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tags/tag21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  <p:sldMasterId id="2147483735" r:id="rId2"/>
    <p:sldMasterId id="2147483717" r:id="rId3"/>
    <p:sldMasterId id="2147483750" r:id="rId4"/>
    <p:sldMasterId id="2147483689" r:id="rId5"/>
  </p:sldMasterIdLst>
  <p:notesMasterIdLst>
    <p:notesMasterId r:id="rId36"/>
  </p:notesMasterIdLst>
  <p:handoutMasterIdLst>
    <p:handoutMasterId r:id="rId37"/>
  </p:handoutMasterIdLst>
  <p:sldIdLst>
    <p:sldId id="264" r:id="rId6"/>
    <p:sldId id="279" r:id="rId7"/>
    <p:sldId id="274" r:id="rId8"/>
    <p:sldId id="344" r:id="rId9"/>
    <p:sldId id="347" r:id="rId10"/>
    <p:sldId id="345" r:id="rId11"/>
    <p:sldId id="325" r:id="rId12"/>
    <p:sldId id="346" r:id="rId13"/>
    <p:sldId id="324" r:id="rId14"/>
    <p:sldId id="305" r:id="rId15"/>
    <p:sldId id="321" r:id="rId16"/>
    <p:sldId id="323" r:id="rId17"/>
    <p:sldId id="313" r:id="rId18"/>
    <p:sldId id="314" r:id="rId19"/>
    <p:sldId id="315" r:id="rId20"/>
    <p:sldId id="316" r:id="rId21"/>
    <p:sldId id="317" r:id="rId22"/>
    <p:sldId id="318" r:id="rId23"/>
    <p:sldId id="340" r:id="rId24"/>
    <p:sldId id="339" r:id="rId25"/>
    <p:sldId id="280" r:id="rId26"/>
    <p:sldId id="348" r:id="rId27"/>
    <p:sldId id="350" r:id="rId28"/>
    <p:sldId id="354" r:id="rId29"/>
    <p:sldId id="352" r:id="rId30"/>
    <p:sldId id="355" r:id="rId31"/>
    <p:sldId id="356" r:id="rId32"/>
    <p:sldId id="360" r:id="rId33"/>
    <p:sldId id="359" r:id="rId34"/>
    <p:sldId id="361" r:id="rId35"/>
  </p:sldIdLst>
  <p:sldSz cx="9144000" cy="5143500" type="screen16x9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4F"/>
    <a:srgbClr val="939A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2" autoAdjust="0"/>
    <p:restoredTop sz="67277" autoAdjust="0"/>
  </p:normalViewPr>
  <p:slideViewPr>
    <p:cSldViewPr snapToGrid="0">
      <p:cViewPr>
        <p:scale>
          <a:sx n="75" d="100"/>
          <a:sy n="75" d="100"/>
        </p:scale>
        <p:origin x="931" y="1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84FDD-BB37-6B48-A9C5-1C3155F992C4}" type="datetimeFigureOut">
              <a:rPr lang="en-US" smtClean="0"/>
              <a:t>9/3/2020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0884B-425D-4B4B-8C23-55A1918885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230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00B7E-7A17-47E8-A5AB-33071C0C8AAA}" type="datetimeFigureOut">
              <a:rPr lang="sv-SE" smtClean="0"/>
              <a:pPr/>
              <a:t>2020-09-03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43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801118-FDB0-4E4D-B832-A67806F546D8}" type="slidenum">
              <a:rPr lang="en-US" altLang="sv-SE" sz="1300" i="0"/>
              <a:pPr eaLnBrk="1" hangingPunct="1"/>
              <a:t>2</a:t>
            </a:fld>
            <a:endParaRPr lang="en-US" altLang="sv-SE" sz="1300" i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z="8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276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801118-FDB0-4E4D-B832-A67806F546D8}" type="slidenum">
              <a:rPr lang="en-US" altLang="sv-SE" sz="1300" i="0"/>
              <a:pPr eaLnBrk="1" hangingPunct="1"/>
              <a:t>17</a:t>
            </a:fld>
            <a:endParaRPr lang="en-US" altLang="sv-SE" sz="1300" i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 smtClean="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 smtClean="0">
              <a:latin typeface="Arial" panose="020B0604020202020204" pitchFamily="34" charset="0"/>
            </a:endParaRPr>
          </a:p>
          <a:p>
            <a:r>
              <a:rPr lang="sv-SE" altLang="sv-SE" sz="800" smtClean="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009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801118-FDB0-4E4D-B832-A67806F546D8}" type="slidenum">
              <a:rPr lang="en-US" altLang="sv-SE" sz="1300" i="0"/>
              <a:pPr eaLnBrk="1" hangingPunct="1"/>
              <a:t>18</a:t>
            </a:fld>
            <a:endParaRPr lang="en-US" altLang="sv-SE" sz="1300" i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z="8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30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19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z="8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314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20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z="8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49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21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z="8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803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22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 smtClean="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 smtClean="0">
              <a:latin typeface="Arial" panose="020B0604020202020204" pitchFamily="34" charset="0"/>
            </a:endParaRPr>
          </a:p>
          <a:p>
            <a:r>
              <a:rPr lang="sv-SE" altLang="sv-SE" sz="800" smtClean="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677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v-SE" altLang="sv-SE" smtClean="0">
              <a:latin typeface="Arial" panose="020B0604020202020204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266984B-3571-4922-8C75-0CFD71F5D64F}" type="slidenum">
              <a:rPr lang="en-US" altLang="sv-SE" sz="1300" i="0"/>
              <a:pPr eaLnBrk="1" hangingPunct="1"/>
              <a:t>23</a:t>
            </a:fld>
            <a:endParaRPr lang="en-US" altLang="sv-SE" sz="1300" i="0"/>
          </a:p>
        </p:txBody>
      </p:sp>
    </p:spTree>
    <p:extLst>
      <p:ext uri="{BB962C8B-B14F-4D97-AF65-F5344CB8AC3E}">
        <p14:creationId xmlns:p14="http://schemas.microsoft.com/office/powerpoint/2010/main" val="1394562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24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 smtClean="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 smtClean="0">
              <a:latin typeface="Arial" panose="020B0604020202020204" pitchFamily="34" charset="0"/>
            </a:endParaRPr>
          </a:p>
          <a:p>
            <a:r>
              <a:rPr lang="sv-SE" altLang="sv-SE" sz="800" smtClean="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112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25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 smtClean="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 smtClean="0">
              <a:latin typeface="Arial" panose="020B0604020202020204" pitchFamily="34" charset="0"/>
            </a:endParaRPr>
          </a:p>
          <a:p>
            <a:r>
              <a:rPr lang="sv-SE" altLang="sv-SE" sz="800" smtClean="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038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26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 smtClean="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 smtClean="0">
              <a:latin typeface="Arial" panose="020B0604020202020204" pitchFamily="34" charset="0"/>
            </a:endParaRPr>
          </a:p>
          <a:p>
            <a:r>
              <a:rPr lang="sv-SE" altLang="sv-SE" sz="800" smtClean="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45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v-SE" altLang="sv-SE" smtClean="0">
              <a:latin typeface="Arial" panose="020B0604020202020204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266984B-3571-4922-8C75-0CFD71F5D64F}" type="slidenum">
              <a:rPr lang="en-US" altLang="sv-SE" sz="1300" i="0"/>
              <a:pPr eaLnBrk="1" hangingPunct="1"/>
              <a:t>3</a:t>
            </a:fld>
            <a:endParaRPr lang="en-US" altLang="sv-SE" sz="1300" i="0"/>
          </a:p>
        </p:txBody>
      </p:sp>
    </p:spTree>
    <p:extLst>
      <p:ext uri="{BB962C8B-B14F-4D97-AF65-F5344CB8AC3E}">
        <p14:creationId xmlns:p14="http://schemas.microsoft.com/office/powerpoint/2010/main" val="5566564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27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 smtClean="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 smtClean="0">
              <a:latin typeface="Arial" panose="020B0604020202020204" pitchFamily="34" charset="0"/>
            </a:endParaRPr>
          </a:p>
          <a:p>
            <a:r>
              <a:rPr lang="sv-SE" altLang="sv-SE" sz="800" smtClean="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0652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28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 smtClean="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 smtClean="0">
              <a:latin typeface="Arial" panose="020B0604020202020204" pitchFamily="34" charset="0"/>
            </a:endParaRPr>
          </a:p>
          <a:p>
            <a:r>
              <a:rPr lang="sv-SE" altLang="sv-SE" sz="800" smtClean="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6255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29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 smtClean="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 smtClean="0">
              <a:latin typeface="Arial" panose="020B0604020202020204" pitchFamily="34" charset="0"/>
            </a:endParaRPr>
          </a:p>
          <a:p>
            <a:r>
              <a:rPr lang="sv-SE" altLang="sv-SE" sz="800" smtClean="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548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30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 smtClean="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 smtClean="0">
              <a:latin typeface="Arial" panose="020B0604020202020204" pitchFamily="34" charset="0"/>
            </a:endParaRPr>
          </a:p>
          <a:p>
            <a:r>
              <a:rPr lang="sv-SE" altLang="sv-SE" sz="800" smtClean="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 smtClean="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094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801118-FDB0-4E4D-B832-A67806F546D8}" type="slidenum">
              <a:rPr lang="en-US" altLang="sv-SE" sz="1300" i="0"/>
              <a:pPr eaLnBrk="1" hangingPunct="1"/>
              <a:t>10</a:t>
            </a:fld>
            <a:endParaRPr lang="en-US" altLang="sv-SE" sz="1300" i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 dirty="0" smtClean="0">
                <a:latin typeface="Arial" panose="020B0604020202020204" pitchFamily="34" charset="0"/>
              </a:rPr>
              <a:t>. </a:t>
            </a:r>
          </a:p>
          <a:p>
            <a:endParaRPr lang="en-US" altLang="sv-SE" sz="8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204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801118-FDB0-4E4D-B832-A67806F546D8}" type="slidenum">
              <a:rPr lang="en-US" altLang="sv-SE" sz="1300" i="0"/>
              <a:pPr eaLnBrk="1" hangingPunct="1"/>
              <a:t>11</a:t>
            </a:fld>
            <a:endParaRPr lang="en-US" altLang="sv-SE" sz="1300" i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z="8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551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801118-FDB0-4E4D-B832-A67806F546D8}" type="slidenum">
              <a:rPr lang="en-US" altLang="sv-SE" sz="1300" i="0"/>
              <a:pPr eaLnBrk="1" hangingPunct="1"/>
              <a:t>12</a:t>
            </a:fld>
            <a:endParaRPr lang="en-US" altLang="sv-SE" sz="1300" i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z="8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915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801118-FDB0-4E4D-B832-A67806F546D8}" type="slidenum">
              <a:rPr lang="en-US" altLang="sv-SE" sz="1300" i="0"/>
              <a:pPr eaLnBrk="1" hangingPunct="1"/>
              <a:t>13</a:t>
            </a:fld>
            <a:endParaRPr lang="en-US" altLang="sv-SE" sz="1300" i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z="8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424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801118-FDB0-4E4D-B832-A67806F546D8}" type="slidenum">
              <a:rPr lang="en-US" altLang="sv-SE" sz="1300" i="0"/>
              <a:pPr eaLnBrk="1" hangingPunct="1"/>
              <a:t>14</a:t>
            </a:fld>
            <a:endParaRPr lang="en-US" altLang="sv-SE" sz="1300" i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z="8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158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801118-FDB0-4E4D-B832-A67806F546D8}" type="slidenum">
              <a:rPr lang="en-US" altLang="sv-SE" sz="1300" i="0"/>
              <a:pPr eaLnBrk="1" hangingPunct="1"/>
              <a:t>15</a:t>
            </a:fld>
            <a:endParaRPr lang="en-US" altLang="sv-SE" sz="1300" i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z="8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965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801118-FDB0-4E4D-B832-A67806F546D8}" type="slidenum">
              <a:rPr lang="en-US" altLang="sv-SE" sz="1300" i="0"/>
              <a:pPr eaLnBrk="1" hangingPunct="1"/>
              <a:t>16</a:t>
            </a:fld>
            <a:endParaRPr lang="en-US" altLang="sv-SE" sz="1300" i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z="8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542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72635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79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99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6804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2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373596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1023754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4250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029145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68780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59836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65828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672574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330753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033075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0504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95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6325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176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17019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79801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96838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3271404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4249829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250514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116915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5911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78798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897809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8948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407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642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7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59284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79916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850509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2284721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454194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649533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649461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471779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715187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19345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ar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54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251073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926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1267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062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6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2F5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002F5F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chemeClr val="tx1"/>
                </a:solidFill>
                <a:latin typeface="Verdana"/>
              </a:rPr>
              <a:t>Inspelat</a:t>
            </a:r>
            <a:r>
              <a:rPr lang="sv-SE" sz="1600" baseline="0" noProof="0" dirty="0" smtClean="0">
                <a:solidFill>
                  <a:schemeClr val="tx1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chemeClr val="tx1"/>
                </a:solidFill>
                <a:latin typeface="Verdana"/>
              </a:rPr>
              <a:t>2020-09-03</a:t>
            </a:fld>
            <a:endParaRPr lang="sv-SE" sz="1600" noProof="0" dirty="0" smtClean="0">
              <a:solidFill>
                <a:schemeClr val="tx1"/>
              </a:solidFill>
              <a:latin typeface="Verdana"/>
            </a:endParaRPr>
          </a:p>
          <a:p>
            <a:r>
              <a:rPr lang="sv-SE" sz="1600" noProof="0" dirty="0" smtClean="0">
                <a:solidFill>
                  <a:schemeClr val="tx1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chemeClr val="tx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32105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smtClean="0">
                <a:solidFill>
                  <a:srgbClr val="002F5F"/>
                </a:solidFill>
                <a:latin typeface="Verdana"/>
                <a:cs typeface="Verdana"/>
              </a:rPr>
              <a:t>Contributors</a:t>
            </a:r>
            <a:endParaRPr lang="en-US" sz="2400" b="1" noProof="0">
              <a:solidFill>
                <a:srgbClr val="002F5F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tx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tx1"/>
                </a:solidFill>
                <a:latin typeface="Verdana"/>
              </a:rPr>
              <a:t>9/3/2020</a:t>
            </a:fld>
            <a:endParaRPr lang="en-US" sz="1600" noProof="0" dirty="0" smtClean="0">
              <a:solidFill>
                <a:schemeClr val="tx1"/>
              </a:solidFill>
              <a:latin typeface="Verdana"/>
            </a:endParaRPr>
          </a:p>
          <a:p>
            <a:r>
              <a:rPr lang="en-US" sz="1600" noProof="0" dirty="0" smtClean="0">
                <a:solidFill>
                  <a:schemeClr val="tx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tx1"/>
              </a:solidFill>
              <a:latin typeface="Verdana"/>
            </a:endParaRPr>
          </a:p>
        </p:txBody>
      </p:sp>
      <p:pic>
        <p:nvPicPr>
          <p:cNvPr id="8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61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Inspelat</a:t>
            </a:r>
            <a:r>
              <a:rPr lang="sv-SE" sz="1600" baseline="0" noProof="0" dirty="0" smtClean="0">
                <a:solidFill>
                  <a:srgbClr val="FFFFFF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rgbClr val="FFFFFF"/>
                </a:solidFill>
                <a:latin typeface="Verdana"/>
              </a:rPr>
              <a:t>2020-09-03</a:t>
            </a:fld>
            <a:endParaRPr lang="sv-SE" sz="1600" noProof="0" dirty="0" smtClean="0">
              <a:solidFill>
                <a:srgbClr val="FFFFFF"/>
              </a:solidFill>
              <a:latin typeface="Verdana"/>
            </a:endParaRPr>
          </a:p>
          <a:p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49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egen sidfot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Click to insert custom footer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68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bg1"/>
                </a:solidFill>
                <a:latin typeface="Verdana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9/3/2020</a:t>
            </a:fld>
            <a:endParaRPr lang="en-US" sz="1600" noProof="0" dirty="0" smtClean="0">
              <a:solidFill>
                <a:schemeClr val="bg1"/>
              </a:solidFill>
              <a:latin typeface="Verdana"/>
            </a:endParaRPr>
          </a:p>
          <a:p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 smtClean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  <a:endParaRPr lang="en-US" sz="2400" b="1" noProof="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5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custom foot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 smtClean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  <a:endParaRPr lang="en-US" sz="2400" b="1" noProof="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Click to insert custom footer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744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logo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7" cy="119550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92000" y="4465444"/>
            <a:ext cx="5354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3342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77308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logo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92000" y="4465444"/>
            <a:ext cx="572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9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vit/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vart/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52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blå/Empt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76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1254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0.emf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 descr="logo-org-svensk_rgb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884368" y="216001"/>
            <a:ext cx="980375" cy="8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9" r:id="rId2"/>
    <p:sldLayoutId id="2147483710" r:id="rId3"/>
    <p:sldLayoutId id="2147483713" r:id="rId4"/>
    <p:sldLayoutId id="2147483684" r:id="rId5"/>
    <p:sldLayoutId id="2147483683" r:id="rId6"/>
    <p:sldLayoutId id="2147483712" r:id="rId7"/>
    <p:sldLayoutId id="2147483711" r:id="rId8"/>
    <p:sldLayoutId id="2147483714" r:id="rId9"/>
    <p:sldLayoutId id="2147483685" r:id="rId10"/>
    <p:sldLayoutId id="2147483686" r:id="rId11"/>
    <p:sldLayoutId id="2147483687" r:id="rId12"/>
    <p:sldLayoutId id="2147483688" r:id="rId13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noProof="0" smtClean="0"/>
              <a:t>Klicka här för att ändra format</a:t>
            </a:r>
            <a:endParaRPr lang="en-US" noProof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smtClean="0"/>
              <a:t>Klicka här för att ändra format på bakgrundstexten</a:t>
            </a:r>
          </a:p>
          <a:p>
            <a:pPr lvl="1"/>
            <a:r>
              <a:rPr lang="en-US" noProof="0" smtClean="0"/>
              <a:t>Nivå två</a:t>
            </a:r>
          </a:p>
          <a:p>
            <a:pPr lvl="2"/>
            <a:r>
              <a:rPr lang="en-US" noProof="0" smtClean="0"/>
              <a:t>Nivå tre</a:t>
            </a:r>
          </a:p>
          <a:p>
            <a:pPr lvl="3"/>
            <a:r>
              <a:rPr lang="en-US" noProof="0" smtClean="0"/>
              <a:t>Nivå fyra</a:t>
            </a:r>
          </a:p>
          <a:p>
            <a:pPr lvl="4"/>
            <a:r>
              <a:rPr lang="en-US" noProof="0" smtClean="0"/>
              <a:t>Nivå fem</a:t>
            </a:r>
            <a:endParaRPr lang="en-US" noProof="0"/>
          </a:p>
        </p:txBody>
      </p:sp>
      <p:pic>
        <p:nvPicPr>
          <p:cNvPr id="5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001"/>
            <a:ext cx="884358" cy="8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655"/>
            <a:ext cx="980375" cy="8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  <p:sldLayoutId id="2147483719" r:id="rId3"/>
    <p:sldLayoutId id="2147483721" r:id="rId4"/>
    <p:sldLayoutId id="2147483722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4" name="Picture 3" descr="logo-neg-engelsk_rgb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72" y="216023"/>
            <a:ext cx="884336" cy="8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343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65" r:id="rId2"/>
    <p:sldLayoutId id="2147483733" r:id="rId3"/>
    <p:sldLayoutId id="2147483769" r:id="rId4"/>
    <p:sldLayoutId id="2147483766" r:id="rId5"/>
    <p:sldLayoutId id="2147483770" r:id="rId6"/>
    <p:sldLayoutId id="2147483767" r:id="rId7"/>
    <p:sldLayoutId id="2147483768" r:id="rId8"/>
    <p:sldLayoutId id="2147483697" r:id="rId9"/>
    <p:sldLayoutId id="2147483715" r:id="rId10"/>
    <p:sldLayoutId id="2147483716" r:id="rId11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4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6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7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18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19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0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2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99" y="1704612"/>
            <a:ext cx="7437357" cy="1069200"/>
          </a:xfrm>
        </p:spPr>
        <p:txBody>
          <a:bodyPr/>
          <a:lstStyle/>
          <a:p>
            <a:r>
              <a:rPr lang="sv-SE" dirty="0" err="1" smtClean="0"/>
              <a:t>More</a:t>
            </a:r>
            <a:r>
              <a:rPr lang="sv-SE" dirty="0" smtClean="0"/>
              <a:t> </a:t>
            </a:r>
            <a:r>
              <a:rPr lang="sv-SE" dirty="0" err="1" smtClean="0"/>
              <a:t>about</a:t>
            </a:r>
            <a:r>
              <a:rPr lang="sv-SE" dirty="0" smtClean="0"/>
              <a:t> </a:t>
            </a:r>
            <a:r>
              <a:rPr lang="sv-SE" dirty="0" err="1" smtClean="0"/>
              <a:t>Processes</a:t>
            </a:r>
            <a:r>
              <a:rPr lang="sv-SE" dirty="0" smtClean="0"/>
              <a:t> Modelling with UML Activity Diagram 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7999" y="3360328"/>
            <a:ext cx="6631200" cy="1045502"/>
          </a:xfrm>
        </p:spPr>
        <p:txBody>
          <a:bodyPr/>
          <a:lstStyle/>
          <a:p>
            <a:r>
              <a:rPr lang="sv-SE" dirty="0" smtClean="0"/>
              <a:t>Erik Perjons</a:t>
            </a:r>
            <a:endParaRPr lang="sv-S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sv-SE" dirty="0" smtClean="0"/>
              <a:t>SUPCOM</a:t>
            </a: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9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946"/>
    </mc:Choice>
    <mc:Fallback xmlns="">
      <p:transition advTm="13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2"/>
          <p:cNvSpPr>
            <a:spLocks noChangeArrowheads="1"/>
          </p:cNvSpPr>
          <p:nvPr/>
        </p:nvSpPr>
        <p:spPr bwMode="auto">
          <a:xfrm>
            <a:off x="4267200" y="4395212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auto">
          <a:xfrm>
            <a:off x="972741" y="2726531"/>
            <a:ext cx="1727598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>
          <a:xfrm>
            <a:off x="792000" y="360834"/>
            <a:ext cx="6850800" cy="596700"/>
          </a:xfrm>
          <a:noFill/>
        </p:spPr>
        <p:txBody>
          <a:bodyPr/>
          <a:lstStyle/>
          <a:p>
            <a:r>
              <a:rPr lang="sv-SE" altLang="sv-SE" sz="2850" dirty="0" smtClean="0"/>
              <a:t>Token</a:t>
            </a:r>
            <a:endParaRPr lang="sv-SE" altLang="sv-SE" sz="2850" dirty="0"/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2961085" y="3293269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972741" y="3806428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0" name="AutoShape 7"/>
          <p:cNvSpPr>
            <a:spLocks noChangeArrowheads="1"/>
          </p:cNvSpPr>
          <p:nvPr/>
        </p:nvSpPr>
        <p:spPr bwMode="auto">
          <a:xfrm>
            <a:off x="5725716" y="2295525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1" name="Oval 8"/>
          <p:cNvSpPr>
            <a:spLocks noChangeArrowheads="1"/>
          </p:cNvSpPr>
          <p:nvPr/>
        </p:nvSpPr>
        <p:spPr bwMode="auto">
          <a:xfrm>
            <a:off x="1404938" y="1221581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42" name="AutoShape 9"/>
          <p:cNvSpPr>
            <a:spLocks noChangeArrowheads="1"/>
          </p:cNvSpPr>
          <p:nvPr/>
        </p:nvSpPr>
        <p:spPr bwMode="auto">
          <a:xfrm>
            <a:off x="972742" y="1545431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3" name="AutoShape 10"/>
          <p:cNvSpPr>
            <a:spLocks noChangeArrowheads="1"/>
          </p:cNvSpPr>
          <p:nvPr/>
        </p:nvSpPr>
        <p:spPr bwMode="auto">
          <a:xfrm>
            <a:off x="995362" y="2357437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4" name="Line 11"/>
          <p:cNvSpPr>
            <a:spLocks noChangeShapeType="1"/>
          </p:cNvSpPr>
          <p:nvPr/>
        </p:nvSpPr>
        <p:spPr bwMode="auto">
          <a:xfrm>
            <a:off x="972741" y="2140744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>
            <a:off x="1482329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>
            <a:off x="1728788" y="2140744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7" name="Line 14"/>
          <p:cNvSpPr>
            <a:spLocks noChangeShapeType="1"/>
          </p:cNvSpPr>
          <p:nvPr/>
        </p:nvSpPr>
        <p:spPr bwMode="auto">
          <a:xfrm>
            <a:off x="6266260" y="2140744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8" name="Line 15"/>
          <p:cNvSpPr>
            <a:spLocks noChangeShapeType="1"/>
          </p:cNvSpPr>
          <p:nvPr/>
        </p:nvSpPr>
        <p:spPr bwMode="auto">
          <a:xfrm>
            <a:off x="3349228" y="4245769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9" name="Line 16"/>
          <p:cNvSpPr>
            <a:spLocks noChangeShapeType="1"/>
          </p:cNvSpPr>
          <p:nvPr/>
        </p:nvSpPr>
        <p:spPr bwMode="auto">
          <a:xfrm flipH="1">
            <a:off x="1727598" y="2572941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0" name="AutoShape 17"/>
          <p:cNvSpPr>
            <a:spLocks noChangeArrowheads="1"/>
          </p:cNvSpPr>
          <p:nvPr/>
        </p:nvSpPr>
        <p:spPr bwMode="auto">
          <a:xfrm>
            <a:off x="2863454" y="2788444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51" name="Line 18"/>
          <p:cNvSpPr>
            <a:spLocks noChangeShapeType="1"/>
          </p:cNvSpPr>
          <p:nvPr/>
        </p:nvSpPr>
        <p:spPr bwMode="auto">
          <a:xfrm flipH="1">
            <a:off x="3835004" y="2896791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2" name="Line 19"/>
          <p:cNvSpPr>
            <a:spLocks noChangeShapeType="1"/>
          </p:cNvSpPr>
          <p:nvPr/>
        </p:nvSpPr>
        <p:spPr bwMode="auto">
          <a:xfrm flipV="1">
            <a:off x="2700340" y="2876550"/>
            <a:ext cx="1631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3" name="AutoShape 20"/>
          <p:cNvSpPr>
            <a:spLocks noChangeArrowheads="1"/>
          </p:cNvSpPr>
          <p:nvPr/>
        </p:nvSpPr>
        <p:spPr bwMode="auto">
          <a:xfrm>
            <a:off x="972741" y="3374231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54" name="Line 21"/>
          <p:cNvSpPr>
            <a:spLocks noChangeShapeType="1"/>
          </p:cNvSpPr>
          <p:nvPr/>
        </p:nvSpPr>
        <p:spPr bwMode="auto">
          <a:xfrm>
            <a:off x="1727598" y="3590925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5" name="Line 22"/>
          <p:cNvSpPr>
            <a:spLocks noChangeShapeType="1"/>
          </p:cNvSpPr>
          <p:nvPr/>
        </p:nvSpPr>
        <p:spPr bwMode="auto">
          <a:xfrm>
            <a:off x="4860131" y="4286865"/>
            <a:ext cx="1191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6" name="Line 23"/>
          <p:cNvSpPr>
            <a:spLocks noChangeShapeType="1"/>
          </p:cNvSpPr>
          <p:nvPr/>
        </p:nvSpPr>
        <p:spPr bwMode="auto">
          <a:xfrm flipH="1">
            <a:off x="4861322" y="4662085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7" name="Line 24"/>
          <p:cNvSpPr>
            <a:spLocks noChangeShapeType="1"/>
          </p:cNvSpPr>
          <p:nvPr/>
        </p:nvSpPr>
        <p:spPr bwMode="auto">
          <a:xfrm>
            <a:off x="6266260" y="2733675"/>
            <a:ext cx="0" cy="15132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8458" name="Group 25"/>
          <p:cNvGrpSpPr>
            <a:grpSpLocks/>
          </p:cNvGrpSpPr>
          <p:nvPr/>
        </p:nvGrpSpPr>
        <p:grpSpPr bwMode="auto">
          <a:xfrm>
            <a:off x="4722019" y="4769242"/>
            <a:ext cx="269081" cy="270272"/>
            <a:chOff x="3198" y="3838"/>
            <a:chExt cx="226" cy="227"/>
          </a:xfrm>
        </p:grpSpPr>
        <p:sp>
          <p:nvSpPr>
            <p:cNvPr id="18492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8493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8459" name="Line 28"/>
          <p:cNvSpPr>
            <a:spLocks noChangeShapeType="1"/>
          </p:cNvSpPr>
          <p:nvPr/>
        </p:nvSpPr>
        <p:spPr bwMode="auto">
          <a:xfrm>
            <a:off x="1481138" y="1383507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60" name="Text Box 29"/>
          <p:cNvSpPr txBox="1">
            <a:spLocks noChangeArrowheads="1"/>
          </p:cNvSpPr>
          <p:nvPr/>
        </p:nvSpPr>
        <p:spPr bwMode="auto">
          <a:xfrm>
            <a:off x="934641" y="1599009"/>
            <a:ext cx="108108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8461" name="Text Box 30"/>
          <p:cNvSpPr txBox="1">
            <a:spLocks noChangeArrowheads="1"/>
          </p:cNvSpPr>
          <p:nvPr/>
        </p:nvSpPr>
        <p:spPr bwMode="auto">
          <a:xfrm>
            <a:off x="5782866" y="2365772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customer info</a:t>
            </a:r>
            <a:endParaRPr lang="sv-SE" altLang="sv-SE" sz="1050" i="0" dirty="0"/>
          </a:p>
        </p:txBody>
      </p:sp>
      <p:sp>
        <p:nvSpPr>
          <p:cNvPr id="18462" name="Text Box 31"/>
          <p:cNvSpPr txBox="1">
            <a:spLocks noChangeArrowheads="1"/>
          </p:cNvSpPr>
          <p:nvPr/>
        </p:nvSpPr>
        <p:spPr bwMode="auto">
          <a:xfrm>
            <a:off x="963282" y="2754964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</a:t>
            </a:r>
            <a:r>
              <a:rPr lang="sv-SE" altLang="sv-SE" sz="1050" i="0" dirty="0" smtClean="0"/>
              <a:t>sum for products</a:t>
            </a:r>
            <a:endParaRPr lang="sv-SE" altLang="sv-SE" sz="1050" i="0" dirty="0"/>
          </a:p>
        </p:txBody>
      </p:sp>
      <p:sp>
        <p:nvSpPr>
          <p:cNvPr id="18463" name="Text Box 32"/>
          <p:cNvSpPr txBox="1">
            <a:spLocks noChangeArrowheads="1"/>
          </p:cNvSpPr>
          <p:nvPr/>
        </p:nvSpPr>
        <p:spPr bwMode="auto">
          <a:xfrm>
            <a:off x="972741" y="2375298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8464" name="Text Box 33"/>
          <p:cNvSpPr txBox="1">
            <a:spLocks noChangeArrowheads="1"/>
          </p:cNvSpPr>
          <p:nvPr/>
        </p:nvSpPr>
        <p:spPr bwMode="auto">
          <a:xfrm>
            <a:off x="972740" y="3833813"/>
            <a:ext cx="155425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8465" name="Text Box 34"/>
          <p:cNvSpPr txBox="1">
            <a:spLocks noChangeArrowheads="1"/>
          </p:cNvSpPr>
          <p:nvPr/>
        </p:nvSpPr>
        <p:spPr bwMode="auto">
          <a:xfrm>
            <a:off x="972742" y="3401617"/>
            <a:ext cx="1565672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Calculate delivery cost</a:t>
            </a:r>
          </a:p>
        </p:txBody>
      </p:sp>
      <p:sp>
        <p:nvSpPr>
          <p:cNvPr id="18466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</a:t>
            </a:r>
            <a:r>
              <a:rPr lang="sv-SE" altLang="sv-SE" sz="1050" i="0" dirty="0" smtClean="0"/>
              <a:t>products</a:t>
            </a:r>
            <a:endParaRPr lang="sv-SE" altLang="sv-SE" sz="1050" i="0" dirty="0"/>
          </a:p>
        </p:txBody>
      </p:sp>
      <p:sp>
        <p:nvSpPr>
          <p:cNvPr id="18467" name="AutoShape 36"/>
          <p:cNvSpPr>
            <a:spLocks noChangeArrowheads="1"/>
          </p:cNvSpPr>
          <p:nvPr/>
        </p:nvSpPr>
        <p:spPr bwMode="auto">
          <a:xfrm>
            <a:off x="3727848" y="3814762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68" name="Text Box 37"/>
          <p:cNvSpPr txBox="1">
            <a:spLocks noChangeArrowheads="1"/>
          </p:cNvSpPr>
          <p:nvPr/>
        </p:nvSpPr>
        <p:spPr bwMode="auto">
          <a:xfrm>
            <a:off x="3027760" y="2874169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8469" name="Line 38"/>
          <p:cNvSpPr>
            <a:spLocks noChangeShapeType="1"/>
          </p:cNvSpPr>
          <p:nvPr/>
        </p:nvSpPr>
        <p:spPr bwMode="auto">
          <a:xfrm>
            <a:off x="3078957" y="2895600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0" name="Line 39"/>
          <p:cNvSpPr>
            <a:spLocks noChangeShapeType="1"/>
          </p:cNvSpPr>
          <p:nvPr/>
        </p:nvSpPr>
        <p:spPr bwMode="auto">
          <a:xfrm>
            <a:off x="2970610" y="3003947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1" name="Line 40"/>
          <p:cNvSpPr>
            <a:spLocks noChangeShapeType="1"/>
          </p:cNvSpPr>
          <p:nvPr/>
        </p:nvSpPr>
        <p:spPr bwMode="auto">
          <a:xfrm flipH="1">
            <a:off x="2539603" y="3489722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2" name="Line 41"/>
          <p:cNvSpPr>
            <a:spLocks noChangeShapeType="1"/>
          </p:cNvSpPr>
          <p:nvPr/>
        </p:nvSpPr>
        <p:spPr bwMode="auto">
          <a:xfrm>
            <a:off x="2539604" y="3921919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3835004" y="4030266"/>
            <a:ext cx="0" cy="2155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656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17"/>
    </mc:Choice>
    <mc:Fallback xmlns="">
      <p:transition spd="slow" advTm="36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2"/>
          <p:cNvSpPr>
            <a:spLocks noChangeArrowheads="1"/>
          </p:cNvSpPr>
          <p:nvPr/>
        </p:nvSpPr>
        <p:spPr bwMode="auto">
          <a:xfrm>
            <a:off x="4267200" y="4395212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auto">
          <a:xfrm>
            <a:off x="972741" y="2726531"/>
            <a:ext cx="1727598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>
          <a:xfrm>
            <a:off x="792000" y="360834"/>
            <a:ext cx="6850800" cy="596700"/>
          </a:xfrm>
          <a:noFill/>
        </p:spPr>
        <p:txBody>
          <a:bodyPr/>
          <a:lstStyle/>
          <a:p>
            <a:r>
              <a:rPr lang="sv-SE" altLang="sv-SE" sz="2850" dirty="0" smtClean="0"/>
              <a:t>Token</a:t>
            </a:r>
            <a:endParaRPr lang="sv-SE" altLang="sv-SE" sz="2850" dirty="0"/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2961085" y="3293269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972741" y="3806428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0" name="AutoShape 7"/>
          <p:cNvSpPr>
            <a:spLocks noChangeArrowheads="1"/>
          </p:cNvSpPr>
          <p:nvPr/>
        </p:nvSpPr>
        <p:spPr bwMode="auto">
          <a:xfrm>
            <a:off x="5725716" y="2295525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1" name="Oval 8"/>
          <p:cNvSpPr>
            <a:spLocks noChangeArrowheads="1"/>
          </p:cNvSpPr>
          <p:nvPr/>
        </p:nvSpPr>
        <p:spPr bwMode="auto">
          <a:xfrm>
            <a:off x="1404938" y="1221581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42" name="AutoShape 9"/>
          <p:cNvSpPr>
            <a:spLocks noChangeArrowheads="1"/>
          </p:cNvSpPr>
          <p:nvPr/>
        </p:nvSpPr>
        <p:spPr bwMode="auto">
          <a:xfrm>
            <a:off x="972742" y="1545431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3" name="AutoShape 10"/>
          <p:cNvSpPr>
            <a:spLocks noChangeArrowheads="1"/>
          </p:cNvSpPr>
          <p:nvPr/>
        </p:nvSpPr>
        <p:spPr bwMode="auto">
          <a:xfrm>
            <a:off x="995362" y="2357437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4" name="Line 11"/>
          <p:cNvSpPr>
            <a:spLocks noChangeShapeType="1"/>
          </p:cNvSpPr>
          <p:nvPr/>
        </p:nvSpPr>
        <p:spPr bwMode="auto">
          <a:xfrm>
            <a:off x="972741" y="2140744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>
            <a:off x="1482329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>
            <a:off x="1728788" y="2140744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7" name="Line 14"/>
          <p:cNvSpPr>
            <a:spLocks noChangeShapeType="1"/>
          </p:cNvSpPr>
          <p:nvPr/>
        </p:nvSpPr>
        <p:spPr bwMode="auto">
          <a:xfrm>
            <a:off x="6266260" y="2140744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8" name="Line 15"/>
          <p:cNvSpPr>
            <a:spLocks noChangeShapeType="1"/>
          </p:cNvSpPr>
          <p:nvPr/>
        </p:nvSpPr>
        <p:spPr bwMode="auto">
          <a:xfrm>
            <a:off x="3349228" y="4245769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9" name="Line 16"/>
          <p:cNvSpPr>
            <a:spLocks noChangeShapeType="1"/>
          </p:cNvSpPr>
          <p:nvPr/>
        </p:nvSpPr>
        <p:spPr bwMode="auto">
          <a:xfrm flipH="1">
            <a:off x="1727598" y="2572941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0" name="AutoShape 17"/>
          <p:cNvSpPr>
            <a:spLocks noChangeArrowheads="1"/>
          </p:cNvSpPr>
          <p:nvPr/>
        </p:nvSpPr>
        <p:spPr bwMode="auto">
          <a:xfrm>
            <a:off x="2863454" y="2788444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51" name="Line 18"/>
          <p:cNvSpPr>
            <a:spLocks noChangeShapeType="1"/>
          </p:cNvSpPr>
          <p:nvPr/>
        </p:nvSpPr>
        <p:spPr bwMode="auto">
          <a:xfrm flipH="1">
            <a:off x="3835004" y="2896791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2" name="Line 19"/>
          <p:cNvSpPr>
            <a:spLocks noChangeShapeType="1"/>
          </p:cNvSpPr>
          <p:nvPr/>
        </p:nvSpPr>
        <p:spPr bwMode="auto">
          <a:xfrm flipV="1">
            <a:off x="2700340" y="2876550"/>
            <a:ext cx="1631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3" name="AutoShape 20"/>
          <p:cNvSpPr>
            <a:spLocks noChangeArrowheads="1"/>
          </p:cNvSpPr>
          <p:nvPr/>
        </p:nvSpPr>
        <p:spPr bwMode="auto">
          <a:xfrm>
            <a:off x="972741" y="3374231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54" name="Line 21"/>
          <p:cNvSpPr>
            <a:spLocks noChangeShapeType="1"/>
          </p:cNvSpPr>
          <p:nvPr/>
        </p:nvSpPr>
        <p:spPr bwMode="auto">
          <a:xfrm>
            <a:off x="1727598" y="3590925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5" name="Line 22"/>
          <p:cNvSpPr>
            <a:spLocks noChangeShapeType="1"/>
          </p:cNvSpPr>
          <p:nvPr/>
        </p:nvSpPr>
        <p:spPr bwMode="auto">
          <a:xfrm>
            <a:off x="4860131" y="4286865"/>
            <a:ext cx="1191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6" name="Line 23"/>
          <p:cNvSpPr>
            <a:spLocks noChangeShapeType="1"/>
          </p:cNvSpPr>
          <p:nvPr/>
        </p:nvSpPr>
        <p:spPr bwMode="auto">
          <a:xfrm flipH="1">
            <a:off x="4861322" y="4662085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7" name="Line 24"/>
          <p:cNvSpPr>
            <a:spLocks noChangeShapeType="1"/>
          </p:cNvSpPr>
          <p:nvPr/>
        </p:nvSpPr>
        <p:spPr bwMode="auto">
          <a:xfrm>
            <a:off x="6266260" y="2733675"/>
            <a:ext cx="0" cy="15132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8458" name="Group 25"/>
          <p:cNvGrpSpPr>
            <a:grpSpLocks/>
          </p:cNvGrpSpPr>
          <p:nvPr/>
        </p:nvGrpSpPr>
        <p:grpSpPr bwMode="auto">
          <a:xfrm>
            <a:off x="4722019" y="4769242"/>
            <a:ext cx="269081" cy="270272"/>
            <a:chOff x="3198" y="3838"/>
            <a:chExt cx="226" cy="227"/>
          </a:xfrm>
        </p:grpSpPr>
        <p:sp>
          <p:nvSpPr>
            <p:cNvPr id="18492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8493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8459" name="Line 28"/>
          <p:cNvSpPr>
            <a:spLocks noChangeShapeType="1"/>
          </p:cNvSpPr>
          <p:nvPr/>
        </p:nvSpPr>
        <p:spPr bwMode="auto">
          <a:xfrm>
            <a:off x="1481138" y="1383507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60" name="Text Box 29"/>
          <p:cNvSpPr txBox="1">
            <a:spLocks noChangeArrowheads="1"/>
          </p:cNvSpPr>
          <p:nvPr/>
        </p:nvSpPr>
        <p:spPr bwMode="auto">
          <a:xfrm>
            <a:off x="934641" y="1599009"/>
            <a:ext cx="108108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8461" name="Text Box 30"/>
          <p:cNvSpPr txBox="1">
            <a:spLocks noChangeArrowheads="1"/>
          </p:cNvSpPr>
          <p:nvPr/>
        </p:nvSpPr>
        <p:spPr bwMode="auto">
          <a:xfrm>
            <a:off x="5782866" y="2365772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customer info</a:t>
            </a:r>
            <a:endParaRPr lang="sv-SE" altLang="sv-SE" sz="1050" i="0" dirty="0"/>
          </a:p>
        </p:txBody>
      </p:sp>
      <p:sp>
        <p:nvSpPr>
          <p:cNvPr id="18462" name="Text Box 31"/>
          <p:cNvSpPr txBox="1">
            <a:spLocks noChangeArrowheads="1"/>
          </p:cNvSpPr>
          <p:nvPr/>
        </p:nvSpPr>
        <p:spPr bwMode="auto">
          <a:xfrm>
            <a:off x="963282" y="2754964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</a:t>
            </a:r>
            <a:r>
              <a:rPr lang="sv-SE" altLang="sv-SE" sz="1050" i="0" dirty="0" smtClean="0"/>
              <a:t>sum for products</a:t>
            </a:r>
            <a:endParaRPr lang="sv-SE" altLang="sv-SE" sz="1050" i="0" dirty="0"/>
          </a:p>
        </p:txBody>
      </p:sp>
      <p:sp>
        <p:nvSpPr>
          <p:cNvPr id="18463" name="Text Box 32"/>
          <p:cNvSpPr txBox="1">
            <a:spLocks noChangeArrowheads="1"/>
          </p:cNvSpPr>
          <p:nvPr/>
        </p:nvSpPr>
        <p:spPr bwMode="auto">
          <a:xfrm>
            <a:off x="972741" y="2375298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8464" name="Text Box 33"/>
          <p:cNvSpPr txBox="1">
            <a:spLocks noChangeArrowheads="1"/>
          </p:cNvSpPr>
          <p:nvPr/>
        </p:nvSpPr>
        <p:spPr bwMode="auto">
          <a:xfrm>
            <a:off x="972740" y="3833813"/>
            <a:ext cx="155425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8465" name="Text Box 34"/>
          <p:cNvSpPr txBox="1">
            <a:spLocks noChangeArrowheads="1"/>
          </p:cNvSpPr>
          <p:nvPr/>
        </p:nvSpPr>
        <p:spPr bwMode="auto">
          <a:xfrm>
            <a:off x="972742" y="3401617"/>
            <a:ext cx="1565672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Calculate delivery cost</a:t>
            </a:r>
          </a:p>
        </p:txBody>
      </p:sp>
      <p:sp>
        <p:nvSpPr>
          <p:cNvPr id="18467" name="AutoShape 36"/>
          <p:cNvSpPr>
            <a:spLocks noChangeArrowheads="1"/>
          </p:cNvSpPr>
          <p:nvPr/>
        </p:nvSpPr>
        <p:spPr bwMode="auto">
          <a:xfrm>
            <a:off x="3727848" y="3814762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68" name="Text Box 37"/>
          <p:cNvSpPr txBox="1">
            <a:spLocks noChangeArrowheads="1"/>
          </p:cNvSpPr>
          <p:nvPr/>
        </p:nvSpPr>
        <p:spPr bwMode="auto">
          <a:xfrm>
            <a:off x="3027760" y="2874169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8469" name="Line 38"/>
          <p:cNvSpPr>
            <a:spLocks noChangeShapeType="1"/>
          </p:cNvSpPr>
          <p:nvPr/>
        </p:nvSpPr>
        <p:spPr bwMode="auto">
          <a:xfrm>
            <a:off x="3078957" y="2895600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0" name="Line 39"/>
          <p:cNvSpPr>
            <a:spLocks noChangeShapeType="1"/>
          </p:cNvSpPr>
          <p:nvPr/>
        </p:nvSpPr>
        <p:spPr bwMode="auto">
          <a:xfrm>
            <a:off x="2970610" y="3003947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1" name="Line 40"/>
          <p:cNvSpPr>
            <a:spLocks noChangeShapeType="1"/>
          </p:cNvSpPr>
          <p:nvPr/>
        </p:nvSpPr>
        <p:spPr bwMode="auto">
          <a:xfrm flipH="1">
            <a:off x="2539603" y="3489722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2" name="Line 41"/>
          <p:cNvSpPr>
            <a:spLocks noChangeShapeType="1"/>
          </p:cNvSpPr>
          <p:nvPr/>
        </p:nvSpPr>
        <p:spPr bwMode="auto">
          <a:xfrm>
            <a:off x="2539604" y="3921919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3835004" y="4030266"/>
            <a:ext cx="0" cy="2155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" name="Oval 1"/>
          <p:cNvSpPr/>
          <p:nvPr/>
        </p:nvSpPr>
        <p:spPr>
          <a:xfrm>
            <a:off x="1541072" y="1224056"/>
            <a:ext cx="123290" cy="113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6" name="Rectangle 43"/>
          <p:cNvSpPr>
            <a:spLocks noChangeArrowheads="1"/>
          </p:cNvSpPr>
          <p:nvPr/>
        </p:nvSpPr>
        <p:spPr bwMode="auto">
          <a:xfrm>
            <a:off x="2434656" y="997720"/>
            <a:ext cx="756047" cy="507831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 dirty="0" smtClean="0"/>
              <a:t>Token in the initial node</a:t>
            </a:r>
            <a:endParaRPr lang="en-US" altLang="sv-SE" sz="900" b="1" i="0" dirty="0"/>
          </a:p>
        </p:txBody>
      </p:sp>
      <p:sp>
        <p:nvSpPr>
          <p:cNvPr id="47" name="AutoShape 46"/>
          <p:cNvSpPr>
            <a:spLocks noChangeArrowheads="1"/>
          </p:cNvSpPr>
          <p:nvPr/>
        </p:nvSpPr>
        <p:spPr bwMode="auto">
          <a:xfrm>
            <a:off x="2002459" y="1255802"/>
            <a:ext cx="377428" cy="53579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48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</a:t>
            </a:r>
            <a:r>
              <a:rPr lang="sv-SE" altLang="sv-SE" sz="1050" i="0" dirty="0" smtClean="0"/>
              <a:t>products</a:t>
            </a:r>
            <a:endParaRPr lang="sv-SE" altLang="sv-SE" sz="1050" i="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600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90"/>
    </mc:Choice>
    <mc:Fallback xmlns="">
      <p:transition spd="slow" advTm="39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2"/>
          <p:cNvSpPr>
            <a:spLocks noChangeArrowheads="1"/>
          </p:cNvSpPr>
          <p:nvPr/>
        </p:nvSpPr>
        <p:spPr bwMode="auto">
          <a:xfrm>
            <a:off x="4267200" y="4395212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auto">
          <a:xfrm>
            <a:off x="972741" y="2726531"/>
            <a:ext cx="1727598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>
          <a:xfrm>
            <a:off x="792000" y="360834"/>
            <a:ext cx="6850800" cy="596700"/>
          </a:xfrm>
          <a:noFill/>
        </p:spPr>
        <p:txBody>
          <a:bodyPr/>
          <a:lstStyle/>
          <a:p>
            <a:r>
              <a:rPr lang="sv-SE" altLang="sv-SE" sz="2850" dirty="0" smtClean="0"/>
              <a:t>Token</a:t>
            </a:r>
            <a:endParaRPr lang="sv-SE" altLang="sv-SE" sz="2850" dirty="0"/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2961085" y="3293269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972741" y="3806428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0" name="AutoShape 7"/>
          <p:cNvSpPr>
            <a:spLocks noChangeArrowheads="1"/>
          </p:cNvSpPr>
          <p:nvPr/>
        </p:nvSpPr>
        <p:spPr bwMode="auto">
          <a:xfrm>
            <a:off x="5725716" y="2295525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1" name="Oval 8"/>
          <p:cNvSpPr>
            <a:spLocks noChangeArrowheads="1"/>
          </p:cNvSpPr>
          <p:nvPr/>
        </p:nvSpPr>
        <p:spPr bwMode="auto">
          <a:xfrm>
            <a:off x="1404938" y="1221581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42" name="AutoShape 9"/>
          <p:cNvSpPr>
            <a:spLocks noChangeArrowheads="1"/>
          </p:cNvSpPr>
          <p:nvPr/>
        </p:nvSpPr>
        <p:spPr bwMode="auto">
          <a:xfrm>
            <a:off x="972742" y="1545431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3" name="AutoShape 10"/>
          <p:cNvSpPr>
            <a:spLocks noChangeArrowheads="1"/>
          </p:cNvSpPr>
          <p:nvPr/>
        </p:nvSpPr>
        <p:spPr bwMode="auto">
          <a:xfrm>
            <a:off x="995362" y="2357437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4" name="Line 11"/>
          <p:cNvSpPr>
            <a:spLocks noChangeShapeType="1"/>
          </p:cNvSpPr>
          <p:nvPr/>
        </p:nvSpPr>
        <p:spPr bwMode="auto">
          <a:xfrm>
            <a:off x="972741" y="2140744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>
            <a:off x="1482329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>
            <a:off x="1728788" y="2140744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7" name="Line 14"/>
          <p:cNvSpPr>
            <a:spLocks noChangeShapeType="1"/>
          </p:cNvSpPr>
          <p:nvPr/>
        </p:nvSpPr>
        <p:spPr bwMode="auto">
          <a:xfrm>
            <a:off x="6266260" y="2140744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8" name="Line 15"/>
          <p:cNvSpPr>
            <a:spLocks noChangeShapeType="1"/>
          </p:cNvSpPr>
          <p:nvPr/>
        </p:nvSpPr>
        <p:spPr bwMode="auto">
          <a:xfrm>
            <a:off x="3349228" y="4245769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9" name="Line 16"/>
          <p:cNvSpPr>
            <a:spLocks noChangeShapeType="1"/>
          </p:cNvSpPr>
          <p:nvPr/>
        </p:nvSpPr>
        <p:spPr bwMode="auto">
          <a:xfrm flipH="1">
            <a:off x="1727598" y="2572941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0" name="AutoShape 17"/>
          <p:cNvSpPr>
            <a:spLocks noChangeArrowheads="1"/>
          </p:cNvSpPr>
          <p:nvPr/>
        </p:nvSpPr>
        <p:spPr bwMode="auto">
          <a:xfrm>
            <a:off x="2863454" y="2788444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51" name="Line 18"/>
          <p:cNvSpPr>
            <a:spLocks noChangeShapeType="1"/>
          </p:cNvSpPr>
          <p:nvPr/>
        </p:nvSpPr>
        <p:spPr bwMode="auto">
          <a:xfrm flipH="1">
            <a:off x="3835004" y="2896791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2" name="Line 19"/>
          <p:cNvSpPr>
            <a:spLocks noChangeShapeType="1"/>
          </p:cNvSpPr>
          <p:nvPr/>
        </p:nvSpPr>
        <p:spPr bwMode="auto">
          <a:xfrm flipV="1">
            <a:off x="2700340" y="2876550"/>
            <a:ext cx="1631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3" name="AutoShape 20"/>
          <p:cNvSpPr>
            <a:spLocks noChangeArrowheads="1"/>
          </p:cNvSpPr>
          <p:nvPr/>
        </p:nvSpPr>
        <p:spPr bwMode="auto">
          <a:xfrm>
            <a:off x="972741" y="3374231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54" name="Line 21"/>
          <p:cNvSpPr>
            <a:spLocks noChangeShapeType="1"/>
          </p:cNvSpPr>
          <p:nvPr/>
        </p:nvSpPr>
        <p:spPr bwMode="auto">
          <a:xfrm>
            <a:off x="1727598" y="3590925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5" name="Line 22"/>
          <p:cNvSpPr>
            <a:spLocks noChangeShapeType="1"/>
          </p:cNvSpPr>
          <p:nvPr/>
        </p:nvSpPr>
        <p:spPr bwMode="auto">
          <a:xfrm>
            <a:off x="4860131" y="4286865"/>
            <a:ext cx="1191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6" name="Line 23"/>
          <p:cNvSpPr>
            <a:spLocks noChangeShapeType="1"/>
          </p:cNvSpPr>
          <p:nvPr/>
        </p:nvSpPr>
        <p:spPr bwMode="auto">
          <a:xfrm flipH="1">
            <a:off x="4861322" y="4662085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7" name="Line 24"/>
          <p:cNvSpPr>
            <a:spLocks noChangeShapeType="1"/>
          </p:cNvSpPr>
          <p:nvPr/>
        </p:nvSpPr>
        <p:spPr bwMode="auto">
          <a:xfrm>
            <a:off x="6266260" y="2733675"/>
            <a:ext cx="0" cy="15132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8458" name="Group 25"/>
          <p:cNvGrpSpPr>
            <a:grpSpLocks/>
          </p:cNvGrpSpPr>
          <p:nvPr/>
        </p:nvGrpSpPr>
        <p:grpSpPr bwMode="auto">
          <a:xfrm>
            <a:off x="4722019" y="4769242"/>
            <a:ext cx="269081" cy="270272"/>
            <a:chOff x="3198" y="3838"/>
            <a:chExt cx="226" cy="227"/>
          </a:xfrm>
        </p:grpSpPr>
        <p:sp>
          <p:nvSpPr>
            <p:cNvPr id="18492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8493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8459" name="Line 28"/>
          <p:cNvSpPr>
            <a:spLocks noChangeShapeType="1"/>
          </p:cNvSpPr>
          <p:nvPr/>
        </p:nvSpPr>
        <p:spPr bwMode="auto">
          <a:xfrm>
            <a:off x="1481138" y="1383507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60" name="Text Box 29"/>
          <p:cNvSpPr txBox="1">
            <a:spLocks noChangeArrowheads="1"/>
          </p:cNvSpPr>
          <p:nvPr/>
        </p:nvSpPr>
        <p:spPr bwMode="auto">
          <a:xfrm>
            <a:off x="934641" y="1599009"/>
            <a:ext cx="108108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8461" name="Text Box 30"/>
          <p:cNvSpPr txBox="1">
            <a:spLocks noChangeArrowheads="1"/>
          </p:cNvSpPr>
          <p:nvPr/>
        </p:nvSpPr>
        <p:spPr bwMode="auto">
          <a:xfrm>
            <a:off x="5782866" y="2365772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customer info</a:t>
            </a:r>
            <a:endParaRPr lang="sv-SE" altLang="sv-SE" sz="1050" i="0" dirty="0"/>
          </a:p>
        </p:txBody>
      </p:sp>
      <p:sp>
        <p:nvSpPr>
          <p:cNvPr id="18462" name="Text Box 31"/>
          <p:cNvSpPr txBox="1">
            <a:spLocks noChangeArrowheads="1"/>
          </p:cNvSpPr>
          <p:nvPr/>
        </p:nvSpPr>
        <p:spPr bwMode="auto">
          <a:xfrm>
            <a:off x="963282" y="2754964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</a:t>
            </a:r>
            <a:r>
              <a:rPr lang="sv-SE" altLang="sv-SE" sz="1050" i="0" dirty="0" smtClean="0"/>
              <a:t>sum for products</a:t>
            </a:r>
            <a:endParaRPr lang="sv-SE" altLang="sv-SE" sz="1050" i="0" dirty="0"/>
          </a:p>
        </p:txBody>
      </p:sp>
      <p:sp>
        <p:nvSpPr>
          <p:cNvPr id="18463" name="Text Box 32"/>
          <p:cNvSpPr txBox="1">
            <a:spLocks noChangeArrowheads="1"/>
          </p:cNvSpPr>
          <p:nvPr/>
        </p:nvSpPr>
        <p:spPr bwMode="auto">
          <a:xfrm>
            <a:off x="972741" y="2375298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8464" name="Text Box 33"/>
          <p:cNvSpPr txBox="1">
            <a:spLocks noChangeArrowheads="1"/>
          </p:cNvSpPr>
          <p:nvPr/>
        </p:nvSpPr>
        <p:spPr bwMode="auto">
          <a:xfrm>
            <a:off x="972740" y="3833813"/>
            <a:ext cx="155425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8465" name="Text Box 34"/>
          <p:cNvSpPr txBox="1">
            <a:spLocks noChangeArrowheads="1"/>
          </p:cNvSpPr>
          <p:nvPr/>
        </p:nvSpPr>
        <p:spPr bwMode="auto">
          <a:xfrm>
            <a:off x="972742" y="3401617"/>
            <a:ext cx="1565672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Calculate delivery cost</a:t>
            </a:r>
          </a:p>
        </p:txBody>
      </p:sp>
      <p:sp>
        <p:nvSpPr>
          <p:cNvPr id="18467" name="AutoShape 36"/>
          <p:cNvSpPr>
            <a:spLocks noChangeArrowheads="1"/>
          </p:cNvSpPr>
          <p:nvPr/>
        </p:nvSpPr>
        <p:spPr bwMode="auto">
          <a:xfrm>
            <a:off x="3727848" y="3814762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68" name="Text Box 37"/>
          <p:cNvSpPr txBox="1">
            <a:spLocks noChangeArrowheads="1"/>
          </p:cNvSpPr>
          <p:nvPr/>
        </p:nvSpPr>
        <p:spPr bwMode="auto">
          <a:xfrm>
            <a:off x="3027760" y="2874169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8469" name="Line 38"/>
          <p:cNvSpPr>
            <a:spLocks noChangeShapeType="1"/>
          </p:cNvSpPr>
          <p:nvPr/>
        </p:nvSpPr>
        <p:spPr bwMode="auto">
          <a:xfrm>
            <a:off x="3078957" y="2895600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0" name="Line 39"/>
          <p:cNvSpPr>
            <a:spLocks noChangeShapeType="1"/>
          </p:cNvSpPr>
          <p:nvPr/>
        </p:nvSpPr>
        <p:spPr bwMode="auto">
          <a:xfrm>
            <a:off x="2970610" y="3003947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1" name="Line 40"/>
          <p:cNvSpPr>
            <a:spLocks noChangeShapeType="1"/>
          </p:cNvSpPr>
          <p:nvPr/>
        </p:nvSpPr>
        <p:spPr bwMode="auto">
          <a:xfrm flipH="1">
            <a:off x="2539603" y="3489722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2" name="Line 41"/>
          <p:cNvSpPr>
            <a:spLocks noChangeShapeType="1"/>
          </p:cNvSpPr>
          <p:nvPr/>
        </p:nvSpPr>
        <p:spPr bwMode="auto">
          <a:xfrm>
            <a:off x="2539604" y="3921919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3835004" y="4030266"/>
            <a:ext cx="0" cy="2155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" name="Oval 1"/>
          <p:cNvSpPr/>
          <p:nvPr/>
        </p:nvSpPr>
        <p:spPr>
          <a:xfrm>
            <a:off x="1795671" y="1552180"/>
            <a:ext cx="123290" cy="113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</a:t>
            </a:r>
            <a:r>
              <a:rPr lang="sv-SE" altLang="sv-SE" sz="1050" i="0" dirty="0" smtClean="0"/>
              <a:t>products</a:t>
            </a:r>
            <a:endParaRPr lang="sv-SE" altLang="sv-SE" sz="1050" i="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221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18"/>
    </mc:Choice>
    <mc:Fallback xmlns="">
      <p:transition spd="slow" advTm="45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2"/>
          <p:cNvSpPr>
            <a:spLocks noChangeArrowheads="1"/>
          </p:cNvSpPr>
          <p:nvPr/>
        </p:nvSpPr>
        <p:spPr bwMode="auto">
          <a:xfrm>
            <a:off x="4267200" y="4395212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auto">
          <a:xfrm>
            <a:off x="972741" y="2726531"/>
            <a:ext cx="1727598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>
          <a:xfrm>
            <a:off x="792000" y="360834"/>
            <a:ext cx="6850800" cy="596700"/>
          </a:xfrm>
          <a:noFill/>
        </p:spPr>
        <p:txBody>
          <a:bodyPr/>
          <a:lstStyle/>
          <a:p>
            <a:r>
              <a:rPr lang="sv-SE" altLang="sv-SE" sz="2850" dirty="0" smtClean="0"/>
              <a:t>Token</a:t>
            </a:r>
            <a:endParaRPr lang="sv-SE" altLang="sv-SE" sz="2850" dirty="0"/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2961085" y="3293269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972741" y="3806428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0" name="AutoShape 7"/>
          <p:cNvSpPr>
            <a:spLocks noChangeArrowheads="1"/>
          </p:cNvSpPr>
          <p:nvPr/>
        </p:nvSpPr>
        <p:spPr bwMode="auto">
          <a:xfrm>
            <a:off x="5725716" y="2295525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1" name="Oval 8"/>
          <p:cNvSpPr>
            <a:spLocks noChangeArrowheads="1"/>
          </p:cNvSpPr>
          <p:nvPr/>
        </p:nvSpPr>
        <p:spPr bwMode="auto">
          <a:xfrm>
            <a:off x="1404938" y="1221581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42" name="AutoShape 9"/>
          <p:cNvSpPr>
            <a:spLocks noChangeArrowheads="1"/>
          </p:cNvSpPr>
          <p:nvPr/>
        </p:nvSpPr>
        <p:spPr bwMode="auto">
          <a:xfrm>
            <a:off x="972742" y="1545431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3" name="AutoShape 10"/>
          <p:cNvSpPr>
            <a:spLocks noChangeArrowheads="1"/>
          </p:cNvSpPr>
          <p:nvPr/>
        </p:nvSpPr>
        <p:spPr bwMode="auto">
          <a:xfrm>
            <a:off x="995362" y="2357437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4" name="Line 11"/>
          <p:cNvSpPr>
            <a:spLocks noChangeShapeType="1"/>
          </p:cNvSpPr>
          <p:nvPr/>
        </p:nvSpPr>
        <p:spPr bwMode="auto">
          <a:xfrm>
            <a:off x="972741" y="2140744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>
            <a:off x="1482329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>
            <a:off x="1728788" y="2140744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7" name="Line 14"/>
          <p:cNvSpPr>
            <a:spLocks noChangeShapeType="1"/>
          </p:cNvSpPr>
          <p:nvPr/>
        </p:nvSpPr>
        <p:spPr bwMode="auto">
          <a:xfrm>
            <a:off x="6266260" y="2140744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8" name="Line 15"/>
          <p:cNvSpPr>
            <a:spLocks noChangeShapeType="1"/>
          </p:cNvSpPr>
          <p:nvPr/>
        </p:nvSpPr>
        <p:spPr bwMode="auto">
          <a:xfrm>
            <a:off x="3349228" y="4245769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9" name="Line 16"/>
          <p:cNvSpPr>
            <a:spLocks noChangeShapeType="1"/>
          </p:cNvSpPr>
          <p:nvPr/>
        </p:nvSpPr>
        <p:spPr bwMode="auto">
          <a:xfrm flipH="1">
            <a:off x="1727598" y="2572941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0" name="AutoShape 17"/>
          <p:cNvSpPr>
            <a:spLocks noChangeArrowheads="1"/>
          </p:cNvSpPr>
          <p:nvPr/>
        </p:nvSpPr>
        <p:spPr bwMode="auto">
          <a:xfrm>
            <a:off x="2863454" y="2788444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51" name="Line 18"/>
          <p:cNvSpPr>
            <a:spLocks noChangeShapeType="1"/>
          </p:cNvSpPr>
          <p:nvPr/>
        </p:nvSpPr>
        <p:spPr bwMode="auto">
          <a:xfrm flipH="1">
            <a:off x="3835004" y="2896791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2" name="Line 19"/>
          <p:cNvSpPr>
            <a:spLocks noChangeShapeType="1"/>
          </p:cNvSpPr>
          <p:nvPr/>
        </p:nvSpPr>
        <p:spPr bwMode="auto">
          <a:xfrm flipV="1">
            <a:off x="2700340" y="2876550"/>
            <a:ext cx="1631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3" name="AutoShape 20"/>
          <p:cNvSpPr>
            <a:spLocks noChangeArrowheads="1"/>
          </p:cNvSpPr>
          <p:nvPr/>
        </p:nvSpPr>
        <p:spPr bwMode="auto">
          <a:xfrm>
            <a:off x="972741" y="3374231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54" name="Line 21"/>
          <p:cNvSpPr>
            <a:spLocks noChangeShapeType="1"/>
          </p:cNvSpPr>
          <p:nvPr/>
        </p:nvSpPr>
        <p:spPr bwMode="auto">
          <a:xfrm>
            <a:off x="1727598" y="3590925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5" name="Line 22"/>
          <p:cNvSpPr>
            <a:spLocks noChangeShapeType="1"/>
          </p:cNvSpPr>
          <p:nvPr/>
        </p:nvSpPr>
        <p:spPr bwMode="auto">
          <a:xfrm>
            <a:off x="4860131" y="4286865"/>
            <a:ext cx="1191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6" name="Line 23"/>
          <p:cNvSpPr>
            <a:spLocks noChangeShapeType="1"/>
          </p:cNvSpPr>
          <p:nvPr/>
        </p:nvSpPr>
        <p:spPr bwMode="auto">
          <a:xfrm flipH="1">
            <a:off x="4861322" y="4662085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7" name="Line 24"/>
          <p:cNvSpPr>
            <a:spLocks noChangeShapeType="1"/>
          </p:cNvSpPr>
          <p:nvPr/>
        </p:nvSpPr>
        <p:spPr bwMode="auto">
          <a:xfrm>
            <a:off x="6266260" y="2733675"/>
            <a:ext cx="0" cy="15132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8458" name="Group 25"/>
          <p:cNvGrpSpPr>
            <a:grpSpLocks/>
          </p:cNvGrpSpPr>
          <p:nvPr/>
        </p:nvGrpSpPr>
        <p:grpSpPr bwMode="auto">
          <a:xfrm>
            <a:off x="4722019" y="4769242"/>
            <a:ext cx="269081" cy="270272"/>
            <a:chOff x="3198" y="3838"/>
            <a:chExt cx="226" cy="227"/>
          </a:xfrm>
        </p:grpSpPr>
        <p:sp>
          <p:nvSpPr>
            <p:cNvPr id="18492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8493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8459" name="Line 28"/>
          <p:cNvSpPr>
            <a:spLocks noChangeShapeType="1"/>
          </p:cNvSpPr>
          <p:nvPr/>
        </p:nvSpPr>
        <p:spPr bwMode="auto">
          <a:xfrm>
            <a:off x="1481138" y="1383507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60" name="Text Box 29"/>
          <p:cNvSpPr txBox="1">
            <a:spLocks noChangeArrowheads="1"/>
          </p:cNvSpPr>
          <p:nvPr/>
        </p:nvSpPr>
        <p:spPr bwMode="auto">
          <a:xfrm>
            <a:off x="934641" y="1599009"/>
            <a:ext cx="108108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8461" name="Text Box 30"/>
          <p:cNvSpPr txBox="1">
            <a:spLocks noChangeArrowheads="1"/>
          </p:cNvSpPr>
          <p:nvPr/>
        </p:nvSpPr>
        <p:spPr bwMode="auto">
          <a:xfrm>
            <a:off x="5782866" y="2365772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customer info</a:t>
            </a:r>
            <a:endParaRPr lang="sv-SE" altLang="sv-SE" sz="1050" i="0" dirty="0"/>
          </a:p>
        </p:txBody>
      </p:sp>
      <p:sp>
        <p:nvSpPr>
          <p:cNvPr id="18462" name="Text Box 31"/>
          <p:cNvSpPr txBox="1">
            <a:spLocks noChangeArrowheads="1"/>
          </p:cNvSpPr>
          <p:nvPr/>
        </p:nvSpPr>
        <p:spPr bwMode="auto">
          <a:xfrm>
            <a:off x="963282" y="2754964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</a:t>
            </a:r>
            <a:r>
              <a:rPr lang="sv-SE" altLang="sv-SE" sz="1050" i="0" dirty="0" smtClean="0"/>
              <a:t>sum for products</a:t>
            </a:r>
            <a:endParaRPr lang="sv-SE" altLang="sv-SE" sz="1050" i="0" dirty="0"/>
          </a:p>
        </p:txBody>
      </p:sp>
      <p:sp>
        <p:nvSpPr>
          <p:cNvPr id="18463" name="Text Box 32"/>
          <p:cNvSpPr txBox="1">
            <a:spLocks noChangeArrowheads="1"/>
          </p:cNvSpPr>
          <p:nvPr/>
        </p:nvSpPr>
        <p:spPr bwMode="auto">
          <a:xfrm>
            <a:off x="972741" y="2375298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8464" name="Text Box 33"/>
          <p:cNvSpPr txBox="1">
            <a:spLocks noChangeArrowheads="1"/>
          </p:cNvSpPr>
          <p:nvPr/>
        </p:nvSpPr>
        <p:spPr bwMode="auto">
          <a:xfrm>
            <a:off x="972740" y="3833813"/>
            <a:ext cx="155425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8465" name="Text Box 34"/>
          <p:cNvSpPr txBox="1">
            <a:spLocks noChangeArrowheads="1"/>
          </p:cNvSpPr>
          <p:nvPr/>
        </p:nvSpPr>
        <p:spPr bwMode="auto">
          <a:xfrm>
            <a:off x="972742" y="3401617"/>
            <a:ext cx="1565672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Calculate delivery cost</a:t>
            </a:r>
          </a:p>
        </p:txBody>
      </p:sp>
      <p:sp>
        <p:nvSpPr>
          <p:cNvPr id="18467" name="AutoShape 36"/>
          <p:cNvSpPr>
            <a:spLocks noChangeArrowheads="1"/>
          </p:cNvSpPr>
          <p:nvPr/>
        </p:nvSpPr>
        <p:spPr bwMode="auto">
          <a:xfrm>
            <a:off x="3727848" y="3814762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68" name="Text Box 37"/>
          <p:cNvSpPr txBox="1">
            <a:spLocks noChangeArrowheads="1"/>
          </p:cNvSpPr>
          <p:nvPr/>
        </p:nvSpPr>
        <p:spPr bwMode="auto">
          <a:xfrm>
            <a:off x="3027760" y="2874169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8469" name="Line 38"/>
          <p:cNvSpPr>
            <a:spLocks noChangeShapeType="1"/>
          </p:cNvSpPr>
          <p:nvPr/>
        </p:nvSpPr>
        <p:spPr bwMode="auto">
          <a:xfrm>
            <a:off x="3078957" y="2895600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0" name="Line 39"/>
          <p:cNvSpPr>
            <a:spLocks noChangeShapeType="1"/>
          </p:cNvSpPr>
          <p:nvPr/>
        </p:nvSpPr>
        <p:spPr bwMode="auto">
          <a:xfrm>
            <a:off x="2970610" y="3003947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1" name="Line 40"/>
          <p:cNvSpPr>
            <a:spLocks noChangeShapeType="1"/>
          </p:cNvSpPr>
          <p:nvPr/>
        </p:nvSpPr>
        <p:spPr bwMode="auto">
          <a:xfrm flipH="1">
            <a:off x="2539603" y="3489722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2" name="Line 41"/>
          <p:cNvSpPr>
            <a:spLocks noChangeShapeType="1"/>
          </p:cNvSpPr>
          <p:nvPr/>
        </p:nvSpPr>
        <p:spPr bwMode="auto">
          <a:xfrm>
            <a:off x="2539604" y="3921919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3835004" y="4030266"/>
            <a:ext cx="0" cy="2155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" name="Oval 1"/>
          <p:cNvSpPr/>
          <p:nvPr/>
        </p:nvSpPr>
        <p:spPr>
          <a:xfrm>
            <a:off x="2415124" y="2394441"/>
            <a:ext cx="123290" cy="113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Oval 43"/>
          <p:cNvSpPr/>
          <p:nvPr/>
        </p:nvSpPr>
        <p:spPr>
          <a:xfrm>
            <a:off x="6681923" y="2334838"/>
            <a:ext cx="123290" cy="113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</a:t>
            </a:r>
            <a:r>
              <a:rPr lang="sv-SE" altLang="sv-SE" sz="1050" i="0" dirty="0" smtClean="0"/>
              <a:t>products</a:t>
            </a:r>
            <a:endParaRPr lang="sv-SE" altLang="sv-SE" sz="1050" i="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18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42"/>
    </mc:Choice>
    <mc:Fallback xmlns="">
      <p:transition spd="slow" advTm="39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2"/>
          <p:cNvSpPr>
            <a:spLocks noChangeArrowheads="1"/>
          </p:cNvSpPr>
          <p:nvPr/>
        </p:nvSpPr>
        <p:spPr bwMode="auto">
          <a:xfrm>
            <a:off x="4267200" y="4395212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auto">
          <a:xfrm>
            <a:off x="972741" y="2726531"/>
            <a:ext cx="1727598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>
          <a:xfrm>
            <a:off x="792000" y="360834"/>
            <a:ext cx="6850800" cy="596700"/>
          </a:xfrm>
          <a:noFill/>
        </p:spPr>
        <p:txBody>
          <a:bodyPr/>
          <a:lstStyle/>
          <a:p>
            <a:r>
              <a:rPr lang="sv-SE" altLang="sv-SE" sz="2850" dirty="0" smtClean="0"/>
              <a:t>Token</a:t>
            </a:r>
            <a:endParaRPr lang="sv-SE" altLang="sv-SE" sz="2850" dirty="0"/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2961085" y="3293269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972741" y="3806428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0" name="AutoShape 7"/>
          <p:cNvSpPr>
            <a:spLocks noChangeArrowheads="1"/>
          </p:cNvSpPr>
          <p:nvPr/>
        </p:nvSpPr>
        <p:spPr bwMode="auto">
          <a:xfrm>
            <a:off x="5725716" y="2295525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1" name="Oval 8"/>
          <p:cNvSpPr>
            <a:spLocks noChangeArrowheads="1"/>
          </p:cNvSpPr>
          <p:nvPr/>
        </p:nvSpPr>
        <p:spPr bwMode="auto">
          <a:xfrm>
            <a:off x="1404938" y="1221581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42" name="AutoShape 9"/>
          <p:cNvSpPr>
            <a:spLocks noChangeArrowheads="1"/>
          </p:cNvSpPr>
          <p:nvPr/>
        </p:nvSpPr>
        <p:spPr bwMode="auto">
          <a:xfrm>
            <a:off x="972742" y="1545431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3" name="AutoShape 10"/>
          <p:cNvSpPr>
            <a:spLocks noChangeArrowheads="1"/>
          </p:cNvSpPr>
          <p:nvPr/>
        </p:nvSpPr>
        <p:spPr bwMode="auto">
          <a:xfrm>
            <a:off x="995362" y="2357437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4" name="Line 11"/>
          <p:cNvSpPr>
            <a:spLocks noChangeShapeType="1"/>
          </p:cNvSpPr>
          <p:nvPr/>
        </p:nvSpPr>
        <p:spPr bwMode="auto">
          <a:xfrm>
            <a:off x="972741" y="2140744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>
            <a:off x="1482329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>
            <a:off x="1728788" y="2140744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7" name="Line 14"/>
          <p:cNvSpPr>
            <a:spLocks noChangeShapeType="1"/>
          </p:cNvSpPr>
          <p:nvPr/>
        </p:nvSpPr>
        <p:spPr bwMode="auto">
          <a:xfrm>
            <a:off x="6266260" y="2140744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8" name="Line 15"/>
          <p:cNvSpPr>
            <a:spLocks noChangeShapeType="1"/>
          </p:cNvSpPr>
          <p:nvPr/>
        </p:nvSpPr>
        <p:spPr bwMode="auto">
          <a:xfrm>
            <a:off x="3349228" y="4245769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9" name="Line 16"/>
          <p:cNvSpPr>
            <a:spLocks noChangeShapeType="1"/>
          </p:cNvSpPr>
          <p:nvPr/>
        </p:nvSpPr>
        <p:spPr bwMode="auto">
          <a:xfrm flipH="1">
            <a:off x="1727598" y="2572941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0" name="AutoShape 17"/>
          <p:cNvSpPr>
            <a:spLocks noChangeArrowheads="1"/>
          </p:cNvSpPr>
          <p:nvPr/>
        </p:nvSpPr>
        <p:spPr bwMode="auto">
          <a:xfrm>
            <a:off x="2863454" y="2788444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51" name="Line 18"/>
          <p:cNvSpPr>
            <a:spLocks noChangeShapeType="1"/>
          </p:cNvSpPr>
          <p:nvPr/>
        </p:nvSpPr>
        <p:spPr bwMode="auto">
          <a:xfrm flipH="1">
            <a:off x="3835004" y="2896791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2" name="Line 19"/>
          <p:cNvSpPr>
            <a:spLocks noChangeShapeType="1"/>
          </p:cNvSpPr>
          <p:nvPr/>
        </p:nvSpPr>
        <p:spPr bwMode="auto">
          <a:xfrm flipV="1">
            <a:off x="2700340" y="2876550"/>
            <a:ext cx="1631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3" name="AutoShape 20"/>
          <p:cNvSpPr>
            <a:spLocks noChangeArrowheads="1"/>
          </p:cNvSpPr>
          <p:nvPr/>
        </p:nvSpPr>
        <p:spPr bwMode="auto">
          <a:xfrm>
            <a:off x="972741" y="3374231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54" name="Line 21"/>
          <p:cNvSpPr>
            <a:spLocks noChangeShapeType="1"/>
          </p:cNvSpPr>
          <p:nvPr/>
        </p:nvSpPr>
        <p:spPr bwMode="auto">
          <a:xfrm>
            <a:off x="1727598" y="3590925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5" name="Line 22"/>
          <p:cNvSpPr>
            <a:spLocks noChangeShapeType="1"/>
          </p:cNvSpPr>
          <p:nvPr/>
        </p:nvSpPr>
        <p:spPr bwMode="auto">
          <a:xfrm>
            <a:off x="4860131" y="4286865"/>
            <a:ext cx="1191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6" name="Line 23"/>
          <p:cNvSpPr>
            <a:spLocks noChangeShapeType="1"/>
          </p:cNvSpPr>
          <p:nvPr/>
        </p:nvSpPr>
        <p:spPr bwMode="auto">
          <a:xfrm flipH="1">
            <a:off x="4861322" y="4662085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7" name="Line 24"/>
          <p:cNvSpPr>
            <a:spLocks noChangeShapeType="1"/>
          </p:cNvSpPr>
          <p:nvPr/>
        </p:nvSpPr>
        <p:spPr bwMode="auto">
          <a:xfrm>
            <a:off x="6266260" y="2733675"/>
            <a:ext cx="0" cy="15132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8458" name="Group 25"/>
          <p:cNvGrpSpPr>
            <a:grpSpLocks/>
          </p:cNvGrpSpPr>
          <p:nvPr/>
        </p:nvGrpSpPr>
        <p:grpSpPr bwMode="auto">
          <a:xfrm>
            <a:off x="4722019" y="4769242"/>
            <a:ext cx="269081" cy="270272"/>
            <a:chOff x="3198" y="3838"/>
            <a:chExt cx="226" cy="227"/>
          </a:xfrm>
        </p:grpSpPr>
        <p:sp>
          <p:nvSpPr>
            <p:cNvPr id="18492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8493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8459" name="Line 28"/>
          <p:cNvSpPr>
            <a:spLocks noChangeShapeType="1"/>
          </p:cNvSpPr>
          <p:nvPr/>
        </p:nvSpPr>
        <p:spPr bwMode="auto">
          <a:xfrm>
            <a:off x="1481138" y="1383507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60" name="Text Box 29"/>
          <p:cNvSpPr txBox="1">
            <a:spLocks noChangeArrowheads="1"/>
          </p:cNvSpPr>
          <p:nvPr/>
        </p:nvSpPr>
        <p:spPr bwMode="auto">
          <a:xfrm>
            <a:off x="934641" y="1599009"/>
            <a:ext cx="108108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8461" name="Text Box 30"/>
          <p:cNvSpPr txBox="1">
            <a:spLocks noChangeArrowheads="1"/>
          </p:cNvSpPr>
          <p:nvPr/>
        </p:nvSpPr>
        <p:spPr bwMode="auto">
          <a:xfrm>
            <a:off x="5782866" y="2365772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customer info</a:t>
            </a:r>
            <a:endParaRPr lang="sv-SE" altLang="sv-SE" sz="1050" i="0" dirty="0"/>
          </a:p>
        </p:txBody>
      </p:sp>
      <p:sp>
        <p:nvSpPr>
          <p:cNvPr id="18462" name="Text Box 31"/>
          <p:cNvSpPr txBox="1">
            <a:spLocks noChangeArrowheads="1"/>
          </p:cNvSpPr>
          <p:nvPr/>
        </p:nvSpPr>
        <p:spPr bwMode="auto">
          <a:xfrm>
            <a:off x="963282" y="2754964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</a:t>
            </a:r>
            <a:r>
              <a:rPr lang="sv-SE" altLang="sv-SE" sz="1050" i="0" dirty="0" smtClean="0"/>
              <a:t>sum for products</a:t>
            </a:r>
            <a:endParaRPr lang="sv-SE" altLang="sv-SE" sz="1050" i="0" dirty="0"/>
          </a:p>
        </p:txBody>
      </p:sp>
      <p:sp>
        <p:nvSpPr>
          <p:cNvPr id="18463" name="Text Box 32"/>
          <p:cNvSpPr txBox="1">
            <a:spLocks noChangeArrowheads="1"/>
          </p:cNvSpPr>
          <p:nvPr/>
        </p:nvSpPr>
        <p:spPr bwMode="auto">
          <a:xfrm>
            <a:off x="972741" y="2375298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8464" name="Text Box 33"/>
          <p:cNvSpPr txBox="1">
            <a:spLocks noChangeArrowheads="1"/>
          </p:cNvSpPr>
          <p:nvPr/>
        </p:nvSpPr>
        <p:spPr bwMode="auto">
          <a:xfrm>
            <a:off x="972740" y="3833813"/>
            <a:ext cx="155425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8465" name="Text Box 34"/>
          <p:cNvSpPr txBox="1">
            <a:spLocks noChangeArrowheads="1"/>
          </p:cNvSpPr>
          <p:nvPr/>
        </p:nvSpPr>
        <p:spPr bwMode="auto">
          <a:xfrm>
            <a:off x="972742" y="3401617"/>
            <a:ext cx="1565672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Calculate delivery cost</a:t>
            </a:r>
          </a:p>
        </p:txBody>
      </p:sp>
      <p:sp>
        <p:nvSpPr>
          <p:cNvPr id="18467" name="AutoShape 36"/>
          <p:cNvSpPr>
            <a:spLocks noChangeArrowheads="1"/>
          </p:cNvSpPr>
          <p:nvPr/>
        </p:nvSpPr>
        <p:spPr bwMode="auto">
          <a:xfrm>
            <a:off x="3727848" y="3814762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68" name="Text Box 37"/>
          <p:cNvSpPr txBox="1">
            <a:spLocks noChangeArrowheads="1"/>
          </p:cNvSpPr>
          <p:nvPr/>
        </p:nvSpPr>
        <p:spPr bwMode="auto">
          <a:xfrm>
            <a:off x="3027760" y="2874169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8469" name="Line 38"/>
          <p:cNvSpPr>
            <a:spLocks noChangeShapeType="1"/>
          </p:cNvSpPr>
          <p:nvPr/>
        </p:nvSpPr>
        <p:spPr bwMode="auto">
          <a:xfrm>
            <a:off x="3078957" y="2895600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0" name="Line 39"/>
          <p:cNvSpPr>
            <a:spLocks noChangeShapeType="1"/>
          </p:cNvSpPr>
          <p:nvPr/>
        </p:nvSpPr>
        <p:spPr bwMode="auto">
          <a:xfrm>
            <a:off x="2970610" y="3003947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1" name="Line 40"/>
          <p:cNvSpPr>
            <a:spLocks noChangeShapeType="1"/>
          </p:cNvSpPr>
          <p:nvPr/>
        </p:nvSpPr>
        <p:spPr bwMode="auto">
          <a:xfrm flipH="1">
            <a:off x="2539603" y="3489722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2" name="Line 41"/>
          <p:cNvSpPr>
            <a:spLocks noChangeShapeType="1"/>
          </p:cNvSpPr>
          <p:nvPr/>
        </p:nvSpPr>
        <p:spPr bwMode="auto">
          <a:xfrm>
            <a:off x="2539604" y="3921919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3835004" y="4030266"/>
            <a:ext cx="0" cy="2155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" name="Oval 1"/>
          <p:cNvSpPr/>
          <p:nvPr/>
        </p:nvSpPr>
        <p:spPr>
          <a:xfrm>
            <a:off x="2515439" y="2774942"/>
            <a:ext cx="123290" cy="113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Oval 43"/>
          <p:cNvSpPr/>
          <p:nvPr/>
        </p:nvSpPr>
        <p:spPr>
          <a:xfrm>
            <a:off x="6681923" y="2334838"/>
            <a:ext cx="123290" cy="113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</a:t>
            </a:r>
            <a:r>
              <a:rPr lang="sv-SE" altLang="sv-SE" sz="1050" i="0" dirty="0" smtClean="0"/>
              <a:t>products</a:t>
            </a:r>
            <a:endParaRPr lang="sv-SE" altLang="sv-SE" sz="1050" i="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585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08"/>
    </mc:Choice>
    <mc:Fallback xmlns="">
      <p:transition spd="slow" advTm="29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2"/>
          <p:cNvSpPr>
            <a:spLocks noChangeArrowheads="1"/>
          </p:cNvSpPr>
          <p:nvPr/>
        </p:nvSpPr>
        <p:spPr bwMode="auto">
          <a:xfrm>
            <a:off x="4267200" y="4395212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auto">
          <a:xfrm>
            <a:off x="972741" y="2726531"/>
            <a:ext cx="1727598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>
          <a:xfrm>
            <a:off x="792000" y="360834"/>
            <a:ext cx="6850800" cy="596700"/>
          </a:xfrm>
          <a:noFill/>
        </p:spPr>
        <p:txBody>
          <a:bodyPr/>
          <a:lstStyle/>
          <a:p>
            <a:r>
              <a:rPr lang="sv-SE" altLang="sv-SE" sz="2850" dirty="0" smtClean="0"/>
              <a:t>Token</a:t>
            </a:r>
            <a:endParaRPr lang="sv-SE" altLang="sv-SE" sz="2850" dirty="0"/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2961085" y="3293269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972741" y="3806428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0" name="AutoShape 7"/>
          <p:cNvSpPr>
            <a:spLocks noChangeArrowheads="1"/>
          </p:cNvSpPr>
          <p:nvPr/>
        </p:nvSpPr>
        <p:spPr bwMode="auto">
          <a:xfrm>
            <a:off x="5725716" y="2295525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1" name="Oval 8"/>
          <p:cNvSpPr>
            <a:spLocks noChangeArrowheads="1"/>
          </p:cNvSpPr>
          <p:nvPr/>
        </p:nvSpPr>
        <p:spPr bwMode="auto">
          <a:xfrm>
            <a:off x="1404938" y="1221581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42" name="AutoShape 9"/>
          <p:cNvSpPr>
            <a:spLocks noChangeArrowheads="1"/>
          </p:cNvSpPr>
          <p:nvPr/>
        </p:nvSpPr>
        <p:spPr bwMode="auto">
          <a:xfrm>
            <a:off x="972742" y="1545431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3" name="AutoShape 10"/>
          <p:cNvSpPr>
            <a:spLocks noChangeArrowheads="1"/>
          </p:cNvSpPr>
          <p:nvPr/>
        </p:nvSpPr>
        <p:spPr bwMode="auto">
          <a:xfrm>
            <a:off x="995362" y="2357437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4" name="Line 11"/>
          <p:cNvSpPr>
            <a:spLocks noChangeShapeType="1"/>
          </p:cNvSpPr>
          <p:nvPr/>
        </p:nvSpPr>
        <p:spPr bwMode="auto">
          <a:xfrm>
            <a:off x="972741" y="2140744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>
            <a:off x="1482329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>
            <a:off x="1728788" y="2140744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7" name="Line 14"/>
          <p:cNvSpPr>
            <a:spLocks noChangeShapeType="1"/>
          </p:cNvSpPr>
          <p:nvPr/>
        </p:nvSpPr>
        <p:spPr bwMode="auto">
          <a:xfrm>
            <a:off x="6266260" y="2140744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8" name="Line 15"/>
          <p:cNvSpPr>
            <a:spLocks noChangeShapeType="1"/>
          </p:cNvSpPr>
          <p:nvPr/>
        </p:nvSpPr>
        <p:spPr bwMode="auto">
          <a:xfrm>
            <a:off x="3349228" y="4245769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9" name="Line 16"/>
          <p:cNvSpPr>
            <a:spLocks noChangeShapeType="1"/>
          </p:cNvSpPr>
          <p:nvPr/>
        </p:nvSpPr>
        <p:spPr bwMode="auto">
          <a:xfrm flipH="1">
            <a:off x="1727598" y="2572941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0" name="AutoShape 17"/>
          <p:cNvSpPr>
            <a:spLocks noChangeArrowheads="1"/>
          </p:cNvSpPr>
          <p:nvPr/>
        </p:nvSpPr>
        <p:spPr bwMode="auto">
          <a:xfrm>
            <a:off x="2863454" y="2788444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51" name="Line 18"/>
          <p:cNvSpPr>
            <a:spLocks noChangeShapeType="1"/>
          </p:cNvSpPr>
          <p:nvPr/>
        </p:nvSpPr>
        <p:spPr bwMode="auto">
          <a:xfrm flipH="1">
            <a:off x="3835004" y="2896791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2" name="Line 19"/>
          <p:cNvSpPr>
            <a:spLocks noChangeShapeType="1"/>
          </p:cNvSpPr>
          <p:nvPr/>
        </p:nvSpPr>
        <p:spPr bwMode="auto">
          <a:xfrm flipV="1">
            <a:off x="2700340" y="2876550"/>
            <a:ext cx="1631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3" name="AutoShape 20"/>
          <p:cNvSpPr>
            <a:spLocks noChangeArrowheads="1"/>
          </p:cNvSpPr>
          <p:nvPr/>
        </p:nvSpPr>
        <p:spPr bwMode="auto">
          <a:xfrm>
            <a:off x="972741" y="3374231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54" name="Line 21"/>
          <p:cNvSpPr>
            <a:spLocks noChangeShapeType="1"/>
          </p:cNvSpPr>
          <p:nvPr/>
        </p:nvSpPr>
        <p:spPr bwMode="auto">
          <a:xfrm>
            <a:off x="1727598" y="3590925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5" name="Line 22"/>
          <p:cNvSpPr>
            <a:spLocks noChangeShapeType="1"/>
          </p:cNvSpPr>
          <p:nvPr/>
        </p:nvSpPr>
        <p:spPr bwMode="auto">
          <a:xfrm>
            <a:off x="4860131" y="4286865"/>
            <a:ext cx="1191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6" name="Line 23"/>
          <p:cNvSpPr>
            <a:spLocks noChangeShapeType="1"/>
          </p:cNvSpPr>
          <p:nvPr/>
        </p:nvSpPr>
        <p:spPr bwMode="auto">
          <a:xfrm flipH="1">
            <a:off x="4861322" y="4662085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7" name="Line 24"/>
          <p:cNvSpPr>
            <a:spLocks noChangeShapeType="1"/>
          </p:cNvSpPr>
          <p:nvPr/>
        </p:nvSpPr>
        <p:spPr bwMode="auto">
          <a:xfrm>
            <a:off x="6266260" y="2733675"/>
            <a:ext cx="0" cy="15132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8458" name="Group 25"/>
          <p:cNvGrpSpPr>
            <a:grpSpLocks/>
          </p:cNvGrpSpPr>
          <p:nvPr/>
        </p:nvGrpSpPr>
        <p:grpSpPr bwMode="auto">
          <a:xfrm>
            <a:off x="4722019" y="4769242"/>
            <a:ext cx="269081" cy="270272"/>
            <a:chOff x="3198" y="3838"/>
            <a:chExt cx="226" cy="227"/>
          </a:xfrm>
        </p:grpSpPr>
        <p:sp>
          <p:nvSpPr>
            <p:cNvPr id="18492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8493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8459" name="Line 28"/>
          <p:cNvSpPr>
            <a:spLocks noChangeShapeType="1"/>
          </p:cNvSpPr>
          <p:nvPr/>
        </p:nvSpPr>
        <p:spPr bwMode="auto">
          <a:xfrm>
            <a:off x="1481138" y="1383507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60" name="Text Box 29"/>
          <p:cNvSpPr txBox="1">
            <a:spLocks noChangeArrowheads="1"/>
          </p:cNvSpPr>
          <p:nvPr/>
        </p:nvSpPr>
        <p:spPr bwMode="auto">
          <a:xfrm>
            <a:off x="934641" y="1599009"/>
            <a:ext cx="108108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8461" name="Text Box 30"/>
          <p:cNvSpPr txBox="1">
            <a:spLocks noChangeArrowheads="1"/>
          </p:cNvSpPr>
          <p:nvPr/>
        </p:nvSpPr>
        <p:spPr bwMode="auto">
          <a:xfrm>
            <a:off x="5782866" y="2365772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customer info</a:t>
            </a:r>
            <a:endParaRPr lang="sv-SE" altLang="sv-SE" sz="1050" i="0" dirty="0"/>
          </a:p>
        </p:txBody>
      </p:sp>
      <p:sp>
        <p:nvSpPr>
          <p:cNvPr id="18462" name="Text Box 31"/>
          <p:cNvSpPr txBox="1">
            <a:spLocks noChangeArrowheads="1"/>
          </p:cNvSpPr>
          <p:nvPr/>
        </p:nvSpPr>
        <p:spPr bwMode="auto">
          <a:xfrm>
            <a:off x="963282" y="2754964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</a:t>
            </a:r>
            <a:r>
              <a:rPr lang="sv-SE" altLang="sv-SE" sz="1050" i="0" dirty="0" smtClean="0"/>
              <a:t>sum for products</a:t>
            </a:r>
            <a:endParaRPr lang="sv-SE" altLang="sv-SE" sz="1050" i="0" dirty="0"/>
          </a:p>
        </p:txBody>
      </p:sp>
      <p:sp>
        <p:nvSpPr>
          <p:cNvPr id="18463" name="Text Box 32"/>
          <p:cNvSpPr txBox="1">
            <a:spLocks noChangeArrowheads="1"/>
          </p:cNvSpPr>
          <p:nvPr/>
        </p:nvSpPr>
        <p:spPr bwMode="auto">
          <a:xfrm>
            <a:off x="972741" y="2375298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8464" name="Text Box 33"/>
          <p:cNvSpPr txBox="1">
            <a:spLocks noChangeArrowheads="1"/>
          </p:cNvSpPr>
          <p:nvPr/>
        </p:nvSpPr>
        <p:spPr bwMode="auto">
          <a:xfrm>
            <a:off x="972740" y="3833813"/>
            <a:ext cx="155425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8465" name="Text Box 34"/>
          <p:cNvSpPr txBox="1">
            <a:spLocks noChangeArrowheads="1"/>
          </p:cNvSpPr>
          <p:nvPr/>
        </p:nvSpPr>
        <p:spPr bwMode="auto">
          <a:xfrm>
            <a:off x="972742" y="3401617"/>
            <a:ext cx="1565672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Calculate delivery cost</a:t>
            </a:r>
          </a:p>
        </p:txBody>
      </p:sp>
      <p:sp>
        <p:nvSpPr>
          <p:cNvPr id="18467" name="AutoShape 36"/>
          <p:cNvSpPr>
            <a:spLocks noChangeArrowheads="1"/>
          </p:cNvSpPr>
          <p:nvPr/>
        </p:nvSpPr>
        <p:spPr bwMode="auto">
          <a:xfrm>
            <a:off x="3727848" y="3814762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68" name="Text Box 37"/>
          <p:cNvSpPr txBox="1">
            <a:spLocks noChangeArrowheads="1"/>
          </p:cNvSpPr>
          <p:nvPr/>
        </p:nvSpPr>
        <p:spPr bwMode="auto">
          <a:xfrm>
            <a:off x="3027760" y="2874169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8469" name="Line 38"/>
          <p:cNvSpPr>
            <a:spLocks noChangeShapeType="1"/>
          </p:cNvSpPr>
          <p:nvPr/>
        </p:nvSpPr>
        <p:spPr bwMode="auto">
          <a:xfrm>
            <a:off x="3078957" y="2895600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0" name="Line 39"/>
          <p:cNvSpPr>
            <a:spLocks noChangeShapeType="1"/>
          </p:cNvSpPr>
          <p:nvPr/>
        </p:nvSpPr>
        <p:spPr bwMode="auto">
          <a:xfrm>
            <a:off x="2970610" y="3003947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1" name="Line 40"/>
          <p:cNvSpPr>
            <a:spLocks noChangeShapeType="1"/>
          </p:cNvSpPr>
          <p:nvPr/>
        </p:nvSpPr>
        <p:spPr bwMode="auto">
          <a:xfrm flipH="1">
            <a:off x="2539603" y="3489722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2" name="Line 41"/>
          <p:cNvSpPr>
            <a:spLocks noChangeShapeType="1"/>
          </p:cNvSpPr>
          <p:nvPr/>
        </p:nvSpPr>
        <p:spPr bwMode="auto">
          <a:xfrm>
            <a:off x="2539604" y="3921919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3835004" y="4030266"/>
            <a:ext cx="0" cy="2155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" name="Oval 1"/>
          <p:cNvSpPr/>
          <p:nvPr/>
        </p:nvSpPr>
        <p:spPr>
          <a:xfrm>
            <a:off x="2350510" y="3434338"/>
            <a:ext cx="123290" cy="113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Oval 43"/>
          <p:cNvSpPr/>
          <p:nvPr/>
        </p:nvSpPr>
        <p:spPr>
          <a:xfrm>
            <a:off x="6681923" y="2334838"/>
            <a:ext cx="123290" cy="113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</a:t>
            </a:r>
            <a:r>
              <a:rPr lang="sv-SE" altLang="sv-SE" sz="1050" i="0" dirty="0" smtClean="0"/>
              <a:t>products</a:t>
            </a:r>
            <a:endParaRPr lang="sv-SE" altLang="sv-SE" sz="1050" i="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82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5"/>
    </mc:Choice>
    <mc:Fallback xmlns="">
      <p:transition spd="slow" advTm="15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2"/>
          <p:cNvSpPr>
            <a:spLocks noChangeArrowheads="1"/>
          </p:cNvSpPr>
          <p:nvPr/>
        </p:nvSpPr>
        <p:spPr bwMode="auto">
          <a:xfrm>
            <a:off x="4267200" y="4395212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auto">
          <a:xfrm>
            <a:off x="972741" y="2726531"/>
            <a:ext cx="1727598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>
          <a:xfrm>
            <a:off x="792000" y="360834"/>
            <a:ext cx="6850800" cy="596700"/>
          </a:xfrm>
          <a:noFill/>
        </p:spPr>
        <p:txBody>
          <a:bodyPr/>
          <a:lstStyle/>
          <a:p>
            <a:r>
              <a:rPr lang="sv-SE" altLang="sv-SE" sz="2850" dirty="0" smtClean="0"/>
              <a:t>Token</a:t>
            </a:r>
            <a:endParaRPr lang="sv-SE" altLang="sv-SE" sz="2850" dirty="0"/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2961085" y="3293269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972741" y="3806428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0" name="AutoShape 7"/>
          <p:cNvSpPr>
            <a:spLocks noChangeArrowheads="1"/>
          </p:cNvSpPr>
          <p:nvPr/>
        </p:nvSpPr>
        <p:spPr bwMode="auto">
          <a:xfrm>
            <a:off x="5725716" y="2295525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1" name="Oval 8"/>
          <p:cNvSpPr>
            <a:spLocks noChangeArrowheads="1"/>
          </p:cNvSpPr>
          <p:nvPr/>
        </p:nvSpPr>
        <p:spPr bwMode="auto">
          <a:xfrm>
            <a:off x="1404938" y="1221581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42" name="AutoShape 9"/>
          <p:cNvSpPr>
            <a:spLocks noChangeArrowheads="1"/>
          </p:cNvSpPr>
          <p:nvPr/>
        </p:nvSpPr>
        <p:spPr bwMode="auto">
          <a:xfrm>
            <a:off x="972742" y="1545431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3" name="AutoShape 10"/>
          <p:cNvSpPr>
            <a:spLocks noChangeArrowheads="1"/>
          </p:cNvSpPr>
          <p:nvPr/>
        </p:nvSpPr>
        <p:spPr bwMode="auto">
          <a:xfrm>
            <a:off x="995362" y="2357437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4" name="Line 11"/>
          <p:cNvSpPr>
            <a:spLocks noChangeShapeType="1"/>
          </p:cNvSpPr>
          <p:nvPr/>
        </p:nvSpPr>
        <p:spPr bwMode="auto">
          <a:xfrm>
            <a:off x="972741" y="2140744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>
            <a:off x="1482329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>
            <a:off x="1728788" y="2140744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7" name="Line 14"/>
          <p:cNvSpPr>
            <a:spLocks noChangeShapeType="1"/>
          </p:cNvSpPr>
          <p:nvPr/>
        </p:nvSpPr>
        <p:spPr bwMode="auto">
          <a:xfrm>
            <a:off x="6266260" y="2140744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8" name="Line 15"/>
          <p:cNvSpPr>
            <a:spLocks noChangeShapeType="1"/>
          </p:cNvSpPr>
          <p:nvPr/>
        </p:nvSpPr>
        <p:spPr bwMode="auto">
          <a:xfrm>
            <a:off x="3349228" y="4245769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9" name="Line 16"/>
          <p:cNvSpPr>
            <a:spLocks noChangeShapeType="1"/>
          </p:cNvSpPr>
          <p:nvPr/>
        </p:nvSpPr>
        <p:spPr bwMode="auto">
          <a:xfrm flipH="1">
            <a:off x="1727598" y="2572941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0" name="AutoShape 17"/>
          <p:cNvSpPr>
            <a:spLocks noChangeArrowheads="1"/>
          </p:cNvSpPr>
          <p:nvPr/>
        </p:nvSpPr>
        <p:spPr bwMode="auto">
          <a:xfrm>
            <a:off x="2863454" y="2788444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51" name="Line 18"/>
          <p:cNvSpPr>
            <a:spLocks noChangeShapeType="1"/>
          </p:cNvSpPr>
          <p:nvPr/>
        </p:nvSpPr>
        <p:spPr bwMode="auto">
          <a:xfrm flipH="1">
            <a:off x="3835004" y="2896791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2" name="Line 19"/>
          <p:cNvSpPr>
            <a:spLocks noChangeShapeType="1"/>
          </p:cNvSpPr>
          <p:nvPr/>
        </p:nvSpPr>
        <p:spPr bwMode="auto">
          <a:xfrm flipV="1">
            <a:off x="2700340" y="2876550"/>
            <a:ext cx="1631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3" name="AutoShape 20"/>
          <p:cNvSpPr>
            <a:spLocks noChangeArrowheads="1"/>
          </p:cNvSpPr>
          <p:nvPr/>
        </p:nvSpPr>
        <p:spPr bwMode="auto">
          <a:xfrm>
            <a:off x="972741" y="3374231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54" name="Line 21"/>
          <p:cNvSpPr>
            <a:spLocks noChangeShapeType="1"/>
          </p:cNvSpPr>
          <p:nvPr/>
        </p:nvSpPr>
        <p:spPr bwMode="auto">
          <a:xfrm>
            <a:off x="1727598" y="3590925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5" name="Line 22"/>
          <p:cNvSpPr>
            <a:spLocks noChangeShapeType="1"/>
          </p:cNvSpPr>
          <p:nvPr/>
        </p:nvSpPr>
        <p:spPr bwMode="auto">
          <a:xfrm>
            <a:off x="4860131" y="4286865"/>
            <a:ext cx="1191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6" name="Line 23"/>
          <p:cNvSpPr>
            <a:spLocks noChangeShapeType="1"/>
          </p:cNvSpPr>
          <p:nvPr/>
        </p:nvSpPr>
        <p:spPr bwMode="auto">
          <a:xfrm flipH="1">
            <a:off x="4861322" y="4662085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7" name="Line 24"/>
          <p:cNvSpPr>
            <a:spLocks noChangeShapeType="1"/>
          </p:cNvSpPr>
          <p:nvPr/>
        </p:nvSpPr>
        <p:spPr bwMode="auto">
          <a:xfrm>
            <a:off x="6266260" y="2733675"/>
            <a:ext cx="0" cy="15132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8458" name="Group 25"/>
          <p:cNvGrpSpPr>
            <a:grpSpLocks/>
          </p:cNvGrpSpPr>
          <p:nvPr/>
        </p:nvGrpSpPr>
        <p:grpSpPr bwMode="auto">
          <a:xfrm>
            <a:off x="4722019" y="4769242"/>
            <a:ext cx="269081" cy="270272"/>
            <a:chOff x="3198" y="3838"/>
            <a:chExt cx="226" cy="227"/>
          </a:xfrm>
        </p:grpSpPr>
        <p:sp>
          <p:nvSpPr>
            <p:cNvPr id="18492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8493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8459" name="Line 28"/>
          <p:cNvSpPr>
            <a:spLocks noChangeShapeType="1"/>
          </p:cNvSpPr>
          <p:nvPr/>
        </p:nvSpPr>
        <p:spPr bwMode="auto">
          <a:xfrm>
            <a:off x="1481138" y="1383507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60" name="Text Box 29"/>
          <p:cNvSpPr txBox="1">
            <a:spLocks noChangeArrowheads="1"/>
          </p:cNvSpPr>
          <p:nvPr/>
        </p:nvSpPr>
        <p:spPr bwMode="auto">
          <a:xfrm>
            <a:off x="934641" y="1599009"/>
            <a:ext cx="108108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8461" name="Text Box 30"/>
          <p:cNvSpPr txBox="1">
            <a:spLocks noChangeArrowheads="1"/>
          </p:cNvSpPr>
          <p:nvPr/>
        </p:nvSpPr>
        <p:spPr bwMode="auto">
          <a:xfrm>
            <a:off x="5782866" y="2365772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customer info</a:t>
            </a:r>
            <a:endParaRPr lang="sv-SE" altLang="sv-SE" sz="1050" i="0" dirty="0"/>
          </a:p>
        </p:txBody>
      </p:sp>
      <p:sp>
        <p:nvSpPr>
          <p:cNvPr id="18462" name="Text Box 31"/>
          <p:cNvSpPr txBox="1">
            <a:spLocks noChangeArrowheads="1"/>
          </p:cNvSpPr>
          <p:nvPr/>
        </p:nvSpPr>
        <p:spPr bwMode="auto">
          <a:xfrm>
            <a:off x="963282" y="2754964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</a:t>
            </a:r>
            <a:r>
              <a:rPr lang="sv-SE" altLang="sv-SE" sz="1050" i="0" dirty="0" smtClean="0"/>
              <a:t>sum for products</a:t>
            </a:r>
            <a:endParaRPr lang="sv-SE" altLang="sv-SE" sz="1050" i="0" dirty="0"/>
          </a:p>
        </p:txBody>
      </p:sp>
      <p:sp>
        <p:nvSpPr>
          <p:cNvPr id="18463" name="Text Box 32"/>
          <p:cNvSpPr txBox="1">
            <a:spLocks noChangeArrowheads="1"/>
          </p:cNvSpPr>
          <p:nvPr/>
        </p:nvSpPr>
        <p:spPr bwMode="auto">
          <a:xfrm>
            <a:off x="972741" y="2375298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8464" name="Text Box 33"/>
          <p:cNvSpPr txBox="1">
            <a:spLocks noChangeArrowheads="1"/>
          </p:cNvSpPr>
          <p:nvPr/>
        </p:nvSpPr>
        <p:spPr bwMode="auto">
          <a:xfrm>
            <a:off x="972740" y="3833813"/>
            <a:ext cx="155425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8465" name="Text Box 34"/>
          <p:cNvSpPr txBox="1">
            <a:spLocks noChangeArrowheads="1"/>
          </p:cNvSpPr>
          <p:nvPr/>
        </p:nvSpPr>
        <p:spPr bwMode="auto">
          <a:xfrm>
            <a:off x="972742" y="3401617"/>
            <a:ext cx="1565672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Calculate delivery cost</a:t>
            </a:r>
          </a:p>
        </p:txBody>
      </p:sp>
      <p:sp>
        <p:nvSpPr>
          <p:cNvPr id="18467" name="AutoShape 36"/>
          <p:cNvSpPr>
            <a:spLocks noChangeArrowheads="1"/>
          </p:cNvSpPr>
          <p:nvPr/>
        </p:nvSpPr>
        <p:spPr bwMode="auto">
          <a:xfrm>
            <a:off x="3727848" y="3814762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68" name="Text Box 37"/>
          <p:cNvSpPr txBox="1">
            <a:spLocks noChangeArrowheads="1"/>
          </p:cNvSpPr>
          <p:nvPr/>
        </p:nvSpPr>
        <p:spPr bwMode="auto">
          <a:xfrm>
            <a:off x="3027760" y="2874169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8469" name="Line 38"/>
          <p:cNvSpPr>
            <a:spLocks noChangeShapeType="1"/>
          </p:cNvSpPr>
          <p:nvPr/>
        </p:nvSpPr>
        <p:spPr bwMode="auto">
          <a:xfrm>
            <a:off x="3078957" y="2895600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0" name="Line 39"/>
          <p:cNvSpPr>
            <a:spLocks noChangeShapeType="1"/>
          </p:cNvSpPr>
          <p:nvPr/>
        </p:nvSpPr>
        <p:spPr bwMode="auto">
          <a:xfrm>
            <a:off x="2970610" y="3003947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1" name="Line 40"/>
          <p:cNvSpPr>
            <a:spLocks noChangeShapeType="1"/>
          </p:cNvSpPr>
          <p:nvPr/>
        </p:nvSpPr>
        <p:spPr bwMode="auto">
          <a:xfrm flipH="1">
            <a:off x="2539603" y="3489722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2" name="Line 41"/>
          <p:cNvSpPr>
            <a:spLocks noChangeShapeType="1"/>
          </p:cNvSpPr>
          <p:nvPr/>
        </p:nvSpPr>
        <p:spPr bwMode="auto">
          <a:xfrm>
            <a:off x="2539604" y="3921919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3835004" y="4030266"/>
            <a:ext cx="0" cy="2155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" name="Oval 1"/>
          <p:cNvSpPr/>
          <p:nvPr/>
        </p:nvSpPr>
        <p:spPr>
          <a:xfrm>
            <a:off x="2327285" y="3886727"/>
            <a:ext cx="123290" cy="113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Oval 43"/>
          <p:cNvSpPr/>
          <p:nvPr/>
        </p:nvSpPr>
        <p:spPr>
          <a:xfrm>
            <a:off x="6681923" y="2334838"/>
            <a:ext cx="123290" cy="113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</a:t>
            </a:r>
            <a:r>
              <a:rPr lang="sv-SE" altLang="sv-SE" sz="1050" i="0" dirty="0" smtClean="0"/>
              <a:t>products</a:t>
            </a:r>
            <a:endParaRPr lang="sv-SE" altLang="sv-SE" sz="1050" i="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094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2"/>
    </mc:Choice>
    <mc:Fallback xmlns="">
      <p:transition spd="slow" advTm="32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2"/>
          <p:cNvSpPr>
            <a:spLocks noChangeArrowheads="1"/>
          </p:cNvSpPr>
          <p:nvPr/>
        </p:nvSpPr>
        <p:spPr bwMode="auto">
          <a:xfrm>
            <a:off x="4267200" y="4395212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auto">
          <a:xfrm>
            <a:off x="972741" y="2726531"/>
            <a:ext cx="1727598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>
          <a:xfrm>
            <a:off x="792000" y="360834"/>
            <a:ext cx="6850800" cy="596700"/>
          </a:xfrm>
          <a:noFill/>
        </p:spPr>
        <p:txBody>
          <a:bodyPr/>
          <a:lstStyle/>
          <a:p>
            <a:r>
              <a:rPr lang="sv-SE" altLang="sv-SE" sz="2850" dirty="0" smtClean="0"/>
              <a:t>Token</a:t>
            </a:r>
            <a:endParaRPr lang="sv-SE" altLang="sv-SE" sz="2850" dirty="0"/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2961085" y="3293269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972741" y="3806428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0" name="AutoShape 7"/>
          <p:cNvSpPr>
            <a:spLocks noChangeArrowheads="1"/>
          </p:cNvSpPr>
          <p:nvPr/>
        </p:nvSpPr>
        <p:spPr bwMode="auto">
          <a:xfrm>
            <a:off x="5725716" y="2295525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1" name="Oval 8"/>
          <p:cNvSpPr>
            <a:spLocks noChangeArrowheads="1"/>
          </p:cNvSpPr>
          <p:nvPr/>
        </p:nvSpPr>
        <p:spPr bwMode="auto">
          <a:xfrm>
            <a:off x="1404938" y="1221581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42" name="AutoShape 9"/>
          <p:cNvSpPr>
            <a:spLocks noChangeArrowheads="1"/>
          </p:cNvSpPr>
          <p:nvPr/>
        </p:nvSpPr>
        <p:spPr bwMode="auto">
          <a:xfrm>
            <a:off x="972742" y="1545431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3" name="AutoShape 10"/>
          <p:cNvSpPr>
            <a:spLocks noChangeArrowheads="1"/>
          </p:cNvSpPr>
          <p:nvPr/>
        </p:nvSpPr>
        <p:spPr bwMode="auto">
          <a:xfrm>
            <a:off x="995362" y="2357437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4" name="Line 11"/>
          <p:cNvSpPr>
            <a:spLocks noChangeShapeType="1"/>
          </p:cNvSpPr>
          <p:nvPr/>
        </p:nvSpPr>
        <p:spPr bwMode="auto">
          <a:xfrm>
            <a:off x="972741" y="2140744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>
            <a:off x="1482329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>
            <a:off x="1728788" y="2140744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7" name="Line 14"/>
          <p:cNvSpPr>
            <a:spLocks noChangeShapeType="1"/>
          </p:cNvSpPr>
          <p:nvPr/>
        </p:nvSpPr>
        <p:spPr bwMode="auto">
          <a:xfrm>
            <a:off x="6266260" y="2140744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8" name="Line 15"/>
          <p:cNvSpPr>
            <a:spLocks noChangeShapeType="1"/>
          </p:cNvSpPr>
          <p:nvPr/>
        </p:nvSpPr>
        <p:spPr bwMode="auto">
          <a:xfrm>
            <a:off x="3349228" y="4245769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9" name="Line 16"/>
          <p:cNvSpPr>
            <a:spLocks noChangeShapeType="1"/>
          </p:cNvSpPr>
          <p:nvPr/>
        </p:nvSpPr>
        <p:spPr bwMode="auto">
          <a:xfrm flipH="1">
            <a:off x="1727598" y="2572941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0" name="AutoShape 17"/>
          <p:cNvSpPr>
            <a:spLocks noChangeArrowheads="1"/>
          </p:cNvSpPr>
          <p:nvPr/>
        </p:nvSpPr>
        <p:spPr bwMode="auto">
          <a:xfrm>
            <a:off x="2863454" y="2788444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51" name="Line 18"/>
          <p:cNvSpPr>
            <a:spLocks noChangeShapeType="1"/>
          </p:cNvSpPr>
          <p:nvPr/>
        </p:nvSpPr>
        <p:spPr bwMode="auto">
          <a:xfrm flipH="1">
            <a:off x="3835004" y="2896791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2" name="Line 19"/>
          <p:cNvSpPr>
            <a:spLocks noChangeShapeType="1"/>
          </p:cNvSpPr>
          <p:nvPr/>
        </p:nvSpPr>
        <p:spPr bwMode="auto">
          <a:xfrm flipV="1">
            <a:off x="2700340" y="2876550"/>
            <a:ext cx="1631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3" name="AutoShape 20"/>
          <p:cNvSpPr>
            <a:spLocks noChangeArrowheads="1"/>
          </p:cNvSpPr>
          <p:nvPr/>
        </p:nvSpPr>
        <p:spPr bwMode="auto">
          <a:xfrm>
            <a:off x="972741" y="3374231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54" name="Line 21"/>
          <p:cNvSpPr>
            <a:spLocks noChangeShapeType="1"/>
          </p:cNvSpPr>
          <p:nvPr/>
        </p:nvSpPr>
        <p:spPr bwMode="auto">
          <a:xfrm>
            <a:off x="1727598" y="3590925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5" name="Line 22"/>
          <p:cNvSpPr>
            <a:spLocks noChangeShapeType="1"/>
          </p:cNvSpPr>
          <p:nvPr/>
        </p:nvSpPr>
        <p:spPr bwMode="auto">
          <a:xfrm>
            <a:off x="4860131" y="4286865"/>
            <a:ext cx="1191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6" name="Line 23"/>
          <p:cNvSpPr>
            <a:spLocks noChangeShapeType="1"/>
          </p:cNvSpPr>
          <p:nvPr/>
        </p:nvSpPr>
        <p:spPr bwMode="auto">
          <a:xfrm flipH="1">
            <a:off x="4861322" y="4662085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7" name="Line 24"/>
          <p:cNvSpPr>
            <a:spLocks noChangeShapeType="1"/>
          </p:cNvSpPr>
          <p:nvPr/>
        </p:nvSpPr>
        <p:spPr bwMode="auto">
          <a:xfrm>
            <a:off x="6266260" y="2733675"/>
            <a:ext cx="0" cy="15132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8458" name="Group 25"/>
          <p:cNvGrpSpPr>
            <a:grpSpLocks/>
          </p:cNvGrpSpPr>
          <p:nvPr/>
        </p:nvGrpSpPr>
        <p:grpSpPr bwMode="auto">
          <a:xfrm>
            <a:off x="4722019" y="4769242"/>
            <a:ext cx="269081" cy="270272"/>
            <a:chOff x="3198" y="3838"/>
            <a:chExt cx="226" cy="227"/>
          </a:xfrm>
        </p:grpSpPr>
        <p:sp>
          <p:nvSpPr>
            <p:cNvPr id="18492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8493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8459" name="Line 28"/>
          <p:cNvSpPr>
            <a:spLocks noChangeShapeType="1"/>
          </p:cNvSpPr>
          <p:nvPr/>
        </p:nvSpPr>
        <p:spPr bwMode="auto">
          <a:xfrm>
            <a:off x="1481138" y="1383507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60" name="Text Box 29"/>
          <p:cNvSpPr txBox="1">
            <a:spLocks noChangeArrowheads="1"/>
          </p:cNvSpPr>
          <p:nvPr/>
        </p:nvSpPr>
        <p:spPr bwMode="auto">
          <a:xfrm>
            <a:off x="934641" y="1599009"/>
            <a:ext cx="108108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8461" name="Text Box 30"/>
          <p:cNvSpPr txBox="1">
            <a:spLocks noChangeArrowheads="1"/>
          </p:cNvSpPr>
          <p:nvPr/>
        </p:nvSpPr>
        <p:spPr bwMode="auto">
          <a:xfrm>
            <a:off x="5782866" y="2365772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customer info</a:t>
            </a:r>
            <a:endParaRPr lang="sv-SE" altLang="sv-SE" sz="1050" i="0" dirty="0"/>
          </a:p>
        </p:txBody>
      </p:sp>
      <p:sp>
        <p:nvSpPr>
          <p:cNvPr id="18462" name="Text Box 31"/>
          <p:cNvSpPr txBox="1">
            <a:spLocks noChangeArrowheads="1"/>
          </p:cNvSpPr>
          <p:nvPr/>
        </p:nvSpPr>
        <p:spPr bwMode="auto">
          <a:xfrm>
            <a:off x="963282" y="2754964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</a:t>
            </a:r>
            <a:r>
              <a:rPr lang="sv-SE" altLang="sv-SE" sz="1050" i="0" dirty="0" smtClean="0"/>
              <a:t>sum for products</a:t>
            </a:r>
            <a:endParaRPr lang="sv-SE" altLang="sv-SE" sz="1050" i="0" dirty="0"/>
          </a:p>
        </p:txBody>
      </p:sp>
      <p:sp>
        <p:nvSpPr>
          <p:cNvPr id="18463" name="Text Box 32"/>
          <p:cNvSpPr txBox="1">
            <a:spLocks noChangeArrowheads="1"/>
          </p:cNvSpPr>
          <p:nvPr/>
        </p:nvSpPr>
        <p:spPr bwMode="auto">
          <a:xfrm>
            <a:off x="972741" y="2375298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8464" name="Text Box 33"/>
          <p:cNvSpPr txBox="1">
            <a:spLocks noChangeArrowheads="1"/>
          </p:cNvSpPr>
          <p:nvPr/>
        </p:nvSpPr>
        <p:spPr bwMode="auto">
          <a:xfrm>
            <a:off x="972740" y="3833813"/>
            <a:ext cx="155425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8465" name="Text Box 34"/>
          <p:cNvSpPr txBox="1">
            <a:spLocks noChangeArrowheads="1"/>
          </p:cNvSpPr>
          <p:nvPr/>
        </p:nvSpPr>
        <p:spPr bwMode="auto">
          <a:xfrm>
            <a:off x="972742" y="3401617"/>
            <a:ext cx="1565672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Calculate delivery cost</a:t>
            </a:r>
          </a:p>
        </p:txBody>
      </p:sp>
      <p:sp>
        <p:nvSpPr>
          <p:cNvPr id="18467" name="AutoShape 36"/>
          <p:cNvSpPr>
            <a:spLocks noChangeArrowheads="1"/>
          </p:cNvSpPr>
          <p:nvPr/>
        </p:nvSpPr>
        <p:spPr bwMode="auto">
          <a:xfrm>
            <a:off x="3727848" y="3814762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68" name="Text Box 37"/>
          <p:cNvSpPr txBox="1">
            <a:spLocks noChangeArrowheads="1"/>
          </p:cNvSpPr>
          <p:nvPr/>
        </p:nvSpPr>
        <p:spPr bwMode="auto">
          <a:xfrm>
            <a:off x="3027760" y="2874169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8469" name="Line 38"/>
          <p:cNvSpPr>
            <a:spLocks noChangeShapeType="1"/>
          </p:cNvSpPr>
          <p:nvPr/>
        </p:nvSpPr>
        <p:spPr bwMode="auto">
          <a:xfrm>
            <a:off x="3078957" y="2895600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0" name="Line 39"/>
          <p:cNvSpPr>
            <a:spLocks noChangeShapeType="1"/>
          </p:cNvSpPr>
          <p:nvPr/>
        </p:nvSpPr>
        <p:spPr bwMode="auto">
          <a:xfrm>
            <a:off x="2970610" y="3003947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1" name="Line 40"/>
          <p:cNvSpPr>
            <a:spLocks noChangeShapeType="1"/>
          </p:cNvSpPr>
          <p:nvPr/>
        </p:nvSpPr>
        <p:spPr bwMode="auto">
          <a:xfrm flipH="1">
            <a:off x="2539603" y="3489722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2" name="Line 41"/>
          <p:cNvSpPr>
            <a:spLocks noChangeShapeType="1"/>
          </p:cNvSpPr>
          <p:nvPr/>
        </p:nvSpPr>
        <p:spPr bwMode="auto">
          <a:xfrm>
            <a:off x="2539604" y="3921919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3835004" y="4030266"/>
            <a:ext cx="0" cy="2155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" name="Oval 1"/>
          <p:cNvSpPr/>
          <p:nvPr/>
        </p:nvSpPr>
        <p:spPr>
          <a:xfrm>
            <a:off x="5293581" y="4461273"/>
            <a:ext cx="123290" cy="113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</a:t>
            </a:r>
            <a:r>
              <a:rPr lang="sv-SE" altLang="sv-SE" sz="1050" i="0" dirty="0" smtClean="0"/>
              <a:t>products</a:t>
            </a:r>
            <a:endParaRPr lang="sv-SE" altLang="sv-SE" sz="1050" i="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942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4"/>
    </mc:Choice>
    <mc:Fallback xmlns="">
      <p:transition spd="slow" advTm="9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2"/>
          <p:cNvSpPr>
            <a:spLocks noChangeArrowheads="1"/>
          </p:cNvSpPr>
          <p:nvPr/>
        </p:nvSpPr>
        <p:spPr bwMode="auto">
          <a:xfrm>
            <a:off x="4267200" y="4395212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auto">
          <a:xfrm>
            <a:off x="972741" y="2726531"/>
            <a:ext cx="1727598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>
          <a:xfrm>
            <a:off x="792000" y="360834"/>
            <a:ext cx="6850800" cy="596700"/>
          </a:xfrm>
          <a:noFill/>
        </p:spPr>
        <p:txBody>
          <a:bodyPr/>
          <a:lstStyle/>
          <a:p>
            <a:r>
              <a:rPr lang="sv-SE" altLang="sv-SE" sz="2850" dirty="0" smtClean="0"/>
              <a:t>Token</a:t>
            </a:r>
            <a:endParaRPr lang="sv-SE" altLang="sv-SE" sz="2850" dirty="0"/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2961085" y="3293269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972741" y="3806428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0" name="AutoShape 7"/>
          <p:cNvSpPr>
            <a:spLocks noChangeArrowheads="1"/>
          </p:cNvSpPr>
          <p:nvPr/>
        </p:nvSpPr>
        <p:spPr bwMode="auto">
          <a:xfrm>
            <a:off x="5725716" y="2295525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1" name="Oval 8"/>
          <p:cNvSpPr>
            <a:spLocks noChangeArrowheads="1"/>
          </p:cNvSpPr>
          <p:nvPr/>
        </p:nvSpPr>
        <p:spPr bwMode="auto">
          <a:xfrm>
            <a:off x="1404938" y="1221581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42" name="AutoShape 9"/>
          <p:cNvSpPr>
            <a:spLocks noChangeArrowheads="1"/>
          </p:cNvSpPr>
          <p:nvPr/>
        </p:nvSpPr>
        <p:spPr bwMode="auto">
          <a:xfrm>
            <a:off x="972742" y="1545431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3" name="AutoShape 10"/>
          <p:cNvSpPr>
            <a:spLocks noChangeArrowheads="1"/>
          </p:cNvSpPr>
          <p:nvPr/>
        </p:nvSpPr>
        <p:spPr bwMode="auto">
          <a:xfrm>
            <a:off x="995362" y="2357437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4" name="Line 11"/>
          <p:cNvSpPr>
            <a:spLocks noChangeShapeType="1"/>
          </p:cNvSpPr>
          <p:nvPr/>
        </p:nvSpPr>
        <p:spPr bwMode="auto">
          <a:xfrm>
            <a:off x="972741" y="2140744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>
            <a:off x="1482329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>
            <a:off x="1728788" y="2140744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7" name="Line 14"/>
          <p:cNvSpPr>
            <a:spLocks noChangeShapeType="1"/>
          </p:cNvSpPr>
          <p:nvPr/>
        </p:nvSpPr>
        <p:spPr bwMode="auto">
          <a:xfrm>
            <a:off x="6266260" y="2140744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8" name="Line 15"/>
          <p:cNvSpPr>
            <a:spLocks noChangeShapeType="1"/>
          </p:cNvSpPr>
          <p:nvPr/>
        </p:nvSpPr>
        <p:spPr bwMode="auto">
          <a:xfrm>
            <a:off x="3349228" y="4245769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9" name="Line 16"/>
          <p:cNvSpPr>
            <a:spLocks noChangeShapeType="1"/>
          </p:cNvSpPr>
          <p:nvPr/>
        </p:nvSpPr>
        <p:spPr bwMode="auto">
          <a:xfrm flipH="1">
            <a:off x="1727598" y="2572941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0" name="AutoShape 17"/>
          <p:cNvSpPr>
            <a:spLocks noChangeArrowheads="1"/>
          </p:cNvSpPr>
          <p:nvPr/>
        </p:nvSpPr>
        <p:spPr bwMode="auto">
          <a:xfrm>
            <a:off x="2863454" y="2788444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51" name="Line 18"/>
          <p:cNvSpPr>
            <a:spLocks noChangeShapeType="1"/>
          </p:cNvSpPr>
          <p:nvPr/>
        </p:nvSpPr>
        <p:spPr bwMode="auto">
          <a:xfrm flipH="1">
            <a:off x="3835004" y="2896791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2" name="Line 19"/>
          <p:cNvSpPr>
            <a:spLocks noChangeShapeType="1"/>
          </p:cNvSpPr>
          <p:nvPr/>
        </p:nvSpPr>
        <p:spPr bwMode="auto">
          <a:xfrm flipV="1">
            <a:off x="2700340" y="2876550"/>
            <a:ext cx="1631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3" name="AutoShape 20"/>
          <p:cNvSpPr>
            <a:spLocks noChangeArrowheads="1"/>
          </p:cNvSpPr>
          <p:nvPr/>
        </p:nvSpPr>
        <p:spPr bwMode="auto">
          <a:xfrm>
            <a:off x="972741" y="3374231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54" name="Line 21"/>
          <p:cNvSpPr>
            <a:spLocks noChangeShapeType="1"/>
          </p:cNvSpPr>
          <p:nvPr/>
        </p:nvSpPr>
        <p:spPr bwMode="auto">
          <a:xfrm>
            <a:off x="1727598" y="3590925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5" name="Line 22"/>
          <p:cNvSpPr>
            <a:spLocks noChangeShapeType="1"/>
          </p:cNvSpPr>
          <p:nvPr/>
        </p:nvSpPr>
        <p:spPr bwMode="auto">
          <a:xfrm>
            <a:off x="4860131" y="4286865"/>
            <a:ext cx="1191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6" name="Line 23"/>
          <p:cNvSpPr>
            <a:spLocks noChangeShapeType="1"/>
          </p:cNvSpPr>
          <p:nvPr/>
        </p:nvSpPr>
        <p:spPr bwMode="auto">
          <a:xfrm flipH="1">
            <a:off x="4861322" y="4662085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7" name="Line 24"/>
          <p:cNvSpPr>
            <a:spLocks noChangeShapeType="1"/>
          </p:cNvSpPr>
          <p:nvPr/>
        </p:nvSpPr>
        <p:spPr bwMode="auto">
          <a:xfrm>
            <a:off x="6266260" y="2733675"/>
            <a:ext cx="0" cy="15132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8458" name="Group 25"/>
          <p:cNvGrpSpPr>
            <a:grpSpLocks/>
          </p:cNvGrpSpPr>
          <p:nvPr/>
        </p:nvGrpSpPr>
        <p:grpSpPr bwMode="auto">
          <a:xfrm>
            <a:off x="4722019" y="4769242"/>
            <a:ext cx="269081" cy="270272"/>
            <a:chOff x="3198" y="3838"/>
            <a:chExt cx="226" cy="227"/>
          </a:xfrm>
        </p:grpSpPr>
        <p:sp>
          <p:nvSpPr>
            <p:cNvPr id="18492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8493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8459" name="Line 28"/>
          <p:cNvSpPr>
            <a:spLocks noChangeShapeType="1"/>
          </p:cNvSpPr>
          <p:nvPr/>
        </p:nvSpPr>
        <p:spPr bwMode="auto">
          <a:xfrm>
            <a:off x="1481138" y="1383507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60" name="Text Box 29"/>
          <p:cNvSpPr txBox="1">
            <a:spLocks noChangeArrowheads="1"/>
          </p:cNvSpPr>
          <p:nvPr/>
        </p:nvSpPr>
        <p:spPr bwMode="auto">
          <a:xfrm>
            <a:off x="934641" y="1599009"/>
            <a:ext cx="108108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8461" name="Text Box 30"/>
          <p:cNvSpPr txBox="1">
            <a:spLocks noChangeArrowheads="1"/>
          </p:cNvSpPr>
          <p:nvPr/>
        </p:nvSpPr>
        <p:spPr bwMode="auto">
          <a:xfrm>
            <a:off x="5782866" y="2365772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customer info</a:t>
            </a:r>
            <a:endParaRPr lang="sv-SE" altLang="sv-SE" sz="1050" i="0" dirty="0"/>
          </a:p>
        </p:txBody>
      </p:sp>
      <p:sp>
        <p:nvSpPr>
          <p:cNvPr id="18462" name="Text Box 31"/>
          <p:cNvSpPr txBox="1">
            <a:spLocks noChangeArrowheads="1"/>
          </p:cNvSpPr>
          <p:nvPr/>
        </p:nvSpPr>
        <p:spPr bwMode="auto">
          <a:xfrm>
            <a:off x="963282" y="2754964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</a:t>
            </a:r>
            <a:r>
              <a:rPr lang="sv-SE" altLang="sv-SE" sz="1050" i="0" dirty="0" smtClean="0"/>
              <a:t>sum for products</a:t>
            </a:r>
            <a:endParaRPr lang="sv-SE" altLang="sv-SE" sz="1050" i="0" dirty="0"/>
          </a:p>
        </p:txBody>
      </p:sp>
      <p:sp>
        <p:nvSpPr>
          <p:cNvPr id="18463" name="Text Box 32"/>
          <p:cNvSpPr txBox="1">
            <a:spLocks noChangeArrowheads="1"/>
          </p:cNvSpPr>
          <p:nvPr/>
        </p:nvSpPr>
        <p:spPr bwMode="auto">
          <a:xfrm>
            <a:off x="972741" y="2375298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8464" name="Text Box 33"/>
          <p:cNvSpPr txBox="1">
            <a:spLocks noChangeArrowheads="1"/>
          </p:cNvSpPr>
          <p:nvPr/>
        </p:nvSpPr>
        <p:spPr bwMode="auto">
          <a:xfrm>
            <a:off x="972740" y="3833813"/>
            <a:ext cx="155425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8465" name="Text Box 34"/>
          <p:cNvSpPr txBox="1">
            <a:spLocks noChangeArrowheads="1"/>
          </p:cNvSpPr>
          <p:nvPr/>
        </p:nvSpPr>
        <p:spPr bwMode="auto">
          <a:xfrm>
            <a:off x="972742" y="3401617"/>
            <a:ext cx="1565672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Calculate delivery cost</a:t>
            </a:r>
          </a:p>
        </p:txBody>
      </p:sp>
      <p:sp>
        <p:nvSpPr>
          <p:cNvPr id="18467" name="AutoShape 36"/>
          <p:cNvSpPr>
            <a:spLocks noChangeArrowheads="1"/>
          </p:cNvSpPr>
          <p:nvPr/>
        </p:nvSpPr>
        <p:spPr bwMode="auto">
          <a:xfrm>
            <a:off x="3727848" y="3814762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68" name="Text Box 37"/>
          <p:cNvSpPr txBox="1">
            <a:spLocks noChangeArrowheads="1"/>
          </p:cNvSpPr>
          <p:nvPr/>
        </p:nvSpPr>
        <p:spPr bwMode="auto">
          <a:xfrm>
            <a:off x="3027760" y="2874169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8469" name="Line 38"/>
          <p:cNvSpPr>
            <a:spLocks noChangeShapeType="1"/>
          </p:cNvSpPr>
          <p:nvPr/>
        </p:nvSpPr>
        <p:spPr bwMode="auto">
          <a:xfrm>
            <a:off x="3078957" y="2895600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0" name="Line 39"/>
          <p:cNvSpPr>
            <a:spLocks noChangeShapeType="1"/>
          </p:cNvSpPr>
          <p:nvPr/>
        </p:nvSpPr>
        <p:spPr bwMode="auto">
          <a:xfrm>
            <a:off x="2970610" y="3003947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1" name="Line 40"/>
          <p:cNvSpPr>
            <a:spLocks noChangeShapeType="1"/>
          </p:cNvSpPr>
          <p:nvPr/>
        </p:nvSpPr>
        <p:spPr bwMode="auto">
          <a:xfrm flipH="1">
            <a:off x="2539603" y="3489722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2" name="Line 41"/>
          <p:cNvSpPr>
            <a:spLocks noChangeShapeType="1"/>
          </p:cNvSpPr>
          <p:nvPr/>
        </p:nvSpPr>
        <p:spPr bwMode="auto">
          <a:xfrm>
            <a:off x="2539604" y="3921919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3835004" y="4030266"/>
            <a:ext cx="0" cy="2155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44" name="Oval 43"/>
          <p:cNvSpPr/>
          <p:nvPr/>
        </p:nvSpPr>
        <p:spPr>
          <a:xfrm>
            <a:off x="4970786" y="4887755"/>
            <a:ext cx="123290" cy="113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5753216" y="4521756"/>
            <a:ext cx="756047" cy="507831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 dirty="0" smtClean="0"/>
              <a:t>Token in the final activity</a:t>
            </a:r>
            <a:endParaRPr lang="en-US" altLang="sv-SE" sz="900" b="1" i="0" dirty="0"/>
          </a:p>
        </p:txBody>
      </p:sp>
      <p:sp>
        <p:nvSpPr>
          <p:cNvPr id="46" name="AutoShape 46"/>
          <p:cNvSpPr>
            <a:spLocks noChangeArrowheads="1"/>
          </p:cNvSpPr>
          <p:nvPr/>
        </p:nvSpPr>
        <p:spPr bwMode="auto">
          <a:xfrm>
            <a:off x="5239867" y="4917473"/>
            <a:ext cx="377428" cy="53579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47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</a:t>
            </a:r>
            <a:r>
              <a:rPr lang="sv-SE" altLang="sv-SE" sz="1050" i="0" dirty="0" smtClean="0"/>
              <a:t>products</a:t>
            </a:r>
            <a:endParaRPr lang="sv-SE" altLang="sv-SE" sz="1050" i="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986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12"/>
    </mc:Choice>
    <mc:Fallback xmlns="">
      <p:transition spd="slow" advTm="43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AutoShape 2"/>
          <p:cNvSpPr>
            <a:spLocks noChangeArrowheads="1"/>
          </p:cNvSpPr>
          <p:nvPr/>
        </p:nvSpPr>
        <p:spPr bwMode="auto">
          <a:xfrm>
            <a:off x="4286250" y="4367923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0" name="AutoShape 3"/>
          <p:cNvSpPr>
            <a:spLocks noChangeArrowheads="1"/>
          </p:cNvSpPr>
          <p:nvPr/>
        </p:nvSpPr>
        <p:spPr bwMode="auto">
          <a:xfrm>
            <a:off x="972741" y="2804766"/>
            <a:ext cx="1722832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740629" y="169373"/>
            <a:ext cx="8752775" cy="596700"/>
          </a:xfrm>
          <a:noFill/>
        </p:spPr>
        <p:txBody>
          <a:bodyPr/>
          <a:lstStyle/>
          <a:p>
            <a:r>
              <a:rPr lang="sv-SE" altLang="sv-SE" sz="2850" dirty="0" err="1" smtClean="0"/>
              <a:t>Swimlanes</a:t>
            </a:r>
            <a:r>
              <a:rPr lang="sv-SE" altLang="sv-SE" sz="2850" dirty="0" smtClean="0"/>
              <a:t>/Lanes/Partitions</a:t>
            </a:r>
            <a:endParaRPr lang="sv-SE" altLang="sv-SE" sz="2850" dirty="0"/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2961085" y="3371504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 dirty="0"/>
              <a:t>[</a:t>
            </a:r>
            <a:r>
              <a:rPr lang="sv-SE" altLang="sv-SE" sz="750" i="0" dirty="0" err="1"/>
              <a:t>sum</a:t>
            </a:r>
            <a:r>
              <a:rPr lang="sv-SE" altLang="sv-SE" sz="750" i="0" dirty="0"/>
              <a:t>&lt;= 1000]</a:t>
            </a:r>
          </a:p>
        </p:txBody>
      </p:sp>
      <p:sp>
        <p:nvSpPr>
          <p:cNvPr id="19463" name="AutoShape 6"/>
          <p:cNvSpPr>
            <a:spLocks noChangeArrowheads="1"/>
          </p:cNvSpPr>
          <p:nvPr/>
        </p:nvSpPr>
        <p:spPr bwMode="auto">
          <a:xfrm>
            <a:off x="972741" y="3884663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4" name="AutoShape 7"/>
          <p:cNvSpPr>
            <a:spLocks noChangeArrowheads="1"/>
          </p:cNvSpPr>
          <p:nvPr/>
        </p:nvSpPr>
        <p:spPr bwMode="auto">
          <a:xfrm>
            <a:off x="5725716" y="2373760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5" name="Oval 8"/>
          <p:cNvSpPr>
            <a:spLocks noChangeArrowheads="1"/>
          </p:cNvSpPr>
          <p:nvPr/>
        </p:nvSpPr>
        <p:spPr bwMode="auto">
          <a:xfrm>
            <a:off x="1404938" y="1299816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9466" name="AutoShape 9"/>
          <p:cNvSpPr>
            <a:spLocks noChangeArrowheads="1"/>
          </p:cNvSpPr>
          <p:nvPr/>
        </p:nvSpPr>
        <p:spPr bwMode="auto">
          <a:xfrm>
            <a:off x="972742" y="1623666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7" name="AutoShape 10"/>
          <p:cNvSpPr>
            <a:spLocks noChangeArrowheads="1"/>
          </p:cNvSpPr>
          <p:nvPr/>
        </p:nvSpPr>
        <p:spPr bwMode="auto">
          <a:xfrm>
            <a:off x="995362" y="2435672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8" name="Line 11"/>
          <p:cNvSpPr>
            <a:spLocks noChangeShapeType="1"/>
          </p:cNvSpPr>
          <p:nvPr/>
        </p:nvSpPr>
        <p:spPr bwMode="auto">
          <a:xfrm>
            <a:off x="972741" y="2218979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69" name="Line 12"/>
          <p:cNvSpPr>
            <a:spLocks noChangeShapeType="1"/>
          </p:cNvSpPr>
          <p:nvPr/>
        </p:nvSpPr>
        <p:spPr bwMode="auto">
          <a:xfrm>
            <a:off x="1482329" y="1840360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0" name="Line 13"/>
          <p:cNvSpPr>
            <a:spLocks noChangeShapeType="1"/>
          </p:cNvSpPr>
          <p:nvPr/>
        </p:nvSpPr>
        <p:spPr bwMode="auto">
          <a:xfrm>
            <a:off x="1728788" y="2218979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1" name="Line 14"/>
          <p:cNvSpPr>
            <a:spLocks noChangeShapeType="1"/>
          </p:cNvSpPr>
          <p:nvPr/>
        </p:nvSpPr>
        <p:spPr bwMode="auto">
          <a:xfrm>
            <a:off x="6266260" y="2218979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2" name="Line 15"/>
          <p:cNvSpPr>
            <a:spLocks noChangeShapeType="1"/>
          </p:cNvSpPr>
          <p:nvPr/>
        </p:nvSpPr>
        <p:spPr bwMode="auto">
          <a:xfrm>
            <a:off x="3368278" y="4228754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3" name="Line 16"/>
          <p:cNvSpPr>
            <a:spLocks noChangeShapeType="1"/>
          </p:cNvSpPr>
          <p:nvPr/>
        </p:nvSpPr>
        <p:spPr bwMode="auto">
          <a:xfrm flipH="1">
            <a:off x="1727598" y="2651176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4" name="AutoShape 17"/>
          <p:cNvSpPr>
            <a:spLocks noChangeArrowheads="1"/>
          </p:cNvSpPr>
          <p:nvPr/>
        </p:nvSpPr>
        <p:spPr bwMode="auto">
          <a:xfrm>
            <a:off x="2863454" y="2866679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75" name="Line 18"/>
          <p:cNvSpPr>
            <a:spLocks noChangeShapeType="1"/>
          </p:cNvSpPr>
          <p:nvPr/>
        </p:nvSpPr>
        <p:spPr bwMode="auto">
          <a:xfrm flipH="1">
            <a:off x="3835004" y="2975026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6" name="Line 19"/>
          <p:cNvSpPr>
            <a:spLocks noChangeShapeType="1"/>
          </p:cNvSpPr>
          <p:nvPr/>
        </p:nvSpPr>
        <p:spPr bwMode="auto">
          <a:xfrm flipV="1">
            <a:off x="2695574" y="2973835"/>
            <a:ext cx="16787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7" name="AutoShape 20"/>
          <p:cNvSpPr>
            <a:spLocks noChangeArrowheads="1"/>
          </p:cNvSpPr>
          <p:nvPr/>
        </p:nvSpPr>
        <p:spPr bwMode="auto">
          <a:xfrm>
            <a:off x="972741" y="3452466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9478" name="Line 21"/>
          <p:cNvSpPr>
            <a:spLocks noChangeShapeType="1"/>
          </p:cNvSpPr>
          <p:nvPr/>
        </p:nvSpPr>
        <p:spPr bwMode="auto">
          <a:xfrm>
            <a:off x="1727598" y="3669160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9" name="Line 22"/>
          <p:cNvSpPr>
            <a:spLocks noChangeShapeType="1"/>
          </p:cNvSpPr>
          <p:nvPr/>
        </p:nvSpPr>
        <p:spPr bwMode="auto">
          <a:xfrm flipH="1">
            <a:off x="4850128" y="4228754"/>
            <a:ext cx="29054" cy="1525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0" name="Line 23"/>
          <p:cNvSpPr>
            <a:spLocks noChangeShapeType="1"/>
          </p:cNvSpPr>
          <p:nvPr/>
        </p:nvSpPr>
        <p:spPr bwMode="auto">
          <a:xfrm flipH="1">
            <a:off x="4880372" y="4614248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1" name="Line 24"/>
          <p:cNvSpPr>
            <a:spLocks noChangeShapeType="1"/>
          </p:cNvSpPr>
          <p:nvPr/>
        </p:nvSpPr>
        <p:spPr bwMode="auto">
          <a:xfrm>
            <a:off x="6266260" y="2811910"/>
            <a:ext cx="0" cy="13971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9482" name="Group 25"/>
          <p:cNvGrpSpPr>
            <a:grpSpLocks/>
          </p:cNvGrpSpPr>
          <p:nvPr/>
        </p:nvGrpSpPr>
        <p:grpSpPr bwMode="auto">
          <a:xfrm>
            <a:off x="4750594" y="4711880"/>
            <a:ext cx="269081" cy="270272"/>
            <a:chOff x="3198" y="3838"/>
            <a:chExt cx="226" cy="227"/>
          </a:xfrm>
        </p:grpSpPr>
        <p:sp>
          <p:nvSpPr>
            <p:cNvPr id="19505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9506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9483" name="Line 28"/>
          <p:cNvSpPr>
            <a:spLocks noChangeShapeType="1"/>
          </p:cNvSpPr>
          <p:nvPr/>
        </p:nvSpPr>
        <p:spPr bwMode="auto">
          <a:xfrm>
            <a:off x="1481138" y="1461742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4" name="Text Box 29"/>
          <p:cNvSpPr txBox="1">
            <a:spLocks noChangeArrowheads="1"/>
          </p:cNvSpPr>
          <p:nvPr/>
        </p:nvSpPr>
        <p:spPr bwMode="auto">
          <a:xfrm>
            <a:off x="953691" y="1648670"/>
            <a:ext cx="1148780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9485" name="Text Box 30"/>
          <p:cNvSpPr txBox="1">
            <a:spLocks noChangeArrowheads="1"/>
          </p:cNvSpPr>
          <p:nvPr/>
        </p:nvSpPr>
        <p:spPr bwMode="auto">
          <a:xfrm>
            <a:off x="5725716" y="2424957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 smtClean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customer info</a:t>
            </a:r>
            <a:endParaRPr lang="sv-SE" altLang="sv-SE" sz="1050" i="0" dirty="0"/>
          </a:p>
        </p:txBody>
      </p:sp>
      <p:sp>
        <p:nvSpPr>
          <p:cNvPr id="19486" name="Text Box 31"/>
          <p:cNvSpPr txBox="1">
            <a:spLocks noChangeArrowheads="1"/>
          </p:cNvSpPr>
          <p:nvPr/>
        </p:nvSpPr>
        <p:spPr bwMode="auto">
          <a:xfrm>
            <a:off x="972742" y="2832152"/>
            <a:ext cx="178117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</a:t>
            </a:r>
            <a:r>
              <a:rPr lang="sv-SE" altLang="sv-SE" sz="1050" i="0" dirty="0" smtClean="0"/>
              <a:t>sum for products</a:t>
            </a:r>
            <a:endParaRPr lang="sv-SE" altLang="sv-SE" sz="1050" i="0" dirty="0"/>
          </a:p>
        </p:txBody>
      </p:sp>
      <p:sp>
        <p:nvSpPr>
          <p:cNvPr id="19487" name="Text Box 32"/>
          <p:cNvSpPr txBox="1">
            <a:spLocks noChangeArrowheads="1"/>
          </p:cNvSpPr>
          <p:nvPr/>
        </p:nvSpPr>
        <p:spPr bwMode="auto">
          <a:xfrm>
            <a:off x="972741" y="2453533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9488" name="Text Box 33"/>
          <p:cNvSpPr txBox="1">
            <a:spLocks noChangeArrowheads="1"/>
          </p:cNvSpPr>
          <p:nvPr/>
        </p:nvSpPr>
        <p:spPr bwMode="auto">
          <a:xfrm>
            <a:off x="972740" y="3912048"/>
            <a:ext cx="1458517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9489" name="Text Box 34"/>
          <p:cNvSpPr txBox="1">
            <a:spLocks noChangeArrowheads="1"/>
          </p:cNvSpPr>
          <p:nvPr/>
        </p:nvSpPr>
        <p:spPr bwMode="auto">
          <a:xfrm>
            <a:off x="972742" y="3479852"/>
            <a:ext cx="160734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delivery cost</a:t>
            </a:r>
          </a:p>
        </p:txBody>
      </p:sp>
      <p:sp>
        <p:nvSpPr>
          <p:cNvPr id="19491" name="AutoShape 36"/>
          <p:cNvSpPr>
            <a:spLocks noChangeArrowheads="1"/>
          </p:cNvSpPr>
          <p:nvPr/>
        </p:nvSpPr>
        <p:spPr bwMode="auto">
          <a:xfrm>
            <a:off x="3727848" y="3892997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92" name="Text Box 37"/>
          <p:cNvSpPr txBox="1">
            <a:spLocks noChangeArrowheads="1"/>
          </p:cNvSpPr>
          <p:nvPr/>
        </p:nvSpPr>
        <p:spPr bwMode="auto">
          <a:xfrm>
            <a:off x="3027760" y="2952404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9493" name="Line 38"/>
          <p:cNvSpPr>
            <a:spLocks noChangeShapeType="1"/>
          </p:cNvSpPr>
          <p:nvPr/>
        </p:nvSpPr>
        <p:spPr bwMode="auto">
          <a:xfrm>
            <a:off x="3078957" y="2973835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94" name="Line 39"/>
          <p:cNvSpPr>
            <a:spLocks noChangeShapeType="1"/>
          </p:cNvSpPr>
          <p:nvPr/>
        </p:nvSpPr>
        <p:spPr bwMode="auto">
          <a:xfrm>
            <a:off x="2970610" y="3082182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95" name="Line 40"/>
          <p:cNvSpPr>
            <a:spLocks noChangeShapeType="1"/>
          </p:cNvSpPr>
          <p:nvPr/>
        </p:nvSpPr>
        <p:spPr bwMode="auto">
          <a:xfrm flipH="1">
            <a:off x="2539603" y="3567957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96" name="Line 41"/>
          <p:cNvSpPr>
            <a:spLocks noChangeShapeType="1"/>
          </p:cNvSpPr>
          <p:nvPr/>
        </p:nvSpPr>
        <p:spPr bwMode="auto">
          <a:xfrm>
            <a:off x="2539604" y="4000154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2" name="Text Box 47"/>
          <p:cNvSpPr txBox="1">
            <a:spLocks noChangeArrowheads="1"/>
          </p:cNvSpPr>
          <p:nvPr/>
        </p:nvSpPr>
        <p:spPr bwMode="auto">
          <a:xfrm>
            <a:off x="1481138" y="849755"/>
            <a:ext cx="19551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Order handling department</a:t>
            </a:r>
          </a:p>
        </p:txBody>
      </p:sp>
      <p:sp>
        <p:nvSpPr>
          <p:cNvPr id="63" name="Text Box 47"/>
          <p:cNvSpPr txBox="1">
            <a:spLocks noChangeArrowheads="1"/>
          </p:cNvSpPr>
          <p:nvPr/>
        </p:nvSpPr>
        <p:spPr bwMode="auto">
          <a:xfrm>
            <a:off x="4010287" y="859151"/>
            <a:ext cx="173249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Delivery department</a:t>
            </a:r>
          </a:p>
        </p:txBody>
      </p:sp>
      <p:sp>
        <p:nvSpPr>
          <p:cNvPr id="64" name="Text Box 47"/>
          <p:cNvSpPr txBox="1">
            <a:spLocks noChangeArrowheads="1"/>
          </p:cNvSpPr>
          <p:nvPr/>
        </p:nvSpPr>
        <p:spPr bwMode="auto">
          <a:xfrm>
            <a:off x="5470760" y="857210"/>
            <a:ext cx="240387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Sales &amp;</a:t>
            </a:r>
            <a:r>
              <a:rPr lang="sv-SE" altLang="sv-SE" sz="1050" b="1" dirty="0" smtClean="0"/>
              <a:t> </a:t>
            </a:r>
            <a:r>
              <a:rPr lang="sv-SE" altLang="sv-SE" sz="1050" b="1" dirty="0"/>
              <a:t>Marketing department</a:t>
            </a:r>
          </a:p>
        </p:txBody>
      </p:sp>
      <p:sp>
        <p:nvSpPr>
          <p:cNvPr id="65" name="Line 44"/>
          <p:cNvSpPr>
            <a:spLocks noChangeShapeType="1"/>
          </p:cNvSpPr>
          <p:nvPr/>
        </p:nvSpPr>
        <p:spPr bwMode="auto">
          <a:xfrm>
            <a:off x="4057650" y="909909"/>
            <a:ext cx="10716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6" name="Line 44"/>
          <p:cNvSpPr>
            <a:spLocks noChangeShapeType="1"/>
          </p:cNvSpPr>
          <p:nvPr/>
        </p:nvSpPr>
        <p:spPr bwMode="auto">
          <a:xfrm flipH="1">
            <a:off x="5495924" y="909909"/>
            <a:ext cx="13097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759380" y="1081358"/>
            <a:ext cx="6764657" cy="31659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3" name="Line 44"/>
          <p:cNvSpPr>
            <a:spLocks noChangeShapeType="1"/>
          </p:cNvSpPr>
          <p:nvPr/>
        </p:nvSpPr>
        <p:spPr bwMode="auto">
          <a:xfrm>
            <a:off x="763192" y="878953"/>
            <a:ext cx="10716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4" name="Line 44"/>
          <p:cNvSpPr>
            <a:spLocks noChangeShapeType="1"/>
          </p:cNvSpPr>
          <p:nvPr/>
        </p:nvSpPr>
        <p:spPr bwMode="auto">
          <a:xfrm>
            <a:off x="7524038" y="909908"/>
            <a:ext cx="10716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>
            <a:off x="740330" y="881333"/>
            <a:ext cx="6764657" cy="31659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749855" y="5094558"/>
            <a:ext cx="6764657" cy="31659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8" name="Line 14"/>
          <p:cNvSpPr>
            <a:spLocks noChangeShapeType="1"/>
          </p:cNvSpPr>
          <p:nvPr/>
        </p:nvSpPr>
        <p:spPr bwMode="auto">
          <a:xfrm>
            <a:off x="3846910" y="4066829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5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</a:t>
            </a:r>
            <a:r>
              <a:rPr lang="sv-SE" altLang="sv-SE" sz="1050" i="0" dirty="0" smtClean="0"/>
              <a:t>products</a:t>
            </a:r>
            <a:endParaRPr lang="sv-SE" altLang="sv-SE" sz="1050" i="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631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2"/>
    </mc:Choice>
    <mc:Fallback xmlns="">
      <p:transition spd="slow" advTm="20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2"/>
          <p:cNvSpPr>
            <a:spLocks noChangeArrowheads="1"/>
          </p:cNvSpPr>
          <p:nvPr/>
        </p:nvSpPr>
        <p:spPr bwMode="auto">
          <a:xfrm>
            <a:off x="4267200" y="4395212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auto">
          <a:xfrm>
            <a:off x="972741" y="2726531"/>
            <a:ext cx="1727598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>
          <a:xfrm>
            <a:off x="792000" y="360834"/>
            <a:ext cx="6850800" cy="596700"/>
          </a:xfrm>
          <a:noFill/>
        </p:spPr>
        <p:txBody>
          <a:bodyPr/>
          <a:lstStyle/>
          <a:p>
            <a:r>
              <a:rPr lang="sv-SE" altLang="sv-SE" sz="2850" dirty="0" smtClean="0"/>
              <a:t>Completed </a:t>
            </a:r>
            <a:r>
              <a:rPr lang="sv-SE" altLang="sv-SE" sz="2850" dirty="0"/>
              <a:t>example</a:t>
            </a:r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2961085" y="3293269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972741" y="3806428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0" name="AutoShape 7"/>
          <p:cNvSpPr>
            <a:spLocks noChangeArrowheads="1"/>
          </p:cNvSpPr>
          <p:nvPr/>
        </p:nvSpPr>
        <p:spPr bwMode="auto">
          <a:xfrm>
            <a:off x="5725716" y="2295525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1" name="Oval 8"/>
          <p:cNvSpPr>
            <a:spLocks noChangeArrowheads="1"/>
          </p:cNvSpPr>
          <p:nvPr/>
        </p:nvSpPr>
        <p:spPr bwMode="auto">
          <a:xfrm>
            <a:off x="1404938" y="1221581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42" name="AutoShape 9"/>
          <p:cNvSpPr>
            <a:spLocks noChangeArrowheads="1"/>
          </p:cNvSpPr>
          <p:nvPr/>
        </p:nvSpPr>
        <p:spPr bwMode="auto">
          <a:xfrm>
            <a:off x="972742" y="1545431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3" name="AutoShape 10"/>
          <p:cNvSpPr>
            <a:spLocks noChangeArrowheads="1"/>
          </p:cNvSpPr>
          <p:nvPr/>
        </p:nvSpPr>
        <p:spPr bwMode="auto">
          <a:xfrm>
            <a:off x="995362" y="2357437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44" name="Line 11"/>
          <p:cNvSpPr>
            <a:spLocks noChangeShapeType="1"/>
          </p:cNvSpPr>
          <p:nvPr/>
        </p:nvSpPr>
        <p:spPr bwMode="auto">
          <a:xfrm>
            <a:off x="972741" y="2140744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>
            <a:off x="1482329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>
            <a:off x="1728788" y="2140744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7" name="Line 14"/>
          <p:cNvSpPr>
            <a:spLocks noChangeShapeType="1"/>
          </p:cNvSpPr>
          <p:nvPr/>
        </p:nvSpPr>
        <p:spPr bwMode="auto">
          <a:xfrm>
            <a:off x="6266260" y="2140744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8" name="Line 15"/>
          <p:cNvSpPr>
            <a:spLocks noChangeShapeType="1"/>
          </p:cNvSpPr>
          <p:nvPr/>
        </p:nvSpPr>
        <p:spPr bwMode="auto">
          <a:xfrm>
            <a:off x="3349228" y="4245769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49" name="Line 16"/>
          <p:cNvSpPr>
            <a:spLocks noChangeShapeType="1"/>
          </p:cNvSpPr>
          <p:nvPr/>
        </p:nvSpPr>
        <p:spPr bwMode="auto">
          <a:xfrm flipH="1">
            <a:off x="1727598" y="2572941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0" name="AutoShape 17"/>
          <p:cNvSpPr>
            <a:spLocks noChangeArrowheads="1"/>
          </p:cNvSpPr>
          <p:nvPr/>
        </p:nvSpPr>
        <p:spPr bwMode="auto">
          <a:xfrm>
            <a:off x="2863454" y="2788444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51" name="Line 18"/>
          <p:cNvSpPr>
            <a:spLocks noChangeShapeType="1"/>
          </p:cNvSpPr>
          <p:nvPr/>
        </p:nvSpPr>
        <p:spPr bwMode="auto">
          <a:xfrm flipH="1">
            <a:off x="3835004" y="2896791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2" name="Line 19"/>
          <p:cNvSpPr>
            <a:spLocks noChangeShapeType="1"/>
          </p:cNvSpPr>
          <p:nvPr/>
        </p:nvSpPr>
        <p:spPr bwMode="auto">
          <a:xfrm flipV="1">
            <a:off x="2700340" y="2876550"/>
            <a:ext cx="1631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3" name="AutoShape 20"/>
          <p:cNvSpPr>
            <a:spLocks noChangeArrowheads="1"/>
          </p:cNvSpPr>
          <p:nvPr/>
        </p:nvSpPr>
        <p:spPr bwMode="auto">
          <a:xfrm>
            <a:off x="972741" y="3374231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8454" name="Line 21"/>
          <p:cNvSpPr>
            <a:spLocks noChangeShapeType="1"/>
          </p:cNvSpPr>
          <p:nvPr/>
        </p:nvSpPr>
        <p:spPr bwMode="auto">
          <a:xfrm>
            <a:off x="1727598" y="3590925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5" name="Line 22"/>
          <p:cNvSpPr>
            <a:spLocks noChangeShapeType="1"/>
          </p:cNvSpPr>
          <p:nvPr/>
        </p:nvSpPr>
        <p:spPr bwMode="auto">
          <a:xfrm>
            <a:off x="4860131" y="4286865"/>
            <a:ext cx="1191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6" name="Line 23"/>
          <p:cNvSpPr>
            <a:spLocks noChangeShapeType="1"/>
          </p:cNvSpPr>
          <p:nvPr/>
        </p:nvSpPr>
        <p:spPr bwMode="auto">
          <a:xfrm flipH="1">
            <a:off x="4861322" y="4662085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57" name="Line 24"/>
          <p:cNvSpPr>
            <a:spLocks noChangeShapeType="1"/>
          </p:cNvSpPr>
          <p:nvPr/>
        </p:nvSpPr>
        <p:spPr bwMode="auto">
          <a:xfrm>
            <a:off x="6266260" y="2733675"/>
            <a:ext cx="0" cy="15132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8458" name="Group 25"/>
          <p:cNvGrpSpPr>
            <a:grpSpLocks/>
          </p:cNvGrpSpPr>
          <p:nvPr/>
        </p:nvGrpSpPr>
        <p:grpSpPr bwMode="auto">
          <a:xfrm>
            <a:off x="4722019" y="4769242"/>
            <a:ext cx="269081" cy="270272"/>
            <a:chOff x="3198" y="3838"/>
            <a:chExt cx="226" cy="227"/>
          </a:xfrm>
        </p:grpSpPr>
        <p:sp>
          <p:nvSpPr>
            <p:cNvPr id="18492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8493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8459" name="Line 28"/>
          <p:cNvSpPr>
            <a:spLocks noChangeShapeType="1"/>
          </p:cNvSpPr>
          <p:nvPr/>
        </p:nvSpPr>
        <p:spPr bwMode="auto">
          <a:xfrm>
            <a:off x="1481138" y="1383507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60" name="Text Box 29"/>
          <p:cNvSpPr txBox="1">
            <a:spLocks noChangeArrowheads="1"/>
          </p:cNvSpPr>
          <p:nvPr/>
        </p:nvSpPr>
        <p:spPr bwMode="auto">
          <a:xfrm>
            <a:off x="934641" y="1599009"/>
            <a:ext cx="108108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8461" name="Text Box 30"/>
          <p:cNvSpPr txBox="1">
            <a:spLocks noChangeArrowheads="1"/>
          </p:cNvSpPr>
          <p:nvPr/>
        </p:nvSpPr>
        <p:spPr bwMode="auto">
          <a:xfrm>
            <a:off x="5782866" y="2365772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customer info</a:t>
            </a:r>
            <a:endParaRPr lang="sv-SE" altLang="sv-SE" sz="1050" i="0" dirty="0"/>
          </a:p>
        </p:txBody>
      </p:sp>
      <p:sp>
        <p:nvSpPr>
          <p:cNvPr id="18462" name="Text Box 31"/>
          <p:cNvSpPr txBox="1">
            <a:spLocks noChangeArrowheads="1"/>
          </p:cNvSpPr>
          <p:nvPr/>
        </p:nvSpPr>
        <p:spPr bwMode="auto">
          <a:xfrm>
            <a:off x="963282" y="2754964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</a:t>
            </a:r>
            <a:r>
              <a:rPr lang="sv-SE" altLang="sv-SE" sz="1050" i="0" dirty="0" smtClean="0"/>
              <a:t>sum for products</a:t>
            </a:r>
            <a:endParaRPr lang="sv-SE" altLang="sv-SE" sz="1050" i="0" dirty="0"/>
          </a:p>
        </p:txBody>
      </p:sp>
      <p:sp>
        <p:nvSpPr>
          <p:cNvPr id="18463" name="Text Box 32"/>
          <p:cNvSpPr txBox="1">
            <a:spLocks noChangeArrowheads="1"/>
          </p:cNvSpPr>
          <p:nvPr/>
        </p:nvSpPr>
        <p:spPr bwMode="auto">
          <a:xfrm>
            <a:off x="972741" y="2375298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8464" name="Text Box 33"/>
          <p:cNvSpPr txBox="1">
            <a:spLocks noChangeArrowheads="1"/>
          </p:cNvSpPr>
          <p:nvPr/>
        </p:nvSpPr>
        <p:spPr bwMode="auto">
          <a:xfrm>
            <a:off x="972740" y="3833813"/>
            <a:ext cx="155425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8465" name="Text Box 34"/>
          <p:cNvSpPr txBox="1">
            <a:spLocks noChangeArrowheads="1"/>
          </p:cNvSpPr>
          <p:nvPr/>
        </p:nvSpPr>
        <p:spPr bwMode="auto">
          <a:xfrm>
            <a:off x="972742" y="3401617"/>
            <a:ext cx="1565672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Calculate delivery cost</a:t>
            </a:r>
          </a:p>
        </p:txBody>
      </p:sp>
      <p:sp>
        <p:nvSpPr>
          <p:cNvPr id="18466" name="Text Box 35"/>
          <p:cNvSpPr txBox="1">
            <a:spLocks noChangeArrowheads="1"/>
          </p:cNvSpPr>
          <p:nvPr/>
        </p:nvSpPr>
        <p:spPr bwMode="auto">
          <a:xfrm>
            <a:off x="4267201" y="4414264"/>
            <a:ext cx="118824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</a:t>
            </a:r>
            <a:r>
              <a:rPr lang="sv-SE" altLang="sv-SE" sz="1050" i="0" dirty="0" smtClean="0"/>
              <a:t>products</a:t>
            </a:r>
            <a:endParaRPr lang="sv-SE" altLang="sv-SE" sz="1050" i="0" dirty="0"/>
          </a:p>
        </p:txBody>
      </p:sp>
      <p:sp>
        <p:nvSpPr>
          <p:cNvPr id="18467" name="AutoShape 36"/>
          <p:cNvSpPr>
            <a:spLocks noChangeArrowheads="1"/>
          </p:cNvSpPr>
          <p:nvPr/>
        </p:nvSpPr>
        <p:spPr bwMode="auto">
          <a:xfrm>
            <a:off x="3727848" y="3814762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8468" name="Text Box 37"/>
          <p:cNvSpPr txBox="1">
            <a:spLocks noChangeArrowheads="1"/>
          </p:cNvSpPr>
          <p:nvPr/>
        </p:nvSpPr>
        <p:spPr bwMode="auto">
          <a:xfrm>
            <a:off x="3027760" y="2874169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8469" name="Line 38"/>
          <p:cNvSpPr>
            <a:spLocks noChangeShapeType="1"/>
          </p:cNvSpPr>
          <p:nvPr/>
        </p:nvSpPr>
        <p:spPr bwMode="auto">
          <a:xfrm>
            <a:off x="3078957" y="2895600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0" name="Line 39"/>
          <p:cNvSpPr>
            <a:spLocks noChangeShapeType="1"/>
          </p:cNvSpPr>
          <p:nvPr/>
        </p:nvSpPr>
        <p:spPr bwMode="auto">
          <a:xfrm>
            <a:off x="2970610" y="3003947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1" name="Line 40"/>
          <p:cNvSpPr>
            <a:spLocks noChangeShapeType="1"/>
          </p:cNvSpPr>
          <p:nvPr/>
        </p:nvSpPr>
        <p:spPr bwMode="auto">
          <a:xfrm flipH="1">
            <a:off x="2539603" y="3489722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2" name="Line 41"/>
          <p:cNvSpPr>
            <a:spLocks noChangeShapeType="1"/>
          </p:cNvSpPr>
          <p:nvPr/>
        </p:nvSpPr>
        <p:spPr bwMode="auto">
          <a:xfrm>
            <a:off x="2539604" y="3921919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3835004" y="4030266"/>
            <a:ext cx="0" cy="2155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026091" name="Rectangle 43"/>
          <p:cNvSpPr>
            <a:spLocks noChangeArrowheads="1"/>
          </p:cNvSpPr>
          <p:nvPr/>
        </p:nvSpPr>
        <p:spPr bwMode="auto">
          <a:xfrm>
            <a:off x="2486026" y="1087517"/>
            <a:ext cx="756047" cy="3693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/>
              <a:t>Initial node</a:t>
            </a:r>
            <a:endParaRPr lang="en-US" altLang="sv-SE" sz="900" b="1" i="0"/>
          </a:p>
        </p:txBody>
      </p:sp>
      <p:sp>
        <p:nvSpPr>
          <p:cNvPr id="1026092" name="Rectangle 44"/>
          <p:cNvSpPr>
            <a:spLocks noChangeArrowheads="1"/>
          </p:cNvSpPr>
          <p:nvPr/>
        </p:nvSpPr>
        <p:spPr bwMode="auto">
          <a:xfrm>
            <a:off x="2486026" y="1487761"/>
            <a:ext cx="756047" cy="2308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/>
              <a:t>action</a:t>
            </a:r>
            <a:endParaRPr lang="en-US" altLang="sv-SE" sz="900" b="1" i="0"/>
          </a:p>
        </p:txBody>
      </p:sp>
      <p:sp>
        <p:nvSpPr>
          <p:cNvPr id="1026093" name="AutoShape 45"/>
          <p:cNvSpPr>
            <a:spLocks noChangeArrowheads="1"/>
          </p:cNvSpPr>
          <p:nvPr/>
        </p:nvSpPr>
        <p:spPr bwMode="auto">
          <a:xfrm>
            <a:off x="2053829" y="1628775"/>
            <a:ext cx="377428" cy="53579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026094" name="AutoShape 46"/>
          <p:cNvSpPr>
            <a:spLocks noChangeArrowheads="1"/>
          </p:cNvSpPr>
          <p:nvPr/>
        </p:nvSpPr>
        <p:spPr bwMode="auto">
          <a:xfrm>
            <a:off x="2053829" y="1276350"/>
            <a:ext cx="377428" cy="53579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026095" name="Rectangle 47"/>
          <p:cNvSpPr>
            <a:spLocks noChangeArrowheads="1"/>
          </p:cNvSpPr>
          <p:nvPr/>
        </p:nvSpPr>
        <p:spPr bwMode="auto">
          <a:xfrm>
            <a:off x="2486026" y="1804467"/>
            <a:ext cx="754856" cy="2308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/>
              <a:t>flow</a:t>
            </a:r>
            <a:endParaRPr lang="en-US" altLang="sv-SE" sz="900" b="1" i="0"/>
          </a:p>
        </p:txBody>
      </p:sp>
      <p:sp>
        <p:nvSpPr>
          <p:cNvPr id="1026096" name="AutoShape 48"/>
          <p:cNvSpPr>
            <a:spLocks noChangeArrowheads="1"/>
          </p:cNvSpPr>
          <p:nvPr/>
        </p:nvSpPr>
        <p:spPr bwMode="auto">
          <a:xfrm>
            <a:off x="2053829" y="1924050"/>
            <a:ext cx="377428" cy="53579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026097" name="Rectangle 49"/>
          <p:cNvSpPr>
            <a:spLocks noChangeArrowheads="1"/>
          </p:cNvSpPr>
          <p:nvPr/>
        </p:nvSpPr>
        <p:spPr bwMode="auto">
          <a:xfrm>
            <a:off x="4537472" y="1487761"/>
            <a:ext cx="756047" cy="2308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/>
              <a:t>AND split</a:t>
            </a:r>
            <a:endParaRPr lang="en-US" altLang="sv-SE" sz="900" b="1" i="0"/>
          </a:p>
        </p:txBody>
      </p:sp>
      <p:sp>
        <p:nvSpPr>
          <p:cNvPr id="1026098" name="AutoShape 50"/>
          <p:cNvSpPr>
            <a:spLocks noChangeArrowheads="1"/>
          </p:cNvSpPr>
          <p:nvPr/>
        </p:nvSpPr>
        <p:spPr bwMode="auto">
          <a:xfrm rot="-5400000">
            <a:off x="4808340" y="1869877"/>
            <a:ext cx="269081" cy="53578"/>
          </a:xfrm>
          <a:prstGeom prst="leftArrow">
            <a:avLst>
              <a:gd name="adj1" fmla="val 50000"/>
              <a:gd name="adj2" fmla="val 12555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026099" name="Rectangle 51"/>
          <p:cNvSpPr>
            <a:spLocks noChangeArrowheads="1"/>
          </p:cNvSpPr>
          <p:nvPr/>
        </p:nvSpPr>
        <p:spPr bwMode="auto">
          <a:xfrm>
            <a:off x="4213622" y="3316561"/>
            <a:ext cx="1081088" cy="2308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/>
              <a:t>OR join</a:t>
            </a:r>
            <a:endParaRPr lang="en-US" altLang="sv-SE" sz="900" b="1" i="0"/>
          </a:p>
        </p:txBody>
      </p:sp>
      <p:sp>
        <p:nvSpPr>
          <p:cNvPr id="1026100" name="AutoShape 52"/>
          <p:cNvSpPr>
            <a:spLocks noChangeArrowheads="1"/>
          </p:cNvSpPr>
          <p:nvPr/>
        </p:nvSpPr>
        <p:spPr bwMode="auto">
          <a:xfrm rot="-2864355">
            <a:off x="3929063" y="3668316"/>
            <a:ext cx="309563" cy="64294"/>
          </a:xfrm>
          <a:prstGeom prst="leftArrow">
            <a:avLst>
              <a:gd name="adj1" fmla="val 50000"/>
              <a:gd name="adj2" fmla="val 12037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026101" name="AutoShape 53"/>
          <p:cNvSpPr>
            <a:spLocks noChangeArrowheads="1"/>
          </p:cNvSpPr>
          <p:nvPr/>
        </p:nvSpPr>
        <p:spPr bwMode="auto">
          <a:xfrm rot="8631237" flipH="1">
            <a:off x="3071813" y="2680098"/>
            <a:ext cx="277416" cy="53578"/>
          </a:xfrm>
          <a:prstGeom prst="leftArrow">
            <a:avLst>
              <a:gd name="adj1" fmla="val 50000"/>
              <a:gd name="adj2" fmla="val 12944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026102" name="Rectangle 54"/>
          <p:cNvSpPr>
            <a:spLocks noChangeArrowheads="1"/>
          </p:cNvSpPr>
          <p:nvPr/>
        </p:nvSpPr>
        <p:spPr bwMode="auto">
          <a:xfrm>
            <a:off x="3403997" y="2405732"/>
            <a:ext cx="756047" cy="2308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/>
              <a:t>OR split</a:t>
            </a:r>
            <a:endParaRPr lang="en-US" altLang="sv-SE" sz="900" b="1" i="0"/>
          </a:p>
        </p:txBody>
      </p:sp>
      <p:sp>
        <p:nvSpPr>
          <p:cNvPr id="1026103" name="Rectangle 55"/>
          <p:cNvSpPr>
            <a:spLocks noChangeArrowheads="1"/>
          </p:cNvSpPr>
          <p:nvPr/>
        </p:nvSpPr>
        <p:spPr bwMode="auto">
          <a:xfrm>
            <a:off x="4860131" y="3647555"/>
            <a:ext cx="1081088" cy="2308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/>
              <a:t>AND join</a:t>
            </a:r>
            <a:endParaRPr lang="en-US" altLang="sv-SE" sz="900" b="1" i="0"/>
          </a:p>
        </p:txBody>
      </p:sp>
      <p:sp>
        <p:nvSpPr>
          <p:cNvPr id="1026104" name="AutoShape 56"/>
          <p:cNvSpPr>
            <a:spLocks noChangeArrowheads="1"/>
          </p:cNvSpPr>
          <p:nvPr/>
        </p:nvSpPr>
        <p:spPr bwMode="auto">
          <a:xfrm rot="-5400000">
            <a:off x="5239941" y="4030266"/>
            <a:ext cx="270272" cy="53579"/>
          </a:xfrm>
          <a:prstGeom prst="leftArrow">
            <a:avLst>
              <a:gd name="adj1" fmla="val 50000"/>
              <a:gd name="adj2" fmla="val 12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026105" name="Rectangle 57"/>
          <p:cNvSpPr>
            <a:spLocks noChangeArrowheads="1"/>
          </p:cNvSpPr>
          <p:nvPr/>
        </p:nvSpPr>
        <p:spPr bwMode="auto">
          <a:xfrm>
            <a:off x="3240882" y="4761403"/>
            <a:ext cx="864394" cy="2308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/>
              <a:t>activity final</a:t>
            </a:r>
            <a:endParaRPr lang="en-US" altLang="sv-SE" sz="900" b="1" i="0"/>
          </a:p>
        </p:txBody>
      </p:sp>
      <p:sp>
        <p:nvSpPr>
          <p:cNvPr id="1026106" name="AutoShape 58"/>
          <p:cNvSpPr>
            <a:spLocks noChangeArrowheads="1"/>
          </p:cNvSpPr>
          <p:nvPr/>
        </p:nvSpPr>
        <p:spPr bwMode="auto">
          <a:xfrm rot="10800000">
            <a:off x="4213623" y="4827408"/>
            <a:ext cx="377428" cy="53579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026107" name="Rectangle 59"/>
          <p:cNvSpPr>
            <a:spLocks noChangeArrowheads="1"/>
          </p:cNvSpPr>
          <p:nvPr/>
        </p:nvSpPr>
        <p:spPr bwMode="auto">
          <a:xfrm>
            <a:off x="4537472" y="2830190"/>
            <a:ext cx="809626" cy="2308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 dirty="0"/>
              <a:t>condition</a:t>
            </a:r>
            <a:endParaRPr lang="en-US" altLang="sv-SE" sz="900" b="1" i="0" dirty="0"/>
          </a:p>
        </p:txBody>
      </p:sp>
      <p:sp>
        <p:nvSpPr>
          <p:cNvPr id="1026108" name="AutoShape 60"/>
          <p:cNvSpPr>
            <a:spLocks noChangeArrowheads="1"/>
          </p:cNvSpPr>
          <p:nvPr/>
        </p:nvSpPr>
        <p:spPr bwMode="auto">
          <a:xfrm>
            <a:off x="3998119" y="2896791"/>
            <a:ext cx="377429" cy="53578"/>
          </a:xfrm>
          <a:prstGeom prst="leftArrow">
            <a:avLst>
              <a:gd name="adj1" fmla="val 50000"/>
              <a:gd name="adj2" fmla="val 17611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2" name="Right Brace 1"/>
          <p:cNvSpPr/>
          <p:nvPr/>
        </p:nvSpPr>
        <p:spPr>
          <a:xfrm>
            <a:off x="7068620" y="957534"/>
            <a:ext cx="215758" cy="40819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2" name="Rectangle 44"/>
          <p:cNvSpPr>
            <a:spLocks noChangeArrowheads="1"/>
          </p:cNvSpPr>
          <p:nvPr/>
        </p:nvSpPr>
        <p:spPr bwMode="auto">
          <a:xfrm>
            <a:off x="7438116" y="2909521"/>
            <a:ext cx="756047" cy="2308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 dirty="0" smtClean="0"/>
              <a:t>activity</a:t>
            </a:r>
            <a:endParaRPr lang="en-US" altLang="sv-SE" sz="900" b="1" i="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30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61"/>
    </mc:Choice>
    <mc:Fallback xmlns="">
      <p:transition spd="slow" advTm="23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AutoShape 2"/>
          <p:cNvSpPr>
            <a:spLocks noChangeArrowheads="1"/>
          </p:cNvSpPr>
          <p:nvPr/>
        </p:nvSpPr>
        <p:spPr bwMode="auto">
          <a:xfrm>
            <a:off x="4286250" y="4367923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0" name="AutoShape 3"/>
          <p:cNvSpPr>
            <a:spLocks noChangeArrowheads="1"/>
          </p:cNvSpPr>
          <p:nvPr/>
        </p:nvSpPr>
        <p:spPr bwMode="auto">
          <a:xfrm>
            <a:off x="972741" y="2804766"/>
            <a:ext cx="1722832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740630" y="169373"/>
            <a:ext cx="6850800" cy="596700"/>
          </a:xfrm>
          <a:noFill/>
        </p:spPr>
        <p:txBody>
          <a:bodyPr/>
          <a:lstStyle/>
          <a:p>
            <a:r>
              <a:rPr lang="sv-SE" altLang="sv-SE" sz="2850" dirty="0" err="1" smtClean="0"/>
              <a:t>Swimlanes</a:t>
            </a:r>
            <a:r>
              <a:rPr lang="sv-SE" altLang="sv-SE" sz="2850" dirty="0" smtClean="0"/>
              <a:t>/Lanes/Partitions</a:t>
            </a:r>
            <a:endParaRPr lang="sv-SE" altLang="sv-SE" sz="2850" dirty="0"/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2961085" y="3371504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9463" name="AutoShape 6"/>
          <p:cNvSpPr>
            <a:spLocks noChangeArrowheads="1"/>
          </p:cNvSpPr>
          <p:nvPr/>
        </p:nvSpPr>
        <p:spPr bwMode="auto">
          <a:xfrm>
            <a:off x="972741" y="3884663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4" name="AutoShape 7"/>
          <p:cNvSpPr>
            <a:spLocks noChangeArrowheads="1"/>
          </p:cNvSpPr>
          <p:nvPr/>
        </p:nvSpPr>
        <p:spPr bwMode="auto">
          <a:xfrm>
            <a:off x="5725716" y="2373760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5" name="Oval 8"/>
          <p:cNvSpPr>
            <a:spLocks noChangeArrowheads="1"/>
          </p:cNvSpPr>
          <p:nvPr/>
        </p:nvSpPr>
        <p:spPr bwMode="auto">
          <a:xfrm>
            <a:off x="1404938" y="1299816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9466" name="AutoShape 9"/>
          <p:cNvSpPr>
            <a:spLocks noChangeArrowheads="1"/>
          </p:cNvSpPr>
          <p:nvPr/>
        </p:nvSpPr>
        <p:spPr bwMode="auto">
          <a:xfrm>
            <a:off x="972742" y="1623666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7" name="AutoShape 10"/>
          <p:cNvSpPr>
            <a:spLocks noChangeArrowheads="1"/>
          </p:cNvSpPr>
          <p:nvPr/>
        </p:nvSpPr>
        <p:spPr bwMode="auto">
          <a:xfrm>
            <a:off x="995362" y="2435672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8" name="Line 11"/>
          <p:cNvSpPr>
            <a:spLocks noChangeShapeType="1"/>
          </p:cNvSpPr>
          <p:nvPr/>
        </p:nvSpPr>
        <p:spPr bwMode="auto">
          <a:xfrm>
            <a:off x="972741" y="2218979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69" name="Line 12"/>
          <p:cNvSpPr>
            <a:spLocks noChangeShapeType="1"/>
          </p:cNvSpPr>
          <p:nvPr/>
        </p:nvSpPr>
        <p:spPr bwMode="auto">
          <a:xfrm>
            <a:off x="1482329" y="1840360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0" name="Line 13"/>
          <p:cNvSpPr>
            <a:spLocks noChangeShapeType="1"/>
          </p:cNvSpPr>
          <p:nvPr/>
        </p:nvSpPr>
        <p:spPr bwMode="auto">
          <a:xfrm>
            <a:off x="1728788" y="2218979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1" name="Line 14"/>
          <p:cNvSpPr>
            <a:spLocks noChangeShapeType="1"/>
          </p:cNvSpPr>
          <p:nvPr/>
        </p:nvSpPr>
        <p:spPr bwMode="auto">
          <a:xfrm>
            <a:off x="6266260" y="2218979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2" name="Line 15"/>
          <p:cNvSpPr>
            <a:spLocks noChangeShapeType="1"/>
          </p:cNvSpPr>
          <p:nvPr/>
        </p:nvSpPr>
        <p:spPr bwMode="auto">
          <a:xfrm>
            <a:off x="3368278" y="4228754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3" name="Line 16"/>
          <p:cNvSpPr>
            <a:spLocks noChangeShapeType="1"/>
          </p:cNvSpPr>
          <p:nvPr/>
        </p:nvSpPr>
        <p:spPr bwMode="auto">
          <a:xfrm flipH="1">
            <a:off x="1727598" y="2651176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4" name="AutoShape 17"/>
          <p:cNvSpPr>
            <a:spLocks noChangeArrowheads="1"/>
          </p:cNvSpPr>
          <p:nvPr/>
        </p:nvSpPr>
        <p:spPr bwMode="auto">
          <a:xfrm>
            <a:off x="2863454" y="2866679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75" name="Line 18"/>
          <p:cNvSpPr>
            <a:spLocks noChangeShapeType="1"/>
          </p:cNvSpPr>
          <p:nvPr/>
        </p:nvSpPr>
        <p:spPr bwMode="auto">
          <a:xfrm flipH="1">
            <a:off x="3835004" y="2975026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6" name="Line 19"/>
          <p:cNvSpPr>
            <a:spLocks noChangeShapeType="1"/>
          </p:cNvSpPr>
          <p:nvPr/>
        </p:nvSpPr>
        <p:spPr bwMode="auto">
          <a:xfrm flipV="1">
            <a:off x="2695574" y="2973835"/>
            <a:ext cx="16787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7" name="AutoShape 20"/>
          <p:cNvSpPr>
            <a:spLocks noChangeArrowheads="1"/>
          </p:cNvSpPr>
          <p:nvPr/>
        </p:nvSpPr>
        <p:spPr bwMode="auto">
          <a:xfrm>
            <a:off x="972741" y="3452466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9478" name="Line 21"/>
          <p:cNvSpPr>
            <a:spLocks noChangeShapeType="1"/>
          </p:cNvSpPr>
          <p:nvPr/>
        </p:nvSpPr>
        <p:spPr bwMode="auto">
          <a:xfrm>
            <a:off x="1727598" y="3669160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9" name="Line 22"/>
          <p:cNvSpPr>
            <a:spLocks noChangeShapeType="1"/>
          </p:cNvSpPr>
          <p:nvPr/>
        </p:nvSpPr>
        <p:spPr bwMode="auto">
          <a:xfrm flipH="1">
            <a:off x="4850128" y="4228754"/>
            <a:ext cx="29054" cy="1525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0" name="Line 23"/>
          <p:cNvSpPr>
            <a:spLocks noChangeShapeType="1"/>
          </p:cNvSpPr>
          <p:nvPr/>
        </p:nvSpPr>
        <p:spPr bwMode="auto">
          <a:xfrm flipH="1">
            <a:off x="4880372" y="4614248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1" name="Line 24"/>
          <p:cNvSpPr>
            <a:spLocks noChangeShapeType="1"/>
          </p:cNvSpPr>
          <p:nvPr/>
        </p:nvSpPr>
        <p:spPr bwMode="auto">
          <a:xfrm>
            <a:off x="6266260" y="2811910"/>
            <a:ext cx="0" cy="13971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9482" name="Group 25"/>
          <p:cNvGrpSpPr>
            <a:grpSpLocks/>
          </p:cNvGrpSpPr>
          <p:nvPr/>
        </p:nvGrpSpPr>
        <p:grpSpPr bwMode="auto">
          <a:xfrm>
            <a:off x="4750594" y="4711880"/>
            <a:ext cx="269081" cy="270272"/>
            <a:chOff x="3198" y="3838"/>
            <a:chExt cx="226" cy="227"/>
          </a:xfrm>
        </p:grpSpPr>
        <p:sp>
          <p:nvSpPr>
            <p:cNvPr id="19505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9506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9483" name="Line 28"/>
          <p:cNvSpPr>
            <a:spLocks noChangeShapeType="1"/>
          </p:cNvSpPr>
          <p:nvPr/>
        </p:nvSpPr>
        <p:spPr bwMode="auto">
          <a:xfrm>
            <a:off x="1481138" y="1461742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4" name="Text Box 29"/>
          <p:cNvSpPr txBox="1">
            <a:spLocks noChangeArrowheads="1"/>
          </p:cNvSpPr>
          <p:nvPr/>
        </p:nvSpPr>
        <p:spPr bwMode="auto">
          <a:xfrm>
            <a:off x="953691" y="1648670"/>
            <a:ext cx="1148780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9485" name="Text Box 30"/>
          <p:cNvSpPr txBox="1">
            <a:spLocks noChangeArrowheads="1"/>
          </p:cNvSpPr>
          <p:nvPr/>
        </p:nvSpPr>
        <p:spPr bwMode="auto">
          <a:xfrm>
            <a:off x="5725716" y="2424957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 smtClean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customer info</a:t>
            </a:r>
            <a:endParaRPr lang="sv-SE" altLang="sv-SE" sz="1050" i="0" dirty="0"/>
          </a:p>
        </p:txBody>
      </p:sp>
      <p:sp>
        <p:nvSpPr>
          <p:cNvPr id="19486" name="Text Box 31"/>
          <p:cNvSpPr txBox="1">
            <a:spLocks noChangeArrowheads="1"/>
          </p:cNvSpPr>
          <p:nvPr/>
        </p:nvSpPr>
        <p:spPr bwMode="auto">
          <a:xfrm>
            <a:off x="972742" y="2832152"/>
            <a:ext cx="178117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</a:t>
            </a:r>
            <a:r>
              <a:rPr lang="sv-SE" altLang="sv-SE" sz="1050" i="0" dirty="0" smtClean="0"/>
              <a:t>sum for products</a:t>
            </a:r>
            <a:endParaRPr lang="sv-SE" altLang="sv-SE" sz="1050" i="0" dirty="0"/>
          </a:p>
        </p:txBody>
      </p:sp>
      <p:sp>
        <p:nvSpPr>
          <p:cNvPr id="19487" name="Text Box 32"/>
          <p:cNvSpPr txBox="1">
            <a:spLocks noChangeArrowheads="1"/>
          </p:cNvSpPr>
          <p:nvPr/>
        </p:nvSpPr>
        <p:spPr bwMode="auto">
          <a:xfrm>
            <a:off x="972741" y="2453533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9488" name="Text Box 33"/>
          <p:cNvSpPr txBox="1">
            <a:spLocks noChangeArrowheads="1"/>
          </p:cNvSpPr>
          <p:nvPr/>
        </p:nvSpPr>
        <p:spPr bwMode="auto">
          <a:xfrm>
            <a:off x="972740" y="3912048"/>
            <a:ext cx="1458517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9489" name="Text Box 34"/>
          <p:cNvSpPr txBox="1">
            <a:spLocks noChangeArrowheads="1"/>
          </p:cNvSpPr>
          <p:nvPr/>
        </p:nvSpPr>
        <p:spPr bwMode="auto">
          <a:xfrm>
            <a:off x="972742" y="3479852"/>
            <a:ext cx="160734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delivery cost</a:t>
            </a:r>
          </a:p>
        </p:txBody>
      </p:sp>
      <p:sp>
        <p:nvSpPr>
          <p:cNvPr id="19491" name="AutoShape 36"/>
          <p:cNvSpPr>
            <a:spLocks noChangeArrowheads="1"/>
          </p:cNvSpPr>
          <p:nvPr/>
        </p:nvSpPr>
        <p:spPr bwMode="auto">
          <a:xfrm>
            <a:off x="3727848" y="3892997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92" name="Text Box 37"/>
          <p:cNvSpPr txBox="1">
            <a:spLocks noChangeArrowheads="1"/>
          </p:cNvSpPr>
          <p:nvPr/>
        </p:nvSpPr>
        <p:spPr bwMode="auto">
          <a:xfrm>
            <a:off x="3027760" y="2952404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9493" name="Line 38"/>
          <p:cNvSpPr>
            <a:spLocks noChangeShapeType="1"/>
          </p:cNvSpPr>
          <p:nvPr/>
        </p:nvSpPr>
        <p:spPr bwMode="auto">
          <a:xfrm>
            <a:off x="3078957" y="2973835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94" name="Line 39"/>
          <p:cNvSpPr>
            <a:spLocks noChangeShapeType="1"/>
          </p:cNvSpPr>
          <p:nvPr/>
        </p:nvSpPr>
        <p:spPr bwMode="auto">
          <a:xfrm>
            <a:off x="2970610" y="3082182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95" name="Line 40"/>
          <p:cNvSpPr>
            <a:spLocks noChangeShapeType="1"/>
          </p:cNvSpPr>
          <p:nvPr/>
        </p:nvSpPr>
        <p:spPr bwMode="auto">
          <a:xfrm flipH="1">
            <a:off x="2539603" y="3567957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96" name="Line 41"/>
          <p:cNvSpPr>
            <a:spLocks noChangeShapeType="1"/>
          </p:cNvSpPr>
          <p:nvPr/>
        </p:nvSpPr>
        <p:spPr bwMode="auto">
          <a:xfrm>
            <a:off x="2539604" y="4000154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2" name="Text Box 47"/>
          <p:cNvSpPr txBox="1">
            <a:spLocks noChangeArrowheads="1"/>
          </p:cNvSpPr>
          <p:nvPr/>
        </p:nvSpPr>
        <p:spPr bwMode="auto">
          <a:xfrm>
            <a:off x="1481138" y="849755"/>
            <a:ext cx="19551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Order handling department</a:t>
            </a:r>
          </a:p>
        </p:txBody>
      </p:sp>
      <p:sp>
        <p:nvSpPr>
          <p:cNvPr id="63" name="Text Box 47"/>
          <p:cNvSpPr txBox="1">
            <a:spLocks noChangeArrowheads="1"/>
          </p:cNvSpPr>
          <p:nvPr/>
        </p:nvSpPr>
        <p:spPr bwMode="auto">
          <a:xfrm>
            <a:off x="4010287" y="859151"/>
            <a:ext cx="173249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Delivery department</a:t>
            </a:r>
          </a:p>
        </p:txBody>
      </p:sp>
      <p:sp>
        <p:nvSpPr>
          <p:cNvPr id="64" name="Text Box 47"/>
          <p:cNvSpPr txBox="1">
            <a:spLocks noChangeArrowheads="1"/>
          </p:cNvSpPr>
          <p:nvPr/>
        </p:nvSpPr>
        <p:spPr bwMode="auto">
          <a:xfrm>
            <a:off x="5470760" y="857210"/>
            <a:ext cx="240387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Sales &amp;</a:t>
            </a:r>
            <a:r>
              <a:rPr lang="sv-SE" altLang="sv-SE" sz="1050" b="1" dirty="0" smtClean="0"/>
              <a:t> </a:t>
            </a:r>
            <a:r>
              <a:rPr lang="sv-SE" altLang="sv-SE" sz="1050" b="1" dirty="0"/>
              <a:t>Marketing department</a:t>
            </a:r>
          </a:p>
        </p:txBody>
      </p:sp>
      <p:sp>
        <p:nvSpPr>
          <p:cNvPr id="65" name="Line 44"/>
          <p:cNvSpPr>
            <a:spLocks noChangeShapeType="1"/>
          </p:cNvSpPr>
          <p:nvPr/>
        </p:nvSpPr>
        <p:spPr bwMode="auto">
          <a:xfrm>
            <a:off x="4057650" y="909909"/>
            <a:ext cx="10716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6" name="Line 44"/>
          <p:cNvSpPr>
            <a:spLocks noChangeShapeType="1"/>
          </p:cNvSpPr>
          <p:nvPr/>
        </p:nvSpPr>
        <p:spPr bwMode="auto">
          <a:xfrm flipH="1">
            <a:off x="5495924" y="909909"/>
            <a:ext cx="13097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759380" y="1081358"/>
            <a:ext cx="6764657" cy="31659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3" name="Line 44"/>
          <p:cNvSpPr>
            <a:spLocks noChangeShapeType="1"/>
          </p:cNvSpPr>
          <p:nvPr/>
        </p:nvSpPr>
        <p:spPr bwMode="auto">
          <a:xfrm>
            <a:off x="763192" y="878953"/>
            <a:ext cx="10716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4" name="Line 44"/>
          <p:cNvSpPr>
            <a:spLocks noChangeShapeType="1"/>
          </p:cNvSpPr>
          <p:nvPr/>
        </p:nvSpPr>
        <p:spPr bwMode="auto">
          <a:xfrm>
            <a:off x="7524038" y="909908"/>
            <a:ext cx="10716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>
            <a:off x="740330" y="881333"/>
            <a:ext cx="6764657" cy="31659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749855" y="5094558"/>
            <a:ext cx="6764657" cy="31659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8" name="Line 14"/>
          <p:cNvSpPr>
            <a:spLocks noChangeShapeType="1"/>
          </p:cNvSpPr>
          <p:nvPr/>
        </p:nvSpPr>
        <p:spPr bwMode="auto">
          <a:xfrm>
            <a:off x="3846910" y="4066829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9" name="AutoShape 49"/>
          <p:cNvSpPr>
            <a:spLocks noChangeArrowheads="1"/>
          </p:cNvSpPr>
          <p:nvPr/>
        </p:nvSpPr>
        <p:spPr bwMode="auto">
          <a:xfrm rot="764907">
            <a:off x="4951508" y="1578386"/>
            <a:ext cx="2647709" cy="70441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60" name="AutoShape 49"/>
          <p:cNvSpPr>
            <a:spLocks noChangeArrowheads="1"/>
          </p:cNvSpPr>
          <p:nvPr/>
        </p:nvSpPr>
        <p:spPr bwMode="auto">
          <a:xfrm>
            <a:off x="3287730" y="1897554"/>
            <a:ext cx="4355071" cy="77583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69" name="AutoShape 49"/>
          <p:cNvSpPr>
            <a:spLocks noChangeArrowheads="1"/>
          </p:cNvSpPr>
          <p:nvPr/>
        </p:nvSpPr>
        <p:spPr bwMode="auto">
          <a:xfrm rot="3182796" flipV="1">
            <a:off x="6932508" y="1545154"/>
            <a:ext cx="874776" cy="78569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67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</a:t>
            </a:r>
            <a:r>
              <a:rPr lang="sv-SE" altLang="sv-SE" sz="1050" i="0" dirty="0" smtClean="0"/>
              <a:t>products</a:t>
            </a:r>
            <a:endParaRPr lang="sv-SE" altLang="sv-SE" sz="1050" i="0" dirty="0"/>
          </a:p>
        </p:txBody>
      </p:sp>
      <p:sp>
        <p:nvSpPr>
          <p:cNvPr id="68" name="Rectangle 48"/>
          <p:cNvSpPr>
            <a:spLocks noChangeArrowheads="1"/>
          </p:cNvSpPr>
          <p:nvPr/>
        </p:nvSpPr>
        <p:spPr bwMode="auto">
          <a:xfrm>
            <a:off x="7631907" y="1936271"/>
            <a:ext cx="883444" cy="535531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 dirty="0" err="1" smtClean="0"/>
              <a:t>Swimlanes</a:t>
            </a:r>
            <a:r>
              <a:rPr lang="sv-SE" altLang="sv-SE" sz="900" b="1" i="0" dirty="0" smtClean="0"/>
              <a:t>/</a:t>
            </a:r>
          </a:p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 dirty="0" smtClean="0"/>
              <a:t>Lanes/  Partitions</a:t>
            </a:r>
            <a:endParaRPr lang="en-US" altLang="sv-SE" sz="900" b="1" i="0" dirty="0"/>
          </a:p>
        </p:txBody>
      </p:sp>
      <p:sp>
        <p:nvSpPr>
          <p:cNvPr id="70" name="Rectangle 48"/>
          <p:cNvSpPr>
            <a:spLocks noChangeArrowheads="1"/>
          </p:cNvSpPr>
          <p:nvPr/>
        </p:nvSpPr>
        <p:spPr bwMode="auto">
          <a:xfrm>
            <a:off x="7757879" y="3337587"/>
            <a:ext cx="883444" cy="2308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 dirty="0" smtClean="0"/>
              <a:t>Pool</a:t>
            </a:r>
            <a:endParaRPr lang="en-US" altLang="sv-SE" sz="900" b="1" i="0" dirty="0"/>
          </a:p>
        </p:txBody>
      </p:sp>
      <p:sp>
        <p:nvSpPr>
          <p:cNvPr id="71" name="AutoShape 49"/>
          <p:cNvSpPr>
            <a:spLocks noChangeArrowheads="1"/>
          </p:cNvSpPr>
          <p:nvPr/>
        </p:nvSpPr>
        <p:spPr bwMode="auto">
          <a:xfrm rot="3182796" flipV="1">
            <a:off x="7410753" y="2934439"/>
            <a:ext cx="874776" cy="78569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81590" y="3850106"/>
            <a:ext cx="12776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/>
              <a:t>Note, the terms </a:t>
            </a:r>
            <a:r>
              <a:rPr lang="sv-SE" sz="1000" dirty="0" err="1" smtClean="0"/>
              <a:t>Swimlane</a:t>
            </a:r>
            <a:r>
              <a:rPr lang="sv-SE" sz="1000" dirty="0" smtClean="0"/>
              <a:t>. Lane and Pool </a:t>
            </a:r>
            <a:r>
              <a:rPr lang="sv-SE" sz="1000" dirty="0" err="1" smtClean="0"/>
              <a:t>are</a:t>
            </a:r>
            <a:r>
              <a:rPr lang="sv-SE" sz="1000" dirty="0" smtClean="0"/>
              <a:t> not </a:t>
            </a:r>
            <a:r>
              <a:rPr lang="sv-SE" sz="1000" dirty="0" err="1" smtClean="0"/>
              <a:t>used</a:t>
            </a:r>
            <a:r>
              <a:rPr lang="sv-SE" sz="1000" dirty="0" smtClean="0"/>
              <a:t> in UML </a:t>
            </a:r>
            <a:r>
              <a:rPr lang="sv-SE" sz="1000" dirty="0" err="1" smtClean="0"/>
              <a:t>Activity</a:t>
            </a:r>
            <a:r>
              <a:rPr lang="sv-SE" sz="1000" dirty="0" smtClean="0"/>
              <a:t> Diagram </a:t>
            </a:r>
            <a:r>
              <a:rPr lang="sv-SE" sz="1000" dirty="0" err="1" smtClean="0"/>
              <a:t>but</a:t>
            </a:r>
            <a:r>
              <a:rPr lang="sv-SE" sz="1000" dirty="0" smtClean="0"/>
              <a:t> in </a:t>
            </a:r>
            <a:r>
              <a:rPr lang="sv-SE" sz="1000" dirty="0" err="1" smtClean="0"/>
              <a:t>other</a:t>
            </a:r>
            <a:r>
              <a:rPr lang="sv-SE" sz="1000" dirty="0" smtClean="0"/>
              <a:t> </a:t>
            </a:r>
            <a:r>
              <a:rPr lang="sv-SE" sz="1000" dirty="0" err="1" smtClean="0"/>
              <a:t>modelling</a:t>
            </a:r>
            <a:r>
              <a:rPr lang="sv-SE" sz="1000" dirty="0" smtClean="0"/>
              <a:t> </a:t>
            </a:r>
            <a:r>
              <a:rPr lang="sv-SE" sz="1000" dirty="0" err="1" smtClean="0"/>
              <a:t>languages</a:t>
            </a:r>
            <a:r>
              <a:rPr lang="sv-SE" sz="1000" dirty="0" smtClean="0"/>
              <a:t>. UML </a:t>
            </a:r>
            <a:r>
              <a:rPr lang="sv-SE" sz="1000" dirty="0" err="1" smtClean="0"/>
              <a:t>use</a:t>
            </a:r>
            <a:r>
              <a:rPr lang="sv-SE" sz="1000" dirty="0" smtClean="0"/>
              <a:t> the term Partition</a:t>
            </a:r>
            <a:endParaRPr lang="sv-SE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43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19"/>
    </mc:Choice>
    <mc:Fallback xmlns="">
      <p:transition spd="slow" advTm="45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68" grpId="0" animBg="1"/>
      <p:bldP spid="70" grpId="0" animBg="1"/>
      <p:bldP spid="7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AutoShape 2"/>
          <p:cNvSpPr>
            <a:spLocks noChangeArrowheads="1"/>
          </p:cNvSpPr>
          <p:nvPr/>
        </p:nvSpPr>
        <p:spPr bwMode="auto">
          <a:xfrm>
            <a:off x="4286250" y="4367923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0" name="AutoShape 3"/>
          <p:cNvSpPr>
            <a:spLocks noChangeArrowheads="1"/>
          </p:cNvSpPr>
          <p:nvPr/>
        </p:nvSpPr>
        <p:spPr bwMode="auto">
          <a:xfrm>
            <a:off x="972741" y="2804766"/>
            <a:ext cx="1722832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740630" y="169373"/>
            <a:ext cx="6850800" cy="596700"/>
          </a:xfrm>
          <a:noFill/>
        </p:spPr>
        <p:txBody>
          <a:bodyPr/>
          <a:lstStyle/>
          <a:p>
            <a:r>
              <a:rPr lang="sv-SE" altLang="sv-SE" sz="2850" dirty="0" err="1" smtClean="0"/>
              <a:t>Swimlanes</a:t>
            </a:r>
            <a:r>
              <a:rPr lang="sv-SE" altLang="sv-SE" sz="2850" dirty="0" smtClean="0"/>
              <a:t>/Lanes Partitions</a:t>
            </a:r>
            <a:endParaRPr lang="sv-SE" altLang="sv-SE" sz="2850" dirty="0"/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2961085" y="3371504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9463" name="AutoShape 6"/>
          <p:cNvSpPr>
            <a:spLocks noChangeArrowheads="1"/>
          </p:cNvSpPr>
          <p:nvPr/>
        </p:nvSpPr>
        <p:spPr bwMode="auto">
          <a:xfrm>
            <a:off x="972741" y="3884663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4" name="AutoShape 7"/>
          <p:cNvSpPr>
            <a:spLocks noChangeArrowheads="1"/>
          </p:cNvSpPr>
          <p:nvPr/>
        </p:nvSpPr>
        <p:spPr bwMode="auto">
          <a:xfrm>
            <a:off x="5725716" y="2373760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5" name="Oval 8"/>
          <p:cNvSpPr>
            <a:spLocks noChangeArrowheads="1"/>
          </p:cNvSpPr>
          <p:nvPr/>
        </p:nvSpPr>
        <p:spPr bwMode="auto">
          <a:xfrm>
            <a:off x="1404938" y="1299816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9466" name="AutoShape 9"/>
          <p:cNvSpPr>
            <a:spLocks noChangeArrowheads="1"/>
          </p:cNvSpPr>
          <p:nvPr/>
        </p:nvSpPr>
        <p:spPr bwMode="auto">
          <a:xfrm>
            <a:off x="972742" y="1623666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7" name="AutoShape 10"/>
          <p:cNvSpPr>
            <a:spLocks noChangeArrowheads="1"/>
          </p:cNvSpPr>
          <p:nvPr/>
        </p:nvSpPr>
        <p:spPr bwMode="auto">
          <a:xfrm>
            <a:off x="995362" y="2435672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8" name="Line 11"/>
          <p:cNvSpPr>
            <a:spLocks noChangeShapeType="1"/>
          </p:cNvSpPr>
          <p:nvPr/>
        </p:nvSpPr>
        <p:spPr bwMode="auto">
          <a:xfrm>
            <a:off x="972741" y="2218979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69" name="Line 12"/>
          <p:cNvSpPr>
            <a:spLocks noChangeShapeType="1"/>
          </p:cNvSpPr>
          <p:nvPr/>
        </p:nvSpPr>
        <p:spPr bwMode="auto">
          <a:xfrm>
            <a:off x="1482329" y="1840360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0" name="Line 13"/>
          <p:cNvSpPr>
            <a:spLocks noChangeShapeType="1"/>
          </p:cNvSpPr>
          <p:nvPr/>
        </p:nvSpPr>
        <p:spPr bwMode="auto">
          <a:xfrm>
            <a:off x="1728788" y="2218979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1" name="Line 14"/>
          <p:cNvSpPr>
            <a:spLocks noChangeShapeType="1"/>
          </p:cNvSpPr>
          <p:nvPr/>
        </p:nvSpPr>
        <p:spPr bwMode="auto">
          <a:xfrm>
            <a:off x="6266260" y="2218979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2" name="Line 15"/>
          <p:cNvSpPr>
            <a:spLocks noChangeShapeType="1"/>
          </p:cNvSpPr>
          <p:nvPr/>
        </p:nvSpPr>
        <p:spPr bwMode="auto">
          <a:xfrm>
            <a:off x="3368278" y="4228754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3" name="Line 16"/>
          <p:cNvSpPr>
            <a:spLocks noChangeShapeType="1"/>
          </p:cNvSpPr>
          <p:nvPr/>
        </p:nvSpPr>
        <p:spPr bwMode="auto">
          <a:xfrm flipH="1">
            <a:off x="1727598" y="2651176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4" name="AutoShape 17"/>
          <p:cNvSpPr>
            <a:spLocks noChangeArrowheads="1"/>
          </p:cNvSpPr>
          <p:nvPr/>
        </p:nvSpPr>
        <p:spPr bwMode="auto">
          <a:xfrm>
            <a:off x="2863454" y="2866679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75" name="Line 18"/>
          <p:cNvSpPr>
            <a:spLocks noChangeShapeType="1"/>
          </p:cNvSpPr>
          <p:nvPr/>
        </p:nvSpPr>
        <p:spPr bwMode="auto">
          <a:xfrm flipH="1">
            <a:off x="3835004" y="2975026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6" name="Line 19"/>
          <p:cNvSpPr>
            <a:spLocks noChangeShapeType="1"/>
          </p:cNvSpPr>
          <p:nvPr/>
        </p:nvSpPr>
        <p:spPr bwMode="auto">
          <a:xfrm flipV="1">
            <a:off x="2695574" y="2973835"/>
            <a:ext cx="16787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7" name="AutoShape 20"/>
          <p:cNvSpPr>
            <a:spLocks noChangeArrowheads="1"/>
          </p:cNvSpPr>
          <p:nvPr/>
        </p:nvSpPr>
        <p:spPr bwMode="auto">
          <a:xfrm>
            <a:off x="972741" y="3452466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9478" name="Line 21"/>
          <p:cNvSpPr>
            <a:spLocks noChangeShapeType="1"/>
          </p:cNvSpPr>
          <p:nvPr/>
        </p:nvSpPr>
        <p:spPr bwMode="auto">
          <a:xfrm>
            <a:off x="1727598" y="3669160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9" name="Line 22"/>
          <p:cNvSpPr>
            <a:spLocks noChangeShapeType="1"/>
          </p:cNvSpPr>
          <p:nvPr/>
        </p:nvSpPr>
        <p:spPr bwMode="auto">
          <a:xfrm flipH="1">
            <a:off x="4850128" y="4228754"/>
            <a:ext cx="29054" cy="1525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0" name="Line 23"/>
          <p:cNvSpPr>
            <a:spLocks noChangeShapeType="1"/>
          </p:cNvSpPr>
          <p:nvPr/>
        </p:nvSpPr>
        <p:spPr bwMode="auto">
          <a:xfrm flipH="1">
            <a:off x="4880372" y="4614248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1" name="Line 24"/>
          <p:cNvSpPr>
            <a:spLocks noChangeShapeType="1"/>
          </p:cNvSpPr>
          <p:nvPr/>
        </p:nvSpPr>
        <p:spPr bwMode="auto">
          <a:xfrm>
            <a:off x="6266260" y="2811910"/>
            <a:ext cx="0" cy="13971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9482" name="Group 25"/>
          <p:cNvGrpSpPr>
            <a:grpSpLocks/>
          </p:cNvGrpSpPr>
          <p:nvPr/>
        </p:nvGrpSpPr>
        <p:grpSpPr bwMode="auto">
          <a:xfrm>
            <a:off x="4750594" y="4711880"/>
            <a:ext cx="269081" cy="270272"/>
            <a:chOff x="3198" y="3838"/>
            <a:chExt cx="226" cy="227"/>
          </a:xfrm>
        </p:grpSpPr>
        <p:sp>
          <p:nvSpPr>
            <p:cNvPr id="19505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9506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9483" name="Line 28"/>
          <p:cNvSpPr>
            <a:spLocks noChangeShapeType="1"/>
          </p:cNvSpPr>
          <p:nvPr/>
        </p:nvSpPr>
        <p:spPr bwMode="auto">
          <a:xfrm>
            <a:off x="1481138" y="1461742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4" name="Text Box 29"/>
          <p:cNvSpPr txBox="1">
            <a:spLocks noChangeArrowheads="1"/>
          </p:cNvSpPr>
          <p:nvPr/>
        </p:nvSpPr>
        <p:spPr bwMode="auto">
          <a:xfrm>
            <a:off x="953691" y="1648670"/>
            <a:ext cx="1148780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9485" name="Text Box 30"/>
          <p:cNvSpPr txBox="1">
            <a:spLocks noChangeArrowheads="1"/>
          </p:cNvSpPr>
          <p:nvPr/>
        </p:nvSpPr>
        <p:spPr bwMode="auto">
          <a:xfrm>
            <a:off x="5725716" y="2424957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 smtClean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customer info</a:t>
            </a:r>
            <a:endParaRPr lang="sv-SE" altLang="sv-SE" sz="1050" i="0" dirty="0"/>
          </a:p>
        </p:txBody>
      </p:sp>
      <p:sp>
        <p:nvSpPr>
          <p:cNvPr id="19486" name="Text Box 31"/>
          <p:cNvSpPr txBox="1">
            <a:spLocks noChangeArrowheads="1"/>
          </p:cNvSpPr>
          <p:nvPr/>
        </p:nvSpPr>
        <p:spPr bwMode="auto">
          <a:xfrm>
            <a:off x="972742" y="2832152"/>
            <a:ext cx="178117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</a:t>
            </a:r>
            <a:r>
              <a:rPr lang="sv-SE" altLang="sv-SE" sz="1050" i="0" dirty="0" smtClean="0"/>
              <a:t>sum for products</a:t>
            </a:r>
            <a:endParaRPr lang="sv-SE" altLang="sv-SE" sz="1050" i="0" dirty="0"/>
          </a:p>
        </p:txBody>
      </p:sp>
      <p:sp>
        <p:nvSpPr>
          <p:cNvPr id="19487" name="Text Box 32"/>
          <p:cNvSpPr txBox="1">
            <a:spLocks noChangeArrowheads="1"/>
          </p:cNvSpPr>
          <p:nvPr/>
        </p:nvSpPr>
        <p:spPr bwMode="auto">
          <a:xfrm>
            <a:off x="972741" y="2453533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9488" name="Text Box 33"/>
          <p:cNvSpPr txBox="1">
            <a:spLocks noChangeArrowheads="1"/>
          </p:cNvSpPr>
          <p:nvPr/>
        </p:nvSpPr>
        <p:spPr bwMode="auto">
          <a:xfrm>
            <a:off x="972740" y="3912048"/>
            <a:ext cx="1458517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9489" name="Text Box 34"/>
          <p:cNvSpPr txBox="1">
            <a:spLocks noChangeArrowheads="1"/>
          </p:cNvSpPr>
          <p:nvPr/>
        </p:nvSpPr>
        <p:spPr bwMode="auto">
          <a:xfrm>
            <a:off x="972742" y="3479852"/>
            <a:ext cx="160734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delivery cost</a:t>
            </a:r>
          </a:p>
        </p:txBody>
      </p:sp>
      <p:sp>
        <p:nvSpPr>
          <p:cNvPr id="19491" name="AutoShape 36"/>
          <p:cNvSpPr>
            <a:spLocks noChangeArrowheads="1"/>
          </p:cNvSpPr>
          <p:nvPr/>
        </p:nvSpPr>
        <p:spPr bwMode="auto">
          <a:xfrm>
            <a:off x="3727848" y="3892997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92" name="Text Box 37"/>
          <p:cNvSpPr txBox="1">
            <a:spLocks noChangeArrowheads="1"/>
          </p:cNvSpPr>
          <p:nvPr/>
        </p:nvSpPr>
        <p:spPr bwMode="auto">
          <a:xfrm>
            <a:off x="3027760" y="2952404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9493" name="Line 38"/>
          <p:cNvSpPr>
            <a:spLocks noChangeShapeType="1"/>
          </p:cNvSpPr>
          <p:nvPr/>
        </p:nvSpPr>
        <p:spPr bwMode="auto">
          <a:xfrm>
            <a:off x="3078957" y="2973835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94" name="Line 39"/>
          <p:cNvSpPr>
            <a:spLocks noChangeShapeType="1"/>
          </p:cNvSpPr>
          <p:nvPr/>
        </p:nvSpPr>
        <p:spPr bwMode="auto">
          <a:xfrm>
            <a:off x="2970610" y="3082182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95" name="Line 40"/>
          <p:cNvSpPr>
            <a:spLocks noChangeShapeType="1"/>
          </p:cNvSpPr>
          <p:nvPr/>
        </p:nvSpPr>
        <p:spPr bwMode="auto">
          <a:xfrm flipH="1">
            <a:off x="2539603" y="3567957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96" name="Line 41"/>
          <p:cNvSpPr>
            <a:spLocks noChangeShapeType="1"/>
          </p:cNvSpPr>
          <p:nvPr/>
        </p:nvSpPr>
        <p:spPr bwMode="auto">
          <a:xfrm>
            <a:off x="2539604" y="4000154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2" name="Text Box 47"/>
          <p:cNvSpPr txBox="1">
            <a:spLocks noChangeArrowheads="1"/>
          </p:cNvSpPr>
          <p:nvPr/>
        </p:nvSpPr>
        <p:spPr bwMode="auto">
          <a:xfrm>
            <a:off x="1481138" y="849755"/>
            <a:ext cx="19551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Order handling department</a:t>
            </a:r>
          </a:p>
        </p:txBody>
      </p:sp>
      <p:sp>
        <p:nvSpPr>
          <p:cNvPr id="63" name="Text Box 47"/>
          <p:cNvSpPr txBox="1">
            <a:spLocks noChangeArrowheads="1"/>
          </p:cNvSpPr>
          <p:nvPr/>
        </p:nvSpPr>
        <p:spPr bwMode="auto">
          <a:xfrm>
            <a:off x="4010287" y="859151"/>
            <a:ext cx="173249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Delivery department</a:t>
            </a:r>
          </a:p>
        </p:txBody>
      </p:sp>
      <p:sp>
        <p:nvSpPr>
          <p:cNvPr id="64" name="Text Box 47"/>
          <p:cNvSpPr txBox="1">
            <a:spLocks noChangeArrowheads="1"/>
          </p:cNvSpPr>
          <p:nvPr/>
        </p:nvSpPr>
        <p:spPr bwMode="auto">
          <a:xfrm>
            <a:off x="5470760" y="857210"/>
            <a:ext cx="240387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Sales &amp;</a:t>
            </a:r>
            <a:r>
              <a:rPr lang="sv-SE" altLang="sv-SE" sz="1050" b="1" dirty="0" smtClean="0"/>
              <a:t> </a:t>
            </a:r>
            <a:r>
              <a:rPr lang="sv-SE" altLang="sv-SE" sz="1050" b="1" dirty="0"/>
              <a:t>Marketing department</a:t>
            </a:r>
          </a:p>
        </p:txBody>
      </p:sp>
      <p:sp>
        <p:nvSpPr>
          <p:cNvPr id="65" name="Line 44"/>
          <p:cNvSpPr>
            <a:spLocks noChangeShapeType="1"/>
          </p:cNvSpPr>
          <p:nvPr/>
        </p:nvSpPr>
        <p:spPr bwMode="auto">
          <a:xfrm>
            <a:off x="4057650" y="909909"/>
            <a:ext cx="10716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6" name="Line 44"/>
          <p:cNvSpPr>
            <a:spLocks noChangeShapeType="1"/>
          </p:cNvSpPr>
          <p:nvPr/>
        </p:nvSpPr>
        <p:spPr bwMode="auto">
          <a:xfrm flipH="1">
            <a:off x="5495924" y="909909"/>
            <a:ext cx="13097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8" name="AutoShape 49"/>
          <p:cNvSpPr>
            <a:spLocks noChangeArrowheads="1"/>
          </p:cNvSpPr>
          <p:nvPr/>
        </p:nvSpPr>
        <p:spPr bwMode="auto">
          <a:xfrm rot="1599423" flipV="1">
            <a:off x="3250283" y="1231064"/>
            <a:ext cx="1038296" cy="91778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759380" y="1081358"/>
            <a:ext cx="6764657" cy="31659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3" name="Line 44"/>
          <p:cNvSpPr>
            <a:spLocks noChangeShapeType="1"/>
          </p:cNvSpPr>
          <p:nvPr/>
        </p:nvSpPr>
        <p:spPr bwMode="auto">
          <a:xfrm>
            <a:off x="763192" y="878953"/>
            <a:ext cx="10716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4" name="Line 44"/>
          <p:cNvSpPr>
            <a:spLocks noChangeShapeType="1"/>
          </p:cNvSpPr>
          <p:nvPr/>
        </p:nvSpPr>
        <p:spPr bwMode="auto">
          <a:xfrm>
            <a:off x="7524038" y="909908"/>
            <a:ext cx="10716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>
            <a:off x="740330" y="881333"/>
            <a:ext cx="6764657" cy="31659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749855" y="5094558"/>
            <a:ext cx="6764657" cy="31659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8" name="Line 14"/>
          <p:cNvSpPr>
            <a:spLocks noChangeShapeType="1"/>
          </p:cNvSpPr>
          <p:nvPr/>
        </p:nvSpPr>
        <p:spPr bwMode="auto">
          <a:xfrm>
            <a:off x="3846910" y="4066829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70" name="AutoShape 49"/>
          <p:cNvSpPr>
            <a:spLocks noChangeArrowheads="1"/>
          </p:cNvSpPr>
          <p:nvPr/>
        </p:nvSpPr>
        <p:spPr bwMode="auto">
          <a:xfrm rot="9663435">
            <a:off x="4136027" y="1237246"/>
            <a:ext cx="1637827" cy="73918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71" name="AutoShape 49"/>
          <p:cNvSpPr>
            <a:spLocks noChangeArrowheads="1"/>
          </p:cNvSpPr>
          <p:nvPr/>
        </p:nvSpPr>
        <p:spPr bwMode="auto">
          <a:xfrm rot="8581870">
            <a:off x="4034945" y="1233037"/>
            <a:ext cx="976082" cy="91117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67" name="Rectangle 48"/>
          <p:cNvSpPr>
            <a:spLocks noChangeArrowheads="1"/>
          </p:cNvSpPr>
          <p:nvPr/>
        </p:nvSpPr>
        <p:spPr bwMode="auto">
          <a:xfrm>
            <a:off x="3426082" y="1514069"/>
            <a:ext cx="1501379" cy="2308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 dirty="0" smtClean="0"/>
              <a:t>Performer</a:t>
            </a:r>
            <a:endParaRPr lang="en-US" altLang="sv-SE" sz="900" b="1" i="0" dirty="0"/>
          </a:p>
        </p:txBody>
      </p: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</a:t>
            </a:r>
            <a:r>
              <a:rPr lang="sv-SE" altLang="sv-SE" sz="1050" i="0" dirty="0" smtClean="0"/>
              <a:t>products</a:t>
            </a:r>
            <a:endParaRPr lang="sv-SE" altLang="sv-SE" sz="1050" i="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5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37"/>
    </mc:Choice>
    <mc:Fallback xmlns="">
      <p:transition spd="slow" advTm="89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AutoShape 2"/>
          <p:cNvSpPr>
            <a:spLocks noChangeArrowheads="1"/>
          </p:cNvSpPr>
          <p:nvPr/>
        </p:nvSpPr>
        <p:spPr bwMode="auto">
          <a:xfrm>
            <a:off x="4286250" y="4367923"/>
            <a:ext cx="1188244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0" name="AutoShape 3"/>
          <p:cNvSpPr>
            <a:spLocks noChangeArrowheads="1"/>
          </p:cNvSpPr>
          <p:nvPr/>
        </p:nvSpPr>
        <p:spPr bwMode="auto">
          <a:xfrm>
            <a:off x="972741" y="2804766"/>
            <a:ext cx="1722832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740630" y="169373"/>
            <a:ext cx="6850800" cy="596700"/>
          </a:xfrm>
          <a:noFill/>
        </p:spPr>
        <p:txBody>
          <a:bodyPr/>
          <a:lstStyle/>
          <a:p>
            <a:r>
              <a:rPr lang="sv-SE" altLang="sv-SE" sz="2850" dirty="0" err="1" smtClean="0"/>
              <a:t>Swimlanes</a:t>
            </a:r>
            <a:r>
              <a:rPr lang="sv-SE" altLang="sv-SE" sz="2850" dirty="0" smtClean="0"/>
              <a:t>/Lanes Partitions</a:t>
            </a:r>
            <a:endParaRPr lang="sv-SE" altLang="sv-SE" sz="2850" dirty="0"/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2961085" y="3371504"/>
            <a:ext cx="7713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[sum&lt;= 1000]</a:t>
            </a:r>
          </a:p>
        </p:txBody>
      </p:sp>
      <p:sp>
        <p:nvSpPr>
          <p:cNvPr id="19463" name="AutoShape 6"/>
          <p:cNvSpPr>
            <a:spLocks noChangeArrowheads="1"/>
          </p:cNvSpPr>
          <p:nvPr/>
        </p:nvSpPr>
        <p:spPr bwMode="auto">
          <a:xfrm>
            <a:off x="972741" y="3884663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4" name="AutoShape 7"/>
          <p:cNvSpPr>
            <a:spLocks noChangeArrowheads="1"/>
          </p:cNvSpPr>
          <p:nvPr/>
        </p:nvSpPr>
        <p:spPr bwMode="auto">
          <a:xfrm>
            <a:off x="5725716" y="2373760"/>
            <a:ext cx="1133475" cy="438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5" name="Oval 8"/>
          <p:cNvSpPr>
            <a:spLocks noChangeArrowheads="1"/>
          </p:cNvSpPr>
          <p:nvPr/>
        </p:nvSpPr>
        <p:spPr bwMode="auto">
          <a:xfrm>
            <a:off x="1404938" y="1299816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9466" name="AutoShape 9"/>
          <p:cNvSpPr>
            <a:spLocks noChangeArrowheads="1"/>
          </p:cNvSpPr>
          <p:nvPr/>
        </p:nvSpPr>
        <p:spPr bwMode="auto">
          <a:xfrm>
            <a:off x="972742" y="1623666"/>
            <a:ext cx="972740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7" name="AutoShape 10"/>
          <p:cNvSpPr>
            <a:spLocks noChangeArrowheads="1"/>
          </p:cNvSpPr>
          <p:nvPr/>
        </p:nvSpPr>
        <p:spPr bwMode="auto">
          <a:xfrm>
            <a:off x="995362" y="2435672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8" name="Line 11"/>
          <p:cNvSpPr>
            <a:spLocks noChangeShapeType="1"/>
          </p:cNvSpPr>
          <p:nvPr/>
        </p:nvSpPr>
        <p:spPr bwMode="auto">
          <a:xfrm>
            <a:off x="972741" y="2218979"/>
            <a:ext cx="5886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69" name="Line 12"/>
          <p:cNvSpPr>
            <a:spLocks noChangeShapeType="1"/>
          </p:cNvSpPr>
          <p:nvPr/>
        </p:nvSpPr>
        <p:spPr bwMode="auto">
          <a:xfrm>
            <a:off x="1482329" y="1840360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0" name="Line 13"/>
          <p:cNvSpPr>
            <a:spLocks noChangeShapeType="1"/>
          </p:cNvSpPr>
          <p:nvPr/>
        </p:nvSpPr>
        <p:spPr bwMode="auto">
          <a:xfrm>
            <a:off x="1728788" y="2218979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1" name="Line 14"/>
          <p:cNvSpPr>
            <a:spLocks noChangeShapeType="1"/>
          </p:cNvSpPr>
          <p:nvPr/>
        </p:nvSpPr>
        <p:spPr bwMode="auto">
          <a:xfrm>
            <a:off x="6266260" y="2218979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2" name="Line 15"/>
          <p:cNvSpPr>
            <a:spLocks noChangeShapeType="1"/>
          </p:cNvSpPr>
          <p:nvPr/>
        </p:nvSpPr>
        <p:spPr bwMode="auto">
          <a:xfrm>
            <a:off x="3368278" y="4228754"/>
            <a:ext cx="35099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3" name="Line 16"/>
          <p:cNvSpPr>
            <a:spLocks noChangeShapeType="1"/>
          </p:cNvSpPr>
          <p:nvPr/>
        </p:nvSpPr>
        <p:spPr bwMode="auto">
          <a:xfrm flipH="1">
            <a:off x="1727598" y="2651176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4" name="AutoShape 17"/>
          <p:cNvSpPr>
            <a:spLocks noChangeArrowheads="1"/>
          </p:cNvSpPr>
          <p:nvPr/>
        </p:nvSpPr>
        <p:spPr bwMode="auto">
          <a:xfrm>
            <a:off x="2863454" y="2866679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75" name="Line 18"/>
          <p:cNvSpPr>
            <a:spLocks noChangeShapeType="1"/>
          </p:cNvSpPr>
          <p:nvPr/>
        </p:nvSpPr>
        <p:spPr bwMode="auto">
          <a:xfrm flipH="1">
            <a:off x="3835004" y="2975026"/>
            <a:ext cx="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6" name="Line 19"/>
          <p:cNvSpPr>
            <a:spLocks noChangeShapeType="1"/>
          </p:cNvSpPr>
          <p:nvPr/>
        </p:nvSpPr>
        <p:spPr bwMode="auto">
          <a:xfrm flipV="1">
            <a:off x="2695574" y="2973835"/>
            <a:ext cx="16787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7" name="AutoShape 20"/>
          <p:cNvSpPr>
            <a:spLocks noChangeArrowheads="1"/>
          </p:cNvSpPr>
          <p:nvPr/>
        </p:nvSpPr>
        <p:spPr bwMode="auto">
          <a:xfrm>
            <a:off x="972741" y="3452466"/>
            <a:ext cx="1566863" cy="223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9478" name="Line 21"/>
          <p:cNvSpPr>
            <a:spLocks noChangeShapeType="1"/>
          </p:cNvSpPr>
          <p:nvPr/>
        </p:nvSpPr>
        <p:spPr bwMode="auto">
          <a:xfrm>
            <a:off x="1727598" y="3669160"/>
            <a:ext cx="119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9" name="Line 22"/>
          <p:cNvSpPr>
            <a:spLocks noChangeShapeType="1"/>
          </p:cNvSpPr>
          <p:nvPr/>
        </p:nvSpPr>
        <p:spPr bwMode="auto">
          <a:xfrm flipH="1">
            <a:off x="4850128" y="4228754"/>
            <a:ext cx="29054" cy="1525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0" name="Line 23"/>
          <p:cNvSpPr>
            <a:spLocks noChangeShapeType="1"/>
          </p:cNvSpPr>
          <p:nvPr/>
        </p:nvSpPr>
        <p:spPr bwMode="auto">
          <a:xfrm flipH="1">
            <a:off x="4880372" y="4614248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1" name="Line 24"/>
          <p:cNvSpPr>
            <a:spLocks noChangeShapeType="1"/>
          </p:cNvSpPr>
          <p:nvPr/>
        </p:nvSpPr>
        <p:spPr bwMode="auto">
          <a:xfrm>
            <a:off x="6266260" y="2811910"/>
            <a:ext cx="0" cy="13971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grpSp>
        <p:nvGrpSpPr>
          <p:cNvPr id="19482" name="Group 25"/>
          <p:cNvGrpSpPr>
            <a:grpSpLocks/>
          </p:cNvGrpSpPr>
          <p:nvPr/>
        </p:nvGrpSpPr>
        <p:grpSpPr bwMode="auto">
          <a:xfrm>
            <a:off x="4750594" y="4711880"/>
            <a:ext cx="269081" cy="270272"/>
            <a:chOff x="3198" y="3838"/>
            <a:chExt cx="226" cy="227"/>
          </a:xfrm>
        </p:grpSpPr>
        <p:sp>
          <p:nvSpPr>
            <p:cNvPr id="19505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19506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sp>
        <p:nvSpPr>
          <p:cNvPr id="19483" name="Line 28"/>
          <p:cNvSpPr>
            <a:spLocks noChangeShapeType="1"/>
          </p:cNvSpPr>
          <p:nvPr/>
        </p:nvSpPr>
        <p:spPr bwMode="auto">
          <a:xfrm>
            <a:off x="1481138" y="1461742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4" name="Text Box 29"/>
          <p:cNvSpPr txBox="1">
            <a:spLocks noChangeArrowheads="1"/>
          </p:cNvSpPr>
          <p:nvPr/>
        </p:nvSpPr>
        <p:spPr bwMode="auto">
          <a:xfrm>
            <a:off x="953691" y="1648670"/>
            <a:ext cx="1148780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/>
              <a:t>Receive order</a:t>
            </a:r>
          </a:p>
        </p:txBody>
      </p:sp>
      <p:sp>
        <p:nvSpPr>
          <p:cNvPr id="19485" name="Text Box 30"/>
          <p:cNvSpPr txBox="1">
            <a:spLocks noChangeArrowheads="1"/>
          </p:cNvSpPr>
          <p:nvPr/>
        </p:nvSpPr>
        <p:spPr bwMode="auto">
          <a:xfrm>
            <a:off x="5725716" y="2424957"/>
            <a:ext cx="113347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Update</a:t>
            </a:r>
          </a:p>
          <a:p>
            <a:pPr eaLnBrk="1" hangingPunct="1">
              <a:lnSpc>
                <a:spcPct val="60000"/>
              </a:lnSpc>
            </a:pPr>
            <a:endParaRPr lang="sv-SE" altLang="sv-SE" sz="1050" i="0" dirty="0" smtClean="0"/>
          </a:p>
          <a:p>
            <a:pPr eaLnBrk="1" hangingPunct="1">
              <a:lnSpc>
                <a:spcPct val="60000"/>
              </a:lnSpc>
            </a:pPr>
            <a:r>
              <a:rPr lang="sv-SE" altLang="sv-SE" sz="1050" i="0" dirty="0" smtClean="0"/>
              <a:t>customer info</a:t>
            </a:r>
            <a:endParaRPr lang="sv-SE" altLang="sv-SE" sz="1050" i="0" dirty="0"/>
          </a:p>
        </p:txBody>
      </p:sp>
      <p:sp>
        <p:nvSpPr>
          <p:cNvPr id="19486" name="Text Box 31"/>
          <p:cNvSpPr txBox="1">
            <a:spLocks noChangeArrowheads="1"/>
          </p:cNvSpPr>
          <p:nvPr/>
        </p:nvSpPr>
        <p:spPr bwMode="auto">
          <a:xfrm>
            <a:off x="972742" y="2832152"/>
            <a:ext cx="178117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</a:t>
            </a:r>
            <a:r>
              <a:rPr lang="sv-SE" altLang="sv-SE" sz="1050" i="0" dirty="0" smtClean="0"/>
              <a:t>sum for products</a:t>
            </a:r>
            <a:endParaRPr lang="sv-SE" altLang="sv-SE" sz="1050" i="0" dirty="0"/>
          </a:p>
        </p:txBody>
      </p:sp>
      <p:sp>
        <p:nvSpPr>
          <p:cNvPr id="19487" name="Text Box 32"/>
          <p:cNvSpPr txBox="1">
            <a:spLocks noChangeArrowheads="1"/>
          </p:cNvSpPr>
          <p:nvPr/>
        </p:nvSpPr>
        <p:spPr bwMode="auto">
          <a:xfrm>
            <a:off x="972741" y="2453533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/>
              <a:t>Get ordered products</a:t>
            </a:r>
          </a:p>
        </p:txBody>
      </p:sp>
      <p:sp>
        <p:nvSpPr>
          <p:cNvPr id="19488" name="Text Box 33"/>
          <p:cNvSpPr txBox="1">
            <a:spLocks noChangeArrowheads="1"/>
          </p:cNvSpPr>
          <p:nvPr/>
        </p:nvSpPr>
        <p:spPr bwMode="auto">
          <a:xfrm>
            <a:off x="972740" y="3912048"/>
            <a:ext cx="1458517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total sum</a:t>
            </a:r>
          </a:p>
        </p:txBody>
      </p:sp>
      <p:sp>
        <p:nvSpPr>
          <p:cNvPr id="19489" name="Text Box 34"/>
          <p:cNvSpPr txBox="1">
            <a:spLocks noChangeArrowheads="1"/>
          </p:cNvSpPr>
          <p:nvPr/>
        </p:nvSpPr>
        <p:spPr bwMode="auto">
          <a:xfrm>
            <a:off x="972742" y="3479852"/>
            <a:ext cx="160734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delivery cost</a:t>
            </a:r>
          </a:p>
        </p:txBody>
      </p:sp>
      <p:sp>
        <p:nvSpPr>
          <p:cNvPr id="19491" name="AutoShape 36"/>
          <p:cNvSpPr>
            <a:spLocks noChangeArrowheads="1"/>
          </p:cNvSpPr>
          <p:nvPr/>
        </p:nvSpPr>
        <p:spPr bwMode="auto">
          <a:xfrm>
            <a:off x="3727848" y="3892997"/>
            <a:ext cx="215503" cy="215504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92" name="Text Box 37"/>
          <p:cNvSpPr txBox="1">
            <a:spLocks noChangeArrowheads="1"/>
          </p:cNvSpPr>
          <p:nvPr/>
        </p:nvSpPr>
        <p:spPr bwMode="auto">
          <a:xfrm>
            <a:off x="3027760" y="2952404"/>
            <a:ext cx="7152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/>
              <a:t>[sum&gt; 1000]</a:t>
            </a:r>
          </a:p>
        </p:txBody>
      </p:sp>
      <p:sp>
        <p:nvSpPr>
          <p:cNvPr id="19493" name="Line 38"/>
          <p:cNvSpPr>
            <a:spLocks noChangeShapeType="1"/>
          </p:cNvSpPr>
          <p:nvPr/>
        </p:nvSpPr>
        <p:spPr bwMode="auto">
          <a:xfrm>
            <a:off x="3078957" y="2973835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94" name="Line 39"/>
          <p:cNvSpPr>
            <a:spLocks noChangeShapeType="1"/>
          </p:cNvSpPr>
          <p:nvPr/>
        </p:nvSpPr>
        <p:spPr bwMode="auto">
          <a:xfrm>
            <a:off x="2970610" y="3082182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95" name="Line 40"/>
          <p:cNvSpPr>
            <a:spLocks noChangeShapeType="1"/>
          </p:cNvSpPr>
          <p:nvPr/>
        </p:nvSpPr>
        <p:spPr bwMode="auto">
          <a:xfrm flipH="1">
            <a:off x="2539603" y="3567957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96" name="Line 41"/>
          <p:cNvSpPr>
            <a:spLocks noChangeShapeType="1"/>
          </p:cNvSpPr>
          <p:nvPr/>
        </p:nvSpPr>
        <p:spPr bwMode="auto">
          <a:xfrm>
            <a:off x="2539604" y="4000154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2" name="Text Box 47"/>
          <p:cNvSpPr txBox="1">
            <a:spLocks noChangeArrowheads="1"/>
          </p:cNvSpPr>
          <p:nvPr/>
        </p:nvSpPr>
        <p:spPr bwMode="auto">
          <a:xfrm>
            <a:off x="1481138" y="849755"/>
            <a:ext cx="19551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Order handling department</a:t>
            </a:r>
          </a:p>
        </p:txBody>
      </p:sp>
      <p:sp>
        <p:nvSpPr>
          <p:cNvPr id="63" name="Text Box 47"/>
          <p:cNvSpPr txBox="1">
            <a:spLocks noChangeArrowheads="1"/>
          </p:cNvSpPr>
          <p:nvPr/>
        </p:nvSpPr>
        <p:spPr bwMode="auto">
          <a:xfrm>
            <a:off x="4010287" y="859151"/>
            <a:ext cx="173249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Delivery department</a:t>
            </a:r>
          </a:p>
        </p:txBody>
      </p:sp>
      <p:sp>
        <p:nvSpPr>
          <p:cNvPr id="64" name="Text Box 47"/>
          <p:cNvSpPr txBox="1">
            <a:spLocks noChangeArrowheads="1"/>
          </p:cNvSpPr>
          <p:nvPr/>
        </p:nvSpPr>
        <p:spPr bwMode="auto">
          <a:xfrm>
            <a:off x="5470760" y="857210"/>
            <a:ext cx="240387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Sales &amp;</a:t>
            </a:r>
            <a:r>
              <a:rPr lang="sv-SE" altLang="sv-SE" sz="1050" b="1" dirty="0" smtClean="0"/>
              <a:t> </a:t>
            </a:r>
            <a:r>
              <a:rPr lang="sv-SE" altLang="sv-SE" sz="1050" b="1" dirty="0"/>
              <a:t>Marketing department</a:t>
            </a:r>
          </a:p>
        </p:txBody>
      </p:sp>
      <p:sp>
        <p:nvSpPr>
          <p:cNvPr id="65" name="Line 44"/>
          <p:cNvSpPr>
            <a:spLocks noChangeShapeType="1"/>
          </p:cNvSpPr>
          <p:nvPr/>
        </p:nvSpPr>
        <p:spPr bwMode="auto">
          <a:xfrm>
            <a:off x="4057650" y="909909"/>
            <a:ext cx="10716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6" name="Line 44"/>
          <p:cNvSpPr>
            <a:spLocks noChangeShapeType="1"/>
          </p:cNvSpPr>
          <p:nvPr/>
        </p:nvSpPr>
        <p:spPr bwMode="auto">
          <a:xfrm flipH="1">
            <a:off x="5495924" y="909909"/>
            <a:ext cx="13097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8" name="AutoShape 49"/>
          <p:cNvSpPr>
            <a:spLocks noChangeArrowheads="1"/>
          </p:cNvSpPr>
          <p:nvPr/>
        </p:nvSpPr>
        <p:spPr bwMode="auto">
          <a:xfrm rot="1599423" flipV="1">
            <a:off x="3250283" y="1231064"/>
            <a:ext cx="1038296" cy="91778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759380" y="1081358"/>
            <a:ext cx="6764657" cy="31659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3" name="Line 44"/>
          <p:cNvSpPr>
            <a:spLocks noChangeShapeType="1"/>
          </p:cNvSpPr>
          <p:nvPr/>
        </p:nvSpPr>
        <p:spPr bwMode="auto">
          <a:xfrm>
            <a:off x="763192" y="878953"/>
            <a:ext cx="10716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4" name="Line 44"/>
          <p:cNvSpPr>
            <a:spLocks noChangeShapeType="1"/>
          </p:cNvSpPr>
          <p:nvPr/>
        </p:nvSpPr>
        <p:spPr bwMode="auto">
          <a:xfrm>
            <a:off x="7524038" y="909908"/>
            <a:ext cx="10716" cy="41645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>
            <a:off x="740330" y="881333"/>
            <a:ext cx="6764657" cy="31659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749855" y="5094558"/>
            <a:ext cx="6764657" cy="31659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8" name="Line 14"/>
          <p:cNvSpPr>
            <a:spLocks noChangeShapeType="1"/>
          </p:cNvSpPr>
          <p:nvPr/>
        </p:nvSpPr>
        <p:spPr bwMode="auto">
          <a:xfrm>
            <a:off x="3846910" y="4066829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70" name="AutoShape 49"/>
          <p:cNvSpPr>
            <a:spLocks noChangeArrowheads="1"/>
          </p:cNvSpPr>
          <p:nvPr/>
        </p:nvSpPr>
        <p:spPr bwMode="auto">
          <a:xfrm rot="9663435">
            <a:off x="4136027" y="1237246"/>
            <a:ext cx="1637827" cy="73918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71" name="AutoShape 49"/>
          <p:cNvSpPr>
            <a:spLocks noChangeArrowheads="1"/>
          </p:cNvSpPr>
          <p:nvPr/>
        </p:nvSpPr>
        <p:spPr bwMode="auto">
          <a:xfrm rot="8581870">
            <a:off x="4034945" y="1233037"/>
            <a:ext cx="976082" cy="91117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67" name="Rectangle 48"/>
          <p:cNvSpPr>
            <a:spLocks noChangeArrowheads="1"/>
          </p:cNvSpPr>
          <p:nvPr/>
        </p:nvSpPr>
        <p:spPr bwMode="auto">
          <a:xfrm>
            <a:off x="3426082" y="1514069"/>
            <a:ext cx="1501379" cy="230832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 dirty="0" err="1" smtClean="0"/>
              <a:t>Responsible</a:t>
            </a:r>
            <a:endParaRPr lang="en-US" altLang="sv-SE" sz="900" b="1" i="0" dirty="0"/>
          </a:p>
        </p:txBody>
      </p: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4267201" y="4414263"/>
            <a:ext cx="1321941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Deliver </a:t>
            </a:r>
            <a:r>
              <a:rPr lang="sv-SE" altLang="sv-SE" sz="1050" i="0" dirty="0" smtClean="0"/>
              <a:t>products</a:t>
            </a:r>
            <a:endParaRPr lang="sv-SE" altLang="sv-SE" sz="1050" i="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099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00"/>
    </mc:Choice>
    <mc:Fallback xmlns="">
      <p:transition spd="slow" advTm="29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110412" y="4974432"/>
            <a:ext cx="547688" cy="169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59117A6-B975-45A5-A09F-B1EC89DB7E4B}" type="slidenum">
              <a:rPr lang="sv-SE" altLang="sv-SE" sz="750" i="0"/>
              <a:pPr eaLnBrk="1" hangingPunct="1"/>
              <a:t>23</a:t>
            </a:fld>
            <a:endParaRPr lang="sv-SE" altLang="sv-SE" sz="750" i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sv-SE" altLang="sv-SE" dirty="0" err="1" smtClean="0"/>
              <a:t>Problematic</a:t>
            </a:r>
            <a:r>
              <a:rPr lang="sv-SE" altLang="sv-SE" dirty="0" smtClean="0"/>
              <a:t> </a:t>
            </a:r>
            <a:r>
              <a:rPr lang="sv-SE" altLang="sv-SE" dirty="0" err="1" smtClean="0"/>
              <a:t>modelling</a:t>
            </a:r>
            <a:r>
              <a:rPr lang="sv-SE" altLang="sv-SE" dirty="0" smtClean="0"/>
              <a:t> situations</a:t>
            </a:r>
            <a:endParaRPr lang="en-US" altLang="sv-SE" dirty="0" smtClean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39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44"/>
    </mc:Choice>
    <mc:Fallback>
      <p:transition spd="slow" advTm="16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740630" y="169373"/>
            <a:ext cx="6850800" cy="596700"/>
          </a:xfrm>
          <a:noFill/>
        </p:spPr>
        <p:txBody>
          <a:bodyPr/>
          <a:lstStyle/>
          <a:p>
            <a:r>
              <a:rPr lang="sv-SE" altLang="sv-SE" sz="2850" dirty="0" err="1" smtClean="0"/>
              <a:t>Problematic</a:t>
            </a:r>
            <a:r>
              <a:rPr lang="sv-SE" altLang="sv-SE" sz="2850" dirty="0" smtClean="0"/>
              <a:t> </a:t>
            </a:r>
            <a:r>
              <a:rPr lang="sv-SE" altLang="sv-SE" sz="2850" dirty="0" err="1" smtClean="0"/>
              <a:t>modelling</a:t>
            </a:r>
            <a:r>
              <a:rPr lang="sv-SE" altLang="sv-SE" sz="2850" dirty="0" smtClean="0"/>
              <a:t> situation</a:t>
            </a:r>
            <a:endParaRPr lang="sv-SE" altLang="sv-SE" sz="2850" dirty="0"/>
          </a:p>
        </p:txBody>
      </p:sp>
      <p:sp>
        <p:nvSpPr>
          <p:cNvPr id="19465" name="Oval 8"/>
          <p:cNvSpPr>
            <a:spLocks noChangeArrowheads="1"/>
          </p:cNvSpPr>
          <p:nvPr/>
        </p:nvSpPr>
        <p:spPr bwMode="auto">
          <a:xfrm>
            <a:off x="1404938" y="1299816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9466" name="AutoShape 9"/>
          <p:cNvSpPr>
            <a:spLocks noChangeArrowheads="1"/>
          </p:cNvSpPr>
          <p:nvPr/>
        </p:nvSpPr>
        <p:spPr bwMode="auto">
          <a:xfrm>
            <a:off x="972741" y="1623666"/>
            <a:ext cx="2130027" cy="16192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9" name="Line 12"/>
          <p:cNvSpPr>
            <a:spLocks noChangeShapeType="1"/>
          </p:cNvSpPr>
          <p:nvPr/>
        </p:nvSpPr>
        <p:spPr bwMode="auto">
          <a:xfrm>
            <a:off x="1482329" y="1840360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3" name="Line 28"/>
          <p:cNvSpPr>
            <a:spLocks noChangeShapeType="1"/>
          </p:cNvSpPr>
          <p:nvPr/>
        </p:nvSpPr>
        <p:spPr bwMode="auto">
          <a:xfrm>
            <a:off x="1481138" y="1461742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4" name="Text Box 29"/>
          <p:cNvSpPr txBox="1">
            <a:spLocks noChangeArrowheads="1"/>
          </p:cNvSpPr>
          <p:nvPr/>
        </p:nvSpPr>
        <p:spPr bwMode="auto">
          <a:xfrm>
            <a:off x="999638" y="1627223"/>
            <a:ext cx="214907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 err="1" smtClean="0"/>
              <a:t>Carry</a:t>
            </a:r>
            <a:r>
              <a:rPr lang="sv-SE" altLang="sv-SE" sz="1050" i="0" dirty="0" smtClean="0"/>
              <a:t> </a:t>
            </a:r>
            <a:r>
              <a:rPr lang="sv-SE" altLang="sv-SE" sz="1050" i="0" dirty="0" err="1"/>
              <a:t>o</a:t>
            </a:r>
            <a:r>
              <a:rPr lang="sv-SE" altLang="sv-SE" sz="1050" i="0" dirty="0" err="1" smtClean="0"/>
              <a:t>ut</a:t>
            </a:r>
            <a:r>
              <a:rPr lang="sv-SE" altLang="sv-SE" sz="1050" i="0" dirty="0" smtClean="0"/>
              <a:t> administration tasks</a:t>
            </a:r>
            <a:endParaRPr lang="sv-SE" altLang="sv-SE" sz="1050" i="0" dirty="0"/>
          </a:p>
        </p:txBody>
      </p:sp>
      <p:sp>
        <p:nvSpPr>
          <p:cNvPr id="62" name="Text Box 47"/>
          <p:cNvSpPr txBox="1">
            <a:spLocks noChangeArrowheads="1"/>
          </p:cNvSpPr>
          <p:nvPr/>
        </p:nvSpPr>
        <p:spPr bwMode="auto">
          <a:xfrm>
            <a:off x="1481138" y="849755"/>
            <a:ext cx="19551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 err="1" smtClean="0"/>
              <a:t>Resturant</a:t>
            </a:r>
            <a:r>
              <a:rPr lang="sv-SE" altLang="sv-SE" sz="1050" b="1" dirty="0" smtClean="0"/>
              <a:t> manager</a:t>
            </a:r>
            <a:endParaRPr lang="sv-SE" altLang="sv-SE" sz="1050" b="1" dirty="0"/>
          </a:p>
        </p:txBody>
      </p:sp>
      <p:sp>
        <p:nvSpPr>
          <p:cNvPr id="63" name="Text Box 47"/>
          <p:cNvSpPr txBox="1">
            <a:spLocks noChangeArrowheads="1"/>
          </p:cNvSpPr>
          <p:nvPr/>
        </p:nvSpPr>
        <p:spPr bwMode="auto">
          <a:xfrm>
            <a:off x="3947288" y="859534"/>
            <a:ext cx="173249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 smtClean="0"/>
              <a:t>Chefs</a:t>
            </a:r>
            <a:endParaRPr lang="sv-SE" altLang="sv-SE" sz="1050" b="1" dirty="0"/>
          </a:p>
        </p:txBody>
      </p:sp>
      <p:sp>
        <p:nvSpPr>
          <p:cNvPr id="65" name="Line 44"/>
          <p:cNvSpPr>
            <a:spLocks noChangeShapeType="1"/>
          </p:cNvSpPr>
          <p:nvPr/>
        </p:nvSpPr>
        <p:spPr bwMode="auto">
          <a:xfrm flipH="1">
            <a:off x="3386004" y="878953"/>
            <a:ext cx="9164" cy="29468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6" name="Line 44"/>
          <p:cNvSpPr>
            <a:spLocks noChangeShapeType="1"/>
          </p:cNvSpPr>
          <p:nvPr/>
        </p:nvSpPr>
        <p:spPr bwMode="auto">
          <a:xfrm flipH="1">
            <a:off x="5178359" y="909909"/>
            <a:ext cx="4798" cy="291585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759380" y="1081358"/>
            <a:ext cx="4418979" cy="22313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3" name="Line 44"/>
          <p:cNvSpPr>
            <a:spLocks noChangeShapeType="1"/>
          </p:cNvSpPr>
          <p:nvPr/>
        </p:nvSpPr>
        <p:spPr bwMode="auto">
          <a:xfrm>
            <a:off x="763191" y="878953"/>
            <a:ext cx="10717" cy="29468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7" name="Line 11"/>
          <p:cNvSpPr>
            <a:spLocks noChangeShapeType="1"/>
          </p:cNvSpPr>
          <p:nvPr/>
        </p:nvSpPr>
        <p:spPr bwMode="auto">
          <a:xfrm>
            <a:off x="740630" y="876692"/>
            <a:ext cx="4418979" cy="22313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2" name="TextBox 1"/>
          <p:cNvSpPr txBox="1"/>
          <p:nvPr/>
        </p:nvSpPr>
        <p:spPr>
          <a:xfrm>
            <a:off x="567559" y="4217317"/>
            <a:ext cx="6905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How</a:t>
            </a:r>
            <a:r>
              <a:rPr lang="sv-SE" dirty="0" smtClean="0"/>
              <a:t> to </a:t>
            </a:r>
            <a:r>
              <a:rPr lang="sv-SE" dirty="0" err="1" smtClean="0"/>
              <a:t>model</a:t>
            </a:r>
            <a:r>
              <a:rPr lang="sv-SE" dirty="0"/>
              <a:t> </a:t>
            </a:r>
            <a:r>
              <a:rPr lang="sv-SE" dirty="0" smtClean="0"/>
              <a:t>a situation </a:t>
            </a:r>
            <a:r>
              <a:rPr lang="sv-SE" dirty="0" err="1" smtClean="0"/>
              <a:t>where</a:t>
            </a:r>
            <a:r>
              <a:rPr lang="sv-SE" dirty="0" smtClean="0"/>
              <a:t> the </a:t>
            </a:r>
            <a:r>
              <a:rPr lang="sv-SE" dirty="0" err="1" smtClean="0"/>
              <a:t>restuarant</a:t>
            </a:r>
            <a:r>
              <a:rPr lang="sv-SE" dirty="0" smtClean="0"/>
              <a:t> manager and chefs </a:t>
            </a:r>
            <a:r>
              <a:rPr lang="sv-SE" dirty="0" err="1" smtClean="0"/>
              <a:t>have</a:t>
            </a:r>
            <a:r>
              <a:rPr lang="sv-SE" dirty="0" smtClean="0"/>
              <a:t> a meeting </a:t>
            </a:r>
            <a:r>
              <a:rPr lang="sv-SE" dirty="0" err="1" smtClean="0"/>
              <a:t>together</a:t>
            </a:r>
            <a:r>
              <a:rPr lang="sv-SE" dirty="0" smtClean="0"/>
              <a:t>?</a:t>
            </a:r>
            <a:endParaRPr lang="sv-SE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9248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37"/>
    </mc:Choice>
    <mc:Fallback>
      <p:transition spd="slow" advTm="43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740630" y="169373"/>
            <a:ext cx="6850800" cy="596700"/>
          </a:xfrm>
          <a:noFill/>
        </p:spPr>
        <p:txBody>
          <a:bodyPr/>
          <a:lstStyle/>
          <a:p>
            <a:r>
              <a:rPr lang="sv-SE" altLang="sv-SE" sz="2850" dirty="0" err="1" smtClean="0"/>
              <a:t>Problematic</a:t>
            </a:r>
            <a:r>
              <a:rPr lang="sv-SE" altLang="sv-SE" sz="2850" dirty="0" smtClean="0"/>
              <a:t> </a:t>
            </a:r>
            <a:r>
              <a:rPr lang="sv-SE" altLang="sv-SE" sz="2850" dirty="0" err="1" smtClean="0"/>
              <a:t>modelling</a:t>
            </a:r>
            <a:r>
              <a:rPr lang="sv-SE" altLang="sv-SE" sz="2850" dirty="0" smtClean="0"/>
              <a:t> situation</a:t>
            </a:r>
            <a:endParaRPr lang="sv-SE" altLang="sv-SE" sz="2850" dirty="0"/>
          </a:p>
        </p:txBody>
      </p:sp>
      <p:sp>
        <p:nvSpPr>
          <p:cNvPr id="19465" name="Oval 8"/>
          <p:cNvSpPr>
            <a:spLocks noChangeArrowheads="1"/>
          </p:cNvSpPr>
          <p:nvPr/>
        </p:nvSpPr>
        <p:spPr bwMode="auto">
          <a:xfrm>
            <a:off x="1404938" y="1299816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9466" name="AutoShape 9"/>
          <p:cNvSpPr>
            <a:spLocks noChangeArrowheads="1"/>
          </p:cNvSpPr>
          <p:nvPr/>
        </p:nvSpPr>
        <p:spPr bwMode="auto">
          <a:xfrm>
            <a:off x="972741" y="1623666"/>
            <a:ext cx="2130027" cy="16192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7" name="AutoShape 10"/>
          <p:cNvSpPr>
            <a:spLocks noChangeArrowheads="1"/>
          </p:cNvSpPr>
          <p:nvPr/>
        </p:nvSpPr>
        <p:spPr bwMode="auto">
          <a:xfrm>
            <a:off x="995362" y="2435672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8" name="Line 11"/>
          <p:cNvSpPr>
            <a:spLocks noChangeShapeType="1"/>
          </p:cNvSpPr>
          <p:nvPr/>
        </p:nvSpPr>
        <p:spPr bwMode="auto">
          <a:xfrm flipV="1">
            <a:off x="1020570" y="2228814"/>
            <a:ext cx="3902830" cy="219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69" name="Line 12"/>
          <p:cNvSpPr>
            <a:spLocks noChangeShapeType="1"/>
          </p:cNvSpPr>
          <p:nvPr/>
        </p:nvSpPr>
        <p:spPr bwMode="auto">
          <a:xfrm>
            <a:off x="1482329" y="1840360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0" name="Line 13"/>
          <p:cNvSpPr>
            <a:spLocks noChangeShapeType="1"/>
          </p:cNvSpPr>
          <p:nvPr/>
        </p:nvSpPr>
        <p:spPr bwMode="auto">
          <a:xfrm>
            <a:off x="1728788" y="2218979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3" name="Line 16"/>
          <p:cNvSpPr>
            <a:spLocks noChangeShapeType="1"/>
          </p:cNvSpPr>
          <p:nvPr/>
        </p:nvSpPr>
        <p:spPr bwMode="auto">
          <a:xfrm flipH="1">
            <a:off x="1727598" y="2651176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3" name="Line 28"/>
          <p:cNvSpPr>
            <a:spLocks noChangeShapeType="1"/>
          </p:cNvSpPr>
          <p:nvPr/>
        </p:nvSpPr>
        <p:spPr bwMode="auto">
          <a:xfrm>
            <a:off x="1481138" y="1461742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4" name="Text Box 29"/>
          <p:cNvSpPr txBox="1">
            <a:spLocks noChangeArrowheads="1"/>
          </p:cNvSpPr>
          <p:nvPr/>
        </p:nvSpPr>
        <p:spPr bwMode="auto">
          <a:xfrm>
            <a:off x="999638" y="1627223"/>
            <a:ext cx="214907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 err="1" smtClean="0"/>
              <a:t>Carry</a:t>
            </a:r>
            <a:r>
              <a:rPr lang="sv-SE" altLang="sv-SE" sz="1050" i="0" dirty="0" smtClean="0"/>
              <a:t> </a:t>
            </a:r>
            <a:r>
              <a:rPr lang="sv-SE" altLang="sv-SE" sz="1050" i="0" dirty="0" err="1"/>
              <a:t>o</a:t>
            </a:r>
            <a:r>
              <a:rPr lang="sv-SE" altLang="sv-SE" sz="1050" i="0" dirty="0" err="1" smtClean="0"/>
              <a:t>ut</a:t>
            </a:r>
            <a:r>
              <a:rPr lang="sv-SE" altLang="sv-SE" sz="1050" i="0" dirty="0" smtClean="0"/>
              <a:t> administration tasks</a:t>
            </a:r>
            <a:endParaRPr lang="sv-SE" altLang="sv-SE" sz="1050" i="0" dirty="0"/>
          </a:p>
        </p:txBody>
      </p:sp>
      <p:sp>
        <p:nvSpPr>
          <p:cNvPr id="19487" name="Text Box 32"/>
          <p:cNvSpPr txBox="1">
            <a:spLocks noChangeArrowheads="1"/>
          </p:cNvSpPr>
          <p:nvPr/>
        </p:nvSpPr>
        <p:spPr bwMode="auto">
          <a:xfrm>
            <a:off x="972741" y="2453533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 err="1" smtClean="0"/>
              <a:t>Participate</a:t>
            </a:r>
            <a:r>
              <a:rPr lang="sv-SE" altLang="sv-SE" sz="1050" i="0" dirty="0" smtClean="0"/>
              <a:t> in meeting</a:t>
            </a:r>
            <a:endParaRPr lang="sv-SE" altLang="sv-SE" sz="1050" i="0" dirty="0"/>
          </a:p>
        </p:txBody>
      </p:sp>
      <p:sp>
        <p:nvSpPr>
          <p:cNvPr id="62" name="Text Box 47"/>
          <p:cNvSpPr txBox="1">
            <a:spLocks noChangeArrowheads="1"/>
          </p:cNvSpPr>
          <p:nvPr/>
        </p:nvSpPr>
        <p:spPr bwMode="auto">
          <a:xfrm>
            <a:off x="1481138" y="849755"/>
            <a:ext cx="19551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 err="1" smtClean="0"/>
              <a:t>Resturant</a:t>
            </a:r>
            <a:r>
              <a:rPr lang="sv-SE" altLang="sv-SE" sz="1050" b="1" dirty="0" smtClean="0"/>
              <a:t> manager</a:t>
            </a:r>
            <a:endParaRPr lang="sv-SE" altLang="sv-SE" sz="1050" b="1" dirty="0"/>
          </a:p>
        </p:txBody>
      </p:sp>
      <p:sp>
        <p:nvSpPr>
          <p:cNvPr id="63" name="Text Box 47"/>
          <p:cNvSpPr txBox="1">
            <a:spLocks noChangeArrowheads="1"/>
          </p:cNvSpPr>
          <p:nvPr/>
        </p:nvSpPr>
        <p:spPr bwMode="auto">
          <a:xfrm>
            <a:off x="3884226" y="859534"/>
            <a:ext cx="173249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 smtClean="0"/>
              <a:t>Chefs</a:t>
            </a:r>
            <a:endParaRPr lang="sv-SE" altLang="sv-SE" sz="1050" b="1" dirty="0"/>
          </a:p>
        </p:txBody>
      </p:sp>
      <p:sp>
        <p:nvSpPr>
          <p:cNvPr id="65" name="Line 44"/>
          <p:cNvSpPr>
            <a:spLocks noChangeShapeType="1"/>
          </p:cNvSpPr>
          <p:nvPr/>
        </p:nvSpPr>
        <p:spPr bwMode="auto">
          <a:xfrm flipH="1">
            <a:off x="3386004" y="878953"/>
            <a:ext cx="9164" cy="29468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6" name="Line 44"/>
          <p:cNvSpPr>
            <a:spLocks noChangeShapeType="1"/>
          </p:cNvSpPr>
          <p:nvPr/>
        </p:nvSpPr>
        <p:spPr bwMode="auto">
          <a:xfrm flipH="1">
            <a:off x="5178359" y="909909"/>
            <a:ext cx="4798" cy="291585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759380" y="1081358"/>
            <a:ext cx="4418979" cy="22313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3" name="Line 44"/>
          <p:cNvSpPr>
            <a:spLocks noChangeShapeType="1"/>
          </p:cNvSpPr>
          <p:nvPr/>
        </p:nvSpPr>
        <p:spPr bwMode="auto">
          <a:xfrm>
            <a:off x="763191" y="878953"/>
            <a:ext cx="10717" cy="29468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0" name="AutoShape 10"/>
          <p:cNvSpPr>
            <a:spLocks noChangeArrowheads="1"/>
          </p:cNvSpPr>
          <p:nvPr/>
        </p:nvSpPr>
        <p:spPr bwMode="auto">
          <a:xfrm>
            <a:off x="3516971" y="2492792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61" name="Line 13"/>
          <p:cNvSpPr>
            <a:spLocks noChangeShapeType="1"/>
          </p:cNvSpPr>
          <p:nvPr/>
        </p:nvSpPr>
        <p:spPr bwMode="auto">
          <a:xfrm>
            <a:off x="4250397" y="2276099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9" name="Line 16"/>
          <p:cNvSpPr>
            <a:spLocks noChangeShapeType="1"/>
          </p:cNvSpPr>
          <p:nvPr/>
        </p:nvSpPr>
        <p:spPr bwMode="auto">
          <a:xfrm flipH="1">
            <a:off x="4249207" y="2708296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72" name="Text Box 32"/>
          <p:cNvSpPr txBox="1">
            <a:spLocks noChangeArrowheads="1"/>
          </p:cNvSpPr>
          <p:nvPr/>
        </p:nvSpPr>
        <p:spPr bwMode="auto">
          <a:xfrm>
            <a:off x="3494350" y="2510653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 err="1" smtClean="0"/>
              <a:t>Participate</a:t>
            </a:r>
            <a:r>
              <a:rPr lang="sv-SE" altLang="sv-SE" sz="1050" i="0" dirty="0" smtClean="0"/>
              <a:t> in meeting</a:t>
            </a:r>
            <a:endParaRPr lang="sv-SE" altLang="sv-SE" sz="1050" i="0" dirty="0"/>
          </a:p>
        </p:txBody>
      </p:sp>
      <p:sp>
        <p:nvSpPr>
          <p:cNvPr id="75" name="Line 11"/>
          <p:cNvSpPr>
            <a:spLocks noChangeShapeType="1"/>
          </p:cNvSpPr>
          <p:nvPr/>
        </p:nvSpPr>
        <p:spPr bwMode="auto">
          <a:xfrm flipV="1">
            <a:off x="927352" y="2895973"/>
            <a:ext cx="3902830" cy="219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76" name="Line 12"/>
          <p:cNvSpPr>
            <a:spLocks noChangeShapeType="1"/>
          </p:cNvSpPr>
          <p:nvPr/>
        </p:nvSpPr>
        <p:spPr bwMode="auto">
          <a:xfrm>
            <a:off x="2878767" y="2895973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7" name="Line 11"/>
          <p:cNvSpPr>
            <a:spLocks noChangeShapeType="1"/>
          </p:cNvSpPr>
          <p:nvPr/>
        </p:nvSpPr>
        <p:spPr bwMode="auto">
          <a:xfrm>
            <a:off x="740630" y="876692"/>
            <a:ext cx="4418979" cy="22313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28" name="TextBox 27"/>
          <p:cNvSpPr txBox="1"/>
          <p:nvPr/>
        </p:nvSpPr>
        <p:spPr>
          <a:xfrm>
            <a:off x="686134" y="4201388"/>
            <a:ext cx="6905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How</a:t>
            </a:r>
            <a:r>
              <a:rPr lang="sv-SE" dirty="0" smtClean="0"/>
              <a:t> to </a:t>
            </a:r>
            <a:r>
              <a:rPr lang="sv-SE" dirty="0" err="1" smtClean="0"/>
              <a:t>model</a:t>
            </a:r>
            <a:r>
              <a:rPr lang="sv-SE" dirty="0"/>
              <a:t> </a:t>
            </a:r>
            <a:r>
              <a:rPr lang="sv-SE" dirty="0" smtClean="0"/>
              <a:t>a situation </a:t>
            </a:r>
            <a:r>
              <a:rPr lang="sv-SE" dirty="0" err="1" smtClean="0"/>
              <a:t>where</a:t>
            </a:r>
            <a:r>
              <a:rPr lang="sv-SE" dirty="0" smtClean="0"/>
              <a:t> the </a:t>
            </a:r>
            <a:r>
              <a:rPr lang="sv-SE" dirty="0" err="1" smtClean="0"/>
              <a:t>restuarant</a:t>
            </a:r>
            <a:r>
              <a:rPr lang="sv-SE" dirty="0" smtClean="0"/>
              <a:t> manager and chefs </a:t>
            </a:r>
            <a:r>
              <a:rPr lang="sv-SE" dirty="0" err="1" smtClean="0"/>
              <a:t>have</a:t>
            </a:r>
            <a:r>
              <a:rPr lang="sv-SE" dirty="0" smtClean="0"/>
              <a:t> a meeting </a:t>
            </a:r>
            <a:r>
              <a:rPr lang="sv-SE" dirty="0" err="1" smtClean="0"/>
              <a:t>together</a:t>
            </a:r>
            <a:r>
              <a:rPr lang="sv-SE" dirty="0" smtClean="0"/>
              <a:t>?</a:t>
            </a:r>
            <a:endParaRPr lang="sv-SE" dirty="0"/>
          </a:p>
        </p:txBody>
      </p:sp>
      <p:sp>
        <p:nvSpPr>
          <p:cNvPr id="2" name="TextBox 1"/>
          <p:cNvSpPr txBox="1"/>
          <p:nvPr/>
        </p:nvSpPr>
        <p:spPr>
          <a:xfrm>
            <a:off x="5531334" y="1196112"/>
            <a:ext cx="138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Alternative 1</a:t>
            </a:r>
            <a:endParaRPr lang="sv-S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7233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55"/>
    </mc:Choice>
    <mc:Fallback>
      <p:transition spd="slow" advTm="78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740630" y="169373"/>
            <a:ext cx="6850800" cy="596700"/>
          </a:xfrm>
          <a:noFill/>
        </p:spPr>
        <p:txBody>
          <a:bodyPr/>
          <a:lstStyle/>
          <a:p>
            <a:r>
              <a:rPr lang="sv-SE" altLang="sv-SE" sz="2850" dirty="0" err="1" smtClean="0"/>
              <a:t>Problematic</a:t>
            </a:r>
            <a:r>
              <a:rPr lang="sv-SE" altLang="sv-SE" sz="2850" dirty="0" smtClean="0"/>
              <a:t> </a:t>
            </a:r>
            <a:r>
              <a:rPr lang="sv-SE" altLang="sv-SE" sz="2850" dirty="0" err="1" smtClean="0"/>
              <a:t>modelling</a:t>
            </a:r>
            <a:r>
              <a:rPr lang="sv-SE" altLang="sv-SE" sz="2850" dirty="0" smtClean="0"/>
              <a:t> situation</a:t>
            </a:r>
            <a:endParaRPr lang="sv-SE" altLang="sv-SE" sz="2850" dirty="0"/>
          </a:p>
        </p:txBody>
      </p:sp>
      <p:sp>
        <p:nvSpPr>
          <p:cNvPr id="19465" name="Oval 8"/>
          <p:cNvSpPr>
            <a:spLocks noChangeArrowheads="1"/>
          </p:cNvSpPr>
          <p:nvPr/>
        </p:nvSpPr>
        <p:spPr bwMode="auto">
          <a:xfrm>
            <a:off x="1404938" y="1299816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9466" name="AutoShape 9"/>
          <p:cNvSpPr>
            <a:spLocks noChangeArrowheads="1"/>
          </p:cNvSpPr>
          <p:nvPr/>
        </p:nvSpPr>
        <p:spPr bwMode="auto">
          <a:xfrm>
            <a:off x="972741" y="1623666"/>
            <a:ext cx="2130027" cy="16192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7" name="AutoShape 10"/>
          <p:cNvSpPr>
            <a:spLocks noChangeArrowheads="1"/>
          </p:cNvSpPr>
          <p:nvPr/>
        </p:nvSpPr>
        <p:spPr bwMode="auto">
          <a:xfrm>
            <a:off x="2579720" y="2361482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9" name="Line 12"/>
          <p:cNvSpPr>
            <a:spLocks noChangeShapeType="1"/>
          </p:cNvSpPr>
          <p:nvPr/>
        </p:nvSpPr>
        <p:spPr bwMode="auto">
          <a:xfrm flipH="1">
            <a:off x="1481138" y="1798320"/>
            <a:ext cx="1191" cy="36289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0" name="Line 13"/>
          <p:cNvSpPr>
            <a:spLocks noChangeShapeType="1"/>
          </p:cNvSpPr>
          <p:nvPr/>
        </p:nvSpPr>
        <p:spPr bwMode="auto">
          <a:xfrm>
            <a:off x="3060898" y="2144789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3" name="Line 28"/>
          <p:cNvSpPr>
            <a:spLocks noChangeShapeType="1"/>
          </p:cNvSpPr>
          <p:nvPr/>
        </p:nvSpPr>
        <p:spPr bwMode="auto">
          <a:xfrm>
            <a:off x="1481138" y="1461742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4" name="Text Box 29"/>
          <p:cNvSpPr txBox="1">
            <a:spLocks noChangeArrowheads="1"/>
          </p:cNvSpPr>
          <p:nvPr/>
        </p:nvSpPr>
        <p:spPr bwMode="auto">
          <a:xfrm>
            <a:off x="999638" y="1627223"/>
            <a:ext cx="214907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 err="1" smtClean="0"/>
              <a:t>Carry</a:t>
            </a:r>
            <a:r>
              <a:rPr lang="sv-SE" altLang="sv-SE" sz="1050" i="0" dirty="0" smtClean="0"/>
              <a:t> </a:t>
            </a:r>
            <a:r>
              <a:rPr lang="sv-SE" altLang="sv-SE" sz="1050" i="0" dirty="0" err="1"/>
              <a:t>o</a:t>
            </a:r>
            <a:r>
              <a:rPr lang="sv-SE" altLang="sv-SE" sz="1050" i="0" dirty="0" err="1" smtClean="0"/>
              <a:t>ut</a:t>
            </a:r>
            <a:r>
              <a:rPr lang="sv-SE" altLang="sv-SE" sz="1050" i="0" dirty="0" smtClean="0"/>
              <a:t> administration tasks</a:t>
            </a:r>
            <a:endParaRPr lang="sv-SE" altLang="sv-SE" sz="1050" i="0" dirty="0"/>
          </a:p>
        </p:txBody>
      </p:sp>
      <p:sp>
        <p:nvSpPr>
          <p:cNvPr id="19487" name="Text Box 32"/>
          <p:cNvSpPr txBox="1">
            <a:spLocks noChangeArrowheads="1"/>
          </p:cNvSpPr>
          <p:nvPr/>
        </p:nvSpPr>
        <p:spPr bwMode="auto">
          <a:xfrm>
            <a:off x="2557099" y="2379343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 err="1" smtClean="0"/>
              <a:t>Participate</a:t>
            </a:r>
            <a:r>
              <a:rPr lang="sv-SE" altLang="sv-SE" sz="1050" i="0" dirty="0" smtClean="0"/>
              <a:t> in meeting</a:t>
            </a:r>
            <a:endParaRPr lang="sv-SE" altLang="sv-SE" sz="1050" i="0" dirty="0"/>
          </a:p>
        </p:txBody>
      </p:sp>
      <p:sp>
        <p:nvSpPr>
          <p:cNvPr id="62" name="Text Box 47"/>
          <p:cNvSpPr txBox="1">
            <a:spLocks noChangeArrowheads="1"/>
          </p:cNvSpPr>
          <p:nvPr/>
        </p:nvSpPr>
        <p:spPr bwMode="auto">
          <a:xfrm>
            <a:off x="1481138" y="849755"/>
            <a:ext cx="19551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 err="1" smtClean="0"/>
              <a:t>Resturant</a:t>
            </a:r>
            <a:r>
              <a:rPr lang="sv-SE" altLang="sv-SE" sz="1050" b="1" dirty="0" smtClean="0"/>
              <a:t> manager</a:t>
            </a:r>
            <a:endParaRPr lang="sv-SE" altLang="sv-SE" sz="1050" b="1" dirty="0"/>
          </a:p>
        </p:txBody>
      </p:sp>
      <p:sp>
        <p:nvSpPr>
          <p:cNvPr id="63" name="Text Box 47"/>
          <p:cNvSpPr txBox="1">
            <a:spLocks noChangeArrowheads="1"/>
          </p:cNvSpPr>
          <p:nvPr/>
        </p:nvSpPr>
        <p:spPr bwMode="auto">
          <a:xfrm>
            <a:off x="3884223" y="859534"/>
            <a:ext cx="173249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 smtClean="0"/>
              <a:t>Chefs</a:t>
            </a:r>
            <a:endParaRPr lang="sv-SE" altLang="sv-SE" sz="1050" b="1" dirty="0"/>
          </a:p>
        </p:txBody>
      </p:sp>
      <p:sp>
        <p:nvSpPr>
          <p:cNvPr id="65" name="Line 44"/>
          <p:cNvSpPr>
            <a:spLocks noChangeShapeType="1"/>
          </p:cNvSpPr>
          <p:nvPr/>
        </p:nvSpPr>
        <p:spPr bwMode="auto">
          <a:xfrm flipH="1">
            <a:off x="3405713" y="899005"/>
            <a:ext cx="9164" cy="29468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6" name="Line 44"/>
          <p:cNvSpPr>
            <a:spLocks noChangeShapeType="1"/>
          </p:cNvSpPr>
          <p:nvPr/>
        </p:nvSpPr>
        <p:spPr bwMode="auto">
          <a:xfrm flipH="1">
            <a:off x="5178359" y="909909"/>
            <a:ext cx="4798" cy="291585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759380" y="1081358"/>
            <a:ext cx="4418979" cy="22313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3" name="Line 44"/>
          <p:cNvSpPr>
            <a:spLocks noChangeShapeType="1"/>
          </p:cNvSpPr>
          <p:nvPr/>
        </p:nvSpPr>
        <p:spPr bwMode="auto">
          <a:xfrm>
            <a:off x="763191" y="878953"/>
            <a:ext cx="10717" cy="29468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76" name="Line 12"/>
          <p:cNvSpPr>
            <a:spLocks noChangeShapeType="1"/>
          </p:cNvSpPr>
          <p:nvPr/>
        </p:nvSpPr>
        <p:spPr bwMode="auto">
          <a:xfrm>
            <a:off x="3070342" y="2600942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7" name="Line 11"/>
          <p:cNvSpPr>
            <a:spLocks noChangeShapeType="1"/>
          </p:cNvSpPr>
          <p:nvPr/>
        </p:nvSpPr>
        <p:spPr bwMode="auto">
          <a:xfrm>
            <a:off x="740630" y="876692"/>
            <a:ext cx="4418979" cy="22313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28" name="TextBox 27"/>
          <p:cNvSpPr txBox="1"/>
          <p:nvPr/>
        </p:nvSpPr>
        <p:spPr>
          <a:xfrm>
            <a:off x="686134" y="4201388"/>
            <a:ext cx="6905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How</a:t>
            </a:r>
            <a:r>
              <a:rPr lang="sv-SE" dirty="0" smtClean="0"/>
              <a:t> to </a:t>
            </a:r>
            <a:r>
              <a:rPr lang="sv-SE" dirty="0" err="1" smtClean="0"/>
              <a:t>model</a:t>
            </a:r>
            <a:r>
              <a:rPr lang="sv-SE" dirty="0"/>
              <a:t> </a:t>
            </a:r>
            <a:r>
              <a:rPr lang="sv-SE" dirty="0" smtClean="0"/>
              <a:t>a situation </a:t>
            </a:r>
            <a:r>
              <a:rPr lang="sv-SE" dirty="0" err="1" smtClean="0"/>
              <a:t>where</a:t>
            </a:r>
            <a:r>
              <a:rPr lang="sv-SE" dirty="0" smtClean="0"/>
              <a:t> the </a:t>
            </a:r>
            <a:r>
              <a:rPr lang="sv-SE" dirty="0" err="1" smtClean="0"/>
              <a:t>restuarant</a:t>
            </a:r>
            <a:r>
              <a:rPr lang="sv-SE" dirty="0" smtClean="0"/>
              <a:t> manager and chefs </a:t>
            </a:r>
            <a:r>
              <a:rPr lang="sv-SE" dirty="0" err="1" smtClean="0"/>
              <a:t>have</a:t>
            </a:r>
            <a:r>
              <a:rPr lang="sv-SE" dirty="0" smtClean="0"/>
              <a:t> a meeting </a:t>
            </a:r>
            <a:r>
              <a:rPr lang="sv-SE" dirty="0" err="1" smtClean="0"/>
              <a:t>together</a:t>
            </a:r>
            <a:r>
              <a:rPr lang="sv-SE" dirty="0" smtClean="0"/>
              <a:t>?</a:t>
            </a:r>
            <a:endParaRPr lang="sv-SE" dirty="0"/>
          </a:p>
        </p:txBody>
      </p:sp>
      <p:sp>
        <p:nvSpPr>
          <p:cNvPr id="29" name="Line 12"/>
          <p:cNvSpPr>
            <a:spLocks noChangeShapeType="1"/>
          </p:cNvSpPr>
          <p:nvPr/>
        </p:nvSpPr>
        <p:spPr bwMode="auto">
          <a:xfrm flipV="1">
            <a:off x="1481138" y="2141162"/>
            <a:ext cx="15892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30" name="TextBox 29"/>
          <p:cNvSpPr txBox="1"/>
          <p:nvPr/>
        </p:nvSpPr>
        <p:spPr>
          <a:xfrm>
            <a:off x="5531334" y="1196112"/>
            <a:ext cx="138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Alternative 2</a:t>
            </a:r>
            <a:endParaRPr lang="sv-SE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3176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67"/>
    </mc:Choice>
    <mc:Fallback>
      <p:transition spd="slow" advTm="41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740630" y="169373"/>
            <a:ext cx="6850800" cy="596700"/>
          </a:xfrm>
          <a:noFill/>
        </p:spPr>
        <p:txBody>
          <a:bodyPr/>
          <a:lstStyle/>
          <a:p>
            <a:r>
              <a:rPr lang="sv-SE" altLang="sv-SE" sz="2850" dirty="0" err="1" smtClean="0"/>
              <a:t>Problematic</a:t>
            </a:r>
            <a:r>
              <a:rPr lang="sv-SE" altLang="sv-SE" sz="2850" dirty="0" smtClean="0"/>
              <a:t> </a:t>
            </a:r>
            <a:r>
              <a:rPr lang="sv-SE" altLang="sv-SE" sz="2850" dirty="0" err="1" smtClean="0"/>
              <a:t>modelling</a:t>
            </a:r>
            <a:r>
              <a:rPr lang="sv-SE" altLang="sv-SE" sz="2850" dirty="0" smtClean="0"/>
              <a:t> situation</a:t>
            </a:r>
            <a:endParaRPr lang="sv-SE" altLang="sv-SE" sz="2850" dirty="0"/>
          </a:p>
        </p:txBody>
      </p:sp>
      <p:sp>
        <p:nvSpPr>
          <p:cNvPr id="19465" name="Oval 8"/>
          <p:cNvSpPr>
            <a:spLocks noChangeArrowheads="1"/>
          </p:cNvSpPr>
          <p:nvPr/>
        </p:nvSpPr>
        <p:spPr bwMode="auto">
          <a:xfrm>
            <a:off x="1404938" y="1299816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9466" name="AutoShape 9"/>
          <p:cNvSpPr>
            <a:spLocks noChangeArrowheads="1"/>
          </p:cNvSpPr>
          <p:nvPr/>
        </p:nvSpPr>
        <p:spPr bwMode="auto">
          <a:xfrm>
            <a:off x="972741" y="1623666"/>
            <a:ext cx="2130027" cy="16192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7" name="AutoShape 10"/>
          <p:cNvSpPr>
            <a:spLocks noChangeArrowheads="1"/>
          </p:cNvSpPr>
          <p:nvPr/>
        </p:nvSpPr>
        <p:spPr bwMode="auto">
          <a:xfrm>
            <a:off x="5387630" y="2401449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9" name="Line 12"/>
          <p:cNvSpPr>
            <a:spLocks noChangeShapeType="1"/>
          </p:cNvSpPr>
          <p:nvPr/>
        </p:nvSpPr>
        <p:spPr bwMode="auto">
          <a:xfrm flipH="1">
            <a:off x="1481138" y="1798320"/>
            <a:ext cx="1191" cy="36289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70" name="Line 13"/>
          <p:cNvSpPr>
            <a:spLocks noChangeShapeType="1"/>
          </p:cNvSpPr>
          <p:nvPr/>
        </p:nvSpPr>
        <p:spPr bwMode="auto">
          <a:xfrm>
            <a:off x="6057993" y="2184756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3" name="Line 28"/>
          <p:cNvSpPr>
            <a:spLocks noChangeShapeType="1"/>
          </p:cNvSpPr>
          <p:nvPr/>
        </p:nvSpPr>
        <p:spPr bwMode="auto">
          <a:xfrm>
            <a:off x="1481138" y="1461742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4" name="Text Box 29"/>
          <p:cNvSpPr txBox="1">
            <a:spLocks noChangeArrowheads="1"/>
          </p:cNvSpPr>
          <p:nvPr/>
        </p:nvSpPr>
        <p:spPr bwMode="auto">
          <a:xfrm>
            <a:off x="999638" y="1627223"/>
            <a:ext cx="214907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 err="1" smtClean="0"/>
              <a:t>Carry</a:t>
            </a:r>
            <a:r>
              <a:rPr lang="sv-SE" altLang="sv-SE" sz="1050" i="0" dirty="0" smtClean="0"/>
              <a:t> </a:t>
            </a:r>
            <a:r>
              <a:rPr lang="sv-SE" altLang="sv-SE" sz="1050" i="0" dirty="0" err="1"/>
              <a:t>o</a:t>
            </a:r>
            <a:r>
              <a:rPr lang="sv-SE" altLang="sv-SE" sz="1050" i="0" dirty="0" err="1" smtClean="0"/>
              <a:t>ut</a:t>
            </a:r>
            <a:r>
              <a:rPr lang="sv-SE" altLang="sv-SE" sz="1050" i="0" dirty="0" smtClean="0"/>
              <a:t> administration tasks</a:t>
            </a:r>
            <a:endParaRPr lang="sv-SE" altLang="sv-SE" sz="1050" i="0" dirty="0"/>
          </a:p>
        </p:txBody>
      </p:sp>
      <p:sp>
        <p:nvSpPr>
          <p:cNvPr id="19487" name="Text Box 32"/>
          <p:cNvSpPr txBox="1">
            <a:spLocks noChangeArrowheads="1"/>
          </p:cNvSpPr>
          <p:nvPr/>
        </p:nvSpPr>
        <p:spPr bwMode="auto">
          <a:xfrm>
            <a:off x="5365009" y="2419310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 err="1" smtClean="0"/>
              <a:t>Participate</a:t>
            </a:r>
            <a:r>
              <a:rPr lang="sv-SE" altLang="sv-SE" sz="1050" i="0" dirty="0" smtClean="0"/>
              <a:t> in meeting</a:t>
            </a:r>
            <a:endParaRPr lang="sv-SE" altLang="sv-SE" sz="1050" i="0" dirty="0"/>
          </a:p>
        </p:txBody>
      </p:sp>
      <p:sp>
        <p:nvSpPr>
          <p:cNvPr id="62" name="Text Box 47"/>
          <p:cNvSpPr txBox="1">
            <a:spLocks noChangeArrowheads="1"/>
          </p:cNvSpPr>
          <p:nvPr/>
        </p:nvSpPr>
        <p:spPr bwMode="auto">
          <a:xfrm>
            <a:off x="1481138" y="849755"/>
            <a:ext cx="19551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 err="1" smtClean="0"/>
              <a:t>Resturant</a:t>
            </a:r>
            <a:r>
              <a:rPr lang="sv-SE" altLang="sv-SE" sz="1050" b="1" dirty="0" smtClean="0"/>
              <a:t> manager</a:t>
            </a:r>
            <a:endParaRPr lang="sv-SE" altLang="sv-SE" sz="1050" b="1" dirty="0"/>
          </a:p>
        </p:txBody>
      </p:sp>
      <p:sp>
        <p:nvSpPr>
          <p:cNvPr id="63" name="Text Box 47"/>
          <p:cNvSpPr txBox="1">
            <a:spLocks noChangeArrowheads="1"/>
          </p:cNvSpPr>
          <p:nvPr/>
        </p:nvSpPr>
        <p:spPr bwMode="auto">
          <a:xfrm>
            <a:off x="3884223" y="859534"/>
            <a:ext cx="173249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 smtClean="0"/>
              <a:t>Chefs</a:t>
            </a:r>
            <a:endParaRPr lang="sv-SE" altLang="sv-SE" sz="1050" b="1" dirty="0"/>
          </a:p>
        </p:txBody>
      </p:sp>
      <p:sp>
        <p:nvSpPr>
          <p:cNvPr id="65" name="Line 44"/>
          <p:cNvSpPr>
            <a:spLocks noChangeShapeType="1"/>
          </p:cNvSpPr>
          <p:nvPr/>
        </p:nvSpPr>
        <p:spPr bwMode="auto">
          <a:xfrm flipH="1">
            <a:off x="3405713" y="899005"/>
            <a:ext cx="9164" cy="29468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6" name="Line 44"/>
          <p:cNvSpPr>
            <a:spLocks noChangeShapeType="1"/>
          </p:cNvSpPr>
          <p:nvPr/>
        </p:nvSpPr>
        <p:spPr bwMode="auto">
          <a:xfrm flipH="1">
            <a:off x="5178359" y="909909"/>
            <a:ext cx="4798" cy="291585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759380" y="1081358"/>
            <a:ext cx="6764658" cy="15653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3" name="Line 44"/>
          <p:cNvSpPr>
            <a:spLocks noChangeShapeType="1"/>
          </p:cNvSpPr>
          <p:nvPr/>
        </p:nvSpPr>
        <p:spPr bwMode="auto">
          <a:xfrm>
            <a:off x="763191" y="878953"/>
            <a:ext cx="10717" cy="29468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76" name="Line 12"/>
          <p:cNvSpPr>
            <a:spLocks noChangeShapeType="1"/>
          </p:cNvSpPr>
          <p:nvPr/>
        </p:nvSpPr>
        <p:spPr bwMode="auto">
          <a:xfrm>
            <a:off x="6067437" y="2640909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7" name="Line 11"/>
          <p:cNvSpPr>
            <a:spLocks noChangeShapeType="1"/>
          </p:cNvSpPr>
          <p:nvPr/>
        </p:nvSpPr>
        <p:spPr bwMode="auto">
          <a:xfrm flipV="1">
            <a:off x="740630" y="861039"/>
            <a:ext cx="6783408" cy="15653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28" name="TextBox 27"/>
          <p:cNvSpPr txBox="1"/>
          <p:nvPr/>
        </p:nvSpPr>
        <p:spPr>
          <a:xfrm>
            <a:off x="686134" y="4201388"/>
            <a:ext cx="6905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How</a:t>
            </a:r>
            <a:r>
              <a:rPr lang="sv-SE" dirty="0" smtClean="0"/>
              <a:t> to </a:t>
            </a:r>
            <a:r>
              <a:rPr lang="sv-SE" dirty="0" err="1" smtClean="0"/>
              <a:t>model</a:t>
            </a:r>
            <a:r>
              <a:rPr lang="sv-SE" dirty="0"/>
              <a:t> </a:t>
            </a:r>
            <a:r>
              <a:rPr lang="sv-SE" dirty="0" smtClean="0"/>
              <a:t>a situation </a:t>
            </a:r>
            <a:r>
              <a:rPr lang="sv-SE" dirty="0" err="1" smtClean="0"/>
              <a:t>where</a:t>
            </a:r>
            <a:r>
              <a:rPr lang="sv-SE" dirty="0" smtClean="0"/>
              <a:t> the </a:t>
            </a:r>
            <a:r>
              <a:rPr lang="sv-SE" dirty="0" err="1" smtClean="0"/>
              <a:t>restuarant</a:t>
            </a:r>
            <a:r>
              <a:rPr lang="sv-SE" dirty="0" smtClean="0"/>
              <a:t> manager and chefs </a:t>
            </a:r>
            <a:r>
              <a:rPr lang="sv-SE" dirty="0" err="1" smtClean="0"/>
              <a:t>have</a:t>
            </a:r>
            <a:r>
              <a:rPr lang="sv-SE" dirty="0" smtClean="0"/>
              <a:t> a meeting </a:t>
            </a:r>
            <a:r>
              <a:rPr lang="sv-SE" dirty="0" err="1" smtClean="0"/>
              <a:t>together</a:t>
            </a:r>
            <a:r>
              <a:rPr lang="sv-SE" dirty="0" smtClean="0"/>
              <a:t>?</a:t>
            </a:r>
            <a:endParaRPr lang="sv-SE" dirty="0"/>
          </a:p>
        </p:txBody>
      </p:sp>
      <p:sp>
        <p:nvSpPr>
          <p:cNvPr id="29" name="Line 12"/>
          <p:cNvSpPr>
            <a:spLocks noChangeShapeType="1"/>
          </p:cNvSpPr>
          <p:nvPr/>
        </p:nvSpPr>
        <p:spPr bwMode="auto">
          <a:xfrm>
            <a:off x="1481138" y="2141162"/>
            <a:ext cx="4576855" cy="797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1" name="Text Box 47"/>
          <p:cNvSpPr txBox="1">
            <a:spLocks noChangeArrowheads="1"/>
          </p:cNvSpPr>
          <p:nvPr/>
        </p:nvSpPr>
        <p:spPr bwMode="auto">
          <a:xfrm>
            <a:off x="5470760" y="857210"/>
            <a:ext cx="240387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 smtClean="0"/>
              <a:t>Restaurant manager &amp; Chefs</a:t>
            </a:r>
            <a:endParaRPr lang="sv-SE" altLang="sv-SE" sz="1050" b="1" dirty="0"/>
          </a:p>
        </p:txBody>
      </p:sp>
      <p:sp>
        <p:nvSpPr>
          <p:cNvPr id="22" name="Line 44"/>
          <p:cNvSpPr>
            <a:spLocks noChangeShapeType="1"/>
          </p:cNvSpPr>
          <p:nvPr/>
        </p:nvSpPr>
        <p:spPr bwMode="auto">
          <a:xfrm flipH="1">
            <a:off x="7524038" y="909909"/>
            <a:ext cx="0" cy="28317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3" name="TextBox 22"/>
          <p:cNvSpPr txBox="1"/>
          <p:nvPr/>
        </p:nvSpPr>
        <p:spPr>
          <a:xfrm>
            <a:off x="7591430" y="1416193"/>
            <a:ext cx="138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Alternative 3</a:t>
            </a:r>
            <a:endParaRPr lang="sv-SE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8556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909"/>
    </mc:Choice>
    <mc:Fallback>
      <p:transition spd="slow" advTm="59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740630" y="169373"/>
            <a:ext cx="6850800" cy="596700"/>
          </a:xfrm>
          <a:noFill/>
        </p:spPr>
        <p:txBody>
          <a:bodyPr/>
          <a:lstStyle/>
          <a:p>
            <a:r>
              <a:rPr lang="sv-SE" altLang="sv-SE" sz="2850" dirty="0" err="1" smtClean="0"/>
              <a:t>Problematic</a:t>
            </a:r>
            <a:r>
              <a:rPr lang="sv-SE" altLang="sv-SE" sz="2850" dirty="0" smtClean="0"/>
              <a:t> </a:t>
            </a:r>
            <a:r>
              <a:rPr lang="sv-SE" altLang="sv-SE" sz="2850" dirty="0" err="1" smtClean="0"/>
              <a:t>modelling</a:t>
            </a:r>
            <a:r>
              <a:rPr lang="sv-SE" altLang="sv-SE" sz="2850" dirty="0" smtClean="0"/>
              <a:t> situation</a:t>
            </a:r>
            <a:endParaRPr lang="sv-SE" altLang="sv-SE" sz="2850" dirty="0"/>
          </a:p>
        </p:txBody>
      </p:sp>
      <p:sp>
        <p:nvSpPr>
          <p:cNvPr id="19465" name="Oval 8"/>
          <p:cNvSpPr>
            <a:spLocks noChangeArrowheads="1"/>
          </p:cNvSpPr>
          <p:nvPr/>
        </p:nvSpPr>
        <p:spPr bwMode="auto">
          <a:xfrm>
            <a:off x="2716842" y="1291909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62" name="Text Box 47"/>
          <p:cNvSpPr txBox="1">
            <a:spLocks noChangeArrowheads="1"/>
          </p:cNvSpPr>
          <p:nvPr/>
        </p:nvSpPr>
        <p:spPr bwMode="auto">
          <a:xfrm>
            <a:off x="2560214" y="848617"/>
            <a:ext cx="19551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 err="1" smtClean="0"/>
              <a:t>Resturant</a:t>
            </a:r>
            <a:r>
              <a:rPr lang="sv-SE" altLang="sv-SE" sz="1050" b="1" dirty="0" smtClean="0"/>
              <a:t> manager</a:t>
            </a:r>
            <a:endParaRPr lang="sv-SE" altLang="sv-SE" sz="1050" b="1" dirty="0"/>
          </a:p>
        </p:txBody>
      </p:sp>
      <p:sp>
        <p:nvSpPr>
          <p:cNvPr id="66" name="Line 44"/>
          <p:cNvSpPr>
            <a:spLocks noChangeShapeType="1"/>
          </p:cNvSpPr>
          <p:nvPr/>
        </p:nvSpPr>
        <p:spPr bwMode="auto">
          <a:xfrm flipH="1">
            <a:off x="5386599" y="905441"/>
            <a:ext cx="17900" cy="32619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740630" y="1102481"/>
            <a:ext cx="6629392" cy="44322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29" name="AutoShape 9"/>
          <p:cNvSpPr>
            <a:spLocks noChangeArrowheads="1"/>
          </p:cNvSpPr>
          <p:nvPr/>
        </p:nvSpPr>
        <p:spPr bwMode="auto">
          <a:xfrm>
            <a:off x="3275291" y="2069364"/>
            <a:ext cx="1385475" cy="699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3348361" y="2105088"/>
            <a:ext cx="1312405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1050" i="0" dirty="0" smtClean="0"/>
              <a:t>Check </a:t>
            </a:r>
            <a:r>
              <a:rPr lang="sv-SE" altLang="sv-SE" sz="1050" i="0" dirty="0" err="1" smtClean="0"/>
              <a:t>quality</a:t>
            </a:r>
            <a:r>
              <a:rPr lang="sv-SE" altLang="sv-SE" sz="1050" i="0" dirty="0" smtClean="0"/>
              <a:t> </a:t>
            </a:r>
            <a:r>
              <a:rPr lang="sv-SE" altLang="sv-SE" sz="1050" i="0" dirty="0" err="1" smtClean="0"/>
              <a:t>of</a:t>
            </a:r>
            <a:r>
              <a:rPr lang="sv-SE" altLang="sv-SE" sz="1050" i="0" dirty="0" smtClean="0"/>
              <a:t> </a:t>
            </a:r>
            <a:r>
              <a:rPr lang="sv-SE" altLang="sv-SE" sz="1050" i="0" dirty="0" err="1" smtClean="0"/>
              <a:t>recieved</a:t>
            </a:r>
            <a:r>
              <a:rPr lang="sv-SE" altLang="sv-SE" sz="1050" i="0" dirty="0" smtClean="0"/>
              <a:t> </a:t>
            </a:r>
            <a:r>
              <a:rPr lang="sv-SE" altLang="sv-SE" sz="1050" i="0" dirty="0" err="1" smtClean="0"/>
              <a:t>food</a:t>
            </a:r>
            <a:r>
              <a:rPr lang="sv-SE" altLang="sv-SE" sz="1050" i="0" dirty="0" err="1" smtClean="0"/>
              <a:t>s</a:t>
            </a:r>
            <a:r>
              <a:rPr lang="sv-SE" altLang="sv-SE" sz="1050" i="0" dirty="0" smtClean="0"/>
              <a:t> from </a:t>
            </a:r>
            <a:r>
              <a:rPr lang="sv-SE" altLang="sv-SE" sz="1050" i="0" dirty="0" err="1" smtClean="0"/>
              <a:t>vendors</a:t>
            </a:r>
            <a:endParaRPr lang="sv-SE" altLang="sv-SE" sz="1050" i="0" dirty="0"/>
          </a:p>
        </p:txBody>
      </p:sp>
      <p:sp>
        <p:nvSpPr>
          <p:cNvPr id="32" name="Line 11"/>
          <p:cNvSpPr>
            <a:spLocks noChangeShapeType="1"/>
          </p:cNvSpPr>
          <p:nvPr/>
        </p:nvSpPr>
        <p:spPr bwMode="auto">
          <a:xfrm>
            <a:off x="740630" y="874166"/>
            <a:ext cx="6629392" cy="44322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34" name="AutoShape 9"/>
          <p:cNvSpPr>
            <a:spLocks noChangeArrowheads="1"/>
          </p:cNvSpPr>
          <p:nvPr/>
        </p:nvSpPr>
        <p:spPr bwMode="auto">
          <a:xfrm>
            <a:off x="1331367" y="2097780"/>
            <a:ext cx="1385475" cy="699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1404437" y="2133504"/>
            <a:ext cx="1312405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1050" i="0" dirty="0" err="1" smtClean="0"/>
              <a:t>Carry</a:t>
            </a:r>
            <a:r>
              <a:rPr lang="sv-SE" altLang="sv-SE" sz="1050" i="0" dirty="0" smtClean="0"/>
              <a:t> </a:t>
            </a:r>
            <a:r>
              <a:rPr lang="sv-SE" altLang="sv-SE" sz="1050" i="0" dirty="0" err="1" smtClean="0"/>
              <a:t>out</a:t>
            </a:r>
            <a:r>
              <a:rPr lang="sv-SE" altLang="sv-SE" sz="1050" i="0" dirty="0" smtClean="0"/>
              <a:t> administrative tasks</a:t>
            </a:r>
            <a:endParaRPr lang="sv-SE" altLang="sv-SE" sz="1050" i="0" dirty="0"/>
          </a:p>
        </p:txBody>
      </p:sp>
      <p:sp>
        <p:nvSpPr>
          <p:cNvPr id="44" name="Line 28"/>
          <p:cNvSpPr>
            <a:spLocks noChangeShapeType="1"/>
          </p:cNvSpPr>
          <p:nvPr/>
        </p:nvSpPr>
        <p:spPr bwMode="auto">
          <a:xfrm>
            <a:off x="2797804" y="1453834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71" name="Line 44"/>
          <p:cNvSpPr>
            <a:spLocks noChangeShapeType="1"/>
          </p:cNvSpPr>
          <p:nvPr/>
        </p:nvSpPr>
        <p:spPr bwMode="auto">
          <a:xfrm flipH="1">
            <a:off x="694938" y="848617"/>
            <a:ext cx="17900" cy="32619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3" name="TextBox 52"/>
          <p:cNvSpPr txBox="1"/>
          <p:nvPr/>
        </p:nvSpPr>
        <p:spPr>
          <a:xfrm>
            <a:off x="5696823" y="1601404"/>
            <a:ext cx="23700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How</a:t>
            </a:r>
            <a:r>
              <a:rPr lang="sv-SE" dirty="0" smtClean="0"/>
              <a:t> to </a:t>
            </a:r>
            <a:r>
              <a:rPr lang="sv-SE" dirty="0" err="1" smtClean="0"/>
              <a:t>model</a:t>
            </a:r>
            <a:r>
              <a:rPr lang="sv-SE" dirty="0"/>
              <a:t> </a:t>
            </a:r>
            <a:r>
              <a:rPr lang="sv-SE" dirty="0" smtClean="0"/>
              <a:t>a situation </a:t>
            </a:r>
            <a:r>
              <a:rPr lang="sv-SE" dirty="0" err="1" smtClean="0"/>
              <a:t>where</a:t>
            </a:r>
            <a:r>
              <a:rPr lang="sv-SE" dirty="0" smtClean="0"/>
              <a:t> the </a:t>
            </a:r>
            <a:r>
              <a:rPr lang="sv-SE" dirty="0" err="1" smtClean="0"/>
              <a:t>restuarant</a:t>
            </a:r>
            <a:r>
              <a:rPr lang="sv-SE" dirty="0" smtClean="0"/>
              <a:t> manager </a:t>
            </a:r>
            <a:r>
              <a:rPr lang="sv-SE" dirty="0" err="1" smtClean="0"/>
              <a:t>can</a:t>
            </a:r>
            <a:r>
              <a:rPr lang="sv-SE" dirty="0" smtClean="0"/>
              <a:t> do </a:t>
            </a:r>
            <a:r>
              <a:rPr lang="sv-SE" dirty="0" err="1" smtClean="0"/>
              <a:t>two</a:t>
            </a:r>
            <a:r>
              <a:rPr lang="sv-SE" dirty="0" smtClean="0"/>
              <a:t> tasks in </a:t>
            </a:r>
            <a:r>
              <a:rPr lang="sv-SE" dirty="0" err="1" smtClean="0"/>
              <a:t>any</a:t>
            </a:r>
            <a:r>
              <a:rPr lang="sv-SE" dirty="0" smtClean="0"/>
              <a:t> order, </a:t>
            </a:r>
            <a:r>
              <a:rPr lang="sv-SE" dirty="0" err="1" smtClean="0"/>
              <a:t>but</a:t>
            </a:r>
            <a:r>
              <a:rPr lang="sv-SE" dirty="0" smtClean="0"/>
              <a:t> not </a:t>
            </a:r>
            <a:r>
              <a:rPr lang="sv-SE" dirty="0" err="1" smtClean="0"/>
              <a:t>always</a:t>
            </a:r>
            <a:r>
              <a:rPr lang="sv-SE" dirty="0" smtClean="0"/>
              <a:t> do </a:t>
            </a:r>
            <a:r>
              <a:rPr lang="sv-SE" dirty="0" err="1" smtClean="0"/>
              <a:t>these</a:t>
            </a:r>
            <a:r>
              <a:rPr lang="sv-SE" dirty="0" smtClean="0"/>
              <a:t> tasks?</a:t>
            </a:r>
            <a:endParaRPr lang="sv-SE" dirty="0"/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6905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92"/>
    </mc:Choice>
    <mc:Fallback>
      <p:transition spd="slow" advTm="33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740630" y="169373"/>
            <a:ext cx="6850800" cy="596700"/>
          </a:xfrm>
          <a:noFill/>
        </p:spPr>
        <p:txBody>
          <a:bodyPr/>
          <a:lstStyle/>
          <a:p>
            <a:r>
              <a:rPr lang="sv-SE" altLang="sv-SE" sz="2850" dirty="0" err="1" smtClean="0"/>
              <a:t>Problematic</a:t>
            </a:r>
            <a:r>
              <a:rPr lang="sv-SE" altLang="sv-SE" sz="2850" dirty="0" smtClean="0"/>
              <a:t> </a:t>
            </a:r>
            <a:r>
              <a:rPr lang="sv-SE" altLang="sv-SE" sz="2850" dirty="0" err="1" smtClean="0"/>
              <a:t>modelling</a:t>
            </a:r>
            <a:r>
              <a:rPr lang="sv-SE" altLang="sv-SE" sz="2850" dirty="0" smtClean="0"/>
              <a:t> situation</a:t>
            </a:r>
            <a:endParaRPr lang="sv-SE" altLang="sv-SE" sz="2850" dirty="0"/>
          </a:p>
        </p:txBody>
      </p:sp>
      <p:sp>
        <p:nvSpPr>
          <p:cNvPr id="19465" name="Oval 8"/>
          <p:cNvSpPr>
            <a:spLocks noChangeArrowheads="1"/>
          </p:cNvSpPr>
          <p:nvPr/>
        </p:nvSpPr>
        <p:spPr bwMode="auto">
          <a:xfrm>
            <a:off x="2716842" y="1291909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62" name="Text Box 47"/>
          <p:cNvSpPr txBox="1">
            <a:spLocks noChangeArrowheads="1"/>
          </p:cNvSpPr>
          <p:nvPr/>
        </p:nvSpPr>
        <p:spPr bwMode="auto">
          <a:xfrm>
            <a:off x="2560214" y="848617"/>
            <a:ext cx="19551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 err="1" smtClean="0"/>
              <a:t>Resturant</a:t>
            </a:r>
            <a:r>
              <a:rPr lang="sv-SE" altLang="sv-SE" sz="1050" b="1" dirty="0" smtClean="0"/>
              <a:t> manager</a:t>
            </a:r>
            <a:endParaRPr lang="sv-SE" altLang="sv-SE" sz="1050" b="1" dirty="0"/>
          </a:p>
        </p:txBody>
      </p:sp>
      <p:sp>
        <p:nvSpPr>
          <p:cNvPr id="66" name="Line 44"/>
          <p:cNvSpPr>
            <a:spLocks noChangeShapeType="1"/>
          </p:cNvSpPr>
          <p:nvPr/>
        </p:nvSpPr>
        <p:spPr bwMode="auto">
          <a:xfrm flipH="1">
            <a:off x="5386599" y="905441"/>
            <a:ext cx="17900" cy="32619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740630" y="1102481"/>
            <a:ext cx="6629392" cy="44322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28" name="TextBox 27"/>
          <p:cNvSpPr txBox="1"/>
          <p:nvPr/>
        </p:nvSpPr>
        <p:spPr>
          <a:xfrm>
            <a:off x="5696823" y="1601404"/>
            <a:ext cx="23700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How</a:t>
            </a:r>
            <a:r>
              <a:rPr lang="sv-SE" dirty="0" smtClean="0"/>
              <a:t> to </a:t>
            </a:r>
            <a:r>
              <a:rPr lang="sv-SE" dirty="0" err="1" smtClean="0"/>
              <a:t>model</a:t>
            </a:r>
            <a:r>
              <a:rPr lang="sv-SE" dirty="0"/>
              <a:t> </a:t>
            </a:r>
            <a:r>
              <a:rPr lang="sv-SE" dirty="0" smtClean="0"/>
              <a:t>a situation </a:t>
            </a:r>
            <a:r>
              <a:rPr lang="sv-SE" dirty="0" err="1" smtClean="0"/>
              <a:t>where</a:t>
            </a:r>
            <a:r>
              <a:rPr lang="sv-SE" dirty="0" smtClean="0"/>
              <a:t> the </a:t>
            </a:r>
            <a:r>
              <a:rPr lang="sv-SE" dirty="0" err="1" smtClean="0"/>
              <a:t>restuarant</a:t>
            </a:r>
            <a:r>
              <a:rPr lang="sv-SE" dirty="0" smtClean="0"/>
              <a:t> manager </a:t>
            </a:r>
            <a:r>
              <a:rPr lang="sv-SE" dirty="0" err="1" smtClean="0"/>
              <a:t>can</a:t>
            </a:r>
            <a:r>
              <a:rPr lang="sv-SE" dirty="0" smtClean="0"/>
              <a:t> do </a:t>
            </a:r>
            <a:r>
              <a:rPr lang="sv-SE" dirty="0" err="1" smtClean="0"/>
              <a:t>two</a:t>
            </a:r>
            <a:r>
              <a:rPr lang="sv-SE" dirty="0" smtClean="0"/>
              <a:t> tasks in </a:t>
            </a:r>
            <a:r>
              <a:rPr lang="sv-SE" dirty="0" err="1" smtClean="0"/>
              <a:t>any</a:t>
            </a:r>
            <a:r>
              <a:rPr lang="sv-SE" dirty="0" smtClean="0"/>
              <a:t> order, </a:t>
            </a:r>
            <a:r>
              <a:rPr lang="sv-SE" dirty="0" err="1" smtClean="0"/>
              <a:t>but</a:t>
            </a:r>
            <a:r>
              <a:rPr lang="sv-SE" dirty="0" smtClean="0"/>
              <a:t> not </a:t>
            </a:r>
            <a:r>
              <a:rPr lang="sv-SE" dirty="0" err="1" smtClean="0"/>
              <a:t>always</a:t>
            </a:r>
            <a:r>
              <a:rPr lang="sv-SE" dirty="0" smtClean="0"/>
              <a:t> do </a:t>
            </a:r>
            <a:r>
              <a:rPr lang="sv-SE" dirty="0" err="1" smtClean="0"/>
              <a:t>these</a:t>
            </a:r>
            <a:r>
              <a:rPr lang="sv-SE" dirty="0" smtClean="0"/>
              <a:t> tasks?</a:t>
            </a:r>
            <a:endParaRPr lang="sv-SE" dirty="0"/>
          </a:p>
        </p:txBody>
      </p:sp>
      <p:sp>
        <p:nvSpPr>
          <p:cNvPr id="29" name="AutoShape 9"/>
          <p:cNvSpPr>
            <a:spLocks noChangeArrowheads="1"/>
          </p:cNvSpPr>
          <p:nvPr/>
        </p:nvSpPr>
        <p:spPr bwMode="auto">
          <a:xfrm>
            <a:off x="3301601" y="2472257"/>
            <a:ext cx="1385475" cy="699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3374671" y="2507981"/>
            <a:ext cx="1312405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1050" i="0" dirty="0" smtClean="0"/>
              <a:t>Check </a:t>
            </a:r>
            <a:r>
              <a:rPr lang="sv-SE" altLang="sv-SE" sz="1050" i="0" dirty="0" err="1" smtClean="0"/>
              <a:t>quality</a:t>
            </a:r>
            <a:r>
              <a:rPr lang="sv-SE" altLang="sv-SE" sz="1050" i="0" dirty="0" smtClean="0"/>
              <a:t> </a:t>
            </a:r>
            <a:r>
              <a:rPr lang="sv-SE" altLang="sv-SE" sz="1050" i="0" dirty="0" err="1" smtClean="0"/>
              <a:t>of</a:t>
            </a:r>
            <a:r>
              <a:rPr lang="sv-SE" altLang="sv-SE" sz="1050" i="0" dirty="0" smtClean="0"/>
              <a:t> </a:t>
            </a:r>
            <a:r>
              <a:rPr lang="sv-SE" altLang="sv-SE" sz="1050" i="0" dirty="0" err="1" smtClean="0"/>
              <a:t>received</a:t>
            </a:r>
            <a:r>
              <a:rPr lang="sv-SE" altLang="sv-SE" sz="1050" i="0" dirty="0" smtClean="0"/>
              <a:t> </a:t>
            </a:r>
            <a:r>
              <a:rPr lang="sv-SE" altLang="sv-SE" sz="1050" i="0" dirty="0" err="1" smtClean="0"/>
              <a:t>food</a:t>
            </a:r>
            <a:r>
              <a:rPr lang="sv-SE" altLang="sv-SE" sz="1050" i="0" dirty="0" err="1" smtClean="0"/>
              <a:t>s</a:t>
            </a:r>
            <a:r>
              <a:rPr lang="sv-SE" altLang="sv-SE" sz="1050" i="0" dirty="0" smtClean="0"/>
              <a:t> from </a:t>
            </a:r>
            <a:r>
              <a:rPr lang="sv-SE" altLang="sv-SE" sz="1050" i="0" dirty="0" err="1" smtClean="0"/>
              <a:t>vendors</a:t>
            </a:r>
            <a:endParaRPr lang="sv-SE" altLang="sv-SE" sz="1050" i="0" dirty="0"/>
          </a:p>
        </p:txBody>
      </p:sp>
      <p:sp>
        <p:nvSpPr>
          <p:cNvPr id="32" name="Line 11"/>
          <p:cNvSpPr>
            <a:spLocks noChangeShapeType="1"/>
          </p:cNvSpPr>
          <p:nvPr/>
        </p:nvSpPr>
        <p:spPr bwMode="auto">
          <a:xfrm>
            <a:off x="740630" y="874166"/>
            <a:ext cx="6629392" cy="44322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2" name="Diamond 1"/>
          <p:cNvSpPr/>
          <p:nvPr/>
        </p:nvSpPr>
        <p:spPr>
          <a:xfrm>
            <a:off x="1901982" y="1993946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AutoShape 9"/>
          <p:cNvSpPr>
            <a:spLocks noChangeArrowheads="1"/>
          </p:cNvSpPr>
          <p:nvPr/>
        </p:nvSpPr>
        <p:spPr bwMode="auto">
          <a:xfrm>
            <a:off x="1357677" y="2500673"/>
            <a:ext cx="1385475" cy="699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35" name="Line 28"/>
          <p:cNvSpPr>
            <a:spLocks noChangeShapeType="1"/>
          </p:cNvSpPr>
          <p:nvPr/>
        </p:nvSpPr>
        <p:spPr bwMode="auto">
          <a:xfrm>
            <a:off x="1999596" y="2219878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1430747" y="2536397"/>
            <a:ext cx="1312405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1050" i="0" dirty="0" err="1" smtClean="0"/>
              <a:t>Carry</a:t>
            </a:r>
            <a:r>
              <a:rPr lang="sv-SE" altLang="sv-SE" sz="1050" i="0" dirty="0" smtClean="0"/>
              <a:t> </a:t>
            </a:r>
            <a:r>
              <a:rPr lang="sv-SE" altLang="sv-SE" sz="1050" i="0" dirty="0" err="1" smtClean="0"/>
              <a:t>out</a:t>
            </a:r>
            <a:r>
              <a:rPr lang="sv-SE" altLang="sv-SE" sz="1050" i="0" dirty="0" smtClean="0"/>
              <a:t> administrative tasks</a:t>
            </a:r>
            <a:endParaRPr lang="sv-SE" altLang="sv-SE" sz="1050" i="0" dirty="0"/>
          </a:p>
        </p:txBody>
      </p:sp>
      <p:sp>
        <p:nvSpPr>
          <p:cNvPr id="38" name="Diamond 37"/>
          <p:cNvSpPr/>
          <p:nvPr/>
        </p:nvSpPr>
        <p:spPr>
          <a:xfrm>
            <a:off x="3883284" y="1993946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9" name="Line 28"/>
          <p:cNvSpPr>
            <a:spLocks noChangeShapeType="1"/>
          </p:cNvSpPr>
          <p:nvPr/>
        </p:nvSpPr>
        <p:spPr bwMode="auto">
          <a:xfrm>
            <a:off x="3980898" y="2219878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40" name="Diamond 39"/>
          <p:cNvSpPr/>
          <p:nvPr/>
        </p:nvSpPr>
        <p:spPr>
          <a:xfrm>
            <a:off x="1948334" y="3443097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Line 28"/>
          <p:cNvSpPr>
            <a:spLocks noChangeShapeType="1"/>
          </p:cNvSpPr>
          <p:nvPr/>
        </p:nvSpPr>
        <p:spPr bwMode="auto">
          <a:xfrm>
            <a:off x="2045948" y="3669029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42" name="Line 28"/>
          <p:cNvSpPr>
            <a:spLocks noChangeShapeType="1"/>
          </p:cNvSpPr>
          <p:nvPr/>
        </p:nvSpPr>
        <p:spPr bwMode="auto">
          <a:xfrm>
            <a:off x="2056458" y="3199810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43" name="Line 11"/>
          <p:cNvSpPr>
            <a:spLocks noChangeShapeType="1"/>
          </p:cNvSpPr>
          <p:nvPr/>
        </p:nvSpPr>
        <p:spPr bwMode="auto">
          <a:xfrm flipV="1">
            <a:off x="1153615" y="1710594"/>
            <a:ext cx="3902830" cy="219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44" name="Line 28"/>
          <p:cNvSpPr>
            <a:spLocks noChangeShapeType="1"/>
          </p:cNvSpPr>
          <p:nvPr/>
        </p:nvSpPr>
        <p:spPr bwMode="auto">
          <a:xfrm>
            <a:off x="2797804" y="1453834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45" name="Line 28"/>
          <p:cNvSpPr>
            <a:spLocks noChangeShapeType="1"/>
          </p:cNvSpPr>
          <p:nvPr/>
        </p:nvSpPr>
        <p:spPr bwMode="auto">
          <a:xfrm>
            <a:off x="2017639" y="1714675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46" name="Line 28"/>
          <p:cNvSpPr>
            <a:spLocks noChangeShapeType="1"/>
          </p:cNvSpPr>
          <p:nvPr/>
        </p:nvSpPr>
        <p:spPr bwMode="auto">
          <a:xfrm>
            <a:off x="3980898" y="1714675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47" name="Diamond 46"/>
          <p:cNvSpPr/>
          <p:nvPr/>
        </p:nvSpPr>
        <p:spPr>
          <a:xfrm>
            <a:off x="3897998" y="3479887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8" name="Line 28"/>
          <p:cNvSpPr>
            <a:spLocks noChangeShapeType="1"/>
          </p:cNvSpPr>
          <p:nvPr/>
        </p:nvSpPr>
        <p:spPr bwMode="auto">
          <a:xfrm>
            <a:off x="3995612" y="3705819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49" name="Line 28"/>
          <p:cNvSpPr>
            <a:spLocks noChangeShapeType="1"/>
          </p:cNvSpPr>
          <p:nvPr/>
        </p:nvSpPr>
        <p:spPr bwMode="auto">
          <a:xfrm>
            <a:off x="4006122" y="3236600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0" name="Line 11"/>
          <p:cNvSpPr>
            <a:spLocks noChangeShapeType="1"/>
          </p:cNvSpPr>
          <p:nvPr/>
        </p:nvSpPr>
        <p:spPr bwMode="auto">
          <a:xfrm flipV="1">
            <a:off x="927352" y="3938479"/>
            <a:ext cx="3902830" cy="219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1" name="Line 28"/>
          <p:cNvSpPr>
            <a:spLocks noChangeShapeType="1"/>
          </p:cNvSpPr>
          <p:nvPr/>
        </p:nvSpPr>
        <p:spPr bwMode="auto">
          <a:xfrm>
            <a:off x="2878767" y="3953648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4" name="Line 28"/>
          <p:cNvSpPr>
            <a:spLocks noChangeShapeType="1"/>
          </p:cNvSpPr>
          <p:nvPr/>
        </p:nvSpPr>
        <p:spPr bwMode="auto">
          <a:xfrm flipV="1">
            <a:off x="1153615" y="3572162"/>
            <a:ext cx="748367" cy="32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5" name="Line 28"/>
          <p:cNvSpPr>
            <a:spLocks noChangeShapeType="1"/>
          </p:cNvSpPr>
          <p:nvPr/>
        </p:nvSpPr>
        <p:spPr bwMode="auto">
          <a:xfrm flipV="1">
            <a:off x="3134917" y="3587866"/>
            <a:ext cx="748367" cy="32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6" name="Line 28"/>
          <p:cNvSpPr>
            <a:spLocks noChangeShapeType="1"/>
          </p:cNvSpPr>
          <p:nvPr/>
        </p:nvSpPr>
        <p:spPr bwMode="auto">
          <a:xfrm flipV="1">
            <a:off x="1138547" y="2126264"/>
            <a:ext cx="748367" cy="32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7" name="Line 28"/>
          <p:cNvSpPr>
            <a:spLocks noChangeShapeType="1"/>
          </p:cNvSpPr>
          <p:nvPr/>
        </p:nvSpPr>
        <p:spPr bwMode="auto">
          <a:xfrm flipV="1">
            <a:off x="3126037" y="2079638"/>
            <a:ext cx="748367" cy="32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8" name="Line 28"/>
          <p:cNvSpPr>
            <a:spLocks noChangeShapeType="1"/>
          </p:cNvSpPr>
          <p:nvPr/>
        </p:nvSpPr>
        <p:spPr bwMode="auto">
          <a:xfrm>
            <a:off x="3130793" y="2100775"/>
            <a:ext cx="4124" cy="1474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9" name="Line 28"/>
          <p:cNvSpPr>
            <a:spLocks noChangeShapeType="1"/>
          </p:cNvSpPr>
          <p:nvPr/>
        </p:nvSpPr>
        <p:spPr bwMode="auto">
          <a:xfrm>
            <a:off x="1148440" y="2114927"/>
            <a:ext cx="5175" cy="1460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4" name="Text Box 5"/>
          <p:cNvSpPr txBox="1">
            <a:spLocks noChangeArrowheads="1"/>
          </p:cNvSpPr>
          <p:nvPr/>
        </p:nvSpPr>
        <p:spPr bwMode="auto">
          <a:xfrm>
            <a:off x="1543192" y="2185938"/>
            <a:ext cx="112198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 dirty="0" smtClean="0"/>
              <a:t>[</a:t>
            </a:r>
            <a:r>
              <a:rPr lang="sv-SE" altLang="sv-SE" sz="750" i="0" dirty="0" err="1" smtClean="0"/>
              <a:t>c</a:t>
            </a:r>
            <a:r>
              <a:rPr lang="sv-SE" altLang="sv-SE" sz="750" i="0" dirty="0" err="1" smtClean="0"/>
              <a:t>arry</a:t>
            </a:r>
            <a:r>
              <a:rPr lang="sv-SE" altLang="sv-SE" sz="750" i="0" dirty="0" smtClean="0"/>
              <a:t> </a:t>
            </a:r>
            <a:r>
              <a:rPr lang="sv-SE" altLang="sv-SE" sz="750" i="0" dirty="0" err="1" smtClean="0"/>
              <a:t>out</a:t>
            </a:r>
            <a:r>
              <a:rPr lang="sv-SE" altLang="sv-SE" sz="750" i="0" dirty="0" smtClean="0"/>
              <a:t> task]</a:t>
            </a:r>
            <a:endParaRPr lang="sv-SE" altLang="sv-SE" sz="750" i="0" dirty="0"/>
          </a:p>
        </p:txBody>
      </p:sp>
      <p:sp>
        <p:nvSpPr>
          <p:cNvPr id="67" name="Text Box 5"/>
          <p:cNvSpPr txBox="1">
            <a:spLocks noChangeArrowheads="1"/>
          </p:cNvSpPr>
          <p:nvPr/>
        </p:nvSpPr>
        <p:spPr bwMode="auto">
          <a:xfrm>
            <a:off x="1169789" y="1872210"/>
            <a:ext cx="112198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 dirty="0" smtClean="0"/>
              <a:t>[</a:t>
            </a:r>
            <a:r>
              <a:rPr lang="sv-SE" altLang="sv-SE" sz="750" i="0" dirty="0" err="1" smtClean="0"/>
              <a:t>else</a:t>
            </a:r>
            <a:r>
              <a:rPr lang="sv-SE" altLang="sv-SE" sz="750" i="0" dirty="0" smtClean="0"/>
              <a:t>]</a:t>
            </a:r>
            <a:endParaRPr lang="sv-SE" altLang="sv-SE" sz="750" i="0" dirty="0"/>
          </a:p>
        </p:txBody>
      </p:sp>
      <p:sp>
        <p:nvSpPr>
          <p:cNvPr id="68" name="Text Box 5"/>
          <p:cNvSpPr txBox="1">
            <a:spLocks noChangeArrowheads="1"/>
          </p:cNvSpPr>
          <p:nvPr/>
        </p:nvSpPr>
        <p:spPr bwMode="auto">
          <a:xfrm>
            <a:off x="3565088" y="1790390"/>
            <a:ext cx="112198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 dirty="0" smtClean="0"/>
              <a:t>[</a:t>
            </a:r>
            <a:r>
              <a:rPr lang="sv-SE" altLang="sv-SE" sz="750" i="0" dirty="0" err="1" smtClean="0"/>
              <a:t>else</a:t>
            </a:r>
            <a:r>
              <a:rPr lang="sv-SE" altLang="sv-SE" sz="750" i="0" dirty="0" smtClean="0"/>
              <a:t>]</a:t>
            </a:r>
            <a:endParaRPr lang="sv-SE" altLang="sv-SE" sz="750" i="0" dirty="0"/>
          </a:p>
        </p:txBody>
      </p:sp>
      <p:sp>
        <p:nvSpPr>
          <p:cNvPr id="70" name="Text Box 5"/>
          <p:cNvSpPr txBox="1">
            <a:spLocks noChangeArrowheads="1"/>
          </p:cNvSpPr>
          <p:nvPr/>
        </p:nvSpPr>
        <p:spPr bwMode="auto">
          <a:xfrm>
            <a:off x="3599638" y="2240078"/>
            <a:ext cx="112198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 dirty="0" smtClean="0"/>
              <a:t>[</a:t>
            </a:r>
            <a:r>
              <a:rPr lang="sv-SE" altLang="sv-SE" sz="750" i="0" dirty="0" err="1" smtClean="0"/>
              <a:t>c</a:t>
            </a:r>
            <a:r>
              <a:rPr lang="sv-SE" altLang="sv-SE" sz="750" i="0" dirty="0" err="1" smtClean="0"/>
              <a:t>arry</a:t>
            </a:r>
            <a:r>
              <a:rPr lang="sv-SE" altLang="sv-SE" sz="750" i="0" dirty="0" smtClean="0"/>
              <a:t> </a:t>
            </a:r>
            <a:r>
              <a:rPr lang="sv-SE" altLang="sv-SE" sz="750" i="0" dirty="0" err="1" smtClean="0"/>
              <a:t>out</a:t>
            </a:r>
            <a:r>
              <a:rPr lang="sv-SE" altLang="sv-SE" sz="750" i="0" dirty="0" smtClean="0"/>
              <a:t> task]</a:t>
            </a:r>
            <a:endParaRPr lang="sv-SE" altLang="sv-SE" sz="750" i="0" dirty="0"/>
          </a:p>
        </p:txBody>
      </p:sp>
      <p:sp>
        <p:nvSpPr>
          <p:cNvPr id="71" name="Line 44"/>
          <p:cNvSpPr>
            <a:spLocks noChangeShapeType="1"/>
          </p:cNvSpPr>
          <p:nvPr/>
        </p:nvSpPr>
        <p:spPr bwMode="auto">
          <a:xfrm flipH="1">
            <a:off x="694938" y="848617"/>
            <a:ext cx="17900" cy="32619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73" name="TextBox 72"/>
          <p:cNvSpPr txBox="1"/>
          <p:nvPr/>
        </p:nvSpPr>
        <p:spPr>
          <a:xfrm>
            <a:off x="6164457" y="3916769"/>
            <a:ext cx="138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Alternative 1</a:t>
            </a:r>
            <a:endParaRPr lang="sv-SE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199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096"/>
    </mc:Choice>
    <mc:Fallback>
      <p:transition spd="slow" advTm="109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110412" y="4974432"/>
            <a:ext cx="547688" cy="169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59117A6-B975-45A5-A09F-B1EC89DB7E4B}" type="slidenum">
              <a:rPr lang="sv-SE" altLang="sv-SE" sz="750" i="0"/>
              <a:pPr eaLnBrk="1" hangingPunct="1"/>
              <a:t>3</a:t>
            </a:fld>
            <a:endParaRPr lang="sv-SE" altLang="sv-SE" sz="750" i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sv-SE" altLang="sv-SE" dirty="0" smtClean="0"/>
              <a:t>More about UML Activity Diagram</a:t>
            </a:r>
            <a:endParaRPr lang="en-US" altLang="sv-SE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9"/>
    </mc:Choice>
    <mc:Fallback xmlns="">
      <p:transition spd="slow" advTm="6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740630" y="169373"/>
            <a:ext cx="6850800" cy="596700"/>
          </a:xfrm>
          <a:noFill/>
        </p:spPr>
        <p:txBody>
          <a:bodyPr/>
          <a:lstStyle/>
          <a:p>
            <a:r>
              <a:rPr lang="sv-SE" altLang="sv-SE" sz="2850" dirty="0" err="1" smtClean="0"/>
              <a:t>Problematic</a:t>
            </a:r>
            <a:r>
              <a:rPr lang="sv-SE" altLang="sv-SE" sz="2850" dirty="0" smtClean="0"/>
              <a:t> </a:t>
            </a:r>
            <a:r>
              <a:rPr lang="sv-SE" altLang="sv-SE" sz="2850" dirty="0" err="1" smtClean="0"/>
              <a:t>modelling</a:t>
            </a:r>
            <a:r>
              <a:rPr lang="sv-SE" altLang="sv-SE" sz="2850" dirty="0" smtClean="0"/>
              <a:t> situation</a:t>
            </a:r>
            <a:endParaRPr lang="sv-SE" altLang="sv-SE" sz="2850" dirty="0"/>
          </a:p>
        </p:txBody>
      </p:sp>
      <p:sp>
        <p:nvSpPr>
          <p:cNvPr id="19465" name="Oval 8"/>
          <p:cNvSpPr>
            <a:spLocks noChangeArrowheads="1"/>
          </p:cNvSpPr>
          <p:nvPr/>
        </p:nvSpPr>
        <p:spPr bwMode="auto">
          <a:xfrm>
            <a:off x="2716842" y="1291909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62" name="Text Box 47"/>
          <p:cNvSpPr txBox="1">
            <a:spLocks noChangeArrowheads="1"/>
          </p:cNvSpPr>
          <p:nvPr/>
        </p:nvSpPr>
        <p:spPr bwMode="auto">
          <a:xfrm>
            <a:off x="2560214" y="848617"/>
            <a:ext cx="19551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 err="1" smtClean="0"/>
              <a:t>Resturant</a:t>
            </a:r>
            <a:r>
              <a:rPr lang="sv-SE" altLang="sv-SE" sz="1050" b="1" dirty="0" smtClean="0"/>
              <a:t> manager</a:t>
            </a:r>
            <a:endParaRPr lang="sv-SE" altLang="sv-SE" sz="1050" b="1" dirty="0"/>
          </a:p>
        </p:txBody>
      </p:sp>
      <p:sp>
        <p:nvSpPr>
          <p:cNvPr id="66" name="Line 44"/>
          <p:cNvSpPr>
            <a:spLocks noChangeShapeType="1"/>
          </p:cNvSpPr>
          <p:nvPr/>
        </p:nvSpPr>
        <p:spPr bwMode="auto">
          <a:xfrm>
            <a:off x="5404499" y="905441"/>
            <a:ext cx="24392" cy="368407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740630" y="1102481"/>
            <a:ext cx="6629392" cy="44322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29" name="AutoShape 9"/>
          <p:cNvSpPr>
            <a:spLocks noChangeArrowheads="1"/>
          </p:cNvSpPr>
          <p:nvPr/>
        </p:nvSpPr>
        <p:spPr bwMode="auto">
          <a:xfrm>
            <a:off x="3183648" y="2661761"/>
            <a:ext cx="1385475" cy="699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3256718" y="2697485"/>
            <a:ext cx="1312405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1050" i="0" dirty="0" smtClean="0"/>
              <a:t>Check </a:t>
            </a:r>
            <a:r>
              <a:rPr lang="sv-SE" altLang="sv-SE" sz="1050" i="0" dirty="0" err="1" smtClean="0"/>
              <a:t>quality</a:t>
            </a:r>
            <a:r>
              <a:rPr lang="sv-SE" altLang="sv-SE" sz="1050" i="0" dirty="0" smtClean="0"/>
              <a:t> </a:t>
            </a:r>
            <a:r>
              <a:rPr lang="sv-SE" altLang="sv-SE" sz="1050" i="0" dirty="0" err="1" smtClean="0"/>
              <a:t>of</a:t>
            </a:r>
            <a:r>
              <a:rPr lang="sv-SE" altLang="sv-SE" sz="1050" i="0" dirty="0" smtClean="0"/>
              <a:t> </a:t>
            </a:r>
            <a:r>
              <a:rPr lang="sv-SE" altLang="sv-SE" sz="1050" i="0" dirty="0" err="1" smtClean="0"/>
              <a:t>recieved</a:t>
            </a:r>
            <a:r>
              <a:rPr lang="sv-SE" altLang="sv-SE" sz="1050" i="0" dirty="0" smtClean="0"/>
              <a:t> </a:t>
            </a:r>
            <a:r>
              <a:rPr lang="sv-SE" altLang="sv-SE" sz="1050" i="0" dirty="0" err="1" smtClean="0"/>
              <a:t>food</a:t>
            </a:r>
            <a:r>
              <a:rPr lang="sv-SE" altLang="sv-SE" sz="1050" i="0" dirty="0" err="1" smtClean="0"/>
              <a:t>s</a:t>
            </a:r>
            <a:r>
              <a:rPr lang="sv-SE" altLang="sv-SE" sz="1050" i="0" dirty="0" smtClean="0"/>
              <a:t> from </a:t>
            </a:r>
            <a:r>
              <a:rPr lang="sv-SE" altLang="sv-SE" sz="1050" i="0" dirty="0" err="1" smtClean="0"/>
              <a:t>vendors</a:t>
            </a:r>
            <a:endParaRPr lang="sv-SE" altLang="sv-SE" sz="1050" i="0" dirty="0"/>
          </a:p>
        </p:txBody>
      </p:sp>
      <p:sp>
        <p:nvSpPr>
          <p:cNvPr id="32" name="Line 11"/>
          <p:cNvSpPr>
            <a:spLocks noChangeShapeType="1"/>
          </p:cNvSpPr>
          <p:nvPr/>
        </p:nvSpPr>
        <p:spPr bwMode="auto">
          <a:xfrm>
            <a:off x="740630" y="874166"/>
            <a:ext cx="6629392" cy="44322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2" name="Diamond 1"/>
          <p:cNvSpPr/>
          <p:nvPr/>
        </p:nvSpPr>
        <p:spPr>
          <a:xfrm>
            <a:off x="2706316" y="2134411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AutoShape 9"/>
          <p:cNvSpPr>
            <a:spLocks noChangeArrowheads="1"/>
          </p:cNvSpPr>
          <p:nvPr/>
        </p:nvSpPr>
        <p:spPr bwMode="auto">
          <a:xfrm>
            <a:off x="1312531" y="2659911"/>
            <a:ext cx="1385475" cy="699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35" name="Line 28"/>
          <p:cNvSpPr>
            <a:spLocks noChangeShapeType="1"/>
          </p:cNvSpPr>
          <p:nvPr/>
        </p:nvSpPr>
        <p:spPr bwMode="auto">
          <a:xfrm flipH="1">
            <a:off x="1943235" y="2241769"/>
            <a:ext cx="291" cy="441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1417189" y="2695634"/>
            <a:ext cx="1312405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1050" i="0" dirty="0" err="1" smtClean="0"/>
              <a:t>Carry</a:t>
            </a:r>
            <a:r>
              <a:rPr lang="sv-SE" altLang="sv-SE" sz="1050" i="0" dirty="0" smtClean="0"/>
              <a:t> </a:t>
            </a:r>
            <a:r>
              <a:rPr lang="sv-SE" altLang="sv-SE" sz="1050" i="0" dirty="0" err="1" smtClean="0"/>
              <a:t>out</a:t>
            </a:r>
            <a:r>
              <a:rPr lang="sv-SE" altLang="sv-SE" sz="1050" i="0" dirty="0" smtClean="0"/>
              <a:t> administrative tasks</a:t>
            </a:r>
            <a:endParaRPr lang="sv-SE" altLang="sv-SE" sz="1050" i="0" dirty="0"/>
          </a:p>
        </p:txBody>
      </p:sp>
      <p:sp>
        <p:nvSpPr>
          <p:cNvPr id="40" name="Diamond 39"/>
          <p:cNvSpPr/>
          <p:nvPr/>
        </p:nvSpPr>
        <p:spPr>
          <a:xfrm>
            <a:off x="2694871" y="3468112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Line 28"/>
          <p:cNvSpPr>
            <a:spLocks noChangeShapeType="1"/>
          </p:cNvSpPr>
          <p:nvPr/>
        </p:nvSpPr>
        <p:spPr bwMode="auto">
          <a:xfrm flipH="1">
            <a:off x="1943234" y="3359048"/>
            <a:ext cx="0" cy="19671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44" name="Line 28"/>
          <p:cNvSpPr>
            <a:spLocks noChangeShapeType="1"/>
          </p:cNvSpPr>
          <p:nvPr/>
        </p:nvSpPr>
        <p:spPr bwMode="auto">
          <a:xfrm>
            <a:off x="2797804" y="1865314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4" name="Line 28"/>
          <p:cNvSpPr>
            <a:spLocks noChangeShapeType="1"/>
          </p:cNvSpPr>
          <p:nvPr/>
        </p:nvSpPr>
        <p:spPr bwMode="auto">
          <a:xfrm flipV="1">
            <a:off x="1941064" y="3603447"/>
            <a:ext cx="748367" cy="32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5" name="Line 28"/>
          <p:cNvSpPr>
            <a:spLocks noChangeShapeType="1"/>
          </p:cNvSpPr>
          <p:nvPr/>
        </p:nvSpPr>
        <p:spPr bwMode="auto">
          <a:xfrm flipH="1" flipV="1">
            <a:off x="2976201" y="3590468"/>
            <a:ext cx="837884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6" name="Line 28"/>
          <p:cNvSpPr>
            <a:spLocks noChangeShapeType="1"/>
          </p:cNvSpPr>
          <p:nvPr/>
        </p:nvSpPr>
        <p:spPr bwMode="auto">
          <a:xfrm flipV="1">
            <a:off x="1946901" y="2222061"/>
            <a:ext cx="748367" cy="32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70" name="Text Box 5"/>
          <p:cNvSpPr txBox="1">
            <a:spLocks noChangeArrowheads="1"/>
          </p:cNvSpPr>
          <p:nvPr/>
        </p:nvSpPr>
        <p:spPr bwMode="auto">
          <a:xfrm>
            <a:off x="1943936" y="2222151"/>
            <a:ext cx="909639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 dirty="0" smtClean="0"/>
              <a:t>[</a:t>
            </a:r>
            <a:r>
              <a:rPr lang="sv-SE" altLang="sv-SE" sz="750" i="0" dirty="0" err="1" smtClean="0"/>
              <a:t>c</a:t>
            </a:r>
            <a:r>
              <a:rPr lang="sv-SE" altLang="sv-SE" sz="750" i="0" dirty="0" err="1" smtClean="0"/>
              <a:t>arry</a:t>
            </a:r>
            <a:r>
              <a:rPr lang="sv-SE" altLang="sv-SE" sz="750" i="0" dirty="0" smtClean="0"/>
              <a:t> </a:t>
            </a:r>
            <a:r>
              <a:rPr lang="sv-SE" altLang="sv-SE" sz="750" i="0" dirty="0" err="1" smtClean="0"/>
              <a:t>out</a:t>
            </a:r>
            <a:r>
              <a:rPr lang="sv-SE" altLang="sv-SE" sz="750" i="0" dirty="0" smtClean="0"/>
              <a:t> administrative tasks]</a:t>
            </a:r>
            <a:endParaRPr lang="sv-SE" altLang="sv-SE" sz="750" i="0" dirty="0"/>
          </a:p>
        </p:txBody>
      </p:sp>
      <p:sp>
        <p:nvSpPr>
          <p:cNvPr id="71" name="Line 44"/>
          <p:cNvSpPr>
            <a:spLocks noChangeShapeType="1"/>
          </p:cNvSpPr>
          <p:nvPr/>
        </p:nvSpPr>
        <p:spPr bwMode="auto">
          <a:xfrm flipH="1">
            <a:off x="677897" y="848617"/>
            <a:ext cx="34941" cy="374090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3" name="Line 28"/>
          <p:cNvSpPr>
            <a:spLocks noChangeShapeType="1"/>
          </p:cNvSpPr>
          <p:nvPr/>
        </p:nvSpPr>
        <p:spPr bwMode="auto">
          <a:xfrm flipV="1">
            <a:off x="2980697" y="2223062"/>
            <a:ext cx="748367" cy="32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0" name="Text Box 5"/>
          <p:cNvSpPr txBox="1">
            <a:spLocks noChangeArrowheads="1"/>
          </p:cNvSpPr>
          <p:nvPr/>
        </p:nvSpPr>
        <p:spPr bwMode="auto">
          <a:xfrm>
            <a:off x="3019728" y="2231065"/>
            <a:ext cx="79435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 dirty="0" smtClean="0"/>
              <a:t>[check </a:t>
            </a:r>
            <a:r>
              <a:rPr lang="sv-SE" altLang="sv-SE" sz="750" i="0" dirty="0" err="1" smtClean="0"/>
              <a:t>quality</a:t>
            </a:r>
            <a:r>
              <a:rPr lang="sv-SE" altLang="sv-SE" sz="750" i="0" dirty="0" smtClean="0"/>
              <a:t> </a:t>
            </a:r>
            <a:r>
              <a:rPr lang="sv-SE" altLang="sv-SE" sz="750" i="0" dirty="0" err="1" smtClean="0"/>
              <a:t>of</a:t>
            </a:r>
            <a:r>
              <a:rPr lang="sv-SE" altLang="sv-SE" sz="750" i="0" dirty="0" smtClean="0"/>
              <a:t>  </a:t>
            </a:r>
            <a:r>
              <a:rPr lang="sv-SE" altLang="sv-SE" sz="750" i="0" dirty="0" err="1" smtClean="0"/>
              <a:t>received</a:t>
            </a:r>
            <a:r>
              <a:rPr lang="sv-SE" altLang="sv-SE" sz="750" i="0" dirty="0" smtClean="0"/>
              <a:t> </a:t>
            </a:r>
            <a:r>
              <a:rPr lang="sv-SE" altLang="sv-SE" sz="750" i="0" dirty="0" err="1" smtClean="0"/>
              <a:t>food</a:t>
            </a:r>
            <a:r>
              <a:rPr lang="sv-SE" altLang="sv-SE" sz="750" i="0" dirty="0" smtClean="0"/>
              <a:t>]</a:t>
            </a:r>
            <a:endParaRPr lang="sv-SE" altLang="sv-SE" sz="750" i="0" dirty="0"/>
          </a:p>
        </p:txBody>
      </p:sp>
      <p:sp>
        <p:nvSpPr>
          <p:cNvPr id="61" name="Line 28"/>
          <p:cNvSpPr>
            <a:spLocks noChangeShapeType="1"/>
          </p:cNvSpPr>
          <p:nvPr/>
        </p:nvSpPr>
        <p:spPr bwMode="auto">
          <a:xfrm flipH="1">
            <a:off x="3729768" y="2241769"/>
            <a:ext cx="291" cy="441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3" name="Line 28"/>
          <p:cNvSpPr>
            <a:spLocks noChangeShapeType="1"/>
          </p:cNvSpPr>
          <p:nvPr/>
        </p:nvSpPr>
        <p:spPr bwMode="auto">
          <a:xfrm flipV="1">
            <a:off x="2942881" y="2012231"/>
            <a:ext cx="1939890" cy="1831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5" name="Text Box 5"/>
          <p:cNvSpPr txBox="1">
            <a:spLocks noChangeArrowheads="1"/>
          </p:cNvSpPr>
          <p:nvPr/>
        </p:nvSpPr>
        <p:spPr bwMode="auto">
          <a:xfrm>
            <a:off x="1717064" y="3984650"/>
            <a:ext cx="9304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 dirty="0" smtClean="0"/>
              <a:t>[</a:t>
            </a:r>
            <a:r>
              <a:rPr lang="sv-SE" altLang="sv-SE" sz="750" i="0" dirty="0" err="1" smtClean="0"/>
              <a:t>carry</a:t>
            </a:r>
            <a:r>
              <a:rPr lang="sv-SE" altLang="sv-SE" sz="750" i="0" dirty="0" smtClean="0"/>
              <a:t> </a:t>
            </a:r>
            <a:r>
              <a:rPr lang="sv-SE" altLang="sv-SE" sz="750" i="0" dirty="0" err="1" smtClean="0"/>
              <a:t>out</a:t>
            </a:r>
            <a:r>
              <a:rPr lang="sv-SE" altLang="sv-SE" sz="750" i="0" dirty="0" smtClean="0"/>
              <a:t> </a:t>
            </a:r>
            <a:r>
              <a:rPr lang="sv-SE" altLang="sv-SE" sz="750" i="0" dirty="0" err="1" smtClean="0"/>
              <a:t>additional</a:t>
            </a:r>
            <a:r>
              <a:rPr lang="sv-SE" altLang="sv-SE" sz="750" i="0" dirty="0" smtClean="0"/>
              <a:t> task]</a:t>
            </a:r>
            <a:endParaRPr lang="sv-SE" altLang="sv-SE" sz="750" i="0" dirty="0"/>
          </a:p>
        </p:txBody>
      </p:sp>
      <p:sp>
        <p:nvSpPr>
          <p:cNvPr id="69" name="Line 28"/>
          <p:cNvSpPr>
            <a:spLocks noChangeShapeType="1"/>
          </p:cNvSpPr>
          <p:nvPr/>
        </p:nvSpPr>
        <p:spPr bwMode="auto">
          <a:xfrm flipH="1">
            <a:off x="4877531" y="1999979"/>
            <a:ext cx="5239" cy="24729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72" name="Line 28"/>
          <p:cNvSpPr>
            <a:spLocks noChangeShapeType="1"/>
          </p:cNvSpPr>
          <p:nvPr/>
        </p:nvSpPr>
        <p:spPr bwMode="auto">
          <a:xfrm>
            <a:off x="3809339" y="3365853"/>
            <a:ext cx="4746" cy="22062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73" name="Diamond 72"/>
          <p:cNvSpPr/>
          <p:nvPr/>
        </p:nvSpPr>
        <p:spPr>
          <a:xfrm>
            <a:off x="2676903" y="1638307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4" name="Line 28"/>
          <p:cNvSpPr>
            <a:spLocks noChangeShapeType="1"/>
          </p:cNvSpPr>
          <p:nvPr/>
        </p:nvSpPr>
        <p:spPr bwMode="auto">
          <a:xfrm>
            <a:off x="2795185" y="1420804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75" name="Line 28"/>
          <p:cNvSpPr>
            <a:spLocks noChangeShapeType="1"/>
          </p:cNvSpPr>
          <p:nvPr/>
        </p:nvSpPr>
        <p:spPr bwMode="auto">
          <a:xfrm flipH="1">
            <a:off x="2795185" y="3699340"/>
            <a:ext cx="15437" cy="2077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76" name="Diamond 75"/>
          <p:cNvSpPr/>
          <p:nvPr/>
        </p:nvSpPr>
        <p:spPr>
          <a:xfrm>
            <a:off x="2676903" y="3901486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8" name="Diamond 77"/>
          <p:cNvSpPr/>
          <p:nvPr/>
        </p:nvSpPr>
        <p:spPr>
          <a:xfrm>
            <a:off x="2676903" y="4358292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9" name="Line 28"/>
          <p:cNvSpPr>
            <a:spLocks noChangeShapeType="1"/>
          </p:cNvSpPr>
          <p:nvPr/>
        </p:nvSpPr>
        <p:spPr bwMode="auto">
          <a:xfrm flipH="1">
            <a:off x="2779748" y="4132714"/>
            <a:ext cx="15437" cy="2077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80" name="Line 28"/>
          <p:cNvSpPr>
            <a:spLocks noChangeShapeType="1"/>
          </p:cNvSpPr>
          <p:nvPr/>
        </p:nvSpPr>
        <p:spPr bwMode="auto">
          <a:xfrm flipH="1">
            <a:off x="2772029" y="4589520"/>
            <a:ext cx="15437" cy="2077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81" name="Line 28"/>
          <p:cNvSpPr>
            <a:spLocks noChangeShapeType="1"/>
          </p:cNvSpPr>
          <p:nvPr/>
        </p:nvSpPr>
        <p:spPr bwMode="auto">
          <a:xfrm flipH="1" flipV="1">
            <a:off x="2976201" y="4472938"/>
            <a:ext cx="1917009" cy="13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82" name="Line 28"/>
          <p:cNvSpPr>
            <a:spLocks noChangeShapeType="1"/>
          </p:cNvSpPr>
          <p:nvPr/>
        </p:nvSpPr>
        <p:spPr bwMode="auto">
          <a:xfrm flipH="1" flipV="1">
            <a:off x="1015411" y="3985793"/>
            <a:ext cx="1602074" cy="179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83" name="Line 28"/>
          <p:cNvSpPr>
            <a:spLocks noChangeShapeType="1"/>
          </p:cNvSpPr>
          <p:nvPr/>
        </p:nvSpPr>
        <p:spPr bwMode="auto">
          <a:xfrm flipH="1">
            <a:off x="1015411" y="1752788"/>
            <a:ext cx="13956" cy="22312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84" name="Line 28"/>
          <p:cNvSpPr>
            <a:spLocks noChangeShapeType="1"/>
          </p:cNvSpPr>
          <p:nvPr/>
        </p:nvSpPr>
        <p:spPr bwMode="auto">
          <a:xfrm flipH="1" flipV="1">
            <a:off x="1034807" y="1752789"/>
            <a:ext cx="1582678" cy="24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85" name="TextBox 84"/>
          <p:cNvSpPr txBox="1"/>
          <p:nvPr/>
        </p:nvSpPr>
        <p:spPr>
          <a:xfrm>
            <a:off x="5696823" y="1601404"/>
            <a:ext cx="23700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How</a:t>
            </a:r>
            <a:r>
              <a:rPr lang="sv-SE" dirty="0" smtClean="0"/>
              <a:t> to </a:t>
            </a:r>
            <a:r>
              <a:rPr lang="sv-SE" dirty="0" err="1" smtClean="0"/>
              <a:t>model</a:t>
            </a:r>
            <a:r>
              <a:rPr lang="sv-SE" dirty="0"/>
              <a:t> </a:t>
            </a:r>
            <a:r>
              <a:rPr lang="sv-SE" dirty="0" smtClean="0"/>
              <a:t>a situation </a:t>
            </a:r>
            <a:r>
              <a:rPr lang="sv-SE" dirty="0" err="1" smtClean="0"/>
              <a:t>where</a:t>
            </a:r>
            <a:r>
              <a:rPr lang="sv-SE" dirty="0" smtClean="0"/>
              <a:t> the </a:t>
            </a:r>
            <a:r>
              <a:rPr lang="sv-SE" dirty="0" err="1" smtClean="0"/>
              <a:t>restuarant</a:t>
            </a:r>
            <a:r>
              <a:rPr lang="sv-SE" dirty="0" smtClean="0"/>
              <a:t> manager </a:t>
            </a:r>
            <a:r>
              <a:rPr lang="sv-SE" dirty="0" err="1" smtClean="0"/>
              <a:t>can</a:t>
            </a:r>
            <a:r>
              <a:rPr lang="sv-SE" dirty="0" smtClean="0"/>
              <a:t> do </a:t>
            </a:r>
            <a:r>
              <a:rPr lang="sv-SE" dirty="0" err="1" smtClean="0"/>
              <a:t>two</a:t>
            </a:r>
            <a:r>
              <a:rPr lang="sv-SE" dirty="0" smtClean="0"/>
              <a:t> tasks in </a:t>
            </a:r>
            <a:r>
              <a:rPr lang="sv-SE" dirty="0" err="1" smtClean="0"/>
              <a:t>any</a:t>
            </a:r>
            <a:r>
              <a:rPr lang="sv-SE" dirty="0" smtClean="0"/>
              <a:t> order, </a:t>
            </a:r>
            <a:r>
              <a:rPr lang="sv-SE" dirty="0" err="1" smtClean="0"/>
              <a:t>but</a:t>
            </a:r>
            <a:r>
              <a:rPr lang="sv-SE" dirty="0" smtClean="0"/>
              <a:t> not </a:t>
            </a:r>
            <a:r>
              <a:rPr lang="sv-SE" dirty="0" err="1" smtClean="0"/>
              <a:t>always</a:t>
            </a:r>
            <a:r>
              <a:rPr lang="sv-SE" dirty="0" smtClean="0"/>
              <a:t> do </a:t>
            </a:r>
            <a:r>
              <a:rPr lang="sv-SE" dirty="0" err="1" smtClean="0"/>
              <a:t>these</a:t>
            </a:r>
            <a:r>
              <a:rPr lang="sv-SE" dirty="0" smtClean="0"/>
              <a:t> tasks?</a:t>
            </a:r>
            <a:endParaRPr lang="sv-SE" dirty="0"/>
          </a:p>
        </p:txBody>
      </p:sp>
      <p:sp>
        <p:nvSpPr>
          <p:cNvPr id="86" name="TextBox 85"/>
          <p:cNvSpPr txBox="1"/>
          <p:nvPr/>
        </p:nvSpPr>
        <p:spPr>
          <a:xfrm>
            <a:off x="6164457" y="3916769"/>
            <a:ext cx="138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Alternative 2</a:t>
            </a:r>
            <a:endParaRPr lang="sv-SE" dirty="0"/>
          </a:p>
        </p:txBody>
      </p:sp>
      <p:sp>
        <p:nvSpPr>
          <p:cNvPr id="87" name="Text Box 5"/>
          <p:cNvSpPr txBox="1">
            <a:spLocks noChangeArrowheads="1"/>
          </p:cNvSpPr>
          <p:nvPr/>
        </p:nvSpPr>
        <p:spPr bwMode="auto">
          <a:xfrm>
            <a:off x="3738042" y="1820944"/>
            <a:ext cx="7943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 dirty="0" smtClean="0"/>
              <a:t>[not </a:t>
            </a:r>
            <a:r>
              <a:rPr lang="sv-SE" altLang="sv-SE" sz="750" i="0" dirty="0" err="1" smtClean="0"/>
              <a:t>carry</a:t>
            </a:r>
            <a:r>
              <a:rPr lang="sv-SE" altLang="sv-SE" sz="750" i="0" dirty="0" smtClean="0"/>
              <a:t> </a:t>
            </a:r>
            <a:r>
              <a:rPr lang="sv-SE" altLang="sv-SE" sz="750" i="0" dirty="0" err="1" smtClean="0"/>
              <a:t>out</a:t>
            </a:r>
            <a:r>
              <a:rPr lang="sv-SE" altLang="sv-SE" sz="750" i="0" dirty="0" smtClean="0"/>
              <a:t> </a:t>
            </a:r>
            <a:r>
              <a:rPr lang="sv-SE" altLang="sv-SE" sz="750" i="0" dirty="0" err="1" smtClean="0"/>
              <a:t>any</a:t>
            </a:r>
            <a:r>
              <a:rPr lang="sv-SE" altLang="sv-SE" sz="750" i="0" dirty="0" smtClean="0"/>
              <a:t> task]</a:t>
            </a:r>
            <a:endParaRPr lang="sv-SE" altLang="sv-SE" sz="750" i="0" dirty="0"/>
          </a:p>
        </p:txBody>
      </p:sp>
      <p:sp>
        <p:nvSpPr>
          <p:cNvPr id="88" name="Text Box 5"/>
          <p:cNvSpPr txBox="1">
            <a:spLocks noChangeArrowheads="1"/>
          </p:cNvSpPr>
          <p:nvPr/>
        </p:nvSpPr>
        <p:spPr bwMode="auto">
          <a:xfrm>
            <a:off x="2795184" y="4055861"/>
            <a:ext cx="9304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 dirty="0" smtClean="0"/>
              <a:t>[not </a:t>
            </a:r>
            <a:r>
              <a:rPr lang="sv-SE" altLang="sv-SE" sz="750" i="0" dirty="0" err="1" smtClean="0"/>
              <a:t>carry</a:t>
            </a:r>
            <a:r>
              <a:rPr lang="sv-SE" altLang="sv-SE" sz="750" i="0" dirty="0" smtClean="0"/>
              <a:t> </a:t>
            </a:r>
            <a:r>
              <a:rPr lang="sv-SE" altLang="sv-SE" sz="750" i="0" dirty="0" err="1" smtClean="0"/>
              <a:t>out</a:t>
            </a:r>
            <a:r>
              <a:rPr lang="sv-SE" altLang="sv-SE" sz="750" i="0" dirty="0" smtClean="0"/>
              <a:t> </a:t>
            </a:r>
            <a:r>
              <a:rPr lang="sv-SE" altLang="sv-SE" sz="750" i="0" dirty="0" err="1" smtClean="0"/>
              <a:t>any</a:t>
            </a:r>
            <a:r>
              <a:rPr lang="sv-SE" altLang="sv-SE" sz="750" i="0" dirty="0" smtClean="0"/>
              <a:t> </a:t>
            </a:r>
            <a:r>
              <a:rPr lang="sv-SE" altLang="sv-SE" sz="750" i="0" dirty="0" err="1" smtClean="0"/>
              <a:t>more</a:t>
            </a:r>
            <a:r>
              <a:rPr lang="sv-SE" altLang="sv-SE" sz="750" i="0" dirty="0" smtClean="0"/>
              <a:t> task]</a:t>
            </a:r>
            <a:endParaRPr lang="sv-SE" altLang="sv-SE" sz="750" i="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760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014"/>
    </mc:Choice>
    <mc:Fallback>
      <p:transition spd="slow" advTm="143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565890"/>
            <a:ext cx="7499245" cy="596700"/>
          </a:xfrm>
        </p:spPr>
        <p:txBody>
          <a:bodyPr/>
          <a:lstStyle/>
          <a:p>
            <a:r>
              <a:rPr lang="sv-SE" dirty="0" smtClean="0"/>
              <a:t>Action vs. Activity</a:t>
            </a:r>
            <a:endParaRPr lang="sv-SE" dirty="0"/>
          </a:p>
        </p:txBody>
      </p:sp>
      <p:sp>
        <p:nvSpPr>
          <p:cNvPr id="45" name="TextBox 44"/>
          <p:cNvSpPr txBox="1"/>
          <p:nvPr/>
        </p:nvSpPr>
        <p:spPr>
          <a:xfrm>
            <a:off x="791999" y="1081431"/>
            <a:ext cx="7654834" cy="1666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An 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activity diagram 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can include both 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activities 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and </a:t>
            </a:r>
            <a:r>
              <a:rPr lang="sv-SE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actions</a:t>
            </a: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en-US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Action </a:t>
            </a:r>
            <a:r>
              <a:rPr lang="en-US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is a named element which represents a single atomic step within </a:t>
            </a:r>
            <a:r>
              <a:rPr lang="en-US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 activity</a:t>
            </a:r>
            <a:r>
              <a:rPr lang="en-US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that is, an action cannot be further decomposed</a:t>
            </a:r>
            <a:endParaRPr lang="en-US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en-US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Activity </a:t>
            </a:r>
            <a:r>
              <a:rPr lang="en-US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represents a behavior that is composed of </a:t>
            </a:r>
            <a:r>
              <a:rPr lang="en-US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activities and/or actions </a:t>
            </a: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1646325" y="3319064"/>
            <a:ext cx="1704977" cy="3816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2359552" y="3103560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 flipH="1">
            <a:off x="2378561" y="3700666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1620131" y="3436276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Get ordered products</a:t>
            </a:r>
          </a:p>
        </p:txBody>
      </p:sp>
      <p:sp>
        <p:nvSpPr>
          <p:cNvPr id="26" name="AutoShape 10"/>
          <p:cNvSpPr>
            <a:spLocks noChangeArrowheads="1"/>
          </p:cNvSpPr>
          <p:nvPr/>
        </p:nvSpPr>
        <p:spPr bwMode="auto">
          <a:xfrm>
            <a:off x="1620131" y="3884314"/>
            <a:ext cx="1704977" cy="3816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1620131" y="3980445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</a:t>
            </a:r>
            <a:r>
              <a:rPr lang="sv-SE" altLang="sv-SE" sz="1050" i="0" dirty="0" smtClean="0"/>
              <a:t>sum for products</a:t>
            </a:r>
            <a:endParaRPr lang="sv-SE" altLang="sv-SE" sz="1050" i="0" dirty="0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 flipH="1">
            <a:off x="2389453" y="4304692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9" name="Oval 8"/>
          <p:cNvSpPr>
            <a:spLocks noChangeArrowheads="1"/>
          </p:cNvSpPr>
          <p:nvPr/>
        </p:nvSpPr>
        <p:spPr bwMode="auto">
          <a:xfrm>
            <a:off x="2278589" y="2929337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grpSp>
        <p:nvGrpSpPr>
          <p:cNvPr id="30" name="Group 25"/>
          <p:cNvGrpSpPr>
            <a:grpSpLocks/>
          </p:cNvGrpSpPr>
          <p:nvPr/>
        </p:nvGrpSpPr>
        <p:grpSpPr bwMode="auto">
          <a:xfrm>
            <a:off x="2243228" y="4459231"/>
            <a:ext cx="269081" cy="270272"/>
            <a:chOff x="3198" y="3838"/>
            <a:chExt cx="226" cy="227"/>
          </a:xfrm>
        </p:grpSpPr>
        <p:sp>
          <p:nvSpPr>
            <p:cNvPr id="31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32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cxnSp>
        <p:nvCxnSpPr>
          <p:cNvPr id="33" name="Straight Connector 32"/>
          <p:cNvCxnSpPr/>
          <p:nvPr/>
        </p:nvCxnSpPr>
        <p:spPr>
          <a:xfrm flipH="1">
            <a:off x="3160974" y="3366435"/>
            <a:ext cx="2570" cy="2803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53024" y="3539027"/>
            <a:ext cx="203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053024" y="3539027"/>
            <a:ext cx="0" cy="1077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256224" y="3539027"/>
            <a:ext cx="0" cy="1077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6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26"/>
    </mc:Choice>
    <mc:Fallback xmlns="">
      <p:transition spd="slow" advTm="47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565890"/>
            <a:ext cx="7499245" cy="596700"/>
          </a:xfrm>
        </p:spPr>
        <p:txBody>
          <a:bodyPr/>
          <a:lstStyle/>
          <a:p>
            <a:r>
              <a:rPr lang="sv-SE" dirty="0" smtClean="0"/>
              <a:t>Action vs. Activity</a:t>
            </a:r>
            <a:endParaRPr lang="sv-SE" dirty="0"/>
          </a:p>
        </p:txBody>
      </p:sp>
      <p:sp>
        <p:nvSpPr>
          <p:cNvPr id="45" name="TextBox 44"/>
          <p:cNvSpPr txBox="1"/>
          <p:nvPr/>
        </p:nvSpPr>
        <p:spPr>
          <a:xfrm>
            <a:off x="791999" y="1081431"/>
            <a:ext cx="7654834" cy="1666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An 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activity diagram 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can include both 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activities 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and </a:t>
            </a:r>
            <a:r>
              <a:rPr lang="sv-SE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actions</a:t>
            </a: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en-US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Action </a:t>
            </a:r>
            <a:r>
              <a:rPr lang="en-US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is a named element which represents a single atomic step within </a:t>
            </a:r>
            <a:r>
              <a:rPr lang="en-US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 activity</a:t>
            </a:r>
            <a:r>
              <a:rPr lang="en-US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that is, an action cannot be further decomposed</a:t>
            </a:r>
            <a:endParaRPr lang="en-US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en-US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Activity </a:t>
            </a:r>
            <a:r>
              <a:rPr lang="en-US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represents a behavior that is composed of </a:t>
            </a:r>
            <a:r>
              <a:rPr lang="en-US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activities and/or actions </a:t>
            </a: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1646325" y="3319064"/>
            <a:ext cx="1704977" cy="3816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2359552" y="3103560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 flipH="1">
            <a:off x="2378561" y="3700666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2" name="Text Box 32"/>
          <p:cNvSpPr txBox="1">
            <a:spLocks noChangeArrowheads="1"/>
          </p:cNvSpPr>
          <p:nvPr/>
        </p:nvSpPr>
        <p:spPr bwMode="auto">
          <a:xfrm>
            <a:off x="1620131" y="3436276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Get ordered products</a:t>
            </a:r>
          </a:p>
        </p:txBody>
      </p:sp>
      <p:sp>
        <p:nvSpPr>
          <p:cNvPr id="24" name="AutoShape 10"/>
          <p:cNvSpPr>
            <a:spLocks noChangeArrowheads="1"/>
          </p:cNvSpPr>
          <p:nvPr/>
        </p:nvSpPr>
        <p:spPr bwMode="auto">
          <a:xfrm>
            <a:off x="1620131" y="3884314"/>
            <a:ext cx="1704977" cy="3816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1620131" y="3980445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</a:t>
            </a:r>
            <a:r>
              <a:rPr lang="sv-SE" altLang="sv-SE" sz="1050" i="0" dirty="0" smtClean="0"/>
              <a:t>sum for products</a:t>
            </a:r>
            <a:endParaRPr lang="sv-SE" altLang="sv-SE" sz="1050" i="0" dirty="0"/>
          </a:p>
        </p:txBody>
      </p:sp>
      <p:sp>
        <p:nvSpPr>
          <p:cNvPr id="27" name="Line 16"/>
          <p:cNvSpPr>
            <a:spLocks noChangeShapeType="1"/>
          </p:cNvSpPr>
          <p:nvPr/>
        </p:nvSpPr>
        <p:spPr bwMode="auto">
          <a:xfrm flipH="1">
            <a:off x="2389453" y="4304692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8" name="Oval 8"/>
          <p:cNvSpPr>
            <a:spLocks noChangeArrowheads="1"/>
          </p:cNvSpPr>
          <p:nvPr/>
        </p:nvSpPr>
        <p:spPr bwMode="auto">
          <a:xfrm>
            <a:off x="2278589" y="2929337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grpSp>
        <p:nvGrpSpPr>
          <p:cNvPr id="29" name="Group 25"/>
          <p:cNvGrpSpPr>
            <a:grpSpLocks/>
          </p:cNvGrpSpPr>
          <p:nvPr/>
        </p:nvGrpSpPr>
        <p:grpSpPr bwMode="auto">
          <a:xfrm>
            <a:off x="2243228" y="4459231"/>
            <a:ext cx="269081" cy="270272"/>
            <a:chOff x="3198" y="3838"/>
            <a:chExt cx="226" cy="227"/>
          </a:xfrm>
        </p:grpSpPr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cxnSp>
        <p:nvCxnSpPr>
          <p:cNvPr id="32" name="Straight Connector 31"/>
          <p:cNvCxnSpPr/>
          <p:nvPr/>
        </p:nvCxnSpPr>
        <p:spPr>
          <a:xfrm flipH="1">
            <a:off x="3160974" y="3366435"/>
            <a:ext cx="2570" cy="2803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53024" y="3539027"/>
            <a:ext cx="203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53024" y="3539027"/>
            <a:ext cx="0" cy="1077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256224" y="3539027"/>
            <a:ext cx="0" cy="1077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9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66"/>
    </mc:Choice>
    <mc:Fallback xmlns="">
      <p:transition spd="slow" advTm="51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565890"/>
            <a:ext cx="7499245" cy="596700"/>
          </a:xfrm>
        </p:spPr>
        <p:txBody>
          <a:bodyPr/>
          <a:lstStyle/>
          <a:p>
            <a:r>
              <a:rPr lang="sv-SE" dirty="0" smtClean="0"/>
              <a:t>Action vs. Activity</a:t>
            </a:r>
            <a:endParaRPr lang="sv-SE" dirty="0"/>
          </a:p>
        </p:txBody>
      </p:sp>
      <p:sp>
        <p:nvSpPr>
          <p:cNvPr id="45" name="TextBox 44"/>
          <p:cNvSpPr txBox="1"/>
          <p:nvPr/>
        </p:nvSpPr>
        <p:spPr>
          <a:xfrm>
            <a:off x="791999" y="1081431"/>
            <a:ext cx="7654834" cy="1666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An 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activity diagram 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can include both 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activities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and </a:t>
            </a:r>
            <a:r>
              <a:rPr lang="sv-SE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actions</a:t>
            </a: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en-US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Action </a:t>
            </a:r>
            <a:r>
              <a:rPr lang="en-US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is a named element which represents a single atomic step within activity, that is, an action cannot be further decomposed</a:t>
            </a: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en-US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Activity </a:t>
            </a:r>
            <a:r>
              <a:rPr lang="en-US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represents a behavior that is composed of </a:t>
            </a:r>
            <a:r>
              <a:rPr lang="en-US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activities and actions </a:t>
            </a: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750" y="2849897"/>
            <a:ext cx="2466847" cy="179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2" name="Down Arrow 31"/>
          <p:cNvSpPr/>
          <p:nvPr/>
        </p:nvSpPr>
        <p:spPr>
          <a:xfrm rot="16200000">
            <a:off x="3545735" y="2922657"/>
            <a:ext cx="299987" cy="1170447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1249085" y="3319064"/>
            <a:ext cx="1704977" cy="3816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1962312" y="3103560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 flipH="1">
            <a:off x="1981321" y="3700666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1222891" y="3436276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Get ordered products</a:t>
            </a:r>
          </a:p>
        </p:txBody>
      </p:sp>
      <p:sp>
        <p:nvSpPr>
          <p:cNvPr id="26" name="AutoShape 10"/>
          <p:cNvSpPr>
            <a:spLocks noChangeArrowheads="1"/>
          </p:cNvSpPr>
          <p:nvPr/>
        </p:nvSpPr>
        <p:spPr bwMode="auto">
          <a:xfrm>
            <a:off x="1222891" y="3884314"/>
            <a:ext cx="1704977" cy="3816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1222891" y="3980445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</a:t>
            </a:r>
            <a:r>
              <a:rPr lang="sv-SE" altLang="sv-SE" sz="1050" i="0" dirty="0" smtClean="0"/>
              <a:t>sum for products</a:t>
            </a:r>
            <a:endParaRPr lang="sv-SE" altLang="sv-SE" sz="1050" i="0" dirty="0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 flipH="1">
            <a:off x="1992213" y="4304692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9" name="Oval 8"/>
          <p:cNvSpPr>
            <a:spLocks noChangeArrowheads="1"/>
          </p:cNvSpPr>
          <p:nvPr/>
        </p:nvSpPr>
        <p:spPr bwMode="auto">
          <a:xfrm>
            <a:off x="1881349" y="2929337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grpSp>
        <p:nvGrpSpPr>
          <p:cNvPr id="30" name="Group 25"/>
          <p:cNvGrpSpPr>
            <a:grpSpLocks/>
          </p:cNvGrpSpPr>
          <p:nvPr/>
        </p:nvGrpSpPr>
        <p:grpSpPr bwMode="auto">
          <a:xfrm>
            <a:off x="1845988" y="4459231"/>
            <a:ext cx="269081" cy="270272"/>
            <a:chOff x="3198" y="3838"/>
            <a:chExt cx="226" cy="227"/>
          </a:xfrm>
        </p:grpSpPr>
        <p:sp>
          <p:nvSpPr>
            <p:cNvPr id="31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33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cxnSp>
        <p:nvCxnSpPr>
          <p:cNvPr id="34" name="Straight Connector 33"/>
          <p:cNvCxnSpPr/>
          <p:nvPr/>
        </p:nvCxnSpPr>
        <p:spPr>
          <a:xfrm flipH="1">
            <a:off x="2763734" y="3366435"/>
            <a:ext cx="2570" cy="2803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655784" y="3539027"/>
            <a:ext cx="203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655784" y="3539027"/>
            <a:ext cx="0" cy="1077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858984" y="3539027"/>
            <a:ext cx="0" cy="1077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33"/>
    </mc:Choice>
    <mc:Fallback xmlns="">
      <p:transition spd="slow" advTm="31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565890"/>
            <a:ext cx="7499245" cy="596700"/>
          </a:xfrm>
        </p:spPr>
        <p:txBody>
          <a:bodyPr/>
          <a:lstStyle/>
          <a:p>
            <a:r>
              <a:rPr lang="sv-SE" dirty="0" smtClean="0"/>
              <a:t>Action vs. Activity</a:t>
            </a:r>
            <a:endParaRPr lang="sv-SE" dirty="0"/>
          </a:p>
        </p:txBody>
      </p:sp>
      <p:sp>
        <p:nvSpPr>
          <p:cNvPr id="45" name="TextBox 44"/>
          <p:cNvSpPr txBox="1"/>
          <p:nvPr/>
        </p:nvSpPr>
        <p:spPr>
          <a:xfrm>
            <a:off x="825554" y="1167778"/>
            <a:ext cx="7654834" cy="780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en-US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Activity </a:t>
            </a:r>
            <a:r>
              <a:rPr lang="en-US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represents a behavior that is composed of individual elements that are actions and/or activities</a:t>
            </a: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6" name="Left Brace 45"/>
          <p:cNvSpPr/>
          <p:nvPr/>
        </p:nvSpPr>
        <p:spPr>
          <a:xfrm flipH="1">
            <a:off x="4904431" y="2668249"/>
            <a:ext cx="357673" cy="1947715"/>
          </a:xfrm>
          <a:prstGeom prst="leftBrace">
            <a:avLst>
              <a:gd name="adj1" fmla="val 8333"/>
              <a:gd name="adj2" fmla="val 34912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7" name="Rectangle 48"/>
          <p:cNvSpPr>
            <a:spLocks noChangeArrowheads="1"/>
          </p:cNvSpPr>
          <p:nvPr/>
        </p:nvSpPr>
        <p:spPr bwMode="auto">
          <a:xfrm>
            <a:off x="3811565" y="3125638"/>
            <a:ext cx="883444" cy="232985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 dirty="0" smtClean="0"/>
              <a:t>activity</a:t>
            </a:r>
            <a:endParaRPr lang="en-US" altLang="sv-SE" sz="900" b="1" i="0" dirty="0"/>
          </a:p>
        </p:txBody>
      </p:sp>
      <p:sp>
        <p:nvSpPr>
          <p:cNvPr id="43" name="AutoShape 10"/>
          <p:cNvSpPr>
            <a:spLocks noChangeArrowheads="1"/>
          </p:cNvSpPr>
          <p:nvPr/>
        </p:nvSpPr>
        <p:spPr bwMode="auto">
          <a:xfrm>
            <a:off x="1341519" y="3149178"/>
            <a:ext cx="1704977" cy="3816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44" name="Line 13"/>
          <p:cNvSpPr>
            <a:spLocks noChangeShapeType="1"/>
          </p:cNvSpPr>
          <p:nvPr/>
        </p:nvSpPr>
        <p:spPr bwMode="auto">
          <a:xfrm>
            <a:off x="2054746" y="2933674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0" name="Line 16"/>
          <p:cNvSpPr>
            <a:spLocks noChangeShapeType="1"/>
          </p:cNvSpPr>
          <p:nvPr/>
        </p:nvSpPr>
        <p:spPr bwMode="auto">
          <a:xfrm flipH="1">
            <a:off x="2073755" y="3530780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1" name="Text Box 32"/>
          <p:cNvSpPr txBox="1">
            <a:spLocks noChangeArrowheads="1"/>
          </p:cNvSpPr>
          <p:nvPr/>
        </p:nvSpPr>
        <p:spPr bwMode="auto">
          <a:xfrm>
            <a:off x="1315325" y="3266390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Get ordered products</a:t>
            </a:r>
          </a:p>
        </p:txBody>
      </p:sp>
      <p:sp>
        <p:nvSpPr>
          <p:cNvPr id="52" name="AutoShape 10"/>
          <p:cNvSpPr>
            <a:spLocks noChangeArrowheads="1"/>
          </p:cNvSpPr>
          <p:nvPr/>
        </p:nvSpPr>
        <p:spPr bwMode="auto">
          <a:xfrm>
            <a:off x="1315325" y="3714428"/>
            <a:ext cx="1704977" cy="3816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53" name="Text Box 31"/>
          <p:cNvSpPr txBox="1">
            <a:spLocks noChangeArrowheads="1"/>
          </p:cNvSpPr>
          <p:nvPr/>
        </p:nvSpPr>
        <p:spPr bwMode="auto">
          <a:xfrm>
            <a:off x="1315325" y="3810559"/>
            <a:ext cx="205126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/>
              <a:t>Calculate </a:t>
            </a:r>
            <a:r>
              <a:rPr lang="sv-SE" altLang="sv-SE" sz="1050" i="0" dirty="0" smtClean="0"/>
              <a:t>sum for products</a:t>
            </a:r>
            <a:endParaRPr lang="sv-SE" altLang="sv-SE" sz="1050" i="0" dirty="0"/>
          </a:p>
        </p:txBody>
      </p:sp>
      <p:sp>
        <p:nvSpPr>
          <p:cNvPr id="54" name="Line 16"/>
          <p:cNvSpPr>
            <a:spLocks noChangeShapeType="1"/>
          </p:cNvSpPr>
          <p:nvPr/>
        </p:nvSpPr>
        <p:spPr bwMode="auto">
          <a:xfrm flipH="1">
            <a:off x="2084647" y="4134806"/>
            <a:ext cx="119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5" name="Oval 8"/>
          <p:cNvSpPr>
            <a:spLocks noChangeArrowheads="1"/>
          </p:cNvSpPr>
          <p:nvPr/>
        </p:nvSpPr>
        <p:spPr bwMode="auto">
          <a:xfrm>
            <a:off x="1973783" y="2759451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grpSp>
        <p:nvGrpSpPr>
          <p:cNvPr id="56" name="Group 25"/>
          <p:cNvGrpSpPr>
            <a:grpSpLocks/>
          </p:cNvGrpSpPr>
          <p:nvPr/>
        </p:nvGrpSpPr>
        <p:grpSpPr bwMode="auto">
          <a:xfrm>
            <a:off x="1938422" y="4289345"/>
            <a:ext cx="269081" cy="270272"/>
            <a:chOff x="3198" y="3838"/>
            <a:chExt cx="226" cy="227"/>
          </a:xfrm>
        </p:grpSpPr>
        <p:sp>
          <p:nvSpPr>
            <p:cNvPr id="57" name="Oval 26"/>
            <p:cNvSpPr>
              <a:spLocks noChangeArrowheads="1"/>
            </p:cNvSpPr>
            <p:nvPr/>
          </p:nvSpPr>
          <p:spPr bwMode="auto">
            <a:xfrm>
              <a:off x="3243" y="3884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  <p:sp>
          <p:nvSpPr>
            <p:cNvPr id="58" name="Oval 27"/>
            <p:cNvSpPr>
              <a:spLocks noChangeArrowheads="1"/>
            </p:cNvSpPr>
            <p:nvPr/>
          </p:nvSpPr>
          <p:spPr bwMode="auto">
            <a:xfrm>
              <a:off x="3198" y="3838"/>
              <a:ext cx="226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sv-SE" altLang="sv-SE" sz="1350" b="1" i="0"/>
            </a:p>
          </p:txBody>
        </p:sp>
      </p:grpSp>
      <p:cxnSp>
        <p:nvCxnSpPr>
          <p:cNvPr id="59" name="Straight Connector 58"/>
          <p:cNvCxnSpPr/>
          <p:nvPr/>
        </p:nvCxnSpPr>
        <p:spPr>
          <a:xfrm flipH="1">
            <a:off x="2856168" y="3196549"/>
            <a:ext cx="2570" cy="2803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748218" y="3369141"/>
            <a:ext cx="203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748218" y="3369141"/>
            <a:ext cx="0" cy="1077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951418" y="3369141"/>
            <a:ext cx="0" cy="1077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AutoShape 49"/>
          <p:cNvSpPr>
            <a:spLocks noChangeArrowheads="1"/>
          </p:cNvSpPr>
          <p:nvPr/>
        </p:nvSpPr>
        <p:spPr bwMode="auto">
          <a:xfrm flipV="1">
            <a:off x="3255918" y="3227135"/>
            <a:ext cx="346225" cy="53222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64" name="Rectangle 48"/>
          <p:cNvSpPr>
            <a:spLocks noChangeArrowheads="1"/>
          </p:cNvSpPr>
          <p:nvPr/>
        </p:nvSpPr>
        <p:spPr bwMode="auto">
          <a:xfrm>
            <a:off x="5597903" y="3190032"/>
            <a:ext cx="883444" cy="232985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sv-SE" altLang="sv-SE" sz="900" b="1" i="0" dirty="0" smtClean="0"/>
              <a:t>activity</a:t>
            </a:r>
            <a:endParaRPr lang="en-US" altLang="sv-SE" sz="900" b="1" i="0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96"/>
    </mc:Choice>
    <mc:Fallback xmlns="">
      <p:transition spd="slow" advTm="44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7129375" cy="596700"/>
          </a:xfrm>
        </p:spPr>
        <p:txBody>
          <a:bodyPr/>
          <a:lstStyle/>
          <a:p>
            <a:r>
              <a:rPr lang="sv-SE" dirty="0" smtClean="0"/>
              <a:t>Token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The modelling element </a:t>
            </a:r>
            <a:r>
              <a:rPr lang="en-US" sz="1400" dirty="0"/>
              <a:t>"</a:t>
            </a:r>
            <a:r>
              <a:rPr lang="en-US" sz="1400" b="1" dirty="0"/>
              <a:t>token</a:t>
            </a:r>
            <a:r>
              <a:rPr lang="en-US" sz="1400" dirty="0"/>
              <a:t>" is shorthand for </a:t>
            </a:r>
            <a:r>
              <a:rPr lang="en-US" sz="1400" b="1" dirty="0"/>
              <a:t>control and data values </a:t>
            </a:r>
            <a:r>
              <a:rPr lang="en-US" sz="1400" dirty="0"/>
              <a:t>that </a:t>
            </a:r>
            <a:r>
              <a:rPr lang="en-US" sz="1400" b="1" dirty="0"/>
              <a:t>flow through an </a:t>
            </a:r>
            <a:r>
              <a:rPr lang="en-US" sz="1400" b="1" dirty="0" smtClean="0"/>
              <a:t>activity</a:t>
            </a:r>
          </a:p>
          <a:p>
            <a:r>
              <a:rPr lang="en-US" sz="1400" b="1" dirty="0" smtClean="0"/>
              <a:t>A token could represent many things: </a:t>
            </a:r>
            <a:r>
              <a:rPr lang="en-US" sz="1400" dirty="0" smtClean="0"/>
              <a:t>an specific order, a case, a patient which can flow through an activity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3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14"/>
    </mc:Choice>
    <mc:Fallback xmlns="">
      <p:transition spd="slow" advTm="41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7129375" cy="596700"/>
          </a:xfrm>
        </p:spPr>
        <p:txBody>
          <a:bodyPr/>
          <a:lstStyle/>
          <a:p>
            <a:r>
              <a:rPr lang="sv-SE" dirty="0" smtClean="0"/>
              <a:t>Token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b="1" dirty="0" smtClean="0"/>
              <a:t>Token is consumed and produced in each actions/activity </a:t>
            </a:r>
            <a:r>
              <a:rPr lang="en-US" sz="1400" dirty="0" smtClean="0"/>
              <a:t>in the diagrams.</a:t>
            </a:r>
          </a:p>
          <a:p>
            <a:r>
              <a:rPr lang="en-US" sz="1400" b="1" dirty="0" smtClean="0"/>
              <a:t>Guideline: </a:t>
            </a:r>
            <a:r>
              <a:rPr lang="en-US" sz="1400" dirty="0" smtClean="0"/>
              <a:t>Use tokens to see if the </a:t>
            </a:r>
            <a:r>
              <a:rPr lang="en-US" sz="1400" dirty="0"/>
              <a:t>a</a:t>
            </a:r>
            <a:r>
              <a:rPr lang="en-US" sz="1400" dirty="0" smtClean="0"/>
              <a:t>ctivity diagram is modelled correctly</a:t>
            </a:r>
            <a:endParaRPr lang="sv-SE" sz="1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8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28"/>
    </mc:Choice>
    <mc:Fallback xmlns="">
      <p:transition spd="slow" advTm="36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heme/theme1.xml><?xml version="1.0" encoding="utf-8"?>
<a:theme xmlns:a="http://schemas.openxmlformats.org/drawingml/2006/main" name="su_dsv_ppt_template_16_9_20130920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U 16:9 -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glish 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pecial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noProof="0" dirty="0" smtClean="0">
            <a:solidFill>
              <a:srgbClr val="FFFFFF"/>
            </a:solidFill>
            <a:latin typeface="Verdan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su_dsv_ppt_template_16_9_20141030</Template>
  <TotalTime>1176</TotalTime>
  <Words>1957</Words>
  <Application>Microsoft Office PowerPoint</Application>
  <PresentationFormat>On-screen Show (16:9)</PresentationFormat>
  <Paragraphs>376</Paragraphs>
  <Slides>30</Slides>
  <Notes>23</Notes>
  <HiddenSlides>0</HiddenSlides>
  <MMClips>30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Verdana</vt:lpstr>
      <vt:lpstr>Wingdings</vt:lpstr>
      <vt:lpstr>su_dsv_ppt_template_16_9_20130920</vt:lpstr>
      <vt:lpstr>English SU 16:9 - Widescreen</vt:lpstr>
      <vt:lpstr>SU 16:9 - Blå Widescreen</vt:lpstr>
      <vt:lpstr>English SU 16:9 - Blå Widescreen</vt:lpstr>
      <vt:lpstr>Special</vt:lpstr>
      <vt:lpstr>More about Processes Modelling with UML Activity Diagram </vt:lpstr>
      <vt:lpstr>Completed example</vt:lpstr>
      <vt:lpstr>PowerPoint Presentation</vt:lpstr>
      <vt:lpstr>Action vs. Activity</vt:lpstr>
      <vt:lpstr>Action vs. Activity</vt:lpstr>
      <vt:lpstr>Action vs. Activity</vt:lpstr>
      <vt:lpstr>Action vs. Activity</vt:lpstr>
      <vt:lpstr>Token</vt:lpstr>
      <vt:lpstr>Token</vt:lpstr>
      <vt:lpstr>Token</vt:lpstr>
      <vt:lpstr>Token</vt:lpstr>
      <vt:lpstr>Token</vt:lpstr>
      <vt:lpstr>Token</vt:lpstr>
      <vt:lpstr>Token</vt:lpstr>
      <vt:lpstr>Token</vt:lpstr>
      <vt:lpstr>Token</vt:lpstr>
      <vt:lpstr>Token</vt:lpstr>
      <vt:lpstr>Token</vt:lpstr>
      <vt:lpstr>Swimlanes/Lanes/Partitions</vt:lpstr>
      <vt:lpstr>Swimlanes/Lanes/Partitions</vt:lpstr>
      <vt:lpstr>Swimlanes/Lanes Partitions</vt:lpstr>
      <vt:lpstr>Swimlanes/Lanes Partitions</vt:lpstr>
      <vt:lpstr>PowerPoint Presentation</vt:lpstr>
      <vt:lpstr>Problematic modelling situation</vt:lpstr>
      <vt:lpstr>Problematic modelling situation</vt:lpstr>
      <vt:lpstr>Problematic modelling situation</vt:lpstr>
      <vt:lpstr>Problematic modelling situation</vt:lpstr>
      <vt:lpstr>Problematic modelling situation</vt:lpstr>
      <vt:lpstr>Problematic modelling situation</vt:lpstr>
      <vt:lpstr>Problematic modelling situation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 Perjons</cp:lastModifiedBy>
  <cp:revision>76</cp:revision>
  <dcterms:created xsi:type="dcterms:W3CDTF">2015-05-25T21:35:52Z</dcterms:created>
  <dcterms:modified xsi:type="dcterms:W3CDTF">2020-09-03T06:46:03Z</dcterms:modified>
</cp:coreProperties>
</file>