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0" r:id="rId1"/>
    <p:sldMasterId id="2147483735" r:id="rId2"/>
    <p:sldMasterId id="2147483717" r:id="rId3"/>
    <p:sldMasterId id="2147483750" r:id="rId4"/>
    <p:sldMasterId id="2147483689" r:id="rId5"/>
  </p:sldMasterIdLst>
  <p:notesMasterIdLst>
    <p:notesMasterId r:id="rId35"/>
  </p:notesMasterIdLst>
  <p:handoutMasterIdLst>
    <p:handoutMasterId r:id="rId36"/>
  </p:handoutMasterIdLst>
  <p:sldIdLst>
    <p:sldId id="264" r:id="rId6"/>
    <p:sldId id="298" r:id="rId7"/>
    <p:sldId id="299" r:id="rId8"/>
    <p:sldId id="399" r:id="rId9"/>
    <p:sldId id="386" r:id="rId10"/>
    <p:sldId id="336" r:id="rId11"/>
    <p:sldId id="387" r:id="rId12"/>
    <p:sldId id="401" r:id="rId13"/>
    <p:sldId id="405" r:id="rId14"/>
    <p:sldId id="410" r:id="rId15"/>
    <p:sldId id="411" r:id="rId16"/>
    <p:sldId id="390" r:id="rId17"/>
    <p:sldId id="391" r:id="rId18"/>
    <p:sldId id="392" r:id="rId19"/>
    <p:sldId id="408" r:id="rId20"/>
    <p:sldId id="394" r:id="rId21"/>
    <p:sldId id="412" r:id="rId22"/>
    <p:sldId id="395" r:id="rId23"/>
    <p:sldId id="407" r:id="rId24"/>
    <p:sldId id="416" r:id="rId25"/>
    <p:sldId id="397" r:id="rId26"/>
    <p:sldId id="398" r:id="rId27"/>
    <p:sldId id="417" r:id="rId28"/>
    <p:sldId id="421" r:id="rId29"/>
    <p:sldId id="420" r:id="rId30"/>
    <p:sldId id="396" r:id="rId31"/>
    <p:sldId id="413" r:id="rId32"/>
    <p:sldId id="414" r:id="rId33"/>
    <p:sldId id="409" r:id="rId34"/>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4F"/>
    <a:srgbClr val="939A5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80" autoAdjust="0"/>
    <p:restoredTop sz="94434" autoAdjust="0"/>
  </p:normalViewPr>
  <p:slideViewPr>
    <p:cSldViewPr snapToGrid="0">
      <p:cViewPr varScale="1">
        <p:scale>
          <a:sx n="95" d="100"/>
          <a:sy n="95" d="100"/>
        </p:scale>
        <p:origin x="102" y="138"/>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C84FDD-BB37-6B48-A9C5-1C3155F992C4}" type="datetimeFigureOut">
              <a:rPr lang="en-US" smtClean="0"/>
              <a:t>8/31/2015</a:t>
            </a:fld>
            <a:endParaRPr lang="sv-S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A10884B-425D-4B4B-8C23-55A191888549}" type="slidenum">
              <a:rPr lang="sv-SE" smtClean="0"/>
              <a:t>‹#›</a:t>
            </a:fld>
            <a:endParaRPr lang="sv-SE"/>
          </a:p>
        </p:txBody>
      </p:sp>
    </p:spTree>
    <p:extLst>
      <p:ext uri="{BB962C8B-B14F-4D97-AF65-F5344CB8AC3E}">
        <p14:creationId xmlns:p14="http://schemas.microsoft.com/office/powerpoint/2010/main" val="3130230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100B7E-7A17-47E8-A5AB-33071C0C8AAA}" type="datetimeFigureOut">
              <a:rPr lang="sv-SE" smtClean="0"/>
              <a:pPr/>
              <a:t>2015-08-31</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264AB5-3208-46EB-A2CB-53BA67DEFF15}" type="slidenum">
              <a:rPr lang="sv-SE" smtClean="0"/>
              <a:pPr/>
              <a:t>‹#›</a:t>
            </a:fld>
            <a:endParaRPr lang="sv-SE"/>
          </a:p>
        </p:txBody>
      </p:sp>
    </p:spTree>
    <p:extLst>
      <p:ext uri="{BB962C8B-B14F-4D97-AF65-F5344CB8AC3E}">
        <p14:creationId xmlns:p14="http://schemas.microsoft.com/office/powerpoint/2010/main" val="422437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266984B-3571-4922-8C75-0CFD71F5D64F}" type="slidenum">
              <a:rPr lang="en-US" altLang="sv-SE" sz="1300" i="0"/>
              <a:pPr eaLnBrk="1" hangingPunct="1"/>
              <a:t>3</a:t>
            </a:fld>
            <a:endParaRPr lang="en-US" altLang="sv-SE" sz="1300" i="0"/>
          </a:p>
        </p:txBody>
      </p:sp>
    </p:spTree>
    <p:extLst>
      <p:ext uri="{BB962C8B-B14F-4D97-AF65-F5344CB8AC3E}">
        <p14:creationId xmlns:p14="http://schemas.microsoft.com/office/powerpoint/2010/main" val="1995890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defRPr sz="1400" i="1">
                <a:solidFill>
                  <a:schemeClr val="tx1"/>
                </a:solidFill>
                <a:latin typeface="Arial" panose="020B0604020202020204" pitchFamily="34" charset="0"/>
              </a:defRPr>
            </a:lvl1pPr>
            <a:lvl2pPr marL="742950" indent="-285750" defTabSz="958850" eaLnBrk="0" hangingPunct="0">
              <a:defRPr sz="1400" i="1">
                <a:solidFill>
                  <a:schemeClr val="tx1"/>
                </a:solidFill>
                <a:latin typeface="Arial" panose="020B0604020202020204" pitchFamily="34" charset="0"/>
              </a:defRPr>
            </a:lvl2pPr>
            <a:lvl3pPr marL="1143000" indent="-228600" defTabSz="958850" eaLnBrk="0" hangingPunct="0">
              <a:defRPr sz="1400" i="1">
                <a:solidFill>
                  <a:schemeClr val="tx1"/>
                </a:solidFill>
                <a:latin typeface="Arial" panose="020B0604020202020204" pitchFamily="34" charset="0"/>
              </a:defRPr>
            </a:lvl3pPr>
            <a:lvl4pPr marL="1600200" indent="-228600" defTabSz="958850" eaLnBrk="0" hangingPunct="0">
              <a:defRPr sz="1400" i="1">
                <a:solidFill>
                  <a:schemeClr val="tx1"/>
                </a:solidFill>
                <a:latin typeface="Arial" panose="020B0604020202020204" pitchFamily="34" charset="0"/>
              </a:defRPr>
            </a:lvl4pPr>
            <a:lvl5pPr marL="2057400" indent="-228600" defTabSz="958850" eaLnBrk="0" hangingPunct="0">
              <a:defRPr sz="1400" i="1">
                <a:solidFill>
                  <a:schemeClr val="tx1"/>
                </a:solidFill>
                <a:latin typeface="Arial" panose="020B0604020202020204" pitchFamily="34" charset="0"/>
              </a:defRPr>
            </a:lvl5pPr>
            <a:lvl6pPr marL="2514600" indent="-228600" defTabSz="958850"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8850"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8850"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885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6E9FABC-8F1D-4888-A437-DB42990EA795}" type="slidenum">
              <a:rPr lang="en-US" altLang="sv-SE" i="0"/>
              <a:pPr eaLnBrk="1" hangingPunct="1"/>
              <a:t>20</a:t>
            </a:fld>
            <a:endParaRPr lang="en-US" altLang="sv-SE" i="0"/>
          </a:p>
        </p:txBody>
      </p:sp>
      <p:sp>
        <p:nvSpPr>
          <p:cNvPr id="204803" name="Rectangle 2"/>
          <p:cNvSpPr>
            <a:spLocks noGrp="1" noRot="1" noChangeAspect="1" noChangeArrowheads="1" noTextEdit="1"/>
          </p:cNvSpPr>
          <p:nvPr>
            <p:ph type="sldImg"/>
          </p:nvPr>
        </p:nvSpPr>
        <p:spPr>
          <a:xfrm>
            <a:off x="90488" y="742950"/>
            <a:ext cx="6616700" cy="3722688"/>
          </a:xfrm>
          <a:ln/>
        </p:spPr>
      </p:sp>
      <p:sp>
        <p:nvSpPr>
          <p:cNvPr id="204804" name="Rectangle 3"/>
          <p:cNvSpPr>
            <a:spLocks noGrp="1" noChangeArrowheads="1"/>
          </p:cNvSpPr>
          <p:nvPr>
            <p:ph type="body" idx="1"/>
          </p:nvPr>
        </p:nvSpPr>
        <p:spPr>
          <a:xfrm>
            <a:off x="681038" y="4598988"/>
            <a:ext cx="5802312" cy="4945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ltLang="sv-SE" sz="900" smtClean="0">
                <a:latin typeface="Arial" panose="020B0604020202020204" pitchFamily="34" charset="0"/>
              </a:rPr>
              <a:t>Vi förtydligar multiplicitet hos associationer ytterligare. Högst upp i bilden syns det bekanta klassdiagrammet, men nu med enbart klassnamnen utritade.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Under klassdiagrammet för vi nu in ett objektdiagram för detta klassdiagram, motsvarande någon viss punkt i tiden. I objektdiagrammet finns tre studenter, tre registreringar och tre kurser. Studenterna är Anna, Nils och Tove. Registreringarna benämns 9, 2 och 6, respektive. De tre kurserna är oop, oos och jök.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Om vi tittar från vänster i bilden ser vi att studenten Anna har en association till registreringen 9. </a:t>
            </a:r>
          </a:p>
          <a:p>
            <a:pPr eaLnBrk="1" hangingPunct="1"/>
            <a:r>
              <a:rPr lang="sv-SE" altLang="sv-SE" sz="900" smtClean="0">
                <a:latin typeface="Arial" panose="020B0604020202020204" pitchFamily="34" charset="0"/>
              </a:rPr>
              <a:t>Studenten Nils har en association till registreringen 2, </a:t>
            </a:r>
          </a:p>
          <a:p>
            <a:pPr eaLnBrk="1" hangingPunct="1"/>
            <a:r>
              <a:rPr lang="sv-SE" altLang="sv-SE" sz="900" smtClean="0">
                <a:latin typeface="Arial" panose="020B0604020202020204" pitchFamily="34" charset="0"/>
              </a:rPr>
              <a:t>och dessutom en till registreringen 6.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Tittar vi nu från höger i bilden ser vi att kursen oop har en association till registreringen 6. </a:t>
            </a:r>
          </a:p>
          <a:p>
            <a:pPr eaLnBrk="1" hangingPunct="1"/>
            <a:r>
              <a:rPr lang="sv-SE" altLang="sv-SE" sz="900" smtClean="0">
                <a:latin typeface="Arial" panose="020B0604020202020204" pitchFamily="34" charset="0"/>
              </a:rPr>
              <a:t>Kursen oos har en association till registreringen 9, </a:t>
            </a:r>
          </a:p>
          <a:p>
            <a:pPr eaLnBrk="1" hangingPunct="1"/>
            <a:r>
              <a:rPr lang="sv-SE" altLang="sv-SE" sz="900" smtClean="0">
                <a:latin typeface="Arial" panose="020B0604020202020204" pitchFamily="34" charset="0"/>
              </a:rPr>
              <a:t>och dessutom en till registreringen 2.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Om vi nu granskar bilden, kan vi då säga att klassdiagrammets associationer med multiplicitet, och de faktiska associationerna mellan objekten i objektdiagrammet inte motsäger varandra? Ja, det kan vi. </a:t>
            </a:r>
          </a:p>
          <a:p>
            <a:pPr eaLnBrk="1" hangingPunct="1"/>
            <a:r>
              <a:rPr lang="sv-SE" altLang="sv-SE" sz="900" smtClean="0">
                <a:latin typeface="Arial" panose="020B0604020202020204" pitchFamily="34" charset="0"/>
              </a:rPr>
              <a:t>Om vi börjar med studenterna ser vi att Anna har en registrering, Nils har två registreringar, och Tove saknar registreringar. Detta stämmer ju helt överens med klassdiagrammet, som säger att en student kan ha mellan noll och obegränsat antal registreringar. </a:t>
            </a:r>
          </a:p>
          <a:p>
            <a:pPr eaLnBrk="1" hangingPunct="1"/>
            <a:r>
              <a:rPr lang="sv-SE" altLang="sv-SE" sz="900" smtClean="0">
                <a:latin typeface="Arial" panose="020B0604020202020204" pitchFamily="34" charset="0"/>
              </a:rPr>
              <a:t>Nu tittar vi på kurserna. Vi ser att oop har en registrering, oos har två registreringar, och att jök saknar registreringar. Även detta stämmer med klassdiagrammet; en kurs kan ha mellan noll och obegränsat antal registreringar. </a:t>
            </a:r>
          </a:p>
          <a:p>
            <a:pPr eaLnBrk="1" hangingPunct="1"/>
            <a:r>
              <a:rPr lang="sv-SE" altLang="sv-SE" sz="900" smtClean="0">
                <a:latin typeface="Arial" panose="020B0604020202020204" pitchFamily="34" charset="0"/>
              </a:rPr>
              <a:t>Så till registreringarna. Enligt klassdiagrammet ska varje registrering ha en, och endast en, student. Dessutom ska varje registrering ha en, och endast en, kurs. Detta stämmer. Registreringen 9 associeras till studenten Anna och till kursen oos. Registreringen 2 associeras till studenten Nils och till kursen oos. Slutligen associeras registreringen 6 till studenten Nils och kursen oop.</a:t>
            </a:r>
          </a:p>
          <a:p>
            <a:pPr eaLnBrk="1" hangingPunct="1"/>
            <a:endParaRPr lang="sv-SE" altLang="sv-SE" sz="900" smtClean="0">
              <a:latin typeface="Arial" panose="020B0604020202020204" pitchFamily="34" charset="0"/>
            </a:endParaRPr>
          </a:p>
        </p:txBody>
      </p:sp>
    </p:spTree>
    <p:extLst>
      <p:ext uri="{BB962C8B-B14F-4D97-AF65-F5344CB8AC3E}">
        <p14:creationId xmlns:p14="http://schemas.microsoft.com/office/powerpoint/2010/main" val="2554072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defRPr sz="1400" i="1">
                <a:solidFill>
                  <a:schemeClr val="tx1"/>
                </a:solidFill>
                <a:latin typeface="Arial" panose="020B0604020202020204" pitchFamily="34" charset="0"/>
              </a:defRPr>
            </a:lvl1pPr>
            <a:lvl2pPr marL="742950" indent="-285750" defTabSz="958850" eaLnBrk="0" hangingPunct="0">
              <a:defRPr sz="1400" i="1">
                <a:solidFill>
                  <a:schemeClr val="tx1"/>
                </a:solidFill>
                <a:latin typeface="Arial" panose="020B0604020202020204" pitchFamily="34" charset="0"/>
              </a:defRPr>
            </a:lvl2pPr>
            <a:lvl3pPr marL="1143000" indent="-228600" defTabSz="958850" eaLnBrk="0" hangingPunct="0">
              <a:defRPr sz="1400" i="1">
                <a:solidFill>
                  <a:schemeClr val="tx1"/>
                </a:solidFill>
                <a:latin typeface="Arial" panose="020B0604020202020204" pitchFamily="34" charset="0"/>
              </a:defRPr>
            </a:lvl3pPr>
            <a:lvl4pPr marL="1600200" indent="-228600" defTabSz="958850" eaLnBrk="0" hangingPunct="0">
              <a:defRPr sz="1400" i="1">
                <a:solidFill>
                  <a:schemeClr val="tx1"/>
                </a:solidFill>
                <a:latin typeface="Arial" panose="020B0604020202020204" pitchFamily="34" charset="0"/>
              </a:defRPr>
            </a:lvl4pPr>
            <a:lvl5pPr marL="2057400" indent="-228600" defTabSz="958850" eaLnBrk="0" hangingPunct="0">
              <a:defRPr sz="1400" i="1">
                <a:solidFill>
                  <a:schemeClr val="tx1"/>
                </a:solidFill>
                <a:latin typeface="Arial" panose="020B0604020202020204" pitchFamily="34" charset="0"/>
              </a:defRPr>
            </a:lvl5pPr>
            <a:lvl6pPr marL="2514600" indent="-228600" defTabSz="958850"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8850"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8850"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885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D5465F25-D8F4-4A02-8972-C80C001F0212}" type="slidenum">
              <a:rPr lang="en-US" altLang="sv-SE" i="0"/>
              <a:pPr eaLnBrk="1" hangingPunct="1"/>
              <a:t>23</a:t>
            </a:fld>
            <a:endParaRPr lang="en-US" altLang="sv-SE" i="0"/>
          </a:p>
        </p:txBody>
      </p:sp>
      <p:sp>
        <p:nvSpPr>
          <p:cNvPr id="205827" name="Rectangle 2"/>
          <p:cNvSpPr>
            <a:spLocks noGrp="1" noRot="1" noChangeAspect="1" noChangeArrowheads="1" noTextEdit="1"/>
          </p:cNvSpPr>
          <p:nvPr>
            <p:ph type="sldImg"/>
          </p:nvPr>
        </p:nvSpPr>
        <p:spPr>
          <a:xfrm>
            <a:off x="90488" y="742950"/>
            <a:ext cx="6616700" cy="3722688"/>
          </a:xfrm>
          <a:ln/>
        </p:spPr>
      </p:sp>
      <p:sp>
        <p:nvSpPr>
          <p:cNvPr id="205828" name="Rectangle 3"/>
          <p:cNvSpPr>
            <a:spLocks noGrp="1" noChangeArrowheads="1"/>
          </p:cNvSpPr>
          <p:nvPr>
            <p:ph type="body" idx="1"/>
          </p:nvPr>
        </p:nvSpPr>
        <p:spPr>
          <a:xfrm>
            <a:off x="681038" y="4598988"/>
            <a:ext cx="5802312" cy="4945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ltLang="sv-SE" sz="900" smtClean="0">
                <a:latin typeface="Arial" panose="020B0604020202020204" pitchFamily="34" charset="0"/>
              </a:rPr>
              <a:t>Vi förtydligar multiplicitet hos associationer ytterligare. Högst upp i bilden syns det bekanta klassdiagrammet, men nu med enbart klassnamnen utritade.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Under klassdiagrammet för vi nu in ett objektdiagram för detta klassdiagram, motsvarande någon viss punkt i tiden. I objektdiagrammet finns tre studenter, tre registreringar och tre kurser. Studenterna är Anna, Nils och Tove. Registreringarna benämns 9, 2 och 6, respektive. De tre kurserna är oop, oos och jök.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Om vi tittar från vänster i bilden ser vi att studenten Anna har en association till registreringen 9. </a:t>
            </a:r>
          </a:p>
          <a:p>
            <a:pPr eaLnBrk="1" hangingPunct="1"/>
            <a:r>
              <a:rPr lang="sv-SE" altLang="sv-SE" sz="900" smtClean="0">
                <a:latin typeface="Arial" panose="020B0604020202020204" pitchFamily="34" charset="0"/>
              </a:rPr>
              <a:t>Studenten Nils har en association till registreringen 2, </a:t>
            </a:r>
          </a:p>
          <a:p>
            <a:pPr eaLnBrk="1" hangingPunct="1"/>
            <a:r>
              <a:rPr lang="sv-SE" altLang="sv-SE" sz="900" smtClean="0">
                <a:latin typeface="Arial" panose="020B0604020202020204" pitchFamily="34" charset="0"/>
              </a:rPr>
              <a:t>och dessutom en till registreringen 6.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Tittar vi nu från höger i bilden ser vi att kursen oop har en association till registreringen 6. </a:t>
            </a:r>
          </a:p>
          <a:p>
            <a:pPr eaLnBrk="1" hangingPunct="1"/>
            <a:r>
              <a:rPr lang="sv-SE" altLang="sv-SE" sz="900" smtClean="0">
                <a:latin typeface="Arial" panose="020B0604020202020204" pitchFamily="34" charset="0"/>
              </a:rPr>
              <a:t>Kursen oos har en association till registreringen 9, </a:t>
            </a:r>
          </a:p>
          <a:p>
            <a:pPr eaLnBrk="1" hangingPunct="1"/>
            <a:r>
              <a:rPr lang="sv-SE" altLang="sv-SE" sz="900" smtClean="0">
                <a:latin typeface="Arial" panose="020B0604020202020204" pitchFamily="34" charset="0"/>
              </a:rPr>
              <a:t>och dessutom en till registreringen 2.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Om vi nu granskar bilden, kan vi då säga att klassdiagrammets associationer med multiplicitet, och de faktiska associationerna mellan objekten i objektdiagrammet inte motsäger varandra? Ja, det kan vi. </a:t>
            </a:r>
          </a:p>
          <a:p>
            <a:pPr eaLnBrk="1" hangingPunct="1"/>
            <a:r>
              <a:rPr lang="sv-SE" altLang="sv-SE" sz="900" smtClean="0">
                <a:latin typeface="Arial" panose="020B0604020202020204" pitchFamily="34" charset="0"/>
              </a:rPr>
              <a:t>Om vi börjar med studenterna ser vi att Anna har en registrering, Nils har två registreringar, och Tove saknar registreringar. Detta stämmer ju helt överens med klassdiagrammet, som säger att en student kan ha mellan noll och obegränsat antal registreringar. </a:t>
            </a:r>
          </a:p>
          <a:p>
            <a:pPr eaLnBrk="1" hangingPunct="1"/>
            <a:r>
              <a:rPr lang="sv-SE" altLang="sv-SE" sz="900" smtClean="0">
                <a:latin typeface="Arial" panose="020B0604020202020204" pitchFamily="34" charset="0"/>
              </a:rPr>
              <a:t>Nu tittar vi på kurserna. Vi ser att oop har en registrering, oos har två registreringar, och att jök saknar registreringar. Även detta stämmer med klassdiagrammet; en kurs kan ha mellan noll och obegränsat antal registreringar. </a:t>
            </a:r>
          </a:p>
          <a:p>
            <a:pPr eaLnBrk="1" hangingPunct="1"/>
            <a:r>
              <a:rPr lang="sv-SE" altLang="sv-SE" sz="900" smtClean="0">
                <a:latin typeface="Arial" panose="020B0604020202020204" pitchFamily="34" charset="0"/>
              </a:rPr>
              <a:t>Så till registreringarna. Enligt klassdiagrammet ska varje registrering ha en, och endast en, student. Dessutom ska varje registrering ha en, och endast en, kurs. Detta stämmer. Registreringen 9 associeras till studenten Anna och till kursen oos. Registreringen 2 associeras till studenten Nils och till kursen oos. Slutligen associeras registreringen 6 till studenten Nils och kursen oop.</a:t>
            </a:r>
          </a:p>
          <a:p>
            <a:pPr eaLnBrk="1" hangingPunct="1"/>
            <a:endParaRPr lang="sv-SE" altLang="sv-SE" sz="900" smtClean="0">
              <a:latin typeface="Arial" panose="020B0604020202020204" pitchFamily="34" charset="0"/>
            </a:endParaRPr>
          </a:p>
        </p:txBody>
      </p:sp>
    </p:spTree>
    <p:extLst>
      <p:ext uri="{BB962C8B-B14F-4D97-AF65-F5344CB8AC3E}">
        <p14:creationId xmlns:p14="http://schemas.microsoft.com/office/powerpoint/2010/main" val="1159291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defRPr sz="1400" i="1">
                <a:solidFill>
                  <a:schemeClr val="tx1"/>
                </a:solidFill>
                <a:latin typeface="Arial" panose="020B0604020202020204" pitchFamily="34" charset="0"/>
              </a:defRPr>
            </a:lvl1pPr>
            <a:lvl2pPr marL="742950" indent="-285750" defTabSz="958850" eaLnBrk="0" hangingPunct="0">
              <a:defRPr sz="1400" i="1">
                <a:solidFill>
                  <a:schemeClr val="tx1"/>
                </a:solidFill>
                <a:latin typeface="Arial" panose="020B0604020202020204" pitchFamily="34" charset="0"/>
              </a:defRPr>
            </a:lvl2pPr>
            <a:lvl3pPr marL="1143000" indent="-228600" defTabSz="958850" eaLnBrk="0" hangingPunct="0">
              <a:defRPr sz="1400" i="1">
                <a:solidFill>
                  <a:schemeClr val="tx1"/>
                </a:solidFill>
                <a:latin typeface="Arial" panose="020B0604020202020204" pitchFamily="34" charset="0"/>
              </a:defRPr>
            </a:lvl3pPr>
            <a:lvl4pPr marL="1600200" indent="-228600" defTabSz="958850" eaLnBrk="0" hangingPunct="0">
              <a:defRPr sz="1400" i="1">
                <a:solidFill>
                  <a:schemeClr val="tx1"/>
                </a:solidFill>
                <a:latin typeface="Arial" panose="020B0604020202020204" pitchFamily="34" charset="0"/>
              </a:defRPr>
            </a:lvl4pPr>
            <a:lvl5pPr marL="2057400" indent="-228600" defTabSz="958850" eaLnBrk="0" hangingPunct="0">
              <a:defRPr sz="1400" i="1">
                <a:solidFill>
                  <a:schemeClr val="tx1"/>
                </a:solidFill>
                <a:latin typeface="Arial" panose="020B0604020202020204" pitchFamily="34" charset="0"/>
              </a:defRPr>
            </a:lvl5pPr>
            <a:lvl6pPr marL="2514600" indent="-228600" defTabSz="958850"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8850"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8850"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885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D5465F25-D8F4-4A02-8972-C80C001F0212}" type="slidenum">
              <a:rPr lang="en-US" altLang="sv-SE" i="0"/>
              <a:pPr eaLnBrk="1" hangingPunct="1"/>
              <a:t>24</a:t>
            </a:fld>
            <a:endParaRPr lang="en-US" altLang="sv-SE" i="0"/>
          </a:p>
        </p:txBody>
      </p:sp>
      <p:sp>
        <p:nvSpPr>
          <p:cNvPr id="205827" name="Rectangle 2"/>
          <p:cNvSpPr>
            <a:spLocks noGrp="1" noRot="1" noChangeAspect="1" noChangeArrowheads="1" noTextEdit="1"/>
          </p:cNvSpPr>
          <p:nvPr>
            <p:ph type="sldImg"/>
          </p:nvPr>
        </p:nvSpPr>
        <p:spPr>
          <a:xfrm>
            <a:off x="90488" y="742950"/>
            <a:ext cx="6616700" cy="3722688"/>
          </a:xfrm>
          <a:ln/>
        </p:spPr>
      </p:sp>
      <p:sp>
        <p:nvSpPr>
          <p:cNvPr id="205828" name="Rectangle 3"/>
          <p:cNvSpPr>
            <a:spLocks noGrp="1" noChangeArrowheads="1"/>
          </p:cNvSpPr>
          <p:nvPr>
            <p:ph type="body" idx="1"/>
          </p:nvPr>
        </p:nvSpPr>
        <p:spPr>
          <a:xfrm>
            <a:off x="681038" y="4598988"/>
            <a:ext cx="5802312" cy="4945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ltLang="sv-SE" sz="900" smtClean="0">
                <a:latin typeface="Arial" panose="020B0604020202020204" pitchFamily="34" charset="0"/>
              </a:rPr>
              <a:t>Vi förtydligar multiplicitet hos associationer ytterligare. Högst upp i bilden syns det bekanta klassdiagrammet, men nu med enbart klassnamnen utritade.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Under klassdiagrammet för vi nu in ett objektdiagram för detta klassdiagram, motsvarande någon viss punkt i tiden. I objektdiagrammet finns tre studenter, tre registreringar och tre kurser. Studenterna är Anna, Nils och Tove. Registreringarna benämns 9, 2 och 6, respektive. De tre kurserna är oop, oos och jök.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Om vi tittar från vänster i bilden ser vi att studenten Anna har en association till registreringen 9. </a:t>
            </a:r>
          </a:p>
          <a:p>
            <a:pPr eaLnBrk="1" hangingPunct="1"/>
            <a:r>
              <a:rPr lang="sv-SE" altLang="sv-SE" sz="900" smtClean="0">
                <a:latin typeface="Arial" panose="020B0604020202020204" pitchFamily="34" charset="0"/>
              </a:rPr>
              <a:t>Studenten Nils har en association till registreringen 2, </a:t>
            </a:r>
          </a:p>
          <a:p>
            <a:pPr eaLnBrk="1" hangingPunct="1"/>
            <a:r>
              <a:rPr lang="sv-SE" altLang="sv-SE" sz="900" smtClean="0">
                <a:latin typeface="Arial" panose="020B0604020202020204" pitchFamily="34" charset="0"/>
              </a:rPr>
              <a:t>och dessutom en till registreringen 6.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Tittar vi nu från höger i bilden ser vi att kursen oop har en association till registreringen 6. </a:t>
            </a:r>
          </a:p>
          <a:p>
            <a:pPr eaLnBrk="1" hangingPunct="1"/>
            <a:r>
              <a:rPr lang="sv-SE" altLang="sv-SE" sz="900" smtClean="0">
                <a:latin typeface="Arial" panose="020B0604020202020204" pitchFamily="34" charset="0"/>
              </a:rPr>
              <a:t>Kursen oos har en association till registreringen 9, </a:t>
            </a:r>
          </a:p>
          <a:p>
            <a:pPr eaLnBrk="1" hangingPunct="1"/>
            <a:r>
              <a:rPr lang="sv-SE" altLang="sv-SE" sz="900" smtClean="0">
                <a:latin typeface="Arial" panose="020B0604020202020204" pitchFamily="34" charset="0"/>
              </a:rPr>
              <a:t>och dessutom en till registreringen 2.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Om vi nu granskar bilden, kan vi då säga att klassdiagrammets associationer med multiplicitet, och de faktiska associationerna mellan objekten i objektdiagrammet inte motsäger varandra? Ja, det kan vi. </a:t>
            </a:r>
          </a:p>
          <a:p>
            <a:pPr eaLnBrk="1" hangingPunct="1"/>
            <a:r>
              <a:rPr lang="sv-SE" altLang="sv-SE" sz="900" smtClean="0">
                <a:latin typeface="Arial" panose="020B0604020202020204" pitchFamily="34" charset="0"/>
              </a:rPr>
              <a:t>Om vi börjar med studenterna ser vi att Anna har en registrering, Nils har två registreringar, och Tove saknar registreringar. Detta stämmer ju helt överens med klassdiagrammet, som säger att en student kan ha mellan noll och obegränsat antal registreringar. </a:t>
            </a:r>
          </a:p>
          <a:p>
            <a:pPr eaLnBrk="1" hangingPunct="1"/>
            <a:r>
              <a:rPr lang="sv-SE" altLang="sv-SE" sz="900" smtClean="0">
                <a:latin typeface="Arial" panose="020B0604020202020204" pitchFamily="34" charset="0"/>
              </a:rPr>
              <a:t>Nu tittar vi på kurserna. Vi ser att oop har en registrering, oos har två registreringar, och att jök saknar registreringar. Även detta stämmer med klassdiagrammet; en kurs kan ha mellan noll och obegränsat antal registreringar. </a:t>
            </a:r>
          </a:p>
          <a:p>
            <a:pPr eaLnBrk="1" hangingPunct="1"/>
            <a:r>
              <a:rPr lang="sv-SE" altLang="sv-SE" sz="900" smtClean="0">
                <a:latin typeface="Arial" panose="020B0604020202020204" pitchFamily="34" charset="0"/>
              </a:rPr>
              <a:t>Så till registreringarna. Enligt klassdiagrammet ska varje registrering ha en, och endast en, student. Dessutom ska varje registrering ha en, och endast en, kurs. Detta stämmer. Registreringen 9 associeras till studenten Anna och till kursen oos. Registreringen 2 associeras till studenten Nils och till kursen oos. Slutligen associeras registreringen 6 till studenten Nils och kursen oop.</a:t>
            </a:r>
          </a:p>
          <a:p>
            <a:pPr eaLnBrk="1" hangingPunct="1"/>
            <a:endParaRPr lang="sv-SE" altLang="sv-SE" sz="900" smtClean="0">
              <a:latin typeface="Arial" panose="020B0604020202020204" pitchFamily="34" charset="0"/>
            </a:endParaRPr>
          </a:p>
        </p:txBody>
      </p:sp>
    </p:spTree>
    <p:extLst>
      <p:ext uri="{BB962C8B-B14F-4D97-AF65-F5344CB8AC3E}">
        <p14:creationId xmlns:p14="http://schemas.microsoft.com/office/powerpoint/2010/main" val="2762326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defRPr sz="1400" i="1">
                <a:solidFill>
                  <a:schemeClr val="tx1"/>
                </a:solidFill>
                <a:latin typeface="Arial" panose="020B0604020202020204" pitchFamily="34" charset="0"/>
              </a:defRPr>
            </a:lvl1pPr>
            <a:lvl2pPr marL="742950" indent="-285750" defTabSz="958850" eaLnBrk="0" hangingPunct="0">
              <a:defRPr sz="1400" i="1">
                <a:solidFill>
                  <a:schemeClr val="tx1"/>
                </a:solidFill>
                <a:latin typeface="Arial" panose="020B0604020202020204" pitchFamily="34" charset="0"/>
              </a:defRPr>
            </a:lvl2pPr>
            <a:lvl3pPr marL="1143000" indent="-228600" defTabSz="958850" eaLnBrk="0" hangingPunct="0">
              <a:defRPr sz="1400" i="1">
                <a:solidFill>
                  <a:schemeClr val="tx1"/>
                </a:solidFill>
                <a:latin typeface="Arial" panose="020B0604020202020204" pitchFamily="34" charset="0"/>
              </a:defRPr>
            </a:lvl3pPr>
            <a:lvl4pPr marL="1600200" indent="-228600" defTabSz="958850" eaLnBrk="0" hangingPunct="0">
              <a:defRPr sz="1400" i="1">
                <a:solidFill>
                  <a:schemeClr val="tx1"/>
                </a:solidFill>
                <a:latin typeface="Arial" panose="020B0604020202020204" pitchFamily="34" charset="0"/>
              </a:defRPr>
            </a:lvl4pPr>
            <a:lvl5pPr marL="2057400" indent="-228600" defTabSz="958850" eaLnBrk="0" hangingPunct="0">
              <a:defRPr sz="1400" i="1">
                <a:solidFill>
                  <a:schemeClr val="tx1"/>
                </a:solidFill>
                <a:latin typeface="Arial" panose="020B0604020202020204" pitchFamily="34" charset="0"/>
              </a:defRPr>
            </a:lvl5pPr>
            <a:lvl6pPr marL="2514600" indent="-228600" defTabSz="958850"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8850"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8850"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885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D5465F25-D8F4-4A02-8972-C80C001F0212}" type="slidenum">
              <a:rPr lang="en-US" altLang="sv-SE" i="0"/>
              <a:pPr eaLnBrk="1" hangingPunct="1"/>
              <a:t>25</a:t>
            </a:fld>
            <a:endParaRPr lang="en-US" altLang="sv-SE" i="0"/>
          </a:p>
        </p:txBody>
      </p:sp>
      <p:sp>
        <p:nvSpPr>
          <p:cNvPr id="205827" name="Rectangle 2"/>
          <p:cNvSpPr>
            <a:spLocks noGrp="1" noRot="1" noChangeAspect="1" noChangeArrowheads="1" noTextEdit="1"/>
          </p:cNvSpPr>
          <p:nvPr>
            <p:ph type="sldImg"/>
          </p:nvPr>
        </p:nvSpPr>
        <p:spPr>
          <a:xfrm>
            <a:off x="90488" y="742950"/>
            <a:ext cx="6616700" cy="3722688"/>
          </a:xfrm>
          <a:ln/>
        </p:spPr>
      </p:sp>
      <p:sp>
        <p:nvSpPr>
          <p:cNvPr id="205828" name="Rectangle 3"/>
          <p:cNvSpPr>
            <a:spLocks noGrp="1" noChangeArrowheads="1"/>
          </p:cNvSpPr>
          <p:nvPr>
            <p:ph type="body" idx="1"/>
          </p:nvPr>
        </p:nvSpPr>
        <p:spPr>
          <a:xfrm>
            <a:off x="681038" y="4598988"/>
            <a:ext cx="5802312" cy="4945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ltLang="sv-SE" sz="900" smtClean="0">
                <a:latin typeface="Arial" panose="020B0604020202020204" pitchFamily="34" charset="0"/>
              </a:rPr>
              <a:t>Vi förtydligar multiplicitet hos associationer ytterligare. Högst upp i bilden syns det bekanta klassdiagrammet, men nu med enbart klassnamnen utritade.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Under klassdiagrammet för vi nu in ett objektdiagram för detta klassdiagram, motsvarande någon viss punkt i tiden. I objektdiagrammet finns tre studenter, tre registreringar och tre kurser. Studenterna är Anna, Nils och Tove. Registreringarna benämns 9, 2 och 6, respektive. De tre kurserna är oop, oos och jök.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Om vi tittar från vänster i bilden ser vi att studenten Anna har en association till registreringen 9. </a:t>
            </a:r>
          </a:p>
          <a:p>
            <a:pPr eaLnBrk="1" hangingPunct="1"/>
            <a:r>
              <a:rPr lang="sv-SE" altLang="sv-SE" sz="900" smtClean="0">
                <a:latin typeface="Arial" panose="020B0604020202020204" pitchFamily="34" charset="0"/>
              </a:rPr>
              <a:t>Studenten Nils har en association till registreringen 2, </a:t>
            </a:r>
          </a:p>
          <a:p>
            <a:pPr eaLnBrk="1" hangingPunct="1"/>
            <a:r>
              <a:rPr lang="sv-SE" altLang="sv-SE" sz="900" smtClean="0">
                <a:latin typeface="Arial" panose="020B0604020202020204" pitchFamily="34" charset="0"/>
              </a:rPr>
              <a:t>och dessutom en till registreringen 6.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Tittar vi nu från höger i bilden ser vi att kursen oop har en association till registreringen 6. </a:t>
            </a:r>
          </a:p>
          <a:p>
            <a:pPr eaLnBrk="1" hangingPunct="1"/>
            <a:r>
              <a:rPr lang="sv-SE" altLang="sv-SE" sz="900" smtClean="0">
                <a:latin typeface="Arial" panose="020B0604020202020204" pitchFamily="34" charset="0"/>
              </a:rPr>
              <a:t>Kursen oos har en association till registreringen 9, </a:t>
            </a:r>
          </a:p>
          <a:p>
            <a:pPr eaLnBrk="1" hangingPunct="1"/>
            <a:r>
              <a:rPr lang="sv-SE" altLang="sv-SE" sz="900" smtClean="0">
                <a:latin typeface="Arial" panose="020B0604020202020204" pitchFamily="34" charset="0"/>
              </a:rPr>
              <a:t>och dessutom en till registreringen 2.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Om vi nu granskar bilden, kan vi då säga att klassdiagrammets associationer med multiplicitet, och de faktiska associationerna mellan objekten i objektdiagrammet inte motsäger varandra? Ja, det kan vi. </a:t>
            </a:r>
          </a:p>
          <a:p>
            <a:pPr eaLnBrk="1" hangingPunct="1"/>
            <a:r>
              <a:rPr lang="sv-SE" altLang="sv-SE" sz="900" smtClean="0">
                <a:latin typeface="Arial" panose="020B0604020202020204" pitchFamily="34" charset="0"/>
              </a:rPr>
              <a:t>Om vi börjar med studenterna ser vi att Anna har en registrering, Nils har två registreringar, och Tove saknar registreringar. Detta stämmer ju helt överens med klassdiagrammet, som säger att en student kan ha mellan noll och obegränsat antal registreringar. </a:t>
            </a:r>
          </a:p>
          <a:p>
            <a:pPr eaLnBrk="1" hangingPunct="1"/>
            <a:r>
              <a:rPr lang="sv-SE" altLang="sv-SE" sz="900" smtClean="0">
                <a:latin typeface="Arial" panose="020B0604020202020204" pitchFamily="34" charset="0"/>
              </a:rPr>
              <a:t>Nu tittar vi på kurserna. Vi ser att oop har en registrering, oos har två registreringar, och att jök saknar registreringar. Även detta stämmer med klassdiagrammet; en kurs kan ha mellan noll och obegränsat antal registreringar. </a:t>
            </a:r>
          </a:p>
          <a:p>
            <a:pPr eaLnBrk="1" hangingPunct="1"/>
            <a:r>
              <a:rPr lang="sv-SE" altLang="sv-SE" sz="900" smtClean="0">
                <a:latin typeface="Arial" panose="020B0604020202020204" pitchFamily="34" charset="0"/>
              </a:rPr>
              <a:t>Så till registreringarna. Enligt klassdiagrammet ska varje registrering ha en, och endast en, student. Dessutom ska varje registrering ha en, och endast en, kurs. Detta stämmer. Registreringen 9 associeras till studenten Anna och till kursen oos. Registreringen 2 associeras till studenten Nils och till kursen oos. Slutligen associeras registreringen 6 till studenten Nils och kursen oop.</a:t>
            </a:r>
          </a:p>
          <a:p>
            <a:pPr eaLnBrk="1" hangingPunct="1"/>
            <a:endParaRPr lang="sv-SE" altLang="sv-SE" sz="900" smtClean="0">
              <a:latin typeface="Arial" panose="020B0604020202020204" pitchFamily="34" charset="0"/>
            </a:endParaRPr>
          </a:p>
        </p:txBody>
      </p:sp>
    </p:spTree>
    <p:extLst>
      <p:ext uri="{BB962C8B-B14F-4D97-AF65-F5344CB8AC3E}">
        <p14:creationId xmlns:p14="http://schemas.microsoft.com/office/powerpoint/2010/main" val="3667662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727B2ED3-BBF9-41A2-AB58-EF24FEB0FE7A}" type="slidenum">
              <a:rPr lang="en-US" altLang="sv-SE" sz="1300" i="0"/>
              <a:pPr eaLnBrk="1" hangingPunct="1"/>
              <a:t>27</a:t>
            </a:fld>
            <a:endParaRPr lang="en-US" altLang="sv-SE" sz="1300" i="0"/>
          </a:p>
        </p:txBody>
      </p:sp>
    </p:spTree>
    <p:extLst>
      <p:ext uri="{BB962C8B-B14F-4D97-AF65-F5344CB8AC3E}">
        <p14:creationId xmlns:p14="http://schemas.microsoft.com/office/powerpoint/2010/main" val="3142694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727B2ED3-BBF9-41A2-AB58-EF24FEB0FE7A}" type="slidenum">
              <a:rPr lang="en-US" altLang="sv-SE" sz="1300" i="0"/>
              <a:pPr eaLnBrk="1" hangingPunct="1"/>
              <a:t>28</a:t>
            </a:fld>
            <a:endParaRPr lang="en-US" altLang="sv-SE" sz="1300" i="0"/>
          </a:p>
        </p:txBody>
      </p:sp>
    </p:spTree>
    <p:extLst>
      <p:ext uri="{BB962C8B-B14F-4D97-AF65-F5344CB8AC3E}">
        <p14:creationId xmlns:p14="http://schemas.microsoft.com/office/powerpoint/2010/main" val="34977362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3"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726350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4797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en-US" noProof="0" smtClean="0"/>
              <a:t>Click to edit Master text styles</a:t>
            </a:r>
          </a:p>
        </p:txBody>
      </p:sp>
    </p:spTree>
    <p:extLst>
      <p:ext uri="{BB962C8B-B14F-4D97-AF65-F5344CB8AC3E}">
        <p14:creationId xmlns:p14="http://schemas.microsoft.com/office/powerpoint/2010/main" val="65599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96804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932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4214" y="208360"/>
            <a:ext cx="8351837" cy="857250"/>
          </a:xfrm>
        </p:spPr>
        <p:txBody>
          <a:bodyPr/>
          <a:lstStyle/>
          <a:p>
            <a:r>
              <a:rPr lang="en-US" smtClean="0"/>
              <a:t>Click to edit Master title style</a:t>
            </a:r>
            <a:endParaRPr lang="sv-SE"/>
          </a:p>
        </p:txBody>
      </p:sp>
      <p:sp>
        <p:nvSpPr>
          <p:cNvPr id="3" name="Content Placeholder 2"/>
          <p:cNvSpPr>
            <a:spLocks noGrp="1"/>
          </p:cNvSpPr>
          <p:nvPr>
            <p:ph sz="quarter" idx="1"/>
          </p:nvPr>
        </p:nvSpPr>
        <p:spPr>
          <a:xfrm>
            <a:off x="684214" y="1200150"/>
            <a:ext cx="4098925" cy="17895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quarter" idx="2"/>
          </p:nvPr>
        </p:nvSpPr>
        <p:spPr>
          <a:xfrm>
            <a:off x="4935538" y="1200150"/>
            <a:ext cx="4100512" cy="17895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Content Placeholder 4"/>
          <p:cNvSpPr>
            <a:spLocks noGrp="1"/>
          </p:cNvSpPr>
          <p:nvPr>
            <p:ph sz="quarter" idx="3"/>
          </p:nvPr>
        </p:nvSpPr>
        <p:spPr>
          <a:xfrm>
            <a:off x="684214" y="3103960"/>
            <a:ext cx="4098925" cy="17895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Content Placeholder 5"/>
          <p:cNvSpPr>
            <a:spLocks noGrp="1"/>
          </p:cNvSpPr>
          <p:nvPr>
            <p:ph sz="quarter" idx="4"/>
          </p:nvPr>
        </p:nvSpPr>
        <p:spPr>
          <a:xfrm>
            <a:off x="4935538" y="3103960"/>
            <a:ext cx="4100512" cy="17895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Rectangle 9"/>
          <p:cNvSpPr>
            <a:spLocks noGrp="1" noChangeArrowheads="1"/>
          </p:cNvSpPr>
          <p:nvPr>
            <p:ph type="sldNum" sz="quarter" idx="10"/>
          </p:nvPr>
        </p:nvSpPr>
        <p:spPr>
          <a:xfrm>
            <a:off x="7956550" y="4974432"/>
            <a:ext cx="730250" cy="169069"/>
          </a:xfrm>
          <a:prstGeom prst="rect">
            <a:avLst/>
          </a:prstGeom>
          <a:ln/>
        </p:spPr>
        <p:txBody>
          <a:bodyPr/>
          <a:lstStyle>
            <a:lvl1pPr>
              <a:defRPr/>
            </a:lvl1pPr>
          </a:lstStyle>
          <a:p>
            <a:fld id="{753376D3-784C-465F-A89F-81F2B4FB9584}" type="slidenum">
              <a:rPr lang="sv-SE" altLang="sv-SE"/>
              <a:pPr/>
              <a:t>‹#›</a:t>
            </a:fld>
            <a:endParaRPr lang="sv-SE" altLang="sv-SE"/>
          </a:p>
        </p:txBody>
      </p:sp>
    </p:spTree>
    <p:extLst>
      <p:ext uri="{BB962C8B-B14F-4D97-AF65-F5344CB8AC3E}">
        <p14:creationId xmlns:p14="http://schemas.microsoft.com/office/powerpoint/2010/main" val="155930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rst page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3"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3735963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rst page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1023754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rst page - Crowns">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12"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242507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rst page">
    <p:spTree>
      <p:nvGrpSpPr>
        <p:cNvPr id="1" name=""/>
        <p:cNvGrpSpPr/>
        <p:nvPr/>
      </p:nvGrpSpPr>
      <p:grpSpPr>
        <a:xfrm>
          <a:off x="0" y="0"/>
          <a:ext cx="0" cy="0"/>
          <a:chOff x="0" y="0"/>
          <a:chExt cx="0" cy="0"/>
        </a:xfrm>
      </p:grpSpPr>
      <p:sp>
        <p:nvSpPr>
          <p:cNvPr id="10"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029145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Heading and conten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8780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örstasida - Kronor">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endParaRPr lang="sv-SE" noProof="0" dirty="0"/>
          </a:p>
        </p:txBody>
      </p:sp>
      <p:sp>
        <p:nvSpPr>
          <p:cNvPr id="7"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65828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Chapter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3"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1598360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672574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 Crowns">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3330753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033075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parts">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50504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Heading and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1977495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ly conten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96325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176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örsta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17019348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örstasida - Olivkvist">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9"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0"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79801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örsta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3271404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örstasida - Kronor">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968387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örstasida">
    <p:bg>
      <p:bgPr>
        <a:solidFill>
          <a:schemeClr val="tx1"/>
        </a:solidFill>
        <a:effectLst/>
      </p:bgPr>
    </p:bg>
    <p:spTree>
      <p:nvGrpSpPr>
        <p:cNvPr id="1" name=""/>
        <p:cNvGrpSpPr/>
        <p:nvPr/>
      </p:nvGrpSpPr>
      <p:grpSpPr>
        <a:xfrm>
          <a:off x="0" y="0"/>
          <a:ext cx="0" cy="0"/>
          <a:chOff x="0" y="0"/>
          <a:chExt cx="0" cy="0"/>
        </a:xfrm>
      </p:grpSpPr>
      <p:sp>
        <p:nvSpPr>
          <p:cNvPr id="8"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0"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42498292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Rubrik och innehåll">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3250514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pitel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169158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apitelsida - Olivkvist">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5911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apitelsida - Kronor">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78798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apitelsida">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897809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vå innehållsdelar">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3208948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Rubrik och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37164071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ast innehåll">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3037642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örstasida">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7"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59284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2753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rst page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11"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7991691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page - Olive branch">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8"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850509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rst page - Crowns">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22847219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rst page">
    <p:bg>
      <p:bgPr>
        <a:solidFill>
          <a:schemeClr val="tx1"/>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7"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454194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Heading and conten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495333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36494611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 Olive branch">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2471779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pter - Crowns">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7151870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9345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sv-SE" noProof="0"/>
          </a:p>
        </p:txBody>
      </p:sp>
    </p:spTree>
    <p:extLst>
      <p:ext uri="{BB962C8B-B14F-4D97-AF65-F5344CB8AC3E}">
        <p14:creationId xmlns:p14="http://schemas.microsoft.com/office/powerpoint/2010/main" val="1251073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arts">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5754704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Heading and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25159268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ly content">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41412670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mpt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0621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dverkande - Vit">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6" cy="1195504"/>
          </a:xfrm>
          <a:prstGeom prst="rect">
            <a:avLst/>
          </a:prstGeom>
        </p:spPr>
      </p:pic>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002F5F"/>
                </a:solidFill>
                <a:latin typeface="Verdana"/>
                <a:cs typeface="Verdana"/>
              </a:rPr>
              <a:t>Medverkande</a:t>
            </a:r>
            <a:endParaRPr lang="sv-SE" sz="2400" b="1" dirty="0">
              <a:solidFill>
                <a:srgbClr val="002F5F"/>
              </a:solidFill>
              <a:latin typeface="Verdana"/>
              <a:cs typeface="Verdana"/>
            </a:endParaRPr>
          </a:p>
        </p:txBody>
      </p:sp>
      <p:sp>
        <p:nvSpPr>
          <p:cNvPr id="7" name="TextBox 6"/>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chemeClr val="tx1"/>
                </a:solidFill>
                <a:latin typeface="Verdana"/>
              </a:rPr>
              <a:t>Inspelat</a:t>
            </a:r>
            <a:r>
              <a:rPr lang="sv-SE" sz="1600" baseline="0" noProof="0" dirty="0" smtClean="0">
                <a:solidFill>
                  <a:schemeClr val="tx1"/>
                </a:solidFill>
                <a:latin typeface="Verdana"/>
              </a:rPr>
              <a:t> </a:t>
            </a:r>
            <a:fld id="{DEF0F593-7E64-D74F-96F6-B611C3DC3FC9}" type="datetime1">
              <a:rPr lang="sv-SE" sz="1600" baseline="0" noProof="0" smtClean="0">
                <a:solidFill>
                  <a:schemeClr val="tx1"/>
                </a:solidFill>
                <a:latin typeface="Verdana"/>
              </a:rPr>
              <a:t>2015-08-31</a:t>
            </a:fld>
            <a:endParaRPr lang="sv-SE" sz="1600" noProof="0" dirty="0" smtClean="0">
              <a:solidFill>
                <a:schemeClr val="tx1"/>
              </a:solidFill>
              <a:latin typeface="Verdana"/>
            </a:endParaRPr>
          </a:p>
          <a:p>
            <a:r>
              <a:rPr lang="sv-SE" sz="1600" noProof="0" dirty="0" smtClean="0">
                <a:solidFill>
                  <a:schemeClr val="tx1"/>
                </a:solidFill>
                <a:latin typeface="Verdana"/>
              </a:rPr>
              <a:t>Institutionen för data- och systemvetenskap, DSV </a:t>
            </a:r>
            <a:endParaRPr lang="sv-SE" sz="1600" noProof="0" dirty="0">
              <a:solidFill>
                <a:schemeClr val="tx1"/>
              </a:solidFill>
              <a:latin typeface="Verdana"/>
            </a:endParaRPr>
          </a:p>
        </p:txBody>
      </p:sp>
    </p:spTree>
    <p:extLst>
      <p:ext uri="{BB962C8B-B14F-4D97-AF65-F5344CB8AC3E}">
        <p14:creationId xmlns:p14="http://schemas.microsoft.com/office/powerpoint/2010/main" val="15321057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ributors - White">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smtClean="0">
                <a:solidFill>
                  <a:srgbClr val="002F5F"/>
                </a:solidFill>
                <a:latin typeface="Verdana"/>
                <a:cs typeface="Verdana"/>
              </a:rPr>
              <a:t>Contributors</a:t>
            </a:r>
            <a:endParaRPr lang="en-US" sz="2400" b="1" noProof="0">
              <a:solidFill>
                <a:srgbClr val="002F5F"/>
              </a:solidFill>
              <a:latin typeface="Verdana"/>
              <a:cs typeface="Verdana"/>
            </a:endParaRPr>
          </a:p>
        </p:txBody>
      </p:sp>
      <p:sp>
        <p:nvSpPr>
          <p:cNvPr id="7" name="TextBox 6"/>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tx1"/>
                </a:solidFill>
                <a:latin typeface="Verdana"/>
              </a:rPr>
              <a:t>Recorded </a:t>
            </a:r>
            <a:fld id="{DEF0F593-7E64-D74F-96F6-B611C3DC3FC9}" type="datetime1">
              <a:rPr lang="en-US" sz="1600" baseline="0" noProof="0" smtClean="0">
                <a:solidFill>
                  <a:schemeClr val="tx1"/>
                </a:solidFill>
                <a:latin typeface="Verdana"/>
              </a:rPr>
              <a:t>8/31/2015</a:t>
            </a:fld>
            <a:endParaRPr lang="en-US" sz="1600" noProof="0" dirty="0" smtClean="0">
              <a:solidFill>
                <a:schemeClr val="tx1"/>
              </a:solidFill>
              <a:latin typeface="Verdana"/>
            </a:endParaRPr>
          </a:p>
          <a:p>
            <a:r>
              <a:rPr lang="en-US" sz="1600" noProof="0" dirty="0" smtClean="0">
                <a:solidFill>
                  <a:schemeClr val="tx1"/>
                </a:solidFill>
                <a:latin typeface="Verdana"/>
              </a:rPr>
              <a:t>Department of Computer and Systems Sciences, DSV </a:t>
            </a:r>
            <a:endParaRPr lang="en-US" sz="1600" noProof="0" dirty="0">
              <a:solidFill>
                <a:schemeClr val="tx1"/>
              </a:solidFill>
              <a:latin typeface="Verdana"/>
            </a:endParaRPr>
          </a:p>
        </p:txBody>
      </p:sp>
      <p:pic>
        <p:nvPicPr>
          <p:cNvPr id="8"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80"/>
          </a:xfrm>
          <a:prstGeom prst="rect">
            <a:avLst/>
          </a:prstGeom>
        </p:spPr>
      </p:pic>
    </p:spTree>
    <p:extLst>
      <p:ext uri="{BB962C8B-B14F-4D97-AF65-F5344CB8AC3E}">
        <p14:creationId xmlns:p14="http://schemas.microsoft.com/office/powerpoint/2010/main" val="3662461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edverkande - Blå">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5" name="TextBox 4"/>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Inspelat</a:t>
            </a:r>
            <a:r>
              <a:rPr lang="sv-SE" sz="1600" baseline="0" noProof="0" dirty="0" smtClean="0">
                <a:solidFill>
                  <a:srgbClr val="FFFFFF"/>
                </a:solidFill>
                <a:latin typeface="Verdana"/>
              </a:rPr>
              <a:t> </a:t>
            </a:r>
            <a:fld id="{DEF0F593-7E64-D74F-96F6-B611C3DC3FC9}" type="datetime1">
              <a:rPr lang="sv-SE" sz="1600" baseline="0" noProof="0" smtClean="0">
                <a:solidFill>
                  <a:srgbClr val="FFFFFF"/>
                </a:solidFill>
                <a:latin typeface="Verdana"/>
              </a:rPr>
              <a:t>2015-08-31</a:t>
            </a:fld>
            <a:endParaRPr lang="sv-SE" sz="1600" noProof="0" dirty="0" smtClean="0">
              <a:solidFill>
                <a:srgbClr val="FFFFFF"/>
              </a:solidFill>
              <a:latin typeface="Verdana"/>
            </a:endParaRPr>
          </a:p>
          <a:p>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Tree>
    <p:extLst>
      <p:ext uri="{BB962C8B-B14F-4D97-AF65-F5344CB8AC3E}">
        <p14:creationId xmlns:p14="http://schemas.microsoft.com/office/powerpoint/2010/main" val="1478849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edverkande - egen sidfot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sp>
        <p:nvSpPr>
          <p:cNvPr id="7"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296880401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ributors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TextBox 4"/>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Recorded </a:t>
            </a:r>
            <a:fld id="{DEF0F593-7E64-D74F-96F6-B611C3DC3FC9}" type="datetime1">
              <a:rPr lang="en-US" sz="1600" baseline="0" noProof="0" smtClean="0">
                <a:solidFill>
                  <a:schemeClr val="bg1"/>
                </a:solidFill>
                <a:latin typeface="Verdana"/>
              </a:rPr>
              <a:pPr marL="0" marR="0" indent="0" algn="l" defTabSz="914400" rtl="0" eaLnBrk="1" fontAlgn="auto" latinLnBrk="0" hangingPunct="1">
                <a:lnSpc>
                  <a:spcPct val="100000"/>
                </a:lnSpc>
                <a:spcBef>
                  <a:spcPts val="0"/>
                </a:spcBef>
                <a:spcAft>
                  <a:spcPts val="0"/>
                </a:spcAft>
                <a:buClrTx/>
                <a:buSzTx/>
                <a:buFontTx/>
                <a:buNone/>
                <a:tabLst/>
                <a:defRPr/>
              </a:pPr>
              <a:t>8/31/2015</a:t>
            </a:fld>
            <a:endParaRPr lang="en-US" sz="1600" noProof="0" dirty="0" smtClean="0">
              <a:solidFill>
                <a:schemeClr val="bg1"/>
              </a:solidFill>
              <a:latin typeface="Verdana"/>
            </a:endParaRPr>
          </a:p>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Tree>
    <p:extLst>
      <p:ext uri="{BB962C8B-B14F-4D97-AF65-F5344CB8AC3E}">
        <p14:creationId xmlns:p14="http://schemas.microsoft.com/office/powerpoint/2010/main" val="39822158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ributors - custom footer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
        <p:nvSpPr>
          <p:cNvPr id="9"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41744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Kapitel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3"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7730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ara logo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7" cy="1195504"/>
          </a:xfrm>
          <a:prstGeom prst="rect">
            <a:avLst/>
          </a:prstGeom>
        </p:spPr>
      </p:pic>
      <p:sp>
        <p:nvSpPr>
          <p:cNvPr id="5" name="TextBox 4"/>
          <p:cNvSpPr txBox="1"/>
          <p:nvPr userDrawn="1"/>
        </p:nvSpPr>
        <p:spPr>
          <a:xfrm>
            <a:off x="792000" y="4465444"/>
            <a:ext cx="5354050"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Tree>
    <p:extLst>
      <p:ext uri="{BB962C8B-B14F-4D97-AF65-F5344CB8AC3E}">
        <p14:creationId xmlns:p14="http://schemas.microsoft.com/office/powerpoint/2010/main" val="5334239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Just logo - Blue">
    <p:bg>
      <p:bgPr>
        <a:solidFill>
          <a:schemeClr val="tx1"/>
        </a:solidFill>
        <a:effectLst/>
      </p:bgPr>
    </p:bg>
    <p:spTree>
      <p:nvGrpSpPr>
        <p:cNvPr id="1" name=""/>
        <p:cNvGrpSpPr/>
        <p:nvPr/>
      </p:nvGrpSpPr>
      <p:grpSpPr>
        <a:xfrm>
          <a:off x="0" y="0"/>
          <a:ext cx="0" cy="0"/>
          <a:chOff x="0" y="0"/>
          <a:chExt cx="0" cy="0"/>
        </a:xfrm>
      </p:grpSpPr>
      <p:sp>
        <p:nvSpPr>
          <p:cNvPr id="5" name="TextBox 4"/>
          <p:cNvSpPr txBox="1"/>
          <p:nvPr userDrawn="1"/>
        </p:nvSpPr>
        <p:spPr>
          <a:xfrm>
            <a:off x="792000" y="4465444"/>
            <a:ext cx="5724644" cy="338554"/>
          </a:xfrm>
          <a:prstGeom prst="rect">
            <a:avLst/>
          </a:prstGeom>
          <a:noFill/>
        </p:spPr>
        <p:txBody>
          <a:bodyPr wrap="none" rtlCol="0">
            <a:spAutoFit/>
          </a:bodyPr>
          <a:lstStyle/>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9"/>
            <a:ext cx="1296144" cy="1236379"/>
          </a:xfrm>
          <a:prstGeom prst="rect">
            <a:avLst/>
          </a:prstGeom>
        </p:spPr>
      </p:pic>
    </p:spTree>
    <p:extLst>
      <p:ext uri="{BB962C8B-B14F-4D97-AF65-F5344CB8AC3E}">
        <p14:creationId xmlns:p14="http://schemas.microsoft.com/office/powerpoint/2010/main" val="285386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 vit/Empty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08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 svart/Empty 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9523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om blå/Empty blu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76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 Kronor">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4"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5"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dirty="0" smtClean="0"/>
          </a:p>
        </p:txBody>
      </p:sp>
    </p:spTree>
    <p:extLst>
      <p:ext uri="{BB962C8B-B14F-4D97-AF65-F5344CB8AC3E}">
        <p14:creationId xmlns:p14="http://schemas.microsoft.com/office/powerpoint/2010/main" val="3912549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5.emf"/><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6.emf"/><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0.emf"/><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descr="logo-org-svensk_rgb.png"/>
          <p:cNvPicPr>
            <a:picLocks noChangeAspect="1"/>
          </p:cNvPicPr>
          <p:nvPr/>
        </p:nvPicPr>
        <p:blipFill>
          <a:blip r:embed="rId16" cstate="print"/>
          <a:stretch>
            <a:fillRect/>
          </a:stretch>
        </p:blipFill>
        <p:spPr>
          <a:xfrm>
            <a:off x="7884368" y="216001"/>
            <a:ext cx="980375" cy="817853"/>
          </a:xfrm>
          <a:prstGeom prst="rect">
            <a:avLst/>
          </a:prstGeom>
        </p:spPr>
      </p:pic>
    </p:spTree>
    <p:extLst>
      <p:ext uri="{BB962C8B-B14F-4D97-AF65-F5344CB8AC3E}">
        <p14:creationId xmlns:p14="http://schemas.microsoft.com/office/powerpoint/2010/main" val="316779454"/>
      </p:ext>
    </p:extLst>
  </p:cSld>
  <p:clrMap bg1="lt1" tx1="dk1" bg2="lt2" tx2="dk2" accent1="accent1" accent2="accent2" accent3="accent3" accent4="accent4" accent5="accent5" accent6="accent6" hlink="hlink" folHlink="folHlink"/>
  <p:sldLayoutIdLst>
    <p:sldLayoutId id="2147483681" r:id="rId1"/>
    <p:sldLayoutId id="2147483709" r:id="rId2"/>
    <p:sldLayoutId id="2147483710" r:id="rId3"/>
    <p:sldLayoutId id="2147483713" r:id="rId4"/>
    <p:sldLayoutId id="2147483684" r:id="rId5"/>
    <p:sldLayoutId id="2147483683" r:id="rId6"/>
    <p:sldLayoutId id="2147483712" r:id="rId7"/>
    <p:sldLayoutId id="2147483711" r:id="rId8"/>
    <p:sldLayoutId id="2147483714" r:id="rId9"/>
    <p:sldLayoutId id="2147483685" r:id="rId10"/>
    <p:sldLayoutId id="2147483686" r:id="rId11"/>
    <p:sldLayoutId id="2147483687" r:id="rId12"/>
    <p:sldLayoutId id="2147483688" r:id="rId13"/>
    <p:sldLayoutId id="2147483771" r:id="rId14"/>
  </p:sldLayoutIdLst>
  <p:timing>
    <p:tnLst>
      <p:par>
        <p:cTn id="1" dur="indefinite" restart="never" nodeType="tmRoot"/>
      </p:par>
    </p:tnLst>
  </p:timing>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en-US" noProof="0" smtClean="0"/>
              <a:t>Klicka här för att ändra format</a:t>
            </a:r>
            <a:endParaRPr lang="en-US" noProof="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en-US" noProof="0" smtClean="0"/>
              <a:t>Klicka här för att ändra format på bakgrundstexten</a:t>
            </a:r>
          </a:p>
          <a:p>
            <a:pPr lvl="1"/>
            <a:r>
              <a:rPr lang="en-US" noProof="0" smtClean="0"/>
              <a:t>Nivå två</a:t>
            </a:r>
          </a:p>
          <a:p>
            <a:pPr lvl="2"/>
            <a:r>
              <a:rPr lang="en-US" noProof="0" smtClean="0"/>
              <a:t>Nivå tre</a:t>
            </a:r>
          </a:p>
          <a:p>
            <a:pPr lvl="3"/>
            <a:r>
              <a:rPr lang="en-US" noProof="0" smtClean="0"/>
              <a:t>Nivå fyra</a:t>
            </a:r>
          </a:p>
          <a:p>
            <a:pPr lvl="4"/>
            <a:r>
              <a:rPr lang="en-US" noProof="0" smtClean="0"/>
              <a:t>Nivå fem</a:t>
            </a:r>
            <a:endParaRPr lang="en-US" noProof="0"/>
          </a:p>
        </p:txBody>
      </p:sp>
      <p:pic>
        <p:nvPicPr>
          <p:cNvPr id="5"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001"/>
            <a:ext cx="884358" cy="843581"/>
          </a:xfrm>
          <a:prstGeom prst="rect">
            <a:avLst/>
          </a:prstGeom>
        </p:spPr>
      </p:pic>
    </p:spTree>
    <p:extLst>
      <p:ext uri="{BB962C8B-B14F-4D97-AF65-F5344CB8AC3E}">
        <p14:creationId xmlns:p14="http://schemas.microsoft.com/office/powerpoint/2010/main" val="2072926581"/>
      </p:ext>
    </p:extLst>
  </p:cSld>
  <p:clrMap bg1="lt1" tx1="dk1" bg2="lt2" tx2="dk2" accent1="accent1" accent2="accent2" accent3="accent3" accent4="accent4" accent5="accent5" accent6="accent6" hlink="hlink" folHlink="folHlink"/>
  <p:sldLayoutIdLst>
    <p:sldLayoutId id="2147483736" r:id="rId1"/>
    <p:sldLayoutId id="2147483738" r:id="rId2"/>
    <p:sldLayoutId id="2147483737"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iming>
    <p:tnLst>
      <p:par>
        <p:cTn id="1" dur="indefinite" restart="never" nodeType="tmRoot"/>
      </p:par>
    </p:tnLst>
  </p:timing>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655"/>
            <a:ext cx="980375" cy="816545"/>
          </a:xfrm>
          <a:prstGeom prst="rect">
            <a:avLst/>
          </a:prstGeom>
        </p:spPr>
      </p:pic>
    </p:spTree>
    <p:extLst>
      <p:ext uri="{BB962C8B-B14F-4D97-AF65-F5344CB8AC3E}">
        <p14:creationId xmlns:p14="http://schemas.microsoft.com/office/powerpoint/2010/main" val="1765877018"/>
      </p:ext>
    </p:extLst>
  </p:cSld>
  <p:clrMap bg1="lt1" tx1="dk1" bg2="lt2" tx2="dk2" accent1="accent1" accent2="accent2" accent3="accent3" accent4="accent4" accent5="accent5" accent6="accent6" hlink="hlink" folHlink="folHlink"/>
  <p:sldLayoutIdLst>
    <p:sldLayoutId id="2147483718" r:id="rId1"/>
    <p:sldLayoutId id="2147483720" r:id="rId2"/>
    <p:sldLayoutId id="2147483719" r:id="rId3"/>
    <p:sldLayoutId id="2147483721" r:id="rId4"/>
    <p:sldLayoutId id="2147483722"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hf sldNum="0" hdr="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4" name="Picture 3" descr="logo-neg-engelsk_rgb.ep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74572" y="216023"/>
            <a:ext cx="884336" cy="843559"/>
          </a:xfrm>
          <a:prstGeom prst="rect">
            <a:avLst/>
          </a:prstGeom>
        </p:spPr>
      </p:pic>
    </p:spTree>
    <p:extLst>
      <p:ext uri="{BB962C8B-B14F-4D97-AF65-F5344CB8AC3E}">
        <p14:creationId xmlns:p14="http://schemas.microsoft.com/office/powerpoint/2010/main" val="33601729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hf sldNum="0" hdr="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903434581"/>
      </p:ext>
    </p:extLst>
  </p:cSld>
  <p:clrMap bg1="lt1" tx1="dk1" bg2="lt2" tx2="dk2" accent1="accent1" accent2="accent2" accent3="accent3" accent4="accent4" accent5="accent5" accent6="accent6" hlink="hlink" folHlink="folHlink"/>
  <p:sldLayoutIdLst>
    <p:sldLayoutId id="2147483734" r:id="rId1"/>
    <p:sldLayoutId id="2147483765" r:id="rId2"/>
    <p:sldLayoutId id="2147483733" r:id="rId3"/>
    <p:sldLayoutId id="2147483769" r:id="rId4"/>
    <p:sldLayoutId id="2147483766" r:id="rId5"/>
    <p:sldLayoutId id="2147483770" r:id="rId6"/>
    <p:sldLayoutId id="2147483767" r:id="rId7"/>
    <p:sldLayoutId id="2147483768" r:id="rId8"/>
    <p:sldLayoutId id="2147483697" r:id="rId9"/>
    <p:sldLayoutId id="2147483715" r:id="rId10"/>
    <p:sldLayoutId id="2147483716" r:id="rId11"/>
  </p:sldLayoutIdLst>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notesSlide" Target="../notesSlides/notesSlide2.xml"/><Relationship Id="rId4"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notesSlide" Target="../notesSlides/notesSlide3.xml"/><Relationship Id="rId4"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notesSlide" Target="../notesSlides/notesSlide4.xml"/><Relationship Id="rId4"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notesSlide" Target="../notesSlides/notesSlide5.xml"/><Relationship Id="rId4"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7998" y="1704612"/>
            <a:ext cx="8136001" cy="1069200"/>
          </a:xfrm>
        </p:spPr>
        <p:txBody>
          <a:bodyPr/>
          <a:lstStyle/>
          <a:p>
            <a:r>
              <a:rPr lang="sv-SE" smtClean="0"/>
              <a:t>Conceptual Modelling with UML </a:t>
            </a:r>
            <a:r>
              <a:rPr lang="sv-SE" dirty="0" smtClean="0"/>
              <a:t>Class Diagram</a:t>
            </a:r>
            <a:endParaRPr lang="sv-SE" dirty="0"/>
          </a:p>
        </p:txBody>
      </p:sp>
      <p:sp>
        <p:nvSpPr>
          <p:cNvPr id="3" name="Subtitle 2"/>
          <p:cNvSpPr>
            <a:spLocks noGrp="1"/>
          </p:cNvSpPr>
          <p:nvPr>
            <p:ph type="subTitle" idx="1"/>
          </p:nvPr>
        </p:nvSpPr>
        <p:spPr>
          <a:xfrm>
            <a:off x="1008000" y="2966318"/>
            <a:ext cx="6631200" cy="1045502"/>
          </a:xfrm>
        </p:spPr>
        <p:txBody>
          <a:bodyPr/>
          <a:lstStyle/>
          <a:p>
            <a:r>
              <a:rPr lang="sv-SE" dirty="0" smtClean="0"/>
              <a:t>Erik Perjons</a:t>
            </a:r>
            <a:endParaRPr lang="sv-SE" dirty="0"/>
          </a:p>
        </p:txBody>
      </p:sp>
      <p:sp>
        <p:nvSpPr>
          <p:cNvPr id="4" name="Content Placeholder 3"/>
          <p:cNvSpPr>
            <a:spLocks noGrp="1"/>
          </p:cNvSpPr>
          <p:nvPr>
            <p:ph sz="quarter" idx="10"/>
          </p:nvPr>
        </p:nvSpPr>
        <p:spPr/>
        <p:txBody>
          <a:bodyPr/>
          <a:lstStyle/>
          <a:p>
            <a:endParaRPr lang="sv-SE"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668291621"/>
      </p:ext>
    </p:extLst>
  </p:cSld>
  <p:clrMapOvr>
    <a:masterClrMapping/>
  </p:clrMapOvr>
  <mc:AlternateContent xmlns:mc="http://schemas.openxmlformats.org/markup-compatibility/2006">
    <mc:Choice xmlns:p14="http://schemas.microsoft.com/office/powerpoint/2010/main" Requires="p14">
      <p:transition p14:dur="0" advTm="6448"/>
    </mc:Choice>
    <mc:Fallback>
      <p:transition advTm="6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24234"/>
            <a:ext cx="7988684" cy="3240432"/>
          </a:xfrm>
        </p:spPr>
        <p:txBody>
          <a:bodyPr>
            <a:noAutofit/>
          </a:bodyPr>
          <a:lstStyle/>
          <a:p>
            <a:r>
              <a:rPr lang="sv-SE" sz="1800" dirty="0" smtClean="0"/>
              <a:t>Association has two directions – one from Student to Course and one from Course to Student </a:t>
            </a:r>
          </a:p>
        </p:txBody>
      </p:sp>
      <p:sp>
        <p:nvSpPr>
          <p:cNvPr id="8" name="Title 7"/>
          <p:cNvSpPr>
            <a:spLocks noGrp="1"/>
          </p:cNvSpPr>
          <p:nvPr>
            <p:ph type="title"/>
          </p:nvPr>
        </p:nvSpPr>
        <p:spPr>
          <a:xfrm>
            <a:off x="792000" y="627534"/>
            <a:ext cx="8352000" cy="596700"/>
          </a:xfrm>
        </p:spPr>
        <p:txBody>
          <a:bodyPr/>
          <a:lstStyle/>
          <a:p>
            <a:r>
              <a:rPr lang="sv-SE" dirty="0" smtClean="0"/>
              <a:t>Association</a:t>
            </a:r>
            <a:r>
              <a:rPr lang="sv-SE" dirty="0"/>
              <a:t/>
            </a:r>
            <a:br>
              <a:rPr lang="sv-SE" dirty="0"/>
            </a:br>
            <a:endParaRPr lang="sv-SE" dirty="0"/>
          </a:p>
        </p:txBody>
      </p:sp>
      <p:sp>
        <p:nvSpPr>
          <p:cNvPr id="14" name="Rectangle 13"/>
          <p:cNvSpPr/>
          <p:nvPr/>
        </p:nvSpPr>
        <p:spPr>
          <a:xfrm>
            <a:off x="1537799" y="2947495"/>
            <a:ext cx="1474537" cy="108418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5" name="TextBox 14"/>
          <p:cNvSpPr txBox="1"/>
          <p:nvPr/>
        </p:nvSpPr>
        <p:spPr>
          <a:xfrm>
            <a:off x="1713693" y="2954461"/>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16" name="Straight Connector 15"/>
          <p:cNvCxnSpPr/>
          <p:nvPr/>
        </p:nvCxnSpPr>
        <p:spPr>
          <a:xfrm>
            <a:off x="1537799" y="3293016"/>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37799" y="3293016"/>
            <a:ext cx="1182707"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sp>
        <p:nvSpPr>
          <p:cNvPr id="18" name="Rectangle 17"/>
          <p:cNvSpPr/>
          <p:nvPr/>
        </p:nvSpPr>
        <p:spPr>
          <a:xfrm>
            <a:off x="5250533" y="2953978"/>
            <a:ext cx="1474537" cy="95654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9" name="TextBox 18"/>
          <p:cNvSpPr txBox="1"/>
          <p:nvPr/>
        </p:nvSpPr>
        <p:spPr>
          <a:xfrm>
            <a:off x="5426427" y="2960944"/>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Course</a:t>
            </a:r>
            <a:endParaRPr lang="sv-SE" sz="1600" dirty="0">
              <a:latin typeface="Arial" panose="020B0604020202020204" pitchFamily="34" charset="0"/>
              <a:cs typeface="Arial" panose="020B0604020202020204" pitchFamily="34" charset="0"/>
            </a:endParaRPr>
          </a:p>
        </p:txBody>
      </p:sp>
      <p:cxnSp>
        <p:nvCxnSpPr>
          <p:cNvPr id="22" name="Straight Connector 21"/>
          <p:cNvCxnSpPr/>
          <p:nvPr/>
        </p:nvCxnSpPr>
        <p:spPr>
          <a:xfrm>
            <a:off x="5250533" y="3299499"/>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250533" y="3299499"/>
            <a:ext cx="1182707" cy="523220"/>
          </a:xfrm>
          <a:prstGeom prst="rect">
            <a:avLst/>
          </a:prstGeom>
          <a:noFill/>
        </p:spPr>
        <p:txBody>
          <a:bodyPr wrap="square" rtlCol="0">
            <a:spAutoFit/>
          </a:bodyPr>
          <a:lstStyle/>
          <a:p>
            <a:r>
              <a:rPr lang="sv-SE" sz="1400" dirty="0" smtClean="0"/>
              <a:t>courseNo</a:t>
            </a:r>
          </a:p>
          <a:p>
            <a:r>
              <a:rPr lang="sv-SE" sz="1400" dirty="0" smtClean="0"/>
              <a:t>courseName</a:t>
            </a:r>
            <a:endParaRPr lang="sv-SE" sz="1400" dirty="0"/>
          </a:p>
        </p:txBody>
      </p:sp>
      <p:cxnSp>
        <p:nvCxnSpPr>
          <p:cNvPr id="4" name="Straight Connector 3"/>
          <p:cNvCxnSpPr/>
          <p:nvPr/>
        </p:nvCxnSpPr>
        <p:spPr>
          <a:xfrm>
            <a:off x="3012336" y="3531925"/>
            <a:ext cx="2238197"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275187" y="3178608"/>
            <a:ext cx="1585278" cy="369332"/>
          </a:xfrm>
          <a:prstGeom prst="rect">
            <a:avLst/>
          </a:prstGeom>
          <a:noFill/>
        </p:spPr>
        <p:txBody>
          <a:bodyPr wrap="square" rtlCol="0">
            <a:spAutoFit/>
          </a:bodyPr>
          <a:lstStyle/>
          <a:p>
            <a:r>
              <a:rPr lang="sv-SE" dirty="0" smtClean="0"/>
              <a:t>registered at </a:t>
            </a:r>
            <a:endParaRPr lang="sv-SE" dirty="0"/>
          </a:p>
        </p:txBody>
      </p:sp>
      <p:sp>
        <p:nvSpPr>
          <p:cNvPr id="27" name="Isosceles Triangle 26"/>
          <p:cNvSpPr/>
          <p:nvPr/>
        </p:nvSpPr>
        <p:spPr bwMode="auto">
          <a:xfrm rot="5400000">
            <a:off x="4857765" y="3269432"/>
            <a:ext cx="142875" cy="214312"/>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sv-SE" dirty="0">
              <a:ln>
                <a:solidFill>
                  <a:schemeClr val="tx1"/>
                </a:solidFill>
              </a:ln>
              <a:solidFill>
                <a:schemeClr val="bg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623748027"/>
      </p:ext>
    </p:extLst>
  </p:cSld>
  <p:clrMapOvr>
    <a:masterClrMapping/>
  </p:clrMapOvr>
  <mc:AlternateContent xmlns:mc="http://schemas.openxmlformats.org/markup-compatibility/2006">
    <mc:Choice xmlns:p14="http://schemas.microsoft.com/office/powerpoint/2010/main" Requires="p14">
      <p:transition spd="slow" p14:dur="2000" advTm="17794"/>
    </mc:Choice>
    <mc:Fallback>
      <p:transition spd="slow" advTm="17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24234"/>
            <a:ext cx="7988684" cy="3240432"/>
          </a:xfrm>
        </p:spPr>
        <p:txBody>
          <a:bodyPr>
            <a:noAutofit/>
          </a:bodyPr>
          <a:lstStyle/>
          <a:p>
            <a:r>
              <a:rPr lang="sv-SE" sz="1800" dirty="0" smtClean="0"/>
              <a:t>Association has two directions – one from Student to Course and one from Course to Student </a:t>
            </a:r>
          </a:p>
        </p:txBody>
      </p:sp>
      <p:sp>
        <p:nvSpPr>
          <p:cNvPr id="8" name="Title 7"/>
          <p:cNvSpPr>
            <a:spLocks noGrp="1"/>
          </p:cNvSpPr>
          <p:nvPr>
            <p:ph type="title"/>
          </p:nvPr>
        </p:nvSpPr>
        <p:spPr>
          <a:xfrm>
            <a:off x="792000" y="627534"/>
            <a:ext cx="8352000" cy="596700"/>
          </a:xfrm>
        </p:spPr>
        <p:txBody>
          <a:bodyPr/>
          <a:lstStyle/>
          <a:p>
            <a:r>
              <a:rPr lang="sv-SE" dirty="0" smtClean="0"/>
              <a:t>Association</a:t>
            </a:r>
            <a:r>
              <a:rPr lang="sv-SE" dirty="0"/>
              <a:t/>
            </a:r>
            <a:br>
              <a:rPr lang="sv-SE" dirty="0"/>
            </a:br>
            <a:endParaRPr lang="sv-SE" dirty="0"/>
          </a:p>
        </p:txBody>
      </p:sp>
      <p:sp>
        <p:nvSpPr>
          <p:cNvPr id="14" name="Rectangle 13"/>
          <p:cNvSpPr/>
          <p:nvPr/>
        </p:nvSpPr>
        <p:spPr>
          <a:xfrm>
            <a:off x="1537799" y="2675119"/>
            <a:ext cx="1474537" cy="108418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5" name="TextBox 14"/>
          <p:cNvSpPr txBox="1"/>
          <p:nvPr/>
        </p:nvSpPr>
        <p:spPr>
          <a:xfrm>
            <a:off x="1713693" y="2682085"/>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16" name="Straight Connector 15"/>
          <p:cNvCxnSpPr/>
          <p:nvPr/>
        </p:nvCxnSpPr>
        <p:spPr>
          <a:xfrm>
            <a:off x="1537799" y="3020640"/>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37799" y="3020640"/>
            <a:ext cx="1182707"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sp>
        <p:nvSpPr>
          <p:cNvPr id="18" name="Rectangle 17"/>
          <p:cNvSpPr/>
          <p:nvPr/>
        </p:nvSpPr>
        <p:spPr>
          <a:xfrm>
            <a:off x="5250533" y="2681602"/>
            <a:ext cx="1474537" cy="95654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9" name="TextBox 18"/>
          <p:cNvSpPr txBox="1"/>
          <p:nvPr/>
        </p:nvSpPr>
        <p:spPr>
          <a:xfrm>
            <a:off x="5426427" y="2688568"/>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Course</a:t>
            </a:r>
            <a:endParaRPr lang="sv-SE" sz="1600" dirty="0">
              <a:latin typeface="Arial" panose="020B0604020202020204" pitchFamily="34" charset="0"/>
              <a:cs typeface="Arial" panose="020B0604020202020204" pitchFamily="34" charset="0"/>
            </a:endParaRPr>
          </a:p>
        </p:txBody>
      </p:sp>
      <p:cxnSp>
        <p:nvCxnSpPr>
          <p:cNvPr id="22" name="Straight Connector 21"/>
          <p:cNvCxnSpPr/>
          <p:nvPr/>
        </p:nvCxnSpPr>
        <p:spPr>
          <a:xfrm>
            <a:off x="5250533" y="3027123"/>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250533" y="3027123"/>
            <a:ext cx="1182707" cy="523220"/>
          </a:xfrm>
          <a:prstGeom prst="rect">
            <a:avLst/>
          </a:prstGeom>
          <a:noFill/>
        </p:spPr>
        <p:txBody>
          <a:bodyPr wrap="square" rtlCol="0">
            <a:spAutoFit/>
          </a:bodyPr>
          <a:lstStyle/>
          <a:p>
            <a:r>
              <a:rPr lang="sv-SE" sz="1400" dirty="0" smtClean="0"/>
              <a:t>courseNo</a:t>
            </a:r>
          </a:p>
          <a:p>
            <a:r>
              <a:rPr lang="sv-SE" sz="1400" dirty="0" smtClean="0"/>
              <a:t>courseName</a:t>
            </a:r>
            <a:endParaRPr lang="sv-SE" sz="1400" dirty="0"/>
          </a:p>
        </p:txBody>
      </p:sp>
      <p:cxnSp>
        <p:nvCxnSpPr>
          <p:cNvPr id="4" name="Straight Connector 3"/>
          <p:cNvCxnSpPr/>
          <p:nvPr/>
        </p:nvCxnSpPr>
        <p:spPr>
          <a:xfrm>
            <a:off x="3012336" y="3259549"/>
            <a:ext cx="2238197"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275187" y="2906232"/>
            <a:ext cx="1585278" cy="369332"/>
          </a:xfrm>
          <a:prstGeom prst="rect">
            <a:avLst/>
          </a:prstGeom>
          <a:noFill/>
        </p:spPr>
        <p:txBody>
          <a:bodyPr wrap="square" rtlCol="0">
            <a:spAutoFit/>
          </a:bodyPr>
          <a:lstStyle/>
          <a:p>
            <a:r>
              <a:rPr lang="sv-SE" dirty="0" smtClean="0"/>
              <a:t>registered at </a:t>
            </a:r>
            <a:endParaRPr lang="sv-SE" dirty="0"/>
          </a:p>
        </p:txBody>
      </p:sp>
      <p:sp>
        <p:nvSpPr>
          <p:cNvPr id="27" name="Isosceles Triangle 26"/>
          <p:cNvSpPr/>
          <p:nvPr/>
        </p:nvSpPr>
        <p:spPr bwMode="auto">
          <a:xfrm rot="5400000">
            <a:off x="4857765" y="2997056"/>
            <a:ext cx="142875" cy="214312"/>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sv-SE" dirty="0">
              <a:ln>
                <a:solidFill>
                  <a:schemeClr val="tx1"/>
                </a:solidFill>
              </a:ln>
              <a:solidFill>
                <a:schemeClr val="bg2"/>
              </a:solidFill>
            </a:endParaRPr>
          </a:p>
        </p:txBody>
      </p:sp>
      <p:sp>
        <p:nvSpPr>
          <p:cNvPr id="21" name="AutoShape 46"/>
          <p:cNvSpPr>
            <a:spLocks noChangeArrowheads="1"/>
          </p:cNvSpPr>
          <p:nvPr/>
        </p:nvSpPr>
        <p:spPr bwMode="auto">
          <a:xfrm rot="10800000">
            <a:off x="3421482" y="3578821"/>
            <a:ext cx="1400715" cy="317040"/>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4" name="AutoShape 46"/>
          <p:cNvSpPr>
            <a:spLocks noChangeArrowheads="1"/>
          </p:cNvSpPr>
          <p:nvPr/>
        </p:nvSpPr>
        <p:spPr bwMode="auto">
          <a:xfrm>
            <a:off x="3352745" y="3983411"/>
            <a:ext cx="1400715" cy="317040"/>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024976946"/>
      </p:ext>
    </p:extLst>
  </p:cSld>
  <p:clrMapOvr>
    <a:masterClrMapping/>
  </p:clrMapOvr>
  <mc:AlternateContent xmlns:mc="http://schemas.openxmlformats.org/markup-compatibility/2006">
    <mc:Choice xmlns:p14="http://schemas.microsoft.com/office/powerpoint/2010/main" Requires="p14">
      <p:transition spd="slow" p14:dur="2000" advTm="3283"/>
    </mc:Choice>
    <mc:Fallback>
      <p:transition spd="slow" advTm="3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24234"/>
            <a:ext cx="7988684" cy="3240432"/>
          </a:xfrm>
        </p:spPr>
        <p:txBody>
          <a:bodyPr>
            <a:noAutofit/>
          </a:bodyPr>
          <a:lstStyle/>
          <a:p>
            <a:r>
              <a:rPr lang="sv-SE" sz="1800" dirty="0" smtClean="0"/>
              <a:t>Only the name of the association in one direction is usually shown, but there is possible to use names in both direction</a:t>
            </a:r>
          </a:p>
        </p:txBody>
      </p:sp>
      <p:sp>
        <p:nvSpPr>
          <p:cNvPr id="8" name="Title 7"/>
          <p:cNvSpPr>
            <a:spLocks noGrp="1"/>
          </p:cNvSpPr>
          <p:nvPr>
            <p:ph type="title"/>
          </p:nvPr>
        </p:nvSpPr>
        <p:spPr>
          <a:xfrm>
            <a:off x="792000" y="627534"/>
            <a:ext cx="8352000" cy="596700"/>
          </a:xfrm>
        </p:spPr>
        <p:txBody>
          <a:bodyPr/>
          <a:lstStyle/>
          <a:p>
            <a:r>
              <a:rPr lang="sv-SE" dirty="0" smtClean="0"/>
              <a:t>Association</a:t>
            </a:r>
            <a:r>
              <a:rPr lang="sv-SE" dirty="0"/>
              <a:t/>
            </a:r>
            <a:br>
              <a:rPr lang="sv-SE" dirty="0"/>
            </a:br>
            <a:endParaRPr lang="sv-SE" dirty="0"/>
          </a:p>
        </p:txBody>
      </p:sp>
      <p:sp>
        <p:nvSpPr>
          <p:cNvPr id="14" name="Rectangle 13"/>
          <p:cNvSpPr/>
          <p:nvPr/>
        </p:nvSpPr>
        <p:spPr>
          <a:xfrm>
            <a:off x="1693442" y="2791852"/>
            <a:ext cx="1474537" cy="108418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5" name="TextBox 14"/>
          <p:cNvSpPr txBox="1"/>
          <p:nvPr/>
        </p:nvSpPr>
        <p:spPr>
          <a:xfrm>
            <a:off x="1869336" y="2798818"/>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16" name="Straight Connector 15"/>
          <p:cNvCxnSpPr/>
          <p:nvPr/>
        </p:nvCxnSpPr>
        <p:spPr>
          <a:xfrm>
            <a:off x="1693442" y="3137373"/>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693442" y="3137373"/>
            <a:ext cx="1182707"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sp>
        <p:nvSpPr>
          <p:cNvPr id="18" name="Rectangle 17"/>
          <p:cNvSpPr/>
          <p:nvPr/>
        </p:nvSpPr>
        <p:spPr>
          <a:xfrm>
            <a:off x="5406176" y="2798335"/>
            <a:ext cx="1474537" cy="95654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9" name="TextBox 18"/>
          <p:cNvSpPr txBox="1"/>
          <p:nvPr/>
        </p:nvSpPr>
        <p:spPr>
          <a:xfrm>
            <a:off x="5582070" y="2805301"/>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Course</a:t>
            </a:r>
            <a:endParaRPr lang="sv-SE" sz="1600" dirty="0">
              <a:latin typeface="Arial" panose="020B0604020202020204" pitchFamily="34" charset="0"/>
              <a:cs typeface="Arial" panose="020B0604020202020204" pitchFamily="34" charset="0"/>
            </a:endParaRPr>
          </a:p>
        </p:txBody>
      </p:sp>
      <p:cxnSp>
        <p:nvCxnSpPr>
          <p:cNvPr id="22" name="Straight Connector 21"/>
          <p:cNvCxnSpPr/>
          <p:nvPr/>
        </p:nvCxnSpPr>
        <p:spPr>
          <a:xfrm>
            <a:off x="5406176" y="3143856"/>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406176" y="3143856"/>
            <a:ext cx="1182707" cy="523220"/>
          </a:xfrm>
          <a:prstGeom prst="rect">
            <a:avLst/>
          </a:prstGeom>
          <a:noFill/>
        </p:spPr>
        <p:txBody>
          <a:bodyPr wrap="square" rtlCol="0">
            <a:spAutoFit/>
          </a:bodyPr>
          <a:lstStyle/>
          <a:p>
            <a:r>
              <a:rPr lang="sv-SE" sz="1400" dirty="0" smtClean="0"/>
              <a:t>courseNo</a:t>
            </a:r>
          </a:p>
          <a:p>
            <a:r>
              <a:rPr lang="sv-SE" sz="1400" dirty="0" smtClean="0"/>
              <a:t>courseName</a:t>
            </a:r>
            <a:endParaRPr lang="sv-SE" sz="1400" dirty="0"/>
          </a:p>
        </p:txBody>
      </p:sp>
      <p:cxnSp>
        <p:nvCxnSpPr>
          <p:cNvPr id="4" name="Straight Connector 3"/>
          <p:cNvCxnSpPr/>
          <p:nvPr/>
        </p:nvCxnSpPr>
        <p:spPr>
          <a:xfrm>
            <a:off x="3167979" y="3376282"/>
            <a:ext cx="2238197"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430830" y="3022965"/>
            <a:ext cx="1585278" cy="369332"/>
          </a:xfrm>
          <a:prstGeom prst="rect">
            <a:avLst/>
          </a:prstGeom>
          <a:noFill/>
        </p:spPr>
        <p:txBody>
          <a:bodyPr wrap="square" rtlCol="0">
            <a:spAutoFit/>
          </a:bodyPr>
          <a:lstStyle/>
          <a:p>
            <a:r>
              <a:rPr lang="sv-SE" dirty="0" smtClean="0"/>
              <a:t>registered at </a:t>
            </a:r>
            <a:endParaRPr lang="sv-SE" dirty="0"/>
          </a:p>
        </p:txBody>
      </p:sp>
      <p:sp>
        <p:nvSpPr>
          <p:cNvPr id="27" name="Isosceles Triangle 26"/>
          <p:cNvSpPr/>
          <p:nvPr/>
        </p:nvSpPr>
        <p:spPr bwMode="auto">
          <a:xfrm rot="5400000">
            <a:off x="5013408" y="3113789"/>
            <a:ext cx="142875" cy="214312"/>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sv-SE" dirty="0">
              <a:ln>
                <a:solidFill>
                  <a:schemeClr val="tx1"/>
                </a:solidFill>
              </a:ln>
              <a:solidFill>
                <a:schemeClr val="bg2"/>
              </a:solidFill>
            </a:endParaRPr>
          </a:p>
        </p:txBody>
      </p:sp>
      <p:sp>
        <p:nvSpPr>
          <p:cNvPr id="20" name="TextBox 19"/>
          <p:cNvSpPr txBox="1"/>
          <p:nvPr/>
        </p:nvSpPr>
        <p:spPr>
          <a:xfrm>
            <a:off x="3587563" y="3370964"/>
            <a:ext cx="1585278" cy="369332"/>
          </a:xfrm>
          <a:prstGeom prst="rect">
            <a:avLst/>
          </a:prstGeom>
          <a:noFill/>
        </p:spPr>
        <p:txBody>
          <a:bodyPr wrap="square" rtlCol="0">
            <a:spAutoFit/>
          </a:bodyPr>
          <a:lstStyle/>
          <a:p>
            <a:r>
              <a:rPr lang="sv-SE" dirty="0" smtClean="0"/>
              <a:t>has registered</a:t>
            </a:r>
            <a:endParaRPr lang="sv-SE" dirty="0"/>
          </a:p>
        </p:txBody>
      </p:sp>
      <p:sp>
        <p:nvSpPr>
          <p:cNvPr id="21" name="Isosceles Triangle 20"/>
          <p:cNvSpPr/>
          <p:nvPr/>
        </p:nvSpPr>
        <p:spPr bwMode="auto">
          <a:xfrm rot="16200000">
            <a:off x="3440285" y="3477251"/>
            <a:ext cx="131840" cy="190748"/>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sv-SE" dirty="0">
              <a:ln>
                <a:solidFill>
                  <a:schemeClr val="tx1"/>
                </a:solidFill>
              </a:ln>
              <a:solidFill>
                <a:schemeClr val="bg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136659671"/>
      </p:ext>
    </p:extLst>
  </p:cSld>
  <p:clrMapOvr>
    <a:masterClrMapping/>
  </p:clrMapOvr>
  <mc:AlternateContent xmlns:mc="http://schemas.openxmlformats.org/markup-compatibility/2006">
    <mc:Choice xmlns:p14="http://schemas.microsoft.com/office/powerpoint/2010/main" Requires="p14">
      <p:transition spd="slow" p14:dur="2000" advTm="24989"/>
    </mc:Choice>
    <mc:Fallback>
      <p:transition spd="slow" advTm="24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24234"/>
            <a:ext cx="7988684" cy="3240432"/>
          </a:xfrm>
        </p:spPr>
        <p:txBody>
          <a:bodyPr>
            <a:noAutofit/>
          </a:bodyPr>
          <a:lstStyle/>
          <a:p>
            <a:r>
              <a:rPr lang="sv-SE" sz="1800" dirty="0" smtClean="0"/>
              <a:t>Association shows the roles the objects of the classes can plays towards each other</a:t>
            </a:r>
          </a:p>
          <a:p>
            <a:r>
              <a:rPr lang="sv-SE" sz="1800" dirty="0" smtClean="0"/>
              <a:t>There is a role in each direction of the association:</a:t>
            </a:r>
          </a:p>
          <a:p>
            <a:pPr lvl="1"/>
            <a:r>
              <a:rPr lang="sv-SE" sz="1800" dirty="0" smtClean="0"/>
              <a:t>Student plays the role of being registered at course(s)</a:t>
            </a:r>
          </a:p>
          <a:p>
            <a:pPr lvl="1"/>
            <a:r>
              <a:rPr lang="sv-SE" sz="1800" dirty="0" smtClean="0"/>
              <a:t>Course plays the role of having registered student(s)</a:t>
            </a:r>
          </a:p>
        </p:txBody>
      </p:sp>
      <p:sp>
        <p:nvSpPr>
          <p:cNvPr id="8" name="Title 7"/>
          <p:cNvSpPr>
            <a:spLocks noGrp="1"/>
          </p:cNvSpPr>
          <p:nvPr>
            <p:ph type="title"/>
          </p:nvPr>
        </p:nvSpPr>
        <p:spPr>
          <a:xfrm>
            <a:off x="792000" y="627534"/>
            <a:ext cx="8352000" cy="596700"/>
          </a:xfrm>
        </p:spPr>
        <p:txBody>
          <a:bodyPr/>
          <a:lstStyle/>
          <a:p>
            <a:r>
              <a:rPr lang="sv-SE" dirty="0" smtClean="0"/>
              <a:t>Association</a:t>
            </a:r>
            <a:r>
              <a:rPr lang="sv-SE" dirty="0"/>
              <a:t/>
            </a:r>
            <a:br>
              <a:rPr lang="sv-SE" dirty="0"/>
            </a:br>
            <a:endParaRPr lang="sv-SE" dirty="0"/>
          </a:p>
        </p:txBody>
      </p:sp>
      <p:sp>
        <p:nvSpPr>
          <p:cNvPr id="14" name="Rectangle 13"/>
          <p:cNvSpPr/>
          <p:nvPr/>
        </p:nvSpPr>
        <p:spPr>
          <a:xfrm>
            <a:off x="1693442" y="3482518"/>
            <a:ext cx="1474537" cy="108418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5" name="TextBox 14"/>
          <p:cNvSpPr txBox="1"/>
          <p:nvPr/>
        </p:nvSpPr>
        <p:spPr>
          <a:xfrm>
            <a:off x="1869336" y="3489484"/>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16" name="Straight Connector 15"/>
          <p:cNvCxnSpPr/>
          <p:nvPr/>
        </p:nvCxnSpPr>
        <p:spPr>
          <a:xfrm>
            <a:off x="1693442" y="3828039"/>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693442" y="3828039"/>
            <a:ext cx="1182707"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sp>
        <p:nvSpPr>
          <p:cNvPr id="18" name="Rectangle 17"/>
          <p:cNvSpPr/>
          <p:nvPr/>
        </p:nvSpPr>
        <p:spPr>
          <a:xfrm>
            <a:off x="5406176" y="3489001"/>
            <a:ext cx="1474537" cy="95654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9" name="TextBox 18"/>
          <p:cNvSpPr txBox="1"/>
          <p:nvPr/>
        </p:nvSpPr>
        <p:spPr>
          <a:xfrm>
            <a:off x="5582070" y="3495967"/>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Course</a:t>
            </a:r>
            <a:endParaRPr lang="sv-SE" sz="1600" dirty="0">
              <a:latin typeface="Arial" panose="020B0604020202020204" pitchFamily="34" charset="0"/>
              <a:cs typeface="Arial" panose="020B0604020202020204" pitchFamily="34" charset="0"/>
            </a:endParaRPr>
          </a:p>
        </p:txBody>
      </p:sp>
      <p:cxnSp>
        <p:nvCxnSpPr>
          <p:cNvPr id="22" name="Straight Connector 21"/>
          <p:cNvCxnSpPr/>
          <p:nvPr/>
        </p:nvCxnSpPr>
        <p:spPr>
          <a:xfrm>
            <a:off x="5406176" y="3834522"/>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406176" y="3834522"/>
            <a:ext cx="1182707" cy="523220"/>
          </a:xfrm>
          <a:prstGeom prst="rect">
            <a:avLst/>
          </a:prstGeom>
          <a:noFill/>
        </p:spPr>
        <p:txBody>
          <a:bodyPr wrap="square" rtlCol="0">
            <a:spAutoFit/>
          </a:bodyPr>
          <a:lstStyle/>
          <a:p>
            <a:r>
              <a:rPr lang="sv-SE" sz="1400" dirty="0" smtClean="0"/>
              <a:t>courseNo</a:t>
            </a:r>
          </a:p>
          <a:p>
            <a:r>
              <a:rPr lang="sv-SE" sz="1400" dirty="0" smtClean="0"/>
              <a:t>courseName</a:t>
            </a:r>
            <a:endParaRPr lang="sv-SE" sz="1400" dirty="0"/>
          </a:p>
        </p:txBody>
      </p:sp>
      <p:cxnSp>
        <p:nvCxnSpPr>
          <p:cNvPr id="4" name="Straight Connector 3"/>
          <p:cNvCxnSpPr/>
          <p:nvPr/>
        </p:nvCxnSpPr>
        <p:spPr>
          <a:xfrm>
            <a:off x="3167979" y="4066948"/>
            <a:ext cx="2238197"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430830" y="3713631"/>
            <a:ext cx="1585278" cy="369332"/>
          </a:xfrm>
          <a:prstGeom prst="rect">
            <a:avLst/>
          </a:prstGeom>
          <a:noFill/>
        </p:spPr>
        <p:txBody>
          <a:bodyPr wrap="square" rtlCol="0">
            <a:spAutoFit/>
          </a:bodyPr>
          <a:lstStyle/>
          <a:p>
            <a:r>
              <a:rPr lang="sv-SE" dirty="0" smtClean="0"/>
              <a:t>registered at </a:t>
            </a:r>
            <a:endParaRPr lang="sv-SE" dirty="0"/>
          </a:p>
        </p:txBody>
      </p:sp>
      <p:sp>
        <p:nvSpPr>
          <p:cNvPr id="27" name="Isosceles Triangle 26"/>
          <p:cNvSpPr/>
          <p:nvPr/>
        </p:nvSpPr>
        <p:spPr bwMode="auto">
          <a:xfrm rot="5400000">
            <a:off x="5013408" y="3804455"/>
            <a:ext cx="142875" cy="214312"/>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sv-SE" dirty="0">
              <a:ln>
                <a:solidFill>
                  <a:schemeClr val="tx1"/>
                </a:solidFill>
              </a:ln>
              <a:solidFill>
                <a:schemeClr val="bg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218223318"/>
      </p:ext>
    </p:extLst>
  </p:cSld>
  <p:clrMapOvr>
    <a:masterClrMapping/>
  </p:clrMapOvr>
  <mc:AlternateContent xmlns:mc="http://schemas.openxmlformats.org/markup-compatibility/2006">
    <mc:Choice xmlns:p14="http://schemas.microsoft.com/office/powerpoint/2010/main" Requires="p14">
      <p:transition spd="slow" p14:dur="2000" advTm="26093"/>
    </mc:Choice>
    <mc:Fallback>
      <p:transition spd="slow" advTm="26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24234"/>
            <a:ext cx="7988684" cy="3240432"/>
          </a:xfrm>
        </p:spPr>
        <p:txBody>
          <a:bodyPr>
            <a:noAutofit/>
          </a:bodyPr>
          <a:lstStyle/>
          <a:p>
            <a:r>
              <a:rPr lang="sv-SE" sz="1800" dirty="0" smtClean="0"/>
              <a:t>There could be more than one association between the same classes (therefore, naming of association is important)</a:t>
            </a:r>
          </a:p>
        </p:txBody>
      </p:sp>
      <p:sp>
        <p:nvSpPr>
          <p:cNvPr id="8" name="Title 7"/>
          <p:cNvSpPr>
            <a:spLocks noGrp="1"/>
          </p:cNvSpPr>
          <p:nvPr>
            <p:ph type="title"/>
          </p:nvPr>
        </p:nvSpPr>
        <p:spPr>
          <a:xfrm>
            <a:off x="792000" y="627534"/>
            <a:ext cx="8352000" cy="596700"/>
          </a:xfrm>
        </p:spPr>
        <p:txBody>
          <a:bodyPr/>
          <a:lstStyle/>
          <a:p>
            <a:r>
              <a:rPr lang="sv-SE" dirty="0" smtClean="0"/>
              <a:t>Association</a:t>
            </a:r>
            <a:r>
              <a:rPr lang="sv-SE" dirty="0"/>
              <a:t/>
            </a:r>
            <a:br>
              <a:rPr lang="sv-SE" dirty="0"/>
            </a:br>
            <a:endParaRPr lang="sv-SE" dirty="0"/>
          </a:p>
        </p:txBody>
      </p:sp>
      <p:sp>
        <p:nvSpPr>
          <p:cNvPr id="14" name="Rectangle 13"/>
          <p:cNvSpPr/>
          <p:nvPr/>
        </p:nvSpPr>
        <p:spPr>
          <a:xfrm>
            <a:off x="1712897" y="2668207"/>
            <a:ext cx="1474537" cy="108418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5" name="TextBox 14"/>
          <p:cNvSpPr txBox="1"/>
          <p:nvPr/>
        </p:nvSpPr>
        <p:spPr>
          <a:xfrm>
            <a:off x="1888791" y="2675173"/>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16" name="Straight Connector 15"/>
          <p:cNvCxnSpPr/>
          <p:nvPr/>
        </p:nvCxnSpPr>
        <p:spPr>
          <a:xfrm>
            <a:off x="1712897" y="3013728"/>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712897" y="3013728"/>
            <a:ext cx="1182707"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sp>
        <p:nvSpPr>
          <p:cNvPr id="18" name="Rectangle 17"/>
          <p:cNvSpPr/>
          <p:nvPr/>
        </p:nvSpPr>
        <p:spPr>
          <a:xfrm>
            <a:off x="5425631" y="2674690"/>
            <a:ext cx="1474537" cy="95654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9" name="TextBox 18"/>
          <p:cNvSpPr txBox="1"/>
          <p:nvPr/>
        </p:nvSpPr>
        <p:spPr>
          <a:xfrm>
            <a:off x="5601525" y="2681656"/>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Course</a:t>
            </a:r>
            <a:endParaRPr lang="sv-SE" sz="1600" dirty="0">
              <a:latin typeface="Arial" panose="020B0604020202020204" pitchFamily="34" charset="0"/>
              <a:cs typeface="Arial" panose="020B0604020202020204" pitchFamily="34" charset="0"/>
            </a:endParaRPr>
          </a:p>
        </p:txBody>
      </p:sp>
      <p:cxnSp>
        <p:nvCxnSpPr>
          <p:cNvPr id="22" name="Straight Connector 21"/>
          <p:cNvCxnSpPr/>
          <p:nvPr/>
        </p:nvCxnSpPr>
        <p:spPr>
          <a:xfrm>
            <a:off x="5425631" y="3020211"/>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425631" y="3020211"/>
            <a:ext cx="1182707" cy="523220"/>
          </a:xfrm>
          <a:prstGeom prst="rect">
            <a:avLst/>
          </a:prstGeom>
          <a:noFill/>
        </p:spPr>
        <p:txBody>
          <a:bodyPr wrap="square" rtlCol="0">
            <a:spAutoFit/>
          </a:bodyPr>
          <a:lstStyle/>
          <a:p>
            <a:r>
              <a:rPr lang="sv-SE" sz="1400" dirty="0" smtClean="0"/>
              <a:t>courseNo</a:t>
            </a:r>
          </a:p>
          <a:p>
            <a:r>
              <a:rPr lang="sv-SE" sz="1400" dirty="0" smtClean="0"/>
              <a:t>courseName</a:t>
            </a:r>
            <a:endParaRPr lang="sv-SE" sz="1400" dirty="0"/>
          </a:p>
        </p:txBody>
      </p:sp>
      <p:cxnSp>
        <p:nvCxnSpPr>
          <p:cNvPr id="4" name="Straight Connector 3"/>
          <p:cNvCxnSpPr/>
          <p:nvPr/>
        </p:nvCxnSpPr>
        <p:spPr>
          <a:xfrm>
            <a:off x="3187434" y="3184539"/>
            <a:ext cx="2238197"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450285" y="2831222"/>
            <a:ext cx="1585278" cy="369332"/>
          </a:xfrm>
          <a:prstGeom prst="rect">
            <a:avLst/>
          </a:prstGeom>
          <a:noFill/>
        </p:spPr>
        <p:txBody>
          <a:bodyPr wrap="square" rtlCol="0">
            <a:spAutoFit/>
          </a:bodyPr>
          <a:lstStyle/>
          <a:p>
            <a:r>
              <a:rPr lang="sv-SE" dirty="0" smtClean="0"/>
              <a:t>registered at </a:t>
            </a:r>
            <a:endParaRPr lang="sv-SE" dirty="0"/>
          </a:p>
        </p:txBody>
      </p:sp>
      <p:sp>
        <p:nvSpPr>
          <p:cNvPr id="27" name="Isosceles Triangle 26"/>
          <p:cNvSpPr/>
          <p:nvPr/>
        </p:nvSpPr>
        <p:spPr bwMode="auto">
          <a:xfrm rot="5400000">
            <a:off x="5032863" y="2922046"/>
            <a:ext cx="142875" cy="214312"/>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sv-SE" dirty="0">
              <a:ln>
                <a:solidFill>
                  <a:schemeClr val="tx1"/>
                </a:solidFill>
              </a:ln>
              <a:solidFill>
                <a:schemeClr val="bg2"/>
              </a:solidFill>
            </a:endParaRPr>
          </a:p>
        </p:txBody>
      </p:sp>
      <p:cxnSp>
        <p:nvCxnSpPr>
          <p:cNvPr id="20" name="Straight Connector 19"/>
          <p:cNvCxnSpPr/>
          <p:nvPr/>
        </p:nvCxnSpPr>
        <p:spPr>
          <a:xfrm>
            <a:off x="3184190" y="3502310"/>
            <a:ext cx="2238197"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476020" y="3425823"/>
            <a:ext cx="1585278" cy="369332"/>
          </a:xfrm>
          <a:prstGeom prst="rect">
            <a:avLst/>
          </a:prstGeom>
          <a:noFill/>
        </p:spPr>
        <p:txBody>
          <a:bodyPr wrap="square" rtlCol="0">
            <a:spAutoFit/>
          </a:bodyPr>
          <a:lstStyle/>
          <a:p>
            <a:r>
              <a:rPr lang="sv-SE" dirty="0"/>
              <a:t>h</a:t>
            </a:r>
            <a:r>
              <a:rPr lang="sv-SE" dirty="0" smtClean="0"/>
              <a:t>as completed </a:t>
            </a:r>
            <a:endParaRPr lang="sv-SE" dirty="0"/>
          </a:p>
        </p:txBody>
      </p:sp>
      <p:sp>
        <p:nvSpPr>
          <p:cNvPr id="24" name="Isosceles Triangle 23"/>
          <p:cNvSpPr/>
          <p:nvPr/>
        </p:nvSpPr>
        <p:spPr bwMode="auto">
          <a:xfrm rot="5400000">
            <a:off x="5032862" y="3512135"/>
            <a:ext cx="142875" cy="214312"/>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sv-SE" dirty="0">
              <a:ln>
                <a:solidFill>
                  <a:schemeClr val="tx1"/>
                </a:solidFill>
              </a:ln>
              <a:solidFill>
                <a:schemeClr val="bg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708851794"/>
      </p:ext>
    </p:extLst>
  </p:cSld>
  <p:clrMapOvr>
    <a:masterClrMapping/>
  </p:clrMapOvr>
  <mc:AlternateContent xmlns:mc="http://schemas.openxmlformats.org/markup-compatibility/2006">
    <mc:Choice xmlns:p14="http://schemas.microsoft.com/office/powerpoint/2010/main" Requires="p14">
      <p:transition spd="slow" p14:dur="2000" advTm="29647"/>
    </mc:Choice>
    <mc:Fallback>
      <p:transition spd="slow" advTm="29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48331"/>
            <a:ext cx="8352000" cy="3240432"/>
          </a:xfrm>
        </p:spPr>
        <p:txBody>
          <a:bodyPr>
            <a:noAutofit/>
          </a:bodyPr>
          <a:lstStyle/>
          <a:p>
            <a:r>
              <a:rPr lang="sv-SE" sz="1800" dirty="0" smtClean="0"/>
              <a:t>Attribute and association are both properties of a class, so if an association is not shown it needs to be represented as attribute in the both of the classes (since an association has two directions) </a:t>
            </a:r>
          </a:p>
        </p:txBody>
      </p:sp>
      <p:sp>
        <p:nvSpPr>
          <p:cNvPr id="8" name="Title 7"/>
          <p:cNvSpPr>
            <a:spLocks noGrp="1"/>
          </p:cNvSpPr>
          <p:nvPr>
            <p:ph type="title"/>
          </p:nvPr>
        </p:nvSpPr>
        <p:spPr>
          <a:xfrm>
            <a:off x="792000" y="627534"/>
            <a:ext cx="8352000" cy="596700"/>
          </a:xfrm>
        </p:spPr>
        <p:txBody>
          <a:bodyPr/>
          <a:lstStyle/>
          <a:p>
            <a:r>
              <a:rPr lang="sv-SE" dirty="0" smtClean="0"/>
              <a:t>Association</a:t>
            </a:r>
            <a:r>
              <a:rPr lang="sv-SE" dirty="0"/>
              <a:t/>
            </a:r>
            <a:br>
              <a:rPr lang="sv-SE" dirty="0"/>
            </a:br>
            <a:endParaRPr lang="sv-SE" dirty="0"/>
          </a:p>
        </p:txBody>
      </p:sp>
      <p:sp>
        <p:nvSpPr>
          <p:cNvPr id="2" name="Down Arrow 1"/>
          <p:cNvSpPr/>
          <p:nvPr/>
        </p:nvSpPr>
        <p:spPr>
          <a:xfrm>
            <a:off x="4510433" y="3394651"/>
            <a:ext cx="1215957" cy="4085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553" y="2609974"/>
            <a:ext cx="4179719" cy="89973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74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7463" y="3827310"/>
            <a:ext cx="4298038" cy="127251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ectangle 6"/>
          <p:cNvSpPr/>
          <p:nvPr/>
        </p:nvSpPr>
        <p:spPr>
          <a:xfrm>
            <a:off x="4403428" y="2795589"/>
            <a:ext cx="214009" cy="14591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470764698"/>
      </p:ext>
    </p:extLst>
  </p:cSld>
  <p:clrMapOvr>
    <a:masterClrMapping/>
  </p:clrMapOvr>
  <mc:AlternateContent xmlns:mc="http://schemas.openxmlformats.org/markup-compatibility/2006">
    <mc:Choice xmlns:p14="http://schemas.microsoft.com/office/powerpoint/2010/main" Requires="p14">
      <p:transition spd="slow" p14:dur="2000" advTm="68756"/>
    </mc:Choice>
    <mc:Fallback>
      <p:transition spd="slow" advTm="68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48331"/>
            <a:ext cx="7988684" cy="3240432"/>
          </a:xfrm>
        </p:spPr>
        <p:txBody>
          <a:bodyPr>
            <a:noAutofit/>
          </a:bodyPr>
          <a:lstStyle/>
          <a:p>
            <a:r>
              <a:rPr lang="sv-SE" sz="1800" dirty="0" smtClean="0"/>
              <a:t>Attribute and association are both properties of a class, so if the association is not shown it needs to be represented as attribute in both the classes (since an association has two directions) </a:t>
            </a:r>
          </a:p>
        </p:txBody>
      </p:sp>
      <p:sp>
        <p:nvSpPr>
          <p:cNvPr id="8" name="Title 7"/>
          <p:cNvSpPr>
            <a:spLocks noGrp="1"/>
          </p:cNvSpPr>
          <p:nvPr>
            <p:ph type="title"/>
          </p:nvPr>
        </p:nvSpPr>
        <p:spPr>
          <a:xfrm>
            <a:off x="792000" y="627534"/>
            <a:ext cx="8352000" cy="596700"/>
          </a:xfrm>
        </p:spPr>
        <p:txBody>
          <a:bodyPr/>
          <a:lstStyle/>
          <a:p>
            <a:r>
              <a:rPr lang="sv-SE" dirty="0" smtClean="0"/>
              <a:t>Association</a:t>
            </a:r>
            <a:r>
              <a:rPr lang="sv-SE" dirty="0"/>
              <a:t/>
            </a:r>
            <a:br>
              <a:rPr lang="sv-SE" dirty="0"/>
            </a:br>
            <a:endParaRPr lang="sv-SE" dirty="0"/>
          </a:p>
        </p:txBody>
      </p:sp>
      <p:sp>
        <p:nvSpPr>
          <p:cNvPr id="2" name="Down Arrow 1"/>
          <p:cNvSpPr/>
          <p:nvPr/>
        </p:nvSpPr>
        <p:spPr>
          <a:xfrm>
            <a:off x="4024048" y="3394651"/>
            <a:ext cx="1215957" cy="4085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2168" y="2609974"/>
            <a:ext cx="4179719" cy="89973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74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2168" y="3827310"/>
            <a:ext cx="4298038" cy="127251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Oval 3"/>
          <p:cNvSpPr/>
          <p:nvPr/>
        </p:nvSpPr>
        <p:spPr>
          <a:xfrm>
            <a:off x="2324911" y="4630366"/>
            <a:ext cx="1699137" cy="340468"/>
          </a:xfrm>
          <a:prstGeom prst="ellipse">
            <a:avLst/>
          </a:prstGeom>
          <a:solidFill>
            <a:schemeClr val="lt1">
              <a:alpha val="23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 name="Oval 8"/>
          <p:cNvSpPr/>
          <p:nvPr/>
        </p:nvSpPr>
        <p:spPr>
          <a:xfrm>
            <a:off x="5277313" y="4488763"/>
            <a:ext cx="1699137" cy="340468"/>
          </a:xfrm>
          <a:prstGeom prst="ellipse">
            <a:avLst/>
          </a:prstGeom>
          <a:solidFill>
            <a:schemeClr val="lt1">
              <a:alpha val="23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 name="Rectangle 4"/>
          <p:cNvSpPr/>
          <p:nvPr/>
        </p:nvSpPr>
        <p:spPr>
          <a:xfrm>
            <a:off x="3917043" y="2795589"/>
            <a:ext cx="214009" cy="14591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699538133"/>
      </p:ext>
    </p:extLst>
  </p:cSld>
  <p:clrMapOvr>
    <a:masterClrMapping/>
  </p:clrMapOvr>
  <mc:AlternateContent xmlns:mc="http://schemas.openxmlformats.org/markup-compatibility/2006">
    <mc:Choice xmlns:p14="http://schemas.microsoft.com/office/powerpoint/2010/main" Requires="p14">
      <p:transition spd="slow" p14:dur="2000" advTm="4960"/>
    </mc:Choice>
    <mc:Fallback>
      <p:transition spd="slow" advTm="4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48331"/>
            <a:ext cx="7988684" cy="3240432"/>
          </a:xfrm>
        </p:spPr>
        <p:txBody>
          <a:bodyPr>
            <a:noAutofit/>
          </a:bodyPr>
          <a:lstStyle/>
          <a:p>
            <a:r>
              <a:rPr lang="sv-SE" sz="1800" dirty="0" smtClean="0"/>
              <a:t>It is possible to specify that an association only has one direction by introducing a navigation arrow – but that should not be used in this course</a:t>
            </a:r>
          </a:p>
        </p:txBody>
      </p:sp>
      <p:sp>
        <p:nvSpPr>
          <p:cNvPr id="8" name="Title 7"/>
          <p:cNvSpPr>
            <a:spLocks noGrp="1"/>
          </p:cNvSpPr>
          <p:nvPr>
            <p:ph type="title"/>
          </p:nvPr>
        </p:nvSpPr>
        <p:spPr>
          <a:xfrm>
            <a:off x="792000" y="627534"/>
            <a:ext cx="8352000" cy="596700"/>
          </a:xfrm>
        </p:spPr>
        <p:txBody>
          <a:bodyPr/>
          <a:lstStyle/>
          <a:p>
            <a:r>
              <a:rPr lang="sv-SE" dirty="0" smtClean="0"/>
              <a:t>Association</a:t>
            </a:r>
            <a:r>
              <a:rPr lang="sv-SE" dirty="0"/>
              <a:t/>
            </a:r>
            <a:br>
              <a:rPr lang="sv-SE" dirty="0"/>
            </a:br>
            <a:endParaRPr lang="sv-SE" dirty="0"/>
          </a:p>
        </p:txBody>
      </p:sp>
      <p:sp>
        <p:nvSpPr>
          <p:cNvPr id="9" name="Rectangle 8"/>
          <p:cNvSpPr/>
          <p:nvPr/>
        </p:nvSpPr>
        <p:spPr>
          <a:xfrm>
            <a:off x="1216786" y="2714031"/>
            <a:ext cx="1474537" cy="108418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1392680" y="2720997"/>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11" name="Straight Connector 10"/>
          <p:cNvCxnSpPr/>
          <p:nvPr/>
        </p:nvCxnSpPr>
        <p:spPr>
          <a:xfrm>
            <a:off x="1216786" y="3059552"/>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16786" y="3059552"/>
            <a:ext cx="1182707"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sp>
        <p:nvSpPr>
          <p:cNvPr id="13" name="Rectangle 12"/>
          <p:cNvSpPr/>
          <p:nvPr/>
        </p:nvSpPr>
        <p:spPr>
          <a:xfrm>
            <a:off x="4929520" y="2720514"/>
            <a:ext cx="1474537" cy="95654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4" name="TextBox 13"/>
          <p:cNvSpPr txBox="1"/>
          <p:nvPr/>
        </p:nvSpPr>
        <p:spPr>
          <a:xfrm>
            <a:off x="5105414" y="2727480"/>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Course</a:t>
            </a:r>
            <a:endParaRPr lang="sv-SE" sz="1600" dirty="0">
              <a:latin typeface="Arial" panose="020B0604020202020204" pitchFamily="34" charset="0"/>
              <a:cs typeface="Arial" panose="020B0604020202020204" pitchFamily="34" charset="0"/>
            </a:endParaRPr>
          </a:p>
        </p:txBody>
      </p:sp>
      <p:cxnSp>
        <p:nvCxnSpPr>
          <p:cNvPr id="15" name="Straight Connector 14"/>
          <p:cNvCxnSpPr/>
          <p:nvPr/>
        </p:nvCxnSpPr>
        <p:spPr>
          <a:xfrm>
            <a:off x="4929520" y="3066035"/>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929520" y="3066035"/>
            <a:ext cx="1182707" cy="523220"/>
          </a:xfrm>
          <a:prstGeom prst="rect">
            <a:avLst/>
          </a:prstGeom>
          <a:noFill/>
        </p:spPr>
        <p:txBody>
          <a:bodyPr wrap="square" rtlCol="0">
            <a:spAutoFit/>
          </a:bodyPr>
          <a:lstStyle/>
          <a:p>
            <a:r>
              <a:rPr lang="sv-SE" sz="1400" dirty="0" smtClean="0"/>
              <a:t>courseNo</a:t>
            </a:r>
          </a:p>
          <a:p>
            <a:r>
              <a:rPr lang="sv-SE" sz="1400" dirty="0" smtClean="0"/>
              <a:t>courseName</a:t>
            </a:r>
            <a:endParaRPr lang="sv-SE" sz="1400" dirty="0"/>
          </a:p>
        </p:txBody>
      </p:sp>
      <p:cxnSp>
        <p:nvCxnSpPr>
          <p:cNvPr id="17" name="Straight Connector 16"/>
          <p:cNvCxnSpPr/>
          <p:nvPr/>
        </p:nvCxnSpPr>
        <p:spPr>
          <a:xfrm>
            <a:off x="2691323" y="3298461"/>
            <a:ext cx="2238197" cy="0"/>
          </a:xfrm>
          <a:prstGeom prst="line">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954174" y="2945144"/>
            <a:ext cx="1585278" cy="369332"/>
          </a:xfrm>
          <a:prstGeom prst="rect">
            <a:avLst/>
          </a:prstGeom>
          <a:noFill/>
        </p:spPr>
        <p:txBody>
          <a:bodyPr wrap="square" rtlCol="0">
            <a:spAutoFit/>
          </a:bodyPr>
          <a:lstStyle/>
          <a:p>
            <a:r>
              <a:rPr lang="sv-SE" dirty="0" smtClean="0"/>
              <a:t>registered at </a:t>
            </a:r>
            <a:endParaRPr lang="sv-SE" dirty="0"/>
          </a:p>
        </p:txBody>
      </p:sp>
      <p:sp>
        <p:nvSpPr>
          <p:cNvPr id="19" name="Isosceles Triangle 18"/>
          <p:cNvSpPr/>
          <p:nvPr/>
        </p:nvSpPr>
        <p:spPr bwMode="auto">
          <a:xfrm rot="5400000">
            <a:off x="4536752" y="3035968"/>
            <a:ext cx="142875" cy="214312"/>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sv-SE" dirty="0">
              <a:ln>
                <a:solidFill>
                  <a:schemeClr val="tx1"/>
                </a:solidFill>
              </a:ln>
              <a:solidFill>
                <a:schemeClr val="bg2"/>
              </a:solidFill>
            </a:endParaRPr>
          </a:p>
        </p:txBody>
      </p:sp>
      <p:sp>
        <p:nvSpPr>
          <p:cNvPr id="20" name="Rectangle 9"/>
          <p:cNvSpPr>
            <a:spLocks noChangeArrowheads="1"/>
          </p:cNvSpPr>
          <p:nvPr/>
        </p:nvSpPr>
        <p:spPr bwMode="auto">
          <a:xfrm>
            <a:off x="3482861" y="3792509"/>
            <a:ext cx="1303481" cy="95410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Association in form of a Navigation arrow</a:t>
            </a:r>
            <a:endParaRPr lang="en-US" altLang="sv-SE" b="1" dirty="0"/>
          </a:p>
        </p:txBody>
      </p:sp>
      <p:sp>
        <p:nvSpPr>
          <p:cNvPr id="21" name="AutoShape 46"/>
          <p:cNvSpPr>
            <a:spLocks noChangeArrowheads="1"/>
          </p:cNvSpPr>
          <p:nvPr/>
        </p:nvSpPr>
        <p:spPr bwMode="auto">
          <a:xfrm rot="5400000">
            <a:off x="3899463" y="3463776"/>
            <a:ext cx="297220" cy="81531"/>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378529958"/>
      </p:ext>
    </p:extLst>
  </p:cSld>
  <p:clrMapOvr>
    <a:masterClrMapping/>
  </p:clrMapOvr>
  <mc:AlternateContent xmlns:mc="http://schemas.openxmlformats.org/markup-compatibility/2006">
    <mc:Choice xmlns:p14="http://schemas.microsoft.com/office/powerpoint/2010/main" Requires="p14">
      <p:transition spd="slow" p14:dur="2000" advTm="56536"/>
    </mc:Choice>
    <mc:Fallback>
      <p:transition spd="slow" advTm="56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295" y="1337141"/>
            <a:ext cx="7988684" cy="3240432"/>
          </a:xfrm>
        </p:spPr>
        <p:txBody>
          <a:bodyPr>
            <a:noAutofit/>
          </a:bodyPr>
          <a:lstStyle/>
          <a:p>
            <a:pPr>
              <a:spcBef>
                <a:spcPct val="50000"/>
              </a:spcBef>
            </a:pPr>
            <a:r>
              <a:rPr lang="sv-SE" sz="1800" dirty="0" smtClean="0"/>
              <a:t>Multiplicity describes how </a:t>
            </a:r>
            <a:r>
              <a:rPr lang="sv-SE" sz="1800" dirty="0"/>
              <a:t>many </a:t>
            </a:r>
            <a:r>
              <a:rPr lang="sv-SE" sz="1800" dirty="0" smtClean="0"/>
              <a:t>objects (minimum </a:t>
            </a:r>
            <a:r>
              <a:rPr lang="sv-SE" sz="1800" dirty="0"/>
              <a:t>and </a:t>
            </a:r>
            <a:r>
              <a:rPr lang="sv-SE" sz="1800" dirty="0" smtClean="0"/>
              <a:t>maximum) of a class that can </a:t>
            </a:r>
            <a:r>
              <a:rPr lang="sv-SE" sz="1800" dirty="0"/>
              <a:t>be linked to </a:t>
            </a:r>
            <a:r>
              <a:rPr lang="sv-SE" sz="1800" dirty="0" smtClean="0"/>
              <a:t>objects of </a:t>
            </a:r>
            <a:r>
              <a:rPr lang="sv-SE" sz="1800" dirty="0"/>
              <a:t>an other </a:t>
            </a:r>
            <a:r>
              <a:rPr lang="sv-SE" sz="1800" dirty="0" smtClean="0"/>
              <a:t>class – in both directions of the association</a:t>
            </a:r>
          </a:p>
          <a:p>
            <a:pPr>
              <a:spcBef>
                <a:spcPct val="50000"/>
              </a:spcBef>
            </a:pPr>
            <a:r>
              <a:rPr lang="sv-SE" sz="1800" dirty="0" smtClean="0"/>
              <a:t>M</a:t>
            </a:r>
            <a:r>
              <a:rPr lang="sv-SE" altLang="sv-SE" sz="1600" dirty="0" smtClean="0"/>
              <a:t>inimum can be 0 (”cero”) </a:t>
            </a:r>
            <a:r>
              <a:rPr lang="sv-SE" altLang="sv-SE" sz="1600" dirty="0"/>
              <a:t>eller 1 </a:t>
            </a:r>
            <a:r>
              <a:rPr lang="sv-SE" altLang="sv-SE" sz="1600" dirty="0" smtClean="0"/>
              <a:t>(”one”)</a:t>
            </a:r>
          </a:p>
          <a:p>
            <a:pPr>
              <a:spcBef>
                <a:spcPct val="50000"/>
              </a:spcBef>
            </a:pPr>
            <a:r>
              <a:rPr lang="sv-SE" altLang="sv-SE" sz="1600" dirty="0" smtClean="0"/>
              <a:t>Maximum can be 1 (”one”) </a:t>
            </a:r>
            <a:r>
              <a:rPr lang="sv-SE" altLang="sv-SE" sz="1600" dirty="0"/>
              <a:t>or * (”</a:t>
            </a:r>
            <a:r>
              <a:rPr lang="sv-SE" altLang="sv-SE" sz="1600" dirty="0" smtClean="0"/>
              <a:t>many”)</a:t>
            </a:r>
            <a:endParaRPr lang="sv-SE" altLang="sv-SE" sz="1600" dirty="0"/>
          </a:p>
          <a:p>
            <a:pPr lvl="1">
              <a:spcBef>
                <a:spcPct val="50000"/>
              </a:spcBef>
            </a:pPr>
            <a:endParaRPr lang="sv-SE" sz="1800" dirty="0" smtClean="0"/>
          </a:p>
          <a:p>
            <a:pPr marL="0" indent="0">
              <a:spcBef>
                <a:spcPct val="50000"/>
              </a:spcBef>
              <a:buNone/>
            </a:pPr>
            <a:endParaRPr lang="sv-SE" sz="1800" dirty="0"/>
          </a:p>
        </p:txBody>
      </p:sp>
      <p:sp>
        <p:nvSpPr>
          <p:cNvPr id="8" name="Title 7"/>
          <p:cNvSpPr>
            <a:spLocks noGrp="1"/>
          </p:cNvSpPr>
          <p:nvPr>
            <p:ph type="title"/>
          </p:nvPr>
        </p:nvSpPr>
        <p:spPr>
          <a:xfrm>
            <a:off x="792000" y="627534"/>
            <a:ext cx="8352000" cy="596700"/>
          </a:xfrm>
        </p:spPr>
        <p:txBody>
          <a:bodyPr/>
          <a:lstStyle/>
          <a:p>
            <a:r>
              <a:rPr lang="sv-SE" dirty="0" smtClean="0"/>
              <a:t>Multiplicity</a:t>
            </a:r>
            <a:r>
              <a:rPr lang="sv-SE" dirty="0"/>
              <a:t/>
            </a:r>
            <a:br>
              <a:rPr lang="sv-SE" dirty="0"/>
            </a:br>
            <a:endParaRPr lang="sv-SE" dirty="0"/>
          </a:p>
        </p:txBody>
      </p:sp>
      <p:sp>
        <p:nvSpPr>
          <p:cNvPr id="24" name="Rectangle 23"/>
          <p:cNvSpPr/>
          <p:nvPr/>
        </p:nvSpPr>
        <p:spPr>
          <a:xfrm>
            <a:off x="3493061" y="3806342"/>
            <a:ext cx="1474537" cy="108418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5" name="TextBox 34"/>
          <p:cNvSpPr txBox="1"/>
          <p:nvPr/>
        </p:nvSpPr>
        <p:spPr>
          <a:xfrm>
            <a:off x="3668955" y="3813308"/>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Customer</a:t>
            </a:r>
            <a:endParaRPr lang="sv-SE" sz="1600" dirty="0">
              <a:latin typeface="Arial" panose="020B0604020202020204" pitchFamily="34" charset="0"/>
              <a:cs typeface="Arial" panose="020B0604020202020204" pitchFamily="34" charset="0"/>
            </a:endParaRPr>
          </a:p>
        </p:txBody>
      </p:sp>
      <p:cxnSp>
        <p:nvCxnSpPr>
          <p:cNvPr id="36" name="Straight Connector 35"/>
          <p:cNvCxnSpPr/>
          <p:nvPr/>
        </p:nvCxnSpPr>
        <p:spPr>
          <a:xfrm>
            <a:off x="3493061" y="4151863"/>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493061" y="4151863"/>
            <a:ext cx="1182707" cy="738664"/>
          </a:xfrm>
          <a:prstGeom prst="rect">
            <a:avLst/>
          </a:prstGeom>
          <a:noFill/>
        </p:spPr>
        <p:txBody>
          <a:bodyPr wrap="square" rtlCol="0">
            <a:spAutoFit/>
          </a:bodyPr>
          <a:lstStyle/>
          <a:p>
            <a:r>
              <a:rPr lang="sv-SE" sz="1400" dirty="0" smtClean="0"/>
              <a:t>customerNo</a:t>
            </a:r>
          </a:p>
          <a:p>
            <a:r>
              <a:rPr lang="sv-SE" sz="1400" dirty="0"/>
              <a:t>n</a:t>
            </a:r>
            <a:r>
              <a:rPr lang="sv-SE" sz="1400" dirty="0" smtClean="0"/>
              <a:t>ame</a:t>
            </a:r>
          </a:p>
          <a:p>
            <a:r>
              <a:rPr lang="sv-SE" sz="1400" dirty="0" smtClean="0"/>
              <a:t>emailAddress</a:t>
            </a:r>
            <a:endParaRPr lang="sv-SE" sz="1400" dirty="0"/>
          </a:p>
        </p:txBody>
      </p:sp>
      <p:cxnSp>
        <p:nvCxnSpPr>
          <p:cNvPr id="42" name="Straight Connector 41"/>
          <p:cNvCxnSpPr/>
          <p:nvPr/>
        </p:nvCxnSpPr>
        <p:spPr>
          <a:xfrm>
            <a:off x="4967598" y="4322674"/>
            <a:ext cx="2238197" cy="0"/>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553431" y="4231329"/>
            <a:ext cx="1585278" cy="369332"/>
          </a:xfrm>
          <a:prstGeom prst="rect">
            <a:avLst/>
          </a:prstGeom>
          <a:noFill/>
        </p:spPr>
        <p:txBody>
          <a:bodyPr wrap="square" rtlCol="0">
            <a:spAutoFit/>
          </a:bodyPr>
          <a:lstStyle/>
          <a:p>
            <a:r>
              <a:rPr lang="sv-SE" dirty="0" smtClean="0"/>
              <a:t>placed</a:t>
            </a:r>
            <a:endParaRPr lang="sv-SE" dirty="0"/>
          </a:p>
        </p:txBody>
      </p:sp>
      <p:sp>
        <p:nvSpPr>
          <p:cNvPr id="44" name="Isosceles Triangle 43"/>
          <p:cNvSpPr/>
          <p:nvPr/>
        </p:nvSpPr>
        <p:spPr bwMode="auto">
          <a:xfrm rot="5400000">
            <a:off x="6327059" y="4314892"/>
            <a:ext cx="142875" cy="214312"/>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sv-SE" dirty="0">
              <a:ln>
                <a:solidFill>
                  <a:schemeClr val="tx1"/>
                </a:solidFill>
              </a:ln>
              <a:solidFill>
                <a:schemeClr val="bg2"/>
              </a:solidFill>
            </a:endParaRPr>
          </a:p>
        </p:txBody>
      </p:sp>
      <p:sp>
        <p:nvSpPr>
          <p:cNvPr id="5" name="TextBox 4"/>
          <p:cNvSpPr txBox="1"/>
          <p:nvPr/>
        </p:nvSpPr>
        <p:spPr>
          <a:xfrm>
            <a:off x="6609574" y="3941009"/>
            <a:ext cx="872126" cy="369332"/>
          </a:xfrm>
          <a:prstGeom prst="rect">
            <a:avLst/>
          </a:prstGeom>
          <a:noFill/>
        </p:spPr>
        <p:txBody>
          <a:bodyPr wrap="square" rtlCol="0">
            <a:spAutoFit/>
          </a:bodyPr>
          <a:lstStyle/>
          <a:p>
            <a:r>
              <a:rPr lang="sv-SE" dirty="0"/>
              <a:t>0</a:t>
            </a:r>
            <a:r>
              <a:rPr lang="sv-SE" dirty="0" smtClean="0"/>
              <a:t>..*</a:t>
            </a:r>
            <a:endParaRPr lang="sv-SE" dirty="0"/>
          </a:p>
        </p:txBody>
      </p:sp>
      <p:sp>
        <p:nvSpPr>
          <p:cNvPr id="45" name="TextBox 44"/>
          <p:cNvSpPr txBox="1"/>
          <p:nvPr/>
        </p:nvSpPr>
        <p:spPr>
          <a:xfrm>
            <a:off x="4960367" y="3939007"/>
            <a:ext cx="872126" cy="369332"/>
          </a:xfrm>
          <a:prstGeom prst="rect">
            <a:avLst/>
          </a:prstGeom>
          <a:noFill/>
        </p:spPr>
        <p:txBody>
          <a:bodyPr wrap="square" rtlCol="0">
            <a:spAutoFit/>
          </a:bodyPr>
          <a:lstStyle/>
          <a:p>
            <a:r>
              <a:rPr lang="sv-SE" dirty="0" smtClean="0"/>
              <a:t>1..1</a:t>
            </a:r>
            <a:endParaRPr lang="sv-SE" dirty="0"/>
          </a:p>
        </p:txBody>
      </p:sp>
      <p:sp>
        <p:nvSpPr>
          <p:cNvPr id="17" name="Rectangle 16"/>
          <p:cNvSpPr/>
          <p:nvPr/>
        </p:nvSpPr>
        <p:spPr>
          <a:xfrm>
            <a:off x="7254423" y="3812822"/>
            <a:ext cx="1474537" cy="957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8" name="TextBox 17"/>
          <p:cNvSpPr txBox="1"/>
          <p:nvPr/>
        </p:nvSpPr>
        <p:spPr>
          <a:xfrm>
            <a:off x="7430317" y="3819788"/>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Order</a:t>
            </a:r>
            <a:endParaRPr lang="sv-SE" sz="1600" dirty="0">
              <a:latin typeface="Arial" panose="020B0604020202020204" pitchFamily="34" charset="0"/>
              <a:cs typeface="Arial" panose="020B0604020202020204" pitchFamily="34" charset="0"/>
            </a:endParaRPr>
          </a:p>
        </p:txBody>
      </p:sp>
      <p:cxnSp>
        <p:nvCxnSpPr>
          <p:cNvPr id="19" name="Straight Connector 18"/>
          <p:cNvCxnSpPr/>
          <p:nvPr/>
        </p:nvCxnSpPr>
        <p:spPr>
          <a:xfrm>
            <a:off x="7254423" y="4158343"/>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254423" y="4158343"/>
            <a:ext cx="1182707" cy="523220"/>
          </a:xfrm>
          <a:prstGeom prst="rect">
            <a:avLst/>
          </a:prstGeom>
          <a:noFill/>
        </p:spPr>
        <p:txBody>
          <a:bodyPr wrap="square" rtlCol="0">
            <a:spAutoFit/>
          </a:bodyPr>
          <a:lstStyle/>
          <a:p>
            <a:r>
              <a:rPr lang="sv-SE" sz="1400" dirty="0" smtClean="0"/>
              <a:t>orderNo</a:t>
            </a:r>
          </a:p>
          <a:p>
            <a:r>
              <a:rPr lang="sv-SE" sz="1400" dirty="0" smtClean="0"/>
              <a:t>totalSum</a:t>
            </a:r>
            <a:endParaRPr lang="sv-SE" sz="14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396166356"/>
      </p:ext>
    </p:extLst>
  </p:cSld>
  <p:clrMapOvr>
    <a:masterClrMapping/>
  </p:clrMapOvr>
  <mc:AlternateContent xmlns:mc="http://schemas.openxmlformats.org/markup-compatibility/2006">
    <mc:Choice xmlns:p14="http://schemas.microsoft.com/office/powerpoint/2010/main" Requires="p14">
      <p:transition spd="slow" p14:dur="2000" advTm="43830"/>
    </mc:Choice>
    <mc:Fallback>
      <p:transition spd="slow" advTm="43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295" y="1337141"/>
            <a:ext cx="7988684" cy="3240432"/>
          </a:xfrm>
        </p:spPr>
        <p:txBody>
          <a:bodyPr>
            <a:noAutofit/>
          </a:bodyPr>
          <a:lstStyle/>
          <a:p>
            <a:pPr>
              <a:spcBef>
                <a:spcPct val="50000"/>
              </a:spcBef>
            </a:pPr>
            <a:r>
              <a:rPr lang="sv-SE" sz="1800" dirty="0" smtClean="0"/>
              <a:t>Multiplicity describes how </a:t>
            </a:r>
            <a:r>
              <a:rPr lang="sv-SE" sz="1800" dirty="0"/>
              <a:t>many </a:t>
            </a:r>
            <a:r>
              <a:rPr lang="sv-SE" sz="1800" dirty="0" smtClean="0"/>
              <a:t>objects (minimum </a:t>
            </a:r>
            <a:r>
              <a:rPr lang="sv-SE" sz="1800" dirty="0"/>
              <a:t>and </a:t>
            </a:r>
            <a:r>
              <a:rPr lang="sv-SE" sz="1800" dirty="0" smtClean="0"/>
              <a:t>maximum) of a class that can </a:t>
            </a:r>
            <a:r>
              <a:rPr lang="sv-SE" sz="1800" dirty="0"/>
              <a:t>be linked to </a:t>
            </a:r>
            <a:r>
              <a:rPr lang="sv-SE" sz="1800" dirty="0" smtClean="0"/>
              <a:t>objects of </a:t>
            </a:r>
            <a:r>
              <a:rPr lang="sv-SE" sz="1800" dirty="0"/>
              <a:t>an other </a:t>
            </a:r>
            <a:r>
              <a:rPr lang="sv-SE" sz="1800" dirty="0" smtClean="0"/>
              <a:t>class – in both directions of the association</a:t>
            </a:r>
          </a:p>
          <a:p>
            <a:pPr>
              <a:spcBef>
                <a:spcPct val="50000"/>
              </a:spcBef>
            </a:pPr>
            <a:r>
              <a:rPr lang="sv-SE" sz="1800" dirty="0" smtClean="0"/>
              <a:t>M</a:t>
            </a:r>
            <a:r>
              <a:rPr lang="sv-SE" altLang="sv-SE" sz="1600" dirty="0" smtClean="0"/>
              <a:t>inimum can be 0 (”cero”) </a:t>
            </a:r>
            <a:r>
              <a:rPr lang="sv-SE" altLang="sv-SE" sz="1600" dirty="0"/>
              <a:t>eller 1 </a:t>
            </a:r>
            <a:r>
              <a:rPr lang="sv-SE" altLang="sv-SE" sz="1600" dirty="0" smtClean="0"/>
              <a:t>(”one”)</a:t>
            </a:r>
          </a:p>
          <a:p>
            <a:pPr>
              <a:spcBef>
                <a:spcPct val="50000"/>
              </a:spcBef>
            </a:pPr>
            <a:r>
              <a:rPr lang="sv-SE" altLang="sv-SE" sz="1600" dirty="0" smtClean="0"/>
              <a:t>Maximum can be 1 (”one”) </a:t>
            </a:r>
            <a:r>
              <a:rPr lang="sv-SE" altLang="sv-SE" sz="1600" dirty="0"/>
              <a:t>or * (”</a:t>
            </a:r>
            <a:r>
              <a:rPr lang="sv-SE" altLang="sv-SE" sz="1600" dirty="0" smtClean="0"/>
              <a:t>many”)</a:t>
            </a:r>
            <a:endParaRPr lang="sv-SE" altLang="sv-SE" sz="1600" dirty="0"/>
          </a:p>
          <a:p>
            <a:pPr lvl="1">
              <a:spcBef>
                <a:spcPct val="50000"/>
              </a:spcBef>
            </a:pPr>
            <a:endParaRPr lang="sv-SE" sz="1800" dirty="0" smtClean="0"/>
          </a:p>
          <a:p>
            <a:pPr marL="0" indent="0">
              <a:spcBef>
                <a:spcPct val="50000"/>
              </a:spcBef>
              <a:buNone/>
            </a:pPr>
            <a:endParaRPr lang="sv-SE" sz="1800" dirty="0"/>
          </a:p>
        </p:txBody>
      </p:sp>
      <p:sp>
        <p:nvSpPr>
          <p:cNvPr id="8" name="Title 7"/>
          <p:cNvSpPr>
            <a:spLocks noGrp="1"/>
          </p:cNvSpPr>
          <p:nvPr>
            <p:ph type="title"/>
          </p:nvPr>
        </p:nvSpPr>
        <p:spPr>
          <a:xfrm>
            <a:off x="792000" y="627534"/>
            <a:ext cx="8352000" cy="596700"/>
          </a:xfrm>
        </p:spPr>
        <p:txBody>
          <a:bodyPr/>
          <a:lstStyle/>
          <a:p>
            <a:r>
              <a:rPr lang="sv-SE" dirty="0" smtClean="0"/>
              <a:t>Multiplicity</a:t>
            </a:r>
            <a:r>
              <a:rPr lang="sv-SE" dirty="0"/>
              <a:t/>
            </a:r>
            <a:br>
              <a:rPr lang="sv-SE" dirty="0"/>
            </a:br>
            <a:endParaRPr lang="sv-SE" dirty="0"/>
          </a:p>
        </p:txBody>
      </p:sp>
      <p:sp>
        <p:nvSpPr>
          <p:cNvPr id="24" name="Rectangle 23"/>
          <p:cNvSpPr/>
          <p:nvPr/>
        </p:nvSpPr>
        <p:spPr>
          <a:xfrm>
            <a:off x="3493061" y="3806342"/>
            <a:ext cx="1474537" cy="108418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5" name="TextBox 34"/>
          <p:cNvSpPr txBox="1"/>
          <p:nvPr/>
        </p:nvSpPr>
        <p:spPr>
          <a:xfrm>
            <a:off x="3668955" y="3813308"/>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Customer</a:t>
            </a:r>
            <a:endParaRPr lang="sv-SE" sz="1600" dirty="0">
              <a:latin typeface="Arial" panose="020B0604020202020204" pitchFamily="34" charset="0"/>
              <a:cs typeface="Arial" panose="020B0604020202020204" pitchFamily="34" charset="0"/>
            </a:endParaRPr>
          </a:p>
        </p:txBody>
      </p:sp>
      <p:cxnSp>
        <p:nvCxnSpPr>
          <p:cNvPr id="36" name="Straight Connector 35"/>
          <p:cNvCxnSpPr/>
          <p:nvPr/>
        </p:nvCxnSpPr>
        <p:spPr>
          <a:xfrm>
            <a:off x="3493061" y="4151863"/>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493061" y="4151863"/>
            <a:ext cx="1182707" cy="738664"/>
          </a:xfrm>
          <a:prstGeom prst="rect">
            <a:avLst/>
          </a:prstGeom>
          <a:noFill/>
        </p:spPr>
        <p:txBody>
          <a:bodyPr wrap="square" rtlCol="0">
            <a:spAutoFit/>
          </a:bodyPr>
          <a:lstStyle/>
          <a:p>
            <a:r>
              <a:rPr lang="sv-SE" sz="1400" dirty="0" smtClean="0"/>
              <a:t>customerNo</a:t>
            </a:r>
          </a:p>
          <a:p>
            <a:r>
              <a:rPr lang="sv-SE" sz="1400" dirty="0"/>
              <a:t>n</a:t>
            </a:r>
            <a:r>
              <a:rPr lang="sv-SE" sz="1400" dirty="0" smtClean="0"/>
              <a:t>ame</a:t>
            </a:r>
          </a:p>
          <a:p>
            <a:r>
              <a:rPr lang="sv-SE" sz="1400" dirty="0" smtClean="0"/>
              <a:t>emailAddress</a:t>
            </a:r>
            <a:endParaRPr lang="sv-SE" sz="1400" dirty="0"/>
          </a:p>
        </p:txBody>
      </p:sp>
      <p:cxnSp>
        <p:nvCxnSpPr>
          <p:cNvPr id="42" name="Straight Connector 41"/>
          <p:cNvCxnSpPr/>
          <p:nvPr/>
        </p:nvCxnSpPr>
        <p:spPr>
          <a:xfrm>
            <a:off x="4967598" y="4322674"/>
            <a:ext cx="2238197" cy="0"/>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533976" y="4231329"/>
            <a:ext cx="1585278" cy="369332"/>
          </a:xfrm>
          <a:prstGeom prst="rect">
            <a:avLst/>
          </a:prstGeom>
          <a:noFill/>
        </p:spPr>
        <p:txBody>
          <a:bodyPr wrap="square" rtlCol="0">
            <a:spAutoFit/>
          </a:bodyPr>
          <a:lstStyle/>
          <a:p>
            <a:r>
              <a:rPr lang="sv-SE" dirty="0" smtClean="0"/>
              <a:t>placed</a:t>
            </a:r>
            <a:endParaRPr lang="sv-SE" dirty="0"/>
          </a:p>
        </p:txBody>
      </p:sp>
      <p:sp>
        <p:nvSpPr>
          <p:cNvPr id="44" name="Isosceles Triangle 43"/>
          <p:cNvSpPr/>
          <p:nvPr/>
        </p:nvSpPr>
        <p:spPr bwMode="auto">
          <a:xfrm rot="5400000">
            <a:off x="6327059" y="4314892"/>
            <a:ext cx="142875" cy="214312"/>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sv-SE" dirty="0">
              <a:ln>
                <a:solidFill>
                  <a:schemeClr val="tx1"/>
                </a:solidFill>
              </a:ln>
              <a:solidFill>
                <a:schemeClr val="bg2"/>
              </a:solidFill>
            </a:endParaRPr>
          </a:p>
        </p:txBody>
      </p:sp>
      <p:sp>
        <p:nvSpPr>
          <p:cNvPr id="5" name="TextBox 4"/>
          <p:cNvSpPr txBox="1"/>
          <p:nvPr/>
        </p:nvSpPr>
        <p:spPr>
          <a:xfrm>
            <a:off x="6609574" y="3941009"/>
            <a:ext cx="872126" cy="369332"/>
          </a:xfrm>
          <a:prstGeom prst="rect">
            <a:avLst/>
          </a:prstGeom>
          <a:noFill/>
        </p:spPr>
        <p:txBody>
          <a:bodyPr wrap="square" rtlCol="0">
            <a:spAutoFit/>
          </a:bodyPr>
          <a:lstStyle/>
          <a:p>
            <a:r>
              <a:rPr lang="sv-SE" dirty="0"/>
              <a:t>0</a:t>
            </a:r>
            <a:r>
              <a:rPr lang="sv-SE" dirty="0" smtClean="0"/>
              <a:t>..*</a:t>
            </a:r>
            <a:endParaRPr lang="sv-SE" dirty="0"/>
          </a:p>
        </p:txBody>
      </p:sp>
      <p:sp>
        <p:nvSpPr>
          <p:cNvPr id="45" name="TextBox 44"/>
          <p:cNvSpPr txBox="1"/>
          <p:nvPr/>
        </p:nvSpPr>
        <p:spPr>
          <a:xfrm>
            <a:off x="4960367" y="3939007"/>
            <a:ext cx="872126" cy="369332"/>
          </a:xfrm>
          <a:prstGeom prst="rect">
            <a:avLst/>
          </a:prstGeom>
          <a:noFill/>
        </p:spPr>
        <p:txBody>
          <a:bodyPr wrap="square" rtlCol="0">
            <a:spAutoFit/>
          </a:bodyPr>
          <a:lstStyle/>
          <a:p>
            <a:r>
              <a:rPr lang="sv-SE" dirty="0" smtClean="0"/>
              <a:t>1..1</a:t>
            </a:r>
            <a:endParaRPr lang="sv-SE" dirty="0"/>
          </a:p>
        </p:txBody>
      </p:sp>
      <p:sp>
        <p:nvSpPr>
          <p:cNvPr id="17" name="AutoShape 46"/>
          <p:cNvSpPr>
            <a:spLocks noChangeArrowheads="1"/>
          </p:cNvSpPr>
          <p:nvPr/>
        </p:nvSpPr>
        <p:spPr bwMode="auto">
          <a:xfrm rot="16200000">
            <a:off x="6622065" y="3715449"/>
            <a:ext cx="262986" cy="75231"/>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 name="AutoShape 46"/>
          <p:cNvSpPr>
            <a:spLocks noChangeArrowheads="1"/>
          </p:cNvSpPr>
          <p:nvPr/>
        </p:nvSpPr>
        <p:spPr bwMode="auto">
          <a:xfrm rot="16200000">
            <a:off x="6847163" y="3721932"/>
            <a:ext cx="262986" cy="75231"/>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 name="Rectangle 9"/>
          <p:cNvSpPr>
            <a:spLocks noChangeArrowheads="1"/>
          </p:cNvSpPr>
          <p:nvPr/>
        </p:nvSpPr>
        <p:spPr bwMode="auto">
          <a:xfrm>
            <a:off x="6266454" y="2813895"/>
            <a:ext cx="1303481" cy="738664"/>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Multiplicity with min and max value</a:t>
            </a:r>
            <a:endParaRPr lang="en-US" altLang="sv-SE" b="1" dirty="0"/>
          </a:p>
        </p:txBody>
      </p:sp>
      <p:sp>
        <p:nvSpPr>
          <p:cNvPr id="20" name="Rectangle 19"/>
          <p:cNvSpPr/>
          <p:nvPr/>
        </p:nvSpPr>
        <p:spPr>
          <a:xfrm>
            <a:off x="7244703" y="3812822"/>
            <a:ext cx="1474537" cy="957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2" name="TextBox 21"/>
          <p:cNvSpPr txBox="1"/>
          <p:nvPr/>
        </p:nvSpPr>
        <p:spPr>
          <a:xfrm>
            <a:off x="7420597" y="3819788"/>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Order</a:t>
            </a:r>
            <a:endParaRPr lang="sv-SE" sz="1600" dirty="0">
              <a:latin typeface="Arial" panose="020B0604020202020204" pitchFamily="34" charset="0"/>
              <a:cs typeface="Arial" panose="020B0604020202020204" pitchFamily="34" charset="0"/>
            </a:endParaRPr>
          </a:p>
        </p:txBody>
      </p:sp>
      <p:cxnSp>
        <p:nvCxnSpPr>
          <p:cNvPr id="23" name="Straight Connector 22"/>
          <p:cNvCxnSpPr/>
          <p:nvPr/>
        </p:nvCxnSpPr>
        <p:spPr>
          <a:xfrm>
            <a:off x="7244703" y="4158343"/>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244703" y="4158343"/>
            <a:ext cx="1182707" cy="523220"/>
          </a:xfrm>
          <a:prstGeom prst="rect">
            <a:avLst/>
          </a:prstGeom>
          <a:noFill/>
        </p:spPr>
        <p:txBody>
          <a:bodyPr wrap="square" rtlCol="0">
            <a:spAutoFit/>
          </a:bodyPr>
          <a:lstStyle/>
          <a:p>
            <a:r>
              <a:rPr lang="sv-SE" sz="1400" dirty="0" smtClean="0"/>
              <a:t>orderNo</a:t>
            </a:r>
          </a:p>
          <a:p>
            <a:r>
              <a:rPr lang="sv-SE" sz="1400" dirty="0" smtClean="0"/>
              <a:t>totalSum</a:t>
            </a:r>
            <a:endParaRPr lang="sv-SE" sz="14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855362248"/>
      </p:ext>
    </p:extLst>
  </p:cSld>
  <p:clrMapOvr>
    <a:masterClrMapping/>
  </p:clrMapOvr>
  <mc:AlternateContent xmlns:mc="http://schemas.openxmlformats.org/markup-compatibility/2006">
    <mc:Choice xmlns:p14="http://schemas.microsoft.com/office/powerpoint/2010/main" Requires="p14">
      <p:transition spd="slow" p14:dur="2000" advTm="42558"/>
    </mc:Choice>
    <mc:Fallback>
      <p:transition spd="slow" advTm="42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700" dirty="0" smtClean="0"/>
              <a:t>Questions to answer </a:t>
            </a:r>
            <a:endParaRPr lang="sv-SE" sz="2700" dirty="0"/>
          </a:p>
        </p:txBody>
      </p:sp>
      <p:sp>
        <p:nvSpPr>
          <p:cNvPr id="3" name="Content Placeholder 2"/>
          <p:cNvSpPr>
            <a:spLocks noGrp="1"/>
          </p:cNvSpPr>
          <p:nvPr>
            <p:ph idx="1"/>
          </p:nvPr>
        </p:nvSpPr>
        <p:spPr>
          <a:xfrm>
            <a:off x="792000" y="1275533"/>
            <a:ext cx="6411246" cy="3324991"/>
          </a:xfrm>
        </p:spPr>
        <p:txBody>
          <a:bodyPr>
            <a:normAutofit/>
          </a:bodyPr>
          <a:lstStyle/>
          <a:p>
            <a:r>
              <a:rPr lang="sv-SE" sz="1800" dirty="0"/>
              <a:t>How can you create a conceptual model using UML Class Diagram</a:t>
            </a:r>
            <a:r>
              <a:rPr lang="sv-SE" sz="1800" dirty="0" smtClean="0"/>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006353518"/>
      </p:ext>
    </p:extLst>
  </p:cSld>
  <p:clrMapOvr>
    <a:masterClrMapping/>
  </p:clrMapOvr>
  <mc:AlternateContent xmlns:mc="http://schemas.openxmlformats.org/markup-compatibility/2006">
    <mc:Choice xmlns:p14="http://schemas.microsoft.com/office/powerpoint/2010/main" Requires="p14">
      <p:transition spd="slow" p14:dur="2000" advTm="9662"/>
    </mc:Choice>
    <mc:Fallback>
      <p:transition spd="slow" advTm="9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787DBDDF-7C78-4BE3-B59A-3ABD4E59175F}" type="slidenum">
              <a:rPr lang="sv-SE" altLang="sv-SE" sz="750" i="0"/>
              <a:pPr eaLnBrk="1" hangingPunct="1"/>
              <a:t>20</a:t>
            </a:fld>
            <a:endParaRPr lang="sv-SE" altLang="sv-SE" sz="750" i="0"/>
          </a:p>
        </p:txBody>
      </p:sp>
      <p:sp>
        <p:nvSpPr>
          <p:cNvPr id="71683" name="Rectangle 39"/>
          <p:cNvSpPr>
            <a:spLocks noChangeArrowheads="1"/>
          </p:cNvSpPr>
          <p:nvPr/>
        </p:nvSpPr>
        <p:spPr bwMode="auto">
          <a:xfrm>
            <a:off x="1978819" y="1281113"/>
            <a:ext cx="1296591" cy="864394"/>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71684" name="Line 40"/>
          <p:cNvSpPr>
            <a:spLocks noChangeShapeType="1"/>
          </p:cNvSpPr>
          <p:nvPr/>
        </p:nvSpPr>
        <p:spPr bwMode="auto">
          <a:xfrm>
            <a:off x="1978819" y="1551385"/>
            <a:ext cx="1295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1685" name="Text Box 41"/>
          <p:cNvSpPr txBox="1">
            <a:spLocks noChangeArrowheads="1"/>
          </p:cNvSpPr>
          <p:nvPr/>
        </p:nvSpPr>
        <p:spPr bwMode="auto">
          <a:xfrm>
            <a:off x="2195513" y="1281112"/>
            <a:ext cx="134897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dirty="0" smtClean="0"/>
              <a:t>Customer</a:t>
            </a:r>
            <a:endParaRPr lang="sv-SE" altLang="sv-SE" sz="1350" b="1" i="0" dirty="0"/>
          </a:p>
        </p:txBody>
      </p:sp>
      <p:sp>
        <p:nvSpPr>
          <p:cNvPr id="71686" name="Text Box 42"/>
          <p:cNvSpPr txBox="1">
            <a:spLocks noChangeArrowheads="1"/>
          </p:cNvSpPr>
          <p:nvPr/>
        </p:nvSpPr>
        <p:spPr bwMode="auto">
          <a:xfrm>
            <a:off x="1978819" y="1551385"/>
            <a:ext cx="1296591"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050" i="0" dirty="0" smtClean="0"/>
              <a:t>customerNo</a:t>
            </a:r>
            <a:endParaRPr lang="sv-SE" altLang="sv-SE" sz="1050" i="0" dirty="0"/>
          </a:p>
          <a:p>
            <a:pPr eaLnBrk="1" hangingPunct="1"/>
            <a:r>
              <a:rPr lang="sv-SE" altLang="sv-SE" sz="1050" i="0" dirty="0" smtClean="0"/>
              <a:t>name</a:t>
            </a:r>
            <a:endParaRPr lang="sv-SE" altLang="sv-SE" sz="1050" i="0" dirty="0"/>
          </a:p>
          <a:p>
            <a:pPr eaLnBrk="1" hangingPunct="1"/>
            <a:r>
              <a:rPr lang="sv-SE" altLang="sv-SE" sz="1050" i="0" dirty="0" smtClean="0"/>
              <a:t>eMailAddress</a:t>
            </a:r>
            <a:endParaRPr lang="sv-SE" altLang="sv-SE" sz="1050" i="0" dirty="0"/>
          </a:p>
        </p:txBody>
      </p:sp>
      <p:sp>
        <p:nvSpPr>
          <p:cNvPr id="71687" name="Rectangle 43"/>
          <p:cNvSpPr>
            <a:spLocks noChangeArrowheads="1"/>
          </p:cNvSpPr>
          <p:nvPr/>
        </p:nvSpPr>
        <p:spPr bwMode="auto">
          <a:xfrm>
            <a:off x="5867400" y="1275160"/>
            <a:ext cx="1296591" cy="87034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71688" name="Line 44"/>
          <p:cNvSpPr>
            <a:spLocks noChangeShapeType="1"/>
          </p:cNvSpPr>
          <p:nvPr/>
        </p:nvSpPr>
        <p:spPr bwMode="auto">
          <a:xfrm>
            <a:off x="5868591" y="1551385"/>
            <a:ext cx="1295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1689" name="Text Box 45"/>
          <p:cNvSpPr txBox="1">
            <a:spLocks noChangeArrowheads="1"/>
          </p:cNvSpPr>
          <p:nvPr/>
        </p:nvSpPr>
        <p:spPr bwMode="auto">
          <a:xfrm>
            <a:off x="6138863" y="1281112"/>
            <a:ext cx="75604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a:t>Order</a:t>
            </a:r>
          </a:p>
        </p:txBody>
      </p:sp>
      <p:sp>
        <p:nvSpPr>
          <p:cNvPr id="71690" name="Text Box 46"/>
          <p:cNvSpPr txBox="1">
            <a:spLocks noChangeArrowheads="1"/>
          </p:cNvSpPr>
          <p:nvPr/>
        </p:nvSpPr>
        <p:spPr bwMode="auto">
          <a:xfrm>
            <a:off x="5898745" y="1624611"/>
            <a:ext cx="116800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050" i="0" dirty="0" smtClean="0"/>
              <a:t>orderNo</a:t>
            </a:r>
            <a:endParaRPr lang="sv-SE" altLang="sv-SE" sz="1050" i="0" dirty="0"/>
          </a:p>
          <a:p>
            <a:pPr eaLnBrk="1" hangingPunct="1"/>
            <a:r>
              <a:rPr lang="sv-SE" altLang="sv-SE" sz="1050" i="0" dirty="0" smtClean="0"/>
              <a:t>totalSum</a:t>
            </a:r>
            <a:endParaRPr lang="sv-SE" altLang="sv-SE" sz="1050" i="0" dirty="0"/>
          </a:p>
        </p:txBody>
      </p:sp>
      <p:sp>
        <p:nvSpPr>
          <p:cNvPr id="71691" name="Line 47"/>
          <p:cNvSpPr>
            <a:spLocks noChangeShapeType="1"/>
          </p:cNvSpPr>
          <p:nvPr/>
        </p:nvSpPr>
        <p:spPr bwMode="auto">
          <a:xfrm flipV="1">
            <a:off x="3275410" y="1772841"/>
            <a:ext cx="25919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1694" name="Text Box 50"/>
          <p:cNvSpPr txBox="1">
            <a:spLocks noChangeArrowheads="1"/>
          </p:cNvSpPr>
          <p:nvPr/>
        </p:nvSpPr>
        <p:spPr bwMode="auto">
          <a:xfrm>
            <a:off x="3275410" y="1776413"/>
            <a:ext cx="4411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b="1" i="0"/>
              <a:t>1..1</a:t>
            </a:r>
            <a:endParaRPr lang="en-US" altLang="sv-SE" sz="1200" b="1" i="0"/>
          </a:p>
        </p:txBody>
      </p:sp>
      <p:sp>
        <p:nvSpPr>
          <p:cNvPr id="71695" name="Text Box 51"/>
          <p:cNvSpPr txBox="1">
            <a:spLocks noChangeArrowheads="1"/>
          </p:cNvSpPr>
          <p:nvPr/>
        </p:nvSpPr>
        <p:spPr bwMode="auto">
          <a:xfrm>
            <a:off x="5376863" y="1453753"/>
            <a:ext cx="44435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350" b="1" i="0"/>
              <a:t>0..*</a:t>
            </a:r>
            <a:endParaRPr lang="en-US" altLang="sv-SE" sz="1350" b="1" i="0"/>
          </a:p>
        </p:txBody>
      </p:sp>
      <p:sp>
        <p:nvSpPr>
          <p:cNvPr id="71696" name="Rectangle 54"/>
          <p:cNvSpPr>
            <a:spLocks noChangeArrowheads="1"/>
          </p:cNvSpPr>
          <p:nvPr/>
        </p:nvSpPr>
        <p:spPr bwMode="auto">
          <a:xfrm>
            <a:off x="1980010" y="2674144"/>
            <a:ext cx="2159794" cy="864394"/>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71697" name="Line 55"/>
          <p:cNvSpPr>
            <a:spLocks noChangeShapeType="1"/>
          </p:cNvSpPr>
          <p:nvPr/>
        </p:nvSpPr>
        <p:spPr bwMode="auto">
          <a:xfrm>
            <a:off x="1980010" y="2944416"/>
            <a:ext cx="2159794" cy="59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1698" name="Text Box 56"/>
          <p:cNvSpPr txBox="1">
            <a:spLocks noChangeArrowheads="1"/>
          </p:cNvSpPr>
          <p:nvPr/>
        </p:nvSpPr>
        <p:spPr bwMode="auto">
          <a:xfrm>
            <a:off x="2141935" y="2675335"/>
            <a:ext cx="118824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u="sng"/>
              <a:t>:Customer</a:t>
            </a:r>
          </a:p>
        </p:txBody>
      </p:sp>
      <p:sp>
        <p:nvSpPr>
          <p:cNvPr id="71700" name="Rectangle 58"/>
          <p:cNvSpPr>
            <a:spLocks noChangeArrowheads="1"/>
          </p:cNvSpPr>
          <p:nvPr/>
        </p:nvSpPr>
        <p:spPr bwMode="auto">
          <a:xfrm>
            <a:off x="5543550" y="2570913"/>
            <a:ext cx="1350169" cy="87034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71701" name="Line 59"/>
          <p:cNvSpPr>
            <a:spLocks noChangeShapeType="1"/>
          </p:cNvSpPr>
          <p:nvPr/>
        </p:nvSpPr>
        <p:spPr bwMode="auto">
          <a:xfrm>
            <a:off x="5544741" y="2847138"/>
            <a:ext cx="1403747" cy="59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1702" name="Text Box 60"/>
          <p:cNvSpPr txBox="1">
            <a:spLocks noChangeArrowheads="1"/>
          </p:cNvSpPr>
          <p:nvPr/>
        </p:nvSpPr>
        <p:spPr bwMode="auto">
          <a:xfrm>
            <a:off x="5815013" y="2576866"/>
            <a:ext cx="75604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u="sng"/>
              <a:t>:Order</a:t>
            </a:r>
          </a:p>
        </p:txBody>
      </p:sp>
      <p:sp>
        <p:nvSpPr>
          <p:cNvPr id="71704" name="Line 80"/>
          <p:cNvSpPr>
            <a:spLocks noChangeShapeType="1"/>
          </p:cNvSpPr>
          <p:nvPr/>
        </p:nvSpPr>
        <p:spPr bwMode="auto">
          <a:xfrm>
            <a:off x="1786899" y="2453523"/>
            <a:ext cx="5779294"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1705" name="Rectangle 82"/>
          <p:cNvSpPr>
            <a:spLocks noGrp="1" noChangeArrowheads="1"/>
          </p:cNvSpPr>
          <p:nvPr>
            <p:ph type="title"/>
          </p:nvPr>
        </p:nvSpPr>
        <p:spPr>
          <a:xfrm>
            <a:off x="773610" y="244675"/>
            <a:ext cx="6559153" cy="857250"/>
          </a:xfrm>
          <a:noFill/>
        </p:spPr>
        <p:txBody>
          <a:bodyPr>
            <a:normAutofit/>
          </a:bodyPr>
          <a:lstStyle/>
          <a:p>
            <a:pPr eaLnBrk="1" hangingPunct="1"/>
            <a:r>
              <a:rPr lang="sv-SE" altLang="sv-SE" sz="3000" dirty="0" smtClean="0"/>
              <a:t>Multiplicitet</a:t>
            </a:r>
            <a:endParaRPr lang="sv-SE" altLang="sv-SE" sz="3000" dirty="0"/>
          </a:p>
        </p:txBody>
      </p:sp>
      <p:sp>
        <p:nvSpPr>
          <p:cNvPr id="71706" name="Rectangle 83"/>
          <p:cNvSpPr>
            <a:spLocks noChangeArrowheads="1"/>
          </p:cNvSpPr>
          <p:nvPr/>
        </p:nvSpPr>
        <p:spPr bwMode="auto">
          <a:xfrm>
            <a:off x="2033588" y="3765948"/>
            <a:ext cx="2159794" cy="864394"/>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71707" name="Line 84"/>
          <p:cNvSpPr>
            <a:spLocks noChangeShapeType="1"/>
          </p:cNvSpPr>
          <p:nvPr/>
        </p:nvSpPr>
        <p:spPr bwMode="auto">
          <a:xfrm>
            <a:off x="2033588" y="4036219"/>
            <a:ext cx="2159794" cy="595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1708" name="Text Box 85"/>
          <p:cNvSpPr txBox="1">
            <a:spLocks noChangeArrowheads="1"/>
          </p:cNvSpPr>
          <p:nvPr/>
        </p:nvSpPr>
        <p:spPr bwMode="auto">
          <a:xfrm>
            <a:off x="2195513" y="3767137"/>
            <a:ext cx="107989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u="sng"/>
              <a:t>:Customer</a:t>
            </a:r>
          </a:p>
        </p:txBody>
      </p:sp>
      <p:sp>
        <p:nvSpPr>
          <p:cNvPr id="71710" name="Rectangle 87"/>
          <p:cNvSpPr>
            <a:spLocks noChangeArrowheads="1"/>
          </p:cNvSpPr>
          <p:nvPr/>
        </p:nvSpPr>
        <p:spPr bwMode="auto">
          <a:xfrm>
            <a:off x="5597129" y="3662716"/>
            <a:ext cx="1350169" cy="87034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71711" name="Line 88"/>
          <p:cNvSpPr>
            <a:spLocks noChangeShapeType="1"/>
          </p:cNvSpPr>
          <p:nvPr/>
        </p:nvSpPr>
        <p:spPr bwMode="auto">
          <a:xfrm>
            <a:off x="5598319" y="3938941"/>
            <a:ext cx="1403747" cy="595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1712" name="Text Box 89"/>
          <p:cNvSpPr txBox="1">
            <a:spLocks noChangeArrowheads="1"/>
          </p:cNvSpPr>
          <p:nvPr/>
        </p:nvSpPr>
        <p:spPr bwMode="auto">
          <a:xfrm>
            <a:off x="5868591" y="3668669"/>
            <a:ext cx="75604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u="sng"/>
              <a:t>:Order</a:t>
            </a:r>
          </a:p>
        </p:txBody>
      </p:sp>
      <p:sp>
        <p:nvSpPr>
          <p:cNvPr id="71713" name="Line 91"/>
          <p:cNvSpPr>
            <a:spLocks noChangeShapeType="1"/>
          </p:cNvSpPr>
          <p:nvPr/>
        </p:nvSpPr>
        <p:spPr bwMode="auto">
          <a:xfrm>
            <a:off x="4139804" y="3112294"/>
            <a:ext cx="1458515" cy="107989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1714" name="Line 92"/>
          <p:cNvSpPr>
            <a:spLocks noChangeShapeType="1"/>
          </p:cNvSpPr>
          <p:nvPr/>
        </p:nvSpPr>
        <p:spPr bwMode="auto">
          <a:xfrm>
            <a:off x="4139803" y="2842023"/>
            <a:ext cx="1403747" cy="2155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6" name="Text Box 42"/>
          <p:cNvSpPr txBox="1">
            <a:spLocks noChangeArrowheads="1"/>
          </p:cNvSpPr>
          <p:nvPr/>
        </p:nvSpPr>
        <p:spPr bwMode="auto">
          <a:xfrm>
            <a:off x="2026444" y="2949774"/>
            <a:ext cx="190440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050" i="0" dirty="0" smtClean="0"/>
              <a:t>customerNo=223344</a:t>
            </a:r>
            <a:endParaRPr lang="sv-SE" altLang="sv-SE" sz="1050" i="0" dirty="0"/>
          </a:p>
          <a:p>
            <a:pPr eaLnBrk="1" hangingPunct="1"/>
            <a:r>
              <a:rPr lang="sv-SE" altLang="sv-SE" sz="1050" i="0" dirty="0" smtClean="0"/>
              <a:t>name=Anna Lönn</a:t>
            </a:r>
            <a:endParaRPr lang="sv-SE" altLang="sv-SE" sz="1050" i="0" dirty="0"/>
          </a:p>
          <a:p>
            <a:pPr eaLnBrk="1" hangingPunct="1"/>
            <a:r>
              <a:rPr lang="sv-SE" altLang="sv-SE" sz="1050" i="0" dirty="0" smtClean="0"/>
              <a:t>eMailAddress=lonn@hotmail</a:t>
            </a:r>
            <a:endParaRPr lang="sv-SE" altLang="sv-SE" sz="1050" i="0" dirty="0"/>
          </a:p>
        </p:txBody>
      </p:sp>
      <p:sp>
        <p:nvSpPr>
          <p:cNvPr id="37" name="Text Box 42"/>
          <p:cNvSpPr txBox="1">
            <a:spLocks noChangeArrowheads="1"/>
          </p:cNvSpPr>
          <p:nvPr/>
        </p:nvSpPr>
        <p:spPr bwMode="auto">
          <a:xfrm>
            <a:off x="2101012" y="4065784"/>
            <a:ext cx="1716132"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050" i="0" dirty="0" smtClean="0"/>
              <a:t>customerNo=112233</a:t>
            </a:r>
            <a:endParaRPr lang="sv-SE" altLang="sv-SE" sz="1050" i="0" dirty="0"/>
          </a:p>
          <a:p>
            <a:pPr eaLnBrk="1" hangingPunct="1"/>
            <a:r>
              <a:rPr lang="sv-SE" altLang="sv-SE" sz="1050" i="0" dirty="0" smtClean="0"/>
              <a:t>name:=Zlatan”</a:t>
            </a:r>
            <a:endParaRPr lang="sv-SE" altLang="sv-SE" sz="1050" i="0" dirty="0"/>
          </a:p>
          <a:p>
            <a:pPr eaLnBrk="1" hangingPunct="1"/>
            <a:r>
              <a:rPr lang="sv-SE" altLang="sv-SE" sz="1050" i="0" dirty="0" smtClean="0"/>
              <a:t>eMailAddress=z@hotmail</a:t>
            </a:r>
            <a:endParaRPr lang="sv-SE" altLang="sv-SE" sz="1050" i="0" dirty="0"/>
          </a:p>
        </p:txBody>
      </p:sp>
      <p:sp>
        <p:nvSpPr>
          <p:cNvPr id="39" name="Text Box 46"/>
          <p:cNvSpPr txBox="1">
            <a:spLocks noChangeArrowheads="1"/>
          </p:cNvSpPr>
          <p:nvPr/>
        </p:nvSpPr>
        <p:spPr bwMode="auto">
          <a:xfrm>
            <a:off x="5523422" y="2915614"/>
            <a:ext cx="143000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050" i="0" dirty="0" smtClean="0"/>
              <a:t>orderNo=9945361</a:t>
            </a:r>
            <a:endParaRPr lang="sv-SE" altLang="sv-SE" sz="1050" i="0" dirty="0"/>
          </a:p>
          <a:p>
            <a:pPr eaLnBrk="1" hangingPunct="1"/>
            <a:r>
              <a:rPr lang="sv-SE" altLang="sv-SE" sz="1050" i="0" dirty="0" smtClean="0"/>
              <a:t>totalSum=5124SEK</a:t>
            </a:r>
            <a:endParaRPr lang="sv-SE" altLang="sv-SE" sz="1050" i="0" dirty="0"/>
          </a:p>
        </p:txBody>
      </p:sp>
      <p:sp>
        <p:nvSpPr>
          <p:cNvPr id="41" name="Text Box 46"/>
          <p:cNvSpPr txBox="1">
            <a:spLocks noChangeArrowheads="1"/>
          </p:cNvSpPr>
          <p:nvPr/>
        </p:nvSpPr>
        <p:spPr bwMode="auto">
          <a:xfrm>
            <a:off x="5559146" y="4043028"/>
            <a:ext cx="143000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050" i="0" dirty="0" smtClean="0"/>
              <a:t>orderNo=9945362</a:t>
            </a:r>
            <a:endParaRPr lang="sv-SE" altLang="sv-SE" sz="1050" i="0" dirty="0"/>
          </a:p>
          <a:p>
            <a:pPr eaLnBrk="1" hangingPunct="1"/>
            <a:r>
              <a:rPr lang="sv-SE" altLang="sv-SE" sz="1050" i="0" dirty="0" smtClean="0"/>
              <a:t>totalSum=402SEK</a:t>
            </a:r>
            <a:endParaRPr lang="sv-SE" altLang="sv-SE" sz="1050" i="0" dirty="0"/>
          </a:p>
        </p:txBody>
      </p:sp>
      <p:sp>
        <p:nvSpPr>
          <p:cNvPr id="42" name="TextBox 41"/>
          <p:cNvSpPr txBox="1"/>
          <p:nvPr/>
        </p:nvSpPr>
        <p:spPr>
          <a:xfrm>
            <a:off x="4035914" y="1361663"/>
            <a:ext cx="1585278" cy="307777"/>
          </a:xfrm>
          <a:prstGeom prst="rect">
            <a:avLst/>
          </a:prstGeom>
          <a:noFill/>
        </p:spPr>
        <p:txBody>
          <a:bodyPr wrap="square" rtlCol="0">
            <a:spAutoFit/>
          </a:bodyPr>
          <a:lstStyle/>
          <a:p>
            <a:r>
              <a:rPr lang="sv-SE" sz="1400" dirty="0" smtClean="0"/>
              <a:t>placed</a:t>
            </a:r>
            <a:endParaRPr lang="sv-SE" sz="1400" dirty="0"/>
          </a:p>
        </p:txBody>
      </p:sp>
      <p:sp>
        <p:nvSpPr>
          <p:cNvPr id="43" name="Isosceles Triangle 42"/>
          <p:cNvSpPr/>
          <p:nvPr/>
        </p:nvSpPr>
        <p:spPr bwMode="auto">
          <a:xfrm rot="5400000">
            <a:off x="4721452" y="1436040"/>
            <a:ext cx="99626" cy="189438"/>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sv-SE" dirty="0">
              <a:ln>
                <a:solidFill>
                  <a:schemeClr val="tx1"/>
                </a:solidFill>
              </a:ln>
              <a:solidFill>
                <a:schemeClr val="bg2"/>
              </a:solidFill>
            </a:endParaRPr>
          </a:p>
        </p:txBody>
      </p:sp>
      <p:sp>
        <p:nvSpPr>
          <p:cNvPr id="44" name="Rectangle 9"/>
          <p:cNvSpPr>
            <a:spLocks noChangeArrowheads="1"/>
          </p:cNvSpPr>
          <p:nvPr/>
        </p:nvSpPr>
        <p:spPr bwMode="auto">
          <a:xfrm>
            <a:off x="4315744" y="4631528"/>
            <a:ext cx="1303481"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Link</a:t>
            </a:r>
            <a:endParaRPr lang="en-US" altLang="sv-SE" b="1" dirty="0"/>
          </a:p>
        </p:txBody>
      </p:sp>
      <p:sp>
        <p:nvSpPr>
          <p:cNvPr id="45" name="AutoShape 46"/>
          <p:cNvSpPr>
            <a:spLocks noChangeArrowheads="1"/>
          </p:cNvSpPr>
          <p:nvPr/>
        </p:nvSpPr>
        <p:spPr bwMode="auto">
          <a:xfrm rot="5400000">
            <a:off x="4231910" y="4069717"/>
            <a:ext cx="941150" cy="58551"/>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47" name="Rectangle 9"/>
          <p:cNvSpPr>
            <a:spLocks noChangeArrowheads="1"/>
          </p:cNvSpPr>
          <p:nvPr/>
        </p:nvSpPr>
        <p:spPr bwMode="auto">
          <a:xfrm>
            <a:off x="7564304" y="3882330"/>
            <a:ext cx="1303481"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Object</a:t>
            </a:r>
            <a:endParaRPr lang="en-US" altLang="sv-SE" b="1" dirty="0"/>
          </a:p>
        </p:txBody>
      </p:sp>
      <p:sp>
        <p:nvSpPr>
          <p:cNvPr id="48" name="AutoShape 46"/>
          <p:cNvSpPr>
            <a:spLocks noChangeArrowheads="1"/>
          </p:cNvSpPr>
          <p:nvPr/>
        </p:nvSpPr>
        <p:spPr bwMode="auto">
          <a:xfrm>
            <a:off x="7013675" y="4044068"/>
            <a:ext cx="508777" cy="53821"/>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50" name="Rectangle 9"/>
          <p:cNvSpPr>
            <a:spLocks noChangeArrowheads="1"/>
          </p:cNvSpPr>
          <p:nvPr/>
        </p:nvSpPr>
        <p:spPr bwMode="auto">
          <a:xfrm>
            <a:off x="7807649" y="1602239"/>
            <a:ext cx="1303481"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Class</a:t>
            </a:r>
            <a:endParaRPr lang="en-US" altLang="sv-SE" b="1" dirty="0"/>
          </a:p>
        </p:txBody>
      </p:sp>
      <p:sp>
        <p:nvSpPr>
          <p:cNvPr id="51" name="AutoShape 46"/>
          <p:cNvSpPr>
            <a:spLocks noChangeArrowheads="1"/>
          </p:cNvSpPr>
          <p:nvPr/>
        </p:nvSpPr>
        <p:spPr bwMode="auto">
          <a:xfrm>
            <a:off x="7257020" y="1763977"/>
            <a:ext cx="508777" cy="53821"/>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52" name="Rectangle 9"/>
          <p:cNvSpPr>
            <a:spLocks noChangeArrowheads="1"/>
          </p:cNvSpPr>
          <p:nvPr/>
        </p:nvSpPr>
        <p:spPr bwMode="auto">
          <a:xfrm>
            <a:off x="4035914" y="543691"/>
            <a:ext cx="1303481"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Association</a:t>
            </a:r>
            <a:endParaRPr lang="en-US" altLang="sv-SE" b="1" dirty="0"/>
          </a:p>
        </p:txBody>
      </p:sp>
      <p:sp>
        <p:nvSpPr>
          <p:cNvPr id="53" name="AutoShape 46"/>
          <p:cNvSpPr>
            <a:spLocks noChangeArrowheads="1"/>
          </p:cNvSpPr>
          <p:nvPr/>
        </p:nvSpPr>
        <p:spPr bwMode="auto">
          <a:xfrm rot="16200000">
            <a:off x="4710030" y="1279122"/>
            <a:ext cx="791493" cy="45719"/>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901452403"/>
      </p:ext>
    </p:extLst>
  </p:cSld>
  <p:clrMapOvr>
    <a:masterClrMapping/>
  </p:clrMapOvr>
  <mc:AlternateContent xmlns:mc="http://schemas.openxmlformats.org/markup-compatibility/2006">
    <mc:Choice xmlns:p14="http://schemas.microsoft.com/office/powerpoint/2010/main" Requires="p14">
      <p:transition spd="slow" p14:dur="2000" advTm="284012"/>
    </mc:Choice>
    <mc:Fallback>
      <p:transition spd="slow" advTm="284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295" y="1269044"/>
            <a:ext cx="8345428" cy="3240432"/>
          </a:xfrm>
        </p:spPr>
        <p:txBody>
          <a:bodyPr>
            <a:noAutofit/>
          </a:bodyPr>
          <a:lstStyle/>
          <a:p>
            <a:pPr>
              <a:spcBef>
                <a:spcPct val="50000"/>
              </a:spcBef>
            </a:pPr>
            <a:r>
              <a:rPr lang="sv-SE" sz="1800" i="1" dirty="0" smtClean="0"/>
              <a:t>Multiplicy in the direction from Customer to Order: </a:t>
            </a:r>
            <a:r>
              <a:rPr lang="sv-SE" sz="1800" dirty="0" smtClean="0"/>
              <a:t>An object of a class Customer can </a:t>
            </a:r>
            <a:r>
              <a:rPr lang="sv-SE" sz="1800" dirty="0"/>
              <a:t>minimum be linked to </a:t>
            </a:r>
            <a:r>
              <a:rPr lang="sv-SE" sz="1800" dirty="0" smtClean="0"/>
              <a:t>0 and maximum to many</a:t>
            </a:r>
          </a:p>
          <a:p>
            <a:pPr>
              <a:spcBef>
                <a:spcPct val="50000"/>
              </a:spcBef>
            </a:pPr>
            <a:r>
              <a:rPr lang="sv-SE" sz="1800" i="1" dirty="0"/>
              <a:t>Multiplicy in the direction from </a:t>
            </a:r>
            <a:r>
              <a:rPr lang="sv-SE" sz="1800" i="1" dirty="0" smtClean="0"/>
              <a:t>Order to Customer: </a:t>
            </a:r>
            <a:r>
              <a:rPr lang="sv-SE" sz="1800" dirty="0"/>
              <a:t>An object of a class Customer </a:t>
            </a:r>
            <a:r>
              <a:rPr lang="sv-SE" sz="1800" dirty="0" smtClean="0"/>
              <a:t>can </a:t>
            </a:r>
            <a:r>
              <a:rPr lang="sv-SE" sz="1800" dirty="0"/>
              <a:t>minimum be linked to </a:t>
            </a:r>
            <a:r>
              <a:rPr lang="sv-SE" sz="1800" dirty="0" smtClean="0"/>
              <a:t>1 and </a:t>
            </a:r>
            <a:r>
              <a:rPr lang="sv-SE" sz="1800" dirty="0"/>
              <a:t>maximum </a:t>
            </a:r>
            <a:r>
              <a:rPr lang="sv-SE" sz="1800" dirty="0" smtClean="0"/>
              <a:t>to 1, that is, exactly one</a:t>
            </a:r>
            <a:endParaRPr lang="sv-SE" sz="1800" dirty="0"/>
          </a:p>
          <a:p>
            <a:pPr>
              <a:spcBef>
                <a:spcPct val="50000"/>
              </a:spcBef>
            </a:pPr>
            <a:endParaRPr lang="sv-SE" sz="1800" dirty="0" smtClean="0"/>
          </a:p>
          <a:p>
            <a:pPr>
              <a:spcBef>
                <a:spcPct val="50000"/>
              </a:spcBef>
            </a:pPr>
            <a:endParaRPr lang="sv-SE" sz="1800" dirty="0" smtClean="0"/>
          </a:p>
          <a:p>
            <a:pPr>
              <a:spcBef>
                <a:spcPct val="50000"/>
              </a:spcBef>
            </a:pPr>
            <a:endParaRPr lang="sv-SE" sz="1800" dirty="0"/>
          </a:p>
        </p:txBody>
      </p:sp>
      <p:sp>
        <p:nvSpPr>
          <p:cNvPr id="8" name="Title 7"/>
          <p:cNvSpPr>
            <a:spLocks noGrp="1"/>
          </p:cNvSpPr>
          <p:nvPr>
            <p:ph type="title"/>
          </p:nvPr>
        </p:nvSpPr>
        <p:spPr>
          <a:xfrm>
            <a:off x="792000" y="627534"/>
            <a:ext cx="8352000" cy="596700"/>
          </a:xfrm>
        </p:spPr>
        <p:txBody>
          <a:bodyPr/>
          <a:lstStyle/>
          <a:p>
            <a:r>
              <a:rPr lang="sv-SE" dirty="0" smtClean="0"/>
              <a:t>Multiplicity</a:t>
            </a:r>
            <a:r>
              <a:rPr lang="sv-SE" dirty="0"/>
              <a:t/>
            </a:r>
            <a:br>
              <a:rPr lang="sv-SE" dirty="0"/>
            </a:br>
            <a:endParaRPr lang="sv-SE" dirty="0"/>
          </a:p>
        </p:txBody>
      </p:sp>
      <p:sp>
        <p:nvSpPr>
          <p:cNvPr id="24" name="Rectangle 23"/>
          <p:cNvSpPr/>
          <p:nvPr/>
        </p:nvSpPr>
        <p:spPr>
          <a:xfrm>
            <a:off x="3619519" y="3709061"/>
            <a:ext cx="1474537" cy="108418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5" name="TextBox 34"/>
          <p:cNvSpPr txBox="1"/>
          <p:nvPr/>
        </p:nvSpPr>
        <p:spPr>
          <a:xfrm>
            <a:off x="3795413" y="3716027"/>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Customer</a:t>
            </a:r>
            <a:endParaRPr lang="sv-SE" sz="1600" dirty="0">
              <a:latin typeface="Arial" panose="020B0604020202020204" pitchFamily="34" charset="0"/>
              <a:cs typeface="Arial" panose="020B0604020202020204" pitchFamily="34" charset="0"/>
            </a:endParaRPr>
          </a:p>
        </p:txBody>
      </p:sp>
      <p:cxnSp>
        <p:nvCxnSpPr>
          <p:cNvPr id="36" name="Straight Connector 35"/>
          <p:cNvCxnSpPr/>
          <p:nvPr/>
        </p:nvCxnSpPr>
        <p:spPr>
          <a:xfrm>
            <a:off x="3619519" y="4054582"/>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619519" y="4054582"/>
            <a:ext cx="1182707" cy="738664"/>
          </a:xfrm>
          <a:prstGeom prst="rect">
            <a:avLst/>
          </a:prstGeom>
          <a:noFill/>
        </p:spPr>
        <p:txBody>
          <a:bodyPr wrap="square" rtlCol="0">
            <a:spAutoFit/>
          </a:bodyPr>
          <a:lstStyle/>
          <a:p>
            <a:r>
              <a:rPr lang="sv-SE" sz="1400" dirty="0" smtClean="0"/>
              <a:t>customerNo</a:t>
            </a:r>
          </a:p>
          <a:p>
            <a:r>
              <a:rPr lang="sv-SE" sz="1400" dirty="0"/>
              <a:t>n</a:t>
            </a:r>
            <a:r>
              <a:rPr lang="sv-SE" sz="1400" dirty="0" smtClean="0"/>
              <a:t>ame</a:t>
            </a:r>
          </a:p>
          <a:p>
            <a:r>
              <a:rPr lang="sv-SE" sz="1400" dirty="0" smtClean="0"/>
              <a:t>emailAddress</a:t>
            </a:r>
            <a:endParaRPr lang="sv-SE" sz="1400" dirty="0"/>
          </a:p>
        </p:txBody>
      </p:sp>
      <p:cxnSp>
        <p:nvCxnSpPr>
          <p:cNvPr id="42" name="Straight Connector 41"/>
          <p:cNvCxnSpPr/>
          <p:nvPr/>
        </p:nvCxnSpPr>
        <p:spPr>
          <a:xfrm>
            <a:off x="5094056" y="4225393"/>
            <a:ext cx="2238197" cy="0"/>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707106" y="3872076"/>
            <a:ext cx="1585278" cy="369332"/>
          </a:xfrm>
          <a:prstGeom prst="rect">
            <a:avLst/>
          </a:prstGeom>
          <a:noFill/>
        </p:spPr>
        <p:txBody>
          <a:bodyPr wrap="square" rtlCol="0">
            <a:spAutoFit/>
          </a:bodyPr>
          <a:lstStyle/>
          <a:p>
            <a:r>
              <a:rPr lang="sv-SE" dirty="0" smtClean="0"/>
              <a:t>placed</a:t>
            </a:r>
            <a:endParaRPr lang="sv-SE" dirty="0"/>
          </a:p>
        </p:txBody>
      </p:sp>
      <p:sp>
        <p:nvSpPr>
          <p:cNvPr id="44" name="Isosceles Triangle 43"/>
          <p:cNvSpPr/>
          <p:nvPr/>
        </p:nvSpPr>
        <p:spPr bwMode="auto">
          <a:xfrm rot="5400000">
            <a:off x="6939485" y="3962900"/>
            <a:ext cx="142875" cy="214312"/>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sv-SE" dirty="0">
              <a:ln>
                <a:solidFill>
                  <a:schemeClr val="tx1"/>
                </a:solidFill>
              </a:ln>
              <a:solidFill>
                <a:schemeClr val="bg2"/>
              </a:solidFill>
            </a:endParaRPr>
          </a:p>
        </p:txBody>
      </p:sp>
      <p:sp>
        <p:nvSpPr>
          <p:cNvPr id="5" name="TextBox 4"/>
          <p:cNvSpPr txBox="1"/>
          <p:nvPr/>
        </p:nvSpPr>
        <p:spPr>
          <a:xfrm>
            <a:off x="6755139" y="4321412"/>
            <a:ext cx="872126" cy="369332"/>
          </a:xfrm>
          <a:prstGeom prst="rect">
            <a:avLst/>
          </a:prstGeom>
          <a:noFill/>
        </p:spPr>
        <p:txBody>
          <a:bodyPr wrap="square" rtlCol="0">
            <a:spAutoFit/>
          </a:bodyPr>
          <a:lstStyle/>
          <a:p>
            <a:r>
              <a:rPr lang="sv-SE" dirty="0"/>
              <a:t>0</a:t>
            </a:r>
            <a:r>
              <a:rPr lang="sv-SE" dirty="0" smtClean="0"/>
              <a:t>..*</a:t>
            </a:r>
            <a:endParaRPr lang="sv-SE" dirty="0"/>
          </a:p>
        </p:txBody>
      </p:sp>
      <p:sp>
        <p:nvSpPr>
          <p:cNvPr id="45" name="TextBox 44"/>
          <p:cNvSpPr txBox="1"/>
          <p:nvPr/>
        </p:nvSpPr>
        <p:spPr>
          <a:xfrm>
            <a:off x="5136384" y="4318714"/>
            <a:ext cx="872126" cy="369332"/>
          </a:xfrm>
          <a:prstGeom prst="rect">
            <a:avLst/>
          </a:prstGeom>
          <a:noFill/>
        </p:spPr>
        <p:txBody>
          <a:bodyPr wrap="square" rtlCol="0">
            <a:spAutoFit/>
          </a:bodyPr>
          <a:lstStyle/>
          <a:p>
            <a:r>
              <a:rPr lang="sv-SE" dirty="0" smtClean="0"/>
              <a:t>1..1</a:t>
            </a:r>
            <a:endParaRPr lang="sv-SE" dirty="0"/>
          </a:p>
        </p:txBody>
      </p:sp>
      <p:sp>
        <p:nvSpPr>
          <p:cNvPr id="17" name="Rectangle 16"/>
          <p:cNvSpPr/>
          <p:nvPr/>
        </p:nvSpPr>
        <p:spPr>
          <a:xfrm>
            <a:off x="7371162" y="3812822"/>
            <a:ext cx="1474537" cy="957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8" name="TextBox 17"/>
          <p:cNvSpPr txBox="1"/>
          <p:nvPr/>
        </p:nvSpPr>
        <p:spPr>
          <a:xfrm>
            <a:off x="7547056" y="3819788"/>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Order</a:t>
            </a:r>
            <a:endParaRPr lang="sv-SE" sz="1600" dirty="0">
              <a:latin typeface="Arial" panose="020B0604020202020204" pitchFamily="34" charset="0"/>
              <a:cs typeface="Arial" panose="020B0604020202020204" pitchFamily="34" charset="0"/>
            </a:endParaRPr>
          </a:p>
        </p:txBody>
      </p:sp>
      <p:cxnSp>
        <p:nvCxnSpPr>
          <p:cNvPr id="19" name="Straight Connector 18"/>
          <p:cNvCxnSpPr/>
          <p:nvPr/>
        </p:nvCxnSpPr>
        <p:spPr>
          <a:xfrm>
            <a:off x="7371162" y="4158343"/>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371162" y="4158343"/>
            <a:ext cx="1182707" cy="523220"/>
          </a:xfrm>
          <a:prstGeom prst="rect">
            <a:avLst/>
          </a:prstGeom>
          <a:noFill/>
        </p:spPr>
        <p:txBody>
          <a:bodyPr wrap="square" rtlCol="0">
            <a:spAutoFit/>
          </a:bodyPr>
          <a:lstStyle/>
          <a:p>
            <a:r>
              <a:rPr lang="sv-SE" sz="1400" dirty="0" smtClean="0"/>
              <a:t>orderNo</a:t>
            </a:r>
          </a:p>
          <a:p>
            <a:r>
              <a:rPr lang="sv-SE" sz="1400" dirty="0" smtClean="0"/>
              <a:t>totalSum</a:t>
            </a:r>
            <a:endParaRPr lang="sv-SE" sz="1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923485211"/>
      </p:ext>
    </p:extLst>
  </p:cSld>
  <p:clrMapOvr>
    <a:masterClrMapping/>
  </p:clrMapOvr>
  <mc:AlternateContent xmlns:mc="http://schemas.openxmlformats.org/markup-compatibility/2006">
    <mc:Choice xmlns:p14="http://schemas.microsoft.com/office/powerpoint/2010/main" Requires="p14">
      <p:transition spd="slow" p14:dur="2000" advTm="19832"/>
    </mc:Choice>
    <mc:Fallback>
      <p:transition spd="slow" advTm="19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294" y="1269044"/>
            <a:ext cx="8290321" cy="3240432"/>
          </a:xfrm>
        </p:spPr>
        <p:txBody>
          <a:bodyPr>
            <a:noAutofit/>
          </a:bodyPr>
          <a:lstStyle/>
          <a:p>
            <a:pPr>
              <a:spcBef>
                <a:spcPct val="50000"/>
              </a:spcBef>
            </a:pPr>
            <a:r>
              <a:rPr lang="sv-SE" sz="1800" dirty="0"/>
              <a:t>A guideline to </a:t>
            </a:r>
            <a:r>
              <a:rPr lang="sv-SE" sz="1800" dirty="0" smtClean="0"/>
              <a:t>use for helping you deciding </a:t>
            </a:r>
            <a:r>
              <a:rPr lang="sv-SE" sz="1800" dirty="0"/>
              <a:t>m</a:t>
            </a:r>
            <a:r>
              <a:rPr lang="sv-SE" sz="1800" dirty="0" smtClean="0"/>
              <a:t>ultiplicity: </a:t>
            </a:r>
            <a:endParaRPr lang="sv-SE" sz="1800" dirty="0"/>
          </a:p>
          <a:p>
            <a:pPr>
              <a:spcBef>
                <a:spcPct val="50000"/>
              </a:spcBef>
            </a:pPr>
            <a:r>
              <a:rPr lang="sv-SE" sz="1800" dirty="0" smtClean="0"/>
              <a:t>Use the phase: </a:t>
            </a:r>
            <a:r>
              <a:rPr lang="sv-SE" sz="1800" dirty="0"/>
              <a:t>”</a:t>
            </a:r>
            <a:r>
              <a:rPr lang="sv-SE" sz="1800" b="1" dirty="0"/>
              <a:t>One </a:t>
            </a:r>
            <a:r>
              <a:rPr lang="sv-SE" sz="1800" b="1" dirty="0" smtClean="0"/>
              <a:t>object of</a:t>
            </a:r>
            <a:r>
              <a:rPr lang="sv-SE" sz="1800" dirty="0" smtClean="0"/>
              <a:t> </a:t>
            </a:r>
            <a:r>
              <a:rPr lang="sv-SE" sz="1800" dirty="0"/>
              <a:t>Customer </a:t>
            </a:r>
            <a:r>
              <a:rPr lang="sv-SE" sz="1800" b="1" dirty="0"/>
              <a:t>is linked to minimum</a:t>
            </a:r>
            <a:r>
              <a:rPr lang="sv-SE" sz="1800" dirty="0"/>
              <a:t> </a:t>
            </a:r>
            <a:r>
              <a:rPr lang="sv-SE" sz="1800" dirty="0" smtClean="0"/>
              <a:t>{zero or one} </a:t>
            </a:r>
            <a:r>
              <a:rPr lang="sv-SE" sz="1800" b="1" dirty="0" smtClean="0"/>
              <a:t>and</a:t>
            </a:r>
            <a:r>
              <a:rPr lang="sv-SE" sz="1800" dirty="0" smtClean="0"/>
              <a:t> </a:t>
            </a:r>
            <a:r>
              <a:rPr lang="sv-SE" sz="1800" b="1" dirty="0"/>
              <a:t>maximum</a:t>
            </a:r>
            <a:r>
              <a:rPr lang="sv-SE" sz="1800" dirty="0"/>
              <a:t> </a:t>
            </a:r>
            <a:r>
              <a:rPr lang="sv-SE" sz="1800" dirty="0" smtClean="0"/>
              <a:t>{one or many} </a:t>
            </a:r>
            <a:r>
              <a:rPr lang="sv-SE" sz="1800" b="1" dirty="0" smtClean="0"/>
              <a:t>object(s) of </a:t>
            </a:r>
            <a:r>
              <a:rPr lang="sv-SE" sz="1800" dirty="0"/>
              <a:t>Order”, and (in the other direction</a:t>
            </a:r>
            <a:r>
              <a:rPr lang="sv-SE" sz="1800" dirty="0" smtClean="0"/>
              <a:t>): </a:t>
            </a:r>
            <a:r>
              <a:rPr lang="sv-SE" sz="1800" dirty="0"/>
              <a:t>”</a:t>
            </a:r>
            <a:r>
              <a:rPr lang="sv-SE" sz="1800" b="1" dirty="0"/>
              <a:t>One </a:t>
            </a:r>
            <a:r>
              <a:rPr lang="sv-SE" sz="1800" b="1" dirty="0" smtClean="0"/>
              <a:t>object of</a:t>
            </a:r>
            <a:r>
              <a:rPr lang="sv-SE" sz="1800" dirty="0" smtClean="0"/>
              <a:t> </a:t>
            </a:r>
            <a:r>
              <a:rPr lang="sv-SE" sz="1800" dirty="0"/>
              <a:t>Order </a:t>
            </a:r>
            <a:r>
              <a:rPr lang="sv-SE" sz="1800" b="1" dirty="0"/>
              <a:t>is linked to minimum</a:t>
            </a:r>
            <a:r>
              <a:rPr lang="sv-SE" sz="1800" dirty="0"/>
              <a:t> {zero or one} </a:t>
            </a:r>
            <a:r>
              <a:rPr lang="sv-SE" sz="1800" b="1" dirty="0" smtClean="0"/>
              <a:t>and</a:t>
            </a:r>
            <a:r>
              <a:rPr lang="sv-SE" sz="1800" dirty="0" smtClean="0"/>
              <a:t> </a:t>
            </a:r>
            <a:r>
              <a:rPr lang="sv-SE" sz="1800" b="1" dirty="0"/>
              <a:t>maximum</a:t>
            </a:r>
            <a:r>
              <a:rPr lang="sv-SE" sz="1800" dirty="0"/>
              <a:t> {one or many} </a:t>
            </a:r>
            <a:r>
              <a:rPr lang="sv-SE" sz="1800" b="1" dirty="0" smtClean="0"/>
              <a:t>object(s) of </a:t>
            </a:r>
            <a:r>
              <a:rPr lang="sv-SE" sz="1800" dirty="0"/>
              <a:t>Customer”</a:t>
            </a:r>
          </a:p>
          <a:p>
            <a:pPr>
              <a:spcBef>
                <a:spcPct val="50000"/>
              </a:spcBef>
            </a:pPr>
            <a:endParaRPr lang="sv-SE" sz="1800" dirty="0" smtClean="0"/>
          </a:p>
          <a:p>
            <a:pPr>
              <a:spcBef>
                <a:spcPct val="50000"/>
              </a:spcBef>
            </a:pPr>
            <a:endParaRPr lang="sv-SE" sz="1800" dirty="0" smtClean="0"/>
          </a:p>
          <a:p>
            <a:pPr marL="0" indent="0">
              <a:spcBef>
                <a:spcPct val="50000"/>
              </a:spcBef>
              <a:buNone/>
            </a:pPr>
            <a:endParaRPr lang="sv-SE" sz="1800" dirty="0"/>
          </a:p>
        </p:txBody>
      </p:sp>
      <p:sp>
        <p:nvSpPr>
          <p:cNvPr id="8" name="Title 7"/>
          <p:cNvSpPr>
            <a:spLocks noGrp="1"/>
          </p:cNvSpPr>
          <p:nvPr>
            <p:ph type="title"/>
          </p:nvPr>
        </p:nvSpPr>
        <p:spPr>
          <a:xfrm>
            <a:off x="792000" y="627534"/>
            <a:ext cx="8352000" cy="596700"/>
          </a:xfrm>
        </p:spPr>
        <p:txBody>
          <a:bodyPr/>
          <a:lstStyle/>
          <a:p>
            <a:r>
              <a:rPr lang="sv-SE" dirty="0" smtClean="0"/>
              <a:t>Multiplicity</a:t>
            </a:r>
            <a:r>
              <a:rPr lang="sv-SE" dirty="0"/>
              <a:t/>
            </a:r>
            <a:br>
              <a:rPr lang="sv-SE" dirty="0"/>
            </a:br>
            <a:endParaRPr lang="sv-SE" dirty="0"/>
          </a:p>
        </p:txBody>
      </p:sp>
      <p:sp>
        <p:nvSpPr>
          <p:cNvPr id="24" name="Rectangle 23"/>
          <p:cNvSpPr/>
          <p:nvPr/>
        </p:nvSpPr>
        <p:spPr>
          <a:xfrm>
            <a:off x="3804345" y="3806339"/>
            <a:ext cx="1474537" cy="108418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5" name="TextBox 34"/>
          <p:cNvSpPr txBox="1"/>
          <p:nvPr/>
        </p:nvSpPr>
        <p:spPr>
          <a:xfrm>
            <a:off x="3980239" y="3813305"/>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Customer</a:t>
            </a:r>
            <a:endParaRPr lang="sv-SE" sz="1600" dirty="0">
              <a:latin typeface="Arial" panose="020B0604020202020204" pitchFamily="34" charset="0"/>
              <a:cs typeface="Arial" panose="020B0604020202020204" pitchFamily="34" charset="0"/>
            </a:endParaRPr>
          </a:p>
        </p:txBody>
      </p:sp>
      <p:cxnSp>
        <p:nvCxnSpPr>
          <p:cNvPr id="36" name="Straight Connector 35"/>
          <p:cNvCxnSpPr/>
          <p:nvPr/>
        </p:nvCxnSpPr>
        <p:spPr>
          <a:xfrm>
            <a:off x="3804345" y="4151860"/>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804345" y="4151860"/>
            <a:ext cx="1182707" cy="738664"/>
          </a:xfrm>
          <a:prstGeom prst="rect">
            <a:avLst/>
          </a:prstGeom>
          <a:noFill/>
        </p:spPr>
        <p:txBody>
          <a:bodyPr wrap="square" rtlCol="0">
            <a:spAutoFit/>
          </a:bodyPr>
          <a:lstStyle/>
          <a:p>
            <a:r>
              <a:rPr lang="sv-SE" sz="1400" dirty="0" smtClean="0"/>
              <a:t>customerNo</a:t>
            </a:r>
          </a:p>
          <a:p>
            <a:r>
              <a:rPr lang="sv-SE" sz="1400" dirty="0"/>
              <a:t>n</a:t>
            </a:r>
            <a:r>
              <a:rPr lang="sv-SE" sz="1400" dirty="0" smtClean="0"/>
              <a:t>ame</a:t>
            </a:r>
          </a:p>
          <a:p>
            <a:r>
              <a:rPr lang="sv-SE" sz="1400" dirty="0" smtClean="0"/>
              <a:t>emailAddress</a:t>
            </a:r>
            <a:endParaRPr lang="sv-SE" sz="1400" dirty="0"/>
          </a:p>
        </p:txBody>
      </p:sp>
      <p:sp>
        <p:nvSpPr>
          <p:cNvPr id="38" name="Rectangle 37"/>
          <p:cNvSpPr/>
          <p:nvPr/>
        </p:nvSpPr>
        <p:spPr>
          <a:xfrm>
            <a:off x="7517079" y="3812822"/>
            <a:ext cx="1474537" cy="957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9" name="TextBox 38"/>
          <p:cNvSpPr txBox="1"/>
          <p:nvPr/>
        </p:nvSpPr>
        <p:spPr>
          <a:xfrm>
            <a:off x="7692973" y="3819788"/>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Order</a:t>
            </a:r>
            <a:endParaRPr lang="sv-SE" sz="1600" dirty="0">
              <a:latin typeface="Arial" panose="020B0604020202020204" pitchFamily="34" charset="0"/>
              <a:cs typeface="Arial" panose="020B0604020202020204" pitchFamily="34" charset="0"/>
            </a:endParaRPr>
          </a:p>
        </p:txBody>
      </p:sp>
      <p:cxnSp>
        <p:nvCxnSpPr>
          <p:cNvPr id="40" name="Straight Connector 39"/>
          <p:cNvCxnSpPr/>
          <p:nvPr/>
        </p:nvCxnSpPr>
        <p:spPr>
          <a:xfrm>
            <a:off x="7517079" y="4158343"/>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517079" y="4158343"/>
            <a:ext cx="1182707" cy="523220"/>
          </a:xfrm>
          <a:prstGeom prst="rect">
            <a:avLst/>
          </a:prstGeom>
          <a:noFill/>
        </p:spPr>
        <p:txBody>
          <a:bodyPr wrap="square" rtlCol="0">
            <a:spAutoFit/>
          </a:bodyPr>
          <a:lstStyle/>
          <a:p>
            <a:r>
              <a:rPr lang="sv-SE" sz="1400" dirty="0" smtClean="0"/>
              <a:t>orderNo</a:t>
            </a:r>
          </a:p>
          <a:p>
            <a:r>
              <a:rPr lang="sv-SE" sz="1400" dirty="0" smtClean="0"/>
              <a:t>totalSum</a:t>
            </a:r>
            <a:endParaRPr lang="sv-SE" sz="1400" dirty="0"/>
          </a:p>
        </p:txBody>
      </p:sp>
      <p:cxnSp>
        <p:nvCxnSpPr>
          <p:cNvPr id="42" name="Straight Connector 41"/>
          <p:cNvCxnSpPr/>
          <p:nvPr/>
        </p:nvCxnSpPr>
        <p:spPr>
          <a:xfrm>
            <a:off x="5278882" y="4322671"/>
            <a:ext cx="2238197" cy="0"/>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891932" y="3969354"/>
            <a:ext cx="1585278" cy="369332"/>
          </a:xfrm>
          <a:prstGeom prst="rect">
            <a:avLst/>
          </a:prstGeom>
          <a:noFill/>
        </p:spPr>
        <p:txBody>
          <a:bodyPr wrap="square" rtlCol="0">
            <a:spAutoFit/>
          </a:bodyPr>
          <a:lstStyle/>
          <a:p>
            <a:r>
              <a:rPr lang="sv-SE" dirty="0" smtClean="0"/>
              <a:t>placed</a:t>
            </a:r>
            <a:endParaRPr lang="sv-SE" dirty="0"/>
          </a:p>
        </p:txBody>
      </p:sp>
      <p:sp>
        <p:nvSpPr>
          <p:cNvPr id="44" name="Isosceles Triangle 43"/>
          <p:cNvSpPr/>
          <p:nvPr/>
        </p:nvSpPr>
        <p:spPr bwMode="auto">
          <a:xfrm rot="5400000">
            <a:off x="7124311" y="4060178"/>
            <a:ext cx="142875" cy="214312"/>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sv-SE" dirty="0">
              <a:ln>
                <a:solidFill>
                  <a:schemeClr val="tx1"/>
                </a:solidFill>
              </a:ln>
              <a:solidFill>
                <a:schemeClr val="bg2"/>
              </a:solidFill>
            </a:endParaRPr>
          </a:p>
        </p:txBody>
      </p:sp>
      <p:sp>
        <p:nvSpPr>
          <p:cNvPr id="5" name="TextBox 4"/>
          <p:cNvSpPr txBox="1"/>
          <p:nvPr/>
        </p:nvSpPr>
        <p:spPr>
          <a:xfrm>
            <a:off x="6939965" y="4418690"/>
            <a:ext cx="872126" cy="369332"/>
          </a:xfrm>
          <a:prstGeom prst="rect">
            <a:avLst/>
          </a:prstGeom>
          <a:noFill/>
        </p:spPr>
        <p:txBody>
          <a:bodyPr wrap="square" rtlCol="0">
            <a:spAutoFit/>
          </a:bodyPr>
          <a:lstStyle/>
          <a:p>
            <a:r>
              <a:rPr lang="sv-SE" dirty="0"/>
              <a:t>0</a:t>
            </a:r>
            <a:r>
              <a:rPr lang="sv-SE" dirty="0" smtClean="0"/>
              <a:t>..*</a:t>
            </a:r>
            <a:endParaRPr lang="sv-SE" dirty="0"/>
          </a:p>
        </p:txBody>
      </p:sp>
      <p:sp>
        <p:nvSpPr>
          <p:cNvPr id="45" name="TextBox 44"/>
          <p:cNvSpPr txBox="1"/>
          <p:nvPr/>
        </p:nvSpPr>
        <p:spPr>
          <a:xfrm>
            <a:off x="5321210" y="4415992"/>
            <a:ext cx="872126" cy="369332"/>
          </a:xfrm>
          <a:prstGeom prst="rect">
            <a:avLst/>
          </a:prstGeom>
          <a:noFill/>
        </p:spPr>
        <p:txBody>
          <a:bodyPr wrap="square" rtlCol="0">
            <a:spAutoFit/>
          </a:bodyPr>
          <a:lstStyle/>
          <a:p>
            <a:r>
              <a:rPr lang="sv-SE" dirty="0" smtClean="0"/>
              <a:t>1..1</a:t>
            </a:r>
            <a:endParaRPr lang="sv-S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676792887"/>
      </p:ext>
    </p:extLst>
  </p:cSld>
  <p:clrMapOvr>
    <a:masterClrMapping/>
  </p:clrMapOvr>
  <mc:AlternateContent xmlns:mc="http://schemas.openxmlformats.org/markup-compatibility/2006">
    <mc:Choice xmlns:p14="http://schemas.microsoft.com/office/powerpoint/2010/main" Requires="p14">
      <p:transition spd="slow" p14:dur="2000" advTm="55489"/>
    </mc:Choice>
    <mc:Fallback>
      <p:transition spd="slow" advTm="55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4AA3A23F-3953-431E-9538-8F52586CF449}" type="slidenum">
              <a:rPr lang="sv-SE" altLang="sv-SE" sz="750" i="0"/>
              <a:pPr eaLnBrk="1" hangingPunct="1"/>
              <a:t>23</a:t>
            </a:fld>
            <a:endParaRPr lang="sv-SE" altLang="sv-SE" sz="750" i="0"/>
          </a:p>
        </p:txBody>
      </p:sp>
      <p:sp>
        <p:nvSpPr>
          <p:cNvPr id="72707" name="Rectangle 24"/>
          <p:cNvSpPr>
            <a:spLocks noGrp="1" noChangeArrowheads="1"/>
          </p:cNvSpPr>
          <p:nvPr>
            <p:ph type="title"/>
          </p:nvPr>
        </p:nvSpPr>
        <p:spPr>
          <a:noFill/>
        </p:spPr>
        <p:txBody>
          <a:bodyPr/>
          <a:lstStyle/>
          <a:p>
            <a:r>
              <a:rPr lang="sv-SE" dirty="0"/>
              <a:t>Multiplicity Exercise</a:t>
            </a:r>
            <a:endParaRPr lang="sv-SE" altLang="sv-SE" dirty="0" smtClean="0"/>
          </a:p>
        </p:txBody>
      </p:sp>
      <p:sp>
        <p:nvSpPr>
          <p:cNvPr id="72708" name="Text Box 35"/>
          <p:cNvSpPr txBox="1">
            <a:spLocks noChangeArrowheads="1"/>
          </p:cNvSpPr>
          <p:nvPr/>
        </p:nvSpPr>
        <p:spPr bwMode="auto">
          <a:xfrm>
            <a:off x="4985148" y="1724025"/>
            <a:ext cx="1240631"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dirty="0" smtClean="0"/>
              <a:t>Car</a:t>
            </a:r>
            <a:endParaRPr lang="en-GB" altLang="sv-SE" sz="1350" b="1" i="0" dirty="0"/>
          </a:p>
          <a:p>
            <a:pPr>
              <a:spcBef>
                <a:spcPct val="50000"/>
              </a:spcBef>
            </a:pPr>
            <a:r>
              <a:rPr lang="en-GB" altLang="sv-SE" sz="1050" i="0" dirty="0" err="1" smtClean="0"/>
              <a:t>licenceNo</a:t>
            </a:r>
            <a:endParaRPr lang="en-GB" altLang="sv-SE" sz="1050" i="0" dirty="0"/>
          </a:p>
        </p:txBody>
      </p:sp>
      <p:sp>
        <p:nvSpPr>
          <p:cNvPr id="72709" name="Line 36"/>
          <p:cNvSpPr>
            <a:spLocks noChangeShapeType="1"/>
          </p:cNvSpPr>
          <p:nvPr/>
        </p:nvSpPr>
        <p:spPr bwMode="auto">
          <a:xfrm>
            <a:off x="4973241" y="1994297"/>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10" name="Text Box 37"/>
          <p:cNvSpPr txBox="1">
            <a:spLocks noChangeArrowheads="1"/>
          </p:cNvSpPr>
          <p:nvPr/>
        </p:nvSpPr>
        <p:spPr bwMode="auto">
          <a:xfrm>
            <a:off x="2069307" y="1724025"/>
            <a:ext cx="1240631"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dirty="0" smtClean="0"/>
              <a:t>Owner</a:t>
            </a:r>
            <a:endParaRPr lang="en-GB" altLang="sv-SE" sz="1350" b="1" i="0" dirty="0"/>
          </a:p>
          <a:p>
            <a:pPr>
              <a:spcBef>
                <a:spcPct val="50000"/>
              </a:spcBef>
            </a:pPr>
            <a:r>
              <a:rPr lang="en-GB" altLang="sv-SE" sz="1050" i="0" dirty="0" err="1" smtClean="0"/>
              <a:t>nationalIdNo</a:t>
            </a:r>
            <a:endParaRPr lang="en-GB" altLang="sv-SE" sz="1050" i="0" dirty="0"/>
          </a:p>
        </p:txBody>
      </p:sp>
      <p:sp>
        <p:nvSpPr>
          <p:cNvPr id="72711" name="Line 38"/>
          <p:cNvSpPr>
            <a:spLocks noChangeShapeType="1"/>
          </p:cNvSpPr>
          <p:nvPr/>
        </p:nvSpPr>
        <p:spPr bwMode="auto">
          <a:xfrm>
            <a:off x="2057401" y="1994297"/>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12" name="Line 39"/>
          <p:cNvSpPr>
            <a:spLocks noChangeShapeType="1"/>
          </p:cNvSpPr>
          <p:nvPr/>
        </p:nvSpPr>
        <p:spPr bwMode="auto">
          <a:xfrm>
            <a:off x="3299223" y="1887141"/>
            <a:ext cx="167401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13" name="Text Box 40"/>
          <p:cNvSpPr txBox="1">
            <a:spLocks noChangeArrowheads="1"/>
          </p:cNvSpPr>
          <p:nvPr/>
        </p:nvSpPr>
        <p:spPr bwMode="auto">
          <a:xfrm>
            <a:off x="3299222" y="1887142"/>
            <a:ext cx="4411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b="1" i="0"/>
              <a:t>1..1</a:t>
            </a:r>
            <a:endParaRPr lang="en-US" altLang="sv-SE" sz="1200" b="1" i="0"/>
          </a:p>
        </p:txBody>
      </p:sp>
      <p:sp>
        <p:nvSpPr>
          <p:cNvPr id="72714" name="Text Box 41"/>
          <p:cNvSpPr txBox="1">
            <a:spLocks noChangeArrowheads="1"/>
          </p:cNvSpPr>
          <p:nvPr/>
        </p:nvSpPr>
        <p:spPr bwMode="auto">
          <a:xfrm>
            <a:off x="4541044" y="1634729"/>
            <a:ext cx="415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b="1" i="0"/>
              <a:t>1..*</a:t>
            </a:r>
            <a:endParaRPr lang="en-US" altLang="sv-SE" sz="1200" b="1" i="0"/>
          </a:p>
        </p:txBody>
      </p:sp>
      <p:sp>
        <p:nvSpPr>
          <p:cNvPr id="72715" name="Line 42"/>
          <p:cNvSpPr>
            <a:spLocks noChangeShapeType="1"/>
          </p:cNvSpPr>
          <p:nvPr/>
        </p:nvSpPr>
        <p:spPr bwMode="auto">
          <a:xfrm>
            <a:off x="1818085" y="2409825"/>
            <a:ext cx="4806553"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16" name="Text Box 43"/>
          <p:cNvSpPr txBox="1">
            <a:spLocks noChangeArrowheads="1"/>
          </p:cNvSpPr>
          <p:nvPr/>
        </p:nvSpPr>
        <p:spPr bwMode="auto">
          <a:xfrm>
            <a:off x="684214" y="902524"/>
            <a:ext cx="6397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dirty="0" smtClean="0"/>
              <a:t>Your task: </a:t>
            </a:r>
            <a:r>
              <a:rPr lang="sv-SE" altLang="sv-SE" sz="1800" i="0" dirty="0" smtClean="0"/>
              <a:t>Find the violation of multiplicity rules and correct the multiplicity </a:t>
            </a:r>
            <a:endParaRPr lang="en-US" altLang="sv-SE" sz="1800" i="0" dirty="0"/>
          </a:p>
        </p:txBody>
      </p:sp>
      <p:sp>
        <p:nvSpPr>
          <p:cNvPr id="72717" name="Text Box 44"/>
          <p:cNvSpPr txBox="1">
            <a:spLocks noChangeArrowheads="1"/>
          </p:cNvSpPr>
          <p:nvPr/>
        </p:nvSpPr>
        <p:spPr bwMode="auto">
          <a:xfrm>
            <a:off x="4979194" y="2641997"/>
            <a:ext cx="1382695"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:Car</a:t>
            </a:r>
            <a:endParaRPr lang="en-GB" altLang="sv-SE" sz="1350" b="1" i="0" u="sng" dirty="0"/>
          </a:p>
          <a:p>
            <a:pPr>
              <a:spcBef>
                <a:spcPct val="50000"/>
              </a:spcBef>
            </a:pPr>
            <a:r>
              <a:rPr lang="en-GB" altLang="sv-SE" sz="1050" i="0" dirty="0" err="1" smtClean="0"/>
              <a:t>licenceNo</a:t>
            </a:r>
            <a:r>
              <a:rPr lang="en-GB" altLang="sv-SE" sz="1050" i="0" dirty="0" smtClean="0"/>
              <a:t>=UML123</a:t>
            </a:r>
            <a:endParaRPr lang="en-GB" altLang="sv-SE" sz="1050" i="0" dirty="0"/>
          </a:p>
        </p:txBody>
      </p:sp>
      <p:sp>
        <p:nvSpPr>
          <p:cNvPr id="72718" name="Line 45"/>
          <p:cNvSpPr>
            <a:spLocks noChangeShapeType="1"/>
          </p:cNvSpPr>
          <p:nvPr/>
        </p:nvSpPr>
        <p:spPr bwMode="auto">
          <a:xfrm>
            <a:off x="4967288" y="2912269"/>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19" name="Text Box 46"/>
          <p:cNvSpPr txBox="1">
            <a:spLocks noChangeArrowheads="1"/>
          </p:cNvSpPr>
          <p:nvPr/>
        </p:nvSpPr>
        <p:spPr bwMode="auto">
          <a:xfrm>
            <a:off x="2063354" y="2641997"/>
            <a:ext cx="1672828"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:Owner</a:t>
            </a:r>
            <a:endParaRPr lang="en-GB" altLang="sv-SE" sz="1350" b="1" i="0" u="sng" dirty="0"/>
          </a:p>
          <a:p>
            <a:pPr>
              <a:spcBef>
                <a:spcPct val="50000"/>
              </a:spcBef>
            </a:pPr>
            <a:r>
              <a:rPr lang="en-GB" altLang="sv-SE" sz="1050" i="0" dirty="0" err="1" smtClean="0"/>
              <a:t>nationalIdNo</a:t>
            </a:r>
            <a:r>
              <a:rPr lang="en-GB" altLang="sv-SE" sz="1050" i="0" dirty="0" smtClean="0"/>
              <a:t> =“</a:t>
            </a:r>
            <a:r>
              <a:rPr lang="en-GB" altLang="sv-SE" sz="1050" i="0" dirty="0"/>
              <a:t>771134”</a:t>
            </a:r>
          </a:p>
        </p:txBody>
      </p:sp>
      <p:sp>
        <p:nvSpPr>
          <p:cNvPr id="72720" name="Line 47"/>
          <p:cNvSpPr>
            <a:spLocks noChangeShapeType="1"/>
          </p:cNvSpPr>
          <p:nvPr/>
        </p:nvSpPr>
        <p:spPr bwMode="auto">
          <a:xfrm flipV="1">
            <a:off x="2051447" y="2895600"/>
            <a:ext cx="1684734" cy="166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23" name="Text Box 53"/>
          <p:cNvSpPr txBox="1">
            <a:spLocks noChangeArrowheads="1"/>
          </p:cNvSpPr>
          <p:nvPr/>
        </p:nvSpPr>
        <p:spPr bwMode="auto">
          <a:xfrm>
            <a:off x="2050256" y="3398044"/>
            <a:ext cx="1672829"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:Owner</a:t>
            </a:r>
            <a:endParaRPr lang="en-GB" altLang="sv-SE" sz="1350" b="1" i="0" u="sng" dirty="0"/>
          </a:p>
          <a:p>
            <a:pPr>
              <a:spcBef>
                <a:spcPct val="50000"/>
              </a:spcBef>
            </a:pPr>
            <a:r>
              <a:rPr lang="en-GB" altLang="sv-SE" sz="1050" i="0" dirty="0" err="1" smtClean="0"/>
              <a:t>nationalIdNo</a:t>
            </a:r>
            <a:r>
              <a:rPr lang="en-GB" altLang="sv-SE" sz="1050" i="0" dirty="0" smtClean="0"/>
              <a:t>=“</a:t>
            </a:r>
            <a:r>
              <a:rPr lang="en-GB" altLang="sv-SE" sz="1050" i="0" dirty="0"/>
              <a:t>871211”</a:t>
            </a:r>
          </a:p>
        </p:txBody>
      </p:sp>
      <p:sp>
        <p:nvSpPr>
          <p:cNvPr id="72724" name="Line 54"/>
          <p:cNvSpPr>
            <a:spLocks noChangeShapeType="1"/>
          </p:cNvSpPr>
          <p:nvPr/>
        </p:nvSpPr>
        <p:spPr bwMode="auto">
          <a:xfrm flipV="1">
            <a:off x="2038350" y="3651648"/>
            <a:ext cx="1684735" cy="166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27" name="Text Box 57"/>
          <p:cNvSpPr txBox="1">
            <a:spLocks noChangeArrowheads="1"/>
          </p:cNvSpPr>
          <p:nvPr/>
        </p:nvSpPr>
        <p:spPr bwMode="auto">
          <a:xfrm>
            <a:off x="2068116" y="4154091"/>
            <a:ext cx="1672828"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:Owner</a:t>
            </a:r>
            <a:endParaRPr lang="en-GB" altLang="sv-SE" sz="1350" b="1" i="0" u="sng" dirty="0"/>
          </a:p>
          <a:p>
            <a:pPr>
              <a:spcBef>
                <a:spcPct val="50000"/>
              </a:spcBef>
            </a:pPr>
            <a:r>
              <a:rPr lang="en-GB" altLang="sv-SE" sz="1050" i="0" dirty="0" err="1" smtClean="0"/>
              <a:t>nationalIdNo</a:t>
            </a:r>
            <a:r>
              <a:rPr lang="en-GB" altLang="sv-SE" sz="1050" i="0" dirty="0" smtClean="0"/>
              <a:t>=891223</a:t>
            </a:r>
            <a:r>
              <a:rPr lang="en-GB" altLang="sv-SE" sz="1050" i="0" dirty="0"/>
              <a:t>”</a:t>
            </a:r>
          </a:p>
        </p:txBody>
      </p:sp>
      <p:sp>
        <p:nvSpPr>
          <p:cNvPr id="72728" name="Line 58"/>
          <p:cNvSpPr>
            <a:spLocks noChangeShapeType="1"/>
          </p:cNvSpPr>
          <p:nvPr/>
        </p:nvSpPr>
        <p:spPr bwMode="auto">
          <a:xfrm flipV="1">
            <a:off x="2056210" y="4407694"/>
            <a:ext cx="1684734" cy="166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29" name="Line 59"/>
          <p:cNvSpPr>
            <a:spLocks noChangeShapeType="1"/>
          </p:cNvSpPr>
          <p:nvPr/>
        </p:nvSpPr>
        <p:spPr bwMode="auto">
          <a:xfrm>
            <a:off x="3736182" y="2787254"/>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30" name="Line 60"/>
          <p:cNvSpPr>
            <a:spLocks noChangeShapeType="1"/>
          </p:cNvSpPr>
          <p:nvPr/>
        </p:nvSpPr>
        <p:spPr bwMode="auto">
          <a:xfrm flipH="1">
            <a:off x="3736182" y="2787254"/>
            <a:ext cx="1241822" cy="9727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31" name="Line 61"/>
          <p:cNvSpPr>
            <a:spLocks noChangeShapeType="1"/>
          </p:cNvSpPr>
          <p:nvPr/>
        </p:nvSpPr>
        <p:spPr bwMode="auto">
          <a:xfrm>
            <a:off x="3736182" y="2787254"/>
            <a:ext cx="1241822" cy="7024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8" name="Text Box 44"/>
          <p:cNvSpPr txBox="1">
            <a:spLocks noChangeArrowheads="1"/>
          </p:cNvSpPr>
          <p:nvPr/>
        </p:nvSpPr>
        <p:spPr bwMode="auto">
          <a:xfrm>
            <a:off x="4985148" y="3337087"/>
            <a:ext cx="1474018"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:Car</a:t>
            </a:r>
            <a:endParaRPr lang="en-GB" altLang="sv-SE" sz="1350" b="1" i="0" u="sng" dirty="0"/>
          </a:p>
          <a:p>
            <a:pPr>
              <a:spcBef>
                <a:spcPct val="50000"/>
              </a:spcBef>
            </a:pPr>
            <a:r>
              <a:rPr lang="en-GB" altLang="sv-SE" sz="1050" i="0" dirty="0" err="1" smtClean="0"/>
              <a:t>licenceNo</a:t>
            </a:r>
            <a:r>
              <a:rPr lang="en-GB" altLang="sv-SE" sz="1050" i="0" dirty="0" smtClean="0"/>
              <a:t>=OMG234</a:t>
            </a:r>
            <a:endParaRPr lang="en-GB" altLang="sv-SE" sz="1050" i="0" dirty="0"/>
          </a:p>
        </p:txBody>
      </p:sp>
      <p:sp>
        <p:nvSpPr>
          <p:cNvPr id="29" name="Line 45"/>
          <p:cNvSpPr>
            <a:spLocks noChangeShapeType="1"/>
          </p:cNvSpPr>
          <p:nvPr/>
        </p:nvSpPr>
        <p:spPr bwMode="auto">
          <a:xfrm>
            <a:off x="4973242" y="3607359"/>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2" name="Text Box 44"/>
          <p:cNvSpPr txBox="1">
            <a:spLocks noChangeArrowheads="1"/>
          </p:cNvSpPr>
          <p:nvPr/>
        </p:nvSpPr>
        <p:spPr bwMode="auto">
          <a:xfrm>
            <a:off x="4962450" y="4170424"/>
            <a:ext cx="1474018"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:Car</a:t>
            </a:r>
            <a:endParaRPr lang="en-GB" altLang="sv-SE" sz="1350" b="1" i="0" u="sng" dirty="0"/>
          </a:p>
          <a:p>
            <a:pPr>
              <a:spcBef>
                <a:spcPct val="50000"/>
              </a:spcBef>
            </a:pPr>
            <a:r>
              <a:rPr lang="en-GB" altLang="sv-SE" sz="1050" i="0" dirty="0" err="1" smtClean="0"/>
              <a:t>licenceNo</a:t>
            </a:r>
            <a:r>
              <a:rPr lang="en-GB" altLang="sv-SE" sz="1050" i="0" dirty="0" smtClean="0"/>
              <a:t>=MDA345</a:t>
            </a:r>
            <a:endParaRPr lang="en-GB" altLang="sv-SE" sz="1050" i="0" dirty="0"/>
          </a:p>
        </p:txBody>
      </p:sp>
      <p:sp>
        <p:nvSpPr>
          <p:cNvPr id="33" name="Line 45"/>
          <p:cNvSpPr>
            <a:spLocks noChangeShapeType="1"/>
          </p:cNvSpPr>
          <p:nvPr/>
        </p:nvSpPr>
        <p:spPr bwMode="auto">
          <a:xfrm>
            <a:off x="4950544" y="4440696"/>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2105111366"/>
      </p:ext>
    </p:extLst>
  </p:cSld>
  <p:clrMapOvr>
    <a:masterClrMapping/>
  </p:clrMapOvr>
  <mc:AlternateContent xmlns:mc="http://schemas.openxmlformats.org/markup-compatibility/2006">
    <mc:Choice xmlns:p14="http://schemas.microsoft.com/office/powerpoint/2010/main" Requires="p14">
      <p:transition spd="slow" p14:dur="2000" advTm="254057"/>
    </mc:Choice>
    <mc:Fallback>
      <p:transition spd="slow" advTm="254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4AA3A23F-3953-431E-9538-8F52586CF449}" type="slidenum">
              <a:rPr lang="sv-SE" altLang="sv-SE" sz="750" i="0"/>
              <a:pPr eaLnBrk="1" hangingPunct="1"/>
              <a:t>24</a:t>
            </a:fld>
            <a:endParaRPr lang="sv-SE" altLang="sv-SE" sz="750" i="0"/>
          </a:p>
        </p:txBody>
      </p:sp>
      <p:sp>
        <p:nvSpPr>
          <p:cNvPr id="72707" name="Rectangle 24"/>
          <p:cNvSpPr>
            <a:spLocks noGrp="1" noChangeArrowheads="1"/>
          </p:cNvSpPr>
          <p:nvPr>
            <p:ph type="title"/>
          </p:nvPr>
        </p:nvSpPr>
        <p:spPr>
          <a:noFill/>
        </p:spPr>
        <p:txBody>
          <a:bodyPr/>
          <a:lstStyle/>
          <a:p>
            <a:r>
              <a:rPr lang="sv-SE" dirty="0"/>
              <a:t>Multiplicity Exercise</a:t>
            </a:r>
            <a:endParaRPr lang="sv-SE" altLang="sv-SE" dirty="0" smtClean="0"/>
          </a:p>
        </p:txBody>
      </p:sp>
      <p:sp>
        <p:nvSpPr>
          <p:cNvPr id="72708" name="Text Box 35"/>
          <p:cNvSpPr txBox="1">
            <a:spLocks noChangeArrowheads="1"/>
          </p:cNvSpPr>
          <p:nvPr/>
        </p:nvSpPr>
        <p:spPr bwMode="auto">
          <a:xfrm>
            <a:off x="4985148" y="1724025"/>
            <a:ext cx="1240631"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dirty="0" smtClean="0"/>
              <a:t>Car</a:t>
            </a:r>
            <a:endParaRPr lang="en-GB" altLang="sv-SE" sz="1350" b="1" i="0" dirty="0"/>
          </a:p>
          <a:p>
            <a:pPr>
              <a:spcBef>
                <a:spcPct val="50000"/>
              </a:spcBef>
            </a:pPr>
            <a:r>
              <a:rPr lang="en-GB" altLang="sv-SE" sz="1050" i="0" dirty="0" err="1" smtClean="0"/>
              <a:t>licenceNo</a:t>
            </a:r>
            <a:endParaRPr lang="en-GB" altLang="sv-SE" sz="1050" i="0" dirty="0"/>
          </a:p>
        </p:txBody>
      </p:sp>
      <p:sp>
        <p:nvSpPr>
          <p:cNvPr id="72709" name="Line 36"/>
          <p:cNvSpPr>
            <a:spLocks noChangeShapeType="1"/>
          </p:cNvSpPr>
          <p:nvPr/>
        </p:nvSpPr>
        <p:spPr bwMode="auto">
          <a:xfrm>
            <a:off x="4973241" y="1994297"/>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10" name="Text Box 37"/>
          <p:cNvSpPr txBox="1">
            <a:spLocks noChangeArrowheads="1"/>
          </p:cNvSpPr>
          <p:nvPr/>
        </p:nvSpPr>
        <p:spPr bwMode="auto">
          <a:xfrm>
            <a:off x="2069307" y="1724025"/>
            <a:ext cx="1240631"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dirty="0" smtClean="0"/>
              <a:t>Owner</a:t>
            </a:r>
            <a:endParaRPr lang="en-GB" altLang="sv-SE" sz="1350" b="1" i="0" dirty="0"/>
          </a:p>
          <a:p>
            <a:pPr>
              <a:spcBef>
                <a:spcPct val="50000"/>
              </a:spcBef>
            </a:pPr>
            <a:r>
              <a:rPr lang="en-GB" altLang="sv-SE" sz="1050" i="0" dirty="0" err="1" smtClean="0"/>
              <a:t>nationalIdNo</a:t>
            </a:r>
            <a:endParaRPr lang="en-GB" altLang="sv-SE" sz="1050" i="0" dirty="0"/>
          </a:p>
        </p:txBody>
      </p:sp>
      <p:sp>
        <p:nvSpPr>
          <p:cNvPr id="72711" name="Line 38"/>
          <p:cNvSpPr>
            <a:spLocks noChangeShapeType="1"/>
          </p:cNvSpPr>
          <p:nvPr/>
        </p:nvSpPr>
        <p:spPr bwMode="auto">
          <a:xfrm>
            <a:off x="2057401" y="1994297"/>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12" name="Line 39"/>
          <p:cNvSpPr>
            <a:spLocks noChangeShapeType="1"/>
          </p:cNvSpPr>
          <p:nvPr/>
        </p:nvSpPr>
        <p:spPr bwMode="auto">
          <a:xfrm>
            <a:off x="3299223" y="1887141"/>
            <a:ext cx="167401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13" name="Text Box 40"/>
          <p:cNvSpPr txBox="1">
            <a:spLocks noChangeArrowheads="1"/>
          </p:cNvSpPr>
          <p:nvPr/>
        </p:nvSpPr>
        <p:spPr bwMode="auto">
          <a:xfrm>
            <a:off x="3299222" y="1887142"/>
            <a:ext cx="4411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b="1" i="0"/>
              <a:t>1..1</a:t>
            </a:r>
            <a:endParaRPr lang="en-US" altLang="sv-SE" sz="1200" b="1" i="0"/>
          </a:p>
        </p:txBody>
      </p:sp>
      <p:sp>
        <p:nvSpPr>
          <p:cNvPr id="72714" name="Text Box 41"/>
          <p:cNvSpPr txBox="1">
            <a:spLocks noChangeArrowheads="1"/>
          </p:cNvSpPr>
          <p:nvPr/>
        </p:nvSpPr>
        <p:spPr bwMode="auto">
          <a:xfrm>
            <a:off x="4541044" y="1634729"/>
            <a:ext cx="415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b="1" i="0"/>
              <a:t>1..*</a:t>
            </a:r>
            <a:endParaRPr lang="en-US" altLang="sv-SE" sz="1200" b="1" i="0"/>
          </a:p>
        </p:txBody>
      </p:sp>
      <p:sp>
        <p:nvSpPr>
          <p:cNvPr id="72715" name="Line 42"/>
          <p:cNvSpPr>
            <a:spLocks noChangeShapeType="1"/>
          </p:cNvSpPr>
          <p:nvPr/>
        </p:nvSpPr>
        <p:spPr bwMode="auto">
          <a:xfrm>
            <a:off x="1818085" y="2409825"/>
            <a:ext cx="4806553"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16" name="Text Box 43"/>
          <p:cNvSpPr txBox="1">
            <a:spLocks noChangeArrowheads="1"/>
          </p:cNvSpPr>
          <p:nvPr/>
        </p:nvSpPr>
        <p:spPr bwMode="auto">
          <a:xfrm>
            <a:off x="684214" y="902524"/>
            <a:ext cx="6397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dirty="0" smtClean="0"/>
              <a:t>Your task: </a:t>
            </a:r>
            <a:r>
              <a:rPr lang="sv-SE" altLang="sv-SE" sz="1800" i="0" dirty="0" smtClean="0"/>
              <a:t>Find the violation of multiplicity rules and correct the multiplicity </a:t>
            </a:r>
            <a:endParaRPr lang="en-US" altLang="sv-SE" sz="1800" i="0" dirty="0"/>
          </a:p>
        </p:txBody>
      </p:sp>
      <p:sp>
        <p:nvSpPr>
          <p:cNvPr id="72717" name="Text Box 44"/>
          <p:cNvSpPr txBox="1">
            <a:spLocks noChangeArrowheads="1"/>
          </p:cNvSpPr>
          <p:nvPr/>
        </p:nvSpPr>
        <p:spPr bwMode="auto">
          <a:xfrm>
            <a:off x="4979194" y="2641997"/>
            <a:ext cx="1382695"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:Car</a:t>
            </a:r>
            <a:endParaRPr lang="en-GB" altLang="sv-SE" sz="1350" b="1" i="0" u="sng" dirty="0"/>
          </a:p>
          <a:p>
            <a:pPr>
              <a:spcBef>
                <a:spcPct val="50000"/>
              </a:spcBef>
            </a:pPr>
            <a:r>
              <a:rPr lang="en-GB" altLang="sv-SE" sz="1050" i="0" dirty="0" err="1" smtClean="0"/>
              <a:t>licenceNo</a:t>
            </a:r>
            <a:r>
              <a:rPr lang="en-GB" altLang="sv-SE" sz="1050" i="0" dirty="0" smtClean="0"/>
              <a:t>=UML123</a:t>
            </a:r>
            <a:endParaRPr lang="en-GB" altLang="sv-SE" sz="1050" i="0" dirty="0"/>
          </a:p>
        </p:txBody>
      </p:sp>
      <p:sp>
        <p:nvSpPr>
          <p:cNvPr id="72718" name="Line 45"/>
          <p:cNvSpPr>
            <a:spLocks noChangeShapeType="1"/>
          </p:cNvSpPr>
          <p:nvPr/>
        </p:nvSpPr>
        <p:spPr bwMode="auto">
          <a:xfrm>
            <a:off x="4967288" y="2912269"/>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19" name="Text Box 46"/>
          <p:cNvSpPr txBox="1">
            <a:spLocks noChangeArrowheads="1"/>
          </p:cNvSpPr>
          <p:nvPr/>
        </p:nvSpPr>
        <p:spPr bwMode="auto">
          <a:xfrm>
            <a:off x="2063354" y="2641997"/>
            <a:ext cx="1672828"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:Owner</a:t>
            </a:r>
            <a:endParaRPr lang="en-GB" altLang="sv-SE" sz="1350" b="1" i="0" u="sng" dirty="0"/>
          </a:p>
          <a:p>
            <a:pPr>
              <a:spcBef>
                <a:spcPct val="50000"/>
              </a:spcBef>
            </a:pPr>
            <a:r>
              <a:rPr lang="en-GB" altLang="sv-SE" sz="1050" i="0" dirty="0" err="1" smtClean="0"/>
              <a:t>nationalIdNo</a:t>
            </a:r>
            <a:r>
              <a:rPr lang="en-GB" altLang="sv-SE" sz="1050" i="0" dirty="0" smtClean="0"/>
              <a:t> =“</a:t>
            </a:r>
            <a:r>
              <a:rPr lang="en-GB" altLang="sv-SE" sz="1050" i="0" dirty="0"/>
              <a:t>771134”</a:t>
            </a:r>
          </a:p>
        </p:txBody>
      </p:sp>
      <p:sp>
        <p:nvSpPr>
          <p:cNvPr id="72720" name="Line 47"/>
          <p:cNvSpPr>
            <a:spLocks noChangeShapeType="1"/>
          </p:cNvSpPr>
          <p:nvPr/>
        </p:nvSpPr>
        <p:spPr bwMode="auto">
          <a:xfrm flipV="1">
            <a:off x="2051447" y="2895600"/>
            <a:ext cx="1684734" cy="166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23" name="Text Box 53"/>
          <p:cNvSpPr txBox="1">
            <a:spLocks noChangeArrowheads="1"/>
          </p:cNvSpPr>
          <p:nvPr/>
        </p:nvSpPr>
        <p:spPr bwMode="auto">
          <a:xfrm>
            <a:off x="2050256" y="3398044"/>
            <a:ext cx="1672829"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:Owner</a:t>
            </a:r>
            <a:endParaRPr lang="en-GB" altLang="sv-SE" sz="1350" b="1" i="0" u="sng" dirty="0"/>
          </a:p>
          <a:p>
            <a:pPr>
              <a:spcBef>
                <a:spcPct val="50000"/>
              </a:spcBef>
            </a:pPr>
            <a:r>
              <a:rPr lang="en-GB" altLang="sv-SE" sz="1050" i="0" dirty="0" err="1" smtClean="0"/>
              <a:t>nationalIdNo</a:t>
            </a:r>
            <a:r>
              <a:rPr lang="en-GB" altLang="sv-SE" sz="1050" i="0" dirty="0" smtClean="0"/>
              <a:t>=“</a:t>
            </a:r>
            <a:r>
              <a:rPr lang="en-GB" altLang="sv-SE" sz="1050" i="0" dirty="0"/>
              <a:t>871211”</a:t>
            </a:r>
          </a:p>
        </p:txBody>
      </p:sp>
      <p:sp>
        <p:nvSpPr>
          <p:cNvPr id="72724" name="Line 54"/>
          <p:cNvSpPr>
            <a:spLocks noChangeShapeType="1"/>
          </p:cNvSpPr>
          <p:nvPr/>
        </p:nvSpPr>
        <p:spPr bwMode="auto">
          <a:xfrm flipV="1">
            <a:off x="2038350" y="3651648"/>
            <a:ext cx="1684735" cy="166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27" name="Text Box 57"/>
          <p:cNvSpPr txBox="1">
            <a:spLocks noChangeArrowheads="1"/>
          </p:cNvSpPr>
          <p:nvPr/>
        </p:nvSpPr>
        <p:spPr bwMode="auto">
          <a:xfrm>
            <a:off x="2068116" y="4154091"/>
            <a:ext cx="1672828"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:Owner</a:t>
            </a:r>
            <a:endParaRPr lang="en-GB" altLang="sv-SE" sz="1350" b="1" i="0" u="sng" dirty="0"/>
          </a:p>
          <a:p>
            <a:pPr>
              <a:spcBef>
                <a:spcPct val="50000"/>
              </a:spcBef>
            </a:pPr>
            <a:r>
              <a:rPr lang="en-GB" altLang="sv-SE" sz="1050" i="0" dirty="0" err="1" smtClean="0"/>
              <a:t>nationalIdNo</a:t>
            </a:r>
            <a:r>
              <a:rPr lang="en-GB" altLang="sv-SE" sz="1050" i="0" dirty="0" smtClean="0"/>
              <a:t>=891223</a:t>
            </a:r>
            <a:r>
              <a:rPr lang="en-GB" altLang="sv-SE" sz="1050" i="0" dirty="0"/>
              <a:t>”</a:t>
            </a:r>
          </a:p>
        </p:txBody>
      </p:sp>
      <p:sp>
        <p:nvSpPr>
          <p:cNvPr id="72728" name="Line 58"/>
          <p:cNvSpPr>
            <a:spLocks noChangeShapeType="1"/>
          </p:cNvSpPr>
          <p:nvPr/>
        </p:nvSpPr>
        <p:spPr bwMode="auto">
          <a:xfrm flipV="1">
            <a:off x="2056210" y="4407694"/>
            <a:ext cx="1684734" cy="166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29" name="Line 59"/>
          <p:cNvSpPr>
            <a:spLocks noChangeShapeType="1"/>
          </p:cNvSpPr>
          <p:nvPr/>
        </p:nvSpPr>
        <p:spPr bwMode="auto">
          <a:xfrm>
            <a:off x="3736182" y="2787254"/>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30" name="Line 60"/>
          <p:cNvSpPr>
            <a:spLocks noChangeShapeType="1"/>
          </p:cNvSpPr>
          <p:nvPr/>
        </p:nvSpPr>
        <p:spPr bwMode="auto">
          <a:xfrm flipH="1">
            <a:off x="3736182" y="2787254"/>
            <a:ext cx="1241822" cy="9727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31" name="Line 61"/>
          <p:cNvSpPr>
            <a:spLocks noChangeShapeType="1"/>
          </p:cNvSpPr>
          <p:nvPr/>
        </p:nvSpPr>
        <p:spPr bwMode="auto">
          <a:xfrm>
            <a:off x="3736182" y="2787254"/>
            <a:ext cx="1241822" cy="7024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8" name="Text Box 44"/>
          <p:cNvSpPr txBox="1">
            <a:spLocks noChangeArrowheads="1"/>
          </p:cNvSpPr>
          <p:nvPr/>
        </p:nvSpPr>
        <p:spPr bwMode="auto">
          <a:xfrm>
            <a:off x="4985148" y="3337087"/>
            <a:ext cx="1474018"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:Car</a:t>
            </a:r>
            <a:endParaRPr lang="en-GB" altLang="sv-SE" sz="1350" b="1" i="0" u="sng" dirty="0"/>
          </a:p>
          <a:p>
            <a:pPr>
              <a:spcBef>
                <a:spcPct val="50000"/>
              </a:spcBef>
            </a:pPr>
            <a:r>
              <a:rPr lang="en-GB" altLang="sv-SE" sz="1050" i="0" dirty="0" err="1" smtClean="0"/>
              <a:t>licenceNo</a:t>
            </a:r>
            <a:r>
              <a:rPr lang="en-GB" altLang="sv-SE" sz="1050" i="0" dirty="0" smtClean="0"/>
              <a:t>=OMG234</a:t>
            </a:r>
            <a:endParaRPr lang="en-GB" altLang="sv-SE" sz="1050" i="0" dirty="0"/>
          </a:p>
        </p:txBody>
      </p:sp>
      <p:sp>
        <p:nvSpPr>
          <p:cNvPr id="29" name="Line 45"/>
          <p:cNvSpPr>
            <a:spLocks noChangeShapeType="1"/>
          </p:cNvSpPr>
          <p:nvPr/>
        </p:nvSpPr>
        <p:spPr bwMode="auto">
          <a:xfrm>
            <a:off x="4973242" y="3607359"/>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2" name="Text Box 44"/>
          <p:cNvSpPr txBox="1">
            <a:spLocks noChangeArrowheads="1"/>
          </p:cNvSpPr>
          <p:nvPr/>
        </p:nvSpPr>
        <p:spPr bwMode="auto">
          <a:xfrm>
            <a:off x="4962450" y="4170424"/>
            <a:ext cx="1474018"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:Car</a:t>
            </a:r>
            <a:endParaRPr lang="en-GB" altLang="sv-SE" sz="1350" b="1" i="0" u="sng" dirty="0"/>
          </a:p>
          <a:p>
            <a:pPr>
              <a:spcBef>
                <a:spcPct val="50000"/>
              </a:spcBef>
            </a:pPr>
            <a:r>
              <a:rPr lang="en-GB" altLang="sv-SE" sz="1050" i="0" dirty="0" err="1" smtClean="0"/>
              <a:t>licenceNo</a:t>
            </a:r>
            <a:r>
              <a:rPr lang="en-GB" altLang="sv-SE" sz="1050" i="0" dirty="0" smtClean="0"/>
              <a:t>=MDA345</a:t>
            </a:r>
            <a:endParaRPr lang="en-GB" altLang="sv-SE" sz="1050" i="0" dirty="0"/>
          </a:p>
        </p:txBody>
      </p:sp>
      <p:sp>
        <p:nvSpPr>
          <p:cNvPr id="33" name="Line 45"/>
          <p:cNvSpPr>
            <a:spLocks noChangeShapeType="1"/>
          </p:cNvSpPr>
          <p:nvPr/>
        </p:nvSpPr>
        <p:spPr bwMode="auto">
          <a:xfrm>
            <a:off x="4950544" y="4440696"/>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30" name="Straight Connector 29"/>
          <p:cNvCxnSpPr/>
          <p:nvPr/>
        </p:nvCxnSpPr>
        <p:spPr>
          <a:xfrm>
            <a:off x="3863465" y="3395977"/>
            <a:ext cx="426573" cy="264599"/>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flipV="1">
            <a:off x="3941616" y="3283147"/>
            <a:ext cx="371043" cy="377429"/>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3753320" y="4506110"/>
            <a:ext cx="1231828" cy="7833"/>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2240725955"/>
      </p:ext>
    </p:extLst>
  </p:cSld>
  <p:clrMapOvr>
    <a:masterClrMapping/>
  </p:clrMapOvr>
  <mc:AlternateContent xmlns:mc="http://schemas.openxmlformats.org/markup-compatibility/2006">
    <mc:Choice xmlns:p14="http://schemas.microsoft.com/office/powerpoint/2010/main" Requires="p14">
      <p:transition spd="slow" p14:dur="2000" advTm="18214"/>
    </mc:Choice>
    <mc:Fallback>
      <p:transition spd="slow" advTm="18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p:cNvSpPr/>
          <p:nvPr/>
        </p:nvSpPr>
        <p:spPr>
          <a:xfrm>
            <a:off x="4421420" y="1573679"/>
            <a:ext cx="747484" cy="529412"/>
          </a:xfrm>
          <a:prstGeom prst="ellipse">
            <a:avLst/>
          </a:prstGeom>
          <a:ln w="19050"/>
        </p:spPr>
        <p:style>
          <a:lnRef idx="2">
            <a:schemeClr val="accent4"/>
          </a:lnRef>
          <a:fillRef idx="1">
            <a:schemeClr val="lt1"/>
          </a:fillRef>
          <a:effectRef idx="0">
            <a:schemeClr val="accent4"/>
          </a:effectRef>
          <a:fontRef idx="minor">
            <a:schemeClr val="dk1"/>
          </a:fontRef>
        </p:style>
        <p:txBody>
          <a:bodyPr rtlCol="0" anchor="ctr"/>
          <a:lstStyle/>
          <a:p>
            <a:pPr algn="ctr"/>
            <a:endParaRPr lang="sv-SE"/>
          </a:p>
        </p:txBody>
      </p:sp>
      <p:sp>
        <p:nvSpPr>
          <p:cNvPr id="2" name="Oval 1"/>
          <p:cNvSpPr/>
          <p:nvPr/>
        </p:nvSpPr>
        <p:spPr>
          <a:xfrm>
            <a:off x="3085744" y="1731920"/>
            <a:ext cx="747484" cy="529412"/>
          </a:xfrm>
          <a:prstGeom prst="ellipse">
            <a:avLst/>
          </a:prstGeom>
          <a:ln w="19050"/>
        </p:spPr>
        <p:style>
          <a:lnRef idx="2">
            <a:schemeClr val="accent4"/>
          </a:lnRef>
          <a:fillRef idx="1">
            <a:schemeClr val="lt1"/>
          </a:fillRef>
          <a:effectRef idx="0">
            <a:schemeClr val="accent4"/>
          </a:effectRef>
          <a:fontRef idx="minor">
            <a:schemeClr val="dk1"/>
          </a:fontRef>
        </p:style>
        <p:txBody>
          <a:bodyPr rtlCol="0" anchor="ctr"/>
          <a:lstStyle/>
          <a:p>
            <a:pPr algn="ctr"/>
            <a:endParaRPr lang="sv-SE"/>
          </a:p>
        </p:txBody>
      </p:sp>
      <p:sp>
        <p:nvSpPr>
          <p:cNvPr id="72706"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4AA3A23F-3953-431E-9538-8F52586CF449}" type="slidenum">
              <a:rPr lang="sv-SE" altLang="sv-SE" sz="750" i="0"/>
              <a:pPr eaLnBrk="1" hangingPunct="1"/>
              <a:t>25</a:t>
            </a:fld>
            <a:endParaRPr lang="sv-SE" altLang="sv-SE" sz="750" i="0"/>
          </a:p>
        </p:txBody>
      </p:sp>
      <p:sp>
        <p:nvSpPr>
          <p:cNvPr id="72707" name="Rectangle 24"/>
          <p:cNvSpPr>
            <a:spLocks noGrp="1" noChangeArrowheads="1"/>
          </p:cNvSpPr>
          <p:nvPr>
            <p:ph type="title"/>
          </p:nvPr>
        </p:nvSpPr>
        <p:spPr>
          <a:noFill/>
        </p:spPr>
        <p:txBody>
          <a:bodyPr/>
          <a:lstStyle/>
          <a:p>
            <a:r>
              <a:rPr lang="sv-SE" dirty="0"/>
              <a:t>Multiplicity Exercise</a:t>
            </a:r>
            <a:endParaRPr lang="sv-SE" altLang="sv-SE" dirty="0" smtClean="0"/>
          </a:p>
        </p:txBody>
      </p:sp>
      <p:sp>
        <p:nvSpPr>
          <p:cNvPr id="72708" name="Text Box 35"/>
          <p:cNvSpPr txBox="1">
            <a:spLocks noChangeArrowheads="1"/>
          </p:cNvSpPr>
          <p:nvPr/>
        </p:nvSpPr>
        <p:spPr bwMode="auto">
          <a:xfrm>
            <a:off x="4985148" y="1724025"/>
            <a:ext cx="1240631"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dirty="0" smtClean="0"/>
              <a:t>Car</a:t>
            </a:r>
            <a:endParaRPr lang="en-GB" altLang="sv-SE" sz="1350" b="1" i="0" dirty="0"/>
          </a:p>
          <a:p>
            <a:pPr>
              <a:spcBef>
                <a:spcPct val="50000"/>
              </a:spcBef>
            </a:pPr>
            <a:r>
              <a:rPr lang="en-GB" altLang="sv-SE" sz="1050" i="0" dirty="0" err="1" smtClean="0"/>
              <a:t>licenceNo</a:t>
            </a:r>
            <a:endParaRPr lang="en-GB" altLang="sv-SE" sz="1050" i="0" dirty="0"/>
          </a:p>
        </p:txBody>
      </p:sp>
      <p:sp>
        <p:nvSpPr>
          <p:cNvPr id="72709" name="Line 36"/>
          <p:cNvSpPr>
            <a:spLocks noChangeShapeType="1"/>
          </p:cNvSpPr>
          <p:nvPr/>
        </p:nvSpPr>
        <p:spPr bwMode="auto">
          <a:xfrm>
            <a:off x="4973241" y="1994297"/>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10" name="Text Box 37"/>
          <p:cNvSpPr txBox="1">
            <a:spLocks noChangeArrowheads="1"/>
          </p:cNvSpPr>
          <p:nvPr/>
        </p:nvSpPr>
        <p:spPr bwMode="auto">
          <a:xfrm>
            <a:off x="2069307" y="1724025"/>
            <a:ext cx="1240631"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dirty="0" smtClean="0"/>
              <a:t>Owner</a:t>
            </a:r>
            <a:endParaRPr lang="en-GB" altLang="sv-SE" sz="1350" b="1" i="0" dirty="0"/>
          </a:p>
          <a:p>
            <a:pPr>
              <a:spcBef>
                <a:spcPct val="50000"/>
              </a:spcBef>
            </a:pPr>
            <a:r>
              <a:rPr lang="en-GB" altLang="sv-SE" sz="1050" i="0" dirty="0" err="1" smtClean="0"/>
              <a:t>nationalIdNo</a:t>
            </a:r>
            <a:endParaRPr lang="en-GB" altLang="sv-SE" sz="1050" i="0" dirty="0"/>
          </a:p>
        </p:txBody>
      </p:sp>
      <p:sp>
        <p:nvSpPr>
          <p:cNvPr id="72711" name="Line 38"/>
          <p:cNvSpPr>
            <a:spLocks noChangeShapeType="1"/>
          </p:cNvSpPr>
          <p:nvPr/>
        </p:nvSpPr>
        <p:spPr bwMode="auto">
          <a:xfrm>
            <a:off x="2057401" y="1994297"/>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12" name="Line 39"/>
          <p:cNvSpPr>
            <a:spLocks noChangeShapeType="1"/>
          </p:cNvSpPr>
          <p:nvPr/>
        </p:nvSpPr>
        <p:spPr bwMode="auto">
          <a:xfrm>
            <a:off x="3299223" y="1887141"/>
            <a:ext cx="167401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13" name="Text Box 40"/>
          <p:cNvSpPr txBox="1">
            <a:spLocks noChangeArrowheads="1"/>
          </p:cNvSpPr>
          <p:nvPr/>
        </p:nvSpPr>
        <p:spPr bwMode="auto">
          <a:xfrm>
            <a:off x="3299222" y="1887142"/>
            <a:ext cx="415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b="1" i="0" dirty="0" smtClean="0"/>
              <a:t>0..*</a:t>
            </a:r>
            <a:endParaRPr lang="en-US" altLang="sv-SE" sz="1200" b="1" i="0" dirty="0"/>
          </a:p>
        </p:txBody>
      </p:sp>
      <p:sp>
        <p:nvSpPr>
          <p:cNvPr id="72714" name="Text Box 41"/>
          <p:cNvSpPr txBox="1">
            <a:spLocks noChangeArrowheads="1"/>
          </p:cNvSpPr>
          <p:nvPr/>
        </p:nvSpPr>
        <p:spPr bwMode="auto">
          <a:xfrm>
            <a:off x="4541044" y="1634729"/>
            <a:ext cx="415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b="1" i="0" dirty="0"/>
              <a:t>0</a:t>
            </a:r>
            <a:r>
              <a:rPr lang="sv-SE" altLang="sv-SE" sz="1200" b="1" i="0" dirty="0" smtClean="0"/>
              <a:t>..*</a:t>
            </a:r>
            <a:endParaRPr lang="en-US" altLang="sv-SE" sz="1200" b="1" i="0" dirty="0"/>
          </a:p>
        </p:txBody>
      </p:sp>
      <p:sp>
        <p:nvSpPr>
          <p:cNvPr id="72715" name="Line 42"/>
          <p:cNvSpPr>
            <a:spLocks noChangeShapeType="1"/>
          </p:cNvSpPr>
          <p:nvPr/>
        </p:nvSpPr>
        <p:spPr bwMode="auto">
          <a:xfrm>
            <a:off x="1818085" y="2409825"/>
            <a:ext cx="4806553"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16" name="Text Box 43"/>
          <p:cNvSpPr txBox="1">
            <a:spLocks noChangeArrowheads="1"/>
          </p:cNvSpPr>
          <p:nvPr/>
        </p:nvSpPr>
        <p:spPr bwMode="auto">
          <a:xfrm>
            <a:off x="684214" y="902524"/>
            <a:ext cx="6397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dirty="0" smtClean="0"/>
              <a:t>Your task: </a:t>
            </a:r>
            <a:r>
              <a:rPr lang="sv-SE" altLang="sv-SE" sz="1800" i="0" dirty="0" smtClean="0"/>
              <a:t>Find the violation of multiplicity rules and correct the multiplicity </a:t>
            </a:r>
            <a:endParaRPr lang="en-US" altLang="sv-SE" sz="1800" i="0" dirty="0"/>
          </a:p>
        </p:txBody>
      </p:sp>
      <p:sp>
        <p:nvSpPr>
          <p:cNvPr id="72717" name="Text Box 44"/>
          <p:cNvSpPr txBox="1">
            <a:spLocks noChangeArrowheads="1"/>
          </p:cNvSpPr>
          <p:nvPr/>
        </p:nvSpPr>
        <p:spPr bwMode="auto">
          <a:xfrm>
            <a:off x="4979194" y="2641997"/>
            <a:ext cx="1382695"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:Car</a:t>
            </a:r>
            <a:endParaRPr lang="en-GB" altLang="sv-SE" sz="1350" b="1" i="0" u="sng" dirty="0"/>
          </a:p>
          <a:p>
            <a:pPr>
              <a:spcBef>
                <a:spcPct val="50000"/>
              </a:spcBef>
            </a:pPr>
            <a:r>
              <a:rPr lang="en-GB" altLang="sv-SE" sz="1050" i="0" dirty="0" err="1" smtClean="0"/>
              <a:t>licenceNo</a:t>
            </a:r>
            <a:r>
              <a:rPr lang="en-GB" altLang="sv-SE" sz="1050" i="0" dirty="0" smtClean="0"/>
              <a:t>=UML123</a:t>
            </a:r>
            <a:endParaRPr lang="en-GB" altLang="sv-SE" sz="1050" i="0" dirty="0"/>
          </a:p>
        </p:txBody>
      </p:sp>
      <p:sp>
        <p:nvSpPr>
          <p:cNvPr id="72718" name="Line 45"/>
          <p:cNvSpPr>
            <a:spLocks noChangeShapeType="1"/>
          </p:cNvSpPr>
          <p:nvPr/>
        </p:nvSpPr>
        <p:spPr bwMode="auto">
          <a:xfrm>
            <a:off x="4967288" y="2912269"/>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19" name="Text Box 46"/>
          <p:cNvSpPr txBox="1">
            <a:spLocks noChangeArrowheads="1"/>
          </p:cNvSpPr>
          <p:nvPr/>
        </p:nvSpPr>
        <p:spPr bwMode="auto">
          <a:xfrm>
            <a:off x="2063354" y="2641997"/>
            <a:ext cx="1672828"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:Owner</a:t>
            </a:r>
            <a:endParaRPr lang="en-GB" altLang="sv-SE" sz="1350" b="1" i="0" u="sng" dirty="0"/>
          </a:p>
          <a:p>
            <a:pPr>
              <a:spcBef>
                <a:spcPct val="50000"/>
              </a:spcBef>
            </a:pPr>
            <a:r>
              <a:rPr lang="en-GB" altLang="sv-SE" sz="1050" i="0" dirty="0" err="1" smtClean="0"/>
              <a:t>nationalIdNo</a:t>
            </a:r>
            <a:r>
              <a:rPr lang="en-GB" altLang="sv-SE" sz="1050" i="0" dirty="0" smtClean="0"/>
              <a:t> =“</a:t>
            </a:r>
            <a:r>
              <a:rPr lang="en-GB" altLang="sv-SE" sz="1050" i="0" dirty="0"/>
              <a:t>771134”</a:t>
            </a:r>
          </a:p>
        </p:txBody>
      </p:sp>
      <p:sp>
        <p:nvSpPr>
          <p:cNvPr id="72720" name="Line 47"/>
          <p:cNvSpPr>
            <a:spLocks noChangeShapeType="1"/>
          </p:cNvSpPr>
          <p:nvPr/>
        </p:nvSpPr>
        <p:spPr bwMode="auto">
          <a:xfrm flipV="1">
            <a:off x="2051447" y="2895600"/>
            <a:ext cx="1684734" cy="166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23" name="Text Box 53"/>
          <p:cNvSpPr txBox="1">
            <a:spLocks noChangeArrowheads="1"/>
          </p:cNvSpPr>
          <p:nvPr/>
        </p:nvSpPr>
        <p:spPr bwMode="auto">
          <a:xfrm>
            <a:off x="2050256" y="3398044"/>
            <a:ext cx="1672829"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:Owner</a:t>
            </a:r>
            <a:endParaRPr lang="en-GB" altLang="sv-SE" sz="1350" b="1" i="0" u="sng" dirty="0"/>
          </a:p>
          <a:p>
            <a:pPr>
              <a:spcBef>
                <a:spcPct val="50000"/>
              </a:spcBef>
            </a:pPr>
            <a:r>
              <a:rPr lang="en-GB" altLang="sv-SE" sz="1050" i="0" dirty="0" err="1" smtClean="0"/>
              <a:t>nationalIdNo</a:t>
            </a:r>
            <a:r>
              <a:rPr lang="en-GB" altLang="sv-SE" sz="1050" i="0" dirty="0" smtClean="0"/>
              <a:t>=“</a:t>
            </a:r>
            <a:r>
              <a:rPr lang="en-GB" altLang="sv-SE" sz="1050" i="0" dirty="0"/>
              <a:t>871211”</a:t>
            </a:r>
          </a:p>
        </p:txBody>
      </p:sp>
      <p:sp>
        <p:nvSpPr>
          <p:cNvPr id="72724" name="Line 54"/>
          <p:cNvSpPr>
            <a:spLocks noChangeShapeType="1"/>
          </p:cNvSpPr>
          <p:nvPr/>
        </p:nvSpPr>
        <p:spPr bwMode="auto">
          <a:xfrm flipV="1">
            <a:off x="2038350" y="3651648"/>
            <a:ext cx="1684735" cy="166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27" name="Text Box 57"/>
          <p:cNvSpPr txBox="1">
            <a:spLocks noChangeArrowheads="1"/>
          </p:cNvSpPr>
          <p:nvPr/>
        </p:nvSpPr>
        <p:spPr bwMode="auto">
          <a:xfrm>
            <a:off x="2068116" y="4154091"/>
            <a:ext cx="1672828"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:Owner</a:t>
            </a:r>
            <a:endParaRPr lang="en-GB" altLang="sv-SE" sz="1350" b="1" i="0" u="sng" dirty="0"/>
          </a:p>
          <a:p>
            <a:pPr>
              <a:spcBef>
                <a:spcPct val="50000"/>
              </a:spcBef>
            </a:pPr>
            <a:r>
              <a:rPr lang="en-GB" altLang="sv-SE" sz="1050" i="0" dirty="0" err="1" smtClean="0"/>
              <a:t>nationalIdNo</a:t>
            </a:r>
            <a:r>
              <a:rPr lang="en-GB" altLang="sv-SE" sz="1050" i="0" dirty="0" smtClean="0"/>
              <a:t>=891223</a:t>
            </a:r>
            <a:r>
              <a:rPr lang="en-GB" altLang="sv-SE" sz="1050" i="0" dirty="0"/>
              <a:t>”</a:t>
            </a:r>
          </a:p>
        </p:txBody>
      </p:sp>
      <p:sp>
        <p:nvSpPr>
          <p:cNvPr id="72728" name="Line 58"/>
          <p:cNvSpPr>
            <a:spLocks noChangeShapeType="1"/>
          </p:cNvSpPr>
          <p:nvPr/>
        </p:nvSpPr>
        <p:spPr bwMode="auto">
          <a:xfrm flipV="1">
            <a:off x="2056210" y="4407694"/>
            <a:ext cx="1684734" cy="166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29" name="Line 59"/>
          <p:cNvSpPr>
            <a:spLocks noChangeShapeType="1"/>
          </p:cNvSpPr>
          <p:nvPr/>
        </p:nvSpPr>
        <p:spPr bwMode="auto">
          <a:xfrm>
            <a:off x="3736182" y="2787254"/>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30" name="Line 60"/>
          <p:cNvSpPr>
            <a:spLocks noChangeShapeType="1"/>
          </p:cNvSpPr>
          <p:nvPr/>
        </p:nvSpPr>
        <p:spPr bwMode="auto">
          <a:xfrm flipH="1">
            <a:off x="3736182" y="2787254"/>
            <a:ext cx="1241822" cy="9727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31" name="Line 61"/>
          <p:cNvSpPr>
            <a:spLocks noChangeShapeType="1"/>
          </p:cNvSpPr>
          <p:nvPr/>
        </p:nvSpPr>
        <p:spPr bwMode="auto">
          <a:xfrm>
            <a:off x="3736182" y="2787254"/>
            <a:ext cx="1241822" cy="7024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8" name="Text Box 44"/>
          <p:cNvSpPr txBox="1">
            <a:spLocks noChangeArrowheads="1"/>
          </p:cNvSpPr>
          <p:nvPr/>
        </p:nvSpPr>
        <p:spPr bwMode="auto">
          <a:xfrm>
            <a:off x="4985148" y="3337087"/>
            <a:ext cx="1474018"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:Car</a:t>
            </a:r>
            <a:endParaRPr lang="en-GB" altLang="sv-SE" sz="1350" b="1" i="0" u="sng" dirty="0"/>
          </a:p>
          <a:p>
            <a:pPr>
              <a:spcBef>
                <a:spcPct val="50000"/>
              </a:spcBef>
            </a:pPr>
            <a:r>
              <a:rPr lang="en-GB" altLang="sv-SE" sz="1050" i="0" dirty="0" err="1" smtClean="0"/>
              <a:t>licenceNo</a:t>
            </a:r>
            <a:r>
              <a:rPr lang="en-GB" altLang="sv-SE" sz="1050" i="0" dirty="0" smtClean="0"/>
              <a:t>=OMG234</a:t>
            </a:r>
            <a:endParaRPr lang="en-GB" altLang="sv-SE" sz="1050" i="0" dirty="0"/>
          </a:p>
        </p:txBody>
      </p:sp>
      <p:sp>
        <p:nvSpPr>
          <p:cNvPr id="29" name="Line 45"/>
          <p:cNvSpPr>
            <a:spLocks noChangeShapeType="1"/>
          </p:cNvSpPr>
          <p:nvPr/>
        </p:nvSpPr>
        <p:spPr bwMode="auto">
          <a:xfrm>
            <a:off x="4973242" y="3607359"/>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2" name="Text Box 44"/>
          <p:cNvSpPr txBox="1">
            <a:spLocks noChangeArrowheads="1"/>
          </p:cNvSpPr>
          <p:nvPr/>
        </p:nvSpPr>
        <p:spPr bwMode="auto">
          <a:xfrm>
            <a:off x="4962450" y="4170424"/>
            <a:ext cx="1474018"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:Car</a:t>
            </a:r>
            <a:endParaRPr lang="en-GB" altLang="sv-SE" sz="1350" b="1" i="0" u="sng" dirty="0"/>
          </a:p>
          <a:p>
            <a:pPr>
              <a:spcBef>
                <a:spcPct val="50000"/>
              </a:spcBef>
            </a:pPr>
            <a:r>
              <a:rPr lang="en-GB" altLang="sv-SE" sz="1050" i="0" dirty="0" err="1" smtClean="0"/>
              <a:t>licenceNo</a:t>
            </a:r>
            <a:r>
              <a:rPr lang="en-GB" altLang="sv-SE" sz="1050" i="0" dirty="0" smtClean="0"/>
              <a:t>=MDA345</a:t>
            </a:r>
            <a:endParaRPr lang="en-GB" altLang="sv-SE" sz="1050" i="0" dirty="0"/>
          </a:p>
        </p:txBody>
      </p:sp>
      <p:sp>
        <p:nvSpPr>
          <p:cNvPr id="33" name="Line 45"/>
          <p:cNvSpPr>
            <a:spLocks noChangeShapeType="1"/>
          </p:cNvSpPr>
          <p:nvPr/>
        </p:nvSpPr>
        <p:spPr bwMode="auto">
          <a:xfrm>
            <a:off x="4950544" y="4440696"/>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2221825921"/>
      </p:ext>
    </p:extLst>
  </p:cSld>
  <p:clrMapOvr>
    <a:masterClrMapping/>
  </p:clrMapOvr>
  <mc:AlternateContent xmlns:mc="http://schemas.openxmlformats.org/markup-compatibility/2006">
    <mc:Choice xmlns:p14="http://schemas.microsoft.com/office/powerpoint/2010/main" Requires="p14">
      <p:transition spd="slow" p14:dur="2000" advTm="26904"/>
    </mc:Choice>
    <mc:Fallback>
      <p:transition spd="slow" advTm="26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295" y="1424690"/>
            <a:ext cx="7988684" cy="3240432"/>
          </a:xfrm>
        </p:spPr>
        <p:txBody>
          <a:bodyPr>
            <a:noAutofit/>
          </a:bodyPr>
          <a:lstStyle/>
          <a:p>
            <a:pPr>
              <a:spcBef>
                <a:spcPct val="50000"/>
              </a:spcBef>
            </a:pPr>
            <a:r>
              <a:rPr lang="sv-SE" sz="1800" dirty="0"/>
              <a:t>Commonly,  </a:t>
            </a:r>
            <a:r>
              <a:rPr lang="sv-SE" sz="1800" dirty="0" smtClean="0"/>
              <a:t>multiplicity described </a:t>
            </a:r>
            <a:r>
              <a:rPr lang="sv-SE" sz="1800" dirty="0"/>
              <a:t>business rules in the organization (for example, a order must be placed by exactly one customer)</a:t>
            </a:r>
          </a:p>
        </p:txBody>
      </p:sp>
      <p:sp>
        <p:nvSpPr>
          <p:cNvPr id="8" name="Title 7"/>
          <p:cNvSpPr>
            <a:spLocks noGrp="1"/>
          </p:cNvSpPr>
          <p:nvPr>
            <p:ph type="title"/>
          </p:nvPr>
        </p:nvSpPr>
        <p:spPr>
          <a:xfrm>
            <a:off x="792000" y="627534"/>
            <a:ext cx="8352000" cy="596700"/>
          </a:xfrm>
        </p:spPr>
        <p:txBody>
          <a:bodyPr/>
          <a:lstStyle/>
          <a:p>
            <a:r>
              <a:rPr lang="sv-SE" dirty="0" smtClean="0"/>
              <a:t>Multiplicity</a:t>
            </a:r>
            <a:r>
              <a:rPr lang="sv-SE" dirty="0"/>
              <a:t/>
            </a:r>
            <a:br>
              <a:rPr lang="sv-SE" dirty="0"/>
            </a:br>
            <a:endParaRPr lang="sv-S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660671642"/>
      </p:ext>
    </p:extLst>
  </p:cSld>
  <p:clrMapOvr>
    <a:masterClrMapping/>
  </p:clrMapOvr>
  <mc:AlternateContent xmlns:mc="http://schemas.openxmlformats.org/markup-compatibility/2006">
    <mc:Choice xmlns:p14="http://schemas.microsoft.com/office/powerpoint/2010/main" Requires="p14">
      <p:transition spd="slow" p14:dur="2000" advTm="44989"/>
    </mc:Choice>
    <mc:Fallback>
      <p:transition spd="slow" advTm="44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a:spLocks noGrp="1"/>
          </p:cNvSpPr>
          <p:nvPr>
            <p:ph type="sldNum" sz="quarter" idx="4294967295"/>
          </p:nvPr>
        </p:nvSpPr>
        <p:spPr>
          <a:xfrm>
            <a:off x="628650" y="4767263"/>
            <a:ext cx="2057400" cy="2738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AEDF97D0-032A-4763-A0F9-CF51118FCCF2}" type="slidenum">
              <a:rPr lang="sv-SE" altLang="sv-SE" sz="750" i="0"/>
              <a:pPr eaLnBrk="1" hangingPunct="1"/>
              <a:t>27</a:t>
            </a:fld>
            <a:endParaRPr lang="sv-SE" altLang="sv-SE" sz="750" i="0"/>
          </a:p>
        </p:txBody>
      </p:sp>
      <p:sp>
        <p:nvSpPr>
          <p:cNvPr id="44036" name="Rectangle 22"/>
          <p:cNvSpPr>
            <a:spLocks noChangeArrowheads="1"/>
          </p:cNvSpPr>
          <p:nvPr/>
        </p:nvSpPr>
        <p:spPr bwMode="auto">
          <a:xfrm>
            <a:off x="2000250" y="3482579"/>
            <a:ext cx="1296591" cy="857250"/>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44037" name="Text Box 24"/>
          <p:cNvSpPr txBox="1">
            <a:spLocks noChangeArrowheads="1"/>
          </p:cNvSpPr>
          <p:nvPr/>
        </p:nvSpPr>
        <p:spPr bwMode="auto">
          <a:xfrm>
            <a:off x="2193131" y="3486150"/>
            <a:ext cx="103941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a:t>Teacher</a:t>
            </a:r>
          </a:p>
        </p:txBody>
      </p:sp>
      <p:cxnSp>
        <p:nvCxnSpPr>
          <p:cNvPr id="44038" name="Straight Connector 12"/>
          <p:cNvCxnSpPr>
            <a:cxnSpLocks noChangeShapeType="1"/>
          </p:cNvCxnSpPr>
          <p:nvPr/>
        </p:nvCxnSpPr>
        <p:spPr bwMode="auto">
          <a:xfrm>
            <a:off x="2000250" y="3761186"/>
            <a:ext cx="1285875" cy="119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039" name="Text Box 25"/>
          <p:cNvSpPr txBox="1">
            <a:spLocks noChangeArrowheads="1"/>
          </p:cNvSpPr>
          <p:nvPr/>
        </p:nvSpPr>
        <p:spPr bwMode="auto">
          <a:xfrm>
            <a:off x="2000250" y="3750469"/>
            <a:ext cx="1272779"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050" i="0"/>
              <a:t>name</a:t>
            </a:r>
          </a:p>
          <a:p>
            <a:pPr eaLnBrk="1" hangingPunct="1"/>
            <a:r>
              <a:rPr lang="sv-SE" altLang="sv-SE" sz="1050" i="0"/>
              <a:t>address</a:t>
            </a:r>
          </a:p>
          <a:p>
            <a:pPr eaLnBrk="1" hangingPunct="1"/>
            <a:r>
              <a:rPr lang="sv-SE" altLang="sv-SE" sz="1050" i="0"/>
              <a:t>teacherID</a:t>
            </a:r>
          </a:p>
        </p:txBody>
      </p:sp>
      <p:sp>
        <p:nvSpPr>
          <p:cNvPr id="44040" name="Rectangle 22"/>
          <p:cNvSpPr>
            <a:spLocks noChangeArrowheads="1"/>
          </p:cNvSpPr>
          <p:nvPr/>
        </p:nvSpPr>
        <p:spPr bwMode="auto">
          <a:xfrm>
            <a:off x="1905000" y="2143126"/>
            <a:ext cx="1296591" cy="96440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44041" name="Text Box 24"/>
          <p:cNvSpPr txBox="1">
            <a:spLocks noChangeArrowheads="1"/>
          </p:cNvSpPr>
          <p:nvPr/>
        </p:nvSpPr>
        <p:spPr bwMode="auto">
          <a:xfrm>
            <a:off x="2176462" y="2149079"/>
            <a:ext cx="94892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a:t>Student</a:t>
            </a:r>
          </a:p>
        </p:txBody>
      </p:sp>
      <p:cxnSp>
        <p:nvCxnSpPr>
          <p:cNvPr id="44042" name="Straight Connector 18"/>
          <p:cNvCxnSpPr>
            <a:cxnSpLocks noChangeShapeType="1"/>
          </p:cNvCxnSpPr>
          <p:nvPr/>
        </p:nvCxnSpPr>
        <p:spPr bwMode="auto">
          <a:xfrm>
            <a:off x="1893094" y="2424113"/>
            <a:ext cx="1285875" cy="119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043" name="Text Box 25"/>
          <p:cNvSpPr txBox="1">
            <a:spLocks noChangeArrowheads="1"/>
          </p:cNvSpPr>
          <p:nvPr/>
        </p:nvSpPr>
        <p:spPr bwMode="auto">
          <a:xfrm>
            <a:off x="1946673" y="2446736"/>
            <a:ext cx="127277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050" i="0"/>
              <a:t>name</a:t>
            </a:r>
          </a:p>
          <a:p>
            <a:pPr eaLnBrk="1" hangingPunct="1"/>
            <a:r>
              <a:rPr lang="sv-SE" altLang="sv-SE" sz="1050" i="0"/>
              <a:t>address</a:t>
            </a:r>
          </a:p>
          <a:p>
            <a:pPr eaLnBrk="1" hangingPunct="1"/>
            <a:r>
              <a:rPr lang="sv-SE" altLang="sv-SE" sz="1050" i="0"/>
              <a:t>studentNumber</a:t>
            </a:r>
          </a:p>
        </p:txBody>
      </p:sp>
      <p:sp>
        <p:nvSpPr>
          <p:cNvPr id="44044" name="Rectangle 22"/>
          <p:cNvSpPr>
            <a:spLocks noChangeArrowheads="1"/>
          </p:cNvSpPr>
          <p:nvPr/>
        </p:nvSpPr>
        <p:spPr bwMode="auto">
          <a:xfrm>
            <a:off x="4239817" y="3686175"/>
            <a:ext cx="1296590" cy="642938"/>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44045" name="Text Box 24"/>
          <p:cNvSpPr txBox="1">
            <a:spLocks noChangeArrowheads="1"/>
          </p:cNvSpPr>
          <p:nvPr/>
        </p:nvSpPr>
        <p:spPr bwMode="auto">
          <a:xfrm>
            <a:off x="4432699" y="3689748"/>
            <a:ext cx="103941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a:t>Teacher</a:t>
            </a:r>
          </a:p>
        </p:txBody>
      </p:sp>
      <p:cxnSp>
        <p:nvCxnSpPr>
          <p:cNvPr id="44046" name="Straight Connector 22"/>
          <p:cNvCxnSpPr>
            <a:cxnSpLocks noChangeShapeType="1"/>
          </p:cNvCxnSpPr>
          <p:nvPr/>
        </p:nvCxnSpPr>
        <p:spPr bwMode="auto">
          <a:xfrm>
            <a:off x="4239816" y="3964781"/>
            <a:ext cx="1285875" cy="119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047" name="Text Box 25"/>
          <p:cNvSpPr txBox="1">
            <a:spLocks noChangeArrowheads="1"/>
          </p:cNvSpPr>
          <p:nvPr/>
        </p:nvSpPr>
        <p:spPr bwMode="auto">
          <a:xfrm>
            <a:off x="4239817" y="3954067"/>
            <a:ext cx="127277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050" i="0"/>
              <a:t>teacherID</a:t>
            </a:r>
          </a:p>
        </p:txBody>
      </p:sp>
      <p:sp>
        <p:nvSpPr>
          <p:cNvPr id="44048" name="Rectangle 22"/>
          <p:cNvSpPr>
            <a:spLocks noChangeArrowheads="1"/>
          </p:cNvSpPr>
          <p:nvPr/>
        </p:nvSpPr>
        <p:spPr bwMode="auto">
          <a:xfrm>
            <a:off x="4144567" y="2035969"/>
            <a:ext cx="1296590" cy="642938"/>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44049" name="Text Box 24"/>
          <p:cNvSpPr txBox="1">
            <a:spLocks noChangeArrowheads="1"/>
          </p:cNvSpPr>
          <p:nvPr/>
        </p:nvSpPr>
        <p:spPr bwMode="auto">
          <a:xfrm>
            <a:off x="4416030" y="2041923"/>
            <a:ext cx="94892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a:t>Student</a:t>
            </a:r>
          </a:p>
        </p:txBody>
      </p:sp>
      <p:cxnSp>
        <p:nvCxnSpPr>
          <p:cNvPr id="44050" name="Straight Connector 26"/>
          <p:cNvCxnSpPr>
            <a:cxnSpLocks noChangeShapeType="1"/>
          </p:cNvCxnSpPr>
          <p:nvPr/>
        </p:nvCxnSpPr>
        <p:spPr bwMode="auto">
          <a:xfrm>
            <a:off x="4132660" y="2316956"/>
            <a:ext cx="1285875" cy="119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051" name="Text Box 25"/>
          <p:cNvSpPr txBox="1">
            <a:spLocks noChangeArrowheads="1"/>
          </p:cNvSpPr>
          <p:nvPr/>
        </p:nvSpPr>
        <p:spPr bwMode="auto">
          <a:xfrm>
            <a:off x="4186237" y="2339579"/>
            <a:ext cx="127277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050" i="0"/>
              <a:t>studentNumber</a:t>
            </a:r>
          </a:p>
        </p:txBody>
      </p:sp>
      <p:sp>
        <p:nvSpPr>
          <p:cNvPr id="44052" name="Rectangle 22"/>
          <p:cNvSpPr>
            <a:spLocks noChangeArrowheads="1"/>
          </p:cNvSpPr>
          <p:nvPr/>
        </p:nvSpPr>
        <p:spPr bwMode="auto">
          <a:xfrm>
            <a:off x="5954317" y="2786063"/>
            <a:ext cx="1296590" cy="857250"/>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44053" name="Text Box 24"/>
          <p:cNvSpPr txBox="1">
            <a:spLocks noChangeArrowheads="1"/>
          </p:cNvSpPr>
          <p:nvPr/>
        </p:nvSpPr>
        <p:spPr bwMode="auto">
          <a:xfrm>
            <a:off x="6147199" y="2789635"/>
            <a:ext cx="103941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a:t>Person</a:t>
            </a:r>
          </a:p>
        </p:txBody>
      </p:sp>
      <p:cxnSp>
        <p:nvCxnSpPr>
          <p:cNvPr id="44054" name="Straight Connector 30"/>
          <p:cNvCxnSpPr>
            <a:cxnSpLocks noChangeShapeType="1"/>
          </p:cNvCxnSpPr>
          <p:nvPr/>
        </p:nvCxnSpPr>
        <p:spPr bwMode="auto">
          <a:xfrm>
            <a:off x="5954316" y="3064669"/>
            <a:ext cx="1285875" cy="119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055" name="Text Box 25"/>
          <p:cNvSpPr txBox="1">
            <a:spLocks noChangeArrowheads="1"/>
          </p:cNvSpPr>
          <p:nvPr/>
        </p:nvSpPr>
        <p:spPr bwMode="auto">
          <a:xfrm>
            <a:off x="5954317" y="3053954"/>
            <a:ext cx="127277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050" i="0"/>
              <a:t>name</a:t>
            </a:r>
          </a:p>
          <a:p>
            <a:pPr eaLnBrk="1" hangingPunct="1"/>
            <a:r>
              <a:rPr lang="sv-SE" altLang="sv-SE" sz="1050" i="0"/>
              <a:t>address</a:t>
            </a:r>
          </a:p>
        </p:txBody>
      </p:sp>
      <p:sp>
        <p:nvSpPr>
          <p:cNvPr id="44056" name="Isosceles Triangle 32"/>
          <p:cNvSpPr>
            <a:spLocks noChangeArrowheads="1"/>
          </p:cNvSpPr>
          <p:nvPr/>
        </p:nvSpPr>
        <p:spPr bwMode="auto">
          <a:xfrm rot="10800000">
            <a:off x="6232922" y="2518174"/>
            <a:ext cx="214313" cy="267890"/>
          </a:xfrm>
          <a:prstGeom prst="triangle">
            <a:avLst>
              <a:gd name="adj" fmla="val 50000"/>
            </a:avLst>
          </a:prstGeom>
          <a:solidFill>
            <a:schemeClr val="bg1"/>
          </a:solidFill>
          <a:ln w="9525" algn="ctr">
            <a:solidFill>
              <a:schemeClr val="tx1"/>
            </a:solidFill>
            <a:round/>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44057" name="Isosceles Triangle 37"/>
          <p:cNvSpPr>
            <a:spLocks noChangeArrowheads="1"/>
          </p:cNvSpPr>
          <p:nvPr/>
        </p:nvSpPr>
        <p:spPr bwMode="auto">
          <a:xfrm>
            <a:off x="6347222" y="3643313"/>
            <a:ext cx="214313" cy="267891"/>
          </a:xfrm>
          <a:prstGeom prst="triangle">
            <a:avLst>
              <a:gd name="adj" fmla="val 50000"/>
            </a:avLst>
          </a:prstGeom>
          <a:solidFill>
            <a:schemeClr val="bg1"/>
          </a:solidFill>
          <a:ln w="9525" algn="ctr">
            <a:solidFill>
              <a:schemeClr val="tx1"/>
            </a:solidFill>
            <a:round/>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cxnSp>
        <p:nvCxnSpPr>
          <p:cNvPr id="44058" name="Straight Connector 39"/>
          <p:cNvCxnSpPr>
            <a:cxnSpLocks noChangeShapeType="1"/>
            <a:stCxn id="44056" idx="3"/>
          </p:cNvCxnSpPr>
          <p:nvPr/>
        </p:nvCxnSpPr>
        <p:spPr bwMode="auto">
          <a:xfrm rot="5400000" flipH="1" flipV="1">
            <a:off x="6179940" y="2356844"/>
            <a:ext cx="321469" cy="119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4059" name="Straight Connector 43"/>
          <p:cNvCxnSpPr>
            <a:cxnSpLocks noChangeShapeType="1"/>
          </p:cNvCxnSpPr>
          <p:nvPr/>
        </p:nvCxnSpPr>
        <p:spPr bwMode="auto">
          <a:xfrm>
            <a:off x="5429250" y="2182417"/>
            <a:ext cx="910829" cy="119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4060" name="Straight Connector 44"/>
          <p:cNvCxnSpPr>
            <a:cxnSpLocks noChangeShapeType="1"/>
          </p:cNvCxnSpPr>
          <p:nvPr/>
        </p:nvCxnSpPr>
        <p:spPr bwMode="auto">
          <a:xfrm>
            <a:off x="5542361" y="4077892"/>
            <a:ext cx="910828" cy="119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4061" name="Straight Connector 51"/>
          <p:cNvCxnSpPr>
            <a:cxnSpLocks noChangeShapeType="1"/>
            <a:stCxn id="44057" idx="3"/>
          </p:cNvCxnSpPr>
          <p:nvPr/>
        </p:nvCxnSpPr>
        <p:spPr bwMode="auto">
          <a:xfrm rot="5400000">
            <a:off x="6370440" y="3987999"/>
            <a:ext cx="160734" cy="714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062" name="Right Arrow 52"/>
          <p:cNvSpPr>
            <a:spLocks noChangeArrowheads="1"/>
          </p:cNvSpPr>
          <p:nvPr/>
        </p:nvSpPr>
        <p:spPr bwMode="auto">
          <a:xfrm>
            <a:off x="3543301" y="2933671"/>
            <a:ext cx="589359" cy="535781"/>
          </a:xfrm>
          <a:prstGeom prst="rightArrow">
            <a:avLst>
              <a:gd name="adj1" fmla="val 50000"/>
              <a:gd name="adj2" fmla="val 49999"/>
            </a:avLst>
          </a:prstGeom>
          <a:solidFill>
            <a:schemeClr val="accent1"/>
          </a:solidFill>
          <a:ln w="9525" algn="ctr">
            <a:solidFill>
              <a:schemeClr val="tx1"/>
            </a:solidFill>
            <a:round/>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2" name="Title 1"/>
          <p:cNvSpPr>
            <a:spLocks noGrp="1"/>
          </p:cNvSpPr>
          <p:nvPr>
            <p:ph type="title"/>
          </p:nvPr>
        </p:nvSpPr>
        <p:spPr/>
        <p:txBody>
          <a:bodyPr/>
          <a:lstStyle/>
          <a:p>
            <a:r>
              <a:rPr lang="sv-SE" dirty="0" smtClean="0"/>
              <a:t>Modelling Generalization in UML</a:t>
            </a:r>
            <a:endParaRPr lang="sv-SE"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938386730"/>
      </p:ext>
    </p:extLst>
  </p:cSld>
  <p:clrMapOvr>
    <a:masterClrMapping/>
  </p:clrMapOvr>
  <mc:AlternateContent xmlns:mc="http://schemas.openxmlformats.org/markup-compatibility/2006">
    <mc:Choice xmlns:p14="http://schemas.microsoft.com/office/powerpoint/2010/main" Requires="p14">
      <p:transition spd="slow" p14:dur="2000" advTm="101889"/>
    </mc:Choice>
    <mc:Fallback>
      <p:transition spd="slow" advTm="101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4" name="Rectangle 22"/>
          <p:cNvSpPr>
            <a:spLocks noChangeArrowheads="1"/>
          </p:cNvSpPr>
          <p:nvPr/>
        </p:nvSpPr>
        <p:spPr bwMode="auto">
          <a:xfrm>
            <a:off x="4239817" y="3686175"/>
            <a:ext cx="1296590" cy="642938"/>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44045" name="Text Box 24"/>
          <p:cNvSpPr txBox="1">
            <a:spLocks noChangeArrowheads="1"/>
          </p:cNvSpPr>
          <p:nvPr/>
        </p:nvSpPr>
        <p:spPr bwMode="auto">
          <a:xfrm>
            <a:off x="4432699" y="3689748"/>
            <a:ext cx="103941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a:t>Teacher</a:t>
            </a:r>
          </a:p>
        </p:txBody>
      </p:sp>
      <p:cxnSp>
        <p:nvCxnSpPr>
          <p:cNvPr id="44046" name="Straight Connector 22"/>
          <p:cNvCxnSpPr>
            <a:cxnSpLocks noChangeShapeType="1"/>
          </p:cNvCxnSpPr>
          <p:nvPr/>
        </p:nvCxnSpPr>
        <p:spPr bwMode="auto">
          <a:xfrm>
            <a:off x="4239816" y="3964781"/>
            <a:ext cx="1285875" cy="119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047" name="Text Box 25"/>
          <p:cNvSpPr txBox="1">
            <a:spLocks noChangeArrowheads="1"/>
          </p:cNvSpPr>
          <p:nvPr/>
        </p:nvSpPr>
        <p:spPr bwMode="auto">
          <a:xfrm>
            <a:off x="4239817" y="3954067"/>
            <a:ext cx="127277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050" i="0"/>
              <a:t>teacherID</a:t>
            </a:r>
          </a:p>
        </p:txBody>
      </p:sp>
      <p:sp>
        <p:nvSpPr>
          <p:cNvPr id="44048" name="Rectangle 22"/>
          <p:cNvSpPr>
            <a:spLocks noChangeArrowheads="1"/>
          </p:cNvSpPr>
          <p:nvPr/>
        </p:nvSpPr>
        <p:spPr bwMode="auto">
          <a:xfrm>
            <a:off x="4144567" y="2035969"/>
            <a:ext cx="1296590" cy="642938"/>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44049" name="Text Box 24"/>
          <p:cNvSpPr txBox="1">
            <a:spLocks noChangeArrowheads="1"/>
          </p:cNvSpPr>
          <p:nvPr/>
        </p:nvSpPr>
        <p:spPr bwMode="auto">
          <a:xfrm>
            <a:off x="4416030" y="2041923"/>
            <a:ext cx="94892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a:t>Student</a:t>
            </a:r>
          </a:p>
        </p:txBody>
      </p:sp>
      <p:cxnSp>
        <p:nvCxnSpPr>
          <p:cNvPr id="44050" name="Straight Connector 26"/>
          <p:cNvCxnSpPr>
            <a:cxnSpLocks noChangeShapeType="1"/>
          </p:cNvCxnSpPr>
          <p:nvPr/>
        </p:nvCxnSpPr>
        <p:spPr bwMode="auto">
          <a:xfrm>
            <a:off x="4132660" y="2316956"/>
            <a:ext cx="1285875" cy="119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051" name="Text Box 25"/>
          <p:cNvSpPr txBox="1">
            <a:spLocks noChangeArrowheads="1"/>
          </p:cNvSpPr>
          <p:nvPr/>
        </p:nvSpPr>
        <p:spPr bwMode="auto">
          <a:xfrm>
            <a:off x="4186237" y="2339579"/>
            <a:ext cx="127277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050" i="0"/>
              <a:t>studentNumber</a:t>
            </a:r>
          </a:p>
        </p:txBody>
      </p:sp>
      <p:sp>
        <p:nvSpPr>
          <p:cNvPr id="44052" name="Rectangle 22"/>
          <p:cNvSpPr>
            <a:spLocks noChangeArrowheads="1"/>
          </p:cNvSpPr>
          <p:nvPr/>
        </p:nvSpPr>
        <p:spPr bwMode="auto">
          <a:xfrm>
            <a:off x="5954317" y="2786063"/>
            <a:ext cx="1296590" cy="857250"/>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44053" name="Text Box 24"/>
          <p:cNvSpPr txBox="1">
            <a:spLocks noChangeArrowheads="1"/>
          </p:cNvSpPr>
          <p:nvPr/>
        </p:nvSpPr>
        <p:spPr bwMode="auto">
          <a:xfrm>
            <a:off x="6147199" y="2789635"/>
            <a:ext cx="103941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a:t>Person</a:t>
            </a:r>
          </a:p>
        </p:txBody>
      </p:sp>
      <p:cxnSp>
        <p:nvCxnSpPr>
          <p:cNvPr id="44054" name="Straight Connector 30"/>
          <p:cNvCxnSpPr>
            <a:cxnSpLocks noChangeShapeType="1"/>
          </p:cNvCxnSpPr>
          <p:nvPr/>
        </p:nvCxnSpPr>
        <p:spPr bwMode="auto">
          <a:xfrm>
            <a:off x="5954316" y="3064669"/>
            <a:ext cx="1285875" cy="119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055" name="Text Box 25"/>
          <p:cNvSpPr txBox="1">
            <a:spLocks noChangeArrowheads="1"/>
          </p:cNvSpPr>
          <p:nvPr/>
        </p:nvSpPr>
        <p:spPr bwMode="auto">
          <a:xfrm>
            <a:off x="5954317" y="3053954"/>
            <a:ext cx="127277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050" i="0"/>
              <a:t>name</a:t>
            </a:r>
          </a:p>
          <a:p>
            <a:pPr eaLnBrk="1" hangingPunct="1"/>
            <a:r>
              <a:rPr lang="sv-SE" altLang="sv-SE" sz="1050" i="0"/>
              <a:t>address</a:t>
            </a:r>
          </a:p>
        </p:txBody>
      </p:sp>
      <p:sp>
        <p:nvSpPr>
          <p:cNvPr id="44056" name="Isosceles Triangle 32"/>
          <p:cNvSpPr>
            <a:spLocks noChangeArrowheads="1"/>
          </p:cNvSpPr>
          <p:nvPr/>
        </p:nvSpPr>
        <p:spPr bwMode="auto">
          <a:xfrm rot="10800000">
            <a:off x="6232922" y="2518174"/>
            <a:ext cx="214313" cy="267890"/>
          </a:xfrm>
          <a:prstGeom prst="triangle">
            <a:avLst>
              <a:gd name="adj" fmla="val 50000"/>
            </a:avLst>
          </a:prstGeom>
          <a:solidFill>
            <a:schemeClr val="bg1"/>
          </a:solidFill>
          <a:ln w="9525" algn="ctr">
            <a:solidFill>
              <a:schemeClr val="tx1"/>
            </a:solidFill>
            <a:round/>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44057" name="Isosceles Triangle 37"/>
          <p:cNvSpPr>
            <a:spLocks noChangeArrowheads="1"/>
          </p:cNvSpPr>
          <p:nvPr/>
        </p:nvSpPr>
        <p:spPr bwMode="auto">
          <a:xfrm>
            <a:off x="6347222" y="3643313"/>
            <a:ext cx="214313" cy="267891"/>
          </a:xfrm>
          <a:prstGeom prst="triangle">
            <a:avLst>
              <a:gd name="adj" fmla="val 50000"/>
            </a:avLst>
          </a:prstGeom>
          <a:solidFill>
            <a:schemeClr val="bg1"/>
          </a:solidFill>
          <a:ln w="9525" algn="ctr">
            <a:solidFill>
              <a:schemeClr val="tx1"/>
            </a:solidFill>
            <a:round/>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cxnSp>
        <p:nvCxnSpPr>
          <p:cNvPr id="44058" name="Straight Connector 39"/>
          <p:cNvCxnSpPr>
            <a:cxnSpLocks noChangeShapeType="1"/>
            <a:stCxn id="44056" idx="3"/>
          </p:cNvCxnSpPr>
          <p:nvPr/>
        </p:nvCxnSpPr>
        <p:spPr bwMode="auto">
          <a:xfrm rot="5400000" flipH="1" flipV="1">
            <a:off x="6179940" y="2356844"/>
            <a:ext cx="321469" cy="119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4059" name="Straight Connector 43"/>
          <p:cNvCxnSpPr>
            <a:cxnSpLocks noChangeShapeType="1"/>
          </p:cNvCxnSpPr>
          <p:nvPr/>
        </p:nvCxnSpPr>
        <p:spPr bwMode="auto">
          <a:xfrm>
            <a:off x="5429250" y="2182417"/>
            <a:ext cx="910829" cy="119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4060" name="Straight Connector 44"/>
          <p:cNvCxnSpPr>
            <a:cxnSpLocks noChangeShapeType="1"/>
          </p:cNvCxnSpPr>
          <p:nvPr/>
        </p:nvCxnSpPr>
        <p:spPr bwMode="auto">
          <a:xfrm>
            <a:off x="5542361" y="4077892"/>
            <a:ext cx="910828" cy="119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4061" name="Straight Connector 51"/>
          <p:cNvCxnSpPr>
            <a:cxnSpLocks noChangeShapeType="1"/>
            <a:stCxn id="44057" idx="3"/>
          </p:cNvCxnSpPr>
          <p:nvPr/>
        </p:nvCxnSpPr>
        <p:spPr bwMode="auto">
          <a:xfrm rot="5400000">
            <a:off x="6370440" y="3987999"/>
            <a:ext cx="160734" cy="714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2" name="Title 1"/>
          <p:cNvSpPr>
            <a:spLocks noGrp="1"/>
          </p:cNvSpPr>
          <p:nvPr>
            <p:ph type="title"/>
          </p:nvPr>
        </p:nvSpPr>
        <p:spPr/>
        <p:txBody>
          <a:bodyPr/>
          <a:lstStyle/>
          <a:p>
            <a:r>
              <a:rPr lang="sv-SE" dirty="0" smtClean="0"/>
              <a:t>Modelling Generalization in UML</a:t>
            </a:r>
            <a:endParaRPr lang="sv-SE" dirty="0"/>
          </a:p>
        </p:txBody>
      </p:sp>
      <p:sp>
        <p:nvSpPr>
          <p:cNvPr id="31" name="Rectangle 22"/>
          <p:cNvSpPr>
            <a:spLocks noChangeArrowheads="1"/>
          </p:cNvSpPr>
          <p:nvPr/>
        </p:nvSpPr>
        <p:spPr bwMode="auto">
          <a:xfrm>
            <a:off x="1365647" y="3311712"/>
            <a:ext cx="1932754" cy="642938"/>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3" name="Text Box 24"/>
          <p:cNvSpPr txBox="1">
            <a:spLocks noChangeArrowheads="1"/>
          </p:cNvSpPr>
          <p:nvPr/>
        </p:nvSpPr>
        <p:spPr bwMode="auto">
          <a:xfrm>
            <a:off x="1371601" y="3315285"/>
            <a:ext cx="227467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dirty="0" smtClean="0"/>
              <a:t>ComputerTeacher</a:t>
            </a:r>
            <a:endParaRPr lang="sv-SE" altLang="sv-SE" sz="1350" b="1" i="0" dirty="0"/>
          </a:p>
        </p:txBody>
      </p:sp>
      <p:cxnSp>
        <p:nvCxnSpPr>
          <p:cNvPr id="34" name="Straight Connector 22"/>
          <p:cNvCxnSpPr>
            <a:cxnSpLocks noChangeShapeType="1"/>
          </p:cNvCxnSpPr>
          <p:nvPr/>
        </p:nvCxnSpPr>
        <p:spPr bwMode="auto">
          <a:xfrm>
            <a:off x="1402976" y="3600388"/>
            <a:ext cx="1858096"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6" name="Rectangle 22"/>
          <p:cNvSpPr>
            <a:spLocks noChangeArrowheads="1"/>
          </p:cNvSpPr>
          <p:nvPr/>
        </p:nvSpPr>
        <p:spPr bwMode="auto">
          <a:xfrm>
            <a:off x="1364064" y="4147110"/>
            <a:ext cx="1932754" cy="642938"/>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7" name="Text Box 24"/>
          <p:cNvSpPr txBox="1">
            <a:spLocks noChangeArrowheads="1"/>
          </p:cNvSpPr>
          <p:nvPr/>
        </p:nvSpPr>
        <p:spPr bwMode="auto">
          <a:xfrm>
            <a:off x="1370018" y="4150683"/>
            <a:ext cx="227467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dirty="0" smtClean="0"/>
              <a:t>MathTeacher</a:t>
            </a:r>
            <a:endParaRPr lang="sv-SE" altLang="sv-SE" sz="1350" b="1" i="0" dirty="0"/>
          </a:p>
        </p:txBody>
      </p:sp>
      <p:cxnSp>
        <p:nvCxnSpPr>
          <p:cNvPr id="38" name="Straight Connector 22"/>
          <p:cNvCxnSpPr>
            <a:cxnSpLocks noChangeShapeType="1"/>
          </p:cNvCxnSpPr>
          <p:nvPr/>
        </p:nvCxnSpPr>
        <p:spPr bwMode="auto">
          <a:xfrm>
            <a:off x="1401393" y="4435786"/>
            <a:ext cx="1858096"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9" name="Straight Connector 44"/>
          <p:cNvCxnSpPr>
            <a:cxnSpLocks noChangeShapeType="1"/>
          </p:cNvCxnSpPr>
          <p:nvPr/>
        </p:nvCxnSpPr>
        <p:spPr bwMode="auto">
          <a:xfrm>
            <a:off x="3304064" y="4263283"/>
            <a:ext cx="910828" cy="119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0" name="Straight Connector 44"/>
          <p:cNvCxnSpPr>
            <a:cxnSpLocks noChangeShapeType="1"/>
          </p:cNvCxnSpPr>
          <p:nvPr/>
        </p:nvCxnSpPr>
        <p:spPr bwMode="auto">
          <a:xfrm>
            <a:off x="3313179" y="3839789"/>
            <a:ext cx="910828" cy="119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1" name="Isosceles Triangle 32"/>
          <p:cNvSpPr>
            <a:spLocks noChangeArrowheads="1"/>
          </p:cNvSpPr>
          <p:nvPr/>
        </p:nvSpPr>
        <p:spPr bwMode="auto">
          <a:xfrm rot="5400000">
            <a:off x="4013055" y="3714058"/>
            <a:ext cx="263022" cy="219497"/>
          </a:xfrm>
          <a:prstGeom prst="triangle">
            <a:avLst>
              <a:gd name="adj" fmla="val 50000"/>
            </a:avLst>
          </a:prstGeom>
          <a:solidFill>
            <a:schemeClr val="bg1"/>
          </a:solidFill>
          <a:ln w="9525" algn="ctr">
            <a:solidFill>
              <a:schemeClr val="tx1"/>
            </a:solidFill>
            <a:round/>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42" name="Isosceles Triangle 32"/>
          <p:cNvSpPr>
            <a:spLocks noChangeArrowheads="1"/>
          </p:cNvSpPr>
          <p:nvPr/>
        </p:nvSpPr>
        <p:spPr bwMode="auto">
          <a:xfrm rot="5400000">
            <a:off x="4013947" y="4145024"/>
            <a:ext cx="263022" cy="219497"/>
          </a:xfrm>
          <a:prstGeom prst="triangle">
            <a:avLst>
              <a:gd name="adj" fmla="val 50000"/>
            </a:avLst>
          </a:prstGeom>
          <a:solidFill>
            <a:schemeClr val="bg1"/>
          </a:solidFill>
          <a:ln w="9525" algn="ctr">
            <a:solidFill>
              <a:schemeClr val="tx1"/>
            </a:solidFill>
            <a:round/>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995076136"/>
      </p:ext>
    </p:extLst>
  </p:cSld>
  <p:clrMapOvr>
    <a:masterClrMapping/>
  </p:clrMapOvr>
  <mc:AlternateContent xmlns:mc="http://schemas.openxmlformats.org/markup-compatibility/2006">
    <mc:Choice xmlns:p14="http://schemas.microsoft.com/office/powerpoint/2010/main" Requires="p14">
      <p:transition spd="slow" p14:dur="2000" advTm="57478"/>
    </mc:Choice>
    <mc:Fallback>
      <p:transition spd="slow" advTm="57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700" dirty="0" smtClean="0"/>
              <a:t>Questions to answer </a:t>
            </a:r>
            <a:endParaRPr lang="sv-SE" sz="2700" dirty="0"/>
          </a:p>
        </p:txBody>
      </p:sp>
      <p:sp>
        <p:nvSpPr>
          <p:cNvPr id="3" name="Content Placeholder 2"/>
          <p:cNvSpPr>
            <a:spLocks noGrp="1"/>
          </p:cNvSpPr>
          <p:nvPr>
            <p:ph idx="1"/>
          </p:nvPr>
        </p:nvSpPr>
        <p:spPr>
          <a:xfrm>
            <a:off x="792000" y="1275533"/>
            <a:ext cx="6411246" cy="3324991"/>
          </a:xfrm>
        </p:spPr>
        <p:txBody>
          <a:bodyPr>
            <a:normAutofit/>
          </a:bodyPr>
          <a:lstStyle/>
          <a:p>
            <a:r>
              <a:rPr lang="sv-SE" sz="1800" dirty="0"/>
              <a:t>How can you create a conceptual model using UML Class Diagram</a:t>
            </a:r>
            <a:r>
              <a:rPr lang="sv-SE" sz="1800" dirty="0" smtClean="0"/>
              <a:t>?</a:t>
            </a:r>
          </a:p>
          <a:p>
            <a:pPr marL="0" indent="0">
              <a:buNone/>
            </a:pPr>
            <a:endParaRPr lang="sv-SE" sz="1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881618438"/>
      </p:ext>
    </p:extLst>
  </p:cSld>
  <p:clrMapOvr>
    <a:masterClrMapping/>
  </p:clrMapOvr>
  <mc:AlternateContent xmlns:mc="http://schemas.openxmlformats.org/markup-compatibility/2006">
    <mc:Choice xmlns:p14="http://schemas.microsoft.com/office/powerpoint/2010/main" Requires="p14">
      <p:transition spd="slow" p14:dur="2000" advTm="16753"/>
    </mc:Choice>
    <mc:Fallback>
      <p:transition spd="slow" advTm="16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4294967295"/>
          </p:nvPr>
        </p:nvSpPr>
        <p:spPr>
          <a:xfrm>
            <a:off x="7110412" y="4974432"/>
            <a:ext cx="547688" cy="1690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E59117A6-B975-45A5-A09F-B1EC89DB7E4B}" type="slidenum">
              <a:rPr lang="sv-SE" altLang="sv-SE" sz="750" i="0"/>
              <a:pPr eaLnBrk="1" hangingPunct="1"/>
              <a:t>3</a:t>
            </a:fld>
            <a:endParaRPr lang="sv-SE" altLang="sv-SE" sz="750" i="0"/>
          </a:p>
        </p:txBody>
      </p:sp>
      <p:sp>
        <p:nvSpPr>
          <p:cNvPr id="14339" name="Rectangle 2"/>
          <p:cNvSpPr>
            <a:spLocks noGrp="1" noChangeArrowheads="1"/>
          </p:cNvSpPr>
          <p:nvPr>
            <p:ph type="body" idx="1"/>
          </p:nvPr>
        </p:nvSpPr>
        <p:spPr/>
        <p:txBody>
          <a:bodyPr/>
          <a:lstStyle/>
          <a:p>
            <a:pPr eaLnBrk="1" hangingPunct="1">
              <a:buFont typeface="Wingdings" panose="05000000000000000000" pitchFamily="2" charset="2"/>
              <a:buNone/>
            </a:pPr>
            <a:r>
              <a:rPr lang="sv-SE" altLang="sv-SE" dirty="0" smtClean="0"/>
              <a:t>UML Class Diagram</a:t>
            </a:r>
            <a:endParaRPr lang="en-US" altLang="sv-SE"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708198986"/>
      </p:ext>
    </p:extLst>
  </p:cSld>
  <p:clrMapOvr>
    <a:masterClrMapping/>
  </p:clrMapOvr>
  <mc:AlternateContent xmlns:mc="http://schemas.openxmlformats.org/markup-compatibility/2006">
    <mc:Choice xmlns:p14="http://schemas.microsoft.com/office/powerpoint/2010/main" Requires="p14">
      <p:transition spd="slow" p14:dur="2000" advTm="1281"/>
    </mc:Choice>
    <mc:Fallback>
      <p:transition spd="slow" advTm="1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571" y="1349962"/>
            <a:ext cx="7988684" cy="3240432"/>
          </a:xfrm>
        </p:spPr>
        <p:txBody>
          <a:bodyPr>
            <a:noAutofit/>
          </a:bodyPr>
          <a:lstStyle/>
          <a:p>
            <a:r>
              <a:rPr lang="sv-SE" sz="1800" dirty="0" smtClean="0"/>
              <a:t>A class is shown as a rectangle with three compartments:</a:t>
            </a:r>
          </a:p>
          <a:p>
            <a:pPr lvl="1"/>
            <a:r>
              <a:rPr lang="sv-SE" sz="1800" dirty="0"/>
              <a:t>n</a:t>
            </a:r>
            <a:r>
              <a:rPr lang="sv-SE" sz="1800" dirty="0" smtClean="0"/>
              <a:t>ame of the class (use a noun in singular, first letter capital)</a:t>
            </a:r>
          </a:p>
          <a:p>
            <a:pPr lvl="1"/>
            <a:r>
              <a:rPr lang="sv-SE" sz="1800" dirty="0"/>
              <a:t>a</a:t>
            </a:r>
            <a:r>
              <a:rPr lang="sv-SE" sz="1800" dirty="0" smtClean="0"/>
              <a:t>ttribute(s) (</a:t>
            </a:r>
            <a:r>
              <a:rPr lang="sv-SE" sz="1800" dirty="0"/>
              <a:t>use a noun in </a:t>
            </a:r>
            <a:r>
              <a:rPr lang="sv-SE" sz="1800" dirty="0" smtClean="0"/>
              <a:t>singular for each atttribute, first letter lower case) </a:t>
            </a:r>
          </a:p>
          <a:p>
            <a:pPr lvl="1"/>
            <a:r>
              <a:rPr lang="sv-SE" sz="1800" dirty="0"/>
              <a:t>o</a:t>
            </a:r>
            <a:r>
              <a:rPr lang="sv-SE" sz="1800" dirty="0" smtClean="0"/>
              <a:t>peration(s) (use a verb</a:t>
            </a:r>
            <a:r>
              <a:rPr lang="sv-SE" sz="1800" dirty="0"/>
              <a:t>, first letter lower case</a:t>
            </a:r>
            <a:r>
              <a:rPr lang="sv-SE" sz="1800" dirty="0" smtClean="0"/>
              <a:t>)</a:t>
            </a:r>
            <a:endParaRPr lang="sv-SE" sz="1800" dirty="0"/>
          </a:p>
        </p:txBody>
      </p:sp>
      <p:sp>
        <p:nvSpPr>
          <p:cNvPr id="8" name="Title 7"/>
          <p:cNvSpPr>
            <a:spLocks noGrp="1"/>
          </p:cNvSpPr>
          <p:nvPr>
            <p:ph type="title"/>
          </p:nvPr>
        </p:nvSpPr>
        <p:spPr>
          <a:xfrm>
            <a:off x="792000" y="627534"/>
            <a:ext cx="8352000" cy="596700"/>
          </a:xfrm>
        </p:spPr>
        <p:txBody>
          <a:bodyPr/>
          <a:lstStyle/>
          <a:p>
            <a:r>
              <a:rPr lang="sv-SE" dirty="0" smtClean="0"/>
              <a:t>Class</a:t>
            </a:r>
            <a:r>
              <a:rPr lang="sv-SE" dirty="0"/>
              <a:t/>
            </a:r>
            <a:br>
              <a:rPr lang="sv-SE" dirty="0"/>
            </a:br>
            <a:endParaRPr lang="sv-SE" dirty="0"/>
          </a:p>
        </p:txBody>
      </p:sp>
      <p:sp>
        <p:nvSpPr>
          <p:cNvPr id="7" name="Rectangle 6"/>
          <p:cNvSpPr/>
          <p:nvPr/>
        </p:nvSpPr>
        <p:spPr>
          <a:xfrm>
            <a:off x="3292021" y="3369029"/>
            <a:ext cx="1474537" cy="1416979"/>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 name="TextBox 8"/>
          <p:cNvSpPr txBox="1"/>
          <p:nvPr/>
        </p:nvSpPr>
        <p:spPr>
          <a:xfrm>
            <a:off x="3467915" y="3375995"/>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10" name="Straight Connector 9"/>
          <p:cNvCxnSpPr/>
          <p:nvPr/>
        </p:nvCxnSpPr>
        <p:spPr>
          <a:xfrm>
            <a:off x="3292021" y="3714550"/>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92021" y="3714550"/>
            <a:ext cx="1182707"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cxnSp>
        <p:nvCxnSpPr>
          <p:cNvPr id="12" name="Straight Connector 11"/>
          <p:cNvCxnSpPr/>
          <p:nvPr/>
        </p:nvCxnSpPr>
        <p:spPr>
          <a:xfrm>
            <a:off x="3308230" y="4450612"/>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259590" y="4450612"/>
            <a:ext cx="1672333" cy="307777"/>
          </a:xfrm>
          <a:prstGeom prst="rect">
            <a:avLst/>
          </a:prstGeom>
          <a:noFill/>
        </p:spPr>
        <p:txBody>
          <a:bodyPr wrap="square" rtlCol="0">
            <a:spAutoFit/>
          </a:bodyPr>
          <a:lstStyle/>
          <a:p>
            <a:r>
              <a:rPr lang="sv-SE" sz="1400" dirty="0" smtClean="0"/>
              <a:t>registerForCourse()</a:t>
            </a:r>
            <a:endParaRPr lang="sv-SE" sz="1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264211510"/>
      </p:ext>
    </p:extLst>
  </p:cSld>
  <p:clrMapOvr>
    <a:masterClrMapping/>
  </p:clrMapOvr>
  <mc:AlternateContent xmlns:mc="http://schemas.openxmlformats.org/markup-compatibility/2006">
    <mc:Choice xmlns:p14="http://schemas.microsoft.com/office/powerpoint/2010/main" Requires="p14">
      <p:transition spd="slow" p14:dur="2000" advTm="50685"/>
    </mc:Choice>
    <mc:Fallback>
      <p:transition spd="slow" advTm="50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571" y="1349962"/>
            <a:ext cx="7988684" cy="3240432"/>
          </a:xfrm>
        </p:spPr>
        <p:txBody>
          <a:bodyPr>
            <a:noAutofit/>
          </a:bodyPr>
          <a:lstStyle/>
          <a:p>
            <a:r>
              <a:rPr lang="sv-SE" sz="1800" dirty="0" smtClean="0"/>
              <a:t>A class is shown as a rectangle with three compartments:</a:t>
            </a:r>
          </a:p>
          <a:p>
            <a:pPr lvl="1"/>
            <a:r>
              <a:rPr lang="sv-SE" sz="1800" dirty="0"/>
              <a:t>n</a:t>
            </a:r>
            <a:r>
              <a:rPr lang="sv-SE" sz="1800" dirty="0" smtClean="0"/>
              <a:t>ame of the class (use a noun in singular, first letter capital)</a:t>
            </a:r>
          </a:p>
          <a:p>
            <a:pPr lvl="1"/>
            <a:r>
              <a:rPr lang="sv-SE" sz="1800" dirty="0"/>
              <a:t>a</a:t>
            </a:r>
            <a:r>
              <a:rPr lang="sv-SE" sz="1800" dirty="0" smtClean="0"/>
              <a:t>ttribute(s) (</a:t>
            </a:r>
            <a:r>
              <a:rPr lang="sv-SE" sz="1800" dirty="0"/>
              <a:t>use a noun in </a:t>
            </a:r>
            <a:r>
              <a:rPr lang="sv-SE" sz="1800" dirty="0" smtClean="0"/>
              <a:t>singular for each atttribute, first letter lower case) </a:t>
            </a:r>
          </a:p>
          <a:p>
            <a:pPr lvl="1"/>
            <a:r>
              <a:rPr lang="sv-SE" sz="1800" dirty="0"/>
              <a:t>o</a:t>
            </a:r>
            <a:r>
              <a:rPr lang="sv-SE" sz="1800" dirty="0" smtClean="0"/>
              <a:t>peration(s) (use a verb</a:t>
            </a:r>
            <a:r>
              <a:rPr lang="sv-SE" sz="1800" dirty="0"/>
              <a:t>, first letter lower case</a:t>
            </a:r>
            <a:r>
              <a:rPr lang="sv-SE" sz="1800" dirty="0" smtClean="0"/>
              <a:t>)</a:t>
            </a:r>
            <a:endParaRPr lang="sv-SE" sz="1800" dirty="0"/>
          </a:p>
        </p:txBody>
      </p:sp>
      <p:sp>
        <p:nvSpPr>
          <p:cNvPr id="8" name="Title 7"/>
          <p:cNvSpPr>
            <a:spLocks noGrp="1"/>
          </p:cNvSpPr>
          <p:nvPr>
            <p:ph type="title"/>
          </p:nvPr>
        </p:nvSpPr>
        <p:spPr>
          <a:xfrm>
            <a:off x="792000" y="627534"/>
            <a:ext cx="8352000" cy="596700"/>
          </a:xfrm>
        </p:spPr>
        <p:txBody>
          <a:bodyPr/>
          <a:lstStyle/>
          <a:p>
            <a:r>
              <a:rPr lang="sv-SE" dirty="0" smtClean="0"/>
              <a:t>Class</a:t>
            </a:r>
            <a:r>
              <a:rPr lang="sv-SE" dirty="0"/>
              <a:t/>
            </a:r>
            <a:br>
              <a:rPr lang="sv-SE" dirty="0"/>
            </a:br>
            <a:endParaRPr lang="sv-SE" dirty="0"/>
          </a:p>
        </p:txBody>
      </p:sp>
      <p:sp>
        <p:nvSpPr>
          <p:cNvPr id="7" name="Rectangle 6"/>
          <p:cNvSpPr/>
          <p:nvPr/>
        </p:nvSpPr>
        <p:spPr>
          <a:xfrm>
            <a:off x="3292021" y="3369029"/>
            <a:ext cx="1474537" cy="1416979"/>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 name="TextBox 8"/>
          <p:cNvSpPr txBox="1"/>
          <p:nvPr/>
        </p:nvSpPr>
        <p:spPr>
          <a:xfrm>
            <a:off x="3467915" y="3375995"/>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10" name="Straight Connector 9"/>
          <p:cNvCxnSpPr/>
          <p:nvPr/>
        </p:nvCxnSpPr>
        <p:spPr>
          <a:xfrm>
            <a:off x="3292021" y="3714550"/>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92021" y="3714550"/>
            <a:ext cx="1182707"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cxnSp>
        <p:nvCxnSpPr>
          <p:cNvPr id="12" name="Straight Connector 11"/>
          <p:cNvCxnSpPr/>
          <p:nvPr/>
        </p:nvCxnSpPr>
        <p:spPr>
          <a:xfrm>
            <a:off x="3308230" y="4450612"/>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259590" y="4450612"/>
            <a:ext cx="1672333" cy="307777"/>
          </a:xfrm>
          <a:prstGeom prst="rect">
            <a:avLst/>
          </a:prstGeom>
          <a:noFill/>
        </p:spPr>
        <p:txBody>
          <a:bodyPr wrap="square" rtlCol="0">
            <a:spAutoFit/>
          </a:bodyPr>
          <a:lstStyle/>
          <a:p>
            <a:r>
              <a:rPr lang="sv-SE" sz="1400" dirty="0" smtClean="0"/>
              <a:t>registerForCourse()</a:t>
            </a:r>
            <a:endParaRPr lang="sv-SE" sz="1400" dirty="0"/>
          </a:p>
        </p:txBody>
      </p:sp>
      <p:sp>
        <p:nvSpPr>
          <p:cNvPr id="14" name="Rectangle 9"/>
          <p:cNvSpPr>
            <a:spLocks noChangeArrowheads="1"/>
          </p:cNvSpPr>
          <p:nvPr/>
        </p:nvSpPr>
        <p:spPr bwMode="auto">
          <a:xfrm>
            <a:off x="6037526" y="3430292"/>
            <a:ext cx="1303481"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Name</a:t>
            </a:r>
            <a:endParaRPr lang="en-US" altLang="sv-SE" b="1" dirty="0"/>
          </a:p>
        </p:txBody>
      </p:sp>
      <p:sp>
        <p:nvSpPr>
          <p:cNvPr id="15" name="Rectangle 9"/>
          <p:cNvSpPr>
            <a:spLocks noChangeArrowheads="1"/>
          </p:cNvSpPr>
          <p:nvPr/>
        </p:nvSpPr>
        <p:spPr bwMode="auto">
          <a:xfrm>
            <a:off x="6076438" y="3934275"/>
            <a:ext cx="1264570"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Attribute</a:t>
            </a:r>
            <a:endParaRPr lang="en-US" altLang="sv-SE" b="1" dirty="0"/>
          </a:p>
        </p:txBody>
      </p:sp>
      <p:sp>
        <p:nvSpPr>
          <p:cNvPr id="16" name="Rectangle 9"/>
          <p:cNvSpPr>
            <a:spLocks noChangeArrowheads="1"/>
          </p:cNvSpPr>
          <p:nvPr/>
        </p:nvSpPr>
        <p:spPr bwMode="auto">
          <a:xfrm>
            <a:off x="6104121" y="4481548"/>
            <a:ext cx="1264570"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Operation</a:t>
            </a:r>
            <a:endParaRPr lang="en-US" altLang="sv-SE" b="1" dirty="0"/>
          </a:p>
        </p:txBody>
      </p:sp>
      <p:sp>
        <p:nvSpPr>
          <p:cNvPr id="17" name="AutoShape 46"/>
          <p:cNvSpPr>
            <a:spLocks noChangeArrowheads="1"/>
          </p:cNvSpPr>
          <p:nvPr/>
        </p:nvSpPr>
        <p:spPr bwMode="auto">
          <a:xfrm>
            <a:off x="4894418" y="3533362"/>
            <a:ext cx="874197" cy="73612"/>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 name="AutoShape 46"/>
          <p:cNvSpPr>
            <a:spLocks noChangeArrowheads="1"/>
          </p:cNvSpPr>
          <p:nvPr/>
        </p:nvSpPr>
        <p:spPr bwMode="auto">
          <a:xfrm>
            <a:off x="4910411" y="4060461"/>
            <a:ext cx="874197" cy="73612"/>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 name="AutoShape 46"/>
          <p:cNvSpPr>
            <a:spLocks noChangeArrowheads="1"/>
          </p:cNvSpPr>
          <p:nvPr/>
        </p:nvSpPr>
        <p:spPr bwMode="auto">
          <a:xfrm>
            <a:off x="4964354" y="4587560"/>
            <a:ext cx="874197" cy="73612"/>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157613275"/>
      </p:ext>
    </p:extLst>
  </p:cSld>
  <p:clrMapOvr>
    <a:masterClrMapping/>
  </p:clrMapOvr>
  <mc:AlternateContent xmlns:mc="http://schemas.openxmlformats.org/markup-compatibility/2006">
    <mc:Choice xmlns:p14="http://schemas.microsoft.com/office/powerpoint/2010/main" Requires="p14">
      <p:transition spd="slow" p14:dur="2000" advTm="4473"/>
    </mc:Choice>
    <mc:Fallback>
      <p:transition spd="slow" advTm="4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571" y="1349962"/>
            <a:ext cx="7988684" cy="3240432"/>
          </a:xfrm>
        </p:spPr>
        <p:txBody>
          <a:bodyPr>
            <a:noAutofit/>
          </a:bodyPr>
          <a:lstStyle/>
          <a:p>
            <a:r>
              <a:rPr lang="sv-SE" sz="1800" dirty="0" smtClean="0"/>
              <a:t>The class can be shown in three different variants</a:t>
            </a:r>
          </a:p>
          <a:p>
            <a:r>
              <a:rPr lang="sv-SE" sz="1800" dirty="0" smtClean="0"/>
              <a:t>We will use the variant in the middle showing the name of the class and the attributes</a:t>
            </a:r>
            <a:endParaRPr lang="sv-SE" sz="1800" dirty="0"/>
          </a:p>
        </p:txBody>
      </p:sp>
      <p:sp>
        <p:nvSpPr>
          <p:cNvPr id="8" name="Title 7"/>
          <p:cNvSpPr>
            <a:spLocks noGrp="1"/>
          </p:cNvSpPr>
          <p:nvPr>
            <p:ph type="title"/>
          </p:nvPr>
        </p:nvSpPr>
        <p:spPr>
          <a:xfrm>
            <a:off x="792000" y="627534"/>
            <a:ext cx="8352000" cy="596700"/>
          </a:xfrm>
        </p:spPr>
        <p:txBody>
          <a:bodyPr/>
          <a:lstStyle/>
          <a:p>
            <a:r>
              <a:rPr lang="sv-SE" dirty="0" smtClean="0"/>
              <a:t>Class</a:t>
            </a:r>
            <a:r>
              <a:rPr lang="sv-SE" dirty="0"/>
              <a:t/>
            </a:r>
            <a:br>
              <a:rPr lang="sv-SE" dirty="0"/>
            </a:br>
            <a:endParaRPr lang="sv-SE" dirty="0"/>
          </a:p>
        </p:txBody>
      </p:sp>
      <p:sp>
        <p:nvSpPr>
          <p:cNvPr id="7" name="Rectangle 6"/>
          <p:cNvSpPr/>
          <p:nvPr/>
        </p:nvSpPr>
        <p:spPr>
          <a:xfrm>
            <a:off x="1122748" y="2960468"/>
            <a:ext cx="1474537" cy="1416979"/>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 name="TextBox 8"/>
          <p:cNvSpPr txBox="1"/>
          <p:nvPr/>
        </p:nvSpPr>
        <p:spPr>
          <a:xfrm>
            <a:off x="1298642" y="2967434"/>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10" name="Straight Connector 9"/>
          <p:cNvCxnSpPr/>
          <p:nvPr/>
        </p:nvCxnSpPr>
        <p:spPr>
          <a:xfrm>
            <a:off x="1122748" y="3305989"/>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122748" y="3305989"/>
            <a:ext cx="1182707"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cxnSp>
        <p:nvCxnSpPr>
          <p:cNvPr id="12" name="Straight Connector 11"/>
          <p:cNvCxnSpPr/>
          <p:nvPr/>
        </p:nvCxnSpPr>
        <p:spPr>
          <a:xfrm>
            <a:off x="1138957" y="4042051"/>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090317" y="4042051"/>
            <a:ext cx="1672333" cy="307777"/>
          </a:xfrm>
          <a:prstGeom prst="rect">
            <a:avLst/>
          </a:prstGeom>
          <a:noFill/>
        </p:spPr>
        <p:txBody>
          <a:bodyPr wrap="square" rtlCol="0">
            <a:spAutoFit/>
          </a:bodyPr>
          <a:lstStyle/>
          <a:p>
            <a:r>
              <a:rPr lang="sv-SE" sz="1400" dirty="0" smtClean="0"/>
              <a:t>registerForCourse()</a:t>
            </a:r>
            <a:endParaRPr lang="sv-SE" sz="1400" dirty="0"/>
          </a:p>
        </p:txBody>
      </p:sp>
      <p:sp>
        <p:nvSpPr>
          <p:cNvPr id="14" name="Rectangle 13"/>
          <p:cNvSpPr/>
          <p:nvPr/>
        </p:nvSpPr>
        <p:spPr>
          <a:xfrm>
            <a:off x="3658432" y="2947497"/>
            <a:ext cx="1474537" cy="108418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5" name="TextBox 14"/>
          <p:cNvSpPr txBox="1"/>
          <p:nvPr/>
        </p:nvSpPr>
        <p:spPr>
          <a:xfrm>
            <a:off x="3834326" y="2954463"/>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16" name="Straight Connector 15"/>
          <p:cNvCxnSpPr/>
          <p:nvPr/>
        </p:nvCxnSpPr>
        <p:spPr>
          <a:xfrm>
            <a:off x="3658432" y="3293018"/>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658432" y="3293018"/>
            <a:ext cx="1182707"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sp>
        <p:nvSpPr>
          <p:cNvPr id="20" name="Rectangle 19"/>
          <p:cNvSpPr/>
          <p:nvPr/>
        </p:nvSpPr>
        <p:spPr>
          <a:xfrm>
            <a:off x="6087110" y="2944255"/>
            <a:ext cx="1474537" cy="361733"/>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1" name="TextBox 20"/>
          <p:cNvSpPr txBox="1"/>
          <p:nvPr/>
        </p:nvSpPr>
        <p:spPr>
          <a:xfrm>
            <a:off x="6311644" y="2951221"/>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870009324"/>
      </p:ext>
    </p:extLst>
  </p:cSld>
  <p:clrMapOvr>
    <a:masterClrMapping/>
  </p:clrMapOvr>
  <mc:AlternateContent xmlns:mc="http://schemas.openxmlformats.org/markup-compatibility/2006">
    <mc:Choice xmlns:p14="http://schemas.microsoft.com/office/powerpoint/2010/main" Requires="p14">
      <p:transition spd="slow" p14:dur="2000" advTm="24838"/>
    </mc:Choice>
    <mc:Fallback>
      <p:transition spd="slow" advTm="24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571" y="1349962"/>
            <a:ext cx="7988684" cy="3240432"/>
          </a:xfrm>
        </p:spPr>
        <p:txBody>
          <a:bodyPr>
            <a:noAutofit/>
          </a:bodyPr>
          <a:lstStyle/>
          <a:p>
            <a:r>
              <a:rPr lang="sv-SE" sz="1800" dirty="0"/>
              <a:t>A class </a:t>
            </a:r>
            <a:r>
              <a:rPr lang="sv-SE" sz="1800" dirty="0" smtClean="0"/>
              <a:t>groups a set of things with </a:t>
            </a:r>
            <a:r>
              <a:rPr lang="sv-SE" sz="1800" dirty="0"/>
              <a:t>common </a:t>
            </a:r>
            <a:r>
              <a:rPr lang="sv-SE" sz="1800" dirty="0" smtClean="0"/>
              <a:t>properties </a:t>
            </a:r>
            <a:r>
              <a:rPr lang="sv-SE" sz="1800" dirty="0"/>
              <a:t>or </a:t>
            </a:r>
            <a:r>
              <a:rPr lang="sv-SE" sz="1800" dirty="0" smtClean="0"/>
              <a:t>characteristics </a:t>
            </a:r>
          </a:p>
          <a:p>
            <a:r>
              <a:rPr lang="sv-SE" sz="1800" dirty="0" smtClean="0"/>
              <a:t>An attribute is a </a:t>
            </a:r>
            <a:r>
              <a:rPr lang="sv-SE" sz="1800" dirty="0"/>
              <a:t>descriptive property or characteristic of </a:t>
            </a:r>
            <a:r>
              <a:rPr lang="sv-SE" sz="1800" dirty="0" smtClean="0"/>
              <a:t>the class</a:t>
            </a:r>
            <a:endParaRPr lang="sv-SE" sz="1800" dirty="0"/>
          </a:p>
          <a:p>
            <a:pPr marL="0" indent="0">
              <a:buNone/>
            </a:pPr>
            <a:endParaRPr lang="sv-SE" sz="1800" dirty="0" smtClean="0"/>
          </a:p>
          <a:p>
            <a:endParaRPr lang="sv-SE" sz="1800" dirty="0"/>
          </a:p>
        </p:txBody>
      </p:sp>
      <p:sp>
        <p:nvSpPr>
          <p:cNvPr id="8" name="Title 7"/>
          <p:cNvSpPr>
            <a:spLocks noGrp="1"/>
          </p:cNvSpPr>
          <p:nvPr>
            <p:ph type="title"/>
          </p:nvPr>
        </p:nvSpPr>
        <p:spPr>
          <a:xfrm>
            <a:off x="792000" y="627534"/>
            <a:ext cx="8352000" cy="596700"/>
          </a:xfrm>
        </p:spPr>
        <p:txBody>
          <a:bodyPr/>
          <a:lstStyle/>
          <a:p>
            <a:r>
              <a:rPr lang="sv-SE" dirty="0" smtClean="0"/>
              <a:t>Class</a:t>
            </a:r>
            <a:r>
              <a:rPr lang="sv-SE" dirty="0"/>
              <a:t/>
            </a:r>
            <a:br>
              <a:rPr lang="sv-SE" dirty="0"/>
            </a:br>
            <a:endParaRPr lang="sv-SE" dirty="0"/>
          </a:p>
        </p:txBody>
      </p:sp>
      <p:sp>
        <p:nvSpPr>
          <p:cNvPr id="14" name="Rectangle 13"/>
          <p:cNvSpPr/>
          <p:nvPr/>
        </p:nvSpPr>
        <p:spPr>
          <a:xfrm>
            <a:off x="3668159" y="3219871"/>
            <a:ext cx="1474537" cy="108418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5" name="TextBox 14"/>
          <p:cNvSpPr txBox="1"/>
          <p:nvPr/>
        </p:nvSpPr>
        <p:spPr>
          <a:xfrm>
            <a:off x="3844053" y="3226837"/>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16" name="Straight Connector 15"/>
          <p:cNvCxnSpPr/>
          <p:nvPr/>
        </p:nvCxnSpPr>
        <p:spPr>
          <a:xfrm>
            <a:off x="3668159" y="3565392"/>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668159" y="3565392"/>
            <a:ext cx="1182707"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160707524"/>
      </p:ext>
    </p:extLst>
  </p:cSld>
  <p:clrMapOvr>
    <a:masterClrMapping/>
  </p:clrMapOvr>
  <mc:AlternateContent xmlns:mc="http://schemas.openxmlformats.org/markup-compatibility/2006">
    <mc:Choice xmlns:p14="http://schemas.microsoft.com/office/powerpoint/2010/main" Requires="p14">
      <p:transition spd="slow" p14:dur="2000" advTm="18545"/>
    </mc:Choice>
    <mc:Fallback>
      <p:transition spd="slow" advTm="18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1197" y="1267905"/>
            <a:ext cx="8342803" cy="3240432"/>
          </a:xfrm>
        </p:spPr>
        <p:txBody>
          <a:bodyPr>
            <a:noAutofit/>
          </a:bodyPr>
          <a:lstStyle/>
          <a:p>
            <a:r>
              <a:rPr lang="sv-SE" sz="1800" dirty="0" smtClean="0"/>
              <a:t>Association is shown as a line between classes </a:t>
            </a:r>
          </a:p>
          <a:p>
            <a:r>
              <a:rPr lang="sv-SE" sz="1800" dirty="0" smtClean="0"/>
              <a:t>In order to support interpretation of the association, it should be given a name – preferably in form of a verb or verb </a:t>
            </a:r>
            <a:r>
              <a:rPr lang="sv-SE" sz="1800" dirty="0"/>
              <a:t>phrase</a:t>
            </a:r>
            <a:r>
              <a:rPr lang="sv-SE" sz="1800" dirty="0" smtClean="0"/>
              <a:t> – and it should also be visualized in which direction the name should be read</a:t>
            </a:r>
          </a:p>
        </p:txBody>
      </p:sp>
      <p:sp>
        <p:nvSpPr>
          <p:cNvPr id="8" name="Title 7"/>
          <p:cNvSpPr>
            <a:spLocks noGrp="1"/>
          </p:cNvSpPr>
          <p:nvPr>
            <p:ph type="title"/>
          </p:nvPr>
        </p:nvSpPr>
        <p:spPr>
          <a:xfrm>
            <a:off x="792000" y="627534"/>
            <a:ext cx="8352000" cy="596700"/>
          </a:xfrm>
        </p:spPr>
        <p:txBody>
          <a:bodyPr/>
          <a:lstStyle/>
          <a:p>
            <a:r>
              <a:rPr lang="sv-SE" dirty="0" smtClean="0"/>
              <a:t>Association</a:t>
            </a:r>
            <a:r>
              <a:rPr lang="sv-SE" dirty="0"/>
              <a:t/>
            </a:r>
            <a:br>
              <a:rPr lang="sv-SE" dirty="0"/>
            </a:br>
            <a:endParaRPr lang="sv-SE" dirty="0"/>
          </a:p>
        </p:txBody>
      </p:sp>
      <p:sp>
        <p:nvSpPr>
          <p:cNvPr id="15" name="Rectangle 14"/>
          <p:cNvSpPr/>
          <p:nvPr/>
        </p:nvSpPr>
        <p:spPr>
          <a:xfrm>
            <a:off x="2510569" y="3600835"/>
            <a:ext cx="1474537" cy="108418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6" name="TextBox 15"/>
          <p:cNvSpPr txBox="1"/>
          <p:nvPr/>
        </p:nvSpPr>
        <p:spPr>
          <a:xfrm>
            <a:off x="2686463" y="3607801"/>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17" name="Straight Connector 16"/>
          <p:cNvCxnSpPr/>
          <p:nvPr/>
        </p:nvCxnSpPr>
        <p:spPr>
          <a:xfrm>
            <a:off x="2510569" y="3946356"/>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510569" y="3946356"/>
            <a:ext cx="1182707"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sp>
        <p:nvSpPr>
          <p:cNvPr id="19" name="Rectangle 18"/>
          <p:cNvSpPr/>
          <p:nvPr/>
        </p:nvSpPr>
        <p:spPr>
          <a:xfrm>
            <a:off x="6223303" y="3607318"/>
            <a:ext cx="1474537" cy="95654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0" name="TextBox 19"/>
          <p:cNvSpPr txBox="1"/>
          <p:nvPr/>
        </p:nvSpPr>
        <p:spPr>
          <a:xfrm>
            <a:off x="6399197" y="3614284"/>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Course</a:t>
            </a:r>
            <a:endParaRPr lang="sv-SE" sz="1600" dirty="0">
              <a:latin typeface="Arial" panose="020B0604020202020204" pitchFamily="34" charset="0"/>
              <a:cs typeface="Arial" panose="020B0604020202020204" pitchFamily="34" charset="0"/>
            </a:endParaRPr>
          </a:p>
        </p:txBody>
      </p:sp>
      <p:cxnSp>
        <p:nvCxnSpPr>
          <p:cNvPr id="21" name="Straight Connector 20"/>
          <p:cNvCxnSpPr/>
          <p:nvPr/>
        </p:nvCxnSpPr>
        <p:spPr>
          <a:xfrm>
            <a:off x="6223303" y="3952839"/>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223303" y="3952839"/>
            <a:ext cx="1182707" cy="523220"/>
          </a:xfrm>
          <a:prstGeom prst="rect">
            <a:avLst/>
          </a:prstGeom>
          <a:noFill/>
        </p:spPr>
        <p:txBody>
          <a:bodyPr wrap="square" rtlCol="0">
            <a:spAutoFit/>
          </a:bodyPr>
          <a:lstStyle/>
          <a:p>
            <a:r>
              <a:rPr lang="sv-SE" sz="1400" dirty="0" smtClean="0"/>
              <a:t>courseNo</a:t>
            </a:r>
          </a:p>
          <a:p>
            <a:r>
              <a:rPr lang="sv-SE" sz="1400" dirty="0" smtClean="0"/>
              <a:t>courseName</a:t>
            </a:r>
            <a:endParaRPr lang="sv-SE" sz="1400" dirty="0"/>
          </a:p>
        </p:txBody>
      </p:sp>
      <p:cxnSp>
        <p:nvCxnSpPr>
          <p:cNvPr id="23" name="Straight Connector 22"/>
          <p:cNvCxnSpPr/>
          <p:nvPr/>
        </p:nvCxnSpPr>
        <p:spPr>
          <a:xfrm>
            <a:off x="3985106" y="4185265"/>
            <a:ext cx="2238197"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247957" y="3831948"/>
            <a:ext cx="1585278" cy="369332"/>
          </a:xfrm>
          <a:prstGeom prst="rect">
            <a:avLst/>
          </a:prstGeom>
          <a:noFill/>
        </p:spPr>
        <p:txBody>
          <a:bodyPr wrap="square" rtlCol="0">
            <a:spAutoFit/>
          </a:bodyPr>
          <a:lstStyle/>
          <a:p>
            <a:r>
              <a:rPr lang="sv-SE" dirty="0" smtClean="0"/>
              <a:t>registered at </a:t>
            </a:r>
            <a:endParaRPr lang="sv-SE" dirty="0"/>
          </a:p>
        </p:txBody>
      </p:sp>
      <p:sp>
        <p:nvSpPr>
          <p:cNvPr id="25" name="Isosceles Triangle 24"/>
          <p:cNvSpPr/>
          <p:nvPr/>
        </p:nvSpPr>
        <p:spPr bwMode="auto">
          <a:xfrm rot="5400000">
            <a:off x="5830535" y="3922772"/>
            <a:ext cx="142875" cy="214312"/>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sv-SE" dirty="0">
              <a:ln>
                <a:solidFill>
                  <a:schemeClr val="tx1"/>
                </a:solidFill>
              </a:ln>
              <a:solidFill>
                <a:schemeClr val="bg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642242459"/>
      </p:ext>
    </p:extLst>
  </p:cSld>
  <p:clrMapOvr>
    <a:masterClrMapping/>
  </p:clrMapOvr>
  <mc:AlternateContent xmlns:mc="http://schemas.openxmlformats.org/markup-compatibility/2006">
    <mc:Choice xmlns:p14="http://schemas.microsoft.com/office/powerpoint/2010/main" Requires="p14">
      <p:transition spd="slow" p14:dur="2000" advTm="37027"/>
    </mc:Choice>
    <mc:Fallback>
      <p:transition spd="slow" advTm="37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1197" y="1267905"/>
            <a:ext cx="8342803" cy="3240432"/>
          </a:xfrm>
        </p:spPr>
        <p:txBody>
          <a:bodyPr>
            <a:noAutofit/>
          </a:bodyPr>
          <a:lstStyle/>
          <a:p>
            <a:r>
              <a:rPr lang="sv-SE" sz="1800" dirty="0" smtClean="0"/>
              <a:t>Association is shown as a line between classes </a:t>
            </a:r>
          </a:p>
          <a:p>
            <a:r>
              <a:rPr lang="sv-SE" sz="1800" dirty="0" smtClean="0"/>
              <a:t>In order to support interpretation of the association, it should be given a name – preferably in form of a verb or verb </a:t>
            </a:r>
            <a:r>
              <a:rPr lang="sv-SE" sz="1800" dirty="0"/>
              <a:t>phrase</a:t>
            </a:r>
            <a:r>
              <a:rPr lang="sv-SE" sz="1800" dirty="0" smtClean="0"/>
              <a:t> – and it should also be visualized in which direction the name should be read</a:t>
            </a:r>
          </a:p>
        </p:txBody>
      </p:sp>
      <p:sp>
        <p:nvSpPr>
          <p:cNvPr id="8" name="Title 7"/>
          <p:cNvSpPr>
            <a:spLocks noGrp="1"/>
          </p:cNvSpPr>
          <p:nvPr>
            <p:ph type="title"/>
          </p:nvPr>
        </p:nvSpPr>
        <p:spPr>
          <a:xfrm>
            <a:off x="792000" y="627534"/>
            <a:ext cx="8352000" cy="596700"/>
          </a:xfrm>
        </p:spPr>
        <p:txBody>
          <a:bodyPr/>
          <a:lstStyle/>
          <a:p>
            <a:r>
              <a:rPr lang="sv-SE" dirty="0" smtClean="0"/>
              <a:t>Association</a:t>
            </a:r>
            <a:r>
              <a:rPr lang="sv-SE" dirty="0"/>
              <a:t/>
            </a:r>
            <a:br>
              <a:rPr lang="sv-SE" dirty="0"/>
            </a:br>
            <a:endParaRPr lang="sv-SE" dirty="0"/>
          </a:p>
        </p:txBody>
      </p:sp>
      <p:sp>
        <p:nvSpPr>
          <p:cNvPr id="14" name="Rectangle 13"/>
          <p:cNvSpPr/>
          <p:nvPr/>
        </p:nvSpPr>
        <p:spPr>
          <a:xfrm>
            <a:off x="2510569" y="3600835"/>
            <a:ext cx="1474537" cy="108418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5" name="TextBox 14"/>
          <p:cNvSpPr txBox="1"/>
          <p:nvPr/>
        </p:nvSpPr>
        <p:spPr>
          <a:xfrm>
            <a:off x="2686463" y="3607801"/>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16" name="Straight Connector 15"/>
          <p:cNvCxnSpPr/>
          <p:nvPr/>
        </p:nvCxnSpPr>
        <p:spPr>
          <a:xfrm>
            <a:off x="2510569" y="3946356"/>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510569" y="3946356"/>
            <a:ext cx="1182707"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sp>
        <p:nvSpPr>
          <p:cNvPr id="18" name="Rectangle 17"/>
          <p:cNvSpPr/>
          <p:nvPr/>
        </p:nvSpPr>
        <p:spPr>
          <a:xfrm>
            <a:off x="6223303" y="3607318"/>
            <a:ext cx="1474537" cy="95654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9" name="TextBox 18"/>
          <p:cNvSpPr txBox="1"/>
          <p:nvPr/>
        </p:nvSpPr>
        <p:spPr>
          <a:xfrm>
            <a:off x="6399197" y="3614284"/>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Course</a:t>
            </a:r>
            <a:endParaRPr lang="sv-SE" sz="1600" dirty="0">
              <a:latin typeface="Arial" panose="020B0604020202020204" pitchFamily="34" charset="0"/>
              <a:cs typeface="Arial" panose="020B0604020202020204" pitchFamily="34" charset="0"/>
            </a:endParaRPr>
          </a:p>
        </p:txBody>
      </p:sp>
      <p:cxnSp>
        <p:nvCxnSpPr>
          <p:cNvPr id="22" name="Straight Connector 21"/>
          <p:cNvCxnSpPr/>
          <p:nvPr/>
        </p:nvCxnSpPr>
        <p:spPr>
          <a:xfrm>
            <a:off x="6223303" y="3952839"/>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223303" y="3952839"/>
            <a:ext cx="1182707" cy="523220"/>
          </a:xfrm>
          <a:prstGeom prst="rect">
            <a:avLst/>
          </a:prstGeom>
          <a:noFill/>
        </p:spPr>
        <p:txBody>
          <a:bodyPr wrap="square" rtlCol="0">
            <a:spAutoFit/>
          </a:bodyPr>
          <a:lstStyle/>
          <a:p>
            <a:r>
              <a:rPr lang="sv-SE" sz="1400" dirty="0" smtClean="0"/>
              <a:t>courseNo</a:t>
            </a:r>
          </a:p>
          <a:p>
            <a:r>
              <a:rPr lang="sv-SE" sz="1400" dirty="0" smtClean="0"/>
              <a:t>courseName</a:t>
            </a:r>
            <a:endParaRPr lang="sv-SE" sz="1400" dirty="0"/>
          </a:p>
        </p:txBody>
      </p:sp>
      <p:cxnSp>
        <p:nvCxnSpPr>
          <p:cNvPr id="4" name="Straight Connector 3"/>
          <p:cNvCxnSpPr/>
          <p:nvPr/>
        </p:nvCxnSpPr>
        <p:spPr>
          <a:xfrm>
            <a:off x="3985106" y="4185265"/>
            <a:ext cx="2238197"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247957" y="3831948"/>
            <a:ext cx="1585278" cy="369332"/>
          </a:xfrm>
          <a:prstGeom prst="rect">
            <a:avLst/>
          </a:prstGeom>
          <a:noFill/>
        </p:spPr>
        <p:txBody>
          <a:bodyPr wrap="square" rtlCol="0">
            <a:spAutoFit/>
          </a:bodyPr>
          <a:lstStyle/>
          <a:p>
            <a:r>
              <a:rPr lang="sv-SE" dirty="0" smtClean="0"/>
              <a:t>registered at </a:t>
            </a:r>
            <a:endParaRPr lang="sv-SE" dirty="0"/>
          </a:p>
        </p:txBody>
      </p:sp>
      <p:sp>
        <p:nvSpPr>
          <p:cNvPr id="27" name="Isosceles Triangle 26"/>
          <p:cNvSpPr/>
          <p:nvPr/>
        </p:nvSpPr>
        <p:spPr bwMode="auto">
          <a:xfrm rot="5400000">
            <a:off x="5830535" y="3922772"/>
            <a:ext cx="142875" cy="214312"/>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sv-SE" dirty="0">
              <a:ln>
                <a:solidFill>
                  <a:schemeClr val="tx1"/>
                </a:solidFill>
              </a:ln>
              <a:solidFill>
                <a:schemeClr val="bg2"/>
              </a:solidFill>
            </a:endParaRPr>
          </a:p>
        </p:txBody>
      </p:sp>
      <p:sp>
        <p:nvSpPr>
          <p:cNvPr id="20" name="Rectangle 9"/>
          <p:cNvSpPr>
            <a:spLocks noChangeArrowheads="1"/>
          </p:cNvSpPr>
          <p:nvPr/>
        </p:nvSpPr>
        <p:spPr bwMode="auto">
          <a:xfrm>
            <a:off x="4315744" y="4631528"/>
            <a:ext cx="1303481"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Association</a:t>
            </a:r>
            <a:endParaRPr lang="en-US" altLang="sv-SE" b="1" dirty="0"/>
          </a:p>
        </p:txBody>
      </p:sp>
      <p:sp>
        <p:nvSpPr>
          <p:cNvPr id="21" name="AutoShape 46"/>
          <p:cNvSpPr>
            <a:spLocks noChangeArrowheads="1"/>
          </p:cNvSpPr>
          <p:nvPr/>
        </p:nvSpPr>
        <p:spPr bwMode="auto">
          <a:xfrm rot="5400000">
            <a:off x="4794410" y="4358724"/>
            <a:ext cx="297220" cy="81531"/>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4" name="Rectangle 9"/>
          <p:cNvSpPr>
            <a:spLocks noChangeArrowheads="1"/>
          </p:cNvSpPr>
          <p:nvPr/>
        </p:nvSpPr>
        <p:spPr bwMode="auto">
          <a:xfrm>
            <a:off x="3758804" y="3187203"/>
            <a:ext cx="2640393"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Name of the association</a:t>
            </a:r>
            <a:endParaRPr lang="en-US" altLang="sv-SE" b="1" dirty="0"/>
          </a:p>
        </p:txBody>
      </p:sp>
      <p:sp>
        <p:nvSpPr>
          <p:cNvPr id="25" name="AutoShape 46"/>
          <p:cNvSpPr>
            <a:spLocks noChangeArrowheads="1"/>
          </p:cNvSpPr>
          <p:nvPr/>
        </p:nvSpPr>
        <p:spPr bwMode="auto">
          <a:xfrm rot="16200000">
            <a:off x="4814677" y="3737344"/>
            <a:ext cx="262986" cy="75231"/>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214903066"/>
      </p:ext>
    </p:extLst>
  </p:cSld>
  <p:clrMapOvr>
    <a:masterClrMapping/>
  </p:clrMapOvr>
  <mc:AlternateContent xmlns:mc="http://schemas.openxmlformats.org/markup-compatibility/2006">
    <mc:Choice xmlns:p14="http://schemas.microsoft.com/office/powerpoint/2010/main" Requires="p14">
      <p:transition spd="slow" p14:dur="2000" advTm="3841"/>
    </mc:Choice>
    <mc:Fallback>
      <p:transition spd="slow" advTm="3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ELAPSEDTIME" val="180,24"/>
  <p:tag name="TIMELINE" val="17,5/49,5/55,8/59,2/68,4/74,7/79,3"/>
</p:tagLst>
</file>

<file path=ppt/tags/tag2.xml><?xml version="1.0" encoding="utf-8"?>
<p:tagLst xmlns:a="http://schemas.openxmlformats.org/drawingml/2006/main" xmlns:r="http://schemas.openxmlformats.org/officeDocument/2006/relationships" xmlns:p="http://schemas.openxmlformats.org/presentationml/2006/main">
  <p:tag name="ELAPSEDTIME" val="180,24"/>
  <p:tag name="TIMELINE" val="17,5/49,5/55,8/59,2/68,4/74,7/79,3"/>
</p:tagLst>
</file>

<file path=ppt/tags/tag3.xml><?xml version="1.0" encoding="utf-8"?>
<p:tagLst xmlns:a="http://schemas.openxmlformats.org/drawingml/2006/main" xmlns:r="http://schemas.openxmlformats.org/officeDocument/2006/relationships" xmlns:p="http://schemas.openxmlformats.org/presentationml/2006/main">
  <p:tag name="ELAPSEDTIME" val="180,24"/>
  <p:tag name="TIMELINE" val="17,5/49,5/55,8/59,2/68,4/74,7/79,3"/>
</p:tagLst>
</file>

<file path=ppt/tags/tag4.xml><?xml version="1.0" encoding="utf-8"?>
<p:tagLst xmlns:a="http://schemas.openxmlformats.org/drawingml/2006/main" xmlns:r="http://schemas.openxmlformats.org/officeDocument/2006/relationships" xmlns:p="http://schemas.openxmlformats.org/presentationml/2006/main">
  <p:tag name="ELAPSEDTIME" val="180,24"/>
  <p:tag name="TIMELINE" val="17,5/49,5/55,8/59,2/68,4/74,7/79,3"/>
</p:tagLst>
</file>

<file path=ppt/theme/theme1.xml><?xml version="1.0" encoding="utf-8"?>
<a:theme xmlns:a="http://schemas.openxmlformats.org/drawingml/2006/main" name="su_dsv_ppt_template_16_9_20130920">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glish SU 16:9 -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glish 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pecial">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0" marR="0" indent="0" algn="l" defTabSz="914400" rtl="0" eaLnBrk="1" fontAlgn="auto" latinLnBrk="0" hangingPunct="1">
          <a:lnSpc>
            <a:spcPct val="100000"/>
          </a:lnSpc>
          <a:spcBef>
            <a:spcPts val="0"/>
          </a:spcBef>
          <a:spcAft>
            <a:spcPts val="0"/>
          </a:spcAft>
          <a:buClrTx/>
          <a:buSzTx/>
          <a:buFontTx/>
          <a:buNone/>
          <a:tabLst/>
          <a:defRPr sz="1600" noProof="0" dirty="0" smtClean="0">
            <a:solidFill>
              <a:srgbClr val="FFFFFF"/>
            </a:solidFill>
            <a:latin typeface="Verdana"/>
          </a:defRPr>
        </a:defPPr>
      </a:lstStyle>
    </a:txDef>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su_dsv_ppt_template_16_9_20141030</Template>
  <TotalTime>3913</TotalTime>
  <Words>2562</Words>
  <Application>Microsoft Office PowerPoint</Application>
  <PresentationFormat>On-screen Show (16:9)</PresentationFormat>
  <Paragraphs>395</Paragraphs>
  <Slides>29</Slides>
  <Notes>7</Notes>
  <HiddenSlides>0</HiddenSlides>
  <MMClips>29</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29</vt:i4>
      </vt:variant>
    </vt:vector>
  </HeadingPairs>
  <TitlesOfParts>
    <vt:vector size="38" baseType="lpstr">
      <vt:lpstr>Arial</vt:lpstr>
      <vt:lpstr>Calibri</vt:lpstr>
      <vt:lpstr>Verdana</vt:lpstr>
      <vt:lpstr>Wingdings</vt:lpstr>
      <vt:lpstr>su_dsv_ppt_template_16_9_20130920</vt:lpstr>
      <vt:lpstr>English SU 16:9 - Widescreen</vt:lpstr>
      <vt:lpstr>SU 16:9 - Blå Widescreen</vt:lpstr>
      <vt:lpstr>English SU 16:9 - Blå Widescreen</vt:lpstr>
      <vt:lpstr>Special</vt:lpstr>
      <vt:lpstr>Conceptual Modelling with UML Class Diagram</vt:lpstr>
      <vt:lpstr>Questions to answer </vt:lpstr>
      <vt:lpstr>PowerPoint Presentation</vt:lpstr>
      <vt:lpstr>Class </vt:lpstr>
      <vt:lpstr>Class </vt:lpstr>
      <vt:lpstr>Class </vt:lpstr>
      <vt:lpstr>Class </vt:lpstr>
      <vt:lpstr>Association </vt:lpstr>
      <vt:lpstr>Association </vt:lpstr>
      <vt:lpstr>Association </vt:lpstr>
      <vt:lpstr>Association </vt:lpstr>
      <vt:lpstr>Association </vt:lpstr>
      <vt:lpstr>Association </vt:lpstr>
      <vt:lpstr>Association </vt:lpstr>
      <vt:lpstr>Association </vt:lpstr>
      <vt:lpstr>Association </vt:lpstr>
      <vt:lpstr>Association </vt:lpstr>
      <vt:lpstr>Multiplicity </vt:lpstr>
      <vt:lpstr>Multiplicity </vt:lpstr>
      <vt:lpstr>Multiplicitet</vt:lpstr>
      <vt:lpstr>Multiplicity </vt:lpstr>
      <vt:lpstr>Multiplicity </vt:lpstr>
      <vt:lpstr>Multiplicity Exercise</vt:lpstr>
      <vt:lpstr>Multiplicity Exercise</vt:lpstr>
      <vt:lpstr>Multiplicity Exercise</vt:lpstr>
      <vt:lpstr>Multiplicity </vt:lpstr>
      <vt:lpstr>Modelling Generalization in UML</vt:lpstr>
      <vt:lpstr>Modelling Generalization in UML</vt:lpstr>
      <vt:lpstr>Questions to answer </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dc:creator>
  <cp:lastModifiedBy>Erik</cp:lastModifiedBy>
  <cp:revision>196</cp:revision>
  <dcterms:created xsi:type="dcterms:W3CDTF">2015-05-25T21:35:52Z</dcterms:created>
  <dcterms:modified xsi:type="dcterms:W3CDTF">2015-08-31T22:31:48Z</dcterms:modified>
</cp:coreProperties>
</file>