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2" r:id="rId2"/>
    <p:sldId id="373" r:id="rId3"/>
    <p:sldId id="361" r:id="rId4"/>
    <p:sldId id="374" r:id="rId5"/>
    <p:sldId id="375" r:id="rId6"/>
    <p:sldId id="376" r:id="rId7"/>
    <p:sldId id="404" r:id="rId8"/>
    <p:sldId id="408" r:id="rId9"/>
    <p:sldId id="405" r:id="rId10"/>
    <p:sldId id="409" r:id="rId11"/>
    <p:sldId id="406" r:id="rId12"/>
    <p:sldId id="407" r:id="rId13"/>
    <p:sldId id="403" r:id="rId14"/>
    <p:sldId id="410" r:id="rId15"/>
    <p:sldId id="411" r:id="rId16"/>
    <p:sldId id="402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8039E-C741-4C3D-B08F-CAD7AF087CC2}" type="datetimeFigureOut">
              <a:rPr lang="sv-SE" smtClean="0"/>
              <a:t>2016-09-26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9BB0A-6F48-461A-BA90-313C92CB3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163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4B03DD-33AD-43FA-8C8E-009BBC9C0714}" type="slidenum">
              <a:rPr lang="en-US" altLang="sv-SE" sz="1300" i="0"/>
              <a:pPr eaLnBrk="1" hangingPunct="1"/>
              <a:t>2</a:t>
            </a:fld>
            <a:endParaRPr lang="en-US" altLang="sv-SE" sz="1300" i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51117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4165600"/>
            <a:ext cx="6642100" cy="513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38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4B03DD-33AD-43FA-8C8E-009BBC9C0714}" type="slidenum">
              <a:rPr lang="en-US" altLang="sv-SE" sz="1300" i="0"/>
              <a:pPr eaLnBrk="1" hangingPunct="1"/>
              <a:t>12</a:t>
            </a:fld>
            <a:endParaRPr lang="en-US" altLang="sv-SE" sz="1300" i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51117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4165600"/>
            <a:ext cx="6642100" cy="513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9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4B03DD-33AD-43FA-8C8E-009BBC9C0714}" type="slidenum">
              <a:rPr lang="en-US" altLang="sv-SE" sz="1300" i="0"/>
              <a:pPr eaLnBrk="1" hangingPunct="1"/>
              <a:t>13</a:t>
            </a:fld>
            <a:endParaRPr lang="en-US" altLang="sv-SE" sz="1300" i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51117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4165600"/>
            <a:ext cx="6642100" cy="513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33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4B03DD-33AD-43FA-8C8E-009BBC9C0714}" type="slidenum">
              <a:rPr lang="en-US" altLang="sv-SE" sz="1300" i="0"/>
              <a:pPr eaLnBrk="1" hangingPunct="1"/>
              <a:t>14</a:t>
            </a:fld>
            <a:endParaRPr lang="en-US" altLang="sv-SE" sz="1300" i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51117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4165600"/>
            <a:ext cx="6642100" cy="513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26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4B03DD-33AD-43FA-8C8E-009BBC9C0714}" type="slidenum">
              <a:rPr lang="en-US" altLang="sv-SE" sz="1300" i="0"/>
              <a:pPr eaLnBrk="1" hangingPunct="1"/>
              <a:t>15</a:t>
            </a:fld>
            <a:endParaRPr lang="en-US" altLang="sv-SE" sz="1300" i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51117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4165600"/>
            <a:ext cx="6642100" cy="513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38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4B03DD-33AD-43FA-8C8E-009BBC9C0714}" type="slidenum">
              <a:rPr lang="en-US" altLang="sv-SE" sz="1300" i="0"/>
              <a:pPr eaLnBrk="1" hangingPunct="1"/>
              <a:t>16</a:t>
            </a:fld>
            <a:endParaRPr lang="en-US" altLang="sv-SE" sz="1300" i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51117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4165600"/>
            <a:ext cx="6642100" cy="513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5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4B03DD-33AD-43FA-8C8E-009BBC9C0714}" type="slidenum">
              <a:rPr lang="en-US" altLang="sv-SE" sz="1300" i="0"/>
              <a:pPr eaLnBrk="1" hangingPunct="1"/>
              <a:t>4</a:t>
            </a:fld>
            <a:endParaRPr lang="en-US" altLang="sv-SE" sz="1300" i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51117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4165600"/>
            <a:ext cx="6642100" cy="513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4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4B03DD-33AD-43FA-8C8E-009BBC9C0714}" type="slidenum">
              <a:rPr lang="en-US" altLang="sv-SE" sz="1300" i="0"/>
              <a:pPr eaLnBrk="1" hangingPunct="1"/>
              <a:t>5</a:t>
            </a:fld>
            <a:endParaRPr lang="en-US" altLang="sv-SE" sz="1300" i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51117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4165600"/>
            <a:ext cx="6642100" cy="513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0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4B03DD-33AD-43FA-8C8E-009BBC9C0714}" type="slidenum">
              <a:rPr lang="en-US" altLang="sv-SE" sz="1300" i="0"/>
              <a:pPr eaLnBrk="1" hangingPunct="1"/>
              <a:t>6</a:t>
            </a:fld>
            <a:endParaRPr lang="en-US" altLang="sv-SE" sz="1300" i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51117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4165600"/>
            <a:ext cx="6642100" cy="513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4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4B03DD-33AD-43FA-8C8E-009BBC9C0714}" type="slidenum">
              <a:rPr lang="en-US" altLang="sv-SE" sz="1300" i="0"/>
              <a:pPr eaLnBrk="1" hangingPunct="1"/>
              <a:t>7</a:t>
            </a:fld>
            <a:endParaRPr lang="en-US" altLang="sv-SE" sz="1300" i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51117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4165600"/>
            <a:ext cx="6642100" cy="513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22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4B03DD-33AD-43FA-8C8E-009BBC9C0714}" type="slidenum">
              <a:rPr lang="en-US" altLang="sv-SE" sz="1300" i="0"/>
              <a:pPr eaLnBrk="1" hangingPunct="1"/>
              <a:t>8</a:t>
            </a:fld>
            <a:endParaRPr lang="en-US" altLang="sv-SE" sz="1300" i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51117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4165600"/>
            <a:ext cx="6642100" cy="513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5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4B03DD-33AD-43FA-8C8E-009BBC9C0714}" type="slidenum">
              <a:rPr lang="en-US" altLang="sv-SE" sz="1300" i="0"/>
              <a:pPr eaLnBrk="1" hangingPunct="1"/>
              <a:t>9</a:t>
            </a:fld>
            <a:endParaRPr lang="en-US" altLang="sv-SE" sz="1300" i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51117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4165600"/>
            <a:ext cx="6642100" cy="513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29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4B03DD-33AD-43FA-8C8E-009BBC9C0714}" type="slidenum">
              <a:rPr lang="en-US" altLang="sv-SE" sz="1300" i="0"/>
              <a:pPr eaLnBrk="1" hangingPunct="1"/>
              <a:t>10</a:t>
            </a:fld>
            <a:endParaRPr lang="en-US" altLang="sv-SE" sz="1300" i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51117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4165600"/>
            <a:ext cx="6642100" cy="513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94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4B03DD-33AD-43FA-8C8E-009BBC9C0714}" type="slidenum">
              <a:rPr lang="en-US" altLang="sv-SE" sz="1300" i="0"/>
              <a:pPr eaLnBrk="1" hangingPunct="1"/>
              <a:t>11</a:t>
            </a:fld>
            <a:endParaRPr lang="en-US" altLang="sv-SE" sz="1300" i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51117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4165600"/>
            <a:ext cx="6642100" cy="513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0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2016-09-26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00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2016-09-26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505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2016-09-26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761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2286" y="277813"/>
            <a:ext cx="1113578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2286" y="1600200"/>
            <a:ext cx="5465233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80718" y="1600200"/>
            <a:ext cx="5467349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2286" y="4138614"/>
            <a:ext cx="5465233" cy="2386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0718" y="4138614"/>
            <a:ext cx="5467349" cy="2386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08733" y="6632577"/>
            <a:ext cx="973667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53376D3-784C-465F-A89F-81F2B4FB958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1730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2016-09-26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292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2016-09-26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757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2016-09-26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599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2016-09-26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506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2016-09-26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70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2016-09-26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59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2016-09-26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807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C1C-7BE5-4D20-A7EC-295C855AF686}" type="datetimeFigureOut">
              <a:rPr lang="sv-SE" smtClean="0"/>
              <a:t>2016-09-26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83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FC1C-7BE5-4D20-A7EC-295C855AF686}" type="datetimeFigureOut">
              <a:rPr lang="sv-SE" smtClean="0"/>
              <a:t>2016-09-26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E54B4-65A8-40E1-8B57-6E9CDC5F94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08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7.e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emf"/><Relationship Id="rId17" Type="http://schemas.openxmlformats.org/officeDocument/2006/relationships/oleObject" Target="../embeddings/oleObject8.bin"/><Relationship Id="rId2" Type="http://schemas.openxmlformats.org/officeDocument/2006/relationships/tags" Target="../tags/tag1.xml"/><Relationship Id="rId1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.wmf"/><Relationship Id="rId19" Type="http://schemas.openxmlformats.org/officeDocument/2006/relationships/oleObject" Target="../embeddings/oleObject9.bin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7.e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.emf"/><Relationship Id="rId17" Type="http://schemas.openxmlformats.org/officeDocument/2006/relationships/oleObject" Target="../embeddings/oleObject17.bin"/><Relationship Id="rId2" Type="http://schemas.openxmlformats.org/officeDocument/2006/relationships/tags" Target="../tags/tag2.xml"/><Relationship Id="rId16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.wmf"/><Relationship Id="rId19" Type="http://schemas.openxmlformats.org/officeDocument/2006/relationships/oleObject" Target="../embeddings/oleObject18.bin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Suggested Solution to Exercise 5: </a:t>
            </a:r>
            <a:r>
              <a:rPr lang="en-US" sz="4400" dirty="0"/>
              <a:t>Modelling </a:t>
            </a:r>
            <a:r>
              <a:rPr lang="en-US" sz="4400" dirty="0" smtClean="0"/>
              <a:t>with Sequence Diagram – the  Library Case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 </a:t>
            </a:r>
            <a:endParaRPr lang="sv-SE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Erik Perjons</a:t>
            </a:r>
          </a:p>
          <a:p>
            <a:r>
              <a:rPr lang="sv-SE" dirty="0" smtClean="0"/>
              <a:t>DSV, Stockholm University</a:t>
            </a:r>
            <a:endParaRPr lang="sv-SE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1"/>
    </mc:Choice>
    <mc:Fallback xmlns="">
      <p:transition spd="slow" advTm="21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25"/>
          <p:cNvSpPr>
            <a:spLocks noChangeShapeType="1"/>
          </p:cNvSpPr>
          <p:nvPr/>
        </p:nvSpPr>
        <p:spPr bwMode="auto">
          <a:xfrm flipH="1">
            <a:off x="5859696" y="1773544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7215532" y="18030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45631" y="1527175"/>
            <a:ext cx="113347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sv-SE" altLang="sv-SE" sz="1400" dirty="0" smtClean="0"/>
              <a:t>:Librarian</a:t>
            </a:r>
            <a:endParaRPr lang="en-US" altLang="sv-SE" sz="1400" dirty="0"/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311569" y="1154113"/>
            <a:ext cx="225425" cy="403225"/>
            <a:chOff x="5970" y="3173"/>
            <a:chExt cx="275" cy="502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391244" y="2340745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97473" y="2063746"/>
            <a:ext cx="218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GetBookCopyInfo(bookCopy)</a:t>
            </a:r>
            <a:endParaRPr lang="sv-SE" altLang="sv-SE" sz="1200" dirty="0"/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5440887" y="1336448"/>
            <a:ext cx="1004970" cy="42567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5355453" y="1401068"/>
            <a:ext cx="12431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BookCopy</a:t>
            </a:r>
            <a:endParaRPr lang="sv-SE" altLang="sv-SE" sz="1400" dirty="0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6753833" y="1339850"/>
            <a:ext cx="1090987" cy="42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692087" y="1389063"/>
            <a:ext cx="1092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BookTitle</a:t>
            </a:r>
            <a:endParaRPr lang="sv-SE" altLang="sv-SE" sz="1400" dirty="0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067219" y="1338263"/>
            <a:ext cx="646112" cy="423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1078331" y="138747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:UI</a:t>
            </a:r>
            <a:endParaRPr lang="sv-SE" altLang="sv-SE" sz="1400" dirty="0"/>
          </a:p>
        </p:txBody>
      </p:sp>
      <p:sp>
        <p:nvSpPr>
          <p:cNvPr id="33" name="Rectangle 42"/>
          <p:cNvSpPr>
            <a:spLocks noChangeArrowheads="1"/>
          </p:cNvSpPr>
          <p:nvPr/>
        </p:nvSpPr>
        <p:spPr bwMode="auto">
          <a:xfrm>
            <a:off x="4374671" y="1341438"/>
            <a:ext cx="982147" cy="419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4186359" y="1389063"/>
            <a:ext cx="136201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:BookLoan</a:t>
            </a:r>
            <a:endParaRPr lang="sv-SE" altLang="sv-SE" sz="1400" dirty="0"/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3097069" y="1341438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118173" y="1389063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:Borrower</a:t>
            </a:r>
            <a:endParaRPr lang="sv-SE" altLang="sv-SE" sz="1400" dirty="0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flipH="1">
            <a:off x="4843271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 flipH="1">
            <a:off x="3659850" y="17699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H="1">
            <a:off x="1394453" y="180181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H="1">
            <a:off x="391244" y="1724230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" name="Rectangle 40"/>
          <p:cNvSpPr/>
          <p:nvPr/>
        </p:nvSpPr>
        <p:spPr>
          <a:xfrm>
            <a:off x="3032878" y="4721453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85037" y="4998452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037" y="4721453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9579" y="4987461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56631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6" name="Straight Connector 45"/>
          <p:cNvCxnSpPr/>
          <p:nvPr/>
        </p:nvCxnSpPr>
        <p:spPr>
          <a:xfrm>
            <a:off x="4308790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08790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BookLoan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3332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loanDate</a:t>
            </a:r>
          </a:p>
          <a:p>
            <a:r>
              <a:rPr lang="sv-SE" sz="1000" dirty="0">
                <a:cs typeface="Arial" panose="020B0604020202020204" pitchFamily="34" charset="0"/>
              </a:rPr>
              <a:t>p</a:t>
            </a:r>
            <a:r>
              <a:rPr lang="sv-SE" sz="1000" dirty="0" smtClean="0">
                <a:cs typeface="Arial" panose="020B0604020202020204" pitchFamily="34" charset="0"/>
              </a:rPr>
              <a:t>lannedReturnDate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84186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0" name="Straight Connector 49"/>
          <p:cNvCxnSpPr/>
          <p:nvPr/>
        </p:nvCxnSpPr>
        <p:spPr>
          <a:xfrm>
            <a:off x="5536345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36345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BookCopy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0887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copyNo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purchaseDate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58661" y="4741506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4" name="Straight Connector 53"/>
          <p:cNvCxnSpPr/>
          <p:nvPr/>
        </p:nvCxnSpPr>
        <p:spPr>
          <a:xfrm>
            <a:off x="6810820" y="5018505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810820" y="4741506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BookTitle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15362" y="5007514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title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</a:p>
          <a:p>
            <a:r>
              <a:rPr lang="sv-SE" sz="1000" dirty="0" smtClean="0">
                <a:cs typeface="Arial" panose="020B0604020202020204" pitchFamily="34" charset="0"/>
              </a:rPr>
              <a:t>publisher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isbn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>
            <a:stCxn id="41" idx="2"/>
          </p:cNvCxnSpPr>
          <p:nvPr/>
        </p:nvCxnSpPr>
        <p:spPr>
          <a:xfrm>
            <a:off x="3611701" y="568435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15418" y="5884546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556672" y="538649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949158" y="5422802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967376" y="5907967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895642" y="5418790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353531" y="541258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301388" y="569237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359030" y="5903955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59529" y="5668905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4199741" y="540886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965752" y="53928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465584" y="5388167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7307609" y="5708420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6305071" y="5408576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1..*</a:t>
            </a:r>
            <a:endParaRPr lang="sv-SE" sz="1200" dirty="0"/>
          </a:p>
        </p:txBody>
      </p:sp>
      <p:sp>
        <p:nvSpPr>
          <p:cNvPr id="3" name="Rectangle 2"/>
          <p:cNvSpPr/>
          <p:nvPr/>
        </p:nvSpPr>
        <p:spPr>
          <a:xfrm>
            <a:off x="8334667" y="2848232"/>
            <a:ext cx="32931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1400" b="1" dirty="0"/>
              <a:t>Main scenario:</a:t>
            </a:r>
          </a:p>
          <a:p>
            <a:r>
              <a:rPr lang="sv-SE" altLang="sv-SE" sz="1400" dirty="0"/>
              <a:t>1. The librarian asks for book copy info (by adding the book copyNo). </a:t>
            </a:r>
          </a:p>
          <a:p>
            <a:r>
              <a:rPr lang="sv-SE" altLang="sv-SE" sz="1400" dirty="0"/>
              <a:t>2. The system presents info about the book copy (including title, author, and planned return date)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3. The librarian carry out the loan (by adding the borrower’s library card no, the librarian’s employeeNo, copyNo of the book, and planned return date)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4. The system confirm the loan</a:t>
            </a:r>
          </a:p>
        </p:txBody>
      </p:sp>
      <p:grpSp>
        <p:nvGrpSpPr>
          <p:cNvPr id="73" name="Group 3"/>
          <p:cNvGrpSpPr>
            <a:grpSpLocks/>
          </p:cNvGrpSpPr>
          <p:nvPr/>
        </p:nvGrpSpPr>
        <p:grpSpPr bwMode="auto">
          <a:xfrm>
            <a:off x="8504933" y="1950649"/>
            <a:ext cx="474042" cy="483458"/>
            <a:chOff x="5970" y="3173"/>
            <a:chExt cx="275" cy="502"/>
          </a:xfrm>
        </p:grpSpPr>
        <p:sp>
          <p:nvSpPr>
            <p:cNvPr id="74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cxnSp>
        <p:nvCxnSpPr>
          <p:cNvPr id="79" name="Straight Connector 78"/>
          <p:cNvCxnSpPr/>
          <p:nvPr/>
        </p:nvCxnSpPr>
        <p:spPr>
          <a:xfrm flipV="1">
            <a:off x="9048652" y="2030321"/>
            <a:ext cx="590487" cy="273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9708816" y="1689026"/>
            <a:ext cx="1242392" cy="4802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81" name="TextBox 80"/>
          <p:cNvSpPr txBox="1"/>
          <p:nvPr/>
        </p:nvSpPr>
        <p:spPr>
          <a:xfrm>
            <a:off x="9841372" y="1682624"/>
            <a:ext cx="147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sz="1400" dirty="0" smtClean="0">
                <a:solidFill>
                  <a:schemeClr val="tx1"/>
                </a:solidFill>
              </a:rPr>
              <a:t>Carry out</a:t>
            </a:r>
          </a:p>
          <a:p>
            <a:r>
              <a:rPr lang="sv-SE" altLang="sv-SE" sz="1400" dirty="0" smtClean="0">
                <a:solidFill>
                  <a:schemeClr val="tx1"/>
                </a:solidFill>
              </a:rPr>
              <a:t>a book loan</a:t>
            </a:r>
            <a:endParaRPr lang="sv-SE" sz="1400" dirty="0"/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1832793" y="1352169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2" name="Text Box 45"/>
          <p:cNvSpPr txBox="1">
            <a:spLocks noChangeArrowheads="1"/>
          </p:cNvSpPr>
          <p:nvPr/>
        </p:nvSpPr>
        <p:spPr bwMode="auto">
          <a:xfrm>
            <a:off x="1853897" y="1399794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:Librarian</a:t>
            </a:r>
            <a:endParaRPr lang="sv-SE" altLang="sv-SE" sz="1400" dirty="0"/>
          </a:p>
        </p:txBody>
      </p:sp>
      <p:sp>
        <p:nvSpPr>
          <p:cNvPr id="83" name="Line 25"/>
          <p:cNvSpPr>
            <a:spLocks noChangeShapeType="1"/>
          </p:cNvSpPr>
          <p:nvPr/>
        </p:nvSpPr>
        <p:spPr bwMode="auto">
          <a:xfrm flipH="1">
            <a:off x="2395574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4" name="Rectangle 83"/>
          <p:cNvSpPr/>
          <p:nvPr/>
        </p:nvSpPr>
        <p:spPr>
          <a:xfrm>
            <a:off x="1743506" y="4745519"/>
            <a:ext cx="1157646" cy="1139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5" name="Straight Connector 84"/>
          <p:cNvCxnSpPr/>
          <p:nvPr/>
        </p:nvCxnSpPr>
        <p:spPr>
          <a:xfrm>
            <a:off x="1795665" y="5022518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795665" y="4745519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Librarian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00207" y="5011527"/>
            <a:ext cx="13601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663521" y="5371204"/>
            <a:ext cx="2" cy="688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215045" y="5871662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07543" y="6074888"/>
            <a:ext cx="2455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792529" y="58469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4602851" y="543045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93" name="Line 23"/>
          <p:cNvSpPr>
            <a:spLocks noChangeShapeType="1"/>
          </p:cNvSpPr>
          <p:nvPr/>
        </p:nvSpPr>
        <p:spPr bwMode="auto">
          <a:xfrm flipV="1">
            <a:off x="1485095" y="2486428"/>
            <a:ext cx="4349509" cy="38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4" name="Rectangle 30"/>
          <p:cNvSpPr>
            <a:spLocks noChangeArrowheads="1"/>
          </p:cNvSpPr>
          <p:nvPr/>
        </p:nvSpPr>
        <p:spPr bwMode="auto">
          <a:xfrm>
            <a:off x="5792533" y="2422236"/>
            <a:ext cx="146096" cy="164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5" name="Text Box 27"/>
          <p:cNvSpPr txBox="1">
            <a:spLocks noChangeArrowheads="1"/>
          </p:cNvSpPr>
          <p:nvPr/>
        </p:nvSpPr>
        <p:spPr bwMode="auto">
          <a:xfrm>
            <a:off x="6135315" y="2838161"/>
            <a:ext cx="963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200" dirty="0" smtClean="0"/>
              <a:t>title</a:t>
            </a:r>
            <a:endParaRPr lang="sv-SE" altLang="sv-SE" sz="1200" dirty="0"/>
          </a:p>
        </p:txBody>
      </p:sp>
      <p:sp>
        <p:nvSpPr>
          <p:cNvPr id="96" name="Line 29"/>
          <p:cNvSpPr>
            <a:spLocks noChangeShapeType="1"/>
          </p:cNvSpPr>
          <p:nvPr/>
        </p:nvSpPr>
        <p:spPr bwMode="auto">
          <a:xfrm flipH="1">
            <a:off x="5949500" y="3112799"/>
            <a:ext cx="116439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7" name="Line 28"/>
          <p:cNvSpPr>
            <a:spLocks noChangeShapeType="1"/>
          </p:cNvSpPr>
          <p:nvPr/>
        </p:nvSpPr>
        <p:spPr bwMode="auto">
          <a:xfrm>
            <a:off x="5941562" y="2682476"/>
            <a:ext cx="1165981" cy="32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5951330" y="2422236"/>
            <a:ext cx="13001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getBookTitle()</a:t>
            </a:r>
            <a:endParaRPr lang="sv-SE" altLang="sv-SE" sz="1200" dirty="0"/>
          </a:p>
        </p:txBody>
      </p:sp>
      <p:sp>
        <p:nvSpPr>
          <p:cNvPr id="99" name="Rectangle 32"/>
          <p:cNvSpPr>
            <a:spLocks noChangeArrowheads="1"/>
          </p:cNvSpPr>
          <p:nvPr/>
        </p:nvSpPr>
        <p:spPr bwMode="auto">
          <a:xfrm>
            <a:off x="7120244" y="2685761"/>
            <a:ext cx="163512" cy="427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2" name="Line 28"/>
          <p:cNvSpPr>
            <a:spLocks noChangeShapeType="1"/>
          </p:cNvSpPr>
          <p:nvPr/>
        </p:nvSpPr>
        <p:spPr bwMode="auto">
          <a:xfrm>
            <a:off x="5985677" y="3460519"/>
            <a:ext cx="1165981" cy="32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6272184" y="3200279"/>
            <a:ext cx="13001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getAuthor()</a:t>
            </a:r>
            <a:endParaRPr lang="sv-SE" altLang="sv-SE" sz="1200" dirty="0"/>
          </a:p>
        </p:txBody>
      </p:sp>
      <p:sp>
        <p:nvSpPr>
          <p:cNvPr id="104" name="Rectangle 32"/>
          <p:cNvSpPr>
            <a:spLocks noChangeArrowheads="1"/>
          </p:cNvSpPr>
          <p:nvPr/>
        </p:nvSpPr>
        <p:spPr bwMode="auto">
          <a:xfrm>
            <a:off x="7164359" y="3463804"/>
            <a:ext cx="163512" cy="427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5" name="Rectangle 30"/>
          <p:cNvSpPr>
            <a:spLocks noChangeArrowheads="1"/>
          </p:cNvSpPr>
          <p:nvPr/>
        </p:nvSpPr>
        <p:spPr bwMode="auto">
          <a:xfrm>
            <a:off x="1333759" y="2304094"/>
            <a:ext cx="147031" cy="1779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9" name="Text Box 12"/>
          <p:cNvSpPr txBox="1">
            <a:spLocks noChangeArrowheads="1"/>
          </p:cNvSpPr>
          <p:nvPr/>
        </p:nvSpPr>
        <p:spPr bwMode="auto">
          <a:xfrm>
            <a:off x="1489777" y="2242452"/>
            <a:ext cx="218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/>
              <a:t>g</a:t>
            </a:r>
            <a:r>
              <a:rPr lang="sv-SE" altLang="sv-SE" sz="1200" dirty="0" smtClean="0"/>
              <a:t>etBookCopyInfo(bookCopy</a:t>
            </a:r>
            <a:r>
              <a:rPr lang="sv-SE" altLang="sv-SE" sz="1200" dirty="0" smtClean="0"/>
              <a:t>)</a:t>
            </a:r>
            <a:endParaRPr lang="sv-SE" altLang="sv-SE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1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25"/>
          <p:cNvSpPr>
            <a:spLocks noChangeShapeType="1"/>
          </p:cNvSpPr>
          <p:nvPr/>
        </p:nvSpPr>
        <p:spPr bwMode="auto">
          <a:xfrm flipH="1">
            <a:off x="5859696" y="1773544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7215532" y="18030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45631" y="1527175"/>
            <a:ext cx="113347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sv-SE" altLang="sv-SE" sz="1400" dirty="0" smtClean="0"/>
              <a:t>:Librarian</a:t>
            </a:r>
            <a:endParaRPr lang="en-US" altLang="sv-SE" sz="1400" dirty="0"/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311569" y="1154113"/>
            <a:ext cx="225425" cy="403225"/>
            <a:chOff x="5970" y="3173"/>
            <a:chExt cx="275" cy="502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391244" y="2340745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97473" y="2063746"/>
            <a:ext cx="218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GetBookCopyInfo(bookCopy)</a:t>
            </a:r>
            <a:endParaRPr lang="sv-SE" altLang="sv-SE" sz="1200" dirty="0"/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5440887" y="1336448"/>
            <a:ext cx="1004970" cy="42567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5355453" y="1401068"/>
            <a:ext cx="12431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BookCopy</a:t>
            </a:r>
            <a:endParaRPr lang="sv-SE" altLang="sv-SE" sz="1400" dirty="0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6753833" y="1339850"/>
            <a:ext cx="1090987" cy="42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692087" y="1389063"/>
            <a:ext cx="1092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BookTitle</a:t>
            </a:r>
            <a:endParaRPr lang="sv-SE" altLang="sv-SE" sz="1400" dirty="0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067219" y="1338263"/>
            <a:ext cx="646112" cy="423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1078331" y="138747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:UI</a:t>
            </a:r>
            <a:endParaRPr lang="sv-SE" altLang="sv-SE" sz="1400" dirty="0"/>
          </a:p>
        </p:txBody>
      </p:sp>
      <p:sp>
        <p:nvSpPr>
          <p:cNvPr id="33" name="Rectangle 42"/>
          <p:cNvSpPr>
            <a:spLocks noChangeArrowheads="1"/>
          </p:cNvSpPr>
          <p:nvPr/>
        </p:nvSpPr>
        <p:spPr bwMode="auto">
          <a:xfrm>
            <a:off x="4374671" y="1341438"/>
            <a:ext cx="982147" cy="419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4186359" y="1389063"/>
            <a:ext cx="136201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:BookLoan</a:t>
            </a:r>
            <a:endParaRPr lang="sv-SE" altLang="sv-SE" sz="1400" dirty="0"/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3097069" y="1341438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118173" y="1389063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:Borrower</a:t>
            </a:r>
            <a:endParaRPr lang="sv-SE" altLang="sv-SE" sz="1400" dirty="0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flipH="1">
            <a:off x="4843271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 flipH="1">
            <a:off x="3659850" y="17699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H="1">
            <a:off x="1394453" y="180181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H="1">
            <a:off x="391244" y="1724230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" name="Rectangle 40"/>
          <p:cNvSpPr/>
          <p:nvPr/>
        </p:nvSpPr>
        <p:spPr>
          <a:xfrm>
            <a:off x="3032878" y="4721453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85037" y="4998452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037" y="4721453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9579" y="4987461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56631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6" name="Straight Connector 45"/>
          <p:cNvCxnSpPr/>
          <p:nvPr/>
        </p:nvCxnSpPr>
        <p:spPr>
          <a:xfrm>
            <a:off x="4308790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08790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BookLoan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3332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loanDate</a:t>
            </a:r>
          </a:p>
          <a:p>
            <a:r>
              <a:rPr lang="sv-SE" sz="1000" dirty="0">
                <a:cs typeface="Arial" panose="020B0604020202020204" pitchFamily="34" charset="0"/>
              </a:rPr>
              <a:t>p</a:t>
            </a:r>
            <a:r>
              <a:rPr lang="sv-SE" sz="1000" dirty="0" smtClean="0">
                <a:cs typeface="Arial" panose="020B0604020202020204" pitchFamily="34" charset="0"/>
              </a:rPr>
              <a:t>lannedReturnDate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84186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0" name="Straight Connector 49"/>
          <p:cNvCxnSpPr/>
          <p:nvPr/>
        </p:nvCxnSpPr>
        <p:spPr>
          <a:xfrm>
            <a:off x="5536345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36345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BookCopy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0887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copyNo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purchaseDate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58661" y="4741506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4" name="Straight Connector 53"/>
          <p:cNvCxnSpPr/>
          <p:nvPr/>
        </p:nvCxnSpPr>
        <p:spPr>
          <a:xfrm>
            <a:off x="6810820" y="5018505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810820" y="4741506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BookTitle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15362" y="5007514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title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</a:p>
          <a:p>
            <a:r>
              <a:rPr lang="sv-SE" sz="1000" dirty="0" smtClean="0">
                <a:cs typeface="Arial" panose="020B0604020202020204" pitchFamily="34" charset="0"/>
              </a:rPr>
              <a:t>publisher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isbn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>
            <a:stCxn id="41" idx="2"/>
          </p:cNvCxnSpPr>
          <p:nvPr/>
        </p:nvCxnSpPr>
        <p:spPr>
          <a:xfrm>
            <a:off x="3611701" y="568435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15418" y="5884546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556672" y="538649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949158" y="5422802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967376" y="5907967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895642" y="5418790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353531" y="541258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301388" y="569237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359030" y="5903955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59529" y="5668905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4199741" y="540886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965752" y="53928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465584" y="5388167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7307609" y="5708420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6305071" y="5408576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1..*</a:t>
            </a:r>
            <a:endParaRPr lang="sv-SE" sz="1200" dirty="0"/>
          </a:p>
        </p:txBody>
      </p:sp>
      <p:sp>
        <p:nvSpPr>
          <p:cNvPr id="3" name="Rectangle 2"/>
          <p:cNvSpPr/>
          <p:nvPr/>
        </p:nvSpPr>
        <p:spPr>
          <a:xfrm>
            <a:off x="8334667" y="2848232"/>
            <a:ext cx="32931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1400" b="1" dirty="0"/>
              <a:t>Main scenario:</a:t>
            </a:r>
          </a:p>
          <a:p>
            <a:r>
              <a:rPr lang="sv-SE" altLang="sv-SE" sz="1400" dirty="0"/>
              <a:t>1. The librarian asks for book copy info (by adding the book copyNo). </a:t>
            </a:r>
          </a:p>
          <a:p>
            <a:r>
              <a:rPr lang="sv-SE" altLang="sv-SE" sz="1400" dirty="0"/>
              <a:t>2. The system presents info about the book copy (including title, author, and planned return date)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3. The librarian carry out the loan (by adding the borrower’s library card no, the librarian’s employeeNo, copyNo of the book, and planned return date)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4. The system confirm the loan</a:t>
            </a:r>
          </a:p>
        </p:txBody>
      </p:sp>
      <p:grpSp>
        <p:nvGrpSpPr>
          <p:cNvPr id="73" name="Group 3"/>
          <p:cNvGrpSpPr>
            <a:grpSpLocks/>
          </p:cNvGrpSpPr>
          <p:nvPr/>
        </p:nvGrpSpPr>
        <p:grpSpPr bwMode="auto">
          <a:xfrm>
            <a:off x="8504933" y="1950649"/>
            <a:ext cx="474042" cy="483458"/>
            <a:chOff x="5970" y="3173"/>
            <a:chExt cx="275" cy="502"/>
          </a:xfrm>
        </p:grpSpPr>
        <p:sp>
          <p:nvSpPr>
            <p:cNvPr id="74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cxnSp>
        <p:nvCxnSpPr>
          <p:cNvPr id="79" name="Straight Connector 78"/>
          <p:cNvCxnSpPr/>
          <p:nvPr/>
        </p:nvCxnSpPr>
        <p:spPr>
          <a:xfrm flipV="1">
            <a:off x="9048652" y="2030321"/>
            <a:ext cx="590487" cy="273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9708816" y="1689026"/>
            <a:ext cx="1242392" cy="4802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81" name="TextBox 80"/>
          <p:cNvSpPr txBox="1"/>
          <p:nvPr/>
        </p:nvSpPr>
        <p:spPr>
          <a:xfrm>
            <a:off x="9841372" y="1682624"/>
            <a:ext cx="147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sz="1400" dirty="0" smtClean="0">
                <a:solidFill>
                  <a:schemeClr val="tx1"/>
                </a:solidFill>
              </a:rPr>
              <a:t>Carry out</a:t>
            </a:r>
          </a:p>
          <a:p>
            <a:r>
              <a:rPr lang="sv-SE" altLang="sv-SE" sz="1400" dirty="0" smtClean="0">
                <a:solidFill>
                  <a:schemeClr val="tx1"/>
                </a:solidFill>
              </a:rPr>
              <a:t>a book loan</a:t>
            </a:r>
            <a:endParaRPr lang="sv-SE" sz="1400" dirty="0"/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1832793" y="1352169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2" name="Text Box 45"/>
          <p:cNvSpPr txBox="1">
            <a:spLocks noChangeArrowheads="1"/>
          </p:cNvSpPr>
          <p:nvPr/>
        </p:nvSpPr>
        <p:spPr bwMode="auto">
          <a:xfrm>
            <a:off x="1853897" y="1399794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:Librarian</a:t>
            </a:r>
            <a:endParaRPr lang="sv-SE" altLang="sv-SE" sz="1400" dirty="0"/>
          </a:p>
        </p:txBody>
      </p:sp>
      <p:sp>
        <p:nvSpPr>
          <p:cNvPr id="83" name="Line 25"/>
          <p:cNvSpPr>
            <a:spLocks noChangeShapeType="1"/>
          </p:cNvSpPr>
          <p:nvPr/>
        </p:nvSpPr>
        <p:spPr bwMode="auto">
          <a:xfrm flipH="1">
            <a:off x="2395574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4" name="Rectangle 83"/>
          <p:cNvSpPr/>
          <p:nvPr/>
        </p:nvSpPr>
        <p:spPr>
          <a:xfrm>
            <a:off x="1743506" y="4745519"/>
            <a:ext cx="1157646" cy="1139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5" name="Straight Connector 84"/>
          <p:cNvCxnSpPr/>
          <p:nvPr/>
        </p:nvCxnSpPr>
        <p:spPr>
          <a:xfrm>
            <a:off x="1795665" y="5022518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795665" y="4745519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Librarian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00207" y="5011527"/>
            <a:ext cx="13601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663521" y="5371204"/>
            <a:ext cx="2" cy="688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215045" y="5871662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07543" y="6074888"/>
            <a:ext cx="2455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792529" y="58469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4602851" y="543045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93" name="Line 23"/>
          <p:cNvSpPr>
            <a:spLocks noChangeShapeType="1"/>
          </p:cNvSpPr>
          <p:nvPr/>
        </p:nvSpPr>
        <p:spPr bwMode="auto">
          <a:xfrm flipV="1">
            <a:off x="1485095" y="2486428"/>
            <a:ext cx="4349509" cy="38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4" name="Rectangle 30"/>
          <p:cNvSpPr>
            <a:spLocks noChangeArrowheads="1"/>
          </p:cNvSpPr>
          <p:nvPr/>
        </p:nvSpPr>
        <p:spPr bwMode="auto">
          <a:xfrm>
            <a:off x="5792533" y="2422236"/>
            <a:ext cx="146096" cy="164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5" name="Text Box 27"/>
          <p:cNvSpPr txBox="1">
            <a:spLocks noChangeArrowheads="1"/>
          </p:cNvSpPr>
          <p:nvPr/>
        </p:nvSpPr>
        <p:spPr bwMode="auto">
          <a:xfrm>
            <a:off x="6135315" y="2838161"/>
            <a:ext cx="963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200" dirty="0" smtClean="0"/>
              <a:t>title</a:t>
            </a:r>
            <a:endParaRPr lang="sv-SE" altLang="sv-SE" sz="1200" dirty="0"/>
          </a:p>
        </p:txBody>
      </p:sp>
      <p:sp>
        <p:nvSpPr>
          <p:cNvPr id="96" name="Line 29"/>
          <p:cNvSpPr>
            <a:spLocks noChangeShapeType="1"/>
          </p:cNvSpPr>
          <p:nvPr/>
        </p:nvSpPr>
        <p:spPr bwMode="auto">
          <a:xfrm flipH="1">
            <a:off x="5949500" y="3112799"/>
            <a:ext cx="116439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7" name="Line 28"/>
          <p:cNvSpPr>
            <a:spLocks noChangeShapeType="1"/>
          </p:cNvSpPr>
          <p:nvPr/>
        </p:nvSpPr>
        <p:spPr bwMode="auto">
          <a:xfrm>
            <a:off x="5941562" y="2682476"/>
            <a:ext cx="1165981" cy="32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5951330" y="2422236"/>
            <a:ext cx="13001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getBookTitle()</a:t>
            </a:r>
            <a:endParaRPr lang="sv-SE" altLang="sv-SE" sz="1200" dirty="0"/>
          </a:p>
        </p:txBody>
      </p:sp>
      <p:sp>
        <p:nvSpPr>
          <p:cNvPr id="99" name="Rectangle 32"/>
          <p:cNvSpPr>
            <a:spLocks noChangeArrowheads="1"/>
          </p:cNvSpPr>
          <p:nvPr/>
        </p:nvSpPr>
        <p:spPr bwMode="auto">
          <a:xfrm>
            <a:off x="7120244" y="2685761"/>
            <a:ext cx="163512" cy="427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0" name="Text Box 27"/>
          <p:cNvSpPr txBox="1">
            <a:spLocks noChangeArrowheads="1"/>
          </p:cNvSpPr>
          <p:nvPr/>
        </p:nvSpPr>
        <p:spPr bwMode="auto">
          <a:xfrm>
            <a:off x="6179430" y="3616204"/>
            <a:ext cx="963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200" dirty="0" smtClean="0"/>
              <a:t>author</a:t>
            </a:r>
            <a:endParaRPr lang="sv-SE" altLang="sv-SE" sz="1200" dirty="0"/>
          </a:p>
        </p:txBody>
      </p:sp>
      <p:sp>
        <p:nvSpPr>
          <p:cNvPr id="101" name="Line 29"/>
          <p:cNvSpPr>
            <a:spLocks noChangeShapeType="1"/>
          </p:cNvSpPr>
          <p:nvPr/>
        </p:nvSpPr>
        <p:spPr bwMode="auto">
          <a:xfrm flipH="1">
            <a:off x="5993615" y="3890842"/>
            <a:ext cx="116439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" name="Line 28"/>
          <p:cNvSpPr>
            <a:spLocks noChangeShapeType="1"/>
          </p:cNvSpPr>
          <p:nvPr/>
        </p:nvSpPr>
        <p:spPr bwMode="auto">
          <a:xfrm>
            <a:off x="5985677" y="3460519"/>
            <a:ext cx="1165981" cy="32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6272184" y="3200279"/>
            <a:ext cx="13001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getAuthor()</a:t>
            </a:r>
            <a:endParaRPr lang="sv-SE" altLang="sv-SE" sz="1200" dirty="0"/>
          </a:p>
        </p:txBody>
      </p:sp>
      <p:sp>
        <p:nvSpPr>
          <p:cNvPr id="104" name="Rectangle 32"/>
          <p:cNvSpPr>
            <a:spLocks noChangeArrowheads="1"/>
          </p:cNvSpPr>
          <p:nvPr/>
        </p:nvSpPr>
        <p:spPr bwMode="auto">
          <a:xfrm>
            <a:off x="7164359" y="3463804"/>
            <a:ext cx="163512" cy="427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5" name="Rectangle 30"/>
          <p:cNvSpPr>
            <a:spLocks noChangeArrowheads="1"/>
          </p:cNvSpPr>
          <p:nvPr/>
        </p:nvSpPr>
        <p:spPr bwMode="auto">
          <a:xfrm>
            <a:off x="1333759" y="2304094"/>
            <a:ext cx="147031" cy="1779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9" name="Text Box 12"/>
          <p:cNvSpPr txBox="1">
            <a:spLocks noChangeArrowheads="1"/>
          </p:cNvSpPr>
          <p:nvPr/>
        </p:nvSpPr>
        <p:spPr bwMode="auto">
          <a:xfrm>
            <a:off x="1489777" y="2242452"/>
            <a:ext cx="218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/>
              <a:t>g</a:t>
            </a:r>
            <a:r>
              <a:rPr lang="sv-SE" altLang="sv-SE" sz="1200" dirty="0" smtClean="0"/>
              <a:t>etBookCopyInfo(bookCopy</a:t>
            </a:r>
            <a:r>
              <a:rPr lang="sv-SE" altLang="sv-SE" sz="1200" dirty="0" smtClean="0"/>
              <a:t>)</a:t>
            </a:r>
            <a:endParaRPr lang="sv-SE" altLang="sv-SE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7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25"/>
          <p:cNvSpPr>
            <a:spLocks noChangeShapeType="1"/>
          </p:cNvSpPr>
          <p:nvPr/>
        </p:nvSpPr>
        <p:spPr bwMode="auto">
          <a:xfrm flipH="1">
            <a:off x="5859696" y="1773544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7215532" y="18030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45631" y="1527175"/>
            <a:ext cx="113347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sv-SE" altLang="sv-SE" sz="1400" dirty="0" smtClean="0"/>
              <a:t>:Librarian</a:t>
            </a:r>
            <a:endParaRPr lang="en-US" altLang="sv-SE" sz="1400" dirty="0"/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311569" y="1154113"/>
            <a:ext cx="225425" cy="403225"/>
            <a:chOff x="5970" y="3173"/>
            <a:chExt cx="275" cy="502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391244" y="2340745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97473" y="2063746"/>
            <a:ext cx="218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GetBookCopyInfo(bookCopy)</a:t>
            </a:r>
            <a:endParaRPr lang="sv-SE" altLang="sv-SE" sz="1200" dirty="0"/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5440887" y="1336448"/>
            <a:ext cx="1004970" cy="42567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5355453" y="1401068"/>
            <a:ext cx="12431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BookCopy</a:t>
            </a:r>
            <a:endParaRPr lang="sv-SE" altLang="sv-SE" sz="1400" dirty="0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6753833" y="1339850"/>
            <a:ext cx="1090987" cy="42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692087" y="1389063"/>
            <a:ext cx="1092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BookTitle</a:t>
            </a:r>
            <a:endParaRPr lang="sv-SE" altLang="sv-SE" sz="1400" dirty="0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067219" y="1338263"/>
            <a:ext cx="646112" cy="423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1078331" y="138747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:UI</a:t>
            </a:r>
            <a:endParaRPr lang="sv-SE" altLang="sv-SE" sz="1400" dirty="0"/>
          </a:p>
        </p:txBody>
      </p:sp>
      <p:sp>
        <p:nvSpPr>
          <p:cNvPr id="33" name="Rectangle 42"/>
          <p:cNvSpPr>
            <a:spLocks noChangeArrowheads="1"/>
          </p:cNvSpPr>
          <p:nvPr/>
        </p:nvSpPr>
        <p:spPr bwMode="auto">
          <a:xfrm>
            <a:off x="4374671" y="1341438"/>
            <a:ext cx="982147" cy="419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4186359" y="1389063"/>
            <a:ext cx="136201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:BookLoan</a:t>
            </a:r>
            <a:endParaRPr lang="sv-SE" altLang="sv-SE" sz="1400" dirty="0"/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3097069" y="1341438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118173" y="1389063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:Borrower</a:t>
            </a:r>
            <a:endParaRPr lang="sv-SE" altLang="sv-SE" sz="1400" dirty="0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flipH="1">
            <a:off x="4843271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 flipH="1">
            <a:off x="3659850" y="17699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H="1">
            <a:off x="1394453" y="180181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H="1">
            <a:off x="391244" y="1724230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" name="Rectangle 40"/>
          <p:cNvSpPr/>
          <p:nvPr/>
        </p:nvSpPr>
        <p:spPr>
          <a:xfrm>
            <a:off x="3032878" y="4721453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85037" y="4998452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037" y="4721453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9579" y="4987461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56631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6" name="Straight Connector 45"/>
          <p:cNvCxnSpPr/>
          <p:nvPr/>
        </p:nvCxnSpPr>
        <p:spPr>
          <a:xfrm>
            <a:off x="4308790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08790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BookLoan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3332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loanDate</a:t>
            </a:r>
          </a:p>
          <a:p>
            <a:r>
              <a:rPr lang="sv-SE" sz="1000" dirty="0">
                <a:cs typeface="Arial" panose="020B0604020202020204" pitchFamily="34" charset="0"/>
              </a:rPr>
              <a:t>p</a:t>
            </a:r>
            <a:r>
              <a:rPr lang="sv-SE" sz="1000" dirty="0" smtClean="0">
                <a:cs typeface="Arial" panose="020B0604020202020204" pitchFamily="34" charset="0"/>
              </a:rPr>
              <a:t>lannedReturnDate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84186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0" name="Straight Connector 49"/>
          <p:cNvCxnSpPr/>
          <p:nvPr/>
        </p:nvCxnSpPr>
        <p:spPr>
          <a:xfrm>
            <a:off x="5536345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36345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BookCopy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0887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copyNo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purchaseDate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58661" y="4741506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4" name="Straight Connector 53"/>
          <p:cNvCxnSpPr/>
          <p:nvPr/>
        </p:nvCxnSpPr>
        <p:spPr>
          <a:xfrm>
            <a:off x="6810820" y="5018505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810820" y="4741506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BookTitle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15362" y="5007514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title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</a:p>
          <a:p>
            <a:r>
              <a:rPr lang="sv-SE" sz="1000" dirty="0" smtClean="0">
                <a:cs typeface="Arial" panose="020B0604020202020204" pitchFamily="34" charset="0"/>
              </a:rPr>
              <a:t>publisher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isbn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>
            <a:stCxn id="41" idx="2"/>
          </p:cNvCxnSpPr>
          <p:nvPr/>
        </p:nvCxnSpPr>
        <p:spPr>
          <a:xfrm>
            <a:off x="3611701" y="568435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15418" y="5884546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556672" y="538649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949158" y="5422802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967376" y="5907967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895642" y="5418790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353531" y="541258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301388" y="569237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359030" y="5903955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59529" y="5668905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4199741" y="540886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965752" y="53928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465584" y="5388167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7307609" y="5708420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6305071" y="5408576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1..*</a:t>
            </a:r>
            <a:endParaRPr lang="sv-SE" sz="1200" dirty="0"/>
          </a:p>
        </p:txBody>
      </p:sp>
      <p:sp>
        <p:nvSpPr>
          <p:cNvPr id="3" name="Rectangle 2"/>
          <p:cNvSpPr/>
          <p:nvPr/>
        </p:nvSpPr>
        <p:spPr>
          <a:xfrm>
            <a:off x="8334667" y="2848232"/>
            <a:ext cx="32931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1400" b="1" dirty="0"/>
              <a:t>Main scenario:</a:t>
            </a:r>
          </a:p>
          <a:p>
            <a:r>
              <a:rPr lang="sv-SE" altLang="sv-SE" sz="1400" dirty="0"/>
              <a:t>1. The librarian asks for book copy info (by adding the book copyNo). </a:t>
            </a:r>
          </a:p>
          <a:p>
            <a:r>
              <a:rPr lang="sv-SE" altLang="sv-SE" sz="1400" dirty="0"/>
              <a:t>2. The system presents info about the book copy (including title, author, and planned return date)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3. The librarian carry out the loan (by adding the borrower’s library card no, the librarian’s employeeNo, copyNo of the book, and planned return date)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4. The system confirm the loan</a:t>
            </a:r>
          </a:p>
        </p:txBody>
      </p:sp>
      <p:grpSp>
        <p:nvGrpSpPr>
          <p:cNvPr id="73" name="Group 3"/>
          <p:cNvGrpSpPr>
            <a:grpSpLocks/>
          </p:cNvGrpSpPr>
          <p:nvPr/>
        </p:nvGrpSpPr>
        <p:grpSpPr bwMode="auto">
          <a:xfrm>
            <a:off x="8504933" y="1950649"/>
            <a:ext cx="474042" cy="483458"/>
            <a:chOff x="5970" y="3173"/>
            <a:chExt cx="275" cy="502"/>
          </a:xfrm>
        </p:grpSpPr>
        <p:sp>
          <p:nvSpPr>
            <p:cNvPr id="74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cxnSp>
        <p:nvCxnSpPr>
          <p:cNvPr id="79" name="Straight Connector 78"/>
          <p:cNvCxnSpPr/>
          <p:nvPr/>
        </p:nvCxnSpPr>
        <p:spPr>
          <a:xfrm flipV="1">
            <a:off x="9048652" y="2030321"/>
            <a:ext cx="590487" cy="273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9708816" y="1689026"/>
            <a:ext cx="1242392" cy="4802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81" name="TextBox 80"/>
          <p:cNvSpPr txBox="1"/>
          <p:nvPr/>
        </p:nvSpPr>
        <p:spPr>
          <a:xfrm>
            <a:off x="9841372" y="1682624"/>
            <a:ext cx="147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sz="1400" dirty="0" smtClean="0">
                <a:solidFill>
                  <a:schemeClr val="tx1"/>
                </a:solidFill>
              </a:rPr>
              <a:t>Carry out</a:t>
            </a:r>
          </a:p>
          <a:p>
            <a:r>
              <a:rPr lang="sv-SE" altLang="sv-SE" sz="1400" dirty="0" smtClean="0">
                <a:solidFill>
                  <a:schemeClr val="tx1"/>
                </a:solidFill>
              </a:rPr>
              <a:t>a book loan</a:t>
            </a:r>
            <a:endParaRPr lang="sv-SE" sz="1400" dirty="0"/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1832793" y="1352169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2" name="Text Box 45"/>
          <p:cNvSpPr txBox="1">
            <a:spLocks noChangeArrowheads="1"/>
          </p:cNvSpPr>
          <p:nvPr/>
        </p:nvSpPr>
        <p:spPr bwMode="auto">
          <a:xfrm>
            <a:off x="1853897" y="1399794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:Librarian</a:t>
            </a:r>
            <a:endParaRPr lang="sv-SE" altLang="sv-SE" sz="1400" dirty="0"/>
          </a:p>
        </p:txBody>
      </p:sp>
      <p:sp>
        <p:nvSpPr>
          <p:cNvPr id="83" name="Line 25"/>
          <p:cNvSpPr>
            <a:spLocks noChangeShapeType="1"/>
          </p:cNvSpPr>
          <p:nvPr/>
        </p:nvSpPr>
        <p:spPr bwMode="auto">
          <a:xfrm flipH="1">
            <a:off x="2395574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4" name="Rectangle 83"/>
          <p:cNvSpPr/>
          <p:nvPr/>
        </p:nvSpPr>
        <p:spPr>
          <a:xfrm>
            <a:off x="1743506" y="4745519"/>
            <a:ext cx="1157646" cy="1139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5" name="Straight Connector 84"/>
          <p:cNvCxnSpPr/>
          <p:nvPr/>
        </p:nvCxnSpPr>
        <p:spPr>
          <a:xfrm>
            <a:off x="1795665" y="5022518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795665" y="4745519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Librarian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00207" y="5011527"/>
            <a:ext cx="13601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663521" y="5371204"/>
            <a:ext cx="2" cy="688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215045" y="5871662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07543" y="6074888"/>
            <a:ext cx="2455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792529" y="58469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4602851" y="543045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93" name="Line 23"/>
          <p:cNvSpPr>
            <a:spLocks noChangeShapeType="1"/>
          </p:cNvSpPr>
          <p:nvPr/>
        </p:nvSpPr>
        <p:spPr bwMode="auto">
          <a:xfrm flipV="1">
            <a:off x="1485095" y="2486428"/>
            <a:ext cx="4349509" cy="38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4" name="Rectangle 30"/>
          <p:cNvSpPr>
            <a:spLocks noChangeArrowheads="1"/>
          </p:cNvSpPr>
          <p:nvPr/>
        </p:nvSpPr>
        <p:spPr bwMode="auto">
          <a:xfrm>
            <a:off x="5792533" y="2422236"/>
            <a:ext cx="146096" cy="164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5" name="Text Box 27"/>
          <p:cNvSpPr txBox="1">
            <a:spLocks noChangeArrowheads="1"/>
          </p:cNvSpPr>
          <p:nvPr/>
        </p:nvSpPr>
        <p:spPr bwMode="auto">
          <a:xfrm>
            <a:off x="6135315" y="2838161"/>
            <a:ext cx="963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200" dirty="0" smtClean="0"/>
              <a:t>title</a:t>
            </a:r>
            <a:endParaRPr lang="sv-SE" altLang="sv-SE" sz="1200" dirty="0"/>
          </a:p>
        </p:txBody>
      </p:sp>
      <p:sp>
        <p:nvSpPr>
          <p:cNvPr id="96" name="Line 29"/>
          <p:cNvSpPr>
            <a:spLocks noChangeShapeType="1"/>
          </p:cNvSpPr>
          <p:nvPr/>
        </p:nvSpPr>
        <p:spPr bwMode="auto">
          <a:xfrm flipH="1">
            <a:off x="5949500" y="3112799"/>
            <a:ext cx="116439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7" name="Line 28"/>
          <p:cNvSpPr>
            <a:spLocks noChangeShapeType="1"/>
          </p:cNvSpPr>
          <p:nvPr/>
        </p:nvSpPr>
        <p:spPr bwMode="auto">
          <a:xfrm>
            <a:off x="5941562" y="2682476"/>
            <a:ext cx="1165981" cy="32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5951330" y="2422236"/>
            <a:ext cx="13001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getBookTitle()</a:t>
            </a:r>
            <a:endParaRPr lang="sv-SE" altLang="sv-SE" sz="1200" dirty="0"/>
          </a:p>
        </p:txBody>
      </p:sp>
      <p:sp>
        <p:nvSpPr>
          <p:cNvPr id="99" name="Rectangle 32"/>
          <p:cNvSpPr>
            <a:spLocks noChangeArrowheads="1"/>
          </p:cNvSpPr>
          <p:nvPr/>
        </p:nvSpPr>
        <p:spPr bwMode="auto">
          <a:xfrm>
            <a:off x="7120244" y="2685761"/>
            <a:ext cx="163512" cy="427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0" name="Text Box 27"/>
          <p:cNvSpPr txBox="1">
            <a:spLocks noChangeArrowheads="1"/>
          </p:cNvSpPr>
          <p:nvPr/>
        </p:nvSpPr>
        <p:spPr bwMode="auto">
          <a:xfrm>
            <a:off x="6179430" y="3616204"/>
            <a:ext cx="963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200" dirty="0" smtClean="0"/>
              <a:t>author</a:t>
            </a:r>
            <a:endParaRPr lang="sv-SE" altLang="sv-SE" sz="1200" dirty="0"/>
          </a:p>
        </p:txBody>
      </p:sp>
      <p:sp>
        <p:nvSpPr>
          <p:cNvPr id="101" name="Line 29"/>
          <p:cNvSpPr>
            <a:spLocks noChangeShapeType="1"/>
          </p:cNvSpPr>
          <p:nvPr/>
        </p:nvSpPr>
        <p:spPr bwMode="auto">
          <a:xfrm flipH="1">
            <a:off x="5993615" y="3890842"/>
            <a:ext cx="116439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" name="Line 28"/>
          <p:cNvSpPr>
            <a:spLocks noChangeShapeType="1"/>
          </p:cNvSpPr>
          <p:nvPr/>
        </p:nvSpPr>
        <p:spPr bwMode="auto">
          <a:xfrm>
            <a:off x="5985677" y="3460519"/>
            <a:ext cx="1165981" cy="32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6272184" y="3200279"/>
            <a:ext cx="13001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getAuthor()</a:t>
            </a:r>
            <a:endParaRPr lang="sv-SE" altLang="sv-SE" sz="1200" dirty="0"/>
          </a:p>
        </p:txBody>
      </p:sp>
      <p:sp>
        <p:nvSpPr>
          <p:cNvPr id="104" name="Rectangle 32"/>
          <p:cNvSpPr>
            <a:spLocks noChangeArrowheads="1"/>
          </p:cNvSpPr>
          <p:nvPr/>
        </p:nvSpPr>
        <p:spPr bwMode="auto">
          <a:xfrm>
            <a:off x="7164359" y="3463804"/>
            <a:ext cx="163512" cy="427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5" name="Rectangle 30"/>
          <p:cNvSpPr>
            <a:spLocks noChangeArrowheads="1"/>
          </p:cNvSpPr>
          <p:nvPr/>
        </p:nvSpPr>
        <p:spPr bwMode="auto">
          <a:xfrm>
            <a:off x="1333759" y="2304094"/>
            <a:ext cx="147031" cy="1779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06" name="Group 65"/>
          <p:cNvGrpSpPr>
            <a:grpSpLocks/>
          </p:cNvGrpSpPr>
          <p:nvPr/>
        </p:nvGrpSpPr>
        <p:grpSpPr bwMode="auto">
          <a:xfrm>
            <a:off x="1493491" y="3779830"/>
            <a:ext cx="4284076" cy="303851"/>
            <a:chOff x="1975" y="3356"/>
            <a:chExt cx="2167" cy="173"/>
          </a:xfrm>
        </p:grpSpPr>
        <p:sp>
          <p:nvSpPr>
            <p:cNvPr id="107" name="Line 21"/>
            <p:cNvSpPr>
              <a:spLocks noChangeShapeType="1"/>
            </p:cNvSpPr>
            <p:nvPr/>
          </p:nvSpPr>
          <p:spPr bwMode="auto">
            <a:xfrm flipH="1">
              <a:off x="1975" y="3525"/>
              <a:ext cx="216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8" name="Text Box 22"/>
            <p:cNvSpPr txBox="1">
              <a:spLocks noChangeArrowheads="1"/>
            </p:cNvSpPr>
            <p:nvPr/>
          </p:nvSpPr>
          <p:spPr bwMode="auto">
            <a:xfrm>
              <a:off x="2044" y="3356"/>
              <a:ext cx="202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 altLang="sv-SE" sz="1200" dirty="0" smtClean="0"/>
                <a:t>bookCopyInfo</a:t>
              </a:r>
              <a:endParaRPr lang="sv-SE" altLang="sv-SE" sz="1200" dirty="0"/>
            </a:p>
          </p:txBody>
        </p:sp>
      </p:grpSp>
      <p:sp>
        <p:nvSpPr>
          <p:cNvPr id="109" name="Text Box 12"/>
          <p:cNvSpPr txBox="1">
            <a:spLocks noChangeArrowheads="1"/>
          </p:cNvSpPr>
          <p:nvPr/>
        </p:nvSpPr>
        <p:spPr bwMode="auto">
          <a:xfrm>
            <a:off x="1489777" y="2242452"/>
            <a:ext cx="218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/>
              <a:t>g</a:t>
            </a:r>
            <a:r>
              <a:rPr lang="sv-SE" altLang="sv-SE" sz="1200" dirty="0" smtClean="0"/>
              <a:t>etBookCopyInfo(bookCopy</a:t>
            </a:r>
            <a:r>
              <a:rPr lang="sv-SE" altLang="sv-SE" sz="1200" dirty="0" smtClean="0"/>
              <a:t>)</a:t>
            </a:r>
            <a:endParaRPr lang="sv-SE" altLang="sv-SE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5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25"/>
          <p:cNvSpPr>
            <a:spLocks noChangeShapeType="1"/>
          </p:cNvSpPr>
          <p:nvPr/>
        </p:nvSpPr>
        <p:spPr bwMode="auto">
          <a:xfrm flipH="1">
            <a:off x="5859696" y="1773544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7215532" y="18030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45631" y="1527175"/>
            <a:ext cx="113347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sv-SE" altLang="sv-SE" sz="1400" dirty="0" smtClean="0"/>
              <a:t>:Librarian</a:t>
            </a:r>
            <a:endParaRPr lang="en-US" altLang="sv-SE" sz="1400" dirty="0"/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311569" y="1154113"/>
            <a:ext cx="225425" cy="403225"/>
            <a:chOff x="5970" y="3173"/>
            <a:chExt cx="275" cy="502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5440887" y="1336448"/>
            <a:ext cx="1004970" cy="42567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5355453" y="1401068"/>
            <a:ext cx="12431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BookCopy</a:t>
            </a:r>
            <a:endParaRPr lang="sv-SE" altLang="sv-SE" sz="1400" dirty="0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6753833" y="1339850"/>
            <a:ext cx="1090987" cy="42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692087" y="1389063"/>
            <a:ext cx="1092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BookTitle</a:t>
            </a:r>
            <a:endParaRPr lang="sv-SE" altLang="sv-SE" sz="1400" dirty="0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067219" y="1338263"/>
            <a:ext cx="646112" cy="423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1078331" y="138747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:UI</a:t>
            </a:r>
            <a:endParaRPr lang="sv-SE" altLang="sv-SE" sz="1400" dirty="0"/>
          </a:p>
        </p:txBody>
      </p:sp>
      <p:sp>
        <p:nvSpPr>
          <p:cNvPr id="33" name="Rectangle 42"/>
          <p:cNvSpPr>
            <a:spLocks noChangeArrowheads="1"/>
          </p:cNvSpPr>
          <p:nvPr/>
        </p:nvSpPr>
        <p:spPr bwMode="auto">
          <a:xfrm>
            <a:off x="4374671" y="1341438"/>
            <a:ext cx="982147" cy="419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4186359" y="1389063"/>
            <a:ext cx="136201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:BookLoan</a:t>
            </a:r>
            <a:endParaRPr lang="sv-SE" altLang="sv-SE" sz="1400" dirty="0"/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3097069" y="1341438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118173" y="1389063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:Borrower</a:t>
            </a:r>
            <a:endParaRPr lang="sv-SE" altLang="sv-SE" sz="1400" dirty="0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flipH="1">
            <a:off x="4843271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 flipH="1">
            <a:off x="3659850" y="17699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H="1">
            <a:off x="1394453" y="180181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H="1">
            <a:off x="391244" y="1724230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" name="Rectangle 40"/>
          <p:cNvSpPr/>
          <p:nvPr/>
        </p:nvSpPr>
        <p:spPr>
          <a:xfrm>
            <a:off x="3032878" y="4721453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85037" y="4998452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037" y="4721453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9579" y="4987461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56631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6" name="Straight Connector 45"/>
          <p:cNvCxnSpPr/>
          <p:nvPr/>
        </p:nvCxnSpPr>
        <p:spPr>
          <a:xfrm>
            <a:off x="4308790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08790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BookLoan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3332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loanDate</a:t>
            </a:r>
          </a:p>
          <a:p>
            <a:r>
              <a:rPr lang="sv-SE" sz="1000" dirty="0">
                <a:cs typeface="Arial" panose="020B0604020202020204" pitchFamily="34" charset="0"/>
              </a:rPr>
              <a:t>p</a:t>
            </a:r>
            <a:r>
              <a:rPr lang="sv-SE" sz="1000" dirty="0" smtClean="0">
                <a:cs typeface="Arial" panose="020B0604020202020204" pitchFamily="34" charset="0"/>
              </a:rPr>
              <a:t>lannedReturnDate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84186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0" name="Straight Connector 49"/>
          <p:cNvCxnSpPr/>
          <p:nvPr/>
        </p:nvCxnSpPr>
        <p:spPr>
          <a:xfrm>
            <a:off x="5536345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36345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BookCopy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0887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copyNo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purchaseDate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58661" y="4741506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4" name="Straight Connector 53"/>
          <p:cNvCxnSpPr/>
          <p:nvPr/>
        </p:nvCxnSpPr>
        <p:spPr>
          <a:xfrm>
            <a:off x="6810820" y="5018505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810820" y="4741506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BookTitle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15362" y="5007514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title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</a:p>
          <a:p>
            <a:r>
              <a:rPr lang="sv-SE" sz="1000" dirty="0" smtClean="0">
                <a:cs typeface="Arial" panose="020B0604020202020204" pitchFamily="34" charset="0"/>
              </a:rPr>
              <a:t>publisher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isbn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>
            <a:stCxn id="41" idx="2"/>
          </p:cNvCxnSpPr>
          <p:nvPr/>
        </p:nvCxnSpPr>
        <p:spPr>
          <a:xfrm>
            <a:off x="3611701" y="568435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15418" y="5884546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556672" y="538649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949158" y="5422802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967376" y="5907967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895642" y="5418790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353531" y="541258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301388" y="569237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359030" y="5903955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59529" y="5668905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4199741" y="540886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965752" y="53928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465584" y="5388167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7307609" y="5708420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6305071" y="5408576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1..*</a:t>
            </a:r>
            <a:endParaRPr lang="sv-SE" sz="1200" dirty="0"/>
          </a:p>
        </p:txBody>
      </p:sp>
      <p:grpSp>
        <p:nvGrpSpPr>
          <p:cNvPr id="73" name="Group 3"/>
          <p:cNvGrpSpPr>
            <a:grpSpLocks/>
          </p:cNvGrpSpPr>
          <p:nvPr/>
        </p:nvGrpSpPr>
        <p:grpSpPr bwMode="auto">
          <a:xfrm>
            <a:off x="8504933" y="1950649"/>
            <a:ext cx="474042" cy="483458"/>
            <a:chOff x="5970" y="3173"/>
            <a:chExt cx="275" cy="502"/>
          </a:xfrm>
        </p:grpSpPr>
        <p:sp>
          <p:nvSpPr>
            <p:cNvPr id="74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cxnSp>
        <p:nvCxnSpPr>
          <p:cNvPr id="79" name="Straight Connector 78"/>
          <p:cNvCxnSpPr/>
          <p:nvPr/>
        </p:nvCxnSpPr>
        <p:spPr>
          <a:xfrm flipV="1">
            <a:off x="9048652" y="2030321"/>
            <a:ext cx="590487" cy="273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9708816" y="1689026"/>
            <a:ext cx="1242392" cy="4802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81" name="TextBox 80"/>
          <p:cNvSpPr txBox="1"/>
          <p:nvPr/>
        </p:nvSpPr>
        <p:spPr>
          <a:xfrm>
            <a:off x="9841372" y="1682624"/>
            <a:ext cx="147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sz="1400" dirty="0" smtClean="0">
                <a:solidFill>
                  <a:schemeClr val="tx1"/>
                </a:solidFill>
              </a:rPr>
              <a:t>Carry out</a:t>
            </a:r>
          </a:p>
          <a:p>
            <a:r>
              <a:rPr lang="sv-SE" altLang="sv-SE" sz="1400" dirty="0" smtClean="0">
                <a:solidFill>
                  <a:schemeClr val="tx1"/>
                </a:solidFill>
              </a:rPr>
              <a:t>a book loan</a:t>
            </a:r>
            <a:endParaRPr lang="sv-SE" sz="1400" dirty="0"/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1832793" y="1352169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2" name="Text Box 45"/>
          <p:cNvSpPr txBox="1">
            <a:spLocks noChangeArrowheads="1"/>
          </p:cNvSpPr>
          <p:nvPr/>
        </p:nvSpPr>
        <p:spPr bwMode="auto">
          <a:xfrm>
            <a:off x="1853897" y="1399794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:Librarian</a:t>
            </a:r>
            <a:endParaRPr lang="sv-SE" altLang="sv-SE" sz="1400" dirty="0"/>
          </a:p>
        </p:txBody>
      </p:sp>
      <p:sp>
        <p:nvSpPr>
          <p:cNvPr id="83" name="Line 25"/>
          <p:cNvSpPr>
            <a:spLocks noChangeShapeType="1"/>
          </p:cNvSpPr>
          <p:nvPr/>
        </p:nvSpPr>
        <p:spPr bwMode="auto">
          <a:xfrm flipH="1">
            <a:off x="2395574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4" name="Rectangle 83"/>
          <p:cNvSpPr/>
          <p:nvPr/>
        </p:nvSpPr>
        <p:spPr>
          <a:xfrm>
            <a:off x="1743506" y="4745519"/>
            <a:ext cx="1157646" cy="1139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5" name="Straight Connector 84"/>
          <p:cNvCxnSpPr/>
          <p:nvPr/>
        </p:nvCxnSpPr>
        <p:spPr>
          <a:xfrm>
            <a:off x="1795665" y="5022518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795665" y="4745519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Librarian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00207" y="5011527"/>
            <a:ext cx="13601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663521" y="5371204"/>
            <a:ext cx="2" cy="688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215045" y="5871662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07543" y="6074888"/>
            <a:ext cx="2455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792529" y="58469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4602851" y="543045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109" name="Rectangle 108"/>
          <p:cNvSpPr/>
          <p:nvPr/>
        </p:nvSpPr>
        <p:spPr>
          <a:xfrm>
            <a:off x="8334667" y="2848232"/>
            <a:ext cx="32931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1400" b="1" dirty="0"/>
              <a:t>Main scenario: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1. The librarian asks for book copy info (by adding the book copyNo). 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2. The system presents info about the book copy (including title, author, and planned return date)</a:t>
            </a:r>
          </a:p>
          <a:p>
            <a:r>
              <a:rPr lang="sv-SE" altLang="sv-SE" sz="1400" dirty="0"/>
              <a:t>3. The librarian carry out the loan (by adding the borrower’s library card no, the librarian’s employeeNo, copyNo of the book, and planned return date)</a:t>
            </a:r>
          </a:p>
          <a:p>
            <a:r>
              <a:rPr lang="sv-SE" altLang="sv-SE" sz="1400" dirty="0"/>
              <a:t>4. The system confirm the loan</a:t>
            </a:r>
          </a:p>
        </p:txBody>
      </p:sp>
      <p:sp>
        <p:nvSpPr>
          <p:cNvPr id="110" name="Rectangle 30"/>
          <p:cNvSpPr>
            <a:spLocks noChangeArrowheads="1"/>
          </p:cNvSpPr>
          <p:nvPr/>
        </p:nvSpPr>
        <p:spPr bwMode="auto">
          <a:xfrm>
            <a:off x="1333759" y="2304094"/>
            <a:ext cx="129995" cy="14906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1" name="Line 11"/>
          <p:cNvSpPr>
            <a:spLocks noChangeShapeType="1"/>
          </p:cNvSpPr>
          <p:nvPr/>
        </p:nvSpPr>
        <p:spPr bwMode="auto">
          <a:xfrm>
            <a:off x="391244" y="2340745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2" name="Text Box 12"/>
          <p:cNvSpPr txBox="1">
            <a:spLocks noChangeArrowheads="1"/>
          </p:cNvSpPr>
          <p:nvPr/>
        </p:nvSpPr>
        <p:spPr bwMode="auto">
          <a:xfrm>
            <a:off x="305912" y="2050526"/>
            <a:ext cx="57362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BorrowBookCopy(libraryCardNo, employeeNo, copyNo, plannedReturnDate, loanDate)</a:t>
            </a:r>
            <a:endParaRPr lang="sv-SE" altLang="sv-SE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3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25"/>
          <p:cNvSpPr>
            <a:spLocks noChangeShapeType="1"/>
          </p:cNvSpPr>
          <p:nvPr/>
        </p:nvSpPr>
        <p:spPr bwMode="auto">
          <a:xfrm flipH="1">
            <a:off x="5859696" y="1773544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7215532" y="18030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45631" y="1527175"/>
            <a:ext cx="113347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sv-SE" altLang="sv-SE" sz="1400" dirty="0" smtClean="0"/>
              <a:t>:Librarian</a:t>
            </a:r>
            <a:endParaRPr lang="en-US" altLang="sv-SE" sz="1400" dirty="0"/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311569" y="1154113"/>
            <a:ext cx="225425" cy="403225"/>
            <a:chOff x="5970" y="3173"/>
            <a:chExt cx="275" cy="502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5440887" y="1336448"/>
            <a:ext cx="1004970" cy="42567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5355453" y="1401068"/>
            <a:ext cx="12431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BookCopy</a:t>
            </a:r>
            <a:endParaRPr lang="sv-SE" altLang="sv-SE" sz="1400" dirty="0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6753833" y="1339850"/>
            <a:ext cx="1090987" cy="42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692087" y="1389063"/>
            <a:ext cx="1092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BookTitle</a:t>
            </a:r>
            <a:endParaRPr lang="sv-SE" altLang="sv-SE" sz="1400" dirty="0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067219" y="1338263"/>
            <a:ext cx="646112" cy="423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1078331" y="138747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:UI</a:t>
            </a:r>
            <a:endParaRPr lang="sv-SE" altLang="sv-SE" sz="1400" dirty="0"/>
          </a:p>
        </p:txBody>
      </p:sp>
      <p:sp>
        <p:nvSpPr>
          <p:cNvPr id="33" name="Rectangle 42"/>
          <p:cNvSpPr>
            <a:spLocks noChangeArrowheads="1"/>
          </p:cNvSpPr>
          <p:nvPr/>
        </p:nvSpPr>
        <p:spPr bwMode="auto">
          <a:xfrm>
            <a:off x="4374671" y="1341438"/>
            <a:ext cx="982147" cy="419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4186359" y="1389063"/>
            <a:ext cx="136201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:BookLoan</a:t>
            </a:r>
            <a:endParaRPr lang="sv-SE" altLang="sv-SE" sz="1400" dirty="0"/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3097069" y="1341438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118173" y="1389063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:Borrower</a:t>
            </a:r>
            <a:endParaRPr lang="sv-SE" altLang="sv-SE" sz="1400" dirty="0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flipH="1">
            <a:off x="4843271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 flipH="1">
            <a:off x="3659850" y="17699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H="1">
            <a:off x="1394453" y="180181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H="1">
            <a:off x="391244" y="1724230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" name="Rectangle 40"/>
          <p:cNvSpPr/>
          <p:nvPr/>
        </p:nvSpPr>
        <p:spPr>
          <a:xfrm>
            <a:off x="3032878" y="4721453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85037" y="4998452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037" y="4721453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9579" y="4987461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56631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6" name="Straight Connector 45"/>
          <p:cNvCxnSpPr/>
          <p:nvPr/>
        </p:nvCxnSpPr>
        <p:spPr>
          <a:xfrm>
            <a:off x="4308790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08790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BookLoan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3332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loanDate</a:t>
            </a:r>
          </a:p>
          <a:p>
            <a:r>
              <a:rPr lang="sv-SE" sz="1000" dirty="0">
                <a:cs typeface="Arial" panose="020B0604020202020204" pitchFamily="34" charset="0"/>
              </a:rPr>
              <a:t>p</a:t>
            </a:r>
            <a:r>
              <a:rPr lang="sv-SE" sz="1000" dirty="0" smtClean="0">
                <a:cs typeface="Arial" panose="020B0604020202020204" pitchFamily="34" charset="0"/>
              </a:rPr>
              <a:t>lannedReturnDate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84186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0" name="Straight Connector 49"/>
          <p:cNvCxnSpPr/>
          <p:nvPr/>
        </p:nvCxnSpPr>
        <p:spPr>
          <a:xfrm>
            <a:off x="5536345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36345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BookCopy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0887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copyNo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purchaseDate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58661" y="4741506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4" name="Straight Connector 53"/>
          <p:cNvCxnSpPr/>
          <p:nvPr/>
        </p:nvCxnSpPr>
        <p:spPr>
          <a:xfrm>
            <a:off x="6810820" y="5018505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810820" y="4741506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BookTitle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15362" y="5007514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title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</a:p>
          <a:p>
            <a:r>
              <a:rPr lang="sv-SE" sz="1000" dirty="0" smtClean="0">
                <a:cs typeface="Arial" panose="020B0604020202020204" pitchFamily="34" charset="0"/>
              </a:rPr>
              <a:t>publisher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isbn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>
            <a:stCxn id="41" idx="2"/>
          </p:cNvCxnSpPr>
          <p:nvPr/>
        </p:nvCxnSpPr>
        <p:spPr>
          <a:xfrm>
            <a:off x="3611701" y="568435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15418" y="5884546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556672" y="538649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949158" y="5422802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967376" y="5907967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895642" y="5418790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353531" y="541258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301388" y="569237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359030" y="5903955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59529" y="5668905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4199741" y="540886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965752" y="53928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465584" y="5388167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7307609" y="5708420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6305071" y="5408576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1..*</a:t>
            </a:r>
            <a:endParaRPr lang="sv-SE" sz="1200" dirty="0"/>
          </a:p>
        </p:txBody>
      </p:sp>
      <p:grpSp>
        <p:nvGrpSpPr>
          <p:cNvPr id="73" name="Group 3"/>
          <p:cNvGrpSpPr>
            <a:grpSpLocks/>
          </p:cNvGrpSpPr>
          <p:nvPr/>
        </p:nvGrpSpPr>
        <p:grpSpPr bwMode="auto">
          <a:xfrm>
            <a:off x="8504933" y="1950649"/>
            <a:ext cx="474042" cy="483458"/>
            <a:chOff x="5970" y="3173"/>
            <a:chExt cx="275" cy="502"/>
          </a:xfrm>
        </p:grpSpPr>
        <p:sp>
          <p:nvSpPr>
            <p:cNvPr id="74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cxnSp>
        <p:nvCxnSpPr>
          <p:cNvPr id="79" name="Straight Connector 78"/>
          <p:cNvCxnSpPr/>
          <p:nvPr/>
        </p:nvCxnSpPr>
        <p:spPr>
          <a:xfrm flipV="1">
            <a:off x="9048652" y="2030321"/>
            <a:ext cx="590487" cy="273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9708816" y="1689026"/>
            <a:ext cx="1242392" cy="4802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81" name="TextBox 80"/>
          <p:cNvSpPr txBox="1"/>
          <p:nvPr/>
        </p:nvSpPr>
        <p:spPr>
          <a:xfrm>
            <a:off x="9841372" y="1682624"/>
            <a:ext cx="147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sz="1400" dirty="0" smtClean="0">
                <a:solidFill>
                  <a:schemeClr val="tx1"/>
                </a:solidFill>
              </a:rPr>
              <a:t>Carry out</a:t>
            </a:r>
          </a:p>
          <a:p>
            <a:r>
              <a:rPr lang="sv-SE" altLang="sv-SE" sz="1400" dirty="0" smtClean="0">
                <a:solidFill>
                  <a:schemeClr val="tx1"/>
                </a:solidFill>
              </a:rPr>
              <a:t>a book loan</a:t>
            </a:r>
            <a:endParaRPr lang="sv-SE" sz="1400" dirty="0"/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1832793" y="1352169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2" name="Text Box 45"/>
          <p:cNvSpPr txBox="1">
            <a:spLocks noChangeArrowheads="1"/>
          </p:cNvSpPr>
          <p:nvPr/>
        </p:nvSpPr>
        <p:spPr bwMode="auto">
          <a:xfrm>
            <a:off x="1853897" y="1399794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:Librarian</a:t>
            </a:r>
            <a:endParaRPr lang="sv-SE" altLang="sv-SE" sz="1400" dirty="0"/>
          </a:p>
        </p:txBody>
      </p:sp>
      <p:sp>
        <p:nvSpPr>
          <p:cNvPr id="83" name="Line 25"/>
          <p:cNvSpPr>
            <a:spLocks noChangeShapeType="1"/>
          </p:cNvSpPr>
          <p:nvPr/>
        </p:nvSpPr>
        <p:spPr bwMode="auto">
          <a:xfrm flipH="1">
            <a:off x="2395574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4" name="Rectangle 83"/>
          <p:cNvSpPr/>
          <p:nvPr/>
        </p:nvSpPr>
        <p:spPr>
          <a:xfrm>
            <a:off x="1743506" y="4745519"/>
            <a:ext cx="1157646" cy="1139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5" name="Straight Connector 84"/>
          <p:cNvCxnSpPr/>
          <p:nvPr/>
        </p:nvCxnSpPr>
        <p:spPr>
          <a:xfrm>
            <a:off x="1795665" y="5022518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795665" y="4745519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Librarian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00207" y="5011527"/>
            <a:ext cx="13601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663521" y="5371204"/>
            <a:ext cx="2" cy="688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215045" y="5871662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07543" y="6074888"/>
            <a:ext cx="2455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792529" y="58469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4602851" y="543045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109" name="Rectangle 108"/>
          <p:cNvSpPr/>
          <p:nvPr/>
        </p:nvSpPr>
        <p:spPr>
          <a:xfrm>
            <a:off x="8334667" y="2848232"/>
            <a:ext cx="32931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1400" b="1" dirty="0"/>
              <a:t>Main scenario: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1. The librarian asks for book copy info (by adding the book copyNo). 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2. The system presents info about the book copy (including title, author, and planned return date)</a:t>
            </a:r>
          </a:p>
          <a:p>
            <a:r>
              <a:rPr lang="sv-SE" altLang="sv-SE" sz="1400" dirty="0"/>
              <a:t>3. The librarian carry out the loan (by adding the borrower’s library card no, the librarian’s employeeNo, copyNo of the book, and planned return date)</a:t>
            </a:r>
          </a:p>
          <a:p>
            <a:r>
              <a:rPr lang="sv-SE" altLang="sv-SE" sz="1400" dirty="0"/>
              <a:t>4. The system confirm the loan</a:t>
            </a:r>
          </a:p>
        </p:txBody>
      </p:sp>
      <p:sp>
        <p:nvSpPr>
          <p:cNvPr id="110" name="Rectangle 30"/>
          <p:cNvSpPr>
            <a:spLocks noChangeArrowheads="1"/>
          </p:cNvSpPr>
          <p:nvPr/>
        </p:nvSpPr>
        <p:spPr bwMode="auto">
          <a:xfrm>
            <a:off x="1333759" y="2304094"/>
            <a:ext cx="129995" cy="14906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1" name="Line 11"/>
          <p:cNvSpPr>
            <a:spLocks noChangeShapeType="1"/>
          </p:cNvSpPr>
          <p:nvPr/>
        </p:nvSpPr>
        <p:spPr bwMode="auto">
          <a:xfrm>
            <a:off x="391244" y="2340745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2" name="Text Box 12"/>
          <p:cNvSpPr txBox="1">
            <a:spLocks noChangeArrowheads="1"/>
          </p:cNvSpPr>
          <p:nvPr/>
        </p:nvSpPr>
        <p:spPr bwMode="auto">
          <a:xfrm>
            <a:off x="305912" y="2050526"/>
            <a:ext cx="57362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BorrowBookCopy(libraryCardNo, employeeNo, copyNo, plannedReturnDate, loanDate)</a:t>
            </a:r>
            <a:endParaRPr lang="sv-SE" altLang="sv-SE" sz="1200" dirty="0"/>
          </a:p>
        </p:txBody>
      </p:sp>
      <p:sp>
        <p:nvSpPr>
          <p:cNvPr id="113" name="Line 11"/>
          <p:cNvSpPr>
            <a:spLocks noChangeShapeType="1"/>
          </p:cNvSpPr>
          <p:nvPr/>
        </p:nvSpPr>
        <p:spPr bwMode="auto">
          <a:xfrm>
            <a:off x="1480790" y="2647692"/>
            <a:ext cx="3263521" cy="215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4" name="Rectangle 30"/>
          <p:cNvSpPr>
            <a:spLocks noChangeArrowheads="1"/>
          </p:cNvSpPr>
          <p:nvPr/>
        </p:nvSpPr>
        <p:spPr bwMode="auto">
          <a:xfrm>
            <a:off x="4766360" y="2647693"/>
            <a:ext cx="157765" cy="11470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5" name="Text Box 12"/>
          <p:cNvSpPr txBox="1">
            <a:spLocks noChangeArrowheads="1"/>
          </p:cNvSpPr>
          <p:nvPr/>
        </p:nvSpPr>
        <p:spPr bwMode="auto">
          <a:xfrm>
            <a:off x="1438292" y="2358599"/>
            <a:ext cx="57362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/>
              <a:t>c</a:t>
            </a:r>
            <a:r>
              <a:rPr lang="sv-SE" altLang="sv-SE" sz="1200" dirty="0" smtClean="0"/>
              <a:t>reate/newLoan</a:t>
            </a:r>
            <a:r>
              <a:rPr lang="sv-SE" altLang="sv-SE" sz="1200" dirty="0" smtClean="0"/>
              <a:t>(libraryCardNo</a:t>
            </a:r>
            <a:r>
              <a:rPr lang="sv-SE" altLang="sv-SE" sz="1200" dirty="0" smtClean="0"/>
              <a:t>, employeeNo, copyNo, plannedReturnDate, loanDate)</a:t>
            </a:r>
            <a:endParaRPr lang="sv-SE" altLang="sv-SE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5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25"/>
          <p:cNvSpPr>
            <a:spLocks noChangeShapeType="1"/>
          </p:cNvSpPr>
          <p:nvPr/>
        </p:nvSpPr>
        <p:spPr bwMode="auto">
          <a:xfrm flipH="1">
            <a:off x="5859696" y="1773544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7215532" y="18030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45631" y="1527175"/>
            <a:ext cx="113347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sv-SE" altLang="sv-SE" sz="1400" dirty="0" smtClean="0"/>
              <a:t>:Librarian</a:t>
            </a:r>
            <a:endParaRPr lang="en-US" altLang="sv-SE" sz="1400" dirty="0"/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311569" y="1154113"/>
            <a:ext cx="225425" cy="403225"/>
            <a:chOff x="5970" y="3173"/>
            <a:chExt cx="275" cy="502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5440887" y="1336448"/>
            <a:ext cx="1004970" cy="42567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5355453" y="1401068"/>
            <a:ext cx="12431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BookCopy</a:t>
            </a:r>
            <a:endParaRPr lang="sv-SE" altLang="sv-SE" sz="1400" dirty="0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6753833" y="1339850"/>
            <a:ext cx="1090987" cy="42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692087" y="1389063"/>
            <a:ext cx="1092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BookTitle</a:t>
            </a:r>
            <a:endParaRPr lang="sv-SE" altLang="sv-SE" sz="1400" dirty="0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067219" y="1338263"/>
            <a:ext cx="646112" cy="423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1078331" y="138747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:UI</a:t>
            </a:r>
            <a:endParaRPr lang="sv-SE" altLang="sv-SE" sz="1400" dirty="0"/>
          </a:p>
        </p:txBody>
      </p:sp>
      <p:sp>
        <p:nvSpPr>
          <p:cNvPr id="33" name="Rectangle 42"/>
          <p:cNvSpPr>
            <a:spLocks noChangeArrowheads="1"/>
          </p:cNvSpPr>
          <p:nvPr/>
        </p:nvSpPr>
        <p:spPr bwMode="auto">
          <a:xfrm>
            <a:off x="4374671" y="1341438"/>
            <a:ext cx="982147" cy="419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4186359" y="1389063"/>
            <a:ext cx="136201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:BookLoan</a:t>
            </a:r>
            <a:endParaRPr lang="sv-SE" altLang="sv-SE" sz="1400" dirty="0"/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3097069" y="1341438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118173" y="1389063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:Borrower</a:t>
            </a:r>
            <a:endParaRPr lang="sv-SE" altLang="sv-SE" sz="1400" dirty="0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flipH="1">
            <a:off x="4843271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 flipH="1">
            <a:off x="3659850" y="17699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H="1">
            <a:off x="1394453" y="180181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H="1">
            <a:off x="391244" y="1724230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" name="Rectangle 40"/>
          <p:cNvSpPr/>
          <p:nvPr/>
        </p:nvSpPr>
        <p:spPr>
          <a:xfrm>
            <a:off x="3032878" y="4721453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85037" y="4998452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037" y="4721453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9579" y="4987461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56631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6" name="Straight Connector 45"/>
          <p:cNvCxnSpPr/>
          <p:nvPr/>
        </p:nvCxnSpPr>
        <p:spPr>
          <a:xfrm>
            <a:off x="4308790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08790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BookLoan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3332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loanDate</a:t>
            </a:r>
          </a:p>
          <a:p>
            <a:r>
              <a:rPr lang="sv-SE" sz="1000" dirty="0">
                <a:cs typeface="Arial" panose="020B0604020202020204" pitchFamily="34" charset="0"/>
              </a:rPr>
              <a:t>p</a:t>
            </a:r>
            <a:r>
              <a:rPr lang="sv-SE" sz="1000" dirty="0" smtClean="0">
                <a:cs typeface="Arial" panose="020B0604020202020204" pitchFamily="34" charset="0"/>
              </a:rPr>
              <a:t>lannedReturnDate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84186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0" name="Straight Connector 49"/>
          <p:cNvCxnSpPr/>
          <p:nvPr/>
        </p:nvCxnSpPr>
        <p:spPr>
          <a:xfrm>
            <a:off x="5536345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36345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BookCopy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0887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copyNo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purchaseDate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58661" y="4741506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4" name="Straight Connector 53"/>
          <p:cNvCxnSpPr/>
          <p:nvPr/>
        </p:nvCxnSpPr>
        <p:spPr>
          <a:xfrm>
            <a:off x="6810820" y="5018505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810820" y="4741506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BookTitle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15362" y="5007514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title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</a:p>
          <a:p>
            <a:r>
              <a:rPr lang="sv-SE" sz="1000" dirty="0" smtClean="0">
                <a:cs typeface="Arial" panose="020B0604020202020204" pitchFamily="34" charset="0"/>
              </a:rPr>
              <a:t>publisher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isbn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>
            <a:stCxn id="41" idx="2"/>
          </p:cNvCxnSpPr>
          <p:nvPr/>
        </p:nvCxnSpPr>
        <p:spPr>
          <a:xfrm>
            <a:off x="3611701" y="568435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15418" y="5884546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556672" y="538649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949158" y="5422802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967376" y="5907967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895642" y="5418790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353531" y="541258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301388" y="569237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359030" y="5903955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59529" y="5668905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4199741" y="540886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965752" y="53928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465584" y="5388167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7307609" y="5708420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6305071" y="5408576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1..*</a:t>
            </a:r>
            <a:endParaRPr lang="sv-SE" sz="1200" dirty="0"/>
          </a:p>
        </p:txBody>
      </p:sp>
      <p:grpSp>
        <p:nvGrpSpPr>
          <p:cNvPr id="73" name="Group 3"/>
          <p:cNvGrpSpPr>
            <a:grpSpLocks/>
          </p:cNvGrpSpPr>
          <p:nvPr/>
        </p:nvGrpSpPr>
        <p:grpSpPr bwMode="auto">
          <a:xfrm>
            <a:off x="8504933" y="1950649"/>
            <a:ext cx="474042" cy="483458"/>
            <a:chOff x="5970" y="3173"/>
            <a:chExt cx="275" cy="502"/>
          </a:xfrm>
        </p:grpSpPr>
        <p:sp>
          <p:nvSpPr>
            <p:cNvPr id="74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cxnSp>
        <p:nvCxnSpPr>
          <p:cNvPr id="79" name="Straight Connector 78"/>
          <p:cNvCxnSpPr/>
          <p:nvPr/>
        </p:nvCxnSpPr>
        <p:spPr>
          <a:xfrm flipV="1">
            <a:off x="9048652" y="2030321"/>
            <a:ext cx="590487" cy="273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9708816" y="1689026"/>
            <a:ext cx="1242392" cy="4802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81" name="TextBox 80"/>
          <p:cNvSpPr txBox="1"/>
          <p:nvPr/>
        </p:nvSpPr>
        <p:spPr>
          <a:xfrm>
            <a:off x="9841372" y="1682624"/>
            <a:ext cx="147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sz="1400" dirty="0" smtClean="0">
                <a:solidFill>
                  <a:schemeClr val="tx1"/>
                </a:solidFill>
              </a:rPr>
              <a:t>Carry out</a:t>
            </a:r>
          </a:p>
          <a:p>
            <a:r>
              <a:rPr lang="sv-SE" altLang="sv-SE" sz="1400" dirty="0" smtClean="0">
                <a:solidFill>
                  <a:schemeClr val="tx1"/>
                </a:solidFill>
              </a:rPr>
              <a:t>a book loan</a:t>
            </a:r>
            <a:endParaRPr lang="sv-SE" sz="1400" dirty="0"/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1832793" y="1352169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2" name="Text Box 45"/>
          <p:cNvSpPr txBox="1">
            <a:spLocks noChangeArrowheads="1"/>
          </p:cNvSpPr>
          <p:nvPr/>
        </p:nvSpPr>
        <p:spPr bwMode="auto">
          <a:xfrm>
            <a:off x="1853897" y="1399794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:Librarian</a:t>
            </a:r>
            <a:endParaRPr lang="sv-SE" altLang="sv-SE" sz="1400" dirty="0"/>
          </a:p>
        </p:txBody>
      </p:sp>
      <p:sp>
        <p:nvSpPr>
          <p:cNvPr id="83" name="Line 25"/>
          <p:cNvSpPr>
            <a:spLocks noChangeShapeType="1"/>
          </p:cNvSpPr>
          <p:nvPr/>
        </p:nvSpPr>
        <p:spPr bwMode="auto">
          <a:xfrm flipH="1">
            <a:off x="2395574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4" name="Rectangle 83"/>
          <p:cNvSpPr/>
          <p:nvPr/>
        </p:nvSpPr>
        <p:spPr>
          <a:xfrm>
            <a:off x="1743506" y="4745519"/>
            <a:ext cx="1157646" cy="1139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5" name="Straight Connector 84"/>
          <p:cNvCxnSpPr/>
          <p:nvPr/>
        </p:nvCxnSpPr>
        <p:spPr>
          <a:xfrm>
            <a:off x="1795665" y="5022518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795665" y="4745519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Librarian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00207" y="5011527"/>
            <a:ext cx="13601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663521" y="5371204"/>
            <a:ext cx="2" cy="688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215045" y="5871662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07543" y="6074888"/>
            <a:ext cx="2455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792529" y="58469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4602851" y="543045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109" name="Rectangle 108"/>
          <p:cNvSpPr/>
          <p:nvPr/>
        </p:nvSpPr>
        <p:spPr>
          <a:xfrm>
            <a:off x="8334667" y="2848232"/>
            <a:ext cx="32931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1400" b="1" dirty="0"/>
              <a:t>Main scenario: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1. The librarian asks for book copy info (by adding the book copyNo). 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2. The system presents info about the book copy (including title, author, and planned return date)</a:t>
            </a:r>
          </a:p>
          <a:p>
            <a:r>
              <a:rPr lang="sv-SE" altLang="sv-SE" sz="1400" dirty="0"/>
              <a:t>3. The librarian carry out the loan (by adding the borrower’s library card no, the librarian’s employeeNo, copyNo of the book, and planned return date)</a:t>
            </a:r>
          </a:p>
          <a:p>
            <a:r>
              <a:rPr lang="sv-SE" altLang="sv-SE" sz="1400" dirty="0"/>
              <a:t>4. The system confirm the loan</a:t>
            </a:r>
          </a:p>
        </p:txBody>
      </p:sp>
      <p:sp>
        <p:nvSpPr>
          <p:cNvPr id="110" name="Rectangle 30"/>
          <p:cNvSpPr>
            <a:spLocks noChangeArrowheads="1"/>
          </p:cNvSpPr>
          <p:nvPr/>
        </p:nvSpPr>
        <p:spPr bwMode="auto">
          <a:xfrm>
            <a:off x="1333759" y="2304094"/>
            <a:ext cx="129995" cy="14906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1" name="Line 11"/>
          <p:cNvSpPr>
            <a:spLocks noChangeShapeType="1"/>
          </p:cNvSpPr>
          <p:nvPr/>
        </p:nvSpPr>
        <p:spPr bwMode="auto">
          <a:xfrm>
            <a:off x="391244" y="2340745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2" name="Text Box 12"/>
          <p:cNvSpPr txBox="1">
            <a:spLocks noChangeArrowheads="1"/>
          </p:cNvSpPr>
          <p:nvPr/>
        </p:nvSpPr>
        <p:spPr bwMode="auto">
          <a:xfrm>
            <a:off x="305912" y="2050526"/>
            <a:ext cx="66003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CreateNewLoan</a:t>
            </a:r>
            <a:r>
              <a:rPr lang="sv-SE" altLang="sv-SE" sz="1200" dirty="0" smtClean="0"/>
              <a:t>(libraryCardNo</a:t>
            </a:r>
            <a:r>
              <a:rPr lang="sv-SE" altLang="sv-SE" sz="1200" dirty="0" smtClean="0"/>
              <a:t>, employeeNo, copyNo, plannedReturnDate, loanDate)</a:t>
            </a:r>
            <a:endParaRPr lang="sv-SE" altLang="sv-SE" sz="1200" dirty="0"/>
          </a:p>
        </p:txBody>
      </p:sp>
      <p:sp>
        <p:nvSpPr>
          <p:cNvPr id="113" name="Line 11"/>
          <p:cNvSpPr>
            <a:spLocks noChangeShapeType="1"/>
          </p:cNvSpPr>
          <p:nvPr/>
        </p:nvSpPr>
        <p:spPr bwMode="auto">
          <a:xfrm>
            <a:off x="1480790" y="2647692"/>
            <a:ext cx="3263521" cy="215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4" name="Rectangle 30"/>
          <p:cNvSpPr>
            <a:spLocks noChangeArrowheads="1"/>
          </p:cNvSpPr>
          <p:nvPr/>
        </p:nvSpPr>
        <p:spPr bwMode="auto">
          <a:xfrm>
            <a:off x="4766360" y="2647693"/>
            <a:ext cx="157765" cy="11470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5" name="Text Box 12"/>
          <p:cNvSpPr txBox="1">
            <a:spLocks noChangeArrowheads="1"/>
          </p:cNvSpPr>
          <p:nvPr/>
        </p:nvSpPr>
        <p:spPr bwMode="auto">
          <a:xfrm>
            <a:off x="1438292" y="2358599"/>
            <a:ext cx="57362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/>
              <a:t>c</a:t>
            </a:r>
            <a:r>
              <a:rPr lang="sv-SE" altLang="sv-SE" sz="1200" dirty="0" smtClean="0"/>
              <a:t>reate/newLoan</a:t>
            </a:r>
            <a:r>
              <a:rPr lang="sv-SE" altLang="sv-SE" sz="1200" dirty="0" smtClean="0"/>
              <a:t>(libraryCardNo</a:t>
            </a:r>
            <a:r>
              <a:rPr lang="sv-SE" altLang="sv-SE" sz="1200" dirty="0" smtClean="0"/>
              <a:t>, employeeNo, copyNo, plannedReturnDate, loanDate)</a:t>
            </a:r>
            <a:endParaRPr lang="sv-SE" altLang="sv-SE" sz="1200" dirty="0"/>
          </a:p>
        </p:txBody>
      </p:sp>
      <p:sp>
        <p:nvSpPr>
          <p:cNvPr id="116" name="Line 11"/>
          <p:cNvSpPr>
            <a:spLocks noChangeShapeType="1"/>
          </p:cNvSpPr>
          <p:nvPr/>
        </p:nvSpPr>
        <p:spPr bwMode="auto">
          <a:xfrm flipH="1">
            <a:off x="1524930" y="3794701"/>
            <a:ext cx="326919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3" name="Text Box 12"/>
          <p:cNvSpPr txBox="1">
            <a:spLocks noChangeArrowheads="1"/>
          </p:cNvSpPr>
          <p:nvPr/>
        </p:nvSpPr>
        <p:spPr bwMode="auto">
          <a:xfrm>
            <a:off x="2649539" y="3478248"/>
            <a:ext cx="27947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confirm</a:t>
            </a:r>
            <a:endParaRPr lang="sv-SE" altLang="sv-SE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2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4BA0C9-5942-499A-860C-5A7146411296}" type="slidenum">
              <a:rPr lang="sv-SE" altLang="sv-SE" sz="1000" i="0"/>
              <a:pPr eaLnBrk="1" hangingPunct="1"/>
              <a:t>16</a:t>
            </a:fld>
            <a:endParaRPr lang="sv-SE" altLang="sv-SE" sz="1000" i="0"/>
          </a:p>
        </p:txBody>
      </p:sp>
      <p:sp>
        <p:nvSpPr>
          <p:cNvPr id="3" name="Rectangle 2"/>
          <p:cNvSpPr/>
          <p:nvPr/>
        </p:nvSpPr>
        <p:spPr>
          <a:xfrm>
            <a:off x="3438661" y="925920"/>
            <a:ext cx="4997002" cy="12377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" name="Straight Connector 3"/>
          <p:cNvCxnSpPr/>
          <p:nvPr/>
        </p:nvCxnSpPr>
        <p:spPr>
          <a:xfrm>
            <a:off x="3438661" y="1147669"/>
            <a:ext cx="4997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64998" y="87067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60558" y="1076762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364987" y="1784648"/>
            <a:ext cx="54589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/>
              <a:t>b</a:t>
            </a:r>
            <a:r>
              <a:rPr lang="sv-SE" altLang="sv-SE" sz="1200" dirty="0" smtClean="0"/>
              <a:t>orrowBookCopy(libraryCardNo, employeeNo, copyNo, plannedReturnDate)</a:t>
            </a:r>
            <a:endParaRPr lang="sv-SE" altLang="sv-SE" sz="12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438661" y="1736140"/>
            <a:ext cx="4997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36513" y="2469237"/>
            <a:ext cx="5432504" cy="9522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0" name="Straight Connector 29"/>
          <p:cNvCxnSpPr/>
          <p:nvPr/>
        </p:nvCxnSpPr>
        <p:spPr>
          <a:xfrm>
            <a:off x="3436513" y="2690985"/>
            <a:ext cx="53874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62850" y="2413986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BookLoan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81349" y="2656626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loanDate</a:t>
            </a:r>
          </a:p>
          <a:p>
            <a:r>
              <a:rPr lang="sv-SE" sz="1000" dirty="0">
                <a:cs typeface="Arial" panose="020B0604020202020204" pitchFamily="34" charset="0"/>
              </a:rPr>
              <a:t>p</a:t>
            </a:r>
            <a:r>
              <a:rPr lang="sv-SE" sz="1000" dirty="0" smtClean="0">
                <a:cs typeface="Arial" panose="020B0604020202020204" pitchFamily="34" charset="0"/>
              </a:rPr>
              <a:t>lannedReturnDate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3447244" y="3088086"/>
            <a:ext cx="53874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434365" y="3806493"/>
            <a:ext cx="5387432" cy="9473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Straight Connector 44"/>
          <p:cNvCxnSpPr/>
          <p:nvPr/>
        </p:nvCxnSpPr>
        <p:spPr>
          <a:xfrm>
            <a:off x="3434365" y="4028241"/>
            <a:ext cx="53874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60702" y="3751242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BookCopy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79201" y="3993882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loanDate</a:t>
            </a:r>
          </a:p>
          <a:p>
            <a:r>
              <a:rPr lang="sv-SE" sz="1000" dirty="0">
                <a:cs typeface="Arial" panose="020B0604020202020204" pitchFamily="34" charset="0"/>
              </a:rPr>
              <a:t>p</a:t>
            </a:r>
            <a:r>
              <a:rPr lang="sv-SE" sz="1000" dirty="0" smtClean="0">
                <a:cs typeface="Arial" panose="020B0604020202020204" pitchFamily="34" charset="0"/>
              </a:rPr>
              <a:t>lannedReturnDate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445096" y="4425342"/>
            <a:ext cx="53874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3434365" y="4477627"/>
            <a:ext cx="2184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getBookCopyInfo(bookCopy</a:t>
            </a:r>
            <a:r>
              <a:rPr lang="sv-SE" altLang="sv-SE" sz="1200" dirty="0" smtClean="0"/>
              <a:t>)</a:t>
            </a:r>
            <a:endParaRPr lang="sv-SE" altLang="sv-SE" sz="1200" dirty="0"/>
          </a:p>
        </p:txBody>
      </p:sp>
      <p:sp>
        <p:nvSpPr>
          <p:cNvPr id="53" name="Rectangle 52"/>
          <p:cNvSpPr/>
          <p:nvPr/>
        </p:nvSpPr>
        <p:spPr>
          <a:xfrm>
            <a:off x="3470854" y="5182387"/>
            <a:ext cx="5387432" cy="1061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4" name="Straight Connector 53"/>
          <p:cNvCxnSpPr/>
          <p:nvPr/>
        </p:nvCxnSpPr>
        <p:spPr>
          <a:xfrm>
            <a:off x="3470854" y="5404134"/>
            <a:ext cx="53874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97191" y="5127135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BookTitle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15690" y="5369775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loanDate</a:t>
            </a:r>
          </a:p>
          <a:p>
            <a:r>
              <a:rPr lang="sv-SE" sz="1000" dirty="0">
                <a:cs typeface="Arial" panose="020B0604020202020204" pitchFamily="34" charset="0"/>
              </a:rPr>
              <a:t>p</a:t>
            </a:r>
            <a:r>
              <a:rPr lang="sv-SE" sz="1000" dirty="0" smtClean="0">
                <a:cs typeface="Arial" panose="020B0604020202020204" pitchFamily="34" charset="0"/>
              </a:rPr>
              <a:t>lannedReturnDate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3481585" y="5801235"/>
            <a:ext cx="53874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3445096" y="5789125"/>
            <a:ext cx="218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getBookTitle(title)</a:t>
            </a:r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3442948" y="5967283"/>
            <a:ext cx="218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getAuthor(author)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3415690" y="3154124"/>
            <a:ext cx="57362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/>
              <a:t>c</a:t>
            </a:r>
            <a:r>
              <a:rPr lang="sv-SE" altLang="sv-SE" sz="1200" dirty="0" smtClean="0"/>
              <a:t>reate/newLoan</a:t>
            </a:r>
            <a:r>
              <a:rPr lang="sv-SE" altLang="sv-SE" sz="1200" dirty="0" smtClean="0"/>
              <a:t>(libraryCardNo</a:t>
            </a:r>
            <a:r>
              <a:rPr lang="sv-SE" altLang="sv-SE" sz="1200" dirty="0" smtClean="0"/>
              <a:t>, employeeNo, copyNo, plannedReturnDate, loanDate)</a:t>
            </a:r>
            <a:endParaRPr lang="sv-SE" altLang="sv-SE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8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4BA0C9-5942-499A-860C-5A7146411296}" type="slidenum">
              <a:rPr lang="sv-SE" altLang="sv-SE" sz="1000" i="0"/>
              <a:pPr eaLnBrk="1" hangingPunct="1"/>
              <a:t>2</a:t>
            </a:fld>
            <a:endParaRPr lang="sv-SE" altLang="sv-SE" sz="1000" i="0"/>
          </a:p>
        </p:txBody>
      </p:sp>
      <p:sp>
        <p:nvSpPr>
          <p:cNvPr id="206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sv-SE" altLang="sv-SE" dirty="0" smtClean="0"/>
              <a:t>Real World and Models</a:t>
            </a:r>
          </a:p>
        </p:txBody>
      </p:sp>
      <p:sp>
        <p:nvSpPr>
          <p:cNvPr id="2061" name="Line 3"/>
          <p:cNvSpPr>
            <a:spLocks noChangeShapeType="1"/>
          </p:cNvSpPr>
          <p:nvPr/>
        </p:nvSpPr>
        <p:spPr bwMode="auto">
          <a:xfrm flipV="1">
            <a:off x="1131889" y="4244975"/>
            <a:ext cx="8064500" cy="33339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62" name="Line 4"/>
          <p:cNvSpPr>
            <a:spLocks noChangeShapeType="1"/>
          </p:cNvSpPr>
          <p:nvPr/>
        </p:nvSpPr>
        <p:spPr bwMode="auto">
          <a:xfrm flipV="1">
            <a:off x="1131889" y="3297239"/>
            <a:ext cx="8064500" cy="127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66" name="Text Box 78"/>
          <p:cNvSpPr txBox="1">
            <a:spLocks noChangeArrowheads="1"/>
          </p:cNvSpPr>
          <p:nvPr/>
        </p:nvSpPr>
        <p:spPr bwMode="auto">
          <a:xfrm>
            <a:off x="3363914" y="6161090"/>
            <a:ext cx="13684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100" b="1" i="0"/>
              <a:t>The real world </a:t>
            </a:r>
            <a:endParaRPr lang="en-US" altLang="sv-SE" sz="1100" b="1" i="0"/>
          </a:p>
        </p:txBody>
      </p:sp>
      <p:sp>
        <p:nvSpPr>
          <p:cNvPr id="2067" name="Text Box 79"/>
          <p:cNvSpPr txBox="1">
            <a:spLocks noChangeArrowheads="1"/>
          </p:cNvSpPr>
          <p:nvPr/>
        </p:nvSpPr>
        <p:spPr bwMode="auto">
          <a:xfrm>
            <a:off x="4805365" y="6161090"/>
            <a:ext cx="22320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100" b="1" i="0"/>
              <a:t>Graphical models/diagram</a:t>
            </a:r>
            <a:endParaRPr lang="en-US" altLang="sv-SE" sz="1100" b="1" i="0"/>
          </a:p>
        </p:txBody>
      </p:sp>
      <p:sp>
        <p:nvSpPr>
          <p:cNvPr id="945232" name="Text Box 80"/>
          <p:cNvSpPr txBox="1">
            <a:spLocks noChangeArrowheads="1"/>
          </p:cNvSpPr>
          <p:nvPr/>
        </p:nvSpPr>
        <p:spPr bwMode="auto">
          <a:xfrm>
            <a:off x="5346457" y="1993074"/>
            <a:ext cx="1227139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1100" b="1" i="0" dirty="0"/>
              <a:t>Domain model </a:t>
            </a:r>
            <a:r>
              <a:rPr lang="sv-SE" altLang="sv-SE" sz="1100" i="0" dirty="0"/>
              <a:t>of business concepts</a:t>
            </a:r>
          </a:p>
          <a:p>
            <a:pPr algn="r" eaLnBrk="1" hangingPunct="1"/>
            <a:r>
              <a:rPr lang="sv-SE" altLang="sv-SE" sz="1100" i="0" dirty="0"/>
              <a:t>(in UML Class diagram)</a:t>
            </a:r>
          </a:p>
        </p:txBody>
      </p:sp>
      <p:grpSp>
        <p:nvGrpSpPr>
          <p:cNvPr id="2069" name="Group 81"/>
          <p:cNvGrpSpPr>
            <a:grpSpLocks/>
          </p:cNvGrpSpPr>
          <p:nvPr/>
        </p:nvGrpSpPr>
        <p:grpSpPr bwMode="auto">
          <a:xfrm>
            <a:off x="6711708" y="2066098"/>
            <a:ext cx="863600" cy="503239"/>
            <a:chOff x="521" y="1071"/>
            <a:chExt cx="2223" cy="1361"/>
          </a:xfrm>
        </p:grpSpPr>
        <p:grpSp>
          <p:nvGrpSpPr>
            <p:cNvPr id="2217" name="Group 82"/>
            <p:cNvGrpSpPr>
              <a:grpSpLocks/>
            </p:cNvGrpSpPr>
            <p:nvPr/>
          </p:nvGrpSpPr>
          <p:grpSpPr bwMode="auto">
            <a:xfrm>
              <a:off x="521" y="1071"/>
              <a:ext cx="590" cy="576"/>
              <a:chOff x="2608" y="1888"/>
              <a:chExt cx="590" cy="576"/>
            </a:xfrm>
          </p:grpSpPr>
          <p:sp>
            <p:nvSpPr>
              <p:cNvPr id="2233" name="Rectangle 83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234" name="Line 84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5" name="Line 85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218" name="Group 86"/>
            <p:cNvGrpSpPr>
              <a:grpSpLocks/>
            </p:cNvGrpSpPr>
            <p:nvPr/>
          </p:nvGrpSpPr>
          <p:grpSpPr bwMode="auto">
            <a:xfrm>
              <a:off x="1338" y="1071"/>
              <a:ext cx="590" cy="576"/>
              <a:chOff x="2608" y="1888"/>
              <a:chExt cx="590" cy="576"/>
            </a:xfrm>
          </p:grpSpPr>
          <p:sp>
            <p:nvSpPr>
              <p:cNvPr id="2230" name="Rectangle 87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231" name="Line 88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2" name="Line 89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219" name="Group 90"/>
            <p:cNvGrpSpPr>
              <a:grpSpLocks/>
            </p:cNvGrpSpPr>
            <p:nvPr/>
          </p:nvGrpSpPr>
          <p:grpSpPr bwMode="auto">
            <a:xfrm>
              <a:off x="1338" y="1856"/>
              <a:ext cx="590" cy="576"/>
              <a:chOff x="2608" y="1888"/>
              <a:chExt cx="590" cy="576"/>
            </a:xfrm>
          </p:grpSpPr>
          <p:sp>
            <p:nvSpPr>
              <p:cNvPr id="2227" name="Rectangle 91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228" name="Line 92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9" name="Line 93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220" name="Group 94"/>
            <p:cNvGrpSpPr>
              <a:grpSpLocks/>
            </p:cNvGrpSpPr>
            <p:nvPr/>
          </p:nvGrpSpPr>
          <p:grpSpPr bwMode="auto">
            <a:xfrm>
              <a:off x="2154" y="1856"/>
              <a:ext cx="590" cy="576"/>
              <a:chOff x="2608" y="1888"/>
              <a:chExt cx="590" cy="576"/>
            </a:xfrm>
          </p:grpSpPr>
          <p:sp>
            <p:nvSpPr>
              <p:cNvPr id="2224" name="Rectangle 95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225" name="Line 96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6" name="Line 97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cxnSp>
          <p:nvCxnSpPr>
            <p:cNvPr id="2221" name="AutoShape 98"/>
            <p:cNvCxnSpPr>
              <a:cxnSpLocks noChangeShapeType="1"/>
              <a:stCxn id="2230" idx="2"/>
              <a:endCxn id="2227" idx="0"/>
            </p:cNvCxnSpPr>
            <p:nvPr/>
          </p:nvCxnSpPr>
          <p:spPr bwMode="auto">
            <a:xfrm>
              <a:off x="1633" y="1647"/>
              <a:ext cx="0" cy="2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2" name="AutoShape 99"/>
            <p:cNvCxnSpPr>
              <a:cxnSpLocks noChangeShapeType="1"/>
              <a:stCxn id="2227" idx="3"/>
              <a:endCxn id="2224" idx="1"/>
            </p:cNvCxnSpPr>
            <p:nvPr/>
          </p:nvCxnSpPr>
          <p:spPr bwMode="auto">
            <a:xfrm>
              <a:off x="1928" y="2144"/>
              <a:ext cx="22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3" name="AutoShape 100"/>
            <p:cNvCxnSpPr>
              <a:cxnSpLocks noChangeShapeType="1"/>
              <a:stCxn id="2227" idx="1"/>
              <a:endCxn id="2233" idx="2"/>
            </p:cNvCxnSpPr>
            <p:nvPr/>
          </p:nvCxnSpPr>
          <p:spPr bwMode="auto">
            <a:xfrm rot="10800000">
              <a:off x="816" y="1647"/>
              <a:ext cx="522" cy="49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45253" name="Text Box 101"/>
          <p:cNvSpPr txBox="1">
            <a:spLocks noChangeArrowheads="1"/>
          </p:cNvSpPr>
          <p:nvPr/>
        </p:nvSpPr>
        <p:spPr bwMode="auto">
          <a:xfrm>
            <a:off x="5281611" y="4799083"/>
            <a:ext cx="139858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1100" b="1" i="0" dirty="0"/>
              <a:t>System model of software objects </a:t>
            </a:r>
            <a:r>
              <a:rPr lang="sv-SE" altLang="sv-SE" sz="1100" i="0" dirty="0"/>
              <a:t>(in UML Class diagram)</a:t>
            </a:r>
          </a:p>
          <a:p>
            <a:pPr algn="r" eaLnBrk="1" hangingPunct="1"/>
            <a:endParaRPr lang="sv-SE" altLang="sv-SE" sz="1100" b="1" i="0" dirty="0"/>
          </a:p>
        </p:txBody>
      </p:sp>
      <p:grpSp>
        <p:nvGrpSpPr>
          <p:cNvPr id="2071" name="Group 102"/>
          <p:cNvGrpSpPr>
            <a:grpSpLocks/>
          </p:cNvGrpSpPr>
          <p:nvPr/>
        </p:nvGrpSpPr>
        <p:grpSpPr bwMode="auto">
          <a:xfrm>
            <a:off x="7124221" y="4928394"/>
            <a:ext cx="863600" cy="503237"/>
            <a:chOff x="521" y="1071"/>
            <a:chExt cx="2223" cy="1361"/>
          </a:xfrm>
        </p:grpSpPr>
        <p:grpSp>
          <p:nvGrpSpPr>
            <p:cNvPr id="2198" name="Group 103"/>
            <p:cNvGrpSpPr>
              <a:grpSpLocks/>
            </p:cNvGrpSpPr>
            <p:nvPr/>
          </p:nvGrpSpPr>
          <p:grpSpPr bwMode="auto">
            <a:xfrm>
              <a:off x="521" y="1071"/>
              <a:ext cx="590" cy="576"/>
              <a:chOff x="2608" y="1888"/>
              <a:chExt cx="590" cy="576"/>
            </a:xfrm>
          </p:grpSpPr>
          <p:sp>
            <p:nvSpPr>
              <p:cNvPr id="2214" name="Rectangle 104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215" name="Line 105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6" name="Line 106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99" name="Group 107"/>
            <p:cNvGrpSpPr>
              <a:grpSpLocks/>
            </p:cNvGrpSpPr>
            <p:nvPr/>
          </p:nvGrpSpPr>
          <p:grpSpPr bwMode="auto">
            <a:xfrm>
              <a:off x="1338" y="1071"/>
              <a:ext cx="590" cy="576"/>
              <a:chOff x="2608" y="1888"/>
              <a:chExt cx="590" cy="576"/>
            </a:xfrm>
          </p:grpSpPr>
          <p:sp>
            <p:nvSpPr>
              <p:cNvPr id="2211" name="Rectangle 108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212" name="Line 109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3" name="Line 110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200" name="Group 111"/>
            <p:cNvGrpSpPr>
              <a:grpSpLocks/>
            </p:cNvGrpSpPr>
            <p:nvPr/>
          </p:nvGrpSpPr>
          <p:grpSpPr bwMode="auto">
            <a:xfrm>
              <a:off x="1338" y="1856"/>
              <a:ext cx="590" cy="576"/>
              <a:chOff x="2608" y="1888"/>
              <a:chExt cx="590" cy="576"/>
            </a:xfrm>
          </p:grpSpPr>
          <p:sp>
            <p:nvSpPr>
              <p:cNvPr id="2208" name="Rectangle 112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209" name="Line 113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0" name="Line 114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201" name="Group 115"/>
            <p:cNvGrpSpPr>
              <a:grpSpLocks/>
            </p:cNvGrpSpPr>
            <p:nvPr/>
          </p:nvGrpSpPr>
          <p:grpSpPr bwMode="auto">
            <a:xfrm>
              <a:off x="2154" y="1856"/>
              <a:ext cx="590" cy="576"/>
              <a:chOff x="2608" y="1888"/>
              <a:chExt cx="590" cy="576"/>
            </a:xfrm>
          </p:grpSpPr>
          <p:sp>
            <p:nvSpPr>
              <p:cNvPr id="2205" name="Rectangle 116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206" name="Line 117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7" name="Line 118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cxnSp>
          <p:nvCxnSpPr>
            <p:cNvPr id="2202" name="AutoShape 119"/>
            <p:cNvCxnSpPr>
              <a:cxnSpLocks noChangeShapeType="1"/>
              <a:stCxn id="2211" idx="2"/>
              <a:endCxn id="2208" idx="0"/>
            </p:cNvCxnSpPr>
            <p:nvPr/>
          </p:nvCxnSpPr>
          <p:spPr bwMode="auto">
            <a:xfrm>
              <a:off x="1633" y="1647"/>
              <a:ext cx="0" cy="2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3" name="AutoShape 120"/>
            <p:cNvCxnSpPr>
              <a:cxnSpLocks noChangeShapeType="1"/>
              <a:stCxn id="2208" idx="3"/>
              <a:endCxn id="2205" idx="1"/>
            </p:cNvCxnSpPr>
            <p:nvPr/>
          </p:nvCxnSpPr>
          <p:spPr bwMode="auto">
            <a:xfrm>
              <a:off x="1928" y="2144"/>
              <a:ext cx="22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4" name="AutoShape 121"/>
            <p:cNvCxnSpPr>
              <a:cxnSpLocks noChangeShapeType="1"/>
              <a:stCxn id="2208" idx="1"/>
              <a:endCxn id="2214" idx="2"/>
            </p:cNvCxnSpPr>
            <p:nvPr/>
          </p:nvCxnSpPr>
          <p:spPr bwMode="auto">
            <a:xfrm rot="10800000">
              <a:off x="816" y="1647"/>
              <a:ext cx="522" cy="49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72" name="Line 122"/>
          <p:cNvSpPr>
            <a:spLocks noChangeShapeType="1"/>
          </p:cNvSpPr>
          <p:nvPr/>
        </p:nvSpPr>
        <p:spPr bwMode="auto">
          <a:xfrm>
            <a:off x="4660900" y="1281114"/>
            <a:ext cx="0" cy="5113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cxnSp>
        <p:nvCxnSpPr>
          <p:cNvPr id="2073" name="AutoShape 123"/>
          <p:cNvCxnSpPr>
            <a:cxnSpLocks noChangeShapeType="1"/>
          </p:cNvCxnSpPr>
          <p:nvPr/>
        </p:nvCxnSpPr>
        <p:spPr bwMode="auto">
          <a:xfrm flipH="1" flipV="1">
            <a:off x="1862138" y="3932237"/>
            <a:ext cx="1008063" cy="817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056" name="Object 125"/>
          <p:cNvGraphicFramePr>
            <a:graphicFrameLocks noChangeAspect="1"/>
          </p:cNvGraphicFramePr>
          <p:nvPr>
            <p:extLst/>
          </p:nvPr>
        </p:nvGraphicFramePr>
        <p:xfrm>
          <a:off x="1725613" y="3597277"/>
          <a:ext cx="2714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Visio" r:id="rId5" imgW="1586224" imgH="1520336" progId="Visio.Drawing.11">
                  <p:embed/>
                </p:oleObj>
              </mc:Choice>
              <mc:Fallback>
                <p:oleObj name="Visio" r:id="rId5" imgW="1586224" imgH="15203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3597277"/>
                        <a:ext cx="27146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168"/>
          <p:cNvGraphicFramePr>
            <a:graphicFrameLocks noChangeAspect="1"/>
          </p:cNvGraphicFramePr>
          <p:nvPr>
            <p:extLst/>
          </p:nvPr>
        </p:nvGraphicFramePr>
        <p:xfrm>
          <a:off x="2889251" y="3597277"/>
          <a:ext cx="2714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Visio" r:id="rId7" imgW="1586224" imgH="1520336" progId="Visio.Drawing.11">
                  <p:embed/>
                </p:oleObj>
              </mc:Choice>
              <mc:Fallback>
                <p:oleObj name="Visio" r:id="rId7" imgW="1586224" imgH="15203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1" y="3597277"/>
                        <a:ext cx="27146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69"/>
          <p:cNvGraphicFramePr>
            <a:graphicFrameLocks noChangeAspect="1"/>
          </p:cNvGraphicFramePr>
          <p:nvPr>
            <p:extLst/>
          </p:nvPr>
        </p:nvGraphicFramePr>
        <p:xfrm>
          <a:off x="4057651" y="3597277"/>
          <a:ext cx="2714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Visio" r:id="rId8" imgW="1586224" imgH="1520336" progId="Visio.Drawing.11">
                  <p:embed/>
                </p:oleObj>
              </mc:Choice>
              <mc:Fallback>
                <p:oleObj name="Visio" r:id="rId8" imgW="1586224" imgH="15203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1" y="3597277"/>
                        <a:ext cx="27146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75" name="AutoShape 170"/>
          <p:cNvCxnSpPr>
            <a:cxnSpLocks noChangeShapeType="1"/>
            <a:stCxn id="2149" idx="2"/>
          </p:cNvCxnSpPr>
          <p:nvPr/>
        </p:nvCxnSpPr>
        <p:spPr bwMode="auto">
          <a:xfrm flipV="1">
            <a:off x="4186240" y="3932239"/>
            <a:ext cx="7937" cy="960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6" name="AutoShape 171"/>
          <p:cNvCxnSpPr>
            <a:cxnSpLocks noChangeShapeType="1"/>
            <a:endCxn id="2149" idx="9"/>
          </p:cNvCxnSpPr>
          <p:nvPr/>
        </p:nvCxnSpPr>
        <p:spPr bwMode="auto">
          <a:xfrm>
            <a:off x="3025775" y="3932240"/>
            <a:ext cx="1087439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77" name="Group 172"/>
          <p:cNvGrpSpPr>
            <a:grpSpLocks/>
          </p:cNvGrpSpPr>
          <p:nvPr/>
        </p:nvGrpSpPr>
        <p:grpSpPr bwMode="auto">
          <a:xfrm>
            <a:off x="1447800" y="4749801"/>
            <a:ext cx="2997200" cy="1079500"/>
            <a:chOff x="584" y="3120"/>
            <a:chExt cx="1888" cy="680"/>
          </a:xfrm>
        </p:grpSpPr>
        <p:sp>
          <p:nvSpPr>
            <p:cNvPr id="2146" name="tower"/>
            <p:cNvSpPr>
              <a:spLocks noEditPoints="1" noChangeArrowheads="1"/>
            </p:cNvSpPr>
            <p:nvPr/>
          </p:nvSpPr>
          <p:spPr bwMode="auto">
            <a:xfrm>
              <a:off x="584" y="3619"/>
              <a:ext cx="91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5 w 21600"/>
                <a:gd name="T31" fmla="*/ 22555 h 21600"/>
                <a:gd name="T32" fmla="*/ 21600 w 21600"/>
                <a:gd name="T33" fmla="*/ 2697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2147" name="tower"/>
            <p:cNvSpPr>
              <a:spLocks noEditPoints="1" noChangeArrowheads="1"/>
            </p:cNvSpPr>
            <p:nvPr/>
          </p:nvSpPr>
          <p:spPr bwMode="auto">
            <a:xfrm>
              <a:off x="584" y="3210"/>
              <a:ext cx="91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5 w 21600"/>
                <a:gd name="T31" fmla="*/ 22555 h 21600"/>
                <a:gd name="T32" fmla="*/ 21600 w 21600"/>
                <a:gd name="T33" fmla="*/ 2697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2148" name="tower"/>
            <p:cNvSpPr>
              <a:spLocks noEditPoints="1" noChangeArrowheads="1"/>
            </p:cNvSpPr>
            <p:nvPr/>
          </p:nvSpPr>
          <p:spPr bwMode="auto">
            <a:xfrm>
              <a:off x="2263" y="3619"/>
              <a:ext cx="91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5 w 21600"/>
                <a:gd name="T31" fmla="*/ 22555 h 21600"/>
                <a:gd name="T32" fmla="*/ 21600 w 21600"/>
                <a:gd name="T33" fmla="*/ 2697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2149" name="tower"/>
            <p:cNvSpPr>
              <a:spLocks noEditPoints="1" noChangeArrowheads="1"/>
            </p:cNvSpPr>
            <p:nvPr/>
          </p:nvSpPr>
          <p:spPr bwMode="auto">
            <a:xfrm>
              <a:off x="2263" y="3210"/>
              <a:ext cx="91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5 w 21600"/>
                <a:gd name="T31" fmla="*/ 22549 h 21600"/>
                <a:gd name="T32" fmla="*/ 21600 w 21600"/>
                <a:gd name="T33" fmla="*/ 26941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graphicFrame>
          <p:nvGraphicFramePr>
            <p:cNvPr id="2055" name="Object 177"/>
            <p:cNvGraphicFramePr>
              <a:graphicFrameLocks noChangeAspect="1"/>
            </p:cNvGraphicFramePr>
            <p:nvPr/>
          </p:nvGraphicFramePr>
          <p:xfrm>
            <a:off x="1342" y="3120"/>
            <a:ext cx="276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" name="Visio" r:id="rId9" imgW="496800" imgH="1170000" progId="Visio.Drawing.11">
                    <p:embed/>
                  </p:oleObj>
                </mc:Choice>
                <mc:Fallback>
                  <p:oleObj name="Visio" r:id="rId9" imgW="496800" imgH="11700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2" y="3120"/>
                          <a:ext cx="276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50" name="AutoShape 178"/>
            <p:cNvCxnSpPr>
              <a:cxnSpLocks noChangeShapeType="1"/>
            </p:cNvCxnSpPr>
            <p:nvPr/>
          </p:nvCxnSpPr>
          <p:spPr bwMode="auto">
            <a:xfrm>
              <a:off x="2472" y="324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" name="AutoShape 179"/>
            <p:cNvCxnSpPr>
              <a:cxnSpLocks noChangeShapeType="1"/>
            </p:cNvCxnSpPr>
            <p:nvPr/>
          </p:nvCxnSpPr>
          <p:spPr bwMode="auto">
            <a:xfrm>
              <a:off x="2472" y="324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" name="AutoShape 180"/>
            <p:cNvCxnSpPr>
              <a:cxnSpLocks noChangeShapeType="1"/>
              <a:stCxn id="2148" idx="9"/>
            </p:cNvCxnSpPr>
            <p:nvPr/>
          </p:nvCxnSpPr>
          <p:spPr bwMode="auto">
            <a:xfrm flipH="1" flipV="1">
              <a:off x="1618" y="3460"/>
              <a:ext cx="645" cy="2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" name="AutoShape 181"/>
            <p:cNvCxnSpPr>
              <a:cxnSpLocks noChangeShapeType="1"/>
              <a:stCxn id="2146" idx="4"/>
            </p:cNvCxnSpPr>
            <p:nvPr/>
          </p:nvCxnSpPr>
          <p:spPr bwMode="auto">
            <a:xfrm flipV="1">
              <a:off x="675" y="3460"/>
              <a:ext cx="667" cy="2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" name="AutoShape 182"/>
            <p:cNvCxnSpPr>
              <a:cxnSpLocks noChangeShapeType="1"/>
              <a:stCxn id="2147" idx="4"/>
            </p:cNvCxnSpPr>
            <p:nvPr/>
          </p:nvCxnSpPr>
          <p:spPr bwMode="auto">
            <a:xfrm>
              <a:off x="675" y="3308"/>
              <a:ext cx="667" cy="1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5" name="AutoShape 183"/>
            <p:cNvCxnSpPr>
              <a:cxnSpLocks noChangeShapeType="1"/>
              <a:stCxn id="2149" idx="7"/>
              <a:endCxn id="2148" idx="2"/>
            </p:cNvCxnSpPr>
            <p:nvPr/>
          </p:nvCxnSpPr>
          <p:spPr bwMode="auto">
            <a:xfrm>
              <a:off x="2308" y="3392"/>
              <a:ext cx="1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050" name="Object 185"/>
          <p:cNvGraphicFramePr>
            <a:graphicFrameLocks noChangeAspect="1"/>
          </p:cNvGraphicFramePr>
          <p:nvPr>
            <p:extLst/>
          </p:nvPr>
        </p:nvGraphicFramePr>
        <p:xfrm>
          <a:off x="3651251" y="2505079"/>
          <a:ext cx="6492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Visio" r:id="rId11" imgW="1766847" imgH="1165027" progId="Visio.Drawing.11">
                  <p:embed/>
                </p:oleObj>
              </mc:Choice>
              <mc:Fallback>
                <p:oleObj name="Visio" r:id="rId11" imgW="1766847" imgH="116502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1" y="2505079"/>
                        <a:ext cx="6492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86"/>
          <p:cNvGraphicFramePr>
            <a:graphicFrameLocks noChangeAspect="1"/>
          </p:cNvGraphicFramePr>
          <p:nvPr>
            <p:extLst/>
          </p:nvPr>
        </p:nvGraphicFramePr>
        <p:xfrm>
          <a:off x="3633789" y="1497016"/>
          <a:ext cx="6016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Visio" r:id="rId13" imgW="2191670" imgH="2431673" progId="Visio.Drawing.11">
                  <p:embed/>
                </p:oleObj>
              </mc:Choice>
              <mc:Fallback>
                <p:oleObj name="Visio" r:id="rId13" imgW="2191670" imgH="243167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9" y="1497016"/>
                        <a:ext cx="6016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87"/>
          <p:cNvGraphicFramePr>
            <a:graphicFrameLocks noChangeAspect="1"/>
          </p:cNvGraphicFramePr>
          <p:nvPr>
            <p:extLst/>
          </p:nvPr>
        </p:nvGraphicFramePr>
        <p:xfrm>
          <a:off x="1419226" y="2289179"/>
          <a:ext cx="514351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Visio" r:id="rId15" imgW="1381760" imgH="1381600" progId="Visio.Drawing.11">
                  <p:embed/>
                </p:oleObj>
              </mc:Choice>
              <mc:Fallback>
                <p:oleObj name="Visio" r:id="rId15" imgW="1381760" imgH="1381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6" y="2289179"/>
                        <a:ext cx="514351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88"/>
          <p:cNvGraphicFramePr>
            <a:graphicFrameLocks noChangeAspect="1"/>
          </p:cNvGraphicFramePr>
          <p:nvPr>
            <p:extLst/>
          </p:nvPr>
        </p:nvGraphicFramePr>
        <p:xfrm>
          <a:off x="1419225" y="1712917"/>
          <a:ext cx="1825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Visio" r:id="rId17" imgW="757891" imgH="1477815" progId="Visio.Drawing.11">
                  <p:embed/>
                </p:oleObj>
              </mc:Choice>
              <mc:Fallback>
                <p:oleObj name="Visio" r:id="rId17" imgW="757891" imgH="14778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1712917"/>
                        <a:ext cx="1825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90" name="Group 189"/>
          <p:cNvGrpSpPr>
            <a:grpSpLocks/>
          </p:cNvGrpSpPr>
          <p:nvPr/>
        </p:nvGrpSpPr>
        <p:grpSpPr bwMode="auto">
          <a:xfrm>
            <a:off x="2509839" y="1500192"/>
            <a:ext cx="203200" cy="522288"/>
            <a:chOff x="1459" y="1674"/>
            <a:chExt cx="118" cy="567"/>
          </a:xfrm>
        </p:grpSpPr>
        <p:grpSp>
          <p:nvGrpSpPr>
            <p:cNvPr id="2133" name="Group 190"/>
            <p:cNvGrpSpPr>
              <a:grpSpLocks/>
            </p:cNvGrpSpPr>
            <p:nvPr/>
          </p:nvGrpSpPr>
          <p:grpSpPr bwMode="auto">
            <a:xfrm>
              <a:off x="1489" y="1674"/>
              <a:ext cx="88" cy="268"/>
              <a:chOff x="1489" y="1674"/>
              <a:chExt cx="88" cy="268"/>
            </a:xfrm>
          </p:grpSpPr>
          <p:sp>
            <p:nvSpPr>
              <p:cNvPr id="2142" name="Freeform 192"/>
              <p:cNvSpPr>
                <a:spLocks/>
              </p:cNvSpPr>
              <p:nvPr/>
            </p:nvSpPr>
            <p:spPr bwMode="auto">
              <a:xfrm>
                <a:off x="1489" y="1708"/>
                <a:ext cx="0" cy="234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43" name="Freeform 193"/>
              <p:cNvSpPr>
                <a:spLocks/>
              </p:cNvSpPr>
              <p:nvPr/>
            </p:nvSpPr>
            <p:spPr bwMode="auto">
              <a:xfrm>
                <a:off x="1517" y="1678"/>
                <a:ext cx="0" cy="234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44" name="Freeform 194"/>
              <p:cNvSpPr>
                <a:spLocks/>
              </p:cNvSpPr>
              <p:nvPr/>
            </p:nvSpPr>
            <p:spPr bwMode="auto">
              <a:xfrm>
                <a:off x="1557" y="1674"/>
                <a:ext cx="0" cy="234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45" name="Freeform 195"/>
              <p:cNvSpPr>
                <a:spLocks/>
              </p:cNvSpPr>
              <p:nvPr/>
            </p:nvSpPr>
            <p:spPr bwMode="auto">
              <a:xfrm>
                <a:off x="1577" y="1691"/>
                <a:ext cx="0" cy="234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2134" name="Group 196"/>
            <p:cNvGrpSpPr>
              <a:grpSpLocks/>
            </p:cNvGrpSpPr>
            <p:nvPr/>
          </p:nvGrpSpPr>
          <p:grpSpPr bwMode="auto">
            <a:xfrm>
              <a:off x="1459" y="1706"/>
              <a:ext cx="113" cy="535"/>
              <a:chOff x="1459" y="1706"/>
              <a:chExt cx="113" cy="535"/>
            </a:xfrm>
          </p:grpSpPr>
          <p:sp>
            <p:nvSpPr>
              <p:cNvPr id="2135" name="Freeform 197"/>
              <p:cNvSpPr>
                <a:spLocks/>
              </p:cNvSpPr>
              <p:nvPr/>
            </p:nvSpPr>
            <p:spPr bwMode="auto">
              <a:xfrm>
                <a:off x="1496" y="1792"/>
                <a:ext cx="0" cy="234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36" name="Freeform 198"/>
              <p:cNvSpPr>
                <a:spLocks/>
              </p:cNvSpPr>
              <p:nvPr/>
            </p:nvSpPr>
            <p:spPr bwMode="auto">
              <a:xfrm>
                <a:off x="1572" y="1706"/>
                <a:ext cx="0" cy="234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37" name="Freeform 199"/>
              <p:cNvSpPr>
                <a:spLocks/>
              </p:cNvSpPr>
              <p:nvPr/>
            </p:nvSpPr>
            <p:spPr bwMode="auto">
              <a:xfrm>
                <a:off x="1459" y="1892"/>
                <a:ext cx="0" cy="234"/>
              </a:xfrm>
              <a:custGeom>
                <a:avLst/>
                <a:gdLst>
                  <a:gd name="T0" fmla="*/ 85 w 85"/>
                  <a:gd name="T1" fmla="*/ 4 h 121"/>
                  <a:gd name="T2" fmla="*/ 76 w 85"/>
                  <a:gd name="T3" fmla="*/ 0 h 121"/>
                  <a:gd name="T4" fmla="*/ 56 w 85"/>
                  <a:gd name="T5" fmla="*/ 1 h 121"/>
                  <a:gd name="T6" fmla="*/ 38 w 85"/>
                  <a:gd name="T7" fmla="*/ 12 h 121"/>
                  <a:gd name="T8" fmla="*/ 15 w 85"/>
                  <a:gd name="T9" fmla="*/ 36 h 121"/>
                  <a:gd name="T10" fmla="*/ 1 w 85"/>
                  <a:gd name="T11" fmla="*/ 55 h 121"/>
                  <a:gd name="T12" fmla="*/ 0 w 85"/>
                  <a:gd name="T13" fmla="*/ 61 h 121"/>
                  <a:gd name="T14" fmla="*/ 7 w 85"/>
                  <a:gd name="T15" fmla="*/ 74 h 121"/>
                  <a:gd name="T16" fmla="*/ 21 w 85"/>
                  <a:gd name="T17" fmla="*/ 80 h 121"/>
                  <a:gd name="T18" fmla="*/ 38 w 85"/>
                  <a:gd name="T19" fmla="*/ 86 h 121"/>
                  <a:gd name="T20" fmla="*/ 52 w 85"/>
                  <a:gd name="T21" fmla="*/ 90 h 121"/>
                  <a:gd name="T22" fmla="*/ 60 w 85"/>
                  <a:gd name="T23" fmla="*/ 95 h 121"/>
                  <a:gd name="T24" fmla="*/ 56 w 85"/>
                  <a:gd name="T25" fmla="*/ 102 h 121"/>
                  <a:gd name="T26" fmla="*/ 46 w 85"/>
                  <a:gd name="T27" fmla="*/ 111 h 121"/>
                  <a:gd name="T28" fmla="*/ 33 w 85"/>
                  <a:gd name="T29" fmla="*/ 112 h 121"/>
                  <a:gd name="T30" fmla="*/ 23 w 85"/>
                  <a:gd name="T31" fmla="*/ 110 h 121"/>
                  <a:gd name="T32" fmla="*/ 18 w 85"/>
                  <a:gd name="T33" fmla="*/ 112 h 121"/>
                  <a:gd name="T34" fmla="*/ 18 w 85"/>
                  <a:gd name="T35" fmla="*/ 117 h 121"/>
                  <a:gd name="T36" fmla="*/ 30 w 85"/>
                  <a:gd name="T37" fmla="*/ 121 h 121"/>
                  <a:gd name="T38" fmla="*/ 46 w 85"/>
                  <a:gd name="T39" fmla="*/ 121 h 121"/>
                  <a:gd name="T40" fmla="*/ 60 w 85"/>
                  <a:gd name="T41" fmla="*/ 117 h 121"/>
                  <a:gd name="T42" fmla="*/ 68 w 85"/>
                  <a:gd name="T43" fmla="*/ 112 h 121"/>
                  <a:gd name="T44" fmla="*/ 72 w 85"/>
                  <a:gd name="T45" fmla="*/ 105 h 121"/>
                  <a:gd name="T46" fmla="*/ 76 w 85"/>
                  <a:gd name="T47" fmla="*/ 96 h 121"/>
                  <a:gd name="T48" fmla="*/ 70 w 85"/>
                  <a:gd name="T49" fmla="*/ 89 h 121"/>
                  <a:gd name="T50" fmla="*/ 52 w 85"/>
                  <a:gd name="T51" fmla="*/ 84 h 121"/>
                  <a:gd name="T52" fmla="*/ 36 w 85"/>
                  <a:gd name="T53" fmla="*/ 79 h 121"/>
                  <a:gd name="T54" fmla="*/ 18 w 85"/>
                  <a:gd name="T55" fmla="*/ 71 h 121"/>
                  <a:gd name="T56" fmla="*/ 16 w 85"/>
                  <a:gd name="T57" fmla="*/ 64 h 121"/>
                  <a:gd name="T58" fmla="*/ 18 w 85"/>
                  <a:gd name="T59" fmla="*/ 51 h 121"/>
                  <a:gd name="T60" fmla="*/ 30 w 85"/>
                  <a:gd name="T61" fmla="*/ 36 h 121"/>
                  <a:gd name="T62" fmla="*/ 43 w 85"/>
                  <a:gd name="T63" fmla="*/ 27 h 121"/>
                  <a:gd name="T64" fmla="*/ 67 w 85"/>
                  <a:gd name="T65" fmla="*/ 20 h 121"/>
                  <a:gd name="T66" fmla="*/ 85 w 85"/>
                  <a:gd name="T67" fmla="*/ 17 h 121"/>
                  <a:gd name="T68" fmla="*/ 85 w 85"/>
                  <a:gd name="T69" fmla="*/ 9 h 121"/>
                  <a:gd name="T70" fmla="*/ 85 w 85"/>
                  <a:gd name="T71" fmla="*/ 4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121"/>
                  <a:gd name="T110" fmla="*/ 85 w 85"/>
                  <a:gd name="T111" fmla="*/ 121 h 1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121">
                    <a:moveTo>
                      <a:pt x="85" y="4"/>
                    </a:moveTo>
                    <a:lnTo>
                      <a:pt x="76" y="0"/>
                    </a:lnTo>
                    <a:lnTo>
                      <a:pt x="56" y="1"/>
                    </a:lnTo>
                    <a:lnTo>
                      <a:pt x="38" y="12"/>
                    </a:lnTo>
                    <a:lnTo>
                      <a:pt x="15" y="3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7" y="74"/>
                    </a:lnTo>
                    <a:lnTo>
                      <a:pt x="21" y="80"/>
                    </a:lnTo>
                    <a:lnTo>
                      <a:pt x="38" y="86"/>
                    </a:lnTo>
                    <a:lnTo>
                      <a:pt x="52" y="90"/>
                    </a:lnTo>
                    <a:lnTo>
                      <a:pt x="60" y="95"/>
                    </a:lnTo>
                    <a:lnTo>
                      <a:pt x="56" y="102"/>
                    </a:lnTo>
                    <a:lnTo>
                      <a:pt x="46" y="111"/>
                    </a:lnTo>
                    <a:lnTo>
                      <a:pt x="33" y="112"/>
                    </a:lnTo>
                    <a:lnTo>
                      <a:pt x="23" y="110"/>
                    </a:lnTo>
                    <a:lnTo>
                      <a:pt x="18" y="112"/>
                    </a:lnTo>
                    <a:lnTo>
                      <a:pt x="18" y="117"/>
                    </a:lnTo>
                    <a:lnTo>
                      <a:pt x="30" y="121"/>
                    </a:lnTo>
                    <a:lnTo>
                      <a:pt x="46" y="121"/>
                    </a:lnTo>
                    <a:lnTo>
                      <a:pt x="60" y="117"/>
                    </a:lnTo>
                    <a:lnTo>
                      <a:pt x="68" y="112"/>
                    </a:lnTo>
                    <a:lnTo>
                      <a:pt x="72" y="105"/>
                    </a:lnTo>
                    <a:lnTo>
                      <a:pt x="76" y="96"/>
                    </a:lnTo>
                    <a:lnTo>
                      <a:pt x="70" y="89"/>
                    </a:lnTo>
                    <a:lnTo>
                      <a:pt x="52" y="84"/>
                    </a:lnTo>
                    <a:lnTo>
                      <a:pt x="36" y="79"/>
                    </a:lnTo>
                    <a:lnTo>
                      <a:pt x="18" y="71"/>
                    </a:lnTo>
                    <a:lnTo>
                      <a:pt x="16" y="64"/>
                    </a:lnTo>
                    <a:lnTo>
                      <a:pt x="18" y="51"/>
                    </a:lnTo>
                    <a:lnTo>
                      <a:pt x="30" y="36"/>
                    </a:lnTo>
                    <a:lnTo>
                      <a:pt x="43" y="27"/>
                    </a:lnTo>
                    <a:lnTo>
                      <a:pt x="67" y="20"/>
                    </a:lnTo>
                    <a:lnTo>
                      <a:pt x="85" y="17"/>
                    </a:lnTo>
                    <a:lnTo>
                      <a:pt x="85" y="9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38" name="Freeform 200"/>
              <p:cNvSpPr>
                <a:spLocks/>
              </p:cNvSpPr>
              <p:nvPr/>
            </p:nvSpPr>
            <p:spPr bwMode="auto">
              <a:xfrm>
                <a:off x="1527" y="1886"/>
                <a:ext cx="0" cy="234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39" name="Freeform 201"/>
              <p:cNvSpPr>
                <a:spLocks/>
              </p:cNvSpPr>
              <p:nvPr/>
            </p:nvSpPr>
            <p:spPr bwMode="auto">
              <a:xfrm>
                <a:off x="1505" y="2007"/>
                <a:ext cx="0" cy="234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40" name="Freeform 202"/>
              <p:cNvSpPr>
                <a:spLocks/>
              </p:cNvSpPr>
              <p:nvPr/>
            </p:nvSpPr>
            <p:spPr bwMode="auto">
              <a:xfrm>
                <a:off x="1569" y="2007"/>
                <a:ext cx="0" cy="234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pSp>
        <p:nvGrpSpPr>
          <p:cNvPr id="2092" name="Group 217"/>
          <p:cNvGrpSpPr>
            <a:grpSpLocks/>
          </p:cNvGrpSpPr>
          <p:nvPr/>
        </p:nvGrpSpPr>
        <p:grpSpPr bwMode="auto">
          <a:xfrm>
            <a:off x="2509839" y="2292354"/>
            <a:ext cx="203200" cy="522288"/>
            <a:chOff x="1459" y="1674"/>
            <a:chExt cx="118" cy="567"/>
          </a:xfrm>
        </p:grpSpPr>
        <p:grpSp>
          <p:nvGrpSpPr>
            <p:cNvPr id="2107" name="Group 218"/>
            <p:cNvGrpSpPr>
              <a:grpSpLocks/>
            </p:cNvGrpSpPr>
            <p:nvPr/>
          </p:nvGrpSpPr>
          <p:grpSpPr bwMode="auto">
            <a:xfrm>
              <a:off x="1489" y="1674"/>
              <a:ext cx="88" cy="268"/>
              <a:chOff x="1489" y="1674"/>
              <a:chExt cx="88" cy="268"/>
            </a:xfrm>
          </p:grpSpPr>
          <p:sp>
            <p:nvSpPr>
              <p:cNvPr id="2116" name="Freeform 220"/>
              <p:cNvSpPr>
                <a:spLocks/>
              </p:cNvSpPr>
              <p:nvPr/>
            </p:nvSpPr>
            <p:spPr bwMode="auto">
              <a:xfrm>
                <a:off x="1489" y="1708"/>
                <a:ext cx="0" cy="234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17" name="Freeform 221"/>
              <p:cNvSpPr>
                <a:spLocks/>
              </p:cNvSpPr>
              <p:nvPr/>
            </p:nvSpPr>
            <p:spPr bwMode="auto">
              <a:xfrm>
                <a:off x="1517" y="1678"/>
                <a:ext cx="0" cy="234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18" name="Freeform 222"/>
              <p:cNvSpPr>
                <a:spLocks/>
              </p:cNvSpPr>
              <p:nvPr/>
            </p:nvSpPr>
            <p:spPr bwMode="auto">
              <a:xfrm>
                <a:off x="1557" y="1674"/>
                <a:ext cx="0" cy="234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19" name="Freeform 223"/>
              <p:cNvSpPr>
                <a:spLocks/>
              </p:cNvSpPr>
              <p:nvPr/>
            </p:nvSpPr>
            <p:spPr bwMode="auto">
              <a:xfrm>
                <a:off x="1577" y="1691"/>
                <a:ext cx="0" cy="234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2108" name="Group 224"/>
            <p:cNvGrpSpPr>
              <a:grpSpLocks/>
            </p:cNvGrpSpPr>
            <p:nvPr/>
          </p:nvGrpSpPr>
          <p:grpSpPr bwMode="auto">
            <a:xfrm>
              <a:off x="1459" y="1706"/>
              <a:ext cx="113" cy="535"/>
              <a:chOff x="1459" y="1706"/>
              <a:chExt cx="113" cy="535"/>
            </a:xfrm>
          </p:grpSpPr>
          <p:sp>
            <p:nvSpPr>
              <p:cNvPr id="2109" name="Freeform 225"/>
              <p:cNvSpPr>
                <a:spLocks/>
              </p:cNvSpPr>
              <p:nvPr/>
            </p:nvSpPr>
            <p:spPr bwMode="auto">
              <a:xfrm>
                <a:off x="1496" y="1792"/>
                <a:ext cx="0" cy="234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10" name="Freeform 226"/>
              <p:cNvSpPr>
                <a:spLocks/>
              </p:cNvSpPr>
              <p:nvPr/>
            </p:nvSpPr>
            <p:spPr bwMode="auto">
              <a:xfrm>
                <a:off x="1572" y="1706"/>
                <a:ext cx="0" cy="234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11" name="Freeform 227"/>
              <p:cNvSpPr>
                <a:spLocks/>
              </p:cNvSpPr>
              <p:nvPr/>
            </p:nvSpPr>
            <p:spPr bwMode="auto">
              <a:xfrm>
                <a:off x="1459" y="1892"/>
                <a:ext cx="0" cy="234"/>
              </a:xfrm>
              <a:custGeom>
                <a:avLst/>
                <a:gdLst>
                  <a:gd name="T0" fmla="*/ 85 w 85"/>
                  <a:gd name="T1" fmla="*/ 4 h 121"/>
                  <a:gd name="T2" fmla="*/ 76 w 85"/>
                  <a:gd name="T3" fmla="*/ 0 h 121"/>
                  <a:gd name="T4" fmla="*/ 56 w 85"/>
                  <a:gd name="T5" fmla="*/ 1 h 121"/>
                  <a:gd name="T6" fmla="*/ 38 w 85"/>
                  <a:gd name="T7" fmla="*/ 12 h 121"/>
                  <a:gd name="T8" fmla="*/ 15 w 85"/>
                  <a:gd name="T9" fmla="*/ 36 h 121"/>
                  <a:gd name="T10" fmla="*/ 1 w 85"/>
                  <a:gd name="T11" fmla="*/ 55 h 121"/>
                  <a:gd name="T12" fmla="*/ 0 w 85"/>
                  <a:gd name="T13" fmla="*/ 61 h 121"/>
                  <a:gd name="T14" fmla="*/ 7 w 85"/>
                  <a:gd name="T15" fmla="*/ 74 h 121"/>
                  <a:gd name="T16" fmla="*/ 21 w 85"/>
                  <a:gd name="T17" fmla="*/ 80 h 121"/>
                  <a:gd name="T18" fmla="*/ 38 w 85"/>
                  <a:gd name="T19" fmla="*/ 86 h 121"/>
                  <a:gd name="T20" fmla="*/ 52 w 85"/>
                  <a:gd name="T21" fmla="*/ 90 h 121"/>
                  <a:gd name="T22" fmla="*/ 60 w 85"/>
                  <a:gd name="T23" fmla="*/ 95 h 121"/>
                  <a:gd name="T24" fmla="*/ 56 w 85"/>
                  <a:gd name="T25" fmla="*/ 102 h 121"/>
                  <a:gd name="T26" fmla="*/ 46 w 85"/>
                  <a:gd name="T27" fmla="*/ 111 h 121"/>
                  <a:gd name="T28" fmla="*/ 33 w 85"/>
                  <a:gd name="T29" fmla="*/ 112 h 121"/>
                  <a:gd name="T30" fmla="*/ 23 w 85"/>
                  <a:gd name="T31" fmla="*/ 110 h 121"/>
                  <a:gd name="T32" fmla="*/ 18 w 85"/>
                  <a:gd name="T33" fmla="*/ 112 h 121"/>
                  <a:gd name="T34" fmla="*/ 18 w 85"/>
                  <a:gd name="T35" fmla="*/ 117 h 121"/>
                  <a:gd name="T36" fmla="*/ 30 w 85"/>
                  <a:gd name="T37" fmla="*/ 121 h 121"/>
                  <a:gd name="T38" fmla="*/ 46 w 85"/>
                  <a:gd name="T39" fmla="*/ 121 h 121"/>
                  <a:gd name="T40" fmla="*/ 60 w 85"/>
                  <a:gd name="T41" fmla="*/ 117 h 121"/>
                  <a:gd name="T42" fmla="*/ 68 w 85"/>
                  <a:gd name="T43" fmla="*/ 112 h 121"/>
                  <a:gd name="T44" fmla="*/ 72 w 85"/>
                  <a:gd name="T45" fmla="*/ 105 h 121"/>
                  <a:gd name="T46" fmla="*/ 76 w 85"/>
                  <a:gd name="T47" fmla="*/ 96 h 121"/>
                  <a:gd name="T48" fmla="*/ 70 w 85"/>
                  <a:gd name="T49" fmla="*/ 89 h 121"/>
                  <a:gd name="T50" fmla="*/ 52 w 85"/>
                  <a:gd name="T51" fmla="*/ 84 h 121"/>
                  <a:gd name="T52" fmla="*/ 36 w 85"/>
                  <a:gd name="T53" fmla="*/ 79 h 121"/>
                  <a:gd name="T54" fmla="*/ 18 w 85"/>
                  <a:gd name="T55" fmla="*/ 71 h 121"/>
                  <a:gd name="T56" fmla="*/ 16 w 85"/>
                  <a:gd name="T57" fmla="*/ 64 h 121"/>
                  <a:gd name="T58" fmla="*/ 18 w 85"/>
                  <a:gd name="T59" fmla="*/ 51 h 121"/>
                  <a:gd name="T60" fmla="*/ 30 w 85"/>
                  <a:gd name="T61" fmla="*/ 36 h 121"/>
                  <a:gd name="T62" fmla="*/ 43 w 85"/>
                  <a:gd name="T63" fmla="*/ 27 h 121"/>
                  <a:gd name="T64" fmla="*/ 67 w 85"/>
                  <a:gd name="T65" fmla="*/ 20 h 121"/>
                  <a:gd name="T66" fmla="*/ 85 w 85"/>
                  <a:gd name="T67" fmla="*/ 17 h 121"/>
                  <a:gd name="T68" fmla="*/ 85 w 85"/>
                  <a:gd name="T69" fmla="*/ 9 h 121"/>
                  <a:gd name="T70" fmla="*/ 85 w 85"/>
                  <a:gd name="T71" fmla="*/ 4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121"/>
                  <a:gd name="T110" fmla="*/ 85 w 85"/>
                  <a:gd name="T111" fmla="*/ 121 h 1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121">
                    <a:moveTo>
                      <a:pt x="85" y="4"/>
                    </a:moveTo>
                    <a:lnTo>
                      <a:pt x="76" y="0"/>
                    </a:lnTo>
                    <a:lnTo>
                      <a:pt x="56" y="1"/>
                    </a:lnTo>
                    <a:lnTo>
                      <a:pt x="38" y="12"/>
                    </a:lnTo>
                    <a:lnTo>
                      <a:pt x="15" y="3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7" y="74"/>
                    </a:lnTo>
                    <a:lnTo>
                      <a:pt x="21" y="80"/>
                    </a:lnTo>
                    <a:lnTo>
                      <a:pt x="38" y="86"/>
                    </a:lnTo>
                    <a:lnTo>
                      <a:pt x="52" y="90"/>
                    </a:lnTo>
                    <a:lnTo>
                      <a:pt x="60" y="95"/>
                    </a:lnTo>
                    <a:lnTo>
                      <a:pt x="56" y="102"/>
                    </a:lnTo>
                    <a:lnTo>
                      <a:pt x="46" y="111"/>
                    </a:lnTo>
                    <a:lnTo>
                      <a:pt x="33" y="112"/>
                    </a:lnTo>
                    <a:lnTo>
                      <a:pt x="23" y="110"/>
                    </a:lnTo>
                    <a:lnTo>
                      <a:pt x="18" y="112"/>
                    </a:lnTo>
                    <a:lnTo>
                      <a:pt x="18" y="117"/>
                    </a:lnTo>
                    <a:lnTo>
                      <a:pt x="30" y="121"/>
                    </a:lnTo>
                    <a:lnTo>
                      <a:pt x="46" y="121"/>
                    </a:lnTo>
                    <a:lnTo>
                      <a:pt x="60" y="117"/>
                    </a:lnTo>
                    <a:lnTo>
                      <a:pt x="68" y="112"/>
                    </a:lnTo>
                    <a:lnTo>
                      <a:pt x="72" y="105"/>
                    </a:lnTo>
                    <a:lnTo>
                      <a:pt x="76" y="96"/>
                    </a:lnTo>
                    <a:lnTo>
                      <a:pt x="70" y="89"/>
                    </a:lnTo>
                    <a:lnTo>
                      <a:pt x="52" y="84"/>
                    </a:lnTo>
                    <a:lnTo>
                      <a:pt x="36" y="79"/>
                    </a:lnTo>
                    <a:lnTo>
                      <a:pt x="18" y="71"/>
                    </a:lnTo>
                    <a:lnTo>
                      <a:pt x="16" y="64"/>
                    </a:lnTo>
                    <a:lnTo>
                      <a:pt x="18" y="51"/>
                    </a:lnTo>
                    <a:lnTo>
                      <a:pt x="30" y="36"/>
                    </a:lnTo>
                    <a:lnTo>
                      <a:pt x="43" y="27"/>
                    </a:lnTo>
                    <a:lnTo>
                      <a:pt x="67" y="20"/>
                    </a:lnTo>
                    <a:lnTo>
                      <a:pt x="85" y="17"/>
                    </a:lnTo>
                    <a:lnTo>
                      <a:pt x="85" y="9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12" name="Freeform 228"/>
              <p:cNvSpPr>
                <a:spLocks/>
              </p:cNvSpPr>
              <p:nvPr/>
            </p:nvSpPr>
            <p:spPr bwMode="auto">
              <a:xfrm>
                <a:off x="1527" y="1886"/>
                <a:ext cx="0" cy="234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13" name="Freeform 229"/>
              <p:cNvSpPr>
                <a:spLocks/>
              </p:cNvSpPr>
              <p:nvPr/>
            </p:nvSpPr>
            <p:spPr bwMode="auto">
              <a:xfrm>
                <a:off x="1505" y="2007"/>
                <a:ext cx="0" cy="234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14" name="Freeform 230"/>
              <p:cNvSpPr>
                <a:spLocks/>
              </p:cNvSpPr>
              <p:nvPr/>
            </p:nvSpPr>
            <p:spPr bwMode="auto">
              <a:xfrm>
                <a:off x="1569" y="2007"/>
                <a:ext cx="0" cy="234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pSp>
        <p:nvGrpSpPr>
          <p:cNvPr id="2093" name="Group 231"/>
          <p:cNvGrpSpPr>
            <a:grpSpLocks/>
          </p:cNvGrpSpPr>
          <p:nvPr/>
        </p:nvGrpSpPr>
        <p:grpSpPr bwMode="auto">
          <a:xfrm>
            <a:off x="2725739" y="2508254"/>
            <a:ext cx="203200" cy="522288"/>
            <a:chOff x="1459" y="1674"/>
            <a:chExt cx="118" cy="567"/>
          </a:xfrm>
        </p:grpSpPr>
        <p:grpSp>
          <p:nvGrpSpPr>
            <p:cNvPr id="2094" name="Group 232"/>
            <p:cNvGrpSpPr>
              <a:grpSpLocks/>
            </p:cNvGrpSpPr>
            <p:nvPr/>
          </p:nvGrpSpPr>
          <p:grpSpPr bwMode="auto">
            <a:xfrm>
              <a:off x="1489" y="1674"/>
              <a:ext cx="88" cy="268"/>
              <a:chOff x="1489" y="1674"/>
              <a:chExt cx="88" cy="268"/>
            </a:xfrm>
          </p:grpSpPr>
          <p:sp>
            <p:nvSpPr>
              <p:cNvPr id="2103" name="Freeform 234"/>
              <p:cNvSpPr>
                <a:spLocks/>
              </p:cNvSpPr>
              <p:nvPr/>
            </p:nvSpPr>
            <p:spPr bwMode="auto">
              <a:xfrm>
                <a:off x="1489" y="1708"/>
                <a:ext cx="0" cy="234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04" name="Freeform 235"/>
              <p:cNvSpPr>
                <a:spLocks/>
              </p:cNvSpPr>
              <p:nvPr/>
            </p:nvSpPr>
            <p:spPr bwMode="auto">
              <a:xfrm>
                <a:off x="1517" y="1678"/>
                <a:ext cx="0" cy="234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05" name="Freeform 236"/>
              <p:cNvSpPr>
                <a:spLocks/>
              </p:cNvSpPr>
              <p:nvPr/>
            </p:nvSpPr>
            <p:spPr bwMode="auto">
              <a:xfrm>
                <a:off x="1557" y="1674"/>
                <a:ext cx="0" cy="234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06" name="Freeform 237"/>
              <p:cNvSpPr>
                <a:spLocks/>
              </p:cNvSpPr>
              <p:nvPr/>
            </p:nvSpPr>
            <p:spPr bwMode="auto">
              <a:xfrm>
                <a:off x="1577" y="1691"/>
                <a:ext cx="0" cy="234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2095" name="Group 238"/>
            <p:cNvGrpSpPr>
              <a:grpSpLocks/>
            </p:cNvGrpSpPr>
            <p:nvPr/>
          </p:nvGrpSpPr>
          <p:grpSpPr bwMode="auto">
            <a:xfrm>
              <a:off x="1459" y="1706"/>
              <a:ext cx="113" cy="535"/>
              <a:chOff x="1459" y="1706"/>
              <a:chExt cx="113" cy="535"/>
            </a:xfrm>
          </p:grpSpPr>
          <p:sp>
            <p:nvSpPr>
              <p:cNvPr id="2096" name="Freeform 239"/>
              <p:cNvSpPr>
                <a:spLocks/>
              </p:cNvSpPr>
              <p:nvPr/>
            </p:nvSpPr>
            <p:spPr bwMode="auto">
              <a:xfrm>
                <a:off x="1496" y="1792"/>
                <a:ext cx="0" cy="234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097" name="Freeform 240"/>
              <p:cNvSpPr>
                <a:spLocks/>
              </p:cNvSpPr>
              <p:nvPr/>
            </p:nvSpPr>
            <p:spPr bwMode="auto">
              <a:xfrm>
                <a:off x="1572" y="1706"/>
                <a:ext cx="0" cy="234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098" name="Freeform 241"/>
              <p:cNvSpPr>
                <a:spLocks/>
              </p:cNvSpPr>
              <p:nvPr/>
            </p:nvSpPr>
            <p:spPr bwMode="auto">
              <a:xfrm>
                <a:off x="1459" y="1892"/>
                <a:ext cx="0" cy="234"/>
              </a:xfrm>
              <a:custGeom>
                <a:avLst/>
                <a:gdLst>
                  <a:gd name="T0" fmla="*/ 85 w 85"/>
                  <a:gd name="T1" fmla="*/ 4 h 121"/>
                  <a:gd name="T2" fmla="*/ 76 w 85"/>
                  <a:gd name="T3" fmla="*/ 0 h 121"/>
                  <a:gd name="T4" fmla="*/ 56 w 85"/>
                  <a:gd name="T5" fmla="*/ 1 h 121"/>
                  <a:gd name="T6" fmla="*/ 38 w 85"/>
                  <a:gd name="T7" fmla="*/ 12 h 121"/>
                  <a:gd name="T8" fmla="*/ 15 w 85"/>
                  <a:gd name="T9" fmla="*/ 36 h 121"/>
                  <a:gd name="T10" fmla="*/ 1 w 85"/>
                  <a:gd name="T11" fmla="*/ 55 h 121"/>
                  <a:gd name="T12" fmla="*/ 0 w 85"/>
                  <a:gd name="T13" fmla="*/ 61 h 121"/>
                  <a:gd name="T14" fmla="*/ 7 w 85"/>
                  <a:gd name="T15" fmla="*/ 74 h 121"/>
                  <a:gd name="T16" fmla="*/ 21 w 85"/>
                  <a:gd name="T17" fmla="*/ 80 h 121"/>
                  <a:gd name="T18" fmla="*/ 38 w 85"/>
                  <a:gd name="T19" fmla="*/ 86 h 121"/>
                  <a:gd name="T20" fmla="*/ 52 w 85"/>
                  <a:gd name="T21" fmla="*/ 90 h 121"/>
                  <a:gd name="T22" fmla="*/ 60 w 85"/>
                  <a:gd name="T23" fmla="*/ 95 h 121"/>
                  <a:gd name="T24" fmla="*/ 56 w 85"/>
                  <a:gd name="T25" fmla="*/ 102 h 121"/>
                  <a:gd name="T26" fmla="*/ 46 w 85"/>
                  <a:gd name="T27" fmla="*/ 111 h 121"/>
                  <a:gd name="T28" fmla="*/ 33 w 85"/>
                  <a:gd name="T29" fmla="*/ 112 h 121"/>
                  <a:gd name="T30" fmla="*/ 23 w 85"/>
                  <a:gd name="T31" fmla="*/ 110 h 121"/>
                  <a:gd name="T32" fmla="*/ 18 w 85"/>
                  <a:gd name="T33" fmla="*/ 112 h 121"/>
                  <a:gd name="T34" fmla="*/ 18 w 85"/>
                  <a:gd name="T35" fmla="*/ 117 h 121"/>
                  <a:gd name="T36" fmla="*/ 30 w 85"/>
                  <a:gd name="T37" fmla="*/ 121 h 121"/>
                  <a:gd name="T38" fmla="*/ 46 w 85"/>
                  <a:gd name="T39" fmla="*/ 121 h 121"/>
                  <a:gd name="T40" fmla="*/ 60 w 85"/>
                  <a:gd name="T41" fmla="*/ 117 h 121"/>
                  <a:gd name="T42" fmla="*/ 68 w 85"/>
                  <a:gd name="T43" fmla="*/ 112 h 121"/>
                  <a:gd name="T44" fmla="*/ 72 w 85"/>
                  <a:gd name="T45" fmla="*/ 105 h 121"/>
                  <a:gd name="T46" fmla="*/ 76 w 85"/>
                  <a:gd name="T47" fmla="*/ 96 h 121"/>
                  <a:gd name="T48" fmla="*/ 70 w 85"/>
                  <a:gd name="T49" fmla="*/ 89 h 121"/>
                  <a:gd name="T50" fmla="*/ 52 w 85"/>
                  <a:gd name="T51" fmla="*/ 84 h 121"/>
                  <a:gd name="T52" fmla="*/ 36 w 85"/>
                  <a:gd name="T53" fmla="*/ 79 h 121"/>
                  <a:gd name="T54" fmla="*/ 18 w 85"/>
                  <a:gd name="T55" fmla="*/ 71 h 121"/>
                  <a:gd name="T56" fmla="*/ 16 w 85"/>
                  <a:gd name="T57" fmla="*/ 64 h 121"/>
                  <a:gd name="T58" fmla="*/ 18 w 85"/>
                  <a:gd name="T59" fmla="*/ 51 h 121"/>
                  <a:gd name="T60" fmla="*/ 30 w 85"/>
                  <a:gd name="T61" fmla="*/ 36 h 121"/>
                  <a:gd name="T62" fmla="*/ 43 w 85"/>
                  <a:gd name="T63" fmla="*/ 27 h 121"/>
                  <a:gd name="T64" fmla="*/ 67 w 85"/>
                  <a:gd name="T65" fmla="*/ 20 h 121"/>
                  <a:gd name="T66" fmla="*/ 85 w 85"/>
                  <a:gd name="T67" fmla="*/ 17 h 121"/>
                  <a:gd name="T68" fmla="*/ 85 w 85"/>
                  <a:gd name="T69" fmla="*/ 9 h 121"/>
                  <a:gd name="T70" fmla="*/ 85 w 85"/>
                  <a:gd name="T71" fmla="*/ 4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121"/>
                  <a:gd name="T110" fmla="*/ 85 w 85"/>
                  <a:gd name="T111" fmla="*/ 121 h 1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121">
                    <a:moveTo>
                      <a:pt x="85" y="4"/>
                    </a:moveTo>
                    <a:lnTo>
                      <a:pt x="76" y="0"/>
                    </a:lnTo>
                    <a:lnTo>
                      <a:pt x="56" y="1"/>
                    </a:lnTo>
                    <a:lnTo>
                      <a:pt x="38" y="12"/>
                    </a:lnTo>
                    <a:lnTo>
                      <a:pt x="15" y="3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7" y="74"/>
                    </a:lnTo>
                    <a:lnTo>
                      <a:pt x="21" y="80"/>
                    </a:lnTo>
                    <a:lnTo>
                      <a:pt x="38" y="86"/>
                    </a:lnTo>
                    <a:lnTo>
                      <a:pt x="52" y="90"/>
                    </a:lnTo>
                    <a:lnTo>
                      <a:pt x="60" y="95"/>
                    </a:lnTo>
                    <a:lnTo>
                      <a:pt x="56" y="102"/>
                    </a:lnTo>
                    <a:lnTo>
                      <a:pt x="46" y="111"/>
                    </a:lnTo>
                    <a:lnTo>
                      <a:pt x="33" y="112"/>
                    </a:lnTo>
                    <a:lnTo>
                      <a:pt x="23" y="110"/>
                    </a:lnTo>
                    <a:lnTo>
                      <a:pt x="18" y="112"/>
                    </a:lnTo>
                    <a:lnTo>
                      <a:pt x="18" y="117"/>
                    </a:lnTo>
                    <a:lnTo>
                      <a:pt x="30" y="121"/>
                    </a:lnTo>
                    <a:lnTo>
                      <a:pt x="46" y="121"/>
                    </a:lnTo>
                    <a:lnTo>
                      <a:pt x="60" y="117"/>
                    </a:lnTo>
                    <a:lnTo>
                      <a:pt x="68" y="112"/>
                    </a:lnTo>
                    <a:lnTo>
                      <a:pt x="72" y="105"/>
                    </a:lnTo>
                    <a:lnTo>
                      <a:pt x="76" y="96"/>
                    </a:lnTo>
                    <a:lnTo>
                      <a:pt x="70" y="89"/>
                    </a:lnTo>
                    <a:lnTo>
                      <a:pt x="52" y="84"/>
                    </a:lnTo>
                    <a:lnTo>
                      <a:pt x="36" y="79"/>
                    </a:lnTo>
                    <a:lnTo>
                      <a:pt x="18" y="71"/>
                    </a:lnTo>
                    <a:lnTo>
                      <a:pt x="16" y="64"/>
                    </a:lnTo>
                    <a:lnTo>
                      <a:pt x="18" y="51"/>
                    </a:lnTo>
                    <a:lnTo>
                      <a:pt x="30" y="36"/>
                    </a:lnTo>
                    <a:lnTo>
                      <a:pt x="43" y="27"/>
                    </a:lnTo>
                    <a:lnTo>
                      <a:pt x="67" y="20"/>
                    </a:lnTo>
                    <a:lnTo>
                      <a:pt x="85" y="17"/>
                    </a:lnTo>
                    <a:lnTo>
                      <a:pt x="85" y="9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099" name="Freeform 242"/>
              <p:cNvSpPr>
                <a:spLocks/>
              </p:cNvSpPr>
              <p:nvPr/>
            </p:nvSpPr>
            <p:spPr bwMode="auto">
              <a:xfrm>
                <a:off x="1527" y="1886"/>
                <a:ext cx="0" cy="234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00" name="Freeform 243"/>
              <p:cNvSpPr>
                <a:spLocks/>
              </p:cNvSpPr>
              <p:nvPr/>
            </p:nvSpPr>
            <p:spPr bwMode="auto">
              <a:xfrm>
                <a:off x="1505" y="2007"/>
                <a:ext cx="0" cy="234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01" name="Freeform 244"/>
              <p:cNvSpPr>
                <a:spLocks/>
              </p:cNvSpPr>
              <p:nvPr/>
            </p:nvSpPr>
            <p:spPr bwMode="auto">
              <a:xfrm>
                <a:off x="1569" y="2007"/>
                <a:ext cx="0" cy="234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aphicFrame>
        <p:nvGraphicFramePr>
          <p:cNvPr id="2054" name="Object 245"/>
          <p:cNvGraphicFramePr>
            <a:graphicFrameLocks noChangeAspect="1"/>
          </p:cNvGraphicFramePr>
          <p:nvPr>
            <p:extLst/>
          </p:nvPr>
        </p:nvGraphicFramePr>
        <p:xfrm>
          <a:off x="1627188" y="1641479"/>
          <a:ext cx="223837" cy="36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Visio" r:id="rId19" imgW="757891" imgH="1477815" progId="Visio.Drawing.11">
                  <p:embed/>
                </p:oleObj>
              </mc:Choice>
              <mc:Fallback>
                <p:oleObj name="Visio" r:id="rId19" imgW="757891" imgH="14778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1641479"/>
                        <a:ext cx="223837" cy="36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9" name="Line 246"/>
          <p:cNvSpPr>
            <a:spLocks noChangeShapeType="1"/>
          </p:cNvSpPr>
          <p:nvPr/>
        </p:nvSpPr>
        <p:spPr bwMode="auto">
          <a:xfrm flipV="1">
            <a:off x="1131889" y="6105526"/>
            <a:ext cx="8064500" cy="4603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" name="Down Arrow 1"/>
          <p:cNvSpPr/>
          <p:nvPr/>
        </p:nvSpPr>
        <p:spPr>
          <a:xfrm>
            <a:off x="7869348" y="3058998"/>
            <a:ext cx="388667" cy="1745989"/>
          </a:xfrm>
          <a:prstGeom prst="downArrow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grpSp>
        <p:nvGrpSpPr>
          <p:cNvPr id="263" name="Group 81"/>
          <p:cNvGrpSpPr>
            <a:grpSpLocks/>
          </p:cNvGrpSpPr>
          <p:nvPr/>
        </p:nvGrpSpPr>
        <p:grpSpPr bwMode="auto">
          <a:xfrm>
            <a:off x="7748473" y="2341767"/>
            <a:ext cx="863600" cy="503239"/>
            <a:chOff x="521" y="1071"/>
            <a:chExt cx="2223" cy="1361"/>
          </a:xfrm>
        </p:grpSpPr>
        <p:grpSp>
          <p:nvGrpSpPr>
            <p:cNvPr id="264" name="Group 82"/>
            <p:cNvGrpSpPr>
              <a:grpSpLocks/>
            </p:cNvGrpSpPr>
            <p:nvPr/>
          </p:nvGrpSpPr>
          <p:grpSpPr bwMode="auto">
            <a:xfrm>
              <a:off x="521" y="1071"/>
              <a:ext cx="590" cy="576"/>
              <a:chOff x="2608" y="1888"/>
              <a:chExt cx="590" cy="576"/>
            </a:xfrm>
          </p:grpSpPr>
          <p:sp>
            <p:nvSpPr>
              <p:cNvPr id="280" name="Rectangle 83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81" name="Line 84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2" name="Line 85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65" name="Group 86"/>
            <p:cNvGrpSpPr>
              <a:grpSpLocks/>
            </p:cNvGrpSpPr>
            <p:nvPr/>
          </p:nvGrpSpPr>
          <p:grpSpPr bwMode="auto">
            <a:xfrm>
              <a:off x="1338" y="1071"/>
              <a:ext cx="590" cy="576"/>
              <a:chOff x="2608" y="1888"/>
              <a:chExt cx="590" cy="576"/>
            </a:xfrm>
          </p:grpSpPr>
          <p:sp>
            <p:nvSpPr>
              <p:cNvPr id="277" name="Rectangle 87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78" name="Line 88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9" name="Line 89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66" name="Group 90"/>
            <p:cNvGrpSpPr>
              <a:grpSpLocks/>
            </p:cNvGrpSpPr>
            <p:nvPr/>
          </p:nvGrpSpPr>
          <p:grpSpPr bwMode="auto">
            <a:xfrm>
              <a:off x="1338" y="1856"/>
              <a:ext cx="590" cy="576"/>
              <a:chOff x="2608" y="1888"/>
              <a:chExt cx="590" cy="576"/>
            </a:xfrm>
          </p:grpSpPr>
          <p:sp>
            <p:nvSpPr>
              <p:cNvPr id="274" name="Rectangle 91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75" name="Line 92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6" name="Line 93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67" name="Group 94"/>
            <p:cNvGrpSpPr>
              <a:grpSpLocks/>
            </p:cNvGrpSpPr>
            <p:nvPr/>
          </p:nvGrpSpPr>
          <p:grpSpPr bwMode="auto">
            <a:xfrm>
              <a:off x="2154" y="1856"/>
              <a:ext cx="590" cy="576"/>
              <a:chOff x="2608" y="1888"/>
              <a:chExt cx="590" cy="576"/>
            </a:xfrm>
          </p:grpSpPr>
          <p:sp>
            <p:nvSpPr>
              <p:cNvPr id="271" name="Rectangle 95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72" name="Line 96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3" name="Line 97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cxnSp>
          <p:nvCxnSpPr>
            <p:cNvPr id="268" name="AutoShape 98"/>
            <p:cNvCxnSpPr>
              <a:cxnSpLocks noChangeShapeType="1"/>
              <a:stCxn id="277" idx="2"/>
              <a:endCxn id="274" idx="0"/>
            </p:cNvCxnSpPr>
            <p:nvPr/>
          </p:nvCxnSpPr>
          <p:spPr bwMode="auto">
            <a:xfrm>
              <a:off x="1633" y="1647"/>
              <a:ext cx="0" cy="2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9" name="AutoShape 99"/>
            <p:cNvCxnSpPr>
              <a:cxnSpLocks noChangeShapeType="1"/>
              <a:stCxn id="274" idx="3"/>
              <a:endCxn id="271" idx="1"/>
            </p:cNvCxnSpPr>
            <p:nvPr/>
          </p:nvCxnSpPr>
          <p:spPr bwMode="auto">
            <a:xfrm>
              <a:off x="1928" y="2144"/>
              <a:ext cx="22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0" name="AutoShape 100"/>
            <p:cNvCxnSpPr>
              <a:cxnSpLocks noChangeShapeType="1"/>
              <a:stCxn id="274" idx="1"/>
              <a:endCxn id="280" idx="2"/>
            </p:cNvCxnSpPr>
            <p:nvPr/>
          </p:nvCxnSpPr>
          <p:spPr bwMode="auto">
            <a:xfrm rot="10800000">
              <a:off x="816" y="1647"/>
              <a:ext cx="522" cy="49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3" name="Group 81"/>
          <p:cNvGrpSpPr>
            <a:grpSpLocks/>
          </p:cNvGrpSpPr>
          <p:nvPr/>
        </p:nvGrpSpPr>
        <p:grpSpPr bwMode="auto">
          <a:xfrm>
            <a:off x="7453529" y="1681958"/>
            <a:ext cx="863600" cy="503239"/>
            <a:chOff x="521" y="1071"/>
            <a:chExt cx="2223" cy="1361"/>
          </a:xfrm>
        </p:grpSpPr>
        <p:grpSp>
          <p:nvGrpSpPr>
            <p:cNvPr id="284" name="Group 82"/>
            <p:cNvGrpSpPr>
              <a:grpSpLocks/>
            </p:cNvGrpSpPr>
            <p:nvPr/>
          </p:nvGrpSpPr>
          <p:grpSpPr bwMode="auto">
            <a:xfrm>
              <a:off x="521" y="1071"/>
              <a:ext cx="590" cy="576"/>
              <a:chOff x="2608" y="1888"/>
              <a:chExt cx="590" cy="576"/>
            </a:xfrm>
          </p:grpSpPr>
          <p:sp>
            <p:nvSpPr>
              <p:cNvPr id="300" name="Rectangle 83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01" name="Line 84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2" name="Line 85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85" name="Group 86"/>
            <p:cNvGrpSpPr>
              <a:grpSpLocks/>
            </p:cNvGrpSpPr>
            <p:nvPr/>
          </p:nvGrpSpPr>
          <p:grpSpPr bwMode="auto">
            <a:xfrm>
              <a:off x="1338" y="1071"/>
              <a:ext cx="590" cy="576"/>
              <a:chOff x="2608" y="1888"/>
              <a:chExt cx="590" cy="576"/>
            </a:xfrm>
          </p:grpSpPr>
          <p:sp>
            <p:nvSpPr>
              <p:cNvPr id="297" name="Rectangle 87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98" name="Line 88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9" name="Line 89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86" name="Group 90"/>
            <p:cNvGrpSpPr>
              <a:grpSpLocks/>
            </p:cNvGrpSpPr>
            <p:nvPr/>
          </p:nvGrpSpPr>
          <p:grpSpPr bwMode="auto">
            <a:xfrm>
              <a:off x="1338" y="1856"/>
              <a:ext cx="590" cy="576"/>
              <a:chOff x="2608" y="1888"/>
              <a:chExt cx="590" cy="576"/>
            </a:xfrm>
          </p:grpSpPr>
          <p:sp>
            <p:nvSpPr>
              <p:cNvPr id="294" name="Rectangle 91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95" name="Line 92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6" name="Line 93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87" name="Group 94"/>
            <p:cNvGrpSpPr>
              <a:grpSpLocks/>
            </p:cNvGrpSpPr>
            <p:nvPr/>
          </p:nvGrpSpPr>
          <p:grpSpPr bwMode="auto">
            <a:xfrm>
              <a:off x="2154" y="1856"/>
              <a:ext cx="590" cy="576"/>
              <a:chOff x="2608" y="1888"/>
              <a:chExt cx="590" cy="576"/>
            </a:xfrm>
          </p:grpSpPr>
          <p:sp>
            <p:nvSpPr>
              <p:cNvPr id="291" name="Rectangle 95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92" name="Line 96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3" name="Line 97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cxnSp>
          <p:nvCxnSpPr>
            <p:cNvPr id="288" name="AutoShape 98"/>
            <p:cNvCxnSpPr>
              <a:cxnSpLocks noChangeShapeType="1"/>
              <a:stCxn id="297" idx="2"/>
              <a:endCxn id="294" idx="0"/>
            </p:cNvCxnSpPr>
            <p:nvPr/>
          </p:nvCxnSpPr>
          <p:spPr bwMode="auto">
            <a:xfrm>
              <a:off x="1633" y="1647"/>
              <a:ext cx="0" cy="2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" name="AutoShape 99"/>
            <p:cNvCxnSpPr>
              <a:cxnSpLocks noChangeShapeType="1"/>
              <a:stCxn id="294" idx="3"/>
              <a:endCxn id="291" idx="1"/>
            </p:cNvCxnSpPr>
            <p:nvPr/>
          </p:nvCxnSpPr>
          <p:spPr bwMode="auto">
            <a:xfrm>
              <a:off x="1928" y="2144"/>
              <a:ext cx="22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0" name="AutoShape 100"/>
            <p:cNvCxnSpPr>
              <a:cxnSpLocks noChangeShapeType="1"/>
              <a:stCxn id="294" idx="1"/>
              <a:endCxn id="300" idx="2"/>
            </p:cNvCxnSpPr>
            <p:nvPr/>
          </p:nvCxnSpPr>
          <p:spPr bwMode="auto">
            <a:xfrm rot="10800000">
              <a:off x="816" y="1647"/>
              <a:ext cx="522" cy="49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3" name="Group 81"/>
          <p:cNvGrpSpPr>
            <a:grpSpLocks/>
          </p:cNvGrpSpPr>
          <p:nvPr/>
        </p:nvGrpSpPr>
        <p:grpSpPr bwMode="auto">
          <a:xfrm>
            <a:off x="8182364" y="5212095"/>
            <a:ext cx="863600" cy="503239"/>
            <a:chOff x="521" y="1071"/>
            <a:chExt cx="2223" cy="1361"/>
          </a:xfrm>
        </p:grpSpPr>
        <p:grpSp>
          <p:nvGrpSpPr>
            <p:cNvPr id="304" name="Group 82"/>
            <p:cNvGrpSpPr>
              <a:grpSpLocks/>
            </p:cNvGrpSpPr>
            <p:nvPr/>
          </p:nvGrpSpPr>
          <p:grpSpPr bwMode="auto">
            <a:xfrm>
              <a:off x="521" y="1071"/>
              <a:ext cx="590" cy="576"/>
              <a:chOff x="2608" y="1888"/>
              <a:chExt cx="590" cy="576"/>
            </a:xfrm>
          </p:grpSpPr>
          <p:sp>
            <p:nvSpPr>
              <p:cNvPr id="320" name="Rectangle 83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21" name="Line 84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2" name="Line 85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305" name="Group 86"/>
            <p:cNvGrpSpPr>
              <a:grpSpLocks/>
            </p:cNvGrpSpPr>
            <p:nvPr/>
          </p:nvGrpSpPr>
          <p:grpSpPr bwMode="auto">
            <a:xfrm>
              <a:off x="1338" y="1071"/>
              <a:ext cx="590" cy="576"/>
              <a:chOff x="2608" y="1888"/>
              <a:chExt cx="590" cy="576"/>
            </a:xfrm>
          </p:grpSpPr>
          <p:sp>
            <p:nvSpPr>
              <p:cNvPr id="317" name="Rectangle 87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18" name="Line 88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9" name="Line 89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306" name="Group 90"/>
            <p:cNvGrpSpPr>
              <a:grpSpLocks/>
            </p:cNvGrpSpPr>
            <p:nvPr/>
          </p:nvGrpSpPr>
          <p:grpSpPr bwMode="auto">
            <a:xfrm>
              <a:off x="1338" y="1856"/>
              <a:ext cx="590" cy="576"/>
              <a:chOff x="2608" y="1888"/>
              <a:chExt cx="590" cy="576"/>
            </a:xfrm>
          </p:grpSpPr>
          <p:sp>
            <p:nvSpPr>
              <p:cNvPr id="314" name="Rectangle 91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15" name="Line 92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" name="Line 93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307" name="Group 94"/>
            <p:cNvGrpSpPr>
              <a:grpSpLocks/>
            </p:cNvGrpSpPr>
            <p:nvPr/>
          </p:nvGrpSpPr>
          <p:grpSpPr bwMode="auto">
            <a:xfrm>
              <a:off x="2154" y="1856"/>
              <a:ext cx="590" cy="576"/>
              <a:chOff x="2608" y="1888"/>
              <a:chExt cx="590" cy="576"/>
            </a:xfrm>
          </p:grpSpPr>
          <p:sp>
            <p:nvSpPr>
              <p:cNvPr id="311" name="Rectangle 95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12" name="Line 96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3" name="Line 97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cxnSp>
          <p:nvCxnSpPr>
            <p:cNvPr id="308" name="AutoShape 98"/>
            <p:cNvCxnSpPr>
              <a:cxnSpLocks noChangeShapeType="1"/>
              <a:stCxn id="317" idx="2"/>
              <a:endCxn id="314" idx="0"/>
            </p:cNvCxnSpPr>
            <p:nvPr/>
          </p:nvCxnSpPr>
          <p:spPr bwMode="auto">
            <a:xfrm>
              <a:off x="1633" y="1647"/>
              <a:ext cx="0" cy="2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" name="AutoShape 99"/>
            <p:cNvCxnSpPr>
              <a:cxnSpLocks noChangeShapeType="1"/>
              <a:stCxn id="314" idx="3"/>
              <a:endCxn id="311" idx="1"/>
            </p:cNvCxnSpPr>
            <p:nvPr/>
          </p:nvCxnSpPr>
          <p:spPr bwMode="auto">
            <a:xfrm>
              <a:off x="1928" y="2144"/>
              <a:ext cx="22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" name="AutoShape 100"/>
            <p:cNvCxnSpPr>
              <a:cxnSpLocks noChangeShapeType="1"/>
              <a:stCxn id="314" idx="1"/>
              <a:endCxn id="320" idx="2"/>
            </p:cNvCxnSpPr>
            <p:nvPr/>
          </p:nvCxnSpPr>
          <p:spPr bwMode="auto">
            <a:xfrm rot="10800000">
              <a:off x="816" y="1647"/>
              <a:ext cx="522" cy="49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" name="Straight Connector 3"/>
          <p:cNvCxnSpPr/>
          <p:nvPr/>
        </p:nvCxnSpPr>
        <p:spPr>
          <a:xfrm flipV="1">
            <a:off x="7982159" y="5329735"/>
            <a:ext cx="205869" cy="2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 flipV="1">
            <a:off x="7564650" y="2456217"/>
            <a:ext cx="205869" cy="2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 flipH="1" flipV="1">
            <a:off x="7873449" y="2170337"/>
            <a:ext cx="1" cy="166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8" name="Group 81"/>
          <p:cNvGrpSpPr>
            <a:grpSpLocks/>
          </p:cNvGrpSpPr>
          <p:nvPr/>
        </p:nvGrpSpPr>
        <p:grpSpPr bwMode="auto">
          <a:xfrm>
            <a:off x="8507729" y="1969033"/>
            <a:ext cx="863600" cy="503239"/>
            <a:chOff x="521" y="1071"/>
            <a:chExt cx="2223" cy="1361"/>
          </a:xfrm>
        </p:grpSpPr>
        <p:grpSp>
          <p:nvGrpSpPr>
            <p:cNvPr id="349" name="Group 82"/>
            <p:cNvGrpSpPr>
              <a:grpSpLocks/>
            </p:cNvGrpSpPr>
            <p:nvPr/>
          </p:nvGrpSpPr>
          <p:grpSpPr bwMode="auto">
            <a:xfrm>
              <a:off x="521" y="1071"/>
              <a:ext cx="590" cy="576"/>
              <a:chOff x="2608" y="1888"/>
              <a:chExt cx="590" cy="576"/>
            </a:xfrm>
          </p:grpSpPr>
          <p:sp>
            <p:nvSpPr>
              <p:cNvPr id="365" name="Rectangle 83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66" name="Line 84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7" name="Line 85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350" name="Group 86"/>
            <p:cNvGrpSpPr>
              <a:grpSpLocks/>
            </p:cNvGrpSpPr>
            <p:nvPr/>
          </p:nvGrpSpPr>
          <p:grpSpPr bwMode="auto">
            <a:xfrm>
              <a:off x="1338" y="1071"/>
              <a:ext cx="590" cy="576"/>
              <a:chOff x="2608" y="1888"/>
              <a:chExt cx="590" cy="576"/>
            </a:xfrm>
          </p:grpSpPr>
          <p:sp>
            <p:nvSpPr>
              <p:cNvPr id="362" name="Rectangle 87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63" name="Line 88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4" name="Line 89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351" name="Group 90"/>
            <p:cNvGrpSpPr>
              <a:grpSpLocks/>
            </p:cNvGrpSpPr>
            <p:nvPr/>
          </p:nvGrpSpPr>
          <p:grpSpPr bwMode="auto">
            <a:xfrm>
              <a:off x="1338" y="1856"/>
              <a:ext cx="590" cy="576"/>
              <a:chOff x="2608" y="1888"/>
              <a:chExt cx="590" cy="576"/>
            </a:xfrm>
          </p:grpSpPr>
          <p:sp>
            <p:nvSpPr>
              <p:cNvPr id="359" name="Rectangle 91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60" name="Line 92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1" name="Line 93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352" name="Group 94"/>
            <p:cNvGrpSpPr>
              <a:grpSpLocks/>
            </p:cNvGrpSpPr>
            <p:nvPr/>
          </p:nvGrpSpPr>
          <p:grpSpPr bwMode="auto">
            <a:xfrm>
              <a:off x="2154" y="1856"/>
              <a:ext cx="590" cy="576"/>
              <a:chOff x="2608" y="1888"/>
              <a:chExt cx="590" cy="576"/>
            </a:xfrm>
          </p:grpSpPr>
          <p:sp>
            <p:nvSpPr>
              <p:cNvPr id="356" name="Rectangle 95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57" name="Line 96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8" name="Line 97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cxnSp>
          <p:nvCxnSpPr>
            <p:cNvPr id="353" name="AutoShape 98"/>
            <p:cNvCxnSpPr>
              <a:cxnSpLocks noChangeShapeType="1"/>
              <a:stCxn id="362" idx="2"/>
              <a:endCxn id="359" idx="0"/>
            </p:cNvCxnSpPr>
            <p:nvPr/>
          </p:nvCxnSpPr>
          <p:spPr bwMode="auto">
            <a:xfrm>
              <a:off x="1633" y="1647"/>
              <a:ext cx="0" cy="2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4" name="AutoShape 99"/>
            <p:cNvCxnSpPr>
              <a:cxnSpLocks noChangeShapeType="1"/>
              <a:stCxn id="359" idx="3"/>
              <a:endCxn id="356" idx="1"/>
            </p:cNvCxnSpPr>
            <p:nvPr/>
          </p:nvCxnSpPr>
          <p:spPr bwMode="auto">
            <a:xfrm>
              <a:off x="1928" y="2144"/>
              <a:ext cx="22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5" name="AutoShape 100"/>
            <p:cNvCxnSpPr>
              <a:cxnSpLocks noChangeShapeType="1"/>
              <a:stCxn id="359" idx="1"/>
              <a:endCxn id="365" idx="2"/>
            </p:cNvCxnSpPr>
            <p:nvPr/>
          </p:nvCxnSpPr>
          <p:spPr bwMode="auto">
            <a:xfrm rot="10800000">
              <a:off x="816" y="1647"/>
              <a:ext cx="522" cy="49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68" name="Straight Connector 367"/>
          <p:cNvCxnSpPr/>
          <p:nvPr/>
        </p:nvCxnSpPr>
        <p:spPr>
          <a:xfrm flipV="1">
            <a:off x="8314004" y="2087388"/>
            <a:ext cx="205869" cy="2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3" name="Oval 322"/>
          <p:cNvSpPr/>
          <p:nvPr/>
        </p:nvSpPr>
        <p:spPr>
          <a:xfrm rot="770763">
            <a:off x="6413951" y="2147518"/>
            <a:ext cx="2357711" cy="667801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grpSp>
        <p:nvGrpSpPr>
          <p:cNvPr id="375" name="Group 189"/>
          <p:cNvGrpSpPr>
            <a:grpSpLocks/>
          </p:cNvGrpSpPr>
          <p:nvPr/>
        </p:nvGrpSpPr>
        <p:grpSpPr bwMode="auto">
          <a:xfrm>
            <a:off x="2852656" y="1904302"/>
            <a:ext cx="230071" cy="321341"/>
            <a:chOff x="1459" y="1674"/>
            <a:chExt cx="210" cy="549"/>
          </a:xfrm>
        </p:grpSpPr>
        <p:grpSp>
          <p:nvGrpSpPr>
            <p:cNvPr id="376" name="Group 190"/>
            <p:cNvGrpSpPr>
              <a:grpSpLocks/>
            </p:cNvGrpSpPr>
            <p:nvPr/>
          </p:nvGrpSpPr>
          <p:grpSpPr bwMode="auto">
            <a:xfrm>
              <a:off x="1489" y="1674"/>
              <a:ext cx="115" cy="95"/>
              <a:chOff x="1489" y="1674"/>
              <a:chExt cx="115" cy="95"/>
            </a:xfrm>
          </p:grpSpPr>
          <p:sp>
            <p:nvSpPr>
              <p:cNvPr id="384" name="Freeform 191"/>
              <p:cNvSpPr>
                <a:spLocks/>
              </p:cNvSpPr>
              <p:nvPr/>
            </p:nvSpPr>
            <p:spPr bwMode="auto">
              <a:xfrm>
                <a:off x="1530" y="1712"/>
                <a:ext cx="37" cy="57"/>
              </a:xfrm>
              <a:custGeom>
                <a:avLst/>
                <a:gdLst>
                  <a:gd name="T0" fmla="*/ 12 w 37"/>
                  <a:gd name="T1" fmla="*/ 52 h 57"/>
                  <a:gd name="T2" fmla="*/ 12 w 37"/>
                  <a:gd name="T3" fmla="*/ 44 h 57"/>
                  <a:gd name="T4" fmla="*/ 10 w 37"/>
                  <a:gd name="T5" fmla="*/ 35 h 57"/>
                  <a:gd name="T6" fmla="*/ 6 w 37"/>
                  <a:gd name="T7" fmla="*/ 29 h 57"/>
                  <a:gd name="T8" fmla="*/ 0 w 37"/>
                  <a:gd name="T9" fmla="*/ 20 h 57"/>
                  <a:gd name="T10" fmla="*/ 0 w 37"/>
                  <a:gd name="T11" fmla="*/ 14 h 57"/>
                  <a:gd name="T12" fmla="*/ 5 w 37"/>
                  <a:gd name="T13" fmla="*/ 6 h 57"/>
                  <a:gd name="T14" fmla="*/ 11 w 37"/>
                  <a:gd name="T15" fmla="*/ 1 h 57"/>
                  <a:gd name="T16" fmla="*/ 19 w 37"/>
                  <a:gd name="T17" fmla="*/ 0 h 57"/>
                  <a:gd name="T18" fmla="*/ 25 w 37"/>
                  <a:gd name="T19" fmla="*/ 1 h 57"/>
                  <a:gd name="T20" fmla="*/ 29 w 37"/>
                  <a:gd name="T21" fmla="*/ 2 h 57"/>
                  <a:gd name="T22" fmla="*/ 35 w 37"/>
                  <a:gd name="T23" fmla="*/ 7 h 57"/>
                  <a:gd name="T24" fmla="*/ 37 w 37"/>
                  <a:gd name="T25" fmla="*/ 14 h 57"/>
                  <a:gd name="T26" fmla="*/ 37 w 37"/>
                  <a:gd name="T27" fmla="*/ 20 h 57"/>
                  <a:gd name="T28" fmla="*/ 32 w 37"/>
                  <a:gd name="T29" fmla="*/ 27 h 57"/>
                  <a:gd name="T30" fmla="*/ 26 w 37"/>
                  <a:gd name="T31" fmla="*/ 35 h 57"/>
                  <a:gd name="T32" fmla="*/ 25 w 37"/>
                  <a:gd name="T33" fmla="*/ 44 h 57"/>
                  <a:gd name="T34" fmla="*/ 25 w 37"/>
                  <a:gd name="T35" fmla="*/ 47 h 57"/>
                  <a:gd name="T36" fmla="*/ 22 w 37"/>
                  <a:gd name="T37" fmla="*/ 54 h 57"/>
                  <a:gd name="T38" fmla="*/ 19 w 37"/>
                  <a:gd name="T39" fmla="*/ 57 h 57"/>
                  <a:gd name="T40" fmla="*/ 12 w 37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57"/>
                  <a:gd name="T65" fmla="*/ 37 w 3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57">
                    <a:moveTo>
                      <a:pt x="12" y="52"/>
                    </a:moveTo>
                    <a:lnTo>
                      <a:pt x="12" y="44"/>
                    </a:lnTo>
                    <a:lnTo>
                      <a:pt x="10" y="35"/>
                    </a:lnTo>
                    <a:lnTo>
                      <a:pt x="6" y="29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5" y="7"/>
                    </a:lnTo>
                    <a:lnTo>
                      <a:pt x="37" y="14"/>
                    </a:lnTo>
                    <a:lnTo>
                      <a:pt x="37" y="20"/>
                    </a:lnTo>
                    <a:lnTo>
                      <a:pt x="32" y="27"/>
                    </a:lnTo>
                    <a:lnTo>
                      <a:pt x="26" y="35"/>
                    </a:lnTo>
                    <a:lnTo>
                      <a:pt x="25" y="44"/>
                    </a:lnTo>
                    <a:lnTo>
                      <a:pt x="25" y="47"/>
                    </a:lnTo>
                    <a:lnTo>
                      <a:pt x="22" y="54"/>
                    </a:lnTo>
                    <a:lnTo>
                      <a:pt x="19" y="57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85" name="Freeform 192"/>
              <p:cNvSpPr>
                <a:spLocks/>
              </p:cNvSpPr>
              <p:nvPr/>
            </p:nvSpPr>
            <p:spPr bwMode="auto">
              <a:xfrm>
                <a:off x="1489" y="1708"/>
                <a:ext cx="28" cy="11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86" name="Freeform 193"/>
              <p:cNvSpPr>
                <a:spLocks/>
              </p:cNvSpPr>
              <p:nvPr/>
            </p:nvSpPr>
            <p:spPr bwMode="auto">
              <a:xfrm>
                <a:off x="1517" y="1678"/>
                <a:ext cx="13" cy="19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87" name="Freeform 194"/>
              <p:cNvSpPr>
                <a:spLocks/>
              </p:cNvSpPr>
              <p:nvPr/>
            </p:nvSpPr>
            <p:spPr bwMode="auto">
              <a:xfrm>
                <a:off x="1557" y="1674"/>
                <a:ext cx="10" cy="22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88" name="Freeform 195"/>
              <p:cNvSpPr>
                <a:spLocks/>
              </p:cNvSpPr>
              <p:nvPr/>
            </p:nvSpPr>
            <p:spPr bwMode="auto">
              <a:xfrm>
                <a:off x="1577" y="1691"/>
                <a:ext cx="27" cy="13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377" name="Group 196"/>
            <p:cNvGrpSpPr>
              <a:grpSpLocks/>
            </p:cNvGrpSpPr>
            <p:nvPr/>
          </p:nvGrpSpPr>
          <p:grpSpPr bwMode="auto">
            <a:xfrm>
              <a:off x="1459" y="1706"/>
              <a:ext cx="210" cy="517"/>
              <a:chOff x="1459" y="1706"/>
              <a:chExt cx="210" cy="517"/>
            </a:xfrm>
          </p:grpSpPr>
          <p:sp>
            <p:nvSpPr>
              <p:cNvPr id="378" name="Freeform 197"/>
              <p:cNvSpPr>
                <a:spLocks/>
              </p:cNvSpPr>
              <p:nvPr/>
            </p:nvSpPr>
            <p:spPr bwMode="auto">
              <a:xfrm>
                <a:off x="1496" y="1792"/>
                <a:ext cx="106" cy="90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79" name="Freeform 198"/>
              <p:cNvSpPr>
                <a:spLocks/>
              </p:cNvSpPr>
              <p:nvPr/>
            </p:nvSpPr>
            <p:spPr bwMode="auto">
              <a:xfrm>
                <a:off x="1572" y="1706"/>
                <a:ext cx="93" cy="202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80" name="Freeform 199"/>
              <p:cNvSpPr>
                <a:spLocks/>
              </p:cNvSpPr>
              <p:nvPr/>
            </p:nvSpPr>
            <p:spPr bwMode="auto">
              <a:xfrm>
                <a:off x="1459" y="1892"/>
                <a:ext cx="85" cy="121"/>
              </a:xfrm>
              <a:custGeom>
                <a:avLst/>
                <a:gdLst>
                  <a:gd name="T0" fmla="*/ 85 w 85"/>
                  <a:gd name="T1" fmla="*/ 4 h 121"/>
                  <a:gd name="T2" fmla="*/ 76 w 85"/>
                  <a:gd name="T3" fmla="*/ 0 h 121"/>
                  <a:gd name="T4" fmla="*/ 56 w 85"/>
                  <a:gd name="T5" fmla="*/ 1 h 121"/>
                  <a:gd name="T6" fmla="*/ 38 w 85"/>
                  <a:gd name="T7" fmla="*/ 12 h 121"/>
                  <a:gd name="T8" fmla="*/ 15 w 85"/>
                  <a:gd name="T9" fmla="*/ 36 h 121"/>
                  <a:gd name="T10" fmla="*/ 1 w 85"/>
                  <a:gd name="T11" fmla="*/ 55 h 121"/>
                  <a:gd name="T12" fmla="*/ 0 w 85"/>
                  <a:gd name="T13" fmla="*/ 61 h 121"/>
                  <a:gd name="T14" fmla="*/ 7 w 85"/>
                  <a:gd name="T15" fmla="*/ 74 h 121"/>
                  <a:gd name="T16" fmla="*/ 21 w 85"/>
                  <a:gd name="T17" fmla="*/ 80 h 121"/>
                  <a:gd name="T18" fmla="*/ 38 w 85"/>
                  <a:gd name="T19" fmla="*/ 86 h 121"/>
                  <a:gd name="T20" fmla="*/ 52 w 85"/>
                  <a:gd name="T21" fmla="*/ 90 h 121"/>
                  <a:gd name="T22" fmla="*/ 60 w 85"/>
                  <a:gd name="T23" fmla="*/ 95 h 121"/>
                  <a:gd name="T24" fmla="*/ 56 w 85"/>
                  <a:gd name="T25" fmla="*/ 102 h 121"/>
                  <a:gd name="T26" fmla="*/ 46 w 85"/>
                  <a:gd name="T27" fmla="*/ 111 h 121"/>
                  <a:gd name="T28" fmla="*/ 33 w 85"/>
                  <a:gd name="T29" fmla="*/ 112 h 121"/>
                  <a:gd name="T30" fmla="*/ 23 w 85"/>
                  <a:gd name="T31" fmla="*/ 110 h 121"/>
                  <a:gd name="T32" fmla="*/ 18 w 85"/>
                  <a:gd name="T33" fmla="*/ 112 h 121"/>
                  <a:gd name="T34" fmla="*/ 18 w 85"/>
                  <a:gd name="T35" fmla="*/ 117 h 121"/>
                  <a:gd name="T36" fmla="*/ 30 w 85"/>
                  <a:gd name="T37" fmla="*/ 121 h 121"/>
                  <a:gd name="T38" fmla="*/ 46 w 85"/>
                  <a:gd name="T39" fmla="*/ 121 h 121"/>
                  <a:gd name="T40" fmla="*/ 60 w 85"/>
                  <a:gd name="T41" fmla="*/ 117 h 121"/>
                  <a:gd name="T42" fmla="*/ 68 w 85"/>
                  <a:gd name="T43" fmla="*/ 112 h 121"/>
                  <a:gd name="T44" fmla="*/ 72 w 85"/>
                  <a:gd name="T45" fmla="*/ 105 h 121"/>
                  <a:gd name="T46" fmla="*/ 76 w 85"/>
                  <a:gd name="T47" fmla="*/ 96 h 121"/>
                  <a:gd name="T48" fmla="*/ 70 w 85"/>
                  <a:gd name="T49" fmla="*/ 89 h 121"/>
                  <a:gd name="T50" fmla="*/ 52 w 85"/>
                  <a:gd name="T51" fmla="*/ 84 h 121"/>
                  <a:gd name="T52" fmla="*/ 36 w 85"/>
                  <a:gd name="T53" fmla="*/ 79 h 121"/>
                  <a:gd name="T54" fmla="*/ 18 w 85"/>
                  <a:gd name="T55" fmla="*/ 71 h 121"/>
                  <a:gd name="T56" fmla="*/ 16 w 85"/>
                  <a:gd name="T57" fmla="*/ 64 h 121"/>
                  <a:gd name="T58" fmla="*/ 18 w 85"/>
                  <a:gd name="T59" fmla="*/ 51 h 121"/>
                  <a:gd name="T60" fmla="*/ 30 w 85"/>
                  <a:gd name="T61" fmla="*/ 36 h 121"/>
                  <a:gd name="T62" fmla="*/ 43 w 85"/>
                  <a:gd name="T63" fmla="*/ 27 h 121"/>
                  <a:gd name="T64" fmla="*/ 67 w 85"/>
                  <a:gd name="T65" fmla="*/ 20 h 121"/>
                  <a:gd name="T66" fmla="*/ 85 w 85"/>
                  <a:gd name="T67" fmla="*/ 17 h 121"/>
                  <a:gd name="T68" fmla="*/ 85 w 85"/>
                  <a:gd name="T69" fmla="*/ 9 h 121"/>
                  <a:gd name="T70" fmla="*/ 85 w 85"/>
                  <a:gd name="T71" fmla="*/ 4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121"/>
                  <a:gd name="T110" fmla="*/ 85 w 85"/>
                  <a:gd name="T111" fmla="*/ 121 h 1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121">
                    <a:moveTo>
                      <a:pt x="85" y="4"/>
                    </a:moveTo>
                    <a:lnTo>
                      <a:pt x="76" y="0"/>
                    </a:lnTo>
                    <a:lnTo>
                      <a:pt x="56" y="1"/>
                    </a:lnTo>
                    <a:lnTo>
                      <a:pt x="38" y="12"/>
                    </a:lnTo>
                    <a:lnTo>
                      <a:pt x="15" y="3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7" y="74"/>
                    </a:lnTo>
                    <a:lnTo>
                      <a:pt x="21" y="80"/>
                    </a:lnTo>
                    <a:lnTo>
                      <a:pt x="38" y="86"/>
                    </a:lnTo>
                    <a:lnTo>
                      <a:pt x="52" y="90"/>
                    </a:lnTo>
                    <a:lnTo>
                      <a:pt x="60" y="95"/>
                    </a:lnTo>
                    <a:lnTo>
                      <a:pt x="56" y="102"/>
                    </a:lnTo>
                    <a:lnTo>
                      <a:pt x="46" y="111"/>
                    </a:lnTo>
                    <a:lnTo>
                      <a:pt x="33" y="112"/>
                    </a:lnTo>
                    <a:lnTo>
                      <a:pt x="23" y="110"/>
                    </a:lnTo>
                    <a:lnTo>
                      <a:pt x="18" y="112"/>
                    </a:lnTo>
                    <a:lnTo>
                      <a:pt x="18" y="117"/>
                    </a:lnTo>
                    <a:lnTo>
                      <a:pt x="30" y="121"/>
                    </a:lnTo>
                    <a:lnTo>
                      <a:pt x="46" y="121"/>
                    </a:lnTo>
                    <a:lnTo>
                      <a:pt x="60" y="117"/>
                    </a:lnTo>
                    <a:lnTo>
                      <a:pt x="68" y="112"/>
                    </a:lnTo>
                    <a:lnTo>
                      <a:pt x="72" y="105"/>
                    </a:lnTo>
                    <a:lnTo>
                      <a:pt x="76" y="96"/>
                    </a:lnTo>
                    <a:lnTo>
                      <a:pt x="70" y="89"/>
                    </a:lnTo>
                    <a:lnTo>
                      <a:pt x="52" y="84"/>
                    </a:lnTo>
                    <a:lnTo>
                      <a:pt x="36" y="79"/>
                    </a:lnTo>
                    <a:lnTo>
                      <a:pt x="18" y="71"/>
                    </a:lnTo>
                    <a:lnTo>
                      <a:pt x="16" y="64"/>
                    </a:lnTo>
                    <a:lnTo>
                      <a:pt x="18" y="51"/>
                    </a:lnTo>
                    <a:lnTo>
                      <a:pt x="30" y="36"/>
                    </a:lnTo>
                    <a:lnTo>
                      <a:pt x="43" y="27"/>
                    </a:lnTo>
                    <a:lnTo>
                      <a:pt x="67" y="20"/>
                    </a:lnTo>
                    <a:lnTo>
                      <a:pt x="85" y="17"/>
                    </a:lnTo>
                    <a:lnTo>
                      <a:pt x="85" y="9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81" name="Freeform 200"/>
              <p:cNvSpPr>
                <a:spLocks/>
              </p:cNvSpPr>
              <p:nvPr/>
            </p:nvSpPr>
            <p:spPr bwMode="auto">
              <a:xfrm>
                <a:off x="1527" y="1886"/>
                <a:ext cx="79" cy="149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82" name="Freeform 201"/>
              <p:cNvSpPr>
                <a:spLocks/>
              </p:cNvSpPr>
              <p:nvPr/>
            </p:nvSpPr>
            <p:spPr bwMode="auto">
              <a:xfrm>
                <a:off x="1505" y="2007"/>
                <a:ext cx="60" cy="216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83" name="Freeform 202"/>
              <p:cNvSpPr>
                <a:spLocks/>
              </p:cNvSpPr>
              <p:nvPr/>
            </p:nvSpPr>
            <p:spPr bwMode="auto">
              <a:xfrm>
                <a:off x="1569" y="2007"/>
                <a:ext cx="100" cy="182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pSp>
        <p:nvGrpSpPr>
          <p:cNvPr id="389" name="Group 189"/>
          <p:cNvGrpSpPr>
            <a:grpSpLocks/>
          </p:cNvGrpSpPr>
          <p:nvPr/>
        </p:nvGrpSpPr>
        <p:grpSpPr bwMode="auto">
          <a:xfrm>
            <a:off x="3005056" y="2301403"/>
            <a:ext cx="230071" cy="321341"/>
            <a:chOff x="1459" y="1674"/>
            <a:chExt cx="210" cy="549"/>
          </a:xfrm>
        </p:grpSpPr>
        <p:grpSp>
          <p:nvGrpSpPr>
            <p:cNvPr id="474" name="Group 190"/>
            <p:cNvGrpSpPr>
              <a:grpSpLocks/>
            </p:cNvGrpSpPr>
            <p:nvPr/>
          </p:nvGrpSpPr>
          <p:grpSpPr bwMode="auto">
            <a:xfrm>
              <a:off x="1489" y="1674"/>
              <a:ext cx="115" cy="95"/>
              <a:chOff x="1489" y="1674"/>
              <a:chExt cx="115" cy="95"/>
            </a:xfrm>
          </p:grpSpPr>
          <p:sp>
            <p:nvSpPr>
              <p:cNvPr id="482" name="Freeform 191"/>
              <p:cNvSpPr>
                <a:spLocks/>
              </p:cNvSpPr>
              <p:nvPr/>
            </p:nvSpPr>
            <p:spPr bwMode="auto">
              <a:xfrm>
                <a:off x="1530" y="1712"/>
                <a:ext cx="37" cy="57"/>
              </a:xfrm>
              <a:custGeom>
                <a:avLst/>
                <a:gdLst>
                  <a:gd name="T0" fmla="*/ 12 w 37"/>
                  <a:gd name="T1" fmla="*/ 52 h 57"/>
                  <a:gd name="T2" fmla="*/ 12 w 37"/>
                  <a:gd name="T3" fmla="*/ 44 h 57"/>
                  <a:gd name="T4" fmla="*/ 10 w 37"/>
                  <a:gd name="T5" fmla="*/ 35 h 57"/>
                  <a:gd name="T6" fmla="*/ 6 w 37"/>
                  <a:gd name="T7" fmla="*/ 29 h 57"/>
                  <a:gd name="T8" fmla="*/ 0 w 37"/>
                  <a:gd name="T9" fmla="*/ 20 h 57"/>
                  <a:gd name="T10" fmla="*/ 0 w 37"/>
                  <a:gd name="T11" fmla="*/ 14 h 57"/>
                  <a:gd name="T12" fmla="*/ 5 w 37"/>
                  <a:gd name="T13" fmla="*/ 6 h 57"/>
                  <a:gd name="T14" fmla="*/ 11 w 37"/>
                  <a:gd name="T15" fmla="*/ 1 h 57"/>
                  <a:gd name="T16" fmla="*/ 19 w 37"/>
                  <a:gd name="T17" fmla="*/ 0 h 57"/>
                  <a:gd name="T18" fmla="*/ 25 w 37"/>
                  <a:gd name="T19" fmla="*/ 1 h 57"/>
                  <a:gd name="T20" fmla="*/ 29 w 37"/>
                  <a:gd name="T21" fmla="*/ 2 h 57"/>
                  <a:gd name="T22" fmla="*/ 35 w 37"/>
                  <a:gd name="T23" fmla="*/ 7 h 57"/>
                  <a:gd name="T24" fmla="*/ 37 w 37"/>
                  <a:gd name="T25" fmla="*/ 14 h 57"/>
                  <a:gd name="T26" fmla="*/ 37 w 37"/>
                  <a:gd name="T27" fmla="*/ 20 h 57"/>
                  <a:gd name="T28" fmla="*/ 32 w 37"/>
                  <a:gd name="T29" fmla="*/ 27 h 57"/>
                  <a:gd name="T30" fmla="*/ 26 w 37"/>
                  <a:gd name="T31" fmla="*/ 35 h 57"/>
                  <a:gd name="T32" fmla="*/ 25 w 37"/>
                  <a:gd name="T33" fmla="*/ 44 h 57"/>
                  <a:gd name="T34" fmla="*/ 25 w 37"/>
                  <a:gd name="T35" fmla="*/ 47 h 57"/>
                  <a:gd name="T36" fmla="*/ 22 w 37"/>
                  <a:gd name="T37" fmla="*/ 54 h 57"/>
                  <a:gd name="T38" fmla="*/ 19 w 37"/>
                  <a:gd name="T39" fmla="*/ 57 h 57"/>
                  <a:gd name="T40" fmla="*/ 12 w 37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57"/>
                  <a:gd name="T65" fmla="*/ 37 w 3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57">
                    <a:moveTo>
                      <a:pt x="12" y="52"/>
                    </a:moveTo>
                    <a:lnTo>
                      <a:pt x="12" y="44"/>
                    </a:lnTo>
                    <a:lnTo>
                      <a:pt x="10" y="35"/>
                    </a:lnTo>
                    <a:lnTo>
                      <a:pt x="6" y="29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5" y="7"/>
                    </a:lnTo>
                    <a:lnTo>
                      <a:pt x="37" y="14"/>
                    </a:lnTo>
                    <a:lnTo>
                      <a:pt x="37" y="20"/>
                    </a:lnTo>
                    <a:lnTo>
                      <a:pt x="32" y="27"/>
                    </a:lnTo>
                    <a:lnTo>
                      <a:pt x="26" y="35"/>
                    </a:lnTo>
                    <a:lnTo>
                      <a:pt x="25" y="44"/>
                    </a:lnTo>
                    <a:lnTo>
                      <a:pt x="25" y="47"/>
                    </a:lnTo>
                    <a:lnTo>
                      <a:pt x="22" y="54"/>
                    </a:lnTo>
                    <a:lnTo>
                      <a:pt x="19" y="57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483" name="Freeform 192"/>
              <p:cNvSpPr>
                <a:spLocks/>
              </p:cNvSpPr>
              <p:nvPr/>
            </p:nvSpPr>
            <p:spPr bwMode="auto">
              <a:xfrm>
                <a:off x="1489" y="1708"/>
                <a:ext cx="28" cy="11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484" name="Freeform 193"/>
              <p:cNvSpPr>
                <a:spLocks/>
              </p:cNvSpPr>
              <p:nvPr/>
            </p:nvSpPr>
            <p:spPr bwMode="auto">
              <a:xfrm>
                <a:off x="1517" y="1678"/>
                <a:ext cx="13" cy="19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485" name="Freeform 194"/>
              <p:cNvSpPr>
                <a:spLocks/>
              </p:cNvSpPr>
              <p:nvPr/>
            </p:nvSpPr>
            <p:spPr bwMode="auto">
              <a:xfrm>
                <a:off x="1557" y="1674"/>
                <a:ext cx="10" cy="22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486" name="Freeform 195"/>
              <p:cNvSpPr>
                <a:spLocks/>
              </p:cNvSpPr>
              <p:nvPr/>
            </p:nvSpPr>
            <p:spPr bwMode="auto">
              <a:xfrm>
                <a:off x="1577" y="1691"/>
                <a:ext cx="27" cy="13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475" name="Group 196"/>
            <p:cNvGrpSpPr>
              <a:grpSpLocks/>
            </p:cNvGrpSpPr>
            <p:nvPr/>
          </p:nvGrpSpPr>
          <p:grpSpPr bwMode="auto">
            <a:xfrm>
              <a:off x="1459" y="1706"/>
              <a:ext cx="210" cy="517"/>
              <a:chOff x="1459" y="1706"/>
              <a:chExt cx="210" cy="517"/>
            </a:xfrm>
          </p:grpSpPr>
          <p:sp>
            <p:nvSpPr>
              <p:cNvPr id="476" name="Freeform 197"/>
              <p:cNvSpPr>
                <a:spLocks/>
              </p:cNvSpPr>
              <p:nvPr/>
            </p:nvSpPr>
            <p:spPr bwMode="auto">
              <a:xfrm>
                <a:off x="1496" y="1792"/>
                <a:ext cx="106" cy="90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477" name="Freeform 198"/>
              <p:cNvSpPr>
                <a:spLocks/>
              </p:cNvSpPr>
              <p:nvPr/>
            </p:nvSpPr>
            <p:spPr bwMode="auto">
              <a:xfrm>
                <a:off x="1572" y="1706"/>
                <a:ext cx="93" cy="202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478" name="Freeform 199"/>
              <p:cNvSpPr>
                <a:spLocks/>
              </p:cNvSpPr>
              <p:nvPr/>
            </p:nvSpPr>
            <p:spPr bwMode="auto">
              <a:xfrm>
                <a:off x="1459" y="1892"/>
                <a:ext cx="85" cy="121"/>
              </a:xfrm>
              <a:custGeom>
                <a:avLst/>
                <a:gdLst>
                  <a:gd name="T0" fmla="*/ 85 w 85"/>
                  <a:gd name="T1" fmla="*/ 4 h 121"/>
                  <a:gd name="T2" fmla="*/ 76 w 85"/>
                  <a:gd name="T3" fmla="*/ 0 h 121"/>
                  <a:gd name="T4" fmla="*/ 56 w 85"/>
                  <a:gd name="T5" fmla="*/ 1 h 121"/>
                  <a:gd name="T6" fmla="*/ 38 w 85"/>
                  <a:gd name="T7" fmla="*/ 12 h 121"/>
                  <a:gd name="T8" fmla="*/ 15 w 85"/>
                  <a:gd name="T9" fmla="*/ 36 h 121"/>
                  <a:gd name="T10" fmla="*/ 1 w 85"/>
                  <a:gd name="T11" fmla="*/ 55 h 121"/>
                  <a:gd name="T12" fmla="*/ 0 w 85"/>
                  <a:gd name="T13" fmla="*/ 61 h 121"/>
                  <a:gd name="T14" fmla="*/ 7 w 85"/>
                  <a:gd name="T15" fmla="*/ 74 h 121"/>
                  <a:gd name="T16" fmla="*/ 21 w 85"/>
                  <a:gd name="T17" fmla="*/ 80 h 121"/>
                  <a:gd name="T18" fmla="*/ 38 w 85"/>
                  <a:gd name="T19" fmla="*/ 86 h 121"/>
                  <a:gd name="T20" fmla="*/ 52 w 85"/>
                  <a:gd name="T21" fmla="*/ 90 h 121"/>
                  <a:gd name="T22" fmla="*/ 60 w 85"/>
                  <a:gd name="T23" fmla="*/ 95 h 121"/>
                  <a:gd name="T24" fmla="*/ 56 w 85"/>
                  <a:gd name="T25" fmla="*/ 102 h 121"/>
                  <a:gd name="T26" fmla="*/ 46 w 85"/>
                  <a:gd name="T27" fmla="*/ 111 h 121"/>
                  <a:gd name="T28" fmla="*/ 33 w 85"/>
                  <a:gd name="T29" fmla="*/ 112 h 121"/>
                  <a:gd name="T30" fmla="*/ 23 w 85"/>
                  <a:gd name="T31" fmla="*/ 110 h 121"/>
                  <a:gd name="T32" fmla="*/ 18 w 85"/>
                  <a:gd name="T33" fmla="*/ 112 h 121"/>
                  <a:gd name="T34" fmla="*/ 18 w 85"/>
                  <a:gd name="T35" fmla="*/ 117 h 121"/>
                  <a:gd name="T36" fmla="*/ 30 w 85"/>
                  <a:gd name="T37" fmla="*/ 121 h 121"/>
                  <a:gd name="T38" fmla="*/ 46 w 85"/>
                  <a:gd name="T39" fmla="*/ 121 h 121"/>
                  <a:gd name="T40" fmla="*/ 60 w 85"/>
                  <a:gd name="T41" fmla="*/ 117 h 121"/>
                  <a:gd name="T42" fmla="*/ 68 w 85"/>
                  <a:gd name="T43" fmla="*/ 112 h 121"/>
                  <a:gd name="T44" fmla="*/ 72 w 85"/>
                  <a:gd name="T45" fmla="*/ 105 h 121"/>
                  <a:gd name="T46" fmla="*/ 76 w 85"/>
                  <a:gd name="T47" fmla="*/ 96 h 121"/>
                  <a:gd name="T48" fmla="*/ 70 w 85"/>
                  <a:gd name="T49" fmla="*/ 89 h 121"/>
                  <a:gd name="T50" fmla="*/ 52 w 85"/>
                  <a:gd name="T51" fmla="*/ 84 h 121"/>
                  <a:gd name="T52" fmla="*/ 36 w 85"/>
                  <a:gd name="T53" fmla="*/ 79 h 121"/>
                  <a:gd name="T54" fmla="*/ 18 w 85"/>
                  <a:gd name="T55" fmla="*/ 71 h 121"/>
                  <a:gd name="T56" fmla="*/ 16 w 85"/>
                  <a:gd name="T57" fmla="*/ 64 h 121"/>
                  <a:gd name="T58" fmla="*/ 18 w 85"/>
                  <a:gd name="T59" fmla="*/ 51 h 121"/>
                  <a:gd name="T60" fmla="*/ 30 w 85"/>
                  <a:gd name="T61" fmla="*/ 36 h 121"/>
                  <a:gd name="T62" fmla="*/ 43 w 85"/>
                  <a:gd name="T63" fmla="*/ 27 h 121"/>
                  <a:gd name="T64" fmla="*/ 67 w 85"/>
                  <a:gd name="T65" fmla="*/ 20 h 121"/>
                  <a:gd name="T66" fmla="*/ 85 w 85"/>
                  <a:gd name="T67" fmla="*/ 17 h 121"/>
                  <a:gd name="T68" fmla="*/ 85 w 85"/>
                  <a:gd name="T69" fmla="*/ 9 h 121"/>
                  <a:gd name="T70" fmla="*/ 85 w 85"/>
                  <a:gd name="T71" fmla="*/ 4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121"/>
                  <a:gd name="T110" fmla="*/ 85 w 85"/>
                  <a:gd name="T111" fmla="*/ 121 h 1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121">
                    <a:moveTo>
                      <a:pt x="85" y="4"/>
                    </a:moveTo>
                    <a:lnTo>
                      <a:pt x="76" y="0"/>
                    </a:lnTo>
                    <a:lnTo>
                      <a:pt x="56" y="1"/>
                    </a:lnTo>
                    <a:lnTo>
                      <a:pt x="38" y="12"/>
                    </a:lnTo>
                    <a:lnTo>
                      <a:pt x="15" y="3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7" y="74"/>
                    </a:lnTo>
                    <a:lnTo>
                      <a:pt x="21" y="80"/>
                    </a:lnTo>
                    <a:lnTo>
                      <a:pt x="38" y="86"/>
                    </a:lnTo>
                    <a:lnTo>
                      <a:pt x="52" y="90"/>
                    </a:lnTo>
                    <a:lnTo>
                      <a:pt x="60" y="95"/>
                    </a:lnTo>
                    <a:lnTo>
                      <a:pt x="56" y="102"/>
                    </a:lnTo>
                    <a:lnTo>
                      <a:pt x="46" y="111"/>
                    </a:lnTo>
                    <a:lnTo>
                      <a:pt x="33" y="112"/>
                    </a:lnTo>
                    <a:lnTo>
                      <a:pt x="23" y="110"/>
                    </a:lnTo>
                    <a:lnTo>
                      <a:pt x="18" y="112"/>
                    </a:lnTo>
                    <a:lnTo>
                      <a:pt x="18" y="117"/>
                    </a:lnTo>
                    <a:lnTo>
                      <a:pt x="30" y="121"/>
                    </a:lnTo>
                    <a:lnTo>
                      <a:pt x="46" y="121"/>
                    </a:lnTo>
                    <a:lnTo>
                      <a:pt x="60" y="117"/>
                    </a:lnTo>
                    <a:lnTo>
                      <a:pt x="68" y="112"/>
                    </a:lnTo>
                    <a:lnTo>
                      <a:pt x="72" y="105"/>
                    </a:lnTo>
                    <a:lnTo>
                      <a:pt x="76" y="96"/>
                    </a:lnTo>
                    <a:lnTo>
                      <a:pt x="70" y="89"/>
                    </a:lnTo>
                    <a:lnTo>
                      <a:pt x="52" y="84"/>
                    </a:lnTo>
                    <a:lnTo>
                      <a:pt x="36" y="79"/>
                    </a:lnTo>
                    <a:lnTo>
                      <a:pt x="18" y="71"/>
                    </a:lnTo>
                    <a:lnTo>
                      <a:pt x="16" y="64"/>
                    </a:lnTo>
                    <a:lnTo>
                      <a:pt x="18" y="51"/>
                    </a:lnTo>
                    <a:lnTo>
                      <a:pt x="30" y="36"/>
                    </a:lnTo>
                    <a:lnTo>
                      <a:pt x="43" y="27"/>
                    </a:lnTo>
                    <a:lnTo>
                      <a:pt x="67" y="20"/>
                    </a:lnTo>
                    <a:lnTo>
                      <a:pt x="85" y="17"/>
                    </a:lnTo>
                    <a:lnTo>
                      <a:pt x="85" y="9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479" name="Freeform 200"/>
              <p:cNvSpPr>
                <a:spLocks/>
              </p:cNvSpPr>
              <p:nvPr/>
            </p:nvSpPr>
            <p:spPr bwMode="auto">
              <a:xfrm>
                <a:off x="1527" y="1886"/>
                <a:ext cx="79" cy="149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480" name="Freeform 201"/>
              <p:cNvSpPr>
                <a:spLocks/>
              </p:cNvSpPr>
              <p:nvPr/>
            </p:nvSpPr>
            <p:spPr bwMode="auto">
              <a:xfrm>
                <a:off x="1505" y="2007"/>
                <a:ext cx="60" cy="216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481" name="Freeform 202"/>
              <p:cNvSpPr>
                <a:spLocks/>
              </p:cNvSpPr>
              <p:nvPr/>
            </p:nvSpPr>
            <p:spPr bwMode="auto">
              <a:xfrm>
                <a:off x="1569" y="2007"/>
                <a:ext cx="100" cy="182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pSp>
        <p:nvGrpSpPr>
          <p:cNvPr id="487" name="Group 189"/>
          <p:cNvGrpSpPr>
            <a:grpSpLocks/>
          </p:cNvGrpSpPr>
          <p:nvPr/>
        </p:nvGrpSpPr>
        <p:grpSpPr bwMode="auto">
          <a:xfrm>
            <a:off x="2451082" y="2353083"/>
            <a:ext cx="230071" cy="321341"/>
            <a:chOff x="1459" y="1674"/>
            <a:chExt cx="210" cy="549"/>
          </a:xfrm>
        </p:grpSpPr>
        <p:grpSp>
          <p:nvGrpSpPr>
            <p:cNvPr id="488" name="Group 190"/>
            <p:cNvGrpSpPr>
              <a:grpSpLocks/>
            </p:cNvGrpSpPr>
            <p:nvPr/>
          </p:nvGrpSpPr>
          <p:grpSpPr bwMode="auto">
            <a:xfrm>
              <a:off x="1489" y="1674"/>
              <a:ext cx="115" cy="95"/>
              <a:chOff x="1489" y="1674"/>
              <a:chExt cx="115" cy="95"/>
            </a:xfrm>
          </p:grpSpPr>
          <p:sp>
            <p:nvSpPr>
              <p:cNvPr id="496" name="Freeform 191"/>
              <p:cNvSpPr>
                <a:spLocks/>
              </p:cNvSpPr>
              <p:nvPr/>
            </p:nvSpPr>
            <p:spPr bwMode="auto">
              <a:xfrm>
                <a:off x="1530" y="1712"/>
                <a:ext cx="37" cy="57"/>
              </a:xfrm>
              <a:custGeom>
                <a:avLst/>
                <a:gdLst>
                  <a:gd name="T0" fmla="*/ 12 w 37"/>
                  <a:gd name="T1" fmla="*/ 52 h 57"/>
                  <a:gd name="T2" fmla="*/ 12 w 37"/>
                  <a:gd name="T3" fmla="*/ 44 h 57"/>
                  <a:gd name="T4" fmla="*/ 10 w 37"/>
                  <a:gd name="T5" fmla="*/ 35 h 57"/>
                  <a:gd name="T6" fmla="*/ 6 w 37"/>
                  <a:gd name="T7" fmla="*/ 29 h 57"/>
                  <a:gd name="T8" fmla="*/ 0 w 37"/>
                  <a:gd name="T9" fmla="*/ 20 h 57"/>
                  <a:gd name="T10" fmla="*/ 0 w 37"/>
                  <a:gd name="T11" fmla="*/ 14 h 57"/>
                  <a:gd name="T12" fmla="*/ 5 w 37"/>
                  <a:gd name="T13" fmla="*/ 6 h 57"/>
                  <a:gd name="T14" fmla="*/ 11 w 37"/>
                  <a:gd name="T15" fmla="*/ 1 h 57"/>
                  <a:gd name="T16" fmla="*/ 19 w 37"/>
                  <a:gd name="T17" fmla="*/ 0 h 57"/>
                  <a:gd name="T18" fmla="*/ 25 w 37"/>
                  <a:gd name="T19" fmla="*/ 1 h 57"/>
                  <a:gd name="T20" fmla="*/ 29 w 37"/>
                  <a:gd name="T21" fmla="*/ 2 h 57"/>
                  <a:gd name="T22" fmla="*/ 35 w 37"/>
                  <a:gd name="T23" fmla="*/ 7 h 57"/>
                  <a:gd name="T24" fmla="*/ 37 w 37"/>
                  <a:gd name="T25" fmla="*/ 14 h 57"/>
                  <a:gd name="T26" fmla="*/ 37 w 37"/>
                  <a:gd name="T27" fmla="*/ 20 h 57"/>
                  <a:gd name="T28" fmla="*/ 32 w 37"/>
                  <a:gd name="T29" fmla="*/ 27 h 57"/>
                  <a:gd name="T30" fmla="*/ 26 w 37"/>
                  <a:gd name="T31" fmla="*/ 35 h 57"/>
                  <a:gd name="T32" fmla="*/ 25 w 37"/>
                  <a:gd name="T33" fmla="*/ 44 h 57"/>
                  <a:gd name="T34" fmla="*/ 25 w 37"/>
                  <a:gd name="T35" fmla="*/ 47 h 57"/>
                  <a:gd name="T36" fmla="*/ 22 w 37"/>
                  <a:gd name="T37" fmla="*/ 54 h 57"/>
                  <a:gd name="T38" fmla="*/ 19 w 37"/>
                  <a:gd name="T39" fmla="*/ 57 h 57"/>
                  <a:gd name="T40" fmla="*/ 12 w 37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57"/>
                  <a:gd name="T65" fmla="*/ 37 w 3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57">
                    <a:moveTo>
                      <a:pt x="12" y="52"/>
                    </a:moveTo>
                    <a:lnTo>
                      <a:pt x="12" y="44"/>
                    </a:lnTo>
                    <a:lnTo>
                      <a:pt x="10" y="35"/>
                    </a:lnTo>
                    <a:lnTo>
                      <a:pt x="6" y="29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5" y="7"/>
                    </a:lnTo>
                    <a:lnTo>
                      <a:pt x="37" y="14"/>
                    </a:lnTo>
                    <a:lnTo>
                      <a:pt x="37" y="20"/>
                    </a:lnTo>
                    <a:lnTo>
                      <a:pt x="32" y="27"/>
                    </a:lnTo>
                    <a:lnTo>
                      <a:pt x="26" y="35"/>
                    </a:lnTo>
                    <a:lnTo>
                      <a:pt x="25" y="44"/>
                    </a:lnTo>
                    <a:lnTo>
                      <a:pt x="25" y="47"/>
                    </a:lnTo>
                    <a:lnTo>
                      <a:pt x="22" y="54"/>
                    </a:lnTo>
                    <a:lnTo>
                      <a:pt x="19" y="57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497" name="Freeform 192"/>
              <p:cNvSpPr>
                <a:spLocks/>
              </p:cNvSpPr>
              <p:nvPr/>
            </p:nvSpPr>
            <p:spPr bwMode="auto">
              <a:xfrm>
                <a:off x="1489" y="1708"/>
                <a:ext cx="28" cy="11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498" name="Freeform 193"/>
              <p:cNvSpPr>
                <a:spLocks/>
              </p:cNvSpPr>
              <p:nvPr/>
            </p:nvSpPr>
            <p:spPr bwMode="auto">
              <a:xfrm>
                <a:off x="1517" y="1678"/>
                <a:ext cx="13" cy="19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499" name="Freeform 194"/>
              <p:cNvSpPr>
                <a:spLocks/>
              </p:cNvSpPr>
              <p:nvPr/>
            </p:nvSpPr>
            <p:spPr bwMode="auto">
              <a:xfrm>
                <a:off x="1557" y="1674"/>
                <a:ext cx="10" cy="22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00" name="Freeform 195"/>
              <p:cNvSpPr>
                <a:spLocks/>
              </p:cNvSpPr>
              <p:nvPr/>
            </p:nvSpPr>
            <p:spPr bwMode="auto">
              <a:xfrm>
                <a:off x="1577" y="1691"/>
                <a:ext cx="27" cy="13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489" name="Group 196"/>
            <p:cNvGrpSpPr>
              <a:grpSpLocks/>
            </p:cNvGrpSpPr>
            <p:nvPr/>
          </p:nvGrpSpPr>
          <p:grpSpPr bwMode="auto">
            <a:xfrm>
              <a:off x="1459" y="1706"/>
              <a:ext cx="210" cy="517"/>
              <a:chOff x="1459" y="1706"/>
              <a:chExt cx="210" cy="517"/>
            </a:xfrm>
          </p:grpSpPr>
          <p:sp>
            <p:nvSpPr>
              <p:cNvPr id="490" name="Freeform 197"/>
              <p:cNvSpPr>
                <a:spLocks/>
              </p:cNvSpPr>
              <p:nvPr/>
            </p:nvSpPr>
            <p:spPr bwMode="auto">
              <a:xfrm>
                <a:off x="1496" y="1792"/>
                <a:ext cx="106" cy="90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491" name="Freeform 198"/>
              <p:cNvSpPr>
                <a:spLocks/>
              </p:cNvSpPr>
              <p:nvPr/>
            </p:nvSpPr>
            <p:spPr bwMode="auto">
              <a:xfrm>
                <a:off x="1572" y="1706"/>
                <a:ext cx="93" cy="202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492" name="Freeform 199"/>
              <p:cNvSpPr>
                <a:spLocks/>
              </p:cNvSpPr>
              <p:nvPr/>
            </p:nvSpPr>
            <p:spPr bwMode="auto">
              <a:xfrm>
                <a:off x="1459" y="1892"/>
                <a:ext cx="85" cy="121"/>
              </a:xfrm>
              <a:custGeom>
                <a:avLst/>
                <a:gdLst>
                  <a:gd name="T0" fmla="*/ 85 w 85"/>
                  <a:gd name="T1" fmla="*/ 4 h 121"/>
                  <a:gd name="T2" fmla="*/ 76 w 85"/>
                  <a:gd name="T3" fmla="*/ 0 h 121"/>
                  <a:gd name="T4" fmla="*/ 56 w 85"/>
                  <a:gd name="T5" fmla="*/ 1 h 121"/>
                  <a:gd name="T6" fmla="*/ 38 w 85"/>
                  <a:gd name="T7" fmla="*/ 12 h 121"/>
                  <a:gd name="T8" fmla="*/ 15 w 85"/>
                  <a:gd name="T9" fmla="*/ 36 h 121"/>
                  <a:gd name="T10" fmla="*/ 1 w 85"/>
                  <a:gd name="T11" fmla="*/ 55 h 121"/>
                  <a:gd name="T12" fmla="*/ 0 w 85"/>
                  <a:gd name="T13" fmla="*/ 61 h 121"/>
                  <a:gd name="T14" fmla="*/ 7 w 85"/>
                  <a:gd name="T15" fmla="*/ 74 h 121"/>
                  <a:gd name="T16" fmla="*/ 21 w 85"/>
                  <a:gd name="T17" fmla="*/ 80 h 121"/>
                  <a:gd name="T18" fmla="*/ 38 w 85"/>
                  <a:gd name="T19" fmla="*/ 86 h 121"/>
                  <a:gd name="T20" fmla="*/ 52 w 85"/>
                  <a:gd name="T21" fmla="*/ 90 h 121"/>
                  <a:gd name="T22" fmla="*/ 60 w 85"/>
                  <a:gd name="T23" fmla="*/ 95 h 121"/>
                  <a:gd name="T24" fmla="*/ 56 w 85"/>
                  <a:gd name="T25" fmla="*/ 102 h 121"/>
                  <a:gd name="T26" fmla="*/ 46 w 85"/>
                  <a:gd name="T27" fmla="*/ 111 h 121"/>
                  <a:gd name="T28" fmla="*/ 33 w 85"/>
                  <a:gd name="T29" fmla="*/ 112 h 121"/>
                  <a:gd name="T30" fmla="*/ 23 w 85"/>
                  <a:gd name="T31" fmla="*/ 110 h 121"/>
                  <a:gd name="T32" fmla="*/ 18 w 85"/>
                  <a:gd name="T33" fmla="*/ 112 h 121"/>
                  <a:gd name="T34" fmla="*/ 18 w 85"/>
                  <a:gd name="T35" fmla="*/ 117 h 121"/>
                  <a:gd name="T36" fmla="*/ 30 w 85"/>
                  <a:gd name="T37" fmla="*/ 121 h 121"/>
                  <a:gd name="T38" fmla="*/ 46 w 85"/>
                  <a:gd name="T39" fmla="*/ 121 h 121"/>
                  <a:gd name="T40" fmla="*/ 60 w 85"/>
                  <a:gd name="T41" fmla="*/ 117 h 121"/>
                  <a:gd name="T42" fmla="*/ 68 w 85"/>
                  <a:gd name="T43" fmla="*/ 112 h 121"/>
                  <a:gd name="T44" fmla="*/ 72 w 85"/>
                  <a:gd name="T45" fmla="*/ 105 h 121"/>
                  <a:gd name="T46" fmla="*/ 76 w 85"/>
                  <a:gd name="T47" fmla="*/ 96 h 121"/>
                  <a:gd name="T48" fmla="*/ 70 w 85"/>
                  <a:gd name="T49" fmla="*/ 89 h 121"/>
                  <a:gd name="T50" fmla="*/ 52 w 85"/>
                  <a:gd name="T51" fmla="*/ 84 h 121"/>
                  <a:gd name="T52" fmla="*/ 36 w 85"/>
                  <a:gd name="T53" fmla="*/ 79 h 121"/>
                  <a:gd name="T54" fmla="*/ 18 w 85"/>
                  <a:gd name="T55" fmla="*/ 71 h 121"/>
                  <a:gd name="T56" fmla="*/ 16 w 85"/>
                  <a:gd name="T57" fmla="*/ 64 h 121"/>
                  <a:gd name="T58" fmla="*/ 18 w 85"/>
                  <a:gd name="T59" fmla="*/ 51 h 121"/>
                  <a:gd name="T60" fmla="*/ 30 w 85"/>
                  <a:gd name="T61" fmla="*/ 36 h 121"/>
                  <a:gd name="T62" fmla="*/ 43 w 85"/>
                  <a:gd name="T63" fmla="*/ 27 h 121"/>
                  <a:gd name="T64" fmla="*/ 67 w 85"/>
                  <a:gd name="T65" fmla="*/ 20 h 121"/>
                  <a:gd name="T66" fmla="*/ 85 w 85"/>
                  <a:gd name="T67" fmla="*/ 17 h 121"/>
                  <a:gd name="T68" fmla="*/ 85 w 85"/>
                  <a:gd name="T69" fmla="*/ 9 h 121"/>
                  <a:gd name="T70" fmla="*/ 85 w 85"/>
                  <a:gd name="T71" fmla="*/ 4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121"/>
                  <a:gd name="T110" fmla="*/ 85 w 85"/>
                  <a:gd name="T111" fmla="*/ 121 h 1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121">
                    <a:moveTo>
                      <a:pt x="85" y="4"/>
                    </a:moveTo>
                    <a:lnTo>
                      <a:pt x="76" y="0"/>
                    </a:lnTo>
                    <a:lnTo>
                      <a:pt x="56" y="1"/>
                    </a:lnTo>
                    <a:lnTo>
                      <a:pt x="38" y="12"/>
                    </a:lnTo>
                    <a:lnTo>
                      <a:pt x="15" y="3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7" y="74"/>
                    </a:lnTo>
                    <a:lnTo>
                      <a:pt x="21" y="80"/>
                    </a:lnTo>
                    <a:lnTo>
                      <a:pt x="38" y="86"/>
                    </a:lnTo>
                    <a:lnTo>
                      <a:pt x="52" y="90"/>
                    </a:lnTo>
                    <a:lnTo>
                      <a:pt x="60" y="95"/>
                    </a:lnTo>
                    <a:lnTo>
                      <a:pt x="56" y="102"/>
                    </a:lnTo>
                    <a:lnTo>
                      <a:pt x="46" y="111"/>
                    </a:lnTo>
                    <a:lnTo>
                      <a:pt x="33" y="112"/>
                    </a:lnTo>
                    <a:lnTo>
                      <a:pt x="23" y="110"/>
                    </a:lnTo>
                    <a:lnTo>
                      <a:pt x="18" y="112"/>
                    </a:lnTo>
                    <a:lnTo>
                      <a:pt x="18" y="117"/>
                    </a:lnTo>
                    <a:lnTo>
                      <a:pt x="30" y="121"/>
                    </a:lnTo>
                    <a:lnTo>
                      <a:pt x="46" y="121"/>
                    </a:lnTo>
                    <a:lnTo>
                      <a:pt x="60" y="117"/>
                    </a:lnTo>
                    <a:lnTo>
                      <a:pt x="68" y="112"/>
                    </a:lnTo>
                    <a:lnTo>
                      <a:pt x="72" y="105"/>
                    </a:lnTo>
                    <a:lnTo>
                      <a:pt x="76" y="96"/>
                    </a:lnTo>
                    <a:lnTo>
                      <a:pt x="70" y="89"/>
                    </a:lnTo>
                    <a:lnTo>
                      <a:pt x="52" y="84"/>
                    </a:lnTo>
                    <a:lnTo>
                      <a:pt x="36" y="79"/>
                    </a:lnTo>
                    <a:lnTo>
                      <a:pt x="18" y="71"/>
                    </a:lnTo>
                    <a:lnTo>
                      <a:pt x="16" y="64"/>
                    </a:lnTo>
                    <a:lnTo>
                      <a:pt x="18" y="51"/>
                    </a:lnTo>
                    <a:lnTo>
                      <a:pt x="30" y="36"/>
                    </a:lnTo>
                    <a:lnTo>
                      <a:pt x="43" y="27"/>
                    </a:lnTo>
                    <a:lnTo>
                      <a:pt x="67" y="20"/>
                    </a:lnTo>
                    <a:lnTo>
                      <a:pt x="85" y="17"/>
                    </a:lnTo>
                    <a:lnTo>
                      <a:pt x="85" y="9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493" name="Freeform 200"/>
              <p:cNvSpPr>
                <a:spLocks/>
              </p:cNvSpPr>
              <p:nvPr/>
            </p:nvSpPr>
            <p:spPr bwMode="auto">
              <a:xfrm>
                <a:off x="1527" y="1886"/>
                <a:ext cx="79" cy="149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494" name="Freeform 201"/>
              <p:cNvSpPr>
                <a:spLocks/>
              </p:cNvSpPr>
              <p:nvPr/>
            </p:nvSpPr>
            <p:spPr bwMode="auto">
              <a:xfrm>
                <a:off x="1505" y="2007"/>
                <a:ext cx="60" cy="216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495" name="Freeform 202"/>
              <p:cNvSpPr>
                <a:spLocks/>
              </p:cNvSpPr>
              <p:nvPr/>
            </p:nvSpPr>
            <p:spPr bwMode="auto">
              <a:xfrm>
                <a:off x="1569" y="2007"/>
                <a:ext cx="100" cy="182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pSp>
        <p:nvGrpSpPr>
          <p:cNvPr id="501" name="Group 189"/>
          <p:cNvGrpSpPr>
            <a:grpSpLocks/>
          </p:cNvGrpSpPr>
          <p:nvPr/>
        </p:nvGrpSpPr>
        <p:grpSpPr bwMode="auto">
          <a:xfrm>
            <a:off x="3534598" y="3576303"/>
            <a:ext cx="230071" cy="321341"/>
            <a:chOff x="1459" y="1674"/>
            <a:chExt cx="210" cy="549"/>
          </a:xfrm>
        </p:grpSpPr>
        <p:grpSp>
          <p:nvGrpSpPr>
            <p:cNvPr id="502" name="Group 190"/>
            <p:cNvGrpSpPr>
              <a:grpSpLocks/>
            </p:cNvGrpSpPr>
            <p:nvPr/>
          </p:nvGrpSpPr>
          <p:grpSpPr bwMode="auto">
            <a:xfrm>
              <a:off x="1489" y="1674"/>
              <a:ext cx="115" cy="95"/>
              <a:chOff x="1489" y="1674"/>
              <a:chExt cx="115" cy="95"/>
            </a:xfrm>
          </p:grpSpPr>
          <p:sp>
            <p:nvSpPr>
              <p:cNvPr id="510" name="Freeform 191"/>
              <p:cNvSpPr>
                <a:spLocks/>
              </p:cNvSpPr>
              <p:nvPr/>
            </p:nvSpPr>
            <p:spPr bwMode="auto">
              <a:xfrm>
                <a:off x="1530" y="1712"/>
                <a:ext cx="37" cy="57"/>
              </a:xfrm>
              <a:custGeom>
                <a:avLst/>
                <a:gdLst>
                  <a:gd name="T0" fmla="*/ 12 w 37"/>
                  <a:gd name="T1" fmla="*/ 52 h 57"/>
                  <a:gd name="T2" fmla="*/ 12 w 37"/>
                  <a:gd name="T3" fmla="*/ 44 h 57"/>
                  <a:gd name="T4" fmla="*/ 10 w 37"/>
                  <a:gd name="T5" fmla="*/ 35 h 57"/>
                  <a:gd name="T6" fmla="*/ 6 w 37"/>
                  <a:gd name="T7" fmla="*/ 29 h 57"/>
                  <a:gd name="T8" fmla="*/ 0 w 37"/>
                  <a:gd name="T9" fmla="*/ 20 h 57"/>
                  <a:gd name="T10" fmla="*/ 0 w 37"/>
                  <a:gd name="T11" fmla="*/ 14 h 57"/>
                  <a:gd name="T12" fmla="*/ 5 w 37"/>
                  <a:gd name="T13" fmla="*/ 6 h 57"/>
                  <a:gd name="T14" fmla="*/ 11 w 37"/>
                  <a:gd name="T15" fmla="*/ 1 h 57"/>
                  <a:gd name="T16" fmla="*/ 19 w 37"/>
                  <a:gd name="T17" fmla="*/ 0 h 57"/>
                  <a:gd name="T18" fmla="*/ 25 w 37"/>
                  <a:gd name="T19" fmla="*/ 1 h 57"/>
                  <a:gd name="T20" fmla="*/ 29 w 37"/>
                  <a:gd name="T21" fmla="*/ 2 h 57"/>
                  <a:gd name="T22" fmla="*/ 35 w 37"/>
                  <a:gd name="T23" fmla="*/ 7 h 57"/>
                  <a:gd name="T24" fmla="*/ 37 w 37"/>
                  <a:gd name="T25" fmla="*/ 14 h 57"/>
                  <a:gd name="T26" fmla="*/ 37 w 37"/>
                  <a:gd name="T27" fmla="*/ 20 h 57"/>
                  <a:gd name="T28" fmla="*/ 32 w 37"/>
                  <a:gd name="T29" fmla="*/ 27 h 57"/>
                  <a:gd name="T30" fmla="*/ 26 w 37"/>
                  <a:gd name="T31" fmla="*/ 35 h 57"/>
                  <a:gd name="T32" fmla="*/ 25 w 37"/>
                  <a:gd name="T33" fmla="*/ 44 h 57"/>
                  <a:gd name="T34" fmla="*/ 25 w 37"/>
                  <a:gd name="T35" fmla="*/ 47 h 57"/>
                  <a:gd name="T36" fmla="*/ 22 w 37"/>
                  <a:gd name="T37" fmla="*/ 54 h 57"/>
                  <a:gd name="T38" fmla="*/ 19 w 37"/>
                  <a:gd name="T39" fmla="*/ 57 h 57"/>
                  <a:gd name="T40" fmla="*/ 12 w 37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57"/>
                  <a:gd name="T65" fmla="*/ 37 w 3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57">
                    <a:moveTo>
                      <a:pt x="12" y="52"/>
                    </a:moveTo>
                    <a:lnTo>
                      <a:pt x="12" y="44"/>
                    </a:lnTo>
                    <a:lnTo>
                      <a:pt x="10" y="35"/>
                    </a:lnTo>
                    <a:lnTo>
                      <a:pt x="6" y="29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5" y="7"/>
                    </a:lnTo>
                    <a:lnTo>
                      <a:pt x="37" y="14"/>
                    </a:lnTo>
                    <a:lnTo>
                      <a:pt x="37" y="20"/>
                    </a:lnTo>
                    <a:lnTo>
                      <a:pt x="32" y="27"/>
                    </a:lnTo>
                    <a:lnTo>
                      <a:pt x="26" y="35"/>
                    </a:lnTo>
                    <a:lnTo>
                      <a:pt x="25" y="44"/>
                    </a:lnTo>
                    <a:lnTo>
                      <a:pt x="25" y="47"/>
                    </a:lnTo>
                    <a:lnTo>
                      <a:pt x="22" y="54"/>
                    </a:lnTo>
                    <a:lnTo>
                      <a:pt x="19" y="57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11" name="Freeform 192"/>
              <p:cNvSpPr>
                <a:spLocks/>
              </p:cNvSpPr>
              <p:nvPr/>
            </p:nvSpPr>
            <p:spPr bwMode="auto">
              <a:xfrm>
                <a:off x="1489" y="1708"/>
                <a:ext cx="28" cy="11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12" name="Freeform 193"/>
              <p:cNvSpPr>
                <a:spLocks/>
              </p:cNvSpPr>
              <p:nvPr/>
            </p:nvSpPr>
            <p:spPr bwMode="auto">
              <a:xfrm>
                <a:off x="1517" y="1678"/>
                <a:ext cx="13" cy="19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13" name="Freeform 194"/>
              <p:cNvSpPr>
                <a:spLocks/>
              </p:cNvSpPr>
              <p:nvPr/>
            </p:nvSpPr>
            <p:spPr bwMode="auto">
              <a:xfrm>
                <a:off x="1557" y="1674"/>
                <a:ext cx="10" cy="22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14" name="Freeform 195"/>
              <p:cNvSpPr>
                <a:spLocks/>
              </p:cNvSpPr>
              <p:nvPr/>
            </p:nvSpPr>
            <p:spPr bwMode="auto">
              <a:xfrm>
                <a:off x="1577" y="1691"/>
                <a:ext cx="27" cy="13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503" name="Group 196"/>
            <p:cNvGrpSpPr>
              <a:grpSpLocks/>
            </p:cNvGrpSpPr>
            <p:nvPr/>
          </p:nvGrpSpPr>
          <p:grpSpPr bwMode="auto">
            <a:xfrm>
              <a:off x="1459" y="1706"/>
              <a:ext cx="210" cy="517"/>
              <a:chOff x="1459" y="1706"/>
              <a:chExt cx="210" cy="517"/>
            </a:xfrm>
          </p:grpSpPr>
          <p:sp>
            <p:nvSpPr>
              <p:cNvPr id="504" name="Freeform 197"/>
              <p:cNvSpPr>
                <a:spLocks/>
              </p:cNvSpPr>
              <p:nvPr/>
            </p:nvSpPr>
            <p:spPr bwMode="auto">
              <a:xfrm>
                <a:off x="1496" y="1792"/>
                <a:ext cx="106" cy="90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05" name="Freeform 198"/>
              <p:cNvSpPr>
                <a:spLocks/>
              </p:cNvSpPr>
              <p:nvPr/>
            </p:nvSpPr>
            <p:spPr bwMode="auto">
              <a:xfrm>
                <a:off x="1572" y="1706"/>
                <a:ext cx="93" cy="202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06" name="Freeform 199"/>
              <p:cNvSpPr>
                <a:spLocks/>
              </p:cNvSpPr>
              <p:nvPr/>
            </p:nvSpPr>
            <p:spPr bwMode="auto">
              <a:xfrm>
                <a:off x="1459" y="1892"/>
                <a:ext cx="85" cy="121"/>
              </a:xfrm>
              <a:custGeom>
                <a:avLst/>
                <a:gdLst>
                  <a:gd name="T0" fmla="*/ 85 w 85"/>
                  <a:gd name="T1" fmla="*/ 4 h 121"/>
                  <a:gd name="T2" fmla="*/ 76 w 85"/>
                  <a:gd name="T3" fmla="*/ 0 h 121"/>
                  <a:gd name="T4" fmla="*/ 56 w 85"/>
                  <a:gd name="T5" fmla="*/ 1 h 121"/>
                  <a:gd name="T6" fmla="*/ 38 w 85"/>
                  <a:gd name="T7" fmla="*/ 12 h 121"/>
                  <a:gd name="T8" fmla="*/ 15 w 85"/>
                  <a:gd name="T9" fmla="*/ 36 h 121"/>
                  <a:gd name="T10" fmla="*/ 1 w 85"/>
                  <a:gd name="T11" fmla="*/ 55 h 121"/>
                  <a:gd name="T12" fmla="*/ 0 w 85"/>
                  <a:gd name="T13" fmla="*/ 61 h 121"/>
                  <a:gd name="T14" fmla="*/ 7 w 85"/>
                  <a:gd name="T15" fmla="*/ 74 h 121"/>
                  <a:gd name="T16" fmla="*/ 21 w 85"/>
                  <a:gd name="T17" fmla="*/ 80 h 121"/>
                  <a:gd name="T18" fmla="*/ 38 w 85"/>
                  <a:gd name="T19" fmla="*/ 86 h 121"/>
                  <a:gd name="T20" fmla="*/ 52 w 85"/>
                  <a:gd name="T21" fmla="*/ 90 h 121"/>
                  <a:gd name="T22" fmla="*/ 60 w 85"/>
                  <a:gd name="T23" fmla="*/ 95 h 121"/>
                  <a:gd name="T24" fmla="*/ 56 w 85"/>
                  <a:gd name="T25" fmla="*/ 102 h 121"/>
                  <a:gd name="T26" fmla="*/ 46 w 85"/>
                  <a:gd name="T27" fmla="*/ 111 h 121"/>
                  <a:gd name="T28" fmla="*/ 33 w 85"/>
                  <a:gd name="T29" fmla="*/ 112 h 121"/>
                  <a:gd name="T30" fmla="*/ 23 w 85"/>
                  <a:gd name="T31" fmla="*/ 110 h 121"/>
                  <a:gd name="T32" fmla="*/ 18 w 85"/>
                  <a:gd name="T33" fmla="*/ 112 h 121"/>
                  <a:gd name="T34" fmla="*/ 18 w 85"/>
                  <a:gd name="T35" fmla="*/ 117 h 121"/>
                  <a:gd name="T36" fmla="*/ 30 w 85"/>
                  <a:gd name="T37" fmla="*/ 121 h 121"/>
                  <a:gd name="T38" fmla="*/ 46 w 85"/>
                  <a:gd name="T39" fmla="*/ 121 h 121"/>
                  <a:gd name="T40" fmla="*/ 60 w 85"/>
                  <a:gd name="T41" fmla="*/ 117 h 121"/>
                  <a:gd name="T42" fmla="*/ 68 w 85"/>
                  <a:gd name="T43" fmla="*/ 112 h 121"/>
                  <a:gd name="T44" fmla="*/ 72 w 85"/>
                  <a:gd name="T45" fmla="*/ 105 h 121"/>
                  <a:gd name="T46" fmla="*/ 76 w 85"/>
                  <a:gd name="T47" fmla="*/ 96 h 121"/>
                  <a:gd name="T48" fmla="*/ 70 w 85"/>
                  <a:gd name="T49" fmla="*/ 89 h 121"/>
                  <a:gd name="T50" fmla="*/ 52 w 85"/>
                  <a:gd name="T51" fmla="*/ 84 h 121"/>
                  <a:gd name="T52" fmla="*/ 36 w 85"/>
                  <a:gd name="T53" fmla="*/ 79 h 121"/>
                  <a:gd name="T54" fmla="*/ 18 w 85"/>
                  <a:gd name="T55" fmla="*/ 71 h 121"/>
                  <a:gd name="T56" fmla="*/ 16 w 85"/>
                  <a:gd name="T57" fmla="*/ 64 h 121"/>
                  <a:gd name="T58" fmla="*/ 18 w 85"/>
                  <a:gd name="T59" fmla="*/ 51 h 121"/>
                  <a:gd name="T60" fmla="*/ 30 w 85"/>
                  <a:gd name="T61" fmla="*/ 36 h 121"/>
                  <a:gd name="T62" fmla="*/ 43 w 85"/>
                  <a:gd name="T63" fmla="*/ 27 h 121"/>
                  <a:gd name="T64" fmla="*/ 67 w 85"/>
                  <a:gd name="T65" fmla="*/ 20 h 121"/>
                  <a:gd name="T66" fmla="*/ 85 w 85"/>
                  <a:gd name="T67" fmla="*/ 17 h 121"/>
                  <a:gd name="T68" fmla="*/ 85 w 85"/>
                  <a:gd name="T69" fmla="*/ 9 h 121"/>
                  <a:gd name="T70" fmla="*/ 85 w 85"/>
                  <a:gd name="T71" fmla="*/ 4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121"/>
                  <a:gd name="T110" fmla="*/ 85 w 85"/>
                  <a:gd name="T111" fmla="*/ 121 h 1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121">
                    <a:moveTo>
                      <a:pt x="85" y="4"/>
                    </a:moveTo>
                    <a:lnTo>
                      <a:pt x="76" y="0"/>
                    </a:lnTo>
                    <a:lnTo>
                      <a:pt x="56" y="1"/>
                    </a:lnTo>
                    <a:lnTo>
                      <a:pt x="38" y="12"/>
                    </a:lnTo>
                    <a:lnTo>
                      <a:pt x="15" y="3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7" y="74"/>
                    </a:lnTo>
                    <a:lnTo>
                      <a:pt x="21" y="80"/>
                    </a:lnTo>
                    <a:lnTo>
                      <a:pt x="38" y="86"/>
                    </a:lnTo>
                    <a:lnTo>
                      <a:pt x="52" y="90"/>
                    </a:lnTo>
                    <a:lnTo>
                      <a:pt x="60" y="95"/>
                    </a:lnTo>
                    <a:lnTo>
                      <a:pt x="56" y="102"/>
                    </a:lnTo>
                    <a:lnTo>
                      <a:pt x="46" y="111"/>
                    </a:lnTo>
                    <a:lnTo>
                      <a:pt x="33" y="112"/>
                    </a:lnTo>
                    <a:lnTo>
                      <a:pt x="23" y="110"/>
                    </a:lnTo>
                    <a:lnTo>
                      <a:pt x="18" y="112"/>
                    </a:lnTo>
                    <a:lnTo>
                      <a:pt x="18" y="117"/>
                    </a:lnTo>
                    <a:lnTo>
                      <a:pt x="30" y="121"/>
                    </a:lnTo>
                    <a:lnTo>
                      <a:pt x="46" y="121"/>
                    </a:lnTo>
                    <a:lnTo>
                      <a:pt x="60" y="117"/>
                    </a:lnTo>
                    <a:lnTo>
                      <a:pt x="68" y="112"/>
                    </a:lnTo>
                    <a:lnTo>
                      <a:pt x="72" y="105"/>
                    </a:lnTo>
                    <a:lnTo>
                      <a:pt x="76" y="96"/>
                    </a:lnTo>
                    <a:lnTo>
                      <a:pt x="70" y="89"/>
                    </a:lnTo>
                    <a:lnTo>
                      <a:pt x="52" y="84"/>
                    </a:lnTo>
                    <a:lnTo>
                      <a:pt x="36" y="79"/>
                    </a:lnTo>
                    <a:lnTo>
                      <a:pt x="18" y="71"/>
                    </a:lnTo>
                    <a:lnTo>
                      <a:pt x="16" y="64"/>
                    </a:lnTo>
                    <a:lnTo>
                      <a:pt x="18" y="51"/>
                    </a:lnTo>
                    <a:lnTo>
                      <a:pt x="30" y="36"/>
                    </a:lnTo>
                    <a:lnTo>
                      <a:pt x="43" y="27"/>
                    </a:lnTo>
                    <a:lnTo>
                      <a:pt x="67" y="20"/>
                    </a:lnTo>
                    <a:lnTo>
                      <a:pt x="85" y="17"/>
                    </a:lnTo>
                    <a:lnTo>
                      <a:pt x="85" y="9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07" name="Freeform 200"/>
              <p:cNvSpPr>
                <a:spLocks/>
              </p:cNvSpPr>
              <p:nvPr/>
            </p:nvSpPr>
            <p:spPr bwMode="auto">
              <a:xfrm>
                <a:off x="1527" y="1886"/>
                <a:ext cx="79" cy="149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08" name="Freeform 201"/>
              <p:cNvSpPr>
                <a:spLocks/>
              </p:cNvSpPr>
              <p:nvPr/>
            </p:nvSpPr>
            <p:spPr bwMode="auto">
              <a:xfrm>
                <a:off x="1505" y="2007"/>
                <a:ext cx="60" cy="216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09" name="Freeform 202"/>
              <p:cNvSpPr>
                <a:spLocks/>
              </p:cNvSpPr>
              <p:nvPr/>
            </p:nvSpPr>
            <p:spPr bwMode="auto">
              <a:xfrm>
                <a:off x="1569" y="2007"/>
                <a:ext cx="100" cy="182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pSp>
        <p:nvGrpSpPr>
          <p:cNvPr id="515" name="Group 189"/>
          <p:cNvGrpSpPr>
            <a:grpSpLocks/>
          </p:cNvGrpSpPr>
          <p:nvPr/>
        </p:nvGrpSpPr>
        <p:grpSpPr bwMode="auto">
          <a:xfrm>
            <a:off x="2386270" y="3680809"/>
            <a:ext cx="230071" cy="321341"/>
            <a:chOff x="1459" y="1674"/>
            <a:chExt cx="210" cy="549"/>
          </a:xfrm>
        </p:grpSpPr>
        <p:grpSp>
          <p:nvGrpSpPr>
            <p:cNvPr id="516" name="Group 190"/>
            <p:cNvGrpSpPr>
              <a:grpSpLocks/>
            </p:cNvGrpSpPr>
            <p:nvPr/>
          </p:nvGrpSpPr>
          <p:grpSpPr bwMode="auto">
            <a:xfrm>
              <a:off x="1489" y="1674"/>
              <a:ext cx="115" cy="95"/>
              <a:chOff x="1489" y="1674"/>
              <a:chExt cx="115" cy="95"/>
            </a:xfrm>
          </p:grpSpPr>
          <p:sp>
            <p:nvSpPr>
              <p:cNvPr id="524" name="Freeform 191"/>
              <p:cNvSpPr>
                <a:spLocks/>
              </p:cNvSpPr>
              <p:nvPr/>
            </p:nvSpPr>
            <p:spPr bwMode="auto">
              <a:xfrm>
                <a:off x="1530" y="1712"/>
                <a:ext cx="37" cy="57"/>
              </a:xfrm>
              <a:custGeom>
                <a:avLst/>
                <a:gdLst>
                  <a:gd name="T0" fmla="*/ 12 w 37"/>
                  <a:gd name="T1" fmla="*/ 52 h 57"/>
                  <a:gd name="T2" fmla="*/ 12 w 37"/>
                  <a:gd name="T3" fmla="*/ 44 h 57"/>
                  <a:gd name="T4" fmla="*/ 10 w 37"/>
                  <a:gd name="T5" fmla="*/ 35 h 57"/>
                  <a:gd name="T6" fmla="*/ 6 w 37"/>
                  <a:gd name="T7" fmla="*/ 29 h 57"/>
                  <a:gd name="T8" fmla="*/ 0 w 37"/>
                  <a:gd name="T9" fmla="*/ 20 h 57"/>
                  <a:gd name="T10" fmla="*/ 0 w 37"/>
                  <a:gd name="T11" fmla="*/ 14 h 57"/>
                  <a:gd name="T12" fmla="*/ 5 w 37"/>
                  <a:gd name="T13" fmla="*/ 6 h 57"/>
                  <a:gd name="T14" fmla="*/ 11 w 37"/>
                  <a:gd name="T15" fmla="*/ 1 h 57"/>
                  <a:gd name="T16" fmla="*/ 19 w 37"/>
                  <a:gd name="T17" fmla="*/ 0 h 57"/>
                  <a:gd name="T18" fmla="*/ 25 w 37"/>
                  <a:gd name="T19" fmla="*/ 1 h 57"/>
                  <a:gd name="T20" fmla="*/ 29 w 37"/>
                  <a:gd name="T21" fmla="*/ 2 h 57"/>
                  <a:gd name="T22" fmla="*/ 35 w 37"/>
                  <a:gd name="T23" fmla="*/ 7 h 57"/>
                  <a:gd name="T24" fmla="*/ 37 w 37"/>
                  <a:gd name="T25" fmla="*/ 14 h 57"/>
                  <a:gd name="T26" fmla="*/ 37 w 37"/>
                  <a:gd name="T27" fmla="*/ 20 h 57"/>
                  <a:gd name="T28" fmla="*/ 32 w 37"/>
                  <a:gd name="T29" fmla="*/ 27 h 57"/>
                  <a:gd name="T30" fmla="*/ 26 w 37"/>
                  <a:gd name="T31" fmla="*/ 35 h 57"/>
                  <a:gd name="T32" fmla="*/ 25 w 37"/>
                  <a:gd name="T33" fmla="*/ 44 h 57"/>
                  <a:gd name="T34" fmla="*/ 25 w 37"/>
                  <a:gd name="T35" fmla="*/ 47 h 57"/>
                  <a:gd name="T36" fmla="*/ 22 w 37"/>
                  <a:gd name="T37" fmla="*/ 54 h 57"/>
                  <a:gd name="T38" fmla="*/ 19 w 37"/>
                  <a:gd name="T39" fmla="*/ 57 h 57"/>
                  <a:gd name="T40" fmla="*/ 12 w 37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57"/>
                  <a:gd name="T65" fmla="*/ 37 w 3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57">
                    <a:moveTo>
                      <a:pt x="12" y="52"/>
                    </a:moveTo>
                    <a:lnTo>
                      <a:pt x="12" y="44"/>
                    </a:lnTo>
                    <a:lnTo>
                      <a:pt x="10" y="35"/>
                    </a:lnTo>
                    <a:lnTo>
                      <a:pt x="6" y="29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5" y="7"/>
                    </a:lnTo>
                    <a:lnTo>
                      <a:pt x="37" y="14"/>
                    </a:lnTo>
                    <a:lnTo>
                      <a:pt x="37" y="20"/>
                    </a:lnTo>
                    <a:lnTo>
                      <a:pt x="32" y="27"/>
                    </a:lnTo>
                    <a:lnTo>
                      <a:pt x="26" y="35"/>
                    </a:lnTo>
                    <a:lnTo>
                      <a:pt x="25" y="44"/>
                    </a:lnTo>
                    <a:lnTo>
                      <a:pt x="25" y="47"/>
                    </a:lnTo>
                    <a:lnTo>
                      <a:pt x="22" y="54"/>
                    </a:lnTo>
                    <a:lnTo>
                      <a:pt x="19" y="57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25" name="Freeform 192"/>
              <p:cNvSpPr>
                <a:spLocks/>
              </p:cNvSpPr>
              <p:nvPr/>
            </p:nvSpPr>
            <p:spPr bwMode="auto">
              <a:xfrm>
                <a:off x="1489" y="1708"/>
                <a:ext cx="28" cy="11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26" name="Freeform 193"/>
              <p:cNvSpPr>
                <a:spLocks/>
              </p:cNvSpPr>
              <p:nvPr/>
            </p:nvSpPr>
            <p:spPr bwMode="auto">
              <a:xfrm>
                <a:off x="1517" y="1678"/>
                <a:ext cx="13" cy="19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27" name="Freeform 194"/>
              <p:cNvSpPr>
                <a:spLocks/>
              </p:cNvSpPr>
              <p:nvPr/>
            </p:nvSpPr>
            <p:spPr bwMode="auto">
              <a:xfrm>
                <a:off x="1557" y="1674"/>
                <a:ext cx="10" cy="22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28" name="Freeform 195"/>
              <p:cNvSpPr>
                <a:spLocks/>
              </p:cNvSpPr>
              <p:nvPr/>
            </p:nvSpPr>
            <p:spPr bwMode="auto">
              <a:xfrm>
                <a:off x="1577" y="1691"/>
                <a:ext cx="27" cy="13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517" name="Group 196"/>
            <p:cNvGrpSpPr>
              <a:grpSpLocks/>
            </p:cNvGrpSpPr>
            <p:nvPr/>
          </p:nvGrpSpPr>
          <p:grpSpPr bwMode="auto">
            <a:xfrm>
              <a:off x="1459" y="1706"/>
              <a:ext cx="210" cy="517"/>
              <a:chOff x="1459" y="1706"/>
              <a:chExt cx="210" cy="517"/>
            </a:xfrm>
          </p:grpSpPr>
          <p:sp>
            <p:nvSpPr>
              <p:cNvPr id="518" name="Freeform 197"/>
              <p:cNvSpPr>
                <a:spLocks/>
              </p:cNvSpPr>
              <p:nvPr/>
            </p:nvSpPr>
            <p:spPr bwMode="auto">
              <a:xfrm>
                <a:off x="1496" y="1792"/>
                <a:ext cx="106" cy="90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19" name="Freeform 198"/>
              <p:cNvSpPr>
                <a:spLocks/>
              </p:cNvSpPr>
              <p:nvPr/>
            </p:nvSpPr>
            <p:spPr bwMode="auto">
              <a:xfrm>
                <a:off x="1572" y="1706"/>
                <a:ext cx="93" cy="202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20" name="Freeform 199"/>
              <p:cNvSpPr>
                <a:spLocks/>
              </p:cNvSpPr>
              <p:nvPr/>
            </p:nvSpPr>
            <p:spPr bwMode="auto">
              <a:xfrm>
                <a:off x="1459" y="1892"/>
                <a:ext cx="85" cy="121"/>
              </a:xfrm>
              <a:custGeom>
                <a:avLst/>
                <a:gdLst>
                  <a:gd name="T0" fmla="*/ 85 w 85"/>
                  <a:gd name="T1" fmla="*/ 4 h 121"/>
                  <a:gd name="T2" fmla="*/ 76 w 85"/>
                  <a:gd name="T3" fmla="*/ 0 h 121"/>
                  <a:gd name="T4" fmla="*/ 56 w 85"/>
                  <a:gd name="T5" fmla="*/ 1 h 121"/>
                  <a:gd name="T6" fmla="*/ 38 w 85"/>
                  <a:gd name="T7" fmla="*/ 12 h 121"/>
                  <a:gd name="T8" fmla="*/ 15 w 85"/>
                  <a:gd name="T9" fmla="*/ 36 h 121"/>
                  <a:gd name="T10" fmla="*/ 1 w 85"/>
                  <a:gd name="T11" fmla="*/ 55 h 121"/>
                  <a:gd name="T12" fmla="*/ 0 w 85"/>
                  <a:gd name="T13" fmla="*/ 61 h 121"/>
                  <a:gd name="T14" fmla="*/ 7 w 85"/>
                  <a:gd name="T15" fmla="*/ 74 h 121"/>
                  <a:gd name="T16" fmla="*/ 21 w 85"/>
                  <a:gd name="T17" fmla="*/ 80 h 121"/>
                  <a:gd name="T18" fmla="*/ 38 w 85"/>
                  <a:gd name="T19" fmla="*/ 86 h 121"/>
                  <a:gd name="T20" fmla="*/ 52 w 85"/>
                  <a:gd name="T21" fmla="*/ 90 h 121"/>
                  <a:gd name="T22" fmla="*/ 60 w 85"/>
                  <a:gd name="T23" fmla="*/ 95 h 121"/>
                  <a:gd name="T24" fmla="*/ 56 w 85"/>
                  <a:gd name="T25" fmla="*/ 102 h 121"/>
                  <a:gd name="T26" fmla="*/ 46 w 85"/>
                  <a:gd name="T27" fmla="*/ 111 h 121"/>
                  <a:gd name="T28" fmla="*/ 33 w 85"/>
                  <a:gd name="T29" fmla="*/ 112 h 121"/>
                  <a:gd name="T30" fmla="*/ 23 w 85"/>
                  <a:gd name="T31" fmla="*/ 110 h 121"/>
                  <a:gd name="T32" fmla="*/ 18 w 85"/>
                  <a:gd name="T33" fmla="*/ 112 h 121"/>
                  <a:gd name="T34" fmla="*/ 18 w 85"/>
                  <a:gd name="T35" fmla="*/ 117 h 121"/>
                  <a:gd name="T36" fmla="*/ 30 w 85"/>
                  <a:gd name="T37" fmla="*/ 121 h 121"/>
                  <a:gd name="T38" fmla="*/ 46 w 85"/>
                  <a:gd name="T39" fmla="*/ 121 h 121"/>
                  <a:gd name="T40" fmla="*/ 60 w 85"/>
                  <a:gd name="T41" fmla="*/ 117 h 121"/>
                  <a:gd name="T42" fmla="*/ 68 w 85"/>
                  <a:gd name="T43" fmla="*/ 112 h 121"/>
                  <a:gd name="T44" fmla="*/ 72 w 85"/>
                  <a:gd name="T45" fmla="*/ 105 h 121"/>
                  <a:gd name="T46" fmla="*/ 76 w 85"/>
                  <a:gd name="T47" fmla="*/ 96 h 121"/>
                  <a:gd name="T48" fmla="*/ 70 w 85"/>
                  <a:gd name="T49" fmla="*/ 89 h 121"/>
                  <a:gd name="T50" fmla="*/ 52 w 85"/>
                  <a:gd name="T51" fmla="*/ 84 h 121"/>
                  <a:gd name="T52" fmla="*/ 36 w 85"/>
                  <a:gd name="T53" fmla="*/ 79 h 121"/>
                  <a:gd name="T54" fmla="*/ 18 w 85"/>
                  <a:gd name="T55" fmla="*/ 71 h 121"/>
                  <a:gd name="T56" fmla="*/ 16 w 85"/>
                  <a:gd name="T57" fmla="*/ 64 h 121"/>
                  <a:gd name="T58" fmla="*/ 18 w 85"/>
                  <a:gd name="T59" fmla="*/ 51 h 121"/>
                  <a:gd name="T60" fmla="*/ 30 w 85"/>
                  <a:gd name="T61" fmla="*/ 36 h 121"/>
                  <a:gd name="T62" fmla="*/ 43 w 85"/>
                  <a:gd name="T63" fmla="*/ 27 h 121"/>
                  <a:gd name="T64" fmla="*/ 67 w 85"/>
                  <a:gd name="T65" fmla="*/ 20 h 121"/>
                  <a:gd name="T66" fmla="*/ 85 w 85"/>
                  <a:gd name="T67" fmla="*/ 17 h 121"/>
                  <a:gd name="T68" fmla="*/ 85 w 85"/>
                  <a:gd name="T69" fmla="*/ 9 h 121"/>
                  <a:gd name="T70" fmla="*/ 85 w 85"/>
                  <a:gd name="T71" fmla="*/ 4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121"/>
                  <a:gd name="T110" fmla="*/ 85 w 85"/>
                  <a:gd name="T111" fmla="*/ 121 h 1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121">
                    <a:moveTo>
                      <a:pt x="85" y="4"/>
                    </a:moveTo>
                    <a:lnTo>
                      <a:pt x="76" y="0"/>
                    </a:lnTo>
                    <a:lnTo>
                      <a:pt x="56" y="1"/>
                    </a:lnTo>
                    <a:lnTo>
                      <a:pt x="38" y="12"/>
                    </a:lnTo>
                    <a:lnTo>
                      <a:pt x="15" y="3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7" y="74"/>
                    </a:lnTo>
                    <a:lnTo>
                      <a:pt x="21" y="80"/>
                    </a:lnTo>
                    <a:lnTo>
                      <a:pt x="38" y="86"/>
                    </a:lnTo>
                    <a:lnTo>
                      <a:pt x="52" y="90"/>
                    </a:lnTo>
                    <a:lnTo>
                      <a:pt x="60" y="95"/>
                    </a:lnTo>
                    <a:lnTo>
                      <a:pt x="56" y="102"/>
                    </a:lnTo>
                    <a:lnTo>
                      <a:pt x="46" y="111"/>
                    </a:lnTo>
                    <a:lnTo>
                      <a:pt x="33" y="112"/>
                    </a:lnTo>
                    <a:lnTo>
                      <a:pt x="23" y="110"/>
                    </a:lnTo>
                    <a:lnTo>
                      <a:pt x="18" y="112"/>
                    </a:lnTo>
                    <a:lnTo>
                      <a:pt x="18" y="117"/>
                    </a:lnTo>
                    <a:lnTo>
                      <a:pt x="30" y="121"/>
                    </a:lnTo>
                    <a:lnTo>
                      <a:pt x="46" y="121"/>
                    </a:lnTo>
                    <a:lnTo>
                      <a:pt x="60" y="117"/>
                    </a:lnTo>
                    <a:lnTo>
                      <a:pt x="68" y="112"/>
                    </a:lnTo>
                    <a:lnTo>
                      <a:pt x="72" y="105"/>
                    </a:lnTo>
                    <a:lnTo>
                      <a:pt x="76" y="96"/>
                    </a:lnTo>
                    <a:lnTo>
                      <a:pt x="70" y="89"/>
                    </a:lnTo>
                    <a:lnTo>
                      <a:pt x="52" y="84"/>
                    </a:lnTo>
                    <a:lnTo>
                      <a:pt x="36" y="79"/>
                    </a:lnTo>
                    <a:lnTo>
                      <a:pt x="18" y="71"/>
                    </a:lnTo>
                    <a:lnTo>
                      <a:pt x="16" y="64"/>
                    </a:lnTo>
                    <a:lnTo>
                      <a:pt x="18" y="51"/>
                    </a:lnTo>
                    <a:lnTo>
                      <a:pt x="30" y="36"/>
                    </a:lnTo>
                    <a:lnTo>
                      <a:pt x="43" y="27"/>
                    </a:lnTo>
                    <a:lnTo>
                      <a:pt x="67" y="20"/>
                    </a:lnTo>
                    <a:lnTo>
                      <a:pt x="85" y="17"/>
                    </a:lnTo>
                    <a:lnTo>
                      <a:pt x="85" y="9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21" name="Freeform 200"/>
              <p:cNvSpPr>
                <a:spLocks/>
              </p:cNvSpPr>
              <p:nvPr/>
            </p:nvSpPr>
            <p:spPr bwMode="auto">
              <a:xfrm>
                <a:off x="1527" y="1886"/>
                <a:ext cx="79" cy="149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22" name="Freeform 201"/>
              <p:cNvSpPr>
                <a:spLocks/>
              </p:cNvSpPr>
              <p:nvPr/>
            </p:nvSpPr>
            <p:spPr bwMode="auto">
              <a:xfrm>
                <a:off x="1505" y="2007"/>
                <a:ext cx="60" cy="216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23" name="Freeform 202"/>
              <p:cNvSpPr>
                <a:spLocks/>
              </p:cNvSpPr>
              <p:nvPr/>
            </p:nvSpPr>
            <p:spPr bwMode="auto">
              <a:xfrm>
                <a:off x="1569" y="2007"/>
                <a:ext cx="100" cy="182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pSp>
        <p:nvGrpSpPr>
          <p:cNvPr id="529" name="Group 189"/>
          <p:cNvGrpSpPr>
            <a:grpSpLocks/>
          </p:cNvGrpSpPr>
          <p:nvPr/>
        </p:nvGrpSpPr>
        <p:grpSpPr bwMode="auto">
          <a:xfrm>
            <a:off x="1214926" y="3768982"/>
            <a:ext cx="230071" cy="321341"/>
            <a:chOff x="1459" y="1674"/>
            <a:chExt cx="210" cy="549"/>
          </a:xfrm>
        </p:grpSpPr>
        <p:grpSp>
          <p:nvGrpSpPr>
            <p:cNvPr id="530" name="Group 190"/>
            <p:cNvGrpSpPr>
              <a:grpSpLocks/>
            </p:cNvGrpSpPr>
            <p:nvPr/>
          </p:nvGrpSpPr>
          <p:grpSpPr bwMode="auto">
            <a:xfrm>
              <a:off x="1489" y="1674"/>
              <a:ext cx="115" cy="95"/>
              <a:chOff x="1489" y="1674"/>
              <a:chExt cx="115" cy="95"/>
            </a:xfrm>
          </p:grpSpPr>
          <p:sp>
            <p:nvSpPr>
              <p:cNvPr id="538" name="Freeform 191"/>
              <p:cNvSpPr>
                <a:spLocks/>
              </p:cNvSpPr>
              <p:nvPr/>
            </p:nvSpPr>
            <p:spPr bwMode="auto">
              <a:xfrm>
                <a:off x="1530" y="1712"/>
                <a:ext cx="37" cy="57"/>
              </a:xfrm>
              <a:custGeom>
                <a:avLst/>
                <a:gdLst>
                  <a:gd name="T0" fmla="*/ 12 w 37"/>
                  <a:gd name="T1" fmla="*/ 52 h 57"/>
                  <a:gd name="T2" fmla="*/ 12 w 37"/>
                  <a:gd name="T3" fmla="*/ 44 h 57"/>
                  <a:gd name="T4" fmla="*/ 10 w 37"/>
                  <a:gd name="T5" fmla="*/ 35 h 57"/>
                  <a:gd name="T6" fmla="*/ 6 w 37"/>
                  <a:gd name="T7" fmla="*/ 29 h 57"/>
                  <a:gd name="T8" fmla="*/ 0 w 37"/>
                  <a:gd name="T9" fmla="*/ 20 h 57"/>
                  <a:gd name="T10" fmla="*/ 0 w 37"/>
                  <a:gd name="T11" fmla="*/ 14 h 57"/>
                  <a:gd name="T12" fmla="*/ 5 w 37"/>
                  <a:gd name="T13" fmla="*/ 6 h 57"/>
                  <a:gd name="T14" fmla="*/ 11 w 37"/>
                  <a:gd name="T15" fmla="*/ 1 h 57"/>
                  <a:gd name="T16" fmla="*/ 19 w 37"/>
                  <a:gd name="T17" fmla="*/ 0 h 57"/>
                  <a:gd name="T18" fmla="*/ 25 w 37"/>
                  <a:gd name="T19" fmla="*/ 1 h 57"/>
                  <a:gd name="T20" fmla="*/ 29 w 37"/>
                  <a:gd name="T21" fmla="*/ 2 h 57"/>
                  <a:gd name="T22" fmla="*/ 35 w 37"/>
                  <a:gd name="T23" fmla="*/ 7 h 57"/>
                  <a:gd name="T24" fmla="*/ 37 w 37"/>
                  <a:gd name="T25" fmla="*/ 14 h 57"/>
                  <a:gd name="T26" fmla="*/ 37 w 37"/>
                  <a:gd name="T27" fmla="*/ 20 h 57"/>
                  <a:gd name="T28" fmla="*/ 32 w 37"/>
                  <a:gd name="T29" fmla="*/ 27 h 57"/>
                  <a:gd name="T30" fmla="*/ 26 w 37"/>
                  <a:gd name="T31" fmla="*/ 35 h 57"/>
                  <a:gd name="T32" fmla="*/ 25 w 37"/>
                  <a:gd name="T33" fmla="*/ 44 h 57"/>
                  <a:gd name="T34" fmla="*/ 25 w 37"/>
                  <a:gd name="T35" fmla="*/ 47 h 57"/>
                  <a:gd name="T36" fmla="*/ 22 w 37"/>
                  <a:gd name="T37" fmla="*/ 54 h 57"/>
                  <a:gd name="T38" fmla="*/ 19 w 37"/>
                  <a:gd name="T39" fmla="*/ 57 h 57"/>
                  <a:gd name="T40" fmla="*/ 12 w 37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57"/>
                  <a:gd name="T65" fmla="*/ 37 w 3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57">
                    <a:moveTo>
                      <a:pt x="12" y="52"/>
                    </a:moveTo>
                    <a:lnTo>
                      <a:pt x="12" y="44"/>
                    </a:lnTo>
                    <a:lnTo>
                      <a:pt x="10" y="35"/>
                    </a:lnTo>
                    <a:lnTo>
                      <a:pt x="6" y="29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5" y="7"/>
                    </a:lnTo>
                    <a:lnTo>
                      <a:pt x="37" y="14"/>
                    </a:lnTo>
                    <a:lnTo>
                      <a:pt x="37" y="20"/>
                    </a:lnTo>
                    <a:lnTo>
                      <a:pt x="32" y="27"/>
                    </a:lnTo>
                    <a:lnTo>
                      <a:pt x="26" y="35"/>
                    </a:lnTo>
                    <a:lnTo>
                      <a:pt x="25" y="44"/>
                    </a:lnTo>
                    <a:lnTo>
                      <a:pt x="25" y="47"/>
                    </a:lnTo>
                    <a:lnTo>
                      <a:pt x="22" y="54"/>
                    </a:lnTo>
                    <a:lnTo>
                      <a:pt x="19" y="57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39" name="Freeform 192"/>
              <p:cNvSpPr>
                <a:spLocks/>
              </p:cNvSpPr>
              <p:nvPr/>
            </p:nvSpPr>
            <p:spPr bwMode="auto">
              <a:xfrm>
                <a:off x="1489" y="1708"/>
                <a:ext cx="28" cy="11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40" name="Freeform 193"/>
              <p:cNvSpPr>
                <a:spLocks/>
              </p:cNvSpPr>
              <p:nvPr/>
            </p:nvSpPr>
            <p:spPr bwMode="auto">
              <a:xfrm>
                <a:off x="1517" y="1678"/>
                <a:ext cx="13" cy="19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41" name="Freeform 194"/>
              <p:cNvSpPr>
                <a:spLocks/>
              </p:cNvSpPr>
              <p:nvPr/>
            </p:nvSpPr>
            <p:spPr bwMode="auto">
              <a:xfrm>
                <a:off x="1557" y="1674"/>
                <a:ext cx="10" cy="22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42" name="Freeform 195"/>
              <p:cNvSpPr>
                <a:spLocks/>
              </p:cNvSpPr>
              <p:nvPr/>
            </p:nvSpPr>
            <p:spPr bwMode="auto">
              <a:xfrm>
                <a:off x="1577" y="1691"/>
                <a:ext cx="27" cy="13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531" name="Group 196"/>
            <p:cNvGrpSpPr>
              <a:grpSpLocks/>
            </p:cNvGrpSpPr>
            <p:nvPr/>
          </p:nvGrpSpPr>
          <p:grpSpPr bwMode="auto">
            <a:xfrm>
              <a:off x="1459" y="1706"/>
              <a:ext cx="210" cy="517"/>
              <a:chOff x="1459" y="1706"/>
              <a:chExt cx="210" cy="517"/>
            </a:xfrm>
          </p:grpSpPr>
          <p:sp>
            <p:nvSpPr>
              <p:cNvPr id="532" name="Freeform 197"/>
              <p:cNvSpPr>
                <a:spLocks/>
              </p:cNvSpPr>
              <p:nvPr/>
            </p:nvSpPr>
            <p:spPr bwMode="auto">
              <a:xfrm>
                <a:off x="1496" y="1792"/>
                <a:ext cx="106" cy="90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33" name="Freeform 198"/>
              <p:cNvSpPr>
                <a:spLocks/>
              </p:cNvSpPr>
              <p:nvPr/>
            </p:nvSpPr>
            <p:spPr bwMode="auto">
              <a:xfrm>
                <a:off x="1572" y="1706"/>
                <a:ext cx="93" cy="202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34" name="Freeform 199"/>
              <p:cNvSpPr>
                <a:spLocks/>
              </p:cNvSpPr>
              <p:nvPr/>
            </p:nvSpPr>
            <p:spPr bwMode="auto">
              <a:xfrm>
                <a:off x="1459" y="1892"/>
                <a:ext cx="85" cy="121"/>
              </a:xfrm>
              <a:custGeom>
                <a:avLst/>
                <a:gdLst>
                  <a:gd name="T0" fmla="*/ 85 w 85"/>
                  <a:gd name="T1" fmla="*/ 4 h 121"/>
                  <a:gd name="T2" fmla="*/ 76 w 85"/>
                  <a:gd name="T3" fmla="*/ 0 h 121"/>
                  <a:gd name="T4" fmla="*/ 56 w 85"/>
                  <a:gd name="T5" fmla="*/ 1 h 121"/>
                  <a:gd name="T6" fmla="*/ 38 w 85"/>
                  <a:gd name="T7" fmla="*/ 12 h 121"/>
                  <a:gd name="T8" fmla="*/ 15 w 85"/>
                  <a:gd name="T9" fmla="*/ 36 h 121"/>
                  <a:gd name="T10" fmla="*/ 1 w 85"/>
                  <a:gd name="T11" fmla="*/ 55 h 121"/>
                  <a:gd name="T12" fmla="*/ 0 w 85"/>
                  <a:gd name="T13" fmla="*/ 61 h 121"/>
                  <a:gd name="T14" fmla="*/ 7 w 85"/>
                  <a:gd name="T15" fmla="*/ 74 h 121"/>
                  <a:gd name="T16" fmla="*/ 21 w 85"/>
                  <a:gd name="T17" fmla="*/ 80 h 121"/>
                  <a:gd name="T18" fmla="*/ 38 w 85"/>
                  <a:gd name="T19" fmla="*/ 86 h 121"/>
                  <a:gd name="T20" fmla="*/ 52 w 85"/>
                  <a:gd name="T21" fmla="*/ 90 h 121"/>
                  <a:gd name="T22" fmla="*/ 60 w 85"/>
                  <a:gd name="T23" fmla="*/ 95 h 121"/>
                  <a:gd name="T24" fmla="*/ 56 w 85"/>
                  <a:gd name="T25" fmla="*/ 102 h 121"/>
                  <a:gd name="T26" fmla="*/ 46 w 85"/>
                  <a:gd name="T27" fmla="*/ 111 h 121"/>
                  <a:gd name="T28" fmla="*/ 33 w 85"/>
                  <a:gd name="T29" fmla="*/ 112 h 121"/>
                  <a:gd name="T30" fmla="*/ 23 w 85"/>
                  <a:gd name="T31" fmla="*/ 110 h 121"/>
                  <a:gd name="T32" fmla="*/ 18 w 85"/>
                  <a:gd name="T33" fmla="*/ 112 h 121"/>
                  <a:gd name="T34" fmla="*/ 18 w 85"/>
                  <a:gd name="T35" fmla="*/ 117 h 121"/>
                  <a:gd name="T36" fmla="*/ 30 w 85"/>
                  <a:gd name="T37" fmla="*/ 121 h 121"/>
                  <a:gd name="T38" fmla="*/ 46 w 85"/>
                  <a:gd name="T39" fmla="*/ 121 h 121"/>
                  <a:gd name="T40" fmla="*/ 60 w 85"/>
                  <a:gd name="T41" fmla="*/ 117 h 121"/>
                  <a:gd name="T42" fmla="*/ 68 w 85"/>
                  <a:gd name="T43" fmla="*/ 112 h 121"/>
                  <a:gd name="T44" fmla="*/ 72 w 85"/>
                  <a:gd name="T45" fmla="*/ 105 h 121"/>
                  <a:gd name="T46" fmla="*/ 76 w 85"/>
                  <a:gd name="T47" fmla="*/ 96 h 121"/>
                  <a:gd name="T48" fmla="*/ 70 w 85"/>
                  <a:gd name="T49" fmla="*/ 89 h 121"/>
                  <a:gd name="T50" fmla="*/ 52 w 85"/>
                  <a:gd name="T51" fmla="*/ 84 h 121"/>
                  <a:gd name="T52" fmla="*/ 36 w 85"/>
                  <a:gd name="T53" fmla="*/ 79 h 121"/>
                  <a:gd name="T54" fmla="*/ 18 w 85"/>
                  <a:gd name="T55" fmla="*/ 71 h 121"/>
                  <a:gd name="T56" fmla="*/ 16 w 85"/>
                  <a:gd name="T57" fmla="*/ 64 h 121"/>
                  <a:gd name="T58" fmla="*/ 18 w 85"/>
                  <a:gd name="T59" fmla="*/ 51 h 121"/>
                  <a:gd name="T60" fmla="*/ 30 w 85"/>
                  <a:gd name="T61" fmla="*/ 36 h 121"/>
                  <a:gd name="T62" fmla="*/ 43 w 85"/>
                  <a:gd name="T63" fmla="*/ 27 h 121"/>
                  <a:gd name="T64" fmla="*/ 67 w 85"/>
                  <a:gd name="T65" fmla="*/ 20 h 121"/>
                  <a:gd name="T66" fmla="*/ 85 w 85"/>
                  <a:gd name="T67" fmla="*/ 17 h 121"/>
                  <a:gd name="T68" fmla="*/ 85 w 85"/>
                  <a:gd name="T69" fmla="*/ 9 h 121"/>
                  <a:gd name="T70" fmla="*/ 85 w 85"/>
                  <a:gd name="T71" fmla="*/ 4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121"/>
                  <a:gd name="T110" fmla="*/ 85 w 85"/>
                  <a:gd name="T111" fmla="*/ 121 h 1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121">
                    <a:moveTo>
                      <a:pt x="85" y="4"/>
                    </a:moveTo>
                    <a:lnTo>
                      <a:pt x="76" y="0"/>
                    </a:lnTo>
                    <a:lnTo>
                      <a:pt x="56" y="1"/>
                    </a:lnTo>
                    <a:lnTo>
                      <a:pt x="38" y="12"/>
                    </a:lnTo>
                    <a:lnTo>
                      <a:pt x="15" y="3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7" y="74"/>
                    </a:lnTo>
                    <a:lnTo>
                      <a:pt x="21" y="80"/>
                    </a:lnTo>
                    <a:lnTo>
                      <a:pt x="38" y="86"/>
                    </a:lnTo>
                    <a:lnTo>
                      <a:pt x="52" y="90"/>
                    </a:lnTo>
                    <a:lnTo>
                      <a:pt x="60" y="95"/>
                    </a:lnTo>
                    <a:lnTo>
                      <a:pt x="56" y="102"/>
                    </a:lnTo>
                    <a:lnTo>
                      <a:pt x="46" y="111"/>
                    </a:lnTo>
                    <a:lnTo>
                      <a:pt x="33" y="112"/>
                    </a:lnTo>
                    <a:lnTo>
                      <a:pt x="23" y="110"/>
                    </a:lnTo>
                    <a:lnTo>
                      <a:pt x="18" y="112"/>
                    </a:lnTo>
                    <a:lnTo>
                      <a:pt x="18" y="117"/>
                    </a:lnTo>
                    <a:lnTo>
                      <a:pt x="30" y="121"/>
                    </a:lnTo>
                    <a:lnTo>
                      <a:pt x="46" y="121"/>
                    </a:lnTo>
                    <a:lnTo>
                      <a:pt x="60" y="117"/>
                    </a:lnTo>
                    <a:lnTo>
                      <a:pt x="68" y="112"/>
                    </a:lnTo>
                    <a:lnTo>
                      <a:pt x="72" y="105"/>
                    </a:lnTo>
                    <a:lnTo>
                      <a:pt x="76" y="96"/>
                    </a:lnTo>
                    <a:lnTo>
                      <a:pt x="70" y="89"/>
                    </a:lnTo>
                    <a:lnTo>
                      <a:pt x="52" y="84"/>
                    </a:lnTo>
                    <a:lnTo>
                      <a:pt x="36" y="79"/>
                    </a:lnTo>
                    <a:lnTo>
                      <a:pt x="18" y="71"/>
                    </a:lnTo>
                    <a:lnTo>
                      <a:pt x="16" y="64"/>
                    </a:lnTo>
                    <a:lnTo>
                      <a:pt x="18" y="51"/>
                    </a:lnTo>
                    <a:lnTo>
                      <a:pt x="30" y="36"/>
                    </a:lnTo>
                    <a:lnTo>
                      <a:pt x="43" y="27"/>
                    </a:lnTo>
                    <a:lnTo>
                      <a:pt x="67" y="20"/>
                    </a:lnTo>
                    <a:lnTo>
                      <a:pt x="85" y="17"/>
                    </a:lnTo>
                    <a:lnTo>
                      <a:pt x="85" y="9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35" name="Freeform 200"/>
              <p:cNvSpPr>
                <a:spLocks/>
              </p:cNvSpPr>
              <p:nvPr/>
            </p:nvSpPr>
            <p:spPr bwMode="auto">
              <a:xfrm>
                <a:off x="1527" y="1886"/>
                <a:ext cx="79" cy="149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36" name="Freeform 201"/>
              <p:cNvSpPr>
                <a:spLocks/>
              </p:cNvSpPr>
              <p:nvPr/>
            </p:nvSpPr>
            <p:spPr bwMode="auto">
              <a:xfrm>
                <a:off x="1505" y="2007"/>
                <a:ext cx="60" cy="216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37" name="Freeform 202"/>
              <p:cNvSpPr>
                <a:spLocks/>
              </p:cNvSpPr>
              <p:nvPr/>
            </p:nvSpPr>
            <p:spPr bwMode="auto">
              <a:xfrm>
                <a:off x="1569" y="2007"/>
                <a:ext cx="100" cy="182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pSp>
        <p:nvGrpSpPr>
          <p:cNvPr id="543" name="Group 189"/>
          <p:cNvGrpSpPr>
            <a:grpSpLocks/>
          </p:cNvGrpSpPr>
          <p:nvPr/>
        </p:nvGrpSpPr>
        <p:grpSpPr bwMode="auto">
          <a:xfrm>
            <a:off x="2739828" y="2764050"/>
            <a:ext cx="197204" cy="321341"/>
            <a:chOff x="1489" y="1674"/>
            <a:chExt cx="180" cy="549"/>
          </a:xfrm>
        </p:grpSpPr>
        <p:grpSp>
          <p:nvGrpSpPr>
            <p:cNvPr id="544" name="Group 190"/>
            <p:cNvGrpSpPr>
              <a:grpSpLocks/>
            </p:cNvGrpSpPr>
            <p:nvPr/>
          </p:nvGrpSpPr>
          <p:grpSpPr bwMode="auto">
            <a:xfrm>
              <a:off x="1489" y="1674"/>
              <a:ext cx="115" cy="95"/>
              <a:chOff x="1489" y="1674"/>
              <a:chExt cx="115" cy="95"/>
            </a:xfrm>
          </p:grpSpPr>
          <p:sp>
            <p:nvSpPr>
              <p:cNvPr id="552" name="Freeform 191"/>
              <p:cNvSpPr>
                <a:spLocks/>
              </p:cNvSpPr>
              <p:nvPr/>
            </p:nvSpPr>
            <p:spPr bwMode="auto">
              <a:xfrm>
                <a:off x="1530" y="1712"/>
                <a:ext cx="37" cy="57"/>
              </a:xfrm>
              <a:custGeom>
                <a:avLst/>
                <a:gdLst>
                  <a:gd name="T0" fmla="*/ 12 w 37"/>
                  <a:gd name="T1" fmla="*/ 52 h 57"/>
                  <a:gd name="T2" fmla="*/ 12 w 37"/>
                  <a:gd name="T3" fmla="*/ 44 h 57"/>
                  <a:gd name="T4" fmla="*/ 10 w 37"/>
                  <a:gd name="T5" fmla="*/ 35 h 57"/>
                  <a:gd name="T6" fmla="*/ 6 w 37"/>
                  <a:gd name="T7" fmla="*/ 29 h 57"/>
                  <a:gd name="T8" fmla="*/ 0 w 37"/>
                  <a:gd name="T9" fmla="*/ 20 h 57"/>
                  <a:gd name="T10" fmla="*/ 0 w 37"/>
                  <a:gd name="T11" fmla="*/ 14 h 57"/>
                  <a:gd name="T12" fmla="*/ 5 w 37"/>
                  <a:gd name="T13" fmla="*/ 6 h 57"/>
                  <a:gd name="T14" fmla="*/ 11 w 37"/>
                  <a:gd name="T15" fmla="*/ 1 h 57"/>
                  <a:gd name="T16" fmla="*/ 19 w 37"/>
                  <a:gd name="T17" fmla="*/ 0 h 57"/>
                  <a:gd name="T18" fmla="*/ 25 w 37"/>
                  <a:gd name="T19" fmla="*/ 1 h 57"/>
                  <a:gd name="T20" fmla="*/ 29 w 37"/>
                  <a:gd name="T21" fmla="*/ 2 h 57"/>
                  <a:gd name="T22" fmla="*/ 35 w 37"/>
                  <a:gd name="T23" fmla="*/ 7 h 57"/>
                  <a:gd name="T24" fmla="*/ 37 w 37"/>
                  <a:gd name="T25" fmla="*/ 14 h 57"/>
                  <a:gd name="T26" fmla="*/ 37 w 37"/>
                  <a:gd name="T27" fmla="*/ 20 h 57"/>
                  <a:gd name="T28" fmla="*/ 32 w 37"/>
                  <a:gd name="T29" fmla="*/ 27 h 57"/>
                  <a:gd name="T30" fmla="*/ 26 w 37"/>
                  <a:gd name="T31" fmla="*/ 35 h 57"/>
                  <a:gd name="T32" fmla="*/ 25 w 37"/>
                  <a:gd name="T33" fmla="*/ 44 h 57"/>
                  <a:gd name="T34" fmla="*/ 25 w 37"/>
                  <a:gd name="T35" fmla="*/ 47 h 57"/>
                  <a:gd name="T36" fmla="*/ 22 w 37"/>
                  <a:gd name="T37" fmla="*/ 54 h 57"/>
                  <a:gd name="T38" fmla="*/ 19 w 37"/>
                  <a:gd name="T39" fmla="*/ 57 h 57"/>
                  <a:gd name="T40" fmla="*/ 12 w 37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57"/>
                  <a:gd name="T65" fmla="*/ 37 w 3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57">
                    <a:moveTo>
                      <a:pt x="12" y="52"/>
                    </a:moveTo>
                    <a:lnTo>
                      <a:pt x="12" y="44"/>
                    </a:lnTo>
                    <a:lnTo>
                      <a:pt x="10" y="35"/>
                    </a:lnTo>
                    <a:lnTo>
                      <a:pt x="6" y="29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5" y="7"/>
                    </a:lnTo>
                    <a:lnTo>
                      <a:pt x="37" y="14"/>
                    </a:lnTo>
                    <a:lnTo>
                      <a:pt x="37" y="20"/>
                    </a:lnTo>
                    <a:lnTo>
                      <a:pt x="32" y="27"/>
                    </a:lnTo>
                    <a:lnTo>
                      <a:pt x="26" y="35"/>
                    </a:lnTo>
                    <a:lnTo>
                      <a:pt x="25" y="44"/>
                    </a:lnTo>
                    <a:lnTo>
                      <a:pt x="25" y="47"/>
                    </a:lnTo>
                    <a:lnTo>
                      <a:pt x="22" y="54"/>
                    </a:lnTo>
                    <a:lnTo>
                      <a:pt x="19" y="57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53" name="Freeform 192"/>
              <p:cNvSpPr>
                <a:spLocks/>
              </p:cNvSpPr>
              <p:nvPr/>
            </p:nvSpPr>
            <p:spPr bwMode="auto">
              <a:xfrm>
                <a:off x="1489" y="1708"/>
                <a:ext cx="28" cy="11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54" name="Freeform 193"/>
              <p:cNvSpPr>
                <a:spLocks/>
              </p:cNvSpPr>
              <p:nvPr/>
            </p:nvSpPr>
            <p:spPr bwMode="auto">
              <a:xfrm>
                <a:off x="1517" y="1678"/>
                <a:ext cx="13" cy="19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55" name="Freeform 194"/>
              <p:cNvSpPr>
                <a:spLocks/>
              </p:cNvSpPr>
              <p:nvPr/>
            </p:nvSpPr>
            <p:spPr bwMode="auto">
              <a:xfrm>
                <a:off x="1557" y="1674"/>
                <a:ext cx="10" cy="22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56" name="Freeform 195"/>
              <p:cNvSpPr>
                <a:spLocks/>
              </p:cNvSpPr>
              <p:nvPr/>
            </p:nvSpPr>
            <p:spPr bwMode="auto">
              <a:xfrm>
                <a:off x="1577" y="1691"/>
                <a:ext cx="27" cy="13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545" name="Group 196"/>
            <p:cNvGrpSpPr>
              <a:grpSpLocks/>
            </p:cNvGrpSpPr>
            <p:nvPr/>
          </p:nvGrpSpPr>
          <p:grpSpPr bwMode="auto">
            <a:xfrm>
              <a:off x="1496" y="1706"/>
              <a:ext cx="173" cy="517"/>
              <a:chOff x="1496" y="1706"/>
              <a:chExt cx="173" cy="517"/>
            </a:xfrm>
          </p:grpSpPr>
          <p:sp>
            <p:nvSpPr>
              <p:cNvPr id="546" name="Freeform 197"/>
              <p:cNvSpPr>
                <a:spLocks/>
              </p:cNvSpPr>
              <p:nvPr/>
            </p:nvSpPr>
            <p:spPr bwMode="auto">
              <a:xfrm>
                <a:off x="1496" y="1792"/>
                <a:ext cx="106" cy="90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47" name="Freeform 198"/>
              <p:cNvSpPr>
                <a:spLocks/>
              </p:cNvSpPr>
              <p:nvPr/>
            </p:nvSpPr>
            <p:spPr bwMode="auto">
              <a:xfrm>
                <a:off x="1572" y="1706"/>
                <a:ext cx="93" cy="202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49" name="Freeform 200"/>
              <p:cNvSpPr>
                <a:spLocks/>
              </p:cNvSpPr>
              <p:nvPr/>
            </p:nvSpPr>
            <p:spPr bwMode="auto">
              <a:xfrm>
                <a:off x="1527" y="1886"/>
                <a:ext cx="79" cy="149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50" name="Freeform 201"/>
              <p:cNvSpPr>
                <a:spLocks/>
              </p:cNvSpPr>
              <p:nvPr/>
            </p:nvSpPr>
            <p:spPr bwMode="auto">
              <a:xfrm>
                <a:off x="1505" y="2007"/>
                <a:ext cx="60" cy="216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551" name="Freeform 202"/>
              <p:cNvSpPr>
                <a:spLocks/>
              </p:cNvSpPr>
              <p:nvPr/>
            </p:nvSpPr>
            <p:spPr bwMode="auto">
              <a:xfrm>
                <a:off x="1569" y="2007"/>
                <a:ext cx="100" cy="182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1781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/>
          <p:cNvCxnSpPr/>
          <p:nvPr/>
        </p:nvCxnSpPr>
        <p:spPr>
          <a:xfrm flipH="1">
            <a:off x="4301170" y="3438490"/>
            <a:ext cx="10730" cy="540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69265" y="3949711"/>
            <a:ext cx="1970467" cy="6774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Straight Connector 5"/>
          <p:cNvCxnSpPr/>
          <p:nvPr/>
        </p:nvCxnSpPr>
        <p:spPr>
          <a:xfrm>
            <a:off x="1420779" y="4220167"/>
            <a:ext cx="19189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4947" y="3889472"/>
            <a:ext cx="125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831654" y="3936829"/>
            <a:ext cx="1970467" cy="6855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3883168" y="4207286"/>
            <a:ext cx="19189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37336" y="3876591"/>
            <a:ext cx="128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Librarian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38413" y="5355654"/>
            <a:ext cx="1970467" cy="9922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Straight Connector 11"/>
          <p:cNvCxnSpPr/>
          <p:nvPr/>
        </p:nvCxnSpPr>
        <p:spPr>
          <a:xfrm>
            <a:off x="4189927" y="5626110"/>
            <a:ext cx="19189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44096" y="5295415"/>
            <a:ext cx="134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BookLoan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76064" y="5544175"/>
            <a:ext cx="2569335" cy="862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8927578" y="5814632"/>
            <a:ext cx="24947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15474" y="5482729"/>
            <a:ext cx="219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BookReservation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74546" y="4057032"/>
            <a:ext cx="1970467" cy="831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Straight Connector 17"/>
          <p:cNvCxnSpPr/>
          <p:nvPr/>
        </p:nvCxnSpPr>
        <p:spPr>
          <a:xfrm>
            <a:off x="7826060" y="4327489"/>
            <a:ext cx="19189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79109" y="3995842"/>
            <a:ext cx="191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BookCopy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88191" y="401970"/>
            <a:ext cx="1970467" cy="14266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1" name="Straight Connector 20"/>
          <p:cNvCxnSpPr/>
          <p:nvPr/>
        </p:nvCxnSpPr>
        <p:spPr>
          <a:xfrm>
            <a:off x="9139705" y="672427"/>
            <a:ext cx="19189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513194" y="341732"/>
            <a:ext cx="191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BookTitle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424491" y="4605775"/>
            <a:ext cx="4068" cy="13525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08349" y="5948082"/>
            <a:ext cx="16828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00301" y="4666964"/>
            <a:ext cx="493" cy="2008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798864" y="6675910"/>
            <a:ext cx="8300317" cy="70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38673" y="4641090"/>
            <a:ext cx="0" cy="6934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47520" y="5954523"/>
            <a:ext cx="1902621" cy="198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0550466" y="1852529"/>
            <a:ext cx="8513" cy="3653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9359736" y="1853674"/>
            <a:ext cx="4664" cy="2180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511988" y="1921505"/>
            <a:ext cx="2276338" cy="1214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511988" y="2258458"/>
            <a:ext cx="2300501" cy="3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126851" y="1888726"/>
            <a:ext cx="108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Isosceles Triangle 71"/>
          <p:cNvSpPr/>
          <p:nvPr/>
        </p:nvSpPr>
        <p:spPr>
          <a:xfrm>
            <a:off x="2770565" y="3198446"/>
            <a:ext cx="280116" cy="22323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9" name="Straight Connector 78"/>
          <p:cNvCxnSpPr>
            <a:stCxn id="72" idx="3"/>
          </p:cNvCxnSpPr>
          <p:nvPr/>
        </p:nvCxnSpPr>
        <p:spPr>
          <a:xfrm flipH="1">
            <a:off x="2897746" y="3421676"/>
            <a:ext cx="12877" cy="540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Isosceles Triangle 79"/>
          <p:cNvSpPr/>
          <p:nvPr/>
        </p:nvSpPr>
        <p:spPr>
          <a:xfrm>
            <a:off x="4172215" y="3196298"/>
            <a:ext cx="280116" cy="22323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TextBox 82"/>
          <p:cNvSpPr txBox="1"/>
          <p:nvPr/>
        </p:nvSpPr>
        <p:spPr>
          <a:xfrm>
            <a:off x="2546001" y="2239494"/>
            <a:ext cx="2250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818270" y="4223984"/>
            <a:ext cx="2250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employeeNo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128213" y="5581037"/>
            <a:ext cx="2250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loanDate</a:t>
            </a:r>
          </a:p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plannedReturnDate</a:t>
            </a:r>
          </a:p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returned (Y/N)</a:t>
            </a:r>
          </a:p>
          <a:p>
            <a:endParaRPr lang="sv-SE" dirty="0"/>
          </a:p>
        </p:txBody>
      </p:sp>
      <p:sp>
        <p:nvSpPr>
          <p:cNvPr id="88" name="TextBox 87"/>
          <p:cNvSpPr txBox="1"/>
          <p:nvPr/>
        </p:nvSpPr>
        <p:spPr>
          <a:xfrm>
            <a:off x="7796012" y="4348992"/>
            <a:ext cx="2250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copyNo</a:t>
            </a:r>
          </a:p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purchaseDate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8050141" y="4910259"/>
            <a:ext cx="0" cy="1044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159025" y="701237"/>
            <a:ext cx="2250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itle</a:t>
            </a: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uthor</a:t>
            </a: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ublisher</a:t>
            </a:r>
          </a:p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isbn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871931" y="5768542"/>
            <a:ext cx="2803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reservationDate</a:t>
            </a:r>
          </a:p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canceledReservation (Y/N)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262898" y="4637673"/>
            <a:ext cx="712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1..1</a:t>
            </a: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190249" y="5612531"/>
            <a:ext cx="71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  <a:r>
              <a:rPr lang="sv-SE" dirty="0" smtClean="0"/>
              <a:t>..</a:t>
            </a:r>
            <a:r>
              <a:rPr lang="sv-SE" dirty="0"/>
              <a:t>*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396475" y="5020412"/>
            <a:ext cx="71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  <a:r>
              <a:rPr lang="sv-SE" dirty="0" smtClean="0"/>
              <a:t>..</a:t>
            </a:r>
            <a:r>
              <a:rPr lang="sv-SE" dirty="0"/>
              <a:t>*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605495" y="5598072"/>
            <a:ext cx="71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  <a:r>
              <a:rPr lang="sv-SE" dirty="0" smtClean="0"/>
              <a:t>..</a:t>
            </a:r>
            <a:r>
              <a:rPr lang="sv-SE" dirty="0"/>
              <a:t>*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0223898" y="6360726"/>
            <a:ext cx="71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  <a:r>
              <a:rPr lang="sv-SE" dirty="0" smtClean="0"/>
              <a:t>..</a:t>
            </a:r>
            <a:r>
              <a:rPr lang="sv-SE" dirty="0"/>
              <a:t>*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0564382" y="5173140"/>
            <a:ext cx="71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  <a:r>
              <a:rPr lang="sv-SE" dirty="0" smtClean="0"/>
              <a:t>..</a:t>
            </a:r>
            <a:r>
              <a:rPr lang="sv-SE" dirty="0"/>
              <a:t>*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814552" y="3661308"/>
            <a:ext cx="71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1..*</a:t>
            </a:r>
            <a:endParaRPr lang="sv-SE" b="1" dirty="0"/>
          </a:p>
        </p:txBody>
      </p:sp>
      <p:cxnSp>
        <p:nvCxnSpPr>
          <p:cNvPr id="138" name="Straight Connector 137"/>
          <p:cNvCxnSpPr/>
          <p:nvPr/>
        </p:nvCxnSpPr>
        <p:spPr>
          <a:xfrm flipH="1">
            <a:off x="10087646" y="6397213"/>
            <a:ext cx="6159" cy="2786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1807535" y="6370331"/>
            <a:ext cx="1082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ade by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Isosceles Triangle 157"/>
          <p:cNvSpPr/>
          <p:nvPr/>
        </p:nvSpPr>
        <p:spPr>
          <a:xfrm>
            <a:off x="9006324" y="2751493"/>
            <a:ext cx="248914" cy="7171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  <p:sp>
        <p:nvSpPr>
          <p:cNvPr id="159" name="Isosceles Triangle 158"/>
          <p:cNvSpPr/>
          <p:nvPr/>
        </p:nvSpPr>
        <p:spPr>
          <a:xfrm>
            <a:off x="1918333" y="6339936"/>
            <a:ext cx="170012" cy="7171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  <p:sp>
        <p:nvSpPr>
          <p:cNvPr id="160" name="TextBox 159"/>
          <p:cNvSpPr txBox="1"/>
          <p:nvPr/>
        </p:nvSpPr>
        <p:spPr>
          <a:xfrm>
            <a:off x="2415175" y="5595721"/>
            <a:ext cx="1082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ade by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Isosceles Triangle 160"/>
          <p:cNvSpPr/>
          <p:nvPr/>
        </p:nvSpPr>
        <p:spPr>
          <a:xfrm>
            <a:off x="2504707" y="5565326"/>
            <a:ext cx="170012" cy="7171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4896143" y="5015990"/>
            <a:ext cx="1661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confirmed_by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Isosceles Triangle 162"/>
          <p:cNvSpPr/>
          <p:nvPr/>
        </p:nvSpPr>
        <p:spPr>
          <a:xfrm>
            <a:off x="5026450" y="4973787"/>
            <a:ext cx="170012" cy="7171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7231953" y="5610294"/>
            <a:ext cx="108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concerns</a:t>
            </a:r>
            <a:endParaRPr lang="sv-SE" sz="1400" dirty="0"/>
          </a:p>
        </p:txBody>
      </p:sp>
      <p:sp>
        <p:nvSpPr>
          <p:cNvPr id="167" name="Isosceles Triangle 166"/>
          <p:cNvSpPr/>
          <p:nvPr/>
        </p:nvSpPr>
        <p:spPr>
          <a:xfrm>
            <a:off x="7761589" y="5586179"/>
            <a:ext cx="170012" cy="7171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  <p:sp>
        <p:nvSpPr>
          <p:cNvPr id="169" name="Isosceles Triangle 168"/>
          <p:cNvSpPr/>
          <p:nvPr/>
        </p:nvSpPr>
        <p:spPr>
          <a:xfrm>
            <a:off x="10656225" y="2779493"/>
            <a:ext cx="170012" cy="7171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10535447" y="2815351"/>
            <a:ext cx="108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concerns</a:t>
            </a:r>
            <a:endParaRPr lang="sv-SE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2403821" y="4610861"/>
            <a:ext cx="712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1..1</a:t>
            </a: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412086" y="4624612"/>
            <a:ext cx="712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1..1</a:t>
            </a: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43421" y="4891425"/>
            <a:ext cx="712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1..1</a:t>
            </a: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325152" y="1860713"/>
            <a:ext cx="712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1..1</a:t>
            </a: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540934" y="1841978"/>
            <a:ext cx="712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1..1</a:t>
            </a: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311962" y="501257"/>
            <a:ext cx="1970467" cy="8918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9" name="Straight Connector 68"/>
          <p:cNvCxnSpPr/>
          <p:nvPr/>
        </p:nvCxnSpPr>
        <p:spPr>
          <a:xfrm>
            <a:off x="5363476" y="771714"/>
            <a:ext cx="19189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382796" y="442600"/>
            <a:ext cx="191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BookCategory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44159" y="783750"/>
            <a:ext cx="2250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categoryName</a:t>
            </a:r>
          </a:p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abbreviation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cxnSp>
        <p:nvCxnSpPr>
          <p:cNvPr id="3" name="Straight Connector 2"/>
          <p:cNvCxnSpPr>
            <a:stCxn id="20" idx="1"/>
          </p:cNvCxnSpPr>
          <p:nvPr/>
        </p:nvCxnSpPr>
        <p:spPr>
          <a:xfrm flipH="1" flipV="1">
            <a:off x="7265275" y="1115294"/>
            <a:ext cx="182291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77017" y="763854"/>
            <a:ext cx="712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1..1</a:t>
            </a: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458412" y="748747"/>
            <a:ext cx="71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1..*</a:t>
            </a:r>
            <a:endParaRPr lang="sv-SE" dirty="0"/>
          </a:p>
        </p:txBody>
      </p:sp>
      <p:sp>
        <p:nvSpPr>
          <p:cNvPr id="77" name="TextBox 76"/>
          <p:cNvSpPr txBox="1"/>
          <p:nvPr/>
        </p:nvSpPr>
        <p:spPr>
          <a:xfrm>
            <a:off x="7662359" y="1185233"/>
            <a:ext cx="2536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i</a:t>
            </a:r>
            <a:r>
              <a:rPr lang="sv-SE" sz="1400" dirty="0" smtClean="0"/>
              <a:t>s categorized as</a:t>
            </a:r>
            <a:endParaRPr lang="sv-SE" sz="1400" dirty="0"/>
          </a:p>
        </p:txBody>
      </p:sp>
      <p:sp>
        <p:nvSpPr>
          <p:cNvPr id="23" name="Isosceles Triangle 22"/>
          <p:cNvSpPr/>
          <p:nvPr/>
        </p:nvSpPr>
        <p:spPr>
          <a:xfrm rot="16200000">
            <a:off x="7513745" y="1299246"/>
            <a:ext cx="180395" cy="5842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TextBox 77"/>
          <p:cNvSpPr txBox="1"/>
          <p:nvPr/>
        </p:nvSpPr>
        <p:spPr>
          <a:xfrm>
            <a:off x="8412821" y="2809784"/>
            <a:ext cx="2536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is item of</a:t>
            </a:r>
            <a:endParaRPr lang="sv-SE" sz="1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12286" y="277813"/>
            <a:ext cx="11135783" cy="1143000"/>
          </a:xfrm>
        </p:spPr>
        <p:txBody>
          <a:bodyPr/>
          <a:lstStyle/>
          <a:p>
            <a:pPr eaLnBrk="1" hangingPunct="1"/>
            <a:r>
              <a:rPr lang="sv-SE" altLang="sv-SE" dirty="0" smtClean="0"/>
              <a:t>System Model</a:t>
            </a:r>
          </a:p>
        </p:txBody>
      </p:sp>
    </p:spTree>
    <p:extLst>
      <p:ext uri="{BB962C8B-B14F-4D97-AF65-F5344CB8AC3E}">
        <p14:creationId xmlns:p14="http://schemas.microsoft.com/office/powerpoint/2010/main" val="30809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09"/>
    </mc:Choice>
    <mc:Fallback xmlns="">
      <p:transition spd="slow" advTm="57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4BA0C9-5942-499A-860C-5A7146411296}" type="slidenum">
              <a:rPr lang="sv-SE" altLang="sv-SE" sz="1000" i="0"/>
              <a:pPr eaLnBrk="1" hangingPunct="1"/>
              <a:t>4</a:t>
            </a:fld>
            <a:endParaRPr lang="sv-SE" altLang="sv-SE" sz="1000" i="0"/>
          </a:p>
        </p:txBody>
      </p:sp>
      <p:sp>
        <p:nvSpPr>
          <p:cNvPr id="206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52538" y="226734"/>
            <a:ext cx="11135783" cy="1143000"/>
          </a:xfrm>
        </p:spPr>
        <p:txBody>
          <a:bodyPr/>
          <a:lstStyle/>
          <a:p>
            <a:pPr eaLnBrk="1" hangingPunct="1"/>
            <a:r>
              <a:rPr lang="sv-SE" altLang="sv-SE" dirty="0" smtClean="0"/>
              <a:t>Real World and Models</a:t>
            </a:r>
          </a:p>
        </p:txBody>
      </p:sp>
      <p:sp>
        <p:nvSpPr>
          <p:cNvPr id="2061" name="Line 3"/>
          <p:cNvSpPr>
            <a:spLocks noChangeShapeType="1"/>
          </p:cNvSpPr>
          <p:nvPr/>
        </p:nvSpPr>
        <p:spPr bwMode="auto">
          <a:xfrm flipV="1">
            <a:off x="1131889" y="4244975"/>
            <a:ext cx="8064500" cy="33339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62" name="Line 4"/>
          <p:cNvSpPr>
            <a:spLocks noChangeShapeType="1"/>
          </p:cNvSpPr>
          <p:nvPr/>
        </p:nvSpPr>
        <p:spPr bwMode="auto">
          <a:xfrm flipV="1">
            <a:off x="1131889" y="3297239"/>
            <a:ext cx="8064500" cy="127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45194" name="Text Box 42"/>
          <p:cNvSpPr txBox="1">
            <a:spLocks noChangeArrowheads="1"/>
          </p:cNvSpPr>
          <p:nvPr/>
        </p:nvSpPr>
        <p:spPr bwMode="auto">
          <a:xfrm>
            <a:off x="6100763" y="4451350"/>
            <a:ext cx="160496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1100" b="1" i="0" dirty="0"/>
              <a:t>Interaction </a:t>
            </a:r>
          </a:p>
          <a:p>
            <a:pPr algn="r" eaLnBrk="1" hangingPunct="1"/>
            <a:r>
              <a:rPr lang="sv-SE" altLang="sv-SE" sz="1100" b="1" i="0" dirty="0"/>
              <a:t>between software objekts  </a:t>
            </a:r>
          </a:p>
          <a:p>
            <a:pPr algn="r" eaLnBrk="1" hangingPunct="1"/>
            <a:r>
              <a:rPr lang="sv-SE" altLang="sv-SE" sz="1100" i="0" dirty="0"/>
              <a:t>(in UML Sequence   diagram)</a:t>
            </a:r>
          </a:p>
        </p:txBody>
      </p:sp>
      <p:grpSp>
        <p:nvGrpSpPr>
          <p:cNvPr id="2064" name="Group 43"/>
          <p:cNvGrpSpPr>
            <a:grpSpLocks/>
          </p:cNvGrpSpPr>
          <p:nvPr/>
        </p:nvGrpSpPr>
        <p:grpSpPr bwMode="auto">
          <a:xfrm>
            <a:off x="7796214" y="4521201"/>
            <a:ext cx="1225551" cy="528639"/>
            <a:chOff x="4648" y="3324"/>
            <a:chExt cx="772" cy="333"/>
          </a:xfrm>
        </p:grpSpPr>
        <p:grpSp>
          <p:nvGrpSpPr>
            <p:cNvPr id="2248" name="Group 44"/>
            <p:cNvGrpSpPr>
              <a:grpSpLocks/>
            </p:cNvGrpSpPr>
            <p:nvPr/>
          </p:nvGrpSpPr>
          <p:grpSpPr bwMode="auto">
            <a:xfrm>
              <a:off x="4732" y="3359"/>
              <a:ext cx="621" cy="298"/>
              <a:chOff x="4596" y="2089"/>
              <a:chExt cx="621" cy="298"/>
            </a:xfrm>
          </p:grpSpPr>
          <p:sp>
            <p:nvSpPr>
              <p:cNvPr id="2252" name="Line 45"/>
              <p:cNvSpPr>
                <a:spLocks noChangeShapeType="1"/>
              </p:cNvSpPr>
              <p:nvPr/>
            </p:nvSpPr>
            <p:spPr bwMode="auto">
              <a:xfrm>
                <a:off x="4620" y="2115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3" name="Line 46"/>
              <p:cNvSpPr>
                <a:spLocks noChangeShapeType="1"/>
              </p:cNvSpPr>
              <p:nvPr/>
            </p:nvSpPr>
            <p:spPr bwMode="auto">
              <a:xfrm>
                <a:off x="5193" y="2115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4" name="Line 47"/>
              <p:cNvSpPr>
                <a:spLocks noChangeShapeType="1"/>
              </p:cNvSpPr>
              <p:nvPr/>
            </p:nvSpPr>
            <p:spPr bwMode="auto">
              <a:xfrm>
                <a:off x="4921" y="2115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5" name="Rectangle 48"/>
              <p:cNvSpPr>
                <a:spLocks noChangeArrowheads="1"/>
              </p:cNvSpPr>
              <p:nvPr/>
            </p:nvSpPr>
            <p:spPr bwMode="auto">
              <a:xfrm>
                <a:off x="4596" y="2089"/>
                <a:ext cx="45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256" name="Rectangle 49"/>
              <p:cNvSpPr>
                <a:spLocks noChangeArrowheads="1"/>
              </p:cNvSpPr>
              <p:nvPr/>
            </p:nvSpPr>
            <p:spPr bwMode="auto">
              <a:xfrm>
                <a:off x="4892" y="2225"/>
                <a:ext cx="45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257" name="Line 50"/>
              <p:cNvSpPr>
                <a:spLocks noChangeShapeType="1"/>
              </p:cNvSpPr>
              <p:nvPr/>
            </p:nvSpPr>
            <p:spPr bwMode="auto">
              <a:xfrm>
                <a:off x="4641" y="222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8" name="Line 51"/>
              <p:cNvSpPr>
                <a:spLocks noChangeShapeType="1"/>
              </p:cNvSpPr>
              <p:nvPr/>
            </p:nvSpPr>
            <p:spPr bwMode="auto">
              <a:xfrm>
                <a:off x="4945" y="235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249" name="Rectangle 52"/>
            <p:cNvSpPr>
              <a:spLocks noChangeArrowheads="1"/>
            </p:cNvSpPr>
            <p:nvPr/>
          </p:nvSpPr>
          <p:spPr bwMode="auto">
            <a:xfrm>
              <a:off x="4648" y="3324"/>
              <a:ext cx="182" cy="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2250" name="Rectangle 53"/>
            <p:cNvSpPr>
              <a:spLocks noChangeArrowheads="1"/>
            </p:cNvSpPr>
            <p:nvPr/>
          </p:nvSpPr>
          <p:spPr bwMode="auto">
            <a:xfrm>
              <a:off x="4966" y="3340"/>
              <a:ext cx="182" cy="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2251" name="Rectangle 54"/>
            <p:cNvSpPr>
              <a:spLocks noChangeArrowheads="1"/>
            </p:cNvSpPr>
            <p:nvPr/>
          </p:nvSpPr>
          <p:spPr bwMode="auto">
            <a:xfrm>
              <a:off x="5238" y="3339"/>
              <a:ext cx="182" cy="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grpSp>
        <p:nvGrpSpPr>
          <p:cNvPr id="2065" name="Group 65"/>
          <p:cNvGrpSpPr>
            <a:grpSpLocks/>
          </p:cNvGrpSpPr>
          <p:nvPr/>
        </p:nvGrpSpPr>
        <p:grpSpPr bwMode="auto">
          <a:xfrm>
            <a:off x="6572252" y="3586163"/>
            <a:ext cx="1368425" cy="360363"/>
            <a:chOff x="3923" y="2523"/>
            <a:chExt cx="862" cy="227"/>
          </a:xfrm>
        </p:grpSpPr>
        <p:sp>
          <p:nvSpPr>
            <p:cNvPr id="2236" name="Oval 66"/>
            <p:cNvSpPr>
              <a:spLocks noChangeArrowheads="1"/>
            </p:cNvSpPr>
            <p:nvPr/>
          </p:nvSpPr>
          <p:spPr bwMode="auto">
            <a:xfrm>
              <a:off x="4286" y="2523"/>
              <a:ext cx="18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2237" name="Oval 67"/>
            <p:cNvSpPr>
              <a:spLocks noChangeArrowheads="1"/>
            </p:cNvSpPr>
            <p:nvPr/>
          </p:nvSpPr>
          <p:spPr bwMode="auto">
            <a:xfrm>
              <a:off x="4604" y="2523"/>
              <a:ext cx="18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2238" name="Oval 68"/>
            <p:cNvSpPr>
              <a:spLocks noChangeArrowheads="1"/>
            </p:cNvSpPr>
            <p:nvPr/>
          </p:nvSpPr>
          <p:spPr bwMode="auto">
            <a:xfrm>
              <a:off x="4422" y="2659"/>
              <a:ext cx="18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2239" name="Line 69"/>
            <p:cNvSpPr>
              <a:spLocks noChangeShapeType="1"/>
            </p:cNvSpPr>
            <p:nvPr/>
          </p:nvSpPr>
          <p:spPr bwMode="auto">
            <a:xfrm flipH="1">
              <a:off x="4467" y="256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2240" name="Group 70"/>
            <p:cNvGrpSpPr>
              <a:grpSpLocks/>
            </p:cNvGrpSpPr>
            <p:nvPr/>
          </p:nvGrpSpPr>
          <p:grpSpPr bwMode="auto">
            <a:xfrm>
              <a:off x="3923" y="2524"/>
              <a:ext cx="151" cy="181"/>
              <a:chOff x="4634" y="3385"/>
              <a:chExt cx="226" cy="408"/>
            </a:xfrm>
          </p:grpSpPr>
          <p:sp>
            <p:nvSpPr>
              <p:cNvPr id="2243" name="Oval 71"/>
              <p:cNvSpPr>
                <a:spLocks noChangeArrowheads="1"/>
              </p:cNvSpPr>
              <p:nvPr/>
            </p:nvSpPr>
            <p:spPr bwMode="auto">
              <a:xfrm>
                <a:off x="4694" y="3385"/>
                <a:ext cx="90" cy="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244" name="Line 72"/>
              <p:cNvSpPr>
                <a:spLocks noChangeShapeType="1"/>
              </p:cNvSpPr>
              <p:nvPr/>
            </p:nvSpPr>
            <p:spPr bwMode="auto">
              <a:xfrm>
                <a:off x="4740" y="3475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5" name="Line 73"/>
              <p:cNvSpPr>
                <a:spLocks noChangeShapeType="1"/>
              </p:cNvSpPr>
              <p:nvPr/>
            </p:nvSpPr>
            <p:spPr bwMode="auto">
              <a:xfrm flipH="1">
                <a:off x="4649" y="3702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6" name="Line 74"/>
              <p:cNvSpPr>
                <a:spLocks noChangeShapeType="1"/>
              </p:cNvSpPr>
              <p:nvPr/>
            </p:nvSpPr>
            <p:spPr bwMode="auto">
              <a:xfrm>
                <a:off x="4740" y="3702"/>
                <a:ext cx="9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7" name="Line 75"/>
              <p:cNvSpPr>
                <a:spLocks noChangeShapeType="1"/>
              </p:cNvSpPr>
              <p:nvPr/>
            </p:nvSpPr>
            <p:spPr bwMode="auto">
              <a:xfrm>
                <a:off x="4634" y="35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241" name="Line 76"/>
            <p:cNvSpPr>
              <a:spLocks noChangeShapeType="1"/>
            </p:cNvSpPr>
            <p:nvPr/>
          </p:nvSpPr>
          <p:spPr bwMode="auto">
            <a:xfrm flipV="1">
              <a:off x="4105" y="2569"/>
              <a:ext cx="18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42" name="Line 77"/>
            <p:cNvSpPr>
              <a:spLocks noChangeShapeType="1"/>
            </p:cNvSpPr>
            <p:nvPr/>
          </p:nvSpPr>
          <p:spPr bwMode="auto">
            <a:xfrm>
              <a:off x="4105" y="2659"/>
              <a:ext cx="31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066" name="Text Box 78"/>
          <p:cNvSpPr txBox="1">
            <a:spLocks noChangeArrowheads="1"/>
          </p:cNvSpPr>
          <p:nvPr/>
        </p:nvSpPr>
        <p:spPr bwMode="auto">
          <a:xfrm>
            <a:off x="3363914" y="6161090"/>
            <a:ext cx="13684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100" b="1" i="0"/>
              <a:t>The real world </a:t>
            </a:r>
            <a:endParaRPr lang="en-US" altLang="sv-SE" sz="1100" b="1" i="0"/>
          </a:p>
        </p:txBody>
      </p:sp>
      <p:sp>
        <p:nvSpPr>
          <p:cNvPr id="2067" name="Text Box 79"/>
          <p:cNvSpPr txBox="1">
            <a:spLocks noChangeArrowheads="1"/>
          </p:cNvSpPr>
          <p:nvPr/>
        </p:nvSpPr>
        <p:spPr bwMode="auto">
          <a:xfrm>
            <a:off x="4805365" y="6161090"/>
            <a:ext cx="22320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100" b="1" i="0"/>
              <a:t>Graphical models/diagram</a:t>
            </a:r>
            <a:endParaRPr lang="en-US" altLang="sv-SE" sz="1100" b="1" i="0"/>
          </a:p>
        </p:txBody>
      </p:sp>
      <p:sp>
        <p:nvSpPr>
          <p:cNvPr id="945253" name="Text Box 101"/>
          <p:cNvSpPr txBox="1">
            <a:spLocks noChangeArrowheads="1"/>
          </p:cNvSpPr>
          <p:nvPr/>
        </p:nvSpPr>
        <p:spPr bwMode="auto">
          <a:xfrm>
            <a:off x="4592639" y="5340351"/>
            <a:ext cx="139858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sv-SE" altLang="sv-SE" sz="1100" b="1" i="0" dirty="0"/>
              <a:t>System model of software objects </a:t>
            </a:r>
            <a:r>
              <a:rPr lang="sv-SE" altLang="sv-SE" sz="1100" i="0" dirty="0"/>
              <a:t>(in UML Class diagram)</a:t>
            </a:r>
          </a:p>
          <a:p>
            <a:pPr algn="r" eaLnBrk="1" hangingPunct="1"/>
            <a:endParaRPr lang="sv-SE" altLang="sv-SE" sz="1100" b="1" i="0" dirty="0"/>
          </a:p>
        </p:txBody>
      </p:sp>
      <p:grpSp>
        <p:nvGrpSpPr>
          <p:cNvPr id="2071" name="Group 102"/>
          <p:cNvGrpSpPr>
            <a:grpSpLocks/>
          </p:cNvGrpSpPr>
          <p:nvPr/>
        </p:nvGrpSpPr>
        <p:grpSpPr bwMode="auto">
          <a:xfrm>
            <a:off x="4875353" y="4825578"/>
            <a:ext cx="863600" cy="503237"/>
            <a:chOff x="521" y="1071"/>
            <a:chExt cx="2223" cy="1361"/>
          </a:xfrm>
        </p:grpSpPr>
        <p:grpSp>
          <p:nvGrpSpPr>
            <p:cNvPr id="2198" name="Group 103"/>
            <p:cNvGrpSpPr>
              <a:grpSpLocks/>
            </p:cNvGrpSpPr>
            <p:nvPr/>
          </p:nvGrpSpPr>
          <p:grpSpPr bwMode="auto">
            <a:xfrm>
              <a:off x="521" y="1071"/>
              <a:ext cx="590" cy="576"/>
              <a:chOff x="2608" y="1888"/>
              <a:chExt cx="590" cy="576"/>
            </a:xfrm>
          </p:grpSpPr>
          <p:sp>
            <p:nvSpPr>
              <p:cNvPr id="2214" name="Rectangle 104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215" name="Line 105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6" name="Line 106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99" name="Group 107"/>
            <p:cNvGrpSpPr>
              <a:grpSpLocks/>
            </p:cNvGrpSpPr>
            <p:nvPr/>
          </p:nvGrpSpPr>
          <p:grpSpPr bwMode="auto">
            <a:xfrm>
              <a:off x="1338" y="1071"/>
              <a:ext cx="590" cy="576"/>
              <a:chOff x="2608" y="1888"/>
              <a:chExt cx="590" cy="576"/>
            </a:xfrm>
          </p:grpSpPr>
          <p:sp>
            <p:nvSpPr>
              <p:cNvPr id="2211" name="Rectangle 108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212" name="Line 109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3" name="Line 110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200" name="Group 111"/>
            <p:cNvGrpSpPr>
              <a:grpSpLocks/>
            </p:cNvGrpSpPr>
            <p:nvPr/>
          </p:nvGrpSpPr>
          <p:grpSpPr bwMode="auto">
            <a:xfrm>
              <a:off x="1338" y="1856"/>
              <a:ext cx="590" cy="576"/>
              <a:chOff x="2608" y="1888"/>
              <a:chExt cx="590" cy="576"/>
            </a:xfrm>
          </p:grpSpPr>
          <p:sp>
            <p:nvSpPr>
              <p:cNvPr id="2208" name="Rectangle 112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209" name="Line 113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0" name="Line 114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201" name="Group 115"/>
            <p:cNvGrpSpPr>
              <a:grpSpLocks/>
            </p:cNvGrpSpPr>
            <p:nvPr/>
          </p:nvGrpSpPr>
          <p:grpSpPr bwMode="auto">
            <a:xfrm>
              <a:off x="2154" y="1856"/>
              <a:ext cx="590" cy="576"/>
              <a:chOff x="2608" y="1888"/>
              <a:chExt cx="590" cy="576"/>
            </a:xfrm>
          </p:grpSpPr>
          <p:sp>
            <p:nvSpPr>
              <p:cNvPr id="2205" name="Rectangle 116"/>
              <p:cNvSpPr>
                <a:spLocks noChangeArrowheads="1"/>
              </p:cNvSpPr>
              <p:nvPr/>
            </p:nvSpPr>
            <p:spPr bwMode="auto">
              <a:xfrm>
                <a:off x="2608" y="1888"/>
                <a:ext cx="590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206" name="Line 117"/>
              <p:cNvSpPr>
                <a:spLocks noChangeShapeType="1"/>
              </p:cNvSpPr>
              <p:nvPr/>
            </p:nvSpPr>
            <p:spPr bwMode="auto">
              <a:xfrm>
                <a:off x="2608" y="2069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7" name="Line 118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cxnSp>
          <p:nvCxnSpPr>
            <p:cNvPr id="2202" name="AutoShape 119"/>
            <p:cNvCxnSpPr>
              <a:cxnSpLocks noChangeShapeType="1"/>
              <a:stCxn id="2211" idx="2"/>
              <a:endCxn id="2208" idx="0"/>
            </p:cNvCxnSpPr>
            <p:nvPr/>
          </p:nvCxnSpPr>
          <p:spPr bwMode="auto">
            <a:xfrm>
              <a:off x="1633" y="1647"/>
              <a:ext cx="0" cy="2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3" name="AutoShape 120"/>
            <p:cNvCxnSpPr>
              <a:cxnSpLocks noChangeShapeType="1"/>
              <a:stCxn id="2208" idx="3"/>
              <a:endCxn id="2205" idx="1"/>
            </p:cNvCxnSpPr>
            <p:nvPr/>
          </p:nvCxnSpPr>
          <p:spPr bwMode="auto">
            <a:xfrm>
              <a:off x="1928" y="2144"/>
              <a:ext cx="22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4" name="AutoShape 121"/>
            <p:cNvCxnSpPr>
              <a:cxnSpLocks noChangeShapeType="1"/>
              <a:stCxn id="2208" idx="1"/>
              <a:endCxn id="2214" idx="2"/>
            </p:cNvCxnSpPr>
            <p:nvPr/>
          </p:nvCxnSpPr>
          <p:spPr bwMode="auto">
            <a:xfrm rot="10800000">
              <a:off x="816" y="1647"/>
              <a:ext cx="522" cy="49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72" name="Line 122"/>
          <p:cNvSpPr>
            <a:spLocks noChangeShapeType="1"/>
          </p:cNvSpPr>
          <p:nvPr/>
        </p:nvSpPr>
        <p:spPr bwMode="auto">
          <a:xfrm>
            <a:off x="4660900" y="1281114"/>
            <a:ext cx="0" cy="5113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cxnSp>
        <p:nvCxnSpPr>
          <p:cNvPr id="2073" name="AutoShape 123"/>
          <p:cNvCxnSpPr>
            <a:cxnSpLocks noChangeShapeType="1"/>
          </p:cNvCxnSpPr>
          <p:nvPr/>
        </p:nvCxnSpPr>
        <p:spPr bwMode="auto">
          <a:xfrm flipH="1" flipV="1">
            <a:off x="1862138" y="3932237"/>
            <a:ext cx="1008063" cy="817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056" name="Object 125"/>
          <p:cNvGraphicFramePr>
            <a:graphicFrameLocks noChangeAspect="1"/>
          </p:cNvGraphicFramePr>
          <p:nvPr>
            <p:extLst/>
          </p:nvPr>
        </p:nvGraphicFramePr>
        <p:xfrm>
          <a:off x="1725613" y="3597277"/>
          <a:ext cx="2714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Visio" r:id="rId5" imgW="1586224" imgH="1520336" progId="Visio.Drawing.11">
                  <p:embed/>
                </p:oleObj>
              </mc:Choice>
              <mc:Fallback>
                <p:oleObj name="Visio" r:id="rId5" imgW="1586224" imgH="15203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3597277"/>
                        <a:ext cx="27146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168"/>
          <p:cNvGraphicFramePr>
            <a:graphicFrameLocks noChangeAspect="1"/>
          </p:cNvGraphicFramePr>
          <p:nvPr>
            <p:extLst/>
          </p:nvPr>
        </p:nvGraphicFramePr>
        <p:xfrm>
          <a:off x="2889251" y="3597277"/>
          <a:ext cx="2714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Visio" r:id="rId7" imgW="1586224" imgH="1520336" progId="Visio.Drawing.11">
                  <p:embed/>
                </p:oleObj>
              </mc:Choice>
              <mc:Fallback>
                <p:oleObj name="Visio" r:id="rId7" imgW="1586224" imgH="15203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1" y="3597277"/>
                        <a:ext cx="27146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69"/>
          <p:cNvGraphicFramePr>
            <a:graphicFrameLocks noChangeAspect="1"/>
          </p:cNvGraphicFramePr>
          <p:nvPr>
            <p:extLst/>
          </p:nvPr>
        </p:nvGraphicFramePr>
        <p:xfrm>
          <a:off x="4057651" y="3597277"/>
          <a:ext cx="2714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Visio" r:id="rId8" imgW="1586224" imgH="1520336" progId="Visio.Drawing.11">
                  <p:embed/>
                </p:oleObj>
              </mc:Choice>
              <mc:Fallback>
                <p:oleObj name="Visio" r:id="rId8" imgW="1586224" imgH="15203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1" y="3597277"/>
                        <a:ext cx="27146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75" name="AutoShape 170"/>
          <p:cNvCxnSpPr>
            <a:cxnSpLocks noChangeShapeType="1"/>
            <a:stCxn id="2149" idx="2"/>
          </p:cNvCxnSpPr>
          <p:nvPr/>
        </p:nvCxnSpPr>
        <p:spPr bwMode="auto">
          <a:xfrm flipV="1">
            <a:off x="4186240" y="3932239"/>
            <a:ext cx="7937" cy="960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6" name="AutoShape 171"/>
          <p:cNvCxnSpPr>
            <a:cxnSpLocks noChangeShapeType="1"/>
            <a:endCxn id="2149" idx="9"/>
          </p:cNvCxnSpPr>
          <p:nvPr/>
        </p:nvCxnSpPr>
        <p:spPr bwMode="auto">
          <a:xfrm>
            <a:off x="3025775" y="3932240"/>
            <a:ext cx="1087439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77" name="Group 172"/>
          <p:cNvGrpSpPr>
            <a:grpSpLocks/>
          </p:cNvGrpSpPr>
          <p:nvPr/>
        </p:nvGrpSpPr>
        <p:grpSpPr bwMode="auto">
          <a:xfrm>
            <a:off x="1447800" y="4749801"/>
            <a:ext cx="2997200" cy="1079500"/>
            <a:chOff x="584" y="3120"/>
            <a:chExt cx="1888" cy="680"/>
          </a:xfrm>
        </p:grpSpPr>
        <p:sp>
          <p:nvSpPr>
            <p:cNvPr id="2146" name="tower"/>
            <p:cNvSpPr>
              <a:spLocks noEditPoints="1" noChangeArrowheads="1"/>
            </p:cNvSpPr>
            <p:nvPr/>
          </p:nvSpPr>
          <p:spPr bwMode="auto">
            <a:xfrm>
              <a:off x="584" y="3619"/>
              <a:ext cx="91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5 w 21600"/>
                <a:gd name="T31" fmla="*/ 22555 h 21600"/>
                <a:gd name="T32" fmla="*/ 21600 w 21600"/>
                <a:gd name="T33" fmla="*/ 2697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2147" name="tower"/>
            <p:cNvSpPr>
              <a:spLocks noEditPoints="1" noChangeArrowheads="1"/>
            </p:cNvSpPr>
            <p:nvPr/>
          </p:nvSpPr>
          <p:spPr bwMode="auto">
            <a:xfrm>
              <a:off x="584" y="3210"/>
              <a:ext cx="91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5 w 21600"/>
                <a:gd name="T31" fmla="*/ 22555 h 21600"/>
                <a:gd name="T32" fmla="*/ 21600 w 21600"/>
                <a:gd name="T33" fmla="*/ 2697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2148" name="tower"/>
            <p:cNvSpPr>
              <a:spLocks noEditPoints="1" noChangeArrowheads="1"/>
            </p:cNvSpPr>
            <p:nvPr/>
          </p:nvSpPr>
          <p:spPr bwMode="auto">
            <a:xfrm>
              <a:off x="2263" y="3619"/>
              <a:ext cx="91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5 w 21600"/>
                <a:gd name="T31" fmla="*/ 22555 h 21600"/>
                <a:gd name="T32" fmla="*/ 21600 w 21600"/>
                <a:gd name="T33" fmla="*/ 2697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2149" name="tower"/>
            <p:cNvSpPr>
              <a:spLocks noEditPoints="1" noChangeArrowheads="1"/>
            </p:cNvSpPr>
            <p:nvPr/>
          </p:nvSpPr>
          <p:spPr bwMode="auto">
            <a:xfrm>
              <a:off x="2263" y="3210"/>
              <a:ext cx="91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5 w 21600"/>
                <a:gd name="T31" fmla="*/ 22549 h 21600"/>
                <a:gd name="T32" fmla="*/ 21600 w 21600"/>
                <a:gd name="T33" fmla="*/ 26941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graphicFrame>
          <p:nvGraphicFramePr>
            <p:cNvPr id="2055" name="Object 177"/>
            <p:cNvGraphicFramePr>
              <a:graphicFrameLocks noChangeAspect="1"/>
            </p:cNvGraphicFramePr>
            <p:nvPr/>
          </p:nvGraphicFramePr>
          <p:xfrm>
            <a:off x="1342" y="3120"/>
            <a:ext cx="276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Visio" r:id="rId9" imgW="496800" imgH="1170000" progId="Visio.Drawing.11">
                    <p:embed/>
                  </p:oleObj>
                </mc:Choice>
                <mc:Fallback>
                  <p:oleObj name="Visio" r:id="rId9" imgW="496800" imgH="11700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2" y="3120"/>
                          <a:ext cx="276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50" name="AutoShape 178"/>
            <p:cNvCxnSpPr>
              <a:cxnSpLocks noChangeShapeType="1"/>
            </p:cNvCxnSpPr>
            <p:nvPr/>
          </p:nvCxnSpPr>
          <p:spPr bwMode="auto">
            <a:xfrm>
              <a:off x="2472" y="324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" name="AutoShape 179"/>
            <p:cNvCxnSpPr>
              <a:cxnSpLocks noChangeShapeType="1"/>
            </p:cNvCxnSpPr>
            <p:nvPr/>
          </p:nvCxnSpPr>
          <p:spPr bwMode="auto">
            <a:xfrm>
              <a:off x="2472" y="324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" name="AutoShape 180"/>
            <p:cNvCxnSpPr>
              <a:cxnSpLocks noChangeShapeType="1"/>
              <a:stCxn id="2148" idx="9"/>
            </p:cNvCxnSpPr>
            <p:nvPr/>
          </p:nvCxnSpPr>
          <p:spPr bwMode="auto">
            <a:xfrm flipH="1" flipV="1">
              <a:off x="1618" y="3460"/>
              <a:ext cx="645" cy="2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" name="AutoShape 181"/>
            <p:cNvCxnSpPr>
              <a:cxnSpLocks noChangeShapeType="1"/>
              <a:stCxn id="2146" idx="4"/>
            </p:cNvCxnSpPr>
            <p:nvPr/>
          </p:nvCxnSpPr>
          <p:spPr bwMode="auto">
            <a:xfrm flipV="1">
              <a:off x="675" y="3460"/>
              <a:ext cx="667" cy="2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" name="AutoShape 182"/>
            <p:cNvCxnSpPr>
              <a:cxnSpLocks noChangeShapeType="1"/>
              <a:stCxn id="2147" idx="4"/>
            </p:cNvCxnSpPr>
            <p:nvPr/>
          </p:nvCxnSpPr>
          <p:spPr bwMode="auto">
            <a:xfrm>
              <a:off x="675" y="3308"/>
              <a:ext cx="667" cy="1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5" name="AutoShape 183"/>
            <p:cNvCxnSpPr>
              <a:cxnSpLocks noChangeShapeType="1"/>
              <a:stCxn id="2149" idx="7"/>
              <a:endCxn id="2148" idx="2"/>
            </p:cNvCxnSpPr>
            <p:nvPr/>
          </p:nvCxnSpPr>
          <p:spPr bwMode="auto">
            <a:xfrm>
              <a:off x="2308" y="3392"/>
              <a:ext cx="1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050" name="Object 185"/>
          <p:cNvGraphicFramePr>
            <a:graphicFrameLocks noChangeAspect="1"/>
          </p:cNvGraphicFramePr>
          <p:nvPr>
            <p:extLst/>
          </p:nvPr>
        </p:nvGraphicFramePr>
        <p:xfrm>
          <a:off x="3651251" y="2505079"/>
          <a:ext cx="6492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Visio" r:id="rId11" imgW="1766847" imgH="1165027" progId="Visio.Drawing.11">
                  <p:embed/>
                </p:oleObj>
              </mc:Choice>
              <mc:Fallback>
                <p:oleObj name="Visio" r:id="rId11" imgW="1766847" imgH="116502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1" y="2505079"/>
                        <a:ext cx="6492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86"/>
          <p:cNvGraphicFramePr>
            <a:graphicFrameLocks noChangeAspect="1"/>
          </p:cNvGraphicFramePr>
          <p:nvPr>
            <p:extLst/>
          </p:nvPr>
        </p:nvGraphicFramePr>
        <p:xfrm>
          <a:off x="3633789" y="1497016"/>
          <a:ext cx="6016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Visio" r:id="rId13" imgW="2191670" imgH="2431673" progId="Visio.Drawing.11">
                  <p:embed/>
                </p:oleObj>
              </mc:Choice>
              <mc:Fallback>
                <p:oleObj name="Visio" r:id="rId13" imgW="2191670" imgH="243167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9" y="1497016"/>
                        <a:ext cx="6016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87"/>
          <p:cNvGraphicFramePr>
            <a:graphicFrameLocks noChangeAspect="1"/>
          </p:cNvGraphicFramePr>
          <p:nvPr>
            <p:extLst/>
          </p:nvPr>
        </p:nvGraphicFramePr>
        <p:xfrm>
          <a:off x="1419226" y="2289179"/>
          <a:ext cx="514351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Visio" r:id="rId15" imgW="1381760" imgH="1381600" progId="Visio.Drawing.11">
                  <p:embed/>
                </p:oleObj>
              </mc:Choice>
              <mc:Fallback>
                <p:oleObj name="Visio" r:id="rId15" imgW="1381760" imgH="1381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6" y="2289179"/>
                        <a:ext cx="514351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88"/>
          <p:cNvGraphicFramePr>
            <a:graphicFrameLocks noChangeAspect="1"/>
          </p:cNvGraphicFramePr>
          <p:nvPr>
            <p:extLst/>
          </p:nvPr>
        </p:nvGraphicFramePr>
        <p:xfrm>
          <a:off x="1419225" y="1712917"/>
          <a:ext cx="1825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Visio" r:id="rId17" imgW="757891" imgH="1477815" progId="Visio.Drawing.11">
                  <p:embed/>
                </p:oleObj>
              </mc:Choice>
              <mc:Fallback>
                <p:oleObj name="Visio" r:id="rId17" imgW="757891" imgH="14778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1712917"/>
                        <a:ext cx="1825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93" name="Group 231"/>
          <p:cNvGrpSpPr>
            <a:grpSpLocks/>
          </p:cNvGrpSpPr>
          <p:nvPr/>
        </p:nvGrpSpPr>
        <p:grpSpPr bwMode="auto">
          <a:xfrm>
            <a:off x="2725739" y="2508254"/>
            <a:ext cx="203200" cy="522288"/>
            <a:chOff x="1459" y="1674"/>
            <a:chExt cx="118" cy="567"/>
          </a:xfrm>
        </p:grpSpPr>
        <p:grpSp>
          <p:nvGrpSpPr>
            <p:cNvPr id="2094" name="Group 232"/>
            <p:cNvGrpSpPr>
              <a:grpSpLocks/>
            </p:cNvGrpSpPr>
            <p:nvPr/>
          </p:nvGrpSpPr>
          <p:grpSpPr bwMode="auto">
            <a:xfrm>
              <a:off x="1489" y="1674"/>
              <a:ext cx="88" cy="268"/>
              <a:chOff x="1489" y="1674"/>
              <a:chExt cx="88" cy="268"/>
            </a:xfrm>
          </p:grpSpPr>
          <p:sp>
            <p:nvSpPr>
              <p:cNvPr id="2103" name="Freeform 234"/>
              <p:cNvSpPr>
                <a:spLocks/>
              </p:cNvSpPr>
              <p:nvPr/>
            </p:nvSpPr>
            <p:spPr bwMode="auto">
              <a:xfrm>
                <a:off x="1489" y="1708"/>
                <a:ext cx="0" cy="234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04" name="Freeform 235"/>
              <p:cNvSpPr>
                <a:spLocks/>
              </p:cNvSpPr>
              <p:nvPr/>
            </p:nvSpPr>
            <p:spPr bwMode="auto">
              <a:xfrm>
                <a:off x="1517" y="1678"/>
                <a:ext cx="0" cy="234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05" name="Freeform 236"/>
              <p:cNvSpPr>
                <a:spLocks/>
              </p:cNvSpPr>
              <p:nvPr/>
            </p:nvSpPr>
            <p:spPr bwMode="auto">
              <a:xfrm>
                <a:off x="1557" y="1674"/>
                <a:ext cx="0" cy="234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06" name="Freeform 237"/>
              <p:cNvSpPr>
                <a:spLocks/>
              </p:cNvSpPr>
              <p:nvPr/>
            </p:nvSpPr>
            <p:spPr bwMode="auto">
              <a:xfrm>
                <a:off x="1577" y="1691"/>
                <a:ext cx="0" cy="234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2095" name="Group 238"/>
            <p:cNvGrpSpPr>
              <a:grpSpLocks/>
            </p:cNvGrpSpPr>
            <p:nvPr/>
          </p:nvGrpSpPr>
          <p:grpSpPr bwMode="auto">
            <a:xfrm>
              <a:off x="1459" y="1706"/>
              <a:ext cx="113" cy="535"/>
              <a:chOff x="1459" y="1706"/>
              <a:chExt cx="113" cy="535"/>
            </a:xfrm>
          </p:grpSpPr>
          <p:sp>
            <p:nvSpPr>
              <p:cNvPr id="2096" name="Freeform 239"/>
              <p:cNvSpPr>
                <a:spLocks/>
              </p:cNvSpPr>
              <p:nvPr/>
            </p:nvSpPr>
            <p:spPr bwMode="auto">
              <a:xfrm>
                <a:off x="1496" y="1792"/>
                <a:ext cx="0" cy="234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097" name="Freeform 240"/>
              <p:cNvSpPr>
                <a:spLocks/>
              </p:cNvSpPr>
              <p:nvPr/>
            </p:nvSpPr>
            <p:spPr bwMode="auto">
              <a:xfrm>
                <a:off x="1572" y="1706"/>
                <a:ext cx="0" cy="234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098" name="Freeform 241"/>
              <p:cNvSpPr>
                <a:spLocks/>
              </p:cNvSpPr>
              <p:nvPr/>
            </p:nvSpPr>
            <p:spPr bwMode="auto">
              <a:xfrm>
                <a:off x="1459" y="1892"/>
                <a:ext cx="0" cy="234"/>
              </a:xfrm>
              <a:custGeom>
                <a:avLst/>
                <a:gdLst>
                  <a:gd name="T0" fmla="*/ 85 w 85"/>
                  <a:gd name="T1" fmla="*/ 4 h 121"/>
                  <a:gd name="T2" fmla="*/ 76 w 85"/>
                  <a:gd name="T3" fmla="*/ 0 h 121"/>
                  <a:gd name="T4" fmla="*/ 56 w 85"/>
                  <a:gd name="T5" fmla="*/ 1 h 121"/>
                  <a:gd name="T6" fmla="*/ 38 w 85"/>
                  <a:gd name="T7" fmla="*/ 12 h 121"/>
                  <a:gd name="T8" fmla="*/ 15 w 85"/>
                  <a:gd name="T9" fmla="*/ 36 h 121"/>
                  <a:gd name="T10" fmla="*/ 1 w 85"/>
                  <a:gd name="T11" fmla="*/ 55 h 121"/>
                  <a:gd name="T12" fmla="*/ 0 w 85"/>
                  <a:gd name="T13" fmla="*/ 61 h 121"/>
                  <a:gd name="T14" fmla="*/ 7 w 85"/>
                  <a:gd name="T15" fmla="*/ 74 h 121"/>
                  <a:gd name="T16" fmla="*/ 21 w 85"/>
                  <a:gd name="T17" fmla="*/ 80 h 121"/>
                  <a:gd name="T18" fmla="*/ 38 w 85"/>
                  <a:gd name="T19" fmla="*/ 86 h 121"/>
                  <a:gd name="T20" fmla="*/ 52 w 85"/>
                  <a:gd name="T21" fmla="*/ 90 h 121"/>
                  <a:gd name="T22" fmla="*/ 60 w 85"/>
                  <a:gd name="T23" fmla="*/ 95 h 121"/>
                  <a:gd name="T24" fmla="*/ 56 w 85"/>
                  <a:gd name="T25" fmla="*/ 102 h 121"/>
                  <a:gd name="T26" fmla="*/ 46 w 85"/>
                  <a:gd name="T27" fmla="*/ 111 h 121"/>
                  <a:gd name="T28" fmla="*/ 33 w 85"/>
                  <a:gd name="T29" fmla="*/ 112 h 121"/>
                  <a:gd name="T30" fmla="*/ 23 w 85"/>
                  <a:gd name="T31" fmla="*/ 110 h 121"/>
                  <a:gd name="T32" fmla="*/ 18 w 85"/>
                  <a:gd name="T33" fmla="*/ 112 h 121"/>
                  <a:gd name="T34" fmla="*/ 18 w 85"/>
                  <a:gd name="T35" fmla="*/ 117 h 121"/>
                  <a:gd name="T36" fmla="*/ 30 w 85"/>
                  <a:gd name="T37" fmla="*/ 121 h 121"/>
                  <a:gd name="T38" fmla="*/ 46 w 85"/>
                  <a:gd name="T39" fmla="*/ 121 h 121"/>
                  <a:gd name="T40" fmla="*/ 60 w 85"/>
                  <a:gd name="T41" fmla="*/ 117 h 121"/>
                  <a:gd name="T42" fmla="*/ 68 w 85"/>
                  <a:gd name="T43" fmla="*/ 112 h 121"/>
                  <a:gd name="T44" fmla="*/ 72 w 85"/>
                  <a:gd name="T45" fmla="*/ 105 h 121"/>
                  <a:gd name="T46" fmla="*/ 76 w 85"/>
                  <a:gd name="T47" fmla="*/ 96 h 121"/>
                  <a:gd name="T48" fmla="*/ 70 w 85"/>
                  <a:gd name="T49" fmla="*/ 89 h 121"/>
                  <a:gd name="T50" fmla="*/ 52 w 85"/>
                  <a:gd name="T51" fmla="*/ 84 h 121"/>
                  <a:gd name="T52" fmla="*/ 36 w 85"/>
                  <a:gd name="T53" fmla="*/ 79 h 121"/>
                  <a:gd name="T54" fmla="*/ 18 w 85"/>
                  <a:gd name="T55" fmla="*/ 71 h 121"/>
                  <a:gd name="T56" fmla="*/ 16 w 85"/>
                  <a:gd name="T57" fmla="*/ 64 h 121"/>
                  <a:gd name="T58" fmla="*/ 18 w 85"/>
                  <a:gd name="T59" fmla="*/ 51 h 121"/>
                  <a:gd name="T60" fmla="*/ 30 w 85"/>
                  <a:gd name="T61" fmla="*/ 36 h 121"/>
                  <a:gd name="T62" fmla="*/ 43 w 85"/>
                  <a:gd name="T63" fmla="*/ 27 h 121"/>
                  <a:gd name="T64" fmla="*/ 67 w 85"/>
                  <a:gd name="T65" fmla="*/ 20 h 121"/>
                  <a:gd name="T66" fmla="*/ 85 w 85"/>
                  <a:gd name="T67" fmla="*/ 17 h 121"/>
                  <a:gd name="T68" fmla="*/ 85 w 85"/>
                  <a:gd name="T69" fmla="*/ 9 h 121"/>
                  <a:gd name="T70" fmla="*/ 85 w 85"/>
                  <a:gd name="T71" fmla="*/ 4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121"/>
                  <a:gd name="T110" fmla="*/ 85 w 85"/>
                  <a:gd name="T111" fmla="*/ 121 h 1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121">
                    <a:moveTo>
                      <a:pt x="85" y="4"/>
                    </a:moveTo>
                    <a:lnTo>
                      <a:pt x="76" y="0"/>
                    </a:lnTo>
                    <a:lnTo>
                      <a:pt x="56" y="1"/>
                    </a:lnTo>
                    <a:lnTo>
                      <a:pt x="38" y="12"/>
                    </a:lnTo>
                    <a:lnTo>
                      <a:pt x="15" y="3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7" y="74"/>
                    </a:lnTo>
                    <a:lnTo>
                      <a:pt x="21" y="80"/>
                    </a:lnTo>
                    <a:lnTo>
                      <a:pt x="38" y="86"/>
                    </a:lnTo>
                    <a:lnTo>
                      <a:pt x="52" y="90"/>
                    </a:lnTo>
                    <a:lnTo>
                      <a:pt x="60" y="95"/>
                    </a:lnTo>
                    <a:lnTo>
                      <a:pt x="56" y="102"/>
                    </a:lnTo>
                    <a:lnTo>
                      <a:pt x="46" y="111"/>
                    </a:lnTo>
                    <a:lnTo>
                      <a:pt x="33" y="112"/>
                    </a:lnTo>
                    <a:lnTo>
                      <a:pt x="23" y="110"/>
                    </a:lnTo>
                    <a:lnTo>
                      <a:pt x="18" y="112"/>
                    </a:lnTo>
                    <a:lnTo>
                      <a:pt x="18" y="117"/>
                    </a:lnTo>
                    <a:lnTo>
                      <a:pt x="30" y="121"/>
                    </a:lnTo>
                    <a:lnTo>
                      <a:pt x="46" y="121"/>
                    </a:lnTo>
                    <a:lnTo>
                      <a:pt x="60" y="117"/>
                    </a:lnTo>
                    <a:lnTo>
                      <a:pt x="68" y="112"/>
                    </a:lnTo>
                    <a:lnTo>
                      <a:pt x="72" y="105"/>
                    </a:lnTo>
                    <a:lnTo>
                      <a:pt x="76" y="96"/>
                    </a:lnTo>
                    <a:lnTo>
                      <a:pt x="70" y="89"/>
                    </a:lnTo>
                    <a:lnTo>
                      <a:pt x="52" y="84"/>
                    </a:lnTo>
                    <a:lnTo>
                      <a:pt x="36" y="79"/>
                    </a:lnTo>
                    <a:lnTo>
                      <a:pt x="18" y="71"/>
                    </a:lnTo>
                    <a:lnTo>
                      <a:pt x="16" y="64"/>
                    </a:lnTo>
                    <a:lnTo>
                      <a:pt x="18" y="51"/>
                    </a:lnTo>
                    <a:lnTo>
                      <a:pt x="30" y="36"/>
                    </a:lnTo>
                    <a:lnTo>
                      <a:pt x="43" y="27"/>
                    </a:lnTo>
                    <a:lnTo>
                      <a:pt x="67" y="20"/>
                    </a:lnTo>
                    <a:lnTo>
                      <a:pt x="85" y="17"/>
                    </a:lnTo>
                    <a:lnTo>
                      <a:pt x="85" y="9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099" name="Freeform 242"/>
              <p:cNvSpPr>
                <a:spLocks/>
              </p:cNvSpPr>
              <p:nvPr/>
            </p:nvSpPr>
            <p:spPr bwMode="auto">
              <a:xfrm>
                <a:off x="1527" y="1886"/>
                <a:ext cx="0" cy="234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00" name="Freeform 243"/>
              <p:cNvSpPr>
                <a:spLocks/>
              </p:cNvSpPr>
              <p:nvPr/>
            </p:nvSpPr>
            <p:spPr bwMode="auto">
              <a:xfrm>
                <a:off x="1505" y="2007"/>
                <a:ext cx="0" cy="234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101" name="Freeform 244"/>
              <p:cNvSpPr>
                <a:spLocks/>
              </p:cNvSpPr>
              <p:nvPr/>
            </p:nvSpPr>
            <p:spPr bwMode="auto">
              <a:xfrm>
                <a:off x="1569" y="2007"/>
                <a:ext cx="0" cy="234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aphicFrame>
        <p:nvGraphicFramePr>
          <p:cNvPr id="2054" name="Object 245"/>
          <p:cNvGraphicFramePr>
            <a:graphicFrameLocks noChangeAspect="1"/>
          </p:cNvGraphicFramePr>
          <p:nvPr>
            <p:extLst/>
          </p:nvPr>
        </p:nvGraphicFramePr>
        <p:xfrm>
          <a:off x="1627188" y="1641479"/>
          <a:ext cx="223837" cy="36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Visio" r:id="rId19" imgW="757891" imgH="1477815" progId="Visio.Drawing.11">
                  <p:embed/>
                </p:oleObj>
              </mc:Choice>
              <mc:Fallback>
                <p:oleObj name="Visio" r:id="rId19" imgW="757891" imgH="14778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1641479"/>
                        <a:ext cx="223837" cy="36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9" name="Line 246"/>
          <p:cNvSpPr>
            <a:spLocks noChangeShapeType="1"/>
          </p:cNvSpPr>
          <p:nvPr/>
        </p:nvSpPr>
        <p:spPr bwMode="auto">
          <a:xfrm flipV="1">
            <a:off x="1131889" y="6105526"/>
            <a:ext cx="8064500" cy="4603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45399" name="Text Box 247"/>
          <p:cNvSpPr txBox="1">
            <a:spLocks noChangeArrowheads="1"/>
          </p:cNvSpPr>
          <p:nvPr/>
        </p:nvSpPr>
        <p:spPr bwMode="auto">
          <a:xfrm>
            <a:off x="4810125" y="3497264"/>
            <a:ext cx="187325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100" b="1" i="0" dirty="0"/>
              <a:t>Human interaction with software systam</a:t>
            </a:r>
          </a:p>
          <a:p>
            <a:pPr eaLnBrk="1" hangingPunct="1"/>
            <a:r>
              <a:rPr lang="sv-SE" altLang="sv-SE" sz="1100" i="0" dirty="0"/>
              <a:t>(in UML Use cases)</a:t>
            </a:r>
          </a:p>
        </p:txBody>
      </p:sp>
      <p:sp>
        <p:nvSpPr>
          <p:cNvPr id="261" name="Oval 260"/>
          <p:cNvSpPr/>
          <p:nvPr/>
        </p:nvSpPr>
        <p:spPr>
          <a:xfrm>
            <a:off x="6255356" y="4247901"/>
            <a:ext cx="3315681" cy="1349624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262" name="Down Arrow 261"/>
          <p:cNvSpPr/>
          <p:nvPr/>
        </p:nvSpPr>
        <p:spPr>
          <a:xfrm>
            <a:off x="7612463" y="3955625"/>
            <a:ext cx="388667" cy="466635"/>
          </a:xfrm>
          <a:prstGeom prst="downArrow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63" name="Down Arrow 262"/>
          <p:cNvSpPr/>
          <p:nvPr/>
        </p:nvSpPr>
        <p:spPr>
          <a:xfrm rot="16200000">
            <a:off x="5992779" y="4765551"/>
            <a:ext cx="388667" cy="466635"/>
          </a:xfrm>
          <a:prstGeom prst="downArrow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grpSp>
        <p:nvGrpSpPr>
          <p:cNvPr id="234" name="Group 189"/>
          <p:cNvGrpSpPr>
            <a:grpSpLocks/>
          </p:cNvGrpSpPr>
          <p:nvPr/>
        </p:nvGrpSpPr>
        <p:grpSpPr bwMode="auto">
          <a:xfrm>
            <a:off x="2509839" y="1500192"/>
            <a:ext cx="203200" cy="522288"/>
            <a:chOff x="1459" y="1674"/>
            <a:chExt cx="118" cy="567"/>
          </a:xfrm>
        </p:grpSpPr>
        <p:grpSp>
          <p:nvGrpSpPr>
            <p:cNvPr id="235" name="Group 190"/>
            <p:cNvGrpSpPr>
              <a:grpSpLocks/>
            </p:cNvGrpSpPr>
            <p:nvPr/>
          </p:nvGrpSpPr>
          <p:grpSpPr bwMode="auto">
            <a:xfrm>
              <a:off x="1489" y="1674"/>
              <a:ext cx="88" cy="268"/>
              <a:chOff x="1489" y="1674"/>
              <a:chExt cx="88" cy="268"/>
            </a:xfrm>
          </p:grpSpPr>
          <p:sp>
            <p:nvSpPr>
              <p:cNvPr id="243" name="Freeform 192"/>
              <p:cNvSpPr>
                <a:spLocks/>
              </p:cNvSpPr>
              <p:nvPr/>
            </p:nvSpPr>
            <p:spPr bwMode="auto">
              <a:xfrm>
                <a:off x="1489" y="1708"/>
                <a:ext cx="0" cy="234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44" name="Freeform 193"/>
              <p:cNvSpPr>
                <a:spLocks/>
              </p:cNvSpPr>
              <p:nvPr/>
            </p:nvSpPr>
            <p:spPr bwMode="auto">
              <a:xfrm>
                <a:off x="1517" y="1678"/>
                <a:ext cx="0" cy="234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45" name="Freeform 194"/>
              <p:cNvSpPr>
                <a:spLocks/>
              </p:cNvSpPr>
              <p:nvPr/>
            </p:nvSpPr>
            <p:spPr bwMode="auto">
              <a:xfrm>
                <a:off x="1557" y="1674"/>
                <a:ext cx="0" cy="234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46" name="Freeform 195"/>
              <p:cNvSpPr>
                <a:spLocks/>
              </p:cNvSpPr>
              <p:nvPr/>
            </p:nvSpPr>
            <p:spPr bwMode="auto">
              <a:xfrm>
                <a:off x="1577" y="1691"/>
                <a:ext cx="0" cy="234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236" name="Group 196"/>
            <p:cNvGrpSpPr>
              <a:grpSpLocks/>
            </p:cNvGrpSpPr>
            <p:nvPr/>
          </p:nvGrpSpPr>
          <p:grpSpPr bwMode="auto">
            <a:xfrm>
              <a:off x="1459" y="1706"/>
              <a:ext cx="113" cy="535"/>
              <a:chOff x="1459" y="1706"/>
              <a:chExt cx="113" cy="535"/>
            </a:xfrm>
          </p:grpSpPr>
          <p:sp>
            <p:nvSpPr>
              <p:cNvPr id="237" name="Freeform 197"/>
              <p:cNvSpPr>
                <a:spLocks/>
              </p:cNvSpPr>
              <p:nvPr/>
            </p:nvSpPr>
            <p:spPr bwMode="auto">
              <a:xfrm>
                <a:off x="1496" y="1792"/>
                <a:ext cx="0" cy="234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38" name="Freeform 198"/>
              <p:cNvSpPr>
                <a:spLocks/>
              </p:cNvSpPr>
              <p:nvPr/>
            </p:nvSpPr>
            <p:spPr bwMode="auto">
              <a:xfrm>
                <a:off x="1572" y="1706"/>
                <a:ext cx="0" cy="234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39" name="Freeform 199"/>
              <p:cNvSpPr>
                <a:spLocks/>
              </p:cNvSpPr>
              <p:nvPr/>
            </p:nvSpPr>
            <p:spPr bwMode="auto">
              <a:xfrm>
                <a:off x="1459" y="1892"/>
                <a:ext cx="0" cy="234"/>
              </a:xfrm>
              <a:custGeom>
                <a:avLst/>
                <a:gdLst>
                  <a:gd name="T0" fmla="*/ 85 w 85"/>
                  <a:gd name="T1" fmla="*/ 4 h 121"/>
                  <a:gd name="T2" fmla="*/ 76 w 85"/>
                  <a:gd name="T3" fmla="*/ 0 h 121"/>
                  <a:gd name="T4" fmla="*/ 56 w 85"/>
                  <a:gd name="T5" fmla="*/ 1 h 121"/>
                  <a:gd name="T6" fmla="*/ 38 w 85"/>
                  <a:gd name="T7" fmla="*/ 12 h 121"/>
                  <a:gd name="T8" fmla="*/ 15 w 85"/>
                  <a:gd name="T9" fmla="*/ 36 h 121"/>
                  <a:gd name="T10" fmla="*/ 1 w 85"/>
                  <a:gd name="T11" fmla="*/ 55 h 121"/>
                  <a:gd name="T12" fmla="*/ 0 w 85"/>
                  <a:gd name="T13" fmla="*/ 61 h 121"/>
                  <a:gd name="T14" fmla="*/ 7 w 85"/>
                  <a:gd name="T15" fmla="*/ 74 h 121"/>
                  <a:gd name="T16" fmla="*/ 21 w 85"/>
                  <a:gd name="T17" fmla="*/ 80 h 121"/>
                  <a:gd name="T18" fmla="*/ 38 w 85"/>
                  <a:gd name="T19" fmla="*/ 86 h 121"/>
                  <a:gd name="T20" fmla="*/ 52 w 85"/>
                  <a:gd name="T21" fmla="*/ 90 h 121"/>
                  <a:gd name="T22" fmla="*/ 60 w 85"/>
                  <a:gd name="T23" fmla="*/ 95 h 121"/>
                  <a:gd name="T24" fmla="*/ 56 w 85"/>
                  <a:gd name="T25" fmla="*/ 102 h 121"/>
                  <a:gd name="T26" fmla="*/ 46 w 85"/>
                  <a:gd name="T27" fmla="*/ 111 h 121"/>
                  <a:gd name="T28" fmla="*/ 33 w 85"/>
                  <a:gd name="T29" fmla="*/ 112 h 121"/>
                  <a:gd name="T30" fmla="*/ 23 w 85"/>
                  <a:gd name="T31" fmla="*/ 110 h 121"/>
                  <a:gd name="T32" fmla="*/ 18 w 85"/>
                  <a:gd name="T33" fmla="*/ 112 h 121"/>
                  <a:gd name="T34" fmla="*/ 18 w 85"/>
                  <a:gd name="T35" fmla="*/ 117 h 121"/>
                  <a:gd name="T36" fmla="*/ 30 w 85"/>
                  <a:gd name="T37" fmla="*/ 121 h 121"/>
                  <a:gd name="T38" fmla="*/ 46 w 85"/>
                  <a:gd name="T39" fmla="*/ 121 h 121"/>
                  <a:gd name="T40" fmla="*/ 60 w 85"/>
                  <a:gd name="T41" fmla="*/ 117 h 121"/>
                  <a:gd name="T42" fmla="*/ 68 w 85"/>
                  <a:gd name="T43" fmla="*/ 112 h 121"/>
                  <a:gd name="T44" fmla="*/ 72 w 85"/>
                  <a:gd name="T45" fmla="*/ 105 h 121"/>
                  <a:gd name="T46" fmla="*/ 76 w 85"/>
                  <a:gd name="T47" fmla="*/ 96 h 121"/>
                  <a:gd name="T48" fmla="*/ 70 w 85"/>
                  <a:gd name="T49" fmla="*/ 89 h 121"/>
                  <a:gd name="T50" fmla="*/ 52 w 85"/>
                  <a:gd name="T51" fmla="*/ 84 h 121"/>
                  <a:gd name="T52" fmla="*/ 36 w 85"/>
                  <a:gd name="T53" fmla="*/ 79 h 121"/>
                  <a:gd name="T54" fmla="*/ 18 w 85"/>
                  <a:gd name="T55" fmla="*/ 71 h 121"/>
                  <a:gd name="T56" fmla="*/ 16 w 85"/>
                  <a:gd name="T57" fmla="*/ 64 h 121"/>
                  <a:gd name="T58" fmla="*/ 18 w 85"/>
                  <a:gd name="T59" fmla="*/ 51 h 121"/>
                  <a:gd name="T60" fmla="*/ 30 w 85"/>
                  <a:gd name="T61" fmla="*/ 36 h 121"/>
                  <a:gd name="T62" fmla="*/ 43 w 85"/>
                  <a:gd name="T63" fmla="*/ 27 h 121"/>
                  <a:gd name="T64" fmla="*/ 67 w 85"/>
                  <a:gd name="T65" fmla="*/ 20 h 121"/>
                  <a:gd name="T66" fmla="*/ 85 w 85"/>
                  <a:gd name="T67" fmla="*/ 17 h 121"/>
                  <a:gd name="T68" fmla="*/ 85 w 85"/>
                  <a:gd name="T69" fmla="*/ 9 h 121"/>
                  <a:gd name="T70" fmla="*/ 85 w 85"/>
                  <a:gd name="T71" fmla="*/ 4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121"/>
                  <a:gd name="T110" fmla="*/ 85 w 85"/>
                  <a:gd name="T111" fmla="*/ 121 h 1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121">
                    <a:moveTo>
                      <a:pt x="85" y="4"/>
                    </a:moveTo>
                    <a:lnTo>
                      <a:pt x="76" y="0"/>
                    </a:lnTo>
                    <a:lnTo>
                      <a:pt x="56" y="1"/>
                    </a:lnTo>
                    <a:lnTo>
                      <a:pt x="38" y="12"/>
                    </a:lnTo>
                    <a:lnTo>
                      <a:pt x="15" y="3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7" y="74"/>
                    </a:lnTo>
                    <a:lnTo>
                      <a:pt x="21" y="80"/>
                    </a:lnTo>
                    <a:lnTo>
                      <a:pt x="38" y="86"/>
                    </a:lnTo>
                    <a:lnTo>
                      <a:pt x="52" y="90"/>
                    </a:lnTo>
                    <a:lnTo>
                      <a:pt x="60" y="95"/>
                    </a:lnTo>
                    <a:lnTo>
                      <a:pt x="56" y="102"/>
                    </a:lnTo>
                    <a:lnTo>
                      <a:pt x="46" y="111"/>
                    </a:lnTo>
                    <a:lnTo>
                      <a:pt x="33" y="112"/>
                    </a:lnTo>
                    <a:lnTo>
                      <a:pt x="23" y="110"/>
                    </a:lnTo>
                    <a:lnTo>
                      <a:pt x="18" y="112"/>
                    </a:lnTo>
                    <a:lnTo>
                      <a:pt x="18" y="117"/>
                    </a:lnTo>
                    <a:lnTo>
                      <a:pt x="30" y="121"/>
                    </a:lnTo>
                    <a:lnTo>
                      <a:pt x="46" y="121"/>
                    </a:lnTo>
                    <a:lnTo>
                      <a:pt x="60" y="117"/>
                    </a:lnTo>
                    <a:lnTo>
                      <a:pt x="68" y="112"/>
                    </a:lnTo>
                    <a:lnTo>
                      <a:pt x="72" y="105"/>
                    </a:lnTo>
                    <a:lnTo>
                      <a:pt x="76" y="96"/>
                    </a:lnTo>
                    <a:lnTo>
                      <a:pt x="70" y="89"/>
                    </a:lnTo>
                    <a:lnTo>
                      <a:pt x="52" y="84"/>
                    </a:lnTo>
                    <a:lnTo>
                      <a:pt x="36" y="79"/>
                    </a:lnTo>
                    <a:lnTo>
                      <a:pt x="18" y="71"/>
                    </a:lnTo>
                    <a:lnTo>
                      <a:pt x="16" y="64"/>
                    </a:lnTo>
                    <a:lnTo>
                      <a:pt x="18" y="51"/>
                    </a:lnTo>
                    <a:lnTo>
                      <a:pt x="30" y="36"/>
                    </a:lnTo>
                    <a:lnTo>
                      <a:pt x="43" y="27"/>
                    </a:lnTo>
                    <a:lnTo>
                      <a:pt x="67" y="20"/>
                    </a:lnTo>
                    <a:lnTo>
                      <a:pt x="85" y="17"/>
                    </a:lnTo>
                    <a:lnTo>
                      <a:pt x="85" y="9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40" name="Freeform 200"/>
              <p:cNvSpPr>
                <a:spLocks/>
              </p:cNvSpPr>
              <p:nvPr/>
            </p:nvSpPr>
            <p:spPr bwMode="auto">
              <a:xfrm>
                <a:off x="1527" y="1886"/>
                <a:ext cx="0" cy="234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41" name="Freeform 201"/>
              <p:cNvSpPr>
                <a:spLocks/>
              </p:cNvSpPr>
              <p:nvPr/>
            </p:nvSpPr>
            <p:spPr bwMode="auto">
              <a:xfrm>
                <a:off x="1505" y="2007"/>
                <a:ext cx="0" cy="234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42" name="Freeform 202"/>
              <p:cNvSpPr>
                <a:spLocks/>
              </p:cNvSpPr>
              <p:nvPr/>
            </p:nvSpPr>
            <p:spPr bwMode="auto">
              <a:xfrm>
                <a:off x="1569" y="2007"/>
                <a:ext cx="0" cy="234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pSp>
        <p:nvGrpSpPr>
          <p:cNvPr id="247" name="Group 217"/>
          <p:cNvGrpSpPr>
            <a:grpSpLocks/>
          </p:cNvGrpSpPr>
          <p:nvPr/>
        </p:nvGrpSpPr>
        <p:grpSpPr bwMode="auto">
          <a:xfrm>
            <a:off x="2509839" y="2292354"/>
            <a:ext cx="203200" cy="522288"/>
            <a:chOff x="1459" y="1674"/>
            <a:chExt cx="118" cy="567"/>
          </a:xfrm>
        </p:grpSpPr>
        <p:grpSp>
          <p:nvGrpSpPr>
            <p:cNvPr id="248" name="Group 218"/>
            <p:cNvGrpSpPr>
              <a:grpSpLocks/>
            </p:cNvGrpSpPr>
            <p:nvPr/>
          </p:nvGrpSpPr>
          <p:grpSpPr bwMode="auto">
            <a:xfrm>
              <a:off x="1489" y="1674"/>
              <a:ext cx="88" cy="268"/>
              <a:chOff x="1489" y="1674"/>
              <a:chExt cx="88" cy="268"/>
            </a:xfrm>
          </p:grpSpPr>
          <p:sp>
            <p:nvSpPr>
              <p:cNvPr id="256" name="Freeform 220"/>
              <p:cNvSpPr>
                <a:spLocks/>
              </p:cNvSpPr>
              <p:nvPr/>
            </p:nvSpPr>
            <p:spPr bwMode="auto">
              <a:xfrm>
                <a:off x="1489" y="1708"/>
                <a:ext cx="0" cy="234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57" name="Freeform 221"/>
              <p:cNvSpPr>
                <a:spLocks/>
              </p:cNvSpPr>
              <p:nvPr/>
            </p:nvSpPr>
            <p:spPr bwMode="auto">
              <a:xfrm>
                <a:off x="1517" y="1678"/>
                <a:ext cx="0" cy="234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58" name="Freeform 222"/>
              <p:cNvSpPr>
                <a:spLocks/>
              </p:cNvSpPr>
              <p:nvPr/>
            </p:nvSpPr>
            <p:spPr bwMode="auto">
              <a:xfrm>
                <a:off x="1557" y="1674"/>
                <a:ext cx="0" cy="234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59" name="Freeform 223"/>
              <p:cNvSpPr>
                <a:spLocks/>
              </p:cNvSpPr>
              <p:nvPr/>
            </p:nvSpPr>
            <p:spPr bwMode="auto">
              <a:xfrm>
                <a:off x="1577" y="1691"/>
                <a:ext cx="0" cy="234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249" name="Group 224"/>
            <p:cNvGrpSpPr>
              <a:grpSpLocks/>
            </p:cNvGrpSpPr>
            <p:nvPr/>
          </p:nvGrpSpPr>
          <p:grpSpPr bwMode="auto">
            <a:xfrm>
              <a:off x="1459" y="1706"/>
              <a:ext cx="113" cy="535"/>
              <a:chOff x="1459" y="1706"/>
              <a:chExt cx="113" cy="535"/>
            </a:xfrm>
          </p:grpSpPr>
          <p:sp>
            <p:nvSpPr>
              <p:cNvPr id="250" name="Freeform 225"/>
              <p:cNvSpPr>
                <a:spLocks/>
              </p:cNvSpPr>
              <p:nvPr/>
            </p:nvSpPr>
            <p:spPr bwMode="auto">
              <a:xfrm>
                <a:off x="1496" y="1792"/>
                <a:ext cx="0" cy="234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51" name="Freeform 226"/>
              <p:cNvSpPr>
                <a:spLocks/>
              </p:cNvSpPr>
              <p:nvPr/>
            </p:nvSpPr>
            <p:spPr bwMode="auto">
              <a:xfrm>
                <a:off x="1572" y="1706"/>
                <a:ext cx="0" cy="234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52" name="Freeform 227"/>
              <p:cNvSpPr>
                <a:spLocks/>
              </p:cNvSpPr>
              <p:nvPr/>
            </p:nvSpPr>
            <p:spPr bwMode="auto">
              <a:xfrm>
                <a:off x="1459" y="1892"/>
                <a:ext cx="0" cy="234"/>
              </a:xfrm>
              <a:custGeom>
                <a:avLst/>
                <a:gdLst>
                  <a:gd name="T0" fmla="*/ 85 w 85"/>
                  <a:gd name="T1" fmla="*/ 4 h 121"/>
                  <a:gd name="T2" fmla="*/ 76 w 85"/>
                  <a:gd name="T3" fmla="*/ 0 h 121"/>
                  <a:gd name="T4" fmla="*/ 56 w 85"/>
                  <a:gd name="T5" fmla="*/ 1 h 121"/>
                  <a:gd name="T6" fmla="*/ 38 w 85"/>
                  <a:gd name="T7" fmla="*/ 12 h 121"/>
                  <a:gd name="T8" fmla="*/ 15 w 85"/>
                  <a:gd name="T9" fmla="*/ 36 h 121"/>
                  <a:gd name="T10" fmla="*/ 1 w 85"/>
                  <a:gd name="T11" fmla="*/ 55 h 121"/>
                  <a:gd name="T12" fmla="*/ 0 w 85"/>
                  <a:gd name="T13" fmla="*/ 61 h 121"/>
                  <a:gd name="T14" fmla="*/ 7 w 85"/>
                  <a:gd name="T15" fmla="*/ 74 h 121"/>
                  <a:gd name="T16" fmla="*/ 21 w 85"/>
                  <a:gd name="T17" fmla="*/ 80 h 121"/>
                  <a:gd name="T18" fmla="*/ 38 w 85"/>
                  <a:gd name="T19" fmla="*/ 86 h 121"/>
                  <a:gd name="T20" fmla="*/ 52 w 85"/>
                  <a:gd name="T21" fmla="*/ 90 h 121"/>
                  <a:gd name="T22" fmla="*/ 60 w 85"/>
                  <a:gd name="T23" fmla="*/ 95 h 121"/>
                  <a:gd name="T24" fmla="*/ 56 w 85"/>
                  <a:gd name="T25" fmla="*/ 102 h 121"/>
                  <a:gd name="T26" fmla="*/ 46 w 85"/>
                  <a:gd name="T27" fmla="*/ 111 h 121"/>
                  <a:gd name="T28" fmla="*/ 33 w 85"/>
                  <a:gd name="T29" fmla="*/ 112 h 121"/>
                  <a:gd name="T30" fmla="*/ 23 w 85"/>
                  <a:gd name="T31" fmla="*/ 110 h 121"/>
                  <a:gd name="T32" fmla="*/ 18 w 85"/>
                  <a:gd name="T33" fmla="*/ 112 h 121"/>
                  <a:gd name="T34" fmla="*/ 18 w 85"/>
                  <a:gd name="T35" fmla="*/ 117 h 121"/>
                  <a:gd name="T36" fmla="*/ 30 w 85"/>
                  <a:gd name="T37" fmla="*/ 121 h 121"/>
                  <a:gd name="T38" fmla="*/ 46 w 85"/>
                  <a:gd name="T39" fmla="*/ 121 h 121"/>
                  <a:gd name="T40" fmla="*/ 60 w 85"/>
                  <a:gd name="T41" fmla="*/ 117 h 121"/>
                  <a:gd name="T42" fmla="*/ 68 w 85"/>
                  <a:gd name="T43" fmla="*/ 112 h 121"/>
                  <a:gd name="T44" fmla="*/ 72 w 85"/>
                  <a:gd name="T45" fmla="*/ 105 h 121"/>
                  <a:gd name="T46" fmla="*/ 76 w 85"/>
                  <a:gd name="T47" fmla="*/ 96 h 121"/>
                  <a:gd name="T48" fmla="*/ 70 w 85"/>
                  <a:gd name="T49" fmla="*/ 89 h 121"/>
                  <a:gd name="T50" fmla="*/ 52 w 85"/>
                  <a:gd name="T51" fmla="*/ 84 h 121"/>
                  <a:gd name="T52" fmla="*/ 36 w 85"/>
                  <a:gd name="T53" fmla="*/ 79 h 121"/>
                  <a:gd name="T54" fmla="*/ 18 w 85"/>
                  <a:gd name="T55" fmla="*/ 71 h 121"/>
                  <a:gd name="T56" fmla="*/ 16 w 85"/>
                  <a:gd name="T57" fmla="*/ 64 h 121"/>
                  <a:gd name="T58" fmla="*/ 18 w 85"/>
                  <a:gd name="T59" fmla="*/ 51 h 121"/>
                  <a:gd name="T60" fmla="*/ 30 w 85"/>
                  <a:gd name="T61" fmla="*/ 36 h 121"/>
                  <a:gd name="T62" fmla="*/ 43 w 85"/>
                  <a:gd name="T63" fmla="*/ 27 h 121"/>
                  <a:gd name="T64" fmla="*/ 67 w 85"/>
                  <a:gd name="T65" fmla="*/ 20 h 121"/>
                  <a:gd name="T66" fmla="*/ 85 w 85"/>
                  <a:gd name="T67" fmla="*/ 17 h 121"/>
                  <a:gd name="T68" fmla="*/ 85 w 85"/>
                  <a:gd name="T69" fmla="*/ 9 h 121"/>
                  <a:gd name="T70" fmla="*/ 85 w 85"/>
                  <a:gd name="T71" fmla="*/ 4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121"/>
                  <a:gd name="T110" fmla="*/ 85 w 85"/>
                  <a:gd name="T111" fmla="*/ 121 h 1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121">
                    <a:moveTo>
                      <a:pt x="85" y="4"/>
                    </a:moveTo>
                    <a:lnTo>
                      <a:pt x="76" y="0"/>
                    </a:lnTo>
                    <a:lnTo>
                      <a:pt x="56" y="1"/>
                    </a:lnTo>
                    <a:lnTo>
                      <a:pt x="38" y="12"/>
                    </a:lnTo>
                    <a:lnTo>
                      <a:pt x="15" y="3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7" y="74"/>
                    </a:lnTo>
                    <a:lnTo>
                      <a:pt x="21" y="80"/>
                    </a:lnTo>
                    <a:lnTo>
                      <a:pt x="38" y="86"/>
                    </a:lnTo>
                    <a:lnTo>
                      <a:pt x="52" y="90"/>
                    </a:lnTo>
                    <a:lnTo>
                      <a:pt x="60" y="95"/>
                    </a:lnTo>
                    <a:lnTo>
                      <a:pt x="56" y="102"/>
                    </a:lnTo>
                    <a:lnTo>
                      <a:pt x="46" y="111"/>
                    </a:lnTo>
                    <a:lnTo>
                      <a:pt x="33" y="112"/>
                    </a:lnTo>
                    <a:lnTo>
                      <a:pt x="23" y="110"/>
                    </a:lnTo>
                    <a:lnTo>
                      <a:pt x="18" y="112"/>
                    </a:lnTo>
                    <a:lnTo>
                      <a:pt x="18" y="117"/>
                    </a:lnTo>
                    <a:lnTo>
                      <a:pt x="30" y="121"/>
                    </a:lnTo>
                    <a:lnTo>
                      <a:pt x="46" y="121"/>
                    </a:lnTo>
                    <a:lnTo>
                      <a:pt x="60" y="117"/>
                    </a:lnTo>
                    <a:lnTo>
                      <a:pt x="68" y="112"/>
                    </a:lnTo>
                    <a:lnTo>
                      <a:pt x="72" y="105"/>
                    </a:lnTo>
                    <a:lnTo>
                      <a:pt x="76" y="96"/>
                    </a:lnTo>
                    <a:lnTo>
                      <a:pt x="70" y="89"/>
                    </a:lnTo>
                    <a:lnTo>
                      <a:pt x="52" y="84"/>
                    </a:lnTo>
                    <a:lnTo>
                      <a:pt x="36" y="79"/>
                    </a:lnTo>
                    <a:lnTo>
                      <a:pt x="18" y="71"/>
                    </a:lnTo>
                    <a:lnTo>
                      <a:pt x="16" y="64"/>
                    </a:lnTo>
                    <a:lnTo>
                      <a:pt x="18" y="51"/>
                    </a:lnTo>
                    <a:lnTo>
                      <a:pt x="30" y="36"/>
                    </a:lnTo>
                    <a:lnTo>
                      <a:pt x="43" y="27"/>
                    </a:lnTo>
                    <a:lnTo>
                      <a:pt x="67" y="20"/>
                    </a:lnTo>
                    <a:lnTo>
                      <a:pt x="85" y="17"/>
                    </a:lnTo>
                    <a:lnTo>
                      <a:pt x="85" y="9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53" name="Freeform 228"/>
              <p:cNvSpPr>
                <a:spLocks/>
              </p:cNvSpPr>
              <p:nvPr/>
            </p:nvSpPr>
            <p:spPr bwMode="auto">
              <a:xfrm>
                <a:off x="1527" y="1886"/>
                <a:ext cx="0" cy="234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54" name="Freeform 229"/>
              <p:cNvSpPr>
                <a:spLocks/>
              </p:cNvSpPr>
              <p:nvPr/>
            </p:nvSpPr>
            <p:spPr bwMode="auto">
              <a:xfrm>
                <a:off x="1505" y="2007"/>
                <a:ext cx="0" cy="234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55" name="Freeform 230"/>
              <p:cNvSpPr>
                <a:spLocks/>
              </p:cNvSpPr>
              <p:nvPr/>
            </p:nvSpPr>
            <p:spPr bwMode="auto">
              <a:xfrm>
                <a:off x="1569" y="2007"/>
                <a:ext cx="0" cy="234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pSp>
        <p:nvGrpSpPr>
          <p:cNvPr id="260" name="Group 231"/>
          <p:cNvGrpSpPr>
            <a:grpSpLocks/>
          </p:cNvGrpSpPr>
          <p:nvPr/>
        </p:nvGrpSpPr>
        <p:grpSpPr bwMode="auto">
          <a:xfrm>
            <a:off x="2725739" y="2508254"/>
            <a:ext cx="203200" cy="522288"/>
            <a:chOff x="1459" y="1674"/>
            <a:chExt cx="118" cy="567"/>
          </a:xfrm>
        </p:grpSpPr>
        <p:grpSp>
          <p:nvGrpSpPr>
            <p:cNvPr id="264" name="Group 232"/>
            <p:cNvGrpSpPr>
              <a:grpSpLocks/>
            </p:cNvGrpSpPr>
            <p:nvPr/>
          </p:nvGrpSpPr>
          <p:grpSpPr bwMode="auto">
            <a:xfrm>
              <a:off x="1489" y="1674"/>
              <a:ext cx="88" cy="268"/>
              <a:chOff x="1489" y="1674"/>
              <a:chExt cx="88" cy="268"/>
            </a:xfrm>
          </p:grpSpPr>
          <p:sp>
            <p:nvSpPr>
              <p:cNvPr id="272" name="Freeform 234"/>
              <p:cNvSpPr>
                <a:spLocks/>
              </p:cNvSpPr>
              <p:nvPr/>
            </p:nvSpPr>
            <p:spPr bwMode="auto">
              <a:xfrm>
                <a:off x="1489" y="1708"/>
                <a:ext cx="0" cy="234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73" name="Freeform 235"/>
              <p:cNvSpPr>
                <a:spLocks/>
              </p:cNvSpPr>
              <p:nvPr/>
            </p:nvSpPr>
            <p:spPr bwMode="auto">
              <a:xfrm>
                <a:off x="1517" y="1678"/>
                <a:ext cx="0" cy="234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74" name="Freeform 236"/>
              <p:cNvSpPr>
                <a:spLocks/>
              </p:cNvSpPr>
              <p:nvPr/>
            </p:nvSpPr>
            <p:spPr bwMode="auto">
              <a:xfrm>
                <a:off x="1557" y="1674"/>
                <a:ext cx="0" cy="234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75" name="Freeform 237"/>
              <p:cNvSpPr>
                <a:spLocks/>
              </p:cNvSpPr>
              <p:nvPr/>
            </p:nvSpPr>
            <p:spPr bwMode="auto">
              <a:xfrm>
                <a:off x="1577" y="1691"/>
                <a:ext cx="0" cy="234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265" name="Group 238"/>
            <p:cNvGrpSpPr>
              <a:grpSpLocks/>
            </p:cNvGrpSpPr>
            <p:nvPr/>
          </p:nvGrpSpPr>
          <p:grpSpPr bwMode="auto">
            <a:xfrm>
              <a:off x="1459" y="1706"/>
              <a:ext cx="113" cy="535"/>
              <a:chOff x="1459" y="1706"/>
              <a:chExt cx="113" cy="535"/>
            </a:xfrm>
          </p:grpSpPr>
          <p:sp>
            <p:nvSpPr>
              <p:cNvPr id="266" name="Freeform 239"/>
              <p:cNvSpPr>
                <a:spLocks/>
              </p:cNvSpPr>
              <p:nvPr/>
            </p:nvSpPr>
            <p:spPr bwMode="auto">
              <a:xfrm>
                <a:off x="1496" y="1792"/>
                <a:ext cx="0" cy="234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67" name="Freeform 240"/>
              <p:cNvSpPr>
                <a:spLocks/>
              </p:cNvSpPr>
              <p:nvPr/>
            </p:nvSpPr>
            <p:spPr bwMode="auto">
              <a:xfrm>
                <a:off x="1572" y="1706"/>
                <a:ext cx="0" cy="234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68" name="Freeform 241"/>
              <p:cNvSpPr>
                <a:spLocks/>
              </p:cNvSpPr>
              <p:nvPr/>
            </p:nvSpPr>
            <p:spPr bwMode="auto">
              <a:xfrm>
                <a:off x="1459" y="1892"/>
                <a:ext cx="0" cy="234"/>
              </a:xfrm>
              <a:custGeom>
                <a:avLst/>
                <a:gdLst>
                  <a:gd name="T0" fmla="*/ 85 w 85"/>
                  <a:gd name="T1" fmla="*/ 4 h 121"/>
                  <a:gd name="T2" fmla="*/ 76 w 85"/>
                  <a:gd name="T3" fmla="*/ 0 h 121"/>
                  <a:gd name="T4" fmla="*/ 56 w 85"/>
                  <a:gd name="T5" fmla="*/ 1 h 121"/>
                  <a:gd name="T6" fmla="*/ 38 w 85"/>
                  <a:gd name="T7" fmla="*/ 12 h 121"/>
                  <a:gd name="T8" fmla="*/ 15 w 85"/>
                  <a:gd name="T9" fmla="*/ 36 h 121"/>
                  <a:gd name="T10" fmla="*/ 1 w 85"/>
                  <a:gd name="T11" fmla="*/ 55 h 121"/>
                  <a:gd name="T12" fmla="*/ 0 w 85"/>
                  <a:gd name="T13" fmla="*/ 61 h 121"/>
                  <a:gd name="T14" fmla="*/ 7 w 85"/>
                  <a:gd name="T15" fmla="*/ 74 h 121"/>
                  <a:gd name="T16" fmla="*/ 21 w 85"/>
                  <a:gd name="T17" fmla="*/ 80 h 121"/>
                  <a:gd name="T18" fmla="*/ 38 w 85"/>
                  <a:gd name="T19" fmla="*/ 86 h 121"/>
                  <a:gd name="T20" fmla="*/ 52 w 85"/>
                  <a:gd name="T21" fmla="*/ 90 h 121"/>
                  <a:gd name="T22" fmla="*/ 60 w 85"/>
                  <a:gd name="T23" fmla="*/ 95 h 121"/>
                  <a:gd name="T24" fmla="*/ 56 w 85"/>
                  <a:gd name="T25" fmla="*/ 102 h 121"/>
                  <a:gd name="T26" fmla="*/ 46 w 85"/>
                  <a:gd name="T27" fmla="*/ 111 h 121"/>
                  <a:gd name="T28" fmla="*/ 33 w 85"/>
                  <a:gd name="T29" fmla="*/ 112 h 121"/>
                  <a:gd name="T30" fmla="*/ 23 w 85"/>
                  <a:gd name="T31" fmla="*/ 110 h 121"/>
                  <a:gd name="T32" fmla="*/ 18 w 85"/>
                  <a:gd name="T33" fmla="*/ 112 h 121"/>
                  <a:gd name="T34" fmla="*/ 18 w 85"/>
                  <a:gd name="T35" fmla="*/ 117 h 121"/>
                  <a:gd name="T36" fmla="*/ 30 w 85"/>
                  <a:gd name="T37" fmla="*/ 121 h 121"/>
                  <a:gd name="T38" fmla="*/ 46 w 85"/>
                  <a:gd name="T39" fmla="*/ 121 h 121"/>
                  <a:gd name="T40" fmla="*/ 60 w 85"/>
                  <a:gd name="T41" fmla="*/ 117 h 121"/>
                  <a:gd name="T42" fmla="*/ 68 w 85"/>
                  <a:gd name="T43" fmla="*/ 112 h 121"/>
                  <a:gd name="T44" fmla="*/ 72 w 85"/>
                  <a:gd name="T45" fmla="*/ 105 h 121"/>
                  <a:gd name="T46" fmla="*/ 76 w 85"/>
                  <a:gd name="T47" fmla="*/ 96 h 121"/>
                  <a:gd name="T48" fmla="*/ 70 w 85"/>
                  <a:gd name="T49" fmla="*/ 89 h 121"/>
                  <a:gd name="T50" fmla="*/ 52 w 85"/>
                  <a:gd name="T51" fmla="*/ 84 h 121"/>
                  <a:gd name="T52" fmla="*/ 36 w 85"/>
                  <a:gd name="T53" fmla="*/ 79 h 121"/>
                  <a:gd name="T54" fmla="*/ 18 w 85"/>
                  <a:gd name="T55" fmla="*/ 71 h 121"/>
                  <a:gd name="T56" fmla="*/ 16 w 85"/>
                  <a:gd name="T57" fmla="*/ 64 h 121"/>
                  <a:gd name="T58" fmla="*/ 18 w 85"/>
                  <a:gd name="T59" fmla="*/ 51 h 121"/>
                  <a:gd name="T60" fmla="*/ 30 w 85"/>
                  <a:gd name="T61" fmla="*/ 36 h 121"/>
                  <a:gd name="T62" fmla="*/ 43 w 85"/>
                  <a:gd name="T63" fmla="*/ 27 h 121"/>
                  <a:gd name="T64" fmla="*/ 67 w 85"/>
                  <a:gd name="T65" fmla="*/ 20 h 121"/>
                  <a:gd name="T66" fmla="*/ 85 w 85"/>
                  <a:gd name="T67" fmla="*/ 17 h 121"/>
                  <a:gd name="T68" fmla="*/ 85 w 85"/>
                  <a:gd name="T69" fmla="*/ 9 h 121"/>
                  <a:gd name="T70" fmla="*/ 85 w 85"/>
                  <a:gd name="T71" fmla="*/ 4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121"/>
                  <a:gd name="T110" fmla="*/ 85 w 85"/>
                  <a:gd name="T111" fmla="*/ 121 h 1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121">
                    <a:moveTo>
                      <a:pt x="85" y="4"/>
                    </a:moveTo>
                    <a:lnTo>
                      <a:pt x="76" y="0"/>
                    </a:lnTo>
                    <a:lnTo>
                      <a:pt x="56" y="1"/>
                    </a:lnTo>
                    <a:lnTo>
                      <a:pt x="38" y="12"/>
                    </a:lnTo>
                    <a:lnTo>
                      <a:pt x="15" y="3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7" y="74"/>
                    </a:lnTo>
                    <a:lnTo>
                      <a:pt x="21" y="80"/>
                    </a:lnTo>
                    <a:lnTo>
                      <a:pt x="38" y="86"/>
                    </a:lnTo>
                    <a:lnTo>
                      <a:pt x="52" y="90"/>
                    </a:lnTo>
                    <a:lnTo>
                      <a:pt x="60" y="95"/>
                    </a:lnTo>
                    <a:lnTo>
                      <a:pt x="56" y="102"/>
                    </a:lnTo>
                    <a:lnTo>
                      <a:pt x="46" y="111"/>
                    </a:lnTo>
                    <a:lnTo>
                      <a:pt x="33" y="112"/>
                    </a:lnTo>
                    <a:lnTo>
                      <a:pt x="23" y="110"/>
                    </a:lnTo>
                    <a:lnTo>
                      <a:pt x="18" y="112"/>
                    </a:lnTo>
                    <a:lnTo>
                      <a:pt x="18" y="117"/>
                    </a:lnTo>
                    <a:lnTo>
                      <a:pt x="30" y="121"/>
                    </a:lnTo>
                    <a:lnTo>
                      <a:pt x="46" y="121"/>
                    </a:lnTo>
                    <a:lnTo>
                      <a:pt x="60" y="117"/>
                    </a:lnTo>
                    <a:lnTo>
                      <a:pt x="68" y="112"/>
                    </a:lnTo>
                    <a:lnTo>
                      <a:pt x="72" y="105"/>
                    </a:lnTo>
                    <a:lnTo>
                      <a:pt x="76" y="96"/>
                    </a:lnTo>
                    <a:lnTo>
                      <a:pt x="70" y="89"/>
                    </a:lnTo>
                    <a:lnTo>
                      <a:pt x="52" y="84"/>
                    </a:lnTo>
                    <a:lnTo>
                      <a:pt x="36" y="79"/>
                    </a:lnTo>
                    <a:lnTo>
                      <a:pt x="18" y="71"/>
                    </a:lnTo>
                    <a:lnTo>
                      <a:pt x="16" y="64"/>
                    </a:lnTo>
                    <a:lnTo>
                      <a:pt x="18" y="51"/>
                    </a:lnTo>
                    <a:lnTo>
                      <a:pt x="30" y="36"/>
                    </a:lnTo>
                    <a:lnTo>
                      <a:pt x="43" y="27"/>
                    </a:lnTo>
                    <a:lnTo>
                      <a:pt x="67" y="20"/>
                    </a:lnTo>
                    <a:lnTo>
                      <a:pt x="85" y="17"/>
                    </a:lnTo>
                    <a:lnTo>
                      <a:pt x="85" y="9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69" name="Freeform 242"/>
              <p:cNvSpPr>
                <a:spLocks/>
              </p:cNvSpPr>
              <p:nvPr/>
            </p:nvSpPr>
            <p:spPr bwMode="auto">
              <a:xfrm>
                <a:off x="1527" y="1886"/>
                <a:ext cx="0" cy="234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70" name="Freeform 243"/>
              <p:cNvSpPr>
                <a:spLocks/>
              </p:cNvSpPr>
              <p:nvPr/>
            </p:nvSpPr>
            <p:spPr bwMode="auto">
              <a:xfrm>
                <a:off x="1505" y="2007"/>
                <a:ext cx="0" cy="234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71" name="Freeform 244"/>
              <p:cNvSpPr>
                <a:spLocks/>
              </p:cNvSpPr>
              <p:nvPr/>
            </p:nvSpPr>
            <p:spPr bwMode="auto">
              <a:xfrm>
                <a:off x="1569" y="2007"/>
                <a:ext cx="0" cy="234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pSp>
        <p:nvGrpSpPr>
          <p:cNvPr id="276" name="Group 189"/>
          <p:cNvGrpSpPr>
            <a:grpSpLocks/>
          </p:cNvGrpSpPr>
          <p:nvPr/>
        </p:nvGrpSpPr>
        <p:grpSpPr bwMode="auto">
          <a:xfrm>
            <a:off x="2852656" y="1904302"/>
            <a:ext cx="230071" cy="321341"/>
            <a:chOff x="1459" y="1674"/>
            <a:chExt cx="210" cy="549"/>
          </a:xfrm>
        </p:grpSpPr>
        <p:grpSp>
          <p:nvGrpSpPr>
            <p:cNvPr id="277" name="Group 190"/>
            <p:cNvGrpSpPr>
              <a:grpSpLocks/>
            </p:cNvGrpSpPr>
            <p:nvPr/>
          </p:nvGrpSpPr>
          <p:grpSpPr bwMode="auto">
            <a:xfrm>
              <a:off x="1489" y="1674"/>
              <a:ext cx="115" cy="95"/>
              <a:chOff x="1489" y="1674"/>
              <a:chExt cx="115" cy="95"/>
            </a:xfrm>
          </p:grpSpPr>
          <p:sp>
            <p:nvSpPr>
              <p:cNvPr id="285" name="Freeform 191"/>
              <p:cNvSpPr>
                <a:spLocks/>
              </p:cNvSpPr>
              <p:nvPr/>
            </p:nvSpPr>
            <p:spPr bwMode="auto">
              <a:xfrm>
                <a:off x="1530" y="1712"/>
                <a:ext cx="37" cy="57"/>
              </a:xfrm>
              <a:custGeom>
                <a:avLst/>
                <a:gdLst>
                  <a:gd name="T0" fmla="*/ 12 w 37"/>
                  <a:gd name="T1" fmla="*/ 52 h 57"/>
                  <a:gd name="T2" fmla="*/ 12 w 37"/>
                  <a:gd name="T3" fmla="*/ 44 h 57"/>
                  <a:gd name="T4" fmla="*/ 10 w 37"/>
                  <a:gd name="T5" fmla="*/ 35 h 57"/>
                  <a:gd name="T6" fmla="*/ 6 w 37"/>
                  <a:gd name="T7" fmla="*/ 29 h 57"/>
                  <a:gd name="T8" fmla="*/ 0 w 37"/>
                  <a:gd name="T9" fmla="*/ 20 h 57"/>
                  <a:gd name="T10" fmla="*/ 0 w 37"/>
                  <a:gd name="T11" fmla="*/ 14 h 57"/>
                  <a:gd name="T12" fmla="*/ 5 w 37"/>
                  <a:gd name="T13" fmla="*/ 6 h 57"/>
                  <a:gd name="T14" fmla="*/ 11 w 37"/>
                  <a:gd name="T15" fmla="*/ 1 h 57"/>
                  <a:gd name="T16" fmla="*/ 19 w 37"/>
                  <a:gd name="T17" fmla="*/ 0 h 57"/>
                  <a:gd name="T18" fmla="*/ 25 w 37"/>
                  <a:gd name="T19" fmla="*/ 1 h 57"/>
                  <a:gd name="T20" fmla="*/ 29 w 37"/>
                  <a:gd name="T21" fmla="*/ 2 h 57"/>
                  <a:gd name="T22" fmla="*/ 35 w 37"/>
                  <a:gd name="T23" fmla="*/ 7 h 57"/>
                  <a:gd name="T24" fmla="*/ 37 w 37"/>
                  <a:gd name="T25" fmla="*/ 14 h 57"/>
                  <a:gd name="T26" fmla="*/ 37 w 37"/>
                  <a:gd name="T27" fmla="*/ 20 h 57"/>
                  <a:gd name="T28" fmla="*/ 32 w 37"/>
                  <a:gd name="T29" fmla="*/ 27 h 57"/>
                  <a:gd name="T30" fmla="*/ 26 w 37"/>
                  <a:gd name="T31" fmla="*/ 35 h 57"/>
                  <a:gd name="T32" fmla="*/ 25 w 37"/>
                  <a:gd name="T33" fmla="*/ 44 h 57"/>
                  <a:gd name="T34" fmla="*/ 25 w 37"/>
                  <a:gd name="T35" fmla="*/ 47 h 57"/>
                  <a:gd name="T36" fmla="*/ 22 w 37"/>
                  <a:gd name="T37" fmla="*/ 54 h 57"/>
                  <a:gd name="T38" fmla="*/ 19 w 37"/>
                  <a:gd name="T39" fmla="*/ 57 h 57"/>
                  <a:gd name="T40" fmla="*/ 12 w 37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57"/>
                  <a:gd name="T65" fmla="*/ 37 w 3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57">
                    <a:moveTo>
                      <a:pt x="12" y="52"/>
                    </a:moveTo>
                    <a:lnTo>
                      <a:pt x="12" y="44"/>
                    </a:lnTo>
                    <a:lnTo>
                      <a:pt x="10" y="35"/>
                    </a:lnTo>
                    <a:lnTo>
                      <a:pt x="6" y="29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5" y="7"/>
                    </a:lnTo>
                    <a:lnTo>
                      <a:pt x="37" y="14"/>
                    </a:lnTo>
                    <a:lnTo>
                      <a:pt x="37" y="20"/>
                    </a:lnTo>
                    <a:lnTo>
                      <a:pt x="32" y="27"/>
                    </a:lnTo>
                    <a:lnTo>
                      <a:pt x="26" y="35"/>
                    </a:lnTo>
                    <a:lnTo>
                      <a:pt x="25" y="44"/>
                    </a:lnTo>
                    <a:lnTo>
                      <a:pt x="25" y="47"/>
                    </a:lnTo>
                    <a:lnTo>
                      <a:pt x="22" y="54"/>
                    </a:lnTo>
                    <a:lnTo>
                      <a:pt x="19" y="57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86" name="Freeform 192"/>
              <p:cNvSpPr>
                <a:spLocks/>
              </p:cNvSpPr>
              <p:nvPr/>
            </p:nvSpPr>
            <p:spPr bwMode="auto">
              <a:xfrm>
                <a:off x="1489" y="1708"/>
                <a:ext cx="28" cy="11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87" name="Freeform 193"/>
              <p:cNvSpPr>
                <a:spLocks/>
              </p:cNvSpPr>
              <p:nvPr/>
            </p:nvSpPr>
            <p:spPr bwMode="auto">
              <a:xfrm>
                <a:off x="1517" y="1678"/>
                <a:ext cx="13" cy="19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88" name="Freeform 194"/>
              <p:cNvSpPr>
                <a:spLocks/>
              </p:cNvSpPr>
              <p:nvPr/>
            </p:nvSpPr>
            <p:spPr bwMode="auto">
              <a:xfrm>
                <a:off x="1557" y="1674"/>
                <a:ext cx="10" cy="22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89" name="Freeform 195"/>
              <p:cNvSpPr>
                <a:spLocks/>
              </p:cNvSpPr>
              <p:nvPr/>
            </p:nvSpPr>
            <p:spPr bwMode="auto">
              <a:xfrm>
                <a:off x="1577" y="1691"/>
                <a:ext cx="27" cy="13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278" name="Group 196"/>
            <p:cNvGrpSpPr>
              <a:grpSpLocks/>
            </p:cNvGrpSpPr>
            <p:nvPr/>
          </p:nvGrpSpPr>
          <p:grpSpPr bwMode="auto">
            <a:xfrm>
              <a:off x="1459" y="1706"/>
              <a:ext cx="210" cy="517"/>
              <a:chOff x="1459" y="1706"/>
              <a:chExt cx="210" cy="517"/>
            </a:xfrm>
          </p:grpSpPr>
          <p:sp>
            <p:nvSpPr>
              <p:cNvPr id="279" name="Freeform 197"/>
              <p:cNvSpPr>
                <a:spLocks/>
              </p:cNvSpPr>
              <p:nvPr/>
            </p:nvSpPr>
            <p:spPr bwMode="auto">
              <a:xfrm>
                <a:off x="1496" y="1792"/>
                <a:ext cx="106" cy="90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80" name="Freeform 198"/>
              <p:cNvSpPr>
                <a:spLocks/>
              </p:cNvSpPr>
              <p:nvPr/>
            </p:nvSpPr>
            <p:spPr bwMode="auto">
              <a:xfrm>
                <a:off x="1572" y="1706"/>
                <a:ext cx="93" cy="202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81" name="Freeform 199"/>
              <p:cNvSpPr>
                <a:spLocks/>
              </p:cNvSpPr>
              <p:nvPr/>
            </p:nvSpPr>
            <p:spPr bwMode="auto">
              <a:xfrm>
                <a:off x="1459" y="1892"/>
                <a:ext cx="85" cy="121"/>
              </a:xfrm>
              <a:custGeom>
                <a:avLst/>
                <a:gdLst>
                  <a:gd name="T0" fmla="*/ 85 w 85"/>
                  <a:gd name="T1" fmla="*/ 4 h 121"/>
                  <a:gd name="T2" fmla="*/ 76 w 85"/>
                  <a:gd name="T3" fmla="*/ 0 h 121"/>
                  <a:gd name="T4" fmla="*/ 56 w 85"/>
                  <a:gd name="T5" fmla="*/ 1 h 121"/>
                  <a:gd name="T6" fmla="*/ 38 w 85"/>
                  <a:gd name="T7" fmla="*/ 12 h 121"/>
                  <a:gd name="T8" fmla="*/ 15 w 85"/>
                  <a:gd name="T9" fmla="*/ 36 h 121"/>
                  <a:gd name="T10" fmla="*/ 1 w 85"/>
                  <a:gd name="T11" fmla="*/ 55 h 121"/>
                  <a:gd name="T12" fmla="*/ 0 w 85"/>
                  <a:gd name="T13" fmla="*/ 61 h 121"/>
                  <a:gd name="T14" fmla="*/ 7 w 85"/>
                  <a:gd name="T15" fmla="*/ 74 h 121"/>
                  <a:gd name="T16" fmla="*/ 21 w 85"/>
                  <a:gd name="T17" fmla="*/ 80 h 121"/>
                  <a:gd name="T18" fmla="*/ 38 w 85"/>
                  <a:gd name="T19" fmla="*/ 86 h 121"/>
                  <a:gd name="T20" fmla="*/ 52 w 85"/>
                  <a:gd name="T21" fmla="*/ 90 h 121"/>
                  <a:gd name="T22" fmla="*/ 60 w 85"/>
                  <a:gd name="T23" fmla="*/ 95 h 121"/>
                  <a:gd name="T24" fmla="*/ 56 w 85"/>
                  <a:gd name="T25" fmla="*/ 102 h 121"/>
                  <a:gd name="T26" fmla="*/ 46 w 85"/>
                  <a:gd name="T27" fmla="*/ 111 h 121"/>
                  <a:gd name="T28" fmla="*/ 33 w 85"/>
                  <a:gd name="T29" fmla="*/ 112 h 121"/>
                  <a:gd name="T30" fmla="*/ 23 w 85"/>
                  <a:gd name="T31" fmla="*/ 110 h 121"/>
                  <a:gd name="T32" fmla="*/ 18 w 85"/>
                  <a:gd name="T33" fmla="*/ 112 h 121"/>
                  <a:gd name="T34" fmla="*/ 18 w 85"/>
                  <a:gd name="T35" fmla="*/ 117 h 121"/>
                  <a:gd name="T36" fmla="*/ 30 w 85"/>
                  <a:gd name="T37" fmla="*/ 121 h 121"/>
                  <a:gd name="T38" fmla="*/ 46 w 85"/>
                  <a:gd name="T39" fmla="*/ 121 h 121"/>
                  <a:gd name="T40" fmla="*/ 60 w 85"/>
                  <a:gd name="T41" fmla="*/ 117 h 121"/>
                  <a:gd name="T42" fmla="*/ 68 w 85"/>
                  <a:gd name="T43" fmla="*/ 112 h 121"/>
                  <a:gd name="T44" fmla="*/ 72 w 85"/>
                  <a:gd name="T45" fmla="*/ 105 h 121"/>
                  <a:gd name="T46" fmla="*/ 76 w 85"/>
                  <a:gd name="T47" fmla="*/ 96 h 121"/>
                  <a:gd name="T48" fmla="*/ 70 w 85"/>
                  <a:gd name="T49" fmla="*/ 89 h 121"/>
                  <a:gd name="T50" fmla="*/ 52 w 85"/>
                  <a:gd name="T51" fmla="*/ 84 h 121"/>
                  <a:gd name="T52" fmla="*/ 36 w 85"/>
                  <a:gd name="T53" fmla="*/ 79 h 121"/>
                  <a:gd name="T54" fmla="*/ 18 w 85"/>
                  <a:gd name="T55" fmla="*/ 71 h 121"/>
                  <a:gd name="T56" fmla="*/ 16 w 85"/>
                  <a:gd name="T57" fmla="*/ 64 h 121"/>
                  <a:gd name="T58" fmla="*/ 18 w 85"/>
                  <a:gd name="T59" fmla="*/ 51 h 121"/>
                  <a:gd name="T60" fmla="*/ 30 w 85"/>
                  <a:gd name="T61" fmla="*/ 36 h 121"/>
                  <a:gd name="T62" fmla="*/ 43 w 85"/>
                  <a:gd name="T63" fmla="*/ 27 h 121"/>
                  <a:gd name="T64" fmla="*/ 67 w 85"/>
                  <a:gd name="T65" fmla="*/ 20 h 121"/>
                  <a:gd name="T66" fmla="*/ 85 w 85"/>
                  <a:gd name="T67" fmla="*/ 17 h 121"/>
                  <a:gd name="T68" fmla="*/ 85 w 85"/>
                  <a:gd name="T69" fmla="*/ 9 h 121"/>
                  <a:gd name="T70" fmla="*/ 85 w 85"/>
                  <a:gd name="T71" fmla="*/ 4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121"/>
                  <a:gd name="T110" fmla="*/ 85 w 85"/>
                  <a:gd name="T111" fmla="*/ 121 h 1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121">
                    <a:moveTo>
                      <a:pt x="85" y="4"/>
                    </a:moveTo>
                    <a:lnTo>
                      <a:pt x="76" y="0"/>
                    </a:lnTo>
                    <a:lnTo>
                      <a:pt x="56" y="1"/>
                    </a:lnTo>
                    <a:lnTo>
                      <a:pt x="38" y="12"/>
                    </a:lnTo>
                    <a:lnTo>
                      <a:pt x="15" y="3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7" y="74"/>
                    </a:lnTo>
                    <a:lnTo>
                      <a:pt x="21" y="80"/>
                    </a:lnTo>
                    <a:lnTo>
                      <a:pt x="38" y="86"/>
                    </a:lnTo>
                    <a:lnTo>
                      <a:pt x="52" y="90"/>
                    </a:lnTo>
                    <a:lnTo>
                      <a:pt x="60" y="95"/>
                    </a:lnTo>
                    <a:lnTo>
                      <a:pt x="56" y="102"/>
                    </a:lnTo>
                    <a:lnTo>
                      <a:pt x="46" y="111"/>
                    </a:lnTo>
                    <a:lnTo>
                      <a:pt x="33" y="112"/>
                    </a:lnTo>
                    <a:lnTo>
                      <a:pt x="23" y="110"/>
                    </a:lnTo>
                    <a:lnTo>
                      <a:pt x="18" y="112"/>
                    </a:lnTo>
                    <a:lnTo>
                      <a:pt x="18" y="117"/>
                    </a:lnTo>
                    <a:lnTo>
                      <a:pt x="30" y="121"/>
                    </a:lnTo>
                    <a:lnTo>
                      <a:pt x="46" y="121"/>
                    </a:lnTo>
                    <a:lnTo>
                      <a:pt x="60" y="117"/>
                    </a:lnTo>
                    <a:lnTo>
                      <a:pt x="68" y="112"/>
                    </a:lnTo>
                    <a:lnTo>
                      <a:pt x="72" y="105"/>
                    </a:lnTo>
                    <a:lnTo>
                      <a:pt x="76" y="96"/>
                    </a:lnTo>
                    <a:lnTo>
                      <a:pt x="70" y="89"/>
                    </a:lnTo>
                    <a:lnTo>
                      <a:pt x="52" y="84"/>
                    </a:lnTo>
                    <a:lnTo>
                      <a:pt x="36" y="79"/>
                    </a:lnTo>
                    <a:lnTo>
                      <a:pt x="18" y="71"/>
                    </a:lnTo>
                    <a:lnTo>
                      <a:pt x="16" y="64"/>
                    </a:lnTo>
                    <a:lnTo>
                      <a:pt x="18" y="51"/>
                    </a:lnTo>
                    <a:lnTo>
                      <a:pt x="30" y="36"/>
                    </a:lnTo>
                    <a:lnTo>
                      <a:pt x="43" y="27"/>
                    </a:lnTo>
                    <a:lnTo>
                      <a:pt x="67" y="20"/>
                    </a:lnTo>
                    <a:lnTo>
                      <a:pt x="85" y="17"/>
                    </a:lnTo>
                    <a:lnTo>
                      <a:pt x="85" y="9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82" name="Freeform 200"/>
              <p:cNvSpPr>
                <a:spLocks/>
              </p:cNvSpPr>
              <p:nvPr/>
            </p:nvSpPr>
            <p:spPr bwMode="auto">
              <a:xfrm>
                <a:off x="1527" y="1886"/>
                <a:ext cx="79" cy="149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83" name="Freeform 201"/>
              <p:cNvSpPr>
                <a:spLocks/>
              </p:cNvSpPr>
              <p:nvPr/>
            </p:nvSpPr>
            <p:spPr bwMode="auto">
              <a:xfrm>
                <a:off x="1505" y="2007"/>
                <a:ext cx="60" cy="216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84" name="Freeform 202"/>
              <p:cNvSpPr>
                <a:spLocks/>
              </p:cNvSpPr>
              <p:nvPr/>
            </p:nvSpPr>
            <p:spPr bwMode="auto">
              <a:xfrm>
                <a:off x="1569" y="2007"/>
                <a:ext cx="100" cy="182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pSp>
        <p:nvGrpSpPr>
          <p:cNvPr id="290" name="Group 189"/>
          <p:cNvGrpSpPr>
            <a:grpSpLocks/>
          </p:cNvGrpSpPr>
          <p:nvPr/>
        </p:nvGrpSpPr>
        <p:grpSpPr bwMode="auto">
          <a:xfrm>
            <a:off x="3005056" y="2301403"/>
            <a:ext cx="230071" cy="321341"/>
            <a:chOff x="1459" y="1674"/>
            <a:chExt cx="210" cy="549"/>
          </a:xfrm>
        </p:grpSpPr>
        <p:grpSp>
          <p:nvGrpSpPr>
            <p:cNvPr id="291" name="Group 190"/>
            <p:cNvGrpSpPr>
              <a:grpSpLocks/>
            </p:cNvGrpSpPr>
            <p:nvPr/>
          </p:nvGrpSpPr>
          <p:grpSpPr bwMode="auto">
            <a:xfrm>
              <a:off x="1489" y="1674"/>
              <a:ext cx="115" cy="95"/>
              <a:chOff x="1489" y="1674"/>
              <a:chExt cx="115" cy="95"/>
            </a:xfrm>
          </p:grpSpPr>
          <p:sp>
            <p:nvSpPr>
              <p:cNvPr id="299" name="Freeform 191"/>
              <p:cNvSpPr>
                <a:spLocks/>
              </p:cNvSpPr>
              <p:nvPr/>
            </p:nvSpPr>
            <p:spPr bwMode="auto">
              <a:xfrm>
                <a:off x="1530" y="1712"/>
                <a:ext cx="37" cy="57"/>
              </a:xfrm>
              <a:custGeom>
                <a:avLst/>
                <a:gdLst>
                  <a:gd name="T0" fmla="*/ 12 w 37"/>
                  <a:gd name="T1" fmla="*/ 52 h 57"/>
                  <a:gd name="T2" fmla="*/ 12 w 37"/>
                  <a:gd name="T3" fmla="*/ 44 h 57"/>
                  <a:gd name="T4" fmla="*/ 10 w 37"/>
                  <a:gd name="T5" fmla="*/ 35 h 57"/>
                  <a:gd name="T6" fmla="*/ 6 w 37"/>
                  <a:gd name="T7" fmla="*/ 29 h 57"/>
                  <a:gd name="T8" fmla="*/ 0 w 37"/>
                  <a:gd name="T9" fmla="*/ 20 h 57"/>
                  <a:gd name="T10" fmla="*/ 0 w 37"/>
                  <a:gd name="T11" fmla="*/ 14 h 57"/>
                  <a:gd name="T12" fmla="*/ 5 w 37"/>
                  <a:gd name="T13" fmla="*/ 6 h 57"/>
                  <a:gd name="T14" fmla="*/ 11 w 37"/>
                  <a:gd name="T15" fmla="*/ 1 h 57"/>
                  <a:gd name="T16" fmla="*/ 19 w 37"/>
                  <a:gd name="T17" fmla="*/ 0 h 57"/>
                  <a:gd name="T18" fmla="*/ 25 w 37"/>
                  <a:gd name="T19" fmla="*/ 1 h 57"/>
                  <a:gd name="T20" fmla="*/ 29 w 37"/>
                  <a:gd name="T21" fmla="*/ 2 h 57"/>
                  <a:gd name="T22" fmla="*/ 35 w 37"/>
                  <a:gd name="T23" fmla="*/ 7 h 57"/>
                  <a:gd name="T24" fmla="*/ 37 w 37"/>
                  <a:gd name="T25" fmla="*/ 14 h 57"/>
                  <a:gd name="T26" fmla="*/ 37 w 37"/>
                  <a:gd name="T27" fmla="*/ 20 h 57"/>
                  <a:gd name="T28" fmla="*/ 32 w 37"/>
                  <a:gd name="T29" fmla="*/ 27 h 57"/>
                  <a:gd name="T30" fmla="*/ 26 w 37"/>
                  <a:gd name="T31" fmla="*/ 35 h 57"/>
                  <a:gd name="T32" fmla="*/ 25 w 37"/>
                  <a:gd name="T33" fmla="*/ 44 h 57"/>
                  <a:gd name="T34" fmla="*/ 25 w 37"/>
                  <a:gd name="T35" fmla="*/ 47 h 57"/>
                  <a:gd name="T36" fmla="*/ 22 w 37"/>
                  <a:gd name="T37" fmla="*/ 54 h 57"/>
                  <a:gd name="T38" fmla="*/ 19 w 37"/>
                  <a:gd name="T39" fmla="*/ 57 h 57"/>
                  <a:gd name="T40" fmla="*/ 12 w 37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57"/>
                  <a:gd name="T65" fmla="*/ 37 w 3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57">
                    <a:moveTo>
                      <a:pt x="12" y="52"/>
                    </a:moveTo>
                    <a:lnTo>
                      <a:pt x="12" y="44"/>
                    </a:lnTo>
                    <a:lnTo>
                      <a:pt x="10" y="35"/>
                    </a:lnTo>
                    <a:lnTo>
                      <a:pt x="6" y="29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5" y="7"/>
                    </a:lnTo>
                    <a:lnTo>
                      <a:pt x="37" y="14"/>
                    </a:lnTo>
                    <a:lnTo>
                      <a:pt x="37" y="20"/>
                    </a:lnTo>
                    <a:lnTo>
                      <a:pt x="32" y="27"/>
                    </a:lnTo>
                    <a:lnTo>
                      <a:pt x="26" y="35"/>
                    </a:lnTo>
                    <a:lnTo>
                      <a:pt x="25" y="44"/>
                    </a:lnTo>
                    <a:lnTo>
                      <a:pt x="25" y="47"/>
                    </a:lnTo>
                    <a:lnTo>
                      <a:pt x="22" y="54"/>
                    </a:lnTo>
                    <a:lnTo>
                      <a:pt x="19" y="57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00" name="Freeform 192"/>
              <p:cNvSpPr>
                <a:spLocks/>
              </p:cNvSpPr>
              <p:nvPr/>
            </p:nvSpPr>
            <p:spPr bwMode="auto">
              <a:xfrm>
                <a:off x="1489" y="1708"/>
                <a:ext cx="28" cy="11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01" name="Freeform 193"/>
              <p:cNvSpPr>
                <a:spLocks/>
              </p:cNvSpPr>
              <p:nvPr/>
            </p:nvSpPr>
            <p:spPr bwMode="auto">
              <a:xfrm>
                <a:off x="1517" y="1678"/>
                <a:ext cx="13" cy="19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02" name="Freeform 194"/>
              <p:cNvSpPr>
                <a:spLocks/>
              </p:cNvSpPr>
              <p:nvPr/>
            </p:nvSpPr>
            <p:spPr bwMode="auto">
              <a:xfrm>
                <a:off x="1557" y="1674"/>
                <a:ext cx="10" cy="22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03" name="Freeform 195"/>
              <p:cNvSpPr>
                <a:spLocks/>
              </p:cNvSpPr>
              <p:nvPr/>
            </p:nvSpPr>
            <p:spPr bwMode="auto">
              <a:xfrm>
                <a:off x="1577" y="1691"/>
                <a:ext cx="27" cy="13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292" name="Group 196"/>
            <p:cNvGrpSpPr>
              <a:grpSpLocks/>
            </p:cNvGrpSpPr>
            <p:nvPr/>
          </p:nvGrpSpPr>
          <p:grpSpPr bwMode="auto">
            <a:xfrm>
              <a:off x="1459" y="1706"/>
              <a:ext cx="210" cy="517"/>
              <a:chOff x="1459" y="1706"/>
              <a:chExt cx="210" cy="517"/>
            </a:xfrm>
          </p:grpSpPr>
          <p:sp>
            <p:nvSpPr>
              <p:cNvPr id="293" name="Freeform 197"/>
              <p:cNvSpPr>
                <a:spLocks/>
              </p:cNvSpPr>
              <p:nvPr/>
            </p:nvSpPr>
            <p:spPr bwMode="auto">
              <a:xfrm>
                <a:off x="1496" y="1792"/>
                <a:ext cx="106" cy="90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94" name="Freeform 198"/>
              <p:cNvSpPr>
                <a:spLocks/>
              </p:cNvSpPr>
              <p:nvPr/>
            </p:nvSpPr>
            <p:spPr bwMode="auto">
              <a:xfrm>
                <a:off x="1572" y="1706"/>
                <a:ext cx="93" cy="202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95" name="Freeform 199"/>
              <p:cNvSpPr>
                <a:spLocks/>
              </p:cNvSpPr>
              <p:nvPr/>
            </p:nvSpPr>
            <p:spPr bwMode="auto">
              <a:xfrm>
                <a:off x="1459" y="1892"/>
                <a:ext cx="85" cy="121"/>
              </a:xfrm>
              <a:custGeom>
                <a:avLst/>
                <a:gdLst>
                  <a:gd name="T0" fmla="*/ 85 w 85"/>
                  <a:gd name="T1" fmla="*/ 4 h 121"/>
                  <a:gd name="T2" fmla="*/ 76 w 85"/>
                  <a:gd name="T3" fmla="*/ 0 h 121"/>
                  <a:gd name="T4" fmla="*/ 56 w 85"/>
                  <a:gd name="T5" fmla="*/ 1 h 121"/>
                  <a:gd name="T6" fmla="*/ 38 w 85"/>
                  <a:gd name="T7" fmla="*/ 12 h 121"/>
                  <a:gd name="T8" fmla="*/ 15 w 85"/>
                  <a:gd name="T9" fmla="*/ 36 h 121"/>
                  <a:gd name="T10" fmla="*/ 1 w 85"/>
                  <a:gd name="T11" fmla="*/ 55 h 121"/>
                  <a:gd name="T12" fmla="*/ 0 w 85"/>
                  <a:gd name="T13" fmla="*/ 61 h 121"/>
                  <a:gd name="T14" fmla="*/ 7 w 85"/>
                  <a:gd name="T15" fmla="*/ 74 h 121"/>
                  <a:gd name="T16" fmla="*/ 21 w 85"/>
                  <a:gd name="T17" fmla="*/ 80 h 121"/>
                  <a:gd name="T18" fmla="*/ 38 w 85"/>
                  <a:gd name="T19" fmla="*/ 86 h 121"/>
                  <a:gd name="T20" fmla="*/ 52 w 85"/>
                  <a:gd name="T21" fmla="*/ 90 h 121"/>
                  <a:gd name="T22" fmla="*/ 60 w 85"/>
                  <a:gd name="T23" fmla="*/ 95 h 121"/>
                  <a:gd name="T24" fmla="*/ 56 w 85"/>
                  <a:gd name="T25" fmla="*/ 102 h 121"/>
                  <a:gd name="T26" fmla="*/ 46 w 85"/>
                  <a:gd name="T27" fmla="*/ 111 h 121"/>
                  <a:gd name="T28" fmla="*/ 33 w 85"/>
                  <a:gd name="T29" fmla="*/ 112 h 121"/>
                  <a:gd name="T30" fmla="*/ 23 w 85"/>
                  <a:gd name="T31" fmla="*/ 110 h 121"/>
                  <a:gd name="T32" fmla="*/ 18 w 85"/>
                  <a:gd name="T33" fmla="*/ 112 h 121"/>
                  <a:gd name="T34" fmla="*/ 18 w 85"/>
                  <a:gd name="T35" fmla="*/ 117 h 121"/>
                  <a:gd name="T36" fmla="*/ 30 w 85"/>
                  <a:gd name="T37" fmla="*/ 121 h 121"/>
                  <a:gd name="T38" fmla="*/ 46 w 85"/>
                  <a:gd name="T39" fmla="*/ 121 h 121"/>
                  <a:gd name="T40" fmla="*/ 60 w 85"/>
                  <a:gd name="T41" fmla="*/ 117 h 121"/>
                  <a:gd name="T42" fmla="*/ 68 w 85"/>
                  <a:gd name="T43" fmla="*/ 112 h 121"/>
                  <a:gd name="T44" fmla="*/ 72 w 85"/>
                  <a:gd name="T45" fmla="*/ 105 h 121"/>
                  <a:gd name="T46" fmla="*/ 76 w 85"/>
                  <a:gd name="T47" fmla="*/ 96 h 121"/>
                  <a:gd name="T48" fmla="*/ 70 w 85"/>
                  <a:gd name="T49" fmla="*/ 89 h 121"/>
                  <a:gd name="T50" fmla="*/ 52 w 85"/>
                  <a:gd name="T51" fmla="*/ 84 h 121"/>
                  <a:gd name="T52" fmla="*/ 36 w 85"/>
                  <a:gd name="T53" fmla="*/ 79 h 121"/>
                  <a:gd name="T54" fmla="*/ 18 w 85"/>
                  <a:gd name="T55" fmla="*/ 71 h 121"/>
                  <a:gd name="T56" fmla="*/ 16 w 85"/>
                  <a:gd name="T57" fmla="*/ 64 h 121"/>
                  <a:gd name="T58" fmla="*/ 18 w 85"/>
                  <a:gd name="T59" fmla="*/ 51 h 121"/>
                  <a:gd name="T60" fmla="*/ 30 w 85"/>
                  <a:gd name="T61" fmla="*/ 36 h 121"/>
                  <a:gd name="T62" fmla="*/ 43 w 85"/>
                  <a:gd name="T63" fmla="*/ 27 h 121"/>
                  <a:gd name="T64" fmla="*/ 67 w 85"/>
                  <a:gd name="T65" fmla="*/ 20 h 121"/>
                  <a:gd name="T66" fmla="*/ 85 w 85"/>
                  <a:gd name="T67" fmla="*/ 17 h 121"/>
                  <a:gd name="T68" fmla="*/ 85 w 85"/>
                  <a:gd name="T69" fmla="*/ 9 h 121"/>
                  <a:gd name="T70" fmla="*/ 85 w 85"/>
                  <a:gd name="T71" fmla="*/ 4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121"/>
                  <a:gd name="T110" fmla="*/ 85 w 85"/>
                  <a:gd name="T111" fmla="*/ 121 h 1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121">
                    <a:moveTo>
                      <a:pt x="85" y="4"/>
                    </a:moveTo>
                    <a:lnTo>
                      <a:pt x="76" y="0"/>
                    </a:lnTo>
                    <a:lnTo>
                      <a:pt x="56" y="1"/>
                    </a:lnTo>
                    <a:lnTo>
                      <a:pt x="38" y="12"/>
                    </a:lnTo>
                    <a:lnTo>
                      <a:pt x="15" y="3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7" y="74"/>
                    </a:lnTo>
                    <a:lnTo>
                      <a:pt x="21" y="80"/>
                    </a:lnTo>
                    <a:lnTo>
                      <a:pt x="38" y="86"/>
                    </a:lnTo>
                    <a:lnTo>
                      <a:pt x="52" y="90"/>
                    </a:lnTo>
                    <a:lnTo>
                      <a:pt x="60" y="95"/>
                    </a:lnTo>
                    <a:lnTo>
                      <a:pt x="56" y="102"/>
                    </a:lnTo>
                    <a:lnTo>
                      <a:pt x="46" y="111"/>
                    </a:lnTo>
                    <a:lnTo>
                      <a:pt x="33" y="112"/>
                    </a:lnTo>
                    <a:lnTo>
                      <a:pt x="23" y="110"/>
                    </a:lnTo>
                    <a:lnTo>
                      <a:pt x="18" y="112"/>
                    </a:lnTo>
                    <a:lnTo>
                      <a:pt x="18" y="117"/>
                    </a:lnTo>
                    <a:lnTo>
                      <a:pt x="30" y="121"/>
                    </a:lnTo>
                    <a:lnTo>
                      <a:pt x="46" y="121"/>
                    </a:lnTo>
                    <a:lnTo>
                      <a:pt x="60" y="117"/>
                    </a:lnTo>
                    <a:lnTo>
                      <a:pt x="68" y="112"/>
                    </a:lnTo>
                    <a:lnTo>
                      <a:pt x="72" y="105"/>
                    </a:lnTo>
                    <a:lnTo>
                      <a:pt x="76" y="96"/>
                    </a:lnTo>
                    <a:lnTo>
                      <a:pt x="70" y="89"/>
                    </a:lnTo>
                    <a:lnTo>
                      <a:pt x="52" y="84"/>
                    </a:lnTo>
                    <a:lnTo>
                      <a:pt x="36" y="79"/>
                    </a:lnTo>
                    <a:lnTo>
                      <a:pt x="18" y="71"/>
                    </a:lnTo>
                    <a:lnTo>
                      <a:pt x="16" y="64"/>
                    </a:lnTo>
                    <a:lnTo>
                      <a:pt x="18" y="51"/>
                    </a:lnTo>
                    <a:lnTo>
                      <a:pt x="30" y="36"/>
                    </a:lnTo>
                    <a:lnTo>
                      <a:pt x="43" y="27"/>
                    </a:lnTo>
                    <a:lnTo>
                      <a:pt x="67" y="20"/>
                    </a:lnTo>
                    <a:lnTo>
                      <a:pt x="85" y="17"/>
                    </a:lnTo>
                    <a:lnTo>
                      <a:pt x="85" y="9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96" name="Freeform 200"/>
              <p:cNvSpPr>
                <a:spLocks/>
              </p:cNvSpPr>
              <p:nvPr/>
            </p:nvSpPr>
            <p:spPr bwMode="auto">
              <a:xfrm>
                <a:off x="1527" y="1886"/>
                <a:ext cx="79" cy="149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97" name="Freeform 201"/>
              <p:cNvSpPr>
                <a:spLocks/>
              </p:cNvSpPr>
              <p:nvPr/>
            </p:nvSpPr>
            <p:spPr bwMode="auto">
              <a:xfrm>
                <a:off x="1505" y="2007"/>
                <a:ext cx="60" cy="216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298" name="Freeform 202"/>
              <p:cNvSpPr>
                <a:spLocks/>
              </p:cNvSpPr>
              <p:nvPr/>
            </p:nvSpPr>
            <p:spPr bwMode="auto">
              <a:xfrm>
                <a:off x="1569" y="2007"/>
                <a:ext cx="100" cy="182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pSp>
        <p:nvGrpSpPr>
          <p:cNvPr id="304" name="Group 189"/>
          <p:cNvGrpSpPr>
            <a:grpSpLocks/>
          </p:cNvGrpSpPr>
          <p:nvPr/>
        </p:nvGrpSpPr>
        <p:grpSpPr bwMode="auto">
          <a:xfrm>
            <a:off x="2451082" y="2353083"/>
            <a:ext cx="230071" cy="321341"/>
            <a:chOff x="1459" y="1674"/>
            <a:chExt cx="210" cy="549"/>
          </a:xfrm>
        </p:grpSpPr>
        <p:grpSp>
          <p:nvGrpSpPr>
            <p:cNvPr id="305" name="Group 190"/>
            <p:cNvGrpSpPr>
              <a:grpSpLocks/>
            </p:cNvGrpSpPr>
            <p:nvPr/>
          </p:nvGrpSpPr>
          <p:grpSpPr bwMode="auto">
            <a:xfrm>
              <a:off x="1489" y="1674"/>
              <a:ext cx="115" cy="95"/>
              <a:chOff x="1489" y="1674"/>
              <a:chExt cx="115" cy="95"/>
            </a:xfrm>
          </p:grpSpPr>
          <p:sp>
            <p:nvSpPr>
              <p:cNvPr id="313" name="Freeform 191"/>
              <p:cNvSpPr>
                <a:spLocks/>
              </p:cNvSpPr>
              <p:nvPr/>
            </p:nvSpPr>
            <p:spPr bwMode="auto">
              <a:xfrm>
                <a:off x="1530" y="1712"/>
                <a:ext cx="37" cy="57"/>
              </a:xfrm>
              <a:custGeom>
                <a:avLst/>
                <a:gdLst>
                  <a:gd name="T0" fmla="*/ 12 w 37"/>
                  <a:gd name="T1" fmla="*/ 52 h 57"/>
                  <a:gd name="T2" fmla="*/ 12 w 37"/>
                  <a:gd name="T3" fmla="*/ 44 h 57"/>
                  <a:gd name="T4" fmla="*/ 10 w 37"/>
                  <a:gd name="T5" fmla="*/ 35 h 57"/>
                  <a:gd name="T6" fmla="*/ 6 w 37"/>
                  <a:gd name="T7" fmla="*/ 29 h 57"/>
                  <a:gd name="T8" fmla="*/ 0 w 37"/>
                  <a:gd name="T9" fmla="*/ 20 h 57"/>
                  <a:gd name="T10" fmla="*/ 0 w 37"/>
                  <a:gd name="T11" fmla="*/ 14 h 57"/>
                  <a:gd name="T12" fmla="*/ 5 w 37"/>
                  <a:gd name="T13" fmla="*/ 6 h 57"/>
                  <a:gd name="T14" fmla="*/ 11 w 37"/>
                  <a:gd name="T15" fmla="*/ 1 h 57"/>
                  <a:gd name="T16" fmla="*/ 19 w 37"/>
                  <a:gd name="T17" fmla="*/ 0 h 57"/>
                  <a:gd name="T18" fmla="*/ 25 w 37"/>
                  <a:gd name="T19" fmla="*/ 1 h 57"/>
                  <a:gd name="T20" fmla="*/ 29 w 37"/>
                  <a:gd name="T21" fmla="*/ 2 h 57"/>
                  <a:gd name="T22" fmla="*/ 35 w 37"/>
                  <a:gd name="T23" fmla="*/ 7 h 57"/>
                  <a:gd name="T24" fmla="*/ 37 w 37"/>
                  <a:gd name="T25" fmla="*/ 14 h 57"/>
                  <a:gd name="T26" fmla="*/ 37 w 37"/>
                  <a:gd name="T27" fmla="*/ 20 h 57"/>
                  <a:gd name="T28" fmla="*/ 32 w 37"/>
                  <a:gd name="T29" fmla="*/ 27 h 57"/>
                  <a:gd name="T30" fmla="*/ 26 w 37"/>
                  <a:gd name="T31" fmla="*/ 35 h 57"/>
                  <a:gd name="T32" fmla="*/ 25 w 37"/>
                  <a:gd name="T33" fmla="*/ 44 h 57"/>
                  <a:gd name="T34" fmla="*/ 25 w 37"/>
                  <a:gd name="T35" fmla="*/ 47 h 57"/>
                  <a:gd name="T36" fmla="*/ 22 w 37"/>
                  <a:gd name="T37" fmla="*/ 54 h 57"/>
                  <a:gd name="T38" fmla="*/ 19 w 37"/>
                  <a:gd name="T39" fmla="*/ 57 h 57"/>
                  <a:gd name="T40" fmla="*/ 12 w 37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57"/>
                  <a:gd name="T65" fmla="*/ 37 w 3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57">
                    <a:moveTo>
                      <a:pt x="12" y="52"/>
                    </a:moveTo>
                    <a:lnTo>
                      <a:pt x="12" y="44"/>
                    </a:lnTo>
                    <a:lnTo>
                      <a:pt x="10" y="35"/>
                    </a:lnTo>
                    <a:lnTo>
                      <a:pt x="6" y="29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5" y="7"/>
                    </a:lnTo>
                    <a:lnTo>
                      <a:pt x="37" y="14"/>
                    </a:lnTo>
                    <a:lnTo>
                      <a:pt x="37" y="20"/>
                    </a:lnTo>
                    <a:lnTo>
                      <a:pt x="32" y="27"/>
                    </a:lnTo>
                    <a:lnTo>
                      <a:pt x="26" y="35"/>
                    </a:lnTo>
                    <a:lnTo>
                      <a:pt x="25" y="44"/>
                    </a:lnTo>
                    <a:lnTo>
                      <a:pt x="25" y="47"/>
                    </a:lnTo>
                    <a:lnTo>
                      <a:pt x="22" y="54"/>
                    </a:lnTo>
                    <a:lnTo>
                      <a:pt x="19" y="57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14" name="Freeform 192"/>
              <p:cNvSpPr>
                <a:spLocks/>
              </p:cNvSpPr>
              <p:nvPr/>
            </p:nvSpPr>
            <p:spPr bwMode="auto">
              <a:xfrm>
                <a:off x="1489" y="1708"/>
                <a:ext cx="28" cy="11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15" name="Freeform 193"/>
              <p:cNvSpPr>
                <a:spLocks/>
              </p:cNvSpPr>
              <p:nvPr/>
            </p:nvSpPr>
            <p:spPr bwMode="auto">
              <a:xfrm>
                <a:off x="1517" y="1678"/>
                <a:ext cx="13" cy="19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16" name="Freeform 194"/>
              <p:cNvSpPr>
                <a:spLocks/>
              </p:cNvSpPr>
              <p:nvPr/>
            </p:nvSpPr>
            <p:spPr bwMode="auto">
              <a:xfrm>
                <a:off x="1557" y="1674"/>
                <a:ext cx="10" cy="22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17" name="Freeform 195"/>
              <p:cNvSpPr>
                <a:spLocks/>
              </p:cNvSpPr>
              <p:nvPr/>
            </p:nvSpPr>
            <p:spPr bwMode="auto">
              <a:xfrm>
                <a:off x="1577" y="1691"/>
                <a:ext cx="27" cy="13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306" name="Group 196"/>
            <p:cNvGrpSpPr>
              <a:grpSpLocks/>
            </p:cNvGrpSpPr>
            <p:nvPr/>
          </p:nvGrpSpPr>
          <p:grpSpPr bwMode="auto">
            <a:xfrm>
              <a:off x="1459" y="1706"/>
              <a:ext cx="210" cy="517"/>
              <a:chOff x="1459" y="1706"/>
              <a:chExt cx="210" cy="517"/>
            </a:xfrm>
          </p:grpSpPr>
          <p:sp>
            <p:nvSpPr>
              <p:cNvPr id="307" name="Freeform 197"/>
              <p:cNvSpPr>
                <a:spLocks/>
              </p:cNvSpPr>
              <p:nvPr/>
            </p:nvSpPr>
            <p:spPr bwMode="auto">
              <a:xfrm>
                <a:off x="1496" y="1792"/>
                <a:ext cx="106" cy="90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08" name="Freeform 198"/>
              <p:cNvSpPr>
                <a:spLocks/>
              </p:cNvSpPr>
              <p:nvPr/>
            </p:nvSpPr>
            <p:spPr bwMode="auto">
              <a:xfrm>
                <a:off x="1572" y="1706"/>
                <a:ext cx="93" cy="202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09" name="Freeform 199"/>
              <p:cNvSpPr>
                <a:spLocks/>
              </p:cNvSpPr>
              <p:nvPr/>
            </p:nvSpPr>
            <p:spPr bwMode="auto">
              <a:xfrm>
                <a:off x="1459" y="1892"/>
                <a:ext cx="85" cy="121"/>
              </a:xfrm>
              <a:custGeom>
                <a:avLst/>
                <a:gdLst>
                  <a:gd name="T0" fmla="*/ 85 w 85"/>
                  <a:gd name="T1" fmla="*/ 4 h 121"/>
                  <a:gd name="T2" fmla="*/ 76 w 85"/>
                  <a:gd name="T3" fmla="*/ 0 h 121"/>
                  <a:gd name="T4" fmla="*/ 56 w 85"/>
                  <a:gd name="T5" fmla="*/ 1 h 121"/>
                  <a:gd name="T6" fmla="*/ 38 w 85"/>
                  <a:gd name="T7" fmla="*/ 12 h 121"/>
                  <a:gd name="T8" fmla="*/ 15 w 85"/>
                  <a:gd name="T9" fmla="*/ 36 h 121"/>
                  <a:gd name="T10" fmla="*/ 1 w 85"/>
                  <a:gd name="T11" fmla="*/ 55 h 121"/>
                  <a:gd name="T12" fmla="*/ 0 w 85"/>
                  <a:gd name="T13" fmla="*/ 61 h 121"/>
                  <a:gd name="T14" fmla="*/ 7 w 85"/>
                  <a:gd name="T15" fmla="*/ 74 h 121"/>
                  <a:gd name="T16" fmla="*/ 21 w 85"/>
                  <a:gd name="T17" fmla="*/ 80 h 121"/>
                  <a:gd name="T18" fmla="*/ 38 w 85"/>
                  <a:gd name="T19" fmla="*/ 86 h 121"/>
                  <a:gd name="T20" fmla="*/ 52 w 85"/>
                  <a:gd name="T21" fmla="*/ 90 h 121"/>
                  <a:gd name="T22" fmla="*/ 60 w 85"/>
                  <a:gd name="T23" fmla="*/ 95 h 121"/>
                  <a:gd name="T24" fmla="*/ 56 w 85"/>
                  <a:gd name="T25" fmla="*/ 102 h 121"/>
                  <a:gd name="T26" fmla="*/ 46 w 85"/>
                  <a:gd name="T27" fmla="*/ 111 h 121"/>
                  <a:gd name="T28" fmla="*/ 33 w 85"/>
                  <a:gd name="T29" fmla="*/ 112 h 121"/>
                  <a:gd name="T30" fmla="*/ 23 w 85"/>
                  <a:gd name="T31" fmla="*/ 110 h 121"/>
                  <a:gd name="T32" fmla="*/ 18 w 85"/>
                  <a:gd name="T33" fmla="*/ 112 h 121"/>
                  <a:gd name="T34" fmla="*/ 18 w 85"/>
                  <a:gd name="T35" fmla="*/ 117 h 121"/>
                  <a:gd name="T36" fmla="*/ 30 w 85"/>
                  <a:gd name="T37" fmla="*/ 121 h 121"/>
                  <a:gd name="T38" fmla="*/ 46 w 85"/>
                  <a:gd name="T39" fmla="*/ 121 h 121"/>
                  <a:gd name="T40" fmla="*/ 60 w 85"/>
                  <a:gd name="T41" fmla="*/ 117 h 121"/>
                  <a:gd name="T42" fmla="*/ 68 w 85"/>
                  <a:gd name="T43" fmla="*/ 112 h 121"/>
                  <a:gd name="T44" fmla="*/ 72 w 85"/>
                  <a:gd name="T45" fmla="*/ 105 h 121"/>
                  <a:gd name="T46" fmla="*/ 76 w 85"/>
                  <a:gd name="T47" fmla="*/ 96 h 121"/>
                  <a:gd name="T48" fmla="*/ 70 w 85"/>
                  <a:gd name="T49" fmla="*/ 89 h 121"/>
                  <a:gd name="T50" fmla="*/ 52 w 85"/>
                  <a:gd name="T51" fmla="*/ 84 h 121"/>
                  <a:gd name="T52" fmla="*/ 36 w 85"/>
                  <a:gd name="T53" fmla="*/ 79 h 121"/>
                  <a:gd name="T54" fmla="*/ 18 w 85"/>
                  <a:gd name="T55" fmla="*/ 71 h 121"/>
                  <a:gd name="T56" fmla="*/ 16 w 85"/>
                  <a:gd name="T57" fmla="*/ 64 h 121"/>
                  <a:gd name="T58" fmla="*/ 18 w 85"/>
                  <a:gd name="T59" fmla="*/ 51 h 121"/>
                  <a:gd name="T60" fmla="*/ 30 w 85"/>
                  <a:gd name="T61" fmla="*/ 36 h 121"/>
                  <a:gd name="T62" fmla="*/ 43 w 85"/>
                  <a:gd name="T63" fmla="*/ 27 h 121"/>
                  <a:gd name="T64" fmla="*/ 67 w 85"/>
                  <a:gd name="T65" fmla="*/ 20 h 121"/>
                  <a:gd name="T66" fmla="*/ 85 w 85"/>
                  <a:gd name="T67" fmla="*/ 17 h 121"/>
                  <a:gd name="T68" fmla="*/ 85 w 85"/>
                  <a:gd name="T69" fmla="*/ 9 h 121"/>
                  <a:gd name="T70" fmla="*/ 85 w 85"/>
                  <a:gd name="T71" fmla="*/ 4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121"/>
                  <a:gd name="T110" fmla="*/ 85 w 85"/>
                  <a:gd name="T111" fmla="*/ 121 h 1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121">
                    <a:moveTo>
                      <a:pt x="85" y="4"/>
                    </a:moveTo>
                    <a:lnTo>
                      <a:pt x="76" y="0"/>
                    </a:lnTo>
                    <a:lnTo>
                      <a:pt x="56" y="1"/>
                    </a:lnTo>
                    <a:lnTo>
                      <a:pt x="38" y="12"/>
                    </a:lnTo>
                    <a:lnTo>
                      <a:pt x="15" y="36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7" y="74"/>
                    </a:lnTo>
                    <a:lnTo>
                      <a:pt x="21" y="80"/>
                    </a:lnTo>
                    <a:lnTo>
                      <a:pt x="38" y="86"/>
                    </a:lnTo>
                    <a:lnTo>
                      <a:pt x="52" y="90"/>
                    </a:lnTo>
                    <a:lnTo>
                      <a:pt x="60" y="95"/>
                    </a:lnTo>
                    <a:lnTo>
                      <a:pt x="56" y="102"/>
                    </a:lnTo>
                    <a:lnTo>
                      <a:pt x="46" y="111"/>
                    </a:lnTo>
                    <a:lnTo>
                      <a:pt x="33" y="112"/>
                    </a:lnTo>
                    <a:lnTo>
                      <a:pt x="23" y="110"/>
                    </a:lnTo>
                    <a:lnTo>
                      <a:pt x="18" y="112"/>
                    </a:lnTo>
                    <a:lnTo>
                      <a:pt x="18" y="117"/>
                    </a:lnTo>
                    <a:lnTo>
                      <a:pt x="30" y="121"/>
                    </a:lnTo>
                    <a:lnTo>
                      <a:pt x="46" y="121"/>
                    </a:lnTo>
                    <a:lnTo>
                      <a:pt x="60" y="117"/>
                    </a:lnTo>
                    <a:lnTo>
                      <a:pt x="68" y="112"/>
                    </a:lnTo>
                    <a:lnTo>
                      <a:pt x="72" y="105"/>
                    </a:lnTo>
                    <a:lnTo>
                      <a:pt x="76" y="96"/>
                    </a:lnTo>
                    <a:lnTo>
                      <a:pt x="70" y="89"/>
                    </a:lnTo>
                    <a:lnTo>
                      <a:pt x="52" y="84"/>
                    </a:lnTo>
                    <a:lnTo>
                      <a:pt x="36" y="79"/>
                    </a:lnTo>
                    <a:lnTo>
                      <a:pt x="18" y="71"/>
                    </a:lnTo>
                    <a:lnTo>
                      <a:pt x="16" y="64"/>
                    </a:lnTo>
                    <a:lnTo>
                      <a:pt x="18" y="51"/>
                    </a:lnTo>
                    <a:lnTo>
                      <a:pt x="30" y="36"/>
                    </a:lnTo>
                    <a:lnTo>
                      <a:pt x="43" y="27"/>
                    </a:lnTo>
                    <a:lnTo>
                      <a:pt x="67" y="20"/>
                    </a:lnTo>
                    <a:lnTo>
                      <a:pt x="85" y="17"/>
                    </a:lnTo>
                    <a:lnTo>
                      <a:pt x="85" y="9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10" name="Freeform 200"/>
              <p:cNvSpPr>
                <a:spLocks/>
              </p:cNvSpPr>
              <p:nvPr/>
            </p:nvSpPr>
            <p:spPr bwMode="auto">
              <a:xfrm>
                <a:off x="1527" y="1886"/>
                <a:ext cx="79" cy="149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11" name="Freeform 201"/>
              <p:cNvSpPr>
                <a:spLocks/>
              </p:cNvSpPr>
              <p:nvPr/>
            </p:nvSpPr>
            <p:spPr bwMode="auto">
              <a:xfrm>
                <a:off x="1505" y="2007"/>
                <a:ext cx="60" cy="216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12" name="Freeform 202"/>
              <p:cNvSpPr>
                <a:spLocks/>
              </p:cNvSpPr>
              <p:nvPr/>
            </p:nvSpPr>
            <p:spPr bwMode="auto">
              <a:xfrm>
                <a:off x="1569" y="2007"/>
                <a:ext cx="100" cy="182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pSp>
        <p:nvGrpSpPr>
          <p:cNvPr id="318" name="Group 189"/>
          <p:cNvGrpSpPr>
            <a:grpSpLocks/>
          </p:cNvGrpSpPr>
          <p:nvPr/>
        </p:nvGrpSpPr>
        <p:grpSpPr bwMode="auto">
          <a:xfrm>
            <a:off x="2739828" y="2764050"/>
            <a:ext cx="197204" cy="321341"/>
            <a:chOff x="1489" y="1674"/>
            <a:chExt cx="180" cy="549"/>
          </a:xfrm>
        </p:grpSpPr>
        <p:grpSp>
          <p:nvGrpSpPr>
            <p:cNvPr id="319" name="Group 190"/>
            <p:cNvGrpSpPr>
              <a:grpSpLocks/>
            </p:cNvGrpSpPr>
            <p:nvPr/>
          </p:nvGrpSpPr>
          <p:grpSpPr bwMode="auto">
            <a:xfrm>
              <a:off x="1489" y="1674"/>
              <a:ext cx="115" cy="95"/>
              <a:chOff x="1489" y="1674"/>
              <a:chExt cx="115" cy="95"/>
            </a:xfrm>
          </p:grpSpPr>
          <p:sp>
            <p:nvSpPr>
              <p:cNvPr id="326" name="Freeform 191"/>
              <p:cNvSpPr>
                <a:spLocks/>
              </p:cNvSpPr>
              <p:nvPr/>
            </p:nvSpPr>
            <p:spPr bwMode="auto">
              <a:xfrm>
                <a:off x="1530" y="1712"/>
                <a:ext cx="37" cy="57"/>
              </a:xfrm>
              <a:custGeom>
                <a:avLst/>
                <a:gdLst>
                  <a:gd name="T0" fmla="*/ 12 w 37"/>
                  <a:gd name="T1" fmla="*/ 52 h 57"/>
                  <a:gd name="T2" fmla="*/ 12 w 37"/>
                  <a:gd name="T3" fmla="*/ 44 h 57"/>
                  <a:gd name="T4" fmla="*/ 10 w 37"/>
                  <a:gd name="T5" fmla="*/ 35 h 57"/>
                  <a:gd name="T6" fmla="*/ 6 w 37"/>
                  <a:gd name="T7" fmla="*/ 29 h 57"/>
                  <a:gd name="T8" fmla="*/ 0 w 37"/>
                  <a:gd name="T9" fmla="*/ 20 h 57"/>
                  <a:gd name="T10" fmla="*/ 0 w 37"/>
                  <a:gd name="T11" fmla="*/ 14 h 57"/>
                  <a:gd name="T12" fmla="*/ 5 w 37"/>
                  <a:gd name="T13" fmla="*/ 6 h 57"/>
                  <a:gd name="T14" fmla="*/ 11 w 37"/>
                  <a:gd name="T15" fmla="*/ 1 h 57"/>
                  <a:gd name="T16" fmla="*/ 19 w 37"/>
                  <a:gd name="T17" fmla="*/ 0 h 57"/>
                  <a:gd name="T18" fmla="*/ 25 w 37"/>
                  <a:gd name="T19" fmla="*/ 1 h 57"/>
                  <a:gd name="T20" fmla="*/ 29 w 37"/>
                  <a:gd name="T21" fmla="*/ 2 h 57"/>
                  <a:gd name="T22" fmla="*/ 35 w 37"/>
                  <a:gd name="T23" fmla="*/ 7 h 57"/>
                  <a:gd name="T24" fmla="*/ 37 w 37"/>
                  <a:gd name="T25" fmla="*/ 14 h 57"/>
                  <a:gd name="T26" fmla="*/ 37 w 37"/>
                  <a:gd name="T27" fmla="*/ 20 h 57"/>
                  <a:gd name="T28" fmla="*/ 32 w 37"/>
                  <a:gd name="T29" fmla="*/ 27 h 57"/>
                  <a:gd name="T30" fmla="*/ 26 w 37"/>
                  <a:gd name="T31" fmla="*/ 35 h 57"/>
                  <a:gd name="T32" fmla="*/ 25 w 37"/>
                  <a:gd name="T33" fmla="*/ 44 h 57"/>
                  <a:gd name="T34" fmla="*/ 25 w 37"/>
                  <a:gd name="T35" fmla="*/ 47 h 57"/>
                  <a:gd name="T36" fmla="*/ 22 w 37"/>
                  <a:gd name="T37" fmla="*/ 54 h 57"/>
                  <a:gd name="T38" fmla="*/ 19 w 37"/>
                  <a:gd name="T39" fmla="*/ 57 h 57"/>
                  <a:gd name="T40" fmla="*/ 12 w 37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57"/>
                  <a:gd name="T65" fmla="*/ 37 w 3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57">
                    <a:moveTo>
                      <a:pt x="12" y="52"/>
                    </a:moveTo>
                    <a:lnTo>
                      <a:pt x="12" y="44"/>
                    </a:lnTo>
                    <a:lnTo>
                      <a:pt x="10" y="35"/>
                    </a:lnTo>
                    <a:lnTo>
                      <a:pt x="6" y="29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5" y="7"/>
                    </a:lnTo>
                    <a:lnTo>
                      <a:pt x="37" y="14"/>
                    </a:lnTo>
                    <a:lnTo>
                      <a:pt x="37" y="20"/>
                    </a:lnTo>
                    <a:lnTo>
                      <a:pt x="32" y="27"/>
                    </a:lnTo>
                    <a:lnTo>
                      <a:pt x="26" y="35"/>
                    </a:lnTo>
                    <a:lnTo>
                      <a:pt x="25" y="44"/>
                    </a:lnTo>
                    <a:lnTo>
                      <a:pt x="25" y="47"/>
                    </a:lnTo>
                    <a:lnTo>
                      <a:pt x="22" y="54"/>
                    </a:lnTo>
                    <a:lnTo>
                      <a:pt x="19" y="57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27" name="Freeform 192"/>
              <p:cNvSpPr>
                <a:spLocks/>
              </p:cNvSpPr>
              <p:nvPr/>
            </p:nvSpPr>
            <p:spPr bwMode="auto">
              <a:xfrm>
                <a:off x="1489" y="1708"/>
                <a:ext cx="28" cy="11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28" name="Freeform 193"/>
              <p:cNvSpPr>
                <a:spLocks/>
              </p:cNvSpPr>
              <p:nvPr/>
            </p:nvSpPr>
            <p:spPr bwMode="auto">
              <a:xfrm>
                <a:off x="1517" y="1678"/>
                <a:ext cx="13" cy="19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29" name="Freeform 194"/>
              <p:cNvSpPr>
                <a:spLocks/>
              </p:cNvSpPr>
              <p:nvPr/>
            </p:nvSpPr>
            <p:spPr bwMode="auto">
              <a:xfrm>
                <a:off x="1557" y="1674"/>
                <a:ext cx="10" cy="22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30" name="Freeform 195"/>
              <p:cNvSpPr>
                <a:spLocks/>
              </p:cNvSpPr>
              <p:nvPr/>
            </p:nvSpPr>
            <p:spPr bwMode="auto">
              <a:xfrm>
                <a:off x="1577" y="1691"/>
                <a:ext cx="27" cy="13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320" name="Group 196"/>
            <p:cNvGrpSpPr>
              <a:grpSpLocks/>
            </p:cNvGrpSpPr>
            <p:nvPr/>
          </p:nvGrpSpPr>
          <p:grpSpPr bwMode="auto">
            <a:xfrm>
              <a:off x="1496" y="1706"/>
              <a:ext cx="173" cy="517"/>
              <a:chOff x="1496" y="1706"/>
              <a:chExt cx="173" cy="517"/>
            </a:xfrm>
          </p:grpSpPr>
          <p:sp>
            <p:nvSpPr>
              <p:cNvPr id="321" name="Freeform 197"/>
              <p:cNvSpPr>
                <a:spLocks/>
              </p:cNvSpPr>
              <p:nvPr/>
            </p:nvSpPr>
            <p:spPr bwMode="auto">
              <a:xfrm>
                <a:off x="1496" y="1792"/>
                <a:ext cx="106" cy="90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22" name="Freeform 198"/>
              <p:cNvSpPr>
                <a:spLocks/>
              </p:cNvSpPr>
              <p:nvPr/>
            </p:nvSpPr>
            <p:spPr bwMode="auto">
              <a:xfrm>
                <a:off x="1572" y="1706"/>
                <a:ext cx="93" cy="202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23" name="Freeform 200"/>
              <p:cNvSpPr>
                <a:spLocks/>
              </p:cNvSpPr>
              <p:nvPr/>
            </p:nvSpPr>
            <p:spPr bwMode="auto">
              <a:xfrm>
                <a:off x="1527" y="1886"/>
                <a:ext cx="79" cy="149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24" name="Freeform 201"/>
              <p:cNvSpPr>
                <a:spLocks/>
              </p:cNvSpPr>
              <p:nvPr/>
            </p:nvSpPr>
            <p:spPr bwMode="auto">
              <a:xfrm>
                <a:off x="1505" y="2007"/>
                <a:ext cx="60" cy="216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25" name="Freeform 202"/>
              <p:cNvSpPr>
                <a:spLocks/>
              </p:cNvSpPr>
              <p:nvPr/>
            </p:nvSpPr>
            <p:spPr bwMode="auto">
              <a:xfrm>
                <a:off x="1569" y="2007"/>
                <a:ext cx="100" cy="182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pSp>
        <p:nvGrpSpPr>
          <p:cNvPr id="331" name="Group 189"/>
          <p:cNvGrpSpPr>
            <a:grpSpLocks/>
          </p:cNvGrpSpPr>
          <p:nvPr/>
        </p:nvGrpSpPr>
        <p:grpSpPr bwMode="auto">
          <a:xfrm>
            <a:off x="2360084" y="3650169"/>
            <a:ext cx="197204" cy="321341"/>
            <a:chOff x="1489" y="1674"/>
            <a:chExt cx="180" cy="549"/>
          </a:xfrm>
        </p:grpSpPr>
        <p:grpSp>
          <p:nvGrpSpPr>
            <p:cNvPr id="332" name="Group 190"/>
            <p:cNvGrpSpPr>
              <a:grpSpLocks/>
            </p:cNvGrpSpPr>
            <p:nvPr/>
          </p:nvGrpSpPr>
          <p:grpSpPr bwMode="auto">
            <a:xfrm>
              <a:off x="1489" y="1674"/>
              <a:ext cx="115" cy="95"/>
              <a:chOff x="1489" y="1674"/>
              <a:chExt cx="115" cy="95"/>
            </a:xfrm>
          </p:grpSpPr>
          <p:sp>
            <p:nvSpPr>
              <p:cNvPr id="353" name="Freeform 191"/>
              <p:cNvSpPr>
                <a:spLocks/>
              </p:cNvSpPr>
              <p:nvPr/>
            </p:nvSpPr>
            <p:spPr bwMode="auto">
              <a:xfrm>
                <a:off x="1530" y="1712"/>
                <a:ext cx="37" cy="57"/>
              </a:xfrm>
              <a:custGeom>
                <a:avLst/>
                <a:gdLst>
                  <a:gd name="T0" fmla="*/ 12 w 37"/>
                  <a:gd name="T1" fmla="*/ 52 h 57"/>
                  <a:gd name="T2" fmla="*/ 12 w 37"/>
                  <a:gd name="T3" fmla="*/ 44 h 57"/>
                  <a:gd name="T4" fmla="*/ 10 w 37"/>
                  <a:gd name="T5" fmla="*/ 35 h 57"/>
                  <a:gd name="T6" fmla="*/ 6 w 37"/>
                  <a:gd name="T7" fmla="*/ 29 h 57"/>
                  <a:gd name="T8" fmla="*/ 0 w 37"/>
                  <a:gd name="T9" fmla="*/ 20 h 57"/>
                  <a:gd name="T10" fmla="*/ 0 w 37"/>
                  <a:gd name="T11" fmla="*/ 14 h 57"/>
                  <a:gd name="T12" fmla="*/ 5 w 37"/>
                  <a:gd name="T13" fmla="*/ 6 h 57"/>
                  <a:gd name="T14" fmla="*/ 11 w 37"/>
                  <a:gd name="T15" fmla="*/ 1 h 57"/>
                  <a:gd name="T16" fmla="*/ 19 w 37"/>
                  <a:gd name="T17" fmla="*/ 0 h 57"/>
                  <a:gd name="T18" fmla="*/ 25 w 37"/>
                  <a:gd name="T19" fmla="*/ 1 h 57"/>
                  <a:gd name="T20" fmla="*/ 29 w 37"/>
                  <a:gd name="T21" fmla="*/ 2 h 57"/>
                  <a:gd name="T22" fmla="*/ 35 w 37"/>
                  <a:gd name="T23" fmla="*/ 7 h 57"/>
                  <a:gd name="T24" fmla="*/ 37 w 37"/>
                  <a:gd name="T25" fmla="*/ 14 h 57"/>
                  <a:gd name="T26" fmla="*/ 37 w 37"/>
                  <a:gd name="T27" fmla="*/ 20 h 57"/>
                  <a:gd name="T28" fmla="*/ 32 w 37"/>
                  <a:gd name="T29" fmla="*/ 27 h 57"/>
                  <a:gd name="T30" fmla="*/ 26 w 37"/>
                  <a:gd name="T31" fmla="*/ 35 h 57"/>
                  <a:gd name="T32" fmla="*/ 25 w 37"/>
                  <a:gd name="T33" fmla="*/ 44 h 57"/>
                  <a:gd name="T34" fmla="*/ 25 w 37"/>
                  <a:gd name="T35" fmla="*/ 47 h 57"/>
                  <a:gd name="T36" fmla="*/ 22 w 37"/>
                  <a:gd name="T37" fmla="*/ 54 h 57"/>
                  <a:gd name="T38" fmla="*/ 19 w 37"/>
                  <a:gd name="T39" fmla="*/ 57 h 57"/>
                  <a:gd name="T40" fmla="*/ 12 w 37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57"/>
                  <a:gd name="T65" fmla="*/ 37 w 3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57">
                    <a:moveTo>
                      <a:pt x="12" y="52"/>
                    </a:moveTo>
                    <a:lnTo>
                      <a:pt x="12" y="44"/>
                    </a:lnTo>
                    <a:lnTo>
                      <a:pt x="10" y="35"/>
                    </a:lnTo>
                    <a:lnTo>
                      <a:pt x="6" y="29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5" y="7"/>
                    </a:lnTo>
                    <a:lnTo>
                      <a:pt x="37" y="14"/>
                    </a:lnTo>
                    <a:lnTo>
                      <a:pt x="37" y="20"/>
                    </a:lnTo>
                    <a:lnTo>
                      <a:pt x="32" y="27"/>
                    </a:lnTo>
                    <a:lnTo>
                      <a:pt x="26" y="35"/>
                    </a:lnTo>
                    <a:lnTo>
                      <a:pt x="25" y="44"/>
                    </a:lnTo>
                    <a:lnTo>
                      <a:pt x="25" y="47"/>
                    </a:lnTo>
                    <a:lnTo>
                      <a:pt x="22" y="54"/>
                    </a:lnTo>
                    <a:lnTo>
                      <a:pt x="19" y="57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54" name="Freeform 192"/>
              <p:cNvSpPr>
                <a:spLocks/>
              </p:cNvSpPr>
              <p:nvPr/>
            </p:nvSpPr>
            <p:spPr bwMode="auto">
              <a:xfrm>
                <a:off x="1489" y="1708"/>
                <a:ext cx="28" cy="11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55" name="Freeform 193"/>
              <p:cNvSpPr>
                <a:spLocks/>
              </p:cNvSpPr>
              <p:nvPr/>
            </p:nvSpPr>
            <p:spPr bwMode="auto">
              <a:xfrm>
                <a:off x="1517" y="1678"/>
                <a:ext cx="13" cy="19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56" name="Freeform 194"/>
              <p:cNvSpPr>
                <a:spLocks/>
              </p:cNvSpPr>
              <p:nvPr/>
            </p:nvSpPr>
            <p:spPr bwMode="auto">
              <a:xfrm>
                <a:off x="1557" y="1674"/>
                <a:ext cx="10" cy="22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57" name="Freeform 195"/>
              <p:cNvSpPr>
                <a:spLocks/>
              </p:cNvSpPr>
              <p:nvPr/>
            </p:nvSpPr>
            <p:spPr bwMode="auto">
              <a:xfrm>
                <a:off x="1577" y="1691"/>
                <a:ext cx="27" cy="13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333" name="Group 196"/>
            <p:cNvGrpSpPr>
              <a:grpSpLocks/>
            </p:cNvGrpSpPr>
            <p:nvPr/>
          </p:nvGrpSpPr>
          <p:grpSpPr bwMode="auto">
            <a:xfrm>
              <a:off x="1496" y="1706"/>
              <a:ext cx="173" cy="517"/>
              <a:chOff x="1496" y="1706"/>
              <a:chExt cx="173" cy="517"/>
            </a:xfrm>
          </p:grpSpPr>
          <p:sp>
            <p:nvSpPr>
              <p:cNvPr id="348" name="Freeform 197"/>
              <p:cNvSpPr>
                <a:spLocks/>
              </p:cNvSpPr>
              <p:nvPr/>
            </p:nvSpPr>
            <p:spPr bwMode="auto">
              <a:xfrm>
                <a:off x="1496" y="1792"/>
                <a:ext cx="106" cy="90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49" name="Freeform 198"/>
              <p:cNvSpPr>
                <a:spLocks/>
              </p:cNvSpPr>
              <p:nvPr/>
            </p:nvSpPr>
            <p:spPr bwMode="auto">
              <a:xfrm>
                <a:off x="1572" y="1706"/>
                <a:ext cx="93" cy="202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50" name="Freeform 200"/>
              <p:cNvSpPr>
                <a:spLocks/>
              </p:cNvSpPr>
              <p:nvPr/>
            </p:nvSpPr>
            <p:spPr bwMode="auto">
              <a:xfrm>
                <a:off x="1527" y="1886"/>
                <a:ext cx="79" cy="149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51" name="Freeform 201"/>
              <p:cNvSpPr>
                <a:spLocks/>
              </p:cNvSpPr>
              <p:nvPr/>
            </p:nvSpPr>
            <p:spPr bwMode="auto">
              <a:xfrm>
                <a:off x="1505" y="2007"/>
                <a:ext cx="60" cy="216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52" name="Freeform 202"/>
              <p:cNvSpPr>
                <a:spLocks/>
              </p:cNvSpPr>
              <p:nvPr/>
            </p:nvSpPr>
            <p:spPr bwMode="auto">
              <a:xfrm>
                <a:off x="1569" y="2007"/>
                <a:ext cx="100" cy="182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pSp>
        <p:nvGrpSpPr>
          <p:cNvPr id="358" name="Group 189"/>
          <p:cNvGrpSpPr>
            <a:grpSpLocks/>
          </p:cNvGrpSpPr>
          <p:nvPr/>
        </p:nvGrpSpPr>
        <p:grpSpPr bwMode="auto">
          <a:xfrm>
            <a:off x="1353191" y="3829511"/>
            <a:ext cx="197204" cy="321341"/>
            <a:chOff x="1489" y="1674"/>
            <a:chExt cx="180" cy="549"/>
          </a:xfrm>
        </p:grpSpPr>
        <p:grpSp>
          <p:nvGrpSpPr>
            <p:cNvPr id="359" name="Group 190"/>
            <p:cNvGrpSpPr>
              <a:grpSpLocks/>
            </p:cNvGrpSpPr>
            <p:nvPr/>
          </p:nvGrpSpPr>
          <p:grpSpPr bwMode="auto">
            <a:xfrm>
              <a:off x="1489" y="1674"/>
              <a:ext cx="115" cy="95"/>
              <a:chOff x="1489" y="1674"/>
              <a:chExt cx="115" cy="95"/>
            </a:xfrm>
          </p:grpSpPr>
          <p:sp>
            <p:nvSpPr>
              <p:cNvPr id="366" name="Freeform 191"/>
              <p:cNvSpPr>
                <a:spLocks/>
              </p:cNvSpPr>
              <p:nvPr/>
            </p:nvSpPr>
            <p:spPr bwMode="auto">
              <a:xfrm>
                <a:off x="1530" y="1712"/>
                <a:ext cx="37" cy="57"/>
              </a:xfrm>
              <a:custGeom>
                <a:avLst/>
                <a:gdLst>
                  <a:gd name="T0" fmla="*/ 12 w 37"/>
                  <a:gd name="T1" fmla="*/ 52 h 57"/>
                  <a:gd name="T2" fmla="*/ 12 w 37"/>
                  <a:gd name="T3" fmla="*/ 44 h 57"/>
                  <a:gd name="T4" fmla="*/ 10 w 37"/>
                  <a:gd name="T5" fmla="*/ 35 h 57"/>
                  <a:gd name="T6" fmla="*/ 6 w 37"/>
                  <a:gd name="T7" fmla="*/ 29 h 57"/>
                  <a:gd name="T8" fmla="*/ 0 w 37"/>
                  <a:gd name="T9" fmla="*/ 20 h 57"/>
                  <a:gd name="T10" fmla="*/ 0 w 37"/>
                  <a:gd name="T11" fmla="*/ 14 h 57"/>
                  <a:gd name="T12" fmla="*/ 5 w 37"/>
                  <a:gd name="T13" fmla="*/ 6 h 57"/>
                  <a:gd name="T14" fmla="*/ 11 w 37"/>
                  <a:gd name="T15" fmla="*/ 1 h 57"/>
                  <a:gd name="T16" fmla="*/ 19 w 37"/>
                  <a:gd name="T17" fmla="*/ 0 h 57"/>
                  <a:gd name="T18" fmla="*/ 25 w 37"/>
                  <a:gd name="T19" fmla="*/ 1 h 57"/>
                  <a:gd name="T20" fmla="*/ 29 w 37"/>
                  <a:gd name="T21" fmla="*/ 2 h 57"/>
                  <a:gd name="T22" fmla="*/ 35 w 37"/>
                  <a:gd name="T23" fmla="*/ 7 h 57"/>
                  <a:gd name="T24" fmla="*/ 37 w 37"/>
                  <a:gd name="T25" fmla="*/ 14 h 57"/>
                  <a:gd name="T26" fmla="*/ 37 w 37"/>
                  <a:gd name="T27" fmla="*/ 20 h 57"/>
                  <a:gd name="T28" fmla="*/ 32 w 37"/>
                  <a:gd name="T29" fmla="*/ 27 h 57"/>
                  <a:gd name="T30" fmla="*/ 26 w 37"/>
                  <a:gd name="T31" fmla="*/ 35 h 57"/>
                  <a:gd name="T32" fmla="*/ 25 w 37"/>
                  <a:gd name="T33" fmla="*/ 44 h 57"/>
                  <a:gd name="T34" fmla="*/ 25 w 37"/>
                  <a:gd name="T35" fmla="*/ 47 h 57"/>
                  <a:gd name="T36" fmla="*/ 22 w 37"/>
                  <a:gd name="T37" fmla="*/ 54 h 57"/>
                  <a:gd name="T38" fmla="*/ 19 w 37"/>
                  <a:gd name="T39" fmla="*/ 57 h 57"/>
                  <a:gd name="T40" fmla="*/ 12 w 37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57"/>
                  <a:gd name="T65" fmla="*/ 37 w 3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57">
                    <a:moveTo>
                      <a:pt x="12" y="52"/>
                    </a:moveTo>
                    <a:lnTo>
                      <a:pt x="12" y="44"/>
                    </a:lnTo>
                    <a:lnTo>
                      <a:pt x="10" y="35"/>
                    </a:lnTo>
                    <a:lnTo>
                      <a:pt x="6" y="29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5" y="7"/>
                    </a:lnTo>
                    <a:lnTo>
                      <a:pt x="37" y="14"/>
                    </a:lnTo>
                    <a:lnTo>
                      <a:pt x="37" y="20"/>
                    </a:lnTo>
                    <a:lnTo>
                      <a:pt x="32" y="27"/>
                    </a:lnTo>
                    <a:lnTo>
                      <a:pt x="26" y="35"/>
                    </a:lnTo>
                    <a:lnTo>
                      <a:pt x="25" y="44"/>
                    </a:lnTo>
                    <a:lnTo>
                      <a:pt x="25" y="47"/>
                    </a:lnTo>
                    <a:lnTo>
                      <a:pt x="22" y="54"/>
                    </a:lnTo>
                    <a:lnTo>
                      <a:pt x="19" y="57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67" name="Freeform 192"/>
              <p:cNvSpPr>
                <a:spLocks/>
              </p:cNvSpPr>
              <p:nvPr/>
            </p:nvSpPr>
            <p:spPr bwMode="auto">
              <a:xfrm>
                <a:off x="1489" y="1708"/>
                <a:ext cx="28" cy="11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68" name="Freeform 193"/>
              <p:cNvSpPr>
                <a:spLocks/>
              </p:cNvSpPr>
              <p:nvPr/>
            </p:nvSpPr>
            <p:spPr bwMode="auto">
              <a:xfrm>
                <a:off x="1517" y="1678"/>
                <a:ext cx="13" cy="19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69" name="Freeform 194"/>
              <p:cNvSpPr>
                <a:spLocks/>
              </p:cNvSpPr>
              <p:nvPr/>
            </p:nvSpPr>
            <p:spPr bwMode="auto">
              <a:xfrm>
                <a:off x="1557" y="1674"/>
                <a:ext cx="10" cy="22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70" name="Freeform 195"/>
              <p:cNvSpPr>
                <a:spLocks/>
              </p:cNvSpPr>
              <p:nvPr/>
            </p:nvSpPr>
            <p:spPr bwMode="auto">
              <a:xfrm>
                <a:off x="1577" y="1691"/>
                <a:ext cx="27" cy="13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360" name="Group 196"/>
            <p:cNvGrpSpPr>
              <a:grpSpLocks/>
            </p:cNvGrpSpPr>
            <p:nvPr/>
          </p:nvGrpSpPr>
          <p:grpSpPr bwMode="auto">
            <a:xfrm>
              <a:off x="1496" y="1706"/>
              <a:ext cx="173" cy="517"/>
              <a:chOff x="1496" y="1706"/>
              <a:chExt cx="173" cy="517"/>
            </a:xfrm>
          </p:grpSpPr>
          <p:sp>
            <p:nvSpPr>
              <p:cNvPr id="361" name="Freeform 197"/>
              <p:cNvSpPr>
                <a:spLocks/>
              </p:cNvSpPr>
              <p:nvPr/>
            </p:nvSpPr>
            <p:spPr bwMode="auto">
              <a:xfrm>
                <a:off x="1496" y="1792"/>
                <a:ext cx="106" cy="90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62" name="Freeform 198"/>
              <p:cNvSpPr>
                <a:spLocks/>
              </p:cNvSpPr>
              <p:nvPr/>
            </p:nvSpPr>
            <p:spPr bwMode="auto">
              <a:xfrm>
                <a:off x="1572" y="1706"/>
                <a:ext cx="93" cy="202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63" name="Freeform 200"/>
              <p:cNvSpPr>
                <a:spLocks/>
              </p:cNvSpPr>
              <p:nvPr/>
            </p:nvSpPr>
            <p:spPr bwMode="auto">
              <a:xfrm>
                <a:off x="1527" y="1886"/>
                <a:ext cx="79" cy="149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64" name="Freeform 201"/>
              <p:cNvSpPr>
                <a:spLocks/>
              </p:cNvSpPr>
              <p:nvPr/>
            </p:nvSpPr>
            <p:spPr bwMode="auto">
              <a:xfrm>
                <a:off x="1505" y="2007"/>
                <a:ext cx="60" cy="216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65" name="Freeform 202"/>
              <p:cNvSpPr>
                <a:spLocks/>
              </p:cNvSpPr>
              <p:nvPr/>
            </p:nvSpPr>
            <p:spPr bwMode="auto">
              <a:xfrm>
                <a:off x="1569" y="2007"/>
                <a:ext cx="100" cy="182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grpSp>
        <p:nvGrpSpPr>
          <p:cNvPr id="371" name="Group 189"/>
          <p:cNvGrpSpPr>
            <a:grpSpLocks/>
          </p:cNvGrpSpPr>
          <p:nvPr/>
        </p:nvGrpSpPr>
        <p:grpSpPr bwMode="auto">
          <a:xfrm>
            <a:off x="3607788" y="3660190"/>
            <a:ext cx="197204" cy="321341"/>
            <a:chOff x="1489" y="1674"/>
            <a:chExt cx="180" cy="549"/>
          </a:xfrm>
        </p:grpSpPr>
        <p:grpSp>
          <p:nvGrpSpPr>
            <p:cNvPr id="372" name="Group 190"/>
            <p:cNvGrpSpPr>
              <a:grpSpLocks/>
            </p:cNvGrpSpPr>
            <p:nvPr/>
          </p:nvGrpSpPr>
          <p:grpSpPr bwMode="auto">
            <a:xfrm>
              <a:off x="1489" y="1674"/>
              <a:ext cx="115" cy="95"/>
              <a:chOff x="1489" y="1674"/>
              <a:chExt cx="115" cy="95"/>
            </a:xfrm>
          </p:grpSpPr>
          <p:sp>
            <p:nvSpPr>
              <p:cNvPr id="379" name="Freeform 191"/>
              <p:cNvSpPr>
                <a:spLocks/>
              </p:cNvSpPr>
              <p:nvPr/>
            </p:nvSpPr>
            <p:spPr bwMode="auto">
              <a:xfrm>
                <a:off x="1530" y="1712"/>
                <a:ext cx="37" cy="57"/>
              </a:xfrm>
              <a:custGeom>
                <a:avLst/>
                <a:gdLst>
                  <a:gd name="T0" fmla="*/ 12 w 37"/>
                  <a:gd name="T1" fmla="*/ 52 h 57"/>
                  <a:gd name="T2" fmla="*/ 12 w 37"/>
                  <a:gd name="T3" fmla="*/ 44 h 57"/>
                  <a:gd name="T4" fmla="*/ 10 w 37"/>
                  <a:gd name="T5" fmla="*/ 35 h 57"/>
                  <a:gd name="T6" fmla="*/ 6 w 37"/>
                  <a:gd name="T7" fmla="*/ 29 h 57"/>
                  <a:gd name="T8" fmla="*/ 0 w 37"/>
                  <a:gd name="T9" fmla="*/ 20 h 57"/>
                  <a:gd name="T10" fmla="*/ 0 w 37"/>
                  <a:gd name="T11" fmla="*/ 14 h 57"/>
                  <a:gd name="T12" fmla="*/ 5 w 37"/>
                  <a:gd name="T13" fmla="*/ 6 h 57"/>
                  <a:gd name="T14" fmla="*/ 11 w 37"/>
                  <a:gd name="T15" fmla="*/ 1 h 57"/>
                  <a:gd name="T16" fmla="*/ 19 w 37"/>
                  <a:gd name="T17" fmla="*/ 0 h 57"/>
                  <a:gd name="T18" fmla="*/ 25 w 37"/>
                  <a:gd name="T19" fmla="*/ 1 h 57"/>
                  <a:gd name="T20" fmla="*/ 29 w 37"/>
                  <a:gd name="T21" fmla="*/ 2 h 57"/>
                  <a:gd name="T22" fmla="*/ 35 w 37"/>
                  <a:gd name="T23" fmla="*/ 7 h 57"/>
                  <a:gd name="T24" fmla="*/ 37 w 37"/>
                  <a:gd name="T25" fmla="*/ 14 h 57"/>
                  <a:gd name="T26" fmla="*/ 37 w 37"/>
                  <a:gd name="T27" fmla="*/ 20 h 57"/>
                  <a:gd name="T28" fmla="*/ 32 w 37"/>
                  <a:gd name="T29" fmla="*/ 27 h 57"/>
                  <a:gd name="T30" fmla="*/ 26 w 37"/>
                  <a:gd name="T31" fmla="*/ 35 h 57"/>
                  <a:gd name="T32" fmla="*/ 25 w 37"/>
                  <a:gd name="T33" fmla="*/ 44 h 57"/>
                  <a:gd name="T34" fmla="*/ 25 w 37"/>
                  <a:gd name="T35" fmla="*/ 47 h 57"/>
                  <a:gd name="T36" fmla="*/ 22 w 37"/>
                  <a:gd name="T37" fmla="*/ 54 h 57"/>
                  <a:gd name="T38" fmla="*/ 19 w 37"/>
                  <a:gd name="T39" fmla="*/ 57 h 57"/>
                  <a:gd name="T40" fmla="*/ 12 w 37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57"/>
                  <a:gd name="T65" fmla="*/ 37 w 37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57">
                    <a:moveTo>
                      <a:pt x="12" y="52"/>
                    </a:moveTo>
                    <a:lnTo>
                      <a:pt x="12" y="44"/>
                    </a:lnTo>
                    <a:lnTo>
                      <a:pt x="10" y="35"/>
                    </a:lnTo>
                    <a:lnTo>
                      <a:pt x="6" y="29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5" y="7"/>
                    </a:lnTo>
                    <a:lnTo>
                      <a:pt x="37" y="14"/>
                    </a:lnTo>
                    <a:lnTo>
                      <a:pt x="37" y="20"/>
                    </a:lnTo>
                    <a:lnTo>
                      <a:pt x="32" y="27"/>
                    </a:lnTo>
                    <a:lnTo>
                      <a:pt x="26" y="35"/>
                    </a:lnTo>
                    <a:lnTo>
                      <a:pt x="25" y="44"/>
                    </a:lnTo>
                    <a:lnTo>
                      <a:pt x="25" y="47"/>
                    </a:lnTo>
                    <a:lnTo>
                      <a:pt x="22" y="54"/>
                    </a:lnTo>
                    <a:lnTo>
                      <a:pt x="19" y="57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80" name="Freeform 192"/>
              <p:cNvSpPr>
                <a:spLocks/>
              </p:cNvSpPr>
              <p:nvPr/>
            </p:nvSpPr>
            <p:spPr bwMode="auto">
              <a:xfrm>
                <a:off x="1489" y="1708"/>
                <a:ext cx="28" cy="11"/>
              </a:xfrm>
              <a:custGeom>
                <a:avLst/>
                <a:gdLst>
                  <a:gd name="T0" fmla="*/ 28 w 28"/>
                  <a:gd name="T1" fmla="*/ 11 h 11"/>
                  <a:gd name="T2" fmla="*/ 3 w 28"/>
                  <a:gd name="T3" fmla="*/ 8 h 11"/>
                  <a:gd name="T4" fmla="*/ 0 w 28"/>
                  <a:gd name="T5" fmla="*/ 4 h 11"/>
                  <a:gd name="T6" fmla="*/ 2 w 28"/>
                  <a:gd name="T7" fmla="*/ 0 h 11"/>
                  <a:gd name="T8" fmla="*/ 7 w 28"/>
                  <a:gd name="T9" fmla="*/ 0 h 11"/>
                  <a:gd name="T10" fmla="*/ 28 w 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1"/>
                  <a:gd name="T20" fmla="*/ 28 w 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1">
                    <a:moveTo>
                      <a:pt x="28" y="11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81" name="Freeform 193"/>
              <p:cNvSpPr>
                <a:spLocks/>
              </p:cNvSpPr>
              <p:nvPr/>
            </p:nvSpPr>
            <p:spPr bwMode="auto">
              <a:xfrm>
                <a:off x="1517" y="1678"/>
                <a:ext cx="13" cy="19"/>
              </a:xfrm>
              <a:custGeom>
                <a:avLst/>
                <a:gdLst>
                  <a:gd name="T0" fmla="*/ 13 w 13"/>
                  <a:gd name="T1" fmla="*/ 19 h 19"/>
                  <a:gd name="T2" fmla="*/ 0 w 13"/>
                  <a:gd name="T3" fmla="*/ 6 h 19"/>
                  <a:gd name="T4" fmla="*/ 2 w 13"/>
                  <a:gd name="T5" fmla="*/ 3 h 19"/>
                  <a:gd name="T6" fmla="*/ 7 w 13"/>
                  <a:gd name="T7" fmla="*/ 0 h 19"/>
                  <a:gd name="T8" fmla="*/ 10 w 13"/>
                  <a:gd name="T9" fmla="*/ 4 h 19"/>
                  <a:gd name="T10" fmla="*/ 13 w 13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9"/>
                  <a:gd name="T20" fmla="*/ 13 w 1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9">
                    <a:moveTo>
                      <a:pt x="13" y="1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82" name="Freeform 194"/>
              <p:cNvSpPr>
                <a:spLocks/>
              </p:cNvSpPr>
              <p:nvPr/>
            </p:nvSpPr>
            <p:spPr bwMode="auto">
              <a:xfrm>
                <a:off x="1557" y="1674"/>
                <a:ext cx="10" cy="22"/>
              </a:xfrm>
              <a:custGeom>
                <a:avLst/>
                <a:gdLst>
                  <a:gd name="T0" fmla="*/ 2 w 10"/>
                  <a:gd name="T1" fmla="*/ 22 h 22"/>
                  <a:gd name="T2" fmla="*/ 0 w 10"/>
                  <a:gd name="T3" fmla="*/ 5 h 22"/>
                  <a:gd name="T4" fmla="*/ 5 w 10"/>
                  <a:gd name="T5" fmla="*/ 0 h 22"/>
                  <a:gd name="T6" fmla="*/ 10 w 10"/>
                  <a:gd name="T7" fmla="*/ 2 h 22"/>
                  <a:gd name="T8" fmla="*/ 9 w 10"/>
                  <a:gd name="T9" fmla="*/ 7 h 22"/>
                  <a:gd name="T10" fmla="*/ 2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2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9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83" name="Freeform 195"/>
              <p:cNvSpPr>
                <a:spLocks/>
              </p:cNvSpPr>
              <p:nvPr/>
            </p:nvSpPr>
            <p:spPr bwMode="auto">
              <a:xfrm>
                <a:off x="1577" y="1691"/>
                <a:ext cx="27" cy="13"/>
              </a:xfrm>
              <a:custGeom>
                <a:avLst/>
                <a:gdLst>
                  <a:gd name="T0" fmla="*/ 0 w 27"/>
                  <a:gd name="T1" fmla="*/ 13 h 13"/>
                  <a:gd name="T2" fmla="*/ 19 w 27"/>
                  <a:gd name="T3" fmla="*/ 0 h 13"/>
                  <a:gd name="T4" fmla="*/ 27 w 27"/>
                  <a:gd name="T5" fmla="*/ 3 h 13"/>
                  <a:gd name="T6" fmla="*/ 27 w 27"/>
                  <a:gd name="T7" fmla="*/ 7 h 13"/>
                  <a:gd name="T8" fmla="*/ 22 w 27"/>
                  <a:gd name="T9" fmla="*/ 10 h 13"/>
                  <a:gd name="T10" fmla="*/ 0 w 27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0" y="13"/>
                    </a:moveTo>
                    <a:lnTo>
                      <a:pt x="19" y="0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373" name="Group 196"/>
            <p:cNvGrpSpPr>
              <a:grpSpLocks/>
            </p:cNvGrpSpPr>
            <p:nvPr/>
          </p:nvGrpSpPr>
          <p:grpSpPr bwMode="auto">
            <a:xfrm>
              <a:off x="1496" y="1706"/>
              <a:ext cx="173" cy="517"/>
              <a:chOff x="1496" y="1706"/>
              <a:chExt cx="173" cy="517"/>
            </a:xfrm>
          </p:grpSpPr>
          <p:sp>
            <p:nvSpPr>
              <p:cNvPr id="374" name="Freeform 197"/>
              <p:cNvSpPr>
                <a:spLocks/>
              </p:cNvSpPr>
              <p:nvPr/>
            </p:nvSpPr>
            <p:spPr bwMode="auto">
              <a:xfrm>
                <a:off x="1496" y="1792"/>
                <a:ext cx="106" cy="90"/>
              </a:xfrm>
              <a:custGeom>
                <a:avLst/>
                <a:gdLst>
                  <a:gd name="T0" fmla="*/ 70 w 106"/>
                  <a:gd name="T1" fmla="*/ 25 h 90"/>
                  <a:gd name="T2" fmla="*/ 56 w 106"/>
                  <a:gd name="T3" fmla="*/ 9 h 90"/>
                  <a:gd name="T4" fmla="*/ 44 w 106"/>
                  <a:gd name="T5" fmla="*/ 0 h 90"/>
                  <a:gd name="T6" fmla="*/ 28 w 106"/>
                  <a:gd name="T7" fmla="*/ 0 h 90"/>
                  <a:gd name="T8" fmla="*/ 10 w 106"/>
                  <a:gd name="T9" fmla="*/ 5 h 90"/>
                  <a:gd name="T10" fmla="*/ 3 w 106"/>
                  <a:gd name="T11" fmla="*/ 15 h 90"/>
                  <a:gd name="T12" fmla="*/ 0 w 106"/>
                  <a:gd name="T13" fmla="*/ 29 h 90"/>
                  <a:gd name="T14" fmla="*/ 3 w 106"/>
                  <a:gd name="T15" fmla="*/ 47 h 90"/>
                  <a:gd name="T16" fmla="*/ 14 w 106"/>
                  <a:gd name="T17" fmla="*/ 67 h 90"/>
                  <a:gd name="T18" fmla="*/ 31 w 106"/>
                  <a:gd name="T19" fmla="*/ 80 h 90"/>
                  <a:gd name="T20" fmla="*/ 45 w 106"/>
                  <a:gd name="T21" fmla="*/ 87 h 90"/>
                  <a:gd name="T22" fmla="*/ 61 w 106"/>
                  <a:gd name="T23" fmla="*/ 90 h 90"/>
                  <a:gd name="T24" fmla="*/ 71 w 106"/>
                  <a:gd name="T25" fmla="*/ 86 h 90"/>
                  <a:gd name="T26" fmla="*/ 79 w 106"/>
                  <a:gd name="T27" fmla="*/ 80 h 90"/>
                  <a:gd name="T28" fmla="*/ 83 w 106"/>
                  <a:gd name="T29" fmla="*/ 67 h 90"/>
                  <a:gd name="T30" fmla="*/ 81 w 106"/>
                  <a:gd name="T31" fmla="*/ 52 h 90"/>
                  <a:gd name="T32" fmla="*/ 78 w 106"/>
                  <a:gd name="T33" fmla="*/ 39 h 90"/>
                  <a:gd name="T34" fmla="*/ 103 w 106"/>
                  <a:gd name="T35" fmla="*/ 25 h 90"/>
                  <a:gd name="T36" fmla="*/ 106 w 106"/>
                  <a:gd name="T37" fmla="*/ 20 h 90"/>
                  <a:gd name="T38" fmla="*/ 103 w 106"/>
                  <a:gd name="T39" fmla="*/ 17 h 90"/>
                  <a:gd name="T40" fmla="*/ 74 w 106"/>
                  <a:gd name="T41" fmla="*/ 32 h 90"/>
                  <a:gd name="T42" fmla="*/ 70 w 106"/>
                  <a:gd name="T43" fmla="*/ 2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90"/>
                  <a:gd name="T68" fmla="*/ 106 w 106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90">
                    <a:moveTo>
                      <a:pt x="70" y="25"/>
                    </a:moveTo>
                    <a:lnTo>
                      <a:pt x="56" y="9"/>
                    </a:lnTo>
                    <a:lnTo>
                      <a:pt x="44" y="0"/>
                    </a:lnTo>
                    <a:lnTo>
                      <a:pt x="28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3" y="47"/>
                    </a:lnTo>
                    <a:lnTo>
                      <a:pt x="14" y="67"/>
                    </a:lnTo>
                    <a:lnTo>
                      <a:pt x="31" y="80"/>
                    </a:lnTo>
                    <a:lnTo>
                      <a:pt x="45" y="87"/>
                    </a:lnTo>
                    <a:lnTo>
                      <a:pt x="61" y="90"/>
                    </a:lnTo>
                    <a:lnTo>
                      <a:pt x="71" y="86"/>
                    </a:lnTo>
                    <a:lnTo>
                      <a:pt x="79" y="80"/>
                    </a:lnTo>
                    <a:lnTo>
                      <a:pt x="83" y="67"/>
                    </a:lnTo>
                    <a:lnTo>
                      <a:pt x="81" y="52"/>
                    </a:lnTo>
                    <a:lnTo>
                      <a:pt x="78" y="39"/>
                    </a:lnTo>
                    <a:lnTo>
                      <a:pt x="103" y="25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74" y="32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75" name="Freeform 198"/>
              <p:cNvSpPr>
                <a:spLocks/>
              </p:cNvSpPr>
              <p:nvPr/>
            </p:nvSpPr>
            <p:spPr bwMode="auto">
              <a:xfrm>
                <a:off x="1572" y="1706"/>
                <a:ext cx="93" cy="202"/>
              </a:xfrm>
              <a:custGeom>
                <a:avLst/>
                <a:gdLst>
                  <a:gd name="T0" fmla="*/ 25 w 93"/>
                  <a:gd name="T1" fmla="*/ 170 h 202"/>
                  <a:gd name="T2" fmla="*/ 9 w 93"/>
                  <a:gd name="T3" fmla="*/ 182 h 202"/>
                  <a:gd name="T4" fmla="*/ 4 w 93"/>
                  <a:gd name="T5" fmla="*/ 185 h 202"/>
                  <a:gd name="T6" fmla="*/ 0 w 93"/>
                  <a:gd name="T7" fmla="*/ 193 h 202"/>
                  <a:gd name="T8" fmla="*/ 5 w 93"/>
                  <a:gd name="T9" fmla="*/ 201 h 202"/>
                  <a:gd name="T10" fmla="*/ 10 w 93"/>
                  <a:gd name="T11" fmla="*/ 202 h 202"/>
                  <a:gd name="T12" fmla="*/ 25 w 93"/>
                  <a:gd name="T13" fmla="*/ 197 h 202"/>
                  <a:gd name="T14" fmla="*/ 49 w 93"/>
                  <a:gd name="T15" fmla="*/ 182 h 202"/>
                  <a:gd name="T16" fmla="*/ 70 w 93"/>
                  <a:gd name="T17" fmla="*/ 162 h 202"/>
                  <a:gd name="T18" fmla="*/ 92 w 93"/>
                  <a:gd name="T19" fmla="*/ 141 h 202"/>
                  <a:gd name="T20" fmla="*/ 93 w 93"/>
                  <a:gd name="T21" fmla="*/ 132 h 202"/>
                  <a:gd name="T22" fmla="*/ 93 w 93"/>
                  <a:gd name="T23" fmla="*/ 107 h 202"/>
                  <a:gd name="T24" fmla="*/ 87 w 93"/>
                  <a:gd name="T25" fmla="*/ 68 h 202"/>
                  <a:gd name="T26" fmla="*/ 90 w 93"/>
                  <a:gd name="T27" fmla="*/ 46 h 202"/>
                  <a:gd name="T28" fmla="*/ 93 w 93"/>
                  <a:gd name="T29" fmla="*/ 37 h 202"/>
                  <a:gd name="T30" fmla="*/ 89 w 93"/>
                  <a:gd name="T31" fmla="*/ 33 h 202"/>
                  <a:gd name="T32" fmla="*/ 80 w 93"/>
                  <a:gd name="T33" fmla="*/ 28 h 202"/>
                  <a:gd name="T34" fmla="*/ 73 w 93"/>
                  <a:gd name="T35" fmla="*/ 26 h 202"/>
                  <a:gd name="T36" fmla="*/ 78 w 93"/>
                  <a:gd name="T37" fmla="*/ 3 h 202"/>
                  <a:gd name="T38" fmla="*/ 75 w 93"/>
                  <a:gd name="T39" fmla="*/ 0 h 202"/>
                  <a:gd name="T40" fmla="*/ 70 w 93"/>
                  <a:gd name="T41" fmla="*/ 1 h 202"/>
                  <a:gd name="T42" fmla="*/ 68 w 93"/>
                  <a:gd name="T43" fmla="*/ 27 h 202"/>
                  <a:gd name="T44" fmla="*/ 64 w 93"/>
                  <a:gd name="T45" fmla="*/ 35 h 202"/>
                  <a:gd name="T46" fmla="*/ 63 w 93"/>
                  <a:gd name="T47" fmla="*/ 38 h 202"/>
                  <a:gd name="T48" fmla="*/ 53 w 93"/>
                  <a:gd name="T49" fmla="*/ 35 h 202"/>
                  <a:gd name="T50" fmla="*/ 45 w 93"/>
                  <a:gd name="T51" fmla="*/ 35 h 202"/>
                  <a:gd name="T52" fmla="*/ 45 w 93"/>
                  <a:gd name="T53" fmla="*/ 40 h 202"/>
                  <a:gd name="T54" fmla="*/ 50 w 93"/>
                  <a:gd name="T55" fmla="*/ 43 h 202"/>
                  <a:gd name="T56" fmla="*/ 60 w 93"/>
                  <a:gd name="T57" fmla="*/ 43 h 202"/>
                  <a:gd name="T58" fmla="*/ 65 w 93"/>
                  <a:gd name="T59" fmla="*/ 47 h 202"/>
                  <a:gd name="T60" fmla="*/ 70 w 93"/>
                  <a:gd name="T61" fmla="*/ 55 h 202"/>
                  <a:gd name="T62" fmla="*/ 77 w 93"/>
                  <a:gd name="T63" fmla="*/ 67 h 202"/>
                  <a:gd name="T64" fmla="*/ 80 w 93"/>
                  <a:gd name="T65" fmla="*/ 92 h 202"/>
                  <a:gd name="T66" fmla="*/ 80 w 93"/>
                  <a:gd name="T67" fmla="*/ 115 h 202"/>
                  <a:gd name="T68" fmla="*/ 78 w 93"/>
                  <a:gd name="T69" fmla="*/ 133 h 202"/>
                  <a:gd name="T70" fmla="*/ 72 w 93"/>
                  <a:gd name="T71" fmla="*/ 141 h 202"/>
                  <a:gd name="T72" fmla="*/ 54 w 93"/>
                  <a:gd name="T73" fmla="*/ 152 h 202"/>
                  <a:gd name="T74" fmla="*/ 34 w 93"/>
                  <a:gd name="T75" fmla="*/ 162 h 202"/>
                  <a:gd name="T76" fmla="*/ 25 w 93"/>
                  <a:gd name="T77" fmla="*/ 17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202"/>
                  <a:gd name="T119" fmla="*/ 93 w 93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202">
                    <a:moveTo>
                      <a:pt x="25" y="170"/>
                    </a:moveTo>
                    <a:lnTo>
                      <a:pt x="9" y="182"/>
                    </a:lnTo>
                    <a:lnTo>
                      <a:pt x="4" y="185"/>
                    </a:lnTo>
                    <a:lnTo>
                      <a:pt x="0" y="193"/>
                    </a:lnTo>
                    <a:lnTo>
                      <a:pt x="5" y="201"/>
                    </a:lnTo>
                    <a:lnTo>
                      <a:pt x="10" y="202"/>
                    </a:lnTo>
                    <a:lnTo>
                      <a:pt x="25" y="197"/>
                    </a:lnTo>
                    <a:lnTo>
                      <a:pt x="49" y="182"/>
                    </a:lnTo>
                    <a:lnTo>
                      <a:pt x="70" y="162"/>
                    </a:lnTo>
                    <a:lnTo>
                      <a:pt x="92" y="141"/>
                    </a:lnTo>
                    <a:lnTo>
                      <a:pt x="93" y="132"/>
                    </a:lnTo>
                    <a:lnTo>
                      <a:pt x="93" y="107"/>
                    </a:lnTo>
                    <a:lnTo>
                      <a:pt x="87" y="68"/>
                    </a:lnTo>
                    <a:lnTo>
                      <a:pt x="90" y="46"/>
                    </a:lnTo>
                    <a:lnTo>
                      <a:pt x="93" y="37"/>
                    </a:lnTo>
                    <a:lnTo>
                      <a:pt x="89" y="33"/>
                    </a:lnTo>
                    <a:lnTo>
                      <a:pt x="80" y="28"/>
                    </a:lnTo>
                    <a:lnTo>
                      <a:pt x="73" y="26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70" y="1"/>
                    </a:lnTo>
                    <a:lnTo>
                      <a:pt x="68" y="27"/>
                    </a:lnTo>
                    <a:lnTo>
                      <a:pt x="64" y="35"/>
                    </a:lnTo>
                    <a:lnTo>
                      <a:pt x="63" y="38"/>
                    </a:lnTo>
                    <a:lnTo>
                      <a:pt x="53" y="35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3"/>
                    </a:lnTo>
                    <a:lnTo>
                      <a:pt x="60" y="43"/>
                    </a:lnTo>
                    <a:lnTo>
                      <a:pt x="65" y="47"/>
                    </a:lnTo>
                    <a:lnTo>
                      <a:pt x="70" y="55"/>
                    </a:lnTo>
                    <a:lnTo>
                      <a:pt x="77" y="67"/>
                    </a:lnTo>
                    <a:lnTo>
                      <a:pt x="80" y="92"/>
                    </a:lnTo>
                    <a:lnTo>
                      <a:pt x="80" y="115"/>
                    </a:lnTo>
                    <a:lnTo>
                      <a:pt x="78" y="133"/>
                    </a:lnTo>
                    <a:lnTo>
                      <a:pt x="72" y="141"/>
                    </a:lnTo>
                    <a:lnTo>
                      <a:pt x="54" y="152"/>
                    </a:lnTo>
                    <a:lnTo>
                      <a:pt x="34" y="162"/>
                    </a:lnTo>
                    <a:lnTo>
                      <a:pt x="25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76" name="Freeform 200"/>
              <p:cNvSpPr>
                <a:spLocks/>
              </p:cNvSpPr>
              <p:nvPr/>
            </p:nvSpPr>
            <p:spPr bwMode="auto">
              <a:xfrm>
                <a:off x="1527" y="1886"/>
                <a:ext cx="79" cy="149"/>
              </a:xfrm>
              <a:custGeom>
                <a:avLst/>
                <a:gdLst>
                  <a:gd name="T0" fmla="*/ 69 w 79"/>
                  <a:gd name="T1" fmla="*/ 47 h 149"/>
                  <a:gd name="T2" fmla="*/ 60 w 79"/>
                  <a:gd name="T3" fmla="*/ 18 h 149"/>
                  <a:gd name="T4" fmla="*/ 52 w 79"/>
                  <a:gd name="T5" fmla="*/ 5 h 149"/>
                  <a:gd name="T6" fmla="*/ 32 w 79"/>
                  <a:gd name="T7" fmla="*/ 0 h 149"/>
                  <a:gd name="T8" fmla="*/ 13 w 79"/>
                  <a:gd name="T9" fmla="*/ 2 h 149"/>
                  <a:gd name="T10" fmla="*/ 4 w 79"/>
                  <a:gd name="T11" fmla="*/ 16 h 149"/>
                  <a:gd name="T12" fmla="*/ 7 w 79"/>
                  <a:gd name="T13" fmla="*/ 35 h 149"/>
                  <a:gd name="T14" fmla="*/ 10 w 79"/>
                  <a:gd name="T15" fmla="*/ 63 h 149"/>
                  <a:gd name="T16" fmla="*/ 10 w 79"/>
                  <a:gd name="T17" fmla="*/ 90 h 149"/>
                  <a:gd name="T18" fmla="*/ 4 w 79"/>
                  <a:gd name="T19" fmla="*/ 112 h 149"/>
                  <a:gd name="T20" fmla="*/ 0 w 79"/>
                  <a:gd name="T21" fmla="*/ 126 h 149"/>
                  <a:gd name="T22" fmla="*/ 3 w 79"/>
                  <a:gd name="T23" fmla="*/ 136 h 149"/>
                  <a:gd name="T24" fmla="*/ 13 w 79"/>
                  <a:gd name="T25" fmla="*/ 142 h 149"/>
                  <a:gd name="T26" fmla="*/ 23 w 79"/>
                  <a:gd name="T27" fmla="*/ 147 h 149"/>
                  <a:gd name="T28" fmla="*/ 35 w 79"/>
                  <a:gd name="T29" fmla="*/ 149 h 149"/>
                  <a:gd name="T30" fmla="*/ 50 w 79"/>
                  <a:gd name="T31" fmla="*/ 149 h 149"/>
                  <a:gd name="T32" fmla="*/ 67 w 79"/>
                  <a:gd name="T33" fmla="*/ 138 h 149"/>
                  <a:gd name="T34" fmla="*/ 79 w 79"/>
                  <a:gd name="T35" fmla="*/ 115 h 149"/>
                  <a:gd name="T36" fmla="*/ 78 w 79"/>
                  <a:gd name="T37" fmla="*/ 93 h 149"/>
                  <a:gd name="T38" fmla="*/ 70 w 79"/>
                  <a:gd name="T39" fmla="*/ 68 h 149"/>
                  <a:gd name="T40" fmla="*/ 69 w 79"/>
                  <a:gd name="T41" fmla="*/ 47 h 1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49"/>
                  <a:gd name="T65" fmla="*/ 79 w 79"/>
                  <a:gd name="T66" fmla="*/ 149 h 1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49">
                    <a:moveTo>
                      <a:pt x="69" y="47"/>
                    </a:moveTo>
                    <a:lnTo>
                      <a:pt x="60" y="18"/>
                    </a:lnTo>
                    <a:lnTo>
                      <a:pt x="52" y="5"/>
                    </a:lnTo>
                    <a:lnTo>
                      <a:pt x="32" y="0"/>
                    </a:lnTo>
                    <a:lnTo>
                      <a:pt x="13" y="2"/>
                    </a:lnTo>
                    <a:lnTo>
                      <a:pt x="4" y="16"/>
                    </a:lnTo>
                    <a:lnTo>
                      <a:pt x="7" y="35"/>
                    </a:lnTo>
                    <a:lnTo>
                      <a:pt x="10" y="63"/>
                    </a:lnTo>
                    <a:lnTo>
                      <a:pt x="10" y="90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3" y="136"/>
                    </a:lnTo>
                    <a:lnTo>
                      <a:pt x="13" y="142"/>
                    </a:lnTo>
                    <a:lnTo>
                      <a:pt x="23" y="147"/>
                    </a:lnTo>
                    <a:lnTo>
                      <a:pt x="35" y="149"/>
                    </a:lnTo>
                    <a:lnTo>
                      <a:pt x="50" y="149"/>
                    </a:lnTo>
                    <a:lnTo>
                      <a:pt x="67" y="138"/>
                    </a:lnTo>
                    <a:lnTo>
                      <a:pt x="79" y="115"/>
                    </a:lnTo>
                    <a:lnTo>
                      <a:pt x="78" y="93"/>
                    </a:lnTo>
                    <a:lnTo>
                      <a:pt x="70" y="68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77" name="Freeform 201"/>
              <p:cNvSpPr>
                <a:spLocks/>
              </p:cNvSpPr>
              <p:nvPr/>
            </p:nvSpPr>
            <p:spPr bwMode="auto">
              <a:xfrm>
                <a:off x="1505" y="2007"/>
                <a:ext cx="60" cy="216"/>
              </a:xfrm>
              <a:custGeom>
                <a:avLst/>
                <a:gdLst>
                  <a:gd name="T0" fmla="*/ 56 w 60"/>
                  <a:gd name="T1" fmla="*/ 3 h 216"/>
                  <a:gd name="T2" fmla="*/ 41 w 60"/>
                  <a:gd name="T3" fmla="*/ 0 h 216"/>
                  <a:gd name="T4" fmla="*/ 32 w 60"/>
                  <a:gd name="T5" fmla="*/ 3 h 216"/>
                  <a:gd name="T6" fmla="*/ 29 w 60"/>
                  <a:gd name="T7" fmla="*/ 15 h 216"/>
                  <a:gd name="T8" fmla="*/ 32 w 60"/>
                  <a:gd name="T9" fmla="*/ 76 h 216"/>
                  <a:gd name="T10" fmla="*/ 32 w 60"/>
                  <a:gd name="T11" fmla="*/ 91 h 216"/>
                  <a:gd name="T12" fmla="*/ 26 w 60"/>
                  <a:gd name="T13" fmla="*/ 118 h 216"/>
                  <a:gd name="T14" fmla="*/ 25 w 60"/>
                  <a:gd name="T15" fmla="*/ 150 h 216"/>
                  <a:gd name="T16" fmla="*/ 29 w 60"/>
                  <a:gd name="T17" fmla="*/ 165 h 216"/>
                  <a:gd name="T18" fmla="*/ 25 w 60"/>
                  <a:gd name="T19" fmla="*/ 175 h 216"/>
                  <a:gd name="T20" fmla="*/ 6 w 60"/>
                  <a:gd name="T21" fmla="*/ 187 h 216"/>
                  <a:gd name="T22" fmla="*/ 0 w 60"/>
                  <a:gd name="T23" fmla="*/ 205 h 216"/>
                  <a:gd name="T24" fmla="*/ 0 w 60"/>
                  <a:gd name="T25" fmla="*/ 211 h 216"/>
                  <a:gd name="T26" fmla="*/ 15 w 60"/>
                  <a:gd name="T27" fmla="*/ 216 h 216"/>
                  <a:gd name="T28" fmla="*/ 19 w 60"/>
                  <a:gd name="T29" fmla="*/ 213 h 216"/>
                  <a:gd name="T30" fmla="*/ 20 w 60"/>
                  <a:gd name="T31" fmla="*/ 203 h 216"/>
                  <a:gd name="T32" fmla="*/ 25 w 60"/>
                  <a:gd name="T33" fmla="*/ 188 h 216"/>
                  <a:gd name="T34" fmla="*/ 31 w 60"/>
                  <a:gd name="T35" fmla="*/ 182 h 216"/>
                  <a:gd name="T36" fmla="*/ 39 w 60"/>
                  <a:gd name="T37" fmla="*/ 177 h 216"/>
                  <a:gd name="T38" fmla="*/ 45 w 60"/>
                  <a:gd name="T39" fmla="*/ 172 h 216"/>
                  <a:gd name="T40" fmla="*/ 47 w 60"/>
                  <a:gd name="T41" fmla="*/ 167 h 216"/>
                  <a:gd name="T42" fmla="*/ 42 w 60"/>
                  <a:gd name="T43" fmla="*/ 162 h 216"/>
                  <a:gd name="T44" fmla="*/ 39 w 60"/>
                  <a:gd name="T45" fmla="*/ 158 h 216"/>
                  <a:gd name="T46" fmla="*/ 35 w 60"/>
                  <a:gd name="T47" fmla="*/ 146 h 216"/>
                  <a:gd name="T48" fmla="*/ 39 w 60"/>
                  <a:gd name="T49" fmla="*/ 117 h 216"/>
                  <a:gd name="T50" fmla="*/ 47 w 60"/>
                  <a:gd name="T51" fmla="*/ 83 h 216"/>
                  <a:gd name="T52" fmla="*/ 56 w 60"/>
                  <a:gd name="T53" fmla="*/ 58 h 216"/>
                  <a:gd name="T54" fmla="*/ 60 w 60"/>
                  <a:gd name="T55" fmla="*/ 26 h 216"/>
                  <a:gd name="T56" fmla="*/ 56 w 60"/>
                  <a:gd name="T57" fmla="*/ 3 h 2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216"/>
                  <a:gd name="T89" fmla="*/ 60 w 60"/>
                  <a:gd name="T90" fmla="*/ 216 h 2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216">
                    <a:moveTo>
                      <a:pt x="56" y="3"/>
                    </a:moveTo>
                    <a:lnTo>
                      <a:pt x="41" y="0"/>
                    </a:lnTo>
                    <a:lnTo>
                      <a:pt x="32" y="3"/>
                    </a:lnTo>
                    <a:lnTo>
                      <a:pt x="29" y="15"/>
                    </a:lnTo>
                    <a:lnTo>
                      <a:pt x="32" y="76"/>
                    </a:lnTo>
                    <a:lnTo>
                      <a:pt x="32" y="91"/>
                    </a:lnTo>
                    <a:lnTo>
                      <a:pt x="26" y="118"/>
                    </a:lnTo>
                    <a:lnTo>
                      <a:pt x="25" y="150"/>
                    </a:lnTo>
                    <a:lnTo>
                      <a:pt x="29" y="165"/>
                    </a:lnTo>
                    <a:lnTo>
                      <a:pt x="25" y="175"/>
                    </a:lnTo>
                    <a:lnTo>
                      <a:pt x="6" y="187"/>
                    </a:lnTo>
                    <a:lnTo>
                      <a:pt x="0" y="205"/>
                    </a:lnTo>
                    <a:lnTo>
                      <a:pt x="0" y="211"/>
                    </a:lnTo>
                    <a:lnTo>
                      <a:pt x="15" y="216"/>
                    </a:lnTo>
                    <a:lnTo>
                      <a:pt x="19" y="213"/>
                    </a:lnTo>
                    <a:lnTo>
                      <a:pt x="20" y="203"/>
                    </a:lnTo>
                    <a:lnTo>
                      <a:pt x="25" y="188"/>
                    </a:lnTo>
                    <a:lnTo>
                      <a:pt x="31" y="182"/>
                    </a:lnTo>
                    <a:lnTo>
                      <a:pt x="39" y="177"/>
                    </a:lnTo>
                    <a:lnTo>
                      <a:pt x="45" y="172"/>
                    </a:lnTo>
                    <a:lnTo>
                      <a:pt x="47" y="167"/>
                    </a:lnTo>
                    <a:lnTo>
                      <a:pt x="42" y="162"/>
                    </a:lnTo>
                    <a:lnTo>
                      <a:pt x="39" y="158"/>
                    </a:lnTo>
                    <a:lnTo>
                      <a:pt x="35" y="146"/>
                    </a:lnTo>
                    <a:lnTo>
                      <a:pt x="39" y="117"/>
                    </a:lnTo>
                    <a:lnTo>
                      <a:pt x="47" y="83"/>
                    </a:lnTo>
                    <a:lnTo>
                      <a:pt x="56" y="58"/>
                    </a:lnTo>
                    <a:lnTo>
                      <a:pt x="60" y="26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  <p:sp>
            <p:nvSpPr>
              <p:cNvPr id="378" name="Freeform 202"/>
              <p:cNvSpPr>
                <a:spLocks/>
              </p:cNvSpPr>
              <p:nvPr/>
            </p:nvSpPr>
            <p:spPr bwMode="auto">
              <a:xfrm>
                <a:off x="1569" y="2007"/>
                <a:ext cx="100" cy="182"/>
              </a:xfrm>
              <a:custGeom>
                <a:avLst/>
                <a:gdLst>
                  <a:gd name="T0" fmla="*/ 33 w 100"/>
                  <a:gd name="T1" fmla="*/ 26 h 182"/>
                  <a:gd name="T2" fmla="*/ 30 w 100"/>
                  <a:gd name="T3" fmla="*/ 8 h 182"/>
                  <a:gd name="T4" fmla="*/ 18 w 100"/>
                  <a:gd name="T5" fmla="*/ 0 h 182"/>
                  <a:gd name="T6" fmla="*/ 1 w 100"/>
                  <a:gd name="T7" fmla="*/ 1 h 182"/>
                  <a:gd name="T8" fmla="*/ 0 w 100"/>
                  <a:gd name="T9" fmla="*/ 8 h 182"/>
                  <a:gd name="T10" fmla="*/ 1 w 100"/>
                  <a:gd name="T11" fmla="*/ 25 h 182"/>
                  <a:gd name="T12" fmla="*/ 10 w 100"/>
                  <a:gd name="T13" fmla="*/ 52 h 182"/>
                  <a:gd name="T14" fmla="*/ 17 w 100"/>
                  <a:gd name="T15" fmla="*/ 71 h 182"/>
                  <a:gd name="T16" fmla="*/ 25 w 100"/>
                  <a:gd name="T17" fmla="*/ 97 h 182"/>
                  <a:gd name="T18" fmla="*/ 27 w 100"/>
                  <a:gd name="T19" fmla="*/ 118 h 182"/>
                  <a:gd name="T20" fmla="*/ 27 w 100"/>
                  <a:gd name="T21" fmla="*/ 137 h 182"/>
                  <a:gd name="T22" fmla="*/ 23 w 100"/>
                  <a:gd name="T23" fmla="*/ 150 h 182"/>
                  <a:gd name="T24" fmla="*/ 20 w 100"/>
                  <a:gd name="T25" fmla="*/ 156 h 182"/>
                  <a:gd name="T26" fmla="*/ 20 w 100"/>
                  <a:gd name="T27" fmla="*/ 160 h 182"/>
                  <a:gd name="T28" fmla="*/ 25 w 100"/>
                  <a:gd name="T29" fmla="*/ 166 h 182"/>
                  <a:gd name="T30" fmla="*/ 35 w 100"/>
                  <a:gd name="T31" fmla="*/ 168 h 182"/>
                  <a:gd name="T32" fmla="*/ 48 w 100"/>
                  <a:gd name="T33" fmla="*/ 168 h 182"/>
                  <a:gd name="T34" fmla="*/ 73 w 100"/>
                  <a:gd name="T35" fmla="*/ 175 h 182"/>
                  <a:gd name="T36" fmla="*/ 83 w 100"/>
                  <a:gd name="T37" fmla="*/ 182 h 182"/>
                  <a:gd name="T38" fmla="*/ 93 w 100"/>
                  <a:gd name="T39" fmla="*/ 177 h 182"/>
                  <a:gd name="T40" fmla="*/ 100 w 100"/>
                  <a:gd name="T41" fmla="*/ 166 h 182"/>
                  <a:gd name="T42" fmla="*/ 93 w 100"/>
                  <a:gd name="T43" fmla="*/ 162 h 182"/>
                  <a:gd name="T44" fmla="*/ 72 w 100"/>
                  <a:gd name="T45" fmla="*/ 160 h 182"/>
                  <a:gd name="T46" fmla="*/ 47 w 100"/>
                  <a:gd name="T47" fmla="*/ 160 h 182"/>
                  <a:gd name="T48" fmla="*/ 36 w 100"/>
                  <a:gd name="T49" fmla="*/ 158 h 182"/>
                  <a:gd name="T50" fmla="*/ 35 w 100"/>
                  <a:gd name="T51" fmla="*/ 151 h 182"/>
                  <a:gd name="T52" fmla="*/ 36 w 100"/>
                  <a:gd name="T53" fmla="*/ 138 h 182"/>
                  <a:gd name="T54" fmla="*/ 37 w 100"/>
                  <a:gd name="T55" fmla="*/ 118 h 182"/>
                  <a:gd name="T56" fmla="*/ 36 w 100"/>
                  <a:gd name="T57" fmla="*/ 95 h 182"/>
                  <a:gd name="T58" fmla="*/ 31 w 100"/>
                  <a:gd name="T59" fmla="*/ 62 h 182"/>
                  <a:gd name="T60" fmla="*/ 33 w 100"/>
                  <a:gd name="T61" fmla="*/ 35 h 182"/>
                  <a:gd name="T62" fmla="*/ 33 w 100"/>
                  <a:gd name="T63" fmla="*/ 26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182"/>
                  <a:gd name="T98" fmla="*/ 100 w 100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182">
                    <a:moveTo>
                      <a:pt x="33" y="26"/>
                    </a:moveTo>
                    <a:lnTo>
                      <a:pt x="30" y="8"/>
                    </a:lnTo>
                    <a:lnTo>
                      <a:pt x="1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1" y="25"/>
                    </a:lnTo>
                    <a:lnTo>
                      <a:pt x="10" y="52"/>
                    </a:lnTo>
                    <a:lnTo>
                      <a:pt x="17" y="71"/>
                    </a:lnTo>
                    <a:lnTo>
                      <a:pt x="25" y="97"/>
                    </a:lnTo>
                    <a:lnTo>
                      <a:pt x="27" y="118"/>
                    </a:lnTo>
                    <a:lnTo>
                      <a:pt x="27" y="137"/>
                    </a:lnTo>
                    <a:lnTo>
                      <a:pt x="23" y="150"/>
                    </a:lnTo>
                    <a:lnTo>
                      <a:pt x="20" y="156"/>
                    </a:lnTo>
                    <a:lnTo>
                      <a:pt x="20" y="160"/>
                    </a:lnTo>
                    <a:lnTo>
                      <a:pt x="25" y="166"/>
                    </a:lnTo>
                    <a:lnTo>
                      <a:pt x="35" y="168"/>
                    </a:lnTo>
                    <a:lnTo>
                      <a:pt x="48" y="168"/>
                    </a:lnTo>
                    <a:lnTo>
                      <a:pt x="73" y="175"/>
                    </a:lnTo>
                    <a:lnTo>
                      <a:pt x="83" y="182"/>
                    </a:lnTo>
                    <a:lnTo>
                      <a:pt x="93" y="177"/>
                    </a:lnTo>
                    <a:lnTo>
                      <a:pt x="100" y="166"/>
                    </a:lnTo>
                    <a:lnTo>
                      <a:pt x="93" y="162"/>
                    </a:lnTo>
                    <a:lnTo>
                      <a:pt x="72" y="160"/>
                    </a:lnTo>
                    <a:lnTo>
                      <a:pt x="47" y="160"/>
                    </a:lnTo>
                    <a:lnTo>
                      <a:pt x="36" y="158"/>
                    </a:lnTo>
                    <a:lnTo>
                      <a:pt x="35" y="151"/>
                    </a:lnTo>
                    <a:lnTo>
                      <a:pt x="36" y="138"/>
                    </a:lnTo>
                    <a:lnTo>
                      <a:pt x="37" y="118"/>
                    </a:lnTo>
                    <a:lnTo>
                      <a:pt x="36" y="95"/>
                    </a:lnTo>
                    <a:lnTo>
                      <a:pt x="31" y="62"/>
                    </a:lnTo>
                    <a:lnTo>
                      <a:pt x="33" y="35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40899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4BA0C9-5942-499A-860C-5A7146411296}" type="slidenum">
              <a:rPr lang="sv-SE" altLang="sv-SE" sz="1000" i="0"/>
              <a:pPr eaLnBrk="1" hangingPunct="1"/>
              <a:t>5</a:t>
            </a:fld>
            <a:endParaRPr lang="sv-SE" altLang="sv-SE" sz="1000" i="0"/>
          </a:p>
        </p:txBody>
      </p:sp>
      <p:sp>
        <p:nvSpPr>
          <p:cNvPr id="206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52538" y="226734"/>
            <a:ext cx="11135783" cy="1143000"/>
          </a:xfrm>
        </p:spPr>
        <p:txBody>
          <a:bodyPr/>
          <a:lstStyle/>
          <a:p>
            <a:pPr eaLnBrk="1" hangingPunct="1"/>
            <a:r>
              <a:rPr lang="sv-SE" altLang="sv-SE" dirty="0" smtClean="0"/>
              <a:t>Use Case</a:t>
            </a:r>
          </a:p>
        </p:txBody>
      </p:sp>
      <p:sp>
        <p:nvSpPr>
          <p:cNvPr id="231" name="Text Box 3"/>
          <p:cNvSpPr txBox="1">
            <a:spLocks noChangeArrowheads="1"/>
          </p:cNvSpPr>
          <p:nvPr/>
        </p:nvSpPr>
        <p:spPr bwMode="auto">
          <a:xfrm>
            <a:off x="944475" y="1524282"/>
            <a:ext cx="848677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altLang="sv-SE" sz="1600" b="1" dirty="0" smtClean="0"/>
              <a:t>Use Case: Carry </a:t>
            </a:r>
            <a:r>
              <a:rPr lang="sv-SE" altLang="sv-SE" sz="1600" b="1" dirty="0"/>
              <a:t>out a book loan</a:t>
            </a:r>
            <a:endParaRPr lang="en-US" altLang="sv-SE" sz="1400" dirty="0"/>
          </a:p>
          <a:p>
            <a:r>
              <a:rPr lang="sv-SE" altLang="sv-SE" sz="1600" b="1" dirty="0" smtClean="0"/>
              <a:t>Mål: </a:t>
            </a:r>
            <a:r>
              <a:rPr lang="sv-SE" altLang="sv-SE" sz="1600" dirty="0" smtClean="0"/>
              <a:t>The librarian aims to carry out a book loan</a:t>
            </a:r>
            <a:endParaRPr lang="sv-SE" altLang="sv-SE" sz="1600" dirty="0"/>
          </a:p>
          <a:p>
            <a:r>
              <a:rPr lang="sv-SE" altLang="sv-SE" sz="1600" b="1" dirty="0"/>
              <a:t>Aktör: </a:t>
            </a:r>
            <a:r>
              <a:rPr lang="sv-SE" altLang="sv-SE" sz="1600" dirty="0" smtClean="0"/>
              <a:t>Librarian</a:t>
            </a:r>
            <a:endParaRPr lang="sv-SE" altLang="sv-SE" sz="1600" dirty="0"/>
          </a:p>
          <a:p>
            <a:endParaRPr lang="sv-SE" altLang="sv-SE" sz="1600" b="1" dirty="0"/>
          </a:p>
          <a:p>
            <a:r>
              <a:rPr lang="sv-SE" altLang="sv-SE" sz="1600" b="1" dirty="0" smtClean="0"/>
              <a:t>Main scenario</a:t>
            </a:r>
            <a:r>
              <a:rPr lang="sv-SE" altLang="sv-SE" sz="1600" b="1" dirty="0"/>
              <a:t>:</a:t>
            </a:r>
          </a:p>
          <a:p>
            <a:r>
              <a:rPr lang="sv-SE" altLang="sv-SE" sz="1600" dirty="0" smtClean="0"/>
              <a:t>1. The librarian asks for book copy info (by adding the book copyNo). </a:t>
            </a:r>
            <a:endParaRPr lang="sv-SE" altLang="sv-SE" sz="1600" dirty="0"/>
          </a:p>
          <a:p>
            <a:r>
              <a:rPr lang="sv-SE" altLang="sv-SE" sz="1600" dirty="0" smtClean="0"/>
              <a:t>2. The system presents info about the book copy (including title, author, and planned return date)</a:t>
            </a:r>
            <a:endParaRPr lang="sv-SE" altLang="sv-SE" sz="1600" dirty="0"/>
          </a:p>
          <a:p>
            <a:r>
              <a:rPr lang="sv-SE" altLang="sv-SE" sz="1600" dirty="0" smtClean="0"/>
              <a:t>3. The librarian carry out the loan (by adding the borrower’s library card no, the librarian’s employeeNo, copyNo of the book, and planned return date)</a:t>
            </a:r>
          </a:p>
          <a:p>
            <a:r>
              <a:rPr lang="sv-SE" altLang="sv-SE" sz="1600" dirty="0" smtClean="0"/>
              <a:t>4. The system confirm the loan</a:t>
            </a:r>
            <a:endParaRPr lang="sv-SE" altLang="sv-SE" sz="1600" dirty="0"/>
          </a:p>
          <a:p>
            <a:endParaRPr lang="sv-SE" altLang="sv-SE" sz="1600" dirty="0"/>
          </a:p>
        </p:txBody>
      </p:sp>
      <p:grpSp>
        <p:nvGrpSpPr>
          <p:cNvPr id="232" name="Group 3"/>
          <p:cNvGrpSpPr>
            <a:grpSpLocks/>
          </p:cNvGrpSpPr>
          <p:nvPr/>
        </p:nvGrpSpPr>
        <p:grpSpPr bwMode="auto">
          <a:xfrm>
            <a:off x="2735008" y="4702876"/>
            <a:ext cx="783807" cy="867192"/>
            <a:chOff x="5970" y="3173"/>
            <a:chExt cx="275" cy="502"/>
          </a:xfrm>
        </p:grpSpPr>
        <p:sp>
          <p:nvSpPr>
            <p:cNvPr id="233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4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5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6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7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cxnSp>
        <p:nvCxnSpPr>
          <p:cNvPr id="338" name="Straight Connector 337"/>
          <p:cNvCxnSpPr>
            <a:endCxn id="339" idx="2"/>
          </p:cNvCxnSpPr>
          <p:nvPr/>
        </p:nvCxnSpPr>
        <p:spPr>
          <a:xfrm flipV="1">
            <a:off x="3506783" y="4710031"/>
            <a:ext cx="1094874" cy="571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9" name="Oval 338"/>
          <p:cNvSpPr/>
          <p:nvPr/>
        </p:nvSpPr>
        <p:spPr>
          <a:xfrm>
            <a:off x="4601657" y="4325049"/>
            <a:ext cx="1864894" cy="7699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0" name="TextBox 339"/>
          <p:cNvSpPr txBox="1"/>
          <p:nvPr/>
        </p:nvSpPr>
        <p:spPr>
          <a:xfrm>
            <a:off x="4944557" y="4369010"/>
            <a:ext cx="147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dirty="0" smtClean="0">
                <a:solidFill>
                  <a:schemeClr val="tx1"/>
                </a:solidFill>
              </a:rPr>
              <a:t>Carry out</a:t>
            </a:r>
          </a:p>
          <a:p>
            <a:r>
              <a:rPr lang="sv-SE" altLang="sv-SE" dirty="0" smtClean="0">
                <a:solidFill>
                  <a:schemeClr val="tx1"/>
                </a:solidFill>
              </a:rPr>
              <a:t>a book loan</a:t>
            </a:r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0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25"/>
          <p:cNvSpPr>
            <a:spLocks noChangeShapeType="1"/>
          </p:cNvSpPr>
          <p:nvPr/>
        </p:nvSpPr>
        <p:spPr bwMode="auto">
          <a:xfrm flipH="1">
            <a:off x="5859696" y="1773544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7215532" y="18030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45631" y="1527175"/>
            <a:ext cx="113347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sv-SE" altLang="sv-SE" sz="1400" dirty="0" smtClean="0"/>
              <a:t>:Librarian</a:t>
            </a:r>
            <a:endParaRPr lang="en-US" altLang="sv-SE" sz="1400" dirty="0"/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311569" y="1154113"/>
            <a:ext cx="225425" cy="403225"/>
            <a:chOff x="5970" y="3173"/>
            <a:chExt cx="275" cy="502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391244" y="2340745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97473" y="2063746"/>
            <a:ext cx="218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GetBookCopyInfo(bookCopy)</a:t>
            </a:r>
            <a:endParaRPr lang="sv-SE" altLang="sv-SE" sz="1200" dirty="0"/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5440887" y="1336448"/>
            <a:ext cx="1004970" cy="42567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5355453" y="1401068"/>
            <a:ext cx="12431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BookCopy</a:t>
            </a:r>
            <a:endParaRPr lang="sv-SE" altLang="sv-SE" sz="1400" dirty="0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6753833" y="1339850"/>
            <a:ext cx="1090987" cy="42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692087" y="1389063"/>
            <a:ext cx="1092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BookTitle</a:t>
            </a:r>
            <a:endParaRPr lang="sv-SE" altLang="sv-SE" sz="1400" dirty="0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067219" y="1338263"/>
            <a:ext cx="646112" cy="423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1078331" y="138747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:UI</a:t>
            </a:r>
            <a:endParaRPr lang="sv-SE" altLang="sv-SE" sz="1400" dirty="0"/>
          </a:p>
        </p:txBody>
      </p:sp>
      <p:sp>
        <p:nvSpPr>
          <p:cNvPr id="33" name="Rectangle 42"/>
          <p:cNvSpPr>
            <a:spLocks noChangeArrowheads="1"/>
          </p:cNvSpPr>
          <p:nvPr/>
        </p:nvSpPr>
        <p:spPr bwMode="auto">
          <a:xfrm>
            <a:off x="4374671" y="1341438"/>
            <a:ext cx="982147" cy="419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4186359" y="1389063"/>
            <a:ext cx="136201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:BookLoan</a:t>
            </a:r>
            <a:endParaRPr lang="sv-SE" altLang="sv-SE" sz="1400" dirty="0"/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3097069" y="1341438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118173" y="1389063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:Borrower</a:t>
            </a:r>
            <a:endParaRPr lang="sv-SE" altLang="sv-SE" sz="1400" dirty="0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flipH="1">
            <a:off x="4843271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 flipH="1">
            <a:off x="3659850" y="17699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H="1">
            <a:off x="1394453" y="180181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H="1">
            <a:off x="391244" y="1724230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" name="Rectangle 40"/>
          <p:cNvSpPr/>
          <p:nvPr/>
        </p:nvSpPr>
        <p:spPr>
          <a:xfrm>
            <a:off x="3032878" y="4721453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85037" y="4998452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037" y="4721453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9579" y="4987461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56631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6" name="Straight Connector 45"/>
          <p:cNvCxnSpPr/>
          <p:nvPr/>
        </p:nvCxnSpPr>
        <p:spPr>
          <a:xfrm>
            <a:off x="4308790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08790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BookLoan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3332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loanDate</a:t>
            </a:r>
          </a:p>
          <a:p>
            <a:r>
              <a:rPr lang="sv-SE" sz="1000" dirty="0">
                <a:cs typeface="Arial" panose="020B0604020202020204" pitchFamily="34" charset="0"/>
              </a:rPr>
              <a:t>p</a:t>
            </a:r>
            <a:r>
              <a:rPr lang="sv-SE" sz="1000" dirty="0" smtClean="0">
                <a:cs typeface="Arial" panose="020B0604020202020204" pitchFamily="34" charset="0"/>
              </a:rPr>
              <a:t>lannedReturnDate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84186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0" name="Straight Connector 49"/>
          <p:cNvCxnSpPr/>
          <p:nvPr/>
        </p:nvCxnSpPr>
        <p:spPr>
          <a:xfrm>
            <a:off x="5536345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36345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BookCopy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0887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copyNo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purchaseDate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58661" y="4741506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4" name="Straight Connector 53"/>
          <p:cNvCxnSpPr/>
          <p:nvPr/>
        </p:nvCxnSpPr>
        <p:spPr>
          <a:xfrm>
            <a:off x="6810820" y="5018505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810820" y="4741506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BookTitle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15362" y="5007514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title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</a:p>
          <a:p>
            <a:r>
              <a:rPr lang="sv-SE" sz="1000" dirty="0" smtClean="0">
                <a:cs typeface="Arial" panose="020B0604020202020204" pitchFamily="34" charset="0"/>
              </a:rPr>
              <a:t>publisher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isbn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>
            <a:stCxn id="41" idx="2"/>
          </p:cNvCxnSpPr>
          <p:nvPr/>
        </p:nvCxnSpPr>
        <p:spPr>
          <a:xfrm>
            <a:off x="3611701" y="568435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15418" y="5884546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556672" y="538649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949158" y="5422802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967376" y="5907967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895642" y="5418790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353531" y="541258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301388" y="569237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359030" y="5903955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59529" y="5668905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4199741" y="540886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965752" y="53928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465584" y="5388167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7307609" y="5708420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6305071" y="5408576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1..*</a:t>
            </a:r>
            <a:endParaRPr lang="sv-SE" sz="1200" dirty="0"/>
          </a:p>
        </p:txBody>
      </p:sp>
      <p:sp>
        <p:nvSpPr>
          <p:cNvPr id="3" name="Rectangle 2"/>
          <p:cNvSpPr/>
          <p:nvPr/>
        </p:nvSpPr>
        <p:spPr>
          <a:xfrm>
            <a:off x="8334667" y="2848232"/>
            <a:ext cx="32931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1400" b="1" dirty="0"/>
              <a:t>Main scenario:</a:t>
            </a:r>
          </a:p>
          <a:p>
            <a:r>
              <a:rPr lang="sv-SE" altLang="sv-SE" sz="1400" dirty="0"/>
              <a:t>1. The librarian asks for book copy info (by adding the book copyNo). </a:t>
            </a:r>
          </a:p>
          <a:p>
            <a:r>
              <a:rPr lang="sv-SE" altLang="sv-SE" sz="1400" dirty="0"/>
              <a:t>2. The system presents info about the book copy (including title, author, and planned return date)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3. The librarian carry out the loan (by adding the borrower’s library card no, the librarian’s employeeNo, copyNo of the book, and planned return date)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4. The system confirm the loan</a:t>
            </a:r>
          </a:p>
        </p:txBody>
      </p:sp>
      <p:grpSp>
        <p:nvGrpSpPr>
          <p:cNvPr id="73" name="Group 3"/>
          <p:cNvGrpSpPr>
            <a:grpSpLocks/>
          </p:cNvGrpSpPr>
          <p:nvPr/>
        </p:nvGrpSpPr>
        <p:grpSpPr bwMode="auto">
          <a:xfrm>
            <a:off x="8504933" y="1950649"/>
            <a:ext cx="474042" cy="483458"/>
            <a:chOff x="5970" y="3173"/>
            <a:chExt cx="275" cy="502"/>
          </a:xfrm>
        </p:grpSpPr>
        <p:sp>
          <p:nvSpPr>
            <p:cNvPr id="74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cxnSp>
        <p:nvCxnSpPr>
          <p:cNvPr id="79" name="Straight Connector 78"/>
          <p:cNvCxnSpPr/>
          <p:nvPr/>
        </p:nvCxnSpPr>
        <p:spPr>
          <a:xfrm flipV="1">
            <a:off x="9048652" y="2030321"/>
            <a:ext cx="590487" cy="273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9708816" y="1689026"/>
            <a:ext cx="1242392" cy="4802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81" name="TextBox 80"/>
          <p:cNvSpPr txBox="1"/>
          <p:nvPr/>
        </p:nvSpPr>
        <p:spPr>
          <a:xfrm>
            <a:off x="9841372" y="1682624"/>
            <a:ext cx="147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sz="1400" dirty="0" smtClean="0">
                <a:solidFill>
                  <a:schemeClr val="tx1"/>
                </a:solidFill>
              </a:rPr>
              <a:t>Carry out</a:t>
            </a:r>
          </a:p>
          <a:p>
            <a:r>
              <a:rPr lang="sv-SE" altLang="sv-SE" sz="1400" dirty="0" smtClean="0">
                <a:solidFill>
                  <a:schemeClr val="tx1"/>
                </a:solidFill>
              </a:rPr>
              <a:t>a book loan</a:t>
            </a:r>
            <a:endParaRPr lang="sv-SE" sz="1400" dirty="0"/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1832793" y="1352169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2" name="Text Box 45"/>
          <p:cNvSpPr txBox="1">
            <a:spLocks noChangeArrowheads="1"/>
          </p:cNvSpPr>
          <p:nvPr/>
        </p:nvSpPr>
        <p:spPr bwMode="auto">
          <a:xfrm>
            <a:off x="1853897" y="1399794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:Librarian</a:t>
            </a:r>
            <a:endParaRPr lang="sv-SE" altLang="sv-SE" sz="1400" dirty="0"/>
          </a:p>
        </p:txBody>
      </p:sp>
      <p:sp>
        <p:nvSpPr>
          <p:cNvPr id="83" name="Line 25"/>
          <p:cNvSpPr>
            <a:spLocks noChangeShapeType="1"/>
          </p:cNvSpPr>
          <p:nvPr/>
        </p:nvSpPr>
        <p:spPr bwMode="auto">
          <a:xfrm flipH="1">
            <a:off x="2395574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4" name="Rectangle 83"/>
          <p:cNvSpPr/>
          <p:nvPr/>
        </p:nvSpPr>
        <p:spPr>
          <a:xfrm>
            <a:off x="1743506" y="4745519"/>
            <a:ext cx="1157646" cy="1139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5" name="Straight Connector 84"/>
          <p:cNvCxnSpPr/>
          <p:nvPr/>
        </p:nvCxnSpPr>
        <p:spPr>
          <a:xfrm>
            <a:off x="1795665" y="5022518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795665" y="4745519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Librarian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00207" y="5011527"/>
            <a:ext cx="13601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663521" y="5371204"/>
            <a:ext cx="2" cy="688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215045" y="5871662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07543" y="6074888"/>
            <a:ext cx="2455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792529" y="58469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4602851" y="543045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105" name="Rectangle 30"/>
          <p:cNvSpPr>
            <a:spLocks noChangeArrowheads="1"/>
          </p:cNvSpPr>
          <p:nvPr/>
        </p:nvSpPr>
        <p:spPr bwMode="auto">
          <a:xfrm>
            <a:off x="1333759" y="2304094"/>
            <a:ext cx="147031" cy="1779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63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25"/>
          <p:cNvSpPr>
            <a:spLocks noChangeShapeType="1"/>
          </p:cNvSpPr>
          <p:nvPr/>
        </p:nvSpPr>
        <p:spPr bwMode="auto">
          <a:xfrm flipH="1">
            <a:off x="5859696" y="1773544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7215532" y="18030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45631" y="1527175"/>
            <a:ext cx="113347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sv-SE" altLang="sv-SE" sz="1400" dirty="0" smtClean="0"/>
              <a:t>:Librarian</a:t>
            </a:r>
            <a:endParaRPr lang="en-US" altLang="sv-SE" sz="1400" dirty="0"/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311569" y="1154113"/>
            <a:ext cx="225425" cy="403225"/>
            <a:chOff x="5970" y="3173"/>
            <a:chExt cx="275" cy="502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391244" y="2340745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97473" y="2063746"/>
            <a:ext cx="218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GetBookCopyInfo(bookCopy)</a:t>
            </a:r>
            <a:endParaRPr lang="sv-SE" altLang="sv-SE" sz="1200" dirty="0"/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5440887" y="1336448"/>
            <a:ext cx="1004970" cy="42567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5355453" y="1401068"/>
            <a:ext cx="12431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BookCopy</a:t>
            </a:r>
            <a:endParaRPr lang="sv-SE" altLang="sv-SE" sz="1400" dirty="0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6753833" y="1339850"/>
            <a:ext cx="1090987" cy="42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692087" y="1389063"/>
            <a:ext cx="1092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BookTitle</a:t>
            </a:r>
            <a:endParaRPr lang="sv-SE" altLang="sv-SE" sz="1400" dirty="0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067219" y="1338263"/>
            <a:ext cx="646112" cy="423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1078331" y="138747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:UI</a:t>
            </a:r>
            <a:endParaRPr lang="sv-SE" altLang="sv-SE" sz="1400" dirty="0"/>
          </a:p>
        </p:txBody>
      </p:sp>
      <p:sp>
        <p:nvSpPr>
          <p:cNvPr id="33" name="Rectangle 42"/>
          <p:cNvSpPr>
            <a:spLocks noChangeArrowheads="1"/>
          </p:cNvSpPr>
          <p:nvPr/>
        </p:nvSpPr>
        <p:spPr bwMode="auto">
          <a:xfrm>
            <a:off x="4374671" y="1341438"/>
            <a:ext cx="982147" cy="419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4186359" y="1389063"/>
            <a:ext cx="136201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:BookLoan</a:t>
            </a:r>
            <a:endParaRPr lang="sv-SE" altLang="sv-SE" sz="1400" dirty="0"/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3097069" y="1341438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118173" y="1389063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:Borrower</a:t>
            </a:r>
            <a:endParaRPr lang="sv-SE" altLang="sv-SE" sz="1400" dirty="0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flipH="1">
            <a:off x="4843271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 flipH="1">
            <a:off x="3659850" y="17699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H="1">
            <a:off x="1394453" y="180181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H="1">
            <a:off x="391244" y="1724230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" name="Rectangle 40"/>
          <p:cNvSpPr/>
          <p:nvPr/>
        </p:nvSpPr>
        <p:spPr>
          <a:xfrm>
            <a:off x="3032878" y="4721453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85037" y="4998452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037" y="4721453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9579" y="4987461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56631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6" name="Straight Connector 45"/>
          <p:cNvCxnSpPr/>
          <p:nvPr/>
        </p:nvCxnSpPr>
        <p:spPr>
          <a:xfrm>
            <a:off x="4308790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08790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BookLoan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3332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loanDate</a:t>
            </a:r>
          </a:p>
          <a:p>
            <a:r>
              <a:rPr lang="sv-SE" sz="1000" dirty="0">
                <a:cs typeface="Arial" panose="020B0604020202020204" pitchFamily="34" charset="0"/>
              </a:rPr>
              <a:t>p</a:t>
            </a:r>
            <a:r>
              <a:rPr lang="sv-SE" sz="1000" dirty="0" smtClean="0">
                <a:cs typeface="Arial" panose="020B0604020202020204" pitchFamily="34" charset="0"/>
              </a:rPr>
              <a:t>lannedReturnDate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84186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0" name="Straight Connector 49"/>
          <p:cNvCxnSpPr/>
          <p:nvPr/>
        </p:nvCxnSpPr>
        <p:spPr>
          <a:xfrm>
            <a:off x="5536345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36345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BookCopy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0887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copyNo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purchaseDate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58661" y="4741506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4" name="Straight Connector 53"/>
          <p:cNvCxnSpPr/>
          <p:nvPr/>
        </p:nvCxnSpPr>
        <p:spPr>
          <a:xfrm>
            <a:off x="6810820" y="5018505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810820" y="4741506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BookTitle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15362" y="5007514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title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</a:p>
          <a:p>
            <a:r>
              <a:rPr lang="sv-SE" sz="1000" dirty="0" smtClean="0">
                <a:cs typeface="Arial" panose="020B0604020202020204" pitchFamily="34" charset="0"/>
              </a:rPr>
              <a:t>publisher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isbn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>
            <a:stCxn id="41" idx="2"/>
          </p:cNvCxnSpPr>
          <p:nvPr/>
        </p:nvCxnSpPr>
        <p:spPr>
          <a:xfrm>
            <a:off x="3611701" y="568435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15418" y="5884546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556672" y="538649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949158" y="5422802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967376" y="5907967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895642" y="5418790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353531" y="541258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301388" y="569237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359030" y="5903955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59529" y="5668905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4199741" y="540886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965752" y="53928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465584" y="5388167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7307609" y="5708420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6305071" y="5408576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1..*</a:t>
            </a:r>
            <a:endParaRPr lang="sv-SE" sz="1200" dirty="0"/>
          </a:p>
        </p:txBody>
      </p:sp>
      <p:sp>
        <p:nvSpPr>
          <p:cNvPr id="3" name="Rectangle 2"/>
          <p:cNvSpPr/>
          <p:nvPr/>
        </p:nvSpPr>
        <p:spPr>
          <a:xfrm>
            <a:off x="8334667" y="2848232"/>
            <a:ext cx="32931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1400" b="1" dirty="0"/>
              <a:t>Main scenario:</a:t>
            </a:r>
          </a:p>
          <a:p>
            <a:r>
              <a:rPr lang="sv-SE" altLang="sv-SE" sz="1400" dirty="0"/>
              <a:t>1. The librarian asks for book copy info (by adding the book copyNo). </a:t>
            </a:r>
          </a:p>
          <a:p>
            <a:r>
              <a:rPr lang="sv-SE" altLang="sv-SE" sz="1400" dirty="0"/>
              <a:t>2. The system presents info about the book copy (including title, author, and planned return date)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3. The librarian carry out the loan (by adding the borrower’s library card no, the librarian’s employeeNo, copyNo of the book, and planned return date)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4. The system confirm the loan</a:t>
            </a:r>
          </a:p>
        </p:txBody>
      </p:sp>
      <p:grpSp>
        <p:nvGrpSpPr>
          <p:cNvPr id="73" name="Group 3"/>
          <p:cNvGrpSpPr>
            <a:grpSpLocks/>
          </p:cNvGrpSpPr>
          <p:nvPr/>
        </p:nvGrpSpPr>
        <p:grpSpPr bwMode="auto">
          <a:xfrm>
            <a:off x="8504933" y="1950649"/>
            <a:ext cx="474042" cy="483458"/>
            <a:chOff x="5970" y="3173"/>
            <a:chExt cx="275" cy="502"/>
          </a:xfrm>
        </p:grpSpPr>
        <p:sp>
          <p:nvSpPr>
            <p:cNvPr id="74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cxnSp>
        <p:nvCxnSpPr>
          <p:cNvPr id="79" name="Straight Connector 78"/>
          <p:cNvCxnSpPr/>
          <p:nvPr/>
        </p:nvCxnSpPr>
        <p:spPr>
          <a:xfrm flipV="1">
            <a:off x="9048652" y="2030321"/>
            <a:ext cx="590487" cy="273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9708816" y="1689026"/>
            <a:ext cx="1242392" cy="4802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81" name="TextBox 80"/>
          <p:cNvSpPr txBox="1"/>
          <p:nvPr/>
        </p:nvSpPr>
        <p:spPr>
          <a:xfrm>
            <a:off x="9841372" y="1682624"/>
            <a:ext cx="147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sz="1400" dirty="0" smtClean="0">
                <a:solidFill>
                  <a:schemeClr val="tx1"/>
                </a:solidFill>
              </a:rPr>
              <a:t>Carry out</a:t>
            </a:r>
          </a:p>
          <a:p>
            <a:r>
              <a:rPr lang="sv-SE" altLang="sv-SE" sz="1400" dirty="0" smtClean="0">
                <a:solidFill>
                  <a:schemeClr val="tx1"/>
                </a:solidFill>
              </a:rPr>
              <a:t>a book loan</a:t>
            </a:r>
            <a:endParaRPr lang="sv-SE" sz="1400" dirty="0"/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1832793" y="1352169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2" name="Text Box 45"/>
          <p:cNvSpPr txBox="1">
            <a:spLocks noChangeArrowheads="1"/>
          </p:cNvSpPr>
          <p:nvPr/>
        </p:nvSpPr>
        <p:spPr bwMode="auto">
          <a:xfrm>
            <a:off x="1853897" y="1399794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:Librarian</a:t>
            </a:r>
            <a:endParaRPr lang="sv-SE" altLang="sv-SE" sz="1400" dirty="0"/>
          </a:p>
        </p:txBody>
      </p:sp>
      <p:sp>
        <p:nvSpPr>
          <p:cNvPr id="83" name="Line 25"/>
          <p:cNvSpPr>
            <a:spLocks noChangeShapeType="1"/>
          </p:cNvSpPr>
          <p:nvPr/>
        </p:nvSpPr>
        <p:spPr bwMode="auto">
          <a:xfrm flipH="1">
            <a:off x="2395574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4" name="Rectangle 83"/>
          <p:cNvSpPr/>
          <p:nvPr/>
        </p:nvSpPr>
        <p:spPr>
          <a:xfrm>
            <a:off x="1743506" y="4745519"/>
            <a:ext cx="1157646" cy="1139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5" name="Straight Connector 84"/>
          <p:cNvCxnSpPr/>
          <p:nvPr/>
        </p:nvCxnSpPr>
        <p:spPr>
          <a:xfrm>
            <a:off x="1795665" y="5022518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795665" y="4745519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Librarian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00207" y="5011527"/>
            <a:ext cx="13601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663521" y="5371204"/>
            <a:ext cx="2" cy="688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215045" y="5871662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07543" y="6074888"/>
            <a:ext cx="2455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792529" y="58469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4602851" y="543045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93" name="Line 23"/>
          <p:cNvSpPr>
            <a:spLocks noChangeShapeType="1"/>
          </p:cNvSpPr>
          <p:nvPr/>
        </p:nvSpPr>
        <p:spPr bwMode="auto">
          <a:xfrm flipV="1">
            <a:off x="1485095" y="2486428"/>
            <a:ext cx="4349509" cy="38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4" name="Rectangle 30"/>
          <p:cNvSpPr>
            <a:spLocks noChangeArrowheads="1"/>
          </p:cNvSpPr>
          <p:nvPr/>
        </p:nvSpPr>
        <p:spPr bwMode="auto">
          <a:xfrm>
            <a:off x="5792533" y="2422236"/>
            <a:ext cx="146096" cy="164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5" name="Rectangle 30"/>
          <p:cNvSpPr>
            <a:spLocks noChangeArrowheads="1"/>
          </p:cNvSpPr>
          <p:nvPr/>
        </p:nvSpPr>
        <p:spPr bwMode="auto">
          <a:xfrm>
            <a:off x="1333759" y="2304094"/>
            <a:ext cx="147031" cy="1779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9" name="Text Box 12"/>
          <p:cNvSpPr txBox="1">
            <a:spLocks noChangeArrowheads="1"/>
          </p:cNvSpPr>
          <p:nvPr/>
        </p:nvSpPr>
        <p:spPr bwMode="auto">
          <a:xfrm>
            <a:off x="1489777" y="2242452"/>
            <a:ext cx="218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/>
              <a:t>g</a:t>
            </a:r>
            <a:r>
              <a:rPr lang="sv-SE" altLang="sv-SE" sz="1200" dirty="0" smtClean="0"/>
              <a:t>etBookCopyInfo(bookCopy</a:t>
            </a:r>
            <a:r>
              <a:rPr lang="sv-SE" altLang="sv-SE" sz="1200" dirty="0" smtClean="0"/>
              <a:t>)</a:t>
            </a:r>
            <a:endParaRPr lang="sv-SE" altLang="sv-SE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5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25"/>
          <p:cNvSpPr>
            <a:spLocks noChangeShapeType="1"/>
          </p:cNvSpPr>
          <p:nvPr/>
        </p:nvSpPr>
        <p:spPr bwMode="auto">
          <a:xfrm flipH="1">
            <a:off x="5859696" y="1773544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7215532" y="18030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45631" y="1527175"/>
            <a:ext cx="113347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sv-SE" altLang="sv-SE" sz="1400" dirty="0" smtClean="0"/>
              <a:t>:Librarian</a:t>
            </a:r>
            <a:endParaRPr lang="en-US" altLang="sv-SE" sz="1400" dirty="0"/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311569" y="1154113"/>
            <a:ext cx="225425" cy="403225"/>
            <a:chOff x="5970" y="3173"/>
            <a:chExt cx="275" cy="502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391244" y="2340745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97473" y="2063746"/>
            <a:ext cx="218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GetBookCopyInfo(bookCopy)</a:t>
            </a:r>
            <a:endParaRPr lang="sv-SE" altLang="sv-SE" sz="1200" dirty="0"/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5440887" y="1336448"/>
            <a:ext cx="1004970" cy="42567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5355453" y="1401068"/>
            <a:ext cx="12431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BookCopy</a:t>
            </a:r>
            <a:endParaRPr lang="sv-SE" altLang="sv-SE" sz="1400" dirty="0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6753833" y="1339850"/>
            <a:ext cx="1090987" cy="42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692087" y="1389063"/>
            <a:ext cx="1092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BookTitle</a:t>
            </a:r>
            <a:endParaRPr lang="sv-SE" altLang="sv-SE" sz="1400" dirty="0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067219" y="1338263"/>
            <a:ext cx="646112" cy="423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1078331" y="138747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:UI</a:t>
            </a:r>
            <a:endParaRPr lang="sv-SE" altLang="sv-SE" sz="1400" dirty="0"/>
          </a:p>
        </p:txBody>
      </p:sp>
      <p:sp>
        <p:nvSpPr>
          <p:cNvPr id="33" name="Rectangle 42"/>
          <p:cNvSpPr>
            <a:spLocks noChangeArrowheads="1"/>
          </p:cNvSpPr>
          <p:nvPr/>
        </p:nvSpPr>
        <p:spPr bwMode="auto">
          <a:xfrm>
            <a:off x="4374671" y="1341438"/>
            <a:ext cx="982147" cy="419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4186359" y="1389063"/>
            <a:ext cx="136201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:BookLoan</a:t>
            </a:r>
            <a:endParaRPr lang="sv-SE" altLang="sv-SE" sz="1400" dirty="0"/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3097069" y="1341438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118173" y="1389063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:Borrower</a:t>
            </a:r>
            <a:endParaRPr lang="sv-SE" altLang="sv-SE" sz="1400" dirty="0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flipH="1">
            <a:off x="4843271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 flipH="1">
            <a:off x="3659850" y="17699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H="1">
            <a:off x="1394453" y="180181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H="1">
            <a:off x="391244" y="1724230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" name="Rectangle 40"/>
          <p:cNvSpPr/>
          <p:nvPr/>
        </p:nvSpPr>
        <p:spPr>
          <a:xfrm>
            <a:off x="3032878" y="4721453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85037" y="4998452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037" y="4721453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9579" y="4987461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56631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6" name="Straight Connector 45"/>
          <p:cNvCxnSpPr/>
          <p:nvPr/>
        </p:nvCxnSpPr>
        <p:spPr>
          <a:xfrm>
            <a:off x="4308790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08790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BookLoan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3332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loanDate</a:t>
            </a:r>
          </a:p>
          <a:p>
            <a:r>
              <a:rPr lang="sv-SE" sz="1000" dirty="0">
                <a:cs typeface="Arial" panose="020B0604020202020204" pitchFamily="34" charset="0"/>
              </a:rPr>
              <a:t>p</a:t>
            </a:r>
            <a:r>
              <a:rPr lang="sv-SE" sz="1000" dirty="0" smtClean="0">
                <a:cs typeface="Arial" panose="020B0604020202020204" pitchFamily="34" charset="0"/>
              </a:rPr>
              <a:t>lannedReturnDate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84186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0" name="Straight Connector 49"/>
          <p:cNvCxnSpPr/>
          <p:nvPr/>
        </p:nvCxnSpPr>
        <p:spPr>
          <a:xfrm>
            <a:off x="5536345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36345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BookCopy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0887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copyNo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purchaseDate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58661" y="4741506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4" name="Straight Connector 53"/>
          <p:cNvCxnSpPr/>
          <p:nvPr/>
        </p:nvCxnSpPr>
        <p:spPr>
          <a:xfrm>
            <a:off x="6810820" y="5018505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810820" y="4741506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BookTitle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15362" y="5007514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title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</a:p>
          <a:p>
            <a:r>
              <a:rPr lang="sv-SE" sz="1000" dirty="0" smtClean="0">
                <a:cs typeface="Arial" panose="020B0604020202020204" pitchFamily="34" charset="0"/>
              </a:rPr>
              <a:t>publisher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isbn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>
            <a:stCxn id="41" idx="2"/>
          </p:cNvCxnSpPr>
          <p:nvPr/>
        </p:nvCxnSpPr>
        <p:spPr>
          <a:xfrm>
            <a:off x="3611701" y="568435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15418" y="5884546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556672" y="538649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949158" y="5422802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967376" y="5907967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895642" y="5418790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353531" y="541258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301388" y="569237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359030" y="5903955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59529" y="5668905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4199741" y="540886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965752" y="53928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465584" y="5388167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7307609" y="5708420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6305071" y="5408576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1..*</a:t>
            </a:r>
            <a:endParaRPr lang="sv-SE" sz="1200" dirty="0"/>
          </a:p>
        </p:txBody>
      </p:sp>
      <p:sp>
        <p:nvSpPr>
          <p:cNvPr id="3" name="Rectangle 2"/>
          <p:cNvSpPr/>
          <p:nvPr/>
        </p:nvSpPr>
        <p:spPr>
          <a:xfrm>
            <a:off x="8334667" y="2848232"/>
            <a:ext cx="32931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1400" b="1" dirty="0"/>
              <a:t>Main scenario:</a:t>
            </a:r>
          </a:p>
          <a:p>
            <a:r>
              <a:rPr lang="sv-SE" altLang="sv-SE" sz="1400" dirty="0"/>
              <a:t>1. The librarian asks for book copy info (by adding the book copyNo). </a:t>
            </a:r>
          </a:p>
          <a:p>
            <a:r>
              <a:rPr lang="sv-SE" altLang="sv-SE" sz="1400" dirty="0"/>
              <a:t>2. The system presents info about the book copy (including title, author, and planned return date)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3. The librarian carry out the loan (by adding the borrower’s library card no, the librarian’s employeeNo, copyNo of the book, and planned return date)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4. The system confirm the loan</a:t>
            </a:r>
          </a:p>
        </p:txBody>
      </p:sp>
      <p:grpSp>
        <p:nvGrpSpPr>
          <p:cNvPr id="73" name="Group 3"/>
          <p:cNvGrpSpPr>
            <a:grpSpLocks/>
          </p:cNvGrpSpPr>
          <p:nvPr/>
        </p:nvGrpSpPr>
        <p:grpSpPr bwMode="auto">
          <a:xfrm>
            <a:off x="8504933" y="1950649"/>
            <a:ext cx="474042" cy="483458"/>
            <a:chOff x="5970" y="3173"/>
            <a:chExt cx="275" cy="502"/>
          </a:xfrm>
        </p:grpSpPr>
        <p:sp>
          <p:nvSpPr>
            <p:cNvPr id="74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cxnSp>
        <p:nvCxnSpPr>
          <p:cNvPr id="79" name="Straight Connector 78"/>
          <p:cNvCxnSpPr/>
          <p:nvPr/>
        </p:nvCxnSpPr>
        <p:spPr>
          <a:xfrm flipV="1">
            <a:off x="9048652" y="2030321"/>
            <a:ext cx="590487" cy="273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9708816" y="1689026"/>
            <a:ext cx="1242392" cy="4802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81" name="TextBox 80"/>
          <p:cNvSpPr txBox="1"/>
          <p:nvPr/>
        </p:nvSpPr>
        <p:spPr>
          <a:xfrm>
            <a:off x="9841372" y="1682624"/>
            <a:ext cx="147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sz="1400" dirty="0" smtClean="0">
                <a:solidFill>
                  <a:schemeClr val="tx1"/>
                </a:solidFill>
              </a:rPr>
              <a:t>Carry out</a:t>
            </a:r>
          </a:p>
          <a:p>
            <a:r>
              <a:rPr lang="sv-SE" altLang="sv-SE" sz="1400" dirty="0" smtClean="0">
                <a:solidFill>
                  <a:schemeClr val="tx1"/>
                </a:solidFill>
              </a:rPr>
              <a:t>a book loan</a:t>
            </a:r>
            <a:endParaRPr lang="sv-SE" sz="1400" dirty="0"/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1832793" y="1352169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2" name="Text Box 45"/>
          <p:cNvSpPr txBox="1">
            <a:spLocks noChangeArrowheads="1"/>
          </p:cNvSpPr>
          <p:nvPr/>
        </p:nvSpPr>
        <p:spPr bwMode="auto">
          <a:xfrm>
            <a:off x="1853897" y="1399794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:Librarian</a:t>
            </a:r>
            <a:endParaRPr lang="sv-SE" altLang="sv-SE" sz="1400" dirty="0"/>
          </a:p>
        </p:txBody>
      </p:sp>
      <p:sp>
        <p:nvSpPr>
          <p:cNvPr id="83" name="Line 25"/>
          <p:cNvSpPr>
            <a:spLocks noChangeShapeType="1"/>
          </p:cNvSpPr>
          <p:nvPr/>
        </p:nvSpPr>
        <p:spPr bwMode="auto">
          <a:xfrm flipH="1">
            <a:off x="2395574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4" name="Rectangle 83"/>
          <p:cNvSpPr/>
          <p:nvPr/>
        </p:nvSpPr>
        <p:spPr>
          <a:xfrm>
            <a:off x="1743506" y="4745519"/>
            <a:ext cx="1157646" cy="1139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5" name="Straight Connector 84"/>
          <p:cNvCxnSpPr/>
          <p:nvPr/>
        </p:nvCxnSpPr>
        <p:spPr>
          <a:xfrm>
            <a:off x="1795665" y="5022518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795665" y="4745519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Librarian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00207" y="5011527"/>
            <a:ext cx="13601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663521" y="5371204"/>
            <a:ext cx="2" cy="688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215045" y="5871662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07543" y="6074888"/>
            <a:ext cx="2455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792529" y="58469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4602851" y="543045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93" name="Line 23"/>
          <p:cNvSpPr>
            <a:spLocks noChangeShapeType="1"/>
          </p:cNvSpPr>
          <p:nvPr/>
        </p:nvSpPr>
        <p:spPr bwMode="auto">
          <a:xfrm flipV="1">
            <a:off x="1485095" y="2486428"/>
            <a:ext cx="4349509" cy="38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4" name="Rectangle 30"/>
          <p:cNvSpPr>
            <a:spLocks noChangeArrowheads="1"/>
          </p:cNvSpPr>
          <p:nvPr/>
        </p:nvSpPr>
        <p:spPr bwMode="auto">
          <a:xfrm>
            <a:off x="5792533" y="2422236"/>
            <a:ext cx="146096" cy="164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7" name="Line 28"/>
          <p:cNvSpPr>
            <a:spLocks noChangeShapeType="1"/>
          </p:cNvSpPr>
          <p:nvPr/>
        </p:nvSpPr>
        <p:spPr bwMode="auto">
          <a:xfrm>
            <a:off x="5941562" y="2682476"/>
            <a:ext cx="1165981" cy="32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5951330" y="2422236"/>
            <a:ext cx="13001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getBookTitle()</a:t>
            </a:r>
            <a:endParaRPr lang="sv-SE" altLang="sv-SE" sz="1200" dirty="0"/>
          </a:p>
        </p:txBody>
      </p:sp>
      <p:sp>
        <p:nvSpPr>
          <p:cNvPr id="99" name="Rectangle 32"/>
          <p:cNvSpPr>
            <a:spLocks noChangeArrowheads="1"/>
          </p:cNvSpPr>
          <p:nvPr/>
        </p:nvSpPr>
        <p:spPr bwMode="auto">
          <a:xfrm>
            <a:off x="7120244" y="2685761"/>
            <a:ext cx="163512" cy="427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5" name="Rectangle 30"/>
          <p:cNvSpPr>
            <a:spLocks noChangeArrowheads="1"/>
          </p:cNvSpPr>
          <p:nvPr/>
        </p:nvSpPr>
        <p:spPr bwMode="auto">
          <a:xfrm>
            <a:off x="1333759" y="2304094"/>
            <a:ext cx="147031" cy="1779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9" name="Text Box 12"/>
          <p:cNvSpPr txBox="1">
            <a:spLocks noChangeArrowheads="1"/>
          </p:cNvSpPr>
          <p:nvPr/>
        </p:nvSpPr>
        <p:spPr bwMode="auto">
          <a:xfrm>
            <a:off x="1489777" y="2242452"/>
            <a:ext cx="218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/>
              <a:t>g</a:t>
            </a:r>
            <a:r>
              <a:rPr lang="sv-SE" altLang="sv-SE" sz="1200" dirty="0" smtClean="0"/>
              <a:t>etBookCopyInfo(bookCopy</a:t>
            </a:r>
            <a:r>
              <a:rPr lang="sv-SE" altLang="sv-SE" sz="1200" dirty="0" smtClean="0"/>
              <a:t>)</a:t>
            </a:r>
            <a:endParaRPr lang="sv-SE" altLang="sv-SE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25"/>
          <p:cNvSpPr>
            <a:spLocks noChangeShapeType="1"/>
          </p:cNvSpPr>
          <p:nvPr/>
        </p:nvSpPr>
        <p:spPr bwMode="auto">
          <a:xfrm flipH="1">
            <a:off x="5859696" y="1773544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7215532" y="18030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45631" y="1527175"/>
            <a:ext cx="113347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sv-SE" altLang="sv-SE" sz="1400" dirty="0" smtClean="0"/>
              <a:t>:Librarian</a:t>
            </a:r>
            <a:endParaRPr lang="en-US" altLang="sv-SE" sz="1400" dirty="0"/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311569" y="1154113"/>
            <a:ext cx="225425" cy="403225"/>
            <a:chOff x="5970" y="3173"/>
            <a:chExt cx="275" cy="502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391244" y="2340745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97473" y="2063746"/>
            <a:ext cx="218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GetBookCopyInfo(bookCopy)</a:t>
            </a:r>
            <a:endParaRPr lang="sv-SE" altLang="sv-SE" sz="1200" dirty="0"/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5440887" y="1336448"/>
            <a:ext cx="1004970" cy="42567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5355453" y="1401068"/>
            <a:ext cx="12431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BookCopy</a:t>
            </a:r>
            <a:endParaRPr lang="sv-SE" altLang="sv-SE" sz="1400" dirty="0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6753833" y="1339850"/>
            <a:ext cx="1090987" cy="42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692087" y="1389063"/>
            <a:ext cx="1092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/>
              <a:t>:</a:t>
            </a:r>
            <a:r>
              <a:rPr lang="sv-SE" altLang="sv-SE" sz="1400" dirty="0" smtClean="0"/>
              <a:t>BookTitle</a:t>
            </a:r>
            <a:endParaRPr lang="sv-SE" altLang="sv-SE" sz="1400" dirty="0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067219" y="1338263"/>
            <a:ext cx="646112" cy="423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1078331" y="138747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:UI</a:t>
            </a:r>
            <a:endParaRPr lang="sv-SE" altLang="sv-SE" sz="1400" dirty="0"/>
          </a:p>
        </p:txBody>
      </p:sp>
      <p:sp>
        <p:nvSpPr>
          <p:cNvPr id="33" name="Rectangle 42"/>
          <p:cNvSpPr>
            <a:spLocks noChangeArrowheads="1"/>
          </p:cNvSpPr>
          <p:nvPr/>
        </p:nvSpPr>
        <p:spPr bwMode="auto">
          <a:xfrm>
            <a:off x="4374671" y="1341438"/>
            <a:ext cx="982147" cy="419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4186359" y="1389063"/>
            <a:ext cx="136201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:BookLoan</a:t>
            </a:r>
            <a:endParaRPr lang="sv-SE" altLang="sv-SE" sz="1400" dirty="0"/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3097069" y="1341438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118173" y="1389063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:Borrower</a:t>
            </a:r>
            <a:endParaRPr lang="sv-SE" altLang="sv-SE" sz="1400" dirty="0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flipH="1">
            <a:off x="4843271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 flipH="1">
            <a:off x="3659850" y="1769942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H="1">
            <a:off x="1394453" y="180181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H="1">
            <a:off x="391244" y="1724230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" name="Rectangle 40"/>
          <p:cNvSpPr/>
          <p:nvPr/>
        </p:nvSpPr>
        <p:spPr>
          <a:xfrm>
            <a:off x="3032878" y="4721453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85037" y="4998452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037" y="4721453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9579" y="4987461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56631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6" name="Straight Connector 45"/>
          <p:cNvCxnSpPr/>
          <p:nvPr/>
        </p:nvCxnSpPr>
        <p:spPr>
          <a:xfrm>
            <a:off x="4308790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08790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BookLoan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3332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loanDate</a:t>
            </a:r>
          </a:p>
          <a:p>
            <a:r>
              <a:rPr lang="sv-SE" sz="1000" dirty="0">
                <a:cs typeface="Arial" panose="020B0604020202020204" pitchFamily="34" charset="0"/>
              </a:rPr>
              <a:t>p</a:t>
            </a:r>
            <a:r>
              <a:rPr lang="sv-SE" sz="1000" dirty="0" smtClean="0">
                <a:cs typeface="Arial" panose="020B0604020202020204" pitchFamily="34" charset="0"/>
              </a:rPr>
              <a:t>lannedReturnDate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84186" y="4733261"/>
            <a:ext cx="1157646" cy="666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0" name="Straight Connector 49"/>
          <p:cNvCxnSpPr/>
          <p:nvPr/>
        </p:nvCxnSpPr>
        <p:spPr>
          <a:xfrm>
            <a:off x="5536345" y="5010259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36345" y="4733260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BookCopy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0887" y="4999268"/>
            <a:ext cx="136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copyNo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purchaseDate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58661" y="4741506"/>
            <a:ext cx="1157646" cy="962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4" name="Straight Connector 53"/>
          <p:cNvCxnSpPr/>
          <p:nvPr/>
        </p:nvCxnSpPr>
        <p:spPr>
          <a:xfrm>
            <a:off x="6810820" y="5018505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810820" y="4741506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BookTitle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15362" y="5007514"/>
            <a:ext cx="136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cs typeface="Arial" panose="020B0604020202020204" pitchFamily="34" charset="0"/>
              </a:rPr>
              <a:t>title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</a:p>
          <a:p>
            <a:r>
              <a:rPr lang="sv-SE" sz="1000" dirty="0" smtClean="0">
                <a:cs typeface="Arial" panose="020B0604020202020204" pitchFamily="34" charset="0"/>
              </a:rPr>
              <a:t>publisher</a:t>
            </a: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dirty="0" smtClean="0">
                <a:cs typeface="Arial" panose="020B0604020202020204" pitchFamily="34" charset="0"/>
              </a:rPr>
              <a:t>isbn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>
            <a:stCxn id="41" idx="2"/>
          </p:cNvCxnSpPr>
          <p:nvPr/>
        </p:nvCxnSpPr>
        <p:spPr>
          <a:xfrm>
            <a:off x="3611701" y="568435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15418" y="5884546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556672" y="538649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949158" y="5422802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967376" y="5907967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895642" y="5418790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353531" y="5412587"/>
            <a:ext cx="2000" cy="485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301388" y="5692376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359030" y="5903955"/>
            <a:ext cx="941254" cy="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59529" y="5668905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4199741" y="540886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965752" y="53928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465584" y="5388167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7307609" y="5708420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6305071" y="5408576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1..*</a:t>
            </a:r>
            <a:endParaRPr lang="sv-SE" sz="1200" dirty="0"/>
          </a:p>
        </p:txBody>
      </p:sp>
      <p:sp>
        <p:nvSpPr>
          <p:cNvPr id="3" name="Rectangle 2"/>
          <p:cNvSpPr/>
          <p:nvPr/>
        </p:nvSpPr>
        <p:spPr>
          <a:xfrm>
            <a:off x="8334667" y="2848232"/>
            <a:ext cx="32931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1400" b="1" dirty="0"/>
              <a:t>Main scenario:</a:t>
            </a:r>
          </a:p>
          <a:p>
            <a:r>
              <a:rPr lang="sv-SE" altLang="sv-SE" sz="1400" dirty="0"/>
              <a:t>1. The librarian asks for book copy info (by adding the book copyNo). </a:t>
            </a:r>
          </a:p>
          <a:p>
            <a:r>
              <a:rPr lang="sv-SE" altLang="sv-SE" sz="1400" dirty="0"/>
              <a:t>2. The system presents info about the book copy (including title, author, and planned return date)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3. The librarian carry out the loan (by adding the borrower’s library card no, the librarian’s employeeNo, copyNo of the book, and planned return date)</a:t>
            </a:r>
          </a:p>
          <a:p>
            <a:r>
              <a:rPr lang="sv-SE" altLang="sv-SE" sz="1400" dirty="0">
                <a:solidFill>
                  <a:schemeClr val="bg1">
                    <a:lumMod val="75000"/>
                  </a:schemeClr>
                </a:solidFill>
              </a:rPr>
              <a:t>4. The system confirm the loan</a:t>
            </a:r>
          </a:p>
        </p:txBody>
      </p:sp>
      <p:grpSp>
        <p:nvGrpSpPr>
          <p:cNvPr id="73" name="Group 3"/>
          <p:cNvGrpSpPr>
            <a:grpSpLocks/>
          </p:cNvGrpSpPr>
          <p:nvPr/>
        </p:nvGrpSpPr>
        <p:grpSpPr bwMode="auto">
          <a:xfrm>
            <a:off x="8504933" y="1950649"/>
            <a:ext cx="474042" cy="483458"/>
            <a:chOff x="5970" y="3173"/>
            <a:chExt cx="275" cy="502"/>
          </a:xfrm>
        </p:grpSpPr>
        <p:sp>
          <p:nvSpPr>
            <p:cNvPr id="74" name="Oval 4"/>
            <p:cNvSpPr>
              <a:spLocks noChangeArrowheads="1"/>
            </p:cNvSpPr>
            <p:nvPr/>
          </p:nvSpPr>
          <p:spPr bwMode="auto">
            <a:xfrm>
              <a:off x="6014" y="3173"/>
              <a:ext cx="180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6105" y="33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6105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 flipH="1">
              <a:off x="5970" y="3540"/>
              <a:ext cx="135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5970" y="3400"/>
              <a:ext cx="2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cxnSp>
        <p:nvCxnSpPr>
          <p:cNvPr id="79" name="Straight Connector 78"/>
          <p:cNvCxnSpPr/>
          <p:nvPr/>
        </p:nvCxnSpPr>
        <p:spPr>
          <a:xfrm flipV="1">
            <a:off x="9048652" y="2030321"/>
            <a:ext cx="590487" cy="273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9708816" y="1689026"/>
            <a:ext cx="1242392" cy="4802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81" name="TextBox 80"/>
          <p:cNvSpPr txBox="1"/>
          <p:nvPr/>
        </p:nvSpPr>
        <p:spPr>
          <a:xfrm>
            <a:off x="9841372" y="1682624"/>
            <a:ext cx="147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sz="1400" dirty="0" smtClean="0">
                <a:solidFill>
                  <a:schemeClr val="tx1"/>
                </a:solidFill>
              </a:rPr>
              <a:t>Carry out</a:t>
            </a:r>
          </a:p>
          <a:p>
            <a:r>
              <a:rPr lang="sv-SE" altLang="sv-SE" sz="1400" dirty="0" smtClean="0">
                <a:solidFill>
                  <a:schemeClr val="tx1"/>
                </a:solidFill>
              </a:rPr>
              <a:t>a book loan</a:t>
            </a:r>
            <a:endParaRPr lang="sv-SE" sz="1400" dirty="0"/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1832793" y="1352169"/>
            <a:ext cx="1134745" cy="417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2" name="Text Box 45"/>
          <p:cNvSpPr txBox="1">
            <a:spLocks noChangeArrowheads="1"/>
          </p:cNvSpPr>
          <p:nvPr/>
        </p:nvSpPr>
        <p:spPr bwMode="auto">
          <a:xfrm>
            <a:off x="1853897" y="1399794"/>
            <a:ext cx="11136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400" dirty="0" smtClean="0"/>
              <a:t>:Librarian</a:t>
            </a:r>
            <a:endParaRPr lang="sv-SE" altLang="sv-SE" sz="1400" dirty="0"/>
          </a:p>
        </p:txBody>
      </p:sp>
      <p:sp>
        <p:nvSpPr>
          <p:cNvPr id="83" name="Line 25"/>
          <p:cNvSpPr>
            <a:spLocks noChangeShapeType="1"/>
          </p:cNvSpPr>
          <p:nvPr/>
        </p:nvSpPr>
        <p:spPr bwMode="auto">
          <a:xfrm flipH="1">
            <a:off x="2395574" y="1780673"/>
            <a:ext cx="3750" cy="2801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4" name="Rectangle 83"/>
          <p:cNvSpPr/>
          <p:nvPr/>
        </p:nvSpPr>
        <p:spPr>
          <a:xfrm>
            <a:off x="1743506" y="4745519"/>
            <a:ext cx="1157646" cy="1139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5" name="Straight Connector 84"/>
          <p:cNvCxnSpPr/>
          <p:nvPr/>
        </p:nvCxnSpPr>
        <p:spPr>
          <a:xfrm>
            <a:off x="1795665" y="5022518"/>
            <a:ext cx="1105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795665" y="4745519"/>
            <a:ext cx="126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Librarian</a:t>
            </a:r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00207" y="5011527"/>
            <a:ext cx="13601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ddress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nationalIDNumber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libraryCardNo</a:t>
            </a:r>
          </a:p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employeeNo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663521" y="5371204"/>
            <a:ext cx="2" cy="688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215045" y="5871662"/>
            <a:ext cx="3717" cy="203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07543" y="6074888"/>
            <a:ext cx="2455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792529" y="5846919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1..1</a:t>
            </a:r>
            <a:endParaRPr lang="sv-SE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4602851" y="5430453"/>
            <a:ext cx="7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0..*</a:t>
            </a:r>
            <a:endParaRPr lang="sv-SE" sz="1200" dirty="0"/>
          </a:p>
        </p:txBody>
      </p:sp>
      <p:sp>
        <p:nvSpPr>
          <p:cNvPr id="93" name="Line 23"/>
          <p:cNvSpPr>
            <a:spLocks noChangeShapeType="1"/>
          </p:cNvSpPr>
          <p:nvPr/>
        </p:nvSpPr>
        <p:spPr bwMode="auto">
          <a:xfrm flipV="1">
            <a:off x="1485095" y="2486428"/>
            <a:ext cx="4349509" cy="38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4" name="Rectangle 30"/>
          <p:cNvSpPr>
            <a:spLocks noChangeArrowheads="1"/>
          </p:cNvSpPr>
          <p:nvPr/>
        </p:nvSpPr>
        <p:spPr bwMode="auto">
          <a:xfrm>
            <a:off x="5792533" y="2422236"/>
            <a:ext cx="146096" cy="164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95" name="Text Box 27"/>
          <p:cNvSpPr txBox="1">
            <a:spLocks noChangeArrowheads="1"/>
          </p:cNvSpPr>
          <p:nvPr/>
        </p:nvSpPr>
        <p:spPr bwMode="auto">
          <a:xfrm>
            <a:off x="6135315" y="2838161"/>
            <a:ext cx="963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1200" dirty="0" smtClean="0"/>
              <a:t>title</a:t>
            </a:r>
            <a:endParaRPr lang="sv-SE" altLang="sv-SE" sz="1200" dirty="0"/>
          </a:p>
        </p:txBody>
      </p:sp>
      <p:sp>
        <p:nvSpPr>
          <p:cNvPr id="96" name="Line 29"/>
          <p:cNvSpPr>
            <a:spLocks noChangeShapeType="1"/>
          </p:cNvSpPr>
          <p:nvPr/>
        </p:nvSpPr>
        <p:spPr bwMode="auto">
          <a:xfrm flipH="1">
            <a:off x="5949500" y="3112799"/>
            <a:ext cx="116439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7" name="Line 28"/>
          <p:cNvSpPr>
            <a:spLocks noChangeShapeType="1"/>
          </p:cNvSpPr>
          <p:nvPr/>
        </p:nvSpPr>
        <p:spPr bwMode="auto">
          <a:xfrm>
            <a:off x="5941562" y="2682476"/>
            <a:ext cx="1165981" cy="32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5951330" y="2422236"/>
            <a:ext cx="13001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 smtClean="0"/>
              <a:t>getBookTitle()</a:t>
            </a:r>
            <a:endParaRPr lang="sv-SE" altLang="sv-SE" sz="1200" dirty="0"/>
          </a:p>
        </p:txBody>
      </p:sp>
      <p:sp>
        <p:nvSpPr>
          <p:cNvPr id="99" name="Rectangle 32"/>
          <p:cNvSpPr>
            <a:spLocks noChangeArrowheads="1"/>
          </p:cNvSpPr>
          <p:nvPr/>
        </p:nvSpPr>
        <p:spPr bwMode="auto">
          <a:xfrm>
            <a:off x="7120244" y="2685761"/>
            <a:ext cx="163512" cy="427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5" name="Rectangle 30"/>
          <p:cNvSpPr>
            <a:spLocks noChangeArrowheads="1"/>
          </p:cNvSpPr>
          <p:nvPr/>
        </p:nvSpPr>
        <p:spPr bwMode="auto">
          <a:xfrm>
            <a:off x="1333759" y="2304094"/>
            <a:ext cx="147031" cy="1779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9" name="Text Box 12"/>
          <p:cNvSpPr txBox="1">
            <a:spLocks noChangeArrowheads="1"/>
          </p:cNvSpPr>
          <p:nvPr/>
        </p:nvSpPr>
        <p:spPr bwMode="auto">
          <a:xfrm>
            <a:off x="1489777" y="2242452"/>
            <a:ext cx="218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200" dirty="0"/>
              <a:t>g</a:t>
            </a:r>
            <a:r>
              <a:rPr lang="sv-SE" altLang="sv-SE" sz="1200" dirty="0" smtClean="0"/>
              <a:t>etBookCopyInfo(bookCopy</a:t>
            </a:r>
            <a:r>
              <a:rPr lang="sv-SE" altLang="sv-SE" sz="1200" dirty="0" smtClean="0"/>
              <a:t>)</a:t>
            </a:r>
            <a:endParaRPr lang="sv-SE" altLang="sv-SE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0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5,415"/>
  <p:tag name="TIMELINE" val="81,0/101,0/108,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5,415"/>
  <p:tag name="TIMELINE" val="81,0/101,0/108,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5,415"/>
  <p:tag name="TIMELINE" val="81,0/101,0/108,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5,415"/>
  <p:tag name="TIMELINE" val="81,0/101,0/108,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5,415"/>
  <p:tag name="TIMELINE" val="81,0/101,0/108,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5,415"/>
  <p:tag name="TIMELINE" val="81,0/101,0/108,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5,415"/>
  <p:tag name="TIMELINE" val="81,0/101,0/108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5,415"/>
  <p:tag name="TIMELINE" val="81,0/101,0/108,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5,415"/>
  <p:tag name="TIMELINE" val="81,0/101,0/108,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5,415"/>
  <p:tag name="TIMELINE" val="81,0/101,0/108,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5,415"/>
  <p:tag name="TIMELINE" val="81,0/101,0/108,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5,415"/>
  <p:tag name="TIMELINE" val="81,0/101,0/108,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5,415"/>
  <p:tag name="TIMELINE" val="81,0/101,0/108,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35,415"/>
  <p:tag name="TIMELINE" val="81,0/101,0/108,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1827</Words>
  <Application>Microsoft Office PowerPoint</Application>
  <PresentationFormat>Widescreen</PresentationFormat>
  <Paragraphs>589</Paragraphs>
  <Slides>16</Slides>
  <Notes>14</Notes>
  <HiddenSlides>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Visio</vt:lpstr>
      <vt:lpstr>Suggested Solution to Exercise 5: Modelling with Sequence Diagram – the  Library Case  </vt:lpstr>
      <vt:lpstr>Real World and Models</vt:lpstr>
      <vt:lpstr>System Model</vt:lpstr>
      <vt:lpstr>Real World and Models</vt:lpstr>
      <vt:lpstr>Use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</dc:creator>
  <cp:lastModifiedBy>Erik</cp:lastModifiedBy>
  <cp:revision>99</cp:revision>
  <dcterms:created xsi:type="dcterms:W3CDTF">2015-08-28T05:21:30Z</dcterms:created>
  <dcterms:modified xsi:type="dcterms:W3CDTF">2016-09-26T21:18:49Z</dcterms:modified>
</cp:coreProperties>
</file>