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68" r:id="rId2"/>
    <p:sldId id="262" r:id="rId3"/>
    <p:sldId id="266" r:id="rId4"/>
    <p:sldId id="288" r:id="rId5"/>
    <p:sldId id="271" r:id="rId6"/>
    <p:sldId id="290" r:id="rId7"/>
    <p:sldId id="287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8039E-C741-4C3D-B08F-CAD7AF087CC2}" type="datetimeFigureOut">
              <a:rPr lang="sv-SE" smtClean="0"/>
              <a:t>2015-09-01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9BB0A-6F48-461A-BA90-313C92CB3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163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2015-09-01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00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2015-09-01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505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2015-09-01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761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2015-09-01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292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2015-09-01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757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2015-09-01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599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2015-09-01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506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2015-09-01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70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2015-09-01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59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2015-09-01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807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2015-09-01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83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FC1C-7BE5-4D20-A7EC-295C855AF686}" type="datetimeFigureOut">
              <a:rPr lang="sv-SE" smtClean="0"/>
              <a:t>2015-09-01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308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Suggested Solution to Exercise 4: </a:t>
            </a:r>
            <a:r>
              <a:rPr lang="sv-SE" sz="4800" dirty="0"/>
              <a:t>Modelling Requirements for an Information System at a Zoo</a:t>
            </a:r>
            <a:r>
              <a:rPr lang="en-US" sz="4800" dirty="0"/>
              <a:t/>
            </a:r>
            <a:br>
              <a:rPr lang="en-US" sz="4800" dirty="0"/>
            </a:br>
            <a:endParaRPr lang="sv-SE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Erik Perjons</a:t>
            </a:r>
          </a:p>
          <a:p>
            <a:r>
              <a:rPr lang="sv-SE" dirty="0" smtClean="0"/>
              <a:t>DSV, Stockholm University</a:t>
            </a:r>
            <a:endParaRPr lang="sv-SE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5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18"/>
    </mc:Choice>
    <mc:Fallback>
      <p:transition spd="slow" advTm="16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altLang="zh-CN" sz="2000" dirty="0">
                <a:ea typeface="SimSun" panose="02010600030101010101" pitchFamily="2" charset="-122"/>
              </a:rPr>
              <a:t>Zoo International is a company with eight zoos in different European cities. Zoo International has </a:t>
            </a:r>
            <a:r>
              <a:rPr lang="sv-SE" altLang="zh-CN" sz="2000" dirty="0" smtClean="0">
                <a:ea typeface="SimSun" panose="02010600030101010101" pitchFamily="2" charset="-122"/>
              </a:rPr>
              <a:t>specified </a:t>
            </a:r>
            <a:r>
              <a:rPr lang="sv-SE" altLang="zh-CN" sz="2000" dirty="0">
                <a:ea typeface="SimSun" panose="02010600030101010101" pitchFamily="2" charset="-122"/>
              </a:rPr>
              <a:t>an introduction process that all zoos should follow</a:t>
            </a:r>
            <a:r>
              <a:rPr lang="sv-SE" altLang="zh-CN" sz="2000" dirty="0" smtClean="0">
                <a:ea typeface="SimSun" panose="02010600030101010101" pitchFamily="2" charset="-122"/>
              </a:rPr>
              <a:t>. In order to support the introduction process, </a:t>
            </a:r>
            <a:r>
              <a:rPr lang="sv-SE" altLang="zh-CN" sz="2000" dirty="0">
                <a:ea typeface="SimSun" panose="02010600030101010101" pitchFamily="2" charset="-122"/>
              </a:rPr>
              <a:t>Zoo International </a:t>
            </a:r>
            <a:r>
              <a:rPr lang="sv-SE" altLang="zh-CN" sz="2000" dirty="0" smtClean="0">
                <a:ea typeface="SimSun" panose="02010600030101010101" pitchFamily="2" charset="-122"/>
              </a:rPr>
              <a:t>aims to introduce an information system (IS) supporting the process. </a:t>
            </a:r>
            <a:endParaRPr lang="sv-SE" altLang="sv-SE" sz="2000" dirty="0" smtClean="0"/>
          </a:p>
          <a:p>
            <a:pPr marL="0" indent="0">
              <a:buNone/>
            </a:pPr>
            <a:r>
              <a:rPr lang="sv-SE" altLang="sv-SE" sz="2000" dirty="0" smtClean="0"/>
              <a:t>As a first step, requirements on the IS have been gathered from different stakeholders. Three of the requirements are as follows:</a:t>
            </a:r>
          </a:p>
          <a:p>
            <a:r>
              <a:rPr lang="sv-SE" altLang="sv-SE" sz="2000" dirty="0" smtClean="0"/>
              <a:t> When an animal arrive at a zoo (which is part of Zoo International) the animal needs to be registered in the IS by one of the </a:t>
            </a:r>
            <a:r>
              <a:rPr lang="sv-SE" altLang="zh-CN" sz="2000" dirty="0">
                <a:ea typeface="SimSun" panose="02010600030101010101" pitchFamily="2" charset="-122"/>
              </a:rPr>
              <a:t>zoo </a:t>
            </a:r>
            <a:r>
              <a:rPr lang="sv-SE" altLang="zh-CN" sz="2000" dirty="0" smtClean="0">
                <a:ea typeface="SimSun" panose="02010600030101010101" pitchFamily="2" charset="-122"/>
              </a:rPr>
              <a:t>adminstrators</a:t>
            </a:r>
            <a:r>
              <a:rPr lang="sv-SE" altLang="sv-SE" sz="2000" dirty="0" smtClean="0"/>
              <a:t>. The following information must then be registered in the information system by the administator: date of registration, name of the animal, spieces, gender, year of birth </a:t>
            </a:r>
          </a:p>
          <a:p>
            <a:r>
              <a:rPr lang="en-US" altLang="sv-SE" sz="2000" dirty="0" smtClean="0"/>
              <a:t>For each animal arriving at the zoo, one of the zoo veterinarian needs to document information in the IS about the medical status of the animal after carrying out a medical investigation</a:t>
            </a:r>
          </a:p>
          <a:p>
            <a:r>
              <a:rPr lang="en-US" altLang="sv-SE" sz="2000" dirty="0"/>
              <a:t>For each animal arriving at the zoo, </a:t>
            </a:r>
            <a:r>
              <a:rPr lang="en-US" altLang="sv-SE" sz="2000" dirty="0" smtClean="0"/>
              <a:t>one of the animal keepers needs </a:t>
            </a:r>
            <a:r>
              <a:rPr lang="en-US" altLang="sv-SE" sz="2000" dirty="0"/>
              <a:t>to </a:t>
            </a:r>
            <a:r>
              <a:rPr lang="en-US" altLang="sv-SE" sz="2000" dirty="0" smtClean="0"/>
              <a:t>document the result of the meeting between the arrived animal and its</a:t>
            </a:r>
            <a:r>
              <a:rPr lang="sv-SE" altLang="zh-CN" sz="2000" dirty="0" smtClean="0">
                <a:ea typeface="SimSun" panose="02010600030101010101" pitchFamily="2" charset="-122"/>
              </a:rPr>
              <a:t> </a:t>
            </a:r>
            <a:r>
              <a:rPr lang="sv-SE" altLang="zh-CN" sz="2000" dirty="0">
                <a:ea typeface="SimSun" panose="02010600030101010101" pitchFamily="2" charset="-122"/>
              </a:rPr>
              <a:t>”cage </a:t>
            </a:r>
            <a:r>
              <a:rPr lang="sv-SE" altLang="zh-CN" sz="2000" dirty="0" smtClean="0">
                <a:ea typeface="SimSun" panose="02010600030101010101" pitchFamily="2" charset="-122"/>
              </a:rPr>
              <a:t>colleagues</a:t>
            </a:r>
            <a:r>
              <a:rPr lang="sv-SE" altLang="zh-CN" sz="2000" dirty="0">
                <a:ea typeface="SimSun" panose="02010600030101010101" pitchFamily="2" charset="-122"/>
              </a:rPr>
              <a:t>” </a:t>
            </a:r>
            <a:endParaRPr lang="en-US" altLang="sv-SE" sz="2000" dirty="0"/>
          </a:p>
          <a:p>
            <a:pPr marL="0" indent="0" eaLnBrk="1" hangingPunct="1">
              <a:buNone/>
            </a:pPr>
            <a:endParaRPr lang="en-US" altLang="zh-CN" sz="2400" dirty="0" smtClean="0">
              <a:ea typeface="SimSun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sv-SE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Domain Description</a:t>
            </a:r>
            <a:endParaRPr lang="sv-SE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49"/>
    </mc:Choice>
    <mc:Fallback>
      <p:transition spd="slow" advTm="50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Your Task</a:t>
            </a:r>
            <a:endParaRPr lang="sv-S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1136516"/>
          </a:xfrm>
        </p:spPr>
        <p:txBody>
          <a:bodyPr>
            <a:normAutofit/>
          </a:bodyPr>
          <a:lstStyle/>
          <a:p>
            <a:r>
              <a:rPr lang="sv-SE" altLang="zh-CN" sz="2300" dirty="0" smtClean="0">
                <a:ea typeface="SimSun" panose="02010600030101010101" pitchFamily="2" charset="-122"/>
              </a:rPr>
              <a:t>Describe the functional requirements of the information system using UML Use </a:t>
            </a:r>
            <a:r>
              <a:rPr lang="sv-SE" altLang="zh-CN" sz="2300" dirty="0" smtClean="0">
                <a:ea typeface="SimSun" panose="02010600030101010101" pitchFamily="2" charset="-122"/>
              </a:rPr>
              <a:t>Case Diagram, </a:t>
            </a:r>
            <a:r>
              <a:rPr lang="sv-SE" altLang="zh-CN" sz="2300" dirty="0" smtClean="0">
                <a:ea typeface="SimSun" panose="02010600030101010101" pitchFamily="2" charset="-122"/>
              </a:rPr>
              <a:t>and make </a:t>
            </a:r>
            <a:r>
              <a:rPr lang="sv-SE" altLang="zh-CN" sz="2300" dirty="0" smtClean="0">
                <a:ea typeface="SimSun" panose="02010600030101010101" pitchFamily="2" charset="-122"/>
              </a:rPr>
              <a:t>Use </a:t>
            </a:r>
            <a:r>
              <a:rPr lang="sv-SE" altLang="zh-CN" sz="2300" dirty="0">
                <a:ea typeface="SimSun" panose="02010600030101010101" pitchFamily="2" charset="-122"/>
              </a:rPr>
              <a:t>C</a:t>
            </a:r>
            <a:r>
              <a:rPr lang="sv-SE" altLang="zh-CN" sz="2300" dirty="0" smtClean="0">
                <a:ea typeface="SimSun" panose="02010600030101010101" pitchFamily="2" charset="-122"/>
              </a:rPr>
              <a:t>ase </a:t>
            </a:r>
            <a:r>
              <a:rPr lang="sv-SE" altLang="zh-CN" sz="2300" dirty="0">
                <a:ea typeface="SimSun" panose="02010600030101010101" pitchFamily="2" charset="-122"/>
              </a:rPr>
              <a:t>D</a:t>
            </a:r>
            <a:r>
              <a:rPr lang="sv-SE" altLang="zh-CN" sz="2300" dirty="0" smtClean="0">
                <a:ea typeface="SimSun" panose="02010600030101010101" pitchFamily="2" charset="-122"/>
              </a:rPr>
              <a:t>escriptions </a:t>
            </a:r>
            <a:r>
              <a:rPr lang="sv-SE" altLang="zh-CN" sz="2300" dirty="0" smtClean="0">
                <a:ea typeface="SimSun" panose="02010600030101010101" pitchFamily="2" charset="-122"/>
              </a:rPr>
              <a:t>for all the use cases</a:t>
            </a:r>
            <a:endParaRPr lang="en-US" altLang="zh-CN" sz="2400" dirty="0" smtClean="0">
              <a:ea typeface="SimSun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sv-SE" sz="2400" dirty="0" smtClean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9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09"/>
    </mc:Choice>
    <mc:Fallback>
      <p:transition spd="slow" advTm="13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14400" y="785609"/>
            <a:ext cx="399245" cy="2318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" name="Straight Connector 4"/>
          <p:cNvCxnSpPr>
            <a:stCxn id="2" idx="4"/>
          </p:cNvCxnSpPr>
          <p:nvPr/>
        </p:nvCxnSpPr>
        <p:spPr>
          <a:xfrm>
            <a:off x="1114023" y="1017428"/>
            <a:ext cx="6439" cy="6697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24249" y="1223490"/>
            <a:ext cx="618186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14400" y="1700007"/>
            <a:ext cx="206062" cy="244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20462" y="1700007"/>
            <a:ext cx="193183" cy="244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950889" y="2638021"/>
            <a:ext cx="399245" cy="2318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2" name="Straight Connector 81"/>
          <p:cNvCxnSpPr>
            <a:stCxn id="77" idx="4"/>
          </p:cNvCxnSpPr>
          <p:nvPr/>
        </p:nvCxnSpPr>
        <p:spPr>
          <a:xfrm>
            <a:off x="1150512" y="2869840"/>
            <a:ext cx="6439" cy="6697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860738" y="3075902"/>
            <a:ext cx="618186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950889" y="3552419"/>
            <a:ext cx="206062" cy="244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156951" y="3552419"/>
            <a:ext cx="193183" cy="244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922983" y="4541947"/>
            <a:ext cx="399245" cy="2318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7" name="Straight Connector 86"/>
          <p:cNvCxnSpPr>
            <a:stCxn id="86" idx="4"/>
          </p:cNvCxnSpPr>
          <p:nvPr/>
        </p:nvCxnSpPr>
        <p:spPr>
          <a:xfrm>
            <a:off x="1122606" y="4773766"/>
            <a:ext cx="6439" cy="6697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832832" y="4979828"/>
            <a:ext cx="618186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922983" y="5456345"/>
            <a:ext cx="206062" cy="244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129045" y="5456345"/>
            <a:ext cx="193183" cy="244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38648" y="1390918"/>
            <a:ext cx="1983345" cy="296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738648" y="5166573"/>
            <a:ext cx="2200140" cy="2897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726291" y="1373315"/>
            <a:ext cx="3833608" cy="68257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8" name="Oval 97"/>
          <p:cNvSpPr/>
          <p:nvPr/>
        </p:nvSpPr>
        <p:spPr>
          <a:xfrm>
            <a:off x="3786388" y="2998632"/>
            <a:ext cx="4056845" cy="68257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Oval 98"/>
          <p:cNvSpPr/>
          <p:nvPr/>
        </p:nvSpPr>
        <p:spPr>
          <a:xfrm>
            <a:off x="3887274" y="5042074"/>
            <a:ext cx="4056845" cy="8267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TextBox 32"/>
          <p:cNvSpPr txBox="1"/>
          <p:nvPr/>
        </p:nvSpPr>
        <p:spPr>
          <a:xfrm>
            <a:off x="4621364" y="1513268"/>
            <a:ext cx="2073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Register animal</a:t>
            </a:r>
            <a:endParaRPr lang="sv-SE" sz="2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4441060" y="3139866"/>
            <a:ext cx="354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Document medical status </a:t>
            </a:r>
            <a:endParaRPr lang="sv-SE" sz="2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453941" y="5122343"/>
            <a:ext cx="354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Document result from meeting with ”cage colleagues” </a:t>
            </a:r>
            <a:endParaRPr lang="sv-SE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17114" y="3915039"/>
            <a:ext cx="165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Veterinarian</a:t>
            </a:r>
            <a:endParaRPr lang="sv-SE" dirty="0"/>
          </a:p>
        </p:txBody>
      </p:sp>
      <p:sp>
        <p:nvSpPr>
          <p:cNvPr id="108" name="TextBox 107"/>
          <p:cNvSpPr txBox="1"/>
          <p:nvPr/>
        </p:nvSpPr>
        <p:spPr>
          <a:xfrm>
            <a:off x="488324" y="5822984"/>
            <a:ext cx="165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Animal keeper</a:t>
            </a:r>
            <a:endParaRPr lang="sv-SE" dirty="0"/>
          </a:p>
        </p:txBody>
      </p:sp>
      <p:sp>
        <p:nvSpPr>
          <p:cNvPr id="109" name="TextBox 108"/>
          <p:cNvSpPr txBox="1"/>
          <p:nvPr/>
        </p:nvSpPr>
        <p:spPr>
          <a:xfrm>
            <a:off x="524813" y="1983129"/>
            <a:ext cx="165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Administrator</a:t>
            </a:r>
            <a:endParaRPr lang="sv-SE" dirty="0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1811623" y="3047506"/>
            <a:ext cx="1983345" cy="296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9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56"/>
    </mc:Choice>
    <mc:Fallback>
      <p:transition spd="slow" advTm="23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464417" y="326753"/>
            <a:ext cx="5125791" cy="62157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Oval 1"/>
          <p:cNvSpPr/>
          <p:nvPr/>
        </p:nvSpPr>
        <p:spPr>
          <a:xfrm>
            <a:off x="914400" y="785609"/>
            <a:ext cx="399245" cy="2318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" name="Straight Connector 4"/>
          <p:cNvCxnSpPr>
            <a:stCxn id="2" idx="4"/>
          </p:cNvCxnSpPr>
          <p:nvPr/>
        </p:nvCxnSpPr>
        <p:spPr>
          <a:xfrm>
            <a:off x="1114023" y="1017428"/>
            <a:ext cx="6439" cy="6697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24249" y="1223490"/>
            <a:ext cx="618186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14400" y="1700007"/>
            <a:ext cx="206062" cy="244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20462" y="1700007"/>
            <a:ext cx="193183" cy="244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950889" y="2638021"/>
            <a:ext cx="399245" cy="2318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2" name="Straight Connector 81"/>
          <p:cNvCxnSpPr>
            <a:stCxn id="77" idx="4"/>
          </p:cNvCxnSpPr>
          <p:nvPr/>
        </p:nvCxnSpPr>
        <p:spPr>
          <a:xfrm>
            <a:off x="1150512" y="2869840"/>
            <a:ext cx="6439" cy="6697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860738" y="3075902"/>
            <a:ext cx="618186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950889" y="3552419"/>
            <a:ext cx="206062" cy="244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156951" y="3552419"/>
            <a:ext cx="193183" cy="244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922983" y="4541947"/>
            <a:ext cx="399245" cy="2318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7" name="Straight Connector 86"/>
          <p:cNvCxnSpPr>
            <a:stCxn id="86" idx="4"/>
          </p:cNvCxnSpPr>
          <p:nvPr/>
        </p:nvCxnSpPr>
        <p:spPr>
          <a:xfrm>
            <a:off x="1122606" y="4773766"/>
            <a:ext cx="6439" cy="6697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832832" y="4979828"/>
            <a:ext cx="618186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922983" y="5456345"/>
            <a:ext cx="206062" cy="244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129045" y="5456345"/>
            <a:ext cx="193183" cy="244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38648" y="1390918"/>
            <a:ext cx="1983345" cy="296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738648" y="5166573"/>
            <a:ext cx="2200140" cy="2897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726291" y="1373315"/>
            <a:ext cx="3833608" cy="68257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8" name="Oval 97"/>
          <p:cNvSpPr/>
          <p:nvPr/>
        </p:nvSpPr>
        <p:spPr>
          <a:xfrm>
            <a:off x="3786388" y="2998632"/>
            <a:ext cx="4056845" cy="68257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Oval 98"/>
          <p:cNvSpPr/>
          <p:nvPr/>
        </p:nvSpPr>
        <p:spPr>
          <a:xfrm>
            <a:off x="3887274" y="5042074"/>
            <a:ext cx="4056845" cy="8267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TextBox 32"/>
          <p:cNvSpPr txBox="1"/>
          <p:nvPr/>
        </p:nvSpPr>
        <p:spPr>
          <a:xfrm>
            <a:off x="4621364" y="1513268"/>
            <a:ext cx="2073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Register animal</a:t>
            </a:r>
            <a:endParaRPr lang="sv-SE" sz="2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4441060" y="3139866"/>
            <a:ext cx="354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Document medical status </a:t>
            </a:r>
            <a:endParaRPr lang="sv-SE" sz="2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453941" y="5122343"/>
            <a:ext cx="354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Document result from meeting with ”cage colleagues” </a:t>
            </a:r>
            <a:endParaRPr lang="sv-SE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17114" y="3915039"/>
            <a:ext cx="165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Veterinarian</a:t>
            </a:r>
            <a:endParaRPr lang="sv-SE" dirty="0"/>
          </a:p>
        </p:txBody>
      </p:sp>
      <p:sp>
        <p:nvSpPr>
          <p:cNvPr id="108" name="TextBox 107"/>
          <p:cNvSpPr txBox="1"/>
          <p:nvPr/>
        </p:nvSpPr>
        <p:spPr>
          <a:xfrm>
            <a:off x="488324" y="5822984"/>
            <a:ext cx="165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Animal keeper</a:t>
            </a:r>
            <a:endParaRPr lang="sv-SE" dirty="0"/>
          </a:p>
        </p:txBody>
      </p:sp>
      <p:sp>
        <p:nvSpPr>
          <p:cNvPr id="109" name="TextBox 108"/>
          <p:cNvSpPr txBox="1"/>
          <p:nvPr/>
        </p:nvSpPr>
        <p:spPr>
          <a:xfrm>
            <a:off x="524813" y="1983129"/>
            <a:ext cx="165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Administrator</a:t>
            </a:r>
            <a:endParaRPr lang="sv-SE" dirty="0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1811623" y="3047506"/>
            <a:ext cx="1983345" cy="296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3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674"/>
    </mc:Choice>
    <mc:Fallback>
      <p:transition spd="slow" advTm="76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1487617" y="3091757"/>
            <a:ext cx="9103046" cy="284269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800" i="0" dirty="0"/>
              <a:t>Use case:  </a:t>
            </a:r>
            <a:r>
              <a:rPr lang="sv-SE" altLang="sv-SE" sz="1800" b="1" i="0" dirty="0"/>
              <a:t>Registrer </a:t>
            </a:r>
            <a:r>
              <a:rPr lang="sv-SE" altLang="sv-SE" sz="1800" b="1" i="0" dirty="0" smtClean="0"/>
              <a:t>animal</a:t>
            </a:r>
            <a:endParaRPr lang="sv-SE" altLang="sv-SE" sz="1800" b="1" i="0" dirty="0"/>
          </a:p>
          <a:p>
            <a:pPr eaLnBrk="1" hangingPunct="1"/>
            <a:endParaRPr lang="sv-SE" altLang="sv-SE" sz="1800" i="0" dirty="0"/>
          </a:p>
          <a:p>
            <a:pPr eaLnBrk="1" hangingPunct="1"/>
            <a:r>
              <a:rPr lang="sv-SE" altLang="sv-SE" sz="1800" i="0" dirty="0"/>
              <a:t>Actor:</a:t>
            </a:r>
            <a:r>
              <a:rPr lang="sv-SE" altLang="sv-SE" sz="1800" i="0" dirty="0">
                <a:solidFill>
                  <a:srgbClr val="7F7F7F"/>
                </a:solidFill>
              </a:rPr>
              <a:t>	</a:t>
            </a:r>
            <a:r>
              <a:rPr lang="sv-SE" altLang="sv-SE" sz="1800" i="0" dirty="0"/>
              <a:t>       </a:t>
            </a:r>
            <a:r>
              <a:rPr lang="sv-SE" altLang="sv-SE" sz="1800" i="0" dirty="0" smtClean="0"/>
              <a:t>Administrator</a:t>
            </a:r>
            <a:endParaRPr lang="sv-SE" altLang="sv-SE" sz="1800" b="1" i="0" dirty="0"/>
          </a:p>
          <a:p>
            <a:pPr eaLnBrk="1" hangingPunct="1"/>
            <a:r>
              <a:rPr lang="sv-SE" altLang="sv-SE" sz="1800" i="0" dirty="0"/>
              <a:t>Goal:</a:t>
            </a:r>
            <a:r>
              <a:rPr lang="sv-SE" altLang="sv-SE" sz="1800" i="0" dirty="0">
                <a:solidFill>
                  <a:srgbClr val="7F7F7F"/>
                </a:solidFill>
              </a:rPr>
              <a:t>	</a:t>
            </a:r>
            <a:r>
              <a:rPr lang="sv-SE" altLang="sv-SE" sz="1800" i="0" dirty="0"/>
              <a:t>       </a:t>
            </a:r>
            <a:r>
              <a:rPr lang="sv-SE" altLang="sv-SE" sz="1800" i="0" dirty="0" smtClean="0"/>
              <a:t>Animal must be </a:t>
            </a:r>
            <a:r>
              <a:rPr lang="sv-SE" altLang="sv-SE" sz="1800" i="0" dirty="0"/>
              <a:t>registered </a:t>
            </a:r>
            <a:r>
              <a:rPr lang="sv-SE" altLang="sv-SE" sz="1800" i="0" dirty="0" smtClean="0"/>
              <a:t>at the zoo</a:t>
            </a:r>
            <a:endParaRPr lang="sv-SE" altLang="sv-SE" sz="1800" i="0" dirty="0"/>
          </a:p>
          <a:p>
            <a:pPr eaLnBrk="1" hangingPunct="1"/>
            <a:endParaRPr lang="sv-SE" altLang="sv-SE" sz="1800" i="0" dirty="0"/>
          </a:p>
          <a:p>
            <a:pPr eaLnBrk="1" hangingPunct="1"/>
            <a:r>
              <a:rPr lang="sv-SE" altLang="sv-SE" sz="1800" i="0" dirty="0"/>
              <a:t>Main scenario: </a:t>
            </a:r>
            <a:r>
              <a:rPr lang="sv-SE" altLang="sv-SE" sz="1800" i="0" dirty="0" smtClean="0"/>
              <a:t>1</a:t>
            </a:r>
            <a:r>
              <a:rPr lang="sv-SE" altLang="sv-SE" sz="1800" i="0" dirty="0"/>
              <a:t>) </a:t>
            </a:r>
            <a:r>
              <a:rPr lang="sv-SE" altLang="sv-SE" sz="1800" i="0" dirty="0" smtClean="0"/>
              <a:t>Administrator asks for register </a:t>
            </a:r>
            <a:r>
              <a:rPr lang="sv-SE" altLang="sv-SE" sz="1800" i="0" dirty="0" smtClean="0"/>
              <a:t>arrived animal </a:t>
            </a:r>
            <a:endParaRPr lang="sv-SE" altLang="sv-SE" sz="1800" i="0" dirty="0"/>
          </a:p>
          <a:p>
            <a:pPr eaLnBrk="1" hangingPunct="1"/>
            <a:r>
              <a:rPr lang="sv-SE" altLang="sv-SE" sz="1800" i="0" dirty="0">
                <a:solidFill>
                  <a:srgbClr val="7F7F7F"/>
                </a:solidFill>
              </a:rPr>
              <a:t>	</a:t>
            </a:r>
            <a:r>
              <a:rPr lang="sv-SE" altLang="sv-SE" sz="1800" i="0" dirty="0"/>
              <a:t>      </a:t>
            </a:r>
            <a:r>
              <a:rPr lang="sv-SE" altLang="sv-SE" sz="1800" i="0" dirty="0" smtClean="0"/>
              <a:t>    </a:t>
            </a:r>
            <a:r>
              <a:rPr lang="sv-SE" altLang="sv-SE" sz="1800" i="0" dirty="0"/>
              <a:t>2) System presents </a:t>
            </a:r>
            <a:r>
              <a:rPr lang="sv-SE" altLang="sv-SE" sz="1800" i="0" dirty="0" smtClean="0"/>
              <a:t>registration form</a:t>
            </a:r>
            <a:r>
              <a:rPr lang="sv-SE" altLang="sv-SE" sz="1800" i="0" dirty="0"/>
              <a:t/>
            </a:r>
            <a:br>
              <a:rPr lang="sv-SE" altLang="sv-SE" sz="1800" i="0" dirty="0"/>
            </a:br>
            <a:r>
              <a:rPr lang="sv-SE" altLang="sv-SE" sz="1800" i="0" dirty="0">
                <a:solidFill>
                  <a:srgbClr val="7F7F7F"/>
                </a:solidFill>
              </a:rPr>
              <a:t>	</a:t>
            </a:r>
            <a:r>
              <a:rPr lang="sv-SE" altLang="sv-SE" sz="1800" i="0" dirty="0"/>
              <a:t>      </a:t>
            </a:r>
            <a:r>
              <a:rPr lang="sv-SE" altLang="sv-SE" sz="1800" i="0" dirty="0" smtClean="0"/>
              <a:t>    3</a:t>
            </a:r>
            <a:r>
              <a:rPr lang="sv-SE" altLang="sv-SE" sz="1800" i="0" dirty="0"/>
              <a:t>) </a:t>
            </a:r>
            <a:r>
              <a:rPr lang="sv-SE" altLang="sv-SE" sz="1800" i="0" dirty="0" smtClean="0"/>
              <a:t>Administrator registers the animal with required info</a:t>
            </a:r>
          </a:p>
          <a:p>
            <a:pPr eaLnBrk="1" hangingPunct="1"/>
            <a:r>
              <a:rPr lang="sv-SE" altLang="sv-SE" sz="1800" i="0" dirty="0"/>
              <a:t> </a:t>
            </a:r>
            <a:r>
              <a:rPr lang="sv-SE" altLang="sv-SE" sz="1800" i="0" dirty="0" smtClean="0"/>
              <a:t>                            (</a:t>
            </a:r>
            <a:r>
              <a:rPr lang="sv-SE" altLang="sv-SE" sz="1800" dirty="0"/>
              <a:t>date of registration, name of the animal, spieces, </a:t>
            </a:r>
            <a:r>
              <a:rPr lang="sv-SE" altLang="sv-SE" sz="1800" dirty="0" smtClean="0"/>
              <a:t>gender</a:t>
            </a:r>
            <a:r>
              <a:rPr lang="sv-SE" altLang="sv-SE" sz="1800" dirty="0"/>
              <a:t>, year of </a:t>
            </a:r>
            <a:r>
              <a:rPr lang="sv-SE" altLang="sv-SE" sz="1800" dirty="0" smtClean="0"/>
              <a:t>birth)</a:t>
            </a:r>
            <a:endParaRPr lang="sv-SE" altLang="sv-SE" sz="1800" dirty="0"/>
          </a:p>
          <a:p>
            <a:pPr eaLnBrk="1" hangingPunct="1"/>
            <a:r>
              <a:rPr lang="sv-SE" altLang="sv-SE" sz="1800" i="0" dirty="0"/>
              <a:t>	      </a:t>
            </a:r>
            <a:r>
              <a:rPr lang="sv-SE" altLang="sv-SE" sz="1800" i="0" dirty="0" smtClean="0"/>
              <a:t>    4</a:t>
            </a:r>
            <a:r>
              <a:rPr lang="sv-SE" altLang="sv-SE" sz="1800" i="0" dirty="0"/>
              <a:t>) Systemet confirms </a:t>
            </a:r>
            <a:r>
              <a:rPr lang="sv-SE" altLang="sv-SE" sz="1800" i="0" dirty="0" smtClean="0"/>
              <a:t>registration </a:t>
            </a:r>
            <a:r>
              <a:rPr lang="sv-SE" altLang="sv-SE" sz="1200" i="0" dirty="0"/>
              <a:t>	</a:t>
            </a:r>
            <a:endParaRPr lang="en-US" altLang="sv-SE" sz="1200" i="0" dirty="0"/>
          </a:p>
        </p:txBody>
      </p:sp>
      <p:sp>
        <p:nvSpPr>
          <p:cNvPr id="6" name="Oval 5"/>
          <p:cNvSpPr/>
          <p:nvPr/>
        </p:nvSpPr>
        <p:spPr>
          <a:xfrm>
            <a:off x="1978928" y="840201"/>
            <a:ext cx="399245" cy="2318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Straight Connector 6"/>
          <p:cNvCxnSpPr>
            <a:stCxn id="6" idx="4"/>
          </p:cNvCxnSpPr>
          <p:nvPr/>
        </p:nvCxnSpPr>
        <p:spPr>
          <a:xfrm>
            <a:off x="2178551" y="1072020"/>
            <a:ext cx="6439" cy="6697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88777" y="1278082"/>
            <a:ext cx="618186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978928" y="1754599"/>
            <a:ext cx="206062" cy="244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84990" y="1754599"/>
            <a:ext cx="193183" cy="244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03176" y="1445510"/>
            <a:ext cx="1983345" cy="296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790819" y="1427907"/>
            <a:ext cx="3833608" cy="68257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Box 15"/>
          <p:cNvSpPr txBox="1"/>
          <p:nvPr/>
        </p:nvSpPr>
        <p:spPr>
          <a:xfrm>
            <a:off x="5685892" y="1567860"/>
            <a:ext cx="2073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Register animal</a:t>
            </a:r>
            <a:endParaRPr lang="sv-S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589341" y="2037721"/>
            <a:ext cx="165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Administrator</a:t>
            </a:r>
            <a:endParaRPr lang="sv-SE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71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522"/>
    </mc:Choice>
    <mc:Fallback>
      <p:transition spd="slow" advTm="95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558363" y="130191"/>
            <a:ext cx="7232154" cy="2227139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i="0" dirty="0"/>
              <a:t>Use case:  </a:t>
            </a:r>
            <a:r>
              <a:rPr lang="sv-SE" altLang="sv-SE" b="1" i="0" dirty="0"/>
              <a:t>Registrer </a:t>
            </a:r>
            <a:r>
              <a:rPr lang="sv-SE" altLang="sv-SE" b="1" i="0" dirty="0" smtClean="0"/>
              <a:t>animal</a:t>
            </a:r>
            <a:endParaRPr lang="sv-SE" altLang="sv-SE" b="1" i="0" dirty="0"/>
          </a:p>
          <a:p>
            <a:pPr eaLnBrk="1" hangingPunct="1"/>
            <a:endParaRPr lang="sv-SE" altLang="sv-SE" i="0" dirty="0"/>
          </a:p>
          <a:p>
            <a:pPr eaLnBrk="1" hangingPunct="1"/>
            <a:r>
              <a:rPr lang="sv-SE" altLang="sv-SE" i="0" dirty="0"/>
              <a:t>Actor:</a:t>
            </a:r>
            <a:r>
              <a:rPr lang="sv-SE" altLang="sv-SE" i="0" dirty="0">
                <a:solidFill>
                  <a:srgbClr val="7F7F7F"/>
                </a:solidFill>
              </a:rPr>
              <a:t>	</a:t>
            </a:r>
            <a:r>
              <a:rPr lang="sv-SE" altLang="sv-SE" i="0" dirty="0"/>
              <a:t>       </a:t>
            </a:r>
            <a:r>
              <a:rPr lang="sv-SE" altLang="sv-SE" i="0" dirty="0" smtClean="0"/>
              <a:t>Administrator</a:t>
            </a:r>
            <a:endParaRPr lang="sv-SE" altLang="sv-SE" b="1" i="0" dirty="0"/>
          </a:p>
          <a:p>
            <a:pPr eaLnBrk="1" hangingPunct="1"/>
            <a:r>
              <a:rPr lang="sv-SE" altLang="sv-SE" i="0" dirty="0"/>
              <a:t>Goal:</a:t>
            </a:r>
            <a:r>
              <a:rPr lang="sv-SE" altLang="sv-SE" i="0" dirty="0">
                <a:solidFill>
                  <a:srgbClr val="7F7F7F"/>
                </a:solidFill>
              </a:rPr>
              <a:t>	</a:t>
            </a:r>
            <a:r>
              <a:rPr lang="sv-SE" altLang="sv-SE" i="0" dirty="0"/>
              <a:t>       </a:t>
            </a:r>
            <a:r>
              <a:rPr lang="sv-SE" altLang="sv-SE" i="0" dirty="0" smtClean="0"/>
              <a:t>Animal must be </a:t>
            </a:r>
            <a:r>
              <a:rPr lang="sv-SE" altLang="sv-SE" i="0" dirty="0"/>
              <a:t>registered </a:t>
            </a:r>
            <a:r>
              <a:rPr lang="sv-SE" altLang="sv-SE" i="0" dirty="0" smtClean="0"/>
              <a:t>at the zoo</a:t>
            </a:r>
            <a:endParaRPr lang="sv-SE" altLang="sv-SE" i="0" dirty="0"/>
          </a:p>
          <a:p>
            <a:pPr eaLnBrk="1" hangingPunct="1"/>
            <a:endParaRPr lang="sv-SE" altLang="sv-SE" i="0" dirty="0"/>
          </a:p>
          <a:p>
            <a:pPr eaLnBrk="1" hangingPunct="1"/>
            <a:r>
              <a:rPr lang="sv-SE" altLang="sv-SE" i="0" dirty="0"/>
              <a:t>Main scenario: </a:t>
            </a:r>
            <a:r>
              <a:rPr lang="sv-SE" altLang="sv-SE" i="0" dirty="0" smtClean="0"/>
              <a:t>1</a:t>
            </a:r>
            <a:r>
              <a:rPr lang="sv-SE" altLang="sv-SE" i="0" dirty="0"/>
              <a:t>) </a:t>
            </a:r>
            <a:r>
              <a:rPr lang="sv-SE" altLang="sv-SE" i="0" dirty="0" smtClean="0"/>
              <a:t>Administrator asks for register </a:t>
            </a:r>
            <a:r>
              <a:rPr lang="sv-SE" altLang="sv-SE" i="0" dirty="0" smtClean="0"/>
              <a:t>arrived animal</a:t>
            </a:r>
            <a:endParaRPr lang="sv-SE" altLang="sv-SE" i="0" dirty="0"/>
          </a:p>
          <a:p>
            <a:pPr eaLnBrk="1" hangingPunct="1"/>
            <a:r>
              <a:rPr lang="sv-SE" altLang="sv-SE" i="0" dirty="0">
                <a:solidFill>
                  <a:srgbClr val="7F7F7F"/>
                </a:solidFill>
              </a:rPr>
              <a:t>	</a:t>
            </a:r>
            <a:r>
              <a:rPr lang="sv-SE" altLang="sv-SE" i="0" dirty="0"/>
              <a:t>      2) System presents </a:t>
            </a:r>
            <a:r>
              <a:rPr lang="sv-SE" altLang="sv-SE" i="0" dirty="0" smtClean="0"/>
              <a:t>registration form</a:t>
            </a:r>
            <a:r>
              <a:rPr lang="sv-SE" altLang="sv-SE" i="0" dirty="0"/>
              <a:t/>
            </a:r>
            <a:br>
              <a:rPr lang="sv-SE" altLang="sv-SE" i="0" dirty="0"/>
            </a:br>
            <a:r>
              <a:rPr lang="sv-SE" altLang="sv-SE" i="0" dirty="0">
                <a:solidFill>
                  <a:srgbClr val="7F7F7F"/>
                </a:solidFill>
              </a:rPr>
              <a:t>	</a:t>
            </a:r>
            <a:r>
              <a:rPr lang="sv-SE" altLang="sv-SE" i="0" dirty="0"/>
              <a:t>      3) </a:t>
            </a:r>
            <a:r>
              <a:rPr lang="sv-SE" altLang="sv-SE" i="0" dirty="0" smtClean="0"/>
              <a:t>Administrator registers the animal wihj required info</a:t>
            </a:r>
          </a:p>
          <a:p>
            <a:pPr eaLnBrk="1" hangingPunct="1"/>
            <a:r>
              <a:rPr lang="sv-SE" altLang="sv-SE" i="0" dirty="0"/>
              <a:t> </a:t>
            </a:r>
            <a:r>
              <a:rPr lang="sv-SE" altLang="sv-SE" i="0" dirty="0" smtClean="0"/>
              <a:t>                            (</a:t>
            </a:r>
            <a:r>
              <a:rPr lang="sv-SE" altLang="sv-SE" dirty="0"/>
              <a:t>date of registration, name of the animal, spieces, </a:t>
            </a:r>
            <a:r>
              <a:rPr lang="sv-SE" altLang="sv-SE" dirty="0" smtClean="0"/>
              <a:t>gender</a:t>
            </a:r>
            <a:r>
              <a:rPr lang="sv-SE" altLang="sv-SE" dirty="0"/>
              <a:t>, year of </a:t>
            </a:r>
            <a:r>
              <a:rPr lang="sv-SE" altLang="sv-SE" dirty="0" smtClean="0"/>
              <a:t>birth)</a:t>
            </a:r>
            <a:endParaRPr lang="sv-SE" altLang="sv-SE" dirty="0"/>
          </a:p>
          <a:p>
            <a:pPr eaLnBrk="1" hangingPunct="1"/>
            <a:r>
              <a:rPr lang="sv-SE" altLang="sv-SE" i="0" dirty="0"/>
              <a:t>	      4) Systemet confirms </a:t>
            </a:r>
            <a:r>
              <a:rPr lang="sv-SE" altLang="sv-SE" i="0" dirty="0" smtClean="0"/>
              <a:t>registration </a:t>
            </a:r>
            <a:r>
              <a:rPr lang="sv-SE" altLang="sv-SE" sz="1200" i="0" dirty="0"/>
              <a:t>	</a:t>
            </a:r>
            <a:endParaRPr lang="en-US" altLang="sv-SE" sz="1200" i="0" dirty="0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4558363" y="2479884"/>
            <a:ext cx="7232154" cy="201169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i="0" dirty="0" smtClean="0"/>
              <a:t>Use case:  </a:t>
            </a:r>
            <a:r>
              <a:rPr lang="sv-SE" altLang="sv-SE" b="1" i="0" dirty="0" smtClean="0"/>
              <a:t>Document medical status</a:t>
            </a:r>
          </a:p>
          <a:p>
            <a:pPr eaLnBrk="1" hangingPunct="1"/>
            <a:endParaRPr lang="sv-SE" altLang="sv-SE" i="0" dirty="0" smtClean="0"/>
          </a:p>
          <a:p>
            <a:pPr eaLnBrk="1" hangingPunct="1"/>
            <a:r>
              <a:rPr lang="sv-SE" altLang="sv-SE" i="0" dirty="0" smtClean="0"/>
              <a:t>Actor:</a:t>
            </a:r>
            <a:r>
              <a:rPr lang="sv-SE" altLang="sv-SE" i="0" dirty="0" smtClean="0">
                <a:solidFill>
                  <a:srgbClr val="7F7F7F"/>
                </a:solidFill>
              </a:rPr>
              <a:t>	</a:t>
            </a:r>
            <a:r>
              <a:rPr lang="sv-SE" altLang="sv-SE" i="0" dirty="0" smtClean="0"/>
              <a:t>       Veterinarian</a:t>
            </a:r>
            <a:endParaRPr lang="sv-SE" altLang="sv-SE" b="1" i="0" dirty="0" smtClean="0"/>
          </a:p>
          <a:p>
            <a:pPr eaLnBrk="1" hangingPunct="1"/>
            <a:r>
              <a:rPr lang="sv-SE" altLang="sv-SE" i="0" dirty="0" smtClean="0"/>
              <a:t>Goal:</a:t>
            </a:r>
            <a:r>
              <a:rPr lang="sv-SE" altLang="sv-SE" i="0" dirty="0" smtClean="0">
                <a:solidFill>
                  <a:srgbClr val="7F7F7F"/>
                </a:solidFill>
              </a:rPr>
              <a:t>	</a:t>
            </a:r>
            <a:r>
              <a:rPr lang="sv-SE" altLang="sv-SE" i="0" dirty="0" smtClean="0"/>
              <a:t>       Medical status of animal must be documented</a:t>
            </a:r>
          </a:p>
          <a:p>
            <a:pPr eaLnBrk="1" hangingPunct="1"/>
            <a:endParaRPr lang="sv-SE" altLang="sv-SE" i="0" dirty="0" smtClean="0"/>
          </a:p>
          <a:p>
            <a:pPr eaLnBrk="1" hangingPunct="1"/>
            <a:r>
              <a:rPr lang="sv-SE" altLang="sv-SE" i="0" dirty="0" smtClean="0"/>
              <a:t>Main scenario: 1) Veterinarian asks for document the medical status of an animal</a:t>
            </a:r>
          </a:p>
          <a:p>
            <a:pPr eaLnBrk="1" hangingPunct="1"/>
            <a:r>
              <a:rPr lang="sv-SE" altLang="sv-SE" i="0" dirty="0" smtClean="0">
                <a:solidFill>
                  <a:srgbClr val="7F7F7F"/>
                </a:solidFill>
              </a:rPr>
              <a:t>	</a:t>
            </a:r>
            <a:r>
              <a:rPr lang="sv-SE" altLang="sv-SE" i="0" dirty="0" smtClean="0"/>
              <a:t>      2) System presents medical status form</a:t>
            </a:r>
            <a:br>
              <a:rPr lang="sv-SE" altLang="sv-SE" i="0" dirty="0" smtClean="0"/>
            </a:br>
            <a:r>
              <a:rPr lang="sv-SE" altLang="sv-SE" i="0" dirty="0" smtClean="0">
                <a:solidFill>
                  <a:srgbClr val="7F7F7F"/>
                </a:solidFill>
              </a:rPr>
              <a:t>	</a:t>
            </a:r>
            <a:r>
              <a:rPr lang="sv-SE" altLang="sv-SE" i="0" dirty="0" smtClean="0"/>
              <a:t>      3) Veterinarian documents </a:t>
            </a:r>
            <a:r>
              <a:rPr lang="sv-SE" altLang="sv-SE" dirty="0" smtClean="0"/>
              <a:t>medical staus </a:t>
            </a:r>
            <a:r>
              <a:rPr lang="sv-SE" altLang="sv-SE" i="0" dirty="0" smtClean="0"/>
              <a:t>and</a:t>
            </a:r>
            <a:r>
              <a:rPr lang="sv-SE" altLang="sv-SE" dirty="0" smtClean="0"/>
              <a:t> date for medical investigation </a:t>
            </a:r>
            <a:r>
              <a:rPr lang="sv-SE" altLang="sv-SE" i="0" dirty="0" smtClean="0"/>
              <a:t>	      4) Systemet confirms documentation	</a:t>
            </a:r>
            <a:endParaRPr lang="en-US" altLang="sv-SE" i="0" dirty="0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4558363" y="4614133"/>
            <a:ext cx="7232154" cy="201169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i="0" dirty="0" smtClean="0"/>
              <a:t>Use case:  </a:t>
            </a:r>
            <a:r>
              <a:rPr lang="sv-SE" altLang="sv-SE" b="1" i="0" dirty="0" smtClean="0"/>
              <a:t>Document result </a:t>
            </a:r>
            <a:r>
              <a:rPr lang="sv-SE" b="1" i="0" dirty="0"/>
              <a:t>from meeting with ”</a:t>
            </a:r>
            <a:r>
              <a:rPr lang="sv-SE" b="1" i="0"/>
              <a:t>cage </a:t>
            </a:r>
            <a:r>
              <a:rPr lang="sv-SE" b="1" i="0" smtClean="0"/>
              <a:t>colleagues”</a:t>
            </a:r>
            <a:endParaRPr lang="sv-SE" b="1" i="0" dirty="0" smtClean="0"/>
          </a:p>
          <a:p>
            <a:pPr eaLnBrk="1" hangingPunct="1"/>
            <a:endParaRPr lang="sv-SE" altLang="sv-SE" b="1" i="0" dirty="0" smtClean="0"/>
          </a:p>
          <a:p>
            <a:pPr eaLnBrk="1" hangingPunct="1"/>
            <a:r>
              <a:rPr lang="sv-SE" altLang="sv-SE" i="0" dirty="0" smtClean="0"/>
              <a:t>Actor:</a:t>
            </a:r>
            <a:r>
              <a:rPr lang="sv-SE" altLang="sv-SE" i="0" dirty="0" smtClean="0">
                <a:solidFill>
                  <a:srgbClr val="7F7F7F"/>
                </a:solidFill>
              </a:rPr>
              <a:t>	</a:t>
            </a:r>
            <a:r>
              <a:rPr lang="sv-SE" altLang="sv-SE" i="0" dirty="0" smtClean="0"/>
              <a:t>       Animal keeper</a:t>
            </a:r>
            <a:endParaRPr lang="sv-SE" altLang="sv-SE" b="1" i="0" dirty="0" smtClean="0"/>
          </a:p>
          <a:p>
            <a:pPr eaLnBrk="1" hangingPunct="1"/>
            <a:r>
              <a:rPr lang="sv-SE" altLang="sv-SE" i="0" dirty="0" smtClean="0"/>
              <a:t>Goal:</a:t>
            </a:r>
            <a:r>
              <a:rPr lang="sv-SE" altLang="sv-SE" i="0" dirty="0" smtClean="0">
                <a:solidFill>
                  <a:srgbClr val="7F7F7F"/>
                </a:solidFill>
              </a:rPr>
              <a:t>	</a:t>
            </a:r>
            <a:r>
              <a:rPr lang="sv-SE" altLang="sv-SE" i="0" dirty="0" smtClean="0"/>
              <a:t>       Result from animal’s meeting </a:t>
            </a:r>
            <a:r>
              <a:rPr lang="sv-SE" i="0" dirty="0"/>
              <a:t>with ”cage </a:t>
            </a:r>
            <a:r>
              <a:rPr lang="sv-SE" i="0" dirty="0" smtClean="0"/>
              <a:t>colleagues” must </a:t>
            </a:r>
            <a:r>
              <a:rPr lang="sv-SE" altLang="sv-SE" i="0" dirty="0" smtClean="0"/>
              <a:t>be documented</a:t>
            </a:r>
          </a:p>
          <a:p>
            <a:pPr eaLnBrk="1" hangingPunct="1"/>
            <a:endParaRPr lang="sv-SE" altLang="sv-SE" i="0" dirty="0" smtClean="0"/>
          </a:p>
          <a:p>
            <a:pPr eaLnBrk="1" hangingPunct="1"/>
            <a:r>
              <a:rPr lang="sv-SE" altLang="sv-SE" i="0" dirty="0" smtClean="0"/>
              <a:t>Main scenario: 1</a:t>
            </a:r>
            <a:r>
              <a:rPr lang="sv-SE" altLang="sv-SE" i="0" dirty="0"/>
              <a:t>) Animal </a:t>
            </a:r>
            <a:r>
              <a:rPr lang="sv-SE" altLang="sv-SE" i="0" dirty="0" smtClean="0"/>
              <a:t>keeper asks for document animal meeting with </a:t>
            </a:r>
            <a:r>
              <a:rPr lang="sv-SE" i="0" dirty="0"/>
              <a:t>”cage colleagues” </a:t>
            </a:r>
            <a:endParaRPr lang="sv-SE" altLang="sv-SE" i="0" dirty="0" smtClean="0"/>
          </a:p>
          <a:p>
            <a:pPr eaLnBrk="1" hangingPunct="1"/>
            <a:r>
              <a:rPr lang="sv-SE" altLang="sv-SE" i="0" dirty="0" smtClean="0">
                <a:solidFill>
                  <a:srgbClr val="7F7F7F"/>
                </a:solidFill>
              </a:rPr>
              <a:t>	</a:t>
            </a:r>
            <a:r>
              <a:rPr lang="sv-SE" altLang="sv-SE" i="0" dirty="0" smtClean="0"/>
              <a:t>      2) System presents form for document meeting</a:t>
            </a:r>
            <a:br>
              <a:rPr lang="sv-SE" altLang="sv-SE" i="0" dirty="0" smtClean="0"/>
            </a:br>
            <a:r>
              <a:rPr lang="sv-SE" altLang="sv-SE" i="0" dirty="0" smtClean="0">
                <a:solidFill>
                  <a:srgbClr val="7F7F7F"/>
                </a:solidFill>
              </a:rPr>
              <a:t>	</a:t>
            </a:r>
            <a:r>
              <a:rPr lang="sv-SE" altLang="sv-SE" i="0" dirty="0" smtClean="0"/>
              <a:t>      3</a:t>
            </a:r>
            <a:r>
              <a:rPr lang="sv-SE" altLang="sv-SE" i="0" dirty="0"/>
              <a:t>) Animal </a:t>
            </a:r>
            <a:r>
              <a:rPr lang="sv-SE" altLang="sv-SE" i="0" dirty="0" smtClean="0"/>
              <a:t>keeper documents </a:t>
            </a:r>
            <a:r>
              <a:rPr lang="sv-SE" altLang="sv-SE" dirty="0" smtClean="0"/>
              <a:t>result from meeting </a:t>
            </a:r>
            <a:r>
              <a:rPr lang="sv-SE" altLang="sv-SE" i="0" dirty="0" smtClean="0"/>
              <a:t>and </a:t>
            </a:r>
            <a:r>
              <a:rPr lang="sv-SE" altLang="sv-SE" dirty="0" smtClean="0"/>
              <a:t>date for meeting</a:t>
            </a:r>
            <a:r>
              <a:rPr lang="sv-SE" altLang="sv-SE" i="0" dirty="0" smtClean="0"/>
              <a:t>	      4) Systemet confirms documentation	</a:t>
            </a:r>
            <a:endParaRPr lang="en-US" altLang="sv-SE" i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0" y="1496768"/>
            <a:ext cx="4130335" cy="41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53"/>
    </mc:Choice>
    <mc:Fallback>
      <p:transition spd="slow" advTm="14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324</Words>
  <Application>Microsoft Office PowerPoint</Application>
  <PresentationFormat>Widescreen</PresentationFormat>
  <Paragraphs>57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SimSun</vt:lpstr>
      <vt:lpstr>Arial</vt:lpstr>
      <vt:lpstr>Calibri</vt:lpstr>
      <vt:lpstr>Calibri Light</vt:lpstr>
      <vt:lpstr>Wingdings</vt:lpstr>
      <vt:lpstr>Office Theme</vt:lpstr>
      <vt:lpstr>Suggested Solution to Exercise 4: Modelling Requirements for an Information System at a Zoo </vt:lpstr>
      <vt:lpstr>Domain Description</vt:lpstr>
      <vt:lpstr>Your Task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</dc:creator>
  <cp:lastModifiedBy>Erik</cp:lastModifiedBy>
  <cp:revision>86</cp:revision>
  <dcterms:created xsi:type="dcterms:W3CDTF">2015-08-28T05:21:30Z</dcterms:created>
  <dcterms:modified xsi:type="dcterms:W3CDTF">2015-08-31T23:16:15Z</dcterms:modified>
</cp:coreProperties>
</file>