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2" r:id="rId2"/>
    <p:sldId id="346" r:id="rId3"/>
    <p:sldId id="374" r:id="rId4"/>
    <p:sldId id="347" r:id="rId5"/>
    <p:sldId id="349" r:id="rId6"/>
    <p:sldId id="350" r:id="rId7"/>
    <p:sldId id="348" r:id="rId8"/>
    <p:sldId id="375" r:id="rId9"/>
    <p:sldId id="351" r:id="rId10"/>
    <p:sldId id="352" r:id="rId11"/>
    <p:sldId id="376" r:id="rId12"/>
    <p:sldId id="355" r:id="rId13"/>
    <p:sldId id="353" r:id="rId14"/>
    <p:sldId id="377" r:id="rId15"/>
    <p:sldId id="357" r:id="rId16"/>
    <p:sldId id="360" r:id="rId17"/>
    <p:sldId id="358" r:id="rId18"/>
    <p:sldId id="258" r:id="rId19"/>
    <p:sldId id="362" r:id="rId20"/>
    <p:sldId id="361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8039E-C741-4C3D-B08F-CAD7AF087CC2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9BB0A-6F48-461A-BA90-313C92CB31A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63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211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936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3895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325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054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146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2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9BB0A-6F48-461A-BA90-313C92CB31A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981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01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505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761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292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57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599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506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70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59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07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83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CFC1C-7BE5-4D20-A7EC-295C855AF686}" type="datetimeFigureOut">
              <a:rPr lang="sv-SE" smtClean="0"/>
              <a:t>2015-09-01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E54B4-65A8-40E1-8B57-6E9CDC5F94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30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Suggested Solution to Exercise 3: </a:t>
            </a:r>
            <a:r>
              <a:rPr lang="en-US" sz="4400" dirty="0"/>
              <a:t>Modelling a Conceptual Model of a </a:t>
            </a:r>
            <a:r>
              <a:rPr lang="en-US" sz="4400" dirty="0" smtClean="0"/>
              <a:t>Library</a:t>
            </a:r>
            <a:r>
              <a:rPr lang="en-US" sz="4800"/>
              <a:t/>
            </a:r>
            <a:br>
              <a:rPr lang="en-US" sz="4800"/>
            </a:br>
            <a:r>
              <a:rPr lang="en-US" sz="4800" smtClean="0"/>
              <a:t> </a:t>
            </a:r>
            <a:endParaRPr lang="sv-SE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Erik Perjons</a:t>
            </a:r>
          </a:p>
          <a:p>
            <a:r>
              <a:rPr lang="sv-SE" dirty="0" smtClean="0"/>
              <a:t>DSV, Stockholm University</a:t>
            </a:r>
            <a:endParaRPr lang="sv-S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1"/>
    </mc:Choice>
    <mc:Fallback xmlns="">
      <p:transition spd="slow" advTm="2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sp>
        <p:nvSpPr>
          <p:cNvPr id="4" name="Oval 3"/>
          <p:cNvSpPr/>
          <p:nvPr/>
        </p:nvSpPr>
        <p:spPr>
          <a:xfrm>
            <a:off x="1816291" y="1854573"/>
            <a:ext cx="1893559" cy="248816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1816291" y="3245084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2787559" y="3973011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2416224" y="4616090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4368987" y="5525722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2787559" y="5177378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Oval 11"/>
          <p:cNvSpPr/>
          <p:nvPr/>
        </p:nvSpPr>
        <p:spPr>
          <a:xfrm>
            <a:off x="7899775" y="5898010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Oval 12"/>
          <p:cNvSpPr/>
          <p:nvPr/>
        </p:nvSpPr>
        <p:spPr>
          <a:xfrm>
            <a:off x="5822244" y="2072288"/>
            <a:ext cx="2067721" cy="318215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8"/>
    </mc:Choice>
    <mc:Fallback xmlns="">
      <p:transition spd="slow" advTm="23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3929233" y="3162392"/>
            <a:ext cx="2276338" cy="1423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929233" y="349934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4095" y="3129613"/>
            <a:ext cx="16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63246" y="3480381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88354" y="3351532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88354" y="368848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703217" y="3318753"/>
            <a:ext cx="127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22367" y="3669521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025" y="701237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sbn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408349" y="5948083"/>
            <a:ext cx="6750676" cy="6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798864" y="6672400"/>
            <a:ext cx="9150900" cy="105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9160484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10923670" y="1853674"/>
            <a:ext cx="10415" cy="48222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6113054" y="5064035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confirms loan of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544095" y="5402998"/>
            <a:ext cx="3909798" cy="121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41332" y="4604940"/>
            <a:ext cx="0" cy="812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453893" y="4910259"/>
            <a:ext cx="0" cy="4927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37141" y="5587744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borrrows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9641" y="6354103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ancel reservation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5400000">
            <a:off x="7211037" y="5115887"/>
            <a:ext cx="272142" cy="7619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62" name="Isosceles Triangle 61"/>
          <p:cNvSpPr/>
          <p:nvPr/>
        </p:nvSpPr>
        <p:spPr>
          <a:xfrm rot="5400000">
            <a:off x="6984613" y="5660177"/>
            <a:ext cx="272142" cy="7619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63" name="Isosceles Triangle 62"/>
          <p:cNvSpPr/>
          <p:nvPr/>
        </p:nvSpPr>
        <p:spPr>
          <a:xfrm rot="5400000">
            <a:off x="7102177" y="6430883"/>
            <a:ext cx="272142" cy="7619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cxnSp>
        <p:nvCxnSpPr>
          <p:cNvPr id="64" name="Straight Connector 63"/>
          <p:cNvCxnSpPr/>
          <p:nvPr/>
        </p:nvCxnSpPr>
        <p:spPr>
          <a:xfrm>
            <a:off x="2110609" y="4526236"/>
            <a:ext cx="14892" cy="17308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2153053" y="6257043"/>
            <a:ext cx="819631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18" idx="2"/>
          </p:cNvCxnSpPr>
          <p:nvPr/>
        </p:nvCxnSpPr>
        <p:spPr>
          <a:xfrm>
            <a:off x="10284049" y="1870788"/>
            <a:ext cx="47560" cy="43743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6371974" y="6014466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90"/>
          <p:cNvSpPr/>
          <p:nvPr/>
        </p:nvSpPr>
        <p:spPr>
          <a:xfrm rot="5400000">
            <a:off x="7019446" y="6086899"/>
            <a:ext cx="272142" cy="7619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47"/>
    </mc:Choice>
    <mc:Fallback xmlns="">
      <p:transition spd="slow" advTm="90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sp>
        <p:nvSpPr>
          <p:cNvPr id="4" name="Oval 3"/>
          <p:cNvSpPr/>
          <p:nvPr/>
        </p:nvSpPr>
        <p:spPr>
          <a:xfrm>
            <a:off x="1816292" y="1854573"/>
            <a:ext cx="1199864" cy="370012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1816291" y="3245084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2787559" y="3973011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2416224" y="4616090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4368987" y="5525722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2787559" y="5177378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Oval 11"/>
          <p:cNvSpPr/>
          <p:nvPr/>
        </p:nvSpPr>
        <p:spPr>
          <a:xfrm>
            <a:off x="2215496" y="4901525"/>
            <a:ext cx="7624539" cy="357644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Oval 12"/>
          <p:cNvSpPr/>
          <p:nvPr/>
        </p:nvSpPr>
        <p:spPr>
          <a:xfrm>
            <a:off x="838199" y="5860209"/>
            <a:ext cx="4074995" cy="412322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3"/>
    </mc:Choice>
    <mc:Fallback xmlns="">
      <p:transition spd="slow" advTm="4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3929233" y="3162392"/>
            <a:ext cx="2276338" cy="1423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929233" y="349934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4095" y="3129613"/>
            <a:ext cx="16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63246" y="3480381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88354" y="3351532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88354" y="368848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703217" y="3318753"/>
            <a:ext cx="127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22367" y="3669521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025" y="701237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sbn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sp>
        <p:nvSpPr>
          <p:cNvPr id="70" name="Rectangle 69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1" name="Straight Connector 70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4" name="Straight Connector 73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Isosceles Triangle 97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confirmed_by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04" name="Isosceles Triangle 103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Isosceles Triangle 49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42"/>
    </mc:Choice>
    <mc:Fallback xmlns="">
      <p:transition spd="slow" advTm="105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96811" y="2390503"/>
            <a:ext cx="6503327" cy="259690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Rectangle 53"/>
          <p:cNvSpPr/>
          <p:nvPr/>
        </p:nvSpPr>
        <p:spPr>
          <a:xfrm>
            <a:off x="3929233" y="3162392"/>
            <a:ext cx="2276338" cy="1423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929233" y="349934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4095" y="3129613"/>
            <a:ext cx="16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63246" y="3480381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88354" y="3351532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88354" y="368848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703217" y="3318753"/>
            <a:ext cx="127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22367" y="3669521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025" y="701237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sbn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sp>
        <p:nvSpPr>
          <p:cNvPr id="70" name="Rectangle 69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1" name="Straight Connector 70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4" name="Straight Connector 73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Isosceles Triangle 97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confirmed_by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04" name="Isosceles Triangle 103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Isosceles Triangle 49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8"/>
    </mc:Choice>
    <mc:Fallback xmlns="">
      <p:transition spd="slow" advTm="3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025" y="701237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sbn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sp>
        <p:nvSpPr>
          <p:cNvPr id="70" name="Rectangle 69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1" name="Straight Connector 70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4" name="Straight Connector 73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Isosceles Triangle 97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onfirmed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04" name="Isosceles Triangle 103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Isosceles Triangle 58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301170" y="3438490"/>
            <a:ext cx="10730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369265" y="3949711"/>
            <a:ext cx="1970467" cy="677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4" name="Straight Connector 63"/>
          <p:cNvCxnSpPr/>
          <p:nvPr/>
        </p:nvCxnSpPr>
        <p:spPr>
          <a:xfrm>
            <a:off x="1420779" y="422016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774947" y="3889472"/>
            <a:ext cx="12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831654" y="3936829"/>
            <a:ext cx="1970467" cy="685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7" name="Straight Connector 66"/>
          <p:cNvCxnSpPr/>
          <p:nvPr/>
        </p:nvCxnSpPr>
        <p:spPr>
          <a:xfrm>
            <a:off x="3883168" y="4207286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237336" y="3876591"/>
            <a:ext cx="12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Librarian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511988" y="1921505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9" name="Straight Connector 108"/>
          <p:cNvCxnSpPr/>
          <p:nvPr/>
        </p:nvCxnSpPr>
        <p:spPr>
          <a:xfrm flipV="1">
            <a:off x="2511988" y="2258458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3126851" y="1888726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>
            <a:off x="2770565" y="3198446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2" name="Straight Connector 111"/>
          <p:cNvCxnSpPr>
            <a:stCxn id="111" idx="3"/>
          </p:cNvCxnSpPr>
          <p:nvPr/>
        </p:nvCxnSpPr>
        <p:spPr>
          <a:xfrm flipH="1">
            <a:off x="2897746" y="3421676"/>
            <a:ext cx="12877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Isosceles Triangle 112"/>
          <p:cNvSpPr/>
          <p:nvPr/>
        </p:nvSpPr>
        <p:spPr>
          <a:xfrm>
            <a:off x="4172215" y="3196298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4" name="TextBox 113"/>
          <p:cNvSpPr txBox="1"/>
          <p:nvPr/>
        </p:nvSpPr>
        <p:spPr>
          <a:xfrm>
            <a:off x="2546001" y="2239494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818270" y="4223984"/>
            <a:ext cx="225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1"/>
    </mc:Choice>
    <mc:Fallback xmlns="">
      <p:transition spd="slow" advTm="2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sp>
        <p:nvSpPr>
          <p:cNvPr id="13" name="Oval 12"/>
          <p:cNvSpPr/>
          <p:nvPr/>
        </p:nvSpPr>
        <p:spPr>
          <a:xfrm>
            <a:off x="4058501" y="6169301"/>
            <a:ext cx="6991572" cy="489075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9"/>
    </mc:Choice>
    <mc:Fallback xmlns="">
      <p:transition spd="slow" advTm="1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025" y="701237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isbn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sp>
        <p:nvSpPr>
          <p:cNvPr id="70" name="Rectangle 69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1" name="Straight Connector 70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4" name="Straight Connector 73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Isosceles Triangle 97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Isosceles Triangle 99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onfirmed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Isosceles Triangle 101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04" name="Isosceles Triangle 103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Isosceles Triangle 58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301170" y="3438490"/>
            <a:ext cx="10730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369265" y="3949711"/>
            <a:ext cx="1970467" cy="677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4" name="Straight Connector 63"/>
          <p:cNvCxnSpPr/>
          <p:nvPr/>
        </p:nvCxnSpPr>
        <p:spPr>
          <a:xfrm>
            <a:off x="1420779" y="422016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774947" y="3889472"/>
            <a:ext cx="12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831654" y="3936829"/>
            <a:ext cx="1970467" cy="685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7" name="Straight Connector 66"/>
          <p:cNvCxnSpPr/>
          <p:nvPr/>
        </p:nvCxnSpPr>
        <p:spPr>
          <a:xfrm>
            <a:off x="3883168" y="4207286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237336" y="3876591"/>
            <a:ext cx="12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Librarian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511988" y="1921505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9" name="Straight Connector 108"/>
          <p:cNvCxnSpPr/>
          <p:nvPr/>
        </p:nvCxnSpPr>
        <p:spPr>
          <a:xfrm flipV="1">
            <a:off x="2511988" y="2258458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3126851" y="1888726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>
            <a:off x="2770565" y="3198446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2" name="Straight Connector 111"/>
          <p:cNvCxnSpPr>
            <a:stCxn id="111" idx="3"/>
          </p:cNvCxnSpPr>
          <p:nvPr/>
        </p:nvCxnSpPr>
        <p:spPr>
          <a:xfrm flipH="1">
            <a:off x="2897746" y="3421676"/>
            <a:ext cx="12877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Isosceles Triangle 112"/>
          <p:cNvSpPr/>
          <p:nvPr/>
        </p:nvSpPr>
        <p:spPr>
          <a:xfrm>
            <a:off x="4172215" y="3196298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4" name="TextBox 113"/>
          <p:cNvSpPr txBox="1"/>
          <p:nvPr/>
        </p:nvSpPr>
        <p:spPr>
          <a:xfrm>
            <a:off x="2546001" y="2239494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818270" y="4223984"/>
            <a:ext cx="225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311962" y="501257"/>
            <a:ext cx="1970467" cy="8918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7" name="Straight Connector 116"/>
          <p:cNvCxnSpPr/>
          <p:nvPr/>
        </p:nvCxnSpPr>
        <p:spPr>
          <a:xfrm>
            <a:off x="5363476" y="771714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5382796" y="442600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BookCategory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344159" y="783750"/>
            <a:ext cx="2250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categoryName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abbreviation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cxnSp>
        <p:nvCxnSpPr>
          <p:cNvPr id="120" name="Straight Connector 119"/>
          <p:cNvCxnSpPr/>
          <p:nvPr/>
        </p:nvCxnSpPr>
        <p:spPr>
          <a:xfrm flipH="1" flipV="1">
            <a:off x="7265275" y="1115294"/>
            <a:ext cx="182291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662359" y="1185233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</a:t>
            </a:r>
            <a:r>
              <a:rPr lang="sv-SE" sz="1400" dirty="0" smtClean="0"/>
              <a:t>s categorized as</a:t>
            </a:r>
            <a:endParaRPr lang="sv-SE" sz="1400" dirty="0"/>
          </a:p>
        </p:txBody>
      </p:sp>
      <p:sp>
        <p:nvSpPr>
          <p:cNvPr id="124" name="Isosceles Triangle 123"/>
          <p:cNvSpPr/>
          <p:nvPr/>
        </p:nvSpPr>
        <p:spPr>
          <a:xfrm rot="16200000">
            <a:off x="7513745" y="1299246"/>
            <a:ext cx="180395" cy="5842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0"/>
    </mc:Choice>
    <mc:Fallback xmlns="">
      <p:transition spd="slow" advTm="3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/>
          <p:cNvCxnSpPr/>
          <p:nvPr/>
        </p:nvCxnSpPr>
        <p:spPr>
          <a:xfrm flipH="1">
            <a:off x="4301170" y="3438490"/>
            <a:ext cx="10730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69265" y="3949711"/>
            <a:ext cx="1970467" cy="677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Connector 5"/>
          <p:cNvCxnSpPr/>
          <p:nvPr/>
        </p:nvCxnSpPr>
        <p:spPr>
          <a:xfrm>
            <a:off x="1420779" y="422016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4947" y="3889472"/>
            <a:ext cx="12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31654" y="3936829"/>
            <a:ext cx="1970467" cy="685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3883168" y="4207286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7336" y="3876591"/>
            <a:ext cx="12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Librarian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Connector 14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8" name="Straight Connector 17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511988" y="1921505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511988" y="2258458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126851" y="1888726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>
            <a:off x="2770565" y="3198446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9" name="Straight Connector 78"/>
          <p:cNvCxnSpPr>
            <a:stCxn id="72" idx="3"/>
          </p:cNvCxnSpPr>
          <p:nvPr/>
        </p:nvCxnSpPr>
        <p:spPr>
          <a:xfrm flipH="1">
            <a:off x="2897746" y="3421676"/>
            <a:ext cx="12877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Isosceles Triangle 79"/>
          <p:cNvSpPr/>
          <p:nvPr/>
        </p:nvSpPr>
        <p:spPr>
          <a:xfrm>
            <a:off x="4172215" y="3196298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TextBox 82"/>
          <p:cNvSpPr txBox="1"/>
          <p:nvPr/>
        </p:nvSpPr>
        <p:spPr>
          <a:xfrm>
            <a:off x="2546001" y="2239494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18270" y="4223984"/>
            <a:ext cx="225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sp>
        <p:nvSpPr>
          <p:cNvPr id="88" name="TextBox 87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159025" y="701237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isbn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262898" y="463767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190249" y="5612531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0</a:t>
            </a:r>
            <a:r>
              <a:rPr lang="sv-SE" b="1" dirty="0" smtClean="0"/>
              <a:t>..</a:t>
            </a:r>
            <a:r>
              <a:rPr lang="sv-SE" b="1" dirty="0"/>
              <a:t>*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396475" y="5020412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0</a:t>
            </a:r>
            <a:r>
              <a:rPr lang="sv-SE" b="1" dirty="0" smtClean="0"/>
              <a:t>..</a:t>
            </a:r>
            <a:r>
              <a:rPr lang="sv-SE" b="1" dirty="0"/>
              <a:t>*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05495" y="5598072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0</a:t>
            </a:r>
            <a:r>
              <a:rPr lang="sv-SE" b="1" dirty="0" smtClean="0"/>
              <a:t>..</a:t>
            </a:r>
            <a:r>
              <a:rPr lang="sv-SE" b="1" dirty="0"/>
              <a:t>*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0223898" y="6360726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0</a:t>
            </a:r>
            <a:r>
              <a:rPr lang="sv-SE" b="1" dirty="0" smtClean="0"/>
              <a:t>..</a:t>
            </a:r>
            <a:r>
              <a:rPr lang="sv-SE" b="1" dirty="0"/>
              <a:t>*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564382" y="5173140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0</a:t>
            </a:r>
            <a:r>
              <a:rPr lang="sv-SE" b="1" dirty="0" smtClean="0"/>
              <a:t>..</a:t>
            </a:r>
            <a:r>
              <a:rPr lang="sv-SE" b="1" dirty="0"/>
              <a:t>*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cxnSp>
        <p:nvCxnSpPr>
          <p:cNvPr id="138" name="Straight Connector 137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Isosceles Triangle 15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59" name="Isosceles Triangle 158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Isosceles Triangle 160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confirmed_by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Isosceles Triangle 162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6" name="TextBox 165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67" name="Isosceles Triangle 166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9" name="Isosceles Triangle 168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2403821" y="4610861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12086" y="4624612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043421" y="4891425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540934" y="1841978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311962" y="501257"/>
            <a:ext cx="1970467" cy="8918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9" name="Straight Connector 68"/>
          <p:cNvCxnSpPr/>
          <p:nvPr/>
        </p:nvCxnSpPr>
        <p:spPr>
          <a:xfrm>
            <a:off x="5363476" y="771714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382796" y="442600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BookCategory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344159" y="783750"/>
            <a:ext cx="2250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categoryName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abbreviation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cxnSp>
        <p:nvCxnSpPr>
          <p:cNvPr id="3" name="Straight Connector 2"/>
          <p:cNvCxnSpPr>
            <a:stCxn id="20" idx="1"/>
          </p:cNvCxnSpPr>
          <p:nvPr/>
        </p:nvCxnSpPr>
        <p:spPr>
          <a:xfrm flipH="1" flipV="1">
            <a:off x="7265275" y="1115294"/>
            <a:ext cx="182291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277017" y="763854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58412" y="748747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1..*</a:t>
            </a:r>
            <a:endParaRPr lang="sv-SE" dirty="0"/>
          </a:p>
        </p:txBody>
      </p:sp>
      <p:sp>
        <p:nvSpPr>
          <p:cNvPr id="77" name="TextBox 76"/>
          <p:cNvSpPr txBox="1"/>
          <p:nvPr/>
        </p:nvSpPr>
        <p:spPr>
          <a:xfrm>
            <a:off x="7662359" y="1185233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</a:t>
            </a:r>
            <a:r>
              <a:rPr lang="sv-SE" sz="1400" dirty="0" smtClean="0"/>
              <a:t>s categorized as</a:t>
            </a:r>
            <a:endParaRPr lang="sv-SE" sz="1400" dirty="0"/>
          </a:p>
        </p:txBody>
      </p:sp>
      <p:sp>
        <p:nvSpPr>
          <p:cNvPr id="23" name="Isosceles Triangle 22"/>
          <p:cNvSpPr/>
          <p:nvPr/>
        </p:nvSpPr>
        <p:spPr>
          <a:xfrm rot="16200000">
            <a:off x="7513745" y="1299246"/>
            <a:ext cx="180395" cy="5842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TextBox 77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4"/>
    </mc:Choice>
    <mc:Fallback xmlns="">
      <p:transition spd="slow" advTm="2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/>
          <p:cNvCxnSpPr/>
          <p:nvPr/>
        </p:nvCxnSpPr>
        <p:spPr>
          <a:xfrm flipH="1">
            <a:off x="4301170" y="3438490"/>
            <a:ext cx="10730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69265" y="3949711"/>
            <a:ext cx="1970467" cy="677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Connector 5"/>
          <p:cNvCxnSpPr/>
          <p:nvPr/>
        </p:nvCxnSpPr>
        <p:spPr>
          <a:xfrm>
            <a:off x="1420779" y="422016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4947" y="3889472"/>
            <a:ext cx="12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31654" y="3936829"/>
            <a:ext cx="1970467" cy="685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3883168" y="4207286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7336" y="3876591"/>
            <a:ext cx="12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Librarian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Connector 14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8" name="Straight Connector 17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511988" y="1921505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511988" y="2258458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126851" y="1888726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>
            <a:off x="2770565" y="3198446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9" name="Straight Connector 78"/>
          <p:cNvCxnSpPr>
            <a:stCxn id="72" idx="3"/>
          </p:cNvCxnSpPr>
          <p:nvPr/>
        </p:nvCxnSpPr>
        <p:spPr>
          <a:xfrm flipH="1">
            <a:off x="2897746" y="3421676"/>
            <a:ext cx="12877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Isosceles Triangle 79"/>
          <p:cNvSpPr/>
          <p:nvPr/>
        </p:nvSpPr>
        <p:spPr>
          <a:xfrm>
            <a:off x="4172215" y="3196298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TextBox 82"/>
          <p:cNvSpPr txBox="1"/>
          <p:nvPr/>
        </p:nvSpPr>
        <p:spPr>
          <a:xfrm>
            <a:off x="2546001" y="2239494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18270" y="4223984"/>
            <a:ext cx="225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sp>
        <p:nvSpPr>
          <p:cNvPr id="88" name="TextBox 87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159025" y="701237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isbn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262898" y="463767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190249" y="5612531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396475" y="5020412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05495" y="5598072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0223898" y="6360726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564382" y="5173140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cxnSp>
        <p:nvCxnSpPr>
          <p:cNvPr id="138" name="Straight Connector 137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Isosceles Triangle 15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59" name="Isosceles Triangle 158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Isosceles Triangle 160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confirmed_by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Isosceles Triangle 162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6" name="TextBox 165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67" name="Isosceles Triangle 166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9" name="Isosceles Triangle 168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2403821" y="4610861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12086" y="4624612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043421" y="4891425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540934" y="1841978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311962" y="501257"/>
            <a:ext cx="1970467" cy="8918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9" name="Straight Connector 68"/>
          <p:cNvCxnSpPr/>
          <p:nvPr/>
        </p:nvCxnSpPr>
        <p:spPr>
          <a:xfrm>
            <a:off x="5363476" y="771714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382796" y="442600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BookCategory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344159" y="783750"/>
            <a:ext cx="2250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categoryName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abbreviation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cxnSp>
        <p:nvCxnSpPr>
          <p:cNvPr id="3" name="Straight Connector 2"/>
          <p:cNvCxnSpPr>
            <a:stCxn id="20" idx="1"/>
          </p:cNvCxnSpPr>
          <p:nvPr/>
        </p:nvCxnSpPr>
        <p:spPr>
          <a:xfrm flipH="1" flipV="1">
            <a:off x="7265275" y="1115294"/>
            <a:ext cx="182291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277017" y="763854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58412" y="748747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1..*</a:t>
            </a:r>
            <a:endParaRPr lang="sv-SE" dirty="0"/>
          </a:p>
        </p:txBody>
      </p:sp>
      <p:sp>
        <p:nvSpPr>
          <p:cNvPr id="77" name="TextBox 76"/>
          <p:cNvSpPr txBox="1"/>
          <p:nvPr/>
        </p:nvSpPr>
        <p:spPr>
          <a:xfrm>
            <a:off x="7662359" y="1185233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</a:t>
            </a:r>
            <a:r>
              <a:rPr lang="sv-SE" sz="1400" dirty="0" smtClean="0"/>
              <a:t>s categorized as</a:t>
            </a:r>
            <a:endParaRPr lang="sv-SE" sz="1400" dirty="0"/>
          </a:p>
        </p:txBody>
      </p:sp>
      <p:sp>
        <p:nvSpPr>
          <p:cNvPr id="23" name="Isosceles Triangle 22"/>
          <p:cNvSpPr/>
          <p:nvPr/>
        </p:nvSpPr>
        <p:spPr>
          <a:xfrm rot="16200000">
            <a:off x="7513745" y="1299246"/>
            <a:ext cx="180395" cy="5842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TextBox 77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272956" y="5123272"/>
            <a:ext cx="1151871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61"/>
    </mc:Choice>
    <mc:Fallback xmlns="">
      <p:transition spd="slow" advTm="7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2"/>
    </mc:Choice>
    <mc:Fallback xmlns="">
      <p:transition spd="slow" advTm="1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/>
          <p:cNvCxnSpPr/>
          <p:nvPr/>
        </p:nvCxnSpPr>
        <p:spPr>
          <a:xfrm flipH="1">
            <a:off x="4301170" y="3438490"/>
            <a:ext cx="10730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69265" y="3949711"/>
            <a:ext cx="1970467" cy="677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Connector 5"/>
          <p:cNvCxnSpPr/>
          <p:nvPr/>
        </p:nvCxnSpPr>
        <p:spPr>
          <a:xfrm>
            <a:off x="1420779" y="422016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4947" y="3889472"/>
            <a:ext cx="1251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31654" y="3936829"/>
            <a:ext cx="1970467" cy="685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Straight Connector 8"/>
          <p:cNvCxnSpPr/>
          <p:nvPr/>
        </p:nvCxnSpPr>
        <p:spPr>
          <a:xfrm>
            <a:off x="3883168" y="4207286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7336" y="3876591"/>
            <a:ext cx="12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Librarian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38413" y="5355654"/>
            <a:ext cx="1970467" cy="9922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89927" y="5626110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44096" y="5295415"/>
            <a:ext cx="13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BookLoan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76064" y="5544175"/>
            <a:ext cx="2569335" cy="862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Connector 14"/>
          <p:cNvCxnSpPr/>
          <p:nvPr/>
        </p:nvCxnSpPr>
        <p:spPr>
          <a:xfrm>
            <a:off x="8927578" y="5814632"/>
            <a:ext cx="24947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15474" y="5482729"/>
            <a:ext cx="219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BookReservation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8" name="Straight Connector 17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424491" y="4605775"/>
            <a:ext cx="4068" cy="1352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08349" y="5948082"/>
            <a:ext cx="16828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00301" y="4666964"/>
            <a:ext cx="493" cy="2008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798864" y="6675910"/>
            <a:ext cx="8300317" cy="70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38673" y="4641090"/>
            <a:ext cx="0" cy="69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47520" y="5954523"/>
            <a:ext cx="1902621" cy="198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550466" y="1852529"/>
            <a:ext cx="8513" cy="36530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511988" y="1921505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511988" y="2258458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126851" y="1888726"/>
            <a:ext cx="108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>
            <a:off x="2770565" y="3198446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9" name="Straight Connector 78"/>
          <p:cNvCxnSpPr>
            <a:stCxn id="72" idx="3"/>
          </p:cNvCxnSpPr>
          <p:nvPr/>
        </p:nvCxnSpPr>
        <p:spPr>
          <a:xfrm flipH="1">
            <a:off x="2897746" y="3421676"/>
            <a:ext cx="12877" cy="5408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Isosceles Triangle 79"/>
          <p:cNvSpPr/>
          <p:nvPr/>
        </p:nvSpPr>
        <p:spPr>
          <a:xfrm>
            <a:off x="4172215" y="3196298"/>
            <a:ext cx="280116" cy="22323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TextBox 82"/>
          <p:cNvSpPr txBox="1"/>
          <p:nvPr/>
        </p:nvSpPr>
        <p:spPr>
          <a:xfrm>
            <a:off x="2546001" y="2239494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18270" y="4223984"/>
            <a:ext cx="225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128213" y="5581037"/>
            <a:ext cx="225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loanDate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plannedReturnDate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returned (Y/N)</a:t>
            </a:r>
          </a:p>
          <a:p>
            <a:endParaRPr lang="sv-SE" dirty="0"/>
          </a:p>
        </p:txBody>
      </p:sp>
      <p:sp>
        <p:nvSpPr>
          <p:cNvPr id="88" name="TextBox 87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8050141" y="4910259"/>
            <a:ext cx="0" cy="10442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159025" y="701237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isbn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871931" y="5768542"/>
            <a:ext cx="28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reservationDate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canceledReservation (Y/N)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262898" y="463767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190249" y="5612531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396475" y="5020412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05495" y="5598072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0223898" y="6360726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564382" y="5173140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0</a:t>
            </a:r>
            <a:r>
              <a:rPr lang="sv-SE" dirty="0" smtClean="0"/>
              <a:t>..</a:t>
            </a:r>
            <a:r>
              <a:rPr lang="sv-SE" dirty="0"/>
              <a:t>*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cxnSp>
        <p:nvCxnSpPr>
          <p:cNvPr id="138" name="Straight Connector 137"/>
          <p:cNvCxnSpPr/>
          <p:nvPr/>
        </p:nvCxnSpPr>
        <p:spPr>
          <a:xfrm flipH="1">
            <a:off x="10087646" y="6397213"/>
            <a:ext cx="6159" cy="278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1807535" y="637033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Isosceles Triangle 15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59" name="Isosceles Triangle 158"/>
          <p:cNvSpPr/>
          <p:nvPr/>
        </p:nvSpPr>
        <p:spPr>
          <a:xfrm>
            <a:off x="1918333" y="633993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2415175" y="5595721"/>
            <a:ext cx="108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ade 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Isosceles Triangle 160"/>
          <p:cNvSpPr/>
          <p:nvPr/>
        </p:nvSpPr>
        <p:spPr>
          <a:xfrm>
            <a:off x="2504707" y="5565326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4896143" y="5015990"/>
            <a:ext cx="16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confirmed_by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Isosceles Triangle 162"/>
          <p:cNvSpPr/>
          <p:nvPr/>
        </p:nvSpPr>
        <p:spPr>
          <a:xfrm>
            <a:off x="5026450" y="4973787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6" name="TextBox 165"/>
          <p:cNvSpPr txBox="1"/>
          <p:nvPr/>
        </p:nvSpPr>
        <p:spPr>
          <a:xfrm>
            <a:off x="7231953" y="5610294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167" name="Isosceles Triangle 166"/>
          <p:cNvSpPr/>
          <p:nvPr/>
        </p:nvSpPr>
        <p:spPr>
          <a:xfrm>
            <a:off x="7761589" y="5586179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169" name="Isosceles Triangle 168"/>
          <p:cNvSpPr/>
          <p:nvPr/>
        </p:nvSpPr>
        <p:spPr>
          <a:xfrm>
            <a:off x="10656225" y="2779493"/>
            <a:ext cx="170012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10535447" y="2815351"/>
            <a:ext cx="108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concerns</a:t>
            </a:r>
            <a:endParaRPr lang="sv-SE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2403821" y="4610861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12086" y="4624612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043421" y="4891425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540934" y="1841978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311962" y="501257"/>
            <a:ext cx="1970467" cy="8918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9" name="Straight Connector 68"/>
          <p:cNvCxnSpPr/>
          <p:nvPr/>
        </p:nvCxnSpPr>
        <p:spPr>
          <a:xfrm>
            <a:off x="5363476" y="771714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382796" y="442600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BookCategory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344159" y="783750"/>
            <a:ext cx="2250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categoryName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abbreviation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cxnSp>
        <p:nvCxnSpPr>
          <p:cNvPr id="3" name="Straight Connector 2"/>
          <p:cNvCxnSpPr>
            <a:stCxn id="20" idx="1"/>
          </p:cNvCxnSpPr>
          <p:nvPr/>
        </p:nvCxnSpPr>
        <p:spPr>
          <a:xfrm flipH="1" flipV="1">
            <a:off x="7265275" y="1115294"/>
            <a:ext cx="182291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277017" y="763854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58412" y="748747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1..*</a:t>
            </a:r>
            <a:endParaRPr lang="sv-SE" dirty="0"/>
          </a:p>
        </p:txBody>
      </p:sp>
      <p:sp>
        <p:nvSpPr>
          <p:cNvPr id="77" name="TextBox 76"/>
          <p:cNvSpPr txBox="1"/>
          <p:nvPr/>
        </p:nvSpPr>
        <p:spPr>
          <a:xfrm>
            <a:off x="7662359" y="1185233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</a:t>
            </a:r>
            <a:r>
              <a:rPr lang="sv-SE" sz="1400" dirty="0" smtClean="0"/>
              <a:t>s categorized as</a:t>
            </a:r>
            <a:endParaRPr lang="sv-SE" sz="1400" dirty="0"/>
          </a:p>
        </p:txBody>
      </p:sp>
      <p:sp>
        <p:nvSpPr>
          <p:cNvPr id="23" name="Isosceles Triangle 22"/>
          <p:cNvSpPr/>
          <p:nvPr/>
        </p:nvSpPr>
        <p:spPr>
          <a:xfrm rot="16200000">
            <a:off x="7513745" y="1299246"/>
            <a:ext cx="180395" cy="5842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TextBox 77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cxnSp>
        <p:nvCxnSpPr>
          <p:cNvPr id="84" name="Straight Connector 83"/>
          <p:cNvCxnSpPr/>
          <p:nvPr/>
        </p:nvCxnSpPr>
        <p:spPr>
          <a:xfrm>
            <a:off x="272956" y="5123272"/>
            <a:ext cx="1151871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26291" y="1888726"/>
            <a:ext cx="1151871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9"/>
    </mc:Choice>
    <mc:Fallback xmlns="">
      <p:transition spd="slow" advTm="5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Your Task</a:t>
            </a:r>
            <a:endParaRPr lang="sv-SE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1136516"/>
          </a:xfrm>
        </p:spPr>
        <p:txBody>
          <a:bodyPr>
            <a:normAutofit/>
          </a:bodyPr>
          <a:lstStyle/>
          <a:p>
            <a:r>
              <a:rPr lang="sv-SE" altLang="zh-CN" sz="2300" dirty="0" smtClean="0">
                <a:ea typeface="SimSun" panose="02010600030101010101" pitchFamily="2" charset="-122"/>
              </a:rPr>
              <a:t>Represent the concepts/terms in the domain description by creating a conceptual model using UML Class Diagram</a:t>
            </a:r>
          </a:p>
          <a:p>
            <a:pPr eaLnBrk="1" hangingPunct="1"/>
            <a:endParaRPr lang="en-US" altLang="zh-CN" sz="2400" dirty="0" smtClean="0">
              <a:ea typeface="SimSun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sv-SE" sz="24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2"/>
    </mc:Choice>
    <mc:Fallback xmlns="">
      <p:transition spd="slow" advTm="1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sp>
        <p:nvSpPr>
          <p:cNvPr id="4" name="Oval 3"/>
          <p:cNvSpPr/>
          <p:nvPr/>
        </p:nvSpPr>
        <p:spPr>
          <a:xfrm>
            <a:off x="1816291" y="1802674"/>
            <a:ext cx="1671491" cy="421911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1816291" y="3245084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2787559" y="3973011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8"/>
    </mc:Choice>
    <mc:Fallback xmlns="">
      <p:transition spd="slow" advTm="3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088191" y="401970"/>
            <a:ext cx="1970467" cy="2008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929233" y="3162392"/>
            <a:ext cx="2276338" cy="1423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929233" y="349934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4095" y="3129613"/>
            <a:ext cx="16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88354" y="3351532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88354" y="368848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703217" y="3318753"/>
            <a:ext cx="127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"/>
    </mc:Choice>
    <mc:Fallback xmlns="">
      <p:transition spd="slow" advTm="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sp>
        <p:nvSpPr>
          <p:cNvPr id="4" name="Oval 3"/>
          <p:cNvSpPr/>
          <p:nvPr/>
        </p:nvSpPr>
        <p:spPr>
          <a:xfrm>
            <a:off x="1816292" y="1854573"/>
            <a:ext cx="1199864" cy="370012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1816291" y="3245084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2787559" y="3973011"/>
            <a:ext cx="2021007" cy="372288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7560860" y="1746913"/>
            <a:ext cx="4230806" cy="447329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1057702" y="2153153"/>
            <a:ext cx="2518011" cy="344499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3229971" y="2389562"/>
            <a:ext cx="2518011" cy="344499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Oval 11"/>
          <p:cNvSpPr/>
          <p:nvPr/>
        </p:nvSpPr>
        <p:spPr>
          <a:xfrm>
            <a:off x="7353869" y="2381798"/>
            <a:ext cx="2518011" cy="344499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Oval 12"/>
          <p:cNvSpPr/>
          <p:nvPr/>
        </p:nvSpPr>
        <p:spPr>
          <a:xfrm>
            <a:off x="7724633" y="3302858"/>
            <a:ext cx="2518011" cy="344499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Oval 13"/>
          <p:cNvSpPr/>
          <p:nvPr/>
        </p:nvSpPr>
        <p:spPr>
          <a:xfrm>
            <a:off x="4239915" y="3628513"/>
            <a:ext cx="4931381" cy="309916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Oval 14"/>
          <p:cNvSpPr/>
          <p:nvPr/>
        </p:nvSpPr>
        <p:spPr>
          <a:xfrm>
            <a:off x="3443796" y="4284622"/>
            <a:ext cx="6798848" cy="416316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Oval 15"/>
          <p:cNvSpPr/>
          <p:nvPr/>
        </p:nvSpPr>
        <p:spPr>
          <a:xfrm>
            <a:off x="7224215" y="3986905"/>
            <a:ext cx="2518011" cy="344499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28"/>
    </mc:Choice>
    <mc:Fallback xmlns="">
      <p:transition spd="slow" advTm="6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088191" y="401970"/>
            <a:ext cx="1970467" cy="2008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929233" y="3162392"/>
            <a:ext cx="2276338" cy="1423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929233" y="349934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4095" y="3129613"/>
            <a:ext cx="16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63246" y="3480381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159025" y="1757083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159025" y="701237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sbn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catergory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88354" y="3351532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88354" y="368848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703217" y="3318753"/>
            <a:ext cx="127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22367" y="3669521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"/>
    </mc:Choice>
    <mc:Fallback xmlns="">
      <p:transition spd="slow" advTm="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5943"/>
            <a:ext cx="10515600" cy="1325563"/>
          </a:xfrm>
        </p:spPr>
        <p:txBody>
          <a:bodyPr/>
          <a:lstStyle/>
          <a:p>
            <a:r>
              <a:rPr lang="sv-SE" dirty="0" smtClean="0"/>
              <a:t>Domain Description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60310"/>
            <a:ext cx="11103591" cy="5397690"/>
          </a:xfrm>
        </p:spPr>
        <p:txBody>
          <a:bodyPr>
            <a:normAutofit fontScale="85000" lnSpcReduction="10000"/>
          </a:bodyPr>
          <a:lstStyle/>
          <a:p>
            <a:r>
              <a:rPr lang="sv-SE" sz="2600" dirty="0"/>
              <a:t>This is a domain description of small university library in Sweden.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book title the library </a:t>
            </a:r>
            <a:r>
              <a:rPr lang="sv-SE" sz="2600" dirty="0" smtClean="0"/>
              <a:t>needs to have information </a:t>
            </a:r>
            <a:r>
              <a:rPr lang="sv-SE" sz="2600" dirty="0"/>
              <a:t>about: author, title, publisher, ISBN, and what category it belongs to. Regarding copies of books, the library </a:t>
            </a:r>
            <a:r>
              <a:rPr lang="sv-SE" sz="2600" dirty="0" smtClean="0"/>
              <a:t>needs to have </a:t>
            </a:r>
            <a:r>
              <a:rPr lang="sv-SE" sz="2600" dirty="0"/>
              <a:t>information of the date of purchase of the copy and which copy number the book has (this number is provided by the library </a:t>
            </a:r>
            <a:r>
              <a:rPr lang="sv-SE" sz="2600" dirty="0" smtClean="0"/>
              <a:t>directly after purchase). </a:t>
            </a:r>
            <a:r>
              <a:rPr lang="sv-SE" sz="2600" dirty="0"/>
              <a:t>This copy number is used to identify individual copies of a </a:t>
            </a:r>
            <a:r>
              <a:rPr lang="sv-SE" sz="2600" dirty="0" smtClean="0"/>
              <a:t>book, because popular books have several copies</a:t>
            </a:r>
            <a:r>
              <a:rPr lang="sv-SE" sz="2600" dirty="0"/>
              <a:t> </a:t>
            </a:r>
            <a:endParaRPr lang="sv-SE" sz="2600" dirty="0" smtClean="0"/>
          </a:p>
          <a:p>
            <a:r>
              <a:rPr lang="sv-SE" sz="2600" dirty="0" smtClean="0"/>
              <a:t>For each borrower, the library needs </a:t>
            </a:r>
            <a:r>
              <a:rPr lang="sv-SE" sz="2600" dirty="0"/>
              <a:t>to have information </a:t>
            </a:r>
            <a:r>
              <a:rPr lang="sv-SE" sz="2600" dirty="0" smtClean="0"/>
              <a:t>of </a:t>
            </a:r>
            <a:r>
              <a:rPr lang="en-US" sz="2600" dirty="0" smtClean="0"/>
              <a:t>national </a:t>
            </a:r>
            <a:r>
              <a:rPr lang="en-US" sz="2600" dirty="0"/>
              <a:t>ID Number (called personal number in Sweden), </a:t>
            </a:r>
            <a:r>
              <a:rPr lang="sv-SE" sz="2600" dirty="0"/>
              <a:t>name, address and library card number </a:t>
            </a:r>
            <a:endParaRPr lang="sv-SE" sz="2600" dirty="0" smtClean="0"/>
          </a:p>
          <a:p>
            <a:r>
              <a:rPr lang="sv-SE" sz="2600" dirty="0" smtClean="0"/>
              <a:t>For </a:t>
            </a:r>
            <a:r>
              <a:rPr lang="sv-SE" sz="2600" dirty="0"/>
              <a:t>each </a:t>
            </a:r>
            <a:r>
              <a:rPr lang="sv-SE" sz="2600" dirty="0" smtClean="0"/>
              <a:t>employed librarian</a:t>
            </a:r>
            <a:r>
              <a:rPr lang="sv-SE" sz="2600" dirty="0"/>
              <a:t>, the library </a:t>
            </a:r>
            <a:r>
              <a:rPr lang="sv-SE" sz="2600" dirty="0" smtClean="0"/>
              <a:t>needs to have </a:t>
            </a:r>
            <a:r>
              <a:rPr lang="en-US" sz="2600" dirty="0"/>
              <a:t>national ID Number (called personal number in Sweden), </a:t>
            </a:r>
            <a:r>
              <a:rPr lang="sv-SE" sz="2600" dirty="0"/>
              <a:t>name, address, library card number and employee </a:t>
            </a:r>
            <a:r>
              <a:rPr lang="sv-SE" sz="2600" dirty="0" smtClean="0"/>
              <a:t>number</a:t>
            </a:r>
            <a:endParaRPr lang="sv-SE" sz="2600" dirty="0"/>
          </a:p>
          <a:p>
            <a:r>
              <a:rPr lang="sv-SE" sz="2600" dirty="0" smtClean="0"/>
              <a:t>A borrower can borrow books. For </a:t>
            </a:r>
            <a:r>
              <a:rPr lang="sv-SE" sz="2600" dirty="0"/>
              <a:t>each loan, </a:t>
            </a:r>
            <a:r>
              <a:rPr lang="sv-SE" sz="2600" dirty="0" smtClean="0"/>
              <a:t>the library needs to know which </a:t>
            </a:r>
            <a:r>
              <a:rPr lang="sv-SE" sz="2600" dirty="0"/>
              <a:t>book copy the loan concerns, date of the loan, the date when the copy needs be returned. For each loan, a librarian </a:t>
            </a:r>
            <a:r>
              <a:rPr lang="sv-SE" sz="2600" dirty="0" smtClean="0"/>
              <a:t>needs </a:t>
            </a:r>
            <a:r>
              <a:rPr lang="sv-SE" sz="2600" dirty="0"/>
              <a:t>to confirm the </a:t>
            </a:r>
            <a:r>
              <a:rPr lang="sv-SE" sz="2600" dirty="0" smtClean="0"/>
              <a:t>loan</a:t>
            </a:r>
          </a:p>
          <a:p>
            <a:r>
              <a:rPr lang="sv-SE" sz="2600" dirty="0" smtClean="0"/>
              <a:t>A </a:t>
            </a:r>
            <a:r>
              <a:rPr lang="sv-SE" sz="2600" dirty="0"/>
              <a:t>borrower should also be able to reserve books. The library </a:t>
            </a:r>
            <a:r>
              <a:rPr lang="sv-SE" sz="2600" dirty="0" smtClean="0"/>
              <a:t>needs </a:t>
            </a:r>
            <a:r>
              <a:rPr lang="sv-SE" sz="2600" dirty="0"/>
              <a:t>to know which book is reserved and the reservation date. The borrower could also cancel a reservation.</a:t>
            </a:r>
          </a:p>
          <a:p>
            <a:r>
              <a:rPr lang="sv-SE" sz="2600" dirty="0"/>
              <a:t>Each book categories has a category name and an abbreviation of </a:t>
            </a:r>
            <a:r>
              <a:rPr lang="sv-SE" sz="2600" dirty="0" smtClean="0"/>
              <a:t>that </a:t>
            </a:r>
            <a:r>
              <a:rPr lang="sv-SE" sz="2600" dirty="0"/>
              <a:t>category name</a:t>
            </a:r>
          </a:p>
          <a:p>
            <a:endParaRPr lang="sv-SE" dirty="0"/>
          </a:p>
        </p:txBody>
      </p:sp>
      <p:sp>
        <p:nvSpPr>
          <p:cNvPr id="4" name="Oval 3"/>
          <p:cNvSpPr/>
          <p:nvPr/>
        </p:nvSpPr>
        <p:spPr>
          <a:xfrm>
            <a:off x="2182054" y="1867636"/>
            <a:ext cx="1199864" cy="370012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/>
          <p:cNvSpPr/>
          <p:nvPr/>
        </p:nvSpPr>
        <p:spPr>
          <a:xfrm>
            <a:off x="5822244" y="2072288"/>
            <a:ext cx="2067721" cy="318215"/>
          </a:xfrm>
          <a:prstGeom prst="ellipse">
            <a:avLst/>
          </a:prstGeom>
          <a:solidFill>
            <a:schemeClr val="lt1">
              <a:alpha val="26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1"/>
    </mc:Choice>
    <mc:Fallback xmlns="">
      <p:transition spd="slow" advTm="10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3929233" y="3162392"/>
            <a:ext cx="2276338" cy="1423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929233" y="349934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4095" y="3129613"/>
            <a:ext cx="165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63246" y="3480381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88354" y="3351532"/>
            <a:ext cx="2276338" cy="12143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88354" y="3688485"/>
            <a:ext cx="2300501" cy="30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703217" y="3318753"/>
            <a:ext cx="127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Borrower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22367" y="3669521"/>
            <a:ext cx="2250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ddress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nationalIDNumber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libraryCardNo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88191" y="401970"/>
            <a:ext cx="1970467" cy="14266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39705" y="672427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13194" y="34173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BookTitle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025" y="701237"/>
            <a:ext cx="2250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itle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uthor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ublisher</a:t>
            </a:r>
          </a:p>
          <a:p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sbn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74546" y="4057032"/>
            <a:ext cx="1970467" cy="831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060" y="4327489"/>
            <a:ext cx="19189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79109" y="3995842"/>
            <a:ext cx="19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BookCopy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6012" y="4348992"/>
            <a:ext cx="225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copyNo</a:t>
            </a:r>
          </a:p>
          <a:p>
            <a:r>
              <a:rPr lang="sv-S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purchaseDate</a:t>
            </a:r>
            <a:endParaRPr lang="sv-S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59736" y="1853674"/>
            <a:ext cx="4664" cy="21803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412821" y="2809784"/>
            <a:ext cx="253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is item of</a:t>
            </a:r>
            <a:endParaRPr lang="sv-SE" sz="1400" dirty="0"/>
          </a:p>
        </p:txBody>
      </p:sp>
      <p:sp>
        <p:nvSpPr>
          <p:cNvPr id="28" name="Isosceles Triangle 27"/>
          <p:cNvSpPr/>
          <p:nvPr/>
        </p:nvSpPr>
        <p:spPr>
          <a:xfrm>
            <a:off x="9006324" y="2751493"/>
            <a:ext cx="248914" cy="7171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814552" y="3661308"/>
            <a:ext cx="7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1..*</a:t>
            </a:r>
            <a:endParaRPr lang="sv-SE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5152" y="1860713"/>
            <a:ext cx="71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1..1</a:t>
            </a:r>
            <a:endParaRPr lang="sv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49"/>
    </mc:Choice>
    <mc:Fallback xmlns="">
      <p:transition spd="slow" advTm="8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2306</Words>
  <Application>Microsoft Office PowerPoint</Application>
  <PresentationFormat>Widescreen</PresentationFormat>
  <Paragraphs>419</Paragraphs>
  <Slides>20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Wingdings</vt:lpstr>
      <vt:lpstr>Office Theme</vt:lpstr>
      <vt:lpstr>Suggested Solution to Exercise 3: Modelling a Conceptual Model of a Library  </vt:lpstr>
      <vt:lpstr>Domain Description</vt:lpstr>
      <vt:lpstr>Your Task</vt:lpstr>
      <vt:lpstr>Domain Description</vt:lpstr>
      <vt:lpstr>PowerPoint Presentation</vt:lpstr>
      <vt:lpstr>Domain Description</vt:lpstr>
      <vt:lpstr>PowerPoint Presentation</vt:lpstr>
      <vt:lpstr>Domain Description</vt:lpstr>
      <vt:lpstr>PowerPoint Presentation</vt:lpstr>
      <vt:lpstr>Domain Description</vt:lpstr>
      <vt:lpstr>PowerPoint Presentation</vt:lpstr>
      <vt:lpstr>Domain Description</vt:lpstr>
      <vt:lpstr>PowerPoint Presentation</vt:lpstr>
      <vt:lpstr>PowerPoint Presentation</vt:lpstr>
      <vt:lpstr>PowerPoint Presentation</vt:lpstr>
      <vt:lpstr>Domain Description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88</cp:revision>
  <dcterms:created xsi:type="dcterms:W3CDTF">2015-08-28T05:21:30Z</dcterms:created>
  <dcterms:modified xsi:type="dcterms:W3CDTF">2015-09-01T00:49:46Z</dcterms:modified>
</cp:coreProperties>
</file>