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70" r:id="rId2"/>
    <p:sldId id="375" r:id="rId3"/>
    <p:sldId id="373" r:id="rId4"/>
    <p:sldId id="385" r:id="rId5"/>
    <p:sldId id="267" r:id="rId6"/>
    <p:sldId id="259" r:id="rId7"/>
    <p:sldId id="292" r:id="rId8"/>
    <p:sldId id="291" r:id="rId9"/>
    <p:sldId id="294" r:id="rId10"/>
    <p:sldId id="293" r:id="rId11"/>
    <p:sldId id="297" r:id="rId12"/>
    <p:sldId id="376" r:id="rId13"/>
    <p:sldId id="295" r:id="rId14"/>
    <p:sldId id="301" r:id="rId15"/>
    <p:sldId id="299" r:id="rId16"/>
    <p:sldId id="289" r:id="rId17"/>
    <p:sldId id="310" r:id="rId18"/>
    <p:sldId id="296" r:id="rId19"/>
    <p:sldId id="302" r:id="rId20"/>
    <p:sldId id="303" r:id="rId21"/>
    <p:sldId id="311" r:id="rId22"/>
    <p:sldId id="306" r:id="rId23"/>
    <p:sldId id="305" r:id="rId24"/>
    <p:sldId id="307" r:id="rId25"/>
    <p:sldId id="312" r:id="rId26"/>
    <p:sldId id="309" r:id="rId27"/>
    <p:sldId id="308" r:id="rId28"/>
    <p:sldId id="314" r:id="rId29"/>
    <p:sldId id="313" r:id="rId30"/>
    <p:sldId id="316" r:id="rId31"/>
    <p:sldId id="317" r:id="rId32"/>
    <p:sldId id="318" r:id="rId33"/>
    <p:sldId id="319" r:id="rId34"/>
    <p:sldId id="324" r:id="rId35"/>
    <p:sldId id="325" r:id="rId36"/>
    <p:sldId id="321" r:id="rId37"/>
    <p:sldId id="320" r:id="rId38"/>
    <p:sldId id="329" r:id="rId39"/>
    <p:sldId id="330" r:id="rId40"/>
    <p:sldId id="331" r:id="rId41"/>
    <p:sldId id="333" r:id="rId42"/>
    <p:sldId id="337" r:id="rId43"/>
    <p:sldId id="339" r:id="rId44"/>
    <p:sldId id="340" r:id="rId45"/>
    <p:sldId id="343" r:id="rId46"/>
    <p:sldId id="378" r:id="rId47"/>
    <p:sldId id="379" r:id="rId48"/>
    <p:sldId id="341" r:id="rId49"/>
    <p:sldId id="344" r:id="rId50"/>
    <p:sldId id="377" r:id="rId51"/>
    <p:sldId id="386" r:id="rId52"/>
    <p:sldId id="380" r:id="rId53"/>
    <p:sldId id="384" r:id="rId54"/>
    <p:sldId id="381" r:id="rId55"/>
    <p:sldId id="383" r:id="rId5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A8039E-C741-4C3D-B08F-CAD7AF087CC2}" type="datetimeFigureOut">
              <a:rPr lang="sv-SE" smtClean="0"/>
              <a:t>2015-09-14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9BB0A-6F48-461A-BA90-313C92CB31A5}" type="slidenum">
              <a:rPr lang="sv-SE" smtClean="0"/>
              <a:t>‹#›</a:t>
            </a:fld>
            <a:endParaRPr lang="sv-SE"/>
          </a:p>
        </p:txBody>
      </p:sp>
    </p:spTree>
    <p:extLst>
      <p:ext uri="{BB962C8B-B14F-4D97-AF65-F5344CB8AC3E}">
        <p14:creationId xmlns:p14="http://schemas.microsoft.com/office/powerpoint/2010/main" val="681633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4</a:t>
            </a:fld>
            <a:endParaRPr lang="en-US" altLang="sv-SE" sz="1300" i="0"/>
          </a:p>
        </p:txBody>
      </p:sp>
    </p:spTree>
    <p:extLst>
      <p:ext uri="{BB962C8B-B14F-4D97-AF65-F5344CB8AC3E}">
        <p14:creationId xmlns:p14="http://schemas.microsoft.com/office/powerpoint/2010/main" val="3827224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18</a:t>
            </a:fld>
            <a:endParaRPr lang="en-US" altLang="sv-SE" sz="1300" i="0"/>
          </a:p>
        </p:txBody>
      </p:sp>
    </p:spTree>
    <p:extLst>
      <p:ext uri="{BB962C8B-B14F-4D97-AF65-F5344CB8AC3E}">
        <p14:creationId xmlns:p14="http://schemas.microsoft.com/office/powerpoint/2010/main" val="223078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19</a:t>
            </a:fld>
            <a:endParaRPr lang="en-US" altLang="sv-SE" sz="1300" i="0"/>
          </a:p>
        </p:txBody>
      </p:sp>
    </p:spTree>
    <p:extLst>
      <p:ext uri="{BB962C8B-B14F-4D97-AF65-F5344CB8AC3E}">
        <p14:creationId xmlns:p14="http://schemas.microsoft.com/office/powerpoint/2010/main" val="32864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20</a:t>
            </a:fld>
            <a:endParaRPr lang="en-US" altLang="sv-SE" sz="1300" i="0"/>
          </a:p>
        </p:txBody>
      </p:sp>
    </p:spTree>
    <p:extLst>
      <p:ext uri="{BB962C8B-B14F-4D97-AF65-F5344CB8AC3E}">
        <p14:creationId xmlns:p14="http://schemas.microsoft.com/office/powerpoint/2010/main" val="291580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21</a:t>
            </a:fld>
            <a:endParaRPr lang="en-US" altLang="sv-SE" sz="1300" i="0"/>
          </a:p>
        </p:txBody>
      </p:sp>
    </p:spTree>
    <p:extLst>
      <p:ext uri="{BB962C8B-B14F-4D97-AF65-F5344CB8AC3E}">
        <p14:creationId xmlns:p14="http://schemas.microsoft.com/office/powerpoint/2010/main" val="3205467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22</a:t>
            </a:fld>
            <a:endParaRPr lang="en-US" altLang="sv-SE" sz="1300" i="0"/>
          </a:p>
        </p:txBody>
      </p:sp>
    </p:spTree>
    <p:extLst>
      <p:ext uri="{BB962C8B-B14F-4D97-AF65-F5344CB8AC3E}">
        <p14:creationId xmlns:p14="http://schemas.microsoft.com/office/powerpoint/2010/main" val="55923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23</a:t>
            </a:fld>
            <a:endParaRPr lang="en-US" altLang="sv-SE" sz="1300" i="0"/>
          </a:p>
        </p:txBody>
      </p:sp>
    </p:spTree>
    <p:extLst>
      <p:ext uri="{BB962C8B-B14F-4D97-AF65-F5344CB8AC3E}">
        <p14:creationId xmlns:p14="http://schemas.microsoft.com/office/powerpoint/2010/main" val="139440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28</a:t>
            </a:fld>
            <a:endParaRPr lang="en-US" altLang="sv-SE" sz="1300" i="0"/>
          </a:p>
        </p:txBody>
      </p:sp>
    </p:spTree>
    <p:extLst>
      <p:ext uri="{BB962C8B-B14F-4D97-AF65-F5344CB8AC3E}">
        <p14:creationId xmlns:p14="http://schemas.microsoft.com/office/powerpoint/2010/main" val="1952578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29</a:t>
            </a:fld>
            <a:endParaRPr lang="en-US" altLang="sv-SE" sz="1300" i="0"/>
          </a:p>
        </p:txBody>
      </p:sp>
    </p:spTree>
    <p:extLst>
      <p:ext uri="{BB962C8B-B14F-4D97-AF65-F5344CB8AC3E}">
        <p14:creationId xmlns:p14="http://schemas.microsoft.com/office/powerpoint/2010/main" val="714876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30</a:t>
            </a:fld>
            <a:endParaRPr lang="en-US" altLang="sv-SE" sz="1300" i="0"/>
          </a:p>
        </p:txBody>
      </p:sp>
    </p:spTree>
    <p:extLst>
      <p:ext uri="{BB962C8B-B14F-4D97-AF65-F5344CB8AC3E}">
        <p14:creationId xmlns:p14="http://schemas.microsoft.com/office/powerpoint/2010/main" val="165202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31</a:t>
            </a:fld>
            <a:endParaRPr lang="en-US" altLang="sv-SE" sz="1300" i="0"/>
          </a:p>
        </p:txBody>
      </p:sp>
    </p:spTree>
    <p:extLst>
      <p:ext uri="{BB962C8B-B14F-4D97-AF65-F5344CB8AC3E}">
        <p14:creationId xmlns:p14="http://schemas.microsoft.com/office/powerpoint/2010/main" val="1159133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6</a:t>
            </a:fld>
            <a:endParaRPr lang="en-US" altLang="sv-SE" sz="1300" i="0"/>
          </a:p>
        </p:txBody>
      </p:sp>
    </p:spTree>
    <p:extLst>
      <p:ext uri="{BB962C8B-B14F-4D97-AF65-F5344CB8AC3E}">
        <p14:creationId xmlns:p14="http://schemas.microsoft.com/office/powerpoint/2010/main" val="1594213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32</a:t>
            </a:fld>
            <a:endParaRPr lang="en-US" altLang="sv-SE" sz="1300" i="0"/>
          </a:p>
        </p:txBody>
      </p:sp>
    </p:spTree>
    <p:extLst>
      <p:ext uri="{BB962C8B-B14F-4D97-AF65-F5344CB8AC3E}">
        <p14:creationId xmlns:p14="http://schemas.microsoft.com/office/powerpoint/2010/main" val="2988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33</a:t>
            </a:fld>
            <a:endParaRPr lang="en-US" altLang="sv-SE" sz="1300" i="0"/>
          </a:p>
        </p:txBody>
      </p:sp>
    </p:spTree>
    <p:extLst>
      <p:ext uri="{BB962C8B-B14F-4D97-AF65-F5344CB8AC3E}">
        <p14:creationId xmlns:p14="http://schemas.microsoft.com/office/powerpoint/2010/main" val="2445929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34</a:t>
            </a:fld>
            <a:endParaRPr lang="en-US" altLang="sv-SE" sz="1300" i="0"/>
          </a:p>
        </p:txBody>
      </p:sp>
    </p:spTree>
    <p:extLst>
      <p:ext uri="{BB962C8B-B14F-4D97-AF65-F5344CB8AC3E}">
        <p14:creationId xmlns:p14="http://schemas.microsoft.com/office/powerpoint/2010/main" val="71370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35</a:t>
            </a:fld>
            <a:endParaRPr lang="en-US" altLang="sv-SE" sz="1300" i="0"/>
          </a:p>
        </p:txBody>
      </p:sp>
    </p:spTree>
    <p:extLst>
      <p:ext uri="{BB962C8B-B14F-4D97-AF65-F5344CB8AC3E}">
        <p14:creationId xmlns:p14="http://schemas.microsoft.com/office/powerpoint/2010/main" val="3540994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37</a:t>
            </a:fld>
            <a:endParaRPr lang="en-US" altLang="sv-SE" sz="1300" i="0"/>
          </a:p>
        </p:txBody>
      </p:sp>
    </p:spTree>
    <p:extLst>
      <p:ext uri="{BB962C8B-B14F-4D97-AF65-F5344CB8AC3E}">
        <p14:creationId xmlns:p14="http://schemas.microsoft.com/office/powerpoint/2010/main" val="2414559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38</a:t>
            </a:fld>
            <a:endParaRPr lang="en-US" altLang="sv-SE" sz="1300" i="0"/>
          </a:p>
        </p:txBody>
      </p:sp>
    </p:spTree>
    <p:extLst>
      <p:ext uri="{BB962C8B-B14F-4D97-AF65-F5344CB8AC3E}">
        <p14:creationId xmlns:p14="http://schemas.microsoft.com/office/powerpoint/2010/main" val="4006003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39</a:t>
            </a:fld>
            <a:endParaRPr lang="en-US" altLang="sv-SE" sz="1300" i="0"/>
          </a:p>
        </p:txBody>
      </p:sp>
    </p:spTree>
    <p:extLst>
      <p:ext uri="{BB962C8B-B14F-4D97-AF65-F5344CB8AC3E}">
        <p14:creationId xmlns:p14="http://schemas.microsoft.com/office/powerpoint/2010/main" val="3804019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40</a:t>
            </a:fld>
            <a:endParaRPr lang="en-US" altLang="sv-SE" sz="1300" i="0"/>
          </a:p>
        </p:txBody>
      </p:sp>
    </p:spTree>
    <p:extLst>
      <p:ext uri="{BB962C8B-B14F-4D97-AF65-F5344CB8AC3E}">
        <p14:creationId xmlns:p14="http://schemas.microsoft.com/office/powerpoint/2010/main" val="3788231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41</a:t>
            </a:fld>
            <a:endParaRPr lang="en-US" altLang="sv-SE" sz="1300" i="0"/>
          </a:p>
        </p:txBody>
      </p:sp>
    </p:spTree>
    <p:extLst>
      <p:ext uri="{BB962C8B-B14F-4D97-AF65-F5344CB8AC3E}">
        <p14:creationId xmlns:p14="http://schemas.microsoft.com/office/powerpoint/2010/main" val="73817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812F60EF-9DB9-4AF4-9A20-B5F5DDA327E6}" type="slidenum">
              <a:rPr lang="en-US" altLang="sv-SE" sz="1300" i="0"/>
              <a:pPr eaLnBrk="1" hangingPunct="1"/>
              <a:t>43</a:t>
            </a:fld>
            <a:endParaRPr lang="en-US" altLang="sv-SE" sz="1300" i="0"/>
          </a:p>
        </p:txBody>
      </p:sp>
    </p:spTree>
    <p:extLst>
      <p:ext uri="{BB962C8B-B14F-4D97-AF65-F5344CB8AC3E}">
        <p14:creationId xmlns:p14="http://schemas.microsoft.com/office/powerpoint/2010/main" val="271889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8</a:t>
            </a:fld>
            <a:endParaRPr lang="en-US" altLang="sv-SE" sz="1300" i="0"/>
          </a:p>
        </p:txBody>
      </p:sp>
    </p:spTree>
    <p:extLst>
      <p:ext uri="{BB962C8B-B14F-4D97-AF65-F5344CB8AC3E}">
        <p14:creationId xmlns:p14="http://schemas.microsoft.com/office/powerpoint/2010/main" val="3597430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44</a:t>
            </a:fld>
            <a:endParaRPr lang="en-US" altLang="sv-SE" sz="1300" i="0"/>
          </a:p>
        </p:txBody>
      </p:sp>
    </p:spTree>
    <p:extLst>
      <p:ext uri="{BB962C8B-B14F-4D97-AF65-F5344CB8AC3E}">
        <p14:creationId xmlns:p14="http://schemas.microsoft.com/office/powerpoint/2010/main" val="4225488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45</a:t>
            </a:fld>
            <a:endParaRPr lang="en-US" altLang="sv-SE" sz="1300" i="0"/>
          </a:p>
        </p:txBody>
      </p:sp>
    </p:spTree>
    <p:extLst>
      <p:ext uri="{BB962C8B-B14F-4D97-AF65-F5344CB8AC3E}">
        <p14:creationId xmlns:p14="http://schemas.microsoft.com/office/powerpoint/2010/main" val="2018947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46</a:t>
            </a:fld>
            <a:endParaRPr lang="en-US" altLang="sv-SE" sz="1300" i="0"/>
          </a:p>
        </p:txBody>
      </p:sp>
    </p:spTree>
    <p:extLst>
      <p:ext uri="{BB962C8B-B14F-4D97-AF65-F5344CB8AC3E}">
        <p14:creationId xmlns:p14="http://schemas.microsoft.com/office/powerpoint/2010/main" val="247575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47</a:t>
            </a:fld>
            <a:endParaRPr lang="en-US" altLang="sv-SE" sz="1300" i="0"/>
          </a:p>
        </p:txBody>
      </p:sp>
    </p:spTree>
    <p:extLst>
      <p:ext uri="{BB962C8B-B14F-4D97-AF65-F5344CB8AC3E}">
        <p14:creationId xmlns:p14="http://schemas.microsoft.com/office/powerpoint/2010/main" val="295175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8FB49B7E-7250-4A81-9F0A-00B19E0AF8D2}" type="slidenum">
              <a:rPr lang="en-US" altLang="sv-SE" sz="1300" i="0"/>
              <a:pPr eaLnBrk="1" hangingPunct="1"/>
              <a:t>48</a:t>
            </a:fld>
            <a:endParaRPr lang="en-US" altLang="sv-SE" sz="1300" i="0"/>
          </a:p>
        </p:txBody>
      </p:sp>
    </p:spTree>
    <p:extLst>
      <p:ext uri="{BB962C8B-B14F-4D97-AF65-F5344CB8AC3E}">
        <p14:creationId xmlns:p14="http://schemas.microsoft.com/office/powerpoint/2010/main" val="1425629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8FB49B7E-7250-4A81-9F0A-00B19E0AF8D2}" type="slidenum">
              <a:rPr lang="en-US" altLang="sv-SE" sz="1300" i="0"/>
              <a:pPr eaLnBrk="1" hangingPunct="1"/>
              <a:t>49</a:t>
            </a:fld>
            <a:endParaRPr lang="en-US" altLang="sv-SE" sz="1300" i="0"/>
          </a:p>
        </p:txBody>
      </p:sp>
    </p:spTree>
    <p:extLst>
      <p:ext uri="{BB962C8B-B14F-4D97-AF65-F5344CB8AC3E}">
        <p14:creationId xmlns:p14="http://schemas.microsoft.com/office/powerpoint/2010/main" val="3019901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8FB49B7E-7250-4A81-9F0A-00B19E0AF8D2}" type="slidenum">
              <a:rPr lang="en-US" altLang="sv-SE" sz="1300" i="0"/>
              <a:pPr eaLnBrk="1" hangingPunct="1"/>
              <a:t>50</a:t>
            </a:fld>
            <a:endParaRPr lang="en-US" altLang="sv-SE" sz="1300" i="0"/>
          </a:p>
        </p:txBody>
      </p:sp>
    </p:spTree>
    <p:extLst>
      <p:ext uri="{BB962C8B-B14F-4D97-AF65-F5344CB8AC3E}">
        <p14:creationId xmlns:p14="http://schemas.microsoft.com/office/powerpoint/2010/main" val="210140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52</a:t>
            </a:fld>
            <a:endParaRPr lang="en-US" altLang="sv-SE" sz="1300" i="0"/>
          </a:p>
        </p:txBody>
      </p:sp>
    </p:spTree>
    <p:extLst>
      <p:ext uri="{BB962C8B-B14F-4D97-AF65-F5344CB8AC3E}">
        <p14:creationId xmlns:p14="http://schemas.microsoft.com/office/powerpoint/2010/main" val="1127824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53</a:t>
            </a:fld>
            <a:endParaRPr lang="en-US" altLang="sv-SE" sz="1300" i="0"/>
          </a:p>
        </p:txBody>
      </p:sp>
    </p:spTree>
    <p:extLst>
      <p:ext uri="{BB962C8B-B14F-4D97-AF65-F5344CB8AC3E}">
        <p14:creationId xmlns:p14="http://schemas.microsoft.com/office/powerpoint/2010/main" val="2387100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54</a:t>
            </a:fld>
            <a:endParaRPr lang="en-US" altLang="sv-SE" sz="1300" i="0"/>
          </a:p>
        </p:txBody>
      </p:sp>
    </p:spTree>
    <p:extLst>
      <p:ext uri="{BB962C8B-B14F-4D97-AF65-F5344CB8AC3E}">
        <p14:creationId xmlns:p14="http://schemas.microsoft.com/office/powerpoint/2010/main" val="2034921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10</a:t>
            </a:fld>
            <a:endParaRPr lang="en-US" altLang="sv-SE" sz="1300" i="0"/>
          </a:p>
        </p:txBody>
      </p:sp>
    </p:spTree>
    <p:extLst>
      <p:ext uri="{BB962C8B-B14F-4D97-AF65-F5344CB8AC3E}">
        <p14:creationId xmlns:p14="http://schemas.microsoft.com/office/powerpoint/2010/main" val="828348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A48D5957-5447-439C-892E-13EACCB705EF}" type="slidenum">
              <a:rPr lang="en-US" altLang="sv-SE" sz="1300" i="0"/>
              <a:pPr eaLnBrk="1" hangingPunct="1"/>
              <a:t>55</a:t>
            </a:fld>
            <a:endParaRPr lang="en-US" altLang="sv-SE" sz="1300" i="0"/>
          </a:p>
        </p:txBody>
      </p:sp>
    </p:spTree>
    <p:extLst>
      <p:ext uri="{BB962C8B-B14F-4D97-AF65-F5344CB8AC3E}">
        <p14:creationId xmlns:p14="http://schemas.microsoft.com/office/powerpoint/2010/main" val="3704367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12</a:t>
            </a:fld>
            <a:endParaRPr lang="en-US" altLang="sv-SE" sz="1300" i="0"/>
          </a:p>
        </p:txBody>
      </p:sp>
    </p:spTree>
    <p:extLst>
      <p:ext uri="{BB962C8B-B14F-4D97-AF65-F5344CB8AC3E}">
        <p14:creationId xmlns:p14="http://schemas.microsoft.com/office/powerpoint/2010/main" val="1141149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13</a:t>
            </a:fld>
            <a:endParaRPr lang="en-US" altLang="sv-SE" sz="1300" i="0"/>
          </a:p>
        </p:txBody>
      </p:sp>
    </p:spTree>
    <p:extLst>
      <p:ext uri="{BB962C8B-B14F-4D97-AF65-F5344CB8AC3E}">
        <p14:creationId xmlns:p14="http://schemas.microsoft.com/office/powerpoint/2010/main" val="396899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14</a:t>
            </a:fld>
            <a:endParaRPr lang="en-US" altLang="sv-SE" sz="1300" i="0"/>
          </a:p>
        </p:txBody>
      </p:sp>
    </p:spTree>
    <p:extLst>
      <p:ext uri="{BB962C8B-B14F-4D97-AF65-F5344CB8AC3E}">
        <p14:creationId xmlns:p14="http://schemas.microsoft.com/office/powerpoint/2010/main" val="54121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15</a:t>
            </a:fld>
            <a:endParaRPr lang="en-US" altLang="sv-SE" sz="1300" i="0"/>
          </a:p>
        </p:txBody>
      </p:sp>
    </p:spTree>
    <p:extLst>
      <p:ext uri="{BB962C8B-B14F-4D97-AF65-F5344CB8AC3E}">
        <p14:creationId xmlns:p14="http://schemas.microsoft.com/office/powerpoint/2010/main" val="302295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B816B61-D58F-4710-A94F-799ED0409B83}" type="slidenum">
              <a:rPr lang="en-US" altLang="sv-SE" sz="1300" i="0"/>
              <a:pPr eaLnBrk="1" hangingPunct="1"/>
              <a:t>17</a:t>
            </a:fld>
            <a:endParaRPr lang="en-US" altLang="sv-SE" sz="1300" i="0"/>
          </a:p>
        </p:txBody>
      </p:sp>
    </p:spTree>
    <p:extLst>
      <p:ext uri="{BB962C8B-B14F-4D97-AF65-F5344CB8AC3E}">
        <p14:creationId xmlns:p14="http://schemas.microsoft.com/office/powerpoint/2010/main" val="114301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sv-S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3100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78505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60761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1B0CFC1C-7BE5-4D20-A7EC-295C855AF686}" type="datetimeFigureOut">
              <a:rPr lang="sv-SE" smtClean="0"/>
              <a:t>2015-09-14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06292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sv-S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CFC1C-7BE5-4D20-A7EC-295C855AF686}" type="datetimeFigureOut">
              <a:rPr lang="sv-SE" smtClean="0"/>
              <a:t>2015-09-14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118757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1B0CFC1C-7BE5-4D20-A7EC-295C855AF686}" type="datetimeFigureOut">
              <a:rPr lang="sv-SE" smtClean="0"/>
              <a:t>2015-09-14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42599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sv-S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1B0CFC1C-7BE5-4D20-A7EC-295C855AF686}" type="datetimeFigureOut">
              <a:rPr lang="sv-SE" smtClean="0"/>
              <a:t>2015-09-14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745060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1B0CFC1C-7BE5-4D20-A7EC-295C855AF686}" type="datetimeFigureOut">
              <a:rPr lang="sv-SE" smtClean="0"/>
              <a:t>2015-09-14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32970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CFC1C-7BE5-4D20-A7EC-295C855AF686}" type="datetimeFigureOut">
              <a:rPr lang="sv-SE" smtClean="0"/>
              <a:t>2015-09-14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72459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CFC1C-7BE5-4D20-A7EC-295C855AF686}" type="datetimeFigureOut">
              <a:rPr lang="sv-SE" smtClean="0"/>
              <a:t>2015-09-14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2858074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sv-S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CFC1C-7BE5-4D20-A7EC-295C855AF686}" type="datetimeFigureOut">
              <a:rPr lang="sv-SE" smtClean="0"/>
              <a:t>2015-09-14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4B9E54B4-65A8-40E1-8B57-6E9CDC5F9477}" type="slidenum">
              <a:rPr lang="sv-SE" smtClean="0"/>
              <a:t>‹#›</a:t>
            </a:fld>
            <a:endParaRPr lang="sv-SE"/>
          </a:p>
        </p:txBody>
      </p:sp>
    </p:spTree>
    <p:extLst>
      <p:ext uri="{BB962C8B-B14F-4D97-AF65-F5344CB8AC3E}">
        <p14:creationId xmlns:p14="http://schemas.microsoft.com/office/powerpoint/2010/main" val="136683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CFC1C-7BE5-4D20-A7EC-295C855AF686}" type="datetimeFigureOut">
              <a:rPr lang="sv-SE" smtClean="0"/>
              <a:t>2015-09-14</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E54B4-65A8-40E1-8B57-6E9CDC5F9477}" type="slidenum">
              <a:rPr lang="sv-SE" smtClean="0"/>
              <a:t>‹#›</a:t>
            </a:fld>
            <a:endParaRPr lang="sv-SE"/>
          </a:p>
        </p:txBody>
      </p:sp>
    </p:spTree>
    <p:extLst>
      <p:ext uri="{BB962C8B-B14F-4D97-AF65-F5344CB8AC3E}">
        <p14:creationId xmlns:p14="http://schemas.microsoft.com/office/powerpoint/2010/main" val="292308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Suggested Solution to Exercise 2: </a:t>
            </a:r>
            <a:r>
              <a:rPr lang="en-US" sz="4400" dirty="0"/>
              <a:t>Modelling a Conceptual Model of a Zoo</a:t>
            </a:r>
            <a:r>
              <a:rPr lang="en-US" sz="4800" dirty="0"/>
              <a:t/>
            </a:r>
            <a:br>
              <a:rPr lang="en-US" sz="4800" dirty="0"/>
            </a:br>
            <a:endParaRPr lang="sv-SE" sz="4800" dirty="0"/>
          </a:p>
        </p:txBody>
      </p:sp>
      <p:sp>
        <p:nvSpPr>
          <p:cNvPr id="3" name="Subtitle 2"/>
          <p:cNvSpPr>
            <a:spLocks noGrp="1"/>
          </p:cNvSpPr>
          <p:nvPr>
            <p:ph type="subTitle" idx="1"/>
          </p:nvPr>
        </p:nvSpPr>
        <p:spPr/>
        <p:txBody>
          <a:bodyPr/>
          <a:lstStyle/>
          <a:p>
            <a:r>
              <a:rPr lang="sv-SE" dirty="0" smtClean="0"/>
              <a:t>Erik Perjons</a:t>
            </a:r>
          </a:p>
          <a:p>
            <a:r>
              <a:rPr lang="sv-SE" dirty="0" smtClean="0"/>
              <a:t>DSV, Stockholm University</a:t>
            </a: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4634882"/>
      </p:ext>
    </p:extLst>
  </p:cSld>
  <p:clrMapOvr>
    <a:masterClrMapping/>
  </p:clrMapOvr>
  <mc:AlternateContent xmlns:mc="http://schemas.openxmlformats.org/markup-compatibility/2006" xmlns:p14="http://schemas.microsoft.com/office/powerpoint/2010/main">
    <mc:Choice Requires="p14">
      <p:transition spd="slow" p14:dur="2000" advTm="16402"/>
    </mc:Choice>
    <mc:Fallback xmlns="">
      <p:transition spd="slow" advTm="1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10</a:t>
            </a:fld>
            <a:endParaRPr lang="sv-SE" altLang="sv-SE" sz="1000" i="0"/>
          </a:p>
        </p:txBody>
      </p:sp>
      <p:sp>
        <p:nvSpPr>
          <p:cNvPr id="3891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1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38918" name="Text Box 25"/>
          <p:cNvSpPr txBox="1">
            <a:spLocks noChangeArrowheads="1"/>
          </p:cNvSpPr>
          <p:nvPr/>
        </p:nvSpPr>
        <p:spPr bwMode="auto">
          <a:xfrm>
            <a:off x="3335277" y="4517670"/>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3891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Rectangle 22"/>
          <p:cNvSpPr>
            <a:spLocks noChangeArrowheads="1"/>
          </p:cNvSpPr>
          <p:nvPr/>
        </p:nvSpPr>
        <p:spPr bwMode="auto">
          <a:xfrm>
            <a:off x="5419995" y="283646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8"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cxnSp>
        <p:nvCxnSpPr>
          <p:cNvPr id="38929"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43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sp>
        <p:nvSpPr>
          <p:cNvPr id="38950" name="Text Box 25"/>
          <p:cNvSpPr txBox="1">
            <a:spLocks noChangeArrowheads="1"/>
          </p:cNvSpPr>
          <p:nvPr/>
        </p:nvSpPr>
        <p:spPr bwMode="auto">
          <a:xfrm>
            <a:off x="5562870" y="3265087"/>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49" name="Straight Connector 40"/>
          <p:cNvCxnSpPr>
            <a:cxnSpLocks noChangeShapeType="1"/>
          </p:cNvCxnSpPr>
          <p:nvPr/>
        </p:nvCxnSpPr>
        <p:spPr bwMode="auto">
          <a:xfrm>
            <a:off x="9495980" y="4962109"/>
            <a:ext cx="15036" cy="12583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flipV="1">
            <a:off x="1804548" y="6208885"/>
            <a:ext cx="7717840" cy="3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7" name="Text Box 20"/>
          <p:cNvSpPr txBox="1">
            <a:spLocks noChangeArrowheads="1"/>
          </p:cNvSpPr>
          <p:nvPr/>
        </p:nvSpPr>
        <p:spPr bwMode="auto">
          <a:xfrm>
            <a:off x="4398251" y="3314667"/>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40" name="Isosceles Triangle 39"/>
          <p:cNvSpPr/>
          <p:nvPr/>
        </p:nvSpPr>
        <p:spPr>
          <a:xfrm rot="5400000">
            <a:off x="8405505" y="304411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6" name="Rectangle 22"/>
          <p:cNvSpPr>
            <a:spLocks noChangeArrowheads="1"/>
          </p:cNvSpPr>
          <p:nvPr/>
        </p:nvSpPr>
        <p:spPr bwMode="auto">
          <a:xfrm>
            <a:off x="1088004" y="283267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 name="Text Box 24"/>
          <p:cNvSpPr txBox="1">
            <a:spLocks noChangeArrowheads="1"/>
          </p:cNvSpPr>
          <p:nvPr/>
        </p:nvSpPr>
        <p:spPr bwMode="auto">
          <a:xfrm>
            <a:off x="1092484" y="28380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48" name="Straight Connector 26"/>
          <p:cNvCxnSpPr>
            <a:cxnSpLocks noChangeShapeType="1"/>
          </p:cNvCxnSpPr>
          <p:nvPr/>
        </p:nvCxnSpPr>
        <p:spPr bwMode="auto">
          <a:xfrm>
            <a:off x="1088004" y="32041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Text Box 25"/>
          <p:cNvSpPr txBox="1">
            <a:spLocks noChangeArrowheads="1"/>
          </p:cNvSpPr>
          <p:nvPr/>
        </p:nvSpPr>
        <p:spPr bwMode="auto">
          <a:xfrm>
            <a:off x="1230879" y="3261302"/>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57" name="Straight Connector 40"/>
          <p:cNvCxnSpPr>
            <a:cxnSpLocks noChangeShapeType="1"/>
          </p:cNvCxnSpPr>
          <p:nvPr/>
        </p:nvCxnSpPr>
        <p:spPr bwMode="auto">
          <a:xfrm flipH="1">
            <a:off x="4368169" y="3634698"/>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9" name="Straight Connector 40"/>
          <p:cNvCxnSpPr>
            <a:cxnSpLocks noChangeShapeType="1"/>
          </p:cNvCxnSpPr>
          <p:nvPr/>
        </p:nvCxnSpPr>
        <p:spPr bwMode="auto">
          <a:xfrm>
            <a:off x="4370180" y="3630395"/>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1" name="Isosceles Triangle 70"/>
          <p:cNvSpPr/>
          <p:nvPr/>
        </p:nvSpPr>
        <p:spPr>
          <a:xfrm rot="16200000">
            <a:off x="4277973" y="34239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2" name="Text Box 20"/>
          <p:cNvSpPr txBox="1">
            <a:spLocks noChangeArrowheads="1"/>
          </p:cNvSpPr>
          <p:nvPr/>
        </p:nvSpPr>
        <p:spPr bwMode="auto">
          <a:xfrm>
            <a:off x="2801925" y="3274040"/>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73" name="Isosceles Triangle 72"/>
          <p:cNvSpPr/>
          <p:nvPr/>
        </p:nvSpPr>
        <p:spPr>
          <a:xfrm rot="5400000">
            <a:off x="3724693" y="3413973"/>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74" name="Straight Connector 40"/>
          <p:cNvCxnSpPr>
            <a:cxnSpLocks noChangeShapeType="1"/>
          </p:cNvCxnSpPr>
          <p:nvPr/>
        </p:nvCxnSpPr>
        <p:spPr bwMode="auto">
          <a:xfrm>
            <a:off x="2827797" y="3628861"/>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Straight Connector 40"/>
          <p:cNvCxnSpPr>
            <a:cxnSpLocks noChangeShapeType="1"/>
          </p:cNvCxnSpPr>
          <p:nvPr/>
        </p:nvCxnSpPr>
        <p:spPr bwMode="auto">
          <a:xfrm flipH="1">
            <a:off x="3888617" y="3618861"/>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652650" y="5887700"/>
            <a:ext cx="77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registers</a:t>
            </a:r>
            <a:endParaRPr lang="en-US" altLang="sv-SE" sz="1200" i="0" dirty="0"/>
          </a:p>
        </p:txBody>
      </p:sp>
      <p:sp>
        <p:nvSpPr>
          <p:cNvPr id="65" name="Isosceles Triangle 64"/>
          <p:cNvSpPr/>
          <p:nvPr/>
        </p:nvSpPr>
        <p:spPr>
          <a:xfrm rot="5400000">
            <a:off x="6358971" y="600841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5" name="Rectangle 22"/>
          <p:cNvSpPr>
            <a:spLocks noChangeArrowheads="1"/>
          </p:cNvSpPr>
          <p:nvPr/>
        </p:nvSpPr>
        <p:spPr bwMode="auto">
          <a:xfrm>
            <a:off x="8454835" y="3449618"/>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6" name="Text Box 24"/>
          <p:cNvSpPr txBox="1">
            <a:spLocks noChangeArrowheads="1"/>
          </p:cNvSpPr>
          <p:nvPr/>
        </p:nvSpPr>
        <p:spPr bwMode="auto">
          <a:xfrm>
            <a:off x="8816784" y="345755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77" name="Text Box 25"/>
          <p:cNvSpPr txBox="1">
            <a:spLocks noChangeArrowheads="1"/>
          </p:cNvSpPr>
          <p:nvPr/>
        </p:nvSpPr>
        <p:spPr bwMode="auto">
          <a:xfrm>
            <a:off x="8495958" y="3876657"/>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78" name="Straight Connector 14"/>
          <p:cNvCxnSpPr>
            <a:cxnSpLocks noChangeShapeType="1"/>
          </p:cNvCxnSpPr>
          <p:nvPr/>
        </p:nvCxnSpPr>
        <p:spPr bwMode="auto">
          <a:xfrm>
            <a:off x="8438959" y="382426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73075159"/>
      </p:ext>
    </p:extLst>
  </p:cSld>
  <p:clrMapOvr>
    <a:masterClrMapping/>
  </p:clrMapOvr>
  <mc:AlternateContent xmlns:mc="http://schemas.openxmlformats.org/markup-compatibility/2006" xmlns:p14="http://schemas.microsoft.com/office/powerpoint/2010/main">
    <mc:Choice Requires="p14">
      <p:transition spd="slow" p14:dur="2000" advTm="18096"/>
    </mc:Choice>
    <mc:Fallback xmlns="">
      <p:transition spd="slow" advTm="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1124803" y="1906888"/>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a:ea typeface="SimSun" panose="02010600030101010101" pitchFamily="2" charset="-122"/>
              </a:rPr>
              <a:t>The administrators and animal keepers are employed by one zoo, they cannot be employed by several zoos</a:t>
            </a:r>
          </a:p>
          <a:p>
            <a:endParaRPr lang="en-US" altLang="zh-CN" sz="2100" dirty="0" smtClean="0">
              <a:ea typeface="SimSun" panose="02010600030101010101" pitchFamily="2" charset="-122"/>
            </a:endParaRP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9088273" y="19068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6" name="Oval 5"/>
          <p:cNvSpPr/>
          <p:nvPr/>
        </p:nvSpPr>
        <p:spPr>
          <a:xfrm>
            <a:off x="1857234" y="2618847"/>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7" name="Oval 6"/>
          <p:cNvSpPr/>
          <p:nvPr/>
        </p:nvSpPr>
        <p:spPr>
          <a:xfrm>
            <a:off x="6096000" y="28869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8" name="Oval 7"/>
          <p:cNvSpPr/>
          <p:nvPr/>
        </p:nvSpPr>
        <p:spPr>
          <a:xfrm>
            <a:off x="7981666" y="3899460"/>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5" name="Oval 14"/>
          <p:cNvSpPr/>
          <p:nvPr/>
        </p:nvSpPr>
        <p:spPr>
          <a:xfrm>
            <a:off x="6096000" y="3899459"/>
            <a:ext cx="2021007" cy="372288"/>
          </a:xfrm>
          <a:prstGeom prst="ellipse">
            <a:avLst/>
          </a:prstGeom>
          <a:solidFill>
            <a:schemeClr val="lt1">
              <a:alpha val="26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6" name="Oval 15"/>
          <p:cNvSpPr/>
          <p:nvPr/>
        </p:nvSpPr>
        <p:spPr>
          <a:xfrm>
            <a:off x="5197523" y="4895746"/>
            <a:ext cx="2021007" cy="372288"/>
          </a:xfrm>
          <a:prstGeom prst="ellipse">
            <a:avLst/>
          </a:prstGeom>
          <a:solidFill>
            <a:schemeClr val="lt1">
              <a:alpha val="26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7" name="Oval 16"/>
          <p:cNvSpPr/>
          <p:nvPr/>
        </p:nvSpPr>
        <p:spPr>
          <a:xfrm>
            <a:off x="5540992" y="5580033"/>
            <a:ext cx="2021007" cy="372288"/>
          </a:xfrm>
          <a:prstGeom prst="ellipse">
            <a:avLst/>
          </a:prstGeom>
          <a:solidFill>
            <a:schemeClr val="lt1">
              <a:alpha val="26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1" name="Oval 10"/>
          <p:cNvSpPr/>
          <p:nvPr/>
        </p:nvSpPr>
        <p:spPr>
          <a:xfrm>
            <a:off x="968991" y="4211458"/>
            <a:ext cx="6137512" cy="276489"/>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9006264"/>
      </p:ext>
    </p:extLst>
  </p:cSld>
  <p:clrMapOvr>
    <a:masterClrMapping/>
  </p:clrMapOvr>
  <mc:AlternateContent xmlns:mc="http://schemas.openxmlformats.org/markup-compatibility/2006" xmlns:p14="http://schemas.microsoft.com/office/powerpoint/2010/main">
    <mc:Choice Requires="p14">
      <p:transition spd="slow" p14:dur="2000" advTm="13634"/>
    </mc:Choice>
    <mc:Fallback xmlns="">
      <p:transition spd="slow" advTm="13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12</a:t>
            </a:fld>
            <a:endParaRPr lang="sv-SE" altLang="sv-SE" sz="1000" i="0"/>
          </a:p>
        </p:txBody>
      </p:sp>
      <p:sp>
        <p:nvSpPr>
          <p:cNvPr id="3891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1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38918" name="Text Box 25"/>
          <p:cNvSpPr txBox="1">
            <a:spLocks noChangeArrowheads="1"/>
          </p:cNvSpPr>
          <p:nvPr/>
        </p:nvSpPr>
        <p:spPr bwMode="auto">
          <a:xfrm>
            <a:off x="3335277" y="4517670"/>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3891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Rectangle 22"/>
          <p:cNvSpPr>
            <a:spLocks noChangeArrowheads="1"/>
          </p:cNvSpPr>
          <p:nvPr/>
        </p:nvSpPr>
        <p:spPr bwMode="auto">
          <a:xfrm>
            <a:off x="5419995" y="283646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8"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cxnSp>
        <p:nvCxnSpPr>
          <p:cNvPr id="38929"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43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sp>
        <p:nvSpPr>
          <p:cNvPr id="38950" name="Text Box 25"/>
          <p:cNvSpPr txBox="1">
            <a:spLocks noChangeArrowheads="1"/>
          </p:cNvSpPr>
          <p:nvPr/>
        </p:nvSpPr>
        <p:spPr bwMode="auto">
          <a:xfrm>
            <a:off x="5562870" y="3265087"/>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49" name="Straight Connector 40"/>
          <p:cNvCxnSpPr>
            <a:cxnSpLocks noChangeShapeType="1"/>
          </p:cNvCxnSpPr>
          <p:nvPr/>
        </p:nvCxnSpPr>
        <p:spPr bwMode="auto">
          <a:xfrm>
            <a:off x="9495980" y="4962109"/>
            <a:ext cx="15036" cy="12583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flipV="1">
            <a:off x="1804548" y="6208885"/>
            <a:ext cx="7717840" cy="3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7" name="Text Box 20"/>
          <p:cNvSpPr txBox="1">
            <a:spLocks noChangeArrowheads="1"/>
          </p:cNvSpPr>
          <p:nvPr/>
        </p:nvSpPr>
        <p:spPr bwMode="auto">
          <a:xfrm>
            <a:off x="4398251" y="3314667"/>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40" name="Isosceles Triangle 39"/>
          <p:cNvSpPr/>
          <p:nvPr/>
        </p:nvSpPr>
        <p:spPr>
          <a:xfrm rot="5400000">
            <a:off x="8405505" y="304411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6" name="Rectangle 22"/>
          <p:cNvSpPr>
            <a:spLocks noChangeArrowheads="1"/>
          </p:cNvSpPr>
          <p:nvPr/>
        </p:nvSpPr>
        <p:spPr bwMode="auto">
          <a:xfrm>
            <a:off x="1088004" y="283267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 name="Text Box 24"/>
          <p:cNvSpPr txBox="1">
            <a:spLocks noChangeArrowheads="1"/>
          </p:cNvSpPr>
          <p:nvPr/>
        </p:nvSpPr>
        <p:spPr bwMode="auto">
          <a:xfrm>
            <a:off x="1092484" y="28380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48" name="Straight Connector 26"/>
          <p:cNvCxnSpPr>
            <a:cxnSpLocks noChangeShapeType="1"/>
          </p:cNvCxnSpPr>
          <p:nvPr/>
        </p:nvCxnSpPr>
        <p:spPr bwMode="auto">
          <a:xfrm>
            <a:off x="1088004" y="32041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Text Box 25"/>
          <p:cNvSpPr txBox="1">
            <a:spLocks noChangeArrowheads="1"/>
          </p:cNvSpPr>
          <p:nvPr/>
        </p:nvSpPr>
        <p:spPr bwMode="auto">
          <a:xfrm>
            <a:off x="1230879" y="3261302"/>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57" name="Straight Connector 40"/>
          <p:cNvCxnSpPr>
            <a:cxnSpLocks noChangeShapeType="1"/>
          </p:cNvCxnSpPr>
          <p:nvPr/>
        </p:nvCxnSpPr>
        <p:spPr bwMode="auto">
          <a:xfrm flipH="1">
            <a:off x="4368169" y="3634698"/>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9" name="Straight Connector 40"/>
          <p:cNvCxnSpPr>
            <a:cxnSpLocks noChangeShapeType="1"/>
          </p:cNvCxnSpPr>
          <p:nvPr/>
        </p:nvCxnSpPr>
        <p:spPr bwMode="auto">
          <a:xfrm>
            <a:off x="4370180" y="3630395"/>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1" name="Isosceles Triangle 70"/>
          <p:cNvSpPr/>
          <p:nvPr/>
        </p:nvSpPr>
        <p:spPr>
          <a:xfrm rot="16200000">
            <a:off x="4277973" y="34239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2" name="Text Box 20"/>
          <p:cNvSpPr txBox="1">
            <a:spLocks noChangeArrowheads="1"/>
          </p:cNvSpPr>
          <p:nvPr/>
        </p:nvSpPr>
        <p:spPr bwMode="auto">
          <a:xfrm>
            <a:off x="2801925" y="3274040"/>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73" name="Isosceles Triangle 72"/>
          <p:cNvSpPr/>
          <p:nvPr/>
        </p:nvSpPr>
        <p:spPr>
          <a:xfrm rot="5400000">
            <a:off x="3724693" y="3413973"/>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74" name="Straight Connector 40"/>
          <p:cNvCxnSpPr>
            <a:cxnSpLocks noChangeShapeType="1"/>
          </p:cNvCxnSpPr>
          <p:nvPr/>
        </p:nvCxnSpPr>
        <p:spPr bwMode="auto">
          <a:xfrm>
            <a:off x="2827797" y="3628861"/>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Straight Connector 40"/>
          <p:cNvCxnSpPr>
            <a:cxnSpLocks noChangeShapeType="1"/>
          </p:cNvCxnSpPr>
          <p:nvPr/>
        </p:nvCxnSpPr>
        <p:spPr bwMode="auto">
          <a:xfrm flipH="1">
            <a:off x="3888617" y="3618861"/>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652650" y="5887700"/>
            <a:ext cx="77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registers</a:t>
            </a:r>
            <a:endParaRPr lang="en-US" altLang="sv-SE" sz="1200" i="0" dirty="0"/>
          </a:p>
        </p:txBody>
      </p:sp>
      <p:sp>
        <p:nvSpPr>
          <p:cNvPr id="65" name="Isosceles Triangle 64"/>
          <p:cNvSpPr/>
          <p:nvPr/>
        </p:nvSpPr>
        <p:spPr>
          <a:xfrm rot="5400000">
            <a:off x="6358971" y="600841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5" name="Rectangle 22"/>
          <p:cNvSpPr>
            <a:spLocks noChangeArrowheads="1"/>
          </p:cNvSpPr>
          <p:nvPr/>
        </p:nvSpPr>
        <p:spPr bwMode="auto">
          <a:xfrm>
            <a:off x="8454835" y="3449618"/>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6" name="Text Box 24"/>
          <p:cNvSpPr txBox="1">
            <a:spLocks noChangeArrowheads="1"/>
          </p:cNvSpPr>
          <p:nvPr/>
        </p:nvSpPr>
        <p:spPr bwMode="auto">
          <a:xfrm>
            <a:off x="8816784" y="345755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77" name="Text Box 25"/>
          <p:cNvSpPr txBox="1">
            <a:spLocks noChangeArrowheads="1"/>
          </p:cNvSpPr>
          <p:nvPr/>
        </p:nvSpPr>
        <p:spPr bwMode="auto">
          <a:xfrm>
            <a:off x="8495958" y="3876657"/>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78" name="Straight Connector 14"/>
          <p:cNvCxnSpPr>
            <a:cxnSpLocks noChangeShapeType="1"/>
          </p:cNvCxnSpPr>
          <p:nvPr/>
        </p:nvCxnSpPr>
        <p:spPr bwMode="auto">
          <a:xfrm>
            <a:off x="8438959" y="382426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24218747"/>
      </p:ext>
    </p:extLst>
  </p:cSld>
  <p:clrMapOvr>
    <a:masterClrMapping/>
  </p:clrMapOvr>
  <mc:AlternateContent xmlns:mc="http://schemas.openxmlformats.org/markup-compatibility/2006" xmlns:p14="http://schemas.microsoft.com/office/powerpoint/2010/main">
    <mc:Choice Requires="p14">
      <p:transition spd="slow" p14:dur="2000" advTm="15222"/>
    </mc:Choice>
    <mc:Fallback xmlns="">
      <p:transition spd="slow" advTm="1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13</a:t>
            </a:fld>
            <a:endParaRPr lang="sv-SE" altLang="sv-SE" sz="1000" i="0"/>
          </a:p>
        </p:txBody>
      </p:sp>
      <p:sp>
        <p:nvSpPr>
          <p:cNvPr id="3891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1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38918" name="Text Box 25"/>
          <p:cNvSpPr txBox="1">
            <a:spLocks noChangeArrowheads="1"/>
          </p:cNvSpPr>
          <p:nvPr/>
        </p:nvSpPr>
        <p:spPr bwMode="auto">
          <a:xfrm>
            <a:off x="3335277" y="4517670"/>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3891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0" name="Rectangle 22"/>
          <p:cNvSpPr>
            <a:spLocks noChangeArrowheads="1"/>
          </p:cNvSpPr>
          <p:nvPr/>
        </p:nvSpPr>
        <p:spPr bwMode="auto">
          <a:xfrm>
            <a:off x="8509426"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385121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Rectangle 22"/>
          <p:cNvSpPr>
            <a:spLocks noChangeArrowheads="1"/>
          </p:cNvSpPr>
          <p:nvPr/>
        </p:nvSpPr>
        <p:spPr bwMode="auto">
          <a:xfrm>
            <a:off x="5419995" y="283646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8"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cxnSp>
        <p:nvCxnSpPr>
          <p:cNvPr id="38929"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5664154"/>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5607345"/>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6068967"/>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597723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sp>
        <p:nvSpPr>
          <p:cNvPr id="38947" name="Text Box 20"/>
          <p:cNvSpPr txBox="1">
            <a:spLocks noChangeArrowheads="1"/>
          </p:cNvSpPr>
          <p:nvPr/>
        </p:nvSpPr>
        <p:spPr bwMode="auto">
          <a:xfrm>
            <a:off x="5349099" y="5824416"/>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38950" name="Text Box 25"/>
          <p:cNvSpPr txBox="1">
            <a:spLocks noChangeArrowheads="1"/>
          </p:cNvSpPr>
          <p:nvPr/>
        </p:nvSpPr>
        <p:spPr bwMode="auto">
          <a:xfrm>
            <a:off x="5562870" y="3265087"/>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45" name="Straight Connector 40"/>
          <p:cNvCxnSpPr>
            <a:cxnSpLocks noChangeShapeType="1"/>
          </p:cNvCxnSpPr>
          <p:nvPr/>
        </p:nvCxnSpPr>
        <p:spPr bwMode="auto">
          <a:xfrm flipH="1">
            <a:off x="7912994" y="6288382"/>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496210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6169504"/>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5968867"/>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7" name="Text Box 20"/>
          <p:cNvSpPr txBox="1">
            <a:spLocks noChangeArrowheads="1"/>
          </p:cNvSpPr>
          <p:nvPr/>
        </p:nvSpPr>
        <p:spPr bwMode="auto">
          <a:xfrm>
            <a:off x="4398251" y="3314667"/>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38" name="Isosceles Triangle 37"/>
          <p:cNvSpPr/>
          <p:nvPr/>
        </p:nvSpPr>
        <p:spPr>
          <a:xfrm rot="16200000">
            <a:off x="5232455" y="59386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607107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8436155"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6" name="Rectangle 22"/>
          <p:cNvSpPr>
            <a:spLocks noChangeArrowheads="1"/>
          </p:cNvSpPr>
          <p:nvPr/>
        </p:nvSpPr>
        <p:spPr bwMode="auto">
          <a:xfrm>
            <a:off x="1088004" y="283267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 name="Text Box 24"/>
          <p:cNvSpPr txBox="1">
            <a:spLocks noChangeArrowheads="1"/>
          </p:cNvSpPr>
          <p:nvPr/>
        </p:nvSpPr>
        <p:spPr bwMode="auto">
          <a:xfrm>
            <a:off x="1092484" y="28380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48" name="Straight Connector 26"/>
          <p:cNvCxnSpPr>
            <a:cxnSpLocks noChangeShapeType="1"/>
          </p:cNvCxnSpPr>
          <p:nvPr/>
        </p:nvCxnSpPr>
        <p:spPr bwMode="auto">
          <a:xfrm>
            <a:off x="1088004" y="32041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Text Box 25"/>
          <p:cNvSpPr txBox="1">
            <a:spLocks noChangeArrowheads="1"/>
          </p:cNvSpPr>
          <p:nvPr/>
        </p:nvSpPr>
        <p:spPr bwMode="auto">
          <a:xfrm>
            <a:off x="1230879" y="3261302"/>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57" name="Straight Connector 40"/>
          <p:cNvCxnSpPr>
            <a:cxnSpLocks noChangeShapeType="1"/>
          </p:cNvCxnSpPr>
          <p:nvPr/>
        </p:nvCxnSpPr>
        <p:spPr bwMode="auto">
          <a:xfrm flipH="1">
            <a:off x="4368169" y="3634698"/>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9" name="Straight Connector 40"/>
          <p:cNvCxnSpPr>
            <a:cxnSpLocks noChangeShapeType="1"/>
          </p:cNvCxnSpPr>
          <p:nvPr/>
        </p:nvCxnSpPr>
        <p:spPr bwMode="auto">
          <a:xfrm>
            <a:off x="4370180" y="3630395"/>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1" name="Isosceles Triangle 70"/>
          <p:cNvSpPr/>
          <p:nvPr/>
        </p:nvSpPr>
        <p:spPr>
          <a:xfrm rot="16200000">
            <a:off x="4277973" y="34239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2" name="Text Box 20"/>
          <p:cNvSpPr txBox="1">
            <a:spLocks noChangeArrowheads="1"/>
          </p:cNvSpPr>
          <p:nvPr/>
        </p:nvSpPr>
        <p:spPr bwMode="auto">
          <a:xfrm>
            <a:off x="2801925" y="3274040"/>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73" name="Isosceles Triangle 72"/>
          <p:cNvSpPr/>
          <p:nvPr/>
        </p:nvSpPr>
        <p:spPr>
          <a:xfrm rot="5400000">
            <a:off x="3724693" y="3413973"/>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74" name="Straight Connector 40"/>
          <p:cNvCxnSpPr>
            <a:cxnSpLocks noChangeShapeType="1"/>
          </p:cNvCxnSpPr>
          <p:nvPr/>
        </p:nvCxnSpPr>
        <p:spPr bwMode="auto">
          <a:xfrm>
            <a:off x="2827797" y="3628861"/>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Straight Connector 40"/>
          <p:cNvCxnSpPr>
            <a:cxnSpLocks noChangeShapeType="1"/>
          </p:cNvCxnSpPr>
          <p:nvPr/>
        </p:nvCxnSpPr>
        <p:spPr bwMode="auto">
          <a:xfrm flipH="1">
            <a:off x="3888617" y="3618861"/>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54"/>
          <p:cNvCxnSpPr/>
          <p:nvPr/>
        </p:nvCxnSpPr>
        <p:spPr>
          <a:xfrm flipH="1">
            <a:off x="5008157" y="4753281"/>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4768549"/>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4458243"/>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4538698"/>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6961822"/>
      </p:ext>
    </p:extLst>
  </p:cSld>
  <p:clrMapOvr>
    <a:masterClrMapping/>
  </p:clrMapOvr>
  <mc:AlternateContent xmlns:mc="http://schemas.openxmlformats.org/markup-compatibility/2006" xmlns:p14="http://schemas.microsoft.com/office/powerpoint/2010/main">
    <mc:Choice Requires="p14">
      <p:transition spd="slow" p14:dur="2000" advTm="38573"/>
    </mc:Choice>
    <mc:Fallback xmlns="">
      <p:transition spd="slow" advTm="3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14</a:t>
            </a:fld>
            <a:endParaRPr lang="sv-SE" altLang="sv-SE" sz="1000" i="0"/>
          </a:p>
        </p:txBody>
      </p:sp>
      <p:sp>
        <p:nvSpPr>
          <p:cNvPr id="3891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1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38918" name="Text Box 25"/>
          <p:cNvSpPr txBox="1">
            <a:spLocks noChangeArrowheads="1"/>
          </p:cNvSpPr>
          <p:nvPr/>
        </p:nvSpPr>
        <p:spPr bwMode="auto">
          <a:xfrm>
            <a:off x="3335277" y="4517670"/>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3891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0" name="Rectangle 22"/>
          <p:cNvSpPr>
            <a:spLocks noChangeArrowheads="1"/>
          </p:cNvSpPr>
          <p:nvPr/>
        </p:nvSpPr>
        <p:spPr bwMode="auto">
          <a:xfrm>
            <a:off x="8509426"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385121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Rectangle 22"/>
          <p:cNvSpPr>
            <a:spLocks noChangeArrowheads="1"/>
          </p:cNvSpPr>
          <p:nvPr/>
        </p:nvSpPr>
        <p:spPr bwMode="auto">
          <a:xfrm>
            <a:off x="5419995" y="283646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8"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cxnSp>
        <p:nvCxnSpPr>
          <p:cNvPr id="38929"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5664154"/>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5607345"/>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6068967"/>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597723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sp>
        <p:nvSpPr>
          <p:cNvPr id="38947" name="Text Box 20"/>
          <p:cNvSpPr txBox="1">
            <a:spLocks noChangeArrowheads="1"/>
          </p:cNvSpPr>
          <p:nvPr/>
        </p:nvSpPr>
        <p:spPr bwMode="auto">
          <a:xfrm>
            <a:off x="5349099" y="5824416"/>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38950" name="Text Box 25"/>
          <p:cNvSpPr txBox="1">
            <a:spLocks noChangeArrowheads="1"/>
          </p:cNvSpPr>
          <p:nvPr/>
        </p:nvSpPr>
        <p:spPr bwMode="auto">
          <a:xfrm>
            <a:off x="5562870" y="3265087"/>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45" name="Straight Connector 40"/>
          <p:cNvCxnSpPr>
            <a:cxnSpLocks noChangeShapeType="1"/>
          </p:cNvCxnSpPr>
          <p:nvPr/>
        </p:nvCxnSpPr>
        <p:spPr bwMode="auto">
          <a:xfrm flipH="1">
            <a:off x="7912994" y="6288382"/>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496210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6169504"/>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5968867"/>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7" name="Text Box 20"/>
          <p:cNvSpPr txBox="1">
            <a:spLocks noChangeArrowheads="1"/>
          </p:cNvSpPr>
          <p:nvPr/>
        </p:nvSpPr>
        <p:spPr bwMode="auto">
          <a:xfrm>
            <a:off x="4398251" y="3314667"/>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38" name="Isosceles Triangle 37"/>
          <p:cNvSpPr/>
          <p:nvPr/>
        </p:nvSpPr>
        <p:spPr>
          <a:xfrm rot="16200000">
            <a:off x="5232455" y="59386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607107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8436155"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6" name="Rectangle 22"/>
          <p:cNvSpPr>
            <a:spLocks noChangeArrowheads="1"/>
          </p:cNvSpPr>
          <p:nvPr/>
        </p:nvSpPr>
        <p:spPr bwMode="auto">
          <a:xfrm>
            <a:off x="1088004" y="283267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 name="Text Box 24"/>
          <p:cNvSpPr txBox="1">
            <a:spLocks noChangeArrowheads="1"/>
          </p:cNvSpPr>
          <p:nvPr/>
        </p:nvSpPr>
        <p:spPr bwMode="auto">
          <a:xfrm>
            <a:off x="1092484" y="28380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48" name="Straight Connector 26"/>
          <p:cNvCxnSpPr>
            <a:cxnSpLocks noChangeShapeType="1"/>
          </p:cNvCxnSpPr>
          <p:nvPr/>
        </p:nvCxnSpPr>
        <p:spPr bwMode="auto">
          <a:xfrm>
            <a:off x="1088004" y="32041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Text Box 25"/>
          <p:cNvSpPr txBox="1">
            <a:spLocks noChangeArrowheads="1"/>
          </p:cNvSpPr>
          <p:nvPr/>
        </p:nvSpPr>
        <p:spPr bwMode="auto">
          <a:xfrm>
            <a:off x="1230879" y="3261302"/>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57" name="Straight Connector 40"/>
          <p:cNvCxnSpPr>
            <a:cxnSpLocks noChangeShapeType="1"/>
          </p:cNvCxnSpPr>
          <p:nvPr/>
        </p:nvCxnSpPr>
        <p:spPr bwMode="auto">
          <a:xfrm flipH="1">
            <a:off x="4368169" y="3634698"/>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9" name="Straight Connector 40"/>
          <p:cNvCxnSpPr>
            <a:cxnSpLocks noChangeShapeType="1"/>
          </p:cNvCxnSpPr>
          <p:nvPr/>
        </p:nvCxnSpPr>
        <p:spPr bwMode="auto">
          <a:xfrm>
            <a:off x="4370180" y="3630395"/>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1" name="Isosceles Triangle 70"/>
          <p:cNvSpPr/>
          <p:nvPr/>
        </p:nvSpPr>
        <p:spPr>
          <a:xfrm rot="16200000">
            <a:off x="4277973" y="34239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2" name="Text Box 20"/>
          <p:cNvSpPr txBox="1">
            <a:spLocks noChangeArrowheads="1"/>
          </p:cNvSpPr>
          <p:nvPr/>
        </p:nvSpPr>
        <p:spPr bwMode="auto">
          <a:xfrm>
            <a:off x="2801925" y="3274040"/>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73" name="Isosceles Triangle 72"/>
          <p:cNvSpPr/>
          <p:nvPr/>
        </p:nvSpPr>
        <p:spPr>
          <a:xfrm rot="5400000">
            <a:off x="3724693" y="3413973"/>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74" name="Straight Connector 40"/>
          <p:cNvCxnSpPr>
            <a:cxnSpLocks noChangeShapeType="1"/>
          </p:cNvCxnSpPr>
          <p:nvPr/>
        </p:nvCxnSpPr>
        <p:spPr bwMode="auto">
          <a:xfrm>
            <a:off x="2827797" y="3628861"/>
            <a:ext cx="104981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Straight Connector 40"/>
          <p:cNvCxnSpPr>
            <a:cxnSpLocks noChangeShapeType="1"/>
          </p:cNvCxnSpPr>
          <p:nvPr/>
        </p:nvCxnSpPr>
        <p:spPr bwMode="auto">
          <a:xfrm flipH="1">
            <a:off x="3888617" y="3618861"/>
            <a:ext cx="1" cy="476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5" name="Straight Connector 54"/>
          <p:cNvCxnSpPr/>
          <p:nvPr/>
        </p:nvCxnSpPr>
        <p:spPr>
          <a:xfrm flipH="1">
            <a:off x="5008157" y="4753281"/>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4768549"/>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4458243"/>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4538698"/>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Oval 49"/>
          <p:cNvSpPr/>
          <p:nvPr/>
        </p:nvSpPr>
        <p:spPr>
          <a:xfrm>
            <a:off x="2725622" y="2943865"/>
            <a:ext cx="2894461" cy="1329950"/>
          </a:xfrm>
          <a:prstGeom prst="ellipse">
            <a:avLst/>
          </a:prstGeom>
          <a:solidFill>
            <a:schemeClr val="lt1">
              <a:alpha val="26000"/>
            </a:schemeClr>
          </a:solidFill>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52" name="Oval 51"/>
          <p:cNvSpPr/>
          <p:nvPr/>
        </p:nvSpPr>
        <p:spPr>
          <a:xfrm>
            <a:off x="1043701" y="3184127"/>
            <a:ext cx="1589840" cy="1015990"/>
          </a:xfrm>
          <a:prstGeom prst="ellipse">
            <a:avLst/>
          </a:prstGeom>
          <a:solidFill>
            <a:schemeClr val="lt1">
              <a:alpha val="26000"/>
            </a:schemeClr>
          </a:solidFill>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53" name="Oval 52"/>
          <p:cNvSpPr/>
          <p:nvPr/>
        </p:nvSpPr>
        <p:spPr>
          <a:xfrm>
            <a:off x="5494335" y="3118401"/>
            <a:ext cx="1589840" cy="1015990"/>
          </a:xfrm>
          <a:prstGeom prst="ellipse">
            <a:avLst/>
          </a:prstGeom>
          <a:solidFill>
            <a:schemeClr val="lt1">
              <a:alpha val="26000"/>
            </a:schemeClr>
          </a:solidFill>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9430591"/>
      </p:ext>
    </p:extLst>
  </p:cSld>
  <p:clrMapOvr>
    <a:masterClrMapping/>
  </p:clrMapOvr>
  <mc:AlternateContent xmlns:mc="http://schemas.openxmlformats.org/markup-compatibility/2006" xmlns:p14="http://schemas.microsoft.com/office/powerpoint/2010/main">
    <mc:Choice Requires="p14">
      <p:transition spd="slow" p14:dur="2000" advTm="26318"/>
    </mc:Choice>
    <mc:Fallback xmlns="">
      <p:transition spd="slow" advTm="2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15</a:t>
            </a:fld>
            <a:endParaRPr lang="sv-SE" altLang="sv-SE" sz="1000" i="0"/>
          </a:p>
        </p:txBody>
      </p:sp>
      <p:sp>
        <p:nvSpPr>
          <p:cNvPr id="38920" name="Rectangle 22"/>
          <p:cNvSpPr>
            <a:spLocks noChangeArrowheads="1"/>
          </p:cNvSpPr>
          <p:nvPr/>
        </p:nvSpPr>
        <p:spPr bwMode="auto">
          <a:xfrm>
            <a:off x="8509426"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385121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5664154"/>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5607345"/>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6068967"/>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597723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7912994" y="6288382"/>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496210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6169504"/>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5968867"/>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59386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607107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8436155"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4753281"/>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4768549"/>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4458243"/>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4538698"/>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455630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5419995" y="2836463"/>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4191247" y="389581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1088004" y="2987222"/>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62437" y="298921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335869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3768492" y="323560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3231129" y="159740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3235609" y="160277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3231129" y="196888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3374004" y="202603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85" name="Straight Connector 40"/>
          <p:cNvCxnSpPr>
            <a:cxnSpLocks noChangeShapeType="1"/>
          </p:cNvCxnSpPr>
          <p:nvPr/>
        </p:nvCxnSpPr>
        <p:spPr bwMode="auto">
          <a:xfrm>
            <a:off x="4055699" y="277216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6174213" y="2365753"/>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4945629" y="2355994"/>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975484" y="2505615"/>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995074" y="2497347"/>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4867892" y="2274641"/>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972415" y="2399906"/>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3" name="Text Box 20"/>
          <p:cNvSpPr txBox="1">
            <a:spLocks noChangeArrowheads="1"/>
          </p:cNvSpPr>
          <p:nvPr/>
        </p:nvSpPr>
        <p:spPr bwMode="auto">
          <a:xfrm>
            <a:off x="5349099" y="5824416"/>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3579467"/>
      </p:ext>
    </p:extLst>
  </p:cSld>
  <p:clrMapOvr>
    <a:masterClrMapping/>
  </p:clrMapOvr>
  <mc:AlternateContent xmlns:mc="http://schemas.openxmlformats.org/markup-compatibility/2006" xmlns:p14="http://schemas.microsoft.com/office/powerpoint/2010/main">
    <mc:Choice Requires="p14">
      <p:transition spd="slow" p14:dur="2000" advTm="71466"/>
    </mc:Choice>
    <mc:Fallback xmlns="">
      <p:transition spd="slow" advTm="7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838200" y="2128279"/>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a:ea typeface="SimSun" panose="02010600030101010101" pitchFamily="2" charset="-122"/>
              </a:rPr>
              <a:t>The administrators and animal keepers are employed by one zoo, they cannot be employed by several zoos</a:t>
            </a:r>
          </a:p>
          <a:p>
            <a:pPr marL="0" indent="0">
              <a:buNone/>
            </a:pPr>
            <a:endParaRPr lang="en-US" altLang="zh-CN" sz="2100" dirty="0" smtClean="0">
              <a:ea typeface="SimSun" panose="02010600030101010101" pitchFamily="2" charset="-122"/>
            </a:endParaRP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838200" y="4858604"/>
            <a:ext cx="10515600" cy="1091820"/>
          </a:xfrm>
          <a:prstGeom prst="ellipse">
            <a:avLst/>
          </a:prstGeom>
          <a:solidFill>
            <a:schemeClr val="lt1">
              <a:alpha val="26000"/>
            </a:schemeClr>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8097134"/>
      </p:ext>
    </p:extLst>
  </p:cSld>
  <p:clrMapOvr>
    <a:masterClrMapping/>
  </p:clrMapOvr>
  <mc:AlternateContent xmlns:mc="http://schemas.openxmlformats.org/markup-compatibility/2006" xmlns:p14="http://schemas.microsoft.com/office/powerpoint/2010/main">
    <mc:Choice Requires="p14">
      <p:transition spd="slow" p14:dur="2000" advTm="39936"/>
    </mc:Choice>
    <mc:Fallback xmlns="">
      <p:transition spd="slow" advTm="39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836463"/>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7" name="Text Box 25"/>
          <p:cNvSpPr txBox="1">
            <a:spLocks noChangeArrowheads="1"/>
          </p:cNvSpPr>
          <p:nvPr/>
        </p:nvSpPr>
        <p:spPr bwMode="auto">
          <a:xfrm>
            <a:off x="6751087" y="388713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32151512"/>
      </p:ext>
    </p:extLst>
  </p:cSld>
  <p:clrMapOvr>
    <a:masterClrMapping/>
  </p:clrMapOvr>
  <mc:AlternateContent xmlns:mc="http://schemas.openxmlformats.org/markup-compatibility/2006" xmlns:p14="http://schemas.microsoft.com/office/powerpoint/2010/main">
    <mc:Choice Requires="p14">
      <p:transition spd="slow" p14:dur="2000" advTm="4377"/>
    </mc:Choice>
    <mc:Fallback xmlns="">
      <p:transition spd="slow" advTm="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836463"/>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5" name="Text Box 20"/>
          <p:cNvSpPr txBox="1">
            <a:spLocks noChangeArrowheads="1"/>
          </p:cNvSpPr>
          <p:nvPr/>
        </p:nvSpPr>
        <p:spPr bwMode="auto">
          <a:xfrm>
            <a:off x="5390446" y="3287815"/>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86" name="Text Box 20"/>
          <p:cNvSpPr txBox="1">
            <a:spLocks noChangeArrowheads="1"/>
          </p:cNvSpPr>
          <p:nvPr/>
        </p:nvSpPr>
        <p:spPr bwMode="auto">
          <a:xfrm>
            <a:off x="7764555" y="3193331"/>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7" name="Text Box 25"/>
          <p:cNvSpPr txBox="1">
            <a:spLocks noChangeArrowheads="1"/>
          </p:cNvSpPr>
          <p:nvPr/>
        </p:nvSpPr>
        <p:spPr bwMode="auto">
          <a:xfrm>
            <a:off x="6751087" y="388713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78691289"/>
      </p:ext>
    </p:extLst>
  </p:cSld>
  <p:clrMapOvr>
    <a:masterClrMapping/>
  </p:clrMapOvr>
  <mc:AlternateContent xmlns:mc="http://schemas.openxmlformats.org/markup-compatibility/2006" xmlns:p14="http://schemas.microsoft.com/office/powerpoint/2010/main">
    <mc:Choice Requires="p14">
      <p:transition spd="slow" p14:dur="2000" advTm="11847"/>
    </mc:Choice>
    <mc:Fallback xmlns="">
      <p:transition spd="slow" advTm="1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836463"/>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5" name="Text Box 20"/>
          <p:cNvSpPr txBox="1">
            <a:spLocks noChangeArrowheads="1"/>
          </p:cNvSpPr>
          <p:nvPr/>
        </p:nvSpPr>
        <p:spPr bwMode="auto">
          <a:xfrm>
            <a:off x="5390446" y="3287815"/>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86" name="Text Box 20"/>
          <p:cNvSpPr txBox="1">
            <a:spLocks noChangeArrowheads="1"/>
          </p:cNvSpPr>
          <p:nvPr/>
        </p:nvSpPr>
        <p:spPr bwMode="auto">
          <a:xfrm>
            <a:off x="7764555" y="3193331"/>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7" name="Text Box 25"/>
          <p:cNvSpPr txBox="1">
            <a:spLocks noChangeArrowheads="1"/>
          </p:cNvSpPr>
          <p:nvPr/>
        </p:nvSpPr>
        <p:spPr bwMode="auto">
          <a:xfrm>
            <a:off x="6751087" y="388713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sp>
        <p:nvSpPr>
          <p:cNvPr id="2" name="Rectangle 1"/>
          <p:cNvSpPr/>
          <p:nvPr/>
        </p:nvSpPr>
        <p:spPr>
          <a:xfrm>
            <a:off x="3848669" y="3585425"/>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p:cNvSpPr txBox="1"/>
          <p:nvPr/>
        </p:nvSpPr>
        <p:spPr>
          <a:xfrm rot="16200000">
            <a:off x="3329814" y="3836206"/>
            <a:ext cx="1324312" cy="369332"/>
          </a:xfrm>
          <a:prstGeom prst="rect">
            <a:avLst/>
          </a:prstGeom>
          <a:noFill/>
        </p:spPr>
        <p:txBody>
          <a:bodyPr wrap="square" rtlCol="0">
            <a:spAutoFit/>
          </a:bodyPr>
          <a:lstStyle/>
          <a:p>
            <a:r>
              <a:rPr lang="sv-SE" dirty="0" smtClean="0"/>
              <a:t>Arne Stor</a:t>
            </a:r>
            <a:endParaRPr lang="sv-SE" dirty="0"/>
          </a:p>
        </p:txBody>
      </p:sp>
      <p:sp>
        <p:nvSpPr>
          <p:cNvPr id="17" name="Rectangle 16"/>
          <p:cNvSpPr/>
          <p:nvPr/>
        </p:nvSpPr>
        <p:spPr>
          <a:xfrm>
            <a:off x="4353920" y="3585425"/>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rot="16200000">
            <a:off x="3835065" y="3836206"/>
            <a:ext cx="1324312" cy="369332"/>
          </a:xfrm>
          <a:prstGeom prst="rect">
            <a:avLst/>
          </a:prstGeom>
          <a:noFill/>
        </p:spPr>
        <p:txBody>
          <a:bodyPr wrap="square" rtlCol="0">
            <a:spAutoFit/>
          </a:bodyPr>
          <a:lstStyle/>
          <a:p>
            <a:r>
              <a:rPr lang="sv-SE" dirty="0" smtClean="0"/>
              <a:t>Eva Björk</a:t>
            </a:r>
            <a:endParaRPr lang="sv-SE" dirty="0"/>
          </a:p>
        </p:txBody>
      </p:sp>
      <p:sp>
        <p:nvSpPr>
          <p:cNvPr id="21" name="Rectangle 20"/>
          <p:cNvSpPr/>
          <p:nvPr/>
        </p:nvSpPr>
        <p:spPr>
          <a:xfrm>
            <a:off x="7144410" y="4982177"/>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p:cNvSpPr txBox="1"/>
          <p:nvPr/>
        </p:nvSpPr>
        <p:spPr>
          <a:xfrm rot="16200000">
            <a:off x="6625555" y="5232958"/>
            <a:ext cx="1324312" cy="369332"/>
          </a:xfrm>
          <a:prstGeom prst="rect">
            <a:avLst/>
          </a:prstGeom>
          <a:noFill/>
        </p:spPr>
        <p:txBody>
          <a:bodyPr wrap="square" rtlCol="0">
            <a:spAutoFit/>
          </a:bodyPr>
          <a:lstStyle/>
          <a:p>
            <a:r>
              <a:rPr lang="sv-SE" dirty="0" smtClean="0"/>
              <a:t>Lion Leo</a:t>
            </a:r>
            <a:endParaRPr lang="sv-SE" dirty="0"/>
          </a:p>
        </p:txBody>
      </p:sp>
      <p:sp>
        <p:nvSpPr>
          <p:cNvPr id="23" name="Rectangle 22"/>
          <p:cNvSpPr/>
          <p:nvPr/>
        </p:nvSpPr>
        <p:spPr>
          <a:xfrm>
            <a:off x="7649661" y="4982177"/>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23"/>
          <p:cNvSpPr txBox="1"/>
          <p:nvPr/>
        </p:nvSpPr>
        <p:spPr>
          <a:xfrm rot="16200000">
            <a:off x="7130806" y="5232958"/>
            <a:ext cx="1324312" cy="369332"/>
          </a:xfrm>
          <a:prstGeom prst="rect">
            <a:avLst/>
          </a:prstGeom>
          <a:noFill/>
        </p:spPr>
        <p:txBody>
          <a:bodyPr wrap="square" rtlCol="0">
            <a:spAutoFit/>
          </a:bodyPr>
          <a:lstStyle/>
          <a:p>
            <a:r>
              <a:rPr lang="sv-SE" dirty="0" smtClean="0"/>
              <a:t>Tiger Alice</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7887478"/>
      </p:ext>
    </p:extLst>
  </p:cSld>
  <p:clrMapOvr>
    <a:masterClrMapping/>
  </p:clrMapOvr>
  <mc:AlternateContent xmlns:mc="http://schemas.openxmlformats.org/markup-compatibility/2006" xmlns:p14="http://schemas.microsoft.com/office/powerpoint/2010/main">
    <mc:Choice Requires="p14">
      <p:transition spd="slow" p14:dur="2000" advTm="14414"/>
    </mc:Choice>
    <mc:Fallback xmlns="">
      <p:transition spd="slow" advTm="1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1124803" y="1906888"/>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smtClean="0">
                <a:ea typeface="SimSun" panose="02010600030101010101" pitchFamily="2" charset="-122"/>
              </a:rPr>
              <a:t>The administrators and animal keepers are </a:t>
            </a:r>
            <a:r>
              <a:rPr lang="en-US" altLang="zh-CN" sz="2100" dirty="0">
                <a:ea typeface="SimSun" panose="02010600030101010101" pitchFamily="2" charset="-122"/>
              </a:rPr>
              <a:t>e</a:t>
            </a:r>
            <a:r>
              <a:rPr lang="en-US" altLang="zh-CN" sz="2100" dirty="0" smtClean="0">
                <a:ea typeface="SimSun" panose="02010600030101010101" pitchFamily="2" charset="-122"/>
              </a:rPr>
              <a:t>mployed by one zoo, they cannot be employed by several zoos</a:t>
            </a: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1337400"/>
      </p:ext>
    </p:extLst>
  </p:cSld>
  <p:clrMapOvr>
    <a:masterClrMapping/>
  </p:clrMapOvr>
  <mc:AlternateContent xmlns:mc="http://schemas.openxmlformats.org/markup-compatibility/2006" xmlns:p14="http://schemas.microsoft.com/office/powerpoint/2010/main">
    <mc:Choice Requires="p14">
      <p:transition spd="slow" p14:dur="2000" advTm="13100"/>
    </mc:Choice>
    <mc:Fallback xmlns="">
      <p:transition spd="slow" advTm="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274050"/>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281989"/>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64870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660529"/>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050199"/>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015506"/>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277021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577154"/>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294862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5825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5" name="Text Box 20"/>
          <p:cNvSpPr txBox="1">
            <a:spLocks noChangeArrowheads="1"/>
          </p:cNvSpPr>
          <p:nvPr/>
        </p:nvSpPr>
        <p:spPr bwMode="auto">
          <a:xfrm>
            <a:off x="5390446" y="3028506"/>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86" name="Text Box 20"/>
          <p:cNvSpPr txBox="1">
            <a:spLocks noChangeArrowheads="1"/>
          </p:cNvSpPr>
          <p:nvPr/>
        </p:nvSpPr>
        <p:spPr bwMode="auto">
          <a:xfrm>
            <a:off x="7764555" y="293402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7" name="Text Box 25"/>
          <p:cNvSpPr txBox="1">
            <a:spLocks noChangeArrowheads="1"/>
          </p:cNvSpPr>
          <p:nvPr/>
        </p:nvSpPr>
        <p:spPr bwMode="auto">
          <a:xfrm>
            <a:off x="6751087" y="3627824"/>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sp>
        <p:nvSpPr>
          <p:cNvPr id="2" name="Rectangle 1"/>
          <p:cNvSpPr/>
          <p:nvPr/>
        </p:nvSpPr>
        <p:spPr>
          <a:xfrm>
            <a:off x="3848669"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p:cNvSpPr txBox="1"/>
          <p:nvPr/>
        </p:nvSpPr>
        <p:spPr>
          <a:xfrm rot="16200000">
            <a:off x="3329814" y="3576897"/>
            <a:ext cx="1324312" cy="369332"/>
          </a:xfrm>
          <a:prstGeom prst="rect">
            <a:avLst/>
          </a:prstGeom>
          <a:noFill/>
        </p:spPr>
        <p:txBody>
          <a:bodyPr wrap="square" rtlCol="0">
            <a:spAutoFit/>
          </a:bodyPr>
          <a:lstStyle/>
          <a:p>
            <a:r>
              <a:rPr lang="sv-SE" dirty="0" smtClean="0"/>
              <a:t>Arne Stor</a:t>
            </a:r>
            <a:endParaRPr lang="sv-SE" dirty="0"/>
          </a:p>
        </p:txBody>
      </p:sp>
      <p:sp>
        <p:nvSpPr>
          <p:cNvPr id="17" name="Rectangle 16"/>
          <p:cNvSpPr/>
          <p:nvPr/>
        </p:nvSpPr>
        <p:spPr>
          <a:xfrm>
            <a:off x="4353920"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rot="16200000">
            <a:off x="3835065" y="3576897"/>
            <a:ext cx="1324312" cy="369332"/>
          </a:xfrm>
          <a:prstGeom prst="rect">
            <a:avLst/>
          </a:prstGeom>
          <a:noFill/>
        </p:spPr>
        <p:txBody>
          <a:bodyPr wrap="square" rtlCol="0">
            <a:spAutoFit/>
          </a:bodyPr>
          <a:lstStyle/>
          <a:p>
            <a:r>
              <a:rPr lang="sv-SE" dirty="0" smtClean="0"/>
              <a:t>Eva Björk</a:t>
            </a:r>
            <a:endParaRPr lang="sv-SE" dirty="0"/>
          </a:p>
        </p:txBody>
      </p:sp>
      <p:sp>
        <p:nvSpPr>
          <p:cNvPr id="21" name="Rectangle 20"/>
          <p:cNvSpPr/>
          <p:nvPr/>
        </p:nvSpPr>
        <p:spPr>
          <a:xfrm>
            <a:off x="7144410"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p:cNvSpPr txBox="1"/>
          <p:nvPr/>
        </p:nvSpPr>
        <p:spPr>
          <a:xfrm rot="16200000">
            <a:off x="6625555" y="4973649"/>
            <a:ext cx="1324312" cy="369332"/>
          </a:xfrm>
          <a:prstGeom prst="rect">
            <a:avLst/>
          </a:prstGeom>
          <a:noFill/>
        </p:spPr>
        <p:txBody>
          <a:bodyPr wrap="square" rtlCol="0">
            <a:spAutoFit/>
          </a:bodyPr>
          <a:lstStyle/>
          <a:p>
            <a:r>
              <a:rPr lang="sv-SE" dirty="0" smtClean="0"/>
              <a:t>Lion Leo</a:t>
            </a:r>
            <a:endParaRPr lang="sv-SE" dirty="0"/>
          </a:p>
        </p:txBody>
      </p:sp>
      <p:sp>
        <p:nvSpPr>
          <p:cNvPr id="23" name="Rectangle 22"/>
          <p:cNvSpPr/>
          <p:nvPr/>
        </p:nvSpPr>
        <p:spPr>
          <a:xfrm>
            <a:off x="7649661"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23"/>
          <p:cNvSpPr txBox="1"/>
          <p:nvPr/>
        </p:nvSpPr>
        <p:spPr>
          <a:xfrm rot="16200000">
            <a:off x="7130806" y="4973649"/>
            <a:ext cx="1324312" cy="369332"/>
          </a:xfrm>
          <a:prstGeom prst="rect">
            <a:avLst/>
          </a:prstGeom>
          <a:noFill/>
        </p:spPr>
        <p:txBody>
          <a:bodyPr wrap="square" rtlCol="0">
            <a:spAutoFit/>
          </a:bodyPr>
          <a:lstStyle/>
          <a:p>
            <a:r>
              <a:rPr lang="sv-SE" dirty="0" smtClean="0"/>
              <a:t>Tiger Alice</a:t>
            </a:r>
            <a:endParaRPr lang="sv-SE" dirty="0"/>
          </a:p>
        </p:txBody>
      </p:sp>
      <p:cxnSp>
        <p:nvCxnSpPr>
          <p:cNvPr id="5" name="Straight Connector 4"/>
          <p:cNvCxnSpPr/>
          <p:nvPr/>
        </p:nvCxnSpPr>
        <p:spPr>
          <a:xfrm>
            <a:off x="4681887" y="4271748"/>
            <a:ext cx="2646961" cy="1883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23" idx="2"/>
          </p:cNvCxnSpPr>
          <p:nvPr/>
        </p:nvCxnSpPr>
        <p:spPr>
          <a:xfrm flipV="1">
            <a:off x="7359891" y="5791329"/>
            <a:ext cx="433072" cy="363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30207" y="3620216"/>
            <a:ext cx="2514203" cy="1756501"/>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9691527"/>
      </p:ext>
    </p:extLst>
  </p:cSld>
  <p:clrMapOvr>
    <a:masterClrMapping/>
  </p:clrMapOvr>
  <mc:AlternateContent xmlns:mc="http://schemas.openxmlformats.org/markup-compatibility/2006" xmlns:p14="http://schemas.microsoft.com/office/powerpoint/2010/main">
    <mc:Choice Requires="p14">
      <p:transition spd="slow" p14:dur="2000" advTm="173225"/>
    </mc:Choice>
    <mc:Fallback xmlns="">
      <p:transition spd="slow" advTm="173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274050"/>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281989"/>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64870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660529"/>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050199"/>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015506"/>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277021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577154"/>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294862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5825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5" name="Text Box 20"/>
          <p:cNvSpPr txBox="1">
            <a:spLocks noChangeArrowheads="1"/>
          </p:cNvSpPr>
          <p:nvPr/>
        </p:nvSpPr>
        <p:spPr bwMode="auto">
          <a:xfrm>
            <a:off x="5390446" y="3028506"/>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86" name="Text Box 20"/>
          <p:cNvSpPr txBox="1">
            <a:spLocks noChangeArrowheads="1"/>
          </p:cNvSpPr>
          <p:nvPr/>
        </p:nvSpPr>
        <p:spPr bwMode="auto">
          <a:xfrm>
            <a:off x="7764555" y="293402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7" name="Text Box 25"/>
          <p:cNvSpPr txBox="1">
            <a:spLocks noChangeArrowheads="1"/>
          </p:cNvSpPr>
          <p:nvPr/>
        </p:nvSpPr>
        <p:spPr bwMode="auto">
          <a:xfrm>
            <a:off x="6751087" y="3627824"/>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sp>
        <p:nvSpPr>
          <p:cNvPr id="2" name="Rectangle 1"/>
          <p:cNvSpPr/>
          <p:nvPr/>
        </p:nvSpPr>
        <p:spPr>
          <a:xfrm>
            <a:off x="3848669"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p:cNvSpPr txBox="1"/>
          <p:nvPr/>
        </p:nvSpPr>
        <p:spPr>
          <a:xfrm rot="16200000">
            <a:off x="3329814" y="3576897"/>
            <a:ext cx="1324312" cy="369332"/>
          </a:xfrm>
          <a:prstGeom prst="rect">
            <a:avLst/>
          </a:prstGeom>
          <a:noFill/>
        </p:spPr>
        <p:txBody>
          <a:bodyPr wrap="square" rtlCol="0">
            <a:spAutoFit/>
          </a:bodyPr>
          <a:lstStyle/>
          <a:p>
            <a:r>
              <a:rPr lang="sv-SE" dirty="0" smtClean="0"/>
              <a:t>Arne Stor</a:t>
            </a:r>
            <a:endParaRPr lang="sv-SE" dirty="0"/>
          </a:p>
        </p:txBody>
      </p:sp>
      <p:sp>
        <p:nvSpPr>
          <p:cNvPr id="17" name="Rectangle 16"/>
          <p:cNvSpPr/>
          <p:nvPr/>
        </p:nvSpPr>
        <p:spPr>
          <a:xfrm>
            <a:off x="4353920"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rot="16200000">
            <a:off x="3835065" y="3576897"/>
            <a:ext cx="1324312" cy="369332"/>
          </a:xfrm>
          <a:prstGeom prst="rect">
            <a:avLst/>
          </a:prstGeom>
          <a:noFill/>
        </p:spPr>
        <p:txBody>
          <a:bodyPr wrap="square" rtlCol="0">
            <a:spAutoFit/>
          </a:bodyPr>
          <a:lstStyle/>
          <a:p>
            <a:r>
              <a:rPr lang="sv-SE" dirty="0" smtClean="0"/>
              <a:t>Eva Björk</a:t>
            </a:r>
            <a:endParaRPr lang="sv-SE" dirty="0"/>
          </a:p>
        </p:txBody>
      </p:sp>
      <p:sp>
        <p:nvSpPr>
          <p:cNvPr id="21" name="Rectangle 20"/>
          <p:cNvSpPr/>
          <p:nvPr/>
        </p:nvSpPr>
        <p:spPr>
          <a:xfrm>
            <a:off x="7144410"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p:cNvSpPr txBox="1"/>
          <p:nvPr/>
        </p:nvSpPr>
        <p:spPr>
          <a:xfrm rot="16200000">
            <a:off x="6625555" y="4973649"/>
            <a:ext cx="1324312" cy="369332"/>
          </a:xfrm>
          <a:prstGeom prst="rect">
            <a:avLst/>
          </a:prstGeom>
          <a:noFill/>
        </p:spPr>
        <p:txBody>
          <a:bodyPr wrap="square" rtlCol="0">
            <a:spAutoFit/>
          </a:bodyPr>
          <a:lstStyle/>
          <a:p>
            <a:r>
              <a:rPr lang="sv-SE" dirty="0" smtClean="0"/>
              <a:t>Lion Leo</a:t>
            </a:r>
            <a:endParaRPr lang="sv-SE" dirty="0"/>
          </a:p>
        </p:txBody>
      </p:sp>
      <p:sp>
        <p:nvSpPr>
          <p:cNvPr id="23" name="Rectangle 22"/>
          <p:cNvSpPr/>
          <p:nvPr/>
        </p:nvSpPr>
        <p:spPr>
          <a:xfrm>
            <a:off x="7649661"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23"/>
          <p:cNvSpPr txBox="1"/>
          <p:nvPr/>
        </p:nvSpPr>
        <p:spPr>
          <a:xfrm rot="16200000">
            <a:off x="7130806" y="4973649"/>
            <a:ext cx="1324312" cy="369332"/>
          </a:xfrm>
          <a:prstGeom prst="rect">
            <a:avLst/>
          </a:prstGeom>
          <a:noFill/>
        </p:spPr>
        <p:txBody>
          <a:bodyPr wrap="square" rtlCol="0">
            <a:spAutoFit/>
          </a:bodyPr>
          <a:lstStyle/>
          <a:p>
            <a:r>
              <a:rPr lang="sv-SE" dirty="0" smtClean="0"/>
              <a:t>Tiger Alice</a:t>
            </a:r>
            <a:endParaRPr lang="sv-SE" dirty="0"/>
          </a:p>
        </p:txBody>
      </p:sp>
      <p:cxnSp>
        <p:nvCxnSpPr>
          <p:cNvPr id="5" name="Straight Connector 4"/>
          <p:cNvCxnSpPr/>
          <p:nvPr/>
        </p:nvCxnSpPr>
        <p:spPr>
          <a:xfrm>
            <a:off x="4036801" y="4394577"/>
            <a:ext cx="2285156" cy="1586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321957" y="5487309"/>
            <a:ext cx="781087" cy="494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30207" y="3620216"/>
            <a:ext cx="2514203" cy="1756501"/>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1474170"/>
      </p:ext>
    </p:extLst>
  </p:cSld>
  <p:clrMapOvr>
    <a:masterClrMapping/>
  </p:clrMapOvr>
  <mc:AlternateContent xmlns:mc="http://schemas.openxmlformats.org/markup-compatibility/2006" xmlns:p14="http://schemas.microsoft.com/office/powerpoint/2010/main">
    <mc:Choice Requires="p14">
      <p:transition spd="slow" p14:dur="2000" advTm="70125"/>
    </mc:Choice>
    <mc:Fallback xmlns="">
      <p:transition spd="slow" advTm="7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274050"/>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281989"/>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64870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660529"/>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050199"/>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015506"/>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277021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577154"/>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294862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5825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5" name="Text Box 20"/>
          <p:cNvSpPr txBox="1">
            <a:spLocks noChangeArrowheads="1"/>
          </p:cNvSpPr>
          <p:nvPr/>
        </p:nvSpPr>
        <p:spPr bwMode="auto">
          <a:xfrm>
            <a:off x="5390446" y="3028506"/>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86" name="Text Box 20"/>
          <p:cNvSpPr txBox="1">
            <a:spLocks noChangeArrowheads="1"/>
          </p:cNvSpPr>
          <p:nvPr/>
        </p:nvSpPr>
        <p:spPr bwMode="auto">
          <a:xfrm>
            <a:off x="7764555" y="293402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7" name="Text Box 25"/>
          <p:cNvSpPr txBox="1">
            <a:spLocks noChangeArrowheads="1"/>
          </p:cNvSpPr>
          <p:nvPr/>
        </p:nvSpPr>
        <p:spPr bwMode="auto">
          <a:xfrm>
            <a:off x="6751087" y="3627824"/>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sp>
        <p:nvSpPr>
          <p:cNvPr id="2" name="Rectangle 1"/>
          <p:cNvSpPr/>
          <p:nvPr/>
        </p:nvSpPr>
        <p:spPr>
          <a:xfrm>
            <a:off x="3848669"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p:cNvSpPr txBox="1"/>
          <p:nvPr/>
        </p:nvSpPr>
        <p:spPr>
          <a:xfrm rot="16200000">
            <a:off x="3329814" y="3576897"/>
            <a:ext cx="1324312" cy="369332"/>
          </a:xfrm>
          <a:prstGeom prst="rect">
            <a:avLst/>
          </a:prstGeom>
          <a:noFill/>
        </p:spPr>
        <p:txBody>
          <a:bodyPr wrap="square" rtlCol="0">
            <a:spAutoFit/>
          </a:bodyPr>
          <a:lstStyle/>
          <a:p>
            <a:r>
              <a:rPr lang="sv-SE" dirty="0" smtClean="0"/>
              <a:t>Arne Stor</a:t>
            </a:r>
            <a:endParaRPr lang="sv-SE" dirty="0"/>
          </a:p>
        </p:txBody>
      </p:sp>
      <p:sp>
        <p:nvSpPr>
          <p:cNvPr id="17" name="Rectangle 16"/>
          <p:cNvSpPr/>
          <p:nvPr/>
        </p:nvSpPr>
        <p:spPr>
          <a:xfrm>
            <a:off x="4353920"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rot="16200000">
            <a:off x="3835065" y="3576897"/>
            <a:ext cx="1324312" cy="369332"/>
          </a:xfrm>
          <a:prstGeom prst="rect">
            <a:avLst/>
          </a:prstGeom>
          <a:noFill/>
        </p:spPr>
        <p:txBody>
          <a:bodyPr wrap="square" rtlCol="0">
            <a:spAutoFit/>
          </a:bodyPr>
          <a:lstStyle/>
          <a:p>
            <a:r>
              <a:rPr lang="sv-SE" dirty="0" smtClean="0"/>
              <a:t>Eva Björk</a:t>
            </a:r>
            <a:endParaRPr lang="sv-SE" dirty="0"/>
          </a:p>
        </p:txBody>
      </p:sp>
      <p:sp>
        <p:nvSpPr>
          <p:cNvPr id="21" name="Rectangle 20"/>
          <p:cNvSpPr/>
          <p:nvPr/>
        </p:nvSpPr>
        <p:spPr>
          <a:xfrm>
            <a:off x="7144410"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p:cNvSpPr txBox="1"/>
          <p:nvPr/>
        </p:nvSpPr>
        <p:spPr>
          <a:xfrm rot="16200000">
            <a:off x="6625555" y="4973649"/>
            <a:ext cx="1324312" cy="369332"/>
          </a:xfrm>
          <a:prstGeom prst="rect">
            <a:avLst/>
          </a:prstGeom>
          <a:noFill/>
        </p:spPr>
        <p:txBody>
          <a:bodyPr wrap="square" rtlCol="0">
            <a:spAutoFit/>
          </a:bodyPr>
          <a:lstStyle/>
          <a:p>
            <a:r>
              <a:rPr lang="sv-SE" dirty="0" smtClean="0"/>
              <a:t>Lion Leo</a:t>
            </a:r>
            <a:endParaRPr lang="sv-SE" dirty="0"/>
          </a:p>
        </p:txBody>
      </p:sp>
      <p:sp>
        <p:nvSpPr>
          <p:cNvPr id="23" name="Rectangle 22"/>
          <p:cNvSpPr/>
          <p:nvPr/>
        </p:nvSpPr>
        <p:spPr>
          <a:xfrm>
            <a:off x="7649661"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23"/>
          <p:cNvSpPr txBox="1"/>
          <p:nvPr/>
        </p:nvSpPr>
        <p:spPr>
          <a:xfrm rot="16200000">
            <a:off x="7130806" y="4973649"/>
            <a:ext cx="1324312" cy="369332"/>
          </a:xfrm>
          <a:prstGeom prst="rect">
            <a:avLst/>
          </a:prstGeom>
          <a:noFill/>
        </p:spPr>
        <p:txBody>
          <a:bodyPr wrap="square" rtlCol="0">
            <a:spAutoFit/>
          </a:bodyPr>
          <a:lstStyle/>
          <a:p>
            <a:r>
              <a:rPr lang="sv-SE" dirty="0" smtClean="0"/>
              <a:t>Tiger Alice</a:t>
            </a:r>
            <a:endParaRPr lang="sv-SE" dirty="0"/>
          </a:p>
        </p:txBody>
      </p:sp>
      <p:cxnSp>
        <p:nvCxnSpPr>
          <p:cNvPr id="5" name="Straight Connector 4"/>
          <p:cNvCxnSpPr/>
          <p:nvPr/>
        </p:nvCxnSpPr>
        <p:spPr>
          <a:xfrm>
            <a:off x="4036801" y="4394577"/>
            <a:ext cx="2285156" cy="1586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321957" y="5487309"/>
            <a:ext cx="781087" cy="494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30207" y="3620216"/>
            <a:ext cx="2514203" cy="1756501"/>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184045" y="2914024"/>
            <a:ext cx="1058839" cy="764274"/>
          </a:xfrm>
          <a:prstGeom prst="ellipse">
            <a:avLst/>
          </a:prstGeom>
          <a:solidFill>
            <a:schemeClr val="lt1">
              <a:alpha val="26000"/>
            </a:schemeClr>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cxnSp>
        <p:nvCxnSpPr>
          <p:cNvPr id="6" name="Straight Connector 5"/>
          <p:cNvCxnSpPr/>
          <p:nvPr/>
        </p:nvCxnSpPr>
        <p:spPr>
          <a:xfrm>
            <a:off x="5076967" y="2347415"/>
            <a:ext cx="1009934" cy="15694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817805" y="2620962"/>
            <a:ext cx="1948825" cy="95854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6736344"/>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2"/>
          <p:cNvSpPr>
            <a:spLocks noChangeArrowheads="1"/>
          </p:cNvSpPr>
          <p:nvPr/>
        </p:nvSpPr>
        <p:spPr bwMode="auto">
          <a:xfrm>
            <a:off x="6735213" y="3274050"/>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7097162" y="3281989"/>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60" name="Straight Connector 14"/>
          <p:cNvCxnSpPr>
            <a:cxnSpLocks noChangeShapeType="1"/>
          </p:cNvCxnSpPr>
          <p:nvPr/>
        </p:nvCxnSpPr>
        <p:spPr bwMode="auto">
          <a:xfrm>
            <a:off x="6719337" y="364870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Text Box 20"/>
          <p:cNvSpPr txBox="1">
            <a:spLocks noChangeArrowheads="1"/>
          </p:cNvSpPr>
          <p:nvPr/>
        </p:nvSpPr>
        <p:spPr bwMode="auto">
          <a:xfrm>
            <a:off x="5392343" y="2660529"/>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63" name="Straight Connector 40"/>
          <p:cNvCxnSpPr>
            <a:cxnSpLocks noChangeShapeType="1"/>
          </p:cNvCxnSpPr>
          <p:nvPr/>
        </p:nvCxnSpPr>
        <p:spPr bwMode="auto">
          <a:xfrm>
            <a:off x="7615224" y="3050199"/>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5" name="Straight Connector 40"/>
          <p:cNvCxnSpPr>
            <a:cxnSpLocks noChangeShapeType="1"/>
          </p:cNvCxnSpPr>
          <p:nvPr/>
        </p:nvCxnSpPr>
        <p:spPr bwMode="auto">
          <a:xfrm flipH="1">
            <a:off x="5372812" y="3015506"/>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5" name="Isosceles Triangle 74"/>
          <p:cNvSpPr/>
          <p:nvPr/>
        </p:nvSpPr>
        <p:spPr>
          <a:xfrm rot="5400000">
            <a:off x="6661942" y="277021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78" name="Rectangle 22"/>
          <p:cNvSpPr>
            <a:spLocks noChangeArrowheads="1"/>
          </p:cNvSpPr>
          <p:nvPr/>
        </p:nvSpPr>
        <p:spPr bwMode="auto">
          <a:xfrm>
            <a:off x="3645782" y="2577154"/>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3" name="Straight Connector 26"/>
          <p:cNvCxnSpPr>
            <a:cxnSpLocks noChangeShapeType="1"/>
          </p:cNvCxnSpPr>
          <p:nvPr/>
        </p:nvCxnSpPr>
        <p:spPr bwMode="auto">
          <a:xfrm>
            <a:off x="3645782" y="294862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4"/>
          <p:cNvSpPr txBox="1">
            <a:spLocks noChangeArrowheads="1"/>
          </p:cNvSpPr>
          <p:nvPr/>
        </p:nvSpPr>
        <p:spPr bwMode="auto">
          <a:xfrm>
            <a:off x="3650262" y="258252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85" name="Text Box 20"/>
          <p:cNvSpPr txBox="1">
            <a:spLocks noChangeArrowheads="1"/>
          </p:cNvSpPr>
          <p:nvPr/>
        </p:nvSpPr>
        <p:spPr bwMode="auto">
          <a:xfrm>
            <a:off x="5390446" y="3028506"/>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6" name="Text Box 20"/>
          <p:cNvSpPr txBox="1">
            <a:spLocks noChangeArrowheads="1"/>
          </p:cNvSpPr>
          <p:nvPr/>
        </p:nvSpPr>
        <p:spPr bwMode="auto">
          <a:xfrm>
            <a:off x="7764555" y="293402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r>
              <a:rPr lang="sv-SE" altLang="sv-SE" sz="1600" b="1" i="0" dirty="0"/>
              <a:t>*</a:t>
            </a:r>
            <a:endParaRPr lang="en-US" altLang="sv-SE" sz="1600" b="1" i="0" dirty="0"/>
          </a:p>
        </p:txBody>
      </p:sp>
      <p:sp>
        <p:nvSpPr>
          <p:cNvPr id="87" name="Text Box 25"/>
          <p:cNvSpPr txBox="1">
            <a:spLocks noChangeArrowheads="1"/>
          </p:cNvSpPr>
          <p:nvPr/>
        </p:nvSpPr>
        <p:spPr bwMode="auto">
          <a:xfrm>
            <a:off x="6751087" y="3627824"/>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sp>
        <p:nvSpPr>
          <p:cNvPr id="2" name="Rectangle 1"/>
          <p:cNvSpPr/>
          <p:nvPr/>
        </p:nvSpPr>
        <p:spPr>
          <a:xfrm>
            <a:off x="3848669"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p:cNvSpPr txBox="1"/>
          <p:nvPr/>
        </p:nvSpPr>
        <p:spPr>
          <a:xfrm rot="16200000">
            <a:off x="3329814" y="3576897"/>
            <a:ext cx="1324312" cy="369332"/>
          </a:xfrm>
          <a:prstGeom prst="rect">
            <a:avLst/>
          </a:prstGeom>
          <a:noFill/>
        </p:spPr>
        <p:txBody>
          <a:bodyPr wrap="square" rtlCol="0">
            <a:spAutoFit/>
          </a:bodyPr>
          <a:lstStyle/>
          <a:p>
            <a:r>
              <a:rPr lang="sv-SE" dirty="0" smtClean="0"/>
              <a:t>Arne Stor</a:t>
            </a:r>
            <a:endParaRPr lang="sv-SE" dirty="0"/>
          </a:p>
        </p:txBody>
      </p:sp>
      <p:sp>
        <p:nvSpPr>
          <p:cNvPr id="17" name="Rectangle 16"/>
          <p:cNvSpPr/>
          <p:nvPr/>
        </p:nvSpPr>
        <p:spPr>
          <a:xfrm>
            <a:off x="4353920" y="3326116"/>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Box 17"/>
          <p:cNvSpPr txBox="1"/>
          <p:nvPr/>
        </p:nvSpPr>
        <p:spPr>
          <a:xfrm rot="16200000">
            <a:off x="3835065" y="3576897"/>
            <a:ext cx="1324312" cy="369332"/>
          </a:xfrm>
          <a:prstGeom prst="rect">
            <a:avLst/>
          </a:prstGeom>
          <a:noFill/>
        </p:spPr>
        <p:txBody>
          <a:bodyPr wrap="square" rtlCol="0">
            <a:spAutoFit/>
          </a:bodyPr>
          <a:lstStyle/>
          <a:p>
            <a:r>
              <a:rPr lang="sv-SE" dirty="0" smtClean="0"/>
              <a:t>Eva Björk</a:t>
            </a:r>
            <a:endParaRPr lang="sv-SE" dirty="0"/>
          </a:p>
        </p:txBody>
      </p:sp>
      <p:sp>
        <p:nvSpPr>
          <p:cNvPr id="21" name="Rectangle 20"/>
          <p:cNvSpPr/>
          <p:nvPr/>
        </p:nvSpPr>
        <p:spPr>
          <a:xfrm>
            <a:off x="7144410"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p:cNvSpPr txBox="1"/>
          <p:nvPr/>
        </p:nvSpPr>
        <p:spPr>
          <a:xfrm rot="16200000">
            <a:off x="6625555" y="4973649"/>
            <a:ext cx="1324312" cy="369332"/>
          </a:xfrm>
          <a:prstGeom prst="rect">
            <a:avLst/>
          </a:prstGeom>
          <a:noFill/>
        </p:spPr>
        <p:txBody>
          <a:bodyPr wrap="square" rtlCol="0">
            <a:spAutoFit/>
          </a:bodyPr>
          <a:lstStyle/>
          <a:p>
            <a:r>
              <a:rPr lang="sv-SE" dirty="0" smtClean="0"/>
              <a:t>Lion Leo</a:t>
            </a:r>
            <a:endParaRPr lang="sv-SE" dirty="0"/>
          </a:p>
        </p:txBody>
      </p:sp>
      <p:sp>
        <p:nvSpPr>
          <p:cNvPr id="23" name="Rectangle 22"/>
          <p:cNvSpPr/>
          <p:nvPr/>
        </p:nvSpPr>
        <p:spPr>
          <a:xfrm>
            <a:off x="7649661" y="4722868"/>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Box 23"/>
          <p:cNvSpPr txBox="1"/>
          <p:nvPr/>
        </p:nvSpPr>
        <p:spPr>
          <a:xfrm rot="16200000">
            <a:off x="7130806" y="4973649"/>
            <a:ext cx="1324312" cy="369332"/>
          </a:xfrm>
          <a:prstGeom prst="rect">
            <a:avLst/>
          </a:prstGeom>
          <a:noFill/>
        </p:spPr>
        <p:txBody>
          <a:bodyPr wrap="square" rtlCol="0">
            <a:spAutoFit/>
          </a:bodyPr>
          <a:lstStyle/>
          <a:p>
            <a:r>
              <a:rPr lang="sv-SE" dirty="0" smtClean="0"/>
              <a:t>Tiger Alice</a:t>
            </a:r>
            <a:endParaRPr lang="sv-SE" dirty="0"/>
          </a:p>
        </p:txBody>
      </p:sp>
      <p:cxnSp>
        <p:nvCxnSpPr>
          <p:cNvPr id="5" name="Straight Connector 4"/>
          <p:cNvCxnSpPr/>
          <p:nvPr/>
        </p:nvCxnSpPr>
        <p:spPr>
          <a:xfrm>
            <a:off x="4036801" y="4394577"/>
            <a:ext cx="2285156" cy="1586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321957" y="5487309"/>
            <a:ext cx="781087" cy="494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630207" y="3620216"/>
            <a:ext cx="2514203" cy="1756501"/>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184045" y="2914024"/>
            <a:ext cx="1058839" cy="764274"/>
          </a:xfrm>
          <a:prstGeom prst="ellipse">
            <a:avLst/>
          </a:prstGeom>
          <a:solidFill>
            <a:schemeClr val="lt1">
              <a:alpha val="26000"/>
            </a:schemeClr>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8881289"/>
      </p:ext>
    </p:extLst>
  </p:cSld>
  <p:clrMapOvr>
    <a:masterClrMapping/>
  </p:clrMapOvr>
  <mc:AlternateContent xmlns:mc="http://schemas.openxmlformats.org/markup-compatibility/2006" xmlns:p14="http://schemas.microsoft.com/office/powerpoint/2010/main">
    <mc:Choice Requires="p14">
      <p:transition spd="slow" p14:dur="2000" advTm="1416"/>
    </mc:Choice>
    <mc:Fallback xmlns="">
      <p:transition spd="slow" advTm="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838200" y="2128279"/>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a:ea typeface="SimSun" panose="02010600030101010101" pitchFamily="2" charset="-122"/>
              </a:rPr>
              <a:t>The administrators and animal keepers are employed by one zoo, they cannot be employed by several zoos</a:t>
            </a:r>
          </a:p>
          <a:p>
            <a:pPr marL="0" indent="0">
              <a:buNone/>
            </a:pPr>
            <a:endParaRPr lang="en-US" altLang="zh-CN" sz="2100" dirty="0" smtClean="0">
              <a:ea typeface="SimSun" panose="02010600030101010101" pitchFamily="2" charset="-122"/>
            </a:endParaRP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838200" y="5581939"/>
            <a:ext cx="10515600" cy="1091820"/>
          </a:xfrm>
          <a:prstGeom prst="ellipse">
            <a:avLst/>
          </a:prstGeom>
          <a:solidFill>
            <a:schemeClr val="lt1">
              <a:alpha val="26000"/>
            </a:schemeClr>
          </a:solidFill>
          <a:ln w="38100">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6316364"/>
      </p:ext>
    </p:extLst>
  </p:cSld>
  <p:clrMapOvr>
    <a:masterClrMapping/>
  </p:clrMapOvr>
  <mc:AlternateContent xmlns:mc="http://schemas.openxmlformats.org/markup-compatibility/2006" xmlns:p14="http://schemas.microsoft.com/office/powerpoint/2010/main">
    <mc:Choice Requires="p14">
      <p:transition spd="slow" p14:dur="2000" advTm="24011"/>
    </mc:Choice>
    <mc:Fallback xmlns="">
      <p:transition spd="slow" advTm="2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8" name="Text Box 25"/>
          <p:cNvSpPr txBox="1">
            <a:spLocks noChangeArrowheads="1"/>
          </p:cNvSpPr>
          <p:nvPr/>
        </p:nvSpPr>
        <p:spPr bwMode="auto">
          <a:xfrm>
            <a:off x="3335277" y="455630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 name="Isosceles Triangle 9"/>
          <p:cNvSpPr/>
          <p:nvPr/>
        </p:nvSpPr>
        <p:spPr>
          <a:xfrm rot="10800000">
            <a:off x="4191247" y="389581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1" name="Text Box 20"/>
          <p:cNvSpPr txBox="1">
            <a:spLocks noChangeArrowheads="1"/>
          </p:cNvSpPr>
          <p:nvPr/>
        </p:nvSpPr>
        <p:spPr bwMode="auto">
          <a:xfrm rot="5400000">
            <a:off x="3768492" y="323560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12" name="Rectangle 22"/>
          <p:cNvSpPr>
            <a:spLocks noChangeArrowheads="1"/>
          </p:cNvSpPr>
          <p:nvPr/>
        </p:nvSpPr>
        <p:spPr bwMode="auto">
          <a:xfrm>
            <a:off x="3231129" y="159740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3" name="Text Box 24"/>
          <p:cNvSpPr txBox="1">
            <a:spLocks noChangeArrowheads="1"/>
          </p:cNvSpPr>
          <p:nvPr/>
        </p:nvSpPr>
        <p:spPr bwMode="auto">
          <a:xfrm>
            <a:off x="3481271" y="160277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14" name="Straight Connector 26"/>
          <p:cNvCxnSpPr>
            <a:cxnSpLocks noChangeShapeType="1"/>
          </p:cNvCxnSpPr>
          <p:nvPr/>
        </p:nvCxnSpPr>
        <p:spPr bwMode="auto">
          <a:xfrm>
            <a:off x="3231129" y="196888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Text Box 25"/>
          <p:cNvSpPr txBox="1">
            <a:spLocks noChangeArrowheads="1"/>
          </p:cNvSpPr>
          <p:nvPr/>
        </p:nvSpPr>
        <p:spPr bwMode="auto">
          <a:xfrm>
            <a:off x="3374004" y="202603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16" name="Straight Connector 40"/>
          <p:cNvCxnSpPr>
            <a:cxnSpLocks noChangeShapeType="1"/>
          </p:cNvCxnSpPr>
          <p:nvPr/>
        </p:nvCxnSpPr>
        <p:spPr bwMode="auto">
          <a:xfrm>
            <a:off x="4055699" y="277216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2621404"/>
      </p:ext>
    </p:extLst>
  </p:cSld>
  <p:clrMapOvr>
    <a:masterClrMapping/>
  </p:clrMapOvr>
  <mc:AlternateContent xmlns:mc="http://schemas.openxmlformats.org/markup-compatibility/2006" xmlns:p14="http://schemas.microsoft.com/office/powerpoint/2010/main">
    <mc:Choice Requires="p14">
      <p:transition spd="slow" p14:dur="2000" advTm="15686"/>
    </mc:Choice>
    <mc:Fallback xmlns="">
      <p:transition spd="slow" advTm="1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8" name="Text Box 25"/>
          <p:cNvSpPr txBox="1">
            <a:spLocks noChangeArrowheads="1"/>
          </p:cNvSpPr>
          <p:nvPr/>
        </p:nvSpPr>
        <p:spPr bwMode="auto">
          <a:xfrm>
            <a:off x="3335277" y="455630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 name="Isosceles Triangle 9"/>
          <p:cNvSpPr/>
          <p:nvPr/>
        </p:nvSpPr>
        <p:spPr>
          <a:xfrm rot="10800000">
            <a:off x="4191247" y="389581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1" name="Text Box 20"/>
          <p:cNvSpPr txBox="1">
            <a:spLocks noChangeArrowheads="1"/>
          </p:cNvSpPr>
          <p:nvPr/>
        </p:nvSpPr>
        <p:spPr bwMode="auto">
          <a:xfrm rot="5400000">
            <a:off x="3768492" y="323560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12" name="Rectangle 22"/>
          <p:cNvSpPr>
            <a:spLocks noChangeArrowheads="1"/>
          </p:cNvSpPr>
          <p:nvPr/>
        </p:nvSpPr>
        <p:spPr bwMode="auto">
          <a:xfrm>
            <a:off x="3231129" y="159740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3" name="Text Box 24"/>
          <p:cNvSpPr txBox="1">
            <a:spLocks noChangeArrowheads="1"/>
          </p:cNvSpPr>
          <p:nvPr/>
        </p:nvSpPr>
        <p:spPr bwMode="auto">
          <a:xfrm>
            <a:off x="3481271" y="160277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14" name="Straight Connector 26"/>
          <p:cNvCxnSpPr>
            <a:cxnSpLocks noChangeShapeType="1"/>
          </p:cNvCxnSpPr>
          <p:nvPr/>
        </p:nvCxnSpPr>
        <p:spPr bwMode="auto">
          <a:xfrm>
            <a:off x="3231129" y="196888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Text Box 25"/>
          <p:cNvSpPr txBox="1">
            <a:spLocks noChangeArrowheads="1"/>
          </p:cNvSpPr>
          <p:nvPr/>
        </p:nvSpPr>
        <p:spPr bwMode="auto">
          <a:xfrm>
            <a:off x="3374004" y="202603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16" name="Straight Connector 40"/>
          <p:cNvCxnSpPr>
            <a:cxnSpLocks noChangeShapeType="1"/>
          </p:cNvCxnSpPr>
          <p:nvPr/>
        </p:nvCxnSpPr>
        <p:spPr bwMode="auto">
          <a:xfrm>
            <a:off x="4055699" y="277216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 name="Text Box 20"/>
          <p:cNvSpPr txBox="1">
            <a:spLocks noChangeArrowheads="1"/>
          </p:cNvSpPr>
          <p:nvPr/>
        </p:nvSpPr>
        <p:spPr bwMode="auto">
          <a:xfrm>
            <a:off x="3488729" y="3804681"/>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28" name="Text Box 20"/>
          <p:cNvSpPr txBox="1">
            <a:spLocks noChangeArrowheads="1"/>
          </p:cNvSpPr>
          <p:nvPr/>
        </p:nvSpPr>
        <p:spPr bwMode="auto">
          <a:xfrm>
            <a:off x="3530983" y="290857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42539353"/>
      </p:ext>
    </p:extLst>
  </p:cSld>
  <p:clrMapOvr>
    <a:masterClrMapping/>
  </p:clrMapOvr>
  <mc:AlternateContent xmlns:mc="http://schemas.openxmlformats.org/markup-compatibility/2006" xmlns:p14="http://schemas.microsoft.com/office/powerpoint/2010/main">
    <mc:Choice Requires="p14">
      <p:transition spd="slow" p14:dur="2000" advTm="64472"/>
    </mc:Choice>
    <mc:Fallback xmlns="">
      <p:transition spd="slow" advTm="6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959917" y="2289609"/>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8" name="Text Box 25"/>
          <p:cNvSpPr txBox="1">
            <a:spLocks noChangeArrowheads="1"/>
          </p:cNvSpPr>
          <p:nvPr/>
        </p:nvSpPr>
        <p:spPr bwMode="auto">
          <a:xfrm>
            <a:off x="3335277" y="455630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 name="Isosceles Triangle 9"/>
          <p:cNvSpPr/>
          <p:nvPr/>
        </p:nvSpPr>
        <p:spPr>
          <a:xfrm rot="10800000">
            <a:off x="4191247" y="389581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1" name="Text Box 20"/>
          <p:cNvSpPr txBox="1">
            <a:spLocks noChangeArrowheads="1"/>
          </p:cNvSpPr>
          <p:nvPr/>
        </p:nvSpPr>
        <p:spPr bwMode="auto">
          <a:xfrm rot="5400000">
            <a:off x="3768492" y="323560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12" name="Rectangle 22"/>
          <p:cNvSpPr>
            <a:spLocks noChangeArrowheads="1"/>
          </p:cNvSpPr>
          <p:nvPr/>
        </p:nvSpPr>
        <p:spPr bwMode="auto">
          <a:xfrm>
            <a:off x="3231129" y="159740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3" name="Text Box 24"/>
          <p:cNvSpPr txBox="1">
            <a:spLocks noChangeArrowheads="1"/>
          </p:cNvSpPr>
          <p:nvPr/>
        </p:nvSpPr>
        <p:spPr bwMode="auto">
          <a:xfrm>
            <a:off x="3481271" y="160277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14" name="Straight Connector 26"/>
          <p:cNvCxnSpPr>
            <a:cxnSpLocks noChangeShapeType="1"/>
          </p:cNvCxnSpPr>
          <p:nvPr/>
        </p:nvCxnSpPr>
        <p:spPr bwMode="auto">
          <a:xfrm>
            <a:off x="3231129" y="196888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5" name="Text Box 25"/>
          <p:cNvSpPr txBox="1">
            <a:spLocks noChangeArrowheads="1"/>
          </p:cNvSpPr>
          <p:nvPr/>
        </p:nvSpPr>
        <p:spPr bwMode="auto">
          <a:xfrm>
            <a:off x="3374004" y="202603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16" name="Straight Connector 40"/>
          <p:cNvCxnSpPr>
            <a:cxnSpLocks noChangeShapeType="1"/>
          </p:cNvCxnSpPr>
          <p:nvPr/>
        </p:nvCxnSpPr>
        <p:spPr bwMode="auto">
          <a:xfrm>
            <a:off x="4055699" y="277216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9" name="Rectangle 18"/>
          <p:cNvSpPr/>
          <p:nvPr/>
        </p:nvSpPr>
        <p:spPr>
          <a:xfrm>
            <a:off x="4959917" y="1809825"/>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Box 19"/>
          <p:cNvSpPr txBox="1"/>
          <p:nvPr/>
        </p:nvSpPr>
        <p:spPr>
          <a:xfrm>
            <a:off x="5103192" y="1788000"/>
            <a:ext cx="1324312" cy="369332"/>
          </a:xfrm>
          <a:prstGeom prst="rect">
            <a:avLst/>
          </a:prstGeom>
          <a:noFill/>
        </p:spPr>
        <p:txBody>
          <a:bodyPr wrap="square" rtlCol="0">
            <a:spAutoFit/>
          </a:bodyPr>
          <a:lstStyle/>
          <a:p>
            <a:r>
              <a:rPr lang="sv-SE" dirty="0" smtClean="0"/>
              <a:t>Arne Stor</a:t>
            </a:r>
            <a:endParaRPr lang="sv-SE" dirty="0"/>
          </a:p>
        </p:txBody>
      </p:sp>
      <p:sp>
        <p:nvSpPr>
          <p:cNvPr id="22" name="TextBox 21"/>
          <p:cNvSpPr txBox="1"/>
          <p:nvPr/>
        </p:nvSpPr>
        <p:spPr>
          <a:xfrm>
            <a:off x="5103192" y="2273104"/>
            <a:ext cx="1324312" cy="369332"/>
          </a:xfrm>
          <a:prstGeom prst="rect">
            <a:avLst/>
          </a:prstGeom>
          <a:noFill/>
        </p:spPr>
        <p:txBody>
          <a:bodyPr wrap="square" rtlCol="0">
            <a:spAutoFit/>
          </a:bodyPr>
          <a:lstStyle/>
          <a:p>
            <a:r>
              <a:rPr lang="sv-SE" dirty="0" smtClean="0"/>
              <a:t>Eva Björk</a:t>
            </a:r>
            <a:endParaRPr lang="sv-SE" dirty="0"/>
          </a:p>
        </p:txBody>
      </p:sp>
      <p:sp>
        <p:nvSpPr>
          <p:cNvPr id="24" name="Rectangle 23"/>
          <p:cNvSpPr/>
          <p:nvPr/>
        </p:nvSpPr>
        <p:spPr>
          <a:xfrm>
            <a:off x="5005018" y="492521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5005018" y="4445428"/>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Box 25"/>
          <p:cNvSpPr txBox="1"/>
          <p:nvPr/>
        </p:nvSpPr>
        <p:spPr>
          <a:xfrm>
            <a:off x="5148293" y="4423603"/>
            <a:ext cx="1324312" cy="369332"/>
          </a:xfrm>
          <a:prstGeom prst="rect">
            <a:avLst/>
          </a:prstGeom>
          <a:noFill/>
        </p:spPr>
        <p:txBody>
          <a:bodyPr wrap="square" rtlCol="0">
            <a:spAutoFit/>
          </a:bodyPr>
          <a:lstStyle/>
          <a:p>
            <a:r>
              <a:rPr lang="sv-SE" dirty="0" smtClean="0"/>
              <a:t>Stockholm</a:t>
            </a:r>
            <a:endParaRPr lang="sv-SE" dirty="0"/>
          </a:p>
        </p:txBody>
      </p:sp>
      <p:sp>
        <p:nvSpPr>
          <p:cNvPr id="27" name="TextBox 26"/>
          <p:cNvSpPr txBox="1"/>
          <p:nvPr/>
        </p:nvSpPr>
        <p:spPr>
          <a:xfrm>
            <a:off x="5148293" y="4908707"/>
            <a:ext cx="1324312" cy="369332"/>
          </a:xfrm>
          <a:prstGeom prst="rect">
            <a:avLst/>
          </a:prstGeom>
          <a:noFill/>
        </p:spPr>
        <p:txBody>
          <a:bodyPr wrap="square" rtlCol="0">
            <a:spAutoFit/>
          </a:bodyPr>
          <a:lstStyle/>
          <a:p>
            <a:r>
              <a:rPr lang="sv-SE" dirty="0" smtClean="0"/>
              <a:t>Athens</a:t>
            </a:r>
            <a:endParaRPr lang="sv-SE" dirty="0"/>
          </a:p>
        </p:txBody>
      </p:sp>
      <p:sp>
        <p:nvSpPr>
          <p:cNvPr id="28" name="Text Box 20"/>
          <p:cNvSpPr txBox="1">
            <a:spLocks noChangeArrowheads="1"/>
          </p:cNvSpPr>
          <p:nvPr/>
        </p:nvSpPr>
        <p:spPr bwMode="auto">
          <a:xfrm>
            <a:off x="3488729" y="3804681"/>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29" name="Text Box 20"/>
          <p:cNvSpPr txBox="1">
            <a:spLocks noChangeArrowheads="1"/>
          </p:cNvSpPr>
          <p:nvPr/>
        </p:nvSpPr>
        <p:spPr bwMode="auto">
          <a:xfrm>
            <a:off x="3530983" y="290857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cxnSp>
        <p:nvCxnSpPr>
          <p:cNvPr id="30" name="Straight Connector 29"/>
          <p:cNvCxnSpPr>
            <a:endCxn id="26" idx="0"/>
          </p:cNvCxnSpPr>
          <p:nvPr/>
        </p:nvCxnSpPr>
        <p:spPr>
          <a:xfrm>
            <a:off x="5624396" y="2650254"/>
            <a:ext cx="186053" cy="1773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363803" y="1983578"/>
            <a:ext cx="617055" cy="1912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5" idx="3"/>
          </p:cNvCxnSpPr>
          <p:nvPr/>
        </p:nvCxnSpPr>
        <p:spPr>
          <a:xfrm flipH="1">
            <a:off x="6411445" y="3892820"/>
            <a:ext cx="592137" cy="726362"/>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487606" y="2342333"/>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TextBox 36"/>
          <p:cNvSpPr txBox="1"/>
          <p:nvPr/>
        </p:nvSpPr>
        <p:spPr>
          <a:xfrm>
            <a:off x="1466802" y="2306210"/>
            <a:ext cx="1897823" cy="369332"/>
          </a:xfrm>
          <a:prstGeom prst="rect">
            <a:avLst/>
          </a:prstGeom>
          <a:noFill/>
        </p:spPr>
        <p:txBody>
          <a:bodyPr wrap="square" rtlCol="0">
            <a:spAutoFit/>
          </a:bodyPr>
          <a:lstStyle/>
          <a:p>
            <a:r>
              <a:rPr lang="sv-SE" dirty="0" smtClean="0"/>
              <a:t>Giorgos Samaras</a:t>
            </a:r>
            <a:endParaRPr lang="sv-SE" dirty="0"/>
          </a:p>
        </p:txBody>
      </p:sp>
      <p:cxnSp>
        <p:nvCxnSpPr>
          <p:cNvPr id="38" name="Straight Connector 37"/>
          <p:cNvCxnSpPr/>
          <p:nvPr/>
        </p:nvCxnSpPr>
        <p:spPr>
          <a:xfrm>
            <a:off x="2046859" y="2671477"/>
            <a:ext cx="97761" cy="3265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2131348" y="5936776"/>
            <a:ext cx="3196979" cy="47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328327" y="5258105"/>
            <a:ext cx="592137" cy="726362"/>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3358168"/>
      </p:ext>
    </p:extLst>
  </p:cSld>
  <p:clrMapOvr>
    <a:masterClrMapping/>
  </p:clrMapOvr>
  <mc:AlternateContent xmlns:mc="http://schemas.openxmlformats.org/markup-compatibility/2006" xmlns:p14="http://schemas.microsoft.com/office/powerpoint/2010/main">
    <mc:Choice Requires="p14">
      <p:transition spd="slow" p14:dur="2000" advTm="120268"/>
    </mc:Choice>
    <mc:Fallback xmlns="">
      <p:transition spd="slow" advTm="12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28</a:t>
            </a:fld>
            <a:endParaRPr lang="sv-SE" altLang="sv-SE" sz="1000" i="0"/>
          </a:p>
        </p:txBody>
      </p:sp>
      <p:sp>
        <p:nvSpPr>
          <p:cNvPr id="38920" name="Rectangle 22"/>
          <p:cNvSpPr>
            <a:spLocks noChangeArrowheads="1"/>
          </p:cNvSpPr>
          <p:nvPr/>
        </p:nvSpPr>
        <p:spPr bwMode="auto">
          <a:xfrm>
            <a:off x="8509426" y="2346001"/>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2353940"/>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2663855"/>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272065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4476796"/>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4419987"/>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488160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4789874"/>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2390700"/>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7912994" y="5101024"/>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377475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4982146"/>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478150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4751294"/>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48837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3565923"/>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3581191"/>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327088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33513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2972385"/>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290299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3368949"/>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327792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0" name="Rectangle 22"/>
          <p:cNvSpPr>
            <a:spLocks noChangeArrowheads="1"/>
          </p:cNvSpPr>
          <p:nvPr/>
        </p:nvSpPr>
        <p:spPr bwMode="auto">
          <a:xfrm>
            <a:off x="1088004" y="1799864"/>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62437" y="180186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217133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 Box 20"/>
          <p:cNvSpPr txBox="1">
            <a:spLocks noChangeArrowheads="1"/>
          </p:cNvSpPr>
          <p:nvPr/>
        </p:nvSpPr>
        <p:spPr bwMode="auto">
          <a:xfrm>
            <a:off x="5349099" y="4637058"/>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2257574"/>
      </p:ext>
    </p:extLst>
  </p:cSld>
  <p:clrMapOvr>
    <a:masterClrMapping/>
  </p:clrMapOvr>
  <mc:AlternateContent xmlns:mc="http://schemas.openxmlformats.org/markup-compatibility/2006" xmlns:p14="http://schemas.microsoft.com/office/powerpoint/2010/main">
    <mc:Choice Requires="p14">
      <p:transition spd="slow" p14:dur="2000" advTm="41582"/>
    </mc:Choice>
    <mc:Fallback xmlns="">
      <p:transition spd="slow" advTm="4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29</a:t>
            </a:fld>
            <a:endParaRPr lang="sv-SE" altLang="sv-SE" sz="1000" i="0"/>
          </a:p>
        </p:txBody>
      </p:sp>
      <p:sp>
        <p:nvSpPr>
          <p:cNvPr id="38920" name="Rectangle 22"/>
          <p:cNvSpPr>
            <a:spLocks noChangeArrowheads="1"/>
          </p:cNvSpPr>
          <p:nvPr/>
        </p:nvSpPr>
        <p:spPr bwMode="auto">
          <a:xfrm>
            <a:off x="8509426" y="2346001"/>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2353940"/>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2663855"/>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272065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4476796"/>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4419987"/>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488160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4789874"/>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2390700"/>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7912994" y="5101024"/>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377475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4982146"/>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478150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4751294"/>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48837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3565923"/>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3581191"/>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327088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33513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2972385"/>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290299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3368949"/>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327792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0" name="Rectangle 22"/>
          <p:cNvSpPr>
            <a:spLocks noChangeArrowheads="1"/>
          </p:cNvSpPr>
          <p:nvPr/>
        </p:nvSpPr>
        <p:spPr bwMode="auto">
          <a:xfrm>
            <a:off x="1088004" y="1799864"/>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88695" y="182956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217133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 Box 20"/>
          <p:cNvSpPr txBox="1">
            <a:spLocks noChangeArrowheads="1"/>
          </p:cNvSpPr>
          <p:nvPr/>
        </p:nvSpPr>
        <p:spPr bwMode="auto">
          <a:xfrm>
            <a:off x="5349099" y="4637058"/>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Rectangle 50"/>
          <p:cNvSpPr/>
          <p:nvPr/>
        </p:nvSpPr>
        <p:spPr>
          <a:xfrm rot="16200000">
            <a:off x="3175191" y="207052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Rectangle 56"/>
          <p:cNvSpPr/>
          <p:nvPr/>
        </p:nvSpPr>
        <p:spPr>
          <a:xfrm rot="16200000">
            <a:off x="3745989" y="2050699"/>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TextBox 58"/>
          <p:cNvSpPr txBox="1"/>
          <p:nvPr/>
        </p:nvSpPr>
        <p:spPr>
          <a:xfrm rot="16200000">
            <a:off x="3823396" y="2125962"/>
            <a:ext cx="1324312" cy="369332"/>
          </a:xfrm>
          <a:prstGeom prst="rect">
            <a:avLst/>
          </a:prstGeom>
          <a:noFill/>
        </p:spPr>
        <p:txBody>
          <a:bodyPr wrap="square" rtlCol="0">
            <a:spAutoFit/>
          </a:bodyPr>
          <a:lstStyle/>
          <a:p>
            <a:r>
              <a:rPr lang="sv-SE" dirty="0" smtClean="0"/>
              <a:t>Stockholm</a:t>
            </a:r>
            <a:endParaRPr lang="sv-SE" dirty="0"/>
          </a:p>
        </p:txBody>
      </p:sp>
      <p:sp>
        <p:nvSpPr>
          <p:cNvPr id="67" name="TextBox 66"/>
          <p:cNvSpPr txBox="1"/>
          <p:nvPr/>
        </p:nvSpPr>
        <p:spPr>
          <a:xfrm rot="16200000">
            <a:off x="3199006" y="2042701"/>
            <a:ext cx="1324312" cy="369332"/>
          </a:xfrm>
          <a:prstGeom prst="rect">
            <a:avLst/>
          </a:prstGeom>
          <a:noFill/>
        </p:spPr>
        <p:txBody>
          <a:bodyPr wrap="square" rtlCol="0">
            <a:spAutoFit/>
          </a:bodyPr>
          <a:lstStyle/>
          <a:p>
            <a:r>
              <a:rPr lang="sv-SE" dirty="0" smtClean="0"/>
              <a:t>Athens</a:t>
            </a:r>
            <a:endParaRPr lang="sv-SE" dirty="0"/>
          </a:p>
        </p:txBody>
      </p:sp>
      <p:sp>
        <p:nvSpPr>
          <p:cNvPr id="72" name="Rectangle 71"/>
          <p:cNvSpPr/>
          <p:nvPr/>
        </p:nvSpPr>
        <p:spPr>
          <a:xfrm>
            <a:off x="9136986" y="1242680"/>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TextBox 72"/>
          <p:cNvSpPr txBox="1"/>
          <p:nvPr/>
        </p:nvSpPr>
        <p:spPr>
          <a:xfrm rot="16200000">
            <a:off x="8618131" y="1493461"/>
            <a:ext cx="1324312" cy="369332"/>
          </a:xfrm>
          <a:prstGeom prst="rect">
            <a:avLst/>
          </a:prstGeom>
          <a:noFill/>
        </p:spPr>
        <p:txBody>
          <a:bodyPr wrap="square" rtlCol="0">
            <a:spAutoFit/>
          </a:bodyPr>
          <a:lstStyle/>
          <a:p>
            <a:r>
              <a:rPr lang="sv-SE" dirty="0" smtClean="0"/>
              <a:t>Bear Bo</a:t>
            </a:r>
            <a:endParaRPr lang="sv-SE" dirty="0"/>
          </a:p>
        </p:txBody>
      </p:sp>
      <p:sp>
        <p:nvSpPr>
          <p:cNvPr id="96" name="Rectangle 95"/>
          <p:cNvSpPr/>
          <p:nvPr/>
        </p:nvSpPr>
        <p:spPr>
          <a:xfrm rot="16200000">
            <a:off x="1525797" y="760223"/>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TextBox 96"/>
          <p:cNvSpPr txBox="1"/>
          <p:nvPr/>
        </p:nvSpPr>
        <p:spPr>
          <a:xfrm rot="16200000">
            <a:off x="1450401" y="724100"/>
            <a:ext cx="1897823" cy="369332"/>
          </a:xfrm>
          <a:prstGeom prst="rect">
            <a:avLst/>
          </a:prstGeom>
          <a:noFill/>
        </p:spPr>
        <p:txBody>
          <a:bodyPr wrap="square" rtlCol="0">
            <a:spAutoFit/>
          </a:bodyPr>
          <a:lstStyle/>
          <a:p>
            <a:r>
              <a:rPr lang="sv-SE" dirty="0" smtClean="0"/>
              <a:t>Giorgos Samaras</a:t>
            </a:r>
            <a:endParaRPr lang="sv-SE" dirty="0"/>
          </a:p>
        </p:txBody>
      </p:sp>
      <p:sp>
        <p:nvSpPr>
          <p:cNvPr id="98" name="Rectangle 97"/>
          <p:cNvSpPr/>
          <p:nvPr/>
        </p:nvSpPr>
        <p:spPr>
          <a:xfrm rot="16200000">
            <a:off x="913921" y="748848"/>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TextBox 98"/>
          <p:cNvSpPr txBox="1"/>
          <p:nvPr/>
        </p:nvSpPr>
        <p:spPr>
          <a:xfrm rot="16200000">
            <a:off x="842709" y="643332"/>
            <a:ext cx="1897823" cy="369332"/>
          </a:xfrm>
          <a:prstGeom prst="rect">
            <a:avLst/>
          </a:prstGeom>
          <a:noFill/>
        </p:spPr>
        <p:txBody>
          <a:bodyPr wrap="square" rtlCol="0">
            <a:spAutoFit/>
          </a:bodyPr>
          <a:lstStyle/>
          <a:p>
            <a:r>
              <a:rPr lang="sv-SE" dirty="0" smtClean="0"/>
              <a:t>Zlatan</a:t>
            </a:r>
            <a:endParaRPr lang="sv-SE" dirty="0"/>
          </a:p>
        </p:txBody>
      </p:sp>
      <p:sp>
        <p:nvSpPr>
          <p:cNvPr id="104" name="Rectangle 103"/>
          <p:cNvSpPr/>
          <p:nvPr/>
        </p:nvSpPr>
        <p:spPr>
          <a:xfrm rot="16200000">
            <a:off x="5801932" y="5795614"/>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7" name="TextBox 106"/>
          <p:cNvSpPr txBox="1"/>
          <p:nvPr/>
        </p:nvSpPr>
        <p:spPr>
          <a:xfrm rot="16200000">
            <a:off x="5839726" y="5799778"/>
            <a:ext cx="1324312" cy="369332"/>
          </a:xfrm>
          <a:prstGeom prst="rect">
            <a:avLst/>
          </a:prstGeom>
          <a:noFill/>
        </p:spPr>
        <p:txBody>
          <a:bodyPr wrap="square" rtlCol="0">
            <a:spAutoFit/>
          </a:bodyPr>
          <a:lstStyle/>
          <a:p>
            <a:r>
              <a:rPr lang="sv-SE" dirty="0" smtClean="0"/>
              <a:t>2015-08-31</a:t>
            </a:r>
            <a:endParaRPr lang="sv-SE" dirty="0"/>
          </a:p>
        </p:txBody>
      </p:sp>
      <p:cxnSp>
        <p:nvCxnSpPr>
          <p:cNvPr id="108" name="Straight Connector 107"/>
          <p:cNvCxnSpPr/>
          <p:nvPr/>
        </p:nvCxnSpPr>
        <p:spPr>
          <a:xfrm>
            <a:off x="3010485" y="3277923"/>
            <a:ext cx="3335160" cy="3054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070692" y="2390700"/>
            <a:ext cx="2226086" cy="3561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571293" y="1342071"/>
            <a:ext cx="456002" cy="1948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717690" y="1857813"/>
            <a:ext cx="2409832" cy="3765065"/>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0980258"/>
      </p:ext>
    </p:extLst>
  </p:cSld>
  <p:clrMapOvr>
    <a:masterClrMapping/>
  </p:clrMapOvr>
  <mc:AlternateContent xmlns:mc="http://schemas.openxmlformats.org/markup-compatibility/2006" xmlns:p14="http://schemas.microsoft.com/office/powerpoint/2010/main">
    <mc:Choice Requires="p14">
      <p:transition spd="slow" p14:dur="2000" advTm="32410"/>
    </mc:Choice>
    <mc:Fallback xmlns="">
      <p:transition spd="slow" advTm="3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Your Task</a:t>
            </a:r>
            <a:endParaRPr lang="sv-SE" dirty="0"/>
          </a:p>
        </p:txBody>
      </p:sp>
      <p:sp>
        <p:nvSpPr>
          <p:cNvPr id="4" name="Rectangle 3"/>
          <p:cNvSpPr>
            <a:spLocks noGrp="1" noChangeArrowheads="1"/>
          </p:cNvSpPr>
          <p:nvPr>
            <p:ph idx="1"/>
          </p:nvPr>
        </p:nvSpPr>
        <p:spPr>
          <a:xfrm>
            <a:off x="838200" y="1825625"/>
            <a:ext cx="10515600" cy="1136516"/>
          </a:xfrm>
        </p:spPr>
        <p:txBody>
          <a:bodyPr>
            <a:normAutofit/>
          </a:bodyPr>
          <a:lstStyle/>
          <a:p>
            <a:r>
              <a:rPr lang="sv-SE" altLang="zh-CN" sz="2300" dirty="0" smtClean="0">
                <a:ea typeface="SimSun" panose="02010600030101010101" pitchFamily="2" charset="-122"/>
              </a:rPr>
              <a:t>Represent the concepts/terms in the domain description by creating a conceptual model using UML Class Diagram</a:t>
            </a:r>
          </a:p>
          <a:p>
            <a:pPr eaLnBrk="1" hangingPunct="1"/>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3402679"/>
      </p:ext>
    </p:extLst>
  </p:cSld>
  <p:clrMapOvr>
    <a:masterClrMapping/>
  </p:clrMapOvr>
  <mc:AlternateContent xmlns:mc="http://schemas.openxmlformats.org/markup-compatibility/2006" xmlns:p14="http://schemas.microsoft.com/office/powerpoint/2010/main">
    <mc:Choice Requires="p14">
      <p:transition spd="slow" p14:dur="2000" advTm="10035"/>
    </mc:Choice>
    <mc:Fallback xmlns="">
      <p:transition spd="slow" advTm="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0230741" y="2992328"/>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30</a:t>
            </a:fld>
            <a:endParaRPr lang="sv-SE" altLang="sv-SE" sz="1000" i="0"/>
          </a:p>
        </p:txBody>
      </p:sp>
      <p:sp>
        <p:nvSpPr>
          <p:cNvPr id="38920" name="Rectangle 22"/>
          <p:cNvSpPr>
            <a:spLocks noChangeArrowheads="1"/>
          </p:cNvSpPr>
          <p:nvPr/>
        </p:nvSpPr>
        <p:spPr bwMode="auto">
          <a:xfrm>
            <a:off x="8509426" y="2346001"/>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2353940"/>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2663855"/>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272065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4476796"/>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4419987"/>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488160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4789874"/>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2390700"/>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7912994" y="5101024"/>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377475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4982146"/>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478150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4751294"/>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48837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3565923"/>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3581191"/>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327088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33513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2972385"/>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290299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3368949"/>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327792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0" name="Rectangle 22"/>
          <p:cNvSpPr>
            <a:spLocks noChangeArrowheads="1"/>
          </p:cNvSpPr>
          <p:nvPr/>
        </p:nvSpPr>
        <p:spPr bwMode="auto">
          <a:xfrm>
            <a:off x="1088004" y="1799864"/>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88695" y="182956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217133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 Box 20"/>
          <p:cNvSpPr txBox="1">
            <a:spLocks noChangeArrowheads="1"/>
          </p:cNvSpPr>
          <p:nvPr/>
        </p:nvSpPr>
        <p:spPr bwMode="auto">
          <a:xfrm>
            <a:off x="5349099" y="4637058"/>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Rectangle 50"/>
          <p:cNvSpPr/>
          <p:nvPr/>
        </p:nvSpPr>
        <p:spPr>
          <a:xfrm rot="16200000">
            <a:off x="3175191" y="207052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Rectangle 56"/>
          <p:cNvSpPr/>
          <p:nvPr/>
        </p:nvSpPr>
        <p:spPr>
          <a:xfrm rot="16200000">
            <a:off x="3745989" y="2050699"/>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TextBox 58"/>
          <p:cNvSpPr txBox="1"/>
          <p:nvPr/>
        </p:nvSpPr>
        <p:spPr>
          <a:xfrm rot="16200000">
            <a:off x="3823396" y="2125962"/>
            <a:ext cx="1324312" cy="369332"/>
          </a:xfrm>
          <a:prstGeom prst="rect">
            <a:avLst/>
          </a:prstGeom>
          <a:noFill/>
        </p:spPr>
        <p:txBody>
          <a:bodyPr wrap="square" rtlCol="0">
            <a:spAutoFit/>
          </a:bodyPr>
          <a:lstStyle/>
          <a:p>
            <a:r>
              <a:rPr lang="sv-SE" dirty="0" smtClean="0"/>
              <a:t>Stockholm</a:t>
            </a:r>
            <a:endParaRPr lang="sv-SE" dirty="0"/>
          </a:p>
        </p:txBody>
      </p:sp>
      <p:sp>
        <p:nvSpPr>
          <p:cNvPr id="67" name="TextBox 66"/>
          <p:cNvSpPr txBox="1"/>
          <p:nvPr/>
        </p:nvSpPr>
        <p:spPr>
          <a:xfrm rot="16200000">
            <a:off x="3199006" y="2042701"/>
            <a:ext cx="1324312" cy="369332"/>
          </a:xfrm>
          <a:prstGeom prst="rect">
            <a:avLst/>
          </a:prstGeom>
          <a:noFill/>
        </p:spPr>
        <p:txBody>
          <a:bodyPr wrap="square" rtlCol="0">
            <a:spAutoFit/>
          </a:bodyPr>
          <a:lstStyle/>
          <a:p>
            <a:r>
              <a:rPr lang="sv-SE" dirty="0" smtClean="0"/>
              <a:t>Athens</a:t>
            </a:r>
            <a:endParaRPr lang="sv-SE" dirty="0"/>
          </a:p>
        </p:txBody>
      </p:sp>
      <p:sp>
        <p:nvSpPr>
          <p:cNvPr id="72" name="Rectangle 71"/>
          <p:cNvSpPr/>
          <p:nvPr/>
        </p:nvSpPr>
        <p:spPr>
          <a:xfrm>
            <a:off x="9136986" y="1242680"/>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TextBox 72"/>
          <p:cNvSpPr txBox="1"/>
          <p:nvPr/>
        </p:nvSpPr>
        <p:spPr>
          <a:xfrm rot="16200000">
            <a:off x="8618131" y="1493461"/>
            <a:ext cx="1324312" cy="369332"/>
          </a:xfrm>
          <a:prstGeom prst="rect">
            <a:avLst/>
          </a:prstGeom>
          <a:noFill/>
        </p:spPr>
        <p:txBody>
          <a:bodyPr wrap="square" rtlCol="0">
            <a:spAutoFit/>
          </a:bodyPr>
          <a:lstStyle/>
          <a:p>
            <a:r>
              <a:rPr lang="sv-SE" dirty="0" smtClean="0"/>
              <a:t>Bear Bo</a:t>
            </a:r>
            <a:endParaRPr lang="sv-SE" dirty="0"/>
          </a:p>
        </p:txBody>
      </p:sp>
      <p:sp>
        <p:nvSpPr>
          <p:cNvPr id="96" name="Rectangle 95"/>
          <p:cNvSpPr/>
          <p:nvPr/>
        </p:nvSpPr>
        <p:spPr>
          <a:xfrm rot="16200000">
            <a:off x="1525797" y="760223"/>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TextBox 96"/>
          <p:cNvSpPr txBox="1"/>
          <p:nvPr/>
        </p:nvSpPr>
        <p:spPr>
          <a:xfrm rot="16200000">
            <a:off x="1450401" y="724100"/>
            <a:ext cx="1897823" cy="369332"/>
          </a:xfrm>
          <a:prstGeom prst="rect">
            <a:avLst/>
          </a:prstGeom>
          <a:noFill/>
        </p:spPr>
        <p:txBody>
          <a:bodyPr wrap="square" rtlCol="0">
            <a:spAutoFit/>
          </a:bodyPr>
          <a:lstStyle/>
          <a:p>
            <a:r>
              <a:rPr lang="sv-SE" dirty="0" smtClean="0"/>
              <a:t>Giorgos Samaras</a:t>
            </a:r>
            <a:endParaRPr lang="sv-SE" dirty="0"/>
          </a:p>
        </p:txBody>
      </p:sp>
      <p:sp>
        <p:nvSpPr>
          <p:cNvPr id="98" name="Rectangle 97"/>
          <p:cNvSpPr/>
          <p:nvPr/>
        </p:nvSpPr>
        <p:spPr>
          <a:xfrm rot="16200000">
            <a:off x="913921" y="748848"/>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TextBox 98"/>
          <p:cNvSpPr txBox="1"/>
          <p:nvPr/>
        </p:nvSpPr>
        <p:spPr>
          <a:xfrm rot="16200000">
            <a:off x="842709" y="643332"/>
            <a:ext cx="1897823" cy="369332"/>
          </a:xfrm>
          <a:prstGeom prst="rect">
            <a:avLst/>
          </a:prstGeom>
          <a:noFill/>
        </p:spPr>
        <p:txBody>
          <a:bodyPr wrap="square" rtlCol="0">
            <a:spAutoFit/>
          </a:bodyPr>
          <a:lstStyle/>
          <a:p>
            <a:r>
              <a:rPr lang="sv-SE" dirty="0" smtClean="0"/>
              <a:t>Zlatan</a:t>
            </a:r>
            <a:endParaRPr lang="sv-SE" dirty="0"/>
          </a:p>
        </p:txBody>
      </p:sp>
      <p:sp>
        <p:nvSpPr>
          <p:cNvPr id="104" name="Rectangle 103"/>
          <p:cNvSpPr/>
          <p:nvPr/>
        </p:nvSpPr>
        <p:spPr>
          <a:xfrm rot="16200000">
            <a:off x="5801932" y="5795614"/>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7" name="TextBox 106"/>
          <p:cNvSpPr txBox="1"/>
          <p:nvPr/>
        </p:nvSpPr>
        <p:spPr>
          <a:xfrm rot="16200000">
            <a:off x="5839726" y="5799778"/>
            <a:ext cx="1324312" cy="369332"/>
          </a:xfrm>
          <a:prstGeom prst="rect">
            <a:avLst/>
          </a:prstGeom>
          <a:noFill/>
        </p:spPr>
        <p:txBody>
          <a:bodyPr wrap="square" rtlCol="0">
            <a:spAutoFit/>
          </a:bodyPr>
          <a:lstStyle/>
          <a:p>
            <a:r>
              <a:rPr lang="sv-SE" dirty="0" smtClean="0"/>
              <a:t>2015-08-31</a:t>
            </a:r>
            <a:endParaRPr lang="sv-SE" dirty="0"/>
          </a:p>
        </p:txBody>
      </p:sp>
      <p:cxnSp>
        <p:nvCxnSpPr>
          <p:cNvPr id="108" name="Straight Connector 107"/>
          <p:cNvCxnSpPr/>
          <p:nvPr/>
        </p:nvCxnSpPr>
        <p:spPr>
          <a:xfrm>
            <a:off x="3010485" y="3277923"/>
            <a:ext cx="3335160" cy="3054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070692" y="2390700"/>
            <a:ext cx="2226086" cy="3561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571293" y="1342071"/>
            <a:ext cx="456002" cy="1948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717690" y="1857813"/>
            <a:ext cx="2409832" cy="3765065"/>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247586" y="2972385"/>
            <a:ext cx="1884671" cy="369332"/>
          </a:xfrm>
          <a:prstGeom prst="rect">
            <a:avLst/>
          </a:prstGeom>
          <a:noFill/>
        </p:spPr>
        <p:txBody>
          <a:bodyPr wrap="square" rtlCol="0">
            <a:spAutoFit/>
          </a:bodyPr>
          <a:lstStyle/>
          <a:p>
            <a:r>
              <a:rPr lang="sv-SE" dirty="0" smtClean="0"/>
              <a:t>Bear Noa</a:t>
            </a:r>
            <a:endParaRPr lang="sv-SE" dirty="0"/>
          </a:p>
        </p:txBody>
      </p:sp>
      <p:cxnSp>
        <p:nvCxnSpPr>
          <p:cNvPr id="63" name="Straight Connector 62"/>
          <p:cNvCxnSpPr/>
          <p:nvPr/>
        </p:nvCxnSpPr>
        <p:spPr>
          <a:xfrm>
            <a:off x="4045605" y="1709463"/>
            <a:ext cx="3488539" cy="4046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571892" y="388181"/>
            <a:ext cx="4962252" cy="5791250"/>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rot="16200000">
            <a:off x="7018860" y="5838830"/>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TextBox 67"/>
          <p:cNvSpPr txBox="1"/>
          <p:nvPr/>
        </p:nvSpPr>
        <p:spPr>
          <a:xfrm rot="16200000">
            <a:off x="7056654" y="5842994"/>
            <a:ext cx="1324312" cy="369332"/>
          </a:xfrm>
          <a:prstGeom prst="rect">
            <a:avLst/>
          </a:prstGeom>
          <a:noFill/>
        </p:spPr>
        <p:txBody>
          <a:bodyPr wrap="square" rtlCol="0">
            <a:spAutoFit/>
          </a:bodyPr>
          <a:lstStyle/>
          <a:p>
            <a:r>
              <a:rPr lang="sv-SE" dirty="0" smtClean="0"/>
              <a:t>2015-08-31</a:t>
            </a:r>
            <a:endParaRPr lang="sv-SE" dirty="0"/>
          </a:p>
        </p:txBody>
      </p:sp>
      <p:cxnSp>
        <p:nvCxnSpPr>
          <p:cNvPr id="69" name="Straight Connector 68"/>
          <p:cNvCxnSpPr>
            <a:stCxn id="61" idx="2"/>
          </p:cNvCxnSpPr>
          <p:nvPr/>
        </p:nvCxnSpPr>
        <p:spPr>
          <a:xfrm flipH="1">
            <a:off x="7919839" y="3339835"/>
            <a:ext cx="3014116" cy="3116905"/>
          </a:xfrm>
          <a:prstGeom prst="line">
            <a:avLst/>
          </a:prstGeom>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724365"/>
      </p:ext>
    </p:extLst>
  </p:cSld>
  <p:clrMapOvr>
    <a:masterClrMapping/>
  </p:clrMapOvr>
  <mc:AlternateContent xmlns:mc="http://schemas.openxmlformats.org/markup-compatibility/2006" xmlns:p14="http://schemas.microsoft.com/office/powerpoint/2010/main">
    <mc:Choice Requires="p14">
      <p:transition spd="slow" p14:dur="2000" advTm="28536"/>
    </mc:Choice>
    <mc:Fallback xmlns="">
      <p:transition spd="slow" advTm="2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0230741" y="2992328"/>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920" name="Rectangle 22"/>
          <p:cNvSpPr>
            <a:spLocks noChangeArrowheads="1"/>
          </p:cNvSpPr>
          <p:nvPr/>
        </p:nvSpPr>
        <p:spPr bwMode="auto">
          <a:xfrm>
            <a:off x="8509426" y="2346001"/>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2353940"/>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2663855"/>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272065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4476796"/>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4419987"/>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488160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4789874"/>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2390700"/>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7912994" y="5101024"/>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377475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4982146"/>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478150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4751294"/>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48837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3565923"/>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3581191"/>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327088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33513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2972385"/>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290299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3368949"/>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327792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0" name="Rectangle 22"/>
          <p:cNvSpPr>
            <a:spLocks noChangeArrowheads="1"/>
          </p:cNvSpPr>
          <p:nvPr/>
        </p:nvSpPr>
        <p:spPr bwMode="auto">
          <a:xfrm>
            <a:off x="1088004" y="1799864"/>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88695" y="182956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217133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 Box 20"/>
          <p:cNvSpPr txBox="1">
            <a:spLocks noChangeArrowheads="1"/>
          </p:cNvSpPr>
          <p:nvPr/>
        </p:nvSpPr>
        <p:spPr bwMode="auto">
          <a:xfrm>
            <a:off x="5349099" y="4637058"/>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Rectangle 50"/>
          <p:cNvSpPr/>
          <p:nvPr/>
        </p:nvSpPr>
        <p:spPr>
          <a:xfrm rot="16200000">
            <a:off x="3175191" y="207052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Rectangle 56"/>
          <p:cNvSpPr/>
          <p:nvPr/>
        </p:nvSpPr>
        <p:spPr>
          <a:xfrm rot="16200000">
            <a:off x="3745989" y="2050699"/>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TextBox 58"/>
          <p:cNvSpPr txBox="1"/>
          <p:nvPr/>
        </p:nvSpPr>
        <p:spPr>
          <a:xfrm rot="16200000">
            <a:off x="3823396" y="2125962"/>
            <a:ext cx="1324312" cy="369332"/>
          </a:xfrm>
          <a:prstGeom prst="rect">
            <a:avLst/>
          </a:prstGeom>
          <a:noFill/>
        </p:spPr>
        <p:txBody>
          <a:bodyPr wrap="square" rtlCol="0">
            <a:spAutoFit/>
          </a:bodyPr>
          <a:lstStyle/>
          <a:p>
            <a:r>
              <a:rPr lang="sv-SE" dirty="0" smtClean="0"/>
              <a:t>Stockholm</a:t>
            </a:r>
            <a:endParaRPr lang="sv-SE" dirty="0"/>
          </a:p>
        </p:txBody>
      </p:sp>
      <p:sp>
        <p:nvSpPr>
          <p:cNvPr id="67" name="TextBox 66"/>
          <p:cNvSpPr txBox="1"/>
          <p:nvPr/>
        </p:nvSpPr>
        <p:spPr>
          <a:xfrm rot="16200000">
            <a:off x="3199006" y="2042701"/>
            <a:ext cx="1324312" cy="369332"/>
          </a:xfrm>
          <a:prstGeom prst="rect">
            <a:avLst/>
          </a:prstGeom>
          <a:noFill/>
        </p:spPr>
        <p:txBody>
          <a:bodyPr wrap="square" rtlCol="0">
            <a:spAutoFit/>
          </a:bodyPr>
          <a:lstStyle/>
          <a:p>
            <a:r>
              <a:rPr lang="sv-SE" dirty="0" smtClean="0"/>
              <a:t>Athens</a:t>
            </a:r>
            <a:endParaRPr lang="sv-SE" dirty="0"/>
          </a:p>
        </p:txBody>
      </p:sp>
      <p:sp>
        <p:nvSpPr>
          <p:cNvPr id="72" name="Rectangle 71"/>
          <p:cNvSpPr/>
          <p:nvPr/>
        </p:nvSpPr>
        <p:spPr>
          <a:xfrm>
            <a:off x="9136986" y="1242680"/>
            <a:ext cx="286603" cy="106846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TextBox 72"/>
          <p:cNvSpPr txBox="1"/>
          <p:nvPr/>
        </p:nvSpPr>
        <p:spPr>
          <a:xfrm rot="16200000">
            <a:off x="8618131" y="1493461"/>
            <a:ext cx="1324312" cy="369332"/>
          </a:xfrm>
          <a:prstGeom prst="rect">
            <a:avLst/>
          </a:prstGeom>
          <a:noFill/>
        </p:spPr>
        <p:txBody>
          <a:bodyPr wrap="square" rtlCol="0">
            <a:spAutoFit/>
          </a:bodyPr>
          <a:lstStyle/>
          <a:p>
            <a:r>
              <a:rPr lang="sv-SE" dirty="0" smtClean="0"/>
              <a:t>Bear Bo</a:t>
            </a:r>
            <a:endParaRPr lang="sv-SE" dirty="0"/>
          </a:p>
        </p:txBody>
      </p:sp>
      <p:sp>
        <p:nvSpPr>
          <p:cNvPr id="96" name="Rectangle 95"/>
          <p:cNvSpPr/>
          <p:nvPr/>
        </p:nvSpPr>
        <p:spPr>
          <a:xfrm rot="16200000">
            <a:off x="1525797" y="760223"/>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TextBox 96"/>
          <p:cNvSpPr txBox="1"/>
          <p:nvPr/>
        </p:nvSpPr>
        <p:spPr>
          <a:xfrm rot="16200000">
            <a:off x="1450401" y="724100"/>
            <a:ext cx="1897823" cy="369332"/>
          </a:xfrm>
          <a:prstGeom prst="rect">
            <a:avLst/>
          </a:prstGeom>
          <a:noFill/>
        </p:spPr>
        <p:txBody>
          <a:bodyPr wrap="square" rtlCol="0">
            <a:spAutoFit/>
          </a:bodyPr>
          <a:lstStyle/>
          <a:p>
            <a:r>
              <a:rPr lang="sv-SE" dirty="0" smtClean="0"/>
              <a:t>Giorgos Samaras</a:t>
            </a:r>
            <a:endParaRPr lang="sv-SE" dirty="0"/>
          </a:p>
        </p:txBody>
      </p:sp>
      <p:sp>
        <p:nvSpPr>
          <p:cNvPr id="98" name="Rectangle 97"/>
          <p:cNvSpPr/>
          <p:nvPr/>
        </p:nvSpPr>
        <p:spPr>
          <a:xfrm rot="16200000">
            <a:off x="913921" y="748848"/>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TextBox 98"/>
          <p:cNvSpPr txBox="1"/>
          <p:nvPr/>
        </p:nvSpPr>
        <p:spPr>
          <a:xfrm rot="16200000">
            <a:off x="842709" y="643332"/>
            <a:ext cx="1897823" cy="369332"/>
          </a:xfrm>
          <a:prstGeom prst="rect">
            <a:avLst/>
          </a:prstGeom>
          <a:noFill/>
        </p:spPr>
        <p:txBody>
          <a:bodyPr wrap="square" rtlCol="0">
            <a:spAutoFit/>
          </a:bodyPr>
          <a:lstStyle/>
          <a:p>
            <a:r>
              <a:rPr lang="sv-SE" dirty="0" smtClean="0"/>
              <a:t>Zlatan</a:t>
            </a:r>
            <a:endParaRPr lang="sv-SE" dirty="0"/>
          </a:p>
        </p:txBody>
      </p:sp>
      <p:sp>
        <p:nvSpPr>
          <p:cNvPr id="104" name="Rectangle 103"/>
          <p:cNvSpPr/>
          <p:nvPr/>
        </p:nvSpPr>
        <p:spPr>
          <a:xfrm rot="16200000">
            <a:off x="5801932" y="5795614"/>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7" name="TextBox 106"/>
          <p:cNvSpPr txBox="1"/>
          <p:nvPr/>
        </p:nvSpPr>
        <p:spPr>
          <a:xfrm rot="16200000">
            <a:off x="5839726" y="5799778"/>
            <a:ext cx="1324312" cy="369332"/>
          </a:xfrm>
          <a:prstGeom prst="rect">
            <a:avLst/>
          </a:prstGeom>
          <a:noFill/>
        </p:spPr>
        <p:txBody>
          <a:bodyPr wrap="square" rtlCol="0">
            <a:spAutoFit/>
          </a:bodyPr>
          <a:lstStyle/>
          <a:p>
            <a:r>
              <a:rPr lang="sv-SE" dirty="0" smtClean="0"/>
              <a:t>2015-08-31</a:t>
            </a:r>
            <a:endParaRPr lang="sv-SE" dirty="0"/>
          </a:p>
        </p:txBody>
      </p:sp>
      <p:cxnSp>
        <p:nvCxnSpPr>
          <p:cNvPr id="108" name="Straight Connector 107"/>
          <p:cNvCxnSpPr/>
          <p:nvPr/>
        </p:nvCxnSpPr>
        <p:spPr>
          <a:xfrm>
            <a:off x="3010485" y="3277923"/>
            <a:ext cx="3335160" cy="3054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070692" y="2390700"/>
            <a:ext cx="2226086" cy="3561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571293" y="1342071"/>
            <a:ext cx="456002" cy="1948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717690" y="1857813"/>
            <a:ext cx="2409832" cy="3765065"/>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247586" y="2972385"/>
            <a:ext cx="1884671" cy="369332"/>
          </a:xfrm>
          <a:prstGeom prst="rect">
            <a:avLst/>
          </a:prstGeom>
          <a:noFill/>
        </p:spPr>
        <p:txBody>
          <a:bodyPr wrap="square" rtlCol="0">
            <a:spAutoFit/>
          </a:bodyPr>
          <a:lstStyle/>
          <a:p>
            <a:r>
              <a:rPr lang="sv-SE" dirty="0" smtClean="0"/>
              <a:t>Bear Noa</a:t>
            </a:r>
            <a:endParaRPr lang="sv-SE" dirty="0"/>
          </a:p>
        </p:txBody>
      </p:sp>
      <p:cxnSp>
        <p:nvCxnSpPr>
          <p:cNvPr id="63" name="Straight Connector 62"/>
          <p:cNvCxnSpPr/>
          <p:nvPr/>
        </p:nvCxnSpPr>
        <p:spPr>
          <a:xfrm>
            <a:off x="4045605" y="1709463"/>
            <a:ext cx="3488539" cy="4046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571892" y="388181"/>
            <a:ext cx="4962252" cy="5791250"/>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rot="16200000">
            <a:off x="7018860" y="5838830"/>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TextBox 67"/>
          <p:cNvSpPr txBox="1"/>
          <p:nvPr/>
        </p:nvSpPr>
        <p:spPr>
          <a:xfrm rot="16200000">
            <a:off x="7056654" y="5842994"/>
            <a:ext cx="1324312" cy="369332"/>
          </a:xfrm>
          <a:prstGeom prst="rect">
            <a:avLst/>
          </a:prstGeom>
          <a:noFill/>
        </p:spPr>
        <p:txBody>
          <a:bodyPr wrap="square" rtlCol="0">
            <a:spAutoFit/>
          </a:bodyPr>
          <a:lstStyle/>
          <a:p>
            <a:r>
              <a:rPr lang="sv-SE" dirty="0" smtClean="0"/>
              <a:t>2015-08-31</a:t>
            </a:r>
            <a:endParaRPr lang="sv-SE" dirty="0"/>
          </a:p>
        </p:txBody>
      </p:sp>
      <p:cxnSp>
        <p:nvCxnSpPr>
          <p:cNvPr id="69" name="Straight Connector 68"/>
          <p:cNvCxnSpPr>
            <a:stCxn id="61" idx="2"/>
          </p:cNvCxnSpPr>
          <p:nvPr/>
        </p:nvCxnSpPr>
        <p:spPr>
          <a:xfrm flipH="1">
            <a:off x="7919839" y="3339835"/>
            <a:ext cx="3014116" cy="3116905"/>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 Box 20"/>
          <p:cNvSpPr txBox="1">
            <a:spLocks noChangeArrowheads="1"/>
          </p:cNvSpPr>
          <p:nvPr/>
        </p:nvSpPr>
        <p:spPr bwMode="auto">
          <a:xfrm>
            <a:off x="1755918" y="2575226"/>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74" name="Text Box 20"/>
          <p:cNvSpPr txBox="1">
            <a:spLocks noChangeArrowheads="1"/>
          </p:cNvSpPr>
          <p:nvPr/>
        </p:nvSpPr>
        <p:spPr bwMode="auto">
          <a:xfrm>
            <a:off x="8920430" y="3817924"/>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77" name="Text Box 20"/>
          <p:cNvSpPr txBox="1">
            <a:spLocks noChangeArrowheads="1"/>
          </p:cNvSpPr>
          <p:nvPr/>
        </p:nvSpPr>
        <p:spPr bwMode="auto">
          <a:xfrm>
            <a:off x="5683582" y="5106551"/>
            <a:ext cx="49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endParaRPr lang="en-US" altLang="sv-SE" sz="1600" b="1" i="0" dirty="0"/>
          </a:p>
        </p:txBody>
      </p:sp>
      <p:sp>
        <p:nvSpPr>
          <p:cNvPr id="78" name="Text Box 20"/>
          <p:cNvSpPr txBox="1">
            <a:spLocks noChangeArrowheads="1"/>
          </p:cNvSpPr>
          <p:nvPr/>
        </p:nvSpPr>
        <p:spPr bwMode="auto">
          <a:xfrm>
            <a:off x="7961669" y="5151067"/>
            <a:ext cx="49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endParaRPr lang="en-US" altLang="sv-SE" sz="1600" b="1" i="0" dirty="0"/>
          </a:p>
        </p:txBody>
      </p:sp>
      <p:sp>
        <p:nvSpPr>
          <p:cNvPr id="79" name="Text Box 20"/>
          <p:cNvSpPr txBox="1">
            <a:spLocks noChangeArrowheads="1"/>
          </p:cNvSpPr>
          <p:nvPr/>
        </p:nvSpPr>
        <p:spPr bwMode="auto">
          <a:xfrm>
            <a:off x="6739758" y="4181356"/>
            <a:ext cx="49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endParaRPr lang="en-US" altLang="sv-SE" sz="1600" b="1" i="0" dirty="0"/>
          </a:p>
        </p:txBody>
      </p:sp>
      <p:sp>
        <p:nvSpPr>
          <p:cNvPr id="80" name="Text Box 20"/>
          <p:cNvSpPr txBox="1">
            <a:spLocks noChangeArrowheads="1"/>
          </p:cNvSpPr>
          <p:nvPr/>
        </p:nvSpPr>
        <p:spPr bwMode="auto">
          <a:xfrm>
            <a:off x="4941541" y="3257508"/>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6823624"/>
      </p:ext>
    </p:extLst>
  </p:cSld>
  <p:clrMapOvr>
    <a:masterClrMapping/>
  </p:clrMapOvr>
  <mc:AlternateContent xmlns:mc="http://schemas.openxmlformats.org/markup-compatibility/2006" xmlns:p14="http://schemas.microsoft.com/office/powerpoint/2010/main">
    <mc:Choice Requires="p14">
      <p:transition spd="slow" p14:dur="2000" advTm="168142"/>
    </mc:Choice>
    <mc:Fallback xmlns="">
      <p:transition spd="slow" advTm="16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Rectangle 22"/>
          <p:cNvSpPr>
            <a:spLocks noChangeArrowheads="1"/>
          </p:cNvSpPr>
          <p:nvPr/>
        </p:nvSpPr>
        <p:spPr bwMode="auto">
          <a:xfrm>
            <a:off x="8509426" y="2346001"/>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2353940"/>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2663855"/>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272065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4476796"/>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4419987"/>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488160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4789874"/>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2390700"/>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7912994" y="5101024"/>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377475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4982146"/>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478150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4751294"/>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48837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3565923"/>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3581191"/>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327088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33513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2972385"/>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290299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3368949"/>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327792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0" name="Rectangle 22"/>
          <p:cNvSpPr>
            <a:spLocks noChangeArrowheads="1"/>
          </p:cNvSpPr>
          <p:nvPr/>
        </p:nvSpPr>
        <p:spPr bwMode="auto">
          <a:xfrm>
            <a:off x="1088004" y="1799864"/>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88695" y="182956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217133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3" name="Text Box 20"/>
          <p:cNvSpPr txBox="1">
            <a:spLocks noChangeArrowheads="1"/>
          </p:cNvSpPr>
          <p:nvPr/>
        </p:nvSpPr>
        <p:spPr bwMode="auto">
          <a:xfrm>
            <a:off x="5349099" y="4637058"/>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71" name="Text Box 20"/>
          <p:cNvSpPr txBox="1">
            <a:spLocks noChangeArrowheads="1"/>
          </p:cNvSpPr>
          <p:nvPr/>
        </p:nvSpPr>
        <p:spPr bwMode="auto">
          <a:xfrm>
            <a:off x="1755918" y="2575226"/>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74" name="Text Box 20"/>
          <p:cNvSpPr txBox="1">
            <a:spLocks noChangeArrowheads="1"/>
          </p:cNvSpPr>
          <p:nvPr/>
        </p:nvSpPr>
        <p:spPr bwMode="auto">
          <a:xfrm>
            <a:off x="8920430" y="3817924"/>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77" name="Text Box 20"/>
          <p:cNvSpPr txBox="1">
            <a:spLocks noChangeArrowheads="1"/>
          </p:cNvSpPr>
          <p:nvPr/>
        </p:nvSpPr>
        <p:spPr bwMode="auto">
          <a:xfrm>
            <a:off x="5683582" y="5106551"/>
            <a:ext cx="49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endParaRPr lang="en-US" altLang="sv-SE" sz="1600" b="1" i="0" dirty="0"/>
          </a:p>
        </p:txBody>
      </p:sp>
      <p:sp>
        <p:nvSpPr>
          <p:cNvPr id="78" name="Text Box 20"/>
          <p:cNvSpPr txBox="1">
            <a:spLocks noChangeArrowheads="1"/>
          </p:cNvSpPr>
          <p:nvPr/>
        </p:nvSpPr>
        <p:spPr bwMode="auto">
          <a:xfrm>
            <a:off x="7961669" y="5151067"/>
            <a:ext cx="49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endParaRPr lang="en-US" altLang="sv-SE" sz="1600" b="1" i="0" dirty="0"/>
          </a:p>
        </p:txBody>
      </p:sp>
      <p:sp>
        <p:nvSpPr>
          <p:cNvPr id="79" name="Text Box 20"/>
          <p:cNvSpPr txBox="1">
            <a:spLocks noChangeArrowheads="1"/>
          </p:cNvSpPr>
          <p:nvPr/>
        </p:nvSpPr>
        <p:spPr bwMode="auto">
          <a:xfrm>
            <a:off x="6739758" y="4181356"/>
            <a:ext cx="493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endParaRPr lang="en-US" altLang="sv-SE" sz="1600" b="1" i="0" dirty="0"/>
          </a:p>
        </p:txBody>
      </p:sp>
      <p:sp>
        <p:nvSpPr>
          <p:cNvPr id="80" name="Text Box 20"/>
          <p:cNvSpPr txBox="1">
            <a:spLocks noChangeArrowheads="1"/>
          </p:cNvSpPr>
          <p:nvPr/>
        </p:nvSpPr>
        <p:spPr bwMode="auto">
          <a:xfrm>
            <a:off x="4941541" y="3257508"/>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1650214"/>
      </p:ext>
    </p:extLst>
  </p:cSld>
  <p:clrMapOvr>
    <a:masterClrMapping/>
  </p:clrMapOvr>
  <mc:AlternateContent xmlns:mc="http://schemas.openxmlformats.org/markup-compatibility/2006" xmlns:p14="http://schemas.microsoft.com/office/powerpoint/2010/main">
    <mc:Choice Requires="p14">
      <p:transition spd="slow" p14:dur="2000" advTm="51640"/>
    </mc:Choice>
    <mc:Fallback xmlns="">
      <p:transition spd="slow" advTm="5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33</a:t>
            </a:fld>
            <a:endParaRPr lang="sv-SE" altLang="sv-SE" sz="1000" i="0"/>
          </a:p>
        </p:txBody>
      </p:sp>
      <p:sp>
        <p:nvSpPr>
          <p:cNvPr id="38920" name="Rectangle 22"/>
          <p:cNvSpPr>
            <a:spLocks noChangeArrowheads="1"/>
          </p:cNvSpPr>
          <p:nvPr/>
        </p:nvSpPr>
        <p:spPr bwMode="auto">
          <a:xfrm>
            <a:off x="8509426"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385121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5664154"/>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5607345"/>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6068967"/>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597723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7912994" y="6288382"/>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496210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6169504"/>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5968867"/>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59386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607107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8436155"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4753281"/>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4768549"/>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4458243"/>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4538698"/>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455630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5419995" y="2836463"/>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4191247" y="389581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1088004" y="2987222"/>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62437" y="298921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335869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3768492" y="323560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3231129" y="159740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3235609" y="160277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3231129" y="196888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3374004" y="202603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85" name="Straight Connector 40"/>
          <p:cNvCxnSpPr>
            <a:cxnSpLocks noChangeShapeType="1"/>
          </p:cNvCxnSpPr>
          <p:nvPr/>
        </p:nvCxnSpPr>
        <p:spPr bwMode="auto">
          <a:xfrm>
            <a:off x="4055699" y="277216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6174213" y="2365753"/>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4945629" y="2355994"/>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975484" y="2505615"/>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995074" y="2497347"/>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4867892" y="2274641"/>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972415" y="2399906"/>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3" name="Text Box 20"/>
          <p:cNvSpPr txBox="1">
            <a:spLocks noChangeArrowheads="1"/>
          </p:cNvSpPr>
          <p:nvPr/>
        </p:nvSpPr>
        <p:spPr bwMode="auto">
          <a:xfrm>
            <a:off x="5349099" y="5824416"/>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1771185" y="3725600"/>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7" name="Text Box 20"/>
          <p:cNvSpPr txBox="1">
            <a:spLocks noChangeArrowheads="1"/>
          </p:cNvSpPr>
          <p:nvPr/>
        </p:nvSpPr>
        <p:spPr bwMode="auto">
          <a:xfrm>
            <a:off x="4969210" y="4819773"/>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9" name="Text Box 20"/>
          <p:cNvSpPr txBox="1">
            <a:spLocks noChangeArrowheads="1"/>
          </p:cNvSpPr>
          <p:nvPr/>
        </p:nvSpPr>
        <p:spPr bwMode="auto">
          <a:xfrm>
            <a:off x="8968673" y="4970048"/>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7" name="Text Box 20"/>
          <p:cNvSpPr txBox="1">
            <a:spLocks noChangeArrowheads="1"/>
          </p:cNvSpPr>
          <p:nvPr/>
        </p:nvSpPr>
        <p:spPr bwMode="auto">
          <a:xfrm>
            <a:off x="7146512" y="3360945"/>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8" name="Text Box 20"/>
          <p:cNvSpPr txBox="1">
            <a:spLocks noChangeArrowheads="1"/>
          </p:cNvSpPr>
          <p:nvPr/>
        </p:nvSpPr>
        <p:spPr bwMode="auto">
          <a:xfrm>
            <a:off x="6602323" y="5291500"/>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1" name="Text Box 20"/>
          <p:cNvSpPr txBox="1">
            <a:spLocks noChangeArrowheads="1"/>
          </p:cNvSpPr>
          <p:nvPr/>
        </p:nvSpPr>
        <p:spPr bwMode="auto">
          <a:xfrm>
            <a:off x="9472870" y="3202744"/>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2" name="Text Box 20"/>
          <p:cNvSpPr txBox="1">
            <a:spLocks noChangeArrowheads="1"/>
          </p:cNvSpPr>
          <p:nvPr/>
        </p:nvSpPr>
        <p:spPr bwMode="auto">
          <a:xfrm>
            <a:off x="7891396" y="6344435"/>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3" name="Text Box 20"/>
          <p:cNvSpPr txBox="1">
            <a:spLocks noChangeArrowheads="1"/>
          </p:cNvSpPr>
          <p:nvPr/>
        </p:nvSpPr>
        <p:spPr bwMode="auto">
          <a:xfrm>
            <a:off x="5613157" y="6239949"/>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4" name="Text Box 20"/>
          <p:cNvSpPr txBox="1">
            <a:spLocks noChangeArrowheads="1"/>
          </p:cNvSpPr>
          <p:nvPr/>
        </p:nvSpPr>
        <p:spPr bwMode="auto">
          <a:xfrm>
            <a:off x="3488729" y="3804681"/>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3530983" y="290857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4901022"/>
      </p:ext>
    </p:extLst>
  </p:cSld>
  <p:clrMapOvr>
    <a:masterClrMapping/>
  </p:clrMapOvr>
  <mc:AlternateContent xmlns:mc="http://schemas.openxmlformats.org/markup-compatibility/2006" xmlns:p14="http://schemas.microsoft.com/office/powerpoint/2010/main">
    <mc:Choice Requires="p14">
      <p:transition spd="slow" p14:dur="2000" advTm="11500"/>
    </mc:Choice>
    <mc:Fallback xmlns="">
      <p:transition spd="slow" advTm="1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34</a:t>
            </a:fld>
            <a:endParaRPr lang="sv-SE" altLang="sv-SE" sz="1000" i="0"/>
          </a:p>
        </p:txBody>
      </p:sp>
      <p:sp>
        <p:nvSpPr>
          <p:cNvPr id="38920" name="Rectangle 22"/>
          <p:cNvSpPr>
            <a:spLocks noChangeArrowheads="1"/>
          </p:cNvSpPr>
          <p:nvPr/>
        </p:nvSpPr>
        <p:spPr bwMode="auto">
          <a:xfrm>
            <a:off x="8509426"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550549" y="3851213"/>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8493550"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6184207" y="5664154"/>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6254056" y="5607345"/>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6155632" y="6068967"/>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6198494" y="597723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1797373" y="3578058"/>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7166556" y="2919838"/>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7912994" y="6288382"/>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9441388" y="496210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1804548" y="6169504"/>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9389437" y="3309508"/>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7147025" y="3274815"/>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895530" y="5968867"/>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5232455" y="5938652"/>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8597271" y="607107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8436155" y="302951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5008157" y="4753281"/>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7166556" y="4768549"/>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5509284" y="4458243"/>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5384855" y="4538698"/>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335277" y="455630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5419995" y="2836463"/>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4191247" y="389581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1088004" y="2987222"/>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1062437" y="298921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088004" y="335869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3768492" y="323560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3231129" y="159740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3235609" y="160277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3231129" y="196888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3374004" y="202603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85" name="Straight Connector 40"/>
          <p:cNvCxnSpPr>
            <a:cxnSpLocks noChangeShapeType="1"/>
          </p:cNvCxnSpPr>
          <p:nvPr/>
        </p:nvCxnSpPr>
        <p:spPr bwMode="auto">
          <a:xfrm>
            <a:off x="4055699" y="277216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6174213" y="2365753"/>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4945629" y="2355994"/>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975484" y="2505615"/>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995074" y="2497347"/>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4867892" y="2274641"/>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972415" y="2399906"/>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3" name="Text Box 20"/>
          <p:cNvSpPr txBox="1">
            <a:spLocks noChangeArrowheads="1"/>
          </p:cNvSpPr>
          <p:nvPr/>
        </p:nvSpPr>
        <p:spPr bwMode="auto">
          <a:xfrm>
            <a:off x="5349099" y="5824416"/>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1771185" y="3725600"/>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7" name="Text Box 20"/>
          <p:cNvSpPr txBox="1">
            <a:spLocks noChangeArrowheads="1"/>
          </p:cNvSpPr>
          <p:nvPr/>
        </p:nvSpPr>
        <p:spPr bwMode="auto">
          <a:xfrm>
            <a:off x="4969210" y="4819773"/>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9" name="Text Box 20"/>
          <p:cNvSpPr txBox="1">
            <a:spLocks noChangeArrowheads="1"/>
          </p:cNvSpPr>
          <p:nvPr/>
        </p:nvSpPr>
        <p:spPr bwMode="auto">
          <a:xfrm>
            <a:off x="8968673" y="4970048"/>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7" name="Text Box 20"/>
          <p:cNvSpPr txBox="1">
            <a:spLocks noChangeArrowheads="1"/>
          </p:cNvSpPr>
          <p:nvPr/>
        </p:nvSpPr>
        <p:spPr bwMode="auto">
          <a:xfrm>
            <a:off x="7146512" y="3360945"/>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8" name="Text Box 20"/>
          <p:cNvSpPr txBox="1">
            <a:spLocks noChangeArrowheads="1"/>
          </p:cNvSpPr>
          <p:nvPr/>
        </p:nvSpPr>
        <p:spPr bwMode="auto">
          <a:xfrm>
            <a:off x="6602323" y="5291500"/>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1" name="Text Box 20"/>
          <p:cNvSpPr txBox="1">
            <a:spLocks noChangeArrowheads="1"/>
          </p:cNvSpPr>
          <p:nvPr/>
        </p:nvSpPr>
        <p:spPr bwMode="auto">
          <a:xfrm>
            <a:off x="9472870" y="3202744"/>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2" name="Text Box 20"/>
          <p:cNvSpPr txBox="1">
            <a:spLocks noChangeArrowheads="1"/>
          </p:cNvSpPr>
          <p:nvPr/>
        </p:nvSpPr>
        <p:spPr bwMode="auto">
          <a:xfrm>
            <a:off x="7891396" y="6344435"/>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3" name="Text Box 20"/>
          <p:cNvSpPr txBox="1">
            <a:spLocks noChangeArrowheads="1"/>
          </p:cNvSpPr>
          <p:nvPr/>
        </p:nvSpPr>
        <p:spPr bwMode="auto">
          <a:xfrm>
            <a:off x="5613157" y="6239949"/>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4" name="Text Box 20"/>
          <p:cNvSpPr txBox="1">
            <a:spLocks noChangeArrowheads="1"/>
          </p:cNvSpPr>
          <p:nvPr/>
        </p:nvSpPr>
        <p:spPr bwMode="auto">
          <a:xfrm>
            <a:off x="3488729" y="3804681"/>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3530983" y="290857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sp>
        <p:nvSpPr>
          <p:cNvPr id="79" name="Content Placeholder 2"/>
          <p:cNvSpPr>
            <a:spLocks noGrp="1"/>
          </p:cNvSpPr>
          <p:nvPr>
            <p:ph idx="1"/>
          </p:nvPr>
        </p:nvSpPr>
        <p:spPr>
          <a:xfrm>
            <a:off x="729018" y="378962"/>
            <a:ext cx="10515600" cy="4351338"/>
          </a:xfrm>
        </p:spPr>
        <p:txBody>
          <a:bodyPr/>
          <a:lstStyle/>
          <a:p>
            <a:r>
              <a:rPr lang="sv-SE" dirty="0" smtClean="0"/>
              <a:t>Question: If you have access to a registration object can you find the the animal keeper that is responsible for the animal registered  </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1271874"/>
      </p:ext>
    </p:extLst>
  </p:cSld>
  <p:clrMapOvr>
    <a:masterClrMapping/>
  </p:clrMapOvr>
  <mc:AlternateContent xmlns:mc="http://schemas.openxmlformats.org/markup-compatibility/2006" xmlns:p14="http://schemas.microsoft.com/office/powerpoint/2010/main">
    <mc:Choice Requires="p14">
      <p:transition spd="slow" p14:dur="2000" advTm="39080"/>
    </mc:Choice>
    <mc:Fallback xmlns="">
      <p:transition spd="slow" advTm="3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35</a:t>
            </a:fld>
            <a:endParaRPr lang="sv-SE" altLang="sv-SE" sz="1000" i="0"/>
          </a:p>
        </p:txBody>
      </p:sp>
      <p:sp>
        <p:nvSpPr>
          <p:cNvPr id="38920" name="Rectangle 22"/>
          <p:cNvSpPr>
            <a:spLocks noChangeArrowheads="1"/>
          </p:cNvSpPr>
          <p:nvPr/>
        </p:nvSpPr>
        <p:spPr bwMode="auto">
          <a:xfrm>
            <a:off x="7799740" y="2537066"/>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161689" y="2545005"/>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7840863" y="2854920"/>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7783864" y="2911716"/>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5474521" y="4667861"/>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5544370" y="4611052"/>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5445946" y="5018085"/>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5488808" y="498093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6456870" y="1923545"/>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7203308" y="5292089"/>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8731702" y="3965816"/>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8679751" y="2313215"/>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6437339" y="2278522"/>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185844" y="4972574"/>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9" name="Isosceles Triangle 38"/>
          <p:cNvSpPr/>
          <p:nvPr/>
        </p:nvSpPr>
        <p:spPr>
          <a:xfrm rot="5400000">
            <a:off x="7887585" y="5074784"/>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7726469" y="2033226"/>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63" name="Rectangle 22"/>
          <p:cNvSpPr>
            <a:spLocks noChangeArrowheads="1"/>
          </p:cNvSpPr>
          <p:nvPr/>
        </p:nvSpPr>
        <p:spPr bwMode="auto">
          <a:xfrm>
            <a:off x="4710309" y="1840170"/>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4710309" y="2211644"/>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2" name="Text Box 24"/>
          <p:cNvSpPr txBox="1">
            <a:spLocks noChangeArrowheads="1"/>
          </p:cNvSpPr>
          <p:nvPr/>
        </p:nvSpPr>
        <p:spPr bwMode="auto">
          <a:xfrm>
            <a:off x="4714789" y="1845541"/>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59" name="Text Box 20"/>
          <p:cNvSpPr txBox="1">
            <a:spLocks noChangeArrowheads="1"/>
          </p:cNvSpPr>
          <p:nvPr/>
        </p:nvSpPr>
        <p:spPr bwMode="auto">
          <a:xfrm>
            <a:off x="8258987" y="3973755"/>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7" name="Text Box 20"/>
          <p:cNvSpPr txBox="1">
            <a:spLocks noChangeArrowheads="1"/>
          </p:cNvSpPr>
          <p:nvPr/>
        </p:nvSpPr>
        <p:spPr bwMode="auto">
          <a:xfrm>
            <a:off x="6436826" y="2364652"/>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71" name="Text Box 20"/>
          <p:cNvSpPr txBox="1">
            <a:spLocks noChangeArrowheads="1"/>
          </p:cNvSpPr>
          <p:nvPr/>
        </p:nvSpPr>
        <p:spPr bwMode="auto">
          <a:xfrm>
            <a:off x="8763184" y="2206451"/>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2" name="Text Box 20"/>
          <p:cNvSpPr txBox="1">
            <a:spLocks noChangeArrowheads="1"/>
          </p:cNvSpPr>
          <p:nvPr/>
        </p:nvSpPr>
        <p:spPr bwMode="auto">
          <a:xfrm>
            <a:off x="7181710" y="555286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9" name="Content Placeholder 2"/>
          <p:cNvSpPr>
            <a:spLocks noGrp="1"/>
          </p:cNvSpPr>
          <p:nvPr>
            <p:ph idx="1"/>
          </p:nvPr>
        </p:nvSpPr>
        <p:spPr>
          <a:xfrm>
            <a:off x="729018" y="378962"/>
            <a:ext cx="10515600" cy="4351338"/>
          </a:xfrm>
        </p:spPr>
        <p:txBody>
          <a:bodyPr/>
          <a:lstStyle/>
          <a:p>
            <a:r>
              <a:rPr lang="sv-SE" dirty="0" smtClean="0"/>
              <a:t>Question: If I have access to a registration object can I find the the animal keeper that is responsible for the animal registered  </a:t>
            </a:r>
            <a:endParaRPr lang="sv-SE" dirty="0"/>
          </a:p>
        </p:txBody>
      </p:sp>
      <p:sp>
        <p:nvSpPr>
          <p:cNvPr id="80" name="Rectangle 79"/>
          <p:cNvSpPr/>
          <p:nvPr/>
        </p:nvSpPr>
        <p:spPr>
          <a:xfrm>
            <a:off x="4070611" y="484221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4" name="TextBox 93"/>
          <p:cNvSpPr txBox="1"/>
          <p:nvPr/>
        </p:nvSpPr>
        <p:spPr>
          <a:xfrm>
            <a:off x="4138413" y="4810664"/>
            <a:ext cx="1324312" cy="369332"/>
          </a:xfrm>
          <a:prstGeom prst="rect">
            <a:avLst/>
          </a:prstGeom>
          <a:noFill/>
        </p:spPr>
        <p:txBody>
          <a:bodyPr wrap="square" rtlCol="0">
            <a:spAutoFit/>
          </a:bodyPr>
          <a:lstStyle/>
          <a:p>
            <a:r>
              <a:rPr lang="sv-SE" dirty="0" smtClean="0"/>
              <a:t>2015-08-31</a:t>
            </a:r>
            <a:endParaRPr lang="sv-SE" dirty="0"/>
          </a:p>
        </p:txBody>
      </p:sp>
      <p:sp>
        <p:nvSpPr>
          <p:cNvPr id="95" name="Rectangle 94"/>
          <p:cNvSpPr/>
          <p:nvPr/>
        </p:nvSpPr>
        <p:spPr>
          <a:xfrm rot="5400000">
            <a:off x="6949023" y="2629516"/>
            <a:ext cx="346187" cy="13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Rectangle 95"/>
          <p:cNvSpPr/>
          <p:nvPr/>
        </p:nvSpPr>
        <p:spPr>
          <a:xfrm rot="5400000">
            <a:off x="3856573" y="1512292"/>
            <a:ext cx="346187" cy="13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TextBox 96"/>
          <p:cNvSpPr txBox="1"/>
          <p:nvPr/>
        </p:nvSpPr>
        <p:spPr>
          <a:xfrm>
            <a:off x="6557495" y="3089642"/>
            <a:ext cx="1324312" cy="369332"/>
          </a:xfrm>
          <a:prstGeom prst="rect">
            <a:avLst/>
          </a:prstGeom>
          <a:noFill/>
        </p:spPr>
        <p:txBody>
          <a:bodyPr wrap="square" rtlCol="0">
            <a:spAutoFit/>
          </a:bodyPr>
          <a:lstStyle/>
          <a:p>
            <a:r>
              <a:rPr lang="sv-SE" dirty="0" smtClean="0"/>
              <a:t>Tiger Alice</a:t>
            </a:r>
            <a:endParaRPr lang="sv-SE" dirty="0"/>
          </a:p>
        </p:txBody>
      </p:sp>
      <p:sp>
        <p:nvSpPr>
          <p:cNvPr id="98" name="TextBox 97"/>
          <p:cNvSpPr txBox="1"/>
          <p:nvPr/>
        </p:nvSpPr>
        <p:spPr>
          <a:xfrm>
            <a:off x="3451096" y="1942325"/>
            <a:ext cx="1324312" cy="369332"/>
          </a:xfrm>
          <a:prstGeom prst="rect">
            <a:avLst/>
          </a:prstGeom>
          <a:noFill/>
        </p:spPr>
        <p:txBody>
          <a:bodyPr wrap="square" rtlCol="0">
            <a:spAutoFit/>
          </a:bodyPr>
          <a:lstStyle/>
          <a:p>
            <a:r>
              <a:rPr lang="sv-SE" dirty="0" smtClean="0"/>
              <a:t>Eva Björk</a:t>
            </a:r>
            <a:endParaRPr lang="sv-SE" dirty="0"/>
          </a:p>
        </p:txBody>
      </p:sp>
      <p:cxnSp>
        <p:nvCxnSpPr>
          <p:cNvPr id="99" name="Straight Connector 98"/>
          <p:cNvCxnSpPr/>
          <p:nvPr/>
        </p:nvCxnSpPr>
        <p:spPr>
          <a:xfrm flipH="1">
            <a:off x="4749662" y="3458974"/>
            <a:ext cx="1822419" cy="14129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a:endCxn id="95" idx="2"/>
          </p:cNvCxnSpPr>
          <p:nvPr/>
        </p:nvCxnSpPr>
        <p:spPr>
          <a:xfrm>
            <a:off x="4138414" y="2347295"/>
            <a:ext cx="2327338" cy="93858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2006242"/>
      </p:ext>
    </p:extLst>
  </p:cSld>
  <p:clrMapOvr>
    <a:masterClrMapping/>
  </p:clrMapOvr>
  <mc:AlternateContent xmlns:mc="http://schemas.openxmlformats.org/markup-compatibility/2006" xmlns:p14="http://schemas.microsoft.com/office/powerpoint/2010/main">
    <mc:Choice Requires="p14">
      <p:transition spd="slow" p14:dur="2000" advTm="83050"/>
    </mc:Choice>
    <mc:Fallback xmlns="">
      <p:transition spd="slow" advTm="8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838200" y="1404946"/>
            <a:ext cx="10515600" cy="4729721"/>
          </a:xfrm>
        </p:spPr>
        <p:txBody>
          <a:bodyPr>
            <a:normAutofit lnSpcReduction="10000"/>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smtClean="0">
                <a:ea typeface="SimSun" panose="02010600030101010101" pitchFamily="2" charset="-122"/>
              </a:rPr>
              <a:t>During the introduction of an animal arriving at the zoo, a veterinarian needs to carry out a medical investigation, documenting the medical status, and the date for the investigation. The veterinarian </a:t>
            </a:r>
            <a:r>
              <a:rPr lang="en-US" altLang="zh-CN" sz="2100" dirty="0">
                <a:ea typeface="SimSun" panose="02010600030101010101" pitchFamily="2" charset="-122"/>
              </a:rPr>
              <a:t>has a name, a mobile phone number and an employee </a:t>
            </a:r>
            <a:r>
              <a:rPr lang="en-US" altLang="zh-CN" sz="2100" dirty="0" smtClean="0">
                <a:ea typeface="SimSun" panose="02010600030101010101" pitchFamily="2" charset="-122"/>
              </a:rPr>
              <a:t>number as well </a:t>
            </a:r>
            <a:r>
              <a:rPr lang="en-US" altLang="zh-CN" sz="2100" smtClean="0">
                <a:ea typeface="SimSun" panose="02010600030101010101" pitchFamily="2" charset="-122"/>
              </a:rPr>
              <a:t>as an </a:t>
            </a:r>
            <a:r>
              <a:rPr lang="en-US" altLang="zh-CN" sz="2100" dirty="0" smtClean="0">
                <a:ea typeface="SimSun" panose="02010600030101010101" pitchFamily="2" charset="-122"/>
              </a:rPr>
              <a:t>expert area. </a:t>
            </a: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633484" y="4367287"/>
            <a:ext cx="10515600" cy="1767379"/>
          </a:xfrm>
          <a:prstGeom prst="ellipse">
            <a:avLst/>
          </a:prstGeom>
          <a:solidFill>
            <a:schemeClr val="lt1">
              <a:alpha val="26000"/>
            </a:schemeClr>
          </a:solid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5912149"/>
      </p:ext>
    </p:extLst>
  </p:cSld>
  <p:clrMapOvr>
    <a:masterClrMapping/>
  </p:clrMapOvr>
  <mc:AlternateContent xmlns:mc="http://schemas.openxmlformats.org/markup-compatibility/2006" xmlns:p14="http://schemas.microsoft.com/office/powerpoint/2010/main">
    <mc:Choice Requires="p14">
      <p:transition spd="slow" p14:dur="2000" advTm="29763"/>
    </mc:Choice>
    <mc:Fallback xmlns="">
      <p:transition spd="slow" advTm="2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37</a:t>
            </a:fld>
            <a:endParaRPr lang="sv-SE" altLang="sv-SE" sz="1000" i="0"/>
          </a:p>
        </p:txBody>
      </p:sp>
      <p:sp>
        <p:nvSpPr>
          <p:cNvPr id="38920" name="Rectangle 22"/>
          <p:cNvSpPr>
            <a:spLocks noChangeArrowheads="1"/>
          </p:cNvSpPr>
          <p:nvPr/>
        </p:nvSpPr>
        <p:spPr bwMode="auto">
          <a:xfrm>
            <a:off x="7540436" y="2987447"/>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7902385" y="299538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7581559" y="3305301"/>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7524560" y="3362097"/>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5215217" y="5118242"/>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5285066" y="5061433"/>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5186642" y="5523055"/>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5229504" y="543132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828383" y="3032146"/>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6197566" y="2373926"/>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6944004" y="5742470"/>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8472398" y="4416197"/>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835558" y="5623592"/>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8420447" y="2763596"/>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6178035" y="2728903"/>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6926540" y="542295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4263465" y="53927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7628281" y="5525165"/>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7467165" y="248360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4039167" y="4207369"/>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6197566" y="4222637"/>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4540294" y="3912331"/>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4415865" y="3992786"/>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2294503" y="3613831"/>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2809016" y="3544442"/>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2366287" y="4010395"/>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2277386" y="391936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4451005" y="2290551"/>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4451005" y="2662025"/>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3222257" y="3349902"/>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119014" y="2441310"/>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93447" y="2443306"/>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19014" y="2812784"/>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2799502" y="2689696"/>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2262139" y="1051494"/>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2266619" y="1056866"/>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2262139" y="1422969"/>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2405014" y="1480119"/>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cxnSp>
        <p:nvCxnSpPr>
          <p:cNvPr id="85" name="Straight Connector 40"/>
          <p:cNvCxnSpPr>
            <a:cxnSpLocks noChangeShapeType="1"/>
          </p:cNvCxnSpPr>
          <p:nvPr/>
        </p:nvCxnSpPr>
        <p:spPr bwMode="auto">
          <a:xfrm>
            <a:off x="3086709" y="222624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5205223" y="1819841"/>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3976639" y="1810082"/>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006494" y="1959703"/>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026084" y="1951435"/>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3898902" y="1728729"/>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003425" y="1853994"/>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4455485" y="2295922"/>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3" name="Text Box 20"/>
          <p:cNvSpPr txBox="1">
            <a:spLocks noChangeArrowheads="1"/>
          </p:cNvSpPr>
          <p:nvPr/>
        </p:nvSpPr>
        <p:spPr bwMode="auto">
          <a:xfrm>
            <a:off x="4380109" y="5278504"/>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802195" y="3179688"/>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7" name="Text Box 20"/>
          <p:cNvSpPr txBox="1">
            <a:spLocks noChangeArrowheads="1"/>
          </p:cNvSpPr>
          <p:nvPr/>
        </p:nvSpPr>
        <p:spPr bwMode="auto">
          <a:xfrm>
            <a:off x="4000220" y="4273861"/>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9" name="Text Box 20"/>
          <p:cNvSpPr txBox="1">
            <a:spLocks noChangeArrowheads="1"/>
          </p:cNvSpPr>
          <p:nvPr/>
        </p:nvSpPr>
        <p:spPr bwMode="auto">
          <a:xfrm>
            <a:off x="7999683" y="4424136"/>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7" name="Text Box 20"/>
          <p:cNvSpPr txBox="1">
            <a:spLocks noChangeArrowheads="1"/>
          </p:cNvSpPr>
          <p:nvPr/>
        </p:nvSpPr>
        <p:spPr bwMode="auto">
          <a:xfrm>
            <a:off x="6177522" y="2815033"/>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8" name="Text Box 20"/>
          <p:cNvSpPr txBox="1">
            <a:spLocks noChangeArrowheads="1"/>
          </p:cNvSpPr>
          <p:nvPr/>
        </p:nvSpPr>
        <p:spPr bwMode="auto">
          <a:xfrm>
            <a:off x="5633333" y="4745588"/>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1" name="Text Box 20"/>
          <p:cNvSpPr txBox="1">
            <a:spLocks noChangeArrowheads="1"/>
          </p:cNvSpPr>
          <p:nvPr/>
        </p:nvSpPr>
        <p:spPr bwMode="auto">
          <a:xfrm>
            <a:off x="8503880" y="265683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2" name="Text Box 20"/>
          <p:cNvSpPr txBox="1">
            <a:spLocks noChangeArrowheads="1"/>
          </p:cNvSpPr>
          <p:nvPr/>
        </p:nvSpPr>
        <p:spPr bwMode="auto">
          <a:xfrm>
            <a:off x="6922406" y="579852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3" name="Text Box 20"/>
          <p:cNvSpPr txBox="1">
            <a:spLocks noChangeArrowheads="1"/>
          </p:cNvSpPr>
          <p:nvPr/>
        </p:nvSpPr>
        <p:spPr bwMode="auto">
          <a:xfrm>
            <a:off x="4644167" y="5694037"/>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4" name="Text Box 20"/>
          <p:cNvSpPr txBox="1">
            <a:spLocks noChangeArrowheads="1"/>
          </p:cNvSpPr>
          <p:nvPr/>
        </p:nvSpPr>
        <p:spPr bwMode="auto">
          <a:xfrm>
            <a:off x="2519739" y="3258769"/>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2561993" y="2362661"/>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cxnSp>
        <p:nvCxnSpPr>
          <p:cNvPr id="80" name="Straight Connector 40"/>
          <p:cNvCxnSpPr>
            <a:cxnSpLocks noChangeShapeType="1"/>
          </p:cNvCxnSpPr>
          <p:nvPr/>
        </p:nvCxnSpPr>
        <p:spPr bwMode="auto">
          <a:xfrm>
            <a:off x="8475033" y="3063846"/>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5" name="Rectangle 22"/>
          <p:cNvSpPr>
            <a:spLocks noChangeArrowheads="1"/>
          </p:cNvSpPr>
          <p:nvPr/>
        </p:nvSpPr>
        <p:spPr bwMode="auto">
          <a:xfrm>
            <a:off x="8893491" y="1252838"/>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96" name="Text Box 24"/>
          <p:cNvSpPr txBox="1">
            <a:spLocks noChangeArrowheads="1"/>
          </p:cNvSpPr>
          <p:nvPr/>
        </p:nvSpPr>
        <p:spPr bwMode="auto">
          <a:xfrm>
            <a:off x="8958077" y="1254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cxnSp>
        <p:nvCxnSpPr>
          <p:cNvPr id="97" name="Straight Connector 26"/>
          <p:cNvCxnSpPr>
            <a:cxnSpLocks noChangeShapeType="1"/>
          </p:cNvCxnSpPr>
          <p:nvPr/>
        </p:nvCxnSpPr>
        <p:spPr bwMode="auto">
          <a:xfrm>
            <a:off x="8893491" y="162431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40"/>
          <p:cNvCxnSpPr>
            <a:cxnSpLocks noChangeShapeType="1"/>
          </p:cNvCxnSpPr>
          <p:nvPr/>
        </p:nvCxnSpPr>
        <p:spPr bwMode="auto">
          <a:xfrm>
            <a:off x="10376554" y="1937800"/>
            <a:ext cx="0" cy="304476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9" name="Rectangle 22"/>
          <p:cNvSpPr>
            <a:spLocks noChangeArrowheads="1"/>
          </p:cNvSpPr>
          <p:nvPr/>
        </p:nvSpPr>
        <p:spPr bwMode="auto">
          <a:xfrm>
            <a:off x="9288408" y="5013670"/>
            <a:ext cx="1728787" cy="92868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0" name="Text Box 24"/>
          <p:cNvSpPr txBox="1">
            <a:spLocks noChangeArrowheads="1"/>
          </p:cNvSpPr>
          <p:nvPr/>
        </p:nvSpPr>
        <p:spPr bwMode="auto">
          <a:xfrm>
            <a:off x="9358257" y="4956861"/>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MedicalExam</a:t>
            </a:r>
            <a:endParaRPr lang="sv-SE" altLang="sv-SE" sz="1800" b="1" i="0" dirty="0"/>
          </a:p>
        </p:txBody>
      </p:sp>
      <p:cxnSp>
        <p:nvCxnSpPr>
          <p:cNvPr id="101" name="Straight Connector 30"/>
          <p:cNvCxnSpPr>
            <a:cxnSpLocks noChangeShapeType="1"/>
          </p:cNvCxnSpPr>
          <p:nvPr/>
        </p:nvCxnSpPr>
        <p:spPr bwMode="auto">
          <a:xfrm>
            <a:off x="9302695" y="5326748"/>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2" name="Text Box 25"/>
          <p:cNvSpPr txBox="1">
            <a:spLocks noChangeArrowheads="1"/>
          </p:cNvSpPr>
          <p:nvPr/>
        </p:nvSpPr>
        <p:spPr bwMode="auto">
          <a:xfrm>
            <a:off x="9316403" y="537065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medicalexamDate</a:t>
            </a:r>
            <a:endParaRPr lang="sv-SE" altLang="sv-SE" i="0" dirty="0"/>
          </a:p>
          <a:p>
            <a:pPr eaLnBrk="1" hangingPunct="1"/>
            <a:r>
              <a:rPr lang="sv-SE" altLang="sv-SE" i="0" dirty="0" smtClean="0"/>
              <a:t>medicalStatus</a:t>
            </a:r>
            <a:endParaRPr lang="sv-SE" altLang="sv-SE" i="0" dirty="0"/>
          </a:p>
        </p:txBody>
      </p:sp>
      <p:cxnSp>
        <p:nvCxnSpPr>
          <p:cNvPr id="103" name="Straight Connector 40"/>
          <p:cNvCxnSpPr>
            <a:cxnSpLocks noChangeShapeType="1"/>
          </p:cNvCxnSpPr>
          <p:nvPr/>
        </p:nvCxnSpPr>
        <p:spPr bwMode="auto">
          <a:xfrm>
            <a:off x="9757885" y="4086964"/>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4" name="Straight Connector 103"/>
          <p:cNvCxnSpPr/>
          <p:nvPr/>
        </p:nvCxnSpPr>
        <p:spPr>
          <a:xfrm flipH="1">
            <a:off x="9326536" y="4083589"/>
            <a:ext cx="431349" cy="809"/>
          </a:xfrm>
          <a:prstGeom prst="line">
            <a:avLst/>
          </a:prstGeom>
        </p:spPr>
        <p:style>
          <a:lnRef idx="1">
            <a:schemeClr val="dk1"/>
          </a:lnRef>
          <a:fillRef idx="0">
            <a:schemeClr val="dk1"/>
          </a:fillRef>
          <a:effectRef idx="0">
            <a:schemeClr val="dk1"/>
          </a:effectRef>
          <a:fontRef idx="minor">
            <a:schemeClr val="tx1"/>
          </a:fontRef>
        </p:style>
      </p:cxnSp>
      <p:sp>
        <p:nvSpPr>
          <p:cNvPr id="105" name="Text Box 20"/>
          <p:cNvSpPr txBox="1">
            <a:spLocks noChangeArrowheads="1"/>
          </p:cNvSpPr>
          <p:nvPr/>
        </p:nvSpPr>
        <p:spPr bwMode="auto">
          <a:xfrm rot="5400000">
            <a:off x="10155984" y="4365551"/>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106" name="Text Box 20"/>
          <p:cNvSpPr txBox="1">
            <a:spLocks noChangeArrowheads="1"/>
          </p:cNvSpPr>
          <p:nvPr/>
        </p:nvSpPr>
        <p:spPr bwMode="auto">
          <a:xfrm rot="5400000">
            <a:off x="9514508" y="4418846"/>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107" name="Isosceles Triangle 106"/>
          <p:cNvSpPr/>
          <p:nvPr/>
        </p:nvSpPr>
        <p:spPr>
          <a:xfrm>
            <a:off x="9797896" y="4075331"/>
            <a:ext cx="248914" cy="7171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08" name="Isosceles Triangle 107"/>
          <p:cNvSpPr/>
          <p:nvPr/>
        </p:nvSpPr>
        <p:spPr>
          <a:xfrm>
            <a:off x="10414322" y="4023011"/>
            <a:ext cx="248914" cy="7171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cxnSp>
        <p:nvCxnSpPr>
          <p:cNvPr id="126" name="Straight Connector 125"/>
          <p:cNvCxnSpPr/>
          <p:nvPr/>
        </p:nvCxnSpPr>
        <p:spPr>
          <a:xfrm flipH="1">
            <a:off x="4028351" y="1378287"/>
            <a:ext cx="4876211" cy="0"/>
          </a:xfrm>
          <a:prstGeom prst="line">
            <a:avLst/>
          </a:prstGeom>
        </p:spPr>
        <p:style>
          <a:lnRef idx="1">
            <a:schemeClr val="dk1"/>
          </a:lnRef>
          <a:fillRef idx="0">
            <a:schemeClr val="dk1"/>
          </a:fillRef>
          <a:effectRef idx="0">
            <a:schemeClr val="dk1"/>
          </a:effectRef>
          <a:fontRef idx="minor">
            <a:schemeClr val="tx1"/>
          </a:fontRef>
        </p:style>
      </p:cxnSp>
      <p:sp>
        <p:nvSpPr>
          <p:cNvPr id="127" name="Isosceles Triangle 126"/>
          <p:cNvSpPr/>
          <p:nvPr/>
        </p:nvSpPr>
        <p:spPr>
          <a:xfrm rot="16200000">
            <a:off x="3933567" y="1296708"/>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8" name="Text Box 25"/>
          <p:cNvSpPr txBox="1">
            <a:spLocks noChangeArrowheads="1"/>
          </p:cNvSpPr>
          <p:nvPr/>
        </p:nvSpPr>
        <p:spPr bwMode="auto">
          <a:xfrm>
            <a:off x="8902222" y="1585419"/>
            <a:ext cx="1697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expertArea</a:t>
            </a:r>
            <a:endParaRPr lang="sv-SE" altLang="sv-SE"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0664798"/>
      </p:ext>
    </p:extLst>
  </p:cSld>
  <p:clrMapOvr>
    <a:masterClrMapping/>
  </p:clrMapOvr>
  <mc:AlternateContent xmlns:mc="http://schemas.openxmlformats.org/markup-compatibility/2006" xmlns:p14="http://schemas.microsoft.com/office/powerpoint/2010/main">
    <mc:Choice Requires="p14">
      <p:transition spd="slow" p14:dur="2000" advTm="77417"/>
    </mc:Choice>
    <mc:Fallback xmlns="">
      <p:transition spd="slow" advTm="7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38</a:t>
            </a:fld>
            <a:endParaRPr lang="sv-SE" altLang="sv-SE" sz="1000" i="0"/>
          </a:p>
        </p:txBody>
      </p:sp>
      <p:sp>
        <p:nvSpPr>
          <p:cNvPr id="38920" name="Rectangle 22"/>
          <p:cNvSpPr>
            <a:spLocks noChangeArrowheads="1"/>
          </p:cNvSpPr>
          <p:nvPr/>
        </p:nvSpPr>
        <p:spPr bwMode="auto">
          <a:xfrm>
            <a:off x="7540436" y="2987447"/>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7902385" y="299538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7581559" y="3305301"/>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7524560" y="3362097"/>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5215217" y="5118242"/>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5285066" y="5061433"/>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5186642" y="5523055"/>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5229504" y="543132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828383" y="3032146"/>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6197566" y="2373926"/>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6944004" y="5742470"/>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8472398" y="4416197"/>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835558" y="5623592"/>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8420447" y="2763596"/>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6178035" y="2728903"/>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6926540" y="542295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4263465" y="5392740"/>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7628281" y="5525165"/>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7467165" y="2483607"/>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4039167" y="4207369"/>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6197566" y="4222637"/>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4540294" y="3912331"/>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4415865" y="3992786"/>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2294503" y="3613831"/>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2809016" y="3544442"/>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2366287" y="4010395"/>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2277386" y="391936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4451005" y="2290551"/>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4451005" y="2662025"/>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3222257" y="3349902"/>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119014" y="2441310"/>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93447" y="2443306"/>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119014" y="2812784"/>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2799502" y="2689696"/>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2262139" y="1051494"/>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2266619" y="1056866"/>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2262139" y="1422969"/>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2405014" y="1480119"/>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cxnSp>
        <p:nvCxnSpPr>
          <p:cNvPr id="85" name="Straight Connector 40"/>
          <p:cNvCxnSpPr>
            <a:cxnSpLocks noChangeShapeType="1"/>
          </p:cNvCxnSpPr>
          <p:nvPr/>
        </p:nvCxnSpPr>
        <p:spPr bwMode="auto">
          <a:xfrm>
            <a:off x="3086709" y="222624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5205223" y="1819841"/>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3976639" y="1810082"/>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006494" y="1959703"/>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026084" y="1951435"/>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3898902" y="1728729"/>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003425" y="1853994"/>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4455485" y="2295922"/>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3" name="Text Box 20"/>
          <p:cNvSpPr txBox="1">
            <a:spLocks noChangeArrowheads="1"/>
          </p:cNvSpPr>
          <p:nvPr/>
        </p:nvSpPr>
        <p:spPr bwMode="auto">
          <a:xfrm>
            <a:off x="4380109" y="5278504"/>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802195" y="3179688"/>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7" name="Text Box 20"/>
          <p:cNvSpPr txBox="1">
            <a:spLocks noChangeArrowheads="1"/>
          </p:cNvSpPr>
          <p:nvPr/>
        </p:nvSpPr>
        <p:spPr bwMode="auto">
          <a:xfrm>
            <a:off x="4000220" y="4273861"/>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9" name="Text Box 20"/>
          <p:cNvSpPr txBox="1">
            <a:spLocks noChangeArrowheads="1"/>
          </p:cNvSpPr>
          <p:nvPr/>
        </p:nvSpPr>
        <p:spPr bwMode="auto">
          <a:xfrm>
            <a:off x="7999683" y="4424136"/>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7" name="Text Box 20"/>
          <p:cNvSpPr txBox="1">
            <a:spLocks noChangeArrowheads="1"/>
          </p:cNvSpPr>
          <p:nvPr/>
        </p:nvSpPr>
        <p:spPr bwMode="auto">
          <a:xfrm>
            <a:off x="6177522" y="2815033"/>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8" name="Text Box 20"/>
          <p:cNvSpPr txBox="1">
            <a:spLocks noChangeArrowheads="1"/>
          </p:cNvSpPr>
          <p:nvPr/>
        </p:nvSpPr>
        <p:spPr bwMode="auto">
          <a:xfrm>
            <a:off x="5633333" y="4745588"/>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1" name="Text Box 20"/>
          <p:cNvSpPr txBox="1">
            <a:spLocks noChangeArrowheads="1"/>
          </p:cNvSpPr>
          <p:nvPr/>
        </p:nvSpPr>
        <p:spPr bwMode="auto">
          <a:xfrm>
            <a:off x="8503880" y="265683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2" name="Text Box 20"/>
          <p:cNvSpPr txBox="1">
            <a:spLocks noChangeArrowheads="1"/>
          </p:cNvSpPr>
          <p:nvPr/>
        </p:nvSpPr>
        <p:spPr bwMode="auto">
          <a:xfrm>
            <a:off x="6922406" y="579852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3" name="Text Box 20"/>
          <p:cNvSpPr txBox="1">
            <a:spLocks noChangeArrowheads="1"/>
          </p:cNvSpPr>
          <p:nvPr/>
        </p:nvSpPr>
        <p:spPr bwMode="auto">
          <a:xfrm>
            <a:off x="4644167" y="5694037"/>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4" name="Text Box 20"/>
          <p:cNvSpPr txBox="1">
            <a:spLocks noChangeArrowheads="1"/>
          </p:cNvSpPr>
          <p:nvPr/>
        </p:nvSpPr>
        <p:spPr bwMode="auto">
          <a:xfrm>
            <a:off x="2519739" y="3258769"/>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2561993" y="2362661"/>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cxnSp>
        <p:nvCxnSpPr>
          <p:cNvPr id="80" name="Straight Connector 40"/>
          <p:cNvCxnSpPr>
            <a:cxnSpLocks noChangeShapeType="1"/>
          </p:cNvCxnSpPr>
          <p:nvPr/>
        </p:nvCxnSpPr>
        <p:spPr bwMode="auto">
          <a:xfrm>
            <a:off x="8475033" y="3063846"/>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5" name="Rectangle 22"/>
          <p:cNvSpPr>
            <a:spLocks noChangeArrowheads="1"/>
          </p:cNvSpPr>
          <p:nvPr/>
        </p:nvSpPr>
        <p:spPr bwMode="auto">
          <a:xfrm>
            <a:off x="8893491" y="1252838"/>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96" name="Text Box 24"/>
          <p:cNvSpPr txBox="1">
            <a:spLocks noChangeArrowheads="1"/>
          </p:cNvSpPr>
          <p:nvPr/>
        </p:nvSpPr>
        <p:spPr bwMode="auto">
          <a:xfrm>
            <a:off x="8958077" y="1254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cxnSp>
        <p:nvCxnSpPr>
          <p:cNvPr id="97" name="Straight Connector 26"/>
          <p:cNvCxnSpPr>
            <a:cxnSpLocks noChangeShapeType="1"/>
          </p:cNvCxnSpPr>
          <p:nvPr/>
        </p:nvCxnSpPr>
        <p:spPr bwMode="auto">
          <a:xfrm>
            <a:off x="8893491" y="162431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40"/>
          <p:cNvCxnSpPr>
            <a:cxnSpLocks noChangeShapeType="1"/>
          </p:cNvCxnSpPr>
          <p:nvPr/>
        </p:nvCxnSpPr>
        <p:spPr bwMode="auto">
          <a:xfrm>
            <a:off x="10376554" y="1937800"/>
            <a:ext cx="0" cy="304476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9" name="Rectangle 22"/>
          <p:cNvSpPr>
            <a:spLocks noChangeArrowheads="1"/>
          </p:cNvSpPr>
          <p:nvPr/>
        </p:nvSpPr>
        <p:spPr bwMode="auto">
          <a:xfrm>
            <a:off x="9288408" y="5013670"/>
            <a:ext cx="1728787" cy="92868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0" name="Text Box 24"/>
          <p:cNvSpPr txBox="1">
            <a:spLocks noChangeArrowheads="1"/>
          </p:cNvSpPr>
          <p:nvPr/>
        </p:nvSpPr>
        <p:spPr bwMode="auto">
          <a:xfrm>
            <a:off x="9358257" y="4956861"/>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MedicalExam</a:t>
            </a:r>
            <a:endParaRPr lang="sv-SE" altLang="sv-SE" sz="1800" b="1" i="0" dirty="0"/>
          </a:p>
        </p:txBody>
      </p:sp>
      <p:cxnSp>
        <p:nvCxnSpPr>
          <p:cNvPr id="101" name="Straight Connector 30"/>
          <p:cNvCxnSpPr>
            <a:cxnSpLocks noChangeShapeType="1"/>
          </p:cNvCxnSpPr>
          <p:nvPr/>
        </p:nvCxnSpPr>
        <p:spPr bwMode="auto">
          <a:xfrm>
            <a:off x="9302695" y="5326748"/>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2" name="Text Box 25"/>
          <p:cNvSpPr txBox="1">
            <a:spLocks noChangeArrowheads="1"/>
          </p:cNvSpPr>
          <p:nvPr/>
        </p:nvSpPr>
        <p:spPr bwMode="auto">
          <a:xfrm>
            <a:off x="9316403" y="537065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medicalexamDate</a:t>
            </a:r>
            <a:endParaRPr lang="sv-SE" altLang="sv-SE" i="0" dirty="0"/>
          </a:p>
          <a:p>
            <a:pPr eaLnBrk="1" hangingPunct="1"/>
            <a:r>
              <a:rPr lang="sv-SE" altLang="sv-SE" i="0" dirty="0" smtClean="0"/>
              <a:t>medicalStatus</a:t>
            </a:r>
            <a:endParaRPr lang="sv-SE" altLang="sv-SE" i="0" dirty="0"/>
          </a:p>
        </p:txBody>
      </p:sp>
      <p:cxnSp>
        <p:nvCxnSpPr>
          <p:cNvPr id="103" name="Straight Connector 40"/>
          <p:cNvCxnSpPr>
            <a:cxnSpLocks noChangeShapeType="1"/>
          </p:cNvCxnSpPr>
          <p:nvPr/>
        </p:nvCxnSpPr>
        <p:spPr bwMode="auto">
          <a:xfrm>
            <a:off x="9757885" y="4086964"/>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4" name="Straight Connector 103"/>
          <p:cNvCxnSpPr/>
          <p:nvPr/>
        </p:nvCxnSpPr>
        <p:spPr>
          <a:xfrm flipH="1">
            <a:off x="9326536" y="4083589"/>
            <a:ext cx="431349" cy="809"/>
          </a:xfrm>
          <a:prstGeom prst="line">
            <a:avLst/>
          </a:prstGeom>
        </p:spPr>
        <p:style>
          <a:lnRef idx="1">
            <a:schemeClr val="dk1"/>
          </a:lnRef>
          <a:fillRef idx="0">
            <a:schemeClr val="dk1"/>
          </a:fillRef>
          <a:effectRef idx="0">
            <a:schemeClr val="dk1"/>
          </a:effectRef>
          <a:fontRef idx="minor">
            <a:schemeClr val="tx1"/>
          </a:fontRef>
        </p:style>
      </p:cxnSp>
      <p:sp>
        <p:nvSpPr>
          <p:cNvPr id="105" name="Text Box 20"/>
          <p:cNvSpPr txBox="1">
            <a:spLocks noChangeArrowheads="1"/>
          </p:cNvSpPr>
          <p:nvPr/>
        </p:nvSpPr>
        <p:spPr bwMode="auto">
          <a:xfrm rot="5400000">
            <a:off x="10155984" y="4365551"/>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106" name="Text Box 20"/>
          <p:cNvSpPr txBox="1">
            <a:spLocks noChangeArrowheads="1"/>
          </p:cNvSpPr>
          <p:nvPr/>
        </p:nvSpPr>
        <p:spPr bwMode="auto">
          <a:xfrm rot="5400000">
            <a:off x="9514508" y="4418846"/>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107" name="Isosceles Triangle 106"/>
          <p:cNvSpPr/>
          <p:nvPr/>
        </p:nvSpPr>
        <p:spPr>
          <a:xfrm>
            <a:off x="9797896" y="4075331"/>
            <a:ext cx="248914" cy="7171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08" name="Isosceles Triangle 107"/>
          <p:cNvSpPr/>
          <p:nvPr/>
        </p:nvSpPr>
        <p:spPr>
          <a:xfrm>
            <a:off x="10414322" y="4023011"/>
            <a:ext cx="248914" cy="7171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cxnSp>
        <p:nvCxnSpPr>
          <p:cNvPr id="126" name="Straight Connector 125"/>
          <p:cNvCxnSpPr/>
          <p:nvPr/>
        </p:nvCxnSpPr>
        <p:spPr>
          <a:xfrm flipH="1">
            <a:off x="4028351" y="1378287"/>
            <a:ext cx="4876211" cy="0"/>
          </a:xfrm>
          <a:prstGeom prst="line">
            <a:avLst/>
          </a:prstGeom>
        </p:spPr>
        <p:style>
          <a:lnRef idx="1">
            <a:schemeClr val="dk1"/>
          </a:lnRef>
          <a:fillRef idx="0">
            <a:schemeClr val="dk1"/>
          </a:fillRef>
          <a:effectRef idx="0">
            <a:schemeClr val="dk1"/>
          </a:effectRef>
          <a:fontRef idx="minor">
            <a:schemeClr val="tx1"/>
          </a:fontRef>
        </p:style>
      </p:cxnSp>
      <p:sp>
        <p:nvSpPr>
          <p:cNvPr id="127" name="Isosceles Triangle 126"/>
          <p:cNvSpPr/>
          <p:nvPr/>
        </p:nvSpPr>
        <p:spPr>
          <a:xfrm rot="16200000">
            <a:off x="3933567" y="1296708"/>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8" name="Text Box 25"/>
          <p:cNvSpPr txBox="1">
            <a:spLocks noChangeArrowheads="1"/>
          </p:cNvSpPr>
          <p:nvPr/>
        </p:nvSpPr>
        <p:spPr bwMode="auto">
          <a:xfrm>
            <a:off x="8902222" y="1585419"/>
            <a:ext cx="1697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expertArea</a:t>
            </a:r>
            <a:endParaRPr lang="sv-SE" altLang="sv-SE" i="0" dirty="0"/>
          </a:p>
        </p:txBody>
      </p:sp>
      <p:sp>
        <p:nvSpPr>
          <p:cNvPr id="79" name="Text Box 20"/>
          <p:cNvSpPr txBox="1">
            <a:spLocks noChangeArrowheads="1"/>
          </p:cNvSpPr>
          <p:nvPr/>
        </p:nvSpPr>
        <p:spPr bwMode="auto">
          <a:xfrm>
            <a:off x="9176933" y="4622107"/>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94" name="Text Box 20"/>
          <p:cNvSpPr txBox="1">
            <a:spLocks noChangeArrowheads="1"/>
          </p:cNvSpPr>
          <p:nvPr/>
        </p:nvSpPr>
        <p:spPr bwMode="auto">
          <a:xfrm>
            <a:off x="10625636" y="4652979"/>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109" name="Text Box 20"/>
          <p:cNvSpPr txBox="1">
            <a:spLocks noChangeArrowheads="1"/>
          </p:cNvSpPr>
          <p:nvPr/>
        </p:nvSpPr>
        <p:spPr bwMode="auto">
          <a:xfrm flipH="1">
            <a:off x="9870718" y="1967428"/>
            <a:ext cx="907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110" name="Text Box 20"/>
          <p:cNvSpPr txBox="1">
            <a:spLocks noChangeArrowheads="1"/>
          </p:cNvSpPr>
          <p:nvPr/>
        </p:nvSpPr>
        <p:spPr bwMode="auto">
          <a:xfrm flipH="1">
            <a:off x="9252627" y="3743752"/>
            <a:ext cx="907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6213930"/>
      </p:ext>
    </p:extLst>
  </p:cSld>
  <p:clrMapOvr>
    <a:masterClrMapping/>
  </p:clrMapOvr>
  <mc:AlternateContent xmlns:mc="http://schemas.openxmlformats.org/markup-compatibility/2006" xmlns:p14="http://schemas.microsoft.com/office/powerpoint/2010/main">
    <mc:Choice Requires="p14">
      <p:transition spd="slow" p14:dur="2000" advTm="34917"/>
    </mc:Choice>
    <mc:Fallback xmlns="">
      <p:transition spd="slow" advTm="3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Rectangle 22"/>
          <p:cNvSpPr>
            <a:spLocks noChangeArrowheads="1"/>
          </p:cNvSpPr>
          <p:nvPr/>
        </p:nvSpPr>
        <p:spPr bwMode="auto">
          <a:xfrm>
            <a:off x="7649620" y="2769088"/>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011569" y="2777027"/>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7690743" y="3086942"/>
            <a:ext cx="16970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a:p>
            <a:pPr eaLnBrk="1" hangingPunct="1"/>
            <a:endParaRPr lang="sv-SE" altLang="sv-SE" i="0" dirty="0"/>
          </a:p>
          <a:p>
            <a:pPr eaLnBrk="1" hangingPunct="1"/>
            <a:endParaRPr lang="sv-SE" altLang="sv-SE" i="0" dirty="0"/>
          </a:p>
        </p:txBody>
      </p:sp>
      <p:cxnSp>
        <p:nvCxnSpPr>
          <p:cNvPr id="38923" name="Straight Connector 14"/>
          <p:cNvCxnSpPr>
            <a:cxnSpLocks noChangeShapeType="1"/>
          </p:cNvCxnSpPr>
          <p:nvPr/>
        </p:nvCxnSpPr>
        <p:spPr bwMode="auto">
          <a:xfrm>
            <a:off x="7633744" y="3143738"/>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30" name="Rectangle 22"/>
          <p:cNvSpPr>
            <a:spLocks noChangeArrowheads="1"/>
          </p:cNvSpPr>
          <p:nvPr/>
        </p:nvSpPr>
        <p:spPr bwMode="auto">
          <a:xfrm>
            <a:off x="5324401" y="4899883"/>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31" name="Text Box 24"/>
          <p:cNvSpPr txBox="1">
            <a:spLocks noChangeArrowheads="1"/>
          </p:cNvSpPr>
          <p:nvPr/>
        </p:nvSpPr>
        <p:spPr bwMode="auto">
          <a:xfrm>
            <a:off x="5394250" y="4843074"/>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932" name="Text Box 25"/>
          <p:cNvSpPr txBox="1">
            <a:spLocks noChangeArrowheads="1"/>
          </p:cNvSpPr>
          <p:nvPr/>
        </p:nvSpPr>
        <p:spPr bwMode="auto">
          <a:xfrm>
            <a:off x="5295826" y="5304696"/>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8933" name="Straight Connector 30"/>
          <p:cNvCxnSpPr>
            <a:cxnSpLocks noChangeShapeType="1"/>
          </p:cNvCxnSpPr>
          <p:nvPr/>
        </p:nvCxnSpPr>
        <p:spPr bwMode="auto">
          <a:xfrm>
            <a:off x="5338688" y="521296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937" name="Straight Connector 40"/>
          <p:cNvCxnSpPr>
            <a:cxnSpLocks noChangeShapeType="1"/>
          </p:cNvCxnSpPr>
          <p:nvPr/>
        </p:nvCxnSpPr>
        <p:spPr bwMode="auto">
          <a:xfrm>
            <a:off x="937567" y="2813787"/>
            <a:ext cx="7175" cy="2611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46" name="Text Box 20"/>
          <p:cNvSpPr txBox="1">
            <a:spLocks noChangeArrowheads="1"/>
          </p:cNvSpPr>
          <p:nvPr/>
        </p:nvSpPr>
        <p:spPr bwMode="auto">
          <a:xfrm>
            <a:off x="6306750" y="2155567"/>
            <a:ext cx="13532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i</a:t>
            </a:r>
            <a:r>
              <a:rPr lang="sv-SE" altLang="sv-SE" sz="1200" i="0" dirty="0" smtClean="0"/>
              <a:t>s responsible for</a:t>
            </a:r>
            <a:endParaRPr lang="en-US" altLang="sv-SE" sz="1200" i="0" dirty="0"/>
          </a:p>
        </p:txBody>
      </p:sp>
      <p:cxnSp>
        <p:nvCxnSpPr>
          <p:cNvPr id="45" name="Straight Connector 40"/>
          <p:cNvCxnSpPr>
            <a:cxnSpLocks noChangeShapeType="1"/>
          </p:cNvCxnSpPr>
          <p:nvPr/>
        </p:nvCxnSpPr>
        <p:spPr bwMode="auto">
          <a:xfrm flipH="1">
            <a:off x="7053188" y="5524111"/>
            <a:ext cx="1528394"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Straight Connector 40"/>
          <p:cNvCxnSpPr>
            <a:cxnSpLocks noChangeShapeType="1"/>
          </p:cNvCxnSpPr>
          <p:nvPr/>
        </p:nvCxnSpPr>
        <p:spPr bwMode="auto">
          <a:xfrm>
            <a:off x="8581582" y="4197838"/>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8" name="Straight Connector 40"/>
          <p:cNvCxnSpPr>
            <a:cxnSpLocks noChangeShapeType="1"/>
          </p:cNvCxnSpPr>
          <p:nvPr/>
        </p:nvCxnSpPr>
        <p:spPr bwMode="auto">
          <a:xfrm flipH="1">
            <a:off x="944742" y="5405233"/>
            <a:ext cx="4393946" cy="203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 name="Straight Connector 40"/>
          <p:cNvCxnSpPr>
            <a:cxnSpLocks noChangeShapeType="1"/>
          </p:cNvCxnSpPr>
          <p:nvPr/>
        </p:nvCxnSpPr>
        <p:spPr bwMode="auto">
          <a:xfrm>
            <a:off x="8529631" y="2545237"/>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4" name="Straight Connector 40"/>
          <p:cNvCxnSpPr>
            <a:cxnSpLocks noChangeShapeType="1"/>
          </p:cNvCxnSpPr>
          <p:nvPr/>
        </p:nvCxnSpPr>
        <p:spPr bwMode="auto">
          <a:xfrm flipH="1">
            <a:off x="6287219" y="2510544"/>
            <a:ext cx="225204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 Box 20"/>
          <p:cNvSpPr txBox="1">
            <a:spLocks noChangeArrowheads="1"/>
          </p:cNvSpPr>
          <p:nvPr/>
        </p:nvSpPr>
        <p:spPr bwMode="auto">
          <a:xfrm>
            <a:off x="7035724" y="5204596"/>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38" name="Isosceles Triangle 37"/>
          <p:cNvSpPr/>
          <p:nvPr/>
        </p:nvSpPr>
        <p:spPr>
          <a:xfrm rot="16200000">
            <a:off x="4372649" y="5174381"/>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9" name="Isosceles Triangle 38"/>
          <p:cNvSpPr/>
          <p:nvPr/>
        </p:nvSpPr>
        <p:spPr>
          <a:xfrm rot="5400000">
            <a:off x="7737465" y="5306806"/>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0" name="Isosceles Triangle 39"/>
          <p:cNvSpPr/>
          <p:nvPr/>
        </p:nvSpPr>
        <p:spPr>
          <a:xfrm rot="5400000">
            <a:off x="7576349" y="2265248"/>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cxnSp>
        <p:nvCxnSpPr>
          <p:cNvPr id="55" name="Straight Connector 54"/>
          <p:cNvCxnSpPr/>
          <p:nvPr/>
        </p:nvCxnSpPr>
        <p:spPr>
          <a:xfrm flipH="1">
            <a:off x="4148351" y="3989010"/>
            <a:ext cx="2126338" cy="0"/>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40"/>
          <p:cNvCxnSpPr>
            <a:cxnSpLocks noChangeShapeType="1"/>
          </p:cNvCxnSpPr>
          <p:nvPr/>
        </p:nvCxnSpPr>
        <p:spPr bwMode="auto">
          <a:xfrm>
            <a:off x="6306750" y="4004278"/>
            <a:ext cx="0" cy="8956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0" name="Text Box 20"/>
          <p:cNvSpPr txBox="1">
            <a:spLocks noChangeArrowheads="1"/>
          </p:cNvSpPr>
          <p:nvPr/>
        </p:nvSpPr>
        <p:spPr bwMode="auto">
          <a:xfrm>
            <a:off x="4649478" y="3693972"/>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62" name="Isosceles Triangle 61"/>
          <p:cNvSpPr/>
          <p:nvPr/>
        </p:nvSpPr>
        <p:spPr>
          <a:xfrm rot="16200000">
            <a:off x="4525049" y="3774427"/>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0" name="Rectangle 22"/>
          <p:cNvSpPr>
            <a:spLocks noChangeArrowheads="1"/>
          </p:cNvSpPr>
          <p:nvPr/>
        </p:nvSpPr>
        <p:spPr bwMode="auto">
          <a:xfrm>
            <a:off x="2403687" y="3395472"/>
            <a:ext cx="1728787" cy="1084691"/>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2918200" y="3326083"/>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2448175" y="3696500"/>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2386570" y="3701010"/>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4560189" y="2072192"/>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4560189" y="244366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3331441" y="3131543"/>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228198" y="2222951"/>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202631" y="2224947"/>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228198" y="2594425"/>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2908686" y="2471337"/>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2371323" y="833135"/>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2375803" y="838507"/>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2371323" y="1204610"/>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2514198" y="1261760"/>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cxnSp>
        <p:nvCxnSpPr>
          <p:cNvPr id="85" name="Straight Connector 40"/>
          <p:cNvCxnSpPr>
            <a:cxnSpLocks noChangeShapeType="1"/>
          </p:cNvCxnSpPr>
          <p:nvPr/>
        </p:nvCxnSpPr>
        <p:spPr bwMode="auto">
          <a:xfrm>
            <a:off x="3195893" y="2007890"/>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5314407" y="1601482"/>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4085823" y="1591723"/>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115678" y="1741344"/>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135268" y="1733076"/>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4008086" y="1510370"/>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112609" y="1635635"/>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4564669" y="207756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3" name="Text Box 20"/>
          <p:cNvSpPr txBox="1">
            <a:spLocks noChangeArrowheads="1"/>
          </p:cNvSpPr>
          <p:nvPr/>
        </p:nvSpPr>
        <p:spPr bwMode="auto">
          <a:xfrm>
            <a:off x="4489293" y="5060145"/>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911379" y="2961329"/>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7" name="Text Box 20"/>
          <p:cNvSpPr txBox="1">
            <a:spLocks noChangeArrowheads="1"/>
          </p:cNvSpPr>
          <p:nvPr/>
        </p:nvSpPr>
        <p:spPr bwMode="auto">
          <a:xfrm>
            <a:off x="4109404" y="4055502"/>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59" name="Text Box 20"/>
          <p:cNvSpPr txBox="1">
            <a:spLocks noChangeArrowheads="1"/>
          </p:cNvSpPr>
          <p:nvPr/>
        </p:nvSpPr>
        <p:spPr bwMode="auto">
          <a:xfrm>
            <a:off x="8108867" y="4205777"/>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7" name="Text Box 20"/>
          <p:cNvSpPr txBox="1">
            <a:spLocks noChangeArrowheads="1"/>
          </p:cNvSpPr>
          <p:nvPr/>
        </p:nvSpPr>
        <p:spPr bwMode="auto">
          <a:xfrm>
            <a:off x="6286706" y="2596674"/>
            <a:ext cx="523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1..1</a:t>
            </a:r>
            <a:endParaRPr lang="en-US" altLang="sv-SE" sz="1600" b="1" i="0" dirty="0"/>
          </a:p>
        </p:txBody>
      </p:sp>
      <p:sp>
        <p:nvSpPr>
          <p:cNvPr id="68" name="Text Box 20"/>
          <p:cNvSpPr txBox="1">
            <a:spLocks noChangeArrowheads="1"/>
          </p:cNvSpPr>
          <p:nvPr/>
        </p:nvSpPr>
        <p:spPr bwMode="auto">
          <a:xfrm>
            <a:off x="5742517" y="456817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1" name="Text Box 20"/>
          <p:cNvSpPr txBox="1">
            <a:spLocks noChangeArrowheads="1"/>
          </p:cNvSpPr>
          <p:nvPr/>
        </p:nvSpPr>
        <p:spPr bwMode="auto">
          <a:xfrm>
            <a:off x="8613064" y="243847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2" name="Text Box 20"/>
          <p:cNvSpPr txBox="1">
            <a:spLocks noChangeArrowheads="1"/>
          </p:cNvSpPr>
          <p:nvPr/>
        </p:nvSpPr>
        <p:spPr bwMode="auto">
          <a:xfrm>
            <a:off x="7031590" y="5580164"/>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3" name="Text Box 20"/>
          <p:cNvSpPr txBox="1">
            <a:spLocks noChangeArrowheads="1"/>
          </p:cNvSpPr>
          <p:nvPr/>
        </p:nvSpPr>
        <p:spPr bwMode="auto">
          <a:xfrm>
            <a:off x="4753351" y="5475678"/>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74" name="Text Box 20"/>
          <p:cNvSpPr txBox="1">
            <a:spLocks noChangeArrowheads="1"/>
          </p:cNvSpPr>
          <p:nvPr/>
        </p:nvSpPr>
        <p:spPr bwMode="auto">
          <a:xfrm>
            <a:off x="2628923" y="3040410"/>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2671177" y="214430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cxnSp>
        <p:nvCxnSpPr>
          <p:cNvPr id="80" name="Straight Connector 40"/>
          <p:cNvCxnSpPr>
            <a:cxnSpLocks noChangeShapeType="1"/>
          </p:cNvCxnSpPr>
          <p:nvPr/>
        </p:nvCxnSpPr>
        <p:spPr bwMode="auto">
          <a:xfrm>
            <a:off x="8584217" y="2845487"/>
            <a:ext cx="0" cy="18030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5" name="Rectangle 22"/>
          <p:cNvSpPr>
            <a:spLocks noChangeArrowheads="1"/>
          </p:cNvSpPr>
          <p:nvPr/>
        </p:nvSpPr>
        <p:spPr bwMode="auto">
          <a:xfrm>
            <a:off x="9002675" y="1034479"/>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96" name="Text Box 24"/>
          <p:cNvSpPr txBox="1">
            <a:spLocks noChangeArrowheads="1"/>
          </p:cNvSpPr>
          <p:nvPr/>
        </p:nvSpPr>
        <p:spPr bwMode="auto">
          <a:xfrm>
            <a:off x="9067261" y="103647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cxnSp>
        <p:nvCxnSpPr>
          <p:cNvPr id="97" name="Straight Connector 26"/>
          <p:cNvCxnSpPr>
            <a:cxnSpLocks noChangeShapeType="1"/>
          </p:cNvCxnSpPr>
          <p:nvPr/>
        </p:nvCxnSpPr>
        <p:spPr bwMode="auto">
          <a:xfrm>
            <a:off x="9002675" y="1405953"/>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8" name="Straight Connector 40"/>
          <p:cNvCxnSpPr>
            <a:cxnSpLocks noChangeShapeType="1"/>
          </p:cNvCxnSpPr>
          <p:nvPr/>
        </p:nvCxnSpPr>
        <p:spPr bwMode="auto">
          <a:xfrm>
            <a:off x="10493849" y="1733076"/>
            <a:ext cx="0" cy="310999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9" name="Rectangle 22"/>
          <p:cNvSpPr>
            <a:spLocks noChangeArrowheads="1"/>
          </p:cNvSpPr>
          <p:nvPr/>
        </p:nvSpPr>
        <p:spPr bwMode="auto">
          <a:xfrm>
            <a:off x="9397592" y="4863551"/>
            <a:ext cx="1728787" cy="92868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0" name="Text Box 24"/>
          <p:cNvSpPr txBox="1">
            <a:spLocks noChangeArrowheads="1"/>
          </p:cNvSpPr>
          <p:nvPr/>
        </p:nvSpPr>
        <p:spPr bwMode="auto">
          <a:xfrm>
            <a:off x="9467441" y="4806742"/>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MedicalExam</a:t>
            </a:r>
            <a:endParaRPr lang="sv-SE" altLang="sv-SE" sz="1800" b="1" i="0" dirty="0"/>
          </a:p>
        </p:txBody>
      </p:sp>
      <p:cxnSp>
        <p:nvCxnSpPr>
          <p:cNvPr id="101" name="Straight Connector 30"/>
          <p:cNvCxnSpPr>
            <a:cxnSpLocks noChangeShapeType="1"/>
          </p:cNvCxnSpPr>
          <p:nvPr/>
        </p:nvCxnSpPr>
        <p:spPr bwMode="auto">
          <a:xfrm>
            <a:off x="9411879" y="517662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2" name="Text Box 25"/>
          <p:cNvSpPr txBox="1">
            <a:spLocks noChangeArrowheads="1"/>
          </p:cNvSpPr>
          <p:nvPr/>
        </p:nvSpPr>
        <p:spPr bwMode="auto">
          <a:xfrm>
            <a:off x="9425587" y="5220540"/>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medicalexamDate</a:t>
            </a:r>
            <a:endParaRPr lang="sv-SE" altLang="sv-SE" i="0" dirty="0"/>
          </a:p>
          <a:p>
            <a:pPr eaLnBrk="1" hangingPunct="1"/>
            <a:r>
              <a:rPr lang="sv-SE" altLang="sv-SE" i="0" dirty="0" smtClean="0"/>
              <a:t>medicalStatus</a:t>
            </a:r>
            <a:endParaRPr lang="sv-SE" altLang="sv-SE" i="0" dirty="0"/>
          </a:p>
        </p:txBody>
      </p:sp>
      <p:cxnSp>
        <p:nvCxnSpPr>
          <p:cNvPr id="103" name="Straight Connector 40"/>
          <p:cNvCxnSpPr>
            <a:cxnSpLocks noChangeShapeType="1"/>
          </p:cNvCxnSpPr>
          <p:nvPr/>
        </p:nvCxnSpPr>
        <p:spPr bwMode="auto">
          <a:xfrm>
            <a:off x="9867069" y="3868605"/>
            <a:ext cx="0" cy="10238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4" name="Straight Connector 103"/>
          <p:cNvCxnSpPr/>
          <p:nvPr/>
        </p:nvCxnSpPr>
        <p:spPr>
          <a:xfrm flipH="1">
            <a:off x="9435720" y="3865230"/>
            <a:ext cx="431349" cy="809"/>
          </a:xfrm>
          <a:prstGeom prst="line">
            <a:avLst/>
          </a:prstGeom>
        </p:spPr>
        <p:style>
          <a:lnRef idx="1">
            <a:schemeClr val="dk1"/>
          </a:lnRef>
          <a:fillRef idx="0">
            <a:schemeClr val="dk1"/>
          </a:fillRef>
          <a:effectRef idx="0">
            <a:schemeClr val="dk1"/>
          </a:effectRef>
          <a:fontRef idx="minor">
            <a:schemeClr val="tx1"/>
          </a:fontRef>
        </p:style>
      </p:cxnSp>
      <p:sp>
        <p:nvSpPr>
          <p:cNvPr id="105" name="Text Box 20"/>
          <p:cNvSpPr txBox="1">
            <a:spLocks noChangeArrowheads="1"/>
          </p:cNvSpPr>
          <p:nvPr/>
        </p:nvSpPr>
        <p:spPr bwMode="auto">
          <a:xfrm rot="5400000">
            <a:off x="10265168" y="4024360"/>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made by </a:t>
            </a:r>
            <a:endParaRPr lang="en-US" altLang="sv-SE" sz="1200" i="0" dirty="0"/>
          </a:p>
        </p:txBody>
      </p:sp>
      <p:sp>
        <p:nvSpPr>
          <p:cNvPr id="106" name="Text Box 20"/>
          <p:cNvSpPr txBox="1">
            <a:spLocks noChangeArrowheads="1"/>
          </p:cNvSpPr>
          <p:nvPr/>
        </p:nvSpPr>
        <p:spPr bwMode="auto">
          <a:xfrm rot="5400000">
            <a:off x="9623692" y="4077655"/>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107" name="Isosceles Triangle 106"/>
          <p:cNvSpPr/>
          <p:nvPr/>
        </p:nvSpPr>
        <p:spPr>
          <a:xfrm>
            <a:off x="9907080" y="3734140"/>
            <a:ext cx="248914" cy="7171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08" name="Isosceles Triangle 107"/>
          <p:cNvSpPr/>
          <p:nvPr/>
        </p:nvSpPr>
        <p:spPr>
          <a:xfrm>
            <a:off x="10523506" y="3681820"/>
            <a:ext cx="248914" cy="7171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cxnSp>
        <p:nvCxnSpPr>
          <p:cNvPr id="126" name="Straight Connector 125"/>
          <p:cNvCxnSpPr/>
          <p:nvPr/>
        </p:nvCxnSpPr>
        <p:spPr>
          <a:xfrm flipH="1">
            <a:off x="4137535" y="1159928"/>
            <a:ext cx="4876211" cy="0"/>
          </a:xfrm>
          <a:prstGeom prst="line">
            <a:avLst/>
          </a:prstGeom>
        </p:spPr>
        <p:style>
          <a:lnRef idx="1">
            <a:schemeClr val="dk1"/>
          </a:lnRef>
          <a:fillRef idx="0">
            <a:schemeClr val="dk1"/>
          </a:fillRef>
          <a:effectRef idx="0">
            <a:schemeClr val="dk1"/>
          </a:effectRef>
          <a:fontRef idx="minor">
            <a:schemeClr val="tx1"/>
          </a:fontRef>
        </p:style>
      </p:cxnSp>
      <p:sp>
        <p:nvSpPr>
          <p:cNvPr id="127" name="Isosceles Triangle 126"/>
          <p:cNvSpPr/>
          <p:nvPr/>
        </p:nvSpPr>
        <p:spPr>
          <a:xfrm rot="16200000">
            <a:off x="4042751" y="1078349"/>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8" name="Text Box 25"/>
          <p:cNvSpPr txBox="1">
            <a:spLocks noChangeArrowheads="1"/>
          </p:cNvSpPr>
          <p:nvPr/>
        </p:nvSpPr>
        <p:spPr bwMode="auto">
          <a:xfrm>
            <a:off x="9011406" y="1367060"/>
            <a:ext cx="1697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expertArea</a:t>
            </a:r>
            <a:endParaRPr lang="sv-SE" altLang="sv-SE" i="0" dirty="0"/>
          </a:p>
        </p:txBody>
      </p:sp>
      <p:sp>
        <p:nvSpPr>
          <p:cNvPr id="79" name="Text Box 20"/>
          <p:cNvSpPr txBox="1">
            <a:spLocks noChangeArrowheads="1"/>
          </p:cNvSpPr>
          <p:nvPr/>
        </p:nvSpPr>
        <p:spPr bwMode="auto">
          <a:xfrm>
            <a:off x="9327061" y="4594820"/>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94" name="Text Box 20"/>
          <p:cNvSpPr txBox="1">
            <a:spLocks noChangeArrowheads="1"/>
          </p:cNvSpPr>
          <p:nvPr/>
        </p:nvSpPr>
        <p:spPr bwMode="auto">
          <a:xfrm>
            <a:off x="10707524" y="4625692"/>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0..*</a:t>
            </a:r>
            <a:endParaRPr lang="en-US" altLang="sv-SE" sz="1600" b="1" i="0" dirty="0"/>
          </a:p>
        </p:txBody>
      </p:sp>
      <p:sp>
        <p:nvSpPr>
          <p:cNvPr id="109" name="Text Box 20"/>
          <p:cNvSpPr txBox="1">
            <a:spLocks noChangeArrowheads="1"/>
          </p:cNvSpPr>
          <p:nvPr/>
        </p:nvSpPr>
        <p:spPr bwMode="auto">
          <a:xfrm flipH="1">
            <a:off x="9979902" y="1749069"/>
            <a:ext cx="907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110" name="Text Box 20"/>
          <p:cNvSpPr txBox="1">
            <a:spLocks noChangeArrowheads="1"/>
          </p:cNvSpPr>
          <p:nvPr/>
        </p:nvSpPr>
        <p:spPr bwMode="auto">
          <a:xfrm flipH="1">
            <a:off x="9361811" y="3525393"/>
            <a:ext cx="907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cxnSp>
        <p:nvCxnSpPr>
          <p:cNvPr id="3" name="Straight Connector 2"/>
          <p:cNvCxnSpPr/>
          <p:nvPr/>
        </p:nvCxnSpPr>
        <p:spPr>
          <a:xfrm>
            <a:off x="272956" y="4569478"/>
            <a:ext cx="1151871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1537240"/>
      </p:ext>
    </p:extLst>
  </p:cSld>
  <p:clrMapOvr>
    <a:masterClrMapping/>
  </p:clrMapOvr>
  <mc:AlternateContent xmlns:mc="http://schemas.openxmlformats.org/markup-compatibility/2006" xmlns:p14="http://schemas.microsoft.com/office/powerpoint/2010/main">
    <mc:Choice Requires="p14">
      <p:transition spd="slow" p14:dur="2000" advTm="44758"/>
    </mc:Choice>
    <mc:Fallback xmlns="">
      <p:transition spd="slow" advTm="4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4</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Task: Which attribute could be questioned?</a:t>
            </a:r>
            <a:endParaRPr lang="en-US" altLang="sv-SE" dirty="0" smtClean="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1367565"/>
      </p:ext>
    </p:extLst>
  </p:cSld>
  <p:clrMapOvr>
    <a:masterClrMapping/>
  </p:clrMapOvr>
  <mc:AlternateContent xmlns:mc="http://schemas.openxmlformats.org/markup-compatibility/2006">
    <mc:Choice xmlns:p14="http://schemas.microsoft.com/office/powerpoint/2010/main" Requires="p14">
      <p:transition spd="slow" p14:dur="2000" advTm="90959"/>
    </mc:Choice>
    <mc:Fallback>
      <p:transition spd="slow" advTm="9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2"/>
          <p:cNvSpPr>
            <a:spLocks noChangeArrowheads="1"/>
          </p:cNvSpPr>
          <p:nvPr/>
        </p:nvSpPr>
        <p:spPr bwMode="auto">
          <a:xfrm>
            <a:off x="3031486" y="5224281"/>
            <a:ext cx="1728787" cy="1084691"/>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545999" y="5154892"/>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3075974" y="5525309"/>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3014369" y="552981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5187988" y="3901001"/>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5187988" y="4272475"/>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3959240" y="4960352"/>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855997" y="4051760"/>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830430" y="4053756"/>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855997" y="4423234"/>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3536485" y="4300146"/>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2999122" y="2661944"/>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3003602" y="2667316"/>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2999122" y="3033419"/>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3141997" y="3090569"/>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cxnSp>
        <p:nvCxnSpPr>
          <p:cNvPr id="85" name="Straight Connector 40"/>
          <p:cNvCxnSpPr>
            <a:cxnSpLocks noChangeShapeType="1"/>
          </p:cNvCxnSpPr>
          <p:nvPr/>
        </p:nvCxnSpPr>
        <p:spPr bwMode="auto">
          <a:xfrm>
            <a:off x="3823692" y="3836699"/>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5942206" y="3430291"/>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4713622" y="3420532"/>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743477" y="3570153"/>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763067" y="3561885"/>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4635885" y="3339179"/>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740408" y="3464444"/>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5192468" y="3906372"/>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74" name="Text Box 20"/>
          <p:cNvSpPr txBox="1">
            <a:spLocks noChangeArrowheads="1"/>
          </p:cNvSpPr>
          <p:nvPr/>
        </p:nvSpPr>
        <p:spPr bwMode="auto">
          <a:xfrm>
            <a:off x="3256722" y="4869219"/>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3298976" y="3973111"/>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sp>
        <p:nvSpPr>
          <p:cNvPr id="95" name="Rectangle 22"/>
          <p:cNvSpPr>
            <a:spLocks noChangeArrowheads="1"/>
          </p:cNvSpPr>
          <p:nvPr/>
        </p:nvSpPr>
        <p:spPr bwMode="auto">
          <a:xfrm>
            <a:off x="9630474" y="2863288"/>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96" name="Text Box 24"/>
          <p:cNvSpPr txBox="1">
            <a:spLocks noChangeArrowheads="1"/>
          </p:cNvSpPr>
          <p:nvPr/>
        </p:nvSpPr>
        <p:spPr bwMode="auto">
          <a:xfrm>
            <a:off x="9630474" y="286487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cxnSp>
        <p:nvCxnSpPr>
          <p:cNvPr id="97" name="Straight Connector 26"/>
          <p:cNvCxnSpPr>
            <a:cxnSpLocks noChangeShapeType="1"/>
          </p:cNvCxnSpPr>
          <p:nvPr/>
        </p:nvCxnSpPr>
        <p:spPr bwMode="auto">
          <a:xfrm>
            <a:off x="9630474" y="323476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6" name="Straight Connector 125"/>
          <p:cNvCxnSpPr/>
          <p:nvPr/>
        </p:nvCxnSpPr>
        <p:spPr>
          <a:xfrm flipH="1">
            <a:off x="4765334" y="2988737"/>
            <a:ext cx="4876211" cy="0"/>
          </a:xfrm>
          <a:prstGeom prst="line">
            <a:avLst/>
          </a:prstGeom>
        </p:spPr>
        <p:style>
          <a:lnRef idx="1">
            <a:schemeClr val="dk1"/>
          </a:lnRef>
          <a:fillRef idx="0">
            <a:schemeClr val="dk1"/>
          </a:fillRef>
          <a:effectRef idx="0">
            <a:schemeClr val="dk1"/>
          </a:effectRef>
          <a:fontRef idx="minor">
            <a:schemeClr val="tx1"/>
          </a:fontRef>
        </p:style>
      </p:cxnSp>
      <p:sp>
        <p:nvSpPr>
          <p:cNvPr id="127" name="Isosceles Triangle 126"/>
          <p:cNvSpPr/>
          <p:nvPr/>
        </p:nvSpPr>
        <p:spPr>
          <a:xfrm rot="16200000">
            <a:off x="4670550" y="2907158"/>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8" name="Text Box 25"/>
          <p:cNvSpPr txBox="1">
            <a:spLocks noChangeArrowheads="1"/>
          </p:cNvSpPr>
          <p:nvPr/>
        </p:nvSpPr>
        <p:spPr bwMode="auto">
          <a:xfrm>
            <a:off x="9639205" y="3195869"/>
            <a:ext cx="1697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expertArea</a:t>
            </a:r>
            <a:endParaRPr lang="sv-SE" altLang="sv-SE" i="0" dirty="0"/>
          </a:p>
        </p:txBody>
      </p:sp>
      <p:sp>
        <p:nvSpPr>
          <p:cNvPr id="111" name="Rectangle 110"/>
          <p:cNvSpPr/>
          <p:nvPr/>
        </p:nvSpPr>
        <p:spPr>
          <a:xfrm rot="5400000">
            <a:off x="7400047" y="3696966"/>
            <a:ext cx="346187" cy="13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TextBox 111"/>
          <p:cNvSpPr txBox="1"/>
          <p:nvPr/>
        </p:nvSpPr>
        <p:spPr>
          <a:xfrm>
            <a:off x="6994570" y="4126999"/>
            <a:ext cx="1324312" cy="369332"/>
          </a:xfrm>
          <a:prstGeom prst="rect">
            <a:avLst/>
          </a:prstGeom>
          <a:noFill/>
        </p:spPr>
        <p:txBody>
          <a:bodyPr wrap="square" rtlCol="0">
            <a:spAutoFit/>
          </a:bodyPr>
          <a:lstStyle/>
          <a:p>
            <a:r>
              <a:rPr lang="sv-SE" dirty="0" smtClean="0"/>
              <a:t>Eva Björk</a:t>
            </a:r>
            <a:endParaRPr lang="sv-SE" dirty="0"/>
          </a:p>
        </p:txBody>
      </p:sp>
      <p:sp>
        <p:nvSpPr>
          <p:cNvPr id="113" name="Rectangle 112"/>
          <p:cNvSpPr/>
          <p:nvPr/>
        </p:nvSpPr>
        <p:spPr>
          <a:xfrm rot="5400000">
            <a:off x="2148631" y="2362555"/>
            <a:ext cx="346187" cy="13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TextBox 113"/>
          <p:cNvSpPr txBox="1"/>
          <p:nvPr/>
        </p:nvSpPr>
        <p:spPr>
          <a:xfrm>
            <a:off x="1743154" y="2792588"/>
            <a:ext cx="1324312" cy="369332"/>
          </a:xfrm>
          <a:prstGeom prst="rect">
            <a:avLst/>
          </a:prstGeom>
          <a:noFill/>
        </p:spPr>
        <p:txBody>
          <a:bodyPr wrap="square" rtlCol="0">
            <a:spAutoFit/>
          </a:bodyPr>
          <a:lstStyle/>
          <a:p>
            <a:r>
              <a:rPr lang="sv-SE" dirty="0" smtClean="0"/>
              <a:t>Eva Björk</a:t>
            </a:r>
            <a:endParaRPr lang="sv-SE" dirty="0"/>
          </a:p>
        </p:txBody>
      </p:sp>
      <p:sp>
        <p:nvSpPr>
          <p:cNvPr id="115" name="Rectangle 114"/>
          <p:cNvSpPr/>
          <p:nvPr/>
        </p:nvSpPr>
        <p:spPr>
          <a:xfrm rot="16200000">
            <a:off x="2533477" y="1631977"/>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TextBox 115"/>
          <p:cNvSpPr txBox="1"/>
          <p:nvPr/>
        </p:nvSpPr>
        <p:spPr>
          <a:xfrm rot="16200000">
            <a:off x="2458082" y="1595854"/>
            <a:ext cx="1897823" cy="369332"/>
          </a:xfrm>
          <a:prstGeom prst="rect">
            <a:avLst/>
          </a:prstGeom>
          <a:noFill/>
        </p:spPr>
        <p:txBody>
          <a:bodyPr wrap="square" rtlCol="0">
            <a:spAutoFit/>
          </a:bodyPr>
          <a:lstStyle/>
          <a:p>
            <a:r>
              <a:rPr lang="sv-SE" dirty="0" smtClean="0"/>
              <a:t>Giorgos Samaras</a:t>
            </a:r>
            <a:endParaRPr lang="sv-SE" dirty="0"/>
          </a:p>
        </p:txBody>
      </p:sp>
      <p:sp>
        <p:nvSpPr>
          <p:cNvPr id="117" name="Rectangle 116"/>
          <p:cNvSpPr/>
          <p:nvPr/>
        </p:nvSpPr>
        <p:spPr>
          <a:xfrm rot="16200000">
            <a:off x="3582006" y="1875281"/>
            <a:ext cx="1177454"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8" name="TextBox 117"/>
          <p:cNvSpPr txBox="1"/>
          <p:nvPr/>
        </p:nvSpPr>
        <p:spPr>
          <a:xfrm rot="16200000">
            <a:off x="3565144" y="1897692"/>
            <a:ext cx="1244098" cy="369332"/>
          </a:xfrm>
          <a:prstGeom prst="rect">
            <a:avLst/>
          </a:prstGeom>
          <a:noFill/>
        </p:spPr>
        <p:txBody>
          <a:bodyPr wrap="square" rtlCol="0">
            <a:spAutoFit/>
          </a:bodyPr>
          <a:lstStyle/>
          <a:p>
            <a:r>
              <a:rPr lang="sv-SE" dirty="0" smtClean="0"/>
              <a:t>Steffi Graf</a:t>
            </a:r>
          </a:p>
        </p:txBody>
      </p:sp>
      <p:sp>
        <p:nvSpPr>
          <p:cNvPr id="119" name="Rectangle 118"/>
          <p:cNvSpPr/>
          <p:nvPr/>
        </p:nvSpPr>
        <p:spPr>
          <a:xfrm rot="16200000">
            <a:off x="9562014" y="2014033"/>
            <a:ext cx="1177454"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TextBox 119"/>
          <p:cNvSpPr txBox="1"/>
          <p:nvPr/>
        </p:nvSpPr>
        <p:spPr>
          <a:xfrm rot="16200000">
            <a:off x="9545152" y="2036444"/>
            <a:ext cx="1244098" cy="369332"/>
          </a:xfrm>
          <a:prstGeom prst="rect">
            <a:avLst/>
          </a:prstGeom>
          <a:noFill/>
        </p:spPr>
        <p:txBody>
          <a:bodyPr wrap="square" rtlCol="0">
            <a:spAutoFit/>
          </a:bodyPr>
          <a:lstStyle/>
          <a:p>
            <a:r>
              <a:rPr lang="sv-SE" dirty="0" smtClean="0"/>
              <a:t>Steffi Graf</a:t>
            </a:r>
          </a:p>
        </p:txBody>
      </p:sp>
      <p:sp>
        <p:nvSpPr>
          <p:cNvPr id="121" name="Rectangle 120"/>
          <p:cNvSpPr/>
          <p:nvPr/>
        </p:nvSpPr>
        <p:spPr>
          <a:xfrm rot="16200000">
            <a:off x="732211" y="5382863"/>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2" name="TextBox 121"/>
          <p:cNvSpPr txBox="1"/>
          <p:nvPr/>
        </p:nvSpPr>
        <p:spPr>
          <a:xfrm rot="16200000">
            <a:off x="656816" y="5346740"/>
            <a:ext cx="1897823" cy="369332"/>
          </a:xfrm>
          <a:prstGeom prst="rect">
            <a:avLst/>
          </a:prstGeom>
          <a:noFill/>
        </p:spPr>
        <p:txBody>
          <a:bodyPr wrap="square" rtlCol="0">
            <a:spAutoFit/>
          </a:bodyPr>
          <a:lstStyle/>
          <a:p>
            <a:r>
              <a:rPr lang="sv-SE" dirty="0" smtClean="0"/>
              <a:t>Giorgos Samaras</a:t>
            </a: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1572824"/>
      </p:ext>
    </p:extLst>
  </p:cSld>
  <p:clrMapOvr>
    <a:masterClrMapping/>
  </p:clrMapOvr>
  <mc:AlternateContent xmlns:mc="http://schemas.openxmlformats.org/markup-compatibility/2006" xmlns:p14="http://schemas.microsoft.com/office/powerpoint/2010/main">
    <mc:Choice Requires="p14">
      <p:transition spd="slow" p14:dur="2000" advTm="110102"/>
    </mc:Choice>
    <mc:Fallback xmlns="">
      <p:transition spd="slow" advTm="11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30046" y="4463237"/>
            <a:ext cx="6961702" cy="20467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0" name="Rectangle 22"/>
          <p:cNvSpPr>
            <a:spLocks noChangeArrowheads="1"/>
          </p:cNvSpPr>
          <p:nvPr/>
        </p:nvSpPr>
        <p:spPr bwMode="auto">
          <a:xfrm>
            <a:off x="2731234" y="4732960"/>
            <a:ext cx="1728787" cy="1084691"/>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3245747" y="466357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53" name="Text Box 25"/>
          <p:cNvSpPr txBox="1">
            <a:spLocks noChangeArrowheads="1"/>
          </p:cNvSpPr>
          <p:nvPr/>
        </p:nvSpPr>
        <p:spPr bwMode="auto">
          <a:xfrm>
            <a:off x="2775722" y="5033988"/>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54" name="Straight Connector 10"/>
          <p:cNvCxnSpPr>
            <a:cxnSpLocks noChangeShapeType="1"/>
          </p:cNvCxnSpPr>
          <p:nvPr/>
        </p:nvCxnSpPr>
        <p:spPr bwMode="auto">
          <a:xfrm>
            <a:off x="2714117" y="5038498"/>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Rectangle 22"/>
          <p:cNvSpPr>
            <a:spLocks noChangeArrowheads="1"/>
          </p:cNvSpPr>
          <p:nvPr/>
        </p:nvSpPr>
        <p:spPr bwMode="auto">
          <a:xfrm>
            <a:off x="4887736" y="3409680"/>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65" name="Straight Connector 26"/>
          <p:cNvCxnSpPr>
            <a:cxnSpLocks noChangeShapeType="1"/>
          </p:cNvCxnSpPr>
          <p:nvPr/>
        </p:nvCxnSpPr>
        <p:spPr bwMode="auto">
          <a:xfrm>
            <a:off x="4887736" y="3781154"/>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9" name="Isosceles Triangle 68"/>
          <p:cNvSpPr/>
          <p:nvPr/>
        </p:nvSpPr>
        <p:spPr>
          <a:xfrm rot="10800000">
            <a:off x="3658988" y="4469031"/>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70" name="Rectangle 22"/>
          <p:cNvSpPr>
            <a:spLocks noChangeArrowheads="1"/>
          </p:cNvSpPr>
          <p:nvPr/>
        </p:nvSpPr>
        <p:spPr bwMode="auto">
          <a:xfrm>
            <a:off x="555745" y="3560439"/>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75" name="Text Box 24"/>
          <p:cNvSpPr txBox="1">
            <a:spLocks noChangeArrowheads="1"/>
          </p:cNvSpPr>
          <p:nvPr/>
        </p:nvSpPr>
        <p:spPr bwMode="auto">
          <a:xfrm>
            <a:off x="530178" y="356243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76" name="Straight Connector 26"/>
          <p:cNvCxnSpPr>
            <a:cxnSpLocks noChangeShapeType="1"/>
          </p:cNvCxnSpPr>
          <p:nvPr/>
        </p:nvCxnSpPr>
        <p:spPr bwMode="auto">
          <a:xfrm>
            <a:off x="555745" y="3931913"/>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 Box 20"/>
          <p:cNvSpPr txBox="1">
            <a:spLocks noChangeArrowheads="1"/>
          </p:cNvSpPr>
          <p:nvPr/>
        </p:nvSpPr>
        <p:spPr bwMode="auto">
          <a:xfrm rot="5400000">
            <a:off x="3236233" y="3808825"/>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81" name="Rectangle 22"/>
          <p:cNvSpPr>
            <a:spLocks noChangeArrowheads="1"/>
          </p:cNvSpPr>
          <p:nvPr/>
        </p:nvSpPr>
        <p:spPr bwMode="auto">
          <a:xfrm>
            <a:off x="2698870" y="2170623"/>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82" name="Text Box 24"/>
          <p:cNvSpPr txBox="1">
            <a:spLocks noChangeArrowheads="1"/>
          </p:cNvSpPr>
          <p:nvPr/>
        </p:nvSpPr>
        <p:spPr bwMode="auto">
          <a:xfrm>
            <a:off x="2703350" y="217599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83" name="Straight Connector 26"/>
          <p:cNvCxnSpPr>
            <a:cxnSpLocks noChangeShapeType="1"/>
          </p:cNvCxnSpPr>
          <p:nvPr/>
        </p:nvCxnSpPr>
        <p:spPr bwMode="auto">
          <a:xfrm>
            <a:off x="2698870" y="254209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4" name="Text Box 25"/>
          <p:cNvSpPr txBox="1">
            <a:spLocks noChangeArrowheads="1"/>
          </p:cNvSpPr>
          <p:nvPr/>
        </p:nvSpPr>
        <p:spPr bwMode="auto">
          <a:xfrm>
            <a:off x="2841745" y="2599248"/>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cxnSp>
        <p:nvCxnSpPr>
          <p:cNvPr id="85" name="Straight Connector 40"/>
          <p:cNvCxnSpPr>
            <a:cxnSpLocks noChangeShapeType="1"/>
          </p:cNvCxnSpPr>
          <p:nvPr/>
        </p:nvCxnSpPr>
        <p:spPr bwMode="auto">
          <a:xfrm>
            <a:off x="3523440" y="3345378"/>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Straight Connector 85"/>
          <p:cNvCxnSpPr/>
          <p:nvPr/>
        </p:nvCxnSpPr>
        <p:spPr>
          <a:xfrm flipV="1">
            <a:off x="5641954" y="2938970"/>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4413370" y="2929211"/>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flipV="1">
            <a:off x="1443225" y="3078832"/>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1462815" y="3070564"/>
            <a:ext cx="1210003" cy="809"/>
          </a:xfrm>
          <a:prstGeom prst="line">
            <a:avLst/>
          </a:prstGeom>
        </p:spPr>
        <p:style>
          <a:lnRef idx="1">
            <a:schemeClr val="dk1"/>
          </a:lnRef>
          <a:fillRef idx="0">
            <a:schemeClr val="dk1"/>
          </a:fillRef>
          <a:effectRef idx="0">
            <a:schemeClr val="dk1"/>
          </a:effectRef>
          <a:fontRef idx="minor">
            <a:schemeClr val="tx1"/>
          </a:fontRef>
        </p:style>
      </p:cxnSp>
      <p:sp>
        <p:nvSpPr>
          <p:cNvPr id="90" name="Isosceles Triangle 89"/>
          <p:cNvSpPr/>
          <p:nvPr/>
        </p:nvSpPr>
        <p:spPr>
          <a:xfrm rot="16200000">
            <a:off x="4335633" y="2847858"/>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1" name="Isosceles Triangle 90"/>
          <p:cNvSpPr/>
          <p:nvPr/>
        </p:nvSpPr>
        <p:spPr>
          <a:xfrm rot="5400000">
            <a:off x="2440156" y="2973123"/>
            <a:ext cx="295177" cy="19488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92" name="Text Box 24"/>
          <p:cNvSpPr txBox="1">
            <a:spLocks noChangeArrowheads="1"/>
          </p:cNvSpPr>
          <p:nvPr/>
        </p:nvSpPr>
        <p:spPr bwMode="auto">
          <a:xfrm>
            <a:off x="4892216" y="3415051"/>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74" name="Text Box 20"/>
          <p:cNvSpPr txBox="1">
            <a:spLocks noChangeArrowheads="1"/>
          </p:cNvSpPr>
          <p:nvPr/>
        </p:nvSpPr>
        <p:spPr bwMode="auto">
          <a:xfrm>
            <a:off x="2956470" y="4377898"/>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8" name="Text Box 20"/>
          <p:cNvSpPr txBox="1">
            <a:spLocks noChangeArrowheads="1"/>
          </p:cNvSpPr>
          <p:nvPr/>
        </p:nvSpPr>
        <p:spPr bwMode="auto">
          <a:xfrm>
            <a:off x="2998724" y="3481790"/>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sp>
        <p:nvSpPr>
          <p:cNvPr id="95" name="Rectangle 22"/>
          <p:cNvSpPr>
            <a:spLocks noChangeArrowheads="1"/>
          </p:cNvSpPr>
          <p:nvPr/>
        </p:nvSpPr>
        <p:spPr bwMode="auto">
          <a:xfrm>
            <a:off x="9330222" y="2371967"/>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96" name="Text Box 24"/>
          <p:cNvSpPr txBox="1">
            <a:spLocks noChangeArrowheads="1"/>
          </p:cNvSpPr>
          <p:nvPr/>
        </p:nvSpPr>
        <p:spPr bwMode="auto">
          <a:xfrm>
            <a:off x="9330222" y="237355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cxnSp>
        <p:nvCxnSpPr>
          <p:cNvPr id="97" name="Straight Connector 26"/>
          <p:cNvCxnSpPr>
            <a:cxnSpLocks noChangeShapeType="1"/>
          </p:cNvCxnSpPr>
          <p:nvPr/>
        </p:nvCxnSpPr>
        <p:spPr bwMode="auto">
          <a:xfrm>
            <a:off x="9330222" y="274344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6" name="Straight Connector 125"/>
          <p:cNvCxnSpPr/>
          <p:nvPr/>
        </p:nvCxnSpPr>
        <p:spPr>
          <a:xfrm flipH="1">
            <a:off x="4465082" y="2497416"/>
            <a:ext cx="4876211" cy="0"/>
          </a:xfrm>
          <a:prstGeom prst="line">
            <a:avLst/>
          </a:prstGeom>
        </p:spPr>
        <p:style>
          <a:lnRef idx="1">
            <a:schemeClr val="dk1"/>
          </a:lnRef>
          <a:fillRef idx="0">
            <a:schemeClr val="dk1"/>
          </a:fillRef>
          <a:effectRef idx="0">
            <a:schemeClr val="dk1"/>
          </a:effectRef>
          <a:fontRef idx="minor">
            <a:schemeClr val="tx1"/>
          </a:fontRef>
        </p:style>
      </p:cxnSp>
      <p:sp>
        <p:nvSpPr>
          <p:cNvPr id="127" name="Isosceles Triangle 126"/>
          <p:cNvSpPr/>
          <p:nvPr/>
        </p:nvSpPr>
        <p:spPr>
          <a:xfrm rot="16200000">
            <a:off x="4370298" y="2415837"/>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8" name="Text Box 25"/>
          <p:cNvSpPr txBox="1">
            <a:spLocks noChangeArrowheads="1"/>
          </p:cNvSpPr>
          <p:nvPr/>
        </p:nvSpPr>
        <p:spPr bwMode="auto">
          <a:xfrm>
            <a:off x="9338953" y="2704548"/>
            <a:ext cx="1697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expertArea</a:t>
            </a:r>
            <a:endParaRPr lang="sv-SE" altLang="sv-SE" i="0" dirty="0"/>
          </a:p>
        </p:txBody>
      </p:sp>
      <p:sp>
        <p:nvSpPr>
          <p:cNvPr id="111" name="Rectangle 110"/>
          <p:cNvSpPr/>
          <p:nvPr/>
        </p:nvSpPr>
        <p:spPr>
          <a:xfrm rot="5400000">
            <a:off x="7099795" y="3205645"/>
            <a:ext cx="346187" cy="13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2" name="TextBox 111"/>
          <p:cNvSpPr txBox="1"/>
          <p:nvPr/>
        </p:nvSpPr>
        <p:spPr>
          <a:xfrm>
            <a:off x="6694318" y="3635678"/>
            <a:ext cx="1324312" cy="369332"/>
          </a:xfrm>
          <a:prstGeom prst="rect">
            <a:avLst/>
          </a:prstGeom>
          <a:noFill/>
        </p:spPr>
        <p:txBody>
          <a:bodyPr wrap="square" rtlCol="0">
            <a:spAutoFit/>
          </a:bodyPr>
          <a:lstStyle/>
          <a:p>
            <a:r>
              <a:rPr lang="sv-SE" dirty="0" smtClean="0"/>
              <a:t>Eva Björk</a:t>
            </a:r>
            <a:endParaRPr lang="sv-SE" dirty="0"/>
          </a:p>
        </p:txBody>
      </p:sp>
      <p:sp>
        <p:nvSpPr>
          <p:cNvPr id="113" name="Rectangle 112"/>
          <p:cNvSpPr/>
          <p:nvPr/>
        </p:nvSpPr>
        <p:spPr>
          <a:xfrm rot="5400000">
            <a:off x="1848379" y="1871234"/>
            <a:ext cx="346187" cy="13127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4" name="TextBox 113"/>
          <p:cNvSpPr txBox="1"/>
          <p:nvPr/>
        </p:nvSpPr>
        <p:spPr>
          <a:xfrm>
            <a:off x="1442902" y="2301267"/>
            <a:ext cx="1324312" cy="369332"/>
          </a:xfrm>
          <a:prstGeom prst="rect">
            <a:avLst/>
          </a:prstGeom>
          <a:noFill/>
        </p:spPr>
        <p:txBody>
          <a:bodyPr wrap="square" rtlCol="0">
            <a:spAutoFit/>
          </a:bodyPr>
          <a:lstStyle/>
          <a:p>
            <a:r>
              <a:rPr lang="sv-SE" dirty="0" smtClean="0"/>
              <a:t>Eva Björk</a:t>
            </a:r>
            <a:endParaRPr lang="sv-SE" dirty="0"/>
          </a:p>
        </p:txBody>
      </p:sp>
      <p:sp>
        <p:nvSpPr>
          <p:cNvPr id="115" name="Rectangle 114"/>
          <p:cNvSpPr/>
          <p:nvPr/>
        </p:nvSpPr>
        <p:spPr>
          <a:xfrm rot="16200000">
            <a:off x="2233225" y="1140656"/>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6" name="TextBox 115"/>
          <p:cNvSpPr txBox="1"/>
          <p:nvPr/>
        </p:nvSpPr>
        <p:spPr>
          <a:xfrm rot="16200000">
            <a:off x="2157830" y="1104533"/>
            <a:ext cx="1897823" cy="369332"/>
          </a:xfrm>
          <a:prstGeom prst="rect">
            <a:avLst/>
          </a:prstGeom>
          <a:noFill/>
        </p:spPr>
        <p:txBody>
          <a:bodyPr wrap="square" rtlCol="0">
            <a:spAutoFit/>
          </a:bodyPr>
          <a:lstStyle/>
          <a:p>
            <a:r>
              <a:rPr lang="sv-SE" dirty="0" smtClean="0"/>
              <a:t>Giorgos Samaras</a:t>
            </a:r>
            <a:endParaRPr lang="sv-SE" dirty="0"/>
          </a:p>
        </p:txBody>
      </p:sp>
      <p:sp>
        <p:nvSpPr>
          <p:cNvPr id="117" name="Rectangle 116"/>
          <p:cNvSpPr/>
          <p:nvPr/>
        </p:nvSpPr>
        <p:spPr>
          <a:xfrm rot="16200000">
            <a:off x="3281754" y="1383960"/>
            <a:ext cx="1177454"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8" name="TextBox 117"/>
          <p:cNvSpPr txBox="1"/>
          <p:nvPr/>
        </p:nvSpPr>
        <p:spPr>
          <a:xfrm rot="16200000">
            <a:off x="3264892" y="1406371"/>
            <a:ext cx="1244098" cy="369332"/>
          </a:xfrm>
          <a:prstGeom prst="rect">
            <a:avLst/>
          </a:prstGeom>
          <a:noFill/>
        </p:spPr>
        <p:txBody>
          <a:bodyPr wrap="square" rtlCol="0">
            <a:spAutoFit/>
          </a:bodyPr>
          <a:lstStyle/>
          <a:p>
            <a:r>
              <a:rPr lang="sv-SE" dirty="0" smtClean="0"/>
              <a:t>Steffi Graf</a:t>
            </a:r>
          </a:p>
        </p:txBody>
      </p:sp>
      <p:sp>
        <p:nvSpPr>
          <p:cNvPr id="119" name="Rectangle 118"/>
          <p:cNvSpPr/>
          <p:nvPr/>
        </p:nvSpPr>
        <p:spPr>
          <a:xfrm rot="16200000">
            <a:off x="9261762" y="1522712"/>
            <a:ext cx="1177454"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TextBox 119"/>
          <p:cNvSpPr txBox="1"/>
          <p:nvPr/>
        </p:nvSpPr>
        <p:spPr>
          <a:xfrm rot="16200000">
            <a:off x="9244900" y="1545123"/>
            <a:ext cx="1244098" cy="369332"/>
          </a:xfrm>
          <a:prstGeom prst="rect">
            <a:avLst/>
          </a:prstGeom>
          <a:noFill/>
        </p:spPr>
        <p:txBody>
          <a:bodyPr wrap="square" rtlCol="0">
            <a:spAutoFit/>
          </a:bodyPr>
          <a:lstStyle/>
          <a:p>
            <a:r>
              <a:rPr lang="sv-SE" dirty="0" smtClean="0"/>
              <a:t>Steffi Graf</a:t>
            </a:r>
          </a:p>
        </p:txBody>
      </p:sp>
      <p:sp>
        <p:nvSpPr>
          <p:cNvPr id="121" name="Rectangle 120"/>
          <p:cNvSpPr/>
          <p:nvPr/>
        </p:nvSpPr>
        <p:spPr>
          <a:xfrm rot="16200000">
            <a:off x="431959" y="4891542"/>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2" name="TextBox 121"/>
          <p:cNvSpPr txBox="1"/>
          <p:nvPr/>
        </p:nvSpPr>
        <p:spPr>
          <a:xfrm rot="16200000">
            <a:off x="356564" y="4855419"/>
            <a:ext cx="1897823" cy="369332"/>
          </a:xfrm>
          <a:prstGeom prst="rect">
            <a:avLst/>
          </a:prstGeom>
          <a:noFill/>
        </p:spPr>
        <p:txBody>
          <a:bodyPr wrap="square" rtlCol="0">
            <a:spAutoFit/>
          </a:bodyPr>
          <a:lstStyle/>
          <a:p>
            <a:r>
              <a:rPr lang="sv-SE" dirty="0" smtClean="0"/>
              <a:t>Giorgos Samaras</a:t>
            </a:r>
            <a:endParaRPr lang="sv-SE" dirty="0"/>
          </a:p>
        </p:txBody>
      </p:sp>
      <p:sp>
        <p:nvSpPr>
          <p:cNvPr id="123" name="Rectangle 22"/>
          <p:cNvSpPr>
            <a:spLocks noChangeArrowheads="1"/>
          </p:cNvSpPr>
          <p:nvPr/>
        </p:nvSpPr>
        <p:spPr bwMode="auto">
          <a:xfrm>
            <a:off x="8492235" y="4855448"/>
            <a:ext cx="2981111" cy="136793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124" name="Straight Connector 26"/>
          <p:cNvCxnSpPr>
            <a:cxnSpLocks noChangeShapeType="1"/>
          </p:cNvCxnSpPr>
          <p:nvPr/>
        </p:nvCxnSpPr>
        <p:spPr bwMode="auto">
          <a:xfrm flipV="1">
            <a:off x="8545673" y="5158964"/>
            <a:ext cx="2547467" cy="1894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25" name="Text Box 25"/>
          <p:cNvSpPr txBox="1">
            <a:spLocks noChangeArrowheads="1"/>
          </p:cNvSpPr>
          <p:nvPr/>
        </p:nvSpPr>
        <p:spPr bwMode="auto">
          <a:xfrm>
            <a:off x="8545673" y="5231727"/>
            <a:ext cx="29276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t>
            </a:r>
            <a:r>
              <a:rPr lang="sv-SE" altLang="sv-SE" i="0" dirty="0" smtClean="0"/>
              <a:t>ame: </a:t>
            </a:r>
            <a:r>
              <a:rPr lang="sv-SE" altLang="sv-SE" i="0" dirty="0" smtClean="0"/>
              <a:t>SteffiGraf</a:t>
            </a:r>
            <a:endParaRPr lang="sv-SE" altLang="sv-SE" i="0" dirty="0"/>
          </a:p>
          <a:p>
            <a:pPr eaLnBrk="1" hangingPunct="1"/>
            <a:r>
              <a:rPr lang="sv-SE" altLang="sv-SE" i="0" dirty="0"/>
              <a:t>employeeNo: </a:t>
            </a:r>
            <a:r>
              <a:rPr lang="sv-SE" altLang="sv-SE" i="0" dirty="0" smtClean="0"/>
              <a:t>23232323</a:t>
            </a:r>
            <a:endParaRPr lang="sv-SE" altLang="sv-SE" i="0" dirty="0"/>
          </a:p>
          <a:p>
            <a:pPr eaLnBrk="1" hangingPunct="1"/>
            <a:r>
              <a:rPr lang="sv-SE" altLang="sv-SE" i="0" dirty="0" smtClean="0"/>
              <a:t>mobilePhoneNo: 070-8888888</a:t>
            </a:r>
          </a:p>
          <a:p>
            <a:pPr eaLnBrk="1" hangingPunct="1"/>
            <a:r>
              <a:rPr lang="sv-SE" altLang="sv-SE" i="0" dirty="0" smtClean="0"/>
              <a:t>expertArea: medical examinations</a:t>
            </a:r>
          </a:p>
        </p:txBody>
      </p:sp>
      <p:sp>
        <p:nvSpPr>
          <p:cNvPr id="48" name="Text Box 24"/>
          <p:cNvSpPr txBox="1">
            <a:spLocks noChangeArrowheads="1"/>
          </p:cNvSpPr>
          <p:nvPr/>
        </p:nvSpPr>
        <p:spPr bwMode="auto">
          <a:xfrm>
            <a:off x="8526744" y="4817053"/>
            <a:ext cx="3183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SteffiGraf: Veterinarian</a:t>
            </a:r>
            <a:endParaRPr lang="sv-SE" altLang="sv-SE" sz="1800" b="1" i="0" dirty="0"/>
          </a:p>
        </p:txBody>
      </p:sp>
      <p:cxnSp>
        <p:nvCxnSpPr>
          <p:cNvPr id="51" name="Straight Connector 40"/>
          <p:cNvCxnSpPr>
            <a:cxnSpLocks noChangeShapeType="1"/>
          </p:cNvCxnSpPr>
          <p:nvPr/>
        </p:nvCxnSpPr>
        <p:spPr bwMode="auto">
          <a:xfrm flipH="1">
            <a:off x="7533563" y="5340289"/>
            <a:ext cx="99318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 name="Rectangle 22"/>
          <p:cNvSpPr>
            <a:spLocks noChangeArrowheads="1"/>
          </p:cNvSpPr>
          <p:nvPr/>
        </p:nvSpPr>
        <p:spPr bwMode="auto">
          <a:xfrm>
            <a:off x="5103946" y="4875988"/>
            <a:ext cx="2454765" cy="1084691"/>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6" name="Text Box 24"/>
          <p:cNvSpPr txBox="1">
            <a:spLocks noChangeArrowheads="1"/>
          </p:cNvSpPr>
          <p:nvPr/>
        </p:nvSpPr>
        <p:spPr bwMode="auto">
          <a:xfrm>
            <a:off x="5517477" y="4806599"/>
            <a:ext cx="1426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Berlin: Zoo</a:t>
            </a:r>
            <a:endParaRPr lang="sv-SE" altLang="sv-SE" sz="1800" b="1" i="0" dirty="0"/>
          </a:p>
        </p:txBody>
      </p:sp>
      <p:sp>
        <p:nvSpPr>
          <p:cNvPr id="57" name="Text Box 25"/>
          <p:cNvSpPr txBox="1">
            <a:spLocks noChangeArrowheads="1"/>
          </p:cNvSpPr>
          <p:nvPr/>
        </p:nvSpPr>
        <p:spPr bwMode="auto">
          <a:xfrm>
            <a:off x="5103946" y="5216260"/>
            <a:ext cx="33596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t>
            </a:r>
            <a:r>
              <a:rPr lang="sv-SE" altLang="sv-SE" i="0" dirty="0" smtClean="0"/>
              <a:t>ame; Berlin</a:t>
            </a:r>
            <a:endParaRPr lang="sv-SE" altLang="sv-SE" i="0" dirty="0"/>
          </a:p>
          <a:p>
            <a:pPr eaLnBrk="1" hangingPunct="1"/>
            <a:r>
              <a:rPr lang="sv-SE" altLang="sv-SE" i="0" dirty="0"/>
              <a:t>a</a:t>
            </a:r>
            <a:r>
              <a:rPr lang="sv-SE" altLang="sv-SE" i="0" dirty="0" smtClean="0"/>
              <a:t>ddress: Strasse 5</a:t>
            </a:r>
            <a:endParaRPr lang="sv-SE" altLang="sv-SE" i="0" dirty="0"/>
          </a:p>
          <a:p>
            <a:pPr eaLnBrk="1" hangingPunct="1"/>
            <a:r>
              <a:rPr lang="sv-SE" altLang="sv-SE" i="0" dirty="0" smtClean="0"/>
              <a:t>telephoneNumber: +49-2323</a:t>
            </a:r>
            <a:endParaRPr lang="sv-SE" altLang="sv-SE" i="0" dirty="0"/>
          </a:p>
        </p:txBody>
      </p:sp>
      <p:cxnSp>
        <p:nvCxnSpPr>
          <p:cNvPr id="58" name="Straight Connector 10"/>
          <p:cNvCxnSpPr>
            <a:cxnSpLocks noChangeShapeType="1"/>
          </p:cNvCxnSpPr>
          <p:nvPr/>
        </p:nvCxnSpPr>
        <p:spPr bwMode="auto">
          <a:xfrm>
            <a:off x="5091208" y="5175931"/>
            <a:ext cx="2436099" cy="718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2559538"/>
      </p:ext>
    </p:extLst>
  </p:cSld>
  <p:clrMapOvr>
    <a:masterClrMapping/>
  </p:clrMapOvr>
  <mc:AlternateContent xmlns:mc="http://schemas.openxmlformats.org/markup-compatibility/2006" xmlns:p14="http://schemas.microsoft.com/office/powerpoint/2010/main">
    <mc:Choice Requires="p14">
      <p:transition spd="slow" p14:dur="2000" advTm="69172"/>
    </mc:Choice>
    <mc:Fallback xmlns="">
      <p:transition spd="slow" advTm="6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029" y="1334116"/>
            <a:ext cx="10515600" cy="1325563"/>
          </a:xfrm>
        </p:spPr>
        <p:txBody>
          <a:bodyPr/>
          <a:lstStyle/>
          <a:p>
            <a:r>
              <a:rPr lang="sv-SE" dirty="0" smtClean="0"/>
              <a:t>Guidelines</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1314"/>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666270CE-2A55-4E90-9517-A2D56D321611}" type="slidenum">
              <a:rPr lang="sv-SE" altLang="sv-SE" sz="1000" i="0"/>
              <a:pPr eaLnBrk="1" hangingPunct="1"/>
              <a:t>43</a:t>
            </a:fld>
            <a:endParaRPr lang="sv-SE" altLang="sv-SE" sz="1000" i="0"/>
          </a:p>
        </p:txBody>
      </p:sp>
      <p:sp>
        <p:nvSpPr>
          <p:cNvPr id="32771" name="Rectangle 2"/>
          <p:cNvSpPr>
            <a:spLocks noGrp="1" noChangeArrowheads="1"/>
          </p:cNvSpPr>
          <p:nvPr>
            <p:ph type="title"/>
          </p:nvPr>
        </p:nvSpPr>
        <p:spPr/>
        <p:txBody>
          <a:bodyPr/>
          <a:lstStyle/>
          <a:p>
            <a:pPr eaLnBrk="1" hangingPunct="1"/>
            <a:r>
              <a:rPr lang="sv-SE" altLang="sv-SE" smtClean="0"/>
              <a:t>Nouns and verbs</a:t>
            </a:r>
            <a:endParaRPr lang="en-US" altLang="sv-SE" smtClean="0"/>
          </a:p>
        </p:txBody>
      </p:sp>
      <p:cxnSp>
        <p:nvCxnSpPr>
          <p:cNvPr id="29" name="Straight Connector 40"/>
          <p:cNvCxnSpPr>
            <a:cxnSpLocks noChangeShapeType="1"/>
          </p:cNvCxnSpPr>
          <p:nvPr/>
        </p:nvCxnSpPr>
        <p:spPr bwMode="auto">
          <a:xfrm flipH="1" flipV="1">
            <a:off x="2719005" y="3274614"/>
            <a:ext cx="5801842" cy="267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 name="Rectangle 22"/>
          <p:cNvSpPr>
            <a:spLocks noChangeArrowheads="1"/>
          </p:cNvSpPr>
          <p:nvPr/>
        </p:nvSpPr>
        <p:spPr bwMode="auto">
          <a:xfrm>
            <a:off x="1183540" y="272349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5" name="Text Box 24"/>
          <p:cNvSpPr txBox="1">
            <a:spLocks noChangeArrowheads="1"/>
          </p:cNvSpPr>
          <p:nvPr/>
        </p:nvSpPr>
        <p:spPr bwMode="auto">
          <a:xfrm>
            <a:off x="1188020" y="272886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36" name="Straight Connector 26"/>
          <p:cNvCxnSpPr>
            <a:cxnSpLocks noChangeShapeType="1"/>
          </p:cNvCxnSpPr>
          <p:nvPr/>
        </p:nvCxnSpPr>
        <p:spPr bwMode="auto">
          <a:xfrm>
            <a:off x="1183540" y="309497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7" name="Text Box 25"/>
          <p:cNvSpPr txBox="1">
            <a:spLocks noChangeArrowheads="1"/>
          </p:cNvSpPr>
          <p:nvPr/>
        </p:nvSpPr>
        <p:spPr bwMode="auto">
          <a:xfrm>
            <a:off x="1326415" y="3152122"/>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47" name="Rectangle 22"/>
          <p:cNvSpPr>
            <a:spLocks noChangeArrowheads="1"/>
          </p:cNvSpPr>
          <p:nvPr/>
        </p:nvSpPr>
        <p:spPr bwMode="auto">
          <a:xfrm>
            <a:off x="8536723" y="2289556"/>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8" name="Text Box 24"/>
          <p:cNvSpPr txBox="1">
            <a:spLocks noChangeArrowheads="1"/>
          </p:cNvSpPr>
          <p:nvPr/>
        </p:nvSpPr>
        <p:spPr bwMode="auto">
          <a:xfrm>
            <a:off x="8898672" y="2297496"/>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49" name="Text Box 25"/>
          <p:cNvSpPr txBox="1">
            <a:spLocks noChangeArrowheads="1"/>
          </p:cNvSpPr>
          <p:nvPr/>
        </p:nvSpPr>
        <p:spPr bwMode="auto">
          <a:xfrm>
            <a:off x="8577846" y="2716595"/>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50" name="Straight Connector 14"/>
          <p:cNvCxnSpPr>
            <a:cxnSpLocks noChangeShapeType="1"/>
          </p:cNvCxnSpPr>
          <p:nvPr/>
        </p:nvCxnSpPr>
        <p:spPr bwMode="auto">
          <a:xfrm>
            <a:off x="8520847" y="2664207"/>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 name="Text Box 20"/>
          <p:cNvSpPr txBox="1">
            <a:spLocks noChangeArrowheads="1"/>
          </p:cNvSpPr>
          <p:nvPr/>
        </p:nvSpPr>
        <p:spPr bwMode="auto">
          <a:xfrm>
            <a:off x="5147681" y="2885189"/>
            <a:ext cx="77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registers</a:t>
            </a:r>
            <a:endParaRPr lang="en-US" altLang="sv-SE" sz="1200" i="0" dirty="0"/>
          </a:p>
        </p:txBody>
      </p:sp>
      <p:sp>
        <p:nvSpPr>
          <p:cNvPr id="56" name="Isosceles Triangle 55"/>
          <p:cNvSpPr/>
          <p:nvPr/>
        </p:nvSpPr>
        <p:spPr>
          <a:xfrm rot="5400000">
            <a:off x="5854002" y="3005906"/>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57" name="Text Box 15"/>
          <p:cNvSpPr txBox="1">
            <a:spLocks noChangeArrowheads="1"/>
          </p:cNvSpPr>
          <p:nvPr/>
        </p:nvSpPr>
        <p:spPr bwMode="auto">
          <a:xfrm>
            <a:off x="1611037" y="4885296"/>
            <a:ext cx="784625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endParaRPr lang="sv-SE" altLang="sv-SE" sz="1800" i="0" dirty="0"/>
          </a:p>
          <a:p>
            <a:pPr eaLnBrk="1" hangingPunct="1">
              <a:spcBef>
                <a:spcPct val="50000"/>
              </a:spcBef>
            </a:pPr>
            <a:r>
              <a:rPr lang="sv-SE" altLang="sv-SE" sz="1800" dirty="0" smtClean="0"/>
              <a:t>As a starting point: Nouns</a:t>
            </a:r>
            <a:r>
              <a:rPr lang="sv-SE" altLang="sv-SE" sz="1800" i="0" dirty="0" smtClean="0"/>
              <a:t> </a:t>
            </a:r>
            <a:r>
              <a:rPr lang="sv-SE" altLang="sv-SE" sz="1800" i="0" dirty="0"/>
              <a:t>are modelled as </a:t>
            </a:r>
            <a:r>
              <a:rPr lang="sv-SE" altLang="sv-SE" sz="1800" dirty="0"/>
              <a:t>classes </a:t>
            </a:r>
            <a:r>
              <a:rPr lang="sv-SE" altLang="sv-SE" sz="1800" dirty="0" smtClean="0"/>
              <a:t>(or attributes) </a:t>
            </a:r>
            <a:r>
              <a:rPr lang="sv-SE" altLang="sv-SE" sz="1800" i="0" dirty="0" smtClean="0"/>
              <a:t>and </a:t>
            </a:r>
            <a:r>
              <a:rPr lang="sv-SE" altLang="sv-SE" sz="1800" dirty="0"/>
              <a:t>verbs</a:t>
            </a:r>
            <a:r>
              <a:rPr lang="sv-SE" altLang="sv-SE" sz="1800" i="0" dirty="0"/>
              <a:t> as </a:t>
            </a:r>
            <a:r>
              <a:rPr lang="sv-SE" altLang="sv-SE" sz="1800" dirty="0"/>
              <a:t>associations</a:t>
            </a:r>
            <a:endParaRPr lang="en-US" altLang="sv-SE"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9655114"/>
      </p:ext>
    </p:extLst>
  </p:cSld>
  <p:clrMapOvr>
    <a:masterClrMapping/>
  </p:clrMapOvr>
  <mc:AlternateContent xmlns:mc="http://schemas.openxmlformats.org/markup-compatibility/2006" xmlns:p14="http://schemas.microsoft.com/office/powerpoint/2010/main">
    <mc:Choice Requires="p14">
      <p:transition spd="slow" p14:dur="2000" advTm="21137"/>
    </mc:Choice>
    <mc:Fallback xmlns="">
      <p:transition spd="slow" advTm="2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44</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smtClean="0"/>
              <a:t>Some associations shall be classes</a:t>
            </a:r>
            <a:endParaRPr lang="en-US" altLang="sv-SE" smtClean="0"/>
          </a:p>
        </p:txBody>
      </p:sp>
      <p:sp>
        <p:nvSpPr>
          <p:cNvPr id="33805" name="Text Box 15"/>
          <p:cNvSpPr txBox="1">
            <a:spLocks noChangeArrowheads="1"/>
          </p:cNvSpPr>
          <p:nvPr/>
        </p:nvSpPr>
        <p:spPr bwMode="auto">
          <a:xfrm>
            <a:off x="2172230" y="5440093"/>
            <a:ext cx="85957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r>
              <a:rPr lang="sv-SE" altLang="sv-SE" sz="1800" i="0" dirty="0" smtClean="0"/>
              <a:t> </a:t>
            </a:r>
            <a:endParaRPr lang="sv-SE" altLang="sv-SE" sz="1800" i="0" dirty="0"/>
          </a:p>
          <a:p>
            <a:pPr eaLnBrk="1" hangingPunct="1">
              <a:spcBef>
                <a:spcPct val="50000"/>
              </a:spcBef>
            </a:pPr>
            <a:r>
              <a:rPr lang="sv-SE" altLang="sv-SE" sz="1800" dirty="0"/>
              <a:t>Associations </a:t>
            </a:r>
            <a:r>
              <a:rPr lang="sv-SE" altLang="sv-SE" sz="1800" i="0" dirty="0"/>
              <a:t>that need to have a date (or some other attribute), shall be transformed to classes</a:t>
            </a:r>
            <a:endParaRPr lang="en-US" altLang="sv-SE" sz="1800" dirty="0"/>
          </a:p>
        </p:txBody>
      </p:sp>
      <p:cxnSp>
        <p:nvCxnSpPr>
          <p:cNvPr id="23" name="Straight Connector 40"/>
          <p:cNvCxnSpPr>
            <a:cxnSpLocks noChangeShapeType="1"/>
          </p:cNvCxnSpPr>
          <p:nvPr/>
        </p:nvCxnSpPr>
        <p:spPr bwMode="auto">
          <a:xfrm flipV="1">
            <a:off x="1883392"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1183540"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1188020"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1183540"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1326415"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7185594"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7547543"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7226717"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7169718"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4068808" y="3948075"/>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4138657"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4040233" y="4352888"/>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4083095"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1864139"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7946452"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5797595"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2795684"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2912328"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5957546"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6659287"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404713"/>
      </p:ext>
    </p:extLst>
  </p:cSld>
  <p:clrMapOvr>
    <a:masterClrMapping/>
  </p:clrMapOvr>
  <mc:AlternateContent xmlns:mc="http://schemas.openxmlformats.org/markup-compatibility/2006" xmlns:p14="http://schemas.microsoft.com/office/powerpoint/2010/main">
    <mc:Choice Requires="p14">
      <p:transition spd="slow" p14:dur="2000" advTm="20396"/>
    </mc:Choice>
    <mc:Fallback xmlns="">
      <p:transition spd="slow" advTm="2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45</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Identify action/event classes – and note the multiplicity</a:t>
            </a:r>
            <a:endParaRPr lang="en-US" altLang="sv-SE" dirty="0" smtClean="0"/>
          </a:p>
        </p:txBody>
      </p:sp>
      <p:sp>
        <p:nvSpPr>
          <p:cNvPr id="33805" name="Text Box 15"/>
          <p:cNvSpPr txBox="1">
            <a:spLocks noChangeArrowheads="1"/>
          </p:cNvSpPr>
          <p:nvPr/>
        </p:nvSpPr>
        <p:spPr bwMode="auto">
          <a:xfrm>
            <a:off x="2172230" y="5440093"/>
            <a:ext cx="8595788"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r>
              <a:rPr lang="sv-SE" altLang="sv-SE" sz="1800" i="0" dirty="0" smtClean="0"/>
              <a:t> </a:t>
            </a:r>
            <a:endParaRPr lang="sv-SE" altLang="sv-SE" sz="1800" i="0" dirty="0"/>
          </a:p>
          <a:p>
            <a:pPr eaLnBrk="1" hangingPunct="1">
              <a:spcBef>
                <a:spcPct val="50000"/>
              </a:spcBef>
            </a:pPr>
            <a:r>
              <a:rPr lang="sv-SE" altLang="sv-SE" sz="1800" i="0" dirty="0" smtClean="0"/>
              <a:t>It simplifý modelling to early find the </a:t>
            </a:r>
            <a:r>
              <a:rPr lang="sv-SE" altLang="sv-SE" sz="1800" i="0" dirty="0"/>
              <a:t>action/event </a:t>
            </a:r>
            <a:r>
              <a:rPr lang="sv-SE" altLang="sv-SE" sz="1800" i="0" dirty="0" smtClean="0"/>
              <a:t>classes - and note the common multiplcity from and towards these type of classes  </a:t>
            </a:r>
            <a:endParaRPr lang="en-US" altLang="sv-SE" sz="1800" i="0" dirty="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7546268"/>
      </p:ext>
    </p:extLst>
  </p:cSld>
  <p:clrMapOvr>
    <a:masterClrMapping/>
  </p:clrMapOvr>
  <mc:AlternateContent xmlns:mc="http://schemas.openxmlformats.org/markup-compatibility/2006" xmlns:p14="http://schemas.microsoft.com/office/powerpoint/2010/main">
    <mc:Choice Requires="p14">
      <p:transition spd="slow" p14:dur="2000" advTm="31822"/>
    </mc:Choice>
    <mc:Fallback xmlns="">
      <p:transition spd="slow" advTm="3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46</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Think this way: New objects for each business event/action are created</a:t>
            </a:r>
            <a:endParaRPr lang="en-US" altLang="sv-SE" dirty="0" smtClean="0"/>
          </a:p>
        </p:txBody>
      </p:sp>
      <p:sp>
        <p:nvSpPr>
          <p:cNvPr id="33805" name="Text Box 15"/>
          <p:cNvSpPr txBox="1">
            <a:spLocks noChangeArrowheads="1"/>
          </p:cNvSpPr>
          <p:nvPr/>
        </p:nvSpPr>
        <p:spPr bwMode="auto">
          <a:xfrm>
            <a:off x="1034575" y="4738403"/>
            <a:ext cx="1069041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r>
              <a:rPr lang="sv-SE" altLang="sv-SE" sz="1800" i="0" dirty="0" smtClean="0"/>
              <a:t> </a:t>
            </a:r>
            <a:endParaRPr lang="sv-SE" altLang="sv-SE" sz="1800" i="0" dirty="0"/>
          </a:p>
          <a:p>
            <a:pPr eaLnBrk="1" hangingPunct="1">
              <a:spcBef>
                <a:spcPct val="50000"/>
              </a:spcBef>
            </a:pPr>
            <a:r>
              <a:rPr lang="sv-SE" altLang="sv-SE" sz="1800" i="0" dirty="0" smtClean="0"/>
              <a:t>Think this way: New objects are created for each event/action. Do not reuse objects in event/action classes, for example do not reuse reuse the date for several registrations. Instead, if five registrations happend the same date, create five object with the same date value. </a:t>
            </a:r>
          </a:p>
          <a:p>
            <a:pPr eaLnBrk="1" hangingPunct="1">
              <a:spcBef>
                <a:spcPct val="50000"/>
              </a:spcBef>
            </a:pPr>
            <a:r>
              <a:rPr lang="sv-SE" altLang="sv-SE" sz="1800" i="0" dirty="0" smtClean="0"/>
              <a:t>Note that you do not model objects in conceptual modelling, but this way of thinking influence the multiplicity in the conceptual model</a:t>
            </a:r>
            <a:endParaRPr lang="en-US" altLang="sv-SE" sz="1800" i="0" dirty="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40" name="Rectangle 39"/>
          <p:cNvSpPr/>
          <p:nvPr/>
        </p:nvSpPr>
        <p:spPr>
          <a:xfrm rot="16200000">
            <a:off x="4698968" y="3022621"/>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TextBox 40"/>
          <p:cNvSpPr txBox="1"/>
          <p:nvPr/>
        </p:nvSpPr>
        <p:spPr>
          <a:xfrm rot="16200000">
            <a:off x="4736762" y="3026785"/>
            <a:ext cx="1324312" cy="369332"/>
          </a:xfrm>
          <a:prstGeom prst="rect">
            <a:avLst/>
          </a:prstGeom>
          <a:noFill/>
        </p:spPr>
        <p:txBody>
          <a:bodyPr wrap="square" rtlCol="0">
            <a:spAutoFit/>
          </a:bodyPr>
          <a:lstStyle/>
          <a:p>
            <a:r>
              <a:rPr lang="sv-SE" dirty="0" smtClean="0"/>
              <a:t>2015-08-31</a:t>
            </a:r>
            <a:endParaRPr lang="sv-SE" dirty="0"/>
          </a:p>
        </p:txBody>
      </p:sp>
      <p:sp>
        <p:nvSpPr>
          <p:cNvPr id="43" name="Rectangle 42"/>
          <p:cNvSpPr/>
          <p:nvPr/>
        </p:nvSpPr>
        <p:spPr>
          <a:xfrm rot="16200000">
            <a:off x="5915896" y="3065837"/>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p:cNvSpPr txBox="1"/>
          <p:nvPr/>
        </p:nvSpPr>
        <p:spPr>
          <a:xfrm rot="16200000">
            <a:off x="5953690" y="3070001"/>
            <a:ext cx="1324312" cy="369332"/>
          </a:xfrm>
          <a:prstGeom prst="rect">
            <a:avLst/>
          </a:prstGeom>
          <a:noFill/>
        </p:spPr>
        <p:txBody>
          <a:bodyPr wrap="square" rtlCol="0">
            <a:spAutoFit/>
          </a:bodyPr>
          <a:lstStyle/>
          <a:p>
            <a:r>
              <a:rPr lang="sv-SE" dirty="0" smtClean="0"/>
              <a:t>2015-08-31</a:t>
            </a:r>
            <a:endParaRPr lang="sv-SE"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3251851"/>
      </p:ext>
    </p:extLst>
  </p:cSld>
  <p:clrMapOvr>
    <a:masterClrMapping/>
  </p:clrMapOvr>
  <mc:AlternateContent xmlns:mc="http://schemas.openxmlformats.org/markup-compatibility/2006">
    <mc:Choice xmlns:p14="http://schemas.microsoft.com/office/powerpoint/2010/main" Requires="p14">
      <p:transition spd="slow" p14:dur="2000" advTm="90959"/>
    </mc:Choice>
    <mc:Fallback>
      <p:transition spd="slow" advTm="9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47</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Think this way: O</a:t>
            </a:r>
            <a:r>
              <a:rPr lang="sv-SE" altLang="sv-SE" dirty="0" smtClean="0"/>
              <a:t>bject are by default unique </a:t>
            </a:r>
            <a:endParaRPr lang="en-US" altLang="sv-SE" dirty="0" smtClean="0"/>
          </a:p>
        </p:txBody>
      </p:sp>
      <p:sp>
        <p:nvSpPr>
          <p:cNvPr id="33805" name="Text Box 15"/>
          <p:cNvSpPr txBox="1">
            <a:spLocks noChangeArrowheads="1"/>
          </p:cNvSpPr>
          <p:nvPr/>
        </p:nvSpPr>
        <p:spPr bwMode="auto">
          <a:xfrm>
            <a:off x="978303" y="4414844"/>
            <a:ext cx="1069041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r>
              <a:rPr lang="sv-SE" altLang="sv-SE" sz="1800" i="0" dirty="0" smtClean="0"/>
              <a:t> </a:t>
            </a:r>
            <a:endParaRPr lang="sv-SE" altLang="sv-SE" sz="1800" i="0" dirty="0"/>
          </a:p>
          <a:p>
            <a:pPr eaLnBrk="1" hangingPunct="1">
              <a:spcBef>
                <a:spcPct val="50000"/>
              </a:spcBef>
            </a:pPr>
            <a:r>
              <a:rPr lang="sv-SE" altLang="sv-SE" sz="1800" i="0" dirty="0" smtClean="0"/>
              <a:t>Think this way: Each object does not need to have a unique identifier attribute, such as registrationID, and should only have that if that atttribute is used in the business, such as employee number. In modelling, it is a hidden rule that all objects are by default unique, and that unique identifiers may be added later, for example when the diagram are the base for designing a database scheme.</a:t>
            </a:r>
          </a:p>
          <a:p>
            <a:pPr eaLnBrk="1" hangingPunct="1">
              <a:spcBef>
                <a:spcPct val="50000"/>
              </a:spcBef>
            </a:pPr>
            <a:r>
              <a:rPr lang="sv-SE" altLang="sv-SE" sz="1800" i="0" dirty="0" smtClean="0"/>
              <a:t>In this case, the two objects are representing two unique events, even if it has the same value on the objects</a:t>
            </a:r>
            <a:endParaRPr lang="en-US" altLang="sv-SE" sz="1800" i="0" dirty="0"/>
          </a:p>
        </p:txBody>
      </p:sp>
      <p:cxnSp>
        <p:nvCxnSpPr>
          <p:cNvPr id="23" name="Straight Connector 40"/>
          <p:cNvCxnSpPr>
            <a:cxnSpLocks noChangeShapeType="1"/>
          </p:cNvCxnSpPr>
          <p:nvPr/>
        </p:nvCxnSpPr>
        <p:spPr bwMode="auto">
          <a:xfrm flipV="1">
            <a:off x="2961570" y="3026917"/>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195985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196522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33132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388477"/>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319512"/>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327452"/>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1746551"/>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8247896" y="169416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511976"/>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455167"/>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3916789"/>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3825054"/>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3945833"/>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2966924"/>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3917791"/>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3754026"/>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3639790"/>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3608430"/>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3710640"/>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017110"/>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00944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295380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20183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40" name="Rectangle 39"/>
          <p:cNvSpPr/>
          <p:nvPr/>
        </p:nvSpPr>
        <p:spPr>
          <a:xfrm rot="16200000">
            <a:off x="4698968" y="258652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TextBox 40"/>
          <p:cNvSpPr txBox="1"/>
          <p:nvPr/>
        </p:nvSpPr>
        <p:spPr>
          <a:xfrm rot="16200000">
            <a:off x="4736762" y="2590686"/>
            <a:ext cx="1324312" cy="369332"/>
          </a:xfrm>
          <a:prstGeom prst="rect">
            <a:avLst/>
          </a:prstGeom>
          <a:noFill/>
        </p:spPr>
        <p:txBody>
          <a:bodyPr wrap="square" rtlCol="0">
            <a:spAutoFit/>
          </a:bodyPr>
          <a:lstStyle/>
          <a:p>
            <a:r>
              <a:rPr lang="sv-SE" dirty="0" smtClean="0"/>
              <a:t>2015-08-31</a:t>
            </a:r>
            <a:endParaRPr lang="sv-SE" dirty="0"/>
          </a:p>
        </p:txBody>
      </p:sp>
      <p:sp>
        <p:nvSpPr>
          <p:cNvPr id="43" name="Rectangle 42"/>
          <p:cNvSpPr/>
          <p:nvPr/>
        </p:nvSpPr>
        <p:spPr>
          <a:xfrm rot="16200000">
            <a:off x="5915896" y="2629738"/>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TextBox 45"/>
          <p:cNvSpPr txBox="1"/>
          <p:nvPr/>
        </p:nvSpPr>
        <p:spPr>
          <a:xfrm rot="16200000">
            <a:off x="5953690" y="2633902"/>
            <a:ext cx="1324312" cy="369332"/>
          </a:xfrm>
          <a:prstGeom prst="rect">
            <a:avLst/>
          </a:prstGeom>
          <a:noFill/>
        </p:spPr>
        <p:txBody>
          <a:bodyPr wrap="square" rtlCol="0">
            <a:spAutoFit/>
          </a:bodyPr>
          <a:lstStyle/>
          <a:p>
            <a:r>
              <a:rPr lang="sv-SE" dirty="0" smtClean="0"/>
              <a:t>2015-08-31</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7254970"/>
      </p:ext>
    </p:extLst>
  </p:cSld>
  <p:clrMapOvr>
    <a:masterClrMapping/>
  </p:clrMapOvr>
  <mc:AlternateContent xmlns:mc="http://schemas.openxmlformats.org/markup-compatibility/2006">
    <mc:Choice xmlns:p14="http://schemas.microsoft.com/office/powerpoint/2010/main" Requires="p14">
      <p:transition spd="slow" p14:dur="2000" advTm="88124"/>
    </mc:Choice>
    <mc:Fallback>
      <p:transition spd="slow" advTm="8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96223C2F-696A-4C90-B2CD-30ED7E55D708}" type="slidenum">
              <a:rPr lang="sv-SE" altLang="sv-SE" sz="1000" i="0"/>
              <a:pPr eaLnBrk="1" hangingPunct="1"/>
              <a:t>48</a:t>
            </a:fld>
            <a:endParaRPr lang="sv-SE" altLang="sv-SE" sz="1000" i="0"/>
          </a:p>
        </p:txBody>
      </p:sp>
      <p:sp>
        <p:nvSpPr>
          <p:cNvPr id="34819" name="Rectangle 2"/>
          <p:cNvSpPr>
            <a:spLocks noGrp="1" noChangeArrowheads="1"/>
          </p:cNvSpPr>
          <p:nvPr>
            <p:ph type="title"/>
          </p:nvPr>
        </p:nvSpPr>
        <p:spPr/>
        <p:txBody>
          <a:bodyPr/>
          <a:lstStyle/>
          <a:p>
            <a:pPr eaLnBrk="1" hangingPunct="1"/>
            <a:r>
              <a:rPr lang="sv-SE" altLang="sv-SE" dirty="0" smtClean="0"/>
              <a:t>Some </a:t>
            </a:r>
            <a:r>
              <a:rPr lang="sv-SE" altLang="sv-SE" dirty="0" smtClean="0"/>
              <a:t>attributes need to be transformed to classes</a:t>
            </a:r>
            <a:endParaRPr lang="en-US" altLang="sv-SE" dirty="0" smtClean="0"/>
          </a:p>
        </p:txBody>
      </p:sp>
      <p:sp>
        <p:nvSpPr>
          <p:cNvPr id="34829" name="Text Box 12"/>
          <p:cNvSpPr txBox="1">
            <a:spLocks noChangeArrowheads="1"/>
          </p:cNvSpPr>
          <p:nvPr/>
        </p:nvSpPr>
        <p:spPr bwMode="auto">
          <a:xfrm>
            <a:off x="838200" y="4106561"/>
            <a:ext cx="1086612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r>
              <a:rPr lang="sv-SE" altLang="sv-SE" sz="1800" i="0" dirty="0" smtClean="0"/>
              <a:t> </a:t>
            </a:r>
            <a:endParaRPr lang="sv-SE" altLang="sv-SE" sz="1800" i="0" dirty="0"/>
          </a:p>
          <a:p>
            <a:pPr eaLnBrk="1" hangingPunct="1">
              <a:spcBef>
                <a:spcPct val="50000"/>
              </a:spcBef>
            </a:pPr>
            <a:r>
              <a:rPr lang="sv-SE" altLang="sv-SE" sz="1800" dirty="0"/>
              <a:t>Attribute </a:t>
            </a:r>
            <a:r>
              <a:rPr lang="sv-SE" altLang="sv-SE" sz="1800" i="0" dirty="0"/>
              <a:t>that can have several values</a:t>
            </a:r>
            <a:r>
              <a:rPr lang="sv-SE" altLang="sv-SE" sz="1800" dirty="0"/>
              <a:t> </a:t>
            </a:r>
            <a:r>
              <a:rPr lang="sv-SE" altLang="sv-SE" sz="1800" i="0" dirty="0" smtClean="0"/>
              <a:t>shold be </a:t>
            </a:r>
            <a:r>
              <a:rPr lang="sv-SE" altLang="sv-SE" sz="1800" i="0" dirty="0"/>
              <a:t>transformed to </a:t>
            </a:r>
            <a:r>
              <a:rPr lang="sv-SE" altLang="sv-SE" sz="1800" i="0" dirty="0" smtClean="0"/>
              <a:t>classes, That </a:t>
            </a:r>
            <a:r>
              <a:rPr lang="sv-SE" altLang="sv-SE" sz="1800" i="0" dirty="0" smtClean="0"/>
              <a:t>is, all </a:t>
            </a:r>
            <a:r>
              <a:rPr lang="sv-SE" altLang="sv-SE" sz="1800" i="0" dirty="0" smtClean="0"/>
              <a:t>alttribute should have the multiplicity 1..1, </a:t>
            </a:r>
            <a:r>
              <a:rPr lang="sv-SE" altLang="sv-SE" sz="1800" i="0" dirty="0" smtClean="0"/>
              <a:t>and if </a:t>
            </a:r>
            <a:r>
              <a:rPr lang="sv-SE" altLang="sv-SE" sz="1800" i="0" dirty="0" smtClean="0"/>
              <a:t>not, create a new class for the </a:t>
            </a:r>
            <a:r>
              <a:rPr lang="sv-SE" altLang="sv-SE" sz="1800" i="0" dirty="0" smtClean="0"/>
              <a:t>attribute. </a:t>
            </a:r>
          </a:p>
          <a:p>
            <a:pPr eaLnBrk="1" hangingPunct="1">
              <a:spcBef>
                <a:spcPct val="50000"/>
              </a:spcBef>
            </a:pPr>
            <a:r>
              <a:rPr lang="sv-SE" altLang="sv-SE" sz="1800" i="0" dirty="0" smtClean="0"/>
              <a:t>Say in this case that an employee can have several mobilePhoneNo:s, then the multiplicity for the mobilePhoneNo attribute in the Employee class is not 1..1, instead 1..* (see red oval left). Therefore, a new class MobileNo needs to be created. Now, all attributes in the two classes (to the right) have the multiplicity 1..1. If an emplóyee have two mobile numbers, two objects of the class MoblieNo need be created, and linked to the employee object, representing the employee</a:t>
            </a:r>
            <a:endParaRPr lang="en-US" altLang="sv-SE" sz="1800" dirty="0"/>
          </a:p>
        </p:txBody>
      </p:sp>
      <p:sp>
        <p:nvSpPr>
          <p:cNvPr id="30" name="Rectangle 22"/>
          <p:cNvSpPr>
            <a:spLocks noChangeArrowheads="1"/>
          </p:cNvSpPr>
          <p:nvPr/>
        </p:nvSpPr>
        <p:spPr bwMode="auto">
          <a:xfrm>
            <a:off x="8854023" y="230709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1" name="Text Box 24"/>
          <p:cNvSpPr txBox="1">
            <a:spLocks noChangeArrowheads="1"/>
          </p:cNvSpPr>
          <p:nvPr/>
        </p:nvSpPr>
        <p:spPr bwMode="auto">
          <a:xfrm>
            <a:off x="8858503" y="231246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32" name="Straight Connector 26"/>
          <p:cNvCxnSpPr>
            <a:cxnSpLocks noChangeShapeType="1"/>
          </p:cNvCxnSpPr>
          <p:nvPr/>
        </p:nvCxnSpPr>
        <p:spPr bwMode="auto">
          <a:xfrm>
            <a:off x="8854023" y="267857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3" name="Text Box 25"/>
          <p:cNvSpPr txBox="1">
            <a:spLocks noChangeArrowheads="1"/>
          </p:cNvSpPr>
          <p:nvPr/>
        </p:nvSpPr>
        <p:spPr bwMode="auto">
          <a:xfrm>
            <a:off x="8996898" y="2735721"/>
            <a:ext cx="1697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name [1..1]</a:t>
            </a:r>
            <a:endParaRPr lang="sv-SE" altLang="sv-SE" i="0" dirty="0"/>
          </a:p>
          <a:p>
            <a:pPr eaLnBrk="1" hangingPunct="1"/>
            <a:r>
              <a:rPr lang="sv-SE" altLang="sv-SE" i="0" dirty="0" smtClean="0"/>
              <a:t>employeeNo [1..1]</a:t>
            </a:r>
            <a:endParaRPr lang="sv-SE" altLang="sv-SE" i="0" dirty="0"/>
          </a:p>
        </p:txBody>
      </p:sp>
      <p:sp>
        <p:nvSpPr>
          <p:cNvPr id="38" name="Rectangle 22"/>
          <p:cNvSpPr>
            <a:spLocks noChangeArrowheads="1"/>
          </p:cNvSpPr>
          <p:nvPr/>
        </p:nvSpPr>
        <p:spPr bwMode="auto">
          <a:xfrm>
            <a:off x="5989652" y="2459245"/>
            <a:ext cx="1879910" cy="85118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39" name="Straight Connector 26"/>
          <p:cNvCxnSpPr>
            <a:cxnSpLocks noChangeShapeType="1"/>
          </p:cNvCxnSpPr>
          <p:nvPr/>
        </p:nvCxnSpPr>
        <p:spPr bwMode="auto">
          <a:xfrm>
            <a:off x="5945170" y="2806960"/>
            <a:ext cx="1996225" cy="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0" name="Text Box 25"/>
          <p:cNvSpPr txBox="1">
            <a:spLocks noChangeArrowheads="1"/>
          </p:cNvSpPr>
          <p:nvPr/>
        </p:nvSpPr>
        <p:spPr bwMode="auto">
          <a:xfrm>
            <a:off x="6140810" y="2485032"/>
            <a:ext cx="1697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800" b="1" i="0" dirty="0"/>
              <a:t>MobileNo</a:t>
            </a:r>
          </a:p>
        </p:txBody>
      </p:sp>
      <p:sp>
        <p:nvSpPr>
          <p:cNvPr id="41" name="Text Box 25"/>
          <p:cNvSpPr txBox="1">
            <a:spLocks noChangeArrowheads="1"/>
          </p:cNvSpPr>
          <p:nvPr/>
        </p:nvSpPr>
        <p:spPr bwMode="auto">
          <a:xfrm>
            <a:off x="6023710" y="2919006"/>
            <a:ext cx="1952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mobilePhoneNo [1..1]</a:t>
            </a:r>
            <a:endParaRPr lang="sv-SE" altLang="sv-SE" i="0" dirty="0"/>
          </a:p>
        </p:txBody>
      </p:sp>
      <p:cxnSp>
        <p:nvCxnSpPr>
          <p:cNvPr id="42" name="Straight Connector 41"/>
          <p:cNvCxnSpPr/>
          <p:nvPr/>
        </p:nvCxnSpPr>
        <p:spPr>
          <a:xfrm flipH="1">
            <a:off x="7890044" y="3005870"/>
            <a:ext cx="992073" cy="2496"/>
          </a:xfrm>
          <a:prstGeom prst="line">
            <a:avLst/>
          </a:prstGeom>
        </p:spPr>
        <p:style>
          <a:lnRef idx="1">
            <a:schemeClr val="dk1"/>
          </a:lnRef>
          <a:fillRef idx="0">
            <a:schemeClr val="dk1"/>
          </a:fillRef>
          <a:effectRef idx="0">
            <a:schemeClr val="dk1"/>
          </a:effectRef>
          <a:fontRef idx="minor">
            <a:schemeClr val="tx1"/>
          </a:fontRef>
        </p:style>
      </p:cxnSp>
      <p:sp>
        <p:nvSpPr>
          <p:cNvPr id="43" name="Text Box 20"/>
          <p:cNvSpPr txBox="1">
            <a:spLocks noChangeArrowheads="1"/>
          </p:cNvSpPr>
          <p:nvPr/>
        </p:nvSpPr>
        <p:spPr bwMode="auto">
          <a:xfrm>
            <a:off x="7837848" y="2636846"/>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sp>
        <p:nvSpPr>
          <p:cNvPr id="44" name="Text Box 20"/>
          <p:cNvSpPr txBox="1">
            <a:spLocks noChangeArrowheads="1"/>
          </p:cNvSpPr>
          <p:nvPr/>
        </p:nvSpPr>
        <p:spPr bwMode="auto">
          <a:xfrm>
            <a:off x="8374821" y="2640097"/>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45" name="Isosceles Triangle 44"/>
          <p:cNvSpPr/>
          <p:nvPr/>
        </p:nvSpPr>
        <p:spPr>
          <a:xfrm rot="16200000">
            <a:off x="8031355" y="3158373"/>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6" name="Text Box 20"/>
          <p:cNvSpPr txBox="1">
            <a:spLocks noChangeArrowheads="1"/>
          </p:cNvSpPr>
          <p:nvPr/>
        </p:nvSpPr>
        <p:spPr bwMode="auto">
          <a:xfrm>
            <a:off x="8174254" y="3026934"/>
            <a:ext cx="431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has</a:t>
            </a:r>
            <a:endParaRPr lang="en-US" altLang="sv-SE" sz="1200" i="0" dirty="0"/>
          </a:p>
        </p:txBody>
      </p:sp>
      <p:sp>
        <p:nvSpPr>
          <p:cNvPr id="51" name="Rectangle 22"/>
          <p:cNvSpPr>
            <a:spLocks noChangeArrowheads="1"/>
          </p:cNvSpPr>
          <p:nvPr/>
        </p:nvSpPr>
        <p:spPr bwMode="auto">
          <a:xfrm>
            <a:off x="1247742" y="2501921"/>
            <a:ext cx="1937277"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1252223" y="250729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53" name="Straight Connector 26"/>
          <p:cNvCxnSpPr>
            <a:cxnSpLocks noChangeShapeType="1"/>
          </p:cNvCxnSpPr>
          <p:nvPr/>
        </p:nvCxnSpPr>
        <p:spPr bwMode="auto">
          <a:xfrm>
            <a:off x="1247743" y="287339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4" name="Text Box 25"/>
          <p:cNvSpPr txBox="1">
            <a:spLocks noChangeArrowheads="1"/>
          </p:cNvSpPr>
          <p:nvPr/>
        </p:nvSpPr>
        <p:spPr bwMode="auto">
          <a:xfrm>
            <a:off x="1247743" y="2930546"/>
            <a:ext cx="19848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Name [1..1]</a:t>
            </a:r>
            <a:endParaRPr lang="sv-SE" altLang="sv-SE" i="0" dirty="0"/>
          </a:p>
          <a:p>
            <a:pPr eaLnBrk="1" hangingPunct="1"/>
            <a:r>
              <a:rPr lang="sv-SE" altLang="sv-SE" i="0" dirty="0" smtClean="0"/>
              <a:t>employeeNo [1..1]</a:t>
            </a:r>
            <a:endParaRPr lang="sv-SE" altLang="sv-SE" i="0" dirty="0" smtClean="0"/>
          </a:p>
          <a:p>
            <a:pPr eaLnBrk="1" hangingPunct="1"/>
            <a:r>
              <a:rPr lang="sv-SE" altLang="sv-SE" i="0" dirty="0" smtClean="0"/>
              <a:t>mobilePhoneNo [1..*]</a:t>
            </a:r>
            <a:endParaRPr lang="sv-SE" altLang="sv-SE" i="0" dirty="0"/>
          </a:p>
          <a:p>
            <a:pPr eaLnBrk="1" hangingPunct="1"/>
            <a:endParaRPr lang="sv-SE" altLang="sv-SE" i="0" dirty="0"/>
          </a:p>
        </p:txBody>
      </p:sp>
      <p:sp>
        <p:nvSpPr>
          <p:cNvPr id="2" name="Right Arrow 1"/>
          <p:cNvSpPr/>
          <p:nvPr/>
        </p:nvSpPr>
        <p:spPr>
          <a:xfrm>
            <a:off x="3846798" y="2570113"/>
            <a:ext cx="1435817" cy="727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8" name="Oval 7"/>
          <p:cNvSpPr/>
          <p:nvPr/>
        </p:nvSpPr>
        <p:spPr>
          <a:xfrm>
            <a:off x="2216380" y="3258941"/>
            <a:ext cx="1630418" cy="625712"/>
          </a:xfrm>
          <a:prstGeom prst="ellipse">
            <a:avLst/>
          </a:prstGeom>
          <a:solidFill>
            <a:schemeClr val="bg1">
              <a:alpha val="12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66430564"/>
      </p:ext>
    </p:extLst>
  </p:cSld>
  <p:clrMapOvr>
    <a:masterClrMapping/>
  </p:clrMapOvr>
  <mc:AlternateContent xmlns:mc="http://schemas.openxmlformats.org/markup-compatibility/2006" xmlns:p14="http://schemas.microsoft.com/office/powerpoint/2010/main">
    <mc:Choice Requires="p14">
      <p:transition spd="slow" p14:dur="2000" advTm="106035"/>
    </mc:Choice>
    <mc:Fallback xmlns="">
      <p:transition spd="slow" advTm="10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96223C2F-696A-4C90-B2CD-30ED7E55D708}" type="slidenum">
              <a:rPr lang="sv-SE" altLang="sv-SE" sz="1000" i="0"/>
              <a:pPr eaLnBrk="1" hangingPunct="1"/>
              <a:t>49</a:t>
            </a:fld>
            <a:endParaRPr lang="sv-SE" altLang="sv-SE" sz="1000" i="0"/>
          </a:p>
        </p:txBody>
      </p:sp>
      <p:sp>
        <p:nvSpPr>
          <p:cNvPr id="34819" name="Rectangle 2"/>
          <p:cNvSpPr>
            <a:spLocks noGrp="1" noChangeArrowheads="1"/>
          </p:cNvSpPr>
          <p:nvPr>
            <p:ph type="title"/>
          </p:nvPr>
        </p:nvSpPr>
        <p:spPr/>
        <p:txBody>
          <a:bodyPr/>
          <a:lstStyle/>
          <a:p>
            <a:pPr eaLnBrk="1" hangingPunct="1"/>
            <a:r>
              <a:rPr lang="sv-SE" altLang="sv-SE" dirty="0" smtClean="0"/>
              <a:t>Make use of generalizations</a:t>
            </a:r>
            <a:endParaRPr lang="en-US" altLang="sv-SE" dirty="0" smtClean="0"/>
          </a:p>
        </p:txBody>
      </p:sp>
      <p:sp>
        <p:nvSpPr>
          <p:cNvPr id="34829" name="Text Box 12"/>
          <p:cNvSpPr txBox="1">
            <a:spLocks noChangeArrowheads="1"/>
          </p:cNvSpPr>
          <p:nvPr/>
        </p:nvSpPr>
        <p:spPr bwMode="auto">
          <a:xfrm>
            <a:off x="1745636" y="5240583"/>
            <a:ext cx="90621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Guideline:</a:t>
            </a:r>
            <a:r>
              <a:rPr lang="sv-SE" altLang="sv-SE" sz="1800" i="0" dirty="0" smtClean="0"/>
              <a:t> </a:t>
            </a:r>
            <a:endParaRPr lang="sv-SE" altLang="sv-SE" sz="1800" i="0" dirty="0"/>
          </a:p>
          <a:p>
            <a:pPr eaLnBrk="1" hangingPunct="1">
              <a:spcBef>
                <a:spcPct val="50000"/>
              </a:spcBef>
            </a:pPr>
            <a:r>
              <a:rPr lang="sv-SE" altLang="sv-SE" sz="1800" i="0" dirty="0" smtClean="0"/>
              <a:t>Make use of generalizations if possible. It makes the conceptual model easier to interpret</a:t>
            </a:r>
            <a:endParaRPr lang="en-US" altLang="sv-SE" sz="1800" i="0" dirty="0"/>
          </a:p>
        </p:txBody>
      </p:sp>
      <p:sp>
        <p:nvSpPr>
          <p:cNvPr id="27" name="Rectangle 22"/>
          <p:cNvSpPr>
            <a:spLocks noChangeArrowheads="1"/>
          </p:cNvSpPr>
          <p:nvPr/>
        </p:nvSpPr>
        <p:spPr bwMode="auto">
          <a:xfrm>
            <a:off x="9023027" y="3095778"/>
            <a:ext cx="1728788" cy="74159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28" name="Straight Connector 26"/>
          <p:cNvCxnSpPr>
            <a:cxnSpLocks noChangeShapeType="1"/>
          </p:cNvCxnSpPr>
          <p:nvPr/>
        </p:nvCxnSpPr>
        <p:spPr bwMode="auto">
          <a:xfrm>
            <a:off x="9023027" y="34672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4" name="Rectangle 22"/>
          <p:cNvSpPr>
            <a:spLocks noChangeArrowheads="1"/>
          </p:cNvSpPr>
          <p:nvPr/>
        </p:nvSpPr>
        <p:spPr bwMode="auto">
          <a:xfrm>
            <a:off x="6808594" y="3565728"/>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5" name="Text Box 24"/>
          <p:cNvSpPr txBox="1">
            <a:spLocks noChangeArrowheads="1"/>
          </p:cNvSpPr>
          <p:nvPr/>
        </p:nvSpPr>
        <p:spPr bwMode="auto">
          <a:xfrm>
            <a:off x="6820477" y="357685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36" name="Straight Connector 26"/>
          <p:cNvCxnSpPr>
            <a:cxnSpLocks noChangeShapeType="1"/>
          </p:cNvCxnSpPr>
          <p:nvPr/>
        </p:nvCxnSpPr>
        <p:spPr bwMode="auto">
          <a:xfrm>
            <a:off x="6808594" y="393720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Rectangle 22"/>
          <p:cNvSpPr>
            <a:spLocks noChangeArrowheads="1"/>
          </p:cNvSpPr>
          <p:nvPr/>
        </p:nvSpPr>
        <p:spPr bwMode="auto">
          <a:xfrm>
            <a:off x="6834161" y="185672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8" name="Text Box 24"/>
          <p:cNvSpPr txBox="1">
            <a:spLocks noChangeArrowheads="1"/>
          </p:cNvSpPr>
          <p:nvPr/>
        </p:nvSpPr>
        <p:spPr bwMode="auto">
          <a:xfrm>
            <a:off x="6838641" y="186209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49" name="Straight Connector 26"/>
          <p:cNvCxnSpPr>
            <a:cxnSpLocks noChangeShapeType="1"/>
          </p:cNvCxnSpPr>
          <p:nvPr/>
        </p:nvCxnSpPr>
        <p:spPr bwMode="auto">
          <a:xfrm>
            <a:off x="6834161" y="222819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Text Box 25"/>
          <p:cNvSpPr txBox="1">
            <a:spLocks noChangeArrowheads="1"/>
          </p:cNvSpPr>
          <p:nvPr/>
        </p:nvSpPr>
        <p:spPr bwMode="auto">
          <a:xfrm>
            <a:off x="6977036" y="228534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cxnSp>
        <p:nvCxnSpPr>
          <p:cNvPr id="56" name="Straight Connector 55"/>
          <p:cNvCxnSpPr/>
          <p:nvPr/>
        </p:nvCxnSpPr>
        <p:spPr>
          <a:xfrm flipV="1">
            <a:off x="9777245" y="2625068"/>
            <a:ext cx="7144" cy="48160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8548661" y="2615309"/>
            <a:ext cx="1210003" cy="809"/>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H="1">
            <a:off x="7574514" y="3082942"/>
            <a:ext cx="7524" cy="466270"/>
          </a:xfrm>
          <a:prstGeom prst="line">
            <a:avLst/>
          </a:prstGeom>
        </p:spPr>
        <p:style>
          <a:lnRef idx="1">
            <a:schemeClr val="dk1"/>
          </a:lnRef>
          <a:fillRef idx="0">
            <a:schemeClr val="dk1"/>
          </a:fillRef>
          <a:effectRef idx="0">
            <a:schemeClr val="dk1"/>
          </a:effectRef>
          <a:fontRef idx="minor">
            <a:schemeClr val="tx1"/>
          </a:fontRef>
        </p:style>
      </p:cxnSp>
      <p:sp>
        <p:nvSpPr>
          <p:cNvPr id="60" name="Isosceles Triangle 59"/>
          <p:cNvSpPr/>
          <p:nvPr/>
        </p:nvSpPr>
        <p:spPr>
          <a:xfrm rot="16200000">
            <a:off x="8470924" y="2533956"/>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1" name="Isosceles Triangle 60"/>
          <p:cNvSpPr/>
          <p:nvPr/>
        </p:nvSpPr>
        <p:spPr>
          <a:xfrm>
            <a:off x="7407125" y="3086741"/>
            <a:ext cx="349826" cy="19968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Text Box 24"/>
          <p:cNvSpPr txBox="1">
            <a:spLocks noChangeArrowheads="1"/>
          </p:cNvSpPr>
          <p:nvPr/>
        </p:nvSpPr>
        <p:spPr bwMode="auto">
          <a:xfrm>
            <a:off x="9027507" y="31011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65" name="Rectangle 22"/>
          <p:cNvSpPr>
            <a:spLocks noChangeArrowheads="1"/>
          </p:cNvSpPr>
          <p:nvPr/>
        </p:nvSpPr>
        <p:spPr bwMode="auto">
          <a:xfrm>
            <a:off x="9595750" y="1851761"/>
            <a:ext cx="1728788" cy="657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66" name="Text Box 24"/>
          <p:cNvSpPr txBox="1">
            <a:spLocks noChangeArrowheads="1"/>
          </p:cNvSpPr>
          <p:nvPr/>
        </p:nvSpPr>
        <p:spPr bwMode="auto">
          <a:xfrm>
            <a:off x="9665964" y="1840765"/>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cxnSp>
        <p:nvCxnSpPr>
          <p:cNvPr id="67" name="Straight Connector 26"/>
          <p:cNvCxnSpPr>
            <a:cxnSpLocks noChangeShapeType="1"/>
          </p:cNvCxnSpPr>
          <p:nvPr/>
        </p:nvCxnSpPr>
        <p:spPr bwMode="auto">
          <a:xfrm>
            <a:off x="9595750" y="2223235"/>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8" name="Straight Connector 67"/>
          <p:cNvCxnSpPr/>
          <p:nvPr/>
        </p:nvCxnSpPr>
        <p:spPr>
          <a:xfrm flipH="1" flipV="1">
            <a:off x="8600375" y="2183515"/>
            <a:ext cx="980359" cy="15098"/>
          </a:xfrm>
          <a:prstGeom prst="line">
            <a:avLst/>
          </a:prstGeom>
        </p:spPr>
        <p:style>
          <a:lnRef idx="1">
            <a:schemeClr val="dk1"/>
          </a:lnRef>
          <a:fillRef idx="0">
            <a:schemeClr val="dk1"/>
          </a:fillRef>
          <a:effectRef idx="0">
            <a:schemeClr val="dk1"/>
          </a:effectRef>
          <a:fontRef idx="minor">
            <a:schemeClr val="tx1"/>
          </a:fontRef>
        </p:style>
      </p:cxnSp>
      <p:sp>
        <p:nvSpPr>
          <p:cNvPr id="69" name="Isosceles Triangle 68"/>
          <p:cNvSpPr/>
          <p:nvPr/>
        </p:nvSpPr>
        <p:spPr>
          <a:xfrm rot="16200000">
            <a:off x="8505589" y="2101935"/>
            <a:ext cx="295175" cy="182222"/>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0" name="Text Box 25"/>
          <p:cNvSpPr txBox="1">
            <a:spLocks noChangeArrowheads="1"/>
          </p:cNvSpPr>
          <p:nvPr/>
        </p:nvSpPr>
        <p:spPr bwMode="auto">
          <a:xfrm>
            <a:off x="9604481" y="2184342"/>
            <a:ext cx="1697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expertArea</a:t>
            </a:r>
            <a:endParaRPr lang="sv-SE" altLang="sv-SE" i="0" dirty="0"/>
          </a:p>
        </p:txBody>
      </p:sp>
      <p:sp>
        <p:nvSpPr>
          <p:cNvPr id="5" name="Right Arrow 4"/>
          <p:cNvSpPr/>
          <p:nvPr/>
        </p:nvSpPr>
        <p:spPr>
          <a:xfrm>
            <a:off x="5386831" y="2817811"/>
            <a:ext cx="928047" cy="826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ctangle 22"/>
          <p:cNvSpPr>
            <a:spLocks noChangeArrowheads="1"/>
          </p:cNvSpPr>
          <p:nvPr/>
        </p:nvSpPr>
        <p:spPr bwMode="auto">
          <a:xfrm>
            <a:off x="843311" y="170635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1" name="Straight Connector 26"/>
          <p:cNvCxnSpPr>
            <a:cxnSpLocks noChangeShapeType="1"/>
          </p:cNvCxnSpPr>
          <p:nvPr/>
        </p:nvCxnSpPr>
        <p:spPr bwMode="auto">
          <a:xfrm>
            <a:off x="843311" y="207783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2" name="Text Box 25"/>
          <p:cNvSpPr txBox="1">
            <a:spLocks noChangeArrowheads="1"/>
          </p:cNvSpPr>
          <p:nvPr/>
        </p:nvSpPr>
        <p:spPr bwMode="auto">
          <a:xfrm>
            <a:off x="986186" y="213498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sp>
        <p:nvSpPr>
          <p:cNvPr id="85" name="Text Box 24"/>
          <p:cNvSpPr txBox="1">
            <a:spLocks noChangeArrowheads="1"/>
          </p:cNvSpPr>
          <p:nvPr/>
        </p:nvSpPr>
        <p:spPr bwMode="auto">
          <a:xfrm>
            <a:off x="763142" y="1697730"/>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sp>
        <p:nvSpPr>
          <p:cNvPr id="86" name="Rectangle 22"/>
          <p:cNvSpPr>
            <a:spLocks noChangeArrowheads="1"/>
          </p:cNvSpPr>
          <p:nvPr/>
        </p:nvSpPr>
        <p:spPr bwMode="auto">
          <a:xfrm>
            <a:off x="2619800" y="3687563"/>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87" name="Straight Connector 26"/>
          <p:cNvCxnSpPr>
            <a:cxnSpLocks noChangeShapeType="1"/>
          </p:cNvCxnSpPr>
          <p:nvPr/>
        </p:nvCxnSpPr>
        <p:spPr bwMode="auto">
          <a:xfrm>
            <a:off x="2619800" y="4059038"/>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8" name="Text Box 25"/>
          <p:cNvSpPr txBox="1">
            <a:spLocks noChangeArrowheads="1"/>
          </p:cNvSpPr>
          <p:nvPr/>
        </p:nvSpPr>
        <p:spPr bwMode="auto">
          <a:xfrm>
            <a:off x="2762675" y="4116188"/>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a:t>mobilePhoneNo</a:t>
            </a:r>
          </a:p>
        </p:txBody>
      </p:sp>
      <p:sp>
        <p:nvSpPr>
          <p:cNvPr id="89" name="Text Box 24"/>
          <p:cNvSpPr txBox="1">
            <a:spLocks noChangeArrowheads="1"/>
          </p:cNvSpPr>
          <p:nvPr/>
        </p:nvSpPr>
        <p:spPr bwMode="auto">
          <a:xfrm>
            <a:off x="2662463" y="3678937"/>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sp>
        <p:nvSpPr>
          <p:cNvPr id="90" name="Rectangle 22"/>
          <p:cNvSpPr>
            <a:spLocks noChangeArrowheads="1"/>
          </p:cNvSpPr>
          <p:nvPr/>
        </p:nvSpPr>
        <p:spPr bwMode="auto">
          <a:xfrm>
            <a:off x="2947123" y="1979372"/>
            <a:ext cx="1728788" cy="1393494"/>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cxnSp>
        <p:nvCxnSpPr>
          <p:cNvPr id="91" name="Straight Connector 26"/>
          <p:cNvCxnSpPr>
            <a:cxnSpLocks noChangeShapeType="1"/>
          </p:cNvCxnSpPr>
          <p:nvPr/>
        </p:nvCxnSpPr>
        <p:spPr bwMode="auto">
          <a:xfrm>
            <a:off x="2947123" y="235084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92" name="Text Box 25"/>
          <p:cNvSpPr txBox="1">
            <a:spLocks noChangeArrowheads="1"/>
          </p:cNvSpPr>
          <p:nvPr/>
        </p:nvSpPr>
        <p:spPr bwMode="auto">
          <a:xfrm>
            <a:off x="3089998" y="2407997"/>
            <a:ext cx="16970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employeeNo</a:t>
            </a:r>
          </a:p>
          <a:p>
            <a:pPr eaLnBrk="1" hangingPunct="1"/>
            <a:r>
              <a:rPr lang="sv-SE" altLang="sv-SE" i="0" dirty="0" smtClean="0"/>
              <a:t>mobilePhoneNo</a:t>
            </a:r>
          </a:p>
          <a:p>
            <a:pPr eaLnBrk="1" hangingPunct="1"/>
            <a:r>
              <a:rPr lang="sv-SE" altLang="sv-SE" i="0" dirty="0" smtClean="0"/>
              <a:t>expertArea</a:t>
            </a:r>
            <a:endParaRPr lang="sv-SE" altLang="sv-SE" i="0" dirty="0"/>
          </a:p>
        </p:txBody>
      </p:sp>
      <p:sp>
        <p:nvSpPr>
          <p:cNvPr id="94" name="Text Box 24"/>
          <p:cNvSpPr txBox="1">
            <a:spLocks noChangeArrowheads="1"/>
          </p:cNvSpPr>
          <p:nvPr/>
        </p:nvSpPr>
        <p:spPr bwMode="auto">
          <a:xfrm>
            <a:off x="3049142" y="202178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Veterinarian</a:t>
            </a:r>
            <a:endParaRPr lang="sv-SE" altLang="sv-SE" sz="1800" b="1" i="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3769323"/>
      </p:ext>
    </p:extLst>
  </p:cSld>
  <p:clrMapOvr>
    <a:masterClrMapping/>
  </p:clrMapOvr>
  <mc:AlternateContent xmlns:mc="http://schemas.openxmlformats.org/markup-compatibility/2006" xmlns:p14="http://schemas.microsoft.com/office/powerpoint/2010/main">
    <mc:Choice Requires="p14">
      <p:transition spd="slow" p14:dur="2000" advTm="39895"/>
    </mc:Choice>
    <mc:Fallback xmlns="">
      <p:transition spd="slow" advTm="3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1124803" y="1906888"/>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smtClean="0">
                <a:ea typeface="SimSun" panose="02010600030101010101" pitchFamily="2" charset="-122"/>
              </a:rPr>
              <a:t>The administrators and animal keepers are </a:t>
            </a:r>
            <a:r>
              <a:rPr lang="en-US" altLang="zh-CN" sz="2100" dirty="0">
                <a:ea typeface="SimSun" panose="02010600030101010101" pitchFamily="2" charset="-122"/>
              </a:rPr>
              <a:t>e</a:t>
            </a:r>
            <a:r>
              <a:rPr lang="en-US" altLang="zh-CN" sz="2100" dirty="0" smtClean="0">
                <a:ea typeface="SimSun" panose="02010600030101010101" pitchFamily="2" charset="-122"/>
              </a:rPr>
              <a:t>mployed by one zoo, they cannot be employed by several zoos</a:t>
            </a: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9088273" y="19068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6" name="Oval 5"/>
          <p:cNvSpPr/>
          <p:nvPr/>
        </p:nvSpPr>
        <p:spPr>
          <a:xfrm>
            <a:off x="1857234" y="2618847"/>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7" name="Oval 6"/>
          <p:cNvSpPr/>
          <p:nvPr/>
        </p:nvSpPr>
        <p:spPr>
          <a:xfrm>
            <a:off x="6096000" y="28869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8" name="Oval 7"/>
          <p:cNvSpPr/>
          <p:nvPr/>
        </p:nvSpPr>
        <p:spPr>
          <a:xfrm>
            <a:off x="7981666" y="3899460"/>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415214"/>
      </p:ext>
    </p:extLst>
  </p:cSld>
  <p:clrMapOvr>
    <a:masterClrMapping/>
  </p:clrMapOvr>
  <mc:AlternateContent xmlns:mc="http://schemas.openxmlformats.org/markup-compatibility/2006" xmlns:p14="http://schemas.microsoft.com/office/powerpoint/2010/main">
    <mc:Choice Requires="p14">
      <p:transition spd="slow" p14:dur="2000" advTm="29110"/>
    </mc:Choice>
    <mc:Fallback xmlns="">
      <p:transition spd="slow" advTm="29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96223C2F-696A-4C90-B2CD-30ED7E55D708}" type="slidenum">
              <a:rPr lang="sv-SE" altLang="sv-SE" sz="1000" i="0"/>
              <a:pPr eaLnBrk="1" hangingPunct="1"/>
              <a:t>50</a:t>
            </a:fld>
            <a:endParaRPr lang="sv-SE" altLang="sv-SE" sz="1000" i="0"/>
          </a:p>
        </p:txBody>
      </p:sp>
      <p:sp>
        <p:nvSpPr>
          <p:cNvPr id="34819" name="Rectangle 2"/>
          <p:cNvSpPr>
            <a:spLocks noGrp="1" noChangeArrowheads="1"/>
          </p:cNvSpPr>
          <p:nvPr>
            <p:ph type="title"/>
          </p:nvPr>
        </p:nvSpPr>
        <p:spPr/>
        <p:txBody>
          <a:bodyPr/>
          <a:lstStyle/>
          <a:p>
            <a:pPr eaLnBrk="1" hangingPunct="1"/>
            <a:r>
              <a:rPr lang="sv-SE" altLang="sv-SE" dirty="0" smtClean="0"/>
              <a:t>DO NOT MODEL OBJECTS</a:t>
            </a:r>
            <a:endParaRPr lang="en-US" altLang="sv-SE" dirty="0" smtClean="0"/>
          </a:p>
        </p:txBody>
      </p:sp>
      <p:sp>
        <p:nvSpPr>
          <p:cNvPr id="40" name="Rectangle 39"/>
          <p:cNvSpPr/>
          <p:nvPr/>
        </p:nvSpPr>
        <p:spPr>
          <a:xfrm>
            <a:off x="3941014" y="2694559"/>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22"/>
          <p:cNvSpPr>
            <a:spLocks noChangeArrowheads="1"/>
          </p:cNvSpPr>
          <p:nvPr/>
        </p:nvSpPr>
        <p:spPr bwMode="auto">
          <a:xfrm>
            <a:off x="2244590" y="456469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 name="Text Box 24"/>
          <p:cNvSpPr txBox="1">
            <a:spLocks noChangeArrowheads="1"/>
          </p:cNvSpPr>
          <p:nvPr/>
        </p:nvSpPr>
        <p:spPr bwMode="auto">
          <a:xfrm>
            <a:off x="2759103" y="449530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43" name="Text Box 25"/>
          <p:cNvSpPr txBox="1">
            <a:spLocks noChangeArrowheads="1"/>
          </p:cNvSpPr>
          <p:nvPr/>
        </p:nvSpPr>
        <p:spPr bwMode="auto">
          <a:xfrm>
            <a:off x="2316374" y="4961257"/>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44" name="Straight Connector 10"/>
          <p:cNvCxnSpPr>
            <a:cxnSpLocks noChangeShapeType="1"/>
          </p:cNvCxnSpPr>
          <p:nvPr/>
        </p:nvCxnSpPr>
        <p:spPr bwMode="auto">
          <a:xfrm>
            <a:off x="2227473" y="487023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 name="Isosceles Triangle 44"/>
          <p:cNvSpPr/>
          <p:nvPr/>
        </p:nvSpPr>
        <p:spPr>
          <a:xfrm rot="10800000">
            <a:off x="3172344" y="4300764"/>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46" name="Text Box 20"/>
          <p:cNvSpPr txBox="1">
            <a:spLocks noChangeArrowheads="1"/>
          </p:cNvSpPr>
          <p:nvPr/>
        </p:nvSpPr>
        <p:spPr bwMode="auto">
          <a:xfrm rot="5400000">
            <a:off x="2749589" y="3640558"/>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51" name="Rectangle 22"/>
          <p:cNvSpPr>
            <a:spLocks noChangeArrowheads="1"/>
          </p:cNvSpPr>
          <p:nvPr/>
        </p:nvSpPr>
        <p:spPr bwMode="auto">
          <a:xfrm>
            <a:off x="2212226" y="2002356"/>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52" name="Text Box 24"/>
          <p:cNvSpPr txBox="1">
            <a:spLocks noChangeArrowheads="1"/>
          </p:cNvSpPr>
          <p:nvPr/>
        </p:nvSpPr>
        <p:spPr bwMode="auto">
          <a:xfrm>
            <a:off x="2462368" y="2007728"/>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53" name="Straight Connector 26"/>
          <p:cNvCxnSpPr>
            <a:cxnSpLocks noChangeShapeType="1"/>
          </p:cNvCxnSpPr>
          <p:nvPr/>
        </p:nvCxnSpPr>
        <p:spPr bwMode="auto">
          <a:xfrm>
            <a:off x="2212226" y="2373831"/>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4" name="Text Box 25"/>
          <p:cNvSpPr txBox="1">
            <a:spLocks noChangeArrowheads="1"/>
          </p:cNvSpPr>
          <p:nvPr/>
        </p:nvSpPr>
        <p:spPr bwMode="auto">
          <a:xfrm>
            <a:off x="2355101" y="2430981"/>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55" name="Straight Connector 40"/>
          <p:cNvCxnSpPr>
            <a:cxnSpLocks noChangeShapeType="1"/>
          </p:cNvCxnSpPr>
          <p:nvPr/>
        </p:nvCxnSpPr>
        <p:spPr bwMode="auto">
          <a:xfrm>
            <a:off x="3036796" y="3177111"/>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8" name="Rectangle 57"/>
          <p:cNvSpPr/>
          <p:nvPr/>
        </p:nvSpPr>
        <p:spPr>
          <a:xfrm>
            <a:off x="3941014" y="2214775"/>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TextBox 62"/>
          <p:cNvSpPr txBox="1"/>
          <p:nvPr/>
        </p:nvSpPr>
        <p:spPr>
          <a:xfrm>
            <a:off x="4084289" y="2192950"/>
            <a:ext cx="1324312" cy="369332"/>
          </a:xfrm>
          <a:prstGeom prst="rect">
            <a:avLst/>
          </a:prstGeom>
          <a:noFill/>
        </p:spPr>
        <p:txBody>
          <a:bodyPr wrap="square" rtlCol="0">
            <a:spAutoFit/>
          </a:bodyPr>
          <a:lstStyle/>
          <a:p>
            <a:r>
              <a:rPr lang="sv-SE" dirty="0" smtClean="0"/>
              <a:t>Arne Stor</a:t>
            </a:r>
            <a:endParaRPr lang="sv-SE" dirty="0"/>
          </a:p>
        </p:txBody>
      </p:sp>
      <p:sp>
        <p:nvSpPr>
          <p:cNvPr id="64" name="TextBox 63"/>
          <p:cNvSpPr txBox="1"/>
          <p:nvPr/>
        </p:nvSpPr>
        <p:spPr>
          <a:xfrm>
            <a:off x="4084289" y="2678054"/>
            <a:ext cx="1324312" cy="369332"/>
          </a:xfrm>
          <a:prstGeom prst="rect">
            <a:avLst/>
          </a:prstGeom>
          <a:noFill/>
        </p:spPr>
        <p:txBody>
          <a:bodyPr wrap="square" rtlCol="0">
            <a:spAutoFit/>
          </a:bodyPr>
          <a:lstStyle/>
          <a:p>
            <a:r>
              <a:rPr lang="sv-SE" dirty="0" smtClean="0"/>
              <a:t>Eva Björk</a:t>
            </a:r>
            <a:endParaRPr lang="sv-SE" dirty="0"/>
          </a:p>
        </p:txBody>
      </p:sp>
      <p:sp>
        <p:nvSpPr>
          <p:cNvPr id="71" name="Rectangle 70"/>
          <p:cNvSpPr/>
          <p:nvPr/>
        </p:nvSpPr>
        <p:spPr>
          <a:xfrm>
            <a:off x="3986115" y="5330162"/>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Rectangle 71"/>
          <p:cNvSpPr/>
          <p:nvPr/>
        </p:nvSpPr>
        <p:spPr>
          <a:xfrm>
            <a:off x="3986115" y="4850378"/>
            <a:ext cx="1406427"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3" name="TextBox 72"/>
          <p:cNvSpPr txBox="1"/>
          <p:nvPr/>
        </p:nvSpPr>
        <p:spPr>
          <a:xfrm>
            <a:off x="4129390" y="4828553"/>
            <a:ext cx="1324312" cy="369332"/>
          </a:xfrm>
          <a:prstGeom prst="rect">
            <a:avLst/>
          </a:prstGeom>
          <a:noFill/>
        </p:spPr>
        <p:txBody>
          <a:bodyPr wrap="square" rtlCol="0">
            <a:spAutoFit/>
          </a:bodyPr>
          <a:lstStyle/>
          <a:p>
            <a:r>
              <a:rPr lang="sv-SE" dirty="0" smtClean="0"/>
              <a:t>Stockholm</a:t>
            </a:r>
            <a:endParaRPr lang="sv-SE" dirty="0"/>
          </a:p>
        </p:txBody>
      </p:sp>
      <p:sp>
        <p:nvSpPr>
          <p:cNvPr id="74" name="TextBox 73"/>
          <p:cNvSpPr txBox="1"/>
          <p:nvPr/>
        </p:nvSpPr>
        <p:spPr>
          <a:xfrm>
            <a:off x="4129390" y="5313657"/>
            <a:ext cx="1324312" cy="369332"/>
          </a:xfrm>
          <a:prstGeom prst="rect">
            <a:avLst/>
          </a:prstGeom>
          <a:noFill/>
        </p:spPr>
        <p:txBody>
          <a:bodyPr wrap="square" rtlCol="0">
            <a:spAutoFit/>
          </a:bodyPr>
          <a:lstStyle/>
          <a:p>
            <a:r>
              <a:rPr lang="sv-SE" dirty="0" smtClean="0"/>
              <a:t>Athen</a:t>
            </a:r>
            <a:endParaRPr lang="sv-SE" dirty="0"/>
          </a:p>
        </p:txBody>
      </p:sp>
      <p:sp>
        <p:nvSpPr>
          <p:cNvPr id="75" name="Text Box 20"/>
          <p:cNvSpPr txBox="1">
            <a:spLocks noChangeArrowheads="1"/>
          </p:cNvSpPr>
          <p:nvPr/>
        </p:nvSpPr>
        <p:spPr bwMode="auto">
          <a:xfrm>
            <a:off x="2469826" y="4209631"/>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76" name="Text Box 20"/>
          <p:cNvSpPr txBox="1">
            <a:spLocks noChangeArrowheads="1"/>
          </p:cNvSpPr>
          <p:nvPr/>
        </p:nvSpPr>
        <p:spPr bwMode="auto">
          <a:xfrm>
            <a:off x="2512080" y="3313523"/>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cxnSp>
        <p:nvCxnSpPr>
          <p:cNvPr id="77" name="Straight Connector 76"/>
          <p:cNvCxnSpPr>
            <a:endCxn id="73" idx="0"/>
          </p:cNvCxnSpPr>
          <p:nvPr/>
        </p:nvCxnSpPr>
        <p:spPr>
          <a:xfrm>
            <a:off x="4605493" y="3055204"/>
            <a:ext cx="186053" cy="1773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44900" y="2388528"/>
            <a:ext cx="617055" cy="1912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3"/>
          </p:cNvCxnSpPr>
          <p:nvPr/>
        </p:nvCxnSpPr>
        <p:spPr>
          <a:xfrm flipH="1">
            <a:off x="5392542" y="4297770"/>
            <a:ext cx="592137" cy="726362"/>
          </a:xfrm>
          <a:prstGeom prst="line">
            <a:avLst/>
          </a:prstGeom>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468703" y="2747283"/>
            <a:ext cx="1714113" cy="3475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TextBox 83"/>
          <p:cNvSpPr txBox="1"/>
          <p:nvPr/>
        </p:nvSpPr>
        <p:spPr>
          <a:xfrm>
            <a:off x="447899" y="2711160"/>
            <a:ext cx="1897823" cy="369332"/>
          </a:xfrm>
          <a:prstGeom prst="rect">
            <a:avLst/>
          </a:prstGeom>
          <a:noFill/>
        </p:spPr>
        <p:txBody>
          <a:bodyPr wrap="square" rtlCol="0">
            <a:spAutoFit/>
          </a:bodyPr>
          <a:lstStyle/>
          <a:p>
            <a:r>
              <a:rPr lang="sv-SE" dirty="0" smtClean="0"/>
              <a:t>Giorgos Samaras</a:t>
            </a:r>
            <a:endParaRPr lang="sv-SE" dirty="0"/>
          </a:p>
        </p:txBody>
      </p:sp>
      <p:cxnSp>
        <p:nvCxnSpPr>
          <p:cNvPr id="93" name="Straight Connector 92"/>
          <p:cNvCxnSpPr/>
          <p:nvPr/>
        </p:nvCxnSpPr>
        <p:spPr>
          <a:xfrm>
            <a:off x="1027956" y="3076427"/>
            <a:ext cx="97761" cy="3265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1112445" y="6341726"/>
            <a:ext cx="3196979" cy="47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4309424" y="5663055"/>
            <a:ext cx="592137" cy="726362"/>
          </a:xfrm>
          <a:prstGeom prst="line">
            <a:avLst/>
          </a:prstGeom>
        </p:spPr>
        <p:style>
          <a:lnRef idx="1">
            <a:schemeClr val="accent1"/>
          </a:lnRef>
          <a:fillRef idx="0">
            <a:schemeClr val="accent1"/>
          </a:fillRef>
          <a:effectRef idx="0">
            <a:schemeClr val="accent1"/>
          </a:effectRef>
          <a:fontRef idx="minor">
            <a:schemeClr val="tx1"/>
          </a:fontRef>
        </p:style>
      </p:cxnSp>
      <p:sp>
        <p:nvSpPr>
          <p:cNvPr id="98" name="Rectangle 22"/>
          <p:cNvSpPr>
            <a:spLocks noChangeArrowheads="1"/>
          </p:cNvSpPr>
          <p:nvPr/>
        </p:nvSpPr>
        <p:spPr bwMode="auto">
          <a:xfrm>
            <a:off x="7948721" y="4677907"/>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99" name="Text Box 24"/>
          <p:cNvSpPr txBox="1">
            <a:spLocks noChangeArrowheads="1"/>
          </p:cNvSpPr>
          <p:nvPr/>
        </p:nvSpPr>
        <p:spPr bwMode="auto">
          <a:xfrm>
            <a:off x="8463234" y="460851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100" name="Text Box 25"/>
          <p:cNvSpPr txBox="1">
            <a:spLocks noChangeArrowheads="1"/>
          </p:cNvSpPr>
          <p:nvPr/>
        </p:nvSpPr>
        <p:spPr bwMode="auto">
          <a:xfrm>
            <a:off x="8020505" y="5074471"/>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101" name="Straight Connector 10"/>
          <p:cNvCxnSpPr>
            <a:cxnSpLocks noChangeShapeType="1"/>
          </p:cNvCxnSpPr>
          <p:nvPr/>
        </p:nvCxnSpPr>
        <p:spPr bwMode="auto">
          <a:xfrm>
            <a:off x="7931604" y="4983445"/>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2" name="Isosceles Triangle 101"/>
          <p:cNvSpPr/>
          <p:nvPr/>
        </p:nvSpPr>
        <p:spPr>
          <a:xfrm rot="10800000">
            <a:off x="8876475" y="4413978"/>
            <a:ext cx="207984" cy="7797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b="1" dirty="0"/>
          </a:p>
        </p:txBody>
      </p:sp>
      <p:sp>
        <p:nvSpPr>
          <p:cNvPr id="103" name="Text Box 20"/>
          <p:cNvSpPr txBox="1">
            <a:spLocks noChangeArrowheads="1"/>
          </p:cNvSpPr>
          <p:nvPr/>
        </p:nvSpPr>
        <p:spPr bwMode="auto">
          <a:xfrm rot="5400000">
            <a:off x="8453720" y="3753772"/>
            <a:ext cx="10534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e</a:t>
            </a:r>
            <a:r>
              <a:rPr lang="sv-SE" altLang="sv-SE" sz="1200" i="0" dirty="0" smtClean="0"/>
              <a:t>mployed by</a:t>
            </a:r>
            <a:endParaRPr lang="en-US" altLang="sv-SE" sz="1200" i="0" dirty="0"/>
          </a:p>
        </p:txBody>
      </p:sp>
      <p:sp>
        <p:nvSpPr>
          <p:cNvPr id="104" name="Rectangle 22"/>
          <p:cNvSpPr>
            <a:spLocks noChangeArrowheads="1"/>
          </p:cNvSpPr>
          <p:nvPr/>
        </p:nvSpPr>
        <p:spPr bwMode="auto">
          <a:xfrm>
            <a:off x="7916357" y="2115570"/>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105" name="Text Box 24"/>
          <p:cNvSpPr txBox="1">
            <a:spLocks noChangeArrowheads="1"/>
          </p:cNvSpPr>
          <p:nvPr/>
        </p:nvSpPr>
        <p:spPr bwMode="auto">
          <a:xfrm>
            <a:off x="8166499" y="2120942"/>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Employee</a:t>
            </a:r>
            <a:endParaRPr lang="sv-SE" altLang="sv-SE" sz="1800" b="1" i="0" dirty="0"/>
          </a:p>
        </p:txBody>
      </p:sp>
      <p:cxnSp>
        <p:nvCxnSpPr>
          <p:cNvPr id="106" name="Straight Connector 26"/>
          <p:cNvCxnSpPr>
            <a:cxnSpLocks noChangeShapeType="1"/>
          </p:cNvCxnSpPr>
          <p:nvPr/>
        </p:nvCxnSpPr>
        <p:spPr bwMode="auto">
          <a:xfrm>
            <a:off x="7916357" y="2487045"/>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7" name="Text Box 25"/>
          <p:cNvSpPr txBox="1">
            <a:spLocks noChangeArrowheads="1"/>
          </p:cNvSpPr>
          <p:nvPr/>
        </p:nvSpPr>
        <p:spPr bwMode="auto">
          <a:xfrm>
            <a:off x="8059232" y="2544195"/>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cxnSp>
        <p:nvCxnSpPr>
          <p:cNvPr id="108" name="Straight Connector 40"/>
          <p:cNvCxnSpPr>
            <a:cxnSpLocks noChangeShapeType="1"/>
          </p:cNvCxnSpPr>
          <p:nvPr/>
        </p:nvCxnSpPr>
        <p:spPr bwMode="auto">
          <a:xfrm>
            <a:off x="8740927" y="3290325"/>
            <a:ext cx="20699" cy="13430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 name="Straight Connector 3"/>
          <p:cNvCxnSpPr/>
          <p:nvPr/>
        </p:nvCxnSpPr>
        <p:spPr>
          <a:xfrm flipH="1">
            <a:off x="468703" y="2192950"/>
            <a:ext cx="6193354" cy="31207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1580607" y="2115570"/>
            <a:ext cx="5747656" cy="4102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 Box 20"/>
          <p:cNvSpPr txBox="1">
            <a:spLocks noChangeArrowheads="1"/>
          </p:cNvSpPr>
          <p:nvPr/>
        </p:nvSpPr>
        <p:spPr bwMode="auto">
          <a:xfrm>
            <a:off x="8043322" y="4283653"/>
            <a:ext cx="5277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..1</a:t>
            </a:r>
            <a:endParaRPr lang="en-US" altLang="sv-SE" sz="1600" b="1" i="0" dirty="0"/>
          </a:p>
        </p:txBody>
      </p:sp>
      <p:sp>
        <p:nvSpPr>
          <p:cNvPr id="128" name="Text Box 20"/>
          <p:cNvSpPr txBox="1">
            <a:spLocks noChangeArrowheads="1"/>
          </p:cNvSpPr>
          <p:nvPr/>
        </p:nvSpPr>
        <p:spPr bwMode="auto">
          <a:xfrm>
            <a:off x="8085576" y="3387545"/>
            <a:ext cx="4940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1</a:t>
            </a:r>
            <a:r>
              <a:rPr lang="sv-SE" altLang="sv-SE" sz="1600" b="1" i="0" dirty="0" smtClean="0"/>
              <a:t>..*</a:t>
            </a:r>
            <a:endParaRPr lang="en-US" altLang="sv-SE" sz="1600" b="1" i="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68550267"/>
      </p:ext>
    </p:extLst>
  </p:cSld>
  <p:clrMapOvr>
    <a:masterClrMapping/>
  </p:clrMapOvr>
  <mc:AlternateContent xmlns:mc="http://schemas.openxmlformats.org/markup-compatibility/2006" xmlns:p14="http://schemas.microsoft.com/office/powerpoint/2010/main">
    <mc:Choice Requires="p14">
      <p:transition spd="slow" p14:dur="2000" advTm="58410"/>
    </mc:Choice>
    <mc:Fallback xmlns="">
      <p:transition spd="slow" advTm="5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029" y="1334116"/>
            <a:ext cx="10515600" cy="1325563"/>
          </a:xfrm>
        </p:spPr>
        <p:txBody>
          <a:bodyPr/>
          <a:lstStyle/>
          <a:p>
            <a:r>
              <a:rPr lang="sv-SE" dirty="0" smtClean="0"/>
              <a:t>Task</a:t>
            </a: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7512487"/>
      </p:ext>
    </p:extLst>
  </p:cSld>
  <p:clrMapOvr>
    <a:masterClrMapping/>
  </p:clrMapOvr>
  <mc:AlternateContent xmlns:mc="http://schemas.openxmlformats.org/markup-compatibility/2006">
    <mc:Choice xmlns:p14="http://schemas.microsoft.com/office/powerpoint/2010/main" Requires="p14">
      <p:transition spd="slow" p14:dur="2000" advTm="2525"/>
    </mc:Choice>
    <mc:Fallback>
      <p:transition spd="slow" advTm="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52</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Task: Which attribute could be questioned?</a:t>
            </a:r>
            <a:endParaRPr lang="en-US" altLang="sv-SE" dirty="0" smtClean="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6424271"/>
      </p:ext>
    </p:extLst>
  </p:cSld>
  <p:clrMapOvr>
    <a:masterClrMapping/>
  </p:clrMapOvr>
  <mc:AlternateContent xmlns:mc="http://schemas.openxmlformats.org/markup-compatibility/2006">
    <mc:Choice xmlns:p14="http://schemas.microsoft.com/office/powerpoint/2010/main" Requires="p14">
      <p:transition spd="slow" p14:dur="2000" advTm="16792"/>
    </mc:Choice>
    <mc:Fallback>
      <p:transition spd="slow" advTm="1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53</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Task: Which attribute could be questioned?</a:t>
            </a:r>
            <a:endParaRPr lang="en-US" altLang="sv-SE" dirty="0" smtClean="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805142"/>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2" name="Oval 1"/>
          <p:cNvSpPr/>
          <p:nvPr/>
        </p:nvSpPr>
        <p:spPr>
          <a:xfrm>
            <a:off x="8152647" y="3025453"/>
            <a:ext cx="2004227" cy="393280"/>
          </a:xfrm>
          <a:prstGeom prst="ellipse">
            <a:avLst/>
          </a:prstGeom>
          <a:solidFill>
            <a:schemeClr val="bg1">
              <a:alpha val="1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9248712"/>
      </p:ext>
    </p:extLst>
  </p:cSld>
  <p:clrMapOvr>
    <a:masterClrMapping/>
  </p:clrMapOvr>
  <mc:AlternateContent xmlns:mc="http://schemas.openxmlformats.org/markup-compatibility/2006">
    <mc:Choice xmlns:p14="http://schemas.microsoft.com/office/powerpoint/2010/main" Requires="p14">
      <p:transition spd="slow" p14:dur="2000" advTm="79509"/>
    </mc:Choice>
    <mc:Fallback>
      <p:transition spd="slow" advTm="7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54</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Solution 1</a:t>
            </a:r>
            <a:endParaRPr lang="en-US" altLang="sv-SE" dirty="0" smtClean="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endParaRPr lang="sv-SE" altLang="sv-SE" i="0" dirty="0" smtClean="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92868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registerDate</a:t>
            </a:r>
          </a:p>
          <a:p>
            <a:pPr eaLnBrk="1" hangingPunct="1"/>
            <a:r>
              <a:rPr lang="sv-SE" altLang="sv-SE" i="0" dirty="0" smtClean="0"/>
              <a:t>bornAtZoo(Y/N)</a:t>
            </a:r>
            <a:endParaRPr lang="sv-SE" altLang="sv-SE" i="0" dirty="0"/>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206771"/>
      </p:ext>
    </p:extLst>
  </p:cSld>
  <p:clrMapOvr>
    <a:masterClrMapping/>
  </p:clrMapOvr>
  <mc:AlternateContent xmlns:mc="http://schemas.openxmlformats.org/markup-compatibility/2006">
    <mc:Choice xmlns:p14="http://schemas.microsoft.com/office/powerpoint/2010/main" Requires="p14">
      <p:transition spd="slow" p14:dur="2000" advTm="46582"/>
    </mc:Choice>
    <mc:Fallback>
      <p:transition spd="slow" advTm="4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BC5758F8-8BF3-41E1-A79B-321EDF7E434D}" type="slidenum">
              <a:rPr lang="sv-SE" altLang="sv-SE" sz="1000" i="0"/>
              <a:pPr eaLnBrk="1" hangingPunct="1"/>
              <a:t>55</a:t>
            </a:fld>
            <a:endParaRPr lang="sv-SE" altLang="sv-SE" sz="1000" i="0"/>
          </a:p>
        </p:txBody>
      </p:sp>
      <p:sp>
        <p:nvSpPr>
          <p:cNvPr id="33795" name="Rectangle 2"/>
          <p:cNvSpPr>
            <a:spLocks noGrp="1" noChangeArrowheads="1"/>
          </p:cNvSpPr>
          <p:nvPr>
            <p:ph type="title"/>
          </p:nvPr>
        </p:nvSpPr>
        <p:spPr/>
        <p:txBody>
          <a:bodyPr/>
          <a:lstStyle/>
          <a:p>
            <a:pPr eaLnBrk="1" hangingPunct="1"/>
            <a:r>
              <a:rPr lang="sv-SE" altLang="sv-SE" dirty="0" smtClean="0"/>
              <a:t>Solution 2</a:t>
            </a:r>
            <a:endParaRPr lang="en-US" altLang="sv-SE" dirty="0" smtClean="0"/>
          </a:p>
        </p:txBody>
      </p:sp>
      <p:cxnSp>
        <p:nvCxnSpPr>
          <p:cNvPr id="23" name="Straight Connector 40"/>
          <p:cNvCxnSpPr>
            <a:cxnSpLocks noChangeShapeType="1"/>
          </p:cNvCxnSpPr>
          <p:nvPr/>
        </p:nvCxnSpPr>
        <p:spPr bwMode="auto">
          <a:xfrm flipV="1">
            <a:off x="2961570" y="3463016"/>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4" name="Rectangle 22"/>
          <p:cNvSpPr>
            <a:spLocks noChangeArrowheads="1"/>
          </p:cNvSpPr>
          <p:nvPr/>
        </p:nvSpPr>
        <p:spPr bwMode="auto">
          <a:xfrm>
            <a:off x="2261718" y="2395951"/>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5" name="Text Box 24"/>
          <p:cNvSpPr txBox="1">
            <a:spLocks noChangeArrowheads="1"/>
          </p:cNvSpPr>
          <p:nvPr/>
        </p:nvSpPr>
        <p:spPr bwMode="auto">
          <a:xfrm>
            <a:off x="2266198" y="2401323"/>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26" name="Straight Connector 26"/>
          <p:cNvCxnSpPr>
            <a:cxnSpLocks noChangeShapeType="1"/>
          </p:cNvCxnSpPr>
          <p:nvPr/>
        </p:nvCxnSpPr>
        <p:spPr bwMode="auto">
          <a:xfrm>
            <a:off x="2261718" y="2767426"/>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2404593" y="2824576"/>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28" name="Rectangle 22"/>
          <p:cNvSpPr>
            <a:spLocks noChangeArrowheads="1"/>
          </p:cNvSpPr>
          <p:nvPr/>
        </p:nvSpPr>
        <p:spPr bwMode="auto">
          <a:xfrm>
            <a:off x="8263772" y="1755611"/>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29" name="Text Box 24"/>
          <p:cNvSpPr txBox="1">
            <a:spLocks noChangeArrowheads="1"/>
          </p:cNvSpPr>
          <p:nvPr/>
        </p:nvSpPr>
        <p:spPr bwMode="auto">
          <a:xfrm>
            <a:off x="8625721" y="1763551"/>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0" name="Text Box 25"/>
          <p:cNvSpPr txBox="1">
            <a:spLocks noChangeArrowheads="1"/>
          </p:cNvSpPr>
          <p:nvPr/>
        </p:nvSpPr>
        <p:spPr bwMode="auto">
          <a:xfrm>
            <a:off x="8304895" y="2182650"/>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placeOfBirth</a:t>
            </a:r>
            <a:endParaRPr lang="sv-SE" altLang="sv-SE" i="0" dirty="0" smtClean="0"/>
          </a:p>
        </p:txBody>
      </p:sp>
      <p:cxnSp>
        <p:nvCxnSpPr>
          <p:cNvPr id="31" name="Straight Connector 14"/>
          <p:cNvCxnSpPr>
            <a:cxnSpLocks noChangeShapeType="1"/>
          </p:cNvCxnSpPr>
          <p:nvPr/>
        </p:nvCxnSpPr>
        <p:spPr bwMode="auto">
          <a:xfrm>
            <a:off x="8247896" y="2130262"/>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 name="Rectangle 22"/>
          <p:cNvSpPr>
            <a:spLocks noChangeArrowheads="1"/>
          </p:cNvSpPr>
          <p:nvPr/>
        </p:nvSpPr>
        <p:spPr bwMode="auto">
          <a:xfrm>
            <a:off x="5146986" y="3948075"/>
            <a:ext cx="1728787" cy="928688"/>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7" name="Text Box 24"/>
          <p:cNvSpPr txBox="1">
            <a:spLocks noChangeArrowheads="1"/>
          </p:cNvSpPr>
          <p:nvPr/>
        </p:nvSpPr>
        <p:spPr bwMode="auto">
          <a:xfrm>
            <a:off x="5216835" y="3891266"/>
            <a:ext cx="1785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Registration</a:t>
            </a:r>
          </a:p>
        </p:txBody>
      </p:sp>
      <p:sp>
        <p:nvSpPr>
          <p:cNvPr id="38" name="Text Box 25"/>
          <p:cNvSpPr txBox="1">
            <a:spLocks noChangeArrowheads="1"/>
          </p:cNvSpPr>
          <p:nvPr/>
        </p:nvSpPr>
        <p:spPr bwMode="auto">
          <a:xfrm>
            <a:off x="5118411" y="4352888"/>
            <a:ext cx="1982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registerDate</a:t>
            </a:r>
          </a:p>
          <a:p>
            <a:pPr eaLnBrk="1" hangingPunct="1"/>
            <a:endParaRPr lang="sv-SE" altLang="sv-SE" i="0" dirty="0"/>
          </a:p>
        </p:txBody>
      </p:sp>
      <p:cxnSp>
        <p:nvCxnSpPr>
          <p:cNvPr id="39" name="Straight Connector 30"/>
          <p:cNvCxnSpPr>
            <a:cxnSpLocks noChangeShapeType="1"/>
          </p:cNvCxnSpPr>
          <p:nvPr/>
        </p:nvCxnSpPr>
        <p:spPr bwMode="auto">
          <a:xfrm>
            <a:off x="5161273" y="4261153"/>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 name="Straight Connector 40"/>
          <p:cNvCxnSpPr>
            <a:cxnSpLocks noChangeShapeType="1"/>
          </p:cNvCxnSpPr>
          <p:nvPr/>
        </p:nvCxnSpPr>
        <p:spPr bwMode="auto">
          <a:xfrm flipH="1">
            <a:off x="2942317" y="4381932"/>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Straight Connector 40"/>
          <p:cNvCxnSpPr>
            <a:cxnSpLocks noChangeShapeType="1"/>
          </p:cNvCxnSpPr>
          <p:nvPr/>
        </p:nvCxnSpPr>
        <p:spPr bwMode="auto">
          <a:xfrm flipV="1">
            <a:off x="9024630" y="3403023"/>
            <a:ext cx="5213" cy="92063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 name="Straight Connector 40"/>
          <p:cNvCxnSpPr>
            <a:cxnSpLocks noChangeShapeType="1"/>
          </p:cNvCxnSpPr>
          <p:nvPr/>
        </p:nvCxnSpPr>
        <p:spPr bwMode="auto">
          <a:xfrm flipH="1">
            <a:off x="6875773" y="4353890"/>
            <a:ext cx="2148857" cy="502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 name="Isosceles Triangle 46"/>
          <p:cNvSpPr/>
          <p:nvPr/>
        </p:nvSpPr>
        <p:spPr>
          <a:xfrm rot="16200000">
            <a:off x="3873862" y="4190125"/>
            <a:ext cx="180395" cy="5842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49" name="Text Box 20"/>
          <p:cNvSpPr txBox="1">
            <a:spLocks noChangeArrowheads="1"/>
          </p:cNvSpPr>
          <p:nvPr/>
        </p:nvSpPr>
        <p:spPr bwMode="auto">
          <a:xfrm>
            <a:off x="3990506" y="4075889"/>
            <a:ext cx="8162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a:t>m</a:t>
            </a:r>
            <a:r>
              <a:rPr lang="sv-SE" altLang="sv-SE" sz="1200" i="0" dirty="0" smtClean="0"/>
              <a:t>ade by </a:t>
            </a:r>
            <a:endParaRPr lang="en-US" altLang="sv-SE" sz="1200" i="0" dirty="0"/>
          </a:p>
        </p:txBody>
      </p:sp>
      <p:sp>
        <p:nvSpPr>
          <p:cNvPr id="51" name="Text Box 20"/>
          <p:cNvSpPr txBox="1">
            <a:spLocks noChangeArrowheads="1"/>
          </p:cNvSpPr>
          <p:nvPr/>
        </p:nvSpPr>
        <p:spPr bwMode="auto">
          <a:xfrm>
            <a:off x="7035724" y="4044529"/>
            <a:ext cx="8066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200" i="0" dirty="0" smtClean="0"/>
              <a:t>concerns</a:t>
            </a:r>
            <a:endParaRPr lang="en-US" altLang="sv-SE" sz="1200" i="0" dirty="0"/>
          </a:p>
        </p:txBody>
      </p:sp>
      <p:sp>
        <p:nvSpPr>
          <p:cNvPr id="52" name="Isosceles Triangle 51"/>
          <p:cNvSpPr/>
          <p:nvPr/>
        </p:nvSpPr>
        <p:spPr>
          <a:xfrm rot="5400000">
            <a:off x="7737465" y="4146739"/>
            <a:ext cx="209377" cy="64755"/>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sv-SE"/>
          </a:p>
        </p:txBody>
      </p:sp>
      <p:sp>
        <p:nvSpPr>
          <p:cNvPr id="32" name="Text Box 20"/>
          <p:cNvSpPr txBox="1">
            <a:spLocks noChangeArrowheads="1"/>
          </p:cNvSpPr>
          <p:nvPr/>
        </p:nvSpPr>
        <p:spPr bwMode="auto">
          <a:xfrm>
            <a:off x="4522194" y="4453209"/>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3" name="Text Box 20"/>
          <p:cNvSpPr txBox="1">
            <a:spLocks noChangeArrowheads="1"/>
          </p:cNvSpPr>
          <p:nvPr/>
        </p:nvSpPr>
        <p:spPr bwMode="auto">
          <a:xfrm>
            <a:off x="6959837" y="4445548"/>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a:t>0</a:t>
            </a:r>
            <a:r>
              <a:rPr lang="sv-SE" altLang="sv-SE" sz="1600" b="1" i="0" dirty="0" smtClean="0"/>
              <a:t>..*</a:t>
            </a:r>
            <a:endParaRPr lang="en-US" altLang="sv-SE" sz="1600" b="1" i="0" dirty="0"/>
          </a:p>
        </p:txBody>
      </p:sp>
      <p:sp>
        <p:nvSpPr>
          <p:cNvPr id="34" name="Text Box 20"/>
          <p:cNvSpPr txBox="1">
            <a:spLocks noChangeArrowheads="1"/>
          </p:cNvSpPr>
          <p:nvPr/>
        </p:nvSpPr>
        <p:spPr bwMode="auto">
          <a:xfrm>
            <a:off x="9024630" y="338990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sp>
        <p:nvSpPr>
          <p:cNvPr id="35" name="Text Box 20"/>
          <p:cNvSpPr txBox="1">
            <a:spLocks noChangeArrowheads="1"/>
          </p:cNvSpPr>
          <p:nvPr/>
        </p:nvSpPr>
        <p:spPr bwMode="auto">
          <a:xfrm>
            <a:off x="2355969" y="3637937"/>
            <a:ext cx="798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1600" b="1" i="0" dirty="0" smtClean="0"/>
              <a:t>1..1</a:t>
            </a:r>
            <a:endParaRPr lang="en-US" altLang="sv-SE" sz="1600" b="1" i="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694552"/>
      </p:ext>
    </p:extLst>
  </p:cSld>
  <p:clrMapOvr>
    <a:masterClrMapping/>
  </p:clrMapOvr>
  <mc:AlternateContent xmlns:mc="http://schemas.openxmlformats.org/markup-compatibility/2006">
    <mc:Choice xmlns:p14="http://schemas.microsoft.com/office/powerpoint/2010/main" Requires="p14">
      <p:transition spd="slow" p14:dur="2000" advTm="35995"/>
    </mc:Choice>
    <mc:Fallback>
      <p:transition spd="slow" advTm="3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6</a:t>
            </a:fld>
            <a:endParaRPr lang="sv-SE" altLang="sv-SE" sz="1000" i="0"/>
          </a:p>
        </p:txBody>
      </p:sp>
      <p:sp>
        <p:nvSpPr>
          <p:cNvPr id="3891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1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cxnSp>
        <p:nvCxnSpPr>
          <p:cNvPr id="3891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0" name="Rectangle 22"/>
          <p:cNvSpPr>
            <a:spLocks noChangeArrowheads="1"/>
          </p:cNvSpPr>
          <p:nvPr/>
        </p:nvSpPr>
        <p:spPr bwMode="auto">
          <a:xfrm>
            <a:off x="8509426" y="3533359"/>
            <a:ext cx="1728787" cy="1428750"/>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71375" y="3541298"/>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cxnSp>
        <p:nvCxnSpPr>
          <p:cNvPr id="38923" name="Straight Connector 14"/>
          <p:cNvCxnSpPr>
            <a:cxnSpLocks noChangeShapeType="1"/>
          </p:cNvCxnSpPr>
          <p:nvPr/>
        </p:nvCxnSpPr>
        <p:spPr bwMode="auto">
          <a:xfrm>
            <a:off x="8493550" y="3908009"/>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Rectangle 22"/>
          <p:cNvSpPr>
            <a:spLocks noChangeArrowheads="1"/>
          </p:cNvSpPr>
          <p:nvPr/>
        </p:nvSpPr>
        <p:spPr bwMode="auto">
          <a:xfrm>
            <a:off x="5419995" y="283646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8"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cxnSp>
        <p:nvCxnSpPr>
          <p:cNvPr id="38929"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 name="Rectangle 22"/>
          <p:cNvSpPr>
            <a:spLocks noChangeArrowheads="1"/>
          </p:cNvSpPr>
          <p:nvPr/>
        </p:nvSpPr>
        <p:spPr bwMode="auto">
          <a:xfrm>
            <a:off x="1088004" y="283267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 name="Text Box 24"/>
          <p:cNvSpPr txBox="1">
            <a:spLocks noChangeArrowheads="1"/>
          </p:cNvSpPr>
          <p:nvPr/>
        </p:nvSpPr>
        <p:spPr bwMode="auto">
          <a:xfrm>
            <a:off x="1092484" y="28380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48" name="Straight Connector 26"/>
          <p:cNvCxnSpPr>
            <a:cxnSpLocks noChangeShapeType="1"/>
          </p:cNvCxnSpPr>
          <p:nvPr/>
        </p:nvCxnSpPr>
        <p:spPr bwMode="auto">
          <a:xfrm>
            <a:off x="1088004" y="32041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9369943"/>
      </p:ext>
    </p:extLst>
  </p:cSld>
  <p:clrMapOvr>
    <a:masterClrMapping/>
  </p:clrMapOvr>
  <mc:AlternateContent xmlns:mc="http://schemas.openxmlformats.org/markup-compatibility/2006" xmlns:p14="http://schemas.microsoft.com/office/powerpoint/2010/main">
    <mc:Choice Requires="p14">
      <p:transition spd="slow" p14:dur="2000" advTm="11447"/>
    </mc:Choice>
    <mc:Fallback xmlns="">
      <p:transition spd="slow" advTm="11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1124803" y="1906888"/>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a:ea typeface="SimSun" panose="02010600030101010101" pitchFamily="2" charset="-122"/>
              </a:rPr>
              <a:t>The administrators and animal keepers are employed by one zoo, they cannot be employed by several </a:t>
            </a:r>
            <a:r>
              <a:rPr lang="en-US" altLang="zh-CN" sz="2100" dirty="0" smtClean="0">
                <a:ea typeface="SimSun" panose="02010600030101010101" pitchFamily="2" charset="-122"/>
              </a:rPr>
              <a:t>zoos.</a:t>
            </a: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9088273" y="19068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6" name="Oval 5"/>
          <p:cNvSpPr/>
          <p:nvPr/>
        </p:nvSpPr>
        <p:spPr>
          <a:xfrm>
            <a:off x="1857234" y="2618847"/>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7" name="Oval 6"/>
          <p:cNvSpPr/>
          <p:nvPr/>
        </p:nvSpPr>
        <p:spPr>
          <a:xfrm>
            <a:off x="6096000" y="28869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8" name="Oval 7"/>
          <p:cNvSpPr/>
          <p:nvPr/>
        </p:nvSpPr>
        <p:spPr>
          <a:xfrm>
            <a:off x="7981666" y="3899460"/>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9" name="Oval 8"/>
          <p:cNvSpPr/>
          <p:nvPr/>
        </p:nvSpPr>
        <p:spPr>
          <a:xfrm>
            <a:off x="1173706" y="2251880"/>
            <a:ext cx="5308979" cy="339669"/>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0" name="Oval 9"/>
          <p:cNvSpPr/>
          <p:nvPr/>
        </p:nvSpPr>
        <p:spPr>
          <a:xfrm>
            <a:off x="6305266" y="2657141"/>
            <a:ext cx="5048534" cy="248571"/>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1" name="Oval 10"/>
          <p:cNvSpPr/>
          <p:nvPr/>
        </p:nvSpPr>
        <p:spPr>
          <a:xfrm>
            <a:off x="943971" y="3259277"/>
            <a:ext cx="5048534" cy="248571"/>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2" name="Oval 11"/>
          <p:cNvSpPr/>
          <p:nvPr/>
        </p:nvSpPr>
        <p:spPr>
          <a:xfrm>
            <a:off x="8076062" y="2989344"/>
            <a:ext cx="3401703" cy="267036"/>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3" name="Oval 12"/>
          <p:cNvSpPr/>
          <p:nvPr/>
        </p:nvSpPr>
        <p:spPr>
          <a:xfrm>
            <a:off x="8238700" y="4271748"/>
            <a:ext cx="3401703" cy="267036"/>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4" name="Oval 13"/>
          <p:cNvSpPr/>
          <p:nvPr/>
        </p:nvSpPr>
        <p:spPr>
          <a:xfrm>
            <a:off x="1124803" y="4538784"/>
            <a:ext cx="3401703" cy="267036"/>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5" name="Oval 14"/>
          <p:cNvSpPr/>
          <p:nvPr/>
        </p:nvSpPr>
        <p:spPr>
          <a:xfrm>
            <a:off x="2903563" y="3639492"/>
            <a:ext cx="5776413" cy="281587"/>
          </a:xfrm>
          <a:prstGeom prst="ellipse">
            <a:avLst/>
          </a:prstGeom>
          <a:solidFill>
            <a:schemeClr val="lt1">
              <a:alpha val="26000"/>
            </a:schemeClr>
          </a:solidFill>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0515771"/>
      </p:ext>
    </p:extLst>
  </p:cSld>
  <p:clrMapOvr>
    <a:masterClrMapping/>
  </p:clrMapOvr>
  <mc:AlternateContent xmlns:mc="http://schemas.openxmlformats.org/markup-compatibility/2006" xmlns:p14="http://schemas.microsoft.com/office/powerpoint/2010/main">
    <mc:Choice Requires="p14">
      <p:transition spd="slow" p14:dur="2000" advTm="43273"/>
    </mc:Choice>
    <mc:Fallback xmlns="">
      <p:transition spd="slow" advTm="4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CD2F1AEE-50B1-4744-9A72-907EC03D370A}" type="slidenum">
              <a:rPr lang="sv-SE" altLang="sv-SE" sz="1000" i="0"/>
              <a:pPr eaLnBrk="1" hangingPunct="1"/>
              <a:t>8</a:t>
            </a:fld>
            <a:endParaRPr lang="sv-SE" altLang="sv-SE" sz="1000" i="0"/>
          </a:p>
        </p:txBody>
      </p:sp>
      <p:sp>
        <p:nvSpPr>
          <p:cNvPr id="38916" name="Rectangle 22"/>
          <p:cNvSpPr>
            <a:spLocks noChangeArrowheads="1"/>
          </p:cNvSpPr>
          <p:nvPr/>
        </p:nvSpPr>
        <p:spPr bwMode="auto">
          <a:xfrm>
            <a:off x="3263493" y="4159743"/>
            <a:ext cx="1728787" cy="1217613"/>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17" name="Text Box 24"/>
          <p:cNvSpPr txBox="1">
            <a:spLocks noChangeArrowheads="1"/>
          </p:cNvSpPr>
          <p:nvPr/>
        </p:nvSpPr>
        <p:spPr bwMode="auto">
          <a:xfrm>
            <a:off x="3778006" y="4090354"/>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a:t>Zoo</a:t>
            </a:r>
          </a:p>
        </p:txBody>
      </p:sp>
      <p:sp>
        <p:nvSpPr>
          <p:cNvPr id="38918" name="Text Box 25"/>
          <p:cNvSpPr txBox="1">
            <a:spLocks noChangeArrowheads="1"/>
          </p:cNvSpPr>
          <p:nvPr/>
        </p:nvSpPr>
        <p:spPr bwMode="auto">
          <a:xfrm>
            <a:off x="3335277" y="4517670"/>
            <a:ext cx="16970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address</a:t>
            </a:r>
          </a:p>
          <a:p>
            <a:pPr eaLnBrk="1" hangingPunct="1"/>
            <a:r>
              <a:rPr lang="sv-SE" altLang="sv-SE" i="0" dirty="0"/>
              <a:t>telephoneNumber</a:t>
            </a:r>
          </a:p>
        </p:txBody>
      </p:sp>
      <p:cxnSp>
        <p:nvCxnSpPr>
          <p:cNvPr id="38919" name="Straight Connector 10"/>
          <p:cNvCxnSpPr>
            <a:cxnSpLocks noChangeShapeType="1"/>
          </p:cNvCxnSpPr>
          <p:nvPr/>
        </p:nvCxnSpPr>
        <p:spPr bwMode="auto">
          <a:xfrm>
            <a:off x="3246376" y="446528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0" name="Rectangle 22"/>
          <p:cNvSpPr>
            <a:spLocks noChangeArrowheads="1"/>
          </p:cNvSpPr>
          <p:nvPr/>
        </p:nvSpPr>
        <p:spPr bwMode="auto">
          <a:xfrm>
            <a:off x="8454835" y="3572450"/>
            <a:ext cx="1728787" cy="159819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1" name="Text Box 24"/>
          <p:cNvSpPr txBox="1">
            <a:spLocks noChangeArrowheads="1"/>
          </p:cNvSpPr>
          <p:nvPr/>
        </p:nvSpPr>
        <p:spPr bwMode="auto">
          <a:xfrm>
            <a:off x="8816784" y="3580390"/>
            <a:ext cx="100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a:t>Animal</a:t>
            </a:r>
          </a:p>
        </p:txBody>
      </p:sp>
      <p:sp>
        <p:nvSpPr>
          <p:cNvPr id="38922" name="Text Box 25"/>
          <p:cNvSpPr txBox="1">
            <a:spLocks noChangeArrowheads="1"/>
          </p:cNvSpPr>
          <p:nvPr/>
        </p:nvSpPr>
        <p:spPr bwMode="auto">
          <a:xfrm>
            <a:off x="8495958" y="3999489"/>
            <a:ext cx="16970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a:t>name</a:t>
            </a:r>
          </a:p>
          <a:p>
            <a:pPr eaLnBrk="1" hangingPunct="1"/>
            <a:r>
              <a:rPr lang="sv-SE" altLang="sv-SE" i="0" dirty="0"/>
              <a:t>species</a:t>
            </a:r>
          </a:p>
          <a:p>
            <a:pPr eaLnBrk="1" hangingPunct="1"/>
            <a:r>
              <a:rPr lang="sv-SE" altLang="sv-SE" i="0" dirty="0"/>
              <a:t>gender</a:t>
            </a:r>
          </a:p>
          <a:p>
            <a:pPr eaLnBrk="1" hangingPunct="1"/>
            <a:r>
              <a:rPr lang="sv-SE" altLang="sv-SE" i="0" dirty="0" smtClean="0"/>
              <a:t>yearOfBirth</a:t>
            </a:r>
          </a:p>
          <a:p>
            <a:pPr eaLnBrk="1" hangingPunct="1"/>
            <a:r>
              <a:rPr lang="sv-SE" altLang="sv-SE" i="0" dirty="0" smtClean="0"/>
              <a:t>bornAtZoo (Y/N)</a:t>
            </a:r>
            <a:endParaRPr lang="sv-SE" altLang="sv-SE" i="0" dirty="0"/>
          </a:p>
        </p:txBody>
      </p:sp>
      <p:cxnSp>
        <p:nvCxnSpPr>
          <p:cNvPr id="38923" name="Straight Connector 14"/>
          <p:cNvCxnSpPr>
            <a:cxnSpLocks noChangeShapeType="1"/>
          </p:cNvCxnSpPr>
          <p:nvPr/>
        </p:nvCxnSpPr>
        <p:spPr bwMode="auto">
          <a:xfrm>
            <a:off x="8438959" y="3947101"/>
            <a:ext cx="1714500" cy="15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27" name="Rectangle 22"/>
          <p:cNvSpPr>
            <a:spLocks noChangeArrowheads="1"/>
          </p:cNvSpPr>
          <p:nvPr/>
        </p:nvSpPr>
        <p:spPr bwMode="auto">
          <a:xfrm>
            <a:off x="5419995" y="2836462"/>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8928" name="Text Box 24"/>
          <p:cNvSpPr txBox="1">
            <a:spLocks noChangeArrowheads="1"/>
          </p:cNvSpPr>
          <p:nvPr/>
        </p:nvSpPr>
        <p:spPr bwMode="auto">
          <a:xfrm>
            <a:off x="5424475" y="2841834"/>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AnimalKeeper</a:t>
            </a:r>
            <a:endParaRPr lang="sv-SE" altLang="sv-SE" sz="1800" b="1" i="0" dirty="0"/>
          </a:p>
        </p:txBody>
      </p:sp>
      <p:cxnSp>
        <p:nvCxnSpPr>
          <p:cNvPr id="38929" name="Straight Connector 26"/>
          <p:cNvCxnSpPr>
            <a:cxnSpLocks noChangeShapeType="1"/>
          </p:cNvCxnSpPr>
          <p:nvPr/>
        </p:nvCxnSpPr>
        <p:spPr bwMode="auto">
          <a:xfrm>
            <a:off x="5419995" y="3207937"/>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950" name="Text Box 25"/>
          <p:cNvSpPr txBox="1">
            <a:spLocks noChangeArrowheads="1"/>
          </p:cNvSpPr>
          <p:nvPr/>
        </p:nvSpPr>
        <p:spPr bwMode="auto">
          <a:xfrm>
            <a:off x="5562870" y="3265087"/>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a:t>name</a:t>
            </a:r>
          </a:p>
          <a:p>
            <a:pPr eaLnBrk="1" hangingPunct="1"/>
            <a:r>
              <a:rPr lang="sv-SE" altLang="sv-SE" i="0"/>
              <a:t>employeeNo</a:t>
            </a:r>
          </a:p>
          <a:p>
            <a:pPr eaLnBrk="1" hangingPunct="1"/>
            <a:r>
              <a:rPr lang="sv-SE" altLang="sv-SE" i="0"/>
              <a:t>mobilePhoneNo</a:t>
            </a:r>
          </a:p>
        </p:txBody>
      </p:sp>
      <p:sp>
        <p:nvSpPr>
          <p:cNvPr id="46" name="Rectangle 22"/>
          <p:cNvSpPr>
            <a:spLocks noChangeArrowheads="1"/>
          </p:cNvSpPr>
          <p:nvPr/>
        </p:nvSpPr>
        <p:spPr bwMode="auto">
          <a:xfrm>
            <a:off x="1088004" y="2832677"/>
            <a:ext cx="1728788" cy="1214437"/>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 name="Text Box 24"/>
          <p:cNvSpPr txBox="1">
            <a:spLocks noChangeArrowheads="1"/>
          </p:cNvSpPr>
          <p:nvPr/>
        </p:nvSpPr>
        <p:spPr bwMode="auto">
          <a:xfrm>
            <a:off x="1092484" y="2838049"/>
            <a:ext cx="214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sz="1800" b="1" i="0" dirty="0" smtClean="0"/>
              <a:t>Administrator</a:t>
            </a:r>
            <a:endParaRPr lang="sv-SE" altLang="sv-SE" sz="1800" b="1" i="0" dirty="0"/>
          </a:p>
        </p:txBody>
      </p:sp>
      <p:cxnSp>
        <p:nvCxnSpPr>
          <p:cNvPr id="48" name="Straight Connector 26"/>
          <p:cNvCxnSpPr>
            <a:cxnSpLocks noChangeShapeType="1"/>
          </p:cNvCxnSpPr>
          <p:nvPr/>
        </p:nvCxnSpPr>
        <p:spPr bwMode="auto">
          <a:xfrm>
            <a:off x="1088004" y="3204152"/>
            <a:ext cx="17145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1" name="Text Box 25"/>
          <p:cNvSpPr txBox="1">
            <a:spLocks noChangeArrowheads="1"/>
          </p:cNvSpPr>
          <p:nvPr/>
        </p:nvSpPr>
        <p:spPr bwMode="auto">
          <a:xfrm>
            <a:off x="1230879" y="3261302"/>
            <a:ext cx="1697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i="0" dirty="0" smtClean="0"/>
              <a:t>name</a:t>
            </a:r>
          </a:p>
          <a:p>
            <a:pPr eaLnBrk="1" hangingPunct="1"/>
            <a:r>
              <a:rPr lang="sv-SE" altLang="sv-SE" i="0" dirty="0" smtClean="0"/>
              <a:t>employeeNo</a:t>
            </a:r>
          </a:p>
          <a:p>
            <a:pPr eaLnBrk="1" hangingPunct="1"/>
            <a:r>
              <a:rPr lang="sv-SE" altLang="sv-SE" i="0" dirty="0" smtClean="0"/>
              <a:t>mobilePhoneNo</a:t>
            </a:r>
            <a:endParaRPr lang="sv-SE" altLang="sv-SE" i="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5022270"/>
      </p:ext>
    </p:extLst>
  </p:cSld>
  <p:clrMapOvr>
    <a:masterClrMapping/>
  </p:clrMapOvr>
  <mc:AlternateContent xmlns:mc="http://schemas.openxmlformats.org/markup-compatibility/2006" xmlns:p14="http://schemas.microsoft.com/office/powerpoint/2010/main">
    <mc:Choice Requires="p14">
      <p:transition spd="slow" p14:dur="2000" advTm="49837"/>
    </mc:Choice>
    <mc:Fallback xmlns="">
      <p:transition spd="slow" advTm="4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Domain Description</a:t>
            </a:r>
          </a:p>
        </p:txBody>
      </p:sp>
      <p:sp>
        <p:nvSpPr>
          <p:cNvPr id="4" name="Rectangle 3"/>
          <p:cNvSpPr>
            <a:spLocks noGrp="1" noChangeArrowheads="1"/>
          </p:cNvSpPr>
          <p:nvPr>
            <p:ph idx="1"/>
          </p:nvPr>
        </p:nvSpPr>
        <p:spPr>
          <a:xfrm>
            <a:off x="1124803" y="1906888"/>
            <a:ext cx="10515600" cy="4729721"/>
          </a:xfrm>
        </p:spPr>
        <p:txBody>
          <a:bodyPr/>
          <a:lstStyle/>
          <a:p>
            <a:pPr eaLnBrk="1" hangingPunct="1">
              <a:spcBef>
                <a:spcPts val="1200"/>
              </a:spcBef>
            </a:pPr>
            <a:r>
              <a:rPr lang="sv-SE" altLang="zh-CN" sz="2100" dirty="0" smtClean="0">
                <a:ea typeface="SimSun" panose="02010600030101010101" pitchFamily="2" charset="-122"/>
              </a:rPr>
              <a:t>Zoo International is a company with eight zoos in several European cities. Each zoo has a name, an address and a telephone number.</a:t>
            </a:r>
          </a:p>
          <a:p>
            <a:r>
              <a:rPr lang="en-US" altLang="zh-CN" sz="2100" dirty="0" smtClean="0">
                <a:ea typeface="SimSun" panose="02010600030101010101" pitchFamily="2" charset="-122"/>
              </a:rPr>
              <a:t>For each animal, the company need to document name, species, gender and birth year. The animal is taken care of by animal keepers. An animal keeper </a:t>
            </a:r>
            <a:r>
              <a:rPr lang="en-US" altLang="zh-CN" sz="2100" dirty="0">
                <a:ea typeface="SimSun" panose="02010600030101010101" pitchFamily="2" charset="-122"/>
              </a:rPr>
              <a:t>has a name, a mobile phone number and an employee number.</a:t>
            </a:r>
            <a:endParaRPr lang="en-US" altLang="zh-CN" sz="2100" dirty="0" smtClean="0">
              <a:ea typeface="SimSun" panose="02010600030101010101" pitchFamily="2" charset="-122"/>
            </a:endParaRPr>
          </a:p>
          <a:p>
            <a:r>
              <a:rPr lang="en-US" altLang="zh-CN" sz="2100" dirty="0">
                <a:ea typeface="SimSun" panose="02010600030101010101" pitchFamily="2" charset="-122"/>
              </a:rPr>
              <a:t>An animal can either be born at the zoo or be </a:t>
            </a:r>
            <a:r>
              <a:rPr lang="en-US" altLang="zh-CN" sz="2100" dirty="0" smtClean="0">
                <a:ea typeface="SimSun" panose="02010600030101010101" pitchFamily="2" charset="-122"/>
              </a:rPr>
              <a:t>bought from outside. As soon as an animal is </a:t>
            </a:r>
            <a:r>
              <a:rPr lang="en-US" altLang="zh-CN" sz="2100" dirty="0">
                <a:ea typeface="SimSun" panose="02010600030101010101" pitchFamily="2" charset="-122"/>
              </a:rPr>
              <a:t>born or arrive at the zoo, the animal need to be </a:t>
            </a:r>
            <a:r>
              <a:rPr lang="en-US" altLang="zh-CN" sz="2100" dirty="0" smtClean="0">
                <a:ea typeface="SimSun" panose="02010600030101010101" pitchFamily="2" charset="-122"/>
              </a:rPr>
              <a:t>registered by an </a:t>
            </a:r>
            <a:r>
              <a:rPr lang="sv-SE" altLang="zh-CN" sz="2100" dirty="0" smtClean="0">
                <a:ea typeface="SimSun" panose="02010600030101010101" pitchFamily="2" charset="-122"/>
              </a:rPr>
              <a:t>adminstrator at the zoo</a:t>
            </a:r>
            <a:r>
              <a:rPr lang="en-US" altLang="zh-CN" sz="2100" dirty="0" smtClean="0">
                <a:ea typeface="SimSun" panose="02010600030101010101" pitchFamily="2" charset="-122"/>
              </a:rPr>
              <a:t>. </a:t>
            </a:r>
            <a:r>
              <a:rPr lang="en-US" altLang="zh-CN" sz="2100" dirty="0">
                <a:ea typeface="SimSun" panose="02010600030101010101" pitchFamily="2" charset="-122"/>
              </a:rPr>
              <a:t>The date for the registration need to be </a:t>
            </a:r>
            <a:r>
              <a:rPr lang="en-US" altLang="zh-CN" sz="2100" dirty="0" smtClean="0">
                <a:ea typeface="SimSun" panose="02010600030101010101" pitchFamily="2" charset="-122"/>
              </a:rPr>
              <a:t>documented. The </a:t>
            </a:r>
            <a:r>
              <a:rPr lang="sv-SE" altLang="zh-CN" sz="2100" dirty="0">
                <a:ea typeface="SimSun" panose="02010600030101010101" pitchFamily="2" charset="-122"/>
              </a:rPr>
              <a:t>adminstrator </a:t>
            </a:r>
            <a:r>
              <a:rPr lang="en-US" altLang="zh-CN" sz="2100" dirty="0">
                <a:ea typeface="SimSun" panose="02010600030101010101" pitchFamily="2" charset="-122"/>
              </a:rPr>
              <a:t>has a name, a mobile phone number and an employee number</a:t>
            </a:r>
            <a:r>
              <a:rPr lang="en-US" altLang="zh-CN" sz="2100" dirty="0" smtClean="0">
                <a:ea typeface="SimSun" panose="02010600030101010101" pitchFamily="2" charset="-122"/>
              </a:rPr>
              <a:t>.</a:t>
            </a:r>
            <a:endParaRPr lang="en-US" altLang="zh-CN" sz="2100" dirty="0">
              <a:ea typeface="SimSun" panose="02010600030101010101" pitchFamily="2" charset="-122"/>
            </a:endParaRPr>
          </a:p>
          <a:p>
            <a:r>
              <a:rPr lang="en-US" altLang="zh-CN" sz="2100" dirty="0" smtClean="0">
                <a:ea typeface="SimSun" panose="02010600030101010101" pitchFamily="2" charset="-122"/>
              </a:rPr>
              <a:t>Each animal has a animal keeper that is responsible for the animal. A animal keeper can be responsible for several animals, but an animal can only have one responsible animal keeper. </a:t>
            </a:r>
          </a:p>
          <a:p>
            <a:r>
              <a:rPr lang="en-US" altLang="zh-CN" sz="2100" dirty="0">
                <a:ea typeface="SimSun" panose="02010600030101010101" pitchFamily="2" charset="-122"/>
              </a:rPr>
              <a:t>The administrators and animal keepers are employed by one zoo, they cannot be employed by several zoos</a:t>
            </a:r>
          </a:p>
          <a:p>
            <a:endParaRPr lang="en-US" altLang="zh-CN" sz="2100" dirty="0" smtClean="0">
              <a:ea typeface="SimSun" panose="02010600030101010101" pitchFamily="2" charset="-122"/>
            </a:endParaRPr>
          </a:p>
          <a:p>
            <a:pPr marL="0" indent="0">
              <a:buNone/>
            </a:pPr>
            <a:endParaRPr lang="en-US" altLang="zh-CN" sz="2400" dirty="0" smtClean="0">
              <a:ea typeface="SimSun" panose="02010600030101010101" pitchFamily="2" charset="-122"/>
            </a:endParaRPr>
          </a:p>
          <a:p>
            <a:pPr eaLnBrk="1" hangingPunct="1">
              <a:buFont typeface="Wingdings" panose="05000000000000000000" pitchFamily="2" charset="2"/>
              <a:buNone/>
            </a:pPr>
            <a:endParaRPr lang="en-US" altLang="sv-SE" sz="2400" dirty="0" smtClean="0"/>
          </a:p>
        </p:txBody>
      </p:sp>
      <p:sp>
        <p:nvSpPr>
          <p:cNvPr id="5" name="Oval 4"/>
          <p:cNvSpPr/>
          <p:nvPr/>
        </p:nvSpPr>
        <p:spPr>
          <a:xfrm>
            <a:off x="9088273" y="19068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6" name="Oval 5"/>
          <p:cNvSpPr/>
          <p:nvPr/>
        </p:nvSpPr>
        <p:spPr>
          <a:xfrm>
            <a:off x="1857234" y="2618847"/>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7" name="Oval 6"/>
          <p:cNvSpPr/>
          <p:nvPr/>
        </p:nvSpPr>
        <p:spPr>
          <a:xfrm>
            <a:off x="6096000" y="2886989"/>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8" name="Oval 7"/>
          <p:cNvSpPr/>
          <p:nvPr/>
        </p:nvSpPr>
        <p:spPr>
          <a:xfrm>
            <a:off x="7981666" y="3899460"/>
            <a:ext cx="2021007" cy="372288"/>
          </a:xfrm>
          <a:prstGeom prst="ellipse">
            <a:avLst/>
          </a:prstGeom>
          <a:solidFill>
            <a:schemeClr val="lt1">
              <a:alpha val="26000"/>
            </a:schemeClr>
          </a:solid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5" name="Oval 14"/>
          <p:cNvSpPr/>
          <p:nvPr/>
        </p:nvSpPr>
        <p:spPr>
          <a:xfrm>
            <a:off x="6096000" y="3899459"/>
            <a:ext cx="2021007" cy="372288"/>
          </a:xfrm>
          <a:prstGeom prst="ellipse">
            <a:avLst/>
          </a:prstGeom>
          <a:solidFill>
            <a:schemeClr val="lt1">
              <a:alpha val="26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6" name="Oval 15"/>
          <p:cNvSpPr/>
          <p:nvPr/>
        </p:nvSpPr>
        <p:spPr>
          <a:xfrm>
            <a:off x="5197523" y="4895746"/>
            <a:ext cx="2021007" cy="372288"/>
          </a:xfrm>
          <a:prstGeom prst="ellipse">
            <a:avLst/>
          </a:prstGeom>
          <a:solidFill>
            <a:schemeClr val="lt1">
              <a:alpha val="26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sp>
        <p:nvSpPr>
          <p:cNvPr id="17" name="Oval 16"/>
          <p:cNvSpPr/>
          <p:nvPr/>
        </p:nvSpPr>
        <p:spPr>
          <a:xfrm>
            <a:off x="5540992" y="5580033"/>
            <a:ext cx="2021007" cy="372288"/>
          </a:xfrm>
          <a:prstGeom prst="ellipse">
            <a:avLst/>
          </a:prstGeom>
          <a:solidFill>
            <a:schemeClr val="lt1">
              <a:alpha val="26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4424147"/>
      </p:ext>
    </p:extLst>
  </p:cSld>
  <p:clrMapOvr>
    <a:masterClrMapping/>
  </p:clrMapOvr>
  <mc:AlternateContent xmlns:mc="http://schemas.openxmlformats.org/markup-compatibility/2006" xmlns:p14="http://schemas.microsoft.com/office/powerpoint/2010/main">
    <mc:Choice Requires="p14">
      <p:transition spd="slow" p14:dur="2000" advTm="32373"/>
    </mc:Choice>
    <mc:Fallback xmlns="">
      <p:transition spd="slow" advTm="3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2312</TotalTime>
  <Words>3537</Words>
  <Application>Microsoft Office PowerPoint</Application>
  <PresentationFormat>Widescreen</PresentationFormat>
  <Paragraphs>1034</Paragraphs>
  <Slides>55</Slides>
  <Notes>40</Notes>
  <HiddenSlides>0</HiddenSlides>
  <MMClips>55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SimSun</vt:lpstr>
      <vt:lpstr>Arial</vt:lpstr>
      <vt:lpstr>Calibri</vt:lpstr>
      <vt:lpstr>Calibri Light</vt:lpstr>
      <vt:lpstr>Wingdings</vt:lpstr>
      <vt:lpstr>Office Theme</vt:lpstr>
      <vt:lpstr>Suggested Solution to Exercise 2: Modelling a Conceptual Model of a Zoo </vt:lpstr>
      <vt:lpstr>Domain Description</vt:lpstr>
      <vt:lpstr>Your Task</vt:lpstr>
      <vt:lpstr>Task: Which attribute could be questioned?</vt:lpstr>
      <vt:lpstr>Domain Description</vt:lpstr>
      <vt:lpstr>PowerPoint Presentation</vt:lpstr>
      <vt:lpstr>Domain Description</vt:lpstr>
      <vt:lpstr>PowerPoint Presentation</vt:lpstr>
      <vt:lpstr>Domain Description</vt:lpstr>
      <vt:lpstr>PowerPoint Presentation</vt:lpstr>
      <vt:lpstr>Domain Description</vt:lpstr>
      <vt:lpstr>PowerPoint Presentation</vt:lpstr>
      <vt:lpstr>PowerPoint Presentation</vt:lpstr>
      <vt:lpstr>PowerPoint Presentation</vt:lpstr>
      <vt:lpstr>PowerPoint Presentation</vt:lpstr>
      <vt:lpstr>Domain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Domain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Domain Description</vt:lpstr>
      <vt:lpstr>PowerPoint Presentation</vt:lpstr>
      <vt:lpstr>PowerPoint Presentation</vt:lpstr>
      <vt:lpstr>PowerPoint Presentation</vt:lpstr>
      <vt:lpstr>PowerPoint Presentation</vt:lpstr>
      <vt:lpstr>PowerPoint Presentation</vt:lpstr>
      <vt:lpstr>Guidelines</vt:lpstr>
      <vt:lpstr>Nouns and verbs</vt:lpstr>
      <vt:lpstr>Some associations shall be classes</vt:lpstr>
      <vt:lpstr>Identify action/event classes – and note the multiplicity</vt:lpstr>
      <vt:lpstr>Think this way: New objects for each business event/action are created</vt:lpstr>
      <vt:lpstr>Think this way: Object are by default unique </vt:lpstr>
      <vt:lpstr>Some attributes need to be transformed to classes</vt:lpstr>
      <vt:lpstr>Make use of generalizations</vt:lpstr>
      <vt:lpstr>DO NOT MODEL OBJECTS</vt:lpstr>
      <vt:lpstr>Task</vt:lpstr>
      <vt:lpstr>Task: Which attribute could be questioned?</vt:lpstr>
      <vt:lpstr>Task: Which attribute could be questioned?</vt:lpstr>
      <vt:lpstr>Solution 1</vt:lpstr>
      <vt:lpstr>Solution 2</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100</cp:revision>
  <dcterms:created xsi:type="dcterms:W3CDTF">2015-08-28T05:21:30Z</dcterms:created>
  <dcterms:modified xsi:type="dcterms:W3CDTF">2015-09-14T09:50:02Z</dcterms:modified>
</cp:coreProperties>
</file>