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66" r:id="rId2"/>
    <p:sldId id="261" r:id="rId3"/>
    <p:sldId id="264" r:id="rId4"/>
    <p:sldId id="370" r:id="rId5"/>
    <p:sldId id="367" r:id="rId6"/>
    <p:sldId id="275" r:id="rId7"/>
    <p:sldId id="368" r:id="rId8"/>
    <p:sldId id="279" r:id="rId9"/>
    <p:sldId id="281" r:id="rId10"/>
    <p:sldId id="277" r:id="rId11"/>
    <p:sldId id="263" r:id="rId12"/>
    <p:sldId id="285" r:id="rId13"/>
    <p:sldId id="369" r:id="rId14"/>
    <p:sldId id="283" r:id="rId15"/>
    <p:sldId id="286" r:id="rId16"/>
    <p:sldId id="265"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73" d="100"/>
          <a:sy n="73" d="100"/>
        </p:scale>
        <p:origin x="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A8039E-C741-4C3D-B08F-CAD7AF087CC2}" type="datetimeFigureOut">
              <a:rPr lang="sv-SE" smtClean="0"/>
              <a:t>2015-08-31</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E9BB0A-6F48-461A-BA90-313C92CB31A5}" type="slidenum">
              <a:rPr lang="sv-SE" smtClean="0"/>
              <a:t>‹#›</a:t>
            </a:fld>
            <a:endParaRPr lang="sv-SE"/>
          </a:p>
        </p:txBody>
      </p:sp>
    </p:spTree>
    <p:extLst>
      <p:ext uri="{BB962C8B-B14F-4D97-AF65-F5344CB8AC3E}">
        <p14:creationId xmlns:p14="http://schemas.microsoft.com/office/powerpoint/2010/main" val="681633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sv-S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1B0CFC1C-7BE5-4D20-A7EC-295C855AF686}" type="datetimeFigureOut">
              <a:rPr lang="sv-SE" smtClean="0"/>
              <a:t>2015-08-31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331001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B0CFC1C-7BE5-4D20-A7EC-295C855AF686}" type="datetimeFigureOut">
              <a:rPr lang="sv-SE" smtClean="0"/>
              <a:t>2015-08-31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2785055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B0CFC1C-7BE5-4D20-A7EC-295C855AF686}" type="datetimeFigureOut">
              <a:rPr lang="sv-SE" smtClean="0"/>
              <a:t>2015-08-31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360761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B0CFC1C-7BE5-4D20-A7EC-295C855AF686}" type="datetimeFigureOut">
              <a:rPr lang="sv-SE" smtClean="0"/>
              <a:t>2015-08-31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3062926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sv-S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0CFC1C-7BE5-4D20-A7EC-295C855AF686}" type="datetimeFigureOut">
              <a:rPr lang="sv-SE" smtClean="0"/>
              <a:t>2015-08-31</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1187578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1B0CFC1C-7BE5-4D20-A7EC-295C855AF686}" type="datetimeFigureOut">
              <a:rPr lang="sv-SE" smtClean="0"/>
              <a:t>2015-08-31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2425997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sv-S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1B0CFC1C-7BE5-4D20-A7EC-295C855AF686}" type="datetimeFigureOut">
              <a:rPr lang="sv-SE" smtClean="0"/>
              <a:t>2015-08-31</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3745060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1B0CFC1C-7BE5-4D20-A7EC-295C855AF686}" type="datetimeFigureOut">
              <a:rPr lang="sv-SE" smtClean="0"/>
              <a:t>2015-08-31</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32970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0CFC1C-7BE5-4D20-A7EC-295C855AF686}" type="datetimeFigureOut">
              <a:rPr lang="sv-SE" smtClean="0"/>
              <a:t>2015-08-31</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2724591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0CFC1C-7BE5-4D20-A7EC-295C855AF686}" type="datetimeFigureOut">
              <a:rPr lang="sv-SE" smtClean="0"/>
              <a:t>2015-08-31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2858074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0CFC1C-7BE5-4D20-A7EC-295C855AF686}" type="datetimeFigureOut">
              <a:rPr lang="sv-SE" smtClean="0"/>
              <a:t>2015-08-31</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1366830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0CFC1C-7BE5-4D20-A7EC-295C855AF686}" type="datetimeFigureOut">
              <a:rPr lang="sv-SE" smtClean="0"/>
              <a:t>2015-08-31</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E54B4-65A8-40E1-8B57-6E9CDC5F9477}" type="slidenum">
              <a:rPr lang="sv-SE" smtClean="0"/>
              <a:t>‹#›</a:t>
            </a:fld>
            <a:endParaRPr lang="sv-SE"/>
          </a:p>
        </p:txBody>
      </p:sp>
    </p:spTree>
    <p:extLst>
      <p:ext uri="{BB962C8B-B14F-4D97-AF65-F5344CB8AC3E}">
        <p14:creationId xmlns:p14="http://schemas.microsoft.com/office/powerpoint/2010/main" val="2923087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800" dirty="0" smtClean="0"/>
              <a:t>Suggested Solution to Exercise </a:t>
            </a:r>
            <a:r>
              <a:rPr lang="en-US" sz="4800" dirty="0"/>
              <a:t>1: Modelling a Business Process of a Zoo</a:t>
            </a:r>
            <a:br>
              <a:rPr lang="en-US" sz="4800" dirty="0"/>
            </a:br>
            <a:endParaRPr lang="sv-SE" sz="4800" dirty="0"/>
          </a:p>
        </p:txBody>
      </p:sp>
      <p:sp>
        <p:nvSpPr>
          <p:cNvPr id="3" name="Subtitle 2"/>
          <p:cNvSpPr>
            <a:spLocks noGrp="1"/>
          </p:cNvSpPr>
          <p:nvPr>
            <p:ph type="subTitle" idx="1"/>
          </p:nvPr>
        </p:nvSpPr>
        <p:spPr/>
        <p:txBody>
          <a:bodyPr/>
          <a:lstStyle/>
          <a:p>
            <a:r>
              <a:rPr lang="sv-SE" dirty="0" smtClean="0"/>
              <a:t>Erik Perjons</a:t>
            </a:r>
          </a:p>
          <a:p>
            <a:r>
              <a:rPr lang="sv-SE" dirty="0" smtClean="0"/>
              <a:t>DSV, Stockholm University</a:t>
            </a: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67840376"/>
      </p:ext>
    </p:extLst>
  </p:cSld>
  <p:clrMapOvr>
    <a:masterClrMapping/>
  </p:clrMapOvr>
  <mc:AlternateContent xmlns:mc="http://schemas.openxmlformats.org/markup-compatibility/2006">
    <mc:Choice xmlns:p14="http://schemas.microsoft.com/office/powerpoint/2010/main" Requires="p14">
      <p:transition spd="slow" p14:dur="2000" advTm="17468"/>
    </mc:Choice>
    <mc:Fallback>
      <p:transition spd="slow" advTm="17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177991" y="1515412"/>
            <a:ext cx="167425" cy="1674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 name="Rounded Rectangle 7"/>
          <p:cNvSpPr/>
          <p:nvPr/>
        </p:nvSpPr>
        <p:spPr>
          <a:xfrm>
            <a:off x="1390921" y="3554569"/>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1710746" y="3528811"/>
            <a:ext cx="1882463" cy="707886"/>
          </a:xfrm>
          <a:prstGeom prst="rect">
            <a:avLst/>
          </a:prstGeom>
          <a:noFill/>
        </p:spPr>
        <p:txBody>
          <a:bodyPr wrap="square" rtlCol="0">
            <a:spAutoFit/>
          </a:bodyPr>
          <a:lstStyle/>
          <a:p>
            <a:r>
              <a:rPr lang="sv-SE" sz="2000" dirty="0" smtClean="0"/>
              <a:t>Check documents</a:t>
            </a:r>
            <a:endParaRPr lang="sv-SE" sz="2000" dirty="0"/>
          </a:p>
        </p:txBody>
      </p:sp>
      <p:cxnSp>
        <p:nvCxnSpPr>
          <p:cNvPr id="11" name="Straight Arrow Connector 10"/>
          <p:cNvCxnSpPr/>
          <p:nvPr/>
        </p:nvCxnSpPr>
        <p:spPr>
          <a:xfrm>
            <a:off x="2273124" y="4236697"/>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2" name="Diamond 11"/>
          <p:cNvSpPr/>
          <p:nvPr/>
        </p:nvSpPr>
        <p:spPr>
          <a:xfrm>
            <a:off x="1983349" y="4764731"/>
            <a:ext cx="579549" cy="334851"/>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3" name="Rounded Rectangle 12"/>
          <p:cNvSpPr/>
          <p:nvPr/>
        </p:nvSpPr>
        <p:spPr>
          <a:xfrm>
            <a:off x="3197181" y="4389548"/>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4" name="TextBox 13"/>
          <p:cNvSpPr txBox="1"/>
          <p:nvPr/>
        </p:nvSpPr>
        <p:spPr>
          <a:xfrm>
            <a:off x="3249770" y="4417262"/>
            <a:ext cx="1882463" cy="1015663"/>
          </a:xfrm>
          <a:prstGeom prst="rect">
            <a:avLst/>
          </a:prstGeom>
          <a:noFill/>
        </p:spPr>
        <p:txBody>
          <a:bodyPr wrap="square" rtlCol="0">
            <a:spAutoFit/>
          </a:bodyPr>
          <a:lstStyle/>
          <a:p>
            <a:r>
              <a:rPr lang="sv-SE" sz="2000" dirty="0" smtClean="0"/>
              <a:t>Ask for additional documentation</a:t>
            </a:r>
            <a:endParaRPr lang="sv-SE" sz="2000" dirty="0"/>
          </a:p>
        </p:txBody>
      </p:sp>
      <p:sp>
        <p:nvSpPr>
          <p:cNvPr id="15" name="Rounded Rectangle 14"/>
          <p:cNvSpPr/>
          <p:nvPr/>
        </p:nvSpPr>
        <p:spPr>
          <a:xfrm>
            <a:off x="1301841" y="2294584"/>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6" name="TextBox 15"/>
          <p:cNvSpPr txBox="1"/>
          <p:nvPr/>
        </p:nvSpPr>
        <p:spPr>
          <a:xfrm>
            <a:off x="1621666" y="2268826"/>
            <a:ext cx="1882463" cy="707886"/>
          </a:xfrm>
          <a:prstGeom prst="rect">
            <a:avLst/>
          </a:prstGeom>
          <a:noFill/>
        </p:spPr>
        <p:txBody>
          <a:bodyPr wrap="square" rtlCol="0">
            <a:spAutoFit/>
          </a:bodyPr>
          <a:lstStyle/>
          <a:p>
            <a:r>
              <a:rPr lang="sv-SE" sz="2000" dirty="0" smtClean="0"/>
              <a:t>Receive</a:t>
            </a:r>
          </a:p>
          <a:p>
            <a:r>
              <a:rPr lang="sv-SE" sz="2000" dirty="0" smtClean="0"/>
              <a:t>documents</a:t>
            </a:r>
            <a:endParaRPr lang="sv-SE" sz="2000" dirty="0"/>
          </a:p>
        </p:txBody>
      </p:sp>
      <p:cxnSp>
        <p:nvCxnSpPr>
          <p:cNvPr id="17" name="Straight Arrow Connector 16"/>
          <p:cNvCxnSpPr/>
          <p:nvPr/>
        </p:nvCxnSpPr>
        <p:spPr>
          <a:xfrm>
            <a:off x="2258099" y="2976712"/>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2574703" y="4932155"/>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flipV="1">
            <a:off x="4060065" y="2565779"/>
            <a:ext cx="2148" cy="1823769"/>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2267756" y="1766550"/>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a:off x="3216878" y="2565779"/>
            <a:ext cx="807253" cy="1"/>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p:cNvCxnSpPr>
            <a:stCxn id="12" idx="2"/>
          </p:cNvCxnSpPr>
          <p:nvPr/>
        </p:nvCxnSpPr>
        <p:spPr>
          <a:xfrm flipH="1">
            <a:off x="2267756" y="5099582"/>
            <a:ext cx="5368" cy="966367"/>
          </a:xfrm>
          <a:prstGeom prst="line">
            <a:avLst/>
          </a:prstGeom>
        </p:spPr>
        <p:style>
          <a:lnRef idx="1">
            <a:schemeClr val="dk1"/>
          </a:lnRef>
          <a:fillRef idx="0">
            <a:schemeClr val="dk1"/>
          </a:fillRef>
          <a:effectRef idx="0">
            <a:schemeClr val="dk1"/>
          </a:effectRef>
          <a:fontRef idx="minor">
            <a:schemeClr val="tx1"/>
          </a:fontRef>
        </p:style>
      </p:cxnSp>
      <p:sp>
        <p:nvSpPr>
          <p:cNvPr id="69" name="TextBox 68"/>
          <p:cNvSpPr txBox="1"/>
          <p:nvPr/>
        </p:nvSpPr>
        <p:spPr>
          <a:xfrm>
            <a:off x="2486146" y="4966203"/>
            <a:ext cx="699230" cy="369332"/>
          </a:xfrm>
          <a:prstGeom prst="rect">
            <a:avLst/>
          </a:prstGeom>
          <a:noFill/>
        </p:spPr>
        <p:txBody>
          <a:bodyPr wrap="none" rtlCol="0">
            <a:spAutoFit/>
          </a:bodyPr>
          <a:lstStyle/>
          <a:p>
            <a:r>
              <a:rPr lang="sv-SE" dirty="0" smtClean="0"/>
              <a:t>[else]</a:t>
            </a:r>
            <a:endParaRPr lang="sv-SE" dirty="0"/>
          </a:p>
        </p:txBody>
      </p:sp>
      <p:sp>
        <p:nvSpPr>
          <p:cNvPr id="70" name="TextBox 69"/>
          <p:cNvSpPr txBox="1"/>
          <p:nvPr/>
        </p:nvSpPr>
        <p:spPr>
          <a:xfrm>
            <a:off x="230349" y="5133865"/>
            <a:ext cx="2089996" cy="369332"/>
          </a:xfrm>
          <a:prstGeom prst="rect">
            <a:avLst/>
          </a:prstGeom>
          <a:noFill/>
        </p:spPr>
        <p:txBody>
          <a:bodyPr wrap="none" rtlCol="0">
            <a:spAutoFit/>
          </a:bodyPr>
          <a:lstStyle/>
          <a:p>
            <a:r>
              <a:rPr lang="sv-SE" dirty="0" smtClean="0"/>
              <a:t>[documentation OK]</a:t>
            </a:r>
            <a:endParaRPr lang="sv-SE" dirty="0"/>
          </a:p>
        </p:txBody>
      </p:sp>
      <p:sp>
        <p:nvSpPr>
          <p:cNvPr id="72" name="Rounded Rectangle 71"/>
          <p:cNvSpPr/>
          <p:nvPr/>
        </p:nvSpPr>
        <p:spPr>
          <a:xfrm>
            <a:off x="2935310" y="5743977"/>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3" name="TextBox 72"/>
          <p:cNvSpPr txBox="1"/>
          <p:nvPr/>
        </p:nvSpPr>
        <p:spPr>
          <a:xfrm>
            <a:off x="3432759" y="5724225"/>
            <a:ext cx="1405413" cy="707886"/>
          </a:xfrm>
          <a:prstGeom prst="rect">
            <a:avLst/>
          </a:prstGeom>
          <a:noFill/>
        </p:spPr>
        <p:txBody>
          <a:bodyPr wrap="square" rtlCol="0">
            <a:spAutoFit/>
          </a:bodyPr>
          <a:lstStyle/>
          <a:p>
            <a:r>
              <a:rPr lang="sv-SE" sz="2000" dirty="0" smtClean="0"/>
              <a:t>Register animal</a:t>
            </a:r>
            <a:endParaRPr lang="sv-SE" sz="2000" dirty="0"/>
          </a:p>
        </p:txBody>
      </p:sp>
      <p:cxnSp>
        <p:nvCxnSpPr>
          <p:cNvPr id="74" name="Straight Arrow Connector 73"/>
          <p:cNvCxnSpPr/>
          <p:nvPr/>
        </p:nvCxnSpPr>
        <p:spPr>
          <a:xfrm>
            <a:off x="2262400" y="6065949"/>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a:xfrm>
            <a:off x="4909794" y="6065949"/>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37584562"/>
      </p:ext>
    </p:extLst>
  </p:cSld>
  <p:clrMapOvr>
    <a:masterClrMapping/>
  </p:clrMapOvr>
  <mc:AlternateContent xmlns:mc="http://schemas.openxmlformats.org/markup-compatibility/2006">
    <mc:Choice xmlns:p14="http://schemas.microsoft.com/office/powerpoint/2010/main" Requires="p14">
      <p:transition spd="slow" p14:dur="2000" advTm="60499"/>
    </mc:Choice>
    <mc:Fallback>
      <p:transition spd="slow" advTm="60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189412" y="669703"/>
            <a:ext cx="167425" cy="1674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6" name="Straight Arrow Connector 5"/>
          <p:cNvCxnSpPr/>
          <p:nvPr/>
        </p:nvCxnSpPr>
        <p:spPr>
          <a:xfrm>
            <a:off x="2273124" y="837128"/>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 name="Rounded Rectangle 7"/>
          <p:cNvSpPr/>
          <p:nvPr/>
        </p:nvSpPr>
        <p:spPr>
          <a:xfrm>
            <a:off x="1390921" y="3554569"/>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1710746" y="3528811"/>
            <a:ext cx="1882463" cy="707886"/>
          </a:xfrm>
          <a:prstGeom prst="rect">
            <a:avLst/>
          </a:prstGeom>
          <a:noFill/>
        </p:spPr>
        <p:txBody>
          <a:bodyPr wrap="square" rtlCol="0">
            <a:spAutoFit/>
          </a:bodyPr>
          <a:lstStyle/>
          <a:p>
            <a:r>
              <a:rPr lang="sv-SE" sz="2000" dirty="0" smtClean="0"/>
              <a:t>Check documents</a:t>
            </a:r>
            <a:endParaRPr lang="sv-SE" sz="2000" dirty="0"/>
          </a:p>
        </p:txBody>
      </p:sp>
      <p:cxnSp>
        <p:nvCxnSpPr>
          <p:cNvPr id="11" name="Straight Arrow Connector 10"/>
          <p:cNvCxnSpPr/>
          <p:nvPr/>
        </p:nvCxnSpPr>
        <p:spPr>
          <a:xfrm>
            <a:off x="2273124" y="4236697"/>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2" name="Diamond 11"/>
          <p:cNvSpPr/>
          <p:nvPr/>
        </p:nvSpPr>
        <p:spPr>
          <a:xfrm>
            <a:off x="1983349" y="4764731"/>
            <a:ext cx="579549" cy="334851"/>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3" name="Rounded Rectangle 12"/>
          <p:cNvSpPr/>
          <p:nvPr/>
        </p:nvSpPr>
        <p:spPr>
          <a:xfrm>
            <a:off x="3197181" y="4389548"/>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4" name="TextBox 13"/>
          <p:cNvSpPr txBox="1"/>
          <p:nvPr/>
        </p:nvSpPr>
        <p:spPr>
          <a:xfrm>
            <a:off x="3249770" y="4417262"/>
            <a:ext cx="1882463" cy="1015663"/>
          </a:xfrm>
          <a:prstGeom prst="rect">
            <a:avLst/>
          </a:prstGeom>
          <a:noFill/>
        </p:spPr>
        <p:txBody>
          <a:bodyPr wrap="square" rtlCol="0">
            <a:spAutoFit/>
          </a:bodyPr>
          <a:lstStyle/>
          <a:p>
            <a:r>
              <a:rPr lang="sv-SE" sz="2000" dirty="0" smtClean="0"/>
              <a:t>Ask for additional documentation</a:t>
            </a:r>
            <a:endParaRPr lang="sv-SE" sz="2000" dirty="0"/>
          </a:p>
        </p:txBody>
      </p:sp>
      <p:sp>
        <p:nvSpPr>
          <p:cNvPr id="15" name="Rounded Rectangle 14"/>
          <p:cNvSpPr/>
          <p:nvPr/>
        </p:nvSpPr>
        <p:spPr>
          <a:xfrm>
            <a:off x="1301841" y="2294584"/>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6" name="TextBox 15"/>
          <p:cNvSpPr txBox="1"/>
          <p:nvPr/>
        </p:nvSpPr>
        <p:spPr>
          <a:xfrm>
            <a:off x="1621666" y="2268826"/>
            <a:ext cx="1882463" cy="707886"/>
          </a:xfrm>
          <a:prstGeom prst="rect">
            <a:avLst/>
          </a:prstGeom>
          <a:noFill/>
        </p:spPr>
        <p:txBody>
          <a:bodyPr wrap="square" rtlCol="0">
            <a:spAutoFit/>
          </a:bodyPr>
          <a:lstStyle/>
          <a:p>
            <a:r>
              <a:rPr lang="sv-SE" sz="2000" dirty="0" smtClean="0"/>
              <a:t>Receive</a:t>
            </a:r>
          </a:p>
          <a:p>
            <a:r>
              <a:rPr lang="sv-SE" sz="2000" dirty="0" smtClean="0"/>
              <a:t>documents</a:t>
            </a:r>
            <a:endParaRPr lang="sv-SE" sz="2000" dirty="0"/>
          </a:p>
        </p:txBody>
      </p:sp>
      <p:cxnSp>
        <p:nvCxnSpPr>
          <p:cNvPr id="17" name="Straight Arrow Connector 16"/>
          <p:cNvCxnSpPr/>
          <p:nvPr/>
        </p:nvCxnSpPr>
        <p:spPr>
          <a:xfrm>
            <a:off x="2258099" y="2976712"/>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2574703" y="4932155"/>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V="1">
            <a:off x="4062213" y="1556196"/>
            <a:ext cx="0" cy="2833352"/>
          </a:xfrm>
          <a:prstGeom prst="line">
            <a:avLst/>
          </a:prstGeom>
        </p:spPr>
        <p:style>
          <a:lnRef idx="1">
            <a:schemeClr val="dk1"/>
          </a:lnRef>
          <a:fillRef idx="0">
            <a:schemeClr val="dk1"/>
          </a:fillRef>
          <a:effectRef idx="0">
            <a:schemeClr val="dk1"/>
          </a:effectRef>
          <a:fontRef idx="minor">
            <a:schemeClr val="tx1"/>
          </a:fontRef>
        </p:style>
      </p:cxnSp>
      <p:sp>
        <p:nvSpPr>
          <p:cNvPr id="30" name="Diamond 29"/>
          <p:cNvSpPr/>
          <p:nvPr/>
        </p:nvSpPr>
        <p:spPr>
          <a:xfrm>
            <a:off x="1968324" y="1388773"/>
            <a:ext cx="579549" cy="334851"/>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31" name="Straight Arrow Connector 30"/>
          <p:cNvCxnSpPr/>
          <p:nvPr/>
        </p:nvCxnSpPr>
        <p:spPr>
          <a:xfrm>
            <a:off x="2267756" y="1766550"/>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6" name="Straight Arrow Connector 35"/>
          <p:cNvCxnSpPr>
            <a:stCxn id="30" idx="3"/>
          </p:cNvCxnSpPr>
          <p:nvPr/>
        </p:nvCxnSpPr>
        <p:spPr>
          <a:xfrm flipV="1">
            <a:off x="2547873" y="1556196"/>
            <a:ext cx="1512192" cy="3"/>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p:cNvCxnSpPr>
            <a:stCxn id="12" idx="2"/>
          </p:cNvCxnSpPr>
          <p:nvPr/>
        </p:nvCxnSpPr>
        <p:spPr>
          <a:xfrm flipH="1">
            <a:off x="2267756" y="5099582"/>
            <a:ext cx="5368" cy="966367"/>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4867141" y="6065949"/>
            <a:ext cx="1006702" cy="0"/>
          </a:xfrm>
          <a:prstGeom prst="line">
            <a:avLst/>
          </a:prstGeom>
        </p:spPr>
        <p:style>
          <a:lnRef idx="1">
            <a:schemeClr val="dk1"/>
          </a:lnRef>
          <a:fillRef idx="0">
            <a:schemeClr val="dk1"/>
          </a:fillRef>
          <a:effectRef idx="0">
            <a:schemeClr val="dk1"/>
          </a:effectRef>
          <a:fontRef idx="minor">
            <a:schemeClr val="tx1"/>
          </a:fontRef>
        </p:style>
      </p:cxnSp>
      <p:sp>
        <p:nvSpPr>
          <p:cNvPr id="69" name="TextBox 68"/>
          <p:cNvSpPr txBox="1"/>
          <p:nvPr/>
        </p:nvSpPr>
        <p:spPr>
          <a:xfrm>
            <a:off x="2486146" y="4966203"/>
            <a:ext cx="699230" cy="369332"/>
          </a:xfrm>
          <a:prstGeom prst="rect">
            <a:avLst/>
          </a:prstGeom>
          <a:noFill/>
        </p:spPr>
        <p:txBody>
          <a:bodyPr wrap="none" rtlCol="0">
            <a:spAutoFit/>
          </a:bodyPr>
          <a:lstStyle/>
          <a:p>
            <a:r>
              <a:rPr lang="sv-SE" dirty="0" smtClean="0"/>
              <a:t>[else]</a:t>
            </a:r>
            <a:endParaRPr lang="sv-SE" dirty="0"/>
          </a:p>
        </p:txBody>
      </p:sp>
      <p:sp>
        <p:nvSpPr>
          <p:cNvPr id="70" name="TextBox 69"/>
          <p:cNvSpPr txBox="1"/>
          <p:nvPr/>
        </p:nvSpPr>
        <p:spPr>
          <a:xfrm>
            <a:off x="230349" y="5133865"/>
            <a:ext cx="2089996" cy="369332"/>
          </a:xfrm>
          <a:prstGeom prst="rect">
            <a:avLst/>
          </a:prstGeom>
          <a:noFill/>
        </p:spPr>
        <p:txBody>
          <a:bodyPr wrap="none" rtlCol="0">
            <a:spAutoFit/>
          </a:bodyPr>
          <a:lstStyle/>
          <a:p>
            <a:r>
              <a:rPr lang="sv-SE" dirty="0" smtClean="0"/>
              <a:t>[documentation OK]</a:t>
            </a:r>
            <a:endParaRPr lang="sv-SE" dirty="0"/>
          </a:p>
        </p:txBody>
      </p:sp>
      <p:sp>
        <p:nvSpPr>
          <p:cNvPr id="72" name="Rounded Rectangle 71"/>
          <p:cNvSpPr/>
          <p:nvPr/>
        </p:nvSpPr>
        <p:spPr>
          <a:xfrm>
            <a:off x="2935310" y="5743977"/>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3" name="TextBox 72"/>
          <p:cNvSpPr txBox="1"/>
          <p:nvPr/>
        </p:nvSpPr>
        <p:spPr>
          <a:xfrm>
            <a:off x="3432759" y="5724225"/>
            <a:ext cx="1405413" cy="707886"/>
          </a:xfrm>
          <a:prstGeom prst="rect">
            <a:avLst/>
          </a:prstGeom>
          <a:noFill/>
        </p:spPr>
        <p:txBody>
          <a:bodyPr wrap="square" rtlCol="0">
            <a:spAutoFit/>
          </a:bodyPr>
          <a:lstStyle/>
          <a:p>
            <a:r>
              <a:rPr lang="sv-SE" sz="2000" dirty="0" smtClean="0"/>
              <a:t>Register animal</a:t>
            </a:r>
            <a:endParaRPr lang="sv-SE" sz="2000" dirty="0"/>
          </a:p>
        </p:txBody>
      </p:sp>
      <p:cxnSp>
        <p:nvCxnSpPr>
          <p:cNvPr id="74" name="Straight Arrow Connector 73"/>
          <p:cNvCxnSpPr/>
          <p:nvPr/>
        </p:nvCxnSpPr>
        <p:spPr>
          <a:xfrm>
            <a:off x="2262400" y="6065949"/>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4682929"/>
      </p:ext>
    </p:extLst>
  </p:cSld>
  <p:clrMapOvr>
    <a:masterClrMapping/>
  </p:clrMapOvr>
  <mc:AlternateContent xmlns:mc="http://schemas.openxmlformats.org/markup-compatibility/2006">
    <mc:Choice xmlns:p14="http://schemas.microsoft.com/office/powerpoint/2010/main" Requires="p14">
      <p:transition spd="slow" p14:dur="2000" advTm="28465"/>
    </mc:Choice>
    <mc:Fallback>
      <p:transition spd="slow" advTm="28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189412" y="669703"/>
            <a:ext cx="167425" cy="1674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6" name="Straight Arrow Connector 5"/>
          <p:cNvCxnSpPr/>
          <p:nvPr/>
        </p:nvCxnSpPr>
        <p:spPr>
          <a:xfrm>
            <a:off x="2273124" y="837128"/>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 name="Rounded Rectangle 7"/>
          <p:cNvSpPr/>
          <p:nvPr/>
        </p:nvSpPr>
        <p:spPr>
          <a:xfrm>
            <a:off x="1390921" y="3554569"/>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1710746" y="3528811"/>
            <a:ext cx="1882463" cy="707886"/>
          </a:xfrm>
          <a:prstGeom prst="rect">
            <a:avLst/>
          </a:prstGeom>
          <a:noFill/>
        </p:spPr>
        <p:txBody>
          <a:bodyPr wrap="square" rtlCol="0">
            <a:spAutoFit/>
          </a:bodyPr>
          <a:lstStyle/>
          <a:p>
            <a:r>
              <a:rPr lang="sv-SE" sz="2000" dirty="0" smtClean="0"/>
              <a:t>Check documents</a:t>
            </a:r>
            <a:endParaRPr lang="sv-SE" sz="2000" dirty="0"/>
          </a:p>
        </p:txBody>
      </p:sp>
      <p:cxnSp>
        <p:nvCxnSpPr>
          <p:cNvPr id="11" name="Straight Arrow Connector 10"/>
          <p:cNvCxnSpPr/>
          <p:nvPr/>
        </p:nvCxnSpPr>
        <p:spPr>
          <a:xfrm>
            <a:off x="2273124" y="4236697"/>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2" name="Diamond 11"/>
          <p:cNvSpPr/>
          <p:nvPr/>
        </p:nvSpPr>
        <p:spPr>
          <a:xfrm>
            <a:off x="1983349" y="4764731"/>
            <a:ext cx="579549" cy="334851"/>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3" name="Rounded Rectangle 12"/>
          <p:cNvSpPr/>
          <p:nvPr/>
        </p:nvSpPr>
        <p:spPr>
          <a:xfrm>
            <a:off x="3197181" y="4389548"/>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4" name="TextBox 13"/>
          <p:cNvSpPr txBox="1"/>
          <p:nvPr/>
        </p:nvSpPr>
        <p:spPr>
          <a:xfrm>
            <a:off x="3249770" y="4417262"/>
            <a:ext cx="1882463" cy="1015663"/>
          </a:xfrm>
          <a:prstGeom prst="rect">
            <a:avLst/>
          </a:prstGeom>
          <a:noFill/>
        </p:spPr>
        <p:txBody>
          <a:bodyPr wrap="square" rtlCol="0">
            <a:spAutoFit/>
          </a:bodyPr>
          <a:lstStyle/>
          <a:p>
            <a:r>
              <a:rPr lang="sv-SE" sz="2000" dirty="0" smtClean="0"/>
              <a:t>Ask for additional documentation</a:t>
            </a:r>
            <a:endParaRPr lang="sv-SE" sz="2000" dirty="0"/>
          </a:p>
        </p:txBody>
      </p:sp>
      <p:sp>
        <p:nvSpPr>
          <p:cNvPr id="15" name="Rounded Rectangle 14"/>
          <p:cNvSpPr/>
          <p:nvPr/>
        </p:nvSpPr>
        <p:spPr>
          <a:xfrm>
            <a:off x="1301841" y="2294584"/>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6" name="TextBox 15"/>
          <p:cNvSpPr txBox="1"/>
          <p:nvPr/>
        </p:nvSpPr>
        <p:spPr>
          <a:xfrm>
            <a:off x="1621666" y="2268826"/>
            <a:ext cx="1882463" cy="707886"/>
          </a:xfrm>
          <a:prstGeom prst="rect">
            <a:avLst/>
          </a:prstGeom>
          <a:noFill/>
        </p:spPr>
        <p:txBody>
          <a:bodyPr wrap="square" rtlCol="0">
            <a:spAutoFit/>
          </a:bodyPr>
          <a:lstStyle/>
          <a:p>
            <a:r>
              <a:rPr lang="sv-SE" sz="2000" dirty="0" smtClean="0"/>
              <a:t>Receive</a:t>
            </a:r>
          </a:p>
          <a:p>
            <a:r>
              <a:rPr lang="sv-SE" sz="2000" dirty="0" smtClean="0"/>
              <a:t>documents</a:t>
            </a:r>
            <a:endParaRPr lang="sv-SE" sz="2000" dirty="0"/>
          </a:p>
        </p:txBody>
      </p:sp>
      <p:cxnSp>
        <p:nvCxnSpPr>
          <p:cNvPr id="17" name="Straight Arrow Connector 16"/>
          <p:cNvCxnSpPr/>
          <p:nvPr/>
        </p:nvCxnSpPr>
        <p:spPr>
          <a:xfrm>
            <a:off x="2258099" y="2976712"/>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2574703" y="4932155"/>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V="1">
            <a:off x="4062213" y="1556196"/>
            <a:ext cx="0" cy="2833352"/>
          </a:xfrm>
          <a:prstGeom prst="line">
            <a:avLst/>
          </a:prstGeom>
        </p:spPr>
        <p:style>
          <a:lnRef idx="1">
            <a:schemeClr val="dk1"/>
          </a:lnRef>
          <a:fillRef idx="0">
            <a:schemeClr val="dk1"/>
          </a:fillRef>
          <a:effectRef idx="0">
            <a:schemeClr val="dk1"/>
          </a:effectRef>
          <a:fontRef idx="minor">
            <a:schemeClr val="tx1"/>
          </a:fontRef>
        </p:style>
      </p:cxnSp>
      <p:sp>
        <p:nvSpPr>
          <p:cNvPr id="30" name="Diamond 29"/>
          <p:cNvSpPr/>
          <p:nvPr/>
        </p:nvSpPr>
        <p:spPr>
          <a:xfrm>
            <a:off x="1968324" y="1388773"/>
            <a:ext cx="579549" cy="334851"/>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31" name="Straight Arrow Connector 30"/>
          <p:cNvCxnSpPr/>
          <p:nvPr/>
        </p:nvCxnSpPr>
        <p:spPr>
          <a:xfrm>
            <a:off x="2267756" y="1766550"/>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6" name="Straight Arrow Connector 35"/>
          <p:cNvCxnSpPr>
            <a:stCxn id="30" idx="3"/>
          </p:cNvCxnSpPr>
          <p:nvPr/>
        </p:nvCxnSpPr>
        <p:spPr>
          <a:xfrm flipV="1">
            <a:off x="2547873" y="1556196"/>
            <a:ext cx="1512192" cy="3"/>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p:cNvCxnSpPr>
            <a:stCxn id="12" idx="2"/>
          </p:cNvCxnSpPr>
          <p:nvPr/>
        </p:nvCxnSpPr>
        <p:spPr>
          <a:xfrm flipH="1">
            <a:off x="2267756" y="5099582"/>
            <a:ext cx="5368" cy="966367"/>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4867141" y="6065949"/>
            <a:ext cx="1006702" cy="0"/>
          </a:xfrm>
          <a:prstGeom prst="line">
            <a:avLst/>
          </a:prstGeom>
        </p:spPr>
        <p:style>
          <a:lnRef idx="1">
            <a:schemeClr val="dk1"/>
          </a:lnRef>
          <a:fillRef idx="0">
            <a:schemeClr val="dk1"/>
          </a:fillRef>
          <a:effectRef idx="0">
            <a:schemeClr val="dk1"/>
          </a:effectRef>
          <a:fontRef idx="minor">
            <a:schemeClr val="tx1"/>
          </a:fontRef>
        </p:style>
      </p:cxnSp>
      <p:sp>
        <p:nvSpPr>
          <p:cNvPr id="69" name="TextBox 68"/>
          <p:cNvSpPr txBox="1"/>
          <p:nvPr/>
        </p:nvSpPr>
        <p:spPr>
          <a:xfrm>
            <a:off x="2486146" y="4966203"/>
            <a:ext cx="699230" cy="369332"/>
          </a:xfrm>
          <a:prstGeom prst="rect">
            <a:avLst/>
          </a:prstGeom>
          <a:noFill/>
        </p:spPr>
        <p:txBody>
          <a:bodyPr wrap="none" rtlCol="0">
            <a:spAutoFit/>
          </a:bodyPr>
          <a:lstStyle/>
          <a:p>
            <a:r>
              <a:rPr lang="sv-SE" dirty="0" smtClean="0"/>
              <a:t>[else]</a:t>
            </a:r>
            <a:endParaRPr lang="sv-SE" dirty="0"/>
          </a:p>
        </p:txBody>
      </p:sp>
      <p:sp>
        <p:nvSpPr>
          <p:cNvPr id="70" name="TextBox 69"/>
          <p:cNvSpPr txBox="1"/>
          <p:nvPr/>
        </p:nvSpPr>
        <p:spPr>
          <a:xfrm>
            <a:off x="1271956" y="5354893"/>
            <a:ext cx="992579" cy="369332"/>
          </a:xfrm>
          <a:prstGeom prst="rect">
            <a:avLst/>
          </a:prstGeom>
          <a:noFill/>
        </p:spPr>
        <p:txBody>
          <a:bodyPr wrap="none" rtlCol="0">
            <a:spAutoFit/>
          </a:bodyPr>
          <a:lstStyle/>
          <a:p>
            <a:r>
              <a:rPr lang="sv-SE" dirty="0" smtClean="0"/>
              <a:t>[doc OK]</a:t>
            </a:r>
            <a:endParaRPr lang="sv-SE" dirty="0"/>
          </a:p>
        </p:txBody>
      </p:sp>
      <p:sp>
        <p:nvSpPr>
          <p:cNvPr id="72" name="Rounded Rectangle 71"/>
          <p:cNvSpPr/>
          <p:nvPr/>
        </p:nvSpPr>
        <p:spPr>
          <a:xfrm>
            <a:off x="2935310" y="5743977"/>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3" name="TextBox 72"/>
          <p:cNvSpPr txBox="1"/>
          <p:nvPr/>
        </p:nvSpPr>
        <p:spPr>
          <a:xfrm>
            <a:off x="3432759" y="5724225"/>
            <a:ext cx="1405413" cy="707886"/>
          </a:xfrm>
          <a:prstGeom prst="rect">
            <a:avLst/>
          </a:prstGeom>
          <a:noFill/>
        </p:spPr>
        <p:txBody>
          <a:bodyPr wrap="square" rtlCol="0">
            <a:spAutoFit/>
          </a:bodyPr>
          <a:lstStyle/>
          <a:p>
            <a:r>
              <a:rPr lang="sv-SE" sz="2000" dirty="0" smtClean="0"/>
              <a:t>Register animal</a:t>
            </a:r>
            <a:endParaRPr lang="sv-SE" sz="2000" dirty="0"/>
          </a:p>
        </p:txBody>
      </p:sp>
      <p:cxnSp>
        <p:nvCxnSpPr>
          <p:cNvPr id="74" name="Straight Arrow Connector 73"/>
          <p:cNvCxnSpPr/>
          <p:nvPr/>
        </p:nvCxnSpPr>
        <p:spPr>
          <a:xfrm>
            <a:off x="2262400" y="6065949"/>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 name="Straight Connector 2"/>
          <p:cNvCxnSpPr>
            <a:stCxn id="12" idx="1"/>
          </p:cNvCxnSpPr>
          <p:nvPr/>
        </p:nvCxnSpPr>
        <p:spPr>
          <a:xfrm flipH="1" flipV="1">
            <a:off x="395785" y="4932155"/>
            <a:ext cx="1587564" cy="2"/>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387056" y="4916587"/>
            <a:ext cx="5508" cy="1168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Oval 33"/>
          <p:cNvSpPr/>
          <p:nvPr/>
        </p:nvSpPr>
        <p:spPr>
          <a:xfrm>
            <a:off x="222998" y="6051710"/>
            <a:ext cx="373487" cy="33485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5" name="Oval 34"/>
          <p:cNvSpPr/>
          <p:nvPr/>
        </p:nvSpPr>
        <p:spPr>
          <a:xfrm>
            <a:off x="312072" y="6128983"/>
            <a:ext cx="167425" cy="1674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7" name="TextBox 36"/>
          <p:cNvSpPr txBox="1"/>
          <p:nvPr/>
        </p:nvSpPr>
        <p:spPr>
          <a:xfrm>
            <a:off x="367152" y="4348604"/>
            <a:ext cx="1859477" cy="923330"/>
          </a:xfrm>
          <a:prstGeom prst="rect">
            <a:avLst/>
          </a:prstGeom>
          <a:noFill/>
        </p:spPr>
        <p:txBody>
          <a:bodyPr wrap="square" rtlCol="0">
            <a:spAutoFit/>
          </a:bodyPr>
          <a:lstStyle/>
          <a:p>
            <a:r>
              <a:rPr lang="sv-SE" dirty="0" smtClean="0"/>
              <a:t>[required not OK after three reminders]</a:t>
            </a:r>
            <a:endParaRPr lang="sv-S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4123564"/>
      </p:ext>
    </p:extLst>
  </p:cSld>
  <p:clrMapOvr>
    <a:masterClrMapping/>
  </p:clrMapOvr>
  <mc:AlternateContent xmlns:mc="http://schemas.openxmlformats.org/markup-compatibility/2006">
    <mc:Choice xmlns:p14="http://schemas.microsoft.com/office/powerpoint/2010/main" Requires="p14">
      <p:transition spd="slow" p14:dur="2000" advTm="59712"/>
    </mc:Choice>
    <mc:Fallback>
      <p:transition spd="slow" advTm="59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Domain Description</a:t>
            </a:r>
            <a:endParaRPr lang="sv-SE" dirty="0"/>
          </a:p>
        </p:txBody>
      </p:sp>
      <p:sp>
        <p:nvSpPr>
          <p:cNvPr id="4" name="Rectangle 3"/>
          <p:cNvSpPr>
            <a:spLocks noGrp="1" noChangeArrowheads="1"/>
          </p:cNvSpPr>
          <p:nvPr>
            <p:ph idx="1"/>
          </p:nvPr>
        </p:nvSpPr>
        <p:spPr>
          <a:xfrm>
            <a:off x="838200" y="1825625"/>
            <a:ext cx="10515600" cy="4742600"/>
          </a:xfrm>
        </p:spPr>
        <p:txBody>
          <a:bodyPr>
            <a:normAutofit fontScale="92500" lnSpcReduction="10000"/>
          </a:bodyPr>
          <a:lstStyle/>
          <a:p>
            <a:r>
              <a:rPr lang="sv-SE" altLang="zh-CN" sz="2300" dirty="0">
                <a:ea typeface="SimSun" panose="02010600030101010101" pitchFamily="2" charset="-122"/>
              </a:rPr>
              <a:t>Zoo International is a company with eight </a:t>
            </a:r>
            <a:r>
              <a:rPr lang="sv-SE" altLang="zh-CN" sz="2300" dirty="0" smtClean="0">
                <a:ea typeface="SimSun" panose="02010600030101010101" pitchFamily="2" charset="-122"/>
              </a:rPr>
              <a:t>zoos </a:t>
            </a:r>
            <a:r>
              <a:rPr lang="sv-SE" altLang="zh-CN" sz="2300" dirty="0">
                <a:ea typeface="SimSun" panose="02010600030101010101" pitchFamily="2" charset="-122"/>
              </a:rPr>
              <a:t>in </a:t>
            </a:r>
            <a:r>
              <a:rPr lang="sv-SE" altLang="zh-CN" sz="2300" dirty="0" smtClean="0">
                <a:ea typeface="SimSun" panose="02010600030101010101" pitchFamily="2" charset="-122"/>
              </a:rPr>
              <a:t>different European cities. Zoo International has specify an introduction process that all zoos should follow. The introduction process describes how an animal should be introduced when it first arrives at a zoo.</a:t>
            </a:r>
          </a:p>
          <a:p>
            <a:r>
              <a:rPr lang="sv-SE" altLang="zh-CN" sz="2300" dirty="0" smtClean="0">
                <a:ea typeface="SimSun" panose="02010600030101010101" pitchFamily="2" charset="-122"/>
              </a:rPr>
              <a:t>First, one of the zoo adminstrators checks the documentation about the animal that is delivered together with the animal by the supplier of the animal. If some required documents are missing, the </a:t>
            </a:r>
            <a:r>
              <a:rPr lang="sv-SE" altLang="zh-CN" sz="2300" dirty="0">
                <a:ea typeface="SimSun" panose="02010600030101010101" pitchFamily="2" charset="-122"/>
              </a:rPr>
              <a:t>adminstrator </a:t>
            </a:r>
            <a:r>
              <a:rPr lang="sv-SE" altLang="zh-CN" sz="2300" dirty="0" smtClean="0">
                <a:ea typeface="SimSun" panose="02010600030101010101" pitchFamily="2" charset="-122"/>
              </a:rPr>
              <a:t>ask for additional documents from the supplier of the animal. As soon as the additional documents has arrived it is checked again, and if some documents still are missing, the </a:t>
            </a:r>
            <a:r>
              <a:rPr lang="sv-SE" altLang="zh-CN" sz="2300" dirty="0">
                <a:ea typeface="SimSun" panose="02010600030101010101" pitchFamily="2" charset="-122"/>
              </a:rPr>
              <a:t>adminstrator </a:t>
            </a:r>
            <a:r>
              <a:rPr lang="sv-SE" altLang="zh-CN" sz="2300" dirty="0" smtClean="0">
                <a:ea typeface="SimSun" panose="02010600030101010101" pitchFamily="2" charset="-122"/>
              </a:rPr>
              <a:t>asks the supplier for these documents as well, and so on until all required documents are received. </a:t>
            </a:r>
          </a:p>
          <a:p>
            <a:r>
              <a:rPr lang="sv-SE" altLang="zh-CN" sz="2300" dirty="0" smtClean="0">
                <a:ea typeface="SimSun" panose="02010600030101010101" pitchFamily="2" charset="-122"/>
              </a:rPr>
              <a:t>When the </a:t>
            </a:r>
            <a:r>
              <a:rPr lang="sv-SE" altLang="zh-CN" sz="2300" dirty="0">
                <a:ea typeface="SimSun" panose="02010600030101010101" pitchFamily="2" charset="-122"/>
              </a:rPr>
              <a:t>adminstrator </a:t>
            </a:r>
            <a:r>
              <a:rPr lang="sv-SE" altLang="zh-CN" sz="2300" dirty="0" smtClean="0">
                <a:ea typeface="SimSun" panose="02010600030101010101" pitchFamily="2" charset="-122"/>
              </a:rPr>
              <a:t>has received all documents, he/she registers the animal. After that, a medical investigation is carried out by one of the zoo’s veterinarians if a veterinarian is available, if not, the animal is introduced to its ”cage colleagues” (</a:t>
            </a:r>
            <a:r>
              <a:rPr lang="sv-SE" altLang="zh-CN" sz="2300" dirty="0">
                <a:ea typeface="SimSun" panose="02010600030101010101" pitchFamily="2" charset="-122"/>
              </a:rPr>
              <a:t>i.e. other animals in the </a:t>
            </a:r>
            <a:r>
              <a:rPr lang="sv-SE" altLang="zh-CN" sz="2300" dirty="0" smtClean="0">
                <a:ea typeface="SimSun" panose="02010600030101010101" pitchFamily="2" charset="-122"/>
              </a:rPr>
              <a:t>cage where the animal should stay) under supervison of animal keepers at the zoo. Both these two activities need to be carried out, but the order could differs depending on the availability of a veterinarian. When these two activities are </a:t>
            </a:r>
            <a:r>
              <a:rPr lang="sv-SE" altLang="zh-CN" sz="2300" dirty="0">
                <a:ea typeface="SimSun" panose="02010600030101010101" pitchFamily="2" charset="-122"/>
              </a:rPr>
              <a:t>completed, the introduction process is finished.  </a:t>
            </a:r>
            <a:endParaRPr lang="sv-SE" altLang="zh-CN" sz="2300" dirty="0" smtClean="0">
              <a:ea typeface="SimSun" panose="02010600030101010101" pitchFamily="2" charset="-122"/>
            </a:endParaRPr>
          </a:p>
          <a:p>
            <a:pPr eaLnBrk="1" hangingPunct="1"/>
            <a:endParaRPr lang="en-US" altLang="zh-CN" sz="2400" dirty="0" smtClean="0">
              <a:ea typeface="SimSun" panose="02010600030101010101" pitchFamily="2" charset="-122"/>
            </a:endParaRPr>
          </a:p>
          <a:p>
            <a:pPr eaLnBrk="1" hangingPunct="1">
              <a:buFont typeface="Wingdings" panose="05000000000000000000" pitchFamily="2" charset="2"/>
              <a:buNone/>
            </a:pPr>
            <a:endParaRPr lang="en-US" altLang="sv-SE" sz="2400" dirty="0" smtClean="0"/>
          </a:p>
        </p:txBody>
      </p:sp>
      <p:sp>
        <p:nvSpPr>
          <p:cNvPr id="5" name="Oval 4"/>
          <p:cNvSpPr/>
          <p:nvPr/>
        </p:nvSpPr>
        <p:spPr>
          <a:xfrm>
            <a:off x="313898" y="4271749"/>
            <a:ext cx="11327642" cy="2545307"/>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2545916"/>
      </p:ext>
    </p:extLst>
  </p:cSld>
  <p:clrMapOvr>
    <a:masterClrMapping/>
  </p:clrMapOvr>
  <mc:AlternateContent xmlns:mc="http://schemas.openxmlformats.org/markup-compatibility/2006">
    <mc:Choice xmlns:p14="http://schemas.microsoft.com/office/powerpoint/2010/main" Requires="p14">
      <p:transition spd="slow" p14:dur="2000" advTm="93599"/>
    </mc:Choice>
    <mc:Fallback>
      <p:transition spd="slow" advTm="9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Oval 67"/>
          <p:cNvSpPr/>
          <p:nvPr/>
        </p:nvSpPr>
        <p:spPr>
          <a:xfrm>
            <a:off x="8950820" y="4854884"/>
            <a:ext cx="373487" cy="33485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 name="Oval 3"/>
          <p:cNvSpPr/>
          <p:nvPr/>
        </p:nvSpPr>
        <p:spPr>
          <a:xfrm>
            <a:off x="2189412" y="669703"/>
            <a:ext cx="167425" cy="1674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6" name="Straight Arrow Connector 5"/>
          <p:cNvCxnSpPr/>
          <p:nvPr/>
        </p:nvCxnSpPr>
        <p:spPr>
          <a:xfrm>
            <a:off x="2273124" y="837128"/>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 name="Rounded Rectangle 7"/>
          <p:cNvSpPr/>
          <p:nvPr/>
        </p:nvSpPr>
        <p:spPr>
          <a:xfrm>
            <a:off x="1390921" y="3554569"/>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1710746" y="3528811"/>
            <a:ext cx="1882463" cy="707886"/>
          </a:xfrm>
          <a:prstGeom prst="rect">
            <a:avLst/>
          </a:prstGeom>
          <a:noFill/>
        </p:spPr>
        <p:txBody>
          <a:bodyPr wrap="square" rtlCol="0">
            <a:spAutoFit/>
          </a:bodyPr>
          <a:lstStyle/>
          <a:p>
            <a:r>
              <a:rPr lang="sv-SE" sz="2000" dirty="0" smtClean="0"/>
              <a:t>Check documents</a:t>
            </a:r>
            <a:endParaRPr lang="sv-SE" sz="2000" dirty="0"/>
          </a:p>
        </p:txBody>
      </p:sp>
      <p:cxnSp>
        <p:nvCxnSpPr>
          <p:cNvPr id="11" name="Straight Arrow Connector 10"/>
          <p:cNvCxnSpPr/>
          <p:nvPr/>
        </p:nvCxnSpPr>
        <p:spPr>
          <a:xfrm>
            <a:off x="2273124" y="4236697"/>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2" name="Diamond 11"/>
          <p:cNvSpPr/>
          <p:nvPr/>
        </p:nvSpPr>
        <p:spPr>
          <a:xfrm>
            <a:off x="1983349" y="4764731"/>
            <a:ext cx="579549" cy="334851"/>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3" name="Rounded Rectangle 12"/>
          <p:cNvSpPr/>
          <p:nvPr/>
        </p:nvSpPr>
        <p:spPr>
          <a:xfrm>
            <a:off x="3197181" y="4389548"/>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4" name="TextBox 13"/>
          <p:cNvSpPr txBox="1"/>
          <p:nvPr/>
        </p:nvSpPr>
        <p:spPr>
          <a:xfrm>
            <a:off x="3249770" y="4417262"/>
            <a:ext cx="1882463" cy="1015663"/>
          </a:xfrm>
          <a:prstGeom prst="rect">
            <a:avLst/>
          </a:prstGeom>
          <a:noFill/>
        </p:spPr>
        <p:txBody>
          <a:bodyPr wrap="square" rtlCol="0">
            <a:spAutoFit/>
          </a:bodyPr>
          <a:lstStyle/>
          <a:p>
            <a:r>
              <a:rPr lang="sv-SE" sz="2000" dirty="0" smtClean="0"/>
              <a:t>Ask for additional documentation</a:t>
            </a:r>
            <a:endParaRPr lang="sv-SE" sz="2000" dirty="0"/>
          </a:p>
        </p:txBody>
      </p:sp>
      <p:sp>
        <p:nvSpPr>
          <p:cNvPr id="15" name="Rounded Rectangle 14"/>
          <p:cNvSpPr/>
          <p:nvPr/>
        </p:nvSpPr>
        <p:spPr>
          <a:xfrm>
            <a:off x="1301841" y="2294584"/>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6" name="TextBox 15"/>
          <p:cNvSpPr txBox="1"/>
          <p:nvPr/>
        </p:nvSpPr>
        <p:spPr>
          <a:xfrm>
            <a:off x="1621666" y="2268826"/>
            <a:ext cx="1882463" cy="707886"/>
          </a:xfrm>
          <a:prstGeom prst="rect">
            <a:avLst/>
          </a:prstGeom>
          <a:noFill/>
        </p:spPr>
        <p:txBody>
          <a:bodyPr wrap="square" rtlCol="0">
            <a:spAutoFit/>
          </a:bodyPr>
          <a:lstStyle/>
          <a:p>
            <a:r>
              <a:rPr lang="sv-SE" sz="2000" dirty="0" smtClean="0"/>
              <a:t>Receive</a:t>
            </a:r>
          </a:p>
          <a:p>
            <a:r>
              <a:rPr lang="sv-SE" sz="2000" dirty="0" smtClean="0"/>
              <a:t>documents</a:t>
            </a:r>
            <a:endParaRPr lang="sv-SE" sz="2000" dirty="0"/>
          </a:p>
        </p:txBody>
      </p:sp>
      <p:cxnSp>
        <p:nvCxnSpPr>
          <p:cNvPr id="17" name="Straight Arrow Connector 16"/>
          <p:cNvCxnSpPr/>
          <p:nvPr/>
        </p:nvCxnSpPr>
        <p:spPr>
          <a:xfrm>
            <a:off x="2258099" y="2976712"/>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2574703" y="4932155"/>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V="1">
            <a:off x="4062213" y="1556196"/>
            <a:ext cx="0" cy="2833352"/>
          </a:xfrm>
          <a:prstGeom prst="line">
            <a:avLst/>
          </a:prstGeom>
        </p:spPr>
        <p:style>
          <a:lnRef idx="1">
            <a:schemeClr val="dk1"/>
          </a:lnRef>
          <a:fillRef idx="0">
            <a:schemeClr val="dk1"/>
          </a:fillRef>
          <a:effectRef idx="0">
            <a:schemeClr val="dk1"/>
          </a:effectRef>
          <a:fontRef idx="minor">
            <a:schemeClr val="tx1"/>
          </a:fontRef>
        </p:style>
      </p:cxnSp>
      <p:sp>
        <p:nvSpPr>
          <p:cNvPr id="30" name="Diamond 29"/>
          <p:cNvSpPr/>
          <p:nvPr/>
        </p:nvSpPr>
        <p:spPr>
          <a:xfrm>
            <a:off x="1968324" y="1388773"/>
            <a:ext cx="579549" cy="334851"/>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31" name="Straight Arrow Connector 30"/>
          <p:cNvCxnSpPr/>
          <p:nvPr/>
        </p:nvCxnSpPr>
        <p:spPr>
          <a:xfrm>
            <a:off x="2267756" y="1766550"/>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6" name="Straight Arrow Connector 35"/>
          <p:cNvCxnSpPr>
            <a:stCxn id="30" idx="3"/>
          </p:cNvCxnSpPr>
          <p:nvPr/>
        </p:nvCxnSpPr>
        <p:spPr>
          <a:xfrm flipV="1">
            <a:off x="2547873" y="1556196"/>
            <a:ext cx="1512192" cy="3"/>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p:cNvCxnSpPr>
            <a:stCxn id="12" idx="2"/>
          </p:cNvCxnSpPr>
          <p:nvPr/>
        </p:nvCxnSpPr>
        <p:spPr>
          <a:xfrm flipH="1">
            <a:off x="2267756" y="5099582"/>
            <a:ext cx="5368" cy="966367"/>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4867141" y="6065949"/>
            <a:ext cx="1006702" cy="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5873843" y="1101145"/>
            <a:ext cx="0" cy="4964804"/>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a:off x="5885649" y="1101145"/>
            <a:ext cx="2884867"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8770516" y="1101145"/>
            <a:ext cx="0" cy="985232"/>
          </a:xfrm>
          <a:prstGeom prst="line">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6928837" y="2086377"/>
            <a:ext cx="4250028"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56" name="Straight Arrow Connector 55"/>
          <p:cNvCxnSpPr/>
          <p:nvPr/>
        </p:nvCxnSpPr>
        <p:spPr>
          <a:xfrm>
            <a:off x="7571708" y="2086377"/>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p:nvCxnSpPr>
        <p:spPr>
          <a:xfrm>
            <a:off x="10544579" y="2060617"/>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8" name="Rounded Rectangle 57"/>
          <p:cNvSpPr/>
          <p:nvPr/>
        </p:nvSpPr>
        <p:spPr>
          <a:xfrm>
            <a:off x="6803269" y="2614411"/>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9" name="TextBox 58"/>
          <p:cNvSpPr txBox="1"/>
          <p:nvPr/>
        </p:nvSpPr>
        <p:spPr>
          <a:xfrm>
            <a:off x="6855858" y="2642125"/>
            <a:ext cx="1882463" cy="1015663"/>
          </a:xfrm>
          <a:prstGeom prst="rect">
            <a:avLst/>
          </a:prstGeom>
          <a:noFill/>
        </p:spPr>
        <p:txBody>
          <a:bodyPr wrap="square" rtlCol="0">
            <a:spAutoFit/>
          </a:bodyPr>
          <a:lstStyle/>
          <a:p>
            <a:r>
              <a:rPr lang="sv-SE" sz="2000" dirty="0" smtClean="0"/>
              <a:t>Carry out medical investigation</a:t>
            </a:r>
            <a:endParaRPr lang="sv-SE" sz="2000" dirty="0"/>
          </a:p>
        </p:txBody>
      </p:sp>
      <p:sp>
        <p:nvSpPr>
          <p:cNvPr id="60" name="Rounded Rectangle 59"/>
          <p:cNvSpPr/>
          <p:nvPr/>
        </p:nvSpPr>
        <p:spPr>
          <a:xfrm>
            <a:off x="9550758" y="2642125"/>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2" name="TextBox 61"/>
          <p:cNvSpPr txBox="1"/>
          <p:nvPr/>
        </p:nvSpPr>
        <p:spPr>
          <a:xfrm>
            <a:off x="9603347" y="2695598"/>
            <a:ext cx="1882463" cy="1015663"/>
          </a:xfrm>
          <a:prstGeom prst="rect">
            <a:avLst/>
          </a:prstGeom>
          <a:noFill/>
        </p:spPr>
        <p:txBody>
          <a:bodyPr wrap="square" rtlCol="0">
            <a:spAutoFit/>
          </a:bodyPr>
          <a:lstStyle/>
          <a:p>
            <a:r>
              <a:rPr lang="sv-SE" sz="2000" dirty="0" smtClean="0"/>
              <a:t>Introduce animal to ”cage collagues</a:t>
            </a:r>
            <a:endParaRPr lang="sv-SE" sz="2000" dirty="0"/>
          </a:p>
        </p:txBody>
      </p:sp>
      <p:cxnSp>
        <p:nvCxnSpPr>
          <p:cNvPr id="63" name="Straight Arrow Connector 62"/>
          <p:cNvCxnSpPr/>
          <p:nvPr/>
        </p:nvCxnSpPr>
        <p:spPr>
          <a:xfrm>
            <a:off x="7571708" y="3711261"/>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4" name="Straight Arrow Connector 63"/>
          <p:cNvCxnSpPr/>
          <p:nvPr/>
        </p:nvCxnSpPr>
        <p:spPr>
          <a:xfrm>
            <a:off x="10485547" y="3711261"/>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7038305" y="4273187"/>
            <a:ext cx="4250028"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66" name="Straight Arrow Connector 65"/>
          <p:cNvCxnSpPr/>
          <p:nvPr/>
        </p:nvCxnSpPr>
        <p:spPr>
          <a:xfrm>
            <a:off x="9123607" y="4301350"/>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67" name="Oval 66"/>
          <p:cNvSpPr/>
          <p:nvPr/>
        </p:nvSpPr>
        <p:spPr>
          <a:xfrm>
            <a:off x="9039894" y="4932157"/>
            <a:ext cx="167425" cy="1674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69" name="TextBox 68"/>
          <p:cNvSpPr txBox="1"/>
          <p:nvPr/>
        </p:nvSpPr>
        <p:spPr>
          <a:xfrm>
            <a:off x="2486146" y="4966203"/>
            <a:ext cx="699230" cy="369332"/>
          </a:xfrm>
          <a:prstGeom prst="rect">
            <a:avLst/>
          </a:prstGeom>
          <a:noFill/>
        </p:spPr>
        <p:txBody>
          <a:bodyPr wrap="none" rtlCol="0">
            <a:spAutoFit/>
          </a:bodyPr>
          <a:lstStyle/>
          <a:p>
            <a:r>
              <a:rPr lang="sv-SE" dirty="0" smtClean="0"/>
              <a:t>[else]</a:t>
            </a:r>
            <a:endParaRPr lang="sv-SE" dirty="0"/>
          </a:p>
        </p:txBody>
      </p:sp>
      <p:sp>
        <p:nvSpPr>
          <p:cNvPr id="70" name="TextBox 69"/>
          <p:cNvSpPr txBox="1"/>
          <p:nvPr/>
        </p:nvSpPr>
        <p:spPr>
          <a:xfrm>
            <a:off x="230349" y="5133865"/>
            <a:ext cx="2089996" cy="369332"/>
          </a:xfrm>
          <a:prstGeom prst="rect">
            <a:avLst/>
          </a:prstGeom>
          <a:noFill/>
        </p:spPr>
        <p:txBody>
          <a:bodyPr wrap="none" rtlCol="0">
            <a:spAutoFit/>
          </a:bodyPr>
          <a:lstStyle/>
          <a:p>
            <a:r>
              <a:rPr lang="sv-SE" dirty="0" smtClean="0"/>
              <a:t>[documentation OK]</a:t>
            </a:r>
            <a:endParaRPr lang="sv-SE" dirty="0"/>
          </a:p>
        </p:txBody>
      </p:sp>
      <p:sp>
        <p:nvSpPr>
          <p:cNvPr id="72" name="Rounded Rectangle 71"/>
          <p:cNvSpPr/>
          <p:nvPr/>
        </p:nvSpPr>
        <p:spPr>
          <a:xfrm>
            <a:off x="2935310" y="5743977"/>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3" name="TextBox 72"/>
          <p:cNvSpPr txBox="1"/>
          <p:nvPr/>
        </p:nvSpPr>
        <p:spPr>
          <a:xfrm>
            <a:off x="3432759" y="5724225"/>
            <a:ext cx="1405413" cy="707886"/>
          </a:xfrm>
          <a:prstGeom prst="rect">
            <a:avLst/>
          </a:prstGeom>
          <a:noFill/>
        </p:spPr>
        <p:txBody>
          <a:bodyPr wrap="square" rtlCol="0">
            <a:spAutoFit/>
          </a:bodyPr>
          <a:lstStyle/>
          <a:p>
            <a:r>
              <a:rPr lang="sv-SE" sz="2000" dirty="0" smtClean="0"/>
              <a:t>Register animal</a:t>
            </a:r>
            <a:endParaRPr lang="sv-SE" sz="2000" dirty="0"/>
          </a:p>
        </p:txBody>
      </p:sp>
      <p:cxnSp>
        <p:nvCxnSpPr>
          <p:cNvPr id="74" name="Straight Arrow Connector 73"/>
          <p:cNvCxnSpPr/>
          <p:nvPr/>
        </p:nvCxnSpPr>
        <p:spPr>
          <a:xfrm>
            <a:off x="2262400" y="6065949"/>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93430968"/>
      </p:ext>
    </p:extLst>
  </p:cSld>
  <p:clrMapOvr>
    <a:masterClrMapping/>
  </p:clrMapOvr>
  <mc:AlternateContent xmlns:mc="http://schemas.openxmlformats.org/markup-compatibility/2006">
    <mc:Choice xmlns:p14="http://schemas.microsoft.com/office/powerpoint/2010/main" Requires="p14">
      <p:transition spd="slow" p14:dur="2000" advTm="85831"/>
    </mc:Choice>
    <mc:Fallback>
      <p:transition spd="slow" advTm="85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Oval 67"/>
          <p:cNvSpPr/>
          <p:nvPr/>
        </p:nvSpPr>
        <p:spPr>
          <a:xfrm>
            <a:off x="8522777" y="5114544"/>
            <a:ext cx="373487" cy="33485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 name="Oval 3"/>
          <p:cNvSpPr/>
          <p:nvPr/>
        </p:nvSpPr>
        <p:spPr>
          <a:xfrm>
            <a:off x="2189412" y="669703"/>
            <a:ext cx="167425" cy="1674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6" name="Straight Arrow Connector 5"/>
          <p:cNvCxnSpPr/>
          <p:nvPr/>
        </p:nvCxnSpPr>
        <p:spPr>
          <a:xfrm>
            <a:off x="2273124" y="837128"/>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 name="Rounded Rectangle 7"/>
          <p:cNvSpPr/>
          <p:nvPr/>
        </p:nvSpPr>
        <p:spPr>
          <a:xfrm>
            <a:off x="1390921" y="3554569"/>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1710746" y="3528811"/>
            <a:ext cx="1882463" cy="707886"/>
          </a:xfrm>
          <a:prstGeom prst="rect">
            <a:avLst/>
          </a:prstGeom>
          <a:noFill/>
        </p:spPr>
        <p:txBody>
          <a:bodyPr wrap="square" rtlCol="0">
            <a:spAutoFit/>
          </a:bodyPr>
          <a:lstStyle/>
          <a:p>
            <a:r>
              <a:rPr lang="sv-SE" sz="2000" dirty="0" smtClean="0"/>
              <a:t>Check documents</a:t>
            </a:r>
            <a:endParaRPr lang="sv-SE" sz="2000" dirty="0"/>
          </a:p>
        </p:txBody>
      </p:sp>
      <p:cxnSp>
        <p:nvCxnSpPr>
          <p:cNvPr id="11" name="Straight Arrow Connector 10"/>
          <p:cNvCxnSpPr/>
          <p:nvPr/>
        </p:nvCxnSpPr>
        <p:spPr>
          <a:xfrm>
            <a:off x="2273124" y="4236697"/>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2" name="Diamond 11"/>
          <p:cNvSpPr/>
          <p:nvPr/>
        </p:nvSpPr>
        <p:spPr>
          <a:xfrm>
            <a:off x="1983349" y="4764731"/>
            <a:ext cx="579549" cy="334851"/>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3" name="Rounded Rectangle 12"/>
          <p:cNvSpPr/>
          <p:nvPr/>
        </p:nvSpPr>
        <p:spPr>
          <a:xfrm>
            <a:off x="3197181" y="4389548"/>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4" name="TextBox 13"/>
          <p:cNvSpPr txBox="1"/>
          <p:nvPr/>
        </p:nvSpPr>
        <p:spPr>
          <a:xfrm>
            <a:off x="3249770" y="4417262"/>
            <a:ext cx="1882463" cy="1015663"/>
          </a:xfrm>
          <a:prstGeom prst="rect">
            <a:avLst/>
          </a:prstGeom>
          <a:noFill/>
        </p:spPr>
        <p:txBody>
          <a:bodyPr wrap="square" rtlCol="0">
            <a:spAutoFit/>
          </a:bodyPr>
          <a:lstStyle/>
          <a:p>
            <a:r>
              <a:rPr lang="sv-SE" sz="2000" dirty="0" smtClean="0"/>
              <a:t>Ask for additional documentation</a:t>
            </a:r>
            <a:endParaRPr lang="sv-SE" sz="2000" dirty="0"/>
          </a:p>
        </p:txBody>
      </p:sp>
      <p:sp>
        <p:nvSpPr>
          <p:cNvPr id="15" name="Rounded Rectangle 14"/>
          <p:cNvSpPr/>
          <p:nvPr/>
        </p:nvSpPr>
        <p:spPr>
          <a:xfrm>
            <a:off x="1301841" y="2294584"/>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6" name="TextBox 15"/>
          <p:cNvSpPr txBox="1"/>
          <p:nvPr/>
        </p:nvSpPr>
        <p:spPr>
          <a:xfrm>
            <a:off x="1621666" y="2268826"/>
            <a:ext cx="1882463" cy="707886"/>
          </a:xfrm>
          <a:prstGeom prst="rect">
            <a:avLst/>
          </a:prstGeom>
          <a:noFill/>
        </p:spPr>
        <p:txBody>
          <a:bodyPr wrap="square" rtlCol="0">
            <a:spAutoFit/>
          </a:bodyPr>
          <a:lstStyle/>
          <a:p>
            <a:r>
              <a:rPr lang="sv-SE" sz="2000" dirty="0" smtClean="0"/>
              <a:t>Receive</a:t>
            </a:r>
          </a:p>
          <a:p>
            <a:r>
              <a:rPr lang="sv-SE" sz="2000" dirty="0" smtClean="0"/>
              <a:t>documents</a:t>
            </a:r>
            <a:endParaRPr lang="sv-SE" sz="2000" dirty="0"/>
          </a:p>
        </p:txBody>
      </p:sp>
      <p:cxnSp>
        <p:nvCxnSpPr>
          <p:cNvPr id="17" name="Straight Arrow Connector 16"/>
          <p:cNvCxnSpPr/>
          <p:nvPr/>
        </p:nvCxnSpPr>
        <p:spPr>
          <a:xfrm>
            <a:off x="2258099" y="2976712"/>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2574703" y="4932155"/>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V="1">
            <a:off x="4062213" y="1556196"/>
            <a:ext cx="0" cy="2833352"/>
          </a:xfrm>
          <a:prstGeom prst="line">
            <a:avLst/>
          </a:prstGeom>
        </p:spPr>
        <p:style>
          <a:lnRef idx="1">
            <a:schemeClr val="dk1"/>
          </a:lnRef>
          <a:fillRef idx="0">
            <a:schemeClr val="dk1"/>
          </a:fillRef>
          <a:effectRef idx="0">
            <a:schemeClr val="dk1"/>
          </a:effectRef>
          <a:fontRef idx="minor">
            <a:schemeClr val="tx1"/>
          </a:fontRef>
        </p:style>
      </p:cxnSp>
      <p:sp>
        <p:nvSpPr>
          <p:cNvPr id="30" name="Diamond 29"/>
          <p:cNvSpPr/>
          <p:nvPr/>
        </p:nvSpPr>
        <p:spPr>
          <a:xfrm>
            <a:off x="1968324" y="1388773"/>
            <a:ext cx="579549" cy="334851"/>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31" name="Straight Arrow Connector 30"/>
          <p:cNvCxnSpPr/>
          <p:nvPr/>
        </p:nvCxnSpPr>
        <p:spPr>
          <a:xfrm>
            <a:off x="2267756" y="1766550"/>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6" name="Straight Arrow Connector 35"/>
          <p:cNvCxnSpPr>
            <a:stCxn id="30" idx="3"/>
          </p:cNvCxnSpPr>
          <p:nvPr/>
        </p:nvCxnSpPr>
        <p:spPr>
          <a:xfrm flipV="1">
            <a:off x="2547873" y="1556196"/>
            <a:ext cx="1512192" cy="3"/>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p:cNvCxnSpPr>
            <a:stCxn id="12" idx="2"/>
          </p:cNvCxnSpPr>
          <p:nvPr/>
        </p:nvCxnSpPr>
        <p:spPr>
          <a:xfrm flipH="1">
            <a:off x="2267756" y="5099582"/>
            <a:ext cx="5368" cy="966367"/>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5843776" y="206066"/>
            <a:ext cx="2591" cy="5831702"/>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a:off x="5862198" y="238259"/>
            <a:ext cx="2884867"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8757636" y="229674"/>
            <a:ext cx="1" cy="530181"/>
          </a:xfrm>
          <a:prstGeom prst="line">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6" name="Straight Arrow Connector 55"/>
          <p:cNvCxnSpPr/>
          <p:nvPr/>
        </p:nvCxnSpPr>
        <p:spPr>
          <a:xfrm flipH="1">
            <a:off x="7333446" y="977272"/>
            <a:ext cx="3224" cy="38490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8" name="Rounded Rectangle 57"/>
          <p:cNvSpPr/>
          <p:nvPr/>
        </p:nvSpPr>
        <p:spPr>
          <a:xfrm>
            <a:off x="6301565" y="1398606"/>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9" name="TextBox 58"/>
          <p:cNvSpPr txBox="1"/>
          <p:nvPr/>
        </p:nvSpPr>
        <p:spPr>
          <a:xfrm>
            <a:off x="6354154" y="1426320"/>
            <a:ext cx="1882463" cy="1015663"/>
          </a:xfrm>
          <a:prstGeom prst="rect">
            <a:avLst/>
          </a:prstGeom>
          <a:noFill/>
        </p:spPr>
        <p:txBody>
          <a:bodyPr wrap="square" rtlCol="0">
            <a:spAutoFit/>
          </a:bodyPr>
          <a:lstStyle/>
          <a:p>
            <a:r>
              <a:rPr lang="sv-SE" sz="2000" dirty="0" smtClean="0"/>
              <a:t>Carry out medical investigation</a:t>
            </a:r>
            <a:endParaRPr lang="sv-SE" sz="2000" dirty="0"/>
          </a:p>
        </p:txBody>
      </p:sp>
      <p:sp>
        <p:nvSpPr>
          <p:cNvPr id="60" name="Rounded Rectangle 59"/>
          <p:cNvSpPr/>
          <p:nvPr/>
        </p:nvSpPr>
        <p:spPr>
          <a:xfrm>
            <a:off x="9267420" y="1426320"/>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2" name="TextBox 61"/>
          <p:cNvSpPr txBox="1"/>
          <p:nvPr/>
        </p:nvSpPr>
        <p:spPr>
          <a:xfrm>
            <a:off x="9320009" y="1479793"/>
            <a:ext cx="1882463" cy="1015663"/>
          </a:xfrm>
          <a:prstGeom prst="rect">
            <a:avLst/>
          </a:prstGeom>
          <a:noFill/>
        </p:spPr>
        <p:txBody>
          <a:bodyPr wrap="square" rtlCol="0">
            <a:spAutoFit/>
          </a:bodyPr>
          <a:lstStyle/>
          <a:p>
            <a:r>
              <a:rPr lang="sv-SE" sz="2000" dirty="0" smtClean="0"/>
              <a:t>Introduce animal to ”cage collagues</a:t>
            </a:r>
            <a:endParaRPr lang="sv-SE" sz="2000" dirty="0"/>
          </a:p>
        </p:txBody>
      </p:sp>
      <p:sp>
        <p:nvSpPr>
          <p:cNvPr id="67" name="Oval 66"/>
          <p:cNvSpPr/>
          <p:nvPr/>
        </p:nvSpPr>
        <p:spPr>
          <a:xfrm>
            <a:off x="8611851" y="5191817"/>
            <a:ext cx="167425" cy="1674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69" name="TextBox 68"/>
          <p:cNvSpPr txBox="1"/>
          <p:nvPr/>
        </p:nvSpPr>
        <p:spPr>
          <a:xfrm>
            <a:off x="2486146" y="4966203"/>
            <a:ext cx="699230" cy="369332"/>
          </a:xfrm>
          <a:prstGeom prst="rect">
            <a:avLst/>
          </a:prstGeom>
          <a:noFill/>
        </p:spPr>
        <p:txBody>
          <a:bodyPr wrap="none" rtlCol="0">
            <a:spAutoFit/>
          </a:bodyPr>
          <a:lstStyle/>
          <a:p>
            <a:r>
              <a:rPr lang="sv-SE" dirty="0" smtClean="0"/>
              <a:t>[else]</a:t>
            </a:r>
            <a:endParaRPr lang="sv-SE" dirty="0"/>
          </a:p>
        </p:txBody>
      </p:sp>
      <p:sp>
        <p:nvSpPr>
          <p:cNvPr id="70" name="TextBox 69"/>
          <p:cNvSpPr txBox="1"/>
          <p:nvPr/>
        </p:nvSpPr>
        <p:spPr>
          <a:xfrm>
            <a:off x="230349" y="5133865"/>
            <a:ext cx="2089996" cy="369332"/>
          </a:xfrm>
          <a:prstGeom prst="rect">
            <a:avLst/>
          </a:prstGeom>
          <a:noFill/>
        </p:spPr>
        <p:txBody>
          <a:bodyPr wrap="none" rtlCol="0">
            <a:spAutoFit/>
          </a:bodyPr>
          <a:lstStyle/>
          <a:p>
            <a:r>
              <a:rPr lang="sv-SE" dirty="0" smtClean="0"/>
              <a:t>[documentation OK]</a:t>
            </a:r>
            <a:endParaRPr lang="sv-SE" dirty="0"/>
          </a:p>
        </p:txBody>
      </p:sp>
      <p:sp>
        <p:nvSpPr>
          <p:cNvPr id="40" name="Diamond 39"/>
          <p:cNvSpPr/>
          <p:nvPr/>
        </p:nvSpPr>
        <p:spPr>
          <a:xfrm>
            <a:off x="8563374" y="801034"/>
            <a:ext cx="373491" cy="38636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9" name="Straight Connector 18"/>
          <p:cNvCxnSpPr>
            <a:stCxn id="40" idx="1"/>
          </p:cNvCxnSpPr>
          <p:nvPr/>
        </p:nvCxnSpPr>
        <p:spPr>
          <a:xfrm flipH="1">
            <a:off x="7336668" y="994218"/>
            <a:ext cx="1226706" cy="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H="1" flipV="1">
            <a:off x="8936863" y="1003415"/>
            <a:ext cx="1226706" cy="2"/>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Arrow Connector 77"/>
          <p:cNvCxnSpPr/>
          <p:nvPr/>
        </p:nvCxnSpPr>
        <p:spPr>
          <a:xfrm flipH="1">
            <a:off x="10176448" y="1006457"/>
            <a:ext cx="3224" cy="38490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00" name="TextBox 99"/>
          <p:cNvSpPr txBox="1"/>
          <p:nvPr/>
        </p:nvSpPr>
        <p:spPr>
          <a:xfrm>
            <a:off x="6305750" y="535834"/>
            <a:ext cx="2340321" cy="369332"/>
          </a:xfrm>
          <a:prstGeom prst="rect">
            <a:avLst/>
          </a:prstGeom>
          <a:noFill/>
        </p:spPr>
        <p:txBody>
          <a:bodyPr wrap="none" rtlCol="0">
            <a:spAutoFit/>
          </a:bodyPr>
          <a:lstStyle/>
          <a:p>
            <a:r>
              <a:rPr lang="sv-SE" dirty="0" smtClean="0"/>
              <a:t>[veterinarian available]</a:t>
            </a:r>
            <a:endParaRPr lang="sv-SE" dirty="0"/>
          </a:p>
        </p:txBody>
      </p:sp>
      <p:sp>
        <p:nvSpPr>
          <p:cNvPr id="102" name="TextBox 101"/>
          <p:cNvSpPr txBox="1"/>
          <p:nvPr/>
        </p:nvSpPr>
        <p:spPr>
          <a:xfrm>
            <a:off x="9038311" y="547705"/>
            <a:ext cx="699230" cy="369332"/>
          </a:xfrm>
          <a:prstGeom prst="rect">
            <a:avLst/>
          </a:prstGeom>
          <a:noFill/>
        </p:spPr>
        <p:txBody>
          <a:bodyPr wrap="none" rtlCol="0">
            <a:spAutoFit/>
          </a:bodyPr>
          <a:lstStyle/>
          <a:p>
            <a:r>
              <a:rPr lang="sv-SE" dirty="0" smtClean="0"/>
              <a:t>[else]</a:t>
            </a:r>
            <a:endParaRPr lang="sv-SE" dirty="0"/>
          </a:p>
        </p:txBody>
      </p:sp>
      <p:cxnSp>
        <p:nvCxnSpPr>
          <p:cNvPr id="65" name="Straight Arrow Connector 64"/>
          <p:cNvCxnSpPr/>
          <p:nvPr/>
        </p:nvCxnSpPr>
        <p:spPr>
          <a:xfrm flipH="1">
            <a:off x="7300389" y="2523170"/>
            <a:ext cx="3224" cy="38490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6" name="Straight Arrow Connector 65"/>
          <p:cNvCxnSpPr/>
          <p:nvPr/>
        </p:nvCxnSpPr>
        <p:spPr>
          <a:xfrm flipH="1">
            <a:off x="10176448" y="2551433"/>
            <a:ext cx="3224" cy="38490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1" name="Rounded Rectangle 70"/>
          <p:cNvSpPr/>
          <p:nvPr/>
        </p:nvSpPr>
        <p:spPr>
          <a:xfrm>
            <a:off x="9335879" y="2958647"/>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7" name="TextBox 76"/>
          <p:cNvSpPr txBox="1"/>
          <p:nvPr/>
        </p:nvSpPr>
        <p:spPr>
          <a:xfrm>
            <a:off x="9388468" y="2986361"/>
            <a:ext cx="1882463" cy="1015663"/>
          </a:xfrm>
          <a:prstGeom prst="rect">
            <a:avLst/>
          </a:prstGeom>
          <a:noFill/>
        </p:spPr>
        <p:txBody>
          <a:bodyPr wrap="square" rtlCol="0">
            <a:spAutoFit/>
          </a:bodyPr>
          <a:lstStyle/>
          <a:p>
            <a:r>
              <a:rPr lang="sv-SE" sz="2000" dirty="0" smtClean="0"/>
              <a:t>Carry out medical investigation</a:t>
            </a:r>
            <a:endParaRPr lang="sv-SE" sz="2000" dirty="0"/>
          </a:p>
        </p:txBody>
      </p:sp>
      <p:sp>
        <p:nvSpPr>
          <p:cNvPr id="82" name="Rounded Rectangle 81"/>
          <p:cNvSpPr/>
          <p:nvPr/>
        </p:nvSpPr>
        <p:spPr>
          <a:xfrm>
            <a:off x="6334473" y="2927557"/>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3" name="TextBox 82"/>
          <p:cNvSpPr txBox="1"/>
          <p:nvPr/>
        </p:nvSpPr>
        <p:spPr>
          <a:xfrm>
            <a:off x="6387062" y="2981030"/>
            <a:ext cx="1882463" cy="1015663"/>
          </a:xfrm>
          <a:prstGeom prst="rect">
            <a:avLst/>
          </a:prstGeom>
          <a:noFill/>
        </p:spPr>
        <p:txBody>
          <a:bodyPr wrap="square" rtlCol="0">
            <a:spAutoFit/>
          </a:bodyPr>
          <a:lstStyle/>
          <a:p>
            <a:r>
              <a:rPr lang="sv-SE" sz="2000" dirty="0" smtClean="0"/>
              <a:t>Introduce animal to ”cage collagues</a:t>
            </a:r>
            <a:endParaRPr lang="sv-SE" sz="2000" dirty="0"/>
          </a:p>
        </p:txBody>
      </p:sp>
      <p:cxnSp>
        <p:nvCxnSpPr>
          <p:cNvPr id="84" name="Straight Arrow Connector 83"/>
          <p:cNvCxnSpPr/>
          <p:nvPr/>
        </p:nvCxnSpPr>
        <p:spPr>
          <a:xfrm flipH="1">
            <a:off x="7247688" y="4055497"/>
            <a:ext cx="3224" cy="384905"/>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Arrow Connector 84"/>
          <p:cNvCxnSpPr/>
          <p:nvPr/>
        </p:nvCxnSpPr>
        <p:spPr>
          <a:xfrm flipH="1">
            <a:off x="10106642" y="3996693"/>
            <a:ext cx="3224" cy="384905"/>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p:nvCxnSpPr>
        <p:spPr>
          <a:xfrm flipH="1">
            <a:off x="7247688" y="4417262"/>
            <a:ext cx="1226706" cy="0"/>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H="1">
            <a:off x="8871389" y="4413000"/>
            <a:ext cx="1226706" cy="0"/>
          </a:xfrm>
          <a:prstGeom prst="line">
            <a:avLst/>
          </a:prstGeom>
        </p:spPr>
        <p:style>
          <a:lnRef idx="1">
            <a:schemeClr val="dk1"/>
          </a:lnRef>
          <a:fillRef idx="0">
            <a:schemeClr val="dk1"/>
          </a:fillRef>
          <a:effectRef idx="0">
            <a:schemeClr val="dk1"/>
          </a:effectRef>
          <a:fontRef idx="minor">
            <a:schemeClr val="tx1"/>
          </a:fontRef>
        </p:style>
      </p:cxnSp>
      <p:sp>
        <p:nvSpPr>
          <p:cNvPr id="89" name="Diamond 88"/>
          <p:cNvSpPr/>
          <p:nvPr/>
        </p:nvSpPr>
        <p:spPr>
          <a:xfrm>
            <a:off x="8512508" y="4224078"/>
            <a:ext cx="373491" cy="38636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91" name="Straight Connector 90"/>
          <p:cNvCxnSpPr/>
          <p:nvPr/>
        </p:nvCxnSpPr>
        <p:spPr>
          <a:xfrm>
            <a:off x="8698603" y="4586663"/>
            <a:ext cx="1" cy="530181"/>
          </a:xfrm>
          <a:prstGeom prst="line">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a:off x="4867141" y="6065949"/>
            <a:ext cx="1006702" cy="0"/>
          </a:xfrm>
          <a:prstGeom prst="line">
            <a:avLst/>
          </a:prstGeom>
        </p:spPr>
        <p:style>
          <a:lnRef idx="1">
            <a:schemeClr val="dk1"/>
          </a:lnRef>
          <a:fillRef idx="0">
            <a:schemeClr val="dk1"/>
          </a:fillRef>
          <a:effectRef idx="0">
            <a:schemeClr val="dk1"/>
          </a:effectRef>
          <a:fontRef idx="minor">
            <a:schemeClr val="tx1"/>
          </a:fontRef>
        </p:style>
      </p:cxnSp>
      <p:sp>
        <p:nvSpPr>
          <p:cNvPr id="52" name="Rounded Rectangle 51"/>
          <p:cNvSpPr/>
          <p:nvPr/>
        </p:nvSpPr>
        <p:spPr>
          <a:xfrm>
            <a:off x="2935310" y="5743977"/>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3" name="TextBox 52"/>
          <p:cNvSpPr txBox="1"/>
          <p:nvPr/>
        </p:nvSpPr>
        <p:spPr>
          <a:xfrm>
            <a:off x="3432759" y="5724225"/>
            <a:ext cx="1405413" cy="707886"/>
          </a:xfrm>
          <a:prstGeom prst="rect">
            <a:avLst/>
          </a:prstGeom>
          <a:noFill/>
        </p:spPr>
        <p:txBody>
          <a:bodyPr wrap="square" rtlCol="0">
            <a:spAutoFit/>
          </a:bodyPr>
          <a:lstStyle/>
          <a:p>
            <a:r>
              <a:rPr lang="sv-SE" sz="2000" dirty="0" smtClean="0"/>
              <a:t>Register animal</a:t>
            </a:r>
            <a:endParaRPr lang="sv-SE" sz="2000" dirty="0"/>
          </a:p>
        </p:txBody>
      </p:sp>
      <p:cxnSp>
        <p:nvCxnSpPr>
          <p:cNvPr id="54" name="Straight Arrow Connector 53"/>
          <p:cNvCxnSpPr/>
          <p:nvPr/>
        </p:nvCxnSpPr>
        <p:spPr>
          <a:xfrm>
            <a:off x="2262400" y="6065949"/>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45563"/>
            <a:ext cx="609600" cy="609600"/>
          </a:xfrm>
          <a:prstGeom prst="rect">
            <a:avLst/>
          </a:prstGeom>
        </p:spPr>
      </p:pic>
    </p:spTree>
    <p:extLst>
      <p:ext uri="{BB962C8B-B14F-4D97-AF65-F5344CB8AC3E}">
        <p14:creationId xmlns:p14="http://schemas.microsoft.com/office/powerpoint/2010/main" val="277431145"/>
      </p:ext>
    </p:extLst>
  </p:cSld>
  <p:clrMapOvr>
    <a:masterClrMapping/>
  </p:clrMapOvr>
  <mc:AlternateContent xmlns:mc="http://schemas.openxmlformats.org/markup-compatibility/2006">
    <mc:Choice xmlns:p14="http://schemas.microsoft.com/office/powerpoint/2010/main" Requires="p14">
      <p:transition spd="slow" p14:dur="2000" advTm="96995"/>
    </mc:Choice>
    <mc:Fallback>
      <p:transition spd="slow" advTm="96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Oval 67"/>
          <p:cNvSpPr/>
          <p:nvPr/>
        </p:nvSpPr>
        <p:spPr>
          <a:xfrm>
            <a:off x="8698603" y="6350867"/>
            <a:ext cx="373487" cy="33485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 name="Oval 3"/>
          <p:cNvSpPr/>
          <p:nvPr/>
        </p:nvSpPr>
        <p:spPr>
          <a:xfrm>
            <a:off x="2189412" y="669703"/>
            <a:ext cx="167425" cy="1674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6" name="Straight Arrow Connector 5"/>
          <p:cNvCxnSpPr/>
          <p:nvPr/>
        </p:nvCxnSpPr>
        <p:spPr>
          <a:xfrm>
            <a:off x="2273124" y="837128"/>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 name="Rounded Rectangle 7"/>
          <p:cNvSpPr/>
          <p:nvPr/>
        </p:nvSpPr>
        <p:spPr>
          <a:xfrm>
            <a:off x="1390921" y="3554569"/>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1710746" y="3528811"/>
            <a:ext cx="1882463" cy="707886"/>
          </a:xfrm>
          <a:prstGeom prst="rect">
            <a:avLst/>
          </a:prstGeom>
          <a:noFill/>
        </p:spPr>
        <p:txBody>
          <a:bodyPr wrap="square" rtlCol="0">
            <a:spAutoFit/>
          </a:bodyPr>
          <a:lstStyle/>
          <a:p>
            <a:r>
              <a:rPr lang="sv-SE" sz="2000" dirty="0" smtClean="0"/>
              <a:t>Check documents</a:t>
            </a:r>
            <a:endParaRPr lang="sv-SE" sz="2000" dirty="0"/>
          </a:p>
        </p:txBody>
      </p:sp>
      <p:cxnSp>
        <p:nvCxnSpPr>
          <p:cNvPr id="11" name="Straight Arrow Connector 10"/>
          <p:cNvCxnSpPr/>
          <p:nvPr/>
        </p:nvCxnSpPr>
        <p:spPr>
          <a:xfrm>
            <a:off x="2273124" y="4236697"/>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2" name="Diamond 11"/>
          <p:cNvSpPr/>
          <p:nvPr/>
        </p:nvSpPr>
        <p:spPr>
          <a:xfrm>
            <a:off x="1983349" y="4764731"/>
            <a:ext cx="579549" cy="334851"/>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3" name="Rounded Rectangle 12"/>
          <p:cNvSpPr/>
          <p:nvPr/>
        </p:nvSpPr>
        <p:spPr>
          <a:xfrm>
            <a:off x="3197181" y="4389548"/>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4" name="TextBox 13"/>
          <p:cNvSpPr txBox="1"/>
          <p:nvPr/>
        </p:nvSpPr>
        <p:spPr>
          <a:xfrm>
            <a:off x="3249770" y="4417262"/>
            <a:ext cx="1882463" cy="1015663"/>
          </a:xfrm>
          <a:prstGeom prst="rect">
            <a:avLst/>
          </a:prstGeom>
          <a:noFill/>
        </p:spPr>
        <p:txBody>
          <a:bodyPr wrap="square" rtlCol="0">
            <a:spAutoFit/>
          </a:bodyPr>
          <a:lstStyle/>
          <a:p>
            <a:r>
              <a:rPr lang="sv-SE" sz="2000" dirty="0" smtClean="0"/>
              <a:t>Ask for additional documentation</a:t>
            </a:r>
            <a:endParaRPr lang="sv-SE" sz="2000" dirty="0"/>
          </a:p>
        </p:txBody>
      </p:sp>
      <p:sp>
        <p:nvSpPr>
          <p:cNvPr id="15" name="Rounded Rectangle 14"/>
          <p:cNvSpPr/>
          <p:nvPr/>
        </p:nvSpPr>
        <p:spPr>
          <a:xfrm>
            <a:off x="1301841" y="2294584"/>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6" name="TextBox 15"/>
          <p:cNvSpPr txBox="1"/>
          <p:nvPr/>
        </p:nvSpPr>
        <p:spPr>
          <a:xfrm>
            <a:off x="1621666" y="2268826"/>
            <a:ext cx="1882463" cy="707886"/>
          </a:xfrm>
          <a:prstGeom prst="rect">
            <a:avLst/>
          </a:prstGeom>
          <a:noFill/>
        </p:spPr>
        <p:txBody>
          <a:bodyPr wrap="square" rtlCol="0">
            <a:spAutoFit/>
          </a:bodyPr>
          <a:lstStyle/>
          <a:p>
            <a:r>
              <a:rPr lang="sv-SE" sz="2000" dirty="0" smtClean="0"/>
              <a:t>Receive</a:t>
            </a:r>
          </a:p>
          <a:p>
            <a:r>
              <a:rPr lang="sv-SE" sz="2000" dirty="0" smtClean="0"/>
              <a:t>documents</a:t>
            </a:r>
            <a:endParaRPr lang="sv-SE" sz="2000" dirty="0"/>
          </a:p>
        </p:txBody>
      </p:sp>
      <p:cxnSp>
        <p:nvCxnSpPr>
          <p:cNvPr id="17" name="Straight Arrow Connector 16"/>
          <p:cNvCxnSpPr/>
          <p:nvPr/>
        </p:nvCxnSpPr>
        <p:spPr>
          <a:xfrm>
            <a:off x="2258099" y="2976712"/>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2574703" y="4932155"/>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V="1">
            <a:off x="4062213" y="1556196"/>
            <a:ext cx="0" cy="2833352"/>
          </a:xfrm>
          <a:prstGeom prst="line">
            <a:avLst/>
          </a:prstGeom>
        </p:spPr>
        <p:style>
          <a:lnRef idx="1">
            <a:schemeClr val="dk1"/>
          </a:lnRef>
          <a:fillRef idx="0">
            <a:schemeClr val="dk1"/>
          </a:fillRef>
          <a:effectRef idx="0">
            <a:schemeClr val="dk1"/>
          </a:effectRef>
          <a:fontRef idx="minor">
            <a:schemeClr val="tx1"/>
          </a:fontRef>
        </p:style>
      </p:cxnSp>
      <p:sp>
        <p:nvSpPr>
          <p:cNvPr id="30" name="Diamond 29"/>
          <p:cNvSpPr/>
          <p:nvPr/>
        </p:nvSpPr>
        <p:spPr>
          <a:xfrm>
            <a:off x="1968324" y="1388773"/>
            <a:ext cx="579549" cy="334851"/>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31" name="Straight Arrow Connector 30"/>
          <p:cNvCxnSpPr/>
          <p:nvPr/>
        </p:nvCxnSpPr>
        <p:spPr>
          <a:xfrm>
            <a:off x="2267756" y="1766550"/>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6" name="Straight Arrow Connector 35"/>
          <p:cNvCxnSpPr>
            <a:stCxn id="30" idx="3"/>
          </p:cNvCxnSpPr>
          <p:nvPr/>
        </p:nvCxnSpPr>
        <p:spPr>
          <a:xfrm flipV="1">
            <a:off x="2547873" y="1556196"/>
            <a:ext cx="1512192" cy="3"/>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p:cNvCxnSpPr>
            <a:stCxn id="12" idx="2"/>
          </p:cNvCxnSpPr>
          <p:nvPr/>
        </p:nvCxnSpPr>
        <p:spPr>
          <a:xfrm flipH="1">
            <a:off x="2267756" y="5099582"/>
            <a:ext cx="5368" cy="966367"/>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5843776" y="206066"/>
            <a:ext cx="2591" cy="5831702"/>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a:off x="5862198" y="238259"/>
            <a:ext cx="2884867"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8757636" y="229674"/>
            <a:ext cx="1" cy="530181"/>
          </a:xfrm>
          <a:prstGeom prst="line">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6" name="Straight Arrow Connector 55"/>
          <p:cNvCxnSpPr/>
          <p:nvPr/>
        </p:nvCxnSpPr>
        <p:spPr>
          <a:xfrm flipH="1">
            <a:off x="7333446" y="977272"/>
            <a:ext cx="3224" cy="38490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8" name="Rounded Rectangle 57"/>
          <p:cNvSpPr/>
          <p:nvPr/>
        </p:nvSpPr>
        <p:spPr>
          <a:xfrm>
            <a:off x="6519931" y="2176533"/>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9" name="TextBox 58"/>
          <p:cNvSpPr txBox="1"/>
          <p:nvPr/>
        </p:nvSpPr>
        <p:spPr>
          <a:xfrm>
            <a:off x="6572520" y="2204247"/>
            <a:ext cx="1882463" cy="1015663"/>
          </a:xfrm>
          <a:prstGeom prst="rect">
            <a:avLst/>
          </a:prstGeom>
          <a:noFill/>
        </p:spPr>
        <p:txBody>
          <a:bodyPr wrap="square" rtlCol="0">
            <a:spAutoFit/>
          </a:bodyPr>
          <a:lstStyle/>
          <a:p>
            <a:r>
              <a:rPr lang="sv-SE" sz="2000" dirty="0" smtClean="0"/>
              <a:t>Carry out medical investigation</a:t>
            </a:r>
            <a:endParaRPr lang="sv-SE" sz="2000" dirty="0"/>
          </a:p>
        </p:txBody>
      </p:sp>
      <p:sp>
        <p:nvSpPr>
          <p:cNvPr id="60" name="Rounded Rectangle 59"/>
          <p:cNvSpPr/>
          <p:nvPr/>
        </p:nvSpPr>
        <p:spPr>
          <a:xfrm>
            <a:off x="9267420" y="2204247"/>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2" name="TextBox 61"/>
          <p:cNvSpPr txBox="1"/>
          <p:nvPr/>
        </p:nvSpPr>
        <p:spPr>
          <a:xfrm>
            <a:off x="9320009" y="2257720"/>
            <a:ext cx="1882463" cy="1015663"/>
          </a:xfrm>
          <a:prstGeom prst="rect">
            <a:avLst/>
          </a:prstGeom>
          <a:noFill/>
        </p:spPr>
        <p:txBody>
          <a:bodyPr wrap="square" rtlCol="0">
            <a:spAutoFit/>
          </a:bodyPr>
          <a:lstStyle/>
          <a:p>
            <a:r>
              <a:rPr lang="sv-SE" sz="2000" dirty="0" smtClean="0"/>
              <a:t>Introduce animal to ”cage collagues</a:t>
            </a:r>
            <a:endParaRPr lang="sv-SE" sz="2000" dirty="0"/>
          </a:p>
        </p:txBody>
      </p:sp>
      <p:cxnSp>
        <p:nvCxnSpPr>
          <p:cNvPr id="63" name="Straight Arrow Connector 62"/>
          <p:cNvCxnSpPr/>
          <p:nvPr/>
        </p:nvCxnSpPr>
        <p:spPr>
          <a:xfrm>
            <a:off x="7425752" y="3273383"/>
            <a:ext cx="0" cy="528034"/>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4" name="Straight Arrow Connector 63"/>
          <p:cNvCxnSpPr/>
          <p:nvPr/>
        </p:nvCxnSpPr>
        <p:spPr>
          <a:xfrm>
            <a:off x="10242987" y="3301097"/>
            <a:ext cx="0" cy="528034"/>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7" name="Oval 66"/>
          <p:cNvSpPr/>
          <p:nvPr/>
        </p:nvSpPr>
        <p:spPr>
          <a:xfrm>
            <a:off x="8787677" y="6428140"/>
            <a:ext cx="167425" cy="1674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69" name="TextBox 68"/>
          <p:cNvSpPr txBox="1"/>
          <p:nvPr/>
        </p:nvSpPr>
        <p:spPr>
          <a:xfrm>
            <a:off x="2486146" y="4966203"/>
            <a:ext cx="699230" cy="369332"/>
          </a:xfrm>
          <a:prstGeom prst="rect">
            <a:avLst/>
          </a:prstGeom>
          <a:noFill/>
        </p:spPr>
        <p:txBody>
          <a:bodyPr wrap="none" rtlCol="0">
            <a:spAutoFit/>
          </a:bodyPr>
          <a:lstStyle/>
          <a:p>
            <a:r>
              <a:rPr lang="sv-SE" dirty="0" smtClean="0"/>
              <a:t>[else]</a:t>
            </a:r>
            <a:endParaRPr lang="sv-SE" dirty="0"/>
          </a:p>
        </p:txBody>
      </p:sp>
      <p:sp>
        <p:nvSpPr>
          <p:cNvPr id="70" name="TextBox 69"/>
          <p:cNvSpPr txBox="1"/>
          <p:nvPr/>
        </p:nvSpPr>
        <p:spPr>
          <a:xfrm>
            <a:off x="230349" y="5133865"/>
            <a:ext cx="2089996" cy="369332"/>
          </a:xfrm>
          <a:prstGeom prst="rect">
            <a:avLst/>
          </a:prstGeom>
          <a:noFill/>
        </p:spPr>
        <p:txBody>
          <a:bodyPr wrap="none" rtlCol="0">
            <a:spAutoFit/>
          </a:bodyPr>
          <a:lstStyle/>
          <a:p>
            <a:r>
              <a:rPr lang="sv-SE" dirty="0" smtClean="0"/>
              <a:t>[documentation OK]</a:t>
            </a:r>
            <a:endParaRPr lang="sv-SE" dirty="0"/>
          </a:p>
        </p:txBody>
      </p:sp>
      <p:sp>
        <p:nvSpPr>
          <p:cNvPr id="40" name="Diamond 39"/>
          <p:cNvSpPr/>
          <p:nvPr/>
        </p:nvSpPr>
        <p:spPr>
          <a:xfrm>
            <a:off x="8563374" y="801034"/>
            <a:ext cx="373491" cy="38636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9" name="Straight Connector 18"/>
          <p:cNvCxnSpPr>
            <a:stCxn id="40" idx="1"/>
          </p:cNvCxnSpPr>
          <p:nvPr/>
        </p:nvCxnSpPr>
        <p:spPr>
          <a:xfrm flipH="1">
            <a:off x="7336668" y="994218"/>
            <a:ext cx="1226706" cy="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H="1" flipV="1">
            <a:off x="8936863" y="1003415"/>
            <a:ext cx="1226706" cy="2"/>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flipH="1" flipV="1">
            <a:off x="7435402" y="3803373"/>
            <a:ext cx="1226706" cy="1"/>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52" name="Diamond 51"/>
          <p:cNvSpPr/>
          <p:nvPr/>
        </p:nvSpPr>
        <p:spPr>
          <a:xfrm>
            <a:off x="8662126" y="3608233"/>
            <a:ext cx="373491" cy="38636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54" name="Straight Connector 53"/>
          <p:cNvCxnSpPr/>
          <p:nvPr/>
        </p:nvCxnSpPr>
        <p:spPr>
          <a:xfrm flipH="1" flipV="1">
            <a:off x="9001258" y="3811015"/>
            <a:ext cx="1226706" cy="1"/>
          </a:xfrm>
          <a:prstGeom prst="line">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5" name="Diamond 54"/>
          <p:cNvSpPr/>
          <p:nvPr/>
        </p:nvSpPr>
        <p:spPr>
          <a:xfrm>
            <a:off x="8655664" y="4522634"/>
            <a:ext cx="373491" cy="38636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1" name="Diamond 60"/>
          <p:cNvSpPr/>
          <p:nvPr/>
        </p:nvSpPr>
        <p:spPr>
          <a:xfrm>
            <a:off x="8649247" y="5410992"/>
            <a:ext cx="373491" cy="38636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72" name="Straight Arrow Connector 71"/>
          <p:cNvCxnSpPr/>
          <p:nvPr/>
        </p:nvCxnSpPr>
        <p:spPr>
          <a:xfrm>
            <a:off x="8846727" y="3961655"/>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8842409" y="4909001"/>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4" name="Straight Arrow Connector 73"/>
          <p:cNvCxnSpPr/>
          <p:nvPr/>
        </p:nvCxnSpPr>
        <p:spPr>
          <a:xfrm>
            <a:off x="8848871" y="5797359"/>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5" name="Diamond 74"/>
          <p:cNvSpPr/>
          <p:nvPr/>
        </p:nvSpPr>
        <p:spPr>
          <a:xfrm>
            <a:off x="7150991" y="1364133"/>
            <a:ext cx="373491" cy="38636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76" name="Straight Arrow Connector 75"/>
          <p:cNvCxnSpPr/>
          <p:nvPr/>
        </p:nvCxnSpPr>
        <p:spPr>
          <a:xfrm flipH="1">
            <a:off x="7326996" y="1776069"/>
            <a:ext cx="3224" cy="38490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8" name="Straight Arrow Connector 77"/>
          <p:cNvCxnSpPr/>
          <p:nvPr/>
        </p:nvCxnSpPr>
        <p:spPr>
          <a:xfrm flipH="1">
            <a:off x="10176448" y="1006457"/>
            <a:ext cx="3224" cy="38490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9" name="Diamond 78"/>
          <p:cNvSpPr/>
          <p:nvPr/>
        </p:nvSpPr>
        <p:spPr>
          <a:xfrm>
            <a:off x="9993993" y="1393318"/>
            <a:ext cx="373491" cy="38636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80" name="Straight Arrow Connector 79"/>
          <p:cNvCxnSpPr/>
          <p:nvPr/>
        </p:nvCxnSpPr>
        <p:spPr>
          <a:xfrm flipH="1">
            <a:off x="10169998" y="1805254"/>
            <a:ext cx="3224" cy="38490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flipH="1">
            <a:off x="6266669" y="4703472"/>
            <a:ext cx="2356820" cy="0"/>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Arrow Connector 87"/>
          <p:cNvCxnSpPr/>
          <p:nvPr/>
        </p:nvCxnSpPr>
        <p:spPr>
          <a:xfrm>
            <a:off x="6266669" y="1556196"/>
            <a:ext cx="0" cy="3147276"/>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Arrow Connector 89"/>
          <p:cNvCxnSpPr>
            <a:endCxn id="75" idx="1"/>
          </p:cNvCxnSpPr>
          <p:nvPr/>
        </p:nvCxnSpPr>
        <p:spPr>
          <a:xfrm>
            <a:off x="6275196" y="1556196"/>
            <a:ext cx="875795" cy="1121"/>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a:xfrm flipH="1">
            <a:off x="9082830" y="5604175"/>
            <a:ext cx="2356820" cy="0"/>
          </a:xfrm>
          <a:prstGeom prst="line">
            <a:avLst/>
          </a:prstGeom>
        </p:spPr>
        <p:style>
          <a:lnRef idx="1">
            <a:schemeClr val="dk1"/>
          </a:lnRef>
          <a:fillRef idx="0">
            <a:schemeClr val="dk1"/>
          </a:fillRef>
          <a:effectRef idx="0">
            <a:schemeClr val="dk1"/>
          </a:effectRef>
          <a:fontRef idx="minor">
            <a:schemeClr val="tx1"/>
          </a:fontRef>
        </p:style>
      </p:cxnSp>
      <p:cxnSp>
        <p:nvCxnSpPr>
          <p:cNvPr id="95" name="Straight Arrow Connector 94"/>
          <p:cNvCxnSpPr/>
          <p:nvPr/>
        </p:nvCxnSpPr>
        <p:spPr>
          <a:xfrm>
            <a:off x="11439650" y="1586501"/>
            <a:ext cx="0" cy="4017674"/>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Arrow Connector 96"/>
          <p:cNvCxnSpPr>
            <a:stCxn id="79" idx="3"/>
          </p:cNvCxnSpPr>
          <p:nvPr/>
        </p:nvCxnSpPr>
        <p:spPr>
          <a:xfrm flipV="1">
            <a:off x="10367484" y="1586501"/>
            <a:ext cx="1054324" cy="1"/>
          </a:xfrm>
          <a:prstGeom prst="straightConnector1">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00" name="TextBox 99"/>
          <p:cNvSpPr txBox="1"/>
          <p:nvPr/>
        </p:nvSpPr>
        <p:spPr>
          <a:xfrm>
            <a:off x="6305750" y="535834"/>
            <a:ext cx="2340321" cy="369332"/>
          </a:xfrm>
          <a:prstGeom prst="rect">
            <a:avLst/>
          </a:prstGeom>
          <a:noFill/>
        </p:spPr>
        <p:txBody>
          <a:bodyPr wrap="none" rtlCol="0">
            <a:spAutoFit/>
          </a:bodyPr>
          <a:lstStyle/>
          <a:p>
            <a:r>
              <a:rPr lang="sv-SE" dirty="0" smtClean="0"/>
              <a:t>[veterinarian available]</a:t>
            </a:r>
            <a:endParaRPr lang="sv-SE" dirty="0"/>
          </a:p>
        </p:txBody>
      </p:sp>
      <p:sp>
        <p:nvSpPr>
          <p:cNvPr id="101" name="TextBox 100"/>
          <p:cNvSpPr txBox="1"/>
          <p:nvPr/>
        </p:nvSpPr>
        <p:spPr>
          <a:xfrm>
            <a:off x="8885346" y="4963799"/>
            <a:ext cx="699230" cy="369332"/>
          </a:xfrm>
          <a:prstGeom prst="rect">
            <a:avLst/>
          </a:prstGeom>
          <a:noFill/>
        </p:spPr>
        <p:txBody>
          <a:bodyPr wrap="none" rtlCol="0">
            <a:spAutoFit/>
          </a:bodyPr>
          <a:lstStyle/>
          <a:p>
            <a:r>
              <a:rPr lang="sv-SE" dirty="0" smtClean="0"/>
              <a:t>[else]</a:t>
            </a:r>
            <a:endParaRPr lang="sv-SE" dirty="0"/>
          </a:p>
        </p:txBody>
      </p:sp>
      <p:sp>
        <p:nvSpPr>
          <p:cNvPr id="102" name="TextBox 101"/>
          <p:cNvSpPr txBox="1"/>
          <p:nvPr/>
        </p:nvSpPr>
        <p:spPr>
          <a:xfrm>
            <a:off x="9038311" y="547705"/>
            <a:ext cx="699230" cy="369332"/>
          </a:xfrm>
          <a:prstGeom prst="rect">
            <a:avLst/>
          </a:prstGeom>
          <a:noFill/>
        </p:spPr>
        <p:txBody>
          <a:bodyPr wrap="none" rtlCol="0">
            <a:spAutoFit/>
          </a:bodyPr>
          <a:lstStyle/>
          <a:p>
            <a:r>
              <a:rPr lang="sv-SE" dirty="0" smtClean="0"/>
              <a:t>[else]</a:t>
            </a:r>
            <a:endParaRPr lang="sv-SE" dirty="0"/>
          </a:p>
        </p:txBody>
      </p:sp>
      <p:sp>
        <p:nvSpPr>
          <p:cNvPr id="103" name="TextBox 102"/>
          <p:cNvSpPr txBox="1"/>
          <p:nvPr/>
        </p:nvSpPr>
        <p:spPr>
          <a:xfrm>
            <a:off x="7220292" y="4071873"/>
            <a:ext cx="1578770" cy="1200329"/>
          </a:xfrm>
          <a:prstGeom prst="rect">
            <a:avLst/>
          </a:prstGeom>
          <a:noFill/>
        </p:spPr>
        <p:txBody>
          <a:bodyPr wrap="square" rtlCol="0">
            <a:spAutoFit/>
          </a:bodyPr>
          <a:lstStyle/>
          <a:p>
            <a:r>
              <a:rPr lang="sv-SE" dirty="0" smtClean="0"/>
              <a:t>[medical</a:t>
            </a:r>
          </a:p>
          <a:p>
            <a:r>
              <a:rPr lang="sv-SE" dirty="0" smtClean="0"/>
              <a:t>investigation not carried out]</a:t>
            </a:r>
            <a:endParaRPr lang="sv-SE" dirty="0"/>
          </a:p>
        </p:txBody>
      </p:sp>
      <p:sp>
        <p:nvSpPr>
          <p:cNvPr id="104" name="TextBox 103"/>
          <p:cNvSpPr txBox="1"/>
          <p:nvPr/>
        </p:nvSpPr>
        <p:spPr>
          <a:xfrm>
            <a:off x="9873748" y="5011055"/>
            <a:ext cx="1578770" cy="1200329"/>
          </a:xfrm>
          <a:prstGeom prst="rect">
            <a:avLst/>
          </a:prstGeom>
          <a:noFill/>
        </p:spPr>
        <p:txBody>
          <a:bodyPr wrap="square" rtlCol="0">
            <a:spAutoFit/>
          </a:bodyPr>
          <a:lstStyle/>
          <a:p>
            <a:r>
              <a:rPr lang="sv-SE" dirty="0" smtClean="0"/>
              <a:t>[introduction to cage </a:t>
            </a:r>
            <a:r>
              <a:rPr lang="sv-SE" dirty="0" smtClean="0"/>
              <a:t>collegues not </a:t>
            </a:r>
            <a:r>
              <a:rPr lang="sv-SE" dirty="0" smtClean="0"/>
              <a:t>carried out]</a:t>
            </a:r>
            <a:endParaRPr lang="sv-SE" dirty="0"/>
          </a:p>
        </p:txBody>
      </p:sp>
      <p:sp>
        <p:nvSpPr>
          <p:cNvPr id="105" name="TextBox 104"/>
          <p:cNvSpPr txBox="1"/>
          <p:nvPr/>
        </p:nvSpPr>
        <p:spPr>
          <a:xfrm>
            <a:off x="8149139" y="5784132"/>
            <a:ext cx="699230" cy="369332"/>
          </a:xfrm>
          <a:prstGeom prst="rect">
            <a:avLst/>
          </a:prstGeom>
          <a:noFill/>
        </p:spPr>
        <p:txBody>
          <a:bodyPr wrap="none" rtlCol="0">
            <a:spAutoFit/>
          </a:bodyPr>
          <a:lstStyle/>
          <a:p>
            <a:r>
              <a:rPr lang="sv-SE" dirty="0" smtClean="0"/>
              <a:t>[else]</a:t>
            </a:r>
            <a:endParaRPr lang="sv-SE" dirty="0"/>
          </a:p>
        </p:txBody>
      </p:sp>
      <p:cxnSp>
        <p:nvCxnSpPr>
          <p:cNvPr id="65" name="Straight Connector 64"/>
          <p:cNvCxnSpPr/>
          <p:nvPr/>
        </p:nvCxnSpPr>
        <p:spPr>
          <a:xfrm>
            <a:off x="4867141" y="6065949"/>
            <a:ext cx="1006702" cy="0"/>
          </a:xfrm>
          <a:prstGeom prst="line">
            <a:avLst/>
          </a:prstGeom>
        </p:spPr>
        <p:style>
          <a:lnRef idx="1">
            <a:schemeClr val="dk1"/>
          </a:lnRef>
          <a:fillRef idx="0">
            <a:schemeClr val="dk1"/>
          </a:fillRef>
          <a:effectRef idx="0">
            <a:schemeClr val="dk1"/>
          </a:effectRef>
          <a:fontRef idx="minor">
            <a:schemeClr val="tx1"/>
          </a:fontRef>
        </p:style>
      </p:cxnSp>
      <p:sp>
        <p:nvSpPr>
          <p:cNvPr id="66" name="Rounded Rectangle 65"/>
          <p:cNvSpPr/>
          <p:nvPr/>
        </p:nvSpPr>
        <p:spPr>
          <a:xfrm>
            <a:off x="2935310" y="5743977"/>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1" name="TextBox 70"/>
          <p:cNvSpPr txBox="1"/>
          <p:nvPr/>
        </p:nvSpPr>
        <p:spPr>
          <a:xfrm>
            <a:off x="3432759" y="5724225"/>
            <a:ext cx="1405413" cy="707886"/>
          </a:xfrm>
          <a:prstGeom prst="rect">
            <a:avLst/>
          </a:prstGeom>
          <a:noFill/>
        </p:spPr>
        <p:txBody>
          <a:bodyPr wrap="square" rtlCol="0">
            <a:spAutoFit/>
          </a:bodyPr>
          <a:lstStyle/>
          <a:p>
            <a:r>
              <a:rPr lang="sv-SE" sz="2000" dirty="0" smtClean="0"/>
              <a:t>Register animal</a:t>
            </a:r>
            <a:endParaRPr lang="sv-SE" sz="2000" dirty="0"/>
          </a:p>
        </p:txBody>
      </p:sp>
      <p:cxnSp>
        <p:nvCxnSpPr>
          <p:cNvPr id="77" name="Straight Arrow Connector 76"/>
          <p:cNvCxnSpPr/>
          <p:nvPr/>
        </p:nvCxnSpPr>
        <p:spPr>
          <a:xfrm>
            <a:off x="2262400" y="6065949"/>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3557225"/>
      </p:ext>
    </p:extLst>
  </p:cSld>
  <p:clrMapOvr>
    <a:masterClrMapping/>
  </p:clrMapOvr>
  <mc:AlternateContent xmlns:mc="http://schemas.openxmlformats.org/markup-compatibility/2006">
    <mc:Choice xmlns:p14="http://schemas.microsoft.com/office/powerpoint/2010/main" Requires="p14">
      <p:transition spd="slow" p14:dur="2000" advTm="147129"/>
    </mc:Choice>
    <mc:Fallback>
      <p:transition spd="slow" advTm="14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Domain Description</a:t>
            </a:r>
            <a:endParaRPr lang="sv-SE" dirty="0"/>
          </a:p>
        </p:txBody>
      </p:sp>
      <p:sp>
        <p:nvSpPr>
          <p:cNvPr id="4" name="Rectangle 3"/>
          <p:cNvSpPr>
            <a:spLocks noGrp="1" noChangeArrowheads="1"/>
          </p:cNvSpPr>
          <p:nvPr>
            <p:ph idx="1"/>
          </p:nvPr>
        </p:nvSpPr>
        <p:spPr>
          <a:xfrm>
            <a:off x="838200" y="1825625"/>
            <a:ext cx="10515600" cy="4742600"/>
          </a:xfrm>
        </p:spPr>
        <p:txBody>
          <a:bodyPr>
            <a:normAutofit fontScale="92500" lnSpcReduction="10000"/>
          </a:bodyPr>
          <a:lstStyle/>
          <a:p>
            <a:r>
              <a:rPr lang="sv-SE" altLang="zh-CN" sz="2300" dirty="0">
                <a:ea typeface="SimSun" panose="02010600030101010101" pitchFamily="2" charset="-122"/>
              </a:rPr>
              <a:t>Zoo International is a company with eight </a:t>
            </a:r>
            <a:r>
              <a:rPr lang="sv-SE" altLang="zh-CN" sz="2300" dirty="0" smtClean="0">
                <a:ea typeface="SimSun" panose="02010600030101010101" pitchFamily="2" charset="-122"/>
              </a:rPr>
              <a:t>zoos </a:t>
            </a:r>
            <a:r>
              <a:rPr lang="sv-SE" altLang="zh-CN" sz="2300" dirty="0">
                <a:ea typeface="SimSun" panose="02010600030101010101" pitchFamily="2" charset="-122"/>
              </a:rPr>
              <a:t>in </a:t>
            </a:r>
            <a:r>
              <a:rPr lang="sv-SE" altLang="zh-CN" sz="2300" dirty="0" smtClean="0">
                <a:ea typeface="SimSun" panose="02010600030101010101" pitchFamily="2" charset="-122"/>
              </a:rPr>
              <a:t>different European cities. Zoo International has specify an introduction process that all zoos should follow. The introduction process describes how an animal should be introduced when it first arrives at a zoo.</a:t>
            </a:r>
          </a:p>
          <a:p>
            <a:r>
              <a:rPr lang="sv-SE" altLang="zh-CN" sz="2300" dirty="0" smtClean="0">
                <a:ea typeface="SimSun" panose="02010600030101010101" pitchFamily="2" charset="-122"/>
              </a:rPr>
              <a:t>First, one of the zoo adminstrators checks the documentation about the animal that is delivered together with the animal by the supplier of the animal. If some required documents are missing, the </a:t>
            </a:r>
            <a:r>
              <a:rPr lang="sv-SE" altLang="zh-CN" sz="2300" dirty="0">
                <a:ea typeface="SimSun" panose="02010600030101010101" pitchFamily="2" charset="-122"/>
              </a:rPr>
              <a:t>adminstrator </a:t>
            </a:r>
            <a:r>
              <a:rPr lang="sv-SE" altLang="zh-CN" sz="2300" dirty="0" smtClean="0">
                <a:ea typeface="SimSun" panose="02010600030101010101" pitchFamily="2" charset="-122"/>
              </a:rPr>
              <a:t>ask for additional documents from the supplier of the animal. As soon as the additional documents has arrived it is checked again, and if some documents still are missing, the </a:t>
            </a:r>
            <a:r>
              <a:rPr lang="sv-SE" altLang="zh-CN" sz="2300" dirty="0">
                <a:ea typeface="SimSun" panose="02010600030101010101" pitchFamily="2" charset="-122"/>
              </a:rPr>
              <a:t>adminstrator </a:t>
            </a:r>
            <a:r>
              <a:rPr lang="sv-SE" altLang="zh-CN" sz="2300" dirty="0" smtClean="0">
                <a:ea typeface="SimSun" panose="02010600030101010101" pitchFamily="2" charset="-122"/>
              </a:rPr>
              <a:t>asks the supplier for these documents as well, and so on until all required documents are received. </a:t>
            </a:r>
          </a:p>
          <a:p>
            <a:r>
              <a:rPr lang="sv-SE" altLang="zh-CN" sz="2300" dirty="0" smtClean="0">
                <a:ea typeface="SimSun" panose="02010600030101010101" pitchFamily="2" charset="-122"/>
              </a:rPr>
              <a:t>When the </a:t>
            </a:r>
            <a:r>
              <a:rPr lang="sv-SE" altLang="zh-CN" sz="2300" dirty="0">
                <a:ea typeface="SimSun" panose="02010600030101010101" pitchFamily="2" charset="-122"/>
              </a:rPr>
              <a:t>adminstrator </a:t>
            </a:r>
            <a:r>
              <a:rPr lang="sv-SE" altLang="zh-CN" sz="2300" dirty="0" smtClean="0">
                <a:ea typeface="SimSun" panose="02010600030101010101" pitchFamily="2" charset="-122"/>
              </a:rPr>
              <a:t>has received all documents, he/she registers the animal. After that, a medical investigation is carried out by one of the zoo’s veterinarians if a veterinarian is available, if not, the animal is introduced to its ”cage colleagues” (</a:t>
            </a:r>
            <a:r>
              <a:rPr lang="sv-SE" altLang="zh-CN" sz="2300" dirty="0">
                <a:ea typeface="SimSun" panose="02010600030101010101" pitchFamily="2" charset="-122"/>
              </a:rPr>
              <a:t>i.e. other animals in the </a:t>
            </a:r>
            <a:r>
              <a:rPr lang="sv-SE" altLang="zh-CN" sz="2300" dirty="0" smtClean="0">
                <a:ea typeface="SimSun" panose="02010600030101010101" pitchFamily="2" charset="-122"/>
              </a:rPr>
              <a:t>cage where the animal should stay) under supervison of animal keepers at the zoo. Both these two activities need to be carried out, but the order could differs depending on the availability of a veterinarian. When these two activities are </a:t>
            </a:r>
            <a:r>
              <a:rPr lang="sv-SE" altLang="zh-CN" sz="2300" dirty="0">
                <a:ea typeface="SimSun" panose="02010600030101010101" pitchFamily="2" charset="-122"/>
              </a:rPr>
              <a:t>completed, the introduction process is finished.  </a:t>
            </a:r>
            <a:endParaRPr lang="sv-SE" altLang="zh-CN" sz="2300" dirty="0" smtClean="0">
              <a:ea typeface="SimSun" panose="02010600030101010101" pitchFamily="2" charset="-122"/>
            </a:endParaRPr>
          </a:p>
          <a:p>
            <a:pPr eaLnBrk="1" hangingPunct="1"/>
            <a:endParaRPr lang="en-US" altLang="zh-CN" sz="2400" dirty="0" smtClean="0">
              <a:ea typeface="SimSun" panose="02010600030101010101" pitchFamily="2" charset="-122"/>
            </a:endParaRPr>
          </a:p>
          <a:p>
            <a:pPr eaLnBrk="1" hangingPunct="1">
              <a:buFont typeface="Wingdings" panose="05000000000000000000" pitchFamily="2" charset="2"/>
              <a:buNone/>
            </a:pPr>
            <a:endParaRPr lang="en-US" altLang="sv-SE" sz="240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03950228"/>
      </p:ext>
    </p:extLst>
  </p:cSld>
  <p:clrMapOvr>
    <a:masterClrMapping/>
  </p:clrMapOvr>
  <mc:AlternateContent xmlns:mc="http://schemas.openxmlformats.org/markup-compatibility/2006">
    <mc:Choice xmlns:p14="http://schemas.microsoft.com/office/powerpoint/2010/main" Requires="p14">
      <p:transition spd="slow" p14:dur="2000" advTm="11540"/>
    </mc:Choice>
    <mc:Fallback>
      <p:transition spd="slow" advTm="11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Your Task</a:t>
            </a:r>
            <a:endParaRPr lang="sv-SE" dirty="0"/>
          </a:p>
        </p:txBody>
      </p:sp>
      <p:sp>
        <p:nvSpPr>
          <p:cNvPr id="4" name="Rectangle 3"/>
          <p:cNvSpPr>
            <a:spLocks noGrp="1" noChangeArrowheads="1"/>
          </p:cNvSpPr>
          <p:nvPr>
            <p:ph idx="1"/>
          </p:nvPr>
        </p:nvSpPr>
        <p:spPr>
          <a:xfrm>
            <a:off x="838200" y="1825625"/>
            <a:ext cx="10515600" cy="1136516"/>
          </a:xfrm>
        </p:spPr>
        <p:txBody>
          <a:bodyPr>
            <a:normAutofit/>
          </a:bodyPr>
          <a:lstStyle/>
          <a:p>
            <a:r>
              <a:rPr lang="sv-SE" altLang="zh-CN" sz="2300" dirty="0" smtClean="0">
                <a:ea typeface="SimSun" panose="02010600030101010101" pitchFamily="2" charset="-122"/>
              </a:rPr>
              <a:t>Describe the introduction process at </a:t>
            </a:r>
            <a:r>
              <a:rPr lang="sv-SE" altLang="zh-CN" sz="2300" smtClean="0">
                <a:ea typeface="SimSun" panose="02010600030101010101" pitchFamily="2" charset="-122"/>
              </a:rPr>
              <a:t>a zoo </a:t>
            </a:r>
            <a:r>
              <a:rPr lang="sv-SE" altLang="zh-CN" sz="2300" dirty="0" smtClean="0">
                <a:ea typeface="SimSun" panose="02010600030101010101" pitchFamily="2" charset="-122"/>
              </a:rPr>
              <a:t>using UML Activity Diagram</a:t>
            </a:r>
          </a:p>
          <a:p>
            <a:pPr eaLnBrk="1" hangingPunct="1"/>
            <a:endParaRPr lang="en-US" altLang="zh-CN" sz="2400" dirty="0" smtClean="0">
              <a:ea typeface="SimSun" panose="02010600030101010101" pitchFamily="2" charset="-122"/>
            </a:endParaRPr>
          </a:p>
          <a:p>
            <a:pPr eaLnBrk="1" hangingPunct="1">
              <a:buFont typeface="Wingdings" panose="05000000000000000000" pitchFamily="2" charset="2"/>
              <a:buNone/>
            </a:pPr>
            <a:endParaRPr lang="en-US" altLang="sv-SE" sz="240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3862273"/>
      </p:ext>
    </p:extLst>
  </p:cSld>
  <p:clrMapOvr>
    <a:masterClrMapping/>
  </p:clrMapOvr>
  <mc:AlternateContent xmlns:mc="http://schemas.openxmlformats.org/markup-compatibility/2006">
    <mc:Choice xmlns:p14="http://schemas.microsoft.com/office/powerpoint/2010/main" Requires="p14">
      <p:transition spd="slow" p14:dur="2000" advTm="12888"/>
    </mc:Choice>
    <mc:Fallback>
      <p:transition spd="slow" advTm="12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Decide goal and perspective</a:t>
            </a:r>
            <a:endParaRPr lang="sv-SE" dirty="0"/>
          </a:p>
        </p:txBody>
      </p:sp>
      <p:sp>
        <p:nvSpPr>
          <p:cNvPr id="3" name="Content Placeholder 2"/>
          <p:cNvSpPr>
            <a:spLocks noGrp="1"/>
          </p:cNvSpPr>
          <p:nvPr>
            <p:ph idx="1"/>
          </p:nvPr>
        </p:nvSpPr>
        <p:spPr/>
        <p:txBody>
          <a:bodyPr/>
          <a:lstStyle/>
          <a:p>
            <a:r>
              <a:rPr lang="sv-SE" i="1" dirty="0"/>
              <a:t>Goal of Business Process Model: </a:t>
            </a:r>
            <a:r>
              <a:rPr lang="sv-SE" dirty="0"/>
              <a:t>To </a:t>
            </a:r>
            <a:r>
              <a:rPr lang="sv-SE" dirty="0" smtClean="0"/>
              <a:t>standardize the introduction process (for quality or efficiency reason?)</a:t>
            </a:r>
            <a:endParaRPr lang="sv-SE" dirty="0"/>
          </a:p>
          <a:p>
            <a:r>
              <a:rPr lang="sv-SE" i="1" dirty="0"/>
              <a:t>Perspective of Business Process Model: </a:t>
            </a:r>
            <a:r>
              <a:rPr lang="sv-SE" dirty="0"/>
              <a:t>Executive/Management’s perspective</a:t>
            </a:r>
          </a:p>
          <a:p>
            <a:pPr marL="0" indent="0">
              <a:buNone/>
            </a:pP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10466584"/>
      </p:ext>
    </p:extLst>
  </p:cSld>
  <p:clrMapOvr>
    <a:masterClrMapping/>
  </p:clrMapOvr>
  <mc:AlternateContent xmlns:mc="http://schemas.openxmlformats.org/markup-compatibility/2006">
    <mc:Choice xmlns:p14="http://schemas.microsoft.com/office/powerpoint/2010/main" Requires="p14">
      <p:transition spd="slow" p14:dur="2000" advTm="47067"/>
    </mc:Choice>
    <mc:Fallback>
      <p:transition spd="slow" advTm="47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Domain Description</a:t>
            </a:r>
            <a:endParaRPr lang="sv-SE" dirty="0"/>
          </a:p>
        </p:txBody>
      </p:sp>
      <p:sp>
        <p:nvSpPr>
          <p:cNvPr id="4" name="Rectangle 3"/>
          <p:cNvSpPr>
            <a:spLocks noGrp="1" noChangeArrowheads="1"/>
          </p:cNvSpPr>
          <p:nvPr>
            <p:ph idx="1"/>
          </p:nvPr>
        </p:nvSpPr>
        <p:spPr>
          <a:xfrm>
            <a:off x="838200" y="1825625"/>
            <a:ext cx="10515600" cy="4742600"/>
          </a:xfrm>
        </p:spPr>
        <p:txBody>
          <a:bodyPr>
            <a:normAutofit fontScale="92500" lnSpcReduction="10000"/>
          </a:bodyPr>
          <a:lstStyle/>
          <a:p>
            <a:r>
              <a:rPr lang="sv-SE" altLang="zh-CN" sz="2300" dirty="0">
                <a:ea typeface="SimSun" panose="02010600030101010101" pitchFamily="2" charset="-122"/>
              </a:rPr>
              <a:t>Zoo International is a company with eight </a:t>
            </a:r>
            <a:r>
              <a:rPr lang="sv-SE" altLang="zh-CN" sz="2300" dirty="0" smtClean="0">
                <a:ea typeface="SimSun" panose="02010600030101010101" pitchFamily="2" charset="-122"/>
              </a:rPr>
              <a:t>zoos </a:t>
            </a:r>
            <a:r>
              <a:rPr lang="sv-SE" altLang="zh-CN" sz="2300" dirty="0">
                <a:ea typeface="SimSun" panose="02010600030101010101" pitchFamily="2" charset="-122"/>
              </a:rPr>
              <a:t>in </a:t>
            </a:r>
            <a:r>
              <a:rPr lang="sv-SE" altLang="zh-CN" sz="2300" dirty="0" smtClean="0">
                <a:ea typeface="SimSun" panose="02010600030101010101" pitchFamily="2" charset="-122"/>
              </a:rPr>
              <a:t>different European cities. Zoo International has specify an introduction process that all zoos should follow. The introduction process describes how an animal should be introduced when it first arrives at a zoo.</a:t>
            </a:r>
          </a:p>
          <a:p>
            <a:r>
              <a:rPr lang="sv-SE" altLang="zh-CN" sz="2300" dirty="0" smtClean="0">
                <a:ea typeface="SimSun" panose="02010600030101010101" pitchFamily="2" charset="-122"/>
              </a:rPr>
              <a:t>First, one of the zoo adminstrators checks the documentation about the animal that is delivered together with the animal by the supplier of the animal. If some required documents are missing, the </a:t>
            </a:r>
            <a:r>
              <a:rPr lang="sv-SE" altLang="zh-CN" sz="2300" dirty="0">
                <a:ea typeface="SimSun" panose="02010600030101010101" pitchFamily="2" charset="-122"/>
              </a:rPr>
              <a:t>adminstrator </a:t>
            </a:r>
            <a:r>
              <a:rPr lang="sv-SE" altLang="zh-CN" sz="2300" dirty="0" smtClean="0">
                <a:ea typeface="SimSun" panose="02010600030101010101" pitchFamily="2" charset="-122"/>
              </a:rPr>
              <a:t>ask for additional documents from the supplier of the animal. As soon as the additional documents has arrived it is checked again, and if some documents still are missing, the </a:t>
            </a:r>
            <a:r>
              <a:rPr lang="sv-SE" altLang="zh-CN" sz="2300" dirty="0">
                <a:ea typeface="SimSun" panose="02010600030101010101" pitchFamily="2" charset="-122"/>
              </a:rPr>
              <a:t>adminstrator </a:t>
            </a:r>
            <a:r>
              <a:rPr lang="sv-SE" altLang="zh-CN" sz="2300" dirty="0" smtClean="0">
                <a:ea typeface="SimSun" panose="02010600030101010101" pitchFamily="2" charset="-122"/>
              </a:rPr>
              <a:t>asks the supplier for these documents as well, and so on until all required documents are received. </a:t>
            </a:r>
          </a:p>
          <a:p>
            <a:r>
              <a:rPr lang="sv-SE" altLang="zh-CN" sz="2300" dirty="0" smtClean="0">
                <a:ea typeface="SimSun" panose="02010600030101010101" pitchFamily="2" charset="-122"/>
              </a:rPr>
              <a:t>When the </a:t>
            </a:r>
            <a:r>
              <a:rPr lang="sv-SE" altLang="zh-CN" sz="2300" dirty="0">
                <a:ea typeface="SimSun" panose="02010600030101010101" pitchFamily="2" charset="-122"/>
              </a:rPr>
              <a:t>adminstrator </a:t>
            </a:r>
            <a:r>
              <a:rPr lang="sv-SE" altLang="zh-CN" sz="2300" dirty="0" smtClean="0">
                <a:ea typeface="SimSun" panose="02010600030101010101" pitchFamily="2" charset="-122"/>
              </a:rPr>
              <a:t>has received all documents, he/she registers the animal. After that, a medical investigation is carried out by one of the zoo’s veterinarians if a veterinarian is available, if not, the animal is introduced to its ”cage colleagues” (</a:t>
            </a:r>
            <a:r>
              <a:rPr lang="sv-SE" altLang="zh-CN" sz="2300" dirty="0">
                <a:ea typeface="SimSun" panose="02010600030101010101" pitchFamily="2" charset="-122"/>
              </a:rPr>
              <a:t>i.e. other animals in the </a:t>
            </a:r>
            <a:r>
              <a:rPr lang="sv-SE" altLang="zh-CN" sz="2300" dirty="0" smtClean="0">
                <a:ea typeface="SimSun" panose="02010600030101010101" pitchFamily="2" charset="-122"/>
              </a:rPr>
              <a:t>cage where the animal should stay) under supervison of animal keepers at the zoo. Both these two activities need to be carried out, but the order could differs depending on the availability of a veterinarian. When these two activities are </a:t>
            </a:r>
            <a:r>
              <a:rPr lang="sv-SE" altLang="zh-CN" sz="2300" dirty="0">
                <a:ea typeface="SimSun" panose="02010600030101010101" pitchFamily="2" charset="-122"/>
              </a:rPr>
              <a:t>completed, the introduction process is finished.  </a:t>
            </a:r>
            <a:endParaRPr lang="sv-SE" altLang="zh-CN" sz="2300" dirty="0" smtClean="0">
              <a:ea typeface="SimSun" panose="02010600030101010101" pitchFamily="2" charset="-122"/>
            </a:endParaRPr>
          </a:p>
          <a:p>
            <a:pPr eaLnBrk="1" hangingPunct="1"/>
            <a:endParaRPr lang="en-US" altLang="zh-CN" sz="2400" dirty="0" smtClean="0">
              <a:ea typeface="SimSun" panose="02010600030101010101" pitchFamily="2" charset="-122"/>
            </a:endParaRPr>
          </a:p>
          <a:p>
            <a:pPr eaLnBrk="1" hangingPunct="1">
              <a:buFont typeface="Wingdings" panose="05000000000000000000" pitchFamily="2" charset="2"/>
              <a:buNone/>
            </a:pPr>
            <a:endParaRPr lang="en-US" altLang="sv-SE" sz="2400" dirty="0" smtClean="0"/>
          </a:p>
        </p:txBody>
      </p:sp>
      <p:sp>
        <p:nvSpPr>
          <p:cNvPr id="5" name="Oval 4"/>
          <p:cNvSpPr/>
          <p:nvPr/>
        </p:nvSpPr>
        <p:spPr>
          <a:xfrm>
            <a:off x="723331" y="2743200"/>
            <a:ext cx="11327642" cy="80521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7467618"/>
      </p:ext>
    </p:extLst>
  </p:cSld>
  <p:clrMapOvr>
    <a:masterClrMapping/>
  </p:clrMapOvr>
  <mc:AlternateContent xmlns:mc="http://schemas.openxmlformats.org/markup-compatibility/2006">
    <mc:Choice xmlns:p14="http://schemas.microsoft.com/office/powerpoint/2010/main" Requires="p14">
      <p:transition spd="slow" p14:dur="2000" advTm="16951"/>
    </mc:Choice>
    <mc:Fallback>
      <p:transition spd="slow" advTm="16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118040" y="1582692"/>
            <a:ext cx="167425" cy="1674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6" name="Straight Arrow Connector 5"/>
          <p:cNvCxnSpPr/>
          <p:nvPr/>
        </p:nvCxnSpPr>
        <p:spPr>
          <a:xfrm>
            <a:off x="2201752" y="1750117"/>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 name="Rounded Rectangle 7"/>
          <p:cNvSpPr/>
          <p:nvPr/>
        </p:nvSpPr>
        <p:spPr>
          <a:xfrm>
            <a:off x="1390921" y="3554569"/>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1710746" y="3528811"/>
            <a:ext cx="1882463" cy="707886"/>
          </a:xfrm>
          <a:prstGeom prst="rect">
            <a:avLst/>
          </a:prstGeom>
          <a:noFill/>
        </p:spPr>
        <p:txBody>
          <a:bodyPr wrap="square" rtlCol="0">
            <a:spAutoFit/>
          </a:bodyPr>
          <a:lstStyle/>
          <a:p>
            <a:r>
              <a:rPr lang="sv-SE" sz="2000" dirty="0" smtClean="0"/>
              <a:t>Check documents</a:t>
            </a:r>
            <a:endParaRPr lang="sv-SE" sz="2000" dirty="0"/>
          </a:p>
        </p:txBody>
      </p:sp>
      <p:cxnSp>
        <p:nvCxnSpPr>
          <p:cNvPr id="11" name="Straight Arrow Connector 10"/>
          <p:cNvCxnSpPr/>
          <p:nvPr/>
        </p:nvCxnSpPr>
        <p:spPr>
          <a:xfrm>
            <a:off x="2273124" y="4236697"/>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5" name="Rounded Rectangle 14"/>
          <p:cNvSpPr/>
          <p:nvPr/>
        </p:nvSpPr>
        <p:spPr>
          <a:xfrm>
            <a:off x="1301841" y="2294584"/>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6" name="TextBox 15"/>
          <p:cNvSpPr txBox="1"/>
          <p:nvPr/>
        </p:nvSpPr>
        <p:spPr>
          <a:xfrm>
            <a:off x="1621666" y="2268826"/>
            <a:ext cx="1882463" cy="707886"/>
          </a:xfrm>
          <a:prstGeom prst="rect">
            <a:avLst/>
          </a:prstGeom>
          <a:noFill/>
        </p:spPr>
        <p:txBody>
          <a:bodyPr wrap="square" rtlCol="0">
            <a:spAutoFit/>
          </a:bodyPr>
          <a:lstStyle/>
          <a:p>
            <a:r>
              <a:rPr lang="sv-SE" sz="2000" dirty="0" smtClean="0"/>
              <a:t>Receive</a:t>
            </a:r>
          </a:p>
          <a:p>
            <a:r>
              <a:rPr lang="sv-SE" sz="2000" dirty="0" smtClean="0"/>
              <a:t>documents</a:t>
            </a:r>
            <a:endParaRPr lang="sv-SE" sz="2000" dirty="0"/>
          </a:p>
        </p:txBody>
      </p:sp>
      <p:cxnSp>
        <p:nvCxnSpPr>
          <p:cNvPr id="17" name="Straight Arrow Connector 16"/>
          <p:cNvCxnSpPr/>
          <p:nvPr/>
        </p:nvCxnSpPr>
        <p:spPr>
          <a:xfrm>
            <a:off x="2258099" y="2976712"/>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23724053"/>
      </p:ext>
    </p:extLst>
  </p:cSld>
  <p:clrMapOvr>
    <a:masterClrMapping/>
  </p:clrMapOvr>
  <mc:AlternateContent xmlns:mc="http://schemas.openxmlformats.org/markup-compatibility/2006">
    <mc:Choice xmlns:p14="http://schemas.microsoft.com/office/powerpoint/2010/main" Requires="p14">
      <p:transition spd="slow" p14:dur="2000" advTm="38569"/>
    </mc:Choice>
    <mc:Fallback>
      <p:transition spd="slow" advTm="38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Domain Description</a:t>
            </a:r>
            <a:endParaRPr lang="sv-SE" dirty="0"/>
          </a:p>
        </p:txBody>
      </p:sp>
      <p:sp>
        <p:nvSpPr>
          <p:cNvPr id="4" name="Rectangle 3"/>
          <p:cNvSpPr>
            <a:spLocks noGrp="1" noChangeArrowheads="1"/>
          </p:cNvSpPr>
          <p:nvPr>
            <p:ph idx="1"/>
          </p:nvPr>
        </p:nvSpPr>
        <p:spPr>
          <a:xfrm>
            <a:off x="838200" y="1825625"/>
            <a:ext cx="10515600" cy="4742600"/>
          </a:xfrm>
        </p:spPr>
        <p:txBody>
          <a:bodyPr>
            <a:normAutofit fontScale="92500" lnSpcReduction="10000"/>
          </a:bodyPr>
          <a:lstStyle/>
          <a:p>
            <a:r>
              <a:rPr lang="sv-SE" altLang="zh-CN" sz="2300" dirty="0">
                <a:ea typeface="SimSun" panose="02010600030101010101" pitchFamily="2" charset="-122"/>
              </a:rPr>
              <a:t>Zoo International is a company with eight </a:t>
            </a:r>
            <a:r>
              <a:rPr lang="sv-SE" altLang="zh-CN" sz="2300" dirty="0" smtClean="0">
                <a:ea typeface="SimSun" panose="02010600030101010101" pitchFamily="2" charset="-122"/>
              </a:rPr>
              <a:t>zoos </a:t>
            </a:r>
            <a:r>
              <a:rPr lang="sv-SE" altLang="zh-CN" sz="2300" dirty="0">
                <a:ea typeface="SimSun" panose="02010600030101010101" pitchFamily="2" charset="-122"/>
              </a:rPr>
              <a:t>in </a:t>
            </a:r>
            <a:r>
              <a:rPr lang="sv-SE" altLang="zh-CN" sz="2300" dirty="0" smtClean="0">
                <a:ea typeface="SimSun" panose="02010600030101010101" pitchFamily="2" charset="-122"/>
              </a:rPr>
              <a:t>different European cities. Zoo International has specify an introduction process that all zoos should follow. The introduction process describes how an animal should be introduced when it first arrives at a zoo.</a:t>
            </a:r>
          </a:p>
          <a:p>
            <a:r>
              <a:rPr lang="sv-SE" altLang="zh-CN" sz="2300" dirty="0" smtClean="0">
                <a:ea typeface="SimSun" panose="02010600030101010101" pitchFamily="2" charset="-122"/>
              </a:rPr>
              <a:t>First, one of the zoo adminstrators checks the documentation about the animal that is delivered together with the animal by the supplier of the animal. If some required documents are missing, the </a:t>
            </a:r>
            <a:r>
              <a:rPr lang="sv-SE" altLang="zh-CN" sz="2300" dirty="0">
                <a:ea typeface="SimSun" panose="02010600030101010101" pitchFamily="2" charset="-122"/>
              </a:rPr>
              <a:t>adminstrator </a:t>
            </a:r>
            <a:r>
              <a:rPr lang="sv-SE" altLang="zh-CN" sz="2300" dirty="0" smtClean="0">
                <a:ea typeface="SimSun" panose="02010600030101010101" pitchFamily="2" charset="-122"/>
              </a:rPr>
              <a:t>ask for additional documents from the supplier of the animal. As soon as the additional documents has arrived it is checked again, and if some documents still are missing, the </a:t>
            </a:r>
            <a:r>
              <a:rPr lang="sv-SE" altLang="zh-CN" sz="2300" dirty="0">
                <a:ea typeface="SimSun" panose="02010600030101010101" pitchFamily="2" charset="-122"/>
              </a:rPr>
              <a:t>adminstrator </a:t>
            </a:r>
            <a:r>
              <a:rPr lang="sv-SE" altLang="zh-CN" sz="2300" dirty="0" smtClean="0">
                <a:ea typeface="SimSun" panose="02010600030101010101" pitchFamily="2" charset="-122"/>
              </a:rPr>
              <a:t>asks the supplier for these documents as well, and so on until all required documents are received. </a:t>
            </a:r>
          </a:p>
          <a:p>
            <a:r>
              <a:rPr lang="sv-SE" altLang="zh-CN" sz="2300" dirty="0" smtClean="0">
                <a:ea typeface="SimSun" panose="02010600030101010101" pitchFamily="2" charset="-122"/>
              </a:rPr>
              <a:t>When the </a:t>
            </a:r>
            <a:r>
              <a:rPr lang="sv-SE" altLang="zh-CN" sz="2300" dirty="0">
                <a:ea typeface="SimSun" panose="02010600030101010101" pitchFamily="2" charset="-122"/>
              </a:rPr>
              <a:t>adminstrator </a:t>
            </a:r>
            <a:r>
              <a:rPr lang="sv-SE" altLang="zh-CN" sz="2300" dirty="0" smtClean="0">
                <a:ea typeface="SimSun" panose="02010600030101010101" pitchFamily="2" charset="-122"/>
              </a:rPr>
              <a:t>has received all documents, he/she registers the animal. After that, a medical investigation is carried out by one of the zoo’s veterinarians if a veterinarian is available, if not, the animal is introduced to its ”cage colleagues” (</a:t>
            </a:r>
            <a:r>
              <a:rPr lang="sv-SE" altLang="zh-CN" sz="2300" dirty="0">
                <a:ea typeface="SimSun" panose="02010600030101010101" pitchFamily="2" charset="-122"/>
              </a:rPr>
              <a:t>i.e. other animals in the </a:t>
            </a:r>
            <a:r>
              <a:rPr lang="sv-SE" altLang="zh-CN" sz="2300" dirty="0" smtClean="0">
                <a:ea typeface="SimSun" panose="02010600030101010101" pitchFamily="2" charset="-122"/>
              </a:rPr>
              <a:t>cage where the animal should stay) under supervison of animal keepers at the zoo. Both these two activities need to be carried out, but the order could differs depending on the availability of a veterinarian. When these two activities are </a:t>
            </a:r>
            <a:r>
              <a:rPr lang="sv-SE" altLang="zh-CN" sz="2300" dirty="0">
                <a:ea typeface="SimSun" panose="02010600030101010101" pitchFamily="2" charset="-122"/>
              </a:rPr>
              <a:t>completed, the introduction process is finished.  </a:t>
            </a:r>
            <a:endParaRPr lang="sv-SE" altLang="zh-CN" sz="2300" dirty="0" smtClean="0">
              <a:ea typeface="SimSun" panose="02010600030101010101" pitchFamily="2" charset="-122"/>
            </a:endParaRPr>
          </a:p>
          <a:p>
            <a:pPr eaLnBrk="1" hangingPunct="1"/>
            <a:endParaRPr lang="en-US" altLang="zh-CN" sz="2400" dirty="0" smtClean="0">
              <a:ea typeface="SimSun" panose="02010600030101010101" pitchFamily="2" charset="-122"/>
            </a:endParaRPr>
          </a:p>
          <a:p>
            <a:pPr eaLnBrk="1" hangingPunct="1">
              <a:buFont typeface="Wingdings" panose="05000000000000000000" pitchFamily="2" charset="2"/>
              <a:buNone/>
            </a:pPr>
            <a:endParaRPr lang="en-US" altLang="sv-SE" sz="2400" dirty="0" smtClean="0"/>
          </a:p>
        </p:txBody>
      </p:sp>
      <p:sp>
        <p:nvSpPr>
          <p:cNvPr id="5" name="Oval 4"/>
          <p:cNvSpPr/>
          <p:nvPr/>
        </p:nvSpPr>
        <p:spPr>
          <a:xfrm>
            <a:off x="600501" y="2552131"/>
            <a:ext cx="11327642" cy="2975211"/>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24262286"/>
      </p:ext>
    </p:extLst>
  </p:cSld>
  <p:clrMapOvr>
    <a:masterClrMapping/>
  </p:clrMapOvr>
  <mc:AlternateContent xmlns:mc="http://schemas.openxmlformats.org/markup-compatibility/2006">
    <mc:Choice xmlns:p14="http://schemas.microsoft.com/office/powerpoint/2010/main" Requires="p14">
      <p:transition spd="slow" p14:dur="2000" advTm="50450"/>
    </mc:Choice>
    <mc:Fallback>
      <p:transition spd="slow" advTm="50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174386" y="1560263"/>
            <a:ext cx="167425" cy="1674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 name="Rounded Rectangle 7"/>
          <p:cNvSpPr/>
          <p:nvPr/>
        </p:nvSpPr>
        <p:spPr>
          <a:xfrm>
            <a:off x="1390921" y="3554569"/>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1710746" y="3528811"/>
            <a:ext cx="1882463" cy="707886"/>
          </a:xfrm>
          <a:prstGeom prst="rect">
            <a:avLst/>
          </a:prstGeom>
          <a:noFill/>
        </p:spPr>
        <p:txBody>
          <a:bodyPr wrap="square" rtlCol="0">
            <a:spAutoFit/>
          </a:bodyPr>
          <a:lstStyle/>
          <a:p>
            <a:r>
              <a:rPr lang="sv-SE" sz="2000" dirty="0" smtClean="0"/>
              <a:t>Check documents</a:t>
            </a:r>
            <a:endParaRPr lang="sv-SE" sz="2000" dirty="0"/>
          </a:p>
        </p:txBody>
      </p:sp>
      <p:cxnSp>
        <p:nvCxnSpPr>
          <p:cNvPr id="11" name="Straight Arrow Connector 10"/>
          <p:cNvCxnSpPr/>
          <p:nvPr/>
        </p:nvCxnSpPr>
        <p:spPr>
          <a:xfrm>
            <a:off x="2273124" y="4236697"/>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2" name="Diamond 11"/>
          <p:cNvSpPr/>
          <p:nvPr/>
        </p:nvSpPr>
        <p:spPr>
          <a:xfrm>
            <a:off x="1983349" y="4764731"/>
            <a:ext cx="579549" cy="334851"/>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3" name="Rounded Rectangle 12"/>
          <p:cNvSpPr/>
          <p:nvPr/>
        </p:nvSpPr>
        <p:spPr>
          <a:xfrm>
            <a:off x="3197181" y="4389548"/>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4" name="TextBox 13"/>
          <p:cNvSpPr txBox="1"/>
          <p:nvPr/>
        </p:nvSpPr>
        <p:spPr>
          <a:xfrm>
            <a:off x="3249770" y="4417262"/>
            <a:ext cx="1882463" cy="1015663"/>
          </a:xfrm>
          <a:prstGeom prst="rect">
            <a:avLst/>
          </a:prstGeom>
          <a:noFill/>
        </p:spPr>
        <p:txBody>
          <a:bodyPr wrap="square" rtlCol="0">
            <a:spAutoFit/>
          </a:bodyPr>
          <a:lstStyle/>
          <a:p>
            <a:r>
              <a:rPr lang="sv-SE" sz="2000" dirty="0" smtClean="0"/>
              <a:t>Ask for additional documentation</a:t>
            </a:r>
            <a:endParaRPr lang="sv-SE" sz="2000" dirty="0"/>
          </a:p>
        </p:txBody>
      </p:sp>
      <p:sp>
        <p:nvSpPr>
          <p:cNvPr id="15" name="Rounded Rectangle 14"/>
          <p:cNvSpPr/>
          <p:nvPr/>
        </p:nvSpPr>
        <p:spPr>
          <a:xfrm>
            <a:off x="1301841" y="2294584"/>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6" name="TextBox 15"/>
          <p:cNvSpPr txBox="1"/>
          <p:nvPr/>
        </p:nvSpPr>
        <p:spPr>
          <a:xfrm>
            <a:off x="1621666" y="2268826"/>
            <a:ext cx="1882463" cy="707886"/>
          </a:xfrm>
          <a:prstGeom prst="rect">
            <a:avLst/>
          </a:prstGeom>
          <a:noFill/>
        </p:spPr>
        <p:txBody>
          <a:bodyPr wrap="square" rtlCol="0">
            <a:spAutoFit/>
          </a:bodyPr>
          <a:lstStyle/>
          <a:p>
            <a:r>
              <a:rPr lang="sv-SE" sz="2000" dirty="0" smtClean="0"/>
              <a:t>Receive</a:t>
            </a:r>
          </a:p>
          <a:p>
            <a:r>
              <a:rPr lang="sv-SE" sz="2000" dirty="0" smtClean="0"/>
              <a:t>documents</a:t>
            </a:r>
            <a:endParaRPr lang="sv-SE" sz="2000" dirty="0"/>
          </a:p>
        </p:txBody>
      </p:sp>
      <p:cxnSp>
        <p:nvCxnSpPr>
          <p:cNvPr id="17" name="Straight Arrow Connector 16"/>
          <p:cNvCxnSpPr/>
          <p:nvPr/>
        </p:nvCxnSpPr>
        <p:spPr>
          <a:xfrm>
            <a:off x="2258099" y="2976712"/>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2574703" y="4932155"/>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2267756" y="1766550"/>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9" name="Straight Connector 38"/>
          <p:cNvCxnSpPr>
            <a:stCxn id="12" idx="2"/>
          </p:cNvCxnSpPr>
          <p:nvPr/>
        </p:nvCxnSpPr>
        <p:spPr>
          <a:xfrm flipH="1">
            <a:off x="2267756" y="5099582"/>
            <a:ext cx="5368" cy="966367"/>
          </a:xfrm>
          <a:prstGeom prst="line">
            <a:avLst/>
          </a:prstGeom>
        </p:spPr>
        <p:style>
          <a:lnRef idx="1">
            <a:schemeClr val="dk1"/>
          </a:lnRef>
          <a:fillRef idx="0">
            <a:schemeClr val="dk1"/>
          </a:fillRef>
          <a:effectRef idx="0">
            <a:schemeClr val="dk1"/>
          </a:effectRef>
          <a:fontRef idx="minor">
            <a:schemeClr val="tx1"/>
          </a:fontRef>
        </p:style>
      </p:cxnSp>
      <p:sp>
        <p:nvSpPr>
          <p:cNvPr id="69" name="TextBox 68"/>
          <p:cNvSpPr txBox="1"/>
          <p:nvPr/>
        </p:nvSpPr>
        <p:spPr>
          <a:xfrm>
            <a:off x="2486146" y="4966203"/>
            <a:ext cx="699230" cy="369332"/>
          </a:xfrm>
          <a:prstGeom prst="rect">
            <a:avLst/>
          </a:prstGeom>
          <a:noFill/>
        </p:spPr>
        <p:txBody>
          <a:bodyPr wrap="none" rtlCol="0">
            <a:spAutoFit/>
          </a:bodyPr>
          <a:lstStyle/>
          <a:p>
            <a:r>
              <a:rPr lang="sv-SE" dirty="0" smtClean="0"/>
              <a:t>[else]</a:t>
            </a:r>
            <a:endParaRPr lang="sv-SE" dirty="0"/>
          </a:p>
        </p:txBody>
      </p:sp>
      <p:sp>
        <p:nvSpPr>
          <p:cNvPr id="70" name="TextBox 69"/>
          <p:cNvSpPr txBox="1"/>
          <p:nvPr/>
        </p:nvSpPr>
        <p:spPr>
          <a:xfrm>
            <a:off x="230349" y="5133865"/>
            <a:ext cx="2089996" cy="369332"/>
          </a:xfrm>
          <a:prstGeom prst="rect">
            <a:avLst/>
          </a:prstGeom>
          <a:noFill/>
        </p:spPr>
        <p:txBody>
          <a:bodyPr wrap="none" rtlCol="0">
            <a:spAutoFit/>
          </a:bodyPr>
          <a:lstStyle/>
          <a:p>
            <a:r>
              <a:rPr lang="sv-SE" dirty="0" smtClean="0"/>
              <a:t>[documentation OK]</a:t>
            </a:r>
            <a:endParaRPr lang="sv-SE" dirty="0"/>
          </a:p>
        </p:txBody>
      </p:sp>
      <p:sp>
        <p:nvSpPr>
          <p:cNvPr id="72" name="Rounded Rectangle 71"/>
          <p:cNvSpPr/>
          <p:nvPr/>
        </p:nvSpPr>
        <p:spPr>
          <a:xfrm>
            <a:off x="2935310" y="5743977"/>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3" name="TextBox 72"/>
          <p:cNvSpPr txBox="1"/>
          <p:nvPr/>
        </p:nvSpPr>
        <p:spPr>
          <a:xfrm>
            <a:off x="3432759" y="5724225"/>
            <a:ext cx="1405413" cy="707886"/>
          </a:xfrm>
          <a:prstGeom prst="rect">
            <a:avLst/>
          </a:prstGeom>
          <a:noFill/>
        </p:spPr>
        <p:txBody>
          <a:bodyPr wrap="square" rtlCol="0">
            <a:spAutoFit/>
          </a:bodyPr>
          <a:lstStyle/>
          <a:p>
            <a:r>
              <a:rPr lang="sv-SE" sz="2000" dirty="0" smtClean="0"/>
              <a:t>Register animal</a:t>
            </a:r>
            <a:endParaRPr lang="sv-SE" sz="2000" dirty="0"/>
          </a:p>
        </p:txBody>
      </p:sp>
      <p:cxnSp>
        <p:nvCxnSpPr>
          <p:cNvPr id="74" name="Straight Arrow Connector 73"/>
          <p:cNvCxnSpPr/>
          <p:nvPr/>
        </p:nvCxnSpPr>
        <p:spPr>
          <a:xfrm>
            <a:off x="2262400" y="6065949"/>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a:xfrm>
            <a:off x="5129012" y="4927125"/>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a:off x="4896728" y="6082155"/>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18989993"/>
      </p:ext>
    </p:extLst>
  </p:cSld>
  <p:clrMapOvr>
    <a:masterClrMapping/>
  </p:clrMapOvr>
  <mc:AlternateContent xmlns:mc="http://schemas.openxmlformats.org/markup-compatibility/2006">
    <mc:Choice xmlns:p14="http://schemas.microsoft.com/office/powerpoint/2010/main" Requires="p14">
      <p:transition spd="slow" p14:dur="2000" advTm="57454"/>
    </mc:Choice>
    <mc:Fallback>
      <p:transition spd="slow" advTm="57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174386" y="1560263"/>
            <a:ext cx="167425" cy="1674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 name="Rounded Rectangle 7"/>
          <p:cNvSpPr/>
          <p:nvPr/>
        </p:nvSpPr>
        <p:spPr>
          <a:xfrm>
            <a:off x="1390921" y="3554569"/>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1710746" y="3528811"/>
            <a:ext cx="1882463" cy="707886"/>
          </a:xfrm>
          <a:prstGeom prst="rect">
            <a:avLst/>
          </a:prstGeom>
          <a:noFill/>
        </p:spPr>
        <p:txBody>
          <a:bodyPr wrap="square" rtlCol="0">
            <a:spAutoFit/>
          </a:bodyPr>
          <a:lstStyle/>
          <a:p>
            <a:r>
              <a:rPr lang="sv-SE" sz="2000" dirty="0" smtClean="0"/>
              <a:t>Check documents</a:t>
            </a:r>
            <a:endParaRPr lang="sv-SE" sz="2000" dirty="0"/>
          </a:p>
        </p:txBody>
      </p:sp>
      <p:cxnSp>
        <p:nvCxnSpPr>
          <p:cNvPr id="11" name="Straight Arrow Connector 10"/>
          <p:cNvCxnSpPr/>
          <p:nvPr/>
        </p:nvCxnSpPr>
        <p:spPr>
          <a:xfrm>
            <a:off x="2273124" y="4236697"/>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2" name="Diamond 11"/>
          <p:cNvSpPr/>
          <p:nvPr/>
        </p:nvSpPr>
        <p:spPr>
          <a:xfrm>
            <a:off x="1983349" y="4764731"/>
            <a:ext cx="579549" cy="334851"/>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3" name="Rounded Rectangle 12"/>
          <p:cNvSpPr/>
          <p:nvPr/>
        </p:nvSpPr>
        <p:spPr>
          <a:xfrm>
            <a:off x="3197181" y="4389548"/>
            <a:ext cx="1931831" cy="10968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4" name="TextBox 13"/>
          <p:cNvSpPr txBox="1"/>
          <p:nvPr/>
        </p:nvSpPr>
        <p:spPr>
          <a:xfrm>
            <a:off x="3249770" y="4417262"/>
            <a:ext cx="1882463" cy="1015663"/>
          </a:xfrm>
          <a:prstGeom prst="rect">
            <a:avLst/>
          </a:prstGeom>
          <a:noFill/>
        </p:spPr>
        <p:txBody>
          <a:bodyPr wrap="square" rtlCol="0">
            <a:spAutoFit/>
          </a:bodyPr>
          <a:lstStyle/>
          <a:p>
            <a:r>
              <a:rPr lang="sv-SE" sz="2000" dirty="0" smtClean="0"/>
              <a:t>Ask for additional documentation</a:t>
            </a:r>
            <a:endParaRPr lang="sv-SE" sz="2000" dirty="0"/>
          </a:p>
        </p:txBody>
      </p:sp>
      <p:sp>
        <p:nvSpPr>
          <p:cNvPr id="15" name="Rounded Rectangle 14"/>
          <p:cNvSpPr/>
          <p:nvPr/>
        </p:nvSpPr>
        <p:spPr>
          <a:xfrm>
            <a:off x="1301841" y="2294584"/>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6" name="TextBox 15"/>
          <p:cNvSpPr txBox="1"/>
          <p:nvPr/>
        </p:nvSpPr>
        <p:spPr>
          <a:xfrm>
            <a:off x="1621666" y="2268826"/>
            <a:ext cx="1882463" cy="707886"/>
          </a:xfrm>
          <a:prstGeom prst="rect">
            <a:avLst/>
          </a:prstGeom>
          <a:noFill/>
        </p:spPr>
        <p:txBody>
          <a:bodyPr wrap="square" rtlCol="0">
            <a:spAutoFit/>
          </a:bodyPr>
          <a:lstStyle/>
          <a:p>
            <a:r>
              <a:rPr lang="sv-SE" sz="2000" dirty="0" smtClean="0"/>
              <a:t>Receive</a:t>
            </a:r>
          </a:p>
          <a:p>
            <a:r>
              <a:rPr lang="sv-SE" sz="2000" dirty="0" smtClean="0"/>
              <a:t>documents</a:t>
            </a:r>
            <a:endParaRPr lang="sv-SE" sz="2000" dirty="0"/>
          </a:p>
        </p:txBody>
      </p:sp>
      <p:cxnSp>
        <p:nvCxnSpPr>
          <p:cNvPr id="17" name="Straight Arrow Connector 16"/>
          <p:cNvCxnSpPr/>
          <p:nvPr/>
        </p:nvCxnSpPr>
        <p:spPr>
          <a:xfrm>
            <a:off x="2258099" y="2976712"/>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2574703" y="4932155"/>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2267756" y="1766550"/>
            <a:ext cx="0" cy="528034"/>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9" name="Straight Connector 38"/>
          <p:cNvCxnSpPr>
            <a:stCxn id="12" idx="2"/>
          </p:cNvCxnSpPr>
          <p:nvPr/>
        </p:nvCxnSpPr>
        <p:spPr>
          <a:xfrm flipH="1">
            <a:off x="2267756" y="5099582"/>
            <a:ext cx="5368" cy="966367"/>
          </a:xfrm>
          <a:prstGeom prst="line">
            <a:avLst/>
          </a:prstGeom>
        </p:spPr>
        <p:style>
          <a:lnRef idx="1">
            <a:schemeClr val="dk1"/>
          </a:lnRef>
          <a:fillRef idx="0">
            <a:schemeClr val="dk1"/>
          </a:fillRef>
          <a:effectRef idx="0">
            <a:schemeClr val="dk1"/>
          </a:effectRef>
          <a:fontRef idx="minor">
            <a:schemeClr val="tx1"/>
          </a:fontRef>
        </p:style>
      </p:cxnSp>
      <p:sp>
        <p:nvSpPr>
          <p:cNvPr id="69" name="TextBox 68"/>
          <p:cNvSpPr txBox="1"/>
          <p:nvPr/>
        </p:nvSpPr>
        <p:spPr>
          <a:xfrm>
            <a:off x="2486146" y="4966203"/>
            <a:ext cx="699230" cy="369332"/>
          </a:xfrm>
          <a:prstGeom prst="rect">
            <a:avLst/>
          </a:prstGeom>
          <a:noFill/>
        </p:spPr>
        <p:txBody>
          <a:bodyPr wrap="none" rtlCol="0">
            <a:spAutoFit/>
          </a:bodyPr>
          <a:lstStyle/>
          <a:p>
            <a:r>
              <a:rPr lang="sv-SE" dirty="0" smtClean="0"/>
              <a:t>[else]</a:t>
            </a:r>
            <a:endParaRPr lang="sv-SE" dirty="0"/>
          </a:p>
        </p:txBody>
      </p:sp>
      <p:sp>
        <p:nvSpPr>
          <p:cNvPr id="70" name="TextBox 69"/>
          <p:cNvSpPr txBox="1"/>
          <p:nvPr/>
        </p:nvSpPr>
        <p:spPr>
          <a:xfrm>
            <a:off x="230349" y="5133865"/>
            <a:ext cx="2089996" cy="369332"/>
          </a:xfrm>
          <a:prstGeom prst="rect">
            <a:avLst/>
          </a:prstGeom>
          <a:noFill/>
        </p:spPr>
        <p:txBody>
          <a:bodyPr wrap="none" rtlCol="0">
            <a:spAutoFit/>
          </a:bodyPr>
          <a:lstStyle/>
          <a:p>
            <a:r>
              <a:rPr lang="sv-SE" dirty="0" smtClean="0"/>
              <a:t>[documentation OK]</a:t>
            </a:r>
            <a:endParaRPr lang="sv-SE" dirty="0"/>
          </a:p>
        </p:txBody>
      </p:sp>
      <p:sp>
        <p:nvSpPr>
          <p:cNvPr id="72" name="Rounded Rectangle 71"/>
          <p:cNvSpPr/>
          <p:nvPr/>
        </p:nvSpPr>
        <p:spPr>
          <a:xfrm>
            <a:off x="2935310" y="5743977"/>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3" name="TextBox 72"/>
          <p:cNvSpPr txBox="1"/>
          <p:nvPr/>
        </p:nvSpPr>
        <p:spPr>
          <a:xfrm>
            <a:off x="3432759" y="5724225"/>
            <a:ext cx="1405413" cy="707886"/>
          </a:xfrm>
          <a:prstGeom prst="rect">
            <a:avLst/>
          </a:prstGeom>
          <a:noFill/>
        </p:spPr>
        <p:txBody>
          <a:bodyPr wrap="square" rtlCol="0">
            <a:spAutoFit/>
          </a:bodyPr>
          <a:lstStyle/>
          <a:p>
            <a:r>
              <a:rPr lang="sv-SE" sz="2000" dirty="0" smtClean="0"/>
              <a:t>Register animal</a:t>
            </a:r>
            <a:endParaRPr lang="sv-SE" sz="2000" dirty="0"/>
          </a:p>
        </p:txBody>
      </p:sp>
      <p:cxnSp>
        <p:nvCxnSpPr>
          <p:cNvPr id="74" name="Straight Arrow Connector 73"/>
          <p:cNvCxnSpPr/>
          <p:nvPr/>
        </p:nvCxnSpPr>
        <p:spPr>
          <a:xfrm>
            <a:off x="2262400" y="6065949"/>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0" name="Rounded Rectangle 19"/>
          <p:cNvSpPr/>
          <p:nvPr/>
        </p:nvSpPr>
        <p:spPr>
          <a:xfrm>
            <a:off x="5753252" y="4603970"/>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 name="TextBox 20"/>
          <p:cNvSpPr txBox="1"/>
          <p:nvPr/>
        </p:nvSpPr>
        <p:spPr>
          <a:xfrm>
            <a:off x="6073077" y="4578212"/>
            <a:ext cx="1882463" cy="707886"/>
          </a:xfrm>
          <a:prstGeom prst="rect">
            <a:avLst/>
          </a:prstGeom>
          <a:noFill/>
        </p:spPr>
        <p:txBody>
          <a:bodyPr wrap="square" rtlCol="0">
            <a:spAutoFit/>
          </a:bodyPr>
          <a:lstStyle/>
          <a:p>
            <a:r>
              <a:rPr lang="sv-SE" sz="2000" dirty="0" smtClean="0"/>
              <a:t>Receive</a:t>
            </a:r>
          </a:p>
          <a:p>
            <a:r>
              <a:rPr lang="sv-SE" sz="2000" dirty="0" smtClean="0"/>
              <a:t>documents</a:t>
            </a:r>
            <a:endParaRPr lang="sv-SE" sz="2000" dirty="0"/>
          </a:p>
        </p:txBody>
      </p:sp>
      <p:sp>
        <p:nvSpPr>
          <p:cNvPr id="22" name="Rounded Rectangle 21"/>
          <p:cNvSpPr/>
          <p:nvPr/>
        </p:nvSpPr>
        <p:spPr>
          <a:xfrm>
            <a:off x="8352493" y="4591019"/>
            <a:ext cx="1931831" cy="68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3" name="TextBox 22"/>
          <p:cNvSpPr txBox="1"/>
          <p:nvPr/>
        </p:nvSpPr>
        <p:spPr>
          <a:xfrm>
            <a:off x="8672318" y="4565261"/>
            <a:ext cx="1882463" cy="707886"/>
          </a:xfrm>
          <a:prstGeom prst="rect">
            <a:avLst/>
          </a:prstGeom>
          <a:noFill/>
        </p:spPr>
        <p:txBody>
          <a:bodyPr wrap="square" rtlCol="0">
            <a:spAutoFit/>
          </a:bodyPr>
          <a:lstStyle/>
          <a:p>
            <a:r>
              <a:rPr lang="sv-SE" sz="2000" dirty="0" smtClean="0"/>
              <a:t>Check documents</a:t>
            </a:r>
            <a:endParaRPr lang="sv-SE" sz="2000" dirty="0"/>
          </a:p>
        </p:txBody>
      </p:sp>
      <p:cxnSp>
        <p:nvCxnSpPr>
          <p:cNvPr id="24" name="Straight Arrow Connector 23"/>
          <p:cNvCxnSpPr/>
          <p:nvPr/>
        </p:nvCxnSpPr>
        <p:spPr>
          <a:xfrm>
            <a:off x="5129012" y="4932155"/>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7685083" y="4966203"/>
            <a:ext cx="610673"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1579588"/>
      </p:ext>
    </p:extLst>
  </p:cSld>
  <p:clrMapOvr>
    <a:masterClrMapping/>
  </p:clrMapOvr>
  <mc:AlternateContent xmlns:mc="http://schemas.openxmlformats.org/markup-compatibility/2006">
    <mc:Choice xmlns:p14="http://schemas.microsoft.com/office/powerpoint/2010/main" Requires="p14">
      <p:transition spd="slow" p14:dur="2000" advTm="54812"/>
    </mc:Choice>
    <mc:Fallback>
      <p:transition spd="slow" advTm="54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2164</TotalTime>
  <Words>1254</Words>
  <Application>Microsoft Office PowerPoint</Application>
  <PresentationFormat>Widescreen</PresentationFormat>
  <Paragraphs>104</Paragraphs>
  <Slides>16</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SimSun</vt:lpstr>
      <vt:lpstr>Arial</vt:lpstr>
      <vt:lpstr>Calibri</vt:lpstr>
      <vt:lpstr>Calibri Light</vt:lpstr>
      <vt:lpstr>Wingdings</vt:lpstr>
      <vt:lpstr>Office Theme</vt:lpstr>
      <vt:lpstr>Suggested Solution to Exercise 1: Modelling a Business Process of a Zoo </vt:lpstr>
      <vt:lpstr>Domain Description</vt:lpstr>
      <vt:lpstr>Your Task</vt:lpstr>
      <vt:lpstr>Decide goal and perspective</vt:lpstr>
      <vt:lpstr>Domain Description</vt:lpstr>
      <vt:lpstr>PowerPoint Presentation</vt:lpstr>
      <vt:lpstr>Domain Description</vt:lpstr>
      <vt:lpstr>PowerPoint Presentation</vt:lpstr>
      <vt:lpstr>PowerPoint Presentation</vt:lpstr>
      <vt:lpstr>PowerPoint Presentation</vt:lpstr>
      <vt:lpstr>PowerPoint Presentation</vt:lpstr>
      <vt:lpstr>PowerPoint Presentation</vt:lpstr>
      <vt:lpstr>Domain Description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cp:lastModifiedBy>
  <cp:revision>90</cp:revision>
  <dcterms:created xsi:type="dcterms:W3CDTF">2015-08-28T05:21:30Z</dcterms:created>
  <dcterms:modified xsi:type="dcterms:W3CDTF">2015-08-31T05:43:10Z</dcterms:modified>
</cp:coreProperties>
</file>