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18"/>
  </p:notesMasterIdLst>
  <p:handoutMasterIdLst>
    <p:handoutMasterId r:id="rId19"/>
  </p:handoutMasterIdLst>
  <p:sldIdLst>
    <p:sldId id="264" r:id="rId6"/>
    <p:sldId id="298" r:id="rId7"/>
    <p:sldId id="394" r:id="rId8"/>
    <p:sldId id="395" r:id="rId9"/>
    <p:sldId id="494" r:id="rId10"/>
    <p:sldId id="495" r:id="rId11"/>
    <p:sldId id="514" r:id="rId12"/>
    <p:sldId id="493" r:id="rId13"/>
    <p:sldId id="491" r:id="rId14"/>
    <p:sldId id="492" r:id="rId15"/>
    <p:sldId id="515" r:id="rId16"/>
    <p:sldId id="259" r:id="rId1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0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58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84FDD-BB37-6B48-A9C5-1C3155F992C4}" type="datetimeFigureOut">
              <a:rPr lang="en-US" smtClean="0"/>
              <a:t>8/30/2015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2015-08-30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66984B-3571-4922-8C75-0CFD71F5D64F}" type="slidenum">
              <a:rPr lang="en-US" altLang="sv-SE" sz="1300" i="0"/>
              <a:pPr eaLnBrk="1" hangingPunct="1"/>
              <a:t>3</a:t>
            </a:fld>
            <a:endParaRPr lang="en-US" altLang="sv-SE" sz="1300" i="0"/>
          </a:p>
        </p:txBody>
      </p:sp>
    </p:spTree>
    <p:extLst>
      <p:ext uri="{BB962C8B-B14F-4D97-AF65-F5344CB8AC3E}">
        <p14:creationId xmlns:p14="http://schemas.microsoft.com/office/powerpoint/2010/main" val="66974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 sida behövs </a:t>
            </a:r>
            <a:r>
              <a:rPr lang="sv-SE" dirty="0" err="1" smtClean="0"/>
              <a:t>pga</a:t>
            </a:r>
            <a:r>
              <a:rPr lang="sv-SE" dirty="0" smtClean="0"/>
              <a:t> upphovsrätten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83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2015-08-30</a:t>
            </a:fld>
            <a:endParaRPr lang="sv-SE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smtClean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  <a:endParaRPr lang="en-US" sz="2400" b="1" noProof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8/30/2015</a:t>
            </a:fld>
            <a:endParaRPr lang="en-US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2015-08-30</a:t>
            </a:fld>
            <a:endParaRPr lang="sv-SE" sz="1600" noProof="0" dirty="0" smtClean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8/30/2015</a:t>
            </a:fld>
            <a:endParaRPr lang="en-US" sz="1600" noProof="0" dirty="0" smtClean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8" y="1704612"/>
            <a:ext cx="8136001" cy="1069200"/>
          </a:xfrm>
        </p:spPr>
        <p:txBody>
          <a:bodyPr/>
          <a:lstStyle/>
          <a:p>
            <a:r>
              <a:rPr lang="sv-SE" smtClean="0"/>
              <a:t>Software Engineering</a:t>
            </a:r>
            <a:br>
              <a:rPr lang="sv-SE" smtClean="0"/>
            </a:br>
            <a:r>
              <a:rPr lang="sv-SE" smtClean="0"/>
              <a:t>- a brief introduction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00" y="3394339"/>
            <a:ext cx="6631200" cy="1045502"/>
          </a:xfrm>
        </p:spPr>
        <p:txBody>
          <a:bodyPr/>
          <a:lstStyle/>
          <a:p>
            <a:r>
              <a:rPr lang="sv-SE" dirty="0" smtClean="0"/>
              <a:t>Erik Perjons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682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6236121" cy="3240432"/>
          </a:xfrm>
        </p:spPr>
        <p:txBody>
          <a:bodyPr>
            <a:noAutofit/>
          </a:bodyPr>
          <a:lstStyle/>
          <a:p>
            <a:r>
              <a:rPr lang="sv-SE" altLang="sv-SE" sz="1600" b="1" dirty="0" smtClean="0"/>
              <a:t>Modelling tool</a:t>
            </a:r>
            <a:r>
              <a:rPr lang="sv-SE" altLang="sv-SE" sz="1600" dirty="0" smtClean="0"/>
              <a:t> </a:t>
            </a:r>
            <a:r>
              <a:rPr lang="sv-SE" altLang="sv-SE" sz="1600" dirty="0"/>
              <a:t>– </a:t>
            </a:r>
            <a:r>
              <a:rPr lang="sv-SE" altLang="sv-SE" sz="1600" dirty="0" smtClean="0"/>
              <a:t>is a tool that support graphical modelling of system, </a:t>
            </a:r>
            <a:r>
              <a:rPr lang="sv-SE" altLang="sv-SE" sz="1600" smtClean="0"/>
              <a:t>including software system, </a:t>
            </a:r>
            <a:r>
              <a:rPr lang="sv-SE" altLang="sv-SE" sz="1600" dirty="0" smtClean="0"/>
              <a:t>for example UML modelling (like Visio</a:t>
            </a:r>
            <a:r>
              <a:rPr lang="sv-SE" altLang="sv-SE" sz="1600" dirty="0"/>
              <a:t>, ArgoUML)</a:t>
            </a:r>
          </a:p>
          <a:p>
            <a:r>
              <a:rPr lang="sv-SE" altLang="sv-SE" sz="1600" b="1" dirty="0" smtClean="0"/>
              <a:t>Model-driven development tool (MDD tool) </a:t>
            </a:r>
            <a:r>
              <a:rPr lang="sv-SE" altLang="sv-SE" sz="1600" dirty="0" smtClean="0"/>
              <a:t>– is a tool that support generation of code and user interface from graphcal models (like Rational </a:t>
            </a:r>
            <a:r>
              <a:rPr lang="sv-SE" altLang="sv-SE" sz="1600" dirty="0"/>
              <a:t>Software Architect)</a:t>
            </a:r>
          </a:p>
          <a:p>
            <a:r>
              <a:rPr lang="sv-SE" altLang="sv-SE" sz="1600" b="1" smtClean="0"/>
              <a:t>Case tool</a:t>
            </a:r>
            <a:r>
              <a:rPr lang="sv-SE" altLang="sv-SE" sz="1600" smtClean="0"/>
              <a:t> </a:t>
            </a:r>
            <a:r>
              <a:rPr lang="sv-SE" altLang="sv-SE" sz="1600" dirty="0"/>
              <a:t>–</a:t>
            </a:r>
            <a:r>
              <a:rPr lang="sv-SE" altLang="sv-SE" sz="1600" b="1" dirty="0"/>
              <a:t> </a:t>
            </a:r>
            <a:r>
              <a:rPr lang="sv-SE" altLang="sv-SE" sz="1600" dirty="0" smtClean="0"/>
              <a:t>"</a:t>
            </a:r>
            <a:r>
              <a:rPr lang="sv-SE" altLang="sv-SE" sz="1600" dirty="0"/>
              <a:t>Computer-aided software engineering” </a:t>
            </a:r>
            <a:r>
              <a:rPr lang="sv-SE" altLang="sv-SE" sz="1600"/>
              <a:t>– </a:t>
            </a:r>
            <a:r>
              <a:rPr lang="sv-SE" altLang="sv-SE" sz="1600" smtClean="0"/>
              <a:t>is a tool that support </a:t>
            </a:r>
            <a:r>
              <a:rPr lang="sv-SE" altLang="sv-SE" sz="1600" dirty="0" smtClean="0"/>
              <a:t>analysis, </a:t>
            </a:r>
            <a:r>
              <a:rPr lang="sv-SE" altLang="sv-SE" sz="1600" dirty="0"/>
              <a:t>design och implementation </a:t>
            </a:r>
            <a:r>
              <a:rPr lang="sv-SE" altLang="sv-SE" sz="1600" dirty="0" smtClean="0"/>
              <a:t>of software </a:t>
            </a:r>
            <a:r>
              <a:rPr lang="sv-SE" altLang="sv-SE" sz="1600" smtClean="0"/>
              <a:t>– but is sometimes seen </a:t>
            </a:r>
            <a:r>
              <a:rPr lang="sv-SE" altLang="sv-SE" sz="1600" dirty="0" smtClean="0"/>
              <a:t>as predecessor to IDEs and MDD tools</a:t>
            </a:r>
            <a:endParaRPr lang="sv-SE" sz="1600" b="1" dirty="0"/>
          </a:p>
          <a:p>
            <a:endParaRPr lang="sv-SE" altLang="sv-SE" sz="1600" dirty="0"/>
          </a:p>
        </p:txBody>
      </p:sp>
      <p:sp>
        <p:nvSpPr>
          <p:cNvPr id="6" name="Rectangle 5"/>
          <p:cNvSpPr/>
          <p:nvPr/>
        </p:nvSpPr>
        <p:spPr>
          <a:xfrm>
            <a:off x="7559749" y="76316"/>
            <a:ext cx="1509044" cy="11479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42311" y="4612920"/>
            <a:ext cx="547688" cy="169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1CE8FF-8958-4F70-A6F6-BF2437FE9E98}" type="slidenum">
              <a:rPr lang="sv-SE" altLang="sv-SE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sv-SE" altLang="sv-SE" sz="7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00" y="1409631"/>
            <a:ext cx="1669312" cy="101358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825175" y="2458943"/>
            <a:ext cx="510363" cy="16642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00" y="2693729"/>
            <a:ext cx="1669312" cy="99357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825175" y="3748727"/>
            <a:ext cx="510363" cy="16642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701" y="3979079"/>
            <a:ext cx="1669311" cy="1051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51387" y="0"/>
            <a:ext cx="1549552" cy="12755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2000" y="610475"/>
            <a:ext cx="7910874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altLang="sv-SE" dirty="0" smtClean="0"/>
              <a:t>Tool Support for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15606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smtClean="0"/>
              <a:t>Questions to answer </a:t>
            </a:r>
            <a:endParaRPr lang="sv-SE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6411246" cy="3324991"/>
          </a:xfrm>
        </p:spPr>
        <p:txBody>
          <a:bodyPr>
            <a:normAutofit/>
          </a:bodyPr>
          <a:lstStyle/>
          <a:p>
            <a:r>
              <a:rPr lang="sv-SE" sz="1800" dirty="0" smtClean="0"/>
              <a:t>What is software engineering?</a:t>
            </a:r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656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Erik Perjons – Lärare</a:t>
            </a:r>
          </a:p>
          <a:p>
            <a:r>
              <a:rPr lang="sv-SE" dirty="0" smtClean="0"/>
              <a:t>Jonas Collin – Mediepedagog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2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smtClean="0"/>
              <a:t>Questions to answer </a:t>
            </a:r>
            <a:endParaRPr lang="sv-SE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6411246" cy="3324991"/>
          </a:xfrm>
        </p:spPr>
        <p:txBody>
          <a:bodyPr>
            <a:normAutofit/>
          </a:bodyPr>
          <a:lstStyle/>
          <a:p>
            <a:r>
              <a:rPr lang="sv-SE" sz="1800" dirty="0" smtClean="0"/>
              <a:t>What is software engineering?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063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10412" y="4974432"/>
            <a:ext cx="547688" cy="169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9117A6-B975-45A5-A09F-B1EC89DB7E4B}" type="slidenum">
              <a:rPr lang="sv-SE" altLang="sv-SE" sz="750" i="0"/>
              <a:pPr eaLnBrk="1" hangingPunct="1"/>
              <a:t>3</a:t>
            </a:fld>
            <a:endParaRPr lang="sv-SE" altLang="sv-SE" sz="750" i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sv-SE" dirty="0" smtClean="0"/>
              <a:t>Software Engineering</a:t>
            </a:r>
            <a:endParaRPr lang="en-US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37661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71" y="1349962"/>
            <a:ext cx="8118085" cy="3240432"/>
          </a:xfrm>
        </p:spPr>
        <p:txBody>
          <a:bodyPr>
            <a:noAutofit/>
          </a:bodyPr>
          <a:lstStyle/>
          <a:p>
            <a:r>
              <a:rPr lang="sv-SE" sz="1600" dirty="0" smtClean="0"/>
              <a:t>”Software Engineering is the branch of </a:t>
            </a:r>
            <a:r>
              <a:rPr lang="sv-SE" sz="1600" smtClean="0"/>
              <a:t>computer science </a:t>
            </a:r>
            <a:r>
              <a:rPr lang="sv-SE" sz="1600" dirty="0" smtClean="0"/>
              <a:t>that seeks principles to guide the development of large complex software systems” (Brookshear, 2008)</a:t>
            </a:r>
          </a:p>
          <a:p>
            <a:r>
              <a:rPr lang="sv-SE" sz="1600" dirty="0" smtClean="0"/>
              <a:t>Examples </a:t>
            </a:r>
            <a:r>
              <a:rPr lang="sv-SE" sz="1600" smtClean="0"/>
              <a:t>of sub-disciplines/sub-branches</a:t>
            </a:r>
            <a:r>
              <a:rPr lang="sv-SE" sz="1600" dirty="0" smtClean="0"/>
              <a:t>:</a:t>
            </a:r>
          </a:p>
          <a:p>
            <a:pPr lvl="1"/>
            <a:r>
              <a:rPr lang="sv-SE" sz="1400" dirty="0" smtClean="0"/>
              <a:t>Requirement engineering</a:t>
            </a:r>
          </a:p>
          <a:p>
            <a:pPr lvl="1"/>
            <a:r>
              <a:rPr lang="sv-SE" sz="1400" dirty="0" smtClean="0"/>
              <a:t>Software/System design and development</a:t>
            </a:r>
          </a:p>
          <a:p>
            <a:pPr lvl="1"/>
            <a:r>
              <a:rPr lang="sv-SE" sz="1400" smtClean="0"/>
              <a:t>Software/System testing</a:t>
            </a:r>
            <a:endParaRPr lang="sv-SE" sz="1400" dirty="0" smtClean="0"/>
          </a:p>
          <a:p>
            <a:pPr lvl="1"/>
            <a:r>
              <a:rPr lang="sv-SE" sz="1400" dirty="0" smtClean="0"/>
              <a:t>Software/System maintenance</a:t>
            </a:r>
          </a:p>
          <a:p>
            <a:pPr lvl="1"/>
            <a:r>
              <a:rPr lang="sv-SE" sz="1400" dirty="0" smtClean="0"/>
              <a:t>...</a:t>
            </a:r>
            <a:endParaRPr lang="sv-SE" sz="1400" dirty="0"/>
          </a:p>
        </p:txBody>
      </p:sp>
      <p:sp>
        <p:nvSpPr>
          <p:cNvPr id="6" name="Rectangle 5"/>
          <p:cNvSpPr/>
          <p:nvPr/>
        </p:nvSpPr>
        <p:spPr>
          <a:xfrm>
            <a:off x="7654247" y="0"/>
            <a:ext cx="1387011" cy="1224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2000" y="627534"/>
            <a:ext cx="8352000" cy="596700"/>
          </a:xfrm>
        </p:spPr>
        <p:txBody>
          <a:bodyPr/>
          <a:lstStyle/>
          <a:p>
            <a:r>
              <a:rPr lang="sv-SE" altLang="sv-SE" dirty="0"/>
              <a:t>Software Engineering</a:t>
            </a:r>
            <a:r>
              <a:rPr lang="en-US" altLang="sv-SE" dirty="0"/>
              <a:t/>
            </a:r>
            <a:br>
              <a:rPr lang="en-US" alt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5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34" y="627534"/>
            <a:ext cx="6850800" cy="596700"/>
          </a:xfrm>
        </p:spPr>
        <p:txBody>
          <a:bodyPr/>
          <a:lstStyle/>
          <a:p>
            <a:r>
              <a:rPr lang="sv-SE" dirty="0" smtClean="0"/>
              <a:t>System development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828" y="2086195"/>
            <a:ext cx="5869172" cy="37217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altLang="sv-SE" sz="1600" b="1" dirty="0" smtClean="0"/>
              <a:t>Requirement </a:t>
            </a:r>
            <a:r>
              <a:rPr lang="sv-SE" altLang="sv-SE" sz="1600" b="1" dirty="0"/>
              <a:t>engineering </a:t>
            </a:r>
            <a:r>
              <a:rPr lang="sv-SE" altLang="sv-SE" sz="1600" dirty="0"/>
              <a:t>– define the requirement of the system (this phase/activity is sometimes called analysis)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sz="1600" b="1" dirty="0"/>
              <a:t>Design</a:t>
            </a:r>
            <a:r>
              <a:rPr lang="sv-SE" altLang="sv-SE" sz="1600" dirty="0"/>
              <a:t> – define the overall architecture and structure of the system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sz="1600" b="1" dirty="0"/>
              <a:t>Implementation</a:t>
            </a:r>
            <a:r>
              <a:rPr lang="sv-SE" altLang="sv-SE" sz="1600" dirty="0"/>
              <a:t> – code the functions and build the database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sz="1600" b="1" dirty="0"/>
              <a:t>Test and deploy </a:t>
            </a:r>
            <a:r>
              <a:rPr lang="sv-SE" altLang="sv-SE" sz="1600" dirty="0"/>
              <a:t>– test that the implemented system fulfill the requirements, and introduce the system in the organisation and integrate it with processes and other systems </a:t>
            </a:r>
          </a:p>
          <a:p>
            <a:endParaRPr lang="sv-SE" sz="1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60688" y="2127618"/>
            <a:ext cx="1295400" cy="3587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/>
              <a:t>Requirement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26769" y="2754143"/>
            <a:ext cx="1296988" cy="3603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/>
              <a:t>Design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9488" y="3402774"/>
            <a:ext cx="1439863" cy="431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/>
              <a:t>Implementation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17258" y="4134703"/>
            <a:ext cx="1494698" cy="431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/>
              <a:t>Test &amp; Deploy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000" y="1224234"/>
            <a:ext cx="8235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altLang="sv-S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(software) </a:t>
            </a:r>
            <a:r>
              <a:rPr lang="sv-SE" alt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- </a:t>
            </a:r>
            <a:r>
              <a:rPr lang="sv-SE" alt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creation/construction of </a:t>
            </a:r>
            <a:r>
              <a:rPr lang="sv-SE" altLang="sv-S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system/software</a:t>
            </a:r>
            <a:r>
              <a:rPr lang="sv-SE" alt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v-SE" altLang="sv-SE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it is usually described </a:t>
            </a:r>
            <a:r>
              <a:rPr lang="sv-SE" alt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set of </a:t>
            </a:r>
            <a:r>
              <a:rPr lang="sv-SE" altLang="sv-S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phases/activities</a:t>
            </a:r>
            <a:r>
              <a:rPr lang="sv-SE" altLang="sv-SE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v-SE" altLang="sv-SE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0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nyderconsulting.net/images/paperPrototyping/fi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63" y="2630236"/>
            <a:ext cx="2869355" cy="21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86" y="1275534"/>
            <a:ext cx="4999120" cy="3481401"/>
          </a:xfrm>
        </p:spPr>
        <p:txBody>
          <a:bodyPr>
            <a:noAutofit/>
          </a:bodyPr>
          <a:lstStyle/>
          <a:p>
            <a:pPr hangingPunct="0"/>
            <a:r>
              <a:rPr lang="en-GB" sz="1600" smtClean="0"/>
              <a:t>There </a:t>
            </a:r>
            <a:r>
              <a:rPr lang="en-GB" sz="1600" dirty="0"/>
              <a:t>is no agreement on what a prototype is, but it can be seen as an early form of the final </a:t>
            </a:r>
            <a:r>
              <a:rPr lang="en-GB" sz="1600" dirty="0" smtClean="0"/>
              <a:t>system, </a:t>
            </a:r>
            <a:r>
              <a:rPr lang="en-GB" sz="1600" dirty="0"/>
              <a:t>focusing on certain aspects of it</a:t>
            </a:r>
            <a:r>
              <a:rPr lang="en-GB" sz="1600"/>
              <a:t>. </a:t>
            </a:r>
            <a:endParaRPr lang="en-GB" sz="1600" smtClean="0"/>
          </a:p>
          <a:p>
            <a:pPr hangingPunct="0"/>
            <a:r>
              <a:rPr lang="en-GB" sz="1600" smtClean="0"/>
              <a:t>The prototype </a:t>
            </a:r>
            <a:r>
              <a:rPr lang="en-GB" sz="1600" dirty="0"/>
              <a:t>enables the designers to better understand design </a:t>
            </a:r>
            <a:r>
              <a:rPr lang="en-GB" sz="1600"/>
              <a:t>challenges </a:t>
            </a:r>
            <a:r>
              <a:rPr lang="en-GB" sz="1600" smtClean="0"/>
              <a:t>before </a:t>
            </a:r>
            <a:r>
              <a:rPr lang="en-GB" sz="1600" dirty="0"/>
              <a:t>developing the </a:t>
            </a:r>
            <a:r>
              <a:rPr lang="en-GB" sz="1600"/>
              <a:t>final </a:t>
            </a:r>
            <a:r>
              <a:rPr lang="en-GB" sz="1600" smtClean="0"/>
              <a:t>system, </a:t>
            </a:r>
            <a:r>
              <a:rPr lang="en-GB" sz="1600" dirty="0"/>
              <a:t>and the prototype </a:t>
            </a:r>
            <a:r>
              <a:rPr lang="en-GB" sz="1600"/>
              <a:t>is </a:t>
            </a:r>
            <a:r>
              <a:rPr lang="en-GB" sz="1600" smtClean="0"/>
              <a:t>also often </a:t>
            </a:r>
            <a:r>
              <a:rPr lang="en-GB" sz="1600" dirty="0"/>
              <a:t>constructed to obtain early </a:t>
            </a:r>
            <a:r>
              <a:rPr lang="en-GB" sz="1600" dirty="0" smtClean="0"/>
              <a:t>user-feedback </a:t>
            </a:r>
            <a:endParaRPr lang="sv-S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86" y="678834"/>
            <a:ext cx="8189409" cy="596700"/>
          </a:xfrm>
        </p:spPr>
        <p:txBody>
          <a:bodyPr/>
          <a:lstStyle/>
          <a:p>
            <a:r>
              <a:rPr lang="sv-SE" altLang="sv-SE" smtClean="0"/>
              <a:t>Prototype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86" y="1419371"/>
            <a:ext cx="8425714" cy="3481401"/>
          </a:xfrm>
        </p:spPr>
        <p:txBody>
          <a:bodyPr>
            <a:noAutofit/>
          </a:bodyPr>
          <a:lstStyle/>
          <a:p>
            <a:pPr hangingPunct="0"/>
            <a:r>
              <a:rPr lang="en-GB" sz="1600" dirty="0" smtClean="0"/>
              <a:t>Stakeholders in software engineering are people or roles that have an interest in a software system, such as users, business analysts, software developers, IT support, managers, executives, owner, </a:t>
            </a:r>
            <a:r>
              <a:rPr lang="en-GB" sz="1600" dirty="0" err="1" smtClean="0"/>
              <a:t>etc</a:t>
            </a:r>
            <a:endParaRPr lang="en-GB" sz="1600" dirty="0" smtClean="0"/>
          </a:p>
          <a:p>
            <a:pPr hangingPunct="0"/>
            <a:r>
              <a:rPr lang="en-GB" sz="1600" dirty="0" smtClean="0"/>
              <a:t>Stakeholders need to be involved in the system development, especially in the requirement </a:t>
            </a:r>
            <a:r>
              <a:rPr lang="en-GB" sz="1600" smtClean="0"/>
              <a:t>engineering phase, </a:t>
            </a:r>
            <a:r>
              <a:rPr lang="en-GB" sz="1600" dirty="0" smtClean="0"/>
              <a:t>so that the “right” system is developed</a:t>
            </a:r>
            <a:endParaRPr lang="sv-S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86" y="678834"/>
            <a:ext cx="8189409" cy="596700"/>
          </a:xfrm>
        </p:spPr>
        <p:txBody>
          <a:bodyPr/>
          <a:lstStyle/>
          <a:p>
            <a:r>
              <a:rPr lang="sv-SE" altLang="sv-SE" dirty="0" smtClean="0"/>
              <a:t>Stakeholders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4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Software Life Cycle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8245675" cy="3240432"/>
          </a:xfrm>
        </p:spPr>
        <p:txBody>
          <a:bodyPr>
            <a:normAutofit/>
          </a:bodyPr>
          <a:lstStyle/>
          <a:p>
            <a:r>
              <a:rPr lang="sv-SE" sz="1600" dirty="0" smtClean="0"/>
              <a:t>The </a:t>
            </a:r>
            <a:r>
              <a:rPr lang="sv-SE" sz="1600" b="1" dirty="0" smtClean="0"/>
              <a:t>software life cycle</a:t>
            </a:r>
            <a:r>
              <a:rPr lang="sv-SE" sz="1600" dirty="0" smtClean="0"/>
              <a:t> describes the </a:t>
            </a:r>
            <a:r>
              <a:rPr lang="sv-SE" sz="1600" dirty="0"/>
              <a:t>major phases </a:t>
            </a:r>
            <a:r>
              <a:rPr lang="sv-SE" sz="1600" dirty="0" smtClean="0"/>
              <a:t>of a </a:t>
            </a:r>
            <a:r>
              <a:rPr lang="sv-SE" sz="1600"/>
              <a:t>software </a:t>
            </a:r>
            <a:r>
              <a:rPr lang="sv-SE" sz="1600" smtClean="0"/>
              <a:t>system from </a:t>
            </a:r>
            <a:r>
              <a:rPr lang="sv-SE" sz="1600" dirty="0"/>
              <a:t>development to </a:t>
            </a:r>
            <a:r>
              <a:rPr lang="sv-SE" sz="1600" smtClean="0"/>
              <a:t>withdrawal of the system</a:t>
            </a:r>
            <a:endParaRPr lang="sv-SE" sz="1600" dirty="0" smtClean="0"/>
          </a:p>
          <a:p>
            <a:r>
              <a:rPr lang="sv-SE" sz="1600" dirty="0" smtClean="0"/>
              <a:t>Since the </a:t>
            </a:r>
            <a:r>
              <a:rPr lang="sv-SE" sz="1600" b="1" dirty="0" smtClean="0"/>
              <a:t>maintenance </a:t>
            </a:r>
            <a:r>
              <a:rPr lang="sv-SE" sz="1600" dirty="0" smtClean="0"/>
              <a:t>(i.e., correcting and updating the software) can be very costly, this phase has to be considered during development: is </a:t>
            </a:r>
            <a:r>
              <a:rPr lang="sv-SE" sz="1600" smtClean="0"/>
              <a:t>the system developed </a:t>
            </a:r>
            <a:r>
              <a:rPr lang="sv-SE" sz="1600" dirty="0" smtClean="0"/>
              <a:t>so </a:t>
            </a:r>
            <a:r>
              <a:rPr lang="sv-SE" sz="1600" smtClean="0"/>
              <a:t>that the correcting </a:t>
            </a:r>
            <a:r>
              <a:rPr lang="sv-SE" sz="1600" dirty="0"/>
              <a:t>and </a:t>
            </a:r>
            <a:r>
              <a:rPr lang="sv-SE" sz="1600"/>
              <a:t>updating </a:t>
            </a:r>
            <a:r>
              <a:rPr lang="sv-SE" sz="1600" smtClean="0"/>
              <a:t>of the systemare easy to do?</a:t>
            </a:r>
            <a:endParaRPr lang="sv-SE" sz="16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21673" y="3418367"/>
            <a:ext cx="1488556" cy="5847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5489954" y="3418368"/>
            <a:ext cx="1254642" cy="5847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5489954" y="4274870"/>
            <a:ext cx="1254642" cy="5847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ounded Rectangle 6"/>
          <p:cNvSpPr/>
          <p:nvPr/>
        </p:nvSpPr>
        <p:spPr>
          <a:xfrm>
            <a:off x="7561529" y="4274870"/>
            <a:ext cx="1254642" cy="5847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10229" y="3712488"/>
            <a:ext cx="776176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44596" y="4567265"/>
            <a:ext cx="776176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744596" y="3583169"/>
            <a:ext cx="12700" cy="85650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47177" y="3875566"/>
            <a:ext cx="0" cy="5641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47177" y="3900658"/>
            <a:ext cx="22860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47177" y="4432465"/>
            <a:ext cx="175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7368" y="3407621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Software development</a:t>
            </a:r>
            <a:endParaRPr lang="sv-SE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605772" y="4382599"/>
            <a:ext cx="218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Withdrawal</a:t>
            </a:r>
            <a:endParaRPr lang="sv-SE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465149" y="4412839"/>
            <a:ext cx="218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Maintenance</a:t>
            </a:r>
            <a:endParaRPr lang="sv-SE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784126" y="3531869"/>
            <a:ext cx="218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Use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8961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1387" y="0"/>
            <a:ext cx="1549552" cy="12755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18" y="1447179"/>
            <a:ext cx="1940565" cy="1473002"/>
          </a:xfrm>
          <a:prstGeom prst="rect">
            <a:avLst/>
          </a:prstGeom>
        </p:spPr>
      </p:pic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910874" cy="596700"/>
          </a:xfrm>
        </p:spPr>
        <p:txBody>
          <a:bodyPr/>
          <a:lstStyle/>
          <a:p>
            <a:r>
              <a:rPr lang="sv-SE" altLang="sv-SE" dirty="0" smtClean="0"/>
              <a:t>Tool Support for Software </a:t>
            </a:r>
            <a:r>
              <a:rPr lang="sv-SE" altLang="sv-SE" dirty="0"/>
              <a:t>E</a:t>
            </a:r>
            <a:r>
              <a:rPr lang="sv-SE" altLang="sv-SE" dirty="0" smtClean="0"/>
              <a:t>ngineering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5544651" cy="3698898"/>
          </a:xfrm>
        </p:spPr>
        <p:txBody>
          <a:bodyPr>
            <a:noAutofit/>
          </a:bodyPr>
          <a:lstStyle/>
          <a:p>
            <a:r>
              <a:rPr lang="sv-SE" altLang="sv-SE" sz="1600" b="1" dirty="0"/>
              <a:t>Integrated development environment (IDE) </a:t>
            </a:r>
            <a:r>
              <a:rPr lang="sv-SE" altLang="sv-SE" sz="1600" dirty="0"/>
              <a:t>– </a:t>
            </a:r>
            <a:r>
              <a:rPr lang="sv-SE" altLang="sv-SE" sz="1600" dirty="0" smtClean="0"/>
              <a:t>is an environment that ”combine tools for developing software (that is, editors, compilers, debugging) into a single, integrated package, some of which provide visual programming features...” </a:t>
            </a:r>
            <a:r>
              <a:rPr lang="sv-SE" sz="1600" dirty="0"/>
              <a:t>(Brookshear, 2008</a:t>
            </a:r>
            <a:r>
              <a:rPr lang="sv-SE" sz="1600" dirty="0" smtClean="0"/>
              <a:t>)</a:t>
            </a:r>
            <a:endParaRPr lang="sv-SE" altLang="sv-SE" sz="1600" dirty="0" smtClean="0"/>
          </a:p>
          <a:p>
            <a:r>
              <a:rPr lang="sv-SE" altLang="sv-SE" sz="1600" dirty="0" smtClean="0"/>
              <a:t>An interesting example of an IDE is the </a:t>
            </a:r>
            <a:r>
              <a:rPr lang="sv-SE" altLang="sv-SE" sz="1600" b="1" dirty="0" smtClean="0"/>
              <a:t>Eclipse platform </a:t>
            </a:r>
            <a:r>
              <a:rPr lang="sv-SE" altLang="sv-SE" sz="1600" dirty="0" smtClean="0"/>
              <a:t>that is an open source environment which provide a number of plug in for different purposes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10412" y="4974432"/>
            <a:ext cx="547688" cy="169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1CE8FF-8958-4F70-A6F6-BF2437FE9E98}" type="slidenum">
              <a:rPr lang="sv-SE" altLang="sv-SE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sv-SE" altLang="sv-SE" sz="7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309" y="2449951"/>
            <a:ext cx="1940565" cy="1422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374" y="3296628"/>
            <a:ext cx="1940565" cy="14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4551</TotalTime>
  <Words>544</Words>
  <Application>Microsoft Office PowerPoint</Application>
  <PresentationFormat>On-screen Show (16:9)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Software Engineering - a brief introduction  </vt:lpstr>
      <vt:lpstr>Questions to answer </vt:lpstr>
      <vt:lpstr>PowerPoint Presentation</vt:lpstr>
      <vt:lpstr>Software Engineering  </vt:lpstr>
      <vt:lpstr>System development</vt:lpstr>
      <vt:lpstr>Prototype</vt:lpstr>
      <vt:lpstr>Stakeholders</vt:lpstr>
      <vt:lpstr>Software Life Cycle</vt:lpstr>
      <vt:lpstr>Tool Support for Software Engineering</vt:lpstr>
      <vt:lpstr>PowerPoint Presentation</vt:lpstr>
      <vt:lpstr>Questions to answer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</cp:lastModifiedBy>
  <cp:revision>204</cp:revision>
  <dcterms:created xsi:type="dcterms:W3CDTF">2015-05-25T21:35:52Z</dcterms:created>
  <dcterms:modified xsi:type="dcterms:W3CDTF">2015-08-30T11:26:50Z</dcterms:modified>
</cp:coreProperties>
</file>