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3"/>
  </p:notesMasterIdLst>
  <p:handoutMasterIdLst>
    <p:handoutMasterId r:id="rId44"/>
  </p:handoutMasterIdLst>
  <p:sldIdLst>
    <p:sldId id="264" r:id="rId6"/>
    <p:sldId id="298" r:id="rId7"/>
    <p:sldId id="299" r:id="rId8"/>
    <p:sldId id="424" r:id="rId9"/>
    <p:sldId id="422" r:id="rId10"/>
    <p:sldId id="459" r:id="rId11"/>
    <p:sldId id="425" r:id="rId12"/>
    <p:sldId id="428" r:id="rId13"/>
    <p:sldId id="426" r:id="rId14"/>
    <p:sldId id="427" r:id="rId15"/>
    <p:sldId id="429" r:id="rId16"/>
    <p:sldId id="431" r:id="rId17"/>
    <p:sldId id="399" r:id="rId18"/>
    <p:sldId id="462" r:id="rId19"/>
    <p:sldId id="435" r:id="rId20"/>
    <p:sldId id="432" r:id="rId21"/>
    <p:sldId id="442" r:id="rId22"/>
    <p:sldId id="443" r:id="rId23"/>
    <p:sldId id="439" r:id="rId24"/>
    <p:sldId id="463" r:id="rId25"/>
    <p:sldId id="441" r:id="rId26"/>
    <p:sldId id="444" r:id="rId27"/>
    <p:sldId id="445" r:id="rId28"/>
    <p:sldId id="446" r:id="rId29"/>
    <p:sldId id="447" r:id="rId30"/>
    <p:sldId id="448" r:id="rId31"/>
    <p:sldId id="449" r:id="rId32"/>
    <p:sldId id="450" r:id="rId33"/>
    <p:sldId id="451" r:id="rId34"/>
    <p:sldId id="452" r:id="rId35"/>
    <p:sldId id="453" r:id="rId36"/>
    <p:sldId id="464" r:id="rId37"/>
    <p:sldId id="454" r:id="rId38"/>
    <p:sldId id="455" r:id="rId39"/>
    <p:sldId id="458" r:id="rId40"/>
    <p:sldId id="456" r:id="rId41"/>
    <p:sldId id="457" r:id="rId42"/>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0" autoAdjust="0"/>
    <p:restoredTop sz="94434" autoAdjust="0"/>
  </p:normalViewPr>
  <p:slideViewPr>
    <p:cSldViewPr snapToGrid="0">
      <p:cViewPr varScale="1">
        <p:scale>
          <a:sx n="91" d="100"/>
          <a:sy n="91" d="100"/>
        </p:scale>
        <p:origin x="552" y="4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1/5/2019</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2019-01-05</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12</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55774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15</a:t>
            </a:fld>
            <a:endParaRPr lang="en-US" altLang="sv-SE" sz="1300" i="0"/>
          </a:p>
        </p:txBody>
      </p:sp>
    </p:spTree>
    <p:extLst>
      <p:ext uri="{BB962C8B-B14F-4D97-AF65-F5344CB8AC3E}">
        <p14:creationId xmlns:p14="http://schemas.microsoft.com/office/powerpoint/2010/main" val="161314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20</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53370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412053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5</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75993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1452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7</a:t>
            </a:fld>
            <a:endParaRPr lang="en-US" altLang="sv-SE" sz="1300" i="0"/>
          </a:p>
        </p:txBody>
      </p:sp>
    </p:spTree>
    <p:extLst>
      <p:ext uri="{BB962C8B-B14F-4D97-AF65-F5344CB8AC3E}">
        <p14:creationId xmlns:p14="http://schemas.microsoft.com/office/powerpoint/2010/main" val="1502860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8</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206450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9</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89815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10</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08453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11</a:t>
            </a:fld>
            <a:endParaRPr lang="en-US" altLang="sv-SE" sz="1300" i="0"/>
          </a:p>
        </p:txBody>
      </p:sp>
    </p:spTree>
    <p:extLst>
      <p:ext uri="{BB962C8B-B14F-4D97-AF65-F5344CB8AC3E}">
        <p14:creationId xmlns:p14="http://schemas.microsoft.com/office/powerpoint/2010/main" val="3714417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2019-01-05</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1/5/2019</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2019-01-05</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1/5/2019</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0.bin"/><Relationship Id="rId18" Type="http://schemas.openxmlformats.org/officeDocument/2006/relationships/image" Target="../media/image17.emf"/><Relationship Id="rId3" Type="http://schemas.microsoft.com/office/2007/relationships/media" Target="../media/media10.m4a"/><Relationship Id="rId21" Type="http://schemas.openxmlformats.org/officeDocument/2006/relationships/oleObject" Target="../embeddings/oleObject54.bin"/><Relationship Id="rId7" Type="http://schemas.openxmlformats.org/officeDocument/2006/relationships/oleObject" Target="../embeddings/oleObject46.bin"/><Relationship Id="rId12" Type="http://schemas.openxmlformats.org/officeDocument/2006/relationships/image" Target="../media/image14.wmf"/><Relationship Id="rId17" Type="http://schemas.openxmlformats.org/officeDocument/2006/relationships/oleObject" Target="../embeddings/oleObject52.bin"/><Relationship Id="rId2" Type="http://schemas.openxmlformats.org/officeDocument/2006/relationships/tags" Target="../tags/tag6.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6.vml"/><Relationship Id="rId6" Type="http://schemas.openxmlformats.org/officeDocument/2006/relationships/notesSlide" Target="../notesSlides/notesSlide8.xml"/><Relationship Id="rId11" Type="http://schemas.openxmlformats.org/officeDocument/2006/relationships/oleObject" Target="../embeddings/oleObject49.bin"/><Relationship Id="rId5" Type="http://schemas.openxmlformats.org/officeDocument/2006/relationships/slideLayout" Target="../slideLayouts/slideLayout14.xml"/><Relationship Id="rId15" Type="http://schemas.openxmlformats.org/officeDocument/2006/relationships/oleObject" Target="../embeddings/oleObject51.bin"/><Relationship Id="rId10" Type="http://schemas.openxmlformats.org/officeDocument/2006/relationships/oleObject" Target="../embeddings/oleObject48.bin"/><Relationship Id="rId19" Type="http://schemas.openxmlformats.org/officeDocument/2006/relationships/oleObject" Target="../embeddings/oleObject53.bin"/><Relationship Id="rId4" Type="http://schemas.openxmlformats.org/officeDocument/2006/relationships/audio" Target="../media/media10.m4a"/><Relationship Id="rId9" Type="http://schemas.openxmlformats.org/officeDocument/2006/relationships/oleObject" Target="../embeddings/oleObject47.bin"/><Relationship Id="rId14" Type="http://schemas.openxmlformats.org/officeDocument/2006/relationships/image" Target="../media/image15.emf"/><Relationship Id="rId2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9.bin"/><Relationship Id="rId18" Type="http://schemas.openxmlformats.org/officeDocument/2006/relationships/image" Target="../media/image17.emf"/><Relationship Id="rId3" Type="http://schemas.microsoft.com/office/2007/relationships/media" Target="../media/media12.m4a"/><Relationship Id="rId21" Type="http://schemas.openxmlformats.org/officeDocument/2006/relationships/oleObject" Target="../embeddings/oleObject63.bin"/><Relationship Id="rId7" Type="http://schemas.openxmlformats.org/officeDocument/2006/relationships/oleObject" Target="../embeddings/oleObject55.bin"/><Relationship Id="rId12" Type="http://schemas.openxmlformats.org/officeDocument/2006/relationships/image" Target="../media/image14.wmf"/><Relationship Id="rId17" Type="http://schemas.openxmlformats.org/officeDocument/2006/relationships/oleObject" Target="../embeddings/oleObject61.bin"/><Relationship Id="rId2" Type="http://schemas.openxmlformats.org/officeDocument/2006/relationships/tags" Target="../tags/tag7.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7.vml"/><Relationship Id="rId6" Type="http://schemas.openxmlformats.org/officeDocument/2006/relationships/notesSlide" Target="../notesSlides/notesSlide10.xml"/><Relationship Id="rId11" Type="http://schemas.openxmlformats.org/officeDocument/2006/relationships/oleObject" Target="../embeddings/oleObject58.bin"/><Relationship Id="rId5" Type="http://schemas.openxmlformats.org/officeDocument/2006/relationships/slideLayout" Target="../slideLayouts/slideLayout14.xml"/><Relationship Id="rId15" Type="http://schemas.openxmlformats.org/officeDocument/2006/relationships/oleObject" Target="../embeddings/oleObject60.bin"/><Relationship Id="rId10" Type="http://schemas.openxmlformats.org/officeDocument/2006/relationships/oleObject" Target="../embeddings/oleObject57.bin"/><Relationship Id="rId19" Type="http://schemas.openxmlformats.org/officeDocument/2006/relationships/oleObject" Target="../embeddings/oleObject62.bin"/><Relationship Id="rId4" Type="http://schemas.openxmlformats.org/officeDocument/2006/relationships/audio" Target="../media/media12.m4a"/><Relationship Id="rId9" Type="http://schemas.openxmlformats.org/officeDocument/2006/relationships/oleObject" Target="../embeddings/oleObject56.bin"/><Relationship Id="rId14" Type="http://schemas.openxmlformats.org/officeDocument/2006/relationships/image" Target="../media/image15.emf"/><Relationship Id="rId2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68.bin"/><Relationship Id="rId18" Type="http://schemas.openxmlformats.org/officeDocument/2006/relationships/image" Target="../media/image17.emf"/><Relationship Id="rId3" Type="http://schemas.microsoft.com/office/2007/relationships/media" Target="../media/media20.m4a"/><Relationship Id="rId21" Type="http://schemas.openxmlformats.org/officeDocument/2006/relationships/oleObject" Target="../embeddings/oleObject72.bin"/><Relationship Id="rId7" Type="http://schemas.openxmlformats.org/officeDocument/2006/relationships/oleObject" Target="../embeddings/oleObject64.bin"/><Relationship Id="rId12" Type="http://schemas.openxmlformats.org/officeDocument/2006/relationships/image" Target="../media/image14.wmf"/><Relationship Id="rId17" Type="http://schemas.openxmlformats.org/officeDocument/2006/relationships/oleObject" Target="../embeddings/oleObject70.bin"/><Relationship Id="rId2" Type="http://schemas.openxmlformats.org/officeDocument/2006/relationships/tags" Target="../tags/tag8.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8.vml"/><Relationship Id="rId6" Type="http://schemas.openxmlformats.org/officeDocument/2006/relationships/notesSlide" Target="../notesSlides/notesSlide12.xml"/><Relationship Id="rId11" Type="http://schemas.openxmlformats.org/officeDocument/2006/relationships/oleObject" Target="../embeddings/oleObject67.bin"/><Relationship Id="rId5" Type="http://schemas.openxmlformats.org/officeDocument/2006/relationships/slideLayout" Target="../slideLayouts/slideLayout14.xml"/><Relationship Id="rId15" Type="http://schemas.openxmlformats.org/officeDocument/2006/relationships/oleObject" Target="../embeddings/oleObject69.bin"/><Relationship Id="rId10" Type="http://schemas.openxmlformats.org/officeDocument/2006/relationships/oleObject" Target="../embeddings/oleObject66.bin"/><Relationship Id="rId19" Type="http://schemas.openxmlformats.org/officeDocument/2006/relationships/oleObject" Target="../embeddings/oleObject71.bin"/><Relationship Id="rId4" Type="http://schemas.openxmlformats.org/officeDocument/2006/relationships/audio" Target="../media/media20.m4a"/><Relationship Id="rId9" Type="http://schemas.openxmlformats.org/officeDocument/2006/relationships/oleObject" Target="../embeddings/oleObject65.bin"/><Relationship Id="rId14" Type="http://schemas.openxmlformats.org/officeDocument/2006/relationships/image" Target="../media/image15.emf"/><Relationship Id="rId22"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4.bin"/><Relationship Id="rId18" Type="http://schemas.openxmlformats.org/officeDocument/2006/relationships/image" Target="../media/image17.emf"/><Relationship Id="rId3" Type="http://schemas.microsoft.com/office/2007/relationships/media" Target="../media/media5.m4a"/><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image" Target="../media/image14.wmf"/><Relationship Id="rId17" Type="http://schemas.openxmlformats.org/officeDocument/2006/relationships/oleObject" Target="../embeddings/oleObject16.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3.xml"/><Relationship Id="rId11" Type="http://schemas.openxmlformats.org/officeDocument/2006/relationships/oleObject" Target="../embeddings/oleObject13.bin"/><Relationship Id="rId5" Type="http://schemas.openxmlformats.org/officeDocument/2006/relationships/slideLayout" Target="../slideLayouts/slideLayout14.xml"/><Relationship Id="rId15" Type="http://schemas.openxmlformats.org/officeDocument/2006/relationships/oleObject" Target="../embeddings/oleObject15.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audio" Target="../media/media5.m4a"/><Relationship Id="rId9" Type="http://schemas.openxmlformats.org/officeDocument/2006/relationships/oleObject" Target="../embeddings/oleObject11.bin"/><Relationship Id="rId14" Type="http://schemas.openxmlformats.org/officeDocument/2006/relationships/image" Target="../media/image15.emf"/><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23.bin"/><Relationship Id="rId18" Type="http://schemas.openxmlformats.org/officeDocument/2006/relationships/image" Target="../media/image17.emf"/><Relationship Id="rId3" Type="http://schemas.microsoft.com/office/2007/relationships/media" Target="../media/media6.m4a"/><Relationship Id="rId21" Type="http://schemas.openxmlformats.org/officeDocument/2006/relationships/oleObject" Target="../embeddings/oleObject27.bin"/><Relationship Id="rId7" Type="http://schemas.openxmlformats.org/officeDocument/2006/relationships/oleObject" Target="../embeddings/oleObject19.bin"/><Relationship Id="rId12" Type="http://schemas.openxmlformats.org/officeDocument/2006/relationships/image" Target="../media/image14.wmf"/><Relationship Id="rId17" Type="http://schemas.openxmlformats.org/officeDocument/2006/relationships/oleObject" Target="../embeddings/oleObject25.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4.xml"/><Relationship Id="rId11" Type="http://schemas.openxmlformats.org/officeDocument/2006/relationships/oleObject" Target="../embeddings/oleObject22.bin"/><Relationship Id="rId5" Type="http://schemas.openxmlformats.org/officeDocument/2006/relationships/slideLayout" Target="../slideLayouts/slideLayout14.xml"/><Relationship Id="rId15" Type="http://schemas.openxmlformats.org/officeDocument/2006/relationships/oleObject" Target="../embeddings/oleObject24.bin"/><Relationship Id="rId10" Type="http://schemas.openxmlformats.org/officeDocument/2006/relationships/oleObject" Target="../embeddings/oleObject21.bin"/><Relationship Id="rId19" Type="http://schemas.openxmlformats.org/officeDocument/2006/relationships/oleObject" Target="../embeddings/oleObject26.bin"/><Relationship Id="rId4" Type="http://schemas.openxmlformats.org/officeDocument/2006/relationships/audio" Target="../media/media6.m4a"/><Relationship Id="rId9" Type="http://schemas.openxmlformats.org/officeDocument/2006/relationships/oleObject" Target="../embeddings/oleObject20.bin"/><Relationship Id="rId14" Type="http://schemas.openxmlformats.org/officeDocument/2006/relationships/image" Target="../media/image15.emf"/><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32.bin"/><Relationship Id="rId18" Type="http://schemas.openxmlformats.org/officeDocument/2006/relationships/image" Target="../media/image17.emf"/><Relationship Id="rId3" Type="http://schemas.microsoft.com/office/2007/relationships/media" Target="../media/media8.m4a"/><Relationship Id="rId21" Type="http://schemas.openxmlformats.org/officeDocument/2006/relationships/oleObject" Target="../embeddings/oleObject36.bin"/><Relationship Id="rId7" Type="http://schemas.openxmlformats.org/officeDocument/2006/relationships/oleObject" Target="../embeddings/oleObject28.bin"/><Relationship Id="rId12" Type="http://schemas.openxmlformats.org/officeDocument/2006/relationships/image" Target="../media/image14.wmf"/><Relationship Id="rId17" Type="http://schemas.openxmlformats.org/officeDocument/2006/relationships/oleObject" Target="../embeddings/oleObject34.bin"/><Relationship Id="rId2" Type="http://schemas.openxmlformats.org/officeDocument/2006/relationships/tags" Target="../tags/tag4.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4.vml"/><Relationship Id="rId6" Type="http://schemas.openxmlformats.org/officeDocument/2006/relationships/notesSlide" Target="../notesSlides/notesSlide6.xml"/><Relationship Id="rId11" Type="http://schemas.openxmlformats.org/officeDocument/2006/relationships/oleObject" Target="../embeddings/oleObject31.bin"/><Relationship Id="rId5" Type="http://schemas.openxmlformats.org/officeDocument/2006/relationships/slideLayout" Target="../slideLayouts/slideLayout14.xml"/><Relationship Id="rId15" Type="http://schemas.openxmlformats.org/officeDocument/2006/relationships/oleObject" Target="../embeddings/oleObject33.bin"/><Relationship Id="rId10" Type="http://schemas.openxmlformats.org/officeDocument/2006/relationships/oleObject" Target="../embeddings/oleObject30.bin"/><Relationship Id="rId19" Type="http://schemas.openxmlformats.org/officeDocument/2006/relationships/oleObject" Target="../embeddings/oleObject35.bin"/><Relationship Id="rId4" Type="http://schemas.openxmlformats.org/officeDocument/2006/relationships/audio" Target="../media/media8.m4a"/><Relationship Id="rId9" Type="http://schemas.openxmlformats.org/officeDocument/2006/relationships/oleObject" Target="../embeddings/oleObject29.bin"/><Relationship Id="rId14" Type="http://schemas.openxmlformats.org/officeDocument/2006/relationships/image" Target="../media/image15.emf"/><Relationship Id="rId22"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41.bin"/><Relationship Id="rId18" Type="http://schemas.openxmlformats.org/officeDocument/2006/relationships/image" Target="../media/image17.emf"/><Relationship Id="rId3" Type="http://schemas.microsoft.com/office/2007/relationships/media" Target="../media/media9.m4a"/><Relationship Id="rId21" Type="http://schemas.openxmlformats.org/officeDocument/2006/relationships/oleObject" Target="../embeddings/oleObject45.bin"/><Relationship Id="rId7" Type="http://schemas.openxmlformats.org/officeDocument/2006/relationships/oleObject" Target="../embeddings/oleObject37.bin"/><Relationship Id="rId12" Type="http://schemas.openxmlformats.org/officeDocument/2006/relationships/image" Target="../media/image14.wmf"/><Relationship Id="rId17" Type="http://schemas.openxmlformats.org/officeDocument/2006/relationships/oleObject" Target="../embeddings/oleObject43.bin"/><Relationship Id="rId2" Type="http://schemas.openxmlformats.org/officeDocument/2006/relationships/tags" Target="../tags/tag5.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5.vml"/><Relationship Id="rId6" Type="http://schemas.openxmlformats.org/officeDocument/2006/relationships/notesSlide" Target="../notesSlides/notesSlide7.xml"/><Relationship Id="rId11" Type="http://schemas.openxmlformats.org/officeDocument/2006/relationships/oleObject" Target="../embeddings/oleObject40.bin"/><Relationship Id="rId5" Type="http://schemas.openxmlformats.org/officeDocument/2006/relationships/slideLayout" Target="../slideLayouts/slideLayout14.xml"/><Relationship Id="rId15" Type="http://schemas.openxmlformats.org/officeDocument/2006/relationships/oleObject" Target="../embeddings/oleObject42.bin"/><Relationship Id="rId10" Type="http://schemas.openxmlformats.org/officeDocument/2006/relationships/oleObject" Target="../embeddings/oleObject39.bin"/><Relationship Id="rId19" Type="http://schemas.openxmlformats.org/officeDocument/2006/relationships/oleObject" Target="../embeddings/oleObject44.bin"/><Relationship Id="rId4" Type="http://schemas.openxmlformats.org/officeDocument/2006/relationships/audio" Target="../media/media9.m4a"/><Relationship Id="rId9" Type="http://schemas.openxmlformats.org/officeDocument/2006/relationships/oleObject" Target="../embeddings/oleObject38.bin"/><Relationship Id="rId14" Type="http://schemas.openxmlformats.org/officeDocument/2006/relationships/image" Target="../media/image15.emf"/><Relationship Id="rId2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smtClean="0"/>
              <a:t>System Modelling using UML Class Diagram and UML Sequence Diagram</a:t>
            </a:r>
            <a:endParaRPr lang="sv-SE" dirty="0"/>
          </a:p>
        </p:txBody>
      </p:sp>
      <p:sp>
        <p:nvSpPr>
          <p:cNvPr id="3" name="Subtitle 2"/>
          <p:cNvSpPr>
            <a:spLocks noGrp="1"/>
          </p:cNvSpPr>
          <p:nvPr>
            <p:ph type="subTitle" idx="1"/>
          </p:nvPr>
        </p:nvSpPr>
        <p:spPr>
          <a:xfrm>
            <a:off x="968554" y="327249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17131"/>
    </mc:Choice>
    <mc:Fallback xmlns="">
      <p:transition advTm="1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10</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4009843" y="1494805"/>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5033781" y="1549573"/>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961208" y="3599312"/>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5343166" y="3696295"/>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5212"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5213"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5214"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5215"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5216"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5217"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5218"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5219"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5220"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 name="Down Arrow 1"/>
          <p:cNvSpPr/>
          <p:nvPr/>
        </p:nvSpPr>
        <p:spPr>
          <a:xfrm>
            <a:off x="5902011" y="2294248"/>
            <a:ext cx="291500" cy="1309492"/>
          </a:xfrm>
          <a:prstGeom prst="downArrow">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3" name="Group 81"/>
          <p:cNvGrpSpPr>
            <a:grpSpLocks/>
          </p:cNvGrpSpPr>
          <p:nvPr/>
        </p:nvGrpSpPr>
        <p:grpSpPr bwMode="auto">
          <a:xfrm>
            <a:off x="5811355" y="1756325"/>
            <a:ext cx="647700" cy="377429"/>
            <a:chOff x="521" y="1071"/>
            <a:chExt cx="2223" cy="1361"/>
          </a:xfrm>
        </p:grpSpPr>
        <p:grpSp>
          <p:nvGrpSpPr>
            <p:cNvPr id="264" name="Group 82"/>
            <p:cNvGrpSpPr>
              <a:grpSpLocks/>
            </p:cNvGrpSpPr>
            <p:nvPr/>
          </p:nvGrpSpPr>
          <p:grpSpPr bwMode="auto">
            <a:xfrm>
              <a:off x="521" y="1071"/>
              <a:ext cx="590" cy="576"/>
              <a:chOff x="2608" y="1888"/>
              <a:chExt cx="590" cy="576"/>
            </a:xfrm>
          </p:grpSpPr>
          <p:sp>
            <p:nvSpPr>
              <p:cNvPr id="28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5" name="Group 86"/>
            <p:cNvGrpSpPr>
              <a:grpSpLocks/>
            </p:cNvGrpSpPr>
            <p:nvPr/>
          </p:nvGrpSpPr>
          <p:grpSpPr bwMode="auto">
            <a:xfrm>
              <a:off x="1338" y="1071"/>
              <a:ext cx="590" cy="576"/>
              <a:chOff x="2608" y="1888"/>
              <a:chExt cx="590" cy="576"/>
            </a:xfrm>
          </p:grpSpPr>
          <p:sp>
            <p:nvSpPr>
              <p:cNvPr id="27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6" name="Group 90"/>
            <p:cNvGrpSpPr>
              <a:grpSpLocks/>
            </p:cNvGrpSpPr>
            <p:nvPr/>
          </p:nvGrpSpPr>
          <p:grpSpPr bwMode="auto">
            <a:xfrm>
              <a:off x="1338" y="1856"/>
              <a:ext cx="590" cy="576"/>
              <a:chOff x="2608" y="1888"/>
              <a:chExt cx="590" cy="576"/>
            </a:xfrm>
          </p:grpSpPr>
          <p:sp>
            <p:nvSpPr>
              <p:cNvPr id="27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7" name="Group 94"/>
            <p:cNvGrpSpPr>
              <a:grpSpLocks/>
            </p:cNvGrpSpPr>
            <p:nvPr/>
          </p:nvGrpSpPr>
          <p:grpSpPr bwMode="auto">
            <a:xfrm>
              <a:off x="2154" y="1856"/>
              <a:ext cx="590" cy="576"/>
              <a:chOff x="2608" y="1888"/>
              <a:chExt cx="590" cy="576"/>
            </a:xfrm>
          </p:grpSpPr>
          <p:sp>
            <p:nvSpPr>
              <p:cNvPr id="27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68" name="AutoShape 98"/>
            <p:cNvCxnSpPr>
              <a:cxnSpLocks noChangeShapeType="1"/>
              <a:stCxn id="277" idx="2"/>
              <a:endCxn id="27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9" name="AutoShape 99"/>
            <p:cNvCxnSpPr>
              <a:cxnSpLocks noChangeShapeType="1"/>
              <a:stCxn id="274" idx="3"/>
              <a:endCxn id="27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0" name="AutoShape 100"/>
            <p:cNvCxnSpPr>
              <a:cxnSpLocks noChangeShapeType="1"/>
              <a:stCxn id="274" idx="1"/>
              <a:endCxn id="28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83" name="Group 81"/>
          <p:cNvGrpSpPr>
            <a:grpSpLocks/>
          </p:cNvGrpSpPr>
          <p:nvPr/>
        </p:nvGrpSpPr>
        <p:grpSpPr bwMode="auto">
          <a:xfrm>
            <a:off x="5590147" y="1261468"/>
            <a:ext cx="647700" cy="377429"/>
            <a:chOff x="521" y="1071"/>
            <a:chExt cx="2223" cy="1361"/>
          </a:xfrm>
        </p:grpSpPr>
        <p:grpSp>
          <p:nvGrpSpPr>
            <p:cNvPr id="284" name="Group 82"/>
            <p:cNvGrpSpPr>
              <a:grpSpLocks/>
            </p:cNvGrpSpPr>
            <p:nvPr/>
          </p:nvGrpSpPr>
          <p:grpSpPr bwMode="auto">
            <a:xfrm>
              <a:off x="521" y="1071"/>
              <a:ext cx="590" cy="576"/>
              <a:chOff x="2608" y="1888"/>
              <a:chExt cx="590" cy="576"/>
            </a:xfrm>
          </p:grpSpPr>
          <p:sp>
            <p:nvSpPr>
              <p:cNvPr id="30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5" name="Group 86"/>
            <p:cNvGrpSpPr>
              <a:grpSpLocks/>
            </p:cNvGrpSpPr>
            <p:nvPr/>
          </p:nvGrpSpPr>
          <p:grpSpPr bwMode="auto">
            <a:xfrm>
              <a:off x="1338" y="1071"/>
              <a:ext cx="590" cy="576"/>
              <a:chOff x="2608" y="1888"/>
              <a:chExt cx="590" cy="576"/>
            </a:xfrm>
          </p:grpSpPr>
          <p:sp>
            <p:nvSpPr>
              <p:cNvPr id="29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6" name="Group 90"/>
            <p:cNvGrpSpPr>
              <a:grpSpLocks/>
            </p:cNvGrpSpPr>
            <p:nvPr/>
          </p:nvGrpSpPr>
          <p:grpSpPr bwMode="auto">
            <a:xfrm>
              <a:off x="1338" y="1856"/>
              <a:ext cx="590" cy="576"/>
              <a:chOff x="2608" y="1888"/>
              <a:chExt cx="590" cy="576"/>
            </a:xfrm>
          </p:grpSpPr>
          <p:sp>
            <p:nvSpPr>
              <p:cNvPr id="29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7" name="Group 94"/>
            <p:cNvGrpSpPr>
              <a:grpSpLocks/>
            </p:cNvGrpSpPr>
            <p:nvPr/>
          </p:nvGrpSpPr>
          <p:grpSpPr bwMode="auto">
            <a:xfrm>
              <a:off x="2154" y="1856"/>
              <a:ext cx="590" cy="576"/>
              <a:chOff x="2608" y="1888"/>
              <a:chExt cx="590" cy="576"/>
            </a:xfrm>
          </p:grpSpPr>
          <p:sp>
            <p:nvSpPr>
              <p:cNvPr id="29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88" name="AutoShape 98"/>
            <p:cNvCxnSpPr>
              <a:cxnSpLocks noChangeShapeType="1"/>
              <a:stCxn id="297" idx="2"/>
              <a:endCxn id="29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9" name="AutoShape 99"/>
            <p:cNvCxnSpPr>
              <a:cxnSpLocks noChangeShapeType="1"/>
              <a:stCxn id="294" idx="3"/>
              <a:endCxn id="29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90" name="AutoShape 100"/>
            <p:cNvCxnSpPr>
              <a:cxnSpLocks noChangeShapeType="1"/>
              <a:stCxn id="294" idx="1"/>
              <a:endCxn id="30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303" name="Group 81"/>
          <p:cNvGrpSpPr>
            <a:grpSpLocks/>
          </p:cNvGrpSpPr>
          <p:nvPr/>
        </p:nvGrpSpPr>
        <p:grpSpPr bwMode="auto">
          <a:xfrm>
            <a:off x="6136773" y="3909071"/>
            <a:ext cx="647700" cy="377429"/>
            <a:chOff x="521" y="1071"/>
            <a:chExt cx="2223" cy="1361"/>
          </a:xfrm>
        </p:grpSpPr>
        <p:grpSp>
          <p:nvGrpSpPr>
            <p:cNvPr id="304" name="Group 82"/>
            <p:cNvGrpSpPr>
              <a:grpSpLocks/>
            </p:cNvGrpSpPr>
            <p:nvPr/>
          </p:nvGrpSpPr>
          <p:grpSpPr bwMode="auto">
            <a:xfrm>
              <a:off x="521" y="1071"/>
              <a:ext cx="590" cy="576"/>
              <a:chOff x="2608" y="1888"/>
              <a:chExt cx="590" cy="576"/>
            </a:xfrm>
          </p:grpSpPr>
          <p:sp>
            <p:nvSpPr>
              <p:cNvPr id="32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2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5" name="Group 86"/>
            <p:cNvGrpSpPr>
              <a:grpSpLocks/>
            </p:cNvGrpSpPr>
            <p:nvPr/>
          </p:nvGrpSpPr>
          <p:grpSpPr bwMode="auto">
            <a:xfrm>
              <a:off x="1338" y="1071"/>
              <a:ext cx="590" cy="576"/>
              <a:chOff x="2608" y="1888"/>
              <a:chExt cx="590" cy="576"/>
            </a:xfrm>
          </p:grpSpPr>
          <p:sp>
            <p:nvSpPr>
              <p:cNvPr id="31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6" name="Group 90"/>
            <p:cNvGrpSpPr>
              <a:grpSpLocks/>
            </p:cNvGrpSpPr>
            <p:nvPr/>
          </p:nvGrpSpPr>
          <p:grpSpPr bwMode="auto">
            <a:xfrm>
              <a:off x="1338" y="1856"/>
              <a:ext cx="590" cy="576"/>
              <a:chOff x="2608" y="1888"/>
              <a:chExt cx="590" cy="576"/>
            </a:xfrm>
          </p:grpSpPr>
          <p:sp>
            <p:nvSpPr>
              <p:cNvPr id="31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07" name="Group 94"/>
            <p:cNvGrpSpPr>
              <a:grpSpLocks/>
            </p:cNvGrpSpPr>
            <p:nvPr/>
          </p:nvGrpSpPr>
          <p:grpSpPr bwMode="auto">
            <a:xfrm>
              <a:off x="2154" y="1856"/>
              <a:ext cx="590" cy="576"/>
              <a:chOff x="2608" y="1888"/>
              <a:chExt cx="590" cy="576"/>
            </a:xfrm>
          </p:grpSpPr>
          <p:sp>
            <p:nvSpPr>
              <p:cNvPr id="31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1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1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08" name="AutoShape 98"/>
            <p:cNvCxnSpPr>
              <a:cxnSpLocks noChangeShapeType="1"/>
              <a:stCxn id="317" idx="2"/>
              <a:endCxn id="31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09" name="AutoShape 99"/>
            <p:cNvCxnSpPr>
              <a:cxnSpLocks noChangeShapeType="1"/>
              <a:stCxn id="314" idx="3"/>
              <a:endCxn id="31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10" name="AutoShape 100"/>
            <p:cNvCxnSpPr>
              <a:cxnSpLocks noChangeShapeType="1"/>
              <a:stCxn id="314" idx="1"/>
              <a:endCxn id="32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4" name="Straight Connector 3"/>
          <p:cNvCxnSpPr/>
          <p:nvPr/>
        </p:nvCxnSpPr>
        <p:spPr>
          <a:xfrm flipV="1">
            <a:off x="5986619" y="3997301"/>
            <a:ext cx="154402" cy="1556"/>
          </a:xfrm>
          <a:prstGeom prst="line">
            <a:avLst/>
          </a:prstGeom>
        </p:spPr>
        <p:style>
          <a:lnRef idx="1">
            <a:schemeClr val="dk1"/>
          </a:lnRef>
          <a:fillRef idx="0">
            <a:schemeClr val="dk1"/>
          </a:fillRef>
          <a:effectRef idx="0">
            <a:schemeClr val="dk1"/>
          </a:effectRef>
          <a:fontRef idx="minor">
            <a:schemeClr val="tx1"/>
          </a:fontRef>
        </p:style>
      </p:cxnSp>
      <p:cxnSp>
        <p:nvCxnSpPr>
          <p:cNvPr id="328" name="Straight Connector 327"/>
          <p:cNvCxnSpPr/>
          <p:nvPr/>
        </p:nvCxnSpPr>
        <p:spPr>
          <a:xfrm flipV="1">
            <a:off x="5673487" y="1842163"/>
            <a:ext cx="154402" cy="1556"/>
          </a:xfrm>
          <a:prstGeom prst="line">
            <a:avLst/>
          </a:prstGeom>
        </p:spPr>
        <p:style>
          <a:lnRef idx="1">
            <a:schemeClr val="dk1"/>
          </a:lnRef>
          <a:fillRef idx="0">
            <a:schemeClr val="dk1"/>
          </a:fillRef>
          <a:effectRef idx="0">
            <a:schemeClr val="dk1"/>
          </a:effectRef>
          <a:fontRef idx="minor">
            <a:schemeClr val="tx1"/>
          </a:fontRef>
        </p:style>
      </p:cxnSp>
      <p:cxnSp>
        <p:nvCxnSpPr>
          <p:cNvPr id="329" name="Straight Connector 328"/>
          <p:cNvCxnSpPr/>
          <p:nvPr/>
        </p:nvCxnSpPr>
        <p:spPr>
          <a:xfrm flipH="1" flipV="1">
            <a:off x="5905086" y="1627753"/>
            <a:ext cx="1" cy="124752"/>
          </a:xfrm>
          <a:prstGeom prst="line">
            <a:avLst/>
          </a:prstGeom>
        </p:spPr>
        <p:style>
          <a:lnRef idx="1">
            <a:schemeClr val="dk1"/>
          </a:lnRef>
          <a:fillRef idx="0">
            <a:schemeClr val="dk1"/>
          </a:fillRef>
          <a:effectRef idx="0">
            <a:schemeClr val="dk1"/>
          </a:effectRef>
          <a:fontRef idx="minor">
            <a:schemeClr val="tx1"/>
          </a:fontRef>
        </p:style>
      </p:cxnSp>
      <p:grpSp>
        <p:nvGrpSpPr>
          <p:cNvPr id="348" name="Group 81"/>
          <p:cNvGrpSpPr>
            <a:grpSpLocks/>
          </p:cNvGrpSpPr>
          <p:nvPr/>
        </p:nvGrpSpPr>
        <p:grpSpPr bwMode="auto">
          <a:xfrm>
            <a:off x="6380797" y="1476774"/>
            <a:ext cx="647700" cy="377429"/>
            <a:chOff x="521" y="1071"/>
            <a:chExt cx="2223" cy="1361"/>
          </a:xfrm>
        </p:grpSpPr>
        <p:grpSp>
          <p:nvGrpSpPr>
            <p:cNvPr id="349" name="Group 82"/>
            <p:cNvGrpSpPr>
              <a:grpSpLocks/>
            </p:cNvGrpSpPr>
            <p:nvPr/>
          </p:nvGrpSpPr>
          <p:grpSpPr bwMode="auto">
            <a:xfrm>
              <a:off x="521" y="1071"/>
              <a:ext cx="590" cy="576"/>
              <a:chOff x="2608" y="1888"/>
              <a:chExt cx="590" cy="576"/>
            </a:xfrm>
          </p:grpSpPr>
          <p:sp>
            <p:nvSpPr>
              <p:cNvPr id="365"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6"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7"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0" name="Group 86"/>
            <p:cNvGrpSpPr>
              <a:grpSpLocks/>
            </p:cNvGrpSpPr>
            <p:nvPr/>
          </p:nvGrpSpPr>
          <p:grpSpPr bwMode="auto">
            <a:xfrm>
              <a:off x="1338" y="1071"/>
              <a:ext cx="590" cy="576"/>
              <a:chOff x="2608" y="1888"/>
              <a:chExt cx="590" cy="576"/>
            </a:xfrm>
          </p:grpSpPr>
          <p:sp>
            <p:nvSpPr>
              <p:cNvPr id="362"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3"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4"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1" name="Group 90"/>
            <p:cNvGrpSpPr>
              <a:grpSpLocks/>
            </p:cNvGrpSpPr>
            <p:nvPr/>
          </p:nvGrpSpPr>
          <p:grpSpPr bwMode="auto">
            <a:xfrm>
              <a:off x="1338" y="1856"/>
              <a:ext cx="590" cy="576"/>
              <a:chOff x="2608" y="1888"/>
              <a:chExt cx="590" cy="576"/>
            </a:xfrm>
          </p:grpSpPr>
          <p:sp>
            <p:nvSpPr>
              <p:cNvPr id="359"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0"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1"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2" name="Group 94"/>
            <p:cNvGrpSpPr>
              <a:grpSpLocks/>
            </p:cNvGrpSpPr>
            <p:nvPr/>
          </p:nvGrpSpPr>
          <p:grpSpPr bwMode="auto">
            <a:xfrm>
              <a:off x="2154" y="1856"/>
              <a:ext cx="590" cy="576"/>
              <a:chOff x="2608" y="1888"/>
              <a:chExt cx="590" cy="576"/>
            </a:xfrm>
          </p:grpSpPr>
          <p:sp>
            <p:nvSpPr>
              <p:cNvPr id="356"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57"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58"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53" name="AutoShape 98"/>
            <p:cNvCxnSpPr>
              <a:cxnSpLocks noChangeShapeType="1"/>
              <a:stCxn id="362" idx="2"/>
              <a:endCxn id="359"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4" name="AutoShape 99"/>
            <p:cNvCxnSpPr>
              <a:cxnSpLocks noChangeShapeType="1"/>
              <a:stCxn id="359" idx="3"/>
              <a:endCxn id="356"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5" name="AutoShape 100"/>
            <p:cNvCxnSpPr>
              <a:cxnSpLocks noChangeShapeType="1"/>
              <a:stCxn id="359" idx="1"/>
              <a:endCxn id="365"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368" name="Straight Connector 367"/>
          <p:cNvCxnSpPr/>
          <p:nvPr/>
        </p:nvCxnSpPr>
        <p:spPr>
          <a:xfrm flipV="1">
            <a:off x="6235503" y="1565541"/>
            <a:ext cx="154402" cy="1556"/>
          </a:xfrm>
          <a:prstGeom prst="line">
            <a:avLst/>
          </a:prstGeom>
        </p:spPr>
        <p:style>
          <a:lnRef idx="1">
            <a:schemeClr val="dk1"/>
          </a:lnRef>
          <a:fillRef idx="0">
            <a:schemeClr val="dk1"/>
          </a:fillRef>
          <a:effectRef idx="0">
            <a:schemeClr val="dk1"/>
          </a:effectRef>
          <a:fontRef idx="minor">
            <a:schemeClr val="tx1"/>
          </a:fontRef>
        </p:style>
      </p:cxnSp>
      <p:sp>
        <p:nvSpPr>
          <p:cNvPr id="323" name="Oval 322"/>
          <p:cNvSpPr/>
          <p:nvPr/>
        </p:nvSpPr>
        <p:spPr>
          <a:xfrm rot="770763">
            <a:off x="4810463" y="1610638"/>
            <a:ext cx="1768283" cy="500851"/>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2820647652"/>
      </p:ext>
    </p:extLst>
  </p:cSld>
  <p:clrMapOvr>
    <a:masterClrMapping/>
  </p:clrMapOvr>
  <mc:AlternateContent xmlns:mc="http://schemas.openxmlformats.org/markup-compatibility/2006" xmlns:p14="http://schemas.microsoft.com/office/powerpoint/2010/main">
    <mc:Choice Requires="p14">
      <p:transition spd="slow" p14:dur="2000" advTm="25831"/>
    </mc:Choice>
    <mc:Fallback xmlns="">
      <p:transition spd="slow" advTm="2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11</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System Modelling – Interaction between software objects</a:t>
            </a:r>
            <a:endParaRPr lang="en-US" altLang="sv-S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90860599"/>
      </p:ext>
    </p:extLst>
  </p:cSld>
  <p:clrMapOvr>
    <a:masterClrMapping/>
  </p:clrMapOvr>
  <mc:AlternateContent xmlns:mc="http://schemas.openxmlformats.org/markup-compatibility/2006" xmlns:p14="http://schemas.microsoft.com/office/powerpoint/2010/main">
    <mc:Choice Requires="p14">
      <p:transition spd="slow" p14:dur="2000" advTm="6897"/>
    </mc:Choice>
    <mc:Fallback xmlns="">
      <p:transition spd="slow" advTm="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12</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3656515" y="3619183"/>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6236"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6237"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6238"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6239"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6240"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6241"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6242"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6243"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6244"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1" name="Oval 260"/>
          <p:cNvSpPr/>
          <p:nvPr/>
        </p:nvSpPr>
        <p:spPr>
          <a:xfrm>
            <a:off x="4691516" y="3185926"/>
            <a:ext cx="2486761" cy="1012218"/>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Down Arrow 261"/>
          <p:cNvSpPr/>
          <p:nvPr/>
        </p:nvSpPr>
        <p:spPr>
          <a:xfrm>
            <a:off x="5709347" y="2966719"/>
            <a:ext cx="291500" cy="349976"/>
          </a:xfrm>
          <a:prstGeom prst="downArrow">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3" name="Down Arrow 262"/>
          <p:cNvSpPr/>
          <p:nvPr/>
        </p:nvSpPr>
        <p:spPr>
          <a:xfrm rot="16200000">
            <a:off x="4494584" y="3574163"/>
            <a:ext cx="291500" cy="349976"/>
          </a:xfrm>
          <a:prstGeom prst="downArrow">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2056591506"/>
      </p:ext>
    </p:extLst>
  </p:cSld>
  <p:clrMapOvr>
    <a:masterClrMapping/>
  </p:clrMapOvr>
  <mc:AlternateContent xmlns:mc="http://schemas.openxmlformats.org/markup-compatibility/2006" xmlns:p14="http://schemas.microsoft.com/office/powerpoint/2010/main">
    <mc:Choice Requires="p14">
      <p:transition spd="slow" p14:dur="2000" advTm="38151"/>
    </mc:Choice>
    <mc:Fallback xmlns="">
      <p:transition spd="slow" advTm="3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17571" y="1349962"/>
            <a:ext cx="7988684" cy="3240432"/>
          </a:xfrm>
        </p:spPr>
        <p:txBody>
          <a:bodyPr>
            <a:noAutofit/>
          </a:bodyPr>
          <a:lstStyle/>
          <a:p>
            <a:r>
              <a:rPr lang="en-US" sz="1800" dirty="0"/>
              <a:t>An </a:t>
            </a:r>
            <a:r>
              <a:rPr lang="en-US" sz="1800" dirty="0" smtClean="0"/>
              <a:t>information system's </a:t>
            </a:r>
            <a:r>
              <a:rPr lang="en-US" sz="1800" dirty="0"/>
              <a:t>main tasks are to:</a:t>
            </a:r>
          </a:p>
          <a:p>
            <a:pPr lvl="1"/>
            <a:r>
              <a:rPr lang="en-US" sz="1800" dirty="0"/>
              <a:t>  </a:t>
            </a:r>
            <a:r>
              <a:rPr lang="en-US" sz="1800" dirty="0" smtClean="0"/>
              <a:t>store/save information in </a:t>
            </a:r>
            <a:r>
              <a:rPr lang="en-US" sz="1800" dirty="0"/>
              <a:t>the system</a:t>
            </a:r>
          </a:p>
          <a:p>
            <a:pPr lvl="1"/>
            <a:r>
              <a:rPr lang="en-US" sz="1800" dirty="0"/>
              <a:t>  </a:t>
            </a:r>
            <a:r>
              <a:rPr lang="en-US" sz="1800" dirty="0" smtClean="0"/>
              <a:t>retrieve/read information from the system (to </a:t>
            </a:r>
            <a:r>
              <a:rPr lang="en-US" sz="1800" dirty="0"/>
              <a:t>display </a:t>
            </a:r>
            <a:r>
              <a:rPr lang="en-US" sz="1800" dirty="0" smtClean="0"/>
              <a:t>to </a:t>
            </a:r>
            <a:r>
              <a:rPr lang="en-US" sz="1800" dirty="0"/>
              <a:t>the </a:t>
            </a:r>
            <a:r>
              <a:rPr lang="en-US" sz="1800" dirty="0" smtClean="0"/>
              <a:t>user)</a:t>
            </a:r>
            <a:endParaRPr lang="en-US" sz="1800" dirty="0"/>
          </a:p>
          <a:p>
            <a:pPr lvl="1"/>
            <a:r>
              <a:rPr lang="en-US" sz="1800" dirty="0"/>
              <a:t>  perform </a:t>
            </a:r>
            <a:r>
              <a:rPr lang="en-US" sz="1800" dirty="0" smtClean="0"/>
              <a:t>calculations</a:t>
            </a:r>
          </a:p>
          <a:p>
            <a:r>
              <a:rPr lang="en-US" sz="1800" dirty="0"/>
              <a:t>Interaction diagrams (e.g. UML sequence diagrams) represent these tasks in an effective way</a:t>
            </a:r>
          </a:p>
        </p:txBody>
      </p:sp>
      <p:sp>
        <p:nvSpPr>
          <p:cNvPr id="8" name="Title 7"/>
          <p:cNvSpPr>
            <a:spLocks noGrp="1"/>
          </p:cNvSpPr>
          <p:nvPr>
            <p:ph type="title"/>
          </p:nvPr>
        </p:nvSpPr>
        <p:spPr>
          <a:xfrm>
            <a:off x="535912" y="531841"/>
            <a:ext cx="8608087" cy="596700"/>
          </a:xfrm>
        </p:spPr>
        <p:txBody>
          <a:bodyPr/>
          <a:lstStyle/>
          <a:p>
            <a:r>
              <a:rPr lang="sv-SE" dirty="0" smtClean="0"/>
              <a:t>Why show interactions between objects?</a:t>
            </a:r>
            <a:r>
              <a:rPr lang="sv-SE" dirty="0"/>
              <a:t/>
            </a:r>
            <a:br>
              <a:rPr lang="sv-SE" dirty="0"/>
            </a:br>
            <a:endParaRPr lang="sv-SE"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64211510"/>
      </p:ext>
    </p:extLst>
  </p:cSld>
  <p:clrMapOvr>
    <a:masterClrMapping/>
  </p:clrMapOvr>
  <mc:AlternateContent xmlns:mc="http://schemas.openxmlformats.org/markup-compatibility/2006" xmlns:p14="http://schemas.microsoft.com/office/powerpoint/2010/main">
    <mc:Choice Requires="p14">
      <p:transition spd="slow" p14:dur="2000" advTm="43753"/>
    </mc:Choice>
    <mc:Fallback xmlns="">
      <p:transition spd="slow" advTm="4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17571" y="1349962"/>
            <a:ext cx="7988684" cy="3240432"/>
          </a:xfrm>
        </p:spPr>
        <p:txBody>
          <a:bodyPr>
            <a:noAutofit/>
          </a:bodyPr>
          <a:lstStyle/>
          <a:p>
            <a:r>
              <a:rPr lang="en-US" sz="1800" dirty="0" smtClean="0"/>
              <a:t>Interaction diagrams </a:t>
            </a:r>
            <a:r>
              <a:rPr lang="en-US" sz="1800" dirty="0"/>
              <a:t>(e.g. UML sequence diagrams) </a:t>
            </a:r>
            <a:r>
              <a:rPr lang="en-US" sz="1800" dirty="0" smtClean="0"/>
              <a:t>provide a good descriptions of how an information systems works</a:t>
            </a:r>
          </a:p>
          <a:p>
            <a:r>
              <a:rPr lang="en-US" sz="1800" dirty="0" smtClean="0"/>
              <a:t>Therefore, they can be used </a:t>
            </a:r>
            <a:r>
              <a:rPr lang="en-US" sz="1800" dirty="0"/>
              <a:t>as one of the first steps to develop an information system</a:t>
            </a:r>
          </a:p>
          <a:p>
            <a:r>
              <a:rPr lang="en-US" sz="1800" dirty="0" smtClean="0"/>
              <a:t>More precisely, interaction </a:t>
            </a:r>
            <a:r>
              <a:rPr lang="en-US" sz="1800" dirty="0"/>
              <a:t>diagrams (e.g. UML sequence diagrams) </a:t>
            </a:r>
            <a:r>
              <a:rPr lang="en-US" sz="1800" dirty="0" smtClean="0"/>
              <a:t>can </a:t>
            </a:r>
            <a:r>
              <a:rPr lang="en-US" sz="1800" dirty="0"/>
              <a:t>be used for identifying which operations (methods) are needed in a system, and in which classes they should belong </a:t>
            </a:r>
            <a:r>
              <a:rPr lang="en-US" sz="1800" dirty="0" smtClean="0"/>
              <a:t>to</a:t>
            </a:r>
          </a:p>
          <a:p>
            <a:pPr marL="0" indent="0">
              <a:buNone/>
            </a:pPr>
            <a:endParaRPr lang="en-US" sz="1800" dirty="0"/>
          </a:p>
        </p:txBody>
      </p:sp>
      <p:sp>
        <p:nvSpPr>
          <p:cNvPr id="8" name="Title 7"/>
          <p:cNvSpPr>
            <a:spLocks noGrp="1"/>
          </p:cNvSpPr>
          <p:nvPr>
            <p:ph type="title"/>
          </p:nvPr>
        </p:nvSpPr>
        <p:spPr>
          <a:xfrm>
            <a:off x="535913" y="531841"/>
            <a:ext cx="8352000" cy="596700"/>
          </a:xfrm>
        </p:spPr>
        <p:txBody>
          <a:bodyPr/>
          <a:lstStyle/>
          <a:p>
            <a:r>
              <a:rPr lang="sv-SE" dirty="0" smtClean="0"/>
              <a:t>Why show interaction between objects?</a:t>
            </a:r>
            <a:r>
              <a:rPr lang="sv-SE" dirty="0"/>
              <a:t/>
            </a:r>
            <a:br>
              <a:rPr lang="sv-SE" dirty="0"/>
            </a:b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52719868"/>
      </p:ext>
    </p:extLst>
  </p:cSld>
  <p:clrMapOvr>
    <a:masterClrMapping/>
  </p:clrMapOvr>
  <mc:AlternateContent xmlns:mc="http://schemas.openxmlformats.org/markup-compatibility/2006" xmlns:p14="http://schemas.microsoft.com/office/powerpoint/2010/main">
    <mc:Choice Requires="p14">
      <p:transition spd="slow" p14:dur="2000" advTm="37355"/>
    </mc:Choice>
    <mc:Fallback xmlns="">
      <p:transition spd="slow" advTm="3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15</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UML Sequence Diagrams</a:t>
            </a:r>
            <a:endParaRPr lang="en-US" altLang="sv-SE"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14684436"/>
      </p:ext>
    </p:extLst>
  </p:cSld>
  <p:clrMapOvr>
    <a:masterClrMapping/>
  </p:clrMapOvr>
  <mc:AlternateContent xmlns:mc="http://schemas.openxmlformats.org/markup-compatibility/2006" xmlns:p14="http://schemas.microsoft.com/office/powerpoint/2010/main">
    <mc:Choice Requires="p14">
      <p:transition spd="slow" p14:dur="2000" advTm="8344"/>
    </mc:Choice>
    <mc:Fallback xmlns="">
      <p:transition spd="slow" advTm="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en-US" sz="1800" dirty="0" smtClean="0"/>
              <a:t>Sequence </a:t>
            </a:r>
            <a:r>
              <a:rPr lang="en-US" sz="1800" dirty="0"/>
              <a:t>diagram can </a:t>
            </a:r>
            <a:r>
              <a:rPr lang="en-US" sz="1800" dirty="0" smtClean="0"/>
              <a:t>be used for identifying </a:t>
            </a:r>
            <a:r>
              <a:rPr lang="en-US" sz="1800" dirty="0"/>
              <a:t>which </a:t>
            </a:r>
            <a:r>
              <a:rPr lang="en-US" sz="1800" dirty="0" smtClean="0"/>
              <a:t>operations (methods) are needed </a:t>
            </a:r>
            <a:r>
              <a:rPr lang="en-US" sz="1800" dirty="0"/>
              <a:t>in a system, and in which classes </a:t>
            </a:r>
            <a:r>
              <a:rPr lang="en-US" sz="1800" dirty="0" smtClean="0"/>
              <a:t>(objects) they </a:t>
            </a:r>
            <a:r>
              <a:rPr lang="en-US" sz="1800" dirty="0"/>
              <a:t>should </a:t>
            </a:r>
            <a:r>
              <a:rPr lang="en-US" sz="1800" dirty="0" smtClean="0"/>
              <a:t>belong to</a:t>
            </a:r>
          </a:p>
        </p:txBody>
      </p:sp>
      <p:sp>
        <p:nvSpPr>
          <p:cNvPr id="8" name="Title 7"/>
          <p:cNvSpPr>
            <a:spLocks noGrp="1"/>
          </p:cNvSpPr>
          <p:nvPr>
            <p:ph type="title"/>
          </p:nvPr>
        </p:nvSpPr>
        <p:spPr>
          <a:xfrm>
            <a:off x="792000" y="627534"/>
            <a:ext cx="8352000" cy="596700"/>
          </a:xfrm>
        </p:spPr>
        <p:txBody>
          <a:bodyPr/>
          <a:lstStyle/>
          <a:p>
            <a:r>
              <a:rPr lang="sv-SE" dirty="0" smtClean="0"/>
              <a:t>Why UML Sequence Diagram?</a:t>
            </a:r>
            <a:r>
              <a:rPr lang="sv-SE" dirty="0"/>
              <a:t/>
            </a:r>
            <a:br>
              <a:rPr lang="sv-SE" dirty="0"/>
            </a:br>
            <a:endParaRPr lang="sv-SE"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677840"/>
      </p:ext>
    </p:extLst>
  </p:cSld>
  <p:clrMapOvr>
    <a:masterClrMapping/>
  </p:clrMapOvr>
  <mc:AlternateContent xmlns:mc="http://schemas.openxmlformats.org/markup-compatibility/2006" xmlns:p14="http://schemas.microsoft.com/office/powerpoint/2010/main">
    <mc:Choice Requires="p14">
      <p:transition spd="slow" p14:dur="2000" advTm="14635"/>
    </mc:Choice>
    <mc:Fallback xmlns="">
      <p:transition spd="slow" advTm="1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17571" y="1349962"/>
            <a:ext cx="7988684" cy="3240432"/>
          </a:xfrm>
        </p:spPr>
        <p:txBody>
          <a:bodyPr>
            <a:noAutofit/>
          </a:bodyPr>
          <a:lstStyle/>
          <a:p>
            <a:r>
              <a:rPr lang="en-US" sz="1800" dirty="0" smtClean="0"/>
              <a:t>In order to design a sequence diagram, you need to decide:</a:t>
            </a:r>
          </a:p>
          <a:p>
            <a:pPr lvl="1"/>
            <a:r>
              <a:rPr lang="en-US" sz="1800" dirty="0"/>
              <a:t>w</a:t>
            </a:r>
            <a:r>
              <a:rPr lang="en-US" sz="1800" dirty="0" smtClean="0"/>
              <a:t>hich design principles to follow</a:t>
            </a:r>
            <a:endParaRPr lang="en-US" sz="1800" dirty="0"/>
          </a:p>
          <a:p>
            <a:pPr lvl="1"/>
            <a:r>
              <a:rPr lang="en-US" sz="1800" dirty="0" smtClean="0"/>
              <a:t>how close the diagram should be to the implementation in a certain programming language</a:t>
            </a:r>
            <a:endParaRPr lang="en-US" sz="1800" dirty="0"/>
          </a:p>
          <a:p>
            <a:pPr marL="0" indent="0">
              <a:buNone/>
            </a:pPr>
            <a:endParaRPr lang="en-US" sz="1800" dirty="0" smtClean="0"/>
          </a:p>
        </p:txBody>
      </p:sp>
      <p:sp>
        <p:nvSpPr>
          <p:cNvPr id="8" name="Title 7"/>
          <p:cNvSpPr>
            <a:spLocks noGrp="1"/>
          </p:cNvSpPr>
          <p:nvPr>
            <p:ph type="title"/>
          </p:nvPr>
        </p:nvSpPr>
        <p:spPr>
          <a:xfrm>
            <a:off x="792000" y="627534"/>
            <a:ext cx="8352000" cy="596700"/>
          </a:xfrm>
        </p:spPr>
        <p:txBody>
          <a:bodyPr/>
          <a:lstStyle/>
          <a:p>
            <a:r>
              <a:rPr lang="sv-SE" dirty="0" smtClean="0"/>
              <a:t>How do you model a Sequence Diagram?</a:t>
            </a:r>
            <a:r>
              <a:rPr lang="sv-SE" dirty="0"/>
              <a:t/>
            </a:r>
            <a:br>
              <a:rPr lang="sv-SE" dirty="0"/>
            </a:b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02500029"/>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17571" y="1349962"/>
            <a:ext cx="7988684" cy="3240432"/>
          </a:xfrm>
        </p:spPr>
        <p:txBody>
          <a:bodyPr>
            <a:noAutofit/>
          </a:bodyPr>
          <a:lstStyle/>
          <a:p>
            <a:r>
              <a:rPr lang="en-US" sz="1800" dirty="0" smtClean="0"/>
              <a:t>For the sequence diagrams in </a:t>
            </a:r>
            <a:r>
              <a:rPr lang="en-US" sz="1800" dirty="0"/>
              <a:t>this presentation, we follow simple design principles and </a:t>
            </a:r>
            <a:r>
              <a:rPr lang="en-US" sz="1800" dirty="0" smtClean="0"/>
              <a:t>we will </a:t>
            </a:r>
            <a:r>
              <a:rPr lang="en-US" sz="1800" dirty="0"/>
              <a:t>not be close to any implementation/programming </a:t>
            </a:r>
            <a:r>
              <a:rPr lang="en-US" sz="1800" dirty="0" smtClean="0"/>
              <a:t>language</a:t>
            </a:r>
          </a:p>
          <a:p>
            <a:r>
              <a:rPr lang="en-US" sz="1800" dirty="0" smtClean="0"/>
              <a:t>Our version of sequence diagrams aims:</a:t>
            </a:r>
          </a:p>
          <a:p>
            <a:pPr marL="685800" lvl="1">
              <a:spcBef>
                <a:spcPts val="600"/>
              </a:spcBef>
            </a:pPr>
            <a:r>
              <a:rPr lang="en-US" altLang="sv-SE" sz="1800" dirty="0"/>
              <a:t>to identify in which objects that data is store/saved (set)</a:t>
            </a:r>
          </a:p>
          <a:p>
            <a:pPr marL="685800" lvl="1">
              <a:spcBef>
                <a:spcPts val="600"/>
              </a:spcBef>
            </a:pPr>
            <a:r>
              <a:rPr lang="en-US" altLang="sv-SE" sz="1800" dirty="0" smtClean="0"/>
              <a:t>to identify in which objects that </a:t>
            </a:r>
            <a:r>
              <a:rPr lang="en-US" altLang="sv-SE" sz="1800" dirty="0"/>
              <a:t>data is </a:t>
            </a:r>
            <a:r>
              <a:rPr lang="en-US" altLang="sv-SE" sz="1800" dirty="0" smtClean="0"/>
              <a:t>retrieve/read from (get)</a:t>
            </a:r>
            <a:endParaRPr lang="en-US" altLang="sv-SE" sz="1800" dirty="0"/>
          </a:p>
          <a:p>
            <a:pPr marL="685800" lvl="1">
              <a:spcBef>
                <a:spcPts val="600"/>
              </a:spcBef>
            </a:pPr>
            <a:r>
              <a:rPr lang="en-US" altLang="sv-SE" sz="1800" dirty="0" smtClean="0"/>
              <a:t>to </a:t>
            </a:r>
            <a:r>
              <a:rPr lang="en-US" altLang="sv-SE" sz="1800" dirty="0"/>
              <a:t>identify in which objects </a:t>
            </a:r>
            <a:r>
              <a:rPr lang="en-US" altLang="sv-SE" sz="1800" dirty="0" smtClean="0"/>
              <a:t>calculations are made</a:t>
            </a:r>
            <a:endParaRPr lang="en-US" sz="1800" dirty="0"/>
          </a:p>
        </p:txBody>
      </p:sp>
      <p:sp>
        <p:nvSpPr>
          <p:cNvPr id="8" name="Title 7"/>
          <p:cNvSpPr>
            <a:spLocks noGrp="1"/>
          </p:cNvSpPr>
          <p:nvPr>
            <p:ph type="title"/>
          </p:nvPr>
        </p:nvSpPr>
        <p:spPr>
          <a:xfrm>
            <a:off x="792000" y="627534"/>
            <a:ext cx="8352000" cy="596700"/>
          </a:xfrm>
        </p:spPr>
        <p:txBody>
          <a:bodyPr/>
          <a:lstStyle/>
          <a:p>
            <a:r>
              <a:rPr lang="sv-SE" dirty="0" smtClean="0"/>
              <a:t>How do you model a Sequence Diagram?</a:t>
            </a:r>
            <a:r>
              <a:rPr lang="sv-SE" dirty="0"/>
              <a:t/>
            </a:r>
            <a:br>
              <a:rPr lang="sv-SE" dirty="0"/>
            </a:b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21137108"/>
      </p:ext>
    </p:extLst>
  </p:cSld>
  <p:clrMapOvr>
    <a:masterClrMapping/>
  </p:clrMapOvr>
  <mc:AlternateContent xmlns:mc="http://schemas.openxmlformats.org/markup-compatibility/2006" xmlns:p14="http://schemas.microsoft.com/office/powerpoint/2010/main">
    <mc:Choice Requires="p14">
      <p:transition spd="slow" p14:dur="2000" advTm="37825"/>
    </mc:Choice>
    <mc:Fallback xmlns="">
      <p:transition spd="slow" advTm="3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92000" y="627534"/>
            <a:ext cx="8352000" cy="596700"/>
          </a:xfrm>
        </p:spPr>
        <p:txBody>
          <a:bodyPr/>
          <a:lstStyle/>
          <a:p>
            <a:r>
              <a:rPr lang="sv-SE" dirty="0" smtClean="0"/>
              <a:t>Sequence Diagram - Notation</a:t>
            </a:r>
            <a:r>
              <a:rPr lang="sv-SE" dirty="0"/>
              <a:t/>
            </a:r>
            <a:br>
              <a:rPr lang="sv-SE" dirty="0"/>
            </a:br>
            <a:endParaRPr lang="sv-SE" dirty="0"/>
          </a:p>
        </p:txBody>
      </p:sp>
      <p:grpSp>
        <p:nvGrpSpPr>
          <p:cNvPr id="6" name="Group 9"/>
          <p:cNvGrpSpPr>
            <a:grpSpLocks/>
          </p:cNvGrpSpPr>
          <p:nvPr/>
        </p:nvGrpSpPr>
        <p:grpSpPr bwMode="auto">
          <a:xfrm>
            <a:off x="806450" y="1441450"/>
            <a:ext cx="433388" cy="439738"/>
            <a:chOff x="4634" y="3385"/>
            <a:chExt cx="226" cy="408"/>
          </a:xfrm>
        </p:grpSpPr>
        <p:sp>
          <p:nvSpPr>
            <p:cNvPr id="7"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9"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0"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1"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2"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13" name="Text Box 15"/>
          <p:cNvSpPr txBox="1">
            <a:spLocks noChangeArrowheads="1"/>
          </p:cNvSpPr>
          <p:nvPr/>
        </p:nvSpPr>
        <p:spPr bwMode="auto">
          <a:xfrm>
            <a:off x="663575" y="1838325"/>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4" name="Text Box 17"/>
          <p:cNvSpPr txBox="1">
            <a:spLocks noChangeArrowheads="1"/>
          </p:cNvSpPr>
          <p:nvPr/>
        </p:nvSpPr>
        <p:spPr bwMode="auto">
          <a:xfrm>
            <a:off x="911225" y="2406650"/>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5" name="Text Box 19"/>
          <p:cNvSpPr txBox="1">
            <a:spLocks noChangeArrowheads="1"/>
          </p:cNvSpPr>
          <p:nvPr/>
        </p:nvSpPr>
        <p:spPr bwMode="auto">
          <a:xfrm>
            <a:off x="2746375" y="4389438"/>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totalSum </a:t>
            </a:r>
            <a:endParaRPr lang="sv-SE" altLang="sv-SE" sz="1400" i="0" dirty="0"/>
          </a:p>
        </p:txBody>
      </p:sp>
      <p:sp>
        <p:nvSpPr>
          <p:cNvPr id="16" name="Rectangle 22"/>
          <p:cNvSpPr>
            <a:spLocks noChangeArrowheads="1"/>
          </p:cNvSpPr>
          <p:nvPr/>
        </p:nvSpPr>
        <p:spPr bwMode="auto">
          <a:xfrm>
            <a:off x="2408238" y="1762125"/>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7" name="Rectangle 32"/>
          <p:cNvSpPr>
            <a:spLocks noChangeArrowheads="1"/>
          </p:cNvSpPr>
          <p:nvPr/>
        </p:nvSpPr>
        <p:spPr bwMode="auto">
          <a:xfrm>
            <a:off x="4946848" y="1814513"/>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8" name="Rectangle 33"/>
          <p:cNvSpPr>
            <a:spLocks noChangeArrowheads="1"/>
          </p:cNvSpPr>
          <p:nvPr/>
        </p:nvSpPr>
        <p:spPr bwMode="auto">
          <a:xfrm>
            <a:off x="6962973" y="1814513"/>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9" name="Straight Arrow Connector 18"/>
          <p:cNvCxnSpPr/>
          <p:nvPr/>
        </p:nvCxnSpPr>
        <p:spPr bwMode="auto">
          <a:xfrm flipH="1">
            <a:off x="2740025" y="4694238"/>
            <a:ext cx="2659063" cy="9525"/>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0" name="Straight Connector 73"/>
          <p:cNvCxnSpPr>
            <a:cxnSpLocks noChangeShapeType="1"/>
          </p:cNvCxnSpPr>
          <p:nvPr/>
        </p:nvCxnSpPr>
        <p:spPr bwMode="auto">
          <a:xfrm rot="5400000">
            <a:off x="-500062" y="3571875"/>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63"/>
          <p:cNvCxnSpPr>
            <a:cxnSpLocks noChangeShapeType="1"/>
          </p:cNvCxnSpPr>
          <p:nvPr/>
        </p:nvCxnSpPr>
        <p:spPr bwMode="auto">
          <a:xfrm>
            <a:off x="928688" y="2693988"/>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 name="TextBox 29"/>
          <p:cNvSpPr txBox="1">
            <a:spLocks noChangeArrowheads="1"/>
          </p:cNvSpPr>
          <p:nvPr/>
        </p:nvSpPr>
        <p:spPr bwMode="auto">
          <a:xfrm>
            <a:off x="2714625" y="2795588"/>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23" name="Straight Connector 73"/>
          <p:cNvCxnSpPr>
            <a:cxnSpLocks noChangeShapeType="1"/>
          </p:cNvCxnSpPr>
          <p:nvPr/>
        </p:nvCxnSpPr>
        <p:spPr bwMode="auto">
          <a:xfrm rot="5400000">
            <a:off x="1214438" y="3571875"/>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4" name="Rectangle 62"/>
          <p:cNvSpPr>
            <a:spLocks noChangeArrowheads="1"/>
          </p:cNvSpPr>
          <p:nvPr/>
        </p:nvSpPr>
        <p:spPr bwMode="auto">
          <a:xfrm>
            <a:off x="2571750" y="2714625"/>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5" name="Straight Connector 67"/>
          <p:cNvCxnSpPr>
            <a:cxnSpLocks noChangeShapeType="1"/>
            <a:stCxn id="17" idx="2"/>
          </p:cNvCxnSpPr>
          <p:nvPr/>
        </p:nvCxnSpPr>
        <p:spPr bwMode="auto">
          <a:xfrm flipH="1">
            <a:off x="5500689" y="2189163"/>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 name="Straight Connector 68"/>
          <p:cNvCxnSpPr>
            <a:cxnSpLocks noChangeShapeType="1"/>
          </p:cNvCxnSpPr>
          <p:nvPr/>
        </p:nvCxnSpPr>
        <p:spPr bwMode="auto">
          <a:xfrm rot="16200000" flipH="1">
            <a:off x="6349206" y="3580607"/>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7" name="Straight Arrow Connector 48"/>
          <p:cNvCxnSpPr>
            <a:cxnSpLocks noChangeShapeType="1"/>
          </p:cNvCxnSpPr>
          <p:nvPr/>
        </p:nvCxnSpPr>
        <p:spPr bwMode="auto">
          <a:xfrm>
            <a:off x="2746375" y="3159126"/>
            <a:ext cx="2627313" cy="123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 name="Rectangle 76"/>
          <p:cNvSpPr>
            <a:spLocks noChangeArrowheads="1"/>
          </p:cNvSpPr>
          <p:nvPr/>
        </p:nvSpPr>
        <p:spPr bwMode="auto">
          <a:xfrm>
            <a:off x="5399088" y="3143250"/>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29" name="Line 4"/>
          <p:cNvSpPr>
            <a:spLocks noChangeShapeType="1"/>
          </p:cNvSpPr>
          <p:nvPr/>
        </p:nvSpPr>
        <p:spPr bwMode="auto">
          <a:xfrm flipV="1">
            <a:off x="4573588" y="3568700"/>
            <a:ext cx="73025" cy="12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0" name="Line 5"/>
          <p:cNvSpPr>
            <a:spLocks noChangeShapeType="1"/>
          </p:cNvSpPr>
          <p:nvPr/>
        </p:nvSpPr>
        <p:spPr bwMode="auto">
          <a:xfrm flipV="1">
            <a:off x="4646613" y="337978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1" name="Text Box 6"/>
          <p:cNvSpPr txBox="1">
            <a:spLocks noChangeArrowheads="1"/>
          </p:cNvSpPr>
          <p:nvPr/>
        </p:nvSpPr>
        <p:spPr bwMode="auto">
          <a:xfrm>
            <a:off x="4067175" y="3382963"/>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a:t>loop</a:t>
            </a:r>
          </a:p>
        </p:txBody>
      </p:sp>
      <p:sp>
        <p:nvSpPr>
          <p:cNvPr id="32" name="Text Box 8"/>
          <p:cNvSpPr txBox="1">
            <a:spLocks noChangeArrowheads="1"/>
          </p:cNvSpPr>
          <p:nvPr/>
        </p:nvSpPr>
        <p:spPr bwMode="auto">
          <a:xfrm>
            <a:off x="4637088" y="3362325"/>
            <a:ext cx="13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a:t>
            </a:r>
            <a:r>
              <a:rPr lang="sv-SE" altLang="sv-SE" sz="1400" i="0" dirty="0" smtClean="0"/>
              <a:t>for each Line]</a:t>
            </a:r>
            <a:endParaRPr lang="sv-SE" altLang="sv-SE" sz="1400" i="0" dirty="0"/>
          </a:p>
        </p:txBody>
      </p:sp>
      <p:sp>
        <p:nvSpPr>
          <p:cNvPr id="33" name="Rectangle 42"/>
          <p:cNvSpPr>
            <a:spLocks noChangeArrowheads="1"/>
          </p:cNvSpPr>
          <p:nvPr/>
        </p:nvSpPr>
        <p:spPr bwMode="auto">
          <a:xfrm>
            <a:off x="4068763" y="3375025"/>
            <a:ext cx="4551362"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34" name="Straight Connector 73"/>
          <p:cNvCxnSpPr>
            <a:cxnSpLocks noChangeShapeType="1"/>
          </p:cNvCxnSpPr>
          <p:nvPr/>
        </p:nvCxnSpPr>
        <p:spPr bwMode="auto">
          <a:xfrm rot="10800000">
            <a:off x="4064000" y="3690938"/>
            <a:ext cx="5000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 name="Rectangle 21"/>
          <p:cNvSpPr>
            <a:spLocks noChangeArrowheads="1"/>
          </p:cNvSpPr>
          <p:nvPr/>
        </p:nvSpPr>
        <p:spPr bwMode="auto">
          <a:xfrm>
            <a:off x="7605713" y="3822700"/>
            <a:ext cx="195262" cy="420688"/>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36" name="Text Box 19"/>
          <p:cNvSpPr txBox="1">
            <a:spLocks noChangeArrowheads="1"/>
          </p:cNvSpPr>
          <p:nvPr/>
        </p:nvSpPr>
        <p:spPr bwMode="auto">
          <a:xfrm>
            <a:off x="5905500" y="4000500"/>
            <a:ext cx="145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a:t>l</a:t>
            </a:r>
            <a:r>
              <a:rPr lang="sv-SE" altLang="sv-SE" sz="1400" i="0" dirty="0" smtClean="0"/>
              <a:t>ineSum </a:t>
            </a:r>
            <a:endParaRPr lang="sv-SE" altLang="sv-SE" sz="1400" i="0" dirty="0"/>
          </a:p>
        </p:txBody>
      </p:sp>
      <p:cxnSp>
        <p:nvCxnSpPr>
          <p:cNvPr id="37" name="Straight Arrow Connector 61"/>
          <p:cNvCxnSpPr>
            <a:cxnSpLocks noChangeShapeType="1"/>
          </p:cNvCxnSpPr>
          <p:nvPr/>
        </p:nvCxnSpPr>
        <p:spPr bwMode="auto">
          <a:xfrm flipV="1">
            <a:off x="5572125" y="3843770"/>
            <a:ext cx="2033588"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8" name="Straight Arrow Connector 93"/>
          <p:cNvCxnSpPr>
            <a:cxnSpLocks noChangeShapeType="1"/>
          </p:cNvCxnSpPr>
          <p:nvPr/>
        </p:nvCxnSpPr>
        <p:spPr bwMode="auto">
          <a:xfrm flipH="1" flipV="1">
            <a:off x="5572125" y="4243388"/>
            <a:ext cx="2047875" cy="14288"/>
          </a:xfrm>
          <a:prstGeom prst="straightConnector1">
            <a:avLst/>
          </a:prstGeom>
          <a:noFill/>
          <a:ln w="95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39" name="Text Box 27"/>
          <p:cNvSpPr txBox="1">
            <a:spLocks noChangeArrowheads="1"/>
          </p:cNvSpPr>
          <p:nvPr/>
        </p:nvSpPr>
        <p:spPr bwMode="auto">
          <a:xfrm>
            <a:off x="5676900" y="3549650"/>
            <a:ext cx="2643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40" name="Text Box 52"/>
          <p:cNvSpPr txBox="1">
            <a:spLocks noChangeArrowheads="1"/>
          </p:cNvSpPr>
          <p:nvPr/>
        </p:nvSpPr>
        <p:spPr bwMode="auto">
          <a:xfrm>
            <a:off x="3597574" y="1622528"/>
            <a:ext cx="1225748" cy="719034"/>
          </a:xfrm>
          <a:prstGeom prst="rect">
            <a:avLst/>
          </a:prstGeom>
          <a:solidFill>
            <a:schemeClr val="accent1"/>
          </a:solidFill>
          <a:ln w="3175">
            <a:solidFill>
              <a:schemeClr val="tx1"/>
            </a:solidFill>
            <a:miter lim="800000"/>
            <a:headEnd/>
            <a:tailEnd/>
          </a:ln>
        </p:spPr>
        <p:txBody>
          <a:bodyPr wrap="squar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Operation</a:t>
            </a:r>
          </a:p>
          <a:p>
            <a:pPr eaLnBrk="1" hangingPunct="1">
              <a:spcBef>
                <a:spcPct val="0"/>
              </a:spcBef>
              <a:buClrTx/>
              <a:buSzTx/>
              <a:buFontTx/>
              <a:buNone/>
            </a:pPr>
            <a:r>
              <a:rPr lang="sv-SE" altLang="sv-SE" sz="1400" i="0" dirty="0" smtClean="0"/>
              <a:t>(method head, message)</a:t>
            </a:r>
            <a:endParaRPr lang="en-US" altLang="sv-SE" sz="1400" i="0" dirty="0"/>
          </a:p>
        </p:txBody>
      </p:sp>
      <p:sp>
        <p:nvSpPr>
          <p:cNvPr id="41" name="Line 53"/>
          <p:cNvSpPr>
            <a:spLocks noChangeShapeType="1"/>
          </p:cNvSpPr>
          <p:nvPr/>
        </p:nvSpPr>
        <p:spPr bwMode="auto">
          <a:xfrm flipH="1">
            <a:off x="3232152" y="1881189"/>
            <a:ext cx="391812" cy="9565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sv-SE"/>
          </a:p>
        </p:txBody>
      </p:sp>
      <p:sp>
        <p:nvSpPr>
          <p:cNvPr id="42" name="Line 53"/>
          <p:cNvSpPr>
            <a:spLocks noChangeShapeType="1"/>
          </p:cNvSpPr>
          <p:nvPr/>
        </p:nvSpPr>
        <p:spPr bwMode="auto">
          <a:xfrm flipH="1">
            <a:off x="3446367" y="3045031"/>
            <a:ext cx="533704" cy="5760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sv-SE"/>
          </a:p>
        </p:txBody>
      </p:sp>
      <p:sp>
        <p:nvSpPr>
          <p:cNvPr id="43" name="Text Box 47"/>
          <p:cNvSpPr txBox="1">
            <a:spLocks noChangeArrowheads="1"/>
          </p:cNvSpPr>
          <p:nvPr/>
        </p:nvSpPr>
        <p:spPr bwMode="auto">
          <a:xfrm>
            <a:off x="2852048" y="3551592"/>
            <a:ext cx="903287" cy="288925"/>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a:t>Parameter</a:t>
            </a:r>
            <a:endParaRPr lang="en-US" altLang="sv-SE" sz="1400" i="0"/>
          </a:p>
        </p:txBody>
      </p:sp>
      <p:sp>
        <p:nvSpPr>
          <p:cNvPr id="44" name="Text Box 47"/>
          <p:cNvSpPr txBox="1">
            <a:spLocks noChangeArrowheads="1"/>
          </p:cNvSpPr>
          <p:nvPr/>
        </p:nvSpPr>
        <p:spPr bwMode="auto">
          <a:xfrm>
            <a:off x="6111213" y="2508925"/>
            <a:ext cx="1106641"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Method body</a:t>
            </a:r>
            <a:endParaRPr lang="en-US" altLang="sv-SE" sz="1400" i="0" dirty="0"/>
          </a:p>
        </p:txBody>
      </p:sp>
      <p:cxnSp>
        <p:nvCxnSpPr>
          <p:cNvPr id="45" name="Straight Connector 61"/>
          <p:cNvCxnSpPr>
            <a:cxnSpLocks noChangeShapeType="1"/>
          </p:cNvCxnSpPr>
          <p:nvPr/>
        </p:nvCxnSpPr>
        <p:spPr bwMode="auto">
          <a:xfrm>
            <a:off x="7315133" y="3279774"/>
            <a:ext cx="387859" cy="75327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 name="Text Box 41"/>
          <p:cNvSpPr txBox="1">
            <a:spLocks noChangeArrowheads="1"/>
          </p:cNvSpPr>
          <p:nvPr/>
        </p:nvSpPr>
        <p:spPr bwMode="auto">
          <a:xfrm>
            <a:off x="6664534" y="3024981"/>
            <a:ext cx="250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agreedPrice*quantity</a:t>
            </a:r>
            <a:endParaRPr lang="sv-SE" altLang="sv-SE" sz="1400" i="0" dirty="0"/>
          </a:p>
        </p:txBody>
      </p:sp>
      <p:cxnSp>
        <p:nvCxnSpPr>
          <p:cNvPr id="47" name="Straight Connector 61"/>
          <p:cNvCxnSpPr>
            <a:cxnSpLocks noChangeShapeType="1"/>
          </p:cNvCxnSpPr>
          <p:nvPr/>
        </p:nvCxnSpPr>
        <p:spPr bwMode="auto">
          <a:xfrm>
            <a:off x="6672944" y="2854385"/>
            <a:ext cx="356185" cy="2624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61"/>
          <p:cNvCxnSpPr>
            <a:cxnSpLocks noChangeShapeType="1"/>
          </p:cNvCxnSpPr>
          <p:nvPr/>
        </p:nvCxnSpPr>
        <p:spPr bwMode="auto">
          <a:xfrm flipV="1">
            <a:off x="7723188" y="2585649"/>
            <a:ext cx="352424" cy="12630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Text Box 47"/>
          <p:cNvSpPr txBox="1">
            <a:spLocks noChangeArrowheads="1"/>
          </p:cNvSpPr>
          <p:nvPr/>
        </p:nvSpPr>
        <p:spPr bwMode="auto">
          <a:xfrm>
            <a:off x="8163626" y="2272102"/>
            <a:ext cx="640167"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Lifeline</a:t>
            </a:r>
            <a:endParaRPr lang="en-US" altLang="sv-SE" sz="1400" i="0" dirty="0"/>
          </a:p>
        </p:txBody>
      </p:sp>
      <p:cxnSp>
        <p:nvCxnSpPr>
          <p:cNvPr id="53" name="Straight Connector 61"/>
          <p:cNvCxnSpPr>
            <a:cxnSpLocks noChangeShapeType="1"/>
          </p:cNvCxnSpPr>
          <p:nvPr/>
        </p:nvCxnSpPr>
        <p:spPr bwMode="auto">
          <a:xfrm>
            <a:off x="4158958" y="3647916"/>
            <a:ext cx="356185" cy="2624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4" name="Text Box 47"/>
          <p:cNvSpPr txBox="1">
            <a:spLocks noChangeArrowheads="1"/>
          </p:cNvSpPr>
          <p:nvPr/>
        </p:nvSpPr>
        <p:spPr bwMode="auto">
          <a:xfrm>
            <a:off x="4318004" y="3906821"/>
            <a:ext cx="778024"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dirty="0" smtClean="0"/>
              <a:t>Operator</a:t>
            </a:r>
            <a:endParaRPr lang="en-US" altLang="sv-SE" sz="1400" i="0" dirty="0"/>
          </a:p>
        </p:txBody>
      </p:sp>
      <p:cxnSp>
        <p:nvCxnSpPr>
          <p:cNvPr id="55" name="Straight Connector 61"/>
          <p:cNvCxnSpPr>
            <a:cxnSpLocks noChangeShapeType="1"/>
          </p:cNvCxnSpPr>
          <p:nvPr/>
        </p:nvCxnSpPr>
        <p:spPr bwMode="auto">
          <a:xfrm>
            <a:off x="3786189" y="4695878"/>
            <a:ext cx="491043" cy="23331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 Box 47"/>
          <p:cNvSpPr txBox="1">
            <a:spLocks noChangeArrowheads="1"/>
          </p:cNvSpPr>
          <p:nvPr/>
        </p:nvSpPr>
        <p:spPr bwMode="auto">
          <a:xfrm>
            <a:off x="4373646" y="4760508"/>
            <a:ext cx="609710"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dirty="0" smtClean="0"/>
              <a:t>Return</a:t>
            </a:r>
            <a:endParaRPr lang="en-US" altLang="sv-SE" sz="1400" i="0" dirty="0"/>
          </a:p>
        </p:txBody>
      </p:sp>
      <p:cxnSp>
        <p:nvCxnSpPr>
          <p:cNvPr id="58" name="Straight Connector 61"/>
          <p:cNvCxnSpPr>
            <a:cxnSpLocks noChangeShapeType="1"/>
          </p:cNvCxnSpPr>
          <p:nvPr/>
        </p:nvCxnSpPr>
        <p:spPr bwMode="auto">
          <a:xfrm flipH="1" flipV="1">
            <a:off x="6451797" y="1518354"/>
            <a:ext cx="577332" cy="61842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47"/>
          <p:cNvSpPr txBox="1">
            <a:spLocks noChangeArrowheads="1"/>
          </p:cNvSpPr>
          <p:nvPr/>
        </p:nvSpPr>
        <p:spPr bwMode="auto">
          <a:xfrm>
            <a:off x="6323405" y="1289456"/>
            <a:ext cx="1486553"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Participant/Object</a:t>
            </a:r>
            <a:endParaRPr lang="en-US" altLang="sv-SE" sz="1400" i="0" dirty="0"/>
          </a:p>
        </p:txBody>
      </p:sp>
      <p:sp>
        <p:nvSpPr>
          <p:cNvPr id="61" name="Line 53"/>
          <p:cNvSpPr>
            <a:spLocks noChangeShapeType="1"/>
          </p:cNvSpPr>
          <p:nvPr/>
        </p:nvSpPr>
        <p:spPr bwMode="auto">
          <a:xfrm flipV="1">
            <a:off x="7329570" y="4151744"/>
            <a:ext cx="36663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sv-SE"/>
          </a:p>
        </p:txBody>
      </p:sp>
      <p:sp>
        <p:nvSpPr>
          <p:cNvPr id="62" name="Text Box 47"/>
          <p:cNvSpPr txBox="1">
            <a:spLocks noChangeArrowheads="1"/>
          </p:cNvSpPr>
          <p:nvPr/>
        </p:nvSpPr>
        <p:spPr bwMode="auto">
          <a:xfrm>
            <a:off x="5782523" y="4699189"/>
            <a:ext cx="1694942"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dirty="0" smtClean="0"/>
              <a:t>Activation of method</a:t>
            </a:r>
            <a:endParaRPr lang="en-US" altLang="sv-SE" sz="1400" i="0" dirty="0"/>
          </a:p>
        </p:txBody>
      </p:sp>
      <p:cxnSp>
        <p:nvCxnSpPr>
          <p:cNvPr id="63" name="Straight Connector 61"/>
          <p:cNvCxnSpPr>
            <a:cxnSpLocks noChangeShapeType="1"/>
          </p:cNvCxnSpPr>
          <p:nvPr/>
        </p:nvCxnSpPr>
        <p:spPr bwMode="auto">
          <a:xfrm flipH="1">
            <a:off x="4909938" y="3037088"/>
            <a:ext cx="320584" cy="3851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5" name="Text Box 47"/>
          <p:cNvSpPr txBox="1">
            <a:spLocks noChangeArrowheads="1"/>
          </p:cNvSpPr>
          <p:nvPr/>
        </p:nvSpPr>
        <p:spPr bwMode="auto">
          <a:xfrm>
            <a:off x="4892150" y="2730502"/>
            <a:ext cx="829321"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Condition</a:t>
            </a:r>
            <a:endParaRPr lang="en-US" altLang="sv-SE" sz="1400" i="0" dirty="0"/>
          </a:p>
        </p:txBody>
      </p:sp>
      <p:cxnSp>
        <p:nvCxnSpPr>
          <p:cNvPr id="66" name="Straight Connector 61"/>
          <p:cNvCxnSpPr>
            <a:cxnSpLocks noChangeShapeType="1"/>
          </p:cNvCxnSpPr>
          <p:nvPr/>
        </p:nvCxnSpPr>
        <p:spPr bwMode="auto">
          <a:xfrm flipV="1">
            <a:off x="3755479" y="3814765"/>
            <a:ext cx="305901" cy="29778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Text Box 47"/>
          <p:cNvSpPr txBox="1">
            <a:spLocks noChangeArrowheads="1"/>
          </p:cNvSpPr>
          <p:nvPr/>
        </p:nvSpPr>
        <p:spPr bwMode="auto">
          <a:xfrm>
            <a:off x="2984001" y="4066834"/>
            <a:ext cx="588870" cy="288147"/>
          </a:xfrm>
          <a:prstGeom prst="rect">
            <a:avLst/>
          </a:prstGeom>
          <a:solidFill>
            <a:schemeClr val="accent1"/>
          </a:solidFill>
          <a:ln w="3175">
            <a:solidFill>
              <a:schemeClr val="tx1"/>
            </a:solidFill>
            <a:miter lim="800000"/>
            <a:headEnd/>
            <a:tailEnd/>
          </a:ln>
        </p:spPr>
        <p:txBody>
          <a:bodyPr wrap="none"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Frame</a:t>
            </a:r>
            <a:endParaRPr lang="en-US" altLang="sv-SE" sz="1400" i="0" dirty="0"/>
          </a:p>
        </p:txBody>
      </p:sp>
      <p:pic>
        <p:nvPicPr>
          <p:cNvPr id="56" name="Audio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60021611"/>
      </p:ext>
    </p:extLst>
  </p:cSld>
  <p:clrMapOvr>
    <a:masterClrMapping/>
  </p:clrMapOvr>
  <mc:AlternateContent xmlns:mc="http://schemas.openxmlformats.org/markup-compatibility/2006" xmlns:p14="http://schemas.microsoft.com/office/powerpoint/2010/main">
    <mc:Choice Requires="p14">
      <p:transition spd="slow" p14:dur="2000" advTm="150864"/>
    </mc:Choice>
    <mc:Fallback xmlns="">
      <p:transition spd="slow" advTm="15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a:t>How can </a:t>
            </a:r>
            <a:r>
              <a:rPr lang="sv-SE" sz="1800" dirty="0" smtClean="0"/>
              <a:t>you carry out system modelling?</a:t>
            </a:r>
          </a:p>
          <a:p>
            <a:r>
              <a:rPr lang="sv-SE" sz="1800" dirty="0" smtClean="0"/>
              <a:t>How can you identify the software objects and their relationships? </a:t>
            </a:r>
          </a:p>
          <a:p>
            <a:r>
              <a:rPr lang="sv-SE" sz="1800" dirty="0" smtClean="0"/>
              <a:t>How can you identify the interactions </a:t>
            </a:r>
            <a:r>
              <a:rPr lang="sv-SE" sz="1800" dirty="0"/>
              <a:t>between software </a:t>
            </a:r>
            <a:r>
              <a:rPr lang="sv-SE" sz="1800" dirty="0" smtClean="0"/>
              <a:t>objects?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xmlns:p14="http://schemas.microsoft.com/office/powerpoint/2010/main">
    <mc:Choice Requires="p14">
      <p:transition spd="slow" p14:dur="2000" advTm="15903"/>
    </mc:Choice>
    <mc:Fallback xmlns="">
      <p:transition spd="slow" advTm="15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20</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Modelling a Sequence Diagram</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3656515" y="3619183"/>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8239"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8240"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8241"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8242"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8243"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8244"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8245"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8246"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8247"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1" name="Oval 260"/>
          <p:cNvSpPr/>
          <p:nvPr/>
        </p:nvSpPr>
        <p:spPr>
          <a:xfrm>
            <a:off x="4691516" y="3185926"/>
            <a:ext cx="2486761" cy="1012218"/>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Down Arrow 261"/>
          <p:cNvSpPr/>
          <p:nvPr/>
        </p:nvSpPr>
        <p:spPr>
          <a:xfrm>
            <a:off x="5709347" y="2966719"/>
            <a:ext cx="291500" cy="349976"/>
          </a:xfrm>
          <a:prstGeom prst="downArrow">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3" name="Down Arrow 262"/>
          <p:cNvSpPr/>
          <p:nvPr/>
        </p:nvSpPr>
        <p:spPr>
          <a:xfrm rot="16200000">
            <a:off x="4494584" y="3574163"/>
            <a:ext cx="291500" cy="349976"/>
          </a:xfrm>
          <a:prstGeom prst="downArrow">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887697249"/>
      </p:ext>
    </p:extLst>
  </p:cSld>
  <p:clrMapOvr>
    <a:masterClrMapping/>
  </p:clrMapOvr>
  <mc:AlternateContent xmlns:mc="http://schemas.openxmlformats.org/markup-compatibility/2006" xmlns:p14="http://schemas.microsoft.com/office/powerpoint/2010/main">
    <mc:Choice Requires="p14">
      <p:transition spd="slow" p14:dur="2000" advTm="15260"/>
    </mc:Choice>
    <mc:Fallback xmlns="">
      <p:transition spd="slow" advTm="1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 Box 30"/>
          <p:cNvSpPr txBox="1">
            <a:spLocks noChangeArrowheads="1"/>
          </p:cNvSpPr>
          <p:nvPr/>
        </p:nvSpPr>
        <p:spPr bwMode="auto">
          <a:xfrm>
            <a:off x="755576" y="893682"/>
            <a:ext cx="4751388" cy="1298235"/>
          </a:xfrm>
          <a:prstGeom prst="rect">
            <a:avLst/>
          </a:prstGeom>
          <a:solidFill>
            <a:srgbClr val="FFFFCC"/>
          </a:solidFill>
          <a:ln w="9525" algn="ctr">
            <a:solidFill>
              <a:schemeClr val="tx1"/>
            </a:solidFill>
            <a:miter lim="800000"/>
            <a:headEnd/>
            <a:tailEnd/>
          </a:ln>
        </p:spPr>
        <p:txBody>
          <a:bodyPr lIns="54000" tIns="18000" rIns="54000" bIns="18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chemeClr val="bg1"/>
              </a:buClr>
              <a:buSzTx/>
              <a:buFont typeface="Wingdings" panose="05000000000000000000" pitchFamily="2" charset="2"/>
              <a:buNone/>
            </a:pPr>
            <a:r>
              <a:rPr lang="sv-SE" altLang="sv-SE" sz="1000" i="0" dirty="0" smtClean="0"/>
              <a:t>Use Case: Show total sum of order</a:t>
            </a:r>
          </a:p>
          <a:p>
            <a:pPr eaLnBrk="1" hangingPunct="1">
              <a:buClr>
                <a:schemeClr val="bg1"/>
              </a:buClr>
              <a:buSzTx/>
              <a:buFont typeface="Wingdings" panose="05000000000000000000" pitchFamily="2" charset="2"/>
              <a:buNone/>
            </a:pPr>
            <a:r>
              <a:rPr lang="sv-SE" altLang="sv-SE" sz="1000" i="0" dirty="0"/>
              <a:t>A</a:t>
            </a:r>
            <a:r>
              <a:rPr lang="sv-SE" altLang="sv-SE" sz="1000" i="0" dirty="0" smtClean="0"/>
              <a:t>ctor: Customer</a:t>
            </a:r>
            <a:endParaRPr lang="sv-SE" altLang="sv-SE" sz="1000" i="0" dirty="0"/>
          </a:p>
          <a:p>
            <a:pPr eaLnBrk="1" hangingPunct="1">
              <a:buClr>
                <a:schemeClr val="bg1"/>
              </a:buClr>
              <a:buSzTx/>
              <a:buFont typeface="Wingdings" panose="05000000000000000000" pitchFamily="2" charset="2"/>
              <a:buNone/>
            </a:pPr>
            <a:r>
              <a:rPr lang="sv-SE" altLang="sv-SE" sz="1000" i="0" dirty="0" smtClean="0"/>
              <a:t>Goal: Customer shall be provided with the total sum of the order upon request</a:t>
            </a:r>
            <a:endParaRPr lang="sv-SE" altLang="sv-SE" sz="1000" i="0" dirty="0"/>
          </a:p>
          <a:p>
            <a:pPr eaLnBrk="1" hangingPunct="1">
              <a:buClr>
                <a:schemeClr val="bg1"/>
              </a:buClr>
              <a:buSzTx/>
              <a:buFont typeface="Wingdings" panose="05000000000000000000" pitchFamily="2" charset="2"/>
              <a:buNone/>
            </a:pPr>
            <a:endParaRPr lang="sv-SE" altLang="sv-SE" sz="1000" i="0" dirty="0"/>
          </a:p>
          <a:p>
            <a:pPr eaLnBrk="1" hangingPunct="1">
              <a:buClr>
                <a:schemeClr val="bg1"/>
              </a:buClr>
              <a:buSzTx/>
              <a:buFont typeface="Wingdings" panose="05000000000000000000" pitchFamily="2" charset="2"/>
              <a:buNone/>
            </a:pPr>
            <a:r>
              <a:rPr lang="sv-SE" altLang="sv-SE" sz="1000" i="0" dirty="0" smtClean="0"/>
              <a:t>Main Scenario:</a:t>
            </a:r>
            <a:endParaRPr lang="sv-SE" altLang="sv-SE" sz="1000" i="0" dirty="0"/>
          </a:p>
          <a:p>
            <a:pPr eaLnBrk="1" hangingPunct="1">
              <a:buClr>
                <a:schemeClr val="bg1"/>
              </a:buClr>
              <a:buSzTx/>
              <a:buFont typeface="Wingdings" panose="05000000000000000000" pitchFamily="2" charset="2"/>
              <a:buNone/>
            </a:pPr>
            <a:r>
              <a:rPr lang="sv-SE" altLang="sv-SE" sz="1000" i="0" dirty="0"/>
              <a:t>1) </a:t>
            </a:r>
            <a:r>
              <a:rPr lang="sv-SE" altLang="sv-SE" sz="1000" i="0" dirty="0" smtClean="0"/>
              <a:t>Customer wants to see the total sum of the order</a:t>
            </a:r>
            <a:endParaRPr lang="sv-SE" altLang="sv-SE" sz="1000" i="0" dirty="0"/>
          </a:p>
          <a:p>
            <a:pPr eaLnBrk="1" hangingPunct="1">
              <a:buClr>
                <a:schemeClr val="bg1"/>
              </a:buClr>
              <a:buSzTx/>
              <a:buNone/>
            </a:pPr>
            <a:r>
              <a:rPr lang="sv-SE" altLang="sv-SE" sz="1000" i="0" dirty="0"/>
              <a:t>2) </a:t>
            </a:r>
            <a:r>
              <a:rPr lang="sv-SE" altLang="sv-SE" sz="1000" i="0" dirty="0" smtClean="0"/>
              <a:t>System presents the total sum of the order</a:t>
            </a:r>
            <a:endParaRPr lang="sv-SE" altLang="sv-SE" sz="1000" i="0" dirty="0"/>
          </a:p>
        </p:txBody>
      </p:sp>
      <p:grpSp>
        <p:nvGrpSpPr>
          <p:cNvPr id="5" name="Group 31"/>
          <p:cNvGrpSpPr>
            <a:grpSpLocks/>
          </p:cNvGrpSpPr>
          <p:nvPr/>
        </p:nvGrpSpPr>
        <p:grpSpPr bwMode="auto">
          <a:xfrm>
            <a:off x="5937176" y="1325482"/>
            <a:ext cx="433388" cy="504825"/>
            <a:chOff x="4634" y="3385"/>
            <a:chExt cx="226" cy="408"/>
          </a:xfrm>
        </p:grpSpPr>
        <p:sp>
          <p:nvSpPr>
            <p:cNvPr id="6" name="Oval 32"/>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7" name="Line 33"/>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34"/>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 name="Line 35"/>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0" name="Line 36"/>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11" name="Line 37"/>
          <p:cNvSpPr>
            <a:spLocks noChangeShapeType="1"/>
          </p:cNvSpPr>
          <p:nvPr/>
        </p:nvSpPr>
        <p:spPr bwMode="auto">
          <a:xfrm flipV="1">
            <a:off x="6372151" y="1614407"/>
            <a:ext cx="790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2" name="Oval 38"/>
          <p:cNvSpPr>
            <a:spLocks noChangeArrowheads="1"/>
          </p:cNvSpPr>
          <p:nvPr/>
        </p:nvSpPr>
        <p:spPr bwMode="auto">
          <a:xfrm>
            <a:off x="7164314" y="1182607"/>
            <a:ext cx="1367035" cy="86360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Show</a:t>
            </a:r>
          </a:p>
          <a:p>
            <a:pPr algn="ctr" eaLnBrk="1" hangingPunct="1">
              <a:spcBef>
                <a:spcPct val="0"/>
              </a:spcBef>
              <a:buClrTx/>
              <a:buSzTx/>
              <a:buFontTx/>
              <a:buNone/>
            </a:pPr>
            <a:r>
              <a:rPr lang="sv-SE" altLang="sv-SE" sz="1400" i="0" dirty="0" smtClean="0"/>
              <a:t> total sum </a:t>
            </a:r>
          </a:p>
          <a:p>
            <a:pPr algn="ctr" eaLnBrk="1" hangingPunct="1">
              <a:spcBef>
                <a:spcPct val="0"/>
              </a:spcBef>
              <a:buClrTx/>
              <a:buSzTx/>
              <a:buFontTx/>
              <a:buNone/>
            </a:pPr>
            <a:r>
              <a:rPr lang="sv-SE" altLang="sv-SE" sz="1400" i="0" dirty="0" smtClean="0"/>
              <a:t>of order</a:t>
            </a:r>
            <a:endParaRPr lang="en-US" altLang="sv-SE" sz="1400" i="0" dirty="0"/>
          </a:p>
        </p:txBody>
      </p:sp>
      <p:sp>
        <p:nvSpPr>
          <p:cNvPr id="13" name="Text Box 62"/>
          <p:cNvSpPr txBox="1">
            <a:spLocks noChangeArrowheads="1"/>
          </p:cNvSpPr>
          <p:nvPr/>
        </p:nvSpPr>
        <p:spPr bwMode="auto">
          <a:xfrm>
            <a:off x="682551" y="2593895"/>
            <a:ext cx="14205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Use Case Description</a:t>
            </a:r>
            <a:endParaRPr lang="en-US" altLang="sv-SE" sz="1000" dirty="0"/>
          </a:p>
        </p:txBody>
      </p:sp>
      <p:sp>
        <p:nvSpPr>
          <p:cNvPr id="14" name="Text Box 63"/>
          <p:cNvSpPr txBox="1">
            <a:spLocks noChangeArrowheads="1"/>
          </p:cNvSpPr>
          <p:nvPr/>
        </p:nvSpPr>
        <p:spPr bwMode="auto">
          <a:xfrm>
            <a:off x="5867326" y="2593895"/>
            <a:ext cx="12650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Use Case Diagram</a:t>
            </a:r>
            <a:endParaRPr lang="en-US" altLang="sv-SE" sz="1000" dirty="0"/>
          </a:p>
        </p:txBody>
      </p:sp>
      <p:sp>
        <p:nvSpPr>
          <p:cNvPr id="15" name="Text Box 64"/>
          <p:cNvSpPr txBox="1">
            <a:spLocks noChangeArrowheads="1"/>
          </p:cNvSpPr>
          <p:nvPr/>
        </p:nvSpPr>
        <p:spPr bwMode="auto">
          <a:xfrm>
            <a:off x="5794301" y="1854120"/>
            <a:ext cx="9605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Customer</a:t>
            </a:r>
            <a:endParaRPr lang="en-US" altLang="sv-SE" sz="1400" i="0" dirty="0"/>
          </a:p>
        </p:txBody>
      </p:sp>
      <p:grpSp>
        <p:nvGrpSpPr>
          <p:cNvPr id="16" name="Group 42"/>
          <p:cNvGrpSpPr>
            <a:grpSpLocks/>
          </p:cNvGrpSpPr>
          <p:nvPr/>
        </p:nvGrpSpPr>
        <p:grpSpPr bwMode="auto">
          <a:xfrm>
            <a:off x="3059113" y="3485970"/>
            <a:ext cx="1081087" cy="936625"/>
            <a:chOff x="521" y="1207"/>
            <a:chExt cx="681" cy="590"/>
          </a:xfrm>
        </p:grpSpPr>
        <p:sp>
          <p:nvSpPr>
            <p:cNvPr id="17"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18"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19" name="Text Box 9"/>
          <p:cNvSpPr txBox="1">
            <a:spLocks noChangeArrowheads="1"/>
          </p:cNvSpPr>
          <p:nvPr/>
        </p:nvSpPr>
        <p:spPr bwMode="auto">
          <a:xfrm>
            <a:off x="3203575" y="3485970"/>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0" name="Text Box 15"/>
          <p:cNvSpPr txBox="1">
            <a:spLocks noChangeArrowheads="1"/>
          </p:cNvSpPr>
          <p:nvPr/>
        </p:nvSpPr>
        <p:spPr bwMode="auto">
          <a:xfrm>
            <a:off x="2987675" y="3703457"/>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1" name="Text Box 24"/>
          <p:cNvSpPr txBox="1">
            <a:spLocks noChangeArrowheads="1"/>
          </p:cNvSpPr>
          <p:nvPr/>
        </p:nvSpPr>
        <p:spPr bwMode="auto">
          <a:xfrm>
            <a:off x="5003800" y="3630432"/>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22" name="Text Box 25"/>
          <p:cNvSpPr txBox="1">
            <a:spLocks noChangeArrowheads="1"/>
          </p:cNvSpPr>
          <p:nvPr/>
        </p:nvSpPr>
        <p:spPr bwMode="auto">
          <a:xfrm>
            <a:off x="4211638" y="3630432"/>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23" name="Text Box 26"/>
          <p:cNvSpPr txBox="1">
            <a:spLocks noChangeArrowheads="1"/>
          </p:cNvSpPr>
          <p:nvPr/>
        </p:nvSpPr>
        <p:spPr bwMode="auto">
          <a:xfrm>
            <a:off x="7235825" y="3630432"/>
            <a:ext cx="2905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24" name="Text Box 27"/>
          <p:cNvSpPr txBox="1">
            <a:spLocks noChangeArrowheads="1"/>
          </p:cNvSpPr>
          <p:nvPr/>
        </p:nvSpPr>
        <p:spPr bwMode="auto">
          <a:xfrm>
            <a:off x="6515100" y="3630432"/>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25" name="Text Box 28"/>
          <p:cNvSpPr txBox="1">
            <a:spLocks noChangeArrowheads="1"/>
          </p:cNvSpPr>
          <p:nvPr/>
        </p:nvSpPr>
        <p:spPr bwMode="auto">
          <a:xfrm>
            <a:off x="1981200" y="3620907"/>
            <a:ext cx="287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26" name="Text Box 29"/>
          <p:cNvSpPr txBox="1">
            <a:spLocks noChangeArrowheads="1"/>
          </p:cNvSpPr>
          <p:nvPr/>
        </p:nvSpPr>
        <p:spPr bwMode="auto">
          <a:xfrm>
            <a:off x="2771775" y="3620907"/>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grpSp>
        <p:nvGrpSpPr>
          <p:cNvPr id="27" name="Group 43"/>
          <p:cNvGrpSpPr>
            <a:grpSpLocks/>
          </p:cNvGrpSpPr>
          <p:nvPr/>
        </p:nvGrpSpPr>
        <p:grpSpPr bwMode="auto">
          <a:xfrm>
            <a:off x="827088" y="3487557"/>
            <a:ext cx="1081087" cy="936625"/>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899592" y="3487557"/>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755650" y="3705045"/>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grpSp>
        <p:nvGrpSpPr>
          <p:cNvPr id="32" name="Group 48"/>
          <p:cNvGrpSpPr>
            <a:grpSpLocks/>
          </p:cNvGrpSpPr>
          <p:nvPr/>
        </p:nvGrpSpPr>
        <p:grpSpPr bwMode="auto">
          <a:xfrm>
            <a:off x="5362575" y="3485970"/>
            <a:ext cx="1081088" cy="936625"/>
            <a:chOff x="521" y="1207"/>
            <a:chExt cx="681" cy="590"/>
          </a:xfrm>
        </p:grpSpPr>
        <p:sp>
          <p:nvSpPr>
            <p:cNvPr id="33"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4"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5" name="Text Box 51"/>
          <p:cNvSpPr txBox="1">
            <a:spLocks noChangeArrowheads="1"/>
          </p:cNvSpPr>
          <p:nvPr/>
        </p:nvSpPr>
        <p:spPr bwMode="auto">
          <a:xfrm>
            <a:off x="5311776" y="3485970"/>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6" name="Text Box 52"/>
          <p:cNvSpPr txBox="1">
            <a:spLocks noChangeArrowheads="1"/>
          </p:cNvSpPr>
          <p:nvPr/>
        </p:nvSpPr>
        <p:spPr bwMode="auto">
          <a:xfrm>
            <a:off x="5291138" y="3703457"/>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7" name="Line 58"/>
          <p:cNvSpPr>
            <a:spLocks noChangeShapeType="1"/>
          </p:cNvSpPr>
          <p:nvPr/>
        </p:nvSpPr>
        <p:spPr bwMode="auto">
          <a:xfrm>
            <a:off x="1908175" y="3919357"/>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8" name="Line 59"/>
          <p:cNvSpPr>
            <a:spLocks noChangeShapeType="1"/>
          </p:cNvSpPr>
          <p:nvPr/>
        </p:nvSpPr>
        <p:spPr bwMode="auto">
          <a:xfrm>
            <a:off x="4141788" y="3919357"/>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9" name="Line 60"/>
          <p:cNvSpPr>
            <a:spLocks noChangeShapeType="1"/>
          </p:cNvSpPr>
          <p:nvPr/>
        </p:nvSpPr>
        <p:spPr bwMode="auto">
          <a:xfrm>
            <a:off x="6445250" y="3919357"/>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0" name="Text Box 61"/>
          <p:cNvSpPr txBox="1">
            <a:spLocks noChangeArrowheads="1"/>
          </p:cNvSpPr>
          <p:nvPr/>
        </p:nvSpPr>
        <p:spPr bwMode="auto">
          <a:xfrm>
            <a:off x="755650" y="4506732"/>
            <a:ext cx="1023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System model</a:t>
            </a:r>
            <a:endParaRPr lang="en-US" altLang="sv-SE" sz="1000" dirty="0"/>
          </a:p>
        </p:txBody>
      </p:sp>
      <p:grpSp>
        <p:nvGrpSpPr>
          <p:cNvPr id="41" name="Group 53"/>
          <p:cNvGrpSpPr>
            <a:grpSpLocks/>
          </p:cNvGrpSpPr>
          <p:nvPr/>
        </p:nvGrpSpPr>
        <p:grpSpPr bwMode="auto">
          <a:xfrm>
            <a:off x="7596188" y="3485970"/>
            <a:ext cx="1253278" cy="1311275"/>
            <a:chOff x="521" y="1207"/>
            <a:chExt cx="681" cy="590"/>
          </a:xfrm>
        </p:grpSpPr>
        <p:sp>
          <p:nvSpPr>
            <p:cNvPr id="42" name="Rectangle 5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43" name="Line 55"/>
            <p:cNvSpPr>
              <a:spLocks noChangeShapeType="1"/>
            </p:cNvSpPr>
            <p:nvPr/>
          </p:nvSpPr>
          <p:spPr bwMode="auto">
            <a:xfrm>
              <a:off x="521" y="134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4" name="Text Box 56"/>
          <p:cNvSpPr txBox="1">
            <a:spLocks noChangeArrowheads="1"/>
          </p:cNvSpPr>
          <p:nvPr/>
        </p:nvSpPr>
        <p:spPr bwMode="auto">
          <a:xfrm>
            <a:off x="7669213" y="348597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Product</a:t>
            </a:r>
            <a:endParaRPr lang="sv-SE" altLang="sv-SE" sz="1400" i="0" dirty="0"/>
          </a:p>
        </p:txBody>
      </p:sp>
      <p:sp>
        <p:nvSpPr>
          <p:cNvPr id="45" name="Text Box 57"/>
          <p:cNvSpPr txBox="1">
            <a:spLocks noChangeArrowheads="1"/>
          </p:cNvSpPr>
          <p:nvPr/>
        </p:nvSpPr>
        <p:spPr bwMode="auto">
          <a:xfrm>
            <a:off x="7565238" y="3812273"/>
            <a:ext cx="12719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productNo </a:t>
            </a:r>
            <a:endParaRPr lang="sv-SE" altLang="sv-SE" sz="1400" i="0" dirty="0"/>
          </a:p>
          <a:p>
            <a:pPr eaLnBrk="1" hangingPunct="1">
              <a:spcBef>
                <a:spcPct val="0"/>
              </a:spcBef>
              <a:buClrTx/>
              <a:buSzTx/>
              <a:buFontTx/>
              <a:buNone/>
            </a:pPr>
            <a:r>
              <a:rPr lang="sv-SE" altLang="sv-SE" sz="1400" i="0" dirty="0" smtClean="0"/>
              <a:t>productName</a:t>
            </a:r>
            <a:r>
              <a:rPr lang="sv-SE" altLang="sv-SE" sz="1400" i="0" dirty="0"/>
              <a:t/>
            </a:r>
            <a:br>
              <a:rPr lang="sv-SE" altLang="sv-SE" sz="1400" i="0" dirty="0"/>
            </a:br>
            <a:r>
              <a:rPr lang="sv-SE" altLang="sv-SE" sz="1400" i="0" dirty="0" smtClean="0"/>
              <a:t>weight</a:t>
            </a:r>
            <a:r>
              <a:rPr lang="sv-SE" altLang="sv-SE" sz="1400" i="0" dirty="0"/>
              <a:t/>
            </a:r>
            <a:br>
              <a:rPr lang="sv-SE" altLang="sv-SE" sz="1400" i="0" dirty="0"/>
            </a:br>
            <a:r>
              <a:rPr lang="sv-SE" altLang="sv-SE" sz="1400" i="0" dirty="0" smtClean="0"/>
              <a:t>price</a:t>
            </a:r>
            <a:endParaRPr lang="sv-SE" altLang="sv-SE" sz="1400" i="0" dirty="0"/>
          </a:p>
        </p:txBody>
      </p:sp>
      <p:pic>
        <p:nvPicPr>
          <p:cNvPr id="50" name="Audio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7392833"/>
      </p:ext>
    </p:extLst>
  </p:cSld>
  <p:clrMapOvr>
    <a:masterClrMapping/>
  </p:clrMapOvr>
  <mc:AlternateContent xmlns:mc="http://schemas.openxmlformats.org/markup-compatibility/2006" xmlns:p14="http://schemas.microsoft.com/office/powerpoint/2010/main">
    <mc:Choice Requires="p14">
      <p:transition spd="slow" p14:dur="2000" advTm="138407"/>
    </mc:Choice>
    <mc:Fallback xmlns="">
      <p:transition spd="slow" advTm="13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7" name="Group 9"/>
          <p:cNvGrpSpPr>
            <a:grpSpLocks/>
          </p:cNvGrpSpPr>
          <p:nvPr/>
        </p:nvGrpSpPr>
        <p:grpSpPr bwMode="auto">
          <a:xfrm>
            <a:off x="806450" y="229346"/>
            <a:ext cx="433388" cy="439738"/>
            <a:chOff x="4634" y="3385"/>
            <a:chExt cx="226" cy="408"/>
          </a:xfrm>
        </p:grpSpPr>
        <p:sp>
          <p:nvSpPr>
            <p:cNvPr id="48"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9"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0"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1"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2"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53" name="Text Box 15"/>
          <p:cNvSpPr txBox="1">
            <a:spLocks noChangeArrowheads="1"/>
          </p:cNvSpPr>
          <p:nvPr/>
        </p:nvSpPr>
        <p:spPr bwMode="auto">
          <a:xfrm>
            <a:off x="663575" y="626221"/>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54" name="Text Box 17"/>
          <p:cNvSpPr txBox="1">
            <a:spLocks noChangeArrowheads="1"/>
          </p:cNvSpPr>
          <p:nvPr/>
        </p:nvSpPr>
        <p:spPr bwMode="auto">
          <a:xfrm>
            <a:off x="911225" y="1194546"/>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56" name="Rectangle 22"/>
          <p:cNvSpPr>
            <a:spLocks noChangeArrowheads="1"/>
          </p:cNvSpPr>
          <p:nvPr/>
        </p:nvSpPr>
        <p:spPr bwMode="auto">
          <a:xfrm>
            <a:off x="2408238" y="550021"/>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57" name="Rectangle 32"/>
          <p:cNvSpPr>
            <a:spLocks noChangeArrowheads="1"/>
          </p:cNvSpPr>
          <p:nvPr/>
        </p:nvSpPr>
        <p:spPr bwMode="auto">
          <a:xfrm>
            <a:off x="4946848" y="602409"/>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58" name="Rectangle 33"/>
          <p:cNvSpPr>
            <a:spLocks noChangeArrowheads="1"/>
          </p:cNvSpPr>
          <p:nvPr/>
        </p:nvSpPr>
        <p:spPr bwMode="auto">
          <a:xfrm>
            <a:off x="6962973" y="602409"/>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60" name="Straight Connector 73"/>
          <p:cNvCxnSpPr>
            <a:cxnSpLocks noChangeShapeType="1"/>
          </p:cNvCxnSpPr>
          <p:nvPr/>
        </p:nvCxnSpPr>
        <p:spPr bwMode="auto">
          <a:xfrm rot="5400000">
            <a:off x="-500062" y="2359771"/>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1" name="Straight Arrow Connector 63"/>
          <p:cNvCxnSpPr>
            <a:cxnSpLocks noChangeShapeType="1"/>
          </p:cNvCxnSpPr>
          <p:nvPr/>
        </p:nvCxnSpPr>
        <p:spPr bwMode="auto">
          <a:xfrm>
            <a:off x="928688" y="1481884"/>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 name="TextBox 29"/>
          <p:cNvSpPr txBox="1">
            <a:spLocks noChangeArrowheads="1"/>
          </p:cNvSpPr>
          <p:nvPr/>
        </p:nvSpPr>
        <p:spPr bwMode="auto">
          <a:xfrm>
            <a:off x="2714625" y="1583484"/>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63" name="Straight Connector 73"/>
          <p:cNvCxnSpPr>
            <a:cxnSpLocks noChangeShapeType="1"/>
          </p:cNvCxnSpPr>
          <p:nvPr/>
        </p:nvCxnSpPr>
        <p:spPr bwMode="auto">
          <a:xfrm rot="5400000">
            <a:off x="1214438" y="2359771"/>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64" name="Rectangle 62"/>
          <p:cNvSpPr>
            <a:spLocks noChangeArrowheads="1"/>
          </p:cNvSpPr>
          <p:nvPr/>
        </p:nvSpPr>
        <p:spPr bwMode="auto">
          <a:xfrm>
            <a:off x="2571750" y="1502521"/>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65" name="Straight Connector 67"/>
          <p:cNvCxnSpPr>
            <a:cxnSpLocks noChangeShapeType="1"/>
            <a:stCxn id="57" idx="2"/>
          </p:cNvCxnSpPr>
          <p:nvPr/>
        </p:nvCxnSpPr>
        <p:spPr bwMode="auto">
          <a:xfrm flipH="1">
            <a:off x="5500689" y="977059"/>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6" name="Straight Connector 68"/>
          <p:cNvCxnSpPr>
            <a:cxnSpLocks noChangeShapeType="1"/>
          </p:cNvCxnSpPr>
          <p:nvPr/>
        </p:nvCxnSpPr>
        <p:spPr bwMode="auto">
          <a:xfrm rot="16200000" flipH="1">
            <a:off x="6349206" y="2368503"/>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7" name="Straight Arrow Connector 48"/>
          <p:cNvCxnSpPr>
            <a:cxnSpLocks noChangeShapeType="1"/>
          </p:cNvCxnSpPr>
          <p:nvPr/>
        </p:nvCxnSpPr>
        <p:spPr bwMode="auto">
          <a:xfrm rot="5400000" flipH="1" flipV="1">
            <a:off x="3323431" y="1368378"/>
            <a:ext cx="1587" cy="11557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68" name="Group 42"/>
          <p:cNvGrpSpPr>
            <a:grpSpLocks/>
          </p:cNvGrpSpPr>
          <p:nvPr/>
        </p:nvGrpSpPr>
        <p:grpSpPr bwMode="auto">
          <a:xfrm>
            <a:off x="5018286" y="3847925"/>
            <a:ext cx="1081087" cy="936625"/>
            <a:chOff x="521" y="1207"/>
            <a:chExt cx="681" cy="590"/>
          </a:xfrm>
        </p:grpSpPr>
        <p:sp>
          <p:nvSpPr>
            <p:cNvPr id="69"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70"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71" name="Text Box 9"/>
          <p:cNvSpPr txBox="1">
            <a:spLocks noChangeArrowheads="1"/>
          </p:cNvSpPr>
          <p:nvPr/>
        </p:nvSpPr>
        <p:spPr bwMode="auto">
          <a:xfrm>
            <a:off x="5162748" y="3847925"/>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72" name="Text Box 15"/>
          <p:cNvSpPr txBox="1">
            <a:spLocks noChangeArrowheads="1"/>
          </p:cNvSpPr>
          <p:nvPr/>
        </p:nvSpPr>
        <p:spPr bwMode="auto">
          <a:xfrm>
            <a:off x="4946848" y="4065412"/>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73" name="Text Box 24"/>
          <p:cNvSpPr txBox="1">
            <a:spLocks noChangeArrowheads="1"/>
          </p:cNvSpPr>
          <p:nvPr/>
        </p:nvSpPr>
        <p:spPr bwMode="auto">
          <a:xfrm>
            <a:off x="6962973" y="3992387"/>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74" name="Text Box 25"/>
          <p:cNvSpPr txBox="1">
            <a:spLocks noChangeArrowheads="1"/>
          </p:cNvSpPr>
          <p:nvPr/>
        </p:nvSpPr>
        <p:spPr bwMode="auto">
          <a:xfrm>
            <a:off x="6170811" y="3992387"/>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75" name="Group 48"/>
          <p:cNvGrpSpPr>
            <a:grpSpLocks/>
          </p:cNvGrpSpPr>
          <p:nvPr/>
        </p:nvGrpSpPr>
        <p:grpSpPr bwMode="auto">
          <a:xfrm>
            <a:off x="7321748" y="3847925"/>
            <a:ext cx="1081088" cy="936625"/>
            <a:chOff x="521" y="1207"/>
            <a:chExt cx="681" cy="590"/>
          </a:xfrm>
        </p:grpSpPr>
        <p:sp>
          <p:nvSpPr>
            <p:cNvPr id="76"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77"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78" name="Text Box 51"/>
          <p:cNvSpPr txBox="1">
            <a:spLocks noChangeArrowheads="1"/>
          </p:cNvSpPr>
          <p:nvPr/>
        </p:nvSpPr>
        <p:spPr bwMode="auto">
          <a:xfrm>
            <a:off x="7270949" y="3847925"/>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79" name="Text Box 52"/>
          <p:cNvSpPr txBox="1">
            <a:spLocks noChangeArrowheads="1"/>
          </p:cNvSpPr>
          <p:nvPr/>
        </p:nvSpPr>
        <p:spPr bwMode="auto">
          <a:xfrm>
            <a:off x="7250311" y="4065412"/>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80" name="Line 59"/>
          <p:cNvSpPr>
            <a:spLocks noChangeShapeType="1"/>
          </p:cNvSpPr>
          <p:nvPr/>
        </p:nvSpPr>
        <p:spPr bwMode="auto">
          <a:xfrm>
            <a:off x="6100961" y="4281312"/>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81" name="Group 97"/>
          <p:cNvGrpSpPr>
            <a:grpSpLocks/>
          </p:cNvGrpSpPr>
          <p:nvPr/>
        </p:nvGrpSpPr>
        <p:grpSpPr bwMode="auto">
          <a:xfrm>
            <a:off x="2342555" y="4017132"/>
            <a:ext cx="1081087" cy="571500"/>
            <a:chOff x="521" y="1207"/>
            <a:chExt cx="681" cy="590"/>
          </a:xfrm>
        </p:grpSpPr>
        <p:sp>
          <p:nvSpPr>
            <p:cNvPr id="82"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83"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84" name="Text Box 9"/>
          <p:cNvSpPr txBox="1">
            <a:spLocks noChangeArrowheads="1"/>
          </p:cNvSpPr>
          <p:nvPr/>
        </p:nvSpPr>
        <p:spPr bwMode="auto">
          <a:xfrm>
            <a:off x="2485430" y="4017132"/>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85" name="Straight Connector 102"/>
          <p:cNvCxnSpPr>
            <a:cxnSpLocks noChangeShapeType="1"/>
            <a:endCxn id="72" idx="1"/>
          </p:cNvCxnSpPr>
          <p:nvPr/>
        </p:nvCxnSpPr>
        <p:spPr bwMode="auto">
          <a:xfrm flipV="1">
            <a:off x="3428405" y="4434744"/>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52985072"/>
      </p:ext>
    </p:extLst>
  </p:cSld>
  <p:clrMapOvr>
    <a:masterClrMapping/>
  </p:clrMapOvr>
  <mc:AlternateContent xmlns:mc="http://schemas.openxmlformats.org/markup-compatibility/2006" xmlns:p14="http://schemas.microsoft.com/office/powerpoint/2010/main">
    <mc:Choice Requires="p14">
      <p:transition spd="slow" p14:dur="2000" advTm="104936"/>
    </mc:Choice>
    <mc:Fallback xmlns="">
      <p:transition spd="slow" advTm="10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271880"/>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668755"/>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5" y="1237080"/>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2" name="Rectangle 22"/>
          <p:cNvSpPr>
            <a:spLocks noChangeArrowheads="1"/>
          </p:cNvSpPr>
          <p:nvPr/>
        </p:nvSpPr>
        <p:spPr bwMode="auto">
          <a:xfrm>
            <a:off x="2408238" y="592555"/>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4946848" y="644943"/>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4" name="Rectangle 33"/>
          <p:cNvSpPr>
            <a:spLocks noChangeArrowheads="1"/>
          </p:cNvSpPr>
          <p:nvPr/>
        </p:nvSpPr>
        <p:spPr bwMode="auto">
          <a:xfrm>
            <a:off x="6962973" y="644943"/>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6" name="Straight Connector 73"/>
          <p:cNvCxnSpPr>
            <a:cxnSpLocks noChangeShapeType="1"/>
          </p:cNvCxnSpPr>
          <p:nvPr/>
        </p:nvCxnSpPr>
        <p:spPr bwMode="auto">
          <a:xfrm rot="5400000">
            <a:off x="-500062" y="2402305"/>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 name="Straight Arrow Connector 63"/>
          <p:cNvCxnSpPr>
            <a:cxnSpLocks noChangeShapeType="1"/>
          </p:cNvCxnSpPr>
          <p:nvPr/>
        </p:nvCxnSpPr>
        <p:spPr bwMode="auto">
          <a:xfrm>
            <a:off x="928688" y="1524418"/>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29"/>
          <p:cNvSpPr txBox="1">
            <a:spLocks noChangeArrowheads="1"/>
          </p:cNvSpPr>
          <p:nvPr/>
        </p:nvSpPr>
        <p:spPr bwMode="auto">
          <a:xfrm>
            <a:off x="2714625" y="1626018"/>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19" name="Straight Connector 73"/>
          <p:cNvCxnSpPr>
            <a:cxnSpLocks noChangeShapeType="1"/>
          </p:cNvCxnSpPr>
          <p:nvPr/>
        </p:nvCxnSpPr>
        <p:spPr bwMode="auto">
          <a:xfrm rot="5400000">
            <a:off x="1214438" y="2402305"/>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0" name="Rectangle 62"/>
          <p:cNvSpPr>
            <a:spLocks noChangeArrowheads="1"/>
          </p:cNvSpPr>
          <p:nvPr/>
        </p:nvSpPr>
        <p:spPr bwMode="auto">
          <a:xfrm>
            <a:off x="2571750" y="1545055"/>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1" name="Straight Connector 67"/>
          <p:cNvCxnSpPr>
            <a:cxnSpLocks noChangeShapeType="1"/>
            <a:stCxn id="13" idx="2"/>
          </p:cNvCxnSpPr>
          <p:nvPr/>
        </p:nvCxnSpPr>
        <p:spPr bwMode="auto">
          <a:xfrm flipH="1">
            <a:off x="5500689" y="1019593"/>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2" name="Straight Connector 68"/>
          <p:cNvCxnSpPr>
            <a:cxnSpLocks noChangeShapeType="1"/>
          </p:cNvCxnSpPr>
          <p:nvPr/>
        </p:nvCxnSpPr>
        <p:spPr bwMode="auto">
          <a:xfrm rot="16200000" flipH="1">
            <a:off x="6349206" y="2411037"/>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3" name="Straight Arrow Connector 48"/>
          <p:cNvCxnSpPr>
            <a:cxnSpLocks noChangeShapeType="1"/>
          </p:cNvCxnSpPr>
          <p:nvPr/>
        </p:nvCxnSpPr>
        <p:spPr bwMode="auto">
          <a:xfrm flipV="1">
            <a:off x="2746375" y="1973680"/>
            <a:ext cx="2652713" cy="1587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4" name="Group 42"/>
          <p:cNvGrpSpPr>
            <a:grpSpLocks/>
          </p:cNvGrpSpPr>
          <p:nvPr/>
        </p:nvGrpSpPr>
        <p:grpSpPr bwMode="auto">
          <a:xfrm>
            <a:off x="5018286" y="3899037"/>
            <a:ext cx="1081087" cy="936625"/>
            <a:chOff x="521" y="1207"/>
            <a:chExt cx="681" cy="590"/>
          </a:xfrm>
        </p:grpSpPr>
        <p:sp>
          <p:nvSpPr>
            <p:cNvPr id="25"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6"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7" name="Text Box 9"/>
          <p:cNvSpPr txBox="1">
            <a:spLocks noChangeArrowheads="1"/>
          </p:cNvSpPr>
          <p:nvPr/>
        </p:nvSpPr>
        <p:spPr bwMode="auto">
          <a:xfrm>
            <a:off x="5162748" y="3899037"/>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8" name="Text Box 15"/>
          <p:cNvSpPr txBox="1">
            <a:spLocks noChangeArrowheads="1"/>
          </p:cNvSpPr>
          <p:nvPr/>
        </p:nvSpPr>
        <p:spPr bwMode="auto">
          <a:xfrm>
            <a:off x="4946848" y="4116524"/>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9" name="Text Box 24"/>
          <p:cNvSpPr txBox="1">
            <a:spLocks noChangeArrowheads="1"/>
          </p:cNvSpPr>
          <p:nvPr/>
        </p:nvSpPr>
        <p:spPr bwMode="auto">
          <a:xfrm>
            <a:off x="6962973" y="4043499"/>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30" name="Text Box 25"/>
          <p:cNvSpPr txBox="1">
            <a:spLocks noChangeArrowheads="1"/>
          </p:cNvSpPr>
          <p:nvPr/>
        </p:nvSpPr>
        <p:spPr bwMode="auto">
          <a:xfrm>
            <a:off x="6170811" y="4043499"/>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31" name="Group 48"/>
          <p:cNvGrpSpPr>
            <a:grpSpLocks/>
          </p:cNvGrpSpPr>
          <p:nvPr/>
        </p:nvGrpSpPr>
        <p:grpSpPr bwMode="auto">
          <a:xfrm>
            <a:off x="7321748" y="3899037"/>
            <a:ext cx="1081088" cy="936625"/>
            <a:chOff x="521" y="1207"/>
            <a:chExt cx="681" cy="590"/>
          </a:xfrm>
        </p:grpSpPr>
        <p:sp>
          <p:nvSpPr>
            <p:cNvPr id="32"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3"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4" name="Text Box 51"/>
          <p:cNvSpPr txBox="1">
            <a:spLocks noChangeArrowheads="1"/>
          </p:cNvSpPr>
          <p:nvPr/>
        </p:nvSpPr>
        <p:spPr bwMode="auto">
          <a:xfrm>
            <a:off x="7270949" y="3899037"/>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7250311" y="4116524"/>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Line 59"/>
          <p:cNvSpPr>
            <a:spLocks noChangeShapeType="1"/>
          </p:cNvSpPr>
          <p:nvPr/>
        </p:nvSpPr>
        <p:spPr bwMode="auto">
          <a:xfrm>
            <a:off x="6100961" y="4332424"/>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37" name="Group 97"/>
          <p:cNvGrpSpPr>
            <a:grpSpLocks/>
          </p:cNvGrpSpPr>
          <p:nvPr/>
        </p:nvGrpSpPr>
        <p:grpSpPr bwMode="auto">
          <a:xfrm>
            <a:off x="2342555" y="4068244"/>
            <a:ext cx="1081087" cy="571500"/>
            <a:chOff x="521" y="1207"/>
            <a:chExt cx="681" cy="590"/>
          </a:xfrm>
        </p:grpSpPr>
        <p:sp>
          <p:nvSpPr>
            <p:cNvPr id="38"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9"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0" name="Text Box 9"/>
          <p:cNvSpPr txBox="1">
            <a:spLocks noChangeArrowheads="1"/>
          </p:cNvSpPr>
          <p:nvPr/>
        </p:nvSpPr>
        <p:spPr bwMode="auto">
          <a:xfrm>
            <a:off x="2485430" y="4068244"/>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41" name="Straight Connector 102"/>
          <p:cNvCxnSpPr>
            <a:cxnSpLocks noChangeShapeType="1"/>
            <a:endCxn id="28" idx="1"/>
          </p:cNvCxnSpPr>
          <p:nvPr/>
        </p:nvCxnSpPr>
        <p:spPr bwMode="auto">
          <a:xfrm flipV="1">
            <a:off x="3428405" y="4485856"/>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 name="Rectangle 76"/>
          <p:cNvSpPr>
            <a:spLocks noChangeArrowheads="1"/>
          </p:cNvSpPr>
          <p:nvPr/>
        </p:nvSpPr>
        <p:spPr bwMode="auto">
          <a:xfrm>
            <a:off x="5399088" y="1973680"/>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pic>
        <p:nvPicPr>
          <p:cNvPr id="47" name="Audio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41889707"/>
      </p:ext>
    </p:extLst>
  </p:cSld>
  <p:clrMapOvr>
    <a:masterClrMapping/>
  </p:clrMapOvr>
  <mc:AlternateContent xmlns:mc="http://schemas.openxmlformats.org/markup-compatibility/2006" xmlns:p14="http://schemas.microsoft.com/office/powerpoint/2010/main">
    <mc:Choice Requires="p14">
      <p:transition spd="slow" p14:dur="2000" advTm="52358"/>
    </mc:Choice>
    <mc:Fallback xmlns="">
      <p:transition spd="slow" advTm="5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218715"/>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615590"/>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5" y="1183915"/>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1" name="Text Box 19"/>
          <p:cNvSpPr txBox="1">
            <a:spLocks noChangeArrowheads="1"/>
          </p:cNvSpPr>
          <p:nvPr/>
        </p:nvSpPr>
        <p:spPr bwMode="auto">
          <a:xfrm>
            <a:off x="2746375" y="3166703"/>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totalSum </a:t>
            </a:r>
            <a:endParaRPr lang="sv-SE" altLang="sv-SE" sz="1400" i="0" dirty="0"/>
          </a:p>
        </p:txBody>
      </p:sp>
      <p:sp>
        <p:nvSpPr>
          <p:cNvPr id="12" name="Rectangle 22"/>
          <p:cNvSpPr>
            <a:spLocks noChangeArrowheads="1"/>
          </p:cNvSpPr>
          <p:nvPr/>
        </p:nvSpPr>
        <p:spPr bwMode="auto">
          <a:xfrm>
            <a:off x="2408238" y="539390"/>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4946848" y="591778"/>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4" name="Rectangle 33"/>
          <p:cNvSpPr>
            <a:spLocks noChangeArrowheads="1"/>
          </p:cNvSpPr>
          <p:nvPr/>
        </p:nvSpPr>
        <p:spPr bwMode="auto">
          <a:xfrm>
            <a:off x="6962973" y="591778"/>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5" name="Straight Arrow Connector 14"/>
          <p:cNvCxnSpPr/>
          <p:nvPr/>
        </p:nvCxnSpPr>
        <p:spPr bwMode="auto">
          <a:xfrm flipH="1">
            <a:off x="2740025" y="3471503"/>
            <a:ext cx="2659063" cy="9525"/>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73"/>
          <p:cNvCxnSpPr>
            <a:cxnSpLocks noChangeShapeType="1"/>
          </p:cNvCxnSpPr>
          <p:nvPr/>
        </p:nvCxnSpPr>
        <p:spPr bwMode="auto">
          <a:xfrm rot="5400000">
            <a:off x="-500062" y="234914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 name="Straight Arrow Connector 63"/>
          <p:cNvCxnSpPr>
            <a:cxnSpLocks noChangeShapeType="1"/>
          </p:cNvCxnSpPr>
          <p:nvPr/>
        </p:nvCxnSpPr>
        <p:spPr bwMode="auto">
          <a:xfrm>
            <a:off x="928688" y="1471253"/>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29"/>
          <p:cNvSpPr txBox="1">
            <a:spLocks noChangeArrowheads="1"/>
          </p:cNvSpPr>
          <p:nvPr/>
        </p:nvSpPr>
        <p:spPr bwMode="auto">
          <a:xfrm>
            <a:off x="2714625" y="1572853"/>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19" name="Straight Connector 73"/>
          <p:cNvCxnSpPr>
            <a:cxnSpLocks noChangeShapeType="1"/>
          </p:cNvCxnSpPr>
          <p:nvPr/>
        </p:nvCxnSpPr>
        <p:spPr bwMode="auto">
          <a:xfrm rot="5400000">
            <a:off x="1214438" y="234914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0" name="Rectangle 62"/>
          <p:cNvSpPr>
            <a:spLocks noChangeArrowheads="1"/>
          </p:cNvSpPr>
          <p:nvPr/>
        </p:nvSpPr>
        <p:spPr bwMode="auto">
          <a:xfrm>
            <a:off x="2571750" y="1491890"/>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1" name="Straight Connector 67"/>
          <p:cNvCxnSpPr>
            <a:cxnSpLocks noChangeShapeType="1"/>
            <a:stCxn id="13" idx="2"/>
          </p:cNvCxnSpPr>
          <p:nvPr/>
        </p:nvCxnSpPr>
        <p:spPr bwMode="auto">
          <a:xfrm flipH="1">
            <a:off x="5500689" y="966428"/>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2" name="Straight Connector 68"/>
          <p:cNvCxnSpPr>
            <a:cxnSpLocks noChangeShapeType="1"/>
          </p:cNvCxnSpPr>
          <p:nvPr/>
        </p:nvCxnSpPr>
        <p:spPr bwMode="auto">
          <a:xfrm rot="16200000" flipH="1">
            <a:off x="6349206" y="2357872"/>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3" name="Straight Arrow Connector 48"/>
          <p:cNvCxnSpPr>
            <a:cxnSpLocks noChangeShapeType="1"/>
          </p:cNvCxnSpPr>
          <p:nvPr/>
        </p:nvCxnSpPr>
        <p:spPr bwMode="auto">
          <a:xfrm flipV="1">
            <a:off x="2746375" y="1920515"/>
            <a:ext cx="2652713" cy="1587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4" name="Group 42"/>
          <p:cNvGrpSpPr>
            <a:grpSpLocks/>
          </p:cNvGrpSpPr>
          <p:nvPr/>
        </p:nvGrpSpPr>
        <p:grpSpPr bwMode="auto">
          <a:xfrm>
            <a:off x="4950023" y="3935053"/>
            <a:ext cx="1081087" cy="936625"/>
            <a:chOff x="521" y="1207"/>
            <a:chExt cx="681" cy="590"/>
          </a:xfrm>
        </p:grpSpPr>
        <p:sp>
          <p:nvSpPr>
            <p:cNvPr id="25"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6"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7" name="Text Box 9"/>
          <p:cNvSpPr txBox="1">
            <a:spLocks noChangeArrowheads="1"/>
          </p:cNvSpPr>
          <p:nvPr/>
        </p:nvSpPr>
        <p:spPr bwMode="auto">
          <a:xfrm>
            <a:off x="5094485" y="3935053"/>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8" name="Text Box 15"/>
          <p:cNvSpPr txBox="1">
            <a:spLocks noChangeArrowheads="1"/>
          </p:cNvSpPr>
          <p:nvPr/>
        </p:nvSpPr>
        <p:spPr bwMode="auto">
          <a:xfrm>
            <a:off x="4878585" y="4152540"/>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9" name="Text Box 24"/>
          <p:cNvSpPr txBox="1">
            <a:spLocks noChangeArrowheads="1"/>
          </p:cNvSpPr>
          <p:nvPr/>
        </p:nvSpPr>
        <p:spPr bwMode="auto">
          <a:xfrm>
            <a:off x="6894710" y="4079515"/>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30" name="Text Box 25"/>
          <p:cNvSpPr txBox="1">
            <a:spLocks noChangeArrowheads="1"/>
          </p:cNvSpPr>
          <p:nvPr/>
        </p:nvSpPr>
        <p:spPr bwMode="auto">
          <a:xfrm>
            <a:off x="6102548" y="4079515"/>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31" name="Group 48"/>
          <p:cNvGrpSpPr>
            <a:grpSpLocks/>
          </p:cNvGrpSpPr>
          <p:nvPr/>
        </p:nvGrpSpPr>
        <p:grpSpPr bwMode="auto">
          <a:xfrm>
            <a:off x="7253485" y="3935053"/>
            <a:ext cx="1081088" cy="936625"/>
            <a:chOff x="521" y="1207"/>
            <a:chExt cx="681" cy="590"/>
          </a:xfrm>
        </p:grpSpPr>
        <p:sp>
          <p:nvSpPr>
            <p:cNvPr id="32"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3"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4" name="Text Box 51"/>
          <p:cNvSpPr txBox="1">
            <a:spLocks noChangeArrowheads="1"/>
          </p:cNvSpPr>
          <p:nvPr/>
        </p:nvSpPr>
        <p:spPr bwMode="auto">
          <a:xfrm>
            <a:off x="7202686" y="3935053"/>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7182048" y="4152540"/>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Line 59"/>
          <p:cNvSpPr>
            <a:spLocks noChangeShapeType="1"/>
          </p:cNvSpPr>
          <p:nvPr/>
        </p:nvSpPr>
        <p:spPr bwMode="auto">
          <a:xfrm>
            <a:off x="6032698" y="4368440"/>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37" name="Group 97"/>
          <p:cNvGrpSpPr>
            <a:grpSpLocks/>
          </p:cNvGrpSpPr>
          <p:nvPr/>
        </p:nvGrpSpPr>
        <p:grpSpPr bwMode="auto">
          <a:xfrm>
            <a:off x="2274292" y="4104260"/>
            <a:ext cx="1081087" cy="571500"/>
            <a:chOff x="521" y="1207"/>
            <a:chExt cx="681" cy="590"/>
          </a:xfrm>
        </p:grpSpPr>
        <p:sp>
          <p:nvSpPr>
            <p:cNvPr id="38"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9"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0" name="Text Box 9"/>
          <p:cNvSpPr txBox="1">
            <a:spLocks noChangeArrowheads="1"/>
          </p:cNvSpPr>
          <p:nvPr/>
        </p:nvSpPr>
        <p:spPr bwMode="auto">
          <a:xfrm>
            <a:off x="2417167" y="4104260"/>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41" name="Straight Connector 102"/>
          <p:cNvCxnSpPr>
            <a:cxnSpLocks noChangeShapeType="1"/>
            <a:endCxn id="28" idx="1"/>
          </p:cNvCxnSpPr>
          <p:nvPr/>
        </p:nvCxnSpPr>
        <p:spPr bwMode="auto">
          <a:xfrm flipV="1">
            <a:off x="3360142" y="4521872"/>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 name="Rectangle 76"/>
          <p:cNvSpPr>
            <a:spLocks noChangeArrowheads="1"/>
          </p:cNvSpPr>
          <p:nvPr/>
        </p:nvSpPr>
        <p:spPr bwMode="auto">
          <a:xfrm>
            <a:off x="5399088" y="1920515"/>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3" name="Line 4"/>
          <p:cNvSpPr>
            <a:spLocks noChangeShapeType="1"/>
          </p:cNvSpPr>
          <p:nvPr/>
        </p:nvSpPr>
        <p:spPr bwMode="auto">
          <a:xfrm flipV="1">
            <a:off x="4573588" y="2345965"/>
            <a:ext cx="73025" cy="12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4" name="Line 5"/>
          <p:cNvSpPr>
            <a:spLocks noChangeShapeType="1"/>
          </p:cNvSpPr>
          <p:nvPr/>
        </p:nvSpPr>
        <p:spPr bwMode="auto">
          <a:xfrm flipV="1">
            <a:off x="4646613" y="2157053"/>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5" name="Text Box 6"/>
          <p:cNvSpPr txBox="1">
            <a:spLocks noChangeArrowheads="1"/>
          </p:cNvSpPr>
          <p:nvPr/>
        </p:nvSpPr>
        <p:spPr bwMode="auto">
          <a:xfrm>
            <a:off x="4067175" y="2160228"/>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a:t>loop</a:t>
            </a:r>
          </a:p>
        </p:txBody>
      </p:sp>
      <p:sp>
        <p:nvSpPr>
          <p:cNvPr id="47" name="Text Box 8"/>
          <p:cNvSpPr txBox="1">
            <a:spLocks noChangeArrowheads="1"/>
          </p:cNvSpPr>
          <p:nvPr/>
        </p:nvSpPr>
        <p:spPr bwMode="auto">
          <a:xfrm>
            <a:off x="4637088" y="2139590"/>
            <a:ext cx="13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a:t>
            </a:r>
            <a:r>
              <a:rPr lang="sv-SE" altLang="sv-SE" sz="1400" i="0" dirty="0" smtClean="0"/>
              <a:t>for each Line]</a:t>
            </a:r>
            <a:endParaRPr lang="sv-SE" altLang="sv-SE" sz="1400" i="0" dirty="0"/>
          </a:p>
        </p:txBody>
      </p:sp>
      <p:sp>
        <p:nvSpPr>
          <p:cNvPr id="48" name="Rectangle 42"/>
          <p:cNvSpPr>
            <a:spLocks noChangeArrowheads="1"/>
          </p:cNvSpPr>
          <p:nvPr/>
        </p:nvSpPr>
        <p:spPr bwMode="auto">
          <a:xfrm>
            <a:off x="4068763" y="2152290"/>
            <a:ext cx="4551362"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49" name="Straight Connector 73"/>
          <p:cNvCxnSpPr>
            <a:cxnSpLocks noChangeShapeType="1"/>
          </p:cNvCxnSpPr>
          <p:nvPr/>
        </p:nvCxnSpPr>
        <p:spPr bwMode="auto">
          <a:xfrm rot="10800000">
            <a:off x="4064000" y="2468203"/>
            <a:ext cx="5000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51" name="Audio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68664989"/>
      </p:ext>
    </p:extLst>
  </p:cSld>
  <p:clrMapOvr>
    <a:masterClrMapping/>
  </p:clrMapOvr>
  <mc:AlternateContent xmlns:mc="http://schemas.openxmlformats.org/markup-compatibility/2006" xmlns:p14="http://schemas.microsoft.com/office/powerpoint/2010/main">
    <mc:Choice Requires="p14">
      <p:transition spd="slow" p14:dur="2000" advTm="20746"/>
    </mc:Choice>
    <mc:Fallback xmlns="">
      <p:transition spd="slow" advTm="2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239967"/>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636842"/>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5" y="1205167"/>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1" name="Text Box 19"/>
          <p:cNvSpPr txBox="1">
            <a:spLocks noChangeArrowheads="1"/>
          </p:cNvSpPr>
          <p:nvPr/>
        </p:nvSpPr>
        <p:spPr bwMode="auto">
          <a:xfrm>
            <a:off x="2746375" y="3187955"/>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totalSum </a:t>
            </a:r>
            <a:endParaRPr lang="sv-SE" altLang="sv-SE" sz="1400" i="0" dirty="0"/>
          </a:p>
        </p:txBody>
      </p:sp>
      <p:sp>
        <p:nvSpPr>
          <p:cNvPr id="12" name="Rectangle 22"/>
          <p:cNvSpPr>
            <a:spLocks noChangeArrowheads="1"/>
          </p:cNvSpPr>
          <p:nvPr/>
        </p:nvSpPr>
        <p:spPr bwMode="auto">
          <a:xfrm>
            <a:off x="2408238" y="560642"/>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4946848" y="613030"/>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4" name="Rectangle 33"/>
          <p:cNvSpPr>
            <a:spLocks noChangeArrowheads="1"/>
          </p:cNvSpPr>
          <p:nvPr/>
        </p:nvSpPr>
        <p:spPr bwMode="auto">
          <a:xfrm>
            <a:off x="6962973" y="613030"/>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5" name="Straight Arrow Connector 14"/>
          <p:cNvCxnSpPr/>
          <p:nvPr/>
        </p:nvCxnSpPr>
        <p:spPr bwMode="auto">
          <a:xfrm flipH="1">
            <a:off x="2740025" y="3492755"/>
            <a:ext cx="2659063" cy="9525"/>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73"/>
          <p:cNvCxnSpPr>
            <a:cxnSpLocks noChangeShapeType="1"/>
          </p:cNvCxnSpPr>
          <p:nvPr/>
        </p:nvCxnSpPr>
        <p:spPr bwMode="auto">
          <a:xfrm rot="5400000">
            <a:off x="-500062" y="237039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 name="Straight Arrow Connector 63"/>
          <p:cNvCxnSpPr>
            <a:cxnSpLocks noChangeShapeType="1"/>
          </p:cNvCxnSpPr>
          <p:nvPr/>
        </p:nvCxnSpPr>
        <p:spPr bwMode="auto">
          <a:xfrm>
            <a:off x="928688" y="1492505"/>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29"/>
          <p:cNvSpPr txBox="1">
            <a:spLocks noChangeArrowheads="1"/>
          </p:cNvSpPr>
          <p:nvPr/>
        </p:nvSpPr>
        <p:spPr bwMode="auto">
          <a:xfrm>
            <a:off x="2714625" y="1594105"/>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19" name="Straight Connector 73"/>
          <p:cNvCxnSpPr>
            <a:cxnSpLocks noChangeShapeType="1"/>
          </p:cNvCxnSpPr>
          <p:nvPr/>
        </p:nvCxnSpPr>
        <p:spPr bwMode="auto">
          <a:xfrm rot="5400000">
            <a:off x="1214438" y="237039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0" name="Rectangle 62"/>
          <p:cNvSpPr>
            <a:spLocks noChangeArrowheads="1"/>
          </p:cNvSpPr>
          <p:nvPr/>
        </p:nvSpPr>
        <p:spPr bwMode="auto">
          <a:xfrm>
            <a:off x="2571750" y="1513142"/>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1" name="Straight Connector 67"/>
          <p:cNvCxnSpPr>
            <a:cxnSpLocks noChangeShapeType="1"/>
            <a:stCxn id="13" idx="2"/>
          </p:cNvCxnSpPr>
          <p:nvPr/>
        </p:nvCxnSpPr>
        <p:spPr bwMode="auto">
          <a:xfrm flipH="1">
            <a:off x="5500689" y="987680"/>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2" name="Straight Connector 68"/>
          <p:cNvCxnSpPr>
            <a:cxnSpLocks noChangeShapeType="1"/>
          </p:cNvCxnSpPr>
          <p:nvPr/>
        </p:nvCxnSpPr>
        <p:spPr bwMode="auto">
          <a:xfrm rot="16200000" flipH="1">
            <a:off x="6349206" y="2379124"/>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3" name="Straight Arrow Connector 48"/>
          <p:cNvCxnSpPr>
            <a:cxnSpLocks noChangeShapeType="1"/>
          </p:cNvCxnSpPr>
          <p:nvPr/>
        </p:nvCxnSpPr>
        <p:spPr bwMode="auto">
          <a:xfrm flipV="1">
            <a:off x="2746375" y="1941767"/>
            <a:ext cx="2652713" cy="1587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4" name="Group 42"/>
          <p:cNvGrpSpPr>
            <a:grpSpLocks/>
          </p:cNvGrpSpPr>
          <p:nvPr/>
        </p:nvGrpSpPr>
        <p:grpSpPr bwMode="auto">
          <a:xfrm>
            <a:off x="4960145" y="3957846"/>
            <a:ext cx="1081087" cy="936625"/>
            <a:chOff x="521" y="1207"/>
            <a:chExt cx="681" cy="590"/>
          </a:xfrm>
        </p:grpSpPr>
        <p:sp>
          <p:nvSpPr>
            <p:cNvPr id="25"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6"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7" name="Text Box 9"/>
          <p:cNvSpPr txBox="1">
            <a:spLocks noChangeArrowheads="1"/>
          </p:cNvSpPr>
          <p:nvPr/>
        </p:nvSpPr>
        <p:spPr bwMode="auto">
          <a:xfrm>
            <a:off x="5104607" y="3957846"/>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8" name="Text Box 15"/>
          <p:cNvSpPr txBox="1">
            <a:spLocks noChangeArrowheads="1"/>
          </p:cNvSpPr>
          <p:nvPr/>
        </p:nvSpPr>
        <p:spPr bwMode="auto">
          <a:xfrm>
            <a:off x="4888707" y="4175333"/>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9" name="Text Box 24"/>
          <p:cNvSpPr txBox="1">
            <a:spLocks noChangeArrowheads="1"/>
          </p:cNvSpPr>
          <p:nvPr/>
        </p:nvSpPr>
        <p:spPr bwMode="auto">
          <a:xfrm>
            <a:off x="6904832" y="4102308"/>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30" name="Text Box 25"/>
          <p:cNvSpPr txBox="1">
            <a:spLocks noChangeArrowheads="1"/>
          </p:cNvSpPr>
          <p:nvPr/>
        </p:nvSpPr>
        <p:spPr bwMode="auto">
          <a:xfrm>
            <a:off x="6112670" y="4102308"/>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31" name="Group 48"/>
          <p:cNvGrpSpPr>
            <a:grpSpLocks/>
          </p:cNvGrpSpPr>
          <p:nvPr/>
        </p:nvGrpSpPr>
        <p:grpSpPr bwMode="auto">
          <a:xfrm>
            <a:off x="7263607" y="3957846"/>
            <a:ext cx="1081088" cy="936625"/>
            <a:chOff x="521" y="1207"/>
            <a:chExt cx="681" cy="590"/>
          </a:xfrm>
        </p:grpSpPr>
        <p:sp>
          <p:nvSpPr>
            <p:cNvPr id="32"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3"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4" name="Text Box 51"/>
          <p:cNvSpPr txBox="1">
            <a:spLocks noChangeArrowheads="1"/>
          </p:cNvSpPr>
          <p:nvPr/>
        </p:nvSpPr>
        <p:spPr bwMode="auto">
          <a:xfrm>
            <a:off x="7212808" y="3957846"/>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7192170" y="4175333"/>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Line 59"/>
          <p:cNvSpPr>
            <a:spLocks noChangeShapeType="1"/>
          </p:cNvSpPr>
          <p:nvPr/>
        </p:nvSpPr>
        <p:spPr bwMode="auto">
          <a:xfrm>
            <a:off x="6042820" y="4391233"/>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37" name="Group 97"/>
          <p:cNvGrpSpPr>
            <a:grpSpLocks/>
          </p:cNvGrpSpPr>
          <p:nvPr/>
        </p:nvGrpSpPr>
        <p:grpSpPr bwMode="auto">
          <a:xfrm>
            <a:off x="2284414" y="4127053"/>
            <a:ext cx="1081087" cy="571500"/>
            <a:chOff x="521" y="1207"/>
            <a:chExt cx="681" cy="590"/>
          </a:xfrm>
        </p:grpSpPr>
        <p:sp>
          <p:nvSpPr>
            <p:cNvPr id="38"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9"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0" name="Text Box 9"/>
          <p:cNvSpPr txBox="1">
            <a:spLocks noChangeArrowheads="1"/>
          </p:cNvSpPr>
          <p:nvPr/>
        </p:nvSpPr>
        <p:spPr bwMode="auto">
          <a:xfrm>
            <a:off x="2427289" y="4127053"/>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41" name="Straight Connector 102"/>
          <p:cNvCxnSpPr>
            <a:cxnSpLocks noChangeShapeType="1"/>
            <a:endCxn id="28" idx="1"/>
          </p:cNvCxnSpPr>
          <p:nvPr/>
        </p:nvCxnSpPr>
        <p:spPr bwMode="auto">
          <a:xfrm flipV="1">
            <a:off x="3370264" y="4544665"/>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 name="Rectangle 76"/>
          <p:cNvSpPr>
            <a:spLocks noChangeArrowheads="1"/>
          </p:cNvSpPr>
          <p:nvPr/>
        </p:nvSpPr>
        <p:spPr bwMode="auto">
          <a:xfrm>
            <a:off x="5399088" y="1941767"/>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3" name="Line 4"/>
          <p:cNvSpPr>
            <a:spLocks noChangeShapeType="1"/>
          </p:cNvSpPr>
          <p:nvPr/>
        </p:nvSpPr>
        <p:spPr bwMode="auto">
          <a:xfrm flipV="1">
            <a:off x="4573588" y="2367217"/>
            <a:ext cx="73025" cy="12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4" name="Line 5"/>
          <p:cNvSpPr>
            <a:spLocks noChangeShapeType="1"/>
          </p:cNvSpPr>
          <p:nvPr/>
        </p:nvSpPr>
        <p:spPr bwMode="auto">
          <a:xfrm flipV="1">
            <a:off x="4646613" y="2178305"/>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5" name="Text Box 6"/>
          <p:cNvSpPr txBox="1">
            <a:spLocks noChangeArrowheads="1"/>
          </p:cNvSpPr>
          <p:nvPr/>
        </p:nvSpPr>
        <p:spPr bwMode="auto">
          <a:xfrm>
            <a:off x="4067175" y="2181480"/>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a:t>loop</a:t>
            </a:r>
          </a:p>
        </p:txBody>
      </p:sp>
      <p:sp>
        <p:nvSpPr>
          <p:cNvPr id="47" name="Text Box 8"/>
          <p:cNvSpPr txBox="1">
            <a:spLocks noChangeArrowheads="1"/>
          </p:cNvSpPr>
          <p:nvPr/>
        </p:nvSpPr>
        <p:spPr bwMode="auto">
          <a:xfrm>
            <a:off x="4637088" y="2160842"/>
            <a:ext cx="13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a:t>
            </a:r>
            <a:r>
              <a:rPr lang="sv-SE" altLang="sv-SE" sz="1400" i="0" dirty="0" smtClean="0"/>
              <a:t>for each Line]</a:t>
            </a:r>
            <a:endParaRPr lang="sv-SE" altLang="sv-SE" sz="1400" i="0" dirty="0"/>
          </a:p>
        </p:txBody>
      </p:sp>
      <p:sp>
        <p:nvSpPr>
          <p:cNvPr id="48" name="Rectangle 42"/>
          <p:cNvSpPr>
            <a:spLocks noChangeArrowheads="1"/>
          </p:cNvSpPr>
          <p:nvPr/>
        </p:nvSpPr>
        <p:spPr bwMode="auto">
          <a:xfrm>
            <a:off x="4068763" y="2173542"/>
            <a:ext cx="4551362"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49" name="Straight Connector 73"/>
          <p:cNvCxnSpPr>
            <a:cxnSpLocks noChangeShapeType="1"/>
          </p:cNvCxnSpPr>
          <p:nvPr/>
        </p:nvCxnSpPr>
        <p:spPr bwMode="auto">
          <a:xfrm rot="10800000">
            <a:off x="4064000" y="2489455"/>
            <a:ext cx="5000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Rectangle 21"/>
          <p:cNvSpPr>
            <a:spLocks noChangeArrowheads="1"/>
          </p:cNvSpPr>
          <p:nvPr/>
        </p:nvSpPr>
        <p:spPr bwMode="auto">
          <a:xfrm>
            <a:off x="7605713" y="2621217"/>
            <a:ext cx="195262" cy="420688"/>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1" name="Text Box 19"/>
          <p:cNvSpPr txBox="1">
            <a:spLocks noChangeArrowheads="1"/>
          </p:cNvSpPr>
          <p:nvPr/>
        </p:nvSpPr>
        <p:spPr bwMode="auto">
          <a:xfrm>
            <a:off x="5905500" y="2799017"/>
            <a:ext cx="145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a:t>l</a:t>
            </a:r>
            <a:r>
              <a:rPr lang="sv-SE" altLang="sv-SE" sz="1400" i="0" dirty="0" smtClean="0"/>
              <a:t>ineSum </a:t>
            </a:r>
            <a:endParaRPr lang="sv-SE" altLang="sv-SE" sz="1400" i="0" dirty="0"/>
          </a:p>
        </p:txBody>
      </p:sp>
      <p:cxnSp>
        <p:nvCxnSpPr>
          <p:cNvPr id="52" name="Straight Arrow Connector 61"/>
          <p:cNvCxnSpPr>
            <a:cxnSpLocks noChangeShapeType="1"/>
          </p:cNvCxnSpPr>
          <p:nvPr/>
        </p:nvCxnSpPr>
        <p:spPr bwMode="auto">
          <a:xfrm flipV="1">
            <a:off x="5572125" y="2642287"/>
            <a:ext cx="2033588"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3" name="Straight Arrow Connector 93"/>
          <p:cNvCxnSpPr>
            <a:cxnSpLocks noChangeShapeType="1"/>
          </p:cNvCxnSpPr>
          <p:nvPr/>
        </p:nvCxnSpPr>
        <p:spPr bwMode="auto">
          <a:xfrm flipH="1" flipV="1">
            <a:off x="5572125" y="3041905"/>
            <a:ext cx="2047875" cy="14288"/>
          </a:xfrm>
          <a:prstGeom prst="straightConnector1">
            <a:avLst/>
          </a:prstGeom>
          <a:noFill/>
          <a:ln w="95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54" name="Text Box 27"/>
          <p:cNvSpPr txBox="1">
            <a:spLocks noChangeArrowheads="1"/>
          </p:cNvSpPr>
          <p:nvPr/>
        </p:nvSpPr>
        <p:spPr bwMode="auto">
          <a:xfrm>
            <a:off x="5676900" y="2348167"/>
            <a:ext cx="2643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pic>
        <p:nvPicPr>
          <p:cNvPr id="56" name="Audio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07584999"/>
      </p:ext>
    </p:extLst>
  </p:cSld>
  <p:clrMapOvr>
    <a:masterClrMapping/>
  </p:clrMapOvr>
  <mc:AlternateContent xmlns:mc="http://schemas.openxmlformats.org/markup-compatibility/2006" xmlns:p14="http://schemas.microsoft.com/office/powerpoint/2010/main">
    <mc:Choice Requires="p14">
      <p:transition spd="slow" p14:dur="2000" advTm="75596"/>
    </mc:Choice>
    <mc:Fallback xmlns="">
      <p:transition spd="slow" advTm="7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229332"/>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626207"/>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5" y="1194532"/>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1" name="Text Box 19"/>
          <p:cNvSpPr txBox="1">
            <a:spLocks noChangeArrowheads="1"/>
          </p:cNvSpPr>
          <p:nvPr/>
        </p:nvSpPr>
        <p:spPr bwMode="auto">
          <a:xfrm>
            <a:off x="2746375" y="3177320"/>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totalSum </a:t>
            </a:r>
            <a:endParaRPr lang="sv-SE" altLang="sv-SE" sz="1400" i="0" dirty="0"/>
          </a:p>
        </p:txBody>
      </p:sp>
      <p:sp>
        <p:nvSpPr>
          <p:cNvPr id="12" name="Rectangle 22"/>
          <p:cNvSpPr>
            <a:spLocks noChangeArrowheads="1"/>
          </p:cNvSpPr>
          <p:nvPr/>
        </p:nvSpPr>
        <p:spPr bwMode="auto">
          <a:xfrm>
            <a:off x="2408238" y="550007"/>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4946848" y="602395"/>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4" name="Rectangle 33"/>
          <p:cNvSpPr>
            <a:spLocks noChangeArrowheads="1"/>
          </p:cNvSpPr>
          <p:nvPr/>
        </p:nvSpPr>
        <p:spPr bwMode="auto">
          <a:xfrm>
            <a:off x="6962973" y="602395"/>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5" name="Straight Arrow Connector 14"/>
          <p:cNvCxnSpPr/>
          <p:nvPr/>
        </p:nvCxnSpPr>
        <p:spPr bwMode="auto">
          <a:xfrm flipH="1">
            <a:off x="2740025" y="3482120"/>
            <a:ext cx="2659063" cy="9525"/>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73"/>
          <p:cNvCxnSpPr>
            <a:cxnSpLocks noChangeShapeType="1"/>
          </p:cNvCxnSpPr>
          <p:nvPr/>
        </p:nvCxnSpPr>
        <p:spPr bwMode="auto">
          <a:xfrm rot="5400000">
            <a:off x="-500062" y="2359757"/>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 name="Straight Arrow Connector 63"/>
          <p:cNvCxnSpPr>
            <a:cxnSpLocks noChangeShapeType="1"/>
          </p:cNvCxnSpPr>
          <p:nvPr/>
        </p:nvCxnSpPr>
        <p:spPr bwMode="auto">
          <a:xfrm>
            <a:off x="928688" y="1481870"/>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29"/>
          <p:cNvSpPr txBox="1">
            <a:spLocks noChangeArrowheads="1"/>
          </p:cNvSpPr>
          <p:nvPr/>
        </p:nvSpPr>
        <p:spPr bwMode="auto">
          <a:xfrm>
            <a:off x="2714625" y="1583470"/>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19" name="Straight Connector 73"/>
          <p:cNvCxnSpPr>
            <a:cxnSpLocks noChangeShapeType="1"/>
          </p:cNvCxnSpPr>
          <p:nvPr/>
        </p:nvCxnSpPr>
        <p:spPr bwMode="auto">
          <a:xfrm rot="5400000">
            <a:off x="1214438" y="2359757"/>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0" name="Rectangle 62"/>
          <p:cNvSpPr>
            <a:spLocks noChangeArrowheads="1"/>
          </p:cNvSpPr>
          <p:nvPr/>
        </p:nvSpPr>
        <p:spPr bwMode="auto">
          <a:xfrm>
            <a:off x="2571750" y="1502507"/>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1" name="Straight Connector 67"/>
          <p:cNvCxnSpPr>
            <a:cxnSpLocks noChangeShapeType="1"/>
            <a:stCxn id="13" idx="2"/>
          </p:cNvCxnSpPr>
          <p:nvPr/>
        </p:nvCxnSpPr>
        <p:spPr bwMode="auto">
          <a:xfrm flipH="1">
            <a:off x="5500689" y="977045"/>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2" name="Straight Connector 68"/>
          <p:cNvCxnSpPr>
            <a:cxnSpLocks noChangeShapeType="1"/>
          </p:cNvCxnSpPr>
          <p:nvPr/>
        </p:nvCxnSpPr>
        <p:spPr bwMode="auto">
          <a:xfrm rot="16200000" flipH="1">
            <a:off x="6349206" y="2368489"/>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3" name="Straight Arrow Connector 48"/>
          <p:cNvCxnSpPr>
            <a:cxnSpLocks noChangeShapeType="1"/>
          </p:cNvCxnSpPr>
          <p:nvPr/>
        </p:nvCxnSpPr>
        <p:spPr bwMode="auto">
          <a:xfrm>
            <a:off x="2746375" y="1947008"/>
            <a:ext cx="2627313" cy="1482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4" name="Group 42"/>
          <p:cNvGrpSpPr>
            <a:grpSpLocks/>
          </p:cNvGrpSpPr>
          <p:nvPr/>
        </p:nvGrpSpPr>
        <p:grpSpPr bwMode="auto">
          <a:xfrm>
            <a:off x="4990023" y="3945074"/>
            <a:ext cx="1081087" cy="936625"/>
            <a:chOff x="521" y="1207"/>
            <a:chExt cx="681" cy="590"/>
          </a:xfrm>
        </p:grpSpPr>
        <p:sp>
          <p:nvSpPr>
            <p:cNvPr id="25"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6"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7" name="Text Box 9"/>
          <p:cNvSpPr txBox="1">
            <a:spLocks noChangeArrowheads="1"/>
          </p:cNvSpPr>
          <p:nvPr/>
        </p:nvSpPr>
        <p:spPr bwMode="auto">
          <a:xfrm>
            <a:off x="5134485" y="3945074"/>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8" name="Text Box 15"/>
          <p:cNvSpPr txBox="1">
            <a:spLocks noChangeArrowheads="1"/>
          </p:cNvSpPr>
          <p:nvPr/>
        </p:nvSpPr>
        <p:spPr bwMode="auto">
          <a:xfrm>
            <a:off x="4918585" y="4162561"/>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9" name="Text Box 24"/>
          <p:cNvSpPr txBox="1">
            <a:spLocks noChangeArrowheads="1"/>
          </p:cNvSpPr>
          <p:nvPr/>
        </p:nvSpPr>
        <p:spPr bwMode="auto">
          <a:xfrm>
            <a:off x="6934710" y="4089536"/>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30" name="Text Box 25"/>
          <p:cNvSpPr txBox="1">
            <a:spLocks noChangeArrowheads="1"/>
          </p:cNvSpPr>
          <p:nvPr/>
        </p:nvSpPr>
        <p:spPr bwMode="auto">
          <a:xfrm>
            <a:off x="6142548" y="4089536"/>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31" name="Group 48"/>
          <p:cNvGrpSpPr>
            <a:grpSpLocks/>
          </p:cNvGrpSpPr>
          <p:nvPr/>
        </p:nvGrpSpPr>
        <p:grpSpPr bwMode="auto">
          <a:xfrm>
            <a:off x="7293485" y="3945074"/>
            <a:ext cx="1081088" cy="936625"/>
            <a:chOff x="521" y="1207"/>
            <a:chExt cx="681" cy="590"/>
          </a:xfrm>
        </p:grpSpPr>
        <p:sp>
          <p:nvSpPr>
            <p:cNvPr id="32"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3"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4" name="Text Box 51"/>
          <p:cNvSpPr txBox="1">
            <a:spLocks noChangeArrowheads="1"/>
          </p:cNvSpPr>
          <p:nvPr/>
        </p:nvSpPr>
        <p:spPr bwMode="auto">
          <a:xfrm>
            <a:off x="7242686" y="3945074"/>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7222048" y="4162561"/>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Line 59"/>
          <p:cNvSpPr>
            <a:spLocks noChangeShapeType="1"/>
          </p:cNvSpPr>
          <p:nvPr/>
        </p:nvSpPr>
        <p:spPr bwMode="auto">
          <a:xfrm>
            <a:off x="6072698" y="4378461"/>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37" name="Group 97"/>
          <p:cNvGrpSpPr>
            <a:grpSpLocks/>
          </p:cNvGrpSpPr>
          <p:nvPr/>
        </p:nvGrpSpPr>
        <p:grpSpPr bwMode="auto">
          <a:xfrm>
            <a:off x="2314292" y="4114281"/>
            <a:ext cx="1081087" cy="571500"/>
            <a:chOff x="521" y="1207"/>
            <a:chExt cx="681" cy="590"/>
          </a:xfrm>
        </p:grpSpPr>
        <p:sp>
          <p:nvSpPr>
            <p:cNvPr id="38"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9"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0" name="Text Box 9"/>
          <p:cNvSpPr txBox="1">
            <a:spLocks noChangeArrowheads="1"/>
          </p:cNvSpPr>
          <p:nvPr/>
        </p:nvSpPr>
        <p:spPr bwMode="auto">
          <a:xfrm>
            <a:off x="2457167" y="4114281"/>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41" name="Straight Connector 102"/>
          <p:cNvCxnSpPr>
            <a:cxnSpLocks noChangeShapeType="1"/>
            <a:endCxn id="28" idx="1"/>
          </p:cNvCxnSpPr>
          <p:nvPr/>
        </p:nvCxnSpPr>
        <p:spPr bwMode="auto">
          <a:xfrm flipV="1">
            <a:off x="3400142" y="4531893"/>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 name="Rectangle 76"/>
          <p:cNvSpPr>
            <a:spLocks noChangeArrowheads="1"/>
          </p:cNvSpPr>
          <p:nvPr/>
        </p:nvSpPr>
        <p:spPr bwMode="auto">
          <a:xfrm>
            <a:off x="5399088" y="1931132"/>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3" name="Line 4"/>
          <p:cNvSpPr>
            <a:spLocks noChangeShapeType="1"/>
          </p:cNvSpPr>
          <p:nvPr/>
        </p:nvSpPr>
        <p:spPr bwMode="auto">
          <a:xfrm flipV="1">
            <a:off x="4573588" y="2356582"/>
            <a:ext cx="73025" cy="12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4" name="Line 5"/>
          <p:cNvSpPr>
            <a:spLocks noChangeShapeType="1"/>
          </p:cNvSpPr>
          <p:nvPr/>
        </p:nvSpPr>
        <p:spPr bwMode="auto">
          <a:xfrm flipV="1">
            <a:off x="4646613" y="2167670"/>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5" name="Text Box 6"/>
          <p:cNvSpPr txBox="1">
            <a:spLocks noChangeArrowheads="1"/>
          </p:cNvSpPr>
          <p:nvPr/>
        </p:nvSpPr>
        <p:spPr bwMode="auto">
          <a:xfrm>
            <a:off x="4067175" y="2170845"/>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a:t>loop</a:t>
            </a:r>
          </a:p>
        </p:txBody>
      </p:sp>
      <p:sp>
        <p:nvSpPr>
          <p:cNvPr id="47" name="Text Box 8"/>
          <p:cNvSpPr txBox="1">
            <a:spLocks noChangeArrowheads="1"/>
          </p:cNvSpPr>
          <p:nvPr/>
        </p:nvSpPr>
        <p:spPr bwMode="auto">
          <a:xfrm>
            <a:off x="4637088" y="2150207"/>
            <a:ext cx="13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a:t>
            </a:r>
            <a:r>
              <a:rPr lang="sv-SE" altLang="sv-SE" sz="1400" i="0" dirty="0" smtClean="0"/>
              <a:t>for each Line]</a:t>
            </a:r>
            <a:endParaRPr lang="sv-SE" altLang="sv-SE" sz="1400" i="0" dirty="0"/>
          </a:p>
        </p:txBody>
      </p:sp>
      <p:sp>
        <p:nvSpPr>
          <p:cNvPr id="48" name="Rectangle 42"/>
          <p:cNvSpPr>
            <a:spLocks noChangeArrowheads="1"/>
          </p:cNvSpPr>
          <p:nvPr/>
        </p:nvSpPr>
        <p:spPr bwMode="auto">
          <a:xfrm>
            <a:off x="4068763" y="2162907"/>
            <a:ext cx="4551362"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49" name="Straight Connector 73"/>
          <p:cNvCxnSpPr>
            <a:cxnSpLocks noChangeShapeType="1"/>
          </p:cNvCxnSpPr>
          <p:nvPr/>
        </p:nvCxnSpPr>
        <p:spPr bwMode="auto">
          <a:xfrm rot="10800000">
            <a:off x="4064000" y="2478820"/>
            <a:ext cx="5000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Rectangle 21"/>
          <p:cNvSpPr>
            <a:spLocks noChangeArrowheads="1"/>
          </p:cNvSpPr>
          <p:nvPr/>
        </p:nvSpPr>
        <p:spPr bwMode="auto">
          <a:xfrm>
            <a:off x="7605713" y="2610582"/>
            <a:ext cx="195262" cy="420688"/>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1" name="Text Box 19"/>
          <p:cNvSpPr txBox="1">
            <a:spLocks noChangeArrowheads="1"/>
          </p:cNvSpPr>
          <p:nvPr/>
        </p:nvSpPr>
        <p:spPr bwMode="auto">
          <a:xfrm>
            <a:off x="5905500" y="2788382"/>
            <a:ext cx="145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a:t>l</a:t>
            </a:r>
            <a:r>
              <a:rPr lang="sv-SE" altLang="sv-SE" sz="1400" i="0" dirty="0" smtClean="0"/>
              <a:t>ineSum </a:t>
            </a:r>
            <a:endParaRPr lang="sv-SE" altLang="sv-SE" sz="1400" i="0" dirty="0"/>
          </a:p>
        </p:txBody>
      </p:sp>
      <p:cxnSp>
        <p:nvCxnSpPr>
          <p:cNvPr id="52" name="Straight Arrow Connector 61"/>
          <p:cNvCxnSpPr>
            <a:cxnSpLocks noChangeShapeType="1"/>
          </p:cNvCxnSpPr>
          <p:nvPr/>
        </p:nvCxnSpPr>
        <p:spPr bwMode="auto">
          <a:xfrm flipV="1">
            <a:off x="5572125" y="2631652"/>
            <a:ext cx="2033588"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3" name="Straight Arrow Connector 93"/>
          <p:cNvCxnSpPr>
            <a:cxnSpLocks noChangeShapeType="1"/>
          </p:cNvCxnSpPr>
          <p:nvPr/>
        </p:nvCxnSpPr>
        <p:spPr bwMode="auto">
          <a:xfrm flipH="1" flipV="1">
            <a:off x="5572125" y="3031270"/>
            <a:ext cx="2047875" cy="14288"/>
          </a:xfrm>
          <a:prstGeom prst="straightConnector1">
            <a:avLst/>
          </a:prstGeom>
          <a:noFill/>
          <a:ln w="95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54" name="Text Box 27"/>
          <p:cNvSpPr txBox="1">
            <a:spLocks noChangeArrowheads="1"/>
          </p:cNvSpPr>
          <p:nvPr/>
        </p:nvSpPr>
        <p:spPr bwMode="auto">
          <a:xfrm>
            <a:off x="5676900" y="2337532"/>
            <a:ext cx="2643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55" name="Text Box 41"/>
          <p:cNvSpPr txBox="1">
            <a:spLocks noChangeArrowheads="1"/>
          </p:cNvSpPr>
          <p:nvPr/>
        </p:nvSpPr>
        <p:spPr bwMode="auto">
          <a:xfrm>
            <a:off x="5952929" y="3322538"/>
            <a:ext cx="28575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totalSum </a:t>
            </a:r>
            <a:r>
              <a:rPr lang="sv-SE" altLang="sv-SE" sz="1400" i="0" dirty="0"/>
              <a:t>:= </a:t>
            </a:r>
            <a:r>
              <a:rPr lang="sv-SE" altLang="sv-SE" sz="1400" i="0" dirty="0" smtClean="0"/>
              <a:t>totalSum </a:t>
            </a:r>
            <a:r>
              <a:rPr lang="sv-SE" altLang="sv-SE" sz="1400" i="0" dirty="0"/>
              <a:t>+ </a:t>
            </a:r>
            <a:r>
              <a:rPr lang="sv-SE" altLang="sv-SE" sz="1400" i="0" dirty="0" smtClean="0"/>
              <a:t>getOrderLineSum() </a:t>
            </a:r>
            <a:endParaRPr lang="sv-SE" altLang="sv-SE" sz="1400" i="0" dirty="0"/>
          </a:p>
          <a:p>
            <a:pPr eaLnBrk="1" hangingPunct="1">
              <a:spcBef>
                <a:spcPct val="50000"/>
              </a:spcBef>
              <a:buClrTx/>
              <a:buSzTx/>
              <a:buFontTx/>
              <a:buNone/>
            </a:pPr>
            <a:endParaRPr lang="sv-SE" altLang="sv-SE" sz="1400" i="0" dirty="0"/>
          </a:p>
        </p:txBody>
      </p:sp>
      <p:sp>
        <p:nvSpPr>
          <p:cNvPr id="56" name="Text Box 41"/>
          <p:cNvSpPr txBox="1">
            <a:spLocks noChangeArrowheads="1"/>
          </p:cNvSpPr>
          <p:nvPr/>
        </p:nvSpPr>
        <p:spPr bwMode="auto">
          <a:xfrm>
            <a:off x="6143625" y="1408845"/>
            <a:ext cx="250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agreedPrice*quantity</a:t>
            </a:r>
            <a:endParaRPr lang="sv-SE" altLang="sv-SE" sz="1400" i="0" dirty="0"/>
          </a:p>
        </p:txBody>
      </p:sp>
      <p:cxnSp>
        <p:nvCxnSpPr>
          <p:cNvPr id="57" name="Straight Connector 99"/>
          <p:cNvCxnSpPr>
            <a:cxnSpLocks noChangeShapeType="1"/>
          </p:cNvCxnSpPr>
          <p:nvPr/>
        </p:nvCxnSpPr>
        <p:spPr bwMode="auto">
          <a:xfrm rot="10800000">
            <a:off x="7375525" y="1745395"/>
            <a:ext cx="285750" cy="11049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79"/>
          <p:cNvCxnSpPr>
            <a:cxnSpLocks noChangeShapeType="1"/>
          </p:cNvCxnSpPr>
          <p:nvPr/>
        </p:nvCxnSpPr>
        <p:spPr bwMode="auto">
          <a:xfrm rot="16200000" flipV="1">
            <a:off x="5339557" y="2949513"/>
            <a:ext cx="738188" cy="4159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60" name="Audio 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41162"/>
      </p:ext>
    </p:extLst>
  </p:cSld>
  <p:clrMapOvr>
    <a:masterClrMapping/>
  </p:clrMapOvr>
  <mc:AlternateContent xmlns:mc="http://schemas.openxmlformats.org/markup-compatibility/2006" xmlns:p14="http://schemas.microsoft.com/office/powerpoint/2010/main">
    <mc:Choice Requires="p14">
      <p:transition spd="slow" p14:dur="2000" advTm="71278"/>
    </mc:Choice>
    <mc:Fallback xmlns="">
      <p:transition spd="slow" advTm="71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133647"/>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530522"/>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5" y="1098847"/>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ShowTotalSum </a:t>
            </a:r>
            <a:r>
              <a:rPr lang="sv-SE" altLang="sv-SE" sz="1400" i="0" dirty="0"/>
              <a:t>(</a:t>
            </a:r>
            <a:r>
              <a:rPr lang="sv-SE" altLang="sv-SE" sz="1400" i="0" dirty="0" smtClean="0"/>
              <a:t>orderNo) </a:t>
            </a:r>
            <a:endParaRPr lang="sv-SE" altLang="sv-SE" sz="1400" i="0" dirty="0"/>
          </a:p>
        </p:txBody>
      </p:sp>
      <p:sp>
        <p:nvSpPr>
          <p:cNvPr id="11" name="Text Box 19"/>
          <p:cNvSpPr txBox="1">
            <a:spLocks noChangeArrowheads="1"/>
          </p:cNvSpPr>
          <p:nvPr/>
        </p:nvSpPr>
        <p:spPr bwMode="auto">
          <a:xfrm>
            <a:off x="2746375" y="3081635"/>
            <a:ext cx="113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totalSum </a:t>
            </a:r>
            <a:endParaRPr lang="sv-SE" altLang="sv-SE" sz="1400" i="0" dirty="0"/>
          </a:p>
        </p:txBody>
      </p:sp>
      <p:sp>
        <p:nvSpPr>
          <p:cNvPr id="12" name="Rectangle 22"/>
          <p:cNvSpPr>
            <a:spLocks noChangeArrowheads="1"/>
          </p:cNvSpPr>
          <p:nvPr/>
        </p:nvSpPr>
        <p:spPr bwMode="auto">
          <a:xfrm>
            <a:off x="2408238" y="454322"/>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4946848" y="506710"/>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a:t>
            </a:r>
            <a:endParaRPr lang="en-US" altLang="sv-SE" sz="1400" b="1" i="0" dirty="0"/>
          </a:p>
        </p:txBody>
      </p:sp>
      <p:sp>
        <p:nvSpPr>
          <p:cNvPr id="14" name="Rectangle 33"/>
          <p:cNvSpPr>
            <a:spLocks noChangeArrowheads="1"/>
          </p:cNvSpPr>
          <p:nvPr/>
        </p:nvSpPr>
        <p:spPr bwMode="auto">
          <a:xfrm>
            <a:off x="6962973" y="506710"/>
            <a:ext cx="1417638"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a:t>:</a:t>
            </a:r>
            <a:r>
              <a:rPr lang="sv-SE" altLang="sv-SE" sz="1400" b="1" i="0" dirty="0" smtClean="0"/>
              <a:t>OrderingLine</a:t>
            </a:r>
            <a:endParaRPr lang="en-US" altLang="sv-SE" sz="1400" b="1" i="0" dirty="0"/>
          </a:p>
        </p:txBody>
      </p:sp>
      <p:cxnSp>
        <p:nvCxnSpPr>
          <p:cNvPr id="15" name="Straight Arrow Connector 14"/>
          <p:cNvCxnSpPr/>
          <p:nvPr/>
        </p:nvCxnSpPr>
        <p:spPr bwMode="auto">
          <a:xfrm flipH="1">
            <a:off x="2740025" y="3386435"/>
            <a:ext cx="2659063" cy="9525"/>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73"/>
          <p:cNvCxnSpPr>
            <a:cxnSpLocks noChangeShapeType="1"/>
          </p:cNvCxnSpPr>
          <p:nvPr/>
        </p:nvCxnSpPr>
        <p:spPr bwMode="auto">
          <a:xfrm rot="5400000">
            <a:off x="-500062" y="226407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 name="Straight Arrow Connector 63"/>
          <p:cNvCxnSpPr>
            <a:cxnSpLocks noChangeShapeType="1"/>
          </p:cNvCxnSpPr>
          <p:nvPr/>
        </p:nvCxnSpPr>
        <p:spPr bwMode="auto">
          <a:xfrm>
            <a:off x="928688" y="1386185"/>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Box 29"/>
          <p:cNvSpPr txBox="1">
            <a:spLocks noChangeArrowheads="1"/>
          </p:cNvSpPr>
          <p:nvPr/>
        </p:nvSpPr>
        <p:spPr bwMode="auto">
          <a:xfrm>
            <a:off x="2714625" y="1487785"/>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cxnSp>
        <p:nvCxnSpPr>
          <p:cNvPr id="19" name="Straight Connector 73"/>
          <p:cNvCxnSpPr>
            <a:cxnSpLocks noChangeShapeType="1"/>
          </p:cNvCxnSpPr>
          <p:nvPr/>
        </p:nvCxnSpPr>
        <p:spPr bwMode="auto">
          <a:xfrm rot="5400000">
            <a:off x="1214438" y="226407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0" name="Rectangle 62"/>
          <p:cNvSpPr>
            <a:spLocks noChangeArrowheads="1"/>
          </p:cNvSpPr>
          <p:nvPr/>
        </p:nvSpPr>
        <p:spPr bwMode="auto">
          <a:xfrm>
            <a:off x="2571750" y="1406822"/>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1" name="Straight Connector 67"/>
          <p:cNvCxnSpPr>
            <a:cxnSpLocks noChangeShapeType="1"/>
            <a:stCxn id="13" idx="2"/>
          </p:cNvCxnSpPr>
          <p:nvPr/>
        </p:nvCxnSpPr>
        <p:spPr bwMode="auto">
          <a:xfrm flipH="1">
            <a:off x="5500689" y="881360"/>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2" name="Straight Connector 68"/>
          <p:cNvCxnSpPr>
            <a:cxnSpLocks noChangeShapeType="1"/>
          </p:cNvCxnSpPr>
          <p:nvPr/>
        </p:nvCxnSpPr>
        <p:spPr bwMode="auto">
          <a:xfrm rot="16200000" flipH="1">
            <a:off x="6349206" y="2272804"/>
            <a:ext cx="2740025" cy="79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3" name="Straight Arrow Connector 48"/>
          <p:cNvCxnSpPr>
            <a:cxnSpLocks noChangeShapeType="1"/>
          </p:cNvCxnSpPr>
          <p:nvPr/>
        </p:nvCxnSpPr>
        <p:spPr bwMode="auto">
          <a:xfrm flipV="1">
            <a:off x="2746375" y="1835447"/>
            <a:ext cx="2652713" cy="1587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4" name="Group 42"/>
          <p:cNvGrpSpPr>
            <a:grpSpLocks/>
          </p:cNvGrpSpPr>
          <p:nvPr/>
        </p:nvGrpSpPr>
        <p:grpSpPr bwMode="auto">
          <a:xfrm>
            <a:off x="5018286" y="3849389"/>
            <a:ext cx="1081087" cy="936625"/>
            <a:chOff x="521" y="1207"/>
            <a:chExt cx="681" cy="590"/>
          </a:xfrm>
        </p:grpSpPr>
        <p:sp>
          <p:nvSpPr>
            <p:cNvPr id="25" name="Rectangle 7"/>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6" name="Line 41"/>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7" name="Text Box 9"/>
          <p:cNvSpPr txBox="1">
            <a:spLocks noChangeArrowheads="1"/>
          </p:cNvSpPr>
          <p:nvPr/>
        </p:nvSpPr>
        <p:spPr bwMode="auto">
          <a:xfrm>
            <a:off x="5162748" y="3849389"/>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8" name="Text Box 15"/>
          <p:cNvSpPr txBox="1">
            <a:spLocks noChangeArrowheads="1"/>
          </p:cNvSpPr>
          <p:nvPr/>
        </p:nvSpPr>
        <p:spPr bwMode="auto">
          <a:xfrm>
            <a:off x="4946848" y="4066876"/>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sp>
        <p:nvSpPr>
          <p:cNvPr id="29" name="Text Box 24"/>
          <p:cNvSpPr txBox="1">
            <a:spLocks noChangeArrowheads="1"/>
          </p:cNvSpPr>
          <p:nvPr/>
        </p:nvSpPr>
        <p:spPr bwMode="auto">
          <a:xfrm>
            <a:off x="6962973" y="3993851"/>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30" name="Text Box 25"/>
          <p:cNvSpPr txBox="1">
            <a:spLocks noChangeArrowheads="1"/>
          </p:cNvSpPr>
          <p:nvPr/>
        </p:nvSpPr>
        <p:spPr bwMode="auto">
          <a:xfrm>
            <a:off x="6170811" y="3993851"/>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grpSp>
        <p:nvGrpSpPr>
          <p:cNvPr id="31" name="Group 48"/>
          <p:cNvGrpSpPr>
            <a:grpSpLocks/>
          </p:cNvGrpSpPr>
          <p:nvPr/>
        </p:nvGrpSpPr>
        <p:grpSpPr bwMode="auto">
          <a:xfrm>
            <a:off x="7321748" y="3849389"/>
            <a:ext cx="1081088" cy="936625"/>
            <a:chOff x="521" y="1207"/>
            <a:chExt cx="681" cy="590"/>
          </a:xfrm>
        </p:grpSpPr>
        <p:sp>
          <p:nvSpPr>
            <p:cNvPr id="32" name="Rectangle 49"/>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3" name="Line 50"/>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4" name="Text Box 51"/>
          <p:cNvSpPr txBox="1">
            <a:spLocks noChangeArrowheads="1"/>
          </p:cNvSpPr>
          <p:nvPr/>
        </p:nvSpPr>
        <p:spPr bwMode="auto">
          <a:xfrm>
            <a:off x="7270949" y="3849389"/>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7250311" y="4066876"/>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Line 59"/>
          <p:cNvSpPr>
            <a:spLocks noChangeShapeType="1"/>
          </p:cNvSpPr>
          <p:nvPr/>
        </p:nvSpPr>
        <p:spPr bwMode="auto">
          <a:xfrm>
            <a:off x="6100961" y="4282776"/>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nvGrpSpPr>
          <p:cNvPr id="37" name="Group 97"/>
          <p:cNvGrpSpPr>
            <a:grpSpLocks/>
          </p:cNvGrpSpPr>
          <p:nvPr/>
        </p:nvGrpSpPr>
        <p:grpSpPr bwMode="auto">
          <a:xfrm>
            <a:off x="2342555" y="4018596"/>
            <a:ext cx="1081087" cy="571500"/>
            <a:chOff x="521" y="1207"/>
            <a:chExt cx="681" cy="590"/>
          </a:xfrm>
        </p:grpSpPr>
        <p:sp>
          <p:nvSpPr>
            <p:cNvPr id="38"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9"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40" name="Text Box 9"/>
          <p:cNvSpPr txBox="1">
            <a:spLocks noChangeArrowheads="1"/>
          </p:cNvSpPr>
          <p:nvPr/>
        </p:nvSpPr>
        <p:spPr bwMode="auto">
          <a:xfrm>
            <a:off x="2485430" y="4018596"/>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41" name="Straight Connector 102"/>
          <p:cNvCxnSpPr>
            <a:cxnSpLocks noChangeShapeType="1"/>
            <a:endCxn id="28" idx="1"/>
          </p:cNvCxnSpPr>
          <p:nvPr/>
        </p:nvCxnSpPr>
        <p:spPr bwMode="auto">
          <a:xfrm flipV="1">
            <a:off x="3428405" y="4436208"/>
            <a:ext cx="1518443" cy="9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2" name="Rectangle 76"/>
          <p:cNvSpPr>
            <a:spLocks noChangeArrowheads="1"/>
          </p:cNvSpPr>
          <p:nvPr/>
        </p:nvSpPr>
        <p:spPr bwMode="auto">
          <a:xfrm>
            <a:off x="5399088" y="1835447"/>
            <a:ext cx="173037" cy="157162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3" name="Line 4"/>
          <p:cNvSpPr>
            <a:spLocks noChangeShapeType="1"/>
          </p:cNvSpPr>
          <p:nvPr/>
        </p:nvSpPr>
        <p:spPr bwMode="auto">
          <a:xfrm flipV="1">
            <a:off x="4573588" y="2260897"/>
            <a:ext cx="73025" cy="125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4" name="Line 5"/>
          <p:cNvSpPr>
            <a:spLocks noChangeShapeType="1"/>
          </p:cNvSpPr>
          <p:nvPr/>
        </p:nvSpPr>
        <p:spPr bwMode="auto">
          <a:xfrm flipV="1">
            <a:off x="4646613" y="2071985"/>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45" name="Text Box 6"/>
          <p:cNvSpPr txBox="1">
            <a:spLocks noChangeArrowheads="1"/>
          </p:cNvSpPr>
          <p:nvPr/>
        </p:nvSpPr>
        <p:spPr bwMode="auto">
          <a:xfrm>
            <a:off x="4067175" y="2075160"/>
            <a:ext cx="576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a:t>loop</a:t>
            </a:r>
          </a:p>
        </p:txBody>
      </p:sp>
      <p:sp>
        <p:nvSpPr>
          <p:cNvPr id="47" name="Text Box 8"/>
          <p:cNvSpPr txBox="1">
            <a:spLocks noChangeArrowheads="1"/>
          </p:cNvSpPr>
          <p:nvPr/>
        </p:nvSpPr>
        <p:spPr bwMode="auto">
          <a:xfrm>
            <a:off x="4637088" y="2054522"/>
            <a:ext cx="1317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a:t>[</a:t>
            </a:r>
            <a:r>
              <a:rPr lang="sv-SE" altLang="sv-SE" sz="1400" i="0" dirty="0" smtClean="0"/>
              <a:t>for each Line]</a:t>
            </a:r>
            <a:endParaRPr lang="sv-SE" altLang="sv-SE" sz="1400" i="0" dirty="0"/>
          </a:p>
        </p:txBody>
      </p:sp>
      <p:sp>
        <p:nvSpPr>
          <p:cNvPr id="48" name="Rectangle 42"/>
          <p:cNvSpPr>
            <a:spLocks noChangeArrowheads="1"/>
          </p:cNvSpPr>
          <p:nvPr/>
        </p:nvSpPr>
        <p:spPr bwMode="auto">
          <a:xfrm>
            <a:off x="4068763" y="2067222"/>
            <a:ext cx="4551362"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49" name="Straight Connector 73"/>
          <p:cNvCxnSpPr>
            <a:cxnSpLocks noChangeShapeType="1"/>
          </p:cNvCxnSpPr>
          <p:nvPr/>
        </p:nvCxnSpPr>
        <p:spPr bwMode="auto">
          <a:xfrm rot="10800000">
            <a:off x="4064000" y="2383135"/>
            <a:ext cx="50006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Rectangle 21"/>
          <p:cNvSpPr>
            <a:spLocks noChangeArrowheads="1"/>
          </p:cNvSpPr>
          <p:nvPr/>
        </p:nvSpPr>
        <p:spPr bwMode="auto">
          <a:xfrm>
            <a:off x="7605713" y="2514897"/>
            <a:ext cx="195262" cy="420688"/>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1" name="Text Box 19"/>
          <p:cNvSpPr txBox="1">
            <a:spLocks noChangeArrowheads="1"/>
          </p:cNvSpPr>
          <p:nvPr/>
        </p:nvSpPr>
        <p:spPr bwMode="auto">
          <a:xfrm>
            <a:off x="5905500" y="2692697"/>
            <a:ext cx="1457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a:t>l</a:t>
            </a:r>
            <a:r>
              <a:rPr lang="sv-SE" altLang="sv-SE" sz="1400" i="0" dirty="0" smtClean="0"/>
              <a:t>ineSum </a:t>
            </a:r>
            <a:endParaRPr lang="sv-SE" altLang="sv-SE" sz="1400" i="0" dirty="0"/>
          </a:p>
        </p:txBody>
      </p:sp>
      <p:cxnSp>
        <p:nvCxnSpPr>
          <p:cNvPr id="52" name="Straight Arrow Connector 61"/>
          <p:cNvCxnSpPr>
            <a:cxnSpLocks noChangeShapeType="1"/>
          </p:cNvCxnSpPr>
          <p:nvPr/>
        </p:nvCxnSpPr>
        <p:spPr bwMode="auto">
          <a:xfrm flipV="1">
            <a:off x="5572125" y="2535967"/>
            <a:ext cx="2033588"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3" name="Straight Arrow Connector 93"/>
          <p:cNvCxnSpPr>
            <a:cxnSpLocks noChangeShapeType="1"/>
          </p:cNvCxnSpPr>
          <p:nvPr/>
        </p:nvCxnSpPr>
        <p:spPr bwMode="auto">
          <a:xfrm flipH="1" flipV="1">
            <a:off x="5572125" y="2935585"/>
            <a:ext cx="2047875" cy="14288"/>
          </a:xfrm>
          <a:prstGeom prst="straightConnector1">
            <a:avLst/>
          </a:prstGeom>
          <a:noFill/>
          <a:ln w="952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54" name="Text Box 27"/>
          <p:cNvSpPr txBox="1">
            <a:spLocks noChangeArrowheads="1"/>
          </p:cNvSpPr>
          <p:nvPr/>
        </p:nvSpPr>
        <p:spPr bwMode="auto">
          <a:xfrm>
            <a:off x="5676900" y="2241847"/>
            <a:ext cx="2643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55" name="Text Box 41"/>
          <p:cNvSpPr txBox="1">
            <a:spLocks noChangeArrowheads="1"/>
          </p:cNvSpPr>
          <p:nvPr/>
        </p:nvSpPr>
        <p:spPr bwMode="auto">
          <a:xfrm>
            <a:off x="5993176" y="3227043"/>
            <a:ext cx="28575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totalSum </a:t>
            </a:r>
            <a:r>
              <a:rPr lang="sv-SE" altLang="sv-SE" sz="1400" i="0" dirty="0"/>
              <a:t>:= </a:t>
            </a:r>
            <a:r>
              <a:rPr lang="sv-SE" altLang="sv-SE" sz="1400" i="0" dirty="0" smtClean="0"/>
              <a:t>totalSum </a:t>
            </a:r>
            <a:r>
              <a:rPr lang="sv-SE" altLang="sv-SE" sz="1400" i="0" dirty="0"/>
              <a:t>+ </a:t>
            </a:r>
            <a:r>
              <a:rPr lang="sv-SE" altLang="sv-SE" sz="1400" i="0" dirty="0" smtClean="0"/>
              <a:t>getOrderLineSum() </a:t>
            </a:r>
            <a:endParaRPr lang="sv-SE" altLang="sv-SE" sz="1400" i="0" dirty="0"/>
          </a:p>
          <a:p>
            <a:pPr eaLnBrk="1" hangingPunct="1">
              <a:spcBef>
                <a:spcPct val="50000"/>
              </a:spcBef>
              <a:buClrTx/>
              <a:buSzTx/>
              <a:buFontTx/>
              <a:buNone/>
            </a:pPr>
            <a:endParaRPr lang="sv-SE" altLang="sv-SE" sz="1400" i="0" dirty="0"/>
          </a:p>
        </p:txBody>
      </p:sp>
      <p:sp>
        <p:nvSpPr>
          <p:cNvPr id="56" name="Text Box 41"/>
          <p:cNvSpPr txBox="1">
            <a:spLocks noChangeArrowheads="1"/>
          </p:cNvSpPr>
          <p:nvPr/>
        </p:nvSpPr>
        <p:spPr bwMode="auto">
          <a:xfrm>
            <a:off x="6143625" y="1313160"/>
            <a:ext cx="250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agreedPrice*quantity</a:t>
            </a:r>
            <a:endParaRPr lang="sv-SE" altLang="sv-SE" sz="1400" i="0" dirty="0"/>
          </a:p>
        </p:txBody>
      </p:sp>
      <p:cxnSp>
        <p:nvCxnSpPr>
          <p:cNvPr id="57" name="Straight Connector 99"/>
          <p:cNvCxnSpPr>
            <a:cxnSpLocks noChangeShapeType="1"/>
          </p:cNvCxnSpPr>
          <p:nvPr/>
        </p:nvCxnSpPr>
        <p:spPr bwMode="auto">
          <a:xfrm rot="10800000">
            <a:off x="7375525" y="1649710"/>
            <a:ext cx="285750" cy="11049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79"/>
          <p:cNvCxnSpPr>
            <a:cxnSpLocks noChangeShapeType="1"/>
          </p:cNvCxnSpPr>
          <p:nvPr/>
        </p:nvCxnSpPr>
        <p:spPr bwMode="auto">
          <a:xfrm flipH="1" flipV="1">
            <a:off x="5500689" y="2692697"/>
            <a:ext cx="454389" cy="6937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 name="TextBox 29"/>
          <p:cNvSpPr txBox="1">
            <a:spLocks noChangeArrowheads="1"/>
          </p:cNvSpPr>
          <p:nvPr/>
        </p:nvSpPr>
        <p:spPr bwMode="auto">
          <a:xfrm>
            <a:off x="4573588" y="4847569"/>
            <a:ext cx="19938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 </a:t>
            </a:r>
            <a:r>
              <a:rPr lang="sv-SE" altLang="sv-SE" sz="1400" i="0" dirty="0"/>
              <a:t>(</a:t>
            </a:r>
            <a:r>
              <a:rPr lang="sv-SE" altLang="sv-SE" sz="1400" i="0" dirty="0" smtClean="0"/>
              <a:t>orderNo)</a:t>
            </a:r>
            <a:endParaRPr lang="sv-SE" altLang="sv-SE" sz="1400" i="0" dirty="0"/>
          </a:p>
        </p:txBody>
      </p:sp>
      <p:sp>
        <p:nvSpPr>
          <p:cNvPr id="60" name="Text Box 27"/>
          <p:cNvSpPr txBox="1">
            <a:spLocks noChangeArrowheads="1"/>
          </p:cNvSpPr>
          <p:nvPr/>
        </p:nvSpPr>
        <p:spPr bwMode="auto">
          <a:xfrm>
            <a:off x="6958427" y="4834002"/>
            <a:ext cx="2006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61" name="Down Arrow 60"/>
          <p:cNvSpPr/>
          <p:nvPr/>
        </p:nvSpPr>
        <p:spPr bwMode="auto">
          <a:xfrm>
            <a:off x="4723155" y="1933677"/>
            <a:ext cx="205744" cy="2913892"/>
          </a:xfrm>
          <a:prstGeom prst="downArrow">
            <a:avLst/>
          </a:prstGeom>
          <a:ln>
            <a:headEnd type="none" w="med" len="med"/>
            <a:tailEnd type="arrow"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62" name="Down Arrow 61"/>
          <p:cNvSpPr/>
          <p:nvPr/>
        </p:nvSpPr>
        <p:spPr bwMode="auto">
          <a:xfrm>
            <a:off x="6982175" y="2597810"/>
            <a:ext cx="210988" cy="2249759"/>
          </a:xfrm>
          <a:prstGeom prst="downArrow">
            <a:avLst/>
          </a:prstGeom>
          <a:ln>
            <a:headEnd type="none" w="med" len="med"/>
            <a:tailEnd type="arrow"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pic>
        <p:nvPicPr>
          <p:cNvPr id="63" name="Audio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26477114"/>
      </p:ext>
    </p:extLst>
  </p:cSld>
  <p:clrMapOvr>
    <a:masterClrMapping/>
  </p:clrMapOvr>
  <mc:AlternateContent xmlns:mc="http://schemas.openxmlformats.org/markup-compatibility/2006" xmlns:p14="http://schemas.microsoft.com/office/powerpoint/2010/main">
    <mc:Choice Requires="p14">
      <p:transition spd="slow" p14:dur="2000" advTm="32610"/>
    </mc:Choice>
    <mc:Fallback xmlns="">
      <p:transition spd="slow" advTm="3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Text Box 24"/>
          <p:cNvSpPr txBox="1">
            <a:spLocks noChangeArrowheads="1"/>
          </p:cNvSpPr>
          <p:nvPr/>
        </p:nvSpPr>
        <p:spPr bwMode="auto">
          <a:xfrm>
            <a:off x="4932719" y="2068518"/>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64" name="Text Box 25"/>
          <p:cNvSpPr txBox="1">
            <a:spLocks noChangeArrowheads="1"/>
          </p:cNvSpPr>
          <p:nvPr/>
        </p:nvSpPr>
        <p:spPr bwMode="auto">
          <a:xfrm>
            <a:off x="4140557" y="2068518"/>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65" name="Text Box 26"/>
          <p:cNvSpPr txBox="1">
            <a:spLocks noChangeArrowheads="1"/>
          </p:cNvSpPr>
          <p:nvPr/>
        </p:nvSpPr>
        <p:spPr bwMode="auto">
          <a:xfrm>
            <a:off x="7164744" y="2068518"/>
            <a:ext cx="2905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66" name="Text Box 27"/>
          <p:cNvSpPr txBox="1">
            <a:spLocks noChangeArrowheads="1"/>
          </p:cNvSpPr>
          <p:nvPr/>
        </p:nvSpPr>
        <p:spPr bwMode="auto">
          <a:xfrm>
            <a:off x="6444019" y="2068518"/>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67" name="Text Box 28"/>
          <p:cNvSpPr txBox="1">
            <a:spLocks noChangeArrowheads="1"/>
          </p:cNvSpPr>
          <p:nvPr/>
        </p:nvSpPr>
        <p:spPr bwMode="auto">
          <a:xfrm>
            <a:off x="1910119" y="2058993"/>
            <a:ext cx="287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68" name="Text Box 29"/>
          <p:cNvSpPr txBox="1">
            <a:spLocks noChangeArrowheads="1"/>
          </p:cNvSpPr>
          <p:nvPr/>
        </p:nvSpPr>
        <p:spPr bwMode="auto">
          <a:xfrm>
            <a:off x="2700694" y="2058993"/>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grpSp>
        <p:nvGrpSpPr>
          <p:cNvPr id="69" name="Group 43"/>
          <p:cNvGrpSpPr>
            <a:grpSpLocks/>
          </p:cNvGrpSpPr>
          <p:nvPr/>
        </p:nvGrpSpPr>
        <p:grpSpPr bwMode="auto">
          <a:xfrm>
            <a:off x="756007" y="1925643"/>
            <a:ext cx="1081087" cy="936625"/>
            <a:chOff x="521" y="1207"/>
            <a:chExt cx="681" cy="590"/>
          </a:xfrm>
        </p:grpSpPr>
        <p:sp>
          <p:nvSpPr>
            <p:cNvPr id="70"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71"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72" name="Text Box 46"/>
          <p:cNvSpPr txBox="1">
            <a:spLocks noChangeArrowheads="1"/>
          </p:cNvSpPr>
          <p:nvPr/>
        </p:nvSpPr>
        <p:spPr bwMode="auto">
          <a:xfrm>
            <a:off x="828511" y="1925643"/>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73" name="Text Box 47"/>
          <p:cNvSpPr txBox="1">
            <a:spLocks noChangeArrowheads="1"/>
          </p:cNvSpPr>
          <p:nvPr/>
        </p:nvSpPr>
        <p:spPr bwMode="auto">
          <a:xfrm>
            <a:off x="684569" y="2143131"/>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74" name="Line 58"/>
          <p:cNvSpPr>
            <a:spLocks noChangeShapeType="1"/>
          </p:cNvSpPr>
          <p:nvPr/>
        </p:nvSpPr>
        <p:spPr bwMode="auto">
          <a:xfrm>
            <a:off x="1837094" y="2357443"/>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5" name="Line 59"/>
          <p:cNvSpPr>
            <a:spLocks noChangeShapeType="1"/>
          </p:cNvSpPr>
          <p:nvPr/>
        </p:nvSpPr>
        <p:spPr bwMode="auto">
          <a:xfrm>
            <a:off x="4070707" y="2357443"/>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6" name="Line 60"/>
          <p:cNvSpPr>
            <a:spLocks noChangeShapeType="1"/>
          </p:cNvSpPr>
          <p:nvPr/>
        </p:nvSpPr>
        <p:spPr bwMode="auto">
          <a:xfrm>
            <a:off x="6374169" y="2357443"/>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7" name="Text Box 61"/>
          <p:cNvSpPr txBox="1">
            <a:spLocks noChangeArrowheads="1"/>
          </p:cNvSpPr>
          <p:nvPr/>
        </p:nvSpPr>
        <p:spPr bwMode="auto">
          <a:xfrm>
            <a:off x="684569" y="2944818"/>
            <a:ext cx="1023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System model</a:t>
            </a:r>
            <a:endParaRPr lang="en-US" altLang="sv-SE" sz="1000" dirty="0"/>
          </a:p>
        </p:txBody>
      </p:sp>
      <p:grpSp>
        <p:nvGrpSpPr>
          <p:cNvPr id="78" name="Group 53"/>
          <p:cNvGrpSpPr>
            <a:grpSpLocks/>
          </p:cNvGrpSpPr>
          <p:nvPr/>
        </p:nvGrpSpPr>
        <p:grpSpPr bwMode="auto">
          <a:xfrm>
            <a:off x="7525107" y="1924056"/>
            <a:ext cx="1253278" cy="1311275"/>
            <a:chOff x="521" y="1207"/>
            <a:chExt cx="681" cy="590"/>
          </a:xfrm>
        </p:grpSpPr>
        <p:sp>
          <p:nvSpPr>
            <p:cNvPr id="79" name="Rectangle 5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80" name="Line 55"/>
            <p:cNvSpPr>
              <a:spLocks noChangeShapeType="1"/>
            </p:cNvSpPr>
            <p:nvPr/>
          </p:nvSpPr>
          <p:spPr bwMode="auto">
            <a:xfrm>
              <a:off x="521" y="134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81" name="Text Box 56"/>
          <p:cNvSpPr txBox="1">
            <a:spLocks noChangeArrowheads="1"/>
          </p:cNvSpPr>
          <p:nvPr/>
        </p:nvSpPr>
        <p:spPr bwMode="auto">
          <a:xfrm>
            <a:off x="7598132" y="1924056"/>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Product</a:t>
            </a:r>
            <a:endParaRPr lang="sv-SE" altLang="sv-SE" sz="1400" i="0" dirty="0"/>
          </a:p>
        </p:txBody>
      </p:sp>
      <p:sp>
        <p:nvSpPr>
          <p:cNvPr id="82" name="Text Box 57"/>
          <p:cNvSpPr txBox="1">
            <a:spLocks noChangeArrowheads="1"/>
          </p:cNvSpPr>
          <p:nvPr/>
        </p:nvSpPr>
        <p:spPr bwMode="auto">
          <a:xfrm>
            <a:off x="7494157" y="2250359"/>
            <a:ext cx="12719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productNo </a:t>
            </a:r>
            <a:endParaRPr lang="sv-SE" altLang="sv-SE" sz="1400" i="0" dirty="0"/>
          </a:p>
          <a:p>
            <a:pPr eaLnBrk="1" hangingPunct="1">
              <a:spcBef>
                <a:spcPct val="0"/>
              </a:spcBef>
              <a:buClrTx/>
              <a:buSzTx/>
              <a:buFontTx/>
              <a:buNone/>
            </a:pPr>
            <a:r>
              <a:rPr lang="sv-SE" altLang="sv-SE" sz="1400" i="0" dirty="0" smtClean="0"/>
              <a:t>productName</a:t>
            </a:r>
            <a:r>
              <a:rPr lang="sv-SE" altLang="sv-SE" sz="1400" i="0" dirty="0"/>
              <a:t/>
            </a:r>
            <a:br>
              <a:rPr lang="sv-SE" altLang="sv-SE" sz="1400" i="0" dirty="0"/>
            </a:br>
            <a:r>
              <a:rPr lang="sv-SE" altLang="sv-SE" sz="1400" i="0" dirty="0" smtClean="0"/>
              <a:t>weight</a:t>
            </a:r>
            <a:r>
              <a:rPr lang="sv-SE" altLang="sv-SE" sz="1400" i="0" dirty="0"/>
              <a:t/>
            </a:r>
            <a:br>
              <a:rPr lang="sv-SE" altLang="sv-SE" sz="1400" i="0" dirty="0"/>
            </a:br>
            <a:r>
              <a:rPr lang="sv-SE" altLang="sv-SE" sz="1400" i="0" dirty="0" smtClean="0"/>
              <a:t>price</a:t>
            </a:r>
            <a:endParaRPr lang="sv-SE" altLang="sv-SE" sz="1400" i="0" dirty="0"/>
          </a:p>
        </p:txBody>
      </p:sp>
      <p:grpSp>
        <p:nvGrpSpPr>
          <p:cNvPr id="83" name="Group 42"/>
          <p:cNvGrpSpPr>
            <a:grpSpLocks/>
          </p:cNvGrpSpPr>
          <p:nvPr/>
        </p:nvGrpSpPr>
        <p:grpSpPr bwMode="auto">
          <a:xfrm>
            <a:off x="3002688" y="1947352"/>
            <a:ext cx="1081087" cy="1720027"/>
            <a:chOff x="521" y="1207"/>
            <a:chExt cx="681" cy="539"/>
          </a:xfrm>
        </p:grpSpPr>
        <p:sp>
          <p:nvSpPr>
            <p:cNvPr id="84" name="Rectangle 7"/>
            <p:cNvSpPr>
              <a:spLocks noChangeArrowheads="1"/>
            </p:cNvSpPr>
            <p:nvPr/>
          </p:nvSpPr>
          <p:spPr bwMode="auto">
            <a:xfrm>
              <a:off x="521" y="1207"/>
              <a:ext cx="681" cy="539"/>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85" name="Line 41"/>
            <p:cNvSpPr>
              <a:spLocks noChangeShapeType="1"/>
            </p:cNvSpPr>
            <p:nvPr/>
          </p:nvSpPr>
          <p:spPr bwMode="auto">
            <a:xfrm>
              <a:off x="521" y="129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86" name="Straight Connector 35"/>
          <p:cNvCxnSpPr>
            <a:cxnSpLocks noChangeShapeType="1"/>
          </p:cNvCxnSpPr>
          <p:nvPr/>
        </p:nvCxnSpPr>
        <p:spPr bwMode="auto">
          <a:xfrm>
            <a:off x="3027005" y="2992204"/>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7" name="Rectangle 37"/>
          <p:cNvSpPr>
            <a:spLocks noChangeArrowheads="1"/>
          </p:cNvSpPr>
          <p:nvPr/>
        </p:nvSpPr>
        <p:spPr bwMode="auto">
          <a:xfrm rot="10800000" flipH="1" flipV="1">
            <a:off x="2930599" y="3047914"/>
            <a:ext cx="121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a:t>
            </a:r>
            <a:endParaRPr lang="sv-SE" altLang="sv-SE" sz="1400" i="0" dirty="0"/>
          </a:p>
          <a:p>
            <a:pPr eaLnBrk="1" hangingPunct="1">
              <a:spcBef>
                <a:spcPct val="0"/>
              </a:spcBef>
              <a:buClrTx/>
              <a:buSzTx/>
              <a:buFontTx/>
              <a:buNone/>
            </a:pPr>
            <a:r>
              <a:rPr lang="sv-SE" altLang="sv-SE" sz="1400" i="0" dirty="0"/>
              <a:t>(</a:t>
            </a:r>
            <a:r>
              <a:rPr lang="sv-SE" altLang="sv-SE" sz="1400" i="0" dirty="0" smtClean="0"/>
              <a:t>orderNo)</a:t>
            </a:r>
            <a:endParaRPr lang="sv-SE" altLang="sv-SE" sz="1400" dirty="0"/>
          </a:p>
        </p:txBody>
      </p:sp>
      <p:sp>
        <p:nvSpPr>
          <p:cNvPr id="88" name="Text Box 9"/>
          <p:cNvSpPr txBox="1">
            <a:spLocks noChangeArrowheads="1"/>
          </p:cNvSpPr>
          <p:nvPr/>
        </p:nvSpPr>
        <p:spPr bwMode="auto">
          <a:xfrm>
            <a:off x="3152596" y="1940951"/>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89" name="Text Box 15"/>
          <p:cNvSpPr txBox="1">
            <a:spLocks noChangeArrowheads="1"/>
          </p:cNvSpPr>
          <p:nvPr/>
        </p:nvSpPr>
        <p:spPr bwMode="auto">
          <a:xfrm>
            <a:off x="3027005" y="2255128"/>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grpSp>
        <p:nvGrpSpPr>
          <p:cNvPr id="90" name="Group 48"/>
          <p:cNvGrpSpPr>
            <a:grpSpLocks/>
          </p:cNvGrpSpPr>
          <p:nvPr/>
        </p:nvGrpSpPr>
        <p:grpSpPr bwMode="auto">
          <a:xfrm>
            <a:off x="5290777" y="1943878"/>
            <a:ext cx="1081088" cy="1246784"/>
            <a:chOff x="521" y="1207"/>
            <a:chExt cx="681" cy="532"/>
          </a:xfrm>
        </p:grpSpPr>
        <p:sp>
          <p:nvSpPr>
            <p:cNvPr id="91" name="Rectangle 49"/>
            <p:cNvSpPr>
              <a:spLocks noChangeArrowheads="1"/>
            </p:cNvSpPr>
            <p:nvPr/>
          </p:nvSpPr>
          <p:spPr bwMode="auto">
            <a:xfrm>
              <a:off x="521" y="1207"/>
              <a:ext cx="681" cy="53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92" name="Line 50"/>
            <p:cNvSpPr>
              <a:spLocks noChangeShapeType="1"/>
            </p:cNvSpPr>
            <p:nvPr/>
          </p:nvSpPr>
          <p:spPr bwMode="auto">
            <a:xfrm>
              <a:off x="521" y="131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93" name="Straight Connector 36"/>
          <p:cNvCxnSpPr>
            <a:cxnSpLocks noChangeShapeType="1"/>
          </p:cNvCxnSpPr>
          <p:nvPr/>
        </p:nvCxnSpPr>
        <p:spPr bwMode="auto">
          <a:xfrm>
            <a:off x="5283743" y="2743086"/>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4" name="Text Box 51"/>
          <p:cNvSpPr txBox="1">
            <a:spLocks noChangeArrowheads="1"/>
          </p:cNvSpPr>
          <p:nvPr/>
        </p:nvSpPr>
        <p:spPr bwMode="auto">
          <a:xfrm>
            <a:off x="5231356" y="1937230"/>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95" name="Text Box 52"/>
          <p:cNvSpPr txBox="1">
            <a:spLocks noChangeArrowheads="1"/>
          </p:cNvSpPr>
          <p:nvPr/>
        </p:nvSpPr>
        <p:spPr bwMode="auto">
          <a:xfrm>
            <a:off x="5266138" y="2154717"/>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96" name="Text Box 27"/>
          <p:cNvSpPr txBox="1">
            <a:spLocks noChangeArrowheads="1"/>
          </p:cNvSpPr>
          <p:nvPr/>
        </p:nvSpPr>
        <p:spPr bwMode="auto">
          <a:xfrm>
            <a:off x="5231356" y="2750962"/>
            <a:ext cx="1285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97" name="Oval 96"/>
          <p:cNvSpPr/>
          <p:nvPr/>
        </p:nvSpPr>
        <p:spPr bwMode="auto">
          <a:xfrm>
            <a:off x="5058819" y="2666351"/>
            <a:ext cx="1541276" cy="710684"/>
          </a:xfrm>
          <a:prstGeom prst="ellipse">
            <a:avLst/>
          </a:prstGeom>
          <a:noFill/>
          <a:ln w="57150">
            <a:solidFill>
              <a:srgbClr val="00B0F0"/>
            </a:solidFill>
            <a:round/>
            <a:headEnd type="none" w="med" len="med"/>
            <a:tailEnd type="arrow" w="med" len="med"/>
          </a:ln>
          <a:effectLst/>
        </p:spPr>
        <p:txBody>
          <a:bodyPr rtlCol="0" anchor="ctr"/>
          <a:lstStyle/>
          <a:p>
            <a:pPr algn="ctr"/>
            <a:endParaRPr lang="sv-SE"/>
          </a:p>
        </p:txBody>
      </p:sp>
      <p:sp>
        <p:nvSpPr>
          <p:cNvPr id="98" name="Oval 97"/>
          <p:cNvSpPr/>
          <p:nvPr/>
        </p:nvSpPr>
        <p:spPr bwMode="auto">
          <a:xfrm>
            <a:off x="2693257" y="2981911"/>
            <a:ext cx="1584609" cy="835402"/>
          </a:xfrm>
          <a:prstGeom prst="ellipse">
            <a:avLst/>
          </a:prstGeom>
          <a:noFill/>
          <a:ln w="57150">
            <a:solidFill>
              <a:srgbClr val="00B0F0"/>
            </a:solidFill>
            <a:round/>
            <a:headEnd type="none" w="med" len="med"/>
            <a:tailEnd type="arrow" w="med" len="med"/>
          </a:ln>
          <a:effectLst/>
        </p:spPr>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27185257"/>
      </p:ext>
    </p:extLst>
  </p:cSld>
  <p:clrMapOvr>
    <a:masterClrMapping/>
  </p:clrMapOvr>
  <mc:AlternateContent xmlns:mc="http://schemas.openxmlformats.org/markup-compatibility/2006" xmlns:p14="http://schemas.microsoft.com/office/powerpoint/2010/main">
    <mc:Choice Requires="p14">
      <p:transition spd="slow" p14:dur="2000" advTm="22671"/>
    </mc:Choice>
    <mc:Fallback xmlns="">
      <p:transition spd="slow" advTm="2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3"/>
          <p:cNvGrpSpPr>
            <a:grpSpLocks/>
          </p:cNvGrpSpPr>
          <p:nvPr/>
        </p:nvGrpSpPr>
        <p:grpSpPr bwMode="auto">
          <a:xfrm>
            <a:off x="1013433" y="3065316"/>
            <a:ext cx="1081087" cy="936625"/>
            <a:chOff x="521" y="1207"/>
            <a:chExt cx="681" cy="590"/>
          </a:xfrm>
        </p:grpSpPr>
        <p:sp>
          <p:nvSpPr>
            <p:cNvPr id="4"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5"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6" name="Text Box 46"/>
          <p:cNvSpPr txBox="1">
            <a:spLocks noChangeArrowheads="1"/>
          </p:cNvSpPr>
          <p:nvPr/>
        </p:nvSpPr>
        <p:spPr bwMode="auto">
          <a:xfrm>
            <a:off x="1085937" y="3065316"/>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7" name="Text Box 47"/>
          <p:cNvSpPr txBox="1">
            <a:spLocks noChangeArrowheads="1"/>
          </p:cNvSpPr>
          <p:nvPr/>
        </p:nvSpPr>
        <p:spPr bwMode="auto">
          <a:xfrm>
            <a:off x="941995" y="3282804"/>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8" name="Text Box 61"/>
          <p:cNvSpPr txBox="1">
            <a:spLocks noChangeArrowheads="1"/>
          </p:cNvSpPr>
          <p:nvPr/>
        </p:nvSpPr>
        <p:spPr bwMode="auto">
          <a:xfrm>
            <a:off x="941995" y="4084491"/>
            <a:ext cx="1023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System model</a:t>
            </a:r>
            <a:endParaRPr lang="en-US" altLang="sv-SE" sz="1000" dirty="0"/>
          </a:p>
        </p:txBody>
      </p:sp>
      <p:sp>
        <p:nvSpPr>
          <p:cNvPr id="9" name="Text Box 30"/>
          <p:cNvSpPr txBox="1">
            <a:spLocks noChangeArrowheads="1"/>
          </p:cNvSpPr>
          <p:nvPr/>
        </p:nvSpPr>
        <p:spPr bwMode="auto">
          <a:xfrm>
            <a:off x="991534" y="702305"/>
            <a:ext cx="4751388" cy="1452124"/>
          </a:xfrm>
          <a:prstGeom prst="rect">
            <a:avLst/>
          </a:prstGeom>
          <a:solidFill>
            <a:srgbClr val="FFFFCC"/>
          </a:solidFill>
          <a:ln w="9525" algn="ctr">
            <a:solidFill>
              <a:schemeClr val="tx1"/>
            </a:solidFill>
            <a:miter lim="800000"/>
            <a:headEnd/>
            <a:tailEnd/>
          </a:ln>
        </p:spPr>
        <p:txBody>
          <a:bodyPr lIns="54000" tIns="18000" rIns="54000" bIns="18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chemeClr val="bg1"/>
              </a:buClr>
              <a:buSzTx/>
              <a:buFont typeface="Wingdings" panose="05000000000000000000" pitchFamily="2" charset="2"/>
              <a:buNone/>
            </a:pPr>
            <a:r>
              <a:rPr lang="sv-SE" altLang="sv-SE" sz="1000" i="0" dirty="0" smtClean="0"/>
              <a:t>Use Case: Register Customer</a:t>
            </a:r>
          </a:p>
          <a:p>
            <a:pPr eaLnBrk="1" hangingPunct="1">
              <a:buClr>
                <a:schemeClr val="bg1"/>
              </a:buClr>
              <a:buSzTx/>
              <a:buFont typeface="Wingdings" panose="05000000000000000000" pitchFamily="2" charset="2"/>
              <a:buNone/>
            </a:pPr>
            <a:r>
              <a:rPr lang="sv-SE" altLang="sv-SE" sz="1000" i="0" dirty="0"/>
              <a:t>A</a:t>
            </a:r>
            <a:r>
              <a:rPr lang="sv-SE" altLang="sv-SE" sz="1000" i="0" dirty="0" smtClean="0"/>
              <a:t>ctor: Customer</a:t>
            </a:r>
            <a:endParaRPr lang="sv-SE" altLang="sv-SE" sz="1000" i="0" dirty="0"/>
          </a:p>
          <a:p>
            <a:pPr eaLnBrk="1" hangingPunct="1">
              <a:buClr>
                <a:schemeClr val="bg1"/>
              </a:buClr>
              <a:buSzTx/>
              <a:buFont typeface="Wingdings" panose="05000000000000000000" pitchFamily="2" charset="2"/>
              <a:buNone/>
            </a:pPr>
            <a:r>
              <a:rPr lang="sv-SE" altLang="sv-SE" sz="1000" i="0" dirty="0" smtClean="0"/>
              <a:t>Goal: Customer shall be registered which is necessary for shoping at the companies web site </a:t>
            </a:r>
            <a:endParaRPr lang="sv-SE" altLang="sv-SE" sz="1000" i="0" dirty="0"/>
          </a:p>
          <a:p>
            <a:pPr eaLnBrk="1" hangingPunct="1">
              <a:buClr>
                <a:schemeClr val="bg1"/>
              </a:buClr>
              <a:buSzTx/>
              <a:buFont typeface="Wingdings" panose="05000000000000000000" pitchFamily="2" charset="2"/>
              <a:buNone/>
            </a:pPr>
            <a:endParaRPr lang="sv-SE" altLang="sv-SE" sz="1000" i="0" dirty="0"/>
          </a:p>
          <a:p>
            <a:pPr eaLnBrk="1" hangingPunct="1">
              <a:buClr>
                <a:schemeClr val="bg1"/>
              </a:buClr>
              <a:buSzTx/>
              <a:buFont typeface="Wingdings" panose="05000000000000000000" pitchFamily="2" charset="2"/>
              <a:buNone/>
            </a:pPr>
            <a:r>
              <a:rPr lang="sv-SE" altLang="sv-SE" sz="1000" i="0" dirty="0" smtClean="0"/>
              <a:t>Main Scenario:</a:t>
            </a:r>
            <a:endParaRPr lang="sv-SE" altLang="sv-SE" sz="1000" i="0" dirty="0"/>
          </a:p>
          <a:p>
            <a:pPr eaLnBrk="1" hangingPunct="1">
              <a:buClr>
                <a:schemeClr val="bg1"/>
              </a:buClr>
              <a:buSzTx/>
              <a:buFont typeface="Wingdings" panose="05000000000000000000" pitchFamily="2" charset="2"/>
              <a:buNone/>
            </a:pPr>
            <a:r>
              <a:rPr lang="sv-SE" altLang="sv-SE" sz="1000" i="0" dirty="0"/>
              <a:t>1) </a:t>
            </a:r>
            <a:r>
              <a:rPr lang="sv-SE" altLang="sv-SE" sz="1000" i="0" dirty="0" smtClean="0"/>
              <a:t>Customer register for company</a:t>
            </a:r>
            <a:endParaRPr lang="sv-SE" altLang="sv-SE" sz="1000" i="0" dirty="0"/>
          </a:p>
          <a:p>
            <a:pPr eaLnBrk="1" hangingPunct="1">
              <a:buClr>
                <a:schemeClr val="bg1"/>
              </a:buClr>
              <a:buSzTx/>
              <a:buNone/>
            </a:pPr>
            <a:r>
              <a:rPr lang="sv-SE" altLang="sv-SE" sz="1000" i="0" dirty="0"/>
              <a:t>2) </a:t>
            </a:r>
            <a:r>
              <a:rPr lang="sv-SE" altLang="sv-SE" sz="1000" i="0" dirty="0" smtClean="0"/>
              <a:t>System confirm registration</a:t>
            </a:r>
            <a:endParaRPr lang="sv-SE" altLang="sv-SE" sz="1000" i="0" dirty="0"/>
          </a:p>
        </p:txBody>
      </p:sp>
      <p:grpSp>
        <p:nvGrpSpPr>
          <p:cNvPr id="10" name="Group 31"/>
          <p:cNvGrpSpPr>
            <a:grpSpLocks/>
          </p:cNvGrpSpPr>
          <p:nvPr/>
        </p:nvGrpSpPr>
        <p:grpSpPr bwMode="auto">
          <a:xfrm>
            <a:off x="6173134" y="1134105"/>
            <a:ext cx="433388" cy="504825"/>
            <a:chOff x="4634" y="3385"/>
            <a:chExt cx="226" cy="408"/>
          </a:xfrm>
        </p:grpSpPr>
        <p:sp>
          <p:nvSpPr>
            <p:cNvPr id="11" name="Oval 32"/>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12" name="Line 33"/>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3" name="Line 34"/>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4" name="Line 35"/>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5" name="Line 36"/>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16" name="Line 37"/>
          <p:cNvSpPr>
            <a:spLocks noChangeShapeType="1"/>
          </p:cNvSpPr>
          <p:nvPr/>
        </p:nvSpPr>
        <p:spPr bwMode="auto">
          <a:xfrm flipV="1">
            <a:off x="6608109" y="1423030"/>
            <a:ext cx="790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7" name="Oval 38"/>
          <p:cNvSpPr>
            <a:spLocks noChangeArrowheads="1"/>
          </p:cNvSpPr>
          <p:nvPr/>
        </p:nvSpPr>
        <p:spPr bwMode="auto">
          <a:xfrm>
            <a:off x="7400272" y="991230"/>
            <a:ext cx="1367035" cy="86360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i="0" dirty="0" smtClean="0"/>
              <a:t>Register </a:t>
            </a:r>
          </a:p>
          <a:p>
            <a:pPr algn="ctr" eaLnBrk="1" hangingPunct="1">
              <a:spcBef>
                <a:spcPct val="0"/>
              </a:spcBef>
              <a:buClrTx/>
              <a:buSzTx/>
              <a:buFontTx/>
              <a:buNone/>
            </a:pPr>
            <a:r>
              <a:rPr lang="sv-SE" altLang="sv-SE" sz="1400" i="0" dirty="0" smtClean="0"/>
              <a:t>Customer</a:t>
            </a:r>
            <a:endParaRPr lang="en-US" altLang="sv-SE" sz="1400" i="0" dirty="0"/>
          </a:p>
        </p:txBody>
      </p:sp>
      <p:sp>
        <p:nvSpPr>
          <p:cNvPr id="18" name="Text Box 62"/>
          <p:cNvSpPr txBox="1">
            <a:spLocks noChangeArrowheads="1"/>
          </p:cNvSpPr>
          <p:nvPr/>
        </p:nvSpPr>
        <p:spPr bwMode="auto">
          <a:xfrm>
            <a:off x="918509" y="2402518"/>
            <a:ext cx="14205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Use Case Description</a:t>
            </a:r>
            <a:endParaRPr lang="en-US" altLang="sv-SE" sz="1000" dirty="0"/>
          </a:p>
        </p:txBody>
      </p:sp>
      <p:sp>
        <p:nvSpPr>
          <p:cNvPr id="19" name="Text Box 63"/>
          <p:cNvSpPr txBox="1">
            <a:spLocks noChangeArrowheads="1"/>
          </p:cNvSpPr>
          <p:nvPr/>
        </p:nvSpPr>
        <p:spPr bwMode="auto">
          <a:xfrm>
            <a:off x="6103284" y="2402518"/>
            <a:ext cx="12650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Use Case Diagram</a:t>
            </a:r>
            <a:endParaRPr lang="en-US" altLang="sv-SE" sz="1000" dirty="0"/>
          </a:p>
        </p:txBody>
      </p:sp>
      <p:sp>
        <p:nvSpPr>
          <p:cNvPr id="20" name="Text Box 64"/>
          <p:cNvSpPr txBox="1">
            <a:spLocks noChangeArrowheads="1"/>
          </p:cNvSpPr>
          <p:nvPr/>
        </p:nvSpPr>
        <p:spPr bwMode="auto">
          <a:xfrm>
            <a:off x="6030259" y="1662743"/>
            <a:ext cx="9605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Customer</a:t>
            </a:r>
            <a:endParaRPr lang="en-US"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10740099"/>
      </p:ext>
    </p:extLst>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Enterprise and System Modelling</a:t>
            </a:r>
            <a:endParaRPr lang="en-US" altLang="sv-SE"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xmlns:p14="http://schemas.microsoft.com/office/powerpoint/2010/main">
    <mc:Choice Requires="p14">
      <p:transition spd="slow" p14:dur="2000" advTm="6011"/>
    </mc:Choice>
    <mc:Fallback xmlns="">
      <p:transition spd="slow" advTm="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388835"/>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785710"/>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4" y="1354035"/>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2" name="Rectangle 22"/>
          <p:cNvSpPr>
            <a:spLocks noChangeArrowheads="1"/>
          </p:cNvSpPr>
          <p:nvPr/>
        </p:nvSpPr>
        <p:spPr bwMode="auto">
          <a:xfrm>
            <a:off x="2408238" y="709510"/>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5939755" y="761898"/>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5" name="Straight Connector 73"/>
          <p:cNvCxnSpPr>
            <a:cxnSpLocks noChangeShapeType="1"/>
          </p:cNvCxnSpPr>
          <p:nvPr/>
        </p:nvCxnSpPr>
        <p:spPr bwMode="auto">
          <a:xfrm rot="5400000">
            <a:off x="-500062" y="251926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928688" y="1641373"/>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2714625" y="1742973"/>
            <a:ext cx="3236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(name, address) </a:t>
            </a:r>
            <a:endParaRPr lang="sv-SE" altLang="sv-SE" sz="1400" i="0" dirty="0"/>
          </a:p>
        </p:txBody>
      </p:sp>
      <p:cxnSp>
        <p:nvCxnSpPr>
          <p:cNvPr id="18" name="Straight Connector 73"/>
          <p:cNvCxnSpPr>
            <a:cxnSpLocks noChangeShapeType="1"/>
          </p:cNvCxnSpPr>
          <p:nvPr/>
        </p:nvCxnSpPr>
        <p:spPr bwMode="auto">
          <a:xfrm rot="5400000">
            <a:off x="1214438" y="251926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2571750" y="1662010"/>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493596" y="1136548"/>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rot="5400000" flipH="1" flipV="1">
            <a:off x="3323431" y="1527867"/>
            <a:ext cx="1587" cy="11557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197572" y="4138494"/>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340447" y="4138494"/>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278659" y="4443294"/>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011193" y="3930747"/>
            <a:ext cx="1081087" cy="779248"/>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083697" y="3930746"/>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011193" y="4166147"/>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pic>
        <p:nvPicPr>
          <p:cNvPr id="39" name="Audio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89041264"/>
      </p:ext>
    </p:extLst>
  </p:cSld>
  <p:clrMapOvr>
    <a:masterClrMapping/>
  </p:clrMapOvr>
  <mc:AlternateContent xmlns:mc="http://schemas.openxmlformats.org/markup-compatibility/2006" xmlns:p14="http://schemas.microsoft.com/office/powerpoint/2010/main">
    <mc:Choice Requires="p14">
      <p:transition spd="slow" p14:dur="2000" advTm="154719"/>
    </mc:Choice>
    <mc:Fallback xmlns="">
      <p:transition spd="slow" advTm="15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1242387" y="431353"/>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1099512" y="828228"/>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1347161" y="1396553"/>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2" name="Rectangle 22"/>
          <p:cNvSpPr>
            <a:spLocks noChangeArrowheads="1"/>
          </p:cNvSpPr>
          <p:nvPr/>
        </p:nvSpPr>
        <p:spPr bwMode="auto">
          <a:xfrm>
            <a:off x="2844175" y="752028"/>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6375692" y="804416"/>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5" name="Straight Connector 73"/>
          <p:cNvCxnSpPr>
            <a:cxnSpLocks noChangeShapeType="1"/>
          </p:cNvCxnSpPr>
          <p:nvPr/>
        </p:nvCxnSpPr>
        <p:spPr bwMode="auto">
          <a:xfrm rot="5400000">
            <a:off x="-64125" y="2561778"/>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1364625" y="1683891"/>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3150562" y="1785491"/>
            <a:ext cx="3236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(name, address) </a:t>
            </a:r>
            <a:endParaRPr lang="sv-SE" altLang="sv-SE" sz="1400" i="0" dirty="0"/>
          </a:p>
        </p:txBody>
      </p:sp>
      <p:cxnSp>
        <p:nvCxnSpPr>
          <p:cNvPr id="18" name="Straight Connector 73"/>
          <p:cNvCxnSpPr>
            <a:cxnSpLocks noChangeShapeType="1"/>
          </p:cNvCxnSpPr>
          <p:nvPr/>
        </p:nvCxnSpPr>
        <p:spPr bwMode="auto">
          <a:xfrm rot="5400000">
            <a:off x="1650375" y="2561778"/>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3007687" y="1704528"/>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929533" y="1179066"/>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a:off x="3317448" y="2093268"/>
            <a:ext cx="3465979"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705988" y="4260288"/>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848863" y="426028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787075" y="4565088"/>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519609" y="4052541"/>
            <a:ext cx="1081087" cy="779248"/>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592113" y="4052540"/>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519609" y="4287941"/>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32" name="Rectangle 62"/>
          <p:cNvSpPr>
            <a:spLocks noChangeArrowheads="1"/>
          </p:cNvSpPr>
          <p:nvPr/>
        </p:nvSpPr>
        <p:spPr bwMode="auto">
          <a:xfrm>
            <a:off x="6831368" y="2082993"/>
            <a:ext cx="151228" cy="162178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1995396"/>
      </p:ext>
    </p:extLst>
  </p:cSld>
  <p:clrMapOvr>
    <a:masterClrMapping/>
  </p:clrMapOvr>
  <mc:AlternateContent xmlns:mc="http://schemas.openxmlformats.org/markup-compatibility/2006" xmlns:p14="http://schemas.microsoft.com/office/powerpoint/2010/main">
    <mc:Choice Requires="p14">
      <p:transition spd="slow" p14:dur="2000" advTm="26412"/>
    </mc:Choice>
    <mc:Fallback xmlns="">
      <p:transition spd="slow" advTm="2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1242387" y="431353"/>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1099512" y="828228"/>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1347161" y="1396553"/>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1" name="Text Box 19"/>
          <p:cNvSpPr txBox="1">
            <a:spLocks noChangeArrowheads="1"/>
          </p:cNvSpPr>
          <p:nvPr/>
        </p:nvSpPr>
        <p:spPr bwMode="auto">
          <a:xfrm>
            <a:off x="3182311" y="3379341"/>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sp>
        <p:nvSpPr>
          <p:cNvPr id="12" name="Rectangle 22"/>
          <p:cNvSpPr>
            <a:spLocks noChangeArrowheads="1"/>
          </p:cNvSpPr>
          <p:nvPr/>
        </p:nvSpPr>
        <p:spPr bwMode="auto">
          <a:xfrm>
            <a:off x="2844175" y="752028"/>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6375692" y="804416"/>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4" name="Straight Arrow Connector 13"/>
          <p:cNvCxnSpPr/>
          <p:nvPr/>
        </p:nvCxnSpPr>
        <p:spPr bwMode="auto">
          <a:xfrm flipH="1" flipV="1">
            <a:off x="3175962" y="3693666"/>
            <a:ext cx="3753571" cy="11112"/>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Connector 73"/>
          <p:cNvCxnSpPr>
            <a:cxnSpLocks noChangeShapeType="1"/>
          </p:cNvCxnSpPr>
          <p:nvPr/>
        </p:nvCxnSpPr>
        <p:spPr bwMode="auto">
          <a:xfrm rot="5400000">
            <a:off x="-64125" y="2561778"/>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1364625" y="1683891"/>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3150562" y="1785491"/>
            <a:ext cx="3236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(name, address) </a:t>
            </a:r>
            <a:endParaRPr lang="sv-SE" altLang="sv-SE" sz="1400" i="0" dirty="0"/>
          </a:p>
        </p:txBody>
      </p:sp>
      <p:cxnSp>
        <p:nvCxnSpPr>
          <p:cNvPr id="18" name="Straight Connector 73"/>
          <p:cNvCxnSpPr>
            <a:cxnSpLocks noChangeShapeType="1"/>
          </p:cNvCxnSpPr>
          <p:nvPr/>
        </p:nvCxnSpPr>
        <p:spPr bwMode="auto">
          <a:xfrm rot="5400000">
            <a:off x="1650375" y="2561778"/>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3007687" y="1704528"/>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929533" y="1179066"/>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a:off x="3317448" y="2093268"/>
            <a:ext cx="3465979"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705988" y="4260288"/>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848863" y="426028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787075" y="4565088"/>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519609" y="4052541"/>
            <a:ext cx="1081087" cy="779248"/>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592113" y="4052540"/>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519609" y="4287941"/>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32" name="Rectangle 62"/>
          <p:cNvSpPr>
            <a:spLocks noChangeArrowheads="1"/>
          </p:cNvSpPr>
          <p:nvPr/>
        </p:nvSpPr>
        <p:spPr bwMode="auto">
          <a:xfrm>
            <a:off x="6831368" y="2082993"/>
            <a:ext cx="151228" cy="162178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83521766"/>
      </p:ext>
    </p:extLst>
  </p:cSld>
  <p:clrMapOvr>
    <a:masterClrMapping/>
  </p:clrMapOvr>
  <mc:AlternateContent xmlns:mc="http://schemas.openxmlformats.org/markup-compatibility/2006" xmlns:p14="http://schemas.microsoft.com/office/powerpoint/2010/main">
    <mc:Choice Requires="p14">
      <p:transition spd="slow" p14:dur="2000" advTm="21610"/>
    </mc:Choice>
    <mc:Fallback xmlns="">
      <p:transition spd="slow" advTm="21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806450" y="218717"/>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663575" y="615592"/>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911224" y="1183917"/>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1" name="Text Box 19"/>
          <p:cNvSpPr txBox="1">
            <a:spLocks noChangeArrowheads="1"/>
          </p:cNvSpPr>
          <p:nvPr/>
        </p:nvSpPr>
        <p:spPr bwMode="auto">
          <a:xfrm>
            <a:off x="2746374" y="3166705"/>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sp>
        <p:nvSpPr>
          <p:cNvPr id="12" name="Rectangle 22"/>
          <p:cNvSpPr>
            <a:spLocks noChangeArrowheads="1"/>
          </p:cNvSpPr>
          <p:nvPr/>
        </p:nvSpPr>
        <p:spPr bwMode="auto">
          <a:xfrm>
            <a:off x="2408238" y="539392"/>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5939755" y="591780"/>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4" name="Straight Arrow Connector 13"/>
          <p:cNvCxnSpPr/>
          <p:nvPr/>
        </p:nvCxnSpPr>
        <p:spPr bwMode="auto">
          <a:xfrm flipH="1" flipV="1">
            <a:off x="2740025" y="3481030"/>
            <a:ext cx="3753571" cy="11112"/>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Connector 73"/>
          <p:cNvCxnSpPr>
            <a:cxnSpLocks noChangeShapeType="1"/>
          </p:cNvCxnSpPr>
          <p:nvPr/>
        </p:nvCxnSpPr>
        <p:spPr bwMode="auto">
          <a:xfrm rot="5400000">
            <a:off x="-500062" y="234914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928688" y="1471255"/>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2714625" y="1572855"/>
            <a:ext cx="3236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(name, address) </a:t>
            </a:r>
            <a:endParaRPr lang="sv-SE" altLang="sv-SE" sz="1400" i="0" dirty="0"/>
          </a:p>
        </p:txBody>
      </p:sp>
      <p:cxnSp>
        <p:nvCxnSpPr>
          <p:cNvPr id="18" name="Straight Connector 73"/>
          <p:cNvCxnSpPr>
            <a:cxnSpLocks noChangeShapeType="1"/>
          </p:cNvCxnSpPr>
          <p:nvPr/>
        </p:nvCxnSpPr>
        <p:spPr bwMode="auto">
          <a:xfrm rot="5400000">
            <a:off x="1214438" y="2349142"/>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2571750" y="1491892"/>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493596" y="966430"/>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a:off x="2881511" y="1880632"/>
            <a:ext cx="3465979"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197572" y="3963217"/>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340447" y="3963217"/>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278659" y="4268017"/>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011193" y="3755469"/>
            <a:ext cx="1081087" cy="854913"/>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083697" y="3755469"/>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011193" y="3990870"/>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32" name="Rectangle 62"/>
          <p:cNvSpPr>
            <a:spLocks noChangeArrowheads="1"/>
          </p:cNvSpPr>
          <p:nvPr/>
        </p:nvSpPr>
        <p:spPr bwMode="auto">
          <a:xfrm>
            <a:off x="6395431" y="1870357"/>
            <a:ext cx="151228" cy="1621785"/>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33" name="Down Arrow 32"/>
          <p:cNvSpPr/>
          <p:nvPr/>
        </p:nvSpPr>
        <p:spPr bwMode="auto">
          <a:xfrm>
            <a:off x="5722585" y="1940285"/>
            <a:ext cx="194749" cy="2670097"/>
          </a:xfrm>
          <a:prstGeom prst="downArrow">
            <a:avLst/>
          </a:prstGeom>
          <a:ln>
            <a:headEnd type="none" w="med" len="med"/>
            <a:tailEnd type="arrow"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34" name="TextBox 29"/>
          <p:cNvSpPr txBox="1">
            <a:spLocks noChangeArrowheads="1"/>
          </p:cNvSpPr>
          <p:nvPr/>
        </p:nvSpPr>
        <p:spPr bwMode="auto">
          <a:xfrm>
            <a:off x="5292080" y="4616930"/>
            <a:ext cx="3236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(name, address) </a:t>
            </a:r>
            <a:endParaRPr lang="sv-SE"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58732933"/>
      </p:ext>
    </p:extLst>
  </p:cSld>
  <p:clrMapOvr>
    <a:masterClrMapping/>
  </p:clrMapOvr>
  <mc:AlternateContent xmlns:mc="http://schemas.openxmlformats.org/markup-compatibility/2006" xmlns:p14="http://schemas.microsoft.com/office/powerpoint/2010/main">
    <mc:Choice Requires="p14">
      <p:transition spd="slow" p14:dur="2000" advTm="17306"/>
    </mc:Choice>
    <mc:Fallback xmlns="">
      <p:transition spd="slow" advTm="1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2"/>
          <p:cNvGrpSpPr>
            <a:grpSpLocks/>
          </p:cNvGrpSpPr>
          <p:nvPr/>
        </p:nvGrpSpPr>
        <p:grpSpPr bwMode="auto">
          <a:xfrm>
            <a:off x="696333" y="1894190"/>
            <a:ext cx="1081087" cy="1720027"/>
            <a:chOff x="521" y="1207"/>
            <a:chExt cx="681" cy="539"/>
          </a:xfrm>
        </p:grpSpPr>
        <p:sp>
          <p:nvSpPr>
            <p:cNvPr id="4" name="Rectangle 7"/>
            <p:cNvSpPr>
              <a:spLocks noChangeArrowheads="1"/>
            </p:cNvSpPr>
            <p:nvPr/>
          </p:nvSpPr>
          <p:spPr bwMode="auto">
            <a:xfrm>
              <a:off x="521" y="1207"/>
              <a:ext cx="681" cy="539"/>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5" name="Line 41"/>
            <p:cNvSpPr>
              <a:spLocks noChangeShapeType="1"/>
            </p:cNvSpPr>
            <p:nvPr/>
          </p:nvSpPr>
          <p:spPr bwMode="auto">
            <a:xfrm>
              <a:off x="521" y="129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6" name="Text Box 24"/>
          <p:cNvSpPr txBox="1">
            <a:spLocks noChangeArrowheads="1"/>
          </p:cNvSpPr>
          <p:nvPr/>
        </p:nvSpPr>
        <p:spPr bwMode="auto">
          <a:xfrm>
            <a:off x="4932719" y="2015356"/>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7" name="Text Box 25"/>
          <p:cNvSpPr txBox="1">
            <a:spLocks noChangeArrowheads="1"/>
          </p:cNvSpPr>
          <p:nvPr/>
        </p:nvSpPr>
        <p:spPr bwMode="auto">
          <a:xfrm>
            <a:off x="4140557" y="2015356"/>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8" name="Text Box 26"/>
          <p:cNvSpPr txBox="1">
            <a:spLocks noChangeArrowheads="1"/>
          </p:cNvSpPr>
          <p:nvPr/>
        </p:nvSpPr>
        <p:spPr bwMode="auto">
          <a:xfrm>
            <a:off x="7164744" y="2015356"/>
            <a:ext cx="2905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9" name="Text Box 27"/>
          <p:cNvSpPr txBox="1">
            <a:spLocks noChangeArrowheads="1"/>
          </p:cNvSpPr>
          <p:nvPr/>
        </p:nvSpPr>
        <p:spPr bwMode="auto">
          <a:xfrm>
            <a:off x="6444019" y="2015356"/>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10" name="Text Box 28"/>
          <p:cNvSpPr txBox="1">
            <a:spLocks noChangeArrowheads="1"/>
          </p:cNvSpPr>
          <p:nvPr/>
        </p:nvSpPr>
        <p:spPr bwMode="auto">
          <a:xfrm>
            <a:off x="1910119" y="2005831"/>
            <a:ext cx="287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11" name="Text Box 29"/>
          <p:cNvSpPr txBox="1">
            <a:spLocks noChangeArrowheads="1"/>
          </p:cNvSpPr>
          <p:nvPr/>
        </p:nvSpPr>
        <p:spPr bwMode="auto">
          <a:xfrm>
            <a:off x="2700694" y="2005831"/>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12" name="Text Box 46"/>
          <p:cNvSpPr txBox="1">
            <a:spLocks noChangeArrowheads="1"/>
          </p:cNvSpPr>
          <p:nvPr/>
        </p:nvSpPr>
        <p:spPr bwMode="auto">
          <a:xfrm>
            <a:off x="828511" y="1872481"/>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13" name="Text Box 47"/>
          <p:cNvSpPr txBox="1">
            <a:spLocks noChangeArrowheads="1"/>
          </p:cNvSpPr>
          <p:nvPr/>
        </p:nvSpPr>
        <p:spPr bwMode="auto">
          <a:xfrm>
            <a:off x="672249" y="2174580"/>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14" name="Line 58"/>
          <p:cNvSpPr>
            <a:spLocks noChangeShapeType="1"/>
          </p:cNvSpPr>
          <p:nvPr/>
        </p:nvSpPr>
        <p:spPr bwMode="auto">
          <a:xfrm>
            <a:off x="1837094" y="2304281"/>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5" name="Line 59"/>
          <p:cNvSpPr>
            <a:spLocks noChangeShapeType="1"/>
          </p:cNvSpPr>
          <p:nvPr/>
        </p:nvSpPr>
        <p:spPr bwMode="auto">
          <a:xfrm>
            <a:off x="4070707" y="2304281"/>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6" name="Line 60"/>
          <p:cNvSpPr>
            <a:spLocks noChangeShapeType="1"/>
          </p:cNvSpPr>
          <p:nvPr/>
        </p:nvSpPr>
        <p:spPr bwMode="auto">
          <a:xfrm>
            <a:off x="6374169" y="2304281"/>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7" name="Text Box 61"/>
          <p:cNvSpPr txBox="1">
            <a:spLocks noChangeArrowheads="1"/>
          </p:cNvSpPr>
          <p:nvPr/>
        </p:nvSpPr>
        <p:spPr bwMode="auto">
          <a:xfrm>
            <a:off x="629507" y="3989121"/>
            <a:ext cx="1023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System model</a:t>
            </a:r>
            <a:endParaRPr lang="en-US" altLang="sv-SE" sz="1000" dirty="0"/>
          </a:p>
        </p:txBody>
      </p:sp>
      <p:grpSp>
        <p:nvGrpSpPr>
          <p:cNvPr id="18" name="Group 53"/>
          <p:cNvGrpSpPr>
            <a:grpSpLocks/>
          </p:cNvGrpSpPr>
          <p:nvPr/>
        </p:nvGrpSpPr>
        <p:grpSpPr bwMode="auto">
          <a:xfrm>
            <a:off x="7525107" y="1870894"/>
            <a:ext cx="1253278" cy="1311275"/>
            <a:chOff x="521" y="1207"/>
            <a:chExt cx="681" cy="590"/>
          </a:xfrm>
        </p:grpSpPr>
        <p:sp>
          <p:nvSpPr>
            <p:cNvPr id="19" name="Rectangle 5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0" name="Line 55"/>
            <p:cNvSpPr>
              <a:spLocks noChangeShapeType="1"/>
            </p:cNvSpPr>
            <p:nvPr/>
          </p:nvSpPr>
          <p:spPr bwMode="auto">
            <a:xfrm>
              <a:off x="521" y="134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1" name="Text Box 56"/>
          <p:cNvSpPr txBox="1">
            <a:spLocks noChangeArrowheads="1"/>
          </p:cNvSpPr>
          <p:nvPr/>
        </p:nvSpPr>
        <p:spPr bwMode="auto">
          <a:xfrm>
            <a:off x="7598132" y="1870894"/>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Product</a:t>
            </a:r>
            <a:endParaRPr lang="sv-SE" altLang="sv-SE" sz="1400" i="0" dirty="0"/>
          </a:p>
        </p:txBody>
      </p:sp>
      <p:sp>
        <p:nvSpPr>
          <p:cNvPr id="22" name="Text Box 57"/>
          <p:cNvSpPr txBox="1">
            <a:spLocks noChangeArrowheads="1"/>
          </p:cNvSpPr>
          <p:nvPr/>
        </p:nvSpPr>
        <p:spPr bwMode="auto">
          <a:xfrm>
            <a:off x="7494157" y="2197197"/>
            <a:ext cx="12719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productNo </a:t>
            </a:r>
            <a:endParaRPr lang="sv-SE" altLang="sv-SE" sz="1400" i="0" dirty="0"/>
          </a:p>
          <a:p>
            <a:pPr eaLnBrk="1" hangingPunct="1">
              <a:spcBef>
                <a:spcPct val="0"/>
              </a:spcBef>
              <a:buClrTx/>
              <a:buSzTx/>
              <a:buFontTx/>
              <a:buNone/>
            </a:pPr>
            <a:r>
              <a:rPr lang="sv-SE" altLang="sv-SE" sz="1400" i="0" dirty="0" smtClean="0"/>
              <a:t>productName</a:t>
            </a:r>
            <a:r>
              <a:rPr lang="sv-SE" altLang="sv-SE" sz="1400" i="0" dirty="0"/>
              <a:t/>
            </a:r>
            <a:br>
              <a:rPr lang="sv-SE" altLang="sv-SE" sz="1400" i="0" dirty="0"/>
            </a:br>
            <a:r>
              <a:rPr lang="sv-SE" altLang="sv-SE" sz="1400" i="0" dirty="0" smtClean="0"/>
              <a:t>weight</a:t>
            </a:r>
            <a:r>
              <a:rPr lang="sv-SE" altLang="sv-SE" sz="1400" i="0" dirty="0"/>
              <a:t/>
            </a:r>
            <a:br>
              <a:rPr lang="sv-SE" altLang="sv-SE" sz="1400" i="0" dirty="0"/>
            </a:br>
            <a:r>
              <a:rPr lang="sv-SE" altLang="sv-SE" sz="1400" i="0" dirty="0" smtClean="0"/>
              <a:t>price</a:t>
            </a:r>
            <a:endParaRPr lang="sv-SE" altLang="sv-SE" sz="1400" i="0" dirty="0"/>
          </a:p>
        </p:txBody>
      </p:sp>
      <p:grpSp>
        <p:nvGrpSpPr>
          <p:cNvPr id="23" name="Group 42"/>
          <p:cNvGrpSpPr>
            <a:grpSpLocks/>
          </p:cNvGrpSpPr>
          <p:nvPr/>
        </p:nvGrpSpPr>
        <p:grpSpPr bwMode="auto">
          <a:xfrm>
            <a:off x="3002688" y="1894190"/>
            <a:ext cx="1081087" cy="1720027"/>
            <a:chOff x="521" y="1207"/>
            <a:chExt cx="681" cy="539"/>
          </a:xfrm>
        </p:grpSpPr>
        <p:sp>
          <p:nvSpPr>
            <p:cNvPr id="24" name="Rectangle 7"/>
            <p:cNvSpPr>
              <a:spLocks noChangeArrowheads="1"/>
            </p:cNvSpPr>
            <p:nvPr/>
          </p:nvSpPr>
          <p:spPr bwMode="auto">
            <a:xfrm>
              <a:off x="521" y="1207"/>
              <a:ext cx="681" cy="539"/>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5" name="Line 41"/>
            <p:cNvSpPr>
              <a:spLocks noChangeShapeType="1"/>
            </p:cNvSpPr>
            <p:nvPr/>
          </p:nvSpPr>
          <p:spPr bwMode="auto">
            <a:xfrm>
              <a:off x="521" y="129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26" name="Straight Connector 35"/>
          <p:cNvCxnSpPr>
            <a:cxnSpLocks noChangeShapeType="1"/>
          </p:cNvCxnSpPr>
          <p:nvPr/>
        </p:nvCxnSpPr>
        <p:spPr bwMode="auto">
          <a:xfrm>
            <a:off x="3027005" y="2939042"/>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Rectangle 37"/>
          <p:cNvSpPr>
            <a:spLocks noChangeArrowheads="1"/>
          </p:cNvSpPr>
          <p:nvPr/>
        </p:nvSpPr>
        <p:spPr bwMode="auto">
          <a:xfrm rot="10800000" flipH="1" flipV="1">
            <a:off x="2930599" y="2994752"/>
            <a:ext cx="121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a:t>
            </a:r>
            <a:endParaRPr lang="sv-SE" altLang="sv-SE" sz="1400" i="0" dirty="0"/>
          </a:p>
          <a:p>
            <a:pPr eaLnBrk="1" hangingPunct="1">
              <a:spcBef>
                <a:spcPct val="0"/>
              </a:spcBef>
              <a:buClrTx/>
              <a:buSzTx/>
              <a:buFontTx/>
              <a:buNone/>
            </a:pPr>
            <a:r>
              <a:rPr lang="sv-SE" altLang="sv-SE" sz="1400" i="0" dirty="0"/>
              <a:t>(</a:t>
            </a:r>
            <a:r>
              <a:rPr lang="sv-SE" altLang="sv-SE" sz="1400" i="0" dirty="0" smtClean="0"/>
              <a:t>orderNo)</a:t>
            </a:r>
            <a:endParaRPr lang="sv-SE" altLang="sv-SE" sz="1400" dirty="0"/>
          </a:p>
        </p:txBody>
      </p:sp>
      <p:sp>
        <p:nvSpPr>
          <p:cNvPr id="28" name="Text Box 9"/>
          <p:cNvSpPr txBox="1">
            <a:spLocks noChangeArrowheads="1"/>
          </p:cNvSpPr>
          <p:nvPr/>
        </p:nvSpPr>
        <p:spPr bwMode="auto">
          <a:xfrm>
            <a:off x="3152596" y="1887789"/>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9" name="Text Box 15"/>
          <p:cNvSpPr txBox="1">
            <a:spLocks noChangeArrowheads="1"/>
          </p:cNvSpPr>
          <p:nvPr/>
        </p:nvSpPr>
        <p:spPr bwMode="auto">
          <a:xfrm>
            <a:off x="3027005" y="2201966"/>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grpSp>
        <p:nvGrpSpPr>
          <p:cNvPr id="30" name="Group 48"/>
          <p:cNvGrpSpPr>
            <a:grpSpLocks/>
          </p:cNvGrpSpPr>
          <p:nvPr/>
        </p:nvGrpSpPr>
        <p:grpSpPr bwMode="auto">
          <a:xfrm>
            <a:off x="5290777" y="1890716"/>
            <a:ext cx="1081088" cy="1246784"/>
            <a:chOff x="521" y="1207"/>
            <a:chExt cx="681" cy="532"/>
          </a:xfrm>
        </p:grpSpPr>
        <p:sp>
          <p:nvSpPr>
            <p:cNvPr id="31" name="Rectangle 49"/>
            <p:cNvSpPr>
              <a:spLocks noChangeArrowheads="1"/>
            </p:cNvSpPr>
            <p:nvPr/>
          </p:nvSpPr>
          <p:spPr bwMode="auto">
            <a:xfrm>
              <a:off x="521" y="1207"/>
              <a:ext cx="681" cy="53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2" name="Line 50"/>
            <p:cNvSpPr>
              <a:spLocks noChangeShapeType="1"/>
            </p:cNvSpPr>
            <p:nvPr/>
          </p:nvSpPr>
          <p:spPr bwMode="auto">
            <a:xfrm>
              <a:off x="521" y="131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33" name="Straight Connector 36"/>
          <p:cNvCxnSpPr>
            <a:cxnSpLocks noChangeShapeType="1"/>
          </p:cNvCxnSpPr>
          <p:nvPr/>
        </p:nvCxnSpPr>
        <p:spPr bwMode="auto">
          <a:xfrm>
            <a:off x="5283743" y="2689924"/>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 name="Text Box 51"/>
          <p:cNvSpPr txBox="1">
            <a:spLocks noChangeArrowheads="1"/>
          </p:cNvSpPr>
          <p:nvPr/>
        </p:nvSpPr>
        <p:spPr bwMode="auto">
          <a:xfrm>
            <a:off x="5231356" y="1884068"/>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5266138" y="2101555"/>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Text Box 27"/>
          <p:cNvSpPr txBox="1">
            <a:spLocks noChangeArrowheads="1"/>
          </p:cNvSpPr>
          <p:nvPr/>
        </p:nvSpPr>
        <p:spPr bwMode="auto">
          <a:xfrm>
            <a:off x="5231356" y="2697800"/>
            <a:ext cx="1285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37" name="Oval 36"/>
          <p:cNvSpPr/>
          <p:nvPr/>
        </p:nvSpPr>
        <p:spPr bwMode="auto">
          <a:xfrm>
            <a:off x="462809" y="2608427"/>
            <a:ext cx="1584609" cy="1139140"/>
          </a:xfrm>
          <a:prstGeom prst="ellipse">
            <a:avLst/>
          </a:prstGeom>
          <a:noFill/>
          <a:ln w="57150">
            <a:solidFill>
              <a:srgbClr val="00B0F0"/>
            </a:solidFill>
            <a:round/>
            <a:headEnd type="none" w="med" len="med"/>
            <a:tailEnd type="arrow" w="med" len="med"/>
          </a:ln>
          <a:effectLst/>
        </p:spPr>
        <p:txBody>
          <a:bodyPr rtlCol="0" anchor="ctr"/>
          <a:lstStyle/>
          <a:p>
            <a:pPr algn="ctr"/>
            <a:endParaRPr lang="sv-SE"/>
          </a:p>
        </p:txBody>
      </p:sp>
      <p:sp>
        <p:nvSpPr>
          <p:cNvPr id="38" name="Line 58"/>
          <p:cNvSpPr>
            <a:spLocks noChangeShapeType="1"/>
          </p:cNvSpPr>
          <p:nvPr/>
        </p:nvSpPr>
        <p:spPr bwMode="auto">
          <a:xfrm flipV="1">
            <a:off x="701575" y="2719509"/>
            <a:ext cx="1075846" cy="42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9" name="TextBox 29"/>
          <p:cNvSpPr txBox="1">
            <a:spLocks noChangeArrowheads="1"/>
          </p:cNvSpPr>
          <p:nvPr/>
        </p:nvSpPr>
        <p:spPr bwMode="auto">
          <a:xfrm>
            <a:off x="629507" y="2706686"/>
            <a:ext cx="12927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a:t>
            </a:r>
          </a:p>
          <a:p>
            <a:pPr eaLnBrk="1" hangingPunct="1">
              <a:spcBef>
                <a:spcPct val="0"/>
              </a:spcBef>
              <a:buClrTx/>
              <a:buSzTx/>
              <a:buFontTx/>
              <a:buNone/>
            </a:pPr>
            <a:r>
              <a:rPr lang="sv-SE" altLang="sv-SE" sz="1400" i="0" dirty="0" smtClean="0"/>
              <a:t>newCustomer (name, address) </a:t>
            </a:r>
            <a:endParaRPr lang="sv-SE"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94620504"/>
      </p:ext>
    </p:extLst>
  </p:cSld>
  <p:clrMapOvr>
    <a:masterClrMapping/>
  </p:clrMapOvr>
  <mc:AlternateContent xmlns:mc="http://schemas.openxmlformats.org/markup-compatibility/2006" xmlns:p14="http://schemas.microsoft.com/office/powerpoint/2010/main">
    <mc:Choice Requires="p14">
      <p:transition spd="slow" p14:dur="2000" advTm="8357"/>
    </mc:Choice>
    <mc:Fallback xmlns="">
      <p:transition spd="slow" advTm="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1242387" y="123005"/>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1099512" y="519880"/>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1347161" y="1088205"/>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1" name="Text Box 19"/>
          <p:cNvSpPr txBox="1">
            <a:spLocks noChangeArrowheads="1"/>
          </p:cNvSpPr>
          <p:nvPr/>
        </p:nvSpPr>
        <p:spPr bwMode="auto">
          <a:xfrm>
            <a:off x="3276289" y="1797603"/>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sp>
        <p:nvSpPr>
          <p:cNvPr id="12" name="Rectangle 22"/>
          <p:cNvSpPr>
            <a:spLocks noChangeArrowheads="1"/>
          </p:cNvSpPr>
          <p:nvPr/>
        </p:nvSpPr>
        <p:spPr bwMode="auto">
          <a:xfrm>
            <a:off x="2844175" y="443680"/>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6375692" y="496068"/>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4" name="Straight Arrow Connector 13"/>
          <p:cNvCxnSpPr/>
          <p:nvPr/>
        </p:nvCxnSpPr>
        <p:spPr bwMode="auto">
          <a:xfrm flipH="1" flipV="1">
            <a:off x="3175962" y="2070997"/>
            <a:ext cx="3753571" cy="11112"/>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Connector 73"/>
          <p:cNvCxnSpPr>
            <a:cxnSpLocks noChangeShapeType="1"/>
          </p:cNvCxnSpPr>
          <p:nvPr/>
        </p:nvCxnSpPr>
        <p:spPr bwMode="auto">
          <a:xfrm rot="5400000">
            <a:off x="-64125" y="225343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1364625" y="1375543"/>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3150562" y="1477143"/>
            <a:ext cx="2053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 </a:t>
            </a:r>
            <a:endParaRPr lang="sv-SE" altLang="sv-SE" sz="1400" i="0" dirty="0"/>
          </a:p>
        </p:txBody>
      </p:sp>
      <p:cxnSp>
        <p:nvCxnSpPr>
          <p:cNvPr id="18" name="Straight Connector 73"/>
          <p:cNvCxnSpPr>
            <a:cxnSpLocks noChangeShapeType="1"/>
          </p:cNvCxnSpPr>
          <p:nvPr/>
        </p:nvCxnSpPr>
        <p:spPr bwMode="auto">
          <a:xfrm rot="5400000">
            <a:off x="1650375" y="225343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3007687" y="1396180"/>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929533" y="870718"/>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a:off x="3317448" y="1784920"/>
            <a:ext cx="3465979"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705988" y="3898775"/>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848863" y="3898775"/>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787075" y="4203575"/>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519609" y="3691028"/>
            <a:ext cx="1081087" cy="779248"/>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592113" y="3691027"/>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519609" y="3926428"/>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32" name="Rectangle 62"/>
          <p:cNvSpPr>
            <a:spLocks noChangeArrowheads="1"/>
          </p:cNvSpPr>
          <p:nvPr/>
        </p:nvSpPr>
        <p:spPr bwMode="auto">
          <a:xfrm>
            <a:off x="6831368" y="1774646"/>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34" name="Straight Arrow Connector 48"/>
          <p:cNvCxnSpPr>
            <a:cxnSpLocks noChangeShapeType="1"/>
          </p:cNvCxnSpPr>
          <p:nvPr/>
        </p:nvCxnSpPr>
        <p:spPr bwMode="auto">
          <a:xfrm>
            <a:off x="3244944" y="2430401"/>
            <a:ext cx="3538483" cy="1946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 name="TextBox 29"/>
          <p:cNvSpPr txBox="1">
            <a:spLocks noChangeArrowheads="1"/>
          </p:cNvSpPr>
          <p:nvPr/>
        </p:nvSpPr>
        <p:spPr bwMode="auto">
          <a:xfrm>
            <a:off x="3222000" y="2143578"/>
            <a:ext cx="1566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dirty="0"/>
              <a:t>s</a:t>
            </a:r>
            <a:r>
              <a:rPr lang="sv-SE" altLang="sv-SE" sz="1400" i="0" dirty="0" smtClean="0"/>
              <a:t>etName (name) </a:t>
            </a:r>
            <a:endParaRPr lang="sv-SE" altLang="sv-SE" sz="1400" i="0" dirty="0"/>
          </a:p>
        </p:txBody>
      </p:sp>
      <p:cxnSp>
        <p:nvCxnSpPr>
          <p:cNvPr id="37" name="Straight Arrow Connector 36"/>
          <p:cNvCxnSpPr/>
          <p:nvPr/>
        </p:nvCxnSpPr>
        <p:spPr bwMode="auto">
          <a:xfrm flipH="1">
            <a:off x="3145322" y="2735202"/>
            <a:ext cx="3686046" cy="0"/>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8" name="Text Box 19"/>
          <p:cNvSpPr txBox="1">
            <a:spLocks noChangeArrowheads="1"/>
          </p:cNvSpPr>
          <p:nvPr/>
        </p:nvSpPr>
        <p:spPr bwMode="auto">
          <a:xfrm>
            <a:off x="3239586" y="2449867"/>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cxnSp>
        <p:nvCxnSpPr>
          <p:cNvPr id="41" name="Straight Arrow Connector 48"/>
          <p:cNvCxnSpPr>
            <a:cxnSpLocks noChangeShapeType="1"/>
          </p:cNvCxnSpPr>
          <p:nvPr/>
        </p:nvCxnSpPr>
        <p:spPr bwMode="auto">
          <a:xfrm>
            <a:off x="3216587" y="3071901"/>
            <a:ext cx="3538483" cy="1946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2" name="TextBox 29"/>
          <p:cNvSpPr txBox="1">
            <a:spLocks noChangeArrowheads="1"/>
          </p:cNvSpPr>
          <p:nvPr/>
        </p:nvSpPr>
        <p:spPr bwMode="auto">
          <a:xfrm>
            <a:off x="3193643" y="2785078"/>
            <a:ext cx="1935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dirty="0"/>
              <a:t>s</a:t>
            </a:r>
            <a:r>
              <a:rPr lang="sv-SE" altLang="sv-SE" sz="1400" i="0" dirty="0" smtClean="0"/>
              <a:t>etAddress (address) </a:t>
            </a:r>
            <a:endParaRPr lang="sv-SE" altLang="sv-SE" sz="1400" i="0" dirty="0"/>
          </a:p>
        </p:txBody>
      </p:sp>
      <p:cxnSp>
        <p:nvCxnSpPr>
          <p:cNvPr id="43" name="Straight Arrow Connector 42"/>
          <p:cNvCxnSpPr/>
          <p:nvPr/>
        </p:nvCxnSpPr>
        <p:spPr bwMode="auto">
          <a:xfrm flipH="1">
            <a:off x="3116965" y="3376702"/>
            <a:ext cx="3686046" cy="0"/>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 Box 19"/>
          <p:cNvSpPr txBox="1">
            <a:spLocks noChangeArrowheads="1"/>
          </p:cNvSpPr>
          <p:nvPr/>
        </p:nvSpPr>
        <p:spPr bwMode="auto">
          <a:xfrm>
            <a:off x="3211229" y="3091367"/>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
        <p:nvSpPr>
          <p:cNvPr id="47" name="Rectangle 62"/>
          <p:cNvSpPr>
            <a:spLocks noChangeArrowheads="1"/>
          </p:cNvSpPr>
          <p:nvPr/>
        </p:nvSpPr>
        <p:spPr bwMode="auto">
          <a:xfrm>
            <a:off x="6817587" y="2426910"/>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48" name="Rectangle 62"/>
          <p:cNvSpPr>
            <a:spLocks noChangeArrowheads="1"/>
          </p:cNvSpPr>
          <p:nvPr/>
        </p:nvSpPr>
        <p:spPr bwMode="auto">
          <a:xfrm>
            <a:off x="6786395" y="3055833"/>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Tree>
    <p:extLst>
      <p:ext uri="{BB962C8B-B14F-4D97-AF65-F5344CB8AC3E}">
        <p14:creationId xmlns:p14="http://schemas.microsoft.com/office/powerpoint/2010/main" val="2670753126"/>
      </p:ext>
    </p:extLst>
  </p:cSld>
  <p:clrMapOvr>
    <a:masterClrMapping/>
  </p:clrMapOvr>
  <mc:AlternateContent xmlns:mc="http://schemas.openxmlformats.org/markup-compatibility/2006" xmlns:p14="http://schemas.microsoft.com/office/powerpoint/2010/main">
    <mc:Choice Requires="p14">
      <p:transition spd="slow" p14:dur="2000" advTm="48323"/>
    </mc:Choice>
    <mc:Fallback xmlns="">
      <p:transition spd="slow" advTm="4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9"/>
          <p:cNvGrpSpPr>
            <a:grpSpLocks/>
          </p:cNvGrpSpPr>
          <p:nvPr/>
        </p:nvGrpSpPr>
        <p:grpSpPr bwMode="auto">
          <a:xfrm>
            <a:off x="1242387" y="123005"/>
            <a:ext cx="433388" cy="439738"/>
            <a:chOff x="4634" y="3385"/>
            <a:chExt cx="226" cy="408"/>
          </a:xfrm>
        </p:grpSpPr>
        <p:sp>
          <p:nvSpPr>
            <p:cNvPr id="4" name="Oval 10"/>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 name="Line 11"/>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 name="Line 12"/>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 name="Line 13"/>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 name="Line 14"/>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9" name="Text Box 15"/>
          <p:cNvSpPr txBox="1">
            <a:spLocks noChangeArrowheads="1"/>
          </p:cNvSpPr>
          <p:nvPr/>
        </p:nvSpPr>
        <p:spPr bwMode="auto">
          <a:xfrm>
            <a:off x="1099512" y="519880"/>
            <a:ext cx="112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b="1" i="0" dirty="0" smtClean="0"/>
              <a:t>:Customer</a:t>
            </a:r>
            <a:endParaRPr lang="sv-SE" altLang="sv-SE" sz="1400" b="1" i="0" dirty="0"/>
          </a:p>
        </p:txBody>
      </p:sp>
      <p:sp>
        <p:nvSpPr>
          <p:cNvPr id="10" name="Text Box 17"/>
          <p:cNvSpPr txBox="1">
            <a:spLocks noChangeArrowheads="1"/>
          </p:cNvSpPr>
          <p:nvPr/>
        </p:nvSpPr>
        <p:spPr bwMode="auto">
          <a:xfrm>
            <a:off x="1347161" y="1088205"/>
            <a:ext cx="3660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RegisterForCompany (name, address) </a:t>
            </a:r>
            <a:endParaRPr lang="sv-SE" altLang="sv-SE" sz="1400" i="0" dirty="0"/>
          </a:p>
        </p:txBody>
      </p:sp>
      <p:sp>
        <p:nvSpPr>
          <p:cNvPr id="11" name="Text Box 19"/>
          <p:cNvSpPr txBox="1">
            <a:spLocks noChangeArrowheads="1"/>
          </p:cNvSpPr>
          <p:nvPr/>
        </p:nvSpPr>
        <p:spPr bwMode="auto">
          <a:xfrm>
            <a:off x="3276289" y="1797603"/>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sp>
        <p:nvSpPr>
          <p:cNvPr id="12" name="Rectangle 22"/>
          <p:cNvSpPr>
            <a:spLocks noChangeArrowheads="1"/>
          </p:cNvSpPr>
          <p:nvPr/>
        </p:nvSpPr>
        <p:spPr bwMode="auto">
          <a:xfrm>
            <a:off x="2844175" y="443680"/>
            <a:ext cx="646112"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a:t>:UI</a:t>
            </a:r>
            <a:endParaRPr lang="en-US" altLang="sv-SE" sz="1400" b="1" i="0"/>
          </a:p>
        </p:txBody>
      </p:sp>
      <p:sp>
        <p:nvSpPr>
          <p:cNvPr id="13" name="Rectangle 32"/>
          <p:cNvSpPr>
            <a:spLocks noChangeArrowheads="1"/>
          </p:cNvSpPr>
          <p:nvPr/>
        </p:nvSpPr>
        <p:spPr bwMode="auto">
          <a:xfrm>
            <a:off x="6375692" y="496068"/>
            <a:ext cx="1152525" cy="37465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v-SE" altLang="sv-SE" sz="1400" b="1" i="0" dirty="0" smtClean="0"/>
              <a:t>:Customer</a:t>
            </a:r>
            <a:endParaRPr lang="en-US" altLang="sv-SE" sz="1400" b="1" i="0" dirty="0"/>
          </a:p>
        </p:txBody>
      </p:sp>
      <p:cxnSp>
        <p:nvCxnSpPr>
          <p:cNvPr id="14" name="Straight Arrow Connector 13"/>
          <p:cNvCxnSpPr/>
          <p:nvPr/>
        </p:nvCxnSpPr>
        <p:spPr bwMode="auto">
          <a:xfrm flipH="1" flipV="1">
            <a:off x="3175962" y="2070997"/>
            <a:ext cx="3753571" cy="11112"/>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Connector 73"/>
          <p:cNvCxnSpPr>
            <a:cxnSpLocks noChangeShapeType="1"/>
          </p:cNvCxnSpPr>
          <p:nvPr/>
        </p:nvCxnSpPr>
        <p:spPr bwMode="auto">
          <a:xfrm rot="5400000">
            <a:off x="-64125" y="225343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6" name="Straight Arrow Connector 63"/>
          <p:cNvCxnSpPr>
            <a:cxnSpLocks noChangeShapeType="1"/>
          </p:cNvCxnSpPr>
          <p:nvPr/>
        </p:nvCxnSpPr>
        <p:spPr bwMode="auto">
          <a:xfrm>
            <a:off x="1364625" y="1375543"/>
            <a:ext cx="1643062"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TextBox 29"/>
          <p:cNvSpPr txBox="1">
            <a:spLocks noChangeArrowheads="1"/>
          </p:cNvSpPr>
          <p:nvPr/>
        </p:nvSpPr>
        <p:spPr bwMode="auto">
          <a:xfrm>
            <a:off x="3150562" y="1477143"/>
            <a:ext cx="20537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create/newCustomer () </a:t>
            </a:r>
            <a:endParaRPr lang="sv-SE" altLang="sv-SE" sz="1400" i="0" dirty="0"/>
          </a:p>
        </p:txBody>
      </p:sp>
      <p:cxnSp>
        <p:nvCxnSpPr>
          <p:cNvPr id="18" name="Straight Connector 73"/>
          <p:cNvCxnSpPr>
            <a:cxnSpLocks noChangeShapeType="1"/>
          </p:cNvCxnSpPr>
          <p:nvPr/>
        </p:nvCxnSpPr>
        <p:spPr bwMode="auto">
          <a:xfrm rot="5400000">
            <a:off x="1650375" y="2253430"/>
            <a:ext cx="2857500"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9" name="Rectangle 62"/>
          <p:cNvSpPr>
            <a:spLocks noChangeArrowheads="1"/>
          </p:cNvSpPr>
          <p:nvPr/>
        </p:nvSpPr>
        <p:spPr bwMode="auto">
          <a:xfrm>
            <a:off x="3007687" y="1396180"/>
            <a:ext cx="142875" cy="2000250"/>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cxnSp>
        <p:nvCxnSpPr>
          <p:cNvPr id="20" name="Straight Connector 67"/>
          <p:cNvCxnSpPr>
            <a:cxnSpLocks noChangeShapeType="1"/>
            <a:stCxn id="13" idx="2"/>
          </p:cNvCxnSpPr>
          <p:nvPr/>
        </p:nvCxnSpPr>
        <p:spPr bwMode="auto">
          <a:xfrm flipH="1">
            <a:off x="6929533" y="870718"/>
            <a:ext cx="22422" cy="274002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1" name="Straight Arrow Connector 48"/>
          <p:cNvCxnSpPr>
            <a:cxnSpLocks noChangeShapeType="1"/>
          </p:cNvCxnSpPr>
          <p:nvPr/>
        </p:nvCxnSpPr>
        <p:spPr bwMode="auto">
          <a:xfrm>
            <a:off x="3317448" y="1784920"/>
            <a:ext cx="3465979"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97"/>
          <p:cNvGrpSpPr>
            <a:grpSpLocks/>
          </p:cNvGrpSpPr>
          <p:nvPr/>
        </p:nvGrpSpPr>
        <p:grpSpPr bwMode="auto">
          <a:xfrm>
            <a:off x="2705988" y="3898775"/>
            <a:ext cx="1081087" cy="571500"/>
            <a:chOff x="521" y="1207"/>
            <a:chExt cx="681" cy="590"/>
          </a:xfrm>
        </p:grpSpPr>
        <p:sp>
          <p:nvSpPr>
            <p:cNvPr id="23" name="Rectangle 98"/>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4" name="Line 50"/>
            <p:cNvSpPr>
              <a:spLocks noChangeShapeType="1"/>
            </p:cNvSpPr>
            <p:nvPr/>
          </p:nvSpPr>
          <p:spPr bwMode="auto">
            <a:xfrm>
              <a:off x="521" y="147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5" name="Text Box 9"/>
          <p:cNvSpPr txBox="1">
            <a:spLocks noChangeArrowheads="1"/>
          </p:cNvSpPr>
          <p:nvPr/>
        </p:nvSpPr>
        <p:spPr bwMode="auto">
          <a:xfrm>
            <a:off x="2848863" y="3898775"/>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a:t>UI</a:t>
            </a:r>
          </a:p>
        </p:txBody>
      </p:sp>
      <p:cxnSp>
        <p:nvCxnSpPr>
          <p:cNvPr id="26" name="Straight Connector 102"/>
          <p:cNvCxnSpPr>
            <a:cxnSpLocks noChangeShapeType="1"/>
          </p:cNvCxnSpPr>
          <p:nvPr/>
        </p:nvCxnSpPr>
        <p:spPr bwMode="auto">
          <a:xfrm>
            <a:off x="3787075" y="4203575"/>
            <a:ext cx="277440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27" name="Group 43"/>
          <p:cNvGrpSpPr>
            <a:grpSpLocks/>
          </p:cNvGrpSpPr>
          <p:nvPr/>
        </p:nvGrpSpPr>
        <p:grpSpPr bwMode="auto">
          <a:xfrm>
            <a:off x="6519609" y="3691028"/>
            <a:ext cx="1081087" cy="779248"/>
            <a:chOff x="521" y="1207"/>
            <a:chExt cx="681" cy="590"/>
          </a:xfrm>
        </p:grpSpPr>
        <p:sp>
          <p:nvSpPr>
            <p:cNvPr id="28" name="Rectangle 4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9" name="Line 45"/>
            <p:cNvSpPr>
              <a:spLocks noChangeShapeType="1"/>
            </p:cNvSpPr>
            <p:nvPr/>
          </p:nvSpPr>
          <p:spPr bwMode="auto">
            <a:xfrm>
              <a:off x="521" y="1389"/>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30" name="Text Box 46"/>
          <p:cNvSpPr txBox="1">
            <a:spLocks noChangeArrowheads="1"/>
          </p:cNvSpPr>
          <p:nvPr/>
        </p:nvSpPr>
        <p:spPr bwMode="auto">
          <a:xfrm>
            <a:off x="6592113" y="3691027"/>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31" name="Text Box 47"/>
          <p:cNvSpPr txBox="1">
            <a:spLocks noChangeArrowheads="1"/>
          </p:cNvSpPr>
          <p:nvPr/>
        </p:nvSpPr>
        <p:spPr bwMode="auto">
          <a:xfrm>
            <a:off x="6519609" y="3926428"/>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cxnSp>
        <p:nvCxnSpPr>
          <p:cNvPr id="34" name="Straight Arrow Connector 48"/>
          <p:cNvCxnSpPr>
            <a:cxnSpLocks noChangeShapeType="1"/>
          </p:cNvCxnSpPr>
          <p:nvPr/>
        </p:nvCxnSpPr>
        <p:spPr bwMode="auto">
          <a:xfrm>
            <a:off x="3244944" y="2430401"/>
            <a:ext cx="3538483" cy="1946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 name="TextBox 29"/>
          <p:cNvSpPr txBox="1">
            <a:spLocks noChangeArrowheads="1"/>
          </p:cNvSpPr>
          <p:nvPr/>
        </p:nvSpPr>
        <p:spPr bwMode="auto">
          <a:xfrm>
            <a:off x="3222000" y="2143578"/>
            <a:ext cx="1566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dirty="0"/>
              <a:t>s</a:t>
            </a:r>
            <a:r>
              <a:rPr lang="sv-SE" altLang="sv-SE" sz="1400" i="0" dirty="0" smtClean="0"/>
              <a:t>etName (name) </a:t>
            </a:r>
            <a:endParaRPr lang="sv-SE" altLang="sv-SE" sz="1400" i="0" dirty="0"/>
          </a:p>
        </p:txBody>
      </p:sp>
      <p:cxnSp>
        <p:nvCxnSpPr>
          <p:cNvPr id="37" name="Straight Arrow Connector 36"/>
          <p:cNvCxnSpPr/>
          <p:nvPr/>
        </p:nvCxnSpPr>
        <p:spPr bwMode="auto">
          <a:xfrm flipH="1">
            <a:off x="3145322" y="2735202"/>
            <a:ext cx="3686046" cy="0"/>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8" name="Text Box 19"/>
          <p:cNvSpPr txBox="1">
            <a:spLocks noChangeArrowheads="1"/>
          </p:cNvSpPr>
          <p:nvPr/>
        </p:nvSpPr>
        <p:spPr bwMode="auto">
          <a:xfrm>
            <a:off x="3239586" y="2449867"/>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cxnSp>
        <p:nvCxnSpPr>
          <p:cNvPr id="41" name="Straight Arrow Connector 48"/>
          <p:cNvCxnSpPr>
            <a:cxnSpLocks noChangeShapeType="1"/>
          </p:cNvCxnSpPr>
          <p:nvPr/>
        </p:nvCxnSpPr>
        <p:spPr bwMode="auto">
          <a:xfrm>
            <a:off x="3216587" y="3071901"/>
            <a:ext cx="3538483" cy="1946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2" name="TextBox 29"/>
          <p:cNvSpPr txBox="1">
            <a:spLocks noChangeArrowheads="1"/>
          </p:cNvSpPr>
          <p:nvPr/>
        </p:nvSpPr>
        <p:spPr bwMode="auto">
          <a:xfrm>
            <a:off x="3193643" y="2785078"/>
            <a:ext cx="1935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dirty="0"/>
              <a:t>s</a:t>
            </a:r>
            <a:r>
              <a:rPr lang="sv-SE" altLang="sv-SE" sz="1400" i="0" dirty="0" smtClean="0"/>
              <a:t>etAddress (address) </a:t>
            </a:r>
            <a:endParaRPr lang="sv-SE" altLang="sv-SE" sz="1400" i="0" dirty="0"/>
          </a:p>
        </p:txBody>
      </p:sp>
      <p:cxnSp>
        <p:nvCxnSpPr>
          <p:cNvPr id="43" name="Straight Arrow Connector 42"/>
          <p:cNvCxnSpPr/>
          <p:nvPr/>
        </p:nvCxnSpPr>
        <p:spPr bwMode="auto">
          <a:xfrm flipH="1">
            <a:off x="3116965" y="3376702"/>
            <a:ext cx="3686046" cy="0"/>
          </a:xfrm>
          <a:prstGeom prst="straightConnector1">
            <a:avLst/>
          </a:prstGeom>
          <a:ln>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 Box 19"/>
          <p:cNvSpPr txBox="1">
            <a:spLocks noChangeArrowheads="1"/>
          </p:cNvSpPr>
          <p:nvPr/>
        </p:nvSpPr>
        <p:spPr bwMode="auto">
          <a:xfrm>
            <a:off x="3211229" y="3091367"/>
            <a:ext cx="139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sv-SE" altLang="sv-SE" sz="1400" i="0" dirty="0" smtClean="0"/>
              <a:t>confirmation </a:t>
            </a:r>
            <a:endParaRPr lang="sv-SE" altLang="sv-SE" sz="1400" i="0" dirty="0"/>
          </a:p>
        </p:txBody>
      </p:sp>
      <p:sp>
        <p:nvSpPr>
          <p:cNvPr id="45" name="Down Arrow 44"/>
          <p:cNvSpPr/>
          <p:nvPr/>
        </p:nvSpPr>
        <p:spPr bwMode="auto">
          <a:xfrm>
            <a:off x="5722586" y="2449867"/>
            <a:ext cx="188019" cy="1979392"/>
          </a:xfrm>
          <a:prstGeom prst="downArrow">
            <a:avLst/>
          </a:prstGeom>
          <a:ln>
            <a:headEnd type="none" w="med" len="med"/>
            <a:tailEnd type="arrow"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47" name="Down Arrow 46"/>
          <p:cNvSpPr/>
          <p:nvPr/>
        </p:nvSpPr>
        <p:spPr bwMode="auto">
          <a:xfrm>
            <a:off x="6056655" y="3123943"/>
            <a:ext cx="198451" cy="1302991"/>
          </a:xfrm>
          <a:prstGeom prst="downArrow">
            <a:avLst/>
          </a:prstGeom>
          <a:ln>
            <a:headEnd type="none" w="med" len="med"/>
            <a:tailEnd type="arrow"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48" name="TextBox 29"/>
          <p:cNvSpPr txBox="1">
            <a:spLocks noChangeArrowheads="1"/>
          </p:cNvSpPr>
          <p:nvPr/>
        </p:nvSpPr>
        <p:spPr bwMode="auto">
          <a:xfrm>
            <a:off x="5416142" y="4508445"/>
            <a:ext cx="1566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setName (name) </a:t>
            </a:r>
            <a:endParaRPr lang="sv-SE" altLang="sv-SE" sz="1400" i="0" dirty="0"/>
          </a:p>
        </p:txBody>
      </p:sp>
      <p:sp>
        <p:nvSpPr>
          <p:cNvPr id="49" name="TextBox 29"/>
          <p:cNvSpPr txBox="1">
            <a:spLocks noChangeArrowheads="1"/>
          </p:cNvSpPr>
          <p:nvPr/>
        </p:nvSpPr>
        <p:spPr bwMode="auto">
          <a:xfrm>
            <a:off x="5416142" y="4712285"/>
            <a:ext cx="1994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setAddress </a:t>
            </a:r>
            <a:r>
              <a:rPr lang="sv-SE" altLang="sv-SE" sz="1400" dirty="0" smtClean="0"/>
              <a:t>(address)</a:t>
            </a:r>
            <a:r>
              <a:rPr lang="sv-SE" altLang="sv-SE" sz="1400" i="0" dirty="0" smtClean="0"/>
              <a:t> </a:t>
            </a:r>
            <a:endParaRPr lang="sv-SE"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
        <p:nvSpPr>
          <p:cNvPr id="50" name="Rectangle 62"/>
          <p:cNvSpPr>
            <a:spLocks noChangeArrowheads="1"/>
          </p:cNvSpPr>
          <p:nvPr/>
        </p:nvSpPr>
        <p:spPr bwMode="auto">
          <a:xfrm>
            <a:off x="6831368" y="1774646"/>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1" name="Rectangle 62"/>
          <p:cNvSpPr>
            <a:spLocks noChangeArrowheads="1"/>
          </p:cNvSpPr>
          <p:nvPr/>
        </p:nvSpPr>
        <p:spPr bwMode="auto">
          <a:xfrm>
            <a:off x="6817587" y="2426910"/>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
        <p:nvSpPr>
          <p:cNvPr id="52" name="Rectangle 62"/>
          <p:cNvSpPr>
            <a:spLocks noChangeArrowheads="1"/>
          </p:cNvSpPr>
          <p:nvPr/>
        </p:nvSpPr>
        <p:spPr bwMode="auto">
          <a:xfrm>
            <a:off x="6786395" y="3055833"/>
            <a:ext cx="223892" cy="330734"/>
          </a:xfrm>
          <a:prstGeom prst="rect">
            <a:avLst/>
          </a:prstGeom>
          <a:solidFill>
            <a:schemeClr val="bg1"/>
          </a:solidFill>
          <a:ln w="9525" algn="ctr">
            <a:solidFill>
              <a:schemeClr val="tx1"/>
            </a:solidFill>
            <a:round/>
            <a:headEnd/>
            <a:tailEnd/>
          </a:ln>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sv-SE" altLang="sv-SE" sz="1400"/>
          </a:p>
        </p:txBody>
      </p:sp>
    </p:spTree>
    <p:extLst>
      <p:ext uri="{BB962C8B-B14F-4D97-AF65-F5344CB8AC3E}">
        <p14:creationId xmlns:p14="http://schemas.microsoft.com/office/powerpoint/2010/main" val="628884283"/>
      </p:ext>
    </p:extLst>
  </p:cSld>
  <p:clrMapOvr>
    <a:masterClrMapping/>
  </p:clrMapOvr>
  <mc:AlternateContent xmlns:mc="http://schemas.openxmlformats.org/markup-compatibility/2006" xmlns:p14="http://schemas.microsoft.com/office/powerpoint/2010/main">
    <mc:Choice Requires="p14">
      <p:transition spd="slow" p14:dur="2000" advTm="35013"/>
    </mc:Choice>
    <mc:Fallback xmlns="">
      <p:transition spd="slow" advTm="3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559749" y="0"/>
            <a:ext cx="1368351" cy="143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2"/>
          <p:cNvGrpSpPr>
            <a:grpSpLocks/>
          </p:cNvGrpSpPr>
          <p:nvPr/>
        </p:nvGrpSpPr>
        <p:grpSpPr bwMode="auto">
          <a:xfrm>
            <a:off x="696333" y="1894190"/>
            <a:ext cx="1081087" cy="2628378"/>
            <a:chOff x="521" y="1207"/>
            <a:chExt cx="681" cy="539"/>
          </a:xfrm>
        </p:grpSpPr>
        <p:sp>
          <p:nvSpPr>
            <p:cNvPr id="4" name="Rectangle 7"/>
            <p:cNvSpPr>
              <a:spLocks noChangeArrowheads="1"/>
            </p:cNvSpPr>
            <p:nvPr/>
          </p:nvSpPr>
          <p:spPr bwMode="auto">
            <a:xfrm>
              <a:off x="521" y="1207"/>
              <a:ext cx="681" cy="539"/>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5" name="Line 41"/>
            <p:cNvSpPr>
              <a:spLocks noChangeShapeType="1"/>
            </p:cNvSpPr>
            <p:nvPr/>
          </p:nvSpPr>
          <p:spPr bwMode="auto">
            <a:xfrm>
              <a:off x="521" y="1268"/>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6" name="Text Box 24"/>
          <p:cNvSpPr txBox="1">
            <a:spLocks noChangeArrowheads="1"/>
          </p:cNvSpPr>
          <p:nvPr/>
        </p:nvSpPr>
        <p:spPr bwMode="auto">
          <a:xfrm>
            <a:off x="4932719" y="2015356"/>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a:t>
            </a:r>
            <a:endParaRPr lang="en-US" altLang="sv-SE" sz="1000" i="0"/>
          </a:p>
        </p:txBody>
      </p:sp>
      <p:sp>
        <p:nvSpPr>
          <p:cNvPr id="7" name="Text Box 25"/>
          <p:cNvSpPr txBox="1">
            <a:spLocks noChangeArrowheads="1"/>
          </p:cNvSpPr>
          <p:nvPr/>
        </p:nvSpPr>
        <p:spPr bwMode="auto">
          <a:xfrm>
            <a:off x="4140557" y="2015356"/>
            <a:ext cx="3603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8" name="Text Box 26"/>
          <p:cNvSpPr txBox="1">
            <a:spLocks noChangeArrowheads="1"/>
          </p:cNvSpPr>
          <p:nvPr/>
        </p:nvSpPr>
        <p:spPr bwMode="auto">
          <a:xfrm>
            <a:off x="7164744" y="2015356"/>
            <a:ext cx="2905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9" name="Text Box 27"/>
          <p:cNvSpPr txBox="1">
            <a:spLocks noChangeArrowheads="1"/>
          </p:cNvSpPr>
          <p:nvPr/>
        </p:nvSpPr>
        <p:spPr bwMode="auto">
          <a:xfrm>
            <a:off x="6444019" y="2015356"/>
            <a:ext cx="3603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10" name="Text Box 28"/>
          <p:cNvSpPr txBox="1">
            <a:spLocks noChangeArrowheads="1"/>
          </p:cNvSpPr>
          <p:nvPr/>
        </p:nvSpPr>
        <p:spPr bwMode="auto">
          <a:xfrm>
            <a:off x="1910119" y="2005831"/>
            <a:ext cx="287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1..1</a:t>
            </a:r>
            <a:endParaRPr lang="en-US" altLang="sv-SE" sz="1000" i="0"/>
          </a:p>
        </p:txBody>
      </p:sp>
      <p:sp>
        <p:nvSpPr>
          <p:cNvPr id="11" name="Text Box 29"/>
          <p:cNvSpPr txBox="1">
            <a:spLocks noChangeArrowheads="1"/>
          </p:cNvSpPr>
          <p:nvPr/>
        </p:nvSpPr>
        <p:spPr bwMode="auto">
          <a:xfrm>
            <a:off x="2700694" y="2005831"/>
            <a:ext cx="288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000" i="0"/>
              <a:t>0..*</a:t>
            </a:r>
            <a:endParaRPr lang="en-US" altLang="sv-SE" sz="1000" i="0"/>
          </a:p>
        </p:txBody>
      </p:sp>
      <p:sp>
        <p:nvSpPr>
          <p:cNvPr id="12" name="Text Box 46"/>
          <p:cNvSpPr txBox="1">
            <a:spLocks noChangeArrowheads="1"/>
          </p:cNvSpPr>
          <p:nvPr/>
        </p:nvSpPr>
        <p:spPr bwMode="auto">
          <a:xfrm>
            <a:off x="828511" y="1872481"/>
            <a:ext cx="1093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Customer</a:t>
            </a:r>
            <a:endParaRPr lang="sv-SE" altLang="sv-SE" sz="1400" i="0" dirty="0"/>
          </a:p>
        </p:txBody>
      </p:sp>
      <p:sp>
        <p:nvSpPr>
          <p:cNvPr id="13" name="Text Box 47"/>
          <p:cNvSpPr txBox="1">
            <a:spLocks noChangeArrowheads="1"/>
          </p:cNvSpPr>
          <p:nvPr/>
        </p:nvSpPr>
        <p:spPr bwMode="auto">
          <a:xfrm>
            <a:off x="654858" y="2216108"/>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name</a:t>
            </a:r>
            <a:r>
              <a:rPr lang="sv-SE" altLang="sv-SE" sz="1400" i="0" dirty="0"/>
              <a:t/>
            </a:r>
            <a:br>
              <a:rPr lang="sv-SE" altLang="sv-SE" sz="1400" i="0" dirty="0"/>
            </a:br>
            <a:r>
              <a:rPr lang="sv-SE" altLang="sv-SE" sz="1400" i="0" dirty="0" smtClean="0"/>
              <a:t>address</a:t>
            </a:r>
            <a:endParaRPr lang="sv-SE" altLang="sv-SE" sz="1400" i="0" dirty="0"/>
          </a:p>
        </p:txBody>
      </p:sp>
      <p:sp>
        <p:nvSpPr>
          <p:cNvPr id="14" name="Line 58"/>
          <p:cNvSpPr>
            <a:spLocks noChangeShapeType="1"/>
          </p:cNvSpPr>
          <p:nvPr/>
        </p:nvSpPr>
        <p:spPr bwMode="auto">
          <a:xfrm>
            <a:off x="1837094" y="2304281"/>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5" name="Line 59"/>
          <p:cNvSpPr>
            <a:spLocks noChangeShapeType="1"/>
          </p:cNvSpPr>
          <p:nvPr/>
        </p:nvSpPr>
        <p:spPr bwMode="auto">
          <a:xfrm>
            <a:off x="4070707" y="2304281"/>
            <a:ext cx="122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6" name="Line 60"/>
          <p:cNvSpPr>
            <a:spLocks noChangeShapeType="1"/>
          </p:cNvSpPr>
          <p:nvPr/>
        </p:nvSpPr>
        <p:spPr bwMode="auto">
          <a:xfrm>
            <a:off x="6374169" y="2304281"/>
            <a:ext cx="11509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7" name="Text Box 61"/>
          <p:cNvSpPr txBox="1">
            <a:spLocks noChangeArrowheads="1"/>
          </p:cNvSpPr>
          <p:nvPr/>
        </p:nvSpPr>
        <p:spPr bwMode="auto">
          <a:xfrm>
            <a:off x="629507" y="1397055"/>
            <a:ext cx="1023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000" dirty="0" smtClean="0"/>
              <a:t>System model</a:t>
            </a:r>
            <a:endParaRPr lang="en-US" altLang="sv-SE" sz="1000" dirty="0"/>
          </a:p>
        </p:txBody>
      </p:sp>
      <p:grpSp>
        <p:nvGrpSpPr>
          <p:cNvPr id="18" name="Group 53"/>
          <p:cNvGrpSpPr>
            <a:grpSpLocks/>
          </p:cNvGrpSpPr>
          <p:nvPr/>
        </p:nvGrpSpPr>
        <p:grpSpPr bwMode="auto">
          <a:xfrm>
            <a:off x="7525107" y="1870894"/>
            <a:ext cx="1253278" cy="1311275"/>
            <a:chOff x="521" y="1207"/>
            <a:chExt cx="681" cy="590"/>
          </a:xfrm>
        </p:grpSpPr>
        <p:sp>
          <p:nvSpPr>
            <p:cNvPr id="19" name="Rectangle 54"/>
            <p:cNvSpPr>
              <a:spLocks noChangeArrowheads="1"/>
            </p:cNvSpPr>
            <p:nvPr/>
          </p:nvSpPr>
          <p:spPr bwMode="auto">
            <a:xfrm>
              <a:off x="521" y="1207"/>
              <a:ext cx="681" cy="59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0" name="Line 55"/>
            <p:cNvSpPr>
              <a:spLocks noChangeShapeType="1"/>
            </p:cNvSpPr>
            <p:nvPr/>
          </p:nvSpPr>
          <p:spPr bwMode="auto">
            <a:xfrm>
              <a:off x="521" y="1346"/>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21" name="Text Box 56"/>
          <p:cNvSpPr txBox="1">
            <a:spLocks noChangeArrowheads="1"/>
          </p:cNvSpPr>
          <p:nvPr/>
        </p:nvSpPr>
        <p:spPr bwMode="auto">
          <a:xfrm>
            <a:off x="7598132" y="1870894"/>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Product</a:t>
            </a:r>
            <a:endParaRPr lang="sv-SE" altLang="sv-SE" sz="1400" i="0" dirty="0"/>
          </a:p>
        </p:txBody>
      </p:sp>
      <p:sp>
        <p:nvSpPr>
          <p:cNvPr id="22" name="Text Box 57"/>
          <p:cNvSpPr txBox="1">
            <a:spLocks noChangeArrowheads="1"/>
          </p:cNvSpPr>
          <p:nvPr/>
        </p:nvSpPr>
        <p:spPr bwMode="auto">
          <a:xfrm>
            <a:off x="7494157" y="2197197"/>
            <a:ext cx="12719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productNo </a:t>
            </a:r>
            <a:endParaRPr lang="sv-SE" altLang="sv-SE" sz="1400" i="0" dirty="0"/>
          </a:p>
          <a:p>
            <a:pPr eaLnBrk="1" hangingPunct="1">
              <a:spcBef>
                <a:spcPct val="0"/>
              </a:spcBef>
              <a:buClrTx/>
              <a:buSzTx/>
              <a:buFontTx/>
              <a:buNone/>
            </a:pPr>
            <a:r>
              <a:rPr lang="sv-SE" altLang="sv-SE" sz="1400" i="0" dirty="0" smtClean="0"/>
              <a:t>productName</a:t>
            </a:r>
            <a:r>
              <a:rPr lang="sv-SE" altLang="sv-SE" sz="1400" i="0" dirty="0"/>
              <a:t/>
            </a:r>
            <a:br>
              <a:rPr lang="sv-SE" altLang="sv-SE" sz="1400" i="0" dirty="0"/>
            </a:br>
            <a:r>
              <a:rPr lang="sv-SE" altLang="sv-SE" sz="1400" i="0" dirty="0" smtClean="0"/>
              <a:t>weight</a:t>
            </a:r>
            <a:r>
              <a:rPr lang="sv-SE" altLang="sv-SE" sz="1400" i="0" dirty="0"/>
              <a:t/>
            </a:r>
            <a:br>
              <a:rPr lang="sv-SE" altLang="sv-SE" sz="1400" i="0" dirty="0"/>
            </a:br>
            <a:r>
              <a:rPr lang="sv-SE" altLang="sv-SE" sz="1400" i="0" dirty="0" smtClean="0"/>
              <a:t>price</a:t>
            </a:r>
            <a:endParaRPr lang="sv-SE" altLang="sv-SE" sz="1400" i="0" dirty="0"/>
          </a:p>
        </p:txBody>
      </p:sp>
      <p:grpSp>
        <p:nvGrpSpPr>
          <p:cNvPr id="23" name="Group 42"/>
          <p:cNvGrpSpPr>
            <a:grpSpLocks/>
          </p:cNvGrpSpPr>
          <p:nvPr/>
        </p:nvGrpSpPr>
        <p:grpSpPr bwMode="auto">
          <a:xfrm>
            <a:off x="3002688" y="1894190"/>
            <a:ext cx="1081087" cy="1720027"/>
            <a:chOff x="521" y="1207"/>
            <a:chExt cx="681" cy="539"/>
          </a:xfrm>
        </p:grpSpPr>
        <p:sp>
          <p:nvSpPr>
            <p:cNvPr id="24" name="Rectangle 7"/>
            <p:cNvSpPr>
              <a:spLocks noChangeArrowheads="1"/>
            </p:cNvSpPr>
            <p:nvPr/>
          </p:nvSpPr>
          <p:spPr bwMode="auto">
            <a:xfrm>
              <a:off x="521" y="1207"/>
              <a:ext cx="681" cy="539"/>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25" name="Line 41"/>
            <p:cNvSpPr>
              <a:spLocks noChangeShapeType="1"/>
            </p:cNvSpPr>
            <p:nvPr/>
          </p:nvSpPr>
          <p:spPr bwMode="auto">
            <a:xfrm>
              <a:off x="521" y="129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26" name="Straight Connector 35"/>
          <p:cNvCxnSpPr>
            <a:cxnSpLocks noChangeShapeType="1"/>
          </p:cNvCxnSpPr>
          <p:nvPr/>
        </p:nvCxnSpPr>
        <p:spPr bwMode="auto">
          <a:xfrm>
            <a:off x="3027005" y="2939042"/>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Rectangle 37"/>
          <p:cNvSpPr>
            <a:spLocks noChangeArrowheads="1"/>
          </p:cNvSpPr>
          <p:nvPr/>
        </p:nvSpPr>
        <p:spPr bwMode="auto">
          <a:xfrm rot="10800000" flipH="1" flipV="1">
            <a:off x="2930599" y="2994752"/>
            <a:ext cx="1212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getTotalSum</a:t>
            </a:r>
            <a:endParaRPr lang="sv-SE" altLang="sv-SE" sz="1400" i="0" dirty="0"/>
          </a:p>
          <a:p>
            <a:pPr eaLnBrk="1" hangingPunct="1">
              <a:spcBef>
                <a:spcPct val="0"/>
              </a:spcBef>
              <a:buClrTx/>
              <a:buSzTx/>
              <a:buFontTx/>
              <a:buNone/>
            </a:pPr>
            <a:r>
              <a:rPr lang="sv-SE" altLang="sv-SE" sz="1400" i="0" dirty="0"/>
              <a:t>(</a:t>
            </a:r>
            <a:r>
              <a:rPr lang="sv-SE" altLang="sv-SE" sz="1400" i="0" dirty="0" smtClean="0"/>
              <a:t>orderNo)</a:t>
            </a:r>
            <a:endParaRPr lang="sv-SE" altLang="sv-SE" sz="1400" dirty="0"/>
          </a:p>
        </p:txBody>
      </p:sp>
      <p:sp>
        <p:nvSpPr>
          <p:cNvPr id="28" name="Text Box 9"/>
          <p:cNvSpPr txBox="1">
            <a:spLocks noChangeArrowheads="1"/>
          </p:cNvSpPr>
          <p:nvPr/>
        </p:nvSpPr>
        <p:spPr bwMode="auto">
          <a:xfrm>
            <a:off x="3152596" y="1887789"/>
            <a:ext cx="1004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a:t>
            </a:r>
            <a:endParaRPr lang="sv-SE" altLang="sv-SE" sz="1400" i="0" dirty="0"/>
          </a:p>
        </p:txBody>
      </p:sp>
      <p:sp>
        <p:nvSpPr>
          <p:cNvPr id="29" name="Text Box 15"/>
          <p:cNvSpPr txBox="1">
            <a:spLocks noChangeArrowheads="1"/>
          </p:cNvSpPr>
          <p:nvPr/>
        </p:nvSpPr>
        <p:spPr bwMode="auto">
          <a:xfrm>
            <a:off x="3027005" y="2201966"/>
            <a:ext cx="115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orderNo</a:t>
            </a:r>
            <a:endParaRPr lang="sv-SE" altLang="sv-SE" sz="1400" i="0" dirty="0"/>
          </a:p>
          <a:p>
            <a:pPr eaLnBrk="1" hangingPunct="1">
              <a:spcBef>
                <a:spcPct val="0"/>
              </a:spcBef>
              <a:buClrTx/>
              <a:buSzTx/>
              <a:buFontTx/>
              <a:buNone/>
            </a:pPr>
            <a:r>
              <a:rPr lang="sv-SE" altLang="sv-SE" sz="1400" i="0" dirty="0" smtClean="0"/>
              <a:t>date</a:t>
            </a:r>
            <a:endParaRPr lang="sv-SE" altLang="sv-SE" sz="1400" i="0" dirty="0"/>
          </a:p>
          <a:p>
            <a:pPr eaLnBrk="1" hangingPunct="1">
              <a:spcBef>
                <a:spcPct val="0"/>
              </a:spcBef>
              <a:buClrTx/>
              <a:buSzTx/>
              <a:buFontTx/>
              <a:buNone/>
            </a:pPr>
            <a:r>
              <a:rPr lang="sv-SE" altLang="sv-SE" sz="1400" i="0" dirty="0" smtClean="0"/>
              <a:t>totalSum</a:t>
            </a:r>
            <a:endParaRPr lang="sv-SE" altLang="sv-SE" sz="1400" i="0" dirty="0"/>
          </a:p>
        </p:txBody>
      </p:sp>
      <p:grpSp>
        <p:nvGrpSpPr>
          <p:cNvPr id="30" name="Group 48"/>
          <p:cNvGrpSpPr>
            <a:grpSpLocks/>
          </p:cNvGrpSpPr>
          <p:nvPr/>
        </p:nvGrpSpPr>
        <p:grpSpPr bwMode="auto">
          <a:xfrm>
            <a:off x="5290777" y="1890716"/>
            <a:ext cx="1081088" cy="1246784"/>
            <a:chOff x="521" y="1207"/>
            <a:chExt cx="681" cy="532"/>
          </a:xfrm>
        </p:grpSpPr>
        <p:sp>
          <p:nvSpPr>
            <p:cNvPr id="31" name="Rectangle 49"/>
            <p:cNvSpPr>
              <a:spLocks noChangeArrowheads="1"/>
            </p:cNvSpPr>
            <p:nvPr/>
          </p:nvSpPr>
          <p:spPr bwMode="auto">
            <a:xfrm>
              <a:off x="521" y="1207"/>
              <a:ext cx="681" cy="53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sv-SE" altLang="sv-SE" sz="1400" i="0"/>
            </a:p>
          </p:txBody>
        </p:sp>
        <p:sp>
          <p:nvSpPr>
            <p:cNvPr id="32" name="Line 50"/>
            <p:cNvSpPr>
              <a:spLocks noChangeShapeType="1"/>
            </p:cNvSpPr>
            <p:nvPr/>
          </p:nvSpPr>
          <p:spPr bwMode="auto">
            <a:xfrm>
              <a:off x="521" y="1317"/>
              <a:ext cx="6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grpSp>
      <p:cxnSp>
        <p:nvCxnSpPr>
          <p:cNvPr id="33" name="Straight Connector 36"/>
          <p:cNvCxnSpPr>
            <a:cxnSpLocks noChangeShapeType="1"/>
          </p:cNvCxnSpPr>
          <p:nvPr/>
        </p:nvCxnSpPr>
        <p:spPr bwMode="auto">
          <a:xfrm>
            <a:off x="5283743" y="2689924"/>
            <a:ext cx="1071562"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 name="Text Box 51"/>
          <p:cNvSpPr txBox="1">
            <a:spLocks noChangeArrowheads="1"/>
          </p:cNvSpPr>
          <p:nvPr/>
        </p:nvSpPr>
        <p:spPr bwMode="auto">
          <a:xfrm>
            <a:off x="5231356" y="1884068"/>
            <a:ext cx="1333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OrderingLine</a:t>
            </a:r>
            <a:endParaRPr lang="sv-SE" altLang="sv-SE" sz="1400" i="0" dirty="0"/>
          </a:p>
        </p:txBody>
      </p:sp>
      <p:sp>
        <p:nvSpPr>
          <p:cNvPr id="35" name="Text Box 52"/>
          <p:cNvSpPr txBox="1">
            <a:spLocks noChangeArrowheads="1"/>
          </p:cNvSpPr>
          <p:nvPr/>
        </p:nvSpPr>
        <p:spPr bwMode="auto">
          <a:xfrm>
            <a:off x="5266138" y="2101555"/>
            <a:ext cx="1223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quantity</a:t>
            </a:r>
            <a:endParaRPr lang="sv-SE" altLang="sv-SE" sz="1400" i="0" dirty="0"/>
          </a:p>
          <a:p>
            <a:pPr eaLnBrk="1" hangingPunct="1">
              <a:spcBef>
                <a:spcPct val="0"/>
              </a:spcBef>
              <a:buClrTx/>
              <a:buSzTx/>
              <a:buFontTx/>
              <a:buNone/>
            </a:pPr>
            <a:r>
              <a:rPr lang="sv-SE" altLang="sv-SE" sz="1400" i="0" dirty="0" smtClean="0"/>
              <a:t>agreedPrice</a:t>
            </a:r>
            <a:endParaRPr lang="sv-SE" altLang="sv-SE" sz="1400" i="0" dirty="0"/>
          </a:p>
        </p:txBody>
      </p:sp>
      <p:sp>
        <p:nvSpPr>
          <p:cNvPr id="36" name="Text Box 27"/>
          <p:cNvSpPr txBox="1">
            <a:spLocks noChangeArrowheads="1"/>
          </p:cNvSpPr>
          <p:nvPr/>
        </p:nvSpPr>
        <p:spPr bwMode="auto">
          <a:xfrm>
            <a:off x="5231356" y="2697800"/>
            <a:ext cx="1285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sv-SE" altLang="sv-SE" sz="1400" i="0" dirty="0" smtClean="0"/>
              <a:t>getLineSum() </a:t>
            </a:r>
            <a:endParaRPr lang="sv-SE" altLang="sv-SE" sz="1400" i="0" dirty="0"/>
          </a:p>
        </p:txBody>
      </p:sp>
      <p:sp>
        <p:nvSpPr>
          <p:cNvPr id="37" name="Oval 36"/>
          <p:cNvSpPr/>
          <p:nvPr/>
        </p:nvSpPr>
        <p:spPr bwMode="auto">
          <a:xfrm>
            <a:off x="348720" y="3517973"/>
            <a:ext cx="1584609" cy="1139140"/>
          </a:xfrm>
          <a:prstGeom prst="ellipse">
            <a:avLst/>
          </a:prstGeom>
          <a:noFill/>
          <a:ln w="57150">
            <a:solidFill>
              <a:srgbClr val="00B0F0"/>
            </a:solidFill>
            <a:round/>
            <a:headEnd type="none" w="med" len="med"/>
            <a:tailEnd type="arrow" w="med" len="med"/>
          </a:ln>
          <a:effectLst/>
        </p:spPr>
        <p:txBody>
          <a:bodyPr rtlCol="0" anchor="ctr"/>
          <a:lstStyle/>
          <a:p>
            <a:pPr algn="ctr"/>
            <a:endParaRPr lang="sv-SE"/>
          </a:p>
        </p:txBody>
      </p:sp>
      <p:sp>
        <p:nvSpPr>
          <p:cNvPr id="38" name="Line 58"/>
          <p:cNvSpPr>
            <a:spLocks noChangeShapeType="1"/>
          </p:cNvSpPr>
          <p:nvPr/>
        </p:nvSpPr>
        <p:spPr bwMode="auto">
          <a:xfrm flipV="1">
            <a:off x="701575" y="2719509"/>
            <a:ext cx="1075846" cy="42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9" name="TextBox 29"/>
          <p:cNvSpPr txBox="1">
            <a:spLocks noChangeArrowheads="1"/>
          </p:cNvSpPr>
          <p:nvPr/>
        </p:nvSpPr>
        <p:spPr bwMode="auto">
          <a:xfrm>
            <a:off x="629507" y="2706686"/>
            <a:ext cx="129279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sv-SE" altLang="sv-SE" sz="1400" i="0" dirty="0" smtClean="0"/>
              <a:t>create/</a:t>
            </a:r>
          </a:p>
          <a:p>
            <a:pPr eaLnBrk="1" hangingPunct="1">
              <a:spcBef>
                <a:spcPct val="0"/>
              </a:spcBef>
              <a:buClrTx/>
              <a:buSzTx/>
              <a:buFontTx/>
              <a:buNone/>
            </a:pPr>
            <a:r>
              <a:rPr lang="sv-SE" altLang="sv-SE" sz="1400" i="0" dirty="0" smtClean="0"/>
              <a:t>newCustomer (name, address) </a:t>
            </a:r>
          </a:p>
          <a:p>
            <a:pPr eaLnBrk="1" hangingPunct="1">
              <a:spcBef>
                <a:spcPct val="0"/>
              </a:spcBef>
              <a:buClrTx/>
              <a:buSzTx/>
              <a:buFontTx/>
              <a:buNone/>
            </a:pPr>
            <a:r>
              <a:rPr lang="sv-SE" altLang="sv-SE" sz="1400" dirty="0" smtClean="0"/>
              <a:t>setName (name)</a:t>
            </a:r>
          </a:p>
          <a:p>
            <a:pPr eaLnBrk="1" hangingPunct="1">
              <a:spcBef>
                <a:spcPct val="0"/>
              </a:spcBef>
              <a:buClrTx/>
              <a:buSzTx/>
              <a:buFontTx/>
              <a:buNone/>
            </a:pPr>
            <a:r>
              <a:rPr lang="sv-SE" altLang="sv-SE" sz="1400" dirty="0" smtClean="0"/>
              <a:t>setAddress (address)</a:t>
            </a:r>
            <a:endParaRPr lang="sv-SE" altLang="sv-SE" sz="1400"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7025911"/>
      </p:ext>
    </p:extLst>
  </p:cSld>
  <p:clrMapOvr>
    <a:masterClrMapping/>
  </p:clrMapOvr>
  <mc:AlternateContent xmlns:mc="http://schemas.openxmlformats.org/markup-compatibility/2006" xmlns:p14="http://schemas.microsoft.com/office/powerpoint/2010/main">
    <mc:Choice Requires="p14">
      <p:transition spd="slow" p14:dur="2000" advTm="31712"/>
    </mc:Choice>
    <mc:Fallback xmlns="">
      <p:transition spd="slow" advTm="3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4</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116"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117"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118"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119"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120"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121"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122"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123"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124"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1" name="Oval 260"/>
          <p:cNvSpPr/>
          <p:nvPr/>
        </p:nvSpPr>
        <p:spPr>
          <a:xfrm>
            <a:off x="3321556" y="842890"/>
            <a:ext cx="3826828" cy="1796517"/>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320472993"/>
      </p:ext>
    </p:extLst>
  </p:cSld>
  <p:clrMapOvr>
    <a:masterClrMapping/>
  </p:clrMapOvr>
  <mc:AlternateContent xmlns:mc="http://schemas.openxmlformats.org/markup-compatibility/2006" xmlns:p14="http://schemas.microsoft.com/office/powerpoint/2010/main">
    <mc:Choice Requires="p14">
      <p:transition spd="slow" p14:dur="2000" advTm="21107"/>
    </mc:Choice>
    <mc:Fallback xmlns="">
      <p:transition spd="slow" advTm="2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5</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2149"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2150"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2151"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152"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2153"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2154"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2155"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2156"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2157"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1" name="Oval 260"/>
          <p:cNvSpPr/>
          <p:nvPr/>
        </p:nvSpPr>
        <p:spPr>
          <a:xfrm>
            <a:off x="3351450" y="3322844"/>
            <a:ext cx="3826828" cy="1381512"/>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1195410800"/>
      </p:ext>
    </p:extLst>
  </p:cSld>
  <p:clrMapOvr>
    <a:masterClrMapping/>
  </p:clrMapOvr>
  <mc:AlternateContent xmlns:mc="http://schemas.openxmlformats.org/markup-compatibility/2006" xmlns:p14="http://schemas.microsoft.com/office/powerpoint/2010/main">
    <mc:Choice Requires="p14">
      <p:transition spd="slow" p14:dur="2000" advTm="27219"/>
    </mc:Choice>
    <mc:Fallback xmlns="">
      <p:transition spd="slow" advTm="2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6</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7224"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7225"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7226"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7227"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7228"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7229"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7230"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7231"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7232"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sp>
        <p:nvSpPr>
          <p:cNvPr id="261" name="Oval 260"/>
          <p:cNvSpPr/>
          <p:nvPr/>
        </p:nvSpPr>
        <p:spPr>
          <a:xfrm>
            <a:off x="3572239" y="2378133"/>
            <a:ext cx="3826828" cy="919549"/>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769649218"/>
      </p:ext>
    </p:extLst>
  </p:cSld>
  <p:clrMapOvr>
    <a:masterClrMapping/>
  </p:clrMapOvr>
  <mc:AlternateContent xmlns:mc="http://schemas.openxmlformats.org/markup-compatibility/2006" xmlns:p14="http://schemas.microsoft.com/office/powerpoint/2010/main">
    <mc:Choice Requires="p14">
      <p:transition spd="slow" p14:dur="2000" advTm="11687"/>
    </mc:Choice>
    <mc:Fallback xmlns="">
      <p:transition spd="slow" advTm="1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7</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System Modelling – System Model of Software Objects  </a:t>
            </a:r>
            <a:endParaRPr lang="en-US" altLang="sv-SE"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579681"/>
      </p:ext>
    </p:extLst>
  </p:cSld>
  <p:clrMapOvr>
    <a:masterClrMapping/>
  </p:clrMapOvr>
  <mc:AlternateContent xmlns:mc="http://schemas.openxmlformats.org/markup-compatibility/2006" xmlns:p14="http://schemas.microsoft.com/office/powerpoint/2010/main">
    <mc:Choice Requires="p14">
      <p:transition spd="slow" p14:dur="2000" advTm="8035"/>
    </mc:Choice>
    <mc:Fallback xmlns="">
      <p:transition spd="slow" advTm="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8</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4009843" y="1494805"/>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5033781" y="1549573"/>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961208" y="3599312"/>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4188"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4189"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4190"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4191"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4192"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4193"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4194"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4195"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4196"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263" name="Group 81"/>
          <p:cNvGrpSpPr>
            <a:grpSpLocks/>
          </p:cNvGrpSpPr>
          <p:nvPr/>
        </p:nvGrpSpPr>
        <p:grpSpPr bwMode="auto">
          <a:xfrm>
            <a:off x="5811355" y="1756325"/>
            <a:ext cx="647700" cy="377429"/>
            <a:chOff x="521" y="1071"/>
            <a:chExt cx="2223" cy="1361"/>
          </a:xfrm>
        </p:grpSpPr>
        <p:grpSp>
          <p:nvGrpSpPr>
            <p:cNvPr id="264" name="Group 82"/>
            <p:cNvGrpSpPr>
              <a:grpSpLocks/>
            </p:cNvGrpSpPr>
            <p:nvPr/>
          </p:nvGrpSpPr>
          <p:grpSpPr bwMode="auto">
            <a:xfrm>
              <a:off x="521" y="1071"/>
              <a:ext cx="590" cy="576"/>
              <a:chOff x="2608" y="1888"/>
              <a:chExt cx="590" cy="576"/>
            </a:xfrm>
          </p:grpSpPr>
          <p:sp>
            <p:nvSpPr>
              <p:cNvPr id="28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5" name="Group 86"/>
            <p:cNvGrpSpPr>
              <a:grpSpLocks/>
            </p:cNvGrpSpPr>
            <p:nvPr/>
          </p:nvGrpSpPr>
          <p:grpSpPr bwMode="auto">
            <a:xfrm>
              <a:off x="1338" y="1071"/>
              <a:ext cx="590" cy="576"/>
              <a:chOff x="2608" y="1888"/>
              <a:chExt cx="590" cy="576"/>
            </a:xfrm>
          </p:grpSpPr>
          <p:sp>
            <p:nvSpPr>
              <p:cNvPr id="27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6" name="Group 90"/>
            <p:cNvGrpSpPr>
              <a:grpSpLocks/>
            </p:cNvGrpSpPr>
            <p:nvPr/>
          </p:nvGrpSpPr>
          <p:grpSpPr bwMode="auto">
            <a:xfrm>
              <a:off x="1338" y="1856"/>
              <a:ext cx="590" cy="576"/>
              <a:chOff x="2608" y="1888"/>
              <a:chExt cx="590" cy="576"/>
            </a:xfrm>
          </p:grpSpPr>
          <p:sp>
            <p:nvSpPr>
              <p:cNvPr id="27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7" name="Group 94"/>
            <p:cNvGrpSpPr>
              <a:grpSpLocks/>
            </p:cNvGrpSpPr>
            <p:nvPr/>
          </p:nvGrpSpPr>
          <p:grpSpPr bwMode="auto">
            <a:xfrm>
              <a:off x="2154" y="1856"/>
              <a:ext cx="590" cy="576"/>
              <a:chOff x="2608" y="1888"/>
              <a:chExt cx="590" cy="576"/>
            </a:xfrm>
          </p:grpSpPr>
          <p:sp>
            <p:nvSpPr>
              <p:cNvPr id="27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68" name="AutoShape 98"/>
            <p:cNvCxnSpPr>
              <a:cxnSpLocks noChangeShapeType="1"/>
              <a:stCxn id="277" idx="2"/>
              <a:endCxn id="27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9" name="AutoShape 99"/>
            <p:cNvCxnSpPr>
              <a:cxnSpLocks noChangeShapeType="1"/>
              <a:stCxn id="274" idx="3"/>
              <a:endCxn id="27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0" name="AutoShape 100"/>
            <p:cNvCxnSpPr>
              <a:cxnSpLocks noChangeShapeType="1"/>
              <a:stCxn id="274" idx="1"/>
              <a:endCxn id="28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83" name="Group 81"/>
          <p:cNvGrpSpPr>
            <a:grpSpLocks/>
          </p:cNvGrpSpPr>
          <p:nvPr/>
        </p:nvGrpSpPr>
        <p:grpSpPr bwMode="auto">
          <a:xfrm>
            <a:off x="5590147" y="1261468"/>
            <a:ext cx="647700" cy="377429"/>
            <a:chOff x="521" y="1071"/>
            <a:chExt cx="2223" cy="1361"/>
          </a:xfrm>
        </p:grpSpPr>
        <p:grpSp>
          <p:nvGrpSpPr>
            <p:cNvPr id="284" name="Group 82"/>
            <p:cNvGrpSpPr>
              <a:grpSpLocks/>
            </p:cNvGrpSpPr>
            <p:nvPr/>
          </p:nvGrpSpPr>
          <p:grpSpPr bwMode="auto">
            <a:xfrm>
              <a:off x="521" y="1071"/>
              <a:ext cx="590" cy="576"/>
              <a:chOff x="2608" y="1888"/>
              <a:chExt cx="590" cy="576"/>
            </a:xfrm>
          </p:grpSpPr>
          <p:sp>
            <p:nvSpPr>
              <p:cNvPr id="30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5" name="Group 86"/>
            <p:cNvGrpSpPr>
              <a:grpSpLocks/>
            </p:cNvGrpSpPr>
            <p:nvPr/>
          </p:nvGrpSpPr>
          <p:grpSpPr bwMode="auto">
            <a:xfrm>
              <a:off x="1338" y="1071"/>
              <a:ext cx="590" cy="576"/>
              <a:chOff x="2608" y="1888"/>
              <a:chExt cx="590" cy="576"/>
            </a:xfrm>
          </p:grpSpPr>
          <p:sp>
            <p:nvSpPr>
              <p:cNvPr id="29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6" name="Group 90"/>
            <p:cNvGrpSpPr>
              <a:grpSpLocks/>
            </p:cNvGrpSpPr>
            <p:nvPr/>
          </p:nvGrpSpPr>
          <p:grpSpPr bwMode="auto">
            <a:xfrm>
              <a:off x="1338" y="1856"/>
              <a:ext cx="590" cy="576"/>
              <a:chOff x="2608" y="1888"/>
              <a:chExt cx="590" cy="576"/>
            </a:xfrm>
          </p:grpSpPr>
          <p:sp>
            <p:nvSpPr>
              <p:cNvPr id="29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7" name="Group 94"/>
            <p:cNvGrpSpPr>
              <a:grpSpLocks/>
            </p:cNvGrpSpPr>
            <p:nvPr/>
          </p:nvGrpSpPr>
          <p:grpSpPr bwMode="auto">
            <a:xfrm>
              <a:off x="2154" y="1856"/>
              <a:ext cx="590" cy="576"/>
              <a:chOff x="2608" y="1888"/>
              <a:chExt cx="590" cy="576"/>
            </a:xfrm>
          </p:grpSpPr>
          <p:sp>
            <p:nvSpPr>
              <p:cNvPr id="29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88" name="AutoShape 98"/>
            <p:cNvCxnSpPr>
              <a:cxnSpLocks noChangeShapeType="1"/>
              <a:stCxn id="297" idx="2"/>
              <a:endCxn id="29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9" name="AutoShape 99"/>
            <p:cNvCxnSpPr>
              <a:cxnSpLocks noChangeShapeType="1"/>
              <a:stCxn id="294" idx="3"/>
              <a:endCxn id="29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90" name="AutoShape 100"/>
            <p:cNvCxnSpPr>
              <a:cxnSpLocks noChangeShapeType="1"/>
              <a:stCxn id="294" idx="1"/>
              <a:endCxn id="30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328" name="Straight Connector 327"/>
          <p:cNvCxnSpPr/>
          <p:nvPr/>
        </p:nvCxnSpPr>
        <p:spPr>
          <a:xfrm flipV="1">
            <a:off x="5673487" y="1842163"/>
            <a:ext cx="154402" cy="1556"/>
          </a:xfrm>
          <a:prstGeom prst="line">
            <a:avLst/>
          </a:prstGeom>
        </p:spPr>
        <p:style>
          <a:lnRef idx="1">
            <a:schemeClr val="dk1"/>
          </a:lnRef>
          <a:fillRef idx="0">
            <a:schemeClr val="dk1"/>
          </a:fillRef>
          <a:effectRef idx="0">
            <a:schemeClr val="dk1"/>
          </a:effectRef>
          <a:fontRef idx="minor">
            <a:schemeClr val="tx1"/>
          </a:fontRef>
        </p:style>
      </p:cxnSp>
      <p:cxnSp>
        <p:nvCxnSpPr>
          <p:cNvPr id="329" name="Straight Connector 328"/>
          <p:cNvCxnSpPr/>
          <p:nvPr/>
        </p:nvCxnSpPr>
        <p:spPr>
          <a:xfrm flipH="1" flipV="1">
            <a:off x="5905086" y="1627753"/>
            <a:ext cx="1" cy="124752"/>
          </a:xfrm>
          <a:prstGeom prst="line">
            <a:avLst/>
          </a:prstGeom>
        </p:spPr>
        <p:style>
          <a:lnRef idx="1">
            <a:schemeClr val="dk1"/>
          </a:lnRef>
          <a:fillRef idx="0">
            <a:schemeClr val="dk1"/>
          </a:fillRef>
          <a:effectRef idx="0">
            <a:schemeClr val="dk1"/>
          </a:effectRef>
          <a:fontRef idx="minor">
            <a:schemeClr val="tx1"/>
          </a:fontRef>
        </p:style>
      </p:cxnSp>
      <p:grpSp>
        <p:nvGrpSpPr>
          <p:cNvPr id="348" name="Group 81"/>
          <p:cNvGrpSpPr>
            <a:grpSpLocks/>
          </p:cNvGrpSpPr>
          <p:nvPr/>
        </p:nvGrpSpPr>
        <p:grpSpPr bwMode="auto">
          <a:xfrm>
            <a:off x="6380797" y="1476774"/>
            <a:ext cx="647700" cy="377429"/>
            <a:chOff x="521" y="1071"/>
            <a:chExt cx="2223" cy="1361"/>
          </a:xfrm>
        </p:grpSpPr>
        <p:grpSp>
          <p:nvGrpSpPr>
            <p:cNvPr id="349" name="Group 82"/>
            <p:cNvGrpSpPr>
              <a:grpSpLocks/>
            </p:cNvGrpSpPr>
            <p:nvPr/>
          </p:nvGrpSpPr>
          <p:grpSpPr bwMode="auto">
            <a:xfrm>
              <a:off x="521" y="1071"/>
              <a:ext cx="590" cy="576"/>
              <a:chOff x="2608" y="1888"/>
              <a:chExt cx="590" cy="576"/>
            </a:xfrm>
          </p:grpSpPr>
          <p:sp>
            <p:nvSpPr>
              <p:cNvPr id="365"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6"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7"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0" name="Group 86"/>
            <p:cNvGrpSpPr>
              <a:grpSpLocks/>
            </p:cNvGrpSpPr>
            <p:nvPr/>
          </p:nvGrpSpPr>
          <p:grpSpPr bwMode="auto">
            <a:xfrm>
              <a:off x="1338" y="1071"/>
              <a:ext cx="590" cy="576"/>
              <a:chOff x="2608" y="1888"/>
              <a:chExt cx="590" cy="576"/>
            </a:xfrm>
          </p:grpSpPr>
          <p:sp>
            <p:nvSpPr>
              <p:cNvPr id="362"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3"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4"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1" name="Group 90"/>
            <p:cNvGrpSpPr>
              <a:grpSpLocks/>
            </p:cNvGrpSpPr>
            <p:nvPr/>
          </p:nvGrpSpPr>
          <p:grpSpPr bwMode="auto">
            <a:xfrm>
              <a:off x="1338" y="1856"/>
              <a:ext cx="590" cy="576"/>
              <a:chOff x="2608" y="1888"/>
              <a:chExt cx="590" cy="576"/>
            </a:xfrm>
          </p:grpSpPr>
          <p:sp>
            <p:nvSpPr>
              <p:cNvPr id="359"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0"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1"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2" name="Group 94"/>
            <p:cNvGrpSpPr>
              <a:grpSpLocks/>
            </p:cNvGrpSpPr>
            <p:nvPr/>
          </p:nvGrpSpPr>
          <p:grpSpPr bwMode="auto">
            <a:xfrm>
              <a:off x="2154" y="1856"/>
              <a:ext cx="590" cy="576"/>
              <a:chOff x="2608" y="1888"/>
              <a:chExt cx="590" cy="576"/>
            </a:xfrm>
          </p:grpSpPr>
          <p:sp>
            <p:nvSpPr>
              <p:cNvPr id="356"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57"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58"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53" name="AutoShape 98"/>
            <p:cNvCxnSpPr>
              <a:cxnSpLocks noChangeShapeType="1"/>
              <a:stCxn id="362" idx="2"/>
              <a:endCxn id="359"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4" name="AutoShape 99"/>
            <p:cNvCxnSpPr>
              <a:cxnSpLocks noChangeShapeType="1"/>
              <a:stCxn id="359" idx="3"/>
              <a:endCxn id="356"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5" name="AutoShape 100"/>
            <p:cNvCxnSpPr>
              <a:cxnSpLocks noChangeShapeType="1"/>
              <a:stCxn id="359" idx="1"/>
              <a:endCxn id="365"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368" name="Straight Connector 367"/>
          <p:cNvCxnSpPr/>
          <p:nvPr/>
        </p:nvCxnSpPr>
        <p:spPr>
          <a:xfrm flipV="1">
            <a:off x="6235503" y="1565541"/>
            <a:ext cx="154402" cy="1556"/>
          </a:xfrm>
          <a:prstGeom prst="line">
            <a:avLst/>
          </a:prstGeom>
        </p:spPr>
        <p:style>
          <a:lnRef idx="1">
            <a:schemeClr val="dk1"/>
          </a:lnRef>
          <a:fillRef idx="0">
            <a:schemeClr val="dk1"/>
          </a:fillRef>
          <a:effectRef idx="0">
            <a:schemeClr val="dk1"/>
          </a:effectRef>
          <a:fontRef idx="minor">
            <a:schemeClr val="tx1"/>
          </a:fontRef>
        </p:style>
      </p:cxn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1544795999"/>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9</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4009843" y="1494805"/>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5033781" y="1549573"/>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961208" y="3599312"/>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3173"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3174"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3175"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176"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3177"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3178"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3179"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3180"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3181"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263" name="Group 81"/>
          <p:cNvGrpSpPr>
            <a:grpSpLocks/>
          </p:cNvGrpSpPr>
          <p:nvPr/>
        </p:nvGrpSpPr>
        <p:grpSpPr bwMode="auto">
          <a:xfrm>
            <a:off x="5811355" y="1756325"/>
            <a:ext cx="647700" cy="377429"/>
            <a:chOff x="521" y="1071"/>
            <a:chExt cx="2223" cy="1361"/>
          </a:xfrm>
        </p:grpSpPr>
        <p:grpSp>
          <p:nvGrpSpPr>
            <p:cNvPr id="264" name="Group 82"/>
            <p:cNvGrpSpPr>
              <a:grpSpLocks/>
            </p:cNvGrpSpPr>
            <p:nvPr/>
          </p:nvGrpSpPr>
          <p:grpSpPr bwMode="auto">
            <a:xfrm>
              <a:off x="521" y="1071"/>
              <a:ext cx="590" cy="576"/>
              <a:chOff x="2608" y="1888"/>
              <a:chExt cx="590" cy="576"/>
            </a:xfrm>
          </p:grpSpPr>
          <p:sp>
            <p:nvSpPr>
              <p:cNvPr id="28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5" name="Group 86"/>
            <p:cNvGrpSpPr>
              <a:grpSpLocks/>
            </p:cNvGrpSpPr>
            <p:nvPr/>
          </p:nvGrpSpPr>
          <p:grpSpPr bwMode="auto">
            <a:xfrm>
              <a:off x="1338" y="1071"/>
              <a:ext cx="590" cy="576"/>
              <a:chOff x="2608" y="1888"/>
              <a:chExt cx="590" cy="576"/>
            </a:xfrm>
          </p:grpSpPr>
          <p:sp>
            <p:nvSpPr>
              <p:cNvPr id="27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6" name="Group 90"/>
            <p:cNvGrpSpPr>
              <a:grpSpLocks/>
            </p:cNvGrpSpPr>
            <p:nvPr/>
          </p:nvGrpSpPr>
          <p:grpSpPr bwMode="auto">
            <a:xfrm>
              <a:off x="1338" y="1856"/>
              <a:ext cx="590" cy="576"/>
              <a:chOff x="2608" y="1888"/>
              <a:chExt cx="590" cy="576"/>
            </a:xfrm>
          </p:grpSpPr>
          <p:sp>
            <p:nvSpPr>
              <p:cNvPr id="27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67" name="Group 94"/>
            <p:cNvGrpSpPr>
              <a:grpSpLocks/>
            </p:cNvGrpSpPr>
            <p:nvPr/>
          </p:nvGrpSpPr>
          <p:grpSpPr bwMode="auto">
            <a:xfrm>
              <a:off x="2154" y="1856"/>
              <a:ext cx="590" cy="576"/>
              <a:chOff x="2608" y="1888"/>
              <a:chExt cx="590" cy="576"/>
            </a:xfrm>
          </p:grpSpPr>
          <p:sp>
            <p:nvSpPr>
              <p:cNvPr id="27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7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7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68" name="AutoShape 98"/>
            <p:cNvCxnSpPr>
              <a:cxnSpLocks noChangeShapeType="1"/>
              <a:stCxn id="277" idx="2"/>
              <a:endCxn id="27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9" name="AutoShape 99"/>
            <p:cNvCxnSpPr>
              <a:cxnSpLocks noChangeShapeType="1"/>
              <a:stCxn id="274" idx="3"/>
              <a:endCxn id="27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0" name="AutoShape 100"/>
            <p:cNvCxnSpPr>
              <a:cxnSpLocks noChangeShapeType="1"/>
              <a:stCxn id="274" idx="1"/>
              <a:endCxn id="28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grpSp>
        <p:nvGrpSpPr>
          <p:cNvPr id="283" name="Group 81"/>
          <p:cNvGrpSpPr>
            <a:grpSpLocks/>
          </p:cNvGrpSpPr>
          <p:nvPr/>
        </p:nvGrpSpPr>
        <p:grpSpPr bwMode="auto">
          <a:xfrm>
            <a:off x="5590147" y="1261468"/>
            <a:ext cx="647700" cy="377429"/>
            <a:chOff x="521" y="1071"/>
            <a:chExt cx="2223" cy="1361"/>
          </a:xfrm>
        </p:grpSpPr>
        <p:grpSp>
          <p:nvGrpSpPr>
            <p:cNvPr id="284" name="Group 82"/>
            <p:cNvGrpSpPr>
              <a:grpSpLocks/>
            </p:cNvGrpSpPr>
            <p:nvPr/>
          </p:nvGrpSpPr>
          <p:grpSpPr bwMode="auto">
            <a:xfrm>
              <a:off x="521" y="1071"/>
              <a:ext cx="590" cy="576"/>
              <a:chOff x="2608" y="1888"/>
              <a:chExt cx="590" cy="576"/>
            </a:xfrm>
          </p:grpSpPr>
          <p:sp>
            <p:nvSpPr>
              <p:cNvPr id="300"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01"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02"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5" name="Group 86"/>
            <p:cNvGrpSpPr>
              <a:grpSpLocks/>
            </p:cNvGrpSpPr>
            <p:nvPr/>
          </p:nvGrpSpPr>
          <p:grpSpPr bwMode="auto">
            <a:xfrm>
              <a:off x="1338" y="1071"/>
              <a:ext cx="590" cy="576"/>
              <a:chOff x="2608" y="1888"/>
              <a:chExt cx="590" cy="576"/>
            </a:xfrm>
          </p:grpSpPr>
          <p:sp>
            <p:nvSpPr>
              <p:cNvPr id="297"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8"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9"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6" name="Group 90"/>
            <p:cNvGrpSpPr>
              <a:grpSpLocks/>
            </p:cNvGrpSpPr>
            <p:nvPr/>
          </p:nvGrpSpPr>
          <p:grpSpPr bwMode="auto">
            <a:xfrm>
              <a:off x="1338" y="1856"/>
              <a:ext cx="590" cy="576"/>
              <a:chOff x="2608" y="1888"/>
              <a:chExt cx="590" cy="576"/>
            </a:xfrm>
          </p:grpSpPr>
          <p:sp>
            <p:nvSpPr>
              <p:cNvPr id="294"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5"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6"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87" name="Group 94"/>
            <p:cNvGrpSpPr>
              <a:grpSpLocks/>
            </p:cNvGrpSpPr>
            <p:nvPr/>
          </p:nvGrpSpPr>
          <p:grpSpPr bwMode="auto">
            <a:xfrm>
              <a:off x="2154" y="1856"/>
              <a:ext cx="590" cy="576"/>
              <a:chOff x="2608" y="1888"/>
              <a:chExt cx="590" cy="576"/>
            </a:xfrm>
          </p:grpSpPr>
          <p:sp>
            <p:nvSpPr>
              <p:cNvPr id="291"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2"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93"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88" name="AutoShape 98"/>
            <p:cNvCxnSpPr>
              <a:cxnSpLocks noChangeShapeType="1"/>
              <a:stCxn id="297" idx="2"/>
              <a:endCxn id="294"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9" name="AutoShape 99"/>
            <p:cNvCxnSpPr>
              <a:cxnSpLocks noChangeShapeType="1"/>
              <a:stCxn id="294" idx="3"/>
              <a:endCxn id="291"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90" name="AutoShape 100"/>
            <p:cNvCxnSpPr>
              <a:cxnSpLocks noChangeShapeType="1"/>
              <a:stCxn id="294" idx="1"/>
              <a:endCxn id="300"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328" name="Straight Connector 327"/>
          <p:cNvCxnSpPr/>
          <p:nvPr/>
        </p:nvCxnSpPr>
        <p:spPr>
          <a:xfrm flipV="1">
            <a:off x="5673487" y="1842163"/>
            <a:ext cx="154402" cy="1556"/>
          </a:xfrm>
          <a:prstGeom prst="line">
            <a:avLst/>
          </a:prstGeom>
        </p:spPr>
        <p:style>
          <a:lnRef idx="1">
            <a:schemeClr val="dk1"/>
          </a:lnRef>
          <a:fillRef idx="0">
            <a:schemeClr val="dk1"/>
          </a:fillRef>
          <a:effectRef idx="0">
            <a:schemeClr val="dk1"/>
          </a:effectRef>
          <a:fontRef idx="minor">
            <a:schemeClr val="tx1"/>
          </a:fontRef>
        </p:style>
      </p:cxnSp>
      <p:cxnSp>
        <p:nvCxnSpPr>
          <p:cNvPr id="329" name="Straight Connector 328"/>
          <p:cNvCxnSpPr/>
          <p:nvPr/>
        </p:nvCxnSpPr>
        <p:spPr>
          <a:xfrm flipH="1" flipV="1">
            <a:off x="5905086" y="1627753"/>
            <a:ext cx="1" cy="124752"/>
          </a:xfrm>
          <a:prstGeom prst="line">
            <a:avLst/>
          </a:prstGeom>
        </p:spPr>
        <p:style>
          <a:lnRef idx="1">
            <a:schemeClr val="dk1"/>
          </a:lnRef>
          <a:fillRef idx="0">
            <a:schemeClr val="dk1"/>
          </a:fillRef>
          <a:effectRef idx="0">
            <a:schemeClr val="dk1"/>
          </a:effectRef>
          <a:fontRef idx="minor">
            <a:schemeClr val="tx1"/>
          </a:fontRef>
        </p:style>
      </p:cxnSp>
      <p:grpSp>
        <p:nvGrpSpPr>
          <p:cNvPr id="348" name="Group 81"/>
          <p:cNvGrpSpPr>
            <a:grpSpLocks/>
          </p:cNvGrpSpPr>
          <p:nvPr/>
        </p:nvGrpSpPr>
        <p:grpSpPr bwMode="auto">
          <a:xfrm>
            <a:off x="6380797" y="1476774"/>
            <a:ext cx="647700" cy="377429"/>
            <a:chOff x="521" y="1071"/>
            <a:chExt cx="2223" cy="1361"/>
          </a:xfrm>
        </p:grpSpPr>
        <p:grpSp>
          <p:nvGrpSpPr>
            <p:cNvPr id="349" name="Group 82"/>
            <p:cNvGrpSpPr>
              <a:grpSpLocks/>
            </p:cNvGrpSpPr>
            <p:nvPr/>
          </p:nvGrpSpPr>
          <p:grpSpPr bwMode="auto">
            <a:xfrm>
              <a:off x="521" y="1071"/>
              <a:ext cx="590" cy="576"/>
              <a:chOff x="2608" y="1888"/>
              <a:chExt cx="590" cy="576"/>
            </a:xfrm>
          </p:grpSpPr>
          <p:sp>
            <p:nvSpPr>
              <p:cNvPr id="365"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6"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7"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0" name="Group 86"/>
            <p:cNvGrpSpPr>
              <a:grpSpLocks/>
            </p:cNvGrpSpPr>
            <p:nvPr/>
          </p:nvGrpSpPr>
          <p:grpSpPr bwMode="auto">
            <a:xfrm>
              <a:off x="1338" y="1071"/>
              <a:ext cx="590" cy="576"/>
              <a:chOff x="2608" y="1888"/>
              <a:chExt cx="590" cy="576"/>
            </a:xfrm>
          </p:grpSpPr>
          <p:sp>
            <p:nvSpPr>
              <p:cNvPr id="362"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3"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4"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1" name="Group 90"/>
            <p:cNvGrpSpPr>
              <a:grpSpLocks/>
            </p:cNvGrpSpPr>
            <p:nvPr/>
          </p:nvGrpSpPr>
          <p:grpSpPr bwMode="auto">
            <a:xfrm>
              <a:off x="1338" y="1856"/>
              <a:ext cx="590" cy="576"/>
              <a:chOff x="2608" y="1888"/>
              <a:chExt cx="590" cy="576"/>
            </a:xfrm>
          </p:grpSpPr>
          <p:sp>
            <p:nvSpPr>
              <p:cNvPr id="359"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60"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1"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352" name="Group 94"/>
            <p:cNvGrpSpPr>
              <a:grpSpLocks/>
            </p:cNvGrpSpPr>
            <p:nvPr/>
          </p:nvGrpSpPr>
          <p:grpSpPr bwMode="auto">
            <a:xfrm>
              <a:off x="2154" y="1856"/>
              <a:ext cx="590" cy="576"/>
              <a:chOff x="2608" y="1888"/>
              <a:chExt cx="590" cy="576"/>
            </a:xfrm>
          </p:grpSpPr>
          <p:sp>
            <p:nvSpPr>
              <p:cNvPr id="356"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57"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58"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353" name="AutoShape 98"/>
            <p:cNvCxnSpPr>
              <a:cxnSpLocks noChangeShapeType="1"/>
              <a:stCxn id="362" idx="2"/>
              <a:endCxn id="359"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4" name="AutoShape 99"/>
            <p:cNvCxnSpPr>
              <a:cxnSpLocks noChangeShapeType="1"/>
              <a:stCxn id="359" idx="3"/>
              <a:endCxn id="356"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55" name="AutoShape 100"/>
            <p:cNvCxnSpPr>
              <a:cxnSpLocks noChangeShapeType="1"/>
              <a:stCxn id="359" idx="1"/>
              <a:endCxn id="365"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cxnSp>
        <p:nvCxnSpPr>
          <p:cNvPr id="368" name="Straight Connector 367"/>
          <p:cNvCxnSpPr/>
          <p:nvPr/>
        </p:nvCxnSpPr>
        <p:spPr>
          <a:xfrm flipV="1">
            <a:off x="6235503" y="1565541"/>
            <a:ext cx="154402" cy="1556"/>
          </a:xfrm>
          <a:prstGeom prst="line">
            <a:avLst/>
          </a:prstGeom>
        </p:spPr>
        <p:style>
          <a:lnRef idx="1">
            <a:schemeClr val="dk1"/>
          </a:lnRef>
          <a:fillRef idx="0">
            <a:schemeClr val="dk1"/>
          </a:fillRef>
          <a:effectRef idx="0">
            <a:schemeClr val="dk1"/>
          </a:effectRef>
          <a:fontRef idx="minor">
            <a:schemeClr val="tx1"/>
          </a:fontRef>
        </p:style>
      </p:cxnSp>
      <p:sp>
        <p:nvSpPr>
          <p:cNvPr id="369" name="Oval 368"/>
          <p:cNvSpPr/>
          <p:nvPr/>
        </p:nvSpPr>
        <p:spPr>
          <a:xfrm rot="770763">
            <a:off x="4810463" y="1610638"/>
            <a:ext cx="1768283" cy="500851"/>
          </a:xfrm>
          <a:prstGeom prst="ellipse">
            <a:avLst/>
          </a:prstGeom>
          <a:solidFill>
            <a:schemeClr val="lt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2843755369"/>
      </p:ext>
    </p:extLst>
  </p:cSld>
  <p:clrMapOvr>
    <a:masterClrMapping/>
  </p:clrMapOvr>
  <mc:AlternateContent xmlns:mc="http://schemas.openxmlformats.org/markup-compatibility/2006" xmlns:p14="http://schemas.microsoft.com/office/powerpoint/2010/main">
    <mc:Choice Requires="p14">
      <p:transition spd="slow" p14:dur="2000" advTm="21777"/>
    </mc:Choice>
    <mc:Fallback xmlns="">
      <p:transition spd="slow" advTm="2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5.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6.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7.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8.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4613</TotalTime>
  <Words>4148</Words>
  <Application>Microsoft Office PowerPoint</Application>
  <PresentationFormat>On-screen Show (16:9)</PresentationFormat>
  <Paragraphs>585</Paragraphs>
  <Slides>37</Slides>
  <Notes>12</Notes>
  <HiddenSlides>0</HiddenSlides>
  <MMClips>37</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47"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System Modelling using UML Class Diagram and UML Sequence Diagram</vt:lpstr>
      <vt:lpstr>Questions to answer </vt:lpstr>
      <vt:lpstr>PowerPoint Presentation</vt:lpstr>
      <vt:lpstr>Real World and Models</vt:lpstr>
      <vt:lpstr>Real World and Models</vt:lpstr>
      <vt:lpstr>Real World and Models</vt:lpstr>
      <vt:lpstr>PowerPoint Presentation</vt:lpstr>
      <vt:lpstr>Real World and Models</vt:lpstr>
      <vt:lpstr>Real World and Models</vt:lpstr>
      <vt:lpstr>Real World and Models</vt:lpstr>
      <vt:lpstr>PowerPoint Presentation</vt:lpstr>
      <vt:lpstr>Real World and Models</vt:lpstr>
      <vt:lpstr>Why show interactions between objects? </vt:lpstr>
      <vt:lpstr>Why show interaction between objects? </vt:lpstr>
      <vt:lpstr>PowerPoint Presentation</vt:lpstr>
      <vt:lpstr>Why UML Sequence Diagram? </vt:lpstr>
      <vt:lpstr>How do you model a Sequence Diagram? </vt:lpstr>
      <vt:lpstr>How do you model a Sequence Diagram? </vt:lpstr>
      <vt:lpstr>Sequence Diagram - Notation </vt:lpstr>
      <vt:lpstr>Modelling a Sequence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223</cp:revision>
  <dcterms:created xsi:type="dcterms:W3CDTF">2015-05-25T21:35:52Z</dcterms:created>
  <dcterms:modified xsi:type="dcterms:W3CDTF">2019-01-05T19:38:57Z</dcterms:modified>
</cp:coreProperties>
</file>