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29"/>
  </p:notesMasterIdLst>
  <p:handoutMasterIdLst>
    <p:handoutMasterId r:id="rId30"/>
  </p:handoutMasterIdLst>
  <p:sldIdLst>
    <p:sldId id="264" r:id="rId6"/>
    <p:sldId id="359" r:id="rId7"/>
    <p:sldId id="297" r:id="rId8"/>
    <p:sldId id="296" r:id="rId9"/>
    <p:sldId id="356" r:id="rId10"/>
    <p:sldId id="346" r:id="rId11"/>
    <p:sldId id="344" r:id="rId12"/>
    <p:sldId id="357" r:id="rId13"/>
    <p:sldId id="351" r:id="rId14"/>
    <p:sldId id="348" r:id="rId15"/>
    <p:sldId id="352" r:id="rId16"/>
    <p:sldId id="349" r:id="rId17"/>
    <p:sldId id="353" r:id="rId18"/>
    <p:sldId id="350" r:id="rId19"/>
    <p:sldId id="311" r:id="rId20"/>
    <p:sldId id="354" r:id="rId21"/>
    <p:sldId id="303" r:id="rId22"/>
    <p:sldId id="355" r:id="rId23"/>
    <p:sldId id="358" r:id="rId24"/>
    <p:sldId id="345" r:id="rId25"/>
    <p:sldId id="302" r:id="rId26"/>
    <p:sldId id="360" r:id="rId27"/>
    <p:sldId id="259" r:id="rId28"/>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0" autoAdjust="0"/>
    <p:restoredTop sz="94660"/>
  </p:normalViewPr>
  <p:slideViewPr>
    <p:cSldViewPr snapToGrid="0">
      <p:cViewPr varScale="1">
        <p:scale>
          <a:sx n="86" d="100"/>
          <a:sy n="86" d="100"/>
        </p:scale>
        <p:origin x="712"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C84FDD-BB37-6B48-A9C5-1C3155F992C4}" type="datetimeFigureOut">
              <a:rPr lang="en-US" smtClean="0"/>
              <a:t>1/7/2019</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00B7E-7A17-47E8-A5AB-33071C0C8AAA}" type="datetimeFigureOut">
              <a:rPr lang="sv-SE" smtClean="0"/>
              <a:pPr/>
              <a:t>2019-01-07</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3</a:t>
            </a:fld>
            <a:endParaRPr lang="en-US" altLang="sv-SE" sz="1300" i="0"/>
          </a:p>
        </p:txBody>
      </p:sp>
    </p:spTree>
    <p:extLst>
      <p:ext uri="{BB962C8B-B14F-4D97-AF65-F5344CB8AC3E}">
        <p14:creationId xmlns:p14="http://schemas.microsoft.com/office/powerpoint/2010/main" val="170685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4</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smtClean="0">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också att en modell behöver inte vara grafisk, den kan till exempel formuleras i textform eller som en formel.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Om vi då tittar på den högra delen av bilden kan vi notera följande: </a:t>
            </a:r>
          </a:p>
          <a:p>
            <a:pPr eaLnBrk="1" hangingPunct="1"/>
            <a:r>
              <a:rPr lang="sv-SE" altLang="sv-SE" smtClean="0">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smtClean="0">
                <a:latin typeface="Arial" panose="020B0604020202020204" pitchFamily="34" charset="0"/>
              </a:rPr>
              <a:t>- på mellersta nivån finns användningsfallsdiagram för att modellera interaktionen mellan människor och datorer, </a:t>
            </a:r>
          </a:p>
          <a:p>
            <a:pPr eaLnBrk="1" hangingPunct="1"/>
            <a:r>
              <a:rPr lang="sv-SE" altLang="sv-SE" smtClean="0">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smtClean="0">
              <a:latin typeface="Arial" panose="020B0604020202020204" pitchFamily="34" charset="0"/>
            </a:endParaRPr>
          </a:p>
          <a:p>
            <a:pPr eaLnBrk="1" hangingPunct="1">
              <a:spcBef>
                <a:spcPct val="0"/>
              </a:spcBef>
            </a:pPr>
            <a:r>
              <a:rPr lang="sv-SE" altLang="sv-SE" smtClean="0">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smtClean="0">
              <a:latin typeface="Arial" panose="020B0604020202020204" pitchFamily="34" charset="0"/>
            </a:endParaRPr>
          </a:p>
        </p:txBody>
      </p:sp>
    </p:spTree>
    <p:extLst>
      <p:ext uri="{BB962C8B-B14F-4D97-AF65-F5344CB8AC3E}">
        <p14:creationId xmlns:p14="http://schemas.microsoft.com/office/powerpoint/2010/main" val="37442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5</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smtClean="0">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också att en modell behöver inte vara grafisk, den kan till exempel formuleras i textform eller som en formel.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Om vi då tittar på den högra delen av bilden kan vi notera följande: </a:t>
            </a:r>
          </a:p>
          <a:p>
            <a:pPr eaLnBrk="1" hangingPunct="1"/>
            <a:r>
              <a:rPr lang="sv-SE" altLang="sv-SE" smtClean="0">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smtClean="0">
                <a:latin typeface="Arial" panose="020B0604020202020204" pitchFamily="34" charset="0"/>
              </a:rPr>
              <a:t>- på mellersta nivån finns användningsfallsdiagram för att modellera interaktionen mellan människor och datorer, </a:t>
            </a:r>
          </a:p>
          <a:p>
            <a:pPr eaLnBrk="1" hangingPunct="1"/>
            <a:r>
              <a:rPr lang="sv-SE" altLang="sv-SE" smtClean="0">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smtClean="0">
              <a:latin typeface="Arial" panose="020B0604020202020204" pitchFamily="34" charset="0"/>
            </a:endParaRPr>
          </a:p>
          <a:p>
            <a:pPr eaLnBrk="1" hangingPunct="1">
              <a:spcBef>
                <a:spcPct val="0"/>
              </a:spcBef>
            </a:pPr>
            <a:r>
              <a:rPr lang="sv-SE" altLang="sv-SE" smtClean="0">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smtClean="0">
              <a:latin typeface="Arial" panose="020B0604020202020204" pitchFamily="34" charset="0"/>
            </a:endParaRPr>
          </a:p>
        </p:txBody>
      </p:sp>
    </p:spTree>
    <p:extLst>
      <p:ext uri="{BB962C8B-B14F-4D97-AF65-F5344CB8AC3E}">
        <p14:creationId xmlns:p14="http://schemas.microsoft.com/office/powerpoint/2010/main" val="207012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6</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smtClean="0">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också att en modell behöver inte vara grafisk, den kan till exempel formuleras i textform eller som en formel.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Om vi då tittar på den högra delen av bilden kan vi notera följande: </a:t>
            </a:r>
          </a:p>
          <a:p>
            <a:pPr eaLnBrk="1" hangingPunct="1"/>
            <a:r>
              <a:rPr lang="sv-SE" altLang="sv-SE" smtClean="0">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smtClean="0">
                <a:latin typeface="Arial" panose="020B0604020202020204" pitchFamily="34" charset="0"/>
              </a:rPr>
              <a:t>- på mellersta nivån finns användningsfallsdiagram för att modellera interaktionen mellan människor och datorer, </a:t>
            </a:r>
          </a:p>
          <a:p>
            <a:pPr eaLnBrk="1" hangingPunct="1"/>
            <a:r>
              <a:rPr lang="sv-SE" altLang="sv-SE" smtClean="0">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smtClean="0">
              <a:latin typeface="Arial" panose="020B0604020202020204" pitchFamily="34" charset="0"/>
            </a:endParaRPr>
          </a:p>
          <a:p>
            <a:pPr eaLnBrk="1" hangingPunct="1">
              <a:spcBef>
                <a:spcPct val="0"/>
              </a:spcBef>
            </a:pPr>
            <a:r>
              <a:rPr lang="sv-SE" altLang="sv-SE" smtClean="0">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smtClean="0">
              <a:latin typeface="Arial" panose="020B0604020202020204" pitchFamily="34" charset="0"/>
            </a:endParaRPr>
          </a:p>
        </p:txBody>
      </p:sp>
    </p:spTree>
    <p:extLst>
      <p:ext uri="{BB962C8B-B14F-4D97-AF65-F5344CB8AC3E}">
        <p14:creationId xmlns:p14="http://schemas.microsoft.com/office/powerpoint/2010/main" val="3471475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7</a:t>
            </a:fld>
            <a:endParaRPr lang="en-US" altLang="sv-SE" sz="1300" i="0"/>
          </a:p>
        </p:txBody>
      </p:sp>
    </p:spTree>
    <p:extLst>
      <p:ext uri="{BB962C8B-B14F-4D97-AF65-F5344CB8AC3E}">
        <p14:creationId xmlns:p14="http://schemas.microsoft.com/office/powerpoint/2010/main" val="2261925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15</a:t>
            </a:fld>
            <a:endParaRPr lang="en-US" altLang="sv-SE" sz="1300" i="0"/>
          </a:p>
        </p:txBody>
      </p:sp>
    </p:spTree>
    <p:extLst>
      <p:ext uri="{BB962C8B-B14F-4D97-AF65-F5344CB8AC3E}">
        <p14:creationId xmlns:p14="http://schemas.microsoft.com/office/powerpoint/2010/main" val="239408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21</a:t>
            </a:fld>
            <a:endParaRPr lang="sv-SE"/>
          </a:p>
        </p:txBody>
      </p:sp>
    </p:spTree>
    <p:extLst>
      <p:ext uri="{BB962C8B-B14F-4D97-AF65-F5344CB8AC3E}">
        <p14:creationId xmlns:p14="http://schemas.microsoft.com/office/powerpoint/2010/main" val="421879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Denna sida behövs </a:t>
            </a:r>
            <a:r>
              <a:rPr lang="sv-SE" dirty="0" err="1" smtClean="0"/>
              <a:t>pga</a:t>
            </a:r>
            <a:r>
              <a:rPr lang="sv-SE" dirty="0" smtClean="0"/>
              <a:t> upphovsrätten</a:t>
            </a:r>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23</a:t>
            </a:fld>
            <a:endParaRPr lang="sv-SE"/>
          </a:p>
        </p:txBody>
      </p:sp>
    </p:spTree>
    <p:extLst>
      <p:ext uri="{BB962C8B-B14F-4D97-AF65-F5344CB8AC3E}">
        <p14:creationId xmlns:p14="http://schemas.microsoft.com/office/powerpoint/2010/main" val="3205839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4" y="208360"/>
            <a:ext cx="8351837" cy="857250"/>
          </a:xfrm>
        </p:spPr>
        <p:txBody>
          <a:bodyPr/>
          <a:lstStyle/>
          <a:p>
            <a:r>
              <a:rPr lang="en-US" smtClean="0"/>
              <a:t>Click to edit Master title style</a:t>
            </a:r>
            <a:endParaRPr lang="sv-SE"/>
          </a:p>
        </p:txBody>
      </p:sp>
      <p:sp>
        <p:nvSpPr>
          <p:cNvPr id="3" name="Content Placeholder 2"/>
          <p:cNvSpPr>
            <a:spLocks noGrp="1"/>
          </p:cNvSpPr>
          <p:nvPr>
            <p:ph sz="quarter" idx="1"/>
          </p:nvPr>
        </p:nvSpPr>
        <p:spPr>
          <a:xfrm>
            <a:off x="684214" y="1200150"/>
            <a:ext cx="4098925" cy="1789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4935538" y="1200150"/>
            <a:ext cx="4100512" cy="1789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Content Placeholder 4"/>
          <p:cNvSpPr>
            <a:spLocks noGrp="1"/>
          </p:cNvSpPr>
          <p:nvPr>
            <p:ph sz="quarter" idx="3"/>
          </p:nvPr>
        </p:nvSpPr>
        <p:spPr>
          <a:xfrm>
            <a:off x="684214" y="3103960"/>
            <a:ext cx="4098925" cy="1789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Content Placeholder 5"/>
          <p:cNvSpPr>
            <a:spLocks noGrp="1"/>
          </p:cNvSpPr>
          <p:nvPr>
            <p:ph sz="quarter" idx="4"/>
          </p:nvPr>
        </p:nvSpPr>
        <p:spPr>
          <a:xfrm>
            <a:off x="4935538" y="3103960"/>
            <a:ext cx="4100512" cy="1789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9"/>
          <p:cNvSpPr>
            <a:spLocks noGrp="1" noChangeArrowheads="1"/>
          </p:cNvSpPr>
          <p:nvPr>
            <p:ph type="sldNum" sz="quarter" idx="10"/>
          </p:nvPr>
        </p:nvSpPr>
        <p:spPr>
          <a:xfrm>
            <a:off x="7956550" y="4974432"/>
            <a:ext cx="730250" cy="169069"/>
          </a:xfrm>
          <a:prstGeom prst="rect">
            <a:avLst/>
          </a:prstGeom>
          <a:ln/>
        </p:spPr>
        <p:txBody>
          <a:bodyPr/>
          <a:lstStyle>
            <a:lvl1pPr>
              <a:defRPr/>
            </a:lvl1pPr>
          </a:lstStyle>
          <a:p>
            <a:fld id="{4560D972-6ECE-47B1-A0D7-48B7ACD00B71}" type="slidenum">
              <a:rPr lang="sv-SE" altLang="sv-SE"/>
              <a:pPr/>
              <a:t>‹#›</a:t>
            </a:fld>
            <a:endParaRPr lang="sv-SE" altLang="sv-SE"/>
          </a:p>
        </p:txBody>
      </p:sp>
    </p:spTree>
    <p:extLst>
      <p:ext uri="{BB962C8B-B14F-4D97-AF65-F5344CB8AC3E}">
        <p14:creationId xmlns:p14="http://schemas.microsoft.com/office/powerpoint/2010/main" val="400393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2019-01-07</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1/7/2019</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2019-01-07</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1/7/2019</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6"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2.bin"/><Relationship Id="rId12" Type="http://schemas.openxmlformats.org/officeDocument/2006/relationships/image" Target="../media/image14.emf"/><Relationship Id="rId17" Type="http://schemas.openxmlformats.org/officeDocument/2006/relationships/oleObject" Target="../embeddings/oleObject8.bin"/><Relationship Id="rId2" Type="http://schemas.openxmlformats.org/officeDocument/2006/relationships/tags" Target="../tags/tag1.xml"/><Relationship Id="rId16" Type="http://schemas.openxmlformats.org/officeDocument/2006/relationships/image" Target="../media/image16.emf"/><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oleObject" Target="../embeddings/oleObject5.bin"/><Relationship Id="rId5" Type="http://schemas.openxmlformats.org/officeDocument/2006/relationships/oleObject" Target="../embeddings/oleObject1.bin"/><Relationship Id="rId15" Type="http://schemas.openxmlformats.org/officeDocument/2006/relationships/oleObject" Target="../embeddings/oleObject7.bin"/><Relationship Id="rId10" Type="http://schemas.openxmlformats.org/officeDocument/2006/relationships/image" Target="../media/image13.wmf"/><Relationship Id="rId19" Type="http://schemas.openxmlformats.org/officeDocument/2006/relationships/oleObject" Target="../embeddings/oleObject9.bin"/><Relationship Id="rId4" Type="http://schemas.openxmlformats.org/officeDocument/2006/relationships/notesSlide" Target="../notesSlides/notesSlide2.xml"/><Relationship Id="rId9" Type="http://schemas.openxmlformats.org/officeDocument/2006/relationships/oleObject" Target="../embeddings/oleObject4.bin"/><Relationship Id="rId14"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5.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11.bin"/><Relationship Id="rId12" Type="http://schemas.openxmlformats.org/officeDocument/2006/relationships/image" Target="../media/image14.emf"/><Relationship Id="rId17" Type="http://schemas.openxmlformats.org/officeDocument/2006/relationships/oleObject" Target="../embeddings/oleObject17.bin"/><Relationship Id="rId2" Type="http://schemas.openxmlformats.org/officeDocument/2006/relationships/tags" Target="../tags/tag2.xml"/><Relationship Id="rId16" Type="http://schemas.openxmlformats.org/officeDocument/2006/relationships/image" Target="../media/image16.emf"/><Relationship Id="rId1" Type="http://schemas.openxmlformats.org/officeDocument/2006/relationships/vmlDrawing" Target="../drawings/vmlDrawing2.vml"/><Relationship Id="rId6" Type="http://schemas.openxmlformats.org/officeDocument/2006/relationships/image" Target="../media/image12.emf"/><Relationship Id="rId11" Type="http://schemas.openxmlformats.org/officeDocument/2006/relationships/oleObject" Target="../embeddings/oleObject14.bin"/><Relationship Id="rId5" Type="http://schemas.openxmlformats.org/officeDocument/2006/relationships/oleObject" Target="../embeddings/oleObject10.bin"/><Relationship Id="rId15" Type="http://schemas.openxmlformats.org/officeDocument/2006/relationships/oleObject" Target="../embeddings/oleObject16.bin"/><Relationship Id="rId10" Type="http://schemas.openxmlformats.org/officeDocument/2006/relationships/image" Target="../media/image13.wmf"/><Relationship Id="rId19" Type="http://schemas.openxmlformats.org/officeDocument/2006/relationships/oleObject" Target="../embeddings/oleObject18.bin"/><Relationship Id="rId4" Type="http://schemas.openxmlformats.org/officeDocument/2006/relationships/notesSlide" Target="../notesSlides/notesSlide3.xml"/><Relationship Id="rId9" Type="http://schemas.openxmlformats.org/officeDocument/2006/relationships/oleObject" Target="../embeddings/oleObject13.bin"/><Relationship Id="rId1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4.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20.bin"/><Relationship Id="rId12" Type="http://schemas.openxmlformats.org/officeDocument/2006/relationships/image" Target="../media/image14.emf"/><Relationship Id="rId17" Type="http://schemas.openxmlformats.org/officeDocument/2006/relationships/oleObject" Target="../embeddings/oleObject26.bin"/><Relationship Id="rId2" Type="http://schemas.openxmlformats.org/officeDocument/2006/relationships/tags" Target="../tags/tag3.xml"/><Relationship Id="rId16" Type="http://schemas.openxmlformats.org/officeDocument/2006/relationships/image" Target="../media/image16.emf"/><Relationship Id="rId1" Type="http://schemas.openxmlformats.org/officeDocument/2006/relationships/vmlDrawing" Target="../drawings/vmlDrawing3.vml"/><Relationship Id="rId6" Type="http://schemas.openxmlformats.org/officeDocument/2006/relationships/image" Target="../media/image12.emf"/><Relationship Id="rId11" Type="http://schemas.openxmlformats.org/officeDocument/2006/relationships/oleObject" Target="../embeddings/oleObject23.bin"/><Relationship Id="rId5" Type="http://schemas.openxmlformats.org/officeDocument/2006/relationships/oleObject" Target="../embeddings/oleObject19.bin"/><Relationship Id="rId15" Type="http://schemas.openxmlformats.org/officeDocument/2006/relationships/oleObject" Target="../embeddings/oleObject25.bin"/><Relationship Id="rId10" Type="http://schemas.openxmlformats.org/officeDocument/2006/relationships/image" Target="../media/image13.wmf"/><Relationship Id="rId19" Type="http://schemas.openxmlformats.org/officeDocument/2006/relationships/oleObject" Target="../embeddings/oleObject27.bin"/><Relationship Id="rId4" Type="http://schemas.openxmlformats.org/officeDocument/2006/relationships/notesSlide" Target="../notesSlides/notesSlide4.xml"/><Relationship Id="rId9" Type="http://schemas.openxmlformats.org/officeDocument/2006/relationships/oleObject" Target="../embeddings/oleObject22.bin"/><Relationship Id="rId14"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704612"/>
            <a:ext cx="7437357" cy="1069200"/>
          </a:xfrm>
        </p:spPr>
        <p:txBody>
          <a:bodyPr/>
          <a:lstStyle/>
          <a:p>
            <a:r>
              <a:rPr lang="sv-SE" dirty="0" smtClean="0"/>
              <a:t>Requirement Modelling with UML Use Case</a:t>
            </a:r>
            <a:endParaRPr lang="sv-SE" dirty="0"/>
          </a:p>
        </p:txBody>
      </p:sp>
      <p:sp>
        <p:nvSpPr>
          <p:cNvPr id="3" name="Subtitle 2"/>
          <p:cNvSpPr>
            <a:spLocks noGrp="1"/>
          </p:cNvSpPr>
          <p:nvPr>
            <p:ph type="subTitle" idx="1"/>
          </p:nvPr>
        </p:nvSpPr>
        <p:spPr>
          <a:xfrm>
            <a:off x="1008000" y="2966318"/>
            <a:ext cx="6631200" cy="1045502"/>
          </a:xfrm>
        </p:spPr>
        <p:txBody>
          <a:bodyPr/>
          <a:lstStyle/>
          <a:p>
            <a:r>
              <a:rPr lang="sv-SE" dirty="0" smtClean="0"/>
              <a:t>Erik Perjons</a:t>
            </a:r>
            <a:endParaRPr lang="sv-SE" dirty="0"/>
          </a:p>
        </p:txBody>
      </p:sp>
    </p:spTree>
    <p:extLst>
      <p:ext uri="{BB962C8B-B14F-4D97-AF65-F5344CB8AC3E}">
        <p14:creationId xmlns:p14="http://schemas.microsoft.com/office/powerpoint/2010/main" val="668291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smtClean="0"/>
              <a:t>Functional Requirement </a:t>
            </a:r>
            <a:endParaRPr lang="sv-SE" sz="2700" dirty="0"/>
          </a:p>
        </p:txBody>
      </p:sp>
      <p:sp>
        <p:nvSpPr>
          <p:cNvPr id="35" name="TextBox 34"/>
          <p:cNvSpPr txBox="1"/>
          <p:nvPr/>
        </p:nvSpPr>
        <p:spPr>
          <a:xfrm>
            <a:off x="595858" y="1114798"/>
            <a:ext cx="8373481" cy="4270400"/>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dirty="0">
                <a:latin typeface="Verdana" pitchFamily="34" charset="0"/>
                <a:ea typeface="Verdana" pitchFamily="34" charset="0"/>
                <a:cs typeface="Verdana" pitchFamily="34" charset="0"/>
              </a:rPr>
              <a:t>Requirements can be categorized into functional and non-functional requirements</a:t>
            </a:r>
          </a:p>
          <a:p>
            <a:pPr marL="285750" indent="-285750">
              <a:lnSpc>
                <a:spcPct val="150000"/>
              </a:lnSpc>
              <a:spcBef>
                <a:spcPts val="900"/>
              </a:spcBef>
              <a:buFont typeface="Arial" panose="020B0604020202020204" pitchFamily="34" charset="0"/>
              <a:buChar char="•"/>
            </a:pPr>
            <a:r>
              <a:rPr lang="sv-SE" b="1" dirty="0" smtClean="0">
                <a:latin typeface="Verdana" pitchFamily="34" charset="0"/>
                <a:ea typeface="Verdana" pitchFamily="34" charset="0"/>
                <a:cs typeface="Verdana" pitchFamily="34" charset="0"/>
              </a:rPr>
              <a:t>Functional requirements </a:t>
            </a:r>
            <a:r>
              <a:rPr lang="sv-SE" dirty="0" smtClean="0">
                <a:latin typeface="Verdana" pitchFamily="34" charset="0"/>
                <a:ea typeface="Verdana" pitchFamily="34" charset="0"/>
                <a:cs typeface="Verdana" pitchFamily="34" charset="0"/>
              </a:rPr>
              <a:t>– are functions that a system should perform. That is, ”what” a system should do</a:t>
            </a:r>
          </a:p>
          <a:p>
            <a:pPr marL="285750" indent="-285750">
              <a:lnSpc>
                <a:spcPct val="150000"/>
              </a:lnSpc>
              <a:spcBef>
                <a:spcPts val="900"/>
              </a:spcBef>
              <a:buFont typeface="Arial" panose="020B0604020202020204" pitchFamily="34" charset="0"/>
              <a:buChar char="•"/>
            </a:pPr>
            <a:r>
              <a:rPr lang="sv-SE" dirty="0" smtClean="0">
                <a:latin typeface="Verdana" pitchFamily="34" charset="0"/>
                <a:ea typeface="Verdana" pitchFamily="34" charset="0"/>
                <a:cs typeface="Verdana" pitchFamily="34" charset="0"/>
              </a:rPr>
              <a:t>Examples of functional requirements: </a:t>
            </a:r>
          </a:p>
          <a:p>
            <a:pPr marL="742950" lvl="1" indent="-285750">
              <a:lnSpc>
                <a:spcPct val="150000"/>
              </a:lnSpc>
              <a:spcBef>
                <a:spcPts val="900"/>
              </a:spcBef>
              <a:buFont typeface="Arial" panose="020B0604020202020204" pitchFamily="34" charset="0"/>
              <a:buChar char="•"/>
            </a:pPr>
            <a:r>
              <a:rPr lang="sv-SE" sz="1400" dirty="0" smtClean="0">
                <a:latin typeface="Verdana" pitchFamily="34" charset="0"/>
                <a:ea typeface="Verdana" pitchFamily="34" charset="0"/>
                <a:cs typeface="Verdana" pitchFamily="34" charset="0"/>
              </a:rPr>
              <a:t>The sytem should be able to register an order</a:t>
            </a:r>
          </a:p>
          <a:p>
            <a:pPr marL="742950" lvl="1" indent="-285750">
              <a:lnSpc>
                <a:spcPct val="150000"/>
              </a:lnSpc>
              <a:spcBef>
                <a:spcPts val="900"/>
              </a:spcBef>
              <a:buFont typeface="Arial" panose="020B0604020202020204" pitchFamily="34" charset="0"/>
              <a:buChar char="•"/>
            </a:pPr>
            <a:r>
              <a:rPr lang="sv-SE" sz="1400" dirty="0">
                <a:latin typeface="Verdana" pitchFamily="34" charset="0"/>
                <a:ea typeface="Verdana" pitchFamily="34" charset="0"/>
                <a:cs typeface="Verdana" pitchFamily="34" charset="0"/>
              </a:rPr>
              <a:t>The sytem should be able to register an </a:t>
            </a:r>
            <a:r>
              <a:rPr lang="sv-SE" sz="1400" dirty="0" smtClean="0">
                <a:latin typeface="Verdana" pitchFamily="34" charset="0"/>
                <a:ea typeface="Verdana" pitchFamily="34" charset="0"/>
                <a:cs typeface="Verdana" pitchFamily="34" charset="0"/>
              </a:rPr>
              <a:t>new customer</a:t>
            </a:r>
          </a:p>
          <a:p>
            <a:pPr marL="742950" lvl="1" indent="-285750">
              <a:lnSpc>
                <a:spcPct val="150000"/>
              </a:lnSpc>
              <a:spcBef>
                <a:spcPts val="900"/>
              </a:spcBef>
              <a:buFont typeface="Arial" panose="020B0604020202020204" pitchFamily="34" charset="0"/>
              <a:buChar char="•"/>
            </a:pPr>
            <a:r>
              <a:rPr lang="sv-SE" sz="1400" dirty="0" smtClean="0">
                <a:latin typeface="Verdana" pitchFamily="34" charset="0"/>
                <a:ea typeface="Verdana" pitchFamily="34" charset="0"/>
                <a:cs typeface="Verdana" pitchFamily="34" charset="0"/>
              </a:rPr>
              <a:t>The system should be able to find a customer when searching after a registered customer in the system by using customer id or customer name</a:t>
            </a:r>
            <a:endParaRPr 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smtClean="0"/>
          </a:p>
        </p:txBody>
      </p:sp>
    </p:spTree>
    <p:extLst>
      <p:ext uri="{BB962C8B-B14F-4D97-AF65-F5344CB8AC3E}">
        <p14:creationId xmlns:p14="http://schemas.microsoft.com/office/powerpoint/2010/main" val="3040959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smtClean="0"/>
              <a:t>Non-functional Requirement </a:t>
            </a:r>
            <a:endParaRPr lang="sv-SE" sz="2700" dirty="0"/>
          </a:p>
        </p:txBody>
      </p:sp>
      <p:sp>
        <p:nvSpPr>
          <p:cNvPr id="35" name="TextBox 34"/>
          <p:cNvSpPr txBox="1"/>
          <p:nvPr/>
        </p:nvSpPr>
        <p:spPr>
          <a:xfrm>
            <a:off x="647229" y="1320278"/>
            <a:ext cx="7454780" cy="5139869"/>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b="1" dirty="0" smtClean="0">
                <a:latin typeface="Verdana" pitchFamily="34" charset="0"/>
                <a:ea typeface="Verdana" pitchFamily="34" charset="0"/>
                <a:cs typeface="Verdana" pitchFamily="34" charset="0"/>
              </a:rPr>
              <a:t>Non-functional requirements </a:t>
            </a:r>
            <a:r>
              <a:rPr lang="sv-SE" dirty="0" smtClean="0">
                <a:latin typeface="Verdana" pitchFamily="34" charset="0"/>
                <a:ea typeface="Verdana" pitchFamily="34" charset="0"/>
                <a:cs typeface="Verdana" pitchFamily="34" charset="0"/>
              </a:rPr>
              <a:t>– are requirements of how a system </a:t>
            </a:r>
            <a:r>
              <a:rPr lang="sv-SE" dirty="0">
                <a:latin typeface="Verdana" pitchFamily="34" charset="0"/>
                <a:ea typeface="Verdana" pitchFamily="34" charset="0"/>
                <a:cs typeface="Verdana" pitchFamily="34" charset="0"/>
              </a:rPr>
              <a:t>should </a:t>
            </a:r>
            <a:r>
              <a:rPr lang="sv-SE" dirty="0" smtClean="0">
                <a:latin typeface="Verdana" pitchFamily="34" charset="0"/>
                <a:ea typeface="Verdana" pitchFamily="34" charset="0"/>
                <a:cs typeface="Verdana" pitchFamily="34" charset="0"/>
              </a:rPr>
              <a:t>perform the functions of the system </a:t>
            </a:r>
          </a:p>
          <a:p>
            <a:pPr marL="285750" indent="-285750">
              <a:lnSpc>
                <a:spcPct val="150000"/>
              </a:lnSpc>
              <a:spcBef>
                <a:spcPts val="900"/>
              </a:spcBef>
              <a:buFont typeface="Arial" panose="020B0604020202020204" pitchFamily="34" charset="0"/>
              <a:buChar char="•"/>
            </a:pPr>
            <a:r>
              <a:rPr lang="sv-SE" dirty="0" smtClean="0">
                <a:latin typeface="Verdana" pitchFamily="34" charset="0"/>
                <a:ea typeface="Verdana" pitchFamily="34" charset="0"/>
                <a:cs typeface="Verdana" pitchFamily="34" charset="0"/>
              </a:rPr>
              <a:t>Non-functional requirement are related to performance, reliability, usability, security, platform constraints, etc</a:t>
            </a:r>
          </a:p>
          <a:p>
            <a:pPr marL="285750" indent="-285750">
              <a:lnSpc>
                <a:spcPct val="150000"/>
              </a:lnSpc>
              <a:spcBef>
                <a:spcPts val="900"/>
              </a:spcBef>
              <a:buFont typeface="Arial" panose="020B0604020202020204" pitchFamily="34" charset="0"/>
              <a:buChar char="•"/>
            </a:pPr>
            <a:r>
              <a:rPr lang="sv-SE" dirty="0" smtClean="0">
                <a:latin typeface="Verdana" pitchFamily="34" charset="0"/>
                <a:ea typeface="Verdana" pitchFamily="34" charset="0"/>
                <a:cs typeface="Verdana" pitchFamily="34" charset="0"/>
              </a:rPr>
              <a:t>Examples </a:t>
            </a:r>
            <a:r>
              <a:rPr lang="sv-SE" dirty="0">
                <a:latin typeface="Verdana" pitchFamily="34" charset="0"/>
                <a:ea typeface="Verdana" pitchFamily="34" charset="0"/>
                <a:cs typeface="Verdana" pitchFamily="34" charset="0"/>
              </a:rPr>
              <a:t>of </a:t>
            </a:r>
            <a:r>
              <a:rPr lang="sv-SE" dirty="0" smtClean="0">
                <a:latin typeface="Verdana" pitchFamily="34" charset="0"/>
                <a:ea typeface="Verdana" pitchFamily="34" charset="0"/>
                <a:cs typeface="Verdana" pitchFamily="34" charset="0"/>
              </a:rPr>
              <a:t>non-functional </a:t>
            </a:r>
            <a:r>
              <a:rPr lang="sv-SE" dirty="0">
                <a:latin typeface="Verdana" pitchFamily="34" charset="0"/>
                <a:ea typeface="Verdana" pitchFamily="34" charset="0"/>
                <a:cs typeface="Verdana" pitchFamily="34" charset="0"/>
              </a:rPr>
              <a:t>requirements: </a:t>
            </a:r>
          </a:p>
          <a:p>
            <a:pPr marL="742950" lvl="1" indent="-285750">
              <a:lnSpc>
                <a:spcPct val="150000"/>
              </a:lnSpc>
              <a:spcBef>
                <a:spcPts val="900"/>
              </a:spcBef>
              <a:buFont typeface="Arial" panose="020B0604020202020204" pitchFamily="34" charset="0"/>
              <a:buChar char="•"/>
            </a:pPr>
            <a:r>
              <a:rPr lang="sv-SE" sz="1400" dirty="0" smtClean="0">
                <a:latin typeface="Verdana" pitchFamily="34" charset="0"/>
                <a:ea typeface="Verdana" pitchFamily="34" charset="0"/>
                <a:cs typeface="Verdana" pitchFamily="34" charset="0"/>
              </a:rPr>
              <a:t>The system must be able to handle 100 orders in parallel</a:t>
            </a:r>
          </a:p>
          <a:p>
            <a:pPr marL="742950" lvl="1" indent="-285750">
              <a:lnSpc>
                <a:spcPct val="150000"/>
              </a:lnSpc>
              <a:spcBef>
                <a:spcPts val="900"/>
              </a:spcBef>
              <a:buFont typeface="Arial" panose="020B0604020202020204" pitchFamily="34" charset="0"/>
              <a:buChar char="•"/>
            </a:pPr>
            <a:r>
              <a:rPr lang="sv-SE" sz="1400" dirty="0" smtClean="0">
                <a:latin typeface="Verdana" pitchFamily="34" charset="0"/>
                <a:ea typeface="Verdana" pitchFamily="34" charset="0"/>
                <a:cs typeface="Verdana" pitchFamily="34" charset="0"/>
              </a:rPr>
              <a:t>The system must be able to integrate with systems in a Microsoft platform</a:t>
            </a:r>
            <a:endParaRPr lang="sv-SE" sz="1400" dirty="0">
              <a:latin typeface="Verdana" pitchFamily="34" charset="0"/>
              <a:ea typeface="Verdana" pitchFamily="34" charset="0"/>
              <a:cs typeface="Verdana" pitchFamily="34" charset="0"/>
            </a:endParaRPr>
          </a:p>
          <a:p>
            <a:pPr marL="285750" indent="-285750">
              <a:lnSpc>
                <a:spcPct val="150000"/>
              </a:lnSpc>
              <a:spcBef>
                <a:spcPts val="900"/>
              </a:spcBef>
              <a:buFont typeface="Arial" panose="020B0604020202020204" pitchFamily="34" charset="0"/>
              <a:buChar char="•"/>
            </a:pPr>
            <a:endParaRPr lang="sv-SE" sz="1400" dirty="0">
              <a:latin typeface="Verdana" pitchFamily="34" charset="0"/>
              <a:ea typeface="Verdana" pitchFamily="34" charset="0"/>
              <a:cs typeface="Verdana" pitchFamily="34" charset="0"/>
            </a:endParaRPr>
          </a:p>
          <a:p>
            <a:pPr marL="285750" indent="-285750">
              <a:lnSpc>
                <a:spcPct val="150000"/>
              </a:lnSpc>
              <a:spcBef>
                <a:spcPts val="900"/>
              </a:spcBef>
              <a:buFont typeface="Arial" panose="020B0604020202020204" pitchFamily="34" charset="0"/>
              <a:buChar char="•"/>
            </a:pPr>
            <a:endParaRPr lang="sv-SE" sz="1400" dirty="0">
              <a:latin typeface="Verdana" pitchFamily="34" charset="0"/>
              <a:ea typeface="Verdana" pitchFamily="34" charset="0"/>
              <a:cs typeface="Verdana" pitchFamily="34" charset="0"/>
            </a:endParaRPr>
          </a:p>
          <a:p>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smtClean="0"/>
          </a:p>
        </p:txBody>
      </p:sp>
    </p:spTree>
    <p:extLst>
      <p:ext uri="{BB962C8B-B14F-4D97-AF65-F5344CB8AC3E}">
        <p14:creationId xmlns:p14="http://schemas.microsoft.com/office/powerpoint/2010/main" val="412170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431447"/>
            <a:ext cx="6850800" cy="596700"/>
          </a:xfrm>
        </p:spPr>
        <p:txBody>
          <a:bodyPr>
            <a:normAutofit/>
          </a:bodyPr>
          <a:lstStyle/>
          <a:p>
            <a:r>
              <a:rPr lang="sv-SE" sz="2700" dirty="0" smtClean="0"/>
              <a:t>Requirement Specification</a:t>
            </a:r>
            <a:endParaRPr lang="sv-SE" sz="2700" dirty="0"/>
          </a:p>
        </p:txBody>
      </p:sp>
      <p:sp>
        <p:nvSpPr>
          <p:cNvPr id="35" name="TextBox 34"/>
          <p:cNvSpPr txBox="1"/>
          <p:nvPr/>
        </p:nvSpPr>
        <p:spPr>
          <a:xfrm>
            <a:off x="668498" y="1267115"/>
            <a:ext cx="7951520" cy="3724096"/>
          </a:xfrm>
          <a:prstGeom prst="rect">
            <a:avLst/>
          </a:prstGeom>
          <a:noFill/>
        </p:spPr>
        <p:txBody>
          <a:bodyPr wrap="square" rtlCol="0">
            <a:spAutoFit/>
          </a:bodyPr>
          <a:lstStyle/>
          <a:p>
            <a:pPr marL="285750" indent="-285750">
              <a:lnSpc>
                <a:spcPct val="150000"/>
              </a:lnSpc>
              <a:spcBef>
                <a:spcPts val="1200"/>
              </a:spcBef>
              <a:buFont typeface="Arial" panose="020B0604020202020204" pitchFamily="34" charset="0"/>
              <a:buChar char="•"/>
            </a:pPr>
            <a:r>
              <a:rPr lang="sv-SE" altLang="sv-SE" b="1" dirty="0">
                <a:latin typeface="Verdana" pitchFamily="34" charset="0"/>
                <a:ea typeface="Verdana" pitchFamily="34" charset="0"/>
                <a:cs typeface="Verdana" pitchFamily="34" charset="0"/>
              </a:rPr>
              <a:t>R</a:t>
            </a:r>
            <a:r>
              <a:rPr lang="sv-SE" altLang="sv-SE" b="1" dirty="0" smtClean="0">
                <a:latin typeface="Verdana" pitchFamily="34" charset="0"/>
                <a:ea typeface="Verdana" pitchFamily="34" charset="0"/>
                <a:cs typeface="Verdana" pitchFamily="34" charset="0"/>
              </a:rPr>
              <a:t>equirement </a:t>
            </a:r>
            <a:r>
              <a:rPr lang="sv-SE" altLang="sv-SE" b="1" dirty="0">
                <a:latin typeface="Verdana" pitchFamily="34" charset="0"/>
                <a:ea typeface="Verdana" pitchFamily="34" charset="0"/>
                <a:cs typeface="Verdana" pitchFamily="34" charset="0"/>
              </a:rPr>
              <a:t>specification </a:t>
            </a:r>
            <a:r>
              <a:rPr lang="sv-SE" altLang="sv-SE" dirty="0">
                <a:latin typeface="Verdana" pitchFamily="34" charset="0"/>
                <a:ea typeface="Verdana" pitchFamily="34" charset="0"/>
                <a:cs typeface="Verdana" pitchFamily="34" charset="0"/>
              </a:rPr>
              <a:t>is a document specifying the requirements of a system. </a:t>
            </a:r>
            <a:endParaRPr lang="sv-SE" altLang="sv-SE" dirty="0" smtClean="0">
              <a:latin typeface="Verdana" pitchFamily="34" charset="0"/>
              <a:ea typeface="Verdana" pitchFamily="34" charset="0"/>
              <a:cs typeface="Verdana" pitchFamily="34" charset="0"/>
            </a:endParaRPr>
          </a:p>
          <a:p>
            <a:pPr marL="285750" indent="-285750">
              <a:lnSpc>
                <a:spcPct val="150000"/>
              </a:lnSpc>
              <a:spcBef>
                <a:spcPts val="1200"/>
              </a:spcBef>
              <a:buFont typeface="Arial" panose="020B0604020202020204" pitchFamily="34" charset="0"/>
              <a:buChar char="•"/>
            </a:pPr>
            <a:r>
              <a:rPr lang="sv-SE" altLang="sv-SE" dirty="0" smtClean="0">
                <a:latin typeface="Verdana" pitchFamily="34" charset="0"/>
                <a:ea typeface="Verdana" pitchFamily="34" charset="0"/>
                <a:cs typeface="Verdana" pitchFamily="34" charset="0"/>
              </a:rPr>
              <a:t>The core of the requirement specification is, therefore, the </a:t>
            </a:r>
            <a:r>
              <a:rPr lang="sv-SE" altLang="sv-SE" b="1" dirty="0" smtClean="0">
                <a:latin typeface="Verdana" pitchFamily="34" charset="0"/>
                <a:ea typeface="Verdana" pitchFamily="34" charset="0"/>
                <a:cs typeface="Verdana" pitchFamily="34" charset="0"/>
              </a:rPr>
              <a:t>functional and non-functional requirements</a:t>
            </a:r>
          </a:p>
          <a:p>
            <a:pPr marL="285750" indent="-285750">
              <a:lnSpc>
                <a:spcPct val="150000"/>
              </a:lnSpc>
              <a:spcBef>
                <a:spcPts val="1200"/>
              </a:spcBef>
              <a:buFont typeface="Arial" panose="020B0604020202020204" pitchFamily="34" charset="0"/>
              <a:buChar char="•"/>
            </a:pPr>
            <a:r>
              <a:rPr lang="sv-SE" altLang="sv-SE" dirty="0">
                <a:latin typeface="Verdana" pitchFamily="34" charset="0"/>
                <a:ea typeface="Verdana" pitchFamily="34" charset="0"/>
                <a:cs typeface="Verdana" pitchFamily="34" charset="0"/>
              </a:rPr>
              <a:t>Usually </a:t>
            </a:r>
            <a:r>
              <a:rPr lang="sv-SE" altLang="sv-SE" dirty="0" smtClean="0">
                <a:latin typeface="Verdana" pitchFamily="34" charset="0"/>
                <a:ea typeface="Verdana" pitchFamily="34" charset="0"/>
                <a:cs typeface="Verdana" pitchFamily="34" charset="0"/>
              </a:rPr>
              <a:t>the requirement </a:t>
            </a:r>
            <a:r>
              <a:rPr lang="sv-SE" altLang="sv-SE" dirty="0">
                <a:latin typeface="Verdana" pitchFamily="34" charset="0"/>
                <a:ea typeface="Verdana" pitchFamily="34" charset="0"/>
                <a:cs typeface="Verdana" pitchFamily="34" charset="0"/>
              </a:rPr>
              <a:t>specification also describe the </a:t>
            </a:r>
            <a:r>
              <a:rPr lang="sv-SE" altLang="sv-SE" b="1" dirty="0">
                <a:latin typeface="Verdana" pitchFamily="34" charset="0"/>
                <a:ea typeface="Verdana" pitchFamily="34" charset="0"/>
                <a:cs typeface="Verdana" pitchFamily="34" charset="0"/>
              </a:rPr>
              <a:t>context of the requirements</a:t>
            </a:r>
            <a:r>
              <a:rPr lang="sv-SE" altLang="sv-SE" dirty="0">
                <a:latin typeface="Verdana" pitchFamily="34" charset="0"/>
                <a:ea typeface="Verdana" pitchFamily="34" charset="0"/>
                <a:cs typeface="Verdana" pitchFamily="34" charset="0"/>
              </a:rPr>
              <a:t>, such as which business problems should be addressed by the </a:t>
            </a:r>
            <a:r>
              <a:rPr lang="sv-SE" altLang="sv-SE" dirty="0" smtClean="0">
                <a:latin typeface="Verdana" pitchFamily="34" charset="0"/>
                <a:ea typeface="Verdana" pitchFamily="34" charset="0"/>
                <a:cs typeface="Verdana" pitchFamily="34" charset="0"/>
              </a:rPr>
              <a:t>system and/or the business </a:t>
            </a:r>
            <a:r>
              <a:rPr lang="sv-SE" altLang="sv-SE" dirty="0">
                <a:latin typeface="Verdana" pitchFamily="34" charset="0"/>
                <a:ea typeface="Verdana" pitchFamily="34" charset="0"/>
                <a:cs typeface="Verdana" pitchFamily="34" charset="0"/>
              </a:rPr>
              <a:t>processes </a:t>
            </a:r>
            <a:r>
              <a:rPr lang="sv-SE" altLang="sv-SE" dirty="0" smtClean="0">
                <a:latin typeface="Verdana" pitchFamily="34" charset="0"/>
                <a:ea typeface="Verdana" pitchFamily="34" charset="0"/>
                <a:cs typeface="Verdana" pitchFamily="34" charset="0"/>
              </a:rPr>
              <a:t>that should </a:t>
            </a:r>
            <a:r>
              <a:rPr lang="sv-SE" altLang="sv-SE" dirty="0">
                <a:latin typeface="Verdana" pitchFamily="34" charset="0"/>
                <a:ea typeface="Verdana" pitchFamily="34" charset="0"/>
                <a:cs typeface="Verdana" pitchFamily="34" charset="0"/>
              </a:rPr>
              <a:t>be supported by the </a:t>
            </a:r>
            <a:r>
              <a:rPr lang="sv-SE" altLang="sv-SE" dirty="0" smtClean="0">
                <a:latin typeface="Verdana" pitchFamily="34" charset="0"/>
                <a:ea typeface="Verdana" pitchFamily="34" charset="0"/>
                <a:cs typeface="Verdana" pitchFamily="34" charset="0"/>
              </a:rPr>
              <a:t>system</a:t>
            </a:r>
            <a:endParaRPr lang="sv-SE" altLang="sv-SE"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13362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68498" y="1267115"/>
            <a:ext cx="7951520" cy="3308598"/>
          </a:xfrm>
          <a:prstGeom prst="rect">
            <a:avLst/>
          </a:prstGeom>
          <a:noFill/>
        </p:spPr>
        <p:txBody>
          <a:bodyPr wrap="square" rtlCol="0">
            <a:spAutoFit/>
          </a:bodyPr>
          <a:lstStyle/>
          <a:p>
            <a:pPr marL="285750" indent="-285750">
              <a:lnSpc>
                <a:spcPct val="150000"/>
              </a:lnSpc>
              <a:spcBef>
                <a:spcPts val="1200"/>
              </a:spcBef>
              <a:buFont typeface="Arial" panose="020B0604020202020204" pitchFamily="34" charset="0"/>
              <a:buChar char="•"/>
            </a:pPr>
            <a:r>
              <a:rPr lang="sv-SE" altLang="sv-SE" dirty="0" smtClean="0">
                <a:latin typeface="Verdana" pitchFamily="34" charset="0"/>
                <a:ea typeface="Verdana" pitchFamily="34" charset="0"/>
                <a:cs typeface="Verdana" pitchFamily="34" charset="0"/>
              </a:rPr>
              <a:t>The requirement specification can consist of only text or both text and models:</a:t>
            </a:r>
          </a:p>
          <a:p>
            <a:pPr marL="742950" lvl="1" indent="-285750">
              <a:lnSpc>
                <a:spcPct val="150000"/>
              </a:lnSpc>
              <a:spcBef>
                <a:spcPts val="1200"/>
              </a:spcBef>
              <a:buFont typeface="Arial" panose="020B0604020202020204" pitchFamily="34" charset="0"/>
              <a:buChar char="•"/>
            </a:pPr>
            <a:r>
              <a:rPr lang="sv-SE" altLang="sv-SE" dirty="0" smtClean="0">
                <a:latin typeface="Verdana" pitchFamily="34" charset="0"/>
                <a:ea typeface="Verdana" pitchFamily="34" charset="0"/>
                <a:cs typeface="Verdana" pitchFamily="34" charset="0"/>
              </a:rPr>
              <a:t>Functional requirements can be listed in form of text or as a combination of diagram and text (e.g. UML Use Case Diagram and Use Case Description) </a:t>
            </a:r>
          </a:p>
          <a:p>
            <a:pPr marL="742950" lvl="1" indent="-285750">
              <a:lnSpc>
                <a:spcPct val="150000"/>
              </a:lnSpc>
              <a:spcBef>
                <a:spcPts val="1200"/>
              </a:spcBef>
              <a:buFont typeface="Arial" panose="020B0604020202020204" pitchFamily="34" charset="0"/>
              <a:buChar char="•"/>
            </a:pPr>
            <a:r>
              <a:rPr lang="sv-SE" altLang="sv-SE" dirty="0" smtClean="0">
                <a:latin typeface="Verdana" pitchFamily="34" charset="0"/>
                <a:ea typeface="Verdana" pitchFamily="34" charset="0"/>
                <a:cs typeface="Verdana" pitchFamily="34" charset="0"/>
              </a:rPr>
              <a:t>The context of the requitements can be be described in form of text and/or models, e.g. business process models</a:t>
            </a:r>
          </a:p>
        </p:txBody>
      </p:sp>
      <p:sp>
        <p:nvSpPr>
          <p:cNvPr id="2" name="Rectangle 1"/>
          <p:cNvSpPr/>
          <p:nvPr/>
        </p:nvSpPr>
        <p:spPr>
          <a:xfrm>
            <a:off x="7623425" y="71919"/>
            <a:ext cx="1438382" cy="119519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 name="Title 1"/>
          <p:cNvSpPr>
            <a:spLocks noGrp="1"/>
          </p:cNvSpPr>
          <p:nvPr>
            <p:ph type="title"/>
          </p:nvPr>
        </p:nvSpPr>
        <p:spPr>
          <a:xfrm>
            <a:off x="668498" y="431447"/>
            <a:ext cx="7951520" cy="596700"/>
          </a:xfrm>
        </p:spPr>
        <p:txBody>
          <a:bodyPr>
            <a:noAutofit/>
          </a:bodyPr>
          <a:lstStyle/>
          <a:p>
            <a:r>
              <a:rPr lang="sv-SE" sz="2700" dirty="0"/>
              <a:t>Requirement Specification and Models</a:t>
            </a:r>
          </a:p>
        </p:txBody>
      </p:sp>
    </p:spTree>
    <p:extLst>
      <p:ext uri="{BB962C8B-B14F-4D97-AF65-F5344CB8AC3E}">
        <p14:creationId xmlns:p14="http://schemas.microsoft.com/office/powerpoint/2010/main" val="4111331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Why Requirement Engineering?</a:t>
            </a:r>
            <a:endParaRPr lang="sv-SE" dirty="0"/>
          </a:p>
        </p:txBody>
      </p:sp>
      <p:sp>
        <p:nvSpPr>
          <p:cNvPr id="3" name="Content Placeholder 2"/>
          <p:cNvSpPr>
            <a:spLocks noGrp="1"/>
          </p:cNvSpPr>
          <p:nvPr>
            <p:ph idx="1"/>
          </p:nvPr>
        </p:nvSpPr>
        <p:spPr>
          <a:xfrm>
            <a:off x="791999" y="1275534"/>
            <a:ext cx="7530067" cy="3240432"/>
          </a:xfrm>
        </p:spPr>
        <p:txBody>
          <a:bodyPr>
            <a:normAutofit fontScale="92500"/>
          </a:bodyPr>
          <a:lstStyle/>
          <a:p>
            <a:r>
              <a:rPr lang="sv-SE" sz="1800" dirty="0" smtClean="0"/>
              <a:t>The major reason for failure in system development is shortcoming in requirement engineering, such as:</a:t>
            </a:r>
          </a:p>
          <a:p>
            <a:pPr lvl="1"/>
            <a:r>
              <a:rPr lang="sv-SE" sz="1500" dirty="0"/>
              <a:t>n</a:t>
            </a:r>
            <a:r>
              <a:rPr lang="sv-SE" sz="1500" dirty="0" smtClean="0"/>
              <a:t>o requirements have been gathered at all</a:t>
            </a:r>
          </a:p>
          <a:p>
            <a:pPr lvl="1"/>
            <a:r>
              <a:rPr lang="sv-SE" sz="1500" dirty="0" smtClean="0"/>
              <a:t>not all users (or other stakeholders) have been involved in the requirement gathering</a:t>
            </a:r>
          </a:p>
          <a:p>
            <a:pPr lvl="1"/>
            <a:r>
              <a:rPr lang="sv-SE" sz="1500" dirty="0" smtClean="0"/>
              <a:t>users do not know what they want before they use the system in actual business process instances</a:t>
            </a:r>
          </a:p>
          <a:p>
            <a:pPr lvl="1"/>
            <a:r>
              <a:rPr lang="sv-SE" sz="1500" dirty="0" smtClean="0"/>
              <a:t>the requirements are vaguely stated</a:t>
            </a:r>
            <a:endParaRPr lang="sv-SE" sz="1800" dirty="0" smtClean="0"/>
          </a:p>
          <a:p>
            <a:r>
              <a:rPr lang="sv-SE" sz="1800" dirty="0" smtClean="0"/>
              <a:t>The requirements are central in the development of a system and are often the things that drive the development process</a:t>
            </a:r>
          </a:p>
          <a:p>
            <a:endParaRPr lang="sv-SE" sz="1400" dirty="0" smtClean="0"/>
          </a:p>
          <a:p>
            <a:pPr marL="0" indent="0">
              <a:buNone/>
            </a:pPr>
            <a:endParaRPr lang="sv-SE" sz="1400" dirty="0"/>
          </a:p>
        </p:txBody>
      </p:sp>
    </p:spTree>
    <p:extLst>
      <p:ext uri="{BB962C8B-B14F-4D97-AF65-F5344CB8AC3E}">
        <p14:creationId xmlns:p14="http://schemas.microsoft.com/office/powerpoint/2010/main" val="1889063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15</a:t>
            </a:fld>
            <a:endParaRPr lang="sv-SE" altLang="sv-SE" sz="750"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smtClean="0"/>
              <a:t>UML Use Case</a:t>
            </a:r>
            <a:endParaRPr lang="en-US" altLang="sv-SE" dirty="0" smtClean="0"/>
          </a:p>
        </p:txBody>
      </p:sp>
    </p:spTree>
    <p:extLst>
      <p:ext uri="{BB962C8B-B14F-4D97-AF65-F5344CB8AC3E}">
        <p14:creationId xmlns:p14="http://schemas.microsoft.com/office/powerpoint/2010/main" val="1943614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smtClean="0"/>
              <a:t>UML Use Case Diagram</a:t>
            </a:r>
            <a:endParaRPr lang="sv-SE" sz="2700" dirty="0"/>
          </a:p>
        </p:txBody>
      </p:sp>
      <p:sp>
        <p:nvSpPr>
          <p:cNvPr id="22" name="Oval 5"/>
          <p:cNvSpPr>
            <a:spLocks noChangeAspect="1" noChangeArrowheads="1"/>
          </p:cNvSpPr>
          <p:nvPr/>
        </p:nvSpPr>
        <p:spPr bwMode="auto">
          <a:xfrm>
            <a:off x="2790050" y="2407941"/>
            <a:ext cx="1223962" cy="688975"/>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24" name="Oval 7"/>
          <p:cNvSpPr>
            <a:spLocks noChangeAspect="1" noChangeArrowheads="1"/>
          </p:cNvSpPr>
          <p:nvPr/>
        </p:nvSpPr>
        <p:spPr bwMode="auto">
          <a:xfrm>
            <a:off x="3150412" y="3274716"/>
            <a:ext cx="1223963" cy="719137"/>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nvGrpSpPr>
          <p:cNvPr id="25" name="Group 9"/>
          <p:cNvGrpSpPr>
            <a:grpSpLocks noChangeAspect="1"/>
          </p:cNvGrpSpPr>
          <p:nvPr/>
        </p:nvGrpSpPr>
        <p:grpSpPr bwMode="auto">
          <a:xfrm>
            <a:off x="1935975" y="2671466"/>
            <a:ext cx="481012" cy="855662"/>
            <a:chOff x="4634" y="3385"/>
            <a:chExt cx="226" cy="408"/>
          </a:xfrm>
        </p:grpSpPr>
        <p:sp>
          <p:nvSpPr>
            <p:cNvPr id="26" name="Oval 10"/>
            <p:cNvSpPr>
              <a:spLocks noChangeAspect="1"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27" name="Line 11"/>
            <p:cNvSpPr>
              <a:spLocks noChangeAspect="1"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8" name="Line 12"/>
            <p:cNvSpPr>
              <a:spLocks noChangeAspect="1"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9" name="Line 13"/>
            <p:cNvSpPr>
              <a:spLocks noChangeAspect="1"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0" name="Line 14"/>
            <p:cNvSpPr>
              <a:spLocks noChangeAspect="1"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31" name="Line 15"/>
          <p:cNvSpPr>
            <a:spLocks noChangeAspect="1" noChangeShapeType="1"/>
          </p:cNvSpPr>
          <p:nvPr/>
        </p:nvSpPr>
        <p:spPr bwMode="auto">
          <a:xfrm flipV="1">
            <a:off x="2515412" y="3000078"/>
            <a:ext cx="419100" cy="309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2" name="Line 16"/>
          <p:cNvSpPr>
            <a:spLocks noChangeAspect="1" noChangeShapeType="1"/>
          </p:cNvSpPr>
          <p:nvPr/>
        </p:nvSpPr>
        <p:spPr bwMode="auto">
          <a:xfrm>
            <a:off x="2515412" y="3309641"/>
            <a:ext cx="635000" cy="136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3" name="Rectangle 28"/>
          <p:cNvSpPr>
            <a:spLocks noChangeArrowheads="1"/>
          </p:cNvSpPr>
          <p:nvPr/>
        </p:nvSpPr>
        <p:spPr bwMode="auto">
          <a:xfrm>
            <a:off x="2934512" y="2480966"/>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a:t>Registrer</a:t>
            </a:r>
          </a:p>
          <a:p>
            <a:pPr eaLnBrk="1" hangingPunct="1"/>
            <a:r>
              <a:rPr lang="sv-SE" altLang="sv-SE" b="1" i="0"/>
              <a:t>for course</a:t>
            </a:r>
            <a:endParaRPr lang="en-US" altLang="sv-SE" b="1" i="0"/>
          </a:p>
        </p:txBody>
      </p:sp>
      <p:sp>
        <p:nvSpPr>
          <p:cNvPr id="34" name="Rectangle 29"/>
          <p:cNvSpPr>
            <a:spLocks noChangeArrowheads="1"/>
          </p:cNvSpPr>
          <p:nvPr/>
        </p:nvSpPr>
        <p:spPr bwMode="auto">
          <a:xfrm>
            <a:off x="3226612" y="3403303"/>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dirty="0" smtClean="0"/>
              <a:t>Register</a:t>
            </a:r>
          </a:p>
          <a:p>
            <a:pPr eaLnBrk="1" hangingPunct="1"/>
            <a:r>
              <a:rPr lang="sv-SE" altLang="sv-SE" b="1" i="0" dirty="0" smtClean="0"/>
              <a:t>for </a:t>
            </a:r>
            <a:r>
              <a:rPr lang="sv-SE" altLang="sv-SE" b="1" i="0" dirty="0"/>
              <a:t>exam</a:t>
            </a:r>
            <a:endParaRPr lang="en-US" altLang="sv-SE" b="1" i="0" dirty="0"/>
          </a:p>
        </p:txBody>
      </p:sp>
    </p:spTree>
    <p:extLst>
      <p:ext uri="{BB962C8B-B14F-4D97-AF65-F5344CB8AC3E}">
        <p14:creationId xmlns:p14="http://schemas.microsoft.com/office/powerpoint/2010/main" val="3497312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smtClean="0"/>
              <a:t>UML Use Case Diagram</a:t>
            </a:r>
            <a:endParaRPr lang="sv-SE" sz="2700" dirty="0"/>
          </a:p>
        </p:txBody>
      </p:sp>
      <p:sp>
        <p:nvSpPr>
          <p:cNvPr id="22" name="Oval 5"/>
          <p:cNvSpPr>
            <a:spLocks noChangeAspect="1" noChangeArrowheads="1"/>
          </p:cNvSpPr>
          <p:nvPr/>
        </p:nvSpPr>
        <p:spPr bwMode="auto">
          <a:xfrm>
            <a:off x="2790050" y="2407941"/>
            <a:ext cx="1223962" cy="688975"/>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24" name="Oval 7"/>
          <p:cNvSpPr>
            <a:spLocks noChangeAspect="1" noChangeArrowheads="1"/>
          </p:cNvSpPr>
          <p:nvPr/>
        </p:nvSpPr>
        <p:spPr bwMode="auto">
          <a:xfrm>
            <a:off x="3150412" y="3274716"/>
            <a:ext cx="1223963" cy="719137"/>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nvGrpSpPr>
          <p:cNvPr id="25" name="Group 9"/>
          <p:cNvGrpSpPr>
            <a:grpSpLocks noChangeAspect="1"/>
          </p:cNvGrpSpPr>
          <p:nvPr/>
        </p:nvGrpSpPr>
        <p:grpSpPr bwMode="auto">
          <a:xfrm>
            <a:off x="1724478" y="2791430"/>
            <a:ext cx="481012" cy="855662"/>
            <a:chOff x="4634" y="3385"/>
            <a:chExt cx="226" cy="408"/>
          </a:xfrm>
        </p:grpSpPr>
        <p:sp>
          <p:nvSpPr>
            <p:cNvPr id="26" name="Oval 10"/>
            <p:cNvSpPr>
              <a:spLocks noChangeAspect="1"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27" name="Line 11"/>
            <p:cNvSpPr>
              <a:spLocks noChangeAspect="1"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8" name="Line 12"/>
            <p:cNvSpPr>
              <a:spLocks noChangeAspect="1"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9" name="Line 13"/>
            <p:cNvSpPr>
              <a:spLocks noChangeAspect="1"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0" name="Line 14"/>
            <p:cNvSpPr>
              <a:spLocks noChangeAspect="1"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31" name="Line 15"/>
          <p:cNvSpPr>
            <a:spLocks noChangeAspect="1" noChangeShapeType="1"/>
          </p:cNvSpPr>
          <p:nvPr/>
        </p:nvSpPr>
        <p:spPr bwMode="auto">
          <a:xfrm flipV="1">
            <a:off x="2515412" y="3000078"/>
            <a:ext cx="419100" cy="309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2" name="Line 16"/>
          <p:cNvSpPr>
            <a:spLocks noChangeAspect="1" noChangeShapeType="1"/>
          </p:cNvSpPr>
          <p:nvPr/>
        </p:nvSpPr>
        <p:spPr bwMode="auto">
          <a:xfrm>
            <a:off x="2515412" y="3309641"/>
            <a:ext cx="635000" cy="136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3" name="Rectangle 28"/>
          <p:cNvSpPr>
            <a:spLocks noChangeArrowheads="1"/>
          </p:cNvSpPr>
          <p:nvPr/>
        </p:nvSpPr>
        <p:spPr bwMode="auto">
          <a:xfrm>
            <a:off x="2934512" y="2480966"/>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a:t>Registrer</a:t>
            </a:r>
          </a:p>
          <a:p>
            <a:pPr eaLnBrk="1" hangingPunct="1"/>
            <a:r>
              <a:rPr lang="sv-SE" altLang="sv-SE" b="1" i="0"/>
              <a:t>for course</a:t>
            </a:r>
            <a:endParaRPr lang="en-US" altLang="sv-SE" b="1" i="0"/>
          </a:p>
        </p:txBody>
      </p:sp>
      <p:sp>
        <p:nvSpPr>
          <p:cNvPr id="34" name="Rectangle 29"/>
          <p:cNvSpPr>
            <a:spLocks noChangeArrowheads="1"/>
          </p:cNvSpPr>
          <p:nvPr/>
        </p:nvSpPr>
        <p:spPr bwMode="auto">
          <a:xfrm>
            <a:off x="3226612" y="3403303"/>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dirty="0" smtClean="0"/>
              <a:t>Register</a:t>
            </a:r>
          </a:p>
          <a:p>
            <a:pPr eaLnBrk="1" hangingPunct="1"/>
            <a:r>
              <a:rPr lang="sv-SE" altLang="sv-SE" b="1" i="0" dirty="0" smtClean="0"/>
              <a:t>for </a:t>
            </a:r>
            <a:r>
              <a:rPr lang="sv-SE" altLang="sv-SE" b="1" i="0" dirty="0"/>
              <a:t>exam</a:t>
            </a:r>
            <a:endParaRPr lang="en-US" altLang="sv-SE" b="1" i="0" dirty="0"/>
          </a:p>
        </p:txBody>
      </p:sp>
      <p:sp>
        <p:nvSpPr>
          <p:cNvPr id="39" name="Rectangle 49"/>
          <p:cNvSpPr>
            <a:spLocks noChangeArrowheads="1"/>
          </p:cNvSpPr>
          <p:nvPr/>
        </p:nvSpPr>
        <p:spPr bwMode="auto">
          <a:xfrm>
            <a:off x="908600" y="1644190"/>
            <a:ext cx="1816362"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pPr>
            <a:r>
              <a:rPr lang="sv-SE" altLang="sv-SE" b="1" i="0" dirty="0" smtClean="0"/>
              <a:t>Actor</a:t>
            </a:r>
            <a:endParaRPr lang="en-US" altLang="sv-SE" b="1" i="0" dirty="0"/>
          </a:p>
        </p:txBody>
      </p:sp>
      <p:sp>
        <p:nvSpPr>
          <p:cNvPr id="40" name="Rectangle 49"/>
          <p:cNvSpPr>
            <a:spLocks noChangeArrowheads="1"/>
          </p:cNvSpPr>
          <p:nvPr/>
        </p:nvSpPr>
        <p:spPr bwMode="auto">
          <a:xfrm>
            <a:off x="3613831" y="1607940"/>
            <a:ext cx="1816362"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pPr>
            <a:r>
              <a:rPr lang="sv-SE" altLang="sv-SE" b="1" i="0" dirty="0" smtClean="0"/>
              <a:t>Use Case</a:t>
            </a:r>
            <a:endParaRPr lang="en-US" altLang="sv-SE" b="1" i="0" dirty="0"/>
          </a:p>
        </p:txBody>
      </p:sp>
      <p:sp>
        <p:nvSpPr>
          <p:cNvPr id="41" name="AutoShape 52"/>
          <p:cNvSpPr>
            <a:spLocks noChangeArrowheads="1"/>
          </p:cNvSpPr>
          <p:nvPr/>
        </p:nvSpPr>
        <p:spPr bwMode="auto">
          <a:xfrm rot="14568309">
            <a:off x="1516456" y="2354778"/>
            <a:ext cx="557312" cy="124461"/>
          </a:xfrm>
          <a:prstGeom prst="leftArrow">
            <a:avLst>
              <a:gd name="adj1" fmla="val 50000"/>
              <a:gd name="adj2" fmla="val 12037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42" name="AutoShape 52"/>
          <p:cNvSpPr>
            <a:spLocks noChangeArrowheads="1"/>
          </p:cNvSpPr>
          <p:nvPr/>
        </p:nvSpPr>
        <p:spPr bwMode="auto">
          <a:xfrm rot="19178745">
            <a:off x="3591482" y="2234207"/>
            <a:ext cx="844592" cy="119791"/>
          </a:xfrm>
          <a:prstGeom prst="leftArrow">
            <a:avLst>
              <a:gd name="adj1" fmla="val 50000"/>
              <a:gd name="adj2" fmla="val 12037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19" name="Rectangle 49"/>
          <p:cNvSpPr>
            <a:spLocks noChangeArrowheads="1"/>
          </p:cNvSpPr>
          <p:nvPr/>
        </p:nvSpPr>
        <p:spPr bwMode="auto">
          <a:xfrm>
            <a:off x="1444954" y="4314017"/>
            <a:ext cx="1816362"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pPr>
            <a:r>
              <a:rPr lang="sv-SE" altLang="sv-SE" b="1" i="0" dirty="0" smtClean="0"/>
              <a:t>Association</a:t>
            </a:r>
            <a:endParaRPr lang="en-US" altLang="sv-SE" b="1" i="0" dirty="0"/>
          </a:p>
        </p:txBody>
      </p:sp>
      <p:sp>
        <p:nvSpPr>
          <p:cNvPr id="20" name="AutoShape 52"/>
          <p:cNvSpPr>
            <a:spLocks noChangeArrowheads="1"/>
          </p:cNvSpPr>
          <p:nvPr/>
        </p:nvSpPr>
        <p:spPr bwMode="auto">
          <a:xfrm rot="7676196">
            <a:off x="2152033" y="3756735"/>
            <a:ext cx="847227" cy="107327"/>
          </a:xfrm>
          <a:prstGeom prst="leftArrow">
            <a:avLst>
              <a:gd name="adj1" fmla="val 50000"/>
              <a:gd name="adj2" fmla="val 12037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Tree>
    <p:extLst>
      <p:ext uri="{BB962C8B-B14F-4D97-AF65-F5344CB8AC3E}">
        <p14:creationId xmlns:p14="http://schemas.microsoft.com/office/powerpoint/2010/main" val="57469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431447"/>
            <a:ext cx="6850800" cy="596700"/>
          </a:xfrm>
        </p:spPr>
        <p:txBody>
          <a:bodyPr>
            <a:normAutofit/>
          </a:bodyPr>
          <a:lstStyle/>
          <a:p>
            <a:r>
              <a:rPr lang="sv-SE" sz="2700" dirty="0" smtClean="0"/>
              <a:t>Use Case Description</a:t>
            </a:r>
            <a:endParaRPr lang="sv-SE" sz="2700" dirty="0"/>
          </a:p>
        </p:txBody>
      </p:sp>
      <p:sp>
        <p:nvSpPr>
          <p:cNvPr id="35" name="TextBox 34"/>
          <p:cNvSpPr txBox="1"/>
          <p:nvPr/>
        </p:nvSpPr>
        <p:spPr>
          <a:xfrm>
            <a:off x="774823" y="1320278"/>
            <a:ext cx="3956665" cy="366254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b="1" dirty="0">
                <a:latin typeface="Verdana" pitchFamily="34" charset="0"/>
                <a:ea typeface="Verdana" pitchFamily="34" charset="0"/>
                <a:cs typeface="Verdana" pitchFamily="34" charset="0"/>
              </a:rPr>
              <a:t>Use </a:t>
            </a:r>
            <a:r>
              <a:rPr lang="sv-SE" b="1" dirty="0" smtClean="0">
                <a:latin typeface="Verdana" pitchFamily="34" charset="0"/>
                <a:ea typeface="Verdana" pitchFamily="34" charset="0"/>
                <a:cs typeface="Verdana" pitchFamily="34" charset="0"/>
              </a:rPr>
              <a:t>case description </a:t>
            </a:r>
            <a:r>
              <a:rPr lang="sv-SE" dirty="0" smtClean="0">
                <a:latin typeface="Verdana" pitchFamily="34" charset="0"/>
                <a:ea typeface="Verdana" pitchFamily="34" charset="0"/>
                <a:cs typeface="Verdana" pitchFamily="34" charset="0"/>
              </a:rPr>
              <a:t>describe </a:t>
            </a:r>
            <a:r>
              <a:rPr lang="sv-SE" dirty="0">
                <a:latin typeface="Verdana" pitchFamily="34" charset="0"/>
                <a:ea typeface="Verdana" pitchFamily="34" charset="0"/>
                <a:cs typeface="Verdana" pitchFamily="34" charset="0"/>
              </a:rPr>
              <a:t>the interaction between a user and the </a:t>
            </a:r>
            <a:r>
              <a:rPr lang="sv-SE" dirty="0" smtClean="0">
                <a:latin typeface="Verdana" pitchFamily="34" charset="0"/>
                <a:ea typeface="Verdana" pitchFamily="34" charset="0"/>
                <a:cs typeface="Verdana" pitchFamily="34" charset="0"/>
              </a:rPr>
              <a:t>system</a:t>
            </a:r>
            <a:endParaRPr lang="sv-SE" altLang="sv-SE" dirty="0">
              <a:latin typeface="Verdana" pitchFamily="34" charset="0"/>
              <a:ea typeface="Verdana" pitchFamily="34" charset="0"/>
              <a:cs typeface="Verdana" pitchFamily="34" charset="0"/>
            </a:endParaRPr>
          </a:p>
          <a:p>
            <a:pPr marL="285750" indent="-285750">
              <a:lnSpc>
                <a:spcPct val="150000"/>
              </a:lnSpc>
              <a:buFont typeface="Arial" panose="020B0604020202020204" pitchFamily="34" charset="0"/>
              <a:buChar char="•"/>
            </a:pPr>
            <a:r>
              <a:rPr lang="sv-SE" dirty="0" smtClean="0">
                <a:latin typeface="Verdana" pitchFamily="34" charset="0"/>
                <a:ea typeface="Verdana" pitchFamily="34" charset="0"/>
                <a:cs typeface="Verdana" pitchFamily="34" charset="0"/>
              </a:rPr>
              <a:t>The look of the use </a:t>
            </a:r>
            <a:r>
              <a:rPr lang="sv-SE" dirty="0">
                <a:latin typeface="Verdana" pitchFamily="34" charset="0"/>
                <a:ea typeface="Verdana" pitchFamily="34" charset="0"/>
                <a:cs typeface="Verdana" pitchFamily="34" charset="0"/>
              </a:rPr>
              <a:t>case description </a:t>
            </a:r>
            <a:r>
              <a:rPr lang="sv-SE" dirty="0" smtClean="0">
                <a:latin typeface="Verdana" pitchFamily="34" charset="0"/>
                <a:ea typeface="Verdana" pitchFamily="34" charset="0"/>
                <a:cs typeface="Verdana" pitchFamily="34" charset="0"/>
              </a:rPr>
              <a:t>is </a:t>
            </a:r>
            <a:r>
              <a:rPr lang="sv-SE" dirty="0">
                <a:latin typeface="Verdana" pitchFamily="34" charset="0"/>
                <a:ea typeface="Verdana" pitchFamily="34" charset="0"/>
                <a:cs typeface="Verdana" pitchFamily="34" charset="0"/>
              </a:rPr>
              <a:t>not specified in UML</a:t>
            </a: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smtClean="0"/>
          </a:p>
        </p:txBody>
      </p:sp>
      <p:sp>
        <p:nvSpPr>
          <p:cNvPr id="5" name="Text Box 27"/>
          <p:cNvSpPr txBox="1">
            <a:spLocks noChangeArrowheads="1"/>
          </p:cNvSpPr>
          <p:nvPr/>
        </p:nvSpPr>
        <p:spPr bwMode="auto">
          <a:xfrm>
            <a:off x="5021263" y="1467674"/>
            <a:ext cx="3694112" cy="2571750"/>
          </a:xfrm>
          <a:prstGeom prst="rect">
            <a:avLst/>
          </a:prstGeom>
          <a:solidFill>
            <a:srgbClr val="FFFFCC"/>
          </a:solidFill>
          <a:ln w="3175">
            <a:solidFill>
              <a:schemeClr val="tx1"/>
            </a:solidFill>
            <a:miter lim="800000"/>
            <a:headEnd/>
            <a:tailEnd/>
          </a:ln>
        </p:spPr>
        <p:txBody>
          <a:bodyPr lIns="36000" tIns="36000" rIns="36000" bIns="3600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1200" i="0" dirty="0"/>
              <a:t>Use case:  </a:t>
            </a:r>
            <a:r>
              <a:rPr lang="sv-SE" altLang="sv-SE" sz="1200" b="1" i="0" dirty="0"/>
              <a:t>Registrer for course</a:t>
            </a:r>
          </a:p>
          <a:p>
            <a:pPr eaLnBrk="1" hangingPunct="1"/>
            <a:endParaRPr lang="sv-SE" altLang="sv-SE" sz="1200" i="0" dirty="0"/>
          </a:p>
          <a:p>
            <a:pPr eaLnBrk="1" hangingPunct="1"/>
            <a:r>
              <a:rPr lang="sv-SE" altLang="sv-SE" sz="1200" i="0" dirty="0"/>
              <a:t>Actor:</a:t>
            </a:r>
            <a:r>
              <a:rPr lang="sv-SE" altLang="sv-SE" sz="1200" i="0" dirty="0">
                <a:solidFill>
                  <a:srgbClr val="7F7F7F"/>
                </a:solidFill>
              </a:rPr>
              <a:t>	</a:t>
            </a:r>
            <a:r>
              <a:rPr lang="sv-SE" altLang="sv-SE" sz="1200" i="0" dirty="0"/>
              <a:t>       Student</a:t>
            </a:r>
            <a:endParaRPr lang="sv-SE" altLang="sv-SE" sz="1200" b="1" i="0" dirty="0"/>
          </a:p>
          <a:p>
            <a:pPr eaLnBrk="1" hangingPunct="1"/>
            <a:r>
              <a:rPr lang="sv-SE" altLang="sv-SE" sz="1200" i="0" dirty="0"/>
              <a:t>Goal:</a:t>
            </a:r>
            <a:r>
              <a:rPr lang="sv-SE" altLang="sv-SE" sz="1200" i="0" dirty="0">
                <a:solidFill>
                  <a:srgbClr val="7F7F7F"/>
                </a:solidFill>
              </a:rPr>
              <a:t>	</a:t>
            </a:r>
            <a:r>
              <a:rPr lang="sv-SE" altLang="sv-SE" sz="1200" i="0" dirty="0"/>
              <a:t>       Student shall be registered for the 	       course</a:t>
            </a:r>
          </a:p>
          <a:p>
            <a:pPr eaLnBrk="1" hangingPunct="1"/>
            <a:endParaRPr lang="sv-SE" altLang="sv-SE" sz="1200" i="0" dirty="0"/>
          </a:p>
          <a:p>
            <a:pPr eaLnBrk="1" hangingPunct="1"/>
            <a:r>
              <a:rPr lang="sv-SE" altLang="sv-SE" sz="1200" i="0" dirty="0"/>
              <a:t>Main scenario:    1) Student wants to see available 	      courses</a:t>
            </a:r>
          </a:p>
          <a:p>
            <a:pPr eaLnBrk="1" hangingPunct="1"/>
            <a:r>
              <a:rPr lang="sv-SE" altLang="sv-SE" sz="1200" i="0" dirty="0">
                <a:solidFill>
                  <a:srgbClr val="7F7F7F"/>
                </a:solidFill>
              </a:rPr>
              <a:t>	</a:t>
            </a:r>
            <a:r>
              <a:rPr lang="sv-SE" altLang="sv-SE" sz="1200" i="0" dirty="0"/>
              <a:t>      2) System presents the cources</a:t>
            </a:r>
            <a:br>
              <a:rPr lang="sv-SE" altLang="sv-SE" sz="1200" i="0" dirty="0"/>
            </a:br>
            <a:r>
              <a:rPr lang="sv-SE" altLang="sv-SE" sz="1200" i="0" dirty="0">
                <a:solidFill>
                  <a:srgbClr val="7F7F7F"/>
                </a:solidFill>
              </a:rPr>
              <a:t>	</a:t>
            </a:r>
            <a:r>
              <a:rPr lang="sv-SE" altLang="sv-SE" sz="1200" i="0" dirty="0"/>
              <a:t>      3) Student chooses a course</a:t>
            </a:r>
          </a:p>
          <a:p>
            <a:pPr eaLnBrk="1" hangingPunct="1"/>
            <a:r>
              <a:rPr lang="sv-SE" altLang="sv-SE" sz="1200" i="0" dirty="0"/>
              <a:t>	      4) Systemet confirms registration of 	      the chosen course </a:t>
            </a:r>
          </a:p>
          <a:p>
            <a:pPr eaLnBrk="1" hangingPunct="1"/>
            <a:r>
              <a:rPr lang="sv-SE" altLang="sv-SE" sz="1200" i="0" dirty="0"/>
              <a:t>	</a:t>
            </a:r>
            <a:endParaRPr lang="en-US" altLang="sv-SE" sz="1200" i="0" dirty="0"/>
          </a:p>
        </p:txBody>
      </p:sp>
    </p:spTree>
    <p:extLst>
      <p:ext uri="{BB962C8B-B14F-4D97-AF65-F5344CB8AC3E}">
        <p14:creationId xmlns:p14="http://schemas.microsoft.com/office/powerpoint/2010/main" val="1650613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44" y="476952"/>
            <a:ext cx="6850800" cy="596700"/>
          </a:xfrm>
        </p:spPr>
        <p:txBody>
          <a:bodyPr>
            <a:normAutofit/>
          </a:bodyPr>
          <a:lstStyle/>
          <a:p>
            <a:r>
              <a:rPr lang="sv-SE" sz="2700" dirty="0" smtClean="0"/>
              <a:t>Use Case Model</a:t>
            </a:r>
            <a:endParaRPr lang="sv-SE" sz="2700" dirty="0"/>
          </a:p>
        </p:txBody>
      </p:sp>
      <p:sp>
        <p:nvSpPr>
          <p:cNvPr id="19" name="TextBox 18"/>
          <p:cNvSpPr txBox="1"/>
          <p:nvPr/>
        </p:nvSpPr>
        <p:spPr>
          <a:xfrm>
            <a:off x="466478" y="1022561"/>
            <a:ext cx="8188423" cy="646331"/>
          </a:xfrm>
          <a:prstGeom prst="rect">
            <a:avLst/>
          </a:prstGeom>
          <a:noFill/>
        </p:spPr>
        <p:txBody>
          <a:bodyPr wrap="square" rtlCol="0">
            <a:spAutoFit/>
          </a:bodyPr>
          <a:lstStyle/>
          <a:p>
            <a:pPr marL="285750" indent="-285750">
              <a:spcBef>
                <a:spcPts val="900"/>
              </a:spcBef>
              <a:buFont typeface="Arial" panose="020B0604020202020204" pitchFamily="34" charset="0"/>
              <a:buChar char="•"/>
            </a:pPr>
            <a:r>
              <a:rPr lang="sv-SE" altLang="sv-SE" b="1" dirty="0" smtClean="0">
                <a:latin typeface="Verdana" panose="020B0604030504040204" pitchFamily="34" charset="0"/>
                <a:ea typeface="Verdana" panose="020B0604030504040204" pitchFamily="34" charset="0"/>
                <a:cs typeface="Verdana" panose="020B0604030504040204" pitchFamily="34" charset="0"/>
              </a:rPr>
              <a:t>Use </a:t>
            </a:r>
            <a:r>
              <a:rPr lang="sv-SE" altLang="sv-SE" b="1" dirty="0">
                <a:latin typeface="Verdana" panose="020B0604030504040204" pitchFamily="34" charset="0"/>
                <a:ea typeface="Verdana" panose="020B0604030504040204" pitchFamily="34" charset="0"/>
                <a:cs typeface="Verdana" panose="020B0604030504040204" pitchFamily="34" charset="0"/>
              </a:rPr>
              <a:t>case model – </a:t>
            </a:r>
            <a:r>
              <a:rPr lang="sv-SE" altLang="sv-SE" dirty="0">
                <a:latin typeface="Verdana" panose="020B0604030504040204" pitchFamily="34" charset="0"/>
                <a:ea typeface="Verdana" panose="020B0604030504040204" pitchFamily="34" charset="0"/>
                <a:cs typeface="Verdana" panose="020B0604030504040204" pitchFamily="34" charset="0"/>
              </a:rPr>
              <a:t>consists of </a:t>
            </a:r>
            <a:r>
              <a:rPr lang="sv-SE" altLang="sv-SE" b="1" dirty="0">
                <a:latin typeface="Verdana" panose="020B0604030504040204" pitchFamily="34" charset="0"/>
                <a:ea typeface="Verdana" panose="020B0604030504040204" pitchFamily="34" charset="0"/>
                <a:cs typeface="Verdana" panose="020B0604030504040204" pitchFamily="34" charset="0"/>
              </a:rPr>
              <a:t>Use case diagram </a:t>
            </a:r>
            <a:r>
              <a:rPr lang="sv-SE" altLang="sv-SE" dirty="0">
                <a:latin typeface="Verdana" panose="020B0604030504040204" pitchFamily="34" charset="0"/>
                <a:ea typeface="Verdana" panose="020B0604030504040204" pitchFamily="34" charset="0"/>
                <a:cs typeface="Verdana" panose="020B0604030504040204" pitchFamily="34" charset="0"/>
              </a:rPr>
              <a:t>and </a:t>
            </a:r>
            <a:r>
              <a:rPr lang="sv-SE" altLang="sv-SE" b="1" dirty="0">
                <a:latin typeface="Verdana" panose="020B0604030504040204" pitchFamily="34" charset="0"/>
                <a:ea typeface="Verdana" panose="020B0604030504040204" pitchFamily="34" charset="0"/>
                <a:cs typeface="Verdana" panose="020B0604030504040204" pitchFamily="34" charset="0"/>
              </a:rPr>
              <a:t>Use case </a:t>
            </a:r>
            <a:r>
              <a:rPr lang="sv-SE" altLang="sv-SE" b="1" dirty="0" smtClean="0">
                <a:latin typeface="Verdana" panose="020B0604030504040204" pitchFamily="34" charset="0"/>
                <a:ea typeface="Verdana" panose="020B0604030504040204" pitchFamily="34" charset="0"/>
                <a:cs typeface="Verdana" panose="020B0604030504040204" pitchFamily="34" charset="0"/>
              </a:rPr>
              <a:t>descriptions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625" y="1668892"/>
            <a:ext cx="7142128" cy="32244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81101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smtClean="0"/>
              <a:t>Questions to answer </a:t>
            </a:r>
            <a:endParaRPr lang="sv-SE" sz="2700" dirty="0"/>
          </a:p>
        </p:txBody>
      </p:sp>
      <p:sp>
        <p:nvSpPr>
          <p:cNvPr id="3" name="Content Placeholder 2"/>
          <p:cNvSpPr>
            <a:spLocks noGrp="1"/>
          </p:cNvSpPr>
          <p:nvPr>
            <p:ph idx="1"/>
          </p:nvPr>
        </p:nvSpPr>
        <p:spPr>
          <a:xfrm>
            <a:off x="792000" y="1275533"/>
            <a:ext cx="6411246" cy="3324991"/>
          </a:xfrm>
        </p:spPr>
        <p:txBody>
          <a:bodyPr>
            <a:normAutofit/>
          </a:bodyPr>
          <a:lstStyle/>
          <a:p>
            <a:r>
              <a:rPr lang="sv-SE" sz="1800" dirty="0" smtClean="0"/>
              <a:t>What is requirement engineering?</a:t>
            </a:r>
          </a:p>
          <a:p>
            <a:r>
              <a:rPr lang="sv-SE" sz="1800" dirty="0" smtClean="0"/>
              <a:t>Why is requirement engineering important?</a:t>
            </a:r>
          </a:p>
          <a:p>
            <a:r>
              <a:rPr lang="sv-SE" sz="1800" dirty="0" smtClean="0"/>
              <a:t>How can you use models to support requirement engineering? </a:t>
            </a:r>
          </a:p>
          <a:p>
            <a:pPr marL="0" indent="0">
              <a:buNone/>
            </a:pPr>
            <a:endParaRPr lang="sv-SE" sz="1400" dirty="0"/>
          </a:p>
        </p:txBody>
      </p:sp>
    </p:spTree>
    <p:extLst>
      <p:ext uri="{BB962C8B-B14F-4D97-AF65-F5344CB8AC3E}">
        <p14:creationId xmlns:p14="http://schemas.microsoft.com/office/powerpoint/2010/main" val="215735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44" y="476952"/>
            <a:ext cx="6850800" cy="596700"/>
          </a:xfrm>
        </p:spPr>
        <p:txBody>
          <a:bodyPr>
            <a:normAutofit/>
          </a:bodyPr>
          <a:lstStyle/>
          <a:p>
            <a:r>
              <a:rPr lang="sv-SE" sz="2700" dirty="0" smtClean="0"/>
              <a:t>Guidelines for the Use Case Model</a:t>
            </a:r>
            <a:endParaRPr lang="sv-SE" sz="2700" dirty="0"/>
          </a:p>
        </p:txBody>
      </p:sp>
      <p:sp>
        <p:nvSpPr>
          <p:cNvPr id="19" name="TextBox 18"/>
          <p:cNvSpPr txBox="1"/>
          <p:nvPr/>
        </p:nvSpPr>
        <p:spPr>
          <a:xfrm>
            <a:off x="466478" y="1063657"/>
            <a:ext cx="8188423" cy="1546577"/>
          </a:xfrm>
          <a:prstGeom prst="rect">
            <a:avLst/>
          </a:prstGeom>
          <a:noFill/>
        </p:spPr>
        <p:txBody>
          <a:bodyPr wrap="square" rtlCol="0">
            <a:spAutoFit/>
          </a:bodyPr>
          <a:lstStyle/>
          <a:p>
            <a:pPr marL="285750" indent="-285750">
              <a:spcBef>
                <a:spcPts val="900"/>
              </a:spcBef>
              <a:buFont typeface="Arial" panose="020B0604020202020204" pitchFamily="34" charset="0"/>
              <a:buChar char="•"/>
            </a:pPr>
            <a:r>
              <a:rPr lang="sv-SE" altLang="sv-SE" b="1" dirty="0" smtClean="0">
                <a:latin typeface="Verdana" panose="020B0604030504040204" pitchFamily="34" charset="0"/>
                <a:ea typeface="Verdana" panose="020B0604030504040204" pitchFamily="34" charset="0"/>
                <a:cs typeface="Verdana" panose="020B0604030504040204" pitchFamily="34" charset="0"/>
              </a:rPr>
              <a:t>Guideline: </a:t>
            </a:r>
            <a:r>
              <a:rPr lang="sv-SE" altLang="sv-SE" dirty="0" smtClean="0">
                <a:latin typeface="Verdana" panose="020B0604030504040204" pitchFamily="34" charset="0"/>
                <a:ea typeface="Verdana" panose="020B0604030504040204" pitchFamily="34" charset="0"/>
                <a:cs typeface="Verdana" panose="020B0604030504040204" pitchFamily="34" charset="0"/>
              </a:rPr>
              <a:t>Create</a:t>
            </a:r>
            <a:r>
              <a:rPr lang="sv-SE" altLang="sv-SE" b="1" dirty="0" smtClean="0">
                <a:latin typeface="Verdana" panose="020B0604030504040204" pitchFamily="34" charset="0"/>
                <a:ea typeface="Verdana" panose="020B0604030504040204" pitchFamily="34" charset="0"/>
                <a:cs typeface="Verdana" panose="020B0604030504040204" pitchFamily="34" charset="0"/>
              </a:rPr>
              <a:t> </a:t>
            </a:r>
            <a:r>
              <a:rPr lang="sv-SE" altLang="sv-SE" dirty="0" smtClean="0">
                <a:latin typeface="Verdana" panose="020B0604030504040204" pitchFamily="34" charset="0"/>
                <a:ea typeface="Verdana" panose="020B0604030504040204" pitchFamily="34" charset="0"/>
                <a:cs typeface="Verdana" panose="020B0604030504040204" pitchFamily="34" charset="0"/>
              </a:rPr>
              <a:t>one Use case description for each use case in the Use case diagram</a:t>
            </a:r>
          </a:p>
          <a:p>
            <a:pPr marL="285750" indent="-285750">
              <a:spcBef>
                <a:spcPts val="900"/>
              </a:spcBef>
              <a:buFont typeface="Arial" panose="020B0604020202020204" pitchFamily="34" charset="0"/>
              <a:buChar char="•"/>
            </a:pPr>
            <a:r>
              <a:rPr lang="sv-SE" altLang="sv-SE" b="1" dirty="0" smtClean="0">
                <a:latin typeface="Verdana" panose="020B0604030504040204" pitchFamily="34" charset="0"/>
                <a:ea typeface="Verdana" panose="020B0604030504040204" pitchFamily="34" charset="0"/>
                <a:cs typeface="Verdana" panose="020B0604030504040204" pitchFamily="34" charset="0"/>
              </a:rPr>
              <a:t>Guideline: </a:t>
            </a:r>
            <a:r>
              <a:rPr lang="sv-SE" altLang="sv-SE" dirty="0" smtClean="0">
                <a:latin typeface="Verdana" panose="020B0604030504040204" pitchFamily="34" charset="0"/>
                <a:ea typeface="Verdana" panose="020B0604030504040204" pitchFamily="34" charset="0"/>
                <a:cs typeface="Verdana" panose="020B0604030504040204" pitchFamily="34" charset="0"/>
              </a:rPr>
              <a:t>Use the same name of the use case in the descrption as in the use case diagram</a:t>
            </a:r>
            <a:endParaRPr lang="sv-SE" altLang="sv-SE"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sv-SE" sz="1500"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969" y="2178121"/>
            <a:ext cx="5991962" cy="27051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02036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431447"/>
            <a:ext cx="6850800" cy="596700"/>
          </a:xfrm>
        </p:spPr>
        <p:txBody>
          <a:bodyPr>
            <a:normAutofit/>
          </a:bodyPr>
          <a:lstStyle/>
          <a:p>
            <a:r>
              <a:rPr lang="sv-SE" sz="2700" dirty="0" smtClean="0"/>
              <a:t>More about Use Case Description</a:t>
            </a:r>
            <a:endParaRPr lang="sv-SE" sz="2700" dirty="0"/>
          </a:p>
        </p:txBody>
      </p:sp>
      <p:sp>
        <p:nvSpPr>
          <p:cNvPr id="35" name="TextBox 34"/>
          <p:cNvSpPr txBox="1"/>
          <p:nvPr/>
        </p:nvSpPr>
        <p:spPr>
          <a:xfrm>
            <a:off x="774823" y="1320278"/>
            <a:ext cx="3956665" cy="393954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b="1" dirty="0" smtClean="0">
                <a:latin typeface="Verdana" pitchFamily="34" charset="0"/>
                <a:ea typeface="Verdana" pitchFamily="34" charset="0"/>
                <a:cs typeface="Verdana" pitchFamily="34" charset="0"/>
              </a:rPr>
              <a:t>Guideline: </a:t>
            </a:r>
            <a:r>
              <a:rPr lang="sv-SE" dirty="0">
                <a:latin typeface="Verdana" pitchFamily="34" charset="0"/>
                <a:ea typeface="Verdana" pitchFamily="34" charset="0"/>
                <a:cs typeface="Verdana" pitchFamily="34" charset="0"/>
              </a:rPr>
              <a:t>The m</a:t>
            </a:r>
            <a:r>
              <a:rPr lang="sv-SE" altLang="sv-SE" dirty="0">
                <a:latin typeface="Verdana" pitchFamily="34" charset="0"/>
                <a:ea typeface="Verdana" pitchFamily="34" charset="0"/>
                <a:cs typeface="Verdana" pitchFamily="34" charset="0"/>
              </a:rPr>
              <a:t>ain scenario shall be divided into a set of steps, which each need to: </a:t>
            </a:r>
          </a:p>
          <a:p>
            <a:pPr marL="742950" lvl="1" indent="-285750">
              <a:buFont typeface="Arial" panose="020B0604020202020204" pitchFamily="34" charset="0"/>
              <a:buChar char="•"/>
            </a:pPr>
            <a:r>
              <a:rPr lang="sv-SE" altLang="sv-SE" dirty="0">
                <a:latin typeface="Verdana" pitchFamily="34" charset="0"/>
                <a:ea typeface="Verdana" pitchFamily="34" charset="0"/>
                <a:cs typeface="Verdana" pitchFamily="34" charset="0"/>
              </a:rPr>
              <a:t>start with who is carrying out the step (the actor or the system</a:t>
            </a:r>
            <a:r>
              <a:rPr lang="sv-SE" altLang="sv-SE" dirty="0" smtClean="0">
                <a:latin typeface="Verdana" pitchFamily="34" charset="0"/>
                <a:ea typeface="Verdana" pitchFamily="34" charset="0"/>
                <a:cs typeface="Verdana" pitchFamily="34" charset="0"/>
              </a:rPr>
              <a:t>)</a:t>
            </a:r>
          </a:p>
          <a:p>
            <a:pPr marL="742950" lvl="1" indent="-285750">
              <a:buFont typeface="Arial" panose="020B0604020202020204" pitchFamily="34" charset="0"/>
              <a:buChar char="•"/>
            </a:pPr>
            <a:r>
              <a:rPr lang="sv-SE" altLang="sv-SE" dirty="0">
                <a:latin typeface="Verdana" pitchFamily="34" charset="0"/>
                <a:ea typeface="Verdana" pitchFamily="34" charset="0"/>
                <a:cs typeface="Verdana" pitchFamily="34" charset="0"/>
              </a:rPr>
              <a:t>be simple and precise statements of what are communicated between the actor and the system</a:t>
            </a: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smtClean="0"/>
          </a:p>
        </p:txBody>
      </p:sp>
      <p:sp>
        <p:nvSpPr>
          <p:cNvPr id="5" name="Text Box 27"/>
          <p:cNvSpPr txBox="1">
            <a:spLocks noChangeArrowheads="1"/>
          </p:cNvSpPr>
          <p:nvPr/>
        </p:nvSpPr>
        <p:spPr bwMode="auto">
          <a:xfrm>
            <a:off x="5021263" y="1488222"/>
            <a:ext cx="3694112" cy="2571750"/>
          </a:xfrm>
          <a:prstGeom prst="rect">
            <a:avLst/>
          </a:prstGeom>
          <a:solidFill>
            <a:srgbClr val="FFFFCC"/>
          </a:solidFill>
          <a:ln w="3175">
            <a:solidFill>
              <a:schemeClr val="tx1"/>
            </a:solidFill>
            <a:miter lim="800000"/>
            <a:headEnd/>
            <a:tailEnd/>
          </a:ln>
        </p:spPr>
        <p:txBody>
          <a:bodyPr lIns="36000" tIns="36000" rIns="36000" bIns="3600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1200" i="0"/>
              <a:t>Use case:  </a:t>
            </a:r>
            <a:r>
              <a:rPr lang="sv-SE" altLang="sv-SE" sz="1200" b="1" i="0"/>
              <a:t>Registrer for course</a:t>
            </a:r>
          </a:p>
          <a:p>
            <a:pPr eaLnBrk="1" hangingPunct="1"/>
            <a:endParaRPr lang="sv-SE" altLang="sv-SE" sz="1200" i="0"/>
          </a:p>
          <a:p>
            <a:pPr eaLnBrk="1" hangingPunct="1"/>
            <a:r>
              <a:rPr lang="sv-SE" altLang="sv-SE" sz="1200" i="0"/>
              <a:t>Actor:</a:t>
            </a:r>
            <a:r>
              <a:rPr lang="sv-SE" altLang="sv-SE" sz="1200" i="0">
                <a:solidFill>
                  <a:srgbClr val="7F7F7F"/>
                </a:solidFill>
              </a:rPr>
              <a:t>	</a:t>
            </a:r>
            <a:r>
              <a:rPr lang="sv-SE" altLang="sv-SE" sz="1200" i="0"/>
              <a:t>       Student</a:t>
            </a:r>
            <a:endParaRPr lang="sv-SE" altLang="sv-SE" sz="1200" b="1" i="0"/>
          </a:p>
          <a:p>
            <a:pPr eaLnBrk="1" hangingPunct="1"/>
            <a:r>
              <a:rPr lang="sv-SE" altLang="sv-SE" sz="1200" i="0"/>
              <a:t>Goal:</a:t>
            </a:r>
            <a:r>
              <a:rPr lang="sv-SE" altLang="sv-SE" sz="1200" i="0">
                <a:solidFill>
                  <a:srgbClr val="7F7F7F"/>
                </a:solidFill>
              </a:rPr>
              <a:t>	</a:t>
            </a:r>
            <a:r>
              <a:rPr lang="sv-SE" altLang="sv-SE" sz="1200" i="0"/>
              <a:t>       Student shall be registered for the 	       course</a:t>
            </a:r>
          </a:p>
          <a:p>
            <a:pPr eaLnBrk="1" hangingPunct="1"/>
            <a:endParaRPr lang="sv-SE" altLang="sv-SE" sz="1200" i="0"/>
          </a:p>
          <a:p>
            <a:pPr eaLnBrk="1" hangingPunct="1"/>
            <a:r>
              <a:rPr lang="sv-SE" altLang="sv-SE" sz="1200" i="0"/>
              <a:t>Main scenario:    1) Student wants to see available 	      courses</a:t>
            </a:r>
          </a:p>
          <a:p>
            <a:pPr eaLnBrk="1" hangingPunct="1"/>
            <a:r>
              <a:rPr lang="sv-SE" altLang="sv-SE" sz="1200" i="0">
                <a:solidFill>
                  <a:srgbClr val="7F7F7F"/>
                </a:solidFill>
              </a:rPr>
              <a:t>	</a:t>
            </a:r>
            <a:r>
              <a:rPr lang="sv-SE" altLang="sv-SE" sz="1200" i="0"/>
              <a:t>      2) System presents the cources</a:t>
            </a:r>
            <a:br>
              <a:rPr lang="sv-SE" altLang="sv-SE" sz="1200" i="0"/>
            </a:br>
            <a:r>
              <a:rPr lang="sv-SE" altLang="sv-SE" sz="1200" i="0">
                <a:solidFill>
                  <a:srgbClr val="7F7F7F"/>
                </a:solidFill>
              </a:rPr>
              <a:t>	</a:t>
            </a:r>
            <a:r>
              <a:rPr lang="sv-SE" altLang="sv-SE" sz="1200" i="0"/>
              <a:t>      3) Student chooses a course</a:t>
            </a:r>
          </a:p>
          <a:p>
            <a:pPr eaLnBrk="1" hangingPunct="1"/>
            <a:r>
              <a:rPr lang="sv-SE" altLang="sv-SE" sz="1200" i="0"/>
              <a:t>	      4) Systemet confirms registration of 	      the chosen course </a:t>
            </a:r>
          </a:p>
          <a:p>
            <a:pPr eaLnBrk="1" hangingPunct="1"/>
            <a:r>
              <a:rPr lang="sv-SE" altLang="sv-SE" sz="1200" i="0"/>
              <a:t>	</a:t>
            </a:r>
            <a:endParaRPr lang="en-US" altLang="sv-SE" sz="1200" i="0"/>
          </a:p>
        </p:txBody>
      </p:sp>
    </p:spTree>
    <p:extLst>
      <p:ext uri="{BB962C8B-B14F-4D97-AF65-F5344CB8AC3E}">
        <p14:creationId xmlns:p14="http://schemas.microsoft.com/office/powerpoint/2010/main" val="3393667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smtClean="0"/>
              <a:t>Questions to answer </a:t>
            </a:r>
            <a:endParaRPr lang="sv-SE" sz="2700" dirty="0"/>
          </a:p>
        </p:txBody>
      </p:sp>
      <p:sp>
        <p:nvSpPr>
          <p:cNvPr id="3" name="Content Placeholder 2"/>
          <p:cNvSpPr>
            <a:spLocks noGrp="1"/>
          </p:cNvSpPr>
          <p:nvPr>
            <p:ph idx="1"/>
          </p:nvPr>
        </p:nvSpPr>
        <p:spPr>
          <a:xfrm>
            <a:off x="792000" y="1275533"/>
            <a:ext cx="6411246" cy="3324991"/>
          </a:xfrm>
        </p:spPr>
        <p:txBody>
          <a:bodyPr>
            <a:normAutofit/>
          </a:bodyPr>
          <a:lstStyle/>
          <a:p>
            <a:r>
              <a:rPr lang="sv-SE" sz="1800" dirty="0" smtClean="0"/>
              <a:t>What is requirement engineering?</a:t>
            </a:r>
          </a:p>
          <a:p>
            <a:r>
              <a:rPr lang="sv-SE" sz="1800" dirty="0" smtClean="0"/>
              <a:t>Why is requirement engineering important?</a:t>
            </a:r>
          </a:p>
          <a:p>
            <a:r>
              <a:rPr lang="sv-SE" sz="1800" dirty="0" smtClean="0"/>
              <a:t>How can you use models to support requirement engineering? </a:t>
            </a:r>
          </a:p>
          <a:p>
            <a:pPr marL="0" indent="0">
              <a:buNone/>
            </a:pPr>
            <a:endParaRPr lang="sv-SE" sz="1400" dirty="0"/>
          </a:p>
        </p:txBody>
      </p:sp>
    </p:spTree>
    <p:extLst>
      <p:ext uri="{BB962C8B-B14F-4D97-AF65-F5344CB8AC3E}">
        <p14:creationId xmlns:p14="http://schemas.microsoft.com/office/powerpoint/2010/main" val="1338102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v-SE" dirty="0" smtClean="0"/>
              <a:t>Erik Perjons – Lärare</a:t>
            </a:r>
          </a:p>
          <a:p>
            <a:r>
              <a:rPr lang="sv-SE" dirty="0" smtClean="0"/>
              <a:t>Jonas Collin – Mediepedagog</a:t>
            </a:r>
          </a:p>
          <a:p>
            <a:pPr marL="0" indent="0">
              <a:buNone/>
            </a:pPr>
            <a:endParaRPr lang="sv-SE" dirty="0"/>
          </a:p>
        </p:txBody>
      </p:sp>
    </p:spTree>
    <p:extLst>
      <p:ext uri="{BB962C8B-B14F-4D97-AF65-F5344CB8AC3E}">
        <p14:creationId xmlns:p14="http://schemas.microsoft.com/office/powerpoint/2010/main" val="1202218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3</a:t>
            </a:fld>
            <a:endParaRPr lang="sv-SE" altLang="sv-SE" sz="750" i="0"/>
          </a:p>
        </p:txBody>
      </p:sp>
      <p:sp>
        <p:nvSpPr>
          <p:cNvPr id="14339" name="Rectangle 2"/>
          <p:cNvSpPr>
            <a:spLocks noGrp="1" noChangeArrowheads="1"/>
          </p:cNvSpPr>
          <p:nvPr>
            <p:ph type="body" idx="1"/>
          </p:nvPr>
        </p:nvSpPr>
        <p:spPr/>
        <p:txBody>
          <a:bodyPr/>
          <a:lstStyle/>
          <a:p>
            <a:pPr>
              <a:buNone/>
            </a:pPr>
            <a:r>
              <a:rPr lang="sv-SE" altLang="sv-SE" dirty="0" smtClean="0"/>
              <a:t>Requirements and </a:t>
            </a:r>
            <a:r>
              <a:rPr lang="sv-SE" altLang="sv-SE" dirty="0"/>
              <a:t>Models</a:t>
            </a:r>
            <a:endParaRPr lang="en-US" altLang="sv-SE" dirty="0"/>
          </a:p>
        </p:txBody>
      </p:sp>
    </p:spTree>
    <p:extLst>
      <p:ext uri="{BB962C8B-B14F-4D97-AF65-F5344CB8AC3E}">
        <p14:creationId xmlns:p14="http://schemas.microsoft.com/office/powerpoint/2010/main" val="3152190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4</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smtClean="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extLst>
              <p:ext uri="{D42A27DB-BD31-4B8C-83A1-F6EECF244321}">
                <p14:modId xmlns:p14="http://schemas.microsoft.com/office/powerpoint/2010/main" val="2183095918"/>
              </p:ext>
            </p:extLst>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3263"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extLst>
              <p:ext uri="{D42A27DB-BD31-4B8C-83A1-F6EECF244321}">
                <p14:modId xmlns:p14="http://schemas.microsoft.com/office/powerpoint/2010/main" val="78960490"/>
              </p:ext>
            </p:extLst>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3264"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extLst>
              <p:ext uri="{D42A27DB-BD31-4B8C-83A1-F6EECF244321}">
                <p14:modId xmlns:p14="http://schemas.microsoft.com/office/powerpoint/2010/main" val="1400412621"/>
              </p:ext>
            </p:extLst>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3265"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3266"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extLst>
              <p:ext uri="{D42A27DB-BD31-4B8C-83A1-F6EECF244321}">
                <p14:modId xmlns:p14="http://schemas.microsoft.com/office/powerpoint/2010/main" val="432273740"/>
              </p:ext>
            </p:extLst>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3267"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extLst>
              <p:ext uri="{D42A27DB-BD31-4B8C-83A1-F6EECF244321}">
                <p14:modId xmlns:p14="http://schemas.microsoft.com/office/powerpoint/2010/main" val="2035257553"/>
              </p:ext>
            </p:extLst>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3268"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extLst>
              <p:ext uri="{D42A27DB-BD31-4B8C-83A1-F6EECF244321}">
                <p14:modId xmlns:p14="http://schemas.microsoft.com/office/powerpoint/2010/main" val="1446605946"/>
              </p:ext>
            </p:extLst>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3269"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extLst>
              <p:ext uri="{D42A27DB-BD31-4B8C-83A1-F6EECF244321}">
                <p14:modId xmlns:p14="http://schemas.microsoft.com/office/powerpoint/2010/main" val="750159792"/>
              </p:ext>
            </p:extLst>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3270"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extLst>
              <p:ext uri="{D42A27DB-BD31-4B8C-83A1-F6EECF244321}">
                <p14:modId xmlns:p14="http://schemas.microsoft.com/office/powerpoint/2010/main" val="4193846813"/>
              </p:ext>
            </p:extLst>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3271"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Tree>
    <p:custDataLst>
      <p:tags r:id="rId2"/>
    </p:custDataLst>
    <p:extLst>
      <p:ext uri="{BB962C8B-B14F-4D97-AF65-F5344CB8AC3E}">
        <p14:creationId xmlns:p14="http://schemas.microsoft.com/office/powerpoint/2010/main" val="2267344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 name="Oval 261"/>
          <p:cNvSpPr/>
          <p:nvPr/>
        </p:nvSpPr>
        <p:spPr>
          <a:xfrm>
            <a:off x="684214" y="1594356"/>
            <a:ext cx="2650131" cy="2185878"/>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5</a:t>
            </a:fld>
            <a:endParaRPr lang="sv-SE" altLang="sv-SE" sz="750" i="0"/>
          </a:p>
        </p:txBody>
      </p:sp>
      <p:sp>
        <p:nvSpPr>
          <p:cNvPr id="2061" name="Line 3"/>
          <p:cNvSpPr>
            <a:spLocks noChangeShapeType="1"/>
          </p:cNvSpPr>
          <p:nvPr/>
        </p:nvSpPr>
        <p:spPr bwMode="auto">
          <a:xfrm flipV="1">
            <a:off x="839391" y="32599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39391" y="25491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66047" y="34147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37635" y="34671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19663" y="27658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13410" y="46970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594498" y="46970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86150" y="15120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0088" y="15668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34954" y="40814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31544" y="41636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86150" y="10370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87078" y="30253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nvGraphicFramePr>
        <p:xfrm>
          <a:off x="1284684" y="2774158"/>
          <a:ext cx="203597" cy="251222"/>
        </p:xfrm>
        <a:graphic>
          <a:graphicData uri="http://schemas.openxmlformats.org/presentationml/2006/ole">
            <mc:AlternateContent xmlns:mc="http://schemas.openxmlformats.org/markup-compatibility/2006">
              <mc:Choice xmlns:v="urn:schemas-microsoft-com:vml" Requires="v">
                <p:oleObj spid="_x0000_s9281"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4684"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nvGraphicFramePr>
        <p:xfrm>
          <a:off x="2157413" y="2774158"/>
          <a:ext cx="203597" cy="251222"/>
        </p:xfrm>
        <a:graphic>
          <a:graphicData uri="http://schemas.openxmlformats.org/presentationml/2006/ole">
            <mc:AlternateContent xmlns:mc="http://schemas.openxmlformats.org/markup-compatibility/2006">
              <mc:Choice xmlns:v="urn:schemas-microsoft-com:vml" Requires="v">
                <p:oleObj spid="_x0000_s9282"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74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nvGraphicFramePr>
        <p:xfrm>
          <a:off x="3033713" y="2774158"/>
          <a:ext cx="203597" cy="251222"/>
        </p:xfrm>
        <a:graphic>
          <a:graphicData uri="http://schemas.openxmlformats.org/presentationml/2006/ole">
            <mc:AlternateContent xmlns:mc="http://schemas.openxmlformats.org/markup-compatibility/2006">
              <mc:Choice xmlns:v="urn:schemas-microsoft-com:vml" Requires="v">
                <p:oleObj spid="_x0000_s9283"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0154" y="30253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59806" y="30253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76325" y="36385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9284"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nvGraphicFramePr>
        <p:xfrm>
          <a:off x="2728913" y="1955009"/>
          <a:ext cx="486966" cy="273844"/>
        </p:xfrm>
        <a:graphic>
          <a:graphicData uri="http://schemas.openxmlformats.org/presentationml/2006/ole">
            <mc:AlternateContent xmlns:mc="http://schemas.openxmlformats.org/markup-compatibility/2006">
              <mc:Choice xmlns:v="urn:schemas-microsoft-com:vml" Requires="v">
                <p:oleObj spid="_x0000_s9285"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8913" y="19550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nvGraphicFramePr>
        <p:xfrm>
          <a:off x="2715816" y="1198962"/>
          <a:ext cx="451247" cy="540544"/>
        </p:xfrm>
        <a:graphic>
          <a:graphicData uri="http://schemas.openxmlformats.org/presentationml/2006/ole">
            <mc:AlternateContent xmlns:mc="http://schemas.openxmlformats.org/markup-compatibility/2006">
              <mc:Choice xmlns:v="urn:schemas-microsoft-com:vml" Requires="v">
                <p:oleObj spid="_x0000_s9286"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5816" y="11989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nvGraphicFramePr>
        <p:xfrm>
          <a:off x="1054894" y="1793084"/>
          <a:ext cx="385763" cy="415528"/>
        </p:xfrm>
        <a:graphic>
          <a:graphicData uri="http://schemas.openxmlformats.org/presentationml/2006/ole">
            <mc:AlternateContent xmlns:mc="http://schemas.openxmlformats.org/markup-compatibility/2006">
              <mc:Choice xmlns:v="urn:schemas-microsoft-com:vml" Requires="v">
                <p:oleObj spid="_x0000_s9287"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54894" y="17930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nvGraphicFramePr>
        <p:xfrm>
          <a:off x="1054894" y="1360887"/>
          <a:ext cx="136922" cy="284559"/>
        </p:xfrm>
        <a:graphic>
          <a:graphicData uri="http://schemas.openxmlformats.org/presentationml/2006/ole">
            <mc:AlternateContent xmlns:mc="http://schemas.openxmlformats.org/markup-compatibility/2006">
              <mc:Choice xmlns:v="urn:schemas-microsoft-com:vml" Requires="v">
                <p:oleObj spid="_x0000_s9288"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4894" y="13608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72854" y="12013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34779" y="13632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72854" y="17954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34779" y="19573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nvGraphicFramePr>
        <p:xfrm>
          <a:off x="1210866" y="1307309"/>
          <a:ext cx="167878" cy="271463"/>
        </p:xfrm>
        <a:graphic>
          <a:graphicData uri="http://schemas.openxmlformats.org/presentationml/2006/ole">
            <mc:AlternateContent xmlns:mc="http://schemas.openxmlformats.org/markup-compatibility/2006">
              <mc:Choice xmlns:v="urn:schemas-microsoft-com:vml" Requires="v">
                <p:oleObj spid="_x0000_s9289"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0866" y="13073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39391" y="46553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598069" y="26991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12594" y="11632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20942" y="16858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79686" y="12807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32086" y="14331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89211" y="17379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41611" y="18903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0414" y="26892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26561" y="27075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22084" y="27359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 name="Rectangle 1"/>
          <p:cNvSpPr/>
          <p:nvPr/>
        </p:nvSpPr>
        <p:spPr>
          <a:xfrm>
            <a:off x="7563667" y="0"/>
            <a:ext cx="1498139" cy="138511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60" name="Rectangle 2"/>
          <p:cNvSpPr>
            <a:spLocks noGrp="1" noChangeArrowheads="1"/>
          </p:cNvSpPr>
          <p:nvPr>
            <p:ph type="title" sz="quarter"/>
          </p:nvPr>
        </p:nvSpPr>
        <p:spPr>
          <a:xfrm>
            <a:off x="405859" y="366655"/>
            <a:ext cx="8578653" cy="857250"/>
          </a:xfrm>
        </p:spPr>
        <p:txBody>
          <a:bodyPr>
            <a:normAutofit/>
          </a:bodyPr>
          <a:lstStyle/>
          <a:p>
            <a:pPr eaLnBrk="1" hangingPunct="1"/>
            <a:r>
              <a:rPr lang="sv-SE" altLang="sv-SE" dirty="0" smtClean="0"/>
              <a:t>Requirement Engineering (in Real World)</a:t>
            </a:r>
          </a:p>
        </p:txBody>
      </p:sp>
    </p:spTree>
    <p:custDataLst>
      <p:tags r:id="rId2"/>
    </p:custDataLst>
    <p:extLst>
      <p:ext uri="{BB962C8B-B14F-4D97-AF65-F5344CB8AC3E}">
        <p14:creationId xmlns:p14="http://schemas.microsoft.com/office/powerpoint/2010/main" val="3637237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 name="Oval 262"/>
          <p:cNvSpPr/>
          <p:nvPr/>
        </p:nvSpPr>
        <p:spPr>
          <a:xfrm>
            <a:off x="3805621" y="1603463"/>
            <a:ext cx="2650131" cy="2254161"/>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62" name="Oval 261"/>
          <p:cNvSpPr/>
          <p:nvPr/>
        </p:nvSpPr>
        <p:spPr>
          <a:xfrm>
            <a:off x="684214" y="1594356"/>
            <a:ext cx="2650131" cy="2185878"/>
          </a:xfrm>
          <a:prstGeom prst="ellips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6</a:t>
            </a:fld>
            <a:endParaRPr lang="sv-SE" altLang="sv-SE" sz="750" i="0"/>
          </a:p>
        </p:txBody>
      </p:sp>
      <p:sp>
        <p:nvSpPr>
          <p:cNvPr id="2061" name="Line 3"/>
          <p:cNvSpPr>
            <a:spLocks noChangeShapeType="1"/>
          </p:cNvSpPr>
          <p:nvPr/>
        </p:nvSpPr>
        <p:spPr bwMode="auto">
          <a:xfrm flipV="1">
            <a:off x="839391" y="32599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39391" y="25491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66047" y="34147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37635" y="34671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19663" y="27658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13410" y="46970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594498" y="46970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86150" y="15120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0088" y="15668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34954" y="40814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31544" y="41636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86150" y="10370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87078" y="30253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nvGraphicFramePr>
        <p:xfrm>
          <a:off x="1284684" y="2774158"/>
          <a:ext cx="203597" cy="251222"/>
        </p:xfrm>
        <a:graphic>
          <a:graphicData uri="http://schemas.openxmlformats.org/presentationml/2006/ole">
            <mc:AlternateContent xmlns:mc="http://schemas.openxmlformats.org/markup-compatibility/2006">
              <mc:Choice xmlns:v="urn:schemas-microsoft-com:vml" Requires="v">
                <p:oleObj spid="_x0000_s7242"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4684"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nvGraphicFramePr>
        <p:xfrm>
          <a:off x="2157413" y="2774158"/>
          <a:ext cx="203597" cy="251222"/>
        </p:xfrm>
        <a:graphic>
          <a:graphicData uri="http://schemas.openxmlformats.org/presentationml/2006/ole">
            <mc:AlternateContent xmlns:mc="http://schemas.openxmlformats.org/markup-compatibility/2006">
              <mc:Choice xmlns:v="urn:schemas-microsoft-com:vml" Requires="v">
                <p:oleObj spid="_x0000_s7243"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74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nvGraphicFramePr>
        <p:xfrm>
          <a:off x="3033713" y="2774158"/>
          <a:ext cx="203597" cy="251222"/>
        </p:xfrm>
        <a:graphic>
          <a:graphicData uri="http://schemas.openxmlformats.org/presentationml/2006/ole">
            <mc:AlternateContent xmlns:mc="http://schemas.openxmlformats.org/markup-compatibility/2006">
              <mc:Choice xmlns:v="urn:schemas-microsoft-com:vml" Requires="v">
                <p:oleObj spid="_x0000_s7244"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0154" y="30253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59806" y="30253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76325" y="36385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7245"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nvGraphicFramePr>
        <p:xfrm>
          <a:off x="2728913" y="1955009"/>
          <a:ext cx="486966" cy="273844"/>
        </p:xfrm>
        <a:graphic>
          <a:graphicData uri="http://schemas.openxmlformats.org/presentationml/2006/ole">
            <mc:AlternateContent xmlns:mc="http://schemas.openxmlformats.org/markup-compatibility/2006">
              <mc:Choice xmlns:v="urn:schemas-microsoft-com:vml" Requires="v">
                <p:oleObj spid="_x0000_s7246"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8913" y="19550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nvGraphicFramePr>
        <p:xfrm>
          <a:off x="2715816" y="1198962"/>
          <a:ext cx="451247" cy="540544"/>
        </p:xfrm>
        <a:graphic>
          <a:graphicData uri="http://schemas.openxmlformats.org/presentationml/2006/ole">
            <mc:AlternateContent xmlns:mc="http://schemas.openxmlformats.org/markup-compatibility/2006">
              <mc:Choice xmlns:v="urn:schemas-microsoft-com:vml" Requires="v">
                <p:oleObj spid="_x0000_s7247"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5816" y="11989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nvGraphicFramePr>
        <p:xfrm>
          <a:off x="1054894" y="1793084"/>
          <a:ext cx="385763" cy="415528"/>
        </p:xfrm>
        <a:graphic>
          <a:graphicData uri="http://schemas.openxmlformats.org/presentationml/2006/ole">
            <mc:AlternateContent xmlns:mc="http://schemas.openxmlformats.org/markup-compatibility/2006">
              <mc:Choice xmlns:v="urn:schemas-microsoft-com:vml" Requires="v">
                <p:oleObj spid="_x0000_s7248"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54894" y="17930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nvGraphicFramePr>
        <p:xfrm>
          <a:off x="1054894" y="1360887"/>
          <a:ext cx="136922" cy="284559"/>
        </p:xfrm>
        <a:graphic>
          <a:graphicData uri="http://schemas.openxmlformats.org/presentationml/2006/ole">
            <mc:AlternateContent xmlns:mc="http://schemas.openxmlformats.org/markup-compatibility/2006">
              <mc:Choice xmlns:v="urn:schemas-microsoft-com:vml" Requires="v">
                <p:oleObj spid="_x0000_s7249"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4894" y="13608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72854" y="12013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34779" y="13632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72854" y="17954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34779" y="19573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nvGraphicFramePr>
        <p:xfrm>
          <a:off x="1210866" y="1307309"/>
          <a:ext cx="167878" cy="271463"/>
        </p:xfrm>
        <a:graphic>
          <a:graphicData uri="http://schemas.openxmlformats.org/presentationml/2006/ole">
            <mc:AlternateContent xmlns:mc="http://schemas.openxmlformats.org/markup-compatibility/2006">
              <mc:Choice xmlns:v="urn:schemas-microsoft-com:vml" Requires="v">
                <p:oleObj spid="_x0000_s7250"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0866" y="13073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39391" y="46553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598069" y="26991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12594" y="11632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20942" y="16858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79686" y="12807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32086" y="14331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89211" y="17379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41611" y="18903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0414" y="26892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26561" y="27075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22084" y="27359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 name="Rectangle 1"/>
          <p:cNvSpPr/>
          <p:nvPr/>
        </p:nvSpPr>
        <p:spPr>
          <a:xfrm>
            <a:off x="7563667" y="0"/>
            <a:ext cx="1498139" cy="138511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60" name="Rectangle 2"/>
          <p:cNvSpPr>
            <a:spLocks noGrp="1" noChangeArrowheads="1"/>
          </p:cNvSpPr>
          <p:nvPr>
            <p:ph type="title" sz="quarter"/>
          </p:nvPr>
        </p:nvSpPr>
        <p:spPr>
          <a:xfrm>
            <a:off x="405859" y="366655"/>
            <a:ext cx="8578653" cy="857250"/>
          </a:xfrm>
        </p:spPr>
        <p:txBody>
          <a:bodyPr>
            <a:normAutofit/>
          </a:bodyPr>
          <a:lstStyle/>
          <a:p>
            <a:pPr eaLnBrk="1" hangingPunct="1"/>
            <a:r>
              <a:rPr lang="sv-SE" altLang="sv-SE" dirty="0" smtClean="0"/>
              <a:t>Requirement Engineering Models</a:t>
            </a:r>
          </a:p>
        </p:txBody>
      </p:sp>
    </p:spTree>
    <p:custDataLst>
      <p:tags r:id="rId2"/>
    </p:custDataLst>
    <p:extLst>
      <p:ext uri="{BB962C8B-B14F-4D97-AF65-F5344CB8AC3E}">
        <p14:creationId xmlns:p14="http://schemas.microsoft.com/office/powerpoint/2010/main" val="3609156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7</a:t>
            </a:fld>
            <a:endParaRPr lang="sv-SE" altLang="sv-SE" sz="750"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smtClean="0"/>
              <a:t>Requirement Engineering (in the Real World)</a:t>
            </a:r>
            <a:endParaRPr lang="en-US" altLang="sv-SE" dirty="0" smtClean="0"/>
          </a:p>
        </p:txBody>
      </p:sp>
    </p:spTree>
    <p:extLst>
      <p:ext uri="{BB962C8B-B14F-4D97-AF65-F5344CB8AC3E}">
        <p14:creationId xmlns:p14="http://schemas.microsoft.com/office/powerpoint/2010/main" val="27972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smtClean="0"/>
              <a:t>Requirement Engineering</a:t>
            </a:r>
            <a:endParaRPr lang="sv-SE" sz="2700" dirty="0"/>
          </a:p>
        </p:txBody>
      </p:sp>
      <p:sp>
        <p:nvSpPr>
          <p:cNvPr id="35" name="TextBox 34"/>
          <p:cNvSpPr txBox="1"/>
          <p:nvPr/>
        </p:nvSpPr>
        <p:spPr>
          <a:xfrm>
            <a:off x="647229" y="1320278"/>
            <a:ext cx="7454780" cy="1569660"/>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b="1" dirty="0" smtClean="0">
                <a:latin typeface="Verdana" pitchFamily="34" charset="0"/>
                <a:ea typeface="Verdana" pitchFamily="34" charset="0"/>
                <a:cs typeface="Verdana" pitchFamily="34" charset="0"/>
              </a:rPr>
              <a:t>Requirement Engineering </a:t>
            </a:r>
            <a:r>
              <a:rPr lang="sv-SE" dirty="0" smtClean="0">
                <a:latin typeface="Verdana" pitchFamily="34" charset="0"/>
                <a:ea typeface="Verdana" pitchFamily="34" charset="0"/>
                <a:cs typeface="Verdana" pitchFamily="34" charset="0"/>
              </a:rPr>
              <a:t>is the process of gathering, defining, organizing, prioritizing, documenting, quality assuring and maintaining requirements</a:t>
            </a:r>
          </a:p>
          <a:p>
            <a:pPr marL="285750" indent="-285750">
              <a:buFont typeface="Arial" panose="020B0604020202020204" pitchFamily="34" charset="0"/>
              <a:buChar char="•"/>
            </a:pPr>
            <a:endParaRPr lang="sv-SE" sz="1500" dirty="0" smtClean="0"/>
          </a:p>
        </p:txBody>
      </p:sp>
    </p:spTree>
    <p:extLst>
      <p:ext uri="{BB962C8B-B14F-4D97-AF65-F5344CB8AC3E}">
        <p14:creationId xmlns:p14="http://schemas.microsoft.com/office/powerpoint/2010/main" val="2386464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smtClean="0"/>
              <a:t>Requirement </a:t>
            </a:r>
            <a:endParaRPr lang="sv-SE" sz="2700" dirty="0"/>
          </a:p>
        </p:txBody>
      </p:sp>
      <p:sp>
        <p:nvSpPr>
          <p:cNvPr id="35" name="TextBox 34"/>
          <p:cNvSpPr txBox="1"/>
          <p:nvPr/>
        </p:nvSpPr>
        <p:spPr>
          <a:xfrm>
            <a:off x="647229" y="1320278"/>
            <a:ext cx="7454780" cy="2023631"/>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b="1" dirty="0" smtClean="0">
                <a:latin typeface="Verdana" pitchFamily="34" charset="0"/>
                <a:ea typeface="Verdana" pitchFamily="34" charset="0"/>
                <a:cs typeface="Verdana" pitchFamily="34" charset="0"/>
              </a:rPr>
              <a:t>Requirement</a:t>
            </a:r>
            <a:r>
              <a:rPr lang="sv-SE" dirty="0" smtClean="0">
                <a:latin typeface="Verdana" pitchFamily="34" charset="0"/>
                <a:ea typeface="Verdana" pitchFamily="34" charset="0"/>
                <a:cs typeface="Verdana" pitchFamily="34" charset="0"/>
              </a:rPr>
              <a:t> is a desirable property/feature/attribute/quality/capacity of a system</a:t>
            </a:r>
          </a:p>
          <a:p>
            <a:pPr marL="285750" indent="-285750">
              <a:lnSpc>
                <a:spcPct val="150000"/>
              </a:lnSpc>
              <a:spcBef>
                <a:spcPts val="900"/>
              </a:spcBef>
              <a:buFont typeface="Arial" panose="020B0604020202020204" pitchFamily="34" charset="0"/>
              <a:buChar char="•"/>
            </a:pPr>
            <a:endParaRPr lang="sv-SE" sz="1400" dirty="0">
              <a:latin typeface="Verdana" pitchFamily="34" charset="0"/>
              <a:ea typeface="Verdana" pitchFamily="34" charset="0"/>
              <a:cs typeface="Verdana" pitchFamily="34" charset="0"/>
            </a:endParaRPr>
          </a:p>
          <a:p>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smtClean="0"/>
          </a:p>
        </p:txBody>
      </p:sp>
    </p:spTree>
    <p:extLst>
      <p:ext uri="{BB962C8B-B14F-4D97-AF65-F5344CB8AC3E}">
        <p14:creationId xmlns:p14="http://schemas.microsoft.com/office/powerpoint/2010/main" val="15177423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2.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3.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1069</TotalTime>
  <Words>1891</Words>
  <Application>Microsoft Office PowerPoint</Application>
  <PresentationFormat>On-screen Show (16:9)</PresentationFormat>
  <Paragraphs>199</Paragraphs>
  <Slides>23</Slides>
  <Notes>8</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33" baseType="lpstr">
      <vt:lpstr>Arial</vt:lpstr>
      <vt:lpstr>Calibri</vt:lpstr>
      <vt:lpstr>Verdana</vt:lpstr>
      <vt:lpstr>Wingdings</vt:lpstr>
      <vt:lpstr>su_dsv_ppt_template_16_9_20130920</vt:lpstr>
      <vt:lpstr>English SU 16:9 - Widescreen</vt:lpstr>
      <vt:lpstr>SU 16:9 - Blå Widescreen</vt:lpstr>
      <vt:lpstr>English SU 16:9 - Blå Widescreen</vt:lpstr>
      <vt:lpstr>Special</vt:lpstr>
      <vt:lpstr>Visio</vt:lpstr>
      <vt:lpstr>Requirement Modelling with UML Use Case</vt:lpstr>
      <vt:lpstr>Questions to answer </vt:lpstr>
      <vt:lpstr>PowerPoint Presentation</vt:lpstr>
      <vt:lpstr>Real World and Models</vt:lpstr>
      <vt:lpstr>Requirement Engineering (in Real World)</vt:lpstr>
      <vt:lpstr>Requirement Engineering Models</vt:lpstr>
      <vt:lpstr>PowerPoint Presentation</vt:lpstr>
      <vt:lpstr>Requirement Engineering</vt:lpstr>
      <vt:lpstr>Requirement </vt:lpstr>
      <vt:lpstr>Functional Requirement </vt:lpstr>
      <vt:lpstr>Non-functional Requirement </vt:lpstr>
      <vt:lpstr>Requirement Specification</vt:lpstr>
      <vt:lpstr>Requirement Specification and Models</vt:lpstr>
      <vt:lpstr>Why Requirement Engineering?</vt:lpstr>
      <vt:lpstr>PowerPoint Presentation</vt:lpstr>
      <vt:lpstr>UML Use Case Diagram</vt:lpstr>
      <vt:lpstr>UML Use Case Diagram</vt:lpstr>
      <vt:lpstr>Use Case Description</vt:lpstr>
      <vt:lpstr>Use Case Model</vt:lpstr>
      <vt:lpstr>Guidelines for the Use Case Model</vt:lpstr>
      <vt:lpstr>More about Use Case Description</vt:lpstr>
      <vt:lpstr>Questions to answer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62</cp:revision>
  <dcterms:created xsi:type="dcterms:W3CDTF">2015-05-25T21:35:52Z</dcterms:created>
  <dcterms:modified xsi:type="dcterms:W3CDTF">2019-01-07T07:31:58Z</dcterms:modified>
</cp:coreProperties>
</file>