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0" r:id="rId1"/>
    <p:sldMasterId id="2147483735" r:id="rId2"/>
    <p:sldMasterId id="2147483717" r:id="rId3"/>
    <p:sldMasterId id="2147483750" r:id="rId4"/>
    <p:sldMasterId id="2147483689" r:id="rId5"/>
  </p:sldMasterIdLst>
  <p:notesMasterIdLst>
    <p:notesMasterId r:id="rId30"/>
  </p:notesMasterIdLst>
  <p:handoutMasterIdLst>
    <p:handoutMasterId r:id="rId31"/>
  </p:handoutMasterIdLst>
  <p:sldIdLst>
    <p:sldId id="264" r:id="rId6"/>
    <p:sldId id="279" r:id="rId7"/>
    <p:sldId id="274" r:id="rId8"/>
    <p:sldId id="344" r:id="rId9"/>
    <p:sldId id="347" r:id="rId10"/>
    <p:sldId id="345" r:id="rId11"/>
    <p:sldId id="325" r:id="rId12"/>
    <p:sldId id="346" r:id="rId13"/>
    <p:sldId id="324" r:id="rId14"/>
    <p:sldId id="305" r:id="rId15"/>
    <p:sldId id="321" r:id="rId16"/>
    <p:sldId id="323" r:id="rId17"/>
    <p:sldId id="313" r:id="rId18"/>
    <p:sldId id="314" r:id="rId19"/>
    <p:sldId id="315" r:id="rId20"/>
    <p:sldId id="316" r:id="rId21"/>
    <p:sldId id="317" r:id="rId22"/>
    <p:sldId id="318" r:id="rId23"/>
    <p:sldId id="350" r:id="rId24"/>
    <p:sldId id="349" r:id="rId25"/>
    <p:sldId id="340" r:id="rId26"/>
    <p:sldId id="339" r:id="rId27"/>
    <p:sldId id="280" r:id="rId28"/>
    <p:sldId id="348" r:id="rId29"/>
  </p:sldIdLst>
  <p:sldSz cx="9144000" cy="5143500" type="screen16x9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4F"/>
    <a:srgbClr val="939A5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42" autoAdjust="0"/>
    <p:restoredTop sz="94645" autoAdjust="0"/>
  </p:normalViewPr>
  <p:slideViewPr>
    <p:cSldViewPr snapToGrid="0">
      <p:cViewPr varScale="1">
        <p:scale>
          <a:sx n="104" d="100"/>
          <a:sy n="104" d="100"/>
        </p:scale>
        <p:origin x="725" y="7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C84FDD-BB37-6B48-A9C5-1C3155F992C4}" type="datetimeFigureOut">
              <a:rPr lang="en-US" smtClean="0"/>
              <a:t>9/26/2020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0884B-425D-4B4B-8C23-55A19188854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0230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100B7E-7A17-47E8-A5AB-33071C0C8AAA}" type="datetimeFigureOut">
              <a:rPr lang="sv-SE" smtClean="0"/>
              <a:pPr/>
              <a:t>2020-09-26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64AB5-3208-46EB-A2CB-53BA67DEFF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437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801118-FDB0-4E4D-B832-A67806F546D8}" type="slidenum">
              <a:rPr lang="en-US" altLang="sv-SE" sz="1300" i="0"/>
              <a:pPr eaLnBrk="1" hangingPunct="1"/>
              <a:t>2</a:t>
            </a:fld>
            <a:endParaRPr lang="en-US" altLang="sv-SE" sz="1300" i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sv-SE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276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801118-FDB0-4E4D-B832-A67806F546D8}" type="slidenum">
              <a:rPr lang="en-US" altLang="sv-SE" sz="1300" i="0"/>
              <a:pPr eaLnBrk="1" hangingPunct="1"/>
              <a:t>17</a:t>
            </a:fld>
            <a:endParaRPr lang="en-US" altLang="sv-SE" sz="1300" i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 altLang="sv-SE" sz="800">
                <a:latin typeface="Arial" panose="020B0604020202020204" pitchFamily="34" charset="0"/>
              </a:rPr>
              <a:t>Här har vi nu kompletterat aktivitetsdiagrammet från den första bilden med det vi har lärt oss hittills notationsmässigt, samt ett konkret textgivet exempel. </a:t>
            </a:r>
          </a:p>
          <a:p>
            <a:endParaRPr lang="sv-SE" altLang="sv-SE" sz="800">
              <a:latin typeface="Arial" panose="020B0604020202020204" pitchFamily="34" charset="0"/>
            </a:endParaRPr>
          </a:p>
          <a:p>
            <a:r>
              <a:rPr lang="sv-SE" altLang="sv-SE" sz="800">
                <a:latin typeface="Arial" panose="020B0604020202020204" pitchFamily="34" charset="0"/>
              </a:rPr>
              <a:t>Vi börjar i startnoden och följer flödena genom aktionsnoderna.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förgreningsnod som ger parallella sekvenser av flöden.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beslutsnod, med dess villkorade utgående flöden, som så småningom återförs i en samgåendenod.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De parallella sekvenserna av flöden från förgreningen går också de så småningom samman, i föreningsnoden.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Slutligen når vi noden för aktivitetsslut. </a:t>
            </a:r>
          </a:p>
          <a:p>
            <a:endParaRPr lang="en-US" altLang="sv-SE" sz="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009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801118-FDB0-4E4D-B832-A67806F546D8}" type="slidenum">
              <a:rPr lang="en-US" altLang="sv-SE" sz="1300" i="0"/>
              <a:pPr eaLnBrk="1" hangingPunct="1"/>
              <a:t>18</a:t>
            </a:fld>
            <a:endParaRPr lang="en-US" altLang="sv-SE" sz="1300" i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sv-SE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30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1CF288-96C9-4CCC-8EAC-6CF3B4212640}" type="slidenum">
              <a:rPr lang="en-US" altLang="sv-SE" sz="1300" i="0"/>
              <a:pPr eaLnBrk="1" hangingPunct="1"/>
              <a:t>21</a:t>
            </a:fld>
            <a:endParaRPr lang="en-US" altLang="sv-SE" sz="1300" i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sv-SE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314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1CF288-96C9-4CCC-8EAC-6CF3B4212640}" type="slidenum">
              <a:rPr lang="en-US" altLang="sv-SE" sz="1300" i="0"/>
              <a:pPr eaLnBrk="1" hangingPunct="1"/>
              <a:t>22</a:t>
            </a:fld>
            <a:endParaRPr lang="en-US" altLang="sv-SE" sz="1300" i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sv-SE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3496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1CF288-96C9-4CCC-8EAC-6CF3B4212640}" type="slidenum">
              <a:rPr lang="en-US" altLang="sv-SE" sz="1300" i="0"/>
              <a:pPr eaLnBrk="1" hangingPunct="1"/>
              <a:t>23</a:t>
            </a:fld>
            <a:endParaRPr lang="en-US" altLang="sv-SE" sz="1300" i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sv-SE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8035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1CF288-96C9-4CCC-8EAC-6CF3B4212640}" type="slidenum">
              <a:rPr lang="en-US" altLang="sv-SE" sz="1300" i="0"/>
              <a:pPr eaLnBrk="1" hangingPunct="1"/>
              <a:t>24</a:t>
            </a:fld>
            <a:endParaRPr lang="en-US" altLang="sv-SE" sz="1300" i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 altLang="sv-SE" sz="800">
                <a:latin typeface="Arial" panose="020B0604020202020204" pitchFamily="34" charset="0"/>
              </a:rPr>
              <a:t>Här har vi nu kompletterat aktivitetsdiagrammet från den första bilden med det vi har lärt oss hittills notationsmässigt, samt ett konkret textgivet exempel. </a:t>
            </a:r>
          </a:p>
          <a:p>
            <a:endParaRPr lang="sv-SE" altLang="sv-SE" sz="800">
              <a:latin typeface="Arial" panose="020B0604020202020204" pitchFamily="34" charset="0"/>
            </a:endParaRPr>
          </a:p>
          <a:p>
            <a:r>
              <a:rPr lang="sv-SE" altLang="sv-SE" sz="800">
                <a:latin typeface="Arial" panose="020B0604020202020204" pitchFamily="34" charset="0"/>
              </a:rPr>
              <a:t>Vi börjar i startnoden och följer flödena genom aktionsnoderna.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förgreningsnod som ger parallella sekvenser av flöden.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beslutsnod, med dess villkorade utgående flöden, som så småningom återförs i en samgåendenod.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De parallella sekvenserna av flöden från förgreningen går också de så småningom samman, i föreningsnoden.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Slutligen når vi noden för aktivitetsslut. </a:t>
            </a:r>
          </a:p>
          <a:p>
            <a:endParaRPr lang="en-US" altLang="sv-SE" sz="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677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v-SE" altLang="sv-SE">
              <a:latin typeface="Arial" panose="020B0604020202020204" pitchFamily="34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266984B-3571-4922-8C75-0CFD71F5D64F}" type="slidenum">
              <a:rPr lang="en-US" altLang="sv-SE" sz="1300" i="0"/>
              <a:pPr eaLnBrk="1" hangingPunct="1"/>
              <a:t>3</a:t>
            </a:fld>
            <a:endParaRPr lang="en-US" altLang="sv-SE" sz="1300" i="0"/>
          </a:p>
        </p:txBody>
      </p:sp>
    </p:spTree>
    <p:extLst>
      <p:ext uri="{BB962C8B-B14F-4D97-AF65-F5344CB8AC3E}">
        <p14:creationId xmlns:p14="http://schemas.microsoft.com/office/powerpoint/2010/main" val="556656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801118-FDB0-4E4D-B832-A67806F546D8}" type="slidenum">
              <a:rPr lang="en-US" altLang="sv-SE" sz="1300" i="0"/>
              <a:pPr eaLnBrk="1" hangingPunct="1"/>
              <a:t>10</a:t>
            </a:fld>
            <a:endParaRPr lang="en-US" altLang="sv-SE" sz="1300" i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 altLang="sv-SE" sz="800" dirty="0">
                <a:latin typeface="Arial" panose="020B0604020202020204" pitchFamily="34" charset="0"/>
              </a:rPr>
              <a:t>. </a:t>
            </a:r>
          </a:p>
          <a:p>
            <a:endParaRPr lang="en-US" altLang="sv-SE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204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801118-FDB0-4E4D-B832-A67806F546D8}" type="slidenum">
              <a:rPr lang="en-US" altLang="sv-SE" sz="1300" i="0"/>
              <a:pPr eaLnBrk="1" hangingPunct="1"/>
              <a:t>11</a:t>
            </a:fld>
            <a:endParaRPr lang="en-US" altLang="sv-SE" sz="1300" i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sv-SE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551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801118-FDB0-4E4D-B832-A67806F546D8}" type="slidenum">
              <a:rPr lang="en-US" altLang="sv-SE" sz="1300" i="0"/>
              <a:pPr eaLnBrk="1" hangingPunct="1"/>
              <a:t>12</a:t>
            </a:fld>
            <a:endParaRPr lang="en-US" altLang="sv-SE" sz="1300" i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sv-SE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915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801118-FDB0-4E4D-B832-A67806F546D8}" type="slidenum">
              <a:rPr lang="en-US" altLang="sv-SE" sz="1300" i="0"/>
              <a:pPr eaLnBrk="1" hangingPunct="1"/>
              <a:t>13</a:t>
            </a:fld>
            <a:endParaRPr lang="en-US" altLang="sv-SE" sz="1300" i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sv-SE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424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801118-FDB0-4E4D-B832-A67806F546D8}" type="slidenum">
              <a:rPr lang="en-US" altLang="sv-SE" sz="1300" i="0"/>
              <a:pPr eaLnBrk="1" hangingPunct="1"/>
              <a:t>14</a:t>
            </a:fld>
            <a:endParaRPr lang="en-US" altLang="sv-SE" sz="1300" i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sv-SE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158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801118-FDB0-4E4D-B832-A67806F546D8}" type="slidenum">
              <a:rPr lang="en-US" altLang="sv-SE" sz="1300" i="0"/>
              <a:pPr eaLnBrk="1" hangingPunct="1"/>
              <a:t>15</a:t>
            </a:fld>
            <a:endParaRPr lang="en-US" altLang="sv-SE" sz="1300" i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sv-SE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965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801118-FDB0-4E4D-B832-A67806F546D8}" type="slidenum">
              <a:rPr lang="en-US" altLang="sv-SE" sz="1300" i="0"/>
              <a:pPr eaLnBrk="1" hangingPunct="1"/>
              <a:t>16</a:t>
            </a:fld>
            <a:endParaRPr lang="en-US" altLang="sv-SE" sz="1300" i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sv-SE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542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2726350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797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5997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96804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932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3735963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Olive bra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023754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Crow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242507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029145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7807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-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98360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Kro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658289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Olive bra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72574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Crow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30753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3075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505042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7495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963257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176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17019348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Olivkv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9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1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798015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Kron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11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2968387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Olivkv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8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32714047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4249829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0514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116915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Olivkv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25911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Kron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2787982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8978091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089489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64071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376429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275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7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59284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F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11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17991691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Olive bran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8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18505095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Crow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22847219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7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4541948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95333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F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36494611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Olive bran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Click to edit Master title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24717795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Crow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Click to edit Master title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7151870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193454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par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75470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2510738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59268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12670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0621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07854"/>
            <a:ext cx="1435366" cy="1195504"/>
          </a:xfrm>
          <a:prstGeom prst="rect">
            <a:avLst/>
          </a:prstGeom>
        </p:spPr>
      </p:pic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rgbClr val="002F5F"/>
                </a:solidFill>
                <a:latin typeface="Verdana"/>
                <a:cs typeface="Verdana"/>
              </a:rPr>
              <a:t>Medverkande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92000" y="4227934"/>
            <a:ext cx="535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>
                <a:solidFill>
                  <a:schemeClr val="tx1"/>
                </a:solidFill>
                <a:latin typeface="Verdana"/>
              </a:rPr>
              <a:t>Inspelat</a:t>
            </a:r>
            <a:r>
              <a:rPr lang="sv-SE" sz="1600" baseline="0" noProof="0" dirty="0">
                <a:solidFill>
                  <a:schemeClr val="tx1"/>
                </a:solidFill>
                <a:latin typeface="Verdana"/>
              </a:rPr>
              <a:t> </a:t>
            </a:r>
            <a:fld id="{DEF0F593-7E64-D74F-96F6-B611C3DC3FC9}" type="datetime1">
              <a:rPr lang="sv-SE" sz="1600" baseline="0" noProof="0" smtClean="0">
                <a:solidFill>
                  <a:schemeClr val="tx1"/>
                </a:solidFill>
                <a:latin typeface="Verdana"/>
              </a:rPr>
              <a:t>2020-09-26</a:t>
            </a:fld>
            <a:endParaRPr lang="sv-SE" sz="1600" noProof="0" dirty="0">
              <a:solidFill>
                <a:schemeClr val="tx1"/>
              </a:solidFill>
              <a:latin typeface="Verdana"/>
            </a:endParaRPr>
          </a:p>
          <a:p>
            <a:r>
              <a:rPr lang="sv-SE" sz="1600" noProof="0" dirty="0">
                <a:solidFill>
                  <a:schemeClr val="tx1"/>
                </a:solidFill>
                <a:latin typeface="Verdana"/>
              </a:rPr>
              <a:t>Institutionen för data- och systemvetenskap, DSV </a:t>
            </a:r>
          </a:p>
        </p:txBody>
      </p:sp>
    </p:spTree>
    <p:extLst>
      <p:ext uri="{BB962C8B-B14F-4D97-AF65-F5344CB8AC3E}">
        <p14:creationId xmlns:p14="http://schemas.microsoft.com/office/powerpoint/2010/main" val="15321057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>
                <a:solidFill>
                  <a:srgbClr val="002F5F"/>
                </a:solidFill>
                <a:latin typeface="Verdana"/>
                <a:cs typeface="Verdana"/>
              </a:rPr>
              <a:t>Contributors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92000" y="4227934"/>
            <a:ext cx="57246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chemeClr val="tx1"/>
                </a:solidFill>
                <a:latin typeface="Verdana"/>
              </a:rPr>
              <a:t>Recorded </a:t>
            </a:r>
            <a:fld id="{DEF0F593-7E64-D74F-96F6-B611C3DC3FC9}" type="datetime1">
              <a:rPr lang="en-US" sz="1600" baseline="0" noProof="0" smtClean="0">
                <a:solidFill>
                  <a:schemeClr val="tx1"/>
                </a:solidFill>
                <a:latin typeface="Verdana"/>
              </a:rPr>
              <a:t>9/26/2020</a:t>
            </a:fld>
            <a:endParaRPr lang="en-US" sz="1600" noProof="0" dirty="0">
              <a:solidFill>
                <a:schemeClr val="tx1"/>
              </a:solidFill>
              <a:latin typeface="Verdana"/>
            </a:endParaRPr>
          </a:p>
          <a:p>
            <a:r>
              <a:rPr lang="en-US" sz="1600" noProof="0" dirty="0">
                <a:solidFill>
                  <a:schemeClr val="tx1"/>
                </a:solidFill>
                <a:latin typeface="Verdana"/>
              </a:rPr>
              <a:t>Department of Computer and Systems Sciences, DSV </a:t>
            </a:r>
          </a:p>
        </p:txBody>
      </p:sp>
      <p:pic>
        <p:nvPicPr>
          <p:cNvPr id="8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612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792000" y="4227934"/>
            <a:ext cx="535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>
                <a:solidFill>
                  <a:srgbClr val="FFFFFF"/>
                </a:solidFill>
                <a:latin typeface="Verdana"/>
              </a:rPr>
              <a:t>Inspelat</a:t>
            </a:r>
            <a:r>
              <a:rPr lang="sv-SE" sz="1600" baseline="0" noProof="0" dirty="0">
                <a:solidFill>
                  <a:srgbClr val="FFFFFF"/>
                </a:solidFill>
                <a:latin typeface="Verdana"/>
              </a:rPr>
              <a:t> </a:t>
            </a:r>
            <a:fld id="{DEF0F593-7E64-D74F-96F6-B611C3DC3FC9}" type="datetime1">
              <a:rPr lang="sv-SE" sz="1600" baseline="0" noProof="0" smtClean="0">
                <a:solidFill>
                  <a:srgbClr val="FFFFFF"/>
                </a:solidFill>
                <a:latin typeface="Verdana"/>
              </a:rPr>
              <a:t>2020-09-26</a:t>
            </a:fld>
            <a:endParaRPr lang="sv-SE" sz="1600" noProof="0" dirty="0">
              <a:solidFill>
                <a:srgbClr val="FFFFFF"/>
              </a:solidFill>
              <a:latin typeface="Verdana"/>
            </a:endParaRPr>
          </a:p>
          <a:p>
            <a:r>
              <a:rPr lang="sv-SE" sz="1600" noProof="0" dirty="0">
                <a:solidFill>
                  <a:srgbClr val="FFFFFF"/>
                </a:solidFill>
                <a:latin typeface="Verdana"/>
              </a:rPr>
              <a:t>Institutionen för data- och systemvetenskap, DSV 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rgbClr val="FFFFFF"/>
                </a:solidFill>
                <a:latin typeface="Verdana"/>
                <a:cs typeface="Verdana"/>
              </a:rPr>
              <a:t>Medverkande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2890"/>
            <a:ext cx="1435367" cy="119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49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egen sidfot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2890"/>
            <a:ext cx="1435367" cy="1195504"/>
          </a:xfrm>
          <a:prstGeom prst="rect">
            <a:avLst/>
          </a:prstGeom>
        </p:spPr>
      </p:pic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rgbClr val="FFFFFF"/>
                </a:solidFill>
                <a:latin typeface="Verdana"/>
                <a:cs typeface="Verdana"/>
              </a:rPr>
              <a:t>Medverkande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90772" y="4221654"/>
            <a:ext cx="6387308" cy="586827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strike="noStrike" baseline="0">
                <a:solidFill>
                  <a:schemeClr val="bg1"/>
                </a:solidFill>
              </a:defRPr>
            </a:lvl1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chemeClr val="bg1"/>
                </a:solidFill>
                <a:latin typeface="Verdana"/>
              </a:rPr>
              <a:t>Click to insert custom footer</a:t>
            </a:r>
          </a:p>
        </p:txBody>
      </p:sp>
    </p:spTree>
    <p:extLst>
      <p:ext uri="{BB962C8B-B14F-4D97-AF65-F5344CB8AC3E}">
        <p14:creationId xmlns:p14="http://schemas.microsoft.com/office/powerpoint/2010/main" val="29688040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792000" y="4227934"/>
            <a:ext cx="57246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chemeClr val="bg1"/>
                </a:solidFill>
                <a:latin typeface="Verdana"/>
              </a:rPr>
              <a:t>Recorded </a:t>
            </a:r>
            <a:fld id="{DEF0F593-7E64-D74F-96F6-B611C3DC3FC9}" type="datetime1">
              <a:rPr lang="en-US" sz="1600" baseline="0" noProof="0" smtClean="0">
                <a:solidFill>
                  <a:schemeClr val="bg1"/>
                </a:solidFill>
                <a:latin typeface="Verdana"/>
              </a:rPr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9/26/2020</a:t>
            </a:fld>
            <a:endParaRPr lang="en-US" sz="1600" noProof="0" dirty="0">
              <a:solidFill>
                <a:schemeClr val="bg1"/>
              </a:solidFill>
              <a:latin typeface="Verdana"/>
            </a:endParaRPr>
          </a:p>
          <a:p>
            <a:r>
              <a:rPr lang="en-US" sz="1600" noProof="0" dirty="0">
                <a:solidFill>
                  <a:schemeClr val="bg1"/>
                </a:solidFill>
                <a:latin typeface="Verdana"/>
              </a:rPr>
              <a:t>Department of Computer and Systems Sciences, DSV 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>
                <a:solidFill>
                  <a:srgbClr val="FFFFFF"/>
                </a:solidFill>
                <a:latin typeface="Verdana"/>
                <a:cs typeface="Verdana"/>
              </a:rPr>
              <a:t>Contributors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158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custom footer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>
                <a:solidFill>
                  <a:srgbClr val="FFFFFF"/>
                </a:solidFill>
                <a:latin typeface="Verdana"/>
                <a:cs typeface="Verdana"/>
              </a:rPr>
              <a:t>Contributors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79"/>
          </a:xfrm>
          <a:prstGeom prst="rect">
            <a:avLst/>
          </a:prstGeom>
        </p:spPr>
      </p:pic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90772" y="4221654"/>
            <a:ext cx="6387308" cy="586827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strike="noStrike" baseline="0">
                <a:solidFill>
                  <a:schemeClr val="bg1"/>
                </a:solidFill>
              </a:defRPr>
            </a:lvl1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chemeClr val="bg1"/>
                </a:solidFill>
                <a:latin typeface="Verdana"/>
              </a:rPr>
              <a:t>Click to insert custom footer</a:t>
            </a:r>
          </a:p>
        </p:txBody>
      </p:sp>
    </p:spTree>
    <p:extLst>
      <p:ext uri="{BB962C8B-B14F-4D97-AF65-F5344CB8AC3E}">
        <p14:creationId xmlns:p14="http://schemas.microsoft.com/office/powerpoint/2010/main" val="417444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a logo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07854"/>
            <a:ext cx="1435367" cy="1195504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792000" y="4465444"/>
            <a:ext cx="5354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>
                <a:solidFill>
                  <a:srgbClr val="FFFFFF"/>
                </a:solidFill>
                <a:latin typeface="Verdana"/>
              </a:rPr>
              <a:t>Institutionen för data- och systemvetenskap, DSV </a:t>
            </a:r>
          </a:p>
        </p:txBody>
      </p:sp>
    </p:spTree>
    <p:extLst>
      <p:ext uri="{BB962C8B-B14F-4D97-AF65-F5344CB8AC3E}">
        <p14:creationId xmlns:p14="http://schemas.microsoft.com/office/powerpoint/2010/main" val="533423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sida - 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77308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logo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792000" y="4465444"/>
            <a:ext cx="572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noProof="0" dirty="0">
                <a:solidFill>
                  <a:schemeClr val="bg1"/>
                </a:solidFill>
                <a:latin typeface="Verdana"/>
              </a:rPr>
              <a:t>Department of Computer and Systems Sciences, DSV 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9"/>
            <a:ext cx="1296144" cy="12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6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vit/Emp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08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svart/Empty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9523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blå/Empty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765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Olivkv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5300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Kro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5300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 dirty="0"/>
          </a:p>
        </p:txBody>
      </p: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912549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5.emf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6.emf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0.emf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7" name="Bildobjekt 6" descr="logo-org-svensk_rgb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884368" y="216001"/>
            <a:ext cx="980375" cy="81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709" r:id="rId2"/>
    <p:sldLayoutId id="2147483710" r:id="rId3"/>
    <p:sldLayoutId id="2147483713" r:id="rId4"/>
    <p:sldLayoutId id="2147483684" r:id="rId5"/>
    <p:sldLayoutId id="2147483683" r:id="rId6"/>
    <p:sldLayoutId id="2147483712" r:id="rId7"/>
    <p:sldLayoutId id="2147483711" r:id="rId8"/>
    <p:sldLayoutId id="2147483714" r:id="rId9"/>
    <p:sldLayoutId id="2147483685" r:id="rId10"/>
    <p:sldLayoutId id="2147483686" r:id="rId11"/>
    <p:sldLayoutId id="2147483687" r:id="rId12"/>
    <p:sldLayoutId id="2147483688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noProof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/>
              <a:t>Klicka här för att ändra format på bakgrundstexten</a:t>
            </a:r>
          </a:p>
          <a:p>
            <a:pPr lvl="1"/>
            <a:r>
              <a:rPr lang="en-US" noProof="0"/>
              <a:t>Nivå två</a:t>
            </a:r>
          </a:p>
          <a:p>
            <a:pPr lvl="2"/>
            <a:r>
              <a:rPr lang="en-US" noProof="0"/>
              <a:t>Nivå tre</a:t>
            </a:r>
          </a:p>
          <a:p>
            <a:pPr lvl="3"/>
            <a:r>
              <a:rPr lang="en-US" noProof="0"/>
              <a:t>Nivå fyra</a:t>
            </a:r>
          </a:p>
          <a:p>
            <a:pPr lvl="4"/>
            <a:r>
              <a:rPr lang="en-US" noProof="0"/>
              <a:t>Nivå fem</a:t>
            </a:r>
          </a:p>
        </p:txBody>
      </p:sp>
      <p:pic>
        <p:nvPicPr>
          <p:cNvPr id="5" name="Bildobjekt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16001"/>
            <a:ext cx="884358" cy="84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2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8" r:id="rId2"/>
    <p:sldLayoutId id="2147483737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16655"/>
            <a:ext cx="980375" cy="81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7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20" r:id="rId2"/>
    <p:sldLayoutId id="2147483719" r:id="rId3"/>
    <p:sldLayoutId id="2147483721" r:id="rId4"/>
    <p:sldLayoutId id="2147483722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4" name="Picture 3" descr="logo-neg-engelsk_rgb.eps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72" y="216023"/>
            <a:ext cx="884336" cy="84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7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90343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65" r:id="rId2"/>
    <p:sldLayoutId id="2147483733" r:id="rId3"/>
    <p:sldLayoutId id="2147483769" r:id="rId4"/>
    <p:sldLayoutId id="2147483766" r:id="rId5"/>
    <p:sldLayoutId id="2147483770" r:id="rId6"/>
    <p:sldLayoutId id="2147483767" r:id="rId7"/>
    <p:sldLayoutId id="2147483768" r:id="rId8"/>
    <p:sldLayoutId id="2147483697" r:id="rId9"/>
    <p:sldLayoutId id="2147483715" r:id="rId10"/>
    <p:sldLayoutId id="2147483716" r:id="rId11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0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1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2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13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14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999" y="1704612"/>
            <a:ext cx="7437357" cy="1069200"/>
          </a:xfrm>
        </p:spPr>
        <p:txBody>
          <a:bodyPr/>
          <a:lstStyle/>
          <a:p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about</a:t>
            </a:r>
            <a:r>
              <a:rPr lang="sv-SE" dirty="0"/>
              <a:t> </a:t>
            </a:r>
            <a:r>
              <a:rPr lang="sv-SE" dirty="0" err="1"/>
              <a:t>Processes</a:t>
            </a:r>
            <a:r>
              <a:rPr lang="sv-SE" dirty="0"/>
              <a:t> Modelling with UML Activity Diagram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7999" y="3360328"/>
            <a:ext cx="6631200" cy="1045502"/>
          </a:xfrm>
        </p:spPr>
        <p:txBody>
          <a:bodyPr/>
          <a:lstStyle/>
          <a:p>
            <a:r>
              <a:rPr lang="sv-SE" dirty="0"/>
              <a:t>Erik Perjons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sv-SE" dirty="0"/>
              <a:t>SUPCOM</a:t>
            </a:r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9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946"/>
    </mc:Choice>
    <mc:Fallback xmlns="">
      <p:transition advTm="13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AutoShape 2"/>
          <p:cNvSpPr>
            <a:spLocks noChangeArrowheads="1"/>
          </p:cNvSpPr>
          <p:nvPr/>
        </p:nvSpPr>
        <p:spPr bwMode="auto">
          <a:xfrm>
            <a:off x="4267200" y="4395212"/>
            <a:ext cx="1188244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36" name="AutoShape 3"/>
          <p:cNvSpPr>
            <a:spLocks noChangeArrowheads="1"/>
          </p:cNvSpPr>
          <p:nvPr/>
        </p:nvSpPr>
        <p:spPr bwMode="auto">
          <a:xfrm>
            <a:off x="972741" y="2726531"/>
            <a:ext cx="1727598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37" name="Rectangle 4"/>
          <p:cNvSpPr>
            <a:spLocks noGrp="1" noChangeArrowheads="1"/>
          </p:cNvSpPr>
          <p:nvPr>
            <p:ph type="title"/>
          </p:nvPr>
        </p:nvSpPr>
        <p:spPr>
          <a:xfrm>
            <a:off x="792000" y="360834"/>
            <a:ext cx="6850800" cy="596700"/>
          </a:xfrm>
          <a:noFill/>
        </p:spPr>
        <p:txBody>
          <a:bodyPr/>
          <a:lstStyle/>
          <a:p>
            <a:r>
              <a:rPr lang="sv-SE" altLang="sv-SE" sz="2850" dirty="0"/>
              <a:t>Token</a:t>
            </a:r>
          </a:p>
        </p:txBody>
      </p:sp>
      <p:sp>
        <p:nvSpPr>
          <p:cNvPr id="18438" name="Text Box 5"/>
          <p:cNvSpPr txBox="1">
            <a:spLocks noChangeArrowheads="1"/>
          </p:cNvSpPr>
          <p:nvPr/>
        </p:nvSpPr>
        <p:spPr bwMode="auto">
          <a:xfrm>
            <a:off x="2961085" y="3293269"/>
            <a:ext cx="7713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[sum&lt;= 1000]</a:t>
            </a:r>
          </a:p>
        </p:txBody>
      </p:sp>
      <p:sp>
        <p:nvSpPr>
          <p:cNvPr id="18439" name="AutoShape 6"/>
          <p:cNvSpPr>
            <a:spLocks noChangeArrowheads="1"/>
          </p:cNvSpPr>
          <p:nvPr/>
        </p:nvSpPr>
        <p:spPr bwMode="auto">
          <a:xfrm>
            <a:off x="972741" y="3806428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0" name="AutoShape 7"/>
          <p:cNvSpPr>
            <a:spLocks noChangeArrowheads="1"/>
          </p:cNvSpPr>
          <p:nvPr/>
        </p:nvSpPr>
        <p:spPr bwMode="auto">
          <a:xfrm>
            <a:off x="5725716" y="2295525"/>
            <a:ext cx="1133475" cy="438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1" name="Oval 8"/>
          <p:cNvSpPr>
            <a:spLocks noChangeArrowheads="1"/>
          </p:cNvSpPr>
          <p:nvPr/>
        </p:nvSpPr>
        <p:spPr bwMode="auto">
          <a:xfrm>
            <a:off x="1404938" y="1221581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8442" name="AutoShape 9"/>
          <p:cNvSpPr>
            <a:spLocks noChangeArrowheads="1"/>
          </p:cNvSpPr>
          <p:nvPr/>
        </p:nvSpPr>
        <p:spPr bwMode="auto">
          <a:xfrm>
            <a:off x="972742" y="1545431"/>
            <a:ext cx="972740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3" name="AutoShape 10"/>
          <p:cNvSpPr>
            <a:spLocks noChangeArrowheads="1"/>
          </p:cNvSpPr>
          <p:nvPr/>
        </p:nvSpPr>
        <p:spPr bwMode="auto">
          <a:xfrm>
            <a:off x="995362" y="2357437"/>
            <a:ext cx="1566863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4" name="Line 11"/>
          <p:cNvSpPr>
            <a:spLocks noChangeShapeType="1"/>
          </p:cNvSpPr>
          <p:nvPr/>
        </p:nvSpPr>
        <p:spPr bwMode="auto">
          <a:xfrm>
            <a:off x="972741" y="2140744"/>
            <a:ext cx="58864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5" name="Line 12"/>
          <p:cNvSpPr>
            <a:spLocks noChangeShapeType="1"/>
          </p:cNvSpPr>
          <p:nvPr/>
        </p:nvSpPr>
        <p:spPr bwMode="auto">
          <a:xfrm>
            <a:off x="1482329" y="1762125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6" name="Line 13"/>
          <p:cNvSpPr>
            <a:spLocks noChangeShapeType="1"/>
          </p:cNvSpPr>
          <p:nvPr/>
        </p:nvSpPr>
        <p:spPr bwMode="auto">
          <a:xfrm>
            <a:off x="1728788" y="2140744"/>
            <a:ext cx="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7" name="Line 14"/>
          <p:cNvSpPr>
            <a:spLocks noChangeShapeType="1"/>
          </p:cNvSpPr>
          <p:nvPr/>
        </p:nvSpPr>
        <p:spPr bwMode="auto">
          <a:xfrm>
            <a:off x="6266260" y="2140744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8" name="Line 15"/>
          <p:cNvSpPr>
            <a:spLocks noChangeShapeType="1"/>
          </p:cNvSpPr>
          <p:nvPr/>
        </p:nvSpPr>
        <p:spPr bwMode="auto">
          <a:xfrm>
            <a:off x="3349228" y="4245769"/>
            <a:ext cx="35099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9" name="Line 16"/>
          <p:cNvSpPr>
            <a:spLocks noChangeShapeType="1"/>
          </p:cNvSpPr>
          <p:nvPr/>
        </p:nvSpPr>
        <p:spPr bwMode="auto">
          <a:xfrm flipH="1">
            <a:off x="1727598" y="2572941"/>
            <a:ext cx="119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0" name="AutoShape 17"/>
          <p:cNvSpPr>
            <a:spLocks noChangeArrowheads="1"/>
          </p:cNvSpPr>
          <p:nvPr/>
        </p:nvSpPr>
        <p:spPr bwMode="auto">
          <a:xfrm>
            <a:off x="2863454" y="2788444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51" name="Line 18"/>
          <p:cNvSpPr>
            <a:spLocks noChangeShapeType="1"/>
          </p:cNvSpPr>
          <p:nvPr/>
        </p:nvSpPr>
        <p:spPr bwMode="auto">
          <a:xfrm flipH="1">
            <a:off x="3835004" y="2896791"/>
            <a:ext cx="0" cy="9179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2" name="Line 19"/>
          <p:cNvSpPr>
            <a:spLocks noChangeShapeType="1"/>
          </p:cNvSpPr>
          <p:nvPr/>
        </p:nvSpPr>
        <p:spPr bwMode="auto">
          <a:xfrm flipV="1">
            <a:off x="2700340" y="2876550"/>
            <a:ext cx="1631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3" name="AutoShape 20"/>
          <p:cNvSpPr>
            <a:spLocks noChangeArrowheads="1"/>
          </p:cNvSpPr>
          <p:nvPr/>
        </p:nvSpPr>
        <p:spPr bwMode="auto">
          <a:xfrm>
            <a:off x="972741" y="3374231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8454" name="Line 21"/>
          <p:cNvSpPr>
            <a:spLocks noChangeShapeType="1"/>
          </p:cNvSpPr>
          <p:nvPr/>
        </p:nvSpPr>
        <p:spPr bwMode="auto">
          <a:xfrm>
            <a:off x="1727598" y="3590925"/>
            <a:ext cx="119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5" name="Line 22"/>
          <p:cNvSpPr>
            <a:spLocks noChangeShapeType="1"/>
          </p:cNvSpPr>
          <p:nvPr/>
        </p:nvSpPr>
        <p:spPr bwMode="auto">
          <a:xfrm>
            <a:off x="4860131" y="4286865"/>
            <a:ext cx="1191" cy="1083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6" name="Line 23"/>
          <p:cNvSpPr>
            <a:spLocks noChangeShapeType="1"/>
          </p:cNvSpPr>
          <p:nvPr/>
        </p:nvSpPr>
        <p:spPr bwMode="auto">
          <a:xfrm flipH="1">
            <a:off x="4861322" y="4662085"/>
            <a:ext cx="0" cy="1071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7" name="Line 24"/>
          <p:cNvSpPr>
            <a:spLocks noChangeShapeType="1"/>
          </p:cNvSpPr>
          <p:nvPr/>
        </p:nvSpPr>
        <p:spPr bwMode="auto">
          <a:xfrm>
            <a:off x="6266260" y="2733675"/>
            <a:ext cx="0" cy="15132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grpSp>
        <p:nvGrpSpPr>
          <p:cNvPr id="18458" name="Group 25"/>
          <p:cNvGrpSpPr>
            <a:grpSpLocks/>
          </p:cNvGrpSpPr>
          <p:nvPr/>
        </p:nvGrpSpPr>
        <p:grpSpPr bwMode="auto">
          <a:xfrm>
            <a:off x="4722019" y="4769242"/>
            <a:ext cx="269081" cy="270272"/>
            <a:chOff x="3198" y="3838"/>
            <a:chExt cx="226" cy="227"/>
          </a:xfrm>
        </p:grpSpPr>
        <p:sp>
          <p:nvSpPr>
            <p:cNvPr id="18492" name="Oval 26"/>
            <p:cNvSpPr>
              <a:spLocks noChangeArrowheads="1"/>
            </p:cNvSpPr>
            <p:nvPr/>
          </p:nvSpPr>
          <p:spPr bwMode="auto">
            <a:xfrm>
              <a:off x="3243" y="3884"/>
              <a:ext cx="136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  <p:sp>
          <p:nvSpPr>
            <p:cNvPr id="18493" name="Oval 27"/>
            <p:cNvSpPr>
              <a:spLocks noChangeArrowheads="1"/>
            </p:cNvSpPr>
            <p:nvPr/>
          </p:nvSpPr>
          <p:spPr bwMode="auto">
            <a:xfrm>
              <a:off x="3198" y="3838"/>
              <a:ext cx="226" cy="2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</p:grpSp>
      <p:sp>
        <p:nvSpPr>
          <p:cNvPr id="18459" name="Line 28"/>
          <p:cNvSpPr>
            <a:spLocks noChangeShapeType="1"/>
          </p:cNvSpPr>
          <p:nvPr/>
        </p:nvSpPr>
        <p:spPr bwMode="auto">
          <a:xfrm>
            <a:off x="1481138" y="1383507"/>
            <a:ext cx="1191" cy="160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60" name="Text Box 29"/>
          <p:cNvSpPr txBox="1">
            <a:spLocks noChangeArrowheads="1"/>
          </p:cNvSpPr>
          <p:nvPr/>
        </p:nvSpPr>
        <p:spPr bwMode="auto">
          <a:xfrm>
            <a:off x="934641" y="1599009"/>
            <a:ext cx="1081088" cy="18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Receive order</a:t>
            </a:r>
          </a:p>
        </p:txBody>
      </p:sp>
      <p:sp>
        <p:nvSpPr>
          <p:cNvPr id="18461" name="Text Box 30"/>
          <p:cNvSpPr txBox="1">
            <a:spLocks noChangeArrowheads="1"/>
          </p:cNvSpPr>
          <p:nvPr/>
        </p:nvSpPr>
        <p:spPr bwMode="auto">
          <a:xfrm>
            <a:off x="5782866" y="2365772"/>
            <a:ext cx="1133475" cy="38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Update</a:t>
            </a:r>
          </a:p>
          <a:p>
            <a:pPr eaLnBrk="1" hangingPunct="1">
              <a:lnSpc>
                <a:spcPct val="60000"/>
              </a:lnSpc>
            </a:pPr>
            <a:endParaRPr lang="sv-SE" altLang="sv-SE" sz="1050" i="0" dirty="0"/>
          </a:p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customer info</a:t>
            </a:r>
          </a:p>
        </p:txBody>
      </p:sp>
      <p:sp>
        <p:nvSpPr>
          <p:cNvPr id="18462" name="Text Box 31"/>
          <p:cNvSpPr txBox="1">
            <a:spLocks noChangeArrowheads="1"/>
          </p:cNvSpPr>
          <p:nvPr/>
        </p:nvSpPr>
        <p:spPr bwMode="auto">
          <a:xfrm>
            <a:off x="963282" y="2754964"/>
            <a:ext cx="2051265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sum for products</a:t>
            </a:r>
          </a:p>
        </p:txBody>
      </p:sp>
      <p:sp>
        <p:nvSpPr>
          <p:cNvPr id="18463" name="Text Box 32"/>
          <p:cNvSpPr txBox="1">
            <a:spLocks noChangeArrowheads="1"/>
          </p:cNvSpPr>
          <p:nvPr/>
        </p:nvSpPr>
        <p:spPr bwMode="auto">
          <a:xfrm>
            <a:off x="972741" y="2375298"/>
            <a:ext cx="1619250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Get ordered products</a:t>
            </a:r>
          </a:p>
        </p:txBody>
      </p:sp>
      <p:sp>
        <p:nvSpPr>
          <p:cNvPr id="18464" name="Text Box 33"/>
          <p:cNvSpPr txBox="1">
            <a:spLocks noChangeArrowheads="1"/>
          </p:cNvSpPr>
          <p:nvPr/>
        </p:nvSpPr>
        <p:spPr bwMode="auto">
          <a:xfrm>
            <a:off x="972740" y="3833813"/>
            <a:ext cx="1554253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total sum</a:t>
            </a:r>
          </a:p>
        </p:txBody>
      </p:sp>
      <p:sp>
        <p:nvSpPr>
          <p:cNvPr id="18465" name="Text Box 34"/>
          <p:cNvSpPr txBox="1">
            <a:spLocks noChangeArrowheads="1"/>
          </p:cNvSpPr>
          <p:nvPr/>
        </p:nvSpPr>
        <p:spPr bwMode="auto">
          <a:xfrm>
            <a:off x="972742" y="3401617"/>
            <a:ext cx="1565672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Calculate delivery cost</a:t>
            </a:r>
          </a:p>
        </p:txBody>
      </p:sp>
      <p:sp>
        <p:nvSpPr>
          <p:cNvPr id="18466" name="Text Box 35"/>
          <p:cNvSpPr txBox="1">
            <a:spLocks noChangeArrowheads="1"/>
          </p:cNvSpPr>
          <p:nvPr/>
        </p:nvSpPr>
        <p:spPr bwMode="auto">
          <a:xfrm>
            <a:off x="4267201" y="4414263"/>
            <a:ext cx="1321941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Deliver products</a:t>
            </a:r>
          </a:p>
        </p:txBody>
      </p:sp>
      <p:sp>
        <p:nvSpPr>
          <p:cNvPr id="18467" name="AutoShape 36"/>
          <p:cNvSpPr>
            <a:spLocks noChangeArrowheads="1"/>
          </p:cNvSpPr>
          <p:nvPr/>
        </p:nvSpPr>
        <p:spPr bwMode="auto">
          <a:xfrm>
            <a:off x="3727848" y="3814762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68" name="Text Box 37"/>
          <p:cNvSpPr txBox="1">
            <a:spLocks noChangeArrowheads="1"/>
          </p:cNvSpPr>
          <p:nvPr/>
        </p:nvSpPr>
        <p:spPr bwMode="auto">
          <a:xfrm>
            <a:off x="3027760" y="2874169"/>
            <a:ext cx="71526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[sum&gt; 1000]</a:t>
            </a:r>
          </a:p>
        </p:txBody>
      </p:sp>
      <p:sp>
        <p:nvSpPr>
          <p:cNvPr id="18469" name="Line 38"/>
          <p:cNvSpPr>
            <a:spLocks noChangeShapeType="1"/>
          </p:cNvSpPr>
          <p:nvPr/>
        </p:nvSpPr>
        <p:spPr bwMode="auto">
          <a:xfrm>
            <a:off x="3078957" y="2895600"/>
            <a:ext cx="7560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0" name="Line 39"/>
          <p:cNvSpPr>
            <a:spLocks noChangeShapeType="1"/>
          </p:cNvSpPr>
          <p:nvPr/>
        </p:nvSpPr>
        <p:spPr bwMode="auto">
          <a:xfrm>
            <a:off x="2970610" y="3003947"/>
            <a:ext cx="0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1" name="Line 40"/>
          <p:cNvSpPr>
            <a:spLocks noChangeShapeType="1"/>
          </p:cNvSpPr>
          <p:nvPr/>
        </p:nvSpPr>
        <p:spPr bwMode="auto">
          <a:xfrm flipH="1">
            <a:off x="2539603" y="3489722"/>
            <a:ext cx="43219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2" name="Line 41"/>
          <p:cNvSpPr>
            <a:spLocks noChangeShapeType="1"/>
          </p:cNvSpPr>
          <p:nvPr/>
        </p:nvSpPr>
        <p:spPr bwMode="auto">
          <a:xfrm>
            <a:off x="2539604" y="3921919"/>
            <a:ext cx="11882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3" name="Line 42"/>
          <p:cNvSpPr>
            <a:spLocks noChangeShapeType="1"/>
          </p:cNvSpPr>
          <p:nvPr/>
        </p:nvSpPr>
        <p:spPr bwMode="auto">
          <a:xfrm>
            <a:off x="3835004" y="4030266"/>
            <a:ext cx="0" cy="21550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656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17"/>
    </mc:Choice>
    <mc:Fallback xmlns="">
      <p:transition spd="slow" advTm="36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AutoShape 2"/>
          <p:cNvSpPr>
            <a:spLocks noChangeArrowheads="1"/>
          </p:cNvSpPr>
          <p:nvPr/>
        </p:nvSpPr>
        <p:spPr bwMode="auto">
          <a:xfrm>
            <a:off x="4267200" y="4395212"/>
            <a:ext cx="1188244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36" name="AutoShape 3"/>
          <p:cNvSpPr>
            <a:spLocks noChangeArrowheads="1"/>
          </p:cNvSpPr>
          <p:nvPr/>
        </p:nvSpPr>
        <p:spPr bwMode="auto">
          <a:xfrm>
            <a:off x="972741" y="2726531"/>
            <a:ext cx="1727598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37" name="Rectangle 4"/>
          <p:cNvSpPr>
            <a:spLocks noGrp="1" noChangeArrowheads="1"/>
          </p:cNvSpPr>
          <p:nvPr>
            <p:ph type="title"/>
          </p:nvPr>
        </p:nvSpPr>
        <p:spPr>
          <a:xfrm>
            <a:off x="792000" y="360834"/>
            <a:ext cx="6850800" cy="596700"/>
          </a:xfrm>
          <a:noFill/>
        </p:spPr>
        <p:txBody>
          <a:bodyPr/>
          <a:lstStyle/>
          <a:p>
            <a:r>
              <a:rPr lang="sv-SE" altLang="sv-SE" sz="2850" dirty="0"/>
              <a:t>Token</a:t>
            </a:r>
          </a:p>
        </p:txBody>
      </p:sp>
      <p:sp>
        <p:nvSpPr>
          <p:cNvPr id="18438" name="Text Box 5"/>
          <p:cNvSpPr txBox="1">
            <a:spLocks noChangeArrowheads="1"/>
          </p:cNvSpPr>
          <p:nvPr/>
        </p:nvSpPr>
        <p:spPr bwMode="auto">
          <a:xfrm>
            <a:off x="2961085" y="3293269"/>
            <a:ext cx="7713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[sum&lt;= 1000]</a:t>
            </a:r>
          </a:p>
        </p:txBody>
      </p:sp>
      <p:sp>
        <p:nvSpPr>
          <p:cNvPr id="18439" name="AutoShape 6"/>
          <p:cNvSpPr>
            <a:spLocks noChangeArrowheads="1"/>
          </p:cNvSpPr>
          <p:nvPr/>
        </p:nvSpPr>
        <p:spPr bwMode="auto">
          <a:xfrm>
            <a:off x="972741" y="3806428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0" name="AutoShape 7"/>
          <p:cNvSpPr>
            <a:spLocks noChangeArrowheads="1"/>
          </p:cNvSpPr>
          <p:nvPr/>
        </p:nvSpPr>
        <p:spPr bwMode="auto">
          <a:xfrm>
            <a:off x="5725716" y="2295525"/>
            <a:ext cx="1133475" cy="438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1" name="Oval 8"/>
          <p:cNvSpPr>
            <a:spLocks noChangeArrowheads="1"/>
          </p:cNvSpPr>
          <p:nvPr/>
        </p:nvSpPr>
        <p:spPr bwMode="auto">
          <a:xfrm>
            <a:off x="1404938" y="1221581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8442" name="AutoShape 9"/>
          <p:cNvSpPr>
            <a:spLocks noChangeArrowheads="1"/>
          </p:cNvSpPr>
          <p:nvPr/>
        </p:nvSpPr>
        <p:spPr bwMode="auto">
          <a:xfrm>
            <a:off x="972742" y="1545431"/>
            <a:ext cx="972740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3" name="AutoShape 10"/>
          <p:cNvSpPr>
            <a:spLocks noChangeArrowheads="1"/>
          </p:cNvSpPr>
          <p:nvPr/>
        </p:nvSpPr>
        <p:spPr bwMode="auto">
          <a:xfrm>
            <a:off x="995362" y="2357437"/>
            <a:ext cx="1566863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4" name="Line 11"/>
          <p:cNvSpPr>
            <a:spLocks noChangeShapeType="1"/>
          </p:cNvSpPr>
          <p:nvPr/>
        </p:nvSpPr>
        <p:spPr bwMode="auto">
          <a:xfrm>
            <a:off x="972741" y="2140744"/>
            <a:ext cx="58864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5" name="Line 12"/>
          <p:cNvSpPr>
            <a:spLocks noChangeShapeType="1"/>
          </p:cNvSpPr>
          <p:nvPr/>
        </p:nvSpPr>
        <p:spPr bwMode="auto">
          <a:xfrm>
            <a:off x="1482329" y="1762125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6" name="Line 13"/>
          <p:cNvSpPr>
            <a:spLocks noChangeShapeType="1"/>
          </p:cNvSpPr>
          <p:nvPr/>
        </p:nvSpPr>
        <p:spPr bwMode="auto">
          <a:xfrm>
            <a:off x="1728788" y="2140744"/>
            <a:ext cx="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7" name="Line 14"/>
          <p:cNvSpPr>
            <a:spLocks noChangeShapeType="1"/>
          </p:cNvSpPr>
          <p:nvPr/>
        </p:nvSpPr>
        <p:spPr bwMode="auto">
          <a:xfrm>
            <a:off x="6266260" y="2140744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8" name="Line 15"/>
          <p:cNvSpPr>
            <a:spLocks noChangeShapeType="1"/>
          </p:cNvSpPr>
          <p:nvPr/>
        </p:nvSpPr>
        <p:spPr bwMode="auto">
          <a:xfrm>
            <a:off x="3349228" y="4245769"/>
            <a:ext cx="35099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9" name="Line 16"/>
          <p:cNvSpPr>
            <a:spLocks noChangeShapeType="1"/>
          </p:cNvSpPr>
          <p:nvPr/>
        </p:nvSpPr>
        <p:spPr bwMode="auto">
          <a:xfrm flipH="1">
            <a:off x="1727598" y="2572941"/>
            <a:ext cx="119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0" name="AutoShape 17"/>
          <p:cNvSpPr>
            <a:spLocks noChangeArrowheads="1"/>
          </p:cNvSpPr>
          <p:nvPr/>
        </p:nvSpPr>
        <p:spPr bwMode="auto">
          <a:xfrm>
            <a:off x="2863454" y="2788444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51" name="Line 18"/>
          <p:cNvSpPr>
            <a:spLocks noChangeShapeType="1"/>
          </p:cNvSpPr>
          <p:nvPr/>
        </p:nvSpPr>
        <p:spPr bwMode="auto">
          <a:xfrm flipH="1">
            <a:off x="3835004" y="2896791"/>
            <a:ext cx="0" cy="9179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2" name="Line 19"/>
          <p:cNvSpPr>
            <a:spLocks noChangeShapeType="1"/>
          </p:cNvSpPr>
          <p:nvPr/>
        </p:nvSpPr>
        <p:spPr bwMode="auto">
          <a:xfrm flipV="1">
            <a:off x="2700340" y="2876550"/>
            <a:ext cx="1631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3" name="AutoShape 20"/>
          <p:cNvSpPr>
            <a:spLocks noChangeArrowheads="1"/>
          </p:cNvSpPr>
          <p:nvPr/>
        </p:nvSpPr>
        <p:spPr bwMode="auto">
          <a:xfrm>
            <a:off x="972741" y="3374231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8454" name="Line 21"/>
          <p:cNvSpPr>
            <a:spLocks noChangeShapeType="1"/>
          </p:cNvSpPr>
          <p:nvPr/>
        </p:nvSpPr>
        <p:spPr bwMode="auto">
          <a:xfrm>
            <a:off x="1727598" y="3590925"/>
            <a:ext cx="119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5" name="Line 22"/>
          <p:cNvSpPr>
            <a:spLocks noChangeShapeType="1"/>
          </p:cNvSpPr>
          <p:nvPr/>
        </p:nvSpPr>
        <p:spPr bwMode="auto">
          <a:xfrm>
            <a:off x="4860131" y="4286865"/>
            <a:ext cx="1191" cy="1083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6" name="Line 23"/>
          <p:cNvSpPr>
            <a:spLocks noChangeShapeType="1"/>
          </p:cNvSpPr>
          <p:nvPr/>
        </p:nvSpPr>
        <p:spPr bwMode="auto">
          <a:xfrm flipH="1">
            <a:off x="4861322" y="4662085"/>
            <a:ext cx="0" cy="1071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7" name="Line 24"/>
          <p:cNvSpPr>
            <a:spLocks noChangeShapeType="1"/>
          </p:cNvSpPr>
          <p:nvPr/>
        </p:nvSpPr>
        <p:spPr bwMode="auto">
          <a:xfrm>
            <a:off x="6266260" y="2733675"/>
            <a:ext cx="0" cy="15132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grpSp>
        <p:nvGrpSpPr>
          <p:cNvPr id="18458" name="Group 25"/>
          <p:cNvGrpSpPr>
            <a:grpSpLocks/>
          </p:cNvGrpSpPr>
          <p:nvPr/>
        </p:nvGrpSpPr>
        <p:grpSpPr bwMode="auto">
          <a:xfrm>
            <a:off x="4722019" y="4769242"/>
            <a:ext cx="269081" cy="270272"/>
            <a:chOff x="3198" y="3838"/>
            <a:chExt cx="226" cy="227"/>
          </a:xfrm>
        </p:grpSpPr>
        <p:sp>
          <p:nvSpPr>
            <p:cNvPr id="18492" name="Oval 26"/>
            <p:cNvSpPr>
              <a:spLocks noChangeArrowheads="1"/>
            </p:cNvSpPr>
            <p:nvPr/>
          </p:nvSpPr>
          <p:spPr bwMode="auto">
            <a:xfrm>
              <a:off x="3243" y="3884"/>
              <a:ext cx="136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  <p:sp>
          <p:nvSpPr>
            <p:cNvPr id="18493" name="Oval 27"/>
            <p:cNvSpPr>
              <a:spLocks noChangeArrowheads="1"/>
            </p:cNvSpPr>
            <p:nvPr/>
          </p:nvSpPr>
          <p:spPr bwMode="auto">
            <a:xfrm>
              <a:off x="3198" y="3838"/>
              <a:ext cx="226" cy="2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</p:grpSp>
      <p:sp>
        <p:nvSpPr>
          <p:cNvPr id="18459" name="Line 28"/>
          <p:cNvSpPr>
            <a:spLocks noChangeShapeType="1"/>
          </p:cNvSpPr>
          <p:nvPr/>
        </p:nvSpPr>
        <p:spPr bwMode="auto">
          <a:xfrm>
            <a:off x="1481138" y="1383507"/>
            <a:ext cx="1191" cy="160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60" name="Text Box 29"/>
          <p:cNvSpPr txBox="1">
            <a:spLocks noChangeArrowheads="1"/>
          </p:cNvSpPr>
          <p:nvPr/>
        </p:nvSpPr>
        <p:spPr bwMode="auto">
          <a:xfrm>
            <a:off x="934641" y="1599009"/>
            <a:ext cx="1081088" cy="18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Receive order</a:t>
            </a:r>
          </a:p>
        </p:txBody>
      </p:sp>
      <p:sp>
        <p:nvSpPr>
          <p:cNvPr id="18461" name="Text Box 30"/>
          <p:cNvSpPr txBox="1">
            <a:spLocks noChangeArrowheads="1"/>
          </p:cNvSpPr>
          <p:nvPr/>
        </p:nvSpPr>
        <p:spPr bwMode="auto">
          <a:xfrm>
            <a:off x="5782866" y="2365772"/>
            <a:ext cx="1133475" cy="38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Update</a:t>
            </a:r>
          </a:p>
          <a:p>
            <a:pPr eaLnBrk="1" hangingPunct="1">
              <a:lnSpc>
                <a:spcPct val="60000"/>
              </a:lnSpc>
            </a:pPr>
            <a:endParaRPr lang="sv-SE" altLang="sv-SE" sz="1050" i="0" dirty="0"/>
          </a:p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customer info</a:t>
            </a:r>
          </a:p>
        </p:txBody>
      </p:sp>
      <p:sp>
        <p:nvSpPr>
          <p:cNvPr id="18462" name="Text Box 31"/>
          <p:cNvSpPr txBox="1">
            <a:spLocks noChangeArrowheads="1"/>
          </p:cNvSpPr>
          <p:nvPr/>
        </p:nvSpPr>
        <p:spPr bwMode="auto">
          <a:xfrm>
            <a:off x="963282" y="2754964"/>
            <a:ext cx="2051265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sum for products</a:t>
            </a:r>
          </a:p>
        </p:txBody>
      </p:sp>
      <p:sp>
        <p:nvSpPr>
          <p:cNvPr id="18463" name="Text Box 32"/>
          <p:cNvSpPr txBox="1">
            <a:spLocks noChangeArrowheads="1"/>
          </p:cNvSpPr>
          <p:nvPr/>
        </p:nvSpPr>
        <p:spPr bwMode="auto">
          <a:xfrm>
            <a:off x="972741" y="2375298"/>
            <a:ext cx="1619250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Get ordered products</a:t>
            </a:r>
          </a:p>
        </p:txBody>
      </p:sp>
      <p:sp>
        <p:nvSpPr>
          <p:cNvPr id="18464" name="Text Box 33"/>
          <p:cNvSpPr txBox="1">
            <a:spLocks noChangeArrowheads="1"/>
          </p:cNvSpPr>
          <p:nvPr/>
        </p:nvSpPr>
        <p:spPr bwMode="auto">
          <a:xfrm>
            <a:off x="972740" y="3833813"/>
            <a:ext cx="1554253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total sum</a:t>
            </a:r>
          </a:p>
        </p:txBody>
      </p:sp>
      <p:sp>
        <p:nvSpPr>
          <p:cNvPr id="18465" name="Text Box 34"/>
          <p:cNvSpPr txBox="1">
            <a:spLocks noChangeArrowheads="1"/>
          </p:cNvSpPr>
          <p:nvPr/>
        </p:nvSpPr>
        <p:spPr bwMode="auto">
          <a:xfrm>
            <a:off x="972742" y="3401617"/>
            <a:ext cx="1565672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Calculate delivery cost</a:t>
            </a:r>
          </a:p>
        </p:txBody>
      </p:sp>
      <p:sp>
        <p:nvSpPr>
          <p:cNvPr id="18467" name="AutoShape 36"/>
          <p:cNvSpPr>
            <a:spLocks noChangeArrowheads="1"/>
          </p:cNvSpPr>
          <p:nvPr/>
        </p:nvSpPr>
        <p:spPr bwMode="auto">
          <a:xfrm>
            <a:off x="3727848" y="3814762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68" name="Text Box 37"/>
          <p:cNvSpPr txBox="1">
            <a:spLocks noChangeArrowheads="1"/>
          </p:cNvSpPr>
          <p:nvPr/>
        </p:nvSpPr>
        <p:spPr bwMode="auto">
          <a:xfrm>
            <a:off x="3027760" y="2874169"/>
            <a:ext cx="71526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[sum&gt; 1000]</a:t>
            </a:r>
          </a:p>
        </p:txBody>
      </p:sp>
      <p:sp>
        <p:nvSpPr>
          <p:cNvPr id="18469" name="Line 38"/>
          <p:cNvSpPr>
            <a:spLocks noChangeShapeType="1"/>
          </p:cNvSpPr>
          <p:nvPr/>
        </p:nvSpPr>
        <p:spPr bwMode="auto">
          <a:xfrm>
            <a:off x="3078957" y="2895600"/>
            <a:ext cx="7560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0" name="Line 39"/>
          <p:cNvSpPr>
            <a:spLocks noChangeShapeType="1"/>
          </p:cNvSpPr>
          <p:nvPr/>
        </p:nvSpPr>
        <p:spPr bwMode="auto">
          <a:xfrm>
            <a:off x="2970610" y="3003947"/>
            <a:ext cx="0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1" name="Line 40"/>
          <p:cNvSpPr>
            <a:spLocks noChangeShapeType="1"/>
          </p:cNvSpPr>
          <p:nvPr/>
        </p:nvSpPr>
        <p:spPr bwMode="auto">
          <a:xfrm flipH="1">
            <a:off x="2539603" y="3489722"/>
            <a:ext cx="43219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2" name="Line 41"/>
          <p:cNvSpPr>
            <a:spLocks noChangeShapeType="1"/>
          </p:cNvSpPr>
          <p:nvPr/>
        </p:nvSpPr>
        <p:spPr bwMode="auto">
          <a:xfrm>
            <a:off x="2539604" y="3921919"/>
            <a:ext cx="11882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3" name="Line 42"/>
          <p:cNvSpPr>
            <a:spLocks noChangeShapeType="1"/>
          </p:cNvSpPr>
          <p:nvPr/>
        </p:nvSpPr>
        <p:spPr bwMode="auto">
          <a:xfrm>
            <a:off x="3835004" y="4030266"/>
            <a:ext cx="0" cy="21550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2" name="Oval 1"/>
          <p:cNvSpPr/>
          <p:nvPr/>
        </p:nvSpPr>
        <p:spPr>
          <a:xfrm>
            <a:off x="1541072" y="1224056"/>
            <a:ext cx="123290" cy="11301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6" name="Rectangle 43"/>
          <p:cNvSpPr>
            <a:spLocks noChangeArrowheads="1"/>
          </p:cNvSpPr>
          <p:nvPr/>
        </p:nvSpPr>
        <p:spPr bwMode="auto">
          <a:xfrm>
            <a:off x="2434656" y="997720"/>
            <a:ext cx="756047" cy="507831"/>
          </a:xfrm>
          <a:prstGeom prst="rect">
            <a:avLst/>
          </a:prstGeom>
          <a:solidFill>
            <a:schemeClr val="accent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sv-SE" altLang="sv-SE" sz="900" b="1" i="0" dirty="0"/>
              <a:t>Token in the initial node</a:t>
            </a:r>
            <a:endParaRPr lang="en-US" altLang="sv-SE" sz="900" b="1" i="0" dirty="0"/>
          </a:p>
        </p:txBody>
      </p:sp>
      <p:sp>
        <p:nvSpPr>
          <p:cNvPr id="47" name="AutoShape 46"/>
          <p:cNvSpPr>
            <a:spLocks noChangeArrowheads="1"/>
          </p:cNvSpPr>
          <p:nvPr/>
        </p:nvSpPr>
        <p:spPr bwMode="auto">
          <a:xfrm>
            <a:off x="2002459" y="1255802"/>
            <a:ext cx="377428" cy="53579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48" name="Text Box 35"/>
          <p:cNvSpPr txBox="1">
            <a:spLocks noChangeArrowheads="1"/>
          </p:cNvSpPr>
          <p:nvPr/>
        </p:nvSpPr>
        <p:spPr bwMode="auto">
          <a:xfrm>
            <a:off x="4267201" y="4414263"/>
            <a:ext cx="1321941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Deliver products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600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90"/>
    </mc:Choice>
    <mc:Fallback xmlns="">
      <p:transition spd="slow" advTm="39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AutoShape 2"/>
          <p:cNvSpPr>
            <a:spLocks noChangeArrowheads="1"/>
          </p:cNvSpPr>
          <p:nvPr/>
        </p:nvSpPr>
        <p:spPr bwMode="auto">
          <a:xfrm>
            <a:off x="4267200" y="4395212"/>
            <a:ext cx="1188244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36" name="AutoShape 3"/>
          <p:cNvSpPr>
            <a:spLocks noChangeArrowheads="1"/>
          </p:cNvSpPr>
          <p:nvPr/>
        </p:nvSpPr>
        <p:spPr bwMode="auto">
          <a:xfrm>
            <a:off x="972741" y="2726531"/>
            <a:ext cx="1727598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37" name="Rectangle 4"/>
          <p:cNvSpPr>
            <a:spLocks noGrp="1" noChangeArrowheads="1"/>
          </p:cNvSpPr>
          <p:nvPr>
            <p:ph type="title"/>
          </p:nvPr>
        </p:nvSpPr>
        <p:spPr>
          <a:xfrm>
            <a:off x="792000" y="360834"/>
            <a:ext cx="6850800" cy="596700"/>
          </a:xfrm>
          <a:noFill/>
        </p:spPr>
        <p:txBody>
          <a:bodyPr/>
          <a:lstStyle/>
          <a:p>
            <a:r>
              <a:rPr lang="sv-SE" altLang="sv-SE" sz="2850" dirty="0"/>
              <a:t>Token</a:t>
            </a:r>
          </a:p>
        </p:txBody>
      </p:sp>
      <p:sp>
        <p:nvSpPr>
          <p:cNvPr id="18438" name="Text Box 5"/>
          <p:cNvSpPr txBox="1">
            <a:spLocks noChangeArrowheads="1"/>
          </p:cNvSpPr>
          <p:nvPr/>
        </p:nvSpPr>
        <p:spPr bwMode="auto">
          <a:xfrm>
            <a:off x="2961085" y="3293269"/>
            <a:ext cx="7713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[sum&lt;= 1000]</a:t>
            </a:r>
          </a:p>
        </p:txBody>
      </p:sp>
      <p:sp>
        <p:nvSpPr>
          <p:cNvPr id="18439" name="AutoShape 6"/>
          <p:cNvSpPr>
            <a:spLocks noChangeArrowheads="1"/>
          </p:cNvSpPr>
          <p:nvPr/>
        </p:nvSpPr>
        <p:spPr bwMode="auto">
          <a:xfrm>
            <a:off x="972741" y="3806428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0" name="AutoShape 7"/>
          <p:cNvSpPr>
            <a:spLocks noChangeArrowheads="1"/>
          </p:cNvSpPr>
          <p:nvPr/>
        </p:nvSpPr>
        <p:spPr bwMode="auto">
          <a:xfrm>
            <a:off x="5725716" y="2295525"/>
            <a:ext cx="1133475" cy="438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1" name="Oval 8"/>
          <p:cNvSpPr>
            <a:spLocks noChangeArrowheads="1"/>
          </p:cNvSpPr>
          <p:nvPr/>
        </p:nvSpPr>
        <p:spPr bwMode="auto">
          <a:xfrm>
            <a:off x="1404938" y="1221581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8442" name="AutoShape 9"/>
          <p:cNvSpPr>
            <a:spLocks noChangeArrowheads="1"/>
          </p:cNvSpPr>
          <p:nvPr/>
        </p:nvSpPr>
        <p:spPr bwMode="auto">
          <a:xfrm>
            <a:off x="972742" y="1545431"/>
            <a:ext cx="972740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3" name="AutoShape 10"/>
          <p:cNvSpPr>
            <a:spLocks noChangeArrowheads="1"/>
          </p:cNvSpPr>
          <p:nvPr/>
        </p:nvSpPr>
        <p:spPr bwMode="auto">
          <a:xfrm>
            <a:off x="995362" y="2357437"/>
            <a:ext cx="1566863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4" name="Line 11"/>
          <p:cNvSpPr>
            <a:spLocks noChangeShapeType="1"/>
          </p:cNvSpPr>
          <p:nvPr/>
        </p:nvSpPr>
        <p:spPr bwMode="auto">
          <a:xfrm>
            <a:off x="972741" y="2140744"/>
            <a:ext cx="58864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5" name="Line 12"/>
          <p:cNvSpPr>
            <a:spLocks noChangeShapeType="1"/>
          </p:cNvSpPr>
          <p:nvPr/>
        </p:nvSpPr>
        <p:spPr bwMode="auto">
          <a:xfrm>
            <a:off x="1482329" y="1762125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6" name="Line 13"/>
          <p:cNvSpPr>
            <a:spLocks noChangeShapeType="1"/>
          </p:cNvSpPr>
          <p:nvPr/>
        </p:nvSpPr>
        <p:spPr bwMode="auto">
          <a:xfrm>
            <a:off x="1728788" y="2140744"/>
            <a:ext cx="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7" name="Line 14"/>
          <p:cNvSpPr>
            <a:spLocks noChangeShapeType="1"/>
          </p:cNvSpPr>
          <p:nvPr/>
        </p:nvSpPr>
        <p:spPr bwMode="auto">
          <a:xfrm>
            <a:off x="6266260" y="2140744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8" name="Line 15"/>
          <p:cNvSpPr>
            <a:spLocks noChangeShapeType="1"/>
          </p:cNvSpPr>
          <p:nvPr/>
        </p:nvSpPr>
        <p:spPr bwMode="auto">
          <a:xfrm>
            <a:off x="3349228" y="4245769"/>
            <a:ext cx="35099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9" name="Line 16"/>
          <p:cNvSpPr>
            <a:spLocks noChangeShapeType="1"/>
          </p:cNvSpPr>
          <p:nvPr/>
        </p:nvSpPr>
        <p:spPr bwMode="auto">
          <a:xfrm flipH="1">
            <a:off x="1727598" y="2572941"/>
            <a:ext cx="119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0" name="AutoShape 17"/>
          <p:cNvSpPr>
            <a:spLocks noChangeArrowheads="1"/>
          </p:cNvSpPr>
          <p:nvPr/>
        </p:nvSpPr>
        <p:spPr bwMode="auto">
          <a:xfrm>
            <a:off x="2863454" y="2788444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51" name="Line 18"/>
          <p:cNvSpPr>
            <a:spLocks noChangeShapeType="1"/>
          </p:cNvSpPr>
          <p:nvPr/>
        </p:nvSpPr>
        <p:spPr bwMode="auto">
          <a:xfrm flipH="1">
            <a:off x="3835004" y="2896791"/>
            <a:ext cx="0" cy="9179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2" name="Line 19"/>
          <p:cNvSpPr>
            <a:spLocks noChangeShapeType="1"/>
          </p:cNvSpPr>
          <p:nvPr/>
        </p:nvSpPr>
        <p:spPr bwMode="auto">
          <a:xfrm flipV="1">
            <a:off x="2700340" y="2876550"/>
            <a:ext cx="1631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3" name="AutoShape 20"/>
          <p:cNvSpPr>
            <a:spLocks noChangeArrowheads="1"/>
          </p:cNvSpPr>
          <p:nvPr/>
        </p:nvSpPr>
        <p:spPr bwMode="auto">
          <a:xfrm>
            <a:off x="972741" y="3374231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8454" name="Line 21"/>
          <p:cNvSpPr>
            <a:spLocks noChangeShapeType="1"/>
          </p:cNvSpPr>
          <p:nvPr/>
        </p:nvSpPr>
        <p:spPr bwMode="auto">
          <a:xfrm>
            <a:off x="1727598" y="3590925"/>
            <a:ext cx="119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5" name="Line 22"/>
          <p:cNvSpPr>
            <a:spLocks noChangeShapeType="1"/>
          </p:cNvSpPr>
          <p:nvPr/>
        </p:nvSpPr>
        <p:spPr bwMode="auto">
          <a:xfrm>
            <a:off x="4860131" y="4286865"/>
            <a:ext cx="1191" cy="1083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6" name="Line 23"/>
          <p:cNvSpPr>
            <a:spLocks noChangeShapeType="1"/>
          </p:cNvSpPr>
          <p:nvPr/>
        </p:nvSpPr>
        <p:spPr bwMode="auto">
          <a:xfrm flipH="1">
            <a:off x="4861322" y="4662085"/>
            <a:ext cx="0" cy="1071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7" name="Line 24"/>
          <p:cNvSpPr>
            <a:spLocks noChangeShapeType="1"/>
          </p:cNvSpPr>
          <p:nvPr/>
        </p:nvSpPr>
        <p:spPr bwMode="auto">
          <a:xfrm>
            <a:off x="6266260" y="2733675"/>
            <a:ext cx="0" cy="15132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grpSp>
        <p:nvGrpSpPr>
          <p:cNvPr id="18458" name="Group 25"/>
          <p:cNvGrpSpPr>
            <a:grpSpLocks/>
          </p:cNvGrpSpPr>
          <p:nvPr/>
        </p:nvGrpSpPr>
        <p:grpSpPr bwMode="auto">
          <a:xfrm>
            <a:off x="4722019" y="4769242"/>
            <a:ext cx="269081" cy="270272"/>
            <a:chOff x="3198" y="3838"/>
            <a:chExt cx="226" cy="227"/>
          </a:xfrm>
        </p:grpSpPr>
        <p:sp>
          <p:nvSpPr>
            <p:cNvPr id="18492" name="Oval 26"/>
            <p:cNvSpPr>
              <a:spLocks noChangeArrowheads="1"/>
            </p:cNvSpPr>
            <p:nvPr/>
          </p:nvSpPr>
          <p:spPr bwMode="auto">
            <a:xfrm>
              <a:off x="3243" y="3884"/>
              <a:ext cx="136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  <p:sp>
          <p:nvSpPr>
            <p:cNvPr id="18493" name="Oval 27"/>
            <p:cNvSpPr>
              <a:spLocks noChangeArrowheads="1"/>
            </p:cNvSpPr>
            <p:nvPr/>
          </p:nvSpPr>
          <p:spPr bwMode="auto">
            <a:xfrm>
              <a:off x="3198" y="3838"/>
              <a:ext cx="226" cy="2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</p:grpSp>
      <p:sp>
        <p:nvSpPr>
          <p:cNvPr id="18459" name="Line 28"/>
          <p:cNvSpPr>
            <a:spLocks noChangeShapeType="1"/>
          </p:cNvSpPr>
          <p:nvPr/>
        </p:nvSpPr>
        <p:spPr bwMode="auto">
          <a:xfrm>
            <a:off x="1481138" y="1383507"/>
            <a:ext cx="1191" cy="160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60" name="Text Box 29"/>
          <p:cNvSpPr txBox="1">
            <a:spLocks noChangeArrowheads="1"/>
          </p:cNvSpPr>
          <p:nvPr/>
        </p:nvSpPr>
        <p:spPr bwMode="auto">
          <a:xfrm>
            <a:off x="934641" y="1599009"/>
            <a:ext cx="1081088" cy="18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Receive order</a:t>
            </a:r>
          </a:p>
        </p:txBody>
      </p:sp>
      <p:sp>
        <p:nvSpPr>
          <p:cNvPr id="18461" name="Text Box 30"/>
          <p:cNvSpPr txBox="1">
            <a:spLocks noChangeArrowheads="1"/>
          </p:cNvSpPr>
          <p:nvPr/>
        </p:nvSpPr>
        <p:spPr bwMode="auto">
          <a:xfrm>
            <a:off x="5782866" y="2365772"/>
            <a:ext cx="1133475" cy="38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Update</a:t>
            </a:r>
          </a:p>
          <a:p>
            <a:pPr eaLnBrk="1" hangingPunct="1">
              <a:lnSpc>
                <a:spcPct val="60000"/>
              </a:lnSpc>
            </a:pPr>
            <a:endParaRPr lang="sv-SE" altLang="sv-SE" sz="1050" i="0" dirty="0"/>
          </a:p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customer info</a:t>
            </a:r>
          </a:p>
        </p:txBody>
      </p:sp>
      <p:sp>
        <p:nvSpPr>
          <p:cNvPr id="18462" name="Text Box 31"/>
          <p:cNvSpPr txBox="1">
            <a:spLocks noChangeArrowheads="1"/>
          </p:cNvSpPr>
          <p:nvPr/>
        </p:nvSpPr>
        <p:spPr bwMode="auto">
          <a:xfrm>
            <a:off x="963282" y="2754964"/>
            <a:ext cx="2051265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sum for products</a:t>
            </a:r>
          </a:p>
        </p:txBody>
      </p:sp>
      <p:sp>
        <p:nvSpPr>
          <p:cNvPr id="18463" name="Text Box 32"/>
          <p:cNvSpPr txBox="1">
            <a:spLocks noChangeArrowheads="1"/>
          </p:cNvSpPr>
          <p:nvPr/>
        </p:nvSpPr>
        <p:spPr bwMode="auto">
          <a:xfrm>
            <a:off x="972741" y="2375298"/>
            <a:ext cx="1619250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Get ordered products</a:t>
            </a:r>
          </a:p>
        </p:txBody>
      </p:sp>
      <p:sp>
        <p:nvSpPr>
          <p:cNvPr id="18464" name="Text Box 33"/>
          <p:cNvSpPr txBox="1">
            <a:spLocks noChangeArrowheads="1"/>
          </p:cNvSpPr>
          <p:nvPr/>
        </p:nvSpPr>
        <p:spPr bwMode="auto">
          <a:xfrm>
            <a:off x="972740" y="3833813"/>
            <a:ext cx="1554253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total sum</a:t>
            </a:r>
          </a:p>
        </p:txBody>
      </p:sp>
      <p:sp>
        <p:nvSpPr>
          <p:cNvPr id="18465" name="Text Box 34"/>
          <p:cNvSpPr txBox="1">
            <a:spLocks noChangeArrowheads="1"/>
          </p:cNvSpPr>
          <p:nvPr/>
        </p:nvSpPr>
        <p:spPr bwMode="auto">
          <a:xfrm>
            <a:off x="972742" y="3401617"/>
            <a:ext cx="1565672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Calculate delivery cost</a:t>
            </a:r>
          </a:p>
        </p:txBody>
      </p:sp>
      <p:sp>
        <p:nvSpPr>
          <p:cNvPr id="18467" name="AutoShape 36"/>
          <p:cNvSpPr>
            <a:spLocks noChangeArrowheads="1"/>
          </p:cNvSpPr>
          <p:nvPr/>
        </p:nvSpPr>
        <p:spPr bwMode="auto">
          <a:xfrm>
            <a:off x="3727848" y="3814762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68" name="Text Box 37"/>
          <p:cNvSpPr txBox="1">
            <a:spLocks noChangeArrowheads="1"/>
          </p:cNvSpPr>
          <p:nvPr/>
        </p:nvSpPr>
        <p:spPr bwMode="auto">
          <a:xfrm>
            <a:off x="3027760" y="2874169"/>
            <a:ext cx="71526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[sum&gt; 1000]</a:t>
            </a:r>
          </a:p>
        </p:txBody>
      </p:sp>
      <p:sp>
        <p:nvSpPr>
          <p:cNvPr id="18469" name="Line 38"/>
          <p:cNvSpPr>
            <a:spLocks noChangeShapeType="1"/>
          </p:cNvSpPr>
          <p:nvPr/>
        </p:nvSpPr>
        <p:spPr bwMode="auto">
          <a:xfrm>
            <a:off x="3078957" y="2895600"/>
            <a:ext cx="7560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0" name="Line 39"/>
          <p:cNvSpPr>
            <a:spLocks noChangeShapeType="1"/>
          </p:cNvSpPr>
          <p:nvPr/>
        </p:nvSpPr>
        <p:spPr bwMode="auto">
          <a:xfrm>
            <a:off x="2970610" y="3003947"/>
            <a:ext cx="0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1" name="Line 40"/>
          <p:cNvSpPr>
            <a:spLocks noChangeShapeType="1"/>
          </p:cNvSpPr>
          <p:nvPr/>
        </p:nvSpPr>
        <p:spPr bwMode="auto">
          <a:xfrm flipH="1">
            <a:off x="2539603" y="3489722"/>
            <a:ext cx="43219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2" name="Line 41"/>
          <p:cNvSpPr>
            <a:spLocks noChangeShapeType="1"/>
          </p:cNvSpPr>
          <p:nvPr/>
        </p:nvSpPr>
        <p:spPr bwMode="auto">
          <a:xfrm>
            <a:off x="2539604" y="3921919"/>
            <a:ext cx="11882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3" name="Line 42"/>
          <p:cNvSpPr>
            <a:spLocks noChangeShapeType="1"/>
          </p:cNvSpPr>
          <p:nvPr/>
        </p:nvSpPr>
        <p:spPr bwMode="auto">
          <a:xfrm>
            <a:off x="3835004" y="4030266"/>
            <a:ext cx="0" cy="21550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2" name="Oval 1"/>
          <p:cNvSpPr/>
          <p:nvPr/>
        </p:nvSpPr>
        <p:spPr>
          <a:xfrm>
            <a:off x="1795671" y="1552180"/>
            <a:ext cx="123290" cy="11301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4" name="Text Box 35"/>
          <p:cNvSpPr txBox="1">
            <a:spLocks noChangeArrowheads="1"/>
          </p:cNvSpPr>
          <p:nvPr/>
        </p:nvSpPr>
        <p:spPr bwMode="auto">
          <a:xfrm>
            <a:off x="4267201" y="4414263"/>
            <a:ext cx="1321941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Deliver products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221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18"/>
    </mc:Choice>
    <mc:Fallback xmlns="">
      <p:transition spd="slow" advTm="45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AutoShape 2"/>
          <p:cNvSpPr>
            <a:spLocks noChangeArrowheads="1"/>
          </p:cNvSpPr>
          <p:nvPr/>
        </p:nvSpPr>
        <p:spPr bwMode="auto">
          <a:xfrm>
            <a:off x="4267200" y="4395212"/>
            <a:ext cx="1188244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36" name="AutoShape 3"/>
          <p:cNvSpPr>
            <a:spLocks noChangeArrowheads="1"/>
          </p:cNvSpPr>
          <p:nvPr/>
        </p:nvSpPr>
        <p:spPr bwMode="auto">
          <a:xfrm>
            <a:off x="972741" y="2726531"/>
            <a:ext cx="1727598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37" name="Rectangle 4"/>
          <p:cNvSpPr>
            <a:spLocks noGrp="1" noChangeArrowheads="1"/>
          </p:cNvSpPr>
          <p:nvPr>
            <p:ph type="title"/>
          </p:nvPr>
        </p:nvSpPr>
        <p:spPr>
          <a:xfrm>
            <a:off x="792000" y="360834"/>
            <a:ext cx="6850800" cy="596700"/>
          </a:xfrm>
          <a:noFill/>
        </p:spPr>
        <p:txBody>
          <a:bodyPr/>
          <a:lstStyle/>
          <a:p>
            <a:r>
              <a:rPr lang="sv-SE" altLang="sv-SE" sz="2850" dirty="0"/>
              <a:t>Token</a:t>
            </a:r>
          </a:p>
        </p:txBody>
      </p:sp>
      <p:sp>
        <p:nvSpPr>
          <p:cNvPr id="18438" name="Text Box 5"/>
          <p:cNvSpPr txBox="1">
            <a:spLocks noChangeArrowheads="1"/>
          </p:cNvSpPr>
          <p:nvPr/>
        </p:nvSpPr>
        <p:spPr bwMode="auto">
          <a:xfrm>
            <a:off x="2961085" y="3293269"/>
            <a:ext cx="7713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[sum&lt;= 1000]</a:t>
            </a:r>
          </a:p>
        </p:txBody>
      </p:sp>
      <p:sp>
        <p:nvSpPr>
          <p:cNvPr id="18439" name="AutoShape 6"/>
          <p:cNvSpPr>
            <a:spLocks noChangeArrowheads="1"/>
          </p:cNvSpPr>
          <p:nvPr/>
        </p:nvSpPr>
        <p:spPr bwMode="auto">
          <a:xfrm>
            <a:off x="972741" y="3806428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0" name="AutoShape 7"/>
          <p:cNvSpPr>
            <a:spLocks noChangeArrowheads="1"/>
          </p:cNvSpPr>
          <p:nvPr/>
        </p:nvSpPr>
        <p:spPr bwMode="auto">
          <a:xfrm>
            <a:off x="5725716" y="2295525"/>
            <a:ext cx="1133475" cy="438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1" name="Oval 8"/>
          <p:cNvSpPr>
            <a:spLocks noChangeArrowheads="1"/>
          </p:cNvSpPr>
          <p:nvPr/>
        </p:nvSpPr>
        <p:spPr bwMode="auto">
          <a:xfrm>
            <a:off x="1404938" y="1221581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8442" name="AutoShape 9"/>
          <p:cNvSpPr>
            <a:spLocks noChangeArrowheads="1"/>
          </p:cNvSpPr>
          <p:nvPr/>
        </p:nvSpPr>
        <p:spPr bwMode="auto">
          <a:xfrm>
            <a:off x="972742" y="1545431"/>
            <a:ext cx="972740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3" name="AutoShape 10"/>
          <p:cNvSpPr>
            <a:spLocks noChangeArrowheads="1"/>
          </p:cNvSpPr>
          <p:nvPr/>
        </p:nvSpPr>
        <p:spPr bwMode="auto">
          <a:xfrm>
            <a:off x="995362" y="2357437"/>
            <a:ext cx="1566863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4" name="Line 11"/>
          <p:cNvSpPr>
            <a:spLocks noChangeShapeType="1"/>
          </p:cNvSpPr>
          <p:nvPr/>
        </p:nvSpPr>
        <p:spPr bwMode="auto">
          <a:xfrm>
            <a:off x="972741" y="2140744"/>
            <a:ext cx="58864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5" name="Line 12"/>
          <p:cNvSpPr>
            <a:spLocks noChangeShapeType="1"/>
          </p:cNvSpPr>
          <p:nvPr/>
        </p:nvSpPr>
        <p:spPr bwMode="auto">
          <a:xfrm>
            <a:off x="1482329" y="1762125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6" name="Line 13"/>
          <p:cNvSpPr>
            <a:spLocks noChangeShapeType="1"/>
          </p:cNvSpPr>
          <p:nvPr/>
        </p:nvSpPr>
        <p:spPr bwMode="auto">
          <a:xfrm>
            <a:off x="1728788" y="2140744"/>
            <a:ext cx="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7" name="Line 14"/>
          <p:cNvSpPr>
            <a:spLocks noChangeShapeType="1"/>
          </p:cNvSpPr>
          <p:nvPr/>
        </p:nvSpPr>
        <p:spPr bwMode="auto">
          <a:xfrm>
            <a:off x="6266260" y="2140744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8" name="Line 15"/>
          <p:cNvSpPr>
            <a:spLocks noChangeShapeType="1"/>
          </p:cNvSpPr>
          <p:nvPr/>
        </p:nvSpPr>
        <p:spPr bwMode="auto">
          <a:xfrm>
            <a:off x="3349228" y="4245769"/>
            <a:ext cx="35099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9" name="Line 16"/>
          <p:cNvSpPr>
            <a:spLocks noChangeShapeType="1"/>
          </p:cNvSpPr>
          <p:nvPr/>
        </p:nvSpPr>
        <p:spPr bwMode="auto">
          <a:xfrm flipH="1">
            <a:off x="1727598" y="2572941"/>
            <a:ext cx="119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0" name="AutoShape 17"/>
          <p:cNvSpPr>
            <a:spLocks noChangeArrowheads="1"/>
          </p:cNvSpPr>
          <p:nvPr/>
        </p:nvSpPr>
        <p:spPr bwMode="auto">
          <a:xfrm>
            <a:off x="2863454" y="2788444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51" name="Line 18"/>
          <p:cNvSpPr>
            <a:spLocks noChangeShapeType="1"/>
          </p:cNvSpPr>
          <p:nvPr/>
        </p:nvSpPr>
        <p:spPr bwMode="auto">
          <a:xfrm flipH="1">
            <a:off x="3835004" y="2896791"/>
            <a:ext cx="0" cy="9179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2" name="Line 19"/>
          <p:cNvSpPr>
            <a:spLocks noChangeShapeType="1"/>
          </p:cNvSpPr>
          <p:nvPr/>
        </p:nvSpPr>
        <p:spPr bwMode="auto">
          <a:xfrm flipV="1">
            <a:off x="2700340" y="2876550"/>
            <a:ext cx="1631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3" name="AutoShape 20"/>
          <p:cNvSpPr>
            <a:spLocks noChangeArrowheads="1"/>
          </p:cNvSpPr>
          <p:nvPr/>
        </p:nvSpPr>
        <p:spPr bwMode="auto">
          <a:xfrm>
            <a:off x="972741" y="3374231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8454" name="Line 21"/>
          <p:cNvSpPr>
            <a:spLocks noChangeShapeType="1"/>
          </p:cNvSpPr>
          <p:nvPr/>
        </p:nvSpPr>
        <p:spPr bwMode="auto">
          <a:xfrm>
            <a:off x="1727598" y="3590925"/>
            <a:ext cx="119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5" name="Line 22"/>
          <p:cNvSpPr>
            <a:spLocks noChangeShapeType="1"/>
          </p:cNvSpPr>
          <p:nvPr/>
        </p:nvSpPr>
        <p:spPr bwMode="auto">
          <a:xfrm>
            <a:off x="4860131" y="4286865"/>
            <a:ext cx="1191" cy="1083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6" name="Line 23"/>
          <p:cNvSpPr>
            <a:spLocks noChangeShapeType="1"/>
          </p:cNvSpPr>
          <p:nvPr/>
        </p:nvSpPr>
        <p:spPr bwMode="auto">
          <a:xfrm flipH="1">
            <a:off x="4861322" y="4662085"/>
            <a:ext cx="0" cy="1071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7" name="Line 24"/>
          <p:cNvSpPr>
            <a:spLocks noChangeShapeType="1"/>
          </p:cNvSpPr>
          <p:nvPr/>
        </p:nvSpPr>
        <p:spPr bwMode="auto">
          <a:xfrm>
            <a:off x="6266260" y="2733675"/>
            <a:ext cx="0" cy="15132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grpSp>
        <p:nvGrpSpPr>
          <p:cNvPr id="18458" name="Group 25"/>
          <p:cNvGrpSpPr>
            <a:grpSpLocks/>
          </p:cNvGrpSpPr>
          <p:nvPr/>
        </p:nvGrpSpPr>
        <p:grpSpPr bwMode="auto">
          <a:xfrm>
            <a:off x="4722019" y="4769242"/>
            <a:ext cx="269081" cy="270272"/>
            <a:chOff x="3198" y="3838"/>
            <a:chExt cx="226" cy="227"/>
          </a:xfrm>
        </p:grpSpPr>
        <p:sp>
          <p:nvSpPr>
            <p:cNvPr id="18492" name="Oval 26"/>
            <p:cNvSpPr>
              <a:spLocks noChangeArrowheads="1"/>
            </p:cNvSpPr>
            <p:nvPr/>
          </p:nvSpPr>
          <p:spPr bwMode="auto">
            <a:xfrm>
              <a:off x="3243" y="3884"/>
              <a:ext cx="136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  <p:sp>
          <p:nvSpPr>
            <p:cNvPr id="18493" name="Oval 27"/>
            <p:cNvSpPr>
              <a:spLocks noChangeArrowheads="1"/>
            </p:cNvSpPr>
            <p:nvPr/>
          </p:nvSpPr>
          <p:spPr bwMode="auto">
            <a:xfrm>
              <a:off x="3198" y="3838"/>
              <a:ext cx="226" cy="2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</p:grpSp>
      <p:sp>
        <p:nvSpPr>
          <p:cNvPr id="18459" name="Line 28"/>
          <p:cNvSpPr>
            <a:spLocks noChangeShapeType="1"/>
          </p:cNvSpPr>
          <p:nvPr/>
        </p:nvSpPr>
        <p:spPr bwMode="auto">
          <a:xfrm>
            <a:off x="1481138" y="1383507"/>
            <a:ext cx="1191" cy="160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60" name="Text Box 29"/>
          <p:cNvSpPr txBox="1">
            <a:spLocks noChangeArrowheads="1"/>
          </p:cNvSpPr>
          <p:nvPr/>
        </p:nvSpPr>
        <p:spPr bwMode="auto">
          <a:xfrm>
            <a:off x="934641" y="1599009"/>
            <a:ext cx="1081088" cy="18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Receive order</a:t>
            </a:r>
          </a:p>
        </p:txBody>
      </p:sp>
      <p:sp>
        <p:nvSpPr>
          <p:cNvPr id="18461" name="Text Box 30"/>
          <p:cNvSpPr txBox="1">
            <a:spLocks noChangeArrowheads="1"/>
          </p:cNvSpPr>
          <p:nvPr/>
        </p:nvSpPr>
        <p:spPr bwMode="auto">
          <a:xfrm>
            <a:off x="5782866" y="2365772"/>
            <a:ext cx="1133475" cy="38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Update</a:t>
            </a:r>
          </a:p>
          <a:p>
            <a:pPr eaLnBrk="1" hangingPunct="1">
              <a:lnSpc>
                <a:spcPct val="60000"/>
              </a:lnSpc>
            </a:pPr>
            <a:endParaRPr lang="sv-SE" altLang="sv-SE" sz="1050" i="0" dirty="0"/>
          </a:p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customer info</a:t>
            </a:r>
          </a:p>
        </p:txBody>
      </p:sp>
      <p:sp>
        <p:nvSpPr>
          <p:cNvPr id="18462" name="Text Box 31"/>
          <p:cNvSpPr txBox="1">
            <a:spLocks noChangeArrowheads="1"/>
          </p:cNvSpPr>
          <p:nvPr/>
        </p:nvSpPr>
        <p:spPr bwMode="auto">
          <a:xfrm>
            <a:off x="963282" y="2754964"/>
            <a:ext cx="2051265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sum for products</a:t>
            </a:r>
          </a:p>
        </p:txBody>
      </p:sp>
      <p:sp>
        <p:nvSpPr>
          <p:cNvPr id="18463" name="Text Box 32"/>
          <p:cNvSpPr txBox="1">
            <a:spLocks noChangeArrowheads="1"/>
          </p:cNvSpPr>
          <p:nvPr/>
        </p:nvSpPr>
        <p:spPr bwMode="auto">
          <a:xfrm>
            <a:off x="972741" y="2375298"/>
            <a:ext cx="1619250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Get ordered products</a:t>
            </a:r>
          </a:p>
        </p:txBody>
      </p:sp>
      <p:sp>
        <p:nvSpPr>
          <p:cNvPr id="18464" name="Text Box 33"/>
          <p:cNvSpPr txBox="1">
            <a:spLocks noChangeArrowheads="1"/>
          </p:cNvSpPr>
          <p:nvPr/>
        </p:nvSpPr>
        <p:spPr bwMode="auto">
          <a:xfrm>
            <a:off x="972740" y="3833813"/>
            <a:ext cx="1554253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total sum</a:t>
            </a:r>
          </a:p>
        </p:txBody>
      </p:sp>
      <p:sp>
        <p:nvSpPr>
          <p:cNvPr id="18465" name="Text Box 34"/>
          <p:cNvSpPr txBox="1">
            <a:spLocks noChangeArrowheads="1"/>
          </p:cNvSpPr>
          <p:nvPr/>
        </p:nvSpPr>
        <p:spPr bwMode="auto">
          <a:xfrm>
            <a:off x="972742" y="3401617"/>
            <a:ext cx="1565672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Calculate delivery cost</a:t>
            </a:r>
          </a:p>
        </p:txBody>
      </p:sp>
      <p:sp>
        <p:nvSpPr>
          <p:cNvPr id="18467" name="AutoShape 36"/>
          <p:cNvSpPr>
            <a:spLocks noChangeArrowheads="1"/>
          </p:cNvSpPr>
          <p:nvPr/>
        </p:nvSpPr>
        <p:spPr bwMode="auto">
          <a:xfrm>
            <a:off x="3727848" y="3814762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68" name="Text Box 37"/>
          <p:cNvSpPr txBox="1">
            <a:spLocks noChangeArrowheads="1"/>
          </p:cNvSpPr>
          <p:nvPr/>
        </p:nvSpPr>
        <p:spPr bwMode="auto">
          <a:xfrm>
            <a:off x="3027760" y="2874169"/>
            <a:ext cx="71526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[sum&gt; 1000]</a:t>
            </a:r>
          </a:p>
        </p:txBody>
      </p:sp>
      <p:sp>
        <p:nvSpPr>
          <p:cNvPr id="18469" name="Line 38"/>
          <p:cNvSpPr>
            <a:spLocks noChangeShapeType="1"/>
          </p:cNvSpPr>
          <p:nvPr/>
        </p:nvSpPr>
        <p:spPr bwMode="auto">
          <a:xfrm>
            <a:off x="3078957" y="2895600"/>
            <a:ext cx="7560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0" name="Line 39"/>
          <p:cNvSpPr>
            <a:spLocks noChangeShapeType="1"/>
          </p:cNvSpPr>
          <p:nvPr/>
        </p:nvSpPr>
        <p:spPr bwMode="auto">
          <a:xfrm>
            <a:off x="2970610" y="3003947"/>
            <a:ext cx="0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1" name="Line 40"/>
          <p:cNvSpPr>
            <a:spLocks noChangeShapeType="1"/>
          </p:cNvSpPr>
          <p:nvPr/>
        </p:nvSpPr>
        <p:spPr bwMode="auto">
          <a:xfrm flipH="1">
            <a:off x="2539603" y="3489722"/>
            <a:ext cx="43219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2" name="Line 41"/>
          <p:cNvSpPr>
            <a:spLocks noChangeShapeType="1"/>
          </p:cNvSpPr>
          <p:nvPr/>
        </p:nvSpPr>
        <p:spPr bwMode="auto">
          <a:xfrm>
            <a:off x="2539604" y="3921919"/>
            <a:ext cx="11882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3" name="Line 42"/>
          <p:cNvSpPr>
            <a:spLocks noChangeShapeType="1"/>
          </p:cNvSpPr>
          <p:nvPr/>
        </p:nvSpPr>
        <p:spPr bwMode="auto">
          <a:xfrm>
            <a:off x="3835004" y="4030266"/>
            <a:ext cx="0" cy="21550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2" name="Oval 1"/>
          <p:cNvSpPr/>
          <p:nvPr/>
        </p:nvSpPr>
        <p:spPr>
          <a:xfrm>
            <a:off x="2415124" y="2394441"/>
            <a:ext cx="123290" cy="11301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4" name="Oval 43"/>
          <p:cNvSpPr/>
          <p:nvPr/>
        </p:nvSpPr>
        <p:spPr>
          <a:xfrm>
            <a:off x="6681923" y="2334838"/>
            <a:ext cx="123290" cy="11301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>
            <a:off x="4267201" y="4414263"/>
            <a:ext cx="1321941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Deliver products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418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42"/>
    </mc:Choice>
    <mc:Fallback xmlns="">
      <p:transition spd="slow" advTm="39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AutoShape 2"/>
          <p:cNvSpPr>
            <a:spLocks noChangeArrowheads="1"/>
          </p:cNvSpPr>
          <p:nvPr/>
        </p:nvSpPr>
        <p:spPr bwMode="auto">
          <a:xfrm>
            <a:off x="4267200" y="4395212"/>
            <a:ext cx="1188244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36" name="AutoShape 3"/>
          <p:cNvSpPr>
            <a:spLocks noChangeArrowheads="1"/>
          </p:cNvSpPr>
          <p:nvPr/>
        </p:nvSpPr>
        <p:spPr bwMode="auto">
          <a:xfrm>
            <a:off x="972741" y="2726531"/>
            <a:ext cx="1727598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37" name="Rectangle 4"/>
          <p:cNvSpPr>
            <a:spLocks noGrp="1" noChangeArrowheads="1"/>
          </p:cNvSpPr>
          <p:nvPr>
            <p:ph type="title"/>
          </p:nvPr>
        </p:nvSpPr>
        <p:spPr>
          <a:xfrm>
            <a:off x="792000" y="360834"/>
            <a:ext cx="6850800" cy="596700"/>
          </a:xfrm>
          <a:noFill/>
        </p:spPr>
        <p:txBody>
          <a:bodyPr/>
          <a:lstStyle/>
          <a:p>
            <a:r>
              <a:rPr lang="sv-SE" altLang="sv-SE" sz="2850" dirty="0"/>
              <a:t>Token</a:t>
            </a:r>
          </a:p>
        </p:txBody>
      </p:sp>
      <p:sp>
        <p:nvSpPr>
          <p:cNvPr id="18438" name="Text Box 5"/>
          <p:cNvSpPr txBox="1">
            <a:spLocks noChangeArrowheads="1"/>
          </p:cNvSpPr>
          <p:nvPr/>
        </p:nvSpPr>
        <p:spPr bwMode="auto">
          <a:xfrm>
            <a:off x="2961085" y="3293269"/>
            <a:ext cx="7713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[sum&lt;= 1000]</a:t>
            </a:r>
          </a:p>
        </p:txBody>
      </p:sp>
      <p:sp>
        <p:nvSpPr>
          <p:cNvPr id="18439" name="AutoShape 6"/>
          <p:cNvSpPr>
            <a:spLocks noChangeArrowheads="1"/>
          </p:cNvSpPr>
          <p:nvPr/>
        </p:nvSpPr>
        <p:spPr bwMode="auto">
          <a:xfrm>
            <a:off x="972741" y="3806428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0" name="AutoShape 7"/>
          <p:cNvSpPr>
            <a:spLocks noChangeArrowheads="1"/>
          </p:cNvSpPr>
          <p:nvPr/>
        </p:nvSpPr>
        <p:spPr bwMode="auto">
          <a:xfrm>
            <a:off x="5725716" y="2295525"/>
            <a:ext cx="1133475" cy="438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1" name="Oval 8"/>
          <p:cNvSpPr>
            <a:spLocks noChangeArrowheads="1"/>
          </p:cNvSpPr>
          <p:nvPr/>
        </p:nvSpPr>
        <p:spPr bwMode="auto">
          <a:xfrm>
            <a:off x="1404938" y="1221581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8442" name="AutoShape 9"/>
          <p:cNvSpPr>
            <a:spLocks noChangeArrowheads="1"/>
          </p:cNvSpPr>
          <p:nvPr/>
        </p:nvSpPr>
        <p:spPr bwMode="auto">
          <a:xfrm>
            <a:off x="972742" y="1545431"/>
            <a:ext cx="972740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3" name="AutoShape 10"/>
          <p:cNvSpPr>
            <a:spLocks noChangeArrowheads="1"/>
          </p:cNvSpPr>
          <p:nvPr/>
        </p:nvSpPr>
        <p:spPr bwMode="auto">
          <a:xfrm>
            <a:off x="995362" y="2357437"/>
            <a:ext cx="1566863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4" name="Line 11"/>
          <p:cNvSpPr>
            <a:spLocks noChangeShapeType="1"/>
          </p:cNvSpPr>
          <p:nvPr/>
        </p:nvSpPr>
        <p:spPr bwMode="auto">
          <a:xfrm>
            <a:off x="972741" y="2140744"/>
            <a:ext cx="58864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5" name="Line 12"/>
          <p:cNvSpPr>
            <a:spLocks noChangeShapeType="1"/>
          </p:cNvSpPr>
          <p:nvPr/>
        </p:nvSpPr>
        <p:spPr bwMode="auto">
          <a:xfrm>
            <a:off x="1482329" y="1762125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6" name="Line 13"/>
          <p:cNvSpPr>
            <a:spLocks noChangeShapeType="1"/>
          </p:cNvSpPr>
          <p:nvPr/>
        </p:nvSpPr>
        <p:spPr bwMode="auto">
          <a:xfrm>
            <a:off x="1728788" y="2140744"/>
            <a:ext cx="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7" name="Line 14"/>
          <p:cNvSpPr>
            <a:spLocks noChangeShapeType="1"/>
          </p:cNvSpPr>
          <p:nvPr/>
        </p:nvSpPr>
        <p:spPr bwMode="auto">
          <a:xfrm>
            <a:off x="6266260" y="2140744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8" name="Line 15"/>
          <p:cNvSpPr>
            <a:spLocks noChangeShapeType="1"/>
          </p:cNvSpPr>
          <p:nvPr/>
        </p:nvSpPr>
        <p:spPr bwMode="auto">
          <a:xfrm>
            <a:off x="3349228" y="4245769"/>
            <a:ext cx="35099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9" name="Line 16"/>
          <p:cNvSpPr>
            <a:spLocks noChangeShapeType="1"/>
          </p:cNvSpPr>
          <p:nvPr/>
        </p:nvSpPr>
        <p:spPr bwMode="auto">
          <a:xfrm flipH="1">
            <a:off x="1727598" y="2572941"/>
            <a:ext cx="119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0" name="AutoShape 17"/>
          <p:cNvSpPr>
            <a:spLocks noChangeArrowheads="1"/>
          </p:cNvSpPr>
          <p:nvPr/>
        </p:nvSpPr>
        <p:spPr bwMode="auto">
          <a:xfrm>
            <a:off x="2863454" y="2788444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51" name="Line 18"/>
          <p:cNvSpPr>
            <a:spLocks noChangeShapeType="1"/>
          </p:cNvSpPr>
          <p:nvPr/>
        </p:nvSpPr>
        <p:spPr bwMode="auto">
          <a:xfrm flipH="1">
            <a:off x="3835004" y="2896791"/>
            <a:ext cx="0" cy="9179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2" name="Line 19"/>
          <p:cNvSpPr>
            <a:spLocks noChangeShapeType="1"/>
          </p:cNvSpPr>
          <p:nvPr/>
        </p:nvSpPr>
        <p:spPr bwMode="auto">
          <a:xfrm flipV="1">
            <a:off x="2700340" y="2876550"/>
            <a:ext cx="1631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3" name="AutoShape 20"/>
          <p:cNvSpPr>
            <a:spLocks noChangeArrowheads="1"/>
          </p:cNvSpPr>
          <p:nvPr/>
        </p:nvSpPr>
        <p:spPr bwMode="auto">
          <a:xfrm>
            <a:off x="972741" y="3374231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8454" name="Line 21"/>
          <p:cNvSpPr>
            <a:spLocks noChangeShapeType="1"/>
          </p:cNvSpPr>
          <p:nvPr/>
        </p:nvSpPr>
        <p:spPr bwMode="auto">
          <a:xfrm>
            <a:off x="1727598" y="3590925"/>
            <a:ext cx="119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5" name="Line 22"/>
          <p:cNvSpPr>
            <a:spLocks noChangeShapeType="1"/>
          </p:cNvSpPr>
          <p:nvPr/>
        </p:nvSpPr>
        <p:spPr bwMode="auto">
          <a:xfrm>
            <a:off x="4860131" y="4286865"/>
            <a:ext cx="1191" cy="1083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6" name="Line 23"/>
          <p:cNvSpPr>
            <a:spLocks noChangeShapeType="1"/>
          </p:cNvSpPr>
          <p:nvPr/>
        </p:nvSpPr>
        <p:spPr bwMode="auto">
          <a:xfrm flipH="1">
            <a:off x="4861322" y="4662085"/>
            <a:ext cx="0" cy="1071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7" name="Line 24"/>
          <p:cNvSpPr>
            <a:spLocks noChangeShapeType="1"/>
          </p:cNvSpPr>
          <p:nvPr/>
        </p:nvSpPr>
        <p:spPr bwMode="auto">
          <a:xfrm>
            <a:off x="6266260" y="2733675"/>
            <a:ext cx="0" cy="15132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grpSp>
        <p:nvGrpSpPr>
          <p:cNvPr id="18458" name="Group 25"/>
          <p:cNvGrpSpPr>
            <a:grpSpLocks/>
          </p:cNvGrpSpPr>
          <p:nvPr/>
        </p:nvGrpSpPr>
        <p:grpSpPr bwMode="auto">
          <a:xfrm>
            <a:off x="4722019" y="4769242"/>
            <a:ext cx="269081" cy="270272"/>
            <a:chOff x="3198" y="3838"/>
            <a:chExt cx="226" cy="227"/>
          </a:xfrm>
        </p:grpSpPr>
        <p:sp>
          <p:nvSpPr>
            <p:cNvPr id="18492" name="Oval 26"/>
            <p:cNvSpPr>
              <a:spLocks noChangeArrowheads="1"/>
            </p:cNvSpPr>
            <p:nvPr/>
          </p:nvSpPr>
          <p:spPr bwMode="auto">
            <a:xfrm>
              <a:off x="3243" y="3884"/>
              <a:ext cx="136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  <p:sp>
          <p:nvSpPr>
            <p:cNvPr id="18493" name="Oval 27"/>
            <p:cNvSpPr>
              <a:spLocks noChangeArrowheads="1"/>
            </p:cNvSpPr>
            <p:nvPr/>
          </p:nvSpPr>
          <p:spPr bwMode="auto">
            <a:xfrm>
              <a:off x="3198" y="3838"/>
              <a:ext cx="226" cy="2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</p:grpSp>
      <p:sp>
        <p:nvSpPr>
          <p:cNvPr id="18459" name="Line 28"/>
          <p:cNvSpPr>
            <a:spLocks noChangeShapeType="1"/>
          </p:cNvSpPr>
          <p:nvPr/>
        </p:nvSpPr>
        <p:spPr bwMode="auto">
          <a:xfrm>
            <a:off x="1481138" y="1383507"/>
            <a:ext cx="1191" cy="160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60" name="Text Box 29"/>
          <p:cNvSpPr txBox="1">
            <a:spLocks noChangeArrowheads="1"/>
          </p:cNvSpPr>
          <p:nvPr/>
        </p:nvSpPr>
        <p:spPr bwMode="auto">
          <a:xfrm>
            <a:off x="934641" y="1599009"/>
            <a:ext cx="1081088" cy="18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Receive order</a:t>
            </a:r>
          </a:p>
        </p:txBody>
      </p:sp>
      <p:sp>
        <p:nvSpPr>
          <p:cNvPr id="18461" name="Text Box 30"/>
          <p:cNvSpPr txBox="1">
            <a:spLocks noChangeArrowheads="1"/>
          </p:cNvSpPr>
          <p:nvPr/>
        </p:nvSpPr>
        <p:spPr bwMode="auto">
          <a:xfrm>
            <a:off x="5782866" y="2365772"/>
            <a:ext cx="1133475" cy="38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Update</a:t>
            </a:r>
          </a:p>
          <a:p>
            <a:pPr eaLnBrk="1" hangingPunct="1">
              <a:lnSpc>
                <a:spcPct val="60000"/>
              </a:lnSpc>
            </a:pPr>
            <a:endParaRPr lang="sv-SE" altLang="sv-SE" sz="1050" i="0" dirty="0"/>
          </a:p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customer info</a:t>
            </a:r>
          </a:p>
        </p:txBody>
      </p:sp>
      <p:sp>
        <p:nvSpPr>
          <p:cNvPr id="18462" name="Text Box 31"/>
          <p:cNvSpPr txBox="1">
            <a:spLocks noChangeArrowheads="1"/>
          </p:cNvSpPr>
          <p:nvPr/>
        </p:nvSpPr>
        <p:spPr bwMode="auto">
          <a:xfrm>
            <a:off x="963282" y="2754964"/>
            <a:ext cx="2051265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sum for products</a:t>
            </a:r>
          </a:p>
        </p:txBody>
      </p:sp>
      <p:sp>
        <p:nvSpPr>
          <p:cNvPr id="18463" name="Text Box 32"/>
          <p:cNvSpPr txBox="1">
            <a:spLocks noChangeArrowheads="1"/>
          </p:cNvSpPr>
          <p:nvPr/>
        </p:nvSpPr>
        <p:spPr bwMode="auto">
          <a:xfrm>
            <a:off x="972741" y="2375298"/>
            <a:ext cx="1619250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Get ordered products</a:t>
            </a:r>
          </a:p>
        </p:txBody>
      </p:sp>
      <p:sp>
        <p:nvSpPr>
          <p:cNvPr id="18464" name="Text Box 33"/>
          <p:cNvSpPr txBox="1">
            <a:spLocks noChangeArrowheads="1"/>
          </p:cNvSpPr>
          <p:nvPr/>
        </p:nvSpPr>
        <p:spPr bwMode="auto">
          <a:xfrm>
            <a:off x="972740" y="3833813"/>
            <a:ext cx="1554253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total sum</a:t>
            </a:r>
          </a:p>
        </p:txBody>
      </p:sp>
      <p:sp>
        <p:nvSpPr>
          <p:cNvPr id="18465" name="Text Box 34"/>
          <p:cNvSpPr txBox="1">
            <a:spLocks noChangeArrowheads="1"/>
          </p:cNvSpPr>
          <p:nvPr/>
        </p:nvSpPr>
        <p:spPr bwMode="auto">
          <a:xfrm>
            <a:off x="972742" y="3401617"/>
            <a:ext cx="1565672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Calculate delivery cost</a:t>
            </a:r>
          </a:p>
        </p:txBody>
      </p:sp>
      <p:sp>
        <p:nvSpPr>
          <p:cNvPr id="18467" name="AutoShape 36"/>
          <p:cNvSpPr>
            <a:spLocks noChangeArrowheads="1"/>
          </p:cNvSpPr>
          <p:nvPr/>
        </p:nvSpPr>
        <p:spPr bwMode="auto">
          <a:xfrm>
            <a:off x="3727848" y="3814762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68" name="Text Box 37"/>
          <p:cNvSpPr txBox="1">
            <a:spLocks noChangeArrowheads="1"/>
          </p:cNvSpPr>
          <p:nvPr/>
        </p:nvSpPr>
        <p:spPr bwMode="auto">
          <a:xfrm>
            <a:off x="3027760" y="2874169"/>
            <a:ext cx="71526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[sum&gt; 1000]</a:t>
            </a:r>
          </a:p>
        </p:txBody>
      </p:sp>
      <p:sp>
        <p:nvSpPr>
          <p:cNvPr id="18469" name="Line 38"/>
          <p:cNvSpPr>
            <a:spLocks noChangeShapeType="1"/>
          </p:cNvSpPr>
          <p:nvPr/>
        </p:nvSpPr>
        <p:spPr bwMode="auto">
          <a:xfrm>
            <a:off x="3078957" y="2895600"/>
            <a:ext cx="7560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0" name="Line 39"/>
          <p:cNvSpPr>
            <a:spLocks noChangeShapeType="1"/>
          </p:cNvSpPr>
          <p:nvPr/>
        </p:nvSpPr>
        <p:spPr bwMode="auto">
          <a:xfrm>
            <a:off x="2970610" y="3003947"/>
            <a:ext cx="0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1" name="Line 40"/>
          <p:cNvSpPr>
            <a:spLocks noChangeShapeType="1"/>
          </p:cNvSpPr>
          <p:nvPr/>
        </p:nvSpPr>
        <p:spPr bwMode="auto">
          <a:xfrm flipH="1">
            <a:off x="2539603" y="3489722"/>
            <a:ext cx="43219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2" name="Line 41"/>
          <p:cNvSpPr>
            <a:spLocks noChangeShapeType="1"/>
          </p:cNvSpPr>
          <p:nvPr/>
        </p:nvSpPr>
        <p:spPr bwMode="auto">
          <a:xfrm>
            <a:off x="2539604" y="3921919"/>
            <a:ext cx="11882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3" name="Line 42"/>
          <p:cNvSpPr>
            <a:spLocks noChangeShapeType="1"/>
          </p:cNvSpPr>
          <p:nvPr/>
        </p:nvSpPr>
        <p:spPr bwMode="auto">
          <a:xfrm>
            <a:off x="3835004" y="4030266"/>
            <a:ext cx="0" cy="21550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2" name="Oval 1"/>
          <p:cNvSpPr/>
          <p:nvPr/>
        </p:nvSpPr>
        <p:spPr>
          <a:xfrm>
            <a:off x="2515439" y="2774942"/>
            <a:ext cx="123290" cy="11301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4" name="Oval 43"/>
          <p:cNvSpPr/>
          <p:nvPr/>
        </p:nvSpPr>
        <p:spPr>
          <a:xfrm>
            <a:off x="6681923" y="2334838"/>
            <a:ext cx="123290" cy="11301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>
            <a:off x="4267201" y="4414263"/>
            <a:ext cx="1321941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Deliver products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585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08"/>
    </mc:Choice>
    <mc:Fallback xmlns="">
      <p:transition spd="slow" advTm="29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AutoShape 2"/>
          <p:cNvSpPr>
            <a:spLocks noChangeArrowheads="1"/>
          </p:cNvSpPr>
          <p:nvPr/>
        </p:nvSpPr>
        <p:spPr bwMode="auto">
          <a:xfrm>
            <a:off x="4267200" y="4395212"/>
            <a:ext cx="1188244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36" name="AutoShape 3"/>
          <p:cNvSpPr>
            <a:spLocks noChangeArrowheads="1"/>
          </p:cNvSpPr>
          <p:nvPr/>
        </p:nvSpPr>
        <p:spPr bwMode="auto">
          <a:xfrm>
            <a:off x="972741" y="2726531"/>
            <a:ext cx="1727598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37" name="Rectangle 4"/>
          <p:cNvSpPr>
            <a:spLocks noGrp="1" noChangeArrowheads="1"/>
          </p:cNvSpPr>
          <p:nvPr>
            <p:ph type="title"/>
          </p:nvPr>
        </p:nvSpPr>
        <p:spPr>
          <a:xfrm>
            <a:off x="792000" y="360834"/>
            <a:ext cx="6850800" cy="596700"/>
          </a:xfrm>
          <a:noFill/>
        </p:spPr>
        <p:txBody>
          <a:bodyPr/>
          <a:lstStyle/>
          <a:p>
            <a:r>
              <a:rPr lang="sv-SE" altLang="sv-SE" sz="2850" dirty="0"/>
              <a:t>Token</a:t>
            </a:r>
          </a:p>
        </p:txBody>
      </p:sp>
      <p:sp>
        <p:nvSpPr>
          <p:cNvPr id="18438" name="Text Box 5"/>
          <p:cNvSpPr txBox="1">
            <a:spLocks noChangeArrowheads="1"/>
          </p:cNvSpPr>
          <p:nvPr/>
        </p:nvSpPr>
        <p:spPr bwMode="auto">
          <a:xfrm>
            <a:off x="2961085" y="3293269"/>
            <a:ext cx="7713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[sum&lt;= 1000]</a:t>
            </a:r>
          </a:p>
        </p:txBody>
      </p:sp>
      <p:sp>
        <p:nvSpPr>
          <p:cNvPr id="18439" name="AutoShape 6"/>
          <p:cNvSpPr>
            <a:spLocks noChangeArrowheads="1"/>
          </p:cNvSpPr>
          <p:nvPr/>
        </p:nvSpPr>
        <p:spPr bwMode="auto">
          <a:xfrm>
            <a:off x="972741" y="3806428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0" name="AutoShape 7"/>
          <p:cNvSpPr>
            <a:spLocks noChangeArrowheads="1"/>
          </p:cNvSpPr>
          <p:nvPr/>
        </p:nvSpPr>
        <p:spPr bwMode="auto">
          <a:xfrm>
            <a:off x="5725716" y="2295525"/>
            <a:ext cx="1133475" cy="438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1" name="Oval 8"/>
          <p:cNvSpPr>
            <a:spLocks noChangeArrowheads="1"/>
          </p:cNvSpPr>
          <p:nvPr/>
        </p:nvSpPr>
        <p:spPr bwMode="auto">
          <a:xfrm>
            <a:off x="1404938" y="1221581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8442" name="AutoShape 9"/>
          <p:cNvSpPr>
            <a:spLocks noChangeArrowheads="1"/>
          </p:cNvSpPr>
          <p:nvPr/>
        </p:nvSpPr>
        <p:spPr bwMode="auto">
          <a:xfrm>
            <a:off x="972742" y="1545431"/>
            <a:ext cx="972740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3" name="AutoShape 10"/>
          <p:cNvSpPr>
            <a:spLocks noChangeArrowheads="1"/>
          </p:cNvSpPr>
          <p:nvPr/>
        </p:nvSpPr>
        <p:spPr bwMode="auto">
          <a:xfrm>
            <a:off x="995362" y="2357437"/>
            <a:ext cx="1566863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4" name="Line 11"/>
          <p:cNvSpPr>
            <a:spLocks noChangeShapeType="1"/>
          </p:cNvSpPr>
          <p:nvPr/>
        </p:nvSpPr>
        <p:spPr bwMode="auto">
          <a:xfrm>
            <a:off x="972741" y="2140744"/>
            <a:ext cx="58864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5" name="Line 12"/>
          <p:cNvSpPr>
            <a:spLocks noChangeShapeType="1"/>
          </p:cNvSpPr>
          <p:nvPr/>
        </p:nvSpPr>
        <p:spPr bwMode="auto">
          <a:xfrm>
            <a:off x="1482329" y="1762125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6" name="Line 13"/>
          <p:cNvSpPr>
            <a:spLocks noChangeShapeType="1"/>
          </p:cNvSpPr>
          <p:nvPr/>
        </p:nvSpPr>
        <p:spPr bwMode="auto">
          <a:xfrm>
            <a:off x="1728788" y="2140744"/>
            <a:ext cx="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7" name="Line 14"/>
          <p:cNvSpPr>
            <a:spLocks noChangeShapeType="1"/>
          </p:cNvSpPr>
          <p:nvPr/>
        </p:nvSpPr>
        <p:spPr bwMode="auto">
          <a:xfrm>
            <a:off x="6266260" y="2140744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8" name="Line 15"/>
          <p:cNvSpPr>
            <a:spLocks noChangeShapeType="1"/>
          </p:cNvSpPr>
          <p:nvPr/>
        </p:nvSpPr>
        <p:spPr bwMode="auto">
          <a:xfrm>
            <a:off x="3349228" y="4245769"/>
            <a:ext cx="35099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9" name="Line 16"/>
          <p:cNvSpPr>
            <a:spLocks noChangeShapeType="1"/>
          </p:cNvSpPr>
          <p:nvPr/>
        </p:nvSpPr>
        <p:spPr bwMode="auto">
          <a:xfrm flipH="1">
            <a:off x="1727598" y="2572941"/>
            <a:ext cx="119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0" name="AutoShape 17"/>
          <p:cNvSpPr>
            <a:spLocks noChangeArrowheads="1"/>
          </p:cNvSpPr>
          <p:nvPr/>
        </p:nvSpPr>
        <p:spPr bwMode="auto">
          <a:xfrm>
            <a:off x="2863454" y="2788444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51" name="Line 18"/>
          <p:cNvSpPr>
            <a:spLocks noChangeShapeType="1"/>
          </p:cNvSpPr>
          <p:nvPr/>
        </p:nvSpPr>
        <p:spPr bwMode="auto">
          <a:xfrm flipH="1">
            <a:off x="3835004" y="2896791"/>
            <a:ext cx="0" cy="9179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2" name="Line 19"/>
          <p:cNvSpPr>
            <a:spLocks noChangeShapeType="1"/>
          </p:cNvSpPr>
          <p:nvPr/>
        </p:nvSpPr>
        <p:spPr bwMode="auto">
          <a:xfrm flipV="1">
            <a:off x="2700340" y="2876550"/>
            <a:ext cx="1631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3" name="AutoShape 20"/>
          <p:cNvSpPr>
            <a:spLocks noChangeArrowheads="1"/>
          </p:cNvSpPr>
          <p:nvPr/>
        </p:nvSpPr>
        <p:spPr bwMode="auto">
          <a:xfrm>
            <a:off x="972741" y="3374231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8454" name="Line 21"/>
          <p:cNvSpPr>
            <a:spLocks noChangeShapeType="1"/>
          </p:cNvSpPr>
          <p:nvPr/>
        </p:nvSpPr>
        <p:spPr bwMode="auto">
          <a:xfrm>
            <a:off x="1727598" y="3590925"/>
            <a:ext cx="119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5" name="Line 22"/>
          <p:cNvSpPr>
            <a:spLocks noChangeShapeType="1"/>
          </p:cNvSpPr>
          <p:nvPr/>
        </p:nvSpPr>
        <p:spPr bwMode="auto">
          <a:xfrm>
            <a:off x="4860131" y="4286865"/>
            <a:ext cx="1191" cy="1083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6" name="Line 23"/>
          <p:cNvSpPr>
            <a:spLocks noChangeShapeType="1"/>
          </p:cNvSpPr>
          <p:nvPr/>
        </p:nvSpPr>
        <p:spPr bwMode="auto">
          <a:xfrm flipH="1">
            <a:off x="4861322" y="4662085"/>
            <a:ext cx="0" cy="1071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7" name="Line 24"/>
          <p:cNvSpPr>
            <a:spLocks noChangeShapeType="1"/>
          </p:cNvSpPr>
          <p:nvPr/>
        </p:nvSpPr>
        <p:spPr bwMode="auto">
          <a:xfrm>
            <a:off x="6266260" y="2733675"/>
            <a:ext cx="0" cy="15132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grpSp>
        <p:nvGrpSpPr>
          <p:cNvPr id="18458" name="Group 25"/>
          <p:cNvGrpSpPr>
            <a:grpSpLocks/>
          </p:cNvGrpSpPr>
          <p:nvPr/>
        </p:nvGrpSpPr>
        <p:grpSpPr bwMode="auto">
          <a:xfrm>
            <a:off x="4722019" y="4769242"/>
            <a:ext cx="269081" cy="270272"/>
            <a:chOff x="3198" y="3838"/>
            <a:chExt cx="226" cy="227"/>
          </a:xfrm>
        </p:grpSpPr>
        <p:sp>
          <p:nvSpPr>
            <p:cNvPr id="18492" name="Oval 26"/>
            <p:cNvSpPr>
              <a:spLocks noChangeArrowheads="1"/>
            </p:cNvSpPr>
            <p:nvPr/>
          </p:nvSpPr>
          <p:spPr bwMode="auto">
            <a:xfrm>
              <a:off x="3243" y="3884"/>
              <a:ext cx="136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  <p:sp>
          <p:nvSpPr>
            <p:cNvPr id="18493" name="Oval 27"/>
            <p:cNvSpPr>
              <a:spLocks noChangeArrowheads="1"/>
            </p:cNvSpPr>
            <p:nvPr/>
          </p:nvSpPr>
          <p:spPr bwMode="auto">
            <a:xfrm>
              <a:off x="3198" y="3838"/>
              <a:ext cx="226" cy="2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</p:grpSp>
      <p:sp>
        <p:nvSpPr>
          <p:cNvPr id="18459" name="Line 28"/>
          <p:cNvSpPr>
            <a:spLocks noChangeShapeType="1"/>
          </p:cNvSpPr>
          <p:nvPr/>
        </p:nvSpPr>
        <p:spPr bwMode="auto">
          <a:xfrm>
            <a:off x="1481138" y="1383507"/>
            <a:ext cx="1191" cy="160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60" name="Text Box 29"/>
          <p:cNvSpPr txBox="1">
            <a:spLocks noChangeArrowheads="1"/>
          </p:cNvSpPr>
          <p:nvPr/>
        </p:nvSpPr>
        <p:spPr bwMode="auto">
          <a:xfrm>
            <a:off x="934641" y="1599009"/>
            <a:ext cx="1081088" cy="18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Receive order</a:t>
            </a:r>
          </a:p>
        </p:txBody>
      </p:sp>
      <p:sp>
        <p:nvSpPr>
          <p:cNvPr id="18461" name="Text Box 30"/>
          <p:cNvSpPr txBox="1">
            <a:spLocks noChangeArrowheads="1"/>
          </p:cNvSpPr>
          <p:nvPr/>
        </p:nvSpPr>
        <p:spPr bwMode="auto">
          <a:xfrm>
            <a:off x="5782866" y="2365772"/>
            <a:ext cx="1133475" cy="38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Update</a:t>
            </a:r>
          </a:p>
          <a:p>
            <a:pPr eaLnBrk="1" hangingPunct="1">
              <a:lnSpc>
                <a:spcPct val="60000"/>
              </a:lnSpc>
            </a:pPr>
            <a:endParaRPr lang="sv-SE" altLang="sv-SE" sz="1050" i="0" dirty="0"/>
          </a:p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customer info</a:t>
            </a:r>
          </a:p>
        </p:txBody>
      </p:sp>
      <p:sp>
        <p:nvSpPr>
          <p:cNvPr id="18462" name="Text Box 31"/>
          <p:cNvSpPr txBox="1">
            <a:spLocks noChangeArrowheads="1"/>
          </p:cNvSpPr>
          <p:nvPr/>
        </p:nvSpPr>
        <p:spPr bwMode="auto">
          <a:xfrm>
            <a:off x="963282" y="2754964"/>
            <a:ext cx="2051265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sum for products</a:t>
            </a:r>
          </a:p>
        </p:txBody>
      </p:sp>
      <p:sp>
        <p:nvSpPr>
          <p:cNvPr id="18463" name="Text Box 32"/>
          <p:cNvSpPr txBox="1">
            <a:spLocks noChangeArrowheads="1"/>
          </p:cNvSpPr>
          <p:nvPr/>
        </p:nvSpPr>
        <p:spPr bwMode="auto">
          <a:xfrm>
            <a:off x="972741" y="2375298"/>
            <a:ext cx="1619250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Get ordered products</a:t>
            </a:r>
          </a:p>
        </p:txBody>
      </p:sp>
      <p:sp>
        <p:nvSpPr>
          <p:cNvPr id="18464" name="Text Box 33"/>
          <p:cNvSpPr txBox="1">
            <a:spLocks noChangeArrowheads="1"/>
          </p:cNvSpPr>
          <p:nvPr/>
        </p:nvSpPr>
        <p:spPr bwMode="auto">
          <a:xfrm>
            <a:off x="972740" y="3833813"/>
            <a:ext cx="1554253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total sum</a:t>
            </a:r>
          </a:p>
        </p:txBody>
      </p:sp>
      <p:sp>
        <p:nvSpPr>
          <p:cNvPr id="18465" name="Text Box 34"/>
          <p:cNvSpPr txBox="1">
            <a:spLocks noChangeArrowheads="1"/>
          </p:cNvSpPr>
          <p:nvPr/>
        </p:nvSpPr>
        <p:spPr bwMode="auto">
          <a:xfrm>
            <a:off x="972742" y="3401617"/>
            <a:ext cx="1565672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Calculate delivery cost</a:t>
            </a:r>
          </a:p>
        </p:txBody>
      </p:sp>
      <p:sp>
        <p:nvSpPr>
          <p:cNvPr id="18467" name="AutoShape 36"/>
          <p:cNvSpPr>
            <a:spLocks noChangeArrowheads="1"/>
          </p:cNvSpPr>
          <p:nvPr/>
        </p:nvSpPr>
        <p:spPr bwMode="auto">
          <a:xfrm>
            <a:off x="3727848" y="3814762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68" name="Text Box 37"/>
          <p:cNvSpPr txBox="1">
            <a:spLocks noChangeArrowheads="1"/>
          </p:cNvSpPr>
          <p:nvPr/>
        </p:nvSpPr>
        <p:spPr bwMode="auto">
          <a:xfrm>
            <a:off x="3027760" y="2874169"/>
            <a:ext cx="71526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[sum&gt; 1000]</a:t>
            </a:r>
          </a:p>
        </p:txBody>
      </p:sp>
      <p:sp>
        <p:nvSpPr>
          <p:cNvPr id="18469" name="Line 38"/>
          <p:cNvSpPr>
            <a:spLocks noChangeShapeType="1"/>
          </p:cNvSpPr>
          <p:nvPr/>
        </p:nvSpPr>
        <p:spPr bwMode="auto">
          <a:xfrm>
            <a:off x="3078957" y="2895600"/>
            <a:ext cx="7560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0" name="Line 39"/>
          <p:cNvSpPr>
            <a:spLocks noChangeShapeType="1"/>
          </p:cNvSpPr>
          <p:nvPr/>
        </p:nvSpPr>
        <p:spPr bwMode="auto">
          <a:xfrm>
            <a:off x="2970610" y="3003947"/>
            <a:ext cx="0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1" name="Line 40"/>
          <p:cNvSpPr>
            <a:spLocks noChangeShapeType="1"/>
          </p:cNvSpPr>
          <p:nvPr/>
        </p:nvSpPr>
        <p:spPr bwMode="auto">
          <a:xfrm flipH="1">
            <a:off x="2539603" y="3489722"/>
            <a:ext cx="43219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2" name="Line 41"/>
          <p:cNvSpPr>
            <a:spLocks noChangeShapeType="1"/>
          </p:cNvSpPr>
          <p:nvPr/>
        </p:nvSpPr>
        <p:spPr bwMode="auto">
          <a:xfrm>
            <a:off x="2539604" y="3921919"/>
            <a:ext cx="11882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3" name="Line 42"/>
          <p:cNvSpPr>
            <a:spLocks noChangeShapeType="1"/>
          </p:cNvSpPr>
          <p:nvPr/>
        </p:nvSpPr>
        <p:spPr bwMode="auto">
          <a:xfrm>
            <a:off x="3835004" y="4030266"/>
            <a:ext cx="0" cy="21550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2" name="Oval 1"/>
          <p:cNvSpPr/>
          <p:nvPr/>
        </p:nvSpPr>
        <p:spPr>
          <a:xfrm>
            <a:off x="2350510" y="3434338"/>
            <a:ext cx="123290" cy="11301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4" name="Oval 43"/>
          <p:cNvSpPr/>
          <p:nvPr/>
        </p:nvSpPr>
        <p:spPr>
          <a:xfrm>
            <a:off x="6681923" y="2334838"/>
            <a:ext cx="123290" cy="11301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>
            <a:off x="4267201" y="4414263"/>
            <a:ext cx="1321941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Deliver products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827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45"/>
    </mc:Choice>
    <mc:Fallback xmlns="">
      <p:transition spd="slow" advTm="15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AutoShape 2"/>
          <p:cNvSpPr>
            <a:spLocks noChangeArrowheads="1"/>
          </p:cNvSpPr>
          <p:nvPr/>
        </p:nvSpPr>
        <p:spPr bwMode="auto">
          <a:xfrm>
            <a:off x="4267200" y="4395212"/>
            <a:ext cx="1188244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36" name="AutoShape 3"/>
          <p:cNvSpPr>
            <a:spLocks noChangeArrowheads="1"/>
          </p:cNvSpPr>
          <p:nvPr/>
        </p:nvSpPr>
        <p:spPr bwMode="auto">
          <a:xfrm>
            <a:off x="972741" y="2726531"/>
            <a:ext cx="1727598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37" name="Rectangle 4"/>
          <p:cNvSpPr>
            <a:spLocks noGrp="1" noChangeArrowheads="1"/>
          </p:cNvSpPr>
          <p:nvPr>
            <p:ph type="title"/>
          </p:nvPr>
        </p:nvSpPr>
        <p:spPr>
          <a:xfrm>
            <a:off x="792000" y="360834"/>
            <a:ext cx="6850800" cy="596700"/>
          </a:xfrm>
          <a:noFill/>
        </p:spPr>
        <p:txBody>
          <a:bodyPr/>
          <a:lstStyle/>
          <a:p>
            <a:r>
              <a:rPr lang="sv-SE" altLang="sv-SE" sz="2850" dirty="0"/>
              <a:t>Token</a:t>
            </a:r>
          </a:p>
        </p:txBody>
      </p:sp>
      <p:sp>
        <p:nvSpPr>
          <p:cNvPr id="18438" name="Text Box 5"/>
          <p:cNvSpPr txBox="1">
            <a:spLocks noChangeArrowheads="1"/>
          </p:cNvSpPr>
          <p:nvPr/>
        </p:nvSpPr>
        <p:spPr bwMode="auto">
          <a:xfrm>
            <a:off x="2961085" y="3293269"/>
            <a:ext cx="7713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[sum&lt;= 1000]</a:t>
            </a:r>
          </a:p>
        </p:txBody>
      </p:sp>
      <p:sp>
        <p:nvSpPr>
          <p:cNvPr id="18439" name="AutoShape 6"/>
          <p:cNvSpPr>
            <a:spLocks noChangeArrowheads="1"/>
          </p:cNvSpPr>
          <p:nvPr/>
        </p:nvSpPr>
        <p:spPr bwMode="auto">
          <a:xfrm>
            <a:off x="972741" y="3806428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0" name="AutoShape 7"/>
          <p:cNvSpPr>
            <a:spLocks noChangeArrowheads="1"/>
          </p:cNvSpPr>
          <p:nvPr/>
        </p:nvSpPr>
        <p:spPr bwMode="auto">
          <a:xfrm>
            <a:off x="5725716" y="2295525"/>
            <a:ext cx="1133475" cy="438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1" name="Oval 8"/>
          <p:cNvSpPr>
            <a:spLocks noChangeArrowheads="1"/>
          </p:cNvSpPr>
          <p:nvPr/>
        </p:nvSpPr>
        <p:spPr bwMode="auto">
          <a:xfrm>
            <a:off x="1404938" y="1221581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8442" name="AutoShape 9"/>
          <p:cNvSpPr>
            <a:spLocks noChangeArrowheads="1"/>
          </p:cNvSpPr>
          <p:nvPr/>
        </p:nvSpPr>
        <p:spPr bwMode="auto">
          <a:xfrm>
            <a:off x="972742" y="1545431"/>
            <a:ext cx="972740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3" name="AutoShape 10"/>
          <p:cNvSpPr>
            <a:spLocks noChangeArrowheads="1"/>
          </p:cNvSpPr>
          <p:nvPr/>
        </p:nvSpPr>
        <p:spPr bwMode="auto">
          <a:xfrm>
            <a:off x="995362" y="2357437"/>
            <a:ext cx="1566863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4" name="Line 11"/>
          <p:cNvSpPr>
            <a:spLocks noChangeShapeType="1"/>
          </p:cNvSpPr>
          <p:nvPr/>
        </p:nvSpPr>
        <p:spPr bwMode="auto">
          <a:xfrm>
            <a:off x="972741" y="2140744"/>
            <a:ext cx="58864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5" name="Line 12"/>
          <p:cNvSpPr>
            <a:spLocks noChangeShapeType="1"/>
          </p:cNvSpPr>
          <p:nvPr/>
        </p:nvSpPr>
        <p:spPr bwMode="auto">
          <a:xfrm>
            <a:off x="1482329" y="1762125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6" name="Line 13"/>
          <p:cNvSpPr>
            <a:spLocks noChangeShapeType="1"/>
          </p:cNvSpPr>
          <p:nvPr/>
        </p:nvSpPr>
        <p:spPr bwMode="auto">
          <a:xfrm>
            <a:off x="1728788" y="2140744"/>
            <a:ext cx="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7" name="Line 14"/>
          <p:cNvSpPr>
            <a:spLocks noChangeShapeType="1"/>
          </p:cNvSpPr>
          <p:nvPr/>
        </p:nvSpPr>
        <p:spPr bwMode="auto">
          <a:xfrm>
            <a:off x="6266260" y="2140744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8" name="Line 15"/>
          <p:cNvSpPr>
            <a:spLocks noChangeShapeType="1"/>
          </p:cNvSpPr>
          <p:nvPr/>
        </p:nvSpPr>
        <p:spPr bwMode="auto">
          <a:xfrm>
            <a:off x="3349228" y="4245769"/>
            <a:ext cx="35099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9" name="Line 16"/>
          <p:cNvSpPr>
            <a:spLocks noChangeShapeType="1"/>
          </p:cNvSpPr>
          <p:nvPr/>
        </p:nvSpPr>
        <p:spPr bwMode="auto">
          <a:xfrm flipH="1">
            <a:off x="1727598" y="2572941"/>
            <a:ext cx="119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0" name="AutoShape 17"/>
          <p:cNvSpPr>
            <a:spLocks noChangeArrowheads="1"/>
          </p:cNvSpPr>
          <p:nvPr/>
        </p:nvSpPr>
        <p:spPr bwMode="auto">
          <a:xfrm>
            <a:off x="2863454" y="2788444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51" name="Line 18"/>
          <p:cNvSpPr>
            <a:spLocks noChangeShapeType="1"/>
          </p:cNvSpPr>
          <p:nvPr/>
        </p:nvSpPr>
        <p:spPr bwMode="auto">
          <a:xfrm flipH="1">
            <a:off x="3835004" y="2896791"/>
            <a:ext cx="0" cy="9179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2" name="Line 19"/>
          <p:cNvSpPr>
            <a:spLocks noChangeShapeType="1"/>
          </p:cNvSpPr>
          <p:nvPr/>
        </p:nvSpPr>
        <p:spPr bwMode="auto">
          <a:xfrm flipV="1">
            <a:off x="2700340" y="2876550"/>
            <a:ext cx="1631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3" name="AutoShape 20"/>
          <p:cNvSpPr>
            <a:spLocks noChangeArrowheads="1"/>
          </p:cNvSpPr>
          <p:nvPr/>
        </p:nvSpPr>
        <p:spPr bwMode="auto">
          <a:xfrm>
            <a:off x="972741" y="3374231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8454" name="Line 21"/>
          <p:cNvSpPr>
            <a:spLocks noChangeShapeType="1"/>
          </p:cNvSpPr>
          <p:nvPr/>
        </p:nvSpPr>
        <p:spPr bwMode="auto">
          <a:xfrm>
            <a:off x="1727598" y="3590925"/>
            <a:ext cx="119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5" name="Line 22"/>
          <p:cNvSpPr>
            <a:spLocks noChangeShapeType="1"/>
          </p:cNvSpPr>
          <p:nvPr/>
        </p:nvSpPr>
        <p:spPr bwMode="auto">
          <a:xfrm>
            <a:off x="4860131" y="4286865"/>
            <a:ext cx="1191" cy="1083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6" name="Line 23"/>
          <p:cNvSpPr>
            <a:spLocks noChangeShapeType="1"/>
          </p:cNvSpPr>
          <p:nvPr/>
        </p:nvSpPr>
        <p:spPr bwMode="auto">
          <a:xfrm flipH="1">
            <a:off x="4861322" y="4662085"/>
            <a:ext cx="0" cy="1071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7" name="Line 24"/>
          <p:cNvSpPr>
            <a:spLocks noChangeShapeType="1"/>
          </p:cNvSpPr>
          <p:nvPr/>
        </p:nvSpPr>
        <p:spPr bwMode="auto">
          <a:xfrm>
            <a:off x="6266260" y="2733675"/>
            <a:ext cx="0" cy="15132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grpSp>
        <p:nvGrpSpPr>
          <p:cNvPr id="18458" name="Group 25"/>
          <p:cNvGrpSpPr>
            <a:grpSpLocks/>
          </p:cNvGrpSpPr>
          <p:nvPr/>
        </p:nvGrpSpPr>
        <p:grpSpPr bwMode="auto">
          <a:xfrm>
            <a:off x="4722019" y="4769242"/>
            <a:ext cx="269081" cy="270272"/>
            <a:chOff x="3198" y="3838"/>
            <a:chExt cx="226" cy="227"/>
          </a:xfrm>
        </p:grpSpPr>
        <p:sp>
          <p:nvSpPr>
            <p:cNvPr id="18492" name="Oval 26"/>
            <p:cNvSpPr>
              <a:spLocks noChangeArrowheads="1"/>
            </p:cNvSpPr>
            <p:nvPr/>
          </p:nvSpPr>
          <p:spPr bwMode="auto">
            <a:xfrm>
              <a:off x="3243" y="3884"/>
              <a:ext cx="136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  <p:sp>
          <p:nvSpPr>
            <p:cNvPr id="18493" name="Oval 27"/>
            <p:cNvSpPr>
              <a:spLocks noChangeArrowheads="1"/>
            </p:cNvSpPr>
            <p:nvPr/>
          </p:nvSpPr>
          <p:spPr bwMode="auto">
            <a:xfrm>
              <a:off x="3198" y="3838"/>
              <a:ext cx="226" cy="2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</p:grpSp>
      <p:sp>
        <p:nvSpPr>
          <p:cNvPr id="18459" name="Line 28"/>
          <p:cNvSpPr>
            <a:spLocks noChangeShapeType="1"/>
          </p:cNvSpPr>
          <p:nvPr/>
        </p:nvSpPr>
        <p:spPr bwMode="auto">
          <a:xfrm>
            <a:off x="1481138" y="1383507"/>
            <a:ext cx="1191" cy="160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60" name="Text Box 29"/>
          <p:cNvSpPr txBox="1">
            <a:spLocks noChangeArrowheads="1"/>
          </p:cNvSpPr>
          <p:nvPr/>
        </p:nvSpPr>
        <p:spPr bwMode="auto">
          <a:xfrm>
            <a:off x="934641" y="1599009"/>
            <a:ext cx="1081088" cy="18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Receive order</a:t>
            </a:r>
          </a:p>
        </p:txBody>
      </p:sp>
      <p:sp>
        <p:nvSpPr>
          <p:cNvPr id="18461" name="Text Box 30"/>
          <p:cNvSpPr txBox="1">
            <a:spLocks noChangeArrowheads="1"/>
          </p:cNvSpPr>
          <p:nvPr/>
        </p:nvSpPr>
        <p:spPr bwMode="auto">
          <a:xfrm>
            <a:off x="5782866" y="2365772"/>
            <a:ext cx="1133475" cy="38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Update</a:t>
            </a:r>
          </a:p>
          <a:p>
            <a:pPr eaLnBrk="1" hangingPunct="1">
              <a:lnSpc>
                <a:spcPct val="60000"/>
              </a:lnSpc>
            </a:pPr>
            <a:endParaRPr lang="sv-SE" altLang="sv-SE" sz="1050" i="0" dirty="0"/>
          </a:p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customer info</a:t>
            </a:r>
          </a:p>
        </p:txBody>
      </p:sp>
      <p:sp>
        <p:nvSpPr>
          <p:cNvPr id="18462" name="Text Box 31"/>
          <p:cNvSpPr txBox="1">
            <a:spLocks noChangeArrowheads="1"/>
          </p:cNvSpPr>
          <p:nvPr/>
        </p:nvSpPr>
        <p:spPr bwMode="auto">
          <a:xfrm>
            <a:off x="963282" y="2754964"/>
            <a:ext cx="2051265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sum for products</a:t>
            </a:r>
          </a:p>
        </p:txBody>
      </p:sp>
      <p:sp>
        <p:nvSpPr>
          <p:cNvPr id="18463" name="Text Box 32"/>
          <p:cNvSpPr txBox="1">
            <a:spLocks noChangeArrowheads="1"/>
          </p:cNvSpPr>
          <p:nvPr/>
        </p:nvSpPr>
        <p:spPr bwMode="auto">
          <a:xfrm>
            <a:off x="972741" y="2375298"/>
            <a:ext cx="1619250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Get ordered products</a:t>
            </a:r>
          </a:p>
        </p:txBody>
      </p:sp>
      <p:sp>
        <p:nvSpPr>
          <p:cNvPr id="18464" name="Text Box 33"/>
          <p:cNvSpPr txBox="1">
            <a:spLocks noChangeArrowheads="1"/>
          </p:cNvSpPr>
          <p:nvPr/>
        </p:nvSpPr>
        <p:spPr bwMode="auto">
          <a:xfrm>
            <a:off x="972740" y="3833813"/>
            <a:ext cx="1554253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total sum</a:t>
            </a:r>
          </a:p>
        </p:txBody>
      </p:sp>
      <p:sp>
        <p:nvSpPr>
          <p:cNvPr id="18465" name="Text Box 34"/>
          <p:cNvSpPr txBox="1">
            <a:spLocks noChangeArrowheads="1"/>
          </p:cNvSpPr>
          <p:nvPr/>
        </p:nvSpPr>
        <p:spPr bwMode="auto">
          <a:xfrm>
            <a:off x="972742" y="3401617"/>
            <a:ext cx="1565672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Calculate delivery cost</a:t>
            </a:r>
          </a:p>
        </p:txBody>
      </p:sp>
      <p:sp>
        <p:nvSpPr>
          <p:cNvPr id="18467" name="AutoShape 36"/>
          <p:cNvSpPr>
            <a:spLocks noChangeArrowheads="1"/>
          </p:cNvSpPr>
          <p:nvPr/>
        </p:nvSpPr>
        <p:spPr bwMode="auto">
          <a:xfrm>
            <a:off x="3727848" y="3814762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68" name="Text Box 37"/>
          <p:cNvSpPr txBox="1">
            <a:spLocks noChangeArrowheads="1"/>
          </p:cNvSpPr>
          <p:nvPr/>
        </p:nvSpPr>
        <p:spPr bwMode="auto">
          <a:xfrm>
            <a:off x="3027760" y="2874169"/>
            <a:ext cx="71526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[sum&gt; 1000]</a:t>
            </a:r>
          </a:p>
        </p:txBody>
      </p:sp>
      <p:sp>
        <p:nvSpPr>
          <p:cNvPr id="18469" name="Line 38"/>
          <p:cNvSpPr>
            <a:spLocks noChangeShapeType="1"/>
          </p:cNvSpPr>
          <p:nvPr/>
        </p:nvSpPr>
        <p:spPr bwMode="auto">
          <a:xfrm>
            <a:off x="3078957" y="2895600"/>
            <a:ext cx="7560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0" name="Line 39"/>
          <p:cNvSpPr>
            <a:spLocks noChangeShapeType="1"/>
          </p:cNvSpPr>
          <p:nvPr/>
        </p:nvSpPr>
        <p:spPr bwMode="auto">
          <a:xfrm>
            <a:off x="2970610" y="3003947"/>
            <a:ext cx="0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1" name="Line 40"/>
          <p:cNvSpPr>
            <a:spLocks noChangeShapeType="1"/>
          </p:cNvSpPr>
          <p:nvPr/>
        </p:nvSpPr>
        <p:spPr bwMode="auto">
          <a:xfrm flipH="1">
            <a:off x="2539603" y="3489722"/>
            <a:ext cx="43219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2" name="Line 41"/>
          <p:cNvSpPr>
            <a:spLocks noChangeShapeType="1"/>
          </p:cNvSpPr>
          <p:nvPr/>
        </p:nvSpPr>
        <p:spPr bwMode="auto">
          <a:xfrm>
            <a:off x="2539604" y="3921919"/>
            <a:ext cx="11882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3" name="Line 42"/>
          <p:cNvSpPr>
            <a:spLocks noChangeShapeType="1"/>
          </p:cNvSpPr>
          <p:nvPr/>
        </p:nvSpPr>
        <p:spPr bwMode="auto">
          <a:xfrm>
            <a:off x="3835004" y="4030266"/>
            <a:ext cx="0" cy="21550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2" name="Oval 1"/>
          <p:cNvSpPr/>
          <p:nvPr/>
        </p:nvSpPr>
        <p:spPr>
          <a:xfrm>
            <a:off x="2327285" y="3886727"/>
            <a:ext cx="123290" cy="11301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4" name="Oval 43"/>
          <p:cNvSpPr/>
          <p:nvPr/>
        </p:nvSpPr>
        <p:spPr>
          <a:xfrm>
            <a:off x="6681923" y="2334838"/>
            <a:ext cx="123290" cy="11301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>
            <a:off x="4267201" y="4414263"/>
            <a:ext cx="1321941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Deliver products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094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02"/>
    </mc:Choice>
    <mc:Fallback xmlns="">
      <p:transition spd="slow" advTm="32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AutoShape 2"/>
          <p:cNvSpPr>
            <a:spLocks noChangeArrowheads="1"/>
          </p:cNvSpPr>
          <p:nvPr/>
        </p:nvSpPr>
        <p:spPr bwMode="auto">
          <a:xfrm>
            <a:off x="4267200" y="4395212"/>
            <a:ext cx="1188244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36" name="AutoShape 3"/>
          <p:cNvSpPr>
            <a:spLocks noChangeArrowheads="1"/>
          </p:cNvSpPr>
          <p:nvPr/>
        </p:nvSpPr>
        <p:spPr bwMode="auto">
          <a:xfrm>
            <a:off x="972741" y="2726531"/>
            <a:ext cx="1727598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37" name="Rectangle 4"/>
          <p:cNvSpPr>
            <a:spLocks noGrp="1" noChangeArrowheads="1"/>
          </p:cNvSpPr>
          <p:nvPr>
            <p:ph type="title"/>
          </p:nvPr>
        </p:nvSpPr>
        <p:spPr>
          <a:xfrm>
            <a:off x="792000" y="360834"/>
            <a:ext cx="6850800" cy="596700"/>
          </a:xfrm>
          <a:noFill/>
        </p:spPr>
        <p:txBody>
          <a:bodyPr/>
          <a:lstStyle/>
          <a:p>
            <a:r>
              <a:rPr lang="sv-SE" altLang="sv-SE" sz="2850" dirty="0"/>
              <a:t>Token</a:t>
            </a:r>
          </a:p>
        </p:txBody>
      </p:sp>
      <p:sp>
        <p:nvSpPr>
          <p:cNvPr id="18438" name="Text Box 5"/>
          <p:cNvSpPr txBox="1">
            <a:spLocks noChangeArrowheads="1"/>
          </p:cNvSpPr>
          <p:nvPr/>
        </p:nvSpPr>
        <p:spPr bwMode="auto">
          <a:xfrm>
            <a:off x="2961085" y="3293269"/>
            <a:ext cx="7713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[sum&lt;= 1000]</a:t>
            </a:r>
          </a:p>
        </p:txBody>
      </p:sp>
      <p:sp>
        <p:nvSpPr>
          <p:cNvPr id="18439" name="AutoShape 6"/>
          <p:cNvSpPr>
            <a:spLocks noChangeArrowheads="1"/>
          </p:cNvSpPr>
          <p:nvPr/>
        </p:nvSpPr>
        <p:spPr bwMode="auto">
          <a:xfrm>
            <a:off x="972741" y="3806428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0" name="AutoShape 7"/>
          <p:cNvSpPr>
            <a:spLocks noChangeArrowheads="1"/>
          </p:cNvSpPr>
          <p:nvPr/>
        </p:nvSpPr>
        <p:spPr bwMode="auto">
          <a:xfrm>
            <a:off x="5725716" y="2295525"/>
            <a:ext cx="1133475" cy="438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1" name="Oval 8"/>
          <p:cNvSpPr>
            <a:spLocks noChangeArrowheads="1"/>
          </p:cNvSpPr>
          <p:nvPr/>
        </p:nvSpPr>
        <p:spPr bwMode="auto">
          <a:xfrm>
            <a:off x="1404938" y="1221581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8442" name="AutoShape 9"/>
          <p:cNvSpPr>
            <a:spLocks noChangeArrowheads="1"/>
          </p:cNvSpPr>
          <p:nvPr/>
        </p:nvSpPr>
        <p:spPr bwMode="auto">
          <a:xfrm>
            <a:off x="972742" y="1545431"/>
            <a:ext cx="972740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3" name="AutoShape 10"/>
          <p:cNvSpPr>
            <a:spLocks noChangeArrowheads="1"/>
          </p:cNvSpPr>
          <p:nvPr/>
        </p:nvSpPr>
        <p:spPr bwMode="auto">
          <a:xfrm>
            <a:off x="995362" y="2357437"/>
            <a:ext cx="1566863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4" name="Line 11"/>
          <p:cNvSpPr>
            <a:spLocks noChangeShapeType="1"/>
          </p:cNvSpPr>
          <p:nvPr/>
        </p:nvSpPr>
        <p:spPr bwMode="auto">
          <a:xfrm>
            <a:off x="972741" y="2140744"/>
            <a:ext cx="58864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5" name="Line 12"/>
          <p:cNvSpPr>
            <a:spLocks noChangeShapeType="1"/>
          </p:cNvSpPr>
          <p:nvPr/>
        </p:nvSpPr>
        <p:spPr bwMode="auto">
          <a:xfrm>
            <a:off x="1482329" y="1762125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6" name="Line 13"/>
          <p:cNvSpPr>
            <a:spLocks noChangeShapeType="1"/>
          </p:cNvSpPr>
          <p:nvPr/>
        </p:nvSpPr>
        <p:spPr bwMode="auto">
          <a:xfrm>
            <a:off x="1728788" y="2140744"/>
            <a:ext cx="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7" name="Line 14"/>
          <p:cNvSpPr>
            <a:spLocks noChangeShapeType="1"/>
          </p:cNvSpPr>
          <p:nvPr/>
        </p:nvSpPr>
        <p:spPr bwMode="auto">
          <a:xfrm>
            <a:off x="6266260" y="2140744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8" name="Line 15"/>
          <p:cNvSpPr>
            <a:spLocks noChangeShapeType="1"/>
          </p:cNvSpPr>
          <p:nvPr/>
        </p:nvSpPr>
        <p:spPr bwMode="auto">
          <a:xfrm>
            <a:off x="3349228" y="4245769"/>
            <a:ext cx="35099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9" name="Line 16"/>
          <p:cNvSpPr>
            <a:spLocks noChangeShapeType="1"/>
          </p:cNvSpPr>
          <p:nvPr/>
        </p:nvSpPr>
        <p:spPr bwMode="auto">
          <a:xfrm flipH="1">
            <a:off x="1727598" y="2572941"/>
            <a:ext cx="119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0" name="AutoShape 17"/>
          <p:cNvSpPr>
            <a:spLocks noChangeArrowheads="1"/>
          </p:cNvSpPr>
          <p:nvPr/>
        </p:nvSpPr>
        <p:spPr bwMode="auto">
          <a:xfrm>
            <a:off x="2863454" y="2788444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51" name="Line 18"/>
          <p:cNvSpPr>
            <a:spLocks noChangeShapeType="1"/>
          </p:cNvSpPr>
          <p:nvPr/>
        </p:nvSpPr>
        <p:spPr bwMode="auto">
          <a:xfrm flipH="1">
            <a:off x="3835004" y="2896791"/>
            <a:ext cx="0" cy="9179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2" name="Line 19"/>
          <p:cNvSpPr>
            <a:spLocks noChangeShapeType="1"/>
          </p:cNvSpPr>
          <p:nvPr/>
        </p:nvSpPr>
        <p:spPr bwMode="auto">
          <a:xfrm flipV="1">
            <a:off x="2700340" y="2876550"/>
            <a:ext cx="1631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3" name="AutoShape 20"/>
          <p:cNvSpPr>
            <a:spLocks noChangeArrowheads="1"/>
          </p:cNvSpPr>
          <p:nvPr/>
        </p:nvSpPr>
        <p:spPr bwMode="auto">
          <a:xfrm>
            <a:off x="972741" y="3374231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8454" name="Line 21"/>
          <p:cNvSpPr>
            <a:spLocks noChangeShapeType="1"/>
          </p:cNvSpPr>
          <p:nvPr/>
        </p:nvSpPr>
        <p:spPr bwMode="auto">
          <a:xfrm>
            <a:off x="1727598" y="3590925"/>
            <a:ext cx="119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5" name="Line 22"/>
          <p:cNvSpPr>
            <a:spLocks noChangeShapeType="1"/>
          </p:cNvSpPr>
          <p:nvPr/>
        </p:nvSpPr>
        <p:spPr bwMode="auto">
          <a:xfrm>
            <a:off x="4860131" y="4286865"/>
            <a:ext cx="1191" cy="1083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6" name="Line 23"/>
          <p:cNvSpPr>
            <a:spLocks noChangeShapeType="1"/>
          </p:cNvSpPr>
          <p:nvPr/>
        </p:nvSpPr>
        <p:spPr bwMode="auto">
          <a:xfrm flipH="1">
            <a:off x="4861322" y="4662085"/>
            <a:ext cx="0" cy="1071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7" name="Line 24"/>
          <p:cNvSpPr>
            <a:spLocks noChangeShapeType="1"/>
          </p:cNvSpPr>
          <p:nvPr/>
        </p:nvSpPr>
        <p:spPr bwMode="auto">
          <a:xfrm>
            <a:off x="6266260" y="2733675"/>
            <a:ext cx="0" cy="15132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grpSp>
        <p:nvGrpSpPr>
          <p:cNvPr id="18458" name="Group 25"/>
          <p:cNvGrpSpPr>
            <a:grpSpLocks/>
          </p:cNvGrpSpPr>
          <p:nvPr/>
        </p:nvGrpSpPr>
        <p:grpSpPr bwMode="auto">
          <a:xfrm>
            <a:off x="4722019" y="4769242"/>
            <a:ext cx="269081" cy="270272"/>
            <a:chOff x="3198" y="3838"/>
            <a:chExt cx="226" cy="227"/>
          </a:xfrm>
        </p:grpSpPr>
        <p:sp>
          <p:nvSpPr>
            <p:cNvPr id="18492" name="Oval 26"/>
            <p:cNvSpPr>
              <a:spLocks noChangeArrowheads="1"/>
            </p:cNvSpPr>
            <p:nvPr/>
          </p:nvSpPr>
          <p:spPr bwMode="auto">
            <a:xfrm>
              <a:off x="3243" y="3884"/>
              <a:ext cx="136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  <p:sp>
          <p:nvSpPr>
            <p:cNvPr id="18493" name="Oval 27"/>
            <p:cNvSpPr>
              <a:spLocks noChangeArrowheads="1"/>
            </p:cNvSpPr>
            <p:nvPr/>
          </p:nvSpPr>
          <p:spPr bwMode="auto">
            <a:xfrm>
              <a:off x="3198" y="3838"/>
              <a:ext cx="226" cy="2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</p:grpSp>
      <p:sp>
        <p:nvSpPr>
          <p:cNvPr id="18459" name="Line 28"/>
          <p:cNvSpPr>
            <a:spLocks noChangeShapeType="1"/>
          </p:cNvSpPr>
          <p:nvPr/>
        </p:nvSpPr>
        <p:spPr bwMode="auto">
          <a:xfrm>
            <a:off x="1481138" y="1383507"/>
            <a:ext cx="1191" cy="160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60" name="Text Box 29"/>
          <p:cNvSpPr txBox="1">
            <a:spLocks noChangeArrowheads="1"/>
          </p:cNvSpPr>
          <p:nvPr/>
        </p:nvSpPr>
        <p:spPr bwMode="auto">
          <a:xfrm>
            <a:off x="934641" y="1599009"/>
            <a:ext cx="1081088" cy="18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Receive order</a:t>
            </a:r>
          </a:p>
        </p:txBody>
      </p:sp>
      <p:sp>
        <p:nvSpPr>
          <p:cNvPr id="18461" name="Text Box 30"/>
          <p:cNvSpPr txBox="1">
            <a:spLocks noChangeArrowheads="1"/>
          </p:cNvSpPr>
          <p:nvPr/>
        </p:nvSpPr>
        <p:spPr bwMode="auto">
          <a:xfrm>
            <a:off x="5782866" y="2365772"/>
            <a:ext cx="1133475" cy="38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Update</a:t>
            </a:r>
          </a:p>
          <a:p>
            <a:pPr eaLnBrk="1" hangingPunct="1">
              <a:lnSpc>
                <a:spcPct val="60000"/>
              </a:lnSpc>
            </a:pPr>
            <a:endParaRPr lang="sv-SE" altLang="sv-SE" sz="1050" i="0" dirty="0"/>
          </a:p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customer info</a:t>
            </a:r>
          </a:p>
        </p:txBody>
      </p:sp>
      <p:sp>
        <p:nvSpPr>
          <p:cNvPr id="18462" name="Text Box 31"/>
          <p:cNvSpPr txBox="1">
            <a:spLocks noChangeArrowheads="1"/>
          </p:cNvSpPr>
          <p:nvPr/>
        </p:nvSpPr>
        <p:spPr bwMode="auto">
          <a:xfrm>
            <a:off x="963282" y="2754964"/>
            <a:ext cx="2051265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sum for products</a:t>
            </a:r>
          </a:p>
        </p:txBody>
      </p:sp>
      <p:sp>
        <p:nvSpPr>
          <p:cNvPr id="18463" name="Text Box 32"/>
          <p:cNvSpPr txBox="1">
            <a:spLocks noChangeArrowheads="1"/>
          </p:cNvSpPr>
          <p:nvPr/>
        </p:nvSpPr>
        <p:spPr bwMode="auto">
          <a:xfrm>
            <a:off x="972741" y="2375298"/>
            <a:ext cx="1619250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Get ordered products</a:t>
            </a:r>
          </a:p>
        </p:txBody>
      </p:sp>
      <p:sp>
        <p:nvSpPr>
          <p:cNvPr id="18464" name="Text Box 33"/>
          <p:cNvSpPr txBox="1">
            <a:spLocks noChangeArrowheads="1"/>
          </p:cNvSpPr>
          <p:nvPr/>
        </p:nvSpPr>
        <p:spPr bwMode="auto">
          <a:xfrm>
            <a:off x="972740" y="3833813"/>
            <a:ext cx="1554253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total sum</a:t>
            </a:r>
          </a:p>
        </p:txBody>
      </p:sp>
      <p:sp>
        <p:nvSpPr>
          <p:cNvPr id="18465" name="Text Box 34"/>
          <p:cNvSpPr txBox="1">
            <a:spLocks noChangeArrowheads="1"/>
          </p:cNvSpPr>
          <p:nvPr/>
        </p:nvSpPr>
        <p:spPr bwMode="auto">
          <a:xfrm>
            <a:off x="972742" y="3401617"/>
            <a:ext cx="1565672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Calculate delivery cost</a:t>
            </a:r>
          </a:p>
        </p:txBody>
      </p:sp>
      <p:sp>
        <p:nvSpPr>
          <p:cNvPr id="18467" name="AutoShape 36"/>
          <p:cNvSpPr>
            <a:spLocks noChangeArrowheads="1"/>
          </p:cNvSpPr>
          <p:nvPr/>
        </p:nvSpPr>
        <p:spPr bwMode="auto">
          <a:xfrm>
            <a:off x="3727848" y="3814762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68" name="Text Box 37"/>
          <p:cNvSpPr txBox="1">
            <a:spLocks noChangeArrowheads="1"/>
          </p:cNvSpPr>
          <p:nvPr/>
        </p:nvSpPr>
        <p:spPr bwMode="auto">
          <a:xfrm>
            <a:off x="3027760" y="2874169"/>
            <a:ext cx="71526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[sum&gt; 1000]</a:t>
            </a:r>
          </a:p>
        </p:txBody>
      </p:sp>
      <p:sp>
        <p:nvSpPr>
          <p:cNvPr id="18469" name="Line 38"/>
          <p:cNvSpPr>
            <a:spLocks noChangeShapeType="1"/>
          </p:cNvSpPr>
          <p:nvPr/>
        </p:nvSpPr>
        <p:spPr bwMode="auto">
          <a:xfrm>
            <a:off x="3078957" y="2895600"/>
            <a:ext cx="7560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0" name="Line 39"/>
          <p:cNvSpPr>
            <a:spLocks noChangeShapeType="1"/>
          </p:cNvSpPr>
          <p:nvPr/>
        </p:nvSpPr>
        <p:spPr bwMode="auto">
          <a:xfrm>
            <a:off x="2970610" y="3003947"/>
            <a:ext cx="0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1" name="Line 40"/>
          <p:cNvSpPr>
            <a:spLocks noChangeShapeType="1"/>
          </p:cNvSpPr>
          <p:nvPr/>
        </p:nvSpPr>
        <p:spPr bwMode="auto">
          <a:xfrm flipH="1">
            <a:off x="2539603" y="3489722"/>
            <a:ext cx="43219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2" name="Line 41"/>
          <p:cNvSpPr>
            <a:spLocks noChangeShapeType="1"/>
          </p:cNvSpPr>
          <p:nvPr/>
        </p:nvSpPr>
        <p:spPr bwMode="auto">
          <a:xfrm>
            <a:off x="2539604" y="3921919"/>
            <a:ext cx="11882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3" name="Line 42"/>
          <p:cNvSpPr>
            <a:spLocks noChangeShapeType="1"/>
          </p:cNvSpPr>
          <p:nvPr/>
        </p:nvSpPr>
        <p:spPr bwMode="auto">
          <a:xfrm>
            <a:off x="3835004" y="4030266"/>
            <a:ext cx="0" cy="21550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2" name="Oval 1"/>
          <p:cNvSpPr/>
          <p:nvPr/>
        </p:nvSpPr>
        <p:spPr>
          <a:xfrm>
            <a:off x="5293581" y="4461273"/>
            <a:ext cx="123290" cy="11301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4" name="Text Box 35"/>
          <p:cNvSpPr txBox="1">
            <a:spLocks noChangeArrowheads="1"/>
          </p:cNvSpPr>
          <p:nvPr/>
        </p:nvSpPr>
        <p:spPr bwMode="auto">
          <a:xfrm>
            <a:off x="4267201" y="4414263"/>
            <a:ext cx="1321941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Deliver products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942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4"/>
    </mc:Choice>
    <mc:Fallback xmlns="">
      <p:transition spd="slow" advTm="9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AutoShape 2"/>
          <p:cNvSpPr>
            <a:spLocks noChangeArrowheads="1"/>
          </p:cNvSpPr>
          <p:nvPr/>
        </p:nvSpPr>
        <p:spPr bwMode="auto">
          <a:xfrm>
            <a:off x="4267200" y="4395212"/>
            <a:ext cx="1188244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36" name="AutoShape 3"/>
          <p:cNvSpPr>
            <a:spLocks noChangeArrowheads="1"/>
          </p:cNvSpPr>
          <p:nvPr/>
        </p:nvSpPr>
        <p:spPr bwMode="auto">
          <a:xfrm>
            <a:off x="972741" y="2726531"/>
            <a:ext cx="1727598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37" name="Rectangle 4"/>
          <p:cNvSpPr>
            <a:spLocks noGrp="1" noChangeArrowheads="1"/>
          </p:cNvSpPr>
          <p:nvPr>
            <p:ph type="title"/>
          </p:nvPr>
        </p:nvSpPr>
        <p:spPr>
          <a:xfrm>
            <a:off x="792000" y="360834"/>
            <a:ext cx="6850800" cy="596700"/>
          </a:xfrm>
          <a:noFill/>
        </p:spPr>
        <p:txBody>
          <a:bodyPr/>
          <a:lstStyle/>
          <a:p>
            <a:r>
              <a:rPr lang="sv-SE" altLang="sv-SE" sz="2850" dirty="0"/>
              <a:t>Token</a:t>
            </a:r>
          </a:p>
        </p:txBody>
      </p:sp>
      <p:sp>
        <p:nvSpPr>
          <p:cNvPr id="18438" name="Text Box 5"/>
          <p:cNvSpPr txBox="1">
            <a:spLocks noChangeArrowheads="1"/>
          </p:cNvSpPr>
          <p:nvPr/>
        </p:nvSpPr>
        <p:spPr bwMode="auto">
          <a:xfrm>
            <a:off x="2961085" y="3293269"/>
            <a:ext cx="7713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[sum&lt;= 1000]</a:t>
            </a:r>
          </a:p>
        </p:txBody>
      </p:sp>
      <p:sp>
        <p:nvSpPr>
          <p:cNvPr id="18439" name="AutoShape 6"/>
          <p:cNvSpPr>
            <a:spLocks noChangeArrowheads="1"/>
          </p:cNvSpPr>
          <p:nvPr/>
        </p:nvSpPr>
        <p:spPr bwMode="auto">
          <a:xfrm>
            <a:off x="972741" y="3806428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0" name="AutoShape 7"/>
          <p:cNvSpPr>
            <a:spLocks noChangeArrowheads="1"/>
          </p:cNvSpPr>
          <p:nvPr/>
        </p:nvSpPr>
        <p:spPr bwMode="auto">
          <a:xfrm>
            <a:off x="5725716" y="2295525"/>
            <a:ext cx="1133475" cy="438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1" name="Oval 8"/>
          <p:cNvSpPr>
            <a:spLocks noChangeArrowheads="1"/>
          </p:cNvSpPr>
          <p:nvPr/>
        </p:nvSpPr>
        <p:spPr bwMode="auto">
          <a:xfrm>
            <a:off x="1404938" y="1221581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8442" name="AutoShape 9"/>
          <p:cNvSpPr>
            <a:spLocks noChangeArrowheads="1"/>
          </p:cNvSpPr>
          <p:nvPr/>
        </p:nvSpPr>
        <p:spPr bwMode="auto">
          <a:xfrm>
            <a:off x="972742" y="1545431"/>
            <a:ext cx="972740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3" name="AutoShape 10"/>
          <p:cNvSpPr>
            <a:spLocks noChangeArrowheads="1"/>
          </p:cNvSpPr>
          <p:nvPr/>
        </p:nvSpPr>
        <p:spPr bwMode="auto">
          <a:xfrm>
            <a:off x="995362" y="2357437"/>
            <a:ext cx="1566863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4" name="Line 11"/>
          <p:cNvSpPr>
            <a:spLocks noChangeShapeType="1"/>
          </p:cNvSpPr>
          <p:nvPr/>
        </p:nvSpPr>
        <p:spPr bwMode="auto">
          <a:xfrm>
            <a:off x="972741" y="2140744"/>
            <a:ext cx="58864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5" name="Line 12"/>
          <p:cNvSpPr>
            <a:spLocks noChangeShapeType="1"/>
          </p:cNvSpPr>
          <p:nvPr/>
        </p:nvSpPr>
        <p:spPr bwMode="auto">
          <a:xfrm>
            <a:off x="1482329" y="1762125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6" name="Line 13"/>
          <p:cNvSpPr>
            <a:spLocks noChangeShapeType="1"/>
          </p:cNvSpPr>
          <p:nvPr/>
        </p:nvSpPr>
        <p:spPr bwMode="auto">
          <a:xfrm>
            <a:off x="1728788" y="2140744"/>
            <a:ext cx="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7" name="Line 14"/>
          <p:cNvSpPr>
            <a:spLocks noChangeShapeType="1"/>
          </p:cNvSpPr>
          <p:nvPr/>
        </p:nvSpPr>
        <p:spPr bwMode="auto">
          <a:xfrm>
            <a:off x="6266260" y="2140744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8" name="Line 15"/>
          <p:cNvSpPr>
            <a:spLocks noChangeShapeType="1"/>
          </p:cNvSpPr>
          <p:nvPr/>
        </p:nvSpPr>
        <p:spPr bwMode="auto">
          <a:xfrm>
            <a:off x="3349228" y="4245769"/>
            <a:ext cx="35099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9" name="Line 16"/>
          <p:cNvSpPr>
            <a:spLocks noChangeShapeType="1"/>
          </p:cNvSpPr>
          <p:nvPr/>
        </p:nvSpPr>
        <p:spPr bwMode="auto">
          <a:xfrm flipH="1">
            <a:off x="1727598" y="2572941"/>
            <a:ext cx="119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0" name="AutoShape 17"/>
          <p:cNvSpPr>
            <a:spLocks noChangeArrowheads="1"/>
          </p:cNvSpPr>
          <p:nvPr/>
        </p:nvSpPr>
        <p:spPr bwMode="auto">
          <a:xfrm>
            <a:off x="2863454" y="2788444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51" name="Line 18"/>
          <p:cNvSpPr>
            <a:spLocks noChangeShapeType="1"/>
          </p:cNvSpPr>
          <p:nvPr/>
        </p:nvSpPr>
        <p:spPr bwMode="auto">
          <a:xfrm flipH="1">
            <a:off x="3835004" y="2896791"/>
            <a:ext cx="0" cy="9179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2" name="Line 19"/>
          <p:cNvSpPr>
            <a:spLocks noChangeShapeType="1"/>
          </p:cNvSpPr>
          <p:nvPr/>
        </p:nvSpPr>
        <p:spPr bwMode="auto">
          <a:xfrm flipV="1">
            <a:off x="2700340" y="2876550"/>
            <a:ext cx="1631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3" name="AutoShape 20"/>
          <p:cNvSpPr>
            <a:spLocks noChangeArrowheads="1"/>
          </p:cNvSpPr>
          <p:nvPr/>
        </p:nvSpPr>
        <p:spPr bwMode="auto">
          <a:xfrm>
            <a:off x="972741" y="3374231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8454" name="Line 21"/>
          <p:cNvSpPr>
            <a:spLocks noChangeShapeType="1"/>
          </p:cNvSpPr>
          <p:nvPr/>
        </p:nvSpPr>
        <p:spPr bwMode="auto">
          <a:xfrm>
            <a:off x="1727598" y="3590925"/>
            <a:ext cx="119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5" name="Line 22"/>
          <p:cNvSpPr>
            <a:spLocks noChangeShapeType="1"/>
          </p:cNvSpPr>
          <p:nvPr/>
        </p:nvSpPr>
        <p:spPr bwMode="auto">
          <a:xfrm>
            <a:off x="4860131" y="4286865"/>
            <a:ext cx="1191" cy="1083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6" name="Line 23"/>
          <p:cNvSpPr>
            <a:spLocks noChangeShapeType="1"/>
          </p:cNvSpPr>
          <p:nvPr/>
        </p:nvSpPr>
        <p:spPr bwMode="auto">
          <a:xfrm flipH="1">
            <a:off x="4861322" y="4662085"/>
            <a:ext cx="0" cy="1071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7" name="Line 24"/>
          <p:cNvSpPr>
            <a:spLocks noChangeShapeType="1"/>
          </p:cNvSpPr>
          <p:nvPr/>
        </p:nvSpPr>
        <p:spPr bwMode="auto">
          <a:xfrm>
            <a:off x="6266260" y="2733675"/>
            <a:ext cx="0" cy="15132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grpSp>
        <p:nvGrpSpPr>
          <p:cNvPr id="18458" name="Group 25"/>
          <p:cNvGrpSpPr>
            <a:grpSpLocks/>
          </p:cNvGrpSpPr>
          <p:nvPr/>
        </p:nvGrpSpPr>
        <p:grpSpPr bwMode="auto">
          <a:xfrm>
            <a:off x="4722019" y="4769242"/>
            <a:ext cx="269081" cy="270272"/>
            <a:chOff x="3198" y="3838"/>
            <a:chExt cx="226" cy="227"/>
          </a:xfrm>
        </p:grpSpPr>
        <p:sp>
          <p:nvSpPr>
            <p:cNvPr id="18492" name="Oval 26"/>
            <p:cNvSpPr>
              <a:spLocks noChangeArrowheads="1"/>
            </p:cNvSpPr>
            <p:nvPr/>
          </p:nvSpPr>
          <p:spPr bwMode="auto">
            <a:xfrm>
              <a:off x="3243" y="3884"/>
              <a:ext cx="136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  <p:sp>
          <p:nvSpPr>
            <p:cNvPr id="18493" name="Oval 27"/>
            <p:cNvSpPr>
              <a:spLocks noChangeArrowheads="1"/>
            </p:cNvSpPr>
            <p:nvPr/>
          </p:nvSpPr>
          <p:spPr bwMode="auto">
            <a:xfrm>
              <a:off x="3198" y="3838"/>
              <a:ext cx="226" cy="2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</p:grpSp>
      <p:sp>
        <p:nvSpPr>
          <p:cNvPr id="18459" name="Line 28"/>
          <p:cNvSpPr>
            <a:spLocks noChangeShapeType="1"/>
          </p:cNvSpPr>
          <p:nvPr/>
        </p:nvSpPr>
        <p:spPr bwMode="auto">
          <a:xfrm>
            <a:off x="1481138" y="1383507"/>
            <a:ext cx="1191" cy="160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60" name="Text Box 29"/>
          <p:cNvSpPr txBox="1">
            <a:spLocks noChangeArrowheads="1"/>
          </p:cNvSpPr>
          <p:nvPr/>
        </p:nvSpPr>
        <p:spPr bwMode="auto">
          <a:xfrm>
            <a:off x="934641" y="1599009"/>
            <a:ext cx="1081088" cy="18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Receive order</a:t>
            </a:r>
          </a:p>
        </p:txBody>
      </p:sp>
      <p:sp>
        <p:nvSpPr>
          <p:cNvPr id="18461" name="Text Box 30"/>
          <p:cNvSpPr txBox="1">
            <a:spLocks noChangeArrowheads="1"/>
          </p:cNvSpPr>
          <p:nvPr/>
        </p:nvSpPr>
        <p:spPr bwMode="auto">
          <a:xfrm>
            <a:off x="5782866" y="2365772"/>
            <a:ext cx="1133475" cy="38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Update</a:t>
            </a:r>
          </a:p>
          <a:p>
            <a:pPr eaLnBrk="1" hangingPunct="1">
              <a:lnSpc>
                <a:spcPct val="60000"/>
              </a:lnSpc>
            </a:pPr>
            <a:endParaRPr lang="sv-SE" altLang="sv-SE" sz="1050" i="0" dirty="0"/>
          </a:p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customer info</a:t>
            </a:r>
          </a:p>
        </p:txBody>
      </p:sp>
      <p:sp>
        <p:nvSpPr>
          <p:cNvPr id="18462" name="Text Box 31"/>
          <p:cNvSpPr txBox="1">
            <a:spLocks noChangeArrowheads="1"/>
          </p:cNvSpPr>
          <p:nvPr/>
        </p:nvSpPr>
        <p:spPr bwMode="auto">
          <a:xfrm>
            <a:off x="963282" y="2754964"/>
            <a:ext cx="2051265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sum for products</a:t>
            </a:r>
          </a:p>
        </p:txBody>
      </p:sp>
      <p:sp>
        <p:nvSpPr>
          <p:cNvPr id="18463" name="Text Box 32"/>
          <p:cNvSpPr txBox="1">
            <a:spLocks noChangeArrowheads="1"/>
          </p:cNvSpPr>
          <p:nvPr/>
        </p:nvSpPr>
        <p:spPr bwMode="auto">
          <a:xfrm>
            <a:off x="972741" y="2375298"/>
            <a:ext cx="1619250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Get ordered products</a:t>
            </a:r>
          </a:p>
        </p:txBody>
      </p:sp>
      <p:sp>
        <p:nvSpPr>
          <p:cNvPr id="18464" name="Text Box 33"/>
          <p:cNvSpPr txBox="1">
            <a:spLocks noChangeArrowheads="1"/>
          </p:cNvSpPr>
          <p:nvPr/>
        </p:nvSpPr>
        <p:spPr bwMode="auto">
          <a:xfrm>
            <a:off x="972740" y="3833813"/>
            <a:ext cx="1554253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total sum</a:t>
            </a:r>
          </a:p>
        </p:txBody>
      </p:sp>
      <p:sp>
        <p:nvSpPr>
          <p:cNvPr id="18465" name="Text Box 34"/>
          <p:cNvSpPr txBox="1">
            <a:spLocks noChangeArrowheads="1"/>
          </p:cNvSpPr>
          <p:nvPr/>
        </p:nvSpPr>
        <p:spPr bwMode="auto">
          <a:xfrm>
            <a:off x="972742" y="3401617"/>
            <a:ext cx="1565672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Calculate delivery cost</a:t>
            </a:r>
          </a:p>
        </p:txBody>
      </p:sp>
      <p:sp>
        <p:nvSpPr>
          <p:cNvPr id="18467" name="AutoShape 36"/>
          <p:cNvSpPr>
            <a:spLocks noChangeArrowheads="1"/>
          </p:cNvSpPr>
          <p:nvPr/>
        </p:nvSpPr>
        <p:spPr bwMode="auto">
          <a:xfrm>
            <a:off x="3727848" y="3814762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68" name="Text Box 37"/>
          <p:cNvSpPr txBox="1">
            <a:spLocks noChangeArrowheads="1"/>
          </p:cNvSpPr>
          <p:nvPr/>
        </p:nvSpPr>
        <p:spPr bwMode="auto">
          <a:xfrm>
            <a:off x="3027760" y="2874169"/>
            <a:ext cx="71526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[sum&gt; 1000]</a:t>
            </a:r>
          </a:p>
        </p:txBody>
      </p:sp>
      <p:sp>
        <p:nvSpPr>
          <p:cNvPr id="18469" name="Line 38"/>
          <p:cNvSpPr>
            <a:spLocks noChangeShapeType="1"/>
          </p:cNvSpPr>
          <p:nvPr/>
        </p:nvSpPr>
        <p:spPr bwMode="auto">
          <a:xfrm>
            <a:off x="3078957" y="2895600"/>
            <a:ext cx="7560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0" name="Line 39"/>
          <p:cNvSpPr>
            <a:spLocks noChangeShapeType="1"/>
          </p:cNvSpPr>
          <p:nvPr/>
        </p:nvSpPr>
        <p:spPr bwMode="auto">
          <a:xfrm>
            <a:off x="2970610" y="3003947"/>
            <a:ext cx="0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1" name="Line 40"/>
          <p:cNvSpPr>
            <a:spLocks noChangeShapeType="1"/>
          </p:cNvSpPr>
          <p:nvPr/>
        </p:nvSpPr>
        <p:spPr bwMode="auto">
          <a:xfrm flipH="1">
            <a:off x="2539603" y="3489722"/>
            <a:ext cx="43219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2" name="Line 41"/>
          <p:cNvSpPr>
            <a:spLocks noChangeShapeType="1"/>
          </p:cNvSpPr>
          <p:nvPr/>
        </p:nvSpPr>
        <p:spPr bwMode="auto">
          <a:xfrm>
            <a:off x="2539604" y="3921919"/>
            <a:ext cx="11882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3" name="Line 42"/>
          <p:cNvSpPr>
            <a:spLocks noChangeShapeType="1"/>
          </p:cNvSpPr>
          <p:nvPr/>
        </p:nvSpPr>
        <p:spPr bwMode="auto">
          <a:xfrm>
            <a:off x="3835004" y="4030266"/>
            <a:ext cx="0" cy="21550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44" name="Oval 43"/>
          <p:cNvSpPr/>
          <p:nvPr/>
        </p:nvSpPr>
        <p:spPr>
          <a:xfrm>
            <a:off x="4970786" y="4887755"/>
            <a:ext cx="123290" cy="11301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5" name="Rectangle 43"/>
          <p:cNvSpPr>
            <a:spLocks noChangeArrowheads="1"/>
          </p:cNvSpPr>
          <p:nvPr/>
        </p:nvSpPr>
        <p:spPr bwMode="auto">
          <a:xfrm>
            <a:off x="5753216" y="4591005"/>
            <a:ext cx="934661" cy="369332"/>
          </a:xfrm>
          <a:prstGeom prst="rect">
            <a:avLst/>
          </a:prstGeom>
          <a:solidFill>
            <a:schemeClr val="accent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sv-SE" altLang="sv-SE" sz="900" b="1" i="0" dirty="0"/>
              <a:t>Token in the </a:t>
            </a:r>
            <a:r>
              <a:rPr lang="sv-SE" altLang="sv-SE" sz="900" b="1" i="0" dirty="0" err="1"/>
              <a:t>activity</a:t>
            </a:r>
            <a:r>
              <a:rPr lang="sv-SE" altLang="sv-SE" sz="900" b="1" i="0" dirty="0"/>
              <a:t> final</a:t>
            </a:r>
            <a:endParaRPr lang="en-US" altLang="sv-SE" sz="900" b="1" i="0" dirty="0"/>
          </a:p>
        </p:txBody>
      </p:sp>
      <p:sp>
        <p:nvSpPr>
          <p:cNvPr id="46" name="AutoShape 46"/>
          <p:cNvSpPr>
            <a:spLocks noChangeArrowheads="1"/>
          </p:cNvSpPr>
          <p:nvPr/>
        </p:nvSpPr>
        <p:spPr bwMode="auto">
          <a:xfrm>
            <a:off x="5239867" y="4917473"/>
            <a:ext cx="377428" cy="53579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47" name="Text Box 35"/>
          <p:cNvSpPr txBox="1">
            <a:spLocks noChangeArrowheads="1"/>
          </p:cNvSpPr>
          <p:nvPr/>
        </p:nvSpPr>
        <p:spPr bwMode="auto">
          <a:xfrm>
            <a:off x="4267201" y="4414263"/>
            <a:ext cx="1321941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Deliver products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986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12"/>
    </mc:Choice>
    <mc:Fallback xmlns="">
      <p:transition spd="slow" advTm="43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623EC-D3ED-488D-A9DC-3E999B906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Process </a:t>
            </a:r>
            <a:r>
              <a:rPr lang="sv-SE" dirty="0" err="1"/>
              <a:t>instance</a:t>
            </a:r>
            <a:r>
              <a:rPr lang="sv-SE" dirty="0"/>
              <a:t> </a:t>
            </a:r>
            <a:r>
              <a:rPr lang="sv-SE" dirty="0" err="1"/>
              <a:t>revisited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2D982-0FCC-49FA-98A3-8578919FDD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478" y="1275533"/>
            <a:ext cx="2798883" cy="3867967"/>
          </a:xfrm>
        </p:spPr>
        <p:txBody>
          <a:bodyPr>
            <a:normAutofit/>
          </a:bodyPr>
          <a:lstStyle/>
          <a:p>
            <a:r>
              <a:rPr lang="sv-SE" sz="1400" dirty="0"/>
              <a:t>A token </a:t>
            </a:r>
            <a:r>
              <a:rPr lang="sv-SE" sz="1400" dirty="0" err="1"/>
              <a:t>could</a:t>
            </a:r>
            <a:r>
              <a:rPr lang="sv-SE" sz="1400" dirty="0"/>
              <a:t> make the </a:t>
            </a:r>
            <a:r>
              <a:rPr lang="sv-SE" sz="1400" dirty="0" err="1"/>
              <a:t>concept</a:t>
            </a:r>
            <a:r>
              <a:rPr lang="sv-SE" sz="1400" dirty="0"/>
              <a:t> </a:t>
            </a:r>
            <a:r>
              <a:rPr lang="sv-SE" sz="1400" dirty="0" err="1"/>
              <a:t>of</a:t>
            </a:r>
            <a:r>
              <a:rPr lang="sv-SE" sz="1400" dirty="0"/>
              <a:t> process </a:t>
            </a:r>
            <a:r>
              <a:rPr lang="sv-SE" sz="1400" dirty="0" err="1"/>
              <a:t>instance</a:t>
            </a:r>
            <a:r>
              <a:rPr lang="sv-SE" sz="1400" dirty="0"/>
              <a:t> </a:t>
            </a:r>
            <a:r>
              <a:rPr lang="sv-SE" sz="1400" dirty="0" err="1"/>
              <a:t>more</a:t>
            </a:r>
            <a:r>
              <a:rPr lang="sv-SE" sz="1400" dirty="0"/>
              <a:t> </a:t>
            </a:r>
            <a:r>
              <a:rPr lang="sv-SE" sz="1400" dirty="0" err="1"/>
              <a:t>understandable</a:t>
            </a:r>
            <a:endParaRPr lang="sv-SE" sz="1400" dirty="0"/>
          </a:p>
          <a:p>
            <a:r>
              <a:rPr lang="sv-SE" sz="1400" dirty="0"/>
              <a:t>The token </a:t>
            </a:r>
            <a:r>
              <a:rPr lang="sv-SE" sz="1400" dirty="0" err="1"/>
              <a:t>can</a:t>
            </a:r>
            <a:r>
              <a:rPr lang="sv-SE" sz="1400" dirty="0"/>
              <a:t> be </a:t>
            </a:r>
            <a:r>
              <a:rPr lang="sv-SE" sz="1400" dirty="0" err="1"/>
              <a:t>used</a:t>
            </a:r>
            <a:r>
              <a:rPr lang="sv-SE" sz="1400" dirty="0"/>
              <a:t> for </a:t>
            </a:r>
            <a:r>
              <a:rPr lang="sv-SE" sz="1400" dirty="0" err="1"/>
              <a:t>describing</a:t>
            </a:r>
            <a:r>
              <a:rPr lang="sv-SE" sz="1400" dirty="0"/>
              <a:t> the </a:t>
            </a:r>
            <a:r>
              <a:rPr lang="sv-SE" sz="1400" dirty="0" err="1"/>
              <a:t>performance</a:t>
            </a:r>
            <a:r>
              <a:rPr lang="sv-SE" sz="1400" dirty="0"/>
              <a:t> </a:t>
            </a:r>
            <a:r>
              <a:rPr lang="sv-SE" sz="1400" dirty="0" err="1"/>
              <a:t>of</a:t>
            </a:r>
            <a:r>
              <a:rPr lang="sv-SE" sz="1400" dirty="0"/>
              <a:t> a </a:t>
            </a:r>
            <a:r>
              <a:rPr lang="sv-SE" sz="1400" dirty="0" err="1"/>
              <a:t>certain</a:t>
            </a:r>
            <a:r>
              <a:rPr lang="sv-SE" sz="1400" dirty="0"/>
              <a:t> process </a:t>
            </a:r>
            <a:r>
              <a:rPr lang="sv-SE" sz="1400" dirty="0" err="1"/>
              <a:t>instance</a:t>
            </a:r>
            <a:endParaRPr lang="sv-SE" sz="1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1694FBA-6DFE-48D4-A32D-C1BB01F4C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955" y="2263820"/>
            <a:ext cx="4029445" cy="258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7539EA47-6C41-45A2-A311-2D7C5CF39A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30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544"/>
    </mc:Choice>
    <mc:Fallback>
      <p:transition spd="slow" advTm="62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AutoShape 2"/>
          <p:cNvSpPr>
            <a:spLocks noChangeArrowheads="1"/>
          </p:cNvSpPr>
          <p:nvPr/>
        </p:nvSpPr>
        <p:spPr bwMode="auto">
          <a:xfrm>
            <a:off x="4267200" y="4395212"/>
            <a:ext cx="1188244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36" name="AutoShape 3"/>
          <p:cNvSpPr>
            <a:spLocks noChangeArrowheads="1"/>
          </p:cNvSpPr>
          <p:nvPr/>
        </p:nvSpPr>
        <p:spPr bwMode="auto">
          <a:xfrm>
            <a:off x="972741" y="2726531"/>
            <a:ext cx="1727598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37" name="Rectangle 4"/>
          <p:cNvSpPr>
            <a:spLocks noGrp="1" noChangeArrowheads="1"/>
          </p:cNvSpPr>
          <p:nvPr>
            <p:ph type="title"/>
          </p:nvPr>
        </p:nvSpPr>
        <p:spPr>
          <a:xfrm>
            <a:off x="792000" y="360834"/>
            <a:ext cx="6850800" cy="596700"/>
          </a:xfrm>
          <a:noFill/>
        </p:spPr>
        <p:txBody>
          <a:bodyPr/>
          <a:lstStyle/>
          <a:p>
            <a:r>
              <a:rPr lang="sv-SE" altLang="sv-SE" sz="2850" dirty="0"/>
              <a:t>Completed example</a:t>
            </a:r>
          </a:p>
        </p:txBody>
      </p:sp>
      <p:sp>
        <p:nvSpPr>
          <p:cNvPr id="18438" name="Text Box 5"/>
          <p:cNvSpPr txBox="1">
            <a:spLocks noChangeArrowheads="1"/>
          </p:cNvSpPr>
          <p:nvPr/>
        </p:nvSpPr>
        <p:spPr bwMode="auto">
          <a:xfrm>
            <a:off x="2961085" y="3293269"/>
            <a:ext cx="7713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[sum&lt;= 1000]</a:t>
            </a:r>
          </a:p>
        </p:txBody>
      </p:sp>
      <p:sp>
        <p:nvSpPr>
          <p:cNvPr id="18439" name="AutoShape 6"/>
          <p:cNvSpPr>
            <a:spLocks noChangeArrowheads="1"/>
          </p:cNvSpPr>
          <p:nvPr/>
        </p:nvSpPr>
        <p:spPr bwMode="auto">
          <a:xfrm>
            <a:off x="972741" y="3806428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0" name="AutoShape 7"/>
          <p:cNvSpPr>
            <a:spLocks noChangeArrowheads="1"/>
          </p:cNvSpPr>
          <p:nvPr/>
        </p:nvSpPr>
        <p:spPr bwMode="auto">
          <a:xfrm>
            <a:off x="5725716" y="2295525"/>
            <a:ext cx="1133475" cy="438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1" name="Oval 8"/>
          <p:cNvSpPr>
            <a:spLocks noChangeArrowheads="1"/>
          </p:cNvSpPr>
          <p:nvPr/>
        </p:nvSpPr>
        <p:spPr bwMode="auto">
          <a:xfrm>
            <a:off x="1404938" y="1221581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8442" name="AutoShape 9"/>
          <p:cNvSpPr>
            <a:spLocks noChangeArrowheads="1"/>
          </p:cNvSpPr>
          <p:nvPr/>
        </p:nvSpPr>
        <p:spPr bwMode="auto">
          <a:xfrm>
            <a:off x="972742" y="1545431"/>
            <a:ext cx="972740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3" name="AutoShape 10"/>
          <p:cNvSpPr>
            <a:spLocks noChangeArrowheads="1"/>
          </p:cNvSpPr>
          <p:nvPr/>
        </p:nvSpPr>
        <p:spPr bwMode="auto">
          <a:xfrm>
            <a:off x="995362" y="2357437"/>
            <a:ext cx="1566863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4" name="Line 11"/>
          <p:cNvSpPr>
            <a:spLocks noChangeShapeType="1"/>
          </p:cNvSpPr>
          <p:nvPr/>
        </p:nvSpPr>
        <p:spPr bwMode="auto">
          <a:xfrm>
            <a:off x="972741" y="2140744"/>
            <a:ext cx="58864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5" name="Line 12"/>
          <p:cNvSpPr>
            <a:spLocks noChangeShapeType="1"/>
          </p:cNvSpPr>
          <p:nvPr/>
        </p:nvSpPr>
        <p:spPr bwMode="auto">
          <a:xfrm>
            <a:off x="1482329" y="1762125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6" name="Line 13"/>
          <p:cNvSpPr>
            <a:spLocks noChangeShapeType="1"/>
          </p:cNvSpPr>
          <p:nvPr/>
        </p:nvSpPr>
        <p:spPr bwMode="auto">
          <a:xfrm>
            <a:off x="1728788" y="2140744"/>
            <a:ext cx="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7" name="Line 14"/>
          <p:cNvSpPr>
            <a:spLocks noChangeShapeType="1"/>
          </p:cNvSpPr>
          <p:nvPr/>
        </p:nvSpPr>
        <p:spPr bwMode="auto">
          <a:xfrm>
            <a:off x="6266260" y="2140744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8" name="Line 15"/>
          <p:cNvSpPr>
            <a:spLocks noChangeShapeType="1"/>
          </p:cNvSpPr>
          <p:nvPr/>
        </p:nvSpPr>
        <p:spPr bwMode="auto">
          <a:xfrm>
            <a:off x="3349228" y="4245769"/>
            <a:ext cx="35099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9" name="Line 16"/>
          <p:cNvSpPr>
            <a:spLocks noChangeShapeType="1"/>
          </p:cNvSpPr>
          <p:nvPr/>
        </p:nvSpPr>
        <p:spPr bwMode="auto">
          <a:xfrm flipH="1">
            <a:off x="1727598" y="2572941"/>
            <a:ext cx="119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0" name="AutoShape 17"/>
          <p:cNvSpPr>
            <a:spLocks noChangeArrowheads="1"/>
          </p:cNvSpPr>
          <p:nvPr/>
        </p:nvSpPr>
        <p:spPr bwMode="auto">
          <a:xfrm>
            <a:off x="2863454" y="2788444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51" name="Line 18"/>
          <p:cNvSpPr>
            <a:spLocks noChangeShapeType="1"/>
          </p:cNvSpPr>
          <p:nvPr/>
        </p:nvSpPr>
        <p:spPr bwMode="auto">
          <a:xfrm flipH="1">
            <a:off x="3835004" y="2896791"/>
            <a:ext cx="0" cy="9179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2" name="Line 19"/>
          <p:cNvSpPr>
            <a:spLocks noChangeShapeType="1"/>
          </p:cNvSpPr>
          <p:nvPr/>
        </p:nvSpPr>
        <p:spPr bwMode="auto">
          <a:xfrm flipV="1">
            <a:off x="2700340" y="2876550"/>
            <a:ext cx="1631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3" name="AutoShape 20"/>
          <p:cNvSpPr>
            <a:spLocks noChangeArrowheads="1"/>
          </p:cNvSpPr>
          <p:nvPr/>
        </p:nvSpPr>
        <p:spPr bwMode="auto">
          <a:xfrm>
            <a:off x="972741" y="3374231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8454" name="Line 21"/>
          <p:cNvSpPr>
            <a:spLocks noChangeShapeType="1"/>
          </p:cNvSpPr>
          <p:nvPr/>
        </p:nvSpPr>
        <p:spPr bwMode="auto">
          <a:xfrm>
            <a:off x="1727598" y="3590925"/>
            <a:ext cx="119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5" name="Line 22"/>
          <p:cNvSpPr>
            <a:spLocks noChangeShapeType="1"/>
          </p:cNvSpPr>
          <p:nvPr/>
        </p:nvSpPr>
        <p:spPr bwMode="auto">
          <a:xfrm>
            <a:off x="4860131" y="4286865"/>
            <a:ext cx="1191" cy="1083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6" name="Line 23"/>
          <p:cNvSpPr>
            <a:spLocks noChangeShapeType="1"/>
          </p:cNvSpPr>
          <p:nvPr/>
        </p:nvSpPr>
        <p:spPr bwMode="auto">
          <a:xfrm flipH="1">
            <a:off x="4861322" y="4662085"/>
            <a:ext cx="0" cy="1071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7" name="Line 24"/>
          <p:cNvSpPr>
            <a:spLocks noChangeShapeType="1"/>
          </p:cNvSpPr>
          <p:nvPr/>
        </p:nvSpPr>
        <p:spPr bwMode="auto">
          <a:xfrm>
            <a:off x="6266260" y="2733675"/>
            <a:ext cx="0" cy="15132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grpSp>
        <p:nvGrpSpPr>
          <p:cNvPr id="18458" name="Group 25"/>
          <p:cNvGrpSpPr>
            <a:grpSpLocks/>
          </p:cNvGrpSpPr>
          <p:nvPr/>
        </p:nvGrpSpPr>
        <p:grpSpPr bwMode="auto">
          <a:xfrm>
            <a:off x="4722019" y="4769242"/>
            <a:ext cx="269081" cy="270272"/>
            <a:chOff x="3198" y="3838"/>
            <a:chExt cx="226" cy="227"/>
          </a:xfrm>
        </p:grpSpPr>
        <p:sp>
          <p:nvSpPr>
            <p:cNvPr id="18492" name="Oval 26"/>
            <p:cNvSpPr>
              <a:spLocks noChangeArrowheads="1"/>
            </p:cNvSpPr>
            <p:nvPr/>
          </p:nvSpPr>
          <p:spPr bwMode="auto">
            <a:xfrm>
              <a:off x="3243" y="3884"/>
              <a:ext cx="136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  <p:sp>
          <p:nvSpPr>
            <p:cNvPr id="18493" name="Oval 27"/>
            <p:cNvSpPr>
              <a:spLocks noChangeArrowheads="1"/>
            </p:cNvSpPr>
            <p:nvPr/>
          </p:nvSpPr>
          <p:spPr bwMode="auto">
            <a:xfrm>
              <a:off x="3198" y="3838"/>
              <a:ext cx="226" cy="2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</p:grpSp>
      <p:sp>
        <p:nvSpPr>
          <p:cNvPr id="18459" name="Line 28"/>
          <p:cNvSpPr>
            <a:spLocks noChangeShapeType="1"/>
          </p:cNvSpPr>
          <p:nvPr/>
        </p:nvSpPr>
        <p:spPr bwMode="auto">
          <a:xfrm>
            <a:off x="1481138" y="1383507"/>
            <a:ext cx="1191" cy="160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60" name="Text Box 29"/>
          <p:cNvSpPr txBox="1">
            <a:spLocks noChangeArrowheads="1"/>
          </p:cNvSpPr>
          <p:nvPr/>
        </p:nvSpPr>
        <p:spPr bwMode="auto">
          <a:xfrm>
            <a:off x="934641" y="1599009"/>
            <a:ext cx="1081088" cy="18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Receive order</a:t>
            </a:r>
          </a:p>
        </p:txBody>
      </p:sp>
      <p:sp>
        <p:nvSpPr>
          <p:cNvPr id="18461" name="Text Box 30"/>
          <p:cNvSpPr txBox="1">
            <a:spLocks noChangeArrowheads="1"/>
          </p:cNvSpPr>
          <p:nvPr/>
        </p:nvSpPr>
        <p:spPr bwMode="auto">
          <a:xfrm>
            <a:off x="5782866" y="2365772"/>
            <a:ext cx="1133475" cy="38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Update</a:t>
            </a:r>
          </a:p>
          <a:p>
            <a:pPr eaLnBrk="1" hangingPunct="1">
              <a:lnSpc>
                <a:spcPct val="60000"/>
              </a:lnSpc>
            </a:pPr>
            <a:endParaRPr lang="sv-SE" altLang="sv-SE" sz="1050" i="0" dirty="0"/>
          </a:p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customer info</a:t>
            </a:r>
          </a:p>
        </p:txBody>
      </p:sp>
      <p:sp>
        <p:nvSpPr>
          <p:cNvPr id="18462" name="Text Box 31"/>
          <p:cNvSpPr txBox="1">
            <a:spLocks noChangeArrowheads="1"/>
          </p:cNvSpPr>
          <p:nvPr/>
        </p:nvSpPr>
        <p:spPr bwMode="auto">
          <a:xfrm>
            <a:off x="963282" y="2754964"/>
            <a:ext cx="2051265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sum for products</a:t>
            </a:r>
          </a:p>
        </p:txBody>
      </p:sp>
      <p:sp>
        <p:nvSpPr>
          <p:cNvPr id="18463" name="Text Box 32"/>
          <p:cNvSpPr txBox="1">
            <a:spLocks noChangeArrowheads="1"/>
          </p:cNvSpPr>
          <p:nvPr/>
        </p:nvSpPr>
        <p:spPr bwMode="auto">
          <a:xfrm>
            <a:off x="972741" y="2375298"/>
            <a:ext cx="1619250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Get ordered products</a:t>
            </a:r>
          </a:p>
        </p:txBody>
      </p:sp>
      <p:sp>
        <p:nvSpPr>
          <p:cNvPr id="18464" name="Text Box 33"/>
          <p:cNvSpPr txBox="1">
            <a:spLocks noChangeArrowheads="1"/>
          </p:cNvSpPr>
          <p:nvPr/>
        </p:nvSpPr>
        <p:spPr bwMode="auto">
          <a:xfrm>
            <a:off x="972740" y="3833813"/>
            <a:ext cx="1554253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total sum</a:t>
            </a:r>
          </a:p>
        </p:txBody>
      </p:sp>
      <p:sp>
        <p:nvSpPr>
          <p:cNvPr id="18465" name="Text Box 34"/>
          <p:cNvSpPr txBox="1">
            <a:spLocks noChangeArrowheads="1"/>
          </p:cNvSpPr>
          <p:nvPr/>
        </p:nvSpPr>
        <p:spPr bwMode="auto">
          <a:xfrm>
            <a:off x="972742" y="3401617"/>
            <a:ext cx="1565672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Calculate delivery cost</a:t>
            </a:r>
          </a:p>
        </p:txBody>
      </p:sp>
      <p:sp>
        <p:nvSpPr>
          <p:cNvPr id="18466" name="Text Box 35"/>
          <p:cNvSpPr txBox="1">
            <a:spLocks noChangeArrowheads="1"/>
          </p:cNvSpPr>
          <p:nvPr/>
        </p:nvSpPr>
        <p:spPr bwMode="auto">
          <a:xfrm>
            <a:off x="4267201" y="4414264"/>
            <a:ext cx="1188243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Deliver products</a:t>
            </a:r>
          </a:p>
        </p:txBody>
      </p:sp>
      <p:sp>
        <p:nvSpPr>
          <p:cNvPr id="18467" name="AutoShape 36"/>
          <p:cNvSpPr>
            <a:spLocks noChangeArrowheads="1"/>
          </p:cNvSpPr>
          <p:nvPr/>
        </p:nvSpPr>
        <p:spPr bwMode="auto">
          <a:xfrm>
            <a:off x="3727848" y="3814762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68" name="Text Box 37"/>
          <p:cNvSpPr txBox="1">
            <a:spLocks noChangeArrowheads="1"/>
          </p:cNvSpPr>
          <p:nvPr/>
        </p:nvSpPr>
        <p:spPr bwMode="auto">
          <a:xfrm>
            <a:off x="3027760" y="2874169"/>
            <a:ext cx="71526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[sum&gt; 1000]</a:t>
            </a:r>
          </a:p>
        </p:txBody>
      </p:sp>
      <p:sp>
        <p:nvSpPr>
          <p:cNvPr id="18469" name="Line 38"/>
          <p:cNvSpPr>
            <a:spLocks noChangeShapeType="1"/>
          </p:cNvSpPr>
          <p:nvPr/>
        </p:nvSpPr>
        <p:spPr bwMode="auto">
          <a:xfrm>
            <a:off x="3078957" y="2895600"/>
            <a:ext cx="7560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0" name="Line 39"/>
          <p:cNvSpPr>
            <a:spLocks noChangeShapeType="1"/>
          </p:cNvSpPr>
          <p:nvPr/>
        </p:nvSpPr>
        <p:spPr bwMode="auto">
          <a:xfrm>
            <a:off x="2970610" y="3003947"/>
            <a:ext cx="0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1" name="Line 40"/>
          <p:cNvSpPr>
            <a:spLocks noChangeShapeType="1"/>
          </p:cNvSpPr>
          <p:nvPr/>
        </p:nvSpPr>
        <p:spPr bwMode="auto">
          <a:xfrm flipH="1">
            <a:off x="2539603" y="3489722"/>
            <a:ext cx="43219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2" name="Line 41"/>
          <p:cNvSpPr>
            <a:spLocks noChangeShapeType="1"/>
          </p:cNvSpPr>
          <p:nvPr/>
        </p:nvSpPr>
        <p:spPr bwMode="auto">
          <a:xfrm>
            <a:off x="2539604" y="3921919"/>
            <a:ext cx="11882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3" name="Line 42"/>
          <p:cNvSpPr>
            <a:spLocks noChangeShapeType="1"/>
          </p:cNvSpPr>
          <p:nvPr/>
        </p:nvSpPr>
        <p:spPr bwMode="auto">
          <a:xfrm>
            <a:off x="3835004" y="4030266"/>
            <a:ext cx="0" cy="21550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026091" name="Rectangle 43"/>
          <p:cNvSpPr>
            <a:spLocks noChangeArrowheads="1"/>
          </p:cNvSpPr>
          <p:nvPr/>
        </p:nvSpPr>
        <p:spPr bwMode="auto">
          <a:xfrm>
            <a:off x="2486026" y="1087517"/>
            <a:ext cx="756047" cy="369332"/>
          </a:xfrm>
          <a:prstGeom prst="rect">
            <a:avLst/>
          </a:prstGeom>
          <a:solidFill>
            <a:schemeClr val="accent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sv-SE" altLang="sv-SE" sz="900" b="1" i="0"/>
              <a:t>Initial node</a:t>
            </a:r>
            <a:endParaRPr lang="en-US" altLang="sv-SE" sz="900" b="1" i="0"/>
          </a:p>
        </p:txBody>
      </p:sp>
      <p:sp>
        <p:nvSpPr>
          <p:cNvPr id="1026092" name="Rectangle 44"/>
          <p:cNvSpPr>
            <a:spLocks noChangeArrowheads="1"/>
          </p:cNvSpPr>
          <p:nvPr/>
        </p:nvSpPr>
        <p:spPr bwMode="auto">
          <a:xfrm>
            <a:off x="2486026" y="1487761"/>
            <a:ext cx="756047" cy="230832"/>
          </a:xfrm>
          <a:prstGeom prst="rect">
            <a:avLst/>
          </a:prstGeom>
          <a:solidFill>
            <a:schemeClr val="accent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sv-SE" altLang="sv-SE" sz="900" b="1" i="0"/>
              <a:t>action</a:t>
            </a:r>
            <a:endParaRPr lang="en-US" altLang="sv-SE" sz="900" b="1" i="0"/>
          </a:p>
        </p:txBody>
      </p:sp>
      <p:sp>
        <p:nvSpPr>
          <p:cNvPr id="1026093" name="AutoShape 45"/>
          <p:cNvSpPr>
            <a:spLocks noChangeArrowheads="1"/>
          </p:cNvSpPr>
          <p:nvPr/>
        </p:nvSpPr>
        <p:spPr bwMode="auto">
          <a:xfrm>
            <a:off x="2053829" y="1628775"/>
            <a:ext cx="377428" cy="53579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026094" name="AutoShape 46"/>
          <p:cNvSpPr>
            <a:spLocks noChangeArrowheads="1"/>
          </p:cNvSpPr>
          <p:nvPr/>
        </p:nvSpPr>
        <p:spPr bwMode="auto">
          <a:xfrm>
            <a:off x="2053829" y="1276350"/>
            <a:ext cx="377428" cy="53579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026095" name="Rectangle 47"/>
          <p:cNvSpPr>
            <a:spLocks noChangeArrowheads="1"/>
          </p:cNvSpPr>
          <p:nvPr/>
        </p:nvSpPr>
        <p:spPr bwMode="auto">
          <a:xfrm>
            <a:off x="2486026" y="1804467"/>
            <a:ext cx="754856" cy="230832"/>
          </a:xfrm>
          <a:prstGeom prst="rect">
            <a:avLst/>
          </a:prstGeom>
          <a:solidFill>
            <a:schemeClr val="accent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sv-SE" altLang="sv-SE" sz="900" b="1" i="0"/>
              <a:t>flow</a:t>
            </a:r>
            <a:endParaRPr lang="en-US" altLang="sv-SE" sz="900" b="1" i="0"/>
          </a:p>
        </p:txBody>
      </p:sp>
      <p:sp>
        <p:nvSpPr>
          <p:cNvPr id="1026096" name="AutoShape 48"/>
          <p:cNvSpPr>
            <a:spLocks noChangeArrowheads="1"/>
          </p:cNvSpPr>
          <p:nvPr/>
        </p:nvSpPr>
        <p:spPr bwMode="auto">
          <a:xfrm>
            <a:off x="2053829" y="1924050"/>
            <a:ext cx="377428" cy="53579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026097" name="Rectangle 49"/>
          <p:cNvSpPr>
            <a:spLocks noChangeArrowheads="1"/>
          </p:cNvSpPr>
          <p:nvPr/>
        </p:nvSpPr>
        <p:spPr bwMode="auto">
          <a:xfrm>
            <a:off x="4537472" y="1487761"/>
            <a:ext cx="756047" cy="230832"/>
          </a:xfrm>
          <a:prstGeom prst="rect">
            <a:avLst/>
          </a:prstGeom>
          <a:solidFill>
            <a:schemeClr val="accent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sv-SE" altLang="sv-SE" sz="900" b="1" i="0"/>
              <a:t>AND split</a:t>
            </a:r>
            <a:endParaRPr lang="en-US" altLang="sv-SE" sz="900" b="1" i="0"/>
          </a:p>
        </p:txBody>
      </p:sp>
      <p:sp>
        <p:nvSpPr>
          <p:cNvPr id="1026098" name="AutoShape 50"/>
          <p:cNvSpPr>
            <a:spLocks noChangeArrowheads="1"/>
          </p:cNvSpPr>
          <p:nvPr/>
        </p:nvSpPr>
        <p:spPr bwMode="auto">
          <a:xfrm rot="-5400000">
            <a:off x="4808340" y="1869877"/>
            <a:ext cx="269081" cy="53578"/>
          </a:xfrm>
          <a:prstGeom prst="leftArrow">
            <a:avLst>
              <a:gd name="adj1" fmla="val 50000"/>
              <a:gd name="adj2" fmla="val 125556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026099" name="Rectangle 51"/>
          <p:cNvSpPr>
            <a:spLocks noChangeArrowheads="1"/>
          </p:cNvSpPr>
          <p:nvPr/>
        </p:nvSpPr>
        <p:spPr bwMode="auto">
          <a:xfrm>
            <a:off x="4213622" y="3316561"/>
            <a:ext cx="1081088" cy="230832"/>
          </a:xfrm>
          <a:prstGeom prst="rect">
            <a:avLst/>
          </a:prstGeom>
          <a:solidFill>
            <a:schemeClr val="accent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sv-SE" altLang="sv-SE" sz="900" b="1" i="0"/>
              <a:t>OR join</a:t>
            </a:r>
            <a:endParaRPr lang="en-US" altLang="sv-SE" sz="900" b="1" i="0"/>
          </a:p>
        </p:txBody>
      </p:sp>
      <p:sp>
        <p:nvSpPr>
          <p:cNvPr id="1026100" name="AutoShape 52"/>
          <p:cNvSpPr>
            <a:spLocks noChangeArrowheads="1"/>
          </p:cNvSpPr>
          <p:nvPr/>
        </p:nvSpPr>
        <p:spPr bwMode="auto">
          <a:xfrm rot="-2864355">
            <a:off x="3929063" y="3668316"/>
            <a:ext cx="309563" cy="64294"/>
          </a:xfrm>
          <a:prstGeom prst="leftArrow">
            <a:avLst>
              <a:gd name="adj1" fmla="val 50000"/>
              <a:gd name="adj2" fmla="val 12037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026101" name="AutoShape 53"/>
          <p:cNvSpPr>
            <a:spLocks noChangeArrowheads="1"/>
          </p:cNvSpPr>
          <p:nvPr/>
        </p:nvSpPr>
        <p:spPr bwMode="auto">
          <a:xfrm rot="8631237" flipH="1">
            <a:off x="3071813" y="2680098"/>
            <a:ext cx="277416" cy="53578"/>
          </a:xfrm>
          <a:prstGeom prst="leftArrow">
            <a:avLst>
              <a:gd name="adj1" fmla="val 50000"/>
              <a:gd name="adj2" fmla="val 129446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026102" name="Rectangle 54"/>
          <p:cNvSpPr>
            <a:spLocks noChangeArrowheads="1"/>
          </p:cNvSpPr>
          <p:nvPr/>
        </p:nvSpPr>
        <p:spPr bwMode="auto">
          <a:xfrm>
            <a:off x="3403997" y="2405732"/>
            <a:ext cx="756047" cy="230832"/>
          </a:xfrm>
          <a:prstGeom prst="rect">
            <a:avLst/>
          </a:prstGeom>
          <a:solidFill>
            <a:schemeClr val="accent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sv-SE" altLang="sv-SE" sz="900" b="1" i="0"/>
              <a:t>OR split</a:t>
            </a:r>
            <a:endParaRPr lang="en-US" altLang="sv-SE" sz="900" b="1" i="0"/>
          </a:p>
        </p:txBody>
      </p:sp>
      <p:sp>
        <p:nvSpPr>
          <p:cNvPr id="1026103" name="Rectangle 55"/>
          <p:cNvSpPr>
            <a:spLocks noChangeArrowheads="1"/>
          </p:cNvSpPr>
          <p:nvPr/>
        </p:nvSpPr>
        <p:spPr bwMode="auto">
          <a:xfrm>
            <a:off x="4860131" y="3647555"/>
            <a:ext cx="1081088" cy="230832"/>
          </a:xfrm>
          <a:prstGeom prst="rect">
            <a:avLst/>
          </a:prstGeom>
          <a:solidFill>
            <a:schemeClr val="accent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sv-SE" altLang="sv-SE" sz="900" b="1" i="0"/>
              <a:t>AND join</a:t>
            </a:r>
            <a:endParaRPr lang="en-US" altLang="sv-SE" sz="900" b="1" i="0"/>
          </a:p>
        </p:txBody>
      </p:sp>
      <p:sp>
        <p:nvSpPr>
          <p:cNvPr id="1026104" name="AutoShape 56"/>
          <p:cNvSpPr>
            <a:spLocks noChangeArrowheads="1"/>
          </p:cNvSpPr>
          <p:nvPr/>
        </p:nvSpPr>
        <p:spPr bwMode="auto">
          <a:xfrm rot="-5400000">
            <a:off x="5239941" y="4030266"/>
            <a:ext cx="270272" cy="53579"/>
          </a:xfrm>
          <a:prstGeom prst="leftArrow">
            <a:avLst>
              <a:gd name="adj1" fmla="val 50000"/>
              <a:gd name="adj2" fmla="val 12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026105" name="Rectangle 57"/>
          <p:cNvSpPr>
            <a:spLocks noChangeArrowheads="1"/>
          </p:cNvSpPr>
          <p:nvPr/>
        </p:nvSpPr>
        <p:spPr bwMode="auto">
          <a:xfrm>
            <a:off x="3240882" y="4761403"/>
            <a:ext cx="864394" cy="230832"/>
          </a:xfrm>
          <a:prstGeom prst="rect">
            <a:avLst/>
          </a:prstGeom>
          <a:solidFill>
            <a:schemeClr val="accent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sv-SE" altLang="sv-SE" sz="900" b="1" i="0"/>
              <a:t>activity final</a:t>
            </a:r>
            <a:endParaRPr lang="en-US" altLang="sv-SE" sz="900" b="1" i="0"/>
          </a:p>
        </p:txBody>
      </p:sp>
      <p:sp>
        <p:nvSpPr>
          <p:cNvPr id="1026106" name="AutoShape 58"/>
          <p:cNvSpPr>
            <a:spLocks noChangeArrowheads="1"/>
          </p:cNvSpPr>
          <p:nvPr/>
        </p:nvSpPr>
        <p:spPr bwMode="auto">
          <a:xfrm rot="10800000">
            <a:off x="4213623" y="4827408"/>
            <a:ext cx="377428" cy="53579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026107" name="Rectangle 59"/>
          <p:cNvSpPr>
            <a:spLocks noChangeArrowheads="1"/>
          </p:cNvSpPr>
          <p:nvPr/>
        </p:nvSpPr>
        <p:spPr bwMode="auto">
          <a:xfrm>
            <a:off x="4537472" y="2830190"/>
            <a:ext cx="809626" cy="230832"/>
          </a:xfrm>
          <a:prstGeom prst="rect">
            <a:avLst/>
          </a:prstGeom>
          <a:solidFill>
            <a:schemeClr val="accent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sv-SE" altLang="sv-SE" sz="900" b="1" i="0" dirty="0"/>
              <a:t>condition</a:t>
            </a:r>
            <a:endParaRPr lang="en-US" altLang="sv-SE" sz="900" b="1" i="0" dirty="0"/>
          </a:p>
        </p:txBody>
      </p:sp>
      <p:sp>
        <p:nvSpPr>
          <p:cNvPr id="1026108" name="AutoShape 60"/>
          <p:cNvSpPr>
            <a:spLocks noChangeArrowheads="1"/>
          </p:cNvSpPr>
          <p:nvPr/>
        </p:nvSpPr>
        <p:spPr bwMode="auto">
          <a:xfrm>
            <a:off x="3998119" y="2896791"/>
            <a:ext cx="377429" cy="53578"/>
          </a:xfrm>
          <a:prstGeom prst="leftArrow">
            <a:avLst>
              <a:gd name="adj1" fmla="val 50000"/>
              <a:gd name="adj2" fmla="val 176113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2" name="Right Brace 1"/>
          <p:cNvSpPr/>
          <p:nvPr/>
        </p:nvSpPr>
        <p:spPr>
          <a:xfrm>
            <a:off x="7068620" y="957534"/>
            <a:ext cx="215758" cy="408198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2" name="Rectangle 44"/>
          <p:cNvSpPr>
            <a:spLocks noChangeArrowheads="1"/>
          </p:cNvSpPr>
          <p:nvPr/>
        </p:nvSpPr>
        <p:spPr bwMode="auto">
          <a:xfrm>
            <a:off x="7438116" y="2909521"/>
            <a:ext cx="756047" cy="230832"/>
          </a:xfrm>
          <a:prstGeom prst="rect">
            <a:avLst/>
          </a:prstGeom>
          <a:solidFill>
            <a:schemeClr val="accent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sv-SE" altLang="sv-SE" sz="900" b="1" i="0" dirty="0"/>
              <a:t>activity</a:t>
            </a:r>
            <a:endParaRPr lang="en-US" altLang="sv-SE" sz="900" b="1" i="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304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61"/>
    </mc:Choice>
    <mc:Fallback xmlns="">
      <p:transition spd="slow" advTm="23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623EC-D3ED-488D-A9DC-3E999B906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Process </a:t>
            </a:r>
            <a:r>
              <a:rPr lang="sv-SE" dirty="0" err="1"/>
              <a:t>instance</a:t>
            </a:r>
            <a:r>
              <a:rPr lang="sv-SE" dirty="0"/>
              <a:t> </a:t>
            </a:r>
            <a:r>
              <a:rPr lang="sv-SE" dirty="0" err="1"/>
              <a:t>revisited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2D982-0FCC-49FA-98A3-8578919FDD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478" y="1275533"/>
            <a:ext cx="3265424" cy="3867967"/>
          </a:xfrm>
        </p:spPr>
        <p:txBody>
          <a:bodyPr>
            <a:normAutofit/>
          </a:bodyPr>
          <a:lstStyle/>
          <a:p>
            <a:r>
              <a:rPr lang="sv-SE" sz="1400" dirty="0"/>
              <a:t>Another </a:t>
            </a:r>
            <a:r>
              <a:rPr lang="sv-SE" sz="1400" dirty="0" err="1"/>
              <a:t>way</a:t>
            </a:r>
            <a:r>
              <a:rPr lang="sv-SE" sz="1400" dirty="0"/>
              <a:t> to </a:t>
            </a:r>
            <a:r>
              <a:rPr lang="sv-SE" sz="1400" dirty="0" err="1"/>
              <a:t>describe</a:t>
            </a:r>
            <a:r>
              <a:rPr lang="sv-SE" sz="1400" dirty="0"/>
              <a:t> a process </a:t>
            </a:r>
            <a:r>
              <a:rPr lang="sv-SE" sz="1400" dirty="0" err="1"/>
              <a:t>instance</a:t>
            </a:r>
            <a:r>
              <a:rPr lang="sv-SE" sz="1400" dirty="0"/>
              <a:t> </a:t>
            </a:r>
            <a:r>
              <a:rPr lang="sv-SE" sz="1400" dirty="0" err="1"/>
              <a:t>could</a:t>
            </a:r>
            <a:r>
              <a:rPr lang="sv-SE" sz="1400" dirty="0"/>
              <a:t> be by </a:t>
            </a:r>
            <a:r>
              <a:rPr lang="sv-SE" sz="1400" dirty="0" err="1"/>
              <a:t>showing</a:t>
            </a:r>
            <a:r>
              <a:rPr lang="sv-SE" sz="1400" dirty="0"/>
              <a:t> the order </a:t>
            </a:r>
            <a:r>
              <a:rPr lang="sv-SE" sz="1400" dirty="0" err="1"/>
              <a:t>of</a:t>
            </a:r>
            <a:r>
              <a:rPr lang="sv-SE" sz="1400" dirty="0"/>
              <a:t> actions and </a:t>
            </a:r>
            <a:r>
              <a:rPr lang="sv-SE" sz="1400" dirty="0" err="1"/>
              <a:t>activties</a:t>
            </a:r>
            <a:r>
              <a:rPr lang="sv-SE" sz="1400" dirty="0"/>
              <a:t> </a:t>
            </a:r>
            <a:r>
              <a:rPr lang="sv-SE" sz="1400" dirty="0" err="1"/>
              <a:t>carried</a:t>
            </a:r>
            <a:r>
              <a:rPr lang="sv-SE" sz="1400" dirty="0"/>
              <a:t> </a:t>
            </a:r>
            <a:r>
              <a:rPr lang="sv-SE" sz="1400" dirty="0" err="1"/>
              <a:t>out</a:t>
            </a:r>
            <a:r>
              <a:rPr lang="sv-SE" sz="1400" dirty="0"/>
              <a:t> by the </a:t>
            </a:r>
            <a:r>
              <a:rPr lang="sv-SE" sz="1400" dirty="0" err="1"/>
              <a:t>instance</a:t>
            </a:r>
            <a:r>
              <a:rPr lang="sv-SE" sz="1400" dirty="0"/>
              <a:t>, and </a:t>
            </a:r>
            <a:r>
              <a:rPr lang="sv-SE" sz="1400" dirty="0" err="1"/>
              <a:t>which</a:t>
            </a:r>
            <a:r>
              <a:rPr lang="sv-SE" sz="1400" dirty="0"/>
              <a:t> date and </a:t>
            </a:r>
            <a:r>
              <a:rPr lang="sv-SE" sz="1400" dirty="0" err="1"/>
              <a:t>time</a:t>
            </a:r>
            <a:r>
              <a:rPr lang="sv-SE" sz="1400" dirty="0"/>
              <a:t> </a:t>
            </a:r>
            <a:r>
              <a:rPr lang="sv-SE" sz="1400" dirty="0" err="1"/>
              <a:t>they</a:t>
            </a:r>
            <a:r>
              <a:rPr lang="sv-SE" sz="1400" dirty="0"/>
              <a:t> </a:t>
            </a:r>
            <a:r>
              <a:rPr lang="sv-SE" sz="1400" dirty="0" err="1"/>
              <a:t>were</a:t>
            </a:r>
            <a:r>
              <a:rPr lang="sv-SE" sz="1400" dirty="0"/>
              <a:t> </a:t>
            </a:r>
            <a:r>
              <a:rPr lang="sv-SE" sz="1400" dirty="0" err="1"/>
              <a:t>carried</a:t>
            </a:r>
            <a:r>
              <a:rPr lang="sv-SE" sz="1400" dirty="0"/>
              <a:t> </a:t>
            </a:r>
            <a:r>
              <a:rPr lang="sv-SE" sz="1400" dirty="0" err="1"/>
              <a:t>out</a:t>
            </a:r>
            <a:r>
              <a:rPr lang="sv-SE" sz="1400" dirty="0"/>
              <a:t>, as </a:t>
            </a:r>
            <a:r>
              <a:rPr lang="sv-SE" sz="1400" dirty="0" err="1"/>
              <a:t>well</a:t>
            </a:r>
            <a:r>
              <a:rPr lang="sv-SE" sz="1400" dirty="0"/>
              <a:t> as </a:t>
            </a:r>
            <a:r>
              <a:rPr lang="sv-SE" sz="1400" dirty="0" err="1"/>
              <a:t>other</a:t>
            </a:r>
            <a:r>
              <a:rPr lang="sv-SE" sz="1400" dirty="0"/>
              <a:t> data </a:t>
            </a:r>
            <a:r>
              <a:rPr lang="sv-SE" sz="1400" dirty="0" err="1"/>
              <a:t>related</a:t>
            </a:r>
            <a:r>
              <a:rPr lang="sv-SE" sz="1400" dirty="0"/>
              <a:t> to the process </a:t>
            </a:r>
            <a:r>
              <a:rPr lang="sv-SE" sz="1400" dirty="0" err="1"/>
              <a:t>instance</a:t>
            </a:r>
            <a:r>
              <a:rPr lang="sv-SE" sz="1400" dirty="0"/>
              <a:t>, </a:t>
            </a:r>
            <a:r>
              <a:rPr lang="sv-SE" sz="1400" dirty="0" err="1"/>
              <a:t>see</a:t>
            </a:r>
            <a:r>
              <a:rPr lang="sv-SE" sz="1400" dirty="0"/>
              <a:t> </a:t>
            </a:r>
            <a:r>
              <a:rPr lang="sv-SE" sz="1400" dirty="0" err="1"/>
              <a:t>figure</a:t>
            </a:r>
            <a:r>
              <a:rPr lang="sv-SE" sz="1400" dirty="0"/>
              <a:t> right</a:t>
            </a:r>
          </a:p>
        </p:txBody>
      </p:sp>
      <p:sp>
        <p:nvSpPr>
          <p:cNvPr id="4" name="AutoShape 9">
            <a:extLst>
              <a:ext uri="{FF2B5EF4-FFF2-40B4-BE49-F238E27FC236}">
                <a16:creationId xmlns:a16="http://schemas.microsoft.com/office/drawing/2014/main" id="{B060B26A-1620-4B68-956E-E0F0AA4FF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9343" y="1936265"/>
            <a:ext cx="972740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5" name="Text Box 29">
            <a:extLst>
              <a:ext uri="{FF2B5EF4-FFF2-40B4-BE49-F238E27FC236}">
                <a16:creationId xmlns:a16="http://schemas.microsoft.com/office/drawing/2014/main" id="{E1B30261-D92F-4992-9FD9-540E21FA7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1242" y="1989843"/>
            <a:ext cx="1081088" cy="18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Receive order</a:t>
            </a:r>
          </a:p>
        </p:txBody>
      </p:sp>
      <p:sp>
        <p:nvSpPr>
          <p:cNvPr id="6" name="AutoShape 7">
            <a:extLst>
              <a:ext uri="{FF2B5EF4-FFF2-40B4-BE49-F238E27FC236}">
                <a16:creationId xmlns:a16="http://schemas.microsoft.com/office/drawing/2014/main" id="{B492573A-8CC1-4CE5-B753-776892765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9343" y="2320802"/>
            <a:ext cx="1514961" cy="21181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7" name="Text Box 30">
            <a:extLst>
              <a:ext uri="{FF2B5EF4-FFF2-40B4-BE49-F238E27FC236}">
                <a16:creationId xmlns:a16="http://schemas.microsoft.com/office/drawing/2014/main" id="{8FB267FB-1BB1-411B-A861-09756E134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9343" y="2358181"/>
            <a:ext cx="1470422" cy="195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 err="1"/>
              <a:t>Update</a:t>
            </a:r>
            <a:r>
              <a:rPr lang="sv-SE" altLang="sv-SE" sz="1050" i="0" dirty="0"/>
              <a:t> </a:t>
            </a:r>
            <a:r>
              <a:rPr lang="sv-SE" altLang="sv-SE" sz="1050" i="0" dirty="0" err="1"/>
              <a:t>customer</a:t>
            </a:r>
            <a:r>
              <a:rPr lang="sv-SE" altLang="sv-SE" sz="1050" i="0" dirty="0"/>
              <a:t> info</a:t>
            </a: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607145C3-F429-4BA4-AAD3-41FF2BF83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6011" y="2694072"/>
            <a:ext cx="1727598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0" name="AutoShape 20">
            <a:extLst>
              <a:ext uri="{FF2B5EF4-FFF2-40B4-BE49-F238E27FC236}">
                <a16:creationId xmlns:a16="http://schemas.microsoft.com/office/drawing/2014/main" id="{5072AEEE-2951-4A53-BC6F-0F318F56C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6011" y="3106324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1" name="Text Box 34">
            <a:extLst>
              <a:ext uri="{FF2B5EF4-FFF2-40B4-BE49-F238E27FC236}">
                <a16:creationId xmlns:a16="http://schemas.microsoft.com/office/drawing/2014/main" id="{186C88F0-F4EA-4C31-B249-14C49877A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6012" y="3133710"/>
            <a:ext cx="1565672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Calculate delivery cost</a:t>
            </a:r>
          </a:p>
        </p:txBody>
      </p:sp>
      <p:sp>
        <p:nvSpPr>
          <p:cNvPr id="14" name="AutoShape 6">
            <a:extLst>
              <a:ext uri="{FF2B5EF4-FFF2-40B4-BE49-F238E27FC236}">
                <a16:creationId xmlns:a16="http://schemas.microsoft.com/office/drawing/2014/main" id="{1F11552A-EDC8-4242-A562-DB7E53060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9344" y="3487981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5" name="Text Box 33">
            <a:extLst>
              <a:ext uri="{FF2B5EF4-FFF2-40B4-BE49-F238E27FC236}">
                <a16:creationId xmlns:a16="http://schemas.microsoft.com/office/drawing/2014/main" id="{BAB0AFDA-3632-4A19-A13A-86BDA00D0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9343" y="3515366"/>
            <a:ext cx="1554253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total sum</a:t>
            </a:r>
          </a:p>
        </p:txBody>
      </p:sp>
      <p:sp>
        <p:nvSpPr>
          <p:cNvPr id="16" name="AutoShape 2">
            <a:extLst>
              <a:ext uri="{FF2B5EF4-FFF2-40B4-BE49-F238E27FC236}">
                <a16:creationId xmlns:a16="http://schemas.microsoft.com/office/drawing/2014/main" id="{98825AAF-4C4D-4AB9-934B-A3B1508CA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644" y="3869638"/>
            <a:ext cx="1188244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" name="Text Box 35">
            <a:extLst>
              <a:ext uri="{FF2B5EF4-FFF2-40B4-BE49-F238E27FC236}">
                <a16:creationId xmlns:a16="http://schemas.microsoft.com/office/drawing/2014/main" id="{DE03BBB9-9BD9-4FDC-B8A0-BB38B205E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4595" y="3915978"/>
            <a:ext cx="1321941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Deliver products</a:t>
            </a:r>
          </a:p>
        </p:txBody>
      </p:sp>
      <p:sp>
        <p:nvSpPr>
          <p:cNvPr id="19" name="Text Box 31">
            <a:extLst>
              <a:ext uri="{FF2B5EF4-FFF2-40B4-BE49-F238E27FC236}">
                <a16:creationId xmlns:a16="http://schemas.microsoft.com/office/drawing/2014/main" id="{CF37C889-418E-4F8B-813B-5B7EA651F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9343" y="2716593"/>
            <a:ext cx="2051265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sum for products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3264E8-8B7A-4B7B-A220-6659C2CC7B00}"/>
              </a:ext>
            </a:extLst>
          </p:cNvPr>
          <p:cNvSpPr txBox="1"/>
          <p:nvPr/>
        </p:nvSpPr>
        <p:spPr>
          <a:xfrm>
            <a:off x="5493168" y="1841642"/>
            <a:ext cx="3265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800" dirty="0"/>
              <a:t>date: 2020-08-21; </a:t>
            </a:r>
            <a:r>
              <a:rPr lang="sv-SE" sz="800" dirty="0" err="1"/>
              <a:t>timeInterwall</a:t>
            </a:r>
            <a:r>
              <a:rPr lang="sv-SE" sz="800" dirty="0"/>
              <a:t>: 10:22:22 – 10:24:16; </a:t>
            </a:r>
            <a:r>
              <a:rPr lang="sv-SE" sz="800" dirty="0" err="1"/>
              <a:t>orderNo</a:t>
            </a:r>
            <a:r>
              <a:rPr lang="sv-SE" sz="800" dirty="0"/>
              <a:t>: 44669392; </a:t>
            </a:r>
            <a:r>
              <a:rPr lang="sv-SE" sz="800" dirty="0" err="1"/>
              <a:t>name</a:t>
            </a:r>
            <a:r>
              <a:rPr lang="sv-SE" sz="800" dirty="0"/>
              <a:t>: Anna </a:t>
            </a:r>
            <a:r>
              <a:rPr lang="sv-SE" sz="800" dirty="0" err="1"/>
              <a:t>Anderssson</a:t>
            </a:r>
            <a:r>
              <a:rPr lang="sv-SE" sz="800" dirty="0"/>
              <a:t>, </a:t>
            </a:r>
            <a:r>
              <a:rPr lang="sv-SE" sz="800" dirty="0" err="1"/>
              <a:t>kundNo</a:t>
            </a:r>
            <a:r>
              <a:rPr lang="sv-SE" sz="800" dirty="0"/>
              <a:t>: 22354; </a:t>
            </a:r>
            <a:r>
              <a:rPr lang="sv-SE" sz="800" dirty="0" err="1"/>
              <a:t>productID</a:t>
            </a:r>
            <a:r>
              <a:rPr lang="sv-SE" sz="800" dirty="0"/>
              <a:t>: 33939, 6666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63C233-5479-4CD9-A158-DC16BB0D1F6A}"/>
              </a:ext>
            </a:extLst>
          </p:cNvPr>
          <p:cNvSpPr txBox="1"/>
          <p:nvPr/>
        </p:nvSpPr>
        <p:spPr>
          <a:xfrm>
            <a:off x="6415549" y="2333322"/>
            <a:ext cx="27284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/>
              <a:t>date: 2020-08-21; </a:t>
            </a:r>
            <a:r>
              <a:rPr lang="sv-SE" sz="800" dirty="0" err="1"/>
              <a:t>timeInterwall</a:t>
            </a:r>
            <a:r>
              <a:rPr lang="sv-SE" sz="800" dirty="0"/>
              <a:t>: 10:48:11 – 11:01:36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611F14-89E6-4011-8E0F-FA75836BB611}"/>
              </a:ext>
            </a:extLst>
          </p:cNvPr>
          <p:cNvSpPr txBox="1"/>
          <p:nvPr/>
        </p:nvSpPr>
        <p:spPr>
          <a:xfrm>
            <a:off x="6415548" y="2701892"/>
            <a:ext cx="2728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/>
              <a:t>date: 2020-08-21; </a:t>
            </a:r>
            <a:r>
              <a:rPr lang="sv-SE" sz="800" dirty="0" err="1"/>
              <a:t>timeInterwall</a:t>
            </a:r>
            <a:r>
              <a:rPr lang="sv-SE" sz="800" dirty="0"/>
              <a:t>: 11:09:22 – 12:07:21,</a:t>
            </a:r>
          </a:p>
          <a:p>
            <a:r>
              <a:rPr lang="sv-SE" sz="800" dirty="0" err="1"/>
              <a:t>Sum</a:t>
            </a:r>
            <a:r>
              <a:rPr lang="sv-SE" sz="800" dirty="0"/>
              <a:t>: 5 000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05D713-07FF-4813-9573-ECE685A313BC}"/>
              </a:ext>
            </a:extLst>
          </p:cNvPr>
          <p:cNvSpPr txBox="1"/>
          <p:nvPr/>
        </p:nvSpPr>
        <p:spPr>
          <a:xfrm>
            <a:off x="6409503" y="3855715"/>
            <a:ext cx="27284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/>
              <a:t>date: 2020-08-21; </a:t>
            </a:r>
            <a:r>
              <a:rPr lang="sv-SE" sz="800" dirty="0" err="1"/>
              <a:t>timeInterwall</a:t>
            </a:r>
            <a:r>
              <a:rPr lang="sv-SE" sz="800" dirty="0"/>
              <a:t>: 14:28:56 – 15:01:23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7B900E-473D-4010-B065-32A7FAD9E568}"/>
              </a:ext>
            </a:extLst>
          </p:cNvPr>
          <p:cNvSpPr txBox="1"/>
          <p:nvPr/>
        </p:nvSpPr>
        <p:spPr>
          <a:xfrm>
            <a:off x="7895115" y="3120345"/>
            <a:ext cx="9868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/>
              <a:t>Not </a:t>
            </a:r>
            <a:r>
              <a:rPr lang="sv-SE" sz="800" dirty="0" err="1"/>
              <a:t>carried</a:t>
            </a:r>
            <a:r>
              <a:rPr lang="sv-SE" sz="800" dirty="0"/>
              <a:t> </a:t>
            </a:r>
            <a:r>
              <a:rPr lang="sv-SE" sz="800" dirty="0" err="1"/>
              <a:t>out</a:t>
            </a:r>
            <a:endParaRPr lang="sv-SE" sz="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6A646E-F3E3-4480-83FE-C041BAC8E951}"/>
              </a:ext>
            </a:extLst>
          </p:cNvPr>
          <p:cNvSpPr txBox="1"/>
          <p:nvPr/>
        </p:nvSpPr>
        <p:spPr>
          <a:xfrm>
            <a:off x="7951650" y="3495526"/>
            <a:ext cx="9868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/>
              <a:t>Not </a:t>
            </a:r>
            <a:r>
              <a:rPr lang="sv-SE" sz="800" dirty="0" err="1"/>
              <a:t>carried</a:t>
            </a:r>
            <a:r>
              <a:rPr lang="sv-SE" sz="800" dirty="0"/>
              <a:t> </a:t>
            </a:r>
            <a:r>
              <a:rPr lang="sv-SE" sz="800" dirty="0" err="1"/>
              <a:t>out</a:t>
            </a:r>
            <a:endParaRPr lang="sv-SE" sz="800" dirty="0"/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3701317C-A523-45F7-98DC-4B4F6087EC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31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801"/>
    </mc:Choice>
    <mc:Fallback>
      <p:transition spd="slow" advTm="150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AutoShape 2"/>
          <p:cNvSpPr>
            <a:spLocks noChangeArrowheads="1"/>
          </p:cNvSpPr>
          <p:nvPr/>
        </p:nvSpPr>
        <p:spPr bwMode="auto">
          <a:xfrm>
            <a:off x="4286250" y="4367923"/>
            <a:ext cx="1188244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0" name="AutoShape 3"/>
          <p:cNvSpPr>
            <a:spLocks noChangeArrowheads="1"/>
          </p:cNvSpPr>
          <p:nvPr/>
        </p:nvSpPr>
        <p:spPr bwMode="auto">
          <a:xfrm>
            <a:off x="972741" y="2804766"/>
            <a:ext cx="1722832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1" name="Rectangle 4"/>
          <p:cNvSpPr>
            <a:spLocks noGrp="1" noChangeArrowheads="1"/>
          </p:cNvSpPr>
          <p:nvPr>
            <p:ph type="title"/>
          </p:nvPr>
        </p:nvSpPr>
        <p:spPr>
          <a:xfrm>
            <a:off x="740629" y="169373"/>
            <a:ext cx="8752775" cy="596700"/>
          </a:xfrm>
          <a:noFill/>
        </p:spPr>
        <p:txBody>
          <a:bodyPr/>
          <a:lstStyle/>
          <a:p>
            <a:r>
              <a:rPr lang="sv-SE" altLang="sv-SE" sz="2850" dirty="0" err="1"/>
              <a:t>Swimlanes</a:t>
            </a:r>
            <a:r>
              <a:rPr lang="sv-SE" altLang="sv-SE" sz="2850" dirty="0"/>
              <a:t>/Lanes/Partitions</a:t>
            </a:r>
          </a:p>
        </p:txBody>
      </p:sp>
      <p:sp>
        <p:nvSpPr>
          <p:cNvPr id="19462" name="Text Box 5"/>
          <p:cNvSpPr txBox="1">
            <a:spLocks noChangeArrowheads="1"/>
          </p:cNvSpPr>
          <p:nvPr/>
        </p:nvSpPr>
        <p:spPr bwMode="auto">
          <a:xfrm>
            <a:off x="2961085" y="3371504"/>
            <a:ext cx="7713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 dirty="0"/>
              <a:t>[</a:t>
            </a:r>
            <a:r>
              <a:rPr lang="sv-SE" altLang="sv-SE" sz="750" i="0" dirty="0" err="1"/>
              <a:t>sum</a:t>
            </a:r>
            <a:r>
              <a:rPr lang="sv-SE" altLang="sv-SE" sz="750" i="0" dirty="0"/>
              <a:t>&lt;= 1000]</a:t>
            </a:r>
          </a:p>
        </p:txBody>
      </p:sp>
      <p:sp>
        <p:nvSpPr>
          <p:cNvPr id="19463" name="AutoShape 6"/>
          <p:cNvSpPr>
            <a:spLocks noChangeArrowheads="1"/>
          </p:cNvSpPr>
          <p:nvPr/>
        </p:nvSpPr>
        <p:spPr bwMode="auto">
          <a:xfrm>
            <a:off x="972741" y="3884663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4" name="AutoShape 7"/>
          <p:cNvSpPr>
            <a:spLocks noChangeArrowheads="1"/>
          </p:cNvSpPr>
          <p:nvPr/>
        </p:nvSpPr>
        <p:spPr bwMode="auto">
          <a:xfrm>
            <a:off x="5725716" y="2373760"/>
            <a:ext cx="1133475" cy="438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5" name="Oval 8"/>
          <p:cNvSpPr>
            <a:spLocks noChangeArrowheads="1"/>
          </p:cNvSpPr>
          <p:nvPr/>
        </p:nvSpPr>
        <p:spPr bwMode="auto">
          <a:xfrm>
            <a:off x="1404938" y="1299816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9466" name="AutoShape 9"/>
          <p:cNvSpPr>
            <a:spLocks noChangeArrowheads="1"/>
          </p:cNvSpPr>
          <p:nvPr/>
        </p:nvSpPr>
        <p:spPr bwMode="auto">
          <a:xfrm>
            <a:off x="972742" y="1623666"/>
            <a:ext cx="972740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7" name="AutoShape 10"/>
          <p:cNvSpPr>
            <a:spLocks noChangeArrowheads="1"/>
          </p:cNvSpPr>
          <p:nvPr/>
        </p:nvSpPr>
        <p:spPr bwMode="auto">
          <a:xfrm>
            <a:off x="995362" y="2435672"/>
            <a:ext cx="1566863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8" name="Line 11"/>
          <p:cNvSpPr>
            <a:spLocks noChangeShapeType="1"/>
          </p:cNvSpPr>
          <p:nvPr/>
        </p:nvSpPr>
        <p:spPr bwMode="auto">
          <a:xfrm>
            <a:off x="972741" y="2218979"/>
            <a:ext cx="58864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69" name="Line 12"/>
          <p:cNvSpPr>
            <a:spLocks noChangeShapeType="1"/>
          </p:cNvSpPr>
          <p:nvPr/>
        </p:nvSpPr>
        <p:spPr bwMode="auto">
          <a:xfrm>
            <a:off x="1482329" y="1840360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0" name="Line 13"/>
          <p:cNvSpPr>
            <a:spLocks noChangeShapeType="1"/>
          </p:cNvSpPr>
          <p:nvPr/>
        </p:nvSpPr>
        <p:spPr bwMode="auto">
          <a:xfrm>
            <a:off x="1728788" y="2218979"/>
            <a:ext cx="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1" name="Line 14"/>
          <p:cNvSpPr>
            <a:spLocks noChangeShapeType="1"/>
          </p:cNvSpPr>
          <p:nvPr/>
        </p:nvSpPr>
        <p:spPr bwMode="auto">
          <a:xfrm>
            <a:off x="6266260" y="2218979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2" name="Line 15"/>
          <p:cNvSpPr>
            <a:spLocks noChangeShapeType="1"/>
          </p:cNvSpPr>
          <p:nvPr/>
        </p:nvSpPr>
        <p:spPr bwMode="auto">
          <a:xfrm>
            <a:off x="3368278" y="4228754"/>
            <a:ext cx="35099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3" name="Line 16"/>
          <p:cNvSpPr>
            <a:spLocks noChangeShapeType="1"/>
          </p:cNvSpPr>
          <p:nvPr/>
        </p:nvSpPr>
        <p:spPr bwMode="auto">
          <a:xfrm flipH="1">
            <a:off x="1727598" y="2651176"/>
            <a:ext cx="119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4" name="AutoShape 17"/>
          <p:cNvSpPr>
            <a:spLocks noChangeArrowheads="1"/>
          </p:cNvSpPr>
          <p:nvPr/>
        </p:nvSpPr>
        <p:spPr bwMode="auto">
          <a:xfrm>
            <a:off x="2863454" y="2866679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75" name="Line 18"/>
          <p:cNvSpPr>
            <a:spLocks noChangeShapeType="1"/>
          </p:cNvSpPr>
          <p:nvPr/>
        </p:nvSpPr>
        <p:spPr bwMode="auto">
          <a:xfrm flipH="1">
            <a:off x="3835004" y="2975026"/>
            <a:ext cx="0" cy="9179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6" name="Line 19"/>
          <p:cNvSpPr>
            <a:spLocks noChangeShapeType="1"/>
          </p:cNvSpPr>
          <p:nvPr/>
        </p:nvSpPr>
        <p:spPr bwMode="auto">
          <a:xfrm flipV="1">
            <a:off x="2695574" y="2973835"/>
            <a:ext cx="16787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7" name="AutoShape 20"/>
          <p:cNvSpPr>
            <a:spLocks noChangeArrowheads="1"/>
          </p:cNvSpPr>
          <p:nvPr/>
        </p:nvSpPr>
        <p:spPr bwMode="auto">
          <a:xfrm>
            <a:off x="972741" y="3452466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9478" name="Line 21"/>
          <p:cNvSpPr>
            <a:spLocks noChangeShapeType="1"/>
          </p:cNvSpPr>
          <p:nvPr/>
        </p:nvSpPr>
        <p:spPr bwMode="auto">
          <a:xfrm>
            <a:off x="1727598" y="3669160"/>
            <a:ext cx="119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9" name="Line 22"/>
          <p:cNvSpPr>
            <a:spLocks noChangeShapeType="1"/>
          </p:cNvSpPr>
          <p:nvPr/>
        </p:nvSpPr>
        <p:spPr bwMode="auto">
          <a:xfrm flipH="1">
            <a:off x="4850128" y="4228754"/>
            <a:ext cx="29054" cy="1525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80" name="Line 23"/>
          <p:cNvSpPr>
            <a:spLocks noChangeShapeType="1"/>
          </p:cNvSpPr>
          <p:nvPr/>
        </p:nvSpPr>
        <p:spPr bwMode="auto">
          <a:xfrm flipH="1">
            <a:off x="4880372" y="4614248"/>
            <a:ext cx="0" cy="1071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81" name="Line 24"/>
          <p:cNvSpPr>
            <a:spLocks noChangeShapeType="1"/>
          </p:cNvSpPr>
          <p:nvPr/>
        </p:nvSpPr>
        <p:spPr bwMode="auto">
          <a:xfrm>
            <a:off x="6266260" y="2811910"/>
            <a:ext cx="0" cy="139719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grpSp>
        <p:nvGrpSpPr>
          <p:cNvPr id="19482" name="Group 25"/>
          <p:cNvGrpSpPr>
            <a:grpSpLocks/>
          </p:cNvGrpSpPr>
          <p:nvPr/>
        </p:nvGrpSpPr>
        <p:grpSpPr bwMode="auto">
          <a:xfrm>
            <a:off x="4750594" y="4711880"/>
            <a:ext cx="269081" cy="270272"/>
            <a:chOff x="3198" y="3838"/>
            <a:chExt cx="226" cy="227"/>
          </a:xfrm>
        </p:grpSpPr>
        <p:sp>
          <p:nvSpPr>
            <p:cNvPr id="19505" name="Oval 26"/>
            <p:cNvSpPr>
              <a:spLocks noChangeArrowheads="1"/>
            </p:cNvSpPr>
            <p:nvPr/>
          </p:nvSpPr>
          <p:spPr bwMode="auto">
            <a:xfrm>
              <a:off x="3243" y="3884"/>
              <a:ext cx="136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  <p:sp>
          <p:nvSpPr>
            <p:cNvPr id="19506" name="Oval 27"/>
            <p:cNvSpPr>
              <a:spLocks noChangeArrowheads="1"/>
            </p:cNvSpPr>
            <p:nvPr/>
          </p:nvSpPr>
          <p:spPr bwMode="auto">
            <a:xfrm>
              <a:off x="3198" y="3838"/>
              <a:ext cx="226" cy="2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</p:grpSp>
      <p:sp>
        <p:nvSpPr>
          <p:cNvPr id="19483" name="Line 28"/>
          <p:cNvSpPr>
            <a:spLocks noChangeShapeType="1"/>
          </p:cNvSpPr>
          <p:nvPr/>
        </p:nvSpPr>
        <p:spPr bwMode="auto">
          <a:xfrm>
            <a:off x="1481138" y="1461742"/>
            <a:ext cx="1191" cy="160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84" name="Text Box 29"/>
          <p:cNvSpPr txBox="1">
            <a:spLocks noChangeArrowheads="1"/>
          </p:cNvSpPr>
          <p:nvPr/>
        </p:nvSpPr>
        <p:spPr bwMode="auto">
          <a:xfrm>
            <a:off x="953691" y="1648670"/>
            <a:ext cx="1148780" cy="18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Receive order</a:t>
            </a:r>
          </a:p>
        </p:txBody>
      </p:sp>
      <p:sp>
        <p:nvSpPr>
          <p:cNvPr id="19485" name="Text Box 30"/>
          <p:cNvSpPr txBox="1">
            <a:spLocks noChangeArrowheads="1"/>
          </p:cNvSpPr>
          <p:nvPr/>
        </p:nvSpPr>
        <p:spPr bwMode="auto">
          <a:xfrm>
            <a:off x="5725716" y="2424957"/>
            <a:ext cx="1133475" cy="38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Update</a:t>
            </a:r>
          </a:p>
          <a:p>
            <a:pPr eaLnBrk="1" hangingPunct="1">
              <a:lnSpc>
                <a:spcPct val="60000"/>
              </a:lnSpc>
            </a:pPr>
            <a:endParaRPr lang="sv-SE" altLang="sv-SE" sz="1050" i="0" dirty="0"/>
          </a:p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customer info</a:t>
            </a:r>
          </a:p>
        </p:txBody>
      </p:sp>
      <p:sp>
        <p:nvSpPr>
          <p:cNvPr id="19486" name="Text Box 31"/>
          <p:cNvSpPr txBox="1">
            <a:spLocks noChangeArrowheads="1"/>
          </p:cNvSpPr>
          <p:nvPr/>
        </p:nvSpPr>
        <p:spPr bwMode="auto">
          <a:xfrm>
            <a:off x="972742" y="2832152"/>
            <a:ext cx="1781173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sum for products</a:t>
            </a:r>
          </a:p>
        </p:txBody>
      </p:sp>
      <p:sp>
        <p:nvSpPr>
          <p:cNvPr id="19487" name="Text Box 32"/>
          <p:cNvSpPr txBox="1">
            <a:spLocks noChangeArrowheads="1"/>
          </p:cNvSpPr>
          <p:nvPr/>
        </p:nvSpPr>
        <p:spPr bwMode="auto">
          <a:xfrm>
            <a:off x="972741" y="2453533"/>
            <a:ext cx="1619250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Get ordered products</a:t>
            </a:r>
          </a:p>
        </p:txBody>
      </p:sp>
      <p:sp>
        <p:nvSpPr>
          <p:cNvPr id="19488" name="Text Box 33"/>
          <p:cNvSpPr txBox="1">
            <a:spLocks noChangeArrowheads="1"/>
          </p:cNvSpPr>
          <p:nvPr/>
        </p:nvSpPr>
        <p:spPr bwMode="auto">
          <a:xfrm>
            <a:off x="972740" y="3912048"/>
            <a:ext cx="1458517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total sum</a:t>
            </a:r>
          </a:p>
        </p:txBody>
      </p:sp>
      <p:sp>
        <p:nvSpPr>
          <p:cNvPr id="19489" name="Text Box 34"/>
          <p:cNvSpPr txBox="1">
            <a:spLocks noChangeArrowheads="1"/>
          </p:cNvSpPr>
          <p:nvPr/>
        </p:nvSpPr>
        <p:spPr bwMode="auto">
          <a:xfrm>
            <a:off x="972742" y="3479852"/>
            <a:ext cx="1607343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delivery cost</a:t>
            </a:r>
          </a:p>
        </p:txBody>
      </p:sp>
      <p:sp>
        <p:nvSpPr>
          <p:cNvPr id="19491" name="AutoShape 36"/>
          <p:cNvSpPr>
            <a:spLocks noChangeArrowheads="1"/>
          </p:cNvSpPr>
          <p:nvPr/>
        </p:nvSpPr>
        <p:spPr bwMode="auto">
          <a:xfrm>
            <a:off x="3727848" y="3892997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92" name="Text Box 37"/>
          <p:cNvSpPr txBox="1">
            <a:spLocks noChangeArrowheads="1"/>
          </p:cNvSpPr>
          <p:nvPr/>
        </p:nvSpPr>
        <p:spPr bwMode="auto">
          <a:xfrm>
            <a:off x="3027760" y="2952404"/>
            <a:ext cx="71526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[sum&gt; 1000]</a:t>
            </a:r>
          </a:p>
        </p:txBody>
      </p:sp>
      <p:sp>
        <p:nvSpPr>
          <p:cNvPr id="19493" name="Line 38"/>
          <p:cNvSpPr>
            <a:spLocks noChangeShapeType="1"/>
          </p:cNvSpPr>
          <p:nvPr/>
        </p:nvSpPr>
        <p:spPr bwMode="auto">
          <a:xfrm>
            <a:off x="3078957" y="2973835"/>
            <a:ext cx="7560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94" name="Line 39"/>
          <p:cNvSpPr>
            <a:spLocks noChangeShapeType="1"/>
          </p:cNvSpPr>
          <p:nvPr/>
        </p:nvSpPr>
        <p:spPr bwMode="auto">
          <a:xfrm>
            <a:off x="2970610" y="3082182"/>
            <a:ext cx="0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95" name="Line 40"/>
          <p:cNvSpPr>
            <a:spLocks noChangeShapeType="1"/>
          </p:cNvSpPr>
          <p:nvPr/>
        </p:nvSpPr>
        <p:spPr bwMode="auto">
          <a:xfrm flipH="1">
            <a:off x="2539603" y="3567957"/>
            <a:ext cx="43219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96" name="Line 41"/>
          <p:cNvSpPr>
            <a:spLocks noChangeShapeType="1"/>
          </p:cNvSpPr>
          <p:nvPr/>
        </p:nvSpPr>
        <p:spPr bwMode="auto">
          <a:xfrm>
            <a:off x="2539604" y="4000154"/>
            <a:ext cx="11882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62" name="Text Box 47"/>
          <p:cNvSpPr txBox="1">
            <a:spLocks noChangeArrowheads="1"/>
          </p:cNvSpPr>
          <p:nvPr/>
        </p:nvSpPr>
        <p:spPr bwMode="auto">
          <a:xfrm>
            <a:off x="1481138" y="849755"/>
            <a:ext cx="195518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/>
              <a:t>Order handling department</a:t>
            </a:r>
          </a:p>
        </p:txBody>
      </p:sp>
      <p:sp>
        <p:nvSpPr>
          <p:cNvPr id="63" name="Text Box 47"/>
          <p:cNvSpPr txBox="1">
            <a:spLocks noChangeArrowheads="1"/>
          </p:cNvSpPr>
          <p:nvPr/>
        </p:nvSpPr>
        <p:spPr bwMode="auto">
          <a:xfrm>
            <a:off x="4010287" y="859151"/>
            <a:ext cx="173249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/>
              <a:t>Delivery department</a:t>
            </a:r>
          </a:p>
        </p:txBody>
      </p:sp>
      <p:sp>
        <p:nvSpPr>
          <p:cNvPr id="64" name="Text Box 47"/>
          <p:cNvSpPr txBox="1">
            <a:spLocks noChangeArrowheads="1"/>
          </p:cNvSpPr>
          <p:nvPr/>
        </p:nvSpPr>
        <p:spPr bwMode="auto">
          <a:xfrm>
            <a:off x="5470760" y="857210"/>
            <a:ext cx="240387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/>
              <a:t>Sales &amp; Marketing department</a:t>
            </a:r>
          </a:p>
        </p:txBody>
      </p:sp>
      <p:sp>
        <p:nvSpPr>
          <p:cNvPr id="65" name="Line 44"/>
          <p:cNvSpPr>
            <a:spLocks noChangeShapeType="1"/>
          </p:cNvSpPr>
          <p:nvPr/>
        </p:nvSpPr>
        <p:spPr bwMode="auto">
          <a:xfrm>
            <a:off x="4057650" y="909909"/>
            <a:ext cx="10716" cy="416453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66" name="Line 44"/>
          <p:cNvSpPr>
            <a:spLocks noChangeShapeType="1"/>
          </p:cNvSpPr>
          <p:nvPr/>
        </p:nvSpPr>
        <p:spPr bwMode="auto">
          <a:xfrm flipH="1">
            <a:off x="5495924" y="909909"/>
            <a:ext cx="13097" cy="416453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2" name="Line 11"/>
          <p:cNvSpPr>
            <a:spLocks noChangeShapeType="1"/>
          </p:cNvSpPr>
          <p:nvPr/>
        </p:nvSpPr>
        <p:spPr bwMode="auto">
          <a:xfrm>
            <a:off x="759380" y="1081358"/>
            <a:ext cx="6764657" cy="31659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53" name="Line 44"/>
          <p:cNvSpPr>
            <a:spLocks noChangeShapeType="1"/>
          </p:cNvSpPr>
          <p:nvPr/>
        </p:nvSpPr>
        <p:spPr bwMode="auto">
          <a:xfrm>
            <a:off x="763192" y="878953"/>
            <a:ext cx="10716" cy="416453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4" name="Line 44"/>
          <p:cNvSpPr>
            <a:spLocks noChangeShapeType="1"/>
          </p:cNvSpPr>
          <p:nvPr/>
        </p:nvSpPr>
        <p:spPr bwMode="auto">
          <a:xfrm>
            <a:off x="7524038" y="909908"/>
            <a:ext cx="10716" cy="416453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6" name="Line 11"/>
          <p:cNvSpPr>
            <a:spLocks noChangeShapeType="1"/>
          </p:cNvSpPr>
          <p:nvPr/>
        </p:nvSpPr>
        <p:spPr bwMode="auto">
          <a:xfrm>
            <a:off x="740330" y="881333"/>
            <a:ext cx="6764657" cy="31659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57" name="Line 11"/>
          <p:cNvSpPr>
            <a:spLocks noChangeShapeType="1"/>
          </p:cNvSpPr>
          <p:nvPr/>
        </p:nvSpPr>
        <p:spPr bwMode="auto">
          <a:xfrm>
            <a:off x="749855" y="5094558"/>
            <a:ext cx="6764657" cy="31659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58" name="Line 14"/>
          <p:cNvSpPr>
            <a:spLocks noChangeShapeType="1"/>
          </p:cNvSpPr>
          <p:nvPr/>
        </p:nvSpPr>
        <p:spPr bwMode="auto">
          <a:xfrm>
            <a:off x="3846910" y="4066829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5" name="Text Box 35"/>
          <p:cNvSpPr txBox="1">
            <a:spLocks noChangeArrowheads="1"/>
          </p:cNvSpPr>
          <p:nvPr/>
        </p:nvSpPr>
        <p:spPr bwMode="auto">
          <a:xfrm>
            <a:off x="4267201" y="4414263"/>
            <a:ext cx="1321941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Deliver products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631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72"/>
    </mc:Choice>
    <mc:Fallback xmlns="">
      <p:transition spd="slow" advTm="20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AutoShape 2"/>
          <p:cNvSpPr>
            <a:spLocks noChangeArrowheads="1"/>
          </p:cNvSpPr>
          <p:nvPr/>
        </p:nvSpPr>
        <p:spPr bwMode="auto">
          <a:xfrm>
            <a:off x="4286250" y="4367923"/>
            <a:ext cx="1188244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0" name="AutoShape 3"/>
          <p:cNvSpPr>
            <a:spLocks noChangeArrowheads="1"/>
          </p:cNvSpPr>
          <p:nvPr/>
        </p:nvSpPr>
        <p:spPr bwMode="auto">
          <a:xfrm>
            <a:off x="972741" y="2804766"/>
            <a:ext cx="1722832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1" name="Rectangle 4"/>
          <p:cNvSpPr>
            <a:spLocks noGrp="1" noChangeArrowheads="1"/>
          </p:cNvSpPr>
          <p:nvPr>
            <p:ph type="title"/>
          </p:nvPr>
        </p:nvSpPr>
        <p:spPr>
          <a:xfrm>
            <a:off x="740630" y="169373"/>
            <a:ext cx="6850800" cy="596700"/>
          </a:xfrm>
          <a:noFill/>
        </p:spPr>
        <p:txBody>
          <a:bodyPr/>
          <a:lstStyle/>
          <a:p>
            <a:r>
              <a:rPr lang="sv-SE" altLang="sv-SE" sz="2850" dirty="0" err="1"/>
              <a:t>Swimlanes</a:t>
            </a:r>
            <a:r>
              <a:rPr lang="sv-SE" altLang="sv-SE" sz="2850" dirty="0"/>
              <a:t>/Lanes/Partitions</a:t>
            </a:r>
          </a:p>
        </p:txBody>
      </p:sp>
      <p:sp>
        <p:nvSpPr>
          <p:cNvPr id="19462" name="Text Box 5"/>
          <p:cNvSpPr txBox="1">
            <a:spLocks noChangeArrowheads="1"/>
          </p:cNvSpPr>
          <p:nvPr/>
        </p:nvSpPr>
        <p:spPr bwMode="auto">
          <a:xfrm>
            <a:off x="2961085" y="3371504"/>
            <a:ext cx="7713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[sum&lt;= 1000]</a:t>
            </a:r>
          </a:p>
        </p:txBody>
      </p:sp>
      <p:sp>
        <p:nvSpPr>
          <p:cNvPr id="19463" name="AutoShape 6"/>
          <p:cNvSpPr>
            <a:spLocks noChangeArrowheads="1"/>
          </p:cNvSpPr>
          <p:nvPr/>
        </p:nvSpPr>
        <p:spPr bwMode="auto">
          <a:xfrm>
            <a:off x="972741" y="3884663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4" name="AutoShape 7"/>
          <p:cNvSpPr>
            <a:spLocks noChangeArrowheads="1"/>
          </p:cNvSpPr>
          <p:nvPr/>
        </p:nvSpPr>
        <p:spPr bwMode="auto">
          <a:xfrm>
            <a:off x="5725716" y="2373760"/>
            <a:ext cx="1133475" cy="438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5" name="Oval 8"/>
          <p:cNvSpPr>
            <a:spLocks noChangeArrowheads="1"/>
          </p:cNvSpPr>
          <p:nvPr/>
        </p:nvSpPr>
        <p:spPr bwMode="auto">
          <a:xfrm>
            <a:off x="1404938" y="1299816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9466" name="AutoShape 9"/>
          <p:cNvSpPr>
            <a:spLocks noChangeArrowheads="1"/>
          </p:cNvSpPr>
          <p:nvPr/>
        </p:nvSpPr>
        <p:spPr bwMode="auto">
          <a:xfrm>
            <a:off x="972742" y="1623666"/>
            <a:ext cx="972740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7" name="AutoShape 10"/>
          <p:cNvSpPr>
            <a:spLocks noChangeArrowheads="1"/>
          </p:cNvSpPr>
          <p:nvPr/>
        </p:nvSpPr>
        <p:spPr bwMode="auto">
          <a:xfrm>
            <a:off x="995362" y="2435672"/>
            <a:ext cx="1566863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8" name="Line 11"/>
          <p:cNvSpPr>
            <a:spLocks noChangeShapeType="1"/>
          </p:cNvSpPr>
          <p:nvPr/>
        </p:nvSpPr>
        <p:spPr bwMode="auto">
          <a:xfrm>
            <a:off x="972741" y="2218979"/>
            <a:ext cx="58864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69" name="Line 12"/>
          <p:cNvSpPr>
            <a:spLocks noChangeShapeType="1"/>
          </p:cNvSpPr>
          <p:nvPr/>
        </p:nvSpPr>
        <p:spPr bwMode="auto">
          <a:xfrm>
            <a:off x="1482329" y="1840360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0" name="Line 13"/>
          <p:cNvSpPr>
            <a:spLocks noChangeShapeType="1"/>
          </p:cNvSpPr>
          <p:nvPr/>
        </p:nvSpPr>
        <p:spPr bwMode="auto">
          <a:xfrm>
            <a:off x="1728788" y="2218979"/>
            <a:ext cx="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1" name="Line 14"/>
          <p:cNvSpPr>
            <a:spLocks noChangeShapeType="1"/>
          </p:cNvSpPr>
          <p:nvPr/>
        </p:nvSpPr>
        <p:spPr bwMode="auto">
          <a:xfrm>
            <a:off x="6266260" y="2218979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2" name="Line 15"/>
          <p:cNvSpPr>
            <a:spLocks noChangeShapeType="1"/>
          </p:cNvSpPr>
          <p:nvPr/>
        </p:nvSpPr>
        <p:spPr bwMode="auto">
          <a:xfrm>
            <a:off x="3368278" y="4228754"/>
            <a:ext cx="35099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3" name="Line 16"/>
          <p:cNvSpPr>
            <a:spLocks noChangeShapeType="1"/>
          </p:cNvSpPr>
          <p:nvPr/>
        </p:nvSpPr>
        <p:spPr bwMode="auto">
          <a:xfrm flipH="1">
            <a:off x="1727598" y="2651176"/>
            <a:ext cx="119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4" name="AutoShape 17"/>
          <p:cNvSpPr>
            <a:spLocks noChangeArrowheads="1"/>
          </p:cNvSpPr>
          <p:nvPr/>
        </p:nvSpPr>
        <p:spPr bwMode="auto">
          <a:xfrm>
            <a:off x="2863454" y="2866679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75" name="Line 18"/>
          <p:cNvSpPr>
            <a:spLocks noChangeShapeType="1"/>
          </p:cNvSpPr>
          <p:nvPr/>
        </p:nvSpPr>
        <p:spPr bwMode="auto">
          <a:xfrm flipH="1">
            <a:off x="3835004" y="2975026"/>
            <a:ext cx="0" cy="9179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6" name="Line 19"/>
          <p:cNvSpPr>
            <a:spLocks noChangeShapeType="1"/>
          </p:cNvSpPr>
          <p:nvPr/>
        </p:nvSpPr>
        <p:spPr bwMode="auto">
          <a:xfrm flipV="1">
            <a:off x="2695574" y="2973835"/>
            <a:ext cx="16787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7" name="AutoShape 20"/>
          <p:cNvSpPr>
            <a:spLocks noChangeArrowheads="1"/>
          </p:cNvSpPr>
          <p:nvPr/>
        </p:nvSpPr>
        <p:spPr bwMode="auto">
          <a:xfrm>
            <a:off x="972741" y="3452466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9478" name="Line 21"/>
          <p:cNvSpPr>
            <a:spLocks noChangeShapeType="1"/>
          </p:cNvSpPr>
          <p:nvPr/>
        </p:nvSpPr>
        <p:spPr bwMode="auto">
          <a:xfrm>
            <a:off x="1727598" y="3669160"/>
            <a:ext cx="119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9" name="Line 22"/>
          <p:cNvSpPr>
            <a:spLocks noChangeShapeType="1"/>
          </p:cNvSpPr>
          <p:nvPr/>
        </p:nvSpPr>
        <p:spPr bwMode="auto">
          <a:xfrm flipH="1">
            <a:off x="4850128" y="4228754"/>
            <a:ext cx="29054" cy="1525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80" name="Line 23"/>
          <p:cNvSpPr>
            <a:spLocks noChangeShapeType="1"/>
          </p:cNvSpPr>
          <p:nvPr/>
        </p:nvSpPr>
        <p:spPr bwMode="auto">
          <a:xfrm flipH="1">
            <a:off x="4880372" y="4614248"/>
            <a:ext cx="0" cy="1071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81" name="Line 24"/>
          <p:cNvSpPr>
            <a:spLocks noChangeShapeType="1"/>
          </p:cNvSpPr>
          <p:nvPr/>
        </p:nvSpPr>
        <p:spPr bwMode="auto">
          <a:xfrm>
            <a:off x="6266260" y="2811910"/>
            <a:ext cx="0" cy="139719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grpSp>
        <p:nvGrpSpPr>
          <p:cNvPr id="19482" name="Group 25"/>
          <p:cNvGrpSpPr>
            <a:grpSpLocks/>
          </p:cNvGrpSpPr>
          <p:nvPr/>
        </p:nvGrpSpPr>
        <p:grpSpPr bwMode="auto">
          <a:xfrm>
            <a:off x="4750594" y="4711880"/>
            <a:ext cx="269081" cy="270272"/>
            <a:chOff x="3198" y="3838"/>
            <a:chExt cx="226" cy="227"/>
          </a:xfrm>
        </p:grpSpPr>
        <p:sp>
          <p:nvSpPr>
            <p:cNvPr id="19505" name="Oval 26"/>
            <p:cNvSpPr>
              <a:spLocks noChangeArrowheads="1"/>
            </p:cNvSpPr>
            <p:nvPr/>
          </p:nvSpPr>
          <p:spPr bwMode="auto">
            <a:xfrm>
              <a:off x="3243" y="3884"/>
              <a:ext cx="136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  <p:sp>
          <p:nvSpPr>
            <p:cNvPr id="19506" name="Oval 27"/>
            <p:cNvSpPr>
              <a:spLocks noChangeArrowheads="1"/>
            </p:cNvSpPr>
            <p:nvPr/>
          </p:nvSpPr>
          <p:spPr bwMode="auto">
            <a:xfrm>
              <a:off x="3198" y="3838"/>
              <a:ext cx="226" cy="2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</p:grpSp>
      <p:sp>
        <p:nvSpPr>
          <p:cNvPr id="19483" name="Line 28"/>
          <p:cNvSpPr>
            <a:spLocks noChangeShapeType="1"/>
          </p:cNvSpPr>
          <p:nvPr/>
        </p:nvSpPr>
        <p:spPr bwMode="auto">
          <a:xfrm>
            <a:off x="1481138" y="1461742"/>
            <a:ext cx="1191" cy="160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84" name="Text Box 29"/>
          <p:cNvSpPr txBox="1">
            <a:spLocks noChangeArrowheads="1"/>
          </p:cNvSpPr>
          <p:nvPr/>
        </p:nvSpPr>
        <p:spPr bwMode="auto">
          <a:xfrm>
            <a:off x="953691" y="1648670"/>
            <a:ext cx="1148780" cy="18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Receive order</a:t>
            </a:r>
          </a:p>
        </p:txBody>
      </p:sp>
      <p:sp>
        <p:nvSpPr>
          <p:cNvPr id="19485" name="Text Box 30"/>
          <p:cNvSpPr txBox="1">
            <a:spLocks noChangeArrowheads="1"/>
          </p:cNvSpPr>
          <p:nvPr/>
        </p:nvSpPr>
        <p:spPr bwMode="auto">
          <a:xfrm>
            <a:off x="5725716" y="2424957"/>
            <a:ext cx="1133475" cy="38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Update</a:t>
            </a:r>
          </a:p>
          <a:p>
            <a:pPr eaLnBrk="1" hangingPunct="1">
              <a:lnSpc>
                <a:spcPct val="60000"/>
              </a:lnSpc>
            </a:pPr>
            <a:endParaRPr lang="sv-SE" altLang="sv-SE" sz="1050" i="0" dirty="0"/>
          </a:p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customer info</a:t>
            </a:r>
          </a:p>
        </p:txBody>
      </p:sp>
      <p:sp>
        <p:nvSpPr>
          <p:cNvPr id="19486" name="Text Box 31"/>
          <p:cNvSpPr txBox="1">
            <a:spLocks noChangeArrowheads="1"/>
          </p:cNvSpPr>
          <p:nvPr/>
        </p:nvSpPr>
        <p:spPr bwMode="auto">
          <a:xfrm>
            <a:off x="972742" y="2832152"/>
            <a:ext cx="1781173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sum for products</a:t>
            </a:r>
          </a:p>
        </p:txBody>
      </p:sp>
      <p:sp>
        <p:nvSpPr>
          <p:cNvPr id="19487" name="Text Box 32"/>
          <p:cNvSpPr txBox="1">
            <a:spLocks noChangeArrowheads="1"/>
          </p:cNvSpPr>
          <p:nvPr/>
        </p:nvSpPr>
        <p:spPr bwMode="auto">
          <a:xfrm>
            <a:off x="972741" y="2453533"/>
            <a:ext cx="1619250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Get ordered products</a:t>
            </a:r>
          </a:p>
        </p:txBody>
      </p:sp>
      <p:sp>
        <p:nvSpPr>
          <p:cNvPr id="19488" name="Text Box 33"/>
          <p:cNvSpPr txBox="1">
            <a:spLocks noChangeArrowheads="1"/>
          </p:cNvSpPr>
          <p:nvPr/>
        </p:nvSpPr>
        <p:spPr bwMode="auto">
          <a:xfrm>
            <a:off x="972740" y="3912048"/>
            <a:ext cx="1458517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total sum</a:t>
            </a:r>
          </a:p>
        </p:txBody>
      </p:sp>
      <p:sp>
        <p:nvSpPr>
          <p:cNvPr id="19489" name="Text Box 34"/>
          <p:cNvSpPr txBox="1">
            <a:spLocks noChangeArrowheads="1"/>
          </p:cNvSpPr>
          <p:nvPr/>
        </p:nvSpPr>
        <p:spPr bwMode="auto">
          <a:xfrm>
            <a:off x="972742" y="3479852"/>
            <a:ext cx="1607343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delivery cost</a:t>
            </a:r>
          </a:p>
        </p:txBody>
      </p:sp>
      <p:sp>
        <p:nvSpPr>
          <p:cNvPr id="19491" name="AutoShape 36"/>
          <p:cNvSpPr>
            <a:spLocks noChangeArrowheads="1"/>
          </p:cNvSpPr>
          <p:nvPr/>
        </p:nvSpPr>
        <p:spPr bwMode="auto">
          <a:xfrm>
            <a:off x="3727848" y="3892997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92" name="Text Box 37"/>
          <p:cNvSpPr txBox="1">
            <a:spLocks noChangeArrowheads="1"/>
          </p:cNvSpPr>
          <p:nvPr/>
        </p:nvSpPr>
        <p:spPr bwMode="auto">
          <a:xfrm>
            <a:off x="3027760" y="2952404"/>
            <a:ext cx="71526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[sum&gt; 1000]</a:t>
            </a:r>
          </a:p>
        </p:txBody>
      </p:sp>
      <p:sp>
        <p:nvSpPr>
          <p:cNvPr id="19493" name="Line 38"/>
          <p:cNvSpPr>
            <a:spLocks noChangeShapeType="1"/>
          </p:cNvSpPr>
          <p:nvPr/>
        </p:nvSpPr>
        <p:spPr bwMode="auto">
          <a:xfrm>
            <a:off x="3078957" y="2973835"/>
            <a:ext cx="7560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94" name="Line 39"/>
          <p:cNvSpPr>
            <a:spLocks noChangeShapeType="1"/>
          </p:cNvSpPr>
          <p:nvPr/>
        </p:nvSpPr>
        <p:spPr bwMode="auto">
          <a:xfrm>
            <a:off x="2970610" y="3082182"/>
            <a:ext cx="0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95" name="Line 40"/>
          <p:cNvSpPr>
            <a:spLocks noChangeShapeType="1"/>
          </p:cNvSpPr>
          <p:nvPr/>
        </p:nvSpPr>
        <p:spPr bwMode="auto">
          <a:xfrm flipH="1">
            <a:off x="2539603" y="3567957"/>
            <a:ext cx="43219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96" name="Line 41"/>
          <p:cNvSpPr>
            <a:spLocks noChangeShapeType="1"/>
          </p:cNvSpPr>
          <p:nvPr/>
        </p:nvSpPr>
        <p:spPr bwMode="auto">
          <a:xfrm>
            <a:off x="2539604" y="4000154"/>
            <a:ext cx="11882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62" name="Text Box 47"/>
          <p:cNvSpPr txBox="1">
            <a:spLocks noChangeArrowheads="1"/>
          </p:cNvSpPr>
          <p:nvPr/>
        </p:nvSpPr>
        <p:spPr bwMode="auto">
          <a:xfrm>
            <a:off x="1481138" y="849755"/>
            <a:ext cx="195518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/>
              <a:t>Order handling department</a:t>
            </a:r>
          </a:p>
        </p:txBody>
      </p:sp>
      <p:sp>
        <p:nvSpPr>
          <p:cNvPr id="63" name="Text Box 47"/>
          <p:cNvSpPr txBox="1">
            <a:spLocks noChangeArrowheads="1"/>
          </p:cNvSpPr>
          <p:nvPr/>
        </p:nvSpPr>
        <p:spPr bwMode="auto">
          <a:xfrm>
            <a:off x="4010287" y="859151"/>
            <a:ext cx="173249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/>
              <a:t>Delivery department</a:t>
            </a:r>
          </a:p>
        </p:txBody>
      </p:sp>
      <p:sp>
        <p:nvSpPr>
          <p:cNvPr id="64" name="Text Box 47"/>
          <p:cNvSpPr txBox="1">
            <a:spLocks noChangeArrowheads="1"/>
          </p:cNvSpPr>
          <p:nvPr/>
        </p:nvSpPr>
        <p:spPr bwMode="auto">
          <a:xfrm>
            <a:off x="5470760" y="857210"/>
            <a:ext cx="240387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/>
              <a:t>Sales &amp; Marketing department</a:t>
            </a:r>
          </a:p>
        </p:txBody>
      </p:sp>
      <p:sp>
        <p:nvSpPr>
          <p:cNvPr id="65" name="Line 44"/>
          <p:cNvSpPr>
            <a:spLocks noChangeShapeType="1"/>
          </p:cNvSpPr>
          <p:nvPr/>
        </p:nvSpPr>
        <p:spPr bwMode="auto">
          <a:xfrm>
            <a:off x="4057650" y="909909"/>
            <a:ext cx="10716" cy="416453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66" name="Line 44"/>
          <p:cNvSpPr>
            <a:spLocks noChangeShapeType="1"/>
          </p:cNvSpPr>
          <p:nvPr/>
        </p:nvSpPr>
        <p:spPr bwMode="auto">
          <a:xfrm flipH="1">
            <a:off x="5495924" y="909909"/>
            <a:ext cx="13097" cy="416453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2" name="Line 11"/>
          <p:cNvSpPr>
            <a:spLocks noChangeShapeType="1"/>
          </p:cNvSpPr>
          <p:nvPr/>
        </p:nvSpPr>
        <p:spPr bwMode="auto">
          <a:xfrm>
            <a:off x="759380" y="1081358"/>
            <a:ext cx="6764657" cy="31659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53" name="Line 44"/>
          <p:cNvSpPr>
            <a:spLocks noChangeShapeType="1"/>
          </p:cNvSpPr>
          <p:nvPr/>
        </p:nvSpPr>
        <p:spPr bwMode="auto">
          <a:xfrm>
            <a:off x="763192" y="878953"/>
            <a:ext cx="10716" cy="416453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4" name="Line 44"/>
          <p:cNvSpPr>
            <a:spLocks noChangeShapeType="1"/>
          </p:cNvSpPr>
          <p:nvPr/>
        </p:nvSpPr>
        <p:spPr bwMode="auto">
          <a:xfrm>
            <a:off x="7524038" y="909908"/>
            <a:ext cx="10716" cy="416453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6" name="Line 11"/>
          <p:cNvSpPr>
            <a:spLocks noChangeShapeType="1"/>
          </p:cNvSpPr>
          <p:nvPr/>
        </p:nvSpPr>
        <p:spPr bwMode="auto">
          <a:xfrm>
            <a:off x="740330" y="881333"/>
            <a:ext cx="6764657" cy="31659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57" name="Line 11"/>
          <p:cNvSpPr>
            <a:spLocks noChangeShapeType="1"/>
          </p:cNvSpPr>
          <p:nvPr/>
        </p:nvSpPr>
        <p:spPr bwMode="auto">
          <a:xfrm>
            <a:off x="749855" y="5094558"/>
            <a:ext cx="6764657" cy="31659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58" name="Line 14"/>
          <p:cNvSpPr>
            <a:spLocks noChangeShapeType="1"/>
          </p:cNvSpPr>
          <p:nvPr/>
        </p:nvSpPr>
        <p:spPr bwMode="auto">
          <a:xfrm>
            <a:off x="3846910" y="4066829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9" name="AutoShape 49"/>
          <p:cNvSpPr>
            <a:spLocks noChangeArrowheads="1"/>
          </p:cNvSpPr>
          <p:nvPr/>
        </p:nvSpPr>
        <p:spPr bwMode="auto">
          <a:xfrm rot="764907">
            <a:off x="4951508" y="1578386"/>
            <a:ext cx="2647709" cy="70441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60" name="AutoShape 49"/>
          <p:cNvSpPr>
            <a:spLocks noChangeArrowheads="1"/>
          </p:cNvSpPr>
          <p:nvPr/>
        </p:nvSpPr>
        <p:spPr bwMode="auto">
          <a:xfrm>
            <a:off x="3287730" y="1897554"/>
            <a:ext cx="4355071" cy="77583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69" name="AutoShape 49"/>
          <p:cNvSpPr>
            <a:spLocks noChangeArrowheads="1"/>
          </p:cNvSpPr>
          <p:nvPr/>
        </p:nvSpPr>
        <p:spPr bwMode="auto">
          <a:xfrm rot="3182796" flipV="1">
            <a:off x="6932508" y="1545154"/>
            <a:ext cx="874776" cy="78569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67" name="Text Box 35"/>
          <p:cNvSpPr txBox="1">
            <a:spLocks noChangeArrowheads="1"/>
          </p:cNvSpPr>
          <p:nvPr/>
        </p:nvSpPr>
        <p:spPr bwMode="auto">
          <a:xfrm>
            <a:off x="4267201" y="4414263"/>
            <a:ext cx="1321941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Deliver products</a:t>
            </a:r>
          </a:p>
        </p:txBody>
      </p:sp>
      <p:sp>
        <p:nvSpPr>
          <p:cNvPr id="68" name="Rectangle 48"/>
          <p:cNvSpPr>
            <a:spLocks noChangeArrowheads="1"/>
          </p:cNvSpPr>
          <p:nvPr/>
        </p:nvSpPr>
        <p:spPr bwMode="auto">
          <a:xfrm>
            <a:off x="7631907" y="1936271"/>
            <a:ext cx="883444" cy="535531"/>
          </a:xfrm>
          <a:prstGeom prst="rect">
            <a:avLst/>
          </a:prstGeom>
          <a:solidFill>
            <a:schemeClr val="accent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sv-SE" altLang="sv-SE" sz="900" b="1" i="0" dirty="0" err="1"/>
              <a:t>Swimlanes</a:t>
            </a:r>
            <a:r>
              <a:rPr lang="sv-SE" altLang="sv-SE" sz="900" b="1" i="0" dirty="0"/>
              <a:t>/</a:t>
            </a:r>
          </a:p>
          <a:p>
            <a:pPr algn="ctr" eaLnBrk="1" hangingPunct="1"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sv-SE" altLang="sv-SE" sz="900" b="1" i="0" dirty="0"/>
              <a:t>Lanes/  Partitions</a:t>
            </a:r>
            <a:endParaRPr lang="en-US" altLang="sv-SE" sz="900" b="1" i="0" dirty="0"/>
          </a:p>
        </p:txBody>
      </p:sp>
      <p:sp>
        <p:nvSpPr>
          <p:cNvPr id="70" name="Rectangle 48"/>
          <p:cNvSpPr>
            <a:spLocks noChangeArrowheads="1"/>
          </p:cNvSpPr>
          <p:nvPr/>
        </p:nvSpPr>
        <p:spPr bwMode="auto">
          <a:xfrm>
            <a:off x="7757879" y="3337587"/>
            <a:ext cx="883444" cy="230832"/>
          </a:xfrm>
          <a:prstGeom prst="rect">
            <a:avLst/>
          </a:prstGeom>
          <a:solidFill>
            <a:schemeClr val="accent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sv-SE" altLang="sv-SE" sz="900" b="1" i="0" dirty="0"/>
              <a:t>Pool</a:t>
            </a:r>
            <a:endParaRPr lang="en-US" altLang="sv-SE" sz="900" b="1" i="0" dirty="0"/>
          </a:p>
        </p:txBody>
      </p:sp>
      <p:sp>
        <p:nvSpPr>
          <p:cNvPr id="71" name="AutoShape 49"/>
          <p:cNvSpPr>
            <a:spLocks noChangeArrowheads="1"/>
          </p:cNvSpPr>
          <p:nvPr/>
        </p:nvSpPr>
        <p:spPr bwMode="auto">
          <a:xfrm rot="3182796" flipV="1">
            <a:off x="7410753" y="2934439"/>
            <a:ext cx="874776" cy="78569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81590" y="3850106"/>
            <a:ext cx="12776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/>
              <a:t>Note, the terms </a:t>
            </a:r>
            <a:r>
              <a:rPr lang="sv-SE" sz="1000" dirty="0" err="1"/>
              <a:t>Swimlane</a:t>
            </a:r>
            <a:r>
              <a:rPr lang="sv-SE" sz="1000" dirty="0"/>
              <a:t>. Lane and Pool </a:t>
            </a:r>
            <a:r>
              <a:rPr lang="sv-SE" sz="1000" dirty="0" err="1"/>
              <a:t>are</a:t>
            </a:r>
            <a:r>
              <a:rPr lang="sv-SE" sz="1000" dirty="0"/>
              <a:t> not </a:t>
            </a:r>
            <a:r>
              <a:rPr lang="sv-SE" sz="1000" dirty="0" err="1"/>
              <a:t>used</a:t>
            </a:r>
            <a:r>
              <a:rPr lang="sv-SE" sz="1000" dirty="0"/>
              <a:t> in UML </a:t>
            </a:r>
            <a:r>
              <a:rPr lang="sv-SE" sz="1000" dirty="0" err="1"/>
              <a:t>Activity</a:t>
            </a:r>
            <a:r>
              <a:rPr lang="sv-SE" sz="1000" dirty="0"/>
              <a:t> Diagram </a:t>
            </a:r>
            <a:r>
              <a:rPr lang="sv-SE" sz="1000" dirty="0" err="1"/>
              <a:t>but</a:t>
            </a:r>
            <a:r>
              <a:rPr lang="sv-SE" sz="1000" dirty="0"/>
              <a:t> in </a:t>
            </a:r>
            <a:r>
              <a:rPr lang="sv-SE" sz="1000" dirty="0" err="1"/>
              <a:t>other</a:t>
            </a:r>
            <a:r>
              <a:rPr lang="sv-SE" sz="1000" dirty="0"/>
              <a:t> </a:t>
            </a:r>
            <a:r>
              <a:rPr lang="sv-SE" sz="1000" dirty="0" err="1"/>
              <a:t>modelling</a:t>
            </a:r>
            <a:r>
              <a:rPr lang="sv-SE" sz="1000" dirty="0"/>
              <a:t> </a:t>
            </a:r>
            <a:r>
              <a:rPr lang="sv-SE" sz="1000" dirty="0" err="1"/>
              <a:t>languages</a:t>
            </a:r>
            <a:r>
              <a:rPr lang="sv-SE" sz="1000" dirty="0"/>
              <a:t>. UML </a:t>
            </a:r>
            <a:r>
              <a:rPr lang="sv-SE" sz="1000" dirty="0" err="1"/>
              <a:t>use</a:t>
            </a:r>
            <a:r>
              <a:rPr lang="sv-SE" sz="1000" dirty="0"/>
              <a:t> the term Partition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43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19"/>
    </mc:Choice>
    <mc:Fallback xmlns="">
      <p:transition spd="slow" advTm="45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68" grpId="0" animBg="1"/>
      <p:bldP spid="70" grpId="0" animBg="1"/>
      <p:bldP spid="7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AutoShape 2"/>
          <p:cNvSpPr>
            <a:spLocks noChangeArrowheads="1"/>
          </p:cNvSpPr>
          <p:nvPr/>
        </p:nvSpPr>
        <p:spPr bwMode="auto">
          <a:xfrm>
            <a:off x="4286250" y="4367923"/>
            <a:ext cx="1188244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0" name="AutoShape 3"/>
          <p:cNvSpPr>
            <a:spLocks noChangeArrowheads="1"/>
          </p:cNvSpPr>
          <p:nvPr/>
        </p:nvSpPr>
        <p:spPr bwMode="auto">
          <a:xfrm>
            <a:off x="972741" y="2804766"/>
            <a:ext cx="1722832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1" name="Rectangle 4"/>
          <p:cNvSpPr>
            <a:spLocks noGrp="1" noChangeArrowheads="1"/>
          </p:cNvSpPr>
          <p:nvPr>
            <p:ph type="title"/>
          </p:nvPr>
        </p:nvSpPr>
        <p:spPr>
          <a:xfrm>
            <a:off x="740630" y="169373"/>
            <a:ext cx="6850800" cy="596700"/>
          </a:xfrm>
          <a:noFill/>
        </p:spPr>
        <p:txBody>
          <a:bodyPr/>
          <a:lstStyle/>
          <a:p>
            <a:r>
              <a:rPr lang="sv-SE" altLang="sv-SE" sz="2850" dirty="0" err="1"/>
              <a:t>Swimlanes</a:t>
            </a:r>
            <a:r>
              <a:rPr lang="sv-SE" altLang="sv-SE" sz="2850" dirty="0"/>
              <a:t>/Lanes Partitions</a:t>
            </a:r>
          </a:p>
        </p:txBody>
      </p:sp>
      <p:sp>
        <p:nvSpPr>
          <p:cNvPr id="19462" name="Text Box 5"/>
          <p:cNvSpPr txBox="1">
            <a:spLocks noChangeArrowheads="1"/>
          </p:cNvSpPr>
          <p:nvPr/>
        </p:nvSpPr>
        <p:spPr bwMode="auto">
          <a:xfrm>
            <a:off x="2961085" y="3371504"/>
            <a:ext cx="7713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[sum&lt;= 1000]</a:t>
            </a:r>
          </a:p>
        </p:txBody>
      </p:sp>
      <p:sp>
        <p:nvSpPr>
          <p:cNvPr id="19463" name="AutoShape 6"/>
          <p:cNvSpPr>
            <a:spLocks noChangeArrowheads="1"/>
          </p:cNvSpPr>
          <p:nvPr/>
        </p:nvSpPr>
        <p:spPr bwMode="auto">
          <a:xfrm>
            <a:off x="972741" y="3884663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4" name="AutoShape 7"/>
          <p:cNvSpPr>
            <a:spLocks noChangeArrowheads="1"/>
          </p:cNvSpPr>
          <p:nvPr/>
        </p:nvSpPr>
        <p:spPr bwMode="auto">
          <a:xfrm>
            <a:off x="5725716" y="2373760"/>
            <a:ext cx="1133475" cy="438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5" name="Oval 8"/>
          <p:cNvSpPr>
            <a:spLocks noChangeArrowheads="1"/>
          </p:cNvSpPr>
          <p:nvPr/>
        </p:nvSpPr>
        <p:spPr bwMode="auto">
          <a:xfrm>
            <a:off x="1404938" y="1299816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9466" name="AutoShape 9"/>
          <p:cNvSpPr>
            <a:spLocks noChangeArrowheads="1"/>
          </p:cNvSpPr>
          <p:nvPr/>
        </p:nvSpPr>
        <p:spPr bwMode="auto">
          <a:xfrm>
            <a:off x="972742" y="1623666"/>
            <a:ext cx="972740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7" name="AutoShape 10"/>
          <p:cNvSpPr>
            <a:spLocks noChangeArrowheads="1"/>
          </p:cNvSpPr>
          <p:nvPr/>
        </p:nvSpPr>
        <p:spPr bwMode="auto">
          <a:xfrm>
            <a:off x="995362" y="2435672"/>
            <a:ext cx="1566863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8" name="Line 11"/>
          <p:cNvSpPr>
            <a:spLocks noChangeShapeType="1"/>
          </p:cNvSpPr>
          <p:nvPr/>
        </p:nvSpPr>
        <p:spPr bwMode="auto">
          <a:xfrm>
            <a:off x="972741" y="2218979"/>
            <a:ext cx="58864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69" name="Line 12"/>
          <p:cNvSpPr>
            <a:spLocks noChangeShapeType="1"/>
          </p:cNvSpPr>
          <p:nvPr/>
        </p:nvSpPr>
        <p:spPr bwMode="auto">
          <a:xfrm>
            <a:off x="1482329" y="1840360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0" name="Line 13"/>
          <p:cNvSpPr>
            <a:spLocks noChangeShapeType="1"/>
          </p:cNvSpPr>
          <p:nvPr/>
        </p:nvSpPr>
        <p:spPr bwMode="auto">
          <a:xfrm>
            <a:off x="1728788" y="2218979"/>
            <a:ext cx="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1" name="Line 14"/>
          <p:cNvSpPr>
            <a:spLocks noChangeShapeType="1"/>
          </p:cNvSpPr>
          <p:nvPr/>
        </p:nvSpPr>
        <p:spPr bwMode="auto">
          <a:xfrm>
            <a:off x="6266260" y="2218979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2" name="Line 15"/>
          <p:cNvSpPr>
            <a:spLocks noChangeShapeType="1"/>
          </p:cNvSpPr>
          <p:nvPr/>
        </p:nvSpPr>
        <p:spPr bwMode="auto">
          <a:xfrm>
            <a:off x="3368278" y="4228754"/>
            <a:ext cx="35099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3" name="Line 16"/>
          <p:cNvSpPr>
            <a:spLocks noChangeShapeType="1"/>
          </p:cNvSpPr>
          <p:nvPr/>
        </p:nvSpPr>
        <p:spPr bwMode="auto">
          <a:xfrm flipH="1">
            <a:off x="1727598" y="2651176"/>
            <a:ext cx="119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4" name="AutoShape 17"/>
          <p:cNvSpPr>
            <a:spLocks noChangeArrowheads="1"/>
          </p:cNvSpPr>
          <p:nvPr/>
        </p:nvSpPr>
        <p:spPr bwMode="auto">
          <a:xfrm>
            <a:off x="2863454" y="2866679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75" name="Line 18"/>
          <p:cNvSpPr>
            <a:spLocks noChangeShapeType="1"/>
          </p:cNvSpPr>
          <p:nvPr/>
        </p:nvSpPr>
        <p:spPr bwMode="auto">
          <a:xfrm flipH="1">
            <a:off x="3835004" y="2975026"/>
            <a:ext cx="0" cy="9179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6" name="Line 19"/>
          <p:cNvSpPr>
            <a:spLocks noChangeShapeType="1"/>
          </p:cNvSpPr>
          <p:nvPr/>
        </p:nvSpPr>
        <p:spPr bwMode="auto">
          <a:xfrm flipV="1">
            <a:off x="2695574" y="2973835"/>
            <a:ext cx="16787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7" name="AutoShape 20"/>
          <p:cNvSpPr>
            <a:spLocks noChangeArrowheads="1"/>
          </p:cNvSpPr>
          <p:nvPr/>
        </p:nvSpPr>
        <p:spPr bwMode="auto">
          <a:xfrm>
            <a:off x="972741" y="3452466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9478" name="Line 21"/>
          <p:cNvSpPr>
            <a:spLocks noChangeShapeType="1"/>
          </p:cNvSpPr>
          <p:nvPr/>
        </p:nvSpPr>
        <p:spPr bwMode="auto">
          <a:xfrm>
            <a:off x="1727598" y="3669160"/>
            <a:ext cx="119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9" name="Line 22"/>
          <p:cNvSpPr>
            <a:spLocks noChangeShapeType="1"/>
          </p:cNvSpPr>
          <p:nvPr/>
        </p:nvSpPr>
        <p:spPr bwMode="auto">
          <a:xfrm flipH="1">
            <a:off x="4850128" y="4228754"/>
            <a:ext cx="29054" cy="1525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80" name="Line 23"/>
          <p:cNvSpPr>
            <a:spLocks noChangeShapeType="1"/>
          </p:cNvSpPr>
          <p:nvPr/>
        </p:nvSpPr>
        <p:spPr bwMode="auto">
          <a:xfrm flipH="1">
            <a:off x="4880372" y="4614248"/>
            <a:ext cx="0" cy="1071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81" name="Line 24"/>
          <p:cNvSpPr>
            <a:spLocks noChangeShapeType="1"/>
          </p:cNvSpPr>
          <p:nvPr/>
        </p:nvSpPr>
        <p:spPr bwMode="auto">
          <a:xfrm>
            <a:off x="6266260" y="2811910"/>
            <a:ext cx="0" cy="139719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grpSp>
        <p:nvGrpSpPr>
          <p:cNvPr id="19482" name="Group 25"/>
          <p:cNvGrpSpPr>
            <a:grpSpLocks/>
          </p:cNvGrpSpPr>
          <p:nvPr/>
        </p:nvGrpSpPr>
        <p:grpSpPr bwMode="auto">
          <a:xfrm>
            <a:off x="4750594" y="4711880"/>
            <a:ext cx="269081" cy="270272"/>
            <a:chOff x="3198" y="3838"/>
            <a:chExt cx="226" cy="227"/>
          </a:xfrm>
        </p:grpSpPr>
        <p:sp>
          <p:nvSpPr>
            <p:cNvPr id="19505" name="Oval 26"/>
            <p:cNvSpPr>
              <a:spLocks noChangeArrowheads="1"/>
            </p:cNvSpPr>
            <p:nvPr/>
          </p:nvSpPr>
          <p:spPr bwMode="auto">
            <a:xfrm>
              <a:off x="3243" y="3884"/>
              <a:ext cx="136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  <p:sp>
          <p:nvSpPr>
            <p:cNvPr id="19506" name="Oval 27"/>
            <p:cNvSpPr>
              <a:spLocks noChangeArrowheads="1"/>
            </p:cNvSpPr>
            <p:nvPr/>
          </p:nvSpPr>
          <p:spPr bwMode="auto">
            <a:xfrm>
              <a:off x="3198" y="3838"/>
              <a:ext cx="226" cy="2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</p:grpSp>
      <p:sp>
        <p:nvSpPr>
          <p:cNvPr id="19483" name="Line 28"/>
          <p:cNvSpPr>
            <a:spLocks noChangeShapeType="1"/>
          </p:cNvSpPr>
          <p:nvPr/>
        </p:nvSpPr>
        <p:spPr bwMode="auto">
          <a:xfrm>
            <a:off x="1481138" y="1461742"/>
            <a:ext cx="1191" cy="160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84" name="Text Box 29"/>
          <p:cNvSpPr txBox="1">
            <a:spLocks noChangeArrowheads="1"/>
          </p:cNvSpPr>
          <p:nvPr/>
        </p:nvSpPr>
        <p:spPr bwMode="auto">
          <a:xfrm>
            <a:off x="953691" y="1648670"/>
            <a:ext cx="1148780" cy="18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Receive order</a:t>
            </a:r>
          </a:p>
        </p:txBody>
      </p:sp>
      <p:sp>
        <p:nvSpPr>
          <p:cNvPr id="19485" name="Text Box 30"/>
          <p:cNvSpPr txBox="1">
            <a:spLocks noChangeArrowheads="1"/>
          </p:cNvSpPr>
          <p:nvPr/>
        </p:nvSpPr>
        <p:spPr bwMode="auto">
          <a:xfrm>
            <a:off x="5725716" y="2424957"/>
            <a:ext cx="1133475" cy="38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Update</a:t>
            </a:r>
          </a:p>
          <a:p>
            <a:pPr eaLnBrk="1" hangingPunct="1">
              <a:lnSpc>
                <a:spcPct val="60000"/>
              </a:lnSpc>
            </a:pPr>
            <a:endParaRPr lang="sv-SE" altLang="sv-SE" sz="1050" i="0" dirty="0"/>
          </a:p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customer info</a:t>
            </a:r>
          </a:p>
        </p:txBody>
      </p:sp>
      <p:sp>
        <p:nvSpPr>
          <p:cNvPr id="19486" name="Text Box 31"/>
          <p:cNvSpPr txBox="1">
            <a:spLocks noChangeArrowheads="1"/>
          </p:cNvSpPr>
          <p:nvPr/>
        </p:nvSpPr>
        <p:spPr bwMode="auto">
          <a:xfrm>
            <a:off x="972742" y="2832152"/>
            <a:ext cx="1781173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sum for products</a:t>
            </a:r>
          </a:p>
        </p:txBody>
      </p:sp>
      <p:sp>
        <p:nvSpPr>
          <p:cNvPr id="19487" name="Text Box 32"/>
          <p:cNvSpPr txBox="1">
            <a:spLocks noChangeArrowheads="1"/>
          </p:cNvSpPr>
          <p:nvPr/>
        </p:nvSpPr>
        <p:spPr bwMode="auto">
          <a:xfrm>
            <a:off x="972741" y="2453533"/>
            <a:ext cx="1619250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Get ordered products</a:t>
            </a:r>
          </a:p>
        </p:txBody>
      </p:sp>
      <p:sp>
        <p:nvSpPr>
          <p:cNvPr id="19488" name="Text Box 33"/>
          <p:cNvSpPr txBox="1">
            <a:spLocks noChangeArrowheads="1"/>
          </p:cNvSpPr>
          <p:nvPr/>
        </p:nvSpPr>
        <p:spPr bwMode="auto">
          <a:xfrm>
            <a:off x="972740" y="3912048"/>
            <a:ext cx="1458517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total sum</a:t>
            </a:r>
          </a:p>
        </p:txBody>
      </p:sp>
      <p:sp>
        <p:nvSpPr>
          <p:cNvPr id="19489" name="Text Box 34"/>
          <p:cNvSpPr txBox="1">
            <a:spLocks noChangeArrowheads="1"/>
          </p:cNvSpPr>
          <p:nvPr/>
        </p:nvSpPr>
        <p:spPr bwMode="auto">
          <a:xfrm>
            <a:off x="972742" y="3479852"/>
            <a:ext cx="1607343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delivery cost</a:t>
            </a:r>
          </a:p>
        </p:txBody>
      </p:sp>
      <p:sp>
        <p:nvSpPr>
          <p:cNvPr id="19491" name="AutoShape 36"/>
          <p:cNvSpPr>
            <a:spLocks noChangeArrowheads="1"/>
          </p:cNvSpPr>
          <p:nvPr/>
        </p:nvSpPr>
        <p:spPr bwMode="auto">
          <a:xfrm>
            <a:off x="3727848" y="3892997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92" name="Text Box 37"/>
          <p:cNvSpPr txBox="1">
            <a:spLocks noChangeArrowheads="1"/>
          </p:cNvSpPr>
          <p:nvPr/>
        </p:nvSpPr>
        <p:spPr bwMode="auto">
          <a:xfrm>
            <a:off x="3027760" y="2952404"/>
            <a:ext cx="71526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[sum&gt; 1000]</a:t>
            </a:r>
          </a:p>
        </p:txBody>
      </p:sp>
      <p:sp>
        <p:nvSpPr>
          <p:cNvPr id="19493" name="Line 38"/>
          <p:cNvSpPr>
            <a:spLocks noChangeShapeType="1"/>
          </p:cNvSpPr>
          <p:nvPr/>
        </p:nvSpPr>
        <p:spPr bwMode="auto">
          <a:xfrm>
            <a:off x="3078957" y="2973835"/>
            <a:ext cx="7560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94" name="Line 39"/>
          <p:cNvSpPr>
            <a:spLocks noChangeShapeType="1"/>
          </p:cNvSpPr>
          <p:nvPr/>
        </p:nvSpPr>
        <p:spPr bwMode="auto">
          <a:xfrm>
            <a:off x="2970610" y="3082182"/>
            <a:ext cx="0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95" name="Line 40"/>
          <p:cNvSpPr>
            <a:spLocks noChangeShapeType="1"/>
          </p:cNvSpPr>
          <p:nvPr/>
        </p:nvSpPr>
        <p:spPr bwMode="auto">
          <a:xfrm flipH="1">
            <a:off x="2539603" y="3567957"/>
            <a:ext cx="43219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96" name="Line 41"/>
          <p:cNvSpPr>
            <a:spLocks noChangeShapeType="1"/>
          </p:cNvSpPr>
          <p:nvPr/>
        </p:nvSpPr>
        <p:spPr bwMode="auto">
          <a:xfrm>
            <a:off x="2539604" y="4000154"/>
            <a:ext cx="11882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62" name="Text Box 47"/>
          <p:cNvSpPr txBox="1">
            <a:spLocks noChangeArrowheads="1"/>
          </p:cNvSpPr>
          <p:nvPr/>
        </p:nvSpPr>
        <p:spPr bwMode="auto">
          <a:xfrm>
            <a:off x="1481138" y="849755"/>
            <a:ext cx="195518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/>
              <a:t>Order handling department</a:t>
            </a:r>
          </a:p>
        </p:txBody>
      </p:sp>
      <p:sp>
        <p:nvSpPr>
          <p:cNvPr id="63" name="Text Box 47"/>
          <p:cNvSpPr txBox="1">
            <a:spLocks noChangeArrowheads="1"/>
          </p:cNvSpPr>
          <p:nvPr/>
        </p:nvSpPr>
        <p:spPr bwMode="auto">
          <a:xfrm>
            <a:off x="4010287" y="859151"/>
            <a:ext cx="173249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/>
              <a:t>Delivery department</a:t>
            </a:r>
          </a:p>
        </p:txBody>
      </p:sp>
      <p:sp>
        <p:nvSpPr>
          <p:cNvPr id="64" name="Text Box 47"/>
          <p:cNvSpPr txBox="1">
            <a:spLocks noChangeArrowheads="1"/>
          </p:cNvSpPr>
          <p:nvPr/>
        </p:nvSpPr>
        <p:spPr bwMode="auto">
          <a:xfrm>
            <a:off x="5470760" y="857210"/>
            <a:ext cx="240387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/>
              <a:t>Sales &amp; Marketing department</a:t>
            </a:r>
          </a:p>
        </p:txBody>
      </p:sp>
      <p:sp>
        <p:nvSpPr>
          <p:cNvPr id="65" name="Line 44"/>
          <p:cNvSpPr>
            <a:spLocks noChangeShapeType="1"/>
          </p:cNvSpPr>
          <p:nvPr/>
        </p:nvSpPr>
        <p:spPr bwMode="auto">
          <a:xfrm>
            <a:off x="4057650" y="909909"/>
            <a:ext cx="10716" cy="416453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66" name="Line 44"/>
          <p:cNvSpPr>
            <a:spLocks noChangeShapeType="1"/>
          </p:cNvSpPr>
          <p:nvPr/>
        </p:nvSpPr>
        <p:spPr bwMode="auto">
          <a:xfrm flipH="1">
            <a:off x="5495924" y="909909"/>
            <a:ext cx="13097" cy="416453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68" name="AutoShape 49"/>
          <p:cNvSpPr>
            <a:spLocks noChangeArrowheads="1"/>
          </p:cNvSpPr>
          <p:nvPr/>
        </p:nvSpPr>
        <p:spPr bwMode="auto">
          <a:xfrm rot="1599423" flipV="1">
            <a:off x="3250283" y="1231064"/>
            <a:ext cx="1038296" cy="91778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52" name="Line 11"/>
          <p:cNvSpPr>
            <a:spLocks noChangeShapeType="1"/>
          </p:cNvSpPr>
          <p:nvPr/>
        </p:nvSpPr>
        <p:spPr bwMode="auto">
          <a:xfrm>
            <a:off x="759380" y="1081358"/>
            <a:ext cx="6764657" cy="31659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53" name="Line 44"/>
          <p:cNvSpPr>
            <a:spLocks noChangeShapeType="1"/>
          </p:cNvSpPr>
          <p:nvPr/>
        </p:nvSpPr>
        <p:spPr bwMode="auto">
          <a:xfrm>
            <a:off x="763192" y="878953"/>
            <a:ext cx="10716" cy="416453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4" name="Line 44"/>
          <p:cNvSpPr>
            <a:spLocks noChangeShapeType="1"/>
          </p:cNvSpPr>
          <p:nvPr/>
        </p:nvSpPr>
        <p:spPr bwMode="auto">
          <a:xfrm>
            <a:off x="7524038" y="909908"/>
            <a:ext cx="10716" cy="416453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6" name="Line 11"/>
          <p:cNvSpPr>
            <a:spLocks noChangeShapeType="1"/>
          </p:cNvSpPr>
          <p:nvPr/>
        </p:nvSpPr>
        <p:spPr bwMode="auto">
          <a:xfrm>
            <a:off x="740330" y="881333"/>
            <a:ext cx="6764657" cy="31659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57" name="Line 11"/>
          <p:cNvSpPr>
            <a:spLocks noChangeShapeType="1"/>
          </p:cNvSpPr>
          <p:nvPr/>
        </p:nvSpPr>
        <p:spPr bwMode="auto">
          <a:xfrm>
            <a:off x="749855" y="5094558"/>
            <a:ext cx="6764657" cy="31659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58" name="Line 14"/>
          <p:cNvSpPr>
            <a:spLocks noChangeShapeType="1"/>
          </p:cNvSpPr>
          <p:nvPr/>
        </p:nvSpPr>
        <p:spPr bwMode="auto">
          <a:xfrm>
            <a:off x="3846910" y="4066829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70" name="AutoShape 49"/>
          <p:cNvSpPr>
            <a:spLocks noChangeArrowheads="1"/>
          </p:cNvSpPr>
          <p:nvPr/>
        </p:nvSpPr>
        <p:spPr bwMode="auto">
          <a:xfrm rot="9663435">
            <a:off x="4136027" y="1237246"/>
            <a:ext cx="1637827" cy="73918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71" name="AutoShape 49"/>
          <p:cNvSpPr>
            <a:spLocks noChangeArrowheads="1"/>
          </p:cNvSpPr>
          <p:nvPr/>
        </p:nvSpPr>
        <p:spPr bwMode="auto">
          <a:xfrm rot="8581870">
            <a:off x="4034945" y="1233037"/>
            <a:ext cx="976082" cy="91117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67" name="Rectangle 48"/>
          <p:cNvSpPr>
            <a:spLocks noChangeArrowheads="1"/>
          </p:cNvSpPr>
          <p:nvPr/>
        </p:nvSpPr>
        <p:spPr bwMode="auto">
          <a:xfrm>
            <a:off x="3426082" y="1514069"/>
            <a:ext cx="1501379" cy="230832"/>
          </a:xfrm>
          <a:prstGeom prst="rect">
            <a:avLst/>
          </a:prstGeom>
          <a:solidFill>
            <a:schemeClr val="accent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sv-SE" altLang="sv-SE" sz="900" b="1" i="0" dirty="0"/>
              <a:t>Performer</a:t>
            </a:r>
            <a:endParaRPr lang="en-US" altLang="sv-SE" sz="900" b="1" i="0" dirty="0"/>
          </a:p>
        </p:txBody>
      </p:sp>
      <p:sp>
        <p:nvSpPr>
          <p:cNvPr id="59" name="Text Box 35"/>
          <p:cNvSpPr txBox="1">
            <a:spLocks noChangeArrowheads="1"/>
          </p:cNvSpPr>
          <p:nvPr/>
        </p:nvSpPr>
        <p:spPr bwMode="auto">
          <a:xfrm>
            <a:off x="4267201" y="4414263"/>
            <a:ext cx="1321941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Deliver products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450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37"/>
    </mc:Choice>
    <mc:Fallback xmlns="">
      <p:transition spd="slow" advTm="89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AutoShape 2"/>
          <p:cNvSpPr>
            <a:spLocks noChangeArrowheads="1"/>
          </p:cNvSpPr>
          <p:nvPr/>
        </p:nvSpPr>
        <p:spPr bwMode="auto">
          <a:xfrm>
            <a:off x="4286250" y="4367923"/>
            <a:ext cx="1188244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0" name="AutoShape 3"/>
          <p:cNvSpPr>
            <a:spLocks noChangeArrowheads="1"/>
          </p:cNvSpPr>
          <p:nvPr/>
        </p:nvSpPr>
        <p:spPr bwMode="auto">
          <a:xfrm>
            <a:off x="972741" y="2804766"/>
            <a:ext cx="1722832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1" name="Rectangle 4"/>
          <p:cNvSpPr>
            <a:spLocks noGrp="1" noChangeArrowheads="1"/>
          </p:cNvSpPr>
          <p:nvPr>
            <p:ph type="title"/>
          </p:nvPr>
        </p:nvSpPr>
        <p:spPr>
          <a:xfrm>
            <a:off x="740630" y="169373"/>
            <a:ext cx="6850800" cy="596700"/>
          </a:xfrm>
          <a:noFill/>
        </p:spPr>
        <p:txBody>
          <a:bodyPr/>
          <a:lstStyle/>
          <a:p>
            <a:r>
              <a:rPr lang="sv-SE" altLang="sv-SE" sz="2850" dirty="0" err="1"/>
              <a:t>Swimlanes</a:t>
            </a:r>
            <a:r>
              <a:rPr lang="sv-SE" altLang="sv-SE" sz="2850" dirty="0"/>
              <a:t>/Lanes Partitions</a:t>
            </a:r>
          </a:p>
        </p:txBody>
      </p:sp>
      <p:sp>
        <p:nvSpPr>
          <p:cNvPr id="19462" name="Text Box 5"/>
          <p:cNvSpPr txBox="1">
            <a:spLocks noChangeArrowheads="1"/>
          </p:cNvSpPr>
          <p:nvPr/>
        </p:nvSpPr>
        <p:spPr bwMode="auto">
          <a:xfrm>
            <a:off x="2961085" y="3371504"/>
            <a:ext cx="7713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[sum&lt;= 1000]</a:t>
            </a:r>
          </a:p>
        </p:txBody>
      </p:sp>
      <p:sp>
        <p:nvSpPr>
          <p:cNvPr id="19463" name="AutoShape 6"/>
          <p:cNvSpPr>
            <a:spLocks noChangeArrowheads="1"/>
          </p:cNvSpPr>
          <p:nvPr/>
        </p:nvSpPr>
        <p:spPr bwMode="auto">
          <a:xfrm>
            <a:off x="972741" y="3884663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4" name="AutoShape 7"/>
          <p:cNvSpPr>
            <a:spLocks noChangeArrowheads="1"/>
          </p:cNvSpPr>
          <p:nvPr/>
        </p:nvSpPr>
        <p:spPr bwMode="auto">
          <a:xfrm>
            <a:off x="5725716" y="2373760"/>
            <a:ext cx="1133475" cy="438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5" name="Oval 8"/>
          <p:cNvSpPr>
            <a:spLocks noChangeArrowheads="1"/>
          </p:cNvSpPr>
          <p:nvPr/>
        </p:nvSpPr>
        <p:spPr bwMode="auto">
          <a:xfrm>
            <a:off x="1404938" y="1299816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9466" name="AutoShape 9"/>
          <p:cNvSpPr>
            <a:spLocks noChangeArrowheads="1"/>
          </p:cNvSpPr>
          <p:nvPr/>
        </p:nvSpPr>
        <p:spPr bwMode="auto">
          <a:xfrm>
            <a:off x="972742" y="1623666"/>
            <a:ext cx="972740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7" name="AutoShape 10"/>
          <p:cNvSpPr>
            <a:spLocks noChangeArrowheads="1"/>
          </p:cNvSpPr>
          <p:nvPr/>
        </p:nvSpPr>
        <p:spPr bwMode="auto">
          <a:xfrm>
            <a:off x="995362" y="2435672"/>
            <a:ext cx="1566863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8" name="Line 11"/>
          <p:cNvSpPr>
            <a:spLocks noChangeShapeType="1"/>
          </p:cNvSpPr>
          <p:nvPr/>
        </p:nvSpPr>
        <p:spPr bwMode="auto">
          <a:xfrm>
            <a:off x="972741" y="2218979"/>
            <a:ext cx="58864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69" name="Line 12"/>
          <p:cNvSpPr>
            <a:spLocks noChangeShapeType="1"/>
          </p:cNvSpPr>
          <p:nvPr/>
        </p:nvSpPr>
        <p:spPr bwMode="auto">
          <a:xfrm>
            <a:off x="1482329" y="1840360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0" name="Line 13"/>
          <p:cNvSpPr>
            <a:spLocks noChangeShapeType="1"/>
          </p:cNvSpPr>
          <p:nvPr/>
        </p:nvSpPr>
        <p:spPr bwMode="auto">
          <a:xfrm>
            <a:off x="1728788" y="2218979"/>
            <a:ext cx="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1" name="Line 14"/>
          <p:cNvSpPr>
            <a:spLocks noChangeShapeType="1"/>
          </p:cNvSpPr>
          <p:nvPr/>
        </p:nvSpPr>
        <p:spPr bwMode="auto">
          <a:xfrm>
            <a:off x="6266260" y="2218979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2" name="Line 15"/>
          <p:cNvSpPr>
            <a:spLocks noChangeShapeType="1"/>
          </p:cNvSpPr>
          <p:nvPr/>
        </p:nvSpPr>
        <p:spPr bwMode="auto">
          <a:xfrm>
            <a:off x="3368278" y="4228754"/>
            <a:ext cx="35099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3" name="Line 16"/>
          <p:cNvSpPr>
            <a:spLocks noChangeShapeType="1"/>
          </p:cNvSpPr>
          <p:nvPr/>
        </p:nvSpPr>
        <p:spPr bwMode="auto">
          <a:xfrm flipH="1">
            <a:off x="1727598" y="2651176"/>
            <a:ext cx="119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4" name="AutoShape 17"/>
          <p:cNvSpPr>
            <a:spLocks noChangeArrowheads="1"/>
          </p:cNvSpPr>
          <p:nvPr/>
        </p:nvSpPr>
        <p:spPr bwMode="auto">
          <a:xfrm>
            <a:off x="2863454" y="2866679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75" name="Line 18"/>
          <p:cNvSpPr>
            <a:spLocks noChangeShapeType="1"/>
          </p:cNvSpPr>
          <p:nvPr/>
        </p:nvSpPr>
        <p:spPr bwMode="auto">
          <a:xfrm flipH="1">
            <a:off x="3835004" y="2975026"/>
            <a:ext cx="0" cy="9179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6" name="Line 19"/>
          <p:cNvSpPr>
            <a:spLocks noChangeShapeType="1"/>
          </p:cNvSpPr>
          <p:nvPr/>
        </p:nvSpPr>
        <p:spPr bwMode="auto">
          <a:xfrm flipV="1">
            <a:off x="2695574" y="2973835"/>
            <a:ext cx="16787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7" name="AutoShape 20"/>
          <p:cNvSpPr>
            <a:spLocks noChangeArrowheads="1"/>
          </p:cNvSpPr>
          <p:nvPr/>
        </p:nvSpPr>
        <p:spPr bwMode="auto">
          <a:xfrm>
            <a:off x="972741" y="3452466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9478" name="Line 21"/>
          <p:cNvSpPr>
            <a:spLocks noChangeShapeType="1"/>
          </p:cNvSpPr>
          <p:nvPr/>
        </p:nvSpPr>
        <p:spPr bwMode="auto">
          <a:xfrm>
            <a:off x="1727598" y="3669160"/>
            <a:ext cx="119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9" name="Line 22"/>
          <p:cNvSpPr>
            <a:spLocks noChangeShapeType="1"/>
          </p:cNvSpPr>
          <p:nvPr/>
        </p:nvSpPr>
        <p:spPr bwMode="auto">
          <a:xfrm flipH="1">
            <a:off x="4850128" y="4228754"/>
            <a:ext cx="29054" cy="1525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80" name="Line 23"/>
          <p:cNvSpPr>
            <a:spLocks noChangeShapeType="1"/>
          </p:cNvSpPr>
          <p:nvPr/>
        </p:nvSpPr>
        <p:spPr bwMode="auto">
          <a:xfrm flipH="1">
            <a:off x="4880372" y="4614248"/>
            <a:ext cx="0" cy="1071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81" name="Line 24"/>
          <p:cNvSpPr>
            <a:spLocks noChangeShapeType="1"/>
          </p:cNvSpPr>
          <p:nvPr/>
        </p:nvSpPr>
        <p:spPr bwMode="auto">
          <a:xfrm>
            <a:off x="6266260" y="2811910"/>
            <a:ext cx="0" cy="139719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grpSp>
        <p:nvGrpSpPr>
          <p:cNvPr id="19482" name="Group 25"/>
          <p:cNvGrpSpPr>
            <a:grpSpLocks/>
          </p:cNvGrpSpPr>
          <p:nvPr/>
        </p:nvGrpSpPr>
        <p:grpSpPr bwMode="auto">
          <a:xfrm>
            <a:off x="4750594" y="4711880"/>
            <a:ext cx="269081" cy="270272"/>
            <a:chOff x="3198" y="3838"/>
            <a:chExt cx="226" cy="227"/>
          </a:xfrm>
        </p:grpSpPr>
        <p:sp>
          <p:nvSpPr>
            <p:cNvPr id="19505" name="Oval 26"/>
            <p:cNvSpPr>
              <a:spLocks noChangeArrowheads="1"/>
            </p:cNvSpPr>
            <p:nvPr/>
          </p:nvSpPr>
          <p:spPr bwMode="auto">
            <a:xfrm>
              <a:off x="3243" y="3884"/>
              <a:ext cx="136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  <p:sp>
          <p:nvSpPr>
            <p:cNvPr id="19506" name="Oval 27"/>
            <p:cNvSpPr>
              <a:spLocks noChangeArrowheads="1"/>
            </p:cNvSpPr>
            <p:nvPr/>
          </p:nvSpPr>
          <p:spPr bwMode="auto">
            <a:xfrm>
              <a:off x="3198" y="3838"/>
              <a:ext cx="226" cy="2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</p:grpSp>
      <p:sp>
        <p:nvSpPr>
          <p:cNvPr id="19483" name="Line 28"/>
          <p:cNvSpPr>
            <a:spLocks noChangeShapeType="1"/>
          </p:cNvSpPr>
          <p:nvPr/>
        </p:nvSpPr>
        <p:spPr bwMode="auto">
          <a:xfrm>
            <a:off x="1481138" y="1461742"/>
            <a:ext cx="1191" cy="160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84" name="Text Box 29"/>
          <p:cNvSpPr txBox="1">
            <a:spLocks noChangeArrowheads="1"/>
          </p:cNvSpPr>
          <p:nvPr/>
        </p:nvSpPr>
        <p:spPr bwMode="auto">
          <a:xfrm>
            <a:off x="953691" y="1648670"/>
            <a:ext cx="1148780" cy="18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Receive order</a:t>
            </a:r>
          </a:p>
        </p:txBody>
      </p:sp>
      <p:sp>
        <p:nvSpPr>
          <p:cNvPr id="19485" name="Text Box 30"/>
          <p:cNvSpPr txBox="1">
            <a:spLocks noChangeArrowheads="1"/>
          </p:cNvSpPr>
          <p:nvPr/>
        </p:nvSpPr>
        <p:spPr bwMode="auto">
          <a:xfrm>
            <a:off x="5725716" y="2424957"/>
            <a:ext cx="1133475" cy="38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Update</a:t>
            </a:r>
          </a:p>
          <a:p>
            <a:pPr eaLnBrk="1" hangingPunct="1">
              <a:lnSpc>
                <a:spcPct val="60000"/>
              </a:lnSpc>
            </a:pPr>
            <a:endParaRPr lang="sv-SE" altLang="sv-SE" sz="1050" i="0" dirty="0"/>
          </a:p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customer info</a:t>
            </a:r>
          </a:p>
        </p:txBody>
      </p:sp>
      <p:sp>
        <p:nvSpPr>
          <p:cNvPr id="19486" name="Text Box 31"/>
          <p:cNvSpPr txBox="1">
            <a:spLocks noChangeArrowheads="1"/>
          </p:cNvSpPr>
          <p:nvPr/>
        </p:nvSpPr>
        <p:spPr bwMode="auto">
          <a:xfrm>
            <a:off x="972742" y="2832152"/>
            <a:ext cx="1781173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sum for products</a:t>
            </a:r>
          </a:p>
        </p:txBody>
      </p:sp>
      <p:sp>
        <p:nvSpPr>
          <p:cNvPr id="19487" name="Text Box 32"/>
          <p:cNvSpPr txBox="1">
            <a:spLocks noChangeArrowheads="1"/>
          </p:cNvSpPr>
          <p:nvPr/>
        </p:nvSpPr>
        <p:spPr bwMode="auto">
          <a:xfrm>
            <a:off x="972741" y="2453533"/>
            <a:ext cx="1619250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Get ordered products</a:t>
            </a:r>
          </a:p>
        </p:txBody>
      </p:sp>
      <p:sp>
        <p:nvSpPr>
          <p:cNvPr id="19488" name="Text Box 33"/>
          <p:cNvSpPr txBox="1">
            <a:spLocks noChangeArrowheads="1"/>
          </p:cNvSpPr>
          <p:nvPr/>
        </p:nvSpPr>
        <p:spPr bwMode="auto">
          <a:xfrm>
            <a:off x="972740" y="3912048"/>
            <a:ext cx="1458517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total sum</a:t>
            </a:r>
          </a:p>
        </p:txBody>
      </p:sp>
      <p:sp>
        <p:nvSpPr>
          <p:cNvPr id="19489" name="Text Box 34"/>
          <p:cNvSpPr txBox="1">
            <a:spLocks noChangeArrowheads="1"/>
          </p:cNvSpPr>
          <p:nvPr/>
        </p:nvSpPr>
        <p:spPr bwMode="auto">
          <a:xfrm>
            <a:off x="972742" y="3479852"/>
            <a:ext cx="1607343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delivery cost</a:t>
            </a:r>
          </a:p>
        </p:txBody>
      </p:sp>
      <p:sp>
        <p:nvSpPr>
          <p:cNvPr id="19491" name="AutoShape 36"/>
          <p:cNvSpPr>
            <a:spLocks noChangeArrowheads="1"/>
          </p:cNvSpPr>
          <p:nvPr/>
        </p:nvSpPr>
        <p:spPr bwMode="auto">
          <a:xfrm>
            <a:off x="3727848" y="3892997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92" name="Text Box 37"/>
          <p:cNvSpPr txBox="1">
            <a:spLocks noChangeArrowheads="1"/>
          </p:cNvSpPr>
          <p:nvPr/>
        </p:nvSpPr>
        <p:spPr bwMode="auto">
          <a:xfrm>
            <a:off x="3027760" y="2952404"/>
            <a:ext cx="71526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[sum&gt; 1000]</a:t>
            </a:r>
          </a:p>
        </p:txBody>
      </p:sp>
      <p:sp>
        <p:nvSpPr>
          <p:cNvPr id="19493" name="Line 38"/>
          <p:cNvSpPr>
            <a:spLocks noChangeShapeType="1"/>
          </p:cNvSpPr>
          <p:nvPr/>
        </p:nvSpPr>
        <p:spPr bwMode="auto">
          <a:xfrm>
            <a:off x="3078957" y="2973835"/>
            <a:ext cx="7560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94" name="Line 39"/>
          <p:cNvSpPr>
            <a:spLocks noChangeShapeType="1"/>
          </p:cNvSpPr>
          <p:nvPr/>
        </p:nvSpPr>
        <p:spPr bwMode="auto">
          <a:xfrm>
            <a:off x="2970610" y="3082182"/>
            <a:ext cx="0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95" name="Line 40"/>
          <p:cNvSpPr>
            <a:spLocks noChangeShapeType="1"/>
          </p:cNvSpPr>
          <p:nvPr/>
        </p:nvSpPr>
        <p:spPr bwMode="auto">
          <a:xfrm flipH="1">
            <a:off x="2539603" y="3567957"/>
            <a:ext cx="43219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96" name="Line 41"/>
          <p:cNvSpPr>
            <a:spLocks noChangeShapeType="1"/>
          </p:cNvSpPr>
          <p:nvPr/>
        </p:nvSpPr>
        <p:spPr bwMode="auto">
          <a:xfrm>
            <a:off x="2539604" y="4000154"/>
            <a:ext cx="11882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62" name="Text Box 47"/>
          <p:cNvSpPr txBox="1">
            <a:spLocks noChangeArrowheads="1"/>
          </p:cNvSpPr>
          <p:nvPr/>
        </p:nvSpPr>
        <p:spPr bwMode="auto">
          <a:xfrm>
            <a:off x="1481138" y="849755"/>
            <a:ext cx="195518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/>
              <a:t>Order handling department</a:t>
            </a:r>
          </a:p>
        </p:txBody>
      </p:sp>
      <p:sp>
        <p:nvSpPr>
          <p:cNvPr id="63" name="Text Box 47"/>
          <p:cNvSpPr txBox="1">
            <a:spLocks noChangeArrowheads="1"/>
          </p:cNvSpPr>
          <p:nvPr/>
        </p:nvSpPr>
        <p:spPr bwMode="auto">
          <a:xfrm>
            <a:off x="4010287" y="859151"/>
            <a:ext cx="173249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/>
              <a:t>Delivery department</a:t>
            </a:r>
          </a:p>
        </p:txBody>
      </p:sp>
      <p:sp>
        <p:nvSpPr>
          <p:cNvPr id="64" name="Text Box 47"/>
          <p:cNvSpPr txBox="1">
            <a:spLocks noChangeArrowheads="1"/>
          </p:cNvSpPr>
          <p:nvPr/>
        </p:nvSpPr>
        <p:spPr bwMode="auto">
          <a:xfrm>
            <a:off x="5470760" y="857210"/>
            <a:ext cx="240387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/>
              <a:t>Sales &amp; Marketing department</a:t>
            </a:r>
          </a:p>
        </p:txBody>
      </p:sp>
      <p:sp>
        <p:nvSpPr>
          <p:cNvPr id="65" name="Line 44"/>
          <p:cNvSpPr>
            <a:spLocks noChangeShapeType="1"/>
          </p:cNvSpPr>
          <p:nvPr/>
        </p:nvSpPr>
        <p:spPr bwMode="auto">
          <a:xfrm>
            <a:off x="4057650" y="909909"/>
            <a:ext cx="10716" cy="416453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66" name="Line 44"/>
          <p:cNvSpPr>
            <a:spLocks noChangeShapeType="1"/>
          </p:cNvSpPr>
          <p:nvPr/>
        </p:nvSpPr>
        <p:spPr bwMode="auto">
          <a:xfrm flipH="1">
            <a:off x="5495924" y="909909"/>
            <a:ext cx="13097" cy="416453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68" name="AutoShape 49"/>
          <p:cNvSpPr>
            <a:spLocks noChangeArrowheads="1"/>
          </p:cNvSpPr>
          <p:nvPr/>
        </p:nvSpPr>
        <p:spPr bwMode="auto">
          <a:xfrm rot="1599423" flipV="1">
            <a:off x="3250283" y="1231064"/>
            <a:ext cx="1038296" cy="91778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52" name="Line 11"/>
          <p:cNvSpPr>
            <a:spLocks noChangeShapeType="1"/>
          </p:cNvSpPr>
          <p:nvPr/>
        </p:nvSpPr>
        <p:spPr bwMode="auto">
          <a:xfrm>
            <a:off x="759380" y="1081358"/>
            <a:ext cx="6764657" cy="31659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53" name="Line 44"/>
          <p:cNvSpPr>
            <a:spLocks noChangeShapeType="1"/>
          </p:cNvSpPr>
          <p:nvPr/>
        </p:nvSpPr>
        <p:spPr bwMode="auto">
          <a:xfrm>
            <a:off x="763192" y="878953"/>
            <a:ext cx="10716" cy="416453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4" name="Line 44"/>
          <p:cNvSpPr>
            <a:spLocks noChangeShapeType="1"/>
          </p:cNvSpPr>
          <p:nvPr/>
        </p:nvSpPr>
        <p:spPr bwMode="auto">
          <a:xfrm>
            <a:off x="7524038" y="909908"/>
            <a:ext cx="10716" cy="416453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6" name="Line 11"/>
          <p:cNvSpPr>
            <a:spLocks noChangeShapeType="1"/>
          </p:cNvSpPr>
          <p:nvPr/>
        </p:nvSpPr>
        <p:spPr bwMode="auto">
          <a:xfrm>
            <a:off x="740330" y="881333"/>
            <a:ext cx="6764657" cy="31659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57" name="Line 11"/>
          <p:cNvSpPr>
            <a:spLocks noChangeShapeType="1"/>
          </p:cNvSpPr>
          <p:nvPr/>
        </p:nvSpPr>
        <p:spPr bwMode="auto">
          <a:xfrm>
            <a:off x="749855" y="5094558"/>
            <a:ext cx="6764657" cy="31659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58" name="Line 14"/>
          <p:cNvSpPr>
            <a:spLocks noChangeShapeType="1"/>
          </p:cNvSpPr>
          <p:nvPr/>
        </p:nvSpPr>
        <p:spPr bwMode="auto">
          <a:xfrm>
            <a:off x="3846910" y="4066829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70" name="AutoShape 49"/>
          <p:cNvSpPr>
            <a:spLocks noChangeArrowheads="1"/>
          </p:cNvSpPr>
          <p:nvPr/>
        </p:nvSpPr>
        <p:spPr bwMode="auto">
          <a:xfrm rot="9663435">
            <a:off x="4136027" y="1237246"/>
            <a:ext cx="1637827" cy="73918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71" name="AutoShape 49"/>
          <p:cNvSpPr>
            <a:spLocks noChangeArrowheads="1"/>
          </p:cNvSpPr>
          <p:nvPr/>
        </p:nvSpPr>
        <p:spPr bwMode="auto">
          <a:xfrm rot="8581870">
            <a:off x="4034945" y="1233037"/>
            <a:ext cx="976082" cy="91117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67" name="Rectangle 48"/>
          <p:cNvSpPr>
            <a:spLocks noChangeArrowheads="1"/>
          </p:cNvSpPr>
          <p:nvPr/>
        </p:nvSpPr>
        <p:spPr bwMode="auto">
          <a:xfrm>
            <a:off x="3426082" y="1514069"/>
            <a:ext cx="1501379" cy="230832"/>
          </a:xfrm>
          <a:prstGeom prst="rect">
            <a:avLst/>
          </a:prstGeom>
          <a:solidFill>
            <a:schemeClr val="accent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sv-SE" altLang="sv-SE" sz="900" b="1" i="0" dirty="0" err="1"/>
              <a:t>Responsible</a:t>
            </a:r>
            <a:endParaRPr lang="en-US" altLang="sv-SE" sz="900" b="1" i="0" dirty="0"/>
          </a:p>
        </p:txBody>
      </p:sp>
      <p:sp>
        <p:nvSpPr>
          <p:cNvPr id="59" name="Text Box 35"/>
          <p:cNvSpPr txBox="1">
            <a:spLocks noChangeArrowheads="1"/>
          </p:cNvSpPr>
          <p:nvPr/>
        </p:nvSpPr>
        <p:spPr bwMode="auto">
          <a:xfrm>
            <a:off x="4267201" y="4414263"/>
            <a:ext cx="1321941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Deliver products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099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00"/>
    </mc:Choice>
    <mc:Fallback xmlns="">
      <p:transition spd="slow" advTm="29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110412" y="4974432"/>
            <a:ext cx="547688" cy="169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eaLnBrk="0" hangingPunct="0"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 eaLnBrk="0" hangingPunct="0"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 eaLnBrk="0" hangingPunct="0"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 eaLnBrk="0" hangingPunct="0"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59117A6-B975-45A5-A09F-B1EC89DB7E4B}" type="slidenum">
              <a:rPr lang="sv-SE" altLang="sv-SE" sz="750" i="0"/>
              <a:pPr eaLnBrk="1" hangingPunct="1"/>
              <a:t>3</a:t>
            </a:fld>
            <a:endParaRPr lang="sv-SE" altLang="sv-SE" sz="750" i="0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sv-SE" altLang="sv-SE" dirty="0"/>
              <a:t>More about UML Activity Diagram</a:t>
            </a:r>
            <a:endParaRPr lang="en-US" altLang="sv-SE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9"/>
    </mc:Choice>
    <mc:Fallback xmlns="">
      <p:transition spd="slow" advTm="6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99" y="565890"/>
            <a:ext cx="7499245" cy="596700"/>
          </a:xfrm>
        </p:spPr>
        <p:txBody>
          <a:bodyPr/>
          <a:lstStyle/>
          <a:p>
            <a:r>
              <a:rPr lang="sv-SE" dirty="0"/>
              <a:t>Action vs. Activity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1999" y="1081431"/>
            <a:ext cx="7654834" cy="1666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</a:pP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An 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activity diagram 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can include both 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activities 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and 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actions</a:t>
            </a:r>
            <a:endParaRPr lang="sv-SE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</a:pPr>
            <a:r>
              <a:rPr lang="en-US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Action </a:t>
            </a:r>
            <a:r>
              <a:rPr lang="en-US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is a named element which represents a single atomic step within an activity, that is, an action cannot be further decomposed</a:t>
            </a:r>
          </a:p>
          <a:p>
            <a:pPr marL="342900" indent="-342900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</a:pPr>
            <a:r>
              <a:rPr lang="en-US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Activity </a:t>
            </a:r>
            <a:r>
              <a:rPr lang="en-US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represents a behavior that is composed of activities and/or actions </a:t>
            </a:r>
            <a:endParaRPr lang="sv-SE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0" name="AutoShape 10"/>
          <p:cNvSpPr>
            <a:spLocks noChangeArrowheads="1"/>
          </p:cNvSpPr>
          <p:nvPr/>
        </p:nvSpPr>
        <p:spPr bwMode="auto">
          <a:xfrm>
            <a:off x="1646325" y="3319064"/>
            <a:ext cx="1704977" cy="38160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21" name="Line 13"/>
          <p:cNvSpPr>
            <a:spLocks noChangeShapeType="1"/>
          </p:cNvSpPr>
          <p:nvPr/>
        </p:nvSpPr>
        <p:spPr bwMode="auto">
          <a:xfrm>
            <a:off x="2359552" y="3103560"/>
            <a:ext cx="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22" name="Line 16"/>
          <p:cNvSpPr>
            <a:spLocks noChangeShapeType="1"/>
          </p:cNvSpPr>
          <p:nvPr/>
        </p:nvSpPr>
        <p:spPr bwMode="auto">
          <a:xfrm flipH="1">
            <a:off x="2378561" y="3700666"/>
            <a:ext cx="119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24" name="Text Box 32"/>
          <p:cNvSpPr txBox="1">
            <a:spLocks noChangeArrowheads="1"/>
          </p:cNvSpPr>
          <p:nvPr/>
        </p:nvSpPr>
        <p:spPr bwMode="auto">
          <a:xfrm>
            <a:off x="1620131" y="3436276"/>
            <a:ext cx="1619250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Get ordered products</a:t>
            </a:r>
          </a:p>
        </p:txBody>
      </p:sp>
      <p:sp>
        <p:nvSpPr>
          <p:cNvPr id="26" name="AutoShape 10"/>
          <p:cNvSpPr>
            <a:spLocks noChangeArrowheads="1"/>
          </p:cNvSpPr>
          <p:nvPr/>
        </p:nvSpPr>
        <p:spPr bwMode="auto">
          <a:xfrm>
            <a:off x="1620131" y="3884314"/>
            <a:ext cx="1704977" cy="38160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1620131" y="3980445"/>
            <a:ext cx="2051265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sum for products</a:t>
            </a:r>
          </a:p>
        </p:txBody>
      </p:sp>
      <p:sp>
        <p:nvSpPr>
          <p:cNvPr id="28" name="Line 16"/>
          <p:cNvSpPr>
            <a:spLocks noChangeShapeType="1"/>
          </p:cNvSpPr>
          <p:nvPr/>
        </p:nvSpPr>
        <p:spPr bwMode="auto">
          <a:xfrm flipH="1">
            <a:off x="2389453" y="4304692"/>
            <a:ext cx="119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29" name="Oval 8"/>
          <p:cNvSpPr>
            <a:spLocks noChangeArrowheads="1"/>
          </p:cNvSpPr>
          <p:nvPr/>
        </p:nvSpPr>
        <p:spPr bwMode="auto">
          <a:xfrm>
            <a:off x="2278589" y="2929337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grpSp>
        <p:nvGrpSpPr>
          <p:cNvPr id="30" name="Group 25"/>
          <p:cNvGrpSpPr>
            <a:grpSpLocks/>
          </p:cNvGrpSpPr>
          <p:nvPr/>
        </p:nvGrpSpPr>
        <p:grpSpPr bwMode="auto">
          <a:xfrm>
            <a:off x="2243228" y="4459231"/>
            <a:ext cx="269081" cy="270272"/>
            <a:chOff x="3198" y="3838"/>
            <a:chExt cx="226" cy="227"/>
          </a:xfrm>
        </p:grpSpPr>
        <p:sp>
          <p:nvSpPr>
            <p:cNvPr id="31" name="Oval 26"/>
            <p:cNvSpPr>
              <a:spLocks noChangeArrowheads="1"/>
            </p:cNvSpPr>
            <p:nvPr/>
          </p:nvSpPr>
          <p:spPr bwMode="auto">
            <a:xfrm>
              <a:off x="3243" y="3884"/>
              <a:ext cx="136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  <p:sp>
          <p:nvSpPr>
            <p:cNvPr id="32" name="Oval 27"/>
            <p:cNvSpPr>
              <a:spLocks noChangeArrowheads="1"/>
            </p:cNvSpPr>
            <p:nvPr/>
          </p:nvSpPr>
          <p:spPr bwMode="auto">
            <a:xfrm>
              <a:off x="3198" y="3838"/>
              <a:ext cx="226" cy="2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</p:grpSp>
      <p:cxnSp>
        <p:nvCxnSpPr>
          <p:cNvPr id="33" name="Straight Connector 32"/>
          <p:cNvCxnSpPr/>
          <p:nvPr/>
        </p:nvCxnSpPr>
        <p:spPr>
          <a:xfrm flipH="1">
            <a:off x="3160974" y="3366435"/>
            <a:ext cx="2570" cy="2803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053024" y="3539027"/>
            <a:ext cx="203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053024" y="3539027"/>
            <a:ext cx="0" cy="1077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256224" y="3539027"/>
            <a:ext cx="0" cy="1077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6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26"/>
    </mc:Choice>
    <mc:Fallback xmlns="">
      <p:transition spd="slow" advTm="47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99" y="565890"/>
            <a:ext cx="7499245" cy="596700"/>
          </a:xfrm>
        </p:spPr>
        <p:txBody>
          <a:bodyPr/>
          <a:lstStyle/>
          <a:p>
            <a:r>
              <a:rPr lang="sv-SE" dirty="0"/>
              <a:t>Action vs. Activity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1999" y="1081431"/>
            <a:ext cx="7654834" cy="1666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</a:pP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An 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activity diagram 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can include both 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activities 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and 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actions</a:t>
            </a:r>
            <a:endParaRPr lang="sv-SE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</a:pPr>
            <a:r>
              <a:rPr lang="en-US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Action </a:t>
            </a:r>
            <a:r>
              <a:rPr lang="en-US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is a named element which represents a single atomic step within an activity, that is, an action cannot be further decomposed</a:t>
            </a:r>
          </a:p>
          <a:p>
            <a:pPr marL="342900" indent="-342900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</a:pPr>
            <a:r>
              <a:rPr lang="en-US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Activity </a:t>
            </a:r>
            <a:r>
              <a:rPr lang="en-US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represents a behavior that is composed of activities and/or actions </a:t>
            </a:r>
            <a:endParaRPr lang="sv-SE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  <p:sp>
        <p:nvSpPr>
          <p:cNvPr id="18" name="AutoShape 10"/>
          <p:cNvSpPr>
            <a:spLocks noChangeArrowheads="1"/>
          </p:cNvSpPr>
          <p:nvPr/>
        </p:nvSpPr>
        <p:spPr bwMode="auto">
          <a:xfrm>
            <a:off x="1646325" y="3319064"/>
            <a:ext cx="1704977" cy="38160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>
            <a:off x="2359552" y="3103560"/>
            <a:ext cx="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21" name="Line 16"/>
          <p:cNvSpPr>
            <a:spLocks noChangeShapeType="1"/>
          </p:cNvSpPr>
          <p:nvPr/>
        </p:nvSpPr>
        <p:spPr bwMode="auto">
          <a:xfrm flipH="1">
            <a:off x="2378561" y="3700666"/>
            <a:ext cx="119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22" name="Text Box 32"/>
          <p:cNvSpPr txBox="1">
            <a:spLocks noChangeArrowheads="1"/>
          </p:cNvSpPr>
          <p:nvPr/>
        </p:nvSpPr>
        <p:spPr bwMode="auto">
          <a:xfrm>
            <a:off x="1620131" y="3436276"/>
            <a:ext cx="1619250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Get ordered products</a:t>
            </a:r>
          </a:p>
        </p:txBody>
      </p:sp>
      <p:sp>
        <p:nvSpPr>
          <p:cNvPr id="24" name="AutoShape 10"/>
          <p:cNvSpPr>
            <a:spLocks noChangeArrowheads="1"/>
          </p:cNvSpPr>
          <p:nvPr/>
        </p:nvSpPr>
        <p:spPr bwMode="auto">
          <a:xfrm>
            <a:off x="1620131" y="3884314"/>
            <a:ext cx="1704977" cy="38160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1620131" y="3980445"/>
            <a:ext cx="2051265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sum for products</a:t>
            </a:r>
          </a:p>
        </p:txBody>
      </p:sp>
      <p:sp>
        <p:nvSpPr>
          <p:cNvPr id="27" name="Line 16"/>
          <p:cNvSpPr>
            <a:spLocks noChangeShapeType="1"/>
          </p:cNvSpPr>
          <p:nvPr/>
        </p:nvSpPr>
        <p:spPr bwMode="auto">
          <a:xfrm flipH="1">
            <a:off x="2389453" y="4304692"/>
            <a:ext cx="119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28" name="Oval 8"/>
          <p:cNvSpPr>
            <a:spLocks noChangeArrowheads="1"/>
          </p:cNvSpPr>
          <p:nvPr/>
        </p:nvSpPr>
        <p:spPr bwMode="auto">
          <a:xfrm>
            <a:off x="2278589" y="2929337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grpSp>
        <p:nvGrpSpPr>
          <p:cNvPr id="29" name="Group 25"/>
          <p:cNvGrpSpPr>
            <a:grpSpLocks/>
          </p:cNvGrpSpPr>
          <p:nvPr/>
        </p:nvGrpSpPr>
        <p:grpSpPr bwMode="auto">
          <a:xfrm>
            <a:off x="2243228" y="4459231"/>
            <a:ext cx="269081" cy="270272"/>
            <a:chOff x="3198" y="3838"/>
            <a:chExt cx="226" cy="227"/>
          </a:xfrm>
        </p:grpSpPr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3243" y="3884"/>
              <a:ext cx="136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3198" y="3838"/>
              <a:ext cx="226" cy="2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</p:grpSp>
      <p:cxnSp>
        <p:nvCxnSpPr>
          <p:cNvPr id="32" name="Straight Connector 31"/>
          <p:cNvCxnSpPr/>
          <p:nvPr/>
        </p:nvCxnSpPr>
        <p:spPr>
          <a:xfrm flipH="1">
            <a:off x="3160974" y="3366435"/>
            <a:ext cx="2570" cy="2803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053024" y="3539027"/>
            <a:ext cx="203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053024" y="3539027"/>
            <a:ext cx="0" cy="1077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256224" y="3539027"/>
            <a:ext cx="0" cy="1077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9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66"/>
    </mc:Choice>
    <mc:Fallback xmlns="">
      <p:transition spd="slow" advTm="51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99" y="565890"/>
            <a:ext cx="7499245" cy="596700"/>
          </a:xfrm>
        </p:spPr>
        <p:txBody>
          <a:bodyPr/>
          <a:lstStyle/>
          <a:p>
            <a:r>
              <a:rPr lang="sv-SE" dirty="0"/>
              <a:t>Action vs. Activity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1999" y="1081431"/>
            <a:ext cx="7654834" cy="1666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</a:pP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An 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activity diagram 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can include both 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activities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and 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actions</a:t>
            </a:r>
            <a:endParaRPr lang="sv-SE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</a:pPr>
            <a:r>
              <a:rPr lang="en-US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Action </a:t>
            </a:r>
            <a:r>
              <a:rPr lang="en-US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is a named element which represents a single atomic step within activity, that is, an action cannot be further decomposed</a:t>
            </a:r>
          </a:p>
          <a:p>
            <a:pPr marL="342900" indent="-342900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</a:pPr>
            <a:r>
              <a:rPr lang="en-US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Activity </a:t>
            </a:r>
            <a:r>
              <a:rPr lang="en-US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represents a behavior that is composed of activities and actions </a:t>
            </a:r>
            <a:endParaRPr lang="sv-SE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750" y="2849897"/>
            <a:ext cx="2466847" cy="1790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2" name="Down Arrow 31"/>
          <p:cNvSpPr/>
          <p:nvPr/>
        </p:nvSpPr>
        <p:spPr>
          <a:xfrm rot="16200000">
            <a:off x="3545735" y="2922657"/>
            <a:ext cx="299987" cy="1170447"/>
          </a:xfrm>
          <a:prstGeom prst="downArrow">
            <a:avLst/>
          </a:prstGeom>
          <a:solidFill>
            <a:schemeClr val="bg1">
              <a:lumMod val="95000"/>
            </a:schemeClr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AutoShape 10"/>
          <p:cNvSpPr>
            <a:spLocks noChangeArrowheads="1"/>
          </p:cNvSpPr>
          <p:nvPr/>
        </p:nvSpPr>
        <p:spPr bwMode="auto">
          <a:xfrm>
            <a:off x="1249085" y="3319064"/>
            <a:ext cx="1704977" cy="38160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21" name="Line 13"/>
          <p:cNvSpPr>
            <a:spLocks noChangeShapeType="1"/>
          </p:cNvSpPr>
          <p:nvPr/>
        </p:nvSpPr>
        <p:spPr bwMode="auto">
          <a:xfrm>
            <a:off x="1962312" y="3103560"/>
            <a:ext cx="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22" name="Line 16"/>
          <p:cNvSpPr>
            <a:spLocks noChangeShapeType="1"/>
          </p:cNvSpPr>
          <p:nvPr/>
        </p:nvSpPr>
        <p:spPr bwMode="auto">
          <a:xfrm flipH="1">
            <a:off x="1981321" y="3700666"/>
            <a:ext cx="119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24" name="Text Box 32"/>
          <p:cNvSpPr txBox="1">
            <a:spLocks noChangeArrowheads="1"/>
          </p:cNvSpPr>
          <p:nvPr/>
        </p:nvSpPr>
        <p:spPr bwMode="auto">
          <a:xfrm>
            <a:off x="1222891" y="3436276"/>
            <a:ext cx="1619250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Get ordered products</a:t>
            </a:r>
          </a:p>
        </p:txBody>
      </p:sp>
      <p:sp>
        <p:nvSpPr>
          <p:cNvPr id="26" name="AutoShape 10"/>
          <p:cNvSpPr>
            <a:spLocks noChangeArrowheads="1"/>
          </p:cNvSpPr>
          <p:nvPr/>
        </p:nvSpPr>
        <p:spPr bwMode="auto">
          <a:xfrm>
            <a:off x="1222891" y="3884314"/>
            <a:ext cx="1704977" cy="38160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1222891" y="3980445"/>
            <a:ext cx="2051265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sum for products</a:t>
            </a:r>
          </a:p>
        </p:txBody>
      </p:sp>
      <p:sp>
        <p:nvSpPr>
          <p:cNvPr id="28" name="Line 16"/>
          <p:cNvSpPr>
            <a:spLocks noChangeShapeType="1"/>
          </p:cNvSpPr>
          <p:nvPr/>
        </p:nvSpPr>
        <p:spPr bwMode="auto">
          <a:xfrm flipH="1">
            <a:off x="1992213" y="4304692"/>
            <a:ext cx="119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29" name="Oval 8"/>
          <p:cNvSpPr>
            <a:spLocks noChangeArrowheads="1"/>
          </p:cNvSpPr>
          <p:nvPr/>
        </p:nvSpPr>
        <p:spPr bwMode="auto">
          <a:xfrm>
            <a:off x="1881349" y="2929337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grpSp>
        <p:nvGrpSpPr>
          <p:cNvPr id="30" name="Group 25"/>
          <p:cNvGrpSpPr>
            <a:grpSpLocks/>
          </p:cNvGrpSpPr>
          <p:nvPr/>
        </p:nvGrpSpPr>
        <p:grpSpPr bwMode="auto">
          <a:xfrm>
            <a:off x="1845988" y="4459231"/>
            <a:ext cx="269081" cy="270272"/>
            <a:chOff x="3198" y="3838"/>
            <a:chExt cx="226" cy="227"/>
          </a:xfrm>
        </p:grpSpPr>
        <p:sp>
          <p:nvSpPr>
            <p:cNvPr id="31" name="Oval 26"/>
            <p:cNvSpPr>
              <a:spLocks noChangeArrowheads="1"/>
            </p:cNvSpPr>
            <p:nvPr/>
          </p:nvSpPr>
          <p:spPr bwMode="auto">
            <a:xfrm>
              <a:off x="3243" y="3884"/>
              <a:ext cx="136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  <p:sp>
          <p:nvSpPr>
            <p:cNvPr id="33" name="Oval 27"/>
            <p:cNvSpPr>
              <a:spLocks noChangeArrowheads="1"/>
            </p:cNvSpPr>
            <p:nvPr/>
          </p:nvSpPr>
          <p:spPr bwMode="auto">
            <a:xfrm>
              <a:off x="3198" y="3838"/>
              <a:ext cx="226" cy="2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</p:grpSp>
      <p:cxnSp>
        <p:nvCxnSpPr>
          <p:cNvPr id="34" name="Straight Connector 33"/>
          <p:cNvCxnSpPr/>
          <p:nvPr/>
        </p:nvCxnSpPr>
        <p:spPr>
          <a:xfrm flipH="1">
            <a:off x="2763734" y="3366435"/>
            <a:ext cx="2570" cy="2803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655784" y="3539027"/>
            <a:ext cx="203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655784" y="3539027"/>
            <a:ext cx="0" cy="1077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858984" y="3539027"/>
            <a:ext cx="0" cy="1077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1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33"/>
    </mc:Choice>
    <mc:Fallback xmlns="">
      <p:transition spd="slow" advTm="31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99" y="565890"/>
            <a:ext cx="7499245" cy="596700"/>
          </a:xfrm>
        </p:spPr>
        <p:txBody>
          <a:bodyPr/>
          <a:lstStyle/>
          <a:p>
            <a:r>
              <a:rPr lang="sv-SE" dirty="0"/>
              <a:t>Action vs. Activity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25554" y="1167778"/>
            <a:ext cx="7654834" cy="780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</a:pPr>
            <a:r>
              <a:rPr lang="en-US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Activity </a:t>
            </a:r>
            <a:r>
              <a:rPr lang="en-US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represents a behavior that is composed of individual elements that are actions and/or activities</a:t>
            </a:r>
            <a:endParaRPr lang="sv-SE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6" name="Left Brace 45"/>
          <p:cNvSpPr/>
          <p:nvPr/>
        </p:nvSpPr>
        <p:spPr>
          <a:xfrm flipH="1">
            <a:off x="4904431" y="2668249"/>
            <a:ext cx="357673" cy="1947715"/>
          </a:xfrm>
          <a:prstGeom prst="leftBrace">
            <a:avLst>
              <a:gd name="adj1" fmla="val 8333"/>
              <a:gd name="adj2" fmla="val 34912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7" name="Rectangle 48"/>
          <p:cNvSpPr>
            <a:spLocks noChangeArrowheads="1"/>
          </p:cNvSpPr>
          <p:nvPr/>
        </p:nvSpPr>
        <p:spPr bwMode="auto">
          <a:xfrm>
            <a:off x="3811565" y="3125638"/>
            <a:ext cx="883444" cy="232985"/>
          </a:xfrm>
          <a:prstGeom prst="rect">
            <a:avLst/>
          </a:prstGeom>
          <a:solidFill>
            <a:schemeClr val="accent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sv-SE" altLang="sv-SE" sz="900" b="1" i="0" dirty="0"/>
              <a:t>activity</a:t>
            </a:r>
            <a:endParaRPr lang="en-US" altLang="sv-SE" sz="900" b="1" i="0" dirty="0"/>
          </a:p>
        </p:txBody>
      </p:sp>
      <p:sp>
        <p:nvSpPr>
          <p:cNvPr id="43" name="AutoShape 10"/>
          <p:cNvSpPr>
            <a:spLocks noChangeArrowheads="1"/>
          </p:cNvSpPr>
          <p:nvPr/>
        </p:nvSpPr>
        <p:spPr bwMode="auto">
          <a:xfrm>
            <a:off x="1341519" y="3149178"/>
            <a:ext cx="1704977" cy="38160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44" name="Line 13"/>
          <p:cNvSpPr>
            <a:spLocks noChangeShapeType="1"/>
          </p:cNvSpPr>
          <p:nvPr/>
        </p:nvSpPr>
        <p:spPr bwMode="auto">
          <a:xfrm>
            <a:off x="2054746" y="2933674"/>
            <a:ext cx="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0" name="Line 16"/>
          <p:cNvSpPr>
            <a:spLocks noChangeShapeType="1"/>
          </p:cNvSpPr>
          <p:nvPr/>
        </p:nvSpPr>
        <p:spPr bwMode="auto">
          <a:xfrm flipH="1">
            <a:off x="2073755" y="3530780"/>
            <a:ext cx="119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1" name="Text Box 32"/>
          <p:cNvSpPr txBox="1">
            <a:spLocks noChangeArrowheads="1"/>
          </p:cNvSpPr>
          <p:nvPr/>
        </p:nvSpPr>
        <p:spPr bwMode="auto">
          <a:xfrm>
            <a:off x="1315325" y="3266390"/>
            <a:ext cx="1619250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Get ordered products</a:t>
            </a:r>
          </a:p>
        </p:txBody>
      </p:sp>
      <p:sp>
        <p:nvSpPr>
          <p:cNvPr id="52" name="AutoShape 10"/>
          <p:cNvSpPr>
            <a:spLocks noChangeArrowheads="1"/>
          </p:cNvSpPr>
          <p:nvPr/>
        </p:nvSpPr>
        <p:spPr bwMode="auto">
          <a:xfrm>
            <a:off x="1315325" y="3714428"/>
            <a:ext cx="1704977" cy="38160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53" name="Text Box 31"/>
          <p:cNvSpPr txBox="1">
            <a:spLocks noChangeArrowheads="1"/>
          </p:cNvSpPr>
          <p:nvPr/>
        </p:nvSpPr>
        <p:spPr bwMode="auto">
          <a:xfrm>
            <a:off x="1315325" y="3810559"/>
            <a:ext cx="2051265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sum for products</a:t>
            </a:r>
          </a:p>
        </p:txBody>
      </p:sp>
      <p:sp>
        <p:nvSpPr>
          <p:cNvPr id="54" name="Line 16"/>
          <p:cNvSpPr>
            <a:spLocks noChangeShapeType="1"/>
          </p:cNvSpPr>
          <p:nvPr/>
        </p:nvSpPr>
        <p:spPr bwMode="auto">
          <a:xfrm flipH="1">
            <a:off x="2084647" y="4134806"/>
            <a:ext cx="119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5" name="Oval 8"/>
          <p:cNvSpPr>
            <a:spLocks noChangeArrowheads="1"/>
          </p:cNvSpPr>
          <p:nvPr/>
        </p:nvSpPr>
        <p:spPr bwMode="auto">
          <a:xfrm>
            <a:off x="1973783" y="2759451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grpSp>
        <p:nvGrpSpPr>
          <p:cNvPr id="56" name="Group 25"/>
          <p:cNvGrpSpPr>
            <a:grpSpLocks/>
          </p:cNvGrpSpPr>
          <p:nvPr/>
        </p:nvGrpSpPr>
        <p:grpSpPr bwMode="auto">
          <a:xfrm>
            <a:off x="1938422" y="4289345"/>
            <a:ext cx="269081" cy="270272"/>
            <a:chOff x="3198" y="3838"/>
            <a:chExt cx="226" cy="227"/>
          </a:xfrm>
        </p:grpSpPr>
        <p:sp>
          <p:nvSpPr>
            <p:cNvPr id="57" name="Oval 26"/>
            <p:cNvSpPr>
              <a:spLocks noChangeArrowheads="1"/>
            </p:cNvSpPr>
            <p:nvPr/>
          </p:nvSpPr>
          <p:spPr bwMode="auto">
            <a:xfrm>
              <a:off x="3243" y="3884"/>
              <a:ext cx="136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  <p:sp>
          <p:nvSpPr>
            <p:cNvPr id="58" name="Oval 27"/>
            <p:cNvSpPr>
              <a:spLocks noChangeArrowheads="1"/>
            </p:cNvSpPr>
            <p:nvPr/>
          </p:nvSpPr>
          <p:spPr bwMode="auto">
            <a:xfrm>
              <a:off x="3198" y="3838"/>
              <a:ext cx="226" cy="2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</p:grpSp>
      <p:cxnSp>
        <p:nvCxnSpPr>
          <p:cNvPr id="59" name="Straight Connector 58"/>
          <p:cNvCxnSpPr/>
          <p:nvPr/>
        </p:nvCxnSpPr>
        <p:spPr>
          <a:xfrm flipH="1">
            <a:off x="2856168" y="3196549"/>
            <a:ext cx="2570" cy="2803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748218" y="3369141"/>
            <a:ext cx="203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2748218" y="3369141"/>
            <a:ext cx="0" cy="1077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2951418" y="3369141"/>
            <a:ext cx="0" cy="1077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AutoShape 49"/>
          <p:cNvSpPr>
            <a:spLocks noChangeArrowheads="1"/>
          </p:cNvSpPr>
          <p:nvPr/>
        </p:nvSpPr>
        <p:spPr bwMode="auto">
          <a:xfrm flipV="1">
            <a:off x="3255918" y="3227135"/>
            <a:ext cx="346225" cy="53222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64" name="Rectangle 48"/>
          <p:cNvSpPr>
            <a:spLocks noChangeArrowheads="1"/>
          </p:cNvSpPr>
          <p:nvPr/>
        </p:nvSpPr>
        <p:spPr bwMode="auto">
          <a:xfrm>
            <a:off x="5597903" y="3190032"/>
            <a:ext cx="883444" cy="232985"/>
          </a:xfrm>
          <a:prstGeom prst="rect">
            <a:avLst/>
          </a:prstGeom>
          <a:solidFill>
            <a:schemeClr val="accent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sv-SE" altLang="sv-SE" sz="900" b="1" i="0" dirty="0"/>
              <a:t>activity</a:t>
            </a:r>
            <a:endParaRPr lang="en-US" altLang="sv-SE" sz="900" b="1" i="0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96"/>
    </mc:Choice>
    <mc:Fallback xmlns="">
      <p:transition spd="slow" advTm="44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99" y="627534"/>
            <a:ext cx="7129375" cy="596700"/>
          </a:xfrm>
        </p:spPr>
        <p:txBody>
          <a:bodyPr/>
          <a:lstStyle/>
          <a:p>
            <a:r>
              <a:rPr lang="sv-SE" dirty="0"/>
              <a:t>Token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The modelling element "</a:t>
            </a:r>
            <a:r>
              <a:rPr lang="en-US" sz="1400" b="1" dirty="0"/>
              <a:t>token</a:t>
            </a:r>
            <a:r>
              <a:rPr lang="en-US" sz="1400" dirty="0"/>
              <a:t>" is shorthand for </a:t>
            </a:r>
            <a:r>
              <a:rPr lang="en-US" sz="1400" b="1" dirty="0"/>
              <a:t>control and data values </a:t>
            </a:r>
            <a:r>
              <a:rPr lang="en-US" sz="1400" dirty="0"/>
              <a:t>that </a:t>
            </a:r>
            <a:r>
              <a:rPr lang="en-US" sz="1400" b="1" dirty="0"/>
              <a:t>flow through an activity</a:t>
            </a:r>
          </a:p>
          <a:p>
            <a:r>
              <a:rPr lang="en-US" sz="1400" b="1" dirty="0"/>
              <a:t>A token could represent many things: </a:t>
            </a:r>
            <a:r>
              <a:rPr lang="en-US" sz="1400" dirty="0"/>
              <a:t>an specific order, a case, a patient which can flow through an activity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3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14"/>
    </mc:Choice>
    <mc:Fallback xmlns="">
      <p:transition spd="slow" advTm="41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99" y="627534"/>
            <a:ext cx="7129375" cy="596700"/>
          </a:xfrm>
        </p:spPr>
        <p:txBody>
          <a:bodyPr/>
          <a:lstStyle/>
          <a:p>
            <a:r>
              <a:rPr lang="sv-SE" dirty="0"/>
              <a:t>Token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400" b="1" dirty="0"/>
              <a:t>Token is consumed and produced in each actions/activity </a:t>
            </a:r>
            <a:r>
              <a:rPr lang="en-US" sz="1400" dirty="0"/>
              <a:t>in the diagrams.</a:t>
            </a:r>
          </a:p>
          <a:p>
            <a:r>
              <a:rPr lang="en-US" sz="1400" b="1" dirty="0"/>
              <a:t>Guideline: </a:t>
            </a:r>
            <a:r>
              <a:rPr lang="en-US" sz="1400" dirty="0"/>
              <a:t>Use tokens to see if the activity diagram is modelled correctly</a:t>
            </a:r>
            <a:endParaRPr lang="sv-SE" sz="1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8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28"/>
    </mc:Choice>
    <mc:Fallback xmlns="">
      <p:transition spd="slow" advTm="36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heme/theme1.xml><?xml version="1.0" encoding="utf-8"?>
<a:theme xmlns:a="http://schemas.openxmlformats.org/drawingml/2006/main" name="su_dsv_ppt_template_16_9_20130920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glish SU 16:9 -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U 16:9 - Blå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nglish SU 16:9 - Blå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pecial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1600" noProof="0" dirty="0" smtClean="0">
            <a:solidFill>
              <a:srgbClr val="FFFFFF"/>
            </a:solidFill>
            <a:latin typeface="Verdana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su_dsv_ppt_template_16_9_20141030</Template>
  <TotalTime>1250</TotalTime>
  <Words>1189</Words>
  <Application>Microsoft Office PowerPoint</Application>
  <PresentationFormat>On-screen Show (16:9)</PresentationFormat>
  <Paragraphs>281</Paragraphs>
  <Slides>24</Slides>
  <Notes>15</Notes>
  <HiddenSlides>0</HiddenSlides>
  <MMClips>24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Verdana</vt:lpstr>
      <vt:lpstr>Wingdings</vt:lpstr>
      <vt:lpstr>su_dsv_ppt_template_16_9_20130920</vt:lpstr>
      <vt:lpstr>English SU 16:9 - Widescreen</vt:lpstr>
      <vt:lpstr>SU 16:9 - Blå Widescreen</vt:lpstr>
      <vt:lpstr>English SU 16:9 - Blå Widescreen</vt:lpstr>
      <vt:lpstr>Special</vt:lpstr>
      <vt:lpstr>More about Processes Modelling with UML Activity Diagram </vt:lpstr>
      <vt:lpstr>Completed example</vt:lpstr>
      <vt:lpstr>PowerPoint Presentation</vt:lpstr>
      <vt:lpstr>Action vs. Activity</vt:lpstr>
      <vt:lpstr>Action vs. Activity</vt:lpstr>
      <vt:lpstr>Action vs. Activity</vt:lpstr>
      <vt:lpstr>Action vs. Activity</vt:lpstr>
      <vt:lpstr>Token</vt:lpstr>
      <vt:lpstr>Token</vt:lpstr>
      <vt:lpstr>Token</vt:lpstr>
      <vt:lpstr>Token</vt:lpstr>
      <vt:lpstr>Token</vt:lpstr>
      <vt:lpstr>Token</vt:lpstr>
      <vt:lpstr>Token</vt:lpstr>
      <vt:lpstr>Token</vt:lpstr>
      <vt:lpstr>Token</vt:lpstr>
      <vt:lpstr>Token</vt:lpstr>
      <vt:lpstr>Token</vt:lpstr>
      <vt:lpstr>Process instance revisited</vt:lpstr>
      <vt:lpstr>Process instance revisited</vt:lpstr>
      <vt:lpstr>Swimlanes/Lanes/Partitions</vt:lpstr>
      <vt:lpstr>Swimlanes/Lanes/Partitions</vt:lpstr>
      <vt:lpstr>Swimlanes/Lanes Partitions</vt:lpstr>
      <vt:lpstr>Swimlanes/Lanes Partitions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</dc:creator>
  <cp:lastModifiedBy>Erik Perjons</cp:lastModifiedBy>
  <cp:revision>83</cp:revision>
  <dcterms:created xsi:type="dcterms:W3CDTF">2015-05-25T21:35:52Z</dcterms:created>
  <dcterms:modified xsi:type="dcterms:W3CDTF">2020-09-26T13:04:08Z</dcterms:modified>
</cp:coreProperties>
</file>