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0" r:id="rId1"/>
    <p:sldMasterId id="2147483735" r:id="rId2"/>
    <p:sldMasterId id="2147483717" r:id="rId3"/>
    <p:sldMasterId id="2147483750" r:id="rId4"/>
    <p:sldMasterId id="2147483689" r:id="rId5"/>
  </p:sldMasterIdLst>
  <p:notesMasterIdLst>
    <p:notesMasterId r:id="rId23"/>
  </p:notesMasterIdLst>
  <p:handoutMasterIdLst>
    <p:handoutMasterId r:id="rId24"/>
  </p:handoutMasterIdLst>
  <p:sldIdLst>
    <p:sldId id="264" r:id="rId6"/>
    <p:sldId id="350" r:id="rId7"/>
    <p:sldId id="598" r:id="rId8"/>
    <p:sldId id="354" r:id="rId9"/>
    <p:sldId id="599" r:id="rId10"/>
    <p:sldId id="589" r:id="rId11"/>
    <p:sldId id="590" r:id="rId12"/>
    <p:sldId id="591" r:id="rId13"/>
    <p:sldId id="592" r:id="rId14"/>
    <p:sldId id="595" r:id="rId15"/>
    <p:sldId id="593" r:id="rId16"/>
    <p:sldId id="596" r:id="rId17"/>
    <p:sldId id="600" r:id="rId18"/>
    <p:sldId id="597" r:id="rId19"/>
    <p:sldId id="601" r:id="rId20"/>
    <p:sldId id="602" r:id="rId21"/>
    <p:sldId id="603" r:id="rId22"/>
  </p:sldIdLst>
  <p:sldSz cx="9144000" cy="5143500" type="screen16x9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4F"/>
    <a:srgbClr val="939A5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42" autoAdjust="0"/>
    <p:restoredTop sz="95847" autoAdjust="0"/>
  </p:normalViewPr>
  <p:slideViewPr>
    <p:cSldViewPr snapToGrid="0">
      <p:cViewPr varScale="1">
        <p:scale>
          <a:sx n="110" d="100"/>
          <a:sy n="110" d="100"/>
        </p:scale>
        <p:origin x="638" y="6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C84FDD-BB37-6B48-A9C5-1C3155F992C4}" type="datetimeFigureOut">
              <a:rPr lang="en-US" smtClean="0"/>
              <a:t>9/26/2020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10884B-425D-4B4B-8C23-55A19188854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02309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100B7E-7A17-47E8-A5AB-33071C0C8AAA}" type="datetimeFigureOut">
              <a:rPr lang="sv-SE" smtClean="0"/>
              <a:pPr/>
              <a:t>2020-09-26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264AB5-3208-46EB-A2CB-53BA67DEFF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437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v-SE" altLang="sv-SE">
              <a:latin typeface="Arial" panose="020B0604020202020204" pitchFamily="34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266984B-3571-4922-8C75-0CFD71F5D64F}" type="slidenum">
              <a:rPr lang="en-US" altLang="sv-SE" sz="1300" i="0"/>
              <a:pPr eaLnBrk="1" hangingPunct="1"/>
              <a:t>2</a:t>
            </a:fld>
            <a:endParaRPr lang="en-US" altLang="sv-SE" sz="1300" i="0"/>
          </a:p>
        </p:txBody>
      </p:sp>
    </p:spTree>
    <p:extLst>
      <p:ext uri="{BB962C8B-B14F-4D97-AF65-F5344CB8AC3E}">
        <p14:creationId xmlns:p14="http://schemas.microsoft.com/office/powerpoint/2010/main" val="13945624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31CF288-96C9-4CCC-8EAC-6CF3B4212640}" type="slidenum">
              <a:rPr lang="en-US" altLang="sv-SE" sz="1300" i="0"/>
              <a:pPr eaLnBrk="1" hangingPunct="1"/>
              <a:t>11</a:t>
            </a:fld>
            <a:endParaRPr lang="en-US" altLang="sv-SE" sz="1300" i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1963" y="719138"/>
            <a:ext cx="6402387" cy="3602037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448175"/>
            <a:ext cx="6246812" cy="4781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sv-SE" altLang="sv-SE" sz="800">
                <a:latin typeface="Arial" panose="020B0604020202020204" pitchFamily="34" charset="0"/>
              </a:rPr>
              <a:t>Här har vi nu kompletterat aktivitetsdiagrammet från den första bilden med det vi har lärt oss hittills notationsmässigt, samt ett konkret textgivet exempel. </a:t>
            </a:r>
          </a:p>
          <a:p>
            <a:endParaRPr lang="sv-SE" altLang="sv-SE" sz="800">
              <a:latin typeface="Arial" panose="020B0604020202020204" pitchFamily="34" charset="0"/>
            </a:endParaRPr>
          </a:p>
          <a:p>
            <a:r>
              <a:rPr lang="sv-SE" altLang="sv-SE" sz="800">
                <a:latin typeface="Arial" panose="020B0604020202020204" pitchFamily="34" charset="0"/>
              </a:rPr>
              <a:t>Vi börjar i startnoden och följer flödena genom aktionsnoderna.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Vi kommer till en förgreningsnod som ger parallella sekvenser av flöden.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Vi kommer till en beslutsnod, med dess villkorade utgående flöden, som så småningom återförs i en samgåendenod.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De parallella sekvenserna av flöden från förgreningen går också de så småningom samman, i föreningsnoden.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Slutligen når vi noden för aktivitetsslut. </a:t>
            </a:r>
          </a:p>
          <a:p>
            <a:endParaRPr lang="en-US" altLang="sv-SE" sz="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6405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31CF288-96C9-4CCC-8EAC-6CF3B4212640}" type="slidenum">
              <a:rPr lang="en-US" altLang="sv-SE" sz="1300" i="0"/>
              <a:pPr eaLnBrk="1" hangingPunct="1"/>
              <a:t>12</a:t>
            </a:fld>
            <a:endParaRPr lang="en-US" altLang="sv-SE" sz="1300" i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1963" y="719138"/>
            <a:ext cx="6402387" cy="3602037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448175"/>
            <a:ext cx="6246812" cy="4781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sv-SE" altLang="sv-SE" sz="800">
                <a:latin typeface="Arial" panose="020B0604020202020204" pitchFamily="34" charset="0"/>
              </a:rPr>
              <a:t>Här har vi nu kompletterat aktivitetsdiagrammet från den första bilden med det vi har lärt oss hittills notationsmässigt, samt ett konkret textgivet exempel. </a:t>
            </a:r>
          </a:p>
          <a:p>
            <a:endParaRPr lang="sv-SE" altLang="sv-SE" sz="800">
              <a:latin typeface="Arial" panose="020B0604020202020204" pitchFamily="34" charset="0"/>
            </a:endParaRPr>
          </a:p>
          <a:p>
            <a:r>
              <a:rPr lang="sv-SE" altLang="sv-SE" sz="800">
                <a:latin typeface="Arial" panose="020B0604020202020204" pitchFamily="34" charset="0"/>
              </a:rPr>
              <a:t>Vi börjar i startnoden och följer flödena genom aktionsnoderna.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Vi kommer till en förgreningsnod som ger parallella sekvenser av flöden.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Vi kommer till en beslutsnod, med dess villkorade utgående flöden, som så småningom återförs i en samgåendenod.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De parallella sekvenserna av flöden från förgreningen går också de så småningom samman, i föreningsnoden.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Slutligen når vi noden för aktivitetsslut. </a:t>
            </a:r>
          </a:p>
          <a:p>
            <a:endParaRPr lang="en-US" altLang="sv-SE" sz="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3799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31CF288-96C9-4CCC-8EAC-6CF3B4212640}" type="slidenum">
              <a:rPr lang="en-US" altLang="sv-SE" sz="1300" i="0"/>
              <a:pPr eaLnBrk="1" hangingPunct="1"/>
              <a:t>13</a:t>
            </a:fld>
            <a:endParaRPr lang="en-US" altLang="sv-SE" sz="1300" i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1963" y="719138"/>
            <a:ext cx="6402387" cy="3602037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448175"/>
            <a:ext cx="6246812" cy="4781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sv-SE" altLang="sv-SE" sz="800">
                <a:latin typeface="Arial" panose="020B0604020202020204" pitchFamily="34" charset="0"/>
              </a:rPr>
              <a:t>Här har vi nu kompletterat aktivitetsdiagrammet från den första bilden med det vi har lärt oss hittills notationsmässigt, samt ett konkret textgivet exempel. </a:t>
            </a:r>
          </a:p>
          <a:p>
            <a:endParaRPr lang="sv-SE" altLang="sv-SE" sz="800">
              <a:latin typeface="Arial" panose="020B0604020202020204" pitchFamily="34" charset="0"/>
            </a:endParaRPr>
          </a:p>
          <a:p>
            <a:r>
              <a:rPr lang="sv-SE" altLang="sv-SE" sz="800">
                <a:latin typeface="Arial" panose="020B0604020202020204" pitchFamily="34" charset="0"/>
              </a:rPr>
              <a:t>Vi börjar i startnoden och följer flödena genom aktionsnoderna.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Vi kommer till en förgreningsnod som ger parallella sekvenser av flöden.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Vi kommer till en beslutsnod, med dess villkorade utgående flöden, som så småningom återförs i en samgåendenod.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De parallella sekvenserna av flöden från förgreningen går också de så småningom samman, i föreningsnoden.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Slutligen når vi noden för aktivitetsslut. </a:t>
            </a:r>
          </a:p>
          <a:p>
            <a:endParaRPr lang="en-US" altLang="sv-SE" sz="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8683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31CF288-96C9-4CCC-8EAC-6CF3B4212640}" type="slidenum">
              <a:rPr lang="en-US" altLang="sv-SE" sz="1300" i="0"/>
              <a:pPr eaLnBrk="1" hangingPunct="1"/>
              <a:t>14</a:t>
            </a:fld>
            <a:endParaRPr lang="en-US" altLang="sv-SE" sz="1300" i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1963" y="719138"/>
            <a:ext cx="6402387" cy="3602037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448175"/>
            <a:ext cx="6246812" cy="4781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sv-SE" altLang="sv-SE" sz="800">
                <a:latin typeface="Arial" panose="020B0604020202020204" pitchFamily="34" charset="0"/>
              </a:rPr>
              <a:t>Här har vi nu kompletterat aktivitetsdiagrammet från den första bilden med det vi har lärt oss hittills notationsmässigt, samt ett konkret textgivet exempel. </a:t>
            </a:r>
          </a:p>
          <a:p>
            <a:endParaRPr lang="sv-SE" altLang="sv-SE" sz="800">
              <a:latin typeface="Arial" panose="020B0604020202020204" pitchFamily="34" charset="0"/>
            </a:endParaRPr>
          </a:p>
          <a:p>
            <a:r>
              <a:rPr lang="sv-SE" altLang="sv-SE" sz="800">
                <a:latin typeface="Arial" panose="020B0604020202020204" pitchFamily="34" charset="0"/>
              </a:rPr>
              <a:t>Vi börjar i startnoden och följer flödena genom aktionsnoderna.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Vi kommer till en förgreningsnod som ger parallella sekvenser av flöden.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Vi kommer till en beslutsnod, med dess villkorade utgående flöden, som så småningom återförs i en samgåendenod.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De parallella sekvenserna av flöden från förgreningen går också de så småningom samman, i föreningsnoden.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Slutligen når vi noden för aktivitetsslut. </a:t>
            </a:r>
          </a:p>
          <a:p>
            <a:endParaRPr lang="en-US" altLang="sv-SE" sz="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760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31CF288-96C9-4CCC-8EAC-6CF3B4212640}" type="slidenum">
              <a:rPr lang="en-US" altLang="sv-SE" sz="1300" i="0"/>
              <a:pPr eaLnBrk="1" hangingPunct="1"/>
              <a:t>15</a:t>
            </a:fld>
            <a:endParaRPr lang="en-US" altLang="sv-SE" sz="1300" i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1963" y="719138"/>
            <a:ext cx="6402387" cy="3602037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448175"/>
            <a:ext cx="6246812" cy="4781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sv-SE" altLang="sv-SE" sz="800">
                <a:latin typeface="Arial" panose="020B0604020202020204" pitchFamily="34" charset="0"/>
              </a:rPr>
              <a:t>Här har vi nu kompletterat aktivitetsdiagrammet från den första bilden med det vi har lärt oss hittills notationsmässigt, samt ett konkret textgivet exempel. </a:t>
            </a:r>
          </a:p>
          <a:p>
            <a:endParaRPr lang="sv-SE" altLang="sv-SE" sz="800">
              <a:latin typeface="Arial" panose="020B0604020202020204" pitchFamily="34" charset="0"/>
            </a:endParaRPr>
          </a:p>
          <a:p>
            <a:r>
              <a:rPr lang="sv-SE" altLang="sv-SE" sz="800">
                <a:latin typeface="Arial" panose="020B0604020202020204" pitchFamily="34" charset="0"/>
              </a:rPr>
              <a:t>Vi börjar i startnoden och följer flödena genom aktionsnoderna.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Vi kommer till en förgreningsnod som ger parallella sekvenser av flöden.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Vi kommer till en beslutsnod, med dess villkorade utgående flöden, som så småningom återförs i en samgåendenod.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De parallella sekvenserna av flöden från förgreningen går också de så småningom samman, i föreningsnoden.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Slutligen når vi noden för aktivitetsslut. </a:t>
            </a:r>
          </a:p>
          <a:p>
            <a:endParaRPr lang="en-US" altLang="sv-SE" sz="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8722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31CF288-96C9-4CCC-8EAC-6CF3B4212640}" type="slidenum">
              <a:rPr lang="en-US" altLang="sv-SE" sz="1300" i="0"/>
              <a:pPr eaLnBrk="1" hangingPunct="1"/>
              <a:t>16</a:t>
            </a:fld>
            <a:endParaRPr lang="en-US" altLang="sv-SE" sz="1300" i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1963" y="719138"/>
            <a:ext cx="6402387" cy="3602037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448175"/>
            <a:ext cx="6246812" cy="4781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sv-SE" altLang="sv-SE" sz="800">
                <a:latin typeface="Arial" panose="020B0604020202020204" pitchFamily="34" charset="0"/>
              </a:rPr>
              <a:t>Här har vi nu kompletterat aktivitetsdiagrammet från den första bilden med det vi har lärt oss hittills notationsmässigt, samt ett konkret textgivet exempel. </a:t>
            </a:r>
          </a:p>
          <a:p>
            <a:endParaRPr lang="sv-SE" altLang="sv-SE" sz="800">
              <a:latin typeface="Arial" panose="020B0604020202020204" pitchFamily="34" charset="0"/>
            </a:endParaRPr>
          </a:p>
          <a:p>
            <a:r>
              <a:rPr lang="sv-SE" altLang="sv-SE" sz="800">
                <a:latin typeface="Arial" panose="020B0604020202020204" pitchFamily="34" charset="0"/>
              </a:rPr>
              <a:t>Vi börjar i startnoden och följer flödena genom aktionsnoderna.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Vi kommer till en förgreningsnod som ger parallella sekvenser av flöden.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Vi kommer till en beslutsnod, med dess villkorade utgående flöden, som så småningom återförs i en samgåendenod.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De parallella sekvenserna av flöden från förgreningen går också de så småningom samman, i föreningsnoden.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Slutligen når vi noden för aktivitetsslut. </a:t>
            </a:r>
          </a:p>
          <a:p>
            <a:endParaRPr lang="en-US" altLang="sv-SE" sz="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9034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31CF288-96C9-4CCC-8EAC-6CF3B4212640}" type="slidenum">
              <a:rPr lang="en-US" altLang="sv-SE" sz="1300" i="0"/>
              <a:pPr eaLnBrk="1" hangingPunct="1"/>
              <a:t>17</a:t>
            </a:fld>
            <a:endParaRPr lang="en-US" altLang="sv-SE" sz="1300" i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1963" y="719138"/>
            <a:ext cx="6402387" cy="3602037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448175"/>
            <a:ext cx="6246812" cy="4781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sv-SE" altLang="sv-SE" sz="800">
                <a:latin typeface="Arial" panose="020B0604020202020204" pitchFamily="34" charset="0"/>
              </a:rPr>
              <a:t>Här har vi nu kompletterat aktivitetsdiagrammet från den första bilden med det vi har lärt oss hittills notationsmässigt, samt ett konkret textgivet exempel. </a:t>
            </a:r>
          </a:p>
          <a:p>
            <a:endParaRPr lang="sv-SE" altLang="sv-SE" sz="800">
              <a:latin typeface="Arial" panose="020B0604020202020204" pitchFamily="34" charset="0"/>
            </a:endParaRPr>
          </a:p>
          <a:p>
            <a:r>
              <a:rPr lang="sv-SE" altLang="sv-SE" sz="800">
                <a:latin typeface="Arial" panose="020B0604020202020204" pitchFamily="34" charset="0"/>
              </a:rPr>
              <a:t>Vi börjar i startnoden och följer flödena genom aktionsnoderna.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Vi kommer till en förgreningsnod som ger parallella sekvenser av flöden.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Vi kommer till en beslutsnod, med dess villkorade utgående flöden, som så småningom återförs i en samgåendenod.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De parallella sekvenserna av flöden från förgreningen går också de så småningom samman, i föreningsnoden.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Slutligen når vi noden för aktivitetsslut. </a:t>
            </a:r>
          </a:p>
          <a:p>
            <a:endParaRPr lang="en-US" altLang="sv-SE" sz="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140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31CF288-96C9-4CCC-8EAC-6CF3B4212640}" type="slidenum">
              <a:rPr lang="en-US" altLang="sv-SE" sz="1300" i="0"/>
              <a:pPr eaLnBrk="1" hangingPunct="1"/>
              <a:t>3</a:t>
            </a:fld>
            <a:endParaRPr lang="en-US" altLang="sv-SE" sz="1300" i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1963" y="719138"/>
            <a:ext cx="6402387" cy="3602037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448175"/>
            <a:ext cx="6246812" cy="4781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sv-SE" altLang="sv-SE" sz="800">
                <a:latin typeface="Arial" panose="020B0604020202020204" pitchFamily="34" charset="0"/>
              </a:rPr>
              <a:t>Här har vi nu kompletterat aktivitetsdiagrammet från den första bilden med det vi har lärt oss hittills notationsmässigt, samt ett konkret textgivet exempel. </a:t>
            </a:r>
          </a:p>
          <a:p>
            <a:endParaRPr lang="sv-SE" altLang="sv-SE" sz="800">
              <a:latin typeface="Arial" panose="020B0604020202020204" pitchFamily="34" charset="0"/>
            </a:endParaRPr>
          </a:p>
          <a:p>
            <a:r>
              <a:rPr lang="sv-SE" altLang="sv-SE" sz="800">
                <a:latin typeface="Arial" panose="020B0604020202020204" pitchFamily="34" charset="0"/>
              </a:rPr>
              <a:t>Vi börjar i startnoden och följer flödena genom aktionsnoderna.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Vi kommer till en förgreningsnod som ger parallella sekvenser av flöden.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Vi kommer till en beslutsnod, med dess villkorade utgående flöden, som så småningom återförs i en samgåendenod.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De parallella sekvenserna av flöden från förgreningen går också de så småningom samman, i föreningsnoden.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Slutligen når vi noden för aktivitetsslut. </a:t>
            </a:r>
          </a:p>
          <a:p>
            <a:endParaRPr lang="en-US" altLang="sv-SE" sz="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700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31CF288-96C9-4CCC-8EAC-6CF3B4212640}" type="slidenum">
              <a:rPr lang="en-US" altLang="sv-SE" sz="1300" i="0"/>
              <a:pPr eaLnBrk="1" hangingPunct="1"/>
              <a:t>4</a:t>
            </a:fld>
            <a:endParaRPr lang="en-US" altLang="sv-SE" sz="1300" i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1963" y="719138"/>
            <a:ext cx="6402387" cy="3602037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448175"/>
            <a:ext cx="6246812" cy="4781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sv-SE" altLang="sv-SE" sz="800">
                <a:latin typeface="Arial" panose="020B0604020202020204" pitchFamily="34" charset="0"/>
              </a:rPr>
              <a:t>Här har vi nu kompletterat aktivitetsdiagrammet från den första bilden med det vi har lärt oss hittills notationsmässigt, samt ett konkret textgivet exempel. </a:t>
            </a:r>
          </a:p>
          <a:p>
            <a:endParaRPr lang="sv-SE" altLang="sv-SE" sz="800">
              <a:latin typeface="Arial" panose="020B0604020202020204" pitchFamily="34" charset="0"/>
            </a:endParaRPr>
          </a:p>
          <a:p>
            <a:r>
              <a:rPr lang="sv-SE" altLang="sv-SE" sz="800">
                <a:latin typeface="Arial" panose="020B0604020202020204" pitchFamily="34" charset="0"/>
              </a:rPr>
              <a:t>Vi börjar i startnoden och följer flödena genom aktionsnoderna.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Vi kommer till en förgreningsnod som ger parallella sekvenser av flöden.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Vi kommer till en beslutsnod, med dess villkorade utgående flöden, som så småningom återförs i en samgåendenod.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De parallella sekvenserna av flöden från förgreningen går också de så småningom samman, i föreningsnoden.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Slutligen når vi noden för aktivitetsslut. </a:t>
            </a:r>
          </a:p>
          <a:p>
            <a:endParaRPr lang="en-US" altLang="sv-SE" sz="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911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31CF288-96C9-4CCC-8EAC-6CF3B4212640}" type="slidenum">
              <a:rPr lang="en-US" altLang="sv-SE" sz="1300" i="0"/>
              <a:pPr eaLnBrk="1" hangingPunct="1"/>
              <a:t>5</a:t>
            </a:fld>
            <a:endParaRPr lang="en-US" altLang="sv-SE" sz="1300" i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1963" y="719138"/>
            <a:ext cx="6402387" cy="3602037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448175"/>
            <a:ext cx="6246812" cy="4781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sv-SE" altLang="sv-SE" sz="800">
                <a:latin typeface="Arial" panose="020B0604020202020204" pitchFamily="34" charset="0"/>
              </a:rPr>
              <a:t>Här har vi nu kompletterat aktivitetsdiagrammet från den första bilden med det vi har lärt oss hittills notationsmässigt, samt ett konkret textgivet exempel. </a:t>
            </a:r>
          </a:p>
          <a:p>
            <a:endParaRPr lang="sv-SE" altLang="sv-SE" sz="800">
              <a:latin typeface="Arial" panose="020B0604020202020204" pitchFamily="34" charset="0"/>
            </a:endParaRPr>
          </a:p>
          <a:p>
            <a:r>
              <a:rPr lang="sv-SE" altLang="sv-SE" sz="800">
                <a:latin typeface="Arial" panose="020B0604020202020204" pitchFamily="34" charset="0"/>
              </a:rPr>
              <a:t>Vi börjar i startnoden och följer flödena genom aktionsnoderna.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Vi kommer till en förgreningsnod som ger parallella sekvenser av flöden.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Vi kommer till en beslutsnod, med dess villkorade utgående flöden, som så småningom återförs i en samgåendenod.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De parallella sekvenserna av flöden från förgreningen går också de så småningom samman, i föreningsnoden.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Slutligen når vi noden för aktivitetsslut. </a:t>
            </a:r>
          </a:p>
          <a:p>
            <a:endParaRPr lang="en-US" altLang="sv-SE" sz="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2028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31CF288-96C9-4CCC-8EAC-6CF3B4212640}" type="slidenum">
              <a:rPr lang="en-US" altLang="sv-SE" sz="1300" i="0"/>
              <a:pPr eaLnBrk="1" hangingPunct="1"/>
              <a:t>6</a:t>
            </a:fld>
            <a:endParaRPr lang="en-US" altLang="sv-SE" sz="1300" i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1963" y="719138"/>
            <a:ext cx="6402387" cy="3602037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448175"/>
            <a:ext cx="6246812" cy="4781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sv-SE" altLang="sv-SE" sz="800">
                <a:latin typeface="Arial" panose="020B0604020202020204" pitchFamily="34" charset="0"/>
              </a:rPr>
              <a:t>Här har vi nu kompletterat aktivitetsdiagrammet från den första bilden med det vi har lärt oss hittills notationsmässigt, samt ett konkret textgivet exempel. </a:t>
            </a:r>
          </a:p>
          <a:p>
            <a:endParaRPr lang="sv-SE" altLang="sv-SE" sz="800">
              <a:latin typeface="Arial" panose="020B0604020202020204" pitchFamily="34" charset="0"/>
            </a:endParaRPr>
          </a:p>
          <a:p>
            <a:r>
              <a:rPr lang="sv-SE" altLang="sv-SE" sz="800">
                <a:latin typeface="Arial" panose="020B0604020202020204" pitchFamily="34" charset="0"/>
              </a:rPr>
              <a:t>Vi börjar i startnoden och följer flödena genom aktionsnoderna.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Vi kommer till en förgreningsnod som ger parallella sekvenser av flöden.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Vi kommer till en beslutsnod, med dess villkorade utgående flöden, som så småningom återförs i en samgåendenod.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De parallella sekvenserna av flöden från förgreningen går också de så småningom samman, i föreningsnoden.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Slutligen når vi noden för aktivitetsslut. </a:t>
            </a:r>
          </a:p>
          <a:p>
            <a:endParaRPr lang="en-US" altLang="sv-SE" sz="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4015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31CF288-96C9-4CCC-8EAC-6CF3B4212640}" type="slidenum">
              <a:rPr lang="en-US" altLang="sv-SE" sz="1300" i="0"/>
              <a:pPr eaLnBrk="1" hangingPunct="1"/>
              <a:t>7</a:t>
            </a:fld>
            <a:endParaRPr lang="en-US" altLang="sv-SE" sz="1300" i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1963" y="719138"/>
            <a:ext cx="6402387" cy="3602037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448175"/>
            <a:ext cx="6246812" cy="4781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sv-SE" altLang="sv-SE" sz="800">
                <a:latin typeface="Arial" panose="020B0604020202020204" pitchFamily="34" charset="0"/>
              </a:rPr>
              <a:t>Här har vi nu kompletterat aktivitetsdiagrammet från den första bilden med det vi har lärt oss hittills notationsmässigt, samt ett konkret textgivet exempel. </a:t>
            </a:r>
          </a:p>
          <a:p>
            <a:endParaRPr lang="sv-SE" altLang="sv-SE" sz="800">
              <a:latin typeface="Arial" panose="020B0604020202020204" pitchFamily="34" charset="0"/>
            </a:endParaRPr>
          </a:p>
          <a:p>
            <a:r>
              <a:rPr lang="sv-SE" altLang="sv-SE" sz="800">
                <a:latin typeface="Arial" panose="020B0604020202020204" pitchFamily="34" charset="0"/>
              </a:rPr>
              <a:t>Vi börjar i startnoden och följer flödena genom aktionsnoderna.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Vi kommer till en förgreningsnod som ger parallella sekvenser av flöden.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Vi kommer till en beslutsnod, med dess villkorade utgående flöden, som så småningom återförs i en samgåendenod.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De parallella sekvenserna av flöden från förgreningen går också de så småningom samman, i föreningsnoden.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Slutligen når vi noden för aktivitetsslut. </a:t>
            </a:r>
          </a:p>
          <a:p>
            <a:endParaRPr lang="en-US" altLang="sv-SE" sz="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2222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31CF288-96C9-4CCC-8EAC-6CF3B4212640}" type="slidenum">
              <a:rPr lang="en-US" altLang="sv-SE" sz="1300" i="0"/>
              <a:pPr eaLnBrk="1" hangingPunct="1"/>
              <a:t>8</a:t>
            </a:fld>
            <a:endParaRPr lang="en-US" altLang="sv-SE" sz="1300" i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1963" y="719138"/>
            <a:ext cx="6402387" cy="3602037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448175"/>
            <a:ext cx="6246812" cy="4781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sv-SE" altLang="sv-SE" sz="800">
                <a:latin typeface="Arial" panose="020B0604020202020204" pitchFamily="34" charset="0"/>
              </a:rPr>
              <a:t>Här har vi nu kompletterat aktivitetsdiagrammet från den första bilden med det vi har lärt oss hittills notationsmässigt, samt ett konkret textgivet exempel. </a:t>
            </a:r>
          </a:p>
          <a:p>
            <a:endParaRPr lang="sv-SE" altLang="sv-SE" sz="800">
              <a:latin typeface="Arial" panose="020B0604020202020204" pitchFamily="34" charset="0"/>
            </a:endParaRPr>
          </a:p>
          <a:p>
            <a:r>
              <a:rPr lang="sv-SE" altLang="sv-SE" sz="800">
                <a:latin typeface="Arial" panose="020B0604020202020204" pitchFamily="34" charset="0"/>
              </a:rPr>
              <a:t>Vi börjar i startnoden och följer flödena genom aktionsnoderna.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Vi kommer till en förgreningsnod som ger parallella sekvenser av flöden.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Vi kommer till en beslutsnod, med dess villkorade utgående flöden, som så småningom återförs i en samgåendenod.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De parallella sekvenserna av flöden från förgreningen går också de så småningom samman, i föreningsnoden.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Slutligen når vi noden för aktivitetsslut. </a:t>
            </a:r>
          </a:p>
          <a:p>
            <a:endParaRPr lang="en-US" altLang="sv-SE" sz="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3511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31CF288-96C9-4CCC-8EAC-6CF3B4212640}" type="slidenum">
              <a:rPr lang="en-US" altLang="sv-SE" sz="1300" i="0"/>
              <a:pPr eaLnBrk="1" hangingPunct="1"/>
              <a:t>9</a:t>
            </a:fld>
            <a:endParaRPr lang="en-US" altLang="sv-SE" sz="1300" i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1963" y="719138"/>
            <a:ext cx="6402387" cy="3602037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448175"/>
            <a:ext cx="6246812" cy="4781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sv-SE" altLang="sv-SE" sz="800">
                <a:latin typeface="Arial" panose="020B0604020202020204" pitchFamily="34" charset="0"/>
              </a:rPr>
              <a:t>Här har vi nu kompletterat aktivitetsdiagrammet från den första bilden med det vi har lärt oss hittills notationsmässigt, samt ett konkret textgivet exempel. </a:t>
            </a:r>
          </a:p>
          <a:p>
            <a:endParaRPr lang="sv-SE" altLang="sv-SE" sz="800">
              <a:latin typeface="Arial" panose="020B0604020202020204" pitchFamily="34" charset="0"/>
            </a:endParaRPr>
          </a:p>
          <a:p>
            <a:r>
              <a:rPr lang="sv-SE" altLang="sv-SE" sz="800">
                <a:latin typeface="Arial" panose="020B0604020202020204" pitchFamily="34" charset="0"/>
              </a:rPr>
              <a:t>Vi börjar i startnoden och följer flödena genom aktionsnoderna.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Vi kommer till en förgreningsnod som ger parallella sekvenser av flöden.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Vi kommer till en beslutsnod, med dess villkorade utgående flöden, som så småningom återförs i en samgåendenod.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De parallella sekvenserna av flöden från förgreningen går också de så småningom samman, i föreningsnoden.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Slutligen når vi noden för aktivitetsslut. </a:t>
            </a:r>
          </a:p>
          <a:p>
            <a:endParaRPr lang="en-US" altLang="sv-SE" sz="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5365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31CF288-96C9-4CCC-8EAC-6CF3B4212640}" type="slidenum">
              <a:rPr lang="en-US" altLang="sv-SE" sz="1300" i="0"/>
              <a:pPr eaLnBrk="1" hangingPunct="1"/>
              <a:t>10</a:t>
            </a:fld>
            <a:endParaRPr lang="en-US" altLang="sv-SE" sz="1300" i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1963" y="719138"/>
            <a:ext cx="6402387" cy="3602037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448175"/>
            <a:ext cx="6246812" cy="4781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sv-SE" altLang="sv-SE" sz="800">
                <a:latin typeface="Arial" panose="020B0604020202020204" pitchFamily="34" charset="0"/>
              </a:rPr>
              <a:t>Här har vi nu kompletterat aktivitetsdiagrammet från den första bilden med det vi har lärt oss hittills notationsmässigt, samt ett konkret textgivet exempel. </a:t>
            </a:r>
          </a:p>
          <a:p>
            <a:endParaRPr lang="sv-SE" altLang="sv-SE" sz="800">
              <a:latin typeface="Arial" panose="020B0604020202020204" pitchFamily="34" charset="0"/>
            </a:endParaRPr>
          </a:p>
          <a:p>
            <a:r>
              <a:rPr lang="sv-SE" altLang="sv-SE" sz="800">
                <a:latin typeface="Arial" panose="020B0604020202020204" pitchFamily="34" charset="0"/>
              </a:rPr>
              <a:t>Vi börjar i startnoden och följer flödena genom aktionsnoderna.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Vi kommer till en förgreningsnod som ger parallella sekvenser av flöden.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Vi kommer till en beslutsnod, med dess villkorade utgående flöden, som så småningom återförs i en samgåendenod.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De parallella sekvenserna av flöden från förgreningen går också de så småningom samman, i föreningsnoden. </a:t>
            </a:r>
          </a:p>
          <a:p>
            <a:r>
              <a:rPr lang="sv-SE" altLang="sv-SE" sz="800">
                <a:latin typeface="Arial" panose="020B0604020202020204" pitchFamily="34" charset="0"/>
              </a:rPr>
              <a:t>Slutligen når vi noden för aktivitetsslut. </a:t>
            </a:r>
          </a:p>
          <a:p>
            <a:endParaRPr lang="en-US" altLang="sv-SE" sz="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5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2726350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4797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5997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968045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932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F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3735963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Olive bran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0237541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Crow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12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  <p:sp>
        <p:nvSpPr>
          <p:cNvPr id="7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32425075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6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3029145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sv-SE" noProof="0"/>
              <a:t>Click to edit Master title style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r>
              <a:rPr lang="sv-SE" noProof="0"/>
              <a:t>Second level</a:t>
            </a:r>
          </a:p>
          <a:p>
            <a:pPr lvl="2"/>
            <a:r>
              <a:rPr lang="sv-SE" noProof="0"/>
              <a:t>Third level</a:t>
            </a:r>
          </a:p>
          <a:p>
            <a:pPr lvl="3"/>
            <a:r>
              <a:rPr lang="sv-SE" noProof="0"/>
              <a:t>Fourth level</a:t>
            </a:r>
          </a:p>
          <a:p>
            <a:pPr lvl="4"/>
            <a:r>
              <a:rPr lang="sv-SE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7807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- F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98360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Kron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  <p:sp>
        <p:nvSpPr>
          <p:cNvPr id="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</p:spTree>
    <p:extLst>
      <p:ext uri="{BB962C8B-B14F-4D97-AF65-F5344CB8AC3E}">
        <p14:creationId xmlns:p14="http://schemas.microsoft.com/office/powerpoint/2010/main" val="6582890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Olive bran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725743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Crow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307534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330759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p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505042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noProof="0"/>
              <a:t>Click to edit Master title style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74956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963257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61761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El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7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  <p:sp>
        <p:nvSpPr>
          <p:cNvPr id="9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17019348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Olivkvis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9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10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7980154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Krono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10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11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2968387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Olivkv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8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  <p:sp>
        <p:nvSpPr>
          <p:cNvPr id="9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</p:spTree>
    <p:extLst>
      <p:ext uri="{BB962C8B-B14F-4D97-AF65-F5344CB8AC3E}">
        <p14:creationId xmlns:p14="http://schemas.microsoft.com/office/powerpoint/2010/main" val="32714047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9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42498292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sv-SE" noProof="0"/>
              <a:t>Click to edit Master title style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r>
              <a:rPr lang="sv-SE" noProof="0"/>
              <a:t>Second level</a:t>
            </a:r>
          </a:p>
          <a:p>
            <a:pPr lvl="2"/>
            <a:r>
              <a:rPr lang="sv-SE" noProof="0"/>
              <a:t>Third level</a:t>
            </a:r>
          </a:p>
          <a:p>
            <a:pPr lvl="3"/>
            <a:r>
              <a:rPr lang="sv-SE" noProof="0"/>
              <a:t>Fourth level</a:t>
            </a:r>
          </a:p>
          <a:p>
            <a:pPr lvl="4"/>
            <a:r>
              <a:rPr lang="sv-SE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05148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El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5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11169158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Olivkvis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1259114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Krono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12787982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18978091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089489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noProof="0"/>
              <a:t>Click to edit Master title style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64071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innehål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376429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1275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7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</p:spTree>
    <p:extLst>
      <p:ext uri="{BB962C8B-B14F-4D97-AF65-F5344CB8AC3E}">
        <p14:creationId xmlns:p14="http://schemas.microsoft.com/office/powerpoint/2010/main" val="5928409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Fi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10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11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17991691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Olive branch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  <p:sp>
        <p:nvSpPr>
          <p:cNvPr id="8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18505095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Crow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  <p:sp>
        <p:nvSpPr>
          <p:cNvPr id="9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22847219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6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  <p:sp>
        <p:nvSpPr>
          <p:cNvPr id="7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4541948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sv-SE" noProof="0"/>
              <a:t>Click to edit Master title style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r>
              <a:rPr lang="sv-SE" noProof="0"/>
              <a:t>Second level</a:t>
            </a:r>
          </a:p>
          <a:p>
            <a:pPr lvl="2"/>
            <a:r>
              <a:rPr lang="sv-SE" noProof="0"/>
              <a:t>Third level</a:t>
            </a:r>
          </a:p>
          <a:p>
            <a:pPr lvl="3"/>
            <a:r>
              <a:rPr lang="sv-SE" noProof="0"/>
              <a:t>Fourth level</a:t>
            </a:r>
          </a:p>
          <a:p>
            <a:pPr lvl="4"/>
            <a:r>
              <a:rPr lang="sv-SE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95333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Fi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5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36494611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Olive branch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Click to edit Master title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24717795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Crow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Click to edit Master title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7151870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1193454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par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75470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2510738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noProof="0"/>
              <a:t>Click to edit Master title style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59268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412670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00621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verkande -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07854"/>
            <a:ext cx="1435366" cy="1195504"/>
          </a:xfrm>
          <a:prstGeom prst="rect">
            <a:avLst/>
          </a:prstGeom>
        </p:spPr>
      </p:pic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4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24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2400">
                <a:solidFill>
                  <a:schemeClr val="tx1"/>
                </a:solidFill>
              </a:defRPr>
            </a:lvl4pPr>
            <a:lvl5pPr marL="1828800" indent="0">
              <a:buFontTx/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504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>
                <a:solidFill>
                  <a:srgbClr val="002F5F"/>
                </a:solidFill>
                <a:latin typeface="Verdana"/>
                <a:cs typeface="Verdana"/>
              </a:rPr>
              <a:t>Medverkande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792000" y="4227934"/>
            <a:ext cx="53540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noProof="0" dirty="0">
                <a:solidFill>
                  <a:schemeClr val="tx1"/>
                </a:solidFill>
                <a:latin typeface="Verdana"/>
              </a:rPr>
              <a:t>Inspelat</a:t>
            </a:r>
            <a:r>
              <a:rPr lang="sv-SE" sz="1600" baseline="0" noProof="0" dirty="0">
                <a:solidFill>
                  <a:schemeClr val="tx1"/>
                </a:solidFill>
                <a:latin typeface="Verdana"/>
              </a:rPr>
              <a:t> </a:t>
            </a:r>
            <a:fld id="{DEF0F593-7E64-D74F-96F6-B611C3DC3FC9}" type="datetime1">
              <a:rPr lang="sv-SE" sz="1600" baseline="0" noProof="0" smtClean="0">
                <a:solidFill>
                  <a:schemeClr val="tx1"/>
                </a:solidFill>
                <a:latin typeface="Verdana"/>
              </a:rPr>
              <a:t>2020-09-26</a:t>
            </a:fld>
            <a:endParaRPr lang="sv-SE" sz="1600" noProof="0" dirty="0">
              <a:solidFill>
                <a:schemeClr val="tx1"/>
              </a:solidFill>
              <a:latin typeface="Verdana"/>
            </a:endParaRPr>
          </a:p>
          <a:p>
            <a:r>
              <a:rPr lang="sv-SE" sz="1600" noProof="0" dirty="0">
                <a:solidFill>
                  <a:schemeClr val="tx1"/>
                </a:solidFill>
                <a:latin typeface="Verdana"/>
              </a:rPr>
              <a:t>Institutionen för data- och systemvetenskap, DSV </a:t>
            </a:r>
          </a:p>
        </p:txBody>
      </p:sp>
    </p:spTree>
    <p:extLst>
      <p:ext uri="{BB962C8B-B14F-4D97-AF65-F5344CB8AC3E}">
        <p14:creationId xmlns:p14="http://schemas.microsoft.com/office/powerpoint/2010/main" val="15321057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ibutors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4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24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2400">
                <a:solidFill>
                  <a:schemeClr val="tx1"/>
                </a:solidFill>
              </a:defRPr>
            </a:lvl4pPr>
            <a:lvl5pPr marL="1828800" indent="0">
              <a:buFontTx/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35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noProof="0">
                <a:solidFill>
                  <a:srgbClr val="002F5F"/>
                </a:solidFill>
                <a:latin typeface="Verdana"/>
                <a:cs typeface="Verdana"/>
              </a:rPr>
              <a:t>Contributors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792000" y="4227934"/>
            <a:ext cx="57246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>
                <a:solidFill>
                  <a:schemeClr val="tx1"/>
                </a:solidFill>
                <a:latin typeface="Verdana"/>
              </a:rPr>
              <a:t>Recorded </a:t>
            </a:r>
            <a:fld id="{DEF0F593-7E64-D74F-96F6-B611C3DC3FC9}" type="datetime1">
              <a:rPr lang="en-US" sz="1600" baseline="0" noProof="0" smtClean="0">
                <a:solidFill>
                  <a:schemeClr val="tx1"/>
                </a:solidFill>
                <a:latin typeface="Verdana"/>
              </a:rPr>
              <a:t>9/26/2020</a:t>
            </a:fld>
            <a:endParaRPr lang="en-US" sz="1600" noProof="0" dirty="0">
              <a:solidFill>
                <a:schemeClr val="tx1"/>
              </a:solidFill>
              <a:latin typeface="Verdana"/>
            </a:endParaRPr>
          </a:p>
          <a:p>
            <a:r>
              <a:rPr lang="en-US" sz="1600" noProof="0" dirty="0">
                <a:solidFill>
                  <a:schemeClr val="tx1"/>
                </a:solidFill>
                <a:latin typeface="Verdana"/>
              </a:rPr>
              <a:t>Department of Computer and Systems Sciences, DSV </a:t>
            </a:r>
          </a:p>
        </p:txBody>
      </p:sp>
      <p:pic>
        <p:nvPicPr>
          <p:cNvPr id="8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8"/>
            <a:ext cx="1296144" cy="123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4612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verkande - 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792000" y="4227934"/>
            <a:ext cx="53540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noProof="0" dirty="0">
                <a:solidFill>
                  <a:srgbClr val="FFFFFF"/>
                </a:solidFill>
                <a:latin typeface="Verdana"/>
              </a:rPr>
              <a:t>Inspelat</a:t>
            </a:r>
            <a:r>
              <a:rPr lang="sv-SE" sz="1600" baseline="0" noProof="0" dirty="0">
                <a:solidFill>
                  <a:srgbClr val="FFFFFF"/>
                </a:solidFill>
                <a:latin typeface="Verdana"/>
              </a:rPr>
              <a:t> </a:t>
            </a:r>
            <a:fld id="{DEF0F593-7E64-D74F-96F6-B611C3DC3FC9}" type="datetime1">
              <a:rPr lang="sv-SE" sz="1600" baseline="0" noProof="0" smtClean="0">
                <a:solidFill>
                  <a:srgbClr val="FFFFFF"/>
                </a:solidFill>
                <a:latin typeface="Verdana"/>
              </a:rPr>
              <a:t>2020-09-26</a:t>
            </a:fld>
            <a:endParaRPr lang="sv-SE" sz="1600" noProof="0" dirty="0">
              <a:solidFill>
                <a:srgbClr val="FFFFFF"/>
              </a:solidFill>
              <a:latin typeface="Verdana"/>
            </a:endParaRPr>
          </a:p>
          <a:p>
            <a:r>
              <a:rPr lang="sv-SE" sz="1600" noProof="0" dirty="0">
                <a:solidFill>
                  <a:srgbClr val="FFFFFF"/>
                </a:solidFill>
                <a:latin typeface="Verdana"/>
              </a:rPr>
              <a:t>Institutionen för data- och systemvetenskap, DSV 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504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>
                <a:solidFill>
                  <a:srgbClr val="FFFFFF"/>
                </a:solidFill>
                <a:latin typeface="Verdana"/>
                <a:cs typeface="Verdana"/>
              </a:rPr>
              <a:t>Medverkande</a:t>
            </a: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42890"/>
            <a:ext cx="1435367" cy="119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8492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verkande - egen sidfot - 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42890"/>
            <a:ext cx="1435367" cy="1195504"/>
          </a:xfrm>
          <a:prstGeom prst="rect">
            <a:avLst/>
          </a:prstGeom>
        </p:spPr>
      </p:pic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504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>
                <a:solidFill>
                  <a:srgbClr val="FFFFFF"/>
                </a:solidFill>
                <a:latin typeface="Verdana"/>
                <a:cs typeface="Verdana"/>
              </a:rPr>
              <a:t>Medverkande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90772" y="4221654"/>
            <a:ext cx="6387308" cy="586827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strike="noStrike" baseline="0">
                <a:solidFill>
                  <a:schemeClr val="bg1"/>
                </a:solidFill>
              </a:defRPr>
            </a:lvl1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>
                <a:solidFill>
                  <a:schemeClr val="bg1"/>
                </a:solidFill>
                <a:latin typeface="Verdana"/>
              </a:rPr>
              <a:t>Click to insert custom footer</a:t>
            </a:r>
          </a:p>
        </p:txBody>
      </p:sp>
    </p:spTree>
    <p:extLst>
      <p:ext uri="{BB962C8B-B14F-4D97-AF65-F5344CB8AC3E}">
        <p14:creationId xmlns:p14="http://schemas.microsoft.com/office/powerpoint/2010/main" val="29688040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ibutors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792000" y="4227934"/>
            <a:ext cx="57246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>
                <a:solidFill>
                  <a:schemeClr val="bg1"/>
                </a:solidFill>
                <a:latin typeface="Verdana"/>
              </a:rPr>
              <a:t>Recorded </a:t>
            </a:r>
            <a:fld id="{DEF0F593-7E64-D74F-96F6-B611C3DC3FC9}" type="datetime1">
              <a:rPr lang="en-US" sz="1600" baseline="0" noProof="0" smtClean="0">
                <a:solidFill>
                  <a:schemeClr val="bg1"/>
                </a:solidFill>
                <a:latin typeface="Verdana"/>
              </a:rPr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9/26/2020</a:t>
            </a:fld>
            <a:endParaRPr lang="en-US" sz="1600" noProof="0" dirty="0">
              <a:solidFill>
                <a:schemeClr val="bg1"/>
              </a:solidFill>
              <a:latin typeface="Verdana"/>
            </a:endParaRPr>
          </a:p>
          <a:p>
            <a:r>
              <a:rPr lang="en-US" sz="1600" noProof="0" dirty="0">
                <a:solidFill>
                  <a:schemeClr val="bg1"/>
                </a:solidFill>
                <a:latin typeface="Verdana"/>
              </a:rPr>
              <a:t>Department of Computer and Systems Sciences, DSV 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35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noProof="0" dirty="0">
                <a:solidFill>
                  <a:srgbClr val="FFFFFF"/>
                </a:solidFill>
                <a:latin typeface="Verdana"/>
                <a:cs typeface="Verdana"/>
              </a:rPr>
              <a:t>Contributors</a:t>
            </a: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8"/>
            <a:ext cx="1296144" cy="123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2158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ibutors - custom footer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35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noProof="0" dirty="0">
                <a:solidFill>
                  <a:srgbClr val="FFFFFF"/>
                </a:solidFill>
                <a:latin typeface="Verdana"/>
                <a:cs typeface="Verdana"/>
              </a:rPr>
              <a:t>Contributors</a:t>
            </a: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8"/>
            <a:ext cx="1296144" cy="1236379"/>
          </a:xfrm>
          <a:prstGeom prst="rect">
            <a:avLst/>
          </a:prstGeom>
        </p:spPr>
      </p:pic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90772" y="4221654"/>
            <a:ext cx="6387308" cy="586827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strike="noStrike" baseline="0">
                <a:solidFill>
                  <a:schemeClr val="bg1"/>
                </a:solidFill>
              </a:defRPr>
            </a:lvl1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>
                <a:solidFill>
                  <a:schemeClr val="bg1"/>
                </a:solidFill>
                <a:latin typeface="Verdana"/>
              </a:rPr>
              <a:t>Click to insert custom footer</a:t>
            </a:r>
          </a:p>
        </p:txBody>
      </p:sp>
    </p:spTree>
    <p:extLst>
      <p:ext uri="{BB962C8B-B14F-4D97-AF65-F5344CB8AC3E}">
        <p14:creationId xmlns:p14="http://schemas.microsoft.com/office/powerpoint/2010/main" val="417444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a logo - 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07854"/>
            <a:ext cx="1435367" cy="1195504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792000" y="4465444"/>
            <a:ext cx="5354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noProof="0" dirty="0">
                <a:solidFill>
                  <a:srgbClr val="FFFFFF"/>
                </a:solidFill>
                <a:latin typeface="Verdana"/>
              </a:rPr>
              <a:t>Institutionen för data- och systemvetenskap, DSV </a:t>
            </a:r>
          </a:p>
        </p:txBody>
      </p:sp>
    </p:spTree>
    <p:extLst>
      <p:ext uri="{BB962C8B-B14F-4D97-AF65-F5344CB8AC3E}">
        <p14:creationId xmlns:p14="http://schemas.microsoft.com/office/powerpoint/2010/main" val="533423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pitelsida - 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sv-SE" noProof="0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9377308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logo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792000" y="4465444"/>
            <a:ext cx="5724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noProof="0" dirty="0">
                <a:solidFill>
                  <a:schemeClr val="bg1"/>
                </a:solidFill>
                <a:latin typeface="Verdana"/>
              </a:rPr>
              <a:t>Department of Computer and Systems Sciences, DSV </a:t>
            </a: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9"/>
            <a:ext cx="1296144" cy="123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86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vit/Empt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08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svart/Empty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39523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blå/Empty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2765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Olivkv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935300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Kron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935300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sv-SE" noProof="0" dirty="0"/>
          </a:p>
        </p:txBody>
      </p:sp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3912549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5.emf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6.emf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10.emf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7" name="Bildobjekt 6" descr="logo-org-svensk_rgb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884368" y="216001"/>
            <a:ext cx="980375" cy="81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9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709" r:id="rId2"/>
    <p:sldLayoutId id="2147483710" r:id="rId3"/>
    <p:sldLayoutId id="2147483713" r:id="rId4"/>
    <p:sldLayoutId id="2147483684" r:id="rId5"/>
    <p:sldLayoutId id="2147483683" r:id="rId6"/>
    <p:sldLayoutId id="2147483712" r:id="rId7"/>
    <p:sldLayoutId id="2147483711" r:id="rId8"/>
    <p:sldLayoutId id="2147483714" r:id="rId9"/>
    <p:sldLayoutId id="2147483685" r:id="rId10"/>
    <p:sldLayoutId id="2147483686" r:id="rId11"/>
    <p:sldLayoutId id="2147483687" r:id="rId12"/>
    <p:sldLayoutId id="2147483688" r:id="rId13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noProof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/>
              <a:t>Klicka här för att ändra format på bakgrundstexten</a:t>
            </a:r>
          </a:p>
          <a:p>
            <a:pPr lvl="1"/>
            <a:r>
              <a:rPr lang="en-US" noProof="0"/>
              <a:t>Nivå två</a:t>
            </a:r>
          </a:p>
          <a:p>
            <a:pPr lvl="2"/>
            <a:r>
              <a:rPr lang="en-US" noProof="0"/>
              <a:t>Nivå tre</a:t>
            </a:r>
          </a:p>
          <a:p>
            <a:pPr lvl="3"/>
            <a:r>
              <a:rPr lang="en-US" noProof="0"/>
              <a:t>Nivå fyra</a:t>
            </a:r>
          </a:p>
          <a:p>
            <a:pPr lvl="4"/>
            <a:r>
              <a:rPr lang="en-US" noProof="0"/>
              <a:t>Nivå fem</a:t>
            </a:r>
          </a:p>
        </p:txBody>
      </p:sp>
      <p:pic>
        <p:nvPicPr>
          <p:cNvPr id="5" name="Bildobjekt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16001"/>
            <a:ext cx="884358" cy="84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926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8" r:id="rId2"/>
    <p:sldLayoutId id="2147483737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16655"/>
            <a:ext cx="980375" cy="81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877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20" r:id="rId2"/>
    <p:sldLayoutId id="2147483719" r:id="rId3"/>
    <p:sldLayoutId id="2147483721" r:id="rId4"/>
    <p:sldLayoutId id="2147483722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4" name="Picture 3" descr="logo-neg-engelsk_rgb.eps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572" y="216023"/>
            <a:ext cx="884336" cy="84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172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903434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65" r:id="rId2"/>
    <p:sldLayoutId id="2147483733" r:id="rId3"/>
    <p:sldLayoutId id="2147483769" r:id="rId4"/>
    <p:sldLayoutId id="2147483766" r:id="rId5"/>
    <p:sldLayoutId id="2147483770" r:id="rId6"/>
    <p:sldLayoutId id="2147483767" r:id="rId7"/>
    <p:sldLayoutId id="2147483768" r:id="rId8"/>
    <p:sldLayoutId id="2147483697" r:id="rId9"/>
    <p:sldLayoutId id="2147483715" r:id="rId10"/>
    <p:sldLayoutId id="2147483716" r:id="rId11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0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1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2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3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4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5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999" y="1704612"/>
            <a:ext cx="7437357" cy="1069200"/>
          </a:xfrm>
        </p:spPr>
        <p:txBody>
          <a:bodyPr/>
          <a:lstStyle/>
          <a:p>
            <a:r>
              <a:rPr lang="sv-SE" dirty="0" err="1"/>
              <a:t>Managing</a:t>
            </a:r>
            <a:r>
              <a:rPr lang="sv-SE" dirty="0"/>
              <a:t> </a:t>
            </a:r>
            <a:r>
              <a:rPr lang="sv-SE" dirty="0" err="1"/>
              <a:t>Problematic</a:t>
            </a:r>
            <a:r>
              <a:rPr lang="sv-SE" dirty="0"/>
              <a:t> </a:t>
            </a:r>
            <a:r>
              <a:rPr lang="sv-SE" dirty="0" err="1"/>
              <a:t>Modelling</a:t>
            </a:r>
            <a:r>
              <a:rPr lang="sv-SE" dirty="0"/>
              <a:t> Situations </a:t>
            </a:r>
            <a:r>
              <a:rPr lang="sv-SE" dirty="0" err="1"/>
              <a:t>with</a:t>
            </a:r>
            <a:r>
              <a:rPr lang="sv-SE" dirty="0"/>
              <a:t> UML Class Diagram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7999" y="3360328"/>
            <a:ext cx="6631200" cy="1045502"/>
          </a:xfrm>
        </p:spPr>
        <p:txBody>
          <a:bodyPr/>
          <a:lstStyle/>
          <a:p>
            <a:r>
              <a:rPr lang="sv-SE" dirty="0"/>
              <a:t>Erik Perjons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sv-SE" dirty="0"/>
              <a:t>SUPCOM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980D5FB-84AD-47C2-BA37-D61D584588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29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6628"/>
    </mc:Choice>
    <mc:Fallback xmlns="">
      <p:transition advTm="16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4"/>
          <p:cNvSpPr>
            <a:spLocks noGrp="1" noChangeArrowheads="1"/>
          </p:cNvSpPr>
          <p:nvPr>
            <p:ph type="title"/>
          </p:nvPr>
        </p:nvSpPr>
        <p:spPr>
          <a:xfrm>
            <a:off x="655286" y="502207"/>
            <a:ext cx="7205506" cy="596700"/>
          </a:xfrm>
          <a:noFill/>
        </p:spPr>
        <p:txBody>
          <a:bodyPr/>
          <a:lstStyle/>
          <a:p>
            <a:r>
              <a:rPr lang="sv-SE" altLang="sv-SE" sz="2850" dirty="0" err="1"/>
              <a:t>Attibutes</a:t>
            </a:r>
            <a:r>
              <a:rPr lang="sv-SE" altLang="sv-SE" sz="2850" dirty="0"/>
              <a:t> </a:t>
            </a:r>
            <a:r>
              <a:rPr lang="sv-SE" altLang="sv-SE" sz="2850" dirty="0" err="1"/>
              <a:t>have</a:t>
            </a:r>
            <a:r>
              <a:rPr lang="sv-SE" altLang="sv-SE" sz="2850" dirty="0"/>
              <a:t> </a:t>
            </a:r>
            <a:r>
              <a:rPr lang="sv-SE" altLang="sv-SE" sz="2850" dirty="0" err="1"/>
              <a:t>multiplicity</a:t>
            </a:r>
            <a:endParaRPr lang="sv-SE" altLang="sv-SE" sz="285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21FE9B6-02E5-4386-9BE7-E78A8FABBC6B}"/>
              </a:ext>
            </a:extLst>
          </p:cNvPr>
          <p:cNvSpPr txBox="1"/>
          <p:nvPr/>
        </p:nvSpPr>
        <p:spPr>
          <a:xfrm>
            <a:off x="655286" y="1278988"/>
            <a:ext cx="7348762" cy="1238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</a:pP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Let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us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assume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that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the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multiplicity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for all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attributes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is not 1..1</a:t>
            </a:r>
          </a:p>
          <a:p>
            <a:pPr>
              <a:lnSpc>
                <a:spcPts val="2900"/>
              </a:lnSpc>
              <a:spcBef>
                <a:spcPct val="20000"/>
              </a:spcBef>
              <a:buSzPct val="93000"/>
            </a:pPr>
            <a:endParaRPr lang="sv-SE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ts val="2900"/>
              </a:lnSpc>
              <a:spcBef>
                <a:spcPct val="20000"/>
              </a:spcBef>
              <a:buSzPct val="93000"/>
            </a:pPr>
            <a:endParaRPr lang="sv-SE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0" name="Rectangle 8">
            <a:extLst>
              <a:ext uri="{FF2B5EF4-FFF2-40B4-BE49-F238E27FC236}">
                <a16:creationId xmlns:a16="http://schemas.microsoft.com/office/drawing/2014/main" id="{161435E3-CC71-4F6A-9F28-90A481E03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319" y="3085088"/>
            <a:ext cx="1318022" cy="50569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v-SE" altLang="sv-SE" sz="1050"/>
          </a:p>
        </p:txBody>
      </p:sp>
      <p:sp>
        <p:nvSpPr>
          <p:cNvPr id="43" name="Line 9">
            <a:extLst>
              <a:ext uri="{FF2B5EF4-FFF2-40B4-BE49-F238E27FC236}">
                <a16:creationId xmlns:a16="http://schemas.microsoft.com/office/drawing/2014/main" id="{7C1DA090-BF4A-47E0-9D83-C98BED58B0C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5319" y="3256537"/>
            <a:ext cx="131802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v-SE" sz="1350"/>
          </a:p>
        </p:txBody>
      </p:sp>
      <p:sp>
        <p:nvSpPr>
          <p:cNvPr id="44" name="Text Box 10">
            <a:extLst>
              <a:ext uri="{FF2B5EF4-FFF2-40B4-BE49-F238E27FC236}">
                <a16:creationId xmlns:a16="http://schemas.microsoft.com/office/drawing/2014/main" id="{8E1ABCAF-D65D-4B48-A122-25E7E5D5E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6535" y="3037462"/>
            <a:ext cx="105608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1050" dirty="0">
                <a:latin typeface="Verdana" panose="020B0604030504040204" pitchFamily="34" charset="0"/>
              </a:rPr>
              <a:t>Student</a:t>
            </a:r>
          </a:p>
        </p:txBody>
      </p:sp>
      <p:sp>
        <p:nvSpPr>
          <p:cNvPr id="45" name="Text Box 16">
            <a:extLst>
              <a:ext uri="{FF2B5EF4-FFF2-40B4-BE49-F238E27FC236}">
                <a16:creationId xmlns:a16="http://schemas.microsoft.com/office/drawing/2014/main" id="{BA742309-DB43-4BDC-9BCD-E03782B701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9502" y="3155964"/>
            <a:ext cx="47506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1..1</a:t>
            </a:r>
          </a:p>
        </p:txBody>
      </p:sp>
      <p:sp>
        <p:nvSpPr>
          <p:cNvPr id="46" name="Text Box 17">
            <a:extLst>
              <a:ext uri="{FF2B5EF4-FFF2-40B4-BE49-F238E27FC236}">
                <a16:creationId xmlns:a16="http://schemas.microsoft.com/office/drawing/2014/main" id="{919281F9-8669-407A-B2ED-F94E66092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1064" y="3613519"/>
            <a:ext cx="52744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0..*</a:t>
            </a:r>
          </a:p>
        </p:txBody>
      </p:sp>
      <p:sp>
        <p:nvSpPr>
          <p:cNvPr id="47" name="Rectangle 18">
            <a:extLst>
              <a:ext uri="{FF2B5EF4-FFF2-40B4-BE49-F238E27FC236}">
                <a16:creationId xmlns:a16="http://schemas.microsoft.com/office/drawing/2014/main" id="{486AAC52-1168-4A02-8DD0-96F7BFAC2F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9482" y="3387692"/>
            <a:ext cx="1265635" cy="44095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v-SE" altLang="sv-SE" sz="1050"/>
          </a:p>
        </p:txBody>
      </p:sp>
      <p:sp>
        <p:nvSpPr>
          <p:cNvPr id="48" name="Line 19">
            <a:extLst>
              <a:ext uri="{FF2B5EF4-FFF2-40B4-BE49-F238E27FC236}">
                <a16:creationId xmlns:a16="http://schemas.microsoft.com/office/drawing/2014/main" id="{2734174B-CC07-43F4-A3BA-EDD8228E59C4}"/>
              </a:ext>
            </a:extLst>
          </p:cNvPr>
          <p:cNvSpPr>
            <a:spLocks noChangeShapeType="1"/>
          </p:cNvSpPr>
          <p:nvPr/>
        </p:nvSpPr>
        <p:spPr bwMode="auto">
          <a:xfrm>
            <a:off x="3099483" y="3590444"/>
            <a:ext cx="126563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v-SE" sz="1350"/>
          </a:p>
        </p:txBody>
      </p:sp>
      <p:sp>
        <p:nvSpPr>
          <p:cNvPr id="49" name="Text Box 21">
            <a:extLst>
              <a:ext uri="{FF2B5EF4-FFF2-40B4-BE49-F238E27FC236}">
                <a16:creationId xmlns:a16="http://schemas.microsoft.com/office/drawing/2014/main" id="{0F5F9A7A-1B28-4BF7-901B-6C6087610B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9453" y="3377336"/>
            <a:ext cx="105489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1050" dirty="0" err="1">
                <a:latin typeface="Verdana" panose="020B0604030504040204" pitchFamily="34" charset="0"/>
              </a:rPr>
              <a:t>Registration</a:t>
            </a:r>
            <a:endParaRPr lang="sv-SE" altLang="sv-SE" sz="1800" dirty="0">
              <a:latin typeface="Verdana" panose="020B0604030504040204" pitchFamily="34" charset="0"/>
            </a:endParaRPr>
          </a:p>
        </p:txBody>
      </p:sp>
      <p:sp>
        <p:nvSpPr>
          <p:cNvPr id="50" name="Rectangle 23">
            <a:extLst>
              <a:ext uri="{FF2B5EF4-FFF2-40B4-BE49-F238E27FC236}">
                <a16:creationId xmlns:a16="http://schemas.microsoft.com/office/drawing/2014/main" id="{6C6FA5E2-2B06-47B4-A2D8-62A6F5B87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8129" y="3161759"/>
            <a:ext cx="1407319" cy="45939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v-SE" altLang="sv-SE" sz="1050"/>
          </a:p>
        </p:txBody>
      </p:sp>
      <p:sp>
        <p:nvSpPr>
          <p:cNvPr id="51" name="Text Box 25">
            <a:extLst>
              <a:ext uri="{FF2B5EF4-FFF2-40B4-BE49-F238E27FC236}">
                <a16:creationId xmlns:a16="http://schemas.microsoft.com/office/drawing/2014/main" id="{E9D88FA0-C179-485F-9E73-9EE67CB2E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3306" y="3101460"/>
            <a:ext cx="1367809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1050" dirty="0">
                <a:latin typeface="Verdana" panose="020B0604030504040204" pitchFamily="34" charset="0"/>
              </a:rPr>
              <a:t>Course</a:t>
            </a:r>
            <a:endParaRPr lang="sv-SE" altLang="sv-SE" sz="1800" dirty="0">
              <a:latin typeface="Verdana" panose="020B060403050404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5EA9713-F860-4F27-8BFB-D45A22ADD5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410" y="3221451"/>
            <a:ext cx="13773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 err="1">
                <a:latin typeface="Verdana" panose="020B0604030504040204" pitchFamily="34" charset="0"/>
              </a:rPr>
              <a:t>studentName</a:t>
            </a:r>
            <a:r>
              <a:rPr lang="sv-SE" altLang="sv-SE" sz="900" dirty="0">
                <a:latin typeface="Verdana" panose="020B0604030504040204" pitchFamily="34" charset="0"/>
              </a:rPr>
              <a:t> (1..1) 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 err="1">
                <a:latin typeface="Verdana" panose="020B0604030504040204" pitchFamily="34" charset="0"/>
              </a:rPr>
              <a:t>mobileNo</a:t>
            </a:r>
            <a:r>
              <a:rPr lang="sv-SE" altLang="sv-SE" sz="900" dirty="0">
                <a:latin typeface="Verdana" panose="020B0604030504040204" pitchFamily="34" charset="0"/>
              </a:rPr>
              <a:t> (1..*)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279037C-EA40-4E84-AC08-E17E4052A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3230" y="3588062"/>
            <a:ext cx="102303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 err="1">
                <a:latin typeface="Verdana" panose="020B0604030504040204" pitchFamily="34" charset="0"/>
              </a:rPr>
              <a:t>regDate</a:t>
            </a:r>
            <a:r>
              <a:rPr lang="sv-SE" altLang="sv-SE" sz="900" dirty="0">
                <a:latin typeface="Verdana" panose="020B0604030504040204" pitchFamily="34" charset="0"/>
              </a:rPr>
              <a:t> (1..1)</a:t>
            </a:r>
          </a:p>
        </p:txBody>
      </p:sp>
      <p:sp>
        <p:nvSpPr>
          <p:cNvPr id="54" name="Text Box 30">
            <a:extLst>
              <a:ext uri="{FF2B5EF4-FFF2-40B4-BE49-F238E27FC236}">
                <a16:creationId xmlns:a16="http://schemas.microsoft.com/office/drawing/2014/main" id="{A88A7CF1-47A5-4D77-81AB-A54C32BC18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6489" y="3210466"/>
            <a:ext cx="47506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1..1</a:t>
            </a:r>
          </a:p>
        </p:txBody>
      </p:sp>
      <p:sp>
        <p:nvSpPr>
          <p:cNvPr id="55" name="Line 34">
            <a:extLst>
              <a:ext uri="{FF2B5EF4-FFF2-40B4-BE49-F238E27FC236}">
                <a16:creationId xmlns:a16="http://schemas.microsoft.com/office/drawing/2014/main" id="{F81A0960-B652-4235-BE1F-B66A296450FD}"/>
              </a:ext>
            </a:extLst>
          </p:cNvPr>
          <p:cNvSpPr>
            <a:spLocks noChangeShapeType="1"/>
          </p:cNvSpPr>
          <p:nvPr/>
        </p:nvSpPr>
        <p:spPr bwMode="auto">
          <a:xfrm>
            <a:off x="5306275" y="3336291"/>
            <a:ext cx="14049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sv-SE" sz="1350"/>
          </a:p>
        </p:txBody>
      </p:sp>
      <p:sp>
        <p:nvSpPr>
          <p:cNvPr id="56" name="Line 106">
            <a:extLst>
              <a:ext uri="{FF2B5EF4-FFF2-40B4-BE49-F238E27FC236}">
                <a16:creationId xmlns:a16="http://schemas.microsoft.com/office/drawing/2014/main" id="{2A8E6EF6-8D74-4A7C-ACAD-E73999E640B6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7635" y="3408633"/>
            <a:ext cx="704464" cy="179429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sv-SE" sz="1350"/>
          </a:p>
        </p:txBody>
      </p:sp>
      <p:sp>
        <p:nvSpPr>
          <p:cNvPr id="57" name="Line 106">
            <a:extLst>
              <a:ext uri="{FF2B5EF4-FFF2-40B4-BE49-F238E27FC236}">
                <a16:creationId xmlns:a16="http://schemas.microsoft.com/office/drawing/2014/main" id="{E1EAE0E6-E50C-433C-BADD-EC0C11D946D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86249" y="3425651"/>
            <a:ext cx="896512" cy="162411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sv-SE" sz="1350"/>
          </a:p>
        </p:txBody>
      </p:sp>
      <p:sp>
        <p:nvSpPr>
          <p:cNvPr id="58" name="Text Box 17">
            <a:extLst>
              <a:ext uri="{FF2B5EF4-FFF2-40B4-BE49-F238E27FC236}">
                <a16:creationId xmlns:a16="http://schemas.microsoft.com/office/drawing/2014/main" id="{3FF112AC-4E15-4F11-B269-C1D006220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3823" y="3277867"/>
            <a:ext cx="115616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i="1" dirty="0" err="1">
                <a:latin typeface="Verdana" panose="020B0604030504040204" pitchFamily="34" charset="0"/>
              </a:rPr>
              <a:t>concerns</a:t>
            </a:r>
            <a:endParaRPr lang="sv-SE" altLang="sv-SE" sz="900" i="1" dirty="0">
              <a:latin typeface="Verdana" panose="020B0604030504040204" pitchFamily="34" charset="0"/>
            </a:endParaRPr>
          </a:p>
        </p:txBody>
      </p:sp>
      <p:sp>
        <p:nvSpPr>
          <p:cNvPr id="59" name="Text Box 17">
            <a:extLst>
              <a:ext uri="{FF2B5EF4-FFF2-40B4-BE49-F238E27FC236}">
                <a16:creationId xmlns:a16="http://schemas.microsoft.com/office/drawing/2014/main" id="{B3C821C2-F401-402E-853C-6AD6903FD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3994" y="3336291"/>
            <a:ext cx="115616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i="1" dirty="0" err="1">
                <a:latin typeface="Verdana" panose="020B0604030504040204" pitchFamily="34" charset="0"/>
              </a:rPr>
              <a:t>performs</a:t>
            </a:r>
            <a:endParaRPr lang="sv-SE" altLang="sv-SE" sz="900" i="1" dirty="0">
              <a:latin typeface="Verdana" panose="020B0604030504040204" pitchFamily="34" charset="0"/>
            </a:endParaRPr>
          </a:p>
        </p:txBody>
      </p:sp>
      <p:sp>
        <p:nvSpPr>
          <p:cNvPr id="60" name="Isosceles Triangle 59">
            <a:extLst>
              <a:ext uri="{FF2B5EF4-FFF2-40B4-BE49-F238E27FC236}">
                <a16:creationId xmlns:a16="http://schemas.microsoft.com/office/drawing/2014/main" id="{127D8945-2C6F-453F-877E-56143C9C4502}"/>
              </a:ext>
            </a:extLst>
          </p:cNvPr>
          <p:cNvSpPr/>
          <p:nvPr/>
        </p:nvSpPr>
        <p:spPr>
          <a:xfrm rot="5400000">
            <a:off x="2911538" y="3430636"/>
            <a:ext cx="160938" cy="49233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1" name="Isosceles Triangle 60">
            <a:extLst>
              <a:ext uri="{FF2B5EF4-FFF2-40B4-BE49-F238E27FC236}">
                <a16:creationId xmlns:a16="http://schemas.microsoft.com/office/drawing/2014/main" id="{874D9325-677E-404A-A454-2182CF9B242E}"/>
              </a:ext>
            </a:extLst>
          </p:cNvPr>
          <p:cNvSpPr/>
          <p:nvPr/>
        </p:nvSpPr>
        <p:spPr>
          <a:xfrm rot="5400000">
            <a:off x="4917957" y="3364938"/>
            <a:ext cx="160938" cy="49233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2" name="Rectangle 28">
            <a:extLst>
              <a:ext uri="{FF2B5EF4-FFF2-40B4-BE49-F238E27FC236}">
                <a16:creationId xmlns:a16="http://schemas.microsoft.com/office/drawing/2014/main" id="{A6DF5654-286E-49C0-B2FE-C2ACB9F2BE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9981" y="3361108"/>
            <a:ext cx="128272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 err="1">
                <a:latin typeface="Verdana" panose="020B0604030504040204" pitchFamily="34" charset="0"/>
              </a:rPr>
              <a:t>courseName</a:t>
            </a:r>
            <a:r>
              <a:rPr lang="sv-SE" altLang="sv-SE" sz="900" dirty="0">
                <a:latin typeface="Verdana" panose="020B0604030504040204" pitchFamily="34" charset="0"/>
              </a:rPr>
              <a:t> (1..1)</a:t>
            </a:r>
          </a:p>
        </p:txBody>
      </p:sp>
      <p:sp>
        <p:nvSpPr>
          <p:cNvPr id="63" name="Text Box 17">
            <a:extLst>
              <a:ext uri="{FF2B5EF4-FFF2-40B4-BE49-F238E27FC236}">
                <a16:creationId xmlns:a16="http://schemas.microsoft.com/office/drawing/2014/main" id="{49251637-E4A7-47F1-A710-A5BFC4E3C8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5420" y="3601047"/>
            <a:ext cx="52744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0..*</a:t>
            </a:r>
          </a:p>
        </p:txBody>
      </p:sp>
      <p:sp>
        <p:nvSpPr>
          <p:cNvPr id="26" name="Rectangle 23">
            <a:extLst>
              <a:ext uri="{FF2B5EF4-FFF2-40B4-BE49-F238E27FC236}">
                <a16:creationId xmlns:a16="http://schemas.microsoft.com/office/drawing/2014/main" id="{28EED85F-86A5-4A92-8CB9-10ECE4399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9459" y="4178971"/>
            <a:ext cx="1407319" cy="50509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v-SE" altLang="sv-SE" sz="1050"/>
          </a:p>
        </p:txBody>
      </p:sp>
      <p:sp>
        <p:nvSpPr>
          <p:cNvPr id="27" name="Text Box 25">
            <a:extLst>
              <a:ext uri="{FF2B5EF4-FFF2-40B4-BE49-F238E27FC236}">
                <a16:creationId xmlns:a16="http://schemas.microsoft.com/office/drawing/2014/main" id="{632A6F5A-E483-4425-B703-7011EB371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534" y="4132535"/>
            <a:ext cx="105489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1050" dirty="0" err="1">
                <a:latin typeface="Verdana" panose="020B0604030504040204" pitchFamily="34" charset="0"/>
              </a:rPr>
              <a:t>Teacher</a:t>
            </a:r>
            <a:endParaRPr lang="sv-SE" altLang="sv-SE" sz="1800" dirty="0">
              <a:latin typeface="Verdana" panose="020B0604030504040204" pitchFamily="34" charset="0"/>
            </a:endParaRPr>
          </a:p>
        </p:txBody>
      </p:sp>
      <p:sp>
        <p:nvSpPr>
          <p:cNvPr id="28" name="Line 34">
            <a:extLst>
              <a:ext uri="{FF2B5EF4-FFF2-40B4-BE49-F238E27FC236}">
                <a16:creationId xmlns:a16="http://schemas.microsoft.com/office/drawing/2014/main" id="{C101F5A0-D6F7-434E-B179-2890C33CD7BF}"/>
              </a:ext>
            </a:extLst>
          </p:cNvPr>
          <p:cNvSpPr>
            <a:spLocks noChangeShapeType="1"/>
          </p:cNvSpPr>
          <p:nvPr/>
        </p:nvSpPr>
        <p:spPr bwMode="auto">
          <a:xfrm>
            <a:off x="5371839" y="4361135"/>
            <a:ext cx="14049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sv-SE" sz="1350"/>
          </a:p>
        </p:txBody>
      </p:sp>
      <p:sp>
        <p:nvSpPr>
          <p:cNvPr id="29" name="Text Box 22">
            <a:extLst>
              <a:ext uri="{FF2B5EF4-FFF2-40B4-BE49-F238E27FC236}">
                <a16:creationId xmlns:a16="http://schemas.microsoft.com/office/drawing/2014/main" id="{53085B06-FF7A-44A9-9215-4268F7DF53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8325" y="4314734"/>
            <a:ext cx="142845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 err="1">
                <a:latin typeface="Verdana" panose="020B0604030504040204" pitchFamily="34" charset="0"/>
              </a:rPr>
              <a:t>teacherName</a:t>
            </a:r>
            <a:r>
              <a:rPr lang="sv-SE" altLang="sv-SE" sz="900" dirty="0">
                <a:latin typeface="Verdana" panose="020B0604030504040204" pitchFamily="34" charset="0"/>
              </a:rPr>
              <a:t> (1..1) 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 err="1">
                <a:latin typeface="Verdana" panose="020B0604030504040204" pitchFamily="34" charset="0"/>
              </a:rPr>
              <a:t>mainArea</a:t>
            </a:r>
            <a:r>
              <a:rPr lang="sv-SE" altLang="sv-SE" sz="900" dirty="0">
                <a:latin typeface="Verdana" panose="020B0604030504040204" pitchFamily="34" charset="0"/>
              </a:rPr>
              <a:t> (0..*)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v-SE" altLang="sv-SE" sz="900" dirty="0">
              <a:latin typeface="Verdana" panose="020B0604030504040204" pitchFamily="34" charset="0"/>
            </a:endParaRPr>
          </a:p>
        </p:txBody>
      </p:sp>
      <p:sp>
        <p:nvSpPr>
          <p:cNvPr id="30" name="Line 106">
            <a:extLst>
              <a:ext uri="{FF2B5EF4-FFF2-40B4-BE49-F238E27FC236}">
                <a16:creationId xmlns:a16="http://schemas.microsoft.com/office/drawing/2014/main" id="{7168A869-3DB5-47B7-BE9B-67598791F8BB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1121" y="3629358"/>
            <a:ext cx="1805" cy="503176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sv-SE" sz="1350"/>
          </a:p>
        </p:txBody>
      </p:sp>
      <p:sp>
        <p:nvSpPr>
          <p:cNvPr id="31" name="Text Box 30">
            <a:extLst>
              <a:ext uri="{FF2B5EF4-FFF2-40B4-BE49-F238E27FC236}">
                <a16:creationId xmlns:a16="http://schemas.microsoft.com/office/drawing/2014/main" id="{CF7BEEDB-3BE8-4BC4-9C6C-69CA605B9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3570" y="3584801"/>
            <a:ext cx="47506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0..*</a:t>
            </a:r>
          </a:p>
        </p:txBody>
      </p:sp>
      <p:sp>
        <p:nvSpPr>
          <p:cNvPr id="32" name="Text Box 30">
            <a:extLst>
              <a:ext uri="{FF2B5EF4-FFF2-40B4-BE49-F238E27FC236}">
                <a16:creationId xmlns:a16="http://schemas.microsoft.com/office/drawing/2014/main" id="{8440C3FB-AB04-4EDA-B6AD-32E9E2B1A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0921" y="3986158"/>
            <a:ext cx="47506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1..*</a:t>
            </a: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B425721E-07B9-4682-B731-C73BB862B4F2}"/>
              </a:ext>
            </a:extLst>
          </p:cNvPr>
          <p:cNvSpPr/>
          <p:nvPr/>
        </p:nvSpPr>
        <p:spPr>
          <a:xfrm rot="10800000">
            <a:off x="6054502" y="4025247"/>
            <a:ext cx="113866" cy="45719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957CC25-768C-491D-9B53-33D61AACD301}"/>
              </a:ext>
            </a:extLst>
          </p:cNvPr>
          <p:cNvSpPr txBox="1"/>
          <p:nvPr/>
        </p:nvSpPr>
        <p:spPr>
          <a:xfrm>
            <a:off x="5462862" y="3735078"/>
            <a:ext cx="14413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i="1" dirty="0">
                <a:latin typeface="Verdana" panose="020B0604030504040204" pitchFamily="34" charset="0"/>
              </a:rPr>
              <a:t>has </a:t>
            </a:r>
            <a:r>
              <a:rPr lang="sv-SE" sz="900" i="1" dirty="0" err="1">
                <a:latin typeface="Verdana" panose="020B0604030504040204" pitchFamily="34" charset="0"/>
              </a:rPr>
              <a:t>responsible</a:t>
            </a:r>
            <a:endParaRPr lang="sv-SE" sz="900" i="1" dirty="0">
              <a:latin typeface="Verdana" panose="020B060403050404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5B0803B-79BD-4D99-A7CA-EAE78B7A171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012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146"/>
    </mc:Choice>
    <mc:Fallback xmlns="">
      <p:transition spd="slow" advTm="120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4"/>
          <p:cNvSpPr>
            <a:spLocks noGrp="1" noChangeArrowheads="1"/>
          </p:cNvSpPr>
          <p:nvPr>
            <p:ph type="title"/>
          </p:nvPr>
        </p:nvSpPr>
        <p:spPr>
          <a:xfrm>
            <a:off x="655286" y="502207"/>
            <a:ext cx="7205506" cy="596700"/>
          </a:xfrm>
          <a:noFill/>
        </p:spPr>
        <p:txBody>
          <a:bodyPr/>
          <a:lstStyle/>
          <a:p>
            <a:r>
              <a:rPr lang="sv-SE" altLang="sv-SE" sz="2850" dirty="0" err="1"/>
              <a:t>Attibutes</a:t>
            </a:r>
            <a:r>
              <a:rPr lang="sv-SE" altLang="sv-SE" sz="2850" dirty="0"/>
              <a:t> </a:t>
            </a:r>
            <a:r>
              <a:rPr lang="sv-SE" altLang="sv-SE" sz="2850" dirty="0" err="1"/>
              <a:t>have</a:t>
            </a:r>
            <a:r>
              <a:rPr lang="sv-SE" altLang="sv-SE" sz="2850" dirty="0"/>
              <a:t> </a:t>
            </a:r>
            <a:r>
              <a:rPr lang="sv-SE" altLang="sv-SE" sz="2850" dirty="0" err="1"/>
              <a:t>multiplicity</a:t>
            </a:r>
            <a:endParaRPr lang="sv-SE" altLang="sv-SE" sz="285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21FE9B6-02E5-4386-9BE7-E78A8FABBC6B}"/>
              </a:ext>
            </a:extLst>
          </p:cNvPr>
          <p:cNvSpPr txBox="1"/>
          <p:nvPr/>
        </p:nvSpPr>
        <p:spPr>
          <a:xfrm>
            <a:off x="655286" y="1278988"/>
            <a:ext cx="7348762" cy="2025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</a:pP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Let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us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assume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that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the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multiplicity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for all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attributes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is not 1..1</a:t>
            </a:r>
          </a:p>
          <a:p>
            <a:pPr marL="342900" indent="-342900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</a:pP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How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can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we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transform the diagram so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that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all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attributes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have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the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multiplicity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1..1? </a:t>
            </a:r>
          </a:p>
          <a:p>
            <a:pPr>
              <a:lnSpc>
                <a:spcPts val="2900"/>
              </a:lnSpc>
              <a:spcBef>
                <a:spcPct val="20000"/>
              </a:spcBef>
              <a:buSzPct val="93000"/>
            </a:pPr>
            <a:endParaRPr lang="sv-SE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ts val="2900"/>
              </a:lnSpc>
              <a:spcBef>
                <a:spcPct val="20000"/>
              </a:spcBef>
              <a:buSzPct val="93000"/>
            </a:pPr>
            <a:endParaRPr lang="sv-SE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0" name="Rectangle 8">
            <a:extLst>
              <a:ext uri="{FF2B5EF4-FFF2-40B4-BE49-F238E27FC236}">
                <a16:creationId xmlns:a16="http://schemas.microsoft.com/office/drawing/2014/main" id="{161435E3-CC71-4F6A-9F28-90A481E03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319" y="3085088"/>
            <a:ext cx="1318022" cy="50569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v-SE" altLang="sv-SE" sz="1050"/>
          </a:p>
        </p:txBody>
      </p:sp>
      <p:sp>
        <p:nvSpPr>
          <p:cNvPr id="43" name="Line 9">
            <a:extLst>
              <a:ext uri="{FF2B5EF4-FFF2-40B4-BE49-F238E27FC236}">
                <a16:creationId xmlns:a16="http://schemas.microsoft.com/office/drawing/2014/main" id="{7C1DA090-BF4A-47E0-9D83-C98BED58B0C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5319" y="3256537"/>
            <a:ext cx="131802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v-SE" sz="1350"/>
          </a:p>
        </p:txBody>
      </p:sp>
      <p:sp>
        <p:nvSpPr>
          <p:cNvPr id="44" name="Text Box 10">
            <a:extLst>
              <a:ext uri="{FF2B5EF4-FFF2-40B4-BE49-F238E27FC236}">
                <a16:creationId xmlns:a16="http://schemas.microsoft.com/office/drawing/2014/main" id="{8E1ABCAF-D65D-4B48-A122-25E7E5D5E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6535" y="3037462"/>
            <a:ext cx="105608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1050" dirty="0">
                <a:latin typeface="Verdana" panose="020B0604030504040204" pitchFamily="34" charset="0"/>
              </a:rPr>
              <a:t>Student</a:t>
            </a:r>
          </a:p>
        </p:txBody>
      </p:sp>
      <p:sp>
        <p:nvSpPr>
          <p:cNvPr id="45" name="Text Box 16">
            <a:extLst>
              <a:ext uri="{FF2B5EF4-FFF2-40B4-BE49-F238E27FC236}">
                <a16:creationId xmlns:a16="http://schemas.microsoft.com/office/drawing/2014/main" id="{BA742309-DB43-4BDC-9BCD-E03782B701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9502" y="3155964"/>
            <a:ext cx="47506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1..1</a:t>
            </a:r>
          </a:p>
        </p:txBody>
      </p:sp>
      <p:sp>
        <p:nvSpPr>
          <p:cNvPr id="46" name="Text Box 17">
            <a:extLst>
              <a:ext uri="{FF2B5EF4-FFF2-40B4-BE49-F238E27FC236}">
                <a16:creationId xmlns:a16="http://schemas.microsoft.com/office/drawing/2014/main" id="{919281F9-8669-407A-B2ED-F94E66092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1064" y="3613519"/>
            <a:ext cx="52744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0..*</a:t>
            </a:r>
          </a:p>
        </p:txBody>
      </p:sp>
      <p:sp>
        <p:nvSpPr>
          <p:cNvPr id="47" name="Rectangle 18">
            <a:extLst>
              <a:ext uri="{FF2B5EF4-FFF2-40B4-BE49-F238E27FC236}">
                <a16:creationId xmlns:a16="http://schemas.microsoft.com/office/drawing/2014/main" id="{486AAC52-1168-4A02-8DD0-96F7BFAC2F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9482" y="3387692"/>
            <a:ext cx="1265635" cy="44095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v-SE" altLang="sv-SE" sz="1050"/>
          </a:p>
        </p:txBody>
      </p:sp>
      <p:sp>
        <p:nvSpPr>
          <p:cNvPr id="48" name="Line 19">
            <a:extLst>
              <a:ext uri="{FF2B5EF4-FFF2-40B4-BE49-F238E27FC236}">
                <a16:creationId xmlns:a16="http://schemas.microsoft.com/office/drawing/2014/main" id="{2734174B-CC07-43F4-A3BA-EDD8228E59C4}"/>
              </a:ext>
            </a:extLst>
          </p:cNvPr>
          <p:cNvSpPr>
            <a:spLocks noChangeShapeType="1"/>
          </p:cNvSpPr>
          <p:nvPr/>
        </p:nvSpPr>
        <p:spPr bwMode="auto">
          <a:xfrm>
            <a:off x="3099483" y="3590444"/>
            <a:ext cx="126563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v-SE" sz="1350"/>
          </a:p>
        </p:txBody>
      </p:sp>
      <p:sp>
        <p:nvSpPr>
          <p:cNvPr id="49" name="Text Box 21">
            <a:extLst>
              <a:ext uri="{FF2B5EF4-FFF2-40B4-BE49-F238E27FC236}">
                <a16:creationId xmlns:a16="http://schemas.microsoft.com/office/drawing/2014/main" id="{0F5F9A7A-1B28-4BF7-901B-6C6087610B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9453" y="3377336"/>
            <a:ext cx="105489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1050" dirty="0" err="1">
                <a:latin typeface="Verdana" panose="020B0604030504040204" pitchFamily="34" charset="0"/>
              </a:rPr>
              <a:t>Registration</a:t>
            </a:r>
            <a:endParaRPr lang="sv-SE" altLang="sv-SE" sz="1800" dirty="0">
              <a:latin typeface="Verdana" panose="020B0604030504040204" pitchFamily="34" charset="0"/>
            </a:endParaRPr>
          </a:p>
        </p:txBody>
      </p:sp>
      <p:sp>
        <p:nvSpPr>
          <p:cNvPr id="50" name="Rectangle 23">
            <a:extLst>
              <a:ext uri="{FF2B5EF4-FFF2-40B4-BE49-F238E27FC236}">
                <a16:creationId xmlns:a16="http://schemas.microsoft.com/office/drawing/2014/main" id="{6C6FA5E2-2B06-47B4-A2D8-62A6F5B87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8129" y="3161759"/>
            <a:ext cx="1407319" cy="45939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v-SE" altLang="sv-SE" sz="1050"/>
          </a:p>
        </p:txBody>
      </p:sp>
      <p:sp>
        <p:nvSpPr>
          <p:cNvPr id="51" name="Text Box 25">
            <a:extLst>
              <a:ext uri="{FF2B5EF4-FFF2-40B4-BE49-F238E27FC236}">
                <a16:creationId xmlns:a16="http://schemas.microsoft.com/office/drawing/2014/main" id="{E9D88FA0-C179-485F-9E73-9EE67CB2E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3306" y="3101460"/>
            <a:ext cx="1367809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1050" dirty="0">
                <a:latin typeface="Verdana" panose="020B0604030504040204" pitchFamily="34" charset="0"/>
              </a:rPr>
              <a:t>Course</a:t>
            </a:r>
            <a:endParaRPr lang="sv-SE" altLang="sv-SE" sz="1800" dirty="0">
              <a:latin typeface="Verdana" panose="020B060403050404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5EA9713-F860-4F27-8BFB-D45A22ADD5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410" y="3221451"/>
            <a:ext cx="13773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 err="1">
                <a:latin typeface="Verdana" panose="020B0604030504040204" pitchFamily="34" charset="0"/>
              </a:rPr>
              <a:t>studentName</a:t>
            </a:r>
            <a:r>
              <a:rPr lang="sv-SE" altLang="sv-SE" sz="900" dirty="0">
                <a:latin typeface="Verdana" panose="020B0604030504040204" pitchFamily="34" charset="0"/>
              </a:rPr>
              <a:t> (1..1) 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 err="1">
                <a:latin typeface="Verdana" panose="020B0604030504040204" pitchFamily="34" charset="0"/>
              </a:rPr>
              <a:t>mobileNo</a:t>
            </a:r>
            <a:r>
              <a:rPr lang="sv-SE" altLang="sv-SE" sz="900" dirty="0">
                <a:latin typeface="Verdana" panose="020B0604030504040204" pitchFamily="34" charset="0"/>
              </a:rPr>
              <a:t> (1..*)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279037C-EA40-4E84-AC08-E17E4052A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3230" y="3588062"/>
            <a:ext cx="102303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 err="1">
                <a:latin typeface="Verdana" panose="020B0604030504040204" pitchFamily="34" charset="0"/>
              </a:rPr>
              <a:t>regDate</a:t>
            </a:r>
            <a:r>
              <a:rPr lang="sv-SE" altLang="sv-SE" sz="900" dirty="0">
                <a:latin typeface="Verdana" panose="020B0604030504040204" pitchFamily="34" charset="0"/>
              </a:rPr>
              <a:t> (1..1)</a:t>
            </a:r>
          </a:p>
        </p:txBody>
      </p:sp>
      <p:sp>
        <p:nvSpPr>
          <p:cNvPr id="54" name="Text Box 30">
            <a:extLst>
              <a:ext uri="{FF2B5EF4-FFF2-40B4-BE49-F238E27FC236}">
                <a16:creationId xmlns:a16="http://schemas.microsoft.com/office/drawing/2014/main" id="{A88A7CF1-47A5-4D77-81AB-A54C32BC18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6489" y="3210466"/>
            <a:ext cx="47506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1..1</a:t>
            </a:r>
          </a:p>
        </p:txBody>
      </p:sp>
      <p:sp>
        <p:nvSpPr>
          <p:cNvPr id="55" name="Line 34">
            <a:extLst>
              <a:ext uri="{FF2B5EF4-FFF2-40B4-BE49-F238E27FC236}">
                <a16:creationId xmlns:a16="http://schemas.microsoft.com/office/drawing/2014/main" id="{F81A0960-B652-4235-BE1F-B66A296450FD}"/>
              </a:ext>
            </a:extLst>
          </p:cNvPr>
          <p:cNvSpPr>
            <a:spLocks noChangeShapeType="1"/>
          </p:cNvSpPr>
          <p:nvPr/>
        </p:nvSpPr>
        <p:spPr bwMode="auto">
          <a:xfrm>
            <a:off x="5306275" y="3336291"/>
            <a:ext cx="14049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sv-SE" sz="1350"/>
          </a:p>
        </p:txBody>
      </p:sp>
      <p:sp>
        <p:nvSpPr>
          <p:cNvPr id="56" name="Line 106">
            <a:extLst>
              <a:ext uri="{FF2B5EF4-FFF2-40B4-BE49-F238E27FC236}">
                <a16:creationId xmlns:a16="http://schemas.microsoft.com/office/drawing/2014/main" id="{2A8E6EF6-8D74-4A7C-ACAD-E73999E640B6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7635" y="3408633"/>
            <a:ext cx="704464" cy="179429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sv-SE" sz="1350"/>
          </a:p>
        </p:txBody>
      </p:sp>
      <p:sp>
        <p:nvSpPr>
          <p:cNvPr id="57" name="Line 106">
            <a:extLst>
              <a:ext uri="{FF2B5EF4-FFF2-40B4-BE49-F238E27FC236}">
                <a16:creationId xmlns:a16="http://schemas.microsoft.com/office/drawing/2014/main" id="{E1EAE0E6-E50C-433C-BADD-EC0C11D946D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86249" y="3425651"/>
            <a:ext cx="896512" cy="162411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sv-SE" sz="1350"/>
          </a:p>
        </p:txBody>
      </p:sp>
      <p:sp>
        <p:nvSpPr>
          <p:cNvPr id="58" name="Text Box 17">
            <a:extLst>
              <a:ext uri="{FF2B5EF4-FFF2-40B4-BE49-F238E27FC236}">
                <a16:creationId xmlns:a16="http://schemas.microsoft.com/office/drawing/2014/main" id="{3FF112AC-4E15-4F11-B269-C1D006220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3823" y="3277867"/>
            <a:ext cx="115616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i="1" dirty="0" err="1">
                <a:latin typeface="Verdana" panose="020B0604030504040204" pitchFamily="34" charset="0"/>
              </a:rPr>
              <a:t>concerns</a:t>
            </a:r>
            <a:endParaRPr lang="sv-SE" altLang="sv-SE" sz="900" i="1" dirty="0">
              <a:latin typeface="Verdana" panose="020B0604030504040204" pitchFamily="34" charset="0"/>
            </a:endParaRPr>
          </a:p>
        </p:txBody>
      </p:sp>
      <p:sp>
        <p:nvSpPr>
          <p:cNvPr id="59" name="Text Box 17">
            <a:extLst>
              <a:ext uri="{FF2B5EF4-FFF2-40B4-BE49-F238E27FC236}">
                <a16:creationId xmlns:a16="http://schemas.microsoft.com/office/drawing/2014/main" id="{B3C821C2-F401-402E-853C-6AD6903FD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3994" y="3336291"/>
            <a:ext cx="115616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i="1" dirty="0" err="1">
                <a:latin typeface="Verdana" panose="020B0604030504040204" pitchFamily="34" charset="0"/>
              </a:rPr>
              <a:t>performs</a:t>
            </a:r>
            <a:endParaRPr lang="sv-SE" altLang="sv-SE" sz="900" i="1" dirty="0">
              <a:latin typeface="Verdana" panose="020B0604030504040204" pitchFamily="34" charset="0"/>
            </a:endParaRPr>
          </a:p>
        </p:txBody>
      </p:sp>
      <p:sp>
        <p:nvSpPr>
          <p:cNvPr id="60" name="Isosceles Triangle 59">
            <a:extLst>
              <a:ext uri="{FF2B5EF4-FFF2-40B4-BE49-F238E27FC236}">
                <a16:creationId xmlns:a16="http://schemas.microsoft.com/office/drawing/2014/main" id="{127D8945-2C6F-453F-877E-56143C9C4502}"/>
              </a:ext>
            </a:extLst>
          </p:cNvPr>
          <p:cNvSpPr/>
          <p:nvPr/>
        </p:nvSpPr>
        <p:spPr>
          <a:xfrm rot="5400000">
            <a:off x="2911538" y="3430636"/>
            <a:ext cx="160938" cy="49233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1" name="Isosceles Triangle 60">
            <a:extLst>
              <a:ext uri="{FF2B5EF4-FFF2-40B4-BE49-F238E27FC236}">
                <a16:creationId xmlns:a16="http://schemas.microsoft.com/office/drawing/2014/main" id="{874D9325-677E-404A-A454-2182CF9B242E}"/>
              </a:ext>
            </a:extLst>
          </p:cNvPr>
          <p:cNvSpPr/>
          <p:nvPr/>
        </p:nvSpPr>
        <p:spPr>
          <a:xfrm rot="5400000">
            <a:off x="4917957" y="3364938"/>
            <a:ext cx="160938" cy="49233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2" name="Rectangle 28">
            <a:extLst>
              <a:ext uri="{FF2B5EF4-FFF2-40B4-BE49-F238E27FC236}">
                <a16:creationId xmlns:a16="http://schemas.microsoft.com/office/drawing/2014/main" id="{A6DF5654-286E-49C0-B2FE-C2ACB9F2BE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9981" y="3361108"/>
            <a:ext cx="128272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 err="1">
                <a:latin typeface="Verdana" panose="020B0604030504040204" pitchFamily="34" charset="0"/>
              </a:rPr>
              <a:t>courseName</a:t>
            </a:r>
            <a:r>
              <a:rPr lang="sv-SE" altLang="sv-SE" sz="900" dirty="0">
                <a:latin typeface="Verdana" panose="020B0604030504040204" pitchFamily="34" charset="0"/>
              </a:rPr>
              <a:t> (1..1)</a:t>
            </a:r>
          </a:p>
        </p:txBody>
      </p:sp>
      <p:sp>
        <p:nvSpPr>
          <p:cNvPr id="63" name="Text Box 17">
            <a:extLst>
              <a:ext uri="{FF2B5EF4-FFF2-40B4-BE49-F238E27FC236}">
                <a16:creationId xmlns:a16="http://schemas.microsoft.com/office/drawing/2014/main" id="{49251637-E4A7-47F1-A710-A5BFC4E3C8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5420" y="3601047"/>
            <a:ext cx="52744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0..*</a:t>
            </a:r>
          </a:p>
        </p:txBody>
      </p:sp>
      <p:sp>
        <p:nvSpPr>
          <p:cNvPr id="26" name="Rectangle 23">
            <a:extLst>
              <a:ext uri="{FF2B5EF4-FFF2-40B4-BE49-F238E27FC236}">
                <a16:creationId xmlns:a16="http://schemas.microsoft.com/office/drawing/2014/main" id="{28EED85F-86A5-4A92-8CB9-10ECE4399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9459" y="4178971"/>
            <a:ext cx="1407319" cy="50509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v-SE" altLang="sv-SE" sz="1050"/>
          </a:p>
        </p:txBody>
      </p:sp>
      <p:sp>
        <p:nvSpPr>
          <p:cNvPr id="27" name="Text Box 25">
            <a:extLst>
              <a:ext uri="{FF2B5EF4-FFF2-40B4-BE49-F238E27FC236}">
                <a16:creationId xmlns:a16="http://schemas.microsoft.com/office/drawing/2014/main" id="{632A6F5A-E483-4425-B703-7011EB371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534" y="4132535"/>
            <a:ext cx="105489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1050" dirty="0" err="1">
                <a:latin typeface="Verdana" panose="020B0604030504040204" pitchFamily="34" charset="0"/>
              </a:rPr>
              <a:t>Teacher</a:t>
            </a:r>
            <a:endParaRPr lang="sv-SE" altLang="sv-SE" sz="1800" dirty="0">
              <a:latin typeface="Verdana" panose="020B0604030504040204" pitchFamily="34" charset="0"/>
            </a:endParaRPr>
          </a:p>
        </p:txBody>
      </p:sp>
      <p:sp>
        <p:nvSpPr>
          <p:cNvPr id="28" name="Line 34">
            <a:extLst>
              <a:ext uri="{FF2B5EF4-FFF2-40B4-BE49-F238E27FC236}">
                <a16:creationId xmlns:a16="http://schemas.microsoft.com/office/drawing/2014/main" id="{C101F5A0-D6F7-434E-B179-2890C33CD7BF}"/>
              </a:ext>
            </a:extLst>
          </p:cNvPr>
          <p:cNvSpPr>
            <a:spLocks noChangeShapeType="1"/>
          </p:cNvSpPr>
          <p:nvPr/>
        </p:nvSpPr>
        <p:spPr bwMode="auto">
          <a:xfrm>
            <a:off x="5371839" y="4361135"/>
            <a:ext cx="14049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sv-SE" sz="1350"/>
          </a:p>
        </p:txBody>
      </p:sp>
      <p:sp>
        <p:nvSpPr>
          <p:cNvPr id="29" name="Text Box 22">
            <a:extLst>
              <a:ext uri="{FF2B5EF4-FFF2-40B4-BE49-F238E27FC236}">
                <a16:creationId xmlns:a16="http://schemas.microsoft.com/office/drawing/2014/main" id="{53085B06-FF7A-44A9-9215-4268F7DF53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8325" y="4314734"/>
            <a:ext cx="142845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 err="1">
                <a:latin typeface="Verdana" panose="020B0604030504040204" pitchFamily="34" charset="0"/>
              </a:rPr>
              <a:t>teacherName</a:t>
            </a:r>
            <a:r>
              <a:rPr lang="sv-SE" altLang="sv-SE" sz="900" dirty="0">
                <a:latin typeface="Verdana" panose="020B0604030504040204" pitchFamily="34" charset="0"/>
              </a:rPr>
              <a:t> (1..1) 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 err="1">
                <a:latin typeface="Verdana" panose="020B0604030504040204" pitchFamily="34" charset="0"/>
              </a:rPr>
              <a:t>mainArea</a:t>
            </a:r>
            <a:r>
              <a:rPr lang="sv-SE" altLang="sv-SE" sz="900" dirty="0">
                <a:latin typeface="Verdana" panose="020B0604030504040204" pitchFamily="34" charset="0"/>
              </a:rPr>
              <a:t> (0..*)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v-SE" altLang="sv-SE" sz="900" dirty="0">
              <a:latin typeface="Verdana" panose="020B0604030504040204" pitchFamily="34" charset="0"/>
            </a:endParaRPr>
          </a:p>
        </p:txBody>
      </p:sp>
      <p:sp>
        <p:nvSpPr>
          <p:cNvPr id="30" name="Line 106">
            <a:extLst>
              <a:ext uri="{FF2B5EF4-FFF2-40B4-BE49-F238E27FC236}">
                <a16:creationId xmlns:a16="http://schemas.microsoft.com/office/drawing/2014/main" id="{7168A869-3DB5-47B7-BE9B-67598791F8BB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1121" y="3629358"/>
            <a:ext cx="1805" cy="503176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sv-SE" sz="1350"/>
          </a:p>
        </p:txBody>
      </p:sp>
      <p:sp>
        <p:nvSpPr>
          <p:cNvPr id="31" name="Text Box 30">
            <a:extLst>
              <a:ext uri="{FF2B5EF4-FFF2-40B4-BE49-F238E27FC236}">
                <a16:creationId xmlns:a16="http://schemas.microsoft.com/office/drawing/2014/main" id="{CF7BEEDB-3BE8-4BC4-9C6C-69CA605B9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3570" y="3584801"/>
            <a:ext cx="47506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0..*</a:t>
            </a:r>
          </a:p>
        </p:txBody>
      </p:sp>
      <p:sp>
        <p:nvSpPr>
          <p:cNvPr id="32" name="Text Box 30">
            <a:extLst>
              <a:ext uri="{FF2B5EF4-FFF2-40B4-BE49-F238E27FC236}">
                <a16:creationId xmlns:a16="http://schemas.microsoft.com/office/drawing/2014/main" id="{8440C3FB-AB04-4EDA-B6AD-32E9E2B1A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0921" y="3986158"/>
            <a:ext cx="47506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1..*</a:t>
            </a: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B425721E-07B9-4682-B731-C73BB862B4F2}"/>
              </a:ext>
            </a:extLst>
          </p:cNvPr>
          <p:cNvSpPr/>
          <p:nvPr/>
        </p:nvSpPr>
        <p:spPr>
          <a:xfrm rot="10800000">
            <a:off x="6054502" y="4025247"/>
            <a:ext cx="113866" cy="45719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957CC25-768C-491D-9B53-33D61AACD301}"/>
              </a:ext>
            </a:extLst>
          </p:cNvPr>
          <p:cNvSpPr txBox="1"/>
          <p:nvPr/>
        </p:nvSpPr>
        <p:spPr>
          <a:xfrm>
            <a:off x="5462862" y="3735078"/>
            <a:ext cx="14413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i="1" dirty="0">
                <a:latin typeface="Verdana" panose="020B0604030504040204" pitchFamily="34" charset="0"/>
              </a:rPr>
              <a:t>has </a:t>
            </a:r>
            <a:r>
              <a:rPr lang="sv-SE" sz="900" i="1" dirty="0" err="1">
                <a:latin typeface="Verdana" panose="020B0604030504040204" pitchFamily="34" charset="0"/>
              </a:rPr>
              <a:t>responsible</a:t>
            </a:r>
            <a:endParaRPr lang="sv-SE" sz="900" i="1" dirty="0">
              <a:latin typeface="Verdana" panose="020B060403050404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673CB6F-8EB8-4E00-B10A-C8DB00152AF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59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13"/>
    </mc:Choice>
    <mc:Fallback xmlns="">
      <p:transition spd="slow" advTm="11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4"/>
          <p:cNvSpPr>
            <a:spLocks noGrp="1" noChangeArrowheads="1"/>
          </p:cNvSpPr>
          <p:nvPr>
            <p:ph type="title"/>
          </p:nvPr>
        </p:nvSpPr>
        <p:spPr>
          <a:xfrm>
            <a:off x="655286" y="502207"/>
            <a:ext cx="7205506" cy="596700"/>
          </a:xfrm>
          <a:noFill/>
        </p:spPr>
        <p:txBody>
          <a:bodyPr/>
          <a:lstStyle/>
          <a:p>
            <a:r>
              <a:rPr lang="sv-SE" altLang="sv-SE" sz="2850" dirty="0" err="1"/>
              <a:t>Attibutes</a:t>
            </a:r>
            <a:r>
              <a:rPr lang="sv-SE" altLang="sv-SE" sz="2850" dirty="0"/>
              <a:t> </a:t>
            </a:r>
            <a:r>
              <a:rPr lang="sv-SE" altLang="sv-SE" sz="2850" dirty="0" err="1"/>
              <a:t>have</a:t>
            </a:r>
            <a:r>
              <a:rPr lang="sv-SE" altLang="sv-SE" sz="2850" dirty="0"/>
              <a:t> </a:t>
            </a:r>
            <a:r>
              <a:rPr lang="sv-SE" altLang="sv-SE" sz="2850" dirty="0" err="1"/>
              <a:t>multiplicity</a:t>
            </a:r>
            <a:endParaRPr lang="sv-SE" altLang="sv-SE" sz="285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21FE9B6-02E5-4386-9BE7-E78A8FABBC6B}"/>
              </a:ext>
            </a:extLst>
          </p:cNvPr>
          <p:cNvSpPr txBox="1"/>
          <p:nvPr/>
        </p:nvSpPr>
        <p:spPr>
          <a:xfrm>
            <a:off x="655286" y="1278988"/>
            <a:ext cx="7348762" cy="2025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</a:pP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How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can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we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transform the diagram so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that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all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attributes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have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the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multiplicity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1..1? </a:t>
            </a:r>
          </a:p>
          <a:p>
            <a:pPr marL="342900" indent="-342900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</a:pP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Transform the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attribute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to a new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class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(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see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the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class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Mobile)</a:t>
            </a:r>
          </a:p>
          <a:p>
            <a:pPr>
              <a:lnSpc>
                <a:spcPts val="2900"/>
              </a:lnSpc>
              <a:spcBef>
                <a:spcPct val="20000"/>
              </a:spcBef>
              <a:buSzPct val="93000"/>
            </a:pPr>
            <a:endParaRPr lang="sv-SE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ts val="2900"/>
              </a:lnSpc>
              <a:spcBef>
                <a:spcPct val="20000"/>
              </a:spcBef>
              <a:buSzPct val="93000"/>
            </a:pPr>
            <a:endParaRPr lang="sv-SE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0" name="Rectangle 8">
            <a:extLst>
              <a:ext uri="{FF2B5EF4-FFF2-40B4-BE49-F238E27FC236}">
                <a16:creationId xmlns:a16="http://schemas.microsoft.com/office/drawing/2014/main" id="{161435E3-CC71-4F6A-9F28-90A481E03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319" y="3085088"/>
            <a:ext cx="1318022" cy="50569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v-SE" altLang="sv-SE" sz="1050"/>
          </a:p>
        </p:txBody>
      </p:sp>
      <p:sp>
        <p:nvSpPr>
          <p:cNvPr id="43" name="Line 9">
            <a:extLst>
              <a:ext uri="{FF2B5EF4-FFF2-40B4-BE49-F238E27FC236}">
                <a16:creationId xmlns:a16="http://schemas.microsoft.com/office/drawing/2014/main" id="{7C1DA090-BF4A-47E0-9D83-C98BED58B0C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5319" y="3256537"/>
            <a:ext cx="131802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v-SE" sz="1350"/>
          </a:p>
        </p:txBody>
      </p:sp>
      <p:sp>
        <p:nvSpPr>
          <p:cNvPr id="44" name="Text Box 10">
            <a:extLst>
              <a:ext uri="{FF2B5EF4-FFF2-40B4-BE49-F238E27FC236}">
                <a16:creationId xmlns:a16="http://schemas.microsoft.com/office/drawing/2014/main" id="{8E1ABCAF-D65D-4B48-A122-25E7E5D5E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6535" y="3037462"/>
            <a:ext cx="105608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1050" dirty="0">
                <a:latin typeface="Verdana" panose="020B0604030504040204" pitchFamily="34" charset="0"/>
              </a:rPr>
              <a:t>Student</a:t>
            </a:r>
          </a:p>
        </p:txBody>
      </p:sp>
      <p:sp>
        <p:nvSpPr>
          <p:cNvPr id="45" name="Text Box 16">
            <a:extLst>
              <a:ext uri="{FF2B5EF4-FFF2-40B4-BE49-F238E27FC236}">
                <a16:creationId xmlns:a16="http://schemas.microsoft.com/office/drawing/2014/main" id="{BA742309-DB43-4BDC-9BCD-E03782B701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9502" y="3155964"/>
            <a:ext cx="47506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1..1</a:t>
            </a:r>
          </a:p>
        </p:txBody>
      </p:sp>
      <p:sp>
        <p:nvSpPr>
          <p:cNvPr id="46" name="Text Box 17">
            <a:extLst>
              <a:ext uri="{FF2B5EF4-FFF2-40B4-BE49-F238E27FC236}">
                <a16:creationId xmlns:a16="http://schemas.microsoft.com/office/drawing/2014/main" id="{919281F9-8669-407A-B2ED-F94E66092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1064" y="3613519"/>
            <a:ext cx="52744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0..*</a:t>
            </a:r>
          </a:p>
        </p:txBody>
      </p:sp>
      <p:sp>
        <p:nvSpPr>
          <p:cNvPr id="47" name="Rectangle 18">
            <a:extLst>
              <a:ext uri="{FF2B5EF4-FFF2-40B4-BE49-F238E27FC236}">
                <a16:creationId xmlns:a16="http://schemas.microsoft.com/office/drawing/2014/main" id="{486AAC52-1168-4A02-8DD0-96F7BFAC2F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9482" y="3387692"/>
            <a:ext cx="1265635" cy="44095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v-SE" altLang="sv-SE" sz="1050"/>
          </a:p>
        </p:txBody>
      </p:sp>
      <p:sp>
        <p:nvSpPr>
          <p:cNvPr id="48" name="Line 19">
            <a:extLst>
              <a:ext uri="{FF2B5EF4-FFF2-40B4-BE49-F238E27FC236}">
                <a16:creationId xmlns:a16="http://schemas.microsoft.com/office/drawing/2014/main" id="{2734174B-CC07-43F4-A3BA-EDD8228E59C4}"/>
              </a:ext>
            </a:extLst>
          </p:cNvPr>
          <p:cNvSpPr>
            <a:spLocks noChangeShapeType="1"/>
          </p:cNvSpPr>
          <p:nvPr/>
        </p:nvSpPr>
        <p:spPr bwMode="auto">
          <a:xfrm>
            <a:off x="3099483" y="3590444"/>
            <a:ext cx="126563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v-SE" sz="1350"/>
          </a:p>
        </p:txBody>
      </p:sp>
      <p:sp>
        <p:nvSpPr>
          <p:cNvPr id="49" name="Text Box 21">
            <a:extLst>
              <a:ext uri="{FF2B5EF4-FFF2-40B4-BE49-F238E27FC236}">
                <a16:creationId xmlns:a16="http://schemas.microsoft.com/office/drawing/2014/main" id="{0F5F9A7A-1B28-4BF7-901B-6C6087610B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9453" y="3377336"/>
            <a:ext cx="105489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1050" dirty="0" err="1">
                <a:latin typeface="Verdana" panose="020B0604030504040204" pitchFamily="34" charset="0"/>
              </a:rPr>
              <a:t>Registration</a:t>
            </a:r>
            <a:endParaRPr lang="sv-SE" altLang="sv-SE" sz="1800" dirty="0">
              <a:latin typeface="Verdana" panose="020B0604030504040204" pitchFamily="34" charset="0"/>
            </a:endParaRPr>
          </a:p>
        </p:txBody>
      </p:sp>
      <p:sp>
        <p:nvSpPr>
          <p:cNvPr id="50" name="Rectangle 23">
            <a:extLst>
              <a:ext uri="{FF2B5EF4-FFF2-40B4-BE49-F238E27FC236}">
                <a16:creationId xmlns:a16="http://schemas.microsoft.com/office/drawing/2014/main" id="{6C6FA5E2-2B06-47B4-A2D8-62A6F5B87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8129" y="3161759"/>
            <a:ext cx="1407319" cy="45939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v-SE" altLang="sv-SE" sz="1050"/>
          </a:p>
        </p:txBody>
      </p:sp>
      <p:sp>
        <p:nvSpPr>
          <p:cNvPr id="51" name="Text Box 25">
            <a:extLst>
              <a:ext uri="{FF2B5EF4-FFF2-40B4-BE49-F238E27FC236}">
                <a16:creationId xmlns:a16="http://schemas.microsoft.com/office/drawing/2014/main" id="{E9D88FA0-C179-485F-9E73-9EE67CB2E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3306" y="3101460"/>
            <a:ext cx="1367809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1050" dirty="0">
                <a:latin typeface="Verdana" panose="020B0604030504040204" pitchFamily="34" charset="0"/>
              </a:rPr>
              <a:t>Course</a:t>
            </a:r>
            <a:endParaRPr lang="sv-SE" altLang="sv-SE" sz="1800" dirty="0">
              <a:latin typeface="Verdana" panose="020B060403050404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5EA9713-F860-4F27-8BFB-D45A22ADD5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410" y="3221451"/>
            <a:ext cx="1377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 err="1">
                <a:latin typeface="Verdana" panose="020B0604030504040204" pitchFamily="34" charset="0"/>
              </a:rPr>
              <a:t>studentName</a:t>
            </a:r>
            <a:r>
              <a:rPr lang="sv-SE" altLang="sv-SE" sz="900" dirty="0">
                <a:latin typeface="Verdana" panose="020B0604030504040204" pitchFamily="34" charset="0"/>
              </a:rPr>
              <a:t> (1..1) 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279037C-EA40-4E84-AC08-E17E4052A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3230" y="3588062"/>
            <a:ext cx="102303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 err="1">
                <a:latin typeface="Verdana" panose="020B0604030504040204" pitchFamily="34" charset="0"/>
              </a:rPr>
              <a:t>regDate</a:t>
            </a:r>
            <a:r>
              <a:rPr lang="sv-SE" altLang="sv-SE" sz="900" dirty="0">
                <a:latin typeface="Verdana" panose="020B0604030504040204" pitchFamily="34" charset="0"/>
              </a:rPr>
              <a:t> (1..1)</a:t>
            </a:r>
          </a:p>
        </p:txBody>
      </p:sp>
      <p:sp>
        <p:nvSpPr>
          <p:cNvPr id="54" name="Text Box 30">
            <a:extLst>
              <a:ext uri="{FF2B5EF4-FFF2-40B4-BE49-F238E27FC236}">
                <a16:creationId xmlns:a16="http://schemas.microsoft.com/office/drawing/2014/main" id="{A88A7CF1-47A5-4D77-81AB-A54C32BC18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6489" y="3210466"/>
            <a:ext cx="47506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1..1</a:t>
            </a:r>
          </a:p>
        </p:txBody>
      </p:sp>
      <p:sp>
        <p:nvSpPr>
          <p:cNvPr id="55" name="Line 34">
            <a:extLst>
              <a:ext uri="{FF2B5EF4-FFF2-40B4-BE49-F238E27FC236}">
                <a16:creationId xmlns:a16="http://schemas.microsoft.com/office/drawing/2014/main" id="{F81A0960-B652-4235-BE1F-B66A296450FD}"/>
              </a:ext>
            </a:extLst>
          </p:cNvPr>
          <p:cNvSpPr>
            <a:spLocks noChangeShapeType="1"/>
          </p:cNvSpPr>
          <p:nvPr/>
        </p:nvSpPr>
        <p:spPr bwMode="auto">
          <a:xfrm>
            <a:off x="5306275" y="3336291"/>
            <a:ext cx="14049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sv-SE" sz="1350"/>
          </a:p>
        </p:txBody>
      </p:sp>
      <p:sp>
        <p:nvSpPr>
          <p:cNvPr id="56" name="Line 106">
            <a:extLst>
              <a:ext uri="{FF2B5EF4-FFF2-40B4-BE49-F238E27FC236}">
                <a16:creationId xmlns:a16="http://schemas.microsoft.com/office/drawing/2014/main" id="{2A8E6EF6-8D74-4A7C-ACAD-E73999E640B6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7635" y="3408633"/>
            <a:ext cx="704464" cy="179429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sv-SE" sz="1350"/>
          </a:p>
        </p:txBody>
      </p:sp>
      <p:sp>
        <p:nvSpPr>
          <p:cNvPr id="57" name="Line 106">
            <a:extLst>
              <a:ext uri="{FF2B5EF4-FFF2-40B4-BE49-F238E27FC236}">
                <a16:creationId xmlns:a16="http://schemas.microsoft.com/office/drawing/2014/main" id="{E1EAE0E6-E50C-433C-BADD-EC0C11D946D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86249" y="3425651"/>
            <a:ext cx="896512" cy="162411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sv-SE" sz="1350"/>
          </a:p>
        </p:txBody>
      </p:sp>
      <p:sp>
        <p:nvSpPr>
          <p:cNvPr id="58" name="Text Box 17">
            <a:extLst>
              <a:ext uri="{FF2B5EF4-FFF2-40B4-BE49-F238E27FC236}">
                <a16:creationId xmlns:a16="http://schemas.microsoft.com/office/drawing/2014/main" id="{3FF112AC-4E15-4F11-B269-C1D006220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3823" y="3277867"/>
            <a:ext cx="115616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i="1" dirty="0" err="1">
                <a:latin typeface="Verdana" panose="020B0604030504040204" pitchFamily="34" charset="0"/>
              </a:rPr>
              <a:t>concerns</a:t>
            </a:r>
            <a:endParaRPr lang="sv-SE" altLang="sv-SE" sz="900" i="1" dirty="0">
              <a:latin typeface="Verdana" panose="020B0604030504040204" pitchFamily="34" charset="0"/>
            </a:endParaRPr>
          </a:p>
        </p:txBody>
      </p:sp>
      <p:sp>
        <p:nvSpPr>
          <p:cNvPr id="59" name="Text Box 17">
            <a:extLst>
              <a:ext uri="{FF2B5EF4-FFF2-40B4-BE49-F238E27FC236}">
                <a16:creationId xmlns:a16="http://schemas.microsoft.com/office/drawing/2014/main" id="{B3C821C2-F401-402E-853C-6AD6903FD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3994" y="3336291"/>
            <a:ext cx="115616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i="1" dirty="0" err="1">
                <a:latin typeface="Verdana" panose="020B0604030504040204" pitchFamily="34" charset="0"/>
              </a:rPr>
              <a:t>performs</a:t>
            </a:r>
            <a:endParaRPr lang="sv-SE" altLang="sv-SE" sz="900" i="1" dirty="0">
              <a:latin typeface="Verdana" panose="020B0604030504040204" pitchFamily="34" charset="0"/>
            </a:endParaRPr>
          </a:p>
        </p:txBody>
      </p:sp>
      <p:sp>
        <p:nvSpPr>
          <p:cNvPr id="60" name="Isosceles Triangle 59">
            <a:extLst>
              <a:ext uri="{FF2B5EF4-FFF2-40B4-BE49-F238E27FC236}">
                <a16:creationId xmlns:a16="http://schemas.microsoft.com/office/drawing/2014/main" id="{127D8945-2C6F-453F-877E-56143C9C4502}"/>
              </a:ext>
            </a:extLst>
          </p:cNvPr>
          <p:cNvSpPr/>
          <p:nvPr/>
        </p:nvSpPr>
        <p:spPr>
          <a:xfrm rot="5400000">
            <a:off x="2911538" y="3430636"/>
            <a:ext cx="160938" cy="49233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1" name="Isosceles Triangle 60">
            <a:extLst>
              <a:ext uri="{FF2B5EF4-FFF2-40B4-BE49-F238E27FC236}">
                <a16:creationId xmlns:a16="http://schemas.microsoft.com/office/drawing/2014/main" id="{874D9325-677E-404A-A454-2182CF9B242E}"/>
              </a:ext>
            </a:extLst>
          </p:cNvPr>
          <p:cNvSpPr/>
          <p:nvPr/>
        </p:nvSpPr>
        <p:spPr>
          <a:xfrm rot="5400000">
            <a:off x="4917957" y="3364938"/>
            <a:ext cx="160938" cy="49233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2" name="Rectangle 28">
            <a:extLst>
              <a:ext uri="{FF2B5EF4-FFF2-40B4-BE49-F238E27FC236}">
                <a16:creationId xmlns:a16="http://schemas.microsoft.com/office/drawing/2014/main" id="{A6DF5654-286E-49C0-B2FE-C2ACB9F2BE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9981" y="3361108"/>
            <a:ext cx="128272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 err="1">
                <a:latin typeface="Verdana" panose="020B0604030504040204" pitchFamily="34" charset="0"/>
              </a:rPr>
              <a:t>courseName</a:t>
            </a:r>
            <a:r>
              <a:rPr lang="sv-SE" altLang="sv-SE" sz="900" dirty="0">
                <a:latin typeface="Verdana" panose="020B0604030504040204" pitchFamily="34" charset="0"/>
              </a:rPr>
              <a:t> (1..1)</a:t>
            </a:r>
          </a:p>
        </p:txBody>
      </p:sp>
      <p:sp>
        <p:nvSpPr>
          <p:cNvPr id="63" name="Text Box 17">
            <a:extLst>
              <a:ext uri="{FF2B5EF4-FFF2-40B4-BE49-F238E27FC236}">
                <a16:creationId xmlns:a16="http://schemas.microsoft.com/office/drawing/2014/main" id="{49251637-E4A7-47F1-A710-A5BFC4E3C8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5420" y="3601047"/>
            <a:ext cx="52744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0..*</a:t>
            </a:r>
          </a:p>
        </p:txBody>
      </p:sp>
      <p:sp>
        <p:nvSpPr>
          <p:cNvPr id="26" name="Rectangle 23">
            <a:extLst>
              <a:ext uri="{FF2B5EF4-FFF2-40B4-BE49-F238E27FC236}">
                <a16:creationId xmlns:a16="http://schemas.microsoft.com/office/drawing/2014/main" id="{28EED85F-86A5-4A92-8CB9-10ECE4399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9459" y="4178971"/>
            <a:ext cx="1407319" cy="50509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v-SE" altLang="sv-SE" sz="1050"/>
          </a:p>
        </p:txBody>
      </p:sp>
      <p:sp>
        <p:nvSpPr>
          <p:cNvPr id="27" name="Text Box 25">
            <a:extLst>
              <a:ext uri="{FF2B5EF4-FFF2-40B4-BE49-F238E27FC236}">
                <a16:creationId xmlns:a16="http://schemas.microsoft.com/office/drawing/2014/main" id="{632A6F5A-E483-4425-B703-7011EB371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534" y="4132535"/>
            <a:ext cx="105489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1050" dirty="0" err="1">
                <a:latin typeface="Verdana" panose="020B0604030504040204" pitchFamily="34" charset="0"/>
              </a:rPr>
              <a:t>Teacher</a:t>
            </a:r>
            <a:endParaRPr lang="sv-SE" altLang="sv-SE" sz="1800" dirty="0">
              <a:latin typeface="Verdana" panose="020B0604030504040204" pitchFamily="34" charset="0"/>
            </a:endParaRPr>
          </a:p>
        </p:txBody>
      </p:sp>
      <p:sp>
        <p:nvSpPr>
          <p:cNvPr id="28" name="Line 34">
            <a:extLst>
              <a:ext uri="{FF2B5EF4-FFF2-40B4-BE49-F238E27FC236}">
                <a16:creationId xmlns:a16="http://schemas.microsoft.com/office/drawing/2014/main" id="{C101F5A0-D6F7-434E-B179-2890C33CD7BF}"/>
              </a:ext>
            </a:extLst>
          </p:cNvPr>
          <p:cNvSpPr>
            <a:spLocks noChangeShapeType="1"/>
          </p:cNvSpPr>
          <p:nvPr/>
        </p:nvSpPr>
        <p:spPr bwMode="auto">
          <a:xfrm>
            <a:off x="5371839" y="4361135"/>
            <a:ext cx="14049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sv-SE" sz="1350"/>
          </a:p>
        </p:txBody>
      </p:sp>
      <p:sp>
        <p:nvSpPr>
          <p:cNvPr id="29" name="Text Box 22">
            <a:extLst>
              <a:ext uri="{FF2B5EF4-FFF2-40B4-BE49-F238E27FC236}">
                <a16:creationId xmlns:a16="http://schemas.microsoft.com/office/drawing/2014/main" id="{53085B06-FF7A-44A9-9215-4268F7DF53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8325" y="4314734"/>
            <a:ext cx="142845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 err="1">
                <a:latin typeface="Verdana" panose="020B0604030504040204" pitchFamily="34" charset="0"/>
              </a:rPr>
              <a:t>teacherName</a:t>
            </a:r>
            <a:r>
              <a:rPr lang="sv-SE" altLang="sv-SE" sz="900" dirty="0">
                <a:latin typeface="Verdana" panose="020B0604030504040204" pitchFamily="34" charset="0"/>
              </a:rPr>
              <a:t> (1..1) 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 err="1">
                <a:latin typeface="Verdana" panose="020B0604030504040204" pitchFamily="34" charset="0"/>
              </a:rPr>
              <a:t>mainArea</a:t>
            </a:r>
            <a:r>
              <a:rPr lang="sv-SE" altLang="sv-SE" sz="900" dirty="0">
                <a:latin typeface="Verdana" panose="020B0604030504040204" pitchFamily="34" charset="0"/>
              </a:rPr>
              <a:t> (0..*)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v-SE" altLang="sv-SE" sz="900" dirty="0">
              <a:latin typeface="Verdana" panose="020B0604030504040204" pitchFamily="34" charset="0"/>
            </a:endParaRPr>
          </a:p>
        </p:txBody>
      </p:sp>
      <p:sp>
        <p:nvSpPr>
          <p:cNvPr id="30" name="Line 106">
            <a:extLst>
              <a:ext uri="{FF2B5EF4-FFF2-40B4-BE49-F238E27FC236}">
                <a16:creationId xmlns:a16="http://schemas.microsoft.com/office/drawing/2014/main" id="{7168A869-3DB5-47B7-BE9B-67598791F8BB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1121" y="3629358"/>
            <a:ext cx="1805" cy="503176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sv-SE" sz="1350"/>
          </a:p>
        </p:txBody>
      </p:sp>
      <p:sp>
        <p:nvSpPr>
          <p:cNvPr id="31" name="Text Box 30">
            <a:extLst>
              <a:ext uri="{FF2B5EF4-FFF2-40B4-BE49-F238E27FC236}">
                <a16:creationId xmlns:a16="http://schemas.microsoft.com/office/drawing/2014/main" id="{CF7BEEDB-3BE8-4BC4-9C6C-69CA605B9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3570" y="3584801"/>
            <a:ext cx="47506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0..*</a:t>
            </a:r>
          </a:p>
        </p:txBody>
      </p:sp>
      <p:sp>
        <p:nvSpPr>
          <p:cNvPr id="32" name="Text Box 30">
            <a:extLst>
              <a:ext uri="{FF2B5EF4-FFF2-40B4-BE49-F238E27FC236}">
                <a16:creationId xmlns:a16="http://schemas.microsoft.com/office/drawing/2014/main" id="{8440C3FB-AB04-4EDA-B6AD-32E9E2B1A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0921" y="3986158"/>
            <a:ext cx="47506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1..*</a:t>
            </a: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B425721E-07B9-4682-B731-C73BB862B4F2}"/>
              </a:ext>
            </a:extLst>
          </p:cNvPr>
          <p:cNvSpPr/>
          <p:nvPr/>
        </p:nvSpPr>
        <p:spPr>
          <a:xfrm rot="10800000">
            <a:off x="6054502" y="4025247"/>
            <a:ext cx="113866" cy="45719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957CC25-768C-491D-9B53-33D61AACD301}"/>
              </a:ext>
            </a:extLst>
          </p:cNvPr>
          <p:cNvSpPr txBox="1"/>
          <p:nvPr/>
        </p:nvSpPr>
        <p:spPr>
          <a:xfrm>
            <a:off x="5462862" y="3735078"/>
            <a:ext cx="14413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i="1" dirty="0">
                <a:latin typeface="Verdana" panose="020B0604030504040204" pitchFamily="34" charset="0"/>
              </a:rPr>
              <a:t>has </a:t>
            </a:r>
            <a:r>
              <a:rPr lang="sv-SE" sz="900" i="1" dirty="0" err="1">
                <a:latin typeface="Verdana" panose="020B0604030504040204" pitchFamily="34" charset="0"/>
              </a:rPr>
              <a:t>responsible</a:t>
            </a:r>
            <a:endParaRPr lang="sv-SE" sz="900" i="1" dirty="0">
              <a:latin typeface="Verdana" panose="020B060403050404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1AF1E41-91CE-4545-922D-39B28D0BD357}"/>
              </a:ext>
            </a:extLst>
          </p:cNvPr>
          <p:cNvSpPr txBox="1"/>
          <p:nvPr/>
        </p:nvSpPr>
        <p:spPr>
          <a:xfrm>
            <a:off x="1750491" y="3695215"/>
            <a:ext cx="6819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i="1" dirty="0">
                <a:latin typeface="Verdana" panose="020B0604030504040204" pitchFamily="34" charset="0"/>
              </a:rPr>
              <a:t>has</a:t>
            </a:r>
          </a:p>
        </p:txBody>
      </p:sp>
      <p:sp>
        <p:nvSpPr>
          <p:cNvPr id="36" name="Rectangle 8">
            <a:extLst>
              <a:ext uri="{FF2B5EF4-FFF2-40B4-BE49-F238E27FC236}">
                <a16:creationId xmlns:a16="http://schemas.microsoft.com/office/drawing/2014/main" id="{77B51125-9E87-4117-9F71-E8F9162636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225" y="4145066"/>
            <a:ext cx="1318022" cy="51366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v-SE" altLang="sv-SE" sz="1050"/>
          </a:p>
        </p:txBody>
      </p:sp>
      <p:sp>
        <p:nvSpPr>
          <p:cNvPr id="37" name="Line 9">
            <a:extLst>
              <a:ext uri="{FF2B5EF4-FFF2-40B4-BE49-F238E27FC236}">
                <a16:creationId xmlns:a16="http://schemas.microsoft.com/office/drawing/2014/main" id="{E9FC05AA-C4B3-421C-93AD-B27E3932115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5225" y="4316514"/>
            <a:ext cx="131802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v-SE" sz="1350"/>
          </a:p>
        </p:txBody>
      </p:sp>
      <p:sp>
        <p:nvSpPr>
          <p:cNvPr id="38" name="Text Box 10">
            <a:extLst>
              <a:ext uri="{FF2B5EF4-FFF2-40B4-BE49-F238E27FC236}">
                <a16:creationId xmlns:a16="http://schemas.microsoft.com/office/drawing/2014/main" id="{46BB2581-6549-4495-989C-6A74E077D7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6441" y="4097439"/>
            <a:ext cx="105608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1050" dirty="0">
                <a:latin typeface="Verdana" panose="020B0604030504040204" pitchFamily="34" charset="0"/>
              </a:rPr>
              <a:t>Mobile</a:t>
            </a:r>
          </a:p>
        </p:txBody>
      </p:sp>
      <p:sp>
        <p:nvSpPr>
          <p:cNvPr id="39" name="Rectangle 27">
            <a:extLst>
              <a:ext uri="{FF2B5EF4-FFF2-40B4-BE49-F238E27FC236}">
                <a16:creationId xmlns:a16="http://schemas.microsoft.com/office/drawing/2014/main" id="{1FBD6356-4F58-4213-8A46-699F43A751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8316" y="4281428"/>
            <a:ext cx="110639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 err="1">
                <a:latin typeface="Verdana" panose="020B0604030504040204" pitchFamily="34" charset="0"/>
              </a:rPr>
              <a:t>mobileNo</a:t>
            </a:r>
            <a:r>
              <a:rPr lang="sv-SE" altLang="sv-SE" sz="900" dirty="0">
                <a:latin typeface="Verdana" panose="020B0604030504040204" pitchFamily="34" charset="0"/>
              </a:rPr>
              <a:t> (1..1)</a:t>
            </a:r>
          </a:p>
        </p:txBody>
      </p:sp>
      <p:sp>
        <p:nvSpPr>
          <p:cNvPr id="41" name="Line 106">
            <a:extLst>
              <a:ext uri="{FF2B5EF4-FFF2-40B4-BE49-F238E27FC236}">
                <a16:creationId xmlns:a16="http://schemas.microsoft.com/office/drawing/2014/main" id="{B58F7F99-94C7-4738-AE0D-52F8E901B42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77816" y="3606858"/>
            <a:ext cx="0" cy="5281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sv-SE" sz="1350"/>
          </a:p>
        </p:txBody>
      </p:sp>
      <p:sp>
        <p:nvSpPr>
          <p:cNvPr id="64" name="Text Box 17">
            <a:extLst>
              <a:ext uri="{FF2B5EF4-FFF2-40B4-BE49-F238E27FC236}">
                <a16:creationId xmlns:a16="http://schemas.microsoft.com/office/drawing/2014/main" id="{3B25DCF5-76A2-42FA-99BB-F78B49722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4788" y="3924777"/>
            <a:ext cx="52744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1..*</a:t>
            </a:r>
          </a:p>
        </p:txBody>
      </p:sp>
      <p:sp>
        <p:nvSpPr>
          <p:cNvPr id="65" name="Text Box 17">
            <a:extLst>
              <a:ext uri="{FF2B5EF4-FFF2-40B4-BE49-F238E27FC236}">
                <a16:creationId xmlns:a16="http://schemas.microsoft.com/office/drawing/2014/main" id="{91EC65DF-8B26-494C-8054-4FA5EC743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3166" y="3560609"/>
            <a:ext cx="52744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1..1</a:t>
            </a:r>
          </a:p>
        </p:txBody>
      </p:sp>
      <p:sp>
        <p:nvSpPr>
          <p:cNvPr id="66" name="Isosceles Triangle 65">
            <a:extLst>
              <a:ext uri="{FF2B5EF4-FFF2-40B4-BE49-F238E27FC236}">
                <a16:creationId xmlns:a16="http://schemas.microsoft.com/office/drawing/2014/main" id="{3ADA6AF4-26C4-4CF4-A60E-C8F63F694662}"/>
              </a:ext>
            </a:extLst>
          </p:cNvPr>
          <p:cNvSpPr/>
          <p:nvPr/>
        </p:nvSpPr>
        <p:spPr>
          <a:xfrm rot="10800000">
            <a:off x="1841012" y="3906485"/>
            <a:ext cx="173827" cy="45719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999B15C-97DF-4947-9BC5-7BD9CC740FF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298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361"/>
    </mc:Choice>
    <mc:Fallback xmlns="">
      <p:transition spd="slow" advTm="102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4"/>
          <p:cNvSpPr>
            <a:spLocks noGrp="1" noChangeArrowheads="1"/>
          </p:cNvSpPr>
          <p:nvPr>
            <p:ph type="title"/>
          </p:nvPr>
        </p:nvSpPr>
        <p:spPr>
          <a:xfrm>
            <a:off x="655286" y="502207"/>
            <a:ext cx="7205506" cy="596700"/>
          </a:xfrm>
          <a:noFill/>
        </p:spPr>
        <p:txBody>
          <a:bodyPr/>
          <a:lstStyle/>
          <a:p>
            <a:r>
              <a:rPr lang="sv-SE" altLang="sv-SE" sz="2850" dirty="0" err="1"/>
              <a:t>Attibutes</a:t>
            </a:r>
            <a:r>
              <a:rPr lang="sv-SE" altLang="sv-SE" sz="2850" dirty="0"/>
              <a:t> </a:t>
            </a:r>
            <a:r>
              <a:rPr lang="sv-SE" altLang="sv-SE" sz="2850" dirty="0" err="1"/>
              <a:t>have</a:t>
            </a:r>
            <a:r>
              <a:rPr lang="sv-SE" altLang="sv-SE" sz="2850" dirty="0"/>
              <a:t> </a:t>
            </a:r>
            <a:r>
              <a:rPr lang="sv-SE" altLang="sv-SE" sz="2850" dirty="0" err="1"/>
              <a:t>multiplicity</a:t>
            </a:r>
            <a:endParaRPr lang="sv-SE" altLang="sv-SE" sz="285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21FE9B6-02E5-4386-9BE7-E78A8FABBC6B}"/>
              </a:ext>
            </a:extLst>
          </p:cNvPr>
          <p:cNvSpPr txBox="1"/>
          <p:nvPr/>
        </p:nvSpPr>
        <p:spPr>
          <a:xfrm>
            <a:off x="655286" y="1278988"/>
            <a:ext cx="7348762" cy="2068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</a:pP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How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can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we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transform the diagram so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that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all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attributes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have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the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multiplicity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1..1? </a:t>
            </a:r>
          </a:p>
          <a:p>
            <a:pPr marL="342900" indent="-342900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</a:pP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Transform the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attribute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to a new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class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(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see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the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class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Mobile)</a:t>
            </a:r>
          </a:p>
          <a:p>
            <a:pPr>
              <a:lnSpc>
                <a:spcPts val="2900"/>
              </a:lnSpc>
              <a:spcBef>
                <a:spcPct val="20000"/>
              </a:spcBef>
              <a:buSzPct val="93000"/>
            </a:pPr>
            <a:endParaRPr lang="sv-SE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ts val="2900"/>
              </a:lnSpc>
              <a:spcBef>
                <a:spcPct val="20000"/>
              </a:spcBef>
              <a:buSzPct val="93000"/>
            </a:pPr>
            <a:endParaRPr lang="sv-SE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0" name="Rectangle 8">
            <a:extLst>
              <a:ext uri="{FF2B5EF4-FFF2-40B4-BE49-F238E27FC236}">
                <a16:creationId xmlns:a16="http://schemas.microsoft.com/office/drawing/2014/main" id="{161435E3-CC71-4F6A-9F28-90A481E03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319" y="3085088"/>
            <a:ext cx="1318022" cy="50569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v-SE" altLang="sv-SE" sz="1050"/>
          </a:p>
        </p:txBody>
      </p:sp>
      <p:sp>
        <p:nvSpPr>
          <p:cNvPr id="43" name="Line 9">
            <a:extLst>
              <a:ext uri="{FF2B5EF4-FFF2-40B4-BE49-F238E27FC236}">
                <a16:creationId xmlns:a16="http://schemas.microsoft.com/office/drawing/2014/main" id="{7C1DA090-BF4A-47E0-9D83-C98BED58B0C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5319" y="3256537"/>
            <a:ext cx="131802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v-SE" sz="1350"/>
          </a:p>
        </p:txBody>
      </p:sp>
      <p:sp>
        <p:nvSpPr>
          <p:cNvPr id="44" name="Text Box 10">
            <a:extLst>
              <a:ext uri="{FF2B5EF4-FFF2-40B4-BE49-F238E27FC236}">
                <a16:creationId xmlns:a16="http://schemas.microsoft.com/office/drawing/2014/main" id="{8E1ABCAF-D65D-4B48-A122-25E7E5D5E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6535" y="3037462"/>
            <a:ext cx="105608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1050" dirty="0">
                <a:latin typeface="Verdana" panose="020B0604030504040204" pitchFamily="34" charset="0"/>
              </a:rPr>
              <a:t>Student</a:t>
            </a:r>
          </a:p>
        </p:txBody>
      </p:sp>
      <p:sp>
        <p:nvSpPr>
          <p:cNvPr id="45" name="Text Box 16">
            <a:extLst>
              <a:ext uri="{FF2B5EF4-FFF2-40B4-BE49-F238E27FC236}">
                <a16:creationId xmlns:a16="http://schemas.microsoft.com/office/drawing/2014/main" id="{BA742309-DB43-4BDC-9BCD-E03782B701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9502" y="3155964"/>
            <a:ext cx="47506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1..1</a:t>
            </a:r>
          </a:p>
        </p:txBody>
      </p:sp>
      <p:sp>
        <p:nvSpPr>
          <p:cNvPr id="46" name="Text Box 17">
            <a:extLst>
              <a:ext uri="{FF2B5EF4-FFF2-40B4-BE49-F238E27FC236}">
                <a16:creationId xmlns:a16="http://schemas.microsoft.com/office/drawing/2014/main" id="{919281F9-8669-407A-B2ED-F94E66092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1064" y="3613519"/>
            <a:ext cx="52744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0..*</a:t>
            </a:r>
          </a:p>
        </p:txBody>
      </p:sp>
      <p:sp>
        <p:nvSpPr>
          <p:cNvPr id="47" name="Rectangle 18">
            <a:extLst>
              <a:ext uri="{FF2B5EF4-FFF2-40B4-BE49-F238E27FC236}">
                <a16:creationId xmlns:a16="http://schemas.microsoft.com/office/drawing/2014/main" id="{486AAC52-1168-4A02-8DD0-96F7BFAC2F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9482" y="3387692"/>
            <a:ext cx="1265635" cy="44095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v-SE" altLang="sv-SE" sz="1050"/>
          </a:p>
        </p:txBody>
      </p:sp>
      <p:sp>
        <p:nvSpPr>
          <p:cNvPr id="48" name="Line 19">
            <a:extLst>
              <a:ext uri="{FF2B5EF4-FFF2-40B4-BE49-F238E27FC236}">
                <a16:creationId xmlns:a16="http://schemas.microsoft.com/office/drawing/2014/main" id="{2734174B-CC07-43F4-A3BA-EDD8228E59C4}"/>
              </a:ext>
            </a:extLst>
          </p:cNvPr>
          <p:cNvSpPr>
            <a:spLocks noChangeShapeType="1"/>
          </p:cNvSpPr>
          <p:nvPr/>
        </p:nvSpPr>
        <p:spPr bwMode="auto">
          <a:xfrm>
            <a:off x="3099483" y="3590444"/>
            <a:ext cx="126563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v-SE" sz="1350"/>
          </a:p>
        </p:txBody>
      </p:sp>
      <p:sp>
        <p:nvSpPr>
          <p:cNvPr id="49" name="Text Box 21">
            <a:extLst>
              <a:ext uri="{FF2B5EF4-FFF2-40B4-BE49-F238E27FC236}">
                <a16:creationId xmlns:a16="http://schemas.microsoft.com/office/drawing/2014/main" id="{0F5F9A7A-1B28-4BF7-901B-6C6087610B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9453" y="3377336"/>
            <a:ext cx="105489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1050" dirty="0" err="1">
                <a:latin typeface="Verdana" panose="020B0604030504040204" pitchFamily="34" charset="0"/>
              </a:rPr>
              <a:t>Registration</a:t>
            </a:r>
            <a:endParaRPr lang="sv-SE" altLang="sv-SE" sz="1800" dirty="0">
              <a:latin typeface="Verdana" panose="020B0604030504040204" pitchFamily="34" charset="0"/>
            </a:endParaRPr>
          </a:p>
        </p:txBody>
      </p:sp>
      <p:sp>
        <p:nvSpPr>
          <p:cNvPr id="50" name="Rectangle 23">
            <a:extLst>
              <a:ext uri="{FF2B5EF4-FFF2-40B4-BE49-F238E27FC236}">
                <a16:creationId xmlns:a16="http://schemas.microsoft.com/office/drawing/2014/main" id="{6C6FA5E2-2B06-47B4-A2D8-62A6F5B87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8129" y="3161759"/>
            <a:ext cx="1407319" cy="45939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v-SE" altLang="sv-SE" sz="1050"/>
          </a:p>
        </p:txBody>
      </p:sp>
      <p:sp>
        <p:nvSpPr>
          <p:cNvPr id="51" name="Text Box 25">
            <a:extLst>
              <a:ext uri="{FF2B5EF4-FFF2-40B4-BE49-F238E27FC236}">
                <a16:creationId xmlns:a16="http://schemas.microsoft.com/office/drawing/2014/main" id="{E9D88FA0-C179-485F-9E73-9EE67CB2E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3306" y="3101460"/>
            <a:ext cx="1367809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1050" dirty="0">
                <a:latin typeface="Verdana" panose="020B0604030504040204" pitchFamily="34" charset="0"/>
              </a:rPr>
              <a:t>Course</a:t>
            </a:r>
            <a:endParaRPr lang="sv-SE" altLang="sv-SE" sz="1800" dirty="0">
              <a:latin typeface="Verdana" panose="020B060403050404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5EA9713-F860-4F27-8BFB-D45A22ADD5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410" y="3221451"/>
            <a:ext cx="1377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 err="1">
                <a:latin typeface="Verdana" panose="020B0604030504040204" pitchFamily="34" charset="0"/>
              </a:rPr>
              <a:t>studentName</a:t>
            </a:r>
            <a:r>
              <a:rPr lang="sv-SE" altLang="sv-SE" sz="900" dirty="0">
                <a:latin typeface="Verdana" panose="020B0604030504040204" pitchFamily="34" charset="0"/>
              </a:rPr>
              <a:t> (1..1) 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279037C-EA40-4E84-AC08-E17E4052A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3230" y="3588062"/>
            <a:ext cx="102303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 err="1">
                <a:latin typeface="Verdana" panose="020B0604030504040204" pitchFamily="34" charset="0"/>
              </a:rPr>
              <a:t>regDate</a:t>
            </a:r>
            <a:r>
              <a:rPr lang="sv-SE" altLang="sv-SE" sz="900" dirty="0">
                <a:latin typeface="Verdana" panose="020B0604030504040204" pitchFamily="34" charset="0"/>
              </a:rPr>
              <a:t> (1..1)</a:t>
            </a:r>
          </a:p>
        </p:txBody>
      </p:sp>
      <p:sp>
        <p:nvSpPr>
          <p:cNvPr id="54" name="Text Box 30">
            <a:extLst>
              <a:ext uri="{FF2B5EF4-FFF2-40B4-BE49-F238E27FC236}">
                <a16:creationId xmlns:a16="http://schemas.microsoft.com/office/drawing/2014/main" id="{A88A7CF1-47A5-4D77-81AB-A54C32BC18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6489" y="3210466"/>
            <a:ext cx="47506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1..1</a:t>
            </a:r>
          </a:p>
        </p:txBody>
      </p:sp>
      <p:sp>
        <p:nvSpPr>
          <p:cNvPr id="55" name="Line 34">
            <a:extLst>
              <a:ext uri="{FF2B5EF4-FFF2-40B4-BE49-F238E27FC236}">
                <a16:creationId xmlns:a16="http://schemas.microsoft.com/office/drawing/2014/main" id="{F81A0960-B652-4235-BE1F-B66A296450FD}"/>
              </a:ext>
            </a:extLst>
          </p:cNvPr>
          <p:cNvSpPr>
            <a:spLocks noChangeShapeType="1"/>
          </p:cNvSpPr>
          <p:nvPr/>
        </p:nvSpPr>
        <p:spPr bwMode="auto">
          <a:xfrm>
            <a:off x="5306275" y="3336291"/>
            <a:ext cx="14049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sv-SE" sz="1350"/>
          </a:p>
        </p:txBody>
      </p:sp>
      <p:sp>
        <p:nvSpPr>
          <p:cNvPr id="56" name="Line 106">
            <a:extLst>
              <a:ext uri="{FF2B5EF4-FFF2-40B4-BE49-F238E27FC236}">
                <a16:creationId xmlns:a16="http://schemas.microsoft.com/office/drawing/2014/main" id="{2A8E6EF6-8D74-4A7C-ACAD-E73999E640B6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7635" y="3408633"/>
            <a:ext cx="704464" cy="179429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sv-SE" sz="1350"/>
          </a:p>
        </p:txBody>
      </p:sp>
      <p:sp>
        <p:nvSpPr>
          <p:cNvPr id="57" name="Line 106">
            <a:extLst>
              <a:ext uri="{FF2B5EF4-FFF2-40B4-BE49-F238E27FC236}">
                <a16:creationId xmlns:a16="http://schemas.microsoft.com/office/drawing/2014/main" id="{E1EAE0E6-E50C-433C-BADD-EC0C11D946D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86249" y="3425651"/>
            <a:ext cx="896512" cy="162411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sv-SE" sz="1350"/>
          </a:p>
        </p:txBody>
      </p:sp>
      <p:sp>
        <p:nvSpPr>
          <p:cNvPr id="58" name="Text Box 17">
            <a:extLst>
              <a:ext uri="{FF2B5EF4-FFF2-40B4-BE49-F238E27FC236}">
                <a16:creationId xmlns:a16="http://schemas.microsoft.com/office/drawing/2014/main" id="{3FF112AC-4E15-4F11-B269-C1D006220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3823" y="3277867"/>
            <a:ext cx="115616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i="1" dirty="0" err="1">
                <a:latin typeface="Verdana" panose="020B0604030504040204" pitchFamily="34" charset="0"/>
              </a:rPr>
              <a:t>concerns</a:t>
            </a:r>
            <a:endParaRPr lang="sv-SE" altLang="sv-SE" sz="900" i="1" dirty="0">
              <a:latin typeface="Verdana" panose="020B0604030504040204" pitchFamily="34" charset="0"/>
            </a:endParaRPr>
          </a:p>
        </p:txBody>
      </p:sp>
      <p:sp>
        <p:nvSpPr>
          <p:cNvPr id="59" name="Text Box 17">
            <a:extLst>
              <a:ext uri="{FF2B5EF4-FFF2-40B4-BE49-F238E27FC236}">
                <a16:creationId xmlns:a16="http://schemas.microsoft.com/office/drawing/2014/main" id="{B3C821C2-F401-402E-853C-6AD6903FD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3994" y="3336291"/>
            <a:ext cx="115616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i="1" dirty="0" err="1">
                <a:latin typeface="Verdana" panose="020B0604030504040204" pitchFamily="34" charset="0"/>
              </a:rPr>
              <a:t>performs</a:t>
            </a:r>
            <a:endParaRPr lang="sv-SE" altLang="sv-SE" sz="900" i="1" dirty="0">
              <a:latin typeface="Verdana" panose="020B0604030504040204" pitchFamily="34" charset="0"/>
            </a:endParaRPr>
          </a:p>
        </p:txBody>
      </p:sp>
      <p:sp>
        <p:nvSpPr>
          <p:cNvPr id="60" name="Isosceles Triangle 59">
            <a:extLst>
              <a:ext uri="{FF2B5EF4-FFF2-40B4-BE49-F238E27FC236}">
                <a16:creationId xmlns:a16="http://schemas.microsoft.com/office/drawing/2014/main" id="{127D8945-2C6F-453F-877E-56143C9C4502}"/>
              </a:ext>
            </a:extLst>
          </p:cNvPr>
          <p:cNvSpPr/>
          <p:nvPr/>
        </p:nvSpPr>
        <p:spPr>
          <a:xfrm rot="5400000">
            <a:off x="2911538" y="3430636"/>
            <a:ext cx="160938" cy="49233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1" name="Isosceles Triangle 60">
            <a:extLst>
              <a:ext uri="{FF2B5EF4-FFF2-40B4-BE49-F238E27FC236}">
                <a16:creationId xmlns:a16="http://schemas.microsoft.com/office/drawing/2014/main" id="{874D9325-677E-404A-A454-2182CF9B242E}"/>
              </a:ext>
            </a:extLst>
          </p:cNvPr>
          <p:cNvSpPr/>
          <p:nvPr/>
        </p:nvSpPr>
        <p:spPr>
          <a:xfrm rot="5400000">
            <a:off x="4917957" y="3364938"/>
            <a:ext cx="160938" cy="49233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2" name="Rectangle 28">
            <a:extLst>
              <a:ext uri="{FF2B5EF4-FFF2-40B4-BE49-F238E27FC236}">
                <a16:creationId xmlns:a16="http://schemas.microsoft.com/office/drawing/2014/main" id="{A6DF5654-286E-49C0-B2FE-C2ACB9F2BE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9981" y="3361108"/>
            <a:ext cx="128272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 err="1">
                <a:latin typeface="Verdana" panose="020B0604030504040204" pitchFamily="34" charset="0"/>
              </a:rPr>
              <a:t>courseName</a:t>
            </a:r>
            <a:r>
              <a:rPr lang="sv-SE" altLang="sv-SE" sz="900" dirty="0">
                <a:latin typeface="Verdana" panose="020B0604030504040204" pitchFamily="34" charset="0"/>
              </a:rPr>
              <a:t> (1..1)</a:t>
            </a:r>
          </a:p>
        </p:txBody>
      </p:sp>
      <p:sp>
        <p:nvSpPr>
          <p:cNvPr id="63" name="Text Box 17">
            <a:extLst>
              <a:ext uri="{FF2B5EF4-FFF2-40B4-BE49-F238E27FC236}">
                <a16:creationId xmlns:a16="http://schemas.microsoft.com/office/drawing/2014/main" id="{49251637-E4A7-47F1-A710-A5BFC4E3C8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5420" y="3601047"/>
            <a:ext cx="52744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0..*</a:t>
            </a:r>
          </a:p>
        </p:txBody>
      </p:sp>
      <p:sp>
        <p:nvSpPr>
          <p:cNvPr id="26" name="Rectangle 23">
            <a:extLst>
              <a:ext uri="{FF2B5EF4-FFF2-40B4-BE49-F238E27FC236}">
                <a16:creationId xmlns:a16="http://schemas.microsoft.com/office/drawing/2014/main" id="{28EED85F-86A5-4A92-8CB9-10ECE4399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9459" y="4178971"/>
            <a:ext cx="1407319" cy="50509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v-SE" altLang="sv-SE" sz="1050"/>
          </a:p>
        </p:txBody>
      </p:sp>
      <p:sp>
        <p:nvSpPr>
          <p:cNvPr id="27" name="Text Box 25">
            <a:extLst>
              <a:ext uri="{FF2B5EF4-FFF2-40B4-BE49-F238E27FC236}">
                <a16:creationId xmlns:a16="http://schemas.microsoft.com/office/drawing/2014/main" id="{632A6F5A-E483-4425-B703-7011EB371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534" y="4132535"/>
            <a:ext cx="105489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1050" dirty="0" err="1">
                <a:latin typeface="Verdana" panose="020B0604030504040204" pitchFamily="34" charset="0"/>
              </a:rPr>
              <a:t>Teacher</a:t>
            </a:r>
            <a:endParaRPr lang="sv-SE" altLang="sv-SE" sz="1800" dirty="0">
              <a:latin typeface="Verdana" panose="020B0604030504040204" pitchFamily="34" charset="0"/>
            </a:endParaRPr>
          </a:p>
        </p:txBody>
      </p:sp>
      <p:sp>
        <p:nvSpPr>
          <p:cNvPr id="28" name="Line 34">
            <a:extLst>
              <a:ext uri="{FF2B5EF4-FFF2-40B4-BE49-F238E27FC236}">
                <a16:creationId xmlns:a16="http://schemas.microsoft.com/office/drawing/2014/main" id="{C101F5A0-D6F7-434E-B179-2890C33CD7BF}"/>
              </a:ext>
            </a:extLst>
          </p:cNvPr>
          <p:cNvSpPr>
            <a:spLocks noChangeShapeType="1"/>
          </p:cNvSpPr>
          <p:nvPr/>
        </p:nvSpPr>
        <p:spPr bwMode="auto">
          <a:xfrm>
            <a:off x="5371839" y="4361135"/>
            <a:ext cx="14049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sv-SE" sz="1350"/>
          </a:p>
        </p:txBody>
      </p:sp>
      <p:sp>
        <p:nvSpPr>
          <p:cNvPr id="29" name="Text Box 22">
            <a:extLst>
              <a:ext uri="{FF2B5EF4-FFF2-40B4-BE49-F238E27FC236}">
                <a16:creationId xmlns:a16="http://schemas.microsoft.com/office/drawing/2014/main" id="{53085B06-FF7A-44A9-9215-4268F7DF53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8325" y="4314734"/>
            <a:ext cx="142845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 err="1">
                <a:latin typeface="Verdana" panose="020B0604030504040204" pitchFamily="34" charset="0"/>
              </a:rPr>
              <a:t>teacherName</a:t>
            </a:r>
            <a:r>
              <a:rPr lang="sv-SE" altLang="sv-SE" sz="900" dirty="0">
                <a:latin typeface="Verdana" panose="020B0604030504040204" pitchFamily="34" charset="0"/>
              </a:rPr>
              <a:t> (1..1) 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 err="1">
                <a:latin typeface="Verdana" panose="020B0604030504040204" pitchFamily="34" charset="0"/>
              </a:rPr>
              <a:t>mainArea</a:t>
            </a:r>
            <a:r>
              <a:rPr lang="sv-SE" altLang="sv-SE" sz="900" dirty="0">
                <a:latin typeface="Verdana" panose="020B0604030504040204" pitchFamily="34" charset="0"/>
              </a:rPr>
              <a:t> (0..*)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v-SE" altLang="sv-SE" sz="900" dirty="0">
              <a:latin typeface="Verdana" panose="020B0604030504040204" pitchFamily="34" charset="0"/>
            </a:endParaRPr>
          </a:p>
        </p:txBody>
      </p:sp>
      <p:sp>
        <p:nvSpPr>
          <p:cNvPr id="30" name="Line 106">
            <a:extLst>
              <a:ext uri="{FF2B5EF4-FFF2-40B4-BE49-F238E27FC236}">
                <a16:creationId xmlns:a16="http://schemas.microsoft.com/office/drawing/2014/main" id="{7168A869-3DB5-47B7-BE9B-67598791F8BB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1121" y="3629358"/>
            <a:ext cx="1805" cy="503176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sv-SE" sz="1350"/>
          </a:p>
        </p:txBody>
      </p:sp>
      <p:sp>
        <p:nvSpPr>
          <p:cNvPr id="31" name="Text Box 30">
            <a:extLst>
              <a:ext uri="{FF2B5EF4-FFF2-40B4-BE49-F238E27FC236}">
                <a16:creationId xmlns:a16="http://schemas.microsoft.com/office/drawing/2014/main" id="{CF7BEEDB-3BE8-4BC4-9C6C-69CA605B9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3570" y="3584801"/>
            <a:ext cx="47506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0..*</a:t>
            </a:r>
          </a:p>
        </p:txBody>
      </p:sp>
      <p:sp>
        <p:nvSpPr>
          <p:cNvPr id="32" name="Text Box 30">
            <a:extLst>
              <a:ext uri="{FF2B5EF4-FFF2-40B4-BE49-F238E27FC236}">
                <a16:creationId xmlns:a16="http://schemas.microsoft.com/office/drawing/2014/main" id="{8440C3FB-AB04-4EDA-B6AD-32E9E2B1A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0921" y="3986158"/>
            <a:ext cx="47506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1..*</a:t>
            </a: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B425721E-07B9-4682-B731-C73BB862B4F2}"/>
              </a:ext>
            </a:extLst>
          </p:cNvPr>
          <p:cNvSpPr/>
          <p:nvPr/>
        </p:nvSpPr>
        <p:spPr>
          <a:xfrm rot="10800000">
            <a:off x="6054502" y="4025247"/>
            <a:ext cx="113866" cy="45719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957CC25-768C-491D-9B53-33D61AACD301}"/>
              </a:ext>
            </a:extLst>
          </p:cNvPr>
          <p:cNvSpPr txBox="1"/>
          <p:nvPr/>
        </p:nvSpPr>
        <p:spPr>
          <a:xfrm>
            <a:off x="5462862" y="3735078"/>
            <a:ext cx="14413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i="1" dirty="0">
                <a:latin typeface="Verdana" panose="020B0604030504040204" pitchFamily="34" charset="0"/>
              </a:rPr>
              <a:t>has </a:t>
            </a:r>
            <a:r>
              <a:rPr lang="sv-SE" sz="900" i="1" dirty="0" err="1">
                <a:latin typeface="Verdana" panose="020B0604030504040204" pitchFamily="34" charset="0"/>
              </a:rPr>
              <a:t>responsible</a:t>
            </a:r>
            <a:endParaRPr lang="sv-SE" sz="900" i="1" dirty="0">
              <a:latin typeface="Verdana" panose="020B060403050404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1AF1E41-91CE-4545-922D-39B28D0BD357}"/>
              </a:ext>
            </a:extLst>
          </p:cNvPr>
          <p:cNvSpPr txBox="1"/>
          <p:nvPr/>
        </p:nvSpPr>
        <p:spPr>
          <a:xfrm>
            <a:off x="1750491" y="3695215"/>
            <a:ext cx="6819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i="1" dirty="0">
                <a:latin typeface="Verdana" panose="020B0604030504040204" pitchFamily="34" charset="0"/>
              </a:rPr>
              <a:t>has</a:t>
            </a:r>
          </a:p>
        </p:txBody>
      </p:sp>
      <p:sp>
        <p:nvSpPr>
          <p:cNvPr id="36" name="Rectangle 8">
            <a:extLst>
              <a:ext uri="{FF2B5EF4-FFF2-40B4-BE49-F238E27FC236}">
                <a16:creationId xmlns:a16="http://schemas.microsoft.com/office/drawing/2014/main" id="{77B51125-9E87-4117-9F71-E8F9162636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225" y="4145066"/>
            <a:ext cx="1318022" cy="51366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v-SE" altLang="sv-SE" sz="1050"/>
          </a:p>
        </p:txBody>
      </p:sp>
      <p:sp>
        <p:nvSpPr>
          <p:cNvPr id="37" name="Line 9">
            <a:extLst>
              <a:ext uri="{FF2B5EF4-FFF2-40B4-BE49-F238E27FC236}">
                <a16:creationId xmlns:a16="http://schemas.microsoft.com/office/drawing/2014/main" id="{E9FC05AA-C4B3-421C-93AD-B27E3932115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5225" y="4316514"/>
            <a:ext cx="131802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v-SE" sz="1350"/>
          </a:p>
        </p:txBody>
      </p:sp>
      <p:sp>
        <p:nvSpPr>
          <p:cNvPr id="38" name="Text Box 10">
            <a:extLst>
              <a:ext uri="{FF2B5EF4-FFF2-40B4-BE49-F238E27FC236}">
                <a16:creationId xmlns:a16="http://schemas.microsoft.com/office/drawing/2014/main" id="{46BB2581-6549-4495-989C-6A74E077D7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6441" y="4097439"/>
            <a:ext cx="105608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1050" dirty="0">
                <a:latin typeface="Verdana" panose="020B0604030504040204" pitchFamily="34" charset="0"/>
              </a:rPr>
              <a:t>Mobile</a:t>
            </a:r>
          </a:p>
        </p:txBody>
      </p:sp>
      <p:sp>
        <p:nvSpPr>
          <p:cNvPr id="39" name="Rectangle 27">
            <a:extLst>
              <a:ext uri="{FF2B5EF4-FFF2-40B4-BE49-F238E27FC236}">
                <a16:creationId xmlns:a16="http://schemas.microsoft.com/office/drawing/2014/main" id="{1FBD6356-4F58-4213-8A46-699F43A751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8316" y="4281428"/>
            <a:ext cx="110639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 err="1">
                <a:latin typeface="Verdana" panose="020B0604030504040204" pitchFamily="34" charset="0"/>
              </a:rPr>
              <a:t>mobileNo</a:t>
            </a:r>
            <a:r>
              <a:rPr lang="sv-SE" altLang="sv-SE" sz="900" dirty="0">
                <a:latin typeface="Verdana" panose="020B0604030504040204" pitchFamily="34" charset="0"/>
              </a:rPr>
              <a:t> (1..1)</a:t>
            </a:r>
          </a:p>
        </p:txBody>
      </p:sp>
      <p:sp>
        <p:nvSpPr>
          <p:cNvPr id="41" name="Line 106">
            <a:extLst>
              <a:ext uri="{FF2B5EF4-FFF2-40B4-BE49-F238E27FC236}">
                <a16:creationId xmlns:a16="http://schemas.microsoft.com/office/drawing/2014/main" id="{B58F7F99-94C7-4738-AE0D-52F8E901B42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77816" y="3606858"/>
            <a:ext cx="0" cy="5281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sv-SE" sz="1350"/>
          </a:p>
        </p:txBody>
      </p:sp>
      <p:sp>
        <p:nvSpPr>
          <p:cNvPr id="64" name="Text Box 17">
            <a:extLst>
              <a:ext uri="{FF2B5EF4-FFF2-40B4-BE49-F238E27FC236}">
                <a16:creationId xmlns:a16="http://schemas.microsoft.com/office/drawing/2014/main" id="{3B25DCF5-76A2-42FA-99BB-F78B49722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4788" y="3924777"/>
            <a:ext cx="52744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1..*</a:t>
            </a:r>
          </a:p>
        </p:txBody>
      </p:sp>
      <p:sp>
        <p:nvSpPr>
          <p:cNvPr id="65" name="Text Box 17">
            <a:extLst>
              <a:ext uri="{FF2B5EF4-FFF2-40B4-BE49-F238E27FC236}">
                <a16:creationId xmlns:a16="http://schemas.microsoft.com/office/drawing/2014/main" id="{91EC65DF-8B26-494C-8054-4FA5EC743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3166" y="3560609"/>
            <a:ext cx="52744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1..1</a:t>
            </a:r>
          </a:p>
        </p:txBody>
      </p:sp>
      <p:sp>
        <p:nvSpPr>
          <p:cNvPr id="66" name="Isosceles Triangle 65">
            <a:extLst>
              <a:ext uri="{FF2B5EF4-FFF2-40B4-BE49-F238E27FC236}">
                <a16:creationId xmlns:a16="http://schemas.microsoft.com/office/drawing/2014/main" id="{3ADA6AF4-26C4-4CF4-A60E-C8F63F694662}"/>
              </a:ext>
            </a:extLst>
          </p:cNvPr>
          <p:cNvSpPr/>
          <p:nvPr/>
        </p:nvSpPr>
        <p:spPr>
          <a:xfrm rot="10800000">
            <a:off x="1841012" y="3906485"/>
            <a:ext cx="173827" cy="45719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9481505-1455-499D-9D4C-882511A734E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946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21"/>
    </mc:Choice>
    <mc:Fallback xmlns="">
      <p:transition spd="slow" advTm="31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4"/>
          <p:cNvSpPr>
            <a:spLocks noGrp="1" noChangeArrowheads="1"/>
          </p:cNvSpPr>
          <p:nvPr>
            <p:ph type="title"/>
          </p:nvPr>
        </p:nvSpPr>
        <p:spPr>
          <a:xfrm>
            <a:off x="655286" y="502207"/>
            <a:ext cx="7205506" cy="596700"/>
          </a:xfrm>
          <a:noFill/>
        </p:spPr>
        <p:txBody>
          <a:bodyPr/>
          <a:lstStyle/>
          <a:p>
            <a:r>
              <a:rPr lang="sv-SE" altLang="sv-SE" sz="2850" dirty="0" err="1"/>
              <a:t>Attibutes</a:t>
            </a:r>
            <a:r>
              <a:rPr lang="sv-SE" altLang="sv-SE" sz="2850" dirty="0"/>
              <a:t> </a:t>
            </a:r>
            <a:r>
              <a:rPr lang="sv-SE" altLang="sv-SE" sz="2850" dirty="0" err="1"/>
              <a:t>have</a:t>
            </a:r>
            <a:r>
              <a:rPr lang="sv-SE" altLang="sv-SE" sz="2850" dirty="0"/>
              <a:t> </a:t>
            </a:r>
            <a:r>
              <a:rPr lang="sv-SE" altLang="sv-SE" sz="2850" dirty="0" err="1"/>
              <a:t>multiplicity</a:t>
            </a:r>
            <a:endParaRPr lang="sv-SE" altLang="sv-SE" sz="2850" dirty="0"/>
          </a:p>
        </p:txBody>
      </p:sp>
      <p:sp>
        <p:nvSpPr>
          <p:cNvPr id="35" name="Rectangle 8">
            <a:extLst>
              <a:ext uri="{FF2B5EF4-FFF2-40B4-BE49-F238E27FC236}">
                <a16:creationId xmlns:a16="http://schemas.microsoft.com/office/drawing/2014/main" id="{EB6BE48A-5907-4A05-AAF1-2C90E2315B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319" y="3085088"/>
            <a:ext cx="1318022" cy="50569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v-SE" altLang="sv-SE" sz="1050"/>
          </a:p>
        </p:txBody>
      </p:sp>
      <p:sp>
        <p:nvSpPr>
          <p:cNvPr id="36" name="Line 9">
            <a:extLst>
              <a:ext uri="{FF2B5EF4-FFF2-40B4-BE49-F238E27FC236}">
                <a16:creationId xmlns:a16="http://schemas.microsoft.com/office/drawing/2014/main" id="{32D2461C-371D-49E9-95C3-B4BA6A704441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5319" y="3256537"/>
            <a:ext cx="131802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v-SE" sz="1350"/>
          </a:p>
        </p:txBody>
      </p:sp>
      <p:sp>
        <p:nvSpPr>
          <p:cNvPr id="37" name="Text Box 10">
            <a:extLst>
              <a:ext uri="{FF2B5EF4-FFF2-40B4-BE49-F238E27FC236}">
                <a16:creationId xmlns:a16="http://schemas.microsoft.com/office/drawing/2014/main" id="{CEB072B9-9FAA-478A-98FE-0F52D0D28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6535" y="3037462"/>
            <a:ext cx="105608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1050" dirty="0">
                <a:latin typeface="Verdana" panose="020B0604030504040204" pitchFamily="34" charset="0"/>
              </a:rPr>
              <a:t>Student</a:t>
            </a:r>
          </a:p>
        </p:txBody>
      </p:sp>
      <p:sp>
        <p:nvSpPr>
          <p:cNvPr id="38" name="Text Box 16">
            <a:extLst>
              <a:ext uri="{FF2B5EF4-FFF2-40B4-BE49-F238E27FC236}">
                <a16:creationId xmlns:a16="http://schemas.microsoft.com/office/drawing/2014/main" id="{445AFB73-78B0-42B0-B321-A45B64BBCA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9502" y="3155964"/>
            <a:ext cx="47506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1..1</a:t>
            </a:r>
          </a:p>
        </p:txBody>
      </p:sp>
      <p:sp>
        <p:nvSpPr>
          <p:cNvPr id="39" name="Text Box 17">
            <a:extLst>
              <a:ext uri="{FF2B5EF4-FFF2-40B4-BE49-F238E27FC236}">
                <a16:creationId xmlns:a16="http://schemas.microsoft.com/office/drawing/2014/main" id="{1337D740-317D-4AD7-9B90-2E028F424D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1064" y="3613519"/>
            <a:ext cx="52744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0..*</a:t>
            </a:r>
          </a:p>
        </p:txBody>
      </p:sp>
      <p:sp>
        <p:nvSpPr>
          <p:cNvPr id="41" name="Rectangle 18">
            <a:extLst>
              <a:ext uri="{FF2B5EF4-FFF2-40B4-BE49-F238E27FC236}">
                <a16:creationId xmlns:a16="http://schemas.microsoft.com/office/drawing/2014/main" id="{24388DD5-A835-4180-AFB5-AF31F706A5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9482" y="3387692"/>
            <a:ext cx="1265635" cy="44095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v-SE" altLang="sv-SE" sz="1050"/>
          </a:p>
        </p:txBody>
      </p:sp>
      <p:sp>
        <p:nvSpPr>
          <p:cNvPr id="64" name="Line 19">
            <a:extLst>
              <a:ext uri="{FF2B5EF4-FFF2-40B4-BE49-F238E27FC236}">
                <a16:creationId xmlns:a16="http://schemas.microsoft.com/office/drawing/2014/main" id="{868984D2-4F05-401E-93B8-54114F7CE61E}"/>
              </a:ext>
            </a:extLst>
          </p:cNvPr>
          <p:cNvSpPr>
            <a:spLocks noChangeShapeType="1"/>
          </p:cNvSpPr>
          <p:nvPr/>
        </p:nvSpPr>
        <p:spPr bwMode="auto">
          <a:xfrm>
            <a:off x="3099483" y="3590444"/>
            <a:ext cx="126563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v-SE" sz="1350"/>
          </a:p>
        </p:txBody>
      </p:sp>
      <p:sp>
        <p:nvSpPr>
          <p:cNvPr id="65" name="Text Box 21">
            <a:extLst>
              <a:ext uri="{FF2B5EF4-FFF2-40B4-BE49-F238E27FC236}">
                <a16:creationId xmlns:a16="http://schemas.microsoft.com/office/drawing/2014/main" id="{E8803338-3157-4EE7-BAC6-B5D9A4F09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9453" y="3377336"/>
            <a:ext cx="105489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1050" dirty="0" err="1">
                <a:latin typeface="Verdana" panose="020B0604030504040204" pitchFamily="34" charset="0"/>
              </a:rPr>
              <a:t>Registration</a:t>
            </a:r>
            <a:endParaRPr lang="sv-SE" altLang="sv-SE" sz="1800" dirty="0">
              <a:latin typeface="Verdana" panose="020B0604030504040204" pitchFamily="34" charset="0"/>
            </a:endParaRPr>
          </a:p>
        </p:txBody>
      </p:sp>
      <p:sp>
        <p:nvSpPr>
          <p:cNvPr id="66" name="Rectangle 23">
            <a:extLst>
              <a:ext uri="{FF2B5EF4-FFF2-40B4-BE49-F238E27FC236}">
                <a16:creationId xmlns:a16="http://schemas.microsoft.com/office/drawing/2014/main" id="{28DEC9A1-2948-4149-8669-6F8A5FFB5B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8129" y="3161759"/>
            <a:ext cx="1407319" cy="45939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v-SE" altLang="sv-SE" sz="1050"/>
          </a:p>
        </p:txBody>
      </p:sp>
      <p:sp>
        <p:nvSpPr>
          <p:cNvPr id="67" name="Text Box 25">
            <a:extLst>
              <a:ext uri="{FF2B5EF4-FFF2-40B4-BE49-F238E27FC236}">
                <a16:creationId xmlns:a16="http://schemas.microsoft.com/office/drawing/2014/main" id="{102592AF-7800-4E97-B769-88EF9D6F8D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3306" y="3101460"/>
            <a:ext cx="1367809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1050" dirty="0">
                <a:latin typeface="Verdana" panose="020B0604030504040204" pitchFamily="34" charset="0"/>
              </a:rPr>
              <a:t>Course</a:t>
            </a:r>
            <a:endParaRPr lang="sv-SE" altLang="sv-SE" sz="1800" dirty="0">
              <a:latin typeface="Verdana" panose="020B0604030504040204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1BD48983-ECA7-45B7-9C05-ADC951B0AF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410" y="3221451"/>
            <a:ext cx="1377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 err="1">
                <a:latin typeface="Verdana" panose="020B0604030504040204" pitchFamily="34" charset="0"/>
              </a:rPr>
              <a:t>studentName</a:t>
            </a:r>
            <a:r>
              <a:rPr lang="sv-SE" altLang="sv-SE" sz="900" dirty="0">
                <a:latin typeface="Verdana" panose="020B0604030504040204" pitchFamily="34" charset="0"/>
              </a:rPr>
              <a:t> (1..1) 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ECBEB429-7C14-4BFB-8DE1-3D8945814A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3230" y="3588062"/>
            <a:ext cx="102303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 err="1">
                <a:latin typeface="Verdana" panose="020B0604030504040204" pitchFamily="34" charset="0"/>
              </a:rPr>
              <a:t>regDate</a:t>
            </a:r>
            <a:r>
              <a:rPr lang="sv-SE" altLang="sv-SE" sz="900" dirty="0">
                <a:latin typeface="Verdana" panose="020B0604030504040204" pitchFamily="34" charset="0"/>
              </a:rPr>
              <a:t> (1..1)</a:t>
            </a:r>
          </a:p>
        </p:txBody>
      </p:sp>
      <p:sp>
        <p:nvSpPr>
          <p:cNvPr id="70" name="Text Box 30">
            <a:extLst>
              <a:ext uri="{FF2B5EF4-FFF2-40B4-BE49-F238E27FC236}">
                <a16:creationId xmlns:a16="http://schemas.microsoft.com/office/drawing/2014/main" id="{8EB58FD5-3977-4091-80AA-11EB484D5A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6489" y="3210466"/>
            <a:ext cx="47506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1..1</a:t>
            </a:r>
          </a:p>
        </p:txBody>
      </p:sp>
      <p:sp>
        <p:nvSpPr>
          <p:cNvPr id="71" name="Line 34">
            <a:extLst>
              <a:ext uri="{FF2B5EF4-FFF2-40B4-BE49-F238E27FC236}">
                <a16:creationId xmlns:a16="http://schemas.microsoft.com/office/drawing/2014/main" id="{44490CE3-D125-4D80-B6B2-FA1ED63906AB}"/>
              </a:ext>
            </a:extLst>
          </p:cNvPr>
          <p:cNvSpPr>
            <a:spLocks noChangeShapeType="1"/>
          </p:cNvSpPr>
          <p:nvPr/>
        </p:nvSpPr>
        <p:spPr bwMode="auto">
          <a:xfrm>
            <a:off x="5306275" y="3336291"/>
            <a:ext cx="14049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sv-SE" sz="1350"/>
          </a:p>
        </p:txBody>
      </p:sp>
      <p:sp>
        <p:nvSpPr>
          <p:cNvPr id="72" name="Line 106">
            <a:extLst>
              <a:ext uri="{FF2B5EF4-FFF2-40B4-BE49-F238E27FC236}">
                <a16:creationId xmlns:a16="http://schemas.microsoft.com/office/drawing/2014/main" id="{4BF5ECF3-7691-468F-85A7-8BCEF79B1830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7635" y="3408633"/>
            <a:ext cx="704464" cy="179429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sv-SE" sz="1350"/>
          </a:p>
        </p:txBody>
      </p:sp>
      <p:sp>
        <p:nvSpPr>
          <p:cNvPr id="73" name="Line 106">
            <a:extLst>
              <a:ext uri="{FF2B5EF4-FFF2-40B4-BE49-F238E27FC236}">
                <a16:creationId xmlns:a16="http://schemas.microsoft.com/office/drawing/2014/main" id="{480549B5-B56A-42D5-A143-A1B22F002BE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86249" y="3425651"/>
            <a:ext cx="896512" cy="162411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sv-SE" sz="1350"/>
          </a:p>
        </p:txBody>
      </p:sp>
      <p:sp>
        <p:nvSpPr>
          <p:cNvPr id="74" name="Text Box 17">
            <a:extLst>
              <a:ext uri="{FF2B5EF4-FFF2-40B4-BE49-F238E27FC236}">
                <a16:creationId xmlns:a16="http://schemas.microsoft.com/office/drawing/2014/main" id="{C5CD885D-6133-40EA-B467-B4C6DFB92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3823" y="3277867"/>
            <a:ext cx="115616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i="1" dirty="0" err="1">
                <a:latin typeface="Verdana" panose="020B0604030504040204" pitchFamily="34" charset="0"/>
              </a:rPr>
              <a:t>concerns</a:t>
            </a:r>
            <a:endParaRPr lang="sv-SE" altLang="sv-SE" sz="900" i="1" dirty="0">
              <a:latin typeface="Verdana" panose="020B0604030504040204" pitchFamily="34" charset="0"/>
            </a:endParaRPr>
          </a:p>
        </p:txBody>
      </p:sp>
      <p:sp>
        <p:nvSpPr>
          <p:cNvPr id="75" name="Text Box 17">
            <a:extLst>
              <a:ext uri="{FF2B5EF4-FFF2-40B4-BE49-F238E27FC236}">
                <a16:creationId xmlns:a16="http://schemas.microsoft.com/office/drawing/2014/main" id="{A66A3E18-FE6A-4012-B68A-036F5245C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3994" y="3336291"/>
            <a:ext cx="115616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i="1" dirty="0" err="1">
                <a:latin typeface="Verdana" panose="020B0604030504040204" pitchFamily="34" charset="0"/>
              </a:rPr>
              <a:t>performs</a:t>
            </a:r>
            <a:endParaRPr lang="sv-SE" altLang="sv-SE" sz="900" i="1" dirty="0">
              <a:latin typeface="Verdana" panose="020B0604030504040204" pitchFamily="34" charset="0"/>
            </a:endParaRPr>
          </a:p>
        </p:txBody>
      </p:sp>
      <p:sp>
        <p:nvSpPr>
          <p:cNvPr id="76" name="Isosceles Triangle 75">
            <a:extLst>
              <a:ext uri="{FF2B5EF4-FFF2-40B4-BE49-F238E27FC236}">
                <a16:creationId xmlns:a16="http://schemas.microsoft.com/office/drawing/2014/main" id="{DCAE6C52-83B6-44F3-96D9-D860A85A9606}"/>
              </a:ext>
            </a:extLst>
          </p:cNvPr>
          <p:cNvSpPr/>
          <p:nvPr/>
        </p:nvSpPr>
        <p:spPr>
          <a:xfrm rot="5400000">
            <a:off x="2911538" y="3430636"/>
            <a:ext cx="160938" cy="49233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7" name="Isosceles Triangle 76">
            <a:extLst>
              <a:ext uri="{FF2B5EF4-FFF2-40B4-BE49-F238E27FC236}">
                <a16:creationId xmlns:a16="http://schemas.microsoft.com/office/drawing/2014/main" id="{2DF9A1C9-6116-4410-BA49-97F141AD71DB}"/>
              </a:ext>
            </a:extLst>
          </p:cNvPr>
          <p:cNvSpPr/>
          <p:nvPr/>
        </p:nvSpPr>
        <p:spPr>
          <a:xfrm rot="5400000">
            <a:off x="4917957" y="3364938"/>
            <a:ext cx="160938" cy="49233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8" name="Rectangle 28">
            <a:extLst>
              <a:ext uri="{FF2B5EF4-FFF2-40B4-BE49-F238E27FC236}">
                <a16:creationId xmlns:a16="http://schemas.microsoft.com/office/drawing/2014/main" id="{D9BAEA7B-9F1E-426C-ABFB-C8E2278591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9981" y="3361108"/>
            <a:ext cx="128272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 err="1">
                <a:latin typeface="Verdana" panose="020B0604030504040204" pitchFamily="34" charset="0"/>
              </a:rPr>
              <a:t>courseName</a:t>
            </a:r>
            <a:r>
              <a:rPr lang="sv-SE" altLang="sv-SE" sz="900" dirty="0">
                <a:latin typeface="Verdana" panose="020B0604030504040204" pitchFamily="34" charset="0"/>
              </a:rPr>
              <a:t> (1..1)</a:t>
            </a:r>
          </a:p>
        </p:txBody>
      </p:sp>
      <p:sp>
        <p:nvSpPr>
          <p:cNvPr id="79" name="Text Box 17">
            <a:extLst>
              <a:ext uri="{FF2B5EF4-FFF2-40B4-BE49-F238E27FC236}">
                <a16:creationId xmlns:a16="http://schemas.microsoft.com/office/drawing/2014/main" id="{713D3EF9-78B3-41B7-AF6F-09D21108C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5420" y="3601047"/>
            <a:ext cx="52744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0..*</a:t>
            </a:r>
          </a:p>
        </p:txBody>
      </p:sp>
      <p:sp>
        <p:nvSpPr>
          <p:cNvPr id="80" name="Rectangle 23">
            <a:extLst>
              <a:ext uri="{FF2B5EF4-FFF2-40B4-BE49-F238E27FC236}">
                <a16:creationId xmlns:a16="http://schemas.microsoft.com/office/drawing/2014/main" id="{3F60DBD3-C849-495C-87DB-14F0E6527A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9459" y="4178971"/>
            <a:ext cx="1407319" cy="50509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v-SE" altLang="sv-SE" sz="1050"/>
          </a:p>
        </p:txBody>
      </p:sp>
      <p:sp>
        <p:nvSpPr>
          <p:cNvPr id="81" name="Text Box 25">
            <a:extLst>
              <a:ext uri="{FF2B5EF4-FFF2-40B4-BE49-F238E27FC236}">
                <a16:creationId xmlns:a16="http://schemas.microsoft.com/office/drawing/2014/main" id="{2FC2F959-C475-4FEF-9F1D-A8A6A32B1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534" y="4132535"/>
            <a:ext cx="105489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1050" dirty="0" err="1">
                <a:latin typeface="Verdana" panose="020B0604030504040204" pitchFamily="34" charset="0"/>
              </a:rPr>
              <a:t>Teacher</a:t>
            </a:r>
            <a:endParaRPr lang="sv-SE" altLang="sv-SE" sz="1800" dirty="0">
              <a:latin typeface="Verdana" panose="020B0604030504040204" pitchFamily="34" charset="0"/>
            </a:endParaRPr>
          </a:p>
        </p:txBody>
      </p:sp>
      <p:sp>
        <p:nvSpPr>
          <p:cNvPr id="82" name="Line 34">
            <a:extLst>
              <a:ext uri="{FF2B5EF4-FFF2-40B4-BE49-F238E27FC236}">
                <a16:creationId xmlns:a16="http://schemas.microsoft.com/office/drawing/2014/main" id="{C7409A9C-C2EC-4E1D-AACF-28732CD8CEFC}"/>
              </a:ext>
            </a:extLst>
          </p:cNvPr>
          <p:cNvSpPr>
            <a:spLocks noChangeShapeType="1"/>
          </p:cNvSpPr>
          <p:nvPr/>
        </p:nvSpPr>
        <p:spPr bwMode="auto">
          <a:xfrm>
            <a:off x="5371839" y="4361135"/>
            <a:ext cx="14049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sv-SE" sz="1350"/>
          </a:p>
        </p:txBody>
      </p:sp>
      <p:sp>
        <p:nvSpPr>
          <p:cNvPr id="83" name="Text Box 22">
            <a:extLst>
              <a:ext uri="{FF2B5EF4-FFF2-40B4-BE49-F238E27FC236}">
                <a16:creationId xmlns:a16="http://schemas.microsoft.com/office/drawing/2014/main" id="{B387599E-DA26-4F47-8924-44A9C7127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8325" y="4314734"/>
            <a:ext cx="14284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 err="1">
                <a:latin typeface="Verdana" panose="020B0604030504040204" pitchFamily="34" charset="0"/>
              </a:rPr>
              <a:t>teacherName</a:t>
            </a:r>
            <a:r>
              <a:rPr lang="sv-SE" altLang="sv-SE" sz="900" dirty="0">
                <a:latin typeface="Verdana" panose="020B0604030504040204" pitchFamily="34" charset="0"/>
              </a:rPr>
              <a:t> (1..1) 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v-SE" altLang="sv-SE" sz="900" dirty="0">
              <a:latin typeface="Verdana" panose="020B0604030504040204" pitchFamily="34" charset="0"/>
            </a:endParaRPr>
          </a:p>
        </p:txBody>
      </p:sp>
      <p:sp>
        <p:nvSpPr>
          <p:cNvPr id="84" name="Line 106">
            <a:extLst>
              <a:ext uri="{FF2B5EF4-FFF2-40B4-BE49-F238E27FC236}">
                <a16:creationId xmlns:a16="http://schemas.microsoft.com/office/drawing/2014/main" id="{6FC5BFFE-E749-4101-9A55-C1F7B4AC0864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1121" y="3629358"/>
            <a:ext cx="1805" cy="503176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sv-SE" sz="1350"/>
          </a:p>
        </p:txBody>
      </p:sp>
      <p:sp>
        <p:nvSpPr>
          <p:cNvPr id="85" name="Text Box 30">
            <a:extLst>
              <a:ext uri="{FF2B5EF4-FFF2-40B4-BE49-F238E27FC236}">
                <a16:creationId xmlns:a16="http://schemas.microsoft.com/office/drawing/2014/main" id="{430C5D63-1ADF-4680-82D4-D0F1A0D43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3570" y="3584801"/>
            <a:ext cx="47506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0..*</a:t>
            </a:r>
          </a:p>
        </p:txBody>
      </p:sp>
      <p:sp>
        <p:nvSpPr>
          <p:cNvPr id="86" name="Text Box 30">
            <a:extLst>
              <a:ext uri="{FF2B5EF4-FFF2-40B4-BE49-F238E27FC236}">
                <a16:creationId xmlns:a16="http://schemas.microsoft.com/office/drawing/2014/main" id="{43F63FD8-AC30-4431-8D8C-F37B7CD21E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0921" y="3986158"/>
            <a:ext cx="47506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1..*</a:t>
            </a:r>
          </a:p>
        </p:txBody>
      </p:sp>
      <p:sp>
        <p:nvSpPr>
          <p:cNvPr id="87" name="Isosceles Triangle 86">
            <a:extLst>
              <a:ext uri="{FF2B5EF4-FFF2-40B4-BE49-F238E27FC236}">
                <a16:creationId xmlns:a16="http://schemas.microsoft.com/office/drawing/2014/main" id="{D6B9DA18-0ED1-4CEC-B0F4-066488AA12E8}"/>
              </a:ext>
            </a:extLst>
          </p:cNvPr>
          <p:cNvSpPr/>
          <p:nvPr/>
        </p:nvSpPr>
        <p:spPr>
          <a:xfrm rot="10800000">
            <a:off x="6054502" y="4025247"/>
            <a:ext cx="113866" cy="45719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E49AC13F-EB7B-452C-B075-2F2D03CFFC6B}"/>
              </a:ext>
            </a:extLst>
          </p:cNvPr>
          <p:cNvSpPr txBox="1"/>
          <p:nvPr/>
        </p:nvSpPr>
        <p:spPr>
          <a:xfrm>
            <a:off x="5462862" y="3735078"/>
            <a:ext cx="14413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i="1" dirty="0">
                <a:latin typeface="Verdana" panose="020B0604030504040204" pitchFamily="34" charset="0"/>
              </a:rPr>
              <a:t>has </a:t>
            </a:r>
            <a:r>
              <a:rPr lang="sv-SE" sz="900" i="1" dirty="0" err="1">
                <a:latin typeface="Verdana" panose="020B0604030504040204" pitchFamily="34" charset="0"/>
              </a:rPr>
              <a:t>responsible</a:t>
            </a:r>
            <a:endParaRPr lang="sv-SE" sz="900" i="1" dirty="0">
              <a:latin typeface="Verdana" panose="020B060403050404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36B5DCC-63F3-4287-AA2D-2AF98DEB5752}"/>
              </a:ext>
            </a:extLst>
          </p:cNvPr>
          <p:cNvSpPr txBox="1"/>
          <p:nvPr/>
        </p:nvSpPr>
        <p:spPr>
          <a:xfrm>
            <a:off x="1750491" y="3695215"/>
            <a:ext cx="6819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i="1" dirty="0">
                <a:latin typeface="Verdana" panose="020B0604030504040204" pitchFamily="34" charset="0"/>
              </a:rPr>
              <a:t>has</a:t>
            </a:r>
          </a:p>
        </p:txBody>
      </p:sp>
      <p:sp>
        <p:nvSpPr>
          <p:cNvPr id="90" name="Rectangle 8">
            <a:extLst>
              <a:ext uri="{FF2B5EF4-FFF2-40B4-BE49-F238E27FC236}">
                <a16:creationId xmlns:a16="http://schemas.microsoft.com/office/drawing/2014/main" id="{B79CE56D-24C4-4D0A-8E8D-389075CC3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225" y="4145066"/>
            <a:ext cx="1318022" cy="51366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v-SE" altLang="sv-SE" sz="1050"/>
          </a:p>
        </p:txBody>
      </p:sp>
      <p:sp>
        <p:nvSpPr>
          <p:cNvPr id="91" name="Line 9">
            <a:extLst>
              <a:ext uri="{FF2B5EF4-FFF2-40B4-BE49-F238E27FC236}">
                <a16:creationId xmlns:a16="http://schemas.microsoft.com/office/drawing/2014/main" id="{1EF9C93A-9E1A-466E-96DB-8309A5871E7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5225" y="4316514"/>
            <a:ext cx="131802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v-SE" sz="1350"/>
          </a:p>
        </p:txBody>
      </p:sp>
      <p:sp>
        <p:nvSpPr>
          <p:cNvPr id="92" name="Text Box 10">
            <a:extLst>
              <a:ext uri="{FF2B5EF4-FFF2-40B4-BE49-F238E27FC236}">
                <a16:creationId xmlns:a16="http://schemas.microsoft.com/office/drawing/2014/main" id="{F78552A6-D171-460A-AF46-C3DF7E3F0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6441" y="4097439"/>
            <a:ext cx="105608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1050" dirty="0">
                <a:latin typeface="Verdana" panose="020B0604030504040204" pitchFamily="34" charset="0"/>
              </a:rPr>
              <a:t>Mobile</a:t>
            </a:r>
          </a:p>
        </p:txBody>
      </p:sp>
      <p:sp>
        <p:nvSpPr>
          <p:cNvPr id="93" name="Rectangle 27">
            <a:extLst>
              <a:ext uri="{FF2B5EF4-FFF2-40B4-BE49-F238E27FC236}">
                <a16:creationId xmlns:a16="http://schemas.microsoft.com/office/drawing/2014/main" id="{9B9783FD-A78F-4373-BD4F-A02AFD929E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8316" y="4281428"/>
            <a:ext cx="110639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 err="1">
                <a:latin typeface="Verdana" panose="020B0604030504040204" pitchFamily="34" charset="0"/>
              </a:rPr>
              <a:t>mobileNo</a:t>
            </a:r>
            <a:r>
              <a:rPr lang="sv-SE" altLang="sv-SE" sz="900" dirty="0">
                <a:latin typeface="Verdana" panose="020B0604030504040204" pitchFamily="34" charset="0"/>
              </a:rPr>
              <a:t> (1..1)</a:t>
            </a:r>
          </a:p>
        </p:txBody>
      </p:sp>
      <p:sp>
        <p:nvSpPr>
          <p:cNvPr id="94" name="Line 106">
            <a:extLst>
              <a:ext uri="{FF2B5EF4-FFF2-40B4-BE49-F238E27FC236}">
                <a16:creationId xmlns:a16="http://schemas.microsoft.com/office/drawing/2014/main" id="{63C2406C-5706-45CD-9F01-E792C2307A8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77816" y="3606858"/>
            <a:ext cx="0" cy="5281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sv-SE" sz="1350"/>
          </a:p>
        </p:txBody>
      </p:sp>
      <p:sp>
        <p:nvSpPr>
          <p:cNvPr id="95" name="Text Box 17">
            <a:extLst>
              <a:ext uri="{FF2B5EF4-FFF2-40B4-BE49-F238E27FC236}">
                <a16:creationId xmlns:a16="http://schemas.microsoft.com/office/drawing/2014/main" id="{41DE7FC9-C660-4953-90D0-6B6E43124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4788" y="3924777"/>
            <a:ext cx="52744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1..*</a:t>
            </a:r>
          </a:p>
        </p:txBody>
      </p:sp>
      <p:sp>
        <p:nvSpPr>
          <p:cNvPr id="96" name="Text Box 17">
            <a:extLst>
              <a:ext uri="{FF2B5EF4-FFF2-40B4-BE49-F238E27FC236}">
                <a16:creationId xmlns:a16="http://schemas.microsoft.com/office/drawing/2014/main" id="{EEA2A1D6-4A38-4861-94A2-11A442F49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3166" y="3560609"/>
            <a:ext cx="52744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1..1</a:t>
            </a:r>
          </a:p>
        </p:txBody>
      </p:sp>
      <p:sp>
        <p:nvSpPr>
          <p:cNvPr id="97" name="Isosceles Triangle 96">
            <a:extLst>
              <a:ext uri="{FF2B5EF4-FFF2-40B4-BE49-F238E27FC236}">
                <a16:creationId xmlns:a16="http://schemas.microsoft.com/office/drawing/2014/main" id="{414AAC34-FE1B-4E55-9DA2-E2B927753B77}"/>
              </a:ext>
            </a:extLst>
          </p:cNvPr>
          <p:cNvSpPr/>
          <p:nvPr/>
        </p:nvSpPr>
        <p:spPr>
          <a:xfrm rot="10800000">
            <a:off x="1841012" y="3906485"/>
            <a:ext cx="173827" cy="45719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8" name="Rectangle 23">
            <a:extLst>
              <a:ext uri="{FF2B5EF4-FFF2-40B4-BE49-F238E27FC236}">
                <a16:creationId xmlns:a16="http://schemas.microsoft.com/office/drawing/2014/main" id="{362BA6AA-A744-46C7-B5AC-5EAA29D2A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0618" y="4127932"/>
            <a:ext cx="1407319" cy="49491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v-SE" altLang="sv-SE" sz="1050"/>
          </a:p>
        </p:txBody>
      </p:sp>
      <p:sp>
        <p:nvSpPr>
          <p:cNvPr id="99" name="Line 34">
            <a:extLst>
              <a:ext uri="{FF2B5EF4-FFF2-40B4-BE49-F238E27FC236}">
                <a16:creationId xmlns:a16="http://schemas.microsoft.com/office/drawing/2014/main" id="{24FA7AAF-8851-4774-845C-F6E0537F1239}"/>
              </a:ext>
            </a:extLst>
          </p:cNvPr>
          <p:cNvSpPr>
            <a:spLocks noChangeShapeType="1"/>
          </p:cNvSpPr>
          <p:nvPr/>
        </p:nvSpPr>
        <p:spPr bwMode="auto">
          <a:xfrm>
            <a:off x="3102998" y="4353988"/>
            <a:ext cx="14049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sv-SE" sz="1350"/>
          </a:p>
        </p:txBody>
      </p:sp>
      <p:sp>
        <p:nvSpPr>
          <p:cNvPr id="100" name="Text Box 22">
            <a:extLst>
              <a:ext uri="{FF2B5EF4-FFF2-40B4-BE49-F238E27FC236}">
                <a16:creationId xmlns:a16="http://schemas.microsoft.com/office/drawing/2014/main" id="{D308AD1F-67ED-46BD-8EFC-4AFB2BCE8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2099" y="4332357"/>
            <a:ext cx="14284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 err="1">
                <a:latin typeface="Verdana" panose="020B0604030504040204" pitchFamily="34" charset="0"/>
              </a:rPr>
              <a:t>areaName</a:t>
            </a:r>
            <a:r>
              <a:rPr lang="sv-SE" altLang="sv-SE" sz="900" dirty="0">
                <a:latin typeface="Verdana" panose="020B0604030504040204" pitchFamily="34" charset="0"/>
              </a:rPr>
              <a:t> (1..1)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v-SE" altLang="sv-SE" sz="900" dirty="0">
              <a:latin typeface="Verdana" panose="020B0604030504040204" pitchFamily="34" charset="0"/>
            </a:endParaRPr>
          </a:p>
        </p:txBody>
      </p:sp>
      <p:sp>
        <p:nvSpPr>
          <p:cNvPr id="101" name="Text Box 25">
            <a:extLst>
              <a:ext uri="{FF2B5EF4-FFF2-40B4-BE49-F238E27FC236}">
                <a16:creationId xmlns:a16="http://schemas.microsoft.com/office/drawing/2014/main" id="{E5F74CDC-A5F9-41D4-A5F7-9473D61A9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4124" y="4115195"/>
            <a:ext cx="105489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1050" dirty="0">
                <a:latin typeface="Verdana" panose="020B0604030504040204" pitchFamily="34" charset="0"/>
              </a:rPr>
              <a:t>Area</a:t>
            </a:r>
            <a:endParaRPr lang="sv-SE" altLang="sv-SE" sz="1800" dirty="0">
              <a:latin typeface="Verdana" panose="020B0604030504040204" pitchFamily="34" charset="0"/>
            </a:endParaRPr>
          </a:p>
        </p:txBody>
      </p:sp>
      <p:sp>
        <p:nvSpPr>
          <p:cNvPr id="102" name="Line 106">
            <a:extLst>
              <a:ext uri="{FF2B5EF4-FFF2-40B4-BE49-F238E27FC236}">
                <a16:creationId xmlns:a16="http://schemas.microsoft.com/office/drawing/2014/main" id="{DBCF288F-3F16-44EF-B71A-5F736E01668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16626" y="4413669"/>
            <a:ext cx="839085" cy="799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sv-SE" sz="1350"/>
          </a:p>
        </p:txBody>
      </p:sp>
      <p:sp>
        <p:nvSpPr>
          <p:cNvPr id="105" name="Text Box 17">
            <a:extLst>
              <a:ext uri="{FF2B5EF4-FFF2-40B4-BE49-F238E27FC236}">
                <a16:creationId xmlns:a16="http://schemas.microsoft.com/office/drawing/2014/main" id="{80492FD4-3138-4611-892B-861EA8C7D1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6628" y="4421659"/>
            <a:ext cx="52744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0..*</a:t>
            </a:r>
          </a:p>
        </p:txBody>
      </p:sp>
      <p:sp>
        <p:nvSpPr>
          <p:cNvPr id="106" name="Text Box 17">
            <a:extLst>
              <a:ext uri="{FF2B5EF4-FFF2-40B4-BE49-F238E27FC236}">
                <a16:creationId xmlns:a16="http://schemas.microsoft.com/office/drawing/2014/main" id="{0A15FC03-EA16-4061-A59F-8C1F3B51B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3043" y="4417879"/>
            <a:ext cx="52744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1..*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D62C8B0D-FFF9-4F57-B059-DF4ED2C0C23A}"/>
              </a:ext>
            </a:extLst>
          </p:cNvPr>
          <p:cNvSpPr txBox="1"/>
          <p:nvPr/>
        </p:nvSpPr>
        <p:spPr>
          <a:xfrm>
            <a:off x="4658360" y="4141955"/>
            <a:ext cx="764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i="1" dirty="0">
                <a:latin typeface="Verdana" panose="020B0604030504040204" pitchFamily="34" charset="0"/>
              </a:rPr>
              <a:t>has </a:t>
            </a:r>
            <a:r>
              <a:rPr lang="sv-SE" sz="900" i="1" dirty="0" err="1">
                <a:latin typeface="Verdana" panose="020B0604030504040204" pitchFamily="34" charset="0"/>
              </a:rPr>
              <a:t>main</a:t>
            </a:r>
            <a:endParaRPr lang="sv-SE" sz="900" i="1" dirty="0">
              <a:latin typeface="Verdana" panose="020B0604030504040204" pitchFamily="34" charset="0"/>
            </a:endParaRPr>
          </a:p>
        </p:txBody>
      </p:sp>
      <p:sp>
        <p:nvSpPr>
          <p:cNvPr id="108" name="Isosceles Triangle 107">
            <a:extLst>
              <a:ext uri="{FF2B5EF4-FFF2-40B4-BE49-F238E27FC236}">
                <a16:creationId xmlns:a16="http://schemas.microsoft.com/office/drawing/2014/main" id="{03E5E735-534F-4EBE-AA08-A40D9A93F141}"/>
              </a:ext>
            </a:extLst>
          </p:cNvPr>
          <p:cNvSpPr/>
          <p:nvPr/>
        </p:nvSpPr>
        <p:spPr>
          <a:xfrm rot="16020775">
            <a:off x="4551697" y="4238275"/>
            <a:ext cx="160938" cy="49233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FE415800-B6DA-4A87-9C83-6A16975D902F}"/>
              </a:ext>
            </a:extLst>
          </p:cNvPr>
          <p:cNvSpPr txBox="1"/>
          <p:nvPr/>
        </p:nvSpPr>
        <p:spPr>
          <a:xfrm>
            <a:off x="759919" y="1205106"/>
            <a:ext cx="7348762" cy="2483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</a:pP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How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can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we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transform the diagram so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that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all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attributes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have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the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multiplicity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1..1? </a:t>
            </a:r>
          </a:p>
          <a:p>
            <a:pPr marL="342900" indent="-342900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</a:pP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Transform the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attribute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to a new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class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(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see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the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class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Area)</a:t>
            </a:r>
          </a:p>
          <a:p>
            <a:pPr>
              <a:lnSpc>
                <a:spcPts val="2900"/>
              </a:lnSpc>
              <a:spcBef>
                <a:spcPct val="20000"/>
              </a:spcBef>
              <a:buSzPct val="93000"/>
            </a:pP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>
              <a:lnSpc>
                <a:spcPts val="2900"/>
              </a:lnSpc>
              <a:spcBef>
                <a:spcPct val="20000"/>
              </a:spcBef>
              <a:buSzPct val="93000"/>
            </a:pPr>
            <a:endParaRPr lang="sv-SE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ts val="2900"/>
              </a:lnSpc>
              <a:spcBef>
                <a:spcPct val="20000"/>
              </a:spcBef>
              <a:buSzPct val="93000"/>
            </a:pPr>
            <a:endParaRPr lang="sv-SE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1AD6567-F9D1-4023-BB29-516AC51E023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694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873"/>
    </mc:Choice>
    <mc:Fallback xmlns="">
      <p:transition spd="slow" advTm="183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4"/>
          <p:cNvSpPr>
            <a:spLocks noGrp="1" noChangeArrowheads="1"/>
          </p:cNvSpPr>
          <p:nvPr>
            <p:ph type="title"/>
          </p:nvPr>
        </p:nvSpPr>
        <p:spPr>
          <a:xfrm>
            <a:off x="655286" y="502207"/>
            <a:ext cx="7205506" cy="596700"/>
          </a:xfrm>
          <a:noFill/>
        </p:spPr>
        <p:txBody>
          <a:bodyPr/>
          <a:lstStyle/>
          <a:p>
            <a:r>
              <a:rPr lang="sv-SE" altLang="sv-SE" sz="2850" dirty="0" err="1"/>
              <a:t>Why</a:t>
            </a:r>
            <a:r>
              <a:rPr lang="sv-SE" altLang="sv-SE" sz="2850" dirty="0"/>
              <a:t> </a:t>
            </a:r>
            <a:r>
              <a:rPr lang="sv-SE" altLang="sv-SE" sz="2850" dirty="0" err="1"/>
              <a:t>this</a:t>
            </a:r>
            <a:r>
              <a:rPr lang="sv-SE" altLang="sv-SE" sz="2850" dirty="0"/>
              <a:t> </a:t>
            </a:r>
            <a:r>
              <a:rPr lang="sv-SE" altLang="sv-SE" sz="2850" dirty="0" err="1"/>
              <a:t>rules</a:t>
            </a:r>
            <a:r>
              <a:rPr lang="sv-SE" altLang="sv-SE" sz="2850" dirty="0"/>
              <a:t>?</a:t>
            </a:r>
          </a:p>
        </p:txBody>
      </p:sp>
      <p:sp>
        <p:nvSpPr>
          <p:cNvPr id="35" name="Rectangle 8">
            <a:extLst>
              <a:ext uri="{FF2B5EF4-FFF2-40B4-BE49-F238E27FC236}">
                <a16:creationId xmlns:a16="http://schemas.microsoft.com/office/drawing/2014/main" id="{EB6BE48A-5907-4A05-AAF1-2C90E2315B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319" y="3085088"/>
            <a:ext cx="1318022" cy="50569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v-SE" altLang="sv-SE" sz="1050"/>
          </a:p>
        </p:txBody>
      </p:sp>
      <p:sp>
        <p:nvSpPr>
          <p:cNvPr id="36" name="Line 9">
            <a:extLst>
              <a:ext uri="{FF2B5EF4-FFF2-40B4-BE49-F238E27FC236}">
                <a16:creationId xmlns:a16="http://schemas.microsoft.com/office/drawing/2014/main" id="{32D2461C-371D-49E9-95C3-B4BA6A704441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5319" y="3256537"/>
            <a:ext cx="131802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v-SE" sz="1350"/>
          </a:p>
        </p:txBody>
      </p:sp>
      <p:sp>
        <p:nvSpPr>
          <p:cNvPr id="37" name="Text Box 10">
            <a:extLst>
              <a:ext uri="{FF2B5EF4-FFF2-40B4-BE49-F238E27FC236}">
                <a16:creationId xmlns:a16="http://schemas.microsoft.com/office/drawing/2014/main" id="{CEB072B9-9FAA-478A-98FE-0F52D0D28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6535" y="3037462"/>
            <a:ext cx="105608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1050" dirty="0">
                <a:latin typeface="Verdana" panose="020B0604030504040204" pitchFamily="34" charset="0"/>
              </a:rPr>
              <a:t>Student</a:t>
            </a:r>
          </a:p>
        </p:txBody>
      </p:sp>
      <p:sp>
        <p:nvSpPr>
          <p:cNvPr id="38" name="Text Box 16">
            <a:extLst>
              <a:ext uri="{FF2B5EF4-FFF2-40B4-BE49-F238E27FC236}">
                <a16:creationId xmlns:a16="http://schemas.microsoft.com/office/drawing/2014/main" id="{445AFB73-78B0-42B0-B321-A45B64BBCA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9502" y="3155964"/>
            <a:ext cx="47506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1..1</a:t>
            </a:r>
          </a:p>
        </p:txBody>
      </p:sp>
      <p:sp>
        <p:nvSpPr>
          <p:cNvPr id="39" name="Text Box 17">
            <a:extLst>
              <a:ext uri="{FF2B5EF4-FFF2-40B4-BE49-F238E27FC236}">
                <a16:creationId xmlns:a16="http://schemas.microsoft.com/office/drawing/2014/main" id="{1337D740-317D-4AD7-9B90-2E028F424D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1064" y="3613519"/>
            <a:ext cx="52744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0..*</a:t>
            </a:r>
          </a:p>
        </p:txBody>
      </p:sp>
      <p:sp>
        <p:nvSpPr>
          <p:cNvPr id="41" name="Rectangle 18">
            <a:extLst>
              <a:ext uri="{FF2B5EF4-FFF2-40B4-BE49-F238E27FC236}">
                <a16:creationId xmlns:a16="http://schemas.microsoft.com/office/drawing/2014/main" id="{24388DD5-A835-4180-AFB5-AF31F706A5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9482" y="3387692"/>
            <a:ext cx="1265635" cy="44095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v-SE" altLang="sv-SE" sz="1050"/>
          </a:p>
        </p:txBody>
      </p:sp>
      <p:sp>
        <p:nvSpPr>
          <p:cNvPr id="64" name="Line 19">
            <a:extLst>
              <a:ext uri="{FF2B5EF4-FFF2-40B4-BE49-F238E27FC236}">
                <a16:creationId xmlns:a16="http://schemas.microsoft.com/office/drawing/2014/main" id="{868984D2-4F05-401E-93B8-54114F7CE61E}"/>
              </a:ext>
            </a:extLst>
          </p:cNvPr>
          <p:cNvSpPr>
            <a:spLocks noChangeShapeType="1"/>
          </p:cNvSpPr>
          <p:nvPr/>
        </p:nvSpPr>
        <p:spPr bwMode="auto">
          <a:xfrm>
            <a:off x="3099483" y="3590444"/>
            <a:ext cx="126563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v-SE" sz="1350"/>
          </a:p>
        </p:txBody>
      </p:sp>
      <p:sp>
        <p:nvSpPr>
          <p:cNvPr id="65" name="Text Box 21">
            <a:extLst>
              <a:ext uri="{FF2B5EF4-FFF2-40B4-BE49-F238E27FC236}">
                <a16:creationId xmlns:a16="http://schemas.microsoft.com/office/drawing/2014/main" id="{E8803338-3157-4EE7-BAC6-B5D9A4F09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9453" y="3377336"/>
            <a:ext cx="105489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1050" dirty="0" err="1">
                <a:latin typeface="Verdana" panose="020B0604030504040204" pitchFamily="34" charset="0"/>
              </a:rPr>
              <a:t>Registration</a:t>
            </a:r>
            <a:endParaRPr lang="sv-SE" altLang="sv-SE" sz="1800" dirty="0">
              <a:latin typeface="Verdana" panose="020B0604030504040204" pitchFamily="34" charset="0"/>
            </a:endParaRPr>
          </a:p>
        </p:txBody>
      </p:sp>
      <p:sp>
        <p:nvSpPr>
          <p:cNvPr id="66" name="Rectangle 23">
            <a:extLst>
              <a:ext uri="{FF2B5EF4-FFF2-40B4-BE49-F238E27FC236}">
                <a16:creationId xmlns:a16="http://schemas.microsoft.com/office/drawing/2014/main" id="{28DEC9A1-2948-4149-8669-6F8A5FFB5B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8129" y="3161759"/>
            <a:ext cx="1407319" cy="45939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v-SE" altLang="sv-SE" sz="1050"/>
          </a:p>
        </p:txBody>
      </p:sp>
      <p:sp>
        <p:nvSpPr>
          <p:cNvPr id="67" name="Text Box 25">
            <a:extLst>
              <a:ext uri="{FF2B5EF4-FFF2-40B4-BE49-F238E27FC236}">
                <a16:creationId xmlns:a16="http://schemas.microsoft.com/office/drawing/2014/main" id="{102592AF-7800-4E97-B769-88EF9D6F8D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3306" y="3101460"/>
            <a:ext cx="1367809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1050" dirty="0">
                <a:latin typeface="Verdana" panose="020B0604030504040204" pitchFamily="34" charset="0"/>
              </a:rPr>
              <a:t>Course</a:t>
            </a:r>
            <a:endParaRPr lang="sv-SE" altLang="sv-SE" sz="1800" dirty="0">
              <a:latin typeface="Verdana" panose="020B0604030504040204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1BD48983-ECA7-45B7-9C05-ADC951B0AF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410" y="3221451"/>
            <a:ext cx="1377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 err="1">
                <a:latin typeface="Verdana" panose="020B0604030504040204" pitchFamily="34" charset="0"/>
              </a:rPr>
              <a:t>studentName</a:t>
            </a:r>
            <a:r>
              <a:rPr lang="sv-SE" altLang="sv-SE" sz="900" dirty="0">
                <a:latin typeface="Verdana" panose="020B0604030504040204" pitchFamily="34" charset="0"/>
              </a:rPr>
              <a:t> (1..1) 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ECBEB429-7C14-4BFB-8DE1-3D8945814A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3230" y="3588062"/>
            <a:ext cx="102303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 err="1">
                <a:latin typeface="Verdana" panose="020B0604030504040204" pitchFamily="34" charset="0"/>
              </a:rPr>
              <a:t>regDate</a:t>
            </a:r>
            <a:r>
              <a:rPr lang="sv-SE" altLang="sv-SE" sz="900" dirty="0">
                <a:latin typeface="Verdana" panose="020B0604030504040204" pitchFamily="34" charset="0"/>
              </a:rPr>
              <a:t> (1..1)</a:t>
            </a:r>
          </a:p>
        </p:txBody>
      </p:sp>
      <p:sp>
        <p:nvSpPr>
          <p:cNvPr id="70" name="Text Box 30">
            <a:extLst>
              <a:ext uri="{FF2B5EF4-FFF2-40B4-BE49-F238E27FC236}">
                <a16:creationId xmlns:a16="http://schemas.microsoft.com/office/drawing/2014/main" id="{8EB58FD5-3977-4091-80AA-11EB484D5A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6489" y="3210466"/>
            <a:ext cx="47506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1..1</a:t>
            </a:r>
          </a:p>
        </p:txBody>
      </p:sp>
      <p:sp>
        <p:nvSpPr>
          <p:cNvPr id="71" name="Line 34">
            <a:extLst>
              <a:ext uri="{FF2B5EF4-FFF2-40B4-BE49-F238E27FC236}">
                <a16:creationId xmlns:a16="http://schemas.microsoft.com/office/drawing/2014/main" id="{44490CE3-D125-4D80-B6B2-FA1ED63906AB}"/>
              </a:ext>
            </a:extLst>
          </p:cNvPr>
          <p:cNvSpPr>
            <a:spLocks noChangeShapeType="1"/>
          </p:cNvSpPr>
          <p:nvPr/>
        </p:nvSpPr>
        <p:spPr bwMode="auto">
          <a:xfrm>
            <a:off x="5306275" y="3336291"/>
            <a:ext cx="14049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sv-SE" sz="1350"/>
          </a:p>
        </p:txBody>
      </p:sp>
      <p:sp>
        <p:nvSpPr>
          <p:cNvPr id="72" name="Line 106">
            <a:extLst>
              <a:ext uri="{FF2B5EF4-FFF2-40B4-BE49-F238E27FC236}">
                <a16:creationId xmlns:a16="http://schemas.microsoft.com/office/drawing/2014/main" id="{4BF5ECF3-7691-468F-85A7-8BCEF79B1830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7635" y="3408633"/>
            <a:ext cx="704464" cy="179429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sv-SE" sz="1350"/>
          </a:p>
        </p:txBody>
      </p:sp>
      <p:sp>
        <p:nvSpPr>
          <p:cNvPr id="73" name="Line 106">
            <a:extLst>
              <a:ext uri="{FF2B5EF4-FFF2-40B4-BE49-F238E27FC236}">
                <a16:creationId xmlns:a16="http://schemas.microsoft.com/office/drawing/2014/main" id="{480549B5-B56A-42D5-A143-A1B22F002BE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86249" y="3425651"/>
            <a:ext cx="896512" cy="162411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sv-SE" sz="1350"/>
          </a:p>
        </p:txBody>
      </p:sp>
      <p:sp>
        <p:nvSpPr>
          <p:cNvPr id="74" name="Text Box 17">
            <a:extLst>
              <a:ext uri="{FF2B5EF4-FFF2-40B4-BE49-F238E27FC236}">
                <a16:creationId xmlns:a16="http://schemas.microsoft.com/office/drawing/2014/main" id="{C5CD885D-6133-40EA-B467-B4C6DFB92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3823" y="3277867"/>
            <a:ext cx="115616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i="1" dirty="0" err="1">
                <a:latin typeface="Verdana" panose="020B0604030504040204" pitchFamily="34" charset="0"/>
              </a:rPr>
              <a:t>concerns</a:t>
            </a:r>
            <a:endParaRPr lang="sv-SE" altLang="sv-SE" sz="900" i="1" dirty="0">
              <a:latin typeface="Verdana" panose="020B0604030504040204" pitchFamily="34" charset="0"/>
            </a:endParaRPr>
          </a:p>
        </p:txBody>
      </p:sp>
      <p:sp>
        <p:nvSpPr>
          <p:cNvPr id="75" name="Text Box 17">
            <a:extLst>
              <a:ext uri="{FF2B5EF4-FFF2-40B4-BE49-F238E27FC236}">
                <a16:creationId xmlns:a16="http://schemas.microsoft.com/office/drawing/2014/main" id="{A66A3E18-FE6A-4012-B68A-036F5245C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3994" y="3336291"/>
            <a:ext cx="115616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i="1" dirty="0" err="1">
                <a:latin typeface="Verdana" panose="020B0604030504040204" pitchFamily="34" charset="0"/>
              </a:rPr>
              <a:t>performs</a:t>
            </a:r>
            <a:endParaRPr lang="sv-SE" altLang="sv-SE" sz="900" i="1" dirty="0">
              <a:latin typeface="Verdana" panose="020B0604030504040204" pitchFamily="34" charset="0"/>
            </a:endParaRPr>
          </a:p>
        </p:txBody>
      </p:sp>
      <p:sp>
        <p:nvSpPr>
          <p:cNvPr id="76" name="Isosceles Triangle 75">
            <a:extLst>
              <a:ext uri="{FF2B5EF4-FFF2-40B4-BE49-F238E27FC236}">
                <a16:creationId xmlns:a16="http://schemas.microsoft.com/office/drawing/2014/main" id="{DCAE6C52-83B6-44F3-96D9-D860A85A9606}"/>
              </a:ext>
            </a:extLst>
          </p:cNvPr>
          <p:cNvSpPr/>
          <p:nvPr/>
        </p:nvSpPr>
        <p:spPr>
          <a:xfrm rot="5400000">
            <a:off x="2911538" y="3430636"/>
            <a:ext cx="160938" cy="49233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7" name="Isosceles Triangle 76">
            <a:extLst>
              <a:ext uri="{FF2B5EF4-FFF2-40B4-BE49-F238E27FC236}">
                <a16:creationId xmlns:a16="http://schemas.microsoft.com/office/drawing/2014/main" id="{2DF9A1C9-6116-4410-BA49-97F141AD71DB}"/>
              </a:ext>
            </a:extLst>
          </p:cNvPr>
          <p:cNvSpPr/>
          <p:nvPr/>
        </p:nvSpPr>
        <p:spPr>
          <a:xfrm rot="5400000">
            <a:off x="4917957" y="3364938"/>
            <a:ext cx="160938" cy="49233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8" name="Rectangle 28">
            <a:extLst>
              <a:ext uri="{FF2B5EF4-FFF2-40B4-BE49-F238E27FC236}">
                <a16:creationId xmlns:a16="http://schemas.microsoft.com/office/drawing/2014/main" id="{D9BAEA7B-9F1E-426C-ABFB-C8E2278591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9981" y="3361108"/>
            <a:ext cx="128272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 err="1">
                <a:latin typeface="Verdana" panose="020B0604030504040204" pitchFamily="34" charset="0"/>
              </a:rPr>
              <a:t>courseName</a:t>
            </a:r>
            <a:r>
              <a:rPr lang="sv-SE" altLang="sv-SE" sz="900" dirty="0">
                <a:latin typeface="Verdana" panose="020B0604030504040204" pitchFamily="34" charset="0"/>
              </a:rPr>
              <a:t> (1..1)</a:t>
            </a:r>
          </a:p>
        </p:txBody>
      </p:sp>
      <p:sp>
        <p:nvSpPr>
          <p:cNvPr id="79" name="Text Box 17">
            <a:extLst>
              <a:ext uri="{FF2B5EF4-FFF2-40B4-BE49-F238E27FC236}">
                <a16:creationId xmlns:a16="http://schemas.microsoft.com/office/drawing/2014/main" id="{713D3EF9-78B3-41B7-AF6F-09D21108C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5420" y="3601047"/>
            <a:ext cx="52744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0..*</a:t>
            </a:r>
          </a:p>
        </p:txBody>
      </p:sp>
      <p:sp>
        <p:nvSpPr>
          <p:cNvPr id="80" name="Rectangle 23">
            <a:extLst>
              <a:ext uri="{FF2B5EF4-FFF2-40B4-BE49-F238E27FC236}">
                <a16:creationId xmlns:a16="http://schemas.microsoft.com/office/drawing/2014/main" id="{3F60DBD3-C849-495C-87DB-14F0E6527A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9459" y="4178971"/>
            <a:ext cx="1407319" cy="50509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v-SE" altLang="sv-SE" sz="1050"/>
          </a:p>
        </p:txBody>
      </p:sp>
      <p:sp>
        <p:nvSpPr>
          <p:cNvPr id="81" name="Text Box 25">
            <a:extLst>
              <a:ext uri="{FF2B5EF4-FFF2-40B4-BE49-F238E27FC236}">
                <a16:creationId xmlns:a16="http://schemas.microsoft.com/office/drawing/2014/main" id="{2FC2F959-C475-4FEF-9F1D-A8A6A32B1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534" y="4132535"/>
            <a:ext cx="105489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1050" dirty="0" err="1">
                <a:latin typeface="Verdana" panose="020B0604030504040204" pitchFamily="34" charset="0"/>
              </a:rPr>
              <a:t>Teacher</a:t>
            </a:r>
            <a:endParaRPr lang="sv-SE" altLang="sv-SE" sz="1800" dirty="0">
              <a:latin typeface="Verdana" panose="020B0604030504040204" pitchFamily="34" charset="0"/>
            </a:endParaRPr>
          </a:p>
        </p:txBody>
      </p:sp>
      <p:sp>
        <p:nvSpPr>
          <p:cNvPr id="82" name="Line 34">
            <a:extLst>
              <a:ext uri="{FF2B5EF4-FFF2-40B4-BE49-F238E27FC236}">
                <a16:creationId xmlns:a16="http://schemas.microsoft.com/office/drawing/2014/main" id="{C7409A9C-C2EC-4E1D-AACF-28732CD8CEFC}"/>
              </a:ext>
            </a:extLst>
          </p:cNvPr>
          <p:cNvSpPr>
            <a:spLocks noChangeShapeType="1"/>
          </p:cNvSpPr>
          <p:nvPr/>
        </p:nvSpPr>
        <p:spPr bwMode="auto">
          <a:xfrm>
            <a:off x="5371839" y="4361135"/>
            <a:ext cx="14049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sv-SE" sz="1350"/>
          </a:p>
        </p:txBody>
      </p:sp>
      <p:sp>
        <p:nvSpPr>
          <p:cNvPr id="83" name="Text Box 22">
            <a:extLst>
              <a:ext uri="{FF2B5EF4-FFF2-40B4-BE49-F238E27FC236}">
                <a16:creationId xmlns:a16="http://schemas.microsoft.com/office/drawing/2014/main" id="{B387599E-DA26-4F47-8924-44A9C7127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8325" y="4314734"/>
            <a:ext cx="14284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 err="1">
                <a:latin typeface="Verdana" panose="020B0604030504040204" pitchFamily="34" charset="0"/>
              </a:rPr>
              <a:t>teacherName</a:t>
            </a:r>
            <a:r>
              <a:rPr lang="sv-SE" altLang="sv-SE" sz="900" dirty="0">
                <a:latin typeface="Verdana" panose="020B0604030504040204" pitchFamily="34" charset="0"/>
              </a:rPr>
              <a:t> (1..1) 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v-SE" altLang="sv-SE" sz="900" dirty="0">
              <a:latin typeface="Verdana" panose="020B0604030504040204" pitchFamily="34" charset="0"/>
            </a:endParaRPr>
          </a:p>
        </p:txBody>
      </p:sp>
      <p:sp>
        <p:nvSpPr>
          <p:cNvPr id="84" name="Line 106">
            <a:extLst>
              <a:ext uri="{FF2B5EF4-FFF2-40B4-BE49-F238E27FC236}">
                <a16:creationId xmlns:a16="http://schemas.microsoft.com/office/drawing/2014/main" id="{6FC5BFFE-E749-4101-9A55-C1F7B4AC0864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1121" y="3629358"/>
            <a:ext cx="1805" cy="503176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sv-SE" sz="1350"/>
          </a:p>
        </p:txBody>
      </p:sp>
      <p:sp>
        <p:nvSpPr>
          <p:cNvPr id="85" name="Text Box 30">
            <a:extLst>
              <a:ext uri="{FF2B5EF4-FFF2-40B4-BE49-F238E27FC236}">
                <a16:creationId xmlns:a16="http://schemas.microsoft.com/office/drawing/2014/main" id="{430C5D63-1ADF-4680-82D4-D0F1A0D43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3570" y="3584801"/>
            <a:ext cx="47506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0..*</a:t>
            </a:r>
          </a:p>
        </p:txBody>
      </p:sp>
      <p:sp>
        <p:nvSpPr>
          <p:cNvPr id="86" name="Text Box 30">
            <a:extLst>
              <a:ext uri="{FF2B5EF4-FFF2-40B4-BE49-F238E27FC236}">
                <a16:creationId xmlns:a16="http://schemas.microsoft.com/office/drawing/2014/main" id="{43F63FD8-AC30-4431-8D8C-F37B7CD21E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0921" y="3986158"/>
            <a:ext cx="47506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1..*</a:t>
            </a:r>
          </a:p>
        </p:txBody>
      </p:sp>
      <p:sp>
        <p:nvSpPr>
          <p:cNvPr id="87" name="Isosceles Triangle 86">
            <a:extLst>
              <a:ext uri="{FF2B5EF4-FFF2-40B4-BE49-F238E27FC236}">
                <a16:creationId xmlns:a16="http://schemas.microsoft.com/office/drawing/2014/main" id="{D6B9DA18-0ED1-4CEC-B0F4-066488AA12E8}"/>
              </a:ext>
            </a:extLst>
          </p:cNvPr>
          <p:cNvSpPr/>
          <p:nvPr/>
        </p:nvSpPr>
        <p:spPr>
          <a:xfrm rot="10800000">
            <a:off x="6054502" y="4025247"/>
            <a:ext cx="113866" cy="45719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E49AC13F-EB7B-452C-B075-2F2D03CFFC6B}"/>
              </a:ext>
            </a:extLst>
          </p:cNvPr>
          <p:cNvSpPr txBox="1"/>
          <p:nvPr/>
        </p:nvSpPr>
        <p:spPr>
          <a:xfrm>
            <a:off x="5462862" y="3735078"/>
            <a:ext cx="14413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i="1" dirty="0">
                <a:latin typeface="Verdana" panose="020B0604030504040204" pitchFamily="34" charset="0"/>
              </a:rPr>
              <a:t>has </a:t>
            </a:r>
            <a:r>
              <a:rPr lang="sv-SE" sz="900" i="1" dirty="0" err="1">
                <a:latin typeface="Verdana" panose="020B0604030504040204" pitchFamily="34" charset="0"/>
              </a:rPr>
              <a:t>responsible</a:t>
            </a:r>
            <a:endParaRPr lang="sv-SE" sz="900" i="1" dirty="0">
              <a:latin typeface="Verdana" panose="020B060403050404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36B5DCC-63F3-4287-AA2D-2AF98DEB5752}"/>
              </a:ext>
            </a:extLst>
          </p:cNvPr>
          <p:cNvSpPr txBox="1"/>
          <p:nvPr/>
        </p:nvSpPr>
        <p:spPr>
          <a:xfrm>
            <a:off x="1750491" y="3695215"/>
            <a:ext cx="6819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i="1" dirty="0">
                <a:latin typeface="Verdana" panose="020B0604030504040204" pitchFamily="34" charset="0"/>
              </a:rPr>
              <a:t>has</a:t>
            </a:r>
          </a:p>
        </p:txBody>
      </p:sp>
      <p:sp>
        <p:nvSpPr>
          <p:cNvPr id="90" name="Rectangle 8">
            <a:extLst>
              <a:ext uri="{FF2B5EF4-FFF2-40B4-BE49-F238E27FC236}">
                <a16:creationId xmlns:a16="http://schemas.microsoft.com/office/drawing/2014/main" id="{B79CE56D-24C4-4D0A-8E8D-389075CC3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225" y="4145066"/>
            <a:ext cx="1318022" cy="51366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v-SE" altLang="sv-SE" sz="1050"/>
          </a:p>
        </p:txBody>
      </p:sp>
      <p:sp>
        <p:nvSpPr>
          <p:cNvPr id="91" name="Line 9">
            <a:extLst>
              <a:ext uri="{FF2B5EF4-FFF2-40B4-BE49-F238E27FC236}">
                <a16:creationId xmlns:a16="http://schemas.microsoft.com/office/drawing/2014/main" id="{1EF9C93A-9E1A-466E-96DB-8309A5871E7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5225" y="4316514"/>
            <a:ext cx="131802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v-SE" sz="1350"/>
          </a:p>
        </p:txBody>
      </p:sp>
      <p:sp>
        <p:nvSpPr>
          <p:cNvPr id="92" name="Text Box 10">
            <a:extLst>
              <a:ext uri="{FF2B5EF4-FFF2-40B4-BE49-F238E27FC236}">
                <a16:creationId xmlns:a16="http://schemas.microsoft.com/office/drawing/2014/main" id="{F78552A6-D171-460A-AF46-C3DF7E3F0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6441" y="4097439"/>
            <a:ext cx="105608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1050" dirty="0">
                <a:latin typeface="Verdana" panose="020B0604030504040204" pitchFamily="34" charset="0"/>
              </a:rPr>
              <a:t>Mobile</a:t>
            </a:r>
          </a:p>
        </p:txBody>
      </p:sp>
      <p:sp>
        <p:nvSpPr>
          <p:cNvPr id="93" name="Rectangle 27">
            <a:extLst>
              <a:ext uri="{FF2B5EF4-FFF2-40B4-BE49-F238E27FC236}">
                <a16:creationId xmlns:a16="http://schemas.microsoft.com/office/drawing/2014/main" id="{9B9783FD-A78F-4373-BD4F-A02AFD929E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8316" y="4281428"/>
            <a:ext cx="110639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 err="1">
                <a:latin typeface="Verdana" panose="020B0604030504040204" pitchFamily="34" charset="0"/>
              </a:rPr>
              <a:t>mobileNo</a:t>
            </a:r>
            <a:r>
              <a:rPr lang="sv-SE" altLang="sv-SE" sz="900" dirty="0">
                <a:latin typeface="Verdana" panose="020B0604030504040204" pitchFamily="34" charset="0"/>
              </a:rPr>
              <a:t> (1..1)</a:t>
            </a:r>
          </a:p>
        </p:txBody>
      </p:sp>
      <p:sp>
        <p:nvSpPr>
          <p:cNvPr id="94" name="Line 106">
            <a:extLst>
              <a:ext uri="{FF2B5EF4-FFF2-40B4-BE49-F238E27FC236}">
                <a16:creationId xmlns:a16="http://schemas.microsoft.com/office/drawing/2014/main" id="{63C2406C-5706-45CD-9F01-E792C2307A8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77816" y="3606858"/>
            <a:ext cx="0" cy="5281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sv-SE" sz="1350"/>
          </a:p>
        </p:txBody>
      </p:sp>
      <p:sp>
        <p:nvSpPr>
          <p:cNvPr id="95" name="Text Box 17">
            <a:extLst>
              <a:ext uri="{FF2B5EF4-FFF2-40B4-BE49-F238E27FC236}">
                <a16:creationId xmlns:a16="http://schemas.microsoft.com/office/drawing/2014/main" id="{41DE7FC9-C660-4953-90D0-6B6E43124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4788" y="3924777"/>
            <a:ext cx="52744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1..*</a:t>
            </a:r>
          </a:p>
        </p:txBody>
      </p:sp>
      <p:sp>
        <p:nvSpPr>
          <p:cNvPr id="96" name="Text Box 17">
            <a:extLst>
              <a:ext uri="{FF2B5EF4-FFF2-40B4-BE49-F238E27FC236}">
                <a16:creationId xmlns:a16="http://schemas.microsoft.com/office/drawing/2014/main" id="{EEA2A1D6-4A38-4861-94A2-11A442F49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3166" y="3560609"/>
            <a:ext cx="52744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1..1</a:t>
            </a:r>
          </a:p>
        </p:txBody>
      </p:sp>
      <p:sp>
        <p:nvSpPr>
          <p:cNvPr id="97" name="Isosceles Triangle 96">
            <a:extLst>
              <a:ext uri="{FF2B5EF4-FFF2-40B4-BE49-F238E27FC236}">
                <a16:creationId xmlns:a16="http://schemas.microsoft.com/office/drawing/2014/main" id="{414AAC34-FE1B-4E55-9DA2-E2B927753B77}"/>
              </a:ext>
            </a:extLst>
          </p:cNvPr>
          <p:cNvSpPr/>
          <p:nvPr/>
        </p:nvSpPr>
        <p:spPr>
          <a:xfrm rot="10800000">
            <a:off x="1841012" y="3906485"/>
            <a:ext cx="173827" cy="45719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8" name="Rectangle 23">
            <a:extLst>
              <a:ext uri="{FF2B5EF4-FFF2-40B4-BE49-F238E27FC236}">
                <a16:creationId xmlns:a16="http://schemas.microsoft.com/office/drawing/2014/main" id="{362BA6AA-A744-46C7-B5AC-5EAA29D2A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0618" y="4127932"/>
            <a:ext cx="1407319" cy="49491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v-SE" altLang="sv-SE" sz="1050"/>
          </a:p>
        </p:txBody>
      </p:sp>
      <p:sp>
        <p:nvSpPr>
          <p:cNvPr id="99" name="Line 34">
            <a:extLst>
              <a:ext uri="{FF2B5EF4-FFF2-40B4-BE49-F238E27FC236}">
                <a16:creationId xmlns:a16="http://schemas.microsoft.com/office/drawing/2014/main" id="{24FA7AAF-8851-4774-845C-F6E0537F1239}"/>
              </a:ext>
            </a:extLst>
          </p:cNvPr>
          <p:cNvSpPr>
            <a:spLocks noChangeShapeType="1"/>
          </p:cNvSpPr>
          <p:nvPr/>
        </p:nvSpPr>
        <p:spPr bwMode="auto">
          <a:xfrm>
            <a:off x="3102998" y="4353988"/>
            <a:ext cx="14049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sv-SE" sz="1350"/>
          </a:p>
        </p:txBody>
      </p:sp>
      <p:sp>
        <p:nvSpPr>
          <p:cNvPr id="100" name="Text Box 22">
            <a:extLst>
              <a:ext uri="{FF2B5EF4-FFF2-40B4-BE49-F238E27FC236}">
                <a16:creationId xmlns:a16="http://schemas.microsoft.com/office/drawing/2014/main" id="{D308AD1F-67ED-46BD-8EFC-4AFB2BCE8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2099" y="4332357"/>
            <a:ext cx="14284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 err="1">
                <a:latin typeface="Verdana" panose="020B0604030504040204" pitchFamily="34" charset="0"/>
              </a:rPr>
              <a:t>areaName</a:t>
            </a:r>
            <a:r>
              <a:rPr lang="sv-SE" altLang="sv-SE" sz="900" dirty="0">
                <a:latin typeface="Verdana" panose="020B0604030504040204" pitchFamily="34" charset="0"/>
              </a:rPr>
              <a:t> (1..1)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v-SE" altLang="sv-SE" sz="900" dirty="0">
              <a:latin typeface="Verdana" panose="020B0604030504040204" pitchFamily="34" charset="0"/>
            </a:endParaRPr>
          </a:p>
        </p:txBody>
      </p:sp>
      <p:sp>
        <p:nvSpPr>
          <p:cNvPr id="101" name="Text Box 25">
            <a:extLst>
              <a:ext uri="{FF2B5EF4-FFF2-40B4-BE49-F238E27FC236}">
                <a16:creationId xmlns:a16="http://schemas.microsoft.com/office/drawing/2014/main" id="{E5F74CDC-A5F9-41D4-A5F7-9473D61A9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4124" y="4115195"/>
            <a:ext cx="105489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1050" dirty="0">
                <a:latin typeface="Verdana" panose="020B0604030504040204" pitchFamily="34" charset="0"/>
              </a:rPr>
              <a:t>Area</a:t>
            </a:r>
            <a:endParaRPr lang="sv-SE" altLang="sv-SE" sz="1800" dirty="0">
              <a:latin typeface="Verdana" panose="020B0604030504040204" pitchFamily="34" charset="0"/>
            </a:endParaRPr>
          </a:p>
        </p:txBody>
      </p:sp>
      <p:sp>
        <p:nvSpPr>
          <p:cNvPr id="102" name="Line 106">
            <a:extLst>
              <a:ext uri="{FF2B5EF4-FFF2-40B4-BE49-F238E27FC236}">
                <a16:creationId xmlns:a16="http://schemas.microsoft.com/office/drawing/2014/main" id="{DBCF288F-3F16-44EF-B71A-5F736E01668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16626" y="4413669"/>
            <a:ext cx="839085" cy="799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sv-SE" sz="1350"/>
          </a:p>
        </p:txBody>
      </p:sp>
      <p:sp>
        <p:nvSpPr>
          <p:cNvPr id="105" name="Text Box 17">
            <a:extLst>
              <a:ext uri="{FF2B5EF4-FFF2-40B4-BE49-F238E27FC236}">
                <a16:creationId xmlns:a16="http://schemas.microsoft.com/office/drawing/2014/main" id="{80492FD4-3138-4611-892B-861EA8C7D1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6628" y="4421659"/>
            <a:ext cx="52744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0..*</a:t>
            </a:r>
          </a:p>
        </p:txBody>
      </p:sp>
      <p:sp>
        <p:nvSpPr>
          <p:cNvPr id="106" name="Text Box 17">
            <a:extLst>
              <a:ext uri="{FF2B5EF4-FFF2-40B4-BE49-F238E27FC236}">
                <a16:creationId xmlns:a16="http://schemas.microsoft.com/office/drawing/2014/main" id="{0A15FC03-EA16-4061-A59F-8C1F3B51B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3043" y="4417879"/>
            <a:ext cx="52744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1..*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D62C8B0D-FFF9-4F57-B059-DF4ED2C0C23A}"/>
              </a:ext>
            </a:extLst>
          </p:cNvPr>
          <p:cNvSpPr txBox="1"/>
          <p:nvPr/>
        </p:nvSpPr>
        <p:spPr>
          <a:xfrm>
            <a:off x="4658360" y="4141955"/>
            <a:ext cx="764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i="1" dirty="0">
                <a:latin typeface="Verdana" panose="020B0604030504040204" pitchFamily="34" charset="0"/>
              </a:rPr>
              <a:t>has </a:t>
            </a:r>
            <a:r>
              <a:rPr lang="sv-SE" sz="900" i="1" dirty="0" err="1">
                <a:latin typeface="Verdana" panose="020B0604030504040204" pitchFamily="34" charset="0"/>
              </a:rPr>
              <a:t>main</a:t>
            </a:r>
            <a:endParaRPr lang="sv-SE" sz="900" i="1" dirty="0">
              <a:latin typeface="Verdana" panose="020B0604030504040204" pitchFamily="34" charset="0"/>
            </a:endParaRPr>
          </a:p>
        </p:txBody>
      </p:sp>
      <p:sp>
        <p:nvSpPr>
          <p:cNvPr id="108" name="Isosceles Triangle 107">
            <a:extLst>
              <a:ext uri="{FF2B5EF4-FFF2-40B4-BE49-F238E27FC236}">
                <a16:creationId xmlns:a16="http://schemas.microsoft.com/office/drawing/2014/main" id="{03E5E735-534F-4EBE-AA08-A40D9A93F141}"/>
              </a:ext>
            </a:extLst>
          </p:cNvPr>
          <p:cNvSpPr/>
          <p:nvPr/>
        </p:nvSpPr>
        <p:spPr>
          <a:xfrm rot="16020775">
            <a:off x="4551697" y="4238275"/>
            <a:ext cx="160938" cy="49233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FE415800-B6DA-4A87-9C83-6A16975D902F}"/>
              </a:ext>
            </a:extLst>
          </p:cNvPr>
          <p:cNvSpPr txBox="1"/>
          <p:nvPr/>
        </p:nvSpPr>
        <p:spPr>
          <a:xfrm>
            <a:off x="655286" y="1278988"/>
            <a:ext cx="7348762" cy="2855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</a:pP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Rule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: All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attributes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in a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class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diagram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should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have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the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multiplicity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1..1</a:t>
            </a:r>
          </a:p>
          <a:p>
            <a:pPr marL="342900" indent="-342900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</a:pP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Rule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: If not all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attibutes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in a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class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diagram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have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the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multiplicity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1..1, transform the diagram so all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attributes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have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the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multiplicity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1..1</a:t>
            </a:r>
          </a:p>
          <a:p>
            <a:pPr marL="342900" indent="-342900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</a:pPr>
            <a:endParaRPr lang="sv-SE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ts val="2900"/>
              </a:lnSpc>
              <a:spcBef>
                <a:spcPct val="20000"/>
              </a:spcBef>
              <a:buSzPct val="93000"/>
            </a:pP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>
              <a:lnSpc>
                <a:spcPts val="2900"/>
              </a:lnSpc>
              <a:spcBef>
                <a:spcPct val="20000"/>
              </a:spcBef>
              <a:buSzPct val="93000"/>
            </a:pPr>
            <a:endParaRPr lang="sv-SE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ts val="2900"/>
              </a:lnSpc>
              <a:spcBef>
                <a:spcPct val="20000"/>
              </a:spcBef>
              <a:buSzPct val="93000"/>
            </a:pPr>
            <a:endParaRPr lang="sv-SE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6896448-8A7F-4370-BE02-696DC67FCE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399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08"/>
    </mc:Choice>
    <mc:Fallback xmlns="">
      <p:transition spd="slow" advTm="32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4"/>
          <p:cNvSpPr>
            <a:spLocks noGrp="1" noChangeArrowheads="1"/>
          </p:cNvSpPr>
          <p:nvPr>
            <p:ph type="title"/>
          </p:nvPr>
        </p:nvSpPr>
        <p:spPr>
          <a:xfrm>
            <a:off x="655286" y="502207"/>
            <a:ext cx="7205506" cy="596700"/>
          </a:xfrm>
          <a:noFill/>
        </p:spPr>
        <p:txBody>
          <a:bodyPr/>
          <a:lstStyle/>
          <a:p>
            <a:r>
              <a:rPr lang="sv-SE" altLang="sv-SE" sz="2850" dirty="0" err="1"/>
              <a:t>Why</a:t>
            </a:r>
            <a:r>
              <a:rPr lang="sv-SE" altLang="sv-SE" sz="2850" dirty="0"/>
              <a:t> </a:t>
            </a:r>
            <a:r>
              <a:rPr lang="sv-SE" altLang="sv-SE" sz="2850" dirty="0" err="1"/>
              <a:t>this</a:t>
            </a:r>
            <a:r>
              <a:rPr lang="sv-SE" altLang="sv-SE" sz="2850" dirty="0"/>
              <a:t> </a:t>
            </a:r>
            <a:r>
              <a:rPr lang="sv-SE" altLang="sv-SE" sz="2850" dirty="0" err="1"/>
              <a:t>rules</a:t>
            </a:r>
            <a:r>
              <a:rPr lang="sv-SE" altLang="sv-SE" sz="2850" dirty="0"/>
              <a:t>?</a:t>
            </a:r>
          </a:p>
        </p:txBody>
      </p:sp>
      <p:sp>
        <p:nvSpPr>
          <p:cNvPr id="35" name="Rectangle 8">
            <a:extLst>
              <a:ext uri="{FF2B5EF4-FFF2-40B4-BE49-F238E27FC236}">
                <a16:creationId xmlns:a16="http://schemas.microsoft.com/office/drawing/2014/main" id="{EB6BE48A-5907-4A05-AAF1-2C90E2315B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319" y="3085088"/>
            <a:ext cx="1318022" cy="50569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v-SE" altLang="sv-SE" sz="1050"/>
          </a:p>
        </p:txBody>
      </p:sp>
      <p:sp>
        <p:nvSpPr>
          <p:cNvPr id="36" name="Line 9">
            <a:extLst>
              <a:ext uri="{FF2B5EF4-FFF2-40B4-BE49-F238E27FC236}">
                <a16:creationId xmlns:a16="http://schemas.microsoft.com/office/drawing/2014/main" id="{32D2461C-371D-49E9-95C3-B4BA6A704441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5319" y="3256537"/>
            <a:ext cx="131802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v-SE" sz="1350"/>
          </a:p>
        </p:txBody>
      </p:sp>
      <p:sp>
        <p:nvSpPr>
          <p:cNvPr id="37" name="Text Box 10">
            <a:extLst>
              <a:ext uri="{FF2B5EF4-FFF2-40B4-BE49-F238E27FC236}">
                <a16:creationId xmlns:a16="http://schemas.microsoft.com/office/drawing/2014/main" id="{CEB072B9-9FAA-478A-98FE-0F52D0D28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6535" y="3037462"/>
            <a:ext cx="105608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1050" dirty="0">
                <a:latin typeface="Verdana" panose="020B0604030504040204" pitchFamily="34" charset="0"/>
              </a:rPr>
              <a:t>Student</a:t>
            </a:r>
          </a:p>
        </p:txBody>
      </p:sp>
      <p:sp>
        <p:nvSpPr>
          <p:cNvPr id="38" name="Text Box 16">
            <a:extLst>
              <a:ext uri="{FF2B5EF4-FFF2-40B4-BE49-F238E27FC236}">
                <a16:creationId xmlns:a16="http://schemas.microsoft.com/office/drawing/2014/main" id="{445AFB73-78B0-42B0-B321-A45B64BBCA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9502" y="3155964"/>
            <a:ext cx="47506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1..1</a:t>
            </a:r>
          </a:p>
        </p:txBody>
      </p:sp>
      <p:sp>
        <p:nvSpPr>
          <p:cNvPr id="39" name="Text Box 17">
            <a:extLst>
              <a:ext uri="{FF2B5EF4-FFF2-40B4-BE49-F238E27FC236}">
                <a16:creationId xmlns:a16="http://schemas.microsoft.com/office/drawing/2014/main" id="{1337D740-317D-4AD7-9B90-2E028F424D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1064" y="3613519"/>
            <a:ext cx="52744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0..*</a:t>
            </a:r>
          </a:p>
        </p:txBody>
      </p:sp>
      <p:sp>
        <p:nvSpPr>
          <p:cNvPr id="41" name="Rectangle 18">
            <a:extLst>
              <a:ext uri="{FF2B5EF4-FFF2-40B4-BE49-F238E27FC236}">
                <a16:creationId xmlns:a16="http://schemas.microsoft.com/office/drawing/2014/main" id="{24388DD5-A835-4180-AFB5-AF31F706A5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9482" y="3387692"/>
            <a:ext cx="1265635" cy="44095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v-SE" altLang="sv-SE" sz="1050"/>
          </a:p>
        </p:txBody>
      </p:sp>
      <p:sp>
        <p:nvSpPr>
          <p:cNvPr id="64" name="Line 19">
            <a:extLst>
              <a:ext uri="{FF2B5EF4-FFF2-40B4-BE49-F238E27FC236}">
                <a16:creationId xmlns:a16="http://schemas.microsoft.com/office/drawing/2014/main" id="{868984D2-4F05-401E-93B8-54114F7CE61E}"/>
              </a:ext>
            </a:extLst>
          </p:cNvPr>
          <p:cNvSpPr>
            <a:spLocks noChangeShapeType="1"/>
          </p:cNvSpPr>
          <p:nvPr/>
        </p:nvSpPr>
        <p:spPr bwMode="auto">
          <a:xfrm>
            <a:off x="3099483" y="3590444"/>
            <a:ext cx="126563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v-SE" sz="1350"/>
          </a:p>
        </p:txBody>
      </p:sp>
      <p:sp>
        <p:nvSpPr>
          <p:cNvPr id="65" name="Text Box 21">
            <a:extLst>
              <a:ext uri="{FF2B5EF4-FFF2-40B4-BE49-F238E27FC236}">
                <a16:creationId xmlns:a16="http://schemas.microsoft.com/office/drawing/2014/main" id="{E8803338-3157-4EE7-BAC6-B5D9A4F09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9453" y="3377336"/>
            <a:ext cx="105489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1050" dirty="0" err="1">
                <a:latin typeface="Verdana" panose="020B0604030504040204" pitchFamily="34" charset="0"/>
              </a:rPr>
              <a:t>Registration</a:t>
            </a:r>
            <a:endParaRPr lang="sv-SE" altLang="sv-SE" sz="1800" dirty="0">
              <a:latin typeface="Verdana" panose="020B0604030504040204" pitchFamily="34" charset="0"/>
            </a:endParaRPr>
          </a:p>
        </p:txBody>
      </p:sp>
      <p:sp>
        <p:nvSpPr>
          <p:cNvPr id="66" name="Rectangle 23">
            <a:extLst>
              <a:ext uri="{FF2B5EF4-FFF2-40B4-BE49-F238E27FC236}">
                <a16:creationId xmlns:a16="http://schemas.microsoft.com/office/drawing/2014/main" id="{28DEC9A1-2948-4149-8669-6F8A5FFB5B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8129" y="3161759"/>
            <a:ext cx="1407319" cy="45939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v-SE" altLang="sv-SE" sz="1050"/>
          </a:p>
        </p:txBody>
      </p:sp>
      <p:sp>
        <p:nvSpPr>
          <p:cNvPr id="67" name="Text Box 25">
            <a:extLst>
              <a:ext uri="{FF2B5EF4-FFF2-40B4-BE49-F238E27FC236}">
                <a16:creationId xmlns:a16="http://schemas.microsoft.com/office/drawing/2014/main" id="{102592AF-7800-4E97-B769-88EF9D6F8D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3306" y="3101460"/>
            <a:ext cx="1367809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1050" dirty="0">
                <a:latin typeface="Verdana" panose="020B0604030504040204" pitchFamily="34" charset="0"/>
              </a:rPr>
              <a:t>Course</a:t>
            </a:r>
            <a:endParaRPr lang="sv-SE" altLang="sv-SE" sz="1800" dirty="0">
              <a:latin typeface="Verdana" panose="020B0604030504040204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1BD48983-ECA7-45B7-9C05-ADC951B0AF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410" y="3221451"/>
            <a:ext cx="13773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 err="1">
                <a:latin typeface="Verdana" panose="020B0604030504040204" pitchFamily="34" charset="0"/>
              </a:rPr>
              <a:t>studentName</a:t>
            </a:r>
            <a:r>
              <a:rPr lang="sv-SE" altLang="sv-SE" sz="900" dirty="0">
                <a:latin typeface="Verdana" panose="020B0604030504040204" pitchFamily="34" charset="0"/>
              </a:rPr>
              <a:t> (1..1) 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ECBEB429-7C14-4BFB-8DE1-3D8945814A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3230" y="3588062"/>
            <a:ext cx="102303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 err="1">
                <a:latin typeface="Verdana" panose="020B0604030504040204" pitchFamily="34" charset="0"/>
              </a:rPr>
              <a:t>regDate</a:t>
            </a:r>
            <a:r>
              <a:rPr lang="sv-SE" altLang="sv-SE" sz="900" dirty="0">
                <a:latin typeface="Verdana" panose="020B0604030504040204" pitchFamily="34" charset="0"/>
              </a:rPr>
              <a:t> (1..1)</a:t>
            </a:r>
          </a:p>
        </p:txBody>
      </p:sp>
      <p:sp>
        <p:nvSpPr>
          <p:cNvPr id="70" name="Text Box 30">
            <a:extLst>
              <a:ext uri="{FF2B5EF4-FFF2-40B4-BE49-F238E27FC236}">
                <a16:creationId xmlns:a16="http://schemas.microsoft.com/office/drawing/2014/main" id="{8EB58FD5-3977-4091-80AA-11EB484D5A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6489" y="3210466"/>
            <a:ext cx="47506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1..1</a:t>
            </a:r>
          </a:p>
        </p:txBody>
      </p:sp>
      <p:sp>
        <p:nvSpPr>
          <p:cNvPr id="71" name="Line 34">
            <a:extLst>
              <a:ext uri="{FF2B5EF4-FFF2-40B4-BE49-F238E27FC236}">
                <a16:creationId xmlns:a16="http://schemas.microsoft.com/office/drawing/2014/main" id="{44490CE3-D125-4D80-B6B2-FA1ED63906AB}"/>
              </a:ext>
            </a:extLst>
          </p:cNvPr>
          <p:cNvSpPr>
            <a:spLocks noChangeShapeType="1"/>
          </p:cNvSpPr>
          <p:nvPr/>
        </p:nvSpPr>
        <p:spPr bwMode="auto">
          <a:xfrm>
            <a:off x="5306275" y="3336291"/>
            <a:ext cx="14049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sv-SE" sz="1350"/>
          </a:p>
        </p:txBody>
      </p:sp>
      <p:sp>
        <p:nvSpPr>
          <p:cNvPr id="72" name="Line 106">
            <a:extLst>
              <a:ext uri="{FF2B5EF4-FFF2-40B4-BE49-F238E27FC236}">
                <a16:creationId xmlns:a16="http://schemas.microsoft.com/office/drawing/2014/main" id="{4BF5ECF3-7691-468F-85A7-8BCEF79B1830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7635" y="3408633"/>
            <a:ext cx="704464" cy="179429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sv-SE" sz="1350"/>
          </a:p>
        </p:txBody>
      </p:sp>
      <p:sp>
        <p:nvSpPr>
          <p:cNvPr id="73" name="Line 106">
            <a:extLst>
              <a:ext uri="{FF2B5EF4-FFF2-40B4-BE49-F238E27FC236}">
                <a16:creationId xmlns:a16="http://schemas.microsoft.com/office/drawing/2014/main" id="{480549B5-B56A-42D5-A143-A1B22F002BE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86249" y="3425651"/>
            <a:ext cx="896512" cy="162411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sv-SE" sz="1350"/>
          </a:p>
        </p:txBody>
      </p:sp>
      <p:sp>
        <p:nvSpPr>
          <p:cNvPr id="74" name="Text Box 17">
            <a:extLst>
              <a:ext uri="{FF2B5EF4-FFF2-40B4-BE49-F238E27FC236}">
                <a16:creationId xmlns:a16="http://schemas.microsoft.com/office/drawing/2014/main" id="{C5CD885D-6133-40EA-B467-B4C6DFB92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3823" y="3277867"/>
            <a:ext cx="115616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i="1" dirty="0" err="1">
                <a:latin typeface="Verdana" panose="020B0604030504040204" pitchFamily="34" charset="0"/>
              </a:rPr>
              <a:t>concerns</a:t>
            </a:r>
            <a:endParaRPr lang="sv-SE" altLang="sv-SE" sz="900" i="1" dirty="0">
              <a:latin typeface="Verdana" panose="020B0604030504040204" pitchFamily="34" charset="0"/>
            </a:endParaRPr>
          </a:p>
        </p:txBody>
      </p:sp>
      <p:sp>
        <p:nvSpPr>
          <p:cNvPr id="75" name="Text Box 17">
            <a:extLst>
              <a:ext uri="{FF2B5EF4-FFF2-40B4-BE49-F238E27FC236}">
                <a16:creationId xmlns:a16="http://schemas.microsoft.com/office/drawing/2014/main" id="{A66A3E18-FE6A-4012-B68A-036F5245C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3994" y="3336291"/>
            <a:ext cx="115616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i="1" dirty="0" err="1">
                <a:latin typeface="Verdana" panose="020B0604030504040204" pitchFamily="34" charset="0"/>
              </a:rPr>
              <a:t>performs</a:t>
            </a:r>
            <a:endParaRPr lang="sv-SE" altLang="sv-SE" sz="900" i="1" dirty="0">
              <a:latin typeface="Verdana" panose="020B0604030504040204" pitchFamily="34" charset="0"/>
            </a:endParaRPr>
          </a:p>
        </p:txBody>
      </p:sp>
      <p:sp>
        <p:nvSpPr>
          <p:cNvPr id="76" name="Isosceles Triangle 75">
            <a:extLst>
              <a:ext uri="{FF2B5EF4-FFF2-40B4-BE49-F238E27FC236}">
                <a16:creationId xmlns:a16="http://schemas.microsoft.com/office/drawing/2014/main" id="{DCAE6C52-83B6-44F3-96D9-D860A85A9606}"/>
              </a:ext>
            </a:extLst>
          </p:cNvPr>
          <p:cNvSpPr/>
          <p:nvPr/>
        </p:nvSpPr>
        <p:spPr>
          <a:xfrm rot="5400000">
            <a:off x="2911538" y="3430636"/>
            <a:ext cx="160938" cy="49233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7" name="Isosceles Triangle 76">
            <a:extLst>
              <a:ext uri="{FF2B5EF4-FFF2-40B4-BE49-F238E27FC236}">
                <a16:creationId xmlns:a16="http://schemas.microsoft.com/office/drawing/2014/main" id="{2DF9A1C9-6116-4410-BA49-97F141AD71DB}"/>
              </a:ext>
            </a:extLst>
          </p:cNvPr>
          <p:cNvSpPr/>
          <p:nvPr/>
        </p:nvSpPr>
        <p:spPr>
          <a:xfrm rot="5400000">
            <a:off x="4917957" y="3364938"/>
            <a:ext cx="160938" cy="49233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8" name="Rectangle 28">
            <a:extLst>
              <a:ext uri="{FF2B5EF4-FFF2-40B4-BE49-F238E27FC236}">
                <a16:creationId xmlns:a16="http://schemas.microsoft.com/office/drawing/2014/main" id="{D9BAEA7B-9F1E-426C-ABFB-C8E2278591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9981" y="3361108"/>
            <a:ext cx="128272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 err="1">
                <a:latin typeface="Verdana" panose="020B0604030504040204" pitchFamily="34" charset="0"/>
              </a:rPr>
              <a:t>courseName</a:t>
            </a:r>
            <a:r>
              <a:rPr lang="sv-SE" altLang="sv-SE" sz="900" dirty="0">
                <a:latin typeface="Verdana" panose="020B0604030504040204" pitchFamily="34" charset="0"/>
              </a:rPr>
              <a:t> (1..1)</a:t>
            </a:r>
          </a:p>
        </p:txBody>
      </p:sp>
      <p:sp>
        <p:nvSpPr>
          <p:cNvPr id="79" name="Text Box 17">
            <a:extLst>
              <a:ext uri="{FF2B5EF4-FFF2-40B4-BE49-F238E27FC236}">
                <a16:creationId xmlns:a16="http://schemas.microsoft.com/office/drawing/2014/main" id="{713D3EF9-78B3-41B7-AF6F-09D21108C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5420" y="3601047"/>
            <a:ext cx="52744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0..*</a:t>
            </a:r>
          </a:p>
        </p:txBody>
      </p:sp>
      <p:sp>
        <p:nvSpPr>
          <p:cNvPr id="80" name="Rectangle 23">
            <a:extLst>
              <a:ext uri="{FF2B5EF4-FFF2-40B4-BE49-F238E27FC236}">
                <a16:creationId xmlns:a16="http://schemas.microsoft.com/office/drawing/2014/main" id="{3F60DBD3-C849-495C-87DB-14F0E6527A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9459" y="4178971"/>
            <a:ext cx="1407319" cy="50509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v-SE" altLang="sv-SE" sz="1050"/>
          </a:p>
        </p:txBody>
      </p:sp>
      <p:sp>
        <p:nvSpPr>
          <p:cNvPr id="81" name="Text Box 25">
            <a:extLst>
              <a:ext uri="{FF2B5EF4-FFF2-40B4-BE49-F238E27FC236}">
                <a16:creationId xmlns:a16="http://schemas.microsoft.com/office/drawing/2014/main" id="{2FC2F959-C475-4FEF-9F1D-A8A6A32B1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534" y="4132535"/>
            <a:ext cx="105489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1050" dirty="0" err="1">
                <a:latin typeface="Verdana" panose="020B0604030504040204" pitchFamily="34" charset="0"/>
              </a:rPr>
              <a:t>Teacher</a:t>
            </a:r>
            <a:endParaRPr lang="sv-SE" altLang="sv-SE" sz="1800" dirty="0">
              <a:latin typeface="Verdana" panose="020B0604030504040204" pitchFamily="34" charset="0"/>
            </a:endParaRPr>
          </a:p>
        </p:txBody>
      </p:sp>
      <p:sp>
        <p:nvSpPr>
          <p:cNvPr id="82" name="Line 34">
            <a:extLst>
              <a:ext uri="{FF2B5EF4-FFF2-40B4-BE49-F238E27FC236}">
                <a16:creationId xmlns:a16="http://schemas.microsoft.com/office/drawing/2014/main" id="{C7409A9C-C2EC-4E1D-AACF-28732CD8CEFC}"/>
              </a:ext>
            </a:extLst>
          </p:cNvPr>
          <p:cNvSpPr>
            <a:spLocks noChangeShapeType="1"/>
          </p:cNvSpPr>
          <p:nvPr/>
        </p:nvSpPr>
        <p:spPr bwMode="auto">
          <a:xfrm>
            <a:off x="5371839" y="4361135"/>
            <a:ext cx="14049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sv-SE" sz="1350"/>
          </a:p>
        </p:txBody>
      </p:sp>
      <p:sp>
        <p:nvSpPr>
          <p:cNvPr id="83" name="Text Box 22">
            <a:extLst>
              <a:ext uri="{FF2B5EF4-FFF2-40B4-BE49-F238E27FC236}">
                <a16:creationId xmlns:a16="http://schemas.microsoft.com/office/drawing/2014/main" id="{B387599E-DA26-4F47-8924-44A9C7127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8325" y="4314734"/>
            <a:ext cx="14284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 err="1">
                <a:latin typeface="Verdana" panose="020B0604030504040204" pitchFamily="34" charset="0"/>
              </a:rPr>
              <a:t>teacherName</a:t>
            </a:r>
            <a:r>
              <a:rPr lang="sv-SE" altLang="sv-SE" sz="900" dirty="0">
                <a:latin typeface="Verdana" panose="020B0604030504040204" pitchFamily="34" charset="0"/>
              </a:rPr>
              <a:t> (1..1) 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v-SE" altLang="sv-SE" sz="900" dirty="0">
              <a:latin typeface="Verdana" panose="020B0604030504040204" pitchFamily="34" charset="0"/>
            </a:endParaRPr>
          </a:p>
        </p:txBody>
      </p:sp>
      <p:sp>
        <p:nvSpPr>
          <p:cNvPr id="84" name="Line 106">
            <a:extLst>
              <a:ext uri="{FF2B5EF4-FFF2-40B4-BE49-F238E27FC236}">
                <a16:creationId xmlns:a16="http://schemas.microsoft.com/office/drawing/2014/main" id="{6FC5BFFE-E749-4101-9A55-C1F7B4AC0864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1121" y="3629358"/>
            <a:ext cx="1805" cy="503176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sv-SE" sz="1350"/>
          </a:p>
        </p:txBody>
      </p:sp>
      <p:sp>
        <p:nvSpPr>
          <p:cNvPr id="85" name="Text Box 30">
            <a:extLst>
              <a:ext uri="{FF2B5EF4-FFF2-40B4-BE49-F238E27FC236}">
                <a16:creationId xmlns:a16="http://schemas.microsoft.com/office/drawing/2014/main" id="{430C5D63-1ADF-4680-82D4-D0F1A0D43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3570" y="3584801"/>
            <a:ext cx="47506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0..*</a:t>
            </a:r>
          </a:p>
        </p:txBody>
      </p:sp>
      <p:sp>
        <p:nvSpPr>
          <p:cNvPr id="86" name="Text Box 30">
            <a:extLst>
              <a:ext uri="{FF2B5EF4-FFF2-40B4-BE49-F238E27FC236}">
                <a16:creationId xmlns:a16="http://schemas.microsoft.com/office/drawing/2014/main" id="{43F63FD8-AC30-4431-8D8C-F37B7CD21E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0921" y="3986158"/>
            <a:ext cx="47506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1..*</a:t>
            </a:r>
          </a:p>
        </p:txBody>
      </p:sp>
      <p:sp>
        <p:nvSpPr>
          <p:cNvPr id="87" name="Isosceles Triangle 86">
            <a:extLst>
              <a:ext uri="{FF2B5EF4-FFF2-40B4-BE49-F238E27FC236}">
                <a16:creationId xmlns:a16="http://schemas.microsoft.com/office/drawing/2014/main" id="{D6B9DA18-0ED1-4CEC-B0F4-066488AA12E8}"/>
              </a:ext>
            </a:extLst>
          </p:cNvPr>
          <p:cNvSpPr/>
          <p:nvPr/>
        </p:nvSpPr>
        <p:spPr>
          <a:xfrm rot="10800000">
            <a:off x="6054502" y="4025247"/>
            <a:ext cx="113866" cy="45719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E49AC13F-EB7B-452C-B075-2F2D03CFFC6B}"/>
              </a:ext>
            </a:extLst>
          </p:cNvPr>
          <p:cNvSpPr txBox="1"/>
          <p:nvPr/>
        </p:nvSpPr>
        <p:spPr>
          <a:xfrm>
            <a:off x="5462862" y="3735078"/>
            <a:ext cx="14413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i="1" dirty="0">
                <a:latin typeface="Verdana" panose="020B0604030504040204" pitchFamily="34" charset="0"/>
              </a:rPr>
              <a:t>has </a:t>
            </a:r>
            <a:r>
              <a:rPr lang="sv-SE" sz="900" i="1" dirty="0" err="1">
                <a:latin typeface="Verdana" panose="020B0604030504040204" pitchFamily="34" charset="0"/>
              </a:rPr>
              <a:t>responsible</a:t>
            </a:r>
            <a:endParaRPr lang="sv-SE" sz="900" i="1" dirty="0">
              <a:latin typeface="Verdana" panose="020B060403050404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36B5DCC-63F3-4287-AA2D-2AF98DEB5752}"/>
              </a:ext>
            </a:extLst>
          </p:cNvPr>
          <p:cNvSpPr txBox="1"/>
          <p:nvPr/>
        </p:nvSpPr>
        <p:spPr>
          <a:xfrm>
            <a:off x="1750491" y="3695215"/>
            <a:ext cx="6819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i="1" dirty="0">
                <a:latin typeface="Verdana" panose="020B0604030504040204" pitchFamily="34" charset="0"/>
              </a:rPr>
              <a:t>has</a:t>
            </a:r>
          </a:p>
        </p:txBody>
      </p:sp>
      <p:sp>
        <p:nvSpPr>
          <p:cNvPr id="90" name="Rectangle 8">
            <a:extLst>
              <a:ext uri="{FF2B5EF4-FFF2-40B4-BE49-F238E27FC236}">
                <a16:creationId xmlns:a16="http://schemas.microsoft.com/office/drawing/2014/main" id="{B79CE56D-24C4-4D0A-8E8D-389075CC3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225" y="4145066"/>
            <a:ext cx="1318022" cy="51366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v-SE" altLang="sv-SE" sz="1050"/>
          </a:p>
        </p:txBody>
      </p:sp>
      <p:sp>
        <p:nvSpPr>
          <p:cNvPr id="91" name="Line 9">
            <a:extLst>
              <a:ext uri="{FF2B5EF4-FFF2-40B4-BE49-F238E27FC236}">
                <a16:creationId xmlns:a16="http://schemas.microsoft.com/office/drawing/2014/main" id="{1EF9C93A-9E1A-466E-96DB-8309A5871E7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5225" y="4316514"/>
            <a:ext cx="131802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v-SE" sz="1350"/>
          </a:p>
        </p:txBody>
      </p:sp>
      <p:sp>
        <p:nvSpPr>
          <p:cNvPr id="92" name="Text Box 10">
            <a:extLst>
              <a:ext uri="{FF2B5EF4-FFF2-40B4-BE49-F238E27FC236}">
                <a16:creationId xmlns:a16="http://schemas.microsoft.com/office/drawing/2014/main" id="{F78552A6-D171-460A-AF46-C3DF7E3F0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6441" y="4097439"/>
            <a:ext cx="105608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1050" dirty="0">
                <a:latin typeface="Verdana" panose="020B0604030504040204" pitchFamily="34" charset="0"/>
              </a:rPr>
              <a:t>Mobile</a:t>
            </a:r>
          </a:p>
        </p:txBody>
      </p:sp>
      <p:sp>
        <p:nvSpPr>
          <p:cNvPr id="93" name="Rectangle 27">
            <a:extLst>
              <a:ext uri="{FF2B5EF4-FFF2-40B4-BE49-F238E27FC236}">
                <a16:creationId xmlns:a16="http://schemas.microsoft.com/office/drawing/2014/main" id="{9B9783FD-A78F-4373-BD4F-A02AFD929E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8316" y="4281428"/>
            <a:ext cx="110639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 err="1">
                <a:latin typeface="Verdana" panose="020B0604030504040204" pitchFamily="34" charset="0"/>
              </a:rPr>
              <a:t>mobileNo</a:t>
            </a:r>
            <a:r>
              <a:rPr lang="sv-SE" altLang="sv-SE" sz="900" dirty="0">
                <a:latin typeface="Verdana" panose="020B0604030504040204" pitchFamily="34" charset="0"/>
              </a:rPr>
              <a:t> (1..1)</a:t>
            </a:r>
          </a:p>
        </p:txBody>
      </p:sp>
      <p:sp>
        <p:nvSpPr>
          <p:cNvPr id="94" name="Line 106">
            <a:extLst>
              <a:ext uri="{FF2B5EF4-FFF2-40B4-BE49-F238E27FC236}">
                <a16:creationId xmlns:a16="http://schemas.microsoft.com/office/drawing/2014/main" id="{63C2406C-5706-45CD-9F01-E792C2307A8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77816" y="3606858"/>
            <a:ext cx="0" cy="5281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sv-SE" sz="1350"/>
          </a:p>
        </p:txBody>
      </p:sp>
      <p:sp>
        <p:nvSpPr>
          <p:cNvPr id="95" name="Text Box 17">
            <a:extLst>
              <a:ext uri="{FF2B5EF4-FFF2-40B4-BE49-F238E27FC236}">
                <a16:creationId xmlns:a16="http://schemas.microsoft.com/office/drawing/2014/main" id="{41DE7FC9-C660-4953-90D0-6B6E43124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4788" y="3924777"/>
            <a:ext cx="52744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1..*</a:t>
            </a:r>
          </a:p>
        </p:txBody>
      </p:sp>
      <p:sp>
        <p:nvSpPr>
          <p:cNvPr id="96" name="Text Box 17">
            <a:extLst>
              <a:ext uri="{FF2B5EF4-FFF2-40B4-BE49-F238E27FC236}">
                <a16:creationId xmlns:a16="http://schemas.microsoft.com/office/drawing/2014/main" id="{EEA2A1D6-4A38-4861-94A2-11A442F49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3166" y="3560609"/>
            <a:ext cx="52744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1..1</a:t>
            </a:r>
          </a:p>
        </p:txBody>
      </p:sp>
      <p:sp>
        <p:nvSpPr>
          <p:cNvPr id="97" name="Isosceles Triangle 96">
            <a:extLst>
              <a:ext uri="{FF2B5EF4-FFF2-40B4-BE49-F238E27FC236}">
                <a16:creationId xmlns:a16="http://schemas.microsoft.com/office/drawing/2014/main" id="{414AAC34-FE1B-4E55-9DA2-E2B927753B77}"/>
              </a:ext>
            </a:extLst>
          </p:cNvPr>
          <p:cNvSpPr/>
          <p:nvPr/>
        </p:nvSpPr>
        <p:spPr>
          <a:xfrm rot="10800000">
            <a:off x="1841012" y="3906485"/>
            <a:ext cx="173827" cy="45719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8" name="Rectangle 23">
            <a:extLst>
              <a:ext uri="{FF2B5EF4-FFF2-40B4-BE49-F238E27FC236}">
                <a16:creationId xmlns:a16="http://schemas.microsoft.com/office/drawing/2014/main" id="{362BA6AA-A744-46C7-B5AC-5EAA29D2A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0618" y="4127932"/>
            <a:ext cx="1407319" cy="49491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v-SE" altLang="sv-SE" sz="1050"/>
          </a:p>
        </p:txBody>
      </p:sp>
      <p:sp>
        <p:nvSpPr>
          <p:cNvPr id="99" name="Line 34">
            <a:extLst>
              <a:ext uri="{FF2B5EF4-FFF2-40B4-BE49-F238E27FC236}">
                <a16:creationId xmlns:a16="http://schemas.microsoft.com/office/drawing/2014/main" id="{24FA7AAF-8851-4774-845C-F6E0537F1239}"/>
              </a:ext>
            </a:extLst>
          </p:cNvPr>
          <p:cNvSpPr>
            <a:spLocks noChangeShapeType="1"/>
          </p:cNvSpPr>
          <p:nvPr/>
        </p:nvSpPr>
        <p:spPr bwMode="auto">
          <a:xfrm>
            <a:off x="3102998" y="4353988"/>
            <a:ext cx="14049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sv-SE" sz="1350"/>
          </a:p>
        </p:txBody>
      </p:sp>
      <p:sp>
        <p:nvSpPr>
          <p:cNvPr id="100" name="Text Box 22">
            <a:extLst>
              <a:ext uri="{FF2B5EF4-FFF2-40B4-BE49-F238E27FC236}">
                <a16:creationId xmlns:a16="http://schemas.microsoft.com/office/drawing/2014/main" id="{D308AD1F-67ED-46BD-8EFC-4AFB2BCE8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2099" y="4332357"/>
            <a:ext cx="14284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 err="1">
                <a:latin typeface="Verdana" panose="020B0604030504040204" pitchFamily="34" charset="0"/>
              </a:rPr>
              <a:t>areaName</a:t>
            </a:r>
            <a:r>
              <a:rPr lang="sv-SE" altLang="sv-SE" sz="900" dirty="0">
                <a:latin typeface="Verdana" panose="020B0604030504040204" pitchFamily="34" charset="0"/>
              </a:rPr>
              <a:t> (1..1)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v-SE" altLang="sv-SE" sz="900" dirty="0">
              <a:latin typeface="Verdana" panose="020B0604030504040204" pitchFamily="34" charset="0"/>
            </a:endParaRPr>
          </a:p>
        </p:txBody>
      </p:sp>
      <p:sp>
        <p:nvSpPr>
          <p:cNvPr id="101" name="Text Box 25">
            <a:extLst>
              <a:ext uri="{FF2B5EF4-FFF2-40B4-BE49-F238E27FC236}">
                <a16:creationId xmlns:a16="http://schemas.microsoft.com/office/drawing/2014/main" id="{E5F74CDC-A5F9-41D4-A5F7-9473D61A9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4124" y="4115195"/>
            <a:ext cx="105489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1050" dirty="0">
                <a:latin typeface="Verdana" panose="020B0604030504040204" pitchFamily="34" charset="0"/>
              </a:rPr>
              <a:t>Area</a:t>
            </a:r>
            <a:endParaRPr lang="sv-SE" altLang="sv-SE" sz="1800" dirty="0">
              <a:latin typeface="Verdana" panose="020B0604030504040204" pitchFamily="34" charset="0"/>
            </a:endParaRPr>
          </a:p>
        </p:txBody>
      </p:sp>
      <p:sp>
        <p:nvSpPr>
          <p:cNvPr id="102" name="Line 106">
            <a:extLst>
              <a:ext uri="{FF2B5EF4-FFF2-40B4-BE49-F238E27FC236}">
                <a16:creationId xmlns:a16="http://schemas.microsoft.com/office/drawing/2014/main" id="{DBCF288F-3F16-44EF-B71A-5F736E01668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16626" y="4413669"/>
            <a:ext cx="839085" cy="799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sv-SE" sz="1350"/>
          </a:p>
        </p:txBody>
      </p:sp>
      <p:sp>
        <p:nvSpPr>
          <p:cNvPr id="105" name="Text Box 17">
            <a:extLst>
              <a:ext uri="{FF2B5EF4-FFF2-40B4-BE49-F238E27FC236}">
                <a16:creationId xmlns:a16="http://schemas.microsoft.com/office/drawing/2014/main" id="{80492FD4-3138-4611-892B-861EA8C7D1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6628" y="4421659"/>
            <a:ext cx="52744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0..*</a:t>
            </a:r>
          </a:p>
        </p:txBody>
      </p:sp>
      <p:sp>
        <p:nvSpPr>
          <p:cNvPr id="106" name="Text Box 17">
            <a:extLst>
              <a:ext uri="{FF2B5EF4-FFF2-40B4-BE49-F238E27FC236}">
                <a16:creationId xmlns:a16="http://schemas.microsoft.com/office/drawing/2014/main" id="{0A15FC03-EA16-4061-A59F-8C1F3B51B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3043" y="4417879"/>
            <a:ext cx="52744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1..*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D62C8B0D-FFF9-4F57-B059-DF4ED2C0C23A}"/>
              </a:ext>
            </a:extLst>
          </p:cNvPr>
          <p:cNvSpPr txBox="1"/>
          <p:nvPr/>
        </p:nvSpPr>
        <p:spPr>
          <a:xfrm>
            <a:off x="4658360" y="4141955"/>
            <a:ext cx="764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i="1" dirty="0">
                <a:latin typeface="Verdana" panose="020B0604030504040204" pitchFamily="34" charset="0"/>
              </a:rPr>
              <a:t>has </a:t>
            </a:r>
            <a:r>
              <a:rPr lang="sv-SE" sz="900" i="1" dirty="0" err="1">
                <a:latin typeface="Verdana" panose="020B0604030504040204" pitchFamily="34" charset="0"/>
              </a:rPr>
              <a:t>main</a:t>
            </a:r>
            <a:endParaRPr lang="sv-SE" sz="900" i="1" dirty="0">
              <a:latin typeface="Verdana" panose="020B0604030504040204" pitchFamily="34" charset="0"/>
            </a:endParaRPr>
          </a:p>
        </p:txBody>
      </p:sp>
      <p:sp>
        <p:nvSpPr>
          <p:cNvPr id="108" name="Isosceles Triangle 107">
            <a:extLst>
              <a:ext uri="{FF2B5EF4-FFF2-40B4-BE49-F238E27FC236}">
                <a16:creationId xmlns:a16="http://schemas.microsoft.com/office/drawing/2014/main" id="{03E5E735-534F-4EBE-AA08-A40D9A93F141}"/>
              </a:ext>
            </a:extLst>
          </p:cNvPr>
          <p:cNvSpPr/>
          <p:nvPr/>
        </p:nvSpPr>
        <p:spPr>
          <a:xfrm rot="16020775">
            <a:off x="4551697" y="4238275"/>
            <a:ext cx="160938" cy="49233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FE415800-B6DA-4A87-9C83-6A16975D902F}"/>
              </a:ext>
            </a:extLst>
          </p:cNvPr>
          <p:cNvSpPr txBox="1"/>
          <p:nvPr/>
        </p:nvSpPr>
        <p:spPr>
          <a:xfrm>
            <a:off x="655286" y="1278988"/>
            <a:ext cx="7348762" cy="2855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</a:pP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Rule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: All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attributes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in a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class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diagram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should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have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the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multiplicity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1..1</a:t>
            </a:r>
          </a:p>
          <a:p>
            <a:pPr marL="342900" indent="-342900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</a:pP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Rule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: If not all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attibutes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in a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class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diagram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have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the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multiplicity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1..1, transform the diagram so all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attributes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have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the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multiplicity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1..1</a:t>
            </a:r>
          </a:p>
          <a:p>
            <a:pPr marL="342900" indent="-342900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</a:pPr>
            <a:endParaRPr lang="sv-SE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ts val="2900"/>
              </a:lnSpc>
              <a:spcBef>
                <a:spcPct val="20000"/>
              </a:spcBef>
              <a:buSzPct val="93000"/>
            </a:pP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>
              <a:lnSpc>
                <a:spcPts val="2900"/>
              </a:lnSpc>
              <a:spcBef>
                <a:spcPct val="20000"/>
              </a:spcBef>
              <a:buSzPct val="93000"/>
            </a:pPr>
            <a:endParaRPr lang="sv-SE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ts val="2900"/>
              </a:lnSpc>
              <a:spcBef>
                <a:spcPct val="20000"/>
              </a:spcBef>
              <a:buSzPct val="93000"/>
            </a:pPr>
            <a:endParaRPr lang="sv-SE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2A2A35C-3C3C-441F-972F-F879D80C8FF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506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108"/>
    </mc:Choice>
    <mc:Fallback xmlns="">
      <p:transition spd="slow" advTm="131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4"/>
          <p:cNvSpPr>
            <a:spLocks noGrp="1" noChangeArrowheads="1"/>
          </p:cNvSpPr>
          <p:nvPr>
            <p:ph type="title"/>
          </p:nvPr>
        </p:nvSpPr>
        <p:spPr>
          <a:xfrm>
            <a:off x="655286" y="502207"/>
            <a:ext cx="7205506" cy="596700"/>
          </a:xfrm>
          <a:noFill/>
        </p:spPr>
        <p:txBody>
          <a:bodyPr/>
          <a:lstStyle/>
          <a:p>
            <a:r>
              <a:rPr lang="sv-SE" altLang="sv-SE" sz="2850" dirty="0"/>
              <a:t>In </a:t>
            </a:r>
            <a:r>
              <a:rPr lang="sv-SE" altLang="sv-SE" sz="2850" dirty="0" err="1"/>
              <a:t>this</a:t>
            </a:r>
            <a:r>
              <a:rPr lang="sv-SE" altLang="sv-SE" sz="2850" dirty="0"/>
              <a:t> </a:t>
            </a:r>
            <a:r>
              <a:rPr lang="sv-SE" altLang="sv-SE" sz="2850" dirty="0" err="1"/>
              <a:t>module</a:t>
            </a:r>
            <a:r>
              <a:rPr lang="sv-SE" altLang="sv-SE" sz="2850" dirty="0"/>
              <a:t> </a:t>
            </a:r>
          </a:p>
        </p:txBody>
      </p:sp>
      <p:sp>
        <p:nvSpPr>
          <p:cNvPr id="35" name="Rectangle 8">
            <a:extLst>
              <a:ext uri="{FF2B5EF4-FFF2-40B4-BE49-F238E27FC236}">
                <a16:creationId xmlns:a16="http://schemas.microsoft.com/office/drawing/2014/main" id="{EB6BE48A-5907-4A05-AAF1-2C90E2315B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319" y="3085088"/>
            <a:ext cx="1318022" cy="50569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v-SE" altLang="sv-SE" sz="1050"/>
          </a:p>
        </p:txBody>
      </p:sp>
      <p:sp>
        <p:nvSpPr>
          <p:cNvPr id="36" name="Line 9">
            <a:extLst>
              <a:ext uri="{FF2B5EF4-FFF2-40B4-BE49-F238E27FC236}">
                <a16:creationId xmlns:a16="http://schemas.microsoft.com/office/drawing/2014/main" id="{32D2461C-371D-49E9-95C3-B4BA6A704441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5319" y="3256537"/>
            <a:ext cx="131802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v-SE" sz="1350"/>
          </a:p>
        </p:txBody>
      </p:sp>
      <p:sp>
        <p:nvSpPr>
          <p:cNvPr id="37" name="Text Box 10">
            <a:extLst>
              <a:ext uri="{FF2B5EF4-FFF2-40B4-BE49-F238E27FC236}">
                <a16:creationId xmlns:a16="http://schemas.microsoft.com/office/drawing/2014/main" id="{CEB072B9-9FAA-478A-98FE-0F52D0D28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6535" y="3037462"/>
            <a:ext cx="105608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1050" dirty="0">
                <a:latin typeface="Verdana" panose="020B0604030504040204" pitchFamily="34" charset="0"/>
              </a:rPr>
              <a:t>Student</a:t>
            </a:r>
          </a:p>
        </p:txBody>
      </p:sp>
      <p:sp>
        <p:nvSpPr>
          <p:cNvPr id="38" name="Text Box 16">
            <a:extLst>
              <a:ext uri="{FF2B5EF4-FFF2-40B4-BE49-F238E27FC236}">
                <a16:creationId xmlns:a16="http://schemas.microsoft.com/office/drawing/2014/main" id="{445AFB73-78B0-42B0-B321-A45B64BBCA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9502" y="3155964"/>
            <a:ext cx="47506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1..1</a:t>
            </a:r>
          </a:p>
        </p:txBody>
      </p:sp>
      <p:sp>
        <p:nvSpPr>
          <p:cNvPr id="39" name="Text Box 17">
            <a:extLst>
              <a:ext uri="{FF2B5EF4-FFF2-40B4-BE49-F238E27FC236}">
                <a16:creationId xmlns:a16="http://schemas.microsoft.com/office/drawing/2014/main" id="{1337D740-317D-4AD7-9B90-2E028F424D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1064" y="3613519"/>
            <a:ext cx="52744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0..*</a:t>
            </a:r>
          </a:p>
        </p:txBody>
      </p:sp>
      <p:sp>
        <p:nvSpPr>
          <p:cNvPr id="41" name="Rectangle 18">
            <a:extLst>
              <a:ext uri="{FF2B5EF4-FFF2-40B4-BE49-F238E27FC236}">
                <a16:creationId xmlns:a16="http://schemas.microsoft.com/office/drawing/2014/main" id="{24388DD5-A835-4180-AFB5-AF31F706A5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9482" y="3387692"/>
            <a:ext cx="1265635" cy="44095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v-SE" altLang="sv-SE" sz="1050"/>
          </a:p>
        </p:txBody>
      </p:sp>
      <p:sp>
        <p:nvSpPr>
          <p:cNvPr id="64" name="Line 19">
            <a:extLst>
              <a:ext uri="{FF2B5EF4-FFF2-40B4-BE49-F238E27FC236}">
                <a16:creationId xmlns:a16="http://schemas.microsoft.com/office/drawing/2014/main" id="{868984D2-4F05-401E-93B8-54114F7CE61E}"/>
              </a:ext>
            </a:extLst>
          </p:cNvPr>
          <p:cNvSpPr>
            <a:spLocks noChangeShapeType="1"/>
          </p:cNvSpPr>
          <p:nvPr/>
        </p:nvSpPr>
        <p:spPr bwMode="auto">
          <a:xfrm>
            <a:off x="3099483" y="3590444"/>
            <a:ext cx="126563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v-SE" sz="1350"/>
          </a:p>
        </p:txBody>
      </p:sp>
      <p:sp>
        <p:nvSpPr>
          <p:cNvPr id="65" name="Text Box 21">
            <a:extLst>
              <a:ext uri="{FF2B5EF4-FFF2-40B4-BE49-F238E27FC236}">
                <a16:creationId xmlns:a16="http://schemas.microsoft.com/office/drawing/2014/main" id="{E8803338-3157-4EE7-BAC6-B5D9A4F09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9453" y="3377336"/>
            <a:ext cx="105489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1050" dirty="0" err="1">
                <a:latin typeface="Verdana" panose="020B0604030504040204" pitchFamily="34" charset="0"/>
              </a:rPr>
              <a:t>Registration</a:t>
            </a:r>
            <a:endParaRPr lang="sv-SE" altLang="sv-SE" sz="1800" dirty="0">
              <a:latin typeface="Verdana" panose="020B0604030504040204" pitchFamily="34" charset="0"/>
            </a:endParaRPr>
          </a:p>
        </p:txBody>
      </p:sp>
      <p:sp>
        <p:nvSpPr>
          <p:cNvPr id="66" name="Rectangle 23">
            <a:extLst>
              <a:ext uri="{FF2B5EF4-FFF2-40B4-BE49-F238E27FC236}">
                <a16:creationId xmlns:a16="http://schemas.microsoft.com/office/drawing/2014/main" id="{28DEC9A1-2948-4149-8669-6F8A5FFB5B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8129" y="3161759"/>
            <a:ext cx="1407319" cy="45939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v-SE" altLang="sv-SE" sz="1050"/>
          </a:p>
        </p:txBody>
      </p:sp>
      <p:sp>
        <p:nvSpPr>
          <p:cNvPr id="67" name="Text Box 25">
            <a:extLst>
              <a:ext uri="{FF2B5EF4-FFF2-40B4-BE49-F238E27FC236}">
                <a16:creationId xmlns:a16="http://schemas.microsoft.com/office/drawing/2014/main" id="{102592AF-7800-4E97-B769-88EF9D6F8D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3306" y="3101460"/>
            <a:ext cx="1367809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1050" dirty="0">
                <a:latin typeface="Verdana" panose="020B0604030504040204" pitchFamily="34" charset="0"/>
              </a:rPr>
              <a:t>Course</a:t>
            </a:r>
            <a:endParaRPr lang="sv-SE" altLang="sv-SE" sz="1800" dirty="0">
              <a:latin typeface="Verdana" panose="020B0604030504040204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1BD48983-ECA7-45B7-9C05-ADC951B0AF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410" y="3221451"/>
            <a:ext cx="104067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 err="1">
                <a:latin typeface="Verdana" panose="020B0604030504040204" pitchFamily="34" charset="0"/>
              </a:rPr>
              <a:t>studentName</a:t>
            </a:r>
            <a:r>
              <a:rPr lang="sv-SE" altLang="sv-SE" sz="900" dirty="0">
                <a:latin typeface="Verdana" panose="020B0604030504040204" pitchFamily="34" charset="0"/>
              </a:rPr>
              <a:t>  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ECBEB429-7C14-4BFB-8DE1-3D8945814A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4795" y="3596728"/>
            <a:ext cx="64633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 err="1">
                <a:latin typeface="Verdana" panose="020B0604030504040204" pitchFamily="34" charset="0"/>
              </a:rPr>
              <a:t>regDate</a:t>
            </a:r>
            <a:endParaRPr lang="sv-SE" altLang="sv-SE" sz="900" dirty="0">
              <a:latin typeface="Verdana" panose="020B0604030504040204" pitchFamily="34" charset="0"/>
            </a:endParaRPr>
          </a:p>
        </p:txBody>
      </p:sp>
      <p:sp>
        <p:nvSpPr>
          <p:cNvPr id="70" name="Text Box 30">
            <a:extLst>
              <a:ext uri="{FF2B5EF4-FFF2-40B4-BE49-F238E27FC236}">
                <a16:creationId xmlns:a16="http://schemas.microsoft.com/office/drawing/2014/main" id="{8EB58FD5-3977-4091-80AA-11EB484D5A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6489" y="3210466"/>
            <a:ext cx="47506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1..1</a:t>
            </a:r>
          </a:p>
        </p:txBody>
      </p:sp>
      <p:sp>
        <p:nvSpPr>
          <p:cNvPr id="71" name="Line 34">
            <a:extLst>
              <a:ext uri="{FF2B5EF4-FFF2-40B4-BE49-F238E27FC236}">
                <a16:creationId xmlns:a16="http://schemas.microsoft.com/office/drawing/2014/main" id="{44490CE3-D125-4D80-B6B2-FA1ED63906AB}"/>
              </a:ext>
            </a:extLst>
          </p:cNvPr>
          <p:cNvSpPr>
            <a:spLocks noChangeShapeType="1"/>
          </p:cNvSpPr>
          <p:nvPr/>
        </p:nvSpPr>
        <p:spPr bwMode="auto">
          <a:xfrm>
            <a:off x="5306275" y="3336291"/>
            <a:ext cx="14049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sv-SE" sz="1350"/>
          </a:p>
        </p:txBody>
      </p:sp>
      <p:sp>
        <p:nvSpPr>
          <p:cNvPr id="72" name="Line 106">
            <a:extLst>
              <a:ext uri="{FF2B5EF4-FFF2-40B4-BE49-F238E27FC236}">
                <a16:creationId xmlns:a16="http://schemas.microsoft.com/office/drawing/2014/main" id="{4BF5ECF3-7691-468F-85A7-8BCEF79B1830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7635" y="3408633"/>
            <a:ext cx="704464" cy="179429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sv-SE" sz="1350"/>
          </a:p>
        </p:txBody>
      </p:sp>
      <p:sp>
        <p:nvSpPr>
          <p:cNvPr id="73" name="Line 106">
            <a:extLst>
              <a:ext uri="{FF2B5EF4-FFF2-40B4-BE49-F238E27FC236}">
                <a16:creationId xmlns:a16="http://schemas.microsoft.com/office/drawing/2014/main" id="{480549B5-B56A-42D5-A143-A1B22F002BE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86249" y="3425651"/>
            <a:ext cx="896512" cy="162411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sv-SE" sz="1350"/>
          </a:p>
        </p:txBody>
      </p:sp>
      <p:sp>
        <p:nvSpPr>
          <p:cNvPr id="74" name="Text Box 17">
            <a:extLst>
              <a:ext uri="{FF2B5EF4-FFF2-40B4-BE49-F238E27FC236}">
                <a16:creationId xmlns:a16="http://schemas.microsoft.com/office/drawing/2014/main" id="{C5CD885D-6133-40EA-B467-B4C6DFB92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3823" y="3277867"/>
            <a:ext cx="115616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i="1" dirty="0" err="1">
                <a:latin typeface="Verdana" panose="020B0604030504040204" pitchFamily="34" charset="0"/>
              </a:rPr>
              <a:t>concerns</a:t>
            </a:r>
            <a:endParaRPr lang="sv-SE" altLang="sv-SE" sz="900" i="1" dirty="0">
              <a:latin typeface="Verdana" panose="020B0604030504040204" pitchFamily="34" charset="0"/>
            </a:endParaRPr>
          </a:p>
        </p:txBody>
      </p:sp>
      <p:sp>
        <p:nvSpPr>
          <p:cNvPr id="75" name="Text Box 17">
            <a:extLst>
              <a:ext uri="{FF2B5EF4-FFF2-40B4-BE49-F238E27FC236}">
                <a16:creationId xmlns:a16="http://schemas.microsoft.com/office/drawing/2014/main" id="{A66A3E18-FE6A-4012-B68A-036F5245C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3994" y="3336291"/>
            <a:ext cx="115616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i="1" dirty="0" err="1">
                <a:latin typeface="Verdana" panose="020B0604030504040204" pitchFamily="34" charset="0"/>
              </a:rPr>
              <a:t>performs</a:t>
            </a:r>
            <a:endParaRPr lang="sv-SE" altLang="sv-SE" sz="900" i="1" dirty="0">
              <a:latin typeface="Verdana" panose="020B0604030504040204" pitchFamily="34" charset="0"/>
            </a:endParaRPr>
          </a:p>
        </p:txBody>
      </p:sp>
      <p:sp>
        <p:nvSpPr>
          <p:cNvPr id="76" name="Isosceles Triangle 75">
            <a:extLst>
              <a:ext uri="{FF2B5EF4-FFF2-40B4-BE49-F238E27FC236}">
                <a16:creationId xmlns:a16="http://schemas.microsoft.com/office/drawing/2014/main" id="{DCAE6C52-83B6-44F3-96D9-D860A85A9606}"/>
              </a:ext>
            </a:extLst>
          </p:cNvPr>
          <p:cNvSpPr/>
          <p:nvPr/>
        </p:nvSpPr>
        <p:spPr>
          <a:xfrm rot="5400000">
            <a:off x="2911538" y="3430636"/>
            <a:ext cx="160938" cy="49233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7" name="Isosceles Triangle 76">
            <a:extLst>
              <a:ext uri="{FF2B5EF4-FFF2-40B4-BE49-F238E27FC236}">
                <a16:creationId xmlns:a16="http://schemas.microsoft.com/office/drawing/2014/main" id="{2DF9A1C9-6116-4410-BA49-97F141AD71DB}"/>
              </a:ext>
            </a:extLst>
          </p:cNvPr>
          <p:cNvSpPr/>
          <p:nvPr/>
        </p:nvSpPr>
        <p:spPr>
          <a:xfrm rot="5400000">
            <a:off x="4917957" y="3364938"/>
            <a:ext cx="160938" cy="49233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8" name="Rectangle 28">
            <a:extLst>
              <a:ext uri="{FF2B5EF4-FFF2-40B4-BE49-F238E27FC236}">
                <a16:creationId xmlns:a16="http://schemas.microsoft.com/office/drawing/2014/main" id="{D9BAEA7B-9F1E-426C-ABFB-C8E2278591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8325" y="3366520"/>
            <a:ext cx="94609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 err="1">
                <a:latin typeface="Verdana" panose="020B0604030504040204" pitchFamily="34" charset="0"/>
              </a:rPr>
              <a:t>courseName</a:t>
            </a:r>
            <a:r>
              <a:rPr lang="sv-SE" altLang="sv-SE" sz="900" dirty="0">
                <a:latin typeface="Verdana" panose="020B0604030504040204" pitchFamily="34" charset="0"/>
              </a:rPr>
              <a:t> </a:t>
            </a:r>
          </a:p>
        </p:txBody>
      </p:sp>
      <p:sp>
        <p:nvSpPr>
          <p:cNvPr id="79" name="Text Box 17">
            <a:extLst>
              <a:ext uri="{FF2B5EF4-FFF2-40B4-BE49-F238E27FC236}">
                <a16:creationId xmlns:a16="http://schemas.microsoft.com/office/drawing/2014/main" id="{713D3EF9-78B3-41B7-AF6F-09D21108C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5420" y="3601047"/>
            <a:ext cx="52744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0..*</a:t>
            </a:r>
          </a:p>
        </p:txBody>
      </p:sp>
      <p:sp>
        <p:nvSpPr>
          <p:cNvPr id="80" name="Rectangle 23">
            <a:extLst>
              <a:ext uri="{FF2B5EF4-FFF2-40B4-BE49-F238E27FC236}">
                <a16:creationId xmlns:a16="http://schemas.microsoft.com/office/drawing/2014/main" id="{3F60DBD3-C849-495C-87DB-14F0E6527A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9459" y="4178971"/>
            <a:ext cx="1407319" cy="50509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v-SE" altLang="sv-SE" sz="1050"/>
          </a:p>
        </p:txBody>
      </p:sp>
      <p:sp>
        <p:nvSpPr>
          <p:cNvPr id="81" name="Text Box 25">
            <a:extLst>
              <a:ext uri="{FF2B5EF4-FFF2-40B4-BE49-F238E27FC236}">
                <a16:creationId xmlns:a16="http://schemas.microsoft.com/office/drawing/2014/main" id="{2FC2F959-C475-4FEF-9F1D-A8A6A32B1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534" y="4132535"/>
            <a:ext cx="105489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1050" dirty="0" err="1">
                <a:latin typeface="Verdana" panose="020B0604030504040204" pitchFamily="34" charset="0"/>
              </a:rPr>
              <a:t>Teacher</a:t>
            </a:r>
            <a:endParaRPr lang="sv-SE" altLang="sv-SE" sz="1800" dirty="0">
              <a:latin typeface="Verdana" panose="020B0604030504040204" pitchFamily="34" charset="0"/>
            </a:endParaRPr>
          </a:p>
        </p:txBody>
      </p:sp>
      <p:sp>
        <p:nvSpPr>
          <p:cNvPr id="82" name="Line 34">
            <a:extLst>
              <a:ext uri="{FF2B5EF4-FFF2-40B4-BE49-F238E27FC236}">
                <a16:creationId xmlns:a16="http://schemas.microsoft.com/office/drawing/2014/main" id="{C7409A9C-C2EC-4E1D-AACF-28732CD8CEFC}"/>
              </a:ext>
            </a:extLst>
          </p:cNvPr>
          <p:cNvSpPr>
            <a:spLocks noChangeShapeType="1"/>
          </p:cNvSpPr>
          <p:nvPr/>
        </p:nvSpPr>
        <p:spPr bwMode="auto">
          <a:xfrm>
            <a:off x="5371839" y="4361135"/>
            <a:ext cx="14049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sv-SE" sz="1350"/>
          </a:p>
        </p:txBody>
      </p:sp>
      <p:sp>
        <p:nvSpPr>
          <p:cNvPr id="83" name="Text Box 22">
            <a:extLst>
              <a:ext uri="{FF2B5EF4-FFF2-40B4-BE49-F238E27FC236}">
                <a16:creationId xmlns:a16="http://schemas.microsoft.com/office/drawing/2014/main" id="{B387599E-DA26-4F47-8924-44A9C7127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8325" y="4314734"/>
            <a:ext cx="14284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 err="1">
                <a:latin typeface="Verdana" panose="020B0604030504040204" pitchFamily="34" charset="0"/>
              </a:rPr>
              <a:t>teacherName</a:t>
            </a:r>
            <a:r>
              <a:rPr lang="sv-SE" altLang="sv-SE" sz="900" dirty="0">
                <a:latin typeface="Verdana" panose="020B0604030504040204" pitchFamily="34" charset="0"/>
              </a:rPr>
              <a:t>  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v-SE" altLang="sv-SE" sz="900" dirty="0">
              <a:latin typeface="Verdana" panose="020B0604030504040204" pitchFamily="34" charset="0"/>
            </a:endParaRPr>
          </a:p>
        </p:txBody>
      </p:sp>
      <p:sp>
        <p:nvSpPr>
          <p:cNvPr id="84" name="Line 106">
            <a:extLst>
              <a:ext uri="{FF2B5EF4-FFF2-40B4-BE49-F238E27FC236}">
                <a16:creationId xmlns:a16="http://schemas.microsoft.com/office/drawing/2014/main" id="{6FC5BFFE-E749-4101-9A55-C1F7B4AC0864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1121" y="3629358"/>
            <a:ext cx="1805" cy="503176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sv-SE" sz="1350"/>
          </a:p>
        </p:txBody>
      </p:sp>
      <p:sp>
        <p:nvSpPr>
          <p:cNvPr id="85" name="Text Box 30">
            <a:extLst>
              <a:ext uri="{FF2B5EF4-FFF2-40B4-BE49-F238E27FC236}">
                <a16:creationId xmlns:a16="http://schemas.microsoft.com/office/drawing/2014/main" id="{430C5D63-1ADF-4680-82D4-D0F1A0D43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3570" y="3584801"/>
            <a:ext cx="47506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0..*</a:t>
            </a:r>
          </a:p>
        </p:txBody>
      </p:sp>
      <p:sp>
        <p:nvSpPr>
          <p:cNvPr id="86" name="Text Box 30">
            <a:extLst>
              <a:ext uri="{FF2B5EF4-FFF2-40B4-BE49-F238E27FC236}">
                <a16:creationId xmlns:a16="http://schemas.microsoft.com/office/drawing/2014/main" id="{43F63FD8-AC30-4431-8D8C-F37B7CD21E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0921" y="3986158"/>
            <a:ext cx="47506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1..*</a:t>
            </a:r>
          </a:p>
        </p:txBody>
      </p:sp>
      <p:sp>
        <p:nvSpPr>
          <p:cNvPr id="87" name="Isosceles Triangle 86">
            <a:extLst>
              <a:ext uri="{FF2B5EF4-FFF2-40B4-BE49-F238E27FC236}">
                <a16:creationId xmlns:a16="http://schemas.microsoft.com/office/drawing/2014/main" id="{D6B9DA18-0ED1-4CEC-B0F4-066488AA12E8}"/>
              </a:ext>
            </a:extLst>
          </p:cNvPr>
          <p:cNvSpPr/>
          <p:nvPr/>
        </p:nvSpPr>
        <p:spPr>
          <a:xfrm rot="10800000">
            <a:off x="6054502" y="4025247"/>
            <a:ext cx="113866" cy="45719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E49AC13F-EB7B-452C-B075-2F2D03CFFC6B}"/>
              </a:ext>
            </a:extLst>
          </p:cNvPr>
          <p:cNvSpPr txBox="1"/>
          <p:nvPr/>
        </p:nvSpPr>
        <p:spPr>
          <a:xfrm>
            <a:off x="5462862" y="3735078"/>
            <a:ext cx="14413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i="1" dirty="0">
                <a:latin typeface="Verdana" panose="020B0604030504040204" pitchFamily="34" charset="0"/>
              </a:rPr>
              <a:t>has </a:t>
            </a:r>
            <a:r>
              <a:rPr lang="sv-SE" sz="900" i="1" dirty="0" err="1">
                <a:latin typeface="Verdana" panose="020B0604030504040204" pitchFamily="34" charset="0"/>
              </a:rPr>
              <a:t>responsible</a:t>
            </a:r>
            <a:endParaRPr lang="sv-SE" sz="900" i="1" dirty="0">
              <a:latin typeface="Verdana" panose="020B060403050404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36B5DCC-63F3-4287-AA2D-2AF98DEB5752}"/>
              </a:ext>
            </a:extLst>
          </p:cNvPr>
          <p:cNvSpPr txBox="1"/>
          <p:nvPr/>
        </p:nvSpPr>
        <p:spPr>
          <a:xfrm>
            <a:off x="1750491" y="3695215"/>
            <a:ext cx="6819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i="1" dirty="0">
                <a:latin typeface="Verdana" panose="020B0604030504040204" pitchFamily="34" charset="0"/>
              </a:rPr>
              <a:t>has</a:t>
            </a:r>
          </a:p>
        </p:txBody>
      </p:sp>
      <p:sp>
        <p:nvSpPr>
          <p:cNvPr id="90" name="Rectangle 8">
            <a:extLst>
              <a:ext uri="{FF2B5EF4-FFF2-40B4-BE49-F238E27FC236}">
                <a16:creationId xmlns:a16="http://schemas.microsoft.com/office/drawing/2014/main" id="{B79CE56D-24C4-4D0A-8E8D-389075CC3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225" y="4145066"/>
            <a:ext cx="1318022" cy="51366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v-SE" altLang="sv-SE" sz="1050"/>
          </a:p>
        </p:txBody>
      </p:sp>
      <p:sp>
        <p:nvSpPr>
          <p:cNvPr id="91" name="Line 9">
            <a:extLst>
              <a:ext uri="{FF2B5EF4-FFF2-40B4-BE49-F238E27FC236}">
                <a16:creationId xmlns:a16="http://schemas.microsoft.com/office/drawing/2014/main" id="{1EF9C93A-9E1A-466E-96DB-8309A5871E7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5225" y="4316514"/>
            <a:ext cx="131802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v-SE" sz="1350"/>
          </a:p>
        </p:txBody>
      </p:sp>
      <p:sp>
        <p:nvSpPr>
          <p:cNvPr id="92" name="Text Box 10">
            <a:extLst>
              <a:ext uri="{FF2B5EF4-FFF2-40B4-BE49-F238E27FC236}">
                <a16:creationId xmlns:a16="http://schemas.microsoft.com/office/drawing/2014/main" id="{F78552A6-D171-460A-AF46-C3DF7E3F0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6441" y="4097439"/>
            <a:ext cx="105608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1050" dirty="0">
                <a:latin typeface="Verdana" panose="020B0604030504040204" pitchFamily="34" charset="0"/>
              </a:rPr>
              <a:t>Mobile</a:t>
            </a:r>
          </a:p>
        </p:txBody>
      </p:sp>
      <p:sp>
        <p:nvSpPr>
          <p:cNvPr id="93" name="Rectangle 27">
            <a:extLst>
              <a:ext uri="{FF2B5EF4-FFF2-40B4-BE49-F238E27FC236}">
                <a16:creationId xmlns:a16="http://schemas.microsoft.com/office/drawing/2014/main" id="{9B9783FD-A78F-4373-BD4F-A02AFD929E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8316" y="4281428"/>
            <a:ext cx="76976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 err="1">
                <a:latin typeface="Verdana" panose="020B0604030504040204" pitchFamily="34" charset="0"/>
              </a:rPr>
              <a:t>mobileNo</a:t>
            </a:r>
            <a:r>
              <a:rPr lang="sv-SE" altLang="sv-SE" sz="900" dirty="0">
                <a:latin typeface="Verdana" panose="020B0604030504040204" pitchFamily="34" charset="0"/>
              </a:rPr>
              <a:t> </a:t>
            </a:r>
          </a:p>
        </p:txBody>
      </p:sp>
      <p:sp>
        <p:nvSpPr>
          <p:cNvPr id="94" name="Line 106">
            <a:extLst>
              <a:ext uri="{FF2B5EF4-FFF2-40B4-BE49-F238E27FC236}">
                <a16:creationId xmlns:a16="http://schemas.microsoft.com/office/drawing/2014/main" id="{63C2406C-5706-45CD-9F01-E792C2307A8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77816" y="3606858"/>
            <a:ext cx="0" cy="5281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sv-SE" sz="1350"/>
          </a:p>
        </p:txBody>
      </p:sp>
      <p:sp>
        <p:nvSpPr>
          <p:cNvPr id="95" name="Text Box 17">
            <a:extLst>
              <a:ext uri="{FF2B5EF4-FFF2-40B4-BE49-F238E27FC236}">
                <a16:creationId xmlns:a16="http://schemas.microsoft.com/office/drawing/2014/main" id="{41DE7FC9-C660-4953-90D0-6B6E43124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4788" y="3924777"/>
            <a:ext cx="52744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1..*</a:t>
            </a:r>
          </a:p>
        </p:txBody>
      </p:sp>
      <p:sp>
        <p:nvSpPr>
          <p:cNvPr id="96" name="Text Box 17">
            <a:extLst>
              <a:ext uri="{FF2B5EF4-FFF2-40B4-BE49-F238E27FC236}">
                <a16:creationId xmlns:a16="http://schemas.microsoft.com/office/drawing/2014/main" id="{EEA2A1D6-4A38-4861-94A2-11A442F49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3166" y="3560609"/>
            <a:ext cx="52744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1..1</a:t>
            </a:r>
          </a:p>
        </p:txBody>
      </p:sp>
      <p:sp>
        <p:nvSpPr>
          <p:cNvPr id="97" name="Isosceles Triangle 96">
            <a:extLst>
              <a:ext uri="{FF2B5EF4-FFF2-40B4-BE49-F238E27FC236}">
                <a16:creationId xmlns:a16="http://schemas.microsoft.com/office/drawing/2014/main" id="{414AAC34-FE1B-4E55-9DA2-E2B927753B77}"/>
              </a:ext>
            </a:extLst>
          </p:cNvPr>
          <p:cNvSpPr/>
          <p:nvPr/>
        </p:nvSpPr>
        <p:spPr>
          <a:xfrm rot="10800000">
            <a:off x="1841012" y="3906485"/>
            <a:ext cx="173827" cy="45719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8" name="Rectangle 23">
            <a:extLst>
              <a:ext uri="{FF2B5EF4-FFF2-40B4-BE49-F238E27FC236}">
                <a16:creationId xmlns:a16="http://schemas.microsoft.com/office/drawing/2014/main" id="{362BA6AA-A744-46C7-B5AC-5EAA29D2A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0618" y="4127932"/>
            <a:ext cx="1407319" cy="49491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v-SE" altLang="sv-SE" sz="1050"/>
          </a:p>
        </p:txBody>
      </p:sp>
      <p:sp>
        <p:nvSpPr>
          <p:cNvPr id="99" name="Line 34">
            <a:extLst>
              <a:ext uri="{FF2B5EF4-FFF2-40B4-BE49-F238E27FC236}">
                <a16:creationId xmlns:a16="http://schemas.microsoft.com/office/drawing/2014/main" id="{24FA7AAF-8851-4774-845C-F6E0537F1239}"/>
              </a:ext>
            </a:extLst>
          </p:cNvPr>
          <p:cNvSpPr>
            <a:spLocks noChangeShapeType="1"/>
          </p:cNvSpPr>
          <p:nvPr/>
        </p:nvSpPr>
        <p:spPr bwMode="auto">
          <a:xfrm>
            <a:off x="3102998" y="4353988"/>
            <a:ext cx="14049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sv-SE" sz="1350"/>
          </a:p>
        </p:txBody>
      </p:sp>
      <p:sp>
        <p:nvSpPr>
          <p:cNvPr id="100" name="Text Box 22">
            <a:extLst>
              <a:ext uri="{FF2B5EF4-FFF2-40B4-BE49-F238E27FC236}">
                <a16:creationId xmlns:a16="http://schemas.microsoft.com/office/drawing/2014/main" id="{D308AD1F-67ED-46BD-8EFC-4AFB2BCE8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2099" y="4332357"/>
            <a:ext cx="14284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 err="1">
                <a:latin typeface="Verdana" panose="020B0604030504040204" pitchFamily="34" charset="0"/>
              </a:rPr>
              <a:t>areaName</a:t>
            </a:r>
            <a:r>
              <a:rPr lang="sv-SE" altLang="sv-SE" sz="900" dirty="0">
                <a:latin typeface="Verdana" panose="020B0604030504040204" pitchFamily="34" charset="0"/>
              </a:rPr>
              <a:t> 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v-SE" altLang="sv-SE" sz="900" dirty="0">
              <a:latin typeface="Verdana" panose="020B0604030504040204" pitchFamily="34" charset="0"/>
            </a:endParaRPr>
          </a:p>
        </p:txBody>
      </p:sp>
      <p:sp>
        <p:nvSpPr>
          <p:cNvPr id="101" name="Text Box 25">
            <a:extLst>
              <a:ext uri="{FF2B5EF4-FFF2-40B4-BE49-F238E27FC236}">
                <a16:creationId xmlns:a16="http://schemas.microsoft.com/office/drawing/2014/main" id="{E5F74CDC-A5F9-41D4-A5F7-9473D61A9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4124" y="4115195"/>
            <a:ext cx="105489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1050" dirty="0">
                <a:latin typeface="Verdana" panose="020B0604030504040204" pitchFamily="34" charset="0"/>
              </a:rPr>
              <a:t>Area</a:t>
            </a:r>
            <a:endParaRPr lang="sv-SE" altLang="sv-SE" sz="1800" dirty="0">
              <a:latin typeface="Verdana" panose="020B0604030504040204" pitchFamily="34" charset="0"/>
            </a:endParaRPr>
          </a:p>
        </p:txBody>
      </p:sp>
      <p:sp>
        <p:nvSpPr>
          <p:cNvPr id="102" name="Line 106">
            <a:extLst>
              <a:ext uri="{FF2B5EF4-FFF2-40B4-BE49-F238E27FC236}">
                <a16:creationId xmlns:a16="http://schemas.microsoft.com/office/drawing/2014/main" id="{DBCF288F-3F16-44EF-B71A-5F736E01668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16626" y="4413669"/>
            <a:ext cx="839085" cy="799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sv-SE" sz="1350"/>
          </a:p>
        </p:txBody>
      </p:sp>
      <p:sp>
        <p:nvSpPr>
          <p:cNvPr id="105" name="Text Box 17">
            <a:extLst>
              <a:ext uri="{FF2B5EF4-FFF2-40B4-BE49-F238E27FC236}">
                <a16:creationId xmlns:a16="http://schemas.microsoft.com/office/drawing/2014/main" id="{80492FD4-3138-4611-892B-861EA8C7D1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6628" y="4421659"/>
            <a:ext cx="52744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0..*</a:t>
            </a:r>
          </a:p>
        </p:txBody>
      </p:sp>
      <p:sp>
        <p:nvSpPr>
          <p:cNvPr id="106" name="Text Box 17">
            <a:extLst>
              <a:ext uri="{FF2B5EF4-FFF2-40B4-BE49-F238E27FC236}">
                <a16:creationId xmlns:a16="http://schemas.microsoft.com/office/drawing/2014/main" id="{0A15FC03-EA16-4061-A59F-8C1F3B51B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3043" y="4417879"/>
            <a:ext cx="52744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1..*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D62C8B0D-FFF9-4F57-B059-DF4ED2C0C23A}"/>
              </a:ext>
            </a:extLst>
          </p:cNvPr>
          <p:cNvSpPr txBox="1"/>
          <p:nvPr/>
        </p:nvSpPr>
        <p:spPr>
          <a:xfrm>
            <a:off x="4658360" y="4141955"/>
            <a:ext cx="764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i="1" dirty="0">
                <a:latin typeface="Verdana" panose="020B0604030504040204" pitchFamily="34" charset="0"/>
              </a:rPr>
              <a:t>has </a:t>
            </a:r>
            <a:r>
              <a:rPr lang="sv-SE" sz="900" i="1" dirty="0" err="1">
                <a:latin typeface="Verdana" panose="020B0604030504040204" pitchFamily="34" charset="0"/>
              </a:rPr>
              <a:t>main</a:t>
            </a:r>
            <a:endParaRPr lang="sv-SE" sz="900" i="1" dirty="0">
              <a:latin typeface="Verdana" panose="020B0604030504040204" pitchFamily="34" charset="0"/>
            </a:endParaRPr>
          </a:p>
        </p:txBody>
      </p:sp>
      <p:sp>
        <p:nvSpPr>
          <p:cNvPr id="108" name="Isosceles Triangle 107">
            <a:extLst>
              <a:ext uri="{FF2B5EF4-FFF2-40B4-BE49-F238E27FC236}">
                <a16:creationId xmlns:a16="http://schemas.microsoft.com/office/drawing/2014/main" id="{03E5E735-534F-4EBE-AA08-A40D9A93F141}"/>
              </a:ext>
            </a:extLst>
          </p:cNvPr>
          <p:cNvSpPr/>
          <p:nvPr/>
        </p:nvSpPr>
        <p:spPr>
          <a:xfrm rot="16020775">
            <a:off x="4551697" y="4238275"/>
            <a:ext cx="160938" cy="49233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FE415800-B6DA-4A87-9C83-6A16975D902F}"/>
              </a:ext>
            </a:extLst>
          </p:cNvPr>
          <p:cNvSpPr txBox="1"/>
          <p:nvPr/>
        </p:nvSpPr>
        <p:spPr>
          <a:xfrm>
            <a:off x="655286" y="1278988"/>
            <a:ext cx="7348762" cy="1195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</a:pP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In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this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module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we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assume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that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all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attributes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in a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class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diagram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have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the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multiplicity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1..1</a:t>
            </a:r>
          </a:p>
          <a:p>
            <a:pPr marL="342900" indent="-342900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</a:pP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Therefore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we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do not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need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to show the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multiplicity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for the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attributes</a:t>
            </a:r>
            <a:endParaRPr lang="sv-SE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3243A5D-0490-4287-BFFF-B25977DA0D7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683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49"/>
    </mc:Choice>
    <mc:Fallback xmlns="">
      <p:transition spd="slow" advTm="23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110412" y="4974432"/>
            <a:ext cx="547688" cy="16906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5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 eaLnBrk="0" hangingPunct="0">
              <a:defRPr sz="105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 eaLnBrk="0" hangingPunct="0">
              <a:defRPr sz="105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 eaLnBrk="0" hangingPunct="0">
              <a:defRPr sz="105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 eaLnBrk="0" hangingPunct="0">
              <a:defRPr sz="105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05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05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05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05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59117A6-B975-45A5-A09F-B1EC89DB7E4B}" type="slidenum">
              <a:rPr lang="sv-SE" altLang="sv-SE" sz="750" i="0"/>
              <a:pPr eaLnBrk="1" hangingPunct="1"/>
              <a:t>2</a:t>
            </a:fld>
            <a:endParaRPr lang="sv-SE" altLang="sv-SE" sz="750" i="0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sv-SE" altLang="sv-SE" dirty="0" err="1"/>
              <a:t>Problematic</a:t>
            </a:r>
            <a:r>
              <a:rPr lang="sv-SE" altLang="sv-SE" dirty="0"/>
              <a:t> </a:t>
            </a:r>
            <a:r>
              <a:rPr lang="sv-SE" altLang="sv-SE" dirty="0" err="1"/>
              <a:t>modelling</a:t>
            </a:r>
            <a:r>
              <a:rPr lang="sv-SE" altLang="sv-SE" dirty="0"/>
              <a:t> situation</a:t>
            </a:r>
            <a:endParaRPr lang="en-US" altLang="sv-SE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144631A-6BF5-4D11-8457-431947A08F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53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68"/>
    </mc:Choice>
    <mc:Fallback xmlns="">
      <p:transition spd="slow" advTm="10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40581B79-BE93-4B61-8018-559A0392610D}"/>
              </a:ext>
            </a:extLst>
          </p:cNvPr>
          <p:cNvSpPr/>
          <p:nvPr/>
        </p:nvSpPr>
        <p:spPr>
          <a:xfrm>
            <a:off x="7682345" y="96982"/>
            <a:ext cx="1309255" cy="1001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461" name="Rectangle 4"/>
          <p:cNvSpPr>
            <a:spLocks noGrp="1" noChangeArrowheads="1"/>
          </p:cNvSpPr>
          <p:nvPr>
            <p:ph type="title"/>
          </p:nvPr>
        </p:nvSpPr>
        <p:spPr>
          <a:xfrm>
            <a:off x="655286" y="502207"/>
            <a:ext cx="7785452" cy="596700"/>
          </a:xfrm>
          <a:noFill/>
        </p:spPr>
        <p:txBody>
          <a:bodyPr/>
          <a:lstStyle/>
          <a:p>
            <a:r>
              <a:rPr lang="sv-SE" altLang="sv-SE" sz="2850" dirty="0" err="1"/>
              <a:t>Attributes</a:t>
            </a:r>
            <a:r>
              <a:rPr lang="sv-SE" altLang="sv-SE" sz="2850" dirty="0"/>
              <a:t> </a:t>
            </a:r>
            <a:r>
              <a:rPr lang="sv-SE" altLang="sv-SE" sz="2850" dirty="0" err="1"/>
              <a:t>have</a:t>
            </a:r>
            <a:r>
              <a:rPr lang="sv-SE" altLang="sv-SE" sz="2850" dirty="0"/>
              <a:t> </a:t>
            </a:r>
            <a:r>
              <a:rPr lang="sv-SE" altLang="sv-SE" sz="2850" dirty="0" err="1"/>
              <a:t>multiplicity</a:t>
            </a:r>
            <a:r>
              <a:rPr lang="sv-SE" altLang="sv-SE" sz="2850" dirty="0"/>
              <a:t> as </a:t>
            </a:r>
            <a:r>
              <a:rPr lang="sv-SE" altLang="sv-SE" sz="2850" dirty="0" err="1"/>
              <a:t>well</a:t>
            </a:r>
            <a:endParaRPr lang="sv-SE" altLang="sv-SE" sz="2850" dirty="0"/>
          </a:p>
        </p:txBody>
      </p:sp>
      <p:sp>
        <p:nvSpPr>
          <p:cNvPr id="26" name="Rectangle 8">
            <a:extLst>
              <a:ext uri="{FF2B5EF4-FFF2-40B4-BE49-F238E27FC236}">
                <a16:creationId xmlns:a16="http://schemas.microsoft.com/office/drawing/2014/main" id="{448C7B84-CEA0-4ACE-9DF3-E3D999351C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5264" y="1859141"/>
            <a:ext cx="1318022" cy="50569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v-SE" altLang="sv-SE" sz="1050"/>
          </a:p>
        </p:txBody>
      </p:sp>
      <p:sp>
        <p:nvSpPr>
          <p:cNvPr id="27" name="Line 9">
            <a:extLst>
              <a:ext uri="{FF2B5EF4-FFF2-40B4-BE49-F238E27FC236}">
                <a16:creationId xmlns:a16="http://schemas.microsoft.com/office/drawing/2014/main" id="{FCC2878B-5C0F-4D63-940E-FDD96028FFD0}"/>
              </a:ext>
            </a:extLst>
          </p:cNvPr>
          <p:cNvSpPr>
            <a:spLocks noChangeShapeType="1"/>
          </p:cNvSpPr>
          <p:nvPr/>
        </p:nvSpPr>
        <p:spPr bwMode="auto">
          <a:xfrm>
            <a:off x="945264" y="2030590"/>
            <a:ext cx="131802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v-SE" sz="1350"/>
          </a:p>
        </p:txBody>
      </p:sp>
      <p:sp>
        <p:nvSpPr>
          <p:cNvPr id="28" name="Text Box 10">
            <a:extLst>
              <a:ext uri="{FF2B5EF4-FFF2-40B4-BE49-F238E27FC236}">
                <a16:creationId xmlns:a16="http://schemas.microsoft.com/office/drawing/2014/main" id="{350B13CE-70B2-4648-8A24-6309AE342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480" y="1811515"/>
            <a:ext cx="105608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1050" dirty="0">
                <a:latin typeface="Verdana" panose="020B0604030504040204" pitchFamily="34" charset="0"/>
              </a:rPr>
              <a:t>Student</a:t>
            </a:r>
          </a:p>
        </p:txBody>
      </p:sp>
      <p:sp>
        <p:nvSpPr>
          <p:cNvPr id="29" name="Text Box 16">
            <a:extLst>
              <a:ext uri="{FF2B5EF4-FFF2-40B4-BE49-F238E27FC236}">
                <a16:creationId xmlns:a16="http://schemas.microsoft.com/office/drawing/2014/main" id="{FD8F9C15-7251-438A-AC59-F77C829D99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447" y="1930017"/>
            <a:ext cx="47506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1..1</a:t>
            </a:r>
          </a:p>
        </p:txBody>
      </p:sp>
      <p:sp>
        <p:nvSpPr>
          <p:cNvPr id="30" name="Text Box 17">
            <a:extLst>
              <a:ext uri="{FF2B5EF4-FFF2-40B4-BE49-F238E27FC236}">
                <a16:creationId xmlns:a16="http://schemas.microsoft.com/office/drawing/2014/main" id="{05236E57-01EB-4D33-90D5-4DAD4FE2F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1009" y="2387572"/>
            <a:ext cx="52744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0..*</a:t>
            </a:r>
          </a:p>
        </p:txBody>
      </p:sp>
      <p:sp>
        <p:nvSpPr>
          <p:cNvPr id="31" name="Rectangle 18">
            <a:extLst>
              <a:ext uri="{FF2B5EF4-FFF2-40B4-BE49-F238E27FC236}">
                <a16:creationId xmlns:a16="http://schemas.microsoft.com/office/drawing/2014/main" id="{C2B26EE0-8A4E-4EB4-8AA8-6B32C8582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9427" y="2161745"/>
            <a:ext cx="1265635" cy="44095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v-SE" altLang="sv-SE" sz="1050"/>
          </a:p>
        </p:txBody>
      </p:sp>
      <p:sp>
        <p:nvSpPr>
          <p:cNvPr id="32" name="Line 19">
            <a:extLst>
              <a:ext uri="{FF2B5EF4-FFF2-40B4-BE49-F238E27FC236}">
                <a16:creationId xmlns:a16="http://schemas.microsoft.com/office/drawing/2014/main" id="{407FC7F0-0535-43EE-9A30-38FA805D14DA}"/>
              </a:ext>
            </a:extLst>
          </p:cNvPr>
          <p:cNvSpPr>
            <a:spLocks noChangeShapeType="1"/>
          </p:cNvSpPr>
          <p:nvPr/>
        </p:nvSpPr>
        <p:spPr bwMode="auto">
          <a:xfrm>
            <a:off x="3009428" y="2364497"/>
            <a:ext cx="126563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v-SE" sz="1350"/>
          </a:p>
        </p:txBody>
      </p:sp>
      <p:sp>
        <p:nvSpPr>
          <p:cNvPr id="33" name="Text Box 21">
            <a:extLst>
              <a:ext uri="{FF2B5EF4-FFF2-40B4-BE49-F238E27FC236}">
                <a16:creationId xmlns:a16="http://schemas.microsoft.com/office/drawing/2014/main" id="{41C062C0-31CA-4116-A67F-FBDDE222B9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9398" y="2151389"/>
            <a:ext cx="105489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1050" dirty="0" err="1">
                <a:latin typeface="Verdana" panose="020B0604030504040204" pitchFamily="34" charset="0"/>
              </a:rPr>
              <a:t>Registration</a:t>
            </a:r>
            <a:endParaRPr lang="sv-SE" altLang="sv-SE" sz="1800" dirty="0">
              <a:latin typeface="Verdana" panose="020B0604030504040204" pitchFamily="34" charset="0"/>
            </a:endParaRPr>
          </a:p>
        </p:txBody>
      </p:sp>
      <p:sp>
        <p:nvSpPr>
          <p:cNvPr id="34" name="Rectangle 23">
            <a:extLst>
              <a:ext uri="{FF2B5EF4-FFF2-40B4-BE49-F238E27FC236}">
                <a16:creationId xmlns:a16="http://schemas.microsoft.com/office/drawing/2014/main" id="{AC2F9C33-4A36-4344-9DF7-55B50C8A98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8074" y="1935812"/>
            <a:ext cx="1407319" cy="45939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v-SE" altLang="sv-SE" sz="1050"/>
          </a:p>
        </p:txBody>
      </p:sp>
      <p:sp>
        <p:nvSpPr>
          <p:cNvPr id="35" name="Text Box 25">
            <a:extLst>
              <a:ext uri="{FF2B5EF4-FFF2-40B4-BE49-F238E27FC236}">
                <a16:creationId xmlns:a16="http://schemas.microsoft.com/office/drawing/2014/main" id="{C18C14CE-98A9-491B-858D-CC6E9C2A6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3251" y="1875513"/>
            <a:ext cx="1367809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1050" dirty="0">
                <a:latin typeface="Verdana" panose="020B0604030504040204" pitchFamily="34" charset="0"/>
              </a:rPr>
              <a:t>Course</a:t>
            </a:r>
            <a:endParaRPr lang="sv-SE" altLang="sv-SE" sz="1800" dirty="0">
              <a:latin typeface="Verdana" panose="020B060403050404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9B0A166-2C3D-4B66-9EE5-5966041209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355" y="1995504"/>
            <a:ext cx="13773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 err="1">
                <a:latin typeface="Verdana" panose="020B0604030504040204" pitchFamily="34" charset="0"/>
              </a:rPr>
              <a:t>studentName</a:t>
            </a:r>
            <a:r>
              <a:rPr lang="sv-SE" altLang="sv-SE" sz="900" dirty="0">
                <a:latin typeface="Verdana" panose="020B0604030504040204" pitchFamily="34" charset="0"/>
              </a:rPr>
              <a:t> (1..1) 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 err="1">
                <a:latin typeface="Verdana" panose="020B0604030504040204" pitchFamily="34" charset="0"/>
              </a:rPr>
              <a:t>mobileNo</a:t>
            </a:r>
            <a:r>
              <a:rPr lang="sv-SE" altLang="sv-SE" sz="900" dirty="0">
                <a:latin typeface="Verdana" panose="020B0604030504040204" pitchFamily="34" charset="0"/>
              </a:rPr>
              <a:t> (1..1)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6B24495-D5A2-493B-8AEA-767887E2D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3175" y="2362115"/>
            <a:ext cx="102303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 err="1">
                <a:latin typeface="Verdana" panose="020B0604030504040204" pitchFamily="34" charset="0"/>
              </a:rPr>
              <a:t>regDate</a:t>
            </a:r>
            <a:r>
              <a:rPr lang="sv-SE" altLang="sv-SE" sz="900" dirty="0">
                <a:latin typeface="Verdana" panose="020B0604030504040204" pitchFamily="34" charset="0"/>
              </a:rPr>
              <a:t> (1..1)</a:t>
            </a:r>
          </a:p>
        </p:txBody>
      </p:sp>
      <p:sp>
        <p:nvSpPr>
          <p:cNvPr id="38" name="Text Box 30">
            <a:extLst>
              <a:ext uri="{FF2B5EF4-FFF2-40B4-BE49-F238E27FC236}">
                <a16:creationId xmlns:a16="http://schemas.microsoft.com/office/drawing/2014/main" id="{46E5D9A0-D938-4D40-A6EA-5B537B38D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434" y="1984519"/>
            <a:ext cx="47506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1..1</a:t>
            </a:r>
          </a:p>
        </p:txBody>
      </p:sp>
      <p:sp>
        <p:nvSpPr>
          <p:cNvPr id="39" name="Line 34">
            <a:extLst>
              <a:ext uri="{FF2B5EF4-FFF2-40B4-BE49-F238E27FC236}">
                <a16:creationId xmlns:a16="http://schemas.microsoft.com/office/drawing/2014/main" id="{7FB19636-0D0E-42C0-AB16-B77B7C0F76E7}"/>
              </a:ext>
            </a:extLst>
          </p:cNvPr>
          <p:cNvSpPr>
            <a:spLocks noChangeShapeType="1"/>
          </p:cNvSpPr>
          <p:nvPr/>
        </p:nvSpPr>
        <p:spPr bwMode="auto">
          <a:xfrm>
            <a:off x="5216220" y="2110344"/>
            <a:ext cx="14049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sv-SE" sz="1350"/>
          </a:p>
        </p:txBody>
      </p:sp>
      <p:sp>
        <p:nvSpPr>
          <p:cNvPr id="40" name="Line 106">
            <a:extLst>
              <a:ext uri="{FF2B5EF4-FFF2-40B4-BE49-F238E27FC236}">
                <a16:creationId xmlns:a16="http://schemas.microsoft.com/office/drawing/2014/main" id="{BF71F332-4102-4729-AB79-7B1C90B193D6}"/>
              </a:ext>
            </a:extLst>
          </p:cNvPr>
          <p:cNvSpPr>
            <a:spLocks noChangeShapeType="1"/>
          </p:cNvSpPr>
          <p:nvPr/>
        </p:nvSpPr>
        <p:spPr bwMode="auto">
          <a:xfrm>
            <a:off x="2277580" y="2182686"/>
            <a:ext cx="704464" cy="179429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sv-SE" sz="1350"/>
          </a:p>
        </p:txBody>
      </p:sp>
      <p:sp>
        <p:nvSpPr>
          <p:cNvPr id="41" name="Line 106">
            <a:extLst>
              <a:ext uri="{FF2B5EF4-FFF2-40B4-BE49-F238E27FC236}">
                <a16:creationId xmlns:a16="http://schemas.microsoft.com/office/drawing/2014/main" id="{8584346D-20C2-474E-99F7-6A84B1EC774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96194" y="2199704"/>
            <a:ext cx="896512" cy="162411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sv-SE" sz="1350"/>
          </a:p>
        </p:txBody>
      </p:sp>
      <p:sp>
        <p:nvSpPr>
          <p:cNvPr id="43" name="Text Box 17">
            <a:extLst>
              <a:ext uri="{FF2B5EF4-FFF2-40B4-BE49-F238E27FC236}">
                <a16:creationId xmlns:a16="http://schemas.microsoft.com/office/drawing/2014/main" id="{17257269-D5C6-41E4-BA2C-79000A55B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3768" y="2051920"/>
            <a:ext cx="115616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i="1" dirty="0" err="1">
                <a:latin typeface="Verdana" panose="020B0604030504040204" pitchFamily="34" charset="0"/>
              </a:rPr>
              <a:t>concerns</a:t>
            </a:r>
            <a:endParaRPr lang="sv-SE" altLang="sv-SE" sz="900" i="1" dirty="0">
              <a:latin typeface="Verdana" panose="020B0604030504040204" pitchFamily="34" charset="0"/>
            </a:endParaRPr>
          </a:p>
        </p:txBody>
      </p:sp>
      <p:sp>
        <p:nvSpPr>
          <p:cNvPr id="44" name="Text Box 17">
            <a:extLst>
              <a:ext uri="{FF2B5EF4-FFF2-40B4-BE49-F238E27FC236}">
                <a16:creationId xmlns:a16="http://schemas.microsoft.com/office/drawing/2014/main" id="{351B7790-B28B-41AA-90BA-E49E7DA51D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3939" y="2110344"/>
            <a:ext cx="115616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i="1" dirty="0" err="1">
                <a:latin typeface="Verdana" panose="020B0604030504040204" pitchFamily="34" charset="0"/>
              </a:rPr>
              <a:t>performs</a:t>
            </a:r>
            <a:endParaRPr lang="sv-SE" altLang="sv-SE" sz="900" i="1" dirty="0">
              <a:latin typeface="Verdana" panose="020B0604030504040204" pitchFamily="34" charset="0"/>
            </a:endParaRPr>
          </a:p>
        </p:txBody>
      </p:sp>
      <p:sp>
        <p:nvSpPr>
          <p:cNvPr id="45" name="Isosceles Triangle 44">
            <a:extLst>
              <a:ext uri="{FF2B5EF4-FFF2-40B4-BE49-F238E27FC236}">
                <a16:creationId xmlns:a16="http://schemas.microsoft.com/office/drawing/2014/main" id="{319D4E7F-3AE0-4499-AE06-376F4394DBDB}"/>
              </a:ext>
            </a:extLst>
          </p:cNvPr>
          <p:cNvSpPr/>
          <p:nvPr/>
        </p:nvSpPr>
        <p:spPr>
          <a:xfrm rot="5400000">
            <a:off x="2821483" y="2204689"/>
            <a:ext cx="160938" cy="49233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6" name="Isosceles Triangle 45">
            <a:extLst>
              <a:ext uri="{FF2B5EF4-FFF2-40B4-BE49-F238E27FC236}">
                <a16:creationId xmlns:a16="http://schemas.microsoft.com/office/drawing/2014/main" id="{0D8A9758-62FD-42FF-B2CE-B5FDF71C1329}"/>
              </a:ext>
            </a:extLst>
          </p:cNvPr>
          <p:cNvSpPr/>
          <p:nvPr/>
        </p:nvSpPr>
        <p:spPr>
          <a:xfrm rot="5400000">
            <a:off x="4827902" y="2138991"/>
            <a:ext cx="160938" cy="49233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7" name="Rectangle 28">
            <a:extLst>
              <a:ext uri="{FF2B5EF4-FFF2-40B4-BE49-F238E27FC236}">
                <a16:creationId xmlns:a16="http://schemas.microsoft.com/office/drawing/2014/main" id="{9FD84EBE-A91F-40BF-B132-55F9606F46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9926" y="2135161"/>
            <a:ext cx="128272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 err="1">
                <a:latin typeface="Verdana" panose="020B0604030504040204" pitchFamily="34" charset="0"/>
              </a:rPr>
              <a:t>courseName</a:t>
            </a:r>
            <a:r>
              <a:rPr lang="sv-SE" altLang="sv-SE" sz="900" dirty="0">
                <a:latin typeface="Verdana" panose="020B0604030504040204" pitchFamily="34" charset="0"/>
              </a:rPr>
              <a:t> (1..1)</a:t>
            </a:r>
          </a:p>
        </p:txBody>
      </p:sp>
      <p:sp>
        <p:nvSpPr>
          <p:cNvPr id="48" name="Text Box 17">
            <a:extLst>
              <a:ext uri="{FF2B5EF4-FFF2-40B4-BE49-F238E27FC236}">
                <a16:creationId xmlns:a16="http://schemas.microsoft.com/office/drawing/2014/main" id="{AF9EB992-A42E-495B-A471-56935CFBF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5365" y="2375100"/>
            <a:ext cx="52744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0..*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54D0CC4-C532-4B23-B222-7CB1B6FB0DEE}"/>
              </a:ext>
            </a:extLst>
          </p:cNvPr>
          <p:cNvSpPr txBox="1"/>
          <p:nvPr/>
        </p:nvSpPr>
        <p:spPr>
          <a:xfrm>
            <a:off x="5228074" y="2693586"/>
            <a:ext cx="36504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/>
              <a:t>Problem: </a:t>
            </a:r>
          </a:p>
          <a:p>
            <a:endParaRPr lang="sv-SE" sz="1400" b="1" dirty="0"/>
          </a:p>
          <a:p>
            <a:r>
              <a:rPr lang="sv-SE" sz="1400" dirty="0"/>
              <a:t>Associations </a:t>
            </a:r>
            <a:r>
              <a:rPr lang="sv-SE" sz="1400" dirty="0" err="1"/>
              <a:t>have</a:t>
            </a:r>
            <a:r>
              <a:rPr lang="sv-SE" sz="1400" dirty="0"/>
              <a:t> </a:t>
            </a:r>
            <a:r>
              <a:rPr lang="sv-SE" sz="1400" dirty="0" err="1"/>
              <a:t>multiplicity</a:t>
            </a:r>
            <a:r>
              <a:rPr lang="sv-SE" sz="1400" dirty="0"/>
              <a:t>, </a:t>
            </a:r>
            <a:r>
              <a:rPr lang="sv-SE" sz="1400" dirty="0" err="1"/>
              <a:t>but</a:t>
            </a:r>
            <a:r>
              <a:rPr lang="sv-SE" sz="1400" dirty="0"/>
              <a:t> </a:t>
            </a:r>
            <a:r>
              <a:rPr lang="sv-SE" sz="1400" dirty="0" err="1"/>
              <a:t>attributes</a:t>
            </a:r>
            <a:r>
              <a:rPr lang="sv-SE" sz="1400" dirty="0"/>
              <a:t> </a:t>
            </a:r>
            <a:r>
              <a:rPr lang="sv-SE" sz="1400" dirty="0" err="1"/>
              <a:t>have</a:t>
            </a:r>
            <a:r>
              <a:rPr lang="sv-SE" sz="1400" dirty="0"/>
              <a:t> </a:t>
            </a:r>
            <a:r>
              <a:rPr lang="sv-SE" sz="1400" dirty="0" err="1"/>
              <a:t>multiplicty</a:t>
            </a:r>
            <a:r>
              <a:rPr lang="sv-SE" sz="1400" dirty="0"/>
              <a:t> as </a:t>
            </a:r>
            <a:r>
              <a:rPr lang="sv-SE" sz="1400" dirty="0" err="1"/>
              <a:t>well</a:t>
            </a:r>
            <a:r>
              <a:rPr lang="sv-SE" sz="1400" dirty="0"/>
              <a:t>. </a:t>
            </a:r>
          </a:p>
          <a:p>
            <a:endParaRPr lang="sv-SE" sz="1400" dirty="0"/>
          </a:p>
          <a:p>
            <a:r>
              <a:rPr lang="sv-SE" sz="1400" dirty="0" err="1"/>
              <a:t>We</a:t>
            </a:r>
            <a:r>
              <a:rPr lang="sv-SE" sz="1400" dirty="0"/>
              <a:t> </a:t>
            </a:r>
            <a:r>
              <a:rPr lang="sv-SE" sz="1400" dirty="0" err="1"/>
              <a:t>have</a:t>
            </a:r>
            <a:r>
              <a:rPr lang="sv-SE" sz="1400" dirty="0"/>
              <a:t> </a:t>
            </a:r>
            <a:r>
              <a:rPr lang="sv-SE" sz="1400" dirty="0" err="1"/>
              <a:t>assumed</a:t>
            </a:r>
            <a:r>
              <a:rPr lang="sv-SE" sz="1400" dirty="0"/>
              <a:t> </a:t>
            </a:r>
            <a:r>
              <a:rPr lang="sv-SE" sz="1400" dirty="0" err="1"/>
              <a:t>that</a:t>
            </a:r>
            <a:r>
              <a:rPr lang="sv-SE" sz="1400" dirty="0"/>
              <a:t> the </a:t>
            </a:r>
            <a:r>
              <a:rPr lang="sv-SE" sz="1400" dirty="0" err="1"/>
              <a:t>multiplicity</a:t>
            </a:r>
            <a:r>
              <a:rPr lang="sv-SE" sz="1400" dirty="0"/>
              <a:t> for all </a:t>
            </a:r>
            <a:r>
              <a:rPr lang="sv-SE" sz="1400" dirty="0" err="1"/>
              <a:t>attributes</a:t>
            </a:r>
            <a:r>
              <a:rPr lang="sv-SE" sz="1400" dirty="0"/>
              <a:t> </a:t>
            </a:r>
            <a:r>
              <a:rPr lang="sv-SE" sz="1400" dirty="0" err="1"/>
              <a:t>are</a:t>
            </a:r>
            <a:r>
              <a:rPr lang="sv-SE" sz="1400" dirty="0"/>
              <a:t> 1..1. </a:t>
            </a:r>
          </a:p>
          <a:p>
            <a:endParaRPr lang="sv-SE" sz="1400" dirty="0"/>
          </a:p>
          <a:p>
            <a:r>
              <a:rPr lang="sv-SE" sz="1400" dirty="0" err="1"/>
              <a:t>But</a:t>
            </a:r>
            <a:r>
              <a:rPr lang="sv-SE" sz="1400" dirty="0"/>
              <a:t> </a:t>
            </a:r>
            <a:r>
              <a:rPr lang="sv-SE" sz="1400" dirty="0" err="1"/>
              <a:t>how</a:t>
            </a:r>
            <a:r>
              <a:rPr lang="sv-SE" sz="1400" dirty="0"/>
              <a:t> do </a:t>
            </a:r>
            <a:r>
              <a:rPr lang="sv-SE" sz="1400" dirty="0" err="1"/>
              <a:t>we</a:t>
            </a:r>
            <a:r>
              <a:rPr lang="sv-SE" sz="1400" dirty="0"/>
              <a:t> </a:t>
            </a:r>
            <a:r>
              <a:rPr lang="sv-SE" sz="1400" dirty="0" err="1"/>
              <a:t>handle</a:t>
            </a:r>
            <a:r>
              <a:rPr lang="sv-SE" sz="1400" dirty="0"/>
              <a:t> a situation </a:t>
            </a:r>
            <a:r>
              <a:rPr lang="sv-SE" sz="1400" dirty="0" err="1"/>
              <a:t>when</a:t>
            </a:r>
            <a:r>
              <a:rPr lang="sv-SE" sz="1400" dirty="0"/>
              <a:t> </a:t>
            </a:r>
            <a:r>
              <a:rPr lang="sv-SE" sz="1400" dirty="0" err="1"/>
              <a:t>this</a:t>
            </a:r>
            <a:r>
              <a:rPr lang="sv-SE" sz="1400" dirty="0"/>
              <a:t> is not the </a:t>
            </a:r>
            <a:r>
              <a:rPr lang="sv-SE" sz="1400" dirty="0" err="1"/>
              <a:t>case</a:t>
            </a:r>
            <a:r>
              <a:rPr lang="sv-SE" sz="1400" dirty="0"/>
              <a:t>?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A756F8D-9A9C-4652-9C52-B3BEDC2A4F4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43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17"/>
    </mc:Choice>
    <mc:Fallback xmlns="">
      <p:transition spd="slow" advTm="39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4"/>
          <p:cNvSpPr>
            <a:spLocks noGrp="1" noChangeArrowheads="1"/>
          </p:cNvSpPr>
          <p:nvPr>
            <p:ph type="title"/>
          </p:nvPr>
        </p:nvSpPr>
        <p:spPr>
          <a:xfrm>
            <a:off x="655286" y="502207"/>
            <a:ext cx="7205506" cy="596700"/>
          </a:xfrm>
          <a:noFill/>
        </p:spPr>
        <p:txBody>
          <a:bodyPr/>
          <a:lstStyle/>
          <a:p>
            <a:r>
              <a:rPr lang="sv-SE" altLang="sv-SE" sz="2850" dirty="0" err="1"/>
              <a:t>Attibutes</a:t>
            </a:r>
            <a:r>
              <a:rPr lang="sv-SE" altLang="sv-SE" sz="2850" dirty="0"/>
              <a:t> and Associations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21FE9B6-02E5-4386-9BE7-E78A8FABBC6B}"/>
              </a:ext>
            </a:extLst>
          </p:cNvPr>
          <p:cNvSpPr txBox="1"/>
          <p:nvPr/>
        </p:nvSpPr>
        <p:spPr>
          <a:xfrm>
            <a:off x="655286" y="1278988"/>
            <a:ext cx="6972953" cy="1195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</a:pPr>
            <a:r>
              <a:rPr lang="sv-SE" sz="14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Attributes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and </a:t>
            </a:r>
            <a:r>
              <a:rPr lang="sv-SE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associations 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in UML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class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diagram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are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both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used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for </a:t>
            </a:r>
            <a:r>
              <a:rPr lang="sv-SE" sz="14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modelling</a:t>
            </a:r>
            <a:r>
              <a:rPr lang="sv-SE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the </a:t>
            </a:r>
            <a:r>
              <a:rPr lang="sv-SE" sz="14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static</a:t>
            </a:r>
            <a:r>
              <a:rPr lang="sv-SE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sv-SE" sz="14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properties</a:t>
            </a:r>
            <a:r>
              <a:rPr lang="sv-SE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sv-SE" sz="14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of</a:t>
            </a:r>
            <a:r>
              <a:rPr lang="sv-SE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a </a:t>
            </a:r>
            <a:r>
              <a:rPr lang="sv-SE" sz="14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class</a:t>
            </a:r>
            <a:endParaRPr lang="sv-SE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ts val="2900"/>
              </a:lnSpc>
              <a:spcBef>
                <a:spcPct val="20000"/>
              </a:spcBef>
              <a:buSzPct val="93000"/>
            </a:pPr>
            <a:endParaRPr lang="sv-SE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4" name="Rectangle 8">
            <a:extLst>
              <a:ext uri="{FF2B5EF4-FFF2-40B4-BE49-F238E27FC236}">
                <a16:creationId xmlns:a16="http://schemas.microsoft.com/office/drawing/2014/main" id="{325BD6D3-DC45-4E50-B7C2-F0892417DB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319" y="3085088"/>
            <a:ext cx="1318022" cy="50569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v-SE" altLang="sv-SE" sz="1050"/>
          </a:p>
        </p:txBody>
      </p:sp>
      <p:sp>
        <p:nvSpPr>
          <p:cNvPr id="75" name="Line 9">
            <a:extLst>
              <a:ext uri="{FF2B5EF4-FFF2-40B4-BE49-F238E27FC236}">
                <a16:creationId xmlns:a16="http://schemas.microsoft.com/office/drawing/2014/main" id="{6FC3AAE9-5187-4D2E-BA2C-DD0B6B805852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5319" y="3256537"/>
            <a:ext cx="131802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v-SE" sz="1350"/>
          </a:p>
        </p:txBody>
      </p:sp>
      <p:sp>
        <p:nvSpPr>
          <p:cNvPr id="76" name="Text Box 10">
            <a:extLst>
              <a:ext uri="{FF2B5EF4-FFF2-40B4-BE49-F238E27FC236}">
                <a16:creationId xmlns:a16="http://schemas.microsoft.com/office/drawing/2014/main" id="{B672A71C-E2D6-4ED1-9F76-B20FBF51F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6535" y="3037462"/>
            <a:ext cx="105608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1050" dirty="0">
                <a:latin typeface="Verdana" panose="020B0604030504040204" pitchFamily="34" charset="0"/>
              </a:rPr>
              <a:t>Student</a:t>
            </a:r>
          </a:p>
        </p:txBody>
      </p:sp>
      <p:sp>
        <p:nvSpPr>
          <p:cNvPr id="77" name="Text Box 16">
            <a:extLst>
              <a:ext uri="{FF2B5EF4-FFF2-40B4-BE49-F238E27FC236}">
                <a16:creationId xmlns:a16="http://schemas.microsoft.com/office/drawing/2014/main" id="{AAB1A3BE-0557-47B7-BF84-7BD0EA0D80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9502" y="3155964"/>
            <a:ext cx="47506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1..1</a:t>
            </a:r>
          </a:p>
        </p:txBody>
      </p:sp>
      <p:sp>
        <p:nvSpPr>
          <p:cNvPr id="78" name="Text Box 17">
            <a:extLst>
              <a:ext uri="{FF2B5EF4-FFF2-40B4-BE49-F238E27FC236}">
                <a16:creationId xmlns:a16="http://schemas.microsoft.com/office/drawing/2014/main" id="{478BC124-0E1C-41E9-9E20-2B20864CA3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1064" y="3613519"/>
            <a:ext cx="52744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0..*</a:t>
            </a:r>
          </a:p>
        </p:txBody>
      </p:sp>
      <p:sp>
        <p:nvSpPr>
          <p:cNvPr id="79" name="Rectangle 18">
            <a:extLst>
              <a:ext uri="{FF2B5EF4-FFF2-40B4-BE49-F238E27FC236}">
                <a16:creationId xmlns:a16="http://schemas.microsoft.com/office/drawing/2014/main" id="{D4E7597E-48A5-40D4-A375-83C1F5F273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9482" y="3387692"/>
            <a:ext cx="1265635" cy="44095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v-SE" altLang="sv-SE" sz="1050"/>
          </a:p>
        </p:txBody>
      </p:sp>
      <p:sp>
        <p:nvSpPr>
          <p:cNvPr id="80" name="Line 19">
            <a:extLst>
              <a:ext uri="{FF2B5EF4-FFF2-40B4-BE49-F238E27FC236}">
                <a16:creationId xmlns:a16="http://schemas.microsoft.com/office/drawing/2014/main" id="{36F12CEB-53C5-47A3-B0E8-D79E62552C0D}"/>
              </a:ext>
            </a:extLst>
          </p:cNvPr>
          <p:cNvSpPr>
            <a:spLocks noChangeShapeType="1"/>
          </p:cNvSpPr>
          <p:nvPr/>
        </p:nvSpPr>
        <p:spPr bwMode="auto">
          <a:xfrm>
            <a:off x="3099483" y="3590444"/>
            <a:ext cx="126563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v-SE" sz="1350"/>
          </a:p>
        </p:txBody>
      </p:sp>
      <p:sp>
        <p:nvSpPr>
          <p:cNvPr id="81" name="Text Box 21">
            <a:extLst>
              <a:ext uri="{FF2B5EF4-FFF2-40B4-BE49-F238E27FC236}">
                <a16:creationId xmlns:a16="http://schemas.microsoft.com/office/drawing/2014/main" id="{AFEFA1C6-B75E-434C-BB5D-0DB525C6F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9453" y="3377336"/>
            <a:ext cx="105489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1050" dirty="0" err="1">
                <a:latin typeface="Verdana" panose="020B0604030504040204" pitchFamily="34" charset="0"/>
              </a:rPr>
              <a:t>Registration</a:t>
            </a:r>
            <a:endParaRPr lang="sv-SE" altLang="sv-SE" sz="1800" dirty="0">
              <a:latin typeface="Verdana" panose="020B0604030504040204" pitchFamily="34" charset="0"/>
            </a:endParaRPr>
          </a:p>
        </p:txBody>
      </p:sp>
      <p:sp>
        <p:nvSpPr>
          <p:cNvPr id="82" name="Rectangle 23">
            <a:extLst>
              <a:ext uri="{FF2B5EF4-FFF2-40B4-BE49-F238E27FC236}">
                <a16:creationId xmlns:a16="http://schemas.microsoft.com/office/drawing/2014/main" id="{D6B80116-7F8C-4D5D-B205-96550F7CB6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3895" y="3154126"/>
            <a:ext cx="1407319" cy="45939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v-SE" altLang="sv-SE" sz="1050"/>
          </a:p>
        </p:txBody>
      </p:sp>
      <p:sp>
        <p:nvSpPr>
          <p:cNvPr id="83" name="Text Box 25">
            <a:extLst>
              <a:ext uri="{FF2B5EF4-FFF2-40B4-BE49-F238E27FC236}">
                <a16:creationId xmlns:a16="http://schemas.microsoft.com/office/drawing/2014/main" id="{EC862188-FB34-4A5A-B65F-B4356702D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3306" y="3101460"/>
            <a:ext cx="1367809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1050" dirty="0">
                <a:latin typeface="Verdana" panose="020B0604030504040204" pitchFamily="34" charset="0"/>
              </a:rPr>
              <a:t>Course</a:t>
            </a:r>
            <a:endParaRPr lang="sv-SE" altLang="sv-SE" sz="1800" dirty="0">
              <a:latin typeface="Verdana" panose="020B0604030504040204" pitchFamily="34" charset="0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F6B9B559-5407-4B0D-BED2-ABBB562E76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410" y="3221451"/>
            <a:ext cx="10005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 err="1">
                <a:latin typeface="Verdana" panose="020B0604030504040204" pitchFamily="34" charset="0"/>
              </a:rPr>
              <a:t>studentName</a:t>
            </a:r>
            <a:r>
              <a:rPr lang="sv-SE" altLang="sv-SE" sz="900" dirty="0">
                <a:latin typeface="Verdana" panose="020B0604030504040204" pitchFamily="34" charset="0"/>
              </a:rPr>
              <a:t> 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 err="1">
                <a:latin typeface="Verdana" panose="020B0604030504040204" pitchFamily="34" charset="0"/>
              </a:rPr>
              <a:t>mobileNo</a:t>
            </a:r>
            <a:r>
              <a:rPr lang="sv-SE" altLang="sv-SE" sz="900" dirty="0">
                <a:latin typeface="Verdana" panose="020B0604030504040204" pitchFamily="34" charset="0"/>
              </a:rPr>
              <a:t> 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E2007FC0-7B80-4FD9-9E33-227255CEC6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8813" y="3558569"/>
            <a:ext cx="64633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 err="1">
                <a:latin typeface="Verdana" panose="020B0604030504040204" pitchFamily="34" charset="0"/>
              </a:rPr>
              <a:t>regDate</a:t>
            </a:r>
            <a:endParaRPr lang="sv-SE" altLang="sv-SE" sz="900" dirty="0">
              <a:latin typeface="Verdana" panose="020B0604030504040204" pitchFamily="34" charset="0"/>
            </a:endParaRPr>
          </a:p>
        </p:txBody>
      </p:sp>
      <p:sp>
        <p:nvSpPr>
          <p:cNvPr id="86" name="Text Box 30">
            <a:extLst>
              <a:ext uri="{FF2B5EF4-FFF2-40B4-BE49-F238E27FC236}">
                <a16:creationId xmlns:a16="http://schemas.microsoft.com/office/drawing/2014/main" id="{283459B9-765C-484C-B628-64986FA822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6489" y="3210466"/>
            <a:ext cx="47506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1..1</a:t>
            </a:r>
          </a:p>
        </p:txBody>
      </p:sp>
      <p:sp>
        <p:nvSpPr>
          <p:cNvPr id="87" name="Line 34">
            <a:extLst>
              <a:ext uri="{FF2B5EF4-FFF2-40B4-BE49-F238E27FC236}">
                <a16:creationId xmlns:a16="http://schemas.microsoft.com/office/drawing/2014/main" id="{9FAE156F-4EC9-4782-A5C1-5621B20EB5E2}"/>
              </a:ext>
            </a:extLst>
          </p:cNvPr>
          <p:cNvSpPr>
            <a:spLocks noChangeShapeType="1"/>
          </p:cNvSpPr>
          <p:nvPr/>
        </p:nvSpPr>
        <p:spPr bwMode="auto">
          <a:xfrm>
            <a:off x="5306275" y="3336291"/>
            <a:ext cx="14049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sv-SE" sz="1350"/>
          </a:p>
        </p:txBody>
      </p:sp>
      <p:sp>
        <p:nvSpPr>
          <p:cNvPr id="88" name="Line 106">
            <a:extLst>
              <a:ext uri="{FF2B5EF4-FFF2-40B4-BE49-F238E27FC236}">
                <a16:creationId xmlns:a16="http://schemas.microsoft.com/office/drawing/2014/main" id="{9F0B3E88-D41A-424D-8B2E-300719717E60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7635" y="3408633"/>
            <a:ext cx="704464" cy="179429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sv-SE" sz="1350"/>
          </a:p>
        </p:txBody>
      </p:sp>
      <p:sp>
        <p:nvSpPr>
          <p:cNvPr id="89" name="Line 106">
            <a:extLst>
              <a:ext uri="{FF2B5EF4-FFF2-40B4-BE49-F238E27FC236}">
                <a16:creationId xmlns:a16="http://schemas.microsoft.com/office/drawing/2014/main" id="{62498FEA-E777-4466-8006-DCB32D1149A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86249" y="3425651"/>
            <a:ext cx="896512" cy="162411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sv-SE" sz="1350"/>
          </a:p>
        </p:txBody>
      </p:sp>
      <p:sp>
        <p:nvSpPr>
          <p:cNvPr id="90" name="Text Box 17">
            <a:extLst>
              <a:ext uri="{FF2B5EF4-FFF2-40B4-BE49-F238E27FC236}">
                <a16:creationId xmlns:a16="http://schemas.microsoft.com/office/drawing/2014/main" id="{A0FB0D8C-F070-4A0A-B4D7-FBE6A7177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3823" y="3277867"/>
            <a:ext cx="115616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i="1" dirty="0" err="1">
                <a:latin typeface="Verdana" panose="020B0604030504040204" pitchFamily="34" charset="0"/>
              </a:rPr>
              <a:t>concerns</a:t>
            </a:r>
            <a:endParaRPr lang="sv-SE" altLang="sv-SE" sz="900" i="1" dirty="0">
              <a:latin typeface="Verdana" panose="020B0604030504040204" pitchFamily="34" charset="0"/>
            </a:endParaRPr>
          </a:p>
        </p:txBody>
      </p:sp>
      <p:sp>
        <p:nvSpPr>
          <p:cNvPr id="91" name="Text Box 17">
            <a:extLst>
              <a:ext uri="{FF2B5EF4-FFF2-40B4-BE49-F238E27FC236}">
                <a16:creationId xmlns:a16="http://schemas.microsoft.com/office/drawing/2014/main" id="{923A5B19-ABDF-4DA5-9E90-453E1D2156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3994" y="3336291"/>
            <a:ext cx="115616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i="1" dirty="0" err="1">
                <a:latin typeface="Verdana" panose="020B0604030504040204" pitchFamily="34" charset="0"/>
              </a:rPr>
              <a:t>performs</a:t>
            </a:r>
            <a:endParaRPr lang="sv-SE" altLang="sv-SE" sz="900" i="1" dirty="0">
              <a:latin typeface="Verdana" panose="020B0604030504040204" pitchFamily="34" charset="0"/>
            </a:endParaRPr>
          </a:p>
        </p:txBody>
      </p:sp>
      <p:sp>
        <p:nvSpPr>
          <p:cNvPr id="92" name="Isosceles Triangle 91">
            <a:extLst>
              <a:ext uri="{FF2B5EF4-FFF2-40B4-BE49-F238E27FC236}">
                <a16:creationId xmlns:a16="http://schemas.microsoft.com/office/drawing/2014/main" id="{32B8B663-7552-403C-AF7B-5F242B9E79BA}"/>
              </a:ext>
            </a:extLst>
          </p:cNvPr>
          <p:cNvSpPr/>
          <p:nvPr/>
        </p:nvSpPr>
        <p:spPr>
          <a:xfrm rot="5400000">
            <a:off x="2911538" y="3430636"/>
            <a:ext cx="160938" cy="49233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3" name="Isosceles Triangle 92">
            <a:extLst>
              <a:ext uri="{FF2B5EF4-FFF2-40B4-BE49-F238E27FC236}">
                <a16:creationId xmlns:a16="http://schemas.microsoft.com/office/drawing/2014/main" id="{8E76098E-BC97-4AAD-B764-745D5A2A15E1}"/>
              </a:ext>
            </a:extLst>
          </p:cNvPr>
          <p:cNvSpPr/>
          <p:nvPr/>
        </p:nvSpPr>
        <p:spPr>
          <a:xfrm rot="5400000">
            <a:off x="4917957" y="3364938"/>
            <a:ext cx="160938" cy="49233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4" name="Rectangle 28">
            <a:extLst>
              <a:ext uri="{FF2B5EF4-FFF2-40B4-BE49-F238E27FC236}">
                <a16:creationId xmlns:a16="http://schemas.microsoft.com/office/drawing/2014/main" id="{DC610D84-70E9-4979-9885-2D8D1D5C2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6083" y="3334207"/>
            <a:ext cx="90601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 err="1">
                <a:latin typeface="Verdana" panose="020B0604030504040204" pitchFamily="34" charset="0"/>
              </a:rPr>
              <a:t>courseName</a:t>
            </a:r>
            <a:endParaRPr lang="sv-SE" altLang="sv-SE" sz="900" dirty="0">
              <a:latin typeface="Verdana" panose="020B0604030504040204" pitchFamily="34" charset="0"/>
            </a:endParaRPr>
          </a:p>
        </p:txBody>
      </p:sp>
      <p:sp>
        <p:nvSpPr>
          <p:cNvPr id="95" name="Text Box 17">
            <a:extLst>
              <a:ext uri="{FF2B5EF4-FFF2-40B4-BE49-F238E27FC236}">
                <a16:creationId xmlns:a16="http://schemas.microsoft.com/office/drawing/2014/main" id="{E5B1C29C-5F06-4EB3-81F2-07F94642C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5420" y="3601047"/>
            <a:ext cx="52744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0..*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464AB25-4ED1-47D3-904E-271F57D343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924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91"/>
    </mc:Choice>
    <mc:Fallback xmlns="">
      <p:transition spd="slow" advTm="12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4"/>
          <p:cNvSpPr>
            <a:spLocks noGrp="1" noChangeArrowheads="1"/>
          </p:cNvSpPr>
          <p:nvPr>
            <p:ph type="title"/>
          </p:nvPr>
        </p:nvSpPr>
        <p:spPr>
          <a:xfrm>
            <a:off x="655286" y="502207"/>
            <a:ext cx="7205506" cy="596700"/>
          </a:xfrm>
          <a:noFill/>
        </p:spPr>
        <p:txBody>
          <a:bodyPr/>
          <a:lstStyle/>
          <a:p>
            <a:r>
              <a:rPr lang="sv-SE" altLang="sv-SE" sz="2850" dirty="0" err="1"/>
              <a:t>Attibutes</a:t>
            </a:r>
            <a:r>
              <a:rPr lang="sv-SE" altLang="sv-SE" sz="2850" dirty="0"/>
              <a:t> and Associations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21FE9B6-02E5-4386-9BE7-E78A8FABBC6B}"/>
              </a:ext>
            </a:extLst>
          </p:cNvPr>
          <p:cNvSpPr txBox="1"/>
          <p:nvPr/>
        </p:nvSpPr>
        <p:spPr>
          <a:xfrm>
            <a:off x="655286" y="1278988"/>
            <a:ext cx="6972953" cy="1195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</a:pPr>
            <a:r>
              <a:rPr lang="sv-SE" sz="14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Attributes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and </a:t>
            </a:r>
            <a:r>
              <a:rPr lang="sv-SE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associations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in UML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class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diagram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are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both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used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for </a:t>
            </a:r>
            <a:r>
              <a:rPr lang="sv-SE" sz="14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modelling</a:t>
            </a:r>
            <a:r>
              <a:rPr lang="sv-SE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the </a:t>
            </a:r>
            <a:r>
              <a:rPr lang="sv-SE" sz="14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static</a:t>
            </a:r>
            <a:r>
              <a:rPr lang="sv-SE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sv-SE" sz="14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properties</a:t>
            </a:r>
            <a:r>
              <a:rPr lang="sv-SE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sv-SE" sz="14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of</a:t>
            </a:r>
            <a:r>
              <a:rPr lang="sv-SE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a </a:t>
            </a:r>
            <a:r>
              <a:rPr lang="sv-SE" sz="14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class</a:t>
            </a:r>
            <a:endParaRPr lang="sv-SE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ts val="2900"/>
              </a:lnSpc>
              <a:spcBef>
                <a:spcPct val="20000"/>
              </a:spcBef>
              <a:buSzPct val="93000"/>
            </a:pPr>
            <a:endParaRPr lang="sv-SE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4" name="Rectangle 8">
            <a:extLst>
              <a:ext uri="{FF2B5EF4-FFF2-40B4-BE49-F238E27FC236}">
                <a16:creationId xmlns:a16="http://schemas.microsoft.com/office/drawing/2014/main" id="{325BD6D3-DC45-4E50-B7C2-F0892417DB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319" y="3085088"/>
            <a:ext cx="1318022" cy="50569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v-SE" altLang="sv-SE" sz="1050"/>
          </a:p>
        </p:txBody>
      </p:sp>
      <p:sp>
        <p:nvSpPr>
          <p:cNvPr id="75" name="Line 9">
            <a:extLst>
              <a:ext uri="{FF2B5EF4-FFF2-40B4-BE49-F238E27FC236}">
                <a16:creationId xmlns:a16="http://schemas.microsoft.com/office/drawing/2014/main" id="{6FC3AAE9-5187-4D2E-BA2C-DD0B6B805852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5319" y="3256537"/>
            <a:ext cx="131802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v-SE" sz="1350"/>
          </a:p>
        </p:txBody>
      </p:sp>
      <p:sp>
        <p:nvSpPr>
          <p:cNvPr id="76" name="Text Box 10">
            <a:extLst>
              <a:ext uri="{FF2B5EF4-FFF2-40B4-BE49-F238E27FC236}">
                <a16:creationId xmlns:a16="http://schemas.microsoft.com/office/drawing/2014/main" id="{B672A71C-E2D6-4ED1-9F76-B20FBF51F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6535" y="3037462"/>
            <a:ext cx="105608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1050" dirty="0">
                <a:latin typeface="Verdana" panose="020B0604030504040204" pitchFamily="34" charset="0"/>
              </a:rPr>
              <a:t>Student</a:t>
            </a:r>
          </a:p>
        </p:txBody>
      </p:sp>
      <p:sp>
        <p:nvSpPr>
          <p:cNvPr id="77" name="Text Box 16">
            <a:extLst>
              <a:ext uri="{FF2B5EF4-FFF2-40B4-BE49-F238E27FC236}">
                <a16:creationId xmlns:a16="http://schemas.microsoft.com/office/drawing/2014/main" id="{AAB1A3BE-0557-47B7-BF84-7BD0EA0D80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9502" y="3155964"/>
            <a:ext cx="47506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1..1</a:t>
            </a:r>
          </a:p>
        </p:txBody>
      </p:sp>
      <p:sp>
        <p:nvSpPr>
          <p:cNvPr id="78" name="Text Box 17">
            <a:extLst>
              <a:ext uri="{FF2B5EF4-FFF2-40B4-BE49-F238E27FC236}">
                <a16:creationId xmlns:a16="http://schemas.microsoft.com/office/drawing/2014/main" id="{478BC124-0E1C-41E9-9E20-2B20864CA3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1064" y="3613519"/>
            <a:ext cx="52744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0..*</a:t>
            </a:r>
          </a:p>
        </p:txBody>
      </p:sp>
      <p:sp>
        <p:nvSpPr>
          <p:cNvPr id="79" name="Rectangle 18">
            <a:extLst>
              <a:ext uri="{FF2B5EF4-FFF2-40B4-BE49-F238E27FC236}">
                <a16:creationId xmlns:a16="http://schemas.microsoft.com/office/drawing/2014/main" id="{D4E7597E-48A5-40D4-A375-83C1F5F273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9482" y="3387692"/>
            <a:ext cx="1265635" cy="44095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v-SE" altLang="sv-SE" sz="1050"/>
          </a:p>
        </p:txBody>
      </p:sp>
      <p:sp>
        <p:nvSpPr>
          <p:cNvPr id="80" name="Line 19">
            <a:extLst>
              <a:ext uri="{FF2B5EF4-FFF2-40B4-BE49-F238E27FC236}">
                <a16:creationId xmlns:a16="http://schemas.microsoft.com/office/drawing/2014/main" id="{36F12CEB-53C5-47A3-B0E8-D79E62552C0D}"/>
              </a:ext>
            </a:extLst>
          </p:cNvPr>
          <p:cNvSpPr>
            <a:spLocks noChangeShapeType="1"/>
          </p:cNvSpPr>
          <p:nvPr/>
        </p:nvSpPr>
        <p:spPr bwMode="auto">
          <a:xfrm>
            <a:off x="3099483" y="3590444"/>
            <a:ext cx="126563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v-SE" sz="1350"/>
          </a:p>
        </p:txBody>
      </p:sp>
      <p:sp>
        <p:nvSpPr>
          <p:cNvPr id="81" name="Text Box 21">
            <a:extLst>
              <a:ext uri="{FF2B5EF4-FFF2-40B4-BE49-F238E27FC236}">
                <a16:creationId xmlns:a16="http://schemas.microsoft.com/office/drawing/2014/main" id="{AFEFA1C6-B75E-434C-BB5D-0DB525C6F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9453" y="3377336"/>
            <a:ext cx="105489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1050" dirty="0" err="1">
                <a:latin typeface="Verdana" panose="020B0604030504040204" pitchFamily="34" charset="0"/>
              </a:rPr>
              <a:t>Registration</a:t>
            </a:r>
            <a:endParaRPr lang="sv-SE" altLang="sv-SE" sz="1800" dirty="0">
              <a:latin typeface="Verdana" panose="020B0604030504040204" pitchFamily="34" charset="0"/>
            </a:endParaRPr>
          </a:p>
        </p:txBody>
      </p:sp>
      <p:sp>
        <p:nvSpPr>
          <p:cNvPr id="82" name="Rectangle 23">
            <a:extLst>
              <a:ext uri="{FF2B5EF4-FFF2-40B4-BE49-F238E27FC236}">
                <a16:creationId xmlns:a16="http://schemas.microsoft.com/office/drawing/2014/main" id="{D6B80116-7F8C-4D5D-B205-96550F7CB6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3895" y="3154126"/>
            <a:ext cx="1407319" cy="45939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v-SE" altLang="sv-SE" sz="1050"/>
          </a:p>
        </p:txBody>
      </p:sp>
      <p:sp>
        <p:nvSpPr>
          <p:cNvPr id="83" name="Text Box 25">
            <a:extLst>
              <a:ext uri="{FF2B5EF4-FFF2-40B4-BE49-F238E27FC236}">
                <a16:creationId xmlns:a16="http://schemas.microsoft.com/office/drawing/2014/main" id="{EC862188-FB34-4A5A-B65F-B4356702D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3306" y="3101460"/>
            <a:ext cx="1367809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1050" dirty="0">
                <a:latin typeface="Verdana" panose="020B0604030504040204" pitchFamily="34" charset="0"/>
              </a:rPr>
              <a:t>Course</a:t>
            </a:r>
            <a:endParaRPr lang="sv-SE" altLang="sv-SE" sz="1800" dirty="0">
              <a:latin typeface="Verdana" panose="020B0604030504040204" pitchFamily="34" charset="0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F6B9B559-5407-4B0D-BED2-ABBB562E76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410" y="3221451"/>
            <a:ext cx="10005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 err="1">
                <a:latin typeface="Verdana" panose="020B0604030504040204" pitchFamily="34" charset="0"/>
              </a:rPr>
              <a:t>studentName</a:t>
            </a:r>
            <a:r>
              <a:rPr lang="sv-SE" altLang="sv-SE" sz="900" dirty="0">
                <a:latin typeface="Verdana" panose="020B0604030504040204" pitchFamily="34" charset="0"/>
              </a:rPr>
              <a:t> 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 err="1">
                <a:latin typeface="Verdana" panose="020B0604030504040204" pitchFamily="34" charset="0"/>
              </a:rPr>
              <a:t>mobileNo</a:t>
            </a:r>
            <a:r>
              <a:rPr lang="sv-SE" altLang="sv-SE" sz="900" dirty="0">
                <a:latin typeface="Verdana" panose="020B0604030504040204" pitchFamily="34" charset="0"/>
              </a:rPr>
              <a:t> 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E2007FC0-7B80-4FD9-9E33-227255CEC6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8813" y="3558569"/>
            <a:ext cx="64633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 err="1">
                <a:latin typeface="Verdana" panose="020B0604030504040204" pitchFamily="34" charset="0"/>
              </a:rPr>
              <a:t>regDate</a:t>
            </a:r>
            <a:endParaRPr lang="sv-SE" altLang="sv-SE" sz="900" dirty="0">
              <a:latin typeface="Verdana" panose="020B0604030504040204" pitchFamily="34" charset="0"/>
            </a:endParaRPr>
          </a:p>
        </p:txBody>
      </p:sp>
      <p:sp>
        <p:nvSpPr>
          <p:cNvPr id="86" name="Text Box 30">
            <a:extLst>
              <a:ext uri="{FF2B5EF4-FFF2-40B4-BE49-F238E27FC236}">
                <a16:creationId xmlns:a16="http://schemas.microsoft.com/office/drawing/2014/main" id="{283459B9-765C-484C-B628-64986FA822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6489" y="3210466"/>
            <a:ext cx="47506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1..1</a:t>
            </a:r>
          </a:p>
        </p:txBody>
      </p:sp>
      <p:sp>
        <p:nvSpPr>
          <p:cNvPr id="87" name="Line 34">
            <a:extLst>
              <a:ext uri="{FF2B5EF4-FFF2-40B4-BE49-F238E27FC236}">
                <a16:creationId xmlns:a16="http://schemas.microsoft.com/office/drawing/2014/main" id="{9FAE156F-4EC9-4782-A5C1-5621B20EB5E2}"/>
              </a:ext>
            </a:extLst>
          </p:cNvPr>
          <p:cNvSpPr>
            <a:spLocks noChangeShapeType="1"/>
          </p:cNvSpPr>
          <p:nvPr/>
        </p:nvSpPr>
        <p:spPr bwMode="auto">
          <a:xfrm>
            <a:off x="5306275" y="3336291"/>
            <a:ext cx="14049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sv-SE" sz="1350"/>
          </a:p>
        </p:txBody>
      </p:sp>
      <p:sp>
        <p:nvSpPr>
          <p:cNvPr id="88" name="Line 106">
            <a:extLst>
              <a:ext uri="{FF2B5EF4-FFF2-40B4-BE49-F238E27FC236}">
                <a16:creationId xmlns:a16="http://schemas.microsoft.com/office/drawing/2014/main" id="{9F0B3E88-D41A-424D-8B2E-300719717E60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7635" y="3408633"/>
            <a:ext cx="704464" cy="179429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sv-SE" sz="1350"/>
          </a:p>
        </p:txBody>
      </p:sp>
      <p:sp>
        <p:nvSpPr>
          <p:cNvPr id="89" name="Line 106">
            <a:extLst>
              <a:ext uri="{FF2B5EF4-FFF2-40B4-BE49-F238E27FC236}">
                <a16:creationId xmlns:a16="http://schemas.microsoft.com/office/drawing/2014/main" id="{62498FEA-E777-4466-8006-DCB32D1149A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86249" y="3425651"/>
            <a:ext cx="896512" cy="162411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sv-SE" sz="1350"/>
          </a:p>
        </p:txBody>
      </p:sp>
      <p:sp>
        <p:nvSpPr>
          <p:cNvPr id="90" name="Text Box 17">
            <a:extLst>
              <a:ext uri="{FF2B5EF4-FFF2-40B4-BE49-F238E27FC236}">
                <a16:creationId xmlns:a16="http://schemas.microsoft.com/office/drawing/2014/main" id="{A0FB0D8C-F070-4A0A-B4D7-FBE6A7177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3823" y="3277867"/>
            <a:ext cx="115616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i="1" dirty="0" err="1">
                <a:latin typeface="Verdana" panose="020B0604030504040204" pitchFamily="34" charset="0"/>
              </a:rPr>
              <a:t>concerns</a:t>
            </a:r>
            <a:endParaRPr lang="sv-SE" altLang="sv-SE" sz="900" i="1" dirty="0">
              <a:latin typeface="Verdana" panose="020B0604030504040204" pitchFamily="34" charset="0"/>
            </a:endParaRPr>
          </a:p>
        </p:txBody>
      </p:sp>
      <p:sp>
        <p:nvSpPr>
          <p:cNvPr id="91" name="Text Box 17">
            <a:extLst>
              <a:ext uri="{FF2B5EF4-FFF2-40B4-BE49-F238E27FC236}">
                <a16:creationId xmlns:a16="http://schemas.microsoft.com/office/drawing/2014/main" id="{923A5B19-ABDF-4DA5-9E90-453E1D2156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3994" y="3336291"/>
            <a:ext cx="115616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i="1" dirty="0" err="1">
                <a:latin typeface="Verdana" panose="020B0604030504040204" pitchFamily="34" charset="0"/>
              </a:rPr>
              <a:t>performs</a:t>
            </a:r>
            <a:endParaRPr lang="sv-SE" altLang="sv-SE" sz="900" i="1" dirty="0">
              <a:latin typeface="Verdana" panose="020B0604030504040204" pitchFamily="34" charset="0"/>
            </a:endParaRPr>
          </a:p>
        </p:txBody>
      </p:sp>
      <p:sp>
        <p:nvSpPr>
          <p:cNvPr id="92" name="Isosceles Triangle 91">
            <a:extLst>
              <a:ext uri="{FF2B5EF4-FFF2-40B4-BE49-F238E27FC236}">
                <a16:creationId xmlns:a16="http://schemas.microsoft.com/office/drawing/2014/main" id="{32B8B663-7552-403C-AF7B-5F242B9E79BA}"/>
              </a:ext>
            </a:extLst>
          </p:cNvPr>
          <p:cNvSpPr/>
          <p:nvPr/>
        </p:nvSpPr>
        <p:spPr>
          <a:xfrm rot="5400000">
            <a:off x="2911538" y="3430636"/>
            <a:ext cx="160938" cy="49233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3" name="Isosceles Triangle 92">
            <a:extLst>
              <a:ext uri="{FF2B5EF4-FFF2-40B4-BE49-F238E27FC236}">
                <a16:creationId xmlns:a16="http://schemas.microsoft.com/office/drawing/2014/main" id="{8E76098E-BC97-4AAD-B764-745D5A2A15E1}"/>
              </a:ext>
            </a:extLst>
          </p:cNvPr>
          <p:cNvSpPr/>
          <p:nvPr/>
        </p:nvSpPr>
        <p:spPr>
          <a:xfrm rot="5400000">
            <a:off x="4917957" y="3364938"/>
            <a:ext cx="160938" cy="49233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4" name="Rectangle 28">
            <a:extLst>
              <a:ext uri="{FF2B5EF4-FFF2-40B4-BE49-F238E27FC236}">
                <a16:creationId xmlns:a16="http://schemas.microsoft.com/office/drawing/2014/main" id="{DC610D84-70E9-4979-9885-2D8D1D5C2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6083" y="3334207"/>
            <a:ext cx="90601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 err="1">
                <a:latin typeface="Verdana" panose="020B0604030504040204" pitchFamily="34" charset="0"/>
              </a:rPr>
              <a:t>courseName</a:t>
            </a:r>
            <a:endParaRPr lang="sv-SE" altLang="sv-SE" sz="900" dirty="0">
              <a:latin typeface="Verdana" panose="020B0604030504040204" pitchFamily="34" charset="0"/>
            </a:endParaRPr>
          </a:p>
        </p:txBody>
      </p:sp>
      <p:sp>
        <p:nvSpPr>
          <p:cNvPr id="95" name="Text Box 17">
            <a:extLst>
              <a:ext uri="{FF2B5EF4-FFF2-40B4-BE49-F238E27FC236}">
                <a16:creationId xmlns:a16="http://schemas.microsoft.com/office/drawing/2014/main" id="{E5B1C29C-5F06-4EB3-81F2-07F94642C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5420" y="3601047"/>
            <a:ext cx="52744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0..*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BFB7B08-F4F2-498E-B218-BD42AEDF99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71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22"/>
    </mc:Choice>
    <mc:Fallback xmlns="">
      <p:transition spd="slow" advTm="50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4"/>
          <p:cNvSpPr>
            <a:spLocks noGrp="1" noChangeArrowheads="1"/>
          </p:cNvSpPr>
          <p:nvPr>
            <p:ph type="title"/>
          </p:nvPr>
        </p:nvSpPr>
        <p:spPr>
          <a:xfrm>
            <a:off x="655286" y="502207"/>
            <a:ext cx="7205506" cy="596700"/>
          </a:xfrm>
          <a:noFill/>
        </p:spPr>
        <p:txBody>
          <a:bodyPr/>
          <a:lstStyle/>
          <a:p>
            <a:r>
              <a:rPr lang="sv-SE" altLang="sv-SE" sz="2850" dirty="0" err="1"/>
              <a:t>Attibutes</a:t>
            </a:r>
            <a:r>
              <a:rPr lang="sv-SE" altLang="sv-SE" sz="2850" dirty="0"/>
              <a:t> and Associations </a:t>
            </a:r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id="{35E0F667-2D38-45FA-BBC1-477BC21734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319" y="3085088"/>
            <a:ext cx="1318022" cy="50569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v-SE" altLang="sv-SE" sz="1050"/>
          </a:p>
        </p:txBody>
      </p:sp>
      <p:sp>
        <p:nvSpPr>
          <p:cNvPr id="18" name="Line 9">
            <a:extLst>
              <a:ext uri="{FF2B5EF4-FFF2-40B4-BE49-F238E27FC236}">
                <a16:creationId xmlns:a16="http://schemas.microsoft.com/office/drawing/2014/main" id="{347B0ECA-C851-48D4-9D4B-B67CF1A8FFC1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5319" y="3256537"/>
            <a:ext cx="131802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v-SE" sz="1350"/>
          </a:p>
        </p:txBody>
      </p:sp>
      <p:sp>
        <p:nvSpPr>
          <p:cNvPr id="19" name="Text Box 10">
            <a:extLst>
              <a:ext uri="{FF2B5EF4-FFF2-40B4-BE49-F238E27FC236}">
                <a16:creationId xmlns:a16="http://schemas.microsoft.com/office/drawing/2014/main" id="{B0FB35A9-3E9F-45CD-B58E-CB9F011F66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6535" y="3037462"/>
            <a:ext cx="105608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1050" dirty="0">
                <a:latin typeface="Verdana" panose="020B0604030504040204" pitchFamily="34" charset="0"/>
              </a:rPr>
              <a:t>Student</a:t>
            </a:r>
          </a:p>
        </p:txBody>
      </p:sp>
      <p:sp>
        <p:nvSpPr>
          <p:cNvPr id="20" name="Text Box 16">
            <a:extLst>
              <a:ext uri="{FF2B5EF4-FFF2-40B4-BE49-F238E27FC236}">
                <a16:creationId xmlns:a16="http://schemas.microsoft.com/office/drawing/2014/main" id="{2501E4EE-50B6-489D-9311-CFFE97B35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9502" y="3155964"/>
            <a:ext cx="47506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1..1</a:t>
            </a:r>
          </a:p>
        </p:txBody>
      </p:sp>
      <p:sp>
        <p:nvSpPr>
          <p:cNvPr id="21" name="Text Box 17">
            <a:extLst>
              <a:ext uri="{FF2B5EF4-FFF2-40B4-BE49-F238E27FC236}">
                <a16:creationId xmlns:a16="http://schemas.microsoft.com/office/drawing/2014/main" id="{19979201-4520-49F8-BBD6-48DB7C4C1D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1064" y="3613519"/>
            <a:ext cx="52744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0..*</a:t>
            </a:r>
          </a:p>
        </p:txBody>
      </p:sp>
      <p:sp>
        <p:nvSpPr>
          <p:cNvPr id="22" name="Rectangle 18">
            <a:extLst>
              <a:ext uri="{FF2B5EF4-FFF2-40B4-BE49-F238E27FC236}">
                <a16:creationId xmlns:a16="http://schemas.microsoft.com/office/drawing/2014/main" id="{33C37B2B-87D7-4D6A-BC81-B4E56F600D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9482" y="3387692"/>
            <a:ext cx="1265635" cy="44095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v-SE" altLang="sv-SE" sz="1050"/>
          </a:p>
        </p:txBody>
      </p:sp>
      <p:sp>
        <p:nvSpPr>
          <p:cNvPr id="23" name="Line 19">
            <a:extLst>
              <a:ext uri="{FF2B5EF4-FFF2-40B4-BE49-F238E27FC236}">
                <a16:creationId xmlns:a16="http://schemas.microsoft.com/office/drawing/2014/main" id="{8B2579E3-8E7A-47FD-A176-B2ACD2AD881C}"/>
              </a:ext>
            </a:extLst>
          </p:cNvPr>
          <p:cNvSpPr>
            <a:spLocks noChangeShapeType="1"/>
          </p:cNvSpPr>
          <p:nvPr/>
        </p:nvSpPr>
        <p:spPr bwMode="auto">
          <a:xfrm>
            <a:off x="3099483" y="3590444"/>
            <a:ext cx="126563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v-SE" sz="1350"/>
          </a:p>
        </p:txBody>
      </p:sp>
      <p:sp>
        <p:nvSpPr>
          <p:cNvPr id="24" name="Text Box 21">
            <a:extLst>
              <a:ext uri="{FF2B5EF4-FFF2-40B4-BE49-F238E27FC236}">
                <a16:creationId xmlns:a16="http://schemas.microsoft.com/office/drawing/2014/main" id="{2AE2A5BF-DAE7-4224-98A3-781C5E8040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9453" y="3377336"/>
            <a:ext cx="105489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1050" dirty="0" err="1">
                <a:latin typeface="Verdana" panose="020B0604030504040204" pitchFamily="34" charset="0"/>
              </a:rPr>
              <a:t>Registration</a:t>
            </a:r>
            <a:endParaRPr lang="sv-SE" altLang="sv-SE" sz="1800" dirty="0">
              <a:latin typeface="Verdana" panose="020B0604030504040204" pitchFamily="34" charset="0"/>
            </a:endParaRPr>
          </a:p>
        </p:txBody>
      </p:sp>
      <p:sp>
        <p:nvSpPr>
          <p:cNvPr id="25" name="Rectangle 23">
            <a:extLst>
              <a:ext uri="{FF2B5EF4-FFF2-40B4-BE49-F238E27FC236}">
                <a16:creationId xmlns:a16="http://schemas.microsoft.com/office/drawing/2014/main" id="{5C383F13-5E80-452A-A05E-AB630EBB2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3895" y="3154126"/>
            <a:ext cx="1407319" cy="45939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v-SE" altLang="sv-SE" sz="1050"/>
          </a:p>
        </p:txBody>
      </p:sp>
      <p:sp>
        <p:nvSpPr>
          <p:cNvPr id="26" name="Text Box 25">
            <a:extLst>
              <a:ext uri="{FF2B5EF4-FFF2-40B4-BE49-F238E27FC236}">
                <a16:creationId xmlns:a16="http://schemas.microsoft.com/office/drawing/2014/main" id="{6855CDC7-781D-43E5-BEBB-C1EA3FD162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3306" y="3101460"/>
            <a:ext cx="1367809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1050" dirty="0">
                <a:latin typeface="Verdana" panose="020B0604030504040204" pitchFamily="34" charset="0"/>
              </a:rPr>
              <a:t>Course</a:t>
            </a:r>
            <a:endParaRPr lang="sv-SE" altLang="sv-SE" sz="1800" dirty="0">
              <a:latin typeface="Verdana" panose="020B060403050404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F072A6-69F6-48BE-BAF7-60CFC80ED0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410" y="3221451"/>
            <a:ext cx="10005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 err="1">
                <a:latin typeface="Verdana" panose="020B0604030504040204" pitchFamily="34" charset="0"/>
              </a:rPr>
              <a:t>studentName</a:t>
            </a:r>
            <a:r>
              <a:rPr lang="sv-SE" altLang="sv-SE" sz="900" dirty="0">
                <a:latin typeface="Verdana" panose="020B0604030504040204" pitchFamily="34" charset="0"/>
              </a:rPr>
              <a:t> 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 err="1">
                <a:latin typeface="Verdana" panose="020B0604030504040204" pitchFamily="34" charset="0"/>
              </a:rPr>
              <a:t>mobileNo</a:t>
            </a:r>
            <a:r>
              <a:rPr lang="sv-SE" altLang="sv-SE" sz="900" dirty="0">
                <a:latin typeface="Verdana" panose="020B0604030504040204" pitchFamily="34" charset="0"/>
              </a:rPr>
              <a:t>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9C7F805-59E3-42F3-9F61-2BD989C5B7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8813" y="3558569"/>
            <a:ext cx="64633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 err="1">
                <a:latin typeface="Verdana" panose="020B0604030504040204" pitchFamily="34" charset="0"/>
              </a:rPr>
              <a:t>regDate</a:t>
            </a:r>
            <a:endParaRPr lang="sv-SE" altLang="sv-SE" sz="900" dirty="0">
              <a:latin typeface="Verdana" panose="020B0604030504040204" pitchFamily="34" charset="0"/>
            </a:endParaRPr>
          </a:p>
        </p:txBody>
      </p:sp>
      <p:sp>
        <p:nvSpPr>
          <p:cNvPr id="30" name="Text Box 30">
            <a:extLst>
              <a:ext uri="{FF2B5EF4-FFF2-40B4-BE49-F238E27FC236}">
                <a16:creationId xmlns:a16="http://schemas.microsoft.com/office/drawing/2014/main" id="{336269BC-5B8A-49D3-8FA4-BE86CCC84F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6489" y="3210466"/>
            <a:ext cx="47506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1..1</a:t>
            </a:r>
          </a:p>
        </p:txBody>
      </p:sp>
      <p:sp>
        <p:nvSpPr>
          <p:cNvPr id="31" name="Line 34">
            <a:extLst>
              <a:ext uri="{FF2B5EF4-FFF2-40B4-BE49-F238E27FC236}">
                <a16:creationId xmlns:a16="http://schemas.microsoft.com/office/drawing/2014/main" id="{9202EE45-D169-4E38-87BF-30FF2981B2F0}"/>
              </a:ext>
            </a:extLst>
          </p:cNvPr>
          <p:cNvSpPr>
            <a:spLocks noChangeShapeType="1"/>
          </p:cNvSpPr>
          <p:nvPr/>
        </p:nvSpPr>
        <p:spPr bwMode="auto">
          <a:xfrm>
            <a:off x="5306275" y="3336291"/>
            <a:ext cx="14049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sv-SE" sz="1350"/>
          </a:p>
        </p:txBody>
      </p:sp>
      <p:sp>
        <p:nvSpPr>
          <p:cNvPr id="32" name="Line 106">
            <a:extLst>
              <a:ext uri="{FF2B5EF4-FFF2-40B4-BE49-F238E27FC236}">
                <a16:creationId xmlns:a16="http://schemas.microsoft.com/office/drawing/2014/main" id="{A5CFEA1A-D657-4BB2-8B77-4EA74F77C05F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7635" y="3408633"/>
            <a:ext cx="704464" cy="179429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sv-SE" sz="1350"/>
          </a:p>
        </p:txBody>
      </p:sp>
      <p:sp>
        <p:nvSpPr>
          <p:cNvPr id="33" name="Line 106">
            <a:extLst>
              <a:ext uri="{FF2B5EF4-FFF2-40B4-BE49-F238E27FC236}">
                <a16:creationId xmlns:a16="http://schemas.microsoft.com/office/drawing/2014/main" id="{9A627606-78F8-4ED7-8067-07D17371F16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86249" y="3425651"/>
            <a:ext cx="896512" cy="162411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sv-SE" sz="1350"/>
          </a:p>
        </p:txBody>
      </p:sp>
      <p:sp>
        <p:nvSpPr>
          <p:cNvPr id="34" name="Text Box 17">
            <a:extLst>
              <a:ext uri="{FF2B5EF4-FFF2-40B4-BE49-F238E27FC236}">
                <a16:creationId xmlns:a16="http://schemas.microsoft.com/office/drawing/2014/main" id="{FC8A4A4D-CA47-4518-9E6B-281C19EBB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3823" y="3277867"/>
            <a:ext cx="115616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i="1" dirty="0" err="1">
                <a:latin typeface="Verdana" panose="020B0604030504040204" pitchFamily="34" charset="0"/>
              </a:rPr>
              <a:t>concerns</a:t>
            </a:r>
            <a:endParaRPr lang="sv-SE" altLang="sv-SE" sz="900" i="1" dirty="0">
              <a:latin typeface="Verdana" panose="020B0604030504040204" pitchFamily="34" charset="0"/>
            </a:endParaRPr>
          </a:p>
        </p:txBody>
      </p:sp>
      <p:sp>
        <p:nvSpPr>
          <p:cNvPr id="35" name="Text Box 17">
            <a:extLst>
              <a:ext uri="{FF2B5EF4-FFF2-40B4-BE49-F238E27FC236}">
                <a16:creationId xmlns:a16="http://schemas.microsoft.com/office/drawing/2014/main" id="{E3CA39EA-A51A-4C4A-9028-D9BA70F2C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3994" y="3336291"/>
            <a:ext cx="115616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i="1" dirty="0" err="1">
                <a:latin typeface="Verdana" panose="020B0604030504040204" pitchFamily="34" charset="0"/>
              </a:rPr>
              <a:t>performs</a:t>
            </a:r>
            <a:endParaRPr lang="sv-SE" altLang="sv-SE" sz="900" i="1" dirty="0">
              <a:latin typeface="Verdana" panose="020B0604030504040204" pitchFamily="34" charset="0"/>
            </a:endParaRPr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A4D0D1B1-2FE0-479E-B9A0-3746C901E545}"/>
              </a:ext>
            </a:extLst>
          </p:cNvPr>
          <p:cNvSpPr/>
          <p:nvPr/>
        </p:nvSpPr>
        <p:spPr>
          <a:xfrm rot="5400000">
            <a:off x="2911538" y="3430636"/>
            <a:ext cx="160938" cy="49233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979E7823-9740-4BC6-A01D-88AE46A7BBEB}"/>
              </a:ext>
            </a:extLst>
          </p:cNvPr>
          <p:cNvSpPr/>
          <p:nvPr/>
        </p:nvSpPr>
        <p:spPr>
          <a:xfrm rot="5400000">
            <a:off x="4917957" y="3364938"/>
            <a:ext cx="160938" cy="49233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9" name="Rectangle 28">
            <a:extLst>
              <a:ext uri="{FF2B5EF4-FFF2-40B4-BE49-F238E27FC236}">
                <a16:creationId xmlns:a16="http://schemas.microsoft.com/office/drawing/2014/main" id="{5A067B60-683F-485D-8CCD-D3729A4C8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6083" y="3334207"/>
            <a:ext cx="90601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 err="1">
                <a:latin typeface="Verdana" panose="020B0604030504040204" pitchFamily="34" charset="0"/>
              </a:rPr>
              <a:t>courseName</a:t>
            </a:r>
            <a:endParaRPr lang="sv-SE" altLang="sv-SE" sz="900" dirty="0">
              <a:latin typeface="Verdana" panose="020B0604030504040204" pitchFamily="34" charset="0"/>
            </a:endParaRPr>
          </a:p>
        </p:txBody>
      </p:sp>
      <p:sp>
        <p:nvSpPr>
          <p:cNvPr id="41" name="Text Box 17">
            <a:extLst>
              <a:ext uri="{FF2B5EF4-FFF2-40B4-BE49-F238E27FC236}">
                <a16:creationId xmlns:a16="http://schemas.microsoft.com/office/drawing/2014/main" id="{A83EBAA0-7D00-490C-ADDA-3A65D11F9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5420" y="3601047"/>
            <a:ext cx="52744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0..*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21FE9B6-02E5-4386-9BE7-E78A8FABBC6B}"/>
              </a:ext>
            </a:extLst>
          </p:cNvPr>
          <p:cNvSpPr txBox="1"/>
          <p:nvPr/>
        </p:nvSpPr>
        <p:spPr>
          <a:xfrm>
            <a:off x="655286" y="1278988"/>
            <a:ext cx="6972953" cy="1195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</a:pPr>
            <a:r>
              <a:rPr lang="sv-SE" sz="14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Attributes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and </a:t>
            </a:r>
            <a:r>
              <a:rPr lang="sv-SE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associations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in UML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class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diagram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are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both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used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for </a:t>
            </a:r>
            <a:r>
              <a:rPr lang="sv-SE" sz="14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modelling</a:t>
            </a:r>
            <a:r>
              <a:rPr lang="sv-SE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the </a:t>
            </a:r>
            <a:r>
              <a:rPr lang="sv-SE" sz="14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static</a:t>
            </a:r>
            <a:r>
              <a:rPr lang="sv-SE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sv-SE" sz="14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properties</a:t>
            </a:r>
            <a:r>
              <a:rPr lang="sv-SE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sv-SE" sz="14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of</a:t>
            </a:r>
            <a:r>
              <a:rPr lang="sv-SE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a </a:t>
            </a:r>
            <a:r>
              <a:rPr lang="sv-SE" sz="14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class</a:t>
            </a:r>
            <a:endParaRPr lang="sv-SE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ts val="2900"/>
              </a:lnSpc>
              <a:spcBef>
                <a:spcPct val="20000"/>
              </a:spcBef>
              <a:buSzPct val="93000"/>
            </a:pPr>
            <a:endParaRPr lang="sv-SE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F9550923-D9C3-4836-B8AA-E0DF71D6ACC3}"/>
              </a:ext>
            </a:extLst>
          </p:cNvPr>
          <p:cNvSpPr/>
          <p:nvPr/>
        </p:nvSpPr>
        <p:spPr>
          <a:xfrm rot="18441381" flipV="1">
            <a:off x="958110" y="3911829"/>
            <a:ext cx="1043367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8F32FB65-3C32-4DEF-BE53-4DB9EFA3C93A}"/>
              </a:ext>
            </a:extLst>
          </p:cNvPr>
          <p:cNvSpPr/>
          <p:nvPr/>
        </p:nvSpPr>
        <p:spPr>
          <a:xfrm rot="20012194">
            <a:off x="1093865" y="3958002"/>
            <a:ext cx="1655989" cy="483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5A27BF-9B9D-459C-915C-52A11288C86D}"/>
              </a:ext>
            </a:extLst>
          </p:cNvPr>
          <p:cNvSpPr txBox="1"/>
          <p:nvPr/>
        </p:nvSpPr>
        <p:spPr>
          <a:xfrm>
            <a:off x="998410" y="4363234"/>
            <a:ext cx="941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err="1"/>
              <a:t>Properties</a:t>
            </a:r>
            <a:endParaRPr lang="sv-SE" sz="14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973BBC67-9F02-4713-A23C-A01C317BE4F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424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90"/>
    </mc:Choice>
    <mc:Fallback xmlns="">
      <p:transition spd="slow" advTm="36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C49AF641-286B-4CDA-BCA2-1DB238A6ABB5}"/>
              </a:ext>
            </a:extLst>
          </p:cNvPr>
          <p:cNvSpPr/>
          <p:nvPr/>
        </p:nvSpPr>
        <p:spPr>
          <a:xfrm>
            <a:off x="7682345" y="96982"/>
            <a:ext cx="1309255" cy="1001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461" name="Rectangle 4"/>
          <p:cNvSpPr>
            <a:spLocks noGrp="1" noChangeArrowheads="1"/>
          </p:cNvSpPr>
          <p:nvPr>
            <p:ph type="title"/>
          </p:nvPr>
        </p:nvSpPr>
        <p:spPr>
          <a:xfrm>
            <a:off x="655286" y="502207"/>
            <a:ext cx="8488714" cy="596700"/>
          </a:xfrm>
          <a:noFill/>
        </p:spPr>
        <p:txBody>
          <a:bodyPr/>
          <a:lstStyle/>
          <a:p>
            <a:r>
              <a:rPr lang="sv-SE" altLang="sv-SE" sz="2850" dirty="0"/>
              <a:t>All </a:t>
            </a:r>
            <a:r>
              <a:rPr lang="sv-SE" altLang="sv-SE" sz="2850" dirty="0" err="1"/>
              <a:t>properties</a:t>
            </a:r>
            <a:r>
              <a:rPr lang="sv-SE" altLang="sv-SE" sz="2850" dirty="0"/>
              <a:t> in UML </a:t>
            </a:r>
            <a:r>
              <a:rPr lang="sv-SE" altLang="sv-SE" sz="2850" dirty="0" err="1"/>
              <a:t>have</a:t>
            </a:r>
            <a:r>
              <a:rPr lang="sv-SE" altLang="sv-SE" sz="2850" dirty="0"/>
              <a:t> </a:t>
            </a:r>
            <a:r>
              <a:rPr lang="sv-SE" altLang="sv-SE" sz="2850" dirty="0" err="1"/>
              <a:t>multiplicity</a:t>
            </a:r>
            <a:endParaRPr lang="sv-SE" altLang="sv-SE" sz="285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21FE9B6-02E5-4386-9BE7-E78A8FABBC6B}"/>
              </a:ext>
            </a:extLst>
          </p:cNvPr>
          <p:cNvSpPr txBox="1"/>
          <p:nvPr/>
        </p:nvSpPr>
        <p:spPr>
          <a:xfrm>
            <a:off x="655286" y="1278988"/>
            <a:ext cx="6972953" cy="1653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</a:pP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Moreover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sv-SE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all </a:t>
            </a:r>
            <a:r>
              <a:rPr lang="sv-SE" sz="14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properties</a:t>
            </a:r>
            <a:r>
              <a:rPr lang="sv-SE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in a UML </a:t>
            </a:r>
            <a:r>
              <a:rPr lang="sv-SE" sz="14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class</a:t>
            </a:r>
            <a:r>
              <a:rPr lang="sv-SE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diagram </a:t>
            </a:r>
            <a:r>
              <a:rPr lang="sv-SE" sz="14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have</a:t>
            </a:r>
            <a:r>
              <a:rPr lang="sv-SE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sv-SE" sz="14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multiplicity</a:t>
            </a:r>
            <a:endParaRPr lang="sv-SE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</a:pPr>
            <a:r>
              <a:rPr lang="sv-SE" sz="14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Hence</a:t>
            </a:r>
            <a:r>
              <a:rPr lang="sv-SE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sv-SE" sz="14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both</a:t>
            </a:r>
            <a:r>
              <a:rPr lang="sv-SE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sv-SE" sz="14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attributes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and </a:t>
            </a:r>
            <a:r>
              <a:rPr lang="sv-SE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associations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sv-SE" sz="14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have</a:t>
            </a:r>
            <a:r>
              <a:rPr lang="sv-SE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sv-SE" sz="14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multiplicity</a:t>
            </a:r>
            <a:endParaRPr lang="sv-SE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</a:pPr>
            <a:endParaRPr lang="sv-SE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ts val="2900"/>
              </a:lnSpc>
              <a:spcBef>
                <a:spcPct val="20000"/>
              </a:spcBef>
              <a:buSzPct val="93000"/>
            </a:pPr>
            <a:endParaRPr lang="sv-SE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0" name="Rectangle 8">
            <a:extLst>
              <a:ext uri="{FF2B5EF4-FFF2-40B4-BE49-F238E27FC236}">
                <a16:creationId xmlns:a16="http://schemas.microsoft.com/office/drawing/2014/main" id="{161435E3-CC71-4F6A-9F28-90A481E03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319" y="3085088"/>
            <a:ext cx="1318022" cy="50569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v-SE" altLang="sv-SE" sz="1050"/>
          </a:p>
        </p:txBody>
      </p:sp>
      <p:sp>
        <p:nvSpPr>
          <p:cNvPr id="43" name="Line 9">
            <a:extLst>
              <a:ext uri="{FF2B5EF4-FFF2-40B4-BE49-F238E27FC236}">
                <a16:creationId xmlns:a16="http://schemas.microsoft.com/office/drawing/2014/main" id="{7C1DA090-BF4A-47E0-9D83-C98BED58B0C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5319" y="3256537"/>
            <a:ext cx="131802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v-SE" sz="1350"/>
          </a:p>
        </p:txBody>
      </p:sp>
      <p:sp>
        <p:nvSpPr>
          <p:cNvPr id="44" name="Text Box 10">
            <a:extLst>
              <a:ext uri="{FF2B5EF4-FFF2-40B4-BE49-F238E27FC236}">
                <a16:creationId xmlns:a16="http://schemas.microsoft.com/office/drawing/2014/main" id="{8E1ABCAF-D65D-4B48-A122-25E7E5D5E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6535" y="3037462"/>
            <a:ext cx="105608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1050" dirty="0">
                <a:latin typeface="Verdana" panose="020B0604030504040204" pitchFamily="34" charset="0"/>
              </a:rPr>
              <a:t>Student</a:t>
            </a:r>
          </a:p>
        </p:txBody>
      </p:sp>
      <p:sp>
        <p:nvSpPr>
          <p:cNvPr id="45" name="Text Box 16">
            <a:extLst>
              <a:ext uri="{FF2B5EF4-FFF2-40B4-BE49-F238E27FC236}">
                <a16:creationId xmlns:a16="http://schemas.microsoft.com/office/drawing/2014/main" id="{BA742309-DB43-4BDC-9BCD-E03782B701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9502" y="3155964"/>
            <a:ext cx="47506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1..1</a:t>
            </a:r>
          </a:p>
        </p:txBody>
      </p:sp>
      <p:sp>
        <p:nvSpPr>
          <p:cNvPr id="46" name="Text Box 17">
            <a:extLst>
              <a:ext uri="{FF2B5EF4-FFF2-40B4-BE49-F238E27FC236}">
                <a16:creationId xmlns:a16="http://schemas.microsoft.com/office/drawing/2014/main" id="{919281F9-8669-407A-B2ED-F94E66092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1064" y="3613519"/>
            <a:ext cx="52744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0..*</a:t>
            </a:r>
          </a:p>
        </p:txBody>
      </p:sp>
      <p:sp>
        <p:nvSpPr>
          <p:cNvPr id="47" name="Rectangle 18">
            <a:extLst>
              <a:ext uri="{FF2B5EF4-FFF2-40B4-BE49-F238E27FC236}">
                <a16:creationId xmlns:a16="http://schemas.microsoft.com/office/drawing/2014/main" id="{486AAC52-1168-4A02-8DD0-96F7BFAC2F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9482" y="3387692"/>
            <a:ext cx="1265635" cy="44095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v-SE" altLang="sv-SE" sz="1050"/>
          </a:p>
        </p:txBody>
      </p:sp>
      <p:sp>
        <p:nvSpPr>
          <p:cNvPr id="48" name="Line 19">
            <a:extLst>
              <a:ext uri="{FF2B5EF4-FFF2-40B4-BE49-F238E27FC236}">
                <a16:creationId xmlns:a16="http://schemas.microsoft.com/office/drawing/2014/main" id="{2734174B-CC07-43F4-A3BA-EDD8228E59C4}"/>
              </a:ext>
            </a:extLst>
          </p:cNvPr>
          <p:cNvSpPr>
            <a:spLocks noChangeShapeType="1"/>
          </p:cNvSpPr>
          <p:nvPr/>
        </p:nvSpPr>
        <p:spPr bwMode="auto">
          <a:xfrm>
            <a:off x="3099483" y="3590444"/>
            <a:ext cx="126563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v-SE" sz="1350"/>
          </a:p>
        </p:txBody>
      </p:sp>
      <p:sp>
        <p:nvSpPr>
          <p:cNvPr id="49" name="Text Box 21">
            <a:extLst>
              <a:ext uri="{FF2B5EF4-FFF2-40B4-BE49-F238E27FC236}">
                <a16:creationId xmlns:a16="http://schemas.microsoft.com/office/drawing/2014/main" id="{0F5F9A7A-1B28-4BF7-901B-6C6087610B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9453" y="3377336"/>
            <a:ext cx="105489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1050" dirty="0" err="1">
                <a:latin typeface="Verdana" panose="020B0604030504040204" pitchFamily="34" charset="0"/>
              </a:rPr>
              <a:t>Registration</a:t>
            </a:r>
            <a:endParaRPr lang="sv-SE" altLang="sv-SE" sz="1800" dirty="0">
              <a:latin typeface="Verdana" panose="020B0604030504040204" pitchFamily="34" charset="0"/>
            </a:endParaRPr>
          </a:p>
        </p:txBody>
      </p:sp>
      <p:sp>
        <p:nvSpPr>
          <p:cNvPr id="50" name="Rectangle 23">
            <a:extLst>
              <a:ext uri="{FF2B5EF4-FFF2-40B4-BE49-F238E27FC236}">
                <a16:creationId xmlns:a16="http://schemas.microsoft.com/office/drawing/2014/main" id="{6C6FA5E2-2B06-47B4-A2D8-62A6F5B87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3895" y="3154126"/>
            <a:ext cx="1407319" cy="45939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v-SE" altLang="sv-SE" sz="1050"/>
          </a:p>
        </p:txBody>
      </p:sp>
      <p:sp>
        <p:nvSpPr>
          <p:cNvPr id="51" name="Text Box 25">
            <a:extLst>
              <a:ext uri="{FF2B5EF4-FFF2-40B4-BE49-F238E27FC236}">
                <a16:creationId xmlns:a16="http://schemas.microsoft.com/office/drawing/2014/main" id="{E9D88FA0-C179-485F-9E73-9EE67CB2E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3306" y="3101460"/>
            <a:ext cx="1367809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1050" dirty="0">
                <a:latin typeface="Verdana" panose="020B0604030504040204" pitchFamily="34" charset="0"/>
              </a:rPr>
              <a:t>Course</a:t>
            </a:r>
            <a:endParaRPr lang="sv-SE" altLang="sv-SE" sz="1800" dirty="0">
              <a:latin typeface="Verdana" panose="020B060403050404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5EA9713-F860-4F27-8BFB-D45A22ADD5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410" y="3221451"/>
            <a:ext cx="10005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 err="1">
                <a:latin typeface="Verdana" panose="020B0604030504040204" pitchFamily="34" charset="0"/>
              </a:rPr>
              <a:t>studentName</a:t>
            </a:r>
            <a:r>
              <a:rPr lang="sv-SE" altLang="sv-SE" sz="900" dirty="0">
                <a:latin typeface="Verdana" panose="020B0604030504040204" pitchFamily="34" charset="0"/>
              </a:rPr>
              <a:t> 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 err="1">
                <a:latin typeface="Verdana" panose="020B0604030504040204" pitchFamily="34" charset="0"/>
              </a:rPr>
              <a:t>mobileNo</a:t>
            </a:r>
            <a:r>
              <a:rPr lang="sv-SE" altLang="sv-SE" sz="900" dirty="0">
                <a:latin typeface="Verdana" panose="020B0604030504040204" pitchFamily="34" charset="0"/>
              </a:rPr>
              <a:t> 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279037C-EA40-4E84-AC08-E17E4052A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8813" y="3558569"/>
            <a:ext cx="64633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 err="1">
                <a:latin typeface="Verdana" panose="020B0604030504040204" pitchFamily="34" charset="0"/>
              </a:rPr>
              <a:t>regDate</a:t>
            </a:r>
            <a:endParaRPr lang="sv-SE" altLang="sv-SE" sz="900" dirty="0">
              <a:latin typeface="Verdana" panose="020B0604030504040204" pitchFamily="34" charset="0"/>
            </a:endParaRPr>
          </a:p>
        </p:txBody>
      </p:sp>
      <p:sp>
        <p:nvSpPr>
          <p:cNvPr id="54" name="Text Box 30">
            <a:extLst>
              <a:ext uri="{FF2B5EF4-FFF2-40B4-BE49-F238E27FC236}">
                <a16:creationId xmlns:a16="http://schemas.microsoft.com/office/drawing/2014/main" id="{A88A7CF1-47A5-4D77-81AB-A54C32BC18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6489" y="3210466"/>
            <a:ext cx="47506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1..1</a:t>
            </a:r>
          </a:p>
        </p:txBody>
      </p:sp>
      <p:sp>
        <p:nvSpPr>
          <p:cNvPr id="55" name="Line 34">
            <a:extLst>
              <a:ext uri="{FF2B5EF4-FFF2-40B4-BE49-F238E27FC236}">
                <a16:creationId xmlns:a16="http://schemas.microsoft.com/office/drawing/2014/main" id="{F81A0960-B652-4235-BE1F-B66A296450FD}"/>
              </a:ext>
            </a:extLst>
          </p:cNvPr>
          <p:cNvSpPr>
            <a:spLocks noChangeShapeType="1"/>
          </p:cNvSpPr>
          <p:nvPr/>
        </p:nvSpPr>
        <p:spPr bwMode="auto">
          <a:xfrm>
            <a:off x="5306275" y="3336291"/>
            <a:ext cx="14049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sv-SE" sz="1350"/>
          </a:p>
        </p:txBody>
      </p:sp>
      <p:sp>
        <p:nvSpPr>
          <p:cNvPr id="56" name="Line 106">
            <a:extLst>
              <a:ext uri="{FF2B5EF4-FFF2-40B4-BE49-F238E27FC236}">
                <a16:creationId xmlns:a16="http://schemas.microsoft.com/office/drawing/2014/main" id="{2A8E6EF6-8D74-4A7C-ACAD-E73999E640B6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7635" y="3408633"/>
            <a:ext cx="704464" cy="179429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sv-SE" sz="1350"/>
          </a:p>
        </p:txBody>
      </p:sp>
      <p:sp>
        <p:nvSpPr>
          <p:cNvPr id="57" name="Line 106">
            <a:extLst>
              <a:ext uri="{FF2B5EF4-FFF2-40B4-BE49-F238E27FC236}">
                <a16:creationId xmlns:a16="http://schemas.microsoft.com/office/drawing/2014/main" id="{E1EAE0E6-E50C-433C-BADD-EC0C11D946D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86249" y="3425651"/>
            <a:ext cx="896512" cy="162411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sv-SE" sz="1350"/>
          </a:p>
        </p:txBody>
      </p:sp>
      <p:sp>
        <p:nvSpPr>
          <p:cNvPr id="58" name="Text Box 17">
            <a:extLst>
              <a:ext uri="{FF2B5EF4-FFF2-40B4-BE49-F238E27FC236}">
                <a16:creationId xmlns:a16="http://schemas.microsoft.com/office/drawing/2014/main" id="{3FF112AC-4E15-4F11-B269-C1D006220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3823" y="3277867"/>
            <a:ext cx="115616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i="1" dirty="0" err="1">
                <a:latin typeface="Verdana" panose="020B0604030504040204" pitchFamily="34" charset="0"/>
              </a:rPr>
              <a:t>concerns</a:t>
            </a:r>
            <a:endParaRPr lang="sv-SE" altLang="sv-SE" sz="900" i="1" dirty="0">
              <a:latin typeface="Verdana" panose="020B0604030504040204" pitchFamily="34" charset="0"/>
            </a:endParaRPr>
          </a:p>
        </p:txBody>
      </p:sp>
      <p:sp>
        <p:nvSpPr>
          <p:cNvPr id="59" name="Text Box 17">
            <a:extLst>
              <a:ext uri="{FF2B5EF4-FFF2-40B4-BE49-F238E27FC236}">
                <a16:creationId xmlns:a16="http://schemas.microsoft.com/office/drawing/2014/main" id="{B3C821C2-F401-402E-853C-6AD6903FD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3994" y="3336291"/>
            <a:ext cx="115616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i="1" dirty="0" err="1">
                <a:latin typeface="Verdana" panose="020B0604030504040204" pitchFamily="34" charset="0"/>
              </a:rPr>
              <a:t>performs</a:t>
            </a:r>
            <a:endParaRPr lang="sv-SE" altLang="sv-SE" sz="900" i="1" dirty="0">
              <a:latin typeface="Verdana" panose="020B0604030504040204" pitchFamily="34" charset="0"/>
            </a:endParaRPr>
          </a:p>
        </p:txBody>
      </p:sp>
      <p:sp>
        <p:nvSpPr>
          <p:cNvPr id="60" name="Isosceles Triangle 59">
            <a:extLst>
              <a:ext uri="{FF2B5EF4-FFF2-40B4-BE49-F238E27FC236}">
                <a16:creationId xmlns:a16="http://schemas.microsoft.com/office/drawing/2014/main" id="{127D8945-2C6F-453F-877E-56143C9C4502}"/>
              </a:ext>
            </a:extLst>
          </p:cNvPr>
          <p:cNvSpPr/>
          <p:nvPr/>
        </p:nvSpPr>
        <p:spPr>
          <a:xfrm rot="5400000">
            <a:off x="2911538" y="3430636"/>
            <a:ext cx="160938" cy="49233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1" name="Isosceles Triangle 60">
            <a:extLst>
              <a:ext uri="{FF2B5EF4-FFF2-40B4-BE49-F238E27FC236}">
                <a16:creationId xmlns:a16="http://schemas.microsoft.com/office/drawing/2014/main" id="{874D9325-677E-404A-A454-2182CF9B242E}"/>
              </a:ext>
            </a:extLst>
          </p:cNvPr>
          <p:cNvSpPr/>
          <p:nvPr/>
        </p:nvSpPr>
        <p:spPr>
          <a:xfrm rot="5400000">
            <a:off x="4917957" y="3364938"/>
            <a:ext cx="160938" cy="49233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2" name="Rectangle 28">
            <a:extLst>
              <a:ext uri="{FF2B5EF4-FFF2-40B4-BE49-F238E27FC236}">
                <a16:creationId xmlns:a16="http://schemas.microsoft.com/office/drawing/2014/main" id="{A6DF5654-286E-49C0-B2FE-C2ACB9F2BE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6083" y="3334207"/>
            <a:ext cx="90601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 err="1">
                <a:latin typeface="Verdana" panose="020B0604030504040204" pitchFamily="34" charset="0"/>
              </a:rPr>
              <a:t>courseName</a:t>
            </a:r>
            <a:endParaRPr lang="sv-SE" altLang="sv-SE" sz="900" dirty="0">
              <a:latin typeface="Verdana" panose="020B0604030504040204" pitchFamily="34" charset="0"/>
            </a:endParaRPr>
          </a:p>
        </p:txBody>
      </p:sp>
      <p:sp>
        <p:nvSpPr>
          <p:cNvPr id="63" name="Text Box 17">
            <a:extLst>
              <a:ext uri="{FF2B5EF4-FFF2-40B4-BE49-F238E27FC236}">
                <a16:creationId xmlns:a16="http://schemas.microsoft.com/office/drawing/2014/main" id="{49251637-E4A7-47F1-A710-A5BFC4E3C8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5420" y="3601047"/>
            <a:ext cx="52744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0..*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26ED969-30E1-4CFE-82EA-1E78535347C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708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07"/>
    </mc:Choice>
    <mc:Fallback xmlns="">
      <p:transition spd="slow" advTm="25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4"/>
          <p:cNvSpPr>
            <a:spLocks noGrp="1" noChangeArrowheads="1"/>
          </p:cNvSpPr>
          <p:nvPr>
            <p:ph type="title"/>
          </p:nvPr>
        </p:nvSpPr>
        <p:spPr>
          <a:xfrm>
            <a:off x="655286" y="502207"/>
            <a:ext cx="7205506" cy="596700"/>
          </a:xfrm>
          <a:noFill/>
        </p:spPr>
        <p:txBody>
          <a:bodyPr/>
          <a:lstStyle/>
          <a:p>
            <a:r>
              <a:rPr lang="sv-SE" altLang="sv-SE" sz="2850" dirty="0" err="1"/>
              <a:t>Attibutes</a:t>
            </a:r>
            <a:r>
              <a:rPr lang="sv-SE" altLang="sv-SE" sz="2850" dirty="0"/>
              <a:t> </a:t>
            </a:r>
            <a:r>
              <a:rPr lang="sv-SE" altLang="sv-SE" sz="2850" dirty="0" err="1"/>
              <a:t>have</a:t>
            </a:r>
            <a:r>
              <a:rPr lang="sv-SE" altLang="sv-SE" sz="2850" dirty="0"/>
              <a:t> </a:t>
            </a:r>
            <a:r>
              <a:rPr lang="sv-SE" altLang="sv-SE" sz="2850" dirty="0" err="1"/>
              <a:t>multiplicity</a:t>
            </a:r>
            <a:endParaRPr lang="sv-SE" altLang="sv-SE" sz="285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21FE9B6-02E5-4386-9BE7-E78A8FABBC6B}"/>
              </a:ext>
            </a:extLst>
          </p:cNvPr>
          <p:cNvSpPr txBox="1"/>
          <p:nvPr/>
        </p:nvSpPr>
        <p:spPr>
          <a:xfrm>
            <a:off x="655286" y="1278988"/>
            <a:ext cx="7348762" cy="1653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</a:pPr>
            <a:r>
              <a:rPr lang="sv-SE" sz="14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Attributes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sv-SE" sz="14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have</a:t>
            </a:r>
            <a:r>
              <a:rPr lang="sv-SE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sv-SE" sz="14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multiplicity</a:t>
            </a:r>
            <a:r>
              <a:rPr lang="sv-SE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as </a:t>
            </a:r>
            <a:r>
              <a:rPr lang="sv-SE" sz="14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well</a:t>
            </a:r>
            <a:endParaRPr lang="sv-SE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</a:pP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In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this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course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sv-SE" sz="14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we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sv-SE" sz="14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assume</a:t>
            </a:r>
            <a:r>
              <a:rPr lang="sv-SE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sv-SE" sz="14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that</a:t>
            </a:r>
            <a:r>
              <a:rPr lang="sv-SE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the </a:t>
            </a:r>
            <a:r>
              <a:rPr lang="sv-SE" sz="14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multiplicity</a:t>
            </a:r>
            <a:r>
              <a:rPr lang="sv-SE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for </a:t>
            </a:r>
            <a:r>
              <a:rPr lang="sv-SE" sz="14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attributes</a:t>
            </a:r>
            <a:r>
              <a:rPr lang="sv-SE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sv-SE" sz="14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are</a:t>
            </a:r>
            <a:r>
              <a:rPr lang="sv-SE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1..1</a:t>
            </a:r>
          </a:p>
          <a:p>
            <a:pPr>
              <a:lnSpc>
                <a:spcPts val="2900"/>
              </a:lnSpc>
              <a:spcBef>
                <a:spcPct val="20000"/>
              </a:spcBef>
              <a:buSzPct val="93000"/>
            </a:pPr>
            <a:endParaRPr lang="sv-SE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ts val="2900"/>
              </a:lnSpc>
              <a:spcBef>
                <a:spcPct val="20000"/>
              </a:spcBef>
              <a:buSzPct val="93000"/>
            </a:pPr>
            <a:endParaRPr lang="sv-SE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0" name="Rectangle 8">
            <a:extLst>
              <a:ext uri="{FF2B5EF4-FFF2-40B4-BE49-F238E27FC236}">
                <a16:creationId xmlns:a16="http://schemas.microsoft.com/office/drawing/2014/main" id="{161435E3-CC71-4F6A-9F28-90A481E03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319" y="3085088"/>
            <a:ext cx="1318022" cy="50569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v-SE" altLang="sv-SE" sz="1050"/>
          </a:p>
        </p:txBody>
      </p:sp>
      <p:sp>
        <p:nvSpPr>
          <p:cNvPr id="43" name="Line 9">
            <a:extLst>
              <a:ext uri="{FF2B5EF4-FFF2-40B4-BE49-F238E27FC236}">
                <a16:creationId xmlns:a16="http://schemas.microsoft.com/office/drawing/2014/main" id="{7C1DA090-BF4A-47E0-9D83-C98BED58B0C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5319" y="3256537"/>
            <a:ext cx="131802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v-SE" sz="1350"/>
          </a:p>
        </p:txBody>
      </p:sp>
      <p:sp>
        <p:nvSpPr>
          <p:cNvPr id="44" name="Text Box 10">
            <a:extLst>
              <a:ext uri="{FF2B5EF4-FFF2-40B4-BE49-F238E27FC236}">
                <a16:creationId xmlns:a16="http://schemas.microsoft.com/office/drawing/2014/main" id="{8E1ABCAF-D65D-4B48-A122-25E7E5D5E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6535" y="3037462"/>
            <a:ext cx="105608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1050" dirty="0">
                <a:latin typeface="Verdana" panose="020B0604030504040204" pitchFamily="34" charset="0"/>
              </a:rPr>
              <a:t>Student</a:t>
            </a:r>
          </a:p>
        </p:txBody>
      </p:sp>
      <p:sp>
        <p:nvSpPr>
          <p:cNvPr id="45" name="Text Box 16">
            <a:extLst>
              <a:ext uri="{FF2B5EF4-FFF2-40B4-BE49-F238E27FC236}">
                <a16:creationId xmlns:a16="http://schemas.microsoft.com/office/drawing/2014/main" id="{BA742309-DB43-4BDC-9BCD-E03782B701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9502" y="3155964"/>
            <a:ext cx="47506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1..1</a:t>
            </a:r>
          </a:p>
        </p:txBody>
      </p:sp>
      <p:sp>
        <p:nvSpPr>
          <p:cNvPr id="46" name="Text Box 17">
            <a:extLst>
              <a:ext uri="{FF2B5EF4-FFF2-40B4-BE49-F238E27FC236}">
                <a16:creationId xmlns:a16="http://schemas.microsoft.com/office/drawing/2014/main" id="{919281F9-8669-407A-B2ED-F94E66092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1064" y="3613519"/>
            <a:ext cx="52744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0..*</a:t>
            </a:r>
          </a:p>
        </p:txBody>
      </p:sp>
      <p:sp>
        <p:nvSpPr>
          <p:cNvPr id="47" name="Rectangle 18">
            <a:extLst>
              <a:ext uri="{FF2B5EF4-FFF2-40B4-BE49-F238E27FC236}">
                <a16:creationId xmlns:a16="http://schemas.microsoft.com/office/drawing/2014/main" id="{486AAC52-1168-4A02-8DD0-96F7BFAC2F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9482" y="3387692"/>
            <a:ext cx="1265635" cy="44095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v-SE" altLang="sv-SE" sz="1050"/>
          </a:p>
        </p:txBody>
      </p:sp>
      <p:sp>
        <p:nvSpPr>
          <p:cNvPr id="48" name="Line 19">
            <a:extLst>
              <a:ext uri="{FF2B5EF4-FFF2-40B4-BE49-F238E27FC236}">
                <a16:creationId xmlns:a16="http://schemas.microsoft.com/office/drawing/2014/main" id="{2734174B-CC07-43F4-A3BA-EDD8228E59C4}"/>
              </a:ext>
            </a:extLst>
          </p:cNvPr>
          <p:cNvSpPr>
            <a:spLocks noChangeShapeType="1"/>
          </p:cNvSpPr>
          <p:nvPr/>
        </p:nvSpPr>
        <p:spPr bwMode="auto">
          <a:xfrm>
            <a:off x="3099483" y="3590444"/>
            <a:ext cx="126563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v-SE" sz="1350"/>
          </a:p>
        </p:txBody>
      </p:sp>
      <p:sp>
        <p:nvSpPr>
          <p:cNvPr id="49" name="Text Box 21">
            <a:extLst>
              <a:ext uri="{FF2B5EF4-FFF2-40B4-BE49-F238E27FC236}">
                <a16:creationId xmlns:a16="http://schemas.microsoft.com/office/drawing/2014/main" id="{0F5F9A7A-1B28-4BF7-901B-6C6087610B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9453" y="3377336"/>
            <a:ext cx="105489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1050" dirty="0" err="1">
                <a:latin typeface="Verdana" panose="020B0604030504040204" pitchFamily="34" charset="0"/>
              </a:rPr>
              <a:t>Registration</a:t>
            </a:r>
            <a:endParaRPr lang="sv-SE" altLang="sv-SE" sz="1800" dirty="0">
              <a:latin typeface="Verdana" panose="020B0604030504040204" pitchFamily="34" charset="0"/>
            </a:endParaRPr>
          </a:p>
        </p:txBody>
      </p:sp>
      <p:sp>
        <p:nvSpPr>
          <p:cNvPr id="50" name="Rectangle 23">
            <a:extLst>
              <a:ext uri="{FF2B5EF4-FFF2-40B4-BE49-F238E27FC236}">
                <a16:creationId xmlns:a16="http://schemas.microsoft.com/office/drawing/2014/main" id="{6C6FA5E2-2B06-47B4-A2D8-62A6F5B87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8129" y="3161759"/>
            <a:ext cx="1407319" cy="45939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v-SE" altLang="sv-SE" sz="1050"/>
          </a:p>
        </p:txBody>
      </p:sp>
      <p:sp>
        <p:nvSpPr>
          <p:cNvPr id="51" name="Text Box 25">
            <a:extLst>
              <a:ext uri="{FF2B5EF4-FFF2-40B4-BE49-F238E27FC236}">
                <a16:creationId xmlns:a16="http://schemas.microsoft.com/office/drawing/2014/main" id="{E9D88FA0-C179-485F-9E73-9EE67CB2E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3306" y="3101460"/>
            <a:ext cx="1367809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1050" dirty="0">
                <a:latin typeface="Verdana" panose="020B0604030504040204" pitchFamily="34" charset="0"/>
              </a:rPr>
              <a:t>Course</a:t>
            </a:r>
            <a:endParaRPr lang="sv-SE" altLang="sv-SE" sz="1800" dirty="0">
              <a:latin typeface="Verdana" panose="020B060403050404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5EA9713-F860-4F27-8BFB-D45A22ADD5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410" y="3221451"/>
            <a:ext cx="13773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 err="1">
                <a:latin typeface="Verdana" panose="020B0604030504040204" pitchFamily="34" charset="0"/>
              </a:rPr>
              <a:t>studentName</a:t>
            </a:r>
            <a:r>
              <a:rPr lang="sv-SE" altLang="sv-SE" sz="900" dirty="0">
                <a:latin typeface="Verdana" panose="020B0604030504040204" pitchFamily="34" charset="0"/>
              </a:rPr>
              <a:t> (1..1) 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 err="1">
                <a:latin typeface="Verdana" panose="020B0604030504040204" pitchFamily="34" charset="0"/>
              </a:rPr>
              <a:t>mobileNo</a:t>
            </a:r>
            <a:r>
              <a:rPr lang="sv-SE" altLang="sv-SE" sz="900" dirty="0">
                <a:latin typeface="Verdana" panose="020B0604030504040204" pitchFamily="34" charset="0"/>
              </a:rPr>
              <a:t> (1..1)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279037C-EA40-4E84-AC08-E17E4052A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3230" y="3588062"/>
            <a:ext cx="102303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 err="1">
                <a:latin typeface="Verdana" panose="020B0604030504040204" pitchFamily="34" charset="0"/>
              </a:rPr>
              <a:t>regDate</a:t>
            </a:r>
            <a:r>
              <a:rPr lang="sv-SE" altLang="sv-SE" sz="900" dirty="0">
                <a:latin typeface="Verdana" panose="020B0604030504040204" pitchFamily="34" charset="0"/>
              </a:rPr>
              <a:t> (1..1)</a:t>
            </a:r>
          </a:p>
        </p:txBody>
      </p:sp>
      <p:sp>
        <p:nvSpPr>
          <p:cNvPr id="54" name="Text Box 30">
            <a:extLst>
              <a:ext uri="{FF2B5EF4-FFF2-40B4-BE49-F238E27FC236}">
                <a16:creationId xmlns:a16="http://schemas.microsoft.com/office/drawing/2014/main" id="{A88A7CF1-47A5-4D77-81AB-A54C32BC18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6489" y="3210466"/>
            <a:ext cx="47506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1..1</a:t>
            </a:r>
          </a:p>
        </p:txBody>
      </p:sp>
      <p:sp>
        <p:nvSpPr>
          <p:cNvPr id="55" name="Line 34">
            <a:extLst>
              <a:ext uri="{FF2B5EF4-FFF2-40B4-BE49-F238E27FC236}">
                <a16:creationId xmlns:a16="http://schemas.microsoft.com/office/drawing/2014/main" id="{F81A0960-B652-4235-BE1F-B66A296450FD}"/>
              </a:ext>
            </a:extLst>
          </p:cNvPr>
          <p:cNvSpPr>
            <a:spLocks noChangeShapeType="1"/>
          </p:cNvSpPr>
          <p:nvPr/>
        </p:nvSpPr>
        <p:spPr bwMode="auto">
          <a:xfrm>
            <a:off x="5306275" y="3336291"/>
            <a:ext cx="14049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sv-SE" sz="1350"/>
          </a:p>
        </p:txBody>
      </p:sp>
      <p:sp>
        <p:nvSpPr>
          <p:cNvPr id="56" name="Line 106">
            <a:extLst>
              <a:ext uri="{FF2B5EF4-FFF2-40B4-BE49-F238E27FC236}">
                <a16:creationId xmlns:a16="http://schemas.microsoft.com/office/drawing/2014/main" id="{2A8E6EF6-8D74-4A7C-ACAD-E73999E640B6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7635" y="3408633"/>
            <a:ext cx="704464" cy="179429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sv-SE" sz="1350"/>
          </a:p>
        </p:txBody>
      </p:sp>
      <p:sp>
        <p:nvSpPr>
          <p:cNvPr id="57" name="Line 106">
            <a:extLst>
              <a:ext uri="{FF2B5EF4-FFF2-40B4-BE49-F238E27FC236}">
                <a16:creationId xmlns:a16="http://schemas.microsoft.com/office/drawing/2014/main" id="{E1EAE0E6-E50C-433C-BADD-EC0C11D946D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86249" y="3425651"/>
            <a:ext cx="896512" cy="162411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sv-SE" sz="1350"/>
          </a:p>
        </p:txBody>
      </p:sp>
      <p:sp>
        <p:nvSpPr>
          <p:cNvPr id="58" name="Text Box 17">
            <a:extLst>
              <a:ext uri="{FF2B5EF4-FFF2-40B4-BE49-F238E27FC236}">
                <a16:creationId xmlns:a16="http://schemas.microsoft.com/office/drawing/2014/main" id="{3FF112AC-4E15-4F11-B269-C1D006220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3823" y="3277867"/>
            <a:ext cx="115616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i="1" dirty="0" err="1">
                <a:latin typeface="Verdana" panose="020B0604030504040204" pitchFamily="34" charset="0"/>
              </a:rPr>
              <a:t>concerns</a:t>
            </a:r>
            <a:endParaRPr lang="sv-SE" altLang="sv-SE" sz="900" i="1" dirty="0">
              <a:latin typeface="Verdana" panose="020B0604030504040204" pitchFamily="34" charset="0"/>
            </a:endParaRPr>
          </a:p>
        </p:txBody>
      </p:sp>
      <p:sp>
        <p:nvSpPr>
          <p:cNvPr id="59" name="Text Box 17">
            <a:extLst>
              <a:ext uri="{FF2B5EF4-FFF2-40B4-BE49-F238E27FC236}">
                <a16:creationId xmlns:a16="http://schemas.microsoft.com/office/drawing/2014/main" id="{B3C821C2-F401-402E-853C-6AD6903FD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3994" y="3336291"/>
            <a:ext cx="115616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i="1" dirty="0" err="1">
                <a:latin typeface="Verdana" panose="020B0604030504040204" pitchFamily="34" charset="0"/>
              </a:rPr>
              <a:t>performs</a:t>
            </a:r>
            <a:endParaRPr lang="sv-SE" altLang="sv-SE" sz="900" i="1" dirty="0">
              <a:latin typeface="Verdana" panose="020B0604030504040204" pitchFamily="34" charset="0"/>
            </a:endParaRPr>
          </a:p>
        </p:txBody>
      </p:sp>
      <p:sp>
        <p:nvSpPr>
          <p:cNvPr id="60" name="Isosceles Triangle 59">
            <a:extLst>
              <a:ext uri="{FF2B5EF4-FFF2-40B4-BE49-F238E27FC236}">
                <a16:creationId xmlns:a16="http://schemas.microsoft.com/office/drawing/2014/main" id="{127D8945-2C6F-453F-877E-56143C9C4502}"/>
              </a:ext>
            </a:extLst>
          </p:cNvPr>
          <p:cNvSpPr/>
          <p:nvPr/>
        </p:nvSpPr>
        <p:spPr>
          <a:xfrm rot="5400000">
            <a:off x="2911538" y="3430636"/>
            <a:ext cx="160938" cy="49233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1" name="Isosceles Triangle 60">
            <a:extLst>
              <a:ext uri="{FF2B5EF4-FFF2-40B4-BE49-F238E27FC236}">
                <a16:creationId xmlns:a16="http://schemas.microsoft.com/office/drawing/2014/main" id="{874D9325-677E-404A-A454-2182CF9B242E}"/>
              </a:ext>
            </a:extLst>
          </p:cNvPr>
          <p:cNvSpPr/>
          <p:nvPr/>
        </p:nvSpPr>
        <p:spPr>
          <a:xfrm rot="5400000">
            <a:off x="4917957" y="3364938"/>
            <a:ext cx="160938" cy="49233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2" name="Rectangle 28">
            <a:extLst>
              <a:ext uri="{FF2B5EF4-FFF2-40B4-BE49-F238E27FC236}">
                <a16:creationId xmlns:a16="http://schemas.microsoft.com/office/drawing/2014/main" id="{A6DF5654-286E-49C0-B2FE-C2ACB9F2BE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9981" y="3361108"/>
            <a:ext cx="128272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 err="1">
                <a:latin typeface="Verdana" panose="020B0604030504040204" pitchFamily="34" charset="0"/>
              </a:rPr>
              <a:t>courseName</a:t>
            </a:r>
            <a:r>
              <a:rPr lang="sv-SE" altLang="sv-SE" sz="900" dirty="0">
                <a:latin typeface="Verdana" panose="020B0604030504040204" pitchFamily="34" charset="0"/>
              </a:rPr>
              <a:t> (1..1)</a:t>
            </a:r>
          </a:p>
        </p:txBody>
      </p:sp>
      <p:sp>
        <p:nvSpPr>
          <p:cNvPr id="63" name="Text Box 17">
            <a:extLst>
              <a:ext uri="{FF2B5EF4-FFF2-40B4-BE49-F238E27FC236}">
                <a16:creationId xmlns:a16="http://schemas.microsoft.com/office/drawing/2014/main" id="{49251637-E4A7-47F1-A710-A5BFC4E3C8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5420" y="3601047"/>
            <a:ext cx="52744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0..*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4E60045-BAD3-4340-9B26-47060E7B443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380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843"/>
    </mc:Choice>
    <mc:Fallback xmlns="">
      <p:transition spd="slow" advTm="84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4"/>
          <p:cNvSpPr>
            <a:spLocks noGrp="1" noChangeArrowheads="1"/>
          </p:cNvSpPr>
          <p:nvPr>
            <p:ph type="title"/>
          </p:nvPr>
        </p:nvSpPr>
        <p:spPr>
          <a:xfrm>
            <a:off x="655286" y="502207"/>
            <a:ext cx="7205506" cy="596700"/>
          </a:xfrm>
          <a:noFill/>
        </p:spPr>
        <p:txBody>
          <a:bodyPr/>
          <a:lstStyle/>
          <a:p>
            <a:r>
              <a:rPr lang="sv-SE" altLang="sv-SE" sz="2850" dirty="0" err="1"/>
              <a:t>Attibutes</a:t>
            </a:r>
            <a:r>
              <a:rPr lang="sv-SE" altLang="sv-SE" sz="2850" dirty="0"/>
              <a:t> </a:t>
            </a:r>
            <a:r>
              <a:rPr lang="sv-SE" altLang="sv-SE" sz="2850" dirty="0" err="1"/>
              <a:t>have</a:t>
            </a:r>
            <a:r>
              <a:rPr lang="sv-SE" altLang="sv-SE" sz="2850" dirty="0"/>
              <a:t> </a:t>
            </a:r>
            <a:r>
              <a:rPr lang="sv-SE" altLang="sv-SE" sz="2850" dirty="0" err="1"/>
              <a:t>multiplicity</a:t>
            </a:r>
            <a:endParaRPr lang="sv-SE" altLang="sv-SE" sz="285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21FE9B6-02E5-4386-9BE7-E78A8FABBC6B}"/>
              </a:ext>
            </a:extLst>
          </p:cNvPr>
          <p:cNvSpPr txBox="1"/>
          <p:nvPr/>
        </p:nvSpPr>
        <p:spPr>
          <a:xfrm>
            <a:off x="655286" y="1278988"/>
            <a:ext cx="8433296" cy="1653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</a:pP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In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this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course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sv-SE" sz="14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we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sv-SE" sz="14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have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sv-SE" sz="14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assumed</a:t>
            </a:r>
            <a:r>
              <a:rPr lang="sv-SE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sv-SE" sz="14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that</a:t>
            </a:r>
            <a:r>
              <a:rPr lang="sv-SE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the </a:t>
            </a:r>
            <a:r>
              <a:rPr lang="sv-SE" sz="14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multiplicity</a:t>
            </a:r>
            <a:r>
              <a:rPr lang="sv-SE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for </a:t>
            </a:r>
            <a:r>
              <a:rPr lang="sv-SE" sz="14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attributes</a:t>
            </a:r>
            <a:r>
              <a:rPr lang="sv-SE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sv-SE" sz="14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are</a:t>
            </a:r>
            <a:r>
              <a:rPr lang="sv-SE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1..1</a:t>
            </a:r>
          </a:p>
          <a:p>
            <a:pPr marL="342900" indent="-342900">
              <a:lnSpc>
                <a:spcPts val="2900"/>
              </a:lnSpc>
              <a:spcBef>
                <a:spcPct val="20000"/>
              </a:spcBef>
              <a:buSzPct val="93000"/>
              <a:buFont typeface="Verdana" pitchFamily="34" charset="0"/>
              <a:buChar char="●"/>
            </a:pPr>
            <a:r>
              <a:rPr lang="sv-SE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If not, </a:t>
            </a:r>
            <a:r>
              <a:rPr lang="sv-SE" sz="14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we</a:t>
            </a:r>
            <a:r>
              <a:rPr lang="sv-SE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sv-SE" sz="14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need</a:t>
            </a:r>
            <a:r>
              <a:rPr lang="sv-SE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to transform the diagram 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so the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multiplicity</a:t>
            </a:r>
            <a:r>
              <a:rPr lang="sv-SE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is 1..1 for all </a:t>
            </a:r>
            <a:r>
              <a:rPr lang="sv-SE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attributes</a:t>
            </a:r>
            <a:endParaRPr lang="sv-SE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ts val="2900"/>
              </a:lnSpc>
              <a:spcBef>
                <a:spcPct val="20000"/>
              </a:spcBef>
              <a:buSzPct val="93000"/>
            </a:pPr>
            <a:endParaRPr lang="sv-SE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ts val="2900"/>
              </a:lnSpc>
              <a:spcBef>
                <a:spcPct val="20000"/>
              </a:spcBef>
              <a:buSzPct val="93000"/>
            </a:pPr>
            <a:endParaRPr lang="sv-SE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0" name="Rectangle 8">
            <a:extLst>
              <a:ext uri="{FF2B5EF4-FFF2-40B4-BE49-F238E27FC236}">
                <a16:creationId xmlns:a16="http://schemas.microsoft.com/office/drawing/2014/main" id="{161435E3-CC71-4F6A-9F28-90A481E03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319" y="3085088"/>
            <a:ext cx="1318022" cy="50569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v-SE" altLang="sv-SE" sz="1050"/>
          </a:p>
        </p:txBody>
      </p:sp>
      <p:sp>
        <p:nvSpPr>
          <p:cNvPr id="43" name="Line 9">
            <a:extLst>
              <a:ext uri="{FF2B5EF4-FFF2-40B4-BE49-F238E27FC236}">
                <a16:creationId xmlns:a16="http://schemas.microsoft.com/office/drawing/2014/main" id="{7C1DA090-BF4A-47E0-9D83-C98BED58B0C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5319" y="3256537"/>
            <a:ext cx="131802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v-SE" sz="1350"/>
          </a:p>
        </p:txBody>
      </p:sp>
      <p:sp>
        <p:nvSpPr>
          <p:cNvPr id="44" name="Text Box 10">
            <a:extLst>
              <a:ext uri="{FF2B5EF4-FFF2-40B4-BE49-F238E27FC236}">
                <a16:creationId xmlns:a16="http://schemas.microsoft.com/office/drawing/2014/main" id="{8E1ABCAF-D65D-4B48-A122-25E7E5D5E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6535" y="3037462"/>
            <a:ext cx="105608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1050" dirty="0">
                <a:latin typeface="Verdana" panose="020B0604030504040204" pitchFamily="34" charset="0"/>
              </a:rPr>
              <a:t>Student</a:t>
            </a:r>
          </a:p>
        </p:txBody>
      </p:sp>
      <p:sp>
        <p:nvSpPr>
          <p:cNvPr id="45" name="Text Box 16">
            <a:extLst>
              <a:ext uri="{FF2B5EF4-FFF2-40B4-BE49-F238E27FC236}">
                <a16:creationId xmlns:a16="http://schemas.microsoft.com/office/drawing/2014/main" id="{BA742309-DB43-4BDC-9BCD-E03782B701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9502" y="3155964"/>
            <a:ext cx="47506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1..1</a:t>
            </a:r>
          </a:p>
        </p:txBody>
      </p:sp>
      <p:sp>
        <p:nvSpPr>
          <p:cNvPr id="46" name="Text Box 17">
            <a:extLst>
              <a:ext uri="{FF2B5EF4-FFF2-40B4-BE49-F238E27FC236}">
                <a16:creationId xmlns:a16="http://schemas.microsoft.com/office/drawing/2014/main" id="{919281F9-8669-407A-B2ED-F94E66092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1064" y="3613519"/>
            <a:ext cx="52744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0..*</a:t>
            </a:r>
          </a:p>
        </p:txBody>
      </p:sp>
      <p:sp>
        <p:nvSpPr>
          <p:cNvPr id="47" name="Rectangle 18">
            <a:extLst>
              <a:ext uri="{FF2B5EF4-FFF2-40B4-BE49-F238E27FC236}">
                <a16:creationId xmlns:a16="http://schemas.microsoft.com/office/drawing/2014/main" id="{486AAC52-1168-4A02-8DD0-96F7BFAC2F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9482" y="3387692"/>
            <a:ext cx="1265635" cy="44095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v-SE" altLang="sv-SE" sz="1050"/>
          </a:p>
        </p:txBody>
      </p:sp>
      <p:sp>
        <p:nvSpPr>
          <p:cNvPr id="48" name="Line 19">
            <a:extLst>
              <a:ext uri="{FF2B5EF4-FFF2-40B4-BE49-F238E27FC236}">
                <a16:creationId xmlns:a16="http://schemas.microsoft.com/office/drawing/2014/main" id="{2734174B-CC07-43F4-A3BA-EDD8228E59C4}"/>
              </a:ext>
            </a:extLst>
          </p:cNvPr>
          <p:cNvSpPr>
            <a:spLocks noChangeShapeType="1"/>
          </p:cNvSpPr>
          <p:nvPr/>
        </p:nvSpPr>
        <p:spPr bwMode="auto">
          <a:xfrm>
            <a:off x="3099483" y="3590444"/>
            <a:ext cx="126563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v-SE" sz="1350"/>
          </a:p>
        </p:txBody>
      </p:sp>
      <p:sp>
        <p:nvSpPr>
          <p:cNvPr id="49" name="Text Box 21">
            <a:extLst>
              <a:ext uri="{FF2B5EF4-FFF2-40B4-BE49-F238E27FC236}">
                <a16:creationId xmlns:a16="http://schemas.microsoft.com/office/drawing/2014/main" id="{0F5F9A7A-1B28-4BF7-901B-6C6087610B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9453" y="3377336"/>
            <a:ext cx="105489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1050" dirty="0" err="1">
                <a:latin typeface="Verdana" panose="020B0604030504040204" pitchFamily="34" charset="0"/>
              </a:rPr>
              <a:t>Registration</a:t>
            </a:r>
            <a:endParaRPr lang="sv-SE" altLang="sv-SE" sz="1800" dirty="0">
              <a:latin typeface="Verdana" panose="020B0604030504040204" pitchFamily="34" charset="0"/>
            </a:endParaRPr>
          </a:p>
        </p:txBody>
      </p:sp>
      <p:sp>
        <p:nvSpPr>
          <p:cNvPr id="50" name="Rectangle 23">
            <a:extLst>
              <a:ext uri="{FF2B5EF4-FFF2-40B4-BE49-F238E27FC236}">
                <a16:creationId xmlns:a16="http://schemas.microsoft.com/office/drawing/2014/main" id="{6C6FA5E2-2B06-47B4-A2D8-62A6F5B87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8129" y="3161759"/>
            <a:ext cx="1407319" cy="45939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v-SE" altLang="sv-SE" sz="1050"/>
          </a:p>
        </p:txBody>
      </p:sp>
      <p:sp>
        <p:nvSpPr>
          <p:cNvPr id="51" name="Text Box 25">
            <a:extLst>
              <a:ext uri="{FF2B5EF4-FFF2-40B4-BE49-F238E27FC236}">
                <a16:creationId xmlns:a16="http://schemas.microsoft.com/office/drawing/2014/main" id="{E9D88FA0-C179-485F-9E73-9EE67CB2E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3306" y="3101460"/>
            <a:ext cx="1367809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1050" dirty="0">
                <a:latin typeface="Verdana" panose="020B0604030504040204" pitchFamily="34" charset="0"/>
              </a:rPr>
              <a:t>Course</a:t>
            </a:r>
            <a:endParaRPr lang="sv-SE" altLang="sv-SE" sz="1800" dirty="0">
              <a:latin typeface="Verdana" panose="020B060403050404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5EA9713-F860-4F27-8BFB-D45A22ADD5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410" y="3221451"/>
            <a:ext cx="13773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 err="1">
                <a:latin typeface="Verdana" panose="020B0604030504040204" pitchFamily="34" charset="0"/>
              </a:rPr>
              <a:t>studentName</a:t>
            </a:r>
            <a:r>
              <a:rPr lang="sv-SE" altLang="sv-SE" sz="900" dirty="0">
                <a:latin typeface="Verdana" panose="020B0604030504040204" pitchFamily="34" charset="0"/>
              </a:rPr>
              <a:t> (1..1) 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 err="1">
                <a:latin typeface="Verdana" panose="020B0604030504040204" pitchFamily="34" charset="0"/>
              </a:rPr>
              <a:t>mobileNo</a:t>
            </a:r>
            <a:r>
              <a:rPr lang="sv-SE" altLang="sv-SE" sz="900" dirty="0">
                <a:latin typeface="Verdana" panose="020B0604030504040204" pitchFamily="34" charset="0"/>
              </a:rPr>
              <a:t> (1..1)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279037C-EA40-4E84-AC08-E17E4052A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3230" y="3588062"/>
            <a:ext cx="102303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 err="1">
                <a:latin typeface="Verdana" panose="020B0604030504040204" pitchFamily="34" charset="0"/>
              </a:rPr>
              <a:t>regDate</a:t>
            </a:r>
            <a:r>
              <a:rPr lang="sv-SE" altLang="sv-SE" sz="900" dirty="0">
                <a:latin typeface="Verdana" panose="020B0604030504040204" pitchFamily="34" charset="0"/>
              </a:rPr>
              <a:t> (1..1)</a:t>
            </a:r>
          </a:p>
        </p:txBody>
      </p:sp>
      <p:sp>
        <p:nvSpPr>
          <p:cNvPr id="54" name="Text Box 30">
            <a:extLst>
              <a:ext uri="{FF2B5EF4-FFF2-40B4-BE49-F238E27FC236}">
                <a16:creationId xmlns:a16="http://schemas.microsoft.com/office/drawing/2014/main" id="{A88A7CF1-47A5-4D77-81AB-A54C32BC18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6489" y="3210466"/>
            <a:ext cx="47506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1..1</a:t>
            </a:r>
          </a:p>
        </p:txBody>
      </p:sp>
      <p:sp>
        <p:nvSpPr>
          <p:cNvPr id="55" name="Line 34">
            <a:extLst>
              <a:ext uri="{FF2B5EF4-FFF2-40B4-BE49-F238E27FC236}">
                <a16:creationId xmlns:a16="http://schemas.microsoft.com/office/drawing/2014/main" id="{F81A0960-B652-4235-BE1F-B66A296450FD}"/>
              </a:ext>
            </a:extLst>
          </p:cNvPr>
          <p:cNvSpPr>
            <a:spLocks noChangeShapeType="1"/>
          </p:cNvSpPr>
          <p:nvPr/>
        </p:nvSpPr>
        <p:spPr bwMode="auto">
          <a:xfrm>
            <a:off x="5306275" y="3336291"/>
            <a:ext cx="14049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sv-SE" sz="1350"/>
          </a:p>
        </p:txBody>
      </p:sp>
      <p:sp>
        <p:nvSpPr>
          <p:cNvPr id="56" name="Line 106">
            <a:extLst>
              <a:ext uri="{FF2B5EF4-FFF2-40B4-BE49-F238E27FC236}">
                <a16:creationId xmlns:a16="http://schemas.microsoft.com/office/drawing/2014/main" id="{2A8E6EF6-8D74-4A7C-ACAD-E73999E640B6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7635" y="3408633"/>
            <a:ext cx="704464" cy="179429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sv-SE" sz="1350"/>
          </a:p>
        </p:txBody>
      </p:sp>
      <p:sp>
        <p:nvSpPr>
          <p:cNvPr id="57" name="Line 106">
            <a:extLst>
              <a:ext uri="{FF2B5EF4-FFF2-40B4-BE49-F238E27FC236}">
                <a16:creationId xmlns:a16="http://schemas.microsoft.com/office/drawing/2014/main" id="{E1EAE0E6-E50C-433C-BADD-EC0C11D946D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86249" y="3425651"/>
            <a:ext cx="896512" cy="162411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sv-SE" sz="1350"/>
          </a:p>
        </p:txBody>
      </p:sp>
      <p:sp>
        <p:nvSpPr>
          <p:cNvPr id="58" name="Text Box 17">
            <a:extLst>
              <a:ext uri="{FF2B5EF4-FFF2-40B4-BE49-F238E27FC236}">
                <a16:creationId xmlns:a16="http://schemas.microsoft.com/office/drawing/2014/main" id="{3FF112AC-4E15-4F11-B269-C1D006220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3823" y="3277867"/>
            <a:ext cx="115616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i="1" dirty="0" err="1">
                <a:latin typeface="Verdana" panose="020B0604030504040204" pitchFamily="34" charset="0"/>
              </a:rPr>
              <a:t>concerns</a:t>
            </a:r>
            <a:endParaRPr lang="sv-SE" altLang="sv-SE" sz="900" i="1" dirty="0">
              <a:latin typeface="Verdana" panose="020B0604030504040204" pitchFamily="34" charset="0"/>
            </a:endParaRPr>
          </a:p>
        </p:txBody>
      </p:sp>
      <p:sp>
        <p:nvSpPr>
          <p:cNvPr id="59" name="Text Box 17">
            <a:extLst>
              <a:ext uri="{FF2B5EF4-FFF2-40B4-BE49-F238E27FC236}">
                <a16:creationId xmlns:a16="http://schemas.microsoft.com/office/drawing/2014/main" id="{B3C821C2-F401-402E-853C-6AD6903FD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3994" y="3336291"/>
            <a:ext cx="115616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i="1" dirty="0" err="1">
                <a:latin typeface="Verdana" panose="020B0604030504040204" pitchFamily="34" charset="0"/>
              </a:rPr>
              <a:t>performs</a:t>
            </a:r>
            <a:endParaRPr lang="sv-SE" altLang="sv-SE" sz="900" i="1" dirty="0">
              <a:latin typeface="Verdana" panose="020B0604030504040204" pitchFamily="34" charset="0"/>
            </a:endParaRPr>
          </a:p>
        </p:txBody>
      </p:sp>
      <p:sp>
        <p:nvSpPr>
          <p:cNvPr id="60" name="Isosceles Triangle 59">
            <a:extLst>
              <a:ext uri="{FF2B5EF4-FFF2-40B4-BE49-F238E27FC236}">
                <a16:creationId xmlns:a16="http://schemas.microsoft.com/office/drawing/2014/main" id="{127D8945-2C6F-453F-877E-56143C9C4502}"/>
              </a:ext>
            </a:extLst>
          </p:cNvPr>
          <p:cNvSpPr/>
          <p:nvPr/>
        </p:nvSpPr>
        <p:spPr>
          <a:xfrm rot="5400000">
            <a:off x="2911538" y="3430636"/>
            <a:ext cx="160938" cy="49233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1" name="Isosceles Triangle 60">
            <a:extLst>
              <a:ext uri="{FF2B5EF4-FFF2-40B4-BE49-F238E27FC236}">
                <a16:creationId xmlns:a16="http://schemas.microsoft.com/office/drawing/2014/main" id="{874D9325-677E-404A-A454-2182CF9B242E}"/>
              </a:ext>
            </a:extLst>
          </p:cNvPr>
          <p:cNvSpPr/>
          <p:nvPr/>
        </p:nvSpPr>
        <p:spPr>
          <a:xfrm rot="5400000">
            <a:off x="4917957" y="3364938"/>
            <a:ext cx="160938" cy="49233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2" name="Rectangle 28">
            <a:extLst>
              <a:ext uri="{FF2B5EF4-FFF2-40B4-BE49-F238E27FC236}">
                <a16:creationId xmlns:a16="http://schemas.microsoft.com/office/drawing/2014/main" id="{A6DF5654-286E-49C0-B2FE-C2ACB9F2BE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9981" y="3361108"/>
            <a:ext cx="128272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 err="1">
                <a:latin typeface="Verdana" panose="020B0604030504040204" pitchFamily="34" charset="0"/>
              </a:rPr>
              <a:t>courseName</a:t>
            </a:r>
            <a:r>
              <a:rPr lang="sv-SE" altLang="sv-SE" sz="900" dirty="0">
                <a:latin typeface="Verdana" panose="020B0604030504040204" pitchFamily="34" charset="0"/>
              </a:rPr>
              <a:t> (1..1)</a:t>
            </a:r>
          </a:p>
        </p:txBody>
      </p:sp>
      <p:sp>
        <p:nvSpPr>
          <p:cNvPr id="63" name="Text Box 17">
            <a:extLst>
              <a:ext uri="{FF2B5EF4-FFF2-40B4-BE49-F238E27FC236}">
                <a16:creationId xmlns:a16="http://schemas.microsoft.com/office/drawing/2014/main" id="{49251637-E4A7-47F1-A710-A5BFC4E3C8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5420" y="3601047"/>
            <a:ext cx="52744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300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30000"/>
              </a:spcAft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3000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sv-SE" altLang="sv-SE" sz="900" dirty="0">
                <a:latin typeface="Verdana" panose="020B0604030504040204" pitchFamily="34" charset="0"/>
              </a:rPr>
              <a:t>0..*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DD3F795-6F1E-4B3B-BD27-52A7814E1EE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231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82"/>
    </mc:Choice>
    <mc:Fallback xmlns="">
      <p:transition spd="slow" advTm="26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APSEDTIME" val="44,333"/>
  <p:tag name="TIMELINE" val="12,8/17,9/23,1/35,7/40,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APSEDTIME" val="44,333"/>
  <p:tag name="TIMELINE" val="12,8/17,9/23,1/35,7/40,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APSEDTIME" val="44,333"/>
  <p:tag name="TIMELINE" val="12,8/17,9/23,1/35,7/40,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APSEDTIME" val="44,333"/>
  <p:tag name="TIMELINE" val="12,8/17,9/23,1/35,7/40,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APSEDTIME" val="44,333"/>
  <p:tag name="TIMELINE" val="12,8/17,9/23,1/35,7/40,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APSEDTIME" val="44,333"/>
  <p:tag name="TIMELINE" val="12,8/17,9/23,1/35,7/40,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APSEDTIME" val="44,333"/>
  <p:tag name="TIMELINE" val="12,8/17,9/23,1/35,7/40,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APSEDTIME" val="44,333"/>
  <p:tag name="TIMELINE" val="12,8/17,9/23,1/35,7/40,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APSEDTIME" val="44,333"/>
  <p:tag name="TIMELINE" val="12,8/17,9/23,1/35,7/40,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APSEDTIME" val="44,333"/>
  <p:tag name="TIMELINE" val="12,8/17,9/23,1/35,7/40,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APSEDTIME" val="44,333"/>
  <p:tag name="TIMELINE" val="12,8/17,9/23,1/35,7/40,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APSEDTIME" val="44,333"/>
  <p:tag name="TIMELINE" val="12,8/17,9/23,1/35,7/40,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APSEDTIME" val="44,333"/>
  <p:tag name="TIMELINE" val="12,8/17,9/23,1/35,7/40,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APSEDTIME" val="44,333"/>
  <p:tag name="TIMELINE" val="12,8/17,9/23,1/35,7/40,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LAPSEDTIME" val="44,333"/>
  <p:tag name="TIMELINE" val="12,8/17,9/23,1/35,7/40,2"/>
</p:tagLst>
</file>

<file path=ppt/theme/theme1.xml><?xml version="1.0" encoding="utf-8"?>
<a:theme xmlns:a="http://schemas.openxmlformats.org/drawingml/2006/main" name="su_dsv_ppt_template_16_9_20130920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nglish SU 16:9 - Widescreen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U 16:9 - Blå Widescreen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English SU 16:9 - Blå Widescreen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pecial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sz="1600" noProof="0" dirty="0" smtClean="0">
            <a:solidFill>
              <a:srgbClr val="FFFFFF"/>
            </a:solidFill>
            <a:latin typeface="Verdana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su_dsv_ppt_template_16_9_20141030</Template>
  <TotalTime>1443</TotalTime>
  <Words>2561</Words>
  <Application>Microsoft Office PowerPoint</Application>
  <PresentationFormat>On-screen Show (16:9)</PresentationFormat>
  <Paragraphs>461</Paragraphs>
  <Slides>17</Slides>
  <Notes>16</Notes>
  <HiddenSlides>0</HiddenSlides>
  <MMClips>17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Verdana</vt:lpstr>
      <vt:lpstr>Wingdings</vt:lpstr>
      <vt:lpstr>su_dsv_ppt_template_16_9_20130920</vt:lpstr>
      <vt:lpstr>English SU 16:9 - Widescreen</vt:lpstr>
      <vt:lpstr>SU 16:9 - Blå Widescreen</vt:lpstr>
      <vt:lpstr>English SU 16:9 - Blå Widescreen</vt:lpstr>
      <vt:lpstr>Special</vt:lpstr>
      <vt:lpstr>Managing Problematic Modelling Situations with UML Class Diagram</vt:lpstr>
      <vt:lpstr>PowerPoint Presentation</vt:lpstr>
      <vt:lpstr>Attributes have multiplicity as well</vt:lpstr>
      <vt:lpstr>Attibutes and Associations </vt:lpstr>
      <vt:lpstr>Attibutes and Associations </vt:lpstr>
      <vt:lpstr>Attibutes and Associations </vt:lpstr>
      <vt:lpstr>All properties in UML have multiplicity</vt:lpstr>
      <vt:lpstr>Attibutes have multiplicity</vt:lpstr>
      <vt:lpstr>Attibutes have multiplicity</vt:lpstr>
      <vt:lpstr>Attibutes have multiplicity</vt:lpstr>
      <vt:lpstr>Attibutes have multiplicity</vt:lpstr>
      <vt:lpstr>Attibutes have multiplicity</vt:lpstr>
      <vt:lpstr>Attibutes have multiplicity</vt:lpstr>
      <vt:lpstr>Attibutes have multiplicity</vt:lpstr>
      <vt:lpstr>Why this rules?</vt:lpstr>
      <vt:lpstr>Why this rules?</vt:lpstr>
      <vt:lpstr>In this module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Erik</dc:creator>
  <cp:lastModifiedBy>Erik Perjons</cp:lastModifiedBy>
  <cp:revision>104</cp:revision>
  <dcterms:created xsi:type="dcterms:W3CDTF">2015-05-25T21:35:52Z</dcterms:created>
  <dcterms:modified xsi:type="dcterms:W3CDTF">2020-09-26T13:14:24Z</dcterms:modified>
</cp:coreProperties>
</file>