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0"/>
  </p:notesMasterIdLst>
  <p:handoutMasterIdLst>
    <p:handoutMasterId r:id="rId21"/>
  </p:handoutMasterIdLst>
  <p:sldIdLst>
    <p:sldId id="264" r:id="rId6"/>
    <p:sldId id="350" r:id="rId7"/>
    <p:sldId id="354" r:id="rId8"/>
    <p:sldId id="352" r:id="rId9"/>
    <p:sldId id="355" r:id="rId10"/>
    <p:sldId id="356" r:id="rId11"/>
    <p:sldId id="369" r:id="rId12"/>
    <p:sldId id="360" r:id="rId13"/>
    <p:sldId id="364" r:id="rId14"/>
    <p:sldId id="361" r:id="rId15"/>
    <p:sldId id="370" r:id="rId16"/>
    <p:sldId id="365" r:id="rId17"/>
    <p:sldId id="367" r:id="rId18"/>
    <p:sldId id="368" r:id="rId19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2" autoAdjust="0"/>
    <p:restoredTop sz="95847" autoAdjust="0"/>
  </p:normalViewPr>
  <p:slideViewPr>
    <p:cSldViewPr snapToGrid="0">
      <p:cViewPr varScale="1">
        <p:scale>
          <a:sx n="110" d="100"/>
          <a:sy n="110" d="100"/>
        </p:scale>
        <p:origin x="533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9/26/2020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2020-09-26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2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1394562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11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363919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12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84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13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54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14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7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3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1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4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3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5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4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6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6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7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234933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8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25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9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7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10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9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2020-09-26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9/26/2020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2020-09-26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9/26/2020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704612"/>
            <a:ext cx="7437357" cy="1069200"/>
          </a:xfrm>
        </p:spPr>
        <p:txBody>
          <a:bodyPr/>
          <a:lstStyle/>
          <a:p>
            <a:r>
              <a:rPr lang="sv-SE" dirty="0" err="1"/>
              <a:t>Managing</a:t>
            </a:r>
            <a:r>
              <a:rPr lang="sv-SE" dirty="0"/>
              <a:t> </a:t>
            </a:r>
            <a:r>
              <a:rPr lang="sv-SE" dirty="0" err="1"/>
              <a:t>Problematic</a:t>
            </a:r>
            <a:r>
              <a:rPr lang="sv-SE" dirty="0"/>
              <a:t> </a:t>
            </a:r>
            <a:r>
              <a:rPr lang="sv-SE" dirty="0" err="1"/>
              <a:t>Modelling</a:t>
            </a:r>
            <a:r>
              <a:rPr lang="sv-SE" dirty="0"/>
              <a:t> Situations </a:t>
            </a:r>
            <a:r>
              <a:rPr lang="sv-SE" dirty="0" err="1"/>
              <a:t>with</a:t>
            </a:r>
            <a:r>
              <a:rPr lang="sv-SE" dirty="0"/>
              <a:t> UML </a:t>
            </a:r>
            <a:r>
              <a:rPr lang="sv-SE" dirty="0" err="1"/>
              <a:t>Activity</a:t>
            </a:r>
            <a:r>
              <a:rPr lang="sv-SE" dirty="0"/>
              <a:t> Diagram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3360328"/>
            <a:ext cx="6631200" cy="1045502"/>
          </a:xfrm>
        </p:spPr>
        <p:txBody>
          <a:bodyPr/>
          <a:lstStyle/>
          <a:p>
            <a:r>
              <a:rPr lang="sv-SE" dirty="0"/>
              <a:t>Erik Perjons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v-SE" dirty="0"/>
              <a:t>SUPCOM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7094B9-283B-407E-87B1-F0601C386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855"/>
    </mc:Choice>
    <mc:Fallback>
      <p:transition advTm="1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45" name="Text Box 47">
            <a:extLst>
              <a:ext uri="{FF2B5EF4-FFF2-40B4-BE49-F238E27FC236}">
                <a16:creationId xmlns:a16="http://schemas.microsoft.com/office/drawing/2014/main" id="{4BD9623D-EF00-4AF2-94AB-F0CC65B4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059" y="991880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241515EA-D6FD-4EE7-8215-20ADE2DA3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630" y="1270173"/>
            <a:ext cx="6634463" cy="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2635DA0D-EDC4-45A2-ADB1-C1668DE59A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838" y="989934"/>
            <a:ext cx="6611492" cy="437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8" name="Line 44">
            <a:extLst>
              <a:ext uri="{FF2B5EF4-FFF2-40B4-BE49-F238E27FC236}">
                <a16:creationId xmlns:a16="http://schemas.microsoft.com/office/drawing/2014/main" id="{90CE9779-FE87-484F-935B-EF4BC7EAA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567" y="9899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955193-4B2D-44AF-B897-803C7C121587}"/>
              </a:ext>
            </a:extLst>
          </p:cNvPr>
          <p:cNvSpPr txBox="1"/>
          <p:nvPr/>
        </p:nvSpPr>
        <p:spPr>
          <a:xfrm>
            <a:off x="5787236" y="1986974"/>
            <a:ext cx="23700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</a:t>
            </a:r>
            <a:r>
              <a:rPr lang="sv-SE" sz="1400" dirty="0" err="1"/>
              <a:t>can</a:t>
            </a:r>
            <a:r>
              <a:rPr lang="sv-SE" sz="1400" dirty="0"/>
              <a:t> do </a:t>
            </a:r>
            <a:r>
              <a:rPr lang="sv-SE" sz="1400" dirty="0" err="1"/>
              <a:t>two</a:t>
            </a:r>
            <a:r>
              <a:rPr lang="sv-SE" sz="1400" dirty="0"/>
              <a:t> tasks in </a:t>
            </a:r>
            <a:r>
              <a:rPr lang="sv-SE" sz="1400" dirty="0" err="1"/>
              <a:t>any</a:t>
            </a:r>
            <a:r>
              <a:rPr lang="sv-SE" sz="1400" dirty="0"/>
              <a:t> order, </a:t>
            </a:r>
            <a:r>
              <a:rPr lang="sv-SE" sz="1400" dirty="0" err="1"/>
              <a:t>but</a:t>
            </a:r>
            <a:r>
              <a:rPr lang="sv-SE" sz="1400" dirty="0"/>
              <a:t> not </a:t>
            </a:r>
            <a:r>
              <a:rPr lang="sv-SE" sz="1400" dirty="0" err="1"/>
              <a:t>always</a:t>
            </a:r>
            <a:r>
              <a:rPr lang="sv-SE" sz="1400" dirty="0"/>
              <a:t> do </a:t>
            </a:r>
            <a:r>
              <a:rPr lang="sv-SE" sz="1400" dirty="0" err="1"/>
              <a:t>these</a:t>
            </a:r>
            <a:r>
              <a:rPr lang="sv-SE" sz="1400" dirty="0"/>
              <a:t> tasks?</a:t>
            </a:r>
          </a:p>
          <a:p>
            <a:endParaRPr lang="sv-SE" sz="1400" dirty="0"/>
          </a:p>
          <a:p>
            <a:r>
              <a:rPr lang="sv-SE" sz="1400" b="1" dirty="0"/>
              <a:t>Solution: </a:t>
            </a:r>
            <a:r>
              <a:rPr lang="sv-SE" sz="1400" dirty="0"/>
              <a:t>Alternative 2</a:t>
            </a:r>
          </a:p>
        </p:txBody>
      </p:sp>
      <p:sp>
        <p:nvSpPr>
          <p:cNvPr id="50" name="Line 44">
            <a:extLst>
              <a:ext uri="{FF2B5EF4-FFF2-40B4-BE49-F238E27FC236}">
                <a16:creationId xmlns:a16="http://schemas.microsoft.com/office/drawing/2014/main" id="{F21CE497-6B80-4E43-9686-C94A713FF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267" y="9899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12" name="Oval 8">
            <a:extLst>
              <a:ext uri="{FF2B5EF4-FFF2-40B4-BE49-F238E27FC236}">
                <a16:creationId xmlns:a16="http://schemas.microsoft.com/office/drawing/2014/main" id="{DCA13735-CCC8-4688-96D9-64E31381A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842" y="141382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13" name="AutoShape 9">
            <a:extLst>
              <a:ext uri="{FF2B5EF4-FFF2-40B4-BE49-F238E27FC236}">
                <a16:creationId xmlns:a16="http://schemas.microsoft.com/office/drawing/2014/main" id="{FD3EE66F-2D8C-478E-9588-B77253E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648" y="278368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14" name="Text Box 29">
            <a:extLst>
              <a:ext uri="{FF2B5EF4-FFF2-40B4-BE49-F238E27FC236}">
                <a16:creationId xmlns:a16="http://schemas.microsoft.com/office/drawing/2014/main" id="{73FC1F91-4D50-4BD2-83A8-BD194037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648" y="2850438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/>
              <a:t>Check </a:t>
            </a:r>
            <a:r>
              <a:rPr lang="sv-SE" altLang="sv-SE" sz="1050" i="0" dirty="0" err="1"/>
              <a:t>quality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of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received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foods</a:t>
            </a:r>
            <a:r>
              <a:rPr lang="sv-SE" altLang="sv-SE" sz="1050" i="0" dirty="0"/>
              <a:t> from </a:t>
            </a:r>
            <a:r>
              <a:rPr lang="sv-SE" altLang="sv-SE" sz="1050" i="0" dirty="0" err="1"/>
              <a:t>vendors</a:t>
            </a:r>
            <a:endParaRPr lang="sv-SE" altLang="sv-SE" sz="1050" i="0" dirty="0"/>
          </a:p>
        </p:txBody>
      </p:sp>
      <p:sp>
        <p:nvSpPr>
          <p:cNvPr id="115" name="Diamond 114">
            <a:extLst>
              <a:ext uri="{FF2B5EF4-FFF2-40B4-BE49-F238E27FC236}">
                <a16:creationId xmlns:a16="http://schemas.microsoft.com/office/drawing/2014/main" id="{EB35B1CD-52DE-4E75-AD1B-88AD30E99752}"/>
              </a:ext>
            </a:extLst>
          </p:cNvPr>
          <p:cNvSpPr/>
          <p:nvPr/>
        </p:nvSpPr>
        <p:spPr>
          <a:xfrm>
            <a:off x="2706316" y="2256331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AutoShape 9">
            <a:extLst>
              <a:ext uri="{FF2B5EF4-FFF2-40B4-BE49-F238E27FC236}">
                <a16:creationId xmlns:a16="http://schemas.microsoft.com/office/drawing/2014/main" id="{08575F29-7A00-440E-8049-06F330B9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531" y="278183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17" name="Line 28">
            <a:extLst>
              <a:ext uri="{FF2B5EF4-FFF2-40B4-BE49-F238E27FC236}">
                <a16:creationId xmlns:a16="http://schemas.microsoft.com/office/drawing/2014/main" id="{8F5CB554-ECA8-4FD8-8628-7EAE227781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3235" y="2363689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18" name="Text Box 29">
            <a:extLst>
              <a:ext uri="{FF2B5EF4-FFF2-40B4-BE49-F238E27FC236}">
                <a16:creationId xmlns:a16="http://schemas.microsoft.com/office/drawing/2014/main" id="{EDEF96E9-D070-4BF3-94A7-CB8C0D40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08" y="2864050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administrative tasks</a:t>
            </a:r>
          </a:p>
        </p:txBody>
      </p:sp>
      <p:sp>
        <p:nvSpPr>
          <p:cNvPr id="119" name="Diamond 118">
            <a:extLst>
              <a:ext uri="{FF2B5EF4-FFF2-40B4-BE49-F238E27FC236}">
                <a16:creationId xmlns:a16="http://schemas.microsoft.com/office/drawing/2014/main" id="{309E0BEA-C4DD-494B-9F50-5A5C6EFA79FA}"/>
              </a:ext>
            </a:extLst>
          </p:cNvPr>
          <p:cNvSpPr/>
          <p:nvPr/>
        </p:nvSpPr>
        <p:spPr>
          <a:xfrm>
            <a:off x="2694871" y="359003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0" name="Line 28">
            <a:extLst>
              <a:ext uri="{FF2B5EF4-FFF2-40B4-BE49-F238E27FC236}">
                <a16:creationId xmlns:a16="http://schemas.microsoft.com/office/drawing/2014/main" id="{7DD17C97-07D6-4BF7-8F8D-CD257C5D5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3234" y="3480968"/>
            <a:ext cx="0" cy="19671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1" name="Line 28">
            <a:extLst>
              <a:ext uri="{FF2B5EF4-FFF2-40B4-BE49-F238E27FC236}">
                <a16:creationId xmlns:a16="http://schemas.microsoft.com/office/drawing/2014/main" id="{35A8ECC6-3E7D-4DE7-9A52-79D5FEB77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804" y="198723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2" name="Line 28">
            <a:extLst>
              <a:ext uri="{FF2B5EF4-FFF2-40B4-BE49-F238E27FC236}">
                <a16:creationId xmlns:a16="http://schemas.microsoft.com/office/drawing/2014/main" id="{76B4B3F2-9003-4159-89C6-A7AFEF5D2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1064" y="3725367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3" name="Line 28">
            <a:extLst>
              <a:ext uri="{FF2B5EF4-FFF2-40B4-BE49-F238E27FC236}">
                <a16:creationId xmlns:a16="http://schemas.microsoft.com/office/drawing/2014/main" id="{8989008D-255D-458B-A454-76C00B18C6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6201" y="3712388"/>
            <a:ext cx="83788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4" name="Line 28">
            <a:extLst>
              <a:ext uri="{FF2B5EF4-FFF2-40B4-BE49-F238E27FC236}">
                <a16:creationId xmlns:a16="http://schemas.microsoft.com/office/drawing/2014/main" id="{FAC92DC3-38C6-455F-889F-E2A6292B7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6902" y="2347249"/>
            <a:ext cx="729420" cy="45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5" name="Text Box 5">
            <a:extLst>
              <a:ext uri="{FF2B5EF4-FFF2-40B4-BE49-F238E27FC236}">
                <a16:creationId xmlns:a16="http://schemas.microsoft.com/office/drawing/2014/main" id="{E939646F-06B0-44ED-A880-0AE7308F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167" y="2357154"/>
            <a:ext cx="10749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administrative tasks]</a:t>
            </a:r>
          </a:p>
        </p:txBody>
      </p:sp>
      <p:sp>
        <p:nvSpPr>
          <p:cNvPr id="126" name="Line 28">
            <a:extLst>
              <a:ext uri="{FF2B5EF4-FFF2-40B4-BE49-F238E27FC236}">
                <a16:creationId xmlns:a16="http://schemas.microsoft.com/office/drawing/2014/main" id="{CFE4EE02-64F8-49B1-A0FC-2A59D5296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2881" y="2363689"/>
            <a:ext cx="9977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7" name="Text Box 5">
            <a:extLst>
              <a:ext uri="{FF2B5EF4-FFF2-40B4-BE49-F238E27FC236}">
                <a16:creationId xmlns:a16="http://schemas.microsoft.com/office/drawing/2014/main" id="{CCA4577B-733C-4ACF-AAA7-CE68DB6A4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800" y="2363818"/>
            <a:ext cx="8971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sv-SE" altLang="sv-SE" sz="750" i="0" dirty="0"/>
              <a:t>[check </a:t>
            </a:r>
            <a:r>
              <a:rPr lang="sv-SE" altLang="sv-SE" sz="750" i="0" dirty="0" err="1"/>
              <a:t>quality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of</a:t>
            </a:r>
            <a:r>
              <a:rPr lang="sv-SE" altLang="sv-SE" sz="750" i="0" dirty="0"/>
              <a:t>  </a:t>
            </a:r>
            <a:r>
              <a:rPr lang="sv-SE" altLang="sv-SE" sz="750" i="0" dirty="0" err="1"/>
              <a:t>received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food</a:t>
            </a:r>
            <a:r>
              <a:rPr lang="sv-SE" altLang="sv-SE" sz="750" i="0" dirty="0"/>
              <a:t>]</a:t>
            </a:r>
          </a:p>
        </p:txBody>
      </p:sp>
      <p:sp>
        <p:nvSpPr>
          <p:cNvPr id="128" name="Line 28">
            <a:extLst>
              <a:ext uri="{FF2B5EF4-FFF2-40B4-BE49-F238E27FC236}">
                <a16:creationId xmlns:a16="http://schemas.microsoft.com/office/drawing/2014/main" id="{71D5146F-87E5-4DEF-AD41-1E4FBF3488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7350" y="2347592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9" name="Line 28">
            <a:extLst>
              <a:ext uri="{FF2B5EF4-FFF2-40B4-BE49-F238E27FC236}">
                <a16:creationId xmlns:a16="http://schemas.microsoft.com/office/drawing/2014/main" id="{4B770800-B80C-4353-AA89-6DCDAFF12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6838" y="2116929"/>
            <a:ext cx="2002131" cy="1916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0" name="Text Box 5">
            <a:extLst>
              <a:ext uri="{FF2B5EF4-FFF2-40B4-BE49-F238E27FC236}">
                <a16:creationId xmlns:a16="http://schemas.microsoft.com/office/drawing/2014/main" id="{193CA6CA-1771-48F7-96DD-95015522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332" y="4154596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additional</a:t>
            </a:r>
            <a:r>
              <a:rPr lang="sv-SE" altLang="sv-SE" sz="750" i="0" dirty="0"/>
              <a:t> task]</a:t>
            </a:r>
          </a:p>
        </p:txBody>
      </p:sp>
      <p:sp>
        <p:nvSpPr>
          <p:cNvPr id="131" name="Line 28">
            <a:extLst>
              <a:ext uri="{FF2B5EF4-FFF2-40B4-BE49-F238E27FC236}">
                <a16:creationId xmlns:a16="http://schemas.microsoft.com/office/drawing/2014/main" id="{87F87C83-DC14-4960-9905-36612241CE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1867" y="2132291"/>
            <a:ext cx="5239" cy="2472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2" name="Line 28">
            <a:extLst>
              <a:ext uri="{FF2B5EF4-FFF2-40B4-BE49-F238E27FC236}">
                <a16:creationId xmlns:a16="http://schemas.microsoft.com/office/drawing/2014/main" id="{E49E1941-4E7A-4D0D-911D-D350411BD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339" y="3487773"/>
            <a:ext cx="4746" cy="22062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3" name="Diamond 132">
            <a:extLst>
              <a:ext uri="{FF2B5EF4-FFF2-40B4-BE49-F238E27FC236}">
                <a16:creationId xmlns:a16="http://schemas.microsoft.com/office/drawing/2014/main" id="{0D451024-97B9-43D4-AD03-E717F50C7932}"/>
              </a:ext>
            </a:extLst>
          </p:cNvPr>
          <p:cNvSpPr/>
          <p:nvPr/>
        </p:nvSpPr>
        <p:spPr>
          <a:xfrm>
            <a:off x="2676903" y="176022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4" name="Line 28">
            <a:extLst>
              <a:ext uri="{FF2B5EF4-FFF2-40B4-BE49-F238E27FC236}">
                <a16:creationId xmlns:a16="http://schemas.microsoft.com/office/drawing/2014/main" id="{4E055F54-6053-439B-A2D2-2C7A7AB83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5185" y="154272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5" name="Line 28">
            <a:extLst>
              <a:ext uri="{FF2B5EF4-FFF2-40B4-BE49-F238E27FC236}">
                <a16:creationId xmlns:a16="http://schemas.microsoft.com/office/drawing/2014/main" id="{7846F6C0-7C71-4858-B6A7-AFB2969BE3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5185" y="3821260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6" name="Diamond 135">
            <a:extLst>
              <a:ext uri="{FF2B5EF4-FFF2-40B4-BE49-F238E27FC236}">
                <a16:creationId xmlns:a16="http://schemas.microsoft.com/office/drawing/2014/main" id="{19D9042C-B878-4183-AB5E-FEF6519C9912}"/>
              </a:ext>
            </a:extLst>
          </p:cNvPr>
          <p:cNvSpPr/>
          <p:nvPr/>
        </p:nvSpPr>
        <p:spPr>
          <a:xfrm>
            <a:off x="2676903" y="402340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Diamond 136">
            <a:extLst>
              <a:ext uri="{FF2B5EF4-FFF2-40B4-BE49-F238E27FC236}">
                <a16:creationId xmlns:a16="http://schemas.microsoft.com/office/drawing/2014/main" id="{4C2F8E7C-3A5D-41FD-B9AB-58FDAA4D5B39}"/>
              </a:ext>
            </a:extLst>
          </p:cNvPr>
          <p:cNvSpPr/>
          <p:nvPr/>
        </p:nvSpPr>
        <p:spPr>
          <a:xfrm>
            <a:off x="2676903" y="448021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8" name="Line 28">
            <a:extLst>
              <a:ext uri="{FF2B5EF4-FFF2-40B4-BE49-F238E27FC236}">
                <a16:creationId xmlns:a16="http://schemas.microsoft.com/office/drawing/2014/main" id="{C18643EF-36E0-4631-A892-5B104F7C35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9748" y="4254634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9" name="Line 28">
            <a:extLst>
              <a:ext uri="{FF2B5EF4-FFF2-40B4-BE49-F238E27FC236}">
                <a16:creationId xmlns:a16="http://schemas.microsoft.com/office/drawing/2014/main" id="{907041E1-BC9E-4460-AEE5-F68E24B219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9747" y="4729222"/>
            <a:ext cx="0" cy="2312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0" name="Line 28">
            <a:extLst>
              <a:ext uri="{FF2B5EF4-FFF2-40B4-BE49-F238E27FC236}">
                <a16:creationId xmlns:a16="http://schemas.microsoft.com/office/drawing/2014/main" id="{CECF2565-1B83-4229-B139-BE5F263F6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3468" y="4596160"/>
            <a:ext cx="1979742" cy="90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1" name="Line 28">
            <a:extLst>
              <a:ext uri="{FF2B5EF4-FFF2-40B4-BE49-F238E27FC236}">
                <a16:creationId xmlns:a16="http://schemas.microsoft.com/office/drawing/2014/main" id="{ECEC6AA4-31D6-404A-BC57-2C5FEAF0A4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50349" y="4137723"/>
            <a:ext cx="1582679" cy="12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2" name="Line 28">
            <a:extLst>
              <a:ext uri="{FF2B5EF4-FFF2-40B4-BE49-F238E27FC236}">
                <a16:creationId xmlns:a16="http://schemas.microsoft.com/office/drawing/2014/main" id="{970AB34D-E3EE-4657-BE4A-ABCF2E66A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042" y="1871653"/>
            <a:ext cx="26264" cy="2250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3" name="Line 28">
            <a:extLst>
              <a:ext uri="{FF2B5EF4-FFF2-40B4-BE49-F238E27FC236}">
                <a16:creationId xmlns:a16="http://schemas.microsoft.com/office/drawing/2014/main" id="{B54AF116-F70A-42D0-8029-27F2B9E1A4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7118" y="1871652"/>
            <a:ext cx="1599785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4" name="Text Box 5">
            <a:extLst>
              <a:ext uri="{FF2B5EF4-FFF2-40B4-BE49-F238E27FC236}">
                <a16:creationId xmlns:a16="http://schemas.microsoft.com/office/drawing/2014/main" id="{C7281956-DF57-4C57-9C91-209A00539DEA}"/>
              </a:ext>
            </a:extLst>
          </p:cNvPr>
          <p:cNvSpPr txBox="1">
            <a:spLocks noChangeArrowheads="1"/>
          </p:cNvSpPr>
          <p:nvPr/>
        </p:nvSpPr>
        <p:spPr bwMode="auto">
          <a:xfrm rot="21306748">
            <a:off x="3339399" y="2010978"/>
            <a:ext cx="133535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[not 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any</a:t>
            </a:r>
            <a:r>
              <a:rPr lang="sv-SE" altLang="sv-SE" sz="750" i="0" dirty="0"/>
              <a:t> task]</a:t>
            </a:r>
          </a:p>
        </p:txBody>
      </p:sp>
      <p:sp>
        <p:nvSpPr>
          <p:cNvPr id="145" name="Text Box 5">
            <a:extLst>
              <a:ext uri="{FF2B5EF4-FFF2-40B4-BE49-F238E27FC236}">
                <a16:creationId xmlns:a16="http://schemas.microsoft.com/office/drawing/2014/main" id="{7482C575-67E0-4F9B-876E-142569B95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303" y="4154596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[not 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any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more</a:t>
            </a:r>
            <a:r>
              <a:rPr lang="sv-SE" altLang="sv-SE" sz="750" i="0" dirty="0"/>
              <a:t> task]</a:t>
            </a:r>
          </a:p>
        </p:txBody>
      </p:sp>
      <p:sp>
        <p:nvSpPr>
          <p:cNvPr id="146" name="Rectangle 4">
            <a:extLst>
              <a:ext uri="{FF2B5EF4-FFF2-40B4-BE49-F238E27FC236}">
                <a16:creationId xmlns:a16="http://schemas.microsoft.com/office/drawing/2014/main" id="{3BBD8A60-BD96-4ABB-9B5F-DC8AEF6E2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950" y="237189"/>
            <a:ext cx="7176550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6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14"/>
    </mc:Choice>
    <mc:Fallback xmlns="">
      <p:transition spd="slow" advTm="14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11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 err="1"/>
              <a:t>Problematic</a:t>
            </a:r>
            <a:r>
              <a:rPr lang="sv-SE" altLang="sv-SE" dirty="0"/>
              <a:t> </a:t>
            </a:r>
            <a:r>
              <a:rPr lang="sv-SE" altLang="sv-SE" dirty="0" err="1"/>
              <a:t>modelling</a:t>
            </a:r>
            <a:r>
              <a:rPr lang="sv-SE" altLang="sv-SE" dirty="0"/>
              <a:t> situation 3</a:t>
            </a:r>
            <a:endParaRPr lang="en-US" altLang="sv-S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D9AB2D-7017-488E-9E01-C56EEC9D8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6"/>
    </mc:Choice>
    <mc:Fallback>
      <p:transition spd="slow" advTm="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47">
            <a:extLst>
              <a:ext uri="{FF2B5EF4-FFF2-40B4-BE49-F238E27FC236}">
                <a16:creationId xmlns:a16="http://schemas.microsoft.com/office/drawing/2014/main" id="{4BD9623D-EF00-4AF2-94AB-F0CC65B4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058" y="871380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241515EA-D6FD-4EE7-8215-20ADE2DA3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630" y="1155873"/>
            <a:ext cx="6634463" cy="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2635DA0D-EDC4-45A2-ADB1-C1668DE59A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838" y="875634"/>
            <a:ext cx="6611492" cy="437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8" name="Line 44">
            <a:extLst>
              <a:ext uri="{FF2B5EF4-FFF2-40B4-BE49-F238E27FC236}">
                <a16:creationId xmlns:a16="http://schemas.microsoft.com/office/drawing/2014/main" id="{90CE9779-FE87-484F-935B-EF4BC7EAA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567" y="8756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955193-4B2D-44AF-B897-803C7C121587}"/>
              </a:ext>
            </a:extLst>
          </p:cNvPr>
          <p:cNvSpPr txBox="1"/>
          <p:nvPr/>
        </p:nvSpPr>
        <p:spPr>
          <a:xfrm>
            <a:off x="5787236" y="1872674"/>
            <a:ext cx="2370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There</a:t>
            </a:r>
            <a:r>
              <a:rPr lang="sv-SE" sz="1400" dirty="0"/>
              <a:t> is no space </a:t>
            </a:r>
            <a:r>
              <a:rPr lang="sv-SE" sz="1400" dirty="0" err="1"/>
              <a:t>left</a:t>
            </a:r>
            <a:r>
              <a:rPr lang="sv-SE" sz="1400" dirty="0"/>
              <a:t> on the </a:t>
            </a:r>
            <a:r>
              <a:rPr lang="sv-SE" sz="1400" dirty="0" err="1"/>
              <a:t>modelling</a:t>
            </a:r>
            <a:r>
              <a:rPr lang="sv-SE" sz="1400" dirty="0"/>
              <a:t> </a:t>
            </a:r>
            <a:r>
              <a:rPr lang="sv-SE" sz="1400" dirty="0" err="1"/>
              <a:t>sheet</a:t>
            </a:r>
            <a:r>
              <a:rPr lang="sv-SE" sz="1400" dirty="0"/>
              <a:t> to </a:t>
            </a:r>
            <a:r>
              <a:rPr lang="sv-SE" sz="1400" dirty="0" err="1"/>
              <a:t>continue</a:t>
            </a:r>
            <a:r>
              <a:rPr lang="sv-SE" sz="1400" dirty="0"/>
              <a:t> the diagram</a:t>
            </a:r>
          </a:p>
          <a:p>
            <a:endParaRPr lang="sv-SE" sz="1400" dirty="0"/>
          </a:p>
        </p:txBody>
      </p:sp>
      <p:sp>
        <p:nvSpPr>
          <p:cNvPr id="50" name="Line 44">
            <a:extLst>
              <a:ext uri="{FF2B5EF4-FFF2-40B4-BE49-F238E27FC236}">
                <a16:creationId xmlns:a16="http://schemas.microsoft.com/office/drawing/2014/main" id="{F21CE497-6B80-4E43-9686-C94A713FF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267" y="8756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12" name="Oval 8">
            <a:extLst>
              <a:ext uri="{FF2B5EF4-FFF2-40B4-BE49-F238E27FC236}">
                <a16:creationId xmlns:a16="http://schemas.microsoft.com/office/drawing/2014/main" id="{DCA13735-CCC8-4688-96D9-64E31381A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842" y="129952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13" name="AutoShape 9">
            <a:extLst>
              <a:ext uri="{FF2B5EF4-FFF2-40B4-BE49-F238E27FC236}">
                <a16:creationId xmlns:a16="http://schemas.microsoft.com/office/drawing/2014/main" id="{FD3EE66F-2D8C-478E-9588-B77253E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648" y="266938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14" name="Text Box 29">
            <a:extLst>
              <a:ext uri="{FF2B5EF4-FFF2-40B4-BE49-F238E27FC236}">
                <a16:creationId xmlns:a16="http://schemas.microsoft.com/office/drawing/2014/main" id="{73FC1F91-4D50-4BD2-83A8-BD194037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648" y="2736138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/>
              <a:t>Check </a:t>
            </a:r>
            <a:r>
              <a:rPr lang="sv-SE" altLang="sv-SE" sz="1050" i="0" dirty="0" err="1"/>
              <a:t>quality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of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received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foods</a:t>
            </a:r>
            <a:r>
              <a:rPr lang="sv-SE" altLang="sv-SE" sz="1050" i="0" dirty="0"/>
              <a:t> from </a:t>
            </a:r>
            <a:r>
              <a:rPr lang="sv-SE" altLang="sv-SE" sz="1050" i="0" dirty="0" err="1"/>
              <a:t>vendors</a:t>
            </a:r>
            <a:endParaRPr lang="sv-SE" altLang="sv-SE" sz="1050" i="0" dirty="0"/>
          </a:p>
        </p:txBody>
      </p:sp>
      <p:sp>
        <p:nvSpPr>
          <p:cNvPr id="115" name="Diamond 114">
            <a:extLst>
              <a:ext uri="{FF2B5EF4-FFF2-40B4-BE49-F238E27FC236}">
                <a16:creationId xmlns:a16="http://schemas.microsoft.com/office/drawing/2014/main" id="{EB35B1CD-52DE-4E75-AD1B-88AD30E99752}"/>
              </a:ext>
            </a:extLst>
          </p:cNvPr>
          <p:cNvSpPr/>
          <p:nvPr/>
        </p:nvSpPr>
        <p:spPr>
          <a:xfrm>
            <a:off x="2706316" y="2142031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AutoShape 9">
            <a:extLst>
              <a:ext uri="{FF2B5EF4-FFF2-40B4-BE49-F238E27FC236}">
                <a16:creationId xmlns:a16="http://schemas.microsoft.com/office/drawing/2014/main" id="{08575F29-7A00-440E-8049-06F330B9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531" y="266753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17" name="Line 28">
            <a:extLst>
              <a:ext uri="{FF2B5EF4-FFF2-40B4-BE49-F238E27FC236}">
                <a16:creationId xmlns:a16="http://schemas.microsoft.com/office/drawing/2014/main" id="{8F5CB554-ECA8-4FD8-8628-7EAE227781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3235" y="2249389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18" name="Text Box 29">
            <a:extLst>
              <a:ext uri="{FF2B5EF4-FFF2-40B4-BE49-F238E27FC236}">
                <a16:creationId xmlns:a16="http://schemas.microsoft.com/office/drawing/2014/main" id="{EDEF96E9-D070-4BF3-94A7-CB8C0D40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08" y="2749750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administrative tasks</a:t>
            </a:r>
          </a:p>
        </p:txBody>
      </p:sp>
      <p:sp>
        <p:nvSpPr>
          <p:cNvPr id="119" name="Diamond 118">
            <a:extLst>
              <a:ext uri="{FF2B5EF4-FFF2-40B4-BE49-F238E27FC236}">
                <a16:creationId xmlns:a16="http://schemas.microsoft.com/office/drawing/2014/main" id="{309E0BEA-C4DD-494B-9F50-5A5C6EFA79FA}"/>
              </a:ext>
            </a:extLst>
          </p:cNvPr>
          <p:cNvSpPr/>
          <p:nvPr/>
        </p:nvSpPr>
        <p:spPr>
          <a:xfrm>
            <a:off x="2694871" y="347573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0" name="Line 28">
            <a:extLst>
              <a:ext uri="{FF2B5EF4-FFF2-40B4-BE49-F238E27FC236}">
                <a16:creationId xmlns:a16="http://schemas.microsoft.com/office/drawing/2014/main" id="{7DD17C97-07D6-4BF7-8F8D-CD257C5D5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3234" y="3366668"/>
            <a:ext cx="0" cy="19671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1" name="Line 28">
            <a:extLst>
              <a:ext uri="{FF2B5EF4-FFF2-40B4-BE49-F238E27FC236}">
                <a16:creationId xmlns:a16="http://schemas.microsoft.com/office/drawing/2014/main" id="{35A8ECC6-3E7D-4DE7-9A52-79D5FEB77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804" y="187293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2" name="Line 28">
            <a:extLst>
              <a:ext uri="{FF2B5EF4-FFF2-40B4-BE49-F238E27FC236}">
                <a16:creationId xmlns:a16="http://schemas.microsoft.com/office/drawing/2014/main" id="{76B4B3F2-9003-4159-89C6-A7AFEF5D2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1064" y="3611067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3" name="Line 28">
            <a:extLst>
              <a:ext uri="{FF2B5EF4-FFF2-40B4-BE49-F238E27FC236}">
                <a16:creationId xmlns:a16="http://schemas.microsoft.com/office/drawing/2014/main" id="{8989008D-255D-458B-A454-76C00B18C6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6201" y="3598088"/>
            <a:ext cx="83788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4" name="Line 28">
            <a:extLst>
              <a:ext uri="{FF2B5EF4-FFF2-40B4-BE49-F238E27FC236}">
                <a16:creationId xmlns:a16="http://schemas.microsoft.com/office/drawing/2014/main" id="{FAC92DC3-38C6-455F-889F-E2A6292B7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6902" y="2232949"/>
            <a:ext cx="729420" cy="45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5" name="Text Box 5">
            <a:extLst>
              <a:ext uri="{FF2B5EF4-FFF2-40B4-BE49-F238E27FC236}">
                <a16:creationId xmlns:a16="http://schemas.microsoft.com/office/drawing/2014/main" id="{E939646F-06B0-44ED-A880-0AE7308F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167" y="2242854"/>
            <a:ext cx="10749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administrative tasks]</a:t>
            </a:r>
          </a:p>
        </p:txBody>
      </p:sp>
      <p:sp>
        <p:nvSpPr>
          <p:cNvPr id="126" name="Line 28">
            <a:extLst>
              <a:ext uri="{FF2B5EF4-FFF2-40B4-BE49-F238E27FC236}">
                <a16:creationId xmlns:a16="http://schemas.microsoft.com/office/drawing/2014/main" id="{CFE4EE02-64F8-49B1-A0FC-2A59D5296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2881" y="2249389"/>
            <a:ext cx="9977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7" name="Text Box 5">
            <a:extLst>
              <a:ext uri="{FF2B5EF4-FFF2-40B4-BE49-F238E27FC236}">
                <a16:creationId xmlns:a16="http://schemas.microsoft.com/office/drawing/2014/main" id="{CCA4577B-733C-4ACF-AAA7-CE68DB6A4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800" y="2249518"/>
            <a:ext cx="8971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sv-SE" altLang="sv-SE" sz="750" i="0" dirty="0"/>
              <a:t>[check </a:t>
            </a:r>
            <a:r>
              <a:rPr lang="sv-SE" altLang="sv-SE" sz="750" i="0" dirty="0" err="1"/>
              <a:t>quality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of</a:t>
            </a:r>
            <a:r>
              <a:rPr lang="sv-SE" altLang="sv-SE" sz="750" i="0" dirty="0"/>
              <a:t>  </a:t>
            </a:r>
            <a:r>
              <a:rPr lang="sv-SE" altLang="sv-SE" sz="750" i="0" dirty="0" err="1"/>
              <a:t>received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food</a:t>
            </a:r>
            <a:r>
              <a:rPr lang="sv-SE" altLang="sv-SE" sz="750" i="0" dirty="0"/>
              <a:t>]</a:t>
            </a:r>
          </a:p>
        </p:txBody>
      </p:sp>
      <p:sp>
        <p:nvSpPr>
          <p:cNvPr id="128" name="Line 28">
            <a:extLst>
              <a:ext uri="{FF2B5EF4-FFF2-40B4-BE49-F238E27FC236}">
                <a16:creationId xmlns:a16="http://schemas.microsoft.com/office/drawing/2014/main" id="{71D5146F-87E5-4DEF-AD41-1E4FBF3488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7350" y="2233292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9" name="Line 28">
            <a:extLst>
              <a:ext uri="{FF2B5EF4-FFF2-40B4-BE49-F238E27FC236}">
                <a16:creationId xmlns:a16="http://schemas.microsoft.com/office/drawing/2014/main" id="{4B770800-B80C-4353-AA89-6DCDAFF12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6838" y="2002629"/>
            <a:ext cx="2002131" cy="1916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0" name="Text Box 5">
            <a:extLst>
              <a:ext uri="{FF2B5EF4-FFF2-40B4-BE49-F238E27FC236}">
                <a16:creationId xmlns:a16="http://schemas.microsoft.com/office/drawing/2014/main" id="{193CA6CA-1771-48F7-96DD-95015522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332" y="4040296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additional</a:t>
            </a:r>
            <a:r>
              <a:rPr lang="sv-SE" altLang="sv-SE" sz="750" i="0" dirty="0"/>
              <a:t> task]</a:t>
            </a:r>
          </a:p>
        </p:txBody>
      </p:sp>
      <p:sp>
        <p:nvSpPr>
          <p:cNvPr id="131" name="Line 28">
            <a:extLst>
              <a:ext uri="{FF2B5EF4-FFF2-40B4-BE49-F238E27FC236}">
                <a16:creationId xmlns:a16="http://schemas.microsoft.com/office/drawing/2014/main" id="{87F87C83-DC14-4960-9905-36612241CE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1867" y="2017991"/>
            <a:ext cx="5239" cy="2472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2" name="Line 28">
            <a:extLst>
              <a:ext uri="{FF2B5EF4-FFF2-40B4-BE49-F238E27FC236}">
                <a16:creationId xmlns:a16="http://schemas.microsoft.com/office/drawing/2014/main" id="{E49E1941-4E7A-4D0D-911D-D350411BD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339" y="3373473"/>
            <a:ext cx="4746" cy="22062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3" name="Diamond 132">
            <a:extLst>
              <a:ext uri="{FF2B5EF4-FFF2-40B4-BE49-F238E27FC236}">
                <a16:creationId xmlns:a16="http://schemas.microsoft.com/office/drawing/2014/main" id="{0D451024-97B9-43D4-AD03-E717F50C7932}"/>
              </a:ext>
            </a:extLst>
          </p:cNvPr>
          <p:cNvSpPr/>
          <p:nvPr/>
        </p:nvSpPr>
        <p:spPr>
          <a:xfrm>
            <a:off x="2676903" y="164592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4" name="Line 28">
            <a:extLst>
              <a:ext uri="{FF2B5EF4-FFF2-40B4-BE49-F238E27FC236}">
                <a16:creationId xmlns:a16="http://schemas.microsoft.com/office/drawing/2014/main" id="{4E055F54-6053-439B-A2D2-2C7A7AB83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5185" y="142842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5" name="Line 28">
            <a:extLst>
              <a:ext uri="{FF2B5EF4-FFF2-40B4-BE49-F238E27FC236}">
                <a16:creationId xmlns:a16="http://schemas.microsoft.com/office/drawing/2014/main" id="{7846F6C0-7C71-4858-B6A7-AFB2969BE3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5185" y="3706960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6" name="Diamond 135">
            <a:extLst>
              <a:ext uri="{FF2B5EF4-FFF2-40B4-BE49-F238E27FC236}">
                <a16:creationId xmlns:a16="http://schemas.microsoft.com/office/drawing/2014/main" id="{19D9042C-B878-4183-AB5E-FEF6519C9912}"/>
              </a:ext>
            </a:extLst>
          </p:cNvPr>
          <p:cNvSpPr/>
          <p:nvPr/>
        </p:nvSpPr>
        <p:spPr>
          <a:xfrm>
            <a:off x="2676903" y="390910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Diamond 136">
            <a:extLst>
              <a:ext uri="{FF2B5EF4-FFF2-40B4-BE49-F238E27FC236}">
                <a16:creationId xmlns:a16="http://schemas.microsoft.com/office/drawing/2014/main" id="{4C2F8E7C-3A5D-41FD-B9AB-58FDAA4D5B39}"/>
              </a:ext>
            </a:extLst>
          </p:cNvPr>
          <p:cNvSpPr/>
          <p:nvPr/>
        </p:nvSpPr>
        <p:spPr>
          <a:xfrm>
            <a:off x="2676903" y="436591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8" name="Line 28">
            <a:extLst>
              <a:ext uri="{FF2B5EF4-FFF2-40B4-BE49-F238E27FC236}">
                <a16:creationId xmlns:a16="http://schemas.microsoft.com/office/drawing/2014/main" id="{C18643EF-36E0-4631-A892-5B104F7C35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9748" y="4140334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9" name="Line 28">
            <a:extLst>
              <a:ext uri="{FF2B5EF4-FFF2-40B4-BE49-F238E27FC236}">
                <a16:creationId xmlns:a16="http://schemas.microsoft.com/office/drawing/2014/main" id="{907041E1-BC9E-4460-AEE5-F68E24B219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9747" y="4614922"/>
            <a:ext cx="0" cy="2312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0" name="Line 28">
            <a:extLst>
              <a:ext uri="{FF2B5EF4-FFF2-40B4-BE49-F238E27FC236}">
                <a16:creationId xmlns:a16="http://schemas.microsoft.com/office/drawing/2014/main" id="{CECF2565-1B83-4229-B139-BE5F263F6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3468" y="4481860"/>
            <a:ext cx="1979742" cy="90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1" name="Line 28">
            <a:extLst>
              <a:ext uri="{FF2B5EF4-FFF2-40B4-BE49-F238E27FC236}">
                <a16:creationId xmlns:a16="http://schemas.microsoft.com/office/drawing/2014/main" id="{ECEC6AA4-31D6-404A-BC57-2C5FEAF0A4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50349" y="4023423"/>
            <a:ext cx="1582679" cy="12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2" name="Line 28">
            <a:extLst>
              <a:ext uri="{FF2B5EF4-FFF2-40B4-BE49-F238E27FC236}">
                <a16:creationId xmlns:a16="http://schemas.microsoft.com/office/drawing/2014/main" id="{970AB34D-E3EE-4657-BE4A-ABCF2E66A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042" y="1757353"/>
            <a:ext cx="26264" cy="2250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3" name="Line 28">
            <a:extLst>
              <a:ext uri="{FF2B5EF4-FFF2-40B4-BE49-F238E27FC236}">
                <a16:creationId xmlns:a16="http://schemas.microsoft.com/office/drawing/2014/main" id="{B54AF116-F70A-42D0-8029-27F2B9E1A4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7118" y="1757352"/>
            <a:ext cx="1599785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4" name="Text Box 5">
            <a:extLst>
              <a:ext uri="{FF2B5EF4-FFF2-40B4-BE49-F238E27FC236}">
                <a16:creationId xmlns:a16="http://schemas.microsoft.com/office/drawing/2014/main" id="{C7281956-DF57-4C57-9C91-209A00539DEA}"/>
              </a:ext>
            </a:extLst>
          </p:cNvPr>
          <p:cNvSpPr txBox="1">
            <a:spLocks noChangeArrowheads="1"/>
          </p:cNvSpPr>
          <p:nvPr/>
        </p:nvSpPr>
        <p:spPr bwMode="auto">
          <a:xfrm rot="21306748">
            <a:off x="3339399" y="1896678"/>
            <a:ext cx="133535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[not 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any</a:t>
            </a:r>
            <a:r>
              <a:rPr lang="sv-SE" altLang="sv-SE" sz="750" i="0" dirty="0"/>
              <a:t> task]</a:t>
            </a:r>
          </a:p>
        </p:txBody>
      </p:sp>
      <p:sp>
        <p:nvSpPr>
          <p:cNvPr id="145" name="Text Box 5">
            <a:extLst>
              <a:ext uri="{FF2B5EF4-FFF2-40B4-BE49-F238E27FC236}">
                <a16:creationId xmlns:a16="http://schemas.microsoft.com/office/drawing/2014/main" id="{7482C575-67E0-4F9B-876E-142569B95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303" y="4040296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[not 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any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more</a:t>
            </a:r>
            <a:r>
              <a:rPr lang="sv-SE" altLang="sv-SE" sz="750" i="0" dirty="0"/>
              <a:t> task]</a:t>
            </a:r>
          </a:p>
        </p:txBody>
      </p:sp>
      <p:sp>
        <p:nvSpPr>
          <p:cNvPr id="146" name="Rectangle 4">
            <a:extLst>
              <a:ext uri="{FF2B5EF4-FFF2-40B4-BE49-F238E27FC236}">
                <a16:creationId xmlns:a16="http://schemas.microsoft.com/office/drawing/2014/main" id="{3BBD8A60-BD96-4ABB-9B5F-DC8AEF6E2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950" y="237189"/>
            <a:ext cx="7176550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6A166F-F263-4D1D-8A4D-114516F8B7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68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5"/>
    </mc:Choice>
    <mc:Fallback>
      <p:transition spd="slow" advTm="2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47">
            <a:extLst>
              <a:ext uri="{FF2B5EF4-FFF2-40B4-BE49-F238E27FC236}">
                <a16:creationId xmlns:a16="http://schemas.microsoft.com/office/drawing/2014/main" id="{4BD9623D-EF00-4AF2-94AB-F0CC65B4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058" y="894510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241515EA-D6FD-4EE7-8215-20ADE2DA3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630" y="1155873"/>
            <a:ext cx="6634463" cy="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2635DA0D-EDC4-45A2-ADB1-C1668DE59A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838" y="875634"/>
            <a:ext cx="6611492" cy="437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8" name="Line 44">
            <a:extLst>
              <a:ext uri="{FF2B5EF4-FFF2-40B4-BE49-F238E27FC236}">
                <a16:creationId xmlns:a16="http://schemas.microsoft.com/office/drawing/2014/main" id="{90CE9779-FE87-484F-935B-EF4BC7EAA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567" y="8756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955193-4B2D-44AF-B897-803C7C121587}"/>
              </a:ext>
            </a:extLst>
          </p:cNvPr>
          <p:cNvSpPr txBox="1"/>
          <p:nvPr/>
        </p:nvSpPr>
        <p:spPr>
          <a:xfrm>
            <a:off x="5787236" y="1872674"/>
            <a:ext cx="2370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There</a:t>
            </a:r>
            <a:r>
              <a:rPr lang="sv-SE" sz="1400" dirty="0"/>
              <a:t> is no space </a:t>
            </a:r>
            <a:r>
              <a:rPr lang="sv-SE" sz="1400" dirty="0" err="1"/>
              <a:t>left</a:t>
            </a:r>
            <a:r>
              <a:rPr lang="sv-SE" sz="1400" dirty="0"/>
              <a:t> on the </a:t>
            </a:r>
            <a:r>
              <a:rPr lang="sv-SE" sz="1400" dirty="0" err="1"/>
              <a:t>modelling</a:t>
            </a:r>
            <a:r>
              <a:rPr lang="sv-SE" sz="1400" dirty="0"/>
              <a:t> </a:t>
            </a:r>
            <a:r>
              <a:rPr lang="sv-SE" sz="1400" dirty="0" err="1"/>
              <a:t>sheet</a:t>
            </a:r>
            <a:r>
              <a:rPr lang="sv-SE" sz="1400" dirty="0"/>
              <a:t> to </a:t>
            </a:r>
            <a:r>
              <a:rPr lang="sv-SE" sz="1400" dirty="0" err="1"/>
              <a:t>continue</a:t>
            </a:r>
            <a:r>
              <a:rPr lang="sv-SE" sz="1400" dirty="0"/>
              <a:t> the diagram</a:t>
            </a:r>
          </a:p>
          <a:p>
            <a:endParaRPr lang="sv-SE" sz="1400" dirty="0"/>
          </a:p>
          <a:p>
            <a:r>
              <a:rPr lang="sv-SE" sz="1400" b="1" dirty="0"/>
              <a:t>Solution: </a:t>
            </a:r>
            <a:r>
              <a:rPr lang="sv-SE" sz="1400" dirty="0" err="1"/>
              <a:t>Use</a:t>
            </a:r>
            <a:r>
              <a:rPr lang="sv-SE" sz="1400" dirty="0"/>
              <a:t> a </a:t>
            </a:r>
            <a:r>
              <a:rPr lang="sv-SE" sz="1400" dirty="0" err="1"/>
              <a:t>connector</a:t>
            </a:r>
            <a:endParaRPr lang="sv-SE" sz="1400" dirty="0"/>
          </a:p>
          <a:p>
            <a:endParaRPr lang="sv-SE" sz="1400" dirty="0"/>
          </a:p>
        </p:txBody>
      </p:sp>
      <p:sp>
        <p:nvSpPr>
          <p:cNvPr id="50" name="Line 44">
            <a:extLst>
              <a:ext uri="{FF2B5EF4-FFF2-40B4-BE49-F238E27FC236}">
                <a16:creationId xmlns:a16="http://schemas.microsoft.com/office/drawing/2014/main" id="{F21CE497-6B80-4E43-9686-C94A713FF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267" y="8756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12" name="Oval 8">
            <a:extLst>
              <a:ext uri="{FF2B5EF4-FFF2-40B4-BE49-F238E27FC236}">
                <a16:creationId xmlns:a16="http://schemas.microsoft.com/office/drawing/2014/main" id="{DCA13735-CCC8-4688-96D9-64E31381A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842" y="129952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13" name="AutoShape 9">
            <a:extLst>
              <a:ext uri="{FF2B5EF4-FFF2-40B4-BE49-F238E27FC236}">
                <a16:creationId xmlns:a16="http://schemas.microsoft.com/office/drawing/2014/main" id="{FD3EE66F-2D8C-478E-9588-B77253E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648" y="266938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14" name="Text Box 29">
            <a:extLst>
              <a:ext uri="{FF2B5EF4-FFF2-40B4-BE49-F238E27FC236}">
                <a16:creationId xmlns:a16="http://schemas.microsoft.com/office/drawing/2014/main" id="{73FC1F91-4D50-4BD2-83A8-BD194037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648" y="2736138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/>
              <a:t>Check </a:t>
            </a:r>
            <a:r>
              <a:rPr lang="sv-SE" altLang="sv-SE" sz="1050" i="0" dirty="0" err="1"/>
              <a:t>quality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of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received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foods</a:t>
            </a:r>
            <a:r>
              <a:rPr lang="sv-SE" altLang="sv-SE" sz="1050" i="0" dirty="0"/>
              <a:t> from </a:t>
            </a:r>
            <a:r>
              <a:rPr lang="sv-SE" altLang="sv-SE" sz="1050" i="0" dirty="0" err="1"/>
              <a:t>vendors</a:t>
            </a:r>
            <a:endParaRPr lang="sv-SE" altLang="sv-SE" sz="1050" i="0" dirty="0"/>
          </a:p>
        </p:txBody>
      </p:sp>
      <p:sp>
        <p:nvSpPr>
          <p:cNvPr id="115" name="Diamond 114">
            <a:extLst>
              <a:ext uri="{FF2B5EF4-FFF2-40B4-BE49-F238E27FC236}">
                <a16:creationId xmlns:a16="http://schemas.microsoft.com/office/drawing/2014/main" id="{EB35B1CD-52DE-4E75-AD1B-88AD30E99752}"/>
              </a:ext>
            </a:extLst>
          </p:cNvPr>
          <p:cNvSpPr/>
          <p:nvPr/>
        </p:nvSpPr>
        <p:spPr>
          <a:xfrm>
            <a:off x="2706316" y="2142031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AutoShape 9">
            <a:extLst>
              <a:ext uri="{FF2B5EF4-FFF2-40B4-BE49-F238E27FC236}">
                <a16:creationId xmlns:a16="http://schemas.microsoft.com/office/drawing/2014/main" id="{08575F29-7A00-440E-8049-06F330B9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531" y="2667531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17" name="Line 28">
            <a:extLst>
              <a:ext uri="{FF2B5EF4-FFF2-40B4-BE49-F238E27FC236}">
                <a16:creationId xmlns:a16="http://schemas.microsoft.com/office/drawing/2014/main" id="{8F5CB554-ECA8-4FD8-8628-7EAE227781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3235" y="2249389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18" name="Text Box 29">
            <a:extLst>
              <a:ext uri="{FF2B5EF4-FFF2-40B4-BE49-F238E27FC236}">
                <a16:creationId xmlns:a16="http://schemas.microsoft.com/office/drawing/2014/main" id="{EDEF96E9-D070-4BF3-94A7-CB8C0D40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08" y="2749750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administrative tasks</a:t>
            </a:r>
          </a:p>
        </p:txBody>
      </p:sp>
      <p:sp>
        <p:nvSpPr>
          <p:cNvPr id="119" name="Diamond 118">
            <a:extLst>
              <a:ext uri="{FF2B5EF4-FFF2-40B4-BE49-F238E27FC236}">
                <a16:creationId xmlns:a16="http://schemas.microsoft.com/office/drawing/2014/main" id="{309E0BEA-C4DD-494B-9F50-5A5C6EFA79FA}"/>
              </a:ext>
            </a:extLst>
          </p:cNvPr>
          <p:cNvSpPr/>
          <p:nvPr/>
        </p:nvSpPr>
        <p:spPr>
          <a:xfrm>
            <a:off x="2694871" y="347573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0" name="Line 28">
            <a:extLst>
              <a:ext uri="{FF2B5EF4-FFF2-40B4-BE49-F238E27FC236}">
                <a16:creationId xmlns:a16="http://schemas.microsoft.com/office/drawing/2014/main" id="{7DD17C97-07D6-4BF7-8F8D-CD257C5D5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3234" y="3366668"/>
            <a:ext cx="0" cy="19671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1" name="Line 28">
            <a:extLst>
              <a:ext uri="{FF2B5EF4-FFF2-40B4-BE49-F238E27FC236}">
                <a16:creationId xmlns:a16="http://schemas.microsoft.com/office/drawing/2014/main" id="{35A8ECC6-3E7D-4DE7-9A52-79D5FEB77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804" y="187293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2" name="Line 28">
            <a:extLst>
              <a:ext uri="{FF2B5EF4-FFF2-40B4-BE49-F238E27FC236}">
                <a16:creationId xmlns:a16="http://schemas.microsoft.com/office/drawing/2014/main" id="{76B4B3F2-9003-4159-89C6-A7AFEF5D2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1064" y="3611067"/>
            <a:ext cx="748367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3" name="Line 28">
            <a:extLst>
              <a:ext uri="{FF2B5EF4-FFF2-40B4-BE49-F238E27FC236}">
                <a16:creationId xmlns:a16="http://schemas.microsoft.com/office/drawing/2014/main" id="{8989008D-255D-458B-A454-76C00B18C6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6201" y="3598088"/>
            <a:ext cx="83788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4" name="Line 28">
            <a:extLst>
              <a:ext uri="{FF2B5EF4-FFF2-40B4-BE49-F238E27FC236}">
                <a16:creationId xmlns:a16="http://schemas.microsoft.com/office/drawing/2014/main" id="{FAC92DC3-38C6-455F-889F-E2A6292B7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6902" y="2232949"/>
            <a:ext cx="729420" cy="45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5" name="Text Box 5">
            <a:extLst>
              <a:ext uri="{FF2B5EF4-FFF2-40B4-BE49-F238E27FC236}">
                <a16:creationId xmlns:a16="http://schemas.microsoft.com/office/drawing/2014/main" id="{E939646F-06B0-44ED-A880-0AE7308F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167" y="2242854"/>
            <a:ext cx="10749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administrative tasks]</a:t>
            </a:r>
          </a:p>
        </p:txBody>
      </p:sp>
      <p:sp>
        <p:nvSpPr>
          <p:cNvPr id="126" name="Line 28">
            <a:extLst>
              <a:ext uri="{FF2B5EF4-FFF2-40B4-BE49-F238E27FC236}">
                <a16:creationId xmlns:a16="http://schemas.microsoft.com/office/drawing/2014/main" id="{CFE4EE02-64F8-49B1-A0FC-2A59D5296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2881" y="2249389"/>
            <a:ext cx="9977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7" name="Text Box 5">
            <a:extLst>
              <a:ext uri="{FF2B5EF4-FFF2-40B4-BE49-F238E27FC236}">
                <a16:creationId xmlns:a16="http://schemas.microsoft.com/office/drawing/2014/main" id="{CCA4577B-733C-4ACF-AAA7-CE68DB6A4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800" y="2249518"/>
            <a:ext cx="8971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sv-SE" altLang="sv-SE" sz="750" i="0" dirty="0"/>
              <a:t>[check </a:t>
            </a:r>
            <a:r>
              <a:rPr lang="sv-SE" altLang="sv-SE" sz="750" i="0" dirty="0" err="1"/>
              <a:t>quality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of</a:t>
            </a:r>
            <a:r>
              <a:rPr lang="sv-SE" altLang="sv-SE" sz="750" i="0" dirty="0"/>
              <a:t>  </a:t>
            </a:r>
            <a:r>
              <a:rPr lang="sv-SE" altLang="sv-SE" sz="750" i="0" dirty="0" err="1"/>
              <a:t>received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food</a:t>
            </a:r>
            <a:r>
              <a:rPr lang="sv-SE" altLang="sv-SE" sz="750" i="0" dirty="0"/>
              <a:t>]</a:t>
            </a:r>
          </a:p>
        </p:txBody>
      </p:sp>
      <p:sp>
        <p:nvSpPr>
          <p:cNvPr id="128" name="Line 28">
            <a:extLst>
              <a:ext uri="{FF2B5EF4-FFF2-40B4-BE49-F238E27FC236}">
                <a16:creationId xmlns:a16="http://schemas.microsoft.com/office/drawing/2014/main" id="{71D5146F-87E5-4DEF-AD41-1E4FBF3488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7350" y="2233292"/>
            <a:ext cx="291" cy="441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29" name="Line 28">
            <a:extLst>
              <a:ext uri="{FF2B5EF4-FFF2-40B4-BE49-F238E27FC236}">
                <a16:creationId xmlns:a16="http://schemas.microsoft.com/office/drawing/2014/main" id="{4B770800-B80C-4353-AA89-6DCDAFF12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6838" y="2002629"/>
            <a:ext cx="2002131" cy="1916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0" name="Text Box 5">
            <a:extLst>
              <a:ext uri="{FF2B5EF4-FFF2-40B4-BE49-F238E27FC236}">
                <a16:creationId xmlns:a16="http://schemas.microsoft.com/office/drawing/2014/main" id="{193CA6CA-1771-48F7-96DD-95015522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332" y="4040296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additional</a:t>
            </a:r>
            <a:r>
              <a:rPr lang="sv-SE" altLang="sv-SE" sz="750" i="0" dirty="0"/>
              <a:t> task]</a:t>
            </a:r>
          </a:p>
        </p:txBody>
      </p:sp>
      <p:sp>
        <p:nvSpPr>
          <p:cNvPr id="131" name="Line 28">
            <a:extLst>
              <a:ext uri="{FF2B5EF4-FFF2-40B4-BE49-F238E27FC236}">
                <a16:creationId xmlns:a16="http://schemas.microsoft.com/office/drawing/2014/main" id="{87F87C83-DC14-4960-9905-36612241CE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1867" y="2017991"/>
            <a:ext cx="5239" cy="2472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2" name="Line 28">
            <a:extLst>
              <a:ext uri="{FF2B5EF4-FFF2-40B4-BE49-F238E27FC236}">
                <a16:creationId xmlns:a16="http://schemas.microsoft.com/office/drawing/2014/main" id="{E49E1941-4E7A-4D0D-911D-D350411BD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339" y="3373473"/>
            <a:ext cx="4746" cy="22062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3" name="Diamond 132">
            <a:extLst>
              <a:ext uri="{FF2B5EF4-FFF2-40B4-BE49-F238E27FC236}">
                <a16:creationId xmlns:a16="http://schemas.microsoft.com/office/drawing/2014/main" id="{0D451024-97B9-43D4-AD03-E717F50C7932}"/>
              </a:ext>
            </a:extLst>
          </p:cNvPr>
          <p:cNvSpPr/>
          <p:nvPr/>
        </p:nvSpPr>
        <p:spPr>
          <a:xfrm>
            <a:off x="2676903" y="164592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4" name="Line 28">
            <a:extLst>
              <a:ext uri="{FF2B5EF4-FFF2-40B4-BE49-F238E27FC236}">
                <a16:creationId xmlns:a16="http://schemas.microsoft.com/office/drawing/2014/main" id="{4E055F54-6053-439B-A2D2-2C7A7AB83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5185" y="142842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5" name="Line 28">
            <a:extLst>
              <a:ext uri="{FF2B5EF4-FFF2-40B4-BE49-F238E27FC236}">
                <a16:creationId xmlns:a16="http://schemas.microsoft.com/office/drawing/2014/main" id="{7846F6C0-7C71-4858-B6A7-AFB2969BE3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5185" y="3706960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6" name="Diamond 135">
            <a:extLst>
              <a:ext uri="{FF2B5EF4-FFF2-40B4-BE49-F238E27FC236}">
                <a16:creationId xmlns:a16="http://schemas.microsoft.com/office/drawing/2014/main" id="{19D9042C-B878-4183-AB5E-FEF6519C9912}"/>
              </a:ext>
            </a:extLst>
          </p:cNvPr>
          <p:cNvSpPr/>
          <p:nvPr/>
        </p:nvSpPr>
        <p:spPr>
          <a:xfrm>
            <a:off x="2676903" y="390910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Diamond 136">
            <a:extLst>
              <a:ext uri="{FF2B5EF4-FFF2-40B4-BE49-F238E27FC236}">
                <a16:creationId xmlns:a16="http://schemas.microsoft.com/office/drawing/2014/main" id="{4C2F8E7C-3A5D-41FD-B9AB-58FDAA4D5B39}"/>
              </a:ext>
            </a:extLst>
          </p:cNvPr>
          <p:cNvSpPr/>
          <p:nvPr/>
        </p:nvSpPr>
        <p:spPr>
          <a:xfrm>
            <a:off x="2676903" y="436591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8" name="Line 28">
            <a:extLst>
              <a:ext uri="{FF2B5EF4-FFF2-40B4-BE49-F238E27FC236}">
                <a16:creationId xmlns:a16="http://schemas.microsoft.com/office/drawing/2014/main" id="{C18643EF-36E0-4631-A892-5B104F7C35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9748" y="4140334"/>
            <a:ext cx="15437" cy="20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9" name="Line 28">
            <a:extLst>
              <a:ext uri="{FF2B5EF4-FFF2-40B4-BE49-F238E27FC236}">
                <a16:creationId xmlns:a16="http://schemas.microsoft.com/office/drawing/2014/main" id="{907041E1-BC9E-4460-AEE5-F68E24B219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9747" y="4614922"/>
            <a:ext cx="0" cy="2312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0" name="Line 28">
            <a:extLst>
              <a:ext uri="{FF2B5EF4-FFF2-40B4-BE49-F238E27FC236}">
                <a16:creationId xmlns:a16="http://schemas.microsoft.com/office/drawing/2014/main" id="{CECF2565-1B83-4229-B139-BE5F263F6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3468" y="4481860"/>
            <a:ext cx="1979742" cy="90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1" name="Line 28">
            <a:extLst>
              <a:ext uri="{FF2B5EF4-FFF2-40B4-BE49-F238E27FC236}">
                <a16:creationId xmlns:a16="http://schemas.microsoft.com/office/drawing/2014/main" id="{ECEC6AA4-31D6-404A-BC57-2C5FEAF0A4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50349" y="4023423"/>
            <a:ext cx="1582679" cy="12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2" name="Line 28">
            <a:extLst>
              <a:ext uri="{FF2B5EF4-FFF2-40B4-BE49-F238E27FC236}">
                <a16:creationId xmlns:a16="http://schemas.microsoft.com/office/drawing/2014/main" id="{970AB34D-E3EE-4657-BE4A-ABCF2E66A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042" y="1757353"/>
            <a:ext cx="26264" cy="2250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3" name="Line 28">
            <a:extLst>
              <a:ext uri="{FF2B5EF4-FFF2-40B4-BE49-F238E27FC236}">
                <a16:creationId xmlns:a16="http://schemas.microsoft.com/office/drawing/2014/main" id="{B54AF116-F70A-42D0-8029-27F2B9E1A4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7118" y="1757352"/>
            <a:ext cx="1599785" cy="3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4" name="Text Box 5">
            <a:extLst>
              <a:ext uri="{FF2B5EF4-FFF2-40B4-BE49-F238E27FC236}">
                <a16:creationId xmlns:a16="http://schemas.microsoft.com/office/drawing/2014/main" id="{C7281956-DF57-4C57-9C91-209A00539DEA}"/>
              </a:ext>
            </a:extLst>
          </p:cNvPr>
          <p:cNvSpPr txBox="1">
            <a:spLocks noChangeArrowheads="1"/>
          </p:cNvSpPr>
          <p:nvPr/>
        </p:nvSpPr>
        <p:spPr bwMode="auto">
          <a:xfrm rot="21306748">
            <a:off x="3339399" y="1896678"/>
            <a:ext cx="133535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[not 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any</a:t>
            </a:r>
            <a:r>
              <a:rPr lang="sv-SE" altLang="sv-SE" sz="750" i="0" dirty="0"/>
              <a:t> task]</a:t>
            </a:r>
          </a:p>
        </p:txBody>
      </p:sp>
      <p:sp>
        <p:nvSpPr>
          <p:cNvPr id="145" name="Text Box 5">
            <a:extLst>
              <a:ext uri="{FF2B5EF4-FFF2-40B4-BE49-F238E27FC236}">
                <a16:creationId xmlns:a16="http://schemas.microsoft.com/office/drawing/2014/main" id="{7482C575-67E0-4F9B-876E-142569B95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303" y="4040296"/>
            <a:ext cx="9304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[not 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any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more</a:t>
            </a:r>
            <a:r>
              <a:rPr lang="sv-SE" altLang="sv-SE" sz="750" i="0" dirty="0"/>
              <a:t> task]</a:t>
            </a:r>
          </a:p>
        </p:txBody>
      </p:sp>
      <p:sp>
        <p:nvSpPr>
          <p:cNvPr id="146" name="Rectangle 4">
            <a:extLst>
              <a:ext uri="{FF2B5EF4-FFF2-40B4-BE49-F238E27FC236}">
                <a16:creationId xmlns:a16="http://schemas.microsoft.com/office/drawing/2014/main" id="{3BBD8A60-BD96-4ABB-9B5F-DC8AEF6E2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950" y="237189"/>
            <a:ext cx="7176550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579D7E-FFF2-44B2-A469-8370CB9AAB6B}"/>
              </a:ext>
            </a:extLst>
          </p:cNvPr>
          <p:cNvSpPr/>
          <p:nvPr/>
        </p:nvSpPr>
        <p:spPr>
          <a:xfrm>
            <a:off x="2620472" y="4836926"/>
            <a:ext cx="318550" cy="231228"/>
          </a:xfrm>
          <a:prstGeom prst="ellipse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713D6-4FFA-4D16-9377-495D959D67E5}"/>
              </a:ext>
            </a:extLst>
          </p:cNvPr>
          <p:cNvSpPr txBox="1"/>
          <p:nvPr/>
        </p:nvSpPr>
        <p:spPr>
          <a:xfrm>
            <a:off x="2621736" y="476816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1467F3-F785-43C6-A4D0-523D2B0BB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56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0"/>
    </mc:Choice>
    <mc:Fallback>
      <p:transition spd="slow" advTm="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47">
            <a:extLst>
              <a:ext uri="{FF2B5EF4-FFF2-40B4-BE49-F238E27FC236}">
                <a16:creationId xmlns:a16="http://schemas.microsoft.com/office/drawing/2014/main" id="{4BD9623D-EF00-4AF2-94AB-F0CC65B4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045" y="886060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241515EA-D6FD-4EE7-8215-20ADE2DA3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630" y="1155873"/>
            <a:ext cx="6634463" cy="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2635DA0D-EDC4-45A2-ADB1-C1668DE59A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838" y="875634"/>
            <a:ext cx="6611492" cy="437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48" name="Line 44">
            <a:extLst>
              <a:ext uri="{FF2B5EF4-FFF2-40B4-BE49-F238E27FC236}">
                <a16:creationId xmlns:a16="http://schemas.microsoft.com/office/drawing/2014/main" id="{90CE9779-FE87-484F-935B-EF4BC7EAA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567" y="8756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955193-4B2D-44AF-B897-803C7C121587}"/>
              </a:ext>
            </a:extLst>
          </p:cNvPr>
          <p:cNvSpPr txBox="1"/>
          <p:nvPr/>
        </p:nvSpPr>
        <p:spPr>
          <a:xfrm>
            <a:off x="5787236" y="1872674"/>
            <a:ext cx="2370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There</a:t>
            </a:r>
            <a:r>
              <a:rPr lang="sv-SE" sz="1400" dirty="0"/>
              <a:t> is no space </a:t>
            </a:r>
            <a:r>
              <a:rPr lang="sv-SE" sz="1400" dirty="0" err="1"/>
              <a:t>left</a:t>
            </a:r>
            <a:r>
              <a:rPr lang="sv-SE" sz="1400" dirty="0"/>
              <a:t> on the </a:t>
            </a:r>
            <a:r>
              <a:rPr lang="sv-SE" sz="1400" dirty="0" err="1"/>
              <a:t>modelling</a:t>
            </a:r>
            <a:r>
              <a:rPr lang="sv-SE" sz="1400" dirty="0"/>
              <a:t> </a:t>
            </a:r>
            <a:r>
              <a:rPr lang="sv-SE" sz="1400" dirty="0" err="1"/>
              <a:t>sheet</a:t>
            </a:r>
            <a:r>
              <a:rPr lang="sv-SE" sz="1400" dirty="0"/>
              <a:t> to </a:t>
            </a:r>
            <a:r>
              <a:rPr lang="sv-SE" sz="1400" dirty="0" err="1"/>
              <a:t>continue</a:t>
            </a:r>
            <a:r>
              <a:rPr lang="sv-SE" sz="1400" dirty="0"/>
              <a:t> the diagram</a:t>
            </a:r>
          </a:p>
          <a:p>
            <a:endParaRPr lang="sv-SE" sz="1400" dirty="0"/>
          </a:p>
          <a:p>
            <a:r>
              <a:rPr lang="sv-SE" sz="1400" b="1" dirty="0"/>
              <a:t>Solution: </a:t>
            </a:r>
            <a:r>
              <a:rPr lang="sv-SE" sz="1400" dirty="0" err="1"/>
              <a:t>Use</a:t>
            </a:r>
            <a:r>
              <a:rPr lang="sv-SE" sz="1400" dirty="0"/>
              <a:t> a </a:t>
            </a:r>
            <a:r>
              <a:rPr lang="sv-SE" sz="1400" dirty="0" err="1"/>
              <a:t>connector</a:t>
            </a:r>
            <a:endParaRPr lang="sv-SE" sz="1400" dirty="0"/>
          </a:p>
          <a:p>
            <a:endParaRPr lang="sv-SE" sz="1400" dirty="0"/>
          </a:p>
        </p:txBody>
      </p:sp>
      <p:sp>
        <p:nvSpPr>
          <p:cNvPr id="50" name="Line 44">
            <a:extLst>
              <a:ext uri="{FF2B5EF4-FFF2-40B4-BE49-F238E27FC236}">
                <a16:creationId xmlns:a16="http://schemas.microsoft.com/office/drawing/2014/main" id="{F21CE497-6B80-4E43-9686-C94A713FF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267" y="8756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39" name="Line 28">
            <a:extLst>
              <a:ext uri="{FF2B5EF4-FFF2-40B4-BE49-F238E27FC236}">
                <a16:creationId xmlns:a16="http://schemas.microsoft.com/office/drawing/2014/main" id="{907041E1-BC9E-4460-AEE5-F68E24B219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87367" y="1683550"/>
            <a:ext cx="0" cy="2312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46" name="Rectangle 4">
            <a:extLst>
              <a:ext uri="{FF2B5EF4-FFF2-40B4-BE49-F238E27FC236}">
                <a16:creationId xmlns:a16="http://schemas.microsoft.com/office/drawing/2014/main" id="{3BBD8A60-BD96-4ABB-9B5F-DC8AEF6E2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950" y="237189"/>
            <a:ext cx="7176550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579D7E-FFF2-44B2-A469-8370CB9AAB6B}"/>
              </a:ext>
            </a:extLst>
          </p:cNvPr>
          <p:cNvSpPr/>
          <p:nvPr/>
        </p:nvSpPr>
        <p:spPr>
          <a:xfrm>
            <a:off x="2646028" y="1413754"/>
            <a:ext cx="318550" cy="231228"/>
          </a:xfrm>
          <a:prstGeom prst="ellipse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713D6-4FFA-4D16-9377-495D959D67E5}"/>
              </a:ext>
            </a:extLst>
          </p:cNvPr>
          <p:cNvSpPr txBox="1"/>
          <p:nvPr/>
        </p:nvSpPr>
        <p:spPr>
          <a:xfrm>
            <a:off x="2647292" y="134499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A</a:t>
            </a:r>
          </a:p>
        </p:txBody>
      </p:sp>
      <p:sp>
        <p:nvSpPr>
          <p:cNvPr id="51" name="AutoShape 9">
            <a:extLst>
              <a:ext uri="{FF2B5EF4-FFF2-40B4-BE49-F238E27FC236}">
                <a16:creationId xmlns:a16="http://schemas.microsoft.com/office/drawing/2014/main" id="{14F65521-F9A9-4549-A5D3-4B85B66EC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451" y="1914779"/>
            <a:ext cx="1385475" cy="54648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52" name="Text Box 29">
            <a:extLst>
              <a:ext uri="{FF2B5EF4-FFF2-40B4-BE49-F238E27FC236}">
                <a16:creationId xmlns:a16="http://schemas.microsoft.com/office/drawing/2014/main" id="{AB7A904F-2301-49B2-9566-ABA0EADAE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451" y="2063712"/>
            <a:ext cx="131240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 err="1"/>
              <a:t>Arrange</a:t>
            </a:r>
            <a:r>
              <a:rPr lang="sv-SE" altLang="sv-SE" sz="1050" i="0" dirty="0"/>
              <a:t> a meeting</a:t>
            </a:r>
          </a:p>
        </p:txBody>
      </p:sp>
      <p:sp>
        <p:nvSpPr>
          <p:cNvPr id="53" name="Line 28">
            <a:extLst>
              <a:ext uri="{FF2B5EF4-FFF2-40B4-BE49-F238E27FC236}">
                <a16:creationId xmlns:a16="http://schemas.microsoft.com/office/drawing/2014/main" id="{D2CA1363-F1DE-4A48-8B90-1B8B3CEA3E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142" y="2461261"/>
            <a:ext cx="0" cy="2312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3D1564-0F3B-4C97-A67B-A5CEC40113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32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7"/>
    </mc:Choice>
    <mc:Fallback>
      <p:transition spd="slow" advTm="1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2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 err="1"/>
              <a:t>Problematic</a:t>
            </a:r>
            <a:r>
              <a:rPr lang="sv-SE" altLang="sv-SE" dirty="0"/>
              <a:t> </a:t>
            </a:r>
            <a:r>
              <a:rPr lang="sv-SE" altLang="sv-SE" dirty="0" err="1"/>
              <a:t>modelling</a:t>
            </a:r>
            <a:r>
              <a:rPr lang="sv-SE" altLang="sv-SE" dirty="0"/>
              <a:t> situation 1</a:t>
            </a:r>
            <a:endParaRPr lang="en-US" altLang="sv-S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4748B5-DADB-44F7-BD84-3E2A60DA2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1"/>
    </mc:Choice>
    <mc:Fallback>
      <p:transition spd="slow" advTm="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73574" y="19107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1</a:t>
            </a:r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1398718" y="1722805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966521" y="2046654"/>
            <a:ext cx="2130027" cy="2139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1476109" y="2263349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>
            <a:off x="1474918" y="1884731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999197" y="2059001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administration tasks</a:t>
            </a:r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74918" y="1272744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941068" y="1282523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Chefs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379784" y="1301942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2139" y="1332898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3160" y="1504347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44779" y="1301942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34410" y="1299681"/>
            <a:ext cx="443772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" name="TextBox 1"/>
          <p:cNvSpPr txBox="1"/>
          <p:nvPr/>
        </p:nvSpPr>
        <p:spPr>
          <a:xfrm>
            <a:off x="5400412" y="1902114"/>
            <a:ext cx="2826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and chefs </a:t>
            </a:r>
            <a:r>
              <a:rPr lang="sv-SE" sz="1400" dirty="0" err="1"/>
              <a:t>have</a:t>
            </a:r>
            <a:r>
              <a:rPr lang="sv-SE" sz="1400" dirty="0"/>
              <a:t> a meeting </a:t>
            </a:r>
            <a:r>
              <a:rPr lang="sv-SE" sz="1400" dirty="0" err="1"/>
              <a:t>together</a:t>
            </a:r>
            <a:r>
              <a:rPr lang="sv-SE" sz="1400" dirty="0"/>
              <a:t>?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2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7"/>
    </mc:Choice>
    <mc:Fallback xmlns="">
      <p:transition spd="slow" advTm="4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86134" y="175783"/>
            <a:ext cx="7063406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1</a:t>
            </a:r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 flipV="1">
            <a:off x="1081793" y="2588294"/>
            <a:ext cx="3902830" cy="2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1210537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884226" y="1220316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Chefs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386004" y="1239735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8359" y="1270691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59380" y="1442140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1" y="1239735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0" name="AutoShape 10"/>
          <p:cNvSpPr>
            <a:spLocks noChangeArrowheads="1"/>
          </p:cNvSpPr>
          <p:nvPr/>
        </p:nvSpPr>
        <p:spPr bwMode="auto">
          <a:xfrm>
            <a:off x="3516972" y="2853574"/>
            <a:ext cx="1406428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61" name="Line 13"/>
          <p:cNvSpPr>
            <a:spLocks noChangeShapeType="1"/>
          </p:cNvSpPr>
          <p:nvPr/>
        </p:nvSpPr>
        <p:spPr bwMode="auto">
          <a:xfrm>
            <a:off x="4250397" y="2636881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2" name="Text Box 32"/>
          <p:cNvSpPr txBox="1">
            <a:spLocks noChangeArrowheads="1"/>
          </p:cNvSpPr>
          <p:nvPr/>
        </p:nvSpPr>
        <p:spPr bwMode="auto">
          <a:xfrm>
            <a:off x="3477138" y="2865337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/>
              <a:t>Participate</a:t>
            </a:r>
            <a:r>
              <a:rPr lang="sv-SE" altLang="sv-SE" sz="1050" i="0" dirty="0"/>
              <a:t> in meeting</a:t>
            </a:r>
          </a:p>
        </p:txBody>
      </p:sp>
      <p:sp>
        <p:nvSpPr>
          <p:cNvPr id="75" name="Line 11"/>
          <p:cNvSpPr>
            <a:spLocks noChangeShapeType="1"/>
          </p:cNvSpPr>
          <p:nvPr/>
        </p:nvSpPr>
        <p:spPr bwMode="auto">
          <a:xfrm flipV="1">
            <a:off x="1081793" y="3309851"/>
            <a:ext cx="3902830" cy="2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2897055" y="3309851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40630" y="1237474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29" name="Line 13">
            <a:extLst>
              <a:ext uri="{FF2B5EF4-FFF2-40B4-BE49-F238E27FC236}">
                <a16:creationId xmlns:a16="http://schemas.microsoft.com/office/drawing/2014/main" id="{8298BE90-0524-4485-AE98-8BC060944B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0397" y="3069078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0" name="AutoShape 10">
            <a:extLst>
              <a:ext uri="{FF2B5EF4-FFF2-40B4-BE49-F238E27FC236}">
                <a16:creationId xmlns:a16="http://schemas.microsoft.com/office/drawing/2014/main" id="{E9630049-02A7-4BE6-ABC5-1BAEFD843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028" y="2852674"/>
            <a:ext cx="1406428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1" name="Line 13">
            <a:extLst>
              <a:ext uri="{FF2B5EF4-FFF2-40B4-BE49-F238E27FC236}">
                <a16:creationId xmlns:a16="http://schemas.microsoft.com/office/drawing/2014/main" id="{12D3C3FA-FF92-4761-A52E-ABF22DAC8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6453" y="2635981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07B42835-7A5F-475A-93DE-DC996D846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194" y="2864437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/>
              <a:t>Participate</a:t>
            </a:r>
            <a:r>
              <a:rPr lang="sv-SE" altLang="sv-SE" sz="1050" i="0" dirty="0"/>
              <a:t> in meeting</a:t>
            </a:r>
          </a:p>
        </p:txBody>
      </p:sp>
      <p:sp>
        <p:nvSpPr>
          <p:cNvPr id="33" name="Line 13">
            <a:extLst>
              <a:ext uri="{FF2B5EF4-FFF2-40B4-BE49-F238E27FC236}">
                <a16:creationId xmlns:a16="http://schemas.microsoft.com/office/drawing/2014/main" id="{6DC09300-807C-40A3-9525-ACCFA7949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6453" y="3068178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EBACEBC8-306A-41C9-B1BD-0E790F832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1660598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35" name="AutoShape 9">
            <a:extLst>
              <a:ext uri="{FF2B5EF4-FFF2-40B4-BE49-F238E27FC236}">
                <a16:creationId xmlns:a16="http://schemas.microsoft.com/office/drawing/2014/main" id="{5FE291A7-DF11-4780-BBE4-9E649A2F7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41" y="1984447"/>
            <a:ext cx="2130027" cy="2139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6" name="Line 12">
            <a:extLst>
              <a:ext uri="{FF2B5EF4-FFF2-40B4-BE49-F238E27FC236}">
                <a16:creationId xmlns:a16="http://schemas.microsoft.com/office/drawing/2014/main" id="{8D5CFD39-82FF-4279-B6E0-386CF3FF6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2329" y="2201142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7" name="Line 28">
            <a:extLst>
              <a:ext uri="{FF2B5EF4-FFF2-40B4-BE49-F238E27FC236}">
                <a16:creationId xmlns:a16="http://schemas.microsoft.com/office/drawing/2014/main" id="{374B5536-2DAD-4CC2-8956-03D003E92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822524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id="{ACFEA5D1-D62D-44AB-9E37-70D6C529F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417" y="1996794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administration tasks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F987B5-9115-4656-ACC7-CB5351AC7E85}"/>
              </a:ext>
            </a:extLst>
          </p:cNvPr>
          <p:cNvSpPr txBox="1"/>
          <p:nvPr/>
        </p:nvSpPr>
        <p:spPr>
          <a:xfrm>
            <a:off x="5400412" y="1902114"/>
            <a:ext cx="2826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and chefs </a:t>
            </a:r>
            <a:r>
              <a:rPr lang="sv-SE" sz="1400" dirty="0" err="1"/>
              <a:t>have</a:t>
            </a:r>
            <a:r>
              <a:rPr lang="sv-SE" sz="1400" dirty="0"/>
              <a:t> a meeting </a:t>
            </a:r>
            <a:r>
              <a:rPr lang="sv-SE" sz="1400" dirty="0" err="1"/>
              <a:t>together</a:t>
            </a:r>
            <a:r>
              <a:rPr lang="sv-SE" sz="1400" dirty="0"/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302DEB-E0C1-4CF7-9720-9D1B0FD01F32}"/>
              </a:ext>
            </a:extLst>
          </p:cNvPr>
          <p:cNvSpPr txBox="1"/>
          <p:nvPr/>
        </p:nvSpPr>
        <p:spPr>
          <a:xfrm>
            <a:off x="5418183" y="2743733"/>
            <a:ext cx="2826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Solution: </a:t>
            </a:r>
            <a:r>
              <a:rPr lang="sv-SE" sz="1400" dirty="0"/>
              <a:t>Alternativ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2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55"/>
    </mc:Choice>
    <mc:Fallback xmlns="">
      <p:transition spd="slow" advTm="7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43094" y="184902"/>
            <a:ext cx="7060726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1</a:t>
            </a:r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2817464" y="2820631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3298642" y="2603938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2794843" y="2838492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/>
              <a:t>Participate</a:t>
            </a:r>
            <a:r>
              <a:rPr lang="sv-SE" altLang="sv-SE" sz="1050" i="0" dirty="0"/>
              <a:t> in meeting</a:t>
            </a:r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3600895" y="303613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1481138" y="2598826"/>
            <a:ext cx="1804601" cy="73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23" name="Oval 8">
            <a:extLst>
              <a:ext uri="{FF2B5EF4-FFF2-40B4-BE49-F238E27FC236}">
                <a16:creationId xmlns:a16="http://schemas.microsoft.com/office/drawing/2014/main" id="{FB8CA642-6168-477A-BD06-A29623E00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1685483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id="{98A2D00C-CBE3-42E4-8189-4A8724473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41" y="2009332"/>
            <a:ext cx="2130027" cy="2139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25" name="Line 12">
            <a:extLst>
              <a:ext uri="{FF2B5EF4-FFF2-40B4-BE49-F238E27FC236}">
                <a16:creationId xmlns:a16="http://schemas.microsoft.com/office/drawing/2014/main" id="{CCEAABF2-296D-4DF6-A5C5-6C607F889D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2329" y="2226027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6" name="Line 28">
            <a:extLst>
              <a:ext uri="{FF2B5EF4-FFF2-40B4-BE49-F238E27FC236}">
                <a16:creationId xmlns:a16="http://schemas.microsoft.com/office/drawing/2014/main" id="{A2894EDF-86AF-44FD-95A4-80E5A4CEF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847409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E03BCF70-32F9-4651-956D-3F17CE11F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417" y="2021679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administration tasks</a:t>
            </a: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48AFAE78-583F-4CAE-A1DC-BD3C7C262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1235422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0D4888AA-5E2D-4A5A-A8AF-9D870E7D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288" y="1257641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Chefs</a:t>
            </a:r>
          </a:p>
        </p:txBody>
      </p:sp>
      <p:sp>
        <p:nvSpPr>
          <p:cNvPr id="34" name="Line 44">
            <a:extLst>
              <a:ext uri="{FF2B5EF4-FFF2-40B4-BE49-F238E27FC236}">
                <a16:creationId xmlns:a16="http://schemas.microsoft.com/office/drawing/2014/main" id="{C377446C-C8B2-40C9-87D0-21AD23146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5398" y="1264620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5" name="Line 44">
            <a:extLst>
              <a:ext uri="{FF2B5EF4-FFF2-40B4-BE49-F238E27FC236}">
                <a16:creationId xmlns:a16="http://schemas.microsoft.com/office/drawing/2014/main" id="{1AC74065-DE44-4888-8B63-1E743FAC7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8359" y="1295576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6A4FC07B-D9C0-4259-AE5D-CEC324F86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380" y="1467025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37" name="Line 44">
            <a:extLst>
              <a:ext uri="{FF2B5EF4-FFF2-40B4-BE49-F238E27FC236}">
                <a16:creationId xmlns:a16="http://schemas.microsoft.com/office/drawing/2014/main" id="{8E7488B8-E705-455E-9BED-FB692B2CC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999" y="1264620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8" name="Line 11">
            <a:extLst>
              <a:ext uri="{FF2B5EF4-FFF2-40B4-BE49-F238E27FC236}">
                <a16:creationId xmlns:a16="http://schemas.microsoft.com/office/drawing/2014/main" id="{D87D31DD-30EF-484C-8290-6EBC4A11F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630" y="1262359"/>
            <a:ext cx="4418979" cy="22313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03BD4-A60D-4D45-9A35-83EEAB0000B0}"/>
              </a:ext>
            </a:extLst>
          </p:cNvPr>
          <p:cNvSpPr txBox="1"/>
          <p:nvPr/>
        </p:nvSpPr>
        <p:spPr>
          <a:xfrm>
            <a:off x="5400412" y="1902114"/>
            <a:ext cx="2826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and chefs </a:t>
            </a:r>
            <a:r>
              <a:rPr lang="sv-SE" sz="1400" dirty="0" err="1"/>
              <a:t>have</a:t>
            </a:r>
            <a:r>
              <a:rPr lang="sv-SE" sz="1400" dirty="0"/>
              <a:t> a meeting </a:t>
            </a:r>
            <a:r>
              <a:rPr lang="sv-SE" sz="1400" dirty="0" err="1"/>
              <a:t>together</a:t>
            </a:r>
            <a:r>
              <a:rPr lang="sv-SE" sz="14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166A50-94EA-4FAB-8ED0-8C4874D030F6}"/>
              </a:ext>
            </a:extLst>
          </p:cNvPr>
          <p:cNvSpPr txBox="1"/>
          <p:nvPr/>
        </p:nvSpPr>
        <p:spPr>
          <a:xfrm>
            <a:off x="5418183" y="2743733"/>
            <a:ext cx="2826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Solution: </a:t>
            </a:r>
            <a:r>
              <a:rPr lang="sv-SE" sz="1400" dirty="0"/>
              <a:t>Alternativ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1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7"/>
    </mc:Choice>
    <mc:Fallback xmlns="">
      <p:transition spd="slow" advTm="4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73238" y="187250"/>
            <a:ext cx="7144882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1</a:t>
            </a:r>
          </a:p>
        </p:txBody>
      </p:sp>
      <p:sp>
        <p:nvSpPr>
          <p:cNvPr id="19467" name="AutoShape 10"/>
          <p:cNvSpPr>
            <a:spLocks noChangeArrowheads="1"/>
          </p:cNvSpPr>
          <p:nvPr/>
        </p:nvSpPr>
        <p:spPr bwMode="auto">
          <a:xfrm>
            <a:off x="5387630" y="2748798"/>
            <a:ext cx="1566863" cy="215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6057993" y="2532105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9487" name="Text Box 32"/>
          <p:cNvSpPr txBox="1">
            <a:spLocks noChangeArrowheads="1"/>
          </p:cNvSpPr>
          <p:nvPr/>
        </p:nvSpPr>
        <p:spPr bwMode="auto">
          <a:xfrm>
            <a:off x="5365009" y="2766659"/>
            <a:ext cx="161925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v-SE" altLang="sv-SE" sz="1050" i="0" dirty="0" err="1"/>
              <a:t>Participate</a:t>
            </a:r>
            <a:r>
              <a:rPr lang="sv-SE" altLang="sv-SE" sz="1050" i="0" dirty="0"/>
              <a:t> in meeting</a:t>
            </a:r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1481138" y="1148336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884223" y="1158115"/>
            <a:ext cx="17324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Chefs</a:t>
            </a:r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H="1">
            <a:off x="3405713" y="1197586"/>
            <a:ext cx="9164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>
            <a:off x="5178359" y="1208490"/>
            <a:ext cx="4798" cy="29158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63191" y="1397823"/>
            <a:ext cx="6763178" cy="269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63191" y="1177534"/>
            <a:ext cx="10717" cy="2946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6067437" y="2988258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68549" y="1182026"/>
            <a:ext cx="6764658" cy="851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1481138" y="2516457"/>
            <a:ext cx="4576855" cy="79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5286116" y="1167967"/>
            <a:ext cx="240387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/>
              <a:t>Restaurant manager &amp; Chefs</a:t>
            </a:r>
          </a:p>
        </p:txBody>
      </p:sp>
      <p:sp>
        <p:nvSpPr>
          <p:cNvPr id="22" name="Line 44"/>
          <p:cNvSpPr>
            <a:spLocks noChangeShapeType="1"/>
          </p:cNvSpPr>
          <p:nvPr/>
        </p:nvSpPr>
        <p:spPr bwMode="auto">
          <a:xfrm flipH="1">
            <a:off x="7524038" y="1208490"/>
            <a:ext cx="0" cy="28317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26" name="Oval 8">
            <a:extLst>
              <a:ext uri="{FF2B5EF4-FFF2-40B4-BE49-F238E27FC236}">
                <a16:creationId xmlns:a16="http://schemas.microsoft.com/office/drawing/2014/main" id="{7F43D9E9-804A-4F08-AB26-C837D50CE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1598397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id="{FCD46DA2-01CA-4901-A58D-2B235CC5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41" y="1922246"/>
            <a:ext cx="2130027" cy="2139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1" name="Line 12">
            <a:extLst>
              <a:ext uri="{FF2B5EF4-FFF2-40B4-BE49-F238E27FC236}">
                <a16:creationId xmlns:a16="http://schemas.microsoft.com/office/drawing/2014/main" id="{E0BD2F7E-3AA1-4DEE-AE58-64182EA82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2329" y="2138941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EFE45856-4A5E-43F3-9AF4-37D794F04E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760323"/>
            <a:ext cx="1191" cy="160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33" name="Text Box 29">
            <a:extLst>
              <a:ext uri="{FF2B5EF4-FFF2-40B4-BE49-F238E27FC236}">
                <a16:creationId xmlns:a16="http://schemas.microsoft.com/office/drawing/2014/main" id="{07E49AD6-77E2-436D-B5C1-BA85EAD5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417" y="1934593"/>
            <a:ext cx="2149078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administration tasks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7CE3B-3F68-40F3-9C4E-1F651E6D38BF}"/>
              </a:ext>
            </a:extLst>
          </p:cNvPr>
          <p:cNvSpPr txBox="1"/>
          <p:nvPr/>
        </p:nvSpPr>
        <p:spPr>
          <a:xfrm>
            <a:off x="7573810" y="1663809"/>
            <a:ext cx="1463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and chefs </a:t>
            </a:r>
            <a:r>
              <a:rPr lang="sv-SE" sz="1400" dirty="0" err="1"/>
              <a:t>have</a:t>
            </a:r>
            <a:r>
              <a:rPr lang="sv-SE" sz="1400" dirty="0"/>
              <a:t> a meeting </a:t>
            </a:r>
            <a:r>
              <a:rPr lang="sv-SE" sz="1400" dirty="0" err="1"/>
              <a:t>together</a:t>
            </a:r>
            <a:r>
              <a:rPr lang="sv-SE" sz="1400" dirty="0"/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A5123-3774-4913-A4CE-DAB20CBF606F}"/>
              </a:ext>
            </a:extLst>
          </p:cNvPr>
          <p:cNvSpPr txBox="1"/>
          <p:nvPr/>
        </p:nvSpPr>
        <p:spPr>
          <a:xfrm>
            <a:off x="7623495" y="3567728"/>
            <a:ext cx="15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Solution: </a:t>
            </a:r>
            <a:r>
              <a:rPr lang="sv-SE" sz="1400" dirty="0"/>
              <a:t>Alternativ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5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09"/>
    </mc:Choice>
    <mc:Fallback xmlns="">
      <p:transition spd="slow" advTm="5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7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 err="1"/>
              <a:t>Problematic</a:t>
            </a:r>
            <a:r>
              <a:rPr lang="sv-SE" altLang="sv-SE" dirty="0"/>
              <a:t> </a:t>
            </a:r>
            <a:r>
              <a:rPr lang="sv-SE" altLang="sv-SE" dirty="0" err="1"/>
              <a:t>modelling</a:t>
            </a:r>
            <a:r>
              <a:rPr lang="sv-SE" altLang="sv-SE" dirty="0"/>
              <a:t> situation 2</a:t>
            </a:r>
            <a:endParaRPr lang="en-US" altLang="sv-S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060341-2888-4AB2-BACE-CDC394647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0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9"/>
    </mc:Choice>
    <mc:Fallback>
      <p:transition spd="slow" advTm="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33950" y="237189"/>
            <a:ext cx="7176550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2</a:t>
            </a:r>
          </a:p>
        </p:txBody>
      </p:sp>
      <p:sp>
        <p:nvSpPr>
          <p:cNvPr id="19465" name="Oval 8"/>
          <p:cNvSpPr>
            <a:spLocks noChangeArrowheads="1"/>
          </p:cNvSpPr>
          <p:nvPr/>
        </p:nvSpPr>
        <p:spPr bwMode="auto">
          <a:xfrm>
            <a:off x="2716842" y="145954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2228403" y="1010355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740630" y="1270173"/>
            <a:ext cx="6634463" cy="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3275291" y="2237004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313056" y="2334533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/>
              <a:t>Check </a:t>
            </a:r>
            <a:r>
              <a:rPr lang="sv-SE" altLang="sv-SE" sz="1050" i="0" dirty="0" err="1"/>
              <a:t>quality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of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received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foods</a:t>
            </a:r>
            <a:r>
              <a:rPr lang="sv-SE" altLang="sv-SE" sz="1050" i="0" dirty="0"/>
              <a:t> from </a:t>
            </a:r>
            <a:r>
              <a:rPr lang="sv-SE" altLang="sv-SE" sz="1050" i="0" dirty="0" err="1"/>
              <a:t>vendors</a:t>
            </a:r>
            <a:endParaRPr lang="sv-SE" altLang="sv-SE" sz="1050" i="0" dirty="0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V="1">
            <a:off x="712838" y="989934"/>
            <a:ext cx="6611492" cy="437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1331367" y="2265420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1298531" y="2415325"/>
            <a:ext cx="14144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administrative tasks</a:t>
            </a:r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>
            <a:off x="2797804" y="162147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1" name="Line 44"/>
          <p:cNvSpPr>
            <a:spLocks noChangeShapeType="1"/>
          </p:cNvSpPr>
          <p:nvPr/>
        </p:nvSpPr>
        <p:spPr bwMode="auto">
          <a:xfrm flipH="1">
            <a:off x="732567" y="9899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53" name="TextBox 52"/>
          <p:cNvSpPr txBox="1"/>
          <p:nvPr/>
        </p:nvSpPr>
        <p:spPr>
          <a:xfrm>
            <a:off x="5787236" y="1986974"/>
            <a:ext cx="23700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</a:t>
            </a:r>
            <a:r>
              <a:rPr lang="sv-SE" sz="1400" dirty="0" err="1"/>
              <a:t>can</a:t>
            </a:r>
            <a:r>
              <a:rPr lang="sv-SE" sz="1400" dirty="0"/>
              <a:t> do </a:t>
            </a:r>
            <a:r>
              <a:rPr lang="sv-SE" sz="1400" dirty="0" err="1"/>
              <a:t>two</a:t>
            </a:r>
            <a:r>
              <a:rPr lang="sv-SE" sz="1400" dirty="0"/>
              <a:t> tasks in </a:t>
            </a:r>
            <a:r>
              <a:rPr lang="sv-SE" sz="1400" dirty="0" err="1"/>
              <a:t>any</a:t>
            </a:r>
            <a:r>
              <a:rPr lang="sv-SE" sz="1400" dirty="0"/>
              <a:t> order, </a:t>
            </a:r>
            <a:r>
              <a:rPr lang="sv-SE" sz="1400" dirty="0" err="1"/>
              <a:t>but</a:t>
            </a:r>
            <a:r>
              <a:rPr lang="sv-SE" sz="1400" dirty="0"/>
              <a:t> not </a:t>
            </a:r>
            <a:r>
              <a:rPr lang="sv-SE" sz="1400" dirty="0" err="1"/>
              <a:t>always</a:t>
            </a:r>
            <a:r>
              <a:rPr lang="sv-SE" sz="1400" dirty="0"/>
              <a:t> do </a:t>
            </a:r>
            <a:r>
              <a:rPr lang="sv-SE" sz="1400" dirty="0" err="1"/>
              <a:t>these</a:t>
            </a:r>
            <a:r>
              <a:rPr lang="sv-SE" sz="1400" dirty="0"/>
              <a:t> tasks?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16" name="Line 44">
            <a:extLst>
              <a:ext uri="{FF2B5EF4-FFF2-40B4-BE49-F238E27FC236}">
                <a16:creationId xmlns:a16="http://schemas.microsoft.com/office/drawing/2014/main" id="{2A5E066E-AE33-4821-A8C4-6DCB314C78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267" y="9899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9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2"/>
    </mc:Choice>
    <mc:Fallback xmlns="">
      <p:transition spd="slow" advTm="3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61" name="Text Box 47">
            <a:extLst>
              <a:ext uri="{FF2B5EF4-FFF2-40B4-BE49-F238E27FC236}">
                <a16:creationId xmlns:a16="http://schemas.microsoft.com/office/drawing/2014/main" id="{48ADB802-C2D5-4C9E-8FEC-78DFC56DC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497" y="985120"/>
            <a:ext cx="19551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sv-SE" sz="1050" b="1" dirty="0" err="1"/>
              <a:t>Resturant</a:t>
            </a:r>
            <a:r>
              <a:rPr lang="sv-SE" altLang="sv-SE" sz="1050" b="1" dirty="0"/>
              <a:t> manager</a:t>
            </a:r>
          </a:p>
        </p:txBody>
      </p:sp>
      <p:sp>
        <p:nvSpPr>
          <p:cNvPr id="63" name="Line 11">
            <a:extLst>
              <a:ext uri="{FF2B5EF4-FFF2-40B4-BE49-F238E27FC236}">
                <a16:creationId xmlns:a16="http://schemas.microsoft.com/office/drawing/2014/main" id="{1FCE7654-69B3-4058-938A-03DCB2C84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630" y="1270173"/>
            <a:ext cx="6634463" cy="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72" name="Line 11">
            <a:extLst>
              <a:ext uri="{FF2B5EF4-FFF2-40B4-BE49-F238E27FC236}">
                <a16:creationId xmlns:a16="http://schemas.microsoft.com/office/drawing/2014/main" id="{D3AF525C-B514-42FA-8C4E-28F7B0B62F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838" y="989934"/>
            <a:ext cx="6611492" cy="4370"/>
          </a:xfrm>
          <a:prstGeom prst="line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sv-SE" sz="1350"/>
          </a:p>
        </p:txBody>
      </p:sp>
      <p:sp>
        <p:nvSpPr>
          <p:cNvPr id="77" name="Line 44">
            <a:extLst>
              <a:ext uri="{FF2B5EF4-FFF2-40B4-BE49-F238E27FC236}">
                <a16:creationId xmlns:a16="http://schemas.microsoft.com/office/drawing/2014/main" id="{F4D1B4D9-4D3C-4056-B1F1-46AFA2B09B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567" y="9899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0B64070-D898-419C-BF2C-ACF72AA99C85}"/>
              </a:ext>
            </a:extLst>
          </p:cNvPr>
          <p:cNvSpPr txBox="1"/>
          <p:nvPr/>
        </p:nvSpPr>
        <p:spPr>
          <a:xfrm>
            <a:off x="5787236" y="1986974"/>
            <a:ext cx="23700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  <a:r>
              <a:rPr lang="sv-SE" sz="1400" dirty="0" err="1"/>
              <a:t>How</a:t>
            </a:r>
            <a:r>
              <a:rPr lang="sv-SE" sz="1400" dirty="0"/>
              <a:t> to </a:t>
            </a:r>
            <a:r>
              <a:rPr lang="sv-SE" sz="1400" dirty="0" err="1"/>
              <a:t>model</a:t>
            </a:r>
            <a:r>
              <a:rPr lang="sv-SE" sz="1400" dirty="0"/>
              <a:t> a situation </a:t>
            </a:r>
            <a:r>
              <a:rPr lang="sv-SE" sz="1400" dirty="0" err="1"/>
              <a:t>where</a:t>
            </a:r>
            <a:r>
              <a:rPr lang="sv-SE" sz="1400" dirty="0"/>
              <a:t> the </a:t>
            </a:r>
            <a:r>
              <a:rPr lang="sv-SE" sz="1400" dirty="0" err="1"/>
              <a:t>restuarant</a:t>
            </a:r>
            <a:r>
              <a:rPr lang="sv-SE" sz="1400" dirty="0"/>
              <a:t> manager </a:t>
            </a:r>
            <a:r>
              <a:rPr lang="sv-SE" sz="1400" dirty="0" err="1"/>
              <a:t>can</a:t>
            </a:r>
            <a:r>
              <a:rPr lang="sv-SE" sz="1400" dirty="0"/>
              <a:t> do </a:t>
            </a:r>
            <a:r>
              <a:rPr lang="sv-SE" sz="1400" dirty="0" err="1"/>
              <a:t>two</a:t>
            </a:r>
            <a:r>
              <a:rPr lang="sv-SE" sz="1400" dirty="0"/>
              <a:t> tasks in </a:t>
            </a:r>
            <a:r>
              <a:rPr lang="sv-SE" sz="1400" dirty="0" err="1"/>
              <a:t>any</a:t>
            </a:r>
            <a:r>
              <a:rPr lang="sv-SE" sz="1400" dirty="0"/>
              <a:t> order, </a:t>
            </a:r>
            <a:r>
              <a:rPr lang="sv-SE" sz="1400" dirty="0" err="1"/>
              <a:t>but</a:t>
            </a:r>
            <a:r>
              <a:rPr lang="sv-SE" sz="1400" dirty="0"/>
              <a:t> not </a:t>
            </a:r>
            <a:r>
              <a:rPr lang="sv-SE" sz="1400" dirty="0" err="1"/>
              <a:t>always</a:t>
            </a:r>
            <a:r>
              <a:rPr lang="sv-SE" sz="1400" dirty="0"/>
              <a:t> do </a:t>
            </a:r>
            <a:r>
              <a:rPr lang="sv-SE" sz="1400" dirty="0" err="1"/>
              <a:t>these</a:t>
            </a:r>
            <a:r>
              <a:rPr lang="sv-SE" sz="1400" dirty="0"/>
              <a:t> tasks?</a:t>
            </a:r>
          </a:p>
          <a:p>
            <a:endParaRPr lang="sv-SE" sz="1400" dirty="0"/>
          </a:p>
          <a:p>
            <a:r>
              <a:rPr lang="sv-SE" sz="1400" b="1" dirty="0"/>
              <a:t>Solution: </a:t>
            </a:r>
            <a:r>
              <a:rPr lang="sv-SE" sz="1400" dirty="0"/>
              <a:t>Alternative 1</a:t>
            </a:r>
          </a:p>
        </p:txBody>
      </p:sp>
      <p:sp>
        <p:nvSpPr>
          <p:cNvPr id="79" name="Line 44">
            <a:extLst>
              <a:ext uri="{FF2B5EF4-FFF2-40B4-BE49-F238E27FC236}">
                <a16:creationId xmlns:a16="http://schemas.microsoft.com/office/drawing/2014/main" id="{BE39FD64-10FD-42D7-AE59-B65C5EAA2F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0267" y="989934"/>
            <a:ext cx="0" cy="3261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0" name="Oval 8">
            <a:extLst>
              <a:ext uri="{FF2B5EF4-FFF2-40B4-BE49-F238E27FC236}">
                <a16:creationId xmlns:a16="http://schemas.microsoft.com/office/drawing/2014/main" id="{2D6C7A44-1BD7-4F86-8B35-1E83C3AE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842" y="1474789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 sz="1350" b="1" i="0"/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437D9939-AFC0-48F1-B915-C7407E51DB72}"/>
              </a:ext>
            </a:extLst>
          </p:cNvPr>
          <p:cNvSpPr/>
          <p:nvPr/>
        </p:nvSpPr>
        <p:spPr>
          <a:xfrm>
            <a:off x="1901982" y="2176826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2" name="AutoShape 9">
            <a:extLst>
              <a:ext uri="{FF2B5EF4-FFF2-40B4-BE49-F238E27FC236}">
                <a16:creationId xmlns:a16="http://schemas.microsoft.com/office/drawing/2014/main" id="{299A0639-FDB7-462E-872A-BE1C83A2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677" y="2683553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83" name="Line 28">
            <a:extLst>
              <a:ext uri="{FF2B5EF4-FFF2-40B4-BE49-F238E27FC236}">
                <a16:creationId xmlns:a16="http://schemas.microsoft.com/office/drawing/2014/main" id="{DE961ECD-D0E9-4DB9-B661-647391495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9596" y="2402758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4" name="Text Box 29">
            <a:extLst>
              <a:ext uri="{FF2B5EF4-FFF2-40B4-BE49-F238E27FC236}">
                <a16:creationId xmlns:a16="http://schemas.microsoft.com/office/drawing/2014/main" id="{4B11B547-641B-44B0-BC7B-AB3182AE4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747" y="2719277"/>
            <a:ext cx="122863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 err="1"/>
              <a:t>Carry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out</a:t>
            </a:r>
            <a:r>
              <a:rPr lang="sv-SE" altLang="sv-SE" sz="1050" i="0" dirty="0"/>
              <a:t> administrative tasks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0A4193B6-C447-41D1-882B-35B706F0B126}"/>
              </a:ext>
            </a:extLst>
          </p:cNvPr>
          <p:cNvSpPr/>
          <p:nvPr/>
        </p:nvSpPr>
        <p:spPr>
          <a:xfrm>
            <a:off x="1948334" y="3625977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Line 28">
            <a:extLst>
              <a:ext uri="{FF2B5EF4-FFF2-40B4-BE49-F238E27FC236}">
                <a16:creationId xmlns:a16="http://schemas.microsoft.com/office/drawing/2014/main" id="{DBC3B5F8-A8AD-4A4A-B9B3-3794EC1008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75414" y="3859529"/>
            <a:ext cx="152" cy="2299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7" name="Line 28">
            <a:extLst>
              <a:ext uri="{FF2B5EF4-FFF2-40B4-BE49-F238E27FC236}">
                <a16:creationId xmlns:a16="http://schemas.microsoft.com/office/drawing/2014/main" id="{8742ABF0-05D2-4E8E-989A-1E9A458EEE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6458" y="3382690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8" name="Line 11">
            <a:extLst>
              <a:ext uri="{FF2B5EF4-FFF2-40B4-BE49-F238E27FC236}">
                <a16:creationId xmlns:a16="http://schemas.microsoft.com/office/drawing/2014/main" id="{EE92A373-58BC-4CE2-86D5-86C913C263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8932" y="1903966"/>
            <a:ext cx="3931920" cy="762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89" name="Line 28">
            <a:extLst>
              <a:ext uri="{FF2B5EF4-FFF2-40B4-BE49-F238E27FC236}">
                <a16:creationId xmlns:a16="http://schemas.microsoft.com/office/drawing/2014/main" id="{3E94DE28-44EB-4409-B729-8FB65599B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804" y="163671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0" name="Line 28">
            <a:extLst>
              <a:ext uri="{FF2B5EF4-FFF2-40B4-BE49-F238E27FC236}">
                <a16:creationId xmlns:a16="http://schemas.microsoft.com/office/drawing/2014/main" id="{AC18E400-E6F5-4B90-BB8C-F039E268E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7639" y="1897555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1" name="Line 28">
            <a:extLst>
              <a:ext uri="{FF2B5EF4-FFF2-40B4-BE49-F238E27FC236}">
                <a16:creationId xmlns:a16="http://schemas.microsoft.com/office/drawing/2014/main" id="{DD60E6B0-F3CD-4435-AE9C-D2E3716FC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0207" y="4144148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2" name="Line 28">
            <a:extLst>
              <a:ext uri="{FF2B5EF4-FFF2-40B4-BE49-F238E27FC236}">
                <a16:creationId xmlns:a16="http://schemas.microsoft.com/office/drawing/2014/main" id="{8334CDF5-AEC6-40B7-BF43-706FCD710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3615" y="3733302"/>
            <a:ext cx="804725" cy="8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3" name="Line 28">
            <a:extLst>
              <a:ext uri="{FF2B5EF4-FFF2-40B4-BE49-F238E27FC236}">
                <a16:creationId xmlns:a16="http://schemas.microsoft.com/office/drawing/2014/main" id="{7D816B56-33B1-41B1-9620-7470573AA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209" y="2287555"/>
            <a:ext cx="779528" cy="7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4" name="Line 28">
            <a:extLst>
              <a:ext uri="{FF2B5EF4-FFF2-40B4-BE49-F238E27FC236}">
                <a16:creationId xmlns:a16="http://schemas.microsoft.com/office/drawing/2014/main" id="{90F57709-002B-4065-BDE4-CB4A7545C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8932" y="2278261"/>
            <a:ext cx="5175" cy="1460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5" name="Text Box 5">
            <a:extLst>
              <a:ext uri="{FF2B5EF4-FFF2-40B4-BE49-F238E27FC236}">
                <a16:creationId xmlns:a16="http://schemas.microsoft.com/office/drawing/2014/main" id="{AE8400AA-4BA2-4B73-8207-B8489E8F5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16" y="2383430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task]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D3A5A49C-1B56-4666-A096-BA5A72FF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381" y="2095864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else</a:t>
            </a:r>
            <a:r>
              <a:rPr lang="sv-SE" altLang="sv-SE" sz="750" i="0" dirty="0"/>
              <a:t>]</a:t>
            </a:r>
          </a:p>
        </p:txBody>
      </p:sp>
      <p:sp>
        <p:nvSpPr>
          <p:cNvPr id="97" name="Line 11">
            <a:extLst>
              <a:ext uri="{FF2B5EF4-FFF2-40B4-BE49-F238E27FC236}">
                <a16:creationId xmlns:a16="http://schemas.microsoft.com/office/drawing/2014/main" id="{CB57084C-F633-40D4-BA2E-F5431359C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8932" y="4136528"/>
            <a:ext cx="3931920" cy="762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98" name="Diamond 97">
            <a:extLst>
              <a:ext uri="{FF2B5EF4-FFF2-40B4-BE49-F238E27FC236}">
                <a16:creationId xmlns:a16="http://schemas.microsoft.com/office/drawing/2014/main" id="{09355ADC-9692-4211-B7AA-29CBB7DB90AE}"/>
              </a:ext>
            </a:extLst>
          </p:cNvPr>
          <p:cNvSpPr/>
          <p:nvPr/>
        </p:nvSpPr>
        <p:spPr>
          <a:xfrm>
            <a:off x="3999009" y="2208082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AutoShape 9">
            <a:extLst>
              <a:ext uri="{FF2B5EF4-FFF2-40B4-BE49-F238E27FC236}">
                <a16:creationId xmlns:a16="http://schemas.microsoft.com/office/drawing/2014/main" id="{4D3509B5-7BC6-498C-A638-222A327D2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704" y="2714809"/>
            <a:ext cx="1385475" cy="69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 sz="1050"/>
          </a:p>
        </p:txBody>
      </p:sp>
      <p:sp>
        <p:nvSpPr>
          <p:cNvPr id="100" name="Line 28">
            <a:extLst>
              <a:ext uri="{FF2B5EF4-FFF2-40B4-BE49-F238E27FC236}">
                <a16:creationId xmlns:a16="http://schemas.microsoft.com/office/drawing/2014/main" id="{8601C55E-37F4-4319-99AD-D5A70B64B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6623" y="2434014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1" name="Diamond 100">
            <a:extLst>
              <a:ext uri="{FF2B5EF4-FFF2-40B4-BE49-F238E27FC236}">
                <a16:creationId xmlns:a16="http://schemas.microsoft.com/office/drawing/2014/main" id="{8D88D3D5-03D0-4ED7-A9F2-F8E29864FC13}"/>
              </a:ext>
            </a:extLst>
          </p:cNvPr>
          <p:cNvSpPr/>
          <p:nvPr/>
        </p:nvSpPr>
        <p:spPr>
          <a:xfrm>
            <a:off x="4045361" y="3657233"/>
            <a:ext cx="236565" cy="231228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Line 28">
            <a:extLst>
              <a:ext uri="{FF2B5EF4-FFF2-40B4-BE49-F238E27FC236}">
                <a16:creationId xmlns:a16="http://schemas.microsoft.com/office/drawing/2014/main" id="{7F5E63A1-E990-480E-98FA-2BC218A49A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2441" y="3883165"/>
            <a:ext cx="152" cy="2299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3" name="Line 28">
            <a:extLst>
              <a:ext uri="{FF2B5EF4-FFF2-40B4-BE49-F238E27FC236}">
                <a16:creationId xmlns:a16="http://schemas.microsoft.com/office/drawing/2014/main" id="{65A9D595-C10D-4A8B-959F-97DE75224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3485" y="3413946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4" name="Line 28">
            <a:extLst>
              <a:ext uri="{FF2B5EF4-FFF2-40B4-BE49-F238E27FC236}">
                <a16:creationId xmlns:a16="http://schemas.microsoft.com/office/drawing/2014/main" id="{5ADA2FB6-D7C9-46AC-87BB-3F15DC810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666" y="1928811"/>
            <a:ext cx="0" cy="2477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5" name="Line 28">
            <a:extLst>
              <a:ext uri="{FF2B5EF4-FFF2-40B4-BE49-F238E27FC236}">
                <a16:creationId xmlns:a16="http://schemas.microsoft.com/office/drawing/2014/main" id="{E675074E-0A5A-4D9B-A3E5-AA509B547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0642" y="3764558"/>
            <a:ext cx="804725" cy="8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6" name="Line 28">
            <a:extLst>
              <a:ext uri="{FF2B5EF4-FFF2-40B4-BE49-F238E27FC236}">
                <a16:creationId xmlns:a16="http://schemas.microsoft.com/office/drawing/2014/main" id="{CC1B0303-E407-4C52-8FB5-FF1DE0553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7236" y="2318811"/>
            <a:ext cx="779528" cy="7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7" name="Line 28">
            <a:extLst>
              <a:ext uri="{FF2B5EF4-FFF2-40B4-BE49-F238E27FC236}">
                <a16:creationId xmlns:a16="http://schemas.microsoft.com/office/drawing/2014/main" id="{EEBA155B-A2E6-49BD-BE72-3369A6E24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5959" y="2309517"/>
            <a:ext cx="5175" cy="1460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 sz="1350"/>
          </a:p>
        </p:txBody>
      </p:sp>
      <p:sp>
        <p:nvSpPr>
          <p:cNvPr id="108" name="Text Box 5">
            <a:extLst>
              <a:ext uri="{FF2B5EF4-FFF2-40B4-BE49-F238E27FC236}">
                <a16:creationId xmlns:a16="http://schemas.microsoft.com/office/drawing/2014/main" id="{F56A49CF-B78C-475D-B0C4-D64DAF2E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43" y="2414686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carry</a:t>
            </a:r>
            <a:r>
              <a:rPr lang="sv-SE" altLang="sv-SE" sz="750" i="0" dirty="0"/>
              <a:t> </a:t>
            </a:r>
            <a:r>
              <a:rPr lang="sv-SE" altLang="sv-SE" sz="750" i="0" dirty="0" err="1"/>
              <a:t>out</a:t>
            </a:r>
            <a:r>
              <a:rPr lang="sv-SE" altLang="sv-SE" sz="750" i="0" dirty="0"/>
              <a:t> task]</a:t>
            </a:r>
          </a:p>
        </p:txBody>
      </p:sp>
      <p:sp>
        <p:nvSpPr>
          <p:cNvPr id="109" name="Text Box 5">
            <a:extLst>
              <a:ext uri="{FF2B5EF4-FFF2-40B4-BE49-F238E27FC236}">
                <a16:creationId xmlns:a16="http://schemas.microsoft.com/office/drawing/2014/main" id="{B56903CA-D0B8-459C-A8E5-D9C12AC89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08" y="2127120"/>
            <a:ext cx="112198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750" i="0" dirty="0"/>
              <a:t>[</a:t>
            </a:r>
            <a:r>
              <a:rPr lang="sv-SE" altLang="sv-SE" sz="750" i="0" dirty="0" err="1"/>
              <a:t>else</a:t>
            </a:r>
            <a:r>
              <a:rPr lang="sv-SE" altLang="sv-SE" sz="750" i="0" dirty="0"/>
              <a:t>]</a:t>
            </a:r>
          </a:p>
        </p:txBody>
      </p:sp>
      <p:sp>
        <p:nvSpPr>
          <p:cNvPr id="110" name="Text Box 29">
            <a:extLst>
              <a:ext uri="{FF2B5EF4-FFF2-40B4-BE49-F238E27FC236}">
                <a16:creationId xmlns:a16="http://schemas.microsoft.com/office/drawing/2014/main" id="{87FA49F3-4245-4EAD-99A1-DFC99290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594" y="2785971"/>
            <a:ext cx="131240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1050" i="0" dirty="0"/>
              <a:t>Check </a:t>
            </a:r>
            <a:r>
              <a:rPr lang="sv-SE" altLang="sv-SE" sz="1050" i="0" dirty="0" err="1"/>
              <a:t>quality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of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received</a:t>
            </a:r>
            <a:r>
              <a:rPr lang="sv-SE" altLang="sv-SE" sz="1050" i="0" dirty="0"/>
              <a:t> </a:t>
            </a:r>
            <a:r>
              <a:rPr lang="sv-SE" altLang="sv-SE" sz="1050" i="0" dirty="0" err="1"/>
              <a:t>foods</a:t>
            </a:r>
            <a:r>
              <a:rPr lang="sv-SE" altLang="sv-SE" sz="1050" i="0" dirty="0"/>
              <a:t> from </a:t>
            </a:r>
            <a:r>
              <a:rPr lang="sv-SE" altLang="sv-SE" sz="1050" i="0" dirty="0" err="1"/>
              <a:t>vendors</a:t>
            </a:r>
            <a:endParaRPr lang="sv-SE" altLang="sv-SE" sz="1050" i="0" dirty="0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D9EE4011-E02D-47A8-A1F3-24986698A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950" y="237189"/>
            <a:ext cx="7176550" cy="596700"/>
          </a:xfrm>
          <a:noFill/>
        </p:spPr>
        <p:txBody>
          <a:bodyPr/>
          <a:lstStyle/>
          <a:p>
            <a:r>
              <a:rPr lang="sv-SE" altLang="sv-SE" sz="2850" dirty="0" err="1"/>
              <a:t>Problematic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modelling</a:t>
            </a:r>
            <a:r>
              <a:rPr lang="sv-SE" altLang="sv-SE" sz="2850" dirty="0"/>
              <a:t> situation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1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96"/>
    </mc:Choice>
    <mc:Fallback xmlns="">
      <p:transition spd="slow" advTm="10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1514</TotalTime>
  <Words>1448</Words>
  <Application>Microsoft Office PowerPoint</Application>
  <PresentationFormat>On-screen Show (16:9)</PresentationFormat>
  <Paragraphs>178</Paragraphs>
  <Slides>14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Managing Problematic Modelling Situations with UML Activity Diagram</vt:lpstr>
      <vt:lpstr>PowerPoint Presentation</vt:lpstr>
      <vt:lpstr>Problematic modelling situation 1</vt:lpstr>
      <vt:lpstr>Problematic modelling situation 1</vt:lpstr>
      <vt:lpstr>Problematic modelling situation 1</vt:lpstr>
      <vt:lpstr>Problematic modelling situation 1</vt:lpstr>
      <vt:lpstr>PowerPoint Presentation</vt:lpstr>
      <vt:lpstr>Problematic modelling situation 2</vt:lpstr>
      <vt:lpstr>Problematic modelling situation 2</vt:lpstr>
      <vt:lpstr>Problematic modelling situation 2</vt:lpstr>
      <vt:lpstr>PowerPoint Presentation</vt:lpstr>
      <vt:lpstr>Problematic modelling situation 3</vt:lpstr>
      <vt:lpstr>Problematic modelling situation 3</vt:lpstr>
      <vt:lpstr>Problematic modelling situation 3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90</cp:revision>
  <dcterms:created xsi:type="dcterms:W3CDTF">2015-05-25T21:35:52Z</dcterms:created>
  <dcterms:modified xsi:type="dcterms:W3CDTF">2020-09-26T11:50:22Z</dcterms:modified>
</cp:coreProperties>
</file>