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27"/>
  </p:notesMasterIdLst>
  <p:handoutMasterIdLst>
    <p:handoutMasterId r:id="rId28"/>
  </p:handoutMasterIdLst>
  <p:sldIdLst>
    <p:sldId id="264" r:id="rId6"/>
    <p:sldId id="298" r:id="rId7"/>
    <p:sldId id="403" r:id="rId8"/>
    <p:sldId id="498" r:id="rId9"/>
    <p:sldId id="499" r:id="rId10"/>
    <p:sldId id="500" r:id="rId11"/>
    <p:sldId id="501" r:id="rId12"/>
    <p:sldId id="502" r:id="rId13"/>
    <p:sldId id="503" r:id="rId14"/>
    <p:sldId id="504" r:id="rId15"/>
    <p:sldId id="505" r:id="rId16"/>
    <p:sldId id="506" r:id="rId17"/>
    <p:sldId id="507" r:id="rId18"/>
    <p:sldId id="508" r:id="rId19"/>
    <p:sldId id="453" r:id="rId20"/>
    <p:sldId id="511" r:id="rId21"/>
    <p:sldId id="512" r:id="rId22"/>
    <p:sldId id="513" r:id="rId23"/>
    <p:sldId id="517" r:id="rId24"/>
    <p:sldId id="427" r:id="rId25"/>
    <p:sldId id="259" r:id="rId26"/>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0" autoAdjust="0"/>
    <p:restoredTop sz="94434" autoAdjust="0"/>
  </p:normalViewPr>
  <p:slideViewPr>
    <p:cSldViewPr snapToGrid="0">
      <p:cViewPr varScale="1">
        <p:scale>
          <a:sx n="123" d="100"/>
          <a:sy n="123" d="100"/>
        </p:scale>
        <p:origin x="36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9/19/2020</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2020-09-19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3</a:t>
            </a:fld>
            <a:endParaRPr lang="en-US" altLang="sv-SE" sz="1300" i="0"/>
          </a:p>
        </p:txBody>
      </p:sp>
    </p:spTree>
    <p:extLst>
      <p:ext uri="{BB962C8B-B14F-4D97-AF65-F5344CB8AC3E}">
        <p14:creationId xmlns:p14="http://schemas.microsoft.com/office/powerpoint/2010/main" val="342767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FE164-B184-4A30-9F3F-B78565F49B4F}" type="slidenum">
              <a:rPr lang="en-US" altLang="sv-SE"/>
              <a:pPr/>
              <a:t>15</a:t>
            </a:fld>
            <a:endParaRPr lang="en-US" altLang="sv-SE"/>
          </a:p>
        </p:txBody>
      </p:sp>
      <p:sp>
        <p:nvSpPr>
          <p:cNvPr id="954370" name="Rectangle 2"/>
          <p:cNvSpPr>
            <a:spLocks noGrp="1" noRot="1" noChangeAspect="1" noChangeArrowheads="1" noTextEdit="1"/>
          </p:cNvSpPr>
          <p:nvPr>
            <p:ph type="sldImg"/>
          </p:nvPr>
        </p:nvSpPr>
        <p:spPr>
          <a:xfrm>
            <a:off x="750888" y="719138"/>
            <a:ext cx="5816600" cy="3273425"/>
          </a:xfrm>
          <a:ln/>
        </p:spPr>
      </p:sp>
      <p:sp>
        <p:nvSpPr>
          <p:cNvPr id="954371" name="Rectangle 3"/>
          <p:cNvSpPr>
            <a:spLocks noGrp="1" noChangeArrowheads="1"/>
          </p:cNvSpPr>
          <p:nvPr>
            <p:ph type="body" idx="1"/>
          </p:nvPr>
        </p:nvSpPr>
        <p:spPr>
          <a:xfrm>
            <a:off x="258763" y="4095750"/>
            <a:ext cx="7056437" cy="5135563"/>
          </a:xfrm>
        </p:spPr>
        <p:txBody>
          <a:bodyPr/>
          <a:lstStyle/>
          <a:p>
            <a:r>
              <a:rPr lang="sv-SE" altLang="sv-SE"/>
              <a:t>Modeller kan delas in i två kategorier- strukturella modeller/strukturdiagram och beteendemodeller/beteendediagram. </a:t>
            </a:r>
          </a:p>
          <a:p>
            <a:endParaRPr lang="sv-SE" altLang="sv-SE"/>
          </a:p>
          <a:p>
            <a:r>
              <a:rPr lang="sv-SE" altLang="sv-SE"/>
              <a:t>Strukturella modeller eller strukturdiagram specificerar de statiska aspekterna av systemet, det vill säga de statiska relationerna mellan systemets termer. </a:t>
            </a:r>
          </a:p>
          <a:p>
            <a:endParaRPr lang="sv-SE" altLang="sv-SE"/>
          </a:p>
          <a:p>
            <a:r>
              <a:rPr lang="sv-SE" altLang="sv-SE"/>
              <a:t>Beteendemodeller eller beteendediagram </a:t>
            </a:r>
            <a:r>
              <a:rPr lang="en-GB" altLang="sv-SE"/>
              <a:t>specificerar dynamiska (beteendemässiga) aspekter av systemet, det vill säga de specificerar manipuleringen eller förändringen av de statiska relationerna och i vilken ordning det sker. Vad som menas med detta kommer att bli tydligare längre fram i momentet. </a:t>
            </a:r>
          </a:p>
          <a:p>
            <a:endParaRPr lang="sv-SE" altLang="sv-SE"/>
          </a:p>
          <a:p>
            <a:r>
              <a:rPr lang="sv-SE" altLang="sv-SE"/>
              <a:t>Som vi nämnt tidigare i denna presentation så skiljer UML-specifikationen på diagram och modeller medan hos andra författare är modell och diagram synonymer.  </a:t>
            </a:r>
          </a:p>
          <a:p>
            <a:endParaRPr lang="en-US" altLang="sv-SE"/>
          </a:p>
        </p:txBody>
      </p:sp>
    </p:spTree>
    <p:extLst>
      <p:ext uri="{BB962C8B-B14F-4D97-AF65-F5344CB8AC3E}">
        <p14:creationId xmlns:p14="http://schemas.microsoft.com/office/powerpoint/2010/main" val="31494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defRPr sz="1400" i="1">
                <a:solidFill>
                  <a:schemeClr val="tx1"/>
                </a:solidFill>
                <a:latin typeface="Arial" panose="020B0604020202020204" pitchFamily="34" charset="0"/>
              </a:defRPr>
            </a:lvl1pPr>
            <a:lvl2pPr marL="742950" indent="-285750" defTabSz="958850" eaLnBrk="0" hangingPunct="0">
              <a:defRPr sz="1400" i="1">
                <a:solidFill>
                  <a:schemeClr val="tx1"/>
                </a:solidFill>
                <a:latin typeface="Arial" panose="020B0604020202020204" pitchFamily="34" charset="0"/>
              </a:defRPr>
            </a:lvl2pPr>
            <a:lvl3pPr marL="1143000" indent="-228600" defTabSz="958850" eaLnBrk="0" hangingPunct="0">
              <a:defRPr sz="1400" i="1">
                <a:solidFill>
                  <a:schemeClr val="tx1"/>
                </a:solidFill>
                <a:latin typeface="Arial" panose="020B0604020202020204" pitchFamily="34" charset="0"/>
              </a:defRPr>
            </a:lvl3pPr>
            <a:lvl4pPr marL="1600200" indent="-228600" defTabSz="958850" eaLnBrk="0" hangingPunct="0">
              <a:defRPr sz="1400" i="1">
                <a:solidFill>
                  <a:schemeClr val="tx1"/>
                </a:solidFill>
                <a:latin typeface="Arial" panose="020B0604020202020204" pitchFamily="34" charset="0"/>
              </a:defRPr>
            </a:lvl4pPr>
            <a:lvl5pPr marL="2057400" indent="-228600" defTabSz="958850" eaLnBrk="0" hangingPunct="0">
              <a:defRPr sz="1400" i="1">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6C95D090-3E0C-4EC2-88C5-C96CA9423AC9}" type="slidenum">
              <a:rPr lang="en-US" altLang="sv-SE" i="0"/>
              <a:pPr eaLnBrk="1" hangingPunct="1"/>
              <a:t>20</a:t>
            </a:fld>
            <a:endParaRPr lang="en-US" altLang="sv-SE" i="0"/>
          </a:p>
        </p:txBody>
      </p:sp>
      <p:sp>
        <p:nvSpPr>
          <p:cNvPr id="182275" name="Rectangle 2"/>
          <p:cNvSpPr>
            <a:spLocks noGrp="1" noRot="1" noChangeAspect="1" noChangeArrowheads="1" noTextEdit="1"/>
          </p:cNvSpPr>
          <p:nvPr>
            <p:ph type="sldImg"/>
          </p:nvPr>
        </p:nvSpPr>
        <p:spPr>
          <a:xfrm>
            <a:off x="92075" y="530225"/>
            <a:ext cx="6613525" cy="3721100"/>
          </a:xfrm>
          <a:ln/>
        </p:spPr>
      </p:sp>
      <p:sp>
        <p:nvSpPr>
          <p:cNvPr id="182276" name="Rectangle 3"/>
          <p:cNvSpPr>
            <a:spLocks noGrp="1" noChangeArrowheads="1"/>
          </p:cNvSpPr>
          <p:nvPr>
            <p:ph type="body" idx="1"/>
          </p:nvPr>
        </p:nvSpPr>
        <p:spPr>
          <a:xfrm>
            <a:off x="457200" y="4308475"/>
            <a:ext cx="6172200" cy="530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De allra flesta som kommer i kontakt med UML gör det genom att använda dess diagram på något sätt, antingen genom att själv skapa modeller, eller genom att studera domäner, eller system, som andra ha r modellerat.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Från och med version 2.0 har UML 13 diagramtyper. Diagramtyperna har fokus på olika delar av domänen, eller systemet, som modelleras. De 13 typerna delas in i två huvudgrupper. Dessa grupper är </a:t>
            </a:r>
          </a:p>
          <a:p>
            <a:pPr eaLnBrk="1" hangingPunct="1"/>
            <a:r>
              <a:rPr lang="sv-SE" altLang="sv-SE">
                <a:latin typeface="Arial" panose="020B0604020202020204" pitchFamily="34" charset="0"/>
              </a:rPr>
              <a:t>dels strukturdiagram (eng. Structure Diagrams), som används för att beskriva koncept och andra statiska, eller strukturella, aspekter av domänen eller systemet, </a:t>
            </a:r>
          </a:p>
          <a:p>
            <a:pPr eaLnBrk="1" hangingPunct="1"/>
            <a:r>
              <a:rPr lang="sv-SE" altLang="sv-SE">
                <a:latin typeface="Arial" panose="020B0604020202020204" pitchFamily="34" charset="0"/>
              </a:rPr>
              <a:t>och dels beteendediagram (eng. Behavior Diagrams), som beskriver de beteenden som finns i en domän eller system.</a:t>
            </a:r>
          </a:p>
          <a:p>
            <a:pPr eaLnBrk="1" hangingPunct="1"/>
            <a:endParaRPr lang="sv-SE" altLang="sv-SE">
              <a:latin typeface="Arial" panose="020B0604020202020204" pitchFamily="34" charset="0"/>
            </a:endParaRPr>
          </a:p>
        </p:txBody>
      </p:sp>
    </p:spTree>
    <p:extLst>
      <p:ext uri="{BB962C8B-B14F-4D97-AF65-F5344CB8AC3E}">
        <p14:creationId xmlns:p14="http://schemas.microsoft.com/office/powerpoint/2010/main" val="258332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sida behövs </a:t>
            </a:r>
            <a:r>
              <a:rPr lang="sv-SE" dirty="0" err="1"/>
              <a:t>pga</a:t>
            </a:r>
            <a:r>
              <a:rPr lang="sv-SE" dirty="0"/>
              <a:t> upphovsrätten</a:t>
            </a:r>
          </a:p>
        </p:txBody>
      </p:sp>
      <p:sp>
        <p:nvSpPr>
          <p:cNvPr id="4" name="Slide Number Placeholder 3"/>
          <p:cNvSpPr>
            <a:spLocks noGrp="1"/>
          </p:cNvSpPr>
          <p:nvPr>
            <p:ph type="sldNum" sz="quarter" idx="10"/>
          </p:nvPr>
        </p:nvSpPr>
        <p:spPr/>
        <p:txBody>
          <a:bodyPr/>
          <a:lstStyle/>
          <a:p>
            <a:fld id="{A9264AB5-3208-46EB-A2CB-53BA67DEFF15}" type="slidenum">
              <a:rPr lang="sv-SE" smtClean="0"/>
              <a:pPr/>
              <a:t>21</a:t>
            </a:fld>
            <a:endParaRPr lang="sv-SE"/>
          </a:p>
        </p:txBody>
      </p:sp>
    </p:spTree>
    <p:extLst>
      <p:ext uri="{BB962C8B-B14F-4D97-AF65-F5344CB8AC3E}">
        <p14:creationId xmlns:p14="http://schemas.microsoft.com/office/powerpoint/2010/main" val="320583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4</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151299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5</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293207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6</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101024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7</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79744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8</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391341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9</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232166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10</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72448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11</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304387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fld id="{4560D972-6ECE-47B1-A0D7-48B7ACD00B71}" type="slidenum">
              <a:rPr lang="sv-SE" altLang="sv-SE"/>
              <a:pPr/>
              <a:t>‹#›</a:t>
            </a:fld>
            <a:endParaRPr lang="sv-SE" altLang="sv-SE"/>
          </a:p>
        </p:txBody>
      </p:sp>
    </p:spTree>
    <p:extLst>
      <p:ext uri="{BB962C8B-B14F-4D97-AF65-F5344CB8AC3E}">
        <p14:creationId xmlns:p14="http://schemas.microsoft.com/office/powerpoint/2010/main" val="233534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Slide Number Placeholder 2"/>
          <p:cNvSpPr>
            <a:spLocks noGrp="1"/>
          </p:cNvSpPr>
          <p:nvPr>
            <p:ph type="sldNum" sz="quarter" idx="10"/>
          </p:nvPr>
        </p:nvSpPr>
        <p:spPr>
          <a:xfrm>
            <a:off x="7956550" y="4974432"/>
            <a:ext cx="730250" cy="169069"/>
          </a:xfrm>
          <a:prstGeom prst="rect">
            <a:avLst/>
          </a:prstGeom>
        </p:spPr>
        <p:txBody>
          <a:bodyPr/>
          <a:lstStyle>
            <a:lvl1pPr>
              <a:defRPr/>
            </a:lvl1pPr>
          </a:lstStyle>
          <a:p>
            <a:fld id="{C6CD53EE-B26E-47BB-A3FA-9DFB8D18903E}" type="slidenum">
              <a:rPr lang="sv-SE" altLang="sv-SE"/>
              <a:pPr/>
              <a:t>‹#›</a:t>
            </a:fld>
            <a:endParaRPr lang="sv-SE" altLang="sv-SE"/>
          </a:p>
        </p:txBody>
      </p:sp>
    </p:spTree>
    <p:extLst>
      <p:ext uri="{BB962C8B-B14F-4D97-AF65-F5344CB8AC3E}">
        <p14:creationId xmlns:p14="http://schemas.microsoft.com/office/powerpoint/2010/main" val="245115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2020-09-19</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9/19/2020</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2020-09-19</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9/19/2020</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0.e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7"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 id="2147483773" r:id="rId15"/>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oleObject" Target="../embeddings/oleObject60.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56.bin"/><Relationship Id="rId12" Type="http://schemas.openxmlformats.org/officeDocument/2006/relationships/image" Target="../media/image14.emf"/><Relationship Id="rId17" Type="http://schemas.openxmlformats.org/officeDocument/2006/relationships/oleObject" Target="../embeddings/oleObject62.bin"/><Relationship Id="rId2" Type="http://schemas.openxmlformats.org/officeDocument/2006/relationships/tags" Target="../tags/tag7.xml"/><Relationship Id="rId16" Type="http://schemas.openxmlformats.org/officeDocument/2006/relationships/image" Target="../media/image16.emf"/><Relationship Id="rId1" Type="http://schemas.openxmlformats.org/officeDocument/2006/relationships/vmlDrawing" Target="../drawings/vmlDrawing7.vml"/><Relationship Id="rId6" Type="http://schemas.openxmlformats.org/officeDocument/2006/relationships/image" Target="../media/image12.emf"/><Relationship Id="rId11" Type="http://schemas.openxmlformats.org/officeDocument/2006/relationships/oleObject" Target="../embeddings/oleObject59.bin"/><Relationship Id="rId5" Type="http://schemas.openxmlformats.org/officeDocument/2006/relationships/oleObject" Target="../embeddings/oleObject55.bin"/><Relationship Id="rId15" Type="http://schemas.openxmlformats.org/officeDocument/2006/relationships/oleObject" Target="../embeddings/oleObject61.bin"/><Relationship Id="rId10" Type="http://schemas.openxmlformats.org/officeDocument/2006/relationships/image" Target="../media/image13.wmf"/><Relationship Id="rId19" Type="http://schemas.openxmlformats.org/officeDocument/2006/relationships/oleObject" Target="../embeddings/oleObject63.bin"/><Relationship Id="rId4" Type="http://schemas.openxmlformats.org/officeDocument/2006/relationships/notesSlide" Target="../notesSlides/notesSlide8.xml"/><Relationship Id="rId9" Type="http://schemas.openxmlformats.org/officeDocument/2006/relationships/oleObject" Target="../embeddings/oleObject58.bin"/><Relationship Id="rId1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2.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0.bin"/><Relationship Id="rId12" Type="http://schemas.openxmlformats.org/officeDocument/2006/relationships/image" Target="../media/image14.emf"/><Relationship Id="rId17" Type="http://schemas.openxmlformats.org/officeDocument/2006/relationships/oleObject" Target="../embeddings/oleObject26.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23.bin"/><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notesSlide" Target="../notesSlides/notesSlide4.xml"/><Relationship Id="rId9" Type="http://schemas.openxmlformats.org/officeDocument/2006/relationships/oleObject" Target="../embeddings/oleObject22.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3.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9.bin"/><Relationship Id="rId12" Type="http://schemas.openxmlformats.org/officeDocument/2006/relationships/image" Target="../media/image14.emf"/><Relationship Id="rId17" Type="http://schemas.openxmlformats.org/officeDocument/2006/relationships/oleObject" Target="../embeddings/oleObject35.bin"/><Relationship Id="rId2" Type="http://schemas.openxmlformats.org/officeDocument/2006/relationships/tags" Target="../tags/tag4.xml"/><Relationship Id="rId16" Type="http://schemas.openxmlformats.org/officeDocument/2006/relationships/image" Target="../media/image16.emf"/><Relationship Id="rId1" Type="http://schemas.openxmlformats.org/officeDocument/2006/relationships/vmlDrawing" Target="../drawings/vmlDrawing4.vml"/><Relationship Id="rId6" Type="http://schemas.openxmlformats.org/officeDocument/2006/relationships/image" Target="../media/image12.emf"/><Relationship Id="rId11" Type="http://schemas.openxmlformats.org/officeDocument/2006/relationships/oleObject" Target="../embeddings/oleObject32.bin"/><Relationship Id="rId5" Type="http://schemas.openxmlformats.org/officeDocument/2006/relationships/oleObject" Target="../embeddings/oleObject28.bin"/><Relationship Id="rId15" Type="http://schemas.openxmlformats.org/officeDocument/2006/relationships/oleObject" Target="../embeddings/oleObject34.bin"/><Relationship Id="rId10" Type="http://schemas.openxmlformats.org/officeDocument/2006/relationships/image" Target="../media/image13.wmf"/><Relationship Id="rId19" Type="http://schemas.openxmlformats.org/officeDocument/2006/relationships/oleObject" Target="../embeddings/oleObject36.bin"/><Relationship Id="rId4" Type="http://schemas.openxmlformats.org/officeDocument/2006/relationships/notesSlide" Target="../notesSlides/notesSlide5.xml"/><Relationship Id="rId9" Type="http://schemas.openxmlformats.org/officeDocument/2006/relationships/oleObject" Target="../embeddings/oleObject31.bin"/><Relationship Id="rId1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2.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38.bin"/><Relationship Id="rId12" Type="http://schemas.openxmlformats.org/officeDocument/2006/relationships/image" Target="../media/image14.emf"/><Relationship Id="rId17" Type="http://schemas.openxmlformats.org/officeDocument/2006/relationships/oleObject" Target="../embeddings/oleObject44.bin"/><Relationship Id="rId2" Type="http://schemas.openxmlformats.org/officeDocument/2006/relationships/tags" Target="../tags/tag5.xml"/><Relationship Id="rId16" Type="http://schemas.openxmlformats.org/officeDocument/2006/relationships/image" Target="../media/image16.emf"/><Relationship Id="rId1" Type="http://schemas.openxmlformats.org/officeDocument/2006/relationships/vmlDrawing" Target="../drawings/vmlDrawing5.vml"/><Relationship Id="rId6" Type="http://schemas.openxmlformats.org/officeDocument/2006/relationships/image" Target="../media/image12.emf"/><Relationship Id="rId11" Type="http://schemas.openxmlformats.org/officeDocument/2006/relationships/oleObject" Target="../embeddings/oleObject41.bin"/><Relationship Id="rId5" Type="http://schemas.openxmlformats.org/officeDocument/2006/relationships/oleObject" Target="../embeddings/oleObject37.bin"/><Relationship Id="rId15" Type="http://schemas.openxmlformats.org/officeDocument/2006/relationships/oleObject" Target="../embeddings/oleObject43.bin"/><Relationship Id="rId10" Type="http://schemas.openxmlformats.org/officeDocument/2006/relationships/image" Target="../media/image13.wmf"/><Relationship Id="rId19" Type="http://schemas.openxmlformats.org/officeDocument/2006/relationships/oleObject" Target="../embeddings/oleObject45.bin"/><Relationship Id="rId4" Type="http://schemas.openxmlformats.org/officeDocument/2006/relationships/notesSlide" Target="../notesSlides/notesSlide6.xml"/><Relationship Id="rId9" Type="http://schemas.openxmlformats.org/officeDocument/2006/relationships/oleObject" Target="../embeddings/oleObject40.bin"/><Relationship Id="rId1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1.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47.bin"/><Relationship Id="rId12" Type="http://schemas.openxmlformats.org/officeDocument/2006/relationships/image" Target="../media/image14.emf"/><Relationship Id="rId17" Type="http://schemas.openxmlformats.org/officeDocument/2006/relationships/oleObject" Target="../embeddings/oleObject53.bin"/><Relationship Id="rId2" Type="http://schemas.openxmlformats.org/officeDocument/2006/relationships/tags" Target="../tags/tag6.xml"/><Relationship Id="rId16" Type="http://schemas.openxmlformats.org/officeDocument/2006/relationships/image" Target="../media/image16.emf"/><Relationship Id="rId1" Type="http://schemas.openxmlformats.org/officeDocument/2006/relationships/vmlDrawing" Target="../drawings/vmlDrawing6.vml"/><Relationship Id="rId6" Type="http://schemas.openxmlformats.org/officeDocument/2006/relationships/image" Target="../media/image12.emf"/><Relationship Id="rId11" Type="http://schemas.openxmlformats.org/officeDocument/2006/relationships/oleObject" Target="../embeddings/oleObject50.bin"/><Relationship Id="rId5" Type="http://schemas.openxmlformats.org/officeDocument/2006/relationships/oleObject" Target="../embeddings/oleObject46.bin"/><Relationship Id="rId15" Type="http://schemas.openxmlformats.org/officeDocument/2006/relationships/oleObject" Target="../embeddings/oleObject52.bin"/><Relationship Id="rId10" Type="http://schemas.openxmlformats.org/officeDocument/2006/relationships/image" Target="../media/image13.wmf"/><Relationship Id="rId19" Type="http://schemas.openxmlformats.org/officeDocument/2006/relationships/oleObject" Target="../embeddings/oleObject54.bin"/><Relationship Id="rId4" Type="http://schemas.openxmlformats.org/officeDocument/2006/relationships/notesSlide" Target="../notesSlides/notesSlide7.xml"/><Relationship Id="rId9" Type="http://schemas.openxmlformats.org/officeDocument/2006/relationships/oleObject" Target="../embeddings/oleObject49.bin"/><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8" y="1704612"/>
            <a:ext cx="8136001" cy="1069200"/>
          </a:xfrm>
        </p:spPr>
        <p:txBody>
          <a:bodyPr/>
          <a:lstStyle/>
          <a:p>
            <a:r>
              <a:rPr lang="sv-SE" dirty="0"/>
              <a:t>Enterprise </a:t>
            </a:r>
            <a:br>
              <a:rPr lang="sv-SE" dirty="0"/>
            </a:br>
            <a:r>
              <a:rPr lang="sv-SE" dirty="0"/>
              <a:t>and System Modelling</a:t>
            </a:r>
          </a:p>
        </p:txBody>
      </p:sp>
      <p:sp>
        <p:nvSpPr>
          <p:cNvPr id="3" name="Subtitle 2"/>
          <p:cNvSpPr>
            <a:spLocks noGrp="1"/>
          </p:cNvSpPr>
          <p:nvPr>
            <p:ph type="subTitle" idx="1"/>
          </p:nvPr>
        </p:nvSpPr>
        <p:spPr>
          <a:xfrm>
            <a:off x="1008000" y="3394339"/>
            <a:ext cx="6631200" cy="1045502"/>
          </a:xfrm>
        </p:spPr>
        <p:txBody>
          <a:bodyPr/>
          <a:lstStyle/>
          <a:p>
            <a:r>
              <a:rPr lang="sv-SE" dirty="0"/>
              <a:t>Erik Perjons</a:t>
            </a:r>
          </a:p>
        </p:txBody>
      </p:sp>
      <p:sp>
        <p:nvSpPr>
          <p:cNvPr id="4" name="Content Placeholder 3"/>
          <p:cNvSpPr>
            <a:spLocks noGrp="1"/>
          </p:cNvSpPr>
          <p:nvPr>
            <p:ph sz="quarter" idx="10"/>
          </p:nvPr>
        </p:nvSpPr>
        <p:spPr/>
        <p:txBody>
          <a:bodyPr/>
          <a:lstStyle/>
          <a:p>
            <a:endParaRPr lang="sv-SE" dirty="0"/>
          </a:p>
          <a:p>
            <a:endParaRPr lang="sv-SE" dirty="0"/>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10</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3100"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3101"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3102"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3103"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3104"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3105"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3106"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3107"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3108"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3351450" y="3322844"/>
            <a:ext cx="3826828" cy="1381512"/>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192002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11</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Enterprise and System Models</a:t>
            </a:r>
          </a:p>
        </p:txBody>
      </p:sp>
      <p:pic>
        <p:nvPicPr>
          <p:cNvPr id="2356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04" y="1261509"/>
            <a:ext cx="5537806" cy="35170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ight Brace 1"/>
          <p:cNvSpPr/>
          <p:nvPr/>
        </p:nvSpPr>
        <p:spPr>
          <a:xfrm>
            <a:off x="6375991" y="1339703"/>
            <a:ext cx="329609" cy="16161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Box 2"/>
          <p:cNvSpPr txBox="1"/>
          <p:nvPr/>
        </p:nvSpPr>
        <p:spPr>
          <a:xfrm>
            <a:off x="6978090" y="3559491"/>
            <a:ext cx="904030" cy="646331"/>
          </a:xfrm>
          <a:prstGeom prst="rect">
            <a:avLst/>
          </a:prstGeom>
          <a:noFill/>
        </p:spPr>
        <p:txBody>
          <a:bodyPr wrap="none" rtlCol="0">
            <a:spAutoFit/>
          </a:bodyPr>
          <a:lstStyle/>
          <a:p>
            <a:r>
              <a:rPr lang="sv-SE" dirty="0"/>
              <a:t>System </a:t>
            </a:r>
          </a:p>
          <a:p>
            <a:r>
              <a:rPr lang="sv-SE" dirty="0"/>
              <a:t>models</a:t>
            </a:r>
          </a:p>
        </p:txBody>
      </p:sp>
      <p:sp>
        <p:nvSpPr>
          <p:cNvPr id="265" name="Right Brace 264"/>
          <p:cNvSpPr/>
          <p:nvPr/>
        </p:nvSpPr>
        <p:spPr>
          <a:xfrm>
            <a:off x="6414977" y="3062177"/>
            <a:ext cx="290623" cy="15984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66" name="TextBox 265"/>
          <p:cNvSpPr txBox="1"/>
          <p:nvPr/>
        </p:nvSpPr>
        <p:spPr>
          <a:xfrm>
            <a:off x="6994289" y="1463729"/>
            <a:ext cx="1387563" cy="1200329"/>
          </a:xfrm>
          <a:prstGeom prst="rect">
            <a:avLst/>
          </a:prstGeom>
          <a:noFill/>
        </p:spPr>
        <p:txBody>
          <a:bodyPr wrap="square" rtlCol="0">
            <a:spAutoFit/>
          </a:bodyPr>
          <a:lstStyle/>
          <a:p>
            <a:r>
              <a:rPr lang="sv-SE" dirty="0"/>
              <a:t>Enterprise models/</a:t>
            </a:r>
          </a:p>
          <a:p>
            <a:r>
              <a:rPr lang="sv-SE" dirty="0"/>
              <a:t>Business models</a:t>
            </a:r>
          </a:p>
        </p:txBody>
      </p:sp>
    </p:spTree>
    <p:custDataLst>
      <p:tags r:id="rId1"/>
    </p:custDataLst>
    <p:extLst>
      <p:ext uri="{BB962C8B-B14F-4D97-AF65-F5344CB8AC3E}">
        <p14:creationId xmlns:p14="http://schemas.microsoft.com/office/powerpoint/2010/main" val="380830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Enterprise model</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t>An enterprise model (or business model) “is a representation of the structure, activities, processes, information, resources, people, behavior, goals, and constraints of a business, government, or other enterprises” (Definition from </a:t>
            </a:r>
            <a:r>
              <a:rPr lang="en-US" sz="1600" dirty="0" err="1"/>
              <a:t>Fox&amp;Gruninger</a:t>
            </a:r>
            <a:r>
              <a:rPr lang="en-US" sz="1600" dirty="0"/>
              <a:t>, 1998)</a:t>
            </a:r>
            <a:endParaRPr lang="sv-SE" sz="1600" dirty="0"/>
          </a:p>
          <a:p>
            <a:pPr>
              <a:spcBef>
                <a:spcPts val="900"/>
              </a:spcBef>
            </a:pPr>
            <a:r>
              <a:rPr lang="sv-SE" sz="1600" dirty="0"/>
              <a:t>Enterprise models are useful for:</a:t>
            </a:r>
          </a:p>
          <a:p>
            <a:pPr lvl="1"/>
            <a:r>
              <a:rPr lang="sv-SE" sz="1600" dirty="0"/>
              <a:t>analysing organisations and their context, and, thereby,</a:t>
            </a:r>
          </a:p>
          <a:p>
            <a:pPr lvl="1">
              <a:spcBef>
                <a:spcPts val="900"/>
              </a:spcBef>
            </a:pPr>
            <a:r>
              <a:rPr lang="sv-SE" sz="1600" dirty="0"/>
              <a:t>designing better solutions in form of organizational change and in form of </a:t>
            </a:r>
            <a:r>
              <a:rPr lang="en-US" sz="1600" dirty="0"/>
              <a:t>software system/IT systems/information systems</a:t>
            </a:r>
          </a:p>
        </p:txBody>
      </p:sp>
    </p:spTree>
    <p:extLst>
      <p:ext uri="{BB962C8B-B14F-4D97-AF65-F5344CB8AC3E}">
        <p14:creationId xmlns:p14="http://schemas.microsoft.com/office/powerpoint/2010/main" val="364678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System model</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t>A system model is a representation of the construction/architecture (parts, modules, relationships), functions, activities, goals, </a:t>
            </a:r>
            <a:r>
              <a:rPr lang="en-US" sz="1600" dirty="0" err="1"/>
              <a:t>etc</a:t>
            </a:r>
            <a:r>
              <a:rPr lang="en-US" sz="1600" dirty="0"/>
              <a:t> of a software system/IT systems/information systems</a:t>
            </a:r>
          </a:p>
          <a:p>
            <a:pPr>
              <a:spcBef>
                <a:spcPts val="900"/>
              </a:spcBef>
            </a:pPr>
            <a:r>
              <a:rPr lang="sv-SE" sz="1600" dirty="0"/>
              <a:t>Enterprise models are useful tools for:</a:t>
            </a:r>
          </a:p>
          <a:p>
            <a:pPr lvl="1"/>
            <a:r>
              <a:rPr lang="sv-SE" sz="1600" dirty="0"/>
              <a:t>analysing </a:t>
            </a:r>
            <a:r>
              <a:rPr lang="en-US" sz="1600" dirty="0"/>
              <a:t>software system/IT systems/information systems</a:t>
            </a:r>
            <a:endParaRPr lang="sv-SE" sz="1600" dirty="0"/>
          </a:p>
          <a:p>
            <a:pPr lvl="1"/>
            <a:r>
              <a:rPr lang="sv-SE" sz="1600" dirty="0"/>
              <a:t>designing </a:t>
            </a:r>
            <a:r>
              <a:rPr lang="en-US" sz="1600" dirty="0"/>
              <a:t>software system/IT systems/information systems (often used in phases of the system development process)</a:t>
            </a:r>
          </a:p>
        </p:txBody>
      </p:sp>
    </p:spTree>
    <p:extLst>
      <p:ext uri="{BB962C8B-B14F-4D97-AF65-F5344CB8AC3E}">
        <p14:creationId xmlns:p14="http://schemas.microsoft.com/office/powerpoint/2010/main" val="97596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What is a model?</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t>A model is a structure that represents/depict/describe a system or certain aspects of a part of the real world </a:t>
            </a:r>
          </a:p>
          <a:p>
            <a:pPr>
              <a:spcBef>
                <a:spcPts val="900"/>
              </a:spcBef>
            </a:pPr>
            <a:r>
              <a:rPr lang="en-US" sz="1600" dirty="0"/>
              <a:t>A model can, for example, be textual or graphical. </a:t>
            </a:r>
          </a:p>
          <a:p>
            <a:pPr>
              <a:spcBef>
                <a:spcPts val="900"/>
              </a:spcBef>
            </a:pPr>
            <a:r>
              <a:rPr lang="en-US" sz="1600" dirty="0"/>
              <a:t>We focus on graphical models in this course, that is, models that visualizing objects, relationships, processes, actions, </a:t>
            </a:r>
            <a:r>
              <a:rPr lang="en-US" sz="1600" dirty="0" err="1"/>
              <a:t>etc</a:t>
            </a:r>
            <a:r>
              <a:rPr lang="en-US" sz="1600" dirty="0"/>
              <a:t>, using graphical elements, such as named boxes, arrows, </a:t>
            </a:r>
            <a:r>
              <a:rPr lang="en-US" sz="1600" dirty="0" err="1"/>
              <a:t>etc</a:t>
            </a:r>
            <a:r>
              <a:rPr lang="en-US" sz="1600" dirty="0"/>
              <a:t> </a:t>
            </a:r>
          </a:p>
        </p:txBody>
      </p:sp>
    </p:spTree>
    <p:extLst>
      <p:ext uri="{BB962C8B-B14F-4D97-AF65-F5344CB8AC3E}">
        <p14:creationId xmlns:p14="http://schemas.microsoft.com/office/powerpoint/2010/main" val="415647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p:cNvSpPr>
            <a:spLocks noGrp="1"/>
          </p:cNvSpPr>
          <p:nvPr>
            <p:ph type="sldNum" sz="quarter" idx="10"/>
          </p:nvPr>
        </p:nvSpPr>
        <p:spPr/>
        <p:txBody>
          <a:bodyPr/>
          <a:lstStyle/>
          <a:p>
            <a:fld id="{66824A2D-DC8D-4912-B1CF-A4C43ADD9103}" type="slidenum">
              <a:rPr lang="sv-SE" altLang="sv-SE"/>
              <a:pPr/>
              <a:t>15</a:t>
            </a:fld>
            <a:endParaRPr lang="sv-SE" altLang="sv-SE"/>
          </a:p>
        </p:txBody>
      </p:sp>
      <p:sp>
        <p:nvSpPr>
          <p:cNvPr id="953346" name="Rectangle 2"/>
          <p:cNvSpPr>
            <a:spLocks noGrp="1" noChangeArrowheads="1"/>
          </p:cNvSpPr>
          <p:nvPr>
            <p:ph type="title"/>
          </p:nvPr>
        </p:nvSpPr>
        <p:spPr>
          <a:xfrm>
            <a:off x="553696" y="321470"/>
            <a:ext cx="6001940" cy="857250"/>
          </a:xfrm>
        </p:spPr>
        <p:txBody>
          <a:bodyPr/>
          <a:lstStyle/>
          <a:p>
            <a:r>
              <a:rPr lang="en-GB" altLang="sv-SE" dirty="0"/>
              <a:t>Static and Dynamic Models</a:t>
            </a:r>
          </a:p>
        </p:txBody>
      </p:sp>
      <p:sp>
        <p:nvSpPr>
          <p:cNvPr id="953347" name="Line 3"/>
          <p:cNvSpPr>
            <a:spLocks noChangeShapeType="1"/>
          </p:cNvSpPr>
          <p:nvPr/>
        </p:nvSpPr>
        <p:spPr bwMode="auto">
          <a:xfrm>
            <a:off x="5397158" y="155019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sv-SE" sz="1350"/>
          </a:p>
        </p:txBody>
      </p:sp>
      <p:sp>
        <p:nvSpPr>
          <p:cNvPr id="953348" name="Text Box 4"/>
          <p:cNvSpPr txBox="1">
            <a:spLocks noChangeArrowheads="1"/>
          </p:cNvSpPr>
          <p:nvPr/>
        </p:nvSpPr>
        <p:spPr bwMode="auto">
          <a:xfrm>
            <a:off x="607273" y="2923073"/>
            <a:ext cx="55190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sv-SE" dirty="0"/>
              <a:t>Dynamic/Behavioural models</a:t>
            </a:r>
          </a:p>
        </p:txBody>
      </p:sp>
      <p:sp>
        <p:nvSpPr>
          <p:cNvPr id="953349" name="Text Box 5"/>
          <p:cNvSpPr txBox="1">
            <a:spLocks noChangeArrowheads="1"/>
          </p:cNvSpPr>
          <p:nvPr/>
        </p:nvSpPr>
        <p:spPr bwMode="auto">
          <a:xfrm>
            <a:off x="598939" y="3319463"/>
            <a:ext cx="6836875"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Tx/>
              <a:buChar char="-"/>
            </a:pPr>
            <a:r>
              <a:rPr lang="en-GB" altLang="sv-SE" sz="1400" dirty="0">
                <a:latin typeface="Verdana" pitchFamily="34" charset="0"/>
                <a:ea typeface="Verdana" pitchFamily="34" charset="0"/>
                <a:cs typeface="Verdana" pitchFamily="34" charset="0"/>
              </a:rPr>
              <a:t> specify dynamic aspects of </a:t>
            </a:r>
            <a:r>
              <a:rPr lang="en-US" sz="1400" dirty="0">
                <a:latin typeface="Verdana" pitchFamily="34" charset="0"/>
                <a:ea typeface="Verdana" pitchFamily="34" charset="0"/>
                <a:cs typeface="Verdana" pitchFamily="34" charset="0"/>
              </a:rPr>
              <a:t>the real world/system</a:t>
            </a:r>
            <a:endParaRPr lang="en-GB" altLang="sv-SE" sz="1400" dirty="0">
              <a:latin typeface="Verdana" pitchFamily="34" charset="0"/>
              <a:ea typeface="Verdana" pitchFamily="34" charset="0"/>
              <a:cs typeface="Verdana" pitchFamily="34" charset="0"/>
            </a:endParaRPr>
          </a:p>
          <a:p>
            <a:pPr eaLnBrk="0" hangingPunct="0">
              <a:buFontTx/>
              <a:buChar char="-"/>
            </a:pPr>
            <a:r>
              <a:rPr lang="en-GB" altLang="sv-SE" sz="1400" dirty="0">
                <a:latin typeface="Verdana" pitchFamily="34" charset="0"/>
                <a:ea typeface="Verdana" pitchFamily="34" charset="0"/>
                <a:cs typeface="Verdana" pitchFamily="34" charset="0"/>
              </a:rPr>
              <a:t> more precisely: how does objects and their relationships change</a:t>
            </a:r>
          </a:p>
          <a:p>
            <a:pPr eaLnBrk="0" hangingPunct="0">
              <a:buFontTx/>
              <a:buChar char="-"/>
            </a:pPr>
            <a:r>
              <a:rPr lang="en-GB" altLang="sv-SE" sz="1400" dirty="0">
                <a:latin typeface="Verdana" pitchFamily="34" charset="0"/>
                <a:ea typeface="Verdana" pitchFamily="34" charset="0"/>
                <a:cs typeface="Verdana" pitchFamily="34" charset="0"/>
              </a:rPr>
              <a:t> answer the questions: “How does the things change”</a:t>
            </a:r>
            <a:r>
              <a:rPr lang="en-GB" altLang="sv-SE" sz="1350" dirty="0"/>
              <a:t> </a:t>
            </a:r>
            <a:br>
              <a:rPr lang="en-GB" altLang="sv-SE" sz="1350" dirty="0"/>
            </a:br>
            <a:endParaRPr lang="en-GB" altLang="sv-SE" sz="1350" dirty="0"/>
          </a:p>
        </p:txBody>
      </p:sp>
      <p:sp>
        <p:nvSpPr>
          <p:cNvPr id="953350" name="Text Box 6"/>
          <p:cNvSpPr txBox="1">
            <a:spLocks noChangeArrowheads="1"/>
          </p:cNvSpPr>
          <p:nvPr/>
        </p:nvSpPr>
        <p:spPr bwMode="auto">
          <a:xfrm>
            <a:off x="553696" y="1354932"/>
            <a:ext cx="5790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sv-SE" dirty="0"/>
              <a:t>Static/Structural models</a:t>
            </a:r>
          </a:p>
        </p:txBody>
      </p:sp>
      <p:sp>
        <p:nvSpPr>
          <p:cNvPr id="953351" name="Text Box 7"/>
          <p:cNvSpPr txBox="1">
            <a:spLocks noChangeArrowheads="1"/>
          </p:cNvSpPr>
          <p:nvPr/>
        </p:nvSpPr>
        <p:spPr bwMode="auto">
          <a:xfrm>
            <a:off x="607274" y="1707356"/>
            <a:ext cx="7349276"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Tx/>
              <a:buChar char="-"/>
            </a:pPr>
            <a:r>
              <a:rPr lang="en-GB" altLang="sv-SE" sz="1400" dirty="0">
                <a:latin typeface="Verdana" pitchFamily="34" charset="0"/>
                <a:ea typeface="Verdana" pitchFamily="34" charset="0"/>
                <a:cs typeface="Verdana" pitchFamily="34" charset="0"/>
              </a:rPr>
              <a:t> specify static aspects of </a:t>
            </a:r>
            <a:r>
              <a:rPr lang="en-US" sz="1400" dirty="0">
                <a:latin typeface="Verdana" pitchFamily="34" charset="0"/>
                <a:ea typeface="Verdana" pitchFamily="34" charset="0"/>
                <a:cs typeface="Verdana" pitchFamily="34" charset="0"/>
              </a:rPr>
              <a:t>the real world/system</a:t>
            </a:r>
            <a:endParaRPr lang="en-GB" altLang="sv-SE" sz="1400" dirty="0">
              <a:latin typeface="Verdana" pitchFamily="34" charset="0"/>
              <a:ea typeface="Verdana" pitchFamily="34" charset="0"/>
              <a:cs typeface="Verdana" pitchFamily="34" charset="0"/>
            </a:endParaRPr>
          </a:p>
          <a:p>
            <a:pPr eaLnBrk="0" hangingPunct="0">
              <a:buFontTx/>
              <a:buChar char="-"/>
            </a:pPr>
            <a:r>
              <a:rPr lang="en-GB" altLang="sv-SE" sz="1400" dirty="0">
                <a:latin typeface="Verdana" pitchFamily="34" charset="0"/>
                <a:ea typeface="Verdana" pitchFamily="34" charset="0"/>
                <a:cs typeface="Verdana" pitchFamily="34" charset="0"/>
              </a:rPr>
              <a:t> more precisely: which objects exists and their relationships </a:t>
            </a:r>
          </a:p>
          <a:p>
            <a:pPr eaLnBrk="0" hangingPunct="0">
              <a:buFontTx/>
              <a:buChar char="-"/>
            </a:pPr>
            <a:r>
              <a:rPr lang="en-GB" altLang="sv-SE" sz="1400" dirty="0">
                <a:latin typeface="Verdana" pitchFamily="34" charset="0"/>
                <a:ea typeface="Verdana" pitchFamily="34" charset="0"/>
                <a:cs typeface="Verdana" pitchFamily="34" charset="0"/>
              </a:rPr>
              <a:t> answer the question: “What things exist? </a:t>
            </a:r>
          </a:p>
          <a:p>
            <a:pPr eaLnBrk="0" hangingPunct="0">
              <a:buFontTx/>
              <a:buChar char="-"/>
            </a:pPr>
            <a:endParaRPr lang="en-GB" altLang="sv-SE" sz="1350" dirty="0">
              <a:latin typeface="Verdana" panose="020B0604030504040204" pitchFamily="34" charset="0"/>
            </a:endParaRPr>
          </a:p>
        </p:txBody>
      </p:sp>
      <p:grpSp>
        <p:nvGrpSpPr>
          <p:cNvPr id="953352" name="Group 8"/>
          <p:cNvGrpSpPr>
            <a:grpSpLocks/>
          </p:cNvGrpSpPr>
          <p:nvPr/>
        </p:nvGrpSpPr>
        <p:grpSpPr bwMode="auto">
          <a:xfrm>
            <a:off x="6677025" y="1452563"/>
            <a:ext cx="972741" cy="594122"/>
            <a:chOff x="3288" y="3748"/>
            <a:chExt cx="681" cy="362"/>
          </a:xfrm>
        </p:grpSpPr>
        <p:grpSp>
          <p:nvGrpSpPr>
            <p:cNvPr id="953353" name="Group 9"/>
            <p:cNvGrpSpPr>
              <a:grpSpLocks/>
            </p:cNvGrpSpPr>
            <p:nvPr/>
          </p:nvGrpSpPr>
          <p:grpSpPr bwMode="auto">
            <a:xfrm>
              <a:off x="3288" y="3748"/>
              <a:ext cx="227" cy="136"/>
              <a:chOff x="3288" y="3748"/>
              <a:chExt cx="227" cy="136"/>
            </a:xfrm>
          </p:grpSpPr>
          <p:sp>
            <p:nvSpPr>
              <p:cNvPr id="953354" name="Rectangle 10"/>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55" name="Line 11"/>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56" name="Line 12"/>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953357" name="Group 13"/>
            <p:cNvGrpSpPr>
              <a:grpSpLocks/>
            </p:cNvGrpSpPr>
            <p:nvPr/>
          </p:nvGrpSpPr>
          <p:grpSpPr bwMode="auto">
            <a:xfrm>
              <a:off x="3515" y="3974"/>
              <a:ext cx="227" cy="136"/>
              <a:chOff x="3288" y="3748"/>
              <a:chExt cx="227" cy="136"/>
            </a:xfrm>
          </p:grpSpPr>
          <p:sp>
            <p:nvSpPr>
              <p:cNvPr id="953358" name="Rectangle 14"/>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59" name="Line 15"/>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60" name="Line 16"/>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953361" name="Group 17"/>
            <p:cNvGrpSpPr>
              <a:grpSpLocks/>
            </p:cNvGrpSpPr>
            <p:nvPr/>
          </p:nvGrpSpPr>
          <p:grpSpPr bwMode="auto">
            <a:xfrm>
              <a:off x="3742" y="3748"/>
              <a:ext cx="227" cy="136"/>
              <a:chOff x="3288" y="3748"/>
              <a:chExt cx="227" cy="136"/>
            </a:xfrm>
          </p:grpSpPr>
          <p:sp>
            <p:nvSpPr>
              <p:cNvPr id="953362" name="Rectangle 18"/>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63" name="Line 19"/>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64" name="Line 20"/>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sp>
          <p:nvSpPr>
            <p:cNvPr id="953365" name="Line 21"/>
            <p:cNvSpPr>
              <a:spLocks noChangeShapeType="1"/>
            </p:cNvSpPr>
            <p:nvPr/>
          </p:nvSpPr>
          <p:spPr bwMode="auto">
            <a:xfrm>
              <a:off x="3379" y="3884"/>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66" name="Line 22"/>
            <p:cNvSpPr>
              <a:spLocks noChangeShapeType="1"/>
            </p:cNvSpPr>
            <p:nvPr/>
          </p:nvSpPr>
          <p:spPr bwMode="auto">
            <a:xfrm>
              <a:off x="3515" y="3793"/>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953367" name="Group 23"/>
          <p:cNvGrpSpPr>
            <a:grpSpLocks/>
          </p:cNvGrpSpPr>
          <p:nvPr/>
        </p:nvGrpSpPr>
        <p:grpSpPr bwMode="auto">
          <a:xfrm>
            <a:off x="6785373" y="3076576"/>
            <a:ext cx="864394" cy="1079897"/>
            <a:chOff x="3152" y="1480"/>
            <a:chExt cx="545" cy="544"/>
          </a:xfrm>
        </p:grpSpPr>
        <p:sp>
          <p:nvSpPr>
            <p:cNvPr id="953368" name="AutoShape 24"/>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69" name="AutoShape 25"/>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70" name="Line 26"/>
            <p:cNvSpPr>
              <a:spLocks noChangeShapeType="1"/>
            </p:cNvSpPr>
            <p:nvPr/>
          </p:nvSpPr>
          <p:spPr bwMode="auto">
            <a:xfrm>
              <a:off x="3243" y="1571"/>
              <a:ext cx="18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1" name="Line 27"/>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2" name="Line 28"/>
            <p:cNvSpPr>
              <a:spLocks noChangeShapeType="1"/>
            </p:cNvSpPr>
            <p:nvPr/>
          </p:nvSpPr>
          <p:spPr bwMode="auto">
            <a:xfrm>
              <a:off x="3244" y="1707"/>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3" name="Line 29"/>
            <p:cNvSpPr>
              <a:spLocks noChangeShapeType="1"/>
            </p:cNvSpPr>
            <p:nvPr/>
          </p:nvSpPr>
          <p:spPr bwMode="auto">
            <a:xfrm>
              <a:off x="3424" y="170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4" name="AutoShape 30"/>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grpSp>
    </p:spTree>
    <p:custDataLst>
      <p:tags r:id="rId1"/>
    </p:custDataLst>
    <p:extLst>
      <p:ext uri="{BB962C8B-B14F-4D97-AF65-F5344CB8AC3E}">
        <p14:creationId xmlns:p14="http://schemas.microsoft.com/office/powerpoint/2010/main" val="50912060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33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33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33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33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335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3351">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5334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334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33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8" grpId="0"/>
      <p:bldP spid="9533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As-Is and To-Be Models</a:t>
            </a:r>
            <a:endParaRPr lang="sv-SE" dirty="0"/>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b="1" dirty="0"/>
              <a:t>An as-is model </a:t>
            </a:r>
            <a:r>
              <a:rPr lang="en-US" sz="1600" dirty="0"/>
              <a:t>is a model that describes a certain aspect of the real world/system as it is just now </a:t>
            </a:r>
          </a:p>
          <a:p>
            <a:pPr>
              <a:spcBef>
                <a:spcPts val="900"/>
              </a:spcBef>
            </a:pPr>
            <a:r>
              <a:rPr lang="en-US" sz="1600" b="1" dirty="0"/>
              <a:t>A to-be model </a:t>
            </a:r>
            <a:r>
              <a:rPr lang="en-US" sz="1600" dirty="0"/>
              <a:t>is a model that describes a future state of a certain aspect of the real world/system</a:t>
            </a:r>
          </a:p>
        </p:txBody>
      </p:sp>
    </p:spTree>
    <p:extLst>
      <p:ext uri="{BB962C8B-B14F-4D97-AF65-F5344CB8AC3E}">
        <p14:creationId xmlns:p14="http://schemas.microsoft.com/office/powerpoint/2010/main" val="329844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Why Models?</a:t>
            </a:r>
            <a:endParaRPr lang="sv-SE" dirty="0"/>
          </a:p>
        </p:txBody>
      </p:sp>
      <p:sp>
        <p:nvSpPr>
          <p:cNvPr id="3" name="Content Placeholder 2"/>
          <p:cNvSpPr>
            <a:spLocks noGrp="1"/>
          </p:cNvSpPr>
          <p:nvPr>
            <p:ph idx="1"/>
          </p:nvPr>
        </p:nvSpPr>
        <p:spPr>
          <a:xfrm>
            <a:off x="791999" y="1275534"/>
            <a:ext cx="7799107" cy="3240432"/>
          </a:xfrm>
        </p:spPr>
        <p:txBody>
          <a:bodyPr>
            <a:noAutofit/>
          </a:bodyPr>
          <a:lstStyle/>
          <a:p>
            <a:pPr>
              <a:spcBef>
                <a:spcPts val="900"/>
              </a:spcBef>
            </a:pPr>
            <a:r>
              <a:rPr lang="en-US" sz="1600" dirty="0"/>
              <a:t>A means for analyzing part of the real world to identify problems</a:t>
            </a:r>
          </a:p>
          <a:p>
            <a:pPr>
              <a:spcBef>
                <a:spcPts val="900"/>
              </a:spcBef>
            </a:pPr>
            <a:r>
              <a:rPr lang="en-US" sz="1600" dirty="0"/>
              <a:t>A means for gathering requirement on a system</a:t>
            </a:r>
          </a:p>
          <a:p>
            <a:pPr>
              <a:spcBef>
                <a:spcPts val="900"/>
              </a:spcBef>
            </a:pPr>
            <a:r>
              <a:rPr lang="en-US" sz="1600" dirty="0"/>
              <a:t>A means for designing a system - for example, using models for design of to-be business process or a new software system</a:t>
            </a:r>
          </a:p>
          <a:p>
            <a:pPr>
              <a:spcBef>
                <a:spcPts val="900"/>
              </a:spcBef>
            </a:pPr>
            <a:r>
              <a:rPr lang="en-US" sz="1600" dirty="0"/>
              <a:t>A means for communication (for example, between several stakeholders)</a:t>
            </a:r>
          </a:p>
        </p:txBody>
      </p:sp>
    </p:spTree>
    <p:extLst>
      <p:ext uri="{BB962C8B-B14F-4D97-AF65-F5344CB8AC3E}">
        <p14:creationId xmlns:p14="http://schemas.microsoft.com/office/powerpoint/2010/main" val="131829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Why Modelling Language?</a:t>
            </a:r>
            <a:endParaRPr lang="sv-SE"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5" y="2528009"/>
            <a:ext cx="1694704" cy="80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5" name="Group 8"/>
          <p:cNvGrpSpPr>
            <a:grpSpLocks/>
          </p:cNvGrpSpPr>
          <p:nvPr/>
        </p:nvGrpSpPr>
        <p:grpSpPr bwMode="auto">
          <a:xfrm>
            <a:off x="3224525" y="1923554"/>
            <a:ext cx="972741" cy="594122"/>
            <a:chOff x="3288" y="3748"/>
            <a:chExt cx="681" cy="362"/>
          </a:xfrm>
        </p:grpSpPr>
        <p:grpSp>
          <p:nvGrpSpPr>
            <p:cNvPr id="6" name="Group 9"/>
            <p:cNvGrpSpPr>
              <a:grpSpLocks/>
            </p:cNvGrpSpPr>
            <p:nvPr/>
          </p:nvGrpSpPr>
          <p:grpSpPr bwMode="auto">
            <a:xfrm>
              <a:off x="3288" y="3748"/>
              <a:ext cx="227" cy="136"/>
              <a:chOff x="3288" y="3748"/>
              <a:chExt cx="227" cy="136"/>
            </a:xfrm>
          </p:grpSpPr>
          <p:sp>
            <p:nvSpPr>
              <p:cNvPr id="17" name="Rectangle 10"/>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8" name="Line 11"/>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9" name="Line 12"/>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7" name="Group 13"/>
            <p:cNvGrpSpPr>
              <a:grpSpLocks/>
            </p:cNvGrpSpPr>
            <p:nvPr/>
          </p:nvGrpSpPr>
          <p:grpSpPr bwMode="auto">
            <a:xfrm>
              <a:off x="3515" y="3974"/>
              <a:ext cx="227" cy="136"/>
              <a:chOff x="3288" y="3748"/>
              <a:chExt cx="227" cy="136"/>
            </a:xfrm>
          </p:grpSpPr>
          <p:sp>
            <p:nvSpPr>
              <p:cNvPr id="14" name="Rectangle 14"/>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5" name="Line 15"/>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6" name="Line 16"/>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8" name="Group 17"/>
            <p:cNvGrpSpPr>
              <a:grpSpLocks/>
            </p:cNvGrpSpPr>
            <p:nvPr/>
          </p:nvGrpSpPr>
          <p:grpSpPr bwMode="auto">
            <a:xfrm>
              <a:off x="3742" y="3748"/>
              <a:ext cx="227" cy="136"/>
              <a:chOff x="3288" y="3748"/>
              <a:chExt cx="227" cy="136"/>
            </a:xfrm>
          </p:grpSpPr>
          <p:sp>
            <p:nvSpPr>
              <p:cNvPr id="11" name="Rectangle 18"/>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2" name="Line 19"/>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3" name="Line 20"/>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sp>
          <p:nvSpPr>
            <p:cNvPr id="9" name="Line 21"/>
            <p:cNvSpPr>
              <a:spLocks noChangeShapeType="1"/>
            </p:cNvSpPr>
            <p:nvPr/>
          </p:nvSpPr>
          <p:spPr bwMode="auto">
            <a:xfrm>
              <a:off x="3379" y="3884"/>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0" name="Line 22"/>
            <p:cNvSpPr>
              <a:spLocks noChangeShapeType="1"/>
            </p:cNvSpPr>
            <p:nvPr/>
          </p:nvSpPr>
          <p:spPr bwMode="auto">
            <a:xfrm>
              <a:off x="3515" y="3793"/>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20" name="Group 23"/>
          <p:cNvGrpSpPr>
            <a:grpSpLocks/>
          </p:cNvGrpSpPr>
          <p:nvPr/>
        </p:nvGrpSpPr>
        <p:grpSpPr bwMode="auto">
          <a:xfrm>
            <a:off x="3361436" y="3196386"/>
            <a:ext cx="700205" cy="865253"/>
            <a:chOff x="3152" y="1480"/>
            <a:chExt cx="545" cy="544"/>
          </a:xfrm>
        </p:grpSpPr>
        <p:sp>
          <p:nvSpPr>
            <p:cNvPr id="21" name="AutoShape 24"/>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2" name="AutoShape 25"/>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3" name="Line 26"/>
            <p:cNvSpPr>
              <a:spLocks noChangeShapeType="1"/>
            </p:cNvSpPr>
            <p:nvPr/>
          </p:nvSpPr>
          <p:spPr bwMode="auto">
            <a:xfrm>
              <a:off x="3243" y="1571"/>
              <a:ext cx="18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4" name="Line 27"/>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5" name="Line 28"/>
            <p:cNvSpPr>
              <a:spLocks noChangeShapeType="1"/>
            </p:cNvSpPr>
            <p:nvPr/>
          </p:nvSpPr>
          <p:spPr bwMode="auto">
            <a:xfrm>
              <a:off x="3244" y="1707"/>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6" name="Line 29"/>
            <p:cNvSpPr>
              <a:spLocks noChangeShapeType="1"/>
            </p:cNvSpPr>
            <p:nvPr/>
          </p:nvSpPr>
          <p:spPr bwMode="auto">
            <a:xfrm>
              <a:off x="3424" y="170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7" name="AutoShape 30"/>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grpSp>
      <p:sp>
        <p:nvSpPr>
          <p:cNvPr id="4" name="Right Arrow 3"/>
          <p:cNvSpPr/>
          <p:nvPr/>
        </p:nvSpPr>
        <p:spPr>
          <a:xfrm>
            <a:off x="2316313" y="2703480"/>
            <a:ext cx="365850"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TextBox 27"/>
          <p:cNvSpPr txBox="1"/>
          <p:nvPr/>
        </p:nvSpPr>
        <p:spPr>
          <a:xfrm>
            <a:off x="1929192" y="3291832"/>
            <a:ext cx="1382233" cy="584775"/>
          </a:xfrm>
          <a:prstGeom prst="rect">
            <a:avLst/>
          </a:prstGeom>
          <a:noFill/>
        </p:spPr>
        <p:txBody>
          <a:bodyPr wrap="square" rtlCol="0">
            <a:spAutoFit/>
          </a:bodyPr>
          <a:lstStyle/>
          <a:p>
            <a:r>
              <a:rPr lang="sv-SE" sz="1600" dirty="0"/>
              <a:t>represented by</a:t>
            </a:r>
          </a:p>
        </p:txBody>
      </p:sp>
      <p:sp>
        <p:nvSpPr>
          <p:cNvPr id="29" name="TextBox 28"/>
          <p:cNvSpPr txBox="1"/>
          <p:nvPr/>
        </p:nvSpPr>
        <p:spPr>
          <a:xfrm>
            <a:off x="2684804" y="1369556"/>
            <a:ext cx="2397557" cy="338554"/>
          </a:xfrm>
          <a:prstGeom prst="rect">
            <a:avLst/>
          </a:prstGeom>
          <a:noFill/>
        </p:spPr>
        <p:txBody>
          <a:bodyPr wrap="square" rtlCol="0">
            <a:spAutoFit/>
          </a:bodyPr>
          <a:lstStyle/>
          <a:p>
            <a:r>
              <a:rPr lang="sv-SE" sz="1600" dirty="0"/>
              <a:t>Static/Structure model</a:t>
            </a:r>
          </a:p>
        </p:txBody>
      </p:sp>
      <p:sp>
        <p:nvSpPr>
          <p:cNvPr id="31" name="TextBox 30"/>
          <p:cNvSpPr txBox="1"/>
          <p:nvPr/>
        </p:nvSpPr>
        <p:spPr>
          <a:xfrm>
            <a:off x="2695435" y="4276361"/>
            <a:ext cx="3116000" cy="338554"/>
          </a:xfrm>
          <a:prstGeom prst="rect">
            <a:avLst/>
          </a:prstGeom>
          <a:noFill/>
        </p:spPr>
        <p:txBody>
          <a:bodyPr wrap="square" rtlCol="0">
            <a:spAutoFit/>
          </a:bodyPr>
          <a:lstStyle/>
          <a:p>
            <a:r>
              <a:rPr lang="sv-SE" sz="1600" dirty="0"/>
              <a:t>Dynamic/Behavoural model</a:t>
            </a:r>
          </a:p>
        </p:txBody>
      </p:sp>
      <p:sp>
        <p:nvSpPr>
          <p:cNvPr id="32" name="Right Arrow 31"/>
          <p:cNvSpPr/>
          <p:nvPr/>
        </p:nvSpPr>
        <p:spPr>
          <a:xfrm>
            <a:off x="4457565" y="1858096"/>
            <a:ext cx="657012"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3" name="TextBox 32"/>
          <p:cNvSpPr txBox="1"/>
          <p:nvPr/>
        </p:nvSpPr>
        <p:spPr>
          <a:xfrm>
            <a:off x="4457565" y="2283837"/>
            <a:ext cx="1382233" cy="338554"/>
          </a:xfrm>
          <a:prstGeom prst="rect">
            <a:avLst/>
          </a:prstGeom>
          <a:noFill/>
        </p:spPr>
        <p:txBody>
          <a:bodyPr wrap="square" rtlCol="0">
            <a:spAutoFit/>
          </a:bodyPr>
          <a:lstStyle/>
          <a:p>
            <a:r>
              <a:rPr lang="sv-SE" sz="1600" dirty="0"/>
              <a:t>using</a:t>
            </a:r>
          </a:p>
        </p:txBody>
      </p:sp>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283" y="1728210"/>
            <a:ext cx="914400" cy="887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283" y="3248786"/>
            <a:ext cx="914400" cy="887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 name="Right Arrow 43"/>
          <p:cNvSpPr/>
          <p:nvPr/>
        </p:nvSpPr>
        <p:spPr>
          <a:xfrm>
            <a:off x="4493005" y="3435267"/>
            <a:ext cx="657012"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5" name="TextBox 44"/>
          <p:cNvSpPr txBox="1"/>
          <p:nvPr/>
        </p:nvSpPr>
        <p:spPr>
          <a:xfrm>
            <a:off x="4493005" y="3914173"/>
            <a:ext cx="1382233" cy="338554"/>
          </a:xfrm>
          <a:prstGeom prst="rect">
            <a:avLst/>
          </a:prstGeom>
          <a:noFill/>
        </p:spPr>
        <p:txBody>
          <a:bodyPr wrap="square" rtlCol="0">
            <a:spAutoFit/>
          </a:bodyPr>
          <a:lstStyle/>
          <a:p>
            <a:r>
              <a:rPr lang="sv-SE" sz="1600" dirty="0"/>
              <a:t>using</a:t>
            </a:r>
          </a:p>
        </p:txBody>
      </p:sp>
      <p:sp>
        <p:nvSpPr>
          <p:cNvPr id="48" name="Right Arrow 47"/>
          <p:cNvSpPr/>
          <p:nvPr/>
        </p:nvSpPr>
        <p:spPr>
          <a:xfrm>
            <a:off x="6236740" y="2709083"/>
            <a:ext cx="657012"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9" name="TextBox 48"/>
          <p:cNvSpPr txBox="1"/>
          <p:nvPr/>
        </p:nvSpPr>
        <p:spPr>
          <a:xfrm>
            <a:off x="6263886" y="3321049"/>
            <a:ext cx="1382233" cy="338554"/>
          </a:xfrm>
          <a:prstGeom prst="rect">
            <a:avLst/>
          </a:prstGeom>
          <a:noFill/>
        </p:spPr>
        <p:txBody>
          <a:bodyPr wrap="square" rtlCol="0">
            <a:spAutoFit/>
          </a:bodyPr>
          <a:lstStyle/>
          <a:p>
            <a:r>
              <a:rPr lang="sv-SE" sz="1600" dirty="0"/>
              <a:t>consists of</a:t>
            </a:r>
          </a:p>
        </p:txBody>
      </p:sp>
      <p:sp>
        <p:nvSpPr>
          <p:cNvPr id="46" name="Rectangle 45"/>
          <p:cNvSpPr/>
          <p:nvPr/>
        </p:nvSpPr>
        <p:spPr>
          <a:xfrm>
            <a:off x="7311940" y="1570989"/>
            <a:ext cx="1848049" cy="2354491"/>
          </a:xfrm>
          <a:prstGeom prst="rect">
            <a:avLst/>
          </a:prstGeom>
        </p:spPr>
        <p:txBody>
          <a:bodyPr wrap="square">
            <a:spAutoFit/>
          </a:bodyPr>
          <a:lstStyle/>
          <a:p>
            <a:pPr>
              <a:spcBef>
                <a:spcPct val="50000"/>
              </a:spcBef>
            </a:pPr>
            <a:r>
              <a:rPr lang="sv-SE" altLang="sv-SE" sz="1400" b="1" dirty="0"/>
              <a:t>Abstract Syntax</a:t>
            </a:r>
            <a:r>
              <a:rPr lang="sv-SE" altLang="sv-SE" sz="1400" dirty="0"/>
              <a:t> – define the language’s central concept, usually in form of a </a:t>
            </a:r>
            <a:r>
              <a:rPr lang="sv-SE" altLang="sv-SE" sz="1400" b="1" dirty="0"/>
              <a:t>metamodel</a:t>
            </a:r>
          </a:p>
          <a:p>
            <a:pPr>
              <a:spcBef>
                <a:spcPct val="50000"/>
              </a:spcBef>
            </a:pPr>
            <a:r>
              <a:rPr lang="sv-SE" altLang="sv-SE" sz="1400" b="1" dirty="0"/>
              <a:t>Concrete Syntax</a:t>
            </a:r>
            <a:r>
              <a:rPr lang="sv-SE" altLang="sv-SE" sz="1400" dirty="0"/>
              <a:t> – describe which symbols the language consists of and how they look like </a:t>
            </a:r>
          </a:p>
        </p:txBody>
      </p:sp>
      <p:sp>
        <p:nvSpPr>
          <p:cNvPr id="47" name="Right Brace 46"/>
          <p:cNvSpPr/>
          <p:nvPr/>
        </p:nvSpPr>
        <p:spPr>
          <a:xfrm rot="5400000">
            <a:off x="7913631" y="3395174"/>
            <a:ext cx="267168" cy="1470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49"/>
          <p:cNvSpPr txBox="1"/>
          <p:nvPr/>
        </p:nvSpPr>
        <p:spPr>
          <a:xfrm>
            <a:off x="7280041" y="4323928"/>
            <a:ext cx="1768266" cy="523220"/>
          </a:xfrm>
          <a:prstGeom prst="rect">
            <a:avLst/>
          </a:prstGeom>
          <a:noFill/>
        </p:spPr>
        <p:txBody>
          <a:bodyPr wrap="square" rtlCol="0">
            <a:spAutoFit/>
          </a:bodyPr>
          <a:lstStyle/>
          <a:p>
            <a:r>
              <a:rPr lang="sv-SE" sz="1400" b="1" dirty="0"/>
              <a:t>Modelling elements (Notation)</a:t>
            </a:r>
          </a:p>
        </p:txBody>
      </p:sp>
    </p:spTree>
    <p:extLst>
      <p:ext uri="{BB962C8B-B14F-4D97-AF65-F5344CB8AC3E}">
        <p14:creationId xmlns:p14="http://schemas.microsoft.com/office/powerpoint/2010/main" val="28894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UML</a:t>
            </a:r>
            <a:endParaRPr lang="sv-SE" dirty="0"/>
          </a:p>
        </p:txBody>
      </p:sp>
      <p:sp>
        <p:nvSpPr>
          <p:cNvPr id="3" name="Content Placeholder 2"/>
          <p:cNvSpPr>
            <a:spLocks noGrp="1"/>
          </p:cNvSpPr>
          <p:nvPr>
            <p:ph idx="1"/>
          </p:nvPr>
        </p:nvSpPr>
        <p:spPr>
          <a:xfrm>
            <a:off x="792000" y="1275534"/>
            <a:ext cx="7923984" cy="3240432"/>
          </a:xfrm>
        </p:spPr>
        <p:txBody>
          <a:bodyPr>
            <a:noAutofit/>
          </a:bodyPr>
          <a:lstStyle/>
          <a:p>
            <a:pPr>
              <a:spcBef>
                <a:spcPts val="900"/>
              </a:spcBef>
            </a:pPr>
            <a:r>
              <a:rPr lang="en-US" sz="1600" b="1" dirty="0"/>
              <a:t>Unified Modelling Language (UML) </a:t>
            </a:r>
            <a:r>
              <a:rPr lang="en-US" sz="1600" dirty="0"/>
              <a:t>is a general-purpose modelling language/technique which is designed to provide a standard way to visualize the design of a software system - but the language can also be used for enterprise modelling. </a:t>
            </a:r>
          </a:p>
          <a:p>
            <a:pPr>
              <a:spcBef>
                <a:spcPts val="900"/>
              </a:spcBef>
            </a:pPr>
            <a:r>
              <a:rPr lang="en-US" sz="1600" dirty="0"/>
              <a:t>It consists of a number of diagrams that aims to be used for modelling the real world or a system from different perspectives</a:t>
            </a:r>
          </a:p>
          <a:p>
            <a:pPr>
              <a:spcBef>
                <a:spcPts val="900"/>
              </a:spcBef>
            </a:pPr>
            <a:r>
              <a:rPr lang="en-US" sz="1600" dirty="0"/>
              <a:t>Today, UML is maintained by Object Management Group (OMG), which is a non-profit consortium that produces and maintains computer industry specifications for interoperable enterprise applications</a:t>
            </a:r>
          </a:p>
        </p:txBody>
      </p:sp>
    </p:spTree>
    <p:extLst>
      <p:ext uri="{BB962C8B-B14F-4D97-AF65-F5344CB8AC3E}">
        <p14:creationId xmlns:p14="http://schemas.microsoft.com/office/powerpoint/2010/main" val="185655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Questions to answer </a:t>
            </a:r>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a:t>What is an enterprise model?</a:t>
            </a:r>
          </a:p>
          <a:p>
            <a:r>
              <a:rPr lang="sv-SE" sz="1800" dirty="0"/>
              <a:t>Why do you need an enterprise model?</a:t>
            </a:r>
          </a:p>
          <a:p>
            <a:r>
              <a:rPr lang="sv-SE" sz="1800" dirty="0"/>
              <a:t>What is a system model?</a:t>
            </a:r>
          </a:p>
          <a:p>
            <a:r>
              <a:rPr lang="sv-SE" sz="1800" dirty="0"/>
              <a:t>Why do you need a system model?</a:t>
            </a:r>
          </a:p>
          <a:p>
            <a:pPr marL="0" indent="0">
              <a:buNone/>
            </a:pPr>
            <a:endParaRPr lang="sv-SE" sz="1400" dirty="0"/>
          </a:p>
        </p:txBody>
      </p:sp>
    </p:spTree>
    <p:extLst>
      <p:ext uri="{BB962C8B-B14F-4D97-AF65-F5344CB8AC3E}">
        <p14:creationId xmlns:p14="http://schemas.microsoft.com/office/powerpoint/2010/main" val="3006353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sz="quarter"/>
          </p:nvPr>
        </p:nvSpPr>
        <p:spPr/>
        <p:txBody>
          <a:bodyPr/>
          <a:lstStyle/>
          <a:p>
            <a:pPr eaLnBrk="1" hangingPunct="1"/>
            <a:r>
              <a:rPr lang="sv-SE" altLang="sv-SE" dirty="0"/>
              <a:t>UML diagrams</a:t>
            </a:r>
            <a:endParaRPr lang="sv-SE" altLang="sv-SE" i="1" dirty="0"/>
          </a:p>
        </p:txBody>
      </p:sp>
      <p:sp>
        <p:nvSpPr>
          <p:cNvPr id="929796" name="Rectangle 4"/>
          <p:cNvSpPr>
            <a:spLocks noChangeArrowheads="1"/>
          </p:cNvSpPr>
          <p:nvPr/>
        </p:nvSpPr>
        <p:spPr bwMode="auto">
          <a:xfrm>
            <a:off x="872132" y="3212484"/>
            <a:ext cx="1566863"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Diagrams (13)</a:t>
            </a:r>
            <a:endParaRPr lang="en-US" altLang="sv-SE" i="0" dirty="0"/>
          </a:p>
        </p:txBody>
      </p:sp>
      <p:sp>
        <p:nvSpPr>
          <p:cNvPr id="929797" name="Rectangle 5"/>
          <p:cNvSpPr>
            <a:spLocks noChangeArrowheads="1"/>
          </p:cNvSpPr>
          <p:nvPr/>
        </p:nvSpPr>
        <p:spPr bwMode="auto">
          <a:xfrm>
            <a:off x="3848987" y="2564784"/>
            <a:ext cx="1830890" cy="242707"/>
          </a:xfrm>
          <a:prstGeom prst="rect">
            <a:avLst/>
          </a:prstGeom>
          <a:solidFill>
            <a:srgbClr val="FFFFCC"/>
          </a:solidFill>
          <a:ln w="9525" algn="ctr">
            <a:solidFill>
              <a:schemeClr val="tx1"/>
            </a:solidFill>
            <a:miter lim="800000"/>
            <a:headEnd/>
            <a:tailEnd/>
          </a:ln>
        </p:spPr>
        <p:txBody>
          <a:bodyPr wrap="square"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Structure diagram (6)</a:t>
            </a:r>
            <a:endParaRPr lang="en-US" altLang="sv-SE" i="0" dirty="0"/>
          </a:p>
        </p:txBody>
      </p:sp>
      <p:sp>
        <p:nvSpPr>
          <p:cNvPr id="929798" name="Rectangle 6"/>
          <p:cNvSpPr>
            <a:spLocks noChangeArrowheads="1"/>
          </p:cNvSpPr>
          <p:nvPr/>
        </p:nvSpPr>
        <p:spPr bwMode="auto">
          <a:xfrm>
            <a:off x="3848987" y="3829228"/>
            <a:ext cx="1830889" cy="242707"/>
          </a:xfrm>
          <a:prstGeom prst="rect">
            <a:avLst/>
          </a:prstGeom>
          <a:solidFill>
            <a:srgbClr val="FFFFCC"/>
          </a:solidFill>
          <a:ln w="9525" algn="ctr">
            <a:solidFill>
              <a:schemeClr val="tx1"/>
            </a:solidFill>
            <a:miter lim="800000"/>
            <a:headEnd/>
            <a:tailEnd/>
          </a:ln>
        </p:spPr>
        <p:txBody>
          <a:bodyPr wrap="square"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Behaviour diagram (7)</a:t>
            </a:r>
            <a:endParaRPr lang="en-US" altLang="sv-SE" i="0" dirty="0"/>
          </a:p>
        </p:txBody>
      </p:sp>
      <p:cxnSp>
        <p:nvCxnSpPr>
          <p:cNvPr id="929799" name="AutoShape 7"/>
          <p:cNvCxnSpPr>
            <a:cxnSpLocks noChangeShapeType="1"/>
            <a:stCxn id="929797" idx="1"/>
            <a:endCxn id="929796" idx="3"/>
          </p:cNvCxnSpPr>
          <p:nvPr/>
        </p:nvCxnSpPr>
        <p:spPr bwMode="auto">
          <a:xfrm rot="10800000" flipV="1">
            <a:off x="2438995" y="2686138"/>
            <a:ext cx="1409992" cy="647700"/>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929800" name="AutoShape 8"/>
          <p:cNvCxnSpPr>
            <a:cxnSpLocks noChangeShapeType="1"/>
            <a:stCxn id="929798" idx="1"/>
            <a:endCxn id="929796" idx="3"/>
          </p:cNvCxnSpPr>
          <p:nvPr/>
        </p:nvCxnSpPr>
        <p:spPr bwMode="auto">
          <a:xfrm rot="10800000">
            <a:off x="2438995" y="3333838"/>
            <a:ext cx="1409992" cy="616744"/>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10" name="Rectangle 4"/>
          <p:cNvSpPr>
            <a:spLocks noChangeArrowheads="1"/>
          </p:cNvSpPr>
          <p:nvPr/>
        </p:nvSpPr>
        <p:spPr bwMode="auto">
          <a:xfrm>
            <a:off x="6807887" y="3703435"/>
            <a:ext cx="1619250"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Activity diagram</a:t>
            </a:r>
          </a:p>
        </p:txBody>
      </p:sp>
      <p:sp>
        <p:nvSpPr>
          <p:cNvPr id="12" name="Rectangle 6"/>
          <p:cNvSpPr>
            <a:spLocks noChangeArrowheads="1"/>
          </p:cNvSpPr>
          <p:nvPr/>
        </p:nvSpPr>
        <p:spPr bwMode="auto">
          <a:xfrm>
            <a:off x="6809079" y="3984092"/>
            <a:ext cx="1620440"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Use Case</a:t>
            </a:r>
            <a:endParaRPr lang="en-US" altLang="sv-SE" i="0" dirty="0"/>
          </a:p>
        </p:txBody>
      </p:sp>
      <p:sp>
        <p:nvSpPr>
          <p:cNvPr id="14" name="Rectangle 9"/>
          <p:cNvSpPr>
            <a:spLocks noChangeArrowheads="1"/>
          </p:cNvSpPr>
          <p:nvPr/>
        </p:nvSpPr>
        <p:spPr bwMode="auto">
          <a:xfrm>
            <a:off x="6806697" y="2557890"/>
            <a:ext cx="1619250"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Class diagram</a:t>
            </a:r>
          </a:p>
        </p:txBody>
      </p:sp>
      <p:cxnSp>
        <p:nvCxnSpPr>
          <p:cNvPr id="25" name="AutoShape 8"/>
          <p:cNvCxnSpPr>
            <a:cxnSpLocks noChangeShapeType="1"/>
            <a:stCxn id="12" idx="1"/>
          </p:cNvCxnSpPr>
          <p:nvPr/>
        </p:nvCxnSpPr>
        <p:spPr bwMode="auto">
          <a:xfrm rot="10800000">
            <a:off x="5679877" y="3961744"/>
            <a:ext cx="1129202" cy="143703"/>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7" name="AutoShape 8"/>
          <p:cNvCxnSpPr>
            <a:cxnSpLocks noChangeShapeType="1"/>
          </p:cNvCxnSpPr>
          <p:nvPr/>
        </p:nvCxnSpPr>
        <p:spPr bwMode="auto">
          <a:xfrm rot="10800000" flipV="1">
            <a:off x="5695195" y="3835421"/>
            <a:ext cx="1112692" cy="114418"/>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9" name="AutoShape 8"/>
          <p:cNvCxnSpPr>
            <a:cxnSpLocks noChangeShapeType="1"/>
          </p:cNvCxnSpPr>
          <p:nvPr/>
        </p:nvCxnSpPr>
        <p:spPr bwMode="auto">
          <a:xfrm rot="10800000" flipV="1">
            <a:off x="5679876" y="2658609"/>
            <a:ext cx="1126821" cy="16896"/>
          </a:xfrm>
          <a:prstGeom prst="bentConnector3">
            <a:avLst>
              <a:gd name="adj1" fmla="val -954"/>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22" name="Right Brace 21"/>
          <p:cNvSpPr/>
          <p:nvPr/>
        </p:nvSpPr>
        <p:spPr>
          <a:xfrm rot="5400000">
            <a:off x="7142115" y="3490191"/>
            <a:ext cx="393258" cy="217440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23" name="TextBox 22"/>
          <p:cNvSpPr txBox="1"/>
          <p:nvPr/>
        </p:nvSpPr>
        <p:spPr>
          <a:xfrm>
            <a:off x="6806697" y="4807605"/>
            <a:ext cx="3211032" cy="307777"/>
          </a:xfrm>
          <a:prstGeom prst="rect">
            <a:avLst/>
          </a:prstGeom>
          <a:noFill/>
        </p:spPr>
        <p:txBody>
          <a:bodyPr wrap="square" rtlCol="0">
            <a:spAutoFit/>
          </a:bodyPr>
          <a:lstStyle/>
          <a:p>
            <a:r>
              <a:rPr lang="sv-SE" sz="1400" dirty="0"/>
              <a:t>in this course</a:t>
            </a:r>
          </a:p>
        </p:txBody>
      </p:sp>
      <p:sp>
        <p:nvSpPr>
          <p:cNvPr id="37" name="Content Placeholder 2"/>
          <p:cNvSpPr>
            <a:spLocks noGrp="1"/>
          </p:cNvSpPr>
          <p:nvPr>
            <p:ph idx="1"/>
          </p:nvPr>
        </p:nvSpPr>
        <p:spPr>
          <a:xfrm>
            <a:off x="730123" y="1160209"/>
            <a:ext cx="7799107" cy="1584624"/>
          </a:xfrm>
        </p:spPr>
        <p:txBody>
          <a:bodyPr>
            <a:normAutofit/>
          </a:bodyPr>
          <a:lstStyle/>
          <a:p>
            <a:pPr>
              <a:spcBef>
                <a:spcPts val="900"/>
              </a:spcBef>
            </a:pPr>
            <a:r>
              <a:rPr lang="en-US" sz="1600" dirty="0"/>
              <a:t>UML 2.0 has 13 diagram types, which each provide a certain focus/perspective on a model. According to UML there is one model of a system, and the different diagrams provide different perspectives of that model</a:t>
            </a:r>
          </a:p>
        </p:txBody>
      </p:sp>
    </p:spTree>
    <p:custDataLst>
      <p:tags r:id="rId1"/>
    </p:custDataLst>
    <p:extLst>
      <p:ext uri="{BB962C8B-B14F-4D97-AF65-F5344CB8AC3E}">
        <p14:creationId xmlns:p14="http://schemas.microsoft.com/office/powerpoint/2010/main" val="2888633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97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97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9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97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9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6" grpId="0" animBg="1"/>
      <p:bldP spid="929797" grpId="0" animBg="1"/>
      <p:bldP spid="929798" grpId="0" animBg="1"/>
      <p:bldP spid="10" grpId="0" animBg="1"/>
      <p:bldP spid="12" grpId="0" build="allAtOnce" animBg="1"/>
      <p:bldP spid="14"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a:t>Erik Perjons – Lärare</a:t>
            </a:r>
          </a:p>
          <a:p>
            <a:r>
              <a:rPr lang="sv-SE" dirty="0"/>
              <a:t>Jonas Collin – Mediepedagog</a:t>
            </a:r>
          </a:p>
          <a:p>
            <a:pPr marL="0" indent="0">
              <a:buNone/>
            </a:pPr>
            <a:endParaRPr lang="sv-SE" dirty="0"/>
          </a:p>
        </p:txBody>
      </p:sp>
    </p:spTree>
    <p:extLst>
      <p:ext uri="{BB962C8B-B14F-4D97-AF65-F5344CB8AC3E}">
        <p14:creationId xmlns:p14="http://schemas.microsoft.com/office/powerpoint/2010/main" val="120221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3</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Enterprise and System Models</a:t>
            </a:r>
            <a:endParaRPr lang="en-US" altLang="sv-SE" dirty="0"/>
          </a:p>
        </p:txBody>
      </p:sp>
    </p:spTree>
    <p:extLst>
      <p:ext uri="{BB962C8B-B14F-4D97-AF65-F5344CB8AC3E}">
        <p14:creationId xmlns:p14="http://schemas.microsoft.com/office/powerpoint/2010/main" val="47477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4</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6947"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6948"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6949"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6950"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6951"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6952"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6953"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6954"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6955"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7260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5</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7971"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7972"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7973"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7974"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7975"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7976"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7977"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7978"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7979"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879426" y="752694"/>
            <a:ext cx="2431103" cy="184698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425954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6</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8995"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8996"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8997"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8998"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8999"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9000"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9001"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9002"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9003"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874393" y="2326793"/>
            <a:ext cx="2431103" cy="984593"/>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247073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7</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0019"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0020"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0021"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0022"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0023"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0024"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0025"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0026"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0027"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811349" y="3323826"/>
            <a:ext cx="2532620" cy="1381512"/>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48039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8</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1043"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1044"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1045"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1046"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1047"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1048"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1049"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1050"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1051"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3302795" y="680318"/>
            <a:ext cx="3657567" cy="1853946"/>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7356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9</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2067"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2068"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2069"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2070"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2071"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2072"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2073"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2074"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2075"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3617325" y="2349157"/>
            <a:ext cx="2431103" cy="984593"/>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2787418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0.xml><?xml version="1.0" encoding="utf-8"?>
<p:tagLst xmlns:a="http://schemas.openxmlformats.org/drawingml/2006/main" xmlns:r="http://schemas.openxmlformats.org/officeDocument/2006/relationships" xmlns:p="http://schemas.openxmlformats.org/presentationml/2006/main">
  <p:tag name="ELAPSEDTIME" val="47,989"/>
  <p:tag name="TIMELINE" val="14,8/30,7/40,1"/>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6.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7.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8.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9.xml><?xml version="1.0" encoding="utf-8"?>
<p:tagLst xmlns:a="http://schemas.openxmlformats.org/drawingml/2006/main" xmlns:r="http://schemas.openxmlformats.org/officeDocument/2006/relationships" xmlns:p="http://schemas.openxmlformats.org/presentationml/2006/main">
  <p:tag name="ELAPSEDTIME" val="50,052"/>
  <p:tag name="TIMELINE" val="3,4/6,6/12,6/23,3"/>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4499</TotalTime>
  <Words>4222</Words>
  <Application>Microsoft Office PowerPoint</Application>
  <PresentationFormat>On-screen Show (16:9)</PresentationFormat>
  <Paragraphs>323</Paragraphs>
  <Slides>21</Slides>
  <Notes>12</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Enterprise  and System Modelling</vt:lpstr>
      <vt:lpstr>Questions to answer </vt:lpstr>
      <vt:lpstr>PowerPoint Presentation</vt:lpstr>
      <vt:lpstr>Real World and Models</vt:lpstr>
      <vt:lpstr>Real World and Models</vt:lpstr>
      <vt:lpstr>Real World and Models</vt:lpstr>
      <vt:lpstr>Real World and Models</vt:lpstr>
      <vt:lpstr>Real World and Models</vt:lpstr>
      <vt:lpstr>Real World and Models</vt:lpstr>
      <vt:lpstr>Real World and Models</vt:lpstr>
      <vt:lpstr>Enterprise and System Models</vt:lpstr>
      <vt:lpstr>Enterprise model</vt:lpstr>
      <vt:lpstr>System model</vt:lpstr>
      <vt:lpstr>What is a model?</vt:lpstr>
      <vt:lpstr>Static and Dynamic Models</vt:lpstr>
      <vt:lpstr>As-Is and To-Be Models</vt:lpstr>
      <vt:lpstr>Why Models?</vt:lpstr>
      <vt:lpstr>Why Modelling Language?</vt:lpstr>
      <vt:lpstr>UML</vt:lpstr>
      <vt:lpstr>UML diagrams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206</cp:revision>
  <dcterms:created xsi:type="dcterms:W3CDTF">2015-05-25T21:35:52Z</dcterms:created>
  <dcterms:modified xsi:type="dcterms:W3CDTF">2020-09-19T16:03:31Z</dcterms:modified>
</cp:coreProperties>
</file>