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54"/>
  </p:notesMasterIdLst>
  <p:handoutMasterIdLst>
    <p:handoutMasterId r:id="rId55"/>
  </p:handoutMasterIdLst>
  <p:sldIdLst>
    <p:sldId id="264" r:id="rId6"/>
    <p:sldId id="298" r:id="rId7"/>
    <p:sldId id="299" r:id="rId8"/>
    <p:sldId id="300" r:id="rId9"/>
    <p:sldId id="301" r:id="rId10"/>
    <p:sldId id="319" r:id="rId11"/>
    <p:sldId id="303" r:id="rId12"/>
    <p:sldId id="336" r:id="rId13"/>
    <p:sldId id="339" r:id="rId14"/>
    <p:sldId id="342" r:id="rId15"/>
    <p:sldId id="343" r:id="rId16"/>
    <p:sldId id="411" r:id="rId17"/>
    <p:sldId id="345" r:id="rId18"/>
    <p:sldId id="346" r:id="rId19"/>
    <p:sldId id="413" r:id="rId20"/>
    <p:sldId id="380" r:id="rId21"/>
    <p:sldId id="353" r:id="rId22"/>
    <p:sldId id="369" r:id="rId23"/>
    <p:sldId id="368" r:id="rId24"/>
    <p:sldId id="372" r:id="rId25"/>
    <p:sldId id="356" r:id="rId26"/>
    <p:sldId id="352" r:id="rId27"/>
    <p:sldId id="381" r:id="rId28"/>
    <p:sldId id="385" r:id="rId29"/>
    <p:sldId id="388" r:id="rId30"/>
    <p:sldId id="389" r:id="rId31"/>
    <p:sldId id="390" r:id="rId32"/>
    <p:sldId id="391" r:id="rId33"/>
    <p:sldId id="359" r:id="rId34"/>
    <p:sldId id="364" r:id="rId35"/>
    <p:sldId id="363" r:id="rId36"/>
    <p:sldId id="365" r:id="rId37"/>
    <p:sldId id="373" r:id="rId38"/>
    <p:sldId id="375" r:id="rId39"/>
    <p:sldId id="408" r:id="rId40"/>
    <p:sldId id="379" r:id="rId41"/>
    <p:sldId id="394" r:id="rId42"/>
    <p:sldId id="395" r:id="rId43"/>
    <p:sldId id="393" r:id="rId44"/>
    <p:sldId id="409" r:id="rId45"/>
    <p:sldId id="404" r:id="rId46"/>
    <p:sldId id="392" r:id="rId47"/>
    <p:sldId id="400" r:id="rId48"/>
    <p:sldId id="403" r:id="rId49"/>
    <p:sldId id="402" r:id="rId50"/>
    <p:sldId id="407" r:id="rId51"/>
    <p:sldId id="412" r:id="rId52"/>
    <p:sldId id="406" r:id="rId53"/>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80" autoAdjust="0"/>
    <p:restoredTop sz="94434" autoAdjust="0"/>
  </p:normalViewPr>
  <p:slideViewPr>
    <p:cSldViewPr snapToGrid="0">
      <p:cViewPr varScale="1">
        <p:scale>
          <a:sx n="98" d="100"/>
          <a:sy n="98" d="100"/>
        </p:scale>
        <p:origin x="564" y="8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wmf"/><Relationship Id="rId1" Type="http://schemas.openxmlformats.org/officeDocument/2006/relationships/image" Target="../media/image13.emf"/><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C84FDD-BB37-6B48-A9C5-1C3155F992C4}" type="datetimeFigureOut">
              <a:rPr lang="en-US" smtClean="0"/>
              <a:t>9/22/2015</a:t>
            </a:fld>
            <a:endParaRPr lang="sv-S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100B7E-7A17-47E8-A5AB-33071C0C8AAA}" type="datetimeFigureOut">
              <a:rPr lang="sv-SE" smtClean="0"/>
              <a:pPr/>
              <a:t>2015-09-22</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3</a:t>
            </a:fld>
            <a:endParaRPr lang="en-US" altLang="sv-SE" sz="1300" i="0"/>
          </a:p>
        </p:txBody>
      </p:sp>
    </p:spTree>
    <p:extLst>
      <p:ext uri="{BB962C8B-B14F-4D97-AF65-F5344CB8AC3E}">
        <p14:creationId xmlns:p14="http://schemas.microsoft.com/office/powerpoint/2010/main" val="199589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4</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13442459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5</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869600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494B03DD-33AD-43FA-8C8E-009BBC9C0714}" type="slidenum">
              <a:rPr lang="en-US" altLang="sv-SE" sz="1300" i="0"/>
              <a:pPr eaLnBrk="1" hangingPunct="1"/>
              <a:t>6</a:t>
            </a:fld>
            <a:endParaRPr lang="en-US" altLang="sv-SE" sz="1300" i="0"/>
          </a:p>
        </p:txBody>
      </p:sp>
      <p:sp>
        <p:nvSpPr>
          <p:cNvPr id="54275" name="Rectangle 2"/>
          <p:cNvSpPr>
            <a:spLocks noGrp="1" noRot="1" noChangeAspect="1" noChangeArrowheads="1" noTextEdit="1"/>
          </p:cNvSpPr>
          <p:nvPr>
            <p:ph type="sldImg"/>
          </p:nvPr>
        </p:nvSpPr>
        <p:spPr>
          <a:xfrm>
            <a:off x="457200" y="511175"/>
            <a:ext cx="6400800" cy="3600450"/>
          </a:xfrm>
          <a:ln/>
        </p:spPr>
      </p:sp>
      <p:sp>
        <p:nvSpPr>
          <p:cNvPr id="54276" name="Rectangle 3"/>
          <p:cNvSpPr>
            <a:spLocks noGrp="1" noChangeArrowheads="1"/>
          </p:cNvSpPr>
          <p:nvPr>
            <p:ph type="body" idx="1"/>
          </p:nvPr>
        </p:nvSpPr>
        <p:spPr>
          <a:xfrm>
            <a:off x="492125" y="4165600"/>
            <a:ext cx="6642100"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eaLnBrk="1" hangingPunct="1"/>
            <a:r>
              <a:rPr lang="sv-SE" altLang="sv-SE" smtClean="0">
                <a:latin typeface="Arial" panose="020B0604020202020204" pitchFamily="34" charset="0"/>
              </a:rPr>
              <a:t>Nu har vi lagt till ytterligare en del, till höger i bilden. Vi kallar den delen för grafiska modeller/diagram, medan den vänstra delen benämns ”verkligheten”. Notera än en gång att är det vi ser till vänster är en slags modell av verkligheten, men för resonemangets skull ska vi alltså tänka oss att det är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Till höger ser vi modeller eller diagram av det som finns i verkligheten. Man bruka säga att dessa modeller/diagram ska representera eller avbilda företeelser i verkligheten.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Modellerna/diagrammen till höger är skapade i modelleringsspråket UML. Enligt UML:s specifikation är det olika diagram och inte modeller som vi ser till höger i bilden. Dessa diagram skapar tillsammans en modell av det vi vill representera. De olika diagrammen ger med andra olika aspekter eller perspektiv på modellen.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dock att olika författare har olika syn på relationen mellan modell och diagram. Hos en del författare används modell, eller snarare grafisk modell, och diagram som synonymer.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Notera också att en modell behöver inte vara grafisk, den kan till exempel formuleras i textform eller som en formel. </a:t>
            </a:r>
          </a:p>
          <a:p>
            <a:pPr eaLnBrk="1" hangingPunct="1"/>
            <a:endParaRPr lang="sv-SE" altLang="sv-SE" smtClean="0">
              <a:latin typeface="Arial" panose="020B0604020202020204" pitchFamily="34" charset="0"/>
            </a:endParaRPr>
          </a:p>
          <a:p>
            <a:pPr eaLnBrk="1" hangingPunct="1"/>
            <a:r>
              <a:rPr lang="sv-SE" altLang="sv-SE" smtClean="0">
                <a:latin typeface="Arial" panose="020B0604020202020204" pitchFamily="34" charset="0"/>
              </a:rPr>
              <a:t>Om vi då tittar på den högra delen av bilden kan vi notera följande: </a:t>
            </a:r>
          </a:p>
          <a:p>
            <a:pPr eaLnBrk="1" hangingPunct="1"/>
            <a:r>
              <a:rPr lang="sv-SE" altLang="sv-SE" smtClean="0">
                <a:latin typeface="Arial" panose="020B0604020202020204" pitchFamily="34" charset="0"/>
              </a:rPr>
              <a:t>- på övre nivån finns aktivitetsdiagram för att modellera verksamhetsprocesser, sekvensdiagram för att modellera kommunikation mellan människor och i klassdiagram för att modellera verksamhetsbegrepp, det vill säga de begrepp som används i verksamheten när människor kommunicerar muntligt eller genom att skicka dokument, </a:t>
            </a:r>
          </a:p>
          <a:p>
            <a:pPr eaLnBrk="1" hangingPunct="1"/>
            <a:r>
              <a:rPr lang="sv-SE" altLang="sv-SE" smtClean="0">
                <a:latin typeface="Arial" panose="020B0604020202020204" pitchFamily="34" charset="0"/>
              </a:rPr>
              <a:t>- på mellersta nivån finns användningsfallsdiagram för att modellera interaktionen mellan människor och datorer, </a:t>
            </a:r>
          </a:p>
          <a:p>
            <a:pPr eaLnBrk="1" hangingPunct="1"/>
            <a:r>
              <a:rPr lang="sv-SE" altLang="sv-SE" smtClean="0">
                <a:latin typeface="Arial" panose="020B0604020202020204" pitchFamily="34" charset="0"/>
              </a:rPr>
              <a:t>- på undre nivån finns aktivitetsdiagram för att modellera mjuk- och hårdvaruprocesser i datorsystem, sekvensdiagram för att modellera kommunikation inom och mellan mjukvara såväl som för hårdvara, och klassdiagram för att modellera de informationselement som används av datorer. </a:t>
            </a:r>
          </a:p>
          <a:p>
            <a:pPr eaLnBrk="1" hangingPunct="1"/>
            <a:endParaRPr lang="sv-SE" altLang="sv-SE" smtClean="0">
              <a:latin typeface="Arial" panose="020B0604020202020204" pitchFamily="34" charset="0"/>
            </a:endParaRPr>
          </a:p>
          <a:p>
            <a:pPr eaLnBrk="1" hangingPunct="1">
              <a:spcBef>
                <a:spcPct val="0"/>
              </a:spcBef>
            </a:pPr>
            <a:r>
              <a:rPr lang="sv-SE" altLang="sv-SE" smtClean="0">
                <a:latin typeface="Arial" panose="020B0604020202020204" pitchFamily="34" charset="0"/>
              </a:rPr>
              <a:t>Som vi ser kan några typer av UML-diagram användas på fler än en nivå, till exempel används klassdiagram, aktivitetsdiagram och sekvensdiagram både på den övre och nedre nivån. </a:t>
            </a:r>
          </a:p>
          <a:p>
            <a:pPr eaLnBrk="1" hangingPunct="1">
              <a:spcBef>
                <a:spcPct val="0"/>
              </a:spcBef>
            </a:pPr>
            <a:endParaRPr lang="sv-SE" altLang="sv-SE" smtClean="0">
              <a:latin typeface="Arial" panose="020B0604020202020204" pitchFamily="34" charset="0"/>
            </a:endParaRPr>
          </a:p>
        </p:txBody>
      </p:sp>
    </p:spTree>
    <p:extLst>
      <p:ext uri="{BB962C8B-B14F-4D97-AF65-F5344CB8AC3E}">
        <p14:creationId xmlns:p14="http://schemas.microsoft.com/office/powerpoint/2010/main" val="3559138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7</a:t>
            </a:fld>
            <a:endParaRPr lang="en-US" altLang="sv-SE" sz="1300" i="0"/>
          </a:p>
        </p:txBody>
      </p:sp>
    </p:spTree>
    <p:extLst>
      <p:ext uri="{BB962C8B-B14F-4D97-AF65-F5344CB8AC3E}">
        <p14:creationId xmlns:p14="http://schemas.microsoft.com/office/powerpoint/2010/main" val="3661770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29</a:t>
            </a:fld>
            <a:endParaRPr lang="en-US" altLang="sv-SE" sz="1300" i="0"/>
          </a:p>
        </p:txBody>
      </p:sp>
    </p:spTree>
    <p:extLst>
      <p:ext uri="{BB962C8B-B14F-4D97-AF65-F5344CB8AC3E}">
        <p14:creationId xmlns:p14="http://schemas.microsoft.com/office/powerpoint/2010/main" val="2780450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sv-SE" altLang="sv-SE" smtClean="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63" eaLnBrk="0" hangingPunct="0">
              <a:defRPr sz="1400" i="1">
                <a:solidFill>
                  <a:schemeClr val="tx1"/>
                </a:solidFill>
                <a:latin typeface="Arial" panose="020B0604020202020204" pitchFamily="34" charset="0"/>
              </a:defRPr>
            </a:lvl1pPr>
            <a:lvl2pPr marL="742950" indent="-285750" defTabSz="957263" eaLnBrk="0" hangingPunct="0">
              <a:defRPr sz="1400" i="1">
                <a:solidFill>
                  <a:schemeClr val="tx1"/>
                </a:solidFill>
                <a:latin typeface="Arial" panose="020B0604020202020204" pitchFamily="34" charset="0"/>
              </a:defRPr>
            </a:lvl2pPr>
            <a:lvl3pPr marL="1143000" indent="-228600" defTabSz="957263" eaLnBrk="0" hangingPunct="0">
              <a:defRPr sz="1400" i="1">
                <a:solidFill>
                  <a:schemeClr val="tx1"/>
                </a:solidFill>
                <a:latin typeface="Arial" panose="020B0604020202020204" pitchFamily="34" charset="0"/>
              </a:defRPr>
            </a:lvl3pPr>
            <a:lvl4pPr marL="1600200" indent="-228600" defTabSz="957263" eaLnBrk="0" hangingPunct="0">
              <a:defRPr sz="1400" i="1">
                <a:solidFill>
                  <a:schemeClr val="tx1"/>
                </a:solidFill>
                <a:latin typeface="Arial" panose="020B0604020202020204" pitchFamily="34" charset="0"/>
              </a:defRPr>
            </a:lvl4pPr>
            <a:lvl5pPr marL="2057400" indent="-228600" defTabSz="957263" eaLnBrk="0" hangingPunct="0">
              <a:defRPr sz="1400" i="1">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1400" i="1">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1400" i="1">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1400" i="1">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fld id="{5266984B-3571-4922-8C75-0CFD71F5D64F}" type="slidenum">
              <a:rPr lang="en-US" altLang="sv-SE" sz="1300" i="0"/>
              <a:pPr eaLnBrk="1" hangingPunct="1"/>
              <a:t>41</a:t>
            </a:fld>
            <a:endParaRPr lang="en-US" altLang="sv-SE" sz="1300" i="0"/>
          </a:p>
        </p:txBody>
      </p:sp>
    </p:spTree>
    <p:extLst>
      <p:ext uri="{BB962C8B-B14F-4D97-AF65-F5344CB8AC3E}">
        <p14:creationId xmlns:p14="http://schemas.microsoft.com/office/powerpoint/2010/main" val="791141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smtClean="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4214" y="208360"/>
            <a:ext cx="8351837" cy="857250"/>
          </a:xfrm>
        </p:spPr>
        <p:txBody>
          <a:bodyPr/>
          <a:lstStyle/>
          <a:p>
            <a:r>
              <a:rPr lang="en-US" smtClean="0"/>
              <a:t>Click to edit Master title style</a:t>
            </a:r>
            <a:endParaRPr lang="sv-SE"/>
          </a:p>
        </p:txBody>
      </p:sp>
      <p:sp>
        <p:nvSpPr>
          <p:cNvPr id="3" name="Content Placeholder 2"/>
          <p:cNvSpPr>
            <a:spLocks noGrp="1"/>
          </p:cNvSpPr>
          <p:nvPr>
            <p:ph sz="quarter" idx="1"/>
          </p:nvPr>
        </p:nvSpPr>
        <p:spPr>
          <a:xfrm>
            <a:off x="684214" y="1200150"/>
            <a:ext cx="4098925"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quarter" idx="2"/>
          </p:nvPr>
        </p:nvSpPr>
        <p:spPr>
          <a:xfrm>
            <a:off x="4935538" y="1200150"/>
            <a:ext cx="4100512" cy="178951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Content Placeholder 4"/>
          <p:cNvSpPr>
            <a:spLocks noGrp="1"/>
          </p:cNvSpPr>
          <p:nvPr>
            <p:ph sz="quarter" idx="3"/>
          </p:nvPr>
        </p:nvSpPr>
        <p:spPr>
          <a:xfrm>
            <a:off x="684214" y="3103960"/>
            <a:ext cx="4098925"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Content Placeholder 5"/>
          <p:cNvSpPr>
            <a:spLocks noGrp="1"/>
          </p:cNvSpPr>
          <p:nvPr>
            <p:ph sz="quarter" idx="4"/>
          </p:nvPr>
        </p:nvSpPr>
        <p:spPr>
          <a:xfrm>
            <a:off x="4935538" y="3103960"/>
            <a:ext cx="4100512" cy="17895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Rectangle 9"/>
          <p:cNvSpPr>
            <a:spLocks noGrp="1" noChangeArrowheads="1"/>
          </p:cNvSpPr>
          <p:nvPr>
            <p:ph type="sldNum" sz="quarter" idx="10"/>
          </p:nvPr>
        </p:nvSpPr>
        <p:spPr>
          <a:xfrm>
            <a:off x="7956550" y="4974432"/>
            <a:ext cx="730250" cy="169069"/>
          </a:xfrm>
          <a:prstGeom prst="rect">
            <a:avLst/>
          </a:prstGeom>
          <a:ln/>
        </p:spPr>
        <p:txBody>
          <a:bodyPr/>
          <a:lstStyle>
            <a:lvl1pPr>
              <a:defRPr/>
            </a:lvl1pPr>
          </a:lstStyle>
          <a:p>
            <a:fld id="{4560D972-6ECE-47B1-A0D7-48B7ACD00B71}" type="slidenum">
              <a:rPr lang="sv-SE" altLang="sv-SE"/>
              <a:pPr/>
              <a:t>‹#›</a:t>
            </a:fld>
            <a:endParaRPr lang="sv-SE" altLang="sv-SE"/>
          </a:p>
        </p:txBody>
      </p:sp>
    </p:spTree>
    <p:extLst>
      <p:ext uri="{BB962C8B-B14F-4D97-AF65-F5344CB8AC3E}">
        <p14:creationId xmlns:p14="http://schemas.microsoft.com/office/powerpoint/2010/main" val="2335344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1023754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242507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Tree>
    <p:extLst>
      <p:ext uri="{BB962C8B-B14F-4D97-AF65-F5344CB8AC3E}">
        <p14:creationId xmlns:p14="http://schemas.microsoft.com/office/powerpoint/2010/main" val="3029145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87807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endParaRPr lang="sv-SE" noProof="0" dirty="0"/>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159836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67257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3330753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smtClean="0"/>
              <a:t>Click to edit Master subtitle style</a:t>
            </a:r>
            <a:endParaRPr lang="sv-SE" noProof="0"/>
          </a:p>
        </p:txBody>
      </p:sp>
    </p:spTree>
    <p:extLst>
      <p:ext uri="{BB962C8B-B14F-4D97-AF65-F5344CB8AC3E}">
        <p14:creationId xmlns:p14="http://schemas.microsoft.com/office/powerpoint/2010/main" val="203307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17019348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smtClean="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3250514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169158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591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278798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title</a:t>
            </a:r>
            <a:r>
              <a:rPr lang="sv-SE" noProof="0" dirty="0" smtClean="0"/>
              <a:t> style</a:t>
            </a:r>
            <a:endParaRPr lang="sv-SE" noProof="0" dirty="0"/>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8978091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smtClean="0"/>
              <a:t>Avsnittsnamn</a:t>
            </a:r>
            <a:endParaRPr lang="sv-SE" noProof="0"/>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smtClean="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smtClean="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799169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smtClean="0"/>
              <a:t>Episode name</a:t>
            </a:r>
            <a:endParaRPr lang="en-US" noProof="0"/>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smtClean="0"/>
              <a:t>Speaker or subtitle</a:t>
            </a:r>
          </a:p>
          <a:p>
            <a:pPr lvl="0"/>
            <a:endParaRPr lang="sv-SE" noProof="0" dirty="0" smtClean="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smtClean="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smtClean="0"/>
              <a:t>Click to edit Master text styles</a:t>
            </a:r>
          </a:p>
          <a:p>
            <a:pPr lvl="1"/>
            <a:r>
              <a:rPr lang="sv-SE" noProof="0" smtClean="0"/>
              <a:t>Second level</a:t>
            </a:r>
          </a:p>
          <a:p>
            <a:pPr lvl="2"/>
            <a:r>
              <a:rPr lang="sv-SE" noProof="0" smtClean="0"/>
              <a:t>Third level</a:t>
            </a:r>
          </a:p>
          <a:p>
            <a:pPr lvl="3"/>
            <a:r>
              <a:rPr lang="sv-SE" noProof="0" smtClean="0"/>
              <a:t>Fourth level</a:t>
            </a:r>
          </a:p>
          <a:p>
            <a:pPr lvl="4"/>
            <a:r>
              <a:rPr lang="sv-SE" noProof="0" smtClean="0"/>
              <a:t>Fifth level</a:t>
            </a:r>
            <a:endParaRPr lang="sv-SE" noProof="0"/>
          </a:p>
        </p:txBody>
      </p:sp>
    </p:spTree>
    <p:extLst>
      <p:ext uri="{BB962C8B-B14F-4D97-AF65-F5344CB8AC3E}">
        <p14:creationId xmlns:p14="http://schemas.microsoft.com/office/powerpoint/2010/main" val="649533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36494611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2471779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71518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smtClean="0"/>
              <a:t>Click</a:t>
            </a:r>
            <a:r>
              <a:rPr lang="sv-SE" noProof="0" dirty="0" smtClean="0"/>
              <a:t> </a:t>
            </a:r>
            <a:r>
              <a:rPr lang="sv-SE" noProof="0" dirty="0" err="1" smtClean="0"/>
              <a:t>to</a:t>
            </a:r>
            <a:r>
              <a:rPr lang="sv-SE" noProof="0" dirty="0" smtClean="0"/>
              <a:t> </a:t>
            </a:r>
            <a:r>
              <a:rPr lang="sv-SE" noProof="0" dirty="0" err="1" smtClean="0"/>
              <a:t>edit</a:t>
            </a:r>
            <a:r>
              <a:rPr lang="sv-SE" noProof="0" dirty="0" smtClean="0"/>
              <a:t> Master </a:t>
            </a:r>
            <a:r>
              <a:rPr lang="sv-SE" noProof="0" dirty="0" err="1" smtClean="0"/>
              <a:t>subtitle</a:t>
            </a:r>
            <a:r>
              <a:rPr lang="sv-SE" noProof="0" dirty="0" smtClean="0"/>
              <a:t> style</a:t>
            </a:r>
            <a:endParaRPr lang="sv-SE" noProof="0" dirty="0"/>
          </a:p>
        </p:txBody>
      </p:sp>
    </p:spTree>
    <p:extLst>
      <p:ext uri="{BB962C8B-B14F-4D97-AF65-F5344CB8AC3E}">
        <p14:creationId xmlns:p14="http://schemas.microsoft.com/office/powerpoint/2010/main" val="11934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smtClean="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smtClean="0"/>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smtClean="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smtClean="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002F5F"/>
                </a:solidFill>
                <a:latin typeface="Verdana"/>
                <a:cs typeface="Verdana"/>
              </a:rPr>
              <a:t>Medverkande</a:t>
            </a:r>
            <a:endParaRPr lang="sv-SE" sz="2400" b="1" dirty="0">
              <a:solidFill>
                <a:srgbClr val="002F5F"/>
              </a:solidFill>
              <a:latin typeface="Verdana"/>
              <a:cs typeface="Verdana"/>
            </a:endParaRP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chemeClr val="tx1"/>
                </a:solidFill>
                <a:latin typeface="Verdana"/>
              </a:rPr>
              <a:t>Inspelat</a:t>
            </a:r>
            <a:r>
              <a:rPr lang="sv-SE" sz="1600" baseline="0" noProof="0" dirty="0" smtClean="0">
                <a:solidFill>
                  <a:schemeClr val="tx1"/>
                </a:solidFill>
                <a:latin typeface="Verdana"/>
              </a:rPr>
              <a:t> </a:t>
            </a:r>
            <a:fld id="{DEF0F593-7E64-D74F-96F6-B611C3DC3FC9}" type="datetime1">
              <a:rPr lang="sv-SE" sz="1600" baseline="0" noProof="0" smtClean="0">
                <a:solidFill>
                  <a:schemeClr val="tx1"/>
                </a:solidFill>
                <a:latin typeface="Verdana"/>
              </a:rPr>
              <a:t>2015-09-22</a:t>
            </a:fld>
            <a:endParaRPr lang="sv-SE" sz="1600" noProof="0" dirty="0" smtClean="0">
              <a:solidFill>
                <a:schemeClr val="tx1"/>
              </a:solidFill>
              <a:latin typeface="Verdana"/>
            </a:endParaRPr>
          </a:p>
          <a:p>
            <a:r>
              <a:rPr lang="sv-SE" sz="1600" noProof="0" dirty="0" smtClean="0">
                <a:solidFill>
                  <a:schemeClr val="tx1"/>
                </a:solidFill>
                <a:latin typeface="Verdana"/>
              </a:rPr>
              <a:t>Institutionen för data- och systemvetenskap, DSV </a:t>
            </a:r>
            <a:endParaRPr lang="sv-SE" sz="1600" noProof="0" dirty="0">
              <a:solidFill>
                <a:schemeClr val="tx1"/>
              </a:solidFill>
              <a:latin typeface="Verdana"/>
            </a:endParaRPr>
          </a:p>
        </p:txBody>
      </p:sp>
    </p:spTree>
    <p:extLst>
      <p:ext uri="{BB962C8B-B14F-4D97-AF65-F5344CB8AC3E}">
        <p14:creationId xmlns:p14="http://schemas.microsoft.com/office/powerpoint/2010/main" val="15321057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smtClean="0">
                <a:solidFill>
                  <a:srgbClr val="002F5F"/>
                </a:solidFill>
                <a:latin typeface="Verdana"/>
                <a:cs typeface="Verdana"/>
              </a:rPr>
              <a:t>Contributors</a:t>
            </a:r>
            <a:endParaRPr lang="en-US" sz="2400" b="1" noProof="0">
              <a:solidFill>
                <a:srgbClr val="002F5F"/>
              </a:solidFill>
              <a:latin typeface="Verdana"/>
              <a:cs typeface="Verdana"/>
            </a:endParaRP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tx1"/>
                </a:solidFill>
                <a:latin typeface="Verdana"/>
              </a:rPr>
              <a:t>Recorded </a:t>
            </a:r>
            <a:fld id="{DEF0F593-7E64-D74F-96F6-B611C3DC3FC9}" type="datetime1">
              <a:rPr lang="en-US" sz="1600" baseline="0" noProof="0" smtClean="0">
                <a:solidFill>
                  <a:schemeClr val="tx1"/>
                </a:solidFill>
                <a:latin typeface="Verdana"/>
              </a:rPr>
              <a:t>9/22/2015</a:t>
            </a:fld>
            <a:endParaRPr lang="en-US" sz="1600" noProof="0" dirty="0" smtClean="0">
              <a:solidFill>
                <a:schemeClr val="tx1"/>
              </a:solidFill>
              <a:latin typeface="Verdana"/>
            </a:endParaRPr>
          </a:p>
          <a:p>
            <a:r>
              <a:rPr lang="en-US" sz="1600" noProof="0" dirty="0" smtClean="0">
                <a:solidFill>
                  <a:schemeClr val="tx1"/>
                </a:solidFill>
                <a:latin typeface="Verdana"/>
              </a:rPr>
              <a:t>Department of Computer and Systems Sciences, DSV </a:t>
            </a:r>
            <a:endParaRPr lang="en-US" sz="1600" noProof="0" dirty="0">
              <a:solidFill>
                <a:schemeClr val="tx1"/>
              </a:solidFill>
              <a:latin typeface="Verdana"/>
            </a:endParaRP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Inspelat</a:t>
            </a:r>
            <a:r>
              <a:rPr lang="sv-SE" sz="1600" baseline="0" noProof="0" dirty="0" smtClean="0">
                <a:solidFill>
                  <a:srgbClr val="FFFFFF"/>
                </a:solidFill>
                <a:latin typeface="Verdana"/>
              </a:rPr>
              <a:t> </a:t>
            </a:r>
            <a:fld id="{DEF0F593-7E64-D74F-96F6-B611C3DC3FC9}" type="datetime1">
              <a:rPr lang="sv-SE" sz="1600" baseline="0" noProof="0" smtClean="0">
                <a:solidFill>
                  <a:srgbClr val="FFFFFF"/>
                </a:solidFill>
                <a:latin typeface="Verdana"/>
              </a:rPr>
              <a:t>2015-09-22</a:t>
            </a:fld>
            <a:endParaRPr lang="sv-SE" sz="1600" noProof="0" dirty="0" smtClean="0">
              <a:solidFill>
                <a:srgbClr val="FFFFFF"/>
              </a:solidFill>
              <a:latin typeface="Verdana"/>
            </a:endParaRPr>
          </a:p>
          <a:p>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smtClean="0"/>
              <a:t>Click</a:t>
            </a:r>
            <a:r>
              <a:rPr lang="sv-SE" dirty="0" smtClean="0"/>
              <a:t> </a:t>
            </a:r>
            <a:r>
              <a:rPr lang="sv-SE" dirty="0" err="1" smtClean="0"/>
              <a:t>to</a:t>
            </a:r>
            <a:r>
              <a:rPr lang="sv-SE" dirty="0" smtClean="0"/>
              <a:t> </a:t>
            </a:r>
            <a:r>
              <a:rPr lang="sv-SE" dirty="0" err="1" smtClean="0"/>
              <a:t>edit</a:t>
            </a:r>
            <a:r>
              <a:rPr lang="sv-SE" dirty="0" smtClean="0"/>
              <a:t> Master text </a:t>
            </a:r>
            <a:r>
              <a:rPr lang="sv-SE" dirty="0" err="1" smtClean="0"/>
              <a:t>styles</a:t>
            </a:r>
            <a:endParaRPr lang="sv-SE" dirty="0" smtClean="0"/>
          </a:p>
          <a:p>
            <a:pPr lvl="1"/>
            <a:r>
              <a:rPr lang="sv-SE" dirty="0" smtClean="0"/>
              <a:t>Second </a:t>
            </a:r>
            <a:r>
              <a:rPr lang="sv-SE" dirty="0" err="1" smtClean="0"/>
              <a:t>level</a:t>
            </a:r>
            <a:endParaRPr lang="sv-SE" dirty="0" smtClean="0"/>
          </a:p>
          <a:p>
            <a:pPr lvl="2"/>
            <a:r>
              <a:rPr lang="sv-SE" dirty="0" err="1" smtClean="0"/>
              <a:t>Third</a:t>
            </a:r>
            <a:r>
              <a:rPr lang="sv-SE" dirty="0" smtClean="0"/>
              <a:t> </a:t>
            </a:r>
            <a:r>
              <a:rPr lang="sv-SE" dirty="0" err="1" smtClean="0"/>
              <a:t>level</a:t>
            </a:r>
            <a:endParaRPr lang="sv-SE" dirty="0" smtClean="0"/>
          </a:p>
          <a:p>
            <a:pPr lvl="3"/>
            <a:r>
              <a:rPr lang="sv-SE" dirty="0" err="1" smtClean="0"/>
              <a:t>Fourth</a:t>
            </a:r>
            <a:r>
              <a:rPr lang="sv-SE" dirty="0" smtClean="0"/>
              <a:t> </a:t>
            </a:r>
            <a:r>
              <a:rPr lang="sv-SE" dirty="0" err="1" smtClean="0"/>
              <a:t>level</a:t>
            </a:r>
            <a:endParaRPr lang="sv-SE" dirty="0" smtClean="0"/>
          </a:p>
          <a:p>
            <a:pPr lvl="4"/>
            <a:r>
              <a:rPr lang="sv-SE" dirty="0" err="1" smtClean="0"/>
              <a:t>Fifth</a:t>
            </a:r>
            <a:r>
              <a:rPr lang="sv-SE" dirty="0" smtClean="0"/>
              <a:t> </a:t>
            </a:r>
            <a:r>
              <a:rPr lang="sv-SE" dirty="0" err="1" smtClean="0"/>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smtClean="0">
                <a:solidFill>
                  <a:srgbClr val="FFFFFF"/>
                </a:solidFill>
                <a:latin typeface="Verdana"/>
                <a:cs typeface="Verdana"/>
              </a:rPr>
              <a:t>Medverkande</a:t>
            </a:r>
            <a:endParaRPr lang="sv-SE" sz="2400" b="1" dirty="0">
              <a:solidFill>
                <a:srgbClr val="FFFFFF"/>
              </a:solidFill>
              <a:latin typeface="Verdana"/>
              <a:cs typeface="Verdana"/>
            </a:endParaRP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29688040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9/22/2015</a:t>
            </a:fld>
            <a:endParaRPr lang="en-US" sz="1600" noProof="0" dirty="0" smtClean="0">
              <a:solidFill>
                <a:schemeClr val="bg1"/>
              </a:solidFill>
              <a:latin typeface="Verdana"/>
            </a:endParaRPr>
          </a:p>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smtClean="0">
                <a:solidFill>
                  <a:srgbClr val="FFFFFF"/>
                </a:solidFill>
                <a:latin typeface="Verdana"/>
                <a:cs typeface="Verdana"/>
              </a:rPr>
              <a:t>Contributors</a:t>
            </a:r>
            <a:endParaRPr lang="en-US" sz="2400" b="1" noProof="0" dirty="0">
              <a:solidFill>
                <a:srgbClr val="FFFFFF"/>
              </a:solidFill>
              <a:latin typeface="Verdana"/>
              <a:cs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smtClean="0">
                <a:solidFill>
                  <a:schemeClr val="bg1"/>
                </a:solidFill>
                <a:latin typeface="Verdana"/>
              </a:rPr>
              <a:t>Click to insert custom footer</a:t>
            </a:r>
            <a:endParaRPr lang="en-US" sz="1600" noProof="0" dirty="0">
              <a:solidFill>
                <a:schemeClr val="bg1"/>
              </a:solidFill>
              <a:latin typeface="Verdana"/>
            </a:endParaRPr>
          </a:p>
        </p:txBody>
      </p:sp>
    </p:spTree>
    <p:extLst>
      <p:ext uri="{BB962C8B-B14F-4D97-AF65-F5344CB8AC3E}">
        <p14:creationId xmlns:p14="http://schemas.microsoft.com/office/powerpoint/2010/main" val="4174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smtClean="0">
                <a:solidFill>
                  <a:srgbClr val="FFFFFF"/>
                </a:solidFill>
                <a:latin typeface="Verdana"/>
              </a:rPr>
              <a:t>Institutionen för data- och systemvetenskap, DSV </a:t>
            </a:r>
            <a:endParaRPr lang="sv-SE" sz="1600" noProof="0" dirty="0">
              <a:solidFill>
                <a:srgbClr val="FFFFFF"/>
              </a:solidFill>
              <a:latin typeface="Verdana"/>
            </a:endParaRPr>
          </a:p>
        </p:txBody>
      </p:sp>
    </p:spTree>
    <p:extLst>
      <p:ext uri="{BB962C8B-B14F-4D97-AF65-F5344CB8AC3E}">
        <p14:creationId xmlns:p14="http://schemas.microsoft.com/office/powerpoint/2010/main" val="5334239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smtClean="0">
                <a:solidFill>
                  <a:schemeClr val="bg1"/>
                </a:solidFill>
                <a:latin typeface="Verdana"/>
              </a:rPr>
              <a:t>Department of Computer and Systems Sciences, DSV </a:t>
            </a:r>
            <a:endParaRPr lang="en-US" sz="1600" noProof="0" dirty="0">
              <a:solidFill>
                <a:schemeClr val="bg1"/>
              </a:solidFill>
              <a:latin typeface="Verdana"/>
            </a:endParaRP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smtClean="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sv-SE" noProof="0" dirty="0" smtClean="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emf"/><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6.emf"/><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0.emf"/><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descr="logo-org-svensk_rgb.png"/>
          <p:cNvPicPr>
            <a:picLocks noChangeAspect="1"/>
          </p:cNvPicPr>
          <p:nvPr/>
        </p:nvPicPr>
        <p:blipFill>
          <a:blip r:embed="rId16"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 id="2147483771" r:id="rId14"/>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smtClean="0"/>
              <a:t>Klicka här för att ändra format</a:t>
            </a:r>
            <a:endParaRPr lang="en-US" noProof="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smtClean="0"/>
              <a:t>Klicka här för att ändra format på bakgrundstexten</a:t>
            </a:r>
          </a:p>
          <a:p>
            <a:pPr lvl="1"/>
            <a:r>
              <a:rPr lang="en-US" noProof="0" smtClean="0"/>
              <a:t>Nivå två</a:t>
            </a:r>
          </a:p>
          <a:p>
            <a:pPr lvl="2"/>
            <a:r>
              <a:rPr lang="en-US" noProof="0" smtClean="0"/>
              <a:t>Nivå tre</a:t>
            </a:r>
          </a:p>
          <a:p>
            <a:pPr lvl="3"/>
            <a:r>
              <a:rPr lang="en-US" noProof="0" smtClean="0"/>
              <a:t>Nivå fyra</a:t>
            </a:r>
          </a:p>
          <a:p>
            <a:pPr lvl="4"/>
            <a:r>
              <a:rPr lang="en-US" noProof="0" smtClean="0"/>
              <a:t>Nivå fem</a:t>
            </a:r>
            <a:endParaRPr lang="en-US" noProof="0"/>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iming>
    <p:tnLst>
      <p:par>
        <p:cTn id="1" dur="indefinite" restart="never" nodeType="tmRoot"/>
      </p:par>
    </p:tnLst>
  </p:timing>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3.m4a"/><Relationship Id="rId7" Type="http://schemas.openxmlformats.org/officeDocument/2006/relationships/oleObject" Target="../embeddings/oleObject29.bin"/><Relationship Id="rId2" Type="http://schemas.microsoft.com/office/2007/relationships/media" Target="../media/media13.m4a"/><Relationship Id="rId1" Type="http://schemas.openxmlformats.org/officeDocument/2006/relationships/vmlDrawing" Target="../drawings/vmlDrawing4.vml"/><Relationship Id="rId6" Type="http://schemas.openxmlformats.org/officeDocument/2006/relationships/image" Target="../media/image13.emf"/><Relationship Id="rId5" Type="http://schemas.openxmlformats.org/officeDocument/2006/relationships/oleObject" Target="../embeddings/oleObject28.bin"/><Relationship Id="rId4"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2.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media17.m4a"/><Relationship Id="rId7" Type="http://schemas.openxmlformats.org/officeDocument/2006/relationships/oleObject" Target="../embeddings/oleObject30.bin"/><Relationship Id="rId12" Type="http://schemas.openxmlformats.org/officeDocument/2006/relationships/image" Target="../media/image12.png"/><Relationship Id="rId2" Type="http://schemas.microsoft.com/office/2007/relationships/media" Target="../media/media17.m4a"/><Relationship Id="rId1" Type="http://schemas.openxmlformats.org/officeDocument/2006/relationships/vmlDrawing" Target="../drawings/vmlDrawing5.vml"/><Relationship Id="rId6" Type="http://schemas.openxmlformats.org/officeDocument/2006/relationships/image" Target="../media/image22.png"/><Relationship Id="rId11" Type="http://schemas.openxmlformats.org/officeDocument/2006/relationships/oleObject" Target="../embeddings/oleObject33.bin"/><Relationship Id="rId5" Type="http://schemas.openxmlformats.org/officeDocument/2006/relationships/image" Target="../media/image21.png"/><Relationship Id="rId10" Type="http://schemas.openxmlformats.org/officeDocument/2006/relationships/oleObject" Target="../embeddings/oleObject32.bin"/><Relationship Id="rId4" Type="http://schemas.openxmlformats.org/officeDocument/2006/relationships/slideLayout" Target="../slideLayouts/slideLayout5.xml"/><Relationship Id="rId9" Type="http://schemas.openxmlformats.org/officeDocument/2006/relationships/oleObject" Target="../embeddings/oleObject31.bin"/></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20.m4a"/><Relationship Id="rId7" Type="http://schemas.openxmlformats.org/officeDocument/2006/relationships/oleObject" Target="../embeddings/oleObject35.bin"/><Relationship Id="rId2" Type="http://schemas.microsoft.com/office/2007/relationships/media" Target="../media/media20.m4a"/><Relationship Id="rId1" Type="http://schemas.openxmlformats.org/officeDocument/2006/relationships/vmlDrawing" Target="../drawings/vmlDrawing6.vml"/><Relationship Id="rId6" Type="http://schemas.openxmlformats.org/officeDocument/2006/relationships/image" Target="../media/image13.emf"/><Relationship Id="rId5" Type="http://schemas.openxmlformats.org/officeDocument/2006/relationships/oleObject" Target="../embeddings/oleObject34.bin"/><Relationship Id="rId4"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2.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2.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2.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2.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5.bin"/><Relationship Id="rId18" Type="http://schemas.openxmlformats.org/officeDocument/2006/relationships/image" Target="../media/image17.emf"/><Relationship Id="rId3" Type="http://schemas.microsoft.com/office/2007/relationships/media" Target="../media/media4.m4a"/><Relationship Id="rId21" Type="http://schemas.openxmlformats.org/officeDocument/2006/relationships/oleObject" Target="../embeddings/oleObject9.bin"/><Relationship Id="rId7" Type="http://schemas.openxmlformats.org/officeDocument/2006/relationships/oleObject" Target="../embeddings/oleObject1.bin"/><Relationship Id="rId12" Type="http://schemas.openxmlformats.org/officeDocument/2006/relationships/image" Target="../media/image14.wmf"/><Relationship Id="rId17" Type="http://schemas.openxmlformats.org/officeDocument/2006/relationships/oleObject" Target="../embeddings/oleObject7.bin"/><Relationship Id="rId2" Type="http://schemas.openxmlformats.org/officeDocument/2006/relationships/tags" Target="../tags/tag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oleObject" Target="../embeddings/oleObject4.bin"/><Relationship Id="rId5" Type="http://schemas.openxmlformats.org/officeDocument/2006/relationships/slideLayout" Target="../slideLayouts/slideLayout14.xml"/><Relationship Id="rId15" Type="http://schemas.openxmlformats.org/officeDocument/2006/relationships/oleObject" Target="../embeddings/oleObject6.bin"/><Relationship Id="rId10" Type="http://schemas.openxmlformats.org/officeDocument/2006/relationships/oleObject" Target="../embeddings/oleObject3.bin"/><Relationship Id="rId19" Type="http://schemas.openxmlformats.org/officeDocument/2006/relationships/oleObject" Target="../embeddings/oleObject8.bin"/><Relationship Id="rId4" Type="http://schemas.openxmlformats.org/officeDocument/2006/relationships/audio" Target="../media/media4.m4a"/><Relationship Id="rId9" Type="http://schemas.openxmlformats.org/officeDocument/2006/relationships/oleObject" Target="../embeddings/oleObject2.bin"/><Relationship Id="rId14" Type="http://schemas.openxmlformats.org/officeDocument/2006/relationships/image" Target="../media/image15.emf"/><Relationship Id="rId22"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2.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2.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2.png"/><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2.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14.bin"/><Relationship Id="rId18" Type="http://schemas.openxmlformats.org/officeDocument/2006/relationships/image" Target="../media/image17.emf"/><Relationship Id="rId3" Type="http://schemas.microsoft.com/office/2007/relationships/media" Target="../media/media5.m4a"/><Relationship Id="rId21" Type="http://schemas.openxmlformats.org/officeDocument/2006/relationships/oleObject" Target="../embeddings/oleObject18.bin"/><Relationship Id="rId7" Type="http://schemas.openxmlformats.org/officeDocument/2006/relationships/oleObject" Target="../embeddings/oleObject10.bin"/><Relationship Id="rId12" Type="http://schemas.openxmlformats.org/officeDocument/2006/relationships/image" Target="../media/image14.wmf"/><Relationship Id="rId17" Type="http://schemas.openxmlformats.org/officeDocument/2006/relationships/oleObject" Target="../embeddings/oleObject16.bin"/><Relationship Id="rId2" Type="http://schemas.openxmlformats.org/officeDocument/2006/relationships/tags" Target="../tags/tag2.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2.vml"/><Relationship Id="rId6" Type="http://schemas.openxmlformats.org/officeDocument/2006/relationships/notesSlide" Target="../notesSlides/notesSlide3.xml"/><Relationship Id="rId11" Type="http://schemas.openxmlformats.org/officeDocument/2006/relationships/oleObject" Target="../embeddings/oleObject13.bin"/><Relationship Id="rId5" Type="http://schemas.openxmlformats.org/officeDocument/2006/relationships/slideLayout" Target="../slideLayouts/slideLayout14.xml"/><Relationship Id="rId15" Type="http://schemas.openxmlformats.org/officeDocument/2006/relationships/oleObject" Target="../embeddings/oleObject15.bin"/><Relationship Id="rId10" Type="http://schemas.openxmlformats.org/officeDocument/2006/relationships/oleObject" Target="../embeddings/oleObject12.bin"/><Relationship Id="rId19" Type="http://schemas.openxmlformats.org/officeDocument/2006/relationships/oleObject" Target="../embeddings/oleObject17.bin"/><Relationship Id="rId4" Type="http://schemas.openxmlformats.org/officeDocument/2006/relationships/audio" Target="../media/media5.m4a"/><Relationship Id="rId9" Type="http://schemas.openxmlformats.org/officeDocument/2006/relationships/oleObject" Target="../embeddings/oleObject11.bin"/><Relationship Id="rId14" Type="http://schemas.openxmlformats.org/officeDocument/2006/relationships/image" Target="../media/image15.emf"/><Relationship Id="rId22"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13" Type="http://schemas.openxmlformats.org/officeDocument/2006/relationships/oleObject" Target="../embeddings/oleObject23.bin"/><Relationship Id="rId18" Type="http://schemas.openxmlformats.org/officeDocument/2006/relationships/image" Target="../media/image17.emf"/><Relationship Id="rId3" Type="http://schemas.microsoft.com/office/2007/relationships/media" Target="../media/media6.m4a"/><Relationship Id="rId21" Type="http://schemas.openxmlformats.org/officeDocument/2006/relationships/oleObject" Target="../embeddings/oleObject27.bin"/><Relationship Id="rId7" Type="http://schemas.openxmlformats.org/officeDocument/2006/relationships/oleObject" Target="../embeddings/oleObject19.bin"/><Relationship Id="rId12" Type="http://schemas.openxmlformats.org/officeDocument/2006/relationships/image" Target="../media/image14.wmf"/><Relationship Id="rId17" Type="http://schemas.openxmlformats.org/officeDocument/2006/relationships/oleObject" Target="../embeddings/oleObject25.bin"/><Relationship Id="rId2" Type="http://schemas.openxmlformats.org/officeDocument/2006/relationships/tags" Target="../tags/tag3.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vmlDrawing" Target="../drawings/vmlDrawing3.vml"/><Relationship Id="rId6" Type="http://schemas.openxmlformats.org/officeDocument/2006/relationships/notesSlide" Target="../notesSlides/notesSlide4.xml"/><Relationship Id="rId11" Type="http://schemas.openxmlformats.org/officeDocument/2006/relationships/oleObject" Target="../embeddings/oleObject22.bin"/><Relationship Id="rId5" Type="http://schemas.openxmlformats.org/officeDocument/2006/relationships/slideLayout" Target="../slideLayouts/slideLayout14.xml"/><Relationship Id="rId15" Type="http://schemas.openxmlformats.org/officeDocument/2006/relationships/oleObject" Target="../embeddings/oleObject24.bin"/><Relationship Id="rId10" Type="http://schemas.openxmlformats.org/officeDocument/2006/relationships/oleObject" Target="../embeddings/oleObject21.bin"/><Relationship Id="rId19" Type="http://schemas.openxmlformats.org/officeDocument/2006/relationships/oleObject" Target="../embeddings/oleObject26.bin"/><Relationship Id="rId4" Type="http://schemas.openxmlformats.org/officeDocument/2006/relationships/audio" Target="../media/media6.m4a"/><Relationship Id="rId9" Type="http://schemas.openxmlformats.org/officeDocument/2006/relationships/oleObject" Target="../embeddings/oleObject20.bin"/><Relationship Id="rId14" Type="http://schemas.openxmlformats.org/officeDocument/2006/relationships/image" Target="../media/image15.emf"/><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2.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7998" y="1704612"/>
            <a:ext cx="8136001" cy="1069200"/>
          </a:xfrm>
        </p:spPr>
        <p:txBody>
          <a:bodyPr/>
          <a:lstStyle/>
          <a:p>
            <a:r>
              <a:rPr lang="sv-SE" dirty="0" smtClean="0"/>
              <a:t>Conceptual modelling</a:t>
            </a:r>
            <a:endParaRPr lang="sv-SE" dirty="0"/>
          </a:p>
        </p:txBody>
      </p:sp>
      <p:sp>
        <p:nvSpPr>
          <p:cNvPr id="3" name="Subtitle 2"/>
          <p:cNvSpPr>
            <a:spLocks noGrp="1"/>
          </p:cNvSpPr>
          <p:nvPr>
            <p:ph type="subTitle" idx="1"/>
          </p:nvPr>
        </p:nvSpPr>
        <p:spPr>
          <a:xfrm>
            <a:off x="1008000" y="2966318"/>
            <a:ext cx="6631200" cy="1045502"/>
          </a:xfrm>
        </p:spPr>
        <p:txBody>
          <a:bodyPr/>
          <a:lstStyle/>
          <a:p>
            <a:r>
              <a:rPr lang="sv-SE" dirty="0" smtClean="0"/>
              <a:t>Erik Perjons</a:t>
            </a:r>
            <a:endParaRPr lang="sv-SE" dirty="0"/>
          </a:p>
        </p:txBody>
      </p:sp>
      <p:sp>
        <p:nvSpPr>
          <p:cNvPr id="4" name="Content Placeholder 3"/>
          <p:cNvSpPr>
            <a:spLocks noGrp="1"/>
          </p:cNvSpPr>
          <p:nvPr>
            <p:ph sz="quarter" idx="10"/>
          </p:nvPr>
        </p:nvSpPr>
        <p:spPr/>
        <p:txBody>
          <a:bodyPr/>
          <a:lstStyle/>
          <a:p>
            <a:endParaRPr lang="sv-SE"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xmlns:p14="http://schemas.microsoft.com/office/powerpoint/2010/main">
    <mc:Choice Requires="p14">
      <p:transition p14:dur="0" advTm="7336"/>
    </mc:Choice>
    <mc:Fallback xmlns="">
      <p:transition advTm="7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en-US" sz="1800" dirty="0"/>
              <a:t>In order to express a concept, a term </a:t>
            </a:r>
            <a:r>
              <a:rPr lang="en-US" sz="1800" dirty="0" smtClean="0"/>
              <a:t>is needed </a:t>
            </a:r>
          </a:p>
          <a:p>
            <a:r>
              <a:rPr lang="en-US" sz="1800" dirty="0" smtClean="0"/>
              <a:t>If the relationship between the term and the concept is ambiguous, interpretation problem can emerge. </a:t>
            </a:r>
          </a:p>
          <a:p>
            <a:r>
              <a:rPr lang="en-US" sz="1800" dirty="0" smtClean="0"/>
              <a:t>The existence of synonyms,  </a:t>
            </a:r>
            <a:r>
              <a:rPr lang="en-US" sz="1800" dirty="0" err="1" smtClean="0"/>
              <a:t>polysemes</a:t>
            </a:r>
            <a:r>
              <a:rPr lang="en-US" sz="1800" dirty="0" smtClean="0"/>
              <a:t>, and homonyms can cause such problems</a:t>
            </a:r>
            <a:endParaRPr lang="sv-SE" sz="1800" b="1" dirty="0"/>
          </a:p>
          <a:p>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a:t>The </a:t>
            </a:r>
            <a:r>
              <a:rPr lang="sv-SE" dirty="0" smtClean="0"/>
              <a:t>Relation </a:t>
            </a:r>
            <a:r>
              <a:rPr lang="sv-SE" dirty="0"/>
              <a:t>b</a:t>
            </a:r>
            <a:r>
              <a:rPr lang="sv-SE" dirty="0" smtClean="0"/>
              <a:t>etween </a:t>
            </a:r>
            <a:r>
              <a:rPr lang="sv-SE" dirty="0"/>
              <a:t>C</a:t>
            </a:r>
            <a:r>
              <a:rPr lang="sv-SE" dirty="0" smtClean="0"/>
              <a:t>oncept </a:t>
            </a:r>
            <a:r>
              <a:rPr lang="sv-SE" dirty="0"/>
              <a:t>and </a:t>
            </a:r>
            <a:r>
              <a:rPr lang="sv-SE" dirty="0" smtClean="0"/>
              <a:t>Term</a:t>
            </a:r>
            <a:r>
              <a:rPr lang="sv-SE" dirty="0"/>
              <a:t/>
            </a:r>
            <a:br>
              <a:rPr lang="sv-SE" dirty="0"/>
            </a:br>
            <a:endParaRPr lang="sv-SE"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6631" y="2879388"/>
            <a:ext cx="4581593" cy="19953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26464567"/>
      </p:ext>
    </p:extLst>
  </p:cSld>
  <p:clrMapOvr>
    <a:masterClrMapping/>
  </p:clrMapOvr>
  <mc:AlternateContent xmlns:mc="http://schemas.openxmlformats.org/markup-compatibility/2006" xmlns:p14="http://schemas.microsoft.com/office/powerpoint/2010/main">
    <mc:Choice Requires="p14">
      <p:transition spd="slow" p14:dur="2000" advTm="32100"/>
    </mc:Choice>
    <mc:Fallback xmlns="">
      <p:transition spd="slow" advTm="3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Synonym - </a:t>
            </a:r>
            <a:r>
              <a:rPr lang="en-US" sz="1800" dirty="0"/>
              <a:t>is a </a:t>
            </a:r>
            <a:r>
              <a:rPr lang="en-US" sz="1800" dirty="0" smtClean="0"/>
              <a:t>term that </a:t>
            </a:r>
            <a:r>
              <a:rPr lang="en-US" sz="1800" dirty="0"/>
              <a:t>means </a:t>
            </a:r>
            <a:r>
              <a:rPr lang="en-US" sz="1800" dirty="0" smtClean="0"/>
              <a:t>the </a:t>
            </a:r>
            <a:r>
              <a:rPr lang="en-US" sz="1800" dirty="0"/>
              <a:t>same as another </a:t>
            </a:r>
            <a:r>
              <a:rPr lang="sv-SE" sz="1800" dirty="0" smtClean="0"/>
              <a:t>term in the same language (such as ”buy” and ”purchase”, ”big” and ”large”)</a:t>
            </a:r>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Synonym</a:t>
            </a:r>
            <a:r>
              <a:rPr lang="sv-SE" dirty="0"/>
              <a:t/>
            </a:r>
            <a:br>
              <a:rPr lang="sv-SE" dirty="0"/>
            </a:br>
            <a:endParaRPr lang="sv-SE" b="0" dirty="0"/>
          </a:p>
        </p:txBody>
      </p:sp>
      <p:sp>
        <p:nvSpPr>
          <p:cNvPr id="7" name="Text Box 3"/>
          <p:cNvSpPr txBox="1">
            <a:spLocks noChangeArrowheads="1"/>
          </p:cNvSpPr>
          <p:nvPr/>
        </p:nvSpPr>
        <p:spPr bwMode="auto">
          <a:xfrm>
            <a:off x="5676908" y="1798656"/>
            <a:ext cx="1457325" cy="323165"/>
          </a:xfrm>
          <a:prstGeom prst="rect">
            <a:avLst/>
          </a:prstGeom>
          <a:noFill/>
          <a:ln w="9525">
            <a:noFill/>
            <a:miter lim="800000"/>
            <a:headEnd/>
            <a:tailEnd/>
          </a:ln>
        </p:spPr>
        <p:txBody>
          <a:bodyPr>
            <a:spAutoFit/>
          </a:bodyPr>
          <a:lstStyle/>
          <a:p>
            <a:pPr>
              <a:spcBef>
                <a:spcPct val="50000"/>
              </a:spcBef>
            </a:pPr>
            <a:r>
              <a:rPr lang="sv-SE" sz="1500" dirty="0"/>
              <a:t>Synonym</a:t>
            </a:r>
            <a:endParaRPr lang="en-US" sz="1500" dirty="0"/>
          </a:p>
        </p:txBody>
      </p:sp>
      <p:sp>
        <p:nvSpPr>
          <p:cNvPr id="10" name="Text Box 6"/>
          <p:cNvSpPr txBox="1">
            <a:spLocks noChangeArrowheads="1"/>
          </p:cNvSpPr>
          <p:nvPr/>
        </p:nvSpPr>
        <p:spPr bwMode="auto">
          <a:xfrm>
            <a:off x="6571929" y="1191898"/>
            <a:ext cx="1458516" cy="300082"/>
          </a:xfrm>
          <a:prstGeom prst="rect">
            <a:avLst/>
          </a:prstGeom>
          <a:noFill/>
          <a:ln w="9525">
            <a:noFill/>
            <a:miter lim="800000"/>
            <a:headEnd/>
            <a:tailEnd/>
          </a:ln>
        </p:spPr>
        <p:txBody>
          <a:bodyPr>
            <a:spAutoFit/>
          </a:bodyPr>
          <a:lstStyle/>
          <a:p>
            <a:pPr>
              <a:spcBef>
                <a:spcPct val="50000"/>
              </a:spcBef>
            </a:pPr>
            <a:r>
              <a:rPr lang="en-US" sz="1350" b="1" dirty="0" smtClean="0"/>
              <a:t>Concepts</a:t>
            </a:r>
            <a:endParaRPr lang="en-US" sz="1350" b="1" dirty="0"/>
          </a:p>
        </p:txBody>
      </p:sp>
      <p:sp>
        <p:nvSpPr>
          <p:cNvPr id="11" name="Text Box 8"/>
          <p:cNvSpPr txBox="1">
            <a:spLocks noChangeArrowheads="1"/>
          </p:cNvSpPr>
          <p:nvPr/>
        </p:nvSpPr>
        <p:spPr bwMode="auto">
          <a:xfrm>
            <a:off x="6717767" y="1797372"/>
            <a:ext cx="702469" cy="300082"/>
          </a:xfrm>
          <a:prstGeom prst="rect">
            <a:avLst/>
          </a:prstGeom>
          <a:noFill/>
          <a:ln w="9525">
            <a:noFill/>
            <a:miter lim="800000"/>
            <a:headEnd/>
            <a:tailEnd/>
          </a:ln>
        </p:spPr>
        <p:txBody>
          <a:bodyPr>
            <a:spAutoFit/>
          </a:bodyPr>
          <a:lstStyle/>
          <a:p>
            <a:pPr>
              <a:spcBef>
                <a:spcPct val="50000"/>
              </a:spcBef>
            </a:pPr>
            <a:r>
              <a:rPr lang="sv-SE" sz="1350" b="1" dirty="0"/>
              <a:t>A</a:t>
            </a:r>
            <a:endParaRPr lang="en-US" sz="1350" b="1" dirty="0"/>
          </a:p>
        </p:txBody>
      </p:sp>
      <p:sp>
        <p:nvSpPr>
          <p:cNvPr id="14" name="Text Box 14"/>
          <p:cNvSpPr txBox="1">
            <a:spLocks noChangeArrowheads="1"/>
          </p:cNvSpPr>
          <p:nvPr/>
        </p:nvSpPr>
        <p:spPr bwMode="auto">
          <a:xfrm>
            <a:off x="8160223" y="1589567"/>
            <a:ext cx="702469" cy="300082"/>
          </a:xfrm>
          <a:prstGeom prst="rect">
            <a:avLst/>
          </a:prstGeom>
          <a:noFill/>
          <a:ln w="9525">
            <a:noFill/>
            <a:miter lim="800000"/>
            <a:headEnd/>
            <a:tailEnd/>
          </a:ln>
        </p:spPr>
        <p:txBody>
          <a:bodyPr>
            <a:spAutoFit/>
          </a:bodyPr>
          <a:lstStyle/>
          <a:p>
            <a:pPr>
              <a:spcBef>
                <a:spcPct val="50000"/>
              </a:spcBef>
            </a:pPr>
            <a:r>
              <a:rPr lang="sv-SE" sz="1350" b="1"/>
              <a:t>x</a:t>
            </a:r>
            <a:endParaRPr lang="en-US" sz="1350" b="1"/>
          </a:p>
        </p:txBody>
      </p:sp>
      <p:sp>
        <p:nvSpPr>
          <p:cNvPr id="15" name="Text Box 15"/>
          <p:cNvSpPr txBox="1">
            <a:spLocks noChangeArrowheads="1"/>
          </p:cNvSpPr>
          <p:nvPr/>
        </p:nvSpPr>
        <p:spPr bwMode="auto">
          <a:xfrm>
            <a:off x="8160223" y="1908654"/>
            <a:ext cx="702469" cy="300082"/>
          </a:xfrm>
          <a:prstGeom prst="rect">
            <a:avLst/>
          </a:prstGeom>
          <a:noFill/>
          <a:ln w="9525">
            <a:noFill/>
            <a:miter lim="800000"/>
            <a:headEnd/>
            <a:tailEnd/>
          </a:ln>
        </p:spPr>
        <p:txBody>
          <a:bodyPr>
            <a:spAutoFit/>
          </a:bodyPr>
          <a:lstStyle/>
          <a:p>
            <a:pPr>
              <a:spcBef>
                <a:spcPct val="50000"/>
              </a:spcBef>
            </a:pPr>
            <a:r>
              <a:rPr lang="sv-SE" sz="1350" b="1"/>
              <a:t>y</a:t>
            </a:r>
            <a:endParaRPr lang="en-US" sz="1350" b="1"/>
          </a:p>
        </p:txBody>
      </p:sp>
      <p:sp>
        <p:nvSpPr>
          <p:cNvPr id="18" name="Line 21"/>
          <p:cNvSpPr>
            <a:spLocks noChangeShapeType="1"/>
          </p:cNvSpPr>
          <p:nvPr/>
        </p:nvSpPr>
        <p:spPr bwMode="auto">
          <a:xfrm flipV="1">
            <a:off x="6975551" y="1751493"/>
            <a:ext cx="1134665" cy="107156"/>
          </a:xfrm>
          <a:prstGeom prst="line">
            <a:avLst/>
          </a:prstGeom>
          <a:noFill/>
          <a:ln w="9525">
            <a:solidFill>
              <a:schemeClr val="tx1"/>
            </a:solidFill>
            <a:round/>
            <a:headEnd type="triangle" w="med" len="med"/>
            <a:tailEnd type="triangle" w="med" len="med"/>
          </a:ln>
        </p:spPr>
        <p:txBody>
          <a:bodyPr/>
          <a:lstStyle/>
          <a:p>
            <a:endParaRPr lang="sv-SE" sz="1350"/>
          </a:p>
        </p:txBody>
      </p:sp>
      <p:sp>
        <p:nvSpPr>
          <p:cNvPr id="19" name="Line 22"/>
          <p:cNvSpPr>
            <a:spLocks noChangeShapeType="1"/>
          </p:cNvSpPr>
          <p:nvPr/>
        </p:nvSpPr>
        <p:spPr bwMode="auto">
          <a:xfrm>
            <a:off x="7030320" y="1913418"/>
            <a:ext cx="1133475" cy="107156"/>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3" name="Text Box 6"/>
          <p:cNvSpPr txBox="1">
            <a:spLocks noChangeArrowheads="1"/>
          </p:cNvSpPr>
          <p:nvPr/>
        </p:nvSpPr>
        <p:spPr bwMode="auto">
          <a:xfrm>
            <a:off x="7989607" y="1184807"/>
            <a:ext cx="941744" cy="300082"/>
          </a:xfrm>
          <a:prstGeom prst="rect">
            <a:avLst/>
          </a:prstGeom>
          <a:noFill/>
          <a:ln w="9525">
            <a:noFill/>
            <a:miter lim="800000"/>
            <a:headEnd/>
            <a:tailEnd/>
          </a:ln>
        </p:spPr>
        <p:txBody>
          <a:bodyPr wrap="square">
            <a:spAutoFit/>
          </a:bodyPr>
          <a:lstStyle/>
          <a:p>
            <a:pPr>
              <a:spcBef>
                <a:spcPct val="50000"/>
              </a:spcBef>
            </a:pPr>
            <a:r>
              <a:rPr lang="en-US" sz="1350" b="1" dirty="0" smtClean="0"/>
              <a:t>Terms</a:t>
            </a:r>
            <a:endParaRPr lang="en-US" sz="1350" b="1" dirty="0"/>
          </a:p>
        </p:txBody>
      </p:sp>
      <p:sp>
        <p:nvSpPr>
          <p:cNvPr id="4" name="TextBox 3"/>
          <p:cNvSpPr txBox="1"/>
          <p:nvPr/>
        </p:nvSpPr>
        <p:spPr>
          <a:xfrm>
            <a:off x="8386036" y="1598727"/>
            <a:ext cx="953311" cy="276999"/>
          </a:xfrm>
          <a:prstGeom prst="rect">
            <a:avLst/>
          </a:prstGeom>
          <a:noFill/>
        </p:spPr>
        <p:txBody>
          <a:bodyPr wrap="square" rtlCol="0">
            <a:spAutoFit/>
          </a:bodyPr>
          <a:lstStyle/>
          <a:p>
            <a:r>
              <a:rPr lang="sv-SE" sz="1200" dirty="0" smtClean="0"/>
              <a:t>buy</a:t>
            </a:r>
            <a:endParaRPr lang="sv-SE" sz="1200" dirty="0"/>
          </a:p>
        </p:txBody>
      </p:sp>
      <p:sp>
        <p:nvSpPr>
          <p:cNvPr id="24" name="TextBox 23"/>
          <p:cNvSpPr txBox="1"/>
          <p:nvPr/>
        </p:nvSpPr>
        <p:spPr>
          <a:xfrm>
            <a:off x="8363336" y="1926226"/>
            <a:ext cx="953311" cy="276999"/>
          </a:xfrm>
          <a:prstGeom prst="rect">
            <a:avLst/>
          </a:prstGeom>
          <a:noFill/>
        </p:spPr>
        <p:txBody>
          <a:bodyPr wrap="square" rtlCol="0">
            <a:spAutoFit/>
          </a:bodyPr>
          <a:lstStyle/>
          <a:p>
            <a:r>
              <a:rPr lang="sv-SE" sz="1200" dirty="0" smtClean="0"/>
              <a:t>purchase</a:t>
            </a:r>
            <a:endParaRPr lang="sv-SE" sz="1200" dirty="0"/>
          </a:p>
        </p:txBody>
      </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1863855048"/>
      </p:ext>
    </p:extLst>
  </p:cSld>
  <p:clrMapOvr>
    <a:masterClrMapping/>
  </p:clrMapOvr>
  <mc:AlternateContent xmlns:mc="http://schemas.openxmlformats.org/markup-compatibility/2006" xmlns:p14="http://schemas.microsoft.com/office/powerpoint/2010/main">
    <mc:Choice Requires="p14">
      <p:transition spd="slow" p14:dur="2000" advTm="26619"/>
    </mc:Choice>
    <mc:Fallback xmlns="">
      <p:transition spd="slow" advTm="26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Polyseme</a:t>
            </a:r>
            <a:r>
              <a:rPr lang="sv-SE" sz="1800" b="1" dirty="0" smtClean="0"/>
              <a:t> </a:t>
            </a:r>
            <a:r>
              <a:rPr lang="sv-SE" sz="1800" dirty="0" smtClean="0"/>
              <a:t>– is a term that have different but related meanings (”democracy” – different meaning in different economic systems, ”service-oriented development”)</a:t>
            </a:r>
          </a:p>
          <a:p>
            <a:r>
              <a:rPr lang="sv-SE" sz="1800" dirty="0" smtClean="0"/>
              <a:t>Homonym </a:t>
            </a:r>
            <a:r>
              <a:rPr lang="sv-SE" sz="1800" dirty="0"/>
              <a:t>– is </a:t>
            </a:r>
            <a:r>
              <a:rPr lang="sv-SE" sz="1800" dirty="0" smtClean="0"/>
              <a:t>two terms with the same spelling or sound and have different meanings </a:t>
            </a:r>
            <a:endParaRPr lang="sv-SE" sz="1800" dirty="0"/>
          </a:p>
          <a:p>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Polyseme and Homonym</a:t>
            </a:r>
            <a:endParaRPr lang="sv-SE" b="0" dirty="0"/>
          </a:p>
        </p:txBody>
      </p:sp>
      <p:sp>
        <p:nvSpPr>
          <p:cNvPr id="9" name="Text Box 4"/>
          <p:cNvSpPr txBox="1">
            <a:spLocks noChangeArrowheads="1"/>
          </p:cNvSpPr>
          <p:nvPr/>
        </p:nvSpPr>
        <p:spPr bwMode="auto">
          <a:xfrm>
            <a:off x="5570575" y="1737145"/>
            <a:ext cx="1457325" cy="323165"/>
          </a:xfrm>
          <a:prstGeom prst="rect">
            <a:avLst/>
          </a:prstGeom>
          <a:noFill/>
          <a:ln w="9525">
            <a:noFill/>
            <a:miter lim="800000"/>
            <a:headEnd/>
            <a:tailEnd/>
          </a:ln>
        </p:spPr>
        <p:txBody>
          <a:bodyPr>
            <a:spAutoFit/>
          </a:bodyPr>
          <a:lstStyle/>
          <a:p>
            <a:pPr>
              <a:spcBef>
                <a:spcPct val="50000"/>
              </a:spcBef>
            </a:pPr>
            <a:r>
              <a:rPr lang="sv-SE" sz="1500" dirty="0" smtClean="0"/>
              <a:t>Polyseme</a:t>
            </a:r>
            <a:endParaRPr lang="en-US" sz="1500" dirty="0"/>
          </a:p>
        </p:txBody>
      </p:sp>
      <p:sp>
        <p:nvSpPr>
          <p:cNvPr id="10" name="Text Box 6"/>
          <p:cNvSpPr txBox="1">
            <a:spLocks noChangeArrowheads="1"/>
          </p:cNvSpPr>
          <p:nvPr/>
        </p:nvSpPr>
        <p:spPr bwMode="auto">
          <a:xfrm>
            <a:off x="6571929" y="1191898"/>
            <a:ext cx="1458516" cy="300082"/>
          </a:xfrm>
          <a:prstGeom prst="rect">
            <a:avLst/>
          </a:prstGeom>
          <a:noFill/>
          <a:ln w="9525">
            <a:noFill/>
            <a:miter lim="800000"/>
            <a:headEnd/>
            <a:tailEnd/>
          </a:ln>
        </p:spPr>
        <p:txBody>
          <a:bodyPr>
            <a:spAutoFit/>
          </a:bodyPr>
          <a:lstStyle/>
          <a:p>
            <a:pPr>
              <a:spcBef>
                <a:spcPct val="50000"/>
              </a:spcBef>
            </a:pPr>
            <a:r>
              <a:rPr lang="en-US" sz="1350" b="1" dirty="0" smtClean="0"/>
              <a:t>Concepts</a:t>
            </a:r>
            <a:endParaRPr lang="en-US" sz="1350" b="1" dirty="0"/>
          </a:p>
        </p:txBody>
      </p:sp>
      <p:sp>
        <p:nvSpPr>
          <p:cNvPr id="12" name="Text Box 9"/>
          <p:cNvSpPr txBox="1">
            <a:spLocks noChangeArrowheads="1"/>
          </p:cNvSpPr>
          <p:nvPr/>
        </p:nvSpPr>
        <p:spPr bwMode="auto">
          <a:xfrm>
            <a:off x="6571929" y="1638557"/>
            <a:ext cx="702469" cy="300082"/>
          </a:xfrm>
          <a:prstGeom prst="rect">
            <a:avLst/>
          </a:prstGeom>
          <a:noFill/>
          <a:ln w="9525">
            <a:noFill/>
            <a:miter lim="800000"/>
            <a:headEnd/>
            <a:tailEnd/>
          </a:ln>
        </p:spPr>
        <p:txBody>
          <a:bodyPr>
            <a:spAutoFit/>
          </a:bodyPr>
          <a:lstStyle/>
          <a:p>
            <a:pPr>
              <a:spcBef>
                <a:spcPct val="50000"/>
              </a:spcBef>
            </a:pPr>
            <a:r>
              <a:rPr lang="sv-SE" sz="1350" b="1"/>
              <a:t>A</a:t>
            </a:r>
            <a:endParaRPr lang="en-US" sz="1350" b="1"/>
          </a:p>
        </p:txBody>
      </p:sp>
      <p:sp>
        <p:nvSpPr>
          <p:cNvPr id="13" name="Text Box 10"/>
          <p:cNvSpPr txBox="1">
            <a:spLocks noChangeArrowheads="1"/>
          </p:cNvSpPr>
          <p:nvPr/>
        </p:nvSpPr>
        <p:spPr bwMode="auto">
          <a:xfrm>
            <a:off x="6571929" y="1957644"/>
            <a:ext cx="702469" cy="300082"/>
          </a:xfrm>
          <a:prstGeom prst="rect">
            <a:avLst/>
          </a:prstGeom>
          <a:noFill/>
          <a:ln w="9525">
            <a:noFill/>
            <a:miter lim="800000"/>
            <a:headEnd/>
            <a:tailEnd/>
          </a:ln>
        </p:spPr>
        <p:txBody>
          <a:bodyPr>
            <a:spAutoFit/>
          </a:bodyPr>
          <a:lstStyle/>
          <a:p>
            <a:pPr>
              <a:spcBef>
                <a:spcPct val="50000"/>
              </a:spcBef>
            </a:pPr>
            <a:r>
              <a:rPr lang="sv-SE" sz="1350" b="1"/>
              <a:t>B</a:t>
            </a:r>
            <a:endParaRPr lang="en-US" sz="1350" b="1"/>
          </a:p>
        </p:txBody>
      </p:sp>
      <p:sp>
        <p:nvSpPr>
          <p:cNvPr id="17" name="Text Box 17"/>
          <p:cNvSpPr txBox="1">
            <a:spLocks noChangeArrowheads="1"/>
          </p:cNvSpPr>
          <p:nvPr/>
        </p:nvSpPr>
        <p:spPr bwMode="auto">
          <a:xfrm>
            <a:off x="7967342" y="1819532"/>
            <a:ext cx="702469" cy="300082"/>
          </a:xfrm>
          <a:prstGeom prst="rect">
            <a:avLst/>
          </a:prstGeom>
          <a:noFill/>
          <a:ln w="9525">
            <a:noFill/>
            <a:miter lim="800000"/>
            <a:headEnd/>
            <a:tailEnd/>
          </a:ln>
        </p:spPr>
        <p:txBody>
          <a:bodyPr>
            <a:spAutoFit/>
          </a:bodyPr>
          <a:lstStyle/>
          <a:p>
            <a:pPr>
              <a:spcBef>
                <a:spcPct val="50000"/>
              </a:spcBef>
            </a:pPr>
            <a:r>
              <a:rPr lang="sv-SE" sz="1350" b="1" dirty="0"/>
              <a:t>x</a:t>
            </a:r>
            <a:endParaRPr lang="en-US" sz="1350" b="1" dirty="0"/>
          </a:p>
        </p:txBody>
      </p:sp>
      <p:sp>
        <p:nvSpPr>
          <p:cNvPr id="21" name="Line 24"/>
          <p:cNvSpPr>
            <a:spLocks noChangeShapeType="1"/>
          </p:cNvSpPr>
          <p:nvPr/>
        </p:nvSpPr>
        <p:spPr bwMode="auto">
          <a:xfrm>
            <a:off x="6837439" y="1819532"/>
            <a:ext cx="1133475" cy="161925"/>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2" name="Line 25"/>
          <p:cNvSpPr>
            <a:spLocks noChangeShapeType="1"/>
          </p:cNvSpPr>
          <p:nvPr/>
        </p:nvSpPr>
        <p:spPr bwMode="auto">
          <a:xfrm flipV="1">
            <a:off x="6891016" y="2035036"/>
            <a:ext cx="972741" cy="53578"/>
          </a:xfrm>
          <a:prstGeom prst="line">
            <a:avLst/>
          </a:prstGeom>
          <a:noFill/>
          <a:ln w="9525">
            <a:solidFill>
              <a:schemeClr val="tx1"/>
            </a:solidFill>
            <a:round/>
            <a:headEnd type="triangle" w="med" len="med"/>
            <a:tailEnd type="triangle" w="med" len="med"/>
          </a:ln>
        </p:spPr>
        <p:txBody>
          <a:bodyPr/>
          <a:lstStyle/>
          <a:p>
            <a:endParaRPr lang="sv-SE" sz="1350"/>
          </a:p>
        </p:txBody>
      </p:sp>
      <p:sp>
        <p:nvSpPr>
          <p:cNvPr id="23" name="Text Box 6"/>
          <p:cNvSpPr txBox="1">
            <a:spLocks noChangeArrowheads="1"/>
          </p:cNvSpPr>
          <p:nvPr/>
        </p:nvSpPr>
        <p:spPr bwMode="auto">
          <a:xfrm>
            <a:off x="7989607" y="1184807"/>
            <a:ext cx="941744" cy="300082"/>
          </a:xfrm>
          <a:prstGeom prst="rect">
            <a:avLst/>
          </a:prstGeom>
          <a:noFill/>
          <a:ln w="9525">
            <a:noFill/>
            <a:miter lim="800000"/>
            <a:headEnd/>
            <a:tailEnd/>
          </a:ln>
        </p:spPr>
        <p:txBody>
          <a:bodyPr wrap="square">
            <a:spAutoFit/>
          </a:bodyPr>
          <a:lstStyle/>
          <a:p>
            <a:pPr>
              <a:spcBef>
                <a:spcPct val="50000"/>
              </a:spcBef>
            </a:pPr>
            <a:r>
              <a:rPr lang="en-US" sz="1350" b="1" dirty="0" smtClean="0"/>
              <a:t>Terms</a:t>
            </a:r>
            <a:endParaRPr lang="en-US" sz="1350" b="1" dirty="0"/>
          </a:p>
        </p:txBody>
      </p:sp>
      <p:sp>
        <p:nvSpPr>
          <p:cNvPr id="25" name="TextBox 24"/>
          <p:cNvSpPr txBox="1"/>
          <p:nvPr/>
        </p:nvSpPr>
        <p:spPr>
          <a:xfrm>
            <a:off x="8146644" y="1881378"/>
            <a:ext cx="953311" cy="276999"/>
          </a:xfrm>
          <a:prstGeom prst="rect">
            <a:avLst/>
          </a:prstGeom>
          <a:noFill/>
        </p:spPr>
        <p:txBody>
          <a:bodyPr wrap="square" rtlCol="0">
            <a:spAutoFit/>
          </a:bodyPr>
          <a:lstStyle/>
          <a:p>
            <a:r>
              <a:rPr lang="sv-SE" sz="1200" dirty="0" smtClean="0"/>
              <a:t>democracy</a:t>
            </a:r>
            <a:endParaRPr lang="sv-SE" sz="1200" dirty="0"/>
          </a:p>
        </p:txBody>
      </p:sp>
      <p:sp>
        <p:nvSpPr>
          <p:cNvPr id="26" name="Text Box 4"/>
          <p:cNvSpPr txBox="1">
            <a:spLocks noChangeArrowheads="1"/>
          </p:cNvSpPr>
          <p:nvPr/>
        </p:nvSpPr>
        <p:spPr bwMode="auto">
          <a:xfrm>
            <a:off x="5586787" y="3066594"/>
            <a:ext cx="1457325" cy="323165"/>
          </a:xfrm>
          <a:prstGeom prst="rect">
            <a:avLst/>
          </a:prstGeom>
          <a:noFill/>
          <a:ln w="9525">
            <a:noFill/>
            <a:miter lim="800000"/>
            <a:headEnd/>
            <a:tailEnd/>
          </a:ln>
        </p:spPr>
        <p:txBody>
          <a:bodyPr>
            <a:spAutoFit/>
          </a:bodyPr>
          <a:lstStyle/>
          <a:p>
            <a:pPr>
              <a:spcBef>
                <a:spcPct val="50000"/>
              </a:spcBef>
            </a:pPr>
            <a:r>
              <a:rPr lang="sv-SE" sz="1500" dirty="0" smtClean="0"/>
              <a:t>Homonym</a:t>
            </a:r>
            <a:endParaRPr lang="en-US" sz="1500" dirty="0"/>
          </a:p>
        </p:txBody>
      </p:sp>
      <p:sp>
        <p:nvSpPr>
          <p:cNvPr id="27" name="Text Box 9"/>
          <p:cNvSpPr txBox="1">
            <a:spLocks noChangeArrowheads="1"/>
          </p:cNvSpPr>
          <p:nvPr/>
        </p:nvSpPr>
        <p:spPr bwMode="auto">
          <a:xfrm>
            <a:off x="6588141" y="2968006"/>
            <a:ext cx="702469" cy="300082"/>
          </a:xfrm>
          <a:prstGeom prst="rect">
            <a:avLst/>
          </a:prstGeom>
          <a:noFill/>
          <a:ln w="9525">
            <a:noFill/>
            <a:miter lim="800000"/>
            <a:headEnd/>
            <a:tailEnd/>
          </a:ln>
        </p:spPr>
        <p:txBody>
          <a:bodyPr>
            <a:spAutoFit/>
          </a:bodyPr>
          <a:lstStyle/>
          <a:p>
            <a:pPr>
              <a:spcBef>
                <a:spcPct val="50000"/>
              </a:spcBef>
            </a:pPr>
            <a:r>
              <a:rPr lang="sv-SE" sz="1350" b="1"/>
              <a:t>A</a:t>
            </a:r>
            <a:endParaRPr lang="en-US" sz="1350" b="1"/>
          </a:p>
        </p:txBody>
      </p:sp>
      <p:sp>
        <p:nvSpPr>
          <p:cNvPr id="28" name="Text Box 10"/>
          <p:cNvSpPr txBox="1">
            <a:spLocks noChangeArrowheads="1"/>
          </p:cNvSpPr>
          <p:nvPr/>
        </p:nvSpPr>
        <p:spPr bwMode="auto">
          <a:xfrm>
            <a:off x="6558957" y="3433009"/>
            <a:ext cx="702469" cy="300082"/>
          </a:xfrm>
          <a:prstGeom prst="rect">
            <a:avLst/>
          </a:prstGeom>
          <a:noFill/>
          <a:ln w="9525">
            <a:noFill/>
            <a:miter lim="800000"/>
            <a:headEnd/>
            <a:tailEnd/>
          </a:ln>
        </p:spPr>
        <p:txBody>
          <a:bodyPr>
            <a:spAutoFit/>
          </a:bodyPr>
          <a:lstStyle/>
          <a:p>
            <a:pPr>
              <a:spcBef>
                <a:spcPct val="50000"/>
              </a:spcBef>
            </a:pPr>
            <a:r>
              <a:rPr lang="sv-SE" sz="1350" b="1"/>
              <a:t>B</a:t>
            </a:r>
            <a:endParaRPr lang="en-US" sz="1350" b="1"/>
          </a:p>
        </p:txBody>
      </p:sp>
      <p:sp>
        <p:nvSpPr>
          <p:cNvPr id="29" name="Text Box 17"/>
          <p:cNvSpPr txBox="1">
            <a:spLocks noChangeArrowheads="1"/>
          </p:cNvSpPr>
          <p:nvPr/>
        </p:nvSpPr>
        <p:spPr bwMode="auto">
          <a:xfrm>
            <a:off x="7983554" y="2954427"/>
            <a:ext cx="702469" cy="300082"/>
          </a:xfrm>
          <a:prstGeom prst="rect">
            <a:avLst/>
          </a:prstGeom>
          <a:noFill/>
          <a:ln w="9525">
            <a:noFill/>
            <a:miter lim="800000"/>
            <a:headEnd/>
            <a:tailEnd/>
          </a:ln>
        </p:spPr>
        <p:txBody>
          <a:bodyPr>
            <a:spAutoFit/>
          </a:bodyPr>
          <a:lstStyle/>
          <a:p>
            <a:pPr>
              <a:spcBef>
                <a:spcPct val="50000"/>
              </a:spcBef>
            </a:pPr>
            <a:r>
              <a:rPr lang="sv-SE" sz="1350" b="1" dirty="0"/>
              <a:t>x</a:t>
            </a:r>
            <a:endParaRPr lang="en-US" sz="1350" b="1" dirty="0"/>
          </a:p>
        </p:txBody>
      </p:sp>
      <p:sp>
        <p:nvSpPr>
          <p:cNvPr id="30" name="Line 24"/>
          <p:cNvSpPr>
            <a:spLocks noChangeShapeType="1"/>
          </p:cNvSpPr>
          <p:nvPr/>
        </p:nvSpPr>
        <p:spPr bwMode="auto">
          <a:xfrm flipV="1">
            <a:off x="6853651" y="3148981"/>
            <a:ext cx="883405" cy="1"/>
          </a:xfrm>
          <a:prstGeom prst="line">
            <a:avLst/>
          </a:prstGeom>
          <a:noFill/>
          <a:ln w="9525">
            <a:solidFill>
              <a:schemeClr val="tx1"/>
            </a:solidFill>
            <a:round/>
            <a:headEnd type="triangle" w="med" len="med"/>
            <a:tailEnd type="triangle" w="med" len="med"/>
          </a:ln>
        </p:spPr>
        <p:txBody>
          <a:bodyPr/>
          <a:lstStyle/>
          <a:p>
            <a:endParaRPr lang="sv-SE" sz="1350"/>
          </a:p>
        </p:txBody>
      </p:sp>
      <p:sp>
        <p:nvSpPr>
          <p:cNvPr id="31" name="Line 25"/>
          <p:cNvSpPr>
            <a:spLocks noChangeShapeType="1"/>
          </p:cNvSpPr>
          <p:nvPr/>
        </p:nvSpPr>
        <p:spPr bwMode="auto">
          <a:xfrm>
            <a:off x="6878044" y="3563978"/>
            <a:ext cx="956529" cy="7187"/>
          </a:xfrm>
          <a:prstGeom prst="line">
            <a:avLst/>
          </a:prstGeom>
          <a:noFill/>
          <a:ln w="9525">
            <a:solidFill>
              <a:schemeClr val="tx1"/>
            </a:solidFill>
            <a:round/>
            <a:headEnd type="triangle" w="med" len="med"/>
            <a:tailEnd type="triangle" w="med" len="med"/>
          </a:ln>
        </p:spPr>
        <p:txBody>
          <a:bodyPr/>
          <a:lstStyle/>
          <a:p>
            <a:endParaRPr lang="sv-SE" sz="1350"/>
          </a:p>
        </p:txBody>
      </p:sp>
      <p:sp>
        <p:nvSpPr>
          <p:cNvPr id="32" name="TextBox 31"/>
          <p:cNvSpPr txBox="1"/>
          <p:nvPr/>
        </p:nvSpPr>
        <p:spPr>
          <a:xfrm>
            <a:off x="8193155" y="2965581"/>
            <a:ext cx="953311" cy="461665"/>
          </a:xfrm>
          <a:prstGeom prst="rect">
            <a:avLst/>
          </a:prstGeom>
          <a:noFill/>
        </p:spPr>
        <p:txBody>
          <a:bodyPr wrap="square" rtlCol="0">
            <a:spAutoFit/>
          </a:bodyPr>
          <a:lstStyle/>
          <a:p>
            <a:r>
              <a:rPr lang="sv-SE" sz="1200" dirty="0"/>
              <a:t>s</a:t>
            </a:r>
            <a:r>
              <a:rPr lang="sv-SE" sz="1200" dirty="0" smtClean="0"/>
              <a:t>kate (glide on ice) </a:t>
            </a:r>
            <a:endParaRPr lang="sv-SE" sz="1200" dirty="0"/>
          </a:p>
        </p:txBody>
      </p:sp>
      <p:sp>
        <p:nvSpPr>
          <p:cNvPr id="33" name="Text Box 17"/>
          <p:cNvSpPr txBox="1">
            <a:spLocks noChangeArrowheads="1"/>
          </p:cNvSpPr>
          <p:nvPr/>
        </p:nvSpPr>
        <p:spPr bwMode="auto">
          <a:xfrm>
            <a:off x="7960856" y="3457024"/>
            <a:ext cx="702469" cy="300082"/>
          </a:xfrm>
          <a:prstGeom prst="rect">
            <a:avLst/>
          </a:prstGeom>
          <a:noFill/>
          <a:ln w="9525">
            <a:noFill/>
            <a:miter lim="800000"/>
            <a:headEnd/>
            <a:tailEnd/>
          </a:ln>
        </p:spPr>
        <p:txBody>
          <a:bodyPr>
            <a:spAutoFit/>
          </a:bodyPr>
          <a:lstStyle/>
          <a:p>
            <a:pPr>
              <a:spcBef>
                <a:spcPct val="50000"/>
              </a:spcBef>
            </a:pPr>
            <a:r>
              <a:rPr lang="sv-SE" sz="1350" b="1" dirty="0" smtClean="0"/>
              <a:t>y</a:t>
            </a:r>
            <a:endParaRPr lang="en-US" sz="1350" b="1" dirty="0"/>
          </a:p>
        </p:txBody>
      </p:sp>
      <p:sp>
        <p:nvSpPr>
          <p:cNvPr id="34" name="TextBox 33"/>
          <p:cNvSpPr txBox="1"/>
          <p:nvPr/>
        </p:nvSpPr>
        <p:spPr>
          <a:xfrm>
            <a:off x="8170457" y="3468178"/>
            <a:ext cx="953311" cy="276999"/>
          </a:xfrm>
          <a:prstGeom prst="rect">
            <a:avLst/>
          </a:prstGeom>
          <a:noFill/>
        </p:spPr>
        <p:txBody>
          <a:bodyPr wrap="square" rtlCol="0">
            <a:spAutoFit/>
          </a:bodyPr>
          <a:lstStyle/>
          <a:p>
            <a:r>
              <a:rPr lang="sv-SE" sz="1200" dirty="0" smtClean="0"/>
              <a:t>skate (fish)</a:t>
            </a:r>
            <a:endParaRPr lang="sv-SE" sz="12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2186328707"/>
      </p:ext>
    </p:extLst>
  </p:cSld>
  <p:clrMapOvr>
    <a:masterClrMapping/>
  </p:clrMapOvr>
  <mc:AlternateContent xmlns:mc="http://schemas.openxmlformats.org/markup-compatibility/2006" xmlns:p14="http://schemas.microsoft.com/office/powerpoint/2010/main">
    <mc:Choice Requires="p14">
      <p:transition spd="slow" p14:dur="2000" advTm="112493"/>
    </mc:Choice>
    <mc:Fallback xmlns="">
      <p:transition spd="slow" advTm="112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468894" y="3192623"/>
            <a:ext cx="1750978" cy="1734977"/>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2000" y="1275534"/>
            <a:ext cx="4653270" cy="3240432"/>
          </a:xfrm>
        </p:spPr>
        <p:txBody>
          <a:bodyPr>
            <a:noAutofit/>
          </a:bodyPr>
          <a:lstStyle/>
          <a:p>
            <a:r>
              <a:rPr lang="sv-SE" sz="1800" dirty="0" smtClean="0"/>
              <a:t>Extensions is the thing to which the concept (meaning</a:t>
            </a:r>
            <a:r>
              <a:rPr lang="sv-SE" sz="1800" smtClean="0"/>
              <a:t>) correspond</a:t>
            </a:r>
            <a:r>
              <a:rPr lang="sv-SE" sz="1800" dirty="0" smtClean="0"/>
              <a:t>, such as a physical thing </a:t>
            </a: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Extension</a:t>
            </a:r>
            <a:r>
              <a:rPr lang="sv-SE" dirty="0"/>
              <a:t/>
            </a:r>
            <a:br>
              <a:rPr lang="sv-SE" dirty="0"/>
            </a:br>
            <a:endParaRPr lang="sv-SE" b="0" dirty="0"/>
          </a:p>
        </p:txBody>
      </p:sp>
      <p:sp>
        <p:nvSpPr>
          <p:cNvPr id="47" name="AutoShape 2"/>
          <p:cNvSpPr>
            <a:spLocks noChangeArrowheads="1"/>
          </p:cNvSpPr>
          <p:nvPr/>
        </p:nvSpPr>
        <p:spPr bwMode="auto">
          <a:xfrm>
            <a:off x="5443362" y="1619543"/>
            <a:ext cx="2106215" cy="1241822"/>
          </a:xfrm>
          <a:prstGeom prst="cloudCallout">
            <a:avLst>
              <a:gd name="adj1" fmla="val -70181"/>
              <a:gd name="adj2" fmla="val 55847"/>
            </a:avLst>
          </a:prstGeom>
          <a:solidFill>
            <a:schemeClr val="bg1"/>
          </a:solidFill>
          <a:ln w="9525">
            <a:solidFill>
              <a:schemeClr val="tx1"/>
            </a:solidFill>
            <a:round/>
            <a:headEnd/>
            <a:tailEnd/>
          </a:ln>
        </p:spPr>
        <p:txBody>
          <a:bodyPr/>
          <a:lstStyle/>
          <a:p>
            <a:pPr algn="ctr"/>
            <a:endParaRPr lang="sv-SE" sz="1350" b="1"/>
          </a:p>
        </p:txBody>
      </p:sp>
      <p:sp>
        <p:nvSpPr>
          <p:cNvPr id="48" name="Text Box 3"/>
          <p:cNvSpPr txBox="1">
            <a:spLocks noChangeArrowheads="1"/>
          </p:cNvSpPr>
          <p:nvPr/>
        </p:nvSpPr>
        <p:spPr bwMode="auto">
          <a:xfrm>
            <a:off x="7549577" y="1797519"/>
            <a:ext cx="1026319" cy="300082"/>
          </a:xfrm>
          <a:prstGeom prst="rect">
            <a:avLst/>
          </a:prstGeom>
          <a:noFill/>
          <a:ln w="9525">
            <a:noFill/>
            <a:miter lim="800000"/>
            <a:headEnd/>
            <a:tailEnd/>
          </a:ln>
        </p:spPr>
        <p:txBody>
          <a:bodyPr>
            <a:spAutoFit/>
          </a:bodyPr>
          <a:lstStyle/>
          <a:p>
            <a:pPr>
              <a:spcBef>
                <a:spcPct val="50000"/>
              </a:spcBef>
            </a:pPr>
            <a:r>
              <a:rPr lang="sv-SE" sz="1350" b="1" dirty="0" smtClean="0"/>
              <a:t>Concept</a:t>
            </a:r>
            <a:endParaRPr lang="en-US" sz="1350" b="1" dirty="0"/>
          </a:p>
        </p:txBody>
      </p:sp>
      <p:sp>
        <p:nvSpPr>
          <p:cNvPr id="49" name="Text Box 4"/>
          <p:cNvSpPr txBox="1">
            <a:spLocks noChangeArrowheads="1"/>
          </p:cNvSpPr>
          <p:nvPr/>
        </p:nvSpPr>
        <p:spPr bwMode="auto">
          <a:xfrm>
            <a:off x="2696342" y="3753958"/>
            <a:ext cx="594122" cy="300082"/>
          </a:xfrm>
          <a:prstGeom prst="rect">
            <a:avLst/>
          </a:prstGeom>
          <a:noFill/>
          <a:ln w="9525">
            <a:noFill/>
            <a:miter lim="800000"/>
            <a:headEnd/>
            <a:tailEnd/>
          </a:ln>
        </p:spPr>
        <p:txBody>
          <a:bodyPr>
            <a:spAutoFit/>
          </a:bodyPr>
          <a:lstStyle/>
          <a:p>
            <a:pPr>
              <a:spcBef>
                <a:spcPct val="50000"/>
              </a:spcBef>
            </a:pPr>
            <a:r>
              <a:rPr lang="sv-SE" sz="1350" b="1"/>
              <a:t>Term</a:t>
            </a:r>
            <a:endParaRPr lang="en-US" sz="1350" b="1"/>
          </a:p>
        </p:txBody>
      </p:sp>
      <p:graphicFrame>
        <p:nvGraphicFramePr>
          <p:cNvPr id="50" name="Object 5"/>
          <p:cNvGraphicFramePr>
            <a:graphicFrameLocks noChangeAspect="1"/>
          </p:cNvGraphicFramePr>
          <p:nvPr>
            <p:extLst>
              <p:ext uri="{D42A27DB-BD31-4B8C-83A1-F6EECF244321}">
                <p14:modId xmlns:p14="http://schemas.microsoft.com/office/powerpoint/2010/main" val="3450021312"/>
              </p:ext>
            </p:extLst>
          </p:nvPr>
        </p:nvGraphicFramePr>
        <p:xfrm>
          <a:off x="6172025" y="1947560"/>
          <a:ext cx="475059" cy="585788"/>
        </p:xfrm>
        <a:graphic>
          <a:graphicData uri="http://schemas.openxmlformats.org/presentationml/2006/ole">
            <mc:AlternateContent xmlns:mc="http://schemas.openxmlformats.org/markup-compatibility/2006">
              <mc:Choice xmlns:v="urn:schemas-microsoft-com:vml" Requires="v">
                <p:oleObj spid="_x0000_s10352" name="Visio" r:id="rId5" imgW="1586224" imgH="1520336" progId="Visio.Drawing.11">
                  <p:embed/>
                </p:oleObj>
              </mc:Choice>
              <mc:Fallback>
                <p:oleObj name="Visio" r:id="rId5"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025" y="1947560"/>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 name="Text Box 6"/>
          <p:cNvSpPr txBox="1">
            <a:spLocks noChangeArrowheads="1"/>
          </p:cNvSpPr>
          <p:nvPr/>
        </p:nvSpPr>
        <p:spPr bwMode="auto">
          <a:xfrm>
            <a:off x="2047451" y="410519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sp>
        <p:nvSpPr>
          <p:cNvPr id="52" name="Line 22"/>
          <p:cNvSpPr>
            <a:spLocks noChangeShapeType="1"/>
          </p:cNvSpPr>
          <p:nvPr/>
        </p:nvSpPr>
        <p:spPr bwMode="auto">
          <a:xfrm>
            <a:off x="5281457" y="3472508"/>
            <a:ext cx="1321429" cy="641777"/>
          </a:xfrm>
          <a:prstGeom prst="line">
            <a:avLst/>
          </a:prstGeom>
          <a:noFill/>
          <a:ln w="9525">
            <a:solidFill>
              <a:schemeClr val="tx1"/>
            </a:solidFill>
            <a:round/>
            <a:headEnd/>
            <a:tailEnd/>
          </a:ln>
        </p:spPr>
        <p:txBody>
          <a:bodyPr/>
          <a:lstStyle/>
          <a:p>
            <a:endParaRPr lang="sv-SE" sz="1350"/>
          </a:p>
        </p:txBody>
      </p:sp>
      <p:grpSp>
        <p:nvGrpSpPr>
          <p:cNvPr id="53" name="Group 36"/>
          <p:cNvGrpSpPr>
            <a:grpSpLocks/>
          </p:cNvGrpSpPr>
          <p:nvPr/>
        </p:nvGrpSpPr>
        <p:grpSpPr bwMode="auto">
          <a:xfrm>
            <a:off x="4509553" y="2946626"/>
            <a:ext cx="509587" cy="649288"/>
            <a:chOff x="1459" y="1674"/>
            <a:chExt cx="210" cy="549"/>
          </a:xfrm>
        </p:grpSpPr>
        <p:grpSp>
          <p:nvGrpSpPr>
            <p:cNvPr id="54" name="Group 37"/>
            <p:cNvGrpSpPr>
              <a:grpSpLocks/>
            </p:cNvGrpSpPr>
            <p:nvPr/>
          </p:nvGrpSpPr>
          <p:grpSpPr bwMode="auto">
            <a:xfrm>
              <a:off x="1489" y="1674"/>
              <a:ext cx="115" cy="95"/>
              <a:chOff x="1489" y="1674"/>
              <a:chExt cx="115" cy="95"/>
            </a:xfrm>
          </p:grpSpPr>
          <p:sp>
            <p:nvSpPr>
              <p:cNvPr id="62" name="Freeform 6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63" name="Freeform 6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4" name="Freeform 6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5" name="Freeform 6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6" name="Freeform 6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5" name="Group 43"/>
            <p:cNvGrpSpPr>
              <a:grpSpLocks/>
            </p:cNvGrpSpPr>
            <p:nvPr/>
          </p:nvGrpSpPr>
          <p:grpSpPr bwMode="auto">
            <a:xfrm>
              <a:off x="1459" y="1706"/>
              <a:ext cx="210" cy="517"/>
              <a:chOff x="1459" y="1706"/>
              <a:chExt cx="210" cy="517"/>
            </a:xfrm>
          </p:grpSpPr>
          <p:sp>
            <p:nvSpPr>
              <p:cNvPr id="56"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7"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8"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9"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60"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1"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67" name="Line 22"/>
          <p:cNvSpPr>
            <a:spLocks noChangeShapeType="1"/>
          </p:cNvSpPr>
          <p:nvPr/>
        </p:nvSpPr>
        <p:spPr bwMode="auto">
          <a:xfrm flipV="1">
            <a:off x="3277613" y="3472508"/>
            <a:ext cx="1017264" cy="553332"/>
          </a:xfrm>
          <a:prstGeom prst="line">
            <a:avLst/>
          </a:prstGeom>
          <a:noFill/>
          <a:ln w="9525">
            <a:solidFill>
              <a:schemeClr val="tx1"/>
            </a:solidFill>
            <a:round/>
            <a:headEnd/>
            <a:tailEnd/>
          </a:ln>
        </p:spPr>
        <p:txBody>
          <a:bodyPr/>
          <a:lstStyle/>
          <a:p>
            <a:endParaRPr lang="sv-SE" sz="1350"/>
          </a:p>
        </p:txBody>
      </p:sp>
      <p:sp>
        <p:nvSpPr>
          <p:cNvPr id="68" name="Text Box 3"/>
          <p:cNvSpPr txBox="1">
            <a:spLocks noChangeArrowheads="1"/>
          </p:cNvSpPr>
          <p:nvPr/>
        </p:nvSpPr>
        <p:spPr bwMode="auto">
          <a:xfrm>
            <a:off x="6807350" y="3599133"/>
            <a:ext cx="1026319" cy="300082"/>
          </a:xfrm>
          <a:prstGeom prst="rect">
            <a:avLst/>
          </a:prstGeom>
          <a:noFill/>
          <a:ln w="9525">
            <a:noFill/>
            <a:miter lim="800000"/>
            <a:headEnd/>
            <a:tailEnd/>
          </a:ln>
        </p:spPr>
        <p:txBody>
          <a:bodyPr>
            <a:spAutoFit/>
          </a:bodyPr>
          <a:lstStyle/>
          <a:p>
            <a:pPr>
              <a:spcBef>
                <a:spcPct val="50000"/>
              </a:spcBef>
            </a:pPr>
            <a:r>
              <a:rPr lang="sv-SE" sz="1350" b="1" dirty="0" smtClean="0"/>
              <a:t>Extension</a:t>
            </a:r>
            <a:endParaRPr lang="en-US" sz="1350" b="1" dirty="0"/>
          </a:p>
        </p:txBody>
      </p:sp>
      <p:graphicFrame>
        <p:nvGraphicFramePr>
          <p:cNvPr id="69" name="Object 5"/>
          <p:cNvGraphicFramePr>
            <a:graphicFrameLocks noChangeAspect="1"/>
          </p:cNvGraphicFramePr>
          <p:nvPr>
            <p:extLst>
              <p:ext uri="{D42A27DB-BD31-4B8C-83A1-F6EECF244321}">
                <p14:modId xmlns:p14="http://schemas.microsoft.com/office/powerpoint/2010/main" val="3375133864"/>
              </p:ext>
            </p:extLst>
          </p:nvPr>
        </p:nvGraphicFramePr>
        <p:xfrm>
          <a:off x="6845451" y="3958956"/>
          <a:ext cx="475059" cy="585788"/>
        </p:xfrm>
        <a:graphic>
          <a:graphicData uri="http://schemas.openxmlformats.org/presentationml/2006/ole">
            <mc:AlternateContent xmlns:mc="http://schemas.openxmlformats.org/markup-compatibility/2006">
              <mc:Choice xmlns:v="urn:schemas-microsoft-com:vml" Requires="v">
                <p:oleObj spid="_x0000_s10353"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5451" y="3958956"/>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85753597"/>
      </p:ext>
    </p:extLst>
  </p:cSld>
  <p:clrMapOvr>
    <a:masterClrMapping/>
  </p:clrMapOvr>
  <mc:AlternateContent xmlns:mc="http://schemas.openxmlformats.org/markup-compatibility/2006" xmlns:p14="http://schemas.microsoft.com/office/powerpoint/2010/main">
    <mc:Choice Requires="p14">
      <p:transition spd="slow" p14:dur="2000" advTm="14106"/>
    </mc:Choice>
    <mc:Fallback xmlns="">
      <p:transition spd="slow" advTm="14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p:cNvSpPr/>
          <p:nvPr/>
        </p:nvSpPr>
        <p:spPr>
          <a:xfrm>
            <a:off x="6448044" y="1592149"/>
            <a:ext cx="992221" cy="4844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801728" y="1275534"/>
            <a:ext cx="4653270" cy="3240432"/>
          </a:xfrm>
        </p:spPr>
        <p:txBody>
          <a:bodyPr>
            <a:noAutofit/>
          </a:bodyPr>
          <a:lstStyle/>
          <a:p>
            <a:r>
              <a:rPr lang="sv-SE" sz="1800" dirty="0" smtClean="0"/>
              <a:t>Intension is the meaning of a term</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Intension</a:t>
            </a:r>
            <a:r>
              <a:rPr lang="sv-SE" dirty="0"/>
              <a:t/>
            </a:r>
            <a:br>
              <a:rPr lang="sv-SE" dirty="0"/>
            </a:br>
            <a:endParaRPr lang="sv-SE" b="0" dirty="0"/>
          </a:p>
        </p:txBody>
      </p:sp>
      <p:pic>
        <p:nvPicPr>
          <p:cNvPr id="1127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585" y="1885665"/>
            <a:ext cx="6252666" cy="27990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1275"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9848" y="1692233"/>
            <a:ext cx="1222552" cy="3868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47711546"/>
      </p:ext>
    </p:extLst>
  </p:cSld>
  <p:clrMapOvr>
    <a:masterClrMapping/>
  </p:clrMapOvr>
  <mc:AlternateContent xmlns:mc="http://schemas.openxmlformats.org/markup-compatibility/2006" xmlns:p14="http://schemas.microsoft.com/office/powerpoint/2010/main">
    <mc:Choice Requires="p14">
      <p:transition spd="slow" p14:dur="2000" advTm="10976"/>
    </mc:Choice>
    <mc:Fallback xmlns="">
      <p:transition spd="slow" advTm="10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en-US" sz="1800" dirty="0"/>
              <a:t>A </a:t>
            </a:r>
            <a:r>
              <a:rPr lang="en-US" sz="1800" b="1" dirty="0"/>
              <a:t>definition</a:t>
            </a:r>
            <a:r>
              <a:rPr lang="en-US" sz="1800" dirty="0"/>
              <a:t> is a statement of the meaning of a term </a:t>
            </a:r>
            <a:endParaRPr lang="sv-SE" sz="1800" dirty="0" smtClean="0"/>
          </a:p>
          <a:p>
            <a:r>
              <a:rPr lang="sv-SE" sz="1800" dirty="0" smtClean="0"/>
              <a:t>Use </a:t>
            </a:r>
            <a:r>
              <a:rPr lang="sv-SE" sz="1800" dirty="0"/>
              <a:t>definitions to limit possible interpretations of a term</a:t>
            </a:r>
          </a:p>
          <a:p>
            <a:r>
              <a:rPr lang="sv-SE" sz="1800" dirty="0" smtClean="0"/>
              <a:t>Definitions </a:t>
            </a:r>
            <a:r>
              <a:rPr lang="sv-SE" sz="1800" dirty="0"/>
              <a:t>can be extensional or </a:t>
            </a:r>
            <a:r>
              <a:rPr lang="sv-SE" sz="1800" dirty="0" smtClean="0"/>
              <a:t>intensional</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Definitions</a:t>
            </a:r>
            <a:endParaRPr lang="sv-SE" b="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53689626"/>
      </p:ext>
    </p:extLst>
  </p:cSld>
  <p:clrMapOvr>
    <a:masterClrMapping/>
  </p:clrMapOvr>
  <mc:AlternateContent xmlns:mc="http://schemas.openxmlformats.org/markup-compatibility/2006" xmlns:p14="http://schemas.microsoft.com/office/powerpoint/2010/main">
    <mc:Choice Requires="p14">
      <p:transition spd="slow" p14:dur="2000" advTm="18915"/>
    </mc:Choice>
    <mc:Fallback xmlns="">
      <p:transition spd="slow" advTm="1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sv-SE" sz="1800" dirty="0" smtClean="0"/>
              <a:t>Intensional definition – specifies the characteristics of the concept that a term represent. For example, a ”</a:t>
            </a:r>
            <a:r>
              <a:rPr lang="sv-SE" sz="1800" i="1" dirty="0" smtClean="0"/>
              <a:t>bachelor”</a:t>
            </a:r>
            <a:r>
              <a:rPr lang="sv-SE" sz="1800" dirty="0" smtClean="0"/>
              <a:t> is a </a:t>
            </a:r>
            <a:r>
              <a:rPr lang="sv-SE" sz="1800" i="1" dirty="0" smtClean="0"/>
              <a:t>man that is unmarried, </a:t>
            </a:r>
            <a:r>
              <a:rPr lang="sv-SE" sz="1800" dirty="0" smtClean="0"/>
              <a:t>and a ”</a:t>
            </a:r>
            <a:r>
              <a:rPr lang="sv-SE" sz="1800" i="1" dirty="0" smtClean="0"/>
              <a:t>computer” </a:t>
            </a:r>
            <a:r>
              <a:rPr lang="sv-SE" sz="1800" dirty="0" smtClean="0"/>
              <a:t>is </a:t>
            </a:r>
            <a:r>
              <a:rPr lang="sv-SE" sz="1800" i="1" dirty="0" smtClean="0"/>
              <a:t>....</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Intensional Definitions</a:t>
            </a:r>
            <a:r>
              <a:rPr lang="sv-SE" dirty="0"/>
              <a:t/>
            </a:r>
            <a:br>
              <a:rPr lang="sv-SE" dirty="0"/>
            </a:br>
            <a:endParaRPr lang="sv-SE" b="0" dirty="0"/>
          </a:p>
        </p:txBody>
      </p:sp>
      <p:pic>
        <p:nvPicPr>
          <p:cNvPr id="5"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1774" y="2960536"/>
            <a:ext cx="3746736" cy="16772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6376311" y="2600658"/>
            <a:ext cx="2103883" cy="1815882"/>
          </a:xfrm>
          <a:prstGeom prst="rect">
            <a:avLst/>
          </a:prstGeom>
          <a:noFill/>
        </p:spPr>
        <p:txBody>
          <a:bodyPr wrap="square" rtlCol="0">
            <a:spAutoFit/>
          </a:bodyPr>
          <a:lstStyle/>
          <a:p>
            <a:pPr algn="r"/>
            <a:r>
              <a:rPr lang="en-US" sz="1600" i="1" dirty="0" smtClean="0"/>
              <a:t>“A </a:t>
            </a:r>
            <a:r>
              <a:rPr lang="en-US" sz="1600" b="1" i="1" dirty="0"/>
              <a:t>computer</a:t>
            </a:r>
            <a:r>
              <a:rPr lang="en-US" sz="1600" i="1" dirty="0"/>
              <a:t> is a general-purpose device that can </a:t>
            </a:r>
            <a:r>
              <a:rPr lang="en-US" sz="1600" i="1" dirty="0" smtClean="0"/>
              <a:t>be programmed </a:t>
            </a:r>
            <a:r>
              <a:rPr lang="en-US" sz="1600" i="1" dirty="0"/>
              <a:t>to carry out a set </a:t>
            </a:r>
            <a:r>
              <a:rPr lang="en-US" sz="1600" i="1" dirty="0" smtClean="0"/>
              <a:t>of arithmetic or logical operations automatically”.</a:t>
            </a:r>
            <a:endParaRPr lang="sv-SE" sz="1600" i="1" dirty="0"/>
          </a:p>
        </p:txBody>
      </p:sp>
      <p:pic>
        <p:nvPicPr>
          <p:cNvPr id="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173" y="2745024"/>
            <a:ext cx="822320" cy="26021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612557556"/>
      </p:ext>
    </p:extLst>
  </p:cSld>
  <p:clrMapOvr>
    <a:masterClrMapping/>
  </p:clrMapOvr>
  <mc:AlternateContent xmlns:mc="http://schemas.openxmlformats.org/markup-compatibility/2006" xmlns:p14="http://schemas.microsoft.com/office/powerpoint/2010/main">
    <mc:Choice Requires="p14">
      <p:transition spd="slow" p14:dur="2000" advTm="37142"/>
    </mc:Choice>
    <mc:Fallback xmlns="">
      <p:transition spd="slow" advTm="3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08810" cy="3240432"/>
          </a:xfrm>
        </p:spPr>
        <p:txBody>
          <a:bodyPr>
            <a:noAutofit/>
          </a:bodyPr>
          <a:lstStyle/>
          <a:p>
            <a:r>
              <a:rPr lang="sv-SE" sz="1800" dirty="0" smtClean="0"/>
              <a:t>Extensional definition – lists every thing in the extension that falls under the definition. For example, if the term to define is ”computer” you need to list all computers, or the term is ”bachelor” you need to list </a:t>
            </a:r>
            <a:r>
              <a:rPr lang="en-US" sz="1800" dirty="0"/>
              <a:t>all </a:t>
            </a:r>
            <a:r>
              <a:rPr lang="en-US" sz="1800" dirty="0" smtClean="0"/>
              <a:t>unmarried </a:t>
            </a:r>
            <a:r>
              <a:rPr lang="en-US" sz="1800" dirty="0"/>
              <a:t>men in the </a:t>
            </a:r>
            <a:r>
              <a:rPr lang="en-US" sz="1800" dirty="0" smtClean="0"/>
              <a:t>world</a:t>
            </a:r>
            <a:endParaRPr lang="sv-SE"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Extensional Definitions</a:t>
            </a:r>
            <a:r>
              <a:rPr lang="sv-SE" dirty="0"/>
              <a:t/>
            </a:r>
            <a:br>
              <a:rPr lang="sv-SE" dirty="0"/>
            </a:br>
            <a:endParaRPr lang="sv-SE" b="0" dirty="0"/>
          </a:p>
        </p:txBody>
      </p:sp>
      <p:pic>
        <p:nvPicPr>
          <p:cNvPr id="5"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2004" y="2918302"/>
            <a:ext cx="4560856" cy="20416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p:cNvSpPr txBox="1"/>
          <p:nvPr/>
        </p:nvSpPr>
        <p:spPr>
          <a:xfrm>
            <a:off x="2438808" y="4206400"/>
            <a:ext cx="2529192" cy="830997"/>
          </a:xfrm>
          <a:prstGeom prst="rect">
            <a:avLst/>
          </a:prstGeom>
          <a:noFill/>
        </p:spPr>
        <p:txBody>
          <a:bodyPr wrap="square" rtlCol="0">
            <a:spAutoFit/>
          </a:bodyPr>
          <a:lstStyle/>
          <a:p>
            <a:r>
              <a:rPr lang="sv-SE" sz="1200" dirty="0" smtClean="0"/>
              <a:t>Computer X</a:t>
            </a:r>
          </a:p>
          <a:p>
            <a:r>
              <a:rPr lang="sv-SE" sz="1200" dirty="0" smtClean="0"/>
              <a:t>Computer Y</a:t>
            </a:r>
          </a:p>
          <a:p>
            <a:r>
              <a:rPr lang="sv-SE" sz="1200" dirty="0" smtClean="0"/>
              <a:t>Computer Z</a:t>
            </a:r>
          </a:p>
          <a:p>
            <a:r>
              <a:rPr lang="sv-SE" sz="1200" dirty="0" smtClean="0"/>
              <a:t>...</a:t>
            </a:r>
            <a:endParaRPr lang="sv-SE" sz="1200" dirty="0"/>
          </a:p>
        </p:txBody>
      </p:sp>
      <p:pic>
        <p:nvPicPr>
          <p:cNvPr id="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1440" y="2812369"/>
            <a:ext cx="857060" cy="34418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aphicFrame>
        <p:nvGraphicFramePr>
          <p:cNvPr id="10" name="Object 5"/>
          <p:cNvGraphicFramePr>
            <a:graphicFrameLocks noChangeAspect="1"/>
          </p:cNvGraphicFramePr>
          <p:nvPr>
            <p:extLst>
              <p:ext uri="{D42A27DB-BD31-4B8C-83A1-F6EECF244321}">
                <p14:modId xmlns:p14="http://schemas.microsoft.com/office/powerpoint/2010/main" val="3752511831"/>
              </p:ext>
            </p:extLst>
          </p:nvPr>
        </p:nvGraphicFramePr>
        <p:xfrm>
          <a:off x="7461440" y="4236601"/>
          <a:ext cx="226558" cy="279365"/>
        </p:xfrm>
        <a:graphic>
          <a:graphicData uri="http://schemas.openxmlformats.org/presentationml/2006/ole">
            <mc:AlternateContent xmlns:mc="http://schemas.openxmlformats.org/markup-compatibility/2006">
              <mc:Choice xmlns:v="urn:schemas-microsoft-com:vml" Requires="v">
                <p:oleObj spid="_x0000_s17446"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61440" y="4236601"/>
                        <a:ext cx="226558" cy="279365"/>
                      </a:xfrm>
                      <a:prstGeom prst="rect">
                        <a:avLst/>
                      </a:prstGeom>
                      <a:noFill/>
                      <a:ln>
                        <a:noFill/>
                      </a:ln>
                      <a:effectLst/>
                      <a:extLst/>
                    </p:spPr>
                  </p:pic>
                </p:oleObj>
              </mc:Fallback>
            </mc:AlternateContent>
          </a:graphicData>
        </a:graphic>
      </p:graphicFrame>
      <p:graphicFrame>
        <p:nvGraphicFramePr>
          <p:cNvPr id="11" name="Object 5"/>
          <p:cNvGraphicFramePr>
            <a:graphicFrameLocks noChangeAspect="1"/>
          </p:cNvGraphicFramePr>
          <p:nvPr>
            <p:extLst>
              <p:ext uri="{D42A27DB-BD31-4B8C-83A1-F6EECF244321}">
                <p14:modId xmlns:p14="http://schemas.microsoft.com/office/powerpoint/2010/main" val="1237047284"/>
              </p:ext>
            </p:extLst>
          </p:nvPr>
        </p:nvGraphicFramePr>
        <p:xfrm>
          <a:off x="7613840" y="4389001"/>
          <a:ext cx="226558" cy="279365"/>
        </p:xfrm>
        <a:graphic>
          <a:graphicData uri="http://schemas.openxmlformats.org/presentationml/2006/ole">
            <mc:AlternateContent xmlns:mc="http://schemas.openxmlformats.org/markup-compatibility/2006">
              <mc:Choice xmlns:v="urn:schemas-microsoft-com:vml" Requires="v">
                <p:oleObj spid="_x0000_s17447"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13840" y="4389001"/>
                        <a:ext cx="226558" cy="279365"/>
                      </a:xfrm>
                      <a:prstGeom prst="rect">
                        <a:avLst/>
                      </a:prstGeom>
                      <a:noFill/>
                      <a:ln>
                        <a:noFill/>
                      </a:ln>
                      <a:effectLst/>
                      <a:extLst/>
                    </p:spPr>
                  </p:pic>
                </p:oleObj>
              </mc:Fallback>
            </mc:AlternateContent>
          </a:graphicData>
        </a:graphic>
      </p:graphicFrame>
      <p:graphicFrame>
        <p:nvGraphicFramePr>
          <p:cNvPr id="12" name="Object 5"/>
          <p:cNvGraphicFramePr>
            <a:graphicFrameLocks noChangeAspect="1"/>
          </p:cNvGraphicFramePr>
          <p:nvPr>
            <p:extLst>
              <p:ext uri="{D42A27DB-BD31-4B8C-83A1-F6EECF244321}">
                <p14:modId xmlns:p14="http://schemas.microsoft.com/office/powerpoint/2010/main" val="884972346"/>
              </p:ext>
            </p:extLst>
          </p:nvPr>
        </p:nvGraphicFramePr>
        <p:xfrm>
          <a:off x="7766240" y="4541401"/>
          <a:ext cx="226558" cy="279365"/>
        </p:xfrm>
        <a:graphic>
          <a:graphicData uri="http://schemas.openxmlformats.org/presentationml/2006/ole">
            <mc:AlternateContent xmlns:mc="http://schemas.openxmlformats.org/markup-compatibility/2006">
              <mc:Choice xmlns:v="urn:schemas-microsoft-com:vml" Requires="v">
                <p:oleObj spid="_x0000_s17448"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66240" y="4541401"/>
                        <a:ext cx="226558" cy="279365"/>
                      </a:xfrm>
                      <a:prstGeom prst="rect">
                        <a:avLst/>
                      </a:prstGeom>
                      <a:noFill/>
                      <a:ln>
                        <a:noFill/>
                      </a:ln>
                      <a:effectLst/>
                      <a:extLst/>
                    </p:spPr>
                  </p:pic>
                </p:oleObj>
              </mc:Fallback>
            </mc:AlternateContent>
          </a:graphicData>
        </a:graphic>
      </p:graphicFrame>
      <p:graphicFrame>
        <p:nvGraphicFramePr>
          <p:cNvPr id="13" name="Object 5"/>
          <p:cNvGraphicFramePr>
            <a:graphicFrameLocks noChangeAspect="1"/>
          </p:cNvGraphicFramePr>
          <p:nvPr>
            <p:extLst>
              <p:ext uri="{D42A27DB-BD31-4B8C-83A1-F6EECF244321}">
                <p14:modId xmlns:p14="http://schemas.microsoft.com/office/powerpoint/2010/main" val="884972346"/>
              </p:ext>
            </p:extLst>
          </p:nvPr>
        </p:nvGraphicFramePr>
        <p:xfrm>
          <a:off x="7918640" y="4693801"/>
          <a:ext cx="226558" cy="279365"/>
        </p:xfrm>
        <a:graphic>
          <a:graphicData uri="http://schemas.openxmlformats.org/presentationml/2006/ole">
            <mc:AlternateContent xmlns:mc="http://schemas.openxmlformats.org/markup-compatibility/2006">
              <mc:Choice xmlns:v="urn:schemas-microsoft-com:vml" Requires="v">
                <p:oleObj spid="_x0000_s17449" name="Visio" r:id="rId11" imgW="1586224" imgH="1520336" progId="Visio.Drawing.11">
                  <p:embed/>
                </p:oleObj>
              </mc:Choice>
              <mc:Fallback>
                <p:oleObj name="Visio" r:id="rId11"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18640" y="4693801"/>
                        <a:ext cx="226558" cy="279365"/>
                      </a:xfrm>
                      <a:prstGeom prst="rect">
                        <a:avLst/>
                      </a:prstGeom>
                      <a:noFill/>
                      <a:ln>
                        <a:noFill/>
                      </a:ln>
                      <a:effectLst/>
                      <a:extLst/>
                    </p:spPr>
                  </p:pic>
                </p:oleObj>
              </mc:Fallback>
            </mc:AlternateContent>
          </a:graphicData>
        </a:graphic>
      </p:graphicFrame>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53353715"/>
      </p:ext>
    </p:extLst>
  </p:cSld>
  <p:clrMapOvr>
    <a:masterClrMapping/>
  </p:clrMapOvr>
  <mc:AlternateContent xmlns:mc="http://schemas.openxmlformats.org/markup-compatibility/2006" xmlns:p14="http://schemas.microsoft.com/office/powerpoint/2010/main">
    <mc:Choice Requires="p14">
      <p:transition spd="slow" p14:dur="2000" advTm="22148"/>
    </mc:Choice>
    <mc:Fallback xmlns="">
      <p:transition spd="slow" advTm="22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Guidlines for definitions</a:t>
            </a:r>
            <a:endParaRPr lang="sv-SE" dirty="0"/>
          </a:p>
        </p:txBody>
      </p:sp>
      <p:sp>
        <p:nvSpPr>
          <p:cNvPr id="3" name="Content Placeholder 2"/>
          <p:cNvSpPr>
            <a:spLocks noGrp="1"/>
          </p:cNvSpPr>
          <p:nvPr>
            <p:ph idx="1"/>
          </p:nvPr>
        </p:nvSpPr>
        <p:spPr>
          <a:xfrm>
            <a:off x="792000" y="1275534"/>
            <a:ext cx="8011532" cy="3240432"/>
          </a:xfrm>
        </p:spPr>
        <p:txBody>
          <a:bodyPr>
            <a:normAutofit/>
          </a:bodyPr>
          <a:lstStyle/>
          <a:p>
            <a:r>
              <a:rPr lang="sv-SE" sz="1800" b="1" dirty="0" smtClean="0"/>
              <a:t>Use intensional definitions </a:t>
            </a:r>
            <a:r>
              <a:rPr lang="sv-SE" sz="1800" dirty="0" smtClean="0"/>
              <a:t>and not extensional definitions if possible</a:t>
            </a:r>
          </a:p>
          <a:p>
            <a:r>
              <a:rPr lang="sv-SE" sz="1800" dirty="0" smtClean="0"/>
              <a:t>Start the </a:t>
            </a:r>
            <a:r>
              <a:rPr lang="sv-SE" sz="1800" dirty="0"/>
              <a:t>intensional </a:t>
            </a:r>
            <a:r>
              <a:rPr lang="sv-SE" sz="1800" dirty="0" smtClean="0"/>
              <a:t>definition by using the expression </a:t>
            </a:r>
            <a:r>
              <a:rPr lang="sv-SE" sz="1800" b="1" dirty="0" smtClean="0"/>
              <a:t>”X is ...” </a:t>
            </a:r>
            <a:r>
              <a:rPr lang="sv-SE" sz="1800" dirty="0" smtClean="0"/>
              <a:t>or </a:t>
            </a:r>
            <a:r>
              <a:rPr lang="sv-SE" sz="1800" b="1" dirty="0" smtClean="0"/>
              <a:t>”X means ...” </a:t>
            </a:r>
            <a:r>
              <a:rPr lang="sv-SE" sz="1800" dirty="0" smtClean="0"/>
              <a:t>where X is replaced by the term to be defined and the ”...” is the definition (</a:t>
            </a:r>
            <a:r>
              <a:rPr lang="sv-SE" sz="1800" i="1" dirty="0" smtClean="0"/>
              <a:t>bachelor</a:t>
            </a:r>
            <a:r>
              <a:rPr lang="sv-SE" sz="1800" dirty="0" smtClean="0"/>
              <a:t> </a:t>
            </a:r>
            <a:r>
              <a:rPr lang="sv-SE" sz="1800" dirty="0"/>
              <a:t>is </a:t>
            </a:r>
            <a:r>
              <a:rPr lang="sv-SE" sz="1800" i="1" dirty="0"/>
              <a:t>a man that is </a:t>
            </a:r>
            <a:r>
              <a:rPr lang="sv-SE" sz="1800" i="1" dirty="0" smtClean="0"/>
              <a:t>unmarried)</a:t>
            </a:r>
            <a:endParaRPr lang="sv-SE" sz="1800" dirty="0" smtClean="0"/>
          </a:p>
          <a:p>
            <a:r>
              <a:rPr lang="sv-SE" sz="1800" dirty="0" smtClean="0"/>
              <a:t>Use the </a:t>
            </a:r>
            <a:r>
              <a:rPr lang="sv-SE" sz="1800" dirty="0"/>
              <a:t>genus-differentia </a:t>
            </a:r>
            <a:r>
              <a:rPr lang="sv-SE" sz="1800" dirty="0" smtClean="0"/>
              <a:t>method when defining a term using an intensional </a:t>
            </a:r>
            <a:r>
              <a:rPr lang="sv-SE" sz="1800" dirty="0"/>
              <a:t>definition</a:t>
            </a:r>
            <a:r>
              <a:rPr lang="sv-SE" sz="1800" dirty="0" smtClean="0"/>
              <a:t>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81138887"/>
      </p:ext>
    </p:extLst>
  </p:cSld>
  <p:clrMapOvr>
    <a:masterClrMapping/>
  </p:clrMapOvr>
  <mc:AlternateContent xmlns:mc="http://schemas.openxmlformats.org/markup-compatibility/2006" xmlns:p14="http://schemas.microsoft.com/office/powerpoint/2010/main">
    <mc:Choice Requires="p14">
      <p:transition spd="slow" p14:dur="2000" advTm="33214"/>
    </mc:Choice>
    <mc:Fallback xmlns="">
      <p:transition spd="slow" advTm="3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7729431" cy="3240432"/>
          </a:xfrm>
        </p:spPr>
        <p:txBody>
          <a:bodyPr>
            <a:noAutofit/>
          </a:bodyPr>
          <a:lstStyle/>
          <a:p>
            <a:pPr>
              <a:spcBef>
                <a:spcPts val="900"/>
              </a:spcBef>
            </a:pPr>
            <a:r>
              <a:rPr lang="sv-SE" sz="1800" dirty="0"/>
              <a:t>Exempel: A witness is a </a:t>
            </a:r>
            <a:r>
              <a:rPr lang="sv-SE" sz="1800" u="sng" dirty="0"/>
              <a:t>person</a:t>
            </a:r>
            <a:r>
              <a:rPr lang="sv-SE" sz="1800" dirty="0"/>
              <a:t> that </a:t>
            </a:r>
            <a:r>
              <a:rPr lang="sv-SE" sz="1800" u="sng" dirty="0"/>
              <a:t>tesify under oath at a trial</a:t>
            </a:r>
            <a:endParaRPr lang="sv-SE" sz="1800" dirty="0"/>
          </a:p>
          <a:p>
            <a:pPr>
              <a:spcBef>
                <a:spcPts val="900"/>
              </a:spcBef>
            </a:pPr>
            <a:r>
              <a:rPr lang="sv-SE" sz="1800" dirty="0" smtClean="0"/>
              <a:t>The </a:t>
            </a:r>
            <a:r>
              <a:rPr lang="sv-SE" sz="1800" dirty="0"/>
              <a:t>genus-differentia </a:t>
            </a:r>
            <a:r>
              <a:rPr lang="sv-SE" sz="1800" dirty="0" smtClean="0"/>
              <a:t>method means that a term is defined by using both:</a:t>
            </a:r>
            <a:endParaRPr lang="sv-SE" sz="1800" dirty="0"/>
          </a:p>
          <a:p>
            <a:pPr>
              <a:buNone/>
            </a:pPr>
            <a:r>
              <a:rPr lang="sv-SE" sz="1800" dirty="0"/>
              <a:t>	1) </a:t>
            </a:r>
            <a:r>
              <a:rPr lang="sv-SE" sz="1800" dirty="0" smtClean="0"/>
              <a:t>the category (called genus</a:t>
            </a:r>
            <a:r>
              <a:rPr lang="sv-SE" sz="1800" dirty="0"/>
              <a:t>) </a:t>
            </a:r>
            <a:r>
              <a:rPr lang="sv-SE" sz="1800" dirty="0" smtClean="0"/>
              <a:t>to which the </a:t>
            </a:r>
            <a:r>
              <a:rPr lang="sv-SE" sz="1800" i="1" dirty="0" smtClean="0"/>
              <a:t>item</a:t>
            </a:r>
            <a:r>
              <a:rPr lang="sv-SE" sz="1800" dirty="0" smtClean="0"/>
              <a:t> is suppose belongs to (such as person), and</a:t>
            </a:r>
          </a:p>
          <a:p>
            <a:pPr>
              <a:buNone/>
            </a:pPr>
            <a:r>
              <a:rPr lang="sv-SE" sz="1800" dirty="0"/>
              <a:t>	2) </a:t>
            </a:r>
            <a:r>
              <a:rPr lang="sv-SE" sz="1800" dirty="0" smtClean="0"/>
              <a:t>the characteristica that separate the </a:t>
            </a:r>
            <a:r>
              <a:rPr lang="sv-SE" sz="1800" i="1" dirty="0" smtClean="0"/>
              <a:t>item</a:t>
            </a:r>
            <a:r>
              <a:rPr lang="sv-SE" sz="1800" dirty="0" smtClean="0"/>
              <a:t> from other </a:t>
            </a:r>
            <a:r>
              <a:rPr lang="sv-SE" sz="1800" i="1" dirty="0" smtClean="0"/>
              <a:t>items</a:t>
            </a:r>
            <a:r>
              <a:rPr lang="sv-SE" sz="1800" dirty="0" smtClean="0"/>
              <a:t> in the same category (called differentia)</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Genus-differentia </a:t>
            </a:r>
            <a:r>
              <a:rPr lang="sv-SE" dirty="0"/>
              <a:t>method</a:t>
            </a:r>
            <a:endParaRPr lang="sv-SE" b="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1071914"/>
      </p:ext>
    </p:extLst>
  </p:cSld>
  <p:clrMapOvr>
    <a:masterClrMapping/>
  </p:clrMapOvr>
  <mc:AlternateContent xmlns:mc="http://schemas.openxmlformats.org/markup-compatibility/2006" xmlns:p14="http://schemas.microsoft.com/office/powerpoint/2010/main">
    <mc:Choice Requires="p14">
      <p:transition spd="slow" p14:dur="2000" advTm="71110"/>
    </mc:Choice>
    <mc:Fallback xmlns="">
      <p:transition spd="slow" advTm="71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smtClean="0"/>
              <a:t>What is a concept?</a:t>
            </a:r>
          </a:p>
          <a:p>
            <a:r>
              <a:rPr lang="sv-SE" sz="1800" dirty="0" smtClean="0"/>
              <a:t>What is a conceptual model?</a:t>
            </a:r>
          </a:p>
          <a:p>
            <a:r>
              <a:rPr lang="sv-SE" sz="1800" dirty="0"/>
              <a:t>Why do we create conceptual models? </a:t>
            </a:r>
          </a:p>
          <a:p>
            <a:r>
              <a:rPr lang="sv-SE" sz="1800" dirty="0" smtClean="0"/>
              <a:t>What </a:t>
            </a:r>
            <a:r>
              <a:rPr lang="sv-SE" sz="1800" dirty="0"/>
              <a:t>is classification and </a:t>
            </a:r>
            <a:r>
              <a:rPr lang="sv-SE" sz="1800" dirty="0" smtClean="0"/>
              <a:t>generalization? </a:t>
            </a:r>
            <a:endParaRPr lang="sv-SE" sz="1800" dirty="0"/>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06353518"/>
      </p:ext>
    </p:extLst>
  </p:cSld>
  <p:clrMapOvr>
    <a:masterClrMapping/>
  </p:clrMapOvr>
  <mc:AlternateContent xmlns:mc="http://schemas.openxmlformats.org/markup-compatibility/2006" xmlns:p14="http://schemas.microsoft.com/office/powerpoint/2010/main">
    <mc:Choice Requires="p14">
      <p:transition spd="slow" p14:dur="2000" advTm="13465"/>
    </mc:Choice>
    <mc:Fallback xmlns="">
      <p:transition spd="slow" advTm="13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Concept-Term-Extension</a:t>
            </a:r>
            <a:endParaRPr lang="sv-SE" dirty="0"/>
          </a:p>
        </p:txBody>
      </p:sp>
      <p:sp>
        <p:nvSpPr>
          <p:cNvPr id="4" name="AutoShape 2"/>
          <p:cNvSpPr>
            <a:spLocks noChangeArrowheads="1"/>
          </p:cNvSpPr>
          <p:nvPr/>
        </p:nvSpPr>
        <p:spPr bwMode="auto">
          <a:xfrm>
            <a:off x="5774102" y="1619543"/>
            <a:ext cx="2106215" cy="1241822"/>
          </a:xfrm>
          <a:prstGeom prst="cloudCallout">
            <a:avLst>
              <a:gd name="adj1" fmla="val -70181"/>
              <a:gd name="adj2" fmla="val 55847"/>
            </a:avLst>
          </a:prstGeom>
          <a:solidFill>
            <a:schemeClr val="bg1"/>
          </a:solidFill>
          <a:ln w="9525">
            <a:solidFill>
              <a:schemeClr val="tx1"/>
            </a:solidFill>
            <a:round/>
            <a:headEnd/>
            <a:tailEnd/>
          </a:ln>
        </p:spPr>
        <p:txBody>
          <a:bodyPr/>
          <a:lstStyle/>
          <a:p>
            <a:pPr algn="ctr"/>
            <a:endParaRPr lang="sv-SE" sz="1350" b="1"/>
          </a:p>
        </p:txBody>
      </p:sp>
      <p:sp>
        <p:nvSpPr>
          <p:cNvPr id="5" name="Text Box 3"/>
          <p:cNvSpPr txBox="1">
            <a:spLocks noChangeArrowheads="1"/>
          </p:cNvSpPr>
          <p:nvPr/>
        </p:nvSpPr>
        <p:spPr bwMode="auto">
          <a:xfrm>
            <a:off x="7880317" y="1797519"/>
            <a:ext cx="1026319" cy="300082"/>
          </a:xfrm>
          <a:prstGeom prst="rect">
            <a:avLst/>
          </a:prstGeom>
          <a:noFill/>
          <a:ln w="9525">
            <a:noFill/>
            <a:miter lim="800000"/>
            <a:headEnd/>
            <a:tailEnd/>
          </a:ln>
        </p:spPr>
        <p:txBody>
          <a:bodyPr>
            <a:spAutoFit/>
          </a:bodyPr>
          <a:lstStyle/>
          <a:p>
            <a:pPr>
              <a:spcBef>
                <a:spcPct val="50000"/>
              </a:spcBef>
            </a:pPr>
            <a:r>
              <a:rPr lang="sv-SE" sz="1350" b="1" dirty="0" smtClean="0"/>
              <a:t>Concept</a:t>
            </a:r>
            <a:endParaRPr lang="en-US" sz="1350" b="1" dirty="0"/>
          </a:p>
        </p:txBody>
      </p:sp>
      <p:sp>
        <p:nvSpPr>
          <p:cNvPr id="6" name="Text Box 4"/>
          <p:cNvSpPr txBox="1">
            <a:spLocks noChangeArrowheads="1"/>
          </p:cNvSpPr>
          <p:nvPr/>
        </p:nvSpPr>
        <p:spPr bwMode="auto">
          <a:xfrm>
            <a:off x="3027082" y="3753958"/>
            <a:ext cx="594122" cy="300082"/>
          </a:xfrm>
          <a:prstGeom prst="rect">
            <a:avLst/>
          </a:prstGeom>
          <a:noFill/>
          <a:ln w="9525">
            <a:noFill/>
            <a:miter lim="800000"/>
            <a:headEnd/>
            <a:tailEnd/>
          </a:ln>
        </p:spPr>
        <p:txBody>
          <a:bodyPr>
            <a:spAutoFit/>
          </a:bodyPr>
          <a:lstStyle/>
          <a:p>
            <a:pPr>
              <a:spcBef>
                <a:spcPct val="50000"/>
              </a:spcBef>
            </a:pPr>
            <a:r>
              <a:rPr lang="sv-SE" sz="1350" b="1" dirty="0"/>
              <a:t>Term</a:t>
            </a:r>
            <a:endParaRPr lang="en-US" sz="1350" b="1" dirty="0"/>
          </a:p>
        </p:txBody>
      </p:sp>
      <p:graphicFrame>
        <p:nvGraphicFramePr>
          <p:cNvPr id="7" name="Object 5"/>
          <p:cNvGraphicFramePr>
            <a:graphicFrameLocks noChangeAspect="1"/>
          </p:cNvGraphicFramePr>
          <p:nvPr>
            <p:extLst>
              <p:ext uri="{D42A27DB-BD31-4B8C-83A1-F6EECF244321}">
                <p14:modId xmlns:p14="http://schemas.microsoft.com/office/powerpoint/2010/main" val="4069210019"/>
              </p:ext>
            </p:extLst>
          </p:nvPr>
        </p:nvGraphicFramePr>
        <p:xfrm>
          <a:off x="6502765" y="1947560"/>
          <a:ext cx="475059" cy="585788"/>
        </p:xfrm>
        <a:graphic>
          <a:graphicData uri="http://schemas.openxmlformats.org/presentationml/2006/ole">
            <mc:AlternateContent xmlns:mc="http://schemas.openxmlformats.org/markup-compatibility/2006">
              <mc:Choice xmlns:v="urn:schemas-microsoft-com:vml" Requires="v">
                <p:oleObj spid="_x0000_s16462" name="Visio" r:id="rId5" imgW="1586224" imgH="1520336" progId="Visio.Drawing.11">
                  <p:embed/>
                </p:oleObj>
              </mc:Choice>
              <mc:Fallback>
                <p:oleObj name="Visio" r:id="rId5"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765" y="1947560"/>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6"/>
          <p:cNvSpPr txBox="1">
            <a:spLocks noChangeArrowheads="1"/>
          </p:cNvSpPr>
          <p:nvPr/>
        </p:nvSpPr>
        <p:spPr bwMode="auto">
          <a:xfrm>
            <a:off x="2378191" y="410519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sp>
        <p:nvSpPr>
          <p:cNvPr id="9" name="Line 22"/>
          <p:cNvSpPr>
            <a:spLocks noChangeShapeType="1"/>
          </p:cNvSpPr>
          <p:nvPr/>
        </p:nvSpPr>
        <p:spPr bwMode="auto">
          <a:xfrm>
            <a:off x="5612197" y="3472508"/>
            <a:ext cx="1321429" cy="641777"/>
          </a:xfrm>
          <a:prstGeom prst="line">
            <a:avLst/>
          </a:prstGeom>
          <a:noFill/>
          <a:ln w="9525">
            <a:solidFill>
              <a:schemeClr val="tx1"/>
            </a:solidFill>
            <a:round/>
            <a:headEnd/>
            <a:tailEnd/>
          </a:ln>
        </p:spPr>
        <p:txBody>
          <a:bodyPr/>
          <a:lstStyle/>
          <a:p>
            <a:endParaRPr lang="sv-SE" sz="1350"/>
          </a:p>
        </p:txBody>
      </p:sp>
      <p:grpSp>
        <p:nvGrpSpPr>
          <p:cNvPr id="10" name="Group 36"/>
          <p:cNvGrpSpPr>
            <a:grpSpLocks/>
          </p:cNvGrpSpPr>
          <p:nvPr/>
        </p:nvGrpSpPr>
        <p:grpSpPr bwMode="auto">
          <a:xfrm>
            <a:off x="4840293" y="2946626"/>
            <a:ext cx="509587" cy="649288"/>
            <a:chOff x="1459" y="1674"/>
            <a:chExt cx="210" cy="549"/>
          </a:xfrm>
        </p:grpSpPr>
        <p:grpSp>
          <p:nvGrpSpPr>
            <p:cNvPr id="11" name="Group 37"/>
            <p:cNvGrpSpPr>
              <a:grpSpLocks/>
            </p:cNvGrpSpPr>
            <p:nvPr/>
          </p:nvGrpSpPr>
          <p:grpSpPr bwMode="auto">
            <a:xfrm>
              <a:off x="1489" y="1674"/>
              <a:ext cx="115" cy="95"/>
              <a:chOff x="1489" y="1674"/>
              <a:chExt cx="115" cy="95"/>
            </a:xfrm>
          </p:grpSpPr>
          <p:sp>
            <p:nvSpPr>
              <p:cNvPr id="19" name="Freeform 1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0" name="Freeform 1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1" name="Freeform 2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2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2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12" name="Group 43"/>
            <p:cNvGrpSpPr>
              <a:grpSpLocks/>
            </p:cNvGrpSpPr>
            <p:nvPr/>
          </p:nvGrpSpPr>
          <p:grpSpPr bwMode="auto">
            <a:xfrm>
              <a:off x="1459" y="1706"/>
              <a:ext cx="210" cy="517"/>
              <a:chOff x="1459" y="1706"/>
              <a:chExt cx="210" cy="517"/>
            </a:xfrm>
          </p:grpSpPr>
          <p:sp>
            <p:nvSpPr>
              <p:cNvPr id="13"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4"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7"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8"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4" name="Line 22"/>
          <p:cNvSpPr>
            <a:spLocks noChangeShapeType="1"/>
          </p:cNvSpPr>
          <p:nvPr/>
        </p:nvSpPr>
        <p:spPr bwMode="auto">
          <a:xfrm flipV="1">
            <a:off x="3608353" y="3472508"/>
            <a:ext cx="1017264" cy="553332"/>
          </a:xfrm>
          <a:prstGeom prst="line">
            <a:avLst/>
          </a:prstGeom>
          <a:noFill/>
          <a:ln w="9525">
            <a:solidFill>
              <a:schemeClr val="tx1"/>
            </a:solidFill>
            <a:round/>
            <a:headEnd/>
            <a:tailEnd/>
          </a:ln>
        </p:spPr>
        <p:txBody>
          <a:bodyPr/>
          <a:lstStyle/>
          <a:p>
            <a:endParaRPr lang="sv-SE" sz="1350"/>
          </a:p>
        </p:txBody>
      </p:sp>
      <p:sp>
        <p:nvSpPr>
          <p:cNvPr id="25" name="Text Box 3"/>
          <p:cNvSpPr txBox="1">
            <a:spLocks noChangeArrowheads="1"/>
          </p:cNvSpPr>
          <p:nvPr/>
        </p:nvSpPr>
        <p:spPr bwMode="auto">
          <a:xfrm>
            <a:off x="7138090" y="3599133"/>
            <a:ext cx="1026319" cy="300082"/>
          </a:xfrm>
          <a:prstGeom prst="rect">
            <a:avLst/>
          </a:prstGeom>
          <a:noFill/>
          <a:ln w="9525">
            <a:noFill/>
            <a:miter lim="800000"/>
            <a:headEnd/>
            <a:tailEnd/>
          </a:ln>
        </p:spPr>
        <p:txBody>
          <a:bodyPr>
            <a:spAutoFit/>
          </a:bodyPr>
          <a:lstStyle/>
          <a:p>
            <a:pPr>
              <a:spcBef>
                <a:spcPct val="50000"/>
              </a:spcBef>
            </a:pPr>
            <a:r>
              <a:rPr lang="sv-SE" sz="1350" b="1" dirty="0" smtClean="0"/>
              <a:t>Extension</a:t>
            </a:r>
            <a:endParaRPr lang="en-US" sz="1350" b="1" dirty="0"/>
          </a:p>
        </p:txBody>
      </p:sp>
      <p:graphicFrame>
        <p:nvGraphicFramePr>
          <p:cNvPr id="26" name="Object 5"/>
          <p:cNvGraphicFramePr>
            <a:graphicFrameLocks noChangeAspect="1"/>
          </p:cNvGraphicFramePr>
          <p:nvPr>
            <p:extLst>
              <p:ext uri="{D42A27DB-BD31-4B8C-83A1-F6EECF244321}">
                <p14:modId xmlns:p14="http://schemas.microsoft.com/office/powerpoint/2010/main" val="3440345939"/>
              </p:ext>
            </p:extLst>
          </p:nvPr>
        </p:nvGraphicFramePr>
        <p:xfrm>
          <a:off x="7176191" y="3958956"/>
          <a:ext cx="475059" cy="585788"/>
        </p:xfrm>
        <a:graphic>
          <a:graphicData uri="http://schemas.openxmlformats.org/presentationml/2006/ole">
            <mc:AlternateContent xmlns:mc="http://schemas.openxmlformats.org/markup-compatibility/2006">
              <mc:Choice xmlns:v="urn:schemas-microsoft-com:vml" Requires="v">
                <p:oleObj spid="_x0000_s16463"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76191" y="3958956"/>
                        <a:ext cx="475059"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 name="Content Placeholder 2"/>
          <p:cNvSpPr>
            <a:spLocks noGrp="1"/>
          </p:cNvSpPr>
          <p:nvPr>
            <p:ph idx="1"/>
          </p:nvPr>
        </p:nvSpPr>
        <p:spPr>
          <a:xfrm>
            <a:off x="792001" y="1275534"/>
            <a:ext cx="4405004" cy="3240432"/>
          </a:xfrm>
        </p:spPr>
        <p:txBody>
          <a:bodyPr>
            <a:normAutofit/>
          </a:bodyPr>
          <a:lstStyle/>
          <a:p>
            <a:r>
              <a:rPr lang="sv-SE" sz="1800" dirty="0" smtClean="0"/>
              <a:t>The Context-Term-Extension figure is similar to the Semiotic/Semantic Triangle</a:t>
            </a:r>
          </a:p>
        </p:txBody>
      </p:sp>
      <p:sp>
        <p:nvSpPr>
          <p:cNvPr id="27" name="TextBox 26"/>
          <p:cNvSpPr txBox="1"/>
          <p:nvPr/>
        </p:nvSpPr>
        <p:spPr>
          <a:xfrm>
            <a:off x="5349880" y="2081435"/>
            <a:ext cx="1887165" cy="400110"/>
          </a:xfrm>
          <a:prstGeom prst="rect">
            <a:avLst/>
          </a:prstGeom>
          <a:noFill/>
        </p:spPr>
        <p:txBody>
          <a:bodyPr wrap="square" rtlCol="0">
            <a:spAutoFit/>
          </a:bodyPr>
          <a:lstStyle/>
          <a:p>
            <a:r>
              <a:rPr lang="sv-SE" sz="2000" dirty="0" smtClean="0">
                <a:solidFill>
                  <a:srgbClr val="FF0000"/>
                </a:solidFill>
              </a:rPr>
              <a:t>Thought</a:t>
            </a:r>
            <a:endParaRPr lang="sv-SE" sz="2000" dirty="0">
              <a:solidFill>
                <a:srgbClr val="FF0000"/>
              </a:solidFill>
            </a:endParaRPr>
          </a:p>
        </p:txBody>
      </p:sp>
      <p:sp>
        <p:nvSpPr>
          <p:cNvPr id="28" name="TextBox 27"/>
          <p:cNvSpPr txBox="1"/>
          <p:nvPr/>
        </p:nvSpPr>
        <p:spPr>
          <a:xfrm>
            <a:off x="2019039" y="3555190"/>
            <a:ext cx="1887165" cy="400110"/>
          </a:xfrm>
          <a:prstGeom prst="rect">
            <a:avLst/>
          </a:prstGeom>
          <a:noFill/>
        </p:spPr>
        <p:txBody>
          <a:bodyPr wrap="square" rtlCol="0">
            <a:spAutoFit/>
          </a:bodyPr>
          <a:lstStyle/>
          <a:p>
            <a:r>
              <a:rPr lang="sv-SE" sz="2000" dirty="0" smtClean="0">
                <a:solidFill>
                  <a:srgbClr val="FF0000"/>
                </a:solidFill>
              </a:rPr>
              <a:t>Symbol</a:t>
            </a:r>
            <a:endParaRPr lang="sv-SE" sz="2000" dirty="0">
              <a:solidFill>
                <a:srgbClr val="FF0000"/>
              </a:solidFill>
            </a:endParaRPr>
          </a:p>
        </p:txBody>
      </p:sp>
      <p:sp>
        <p:nvSpPr>
          <p:cNvPr id="31" name="TextBox 30"/>
          <p:cNvSpPr txBox="1"/>
          <p:nvPr/>
        </p:nvSpPr>
        <p:spPr>
          <a:xfrm>
            <a:off x="6194507" y="4001845"/>
            <a:ext cx="1887165" cy="400110"/>
          </a:xfrm>
          <a:prstGeom prst="rect">
            <a:avLst/>
          </a:prstGeom>
          <a:noFill/>
        </p:spPr>
        <p:txBody>
          <a:bodyPr wrap="square" rtlCol="0">
            <a:spAutoFit/>
          </a:bodyPr>
          <a:lstStyle/>
          <a:p>
            <a:r>
              <a:rPr lang="sv-SE" sz="2000" dirty="0" smtClean="0">
                <a:solidFill>
                  <a:srgbClr val="FF0000"/>
                </a:solidFill>
              </a:rPr>
              <a:t>Referent</a:t>
            </a:r>
            <a:endParaRPr lang="sv-SE" sz="2000" dirty="0">
              <a:solidFill>
                <a:srgbClr val="FF0000"/>
              </a:solidFill>
            </a:endParaRPr>
          </a:p>
        </p:txBody>
      </p:sp>
      <p:sp>
        <p:nvSpPr>
          <p:cNvPr id="33" name="TextBox 32"/>
          <p:cNvSpPr txBox="1"/>
          <p:nvPr/>
        </p:nvSpPr>
        <p:spPr>
          <a:xfrm>
            <a:off x="4981036" y="1753318"/>
            <a:ext cx="1887165" cy="400110"/>
          </a:xfrm>
          <a:prstGeom prst="rect">
            <a:avLst/>
          </a:prstGeom>
          <a:noFill/>
        </p:spPr>
        <p:txBody>
          <a:bodyPr wrap="square" rtlCol="0">
            <a:spAutoFit/>
          </a:bodyPr>
          <a:lstStyle/>
          <a:p>
            <a:r>
              <a:rPr lang="sv-SE" sz="2000" dirty="0" smtClean="0">
                <a:solidFill>
                  <a:srgbClr val="FF0000"/>
                </a:solidFill>
              </a:rPr>
              <a:t>Meaning</a:t>
            </a:r>
            <a:endParaRPr lang="sv-SE" sz="2000" dirty="0">
              <a:solidFill>
                <a:srgbClr val="FF0000"/>
              </a:solidFill>
            </a:endParaRPr>
          </a:p>
        </p:txBody>
      </p:sp>
      <p:sp>
        <p:nvSpPr>
          <p:cNvPr id="34" name="TextBox 33"/>
          <p:cNvSpPr txBox="1"/>
          <p:nvPr/>
        </p:nvSpPr>
        <p:spPr>
          <a:xfrm>
            <a:off x="6010505" y="4370410"/>
            <a:ext cx="1887165" cy="400110"/>
          </a:xfrm>
          <a:prstGeom prst="rect">
            <a:avLst/>
          </a:prstGeom>
          <a:noFill/>
        </p:spPr>
        <p:txBody>
          <a:bodyPr wrap="square" rtlCol="0">
            <a:spAutoFit/>
          </a:bodyPr>
          <a:lstStyle/>
          <a:p>
            <a:r>
              <a:rPr lang="sv-SE" sz="2000" dirty="0" smtClean="0">
                <a:solidFill>
                  <a:srgbClr val="FF0000"/>
                </a:solidFill>
              </a:rPr>
              <a:t>Thing</a:t>
            </a:r>
            <a:endParaRPr lang="sv-SE" sz="2000" dirty="0">
              <a:solidFill>
                <a:srgbClr val="FF0000"/>
              </a:solidFill>
            </a:endParaRPr>
          </a:p>
        </p:txBody>
      </p:sp>
      <p:sp>
        <p:nvSpPr>
          <p:cNvPr id="35" name="TextBox 34"/>
          <p:cNvSpPr txBox="1"/>
          <p:nvPr/>
        </p:nvSpPr>
        <p:spPr>
          <a:xfrm>
            <a:off x="4759481" y="1392286"/>
            <a:ext cx="1887165" cy="400110"/>
          </a:xfrm>
          <a:prstGeom prst="rect">
            <a:avLst/>
          </a:prstGeom>
          <a:noFill/>
        </p:spPr>
        <p:txBody>
          <a:bodyPr wrap="square" rtlCol="0">
            <a:spAutoFit/>
          </a:bodyPr>
          <a:lstStyle/>
          <a:p>
            <a:r>
              <a:rPr lang="sv-SE" sz="2000" dirty="0" smtClean="0">
                <a:solidFill>
                  <a:srgbClr val="FF0000"/>
                </a:solidFill>
              </a:rPr>
              <a:t>Intension</a:t>
            </a:r>
            <a:endParaRPr lang="sv-SE" sz="2000" dirty="0">
              <a:solidFill>
                <a:srgbClr val="FF0000"/>
              </a:solidFill>
            </a:endParaRPr>
          </a:p>
        </p:txBody>
      </p:sp>
      <p:sp>
        <p:nvSpPr>
          <p:cNvPr id="36" name="TextBox 35"/>
          <p:cNvSpPr txBox="1"/>
          <p:nvPr/>
        </p:nvSpPr>
        <p:spPr>
          <a:xfrm>
            <a:off x="1558038" y="3223372"/>
            <a:ext cx="1887165" cy="400110"/>
          </a:xfrm>
          <a:prstGeom prst="rect">
            <a:avLst/>
          </a:prstGeom>
          <a:noFill/>
        </p:spPr>
        <p:txBody>
          <a:bodyPr wrap="square" rtlCol="0">
            <a:spAutoFit/>
          </a:bodyPr>
          <a:lstStyle/>
          <a:p>
            <a:r>
              <a:rPr lang="sv-SE" sz="2000" dirty="0" smtClean="0">
                <a:solidFill>
                  <a:srgbClr val="FF0000"/>
                </a:solidFill>
              </a:rPr>
              <a:t>Expression</a:t>
            </a:r>
            <a:endParaRPr lang="sv-SE" sz="2000" dirty="0">
              <a:solidFill>
                <a:srgbClr val="FF0000"/>
              </a:solidFill>
            </a:endParaRPr>
          </a:p>
        </p:txBody>
      </p:sp>
      <p:pic>
        <p:nvPicPr>
          <p:cNvPr id="30" name="Audio 2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44293765"/>
      </p:ext>
    </p:extLst>
  </p:cSld>
  <p:clrMapOvr>
    <a:masterClrMapping/>
  </p:clrMapOvr>
  <mc:AlternateContent xmlns:mc="http://schemas.openxmlformats.org/markup-compatibility/2006" xmlns:p14="http://schemas.microsoft.com/office/powerpoint/2010/main">
    <mc:Choice Requires="p14">
      <p:transition spd="slow" p14:dur="2000" advTm="44514"/>
    </mc:Choice>
    <mc:Fallback xmlns="">
      <p:transition spd="slow" advTm="4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2566680" y="2005615"/>
            <a:ext cx="4096765" cy="1147864"/>
          </a:xfrm>
          <a:prstGeom prst="triangle">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5" name="TextBox 4"/>
          <p:cNvSpPr txBox="1"/>
          <p:nvPr/>
        </p:nvSpPr>
        <p:spPr>
          <a:xfrm>
            <a:off x="4236393" y="1439185"/>
            <a:ext cx="1215957" cy="369332"/>
          </a:xfrm>
          <a:prstGeom prst="rect">
            <a:avLst/>
          </a:prstGeom>
          <a:noFill/>
        </p:spPr>
        <p:txBody>
          <a:bodyPr wrap="square" rtlCol="0">
            <a:spAutoFit/>
          </a:bodyPr>
          <a:lstStyle/>
          <a:p>
            <a:r>
              <a:rPr lang="sv-SE" dirty="0" smtClean="0"/>
              <a:t>meaning</a:t>
            </a:r>
            <a:endParaRPr lang="sv-SE" dirty="0"/>
          </a:p>
        </p:txBody>
      </p:sp>
      <p:sp>
        <p:nvSpPr>
          <p:cNvPr id="7" name="TextBox 6"/>
          <p:cNvSpPr txBox="1"/>
          <p:nvPr/>
        </p:nvSpPr>
        <p:spPr>
          <a:xfrm>
            <a:off x="6703775" y="2837886"/>
            <a:ext cx="1817654" cy="369332"/>
          </a:xfrm>
          <a:prstGeom prst="rect">
            <a:avLst/>
          </a:prstGeom>
          <a:noFill/>
        </p:spPr>
        <p:txBody>
          <a:bodyPr wrap="square" rtlCol="0">
            <a:spAutoFit/>
          </a:bodyPr>
          <a:lstStyle/>
          <a:p>
            <a:r>
              <a:rPr lang="sv-SE" dirty="0" smtClean="0"/>
              <a:t>extension</a:t>
            </a:r>
            <a:endParaRPr lang="sv-SE" dirty="0"/>
          </a:p>
        </p:txBody>
      </p:sp>
      <p:sp>
        <p:nvSpPr>
          <p:cNvPr id="8" name="TextBox 7"/>
          <p:cNvSpPr txBox="1"/>
          <p:nvPr/>
        </p:nvSpPr>
        <p:spPr>
          <a:xfrm rot="19852028">
            <a:off x="3084531" y="2435019"/>
            <a:ext cx="1400783" cy="369332"/>
          </a:xfrm>
          <a:prstGeom prst="rect">
            <a:avLst/>
          </a:prstGeom>
          <a:noFill/>
        </p:spPr>
        <p:txBody>
          <a:bodyPr wrap="square" rtlCol="0">
            <a:spAutoFit/>
          </a:bodyPr>
          <a:lstStyle/>
          <a:p>
            <a:r>
              <a:rPr lang="sv-SE" i="1" dirty="0"/>
              <a:t>r</a:t>
            </a:r>
            <a:r>
              <a:rPr lang="sv-SE" i="1" dirty="0" smtClean="0"/>
              <a:t>epresent</a:t>
            </a:r>
            <a:r>
              <a:rPr lang="sv-SE" dirty="0" smtClean="0"/>
              <a:t> &gt;</a:t>
            </a:r>
            <a:endParaRPr lang="sv-SE" dirty="0"/>
          </a:p>
        </p:txBody>
      </p:sp>
      <p:sp>
        <p:nvSpPr>
          <p:cNvPr id="9" name="TextBox 8"/>
          <p:cNvSpPr txBox="1"/>
          <p:nvPr/>
        </p:nvSpPr>
        <p:spPr>
          <a:xfrm>
            <a:off x="4143981" y="2847288"/>
            <a:ext cx="1400783" cy="369332"/>
          </a:xfrm>
          <a:prstGeom prst="rect">
            <a:avLst/>
          </a:prstGeom>
          <a:noFill/>
        </p:spPr>
        <p:txBody>
          <a:bodyPr wrap="square" rtlCol="0">
            <a:spAutoFit/>
          </a:bodyPr>
          <a:lstStyle/>
          <a:p>
            <a:r>
              <a:rPr lang="sv-SE" i="1" dirty="0" smtClean="0"/>
              <a:t>denotes</a:t>
            </a:r>
            <a:r>
              <a:rPr lang="sv-SE" dirty="0" smtClean="0"/>
              <a:t> &gt;</a:t>
            </a:r>
            <a:endParaRPr lang="sv-SE" dirty="0"/>
          </a:p>
        </p:txBody>
      </p:sp>
      <p:sp>
        <p:nvSpPr>
          <p:cNvPr id="10" name="TextBox 9"/>
          <p:cNvSpPr txBox="1"/>
          <p:nvPr/>
        </p:nvSpPr>
        <p:spPr>
          <a:xfrm>
            <a:off x="4236393" y="1639608"/>
            <a:ext cx="965738" cy="307777"/>
          </a:xfrm>
          <a:prstGeom prst="rect">
            <a:avLst/>
          </a:prstGeom>
          <a:noFill/>
        </p:spPr>
        <p:txBody>
          <a:bodyPr wrap="square" rtlCol="0">
            <a:spAutoFit/>
          </a:bodyPr>
          <a:lstStyle/>
          <a:p>
            <a:r>
              <a:rPr lang="sv-SE" sz="1400" i="1" dirty="0" smtClean="0"/>
              <a:t>concept</a:t>
            </a:r>
            <a:endParaRPr lang="sv-SE" sz="1400" i="1" dirty="0"/>
          </a:p>
        </p:txBody>
      </p:sp>
      <p:sp>
        <p:nvSpPr>
          <p:cNvPr id="12" name="TextBox 11"/>
          <p:cNvSpPr txBox="1"/>
          <p:nvPr/>
        </p:nvSpPr>
        <p:spPr>
          <a:xfrm>
            <a:off x="6723436" y="3056608"/>
            <a:ext cx="965738" cy="307777"/>
          </a:xfrm>
          <a:prstGeom prst="rect">
            <a:avLst/>
          </a:prstGeom>
          <a:noFill/>
        </p:spPr>
        <p:txBody>
          <a:bodyPr wrap="square" rtlCol="0">
            <a:spAutoFit/>
          </a:bodyPr>
          <a:lstStyle/>
          <a:p>
            <a:r>
              <a:rPr lang="sv-SE" sz="1400" i="1" dirty="0" smtClean="0"/>
              <a:t>thing</a:t>
            </a:r>
            <a:endParaRPr lang="sv-SE" sz="1400" i="1" dirty="0"/>
          </a:p>
        </p:txBody>
      </p:sp>
      <p:sp>
        <p:nvSpPr>
          <p:cNvPr id="16" name="TextBox 15"/>
          <p:cNvSpPr txBox="1"/>
          <p:nvPr/>
        </p:nvSpPr>
        <p:spPr>
          <a:xfrm>
            <a:off x="961295" y="2833032"/>
            <a:ext cx="1215957" cy="369332"/>
          </a:xfrm>
          <a:prstGeom prst="rect">
            <a:avLst/>
          </a:prstGeom>
          <a:noFill/>
        </p:spPr>
        <p:txBody>
          <a:bodyPr wrap="square" rtlCol="0">
            <a:spAutoFit/>
          </a:bodyPr>
          <a:lstStyle/>
          <a:p>
            <a:r>
              <a:rPr lang="sv-SE" dirty="0" smtClean="0"/>
              <a:t>expression</a:t>
            </a:r>
            <a:endParaRPr lang="sv-SE" dirty="0"/>
          </a:p>
        </p:txBody>
      </p:sp>
      <p:sp>
        <p:nvSpPr>
          <p:cNvPr id="18" name="TextBox 17"/>
          <p:cNvSpPr txBox="1"/>
          <p:nvPr/>
        </p:nvSpPr>
        <p:spPr>
          <a:xfrm rot="1655544">
            <a:off x="4498322" y="2648365"/>
            <a:ext cx="2597710" cy="369332"/>
          </a:xfrm>
          <a:prstGeom prst="rect">
            <a:avLst/>
          </a:prstGeom>
          <a:noFill/>
        </p:spPr>
        <p:txBody>
          <a:bodyPr wrap="square" rtlCol="0">
            <a:spAutoFit/>
          </a:bodyPr>
          <a:lstStyle/>
          <a:p>
            <a:r>
              <a:rPr lang="sv-SE" i="1" dirty="0"/>
              <a:t>c</a:t>
            </a:r>
            <a:r>
              <a:rPr lang="sv-SE" i="1" dirty="0" smtClean="0"/>
              <a:t>orrespond to </a:t>
            </a:r>
            <a:r>
              <a:rPr lang="sv-SE" dirty="0" smtClean="0"/>
              <a:t>&gt;</a:t>
            </a:r>
            <a:endParaRPr lang="sv-SE" dirty="0"/>
          </a:p>
        </p:txBody>
      </p:sp>
      <p:sp>
        <p:nvSpPr>
          <p:cNvPr id="19" name="TextBox 18"/>
          <p:cNvSpPr txBox="1"/>
          <p:nvPr/>
        </p:nvSpPr>
        <p:spPr>
          <a:xfrm>
            <a:off x="2292522" y="1984229"/>
            <a:ext cx="1955961" cy="369332"/>
          </a:xfrm>
          <a:prstGeom prst="rect">
            <a:avLst/>
          </a:prstGeom>
          <a:noFill/>
        </p:spPr>
        <p:txBody>
          <a:bodyPr wrap="square" rtlCol="0">
            <a:spAutoFit/>
          </a:bodyPr>
          <a:lstStyle/>
          <a:p>
            <a:r>
              <a:rPr lang="sv-SE" dirty="0" smtClean="0"/>
              <a:t>representation</a:t>
            </a:r>
            <a:endParaRPr lang="sv-SE" dirty="0"/>
          </a:p>
        </p:txBody>
      </p:sp>
      <p:sp>
        <p:nvSpPr>
          <p:cNvPr id="21" name="Title 7"/>
          <p:cNvSpPr>
            <a:spLocks noGrp="1"/>
          </p:cNvSpPr>
          <p:nvPr>
            <p:ph type="title"/>
          </p:nvPr>
        </p:nvSpPr>
        <p:spPr>
          <a:xfrm>
            <a:off x="792000" y="627534"/>
            <a:ext cx="8352000" cy="596700"/>
          </a:xfrm>
        </p:spPr>
        <p:txBody>
          <a:bodyPr/>
          <a:lstStyle/>
          <a:p>
            <a:r>
              <a:rPr lang="sv-SE" dirty="0" smtClean="0"/>
              <a:t>SBVR</a:t>
            </a:r>
            <a:r>
              <a:rPr lang="sv-SE" dirty="0"/>
              <a:t/>
            </a:r>
            <a:br>
              <a:rPr lang="sv-SE" dirty="0"/>
            </a:br>
            <a:endParaRPr lang="sv-SE" b="0" dirty="0"/>
          </a:p>
        </p:txBody>
      </p:sp>
      <p:sp>
        <p:nvSpPr>
          <p:cNvPr id="23" name="TextBox 22"/>
          <p:cNvSpPr txBox="1"/>
          <p:nvPr/>
        </p:nvSpPr>
        <p:spPr>
          <a:xfrm>
            <a:off x="2279243" y="2199672"/>
            <a:ext cx="2712464" cy="307777"/>
          </a:xfrm>
          <a:prstGeom prst="rect">
            <a:avLst/>
          </a:prstGeom>
          <a:noFill/>
        </p:spPr>
        <p:txBody>
          <a:bodyPr wrap="square" rtlCol="0">
            <a:spAutoFit/>
          </a:bodyPr>
          <a:lstStyle/>
          <a:p>
            <a:r>
              <a:rPr lang="sv-SE" sz="1400" i="1" dirty="0" smtClean="0"/>
              <a:t>term</a:t>
            </a:r>
          </a:p>
        </p:txBody>
      </p:sp>
      <p:sp>
        <p:nvSpPr>
          <p:cNvPr id="26" name="TextBox 25"/>
          <p:cNvSpPr txBox="1"/>
          <p:nvPr/>
        </p:nvSpPr>
        <p:spPr>
          <a:xfrm>
            <a:off x="969968" y="3047719"/>
            <a:ext cx="1742869" cy="307777"/>
          </a:xfrm>
          <a:prstGeom prst="rect">
            <a:avLst/>
          </a:prstGeom>
          <a:noFill/>
        </p:spPr>
        <p:txBody>
          <a:bodyPr wrap="square" rtlCol="0">
            <a:spAutoFit/>
          </a:bodyPr>
          <a:lstStyle/>
          <a:p>
            <a:r>
              <a:rPr lang="sv-SE" sz="1400" i="1" dirty="0" smtClean="0"/>
              <a:t>character sequence </a:t>
            </a:r>
            <a:endParaRPr lang="sv-SE" sz="1400" i="1" dirty="0"/>
          </a:p>
        </p:txBody>
      </p:sp>
      <p:sp>
        <p:nvSpPr>
          <p:cNvPr id="28" name="TextBox 27"/>
          <p:cNvSpPr txBox="1"/>
          <p:nvPr/>
        </p:nvSpPr>
        <p:spPr>
          <a:xfrm>
            <a:off x="891534" y="4284246"/>
            <a:ext cx="7376025" cy="646331"/>
          </a:xfrm>
          <a:prstGeom prst="rect">
            <a:avLst/>
          </a:prstGeom>
          <a:noFill/>
        </p:spPr>
        <p:txBody>
          <a:bodyPr wrap="square" rtlCol="0">
            <a:spAutoFit/>
          </a:bodyPr>
          <a:lstStyle/>
          <a:p>
            <a:r>
              <a:rPr lang="sv-SE" dirty="0" smtClean="0"/>
              <a:t>[http</a:t>
            </a:r>
            <a:r>
              <a:rPr lang="sv-SE" dirty="0"/>
              <a:t>://www.omg.org/spec/SBVR</a:t>
            </a:r>
            <a:r>
              <a:rPr lang="sv-SE" dirty="0" smtClean="0"/>
              <a:t>/] [Note, SBVR is somewhat simplified and changed by me]</a:t>
            </a:r>
            <a:endParaRPr lang="sv-SE" dirty="0"/>
          </a:p>
        </p:txBody>
      </p:sp>
      <p:sp>
        <p:nvSpPr>
          <p:cNvPr id="20" name="TextBox 19"/>
          <p:cNvSpPr txBox="1"/>
          <p:nvPr/>
        </p:nvSpPr>
        <p:spPr>
          <a:xfrm>
            <a:off x="2288971" y="2362064"/>
            <a:ext cx="2712464" cy="307777"/>
          </a:xfrm>
          <a:prstGeom prst="rect">
            <a:avLst/>
          </a:prstGeom>
          <a:noFill/>
        </p:spPr>
        <p:txBody>
          <a:bodyPr wrap="square" rtlCol="0">
            <a:spAutoFit/>
          </a:bodyPr>
          <a:lstStyle/>
          <a:p>
            <a:r>
              <a:rPr lang="sv-SE" sz="1400" i="1" dirty="0" smtClean="0"/>
              <a:t>definition</a:t>
            </a:r>
            <a:endParaRPr lang="sv-SE" sz="1400" i="1"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29852077"/>
      </p:ext>
    </p:extLst>
  </p:cSld>
  <p:clrMapOvr>
    <a:masterClrMapping/>
  </p:clrMapOvr>
  <mc:AlternateContent xmlns:mc="http://schemas.openxmlformats.org/markup-compatibility/2006" xmlns:p14="http://schemas.microsoft.com/office/powerpoint/2010/main">
    <mc:Choice Requires="p14">
      <p:transition spd="slow" p14:dur="2000" advTm="141104"/>
    </mc:Choice>
    <mc:Fallback xmlns="">
      <p:transition spd="slow" advTm="141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456" y="627534"/>
            <a:ext cx="6850800" cy="596700"/>
          </a:xfrm>
        </p:spPr>
        <p:txBody>
          <a:bodyPr/>
          <a:lstStyle/>
          <a:p>
            <a:r>
              <a:rPr lang="sv-SE" dirty="0" smtClean="0"/>
              <a:t>SBVR</a:t>
            </a:r>
            <a:endParaRPr lang="sv-S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14377346"/>
              </p:ext>
            </p:extLst>
          </p:nvPr>
        </p:nvGraphicFramePr>
        <p:xfrm>
          <a:off x="924126" y="1274763"/>
          <a:ext cx="7830767" cy="2161177"/>
        </p:xfrm>
        <a:graphic>
          <a:graphicData uri="http://schemas.openxmlformats.org/drawingml/2006/table">
            <a:tbl>
              <a:tblPr firstRow="1" bandRow="1">
                <a:tableStyleId>{5C22544A-7EE6-4342-B048-85BDC9FD1C3A}</a:tableStyleId>
              </a:tblPr>
              <a:tblGrid>
                <a:gridCol w="1974715"/>
                <a:gridCol w="1777410"/>
                <a:gridCol w="2039321"/>
                <a:gridCol w="2039321"/>
              </a:tblGrid>
              <a:tr h="208040">
                <a:tc>
                  <a:txBody>
                    <a:bodyPr/>
                    <a:lstStyle/>
                    <a:p>
                      <a:r>
                        <a:rPr lang="sv-SE" dirty="0" smtClean="0"/>
                        <a:t>Extension</a:t>
                      </a:r>
                      <a:endParaRPr lang="sv-SE" dirty="0"/>
                    </a:p>
                  </a:txBody>
                  <a:tcPr/>
                </a:tc>
                <a:tc>
                  <a:txBody>
                    <a:bodyPr/>
                    <a:lstStyle/>
                    <a:p>
                      <a:r>
                        <a:rPr lang="sv-SE" dirty="0" smtClean="0"/>
                        <a:t>Meaning</a:t>
                      </a:r>
                      <a:endParaRPr lang="sv-SE" dirty="0"/>
                    </a:p>
                  </a:txBody>
                  <a:tcPr/>
                </a:tc>
                <a:tc>
                  <a:txBody>
                    <a:bodyPr/>
                    <a:lstStyle/>
                    <a:p>
                      <a:r>
                        <a:rPr lang="sv-SE" dirty="0" smtClean="0"/>
                        <a:t>Representation</a:t>
                      </a:r>
                      <a:endParaRPr lang="sv-SE" dirty="0"/>
                    </a:p>
                  </a:txBody>
                  <a:tcPr/>
                </a:tc>
                <a:tc>
                  <a:txBody>
                    <a:bodyPr/>
                    <a:lstStyle/>
                    <a:p>
                      <a:r>
                        <a:rPr lang="sv-SE" dirty="0" smtClean="0"/>
                        <a:t>Expression</a:t>
                      </a:r>
                      <a:endParaRPr lang="sv-SE" dirty="0"/>
                    </a:p>
                  </a:txBody>
                  <a:tcPr/>
                </a:tc>
              </a:tr>
              <a:tr h="974655">
                <a:tc rowSpan="2">
                  <a:txBody>
                    <a:bodyPr/>
                    <a:lstStyle/>
                    <a:p>
                      <a:r>
                        <a:rPr lang="sv-SE" sz="1400" dirty="0" smtClean="0"/>
                        <a:t>The actual</a:t>
                      </a:r>
                      <a:r>
                        <a:rPr lang="sv-SE" sz="1400" baseline="0" dirty="0" smtClean="0"/>
                        <a:t> drivers of motor vehicles</a:t>
                      </a:r>
                      <a:endParaRPr lang="sv-SE" sz="1400"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t>Concept</a:t>
                      </a:r>
                      <a:r>
                        <a:rPr lang="sv-SE" sz="1400" baseline="0" dirty="0" smtClean="0"/>
                        <a:t> ”driver” – how we think about drivers, what characterizes them</a:t>
                      </a:r>
                      <a:endParaRPr lang="sv-SE" sz="1400" dirty="0"/>
                    </a:p>
                  </a:txBody>
                  <a:tcPr/>
                </a:tc>
                <a:tc>
                  <a:txBody>
                    <a:bodyPr/>
                    <a:lstStyle/>
                    <a:p>
                      <a:r>
                        <a:rPr lang="sv-SE" sz="1400" dirty="0" smtClean="0"/>
                        <a:t>The term driver which relate</a:t>
                      </a:r>
                      <a:r>
                        <a:rPr lang="sv-SE" sz="1400" baseline="0" dirty="0" smtClean="0"/>
                        <a:t> </a:t>
                      </a:r>
                      <a:r>
                        <a:rPr lang="sv-SE" sz="1400" dirty="0" smtClean="0"/>
                        <a:t>the concept ”driver” to the character</a:t>
                      </a:r>
                      <a:r>
                        <a:rPr lang="sv-SE" sz="1400" baseline="0" dirty="0" smtClean="0"/>
                        <a:t> sequence </a:t>
                      </a:r>
                      <a:r>
                        <a:rPr lang="sv-SE" sz="1400" dirty="0" smtClean="0"/>
                        <a:t>”driver”</a:t>
                      </a:r>
                      <a:endParaRPr lang="sv-SE" sz="1400" dirty="0"/>
                    </a:p>
                  </a:txBody>
                  <a:tcPr/>
                </a:tc>
                <a:tc>
                  <a:txBody>
                    <a:bodyPr/>
                    <a:lstStyle/>
                    <a:p>
                      <a:r>
                        <a:rPr lang="sv-SE" sz="1400" dirty="0" smtClean="0"/>
                        <a:t>The character</a:t>
                      </a:r>
                      <a:r>
                        <a:rPr lang="sv-SE" sz="1400" baseline="0" dirty="0" smtClean="0"/>
                        <a:t> sequence ”driver”</a:t>
                      </a:r>
                      <a:endParaRPr lang="sv-SE" sz="1400" dirty="0"/>
                    </a:p>
                  </a:txBody>
                  <a:tcPr/>
                </a:tc>
              </a:tr>
              <a:tr h="820762">
                <a:tc vMerge="1">
                  <a:txBody>
                    <a:bodyPr/>
                    <a:lstStyle/>
                    <a:p>
                      <a:endParaRPr lang="sv-SE" dirty="0"/>
                    </a:p>
                  </a:txBody>
                  <a:tcPr/>
                </a:tc>
                <a:tc vMerge="1">
                  <a:txBody>
                    <a:bodyPr/>
                    <a:lstStyle/>
                    <a:p>
                      <a:endParaRPr lang="sv-SE" dirty="0"/>
                    </a:p>
                  </a:txBody>
                  <a:tcPr/>
                </a:tc>
                <a:tc>
                  <a:txBody>
                    <a:bodyPr/>
                    <a:lstStyle/>
                    <a:p>
                      <a:r>
                        <a:rPr lang="sv-SE" sz="1400" dirty="0" smtClean="0"/>
                        <a:t>Definition of the concept</a:t>
                      </a:r>
                      <a:r>
                        <a:rPr lang="sv-SE" sz="1400" baseline="0" dirty="0" smtClean="0"/>
                        <a:t> ”driver” as ”operator of a motor vehicles”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400" dirty="0" smtClean="0"/>
                        <a:t>The character</a:t>
                      </a:r>
                      <a:r>
                        <a:rPr lang="sv-SE" sz="1400" baseline="0" dirty="0" smtClean="0"/>
                        <a:t> sequence ”operator of a motor vehicles”</a:t>
                      </a:r>
                      <a:endParaRPr lang="sv-SE" sz="1400" dirty="0"/>
                    </a:p>
                  </a:txBody>
                  <a:tcPr/>
                </a:tc>
              </a:tr>
            </a:tbl>
          </a:graphicData>
        </a:graphic>
      </p:graphicFrame>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9769" y="3486469"/>
            <a:ext cx="5258205" cy="15077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5455987" y="3435940"/>
            <a:ext cx="3472113" cy="369332"/>
          </a:xfrm>
          <a:prstGeom prst="rect">
            <a:avLst/>
          </a:prstGeom>
          <a:noFill/>
        </p:spPr>
        <p:txBody>
          <a:bodyPr wrap="square" rtlCol="0">
            <a:spAutoFit/>
          </a:bodyPr>
          <a:lstStyle/>
          <a:p>
            <a:r>
              <a:rPr lang="sv-SE" dirty="0" smtClean="0"/>
              <a:t>[http</a:t>
            </a:r>
            <a:r>
              <a:rPr lang="sv-SE" dirty="0"/>
              <a:t>://www.omg.org/spec/SBVR</a:t>
            </a:r>
            <a:r>
              <a:rPr lang="sv-SE" dirty="0" smtClean="0"/>
              <a:t>/]</a:t>
            </a:r>
            <a:endParaRPr lang="sv-SE"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345529368"/>
      </p:ext>
    </p:extLst>
  </p:cSld>
  <p:clrMapOvr>
    <a:masterClrMapping/>
  </p:clrMapOvr>
  <mc:AlternateContent xmlns:mc="http://schemas.openxmlformats.org/markup-compatibility/2006" xmlns:p14="http://schemas.microsoft.com/office/powerpoint/2010/main">
    <mc:Choice Requires="p14">
      <p:transition spd="slow" p14:dur="2000" advTm="71358"/>
    </mc:Choice>
    <mc:Fallback xmlns="">
      <p:transition spd="slow" advTm="7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37992" cy="3240432"/>
          </a:xfrm>
        </p:spPr>
        <p:txBody>
          <a:bodyPr>
            <a:noAutofit/>
          </a:bodyPr>
          <a:lstStyle/>
          <a:p>
            <a:r>
              <a:rPr lang="en-US" sz="1800" i="1" dirty="0"/>
              <a:t>Semantics of Business Vocabulary and </a:t>
            </a:r>
            <a:r>
              <a:rPr lang="en-US" sz="1800" i="1" dirty="0" smtClean="0"/>
              <a:t>Rules (</a:t>
            </a:r>
            <a:r>
              <a:rPr lang="sv-SE" sz="1800" dirty="0" smtClean="0"/>
              <a:t>SBVR) is a OMG specification (i.e. standard) supporting documention of the semantics of business vocabularies and business rules</a:t>
            </a:r>
          </a:p>
          <a:p>
            <a:r>
              <a:rPr lang="sv-SE" sz="1800" dirty="0" smtClean="0"/>
              <a:t>SBVR also support exchange of such </a:t>
            </a:r>
            <a:r>
              <a:rPr lang="sv-SE" sz="1800" dirty="0"/>
              <a:t>business vocabularies and business rules </a:t>
            </a:r>
            <a:r>
              <a:rPr lang="sv-SE" sz="1800" dirty="0" smtClean="0"/>
              <a:t>between organizations and between organization and IT systems</a:t>
            </a:r>
          </a:p>
          <a:p>
            <a:pPr marL="0" indent="0">
              <a:buNone/>
            </a:pPr>
            <a:r>
              <a:rPr lang="sv-SE" sz="1800" dirty="0"/>
              <a:t>	</a:t>
            </a:r>
            <a:r>
              <a:rPr lang="sv-SE" sz="1800" dirty="0" smtClean="0"/>
              <a:t>		</a:t>
            </a:r>
          </a:p>
          <a:p>
            <a:pPr marL="0" indent="0">
              <a:buNone/>
            </a:pPr>
            <a:r>
              <a:rPr lang="sv-SE" sz="1800" dirty="0"/>
              <a:t>	</a:t>
            </a:r>
            <a:r>
              <a:rPr lang="sv-SE" sz="1800" dirty="0" smtClean="0"/>
              <a:t>		[</a:t>
            </a:r>
            <a:r>
              <a:rPr lang="sv-SE" sz="1800" dirty="0"/>
              <a:t>http://www.omg.org/spec/SBVR</a:t>
            </a:r>
            <a:r>
              <a:rPr lang="sv-SE" sz="1800" dirty="0" smtClean="0"/>
              <a:t>/]</a:t>
            </a:r>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114905038"/>
      </p:ext>
    </p:extLst>
  </p:cSld>
  <p:clrMapOvr>
    <a:masterClrMapping/>
  </p:clrMapOvr>
  <mc:AlternateContent xmlns:mc="http://schemas.openxmlformats.org/markup-compatibility/2006" xmlns:p14="http://schemas.microsoft.com/office/powerpoint/2010/main">
    <mc:Choice Requires="p14">
      <p:transition spd="slow" p14:dur="2000" advTm="33602"/>
    </mc:Choice>
    <mc:Fallback xmlns="">
      <p:transition spd="slow" advTm="33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37992" cy="3240432"/>
          </a:xfrm>
        </p:spPr>
        <p:txBody>
          <a:bodyPr>
            <a:noAutofit/>
          </a:bodyPr>
          <a:lstStyle/>
          <a:p>
            <a:r>
              <a:rPr lang="sv-SE" sz="1800" dirty="0" smtClean="0"/>
              <a:t>Individual concept</a:t>
            </a:r>
          </a:p>
          <a:p>
            <a:r>
              <a:rPr lang="sv-SE" sz="1800" dirty="0" smtClean="0"/>
              <a:t>General concept</a:t>
            </a:r>
          </a:p>
          <a:p>
            <a:r>
              <a:rPr lang="sv-SE" sz="1800" dirty="0" smtClean="0"/>
              <a:t>Verb concept</a:t>
            </a:r>
          </a:p>
          <a:p>
            <a:r>
              <a:rPr lang="sv-SE" sz="1800" dirty="0" smtClean="0"/>
              <a:t>Individual fact</a:t>
            </a:r>
          </a:p>
          <a:p>
            <a:pPr marL="0" indent="0">
              <a:buNone/>
            </a:pPr>
            <a:endParaRPr lang="sv-SE" sz="1800" dirty="0" smtClean="0"/>
          </a:p>
          <a:p>
            <a:endParaRPr lang="sv-SE" sz="1800" dirty="0" smtClean="0"/>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3557" y="2422189"/>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5786536" y="4663828"/>
            <a:ext cx="3735421" cy="369332"/>
          </a:xfrm>
          <a:prstGeom prst="rect">
            <a:avLst/>
          </a:prstGeom>
          <a:noFill/>
        </p:spPr>
        <p:txBody>
          <a:bodyPr wrap="square" rtlCol="0">
            <a:spAutoFit/>
          </a:bodyPr>
          <a:lstStyle/>
          <a:p>
            <a:r>
              <a:rPr lang="sv-SE" dirty="0" smtClean="0"/>
              <a:t>[Haarst (2013): SBVR made easy]</a:t>
            </a:r>
            <a:endParaRPr lang="sv-SE"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549796991"/>
      </p:ext>
    </p:extLst>
  </p:cSld>
  <p:clrMapOvr>
    <a:masterClrMapping/>
  </p:clrMapOvr>
  <mc:AlternateContent xmlns:mc="http://schemas.openxmlformats.org/markup-compatibility/2006" xmlns:p14="http://schemas.microsoft.com/office/powerpoint/2010/main">
    <mc:Choice Requires="p14">
      <p:transition spd="slow" p14:dur="2000" advTm="42362"/>
    </mc:Choice>
    <mc:Fallback xmlns="">
      <p:transition spd="slow" advTm="42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1999" y="1275534"/>
            <a:ext cx="8137992" cy="3240432"/>
          </a:xfrm>
        </p:spPr>
        <p:txBody>
          <a:bodyPr>
            <a:noAutofit/>
          </a:bodyPr>
          <a:lstStyle/>
          <a:p>
            <a:r>
              <a:rPr lang="sv-SE" sz="1800" b="1" dirty="0" smtClean="0"/>
              <a:t>Individual concept</a:t>
            </a:r>
          </a:p>
          <a:p>
            <a:r>
              <a:rPr lang="sv-SE" sz="1800" dirty="0" smtClean="0">
                <a:solidFill>
                  <a:schemeClr val="bg1">
                    <a:lumMod val="75000"/>
                  </a:schemeClr>
                </a:solidFill>
              </a:rPr>
              <a:t>General concept</a:t>
            </a:r>
          </a:p>
          <a:p>
            <a:r>
              <a:rPr lang="sv-SE" sz="1800" dirty="0">
                <a:solidFill>
                  <a:schemeClr val="bg1">
                    <a:lumMod val="75000"/>
                  </a:schemeClr>
                </a:solidFill>
              </a:rPr>
              <a:t>Verb concept</a:t>
            </a:r>
          </a:p>
          <a:p>
            <a:r>
              <a:rPr lang="sv-SE" sz="1800" dirty="0" smtClean="0">
                <a:solidFill>
                  <a:schemeClr val="bg1">
                    <a:lumMod val="75000"/>
                  </a:schemeClr>
                </a:solidFill>
              </a:rPr>
              <a:t>Individual fact </a:t>
            </a:r>
          </a:p>
          <a:p>
            <a:endParaRPr lang="sv-SE" sz="1800" dirty="0" smtClean="0">
              <a:solidFill>
                <a:schemeClr val="bg1">
                  <a:lumMod val="75000"/>
                </a:schemeClr>
              </a:solidFill>
            </a:endParaRPr>
          </a:p>
          <a:p>
            <a:endParaRPr lang="sv-SE" sz="1800" dirty="0" smtClean="0">
              <a:solidFill>
                <a:schemeClr val="bg1">
                  <a:lumMod val="75000"/>
                </a:schemeClr>
              </a:solidFill>
            </a:endParaRPr>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99" y="2373550"/>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1"/>
          <p:cNvSpPr/>
          <p:nvPr/>
        </p:nvSpPr>
        <p:spPr>
          <a:xfrm>
            <a:off x="3815887" y="172602"/>
            <a:ext cx="5112213" cy="1015663"/>
          </a:xfrm>
          <a:prstGeom prst="rect">
            <a:avLst/>
          </a:prstGeom>
        </p:spPr>
        <p:txBody>
          <a:bodyPr wrap="square">
            <a:spAutoFit/>
          </a:bodyPr>
          <a:lstStyle/>
          <a:p>
            <a:pPr marL="342900" indent="-342900">
              <a:buFont typeface="Arial" panose="020B0604020202020204" pitchFamily="34" charset="0"/>
              <a:buChar char="•"/>
            </a:pPr>
            <a:r>
              <a:rPr lang="sv-SE" sz="2000" dirty="0"/>
              <a:t>An </a:t>
            </a:r>
            <a:r>
              <a:rPr lang="sv-SE" sz="2000" b="1" dirty="0"/>
              <a:t>individual (noun) concept </a:t>
            </a:r>
            <a:r>
              <a:rPr lang="sv-SE" sz="2000" dirty="0"/>
              <a:t>– correspond to one specific thing, that is, </a:t>
            </a:r>
            <a:r>
              <a:rPr lang="sv-SE" sz="2000" b="1" dirty="0" smtClean="0"/>
              <a:t>one </a:t>
            </a:r>
            <a:r>
              <a:rPr lang="sv-SE" sz="2000" b="1" dirty="0"/>
              <a:t>instance</a:t>
            </a:r>
            <a:r>
              <a:rPr lang="sv-SE" sz="2000" dirty="0"/>
              <a:t> in the extension (the real world</a:t>
            </a:r>
            <a:r>
              <a:rPr lang="sv-SE" sz="2000" dirty="0" smtClean="0"/>
              <a:t>) </a:t>
            </a:r>
            <a:endParaRPr lang="sv-SE" sz="2000" dirty="0"/>
          </a:p>
        </p:txBody>
      </p:sp>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3494" y="2118368"/>
            <a:ext cx="1842608" cy="10935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1136" y="3508745"/>
            <a:ext cx="1705302" cy="11819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p:cNvSpPr txBox="1"/>
          <p:nvPr/>
        </p:nvSpPr>
        <p:spPr>
          <a:xfrm>
            <a:off x="154032" y="3761145"/>
            <a:ext cx="1765005" cy="338554"/>
          </a:xfrm>
          <a:prstGeom prst="rect">
            <a:avLst/>
          </a:prstGeom>
          <a:noFill/>
        </p:spPr>
        <p:txBody>
          <a:bodyPr wrap="square" rtlCol="0">
            <a:spAutoFit/>
          </a:bodyPr>
          <a:lstStyle/>
          <a:p>
            <a:r>
              <a:rPr lang="sv-SE" sz="1600" dirty="0" smtClean="0"/>
              <a:t>”Anna Svan”</a:t>
            </a:r>
            <a:endParaRPr lang="sv-SE" sz="16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939203473"/>
      </p:ext>
    </p:extLst>
  </p:cSld>
  <p:clrMapOvr>
    <a:masterClrMapping/>
  </p:clrMapOvr>
  <mc:AlternateContent xmlns:mc="http://schemas.openxmlformats.org/markup-compatibility/2006" xmlns:p14="http://schemas.microsoft.com/office/powerpoint/2010/main">
    <mc:Choice Requires="p14">
      <p:transition spd="slow" p14:dur="2000" advTm="28333"/>
    </mc:Choice>
    <mc:Fallback xmlns="">
      <p:transition spd="slow" advTm="2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253688" y="3328986"/>
            <a:ext cx="2787569" cy="1114797"/>
          </a:xfrm>
          <a:prstGeom prst="ellipse">
            <a:avLst/>
          </a:prstGeom>
          <a:ln w="9525">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0108" y="1171541"/>
            <a:ext cx="8137992" cy="3240432"/>
          </a:xfrm>
        </p:spPr>
        <p:txBody>
          <a:bodyPr>
            <a:noAutofit/>
          </a:bodyPr>
          <a:lstStyle/>
          <a:p>
            <a:r>
              <a:rPr lang="sv-SE" sz="1800" dirty="0" smtClean="0">
                <a:solidFill>
                  <a:schemeClr val="bg1">
                    <a:lumMod val="75000"/>
                  </a:schemeClr>
                </a:solidFill>
              </a:rPr>
              <a:t>Individual concept</a:t>
            </a:r>
          </a:p>
          <a:p>
            <a:r>
              <a:rPr lang="sv-SE" sz="1800" b="1" dirty="0" smtClean="0"/>
              <a:t>General concept</a:t>
            </a:r>
            <a:endParaRPr lang="sv-SE" sz="1800" dirty="0">
              <a:solidFill>
                <a:schemeClr val="bg1">
                  <a:lumMod val="75000"/>
                </a:schemeClr>
              </a:solidFill>
            </a:endParaRPr>
          </a:p>
          <a:p>
            <a:r>
              <a:rPr lang="sv-SE" sz="1800" dirty="0">
                <a:solidFill>
                  <a:schemeClr val="bg1">
                    <a:lumMod val="75000"/>
                  </a:schemeClr>
                </a:solidFill>
              </a:rPr>
              <a:t>Verb concept </a:t>
            </a:r>
            <a:endParaRPr lang="sv-SE" sz="1800" dirty="0" smtClean="0">
              <a:solidFill>
                <a:schemeClr val="bg1">
                  <a:lumMod val="75000"/>
                </a:schemeClr>
              </a:solidFill>
            </a:endParaRPr>
          </a:p>
          <a:p>
            <a:r>
              <a:rPr lang="sv-SE" sz="1800" dirty="0" smtClean="0">
                <a:solidFill>
                  <a:schemeClr val="bg1">
                    <a:lumMod val="75000"/>
                  </a:schemeClr>
                </a:solidFill>
              </a:rPr>
              <a:t>Individual fact</a:t>
            </a:r>
          </a:p>
          <a:p>
            <a:endParaRPr lang="sv-SE" sz="1800" dirty="0" smtClean="0">
              <a:solidFill>
                <a:schemeClr val="bg1">
                  <a:lumMod val="75000"/>
                </a:schemeClr>
              </a:solidFill>
            </a:endParaRPr>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73" y="2659302"/>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7113284" y="7300397"/>
            <a:ext cx="691093" cy="461665"/>
          </a:xfrm>
          <a:prstGeom prst="rect">
            <a:avLst/>
          </a:prstGeom>
          <a:noFill/>
        </p:spPr>
        <p:txBody>
          <a:bodyPr wrap="square" rtlCol="0">
            <a:spAutoFit/>
          </a:bodyPr>
          <a:lstStyle/>
          <a:p>
            <a:r>
              <a:rPr lang="sv-SE" sz="1200" dirty="0" smtClean="0"/>
              <a:t>”Student”</a:t>
            </a:r>
            <a:endParaRPr lang="sv-SE" sz="1200" dirty="0"/>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3411" y="3437234"/>
            <a:ext cx="2499206" cy="10065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981" y="2134733"/>
            <a:ext cx="2080489" cy="11699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p:cNvSpPr txBox="1"/>
          <p:nvPr/>
        </p:nvSpPr>
        <p:spPr>
          <a:xfrm>
            <a:off x="249173" y="4056434"/>
            <a:ext cx="1628266" cy="323165"/>
          </a:xfrm>
          <a:prstGeom prst="rect">
            <a:avLst/>
          </a:prstGeom>
          <a:noFill/>
        </p:spPr>
        <p:txBody>
          <a:bodyPr wrap="square" rtlCol="0">
            <a:spAutoFit/>
          </a:bodyPr>
          <a:lstStyle/>
          <a:p>
            <a:r>
              <a:rPr lang="sv-SE" sz="1500" dirty="0" smtClean="0"/>
              <a:t>”Student”</a:t>
            </a:r>
            <a:endParaRPr lang="sv-SE" sz="1500" dirty="0"/>
          </a:p>
        </p:txBody>
      </p:sp>
      <p:sp>
        <p:nvSpPr>
          <p:cNvPr id="12" name="Rectangle 11"/>
          <p:cNvSpPr/>
          <p:nvPr/>
        </p:nvSpPr>
        <p:spPr>
          <a:xfrm>
            <a:off x="3567165" y="75425"/>
            <a:ext cx="5665451" cy="1631216"/>
          </a:xfrm>
          <a:prstGeom prst="rect">
            <a:avLst/>
          </a:prstGeom>
        </p:spPr>
        <p:txBody>
          <a:bodyPr wrap="square">
            <a:spAutoFit/>
          </a:bodyPr>
          <a:lstStyle/>
          <a:p>
            <a:pPr marL="342900" indent="-342900">
              <a:buFont typeface="Arial" panose="020B0604020202020204" pitchFamily="34" charset="0"/>
              <a:buChar char="•"/>
            </a:pPr>
            <a:r>
              <a:rPr lang="sv-SE" sz="2000" dirty="0" smtClean="0"/>
              <a:t>A </a:t>
            </a:r>
            <a:r>
              <a:rPr lang="sv-SE" sz="2000" b="1" dirty="0" smtClean="0"/>
              <a:t>general </a:t>
            </a:r>
            <a:r>
              <a:rPr lang="sv-SE" sz="2000" b="1" dirty="0"/>
              <a:t>(noun) concept</a:t>
            </a:r>
            <a:r>
              <a:rPr lang="sv-SE" sz="2000" dirty="0"/>
              <a:t> – correspond to two or more actual things that are grouped</a:t>
            </a:r>
            <a:r>
              <a:rPr lang="sv-SE" sz="2000" b="1" dirty="0"/>
              <a:t>, </a:t>
            </a:r>
            <a:r>
              <a:rPr lang="sv-SE" sz="2000" dirty="0"/>
              <a:t>that is, correspond to a </a:t>
            </a:r>
            <a:r>
              <a:rPr lang="sv-SE" sz="2000" b="1" dirty="0"/>
              <a:t>group of instances </a:t>
            </a:r>
            <a:r>
              <a:rPr lang="sv-SE" sz="2000" dirty="0"/>
              <a:t>in the extension (the real world</a:t>
            </a:r>
            <a:r>
              <a:rPr lang="sv-SE" sz="2000" dirty="0" smtClean="0"/>
              <a:t>)</a:t>
            </a:r>
          </a:p>
          <a:p>
            <a:pPr marL="342900" indent="-342900">
              <a:buFont typeface="Arial" panose="020B0604020202020204" pitchFamily="34" charset="0"/>
              <a:buChar char="•"/>
            </a:pPr>
            <a:r>
              <a:rPr lang="sv-SE" sz="2000" dirty="0" smtClean="0"/>
              <a:t>This ”procedure” can be called </a:t>
            </a:r>
            <a:r>
              <a:rPr lang="sv-SE" sz="2000" b="1" dirty="0" smtClean="0"/>
              <a:t>classification</a:t>
            </a:r>
            <a:endParaRPr lang="sv-SE" sz="2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988643394"/>
      </p:ext>
    </p:extLst>
  </p:cSld>
  <p:clrMapOvr>
    <a:masterClrMapping/>
  </p:clrMapOvr>
  <mc:AlternateContent xmlns:mc="http://schemas.openxmlformats.org/markup-compatibility/2006" xmlns:p14="http://schemas.microsoft.com/office/powerpoint/2010/main">
    <mc:Choice Requires="p14">
      <p:transition spd="slow" p14:dur="2000" advTm="46336"/>
    </mc:Choice>
    <mc:Fallback xmlns="">
      <p:transition spd="slow" advTm="46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6050563" y="3152292"/>
            <a:ext cx="2787569" cy="987049"/>
          </a:xfrm>
          <a:prstGeom prst="ellipse">
            <a:avLst/>
          </a:prstGeom>
          <a:ln w="9525">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0108" y="1156290"/>
            <a:ext cx="8137992" cy="3240432"/>
          </a:xfrm>
        </p:spPr>
        <p:txBody>
          <a:bodyPr>
            <a:noAutofit/>
          </a:bodyPr>
          <a:lstStyle/>
          <a:p>
            <a:r>
              <a:rPr lang="sv-SE" sz="1800" dirty="0" smtClean="0">
                <a:solidFill>
                  <a:schemeClr val="bg1">
                    <a:lumMod val="75000"/>
                  </a:schemeClr>
                </a:solidFill>
              </a:rPr>
              <a:t>Individual concept</a:t>
            </a:r>
          </a:p>
          <a:p>
            <a:r>
              <a:rPr lang="sv-SE" sz="1800" dirty="0" smtClean="0">
                <a:solidFill>
                  <a:schemeClr val="bg1">
                    <a:lumMod val="85000"/>
                  </a:schemeClr>
                </a:solidFill>
              </a:rPr>
              <a:t>General concept</a:t>
            </a:r>
          </a:p>
          <a:p>
            <a:r>
              <a:rPr lang="sv-SE" sz="1800" b="1" dirty="0"/>
              <a:t>Verb concept</a:t>
            </a:r>
            <a:endParaRPr lang="sv-SE" sz="1800" dirty="0">
              <a:solidFill>
                <a:schemeClr val="bg1">
                  <a:lumMod val="75000"/>
                </a:schemeClr>
              </a:solidFill>
            </a:endParaRPr>
          </a:p>
          <a:p>
            <a:r>
              <a:rPr lang="sv-SE" sz="1800" dirty="0" smtClean="0">
                <a:solidFill>
                  <a:schemeClr val="bg1">
                    <a:lumMod val="75000"/>
                  </a:schemeClr>
                </a:solidFill>
              </a:rPr>
              <a:t>Individual fact</a:t>
            </a:r>
          </a:p>
          <a:p>
            <a:pPr marL="0" indent="0">
              <a:buNone/>
            </a:pPr>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862" y="2386332"/>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Box 6"/>
          <p:cNvSpPr txBox="1"/>
          <p:nvPr/>
        </p:nvSpPr>
        <p:spPr>
          <a:xfrm>
            <a:off x="348585" y="3664443"/>
            <a:ext cx="1765005" cy="523220"/>
          </a:xfrm>
          <a:prstGeom prst="rect">
            <a:avLst/>
          </a:prstGeom>
          <a:noFill/>
        </p:spPr>
        <p:txBody>
          <a:bodyPr wrap="square" rtlCol="0">
            <a:spAutoFit/>
          </a:bodyPr>
          <a:lstStyle/>
          <a:p>
            <a:r>
              <a:rPr lang="sv-SE" sz="1400" dirty="0" smtClean="0"/>
              <a:t>”Student registers for course”</a:t>
            </a:r>
            <a:endParaRPr lang="sv-SE" sz="1400" dirty="0"/>
          </a:p>
        </p:txBody>
      </p:sp>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2375" y="1538001"/>
            <a:ext cx="3300175" cy="160190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48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257" y="3363459"/>
            <a:ext cx="2170183" cy="6275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Rectangle 1"/>
          <p:cNvSpPr/>
          <p:nvPr/>
        </p:nvSpPr>
        <p:spPr>
          <a:xfrm>
            <a:off x="4059534" y="163262"/>
            <a:ext cx="4870457" cy="1631216"/>
          </a:xfrm>
          <a:prstGeom prst="rect">
            <a:avLst/>
          </a:prstGeom>
        </p:spPr>
        <p:txBody>
          <a:bodyPr wrap="square">
            <a:spAutoFit/>
          </a:bodyPr>
          <a:lstStyle/>
          <a:p>
            <a:pPr marL="285750" indent="-285750">
              <a:buFont typeface="Arial" panose="020B0604020202020204" pitchFamily="34" charset="0"/>
              <a:buChar char="•"/>
            </a:pPr>
            <a:r>
              <a:rPr lang="sv-SE" sz="2000" dirty="0"/>
              <a:t>Things get involved in relationships with other </a:t>
            </a:r>
            <a:r>
              <a:rPr lang="sv-SE" sz="2000" dirty="0" smtClean="0"/>
              <a:t>things</a:t>
            </a:r>
            <a:endParaRPr lang="sv-SE" sz="2000" dirty="0"/>
          </a:p>
          <a:p>
            <a:pPr marL="285750" indent="-285750">
              <a:buFont typeface="Arial" panose="020B0604020202020204" pitchFamily="34" charset="0"/>
              <a:buChar char="•"/>
            </a:pPr>
            <a:r>
              <a:rPr lang="sv-SE" sz="2000" dirty="0" smtClean="0"/>
              <a:t>A </a:t>
            </a:r>
            <a:r>
              <a:rPr lang="sv-SE" sz="2000" b="1" dirty="0" smtClean="0"/>
              <a:t>verb concept </a:t>
            </a:r>
            <a:r>
              <a:rPr lang="sv-SE" sz="2000" dirty="0" smtClean="0"/>
              <a:t>is the whole </a:t>
            </a:r>
            <a:r>
              <a:rPr lang="sv-SE" sz="2000" b="1" dirty="0" smtClean="0"/>
              <a:t>structure of a relationship and the related </a:t>
            </a:r>
            <a:r>
              <a:rPr lang="sv-SE" sz="2000" b="1" u="sng" dirty="0" smtClean="0"/>
              <a:t>general</a:t>
            </a:r>
            <a:r>
              <a:rPr lang="sv-SE" sz="2000" b="1" dirty="0" smtClean="0"/>
              <a:t> concepts</a:t>
            </a:r>
            <a:endParaRPr lang="sv-SE" sz="2000" b="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531422714"/>
      </p:ext>
    </p:extLst>
  </p:cSld>
  <p:clrMapOvr>
    <a:masterClrMapping/>
  </p:clrMapOvr>
  <mc:AlternateContent xmlns:mc="http://schemas.openxmlformats.org/markup-compatibility/2006" xmlns:p14="http://schemas.microsoft.com/office/powerpoint/2010/main">
    <mc:Choice Requires="p14">
      <p:transition spd="slow" p14:dur="2000" advTm="75928"/>
    </mc:Choice>
    <mc:Fallback xmlns="">
      <p:transition spd="slow" advTm="75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p:cNvSpPr/>
          <p:nvPr/>
        </p:nvSpPr>
        <p:spPr>
          <a:xfrm>
            <a:off x="6253688" y="3397082"/>
            <a:ext cx="2787569" cy="1114797"/>
          </a:xfrm>
          <a:prstGeom prst="ellipse">
            <a:avLst/>
          </a:prstGeom>
          <a:ln w="9525">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3" name="Content Placeholder 2"/>
          <p:cNvSpPr>
            <a:spLocks noGrp="1"/>
          </p:cNvSpPr>
          <p:nvPr>
            <p:ph idx="1"/>
          </p:nvPr>
        </p:nvSpPr>
        <p:spPr>
          <a:xfrm>
            <a:off x="790108" y="1203351"/>
            <a:ext cx="8137992" cy="3240432"/>
          </a:xfrm>
        </p:spPr>
        <p:txBody>
          <a:bodyPr>
            <a:noAutofit/>
          </a:bodyPr>
          <a:lstStyle/>
          <a:p>
            <a:r>
              <a:rPr lang="sv-SE" sz="1800" dirty="0" smtClean="0">
                <a:solidFill>
                  <a:schemeClr val="bg1">
                    <a:lumMod val="75000"/>
                  </a:schemeClr>
                </a:solidFill>
              </a:rPr>
              <a:t>Individual concept</a:t>
            </a:r>
          </a:p>
          <a:p>
            <a:r>
              <a:rPr lang="sv-SE" sz="1800" dirty="0" smtClean="0">
                <a:solidFill>
                  <a:schemeClr val="bg1">
                    <a:lumMod val="85000"/>
                  </a:schemeClr>
                </a:solidFill>
              </a:rPr>
              <a:t>General concept</a:t>
            </a:r>
          </a:p>
          <a:p>
            <a:r>
              <a:rPr lang="sv-SE" sz="1800" dirty="0">
                <a:solidFill>
                  <a:schemeClr val="bg1">
                    <a:lumMod val="85000"/>
                  </a:schemeClr>
                </a:solidFill>
              </a:rPr>
              <a:t>Verb concept</a:t>
            </a:r>
            <a:endParaRPr lang="sv-SE" sz="1800" b="1" dirty="0" smtClean="0"/>
          </a:p>
          <a:p>
            <a:r>
              <a:rPr lang="sv-SE" sz="1800" b="1" dirty="0" smtClean="0"/>
              <a:t>Individual fact </a:t>
            </a:r>
          </a:p>
          <a:p>
            <a:endParaRPr lang="sv-SE" sz="1800" dirty="0" smtClean="0">
              <a:solidFill>
                <a:schemeClr val="bg1">
                  <a:lumMod val="85000"/>
                </a:schemeClr>
              </a:solidFill>
            </a:endParaRPr>
          </a:p>
          <a:p>
            <a:endParaRPr lang="sv-SE" sz="1800" b="1" dirty="0" smtClean="0"/>
          </a:p>
          <a:p>
            <a:endParaRPr lang="sv-SE" sz="1800" dirty="0" smtClean="0"/>
          </a:p>
          <a:p>
            <a:pPr marL="0" indent="0">
              <a:buNone/>
            </a:pPr>
            <a:endParaRPr lang="en-US" sz="1800" dirty="0" smtClean="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9081574" cy="596700"/>
          </a:xfrm>
        </p:spPr>
        <p:txBody>
          <a:bodyPr/>
          <a:lstStyle/>
          <a:p>
            <a:r>
              <a:rPr lang="sv-SE" dirty="0" smtClean="0"/>
              <a:t>SBVR</a:t>
            </a:r>
            <a:r>
              <a:rPr lang="sv-SE" dirty="0"/>
              <a:t/>
            </a:r>
            <a:br>
              <a:rPr lang="sv-SE" dirty="0"/>
            </a:br>
            <a:r>
              <a:rPr lang="sv-SE" dirty="0" smtClean="0"/>
              <a:t/>
            </a:r>
            <a:br>
              <a:rPr lang="sv-SE" dirty="0" smtClean="0"/>
            </a:br>
            <a:endParaRPr lang="sv-SE" b="0" dirty="0"/>
          </a:p>
        </p:txBody>
      </p:sp>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201" y="2735065"/>
            <a:ext cx="7694578" cy="258178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633" y="3449779"/>
            <a:ext cx="2777267" cy="9940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946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5490" y="2070481"/>
            <a:ext cx="3336707" cy="16196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p:cNvSpPr txBox="1"/>
          <p:nvPr/>
        </p:nvSpPr>
        <p:spPr>
          <a:xfrm>
            <a:off x="187511" y="3920563"/>
            <a:ext cx="1765005" cy="523220"/>
          </a:xfrm>
          <a:prstGeom prst="rect">
            <a:avLst/>
          </a:prstGeom>
          <a:noFill/>
        </p:spPr>
        <p:txBody>
          <a:bodyPr wrap="square" rtlCol="0">
            <a:spAutoFit/>
          </a:bodyPr>
          <a:lstStyle/>
          <a:p>
            <a:r>
              <a:rPr lang="sv-SE" sz="1400" dirty="0" smtClean="0"/>
              <a:t>”Anna Svan register for SUPCOM course”</a:t>
            </a:r>
            <a:endParaRPr lang="sv-SE" sz="1400" dirty="0"/>
          </a:p>
        </p:txBody>
      </p:sp>
      <p:sp>
        <p:nvSpPr>
          <p:cNvPr id="2" name="Rectangle 1"/>
          <p:cNvSpPr/>
          <p:nvPr/>
        </p:nvSpPr>
        <p:spPr>
          <a:xfrm>
            <a:off x="3628418" y="105141"/>
            <a:ext cx="5113230" cy="1938992"/>
          </a:xfrm>
          <a:prstGeom prst="rect">
            <a:avLst/>
          </a:prstGeom>
        </p:spPr>
        <p:txBody>
          <a:bodyPr wrap="square">
            <a:spAutoFit/>
          </a:bodyPr>
          <a:lstStyle/>
          <a:p>
            <a:pPr marL="285750" indent="-285750">
              <a:buFont typeface="Arial" panose="020B0604020202020204" pitchFamily="34" charset="0"/>
              <a:buChar char="•"/>
            </a:pPr>
            <a:r>
              <a:rPr lang="sv-SE" sz="2000" b="1" dirty="0"/>
              <a:t>Individual facts </a:t>
            </a:r>
            <a:r>
              <a:rPr lang="sv-SE" sz="2000" dirty="0"/>
              <a:t>is the </a:t>
            </a:r>
            <a:r>
              <a:rPr lang="sv-SE" sz="2000" b="1" dirty="0"/>
              <a:t>whole structure of a relationship and the related individual </a:t>
            </a:r>
            <a:r>
              <a:rPr lang="sv-SE" sz="2000" b="1" dirty="0" smtClean="0"/>
              <a:t>(and not general) concepts</a:t>
            </a:r>
            <a:endParaRPr lang="sv-SE" sz="2000" b="1" dirty="0"/>
          </a:p>
          <a:p>
            <a:pPr marL="285750" indent="-285750">
              <a:buFont typeface="Arial" panose="020B0604020202020204" pitchFamily="34" charset="0"/>
              <a:buChar char="•"/>
            </a:pPr>
            <a:r>
              <a:rPr lang="sv-SE" sz="2000" dirty="0"/>
              <a:t>Individual fact is something that may be found to occure in the extension (real world) or </a:t>
            </a:r>
            <a:r>
              <a:rPr lang="sv-SE" sz="2000" dirty="0" smtClean="0"/>
              <a:t>not (actual/not actual; true/false)</a:t>
            </a:r>
            <a:endParaRPr lang="sv-SE"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642101"/>
      </p:ext>
    </p:extLst>
  </p:cSld>
  <p:clrMapOvr>
    <a:masterClrMapping/>
  </p:clrMapOvr>
  <mc:AlternateContent xmlns:mc="http://schemas.openxmlformats.org/markup-compatibility/2006" xmlns:p14="http://schemas.microsoft.com/office/powerpoint/2010/main">
    <mc:Choice Requires="p14">
      <p:transition spd="slow" p14:dur="2000" advTm="46306"/>
    </mc:Choice>
    <mc:Fallback xmlns="">
      <p:transition spd="slow" advTm="46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29</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Conceptual Models</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84749654"/>
      </p:ext>
    </p:extLst>
  </p:cSld>
  <p:clrMapOvr>
    <a:masterClrMapping/>
  </p:clrMapOvr>
  <mc:AlternateContent xmlns:mc="http://schemas.openxmlformats.org/markup-compatibility/2006" xmlns:p14="http://schemas.microsoft.com/office/powerpoint/2010/main">
    <mc:Choice Requires="p14">
      <p:transition spd="slow" p14:dur="2000" advTm="11798"/>
    </mc:Choice>
    <mc:Fallback xmlns="">
      <p:transition spd="slow" advTm="1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3</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Concepts and Models</a:t>
            </a:r>
            <a:endParaRPr lang="en-US" altLang="sv-SE"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08198986"/>
      </p:ext>
    </p:extLst>
  </p:cSld>
  <p:clrMapOvr>
    <a:masterClrMapping/>
  </p:clrMapOvr>
  <mc:AlternateContent xmlns:mc="http://schemas.openxmlformats.org/markup-compatibility/2006" xmlns:p14="http://schemas.microsoft.com/office/powerpoint/2010/main">
    <mc:Choice Requires="p14">
      <p:transition spd="slow" p14:dur="2000" advTm="1855"/>
    </mc:Choice>
    <mc:Fallback xmlns="">
      <p:transition spd="slow" advTm="1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000" y="627534"/>
            <a:ext cx="7544604" cy="596700"/>
          </a:xfrm>
        </p:spPr>
        <p:txBody>
          <a:bodyPr/>
          <a:lstStyle/>
          <a:p>
            <a:r>
              <a:rPr lang="sv-SE" dirty="0" smtClean="0"/>
              <a:t>Modelling Instances</a:t>
            </a:r>
            <a:endParaRPr lang="sv-SE" dirty="0"/>
          </a:p>
        </p:txBody>
      </p:sp>
      <p:sp>
        <p:nvSpPr>
          <p:cNvPr id="3" name="TextBox 2"/>
          <p:cNvSpPr txBox="1"/>
          <p:nvPr/>
        </p:nvSpPr>
        <p:spPr>
          <a:xfrm>
            <a:off x="1847330" y="1566541"/>
            <a:ext cx="1322961" cy="369332"/>
          </a:xfrm>
          <a:prstGeom prst="rect">
            <a:avLst/>
          </a:prstGeom>
          <a:noFill/>
        </p:spPr>
        <p:txBody>
          <a:bodyPr wrap="square" rtlCol="0">
            <a:spAutoFit/>
          </a:bodyPr>
          <a:lstStyle/>
          <a:p>
            <a:r>
              <a:rPr lang="sv-SE" dirty="0" smtClean="0"/>
              <a:t>Real World</a:t>
            </a:r>
            <a:endParaRPr lang="sv-SE" dirty="0"/>
          </a:p>
        </p:txBody>
      </p:sp>
      <p:sp>
        <p:nvSpPr>
          <p:cNvPr id="173" name="TextBox 172"/>
          <p:cNvSpPr txBox="1"/>
          <p:nvPr/>
        </p:nvSpPr>
        <p:spPr>
          <a:xfrm>
            <a:off x="5953386" y="1545631"/>
            <a:ext cx="1776806" cy="369332"/>
          </a:xfrm>
          <a:prstGeom prst="rect">
            <a:avLst/>
          </a:prstGeom>
          <a:noFill/>
        </p:spPr>
        <p:txBody>
          <a:bodyPr wrap="square" rtlCol="0">
            <a:spAutoFit/>
          </a:bodyPr>
          <a:lstStyle/>
          <a:p>
            <a:r>
              <a:rPr lang="sv-SE" dirty="0" smtClean="0"/>
              <a:t>Model World</a:t>
            </a:r>
            <a:endParaRPr lang="sv-SE" dirty="0"/>
          </a:p>
        </p:txBody>
      </p:sp>
      <p:sp>
        <p:nvSpPr>
          <p:cNvPr id="231" name="Rectangle 230"/>
          <p:cNvSpPr/>
          <p:nvPr/>
        </p:nvSpPr>
        <p:spPr>
          <a:xfrm>
            <a:off x="5911177" y="2574595"/>
            <a:ext cx="1780162" cy="4002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2" name="TextBox 231"/>
          <p:cNvSpPr txBox="1"/>
          <p:nvPr/>
        </p:nvSpPr>
        <p:spPr>
          <a:xfrm>
            <a:off x="6329465" y="2612338"/>
            <a:ext cx="1439694" cy="307777"/>
          </a:xfrm>
          <a:prstGeom prst="rect">
            <a:avLst/>
          </a:prstGeom>
          <a:noFill/>
        </p:spPr>
        <p:txBody>
          <a:bodyPr wrap="square" rtlCol="0">
            <a:spAutoFit/>
          </a:bodyPr>
          <a:lstStyle/>
          <a:p>
            <a:r>
              <a:rPr lang="sv-SE" sz="1400" dirty="0" smtClean="0">
                <a:latin typeface="Arial" panose="020B0604020202020204" pitchFamily="34" charset="0"/>
                <a:cs typeface="Arial" panose="020B0604020202020204" pitchFamily="34" charset="0"/>
              </a:rPr>
              <a:t>Elsa Falk</a:t>
            </a:r>
            <a:endParaRPr lang="sv-SE" sz="1400" dirty="0">
              <a:latin typeface="Arial" panose="020B0604020202020204" pitchFamily="34" charset="0"/>
              <a:cs typeface="Arial" panose="020B0604020202020204" pitchFamily="34" charset="0"/>
            </a:endParaRPr>
          </a:p>
        </p:txBody>
      </p:sp>
      <p:sp>
        <p:nvSpPr>
          <p:cNvPr id="233" name="Rectangle 232"/>
          <p:cNvSpPr/>
          <p:nvPr/>
        </p:nvSpPr>
        <p:spPr>
          <a:xfrm>
            <a:off x="5907935" y="3417662"/>
            <a:ext cx="1780162" cy="4002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34" name="TextBox 233"/>
          <p:cNvSpPr txBox="1"/>
          <p:nvPr/>
        </p:nvSpPr>
        <p:spPr>
          <a:xfrm>
            <a:off x="6121942" y="3455405"/>
            <a:ext cx="1439694" cy="307777"/>
          </a:xfrm>
          <a:prstGeom prst="rect">
            <a:avLst/>
          </a:prstGeom>
          <a:noFill/>
        </p:spPr>
        <p:txBody>
          <a:bodyPr wrap="square" rtlCol="0">
            <a:spAutoFit/>
          </a:bodyPr>
          <a:lstStyle/>
          <a:p>
            <a:r>
              <a:rPr lang="sv-SE" sz="1400" dirty="0" smtClean="0">
                <a:latin typeface="Arial" panose="020B0604020202020204" pitchFamily="34" charset="0"/>
                <a:cs typeface="Arial" panose="020B0604020202020204" pitchFamily="34" charset="0"/>
              </a:rPr>
              <a:t>Gunnar Trana</a:t>
            </a:r>
            <a:endParaRPr lang="sv-SE" sz="1400" dirty="0">
              <a:latin typeface="Arial" panose="020B0604020202020204" pitchFamily="34" charset="0"/>
              <a:cs typeface="Arial" panose="020B0604020202020204" pitchFamily="34" charset="0"/>
            </a:endParaRPr>
          </a:p>
        </p:txBody>
      </p:sp>
      <p:grpSp>
        <p:nvGrpSpPr>
          <p:cNvPr id="260" name="Group 36"/>
          <p:cNvGrpSpPr>
            <a:grpSpLocks/>
          </p:cNvGrpSpPr>
          <p:nvPr/>
        </p:nvGrpSpPr>
        <p:grpSpPr bwMode="auto">
          <a:xfrm>
            <a:off x="2076083" y="2525464"/>
            <a:ext cx="455540" cy="395477"/>
            <a:chOff x="1459" y="1674"/>
            <a:chExt cx="210" cy="549"/>
          </a:xfrm>
        </p:grpSpPr>
        <p:grpSp>
          <p:nvGrpSpPr>
            <p:cNvPr id="261" name="Group 37"/>
            <p:cNvGrpSpPr>
              <a:grpSpLocks/>
            </p:cNvGrpSpPr>
            <p:nvPr/>
          </p:nvGrpSpPr>
          <p:grpSpPr bwMode="auto">
            <a:xfrm>
              <a:off x="1489" y="1674"/>
              <a:ext cx="115" cy="95"/>
              <a:chOff x="1489" y="1674"/>
              <a:chExt cx="115" cy="95"/>
            </a:xfrm>
          </p:grpSpPr>
          <p:sp>
            <p:nvSpPr>
              <p:cNvPr id="269"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70"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1"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2"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3"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62" name="Group 43"/>
            <p:cNvGrpSpPr>
              <a:grpSpLocks/>
            </p:cNvGrpSpPr>
            <p:nvPr/>
          </p:nvGrpSpPr>
          <p:grpSpPr bwMode="auto">
            <a:xfrm>
              <a:off x="1459" y="1706"/>
              <a:ext cx="210" cy="517"/>
              <a:chOff x="1459" y="1706"/>
              <a:chExt cx="210" cy="517"/>
            </a:xfrm>
          </p:grpSpPr>
          <p:sp>
            <p:nvSpPr>
              <p:cNvPr id="263"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4"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5"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6"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67"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8"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74" name="Text Box 50"/>
          <p:cNvSpPr txBox="1">
            <a:spLocks noChangeArrowheads="1"/>
          </p:cNvSpPr>
          <p:nvPr/>
        </p:nvSpPr>
        <p:spPr bwMode="auto">
          <a:xfrm>
            <a:off x="1847330" y="2861388"/>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Elsa Falk</a:t>
            </a:r>
            <a:endParaRPr lang="sv-SE" altLang="sv-SE" i="0" dirty="0"/>
          </a:p>
        </p:txBody>
      </p:sp>
      <p:grpSp>
        <p:nvGrpSpPr>
          <p:cNvPr id="275" name="Group 36"/>
          <p:cNvGrpSpPr>
            <a:grpSpLocks/>
          </p:cNvGrpSpPr>
          <p:nvPr/>
        </p:nvGrpSpPr>
        <p:grpSpPr bwMode="auto">
          <a:xfrm>
            <a:off x="2027813" y="3333547"/>
            <a:ext cx="455540" cy="395477"/>
            <a:chOff x="1459" y="1674"/>
            <a:chExt cx="210" cy="549"/>
          </a:xfrm>
        </p:grpSpPr>
        <p:grpSp>
          <p:nvGrpSpPr>
            <p:cNvPr id="276" name="Group 37"/>
            <p:cNvGrpSpPr>
              <a:grpSpLocks/>
            </p:cNvGrpSpPr>
            <p:nvPr/>
          </p:nvGrpSpPr>
          <p:grpSpPr bwMode="auto">
            <a:xfrm>
              <a:off x="1489" y="1674"/>
              <a:ext cx="115" cy="95"/>
              <a:chOff x="1489" y="1674"/>
              <a:chExt cx="115" cy="95"/>
            </a:xfrm>
          </p:grpSpPr>
          <p:sp>
            <p:nvSpPr>
              <p:cNvPr id="284"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85"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6"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7"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8"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77" name="Group 43"/>
            <p:cNvGrpSpPr>
              <a:grpSpLocks/>
            </p:cNvGrpSpPr>
            <p:nvPr/>
          </p:nvGrpSpPr>
          <p:grpSpPr bwMode="auto">
            <a:xfrm>
              <a:off x="1459" y="1706"/>
              <a:ext cx="210" cy="517"/>
              <a:chOff x="1459" y="1706"/>
              <a:chExt cx="210" cy="517"/>
            </a:xfrm>
          </p:grpSpPr>
          <p:sp>
            <p:nvSpPr>
              <p:cNvPr id="278"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79"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0"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1"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82"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83"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89" name="Text Box 50"/>
          <p:cNvSpPr txBox="1">
            <a:spLocks noChangeArrowheads="1"/>
          </p:cNvSpPr>
          <p:nvPr/>
        </p:nvSpPr>
        <p:spPr bwMode="auto">
          <a:xfrm>
            <a:off x="1799060" y="3669471"/>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Gunnar Trana</a:t>
            </a:r>
            <a:endParaRPr lang="sv-SE" altLang="sv-SE" i="0" dirty="0"/>
          </a:p>
        </p:txBody>
      </p:sp>
      <p:cxnSp>
        <p:nvCxnSpPr>
          <p:cNvPr id="154" name="Straight Connector 153"/>
          <p:cNvCxnSpPr/>
          <p:nvPr/>
        </p:nvCxnSpPr>
        <p:spPr>
          <a:xfrm flipH="1">
            <a:off x="2970755" y="2823450"/>
            <a:ext cx="2216039" cy="1"/>
          </a:xfrm>
          <a:prstGeom prst="line">
            <a:avLst/>
          </a:prstGeom>
          <a:ln w="19050">
            <a:prstDash val="dash"/>
          </a:ln>
        </p:spPr>
        <p:style>
          <a:lnRef idx="1">
            <a:schemeClr val="dk1"/>
          </a:lnRef>
          <a:fillRef idx="0">
            <a:schemeClr val="dk1"/>
          </a:fillRef>
          <a:effectRef idx="0">
            <a:schemeClr val="dk1"/>
          </a:effectRef>
          <a:fontRef idx="minor">
            <a:schemeClr val="tx1"/>
          </a:fontRef>
        </p:style>
      </p:cxnSp>
      <p:cxnSp>
        <p:nvCxnSpPr>
          <p:cNvPr id="158" name="Straight Connector 157"/>
          <p:cNvCxnSpPr/>
          <p:nvPr/>
        </p:nvCxnSpPr>
        <p:spPr>
          <a:xfrm flipH="1">
            <a:off x="3170291" y="3534831"/>
            <a:ext cx="2216039" cy="1"/>
          </a:xfrm>
          <a:prstGeom prst="line">
            <a:avLst/>
          </a:prstGeom>
          <a:ln w="19050">
            <a:prstDash val="dash"/>
          </a:ln>
        </p:spPr>
        <p:style>
          <a:lnRef idx="1">
            <a:schemeClr val="dk1"/>
          </a:lnRef>
          <a:fillRef idx="0">
            <a:schemeClr val="dk1"/>
          </a:fillRef>
          <a:effectRef idx="0">
            <a:schemeClr val="dk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929241265"/>
      </p:ext>
    </p:extLst>
  </p:cSld>
  <p:clrMapOvr>
    <a:masterClrMapping/>
  </p:clrMapOvr>
  <mc:AlternateContent xmlns:mc="http://schemas.openxmlformats.org/markup-compatibility/2006" xmlns:p14="http://schemas.microsoft.com/office/powerpoint/2010/main">
    <mc:Choice Requires="p14">
      <p:transition spd="slow" p14:dur="2000" advTm="27305"/>
    </mc:Choice>
    <mc:Fallback xmlns="">
      <p:transition spd="slow" advTm="27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223" y="505162"/>
            <a:ext cx="7992077" cy="596700"/>
          </a:xfrm>
        </p:spPr>
        <p:txBody>
          <a:bodyPr/>
          <a:lstStyle/>
          <a:p>
            <a:r>
              <a:rPr lang="sv-SE" dirty="0" smtClean="0"/>
              <a:t>Modelling a Group of Instances</a:t>
            </a:r>
            <a:br>
              <a:rPr lang="sv-SE" dirty="0" smtClean="0"/>
            </a:br>
            <a:r>
              <a:rPr lang="sv-SE" dirty="0"/>
              <a:t>	</a:t>
            </a:r>
          </a:p>
        </p:txBody>
      </p:sp>
      <p:sp>
        <p:nvSpPr>
          <p:cNvPr id="147" name="Content Placeholder 2"/>
          <p:cNvSpPr>
            <a:spLocks noGrp="1"/>
          </p:cNvSpPr>
          <p:nvPr>
            <p:ph idx="1"/>
          </p:nvPr>
        </p:nvSpPr>
        <p:spPr>
          <a:xfrm>
            <a:off x="515566" y="1132060"/>
            <a:ext cx="8628434" cy="3240432"/>
          </a:xfrm>
        </p:spPr>
        <p:txBody>
          <a:bodyPr>
            <a:noAutofit/>
          </a:bodyPr>
          <a:lstStyle/>
          <a:p>
            <a:r>
              <a:rPr lang="sv-SE" sz="1800" dirty="0" smtClean="0"/>
              <a:t>Modelling a </a:t>
            </a:r>
            <a:r>
              <a:rPr lang="sv-SE" sz="1800" b="1" dirty="0" smtClean="0"/>
              <a:t>group of instances </a:t>
            </a:r>
            <a:r>
              <a:rPr lang="sv-SE" sz="1800" b="1" dirty="0"/>
              <a:t>into </a:t>
            </a:r>
            <a:r>
              <a:rPr lang="sv-SE" sz="1800" b="1" dirty="0" smtClean="0"/>
              <a:t>a class </a:t>
            </a:r>
            <a:r>
              <a:rPr lang="sv-SE" sz="1800" dirty="0" smtClean="0"/>
              <a:t>is called </a:t>
            </a:r>
            <a:r>
              <a:rPr lang="sv-SE" sz="1800" b="1" dirty="0" smtClean="0"/>
              <a:t>classification</a:t>
            </a:r>
          </a:p>
          <a:p>
            <a:r>
              <a:rPr lang="sv-SE" sz="1800" dirty="0"/>
              <a:t>Classification </a:t>
            </a:r>
            <a:r>
              <a:rPr lang="sv-SE" sz="1800" dirty="0" smtClean="0"/>
              <a:t>means (in practice) that </a:t>
            </a:r>
            <a:r>
              <a:rPr lang="sv-SE" sz="1800" dirty="0"/>
              <a:t>properties that are common are </a:t>
            </a:r>
            <a:r>
              <a:rPr lang="sv-SE" sz="1800" dirty="0" smtClean="0"/>
              <a:t>highlighted and properties </a:t>
            </a:r>
            <a:r>
              <a:rPr lang="sv-SE" sz="1800" dirty="0"/>
              <a:t>that differs </a:t>
            </a:r>
            <a:r>
              <a:rPr lang="sv-SE" sz="1800" dirty="0" smtClean="0"/>
              <a:t>between </a:t>
            </a:r>
            <a:r>
              <a:rPr lang="sv-SE" sz="1800" dirty="0"/>
              <a:t>the instances are disregared </a:t>
            </a:r>
            <a:r>
              <a:rPr lang="sv-SE" sz="1800" dirty="0" smtClean="0"/>
              <a:t>(for example</a:t>
            </a:r>
            <a:r>
              <a:rPr lang="sv-SE" sz="1800" dirty="0"/>
              <a:t>, </a:t>
            </a:r>
            <a:r>
              <a:rPr lang="sv-SE" sz="1800" dirty="0" smtClean="0"/>
              <a:t>gender, hair colour, etc)</a:t>
            </a:r>
            <a:endParaRPr lang="sv-SE" sz="1800"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770" y="2922285"/>
            <a:ext cx="4659550" cy="14189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ight Brace 3"/>
          <p:cNvSpPr/>
          <p:nvPr/>
        </p:nvSpPr>
        <p:spPr>
          <a:xfrm rot="5400000">
            <a:off x="5368022" y="1989381"/>
            <a:ext cx="283913" cy="5050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 name="TextBox 4"/>
          <p:cNvSpPr txBox="1"/>
          <p:nvPr/>
        </p:nvSpPr>
        <p:spPr>
          <a:xfrm>
            <a:off x="4807317" y="4716802"/>
            <a:ext cx="1405321" cy="369332"/>
          </a:xfrm>
          <a:prstGeom prst="rect">
            <a:avLst/>
          </a:prstGeom>
          <a:noFill/>
        </p:spPr>
        <p:txBody>
          <a:bodyPr wrap="none" rtlCol="0">
            <a:spAutoFit/>
          </a:bodyPr>
          <a:lstStyle/>
          <a:p>
            <a:r>
              <a:rPr lang="sv-SE" dirty="0" smtClean="0"/>
              <a:t>Classification</a:t>
            </a:r>
            <a:endParaRPr lang="sv-SE" dirty="0"/>
          </a:p>
        </p:txBody>
      </p:sp>
      <p:sp>
        <p:nvSpPr>
          <p:cNvPr id="6" name="Right Brace 5"/>
          <p:cNvSpPr/>
          <p:nvPr/>
        </p:nvSpPr>
        <p:spPr>
          <a:xfrm rot="5400000">
            <a:off x="7035202" y="3309520"/>
            <a:ext cx="216152" cy="15889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4" name="TextBox 43"/>
          <p:cNvSpPr txBox="1"/>
          <p:nvPr/>
        </p:nvSpPr>
        <p:spPr>
          <a:xfrm>
            <a:off x="6817708" y="4161126"/>
            <a:ext cx="651140" cy="369332"/>
          </a:xfrm>
          <a:prstGeom prst="rect">
            <a:avLst/>
          </a:prstGeom>
          <a:noFill/>
        </p:spPr>
        <p:txBody>
          <a:bodyPr wrap="none" rtlCol="0">
            <a:spAutoFit/>
          </a:bodyPr>
          <a:lstStyle/>
          <a:p>
            <a:r>
              <a:rPr lang="sv-SE" dirty="0" smtClean="0"/>
              <a:t>Class</a:t>
            </a:r>
            <a:endParaRPr lang="sv-SE"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58084862"/>
      </p:ext>
    </p:extLst>
  </p:cSld>
  <p:clrMapOvr>
    <a:masterClrMapping/>
  </p:clrMapOvr>
  <mc:AlternateContent xmlns:mc="http://schemas.openxmlformats.org/markup-compatibility/2006" xmlns:p14="http://schemas.microsoft.com/office/powerpoint/2010/main">
    <mc:Choice Requires="p14">
      <p:transition spd="slow" p14:dur="2000" advTm="47937"/>
    </mc:Choice>
    <mc:Fallback xmlns="">
      <p:transition spd="slow" advTm="47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992077" cy="596700"/>
          </a:xfrm>
        </p:spPr>
        <p:txBody>
          <a:bodyPr/>
          <a:lstStyle/>
          <a:p>
            <a:r>
              <a:rPr lang="sv-SE" dirty="0" smtClean="0"/>
              <a:t>Modelling Attributes of Class</a:t>
            </a:r>
            <a:br>
              <a:rPr lang="sv-SE" dirty="0" smtClean="0"/>
            </a:br>
            <a:r>
              <a:rPr lang="sv-SE" dirty="0"/>
              <a:t>	</a:t>
            </a:r>
          </a:p>
        </p:txBody>
      </p:sp>
      <p:sp>
        <p:nvSpPr>
          <p:cNvPr id="214" name="Rectangle 213"/>
          <p:cNvSpPr/>
          <p:nvPr/>
        </p:nvSpPr>
        <p:spPr>
          <a:xfrm>
            <a:off x="3272561" y="2444902"/>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5" name="TextBox 214"/>
          <p:cNvSpPr txBox="1"/>
          <p:nvPr/>
        </p:nvSpPr>
        <p:spPr>
          <a:xfrm>
            <a:off x="3895132" y="248264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3272561" y="2790422"/>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272561" y="2790422"/>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3" name="Left Brace 2"/>
          <p:cNvSpPr/>
          <p:nvPr/>
        </p:nvSpPr>
        <p:spPr>
          <a:xfrm>
            <a:off x="2840477" y="2821199"/>
            <a:ext cx="214008" cy="707887"/>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4" name="TextBox 3"/>
          <p:cNvSpPr txBox="1"/>
          <p:nvPr/>
        </p:nvSpPr>
        <p:spPr>
          <a:xfrm>
            <a:off x="1070043" y="2713477"/>
            <a:ext cx="1877438" cy="923330"/>
          </a:xfrm>
          <a:prstGeom prst="rect">
            <a:avLst/>
          </a:prstGeom>
          <a:noFill/>
        </p:spPr>
        <p:txBody>
          <a:bodyPr wrap="square" rtlCol="0">
            <a:spAutoFit/>
          </a:bodyPr>
          <a:lstStyle/>
          <a:p>
            <a:r>
              <a:rPr lang="sv-SE" dirty="0" smtClean="0"/>
              <a:t>Properties</a:t>
            </a:r>
          </a:p>
          <a:p>
            <a:r>
              <a:rPr lang="sv-SE" dirty="0" smtClean="0"/>
              <a:t>/Characteristics</a:t>
            </a:r>
          </a:p>
          <a:p>
            <a:r>
              <a:rPr lang="sv-SE" b="1" dirty="0" smtClean="0"/>
              <a:t>/Attibute</a:t>
            </a:r>
            <a:endParaRPr lang="sv-SE" b="1"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080516645"/>
      </p:ext>
    </p:extLst>
  </p:cSld>
  <p:clrMapOvr>
    <a:masterClrMapping/>
  </p:clrMapOvr>
  <mc:AlternateContent xmlns:mc="http://schemas.openxmlformats.org/markup-compatibility/2006" xmlns:p14="http://schemas.microsoft.com/office/powerpoint/2010/main">
    <mc:Choice Requires="p14">
      <p:transition spd="slow" p14:dur="2000" advTm="40421"/>
    </mc:Choice>
    <mc:Fallback xmlns="">
      <p:transition spd="slow" advTm="4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999" y="627534"/>
            <a:ext cx="7992077" cy="596700"/>
          </a:xfrm>
        </p:spPr>
        <p:txBody>
          <a:bodyPr/>
          <a:lstStyle/>
          <a:p>
            <a:r>
              <a:rPr lang="sv-SE" dirty="0" smtClean="0"/>
              <a:t>Creating Objects from the Class</a:t>
            </a:r>
            <a:br>
              <a:rPr lang="sv-SE" dirty="0" smtClean="0"/>
            </a:br>
            <a:r>
              <a:rPr lang="sv-SE" dirty="0"/>
              <a:t>	</a:t>
            </a:r>
          </a:p>
        </p:txBody>
      </p:sp>
      <p:sp>
        <p:nvSpPr>
          <p:cNvPr id="214" name="Rectangle 213"/>
          <p:cNvSpPr/>
          <p:nvPr/>
        </p:nvSpPr>
        <p:spPr>
          <a:xfrm>
            <a:off x="1064374" y="2756185"/>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15" name="TextBox 214"/>
          <p:cNvSpPr txBox="1"/>
          <p:nvPr/>
        </p:nvSpPr>
        <p:spPr>
          <a:xfrm>
            <a:off x="1686945" y="2793928"/>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5" name="Straight Connector 4"/>
          <p:cNvCxnSpPr/>
          <p:nvPr/>
        </p:nvCxnSpPr>
        <p:spPr>
          <a:xfrm>
            <a:off x="1064374" y="3101705"/>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64374" y="3101705"/>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7" name="Rectangle 6"/>
          <p:cNvSpPr/>
          <p:nvPr/>
        </p:nvSpPr>
        <p:spPr>
          <a:xfrm>
            <a:off x="5506672" y="2237378"/>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extBox 7"/>
          <p:cNvSpPr txBox="1"/>
          <p:nvPr/>
        </p:nvSpPr>
        <p:spPr>
          <a:xfrm>
            <a:off x="5727562" y="2275121"/>
            <a:ext cx="2160396"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Falk:Student</a:t>
            </a:r>
            <a:endParaRPr lang="sv-SE" sz="1600" dirty="0">
              <a:latin typeface="Arial" panose="020B0604020202020204" pitchFamily="34" charset="0"/>
              <a:cs typeface="Arial" panose="020B0604020202020204" pitchFamily="34" charset="0"/>
            </a:endParaRPr>
          </a:p>
        </p:txBody>
      </p:sp>
      <p:cxnSp>
        <p:nvCxnSpPr>
          <p:cNvPr id="9" name="Straight Connector 8"/>
          <p:cNvCxnSpPr/>
          <p:nvPr/>
        </p:nvCxnSpPr>
        <p:spPr>
          <a:xfrm>
            <a:off x="5506672" y="258289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06672" y="2582898"/>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11" name="Rectangle 10"/>
          <p:cNvSpPr/>
          <p:nvPr/>
        </p:nvSpPr>
        <p:spPr>
          <a:xfrm>
            <a:off x="5506672" y="3755130"/>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2" name="TextBox 11"/>
          <p:cNvSpPr txBox="1"/>
          <p:nvPr/>
        </p:nvSpPr>
        <p:spPr>
          <a:xfrm>
            <a:off x="5506495" y="3792873"/>
            <a:ext cx="2471896"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Gunnar Trana:Student</a:t>
            </a:r>
            <a:endParaRPr lang="sv-SE" sz="1600" dirty="0">
              <a:latin typeface="Arial" panose="020B0604020202020204" pitchFamily="34" charset="0"/>
              <a:cs typeface="Arial" panose="020B0604020202020204" pitchFamily="34" charset="0"/>
            </a:endParaRPr>
          </a:p>
        </p:txBody>
      </p:sp>
      <p:cxnSp>
        <p:nvCxnSpPr>
          <p:cNvPr id="13" name="Straight Connector 12"/>
          <p:cNvCxnSpPr/>
          <p:nvPr/>
        </p:nvCxnSpPr>
        <p:spPr>
          <a:xfrm>
            <a:off x="5506672" y="4100650"/>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506672" y="4100650"/>
            <a:ext cx="2247090" cy="738664"/>
          </a:xfrm>
          <a:prstGeom prst="rect">
            <a:avLst/>
          </a:prstGeom>
          <a:noFill/>
        </p:spPr>
        <p:txBody>
          <a:bodyPr wrap="square" rtlCol="0">
            <a:spAutoFit/>
          </a:bodyPr>
          <a:lstStyle/>
          <a:p>
            <a:r>
              <a:rPr lang="sv-SE" sz="1400" dirty="0" smtClean="0"/>
              <a:t>studentNo=100204</a:t>
            </a:r>
            <a:endParaRPr lang="sv-SE" sz="1400" dirty="0"/>
          </a:p>
          <a:p>
            <a:r>
              <a:rPr lang="sv-SE" sz="1400" dirty="0" smtClean="0"/>
              <a:t>Name=Gunnar Trana</a:t>
            </a:r>
          </a:p>
          <a:p>
            <a:r>
              <a:rPr lang="sv-SE" sz="1400" dirty="0" smtClean="0"/>
              <a:t>mobileNo=070-223344</a:t>
            </a:r>
            <a:endParaRPr lang="sv-SE" sz="1400" dirty="0"/>
          </a:p>
        </p:txBody>
      </p:sp>
      <p:sp>
        <p:nvSpPr>
          <p:cNvPr id="15" name="Right Arrow 14"/>
          <p:cNvSpPr/>
          <p:nvPr/>
        </p:nvSpPr>
        <p:spPr>
          <a:xfrm>
            <a:off x="4006187" y="2826089"/>
            <a:ext cx="515566" cy="11381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Content Placeholder 2"/>
          <p:cNvSpPr>
            <a:spLocks noGrp="1"/>
          </p:cNvSpPr>
          <p:nvPr>
            <p:ph idx="1"/>
          </p:nvPr>
        </p:nvSpPr>
        <p:spPr>
          <a:xfrm>
            <a:off x="622137" y="1116513"/>
            <a:ext cx="7283665" cy="3240432"/>
          </a:xfrm>
        </p:spPr>
        <p:txBody>
          <a:bodyPr>
            <a:noAutofit/>
          </a:bodyPr>
          <a:lstStyle/>
          <a:p>
            <a:r>
              <a:rPr lang="sv-SE" sz="1800" dirty="0"/>
              <a:t>T</a:t>
            </a:r>
            <a:r>
              <a:rPr lang="sv-SE" sz="1800" dirty="0" smtClean="0"/>
              <a:t>he class can be </a:t>
            </a:r>
            <a:r>
              <a:rPr lang="sv-SE" sz="1800" b="1" dirty="0" smtClean="0"/>
              <a:t>used as </a:t>
            </a:r>
            <a:r>
              <a:rPr lang="sv-SE" sz="1800" b="1" dirty="0"/>
              <a:t>a </a:t>
            </a:r>
            <a:r>
              <a:rPr lang="sv-SE" sz="1800" b="1" dirty="0" smtClean="0"/>
              <a:t>template </a:t>
            </a:r>
            <a:r>
              <a:rPr lang="sv-SE" sz="1800" dirty="0"/>
              <a:t>for </a:t>
            </a:r>
            <a:r>
              <a:rPr lang="sv-SE" sz="1800" b="1" dirty="0" smtClean="0"/>
              <a:t>creating model instances </a:t>
            </a:r>
            <a:r>
              <a:rPr lang="sv-SE" sz="1800" dirty="0" smtClean="0"/>
              <a:t>– often called </a:t>
            </a:r>
            <a:r>
              <a:rPr lang="sv-SE" sz="1800" b="1" dirty="0" smtClean="0"/>
              <a:t>objects</a:t>
            </a:r>
            <a:r>
              <a:rPr lang="sv-SE" sz="1800" dirty="0" smtClean="0"/>
              <a:t>. This ”procedure” can be called </a:t>
            </a:r>
            <a:r>
              <a:rPr lang="sv-SE" sz="1800" b="1" dirty="0" smtClean="0"/>
              <a:t>instantiation</a:t>
            </a:r>
          </a:p>
          <a:p>
            <a:pPr marL="0" indent="0">
              <a:buNone/>
            </a:pPr>
            <a:endParaRPr lang="sv-SE"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156155062"/>
      </p:ext>
    </p:extLst>
  </p:cSld>
  <p:clrMapOvr>
    <a:masterClrMapping/>
  </p:clrMapOvr>
  <mc:AlternateContent xmlns:mc="http://schemas.openxmlformats.org/markup-compatibility/2006" xmlns:p14="http://schemas.microsoft.com/office/powerpoint/2010/main">
    <mc:Choice Requires="p14">
      <p:transition spd="slow" p14:dur="2000" advTm="32056"/>
    </mc:Choice>
    <mc:Fallback xmlns="">
      <p:transition spd="slow" advTm="32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Modelling Class and Objects</a:t>
            </a:r>
            <a:endParaRPr lang="sv-SE"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677" y="1645561"/>
            <a:ext cx="8289643" cy="29069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Rectangle 3"/>
          <p:cNvSpPr/>
          <p:nvPr/>
        </p:nvSpPr>
        <p:spPr>
          <a:xfrm>
            <a:off x="6499800" y="1390940"/>
            <a:ext cx="2286000" cy="237106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4540" y="1552634"/>
            <a:ext cx="1924493" cy="20476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32972186"/>
      </p:ext>
    </p:extLst>
  </p:cSld>
  <p:clrMapOvr>
    <a:masterClrMapping/>
  </p:clrMapOvr>
  <mc:AlternateContent xmlns:mc="http://schemas.openxmlformats.org/markup-compatibility/2006" xmlns:p14="http://schemas.microsoft.com/office/powerpoint/2010/main">
    <mc:Choice Requires="p14">
      <p:transition spd="slow" p14:dur="2000" advTm="59192"/>
    </mc:Choice>
    <mc:Fallback xmlns="">
      <p:transition spd="slow" advTm="59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374614"/>
            <a:ext cx="7564060" cy="596700"/>
          </a:xfrm>
        </p:spPr>
        <p:txBody>
          <a:bodyPr/>
          <a:lstStyle/>
          <a:p>
            <a:r>
              <a:rPr lang="sv-SE" dirty="0" smtClean="0"/>
              <a:t>Class and Association Structure </a:t>
            </a:r>
            <a:endParaRPr lang="sv-SE" dirty="0"/>
          </a:p>
        </p:txBody>
      </p:sp>
      <p:sp>
        <p:nvSpPr>
          <p:cNvPr id="4" name="Content Placeholder 2"/>
          <p:cNvSpPr>
            <a:spLocks noGrp="1"/>
          </p:cNvSpPr>
          <p:nvPr>
            <p:ph idx="1"/>
          </p:nvPr>
        </p:nvSpPr>
        <p:spPr>
          <a:xfrm>
            <a:off x="936206" y="1070613"/>
            <a:ext cx="7692228" cy="3240432"/>
          </a:xfrm>
        </p:spPr>
        <p:txBody>
          <a:bodyPr>
            <a:noAutofit/>
          </a:bodyPr>
          <a:lstStyle/>
          <a:p>
            <a:r>
              <a:rPr lang="sv-SE" sz="1800" dirty="0" smtClean="0"/>
              <a:t>Relationships between classes are also modelled, creating a diagram/model (</a:t>
            </a:r>
            <a:r>
              <a:rPr lang="sv-SE" sz="1800" dirty="0"/>
              <a:t>compare SBVR’s verb concepts) </a:t>
            </a:r>
            <a:endParaRPr lang="sv-SE" sz="1800" dirty="0" smtClean="0"/>
          </a:p>
          <a:p>
            <a:r>
              <a:rPr lang="sv-SE" sz="1800" dirty="0" smtClean="0"/>
              <a:t>Relationships between classes are called associations in UML</a:t>
            </a:r>
          </a:p>
          <a:p>
            <a:r>
              <a:rPr lang="sv-SE" sz="1800" dirty="0" smtClean="0"/>
              <a:t>The diagram/model can be seen as a ”class and association structure”</a:t>
            </a:r>
            <a:endParaRPr lang="sv-SE" sz="1800" dirty="0"/>
          </a:p>
        </p:txBody>
      </p:sp>
      <p:sp>
        <p:nvSpPr>
          <p:cNvPr id="5" name="Rectangle 4"/>
          <p:cNvSpPr/>
          <p:nvPr/>
        </p:nvSpPr>
        <p:spPr>
          <a:xfrm>
            <a:off x="1353953" y="3330123"/>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976524" y="336786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353953" y="3675643"/>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3953" y="3675643"/>
            <a:ext cx="2247090" cy="738664"/>
          </a:xfrm>
          <a:prstGeom prst="rect">
            <a:avLst/>
          </a:prstGeom>
          <a:noFill/>
        </p:spPr>
        <p:txBody>
          <a:bodyPr wrap="square" rtlCol="0">
            <a:spAutoFit/>
          </a:bodyPr>
          <a:lstStyle/>
          <a:p>
            <a:r>
              <a:rPr lang="sv-SE" sz="1400" dirty="0" smtClean="0"/>
              <a:t>studentNo</a:t>
            </a:r>
          </a:p>
          <a:p>
            <a:r>
              <a:rPr lang="sv-SE" sz="1400" dirty="0" smtClean="0"/>
              <a:t>name</a:t>
            </a:r>
          </a:p>
          <a:p>
            <a:r>
              <a:rPr lang="sv-SE" sz="1400" dirty="0"/>
              <a:t>m</a:t>
            </a:r>
            <a:r>
              <a:rPr lang="sv-SE" sz="1400" dirty="0" smtClean="0"/>
              <a:t>obileNo</a:t>
            </a:r>
            <a:endParaRPr lang="sv-SE" sz="1400" dirty="0"/>
          </a:p>
        </p:txBody>
      </p:sp>
      <p:sp>
        <p:nvSpPr>
          <p:cNvPr id="9" name="Rectangle 8"/>
          <p:cNvSpPr/>
          <p:nvPr/>
        </p:nvSpPr>
        <p:spPr>
          <a:xfrm>
            <a:off x="5407157" y="3317153"/>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29728" y="3354895"/>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07157" y="3662672"/>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07157" y="3662672"/>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sp>
        <p:nvSpPr>
          <p:cNvPr id="14" name="TextBox 13"/>
          <p:cNvSpPr txBox="1"/>
          <p:nvPr/>
        </p:nvSpPr>
        <p:spPr>
          <a:xfrm>
            <a:off x="3928553" y="3662671"/>
            <a:ext cx="1789889" cy="369332"/>
          </a:xfrm>
          <a:prstGeom prst="rect">
            <a:avLst/>
          </a:prstGeom>
          <a:noFill/>
        </p:spPr>
        <p:txBody>
          <a:bodyPr wrap="square" rtlCol="0">
            <a:spAutoFit/>
          </a:bodyPr>
          <a:lstStyle/>
          <a:p>
            <a:r>
              <a:rPr lang="sv-SE" dirty="0" smtClean="0"/>
              <a:t>registers for</a:t>
            </a:r>
            <a:endParaRPr lang="sv-SE" dirty="0"/>
          </a:p>
        </p:txBody>
      </p:sp>
      <p:cxnSp>
        <p:nvCxnSpPr>
          <p:cNvPr id="23" name="Straight Connector 22"/>
          <p:cNvCxnSpPr/>
          <p:nvPr/>
        </p:nvCxnSpPr>
        <p:spPr>
          <a:xfrm flipV="1">
            <a:off x="3601043" y="4032004"/>
            <a:ext cx="1806114" cy="12971"/>
          </a:xfrm>
          <a:prstGeom prst="line">
            <a:avLst/>
          </a:prstGeom>
        </p:spPr>
        <p:style>
          <a:lnRef idx="1">
            <a:schemeClr val="dk1"/>
          </a:lnRef>
          <a:fillRef idx="0">
            <a:schemeClr val="dk1"/>
          </a:fillRef>
          <a:effectRef idx="0">
            <a:schemeClr val="dk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994894162"/>
      </p:ext>
    </p:extLst>
  </p:cSld>
  <p:clrMapOvr>
    <a:masterClrMapping/>
  </p:clrMapOvr>
  <mc:AlternateContent xmlns:mc="http://schemas.openxmlformats.org/markup-compatibility/2006" xmlns:p14="http://schemas.microsoft.com/office/powerpoint/2010/main">
    <mc:Choice Requires="p14">
      <p:transition spd="slow" p14:dur="2000" advTm="38459"/>
    </mc:Choice>
    <mc:Fallback xmlns="">
      <p:transition spd="slow" advTm="38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374614"/>
            <a:ext cx="7564060" cy="596700"/>
          </a:xfrm>
        </p:spPr>
        <p:txBody>
          <a:bodyPr/>
          <a:lstStyle/>
          <a:p>
            <a:r>
              <a:rPr lang="sv-SE" dirty="0" smtClean="0"/>
              <a:t>Class and Association Structure </a:t>
            </a:r>
            <a:endParaRPr lang="sv-SE" dirty="0"/>
          </a:p>
        </p:txBody>
      </p:sp>
      <p:sp>
        <p:nvSpPr>
          <p:cNvPr id="5" name="Rectangle 4"/>
          <p:cNvSpPr/>
          <p:nvPr/>
        </p:nvSpPr>
        <p:spPr>
          <a:xfrm>
            <a:off x="1353953" y="2191984"/>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976524" y="2229727"/>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353953" y="2537504"/>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353953" y="2537504"/>
            <a:ext cx="2247090" cy="738664"/>
          </a:xfrm>
          <a:prstGeom prst="rect">
            <a:avLst/>
          </a:prstGeom>
          <a:noFill/>
        </p:spPr>
        <p:txBody>
          <a:bodyPr wrap="square" rtlCol="0">
            <a:spAutoFit/>
          </a:bodyPr>
          <a:lstStyle/>
          <a:p>
            <a:r>
              <a:rPr lang="sv-SE" sz="1400" dirty="0" smtClean="0"/>
              <a:t>studentNo</a:t>
            </a:r>
          </a:p>
          <a:p>
            <a:r>
              <a:rPr lang="sv-SE" sz="1400" dirty="0" smtClean="0"/>
              <a:t>name</a:t>
            </a:r>
          </a:p>
          <a:p>
            <a:r>
              <a:rPr lang="sv-SE" sz="1400" dirty="0"/>
              <a:t>m</a:t>
            </a:r>
            <a:r>
              <a:rPr lang="sv-SE" sz="1400" dirty="0" smtClean="0"/>
              <a:t>obileNo</a:t>
            </a:r>
            <a:endParaRPr lang="sv-SE" sz="1400" dirty="0"/>
          </a:p>
        </p:txBody>
      </p:sp>
      <p:sp>
        <p:nvSpPr>
          <p:cNvPr id="9" name="Rectangle 8"/>
          <p:cNvSpPr/>
          <p:nvPr/>
        </p:nvSpPr>
        <p:spPr>
          <a:xfrm>
            <a:off x="5407157" y="2179014"/>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29728" y="2216756"/>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07157" y="2524533"/>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07157" y="2524533"/>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cxnSp>
        <p:nvCxnSpPr>
          <p:cNvPr id="13" name="Straight Connector 12"/>
          <p:cNvCxnSpPr>
            <a:stCxn id="8" idx="3"/>
            <a:endCxn id="12" idx="1"/>
          </p:cNvCxnSpPr>
          <p:nvPr/>
        </p:nvCxnSpPr>
        <p:spPr>
          <a:xfrm flipV="1">
            <a:off x="3601043" y="2893865"/>
            <a:ext cx="1806114" cy="12971"/>
          </a:xfrm>
          <a:prstGeom prst="line">
            <a:avLst/>
          </a:prstGeom>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3928553" y="2524532"/>
            <a:ext cx="1789889" cy="369332"/>
          </a:xfrm>
          <a:prstGeom prst="rect">
            <a:avLst/>
          </a:prstGeom>
          <a:noFill/>
        </p:spPr>
        <p:txBody>
          <a:bodyPr wrap="square" rtlCol="0">
            <a:spAutoFit/>
          </a:bodyPr>
          <a:lstStyle/>
          <a:p>
            <a:r>
              <a:rPr lang="sv-SE" dirty="0" smtClean="0"/>
              <a:t>registers for</a:t>
            </a:r>
            <a:endParaRPr lang="sv-SE" dirty="0"/>
          </a:p>
        </p:txBody>
      </p:sp>
      <p:sp>
        <p:nvSpPr>
          <p:cNvPr id="16" name="Rectangle 9"/>
          <p:cNvSpPr>
            <a:spLocks noChangeArrowheads="1"/>
          </p:cNvSpPr>
          <p:nvPr/>
        </p:nvSpPr>
        <p:spPr bwMode="auto">
          <a:xfrm>
            <a:off x="6049209" y="369567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a:t>
            </a:r>
            <a:r>
              <a:rPr lang="sv-SE" altLang="sv-SE" b="1" dirty="0" smtClean="0"/>
              <a:t>lass</a:t>
            </a:r>
            <a:endParaRPr lang="en-US" altLang="sv-SE" b="1" dirty="0"/>
          </a:p>
        </p:txBody>
      </p:sp>
      <p:sp>
        <p:nvSpPr>
          <p:cNvPr id="17" name="AutoShape 46"/>
          <p:cNvSpPr>
            <a:spLocks noChangeArrowheads="1"/>
          </p:cNvSpPr>
          <p:nvPr/>
        </p:nvSpPr>
        <p:spPr bwMode="auto">
          <a:xfrm rot="5400000">
            <a:off x="6441540" y="3361188"/>
            <a:ext cx="439608" cy="7920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8" name="AutoShape 46"/>
          <p:cNvSpPr>
            <a:spLocks noChangeArrowheads="1"/>
          </p:cNvSpPr>
          <p:nvPr/>
        </p:nvSpPr>
        <p:spPr bwMode="auto">
          <a:xfrm rot="5400000" flipV="1">
            <a:off x="4223943" y="3281547"/>
            <a:ext cx="701881" cy="69194"/>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9" name="Rectangle 9"/>
          <p:cNvSpPr>
            <a:spLocks noChangeArrowheads="1"/>
          </p:cNvSpPr>
          <p:nvPr/>
        </p:nvSpPr>
        <p:spPr bwMode="auto">
          <a:xfrm>
            <a:off x="4028519" y="3695276"/>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Association</a:t>
            </a:r>
            <a:endParaRPr lang="en-US" altLang="sv-SE" b="1" dirty="0"/>
          </a:p>
        </p:txBody>
      </p:sp>
      <p:sp>
        <p:nvSpPr>
          <p:cNvPr id="21" name="Rectangle 9"/>
          <p:cNvSpPr>
            <a:spLocks noChangeArrowheads="1"/>
          </p:cNvSpPr>
          <p:nvPr/>
        </p:nvSpPr>
        <p:spPr bwMode="auto">
          <a:xfrm>
            <a:off x="1999244" y="3702160"/>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C</a:t>
            </a:r>
            <a:r>
              <a:rPr lang="sv-SE" altLang="sv-SE" b="1" dirty="0" smtClean="0"/>
              <a:t>lass</a:t>
            </a:r>
            <a:endParaRPr lang="en-US" altLang="sv-SE" b="1" dirty="0"/>
          </a:p>
        </p:txBody>
      </p:sp>
      <p:sp>
        <p:nvSpPr>
          <p:cNvPr id="22" name="AutoShape 46"/>
          <p:cNvSpPr>
            <a:spLocks noChangeArrowheads="1"/>
          </p:cNvSpPr>
          <p:nvPr/>
        </p:nvSpPr>
        <p:spPr bwMode="auto">
          <a:xfrm rot="5400000">
            <a:off x="2466304" y="3466417"/>
            <a:ext cx="314697" cy="77779"/>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4318000"/>
            <a:ext cx="609600" cy="609600"/>
          </a:xfrm>
          <a:prstGeom prst="rect">
            <a:avLst/>
          </a:prstGeom>
        </p:spPr>
      </p:pic>
    </p:spTree>
    <p:custDataLst>
      <p:tags r:id="rId1"/>
    </p:custDataLst>
    <p:extLst>
      <p:ext uri="{BB962C8B-B14F-4D97-AF65-F5344CB8AC3E}">
        <p14:creationId xmlns:p14="http://schemas.microsoft.com/office/powerpoint/2010/main" val="3483177231"/>
      </p:ext>
    </p:extLst>
  </p:cSld>
  <p:clrMapOvr>
    <a:masterClrMapping/>
  </p:clrMapOvr>
  <mc:AlternateContent xmlns:mc="http://schemas.openxmlformats.org/markup-compatibility/2006" xmlns:p14="http://schemas.microsoft.com/office/powerpoint/2010/main">
    <mc:Choice Requires="p14">
      <p:transition spd="slow" p14:dur="2000" advTm="13976"/>
    </mc:Choice>
    <mc:Fallback xmlns="">
      <p:transition spd="slow" advTm="13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2000" y="627534"/>
            <a:ext cx="7427872" cy="596700"/>
          </a:xfrm>
        </p:spPr>
        <p:txBody>
          <a:bodyPr/>
          <a:lstStyle/>
          <a:p>
            <a:r>
              <a:rPr lang="sv-SE" dirty="0" smtClean="0"/>
              <a:t>Class </a:t>
            </a:r>
            <a:r>
              <a:rPr lang="sv-SE" dirty="0"/>
              <a:t>and </a:t>
            </a:r>
            <a:r>
              <a:rPr lang="sv-SE" dirty="0" smtClean="0"/>
              <a:t>Association Structure </a:t>
            </a:r>
            <a:endParaRPr lang="sv-SE" dirty="0"/>
          </a:p>
        </p:txBody>
      </p:sp>
      <p:sp>
        <p:nvSpPr>
          <p:cNvPr id="4" name="Content Placeholder 2"/>
          <p:cNvSpPr>
            <a:spLocks noGrp="1"/>
          </p:cNvSpPr>
          <p:nvPr>
            <p:ph idx="1"/>
          </p:nvPr>
        </p:nvSpPr>
        <p:spPr>
          <a:xfrm>
            <a:off x="936206" y="1323533"/>
            <a:ext cx="7575496" cy="3240432"/>
          </a:xfrm>
        </p:spPr>
        <p:txBody>
          <a:bodyPr>
            <a:noAutofit/>
          </a:bodyPr>
          <a:lstStyle/>
          <a:p>
            <a:r>
              <a:rPr lang="sv-SE" sz="1800" dirty="0"/>
              <a:t>A class and association structure can </a:t>
            </a:r>
            <a:r>
              <a:rPr lang="sv-SE" sz="1800" dirty="0" smtClean="0"/>
              <a:t>be seen an </a:t>
            </a:r>
            <a:r>
              <a:rPr lang="sv-SE" sz="1800" b="1" dirty="0" smtClean="0"/>
              <a:t>information structure</a:t>
            </a:r>
            <a:r>
              <a:rPr lang="sv-SE" sz="1800" dirty="0" smtClean="0"/>
              <a:t>, constraining what objects and links are possible to create/instansiate </a:t>
            </a:r>
          </a:p>
          <a:p>
            <a:pPr marL="0" indent="0">
              <a:buNone/>
            </a:pPr>
            <a:endParaRPr lang="sv-SE" sz="1800" dirty="0"/>
          </a:p>
        </p:txBody>
      </p:sp>
      <p:sp>
        <p:nvSpPr>
          <p:cNvPr id="5" name="Rectangle 4"/>
          <p:cNvSpPr/>
          <p:nvPr/>
        </p:nvSpPr>
        <p:spPr>
          <a:xfrm>
            <a:off x="1404843" y="2834007"/>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2027414" y="2871750"/>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179527"/>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179527"/>
            <a:ext cx="2247090" cy="738664"/>
          </a:xfrm>
          <a:prstGeom prst="rect">
            <a:avLst/>
          </a:prstGeom>
          <a:noFill/>
        </p:spPr>
        <p:txBody>
          <a:bodyPr wrap="square" rtlCol="0">
            <a:spAutoFit/>
          </a:bodyPr>
          <a:lstStyle/>
          <a:p>
            <a:r>
              <a:rPr lang="sv-SE" sz="1400" dirty="0" smtClean="0"/>
              <a:t>studentNo</a:t>
            </a:r>
          </a:p>
          <a:p>
            <a:r>
              <a:rPr lang="sv-SE" sz="1400" dirty="0"/>
              <a:t>n</a:t>
            </a:r>
            <a:r>
              <a:rPr lang="sv-SE" sz="1400" dirty="0" smtClean="0"/>
              <a:t>ame</a:t>
            </a:r>
          </a:p>
          <a:p>
            <a:r>
              <a:rPr lang="sv-SE" sz="1400" dirty="0"/>
              <a:t>m</a:t>
            </a:r>
            <a:r>
              <a:rPr lang="sv-SE" sz="1400" dirty="0" smtClean="0"/>
              <a:t>obileNo</a:t>
            </a:r>
            <a:endParaRPr lang="sv-SE" sz="1400" dirty="0"/>
          </a:p>
        </p:txBody>
      </p:sp>
      <p:sp>
        <p:nvSpPr>
          <p:cNvPr id="9" name="Rectangle 8"/>
          <p:cNvSpPr/>
          <p:nvPr/>
        </p:nvSpPr>
        <p:spPr>
          <a:xfrm>
            <a:off x="5507515" y="2889164"/>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6080618" y="2858779"/>
            <a:ext cx="143969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166556"/>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166556"/>
            <a:ext cx="2247090" cy="738664"/>
          </a:xfrm>
          <a:prstGeom prst="rect">
            <a:avLst/>
          </a:prstGeom>
          <a:noFill/>
        </p:spPr>
        <p:txBody>
          <a:bodyPr wrap="square" rtlCol="0">
            <a:spAutoFit/>
          </a:bodyPr>
          <a:lstStyle/>
          <a:p>
            <a:r>
              <a:rPr lang="sv-SE" sz="1400" dirty="0" smtClean="0"/>
              <a:t>CourseNo</a:t>
            </a:r>
          </a:p>
          <a:p>
            <a:r>
              <a:rPr lang="sv-SE" sz="1400" dirty="0" smtClean="0"/>
              <a:t>CourseName</a:t>
            </a:r>
          </a:p>
          <a:p>
            <a:endParaRPr lang="sv-SE" sz="1400" dirty="0"/>
          </a:p>
        </p:txBody>
      </p:sp>
      <p:cxnSp>
        <p:nvCxnSpPr>
          <p:cNvPr id="13" name="Straight Connector 12"/>
          <p:cNvCxnSpPr>
            <a:stCxn id="8" idx="3"/>
            <a:endCxn id="12" idx="1"/>
          </p:cNvCxnSpPr>
          <p:nvPr/>
        </p:nvCxnSpPr>
        <p:spPr>
          <a:xfrm flipV="1">
            <a:off x="3651933" y="3535888"/>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166555"/>
            <a:ext cx="1789889" cy="369332"/>
          </a:xfrm>
          <a:prstGeom prst="rect">
            <a:avLst/>
          </a:prstGeom>
          <a:noFill/>
        </p:spPr>
        <p:txBody>
          <a:bodyPr wrap="square" rtlCol="0">
            <a:spAutoFit/>
          </a:bodyPr>
          <a:lstStyle/>
          <a:p>
            <a:r>
              <a:rPr lang="sv-SE" dirty="0" smtClean="0"/>
              <a:t>registers for</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035022821"/>
      </p:ext>
    </p:extLst>
  </p:cSld>
  <p:clrMapOvr>
    <a:masterClrMapping/>
  </p:clrMapOvr>
  <mc:AlternateContent xmlns:mc="http://schemas.openxmlformats.org/markup-compatibility/2006" xmlns:p14="http://schemas.microsoft.com/office/powerpoint/2010/main">
    <mc:Choice Requires="p14">
      <p:transition spd="slow" p14:dur="2000" advTm="20257"/>
    </mc:Choice>
    <mc:Fallback xmlns="">
      <p:transition spd="slow" advTm="20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43363" y="469727"/>
            <a:ext cx="8001804" cy="596700"/>
          </a:xfrm>
        </p:spPr>
        <p:txBody>
          <a:bodyPr/>
          <a:lstStyle/>
          <a:p>
            <a:r>
              <a:rPr lang="sv-SE" dirty="0" smtClean="0"/>
              <a:t>Creating Object and Link structures</a:t>
            </a:r>
            <a:endParaRPr lang="sv-SE"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480" y="1567742"/>
            <a:ext cx="5106862" cy="9330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Down Arrow 2"/>
          <p:cNvSpPr/>
          <p:nvPr/>
        </p:nvSpPr>
        <p:spPr>
          <a:xfrm>
            <a:off x="3195917" y="2500799"/>
            <a:ext cx="792345" cy="457200"/>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16" name="Right Brace 15"/>
          <p:cNvSpPr/>
          <p:nvPr/>
        </p:nvSpPr>
        <p:spPr>
          <a:xfrm>
            <a:off x="6507804" y="1567742"/>
            <a:ext cx="369651" cy="9330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Right Brace 19"/>
          <p:cNvSpPr/>
          <p:nvPr/>
        </p:nvSpPr>
        <p:spPr>
          <a:xfrm>
            <a:off x="6507804" y="2848550"/>
            <a:ext cx="369651" cy="19180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TextBox 16"/>
          <p:cNvSpPr txBox="1"/>
          <p:nvPr/>
        </p:nvSpPr>
        <p:spPr>
          <a:xfrm>
            <a:off x="7149829" y="1634247"/>
            <a:ext cx="1994171" cy="923330"/>
          </a:xfrm>
          <a:prstGeom prst="rect">
            <a:avLst/>
          </a:prstGeom>
          <a:noFill/>
        </p:spPr>
        <p:txBody>
          <a:bodyPr wrap="square" rtlCol="0">
            <a:spAutoFit/>
          </a:bodyPr>
          <a:lstStyle/>
          <a:p>
            <a:r>
              <a:rPr lang="sv-SE" dirty="0" smtClean="0"/>
              <a:t>Class and association structures</a:t>
            </a:r>
            <a:endParaRPr lang="sv-SE" dirty="0"/>
          </a:p>
        </p:txBody>
      </p:sp>
      <p:sp>
        <p:nvSpPr>
          <p:cNvPr id="22" name="TextBox 21"/>
          <p:cNvSpPr txBox="1"/>
          <p:nvPr/>
        </p:nvSpPr>
        <p:spPr>
          <a:xfrm>
            <a:off x="7149828" y="3484385"/>
            <a:ext cx="1994171" cy="646331"/>
          </a:xfrm>
          <a:prstGeom prst="rect">
            <a:avLst/>
          </a:prstGeom>
          <a:noFill/>
        </p:spPr>
        <p:txBody>
          <a:bodyPr wrap="square" rtlCol="0">
            <a:spAutoFit/>
          </a:bodyPr>
          <a:lstStyle/>
          <a:p>
            <a:r>
              <a:rPr lang="sv-SE" dirty="0" smtClean="0"/>
              <a:t>Object and link structures</a:t>
            </a:r>
            <a:endParaRPr lang="sv-SE" dirty="0"/>
          </a:p>
        </p:txBody>
      </p:sp>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444" y="3002115"/>
            <a:ext cx="4988934" cy="19723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415173768"/>
      </p:ext>
    </p:extLst>
  </p:cSld>
  <p:clrMapOvr>
    <a:masterClrMapping/>
  </p:clrMapOvr>
  <mc:AlternateContent xmlns:mc="http://schemas.openxmlformats.org/markup-compatibility/2006" xmlns:p14="http://schemas.microsoft.com/office/powerpoint/2010/main">
    <mc:Choice Requires="p14">
      <p:transition spd="slow" p14:dur="2000" advTm="74257"/>
    </mc:Choice>
    <mc:Fallback xmlns="">
      <p:transition spd="slow" advTm="7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Object and Link structures</a:t>
            </a:r>
            <a:endParaRPr lang="sv-SE" dirty="0"/>
          </a:p>
        </p:txBody>
      </p:sp>
      <p:sp>
        <p:nvSpPr>
          <p:cNvPr id="4" name="Content Placeholder 2"/>
          <p:cNvSpPr>
            <a:spLocks noGrp="1"/>
          </p:cNvSpPr>
          <p:nvPr>
            <p:ph idx="1"/>
          </p:nvPr>
        </p:nvSpPr>
        <p:spPr>
          <a:xfrm>
            <a:off x="936206" y="1323533"/>
            <a:ext cx="7283665" cy="3240432"/>
          </a:xfrm>
        </p:spPr>
        <p:txBody>
          <a:bodyPr>
            <a:noAutofit/>
          </a:bodyPr>
          <a:lstStyle/>
          <a:p>
            <a:r>
              <a:rPr lang="sv-SE" sz="1800" dirty="0" smtClean="0"/>
              <a:t>Object and link structures (compare SBVR’s individual facts) </a:t>
            </a:r>
            <a:r>
              <a:rPr lang="sv-SE" sz="1800" dirty="0"/>
              <a:t>are </a:t>
            </a:r>
            <a:r>
              <a:rPr lang="sv-SE" sz="1800" dirty="0" smtClean="0"/>
              <a:t>usually not modelled, but could be:</a:t>
            </a:r>
          </a:p>
          <a:p>
            <a:endParaRPr lang="sv-SE" sz="1800" dirty="0"/>
          </a:p>
        </p:txBody>
      </p:sp>
      <p:sp>
        <p:nvSpPr>
          <p:cNvPr id="5" name="Rectangle 4"/>
          <p:cNvSpPr/>
          <p:nvPr/>
        </p:nvSpPr>
        <p:spPr>
          <a:xfrm>
            <a:off x="1404843" y="2736729"/>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517515" y="2774472"/>
            <a:ext cx="244570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 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082249"/>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082249"/>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9" name="Rectangle 8"/>
          <p:cNvSpPr/>
          <p:nvPr/>
        </p:nvSpPr>
        <p:spPr>
          <a:xfrm>
            <a:off x="5458047" y="2723759"/>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5611272" y="2743695"/>
            <a:ext cx="2251925"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 SUPCOM:Course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06927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069278"/>
            <a:ext cx="2247090" cy="738664"/>
          </a:xfrm>
          <a:prstGeom prst="rect">
            <a:avLst/>
          </a:prstGeom>
          <a:noFill/>
        </p:spPr>
        <p:txBody>
          <a:bodyPr wrap="square" rtlCol="0">
            <a:spAutoFit/>
          </a:bodyPr>
          <a:lstStyle/>
          <a:p>
            <a:r>
              <a:rPr lang="sv-SE" sz="1400" dirty="0" smtClean="0"/>
              <a:t>CourseNo=14</a:t>
            </a:r>
          </a:p>
          <a:p>
            <a:r>
              <a:rPr lang="sv-SE" sz="1400" dirty="0" smtClean="0"/>
              <a:t>CourseName=SUPCOM</a:t>
            </a:r>
          </a:p>
          <a:p>
            <a:endParaRPr lang="sv-SE" sz="1400" dirty="0"/>
          </a:p>
        </p:txBody>
      </p:sp>
      <p:cxnSp>
        <p:nvCxnSpPr>
          <p:cNvPr id="13" name="Straight Connector 12"/>
          <p:cNvCxnSpPr>
            <a:stCxn id="8" idx="3"/>
            <a:endCxn id="12" idx="1"/>
          </p:cNvCxnSpPr>
          <p:nvPr/>
        </p:nvCxnSpPr>
        <p:spPr>
          <a:xfrm flipV="1">
            <a:off x="3651933" y="3438610"/>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069277"/>
            <a:ext cx="1789889" cy="369332"/>
          </a:xfrm>
          <a:prstGeom prst="rect">
            <a:avLst/>
          </a:prstGeom>
          <a:noFill/>
        </p:spPr>
        <p:txBody>
          <a:bodyPr wrap="square" rtlCol="0">
            <a:spAutoFit/>
          </a:bodyPr>
          <a:lstStyle/>
          <a:p>
            <a:r>
              <a:rPr lang="sv-SE" dirty="0" smtClean="0"/>
              <a:t>registers for</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844789007"/>
      </p:ext>
    </p:extLst>
  </p:cSld>
  <p:clrMapOvr>
    <a:masterClrMapping/>
  </p:clrMapOvr>
  <mc:AlternateContent xmlns:mc="http://schemas.openxmlformats.org/markup-compatibility/2006" xmlns:p14="http://schemas.microsoft.com/office/powerpoint/2010/main">
    <mc:Choice Requires="p14">
      <p:transition spd="slow" p14:dur="2000" advTm="20199"/>
    </mc:Choice>
    <mc:Fallback xmlns="">
      <p:transition spd="slow" advTm="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4</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Real World and Models</a:t>
            </a:r>
          </a:p>
        </p:txBody>
      </p:sp>
      <p:sp>
        <p:nvSpPr>
          <p:cNvPr id="2061" name="Line 3"/>
          <p:cNvSpPr>
            <a:spLocks noChangeShapeType="1"/>
          </p:cNvSpPr>
          <p:nvPr/>
        </p:nvSpPr>
        <p:spPr bwMode="auto">
          <a:xfrm flipV="1">
            <a:off x="848916" y="31837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48916" y="24729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75572" y="33385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47160" y="33909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29188" y="26896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22935" y="46208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604023" y="46208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95675" y="14358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9613" y="14906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44479" y="40052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741069" y="4087416"/>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95675" y="9608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96603" y="29491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extLst/>
          </p:nvPr>
        </p:nvGraphicFramePr>
        <p:xfrm>
          <a:off x="1294209" y="2697958"/>
          <a:ext cx="203597" cy="251222"/>
        </p:xfrm>
        <a:graphic>
          <a:graphicData uri="http://schemas.openxmlformats.org/presentationml/2006/ole">
            <mc:AlternateContent xmlns:mc="http://schemas.openxmlformats.org/markup-compatibility/2006">
              <mc:Choice xmlns:v="urn:schemas-microsoft-com:vml" Requires="v">
                <p:oleObj spid="_x0000_s1431"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4209"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extLst/>
          </p:nvPr>
        </p:nvGraphicFramePr>
        <p:xfrm>
          <a:off x="2166938" y="2697958"/>
          <a:ext cx="203597" cy="251222"/>
        </p:xfrm>
        <a:graphic>
          <a:graphicData uri="http://schemas.openxmlformats.org/presentationml/2006/ole">
            <mc:AlternateContent xmlns:mc="http://schemas.openxmlformats.org/markup-compatibility/2006">
              <mc:Choice xmlns:v="urn:schemas-microsoft-com:vml" Requires="v">
                <p:oleObj spid="_x0000_s1432"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9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extLst/>
          </p:nvPr>
        </p:nvGraphicFramePr>
        <p:xfrm>
          <a:off x="3043238" y="2697958"/>
          <a:ext cx="203597" cy="251222"/>
        </p:xfrm>
        <a:graphic>
          <a:graphicData uri="http://schemas.openxmlformats.org/presentationml/2006/ole">
            <mc:AlternateContent xmlns:mc="http://schemas.openxmlformats.org/markup-compatibility/2006">
              <mc:Choice xmlns:v="urn:schemas-microsoft-com:vml" Requires="v">
                <p:oleObj spid="_x0000_s1433"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26979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9679" y="29491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69331" y="29491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85850" y="35623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1434"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extLst/>
          </p:nvPr>
        </p:nvGraphicFramePr>
        <p:xfrm>
          <a:off x="2738438" y="1878809"/>
          <a:ext cx="486966" cy="273844"/>
        </p:xfrm>
        <a:graphic>
          <a:graphicData uri="http://schemas.openxmlformats.org/presentationml/2006/ole">
            <mc:AlternateContent xmlns:mc="http://schemas.openxmlformats.org/markup-compatibility/2006">
              <mc:Choice xmlns:v="urn:schemas-microsoft-com:vml" Requires="v">
                <p:oleObj spid="_x0000_s1435"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38438" y="18788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extLst/>
          </p:nvPr>
        </p:nvGraphicFramePr>
        <p:xfrm>
          <a:off x="2725341" y="1122762"/>
          <a:ext cx="451247" cy="540544"/>
        </p:xfrm>
        <a:graphic>
          <a:graphicData uri="http://schemas.openxmlformats.org/presentationml/2006/ole">
            <mc:AlternateContent xmlns:mc="http://schemas.openxmlformats.org/markup-compatibility/2006">
              <mc:Choice xmlns:v="urn:schemas-microsoft-com:vml" Requires="v">
                <p:oleObj spid="_x0000_s1436"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25341" y="11227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extLst/>
          </p:nvPr>
        </p:nvGraphicFramePr>
        <p:xfrm>
          <a:off x="1064419" y="1716884"/>
          <a:ext cx="385763" cy="415528"/>
        </p:xfrm>
        <a:graphic>
          <a:graphicData uri="http://schemas.openxmlformats.org/presentationml/2006/ole">
            <mc:AlternateContent xmlns:mc="http://schemas.openxmlformats.org/markup-compatibility/2006">
              <mc:Choice xmlns:v="urn:schemas-microsoft-com:vml" Requires="v">
                <p:oleObj spid="_x0000_s1437"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4419" y="17168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extLst/>
          </p:nvPr>
        </p:nvGraphicFramePr>
        <p:xfrm>
          <a:off x="1064419" y="1284687"/>
          <a:ext cx="136922" cy="284559"/>
        </p:xfrm>
        <a:graphic>
          <a:graphicData uri="http://schemas.openxmlformats.org/presentationml/2006/ole">
            <mc:AlternateContent xmlns:mc="http://schemas.openxmlformats.org/markup-compatibility/2006">
              <mc:Choice xmlns:v="urn:schemas-microsoft-com:vml" Requires="v">
                <p:oleObj spid="_x0000_s1438"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4419" y="12846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82379" y="11251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44304" y="12870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82379" y="17192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44304" y="18811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extLst/>
          </p:nvPr>
        </p:nvGraphicFramePr>
        <p:xfrm>
          <a:off x="1220391" y="1231109"/>
          <a:ext cx="167878" cy="271463"/>
        </p:xfrm>
        <a:graphic>
          <a:graphicData uri="http://schemas.openxmlformats.org/presentationml/2006/ole">
            <mc:AlternateContent xmlns:mc="http://schemas.openxmlformats.org/markup-compatibility/2006">
              <mc:Choice xmlns:v="urn:schemas-microsoft-com:vml" Requires="v">
                <p:oleObj spid="_x0000_s1439"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20391" y="12311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48916" y="45791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607594" y="26229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22119" y="10870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30467" y="16096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89211" y="12045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41611" y="13569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98736" y="16617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51136" y="18141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9939" y="26130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36086" y="26313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31609" y="26597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308050749"/>
      </p:ext>
    </p:extLst>
  </p:cSld>
  <p:clrMapOvr>
    <a:masterClrMapping/>
  </p:clrMapOvr>
  <mc:AlternateContent xmlns:mc="http://schemas.openxmlformats.org/markup-compatibility/2006" xmlns:p14="http://schemas.microsoft.com/office/powerpoint/2010/main">
    <mc:Choice Requires="p14">
      <p:transition spd="slow" p14:dur="2000" advTm="19681"/>
    </mc:Choice>
    <mc:Fallback xmlns="">
      <p:transition spd="slow" advTm="1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Object and Link structures</a:t>
            </a:r>
            <a:endParaRPr lang="sv-SE" dirty="0"/>
          </a:p>
        </p:txBody>
      </p:sp>
      <p:sp>
        <p:nvSpPr>
          <p:cNvPr id="4" name="Content Placeholder 2"/>
          <p:cNvSpPr>
            <a:spLocks noGrp="1"/>
          </p:cNvSpPr>
          <p:nvPr>
            <p:ph idx="1"/>
          </p:nvPr>
        </p:nvSpPr>
        <p:spPr>
          <a:xfrm>
            <a:off x="936206" y="1323533"/>
            <a:ext cx="7283665" cy="3240432"/>
          </a:xfrm>
        </p:spPr>
        <p:txBody>
          <a:bodyPr>
            <a:noAutofit/>
          </a:bodyPr>
          <a:lstStyle/>
          <a:p>
            <a:r>
              <a:rPr lang="sv-SE" sz="1800" dirty="0" smtClean="0"/>
              <a:t>Object and link structures (compare SBVR’s individual facts) </a:t>
            </a:r>
            <a:r>
              <a:rPr lang="sv-SE" sz="1800" dirty="0"/>
              <a:t>are </a:t>
            </a:r>
            <a:r>
              <a:rPr lang="sv-SE" sz="1800" dirty="0" smtClean="0"/>
              <a:t>usually not modelled, but could be:</a:t>
            </a:r>
          </a:p>
          <a:p>
            <a:endParaRPr lang="sv-SE" sz="1800" dirty="0"/>
          </a:p>
        </p:txBody>
      </p:sp>
      <p:sp>
        <p:nvSpPr>
          <p:cNvPr id="5" name="Rectangle 4"/>
          <p:cNvSpPr/>
          <p:nvPr/>
        </p:nvSpPr>
        <p:spPr>
          <a:xfrm>
            <a:off x="1404843" y="2736729"/>
            <a:ext cx="2247090" cy="1125151"/>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 name="TextBox 5"/>
          <p:cNvSpPr txBox="1"/>
          <p:nvPr/>
        </p:nvSpPr>
        <p:spPr>
          <a:xfrm>
            <a:off x="1517515" y="2774472"/>
            <a:ext cx="2445704"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Elsa Falk: Student</a:t>
            </a:r>
            <a:endParaRPr lang="sv-SE" sz="1600" dirty="0">
              <a:latin typeface="Arial" panose="020B0604020202020204" pitchFamily="34" charset="0"/>
              <a:cs typeface="Arial" panose="020B0604020202020204" pitchFamily="34" charset="0"/>
            </a:endParaRPr>
          </a:p>
        </p:txBody>
      </p:sp>
      <p:cxnSp>
        <p:nvCxnSpPr>
          <p:cNvPr id="7" name="Straight Connector 6"/>
          <p:cNvCxnSpPr/>
          <p:nvPr/>
        </p:nvCxnSpPr>
        <p:spPr>
          <a:xfrm>
            <a:off x="1404843" y="3082249"/>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404843" y="3082249"/>
            <a:ext cx="2247090" cy="738664"/>
          </a:xfrm>
          <a:prstGeom prst="rect">
            <a:avLst/>
          </a:prstGeom>
          <a:noFill/>
        </p:spPr>
        <p:txBody>
          <a:bodyPr wrap="square" rtlCol="0">
            <a:spAutoFit/>
          </a:bodyPr>
          <a:lstStyle/>
          <a:p>
            <a:r>
              <a:rPr lang="sv-SE" sz="1400" dirty="0" smtClean="0"/>
              <a:t>studentNo=100123</a:t>
            </a:r>
          </a:p>
          <a:p>
            <a:r>
              <a:rPr lang="sv-SE" sz="1400" dirty="0" smtClean="0"/>
              <a:t>Name=Elsa Falk</a:t>
            </a:r>
          </a:p>
          <a:p>
            <a:r>
              <a:rPr lang="sv-SE" sz="1400" dirty="0" smtClean="0"/>
              <a:t>mobileNo=070-112233</a:t>
            </a:r>
            <a:endParaRPr lang="sv-SE" sz="1400" dirty="0"/>
          </a:p>
        </p:txBody>
      </p:sp>
      <p:sp>
        <p:nvSpPr>
          <p:cNvPr id="9" name="Rectangle 8"/>
          <p:cNvSpPr/>
          <p:nvPr/>
        </p:nvSpPr>
        <p:spPr>
          <a:xfrm>
            <a:off x="5458047" y="2723759"/>
            <a:ext cx="2247090" cy="924114"/>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10" name="TextBox 9"/>
          <p:cNvSpPr txBox="1"/>
          <p:nvPr/>
        </p:nvSpPr>
        <p:spPr>
          <a:xfrm>
            <a:off x="5611272" y="2743695"/>
            <a:ext cx="2251925" cy="338554"/>
          </a:xfrm>
          <a:prstGeom prst="rect">
            <a:avLst/>
          </a:prstGeom>
          <a:noFill/>
        </p:spPr>
        <p:txBody>
          <a:bodyPr wrap="square" rtlCol="0">
            <a:spAutoFit/>
          </a:bodyPr>
          <a:lstStyle/>
          <a:p>
            <a:r>
              <a:rPr lang="sv-SE" sz="1600" dirty="0" smtClean="0">
                <a:latin typeface="Arial" panose="020B0604020202020204" pitchFamily="34" charset="0"/>
                <a:cs typeface="Arial" panose="020B0604020202020204" pitchFamily="34" charset="0"/>
              </a:rPr>
              <a:t> SUPCOM:Course</a:t>
            </a:r>
            <a:endParaRPr lang="sv-SE" sz="1600" dirty="0">
              <a:latin typeface="Arial" panose="020B0604020202020204" pitchFamily="34" charset="0"/>
              <a:cs typeface="Arial" panose="020B0604020202020204" pitchFamily="34" charset="0"/>
            </a:endParaRPr>
          </a:p>
        </p:txBody>
      </p:sp>
      <p:cxnSp>
        <p:nvCxnSpPr>
          <p:cNvPr id="11" name="Straight Connector 10"/>
          <p:cNvCxnSpPr/>
          <p:nvPr/>
        </p:nvCxnSpPr>
        <p:spPr>
          <a:xfrm>
            <a:off x="5458047" y="3069278"/>
            <a:ext cx="224709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458047" y="3069278"/>
            <a:ext cx="2247090" cy="738664"/>
          </a:xfrm>
          <a:prstGeom prst="rect">
            <a:avLst/>
          </a:prstGeom>
          <a:noFill/>
        </p:spPr>
        <p:txBody>
          <a:bodyPr wrap="square" rtlCol="0">
            <a:spAutoFit/>
          </a:bodyPr>
          <a:lstStyle/>
          <a:p>
            <a:r>
              <a:rPr lang="sv-SE" sz="1400" dirty="0" smtClean="0"/>
              <a:t>CourseNo=14</a:t>
            </a:r>
          </a:p>
          <a:p>
            <a:r>
              <a:rPr lang="sv-SE" sz="1400" dirty="0" smtClean="0"/>
              <a:t>CourseName=SUPCOM</a:t>
            </a:r>
          </a:p>
          <a:p>
            <a:endParaRPr lang="sv-SE" sz="1400" dirty="0"/>
          </a:p>
        </p:txBody>
      </p:sp>
      <p:cxnSp>
        <p:nvCxnSpPr>
          <p:cNvPr id="13" name="Straight Connector 12"/>
          <p:cNvCxnSpPr>
            <a:stCxn id="8" idx="3"/>
            <a:endCxn id="12" idx="1"/>
          </p:cNvCxnSpPr>
          <p:nvPr/>
        </p:nvCxnSpPr>
        <p:spPr>
          <a:xfrm flipV="1">
            <a:off x="3651933" y="3438610"/>
            <a:ext cx="1806114" cy="12971"/>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979443" y="3069277"/>
            <a:ext cx="1789889" cy="369332"/>
          </a:xfrm>
          <a:prstGeom prst="rect">
            <a:avLst/>
          </a:prstGeom>
          <a:noFill/>
        </p:spPr>
        <p:txBody>
          <a:bodyPr wrap="square" rtlCol="0">
            <a:spAutoFit/>
          </a:bodyPr>
          <a:lstStyle/>
          <a:p>
            <a:r>
              <a:rPr lang="sv-SE" dirty="0" smtClean="0"/>
              <a:t>registers for</a:t>
            </a:r>
            <a:endParaRPr lang="sv-SE" dirty="0"/>
          </a:p>
        </p:txBody>
      </p:sp>
      <p:sp>
        <p:nvSpPr>
          <p:cNvPr id="26" name="Rectangle 9"/>
          <p:cNvSpPr>
            <a:spLocks noChangeArrowheads="1"/>
          </p:cNvSpPr>
          <p:nvPr/>
        </p:nvSpPr>
        <p:spPr bwMode="auto">
          <a:xfrm>
            <a:off x="6049209" y="4405796"/>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Object</a:t>
            </a:r>
            <a:endParaRPr lang="en-US" altLang="sv-SE" b="1" dirty="0"/>
          </a:p>
        </p:txBody>
      </p:sp>
      <p:sp>
        <p:nvSpPr>
          <p:cNvPr id="27" name="AutoShape 46"/>
          <p:cNvSpPr>
            <a:spLocks noChangeArrowheads="1"/>
          </p:cNvSpPr>
          <p:nvPr/>
        </p:nvSpPr>
        <p:spPr bwMode="auto">
          <a:xfrm rot="5400000">
            <a:off x="6375141" y="3993772"/>
            <a:ext cx="583541" cy="90345"/>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8" name="AutoShape 46"/>
          <p:cNvSpPr>
            <a:spLocks noChangeArrowheads="1"/>
          </p:cNvSpPr>
          <p:nvPr/>
        </p:nvSpPr>
        <p:spPr bwMode="auto">
          <a:xfrm rot="5400000" flipV="1">
            <a:off x="4318195" y="3916837"/>
            <a:ext cx="794860" cy="62952"/>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9" name="Rectangle 9"/>
          <p:cNvSpPr>
            <a:spLocks noChangeArrowheads="1"/>
          </p:cNvSpPr>
          <p:nvPr/>
        </p:nvSpPr>
        <p:spPr bwMode="auto">
          <a:xfrm>
            <a:off x="4028519" y="4405394"/>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smtClean="0"/>
              <a:t>Link</a:t>
            </a:r>
            <a:endParaRPr lang="en-US" altLang="sv-SE" b="1" dirty="0"/>
          </a:p>
        </p:txBody>
      </p:sp>
      <p:sp>
        <p:nvSpPr>
          <p:cNvPr id="30" name="Rectangle 9"/>
          <p:cNvSpPr>
            <a:spLocks noChangeArrowheads="1"/>
          </p:cNvSpPr>
          <p:nvPr/>
        </p:nvSpPr>
        <p:spPr bwMode="auto">
          <a:xfrm>
            <a:off x="1999244" y="4412278"/>
            <a:ext cx="1303481" cy="307777"/>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b="1" dirty="0"/>
              <a:t>O</a:t>
            </a:r>
            <a:r>
              <a:rPr lang="sv-SE" altLang="sv-SE" b="1" dirty="0" smtClean="0"/>
              <a:t>bject</a:t>
            </a:r>
            <a:endParaRPr lang="en-US" altLang="sv-SE" b="1" dirty="0"/>
          </a:p>
        </p:txBody>
      </p:sp>
      <p:sp>
        <p:nvSpPr>
          <p:cNvPr id="31" name="AutoShape 46"/>
          <p:cNvSpPr>
            <a:spLocks noChangeArrowheads="1"/>
          </p:cNvSpPr>
          <p:nvPr/>
        </p:nvSpPr>
        <p:spPr bwMode="auto">
          <a:xfrm rot="5400000">
            <a:off x="2393926" y="4111049"/>
            <a:ext cx="452561" cy="7088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303193971"/>
      </p:ext>
    </p:extLst>
  </p:cSld>
  <p:clrMapOvr>
    <a:masterClrMapping/>
  </p:clrMapOvr>
  <mc:AlternateContent xmlns:mc="http://schemas.openxmlformats.org/markup-compatibility/2006" xmlns:p14="http://schemas.microsoft.com/office/powerpoint/2010/main">
    <mc:Choice Requires="p14">
      <p:transition spd="slow" p14:dur="2000" advTm="10803"/>
    </mc:Choice>
    <mc:Fallback xmlns="">
      <p:transition spd="slow" advTm="1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41</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Classification and Generalization</a:t>
            </a:r>
            <a:endParaRPr lang="en-US" altLang="sv-SE"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131294184"/>
      </p:ext>
    </p:extLst>
  </p:cSld>
  <p:clrMapOvr>
    <a:masterClrMapping/>
  </p:clrMapOvr>
  <mc:AlternateContent xmlns:mc="http://schemas.openxmlformats.org/markup-compatibility/2006" xmlns:p14="http://schemas.microsoft.com/office/powerpoint/2010/main">
    <mc:Choice Requires="p14">
      <p:transition spd="slow" p14:dur="2000" advTm="8016"/>
    </mc:Choice>
    <mc:Fallback xmlns="">
      <p:transition spd="slow" advTm="8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63" name="Oval 62"/>
          <p:cNvSpPr/>
          <p:nvPr/>
        </p:nvSpPr>
        <p:spPr>
          <a:xfrm>
            <a:off x="4147883" y="2193158"/>
            <a:ext cx="2997655" cy="2110902"/>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Back to the Real </a:t>
            </a:r>
            <a:r>
              <a:rPr lang="sv-SE" dirty="0"/>
              <a:t>W</a:t>
            </a:r>
            <a:r>
              <a:rPr lang="sv-SE" dirty="0" smtClean="0"/>
              <a:t>orld: Classification</a:t>
            </a:r>
            <a:endParaRPr lang="sv-SE" dirty="0"/>
          </a:p>
        </p:txBody>
      </p:sp>
      <p:grpSp>
        <p:nvGrpSpPr>
          <p:cNvPr id="3" name="Group 36"/>
          <p:cNvGrpSpPr>
            <a:grpSpLocks/>
          </p:cNvGrpSpPr>
          <p:nvPr/>
        </p:nvGrpSpPr>
        <p:grpSpPr bwMode="auto">
          <a:xfrm>
            <a:off x="6217146" y="2912685"/>
            <a:ext cx="455540" cy="395477"/>
            <a:chOff x="1459" y="1674"/>
            <a:chExt cx="210" cy="549"/>
          </a:xfrm>
        </p:grpSpPr>
        <p:grpSp>
          <p:nvGrpSpPr>
            <p:cNvPr id="4" name="Group 37"/>
            <p:cNvGrpSpPr>
              <a:grpSpLocks/>
            </p:cNvGrpSpPr>
            <p:nvPr/>
          </p:nvGrpSpPr>
          <p:grpSpPr bwMode="auto">
            <a:xfrm>
              <a:off x="1489" y="1674"/>
              <a:ext cx="115" cy="95"/>
              <a:chOff x="1489" y="1674"/>
              <a:chExt cx="115" cy="95"/>
            </a:xfrm>
          </p:grpSpPr>
          <p:sp>
            <p:nvSpPr>
              <p:cNvPr id="12"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13"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4"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 name="Group 43"/>
            <p:cNvGrpSpPr>
              <a:grpSpLocks/>
            </p:cNvGrpSpPr>
            <p:nvPr/>
          </p:nvGrpSpPr>
          <p:grpSpPr bwMode="auto">
            <a:xfrm>
              <a:off x="1459" y="1706"/>
              <a:ext cx="210" cy="517"/>
              <a:chOff x="1459" y="1706"/>
              <a:chExt cx="210" cy="517"/>
            </a:xfrm>
          </p:grpSpPr>
          <p:sp>
            <p:nvSpPr>
              <p:cNvPr id="6"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7"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8"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9"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0"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1"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17" name="Text Box 50"/>
          <p:cNvSpPr txBox="1">
            <a:spLocks noChangeArrowheads="1"/>
          </p:cNvSpPr>
          <p:nvPr/>
        </p:nvSpPr>
        <p:spPr bwMode="auto">
          <a:xfrm>
            <a:off x="5988393" y="3248609"/>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Elsa Falk</a:t>
            </a:r>
            <a:endParaRPr lang="sv-SE" altLang="sv-SE" i="0" dirty="0"/>
          </a:p>
        </p:txBody>
      </p:sp>
      <p:grpSp>
        <p:nvGrpSpPr>
          <p:cNvPr id="18" name="Group 36"/>
          <p:cNvGrpSpPr>
            <a:grpSpLocks/>
          </p:cNvGrpSpPr>
          <p:nvPr/>
        </p:nvGrpSpPr>
        <p:grpSpPr bwMode="auto">
          <a:xfrm>
            <a:off x="7631859" y="2912878"/>
            <a:ext cx="455540" cy="395477"/>
            <a:chOff x="1459" y="1674"/>
            <a:chExt cx="210" cy="549"/>
          </a:xfrm>
        </p:grpSpPr>
        <p:grpSp>
          <p:nvGrpSpPr>
            <p:cNvPr id="19" name="Group 37"/>
            <p:cNvGrpSpPr>
              <a:grpSpLocks/>
            </p:cNvGrpSpPr>
            <p:nvPr/>
          </p:nvGrpSpPr>
          <p:grpSpPr bwMode="auto">
            <a:xfrm>
              <a:off x="1489" y="1674"/>
              <a:ext cx="115" cy="95"/>
              <a:chOff x="1489" y="1674"/>
              <a:chExt cx="115" cy="95"/>
            </a:xfrm>
          </p:grpSpPr>
          <p:sp>
            <p:nvSpPr>
              <p:cNvPr id="27"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8"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9"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30"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31"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20" name="Group 43"/>
            <p:cNvGrpSpPr>
              <a:grpSpLocks/>
            </p:cNvGrpSpPr>
            <p:nvPr/>
          </p:nvGrpSpPr>
          <p:grpSpPr bwMode="auto">
            <a:xfrm>
              <a:off x="1459" y="1706"/>
              <a:ext cx="210" cy="517"/>
              <a:chOff x="1459" y="1706"/>
              <a:chExt cx="210" cy="517"/>
            </a:xfrm>
          </p:grpSpPr>
          <p:sp>
            <p:nvSpPr>
              <p:cNvPr id="21"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4"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25"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6"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32" name="Text Box 50"/>
          <p:cNvSpPr txBox="1">
            <a:spLocks noChangeArrowheads="1"/>
          </p:cNvSpPr>
          <p:nvPr/>
        </p:nvSpPr>
        <p:spPr bwMode="auto">
          <a:xfrm>
            <a:off x="7403106" y="3248802"/>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Gunnar Trana</a:t>
            </a:r>
            <a:endParaRPr lang="sv-SE" altLang="sv-SE" i="0" dirty="0"/>
          </a:p>
        </p:txBody>
      </p:sp>
      <p:grpSp>
        <p:nvGrpSpPr>
          <p:cNvPr id="48" name="Group 36"/>
          <p:cNvGrpSpPr>
            <a:grpSpLocks/>
          </p:cNvGrpSpPr>
          <p:nvPr/>
        </p:nvGrpSpPr>
        <p:grpSpPr bwMode="auto">
          <a:xfrm>
            <a:off x="4628167" y="2945101"/>
            <a:ext cx="455540" cy="395477"/>
            <a:chOff x="1459" y="1674"/>
            <a:chExt cx="210" cy="549"/>
          </a:xfrm>
        </p:grpSpPr>
        <p:grpSp>
          <p:nvGrpSpPr>
            <p:cNvPr id="49" name="Group 37"/>
            <p:cNvGrpSpPr>
              <a:grpSpLocks/>
            </p:cNvGrpSpPr>
            <p:nvPr/>
          </p:nvGrpSpPr>
          <p:grpSpPr bwMode="auto">
            <a:xfrm>
              <a:off x="1489" y="1674"/>
              <a:ext cx="115" cy="95"/>
              <a:chOff x="1489" y="1674"/>
              <a:chExt cx="115" cy="95"/>
            </a:xfrm>
          </p:grpSpPr>
          <p:sp>
            <p:nvSpPr>
              <p:cNvPr id="57" name="Freeform 38"/>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58" name="Freeform 39"/>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9" name="Freeform 40"/>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0" name="Freeform 41"/>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61" name="Freeform 42"/>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50" name="Group 43"/>
            <p:cNvGrpSpPr>
              <a:grpSpLocks/>
            </p:cNvGrpSpPr>
            <p:nvPr/>
          </p:nvGrpSpPr>
          <p:grpSpPr bwMode="auto">
            <a:xfrm>
              <a:off x="1459" y="1706"/>
              <a:ext cx="210" cy="517"/>
              <a:chOff x="1459" y="1706"/>
              <a:chExt cx="210" cy="517"/>
            </a:xfrm>
          </p:grpSpPr>
          <p:sp>
            <p:nvSpPr>
              <p:cNvPr id="51"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2"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3"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4"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55"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56"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62" name="Text Box 50"/>
          <p:cNvSpPr txBox="1">
            <a:spLocks noChangeArrowheads="1"/>
          </p:cNvSpPr>
          <p:nvPr/>
        </p:nvSpPr>
        <p:spPr bwMode="auto">
          <a:xfrm>
            <a:off x="4399414" y="3281025"/>
            <a:ext cx="1408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spcBef>
                <a:spcPct val="50000"/>
              </a:spcBef>
            </a:pPr>
            <a:r>
              <a:rPr lang="sv-SE" altLang="sv-SE" i="0" dirty="0" smtClean="0"/>
              <a:t>Anna Svan</a:t>
            </a:r>
            <a:endParaRPr lang="sv-SE" altLang="sv-SE" i="0" dirty="0"/>
          </a:p>
        </p:txBody>
      </p:sp>
      <p:sp>
        <p:nvSpPr>
          <p:cNvPr id="64" name="Oval 63"/>
          <p:cNvSpPr/>
          <p:nvPr/>
        </p:nvSpPr>
        <p:spPr>
          <a:xfrm>
            <a:off x="5701443" y="2207328"/>
            <a:ext cx="2997655" cy="2110902"/>
          </a:xfrm>
          <a:prstGeom prst="ellipse">
            <a:avLst/>
          </a:prstGeom>
          <a:solidFill>
            <a:schemeClr val="lt1">
              <a:alpha val="0"/>
            </a:schemeClr>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67" name="TextBox 66"/>
          <p:cNvSpPr txBox="1"/>
          <p:nvPr/>
        </p:nvSpPr>
        <p:spPr>
          <a:xfrm>
            <a:off x="6800592" y="1758376"/>
            <a:ext cx="2011190" cy="369332"/>
          </a:xfrm>
          <a:prstGeom prst="rect">
            <a:avLst/>
          </a:prstGeom>
          <a:noFill/>
        </p:spPr>
        <p:txBody>
          <a:bodyPr wrap="square" rtlCol="0">
            <a:spAutoFit/>
          </a:bodyPr>
          <a:lstStyle/>
          <a:p>
            <a:r>
              <a:rPr lang="sv-SE" dirty="0" smtClean="0"/>
              <a:t>Student (Class)</a:t>
            </a:r>
            <a:endParaRPr lang="sv-SE" dirty="0"/>
          </a:p>
        </p:txBody>
      </p:sp>
      <p:sp>
        <p:nvSpPr>
          <p:cNvPr id="69" name="TextBox 68"/>
          <p:cNvSpPr txBox="1"/>
          <p:nvPr/>
        </p:nvSpPr>
        <p:spPr>
          <a:xfrm>
            <a:off x="4741840" y="1747806"/>
            <a:ext cx="1583923" cy="369332"/>
          </a:xfrm>
          <a:prstGeom prst="rect">
            <a:avLst/>
          </a:prstGeom>
          <a:noFill/>
        </p:spPr>
        <p:txBody>
          <a:bodyPr wrap="square" rtlCol="0">
            <a:spAutoFit/>
          </a:bodyPr>
          <a:lstStyle/>
          <a:p>
            <a:r>
              <a:rPr lang="sv-SE" dirty="0" smtClean="0"/>
              <a:t>Woman (Class)</a:t>
            </a:r>
            <a:endParaRPr lang="sv-SE" dirty="0"/>
          </a:p>
        </p:txBody>
      </p:sp>
      <p:sp>
        <p:nvSpPr>
          <p:cNvPr id="70" name="Content Placeholder 2"/>
          <p:cNvSpPr>
            <a:spLocks noGrp="1"/>
          </p:cNvSpPr>
          <p:nvPr>
            <p:ph idx="1"/>
          </p:nvPr>
        </p:nvSpPr>
        <p:spPr>
          <a:xfrm>
            <a:off x="823080" y="1303506"/>
            <a:ext cx="3318977" cy="3745149"/>
          </a:xfrm>
        </p:spPr>
        <p:txBody>
          <a:bodyPr>
            <a:normAutofit fontScale="70000" lnSpcReduction="20000"/>
          </a:bodyPr>
          <a:lstStyle/>
          <a:p>
            <a:r>
              <a:rPr lang="sv-SE" sz="2300" b="1" dirty="0" smtClean="0"/>
              <a:t>Classification</a:t>
            </a:r>
            <a:r>
              <a:rPr lang="sv-SE" sz="2300" dirty="0" smtClean="0"/>
              <a:t> is grouping of instances. </a:t>
            </a:r>
          </a:p>
          <a:p>
            <a:r>
              <a:rPr lang="sv-SE" sz="2300" dirty="0" smtClean="0"/>
              <a:t>It means (in practice) that attributes that differs between the instances are disregared (for example, gender, hair colour) and </a:t>
            </a:r>
            <a:r>
              <a:rPr lang="en-US" sz="2300" dirty="0"/>
              <a:t>and properties that are </a:t>
            </a:r>
            <a:r>
              <a:rPr lang="en-US" sz="2300" dirty="0" smtClean="0"/>
              <a:t>in common </a:t>
            </a:r>
            <a:r>
              <a:rPr lang="en-US" sz="2300" dirty="0"/>
              <a:t>are </a:t>
            </a:r>
            <a:r>
              <a:rPr lang="en-US" sz="2300" dirty="0" smtClean="0"/>
              <a:t>highlighted</a:t>
            </a:r>
            <a:endParaRPr lang="en-US" sz="2300" dirty="0"/>
          </a:p>
          <a:p>
            <a:endParaRPr lang="sv-SE" sz="2300" dirty="0" smtClean="0"/>
          </a:p>
          <a:p>
            <a:endParaRPr lang="sv-SE" dirty="0"/>
          </a:p>
        </p:txBody>
      </p:sp>
      <p:pic>
        <p:nvPicPr>
          <p:cNvPr id="33" name="Audio 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750739040"/>
      </p:ext>
    </p:extLst>
  </p:cSld>
  <p:clrMapOvr>
    <a:masterClrMapping/>
  </p:clrMapOvr>
  <mc:AlternateContent xmlns:mc="http://schemas.openxmlformats.org/markup-compatibility/2006" xmlns:p14="http://schemas.microsoft.com/office/powerpoint/2010/main">
    <mc:Choice Requires="p14">
      <p:transition spd="slow" p14:dur="2000" advTm="30837"/>
    </mc:Choice>
    <mc:Fallback xmlns="">
      <p:transition spd="slow" advTm="30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Generalization</a:t>
            </a:r>
            <a:endParaRPr lang="sv-SE" dirty="0"/>
          </a:p>
        </p:txBody>
      </p:sp>
      <p:sp>
        <p:nvSpPr>
          <p:cNvPr id="65" name="Content Placeholder 2"/>
          <p:cNvSpPr>
            <a:spLocks noGrp="1"/>
          </p:cNvSpPr>
          <p:nvPr>
            <p:ph idx="1"/>
          </p:nvPr>
        </p:nvSpPr>
        <p:spPr>
          <a:xfrm>
            <a:off x="791999" y="1275534"/>
            <a:ext cx="3185772" cy="1595257"/>
          </a:xfrm>
        </p:spPr>
        <p:txBody>
          <a:bodyPr>
            <a:noAutofit/>
          </a:bodyPr>
          <a:lstStyle/>
          <a:p>
            <a:r>
              <a:rPr lang="sv-SE" altLang="sv-SE" sz="1600" dirty="0" smtClean="0"/>
              <a:t>Generalizering are grouping of classes, </a:t>
            </a:r>
            <a:r>
              <a:rPr lang="sv-SE" altLang="sv-SE" sz="1600" dirty="0"/>
              <a:t>where classes totally include </a:t>
            </a:r>
            <a:r>
              <a:rPr lang="sv-SE" altLang="sv-SE" sz="1600" dirty="0" smtClean="0"/>
              <a:t>others</a:t>
            </a:r>
          </a:p>
          <a:p>
            <a:r>
              <a:rPr lang="sv-SE" sz="1600" dirty="0" smtClean="0"/>
              <a:t>The opposite to generalization is specialization</a:t>
            </a:r>
            <a:endParaRPr lang="sv-SE" sz="1600"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7771" y="1275534"/>
            <a:ext cx="4369981" cy="25013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4" name="TextBox 33"/>
          <p:cNvSpPr txBox="1"/>
          <p:nvPr/>
        </p:nvSpPr>
        <p:spPr>
          <a:xfrm>
            <a:off x="3651685" y="4192800"/>
            <a:ext cx="5258399" cy="646331"/>
          </a:xfrm>
          <a:prstGeom prst="rect">
            <a:avLst/>
          </a:prstGeom>
          <a:noFill/>
        </p:spPr>
        <p:txBody>
          <a:bodyPr wrap="square" rtlCol="0">
            <a:spAutoFit/>
          </a:bodyPr>
          <a:lstStyle/>
          <a:p>
            <a:pPr marL="285750" indent="-285750">
              <a:buFont typeface="Arial" panose="020B0604020202020204" pitchFamily="34" charset="0"/>
              <a:buChar char="•"/>
            </a:pPr>
            <a:r>
              <a:rPr lang="sv-SE" dirty="0" smtClean="0"/>
              <a:t>Person is a generalization of Woman and Student</a:t>
            </a:r>
          </a:p>
          <a:p>
            <a:pPr marL="285750" indent="-285750">
              <a:buFont typeface="Arial" panose="020B0604020202020204" pitchFamily="34" charset="0"/>
              <a:buChar char="•"/>
            </a:pPr>
            <a:r>
              <a:rPr lang="sv-SE" dirty="0" smtClean="0"/>
              <a:t>Woman and Student are specializations of Person </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767303355"/>
      </p:ext>
    </p:extLst>
  </p:cSld>
  <p:clrMapOvr>
    <a:masterClrMapping/>
  </p:clrMapOvr>
  <mc:AlternateContent xmlns:mc="http://schemas.openxmlformats.org/markup-compatibility/2006" xmlns:p14="http://schemas.microsoft.com/office/powerpoint/2010/main">
    <mc:Choice Requires="p14">
      <p:transition spd="slow" p14:dur="2000" advTm="67211"/>
    </mc:Choice>
    <mc:Fallback xmlns="">
      <p:transition spd="slow" advTm="67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Generalization Test</a:t>
            </a:r>
            <a:endParaRPr lang="sv-SE" dirty="0"/>
          </a:p>
        </p:txBody>
      </p:sp>
      <p:sp>
        <p:nvSpPr>
          <p:cNvPr id="65" name="Content Placeholder 2"/>
          <p:cNvSpPr>
            <a:spLocks noGrp="1"/>
          </p:cNvSpPr>
          <p:nvPr>
            <p:ph idx="1"/>
          </p:nvPr>
        </p:nvSpPr>
        <p:spPr>
          <a:xfrm>
            <a:off x="791999" y="1345745"/>
            <a:ext cx="3898157" cy="3682766"/>
          </a:xfrm>
        </p:spPr>
        <p:txBody>
          <a:bodyPr>
            <a:normAutofit fontScale="70000" lnSpcReduction="20000"/>
          </a:bodyPr>
          <a:lstStyle/>
          <a:p>
            <a:r>
              <a:rPr lang="sv-SE" altLang="sv-SE" dirty="0" smtClean="0"/>
              <a:t>To test if a relationship between two classes is a generalizering/ specialization relationship: </a:t>
            </a:r>
            <a:r>
              <a:rPr lang="sv-SE" altLang="sv-SE" dirty="0"/>
              <a:t>A</a:t>
            </a:r>
            <a:r>
              <a:rPr lang="sv-SE" altLang="sv-SE" dirty="0" smtClean="0"/>
              <a:t>sk if all instances in a specialized  (sub) class are included in the generalized (super) class – if ”yes” it is a generalizering/ specialization </a:t>
            </a:r>
            <a:r>
              <a:rPr lang="sv-SE" altLang="sv-SE" dirty="0"/>
              <a:t>relationship </a:t>
            </a:r>
            <a:endParaRPr lang="sv-SE" dirty="0"/>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0156" y="1275534"/>
            <a:ext cx="4369981" cy="250134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4" name="TextBox 33"/>
          <p:cNvSpPr txBox="1"/>
          <p:nvPr/>
        </p:nvSpPr>
        <p:spPr>
          <a:xfrm>
            <a:off x="5032756" y="3828182"/>
            <a:ext cx="4008502" cy="1200329"/>
          </a:xfrm>
          <a:prstGeom prst="rect">
            <a:avLst/>
          </a:prstGeom>
          <a:noFill/>
        </p:spPr>
        <p:txBody>
          <a:bodyPr wrap="square" rtlCol="0">
            <a:spAutoFit/>
          </a:bodyPr>
          <a:lstStyle/>
          <a:p>
            <a:r>
              <a:rPr lang="sv-SE" i="1" dirty="0" smtClean="0"/>
              <a:t>Question: </a:t>
            </a:r>
            <a:r>
              <a:rPr lang="sv-SE" dirty="0" smtClean="0"/>
              <a:t>Is Woman a generalization of Student? </a:t>
            </a:r>
          </a:p>
          <a:p>
            <a:r>
              <a:rPr lang="sv-SE" dirty="0" smtClean="0"/>
              <a:t>Answer: No, there are instances of Student that ar not instances of Woman</a:t>
            </a:r>
            <a:endParaRPr lang="sv-SE"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036131678"/>
      </p:ext>
    </p:extLst>
  </p:cSld>
  <p:clrMapOvr>
    <a:masterClrMapping/>
  </p:clrMapOvr>
  <mc:AlternateContent xmlns:mc="http://schemas.openxmlformats.org/markup-compatibility/2006" xmlns:p14="http://schemas.microsoft.com/office/powerpoint/2010/main">
    <mc:Choice Requires="p14">
      <p:transition spd="slow" p14:dur="2000" advTm="114113"/>
    </mc:Choice>
    <mc:Fallback xmlns="">
      <p:transition spd="slow" advTm="114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022391" cy="596700"/>
          </a:xfrm>
        </p:spPr>
        <p:txBody>
          <a:bodyPr/>
          <a:lstStyle/>
          <a:p>
            <a:r>
              <a:rPr lang="sv-SE" dirty="0" smtClean="0"/>
              <a:t>Modelling generalization in UML</a:t>
            </a:r>
            <a:endParaRPr lang="sv-SE"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197" y="1564685"/>
            <a:ext cx="4361846" cy="248801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Right Arrow 4"/>
          <p:cNvSpPr/>
          <p:nvPr/>
        </p:nvSpPr>
        <p:spPr>
          <a:xfrm>
            <a:off x="5390702" y="2349791"/>
            <a:ext cx="435935" cy="606056"/>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sv-SE"/>
          </a:p>
        </p:txBody>
      </p:sp>
      <p:sp>
        <p:nvSpPr>
          <p:cNvPr id="9" name="Rectangle 71"/>
          <p:cNvSpPr>
            <a:spLocks noChangeArrowheads="1"/>
          </p:cNvSpPr>
          <p:nvPr/>
        </p:nvSpPr>
        <p:spPr bwMode="auto">
          <a:xfrm>
            <a:off x="6125537" y="2611066"/>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Person</a:t>
            </a:r>
            <a:endParaRPr lang="en-US" altLang="sv-SE" sz="1050" b="1" i="0"/>
          </a:p>
        </p:txBody>
      </p:sp>
      <p:sp>
        <p:nvSpPr>
          <p:cNvPr id="10" name="Rectangle 72"/>
          <p:cNvSpPr>
            <a:spLocks noChangeArrowheads="1"/>
          </p:cNvSpPr>
          <p:nvPr/>
        </p:nvSpPr>
        <p:spPr bwMode="auto">
          <a:xfrm>
            <a:off x="6125537" y="3692154"/>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Woman</a:t>
            </a:r>
            <a:endParaRPr lang="en-US" altLang="sv-SE" sz="1050" b="1" i="0"/>
          </a:p>
        </p:txBody>
      </p:sp>
      <p:sp>
        <p:nvSpPr>
          <p:cNvPr id="11" name="AutoShape 73"/>
          <p:cNvSpPr>
            <a:spLocks noChangeArrowheads="1"/>
          </p:cNvSpPr>
          <p:nvPr/>
        </p:nvSpPr>
        <p:spPr bwMode="auto">
          <a:xfrm rot="-174276">
            <a:off x="6611312" y="2989685"/>
            <a:ext cx="216694" cy="325041"/>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2" name="Rectangle 74"/>
          <p:cNvSpPr>
            <a:spLocks noChangeArrowheads="1"/>
          </p:cNvSpPr>
          <p:nvPr/>
        </p:nvSpPr>
        <p:spPr bwMode="auto">
          <a:xfrm>
            <a:off x="6125537" y="1532360"/>
            <a:ext cx="1134665" cy="377429"/>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r>
              <a:rPr lang="sv-SE" altLang="sv-SE" sz="1050" b="1" i="0"/>
              <a:t>Student</a:t>
            </a:r>
            <a:endParaRPr lang="en-US" altLang="sv-SE" sz="1050" b="1" i="0"/>
          </a:p>
        </p:txBody>
      </p:sp>
      <p:sp>
        <p:nvSpPr>
          <p:cNvPr id="13" name="Line 75"/>
          <p:cNvSpPr>
            <a:spLocks noChangeShapeType="1"/>
          </p:cNvSpPr>
          <p:nvPr/>
        </p:nvSpPr>
        <p:spPr bwMode="auto">
          <a:xfrm flipH="1">
            <a:off x="6719658" y="1909790"/>
            <a:ext cx="0" cy="37742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14" name="AutoShape 76"/>
          <p:cNvSpPr>
            <a:spLocks noChangeArrowheads="1"/>
          </p:cNvSpPr>
          <p:nvPr/>
        </p:nvSpPr>
        <p:spPr bwMode="auto">
          <a:xfrm rot="10800000">
            <a:off x="6611312" y="2287217"/>
            <a:ext cx="216694" cy="325041"/>
          </a:xfrm>
          <a:prstGeom prst="triangle">
            <a:avLst>
              <a:gd name="adj" fmla="val 50000"/>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15" name="Line 77"/>
          <p:cNvSpPr>
            <a:spLocks noChangeShapeType="1"/>
          </p:cNvSpPr>
          <p:nvPr/>
        </p:nvSpPr>
        <p:spPr bwMode="auto">
          <a:xfrm flipV="1">
            <a:off x="6719658" y="3313536"/>
            <a:ext cx="0" cy="37861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49" name="Rectangle 9"/>
          <p:cNvSpPr>
            <a:spLocks noChangeArrowheads="1"/>
          </p:cNvSpPr>
          <p:nvPr/>
        </p:nvSpPr>
        <p:spPr bwMode="auto">
          <a:xfrm>
            <a:off x="7767677" y="2662617"/>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Superclass</a:t>
            </a:r>
            <a:endParaRPr lang="en-US" altLang="sv-SE" sz="1000" b="1" dirty="0"/>
          </a:p>
        </p:txBody>
      </p:sp>
      <p:sp>
        <p:nvSpPr>
          <p:cNvPr id="50" name="Rectangle 9"/>
          <p:cNvSpPr>
            <a:spLocks noChangeArrowheads="1"/>
          </p:cNvSpPr>
          <p:nvPr/>
        </p:nvSpPr>
        <p:spPr bwMode="auto">
          <a:xfrm>
            <a:off x="7767677" y="1622745"/>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Subclass</a:t>
            </a:r>
            <a:endParaRPr lang="en-US" altLang="sv-SE" sz="1000" b="1" dirty="0"/>
          </a:p>
        </p:txBody>
      </p:sp>
      <p:sp>
        <p:nvSpPr>
          <p:cNvPr id="51" name="Rectangle 9"/>
          <p:cNvSpPr>
            <a:spLocks noChangeArrowheads="1"/>
          </p:cNvSpPr>
          <p:nvPr/>
        </p:nvSpPr>
        <p:spPr bwMode="auto">
          <a:xfrm>
            <a:off x="7845688" y="3704606"/>
            <a:ext cx="1160143" cy="246221"/>
          </a:xfrm>
          <a:prstGeom prst="rect">
            <a:avLst/>
          </a:prstGeom>
          <a:solidFill>
            <a:schemeClr val="accent1"/>
          </a:solidFill>
          <a:ln w="3175" algn="ctr">
            <a:solidFill>
              <a:schemeClr val="tx1"/>
            </a:solidFill>
            <a:miter lim="800000"/>
            <a:headEnd/>
            <a:tailEnd/>
          </a:ln>
        </p:spPr>
        <p:txBody>
          <a:bodyPr wrap="square" anchor="ct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ctr" eaLnBrk="1" hangingPunct="1">
              <a:spcBef>
                <a:spcPct val="20000"/>
              </a:spcBef>
              <a:buClr>
                <a:schemeClr val="bg1"/>
              </a:buClr>
              <a:buFont typeface="Wingdings" panose="05000000000000000000" pitchFamily="2" charset="2"/>
              <a:buNone/>
            </a:pPr>
            <a:r>
              <a:rPr lang="sv-SE" altLang="sv-SE" sz="1000" b="1" dirty="0" smtClean="0"/>
              <a:t>Subclass</a:t>
            </a:r>
            <a:endParaRPr lang="en-US" altLang="sv-SE" sz="1000" b="1" dirty="0"/>
          </a:p>
        </p:txBody>
      </p:sp>
      <p:sp>
        <p:nvSpPr>
          <p:cNvPr id="52" name="AutoShape 46"/>
          <p:cNvSpPr>
            <a:spLocks noChangeArrowheads="1"/>
          </p:cNvSpPr>
          <p:nvPr/>
        </p:nvSpPr>
        <p:spPr bwMode="auto">
          <a:xfrm>
            <a:off x="7334633" y="1691553"/>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3" name="AutoShape 46"/>
          <p:cNvSpPr>
            <a:spLocks noChangeArrowheads="1"/>
          </p:cNvSpPr>
          <p:nvPr/>
        </p:nvSpPr>
        <p:spPr bwMode="auto">
          <a:xfrm>
            <a:off x="7348811" y="2779619"/>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54" name="AutoShape 46"/>
          <p:cNvSpPr>
            <a:spLocks noChangeArrowheads="1"/>
          </p:cNvSpPr>
          <p:nvPr/>
        </p:nvSpPr>
        <p:spPr bwMode="auto">
          <a:xfrm>
            <a:off x="7341719" y="3835788"/>
            <a:ext cx="355670" cy="78498"/>
          </a:xfrm>
          <a:prstGeom prst="leftArrow">
            <a:avLst>
              <a:gd name="adj1" fmla="val 50000"/>
              <a:gd name="adj2" fmla="val 176110"/>
            </a:avLst>
          </a:prstGeom>
          <a:solidFill>
            <a:schemeClr val="accent1"/>
          </a:solidFill>
          <a:ln w="9525" algn="ctr">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7" name="Right Brace 6"/>
          <p:cNvSpPr/>
          <p:nvPr/>
        </p:nvSpPr>
        <p:spPr>
          <a:xfrm rot="5400000">
            <a:off x="7282204" y="2990805"/>
            <a:ext cx="330849" cy="29603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6" name="Right Brace 55"/>
          <p:cNvSpPr/>
          <p:nvPr/>
        </p:nvSpPr>
        <p:spPr>
          <a:xfrm rot="5400000">
            <a:off x="2756866" y="2150243"/>
            <a:ext cx="330850" cy="464150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Box 7"/>
          <p:cNvSpPr txBox="1"/>
          <p:nvPr/>
        </p:nvSpPr>
        <p:spPr>
          <a:xfrm>
            <a:off x="2364859" y="4636420"/>
            <a:ext cx="1394522" cy="338554"/>
          </a:xfrm>
          <a:prstGeom prst="rect">
            <a:avLst/>
          </a:prstGeom>
          <a:noFill/>
        </p:spPr>
        <p:txBody>
          <a:bodyPr wrap="square" rtlCol="0">
            <a:spAutoFit/>
          </a:bodyPr>
          <a:lstStyle/>
          <a:p>
            <a:r>
              <a:rPr lang="sv-SE" sz="1600" dirty="0" smtClean="0"/>
              <a:t>Real World</a:t>
            </a:r>
            <a:endParaRPr lang="sv-SE" sz="1600" dirty="0"/>
          </a:p>
        </p:txBody>
      </p:sp>
      <p:sp>
        <p:nvSpPr>
          <p:cNvPr id="58" name="TextBox 57"/>
          <p:cNvSpPr txBox="1"/>
          <p:nvPr/>
        </p:nvSpPr>
        <p:spPr>
          <a:xfrm>
            <a:off x="6783103" y="4652572"/>
            <a:ext cx="1765472" cy="338554"/>
          </a:xfrm>
          <a:prstGeom prst="rect">
            <a:avLst/>
          </a:prstGeom>
          <a:noFill/>
        </p:spPr>
        <p:txBody>
          <a:bodyPr wrap="square" rtlCol="0">
            <a:spAutoFit/>
          </a:bodyPr>
          <a:lstStyle/>
          <a:p>
            <a:r>
              <a:rPr lang="sv-SE" sz="1600" dirty="0" smtClean="0"/>
              <a:t>The Model World</a:t>
            </a:r>
            <a:endParaRPr lang="sv-SE" sz="1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734634033"/>
      </p:ext>
    </p:extLst>
  </p:cSld>
  <p:clrMapOvr>
    <a:masterClrMapping/>
  </p:clrMapOvr>
  <mc:AlternateContent xmlns:mc="http://schemas.openxmlformats.org/markup-compatibility/2006" xmlns:p14="http://schemas.microsoft.com/office/powerpoint/2010/main">
    <mc:Choice Requires="p14">
      <p:transition spd="slow" p14:dur="2000" advTm="29484"/>
    </mc:Choice>
    <mc:Fallback xmlns="">
      <p:transition spd="slow" advTm="29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Why Conceptual Modelling?</a:t>
            </a:r>
            <a:endParaRPr lang="sv-SE" dirty="0"/>
          </a:p>
        </p:txBody>
      </p:sp>
      <p:sp>
        <p:nvSpPr>
          <p:cNvPr id="65" name="Content Placeholder 2"/>
          <p:cNvSpPr>
            <a:spLocks noGrp="1"/>
          </p:cNvSpPr>
          <p:nvPr>
            <p:ph idx="1"/>
          </p:nvPr>
        </p:nvSpPr>
        <p:spPr>
          <a:xfrm>
            <a:off x="873206" y="1429966"/>
            <a:ext cx="7842777" cy="3083668"/>
          </a:xfrm>
        </p:spPr>
        <p:txBody>
          <a:bodyPr>
            <a:normAutofit fontScale="70000" lnSpcReduction="20000"/>
          </a:bodyPr>
          <a:lstStyle/>
          <a:p>
            <a:r>
              <a:rPr lang="sv-SE" altLang="sv-SE" sz="2300" dirty="0" smtClean="0"/>
              <a:t>To </a:t>
            </a:r>
            <a:r>
              <a:rPr lang="sv-SE" altLang="sv-SE" sz="2300" b="1" dirty="0" smtClean="0"/>
              <a:t>specify terms and concepts that are - or should be - used in a organization</a:t>
            </a:r>
            <a:r>
              <a:rPr lang="sv-SE" altLang="sv-SE" sz="2300" dirty="0" smtClean="0"/>
              <a:t>. Thereby, support the </a:t>
            </a:r>
            <a:r>
              <a:rPr lang="sv-SE" altLang="sv-SE" sz="2300" b="1" dirty="0" smtClean="0"/>
              <a:t>development of a common vocabulary, </a:t>
            </a:r>
            <a:r>
              <a:rPr lang="sv-SE" altLang="sv-SE" sz="2300" dirty="0" smtClean="0"/>
              <a:t>which will support communication within the organization</a:t>
            </a:r>
          </a:p>
          <a:p>
            <a:r>
              <a:rPr lang="sv-SE" altLang="sv-SE" sz="2300" dirty="0"/>
              <a:t>To </a:t>
            </a:r>
            <a:r>
              <a:rPr lang="sv-SE" altLang="sv-SE" sz="2300" b="1" dirty="0"/>
              <a:t>specify terms and concepts </a:t>
            </a:r>
            <a:r>
              <a:rPr lang="sv-SE" altLang="sv-SE" sz="2300" b="1" dirty="0" smtClean="0"/>
              <a:t>for an information system </a:t>
            </a:r>
            <a:r>
              <a:rPr lang="sv-SE" altLang="sv-SE" sz="2300" dirty="0" smtClean="0"/>
              <a:t>so that the system use the same terms </a:t>
            </a:r>
            <a:r>
              <a:rPr lang="sv-SE" altLang="sv-SE" sz="2300" dirty="0"/>
              <a:t>and concepts </a:t>
            </a:r>
            <a:r>
              <a:rPr lang="sv-SE" altLang="sv-SE" sz="2300" dirty="0" smtClean="0"/>
              <a:t>as the people in the organization, thereby </a:t>
            </a:r>
            <a:r>
              <a:rPr lang="sv-SE" altLang="sv-SE" sz="2300" b="1" dirty="0" smtClean="0"/>
              <a:t>supporting business and IT alignment </a:t>
            </a:r>
          </a:p>
          <a:p>
            <a:endParaRPr lang="sv-SE" altLang="sv-SE" dirty="0" smtClean="0"/>
          </a:p>
          <a:p>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34848481"/>
      </p:ext>
    </p:extLst>
  </p:cSld>
  <p:clrMapOvr>
    <a:masterClrMapping/>
  </p:clrMapOvr>
  <mc:AlternateContent xmlns:mc="http://schemas.openxmlformats.org/markup-compatibility/2006" xmlns:p14="http://schemas.microsoft.com/office/powerpoint/2010/main">
    <mc:Choice Requires="p14">
      <p:transition spd="slow" p14:dur="2000" advTm="78245"/>
    </mc:Choice>
    <mc:Fallback xmlns="">
      <p:transition spd="slow" advTm="78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2" name="Title 1"/>
          <p:cNvSpPr>
            <a:spLocks noGrp="1"/>
          </p:cNvSpPr>
          <p:nvPr>
            <p:ph type="title"/>
          </p:nvPr>
        </p:nvSpPr>
        <p:spPr>
          <a:xfrm>
            <a:off x="791999" y="627534"/>
            <a:ext cx="8787936" cy="596700"/>
          </a:xfrm>
        </p:spPr>
        <p:txBody>
          <a:bodyPr/>
          <a:lstStyle/>
          <a:p>
            <a:r>
              <a:rPr lang="sv-SE" dirty="0" smtClean="0"/>
              <a:t>Why Conceptual Modelling?</a:t>
            </a:r>
            <a:endParaRPr lang="sv-SE" dirty="0"/>
          </a:p>
        </p:txBody>
      </p:sp>
      <p:sp>
        <p:nvSpPr>
          <p:cNvPr id="65" name="Content Placeholder 2"/>
          <p:cNvSpPr>
            <a:spLocks noGrp="1"/>
          </p:cNvSpPr>
          <p:nvPr>
            <p:ph idx="1"/>
          </p:nvPr>
        </p:nvSpPr>
        <p:spPr>
          <a:xfrm>
            <a:off x="855172" y="1507416"/>
            <a:ext cx="7764956" cy="3035401"/>
          </a:xfrm>
        </p:spPr>
        <p:txBody>
          <a:bodyPr>
            <a:normAutofit fontScale="70000" lnSpcReduction="20000"/>
          </a:bodyPr>
          <a:lstStyle/>
          <a:p>
            <a:r>
              <a:rPr lang="sv-SE" altLang="sv-SE" sz="2100" dirty="0" smtClean="0"/>
              <a:t>To be used as a </a:t>
            </a:r>
            <a:r>
              <a:rPr lang="sv-SE" altLang="sv-SE" sz="2100" b="1" dirty="0" smtClean="0"/>
              <a:t>first step as developing a database system or a Java program </a:t>
            </a:r>
            <a:r>
              <a:rPr lang="sv-SE" altLang="sv-SE" sz="2100" dirty="0" smtClean="0"/>
              <a:t>(or a programme of some other programming language). The conceptual model can be also be used by model driven development tools to automatically generate part of the database schema or Java code</a:t>
            </a:r>
          </a:p>
          <a:p>
            <a:r>
              <a:rPr lang="sv-SE" altLang="sv-SE" sz="2100" dirty="0" smtClean="0"/>
              <a:t>To </a:t>
            </a:r>
            <a:r>
              <a:rPr lang="sv-SE" altLang="sv-SE" sz="2100" b="1" dirty="0" smtClean="0"/>
              <a:t>support integration between departments, organizations, information systems, </a:t>
            </a:r>
            <a:r>
              <a:rPr lang="sv-SE" altLang="sv-SE" sz="2100" dirty="0" smtClean="0"/>
              <a:t>by specifying the differences between terms and concepts used </a:t>
            </a:r>
          </a:p>
          <a:p>
            <a:endParaRPr lang="sv-SE" altLang="sv-SE" dirty="0" smtClean="0"/>
          </a:p>
          <a:p>
            <a:pPr marL="0" indent="0">
              <a:buNone/>
            </a:pPr>
            <a:endParaRPr lang="sv-S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405628984"/>
      </p:ext>
    </p:extLst>
  </p:cSld>
  <p:clrMapOvr>
    <a:masterClrMapping/>
  </p:clrMapOvr>
  <mc:AlternateContent xmlns:mc="http://schemas.openxmlformats.org/markup-compatibility/2006" xmlns:p14="http://schemas.microsoft.com/office/powerpoint/2010/main">
    <mc:Choice Requires="p14">
      <p:transition spd="slow" p14:dur="2000" advTm="109844"/>
    </mc:Choice>
    <mc:Fallback xmlns="">
      <p:transition spd="slow" advTm="1098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v-SE" sz="2700" dirty="0" smtClean="0"/>
              <a:t>Questions to answer </a:t>
            </a:r>
            <a:endParaRPr lang="sv-SE" sz="2700" dirty="0"/>
          </a:p>
        </p:txBody>
      </p:sp>
      <p:sp>
        <p:nvSpPr>
          <p:cNvPr id="3" name="Content Placeholder 2"/>
          <p:cNvSpPr>
            <a:spLocks noGrp="1"/>
          </p:cNvSpPr>
          <p:nvPr>
            <p:ph idx="1"/>
          </p:nvPr>
        </p:nvSpPr>
        <p:spPr>
          <a:xfrm>
            <a:off x="792000" y="1275533"/>
            <a:ext cx="6411246" cy="3324991"/>
          </a:xfrm>
        </p:spPr>
        <p:txBody>
          <a:bodyPr>
            <a:normAutofit/>
          </a:bodyPr>
          <a:lstStyle/>
          <a:p>
            <a:r>
              <a:rPr lang="sv-SE" sz="1800" dirty="0" smtClean="0"/>
              <a:t>What is a concept?</a:t>
            </a:r>
          </a:p>
          <a:p>
            <a:r>
              <a:rPr lang="sv-SE" sz="1800" dirty="0" smtClean="0"/>
              <a:t>What is a conceptual model?</a:t>
            </a:r>
          </a:p>
          <a:p>
            <a:r>
              <a:rPr lang="sv-SE" sz="1800" dirty="0"/>
              <a:t>Why do we create conceptual models?</a:t>
            </a:r>
          </a:p>
          <a:p>
            <a:r>
              <a:rPr lang="sv-SE" sz="1800" dirty="0" smtClean="0"/>
              <a:t>What </a:t>
            </a:r>
            <a:r>
              <a:rPr lang="sv-SE" sz="1800" dirty="0"/>
              <a:t>is classification and </a:t>
            </a:r>
            <a:r>
              <a:rPr lang="sv-SE" sz="1800" dirty="0" smtClean="0"/>
              <a:t>generalization? </a:t>
            </a:r>
            <a:endParaRPr lang="sv-SE" sz="1800" dirty="0"/>
          </a:p>
          <a:p>
            <a:pPr marL="0" indent="0">
              <a:buNone/>
            </a:pPr>
            <a:endParaRPr lang="sv-SE" sz="14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2289867570"/>
      </p:ext>
    </p:extLst>
  </p:cSld>
  <p:clrMapOvr>
    <a:masterClrMapping/>
  </p:clrMapOvr>
  <mc:AlternateContent xmlns:mc="http://schemas.openxmlformats.org/markup-compatibility/2006" xmlns:p14="http://schemas.microsoft.com/office/powerpoint/2010/main">
    <mc:Choice Requires="p14">
      <p:transition spd="slow" p14:dur="2000" advTm="25269"/>
    </mc:Choice>
    <mc:Fallback xmlns="">
      <p:transition spd="slow" advTm="25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3" name="Oval 262"/>
          <p:cNvSpPr/>
          <p:nvPr/>
        </p:nvSpPr>
        <p:spPr>
          <a:xfrm>
            <a:off x="1266825" y="3745080"/>
            <a:ext cx="1994297" cy="103725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Oval 261"/>
          <p:cNvSpPr/>
          <p:nvPr/>
        </p:nvSpPr>
        <p:spPr>
          <a:xfrm>
            <a:off x="1298631" y="1178720"/>
            <a:ext cx="1852018" cy="134252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5</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Concepts (in Real </a:t>
            </a:r>
            <a:r>
              <a:rPr lang="sv-SE" altLang="sv-SE" dirty="0"/>
              <a:t>W</a:t>
            </a:r>
            <a:r>
              <a:rPr lang="sv-SE" altLang="sv-SE" dirty="0" smtClean="0"/>
              <a:t>orld)</a:t>
            </a:r>
          </a:p>
        </p:txBody>
      </p:sp>
      <p:sp>
        <p:nvSpPr>
          <p:cNvPr id="2061" name="Line 3"/>
          <p:cNvSpPr>
            <a:spLocks noChangeShapeType="1"/>
          </p:cNvSpPr>
          <p:nvPr/>
        </p:nvSpPr>
        <p:spPr bwMode="auto">
          <a:xfrm flipV="1">
            <a:off x="839391" y="32599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39391" y="25491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66047" y="34147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37635" y="34671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19663" y="27658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13410" y="46970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594498" y="46970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86150" y="15120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0088" y="15668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34954" y="40814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689457" y="4123732"/>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86150" y="10370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87078" y="30253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nvGraphicFramePr>
        <p:xfrm>
          <a:off x="1284684" y="2774158"/>
          <a:ext cx="203597" cy="251222"/>
        </p:xfrm>
        <a:graphic>
          <a:graphicData uri="http://schemas.openxmlformats.org/presentationml/2006/ole">
            <mc:AlternateContent xmlns:mc="http://schemas.openxmlformats.org/markup-compatibility/2006">
              <mc:Choice xmlns:v="urn:schemas-microsoft-com:vml" Requires="v">
                <p:oleObj spid="_x0000_s2455"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684"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nvGraphicFramePr>
        <p:xfrm>
          <a:off x="2157413" y="2774158"/>
          <a:ext cx="203597" cy="251222"/>
        </p:xfrm>
        <a:graphic>
          <a:graphicData uri="http://schemas.openxmlformats.org/presentationml/2006/ole">
            <mc:AlternateContent xmlns:mc="http://schemas.openxmlformats.org/markup-compatibility/2006">
              <mc:Choice xmlns:v="urn:schemas-microsoft-com:vml" Requires="v">
                <p:oleObj spid="_x0000_s2456"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nvGraphicFramePr>
        <p:xfrm>
          <a:off x="3033713" y="2774158"/>
          <a:ext cx="203597" cy="251222"/>
        </p:xfrm>
        <a:graphic>
          <a:graphicData uri="http://schemas.openxmlformats.org/presentationml/2006/ole">
            <mc:AlternateContent xmlns:mc="http://schemas.openxmlformats.org/markup-compatibility/2006">
              <mc:Choice xmlns:v="urn:schemas-microsoft-com:vml" Requires="v">
                <p:oleObj spid="_x0000_s2457"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7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0154" y="30253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59806" y="30253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76325" y="36385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2458"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nvGraphicFramePr>
        <p:xfrm>
          <a:off x="2728913" y="1955009"/>
          <a:ext cx="486966" cy="273844"/>
        </p:xfrm>
        <a:graphic>
          <a:graphicData uri="http://schemas.openxmlformats.org/presentationml/2006/ole">
            <mc:AlternateContent xmlns:mc="http://schemas.openxmlformats.org/markup-compatibility/2006">
              <mc:Choice xmlns:v="urn:schemas-microsoft-com:vml" Requires="v">
                <p:oleObj spid="_x0000_s2459"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19550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nvGraphicFramePr>
        <p:xfrm>
          <a:off x="2715816" y="1198962"/>
          <a:ext cx="451247" cy="540544"/>
        </p:xfrm>
        <a:graphic>
          <a:graphicData uri="http://schemas.openxmlformats.org/presentationml/2006/ole">
            <mc:AlternateContent xmlns:mc="http://schemas.openxmlformats.org/markup-compatibility/2006">
              <mc:Choice xmlns:v="urn:schemas-microsoft-com:vml" Requires="v">
                <p:oleObj spid="_x0000_s2460"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5816" y="11989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nvGraphicFramePr>
        <p:xfrm>
          <a:off x="1054894" y="1793084"/>
          <a:ext cx="385763" cy="415528"/>
        </p:xfrm>
        <a:graphic>
          <a:graphicData uri="http://schemas.openxmlformats.org/presentationml/2006/ole">
            <mc:AlternateContent xmlns:mc="http://schemas.openxmlformats.org/markup-compatibility/2006">
              <mc:Choice xmlns:v="urn:schemas-microsoft-com:vml" Requires="v">
                <p:oleObj spid="_x0000_s2461"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4894" y="17930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nvGraphicFramePr>
        <p:xfrm>
          <a:off x="1054894" y="1360887"/>
          <a:ext cx="136922" cy="284559"/>
        </p:xfrm>
        <a:graphic>
          <a:graphicData uri="http://schemas.openxmlformats.org/presentationml/2006/ole">
            <mc:AlternateContent xmlns:mc="http://schemas.openxmlformats.org/markup-compatibility/2006">
              <mc:Choice xmlns:v="urn:schemas-microsoft-com:vml" Requires="v">
                <p:oleObj spid="_x0000_s2462"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4894" y="13608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72854" y="12013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34779" y="13632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72854" y="17954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34779" y="19573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nvGraphicFramePr>
        <p:xfrm>
          <a:off x="1210866" y="1307309"/>
          <a:ext cx="167878" cy="271463"/>
        </p:xfrm>
        <a:graphic>
          <a:graphicData uri="http://schemas.openxmlformats.org/presentationml/2006/ole">
            <mc:AlternateContent xmlns:mc="http://schemas.openxmlformats.org/markup-compatibility/2006">
              <mc:Choice xmlns:v="urn:schemas-microsoft-com:vml" Requires="v">
                <p:oleObj spid="_x0000_s2463"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0866" y="13073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39391" y="46553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598069" y="26991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12594" y="11632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20942" y="16858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79686" y="12807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32086" y="14331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89211" y="17379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41611" y="18903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0414" y="26892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26561" y="27075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22084" y="27359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4182875656"/>
      </p:ext>
    </p:extLst>
  </p:cSld>
  <p:clrMapOvr>
    <a:masterClrMapping/>
  </p:clrMapOvr>
  <mc:AlternateContent xmlns:mc="http://schemas.openxmlformats.org/markup-compatibility/2006" xmlns:p14="http://schemas.microsoft.com/office/powerpoint/2010/main">
    <mc:Choice Requires="p14">
      <p:transition spd="slow" p14:dur="2000" advTm="5755"/>
    </mc:Choice>
    <mc:Fallback xmlns="">
      <p:transition spd="slow" advTm="5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 name="Oval 264"/>
          <p:cNvSpPr/>
          <p:nvPr/>
        </p:nvSpPr>
        <p:spPr>
          <a:xfrm>
            <a:off x="3484720" y="3730490"/>
            <a:ext cx="1980154" cy="105899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4" name="Oval 263"/>
          <p:cNvSpPr/>
          <p:nvPr/>
        </p:nvSpPr>
        <p:spPr>
          <a:xfrm>
            <a:off x="3481540" y="1184404"/>
            <a:ext cx="1767647" cy="1324772"/>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3" name="Oval 262"/>
          <p:cNvSpPr/>
          <p:nvPr/>
        </p:nvSpPr>
        <p:spPr>
          <a:xfrm>
            <a:off x="1266825" y="3745080"/>
            <a:ext cx="1994297" cy="1037259"/>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62" name="Oval 261"/>
          <p:cNvSpPr/>
          <p:nvPr/>
        </p:nvSpPr>
        <p:spPr>
          <a:xfrm>
            <a:off x="1298631" y="1178720"/>
            <a:ext cx="1852018" cy="1342520"/>
          </a:xfrm>
          <a:prstGeom prst="ellipse">
            <a:avLst/>
          </a:prstGeom>
          <a:ln>
            <a:prstDash val="dash"/>
          </a:ln>
        </p:spPr>
        <p:style>
          <a:lnRef idx="2">
            <a:schemeClr val="dk1"/>
          </a:lnRef>
          <a:fillRef idx="1">
            <a:schemeClr val="lt1"/>
          </a:fillRef>
          <a:effectRef idx="0">
            <a:schemeClr val="dk1"/>
          </a:effectRef>
          <a:fontRef idx="minor">
            <a:schemeClr val="dk1"/>
          </a:fontRef>
        </p:style>
        <p:txBody>
          <a:bodyPr rtlCol="0" anchor="ctr"/>
          <a:lstStyle/>
          <a:p>
            <a:pPr algn="ctr"/>
            <a:endParaRPr lang="sv-SE" dirty="0"/>
          </a:p>
        </p:txBody>
      </p:sp>
      <p:sp>
        <p:nvSpPr>
          <p:cNvPr id="205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5B4BA0C9-5942-499A-860C-5A7146411296}" type="slidenum">
              <a:rPr lang="sv-SE" altLang="sv-SE" sz="750" i="0"/>
              <a:pPr eaLnBrk="1" hangingPunct="1"/>
              <a:t>6</a:t>
            </a:fld>
            <a:endParaRPr lang="sv-SE" altLang="sv-SE" sz="750" i="0"/>
          </a:p>
        </p:txBody>
      </p:sp>
      <p:sp>
        <p:nvSpPr>
          <p:cNvPr id="2060" name="Rectangle 2"/>
          <p:cNvSpPr>
            <a:spLocks noGrp="1" noChangeArrowheads="1"/>
          </p:cNvSpPr>
          <p:nvPr>
            <p:ph type="title" sz="quarter"/>
          </p:nvPr>
        </p:nvSpPr>
        <p:spPr/>
        <p:txBody>
          <a:bodyPr/>
          <a:lstStyle/>
          <a:p>
            <a:pPr eaLnBrk="1" hangingPunct="1"/>
            <a:r>
              <a:rPr lang="sv-SE" altLang="sv-SE" dirty="0" smtClean="0"/>
              <a:t>Conceptual Models</a:t>
            </a:r>
          </a:p>
        </p:txBody>
      </p:sp>
      <p:sp>
        <p:nvSpPr>
          <p:cNvPr id="2061" name="Line 3"/>
          <p:cNvSpPr>
            <a:spLocks noChangeShapeType="1"/>
          </p:cNvSpPr>
          <p:nvPr/>
        </p:nvSpPr>
        <p:spPr bwMode="auto">
          <a:xfrm flipV="1">
            <a:off x="839391" y="3259931"/>
            <a:ext cx="6048375" cy="25004"/>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62" name="Line 4"/>
          <p:cNvSpPr>
            <a:spLocks noChangeShapeType="1"/>
          </p:cNvSpPr>
          <p:nvPr/>
        </p:nvSpPr>
        <p:spPr bwMode="auto">
          <a:xfrm flipV="1">
            <a:off x="839391" y="2549129"/>
            <a:ext cx="6048375" cy="9525"/>
          </a:xfrm>
          <a:prstGeom prst="line">
            <a:avLst/>
          </a:prstGeom>
          <a:noFill/>
          <a:ln w="63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194" name="Text Box 42"/>
          <p:cNvSpPr txBox="1">
            <a:spLocks noChangeArrowheads="1"/>
          </p:cNvSpPr>
          <p:nvPr/>
        </p:nvSpPr>
        <p:spPr bwMode="auto">
          <a:xfrm>
            <a:off x="4566047" y="3414712"/>
            <a:ext cx="1203722"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Interaction </a:t>
            </a:r>
          </a:p>
          <a:p>
            <a:pPr algn="r" eaLnBrk="1" hangingPunct="1"/>
            <a:r>
              <a:rPr lang="sv-SE" altLang="sv-SE" sz="825" b="1" i="0" dirty="0"/>
              <a:t>between software objekts  </a:t>
            </a:r>
          </a:p>
          <a:p>
            <a:pPr algn="r" eaLnBrk="1" hangingPunct="1"/>
            <a:r>
              <a:rPr lang="sv-SE" altLang="sv-SE" sz="825" i="0" dirty="0"/>
              <a:t>(in UML Sequence   diagram)</a:t>
            </a:r>
          </a:p>
        </p:txBody>
      </p:sp>
      <p:grpSp>
        <p:nvGrpSpPr>
          <p:cNvPr id="2064" name="Group 43"/>
          <p:cNvGrpSpPr>
            <a:grpSpLocks/>
          </p:cNvGrpSpPr>
          <p:nvPr/>
        </p:nvGrpSpPr>
        <p:grpSpPr bwMode="auto">
          <a:xfrm>
            <a:off x="5837635" y="3467100"/>
            <a:ext cx="919163" cy="396479"/>
            <a:chOff x="4648" y="3324"/>
            <a:chExt cx="772" cy="333"/>
          </a:xfrm>
        </p:grpSpPr>
        <p:grpSp>
          <p:nvGrpSpPr>
            <p:cNvPr id="2248" name="Group 44"/>
            <p:cNvGrpSpPr>
              <a:grpSpLocks/>
            </p:cNvGrpSpPr>
            <p:nvPr/>
          </p:nvGrpSpPr>
          <p:grpSpPr bwMode="auto">
            <a:xfrm>
              <a:off x="4732" y="3359"/>
              <a:ext cx="621" cy="298"/>
              <a:chOff x="4596" y="2089"/>
              <a:chExt cx="621" cy="298"/>
            </a:xfrm>
          </p:grpSpPr>
          <p:sp>
            <p:nvSpPr>
              <p:cNvPr id="2252" name="Line 45"/>
              <p:cNvSpPr>
                <a:spLocks noChangeShapeType="1"/>
              </p:cNvSpPr>
              <p:nvPr/>
            </p:nvSpPr>
            <p:spPr bwMode="auto">
              <a:xfrm>
                <a:off x="4620"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3" name="Line 46"/>
              <p:cNvSpPr>
                <a:spLocks noChangeShapeType="1"/>
              </p:cNvSpPr>
              <p:nvPr/>
            </p:nvSpPr>
            <p:spPr bwMode="auto">
              <a:xfrm>
                <a:off x="5193"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4" name="Line 47"/>
              <p:cNvSpPr>
                <a:spLocks noChangeShapeType="1"/>
              </p:cNvSpPr>
              <p:nvPr/>
            </p:nvSpPr>
            <p:spPr bwMode="auto">
              <a:xfrm>
                <a:off x="4921" y="2115"/>
                <a:ext cx="0" cy="2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55" name="Rectangle 48"/>
              <p:cNvSpPr>
                <a:spLocks noChangeArrowheads="1"/>
              </p:cNvSpPr>
              <p:nvPr/>
            </p:nvSpPr>
            <p:spPr bwMode="auto">
              <a:xfrm>
                <a:off x="4596" y="2089"/>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6" name="Rectangle 49"/>
              <p:cNvSpPr>
                <a:spLocks noChangeArrowheads="1"/>
              </p:cNvSpPr>
              <p:nvPr/>
            </p:nvSpPr>
            <p:spPr bwMode="auto">
              <a:xfrm>
                <a:off x="4892" y="2225"/>
                <a:ext cx="45" cy="136"/>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7" name="Line 50"/>
              <p:cNvSpPr>
                <a:spLocks noChangeShapeType="1"/>
              </p:cNvSpPr>
              <p:nvPr/>
            </p:nvSpPr>
            <p:spPr bwMode="auto">
              <a:xfrm>
                <a:off x="4641" y="2221"/>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58" name="Line 51"/>
              <p:cNvSpPr>
                <a:spLocks noChangeShapeType="1"/>
              </p:cNvSpPr>
              <p:nvPr/>
            </p:nvSpPr>
            <p:spPr bwMode="auto">
              <a:xfrm>
                <a:off x="4945" y="2357"/>
                <a:ext cx="272"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249" name="Rectangle 52"/>
            <p:cNvSpPr>
              <a:spLocks noChangeArrowheads="1"/>
            </p:cNvSpPr>
            <p:nvPr/>
          </p:nvSpPr>
          <p:spPr bwMode="auto">
            <a:xfrm>
              <a:off x="4648" y="3324"/>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0" name="Rectangle 53"/>
            <p:cNvSpPr>
              <a:spLocks noChangeArrowheads="1"/>
            </p:cNvSpPr>
            <p:nvPr/>
          </p:nvSpPr>
          <p:spPr bwMode="auto">
            <a:xfrm>
              <a:off x="4966" y="3340"/>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51" name="Rectangle 54"/>
            <p:cNvSpPr>
              <a:spLocks noChangeArrowheads="1"/>
            </p:cNvSpPr>
            <p:nvPr/>
          </p:nvSpPr>
          <p:spPr bwMode="auto">
            <a:xfrm>
              <a:off x="5238" y="3339"/>
              <a:ext cx="182" cy="45"/>
            </a:xfrm>
            <a:prstGeom prst="rect">
              <a:avLst/>
            </a:prstGeom>
            <a:solidFill>
              <a:schemeClr val="bg1"/>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65" name="Group 65"/>
          <p:cNvGrpSpPr>
            <a:grpSpLocks/>
          </p:cNvGrpSpPr>
          <p:nvPr/>
        </p:nvGrpSpPr>
        <p:grpSpPr bwMode="auto">
          <a:xfrm>
            <a:off x="4919663" y="2765822"/>
            <a:ext cx="1026319" cy="270272"/>
            <a:chOff x="3923" y="2523"/>
            <a:chExt cx="862" cy="227"/>
          </a:xfrm>
        </p:grpSpPr>
        <p:sp>
          <p:nvSpPr>
            <p:cNvPr id="2236" name="Oval 66"/>
            <p:cNvSpPr>
              <a:spLocks noChangeArrowheads="1"/>
            </p:cNvSpPr>
            <p:nvPr/>
          </p:nvSpPr>
          <p:spPr bwMode="auto">
            <a:xfrm>
              <a:off x="4286"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7" name="Oval 67"/>
            <p:cNvSpPr>
              <a:spLocks noChangeArrowheads="1"/>
            </p:cNvSpPr>
            <p:nvPr/>
          </p:nvSpPr>
          <p:spPr bwMode="auto">
            <a:xfrm>
              <a:off x="4604" y="2523"/>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8" name="Oval 68"/>
            <p:cNvSpPr>
              <a:spLocks noChangeArrowheads="1"/>
            </p:cNvSpPr>
            <p:nvPr/>
          </p:nvSpPr>
          <p:spPr bwMode="auto">
            <a:xfrm>
              <a:off x="4422" y="2659"/>
              <a:ext cx="181" cy="91"/>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9" name="Line 69"/>
            <p:cNvSpPr>
              <a:spLocks noChangeShapeType="1"/>
            </p:cNvSpPr>
            <p:nvPr/>
          </p:nvSpPr>
          <p:spPr bwMode="auto">
            <a:xfrm flipH="1">
              <a:off x="4467" y="2569"/>
              <a:ext cx="136" cy="0"/>
            </a:xfrm>
            <a:prstGeom prst="line">
              <a:avLst/>
            </a:prstGeom>
            <a:noFill/>
            <a:ln w="9525">
              <a:solidFill>
                <a:schemeClr val="tx1"/>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nvGrpSpPr>
            <p:cNvPr id="2240" name="Group 70"/>
            <p:cNvGrpSpPr>
              <a:grpSpLocks/>
            </p:cNvGrpSpPr>
            <p:nvPr/>
          </p:nvGrpSpPr>
          <p:grpSpPr bwMode="auto">
            <a:xfrm>
              <a:off x="3923" y="2524"/>
              <a:ext cx="151" cy="181"/>
              <a:chOff x="4634" y="3385"/>
              <a:chExt cx="226" cy="408"/>
            </a:xfrm>
          </p:grpSpPr>
          <p:sp>
            <p:nvSpPr>
              <p:cNvPr id="2243" name="Oval 71"/>
              <p:cNvSpPr>
                <a:spLocks noChangeArrowheads="1"/>
              </p:cNvSpPr>
              <p:nvPr/>
            </p:nvSpPr>
            <p:spPr bwMode="auto">
              <a:xfrm>
                <a:off x="4694" y="3385"/>
                <a:ext cx="90" cy="90"/>
              </a:xfrm>
              <a:prstGeom prst="ellipse">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44" name="Line 72"/>
              <p:cNvSpPr>
                <a:spLocks noChangeShapeType="1"/>
              </p:cNvSpPr>
              <p:nvPr/>
            </p:nvSpPr>
            <p:spPr bwMode="auto">
              <a:xfrm>
                <a:off x="4740" y="3475"/>
                <a:ext cx="0" cy="2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5" name="Line 73"/>
              <p:cNvSpPr>
                <a:spLocks noChangeShapeType="1"/>
              </p:cNvSpPr>
              <p:nvPr/>
            </p:nvSpPr>
            <p:spPr bwMode="auto">
              <a:xfrm flipH="1">
                <a:off x="4649" y="3702"/>
                <a:ext cx="91"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6" name="Line 74"/>
              <p:cNvSpPr>
                <a:spLocks noChangeShapeType="1"/>
              </p:cNvSpPr>
              <p:nvPr/>
            </p:nvSpPr>
            <p:spPr bwMode="auto">
              <a:xfrm>
                <a:off x="4740" y="3702"/>
                <a:ext cx="90" cy="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47" name="Line 75"/>
              <p:cNvSpPr>
                <a:spLocks noChangeShapeType="1"/>
              </p:cNvSpPr>
              <p:nvPr/>
            </p:nvSpPr>
            <p:spPr bwMode="auto">
              <a:xfrm>
                <a:off x="4634" y="3542"/>
                <a:ext cx="22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sp>
          <p:nvSpPr>
            <p:cNvPr id="2241" name="Line 76"/>
            <p:cNvSpPr>
              <a:spLocks noChangeShapeType="1"/>
            </p:cNvSpPr>
            <p:nvPr/>
          </p:nvSpPr>
          <p:spPr bwMode="auto">
            <a:xfrm flipV="1">
              <a:off x="4105" y="2569"/>
              <a:ext cx="181" cy="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242" name="Line 77"/>
            <p:cNvSpPr>
              <a:spLocks noChangeShapeType="1"/>
            </p:cNvSpPr>
            <p:nvPr/>
          </p:nvSpPr>
          <p:spPr bwMode="auto">
            <a:xfrm>
              <a:off x="4105" y="2659"/>
              <a:ext cx="317" cy="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grpSp>
      <p:sp>
        <p:nvSpPr>
          <p:cNvPr id="2066" name="Text Box 78"/>
          <p:cNvSpPr txBox="1">
            <a:spLocks noChangeArrowheads="1"/>
          </p:cNvSpPr>
          <p:nvPr/>
        </p:nvSpPr>
        <p:spPr bwMode="auto">
          <a:xfrm>
            <a:off x="2513410" y="4697017"/>
            <a:ext cx="10263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The real world </a:t>
            </a:r>
            <a:endParaRPr lang="en-US" altLang="sv-SE" sz="825" b="1" i="0"/>
          </a:p>
        </p:txBody>
      </p:sp>
      <p:sp>
        <p:nvSpPr>
          <p:cNvPr id="2067" name="Text Box 79"/>
          <p:cNvSpPr txBox="1">
            <a:spLocks noChangeArrowheads="1"/>
          </p:cNvSpPr>
          <p:nvPr/>
        </p:nvSpPr>
        <p:spPr bwMode="auto">
          <a:xfrm>
            <a:off x="3594498" y="4697017"/>
            <a:ext cx="1674019"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a:t>Graphical models/diagram</a:t>
            </a:r>
            <a:endParaRPr lang="en-US" altLang="sv-SE" sz="825" b="1" i="0"/>
          </a:p>
        </p:txBody>
      </p:sp>
      <p:sp>
        <p:nvSpPr>
          <p:cNvPr id="945232" name="Text Box 80"/>
          <p:cNvSpPr txBox="1">
            <a:spLocks noChangeArrowheads="1"/>
          </p:cNvSpPr>
          <p:nvPr/>
        </p:nvSpPr>
        <p:spPr bwMode="auto">
          <a:xfrm>
            <a:off x="3486150" y="1512094"/>
            <a:ext cx="920354"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Domain model </a:t>
            </a:r>
            <a:r>
              <a:rPr lang="sv-SE" altLang="sv-SE" sz="825" i="0" dirty="0"/>
              <a:t>of business concepts</a:t>
            </a:r>
          </a:p>
          <a:p>
            <a:pPr algn="r" eaLnBrk="1" hangingPunct="1"/>
            <a:r>
              <a:rPr lang="sv-SE" altLang="sv-SE" sz="825" i="0" dirty="0"/>
              <a:t>(in UML Class diagram)</a:t>
            </a:r>
          </a:p>
        </p:txBody>
      </p:sp>
      <p:grpSp>
        <p:nvGrpSpPr>
          <p:cNvPr id="2069" name="Group 81"/>
          <p:cNvGrpSpPr>
            <a:grpSpLocks/>
          </p:cNvGrpSpPr>
          <p:nvPr/>
        </p:nvGrpSpPr>
        <p:grpSpPr bwMode="auto">
          <a:xfrm>
            <a:off x="4510088" y="1566862"/>
            <a:ext cx="647700" cy="377429"/>
            <a:chOff x="521" y="1071"/>
            <a:chExt cx="2223" cy="1361"/>
          </a:xfrm>
        </p:grpSpPr>
        <p:grpSp>
          <p:nvGrpSpPr>
            <p:cNvPr id="2217" name="Group 82"/>
            <p:cNvGrpSpPr>
              <a:grpSpLocks/>
            </p:cNvGrpSpPr>
            <p:nvPr/>
          </p:nvGrpSpPr>
          <p:grpSpPr bwMode="auto">
            <a:xfrm>
              <a:off x="521" y="1071"/>
              <a:ext cx="590" cy="576"/>
              <a:chOff x="2608" y="1888"/>
              <a:chExt cx="590" cy="576"/>
            </a:xfrm>
          </p:grpSpPr>
          <p:sp>
            <p:nvSpPr>
              <p:cNvPr id="2233" name="Rectangle 83"/>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4" name="Line 84"/>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5" name="Line 85"/>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8" name="Group 86"/>
            <p:cNvGrpSpPr>
              <a:grpSpLocks/>
            </p:cNvGrpSpPr>
            <p:nvPr/>
          </p:nvGrpSpPr>
          <p:grpSpPr bwMode="auto">
            <a:xfrm>
              <a:off x="1338" y="1071"/>
              <a:ext cx="590" cy="576"/>
              <a:chOff x="2608" y="1888"/>
              <a:chExt cx="590" cy="576"/>
            </a:xfrm>
          </p:grpSpPr>
          <p:sp>
            <p:nvSpPr>
              <p:cNvPr id="2230" name="Rectangle 87"/>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31" name="Line 88"/>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32" name="Line 89"/>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19" name="Group 90"/>
            <p:cNvGrpSpPr>
              <a:grpSpLocks/>
            </p:cNvGrpSpPr>
            <p:nvPr/>
          </p:nvGrpSpPr>
          <p:grpSpPr bwMode="auto">
            <a:xfrm>
              <a:off x="1338" y="1856"/>
              <a:ext cx="590" cy="576"/>
              <a:chOff x="2608" y="1888"/>
              <a:chExt cx="590" cy="576"/>
            </a:xfrm>
          </p:grpSpPr>
          <p:sp>
            <p:nvSpPr>
              <p:cNvPr id="2227" name="Rectangle 91"/>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8" name="Line 92"/>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9" name="Line 93"/>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20" name="Group 94"/>
            <p:cNvGrpSpPr>
              <a:grpSpLocks/>
            </p:cNvGrpSpPr>
            <p:nvPr/>
          </p:nvGrpSpPr>
          <p:grpSpPr bwMode="auto">
            <a:xfrm>
              <a:off x="2154" y="1856"/>
              <a:ext cx="590" cy="576"/>
              <a:chOff x="2608" y="1888"/>
              <a:chExt cx="590" cy="576"/>
            </a:xfrm>
          </p:grpSpPr>
          <p:sp>
            <p:nvSpPr>
              <p:cNvPr id="2224" name="Rectangle 95"/>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25" name="Line 96"/>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26" name="Line 97"/>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21" name="AutoShape 98"/>
            <p:cNvCxnSpPr>
              <a:cxnSpLocks noChangeShapeType="1"/>
              <a:stCxn id="2230" idx="2"/>
              <a:endCxn id="2227"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2" name="AutoShape 99"/>
            <p:cNvCxnSpPr>
              <a:cxnSpLocks noChangeShapeType="1"/>
              <a:stCxn id="2227" idx="3"/>
              <a:endCxn id="2224"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23" name="AutoShape 100"/>
            <p:cNvCxnSpPr>
              <a:cxnSpLocks noChangeShapeType="1"/>
              <a:stCxn id="2227" idx="1"/>
              <a:endCxn id="2233"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945253" name="Text Box 101"/>
          <p:cNvSpPr txBox="1">
            <a:spLocks noChangeArrowheads="1"/>
          </p:cNvSpPr>
          <p:nvPr/>
        </p:nvSpPr>
        <p:spPr bwMode="auto">
          <a:xfrm>
            <a:off x="3434954" y="4081463"/>
            <a:ext cx="1048940" cy="727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algn="r" eaLnBrk="1" hangingPunct="1"/>
            <a:r>
              <a:rPr lang="sv-SE" altLang="sv-SE" sz="825" b="1" i="0" dirty="0"/>
              <a:t>System model of software objects </a:t>
            </a:r>
            <a:r>
              <a:rPr lang="sv-SE" altLang="sv-SE" sz="825" i="0" dirty="0"/>
              <a:t>(in UML Class diagram)</a:t>
            </a:r>
          </a:p>
          <a:p>
            <a:pPr algn="r" eaLnBrk="1" hangingPunct="1"/>
            <a:endParaRPr lang="sv-SE" altLang="sv-SE" sz="825" b="1" i="0" dirty="0"/>
          </a:p>
        </p:txBody>
      </p:sp>
      <p:grpSp>
        <p:nvGrpSpPr>
          <p:cNvPr id="2071" name="Group 102"/>
          <p:cNvGrpSpPr>
            <a:grpSpLocks/>
          </p:cNvGrpSpPr>
          <p:nvPr/>
        </p:nvGrpSpPr>
        <p:grpSpPr bwMode="auto">
          <a:xfrm>
            <a:off x="4689457" y="4123732"/>
            <a:ext cx="647700" cy="377428"/>
            <a:chOff x="521" y="1071"/>
            <a:chExt cx="2223" cy="1361"/>
          </a:xfrm>
        </p:grpSpPr>
        <p:grpSp>
          <p:nvGrpSpPr>
            <p:cNvPr id="2198" name="Group 103"/>
            <p:cNvGrpSpPr>
              <a:grpSpLocks/>
            </p:cNvGrpSpPr>
            <p:nvPr/>
          </p:nvGrpSpPr>
          <p:grpSpPr bwMode="auto">
            <a:xfrm>
              <a:off x="521" y="1071"/>
              <a:ext cx="590" cy="576"/>
              <a:chOff x="2608" y="1888"/>
              <a:chExt cx="590" cy="576"/>
            </a:xfrm>
          </p:grpSpPr>
          <p:sp>
            <p:nvSpPr>
              <p:cNvPr id="2214" name="Rectangle 104"/>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5" name="Line 105"/>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6" name="Line 106"/>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199" name="Group 107"/>
            <p:cNvGrpSpPr>
              <a:grpSpLocks/>
            </p:cNvGrpSpPr>
            <p:nvPr/>
          </p:nvGrpSpPr>
          <p:grpSpPr bwMode="auto">
            <a:xfrm>
              <a:off x="1338" y="1071"/>
              <a:ext cx="590" cy="576"/>
              <a:chOff x="2608" y="1888"/>
              <a:chExt cx="590" cy="576"/>
            </a:xfrm>
          </p:grpSpPr>
          <p:sp>
            <p:nvSpPr>
              <p:cNvPr id="2211" name="Rectangle 108"/>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12" name="Line 109"/>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3" name="Line 110"/>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0" name="Group 111"/>
            <p:cNvGrpSpPr>
              <a:grpSpLocks/>
            </p:cNvGrpSpPr>
            <p:nvPr/>
          </p:nvGrpSpPr>
          <p:grpSpPr bwMode="auto">
            <a:xfrm>
              <a:off x="1338" y="1856"/>
              <a:ext cx="590" cy="576"/>
              <a:chOff x="2608" y="1888"/>
              <a:chExt cx="590" cy="576"/>
            </a:xfrm>
          </p:grpSpPr>
          <p:sp>
            <p:nvSpPr>
              <p:cNvPr id="2208" name="Rectangle 112"/>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9" name="Line 113"/>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10" name="Line 114"/>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grpSp>
          <p:nvGrpSpPr>
            <p:cNvPr id="2201" name="Group 115"/>
            <p:cNvGrpSpPr>
              <a:grpSpLocks/>
            </p:cNvGrpSpPr>
            <p:nvPr/>
          </p:nvGrpSpPr>
          <p:grpSpPr bwMode="auto">
            <a:xfrm>
              <a:off x="2154" y="1856"/>
              <a:ext cx="590" cy="576"/>
              <a:chOff x="2608" y="1888"/>
              <a:chExt cx="590" cy="576"/>
            </a:xfrm>
          </p:grpSpPr>
          <p:sp>
            <p:nvSpPr>
              <p:cNvPr id="2205" name="Rectangle 116"/>
              <p:cNvSpPr>
                <a:spLocks noChangeArrowheads="1"/>
              </p:cNvSpPr>
              <p:nvPr/>
            </p:nvSpPr>
            <p:spPr bwMode="auto">
              <a:xfrm>
                <a:off x="2608" y="1888"/>
                <a:ext cx="590" cy="576"/>
              </a:xfrm>
              <a:prstGeom prst="rect">
                <a:avLst/>
              </a:prstGeom>
              <a:solidFill>
                <a:srgbClr val="FFFF00"/>
              </a:solidFill>
              <a:ln w="9525">
                <a:solidFill>
                  <a:schemeClr val="tx1"/>
                </a:solidFill>
                <a:miter lim="800000"/>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206" name="Line 117"/>
              <p:cNvSpPr>
                <a:spLocks noChangeShapeType="1"/>
              </p:cNvSpPr>
              <p:nvPr/>
            </p:nvSpPr>
            <p:spPr bwMode="auto">
              <a:xfrm>
                <a:off x="2608" y="2069"/>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207" name="Line 118"/>
              <p:cNvSpPr>
                <a:spLocks noChangeShapeType="1"/>
              </p:cNvSpPr>
              <p:nvPr/>
            </p:nvSpPr>
            <p:spPr bwMode="auto">
              <a:xfrm>
                <a:off x="2608" y="2296"/>
                <a:ext cx="59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grpSp>
        <p:cxnSp>
          <p:nvCxnSpPr>
            <p:cNvPr id="2202" name="AutoShape 119"/>
            <p:cNvCxnSpPr>
              <a:cxnSpLocks noChangeShapeType="1"/>
              <a:stCxn id="2211" idx="2"/>
              <a:endCxn id="2208" idx="0"/>
            </p:cNvCxnSpPr>
            <p:nvPr/>
          </p:nvCxnSpPr>
          <p:spPr bwMode="auto">
            <a:xfrm>
              <a:off x="1633" y="1647"/>
              <a:ext cx="0" cy="20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3" name="AutoShape 120"/>
            <p:cNvCxnSpPr>
              <a:cxnSpLocks noChangeShapeType="1"/>
              <a:stCxn id="2208" idx="3"/>
              <a:endCxn id="2205" idx="1"/>
            </p:cNvCxnSpPr>
            <p:nvPr/>
          </p:nvCxnSpPr>
          <p:spPr bwMode="auto">
            <a:xfrm>
              <a:off x="1928" y="2144"/>
              <a:ext cx="226"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204" name="AutoShape 121"/>
            <p:cNvCxnSpPr>
              <a:cxnSpLocks noChangeShapeType="1"/>
              <a:stCxn id="2208" idx="1"/>
              <a:endCxn id="2214" idx="2"/>
            </p:cNvCxnSpPr>
            <p:nvPr/>
          </p:nvCxnSpPr>
          <p:spPr bwMode="auto">
            <a:xfrm rot="10800000">
              <a:off x="816" y="1647"/>
              <a:ext cx="522" cy="497"/>
            </a:xfrm>
            <a:prstGeom prst="bentConnector2">
              <a:avLst/>
            </a:prstGeom>
            <a:noFill/>
            <a:ln w="9525">
              <a:solidFill>
                <a:schemeClr val="tx1"/>
              </a:solidFill>
              <a:miter lim="800000"/>
              <a:headEnd/>
              <a:tailEnd/>
            </a:ln>
            <a:extLst>
              <a:ext uri="{909E8E84-426E-40DD-AFC4-6F175D3DCCD1}">
                <a14:hiddenFill xmlns:a14="http://schemas.microsoft.com/office/drawing/2010/main">
                  <a:noFill/>
                </a14:hiddenFill>
              </a:ext>
            </a:extLst>
          </p:spPr>
        </p:cxnSp>
      </p:grpSp>
      <p:sp>
        <p:nvSpPr>
          <p:cNvPr id="2072" name="Line 122"/>
          <p:cNvSpPr>
            <a:spLocks noChangeShapeType="1"/>
          </p:cNvSpPr>
          <p:nvPr/>
        </p:nvSpPr>
        <p:spPr bwMode="auto">
          <a:xfrm>
            <a:off x="3486150" y="1037035"/>
            <a:ext cx="0" cy="38350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cxnSp>
        <p:nvCxnSpPr>
          <p:cNvPr id="2073" name="AutoShape 123"/>
          <p:cNvCxnSpPr>
            <a:cxnSpLocks noChangeShapeType="1"/>
          </p:cNvCxnSpPr>
          <p:nvPr/>
        </p:nvCxnSpPr>
        <p:spPr bwMode="auto">
          <a:xfrm flipH="1" flipV="1">
            <a:off x="1387078" y="3025378"/>
            <a:ext cx="756047" cy="61317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2056" name="Object 125"/>
          <p:cNvGraphicFramePr>
            <a:graphicFrameLocks noChangeAspect="1"/>
          </p:cNvGraphicFramePr>
          <p:nvPr/>
        </p:nvGraphicFramePr>
        <p:xfrm>
          <a:off x="1284684" y="2774158"/>
          <a:ext cx="203597" cy="251222"/>
        </p:xfrm>
        <a:graphic>
          <a:graphicData uri="http://schemas.openxmlformats.org/presentationml/2006/ole">
            <mc:AlternateContent xmlns:mc="http://schemas.openxmlformats.org/markup-compatibility/2006">
              <mc:Choice xmlns:v="urn:schemas-microsoft-com:vml" Requires="v">
                <p:oleObj spid="_x0000_s3479" name="Visio" r:id="rId7" imgW="1586224" imgH="1520336" progId="Visio.Drawing.11">
                  <p:embed/>
                </p:oleObj>
              </mc:Choice>
              <mc:Fallback>
                <p:oleObj name="Visio" r:id="rId7"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684"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7" name="Object 168"/>
          <p:cNvGraphicFramePr>
            <a:graphicFrameLocks noChangeAspect="1"/>
          </p:cNvGraphicFramePr>
          <p:nvPr/>
        </p:nvGraphicFramePr>
        <p:xfrm>
          <a:off x="2157413" y="2774158"/>
          <a:ext cx="203597" cy="251222"/>
        </p:xfrm>
        <a:graphic>
          <a:graphicData uri="http://schemas.openxmlformats.org/presentationml/2006/ole">
            <mc:AlternateContent xmlns:mc="http://schemas.openxmlformats.org/markup-compatibility/2006">
              <mc:Choice xmlns:v="urn:schemas-microsoft-com:vml" Requires="v">
                <p:oleObj spid="_x0000_s3480" name="Visio" r:id="rId9" imgW="1586224" imgH="1520336" progId="Visio.Drawing.11">
                  <p:embed/>
                </p:oleObj>
              </mc:Choice>
              <mc:Fallback>
                <p:oleObj name="Visio" r:id="rId9"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74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8" name="Object 169"/>
          <p:cNvGraphicFramePr>
            <a:graphicFrameLocks noChangeAspect="1"/>
          </p:cNvGraphicFramePr>
          <p:nvPr/>
        </p:nvGraphicFramePr>
        <p:xfrm>
          <a:off x="3033713" y="2774158"/>
          <a:ext cx="203597" cy="251222"/>
        </p:xfrm>
        <a:graphic>
          <a:graphicData uri="http://schemas.openxmlformats.org/presentationml/2006/ole">
            <mc:AlternateContent xmlns:mc="http://schemas.openxmlformats.org/markup-compatibility/2006">
              <mc:Choice xmlns:v="urn:schemas-microsoft-com:vml" Requires="v">
                <p:oleObj spid="_x0000_s3481" name="Visio" r:id="rId10" imgW="1586224" imgH="1520336" progId="Visio.Drawing.11">
                  <p:embed/>
                </p:oleObj>
              </mc:Choice>
              <mc:Fallback>
                <p:oleObj name="Visio" r:id="rId10" imgW="1586224" imgH="1520336" progId="Visio.Drawing.11">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33713" y="2774158"/>
                        <a:ext cx="203597" cy="251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2075" name="AutoShape 170"/>
          <p:cNvCxnSpPr>
            <a:cxnSpLocks noChangeShapeType="1"/>
            <a:stCxn id="2149" idx="2"/>
          </p:cNvCxnSpPr>
          <p:nvPr/>
        </p:nvCxnSpPr>
        <p:spPr bwMode="auto">
          <a:xfrm flipV="1">
            <a:off x="3130154" y="3025379"/>
            <a:ext cx="5953" cy="72032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076" name="AutoShape 171"/>
          <p:cNvCxnSpPr>
            <a:cxnSpLocks noChangeShapeType="1"/>
            <a:endCxn id="2149" idx="9"/>
          </p:cNvCxnSpPr>
          <p:nvPr/>
        </p:nvCxnSpPr>
        <p:spPr bwMode="auto">
          <a:xfrm>
            <a:off x="2259806" y="3025379"/>
            <a:ext cx="815579" cy="835819"/>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2077" name="Group 172"/>
          <p:cNvGrpSpPr>
            <a:grpSpLocks/>
          </p:cNvGrpSpPr>
          <p:nvPr/>
        </p:nvGrpSpPr>
        <p:grpSpPr bwMode="auto">
          <a:xfrm>
            <a:off x="1076325" y="3638550"/>
            <a:ext cx="2247900" cy="809625"/>
            <a:chOff x="584" y="3120"/>
            <a:chExt cx="1888" cy="680"/>
          </a:xfrm>
        </p:grpSpPr>
        <p:sp>
          <p:nvSpPr>
            <p:cNvPr id="2146" name="tower"/>
            <p:cNvSpPr>
              <a:spLocks noEditPoints="1" noChangeArrowheads="1"/>
            </p:cNvSpPr>
            <p:nvPr/>
          </p:nvSpPr>
          <p:spPr bwMode="auto">
            <a:xfrm>
              <a:off x="584"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7" name="tower"/>
            <p:cNvSpPr>
              <a:spLocks noEditPoints="1" noChangeArrowheads="1"/>
            </p:cNvSpPr>
            <p:nvPr/>
          </p:nvSpPr>
          <p:spPr bwMode="auto">
            <a:xfrm>
              <a:off x="584" y="3210"/>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8" name="tower"/>
            <p:cNvSpPr>
              <a:spLocks noEditPoints="1" noChangeArrowheads="1"/>
            </p:cNvSpPr>
            <p:nvPr/>
          </p:nvSpPr>
          <p:spPr bwMode="auto">
            <a:xfrm>
              <a:off x="2263" y="3619"/>
              <a:ext cx="91" cy="18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55 h 21600"/>
                <a:gd name="T32" fmla="*/ 21600 w 21600"/>
                <a:gd name="T33" fmla="*/ 26970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9" name="tower"/>
            <p:cNvSpPr>
              <a:spLocks noEditPoints="1" noChangeArrowheads="1"/>
            </p:cNvSpPr>
            <p:nvPr/>
          </p:nvSpPr>
          <p:spPr bwMode="auto">
            <a:xfrm>
              <a:off x="2263" y="3210"/>
              <a:ext cx="91" cy="18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475 w 21600"/>
                <a:gd name="T31" fmla="*/ 22549 h 21600"/>
                <a:gd name="T32" fmla="*/ 21600 w 21600"/>
                <a:gd name="T33" fmla="*/ 26941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0" y="2184"/>
                  </a:moveTo>
                  <a:lnTo>
                    <a:pt x="6664" y="0"/>
                  </a:lnTo>
                  <a:lnTo>
                    <a:pt x="10800" y="0"/>
                  </a:lnTo>
                  <a:lnTo>
                    <a:pt x="21600" y="0"/>
                  </a:lnTo>
                  <a:lnTo>
                    <a:pt x="21600" y="11649"/>
                  </a:lnTo>
                  <a:lnTo>
                    <a:pt x="21600" y="19416"/>
                  </a:lnTo>
                  <a:lnTo>
                    <a:pt x="15166" y="21600"/>
                  </a:lnTo>
                  <a:lnTo>
                    <a:pt x="10570" y="21600"/>
                  </a:lnTo>
                  <a:lnTo>
                    <a:pt x="0" y="21600"/>
                  </a:lnTo>
                  <a:lnTo>
                    <a:pt x="0" y="11528"/>
                  </a:lnTo>
                  <a:lnTo>
                    <a:pt x="0" y="2184"/>
                  </a:lnTo>
                  <a:close/>
                </a:path>
                <a:path w="21600" h="21600" extrusionOk="0">
                  <a:moveTo>
                    <a:pt x="0" y="2184"/>
                  </a:moveTo>
                  <a:lnTo>
                    <a:pt x="0" y="2184"/>
                  </a:lnTo>
                  <a:lnTo>
                    <a:pt x="14706" y="2184"/>
                  </a:lnTo>
                  <a:lnTo>
                    <a:pt x="21600" y="0"/>
                  </a:lnTo>
                  <a:moveTo>
                    <a:pt x="0" y="2184"/>
                  </a:moveTo>
                  <a:lnTo>
                    <a:pt x="14706" y="2184"/>
                  </a:lnTo>
                  <a:lnTo>
                    <a:pt x="14706" y="5339"/>
                  </a:lnTo>
                  <a:lnTo>
                    <a:pt x="14706" y="17474"/>
                  </a:lnTo>
                  <a:lnTo>
                    <a:pt x="14706" y="21600"/>
                  </a:lnTo>
                  <a:moveTo>
                    <a:pt x="1149" y="3034"/>
                  </a:moveTo>
                  <a:lnTo>
                    <a:pt x="13328" y="3034"/>
                  </a:lnTo>
                  <a:lnTo>
                    <a:pt x="13328" y="3519"/>
                  </a:lnTo>
                  <a:lnTo>
                    <a:pt x="1149" y="3519"/>
                  </a:lnTo>
                  <a:lnTo>
                    <a:pt x="1149" y="3034"/>
                  </a:lnTo>
                  <a:moveTo>
                    <a:pt x="1149" y="4490"/>
                  </a:moveTo>
                  <a:lnTo>
                    <a:pt x="13328" y="4490"/>
                  </a:lnTo>
                  <a:lnTo>
                    <a:pt x="13328" y="4854"/>
                  </a:lnTo>
                  <a:lnTo>
                    <a:pt x="1149" y="4854"/>
                  </a:lnTo>
                  <a:lnTo>
                    <a:pt x="1149" y="4490"/>
                  </a:lnTo>
                  <a:moveTo>
                    <a:pt x="1149" y="5946"/>
                  </a:moveTo>
                  <a:lnTo>
                    <a:pt x="13328" y="5946"/>
                  </a:lnTo>
                  <a:lnTo>
                    <a:pt x="13328" y="6310"/>
                  </a:lnTo>
                  <a:lnTo>
                    <a:pt x="1149" y="6310"/>
                  </a:lnTo>
                  <a:lnTo>
                    <a:pt x="1149" y="5946"/>
                  </a:lnTo>
                </a:path>
              </a:pathLst>
            </a:custGeom>
            <a:solidFill>
              <a:srgbClr val="FFFFCC"/>
            </a:solidFill>
            <a:ln w="9525">
              <a:solidFill>
                <a:srgbClr val="000000"/>
              </a:solidFill>
              <a:miter lim="800000"/>
              <a:headEnd/>
              <a:tailEnd/>
            </a:ln>
          </p:spPr>
          <p:txBody>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aphicFrame>
          <p:nvGraphicFramePr>
            <p:cNvPr id="2055" name="Object 177"/>
            <p:cNvGraphicFramePr>
              <a:graphicFrameLocks noChangeAspect="1"/>
            </p:cNvGraphicFramePr>
            <p:nvPr/>
          </p:nvGraphicFramePr>
          <p:xfrm>
            <a:off x="1342" y="3120"/>
            <a:ext cx="276" cy="680"/>
          </p:xfrm>
          <a:graphic>
            <a:graphicData uri="http://schemas.openxmlformats.org/presentationml/2006/ole">
              <mc:AlternateContent xmlns:mc="http://schemas.openxmlformats.org/markup-compatibility/2006">
                <mc:Choice xmlns:v="urn:schemas-microsoft-com:vml" Requires="v">
                  <p:oleObj spid="_x0000_s3482" name="Visio" r:id="rId11" imgW="496800" imgH="1170000" progId="Visio.Drawing.11">
                    <p:embed/>
                  </p:oleObj>
                </mc:Choice>
                <mc:Fallback>
                  <p:oleObj name="Visio" r:id="rId11" imgW="496800" imgH="1170000" progId="Visio.Drawing.11">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2" y="3120"/>
                          <a:ext cx="276"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chemeClr val="tx1"/>
                              </a:solidFill>
                              <a:miter lim="800000"/>
                              <a:headEnd/>
                              <a:tailEnd/>
                            </a14:hiddenLine>
                          </a:ext>
                        </a:extLst>
                      </p:spPr>
                    </p:pic>
                  </p:oleObj>
                </mc:Fallback>
              </mc:AlternateContent>
            </a:graphicData>
          </a:graphic>
        </p:graphicFrame>
        <p:cxnSp>
          <p:nvCxnSpPr>
            <p:cNvPr id="2150" name="AutoShape 178"/>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1" name="AutoShape 179"/>
            <p:cNvCxnSpPr>
              <a:cxnSpLocks noChangeShapeType="1"/>
            </p:cNvCxnSpPr>
            <p:nvPr/>
          </p:nvCxnSpPr>
          <p:spPr bwMode="auto">
            <a:xfrm>
              <a:off x="2472" y="3240"/>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2" name="AutoShape 180"/>
            <p:cNvCxnSpPr>
              <a:cxnSpLocks noChangeShapeType="1"/>
              <a:stCxn id="2148" idx="9"/>
            </p:cNvCxnSpPr>
            <p:nvPr/>
          </p:nvCxnSpPr>
          <p:spPr bwMode="auto">
            <a:xfrm flipH="1" flipV="1">
              <a:off x="1618" y="3460"/>
              <a:ext cx="645" cy="256"/>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3" name="AutoShape 181"/>
            <p:cNvCxnSpPr>
              <a:cxnSpLocks noChangeShapeType="1"/>
              <a:stCxn id="2146" idx="4"/>
            </p:cNvCxnSpPr>
            <p:nvPr/>
          </p:nvCxnSpPr>
          <p:spPr bwMode="auto">
            <a:xfrm flipV="1">
              <a:off x="675" y="3460"/>
              <a:ext cx="667" cy="25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4" name="AutoShape 182"/>
            <p:cNvCxnSpPr>
              <a:cxnSpLocks noChangeShapeType="1"/>
              <a:stCxn id="2147" idx="4"/>
            </p:cNvCxnSpPr>
            <p:nvPr/>
          </p:nvCxnSpPr>
          <p:spPr bwMode="auto">
            <a:xfrm>
              <a:off x="675" y="3308"/>
              <a:ext cx="667" cy="152"/>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155" name="AutoShape 183"/>
            <p:cNvCxnSpPr>
              <a:cxnSpLocks noChangeShapeType="1"/>
              <a:stCxn id="2149" idx="7"/>
              <a:endCxn id="2148" idx="2"/>
            </p:cNvCxnSpPr>
            <p:nvPr/>
          </p:nvCxnSpPr>
          <p:spPr bwMode="auto">
            <a:xfrm>
              <a:off x="2308" y="3392"/>
              <a:ext cx="1" cy="227"/>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graphicFrame>
        <p:nvGraphicFramePr>
          <p:cNvPr id="2050" name="Object 185"/>
          <p:cNvGraphicFramePr>
            <a:graphicFrameLocks noChangeAspect="1"/>
          </p:cNvGraphicFramePr>
          <p:nvPr/>
        </p:nvGraphicFramePr>
        <p:xfrm>
          <a:off x="2728913" y="1955009"/>
          <a:ext cx="486966" cy="273844"/>
        </p:xfrm>
        <a:graphic>
          <a:graphicData uri="http://schemas.openxmlformats.org/presentationml/2006/ole">
            <mc:AlternateContent xmlns:mc="http://schemas.openxmlformats.org/markup-compatibility/2006">
              <mc:Choice xmlns:v="urn:schemas-microsoft-com:vml" Requires="v">
                <p:oleObj spid="_x0000_s3483" name="Visio" r:id="rId13" imgW="1766847" imgH="1165027" progId="Visio.Drawing.11">
                  <p:embed/>
                </p:oleObj>
              </mc:Choice>
              <mc:Fallback>
                <p:oleObj name="Visio" r:id="rId13" imgW="1766847" imgH="1165027" progId="Visio.Drawing.11">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28913" y="1955009"/>
                        <a:ext cx="486966"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186"/>
          <p:cNvGraphicFramePr>
            <a:graphicFrameLocks noChangeAspect="1"/>
          </p:cNvGraphicFramePr>
          <p:nvPr/>
        </p:nvGraphicFramePr>
        <p:xfrm>
          <a:off x="2715816" y="1198962"/>
          <a:ext cx="451247" cy="540544"/>
        </p:xfrm>
        <a:graphic>
          <a:graphicData uri="http://schemas.openxmlformats.org/presentationml/2006/ole">
            <mc:AlternateContent xmlns:mc="http://schemas.openxmlformats.org/markup-compatibility/2006">
              <mc:Choice xmlns:v="urn:schemas-microsoft-com:vml" Requires="v">
                <p:oleObj spid="_x0000_s3484" name="Visio" r:id="rId15" imgW="2191670" imgH="2431673" progId="Visio.Drawing.11">
                  <p:embed/>
                </p:oleObj>
              </mc:Choice>
              <mc:Fallback>
                <p:oleObj name="Visio" r:id="rId15" imgW="2191670" imgH="2431673" progId="Visio.Drawing.11">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15816" y="1198962"/>
                        <a:ext cx="451247" cy="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2" name="Object 187"/>
          <p:cNvGraphicFramePr>
            <a:graphicFrameLocks noChangeAspect="1"/>
          </p:cNvGraphicFramePr>
          <p:nvPr/>
        </p:nvGraphicFramePr>
        <p:xfrm>
          <a:off x="1054894" y="1793084"/>
          <a:ext cx="385763" cy="415528"/>
        </p:xfrm>
        <a:graphic>
          <a:graphicData uri="http://schemas.openxmlformats.org/presentationml/2006/ole">
            <mc:AlternateContent xmlns:mc="http://schemas.openxmlformats.org/markup-compatibility/2006">
              <mc:Choice xmlns:v="urn:schemas-microsoft-com:vml" Requires="v">
                <p:oleObj spid="_x0000_s3485" name="Visio" r:id="rId17" imgW="1381760" imgH="1381600" progId="Visio.Drawing.11">
                  <p:embed/>
                </p:oleObj>
              </mc:Choice>
              <mc:Fallback>
                <p:oleObj name="Visio" r:id="rId17" imgW="1381760" imgH="1381600" progId="Visio.Drawing.11">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54894" y="1793084"/>
                        <a:ext cx="385763" cy="415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3" name="Object 188"/>
          <p:cNvGraphicFramePr>
            <a:graphicFrameLocks noChangeAspect="1"/>
          </p:cNvGraphicFramePr>
          <p:nvPr/>
        </p:nvGraphicFramePr>
        <p:xfrm>
          <a:off x="1054894" y="1360887"/>
          <a:ext cx="136922" cy="284559"/>
        </p:xfrm>
        <a:graphic>
          <a:graphicData uri="http://schemas.openxmlformats.org/presentationml/2006/ole">
            <mc:AlternateContent xmlns:mc="http://schemas.openxmlformats.org/markup-compatibility/2006">
              <mc:Choice xmlns:v="urn:schemas-microsoft-com:vml" Requires="v">
                <p:oleObj spid="_x0000_s3486" name="Visio" r:id="rId19" imgW="757891" imgH="1477815" progId="Visio.Drawing.11">
                  <p:embed/>
                </p:oleObj>
              </mc:Choice>
              <mc:Fallback>
                <p:oleObj name="Visio" r:id="rId19"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54894" y="1360887"/>
                        <a:ext cx="136922" cy="284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0" name="Group 189"/>
          <p:cNvGrpSpPr>
            <a:grpSpLocks/>
          </p:cNvGrpSpPr>
          <p:nvPr/>
        </p:nvGrpSpPr>
        <p:grpSpPr bwMode="auto">
          <a:xfrm>
            <a:off x="1872854" y="1201343"/>
            <a:ext cx="152400" cy="391716"/>
            <a:chOff x="1459" y="1674"/>
            <a:chExt cx="118" cy="567"/>
          </a:xfrm>
        </p:grpSpPr>
        <p:grpSp>
          <p:nvGrpSpPr>
            <p:cNvPr id="2133" name="Group 190"/>
            <p:cNvGrpSpPr>
              <a:grpSpLocks/>
            </p:cNvGrpSpPr>
            <p:nvPr/>
          </p:nvGrpSpPr>
          <p:grpSpPr bwMode="auto">
            <a:xfrm>
              <a:off x="1489" y="1674"/>
              <a:ext cx="88" cy="268"/>
              <a:chOff x="1489" y="1674"/>
              <a:chExt cx="88" cy="268"/>
            </a:xfrm>
          </p:grpSpPr>
          <p:sp>
            <p:nvSpPr>
              <p:cNvPr id="2142" name="Freeform 192"/>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3" name="Freeform 193"/>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4" name="Freeform 194"/>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5" name="Freeform 195"/>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34" name="Group 196"/>
            <p:cNvGrpSpPr>
              <a:grpSpLocks/>
            </p:cNvGrpSpPr>
            <p:nvPr/>
          </p:nvGrpSpPr>
          <p:grpSpPr bwMode="auto">
            <a:xfrm>
              <a:off x="1459" y="1706"/>
              <a:ext cx="113" cy="535"/>
              <a:chOff x="1459" y="1706"/>
              <a:chExt cx="113" cy="535"/>
            </a:xfrm>
          </p:grpSpPr>
          <p:sp>
            <p:nvSpPr>
              <p:cNvPr id="2135" name="Freeform 197"/>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6" name="Freeform 198"/>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7" name="Freeform 199"/>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8" name="Freeform 200"/>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9" name="Freeform 201"/>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40" name="Freeform 202"/>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1" name="Group 203"/>
          <p:cNvGrpSpPr>
            <a:grpSpLocks/>
          </p:cNvGrpSpPr>
          <p:nvPr/>
        </p:nvGrpSpPr>
        <p:grpSpPr bwMode="auto">
          <a:xfrm>
            <a:off x="2034779" y="1363268"/>
            <a:ext cx="152400" cy="391716"/>
            <a:chOff x="1459" y="1674"/>
            <a:chExt cx="118" cy="567"/>
          </a:xfrm>
        </p:grpSpPr>
        <p:grpSp>
          <p:nvGrpSpPr>
            <p:cNvPr id="2120" name="Group 204"/>
            <p:cNvGrpSpPr>
              <a:grpSpLocks/>
            </p:cNvGrpSpPr>
            <p:nvPr/>
          </p:nvGrpSpPr>
          <p:grpSpPr bwMode="auto">
            <a:xfrm>
              <a:off x="1489" y="1674"/>
              <a:ext cx="88" cy="268"/>
              <a:chOff x="1489" y="1674"/>
              <a:chExt cx="88" cy="268"/>
            </a:xfrm>
          </p:grpSpPr>
          <p:sp>
            <p:nvSpPr>
              <p:cNvPr id="2129" name="Freeform 206"/>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0" name="Freeform 207"/>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1" name="Freeform 208"/>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32" name="Freeform 209"/>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21" name="Group 210"/>
            <p:cNvGrpSpPr>
              <a:grpSpLocks/>
            </p:cNvGrpSpPr>
            <p:nvPr/>
          </p:nvGrpSpPr>
          <p:grpSpPr bwMode="auto">
            <a:xfrm>
              <a:off x="1459" y="1706"/>
              <a:ext cx="113" cy="535"/>
              <a:chOff x="1459" y="1706"/>
              <a:chExt cx="113" cy="535"/>
            </a:xfrm>
          </p:grpSpPr>
          <p:sp>
            <p:nvSpPr>
              <p:cNvPr id="2122" name="Freeform 211"/>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3" name="Freeform 212"/>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4" name="Freeform 213"/>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5" name="Freeform 214"/>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6" name="Freeform 215"/>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27" name="Freeform 216"/>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2" name="Group 217"/>
          <p:cNvGrpSpPr>
            <a:grpSpLocks/>
          </p:cNvGrpSpPr>
          <p:nvPr/>
        </p:nvGrpSpPr>
        <p:grpSpPr bwMode="auto">
          <a:xfrm>
            <a:off x="1872854" y="1795465"/>
            <a:ext cx="152400" cy="391716"/>
            <a:chOff x="1459" y="1674"/>
            <a:chExt cx="118" cy="567"/>
          </a:xfrm>
        </p:grpSpPr>
        <p:grpSp>
          <p:nvGrpSpPr>
            <p:cNvPr id="2107" name="Group 218"/>
            <p:cNvGrpSpPr>
              <a:grpSpLocks/>
            </p:cNvGrpSpPr>
            <p:nvPr/>
          </p:nvGrpSpPr>
          <p:grpSpPr bwMode="auto">
            <a:xfrm>
              <a:off x="1489" y="1674"/>
              <a:ext cx="88" cy="268"/>
              <a:chOff x="1489" y="1674"/>
              <a:chExt cx="88" cy="268"/>
            </a:xfrm>
          </p:grpSpPr>
          <p:sp>
            <p:nvSpPr>
              <p:cNvPr id="2116" name="Freeform 220"/>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7" name="Freeform 221"/>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8" name="Freeform 222"/>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9" name="Freeform 223"/>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108" name="Group 224"/>
            <p:cNvGrpSpPr>
              <a:grpSpLocks/>
            </p:cNvGrpSpPr>
            <p:nvPr/>
          </p:nvGrpSpPr>
          <p:grpSpPr bwMode="auto">
            <a:xfrm>
              <a:off x="1459" y="1706"/>
              <a:ext cx="113" cy="535"/>
              <a:chOff x="1459" y="1706"/>
              <a:chExt cx="113" cy="535"/>
            </a:xfrm>
          </p:grpSpPr>
          <p:sp>
            <p:nvSpPr>
              <p:cNvPr id="2109" name="Freeform 225"/>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0" name="Freeform 226"/>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1" name="Freeform 227"/>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2" name="Freeform 228"/>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3" name="Freeform 229"/>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14" name="Freeform 230"/>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pSp>
        <p:nvGrpSpPr>
          <p:cNvPr id="2093" name="Group 231"/>
          <p:cNvGrpSpPr>
            <a:grpSpLocks/>
          </p:cNvGrpSpPr>
          <p:nvPr/>
        </p:nvGrpSpPr>
        <p:grpSpPr bwMode="auto">
          <a:xfrm>
            <a:off x="2034779" y="1957390"/>
            <a:ext cx="152400" cy="391716"/>
            <a:chOff x="1459" y="1674"/>
            <a:chExt cx="118" cy="567"/>
          </a:xfrm>
        </p:grpSpPr>
        <p:grpSp>
          <p:nvGrpSpPr>
            <p:cNvPr id="2094" name="Group 232"/>
            <p:cNvGrpSpPr>
              <a:grpSpLocks/>
            </p:cNvGrpSpPr>
            <p:nvPr/>
          </p:nvGrpSpPr>
          <p:grpSpPr bwMode="auto">
            <a:xfrm>
              <a:off x="1489" y="1674"/>
              <a:ext cx="88" cy="268"/>
              <a:chOff x="1489" y="1674"/>
              <a:chExt cx="88" cy="268"/>
            </a:xfrm>
          </p:grpSpPr>
          <p:sp>
            <p:nvSpPr>
              <p:cNvPr id="2103" name="Freeform 234"/>
              <p:cNvSpPr>
                <a:spLocks/>
              </p:cNvSpPr>
              <p:nvPr/>
            </p:nvSpPr>
            <p:spPr bwMode="auto">
              <a:xfrm>
                <a:off x="1489" y="1708"/>
                <a:ext cx="0" cy="234"/>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4" name="Freeform 235"/>
              <p:cNvSpPr>
                <a:spLocks/>
              </p:cNvSpPr>
              <p:nvPr/>
            </p:nvSpPr>
            <p:spPr bwMode="auto">
              <a:xfrm>
                <a:off x="1517" y="1678"/>
                <a:ext cx="0" cy="234"/>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5" name="Freeform 236"/>
              <p:cNvSpPr>
                <a:spLocks/>
              </p:cNvSpPr>
              <p:nvPr/>
            </p:nvSpPr>
            <p:spPr bwMode="auto">
              <a:xfrm>
                <a:off x="1557" y="1674"/>
                <a:ext cx="0" cy="234"/>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6" name="Freeform 237"/>
              <p:cNvSpPr>
                <a:spLocks/>
              </p:cNvSpPr>
              <p:nvPr/>
            </p:nvSpPr>
            <p:spPr bwMode="auto">
              <a:xfrm>
                <a:off x="1577" y="1691"/>
                <a:ext cx="0" cy="234"/>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2095" name="Group 238"/>
            <p:cNvGrpSpPr>
              <a:grpSpLocks/>
            </p:cNvGrpSpPr>
            <p:nvPr/>
          </p:nvGrpSpPr>
          <p:grpSpPr bwMode="auto">
            <a:xfrm>
              <a:off x="1459" y="1706"/>
              <a:ext cx="113" cy="535"/>
              <a:chOff x="1459" y="1706"/>
              <a:chExt cx="113" cy="535"/>
            </a:xfrm>
          </p:grpSpPr>
          <p:sp>
            <p:nvSpPr>
              <p:cNvPr id="2096" name="Freeform 239"/>
              <p:cNvSpPr>
                <a:spLocks/>
              </p:cNvSpPr>
              <p:nvPr/>
            </p:nvSpPr>
            <p:spPr bwMode="auto">
              <a:xfrm>
                <a:off x="1496" y="1792"/>
                <a:ext cx="0" cy="234"/>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7" name="Freeform 240"/>
              <p:cNvSpPr>
                <a:spLocks/>
              </p:cNvSpPr>
              <p:nvPr/>
            </p:nvSpPr>
            <p:spPr bwMode="auto">
              <a:xfrm>
                <a:off x="1572" y="1706"/>
                <a:ext cx="0" cy="234"/>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8" name="Freeform 241"/>
              <p:cNvSpPr>
                <a:spLocks/>
              </p:cNvSpPr>
              <p:nvPr/>
            </p:nvSpPr>
            <p:spPr bwMode="auto">
              <a:xfrm>
                <a:off x="1459" y="1892"/>
                <a:ext cx="0" cy="234"/>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99" name="Freeform 242"/>
              <p:cNvSpPr>
                <a:spLocks/>
              </p:cNvSpPr>
              <p:nvPr/>
            </p:nvSpPr>
            <p:spPr bwMode="auto">
              <a:xfrm>
                <a:off x="1527" y="1886"/>
                <a:ext cx="0" cy="234"/>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0" name="Freeform 243"/>
              <p:cNvSpPr>
                <a:spLocks/>
              </p:cNvSpPr>
              <p:nvPr/>
            </p:nvSpPr>
            <p:spPr bwMode="auto">
              <a:xfrm>
                <a:off x="1505" y="2007"/>
                <a:ext cx="0" cy="234"/>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101" name="Freeform 244"/>
              <p:cNvSpPr>
                <a:spLocks/>
              </p:cNvSpPr>
              <p:nvPr/>
            </p:nvSpPr>
            <p:spPr bwMode="auto">
              <a:xfrm>
                <a:off x="1569" y="2007"/>
                <a:ext cx="0" cy="234"/>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graphicFrame>
        <p:nvGraphicFramePr>
          <p:cNvPr id="2054" name="Object 245"/>
          <p:cNvGraphicFramePr>
            <a:graphicFrameLocks noChangeAspect="1"/>
          </p:cNvGraphicFramePr>
          <p:nvPr/>
        </p:nvGraphicFramePr>
        <p:xfrm>
          <a:off x="1210866" y="1307309"/>
          <a:ext cx="167878" cy="271463"/>
        </p:xfrm>
        <a:graphic>
          <a:graphicData uri="http://schemas.openxmlformats.org/presentationml/2006/ole">
            <mc:AlternateContent xmlns:mc="http://schemas.openxmlformats.org/markup-compatibility/2006">
              <mc:Choice xmlns:v="urn:schemas-microsoft-com:vml" Requires="v">
                <p:oleObj spid="_x0000_s3487" name="Visio" r:id="rId21" imgW="757891" imgH="1477815" progId="Visio.Drawing.11">
                  <p:embed/>
                </p:oleObj>
              </mc:Choice>
              <mc:Fallback>
                <p:oleObj name="Visio" r:id="rId21" imgW="757891" imgH="1477815" progId="Visio.Drawing.11">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10866" y="1307309"/>
                        <a:ext cx="167878"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79" name="Line 246"/>
          <p:cNvSpPr>
            <a:spLocks noChangeShapeType="1"/>
          </p:cNvSpPr>
          <p:nvPr/>
        </p:nvSpPr>
        <p:spPr bwMode="auto">
          <a:xfrm flipV="1">
            <a:off x="839391" y="4655344"/>
            <a:ext cx="6048375" cy="3452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945399" name="Text Box 247"/>
          <p:cNvSpPr txBox="1">
            <a:spLocks noChangeArrowheads="1"/>
          </p:cNvSpPr>
          <p:nvPr/>
        </p:nvSpPr>
        <p:spPr bwMode="auto">
          <a:xfrm>
            <a:off x="3598069" y="2699147"/>
            <a:ext cx="1404938"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Human interaction with software systam</a:t>
            </a:r>
          </a:p>
          <a:p>
            <a:pPr eaLnBrk="1" hangingPunct="1"/>
            <a:r>
              <a:rPr lang="sv-SE" altLang="sv-SE" sz="825" i="0" dirty="0"/>
              <a:t>(in UML Use cases)</a:t>
            </a:r>
          </a:p>
        </p:txBody>
      </p:sp>
      <p:sp>
        <p:nvSpPr>
          <p:cNvPr id="248" name="Text Box 5"/>
          <p:cNvSpPr txBox="1">
            <a:spLocks noChangeArrowheads="1"/>
          </p:cNvSpPr>
          <p:nvPr/>
        </p:nvSpPr>
        <p:spPr bwMode="auto">
          <a:xfrm>
            <a:off x="5512594" y="1163241"/>
            <a:ext cx="1458516" cy="47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r>
              <a:rPr lang="sv-SE" altLang="sv-SE" sz="825" b="1" i="0" dirty="0"/>
              <a:t>Business process model  </a:t>
            </a:r>
            <a:r>
              <a:rPr lang="sv-SE" altLang="sv-SE" sz="825" i="0" dirty="0"/>
              <a:t>of business activities</a:t>
            </a:r>
          </a:p>
          <a:p>
            <a:pPr eaLnBrk="1" hangingPunct="1"/>
            <a:r>
              <a:rPr lang="sv-SE" altLang="sv-SE" sz="825" i="0" dirty="0"/>
              <a:t>(in UML Activity diagram)</a:t>
            </a:r>
          </a:p>
        </p:txBody>
      </p:sp>
      <p:grpSp>
        <p:nvGrpSpPr>
          <p:cNvPr id="2082" name="Group 6"/>
          <p:cNvGrpSpPr>
            <a:grpSpLocks/>
          </p:cNvGrpSpPr>
          <p:nvPr/>
        </p:nvGrpSpPr>
        <p:grpSpPr bwMode="auto">
          <a:xfrm>
            <a:off x="5620942" y="1685832"/>
            <a:ext cx="648890" cy="647700"/>
            <a:chOff x="3152" y="1480"/>
            <a:chExt cx="545" cy="544"/>
          </a:xfrm>
        </p:grpSpPr>
        <p:sp>
          <p:nvSpPr>
            <p:cNvPr id="2083" name="AutoShape 7"/>
            <p:cNvSpPr>
              <a:spLocks noChangeArrowheads="1"/>
            </p:cNvSpPr>
            <p:nvPr/>
          </p:nvSpPr>
          <p:spPr bwMode="auto">
            <a:xfrm>
              <a:off x="3152"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4" name="AutoShape 8"/>
            <p:cNvSpPr>
              <a:spLocks noChangeArrowheads="1"/>
            </p:cNvSpPr>
            <p:nvPr/>
          </p:nvSpPr>
          <p:spPr bwMode="auto">
            <a:xfrm>
              <a:off x="3515" y="1480"/>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sp>
          <p:nvSpPr>
            <p:cNvPr id="2085" name="Line 9"/>
            <p:cNvSpPr>
              <a:spLocks noChangeShapeType="1"/>
            </p:cNvSpPr>
            <p:nvPr/>
          </p:nvSpPr>
          <p:spPr bwMode="auto">
            <a:xfrm>
              <a:off x="3243" y="1571"/>
              <a:ext cx="181"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6" name="Line 10"/>
            <p:cNvSpPr>
              <a:spLocks noChangeShapeType="1"/>
            </p:cNvSpPr>
            <p:nvPr/>
          </p:nvSpPr>
          <p:spPr bwMode="auto">
            <a:xfrm flipH="1">
              <a:off x="3424" y="1571"/>
              <a:ext cx="227"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7" name="Line 11"/>
            <p:cNvSpPr>
              <a:spLocks noChangeShapeType="1"/>
            </p:cNvSpPr>
            <p:nvPr/>
          </p:nvSpPr>
          <p:spPr bwMode="auto">
            <a:xfrm>
              <a:off x="3244" y="1707"/>
              <a:ext cx="3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sv-SE" sz="1350"/>
            </a:p>
          </p:txBody>
        </p:sp>
        <p:sp>
          <p:nvSpPr>
            <p:cNvPr id="2088" name="Line 12"/>
            <p:cNvSpPr>
              <a:spLocks noChangeShapeType="1"/>
            </p:cNvSpPr>
            <p:nvPr/>
          </p:nvSpPr>
          <p:spPr bwMode="auto">
            <a:xfrm>
              <a:off x="3424" y="1707"/>
              <a:ext cx="0" cy="2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sv-SE" sz="1350"/>
            </a:p>
          </p:txBody>
        </p:sp>
        <p:sp>
          <p:nvSpPr>
            <p:cNvPr id="2089" name="AutoShape 13"/>
            <p:cNvSpPr>
              <a:spLocks noChangeArrowheads="1"/>
            </p:cNvSpPr>
            <p:nvPr/>
          </p:nvSpPr>
          <p:spPr bwMode="auto">
            <a:xfrm>
              <a:off x="3334" y="1933"/>
              <a:ext cx="182" cy="91"/>
            </a:xfrm>
            <a:prstGeom prst="roundRect">
              <a:avLst>
                <a:gd name="adj" fmla="val 16667"/>
              </a:avLst>
            </a:prstGeom>
            <a:solidFill>
              <a:schemeClr val="bg1"/>
            </a:solidFill>
            <a:ln w="9525">
              <a:solidFill>
                <a:schemeClr val="tx1"/>
              </a:solidFill>
              <a:round/>
              <a:headEnd/>
              <a:tailEnd/>
            </a:ln>
          </p:spPr>
          <p:txBody>
            <a:bodyPr wrap="none" anchor="ct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sz="1050"/>
            </a:p>
          </p:txBody>
        </p:sp>
      </p:grpSp>
      <p:grpSp>
        <p:nvGrpSpPr>
          <p:cNvPr id="334" name="Group 189"/>
          <p:cNvGrpSpPr>
            <a:grpSpLocks/>
          </p:cNvGrpSpPr>
          <p:nvPr/>
        </p:nvGrpSpPr>
        <p:grpSpPr bwMode="auto">
          <a:xfrm>
            <a:off x="1779686" y="1280749"/>
            <a:ext cx="230071" cy="321341"/>
            <a:chOff x="1459" y="1674"/>
            <a:chExt cx="210" cy="549"/>
          </a:xfrm>
        </p:grpSpPr>
        <p:grpSp>
          <p:nvGrpSpPr>
            <p:cNvPr id="335" name="Group 190"/>
            <p:cNvGrpSpPr>
              <a:grpSpLocks/>
            </p:cNvGrpSpPr>
            <p:nvPr/>
          </p:nvGrpSpPr>
          <p:grpSpPr bwMode="auto">
            <a:xfrm>
              <a:off x="1489" y="1674"/>
              <a:ext cx="115" cy="95"/>
              <a:chOff x="1489" y="1674"/>
              <a:chExt cx="115" cy="95"/>
            </a:xfrm>
          </p:grpSpPr>
          <p:sp>
            <p:nvSpPr>
              <p:cNvPr id="34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36" name="Group 196"/>
            <p:cNvGrpSpPr>
              <a:grpSpLocks/>
            </p:cNvGrpSpPr>
            <p:nvPr/>
          </p:nvGrpSpPr>
          <p:grpSpPr bwMode="auto">
            <a:xfrm>
              <a:off x="1459" y="1706"/>
              <a:ext cx="210" cy="517"/>
              <a:chOff x="1459" y="1706"/>
              <a:chExt cx="210" cy="517"/>
            </a:xfrm>
          </p:grpSpPr>
          <p:sp>
            <p:nvSpPr>
              <p:cNvPr id="33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3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4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390" name="Group 189"/>
          <p:cNvGrpSpPr>
            <a:grpSpLocks/>
          </p:cNvGrpSpPr>
          <p:nvPr/>
        </p:nvGrpSpPr>
        <p:grpSpPr bwMode="auto">
          <a:xfrm>
            <a:off x="1932086" y="1433149"/>
            <a:ext cx="230071" cy="321341"/>
            <a:chOff x="1459" y="1674"/>
            <a:chExt cx="210" cy="549"/>
          </a:xfrm>
        </p:grpSpPr>
        <p:grpSp>
          <p:nvGrpSpPr>
            <p:cNvPr id="391" name="Group 190"/>
            <p:cNvGrpSpPr>
              <a:grpSpLocks/>
            </p:cNvGrpSpPr>
            <p:nvPr/>
          </p:nvGrpSpPr>
          <p:grpSpPr bwMode="auto">
            <a:xfrm>
              <a:off x="1489" y="1674"/>
              <a:ext cx="115" cy="95"/>
              <a:chOff x="1489" y="1674"/>
              <a:chExt cx="115" cy="95"/>
            </a:xfrm>
          </p:grpSpPr>
          <p:sp>
            <p:nvSpPr>
              <p:cNvPr id="39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392" name="Group 196"/>
            <p:cNvGrpSpPr>
              <a:grpSpLocks/>
            </p:cNvGrpSpPr>
            <p:nvPr/>
          </p:nvGrpSpPr>
          <p:grpSpPr bwMode="auto">
            <a:xfrm>
              <a:off x="1459" y="1706"/>
              <a:ext cx="210" cy="517"/>
              <a:chOff x="1459" y="1706"/>
              <a:chExt cx="210" cy="517"/>
            </a:xfrm>
          </p:grpSpPr>
          <p:sp>
            <p:nvSpPr>
              <p:cNvPr id="39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39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04" name="Group 189"/>
          <p:cNvGrpSpPr>
            <a:grpSpLocks/>
          </p:cNvGrpSpPr>
          <p:nvPr/>
        </p:nvGrpSpPr>
        <p:grpSpPr bwMode="auto">
          <a:xfrm>
            <a:off x="1789211" y="1737949"/>
            <a:ext cx="230071" cy="321341"/>
            <a:chOff x="1459" y="1674"/>
            <a:chExt cx="210" cy="549"/>
          </a:xfrm>
        </p:grpSpPr>
        <p:grpSp>
          <p:nvGrpSpPr>
            <p:cNvPr id="405" name="Group 190"/>
            <p:cNvGrpSpPr>
              <a:grpSpLocks/>
            </p:cNvGrpSpPr>
            <p:nvPr/>
          </p:nvGrpSpPr>
          <p:grpSpPr bwMode="auto">
            <a:xfrm>
              <a:off x="1489" y="1674"/>
              <a:ext cx="115" cy="95"/>
              <a:chOff x="1489" y="1674"/>
              <a:chExt cx="115" cy="95"/>
            </a:xfrm>
          </p:grpSpPr>
          <p:sp>
            <p:nvSpPr>
              <p:cNvPr id="413"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4"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5"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6"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7"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06" name="Group 196"/>
            <p:cNvGrpSpPr>
              <a:grpSpLocks/>
            </p:cNvGrpSpPr>
            <p:nvPr/>
          </p:nvGrpSpPr>
          <p:grpSpPr bwMode="auto">
            <a:xfrm>
              <a:off x="1459" y="1706"/>
              <a:ext cx="210" cy="517"/>
              <a:chOff x="1459" y="1706"/>
              <a:chExt cx="210" cy="517"/>
            </a:xfrm>
          </p:grpSpPr>
          <p:sp>
            <p:nvSpPr>
              <p:cNvPr id="407"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8"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09"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0"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1"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12"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18" name="Group 189"/>
          <p:cNvGrpSpPr>
            <a:grpSpLocks/>
          </p:cNvGrpSpPr>
          <p:nvPr/>
        </p:nvGrpSpPr>
        <p:grpSpPr bwMode="auto">
          <a:xfrm>
            <a:off x="1941611" y="1890349"/>
            <a:ext cx="230071" cy="321341"/>
            <a:chOff x="1459" y="1674"/>
            <a:chExt cx="210" cy="549"/>
          </a:xfrm>
        </p:grpSpPr>
        <p:grpSp>
          <p:nvGrpSpPr>
            <p:cNvPr id="419" name="Group 190"/>
            <p:cNvGrpSpPr>
              <a:grpSpLocks/>
            </p:cNvGrpSpPr>
            <p:nvPr/>
          </p:nvGrpSpPr>
          <p:grpSpPr bwMode="auto">
            <a:xfrm>
              <a:off x="1489" y="1674"/>
              <a:ext cx="115" cy="95"/>
              <a:chOff x="1489" y="1674"/>
              <a:chExt cx="115" cy="95"/>
            </a:xfrm>
          </p:grpSpPr>
          <p:sp>
            <p:nvSpPr>
              <p:cNvPr id="427"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8"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9"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0"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1"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20" name="Group 196"/>
            <p:cNvGrpSpPr>
              <a:grpSpLocks/>
            </p:cNvGrpSpPr>
            <p:nvPr/>
          </p:nvGrpSpPr>
          <p:grpSpPr bwMode="auto">
            <a:xfrm>
              <a:off x="1459" y="1706"/>
              <a:ext cx="210" cy="517"/>
              <a:chOff x="1459" y="1706"/>
              <a:chExt cx="210" cy="517"/>
            </a:xfrm>
          </p:grpSpPr>
          <p:sp>
            <p:nvSpPr>
              <p:cNvPr id="421"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2"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3"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4"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5"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26"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32" name="Group 189"/>
          <p:cNvGrpSpPr>
            <a:grpSpLocks/>
          </p:cNvGrpSpPr>
          <p:nvPr/>
        </p:nvGrpSpPr>
        <p:grpSpPr bwMode="auto">
          <a:xfrm>
            <a:off x="960414" y="2689268"/>
            <a:ext cx="230071" cy="321341"/>
            <a:chOff x="1459" y="1674"/>
            <a:chExt cx="210" cy="549"/>
          </a:xfrm>
        </p:grpSpPr>
        <p:grpSp>
          <p:nvGrpSpPr>
            <p:cNvPr id="433" name="Group 190"/>
            <p:cNvGrpSpPr>
              <a:grpSpLocks/>
            </p:cNvGrpSpPr>
            <p:nvPr/>
          </p:nvGrpSpPr>
          <p:grpSpPr bwMode="auto">
            <a:xfrm>
              <a:off x="1489" y="1674"/>
              <a:ext cx="115" cy="95"/>
              <a:chOff x="1489" y="1674"/>
              <a:chExt cx="115" cy="95"/>
            </a:xfrm>
          </p:grpSpPr>
          <p:sp>
            <p:nvSpPr>
              <p:cNvPr id="441"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2"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3"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4"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5"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34" name="Group 196"/>
            <p:cNvGrpSpPr>
              <a:grpSpLocks/>
            </p:cNvGrpSpPr>
            <p:nvPr/>
          </p:nvGrpSpPr>
          <p:grpSpPr bwMode="auto">
            <a:xfrm>
              <a:off x="1459" y="1706"/>
              <a:ext cx="210" cy="517"/>
              <a:chOff x="1459" y="1706"/>
              <a:chExt cx="210" cy="517"/>
            </a:xfrm>
          </p:grpSpPr>
          <p:sp>
            <p:nvSpPr>
              <p:cNvPr id="435"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6"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7"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8"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39"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40"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46" name="Group 189"/>
          <p:cNvGrpSpPr>
            <a:grpSpLocks/>
          </p:cNvGrpSpPr>
          <p:nvPr/>
        </p:nvGrpSpPr>
        <p:grpSpPr bwMode="auto">
          <a:xfrm>
            <a:off x="1826561" y="2707547"/>
            <a:ext cx="230071" cy="321341"/>
            <a:chOff x="1459" y="1674"/>
            <a:chExt cx="210" cy="549"/>
          </a:xfrm>
        </p:grpSpPr>
        <p:grpSp>
          <p:nvGrpSpPr>
            <p:cNvPr id="447" name="Group 190"/>
            <p:cNvGrpSpPr>
              <a:grpSpLocks/>
            </p:cNvGrpSpPr>
            <p:nvPr/>
          </p:nvGrpSpPr>
          <p:grpSpPr bwMode="auto">
            <a:xfrm>
              <a:off x="1489" y="1674"/>
              <a:ext cx="115" cy="95"/>
              <a:chOff x="1489" y="1674"/>
              <a:chExt cx="115" cy="95"/>
            </a:xfrm>
          </p:grpSpPr>
          <p:sp>
            <p:nvSpPr>
              <p:cNvPr id="455"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6"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7"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8"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9"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48" name="Group 196"/>
            <p:cNvGrpSpPr>
              <a:grpSpLocks/>
            </p:cNvGrpSpPr>
            <p:nvPr/>
          </p:nvGrpSpPr>
          <p:grpSpPr bwMode="auto">
            <a:xfrm>
              <a:off x="1459" y="1706"/>
              <a:ext cx="210" cy="517"/>
              <a:chOff x="1459" y="1706"/>
              <a:chExt cx="210" cy="517"/>
            </a:xfrm>
          </p:grpSpPr>
          <p:sp>
            <p:nvSpPr>
              <p:cNvPr id="449"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0"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1"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2"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3"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54"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grpSp>
        <p:nvGrpSpPr>
          <p:cNvPr id="460" name="Group 189"/>
          <p:cNvGrpSpPr>
            <a:grpSpLocks/>
          </p:cNvGrpSpPr>
          <p:nvPr/>
        </p:nvGrpSpPr>
        <p:grpSpPr bwMode="auto">
          <a:xfrm>
            <a:off x="2722084" y="2735913"/>
            <a:ext cx="230071" cy="321341"/>
            <a:chOff x="1459" y="1674"/>
            <a:chExt cx="210" cy="549"/>
          </a:xfrm>
        </p:grpSpPr>
        <p:grpSp>
          <p:nvGrpSpPr>
            <p:cNvPr id="461" name="Group 190"/>
            <p:cNvGrpSpPr>
              <a:grpSpLocks/>
            </p:cNvGrpSpPr>
            <p:nvPr/>
          </p:nvGrpSpPr>
          <p:grpSpPr bwMode="auto">
            <a:xfrm>
              <a:off x="1489" y="1674"/>
              <a:ext cx="115" cy="95"/>
              <a:chOff x="1489" y="1674"/>
              <a:chExt cx="115" cy="95"/>
            </a:xfrm>
          </p:grpSpPr>
          <p:sp>
            <p:nvSpPr>
              <p:cNvPr id="469" name="Freeform 191"/>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0" name="Freeform 192"/>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1" name="Freeform 193"/>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2" name="Freeform 194"/>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73" name="Freeform 195"/>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nvGrpSpPr>
            <p:cNvPr id="462" name="Group 196"/>
            <p:cNvGrpSpPr>
              <a:grpSpLocks/>
            </p:cNvGrpSpPr>
            <p:nvPr/>
          </p:nvGrpSpPr>
          <p:grpSpPr bwMode="auto">
            <a:xfrm>
              <a:off x="1459" y="1706"/>
              <a:ext cx="210" cy="517"/>
              <a:chOff x="1459" y="1706"/>
              <a:chExt cx="210" cy="517"/>
            </a:xfrm>
          </p:grpSpPr>
          <p:sp>
            <p:nvSpPr>
              <p:cNvPr id="463" name="Freeform 197"/>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4" name="Freeform 198"/>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5" name="Freeform 199"/>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6" name="Freeform 200"/>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7" name="Freeform 201"/>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sp>
            <p:nvSpPr>
              <p:cNvPr id="468" name="Freeform 202"/>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defRPr sz="1400" i="1">
                    <a:solidFill>
                      <a:schemeClr val="tx1"/>
                    </a:solidFill>
                    <a:latin typeface="Arial" panose="020B0604020202020204" pitchFamily="34" charset="0"/>
                  </a:defRPr>
                </a:lvl1pPr>
                <a:lvl2pPr marL="742950" indent="-285750" eaLnBrk="0" hangingPunct="0">
                  <a:defRPr sz="1400" i="1">
                    <a:solidFill>
                      <a:schemeClr val="tx1"/>
                    </a:solidFill>
                    <a:latin typeface="Arial" panose="020B0604020202020204" pitchFamily="34" charset="0"/>
                  </a:defRPr>
                </a:lvl2pPr>
                <a:lvl3pPr marL="1143000" indent="-228600" eaLnBrk="0" hangingPunct="0">
                  <a:defRPr sz="1400" i="1">
                    <a:solidFill>
                      <a:schemeClr val="tx1"/>
                    </a:solidFill>
                    <a:latin typeface="Arial" panose="020B0604020202020204" pitchFamily="34" charset="0"/>
                  </a:defRPr>
                </a:lvl3pPr>
                <a:lvl4pPr marL="1600200" indent="-228600" eaLnBrk="0" hangingPunct="0">
                  <a:defRPr sz="1400" i="1">
                    <a:solidFill>
                      <a:schemeClr val="tx1"/>
                    </a:solidFill>
                    <a:latin typeface="Arial" panose="020B0604020202020204" pitchFamily="34" charset="0"/>
                  </a:defRPr>
                </a:lvl4pPr>
                <a:lvl5pPr marL="2057400" indent="-228600" eaLnBrk="0" hangingPunct="0">
                  <a:defRPr sz="1400" i="1">
                    <a:solidFill>
                      <a:schemeClr val="tx1"/>
                    </a:solidFill>
                    <a:latin typeface="Arial" panose="020B0604020202020204" pitchFamily="34" charset="0"/>
                  </a:defRPr>
                </a:lvl5pPr>
                <a:lvl6pPr marL="2514600" indent="-228600" eaLnBrk="0" fontAlgn="base" hangingPunct="0">
                  <a:spcBef>
                    <a:spcPct val="0"/>
                  </a:spcBef>
                  <a:spcAft>
                    <a:spcPct val="0"/>
                  </a:spcAft>
                  <a:defRPr sz="1400" i="1">
                    <a:solidFill>
                      <a:schemeClr val="tx1"/>
                    </a:solidFill>
                    <a:latin typeface="Arial" panose="020B0604020202020204" pitchFamily="34" charset="0"/>
                  </a:defRPr>
                </a:lvl6pPr>
                <a:lvl7pPr marL="2971800" indent="-228600" eaLnBrk="0" fontAlgn="base" hangingPunct="0">
                  <a:spcBef>
                    <a:spcPct val="0"/>
                  </a:spcBef>
                  <a:spcAft>
                    <a:spcPct val="0"/>
                  </a:spcAft>
                  <a:defRPr sz="1400" i="1">
                    <a:solidFill>
                      <a:schemeClr val="tx1"/>
                    </a:solidFill>
                    <a:latin typeface="Arial" panose="020B0604020202020204" pitchFamily="34" charset="0"/>
                  </a:defRPr>
                </a:lvl7pPr>
                <a:lvl8pPr marL="3429000" indent="-228600" eaLnBrk="0" fontAlgn="base" hangingPunct="0">
                  <a:spcBef>
                    <a:spcPct val="0"/>
                  </a:spcBef>
                  <a:spcAft>
                    <a:spcPct val="0"/>
                  </a:spcAft>
                  <a:defRPr sz="1400" i="1">
                    <a:solidFill>
                      <a:schemeClr val="tx1"/>
                    </a:solidFill>
                    <a:latin typeface="Arial" panose="020B0604020202020204" pitchFamily="34" charset="0"/>
                  </a:defRPr>
                </a:lvl8pPr>
                <a:lvl9pPr marL="3886200" indent="-228600" eaLnBrk="0" fontAlgn="base" hangingPunct="0">
                  <a:spcBef>
                    <a:spcPct val="0"/>
                  </a:spcBef>
                  <a:spcAft>
                    <a:spcPct val="0"/>
                  </a:spcAft>
                  <a:defRPr sz="1400" i="1">
                    <a:solidFill>
                      <a:schemeClr val="tx1"/>
                    </a:solidFill>
                    <a:latin typeface="Arial" panose="020B0604020202020204" pitchFamily="34" charset="0"/>
                  </a:defRPr>
                </a:lvl9pPr>
              </a:lstStyle>
              <a:p>
                <a:pPr eaLnBrk="1" hangingPunct="1"/>
                <a:endParaRPr lang="sv-SE" altLang="sv-SE"/>
              </a:p>
            </p:txBody>
          </p:sp>
        </p:grpSp>
      </p:gr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8318500" y="4318000"/>
            <a:ext cx="609600" cy="609600"/>
          </a:xfrm>
          <a:prstGeom prst="rect">
            <a:avLst/>
          </a:prstGeom>
        </p:spPr>
      </p:pic>
    </p:spTree>
    <p:custDataLst>
      <p:tags r:id="rId2"/>
    </p:custDataLst>
    <p:extLst>
      <p:ext uri="{BB962C8B-B14F-4D97-AF65-F5344CB8AC3E}">
        <p14:creationId xmlns:p14="http://schemas.microsoft.com/office/powerpoint/2010/main" val="3711931527"/>
      </p:ext>
    </p:extLst>
  </p:cSld>
  <p:clrMapOvr>
    <a:masterClrMapping/>
  </p:clrMapOvr>
  <mc:AlternateContent xmlns:mc="http://schemas.openxmlformats.org/markup-compatibility/2006" xmlns:p14="http://schemas.microsoft.com/office/powerpoint/2010/main">
    <mc:Choice Requires="p14">
      <p:transition spd="slow" p14:dur="2000" advTm="29409"/>
    </mc:Choice>
    <mc:Fallback xmlns="">
      <p:transition spd="slow" advTm="29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3"/>
          <p:cNvSpPr>
            <a:spLocks noGrp="1"/>
          </p:cNvSpPr>
          <p:nvPr>
            <p:ph type="sldNum" sz="quarter" idx="4294967295"/>
          </p:nvPr>
        </p:nvSpPr>
        <p:spPr>
          <a:xfrm>
            <a:off x="7110412" y="4974432"/>
            <a:ext cx="547688" cy="16906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50" i="1">
                <a:solidFill>
                  <a:schemeClr val="tx1"/>
                </a:solidFill>
                <a:latin typeface="Arial" panose="020B0604020202020204" pitchFamily="34" charset="0"/>
              </a:defRPr>
            </a:lvl1pPr>
            <a:lvl2pPr marL="557213" indent="-214313" eaLnBrk="0" hangingPunct="0">
              <a:defRPr sz="1050" i="1">
                <a:solidFill>
                  <a:schemeClr val="tx1"/>
                </a:solidFill>
                <a:latin typeface="Arial" panose="020B0604020202020204" pitchFamily="34" charset="0"/>
              </a:defRPr>
            </a:lvl2pPr>
            <a:lvl3pPr marL="857250" indent="-171450" eaLnBrk="0" hangingPunct="0">
              <a:defRPr sz="1050" i="1">
                <a:solidFill>
                  <a:schemeClr val="tx1"/>
                </a:solidFill>
                <a:latin typeface="Arial" panose="020B0604020202020204" pitchFamily="34" charset="0"/>
              </a:defRPr>
            </a:lvl3pPr>
            <a:lvl4pPr marL="1200150" indent="-171450" eaLnBrk="0" hangingPunct="0">
              <a:defRPr sz="1050" i="1">
                <a:solidFill>
                  <a:schemeClr val="tx1"/>
                </a:solidFill>
                <a:latin typeface="Arial" panose="020B0604020202020204" pitchFamily="34" charset="0"/>
              </a:defRPr>
            </a:lvl4pPr>
            <a:lvl5pPr marL="1543050" indent="-171450" eaLnBrk="0" hangingPunct="0">
              <a:defRPr sz="1050" i="1">
                <a:solidFill>
                  <a:schemeClr val="tx1"/>
                </a:solidFill>
                <a:latin typeface="Arial" panose="020B0604020202020204" pitchFamily="34" charset="0"/>
              </a:defRPr>
            </a:lvl5pPr>
            <a:lvl6pPr marL="1885950" indent="-171450" eaLnBrk="0" fontAlgn="base" hangingPunct="0">
              <a:spcBef>
                <a:spcPct val="0"/>
              </a:spcBef>
              <a:spcAft>
                <a:spcPct val="0"/>
              </a:spcAft>
              <a:defRPr sz="1050" i="1">
                <a:solidFill>
                  <a:schemeClr val="tx1"/>
                </a:solidFill>
                <a:latin typeface="Arial" panose="020B0604020202020204" pitchFamily="34" charset="0"/>
              </a:defRPr>
            </a:lvl6pPr>
            <a:lvl7pPr marL="2228850" indent="-171450" eaLnBrk="0" fontAlgn="base" hangingPunct="0">
              <a:spcBef>
                <a:spcPct val="0"/>
              </a:spcBef>
              <a:spcAft>
                <a:spcPct val="0"/>
              </a:spcAft>
              <a:defRPr sz="1050" i="1">
                <a:solidFill>
                  <a:schemeClr val="tx1"/>
                </a:solidFill>
                <a:latin typeface="Arial" panose="020B0604020202020204" pitchFamily="34" charset="0"/>
              </a:defRPr>
            </a:lvl7pPr>
            <a:lvl8pPr marL="2571750" indent="-171450" eaLnBrk="0" fontAlgn="base" hangingPunct="0">
              <a:spcBef>
                <a:spcPct val="0"/>
              </a:spcBef>
              <a:spcAft>
                <a:spcPct val="0"/>
              </a:spcAft>
              <a:defRPr sz="1050" i="1">
                <a:solidFill>
                  <a:schemeClr val="tx1"/>
                </a:solidFill>
                <a:latin typeface="Arial" panose="020B0604020202020204" pitchFamily="34" charset="0"/>
              </a:defRPr>
            </a:lvl8pPr>
            <a:lvl9pPr marL="2914650" indent="-171450" eaLnBrk="0" fontAlgn="base" hangingPunct="0">
              <a:spcBef>
                <a:spcPct val="0"/>
              </a:spcBef>
              <a:spcAft>
                <a:spcPct val="0"/>
              </a:spcAft>
              <a:defRPr sz="1050" i="1">
                <a:solidFill>
                  <a:schemeClr val="tx1"/>
                </a:solidFill>
                <a:latin typeface="Arial" panose="020B0604020202020204" pitchFamily="34" charset="0"/>
              </a:defRPr>
            </a:lvl9pPr>
          </a:lstStyle>
          <a:p>
            <a:pPr eaLnBrk="1" hangingPunct="1"/>
            <a:fld id="{E59117A6-B975-45A5-A09F-B1EC89DB7E4B}" type="slidenum">
              <a:rPr lang="sv-SE" altLang="sv-SE" sz="750" i="0"/>
              <a:pPr eaLnBrk="1" hangingPunct="1"/>
              <a:t>7</a:t>
            </a:fld>
            <a:endParaRPr lang="sv-SE" altLang="sv-SE" sz="750" i="0"/>
          </a:p>
        </p:txBody>
      </p:sp>
      <p:sp>
        <p:nvSpPr>
          <p:cNvPr id="14339" name="Rectangle 2"/>
          <p:cNvSpPr>
            <a:spLocks noGrp="1" noChangeArrowheads="1"/>
          </p:cNvSpPr>
          <p:nvPr>
            <p:ph type="body" idx="1"/>
          </p:nvPr>
        </p:nvSpPr>
        <p:spPr/>
        <p:txBody>
          <a:bodyPr/>
          <a:lstStyle/>
          <a:p>
            <a:pPr eaLnBrk="1" hangingPunct="1">
              <a:buFont typeface="Wingdings" panose="05000000000000000000" pitchFamily="2" charset="2"/>
              <a:buNone/>
            </a:pPr>
            <a:r>
              <a:rPr lang="sv-SE" altLang="sv-SE" dirty="0" smtClean="0"/>
              <a:t>Concepts (in the Real World)</a:t>
            </a:r>
            <a:endParaRPr lang="en-US" altLang="sv-SE"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532089057"/>
      </p:ext>
    </p:extLst>
  </p:cSld>
  <p:clrMapOvr>
    <a:masterClrMapping/>
  </p:clrMapOvr>
  <mc:AlternateContent xmlns:mc="http://schemas.openxmlformats.org/markup-compatibility/2006" xmlns:p14="http://schemas.microsoft.com/office/powerpoint/2010/main">
    <mc:Choice Requires="p14">
      <p:transition spd="slow" p14:dur="2000" advTm="1873"/>
    </mc:Choice>
    <mc:Fallback xmlns="">
      <p:transition spd="slow" advTm="1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7571" y="1349962"/>
            <a:ext cx="4603459" cy="3240432"/>
          </a:xfrm>
        </p:spPr>
        <p:txBody>
          <a:bodyPr>
            <a:noAutofit/>
          </a:bodyPr>
          <a:lstStyle/>
          <a:p>
            <a:r>
              <a:rPr lang="sv-SE" sz="1800" dirty="0" smtClean="0"/>
              <a:t>A concept </a:t>
            </a:r>
            <a:r>
              <a:rPr lang="sv-SE" sz="1800" dirty="0"/>
              <a:t>is </a:t>
            </a:r>
            <a:r>
              <a:rPr lang="en-US" sz="1800" dirty="0"/>
              <a:t>how we think about </a:t>
            </a:r>
            <a:r>
              <a:rPr lang="en-US" sz="1800" dirty="0" smtClean="0"/>
              <a:t>things or what </a:t>
            </a:r>
            <a:r>
              <a:rPr lang="en-US" sz="1800" dirty="0"/>
              <a:t>we </a:t>
            </a:r>
            <a:r>
              <a:rPr lang="en-US" sz="1800" dirty="0" smtClean="0"/>
              <a:t>mean. A concept can be seen as thought unit or a mental view. </a:t>
            </a:r>
            <a:endParaRPr lang="sv-SE" sz="1800" dirty="0"/>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Concept</a:t>
            </a:r>
            <a:r>
              <a:rPr lang="sv-SE" dirty="0"/>
              <a:t/>
            </a:r>
            <a:br>
              <a:rPr lang="sv-SE" dirty="0"/>
            </a:br>
            <a:endParaRPr lang="sv-SE"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370" y="2519464"/>
            <a:ext cx="4067175" cy="19812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1870009324"/>
      </p:ext>
    </p:extLst>
  </p:cSld>
  <p:clrMapOvr>
    <a:masterClrMapping/>
  </p:clrMapOvr>
  <mc:AlternateContent xmlns:mc="http://schemas.openxmlformats.org/markup-compatibility/2006" xmlns:p14="http://schemas.microsoft.com/office/powerpoint/2010/main">
    <mc:Choice Requires="p14">
      <p:transition spd="slow" p14:dur="2000" advTm="22479"/>
    </mc:Choice>
    <mc:Fallback xmlns="">
      <p:transition spd="slow" advTm="2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2000" y="1275534"/>
            <a:ext cx="4653270" cy="3240432"/>
          </a:xfrm>
        </p:spPr>
        <p:txBody>
          <a:bodyPr>
            <a:noAutofit/>
          </a:bodyPr>
          <a:lstStyle/>
          <a:p>
            <a:r>
              <a:rPr lang="sv-SE" sz="1800" dirty="0" smtClean="0"/>
              <a:t>A term is </a:t>
            </a:r>
            <a:r>
              <a:rPr lang="en-US" sz="1800" dirty="0" smtClean="0"/>
              <a:t>a representation of a concept</a:t>
            </a:r>
          </a:p>
          <a:p>
            <a:r>
              <a:rPr lang="en-US" sz="1800" dirty="0" smtClean="0"/>
              <a:t>A term can be seen as a sign for the concept, for example, in form of a word, a group of words (phrase), or symbol</a:t>
            </a:r>
          </a:p>
        </p:txBody>
      </p:sp>
      <p:sp>
        <p:nvSpPr>
          <p:cNvPr id="6" name="Rectangle 5"/>
          <p:cNvSpPr/>
          <p:nvPr/>
        </p:nvSpPr>
        <p:spPr>
          <a:xfrm>
            <a:off x="7654247" y="0"/>
            <a:ext cx="1387011" cy="12242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sv-SE"/>
          </a:p>
        </p:txBody>
      </p:sp>
      <p:sp>
        <p:nvSpPr>
          <p:cNvPr id="8" name="Title 7"/>
          <p:cNvSpPr>
            <a:spLocks noGrp="1"/>
          </p:cNvSpPr>
          <p:nvPr>
            <p:ph type="title"/>
          </p:nvPr>
        </p:nvSpPr>
        <p:spPr>
          <a:xfrm>
            <a:off x="792000" y="627534"/>
            <a:ext cx="8352000" cy="596700"/>
          </a:xfrm>
        </p:spPr>
        <p:txBody>
          <a:bodyPr/>
          <a:lstStyle/>
          <a:p>
            <a:r>
              <a:rPr lang="sv-SE" dirty="0" smtClean="0"/>
              <a:t>Term</a:t>
            </a:r>
            <a:r>
              <a:rPr lang="sv-SE" dirty="0"/>
              <a:t/>
            </a:r>
            <a:br>
              <a:rPr lang="sv-SE" dirty="0"/>
            </a:br>
            <a:endParaRPr lang="sv-SE" dirty="0"/>
          </a:p>
        </p:txBody>
      </p:sp>
      <p:sp>
        <p:nvSpPr>
          <p:cNvPr id="9" name="Text Box 4"/>
          <p:cNvSpPr txBox="1">
            <a:spLocks noChangeArrowheads="1"/>
          </p:cNvSpPr>
          <p:nvPr/>
        </p:nvSpPr>
        <p:spPr bwMode="auto">
          <a:xfrm>
            <a:off x="5235260" y="3491308"/>
            <a:ext cx="594122" cy="300082"/>
          </a:xfrm>
          <a:prstGeom prst="rect">
            <a:avLst/>
          </a:prstGeom>
          <a:noFill/>
          <a:ln w="9525">
            <a:noFill/>
            <a:miter lim="800000"/>
            <a:headEnd/>
            <a:tailEnd/>
          </a:ln>
        </p:spPr>
        <p:txBody>
          <a:bodyPr>
            <a:spAutoFit/>
          </a:bodyPr>
          <a:lstStyle/>
          <a:p>
            <a:pPr>
              <a:spcBef>
                <a:spcPct val="50000"/>
              </a:spcBef>
            </a:pPr>
            <a:r>
              <a:rPr lang="sv-SE" sz="1350" b="1"/>
              <a:t>Term</a:t>
            </a:r>
            <a:endParaRPr lang="en-US" sz="1350" b="1"/>
          </a:p>
        </p:txBody>
      </p:sp>
      <p:sp>
        <p:nvSpPr>
          <p:cNvPr id="10" name="Text Box 6"/>
          <p:cNvSpPr txBox="1">
            <a:spLocks noChangeArrowheads="1"/>
          </p:cNvSpPr>
          <p:nvPr/>
        </p:nvSpPr>
        <p:spPr bwMode="auto">
          <a:xfrm>
            <a:off x="4586369" y="3842543"/>
            <a:ext cx="1155762" cy="300082"/>
          </a:xfrm>
          <a:prstGeom prst="rect">
            <a:avLst/>
          </a:prstGeom>
          <a:noFill/>
          <a:ln w="15875">
            <a:solidFill>
              <a:schemeClr val="tx1"/>
            </a:solidFill>
            <a:miter lim="800000"/>
            <a:headEnd/>
            <a:tailEnd/>
          </a:ln>
        </p:spPr>
        <p:txBody>
          <a:bodyPr wrap="square">
            <a:spAutoFit/>
          </a:bodyPr>
          <a:lstStyle/>
          <a:p>
            <a:pPr>
              <a:spcBef>
                <a:spcPct val="50000"/>
              </a:spcBef>
            </a:pPr>
            <a:r>
              <a:rPr lang="sv-SE" sz="1350" b="1" dirty="0" smtClean="0"/>
              <a:t> ”Computer”</a:t>
            </a:r>
            <a:endParaRPr lang="sv-SE" sz="1350" b="1" dirty="0"/>
          </a:p>
        </p:txBody>
      </p:sp>
      <p:grpSp>
        <p:nvGrpSpPr>
          <p:cNvPr id="11" name="Group 36"/>
          <p:cNvGrpSpPr>
            <a:grpSpLocks/>
          </p:cNvGrpSpPr>
          <p:nvPr/>
        </p:nvGrpSpPr>
        <p:grpSpPr bwMode="auto">
          <a:xfrm>
            <a:off x="7048471" y="2683976"/>
            <a:ext cx="509587" cy="649288"/>
            <a:chOff x="1459" y="1674"/>
            <a:chExt cx="210" cy="549"/>
          </a:xfrm>
        </p:grpSpPr>
        <p:grpSp>
          <p:nvGrpSpPr>
            <p:cNvPr id="12" name="Group 37"/>
            <p:cNvGrpSpPr>
              <a:grpSpLocks/>
            </p:cNvGrpSpPr>
            <p:nvPr/>
          </p:nvGrpSpPr>
          <p:grpSpPr bwMode="auto">
            <a:xfrm>
              <a:off x="1489" y="1674"/>
              <a:ext cx="115" cy="95"/>
              <a:chOff x="1489" y="1674"/>
              <a:chExt cx="115" cy="95"/>
            </a:xfrm>
          </p:grpSpPr>
          <p:sp>
            <p:nvSpPr>
              <p:cNvPr id="20" name="Freeform 19"/>
              <p:cNvSpPr>
                <a:spLocks/>
              </p:cNvSpPr>
              <p:nvPr/>
            </p:nvSpPr>
            <p:spPr bwMode="auto">
              <a:xfrm>
                <a:off x="1530" y="1712"/>
                <a:ext cx="37" cy="57"/>
              </a:xfrm>
              <a:custGeom>
                <a:avLst/>
                <a:gdLst>
                  <a:gd name="T0" fmla="*/ 12 w 37"/>
                  <a:gd name="T1" fmla="*/ 52 h 57"/>
                  <a:gd name="T2" fmla="*/ 12 w 37"/>
                  <a:gd name="T3" fmla="*/ 44 h 57"/>
                  <a:gd name="T4" fmla="*/ 10 w 37"/>
                  <a:gd name="T5" fmla="*/ 35 h 57"/>
                  <a:gd name="T6" fmla="*/ 6 w 37"/>
                  <a:gd name="T7" fmla="*/ 29 h 57"/>
                  <a:gd name="T8" fmla="*/ 0 w 37"/>
                  <a:gd name="T9" fmla="*/ 20 h 57"/>
                  <a:gd name="T10" fmla="*/ 0 w 37"/>
                  <a:gd name="T11" fmla="*/ 14 h 57"/>
                  <a:gd name="T12" fmla="*/ 5 w 37"/>
                  <a:gd name="T13" fmla="*/ 6 h 57"/>
                  <a:gd name="T14" fmla="*/ 11 w 37"/>
                  <a:gd name="T15" fmla="*/ 1 h 57"/>
                  <a:gd name="T16" fmla="*/ 19 w 37"/>
                  <a:gd name="T17" fmla="*/ 0 h 57"/>
                  <a:gd name="T18" fmla="*/ 25 w 37"/>
                  <a:gd name="T19" fmla="*/ 1 h 57"/>
                  <a:gd name="T20" fmla="*/ 29 w 37"/>
                  <a:gd name="T21" fmla="*/ 2 h 57"/>
                  <a:gd name="T22" fmla="*/ 35 w 37"/>
                  <a:gd name="T23" fmla="*/ 7 h 57"/>
                  <a:gd name="T24" fmla="*/ 37 w 37"/>
                  <a:gd name="T25" fmla="*/ 14 h 57"/>
                  <a:gd name="T26" fmla="*/ 37 w 37"/>
                  <a:gd name="T27" fmla="*/ 20 h 57"/>
                  <a:gd name="T28" fmla="*/ 32 w 37"/>
                  <a:gd name="T29" fmla="*/ 27 h 57"/>
                  <a:gd name="T30" fmla="*/ 26 w 37"/>
                  <a:gd name="T31" fmla="*/ 35 h 57"/>
                  <a:gd name="T32" fmla="*/ 25 w 37"/>
                  <a:gd name="T33" fmla="*/ 44 h 57"/>
                  <a:gd name="T34" fmla="*/ 25 w 37"/>
                  <a:gd name="T35" fmla="*/ 47 h 57"/>
                  <a:gd name="T36" fmla="*/ 22 w 37"/>
                  <a:gd name="T37" fmla="*/ 54 h 57"/>
                  <a:gd name="T38" fmla="*/ 19 w 37"/>
                  <a:gd name="T39" fmla="*/ 57 h 57"/>
                  <a:gd name="T40" fmla="*/ 12 w 37"/>
                  <a:gd name="T41" fmla="*/ 52 h 5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57"/>
                  <a:gd name="T65" fmla="*/ 37 w 37"/>
                  <a:gd name="T66" fmla="*/ 57 h 5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57">
                    <a:moveTo>
                      <a:pt x="12" y="52"/>
                    </a:moveTo>
                    <a:lnTo>
                      <a:pt x="12" y="44"/>
                    </a:lnTo>
                    <a:lnTo>
                      <a:pt x="10" y="35"/>
                    </a:lnTo>
                    <a:lnTo>
                      <a:pt x="6" y="29"/>
                    </a:lnTo>
                    <a:lnTo>
                      <a:pt x="0" y="20"/>
                    </a:lnTo>
                    <a:lnTo>
                      <a:pt x="0" y="14"/>
                    </a:lnTo>
                    <a:lnTo>
                      <a:pt x="5" y="6"/>
                    </a:lnTo>
                    <a:lnTo>
                      <a:pt x="11" y="1"/>
                    </a:lnTo>
                    <a:lnTo>
                      <a:pt x="19" y="0"/>
                    </a:lnTo>
                    <a:lnTo>
                      <a:pt x="25" y="1"/>
                    </a:lnTo>
                    <a:lnTo>
                      <a:pt x="29" y="2"/>
                    </a:lnTo>
                    <a:lnTo>
                      <a:pt x="35" y="7"/>
                    </a:lnTo>
                    <a:lnTo>
                      <a:pt x="37" y="14"/>
                    </a:lnTo>
                    <a:lnTo>
                      <a:pt x="37" y="20"/>
                    </a:lnTo>
                    <a:lnTo>
                      <a:pt x="32" y="27"/>
                    </a:lnTo>
                    <a:lnTo>
                      <a:pt x="26" y="35"/>
                    </a:lnTo>
                    <a:lnTo>
                      <a:pt x="25" y="44"/>
                    </a:lnTo>
                    <a:lnTo>
                      <a:pt x="25" y="47"/>
                    </a:lnTo>
                    <a:lnTo>
                      <a:pt x="22" y="54"/>
                    </a:lnTo>
                    <a:lnTo>
                      <a:pt x="19" y="57"/>
                    </a:lnTo>
                    <a:lnTo>
                      <a:pt x="12" y="52"/>
                    </a:lnTo>
                    <a:close/>
                  </a:path>
                </a:pathLst>
              </a:custGeom>
              <a:solidFill>
                <a:srgbClr val="FFFF00"/>
              </a:solidFill>
              <a:ln w="4763">
                <a:solidFill>
                  <a:srgbClr val="000000"/>
                </a:solidFill>
                <a:round/>
                <a:headEnd/>
                <a:tailEnd/>
              </a:ln>
            </p:spPr>
            <p:txBody>
              <a:bodyPr wrap="none" lIns="0" tIns="0" rIns="0" bIns="0">
                <a:spAutoFit/>
              </a:bodyPr>
              <a:lstStyle/>
              <a:p>
                <a:endParaRPr lang="sv-SE"/>
              </a:p>
            </p:txBody>
          </p:sp>
          <p:sp>
            <p:nvSpPr>
              <p:cNvPr id="21" name="Freeform 20"/>
              <p:cNvSpPr>
                <a:spLocks/>
              </p:cNvSpPr>
              <p:nvPr/>
            </p:nvSpPr>
            <p:spPr bwMode="auto">
              <a:xfrm>
                <a:off x="1489" y="1708"/>
                <a:ext cx="28" cy="11"/>
              </a:xfrm>
              <a:custGeom>
                <a:avLst/>
                <a:gdLst>
                  <a:gd name="T0" fmla="*/ 28 w 28"/>
                  <a:gd name="T1" fmla="*/ 11 h 11"/>
                  <a:gd name="T2" fmla="*/ 3 w 28"/>
                  <a:gd name="T3" fmla="*/ 8 h 11"/>
                  <a:gd name="T4" fmla="*/ 0 w 28"/>
                  <a:gd name="T5" fmla="*/ 4 h 11"/>
                  <a:gd name="T6" fmla="*/ 2 w 28"/>
                  <a:gd name="T7" fmla="*/ 0 h 11"/>
                  <a:gd name="T8" fmla="*/ 7 w 28"/>
                  <a:gd name="T9" fmla="*/ 0 h 11"/>
                  <a:gd name="T10" fmla="*/ 28 w 28"/>
                  <a:gd name="T11" fmla="*/ 11 h 11"/>
                  <a:gd name="T12" fmla="*/ 0 60000 65536"/>
                  <a:gd name="T13" fmla="*/ 0 60000 65536"/>
                  <a:gd name="T14" fmla="*/ 0 60000 65536"/>
                  <a:gd name="T15" fmla="*/ 0 60000 65536"/>
                  <a:gd name="T16" fmla="*/ 0 60000 65536"/>
                  <a:gd name="T17" fmla="*/ 0 60000 65536"/>
                  <a:gd name="T18" fmla="*/ 0 w 28"/>
                  <a:gd name="T19" fmla="*/ 0 h 11"/>
                  <a:gd name="T20" fmla="*/ 28 w 28"/>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8" h="11">
                    <a:moveTo>
                      <a:pt x="28" y="11"/>
                    </a:moveTo>
                    <a:lnTo>
                      <a:pt x="3" y="8"/>
                    </a:lnTo>
                    <a:lnTo>
                      <a:pt x="0" y="4"/>
                    </a:lnTo>
                    <a:lnTo>
                      <a:pt x="2" y="0"/>
                    </a:lnTo>
                    <a:lnTo>
                      <a:pt x="7" y="0"/>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2" name="Freeform 21"/>
              <p:cNvSpPr>
                <a:spLocks/>
              </p:cNvSpPr>
              <p:nvPr/>
            </p:nvSpPr>
            <p:spPr bwMode="auto">
              <a:xfrm>
                <a:off x="1517" y="1678"/>
                <a:ext cx="13" cy="19"/>
              </a:xfrm>
              <a:custGeom>
                <a:avLst/>
                <a:gdLst>
                  <a:gd name="T0" fmla="*/ 13 w 13"/>
                  <a:gd name="T1" fmla="*/ 19 h 19"/>
                  <a:gd name="T2" fmla="*/ 0 w 13"/>
                  <a:gd name="T3" fmla="*/ 6 h 19"/>
                  <a:gd name="T4" fmla="*/ 2 w 13"/>
                  <a:gd name="T5" fmla="*/ 3 h 19"/>
                  <a:gd name="T6" fmla="*/ 7 w 13"/>
                  <a:gd name="T7" fmla="*/ 0 h 19"/>
                  <a:gd name="T8" fmla="*/ 10 w 13"/>
                  <a:gd name="T9" fmla="*/ 4 h 19"/>
                  <a:gd name="T10" fmla="*/ 13 w 13"/>
                  <a:gd name="T11" fmla="*/ 19 h 19"/>
                  <a:gd name="T12" fmla="*/ 0 60000 65536"/>
                  <a:gd name="T13" fmla="*/ 0 60000 65536"/>
                  <a:gd name="T14" fmla="*/ 0 60000 65536"/>
                  <a:gd name="T15" fmla="*/ 0 60000 65536"/>
                  <a:gd name="T16" fmla="*/ 0 60000 65536"/>
                  <a:gd name="T17" fmla="*/ 0 60000 65536"/>
                  <a:gd name="T18" fmla="*/ 0 w 13"/>
                  <a:gd name="T19" fmla="*/ 0 h 19"/>
                  <a:gd name="T20" fmla="*/ 13 w 13"/>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3" h="19">
                    <a:moveTo>
                      <a:pt x="13" y="19"/>
                    </a:moveTo>
                    <a:lnTo>
                      <a:pt x="0" y="6"/>
                    </a:lnTo>
                    <a:lnTo>
                      <a:pt x="2" y="3"/>
                    </a:lnTo>
                    <a:lnTo>
                      <a:pt x="7" y="0"/>
                    </a:lnTo>
                    <a:lnTo>
                      <a:pt x="10" y="4"/>
                    </a:lnTo>
                    <a:lnTo>
                      <a:pt x="13"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3" name="Freeform 22"/>
              <p:cNvSpPr>
                <a:spLocks/>
              </p:cNvSpPr>
              <p:nvPr/>
            </p:nvSpPr>
            <p:spPr bwMode="auto">
              <a:xfrm>
                <a:off x="1557" y="1674"/>
                <a:ext cx="10" cy="22"/>
              </a:xfrm>
              <a:custGeom>
                <a:avLst/>
                <a:gdLst>
                  <a:gd name="T0" fmla="*/ 2 w 10"/>
                  <a:gd name="T1" fmla="*/ 22 h 22"/>
                  <a:gd name="T2" fmla="*/ 0 w 10"/>
                  <a:gd name="T3" fmla="*/ 5 h 22"/>
                  <a:gd name="T4" fmla="*/ 5 w 10"/>
                  <a:gd name="T5" fmla="*/ 0 h 22"/>
                  <a:gd name="T6" fmla="*/ 10 w 10"/>
                  <a:gd name="T7" fmla="*/ 2 h 22"/>
                  <a:gd name="T8" fmla="*/ 9 w 10"/>
                  <a:gd name="T9" fmla="*/ 7 h 22"/>
                  <a:gd name="T10" fmla="*/ 2 w 10"/>
                  <a:gd name="T11" fmla="*/ 22 h 22"/>
                  <a:gd name="T12" fmla="*/ 0 60000 65536"/>
                  <a:gd name="T13" fmla="*/ 0 60000 65536"/>
                  <a:gd name="T14" fmla="*/ 0 60000 65536"/>
                  <a:gd name="T15" fmla="*/ 0 60000 65536"/>
                  <a:gd name="T16" fmla="*/ 0 60000 65536"/>
                  <a:gd name="T17" fmla="*/ 0 60000 65536"/>
                  <a:gd name="T18" fmla="*/ 0 w 10"/>
                  <a:gd name="T19" fmla="*/ 0 h 22"/>
                  <a:gd name="T20" fmla="*/ 10 w 10"/>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0" h="22">
                    <a:moveTo>
                      <a:pt x="2" y="22"/>
                    </a:moveTo>
                    <a:lnTo>
                      <a:pt x="0" y="5"/>
                    </a:lnTo>
                    <a:lnTo>
                      <a:pt x="5" y="0"/>
                    </a:lnTo>
                    <a:lnTo>
                      <a:pt x="10" y="2"/>
                    </a:lnTo>
                    <a:lnTo>
                      <a:pt x="9" y="7"/>
                    </a:lnTo>
                    <a:lnTo>
                      <a:pt x="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24" name="Freeform 23"/>
              <p:cNvSpPr>
                <a:spLocks/>
              </p:cNvSpPr>
              <p:nvPr/>
            </p:nvSpPr>
            <p:spPr bwMode="auto">
              <a:xfrm>
                <a:off x="1577" y="1691"/>
                <a:ext cx="27" cy="13"/>
              </a:xfrm>
              <a:custGeom>
                <a:avLst/>
                <a:gdLst>
                  <a:gd name="T0" fmla="*/ 0 w 27"/>
                  <a:gd name="T1" fmla="*/ 13 h 13"/>
                  <a:gd name="T2" fmla="*/ 19 w 27"/>
                  <a:gd name="T3" fmla="*/ 0 h 13"/>
                  <a:gd name="T4" fmla="*/ 27 w 27"/>
                  <a:gd name="T5" fmla="*/ 3 h 13"/>
                  <a:gd name="T6" fmla="*/ 27 w 27"/>
                  <a:gd name="T7" fmla="*/ 7 h 13"/>
                  <a:gd name="T8" fmla="*/ 22 w 27"/>
                  <a:gd name="T9" fmla="*/ 10 h 13"/>
                  <a:gd name="T10" fmla="*/ 0 w 27"/>
                  <a:gd name="T11" fmla="*/ 13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13"/>
                    </a:moveTo>
                    <a:lnTo>
                      <a:pt x="19" y="0"/>
                    </a:lnTo>
                    <a:lnTo>
                      <a:pt x="27" y="3"/>
                    </a:lnTo>
                    <a:lnTo>
                      <a:pt x="27" y="7"/>
                    </a:lnTo>
                    <a:lnTo>
                      <a:pt x="22" y="10"/>
                    </a:lnTo>
                    <a:lnTo>
                      <a:pt x="0"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nvGrpSpPr>
            <p:cNvPr id="13" name="Group 43"/>
            <p:cNvGrpSpPr>
              <a:grpSpLocks/>
            </p:cNvGrpSpPr>
            <p:nvPr/>
          </p:nvGrpSpPr>
          <p:grpSpPr bwMode="auto">
            <a:xfrm>
              <a:off x="1459" y="1706"/>
              <a:ext cx="210" cy="517"/>
              <a:chOff x="1459" y="1706"/>
              <a:chExt cx="210" cy="517"/>
            </a:xfrm>
          </p:grpSpPr>
          <p:sp>
            <p:nvSpPr>
              <p:cNvPr id="14" name="Freeform 44"/>
              <p:cNvSpPr>
                <a:spLocks/>
              </p:cNvSpPr>
              <p:nvPr/>
            </p:nvSpPr>
            <p:spPr bwMode="auto">
              <a:xfrm>
                <a:off x="1496" y="1792"/>
                <a:ext cx="106" cy="90"/>
              </a:xfrm>
              <a:custGeom>
                <a:avLst/>
                <a:gdLst>
                  <a:gd name="T0" fmla="*/ 70 w 106"/>
                  <a:gd name="T1" fmla="*/ 25 h 90"/>
                  <a:gd name="T2" fmla="*/ 56 w 106"/>
                  <a:gd name="T3" fmla="*/ 9 h 90"/>
                  <a:gd name="T4" fmla="*/ 44 w 106"/>
                  <a:gd name="T5" fmla="*/ 0 h 90"/>
                  <a:gd name="T6" fmla="*/ 28 w 106"/>
                  <a:gd name="T7" fmla="*/ 0 h 90"/>
                  <a:gd name="T8" fmla="*/ 10 w 106"/>
                  <a:gd name="T9" fmla="*/ 5 h 90"/>
                  <a:gd name="T10" fmla="*/ 3 w 106"/>
                  <a:gd name="T11" fmla="*/ 15 h 90"/>
                  <a:gd name="T12" fmla="*/ 0 w 106"/>
                  <a:gd name="T13" fmla="*/ 29 h 90"/>
                  <a:gd name="T14" fmla="*/ 3 w 106"/>
                  <a:gd name="T15" fmla="*/ 47 h 90"/>
                  <a:gd name="T16" fmla="*/ 14 w 106"/>
                  <a:gd name="T17" fmla="*/ 67 h 90"/>
                  <a:gd name="T18" fmla="*/ 31 w 106"/>
                  <a:gd name="T19" fmla="*/ 80 h 90"/>
                  <a:gd name="T20" fmla="*/ 45 w 106"/>
                  <a:gd name="T21" fmla="*/ 87 h 90"/>
                  <a:gd name="T22" fmla="*/ 61 w 106"/>
                  <a:gd name="T23" fmla="*/ 90 h 90"/>
                  <a:gd name="T24" fmla="*/ 71 w 106"/>
                  <a:gd name="T25" fmla="*/ 86 h 90"/>
                  <a:gd name="T26" fmla="*/ 79 w 106"/>
                  <a:gd name="T27" fmla="*/ 80 h 90"/>
                  <a:gd name="T28" fmla="*/ 83 w 106"/>
                  <a:gd name="T29" fmla="*/ 67 h 90"/>
                  <a:gd name="T30" fmla="*/ 81 w 106"/>
                  <a:gd name="T31" fmla="*/ 52 h 90"/>
                  <a:gd name="T32" fmla="*/ 78 w 106"/>
                  <a:gd name="T33" fmla="*/ 39 h 90"/>
                  <a:gd name="T34" fmla="*/ 103 w 106"/>
                  <a:gd name="T35" fmla="*/ 25 h 90"/>
                  <a:gd name="T36" fmla="*/ 106 w 106"/>
                  <a:gd name="T37" fmla="*/ 20 h 90"/>
                  <a:gd name="T38" fmla="*/ 103 w 106"/>
                  <a:gd name="T39" fmla="*/ 17 h 90"/>
                  <a:gd name="T40" fmla="*/ 74 w 106"/>
                  <a:gd name="T41" fmla="*/ 32 h 90"/>
                  <a:gd name="T42" fmla="*/ 70 w 106"/>
                  <a:gd name="T43" fmla="*/ 25 h 9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6"/>
                  <a:gd name="T67" fmla="*/ 0 h 90"/>
                  <a:gd name="T68" fmla="*/ 106 w 106"/>
                  <a:gd name="T69" fmla="*/ 90 h 9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6" h="90">
                    <a:moveTo>
                      <a:pt x="70" y="25"/>
                    </a:moveTo>
                    <a:lnTo>
                      <a:pt x="56" y="9"/>
                    </a:lnTo>
                    <a:lnTo>
                      <a:pt x="44" y="0"/>
                    </a:lnTo>
                    <a:lnTo>
                      <a:pt x="28" y="0"/>
                    </a:lnTo>
                    <a:lnTo>
                      <a:pt x="10" y="5"/>
                    </a:lnTo>
                    <a:lnTo>
                      <a:pt x="3" y="15"/>
                    </a:lnTo>
                    <a:lnTo>
                      <a:pt x="0" y="29"/>
                    </a:lnTo>
                    <a:lnTo>
                      <a:pt x="3" y="47"/>
                    </a:lnTo>
                    <a:lnTo>
                      <a:pt x="14" y="67"/>
                    </a:lnTo>
                    <a:lnTo>
                      <a:pt x="31" y="80"/>
                    </a:lnTo>
                    <a:lnTo>
                      <a:pt x="45" y="87"/>
                    </a:lnTo>
                    <a:lnTo>
                      <a:pt x="61" y="90"/>
                    </a:lnTo>
                    <a:lnTo>
                      <a:pt x="71" y="86"/>
                    </a:lnTo>
                    <a:lnTo>
                      <a:pt x="79" y="80"/>
                    </a:lnTo>
                    <a:lnTo>
                      <a:pt x="83" y="67"/>
                    </a:lnTo>
                    <a:lnTo>
                      <a:pt x="81" y="52"/>
                    </a:lnTo>
                    <a:lnTo>
                      <a:pt x="78" y="39"/>
                    </a:lnTo>
                    <a:lnTo>
                      <a:pt x="103" y="25"/>
                    </a:lnTo>
                    <a:lnTo>
                      <a:pt x="106" y="20"/>
                    </a:lnTo>
                    <a:lnTo>
                      <a:pt x="103" y="17"/>
                    </a:lnTo>
                    <a:lnTo>
                      <a:pt x="74" y="32"/>
                    </a:lnTo>
                    <a:lnTo>
                      <a:pt x="7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5" name="Freeform 45"/>
              <p:cNvSpPr>
                <a:spLocks/>
              </p:cNvSpPr>
              <p:nvPr/>
            </p:nvSpPr>
            <p:spPr bwMode="auto">
              <a:xfrm>
                <a:off x="1572" y="1706"/>
                <a:ext cx="93" cy="202"/>
              </a:xfrm>
              <a:custGeom>
                <a:avLst/>
                <a:gdLst>
                  <a:gd name="T0" fmla="*/ 25 w 93"/>
                  <a:gd name="T1" fmla="*/ 170 h 202"/>
                  <a:gd name="T2" fmla="*/ 9 w 93"/>
                  <a:gd name="T3" fmla="*/ 182 h 202"/>
                  <a:gd name="T4" fmla="*/ 4 w 93"/>
                  <a:gd name="T5" fmla="*/ 185 h 202"/>
                  <a:gd name="T6" fmla="*/ 0 w 93"/>
                  <a:gd name="T7" fmla="*/ 193 h 202"/>
                  <a:gd name="T8" fmla="*/ 5 w 93"/>
                  <a:gd name="T9" fmla="*/ 201 h 202"/>
                  <a:gd name="T10" fmla="*/ 10 w 93"/>
                  <a:gd name="T11" fmla="*/ 202 h 202"/>
                  <a:gd name="T12" fmla="*/ 25 w 93"/>
                  <a:gd name="T13" fmla="*/ 197 h 202"/>
                  <a:gd name="T14" fmla="*/ 49 w 93"/>
                  <a:gd name="T15" fmla="*/ 182 h 202"/>
                  <a:gd name="T16" fmla="*/ 70 w 93"/>
                  <a:gd name="T17" fmla="*/ 162 h 202"/>
                  <a:gd name="T18" fmla="*/ 92 w 93"/>
                  <a:gd name="T19" fmla="*/ 141 h 202"/>
                  <a:gd name="T20" fmla="*/ 93 w 93"/>
                  <a:gd name="T21" fmla="*/ 132 h 202"/>
                  <a:gd name="T22" fmla="*/ 93 w 93"/>
                  <a:gd name="T23" fmla="*/ 107 h 202"/>
                  <a:gd name="T24" fmla="*/ 87 w 93"/>
                  <a:gd name="T25" fmla="*/ 68 h 202"/>
                  <a:gd name="T26" fmla="*/ 90 w 93"/>
                  <a:gd name="T27" fmla="*/ 46 h 202"/>
                  <a:gd name="T28" fmla="*/ 93 w 93"/>
                  <a:gd name="T29" fmla="*/ 37 h 202"/>
                  <a:gd name="T30" fmla="*/ 89 w 93"/>
                  <a:gd name="T31" fmla="*/ 33 h 202"/>
                  <a:gd name="T32" fmla="*/ 80 w 93"/>
                  <a:gd name="T33" fmla="*/ 28 h 202"/>
                  <a:gd name="T34" fmla="*/ 73 w 93"/>
                  <a:gd name="T35" fmla="*/ 26 h 202"/>
                  <a:gd name="T36" fmla="*/ 78 w 93"/>
                  <a:gd name="T37" fmla="*/ 3 h 202"/>
                  <a:gd name="T38" fmla="*/ 75 w 93"/>
                  <a:gd name="T39" fmla="*/ 0 h 202"/>
                  <a:gd name="T40" fmla="*/ 70 w 93"/>
                  <a:gd name="T41" fmla="*/ 1 h 202"/>
                  <a:gd name="T42" fmla="*/ 68 w 93"/>
                  <a:gd name="T43" fmla="*/ 27 h 202"/>
                  <a:gd name="T44" fmla="*/ 64 w 93"/>
                  <a:gd name="T45" fmla="*/ 35 h 202"/>
                  <a:gd name="T46" fmla="*/ 63 w 93"/>
                  <a:gd name="T47" fmla="*/ 38 h 202"/>
                  <a:gd name="T48" fmla="*/ 53 w 93"/>
                  <a:gd name="T49" fmla="*/ 35 h 202"/>
                  <a:gd name="T50" fmla="*/ 45 w 93"/>
                  <a:gd name="T51" fmla="*/ 35 h 202"/>
                  <a:gd name="T52" fmla="*/ 45 w 93"/>
                  <a:gd name="T53" fmla="*/ 40 h 202"/>
                  <a:gd name="T54" fmla="*/ 50 w 93"/>
                  <a:gd name="T55" fmla="*/ 43 h 202"/>
                  <a:gd name="T56" fmla="*/ 60 w 93"/>
                  <a:gd name="T57" fmla="*/ 43 h 202"/>
                  <a:gd name="T58" fmla="*/ 65 w 93"/>
                  <a:gd name="T59" fmla="*/ 47 h 202"/>
                  <a:gd name="T60" fmla="*/ 70 w 93"/>
                  <a:gd name="T61" fmla="*/ 55 h 202"/>
                  <a:gd name="T62" fmla="*/ 77 w 93"/>
                  <a:gd name="T63" fmla="*/ 67 h 202"/>
                  <a:gd name="T64" fmla="*/ 80 w 93"/>
                  <a:gd name="T65" fmla="*/ 92 h 202"/>
                  <a:gd name="T66" fmla="*/ 80 w 93"/>
                  <a:gd name="T67" fmla="*/ 115 h 202"/>
                  <a:gd name="T68" fmla="*/ 78 w 93"/>
                  <a:gd name="T69" fmla="*/ 133 h 202"/>
                  <a:gd name="T70" fmla="*/ 72 w 93"/>
                  <a:gd name="T71" fmla="*/ 141 h 202"/>
                  <a:gd name="T72" fmla="*/ 54 w 93"/>
                  <a:gd name="T73" fmla="*/ 152 h 202"/>
                  <a:gd name="T74" fmla="*/ 34 w 93"/>
                  <a:gd name="T75" fmla="*/ 162 h 202"/>
                  <a:gd name="T76" fmla="*/ 25 w 93"/>
                  <a:gd name="T77" fmla="*/ 170 h 20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3"/>
                  <a:gd name="T118" fmla="*/ 0 h 202"/>
                  <a:gd name="T119" fmla="*/ 93 w 93"/>
                  <a:gd name="T120" fmla="*/ 202 h 20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3" h="202">
                    <a:moveTo>
                      <a:pt x="25" y="170"/>
                    </a:moveTo>
                    <a:lnTo>
                      <a:pt x="9" y="182"/>
                    </a:lnTo>
                    <a:lnTo>
                      <a:pt x="4" y="185"/>
                    </a:lnTo>
                    <a:lnTo>
                      <a:pt x="0" y="193"/>
                    </a:lnTo>
                    <a:lnTo>
                      <a:pt x="5" y="201"/>
                    </a:lnTo>
                    <a:lnTo>
                      <a:pt x="10" y="202"/>
                    </a:lnTo>
                    <a:lnTo>
                      <a:pt x="25" y="197"/>
                    </a:lnTo>
                    <a:lnTo>
                      <a:pt x="49" y="182"/>
                    </a:lnTo>
                    <a:lnTo>
                      <a:pt x="70" y="162"/>
                    </a:lnTo>
                    <a:lnTo>
                      <a:pt x="92" y="141"/>
                    </a:lnTo>
                    <a:lnTo>
                      <a:pt x="93" y="132"/>
                    </a:lnTo>
                    <a:lnTo>
                      <a:pt x="93" y="107"/>
                    </a:lnTo>
                    <a:lnTo>
                      <a:pt x="87" y="68"/>
                    </a:lnTo>
                    <a:lnTo>
                      <a:pt x="90" y="46"/>
                    </a:lnTo>
                    <a:lnTo>
                      <a:pt x="93" y="37"/>
                    </a:lnTo>
                    <a:lnTo>
                      <a:pt x="89" y="33"/>
                    </a:lnTo>
                    <a:lnTo>
                      <a:pt x="80" y="28"/>
                    </a:lnTo>
                    <a:lnTo>
                      <a:pt x="73" y="26"/>
                    </a:lnTo>
                    <a:lnTo>
                      <a:pt x="78" y="3"/>
                    </a:lnTo>
                    <a:lnTo>
                      <a:pt x="75" y="0"/>
                    </a:lnTo>
                    <a:lnTo>
                      <a:pt x="70" y="1"/>
                    </a:lnTo>
                    <a:lnTo>
                      <a:pt x="68" y="27"/>
                    </a:lnTo>
                    <a:lnTo>
                      <a:pt x="64" y="35"/>
                    </a:lnTo>
                    <a:lnTo>
                      <a:pt x="63" y="38"/>
                    </a:lnTo>
                    <a:lnTo>
                      <a:pt x="53" y="35"/>
                    </a:lnTo>
                    <a:lnTo>
                      <a:pt x="45" y="35"/>
                    </a:lnTo>
                    <a:lnTo>
                      <a:pt x="45" y="40"/>
                    </a:lnTo>
                    <a:lnTo>
                      <a:pt x="50" y="43"/>
                    </a:lnTo>
                    <a:lnTo>
                      <a:pt x="60" y="43"/>
                    </a:lnTo>
                    <a:lnTo>
                      <a:pt x="65" y="47"/>
                    </a:lnTo>
                    <a:lnTo>
                      <a:pt x="70" y="55"/>
                    </a:lnTo>
                    <a:lnTo>
                      <a:pt x="77" y="67"/>
                    </a:lnTo>
                    <a:lnTo>
                      <a:pt x="80" y="92"/>
                    </a:lnTo>
                    <a:lnTo>
                      <a:pt x="80" y="115"/>
                    </a:lnTo>
                    <a:lnTo>
                      <a:pt x="78" y="133"/>
                    </a:lnTo>
                    <a:lnTo>
                      <a:pt x="72" y="141"/>
                    </a:lnTo>
                    <a:lnTo>
                      <a:pt x="54" y="152"/>
                    </a:lnTo>
                    <a:lnTo>
                      <a:pt x="34" y="162"/>
                    </a:lnTo>
                    <a:lnTo>
                      <a:pt x="25" y="1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6" name="Freeform 46"/>
              <p:cNvSpPr>
                <a:spLocks/>
              </p:cNvSpPr>
              <p:nvPr/>
            </p:nvSpPr>
            <p:spPr bwMode="auto">
              <a:xfrm>
                <a:off x="1459" y="1892"/>
                <a:ext cx="85" cy="121"/>
              </a:xfrm>
              <a:custGeom>
                <a:avLst/>
                <a:gdLst>
                  <a:gd name="T0" fmla="*/ 85 w 85"/>
                  <a:gd name="T1" fmla="*/ 4 h 121"/>
                  <a:gd name="T2" fmla="*/ 76 w 85"/>
                  <a:gd name="T3" fmla="*/ 0 h 121"/>
                  <a:gd name="T4" fmla="*/ 56 w 85"/>
                  <a:gd name="T5" fmla="*/ 1 h 121"/>
                  <a:gd name="T6" fmla="*/ 38 w 85"/>
                  <a:gd name="T7" fmla="*/ 12 h 121"/>
                  <a:gd name="T8" fmla="*/ 15 w 85"/>
                  <a:gd name="T9" fmla="*/ 36 h 121"/>
                  <a:gd name="T10" fmla="*/ 1 w 85"/>
                  <a:gd name="T11" fmla="*/ 55 h 121"/>
                  <a:gd name="T12" fmla="*/ 0 w 85"/>
                  <a:gd name="T13" fmla="*/ 61 h 121"/>
                  <a:gd name="T14" fmla="*/ 7 w 85"/>
                  <a:gd name="T15" fmla="*/ 74 h 121"/>
                  <a:gd name="T16" fmla="*/ 21 w 85"/>
                  <a:gd name="T17" fmla="*/ 80 h 121"/>
                  <a:gd name="T18" fmla="*/ 38 w 85"/>
                  <a:gd name="T19" fmla="*/ 86 h 121"/>
                  <a:gd name="T20" fmla="*/ 52 w 85"/>
                  <a:gd name="T21" fmla="*/ 90 h 121"/>
                  <a:gd name="T22" fmla="*/ 60 w 85"/>
                  <a:gd name="T23" fmla="*/ 95 h 121"/>
                  <a:gd name="T24" fmla="*/ 56 w 85"/>
                  <a:gd name="T25" fmla="*/ 102 h 121"/>
                  <a:gd name="T26" fmla="*/ 46 w 85"/>
                  <a:gd name="T27" fmla="*/ 111 h 121"/>
                  <a:gd name="T28" fmla="*/ 33 w 85"/>
                  <a:gd name="T29" fmla="*/ 112 h 121"/>
                  <a:gd name="T30" fmla="*/ 23 w 85"/>
                  <a:gd name="T31" fmla="*/ 110 h 121"/>
                  <a:gd name="T32" fmla="*/ 18 w 85"/>
                  <a:gd name="T33" fmla="*/ 112 h 121"/>
                  <a:gd name="T34" fmla="*/ 18 w 85"/>
                  <a:gd name="T35" fmla="*/ 117 h 121"/>
                  <a:gd name="T36" fmla="*/ 30 w 85"/>
                  <a:gd name="T37" fmla="*/ 121 h 121"/>
                  <a:gd name="T38" fmla="*/ 46 w 85"/>
                  <a:gd name="T39" fmla="*/ 121 h 121"/>
                  <a:gd name="T40" fmla="*/ 60 w 85"/>
                  <a:gd name="T41" fmla="*/ 117 h 121"/>
                  <a:gd name="T42" fmla="*/ 68 w 85"/>
                  <a:gd name="T43" fmla="*/ 112 h 121"/>
                  <a:gd name="T44" fmla="*/ 72 w 85"/>
                  <a:gd name="T45" fmla="*/ 105 h 121"/>
                  <a:gd name="T46" fmla="*/ 76 w 85"/>
                  <a:gd name="T47" fmla="*/ 96 h 121"/>
                  <a:gd name="T48" fmla="*/ 70 w 85"/>
                  <a:gd name="T49" fmla="*/ 89 h 121"/>
                  <a:gd name="T50" fmla="*/ 52 w 85"/>
                  <a:gd name="T51" fmla="*/ 84 h 121"/>
                  <a:gd name="T52" fmla="*/ 36 w 85"/>
                  <a:gd name="T53" fmla="*/ 79 h 121"/>
                  <a:gd name="T54" fmla="*/ 18 w 85"/>
                  <a:gd name="T55" fmla="*/ 71 h 121"/>
                  <a:gd name="T56" fmla="*/ 16 w 85"/>
                  <a:gd name="T57" fmla="*/ 64 h 121"/>
                  <a:gd name="T58" fmla="*/ 18 w 85"/>
                  <a:gd name="T59" fmla="*/ 51 h 121"/>
                  <a:gd name="T60" fmla="*/ 30 w 85"/>
                  <a:gd name="T61" fmla="*/ 36 h 121"/>
                  <a:gd name="T62" fmla="*/ 43 w 85"/>
                  <a:gd name="T63" fmla="*/ 27 h 121"/>
                  <a:gd name="T64" fmla="*/ 67 w 85"/>
                  <a:gd name="T65" fmla="*/ 20 h 121"/>
                  <a:gd name="T66" fmla="*/ 85 w 85"/>
                  <a:gd name="T67" fmla="*/ 17 h 121"/>
                  <a:gd name="T68" fmla="*/ 85 w 85"/>
                  <a:gd name="T69" fmla="*/ 9 h 121"/>
                  <a:gd name="T70" fmla="*/ 85 w 85"/>
                  <a:gd name="T71" fmla="*/ 4 h 12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5"/>
                  <a:gd name="T109" fmla="*/ 0 h 121"/>
                  <a:gd name="T110" fmla="*/ 85 w 85"/>
                  <a:gd name="T111" fmla="*/ 121 h 12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5" h="121">
                    <a:moveTo>
                      <a:pt x="85" y="4"/>
                    </a:moveTo>
                    <a:lnTo>
                      <a:pt x="76" y="0"/>
                    </a:lnTo>
                    <a:lnTo>
                      <a:pt x="56" y="1"/>
                    </a:lnTo>
                    <a:lnTo>
                      <a:pt x="38" y="12"/>
                    </a:lnTo>
                    <a:lnTo>
                      <a:pt x="15" y="36"/>
                    </a:lnTo>
                    <a:lnTo>
                      <a:pt x="1" y="55"/>
                    </a:lnTo>
                    <a:lnTo>
                      <a:pt x="0" y="61"/>
                    </a:lnTo>
                    <a:lnTo>
                      <a:pt x="7" y="74"/>
                    </a:lnTo>
                    <a:lnTo>
                      <a:pt x="21" y="80"/>
                    </a:lnTo>
                    <a:lnTo>
                      <a:pt x="38" y="86"/>
                    </a:lnTo>
                    <a:lnTo>
                      <a:pt x="52" y="90"/>
                    </a:lnTo>
                    <a:lnTo>
                      <a:pt x="60" y="95"/>
                    </a:lnTo>
                    <a:lnTo>
                      <a:pt x="56" y="102"/>
                    </a:lnTo>
                    <a:lnTo>
                      <a:pt x="46" y="111"/>
                    </a:lnTo>
                    <a:lnTo>
                      <a:pt x="33" y="112"/>
                    </a:lnTo>
                    <a:lnTo>
                      <a:pt x="23" y="110"/>
                    </a:lnTo>
                    <a:lnTo>
                      <a:pt x="18" y="112"/>
                    </a:lnTo>
                    <a:lnTo>
                      <a:pt x="18" y="117"/>
                    </a:lnTo>
                    <a:lnTo>
                      <a:pt x="30" y="121"/>
                    </a:lnTo>
                    <a:lnTo>
                      <a:pt x="46" y="121"/>
                    </a:lnTo>
                    <a:lnTo>
                      <a:pt x="60" y="117"/>
                    </a:lnTo>
                    <a:lnTo>
                      <a:pt x="68" y="112"/>
                    </a:lnTo>
                    <a:lnTo>
                      <a:pt x="72" y="105"/>
                    </a:lnTo>
                    <a:lnTo>
                      <a:pt x="76" y="96"/>
                    </a:lnTo>
                    <a:lnTo>
                      <a:pt x="70" y="89"/>
                    </a:lnTo>
                    <a:lnTo>
                      <a:pt x="52" y="84"/>
                    </a:lnTo>
                    <a:lnTo>
                      <a:pt x="36" y="79"/>
                    </a:lnTo>
                    <a:lnTo>
                      <a:pt x="18" y="71"/>
                    </a:lnTo>
                    <a:lnTo>
                      <a:pt x="16" y="64"/>
                    </a:lnTo>
                    <a:lnTo>
                      <a:pt x="18" y="51"/>
                    </a:lnTo>
                    <a:lnTo>
                      <a:pt x="30" y="36"/>
                    </a:lnTo>
                    <a:lnTo>
                      <a:pt x="43" y="27"/>
                    </a:lnTo>
                    <a:lnTo>
                      <a:pt x="67" y="20"/>
                    </a:lnTo>
                    <a:lnTo>
                      <a:pt x="85" y="17"/>
                    </a:lnTo>
                    <a:lnTo>
                      <a:pt x="85" y="9"/>
                    </a:lnTo>
                    <a:lnTo>
                      <a:pt x="8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7" name="Freeform 47"/>
              <p:cNvSpPr>
                <a:spLocks/>
              </p:cNvSpPr>
              <p:nvPr/>
            </p:nvSpPr>
            <p:spPr bwMode="auto">
              <a:xfrm>
                <a:off x="1527" y="1886"/>
                <a:ext cx="79" cy="149"/>
              </a:xfrm>
              <a:custGeom>
                <a:avLst/>
                <a:gdLst>
                  <a:gd name="T0" fmla="*/ 69 w 79"/>
                  <a:gd name="T1" fmla="*/ 47 h 149"/>
                  <a:gd name="T2" fmla="*/ 60 w 79"/>
                  <a:gd name="T3" fmla="*/ 18 h 149"/>
                  <a:gd name="T4" fmla="*/ 52 w 79"/>
                  <a:gd name="T5" fmla="*/ 5 h 149"/>
                  <a:gd name="T6" fmla="*/ 32 w 79"/>
                  <a:gd name="T7" fmla="*/ 0 h 149"/>
                  <a:gd name="T8" fmla="*/ 13 w 79"/>
                  <a:gd name="T9" fmla="*/ 2 h 149"/>
                  <a:gd name="T10" fmla="*/ 4 w 79"/>
                  <a:gd name="T11" fmla="*/ 16 h 149"/>
                  <a:gd name="T12" fmla="*/ 7 w 79"/>
                  <a:gd name="T13" fmla="*/ 35 h 149"/>
                  <a:gd name="T14" fmla="*/ 10 w 79"/>
                  <a:gd name="T15" fmla="*/ 63 h 149"/>
                  <a:gd name="T16" fmla="*/ 10 w 79"/>
                  <a:gd name="T17" fmla="*/ 90 h 149"/>
                  <a:gd name="T18" fmla="*/ 4 w 79"/>
                  <a:gd name="T19" fmla="*/ 112 h 149"/>
                  <a:gd name="T20" fmla="*/ 0 w 79"/>
                  <a:gd name="T21" fmla="*/ 126 h 149"/>
                  <a:gd name="T22" fmla="*/ 3 w 79"/>
                  <a:gd name="T23" fmla="*/ 136 h 149"/>
                  <a:gd name="T24" fmla="*/ 13 w 79"/>
                  <a:gd name="T25" fmla="*/ 142 h 149"/>
                  <a:gd name="T26" fmla="*/ 23 w 79"/>
                  <a:gd name="T27" fmla="*/ 147 h 149"/>
                  <a:gd name="T28" fmla="*/ 35 w 79"/>
                  <a:gd name="T29" fmla="*/ 149 h 149"/>
                  <a:gd name="T30" fmla="*/ 50 w 79"/>
                  <a:gd name="T31" fmla="*/ 149 h 149"/>
                  <a:gd name="T32" fmla="*/ 67 w 79"/>
                  <a:gd name="T33" fmla="*/ 138 h 149"/>
                  <a:gd name="T34" fmla="*/ 79 w 79"/>
                  <a:gd name="T35" fmla="*/ 115 h 149"/>
                  <a:gd name="T36" fmla="*/ 78 w 79"/>
                  <a:gd name="T37" fmla="*/ 93 h 149"/>
                  <a:gd name="T38" fmla="*/ 70 w 79"/>
                  <a:gd name="T39" fmla="*/ 68 h 149"/>
                  <a:gd name="T40" fmla="*/ 69 w 79"/>
                  <a:gd name="T41" fmla="*/ 47 h 1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9"/>
                  <a:gd name="T64" fmla="*/ 0 h 149"/>
                  <a:gd name="T65" fmla="*/ 79 w 79"/>
                  <a:gd name="T66" fmla="*/ 149 h 14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9" h="149">
                    <a:moveTo>
                      <a:pt x="69" y="47"/>
                    </a:moveTo>
                    <a:lnTo>
                      <a:pt x="60" y="18"/>
                    </a:lnTo>
                    <a:lnTo>
                      <a:pt x="52" y="5"/>
                    </a:lnTo>
                    <a:lnTo>
                      <a:pt x="32" y="0"/>
                    </a:lnTo>
                    <a:lnTo>
                      <a:pt x="13" y="2"/>
                    </a:lnTo>
                    <a:lnTo>
                      <a:pt x="4" y="16"/>
                    </a:lnTo>
                    <a:lnTo>
                      <a:pt x="7" y="35"/>
                    </a:lnTo>
                    <a:lnTo>
                      <a:pt x="10" y="63"/>
                    </a:lnTo>
                    <a:lnTo>
                      <a:pt x="10" y="90"/>
                    </a:lnTo>
                    <a:lnTo>
                      <a:pt x="4" y="112"/>
                    </a:lnTo>
                    <a:lnTo>
                      <a:pt x="0" y="126"/>
                    </a:lnTo>
                    <a:lnTo>
                      <a:pt x="3" y="136"/>
                    </a:lnTo>
                    <a:lnTo>
                      <a:pt x="13" y="142"/>
                    </a:lnTo>
                    <a:lnTo>
                      <a:pt x="23" y="147"/>
                    </a:lnTo>
                    <a:lnTo>
                      <a:pt x="35" y="149"/>
                    </a:lnTo>
                    <a:lnTo>
                      <a:pt x="50" y="149"/>
                    </a:lnTo>
                    <a:lnTo>
                      <a:pt x="67" y="138"/>
                    </a:lnTo>
                    <a:lnTo>
                      <a:pt x="79" y="115"/>
                    </a:lnTo>
                    <a:lnTo>
                      <a:pt x="78" y="93"/>
                    </a:lnTo>
                    <a:lnTo>
                      <a:pt x="70" y="68"/>
                    </a:lnTo>
                    <a:lnTo>
                      <a:pt x="69"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p>
                <a:endParaRPr lang="sv-SE"/>
              </a:p>
            </p:txBody>
          </p:sp>
          <p:sp>
            <p:nvSpPr>
              <p:cNvPr id="18" name="Freeform 48"/>
              <p:cNvSpPr>
                <a:spLocks/>
              </p:cNvSpPr>
              <p:nvPr/>
            </p:nvSpPr>
            <p:spPr bwMode="auto">
              <a:xfrm>
                <a:off x="1505" y="2007"/>
                <a:ext cx="60" cy="216"/>
              </a:xfrm>
              <a:custGeom>
                <a:avLst/>
                <a:gdLst>
                  <a:gd name="T0" fmla="*/ 56 w 60"/>
                  <a:gd name="T1" fmla="*/ 3 h 216"/>
                  <a:gd name="T2" fmla="*/ 41 w 60"/>
                  <a:gd name="T3" fmla="*/ 0 h 216"/>
                  <a:gd name="T4" fmla="*/ 32 w 60"/>
                  <a:gd name="T5" fmla="*/ 3 h 216"/>
                  <a:gd name="T6" fmla="*/ 29 w 60"/>
                  <a:gd name="T7" fmla="*/ 15 h 216"/>
                  <a:gd name="T8" fmla="*/ 32 w 60"/>
                  <a:gd name="T9" fmla="*/ 76 h 216"/>
                  <a:gd name="T10" fmla="*/ 32 w 60"/>
                  <a:gd name="T11" fmla="*/ 91 h 216"/>
                  <a:gd name="T12" fmla="*/ 26 w 60"/>
                  <a:gd name="T13" fmla="*/ 118 h 216"/>
                  <a:gd name="T14" fmla="*/ 25 w 60"/>
                  <a:gd name="T15" fmla="*/ 150 h 216"/>
                  <a:gd name="T16" fmla="*/ 29 w 60"/>
                  <a:gd name="T17" fmla="*/ 165 h 216"/>
                  <a:gd name="T18" fmla="*/ 25 w 60"/>
                  <a:gd name="T19" fmla="*/ 175 h 216"/>
                  <a:gd name="T20" fmla="*/ 6 w 60"/>
                  <a:gd name="T21" fmla="*/ 187 h 216"/>
                  <a:gd name="T22" fmla="*/ 0 w 60"/>
                  <a:gd name="T23" fmla="*/ 205 h 216"/>
                  <a:gd name="T24" fmla="*/ 0 w 60"/>
                  <a:gd name="T25" fmla="*/ 211 h 216"/>
                  <a:gd name="T26" fmla="*/ 15 w 60"/>
                  <a:gd name="T27" fmla="*/ 216 h 216"/>
                  <a:gd name="T28" fmla="*/ 19 w 60"/>
                  <a:gd name="T29" fmla="*/ 213 h 216"/>
                  <a:gd name="T30" fmla="*/ 20 w 60"/>
                  <a:gd name="T31" fmla="*/ 203 h 216"/>
                  <a:gd name="T32" fmla="*/ 25 w 60"/>
                  <a:gd name="T33" fmla="*/ 188 h 216"/>
                  <a:gd name="T34" fmla="*/ 31 w 60"/>
                  <a:gd name="T35" fmla="*/ 182 h 216"/>
                  <a:gd name="T36" fmla="*/ 39 w 60"/>
                  <a:gd name="T37" fmla="*/ 177 h 216"/>
                  <a:gd name="T38" fmla="*/ 45 w 60"/>
                  <a:gd name="T39" fmla="*/ 172 h 216"/>
                  <a:gd name="T40" fmla="*/ 47 w 60"/>
                  <a:gd name="T41" fmla="*/ 167 h 216"/>
                  <a:gd name="T42" fmla="*/ 42 w 60"/>
                  <a:gd name="T43" fmla="*/ 162 h 216"/>
                  <a:gd name="T44" fmla="*/ 39 w 60"/>
                  <a:gd name="T45" fmla="*/ 158 h 216"/>
                  <a:gd name="T46" fmla="*/ 35 w 60"/>
                  <a:gd name="T47" fmla="*/ 146 h 216"/>
                  <a:gd name="T48" fmla="*/ 39 w 60"/>
                  <a:gd name="T49" fmla="*/ 117 h 216"/>
                  <a:gd name="T50" fmla="*/ 47 w 60"/>
                  <a:gd name="T51" fmla="*/ 83 h 216"/>
                  <a:gd name="T52" fmla="*/ 56 w 60"/>
                  <a:gd name="T53" fmla="*/ 58 h 216"/>
                  <a:gd name="T54" fmla="*/ 60 w 60"/>
                  <a:gd name="T55" fmla="*/ 26 h 216"/>
                  <a:gd name="T56" fmla="*/ 56 w 60"/>
                  <a:gd name="T57" fmla="*/ 3 h 21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
                  <a:gd name="T88" fmla="*/ 0 h 216"/>
                  <a:gd name="T89" fmla="*/ 60 w 60"/>
                  <a:gd name="T90" fmla="*/ 216 h 21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 h="216">
                    <a:moveTo>
                      <a:pt x="56" y="3"/>
                    </a:moveTo>
                    <a:lnTo>
                      <a:pt x="41" y="0"/>
                    </a:lnTo>
                    <a:lnTo>
                      <a:pt x="32" y="3"/>
                    </a:lnTo>
                    <a:lnTo>
                      <a:pt x="29" y="15"/>
                    </a:lnTo>
                    <a:lnTo>
                      <a:pt x="32" y="76"/>
                    </a:lnTo>
                    <a:lnTo>
                      <a:pt x="32" y="91"/>
                    </a:lnTo>
                    <a:lnTo>
                      <a:pt x="26" y="118"/>
                    </a:lnTo>
                    <a:lnTo>
                      <a:pt x="25" y="150"/>
                    </a:lnTo>
                    <a:lnTo>
                      <a:pt x="29" y="165"/>
                    </a:lnTo>
                    <a:lnTo>
                      <a:pt x="25" y="175"/>
                    </a:lnTo>
                    <a:lnTo>
                      <a:pt x="6" y="187"/>
                    </a:lnTo>
                    <a:lnTo>
                      <a:pt x="0" y="205"/>
                    </a:lnTo>
                    <a:lnTo>
                      <a:pt x="0" y="211"/>
                    </a:lnTo>
                    <a:lnTo>
                      <a:pt x="15" y="216"/>
                    </a:lnTo>
                    <a:lnTo>
                      <a:pt x="19" y="213"/>
                    </a:lnTo>
                    <a:lnTo>
                      <a:pt x="20" y="203"/>
                    </a:lnTo>
                    <a:lnTo>
                      <a:pt x="25" y="188"/>
                    </a:lnTo>
                    <a:lnTo>
                      <a:pt x="31" y="182"/>
                    </a:lnTo>
                    <a:lnTo>
                      <a:pt x="39" y="177"/>
                    </a:lnTo>
                    <a:lnTo>
                      <a:pt x="45" y="172"/>
                    </a:lnTo>
                    <a:lnTo>
                      <a:pt x="47" y="167"/>
                    </a:lnTo>
                    <a:lnTo>
                      <a:pt x="42" y="162"/>
                    </a:lnTo>
                    <a:lnTo>
                      <a:pt x="39" y="158"/>
                    </a:lnTo>
                    <a:lnTo>
                      <a:pt x="35" y="146"/>
                    </a:lnTo>
                    <a:lnTo>
                      <a:pt x="39" y="117"/>
                    </a:lnTo>
                    <a:lnTo>
                      <a:pt x="47" y="83"/>
                    </a:lnTo>
                    <a:lnTo>
                      <a:pt x="56" y="58"/>
                    </a:lnTo>
                    <a:lnTo>
                      <a:pt x="60" y="26"/>
                    </a:lnTo>
                    <a:lnTo>
                      <a:pt x="5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sp>
            <p:nvSpPr>
              <p:cNvPr id="19" name="Freeform 49"/>
              <p:cNvSpPr>
                <a:spLocks/>
              </p:cNvSpPr>
              <p:nvPr/>
            </p:nvSpPr>
            <p:spPr bwMode="auto">
              <a:xfrm>
                <a:off x="1569" y="2007"/>
                <a:ext cx="100" cy="182"/>
              </a:xfrm>
              <a:custGeom>
                <a:avLst/>
                <a:gdLst>
                  <a:gd name="T0" fmla="*/ 33 w 100"/>
                  <a:gd name="T1" fmla="*/ 26 h 182"/>
                  <a:gd name="T2" fmla="*/ 30 w 100"/>
                  <a:gd name="T3" fmla="*/ 8 h 182"/>
                  <a:gd name="T4" fmla="*/ 18 w 100"/>
                  <a:gd name="T5" fmla="*/ 0 h 182"/>
                  <a:gd name="T6" fmla="*/ 1 w 100"/>
                  <a:gd name="T7" fmla="*/ 1 h 182"/>
                  <a:gd name="T8" fmla="*/ 0 w 100"/>
                  <a:gd name="T9" fmla="*/ 8 h 182"/>
                  <a:gd name="T10" fmla="*/ 1 w 100"/>
                  <a:gd name="T11" fmla="*/ 25 h 182"/>
                  <a:gd name="T12" fmla="*/ 10 w 100"/>
                  <a:gd name="T13" fmla="*/ 52 h 182"/>
                  <a:gd name="T14" fmla="*/ 17 w 100"/>
                  <a:gd name="T15" fmla="*/ 71 h 182"/>
                  <a:gd name="T16" fmla="*/ 25 w 100"/>
                  <a:gd name="T17" fmla="*/ 97 h 182"/>
                  <a:gd name="T18" fmla="*/ 27 w 100"/>
                  <a:gd name="T19" fmla="*/ 118 h 182"/>
                  <a:gd name="T20" fmla="*/ 27 w 100"/>
                  <a:gd name="T21" fmla="*/ 137 h 182"/>
                  <a:gd name="T22" fmla="*/ 23 w 100"/>
                  <a:gd name="T23" fmla="*/ 150 h 182"/>
                  <a:gd name="T24" fmla="*/ 20 w 100"/>
                  <a:gd name="T25" fmla="*/ 156 h 182"/>
                  <a:gd name="T26" fmla="*/ 20 w 100"/>
                  <a:gd name="T27" fmla="*/ 160 h 182"/>
                  <a:gd name="T28" fmla="*/ 25 w 100"/>
                  <a:gd name="T29" fmla="*/ 166 h 182"/>
                  <a:gd name="T30" fmla="*/ 35 w 100"/>
                  <a:gd name="T31" fmla="*/ 168 h 182"/>
                  <a:gd name="T32" fmla="*/ 48 w 100"/>
                  <a:gd name="T33" fmla="*/ 168 h 182"/>
                  <a:gd name="T34" fmla="*/ 73 w 100"/>
                  <a:gd name="T35" fmla="*/ 175 h 182"/>
                  <a:gd name="T36" fmla="*/ 83 w 100"/>
                  <a:gd name="T37" fmla="*/ 182 h 182"/>
                  <a:gd name="T38" fmla="*/ 93 w 100"/>
                  <a:gd name="T39" fmla="*/ 177 h 182"/>
                  <a:gd name="T40" fmla="*/ 100 w 100"/>
                  <a:gd name="T41" fmla="*/ 166 h 182"/>
                  <a:gd name="T42" fmla="*/ 93 w 100"/>
                  <a:gd name="T43" fmla="*/ 162 h 182"/>
                  <a:gd name="T44" fmla="*/ 72 w 100"/>
                  <a:gd name="T45" fmla="*/ 160 h 182"/>
                  <a:gd name="T46" fmla="*/ 47 w 100"/>
                  <a:gd name="T47" fmla="*/ 160 h 182"/>
                  <a:gd name="T48" fmla="*/ 36 w 100"/>
                  <a:gd name="T49" fmla="*/ 158 h 182"/>
                  <a:gd name="T50" fmla="*/ 35 w 100"/>
                  <a:gd name="T51" fmla="*/ 151 h 182"/>
                  <a:gd name="T52" fmla="*/ 36 w 100"/>
                  <a:gd name="T53" fmla="*/ 138 h 182"/>
                  <a:gd name="T54" fmla="*/ 37 w 100"/>
                  <a:gd name="T55" fmla="*/ 118 h 182"/>
                  <a:gd name="T56" fmla="*/ 36 w 100"/>
                  <a:gd name="T57" fmla="*/ 95 h 182"/>
                  <a:gd name="T58" fmla="*/ 31 w 100"/>
                  <a:gd name="T59" fmla="*/ 62 h 182"/>
                  <a:gd name="T60" fmla="*/ 33 w 100"/>
                  <a:gd name="T61" fmla="*/ 35 h 182"/>
                  <a:gd name="T62" fmla="*/ 33 w 100"/>
                  <a:gd name="T63" fmla="*/ 26 h 1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00"/>
                  <a:gd name="T97" fmla="*/ 0 h 182"/>
                  <a:gd name="T98" fmla="*/ 100 w 100"/>
                  <a:gd name="T99" fmla="*/ 182 h 18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00" h="182">
                    <a:moveTo>
                      <a:pt x="33" y="26"/>
                    </a:moveTo>
                    <a:lnTo>
                      <a:pt x="30" y="8"/>
                    </a:lnTo>
                    <a:lnTo>
                      <a:pt x="18" y="0"/>
                    </a:lnTo>
                    <a:lnTo>
                      <a:pt x="1" y="1"/>
                    </a:lnTo>
                    <a:lnTo>
                      <a:pt x="0" y="8"/>
                    </a:lnTo>
                    <a:lnTo>
                      <a:pt x="1" y="25"/>
                    </a:lnTo>
                    <a:lnTo>
                      <a:pt x="10" y="52"/>
                    </a:lnTo>
                    <a:lnTo>
                      <a:pt x="17" y="71"/>
                    </a:lnTo>
                    <a:lnTo>
                      <a:pt x="25" y="97"/>
                    </a:lnTo>
                    <a:lnTo>
                      <a:pt x="27" y="118"/>
                    </a:lnTo>
                    <a:lnTo>
                      <a:pt x="27" y="137"/>
                    </a:lnTo>
                    <a:lnTo>
                      <a:pt x="23" y="150"/>
                    </a:lnTo>
                    <a:lnTo>
                      <a:pt x="20" y="156"/>
                    </a:lnTo>
                    <a:lnTo>
                      <a:pt x="20" y="160"/>
                    </a:lnTo>
                    <a:lnTo>
                      <a:pt x="25" y="166"/>
                    </a:lnTo>
                    <a:lnTo>
                      <a:pt x="35" y="168"/>
                    </a:lnTo>
                    <a:lnTo>
                      <a:pt x="48" y="168"/>
                    </a:lnTo>
                    <a:lnTo>
                      <a:pt x="73" y="175"/>
                    </a:lnTo>
                    <a:lnTo>
                      <a:pt x="83" y="182"/>
                    </a:lnTo>
                    <a:lnTo>
                      <a:pt x="93" y="177"/>
                    </a:lnTo>
                    <a:lnTo>
                      <a:pt x="100" y="166"/>
                    </a:lnTo>
                    <a:lnTo>
                      <a:pt x="93" y="162"/>
                    </a:lnTo>
                    <a:lnTo>
                      <a:pt x="72" y="160"/>
                    </a:lnTo>
                    <a:lnTo>
                      <a:pt x="47" y="160"/>
                    </a:lnTo>
                    <a:lnTo>
                      <a:pt x="36" y="158"/>
                    </a:lnTo>
                    <a:lnTo>
                      <a:pt x="35" y="151"/>
                    </a:lnTo>
                    <a:lnTo>
                      <a:pt x="36" y="138"/>
                    </a:lnTo>
                    <a:lnTo>
                      <a:pt x="37" y="118"/>
                    </a:lnTo>
                    <a:lnTo>
                      <a:pt x="36" y="95"/>
                    </a:lnTo>
                    <a:lnTo>
                      <a:pt x="31" y="62"/>
                    </a:lnTo>
                    <a:lnTo>
                      <a:pt x="33" y="35"/>
                    </a:lnTo>
                    <a:lnTo>
                      <a:pt x="3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p>
                <a:endParaRPr lang="sv-SE"/>
              </a:p>
            </p:txBody>
          </p:sp>
        </p:grpSp>
      </p:grpSp>
      <p:sp>
        <p:nvSpPr>
          <p:cNvPr id="25" name="Line 22"/>
          <p:cNvSpPr>
            <a:spLocks noChangeShapeType="1"/>
          </p:cNvSpPr>
          <p:nvPr/>
        </p:nvSpPr>
        <p:spPr bwMode="auto">
          <a:xfrm flipV="1">
            <a:off x="5816531" y="3209858"/>
            <a:ext cx="1017264" cy="553332"/>
          </a:xfrm>
          <a:prstGeom prst="line">
            <a:avLst/>
          </a:prstGeom>
          <a:noFill/>
          <a:ln w="9525">
            <a:solidFill>
              <a:schemeClr val="tx1"/>
            </a:solidFill>
            <a:round/>
            <a:headEnd/>
            <a:tailEnd/>
          </a:ln>
        </p:spPr>
        <p:txBody>
          <a:bodyPr/>
          <a:lstStyle/>
          <a:p>
            <a:endParaRPr lang="sv-SE" sz="135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4318000"/>
            <a:ext cx="609600" cy="609600"/>
          </a:xfrm>
          <a:prstGeom prst="rect">
            <a:avLst/>
          </a:prstGeom>
        </p:spPr>
      </p:pic>
    </p:spTree>
    <p:extLst>
      <p:ext uri="{BB962C8B-B14F-4D97-AF65-F5344CB8AC3E}">
        <p14:creationId xmlns:p14="http://schemas.microsoft.com/office/powerpoint/2010/main" val="3256059269"/>
      </p:ext>
    </p:extLst>
  </p:cSld>
  <p:clrMapOvr>
    <a:masterClrMapping/>
  </p:clrMapOvr>
  <mc:AlternateContent xmlns:mc="http://schemas.openxmlformats.org/markup-compatibility/2006" xmlns:p14="http://schemas.microsoft.com/office/powerpoint/2010/main">
    <mc:Choice Requires="p14">
      <p:transition spd="slow" p14:dur="2000" advTm="19611"/>
    </mc:Choice>
    <mc:Fallback xmlns="">
      <p:transition spd="slow" advTm="19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2.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3.xml><?xml version="1.0" encoding="utf-8"?>
<p:tagLst xmlns:a="http://schemas.openxmlformats.org/drawingml/2006/main" xmlns:r="http://schemas.openxmlformats.org/officeDocument/2006/relationships" xmlns:p="http://schemas.openxmlformats.org/presentationml/2006/main">
  <p:tag name="ELAPSEDTIME" val="135,415"/>
  <p:tag name="TIMELINE" val="81,0/101,0/108,5"/>
</p:tagLst>
</file>

<file path=ppt/tags/tag4.xml><?xml version="1.0" encoding="utf-8"?>
<p:tagLst xmlns:a="http://schemas.openxmlformats.org/drawingml/2006/main" xmlns:r="http://schemas.openxmlformats.org/officeDocument/2006/relationships" xmlns:p="http://schemas.openxmlformats.org/presentationml/2006/main">
  <p:tag name="TIMING" val="|2|0.8"/>
</p:tagLst>
</file>

<file path=ppt/tags/tag5.xml><?xml version="1.0" encoding="utf-8"?>
<p:tagLst xmlns:a="http://schemas.openxmlformats.org/drawingml/2006/main" xmlns:r="http://schemas.openxmlformats.org/officeDocument/2006/relationships" xmlns:p="http://schemas.openxmlformats.org/presentationml/2006/main">
  <p:tag name="TIMING" val="|2|0.8"/>
</p:tagLst>
</file>

<file path=ppt/tags/tag6.xml><?xml version="1.0" encoding="utf-8"?>
<p:tagLst xmlns:a="http://schemas.openxmlformats.org/drawingml/2006/main" xmlns:r="http://schemas.openxmlformats.org/officeDocument/2006/relationships" xmlns:p="http://schemas.openxmlformats.org/presentationml/2006/main">
  <p:tag name="TIMING" val="|47.7|0.6|8.9"/>
</p:tagLst>
</file>

<file path=ppt/tags/tag7.xml><?xml version="1.0" encoding="utf-8"?>
<p:tagLst xmlns:a="http://schemas.openxmlformats.org/drawingml/2006/main" xmlns:r="http://schemas.openxmlformats.org/officeDocument/2006/relationships" xmlns:p="http://schemas.openxmlformats.org/presentationml/2006/main">
  <p:tag name="TIMING" val="|47.7|0.6|8.9"/>
</p:tagLst>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4788</TotalTime>
  <Words>2853</Words>
  <Application>Microsoft Office PowerPoint</Application>
  <PresentationFormat>On-screen Show (16:9)</PresentationFormat>
  <Paragraphs>401</Paragraphs>
  <Slides>48</Slides>
  <Notes>7</Notes>
  <HiddenSlides>0</HiddenSlides>
  <MMClips>48</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1</vt:i4>
      </vt:variant>
      <vt:variant>
        <vt:lpstr>Slide Titles</vt:lpstr>
      </vt:variant>
      <vt:variant>
        <vt:i4>48</vt:i4>
      </vt:variant>
    </vt:vector>
  </HeadingPairs>
  <TitlesOfParts>
    <vt:vector size="58" baseType="lpstr">
      <vt:lpstr>Arial</vt:lpstr>
      <vt:lpstr>Calibri</vt:lpstr>
      <vt:lpstr>Verdana</vt:lpstr>
      <vt:lpstr>Wingdings</vt:lpstr>
      <vt:lpstr>su_dsv_ppt_template_16_9_20130920</vt:lpstr>
      <vt:lpstr>English SU 16:9 - Widescreen</vt:lpstr>
      <vt:lpstr>SU 16:9 - Blå Widescreen</vt:lpstr>
      <vt:lpstr>English SU 16:9 - Blå Widescreen</vt:lpstr>
      <vt:lpstr>Special</vt:lpstr>
      <vt:lpstr>Visio</vt:lpstr>
      <vt:lpstr>Conceptual modelling</vt:lpstr>
      <vt:lpstr>Questions to answer </vt:lpstr>
      <vt:lpstr>PowerPoint Presentation</vt:lpstr>
      <vt:lpstr>Real World and Models</vt:lpstr>
      <vt:lpstr>Concepts (in Real World)</vt:lpstr>
      <vt:lpstr>Conceptual Models</vt:lpstr>
      <vt:lpstr>PowerPoint Presentation</vt:lpstr>
      <vt:lpstr>Concept </vt:lpstr>
      <vt:lpstr>Term </vt:lpstr>
      <vt:lpstr>The Relation between Concept and Term </vt:lpstr>
      <vt:lpstr>Synonym </vt:lpstr>
      <vt:lpstr>Polyseme and Homonym</vt:lpstr>
      <vt:lpstr>Extension </vt:lpstr>
      <vt:lpstr>Intension </vt:lpstr>
      <vt:lpstr>Definitions</vt:lpstr>
      <vt:lpstr>Intensional Definitions </vt:lpstr>
      <vt:lpstr>Extensional Definitions </vt:lpstr>
      <vt:lpstr>Guidlines for definitions</vt:lpstr>
      <vt:lpstr>Genus-differentia method</vt:lpstr>
      <vt:lpstr>Concept-Term-Extension</vt:lpstr>
      <vt:lpstr>SBVR </vt:lpstr>
      <vt:lpstr>SBVR</vt:lpstr>
      <vt:lpstr>SBVR  </vt:lpstr>
      <vt:lpstr>SBVR  </vt:lpstr>
      <vt:lpstr>SBVR  </vt:lpstr>
      <vt:lpstr>SBVR  </vt:lpstr>
      <vt:lpstr>SBVR  </vt:lpstr>
      <vt:lpstr>SBVR  </vt:lpstr>
      <vt:lpstr>PowerPoint Presentation</vt:lpstr>
      <vt:lpstr>Modelling Instances</vt:lpstr>
      <vt:lpstr>Modelling a Group of Instances  </vt:lpstr>
      <vt:lpstr>Modelling Attributes of Class  </vt:lpstr>
      <vt:lpstr>Creating Objects from the Class  </vt:lpstr>
      <vt:lpstr>Modelling Class and Objects</vt:lpstr>
      <vt:lpstr>Class and Association Structure </vt:lpstr>
      <vt:lpstr>Class and Association Structure </vt:lpstr>
      <vt:lpstr>Class and Association Structure </vt:lpstr>
      <vt:lpstr>Creating Object and Link structures</vt:lpstr>
      <vt:lpstr>Object and Link structures</vt:lpstr>
      <vt:lpstr>Object and Link structures</vt:lpstr>
      <vt:lpstr>PowerPoint Presentation</vt:lpstr>
      <vt:lpstr>Back to the Real World: Classification</vt:lpstr>
      <vt:lpstr>Generalization</vt:lpstr>
      <vt:lpstr>Generalization Test</vt:lpstr>
      <vt:lpstr>Modelling generalization in UML</vt:lpstr>
      <vt:lpstr>Why Conceptual Modelling?</vt:lpstr>
      <vt:lpstr>Why Conceptual Modelling?</vt:lpstr>
      <vt:lpstr>Questions to answer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cp:lastModifiedBy>
  <cp:revision>230</cp:revision>
  <dcterms:created xsi:type="dcterms:W3CDTF">2015-05-25T21:35:52Z</dcterms:created>
  <dcterms:modified xsi:type="dcterms:W3CDTF">2015-09-22T10:24:53Z</dcterms:modified>
</cp:coreProperties>
</file>