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29"/>
  </p:notesMasterIdLst>
  <p:handoutMasterIdLst>
    <p:handoutMasterId r:id="rId30"/>
  </p:handoutMasterIdLst>
  <p:sldIdLst>
    <p:sldId id="264" r:id="rId6"/>
    <p:sldId id="343" r:id="rId7"/>
    <p:sldId id="297" r:id="rId8"/>
    <p:sldId id="296" r:id="rId9"/>
    <p:sldId id="304" r:id="rId10"/>
    <p:sldId id="298" r:id="rId11"/>
    <p:sldId id="311" r:id="rId12"/>
    <p:sldId id="303" r:id="rId13"/>
    <p:sldId id="302" r:id="rId14"/>
    <p:sldId id="332" r:id="rId15"/>
    <p:sldId id="334" r:id="rId16"/>
    <p:sldId id="335" r:id="rId17"/>
    <p:sldId id="333" r:id="rId18"/>
    <p:sldId id="309" r:id="rId19"/>
    <p:sldId id="310" r:id="rId20"/>
    <p:sldId id="341" r:id="rId21"/>
    <p:sldId id="342" r:id="rId22"/>
    <p:sldId id="306" r:id="rId23"/>
    <p:sldId id="307" r:id="rId24"/>
    <p:sldId id="336" r:id="rId25"/>
    <p:sldId id="337" r:id="rId26"/>
    <p:sldId id="344" r:id="rId27"/>
    <p:sldId id="259" r:id="rId28"/>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0" autoAdjust="0"/>
    <p:restoredTop sz="94660"/>
  </p:normalViewPr>
  <p:slideViewPr>
    <p:cSldViewPr snapToGrid="0">
      <p:cViewPr varScale="1">
        <p:scale>
          <a:sx n="105" d="100"/>
          <a:sy n="105" d="100"/>
        </p:scale>
        <p:origin x="720"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C84FDD-BB37-6B48-A9C5-1C3155F992C4}" type="datetimeFigureOut">
              <a:rPr lang="en-US" smtClean="0"/>
              <a:t>4/5/2020</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0B7E-7A17-47E8-A5AB-33071C0C8AAA}" type="datetimeFigureOut">
              <a:rPr lang="sv-SE" smtClean="0"/>
              <a:pPr/>
              <a:t>2020-04-05</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3</a:t>
            </a:fld>
            <a:endParaRPr lang="en-US" altLang="sv-SE" sz="1300" i="0"/>
          </a:p>
        </p:txBody>
      </p:sp>
    </p:spTree>
    <p:extLst>
      <p:ext uri="{BB962C8B-B14F-4D97-AF65-F5344CB8AC3E}">
        <p14:creationId xmlns:p14="http://schemas.microsoft.com/office/powerpoint/2010/main" val="170685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Denna sida behövs </a:t>
            </a:r>
            <a:r>
              <a:rPr lang="sv-SE" dirty="0" err="1" smtClean="0"/>
              <a:t>pga</a:t>
            </a:r>
            <a:r>
              <a:rPr lang="sv-SE" dirty="0" smtClean="0"/>
              <a:t> upphovsrätten</a:t>
            </a:r>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23</a:t>
            </a:fld>
            <a:endParaRPr lang="sv-SE"/>
          </a:p>
        </p:txBody>
      </p:sp>
    </p:spTree>
    <p:extLst>
      <p:ext uri="{BB962C8B-B14F-4D97-AF65-F5344CB8AC3E}">
        <p14:creationId xmlns:p14="http://schemas.microsoft.com/office/powerpoint/2010/main" val="320583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4</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smtClean="0">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också att en modell behöver inte vara grafisk, den kan till exempel formuleras i textform eller som en formel.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Om vi då tittar på den högra delen av bilden kan vi notera följande: </a:t>
            </a:r>
          </a:p>
          <a:p>
            <a:pPr eaLnBrk="1" hangingPunct="1"/>
            <a:r>
              <a:rPr lang="sv-SE" altLang="sv-SE" smtClean="0">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smtClean="0">
                <a:latin typeface="Arial" panose="020B0604020202020204" pitchFamily="34" charset="0"/>
              </a:rPr>
              <a:t>- på mellersta nivån finns användningsfallsdiagram för att modellera interaktionen mellan människor och datorer, </a:t>
            </a:r>
          </a:p>
          <a:p>
            <a:pPr eaLnBrk="1" hangingPunct="1"/>
            <a:r>
              <a:rPr lang="sv-SE" altLang="sv-SE" smtClean="0">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smtClean="0">
              <a:latin typeface="Arial" panose="020B0604020202020204" pitchFamily="34" charset="0"/>
            </a:endParaRPr>
          </a:p>
          <a:p>
            <a:pPr eaLnBrk="1" hangingPunct="1">
              <a:spcBef>
                <a:spcPct val="0"/>
              </a:spcBef>
            </a:pPr>
            <a:r>
              <a:rPr lang="sv-SE" altLang="sv-SE" smtClean="0">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smtClean="0">
              <a:latin typeface="Arial" panose="020B0604020202020204" pitchFamily="34" charset="0"/>
            </a:endParaRPr>
          </a:p>
        </p:txBody>
      </p:sp>
    </p:spTree>
    <p:extLst>
      <p:ext uri="{BB962C8B-B14F-4D97-AF65-F5344CB8AC3E}">
        <p14:creationId xmlns:p14="http://schemas.microsoft.com/office/powerpoint/2010/main" val="37442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5</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smtClean="0">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också att en modell behöver inte vara grafisk, den kan till exempel formuleras i textform eller som en formel.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Om vi då tittar på den högra delen av bilden kan vi notera följande: </a:t>
            </a:r>
          </a:p>
          <a:p>
            <a:pPr eaLnBrk="1" hangingPunct="1"/>
            <a:r>
              <a:rPr lang="sv-SE" altLang="sv-SE" smtClean="0">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smtClean="0">
                <a:latin typeface="Arial" panose="020B0604020202020204" pitchFamily="34" charset="0"/>
              </a:rPr>
              <a:t>- på mellersta nivån finns användningsfallsdiagram för att modellera interaktionen mellan människor och datorer, </a:t>
            </a:r>
          </a:p>
          <a:p>
            <a:pPr eaLnBrk="1" hangingPunct="1"/>
            <a:r>
              <a:rPr lang="sv-SE" altLang="sv-SE" smtClean="0">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smtClean="0">
              <a:latin typeface="Arial" panose="020B0604020202020204" pitchFamily="34" charset="0"/>
            </a:endParaRPr>
          </a:p>
          <a:p>
            <a:pPr eaLnBrk="1" hangingPunct="1">
              <a:spcBef>
                <a:spcPct val="0"/>
              </a:spcBef>
            </a:pPr>
            <a:r>
              <a:rPr lang="sv-SE" altLang="sv-SE" smtClean="0">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smtClean="0">
              <a:latin typeface="Arial" panose="020B0604020202020204" pitchFamily="34" charset="0"/>
            </a:endParaRPr>
          </a:p>
        </p:txBody>
      </p:sp>
    </p:spTree>
    <p:extLst>
      <p:ext uri="{BB962C8B-B14F-4D97-AF65-F5344CB8AC3E}">
        <p14:creationId xmlns:p14="http://schemas.microsoft.com/office/powerpoint/2010/main" val="198125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6</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smtClean="0">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också att en modell behöver inte vara grafisk, den kan till exempel formuleras i textform eller som en formel.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Om vi då tittar på den högra delen av bilden kan vi notera följande: </a:t>
            </a:r>
          </a:p>
          <a:p>
            <a:pPr eaLnBrk="1" hangingPunct="1"/>
            <a:r>
              <a:rPr lang="sv-SE" altLang="sv-SE" smtClean="0">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smtClean="0">
                <a:latin typeface="Arial" panose="020B0604020202020204" pitchFamily="34" charset="0"/>
              </a:rPr>
              <a:t>- på mellersta nivån finns användningsfallsdiagram för att modellera interaktionen mellan människor och datorer, </a:t>
            </a:r>
          </a:p>
          <a:p>
            <a:pPr eaLnBrk="1" hangingPunct="1"/>
            <a:r>
              <a:rPr lang="sv-SE" altLang="sv-SE" smtClean="0">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smtClean="0">
              <a:latin typeface="Arial" panose="020B0604020202020204" pitchFamily="34" charset="0"/>
            </a:endParaRPr>
          </a:p>
          <a:p>
            <a:pPr eaLnBrk="1" hangingPunct="1">
              <a:spcBef>
                <a:spcPct val="0"/>
              </a:spcBef>
            </a:pPr>
            <a:r>
              <a:rPr lang="sv-SE" altLang="sv-SE" smtClean="0">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smtClean="0">
              <a:latin typeface="Arial" panose="020B0604020202020204" pitchFamily="34" charset="0"/>
            </a:endParaRPr>
          </a:p>
        </p:txBody>
      </p:sp>
    </p:spTree>
    <p:extLst>
      <p:ext uri="{BB962C8B-B14F-4D97-AF65-F5344CB8AC3E}">
        <p14:creationId xmlns:p14="http://schemas.microsoft.com/office/powerpoint/2010/main" val="126199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7</a:t>
            </a:fld>
            <a:endParaRPr lang="en-US" altLang="sv-SE" sz="1300" i="0"/>
          </a:p>
        </p:txBody>
      </p:sp>
    </p:spTree>
    <p:extLst>
      <p:ext uri="{BB962C8B-B14F-4D97-AF65-F5344CB8AC3E}">
        <p14:creationId xmlns:p14="http://schemas.microsoft.com/office/powerpoint/2010/main" val="2394082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14</a:t>
            </a:fld>
            <a:endParaRPr lang="en-US" altLang="sv-SE" sz="1300" i="0"/>
          </a:p>
        </p:txBody>
      </p:sp>
    </p:spTree>
    <p:extLst>
      <p:ext uri="{BB962C8B-B14F-4D97-AF65-F5344CB8AC3E}">
        <p14:creationId xmlns:p14="http://schemas.microsoft.com/office/powerpoint/2010/main" val="68699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16</a:t>
            </a:fld>
            <a:endParaRPr lang="sv-SE"/>
          </a:p>
        </p:txBody>
      </p:sp>
    </p:spTree>
    <p:extLst>
      <p:ext uri="{BB962C8B-B14F-4D97-AF65-F5344CB8AC3E}">
        <p14:creationId xmlns:p14="http://schemas.microsoft.com/office/powerpoint/2010/main" val="50568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17</a:t>
            </a:fld>
            <a:endParaRPr lang="sv-SE"/>
          </a:p>
        </p:txBody>
      </p:sp>
    </p:spTree>
    <p:extLst>
      <p:ext uri="{BB962C8B-B14F-4D97-AF65-F5344CB8AC3E}">
        <p14:creationId xmlns:p14="http://schemas.microsoft.com/office/powerpoint/2010/main" val="415174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18</a:t>
            </a:fld>
            <a:endParaRPr lang="sv-SE"/>
          </a:p>
        </p:txBody>
      </p:sp>
    </p:spTree>
    <p:extLst>
      <p:ext uri="{BB962C8B-B14F-4D97-AF65-F5344CB8AC3E}">
        <p14:creationId xmlns:p14="http://schemas.microsoft.com/office/powerpoint/2010/main" val="18888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smtClean="0"/>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9"/>
          <p:cNvSpPr>
            <a:spLocks noGrp="1" noChangeArrowheads="1"/>
          </p:cNvSpPr>
          <p:nvPr>
            <p:ph type="sldNum" sz="quarter" idx="10"/>
          </p:nvPr>
        </p:nvSpPr>
        <p:spPr>
          <a:xfrm>
            <a:off x="7956550" y="4974432"/>
            <a:ext cx="730250" cy="169069"/>
          </a:xfrm>
          <a:prstGeom prst="rect">
            <a:avLst/>
          </a:prstGeom>
          <a:ln/>
        </p:spPr>
        <p:txBody>
          <a:bodyPr/>
          <a:lstStyle>
            <a:lvl1pPr>
              <a:defRPr/>
            </a:lvl1pPr>
          </a:lstStyle>
          <a:p>
            <a:fld id="{4560D972-6ECE-47B1-A0D7-48B7ACD00B71}" type="slidenum">
              <a:rPr lang="sv-SE" altLang="sv-SE"/>
              <a:pPr/>
              <a:t>‹#›</a:t>
            </a:fld>
            <a:endParaRPr lang="sv-SE" altLang="sv-SE"/>
          </a:p>
        </p:txBody>
      </p:sp>
    </p:spTree>
    <p:extLst>
      <p:ext uri="{BB962C8B-B14F-4D97-AF65-F5344CB8AC3E}">
        <p14:creationId xmlns:p14="http://schemas.microsoft.com/office/powerpoint/2010/main" val="400393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2020-04-05</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4/5/2020</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2020-04-05</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4/5/2020</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bin"/><Relationship Id="rId12" Type="http://schemas.openxmlformats.org/officeDocument/2006/relationships/image" Target="../media/image14.emf"/><Relationship Id="rId17" Type="http://schemas.openxmlformats.org/officeDocument/2006/relationships/oleObject" Target="../embeddings/oleObject8.bin"/><Relationship Id="rId2" Type="http://schemas.openxmlformats.org/officeDocument/2006/relationships/tags" Target="../tags/tag1.xml"/><Relationship Id="rId16" Type="http://schemas.openxmlformats.org/officeDocument/2006/relationships/image" Target="../media/image16.emf"/><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oleObject" Target="../embeddings/oleObject5.bin"/><Relationship Id="rId5" Type="http://schemas.openxmlformats.org/officeDocument/2006/relationships/oleObject" Target="../embeddings/oleObject1.bin"/><Relationship Id="rId15" Type="http://schemas.openxmlformats.org/officeDocument/2006/relationships/oleObject" Target="../embeddings/oleObject7.bin"/><Relationship Id="rId10" Type="http://schemas.openxmlformats.org/officeDocument/2006/relationships/image" Target="../media/image13.wmf"/><Relationship Id="rId19" Type="http://schemas.openxmlformats.org/officeDocument/2006/relationships/oleObject" Target="../embeddings/oleObject9.bin"/><Relationship Id="rId4" Type="http://schemas.openxmlformats.org/officeDocument/2006/relationships/notesSlide" Target="../notesSlides/notesSlide2.xml"/><Relationship Id="rId9" Type="http://schemas.openxmlformats.org/officeDocument/2006/relationships/oleObject" Target="../embeddings/oleObject4.bin"/><Relationship Id="rId14"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11.bin"/><Relationship Id="rId12" Type="http://schemas.openxmlformats.org/officeDocument/2006/relationships/image" Target="../media/image14.emf"/><Relationship Id="rId17" Type="http://schemas.openxmlformats.org/officeDocument/2006/relationships/oleObject" Target="../embeddings/oleObject17.bin"/><Relationship Id="rId2" Type="http://schemas.openxmlformats.org/officeDocument/2006/relationships/tags" Target="../tags/tag2.xml"/><Relationship Id="rId16" Type="http://schemas.openxmlformats.org/officeDocument/2006/relationships/image" Target="../media/image16.emf"/><Relationship Id="rId1" Type="http://schemas.openxmlformats.org/officeDocument/2006/relationships/vmlDrawing" Target="../drawings/vmlDrawing2.vml"/><Relationship Id="rId6" Type="http://schemas.openxmlformats.org/officeDocument/2006/relationships/image" Target="../media/image12.emf"/><Relationship Id="rId11" Type="http://schemas.openxmlformats.org/officeDocument/2006/relationships/oleObject" Target="../embeddings/oleObject14.bin"/><Relationship Id="rId5" Type="http://schemas.openxmlformats.org/officeDocument/2006/relationships/oleObject" Target="../embeddings/oleObject10.bin"/><Relationship Id="rId15" Type="http://schemas.openxmlformats.org/officeDocument/2006/relationships/oleObject" Target="../embeddings/oleObject16.bin"/><Relationship Id="rId10" Type="http://schemas.openxmlformats.org/officeDocument/2006/relationships/image" Target="../media/image13.wmf"/><Relationship Id="rId19" Type="http://schemas.openxmlformats.org/officeDocument/2006/relationships/oleObject" Target="../embeddings/oleObject18.bin"/><Relationship Id="rId4" Type="http://schemas.openxmlformats.org/officeDocument/2006/relationships/notesSlide" Target="../notesSlides/notesSlide3.xml"/><Relationship Id="rId9" Type="http://schemas.openxmlformats.org/officeDocument/2006/relationships/oleObject" Target="../embeddings/oleObject13.bin"/><Relationship Id="rId1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4.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0.bin"/><Relationship Id="rId12" Type="http://schemas.openxmlformats.org/officeDocument/2006/relationships/image" Target="../media/image14.emf"/><Relationship Id="rId17" Type="http://schemas.openxmlformats.org/officeDocument/2006/relationships/oleObject" Target="../embeddings/oleObject26.bin"/><Relationship Id="rId2" Type="http://schemas.openxmlformats.org/officeDocument/2006/relationships/tags" Target="../tags/tag3.xml"/><Relationship Id="rId16" Type="http://schemas.openxmlformats.org/officeDocument/2006/relationships/image" Target="../media/image16.emf"/><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23.bin"/><Relationship Id="rId5" Type="http://schemas.openxmlformats.org/officeDocument/2006/relationships/oleObject" Target="../embeddings/oleObject19.bin"/><Relationship Id="rId15" Type="http://schemas.openxmlformats.org/officeDocument/2006/relationships/oleObject" Target="../embeddings/oleObject25.bin"/><Relationship Id="rId10" Type="http://schemas.openxmlformats.org/officeDocument/2006/relationships/image" Target="../media/image13.wmf"/><Relationship Id="rId19" Type="http://schemas.openxmlformats.org/officeDocument/2006/relationships/oleObject" Target="../embeddings/oleObject27.bin"/><Relationship Id="rId4" Type="http://schemas.openxmlformats.org/officeDocument/2006/relationships/notesSlide" Target="../notesSlides/notesSlide4.xml"/><Relationship Id="rId9" Type="http://schemas.openxmlformats.org/officeDocument/2006/relationships/oleObject" Target="../embeddings/oleObject22.bin"/><Relationship Id="rId1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704612"/>
            <a:ext cx="7437357" cy="1069200"/>
          </a:xfrm>
        </p:spPr>
        <p:txBody>
          <a:bodyPr/>
          <a:lstStyle/>
          <a:p>
            <a:r>
              <a:rPr lang="sv-SE" dirty="0" smtClean="0"/>
              <a:t>Business Process Modelling</a:t>
            </a:r>
            <a:endParaRPr lang="sv-SE" dirty="0"/>
          </a:p>
        </p:txBody>
      </p:sp>
      <p:sp>
        <p:nvSpPr>
          <p:cNvPr id="3" name="Subtitle 2"/>
          <p:cNvSpPr>
            <a:spLocks noGrp="1"/>
          </p:cNvSpPr>
          <p:nvPr>
            <p:ph type="subTitle" idx="1"/>
          </p:nvPr>
        </p:nvSpPr>
        <p:spPr>
          <a:xfrm>
            <a:off x="1008000" y="2966318"/>
            <a:ext cx="6631200" cy="1045502"/>
          </a:xfrm>
        </p:spPr>
        <p:txBody>
          <a:bodyPr/>
          <a:lstStyle/>
          <a:p>
            <a:r>
              <a:rPr lang="sv-SE" dirty="0" smtClean="0"/>
              <a:t>Erik Perjons</a:t>
            </a:r>
            <a:endParaRPr lang="sv-SE" dirty="0"/>
          </a:p>
        </p:txBody>
      </p:sp>
      <p:sp>
        <p:nvSpPr>
          <p:cNvPr id="4" name="Content Placeholder 3"/>
          <p:cNvSpPr>
            <a:spLocks noGrp="1"/>
          </p:cNvSpPr>
          <p:nvPr>
            <p:ph sz="quarter" idx="10"/>
          </p:nvPr>
        </p:nvSpPr>
        <p:spPr/>
        <p:txBody>
          <a:bodyPr/>
          <a:lstStyle/>
          <a:p>
            <a:endParaRPr lang="sv-SE" dirty="0" smtClean="0"/>
          </a:p>
        </p:txBody>
      </p:sp>
    </p:spTree>
    <p:extLst>
      <p:ext uri="{BB962C8B-B14F-4D97-AF65-F5344CB8AC3E}">
        <p14:creationId xmlns:p14="http://schemas.microsoft.com/office/powerpoint/2010/main" val="668291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493969"/>
            <a:ext cx="6850800" cy="596700"/>
          </a:xfrm>
        </p:spPr>
        <p:txBody>
          <a:bodyPr/>
          <a:lstStyle/>
          <a:p>
            <a:r>
              <a:rPr lang="sv-SE" dirty="0" smtClean="0"/>
              <a:t>Business Process Instance</a:t>
            </a:r>
            <a:endParaRPr lang="sv-SE" dirty="0"/>
          </a:p>
        </p:txBody>
      </p:sp>
      <p:sp>
        <p:nvSpPr>
          <p:cNvPr id="3" name="Content Placeholder 2"/>
          <p:cNvSpPr>
            <a:spLocks noGrp="1"/>
          </p:cNvSpPr>
          <p:nvPr>
            <p:ph idx="1"/>
          </p:nvPr>
        </p:nvSpPr>
        <p:spPr>
          <a:xfrm>
            <a:off x="792000" y="1275533"/>
            <a:ext cx="6850800" cy="3491675"/>
          </a:xfrm>
        </p:spPr>
        <p:txBody>
          <a:bodyPr>
            <a:normAutofit/>
          </a:bodyPr>
          <a:lstStyle/>
          <a:p>
            <a:r>
              <a:rPr lang="en-US" sz="1800" dirty="0" smtClean="0"/>
              <a:t>By business process we either mean a business process instance or business process type</a:t>
            </a:r>
          </a:p>
          <a:p>
            <a:r>
              <a:rPr lang="en-US" sz="1800" dirty="0" smtClean="0"/>
              <a:t>A </a:t>
            </a:r>
            <a:r>
              <a:rPr lang="en-US" sz="1800" b="1" dirty="0" smtClean="0"/>
              <a:t>business process instance </a:t>
            </a:r>
            <a:r>
              <a:rPr lang="en-US" sz="1800" dirty="0" smtClean="0"/>
              <a:t>(sometimes called case) is </a:t>
            </a:r>
            <a:r>
              <a:rPr lang="en-US" sz="1800" dirty="0"/>
              <a:t>the </a:t>
            </a:r>
            <a:r>
              <a:rPr lang="en-US" sz="1800" dirty="0" smtClean="0"/>
              <a:t>actual carrying out (often called execution) of the process in the real world, resulting in the production of actual goods and/or services. </a:t>
            </a:r>
          </a:p>
          <a:p>
            <a:pPr marL="0" indent="0">
              <a:buNone/>
            </a:pPr>
            <a:endParaRPr lang="en-US" sz="1400" dirty="0" smtClean="0"/>
          </a:p>
        </p:txBody>
      </p:sp>
    </p:spTree>
    <p:extLst>
      <p:ext uri="{BB962C8B-B14F-4D97-AF65-F5344CB8AC3E}">
        <p14:creationId xmlns:p14="http://schemas.microsoft.com/office/powerpoint/2010/main" val="1288285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555615"/>
            <a:ext cx="6850800" cy="596700"/>
          </a:xfrm>
        </p:spPr>
        <p:txBody>
          <a:bodyPr/>
          <a:lstStyle/>
          <a:p>
            <a:r>
              <a:rPr lang="sv-SE" dirty="0" smtClean="0"/>
              <a:t>Business Process Type</a:t>
            </a:r>
            <a:endParaRPr lang="sv-SE" dirty="0"/>
          </a:p>
        </p:txBody>
      </p:sp>
      <p:sp>
        <p:nvSpPr>
          <p:cNvPr id="3" name="Content Placeholder 2"/>
          <p:cNvSpPr>
            <a:spLocks noGrp="1"/>
          </p:cNvSpPr>
          <p:nvPr>
            <p:ph idx="1"/>
          </p:nvPr>
        </p:nvSpPr>
        <p:spPr>
          <a:xfrm>
            <a:off x="627615" y="1193341"/>
            <a:ext cx="7869113" cy="3491675"/>
          </a:xfrm>
        </p:spPr>
        <p:txBody>
          <a:bodyPr>
            <a:noAutofit/>
          </a:bodyPr>
          <a:lstStyle/>
          <a:p>
            <a:r>
              <a:rPr lang="en-US" sz="1800" dirty="0" smtClean="0"/>
              <a:t>A </a:t>
            </a:r>
            <a:r>
              <a:rPr lang="en-US" sz="1800" b="1" dirty="0" smtClean="0"/>
              <a:t>business process type </a:t>
            </a:r>
            <a:r>
              <a:rPr lang="en-US" sz="1800" dirty="0" smtClean="0"/>
              <a:t>is a grouping business process instances that aim </a:t>
            </a:r>
            <a:r>
              <a:rPr lang="en-US" sz="1800" dirty="0"/>
              <a:t>at reaching </a:t>
            </a:r>
            <a:r>
              <a:rPr lang="en-US" sz="1800" dirty="0" smtClean="0"/>
              <a:t>similar goal </a:t>
            </a:r>
            <a:r>
              <a:rPr lang="en-US" sz="1800" dirty="0"/>
              <a:t>in </a:t>
            </a:r>
            <a:r>
              <a:rPr lang="en-US" sz="1800" dirty="0" smtClean="0"/>
              <a:t>a similar </a:t>
            </a:r>
            <a:r>
              <a:rPr lang="en-US" sz="1800" dirty="0"/>
              <a:t>way. </a:t>
            </a:r>
            <a:endParaRPr lang="en-US" sz="1800" dirty="0" smtClean="0"/>
          </a:p>
          <a:p>
            <a:r>
              <a:rPr lang="en-US" sz="1800" dirty="0" smtClean="0"/>
              <a:t>A business process type can be seen as a idea or understanding of how a business process instances of the same type are or should be carried out</a:t>
            </a:r>
          </a:p>
        </p:txBody>
      </p:sp>
    </p:spTree>
    <p:extLst>
      <p:ext uri="{BB962C8B-B14F-4D97-AF65-F5344CB8AC3E}">
        <p14:creationId xmlns:p14="http://schemas.microsoft.com/office/powerpoint/2010/main" val="2539019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288489"/>
            <a:ext cx="6850800" cy="596700"/>
          </a:xfrm>
        </p:spPr>
        <p:txBody>
          <a:bodyPr/>
          <a:lstStyle/>
          <a:p>
            <a:r>
              <a:rPr lang="sv-SE" dirty="0" smtClean="0"/>
              <a:t>Business Process Model</a:t>
            </a:r>
            <a:endParaRPr lang="sv-SE" dirty="0"/>
          </a:p>
        </p:txBody>
      </p:sp>
      <p:sp>
        <p:nvSpPr>
          <p:cNvPr id="3" name="Content Placeholder 2"/>
          <p:cNvSpPr>
            <a:spLocks noGrp="1"/>
          </p:cNvSpPr>
          <p:nvPr>
            <p:ph idx="1"/>
          </p:nvPr>
        </p:nvSpPr>
        <p:spPr>
          <a:xfrm>
            <a:off x="792000" y="1275533"/>
            <a:ext cx="4858787" cy="3491675"/>
          </a:xfrm>
        </p:spPr>
        <p:txBody>
          <a:bodyPr>
            <a:normAutofit/>
          </a:bodyPr>
          <a:lstStyle/>
          <a:p>
            <a:r>
              <a:rPr lang="en-US" sz="1800" dirty="0" smtClean="0"/>
              <a:t>Both business process types and business process instances can be represented as models</a:t>
            </a:r>
          </a:p>
          <a:p>
            <a:r>
              <a:rPr lang="en-US" sz="1800" dirty="0" smtClean="0"/>
              <a:t>However, it is </a:t>
            </a:r>
            <a:r>
              <a:rPr lang="en-US" sz="1800" b="1" dirty="0" smtClean="0"/>
              <a:t>usually the business process types that are represented as models</a:t>
            </a:r>
            <a:r>
              <a:rPr lang="en-US" sz="1800" dirty="0" smtClean="0"/>
              <a:t>, thereby presenting a map of how business processes instances are or should be carried out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5993" y="1439992"/>
            <a:ext cx="2650733" cy="24422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5646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288489"/>
            <a:ext cx="6850800" cy="596700"/>
          </a:xfrm>
        </p:spPr>
        <p:txBody>
          <a:bodyPr/>
          <a:lstStyle/>
          <a:p>
            <a:r>
              <a:rPr lang="sv-SE" dirty="0" smtClean="0"/>
              <a:t>Business Process Model</a:t>
            </a:r>
            <a:endParaRPr lang="sv-SE" dirty="0"/>
          </a:p>
        </p:txBody>
      </p:sp>
      <p:sp>
        <p:nvSpPr>
          <p:cNvPr id="3" name="Content Placeholder 2"/>
          <p:cNvSpPr>
            <a:spLocks noGrp="1"/>
          </p:cNvSpPr>
          <p:nvPr>
            <p:ph idx="1"/>
          </p:nvPr>
        </p:nvSpPr>
        <p:spPr>
          <a:xfrm>
            <a:off x="792001" y="1244711"/>
            <a:ext cx="5393042" cy="3717707"/>
          </a:xfrm>
        </p:spPr>
        <p:txBody>
          <a:bodyPr>
            <a:noAutofit/>
          </a:bodyPr>
          <a:lstStyle/>
          <a:p>
            <a:r>
              <a:rPr lang="en-US" sz="1800" dirty="0" smtClean="0"/>
              <a:t>A </a:t>
            </a:r>
            <a:r>
              <a:rPr lang="en-US" sz="1800" b="1" dirty="0" smtClean="0"/>
              <a:t>business process model </a:t>
            </a:r>
            <a:r>
              <a:rPr lang="en-US" sz="1800" dirty="0" smtClean="0"/>
              <a:t>is a representation of a business process type (if it is not explicitly stated that it is an instance)</a:t>
            </a:r>
          </a:p>
          <a:p>
            <a:r>
              <a:rPr lang="en-US" sz="1800" dirty="0" smtClean="0"/>
              <a:t>The business process model </a:t>
            </a:r>
            <a:r>
              <a:rPr lang="en-US" sz="1800" dirty="0"/>
              <a:t>may be illustrated by means of diagrams of various kinds complemented by textual descriptions and perhaps formal </a:t>
            </a:r>
            <a:r>
              <a:rPr lang="en-US" sz="1800" dirty="0" smtClean="0"/>
              <a:t>rules </a:t>
            </a:r>
            <a:endParaRPr lang="sv-SE" sz="1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433" y="1419444"/>
            <a:ext cx="2650733" cy="24422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70725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14</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smtClean="0"/>
              <a:t>Process Models</a:t>
            </a:r>
            <a:endParaRPr lang="en-US" altLang="sv-SE" dirty="0" smtClean="0"/>
          </a:p>
        </p:txBody>
      </p:sp>
    </p:spTree>
    <p:extLst>
      <p:ext uri="{BB962C8B-B14F-4D97-AF65-F5344CB8AC3E}">
        <p14:creationId xmlns:p14="http://schemas.microsoft.com/office/powerpoint/2010/main" val="1832065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45900" y="369802"/>
            <a:ext cx="6850800" cy="596700"/>
          </a:xfrm>
        </p:spPr>
        <p:txBody>
          <a:bodyPr>
            <a:normAutofit/>
          </a:bodyPr>
          <a:lstStyle/>
          <a:p>
            <a:r>
              <a:rPr lang="sv-SE" sz="2700" dirty="0" smtClean="0"/>
              <a:t>Business Processes Models</a:t>
            </a:r>
            <a:endParaRPr lang="sv-SE" sz="2700" dirty="0"/>
          </a:p>
        </p:txBody>
      </p:sp>
      <p:sp>
        <p:nvSpPr>
          <p:cNvPr id="80" name="Chevron 79"/>
          <p:cNvSpPr/>
          <p:nvPr/>
        </p:nvSpPr>
        <p:spPr>
          <a:xfrm>
            <a:off x="1048640" y="1463174"/>
            <a:ext cx="2160240" cy="540060"/>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solidFill>
                <a:schemeClr val="tx1"/>
              </a:solidFill>
            </a:endParaRPr>
          </a:p>
        </p:txBody>
      </p:sp>
      <p:sp>
        <p:nvSpPr>
          <p:cNvPr id="81" name="TextBox 80"/>
          <p:cNvSpPr txBox="1"/>
          <p:nvPr/>
        </p:nvSpPr>
        <p:spPr>
          <a:xfrm>
            <a:off x="1454564" y="1587915"/>
            <a:ext cx="2186862" cy="300082"/>
          </a:xfrm>
          <a:prstGeom prst="rect">
            <a:avLst/>
          </a:prstGeom>
          <a:noFill/>
        </p:spPr>
        <p:txBody>
          <a:bodyPr wrap="square" rtlCol="0">
            <a:spAutoFit/>
          </a:bodyPr>
          <a:lstStyle/>
          <a:p>
            <a:r>
              <a:rPr lang="sv-SE" sz="1350" dirty="0" smtClean="0"/>
              <a:t>Sales process</a:t>
            </a:r>
            <a:endParaRPr lang="sv-SE" sz="135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428" y="1224234"/>
            <a:ext cx="4327338" cy="27724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ight Brace 2"/>
          <p:cNvSpPr/>
          <p:nvPr/>
        </p:nvSpPr>
        <p:spPr>
          <a:xfrm rot="5400000">
            <a:off x="6390524" y="1839076"/>
            <a:ext cx="231171" cy="486481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5" name="TextBox 4"/>
          <p:cNvSpPr txBox="1"/>
          <p:nvPr/>
        </p:nvSpPr>
        <p:spPr>
          <a:xfrm>
            <a:off x="4633649" y="4520632"/>
            <a:ext cx="3609514" cy="369332"/>
          </a:xfrm>
          <a:prstGeom prst="rect">
            <a:avLst/>
          </a:prstGeom>
          <a:noFill/>
        </p:spPr>
        <p:txBody>
          <a:bodyPr wrap="none" rtlCol="0">
            <a:spAutoFit/>
          </a:bodyPr>
          <a:lstStyle/>
          <a:p>
            <a:r>
              <a:rPr lang="sv-SE" dirty="0" smtClean="0"/>
              <a:t>Detailed description of Sales Process</a:t>
            </a:r>
            <a:endParaRPr lang="sv-SE" dirty="0"/>
          </a:p>
        </p:txBody>
      </p:sp>
      <p:sp>
        <p:nvSpPr>
          <p:cNvPr id="10" name="Right Brace 9"/>
          <p:cNvSpPr/>
          <p:nvPr/>
        </p:nvSpPr>
        <p:spPr>
          <a:xfrm rot="5400000">
            <a:off x="1941663" y="1434887"/>
            <a:ext cx="271453" cy="216024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11" name="TextBox 10"/>
          <p:cNvSpPr txBox="1"/>
          <p:nvPr/>
        </p:nvSpPr>
        <p:spPr>
          <a:xfrm>
            <a:off x="845034" y="2759230"/>
            <a:ext cx="2526353" cy="646331"/>
          </a:xfrm>
          <a:prstGeom prst="rect">
            <a:avLst/>
          </a:prstGeom>
          <a:noFill/>
        </p:spPr>
        <p:txBody>
          <a:bodyPr wrap="square" rtlCol="0">
            <a:spAutoFit/>
          </a:bodyPr>
          <a:lstStyle/>
          <a:p>
            <a:r>
              <a:rPr lang="sv-SE" dirty="0" smtClean="0"/>
              <a:t>Abstract description </a:t>
            </a:r>
          </a:p>
          <a:p>
            <a:r>
              <a:rPr lang="sv-SE" dirty="0" smtClean="0"/>
              <a:t>of a Sales Process</a:t>
            </a:r>
            <a:endParaRPr lang="sv-SE" dirty="0"/>
          </a:p>
        </p:txBody>
      </p:sp>
    </p:spTree>
    <p:extLst>
      <p:ext uri="{BB962C8B-B14F-4D97-AF65-F5344CB8AC3E}">
        <p14:creationId xmlns:p14="http://schemas.microsoft.com/office/powerpoint/2010/main" val="698773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64" y="380958"/>
            <a:ext cx="7632809" cy="596700"/>
          </a:xfrm>
        </p:spPr>
        <p:txBody>
          <a:bodyPr>
            <a:noAutofit/>
          </a:bodyPr>
          <a:lstStyle/>
          <a:p>
            <a:r>
              <a:rPr lang="sv-SE" sz="2700" dirty="0" smtClean="0"/>
              <a:t>Why Create Process </a:t>
            </a:r>
            <a:r>
              <a:rPr lang="sv-SE" sz="2700" dirty="0"/>
              <a:t>M</a:t>
            </a:r>
            <a:r>
              <a:rPr lang="sv-SE" sz="2700" dirty="0" smtClean="0"/>
              <a:t>odels? 1(2)</a:t>
            </a:r>
            <a:endParaRPr lang="sv-SE" sz="2700" dirty="0"/>
          </a:p>
        </p:txBody>
      </p:sp>
      <p:sp>
        <p:nvSpPr>
          <p:cNvPr id="3" name="Content Placeholder 2"/>
          <p:cNvSpPr>
            <a:spLocks noGrp="1"/>
          </p:cNvSpPr>
          <p:nvPr>
            <p:ph idx="1"/>
          </p:nvPr>
        </p:nvSpPr>
        <p:spPr>
          <a:xfrm>
            <a:off x="369871" y="1189879"/>
            <a:ext cx="8691936" cy="3495135"/>
          </a:xfrm>
        </p:spPr>
        <p:txBody>
          <a:bodyPr>
            <a:normAutofit/>
          </a:bodyPr>
          <a:lstStyle/>
          <a:p>
            <a:pPr marL="0" indent="0">
              <a:spcBef>
                <a:spcPts val="900"/>
              </a:spcBef>
              <a:buNone/>
            </a:pPr>
            <a:r>
              <a:rPr lang="sv-SE" sz="1800" b="1" dirty="0" smtClean="0"/>
              <a:t>Different goals for creating a business process model:</a:t>
            </a:r>
          </a:p>
          <a:p>
            <a:pPr>
              <a:spcBef>
                <a:spcPts val="900"/>
              </a:spcBef>
              <a:buFontTx/>
              <a:buChar char="-"/>
            </a:pPr>
            <a:r>
              <a:rPr lang="sv-SE" sz="1800" b="1" dirty="0" smtClean="0"/>
              <a:t>To better understand the business</a:t>
            </a:r>
            <a:r>
              <a:rPr lang="sv-SE" sz="1800" dirty="0" smtClean="0"/>
              <a:t>, that is, understand what activities are actually carried out in what order</a:t>
            </a:r>
          </a:p>
          <a:p>
            <a:pPr>
              <a:spcBef>
                <a:spcPts val="900"/>
              </a:spcBef>
              <a:buFontTx/>
              <a:buChar char="-"/>
            </a:pPr>
            <a:r>
              <a:rPr lang="sv-SE" sz="1800" b="1" dirty="0" smtClean="0"/>
              <a:t>To analyse business processes to find problems </a:t>
            </a:r>
            <a:r>
              <a:rPr lang="sv-SE" sz="1800" dirty="0" smtClean="0"/>
              <a:t>within the existing business processes </a:t>
            </a:r>
          </a:p>
          <a:p>
            <a:pPr>
              <a:spcBef>
                <a:spcPts val="900"/>
              </a:spcBef>
              <a:buFontTx/>
              <a:buChar char="-"/>
            </a:pPr>
            <a:r>
              <a:rPr lang="sv-SE" sz="1800" b="1" dirty="0"/>
              <a:t>To design more effective business process - </a:t>
            </a:r>
            <a:r>
              <a:rPr lang="sv-SE" sz="1800" dirty="0"/>
              <a:t>for example, more productive/efficient processes, higher quality processes, more complient processes</a:t>
            </a:r>
          </a:p>
          <a:p>
            <a:pPr>
              <a:spcBef>
                <a:spcPts val="900"/>
              </a:spcBef>
              <a:buFontTx/>
              <a:buChar char="-"/>
            </a:pPr>
            <a:endParaRPr lang="sv-SE" sz="1800" dirty="0" smtClean="0"/>
          </a:p>
          <a:p>
            <a:pPr marL="3657600" lvl="8" indent="0">
              <a:spcBef>
                <a:spcPts val="900"/>
              </a:spcBef>
              <a:buNone/>
            </a:pPr>
            <a:endParaRPr lang="sv-SE" sz="1800" dirty="0" smtClean="0"/>
          </a:p>
          <a:p>
            <a:pPr lvl="1">
              <a:spcBef>
                <a:spcPts val="900"/>
              </a:spcBef>
            </a:pPr>
            <a:endParaRPr lang="sv-SE" sz="1800" dirty="0"/>
          </a:p>
          <a:p>
            <a:pPr>
              <a:spcBef>
                <a:spcPts val="900"/>
              </a:spcBef>
            </a:pPr>
            <a:endParaRPr lang="sv-SE" sz="1800" dirty="0"/>
          </a:p>
          <a:p>
            <a:pPr lvl="1">
              <a:spcBef>
                <a:spcPts val="900"/>
              </a:spcBef>
              <a:buFont typeface="Wingdings" pitchFamily="2" charset="2"/>
              <a:buChar char="§"/>
            </a:pPr>
            <a:endParaRPr lang="sv-SE" sz="1800" dirty="0"/>
          </a:p>
          <a:p>
            <a:pPr>
              <a:spcBef>
                <a:spcPts val="900"/>
              </a:spcBef>
            </a:pPr>
            <a:endParaRPr lang="sv-SE" sz="1800" dirty="0"/>
          </a:p>
          <a:p>
            <a:pPr lvl="1">
              <a:spcBef>
                <a:spcPts val="900"/>
              </a:spcBef>
              <a:buNone/>
            </a:pPr>
            <a:endParaRPr lang="sv-SE" sz="1800" dirty="0"/>
          </a:p>
        </p:txBody>
      </p:sp>
    </p:spTree>
    <p:extLst>
      <p:ext uri="{BB962C8B-B14F-4D97-AF65-F5344CB8AC3E}">
        <p14:creationId xmlns:p14="http://schemas.microsoft.com/office/powerpoint/2010/main" val="1841017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64" y="380958"/>
            <a:ext cx="7632809" cy="596700"/>
          </a:xfrm>
        </p:spPr>
        <p:txBody>
          <a:bodyPr>
            <a:noAutofit/>
          </a:bodyPr>
          <a:lstStyle/>
          <a:p>
            <a:r>
              <a:rPr lang="sv-SE" sz="2700" dirty="0" smtClean="0"/>
              <a:t>Why Create Process </a:t>
            </a:r>
            <a:r>
              <a:rPr lang="sv-SE" sz="2700" dirty="0"/>
              <a:t>M</a:t>
            </a:r>
            <a:r>
              <a:rPr lang="sv-SE" sz="2700" dirty="0" smtClean="0"/>
              <a:t>odels? 2(2)</a:t>
            </a:r>
            <a:endParaRPr lang="sv-SE" sz="2700" dirty="0"/>
          </a:p>
        </p:txBody>
      </p:sp>
      <p:sp>
        <p:nvSpPr>
          <p:cNvPr id="3" name="Content Placeholder 2"/>
          <p:cNvSpPr>
            <a:spLocks noGrp="1"/>
          </p:cNvSpPr>
          <p:nvPr>
            <p:ph idx="1"/>
          </p:nvPr>
        </p:nvSpPr>
        <p:spPr>
          <a:xfrm>
            <a:off x="369871" y="1333718"/>
            <a:ext cx="8691936" cy="2919782"/>
          </a:xfrm>
        </p:spPr>
        <p:txBody>
          <a:bodyPr>
            <a:normAutofit fontScale="55000" lnSpcReduction="20000"/>
          </a:bodyPr>
          <a:lstStyle/>
          <a:p>
            <a:pPr marL="0" indent="0">
              <a:spcBef>
                <a:spcPts val="900"/>
              </a:spcBef>
              <a:buNone/>
            </a:pPr>
            <a:r>
              <a:rPr lang="sv-SE" sz="3300" b="1" dirty="0" smtClean="0"/>
              <a:t>Different goals for creating a business process model (cont):</a:t>
            </a:r>
          </a:p>
          <a:p>
            <a:pPr>
              <a:spcBef>
                <a:spcPts val="900"/>
              </a:spcBef>
              <a:buFontTx/>
              <a:buChar char="-"/>
            </a:pPr>
            <a:r>
              <a:rPr lang="sv-SE" sz="3300" b="1" dirty="0" smtClean="0"/>
              <a:t>To automate business processes </a:t>
            </a:r>
            <a:r>
              <a:rPr lang="sv-SE" sz="3300" dirty="0" smtClean="0"/>
              <a:t>– or part of them, to create more productive/efficient processes. Such automation require that it is made clear what part of the process that should be automated</a:t>
            </a:r>
          </a:p>
          <a:p>
            <a:pPr>
              <a:spcBef>
                <a:spcPts val="900"/>
              </a:spcBef>
              <a:buFontTx/>
              <a:buChar char="-"/>
            </a:pPr>
            <a:r>
              <a:rPr lang="sv-SE" sz="3300" b="1" dirty="0" smtClean="0"/>
              <a:t>To identify requirements on IT </a:t>
            </a:r>
            <a:r>
              <a:rPr lang="sv-SE" sz="3300" dirty="0" smtClean="0"/>
              <a:t>- since IT needs to be designed to support business processes</a:t>
            </a:r>
            <a:endParaRPr lang="sv-SE" sz="3300" dirty="0"/>
          </a:p>
          <a:p>
            <a:pPr lvl="1">
              <a:spcBef>
                <a:spcPts val="900"/>
              </a:spcBef>
            </a:pPr>
            <a:endParaRPr lang="sv-SE" sz="4400" dirty="0"/>
          </a:p>
          <a:p>
            <a:pPr>
              <a:spcBef>
                <a:spcPts val="900"/>
              </a:spcBef>
            </a:pPr>
            <a:endParaRPr lang="sv-SE" sz="1500" dirty="0"/>
          </a:p>
          <a:p>
            <a:pPr lvl="1">
              <a:spcBef>
                <a:spcPts val="900"/>
              </a:spcBef>
              <a:buFont typeface="Wingdings" pitchFamily="2" charset="2"/>
              <a:buChar char="§"/>
            </a:pPr>
            <a:endParaRPr lang="sv-SE" sz="1050" dirty="0"/>
          </a:p>
          <a:p>
            <a:pPr>
              <a:spcBef>
                <a:spcPts val="900"/>
              </a:spcBef>
            </a:pPr>
            <a:endParaRPr lang="sv-SE" sz="1350" dirty="0"/>
          </a:p>
          <a:p>
            <a:pPr lvl="1">
              <a:spcBef>
                <a:spcPts val="900"/>
              </a:spcBef>
              <a:buNone/>
            </a:pPr>
            <a:endParaRPr lang="sv-SE" sz="1050" dirty="0"/>
          </a:p>
        </p:txBody>
      </p:sp>
    </p:spTree>
    <p:extLst>
      <p:ext uri="{BB962C8B-B14F-4D97-AF65-F5344CB8AC3E}">
        <p14:creationId xmlns:p14="http://schemas.microsoft.com/office/powerpoint/2010/main" val="1400270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92" y="535068"/>
            <a:ext cx="7036902" cy="656734"/>
          </a:xfrm>
        </p:spPr>
        <p:txBody>
          <a:bodyPr>
            <a:noAutofit/>
          </a:bodyPr>
          <a:lstStyle/>
          <a:p>
            <a:r>
              <a:rPr lang="sv-SE" sz="2700" dirty="0" smtClean="0"/>
              <a:t>From Whom’s Perspective are Process Models Created?</a:t>
            </a:r>
            <a:endParaRPr lang="sv-SE" sz="2700" dirty="0"/>
          </a:p>
        </p:txBody>
      </p:sp>
      <p:sp>
        <p:nvSpPr>
          <p:cNvPr id="3" name="Content Placeholder 2"/>
          <p:cNvSpPr>
            <a:spLocks noGrp="1"/>
          </p:cNvSpPr>
          <p:nvPr>
            <p:ph idx="1"/>
          </p:nvPr>
        </p:nvSpPr>
        <p:spPr>
          <a:xfrm>
            <a:off x="462337" y="1508374"/>
            <a:ext cx="8250149" cy="2251968"/>
          </a:xfrm>
        </p:spPr>
        <p:txBody>
          <a:bodyPr>
            <a:normAutofit fontScale="25000" lnSpcReduction="20000"/>
          </a:bodyPr>
          <a:lstStyle/>
          <a:p>
            <a:pPr marL="0" indent="0">
              <a:spcBef>
                <a:spcPts val="900"/>
              </a:spcBef>
              <a:buNone/>
            </a:pPr>
            <a:r>
              <a:rPr lang="sv-SE" sz="7200" dirty="0" smtClean="0"/>
              <a:t>Examples of perspectives: </a:t>
            </a:r>
          </a:p>
          <a:p>
            <a:pPr>
              <a:spcBef>
                <a:spcPts val="900"/>
              </a:spcBef>
              <a:buFontTx/>
              <a:buChar char="-"/>
            </a:pPr>
            <a:r>
              <a:rPr lang="sv-SE" sz="7200" dirty="0" smtClean="0"/>
              <a:t>The organization’s perspective, </a:t>
            </a:r>
            <a:r>
              <a:rPr lang="sv-SE" sz="7200" dirty="0"/>
              <a:t>or more preciesly: </a:t>
            </a:r>
          </a:p>
          <a:p>
            <a:pPr lvl="1">
              <a:spcBef>
                <a:spcPts val="900"/>
              </a:spcBef>
              <a:buFontTx/>
              <a:buChar char="-"/>
            </a:pPr>
            <a:r>
              <a:rPr lang="sv-SE" sz="7200" dirty="0" smtClean="0"/>
              <a:t>Owners’ perspective</a:t>
            </a:r>
            <a:endParaRPr lang="sv-SE" sz="7200" dirty="0"/>
          </a:p>
          <a:p>
            <a:pPr lvl="1">
              <a:spcBef>
                <a:spcPts val="900"/>
              </a:spcBef>
              <a:buFontTx/>
              <a:buChar char="-"/>
            </a:pPr>
            <a:r>
              <a:rPr lang="sv-SE" sz="7200" dirty="0" smtClean="0"/>
              <a:t>Executive/Management’s perspective</a:t>
            </a:r>
          </a:p>
          <a:p>
            <a:pPr lvl="1">
              <a:spcBef>
                <a:spcPts val="900"/>
              </a:spcBef>
              <a:buFontTx/>
              <a:buChar char="-"/>
            </a:pPr>
            <a:r>
              <a:rPr lang="sv-SE" sz="7200" dirty="0" smtClean="0"/>
              <a:t>Process Participants’ perspectiv</a:t>
            </a:r>
          </a:p>
          <a:p>
            <a:pPr>
              <a:spcBef>
                <a:spcPts val="900"/>
              </a:spcBef>
              <a:buFontTx/>
              <a:buChar char="-"/>
            </a:pPr>
            <a:r>
              <a:rPr lang="sv-SE" sz="7200" dirty="0" smtClean="0"/>
              <a:t>The customers’ perpective</a:t>
            </a:r>
          </a:p>
          <a:p>
            <a:pPr>
              <a:spcBef>
                <a:spcPts val="900"/>
              </a:spcBef>
              <a:buFontTx/>
              <a:buChar char="-"/>
            </a:pPr>
            <a:r>
              <a:rPr lang="sv-SE" sz="7200" dirty="0" smtClean="0"/>
              <a:t>The suppliers’ </a:t>
            </a:r>
            <a:r>
              <a:rPr lang="sv-SE" sz="7200" dirty="0"/>
              <a:t>perpective</a:t>
            </a:r>
            <a:endParaRPr lang="sv-SE" sz="7200" dirty="0" smtClean="0"/>
          </a:p>
          <a:p>
            <a:pPr>
              <a:spcBef>
                <a:spcPts val="900"/>
              </a:spcBef>
            </a:pPr>
            <a:endParaRPr lang="sv-SE" sz="3500" dirty="0"/>
          </a:p>
          <a:p>
            <a:pPr>
              <a:spcBef>
                <a:spcPts val="900"/>
              </a:spcBef>
            </a:pPr>
            <a:endParaRPr lang="sv-SE" sz="1650" dirty="0"/>
          </a:p>
          <a:p>
            <a:pPr lvl="1">
              <a:spcBef>
                <a:spcPts val="900"/>
              </a:spcBef>
            </a:pPr>
            <a:endParaRPr lang="sv-SE" sz="1200" dirty="0"/>
          </a:p>
          <a:p>
            <a:pPr lvl="1">
              <a:spcBef>
                <a:spcPts val="900"/>
              </a:spcBef>
            </a:pPr>
            <a:endParaRPr lang="sv-SE" sz="1200" dirty="0"/>
          </a:p>
          <a:p>
            <a:pPr>
              <a:spcBef>
                <a:spcPts val="900"/>
              </a:spcBef>
            </a:pPr>
            <a:endParaRPr lang="sv-SE" sz="1500" dirty="0"/>
          </a:p>
          <a:p>
            <a:pPr lvl="1">
              <a:spcBef>
                <a:spcPts val="900"/>
              </a:spcBef>
              <a:buFont typeface="Wingdings" pitchFamily="2" charset="2"/>
              <a:buChar char="§"/>
            </a:pPr>
            <a:endParaRPr lang="sv-SE" sz="1050" dirty="0"/>
          </a:p>
          <a:p>
            <a:pPr>
              <a:spcBef>
                <a:spcPts val="900"/>
              </a:spcBef>
            </a:pPr>
            <a:endParaRPr lang="sv-SE" sz="1350" dirty="0"/>
          </a:p>
          <a:p>
            <a:pPr lvl="1">
              <a:spcBef>
                <a:spcPts val="900"/>
              </a:spcBef>
              <a:buNone/>
            </a:pPr>
            <a:endParaRPr lang="sv-SE" sz="1050" dirty="0"/>
          </a:p>
        </p:txBody>
      </p:sp>
    </p:spTree>
    <p:extLst>
      <p:ext uri="{BB962C8B-B14F-4D97-AF65-F5344CB8AC3E}">
        <p14:creationId xmlns:p14="http://schemas.microsoft.com/office/powerpoint/2010/main" val="110534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59" y="473421"/>
            <a:ext cx="6850800" cy="596700"/>
          </a:xfrm>
        </p:spPr>
        <p:txBody>
          <a:bodyPr/>
          <a:lstStyle/>
          <a:p>
            <a:r>
              <a:rPr lang="sv-SE" dirty="0" smtClean="0"/>
              <a:t>Goal and Perspective</a:t>
            </a:r>
            <a:endParaRPr lang="sv-SE" dirty="0"/>
          </a:p>
        </p:txBody>
      </p:sp>
      <p:sp>
        <p:nvSpPr>
          <p:cNvPr id="3" name="Content Placeholder 2"/>
          <p:cNvSpPr>
            <a:spLocks noGrp="1"/>
          </p:cNvSpPr>
          <p:nvPr>
            <p:ph idx="1"/>
          </p:nvPr>
        </p:nvSpPr>
        <p:spPr>
          <a:xfrm>
            <a:off x="689259" y="1203617"/>
            <a:ext cx="5558392" cy="3240432"/>
          </a:xfrm>
        </p:spPr>
        <p:txBody>
          <a:bodyPr>
            <a:noAutofit/>
          </a:bodyPr>
          <a:lstStyle/>
          <a:p>
            <a:pPr marL="0" indent="0">
              <a:buNone/>
            </a:pPr>
            <a:r>
              <a:rPr lang="sv-SE" sz="1800" dirty="0" smtClean="0"/>
              <a:t>The goal (purpose) </a:t>
            </a:r>
            <a:r>
              <a:rPr lang="sv-SE" sz="1800" dirty="0"/>
              <a:t>and perspective of business process </a:t>
            </a:r>
            <a:r>
              <a:rPr lang="sv-SE" sz="1800" dirty="0" smtClean="0"/>
              <a:t>models should be </a:t>
            </a:r>
            <a:r>
              <a:rPr lang="sv-SE" sz="1800" dirty="0"/>
              <a:t>explicitly stated </a:t>
            </a:r>
            <a:r>
              <a:rPr lang="sv-SE" sz="1800" dirty="0" smtClean="0"/>
              <a:t>- to </a:t>
            </a:r>
            <a:r>
              <a:rPr lang="sv-SE" sz="1800" dirty="0"/>
              <a:t>support the design as well as </a:t>
            </a:r>
            <a:r>
              <a:rPr lang="sv-SE" sz="1800" dirty="0" smtClean="0"/>
              <a:t>interpretation</a:t>
            </a:r>
            <a:r>
              <a:rPr lang="sv-SE" sz="1800" dirty="0"/>
              <a:t> </a:t>
            </a:r>
            <a:r>
              <a:rPr lang="sv-SE" sz="1800" dirty="0" smtClean="0"/>
              <a:t>of the process models</a:t>
            </a:r>
            <a:endParaRPr lang="sv-SE" sz="1800" dirty="0"/>
          </a:p>
          <a:p>
            <a:pPr marL="0" indent="0">
              <a:buNone/>
            </a:pPr>
            <a:r>
              <a:rPr lang="sv-SE" sz="1400" i="1" dirty="0" smtClean="0"/>
              <a:t>Example: </a:t>
            </a:r>
          </a:p>
          <a:p>
            <a:r>
              <a:rPr lang="sv-SE" sz="1400" i="1" dirty="0" smtClean="0"/>
              <a:t>Goal of Business Process Model: </a:t>
            </a:r>
            <a:r>
              <a:rPr lang="sv-SE" sz="1400" dirty="0" smtClean="0"/>
              <a:t>To </a:t>
            </a:r>
            <a:r>
              <a:rPr lang="sv-SE" sz="1400" dirty="0"/>
              <a:t>identify requirements on IT </a:t>
            </a:r>
            <a:endParaRPr lang="sv-SE" sz="1400" dirty="0" smtClean="0"/>
          </a:p>
          <a:p>
            <a:r>
              <a:rPr lang="sv-SE" sz="1400" i="1" dirty="0" smtClean="0"/>
              <a:t>Perspective of Business Process Model: </a:t>
            </a:r>
            <a:r>
              <a:rPr lang="sv-SE" sz="1400" dirty="0" smtClean="0"/>
              <a:t>Executive/Management’s perspective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6204" y="1378275"/>
            <a:ext cx="2584815" cy="24026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43494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smtClean="0"/>
              <a:t>Questions to answer </a:t>
            </a:r>
            <a:endParaRPr lang="sv-SE" sz="2700" dirty="0"/>
          </a:p>
        </p:txBody>
      </p:sp>
      <p:sp>
        <p:nvSpPr>
          <p:cNvPr id="3" name="Content Placeholder 2"/>
          <p:cNvSpPr>
            <a:spLocks noGrp="1"/>
          </p:cNvSpPr>
          <p:nvPr>
            <p:ph idx="1"/>
          </p:nvPr>
        </p:nvSpPr>
        <p:spPr>
          <a:xfrm>
            <a:off x="792000" y="1275533"/>
            <a:ext cx="6411246" cy="3324991"/>
          </a:xfrm>
        </p:spPr>
        <p:txBody>
          <a:bodyPr>
            <a:normAutofit/>
          </a:bodyPr>
          <a:lstStyle/>
          <a:p>
            <a:r>
              <a:rPr lang="sv-SE" sz="1800" dirty="0" smtClean="0"/>
              <a:t>What is a business process?</a:t>
            </a:r>
          </a:p>
          <a:p>
            <a:r>
              <a:rPr lang="sv-SE" sz="1800" dirty="0" smtClean="0"/>
              <a:t>What is a business process model?</a:t>
            </a:r>
          </a:p>
          <a:p>
            <a:r>
              <a:rPr lang="sv-SE" sz="1800" dirty="0" smtClean="0"/>
              <a:t>Why do we create business process models? </a:t>
            </a:r>
          </a:p>
          <a:p>
            <a:pPr marL="0" indent="0">
              <a:buNone/>
            </a:pPr>
            <a:endParaRPr lang="sv-SE" sz="1400" dirty="0"/>
          </a:p>
        </p:txBody>
      </p:sp>
    </p:spTree>
    <p:extLst>
      <p:ext uri="{BB962C8B-B14F-4D97-AF65-F5344CB8AC3E}">
        <p14:creationId xmlns:p14="http://schemas.microsoft.com/office/powerpoint/2010/main" val="1275092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As-is vs. To-be Process </a:t>
            </a:r>
            <a:r>
              <a:rPr lang="sv-SE" dirty="0"/>
              <a:t>M</a:t>
            </a:r>
            <a:r>
              <a:rPr lang="sv-SE" dirty="0" smtClean="0"/>
              <a:t>odels</a:t>
            </a:r>
            <a:endParaRPr lang="sv-SE" dirty="0"/>
          </a:p>
        </p:txBody>
      </p:sp>
      <p:sp>
        <p:nvSpPr>
          <p:cNvPr id="3" name="Content Placeholder 2"/>
          <p:cNvSpPr>
            <a:spLocks noGrp="1"/>
          </p:cNvSpPr>
          <p:nvPr>
            <p:ph idx="1"/>
          </p:nvPr>
        </p:nvSpPr>
        <p:spPr>
          <a:xfrm>
            <a:off x="792000" y="1275534"/>
            <a:ext cx="4745771" cy="3717706"/>
          </a:xfrm>
        </p:spPr>
        <p:txBody>
          <a:bodyPr>
            <a:normAutofit/>
          </a:bodyPr>
          <a:lstStyle/>
          <a:p>
            <a:r>
              <a:rPr lang="en-US" sz="1800" dirty="0"/>
              <a:t>Business process models can be </a:t>
            </a:r>
            <a:r>
              <a:rPr lang="en-US" sz="1800" b="1" dirty="0"/>
              <a:t>descriptive</a:t>
            </a:r>
            <a:r>
              <a:rPr lang="en-US" sz="1800" dirty="0"/>
              <a:t>, i.e. they depict the current </a:t>
            </a:r>
            <a:r>
              <a:rPr lang="en-US" sz="1800" dirty="0" smtClean="0"/>
              <a:t>way working </a:t>
            </a:r>
            <a:r>
              <a:rPr lang="en-US" sz="1800" dirty="0"/>
              <a:t>of the process. </a:t>
            </a:r>
            <a:r>
              <a:rPr lang="en-US" sz="1800" dirty="0" smtClean="0"/>
              <a:t>These </a:t>
            </a:r>
            <a:r>
              <a:rPr lang="en-US" sz="1800" dirty="0"/>
              <a:t>models are often called </a:t>
            </a:r>
            <a:r>
              <a:rPr lang="en-US" sz="1800" b="1" dirty="0"/>
              <a:t>as-is </a:t>
            </a:r>
            <a:r>
              <a:rPr lang="en-US" sz="1800" b="1" dirty="0" smtClean="0"/>
              <a:t>models</a:t>
            </a:r>
            <a:endParaRPr lang="en-US" sz="1800" dirty="0"/>
          </a:p>
          <a:p>
            <a:r>
              <a:rPr lang="en-US" sz="1800" dirty="0"/>
              <a:t>Business process models can be </a:t>
            </a:r>
            <a:r>
              <a:rPr lang="en-US" sz="1800" b="1" dirty="0"/>
              <a:t>prescriptive</a:t>
            </a:r>
            <a:r>
              <a:rPr lang="en-US" sz="1800" dirty="0"/>
              <a:t>, i.e. they prescribe a desired state</a:t>
            </a:r>
            <a:r>
              <a:rPr lang="en-US" sz="1800" dirty="0" smtClean="0"/>
              <a:t>. </a:t>
            </a:r>
            <a:r>
              <a:rPr lang="en-US" sz="1800" dirty="0"/>
              <a:t>The models are often called </a:t>
            </a:r>
            <a:r>
              <a:rPr lang="en-US" sz="1800" b="1" dirty="0" smtClean="0"/>
              <a:t>to-be models</a:t>
            </a:r>
            <a:endParaRPr lang="en-US" sz="1800" b="1" dirty="0"/>
          </a:p>
          <a:p>
            <a:endParaRPr lang="sv-SE"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451" y="1871435"/>
            <a:ext cx="2982680" cy="27724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80455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Modelling Languages</a:t>
            </a:r>
            <a:endParaRPr lang="sv-SE" dirty="0"/>
          </a:p>
        </p:txBody>
      </p:sp>
      <p:sp>
        <p:nvSpPr>
          <p:cNvPr id="3" name="Content Placeholder 2"/>
          <p:cNvSpPr>
            <a:spLocks noGrp="1"/>
          </p:cNvSpPr>
          <p:nvPr>
            <p:ph idx="1"/>
          </p:nvPr>
        </p:nvSpPr>
        <p:spPr>
          <a:xfrm>
            <a:off x="791999" y="1275534"/>
            <a:ext cx="8115695" cy="3240432"/>
          </a:xfrm>
        </p:spPr>
        <p:txBody>
          <a:bodyPr>
            <a:noAutofit/>
          </a:bodyPr>
          <a:lstStyle/>
          <a:p>
            <a:r>
              <a:rPr lang="sv-SE" sz="1800" dirty="0" smtClean="0"/>
              <a:t>There are many different modelling languages (sometimes called modelling techniques) that can be used for modelling business processes. The different languages focus on different concepts and thereby give different focus on the business processes</a:t>
            </a:r>
          </a:p>
          <a:p>
            <a:r>
              <a:rPr lang="sv-SE" sz="1800" dirty="0" smtClean="0"/>
              <a:t>Business Process Modelling Languages can focus on:</a:t>
            </a:r>
          </a:p>
          <a:p>
            <a:pPr lvl="1"/>
            <a:r>
              <a:rPr lang="sv-SE" sz="1600" dirty="0" smtClean="0"/>
              <a:t>the order of the activities (such as UML Activity Diagrams, Event Process Chain, BPMN)</a:t>
            </a:r>
          </a:p>
          <a:p>
            <a:pPr lvl="1"/>
            <a:r>
              <a:rPr lang="sv-SE" sz="1600" dirty="0" smtClean="0"/>
              <a:t>input and output (such as IDEF0)</a:t>
            </a:r>
          </a:p>
          <a:p>
            <a:pPr lvl="1"/>
            <a:r>
              <a:rPr lang="sv-SE" sz="1600" dirty="0" smtClean="0"/>
              <a:t>states of a process (such as UML State Machine Diagrams)</a:t>
            </a:r>
          </a:p>
        </p:txBody>
      </p:sp>
    </p:spTree>
    <p:extLst>
      <p:ext uri="{BB962C8B-B14F-4D97-AF65-F5344CB8AC3E}">
        <p14:creationId xmlns:p14="http://schemas.microsoft.com/office/powerpoint/2010/main" val="834314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smtClean="0"/>
              <a:t>Questions to answer </a:t>
            </a:r>
            <a:endParaRPr lang="sv-SE" sz="2700" dirty="0"/>
          </a:p>
        </p:txBody>
      </p:sp>
      <p:sp>
        <p:nvSpPr>
          <p:cNvPr id="3" name="Content Placeholder 2"/>
          <p:cNvSpPr>
            <a:spLocks noGrp="1"/>
          </p:cNvSpPr>
          <p:nvPr>
            <p:ph idx="1"/>
          </p:nvPr>
        </p:nvSpPr>
        <p:spPr>
          <a:xfrm>
            <a:off x="792000" y="1275533"/>
            <a:ext cx="6411246" cy="3324991"/>
          </a:xfrm>
        </p:spPr>
        <p:txBody>
          <a:bodyPr>
            <a:normAutofit/>
          </a:bodyPr>
          <a:lstStyle/>
          <a:p>
            <a:r>
              <a:rPr lang="sv-SE" sz="1800" dirty="0" smtClean="0"/>
              <a:t>What is a business process?</a:t>
            </a:r>
          </a:p>
          <a:p>
            <a:r>
              <a:rPr lang="sv-SE" sz="1800" dirty="0" smtClean="0"/>
              <a:t>What is a business process model?</a:t>
            </a:r>
          </a:p>
          <a:p>
            <a:r>
              <a:rPr lang="sv-SE" sz="1800" dirty="0" smtClean="0"/>
              <a:t>Why do we create business process models? </a:t>
            </a:r>
          </a:p>
          <a:p>
            <a:pPr marL="0" indent="0">
              <a:buNone/>
            </a:pPr>
            <a:endParaRPr lang="sv-SE" sz="1400" dirty="0"/>
          </a:p>
        </p:txBody>
      </p:sp>
    </p:spTree>
    <p:extLst>
      <p:ext uri="{BB962C8B-B14F-4D97-AF65-F5344CB8AC3E}">
        <p14:creationId xmlns:p14="http://schemas.microsoft.com/office/powerpoint/2010/main" val="3452259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v-SE" dirty="0" smtClean="0"/>
              <a:t>Erik Perjons – Lärare</a:t>
            </a:r>
          </a:p>
          <a:p>
            <a:r>
              <a:rPr lang="sv-SE" dirty="0" smtClean="0"/>
              <a:t>Jonas Collin – Mediepedagog</a:t>
            </a:r>
          </a:p>
          <a:p>
            <a:pPr marL="0" indent="0">
              <a:buNone/>
            </a:pPr>
            <a:endParaRPr lang="sv-SE" dirty="0"/>
          </a:p>
        </p:txBody>
      </p:sp>
    </p:spTree>
    <p:extLst>
      <p:ext uri="{BB962C8B-B14F-4D97-AF65-F5344CB8AC3E}">
        <p14:creationId xmlns:p14="http://schemas.microsoft.com/office/powerpoint/2010/main" val="1202218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3</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smtClean="0"/>
              <a:t>Business Processes and Models</a:t>
            </a:r>
            <a:endParaRPr lang="en-US" altLang="sv-SE" dirty="0" smtClean="0"/>
          </a:p>
        </p:txBody>
      </p:sp>
    </p:spTree>
    <p:extLst>
      <p:ext uri="{BB962C8B-B14F-4D97-AF65-F5344CB8AC3E}">
        <p14:creationId xmlns:p14="http://schemas.microsoft.com/office/powerpoint/2010/main" val="3152190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4</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smtClean="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ext uri="{D42A27DB-BD31-4B8C-83A1-F6EECF244321}">
                <p14:modId xmlns:p14="http://schemas.microsoft.com/office/powerpoint/2010/main" val="2183095918"/>
              </p:ext>
            </p:extLst>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3245"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ext uri="{D42A27DB-BD31-4B8C-83A1-F6EECF244321}">
                <p14:modId xmlns:p14="http://schemas.microsoft.com/office/powerpoint/2010/main" val="78960490"/>
              </p:ext>
            </p:extLst>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3246"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ext uri="{D42A27DB-BD31-4B8C-83A1-F6EECF244321}">
                <p14:modId xmlns:p14="http://schemas.microsoft.com/office/powerpoint/2010/main" val="1400412621"/>
              </p:ext>
            </p:extLst>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3247"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3248"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ext uri="{D42A27DB-BD31-4B8C-83A1-F6EECF244321}">
                <p14:modId xmlns:p14="http://schemas.microsoft.com/office/powerpoint/2010/main" val="432273740"/>
              </p:ext>
            </p:extLst>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3249"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ext uri="{D42A27DB-BD31-4B8C-83A1-F6EECF244321}">
                <p14:modId xmlns:p14="http://schemas.microsoft.com/office/powerpoint/2010/main" val="2035257553"/>
              </p:ext>
            </p:extLst>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3250"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ext uri="{D42A27DB-BD31-4B8C-83A1-F6EECF244321}">
                <p14:modId xmlns:p14="http://schemas.microsoft.com/office/powerpoint/2010/main" val="1446605946"/>
              </p:ext>
            </p:extLst>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3251"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ext uri="{D42A27DB-BD31-4B8C-83A1-F6EECF244321}">
                <p14:modId xmlns:p14="http://schemas.microsoft.com/office/powerpoint/2010/main" val="750159792"/>
              </p:ext>
            </p:extLst>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3252"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ext uri="{D42A27DB-BD31-4B8C-83A1-F6EECF244321}">
                <p14:modId xmlns:p14="http://schemas.microsoft.com/office/powerpoint/2010/main" val="4193846813"/>
              </p:ext>
            </p:extLst>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3253"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Tree>
    <p:custDataLst>
      <p:tags r:id="rId2"/>
    </p:custDataLst>
    <p:extLst>
      <p:ext uri="{BB962C8B-B14F-4D97-AF65-F5344CB8AC3E}">
        <p14:creationId xmlns:p14="http://schemas.microsoft.com/office/powerpoint/2010/main" val="2267344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 name="Oval 261"/>
          <p:cNvSpPr/>
          <p:nvPr/>
        </p:nvSpPr>
        <p:spPr>
          <a:xfrm>
            <a:off x="1010812" y="941271"/>
            <a:ext cx="2323534" cy="1652233"/>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5</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smtClean="0"/>
              <a:t>Business Processes </a:t>
            </a:r>
            <a:r>
              <a:rPr lang="sv-SE" altLang="sv-SE" dirty="0"/>
              <a:t>(</a:t>
            </a:r>
            <a:r>
              <a:rPr lang="sv-SE" altLang="sv-SE" dirty="0" smtClean="0"/>
              <a:t>in Real </a:t>
            </a:r>
            <a:r>
              <a:rPr lang="sv-SE" altLang="sv-SE" dirty="0"/>
              <a:t>W</a:t>
            </a:r>
            <a:r>
              <a:rPr lang="sv-SE" altLang="sv-SE" dirty="0" smtClean="0"/>
              <a:t>orld)</a:t>
            </a:r>
          </a:p>
        </p:txBody>
      </p:sp>
      <p:sp>
        <p:nvSpPr>
          <p:cNvPr id="2061" name="Line 3"/>
          <p:cNvSpPr>
            <a:spLocks noChangeShapeType="1"/>
          </p:cNvSpPr>
          <p:nvPr/>
        </p:nvSpPr>
        <p:spPr bwMode="auto">
          <a:xfrm flipV="1">
            <a:off x="839391" y="32599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39391" y="25491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66047" y="34147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37635" y="34671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19663" y="27658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13410" y="46970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594498" y="46970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86150" y="15120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0088" y="15668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34954" y="40814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31544" y="41636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86150" y="10370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87078" y="30253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84684" y="2774158"/>
          <a:ext cx="203597" cy="251222"/>
        </p:xfrm>
        <a:graphic>
          <a:graphicData uri="http://schemas.openxmlformats.org/presentationml/2006/ole">
            <mc:AlternateContent xmlns:mc="http://schemas.openxmlformats.org/markup-compatibility/2006">
              <mc:Choice xmlns:v="urn:schemas-microsoft-com:vml" Requires="v">
                <p:oleObj spid="_x0000_s5302"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684"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57413" y="2774158"/>
          <a:ext cx="203597" cy="251222"/>
        </p:xfrm>
        <a:graphic>
          <a:graphicData uri="http://schemas.openxmlformats.org/presentationml/2006/ole">
            <mc:AlternateContent xmlns:mc="http://schemas.openxmlformats.org/markup-compatibility/2006">
              <mc:Choice xmlns:v="urn:schemas-microsoft-com:vml" Requires="v">
                <p:oleObj spid="_x0000_s5303"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74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33713" y="2774158"/>
          <a:ext cx="203597" cy="251222"/>
        </p:xfrm>
        <a:graphic>
          <a:graphicData uri="http://schemas.openxmlformats.org/presentationml/2006/ole">
            <mc:AlternateContent xmlns:mc="http://schemas.openxmlformats.org/markup-compatibility/2006">
              <mc:Choice xmlns:v="urn:schemas-microsoft-com:vml" Requires="v">
                <p:oleObj spid="_x0000_s5304"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0154" y="30253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59806" y="30253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76325" y="36385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5305"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28913" y="1955009"/>
          <a:ext cx="486966" cy="273844"/>
        </p:xfrm>
        <a:graphic>
          <a:graphicData uri="http://schemas.openxmlformats.org/presentationml/2006/ole">
            <mc:AlternateContent xmlns:mc="http://schemas.openxmlformats.org/markup-compatibility/2006">
              <mc:Choice xmlns:v="urn:schemas-microsoft-com:vml" Requires="v">
                <p:oleObj spid="_x0000_s5306"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8913" y="19550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15816" y="1198962"/>
          <a:ext cx="451247" cy="540544"/>
        </p:xfrm>
        <a:graphic>
          <a:graphicData uri="http://schemas.openxmlformats.org/presentationml/2006/ole">
            <mc:AlternateContent xmlns:mc="http://schemas.openxmlformats.org/markup-compatibility/2006">
              <mc:Choice xmlns:v="urn:schemas-microsoft-com:vml" Requires="v">
                <p:oleObj spid="_x0000_s5307"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5816" y="11989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54894" y="1793084"/>
          <a:ext cx="385763" cy="415528"/>
        </p:xfrm>
        <a:graphic>
          <a:graphicData uri="http://schemas.openxmlformats.org/presentationml/2006/ole">
            <mc:AlternateContent xmlns:mc="http://schemas.openxmlformats.org/markup-compatibility/2006">
              <mc:Choice xmlns:v="urn:schemas-microsoft-com:vml" Requires="v">
                <p:oleObj spid="_x0000_s5308"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4894" y="17930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54894" y="1360887"/>
          <a:ext cx="136922" cy="284559"/>
        </p:xfrm>
        <a:graphic>
          <a:graphicData uri="http://schemas.openxmlformats.org/presentationml/2006/ole">
            <mc:AlternateContent xmlns:mc="http://schemas.openxmlformats.org/markup-compatibility/2006">
              <mc:Choice xmlns:v="urn:schemas-microsoft-com:vml" Requires="v">
                <p:oleObj spid="_x0000_s5309"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4894" y="13608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72854" y="12013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34779" y="13632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72854" y="17954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34779" y="19573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10866" y="1307309"/>
          <a:ext cx="167878" cy="271463"/>
        </p:xfrm>
        <a:graphic>
          <a:graphicData uri="http://schemas.openxmlformats.org/presentationml/2006/ole">
            <mc:AlternateContent xmlns:mc="http://schemas.openxmlformats.org/markup-compatibility/2006">
              <mc:Choice xmlns:v="urn:schemas-microsoft-com:vml" Requires="v">
                <p:oleObj spid="_x0000_s5310"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0866" y="13073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39391" y="46553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598069" y="26991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12594" y="11632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20942" y="16858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79686" y="12807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32086" y="14331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89211" y="17379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41611" y="18903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0414" y="26892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26561" y="27075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22084" y="27359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Tree>
    <p:custDataLst>
      <p:tags r:id="rId2"/>
    </p:custDataLst>
    <p:extLst>
      <p:ext uri="{BB962C8B-B14F-4D97-AF65-F5344CB8AC3E}">
        <p14:creationId xmlns:p14="http://schemas.microsoft.com/office/powerpoint/2010/main" val="4112807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 name="Oval 261"/>
          <p:cNvSpPr/>
          <p:nvPr/>
        </p:nvSpPr>
        <p:spPr>
          <a:xfrm>
            <a:off x="1117082" y="941271"/>
            <a:ext cx="2217264" cy="1652233"/>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Oval 1"/>
          <p:cNvSpPr/>
          <p:nvPr/>
        </p:nvSpPr>
        <p:spPr>
          <a:xfrm>
            <a:off x="5198268" y="941544"/>
            <a:ext cx="1926523" cy="1652233"/>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6</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smtClean="0"/>
              <a:t>Business Process Models</a:t>
            </a:r>
          </a:p>
        </p:txBody>
      </p:sp>
      <p:sp>
        <p:nvSpPr>
          <p:cNvPr id="2061" name="Line 3"/>
          <p:cNvSpPr>
            <a:spLocks noChangeShapeType="1"/>
          </p:cNvSpPr>
          <p:nvPr/>
        </p:nvSpPr>
        <p:spPr bwMode="auto">
          <a:xfrm flipV="1">
            <a:off x="839391" y="32599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39391" y="25491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66047" y="34147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37635" y="34671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19663" y="27658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13410" y="46970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594498" y="46970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86150" y="15120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0088" y="15668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34954" y="40814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31544" y="41636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86150" y="10370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87078" y="30253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ext uri="{D42A27DB-BD31-4B8C-83A1-F6EECF244321}">
                <p14:modId xmlns:p14="http://schemas.microsoft.com/office/powerpoint/2010/main" val="1809043729"/>
              </p:ext>
            </p:extLst>
          </p:nvPr>
        </p:nvGraphicFramePr>
        <p:xfrm>
          <a:off x="1284684" y="2774158"/>
          <a:ext cx="203597" cy="251222"/>
        </p:xfrm>
        <a:graphic>
          <a:graphicData uri="http://schemas.openxmlformats.org/presentationml/2006/ole">
            <mc:AlternateContent xmlns:mc="http://schemas.openxmlformats.org/markup-compatibility/2006">
              <mc:Choice xmlns:v="urn:schemas-microsoft-com:vml" Requires="v">
                <p:oleObj spid="_x0000_s4260"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684"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ext uri="{D42A27DB-BD31-4B8C-83A1-F6EECF244321}">
                <p14:modId xmlns:p14="http://schemas.microsoft.com/office/powerpoint/2010/main" val="808515655"/>
              </p:ext>
            </p:extLst>
          </p:nvPr>
        </p:nvGraphicFramePr>
        <p:xfrm>
          <a:off x="2157413" y="2774158"/>
          <a:ext cx="203597" cy="251222"/>
        </p:xfrm>
        <a:graphic>
          <a:graphicData uri="http://schemas.openxmlformats.org/presentationml/2006/ole">
            <mc:AlternateContent xmlns:mc="http://schemas.openxmlformats.org/markup-compatibility/2006">
              <mc:Choice xmlns:v="urn:schemas-microsoft-com:vml" Requires="v">
                <p:oleObj spid="_x0000_s4261"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74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ext uri="{D42A27DB-BD31-4B8C-83A1-F6EECF244321}">
                <p14:modId xmlns:p14="http://schemas.microsoft.com/office/powerpoint/2010/main" val="580799928"/>
              </p:ext>
            </p:extLst>
          </p:nvPr>
        </p:nvGraphicFramePr>
        <p:xfrm>
          <a:off x="3033713" y="2774158"/>
          <a:ext cx="203597" cy="251222"/>
        </p:xfrm>
        <a:graphic>
          <a:graphicData uri="http://schemas.openxmlformats.org/presentationml/2006/ole">
            <mc:AlternateContent xmlns:mc="http://schemas.openxmlformats.org/markup-compatibility/2006">
              <mc:Choice xmlns:v="urn:schemas-microsoft-com:vml" Requires="v">
                <p:oleObj spid="_x0000_s4262"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0154" y="30253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59806" y="30253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76325" y="36385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4263"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ext uri="{D42A27DB-BD31-4B8C-83A1-F6EECF244321}">
                <p14:modId xmlns:p14="http://schemas.microsoft.com/office/powerpoint/2010/main" val="3924432726"/>
              </p:ext>
            </p:extLst>
          </p:nvPr>
        </p:nvGraphicFramePr>
        <p:xfrm>
          <a:off x="2728913" y="1955009"/>
          <a:ext cx="486966" cy="273844"/>
        </p:xfrm>
        <a:graphic>
          <a:graphicData uri="http://schemas.openxmlformats.org/presentationml/2006/ole">
            <mc:AlternateContent xmlns:mc="http://schemas.openxmlformats.org/markup-compatibility/2006">
              <mc:Choice xmlns:v="urn:schemas-microsoft-com:vml" Requires="v">
                <p:oleObj spid="_x0000_s4264"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8913" y="19550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ext uri="{D42A27DB-BD31-4B8C-83A1-F6EECF244321}">
                <p14:modId xmlns:p14="http://schemas.microsoft.com/office/powerpoint/2010/main" val="2138185458"/>
              </p:ext>
            </p:extLst>
          </p:nvPr>
        </p:nvGraphicFramePr>
        <p:xfrm>
          <a:off x="2715816" y="1198962"/>
          <a:ext cx="451247" cy="540544"/>
        </p:xfrm>
        <a:graphic>
          <a:graphicData uri="http://schemas.openxmlformats.org/presentationml/2006/ole">
            <mc:AlternateContent xmlns:mc="http://schemas.openxmlformats.org/markup-compatibility/2006">
              <mc:Choice xmlns:v="urn:schemas-microsoft-com:vml" Requires="v">
                <p:oleObj spid="_x0000_s4265"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5816" y="11989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ext uri="{D42A27DB-BD31-4B8C-83A1-F6EECF244321}">
                <p14:modId xmlns:p14="http://schemas.microsoft.com/office/powerpoint/2010/main" val="2633995135"/>
              </p:ext>
            </p:extLst>
          </p:nvPr>
        </p:nvGraphicFramePr>
        <p:xfrm>
          <a:off x="1054894" y="1793084"/>
          <a:ext cx="385763" cy="415528"/>
        </p:xfrm>
        <a:graphic>
          <a:graphicData uri="http://schemas.openxmlformats.org/presentationml/2006/ole">
            <mc:AlternateContent xmlns:mc="http://schemas.openxmlformats.org/markup-compatibility/2006">
              <mc:Choice xmlns:v="urn:schemas-microsoft-com:vml" Requires="v">
                <p:oleObj spid="_x0000_s4266"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4894" y="17930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ext uri="{D42A27DB-BD31-4B8C-83A1-F6EECF244321}">
                <p14:modId xmlns:p14="http://schemas.microsoft.com/office/powerpoint/2010/main" val="2066464112"/>
              </p:ext>
            </p:extLst>
          </p:nvPr>
        </p:nvGraphicFramePr>
        <p:xfrm>
          <a:off x="1054894" y="1360887"/>
          <a:ext cx="136922" cy="284559"/>
        </p:xfrm>
        <a:graphic>
          <a:graphicData uri="http://schemas.openxmlformats.org/presentationml/2006/ole">
            <mc:AlternateContent xmlns:mc="http://schemas.openxmlformats.org/markup-compatibility/2006">
              <mc:Choice xmlns:v="urn:schemas-microsoft-com:vml" Requires="v">
                <p:oleObj spid="_x0000_s4267"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4894" y="13608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72854" y="12013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34779" y="13632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72854" y="17954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34779" y="19573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ext uri="{D42A27DB-BD31-4B8C-83A1-F6EECF244321}">
                <p14:modId xmlns:p14="http://schemas.microsoft.com/office/powerpoint/2010/main" val="2828296004"/>
              </p:ext>
            </p:extLst>
          </p:nvPr>
        </p:nvGraphicFramePr>
        <p:xfrm>
          <a:off x="1210866" y="1307309"/>
          <a:ext cx="167878" cy="271463"/>
        </p:xfrm>
        <a:graphic>
          <a:graphicData uri="http://schemas.openxmlformats.org/presentationml/2006/ole">
            <mc:AlternateContent xmlns:mc="http://schemas.openxmlformats.org/markup-compatibility/2006">
              <mc:Choice xmlns:v="urn:schemas-microsoft-com:vml" Requires="v">
                <p:oleObj spid="_x0000_s4268"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0866" y="13073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39391" y="46553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598069" y="26991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12594" y="11632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20942" y="16858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79686" y="12807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32086" y="14331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89211" y="17379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41611" y="18903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0414" y="26892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26561" y="27075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22084" y="27359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Tree>
    <p:custDataLst>
      <p:tags r:id="rId2"/>
    </p:custDataLst>
    <p:extLst>
      <p:ext uri="{BB962C8B-B14F-4D97-AF65-F5344CB8AC3E}">
        <p14:creationId xmlns:p14="http://schemas.microsoft.com/office/powerpoint/2010/main" val="3690473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7</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smtClean="0"/>
              <a:t>Business Processes (in the Real World)</a:t>
            </a:r>
            <a:endParaRPr lang="en-US" altLang="sv-SE" dirty="0" smtClean="0"/>
          </a:p>
        </p:txBody>
      </p:sp>
    </p:spTree>
    <p:extLst>
      <p:ext uri="{BB962C8B-B14F-4D97-AF65-F5344CB8AC3E}">
        <p14:creationId xmlns:p14="http://schemas.microsoft.com/office/powerpoint/2010/main" val="1943614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smtClean="0"/>
              <a:t>Definitions of Business </a:t>
            </a:r>
            <a:r>
              <a:rPr lang="sv-SE" sz="2700" dirty="0"/>
              <a:t>P</a:t>
            </a:r>
            <a:r>
              <a:rPr lang="sv-SE" sz="2700" dirty="0" smtClean="0"/>
              <a:t>rocess </a:t>
            </a:r>
            <a:endParaRPr lang="sv-SE" sz="2700" dirty="0"/>
          </a:p>
        </p:txBody>
      </p:sp>
      <p:sp>
        <p:nvSpPr>
          <p:cNvPr id="3" name="Content Placeholder 2"/>
          <p:cNvSpPr>
            <a:spLocks noGrp="1"/>
          </p:cNvSpPr>
          <p:nvPr>
            <p:ph idx="1"/>
          </p:nvPr>
        </p:nvSpPr>
        <p:spPr>
          <a:xfrm>
            <a:off x="792000" y="1275533"/>
            <a:ext cx="6411246" cy="3324991"/>
          </a:xfrm>
        </p:spPr>
        <p:txBody>
          <a:bodyPr>
            <a:normAutofit/>
          </a:bodyPr>
          <a:lstStyle/>
          <a:p>
            <a:r>
              <a:rPr lang="sv-SE" sz="1800" dirty="0" smtClean="0"/>
              <a:t>”A set of activities that takes one or more types of input and turns them into an output of greater value to the customer” [Hammer]</a:t>
            </a:r>
          </a:p>
          <a:p>
            <a:endParaRPr lang="sv-SE" sz="1400" dirty="0"/>
          </a:p>
          <a:p>
            <a:r>
              <a:rPr lang="sv-SE" sz="1800" dirty="0" smtClean="0"/>
              <a:t>”A specific ordering of work activities across time and place, with a beginning, an end, and clearly-defined inputs and outputs” [</a:t>
            </a:r>
            <a:r>
              <a:rPr lang="sv-SE" sz="1800" dirty="0"/>
              <a:t>Davenport]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095" y="2358480"/>
            <a:ext cx="3688422" cy="5081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095" y="4075372"/>
            <a:ext cx="3811712" cy="5251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7469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smtClean="0"/>
              <a:t>Which Business Processes Exists? </a:t>
            </a:r>
            <a:endParaRPr lang="sv-SE" sz="2700" dirty="0"/>
          </a:p>
        </p:txBody>
      </p:sp>
      <p:sp>
        <p:nvSpPr>
          <p:cNvPr id="35" name="TextBox 34"/>
          <p:cNvSpPr txBox="1"/>
          <p:nvPr/>
        </p:nvSpPr>
        <p:spPr>
          <a:xfrm>
            <a:off x="668498" y="1245851"/>
            <a:ext cx="8002891" cy="3647152"/>
          </a:xfrm>
          <a:prstGeom prst="rect">
            <a:avLst/>
          </a:prstGeom>
          <a:noFill/>
        </p:spPr>
        <p:txBody>
          <a:bodyPr wrap="square" rtlCol="0">
            <a:spAutoFit/>
          </a:bodyPr>
          <a:lstStyle/>
          <a:p>
            <a:r>
              <a:rPr lang="sv-SE" dirty="0">
                <a:latin typeface="Verdana" pitchFamily="34" charset="0"/>
                <a:ea typeface="Verdana" pitchFamily="34" charset="0"/>
                <a:cs typeface="Verdana" pitchFamily="34" charset="0"/>
              </a:rPr>
              <a:t>It is the organization itself that decide what business processes exists, which activities are included in the processes, and how the processes </a:t>
            </a:r>
            <a:r>
              <a:rPr lang="sv-SE" dirty="0" smtClean="0">
                <a:latin typeface="Verdana" pitchFamily="34" charset="0"/>
                <a:ea typeface="Verdana" pitchFamily="34" charset="0"/>
                <a:cs typeface="Verdana" pitchFamily="34" charset="0"/>
              </a:rPr>
              <a:t>start </a:t>
            </a:r>
            <a:r>
              <a:rPr lang="sv-SE" dirty="0">
                <a:latin typeface="Verdana" pitchFamily="34" charset="0"/>
                <a:ea typeface="Verdana" pitchFamily="34" charset="0"/>
                <a:cs typeface="Verdana" pitchFamily="34" charset="0"/>
              </a:rPr>
              <a:t>and </a:t>
            </a:r>
            <a:r>
              <a:rPr lang="sv-SE" dirty="0" smtClean="0">
                <a:latin typeface="Verdana" pitchFamily="34" charset="0"/>
                <a:ea typeface="Verdana" pitchFamily="34" charset="0"/>
                <a:cs typeface="Verdana" pitchFamily="34" charset="0"/>
              </a:rPr>
              <a:t>end</a:t>
            </a:r>
            <a:endParaRPr lang="sv-SE" dirty="0">
              <a:latin typeface="Verdana" pitchFamily="34" charset="0"/>
              <a:ea typeface="Verdana" pitchFamily="34" charset="0"/>
              <a:cs typeface="Verdana" pitchFamily="34" charset="0"/>
            </a:endParaRPr>
          </a:p>
          <a:p>
            <a:endParaRPr lang="sv-SE" dirty="0"/>
          </a:p>
          <a:p>
            <a:r>
              <a:rPr lang="sv-SE" b="1" dirty="0">
                <a:latin typeface="Verdana" pitchFamily="34" charset="0"/>
                <a:ea typeface="Verdana" pitchFamily="34" charset="0"/>
                <a:cs typeface="Verdana" pitchFamily="34" charset="0"/>
              </a:rPr>
              <a:t>Example </a:t>
            </a:r>
            <a:r>
              <a:rPr lang="sv-SE" b="1" dirty="0" smtClean="0">
                <a:latin typeface="Verdana" pitchFamily="34" charset="0"/>
                <a:ea typeface="Verdana" pitchFamily="34" charset="0"/>
                <a:cs typeface="Verdana" pitchFamily="34" charset="0"/>
              </a:rPr>
              <a:t>of </a:t>
            </a:r>
            <a:r>
              <a:rPr lang="sv-SE" b="1" dirty="0">
                <a:latin typeface="Verdana" pitchFamily="34" charset="0"/>
                <a:ea typeface="Verdana" pitchFamily="34" charset="0"/>
                <a:cs typeface="Verdana" pitchFamily="34" charset="0"/>
              </a:rPr>
              <a:t>business </a:t>
            </a:r>
            <a:r>
              <a:rPr lang="sv-SE" b="1" dirty="0" smtClean="0">
                <a:latin typeface="Verdana" pitchFamily="34" charset="0"/>
                <a:ea typeface="Verdana" pitchFamily="34" charset="0"/>
                <a:cs typeface="Verdana" pitchFamily="34" charset="0"/>
              </a:rPr>
              <a:t>processes in an organization:</a:t>
            </a:r>
            <a:endParaRPr lang="sv-SE" b="1" dirty="0">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sv-SE" dirty="0" smtClean="0">
                <a:latin typeface="Verdana" pitchFamily="34" charset="0"/>
                <a:ea typeface="Verdana" pitchFamily="34" charset="0"/>
                <a:cs typeface="Verdana" pitchFamily="34" charset="0"/>
              </a:rPr>
              <a:t>Sales process</a:t>
            </a:r>
          </a:p>
          <a:p>
            <a:pPr marL="285750" indent="-285750">
              <a:buFont typeface="Arial" panose="020B0604020202020204" pitchFamily="34" charset="0"/>
              <a:buChar char="•"/>
            </a:pPr>
            <a:r>
              <a:rPr lang="sv-SE" dirty="0" smtClean="0">
                <a:latin typeface="Verdana" pitchFamily="34" charset="0"/>
                <a:ea typeface="Verdana" pitchFamily="34" charset="0"/>
                <a:cs typeface="Verdana" pitchFamily="34" charset="0"/>
              </a:rPr>
              <a:t>Production process</a:t>
            </a:r>
          </a:p>
          <a:p>
            <a:pPr marL="285750" indent="-285750">
              <a:buFont typeface="Arial" panose="020B0604020202020204" pitchFamily="34" charset="0"/>
              <a:buChar char="•"/>
            </a:pPr>
            <a:r>
              <a:rPr lang="sv-SE" dirty="0" smtClean="0">
                <a:latin typeface="Verdana" pitchFamily="34" charset="0"/>
                <a:ea typeface="Verdana" pitchFamily="34" charset="0"/>
                <a:cs typeface="Verdana" pitchFamily="34" charset="0"/>
              </a:rPr>
              <a:t>Order process (which can be part of the sales process)</a:t>
            </a:r>
          </a:p>
          <a:p>
            <a:pPr marL="285750" indent="-285750">
              <a:buFont typeface="Arial" panose="020B0604020202020204" pitchFamily="34" charset="0"/>
              <a:buChar char="•"/>
            </a:pPr>
            <a:r>
              <a:rPr lang="sv-SE" dirty="0" smtClean="0">
                <a:latin typeface="Verdana" pitchFamily="34" charset="0"/>
                <a:ea typeface="Verdana" pitchFamily="34" charset="0"/>
                <a:cs typeface="Verdana" pitchFamily="34" charset="0"/>
              </a:rPr>
              <a:t>Delivery process (which also can be part of the sales process)</a:t>
            </a:r>
          </a:p>
          <a:p>
            <a:pPr marL="285750" indent="-285750">
              <a:buFont typeface="Arial" panose="020B0604020202020204" pitchFamily="34" charset="0"/>
              <a:buChar char="•"/>
            </a:pPr>
            <a:r>
              <a:rPr lang="sv-SE" dirty="0" smtClean="0">
                <a:latin typeface="Verdana" pitchFamily="34" charset="0"/>
                <a:ea typeface="Verdana" pitchFamily="34" charset="0"/>
                <a:cs typeface="Verdana" pitchFamily="34" charset="0"/>
              </a:rPr>
              <a:t>Quality assurance process</a:t>
            </a:r>
          </a:p>
          <a:p>
            <a:pPr marL="285750" indent="-285750">
              <a:buFont typeface="Arial" panose="020B0604020202020204" pitchFamily="34" charset="0"/>
              <a:buChar char="•"/>
            </a:pPr>
            <a:r>
              <a:rPr lang="sv-SE" dirty="0" smtClean="0">
                <a:latin typeface="Verdana" pitchFamily="34" charset="0"/>
                <a:ea typeface="Verdana" pitchFamily="34" charset="0"/>
                <a:cs typeface="Verdana" pitchFamily="34" charset="0"/>
              </a:rPr>
              <a:t>Procurement process</a:t>
            </a:r>
          </a:p>
          <a:p>
            <a:pPr marL="285750" indent="-285750">
              <a:buFont typeface="Arial" panose="020B0604020202020204" pitchFamily="34" charset="0"/>
              <a:buChar char="•"/>
            </a:pPr>
            <a:r>
              <a:rPr lang="sv-SE" dirty="0" smtClean="0">
                <a:latin typeface="Verdana" pitchFamily="34" charset="0"/>
                <a:ea typeface="Verdana" pitchFamily="34" charset="0"/>
                <a:cs typeface="Verdana" pitchFamily="34" charset="0"/>
              </a:rPr>
              <a:t>Labour hiring process</a:t>
            </a: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33936671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2.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3.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956</TotalTime>
  <Words>2038</Words>
  <Application>Microsoft Office PowerPoint</Application>
  <PresentationFormat>On-screen Show (16:9)</PresentationFormat>
  <Paragraphs>196</Paragraphs>
  <Slides>23</Slides>
  <Notes>10</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Verdana</vt:lpstr>
      <vt:lpstr>Wingdings</vt:lpstr>
      <vt:lpstr>su_dsv_ppt_template_16_9_20130920</vt:lpstr>
      <vt:lpstr>English SU 16:9 - Widescreen</vt:lpstr>
      <vt:lpstr>SU 16:9 - Blå Widescreen</vt:lpstr>
      <vt:lpstr>English SU 16:9 - Blå Widescreen</vt:lpstr>
      <vt:lpstr>Special</vt:lpstr>
      <vt:lpstr>Visio</vt:lpstr>
      <vt:lpstr>Business Process Modelling</vt:lpstr>
      <vt:lpstr>Questions to answer </vt:lpstr>
      <vt:lpstr>PowerPoint Presentation</vt:lpstr>
      <vt:lpstr>Real World and Models</vt:lpstr>
      <vt:lpstr>Business Processes (in Real World)</vt:lpstr>
      <vt:lpstr>Business Process Models</vt:lpstr>
      <vt:lpstr>PowerPoint Presentation</vt:lpstr>
      <vt:lpstr>Definitions of Business Process </vt:lpstr>
      <vt:lpstr>Which Business Processes Exists? </vt:lpstr>
      <vt:lpstr>Business Process Instance</vt:lpstr>
      <vt:lpstr>Business Process Type</vt:lpstr>
      <vt:lpstr>Business Process Model</vt:lpstr>
      <vt:lpstr>Business Process Model</vt:lpstr>
      <vt:lpstr>PowerPoint Presentation</vt:lpstr>
      <vt:lpstr>Business Processes Models</vt:lpstr>
      <vt:lpstr>Why Create Process Models? 1(2)</vt:lpstr>
      <vt:lpstr>Why Create Process Models? 2(2)</vt:lpstr>
      <vt:lpstr>From Whom’s Perspective are Process Models Created?</vt:lpstr>
      <vt:lpstr>Goal and Perspective</vt:lpstr>
      <vt:lpstr>As-is vs. To-be Process Models</vt:lpstr>
      <vt:lpstr>Modelling Languages</vt:lpstr>
      <vt:lpstr>Questions to answer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55</cp:revision>
  <dcterms:created xsi:type="dcterms:W3CDTF">2015-05-25T21:35:52Z</dcterms:created>
  <dcterms:modified xsi:type="dcterms:W3CDTF">2020-04-05T08:55:25Z</dcterms:modified>
</cp:coreProperties>
</file>