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38"/>
  </p:notesMasterIdLst>
  <p:handoutMasterIdLst>
    <p:handoutMasterId r:id="rId39"/>
  </p:handoutMasterIdLst>
  <p:sldIdLst>
    <p:sldId id="264" r:id="rId6"/>
    <p:sldId id="543" r:id="rId7"/>
    <p:sldId id="595" r:id="rId8"/>
    <p:sldId id="596" r:id="rId9"/>
    <p:sldId id="542" r:id="rId10"/>
    <p:sldId id="502" r:id="rId11"/>
    <p:sldId id="571" r:id="rId12"/>
    <p:sldId id="598" r:id="rId13"/>
    <p:sldId id="597" r:id="rId14"/>
    <p:sldId id="510" r:id="rId15"/>
    <p:sldId id="511" r:id="rId16"/>
    <p:sldId id="572" r:id="rId17"/>
    <p:sldId id="534" r:id="rId18"/>
    <p:sldId id="501" r:id="rId19"/>
    <p:sldId id="574" r:id="rId20"/>
    <p:sldId id="522" r:id="rId21"/>
    <p:sldId id="575" r:id="rId22"/>
    <p:sldId id="577" r:id="rId23"/>
    <p:sldId id="576" r:id="rId24"/>
    <p:sldId id="541" r:id="rId25"/>
    <p:sldId id="583" r:id="rId26"/>
    <p:sldId id="514" r:id="rId27"/>
    <p:sldId id="578" r:id="rId28"/>
    <p:sldId id="524" r:id="rId29"/>
    <p:sldId id="527" r:id="rId30"/>
    <p:sldId id="533" r:id="rId31"/>
    <p:sldId id="579" r:id="rId32"/>
    <p:sldId id="599" r:id="rId33"/>
    <p:sldId id="600" r:id="rId34"/>
    <p:sldId id="526" r:id="rId35"/>
    <p:sldId id="528" r:id="rId36"/>
    <p:sldId id="529" r:id="rId37"/>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5" autoAdjust="0"/>
    <p:restoredTop sz="94717" autoAdjust="0"/>
  </p:normalViewPr>
  <p:slideViewPr>
    <p:cSldViewPr snapToGrid="0">
      <p:cViewPr varScale="1">
        <p:scale>
          <a:sx n="105" d="100"/>
          <a:sy n="105" d="100"/>
        </p:scale>
        <p:origin x="245" y="77"/>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C84FDD-BB37-6B48-A9C5-1C3155F992C4}" type="datetimeFigureOut">
              <a:rPr lang="en-US" smtClean="0"/>
              <a:t>8/27/2020</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00B7E-7A17-47E8-A5AB-33071C0C8AAA}" type="datetimeFigureOut">
              <a:rPr lang="sv-SE" smtClean="0"/>
              <a:pPr/>
              <a:t>2020-08-27</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2</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431487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3</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1115021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4</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1664377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5</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240788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14</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40335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20</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4255140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4214" y="208360"/>
            <a:ext cx="8351837" cy="857250"/>
          </a:xfrm>
        </p:spPr>
        <p:txBody>
          <a:bodyPr/>
          <a:lstStyle/>
          <a:p>
            <a:r>
              <a:rPr lang="en-US" smtClean="0"/>
              <a:t>Click to edit Master title style</a:t>
            </a:r>
            <a:endParaRPr lang="sv-SE"/>
          </a:p>
        </p:txBody>
      </p:sp>
      <p:sp>
        <p:nvSpPr>
          <p:cNvPr id="3" name="Content Placeholder 2"/>
          <p:cNvSpPr>
            <a:spLocks noGrp="1"/>
          </p:cNvSpPr>
          <p:nvPr>
            <p:ph sz="quarter" idx="1"/>
          </p:nvPr>
        </p:nvSpPr>
        <p:spPr>
          <a:xfrm>
            <a:off x="684214" y="1200150"/>
            <a:ext cx="4098925"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quarter" idx="2"/>
          </p:nvPr>
        </p:nvSpPr>
        <p:spPr>
          <a:xfrm>
            <a:off x="4935538" y="1200150"/>
            <a:ext cx="4100512"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Content Placeholder 4"/>
          <p:cNvSpPr>
            <a:spLocks noGrp="1"/>
          </p:cNvSpPr>
          <p:nvPr>
            <p:ph sz="quarter" idx="3"/>
          </p:nvPr>
        </p:nvSpPr>
        <p:spPr>
          <a:xfrm>
            <a:off x="684214" y="3103960"/>
            <a:ext cx="4098925"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Content Placeholder 5"/>
          <p:cNvSpPr>
            <a:spLocks noGrp="1"/>
          </p:cNvSpPr>
          <p:nvPr>
            <p:ph sz="quarter" idx="4"/>
          </p:nvPr>
        </p:nvSpPr>
        <p:spPr>
          <a:xfrm>
            <a:off x="4935538" y="3103960"/>
            <a:ext cx="4100512"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9"/>
          <p:cNvSpPr>
            <a:spLocks noGrp="1" noChangeArrowheads="1"/>
          </p:cNvSpPr>
          <p:nvPr>
            <p:ph type="sldNum" sz="quarter" idx="10"/>
          </p:nvPr>
        </p:nvSpPr>
        <p:spPr>
          <a:xfrm>
            <a:off x="7956550" y="4974432"/>
            <a:ext cx="730250" cy="169069"/>
          </a:xfrm>
          <a:prstGeom prst="rect">
            <a:avLst/>
          </a:prstGeom>
          <a:ln/>
        </p:spPr>
        <p:txBody>
          <a:bodyPr/>
          <a:lstStyle>
            <a:lvl1pPr>
              <a:defRPr/>
            </a:lvl1pPr>
          </a:lstStyle>
          <a:p>
            <a:fld id="{753376D3-784C-465F-A89F-81F2B4FB9584}" type="slidenum">
              <a:rPr lang="sv-SE" altLang="sv-SE"/>
              <a:pPr/>
              <a:t>‹#›</a:t>
            </a:fld>
            <a:endParaRPr lang="sv-SE" altLang="sv-SE"/>
          </a:p>
        </p:txBody>
      </p:sp>
    </p:spTree>
    <p:extLst>
      <p:ext uri="{BB962C8B-B14F-4D97-AF65-F5344CB8AC3E}">
        <p14:creationId xmlns:p14="http://schemas.microsoft.com/office/powerpoint/2010/main" val="155930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2020-08-27</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8/27/2020</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2020-08-27</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8/27/2020</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6.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0.e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6"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 id="2147483771" r:id="rId14"/>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14.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5.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5.vml"/><Relationship Id="rId6" Type="http://schemas.openxmlformats.org/officeDocument/2006/relationships/notesSlide" Target="../notesSlides/notesSlide5.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14.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2.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1.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1.vml"/><Relationship Id="rId6" Type="http://schemas.openxmlformats.org/officeDocument/2006/relationships/notesSlide" Target="../notesSlides/notesSlide1.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2.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20.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6.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6.vml"/><Relationship Id="rId6" Type="http://schemas.openxmlformats.org/officeDocument/2006/relationships/notesSlide" Target="../notesSlides/notesSlide6.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20.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3.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2.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2.vml"/><Relationship Id="rId6" Type="http://schemas.openxmlformats.org/officeDocument/2006/relationships/notesSlide" Target="../notesSlides/notesSlide2.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3.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4.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3.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3.vml"/><Relationship Id="rId6" Type="http://schemas.openxmlformats.org/officeDocument/2006/relationships/notesSlide" Target="../notesSlides/notesSlide3.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4.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5.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4.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4.vml"/><Relationship Id="rId6" Type="http://schemas.openxmlformats.org/officeDocument/2006/relationships/notesSlide" Target="../notesSlides/notesSlide4.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5.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998" y="1704612"/>
            <a:ext cx="8136001" cy="1069200"/>
          </a:xfrm>
        </p:spPr>
        <p:txBody>
          <a:bodyPr/>
          <a:lstStyle/>
          <a:p>
            <a:r>
              <a:rPr lang="sv-SE" dirty="0" err="1" smtClean="0"/>
              <a:t>Model</a:t>
            </a:r>
            <a:r>
              <a:rPr lang="sv-SE" dirty="0" smtClean="0"/>
              <a:t> Driven </a:t>
            </a:r>
            <a:r>
              <a:rPr lang="sv-SE" dirty="0" err="1" smtClean="0"/>
              <a:t>Method</a:t>
            </a:r>
            <a:r>
              <a:rPr lang="sv-SE" dirty="0" smtClean="0"/>
              <a:t> for </a:t>
            </a:r>
            <a:r>
              <a:rPr lang="sv-SE" dirty="0" err="1" smtClean="0"/>
              <a:t>Relational</a:t>
            </a:r>
            <a:r>
              <a:rPr lang="sv-SE" dirty="0" smtClean="0"/>
              <a:t> </a:t>
            </a:r>
            <a:r>
              <a:rPr lang="sv-SE" dirty="0" err="1" smtClean="0"/>
              <a:t>Database</a:t>
            </a:r>
            <a:r>
              <a:rPr lang="sv-SE" dirty="0" smtClean="0"/>
              <a:t> Design</a:t>
            </a:r>
            <a:endParaRPr lang="sv-SE" dirty="0"/>
          </a:p>
        </p:txBody>
      </p:sp>
      <p:sp>
        <p:nvSpPr>
          <p:cNvPr id="3" name="Subtitle 2"/>
          <p:cNvSpPr>
            <a:spLocks noGrp="1"/>
          </p:cNvSpPr>
          <p:nvPr>
            <p:ph type="subTitle" idx="1"/>
          </p:nvPr>
        </p:nvSpPr>
        <p:spPr>
          <a:xfrm>
            <a:off x="968554" y="3272498"/>
            <a:ext cx="6631200" cy="1045502"/>
          </a:xfrm>
        </p:spPr>
        <p:txBody>
          <a:bodyPr/>
          <a:lstStyle/>
          <a:p>
            <a:r>
              <a:rPr lang="sv-SE" dirty="0" smtClean="0"/>
              <a:t>Erik Perjons</a:t>
            </a:r>
            <a:endParaRPr lang="sv-SE" dirty="0"/>
          </a:p>
        </p:txBody>
      </p:sp>
      <p:sp>
        <p:nvSpPr>
          <p:cNvPr id="4" name="Content Placeholder 3"/>
          <p:cNvSpPr>
            <a:spLocks noGrp="1"/>
          </p:cNvSpPr>
          <p:nvPr>
            <p:ph sz="quarter" idx="10"/>
          </p:nvPr>
        </p:nvSpPr>
        <p:spPr/>
        <p:txBody>
          <a:bodyPr/>
          <a:lstStyle/>
          <a:p>
            <a:endParaRPr lang="sv-SE" dirty="0" smtClean="0"/>
          </a:p>
        </p:txBody>
      </p:sp>
      <p:pic>
        <p:nvPicPr>
          <p:cNvPr id="13"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6785" y="4482454"/>
            <a:ext cx="406400" cy="406400"/>
          </a:xfrm>
          <a:prstGeom prst="rect">
            <a:avLst/>
          </a:prstGeom>
        </p:spPr>
      </p:pic>
    </p:spTree>
    <p:extLst>
      <p:ext uri="{BB962C8B-B14F-4D97-AF65-F5344CB8AC3E}">
        <p14:creationId xmlns:p14="http://schemas.microsoft.com/office/powerpoint/2010/main" val="668291621"/>
      </p:ext>
    </p:extLst>
  </p:cSld>
  <p:clrMapOvr>
    <a:masterClrMapping/>
  </p:clrMapOvr>
  <mc:AlternateContent xmlns:mc="http://schemas.openxmlformats.org/markup-compatibility/2006" xmlns:p14="http://schemas.microsoft.com/office/powerpoint/2010/main">
    <mc:Choice Requires="p14">
      <p:transition p14:dur="0" advTm="1310"/>
    </mc:Choice>
    <mc:Fallback xmlns="">
      <p:transition advTm="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Domain</a:t>
            </a:r>
            <a:r>
              <a:rPr lang="sv-SE" dirty="0" smtClean="0"/>
              <a:t> </a:t>
            </a:r>
            <a:r>
              <a:rPr lang="sv-SE" dirty="0" err="1" smtClean="0"/>
              <a:t>model</a:t>
            </a:r>
            <a:r>
              <a:rPr lang="sv-SE" dirty="0" smtClean="0"/>
              <a:t> – Step 1</a:t>
            </a:r>
            <a:endParaRPr lang="sv-SE" dirty="0"/>
          </a:p>
        </p:txBody>
      </p:sp>
      <p:sp>
        <p:nvSpPr>
          <p:cNvPr id="3" name="Content Placeholder 2"/>
          <p:cNvSpPr>
            <a:spLocks noGrp="1"/>
          </p:cNvSpPr>
          <p:nvPr>
            <p:ph idx="1"/>
          </p:nvPr>
        </p:nvSpPr>
        <p:spPr/>
        <p:txBody>
          <a:bodyPr>
            <a:normAutofit/>
          </a:bodyPr>
          <a:lstStyle/>
          <a:p>
            <a:r>
              <a:rPr lang="sv-SE" sz="1600" dirty="0" smtClean="0">
                <a:solidFill>
                  <a:srgbClr val="FF0000"/>
                </a:solidFill>
              </a:rPr>
              <a:t>DONE: </a:t>
            </a:r>
            <a:r>
              <a:rPr lang="sv-SE" sz="1600" dirty="0" err="1" smtClean="0"/>
              <a:t>Add</a:t>
            </a:r>
            <a:r>
              <a:rPr lang="sv-SE" sz="1600" dirty="0" smtClean="0"/>
              <a:t> </a:t>
            </a:r>
            <a:r>
              <a:rPr lang="sv-SE" sz="1600" dirty="0" err="1" smtClean="0"/>
              <a:t>multiplicity</a:t>
            </a:r>
            <a:r>
              <a:rPr lang="sv-SE" sz="1600" dirty="0" smtClean="0"/>
              <a:t> for the </a:t>
            </a:r>
            <a:r>
              <a:rPr lang="sv-SE" sz="1600" dirty="0" err="1" smtClean="0"/>
              <a:t>attributes</a:t>
            </a:r>
            <a:endParaRPr lang="sv-SE" sz="1600" dirty="0" smtClean="0"/>
          </a:p>
          <a:p>
            <a:pPr marL="0" indent="0">
              <a:buNone/>
            </a:pPr>
            <a:endParaRPr lang="sv-SE" sz="2000" dirty="0"/>
          </a:p>
          <a:p>
            <a:endParaRPr lang="sv-SE" sz="2000" dirty="0"/>
          </a:p>
        </p:txBody>
      </p:sp>
      <p:sp>
        <p:nvSpPr>
          <p:cNvPr id="4" name="Rectangle 8"/>
          <p:cNvSpPr>
            <a:spLocks noChangeArrowheads="1"/>
          </p:cNvSpPr>
          <p:nvPr/>
        </p:nvSpPr>
        <p:spPr bwMode="auto">
          <a:xfrm>
            <a:off x="2449591" y="2723940"/>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 name="Line 9"/>
          <p:cNvSpPr>
            <a:spLocks noChangeShapeType="1"/>
          </p:cNvSpPr>
          <p:nvPr/>
        </p:nvSpPr>
        <p:spPr bwMode="auto">
          <a:xfrm>
            <a:off x="2449591" y="2895389"/>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6" name="Text Box 10"/>
          <p:cNvSpPr txBox="1">
            <a:spLocks noChangeArrowheads="1"/>
          </p:cNvSpPr>
          <p:nvPr/>
        </p:nvSpPr>
        <p:spPr bwMode="auto">
          <a:xfrm>
            <a:off x="2650807" y="26763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7" name="Text Box 16"/>
          <p:cNvSpPr txBox="1">
            <a:spLocks noChangeArrowheads="1"/>
          </p:cNvSpPr>
          <p:nvPr/>
        </p:nvSpPr>
        <p:spPr bwMode="auto">
          <a:xfrm>
            <a:off x="3713774" y="279481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8" name="Text Box 17"/>
          <p:cNvSpPr txBox="1">
            <a:spLocks noChangeArrowheads="1"/>
          </p:cNvSpPr>
          <p:nvPr/>
        </p:nvSpPr>
        <p:spPr bwMode="auto">
          <a:xfrm>
            <a:off x="5735336" y="325237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9" name="Rectangle 18"/>
          <p:cNvSpPr>
            <a:spLocks noChangeArrowheads="1"/>
          </p:cNvSpPr>
          <p:nvPr/>
        </p:nvSpPr>
        <p:spPr bwMode="auto">
          <a:xfrm>
            <a:off x="4513755" y="304808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 name="Line 19"/>
          <p:cNvSpPr>
            <a:spLocks noChangeShapeType="1"/>
          </p:cNvSpPr>
          <p:nvPr/>
        </p:nvSpPr>
        <p:spPr bwMode="auto">
          <a:xfrm>
            <a:off x="4513755" y="322929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1" name="Text Box 21"/>
          <p:cNvSpPr txBox="1">
            <a:spLocks noChangeArrowheads="1"/>
          </p:cNvSpPr>
          <p:nvPr/>
        </p:nvSpPr>
        <p:spPr bwMode="auto">
          <a:xfrm>
            <a:off x="4623725" y="301618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2" name="Rectangle 23"/>
          <p:cNvSpPr>
            <a:spLocks noChangeArrowheads="1"/>
          </p:cNvSpPr>
          <p:nvPr/>
        </p:nvSpPr>
        <p:spPr bwMode="auto">
          <a:xfrm>
            <a:off x="6718167" y="279297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 name="Text Box 25"/>
          <p:cNvSpPr txBox="1">
            <a:spLocks noChangeArrowheads="1"/>
          </p:cNvSpPr>
          <p:nvPr/>
        </p:nvSpPr>
        <p:spPr bwMode="auto">
          <a:xfrm>
            <a:off x="6754778" y="2753349"/>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4" name="Rectangle 27"/>
          <p:cNvSpPr>
            <a:spLocks noChangeArrowheads="1"/>
          </p:cNvSpPr>
          <p:nvPr/>
        </p:nvSpPr>
        <p:spPr bwMode="auto">
          <a:xfrm>
            <a:off x="2412682" y="2860303"/>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15" name="Rectangle 28"/>
          <p:cNvSpPr>
            <a:spLocks noChangeArrowheads="1"/>
          </p:cNvSpPr>
          <p:nvPr/>
        </p:nvSpPr>
        <p:spPr bwMode="auto">
          <a:xfrm>
            <a:off x="4443702" y="3193650"/>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6" name="Text Box 29"/>
          <p:cNvSpPr txBox="1">
            <a:spLocks noChangeArrowheads="1"/>
          </p:cNvSpPr>
          <p:nvPr/>
        </p:nvSpPr>
        <p:spPr bwMode="auto">
          <a:xfrm>
            <a:off x="4170307" y="317271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7" name="Text Box 30"/>
          <p:cNvSpPr txBox="1">
            <a:spLocks noChangeArrowheads="1"/>
          </p:cNvSpPr>
          <p:nvPr/>
        </p:nvSpPr>
        <p:spPr bwMode="auto">
          <a:xfrm>
            <a:off x="6380761" y="284931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8" name="Line 34"/>
          <p:cNvSpPr>
            <a:spLocks noChangeShapeType="1"/>
          </p:cNvSpPr>
          <p:nvPr/>
        </p:nvSpPr>
        <p:spPr bwMode="auto">
          <a:xfrm>
            <a:off x="6720547" y="29751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 name="Line 106"/>
          <p:cNvSpPr>
            <a:spLocks noChangeShapeType="1"/>
          </p:cNvSpPr>
          <p:nvPr/>
        </p:nvSpPr>
        <p:spPr bwMode="auto">
          <a:xfrm>
            <a:off x="3781907" y="3047485"/>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 name="Line 106"/>
          <p:cNvSpPr>
            <a:spLocks noChangeShapeType="1"/>
          </p:cNvSpPr>
          <p:nvPr/>
        </p:nvSpPr>
        <p:spPr bwMode="auto">
          <a:xfrm flipH="1">
            <a:off x="5800521" y="3064503"/>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 name="Text Box 22"/>
          <p:cNvSpPr txBox="1">
            <a:spLocks noChangeArrowheads="1"/>
          </p:cNvSpPr>
          <p:nvPr/>
        </p:nvSpPr>
        <p:spPr bwMode="auto">
          <a:xfrm>
            <a:off x="6697034" y="2928742"/>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2" name="Text Box 17"/>
          <p:cNvSpPr txBox="1">
            <a:spLocks noChangeArrowheads="1"/>
          </p:cNvSpPr>
          <p:nvPr/>
        </p:nvSpPr>
        <p:spPr bwMode="auto">
          <a:xfrm>
            <a:off x="5738095" y="291671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3" name="Text Box 17"/>
          <p:cNvSpPr txBox="1">
            <a:spLocks noChangeArrowheads="1"/>
          </p:cNvSpPr>
          <p:nvPr/>
        </p:nvSpPr>
        <p:spPr bwMode="auto">
          <a:xfrm>
            <a:off x="3738266" y="29751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24" name="Rectangle 8"/>
          <p:cNvSpPr>
            <a:spLocks noChangeArrowheads="1"/>
          </p:cNvSpPr>
          <p:nvPr/>
        </p:nvSpPr>
        <p:spPr bwMode="auto">
          <a:xfrm>
            <a:off x="926811" y="3695643"/>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5" name="Line 9"/>
          <p:cNvSpPr>
            <a:spLocks noChangeShapeType="1"/>
          </p:cNvSpPr>
          <p:nvPr/>
        </p:nvSpPr>
        <p:spPr bwMode="auto">
          <a:xfrm>
            <a:off x="914214" y="3872510"/>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6" name="Text Box 10"/>
          <p:cNvSpPr txBox="1">
            <a:spLocks noChangeArrowheads="1"/>
          </p:cNvSpPr>
          <p:nvPr/>
        </p:nvSpPr>
        <p:spPr bwMode="auto">
          <a:xfrm>
            <a:off x="1044414" y="3638255"/>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27" name="Rectangle 27"/>
          <p:cNvSpPr>
            <a:spLocks noChangeArrowheads="1"/>
          </p:cNvSpPr>
          <p:nvPr/>
        </p:nvSpPr>
        <p:spPr bwMode="auto">
          <a:xfrm>
            <a:off x="914214" y="3872510"/>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28" name="Rectangle 8"/>
          <p:cNvSpPr>
            <a:spLocks noChangeArrowheads="1"/>
          </p:cNvSpPr>
          <p:nvPr/>
        </p:nvSpPr>
        <p:spPr bwMode="auto">
          <a:xfrm>
            <a:off x="2763687" y="3715296"/>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9" name="Line 9"/>
          <p:cNvSpPr>
            <a:spLocks noChangeShapeType="1"/>
          </p:cNvSpPr>
          <p:nvPr/>
        </p:nvSpPr>
        <p:spPr bwMode="auto">
          <a:xfrm flipV="1">
            <a:off x="2763688" y="3872510"/>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30" name="Text Box 10"/>
          <p:cNvSpPr txBox="1">
            <a:spLocks noChangeArrowheads="1"/>
          </p:cNvSpPr>
          <p:nvPr/>
        </p:nvSpPr>
        <p:spPr bwMode="auto">
          <a:xfrm>
            <a:off x="2970426" y="3660193"/>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31" name="Rectangle 27"/>
          <p:cNvSpPr>
            <a:spLocks noChangeArrowheads="1"/>
          </p:cNvSpPr>
          <p:nvPr/>
        </p:nvSpPr>
        <p:spPr bwMode="auto">
          <a:xfrm>
            <a:off x="2751090" y="3892163"/>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32" name="Rectangle 23"/>
          <p:cNvSpPr>
            <a:spLocks noChangeArrowheads="1"/>
          </p:cNvSpPr>
          <p:nvPr/>
        </p:nvSpPr>
        <p:spPr bwMode="auto">
          <a:xfrm>
            <a:off x="6718166" y="381719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33" name="Text Box 25"/>
          <p:cNvSpPr txBox="1">
            <a:spLocks noChangeArrowheads="1"/>
          </p:cNvSpPr>
          <p:nvPr/>
        </p:nvSpPr>
        <p:spPr bwMode="auto">
          <a:xfrm>
            <a:off x="6937241" y="377076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34" name="Line 34"/>
          <p:cNvSpPr>
            <a:spLocks noChangeShapeType="1"/>
          </p:cNvSpPr>
          <p:nvPr/>
        </p:nvSpPr>
        <p:spPr bwMode="auto">
          <a:xfrm>
            <a:off x="6720546" y="399936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35" name="Text Box 22"/>
          <p:cNvSpPr txBox="1">
            <a:spLocks noChangeArrowheads="1"/>
          </p:cNvSpPr>
          <p:nvPr/>
        </p:nvSpPr>
        <p:spPr bwMode="auto">
          <a:xfrm>
            <a:off x="6697032" y="3952959"/>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main</a:t>
            </a:r>
            <a:r>
              <a:rPr lang="sv-SE" altLang="sv-SE" sz="900" dirty="0" err="1">
                <a:latin typeface="Verdana" panose="020B0604030504040204" pitchFamily="34" charset="0"/>
              </a:rPr>
              <a:t>A</a:t>
            </a:r>
            <a:r>
              <a:rPr lang="sv-SE" altLang="sv-SE" sz="900" dirty="0" err="1" smtClean="0">
                <a:latin typeface="Verdana" panose="020B0604030504040204" pitchFamily="34" charset="0"/>
              </a:rPr>
              <a:t>rea</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36" name="Line 106"/>
          <p:cNvSpPr>
            <a:spLocks noChangeShapeType="1"/>
          </p:cNvSpPr>
          <p:nvPr/>
        </p:nvSpPr>
        <p:spPr bwMode="auto">
          <a:xfrm>
            <a:off x="7359828" y="3267583"/>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37" name="TextBox 36"/>
          <p:cNvSpPr txBox="1"/>
          <p:nvPr/>
        </p:nvSpPr>
        <p:spPr>
          <a:xfrm>
            <a:off x="6796939" y="3424512"/>
            <a:ext cx="144134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38" name="Text Box 30"/>
          <p:cNvSpPr txBox="1">
            <a:spLocks noChangeArrowheads="1"/>
          </p:cNvSpPr>
          <p:nvPr/>
        </p:nvSpPr>
        <p:spPr bwMode="auto">
          <a:xfrm>
            <a:off x="7302277" y="322302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39" name="Text Box 30"/>
          <p:cNvSpPr txBox="1">
            <a:spLocks noChangeArrowheads="1"/>
          </p:cNvSpPr>
          <p:nvPr/>
        </p:nvSpPr>
        <p:spPr bwMode="auto">
          <a:xfrm>
            <a:off x="6989628" y="362438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40" name="Isosceles Triangle 39"/>
          <p:cNvSpPr/>
          <p:nvPr/>
        </p:nvSpPr>
        <p:spPr>
          <a:xfrm rot="5400000">
            <a:off x="4325810" y="306948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1" name="Isosceles Triangle 40"/>
          <p:cNvSpPr/>
          <p:nvPr/>
        </p:nvSpPr>
        <p:spPr>
          <a:xfrm rot="10800000">
            <a:off x="7403209" y="366347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2" name="Isosceles Triangle 41"/>
          <p:cNvSpPr/>
          <p:nvPr/>
        </p:nvSpPr>
        <p:spPr>
          <a:xfrm rot="5400000">
            <a:off x="6332229" y="300379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3" name="Isosceles Triangle 42"/>
          <p:cNvSpPr/>
          <p:nvPr/>
        </p:nvSpPr>
        <p:spPr>
          <a:xfrm>
            <a:off x="3035603" y="3260224"/>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44" name="Straight Connector 43"/>
          <p:cNvCxnSpPr>
            <a:stCxn id="43" idx="3"/>
          </p:cNvCxnSpPr>
          <p:nvPr/>
        </p:nvCxnSpPr>
        <p:spPr>
          <a:xfrm>
            <a:off x="3178395" y="34134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a:off x="1777342" y="3548432"/>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4157411" y="35658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a:off x="1778752" y="355736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48" name="Oval 47"/>
          <p:cNvSpPr/>
          <p:nvPr/>
        </p:nvSpPr>
        <p:spPr>
          <a:xfrm>
            <a:off x="3065145" y="2718188"/>
            <a:ext cx="641631" cy="564542"/>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9" name="Oval 48"/>
          <p:cNvSpPr/>
          <p:nvPr/>
        </p:nvSpPr>
        <p:spPr>
          <a:xfrm>
            <a:off x="2032547" y="3665431"/>
            <a:ext cx="641631" cy="564542"/>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0" name="Oval 49"/>
          <p:cNvSpPr/>
          <p:nvPr/>
        </p:nvSpPr>
        <p:spPr>
          <a:xfrm>
            <a:off x="4872423" y="3039133"/>
            <a:ext cx="641631" cy="564542"/>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1" name="Oval 50"/>
          <p:cNvSpPr/>
          <p:nvPr/>
        </p:nvSpPr>
        <p:spPr>
          <a:xfrm>
            <a:off x="3977165" y="3803852"/>
            <a:ext cx="641631" cy="564542"/>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2" name="Oval 51"/>
          <p:cNvSpPr/>
          <p:nvPr/>
        </p:nvSpPr>
        <p:spPr>
          <a:xfrm>
            <a:off x="7237790" y="2767744"/>
            <a:ext cx="641631" cy="564542"/>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3" name="Oval 52"/>
          <p:cNvSpPr/>
          <p:nvPr/>
        </p:nvSpPr>
        <p:spPr>
          <a:xfrm>
            <a:off x="7321984" y="3844954"/>
            <a:ext cx="641631" cy="564542"/>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4" name="Rectangle 23"/>
          <p:cNvSpPr>
            <a:spLocks noChangeArrowheads="1"/>
          </p:cNvSpPr>
          <p:nvPr/>
        </p:nvSpPr>
        <p:spPr bwMode="auto">
          <a:xfrm>
            <a:off x="6618820" y="1761741"/>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5" name="Text Box 25"/>
          <p:cNvSpPr txBox="1">
            <a:spLocks noChangeArrowheads="1"/>
          </p:cNvSpPr>
          <p:nvPr/>
        </p:nvSpPr>
        <p:spPr bwMode="auto">
          <a:xfrm>
            <a:off x="6659684" y="1717334"/>
            <a:ext cx="1525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CourseActivities</a:t>
            </a:r>
            <a:endParaRPr lang="sv-SE" altLang="sv-SE" sz="1800" dirty="0">
              <a:latin typeface="Verdana" panose="020B0604030504040204" pitchFamily="34" charset="0"/>
            </a:endParaRPr>
          </a:p>
        </p:txBody>
      </p:sp>
      <p:sp>
        <p:nvSpPr>
          <p:cNvPr id="56" name="Line 34"/>
          <p:cNvSpPr>
            <a:spLocks noChangeShapeType="1"/>
          </p:cNvSpPr>
          <p:nvPr/>
        </p:nvSpPr>
        <p:spPr bwMode="auto">
          <a:xfrm>
            <a:off x="6621200" y="1943905"/>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57" name="Text Box 22"/>
          <p:cNvSpPr txBox="1">
            <a:spLocks noChangeArrowheads="1"/>
          </p:cNvSpPr>
          <p:nvPr/>
        </p:nvSpPr>
        <p:spPr bwMode="auto">
          <a:xfrm>
            <a:off x="6608253" y="1904388"/>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n</a:t>
            </a:r>
            <a:r>
              <a:rPr lang="sv-SE" altLang="sv-SE" sz="900" dirty="0" err="1" smtClean="0">
                <a:latin typeface="Verdana" panose="020B0604030504040204" pitchFamily="34" charset="0"/>
              </a:rPr>
              <a:t>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a:latin typeface="Verdana" panose="020B0604030504040204" pitchFamily="34" charset="0"/>
              </a:rPr>
              <a:t>d</a:t>
            </a:r>
            <a:r>
              <a:rPr lang="sv-SE" altLang="sv-SE" sz="900" dirty="0" err="1" smtClean="0">
                <a:latin typeface="Verdana" panose="020B0604030504040204" pitchFamily="34" charset="0"/>
              </a:rPr>
              <a:t>escription</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58" name="Line 106"/>
          <p:cNvSpPr>
            <a:spLocks noChangeShapeType="1"/>
          </p:cNvSpPr>
          <p:nvPr/>
        </p:nvSpPr>
        <p:spPr bwMode="auto">
          <a:xfrm>
            <a:off x="7495030" y="2286525"/>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59" name="Text Box 30"/>
          <p:cNvSpPr txBox="1">
            <a:spLocks noChangeArrowheads="1"/>
          </p:cNvSpPr>
          <p:nvPr/>
        </p:nvSpPr>
        <p:spPr bwMode="auto">
          <a:xfrm>
            <a:off x="7142028" y="262098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60" name="Text Box 30"/>
          <p:cNvSpPr txBox="1">
            <a:spLocks noChangeArrowheads="1"/>
          </p:cNvSpPr>
          <p:nvPr/>
        </p:nvSpPr>
        <p:spPr bwMode="auto">
          <a:xfrm>
            <a:off x="7464688" y="2270420"/>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61" name="TextBox 60"/>
          <p:cNvSpPr txBox="1"/>
          <p:nvPr/>
        </p:nvSpPr>
        <p:spPr>
          <a:xfrm>
            <a:off x="7207129" y="2400133"/>
            <a:ext cx="1441568" cy="230832"/>
          </a:xfrm>
          <a:prstGeom prst="rect">
            <a:avLst/>
          </a:prstGeom>
          <a:noFill/>
        </p:spPr>
        <p:txBody>
          <a:bodyPr wrap="square" rtlCol="0">
            <a:spAutoFit/>
          </a:bodyPr>
          <a:lstStyle/>
          <a:p>
            <a:r>
              <a:rPr lang="sv-SE" sz="900" i="1" dirty="0" err="1" smtClean="0">
                <a:latin typeface="Verdana" panose="020B0604030504040204" pitchFamily="34" charset="0"/>
              </a:rPr>
              <a:t>includes</a:t>
            </a:r>
            <a:endParaRPr lang="sv-SE" sz="900" i="1" dirty="0">
              <a:latin typeface="Verdana" panose="020B0604030504040204" pitchFamily="34" charset="0"/>
            </a:endParaRPr>
          </a:p>
        </p:txBody>
      </p:sp>
      <p:sp>
        <p:nvSpPr>
          <p:cNvPr id="63" name="Oval 62"/>
          <p:cNvSpPr/>
          <p:nvPr/>
        </p:nvSpPr>
        <p:spPr>
          <a:xfrm>
            <a:off x="7090441" y="1802587"/>
            <a:ext cx="641631" cy="564542"/>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4" name="Rectangle 18"/>
          <p:cNvSpPr>
            <a:spLocks noChangeArrowheads="1"/>
          </p:cNvSpPr>
          <p:nvPr/>
        </p:nvSpPr>
        <p:spPr bwMode="auto">
          <a:xfrm>
            <a:off x="4666155" y="231534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5" name="Line 19"/>
          <p:cNvSpPr>
            <a:spLocks noChangeShapeType="1"/>
          </p:cNvSpPr>
          <p:nvPr/>
        </p:nvSpPr>
        <p:spPr bwMode="auto">
          <a:xfrm>
            <a:off x="4666155" y="249655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66" name="Text Box 21"/>
          <p:cNvSpPr txBox="1">
            <a:spLocks noChangeArrowheads="1"/>
          </p:cNvSpPr>
          <p:nvPr/>
        </p:nvSpPr>
        <p:spPr bwMode="auto">
          <a:xfrm>
            <a:off x="4776125" y="22834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67" name="Rectangle 28"/>
          <p:cNvSpPr>
            <a:spLocks noChangeArrowheads="1"/>
          </p:cNvSpPr>
          <p:nvPr/>
        </p:nvSpPr>
        <p:spPr bwMode="auto">
          <a:xfrm>
            <a:off x="4635566" y="2485279"/>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68" name="Line 106"/>
          <p:cNvSpPr>
            <a:spLocks noChangeShapeType="1"/>
          </p:cNvSpPr>
          <p:nvPr/>
        </p:nvSpPr>
        <p:spPr bwMode="auto">
          <a:xfrm flipH="1" flipV="1">
            <a:off x="5931789" y="260010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71" name="Text Box 16"/>
          <p:cNvSpPr txBox="1">
            <a:spLocks noChangeArrowheads="1"/>
          </p:cNvSpPr>
          <p:nvPr/>
        </p:nvSpPr>
        <p:spPr bwMode="auto">
          <a:xfrm>
            <a:off x="5827467" y="237567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72" name="Text Box 30"/>
          <p:cNvSpPr txBox="1">
            <a:spLocks noChangeArrowheads="1"/>
          </p:cNvSpPr>
          <p:nvPr/>
        </p:nvSpPr>
        <p:spPr bwMode="auto">
          <a:xfrm>
            <a:off x="6358986" y="26995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73" name="Oval 72"/>
          <p:cNvSpPr/>
          <p:nvPr/>
        </p:nvSpPr>
        <p:spPr>
          <a:xfrm>
            <a:off x="5305604" y="2334964"/>
            <a:ext cx="641631" cy="564542"/>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4" name="Text Box 17"/>
          <p:cNvSpPr txBox="1">
            <a:spLocks noChangeArrowheads="1"/>
          </p:cNvSpPr>
          <p:nvPr/>
        </p:nvSpPr>
        <p:spPr bwMode="auto">
          <a:xfrm>
            <a:off x="6061318" y="25372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75" name="Isosceles Triangle 74"/>
          <p:cNvSpPr/>
          <p:nvPr/>
        </p:nvSpPr>
        <p:spPr>
          <a:xfrm rot="5400000">
            <a:off x="6338329" y="261486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69" name="Audio 6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921946572"/>
      </p:ext>
    </p:extLst>
  </p:cSld>
  <p:clrMapOvr>
    <a:masterClrMapping/>
  </p:clrMapOvr>
  <mc:AlternateContent xmlns:mc="http://schemas.openxmlformats.org/markup-compatibility/2006" xmlns:p14="http://schemas.microsoft.com/office/powerpoint/2010/main">
    <mc:Choice Requires="p14">
      <p:transition spd="slow" p14:dur="2000" advTm="105144"/>
    </mc:Choice>
    <mc:Fallback xmlns="">
      <p:transition spd="slow" advTm="105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Towards</a:t>
            </a:r>
            <a:r>
              <a:rPr lang="sv-SE" dirty="0" smtClean="0"/>
              <a:t> a System </a:t>
            </a:r>
            <a:r>
              <a:rPr lang="sv-SE" dirty="0" err="1" smtClean="0"/>
              <a:t>Model</a:t>
            </a:r>
            <a:r>
              <a:rPr lang="sv-SE" dirty="0" smtClean="0"/>
              <a:t>- Step 1</a:t>
            </a:r>
            <a:endParaRPr lang="sv-SE" dirty="0"/>
          </a:p>
        </p:txBody>
      </p:sp>
      <p:sp>
        <p:nvSpPr>
          <p:cNvPr id="3" name="Content Placeholder 2"/>
          <p:cNvSpPr>
            <a:spLocks noGrp="1"/>
          </p:cNvSpPr>
          <p:nvPr>
            <p:ph idx="1"/>
          </p:nvPr>
        </p:nvSpPr>
        <p:spPr/>
        <p:txBody>
          <a:bodyPr>
            <a:normAutofit/>
          </a:bodyPr>
          <a:lstStyle/>
          <a:p>
            <a:r>
              <a:rPr lang="sv-SE" sz="1600" dirty="0"/>
              <a:t>MORE ABOUT: </a:t>
            </a:r>
            <a:r>
              <a:rPr lang="sv-SE" sz="1600" dirty="0" err="1"/>
              <a:t>Add</a:t>
            </a:r>
            <a:r>
              <a:rPr lang="sv-SE" sz="1600" dirty="0"/>
              <a:t> </a:t>
            </a:r>
            <a:r>
              <a:rPr lang="sv-SE" sz="1600" dirty="0" err="1"/>
              <a:t>multiplicity</a:t>
            </a:r>
            <a:r>
              <a:rPr lang="sv-SE" sz="1600" dirty="0"/>
              <a:t> for the </a:t>
            </a:r>
            <a:r>
              <a:rPr lang="sv-SE" sz="1600" dirty="0" err="1"/>
              <a:t>attributes</a:t>
            </a:r>
            <a:endParaRPr lang="sv-SE" sz="1600" dirty="0"/>
          </a:p>
          <a:p>
            <a:pPr marL="0" indent="0">
              <a:buNone/>
            </a:pPr>
            <a:endParaRPr lang="sv-SE" sz="2000" dirty="0"/>
          </a:p>
          <a:p>
            <a:endParaRPr lang="sv-SE" sz="2000" dirty="0"/>
          </a:p>
        </p:txBody>
      </p:sp>
      <p:sp>
        <p:nvSpPr>
          <p:cNvPr id="4" name="Rectangle 8"/>
          <p:cNvSpPr>
            <a:spLocks noChangeArrowheads="1"/>
          </p:cNvSpPr>
          <p:nvPr/>
        </p:nvSpPr>
        <p:spPr bwMode="auto">
          <a:xfrm>
            <a:off x="5244104" y="2390221"/>
            <a:ext cx="1650252" cy="77405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 name="Line 9"/>
          <p:cNvSpPr>
            <a:spLocks noChangeShapeType="1"/>
          </p:cNvSpPr>
          <p:nvPr/>
        </p:nvSpPr>
        <p:spPr bwMode="auto">
          <a:xfrm>
            <a:off x="5225492" y="2684272"/>
            <a:ext cx="1668863" cy="47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6" name="Text Box 10"/>
          <p:cNvSpPr txBox="1">
            <a:spLocks noChangeArrowheads="1"/>
          </p:cNvSpPr>
          <p:nvPr/>
        </p:nvSpPr>
        <p:spPr bwMode="auto">
          <a:xfrm>
            <a:off x="5496935" y="2478684"/>
            <a:ext cx="10560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200" dirty="0" smtClean="0">
                <a:latin typeface="Verdana" panose="020B0604030504040204" pitchFamily="34" charset="0"/>
              </a:rPr>
              <a:t>Student</a:t>
            </a:r>
            <a:endParaRPr lang="sv-SE" altLang="sv-SE" sz="1200" dirty="0">
              <a:latin typeface="Verdana" panose="020B0604030504040204" pitchFamily="34" charset="0"/>
            </a:endParaRPr>
          </a:p>
        </p:txBody>
      </p:sp>
      <p:sp>
        <p:nvSpPr>
          <p:cNvPr id="14" name="Rectangle 27"/>
          <p:cNvSpPr>
            <a:spLocks noChangeArrowheads="1"/>
          </p:cNvSpPr>
          <p:nvPr/>
        </p:nvSpPr>
        <p:spPr bwMode="auto">
          <a:xfrm>
            <a:off x="5225491" y="2676081"/>
            <a:ext cx="1721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1200" dirty="0" err="1" smtClean="0">
                <a:latin typeface="Verdana" panose="020B0604030504040204" pitchFamily="34" charset="0"/>
              </a:rPr>
              <a:t>studentName</a:t>
            </a:r>
            <a:r>
              <a:rPr lang="sv-SE" altLang="sv-SE" sz="1200" dirty="0" smtClean="0">
                <a:latin typeface="Verdana" panose="020B0604030504040204" pitchFamily="34" charset="0"/>
              </a:rPr>
              <a:t> (1..1)</a:t>
            </a:r>
          </a:p>
          <a:p>
            <a:pPr>
              <a:spcBef>
                <a:spcPct val="0"/>
              </a:spcBef>
              <a:spcAft>
                <a:spcPct val="0"/>
              </a:spcAft>
              <a:buClrTx/>
              <a:buFontTx/>
              <a:buNone/>
            </a:pPr>
            <a:r>
              <a:rPr lang="sv-SE" altLang="sv-SE" sz="1200" dirty="0" err="1" smtClean="0">
                <a:latin typeface="Verdana" panose="020B0604030504040204" pitchFamily="34" charset="0"/>
              </a:rPr>
              <a:t>mobileNo</a:t>
            </a:r>
            <a:r>
              <a:rPr lang="sv-SE" altLang="sv-SE" sz="1200" dirty="0" smtClean="0">
                <a:latin typeface="Verdana" panose="020B0604030504040204" pitchFamily="34" charset="0"/>
              </a:rPr>
              <a:t> (1..*)</a:t>
            </a:r>
          </a:p>
        </p:txBody>
      </p:sp>
      <p:sp>
        <p:nvSpPr>
          <p:cNvPr id="50" name="Rectangle 27"/>
          <p:cNvSpPr>
            <a:spLocks noChangeArrowheads="1"/>
          </p:cNvSpPr>
          <p:nvPr/>
        </p:nvSpPr>
        <p:spPr bwMode="auto">
          <a:xfrm>
            <a:off x="1158526" y="2519718"/>
            <a:ext cx="17219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1200" dirty="0" err="1" smtClean="0">
                <a:latin typeface="Verdana" panose="020B0604030504040204" pitchFamily="34" charset="0"/>
              </a:rPr>
              <a:t>studentName</a:t>
            </a:r>
            <a:r>
              <a:rPr lang="sv-SE" altLang="sv-SE" sz="1200" dirty="0" smtClean="0">
                <a:latin typeface="Verdana" panose="020B0604030504040204" pitchFamily="34" charset="0"/>
              </a:rPr>
              <a:t> (1..1)</a:t>
            </a:r>
          </a:p>
        </p:txBody>
      </p:sp>
      <p:cxnSp>
        <p:nvCxnSpPr>
          <p:cNvPr id="52" name="Straight Arrow Connector 51"/>
          <p:cNvCxnSpPr>
            <a:stCxn id="53" idx="0"/>
          </p:cNvCxnSpPr>
          <p:nvPr/>
        </p:nvCxnSpPr>
        <p:spPr>
          <a:xfrm flipV="1">
            <a:off x="1417379" y="2771973"/>
            <a:ext cx="1006955" cy="839598"/>
          </a:xfrm>
          <a:prstGeom prst="straightConnector1">
            <a:avLst/>
          </a:prstGeom>
          <a:ln>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3" name="TextBox 52"/>
          <p:cNvSpPr txBox="1"/>
          <p:nvPr/>
        </p:nvSpPr>
        <p:spPr>
          <a:xfrm>
            <a:off x="549224" y="3611571"/>
            <a:ext cx="1736309" cy="307777"/>
          </a:xfrm>
          <a:prstGeom prst="rect">
            <a:avLst/>
          </a:prstGeom>
          <a:noFill/>
        </p:spPr>
        <p:txBody>
          <a:bodyPr wrap="none" rtlCol="0">
            <a:spAutoFit/>
          </a:bodyPr>
          <a:lstStyle/>
          <a:p>
            <a:r>
              <a:rPr lang="sv-SE" sz="1400" i="1" dirty="0" smtClean="0"/>
              <a:t>Partial (0) or Total (1</a:t>
            </a:r>
            <a:r>
              <a:rPr lang="sv-SE" sz="1400" dirty="0"/>
              <a:t>)</a:t>
            </a:r>
          </a:p>
        </p:txBody>
      </p:sp>
      <p:cxnSp>
        <p:nvCxnSpPr>
          <p:cNvPr id="54" name="Straight Arrow Connector 53"/>
          <p:cNvCxnSpPr/>
          <p:nvPr/>
        </p:nvCxnSpPr>
        <p:spPr>
          <a:xfrm flipH="1" flipV="1">
            <a:off x="2694767" y="2787972"/>
            <a:ext cx="207460" cy="738309"/>
          </a:xfrm>
          <a:prstGeom prst="straightConnector1">
            <a:avLst/>
          </a:prstGeom>
          <a:ln>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6" name="TextBox 55"/>
          <p:cNvSpPr txBox="1"/>
          <p:nvPr/>
        </p:nvSpPr>
        <p:spPr>
          <a:xfrm>
            <a:off x="2519606" y="3601123"/>
            <a:ext cx="2775119" cy="307777"/>
          </a:xfrm>
          <a:prstGeom prst="rect">
            <a:avLst/>
          </a:prstGeom>
          <a:noFill/>
        </p:spPr>
        <p:txBody>
          <a:bodyPr wrap="none" rtlCol="0">
            <a:spAutoFit/>
          </a:bodyPr>
          <a:lstStyle/>
          <a:p>
            <a:r>
              <a:rPr lang="sv-SE" sz="1400" i="1" dirty="0" err="1" smtClean="0"/>
              <a:t>Single</a:t>
            </a:r>
            <a:r>
              <a:rPr lang="sv-SE" sz="1400" i="1" dirty="0" smtClean="0"/>
              <a:t> </a:t>
            </a:r>
            <a:r>
              <a:rPr lang="sv-SE" sz="1400" i="1" dirty="0" err="1" smtClean="0"/>
              <a:t>valued</a:t>
            </a:r>
            <a:r>
              <a:rPr lang="sv-SE" sz="1400" i="1" dirty="0" smtClean="0"/>
              <a:t> (1) or Multi </a:t>
            </a:r>
            <a:r>
              <a:rPr lang="sv-SE" sz="1400" i="1" dirty="0" err="1" smtClean="0"/>
              <a:t>valued</a:t>
            </a:r>
            <a:r>
              <a:rPr lang="sv-SE" sz="1400" i="1" dirty="0" smtClean="0"/>
              <a:t> (*)</a:t>
            </a:r>
            <a:endParaRPr lang="sv-SE" sz="1400" i="1" dirty="0"/>
          </a:p>
        </p:txBody>
      </p:sp>
      <p:cxnSp>
        <p:nvCxnSpPr>
          <p:cNvPr id="58" name="Straight Arrow Connector 57"/>
          <p:cNvCxnSpPr/>
          <p:nvPr/>
        </p:nvCxnSpPr>
        <p:spPr>
          <a:xfrm flipV="1">
            <a:off x="5166769" y="2994261"/>
            <a:ext cx="1145237" cy="1279637"/>
          </a:xfrm>
          <a:prstGeom prst="straightConnector1">
            <a:avLst/>
          </a:prstGeom>
          <a:ln>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61" name="TextBox 60"/>
          <p:cNvSpPr txBox="1"/>
          <p:nvPr/>
        </p:nvSpPr>
        <p:spPr>
          <a:xfrm>
            <a:off x="3087491" y="4214145"/>
            <a:ext cx="2981739" cy="954107"/>
          </a:xfrm>
          <a:prstGeom prst="rect">
            <a:avLst/>
          </a:prstGeom>
          <a:noFill/>
        </p:spPr>
        <p:txBody>
          <a:bodyPr wrap="square" rtlCol="0">
            <a:spAutoFit/>
          </a:bodyPr>
          <a:lstStyle/>
          <a:p>
            <a:r>
              <a:rPr lang="sv-SE" sz="1400" i="1" dirty="0" smtClean="0"/>
              <a:t>An </a:t>
            </a:r>
            <a:r>
              <a:rPr lang="sv-SE" sz="1400" i="1" dirty="0" err="1" smtClean="0"/>
              <a:t>object</a:t>
            </a:r>
            <a:r>
              <a:rPr lang="sv-SE" sz="1400" i="1" dirty="0" smtClean="0"/>
              <a:t> </a:t>
            </a:r>
            <a:r>
              <a:rPr lang="sv-SE" sz="1400" i="1" dirty="0" err="1" smtClean="0"/>
              <a:t>of</a:t>
            </a:r>
            <a:r>
              <a:rPr lang="sv-SE" sz="1400" i="1" dirty="0" smtClean="0"/>
              <a:t> the </a:t>
            </a:r>
            <a:r>
              <a:rPr lang="sv-SE" sz="1400" i="1" dirty="0" err="1" smtClean="0"/>
              <a:t>class</a:t>
            </a:r>
            <a:r>
              <a:rPr lang="sv-SE" sz="1400" i="1" dirty="0" smtClean="0"/>
              <a:t> Student </a:t>
            </a:r>
            <a:r>
              <a:rPr lang="sv-SE" sz="1400" i="1" dirty="0" err="1" smtClean="0"/>
              <a:t>needs</a:t>
            </a:r>
            <a:r>
              <a:rPr lang="sv-SE" sz="1400" i="1" dirty="0" smtClean="0"/>
              <a:t> to </a:t>
            </a:r>
            <a:r>
              <a:rPr lang="sv-SE" sz="1400" i="1" dirty="0" err="1" smtClean="0"/>
              <a:t>have</a:t>
            </a:r>
            <a:r>
              <a:rPr lang="sv-SE" sz="1400" i="1" dirty="0" smtClean="0"/>
              <a:t> at minimum </a:t>
            </a:r>
            <a:r>
              <a:rPr lang="sv-SE" sz="1400" i="1" dirty="0" err="1" smtClean="0"/>
              <a:t>one</a:t>
            </a:r>
            <a:r>
              <a:rPr lang="sv-SE" sz="1400" i="1" dirty="0" smtClean="0"/>
              <a:t> </a:t>
            </a:r>
            <a:r>
              <a:rPr lang="sv-SE" sz="1400" i="1" dirty="0" err="1" smtClean="0"/>
              <a:t>value</a:t>
            </a:r>
            <a:r>
              <a:rPr lang="sv-SE" sz="1400" i="1" dirty="0" smtClean="0"/>
              <a:t> for the </a:t>
            </a:r>
            <a:r>
              <a:rPr lang="sv-SE" sz="1400" i="1" dirty="0" err="1" smtClean="0"/>
              <a:t>attribute</a:t>
            </a:r>
            <a:r>
              <a:rPr lang="sv-SE" sz="1400" i="1" dirty="0" smtClean="0"/>
              <a:t> </a:t>
            </a:r>
            <a:r>
              <a:rPr lang="sv-SE" sz="1400" i="1" dirty="0" err="1" smtClean="0"/>
              <a:t>mobileNo</a:t>
            </a:r>
            <a:r>
              <a:rPr lang="sv-SE" sz="1400" i="1" dirty="0" smtClean="0"/>
              <a:t> </a:t>
            </a:r>
            <a:r>
              <a:rPr lang="sv-SE" sz="1400" i="1" dirty="0" err="1" smtClean="0"/>
              <a:t>but</a:t>
            </a:r>
            <a:r>
              <a:rPr lang="sv-SE" sz="1400" i="1" dirty="0" smtClean="0"/>
              <a:t> </a:t>
            </a:r>
            <a:r>
              <a:rPr lang="sv-SE" sz="1400" i="1" dirty="0" err="1" smtClean="0"/>
              <a:t>can</a:t>
            </a:r>
            <a:r>
              <a:rPr lang="sv-SE" sz="1400" i="1" dirty="0" smtClean="0"/>
              <a:t> </a:t>
            </a:r>
            <a:r>
              <a:rPr lang="sv-SE" sz="1400" i="1" dirty="0" err="1" smtClean="0"/>
              <a:t>have</a:t>
            </a:r>
            <a:r>
              <a:rPr lang="sv-SE" sz="1400" i="1" dirty="0" smtClean="0"/>
              <a:t> </a:t>
            </a:r>
            <a:r>
              <a:rPr lang="sv-SE" sz="1400" i="1" dirty="0" err="1" smtClean="0"/>
              <a:t>several</a:t>
            </a:r>
            <a:r>
              <a:rPr lang="sv-SE" sz="1400" i="1" dirty="0" smtClean="0"/>
              <a:t> </a:t>
            </a:r>
            <a:r>
              <a:rPr lang="sv-SE" sz="1400" i="1" dirty="0" err="1" smtClean="0"/>
              <a:t>values</a:t>
            </a:r>
            <a:endParaRPr lang="sv-SE" sz="1400" i="1" dirty="0"/>
          </a:p>
        </p:txBody>
      </p:sp>
      <p:cxnSp>
        <p:nvCxnSpPr>
          <p:cNvPr id="65" name="Straight Arrow Connector 64"/>
          <p:cNvCxnSpPr/>
          <p:nvPr/>
        </p:nvCxnSpPr>
        <p:spPr>
          <a:xfrm flipH="1" flipV="1">
            <a:off x="6672675" y="2895751"/>
            <a:ext cx="203763" cy="1378147"/>
          </a:xfrm>
          <a:prstGeom prst="straightConnector1">
            <a:avLst/>
          </a:prstGeom>
          <a:ln>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67" name="TextBox 66"/>
          <p:cNvSpPr txBox="1"/>
          <p:nvPr/>
        </p:nvSpPr>
        <p:spPr>
          <a:xfrm>
            <a:off x="6162262" y="4214145"/>
            <a:ext cx="2554132" cy="738664"/>
          </a:xfrm>
          <a:prstGeom prst="rect">
            <a:avLst/>
          </a:prstGeom>
          <a:noFill/>
        </p:spPr>
        <p:txBody>
          <a:bodyPr wrap="square" rtlCol="0">
            <a:spAutoFit/>
          </a:bodyPr>
          <a:lstStyle/>
          <a:p>
            <a:r>
              <a:rPr lang="sv-SE" sz="1400" i="1" dirty="0" smtClean="0"/>
              <a:t>An </a:t>
            </a:r>
            <a:r>
              <a:rPr lang="sv-SE" sz="1400" i="1" dirty="0" err="1" smtClean="0"/>
              <a:t>object</a:t>
            </a:r>
            <a:r>
              <a:rPr lang="sv-SE" sz="1400" i="1" dirty="0" smtClean="0"/>
              <a:t> </a:t>
            </a:r>
            <a:r>
              <a:rPr lang="sv-SE" sz="1400" i="1" dirty="0" err="1" smtClean="0"/>
              <a:t>of</a:t>
            </a:r>
            <a:r>
              <a:rPr lang="sv-SE" sz="1400" i="1" dirty="0" smtClean="0"/>
              <a:t> the </a:t>
            </a:r>
            <a:r>
              <a:rPr lang="sv-SE" sz="1400" i="1" dirty="0" err="1" smtClean="0"/>
              <a:t>class</a:t>
            </a:r>
            <a:r>
              <a:rPr lang="sv-SE" sz="1400" i="1" dirty="0" smtClean="0"/>
              <a:t> Student </a:t>
            </a:r>
            <a:r>
              <a:rPr lang="sv-SE" sz="1400" i="1" dirty="0" err="1" smtClean="0"/>
              <a:t>need</a:t>
            </a:r>
            <a:r>
              <a:rPr lang="sv-SE" sz="1400" i="1" dirty="0" smtClean="0"/>
              <a:t> to </a:t>
            </a:r>
            <a:r>
              <a:rPr lang="sv-SE" sz="1400" i="1" dirty="0" err="1" smtClean="0"/>
              <a:t>have</a:t>
            </a:r>
            <a:r>
              <a:rPr lang="sv-SE" sz="1400" i="1" dirty="0" smtClean="0"/>
              <a:t> </a:t>
            </a:r>
            <a:r>
              <a:rPr lang="sv-SE" sz="1400" i="1" dirty="0" err="1" smtClean="0"/>
              <a:t>exactly</a:t>
            </a:r>
            <a:r>
              <a:rPr lang="sv-SE" sz="1400" i="1" dirty="0" smtClean="0"/>
              <a:t> </a:t>
            </a:r>
            <a:r>
              <a:rPr lang="sv-SE" sz="1400" i="1" dirty="0" err="1" smtClean="0"/>
              <a:t>one</a:t>
            </a:r>
            <a:r>
              <a:rPr lang="sv-SE" sz="1400" i="1" dirty="0" smtClean="0"/>
              <a:t> </a:t>
            </a:r>
            <a:r>
              <a:rPr lang="sv-SE" sz="1400" i="1" dirty="0" err="1" smtClean="0"/>
              <a:t>value</a:t>
            </a:r>
            <a:r>
              <a:rPr lang="sv-SE" sz="1400" i="1" dirty="0" smtClean="0"/>
              <a:t> for </a:t>
            </a:r>
            <a:r>
              <a:rPr lang="sv-SE" sz="1400" i="1" dirty="0" err="1" smtClean="0"/>
              <a:t>studentName</a:t>
            </a:r>
            <a:endParaRPr lang="sv-SE" sz="1400" i="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233711249"/>
      </p:ext>
    </p:extLst>
  </p:cSld>
  <p:clrMapOvr>
    <a:masterClrMapping/>
  </p:clrMapOvr>
  <mc:AlternateContent xmlns:mc="http://schemas.openxmlformats.org/markup-compatibility/2006" xmlns:p14="http://schemas.microsoft.com/office/powerpoint/2010/main">
    <mc:Choice Requires="p14">
      <p:transition spd="slow" p14:dur="2000" advTm="139054"/>
    </mc:Choice>
    <mc:Fallback xmlns="">
      <p:transition spd="slow" advTm="139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Domain</a:t>
            </a:r>
            <a:r>
              <a:rPr lang="sv-SE" dirty="0" smtClean="0"/>
              <a:t> </a:t>
            </a:r>
            <a:r>
              <a:rPr lang="sv-SE" dirty="0" err="1" smtClean="0"/>
              <a:t>model</a:t>
            </a:r>
            <a:r>
              <a:rPr lang="sv-SE" dirty="0" smtClean="0"/>
              <a:t> – Step 2</a:t>
            </a:r>
            <a:endParaRPr lang="sv-SE" dirty="0"/>
          </a:p>
        </p:txBody>
      </p:sp>
      <p:sp>
        <p:nvSpPr>
          <p:cNvPr id="3" name="Content Placeholder 2"/>
          <p:cNvSpPr>
            <a:spLocks noGrp="1"/>
          </p:cNvSpPr>
          <p:nvPr>
            <p:ph idx="1"/>
          </p:nvPr>
        </p:nvSpPr>
        <p:spPr/>
        <p:txBody>
          <a:bodyPr>
            <a:normAutofit/>
          </a:bodyPr>
          <a:lstStyle/>
          <a:p>
            <a:r>
              <a:rPr lang="sv-SE" sz="1600" dirty="0" smtClean="0">
                <a:solidFill>
                  <a:srgbClr val="00B050"/>
                </a:solidFill>
              </a:rPr>
              <a:t>TO DO: </a:t>
            </a:r>
            <a:r>
              <a:rPr lang="sv-SE" sz="1600" dirty="0" err="1"/>
              <a:t>Decide</a:t>
            </a:r>
            <a:r>
              <a:rPr lang="sv-SE" sz="1600" dirty="0"/>
              <a:t> </a:t>
            </a:r>
            <a:r>
              <a:rPr lang="sv-SE" sz="1600" dirty="0" err="1"/>
              <a:t>which</a:t>
            </a:r>
            <a:r>
              <a:rPr lang="sv-SE" sz="1600" dirty="0"/>
              <a:t> </a:t>
            </a:r>
            <a:r>
              <a:rPr lang="sv-SE" sz="1600" dirty="0" err="1"/>
              <a:t>concepts</a:t>
            </a:r>
            <a:r>
              <a:rPr lang="sv-SE" sz="1600" dirty="0"/>
              <a:t> to be </a:t>
            </a:r>
            <a:r>
              <a:rPr lang="sv-SE" sz="1600" dirty="0" err="1"/>
              <a:t>implemented</a:t>
            </a:r>
            <a:r>
              <a:rPr lang="sv-SE" sz="1600" dirty="0"/>
              <a:t> in a system</a:t>
            </a:r>
          </a:p>
          <a:p>
            <a:pPr marL="0" indent="0">
              <a:buNone/>
            </a:pPr>
            <a:endParaRPr lang="sv-SE" sz="2000" dirty="0"/>
          </a:p>
          <a:p>
            <a:endParaRPr lang="sv-SE" sz="2000" dirty="0"/>
          </a:p>
        </p:txBody>
      </p:sp>
      <p:sp>
        <p:nvSpPr>
          <p:cNvPr id="114" name="Rectangle 8"/>
          <p:cNvSpPr>
            <a:spLocks noChangeArrowheads="1"/>
          </p:cNvSpPr>
          <p:nvPr/>
        </p:nvSpPr>
        <p:spPr bwMode="auto">
          <a:xfrm>
            <a:off x="2449591" y="2723940"/>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5" name="Line 9"/>
          <p:cNvSpPr>
            <a:spLocks noChangeShapeType="1"/>
          </p:cNvSpPr>
          <p:nvPr/>
        </p:nvSpPr>
        <p:spPr bwMode="auto">
          <a:xfrm>
            <a:off x="2449591" y="2895389"/>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16" name="Text Box 10"/>
          <p:cNvSpPr txBox="1">
            <a:spLocks noChangeArrowheads="1"/>
          </p:cNvSpPr>
          <p:nvPr/>
        </p:nvSpPr>
        <p:spPr bwMode="auto">
          <a:xfrm>
            <a:off x="2650807" y="26763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17" name="Text Box 16"/>
          <p:cNvSpPr txBox="1">
            <a:spLocks noChangeArrowheads="1"/>
          </p:cNvSpPr>
          <p:nvPr/>
        </p:nvSpPr>
        <p:spPr bwMode="auto">
          <a:xfrm>
            <a:off x="3713774" y="279481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18" name="Text Box 17"/>
          <p:cNvSpPr txBox="1">
            <a:spLocks noChangeArrowheads="1"/>
          </p:cNvSpPr>
          <p:nvPr/>
        </p:nvSpPr>
        <p:spPr bwMode="auto">
          <a:xfrm>
            <a:off x="5735336" y="325237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19" name="Rectangle 18"/>
          <p:cNvSpPr>
            <a:spLocks noChangeArrowheads="1"/>
          </p:cNvSpPr>
          <p:nvPr/>
        </p:nvSpPr>
        <p:spPr bwMode="auto">
          <a:xfrm>
            <a:off x="4513755" y="304808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0" name="Line 19"/>
          <p:cNvSpPr>
            <a:spLocks noChangeShapeType="1"/>
          </p:cNvSpPr>
          <p:nvPr/>
        </p:nvSpPr>
        <p:spPr bwMode="auto">
          <a:xfrm>
            <a:off x="4513755" y="322929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21" name="Text Box 21"/>
          <p:cNvSpPr txBox="1">
            <a:spLocks noChangeArrowheads="1"/>
          </p:cNvSpPr>
          <p:nvPr/>
        </p:nvSpPr>
        <p:spPr bwMode="auto">
          <a:xfrm>
            <a:off x="4623725" y="301618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22" name="Rectangle 23"/>
          <p:cNvSpPr>
            <a:spLocks noChangeArrowheads="1"/>
          </p:cNvSpPr>
          <p:nvPr/>
        </p:nvSpPr>
        <p:spPr bwMode="auto">
          <a:xfrm>
            <a:off x="6718167" y="279297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3" name="Text Box 25"/>
          <p:cNvSpPr txBox="1">
            <a:spLocks noChangeArrowheads="1"/>
          </p:cNvSpPr>
          <p:nvPr/>
        </p:nvSpPr>
        <p:spPr bwMode="auto">
          <a:xfrm>
            <a:off x="6754778" y="2753349"/>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24" name="Rectangle 27"/>
          <p:cNvSpPr>
            <a:spLocks noChangeArrowheads="1"/>
          </p:cNvSpPr>
          <p:nvPr/>
        </p:nvSpPr>
        <p:spPr bwMode="auto">
          <a:xfrm>
            <a:off x="2412682" y="2860303"/>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125" name="Rectangle 28"/>
          <p:cNvSpPr>
            <a:spLocks noChangeArrowheads="1"/>
          </p:cNvSpPr>
          <p:nvPr/>
        </p:nvSpPr>
        <p:spPr bwMode="auto">
          <a:xfrm>
            <a:off x="4443702" y="3193650"/>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26" name="Text Box 29"/>
          <p:cNvSpPr txBox="1">
            <a:spLocks noChangeArrowheads="1"/>
          </p:cNvSpPr>
          <p:nvPr/>
        </p:nvSpPr>
        <p:spPr bwMode="auto">
          <a:xfrm>
            <a:off x="4170307" y="317271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27" name="Text Box 30"/>
          <p:cNvSpPr txBox="1">
            <a:spLocks noChangeArrowheads="1"/>
          </p:cNvSpPr>
          <p:nvPr/>
        </p:nvSpPr>
        <p:spPr bwMode="auto">
          <a:xfrm>
            <a:off x="6380761" y="284931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28" name="Line 34"/>
          <p:cNvSpPr>
            <a:spLocks noChangeShapeType="1"/>
          </p:cNvSpPr>
          <p:nvPr/>
        </p:nvSpPr>
        <p:spPr bwMode="auto">
          <a:xfrm>
            <a:off x="6720547" y="29751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29" name="Line 106"/>
          <p:cNvSpPr>
            <a:spLocks noChangeShapeType="1"/>
          </p:cNvSpPr>
          <p:nvPr/>
        </p:nvSpPr>
        <p:spPr bwMode="auto">
          <a:xfrm>
            <a:off x="3781907" y="3047485"/>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30" name="Line 106"/>
          <p:cNvSpPr>
            <a:spLocks noChangeShapeType="1"/>
          </p:cNvSpPr>
          <p:nvPr/>
        </p:nvSpPr>
        <p:spPr bwMode="auto">
          <a:xfrm flipH="1">
            <a:off x="5800521" y="3064503"/>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31" name="Text Box 22"/>
          <p:cNvSpPr txBox="1">
            <a:spLocks noChangeArrowheads="1"/>
          </p:cNvSpPr>
          <p:nvPr/>
        </p:nvSpPr>
        <p:spPr bwMode="auto">
          <a:xfrm>
            <a:off x="6697034" y="2928742"/>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2" name="Text Box 17"/>
          <p:cNvSpPr txBox="1">
            <a:spLocks noChangeArrowheads="1"/>
          </p:cNvSpPr>
          <p:nvPr/>
        </p:nvSpPr>
        <p:spPr bwMode="auto">
          <a:xfrm>
            <a:off x="5738095" y="291671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33" name="Text Box 17"/>
          <p:cNvSpPr txBox="1">
            <a:spLocks noChangeArrowheads="1"/>
          </p:cNvSpPr>
          <p:nvPr/>
        </p:nvSpPr>
        <p:spPr bwMode="auto">
          <a:xfrm>
            <a:off x="3738266" y="29751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34" name="Rectangle 8"/>
          <p:cNvSpPr>
            <a:spLocks noChangeArrowheads="1"/>
          </p:cNvSpPr>
          <p:nvPr/>
        </p:nvSpPr>
        <p:spPr bwMode="auto">
          <a:xfrm>
            <a:off x="926811" y="3695643"/>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5" name="Line 9"/>
          <p:cNvSpPr>
            <a:spLocks noChangeShapeType="1"/>
          </p:cNvSpPr>
          <p:nvPr/>
        </p:nvSpPr>
        <p:spPr bwMode="auto">
          <a:xfrm>
            <a:off x="914214" y="3872510"/>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6" name="Text Box 10"/>
          <p:cNvSpPr txBox="1">
            <a:spLocks noChangeArrowheads="1"/>
          </p:cNvSpPr>
          <p:nvPr/>
        </p:nvSpPr>
        <p:spPr bwMode="auto">
          <a:xfrm>
            <a:off x="1044414" y="3638255"/>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37" name="Rectangle 27"/>
          <p:cNvSpPr>
            <a:spLocks noChangeArrowheads="1"/>
          </p:cNvSpPr>
          <p:nvPr/>
        </p:nvSpPr>
        <p:spPr bwMode="auto">
          <a:xfrm>
            <a:off x="914214" y="3872510"/>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38" name="Rectangle 8"/>
          <p:cNvSpPr>
            <a:spLocks noChangeArrowheads="1"/>
          </p:cNvSpPr>
          <p:nvPr/>
        </p:nvSpPr>
        <p:spPr bwMode="auto">
          <a:xfrm>
            <a:off x="2763687" y="3715296"/>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flipV="1">
            <a:off x="2763688" y="3872510"/>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970426" y="3660193"/>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41" name="Rectangle 27"/>
          <p:cNvSpPr>
            <a:spLocks noChangeArrowheads="1"/>
          </p:cNvSpPr>
          <p:nvPr/>
        </p:nvSpPr>
        <p:spPr bwMode="auto">
          <a:xfrm>
            <a:off x="2751090" y="3892163"/>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42" name="Rectangle 23"/>
          <p:cNvSpPr>
            <a:spLocks noChangeArrowheads="1"/>
          </p:cNvSpPr>
          <p:nvPr/>
        </p:nvSpPr>
        <p:spPr bwMode="auto">
          <a:xfrm>
            <a:off x="6718166" y="381719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3" name="Text Box 25"/>
          <p:cNvSpPr txBox="1">
            <a:spLocks noChangeArrowheads="1"/>
          </p:cNvSpPr>
          <p:nvPr/>
        </p:nvSpPr>
        <p:spPr bwMode="auto">
          <a:xfrm>
            <a:off x="6937241" y="377076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44" name="Line 34"/>
          <p:cNvSpPr>
            <a:spLocks noChangeShapeType="1"/>
          </p:cNvSpPr>
          <p:nvPr/>
        </p:nvSpPr>
        <p:spPr bwMode="auto">
          <a:xfrm>
            <a:off x="6720546" y="399936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45" name="Text Box 22"/>
          <p:cNvSpPr txBox="1">
            <a:spLocks noChangeArrowheads="1"/>
          </p:cNvSpPr>
          <p:nvPr/>
        </p:nvSpPr>
        <p:spPr bwMode="auto">
          <a:xfrm>
            <a:off x="6697032" y="3952959"/>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main</a:t>
            </a:r>
            <a:r>
              <a:rPr lang="sv-SE" altLang="sv-SE" sz="900" dirty="0" err="1">
                <a:latin typeface="Verdana" panose="020B0604030504040204" pitchFamily="34" charset="0"/>
              </a:rPr>
              <a:t>A</a:t>
            </a:r>
            <a:r>
              <a:rPr lang="sv-SE" altLang="sv-SE" sz="900" dirty="0" err="1" smtClean="0">
                <a:latin typeface="Verdana" panose="020B0604030504040204" pitchFamily="34" charset="0"/>
              </a:rPr>
              <a:t>rea</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6" name="Line 106"/>
          <p:cNvSpPr>
            <a:spLocks noChangeShapeType="1"/>
          </p:cNvSpPr>
          <p:nvPr/>
        </p:nvSpPr>
        <p:spPr bwMode="auto">
          <a:xfrm>
            <a:off x="7359828" y="3267583"/>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47" name="Text Box 30"/>
          <p:cNvSpPr txBox="1">
            <a:spLocks noChangeArrowheads="1"/>
          </p:cNvSpPr>
          <p:nvPr/>
        </p:nvSpPr>
        <p:spPr bwMode="auto">
          <a:xfrm>
            <a:off x="7302277" y="322302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8" name="Text Box 30"/>
          <p:cNvSpPr txBox="1">
            <a:spLocks noChangeArrowheads="1"/>
          </p:cNvSpPr>
          <p:nvPr/>
        </p:nvSpPr>
        <p:spPr bwMode="auto">
          <a:xfrm>
            <a:off x="6989628" y="362438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Isosceles Triangle 148"/>
          <p:cNvSpPr/>
          <p:nvPr/>
        </p:nvSpPr>
        <p:spPr>
          <a:xfrm rot="5400000">
            <a:off x="4325810" y="306948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0" name="Isosceles Triangle 149"/>
          <p:cNvSpPr/>
          <p:nvPr/>
        </p:nvSpPr>
        <p:spPr>
          <a:xfrm rot="10800000">
            <a:off x="7403209" y="366347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1" name="Isosceles Triangle 150"/>
          <p:cNvSpPr/>
          <p:nvPr/>
        </p:nvSpPr>
        <p:spPr>
          <a:xfrm rot="5400000">
            <a:off x="6332229" y="300379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2" name="Isosceles Triangle 151"/>
          <p:cNvSpPr/>
          <p:nvPr/>
        </p:nvSpPr>
        <p:spPr>
          <a:xfrm>
            <a:off x="3035603" y="3260224"/>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53" name="Straight Connector 152"/>
          <p:cNvCxnSpPr>
            <a:stCxn id="152" idx="3"/>
          </p:cNvCxnSpPr>
          <p:nvPr/>
        </p:nvCxnSpPr>
        <p:spPr>
          <a:xfrm>
            <a:off x="3178395" y="34134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54" name="Straight Connector 153"/>
          <p:cNvCxnSpPr/>
          <p:nvPr/>
        </p:nvCxnSpPr>
        <p:spPr>
          <a:xfrm>
            <a:off x="1777342" y="3548432"/>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55" name="Straight Connector 154"/>
          <p:cNvCxnSpPr/>
          <p:nvPr/>
        </p:nvCxnSpPr>
        <p:spPr>
          <a:xfrm>
            <a:off x="4157411" y="35658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56" name="Straight Connector 155"/>
          <p:cNvCxnSpPr/>
          <p:nvPr/>
        </p:nvCxnSpPr>
        <p:spPr>
          <a:xfrm>
            <a:off x="1778752" y="355736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57" name="Rectangle 23"/>
          <p:cNvSpPr>
            <a:spLocks noChangeArrowheads="1"/>
          </p:cNvSpPr>
          <p:nvPr/>
        </p:nvSpPr>
        <p:spPr bwMode="auto">
          <a:xfrm>
            <a:off x="6618820" y="1761741"/>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8" name="Text Box 25"/>
          <p:cNvSpPr txBox="1">
            <a:spLocks noChangeArrowheads="1"/>
          </p:cNvSpPr>
          <p:nvPr/>
        </p:nvSpPr>
        <p:spPr bwMode="auto">
          <a:xfrm>
            <a:off x="6659684" y="1717334"/>
            <a:ext cx="1525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CourseActivities</a:t>
            </a:r>
            <a:endParaRPr lang="sv-SE" altLang="sv-SE" sz="1800" dirty="0">
              <a:latin typeface="Verdana" panose="020B0604030504040204" pitchFamily="34" charset="0"/>
            </a:endParaRPr>
          </a:p>
        </p:txBody>
      </p:sp>
      <p:sp>
        <p:nvSpPr>
          <p:cNvPr id="159" name="Line 34"/>
          <p:cNvSpPr>
            <a:spLocks noChangeShapeType="1"/>
          </p:cNvSpPr>
          <p:nvPr/>
        </p:nvSpPr>
        <p:spPr bwMode="auto">
          <a:xfrm>
            <a:off x="6621200" y="1943905"/>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60" name="Text Box 22"/>
          <p:cNvSpPr txBox="1">
            <a:spLocks noChangeArrowheads="1"/>
          </p:cNvSpPr>
          <p:nvPr/>
        </p:nvSpPr>
        <p:spPr bwMode="auto">
          <a:xfrm>
            <a:off x="6608253" y="1904388"/>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n</a:t>
            </a:r>
            <a:r>
              <a:rPr lang="sv-SE" altLang="sv-SE" sz="900" dirty="0" err="1" smtClean="0">
                <a:latin typeface="Verdana" panose="020B0604030504040204" pitchFamily="34" charset="0"/>
              </a:rPr>
              <a:t>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a:latin typeface="Verdana" panose="020B0604030504040204" pitchFamily="34" charset="0"/>
              </a:rPr>
              <a:t>d</a:t>
            </a:r>
            <a:r>
              <a:rPr lang="sv-SE" altLang="sv-SE" sz="900" dirty="0" err="1" smtClean="0">
                <a:latin typeface="Verdana" panose="020B0604030504040204" pitchFamily="34" charset="0"/>
              </a:rPr>
              <a:t>escription</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61" name="Line 106"/>
          <p:cNvSpPr>
            <a:spLocks noChangeShapeType="1"/>
          </p:cNvSpPr>
          <p:nvPr/>
        </p:nvSpPr>
        <p:spPr bwMode="auto">
          <a:xfrm>
            <a:off x="7495030" y="2286525"/>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62" name="Text Box 30"/>
          <p:cNvSpPr txBox="1">
            <a:spLocks noChangeArrowheads="1"/>
          </p:cNvSpPr>
          <p:nvPr/>
        </p:nvSpPr>
        <p:spPr bwMode="auto">
          <a:xfrm>
            <a:off x="7142028" y="262098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63" name="Text Box 30"/>
          <p:cNvSpPr txBox="1">
            <a:spLocks noChangeArrowheads="1"/>
          </p:cNvSpPr>
          <p:nvPr/>
        </p:nvSpPr>
        <p:spPr bwMode="auto">
          <a:xfrm>
            <a:off x="7464688" y="2270420"/>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64" name="TextBox 163"/>
          <p:cNvSpPr txBox="1"/>
          <p:nvPr/>
        </p:nvSpPr>
        <p:spPr>
          <a:xfrm>
            <a:off x="7207129" y="2400133"/>
            <a:ext cx="1441568" cy="230832"/>
          </a:xfrm>
          <a:prstGeom prst="rect">
            <a:avLst/>
          </a:prstGeom>
          <a:noFill/>
        </p:spPr>
        <p:txBody>
          <a:bodyPr wrap="square" rtlCol="0">
            <a:spAutoFit/>
          </a:bodyPr>
          <a:lstStyle/>
          <a:p>
            <a:r>
              <a:rPr lang="sv-SE" sz="900" i="1" dirty="0" err="1" smtClean="0">
                <a:latin typeface="Verdana" panose="020B0604030504040204" pitchFamily="34" charset="0"/>
              </a:rPr>
              <a:t>includes</a:t>
            </a:r>
            <a:endParaRPr lang="sv-SE" sz="900" i="1" dirty="0">
              <a:latin typeface="Verdana" panose="020B0604030504040204" pitchFamily="34" charset="0"/>
            </a:endParaRPr>
          </a:p>
        </p:txBody>
      </p:sp>
      <p:sp>
        <p:nvSpPr>
          <p:cNvPr id="165" name="Rectangle 18"/>
          <p:cNvSpPr>
            <a:spLocks noChangeArrowheads="1"/>
          </p:cNvSpPr>
          <p:nvPr/>
        </p:nvSpPr>
        <p:spPr bwMode="auto">
          <a:xfrm>
            <a:off x="4666155" y="231534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6" name="Line 19"/>
          <p:cNvSpPr>
            <a:spLocks noChangeShapeType="1"/>
          </p:cNvSpPr>
          <p:nvPr/>
        </p:nvSpPr>
        <p:spPr bwMode="auto">
          <a:xfrm>
            <a:off x="4666155" y="249655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7" name="Text Box 21"/>
          <p:cNvSpPr txBox="1">
            <a:spLocks noChangeArrowheads="1"/>
          </p:cNvSpPr>
          <p:nvPr/>
        </p:nvSpPr>
        <p:spPr bwMode="auto">
          <a:xfrm>
            <a:off x="4776125" y="22834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68" name="Rectangle 28"/>
          <p:cNvSpPr>
            <a:spLocks noChangeArrowheads="1"/>
          </p:cNvSpPr>
          <p:nvPr/>
        </p:nvSpPr>
        <p:spPr bwMode="auto">
          <a:xfrm>
            <a:off x="4635566" y="2485279"/>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69" name="Line 106"/>
          <p:cNvSpPr>
            <a:spLocks noChangeShapeType="1"/>
          </p:cNvSpPr>
          <p:nvPr/>
        </p:nvSpPr>
        <p:spPr bwMode="auto">
          <a:xfrm flipH="1" flipV="1">
            <a:off x="5931789" y="260010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2" name="Text Box 16"/>
          <p:cNvSpPr txBox="1">
            <a:spLocks noChangeArrowheads="1"/>
          </p:cNvSpPr>
          <p:nvPr/>
        </p:nvSpPr>
        <p:spPr bwMode="auto">
          <a:xfrm>
            <a:off x="5827467" y="237567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3" name="Text Box 30"/>
          <p:cNvSpPr txBox="1">
            <a:spLocks noChangeArrowheads="1"/>
          </p:cNvSpPr>
          <p:nvPr/>
        </p:nvSpPr>
        <p:spPr bwMode="auto">
          <a:xfrm>
            <a:off x="6358986" y="26995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76" name="TextBox 175"/>
          <p:cNvSpPr txBox="1"/>
          <p:nvPr/>
        </p:nvSpPr>
        <p:spPr>
          <a:xfrm>
            <a:off x="6796939" y="3424512"/>
            <a:ext cx="144134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177" name="Text Box 17"/>
          <p:cNvSpPr txBox="1">
            <a:spLocks noChangeArrowheads="1"/>
          </p:cNvSpPr>
          <p:nvPr/>
        </p:nvSpPr>
        <p:spPr bwMode="auto">
          <a:xfrm>
            <a:off x="6061318" y="25372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78" name="Isosceles Triangle 177"/>
          <p:cNvSpPr/>
          <p:nvPr/>
        </p:nvSpPr>
        <p:spPr>
          <a:xfrm rot="5400000">
            <a:off x="6338329" y="261486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65" name="Isosceles Triangle 64"/>
          <p:cNvSpPr/>
          <p:nvPr/>
        </p:nvSpPr>
        <p:spPr>
          <a:xfrm>
            <a:off x="7279483" y="2364290"/>
            <a:ext cx="156264" cy="59952"/>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909558509"/>
      </p:ext>
    </p:extLst>
  </p:cSld>
  <p:clrMapOvr>
    <a:masterClrMapping/>
  </p:clrMapOvr>
  <mc:AlternateContent xmlns:mc="http://schemas.openxmlformats.org/markup-compatibility/2006" xmlns:p14="http://schemas.microsoft.com/office/powerpoint/2010/main">
    <mc:Choice Requires="p14">
      <p:transition spd="slow" p14:dur="2000" advTm="52871"/>
    </mc:Choice>
    <mc:Fallback xmlns="">
      <p:transition spd="slow" advTm="5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Towards</a:t>
            </a:r>
            <a:r>
              <a:rPr lang="sv-SE" dirty="0" smtClean="0"/>
              <a:t> a System </a:t>
            </a:r>
            <a:r>
              <a:rPr lang="sv-SE" dirty="0" err="1" smtClean="0"/>
              <a:t>Model</a:t>
            </a:r>
            <a:r>
              <a:rPr lang="sv-SE" dirty="0" smtClean="0"/>
              <a:t>- Step 2</a:t>
            </a:r>
            <a:endParaRPr lang="sv-SE" dirty="0"/>
          </a:p>
        </p:txBody>
      </p:sp>
      <p:sp>
        <p:nvSpPr>
          <p:cNvPr id="163" name="Oval 162"/>
          <p:cNvSpPr/>
          <p:nvPr/>
        </p:nvSpPr>
        <p:spPr>
          <a:xfrm>
            <a:off x="216013" y="2242359"/>
            <a:ext cx="8858707" cy="2647062"/>
          </a:xfrm>
          <a:prstGeom prst="ellipse">
            <a:avLst/>
          </a:prstGeom>
          <a:solidFill>
            <a:schemeClr val="lt1">
              <a:alpha val="0"/>
            </a:schemeClr>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2" name="Rectangle 8"/>
          <p:cNvSpPr>
            <a:spLocks noChangeArrowheads="1"/>
          </p:cNvSpPr>
          <p:nvPr/>
        </p:nvSpPr>
        <p:spPr bwMode="auto">
          <a:xfrm>
            <a:off x="2449591" y="2723940"/>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3" name="Line 9"/>
          <p:cNvSpPr>
            <a:spLocks noChangeShapeType="1"/>
          </p:cNvSpPr>
          <p:nvPr/>
        </p:nvSpPr>
        <p:spPr bwMode="auto">
          <a:xfrm>
            <a:off x="2449591" y="2895389"/>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14" name="Text Box 10"/>
          <p:cNvSpPr txBox="1">
            <a:spLocks noChangeArrowheads="1"/>
          </p:cNvSpPr>
          <p:nvPr/>
        </p:nvSpPr>
        <p:spPr bwMode="auto">
          <a:xfrm>
            <a:off x="2650807" y="26763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15" name="Text Box 16"/>
          <p:cNvSpPr txBox="1">
            <a:spLocks noChangeArrowheads="1"/>
          </p:cNvSpPr>
          <p:nvPr/>
        </p:nvSpPr>
        <p:spPr bwMode="auto">
          <a:xfrm>
            <a:off x="3713774" y="279481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16" name="Text Box 17"/>
          <p:cNvSpPr txBox="1">
            <a:spLocks noChangeArrowheads="1"/>
          </p:cNvSpPr>
          <p:nvPr/>
        </p:nvSpPr>
        <p:spPr bwMode="auto">
          <a:xfrm>
            <a:off x="5735336" y="325237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17" name="Rectangle 18"/>
          <p:cNvSpPr>
            <a:spLocks noChangeArrowheads="1"/>
          </p:cNvSpPr>
          <p:nvPr/>
        </p:nvSpPr>
        <p:spPr bwMode="auto">
          <a:xfrm>
            <a:off x="4513755" y="304808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8" name="Line 19"/>
          <p:cNvSpPr>
            <a:spLocks noChangeShapeType="1"/>
          </p:cNvSpPr>
          <p:nvPr/>
        </p:nvSpPr>
        <p:spPr bwMode="auto">
          <a:xfrm>
            <a:off x="4513755" y="322929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19" name="Text Box 21"/>
          <p:cNvSpPr txBox="1">
            <a:spLocks noChangeArrowheads="1"/>
          </p:cNvSpPr>
          <p:nvPr/>
        </p:nvSpPr>
        <p:spPr bwMode="auto">
          <a:xfrm>
            <a:off x="4623725" y="301618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20" name="Rectangle 23"/>
          <p:cNvSpPr>
            <a:spLocks noChangeArrowheads="1"/>
          </p:cNvSpPr>
          <p:nvPr/>
        </p:nvSpPr>
        <p:spPr bwMode="auto">
          <a:xfrm>
            <a:off x="6718167" y="279297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1" name="Text Box 25"/>
          <p:cNvSpPr txBox="1">
            <a:spLocks noChangeArrowheads="1"/>
          </p:cNvSpPr>
          <p:nvPr/>
        </p:nvSpPr>
        <p:spPr bwMode="auto">
          <a:xfrm>
            <a:off x="6754778" y="2753349"/>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22" name="Rectangle 27"/>
          <p:cNvSpPr>
            <a:spLocks noChangeArrowheads="1"/>
          </p:cNvSpPr>
          <p:nvPr/>
        </p:nvSpPr>
        <p:spPr bwMode="auto">
          <a:xfrm>
            <a:off x="2412682" y="2860303"/>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123" name="Rectangle 28"/>
          <p:cNvSpPr>
            <a:spLocks noChangeArrowheads="1"/>
          </p:cNvSpPr>
          <p:nvPr/>
        </p:nvSpPr>
        <p:spPr bwMode="auto">
          <a:xfrm>
            <a:off x="4443702" y="3193650"/>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24" name="Text Box 29"/>
          <p:cNvSpPr txBox="1">
            <a:spLocks noChangeArrowheads="1"/>
          </p:cNvSpPr>
          <p:nvPr/>
        </p:nvSpPr>
        <p:spPr bwMode="auto">
          <a:xfrm>
            <a:off x="4170307" y="317271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25" name="Text Box 30"/>
          <p:cNvSpPr txBox="1">
            <a:spLocks noChangeArrowheads="1"/>
          </p:cNvSpPr>
          <p:nvPr/>
        </p:nvSpPr>
        <p:spPr bwMode="auto">
          <a:xfrm>
            <a:off x="6380761" y="284931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26" name="Line 34"/>
          <p:cNvSpPr>
            <a:spLocks noChangeShapeType="1"/>
          </p:cNvSpPr>
          <p:nvPr/>
        </p:nvSpPr>
        <p:spPr bwMode="auto">
          <a:xfrm>
            <a:off x="6720547" y="29751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27" name="Line 106"/>
          <p:cNvSpPr>
            <a:spLocks noChangeShapeType="1"/>
          </p:cNvSpPr>
          <p:nvPr/>
        </p:nvSpPr>
        <p:spPr bwMode="auto">
          <a:xfrm>
            <a:off x="3781907" y="3047485"/>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28" name="Line 106"/>
          <p:cNvSpPr>
            <a:spLocks noChangeShapeType="1"/>
          </p:cNvSpPr>
          <p:nvPr/>
        </p:nvSpPr>
        <p:spPr bwMode="auto">
          <a:xfrm flipH="1">
            <a:off x="5800521" y="3064503"/>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29" name="Text Box 22"/>
          <p:cNvSpPr txBox="1">
            <a:spLocks noChangeArrowheads="1"/>
          </p:cNvSpPr>
          <p:nvPr/>
        </p:nvSpPr>
        <p:spPr bwMode="auto">
          <a:xfrm>
            <a:off x="6697034" y="2928742"/>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0" name="Text Box 17"/>
          <p:cNvSpPr txBox="1">
            <a:spLocks noChangeArrowheads="1"/>
          </p:cNvSpPr>
          <p:nvPr/>
        </p:nvSpPr>
        <p:spPr bwMode="auto">
          <a:xfrm>
            <a:off x="5738095" y="291671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31" name="Text Box 17"/>
          <p:cNvSpPr txBox="1">
            <a:spLocks noChangeArrowheads="1"/>
          </p:cNvSpPr>
          <p:nvPr/>
        </p:nvSpPr>
        <p:spPr bwMode="auto">
          <a:xfrm>
            <a:off x="3738266" y="29751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32" name="Rectangle 8"/>
          <p:cNvSpPr>
            <a:spLocks noChangeArrowheads="1"/>
          </p:cNvSpPr>
          <p:nvPr/>
        </p:nvSpPr>
        <p:spPr bwMode="auto">
          <a:xfrm>
            <a:off x="926811" y="3695643"/>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3" name="Line 9"/>
          <p:cNvSpPr>
            <a:spLocks noChangeShapeType="1"/>
          </p:cNvSpPr>
          <p:nvPr/>
        </p:nvSpPr>
        <p:spPr bwMode="auto">
          <a:xfrm>
            <a:off x="914214" y="3872510"/>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4" name="Text Box 10"/>
          <p:cNvSpPr txBox="1">
            <a:spLocks noChangeArrowheads="1"/>
          </p:cNvSpPr>
          <p:nvPr/>
        </p:nvSpPr>
        <p:spPr bwMode="auto">
          <a:xfrm>
            <a:off x="1044414" y="3638255"/>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35" name="Rectangle 27"/>
          <p:cNvSpPr>
            <a:spLocks noChangeArrowheads="1"/>
          </p:cNvSpPr>
          <p:nvPr/>
        </p:nvSpPr>
        <p:spPr bwMode="auto">
          <a:xfrm>
            <a:off x="914214" y="3872510"/>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36" name="Rectangle 8"/>
          <p:cNvSpPr>
            <a:spLocks noChangeArrowheads="1"/>
          </p:cNvSpPr>
          <p:nvPr/>
        </p:nvSpPr>
        <p:spPr bwMode="auto">
          <a:xfrm>
            <a:off x="2763687" y="3715296"/>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7" name="Line 9"/>
          <p:cNvSpPr>
            <a:spLocks noChangeShapeType="1"/>
          </p:cNvSpPr>
          <p:nvPr/>
        </p:nvSpPr>
        <p:spPr bwMode="auto">
          <a:xfrm flipV="1">
            <a:off x="2763688" y="3872510"/>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8" name="Text Box 10"/>
          <p:cNvSpPr txBox="1">
            <a:spLocks noChangeArrowheads="1"/>
          </p:cNvSpPr>
          <p:nvPr/>
        </p:nvSpPr>
        <p:spPr bwMode="auto">
          <a:xfrm>
            <a:off x="2970426" y="3660193"/>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39" name="Rectangle 27"/>
          <p:cNvSpPr>
            <a:spLocks noChangeArrowheads="1"/>
          </p:cNvSpPr>
          <p:nvPr/>
        </p:nvSpPr>
        <p:spPr bwMode="auto">
          <a:xfrm>
            <a:off x="2751090" y="3892163"/>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40" name="Rectangle 23"/>
          <p:cNvSpPr>
            <a:spLocks noChangeArrowheads="1"/>
          </p:cNvSpPr>
          <p:nvPr/>
        </p:nvSpPr>
        <p:spPr bwMode="auto">
          <a:xfrm>
            <a:off x="6718166" y="381719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1" name="Text Box 25"/>
          <p:cNvSpPr txBox="1">
            <a:spLocks noChangeArrowheads="1"/>
          </p:cNvSpPr>
          <p:nvPr/>
        </p:nvSpPr>
        <p:spPr bwMode="auto">
          <a:xfrm>
            <a:off x="6937241" y="377076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42" name="Line 34"/>
          <p:cNvSpPr>
            <a:spLocks noChangeShapeType="1"/>
          </p:cNvSpPr>
          <p:nvPr/>
        </p:nvSpPr>
        <p:spPr bwMode="auto">
          <a:xfrm>
            <a:off x="6720546" y="399936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43" name="Text Box 22"/>
          <p:cNvSpPr txBox="1">
            <a:spLocks noChangeArrowheads="1"/>
          </p:cNvSpPr>
          <p:nvPr/>
        </p:nvSpPr>
        <p:spPr bwMode="auto">
          <a:xfrm>
            <a:off x="6697032" y="3952959"/>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main</a:t>
            </a:r>
            <a:r>
              <a:rPr lang="sv-SE" altLang="sv-SE" sz="900" dirty="0" err="1">
                <a:latin typeface="Verdana" panose="020B0604030504040204" pitchFamily="34" charset="0"/>
              </a:rPr>
              <a:t>A</a:t>
            </a:r>
            <a:r>
              <a:rPr lang="sv-SE" altLang="sv-SE" sz="900" dirty="0" err="1" smtClean="0">
                <a:latin typeface="Verdana" panose="020B0604030504040204" pitchFamily="34" charset="0"/>
              </a:rPr>
              <a:t>rea</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4" name="Line 106"/>
          <p:cNvSpPr>
            <a:spLocks noChangeShapeType="1"/>
          </p:cNvSpPr>
          <p:nvPr/>
        </p:nvSpPr>
        <p:spPr bwMode="auto">
          <a:xfrm>
            <a:off x="7359828" y="3267583"/>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45" name="Text Box 30"/>
          <p:cNvSpPr txBox="1">
            <a:spLocks noChangeArrowheads="1"/>
          </p:cNvSpPr>
          <p:nvPr/>
        </p:nvSpPr>
        <p:spPr bwMode="auto">
          <a:xfrm>
            <a:off x="7302277" y="322302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6" name="Text Box 30"/>
          <p:cNvSpPr txBox="1">
            <a:spLocks noChangeArrowheads="1"/>
          </p:cNvSpPr>
          <p:nvPr/>
        </p:nvSpPr>
        <p:spPr bwMode="auto">
          <a:xfrm>
            <a:off x="6989628" y="362438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7" name="Isosceles Triangle 146"/>
          <p:cNvSpPr/>
          <p:nvPr/>
        </p:nvSpPr>
        <p:spPr>
          <a:xfrm rot="5400000">
            <a:off x="4325810" y="306948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48" name="Isosceles Triangle 147"/>
          <p:cNvSpPr/>
          <p:nvPr/>
        </p:nvSpPr>
        <p:spPr>
          <a:xfrm rot="10800000">
            <a:off x="7403209" y="366347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49" name="Isosceles Triangle 148"/>
          <p:cNvSpPr/>
          <p:nvPr/>
        </p:nvSpPr>
        <p:spPr>
          <a:xfrm rot="5400000">
            <a:off x="6332229" y="300379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0" name="Isosceles Triangle 149"/>
          <p:cNvSpPr/>
          <p:nvPr/>
        </p:nvSpPr>
        <p:spPr>
          <a:xfrm>
            <a:off x="3035603" y="3260224"/>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51" name="Straight Connector 150"/>
          <p:cNvCxnSpPr>
            <a:stCxn id="150" idx="3"/>
          </p:cNvCxnSpPr>
          <p:nvPr/>
        </p:nvCxnSpPr>
        <p:spPr>
          <a:xfrm>
            <a:off x="3178395" y="34134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52" name="Straight Connector 151"/>
          <p:cNvCxnSpPr/>
          <p:nvPr/>
        </p:nvCxnSpPr>
        <p:spPr>
          <a:xfrm>
            <a:off x="1777342" y="3548432"/>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53" name="Straight Connector 152"/>
          <p:cNvCxnSpPr/>
          <p:nvPr/>
        </p:nvCxnSpPr>
        <p:spPr>
          <a:xfrm>
            <a:off x="4157411" y="35658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54" name="Straight Connector 153"/>
          <p:cNvCxnSpPr/>
          <p:nvPr/>
        </p:nvCxnSpPr>
        <p:spPr>
          <a:xfrm>
            <a:off x="1778752" y="355736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1" name="Rectangle 23"/>
          <p:cNvSpPr>
            <a:spLocks noChangeArrowheads="1"/>
          </p:cNvSpPr>
          <p:nvPr/>
        </p:nvSpPr>
        <p:spPr bwMode="auto">
          <a:xfrm>
            <a:off x="6618820" y="1761741"/>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2" name="Text Box 25"/>
          <p:cNvSpPr txBox="1">
            <a:spLocks noChangeArrowheads="1"/>
          </p:cNvSpPr>
          <p:nvPr/>
        </p:nvSpPr>
        <p:spPr bwMode="auto">
          <a:xfrm>
            <a:off x="6659684" y="1717334"/>
            <a:ext cx="1525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CourseActivities</a:t>
            </a:r>
            <a:endParaRPr lang="sv-SE" altLang="sv-SE" sz="1800" dirty="0">
              <a:latin typeface="Verdana" panose="020B0604030504040204" pitchFamily="34" charset="0"/>
            </a:endParaRPr>
          </a:p>
        </p:txBody>
      </p:sp>
      <p:sp>
        <p:nvSpPr>
          <p:cNvPr id="164" name="Line 34"/>
          <p:cNvSpPr>
            <a:spLocks noChangeShapeType="1"/>
          </p:cNvSpPr>
          <p:nvPr/>
        </p:nvSpPr>
        <p:spPr bwMode="auto">
          <a:xfrm>
            <a:off x="6621200" y="1943905"/>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65" name="Text Box 22"/>
          <p:cNvSpPr txBox="1">
            <a:spLocks noChangeArrowheads="1"/>
          </p:cNvSpPr>
          <p:nvPr/>
        </p:nvSpPr>
        <p:spPr bwMode="auto">
          <a:xfrm>
            <a:off x="6608253" y="1904388"/>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n</a:t>
            </a:r>
            <a:r>
              <a:rPr lang="sv-SE" altLang="sv-SE" sz="900" dirty="0" err="1" smtClean="0">
                <a:latin typeface="Verdana" panose="020B0604030504040204" pitchFamily="34" charset="0"/>
              </a:rPr>
              <a:t>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a:latin typeface="Verdana" panose="020B0604030504040204" pitchFamily="34" charset="0"/>
              </a:rPr>
              <a:t>d</a:t>
            </a:r>
            <a:r>
              <a:rPr lang="sv-SE" altLang="sv-SE" sz="900" dirty="0" err="1" smtClean="0">
                <a:latin typeface="Verdana" panose="020B0604030504040204" pitchFamily="34" charset="0"/>
              </a:rPr>
              <a:t>escription</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66" name="Line 106"/>
          <p:cNvSpPr>
            <a:spLocks noChangeShapeType="1"/>
          </p:cNvSpPr>
          <p:nvPr/>
        </p:nvSpPr>
        <p:spPr bwMode="auto">
          <a:xfrm>
            <a:off x="7495030" y="2286525"/>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67" name="Text Box 30"/>
          <p:cNvSpPr txBox="1">
            <a:spLocks noChangeArrowheads="1"/>
          </p:cNvSpPr>
          <p:nvPr/>
        </p:nvSpPr>
        <p:spPr bwMode="auto">
          <a:xfrm>
            <a:off x="7142028" y="262098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68" name="Text Box 30"/>
          <p:cNvSpPr txBox="1">
            <a:spLocks noChangeArrowheads="1"/>
          </p:cNvSpPr>
          <p:nvPr/>
        </p:nvSpPr>
        <p:spPr bwMode="auto">
          <a:xfrm>
            <a:off x="7464688" y="2270420"/>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69" name="TextBox 168"/>
          <p:cNvSpPr txBox="1"/>
          <p:nvPr/>
        </p:nvSpPr>
        <p:spPr>
          <a:xfrm>
            <a:off x="7207129" y="2400133"/>
            <a:ext cx="1441568" cy="230832"/>
          </a:xfrm>
          <a:prstGeom prst="rect">
            <a:avLst/>
          </a:prstGeom>
          <a:noFill/>
        </p:spPr>
        <p:txBody>
          <a:bodyPr wrap="square" rtlCol="0">
            <a:spAutoFit/>
          </a:bodyPr>
          <a:lstStyle/>
          <a:p>
            <a:r>
              <a:rPr lang="sv-SE" sz="900" i="1" dirty="0" err="1" smtClean="0">
                <a:latin typeface="Verdana" panose="020B0604030504040204" pitchFamily="34" charset="0"/>
              </a:rPr>
              <a:t>includes</a:t>
            </a:r>
            <a:endParaRPr lang="sv-SE" sz="900" i="1" dirty="0">
              <a:latin typeface="Verdana" panose="020B0604030504040204" pitchFamily="34" charset="0"/>
            </a:endParaRPr>
          </a:p>
        </p:txBody>
      </p:sp>
      <p:sp>
        <p:nvSpPr>
          <p:cNvPr id="171" name="Rectangle 18"/>
          <p:cNvSpPr>
            <a:spLocks noChangeArrowheads="1"/>
          </p:cNvSpPr>
          <p:nvPr/>
        </p:nvSpPr>
        <p:spPr bwMode="auto">
          <a:xfrm>
            <a:off x="4666155" y="231534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72" name="Line 19"/>
          <p:cNvSpPr>
            <a:spLocks noChangeShapeType="1"/>
          </p:cNvSpPr>
          <p:nvPr/>
        </p:nvSpPr>
        <p:spPr bwMode="auto">
          <a:xfrm>
            <a:off x="4666155" y="249655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3" name="Text Box 21"/>
          <p:cNvSpPr txBox="1">
            <a:spLocks noChangeArrowheads="1"/>
          </p:cNvSpPr>
          <p:nvPr/>
        </p:nvSpPr>
        <p:spPr bwMode="auto">
          <a:xfrm>
            <a:off x="4776125" y="22834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4" name="Rectangle 28"/>
          <p:cNvSpPr>
            <a:spLocks noChangeArrowheads="1"/>
          </p:cNvSpPr>
          <p:nvPr/>
        </p:nvSpPr>
        <p:spPr bwMode="auto">
          <a:xfrm>
            <a:off x="4635566" y="2485279"/>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75" name="Line 106"/>
          <p:cNvSpPr>
            <a:spLocks noChangeShapeType="1"/>
          </p:cNvSpPr>
          <p:nvPr/>
        </p:nvSpPr>
        <p:spPr bwMode="auto">
          <a:xfrm flipH="1" flipV="1">
            <a:off x="5931789" y="260010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8" name="Text Box 16"/>
          <p:cNvSpPr txBox="1">
            <a:spLocks noChangeArrowheads="1"/>
          </p:cNvSpPr>
          <p:nvPr/>
        </p:nvSpPr>
        <p:spPr bwMode="auto">
          <a:xfrm>
            <a:off x="5827467" y="237567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9" name="Text Box 30"/>
          <p:cNvSpPr txBox="1">
            <a:spLocks noChangeArrowheads="1"/>
          </p:cNvSpPr>
          <p:nvPr/>
        </p:nvSpPr>
        <p:spPr bwMode="auto">
          <a:xfrm>
            <a:off x="6358986" y="26995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57" name="Straight Connector 56"/>
          <p:cNvCxnSpPr/>
          <p:nvPr/>
        </p:nvCxnSpPr>
        <p:spPr>
          <a:xfrm>
            <a:off x="6983132" y="1597424"/>
            <a:ext cx="1234230" cy="9002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6262783" y="1659282"/>
            <a:ext cx="2091175" cy="66813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0" name="Content Placeholder 2"/>
          <p:cNvSpPr>
            <a:spLocks noGrp="1"/>
          </p:cNvSpPr>
          <p:nvPr>
            <p:ph idx="1"/>
          </p:nvPr>
        </p:nvSpPr>
        <p:spPr>
          <a:xfrm>
            <a:off x="418927" y="1238355"/>
            <a:ext cx="6850800" cy="1096401"/>
          </a:xfrm>
        </p:spPr>
        <p:txBody>
          <a:bodyPr>
            <a:normAutofit/>
          </a:bodyPr>
          <a:lstStyle/>
          <a:p>
            <a:r>
              <a:rPr lang="sv-SE" sz="1600" dirty="0" smtClean="0">
                <a:solidFill>
                  <a:srgbClr val="FF0000"/>
                </a:solidFill>
              </a:rPr>
              <a:t>DONE: </a:t>
            </a:r>
            <a:r>
              <a:rPr lang="sv-SE" sz="1600" dirty="0" err="1"/>
              <a:t>Decide</a:t>
            </a:r>
            <a:r>
              <a:rPr lang="sv-SE" sz="1600" dirty="0"/>
              <a:t> </a:t>
            </a:r>
            <a:r>
              <a:rPr lang="sv-SE" sz="1600" dirty="0" err="1"/>
              <a:t>which</a:t>
            </a:r>
            <a:r>
              <a:rPr lang="sv-SE" sz="1600" dirty="0"/>
              <a:t> </a:t>
            </a:r>
            <a:r>
              <a:rPr lang="sv-SE" sz="1600" dirty="0" err="1"/>
              <a:t>concepts</a:t>
            </a:r>
            <a:r>
              <a:rPr lang="sv-SE" sz="1600" dirty="0"/>
              <a:t> to be </a:t>
            </a:r>
            <a:r>
              <a:rPr lang="sv-SE" sz="1600" dirty="0" err="1"/>
              <a:t>implemented</a:t>
            </a:r>
            <a:r>
              <a:rPr lang="sv-SE" sz="1600" dirty="0"/>
              <a:t> in a system</a:t>
            </a:r>
          </a:p>
          <a:p>
            <a:pPr marL="0" indent="0">
              <a:buNone/>
            </a:pPr>
            <a:endParaRPr lang="sv-SE" sz="2000" dirty="0"/>
          </a:p>
          <a:p>
            <a:endParaRPr lang="sv-SE" sz="2000" dirty="0"/>
          </a:p>
        </p:txBody>
      </p:sp>
      <p:sp>
        <p:nvSpPr>
          <p:cNvPr id="182" name="Text Box 17"/>
          <p:cNvSpPr txBox="1">
            <a:spLocks noChangeArrowheads="1"/>
          </p:cNvSpPr>
          <p:nvPr/>
        </p:nvSpPr>
        <p:spPr bwMode="auto">
          <a:xfrm>
            <a:off x="6061318" y="25372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83" name="Isosceles Triangle 182"/>
          <p:cNvSpPr/>
          <p:nvPr/>
        </p:nvSpPr>
        <p:spPr>
          <a:xfrm rot="5400000">
            <a:off x="6338329" y="261486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68" name="TextBox 67"/>
          <p:cNvSpPr txBox="1"/>
          <p:nvPr/>
        </p:nvSpPr>
        <p:spPr>
          <a:xfrm>
            <a:off x="6810540" y="3403025"/>
            <a:ext cx="144134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Tree>
    <p:extLst>
      <p:ext uri="{BB962C8B-B14F-4D97-AF65-F5344CB8AC3E}">
        <p14:creationId xmlns:p14="http://schemas.microsoft.com/office/powerpoint/2010/main" val="1288923525"/>
      </p:ext>
    </p:extLst>
  </p:cSld>
  <p:clrMapOvr>
    <a:masterClrMapping/>
  </p:clrMapOvr>
  <mc:AlternateContent xmlns:mc="http://schemas.openxmlformats.org/markup-compatibility/2006" xmlns:p14="http://schemas.microsoft.com/office/powerpoint/2010/main">
    <mc:Choice Requires="p14">
      <p:transition spd="slow" p14:dur="2000" advTm="35853"/>
    </mc:Choice>
    <mc:Fallback xmlns="">
      <p:transition spd="slow" advTm="35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11662"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11663"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11664"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11665"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11666"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11667"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11668"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11669"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11670"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 name="Down Arrow 1"/>
          <p:cNvSpPr/>
          <p:nvPr/>
        </p:nvSpPr>
        <p:spPr>
          <a:xfrm rot="3455403">
            <a:off x="4564005" y="3684027"/>
            <a:ext cx="142195" cy="44298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p>
          <a:p>
            <a:pPr eaLnBrk="1" hangingPunct="1"/>
            <a:r>
              <a:rPr lang="sv-SE" altLang="sv-SE" sz="825" i="0" dirty="0" err="1" smtClean="0"/>
              <a:t>of</a:t>
            </a:r>
            <a:r>
              <a:rPr lang="sv-SE" altLang="sv-SE" sz="825" i="0" dirty="0" smtClean="0"/>
              <a:t> software </a:t>
            </a:r>
            <a:r>
              <a:rPr lang="sv-SE" altLang="sv-SE" sz="825" i="0" dirty="0" err="1" smtClean="0"/>
              <a:t>concepts</a:t>
            </a:r>
            <a:r>
              <a:rPr lang="sv-SE" altLang="sv-SE" sz="825" i="0" dirty="0"/>
              <a:t> </a:t>
            </a:r>
            <a:endParaRPr lang="sv-SE" altLang="sv-SE" sz="825" i="0" dirty="0" smtClean="0"/>
          </a:p>
          <a:p>
            <a:pPr eaLnBrk="1" hangingPunct="1"/>
            <a:r>
              <a:rPr lang="sv-SE" altLang="sv-SE" sz="825" i="0" dirty="0" smtClean="0"/>
              <a:t>(in UML Class Diagram)</a:t>
            </a:r>
            <a:endParaRPr lang="sv-SE" altLang="sv-SE" sz="825" i="0" dirty="0"/>
          </a:p>
        </p:txBody>
      </p:sp>
      <p:grpSp>
        <p:nvGrpSpPr>
          <p:cNvPr id="247" name="Group 103"/>
          <p:cNvGrpSpPr>
            <a:grpSpLocks/>
          </p:cNvGrpSpPr>
          <p:nvPr/>
        </p:nvGrpSpPr>
        <p:grpSpPr bwMode="auto">
          <a:xfrm>
            <a:off x="3827352" y="4005522"/>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4065396" y="4005522"/>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4065396" y="4223216"/>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4303148" y="4223216"/>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64" name="Oval 263"/>
          <p:cNvSpPr/>
          <p:nvPr/>
        </p:nvSpPr>
        <p:spPr>
          <a:xfrm>
            <a:off x="4348033" y="3241071"/>
            <a:ext cx="3313368" cy="782236"/>
          </a:xfrm>
          <a:prstGeom prst="ellipse">
            <a:avLst/>
          </a:prstGeom>
          <a:solidFill>
            <a:schemeClr val="lt1">
              <a:alpha val="0"/>
            </a:schemeClr>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5" name="Text Box 101"/>
          <p:cNvSpPr txBox="1">
            <a:spLocks noChangeArrowheads="1"/>
          </p:cNvSpPr>
          <p:nvPr/>
        </p:nvSpPr>
        <p:spPr bwMode="auto">
          <a:xfrm>
            <a:off x="4518865" y="4094938"/>
            <a:ext cx="132114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(RDM) </a:t>
            </a:r>
            <a:r>
              <a:rPr lang="sv-SE" altLang="sv-SE" sz="825" i="0" dirty="0"/>
              <a:t>(in UML Class </a:t>
            </a:r>
            <a:r>
              <a:rPr lang="sv-SE" altLang="sv-SE" sz="825" i="0" dirty="0" smtClean="0"/>
              <a:t>Diagram)</a:t>
            </a:r>
            <a:endParaRPr lang="sv-SE" altLang="sv-SE" sz="825" i="0" dirty="0"/>
          </a:p>
          <a:p>
            <a:pPr algn="r" eaLnBrk="1" hangingPunct="1"/>
            <a:endParaRPr lang="sv-SE" altLang="sv-SE" sz="825" b="1" i="0" dirty="0"/>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609726966"/>
      </p:ext>
    </p:extLst>
  </p:cSld>
  <p:clrMapOvr>
    <a:masterClrMapping/>
  </p:clrMapOvr>
  <mc:AlternateContent xmlns:mc="http://schemas.openxmlformats.org/markup-compatibility/2006" xmlns:p14="http://schemas.microsoft.com/office/powerpoint/2010/main">
    <mc:Choice Requires="p14">
      <p:transition spd="slow" p14:dur="2000" advTm="26419"/>
    </mc:Choice>
    <mc:Fallback xmlns="">
      <p:transition spd="slow" advTm="26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System </a:t>
            </a:r>
            <a:r>
              <a:rPr lang="sv-SE" dirty="0" err="1" smtClean="0"/>
              <a:t>Model</a:t>
            </a:r>
            <a:endParaRPr lang="sv-SE" dirty="0"/>
          </a:p>
        </p:txBody>
      </p:sp>
      <p:sp>
        <p:nvSpPr>
          <p:cNvPr id="49" name="Rectangle 8"/>
          <p:cNvSpPr>
            <a:spLocks noChangeArrowheads="1"/>
          </p:cNvSpPr>
          <p:nvPr/>
        </p:nvSpPr>
        <p:spPr bwMode="auto">
          <a:xfrm>
            <a:off x="2449591" y="3140906"/>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0" name="Line 9"/>
          <p:cNvSpPr>
            <a:spLocks noChangeShapeType="1"/>
          </p:cNvSpPr>
          <p:nvPr/>
        </p:nvSpPr>
        <p:spPr bwMode="auto">
          <a:xfrm>
            <a:off x="2449591" y="3312355"/>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1" name="Text Box 10"/>
          <p:cNvSpPr txBox="1">
            <a:spLocks noChangeArrowheads="1"/>
          </p:cNvSpPr>
          <p:nvPr/>
        </p:nvSpPr>
        <p:spPr bwMode="auto">
          <a:xfrm>
            <a:off x="2650807" y="3093280"/>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52" name="Text Box 16"/>
          <p:cNvSpPr txBox="1">
            <a:spLocks noChangeArrowheads="1"/>
          </p:cNvSpPr>
          <p:nvPr/>
        </p:nvSpPr>
        <p:spPr bwMode="auto">
          <a:xfrm>
            <a:off x="3713774" y="321178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53" name="Text Box 17"/>
          <p:cNvSpPr txBox="1">
            <a:spLocks noChangeArrowheads="1"/>
          </p:cNvSpPr>
          <p:nvPr/>
        </p:nvSpPr>
        <p:spPr bwMode="auto">
          <a:xfrm>
            <a:off x="5735336" y="366933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54" name="Rectangle 18"/>
          <p:cNvSpPr>
            <a:spLocks noChangeArrowheads="1"/>
          </p:cNvSpPr>
          <p:nvPr/>
        </p:nvSpPr>
        <p:spPr bwMode="auto">
          <a:xfrm>
            <a:off x="4513755" y="3465047"/>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5" name="Line 19"/>
          <p:cNvSpPr>
            <a:spLocks noChangeShapeType="1"/>
          </p:cNvSpPr>
          <p:nvPr/>
        </p:nvSpPr>
        <p:spPr bwMode="auto">
          <a:xfrm>
            <a:off x="4513755" y="3646262"/>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6" name="Text Box 21"/>
          <p:cNvSpPr txBox="1">
            <a:spLocks noChangeArrowheads="1"/>
          </p:cNvSpPr>
          <p:nvPr/>
        </p:nvSpPr>
        <p:spPr bwMode="auto">
          <a:xfrm>
            <a:off x="4623725" y="343315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57" name="Rectangle 23"/>
          <p:cNvSpPr>
            <a:spLocks noChangeArrowheads="1"/>
          </p:cNvSpPr>
          <p:nvPr/>
        </p:nvSpPr>
        <p:spPr bwMode="auto">
          <a:xfrm>
            <a:off x="6718167" y="3209944"/>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8" name="Text Box 25"/>
          <p:cNvSpPr txBox="1">
            <a:spLocks noChangeArrowheads="1"/>
          </p:cNvSpPr>
          <p:nvPr/>
        </p:nvSpPr>
        <p:spPr bwMode="auto">
          <a:xfrm>
            <a:off x="6754778" y="3170315"/>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59" name="Rectangle 27"/>
          <p:cNvSpPr>
            <a:spLocks noChangeArrowheads="1"/>
          </p:cNvSpPr>
          <p:nvPr/>
        </p:nvSpPr>
        <p:spPr bwMode="auto">
          <a:xfrm>
            <a:off x="2412682" y="3277269"/>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60" name="Rectangle 28"/>
          <p:cNvSpPr>
            <a:spLocks noChangeArrowheads="1"/>
          </p:cNvSpPr>
          <p:nvPr/>
        </p:nvSpPr>
        <p:spPr bwMode="auto">
          <a:xfrm>
            <a:off x="4443702" y="3610616"/>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61" name="Text Box 29"/>
          <p:cNvSpPr txBox="1">
            <a:spLocks noChangeArrowheads="1"/>
          </p:cNvSpPr>
          <p:nvPr/>
        </p:nvSpPr>
        <p:spPr bwMode="auto">
          <a:xfrm>
            <a:off x="4170307" y="358967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62" name="Text Box 30"/>
          <p:cNvSpPr txBox="1">
            <a:spLocks noChangeArrowheads="1"/>
          </p:cNvSpPr>
          <p:nvPr/>
        </p:nvSpPr>
        <p:spPr bwMode="auto">
          <a:xfrm>
            <a:off x="6380761" y="326628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63" name="Line 34"/>
          <p:cNvSpPr>
            <a:spLocks noChangeShapeType="1"/>
          </p:cNvSpPr>
          <p:nvPr/>
        </p:nvSpPr>
        <p:spPr bwMode="auto">
          <a:xfrm>
            <a:off x="6720547" y="3392109"/>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64" name="Line 106"/>
          <p:cNvSpPr>
            <a:spLocks noChangeShapeType="1"/>
          </p:cNvSpPr>
          <p:nvPr/>
        </p:nvSpPr>
        <p:spPr bwMode="auto">
          <a:xfrm>
            <a:off x="3781907" y="3464451"/>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65" name="Line 106"/>
          <p:cNvSpPr>
            <a:spLocks noChangeShapeType="1"/>
          </p:cNvSpPr>
          <p:nvPr/>
        </p:nvSpPr>
        <p:spPr bwMode="auto">
          <a:xfrm flipH="1">
            <a:off x="5800521" y="3481469"/>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66" name="Text Box 22"/>
          <p:cNvSpPr txBox="1">
            <a:spLocks noChangeArrowheads="1"/>
          </p:cNvSpPr>
          <p:nvPr/>
        </p:nvSpPr>
        <p:spPr bwMode="auto">
          <a:xfrm>
            <a:off x="6697034" y="3345708"/>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67" name="Text Box 17"/>
          <p:cNvSpPr txBox="1">
            <a:spLocks noChangeArrowheads="1"/>
          </p:cNvSpPr>
          <p:nvPr/>
        </p:nvSpPr>
        <p:spPr bwMode="auto">
          <a:xfrm>
            <a:off x="5738095" y="3333685"/>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68" name="Text Box 17"/>
          <p:cNvSpPr txBox="1">
            <a:spLocks noChangeArrowheads="1"/>
          </p:cNvSpPr>
          <p:nvPr/>
        </p:nvSpPr>
        <p:spPr bwMode="auto">
          <a:xfrm>
            <a:off x="3738266" y="339210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69" name="Rectangle 8"/>
          <p:cNvSpPr>
            <a:spLocks noChangeArrowheads="1"/>
          </p:cNvSpPr>
          <p:nvPr/>
        </p:nvSpPr>
        <p:spPr bwMode="auto">
          <a:xfrm>
            <a:off x="926811" y="4112609"/>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0" name="Line 9"/>
          <p:cNvSpPr>
            <a:spLocks noChangeShapeType="1"/>
          </p:cNvSpPr>
          <p:nvPr/>
        </p:nvSpPr>
        <p:spPr bwMode="auto">
          <a:xfrm>
            <a:off x="914214" y="4289476"/>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1" name="Text Box 10"/>
          <p:cNvSpPr txBox="1">
            <a:spLocks noChangeArrowheads="1"/>
          </p:cNvSpPr>
          <p:nvPr/>
        </p:nvSpPr>
        <p:spPr bwMode="auto">
          <a:xfrm>
            <a:off x="1044414" y="4055221"/>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72" name="Rectangle 27"/>
          <p:cNvSpPr>
            <a:spLocks noChangeArrowheads="1"/>
          </p:cNvSpPr>
          <p:nvPr/>
        </p:nvSpPr>
        <p:spPr bwMode="auto">
          <a:xfrm>
            <a:off x="914214" y="4289476"/>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73" name="Rectangle 8"/>
          <p:cNvSpPr>
            <a:spLocks noChangeArrowheads="1"/>
          </p:cNvSpPr>
          <p:nvPr/>
        </p:nvSpPr>
        <p:spPr bwMode="auto">
          <a:xfrm>
            <a:off x="2763687" y="4132262"/>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4" name="Line 9"/>
          <p:cNvSpPr>
            <a:spLocks noChangeShapeType="1"/>
          </p:cNvSpPr>
          <p:nvPr/>
        </p:nvSpPr>
        <p:spPr bwMode="auto">
          <a:xfrm flipV="1">
            <a:off x="2763688" y="4289476"/>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5" name="Text Box 10"/>
          <p:cNvSpPr txBox="1">
            <a:spLocks noChangeArrowheads="1"/>
          </p:cNvSpPr>
          <p:nvPr/>
        </p:nvSpPr>
        <p:spPr bwMode="auto">
          <a:xfrm>
            <a:off x="2970426" y="4077159"/>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76" name="Rectangle 27"/>
          <p:cNvSpPr>
            <a:spLocks noChangeArrowheads="1"/>
          </p:cNvSpPr>
          <p:nvPr/>
        </p:nvSpPr>
        <p:spPr bwMode="auto">
          <a:xfrm>
            <a:off x="2751090" y="4309129"/>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77" name="Rectangle 23"/>
          <p:cNvSpPr>
            <a:spLocks noChangeArrowheads="1"/>
          </p:cNvSpPr>
          <p:nvPr/>
        </p:nvSpPr>
        <p:spPr bwMode="auto">
          <a:xfrm>
            <a:off x="6718166" y="4234162"/>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8" name="Text Box 25"/>
          <p:cNvSpPr txBox="1">
            <a:spLocks noChangeArrowheads="1"/>
          </p:cNvSpPr>
          <p:nvPr/>
        </p:nvSpPr>
        <p:spPr bwMode="auto">
          <a:xfrm>
            <a:off x="6937241" y="418772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79" name="Line 34"/>
          <p:cNvSpPr>
            <a:spLocks noChangeShapeType="1"/>
          </p:cNvSpPr>
          <p:nvPr/>
        </p:nvSpPr>
        <p:spPr bwMode="auto">
          <a:xfrm>
            <a:off x="6720546" y="4416326"/>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80" name="Text Box 22"/>
          <p:cNvSpPr txBox="1">
            <a:spLocks noChangeArrowheads="1"/>
          </p:cNvSpPr>
          <p:nvPr/>
        </p:nvSpPr>
        <p:spPr bwMode="auto">
          <a:xfrm>
            <a:off x="6697032" y="4369925"/>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main</a:t>
            </a:r>
            <a:r>
              <a:rPr lang="sv-SE" altLang="sv-SE" sz="900" dirty="0" err="1">
                <a:latin typeface="Verdana" panose="020B0604030504040204" pitchFamily="34" charset="0"/>
              </a:rPr>
              <a:t>A</a:t>
            </a:r>
            <a:r>
              <a:rPr lang="sv-SE" altLang="sv-SE" sz="900" dirty="0" err="1" smtClean="0">
                <a:latin typeface="Verdana" panose="020B0604030504040204" pitchFamily="34" charset="0"/>
              </a:rPr>
              <a:t>rea</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81" name="Line 106"/>
          <p:cNvSpPr>
            <a:spLocks noChangeShapeType="1"/>
          </p:cNvSpPr>
          <p:nvPr/>
        </p:nvSpPr>
        <p:spPr bwMode="auto">
          <a:xfrm>
            <a:off x="7359828" y="3684549"/>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82" name="Text Box 30"/>
          <p:cNvSpPr txBox="1">
            <a:spLocks noChangeArrowheads="1"/>
          </p:cNvSpPr>
          <p:nvPr/>
        </p:nvSpPr>
        <p:spPr bwMode="auto">
          <a:xfrm>
            <a:off x="7302277" y="363999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83" name="Text Box 30"/>
          <p:cNvSpPr txBox="1">
            <a:spLocks noChangeArrowheads="1"/>
          </p:cNvSpPr>
          <p:nvPr/>
        </p:nvSpPr>
        <p:spPr bwMode="auto">
          <a:xfrm>
            <a:off x="6989628" y="404134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84" name="Isosceles Triangle 83"/>
          <p:cNvSpPr/>
          <p:nvPr/>
        </p:nvSpPr>
        <p:spPr>
          <a:xfrm rot="5400000">
            <a:off x="4325810" y="3486454"/>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5" name="Isosceles Triangle 84"/>
          <p:cNvSpPr/>
          <p:nvPr/>
        </p:nvSpPr>
        <p:spPr>
          <a:xfrm rot="10800000">
            <a:off x="7403209" y="4080438"/>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6" name="Isosceles Triangle 85"/>
          <p:cNvSpPr/>
          <p:nvPr/>
        </p:nvSpPr>
        <p:spPr>
          <a:xfrm rot="5400000">
            <a:off x="6332229" y="342075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7" name="Isosceles Triangle 86"/>
          <p:cNvSpPr/>
          <p:nvPr/>
        </p:nvSpPr>
        <p:spPr>
          <a:xfrm>
            <a:off x="3035603" y="3677190"/>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88" name="Straight Connector 87"/>
          <p:cNvCxnSpPr>
            <a:stCxn id="87" idx="3"/>
          </p:cNvCxnSpPr>
          <p:nvPr/>
        </p:nvCxnSpPr>
        <p:spPr>
          <a:xfrm>
            <a:off x="3178395" y="383045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a:off x="1777342" y="3965398"/>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4157411" y="3982856"/>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a:off x="1778752" y="3974326"/>
            <a:ext cx="454" cy="126438"/>
          </a:xfrm>
          <a:prstGeom prst="line">
            <a:avLst/>
          </a:prstGeom>
        </p:spPr>
        <p:style>
          <a:lnRef idx="1">
            <a:schemeClr val="dk1"/>
          </a:lnRef>
          <a:fillRef idx="0">
            <a:schemeClr val="dk1"/>
          </a:fillRef>
          <a:effectRef idx="0">
            <a:schemeClr val="dk1"/>
          </a:effectRef>
          <a:fontRef idx="minor">
            <a:schemeClr val="tx1"/>
          </a:fontRef>
        </p:style>
      </p:cxnSp>
      <p:sp>
        <p:nvSpPr>
          <p:cNvPr id="92" name="Rectangle 18"/>
          <p:cNvSpPr>
            <a:spLocks noChangeArrowheads="1"/>
          </p:cNvSpPr>
          <p:nvPr/>
        </p:nvSpPr>
        <p:spPr bwMode="auto">
          <a:xfrm>
            <a:off x="4666155" y="2732309"/>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3" name="Line 19"/>
          <p:cNvSpPr>
            <a:spLocks noChangeShapeType="1"/>
          </p:cNvSpPr>
          <p:nvPr/>
        </p:nvSpPr>
        <p:spPr bwMode="auto">
          <a:xfrm>
            <a:off x="4666155" y="2913524"/>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94" name="Text Box 21"/>
          <p:cNvSpPr txBox="1">
            <a:spLocks noChangeArrowheads="1"/>
          </p:cNvSpPr>
          <p:nvPr/>
        </p:nvSpPr>
        <p:spPr bwMode="auto">
          <a:xfrm>
            <a:off x="4776125" y="270041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95" name="Rectangle 28"/>
          <p:cNvSpPr>
            <a:spLocks noChangeArrowheads="1"/>
          </p:cNvSpPr>
          <p:nvPr/>
        </p:nvSpPr>
        <p:spPr bwMode="auto">
          <a:xfrm>
            <a:off x="4635566" y="2902245"/>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96" name="Line 106"/>
          <p:cNvSpPr>
            <a:spLocks noChangeShapeType="1"/>
          </p:cNvSpPr>
          <p:nvPr/>
        </p:nvSpPr>
        <p:spPr bwMode="auto">
          <a:xfrm flipH="1" flipV="1">
            <a:off x="5931789" y="3017070"/>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99" name="Text Box 16"/>
          <p:cNvSpPr txBox="1">
            <a:spLocks noChangeArrowheads="1"/>
          </p:cNvSpPr>
          <p:nvPr/>
        </p:nvSpPr>
        <p:spPr bwMode="auto">
          <a:xfrm>
            <a:off x="5891275" y="277721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00" name="Text Box 30"/>
          <p:cNvSpPr txBox="1">
            <a:spLocks noChangeArrowheads="1"/>
          </p:cNvSpPr>
          <p:nvPr/>
        </p:nvSpPr>
        <p:spPr bwMode="auto">
          <a:xfrm>
            <a:off x="6358986" y="311647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01" name="TextBox 100"/>
          <p:cNvSpPr txBox="1"/>
          <p:nvPr/>
        </p:nvSpPr>
        <p:spPr>
          <a:xfrm>
            <a:off x="6811569" y="3790269"/>
            <a:ext cx="144134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102" name="Text Box 17"/>
          <p:cNvSpPr txBox="1">
            <a:spLocks noChangeArrowheads="1"/>
          </p:cNvSpPr>
          <p:nvPr/>
        </p:nvSpPr>
        <p:spPr bwMode="auto">
          <a:xfrm>
            <a:off x="6061318" y="297615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03" name="Isosceles Triangle 102"/>
          <p:cNvSpPr/>
          <p:nvPr/>
        </p:nvSpPr>
        <p:spPr>
          <a:xfrm rot="5400000">
            <a:off x="6338329" y="305377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790191361"/>
      </p:ext>
    </p:extLst>
  </p:cSld>
  <p:clrMapOvr>
    <a:masterClrMapping/>
  </p:clrMapOvr>
  <mc:AlternateContent xmlns:mc="http://schemas.openxmlformats.org/markup-compatibility/2006" xmlns:p14="http://schemas.microsoft.com/office/powerpoint/2010/main">
    <mc:Choice Requires="p14">
      <p:transition spd="slow" p14:dur="2000" advTm="14593"/>
    </mc:Choice>
    <mc:Fallback xmlns="">
      <p:transition spd="slow" advTm="14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System </a:t>
            </a:r>
            <a:r>
              <a:rPr lang="sv-SE" dirty="0" err="1" smtClean="0"/>
              <a:t>Model</a:t>
            </a:r>
            <a:endParaRPr lang="sv-SE" dirty="0"/>
          </a:p>
        </p:txBody>
      </p:sp>
      <p:sp>
        <p:nvSpPr>
          <p:cNvPr id="48" name="Content Placeholder 2"/>
          <p:cNvSpPr>
            <a:spLocks noGrp="1"/>
          </p:cNvSpPr>
          <p:nvPr>
            <p:ph idx="1"/>
          </p:nvPr>
        </p:nvSpPr>
        <p:spPr>
          <a:xfrm>
            <a:off x="792000" y="1275534"/>
            <a:ext cx="7693632" cy="1211634"/>
          </a:xfrm>
        </p:spPr>
        <p:txBody>
          <a:bodyPr>
            <a:normAutofit/>
          </a:bodyPr>
          <a:lstStyle/>
          <a:p>
            <a:r>
              <a:rPr lang="sv-SE" sz="1600" dirty="0" smtClean="0"/>
              <a:t>A </a:t>
            </a:r>
            <a:r>
              <a:rPr lang="sv-SE" sz="1600" b="1" dirty="0" smtClean="0"/>
              <a:t>System </a:t>
            </a:r>
            <a:r>
              <a:rPr lang="sv-SE" sz="1600" b="1" dirty="0" err="1"/>
              <a:t>M</a:t>
            </a:r>
            <a:r>
              <a:rPr lang="sv-SE" sz="1600" b="1" dirty="0" err="1" smtClean="0"/>
              <a:t>odel</a:t>
            </a:r>
            <a:r>
              <a:rPr lang="sv-SE" sz="1600" b="1" dirty="0" smtClean="0"/>
              <a:t> </a:t>
            </a:r>
            <a:r>
              <a:rPr lang="sv-SE" sz="1600" dirty="0" smtClean="0"/>
              <a:t>is a </a:t>
            </a:r>
            <a:r>
              <a:rPr lang="sv-SE" sz="1600" dirty="0" err="1" smtClean="0"/>
              <a:t>model</a:t>
            </a:r>
            <a:r>
              <a:rPr lang="sv-SE" sz="1600" dirty="0" smtClean="0"/>
              <a:t> </a:t>
            </a:r>
            <a:r>
              <a:rPr lang="sv-SE" sz="1600" dirty="0" err="1" smtClean="0"/>
              <a:t>that</a:t>
            </a:r>
            <a:r>
              <a:rPr lang="sv-SE" sz="1600" dirty="0" smtClean="0"/>
              <a:t> </a:t>
            </a:r>
            <a:r>
              <a:rPr lang="sv-SE" sz="1600" dirty="0" err="1" smtClean="0"/>
              <a:t>contains</a:t>
            </a:r>
            <a:r>
              <a:rPr lang="sv-SE" sz="1600" dirty="0" smtClean="0"/>
              <a:t> the </a:t>
            </a:r>
            <a:r>
              <a:rPr lang="sv-SE" sz="1600" dirty="0" err="1" smtClean="0"/>
              <a:t>concepts</a:t>
            </a:r>
            <a:r>
              <a:rPr lang="sv-SE" sz="1600" dirty="0" smtClean="0"/>
              <a:t> and relationships </a:t>
            </a:r>
            <a:r>
              <a:rPr lang="sv-SE" sz="1600" dirty="0" err="1" smtClean="0"/>
              <a:t>that</a:t>
            </a:r>
            <a:r>
              <a:rPr lang="sv-SE" sz="1600" dirty="0" smtClean="0"/>
              <a:t> </a:t>
            </a:r>
            <a:r>
              <a:rPr lang="sv-SE" sz="1600" dirty="0" err="1" smtClean="0"/>
              <a:t>you</a:t>
            </a:r>
            <a:r>
              <a:rPr lang="sv-SE" sz="1600" dirty="0" smtClean="0"/>
              <a:t> </a:t>
            </a:r>
            <a:r>
              <a:rPr lang="sv-SE" sz="1600" dirty="0" err="1" smtClean="0"/>
              <a:t>want</a:t>
            </a:r>
            <a:r>
              <a:rPr lang="sv-SE" sz="1600" dirty="0" smtClean="0"/>
              <a:t> to </a:t>
            </a:r>
            <a:r>
              <a:rPr lang="sv-SE" sz="1600" dirty="0" err="1" smtClean="0"/>
              <a:t>base</a:t>
            </a:r>
            <a:r>
              <a:rPr lang="sv-SE" sz="1600" dirty="0" smtClean="0"/>
              <a:t> </a:t>
            </a:r>
            <a:r>
              <a:rPr lang="sv-SE" sz="1600" dirty="0" err="1" smtClean="0"/>
              <a:t>your</a:t>
            </a:r>
            <a:r>
              <a:rPr lang="sv-SE" sz="1600" dirty="0" smtClean="0"/>
              <a:t> IT system on – </a:t>
            </a:r>
            <a:r>
              <a:rPr lang="sv-SE" sz="1600" dirty="0" err="1" smtClean="0"/>
              <a:t>that</a:t>
            </a:r>
            <a:r>
              <a:rPr lang="sv-SE" sz="1600" dirty="0" smtClean="0"/>
              <a:t> is, the </a:t>
            </a:r>
            <a:r>
              <a:rPr lang="sv-SE" sz="1600" dirty="0" err="1" smtClean="0"/>
              <a:t>concepts</a:t>
            </a:r>
            <a:r>
              <a:rPr lang="sv-SE" sz="1600" dirty="0" smtClean="0"/>
              <a:t> and relationships </a:t>
            </a:r>
            <a:r>
              <a:rPr lang="sv-SE" sz="1600" dirty="0" err="1" smtClean="0"/>
              <a:t>that</a:t>
            </a:r>
            <a:r>
              <a:rPr lang="sv-SE" sz="1600" dirty="0" smtClean="0"/>
              <a:t> </a:t>
            </a:r>
            <a:r>
              <a:rPr lang="sv-SE" sz="1600" dirty="0" err="1" smtClean="0"/>
              <a:t>you</a:t>
            </a:r>
            <a:r>
              <a:rPr lang="sv-SE" sz="1600" dirty="0" smtClean="0"/>
              <a:t> </a:t>
            </a:r>
            <a:r>
              <a:rPr lang="sv-SE" sz="1600" dirty="0" err="1" smtClean="0"/>
              <a:t>want</a:t>
            </a:r>
            <a:r>
              <a:rPr lang="sv-SE" sz="1600" dirty="0" smtClean="0"/>
              <a:t> to </a:t>
            </a:r>
            <a:r>
              <a:rPr lang="sv-SE" sz="1600" dirty="0" err="1" smtClean="0"/>
              <a:t>implement</a:t>
            </a:r>
            <a:r>
              <a:rPr lang="sv-SE" sz="1600" dirty="0" smtClean="0"/>
              <a:t> </a:t>
            </a:r>
          </a:p>
          <a:p>
            <a:pPr marL="0" indent="0">
              <a:buNone/>
            </a:pPr>
            <a:endParaRPr lang="sv-SE" sz="2000" dirty="0"/>
          </a:p>
          <a:p>
            <a:endParaRPr lang="sv-SE" sz="2000" dirty="0"/>
          </a:p>
        </p:txBody>
      </p:sp>
      <p:sp>
        <p:nvSpPr>
          <p:cNvPr id="106" name="Rectangle 8"/>
          <p:cNvSpPr>
            <a:spLocks noChangeArrowheads="1"/>
          </p:cNvSpPr>
          <p:nvPr/>
        </p:nvSpPr>
        <p:spPr bwMode="auto">
          <a:xfrm>
            <a:off x="2449591" y="3418880"/>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7" name="Line 9"/>
          <p:cNvSpPr>
            <a:spLocks noChangeShapeType="1"/>
          </p:cNvSpPr>
          <p:nvPr/>
        </p:nvSpPr>
        <p:spPr bwMode="auto">
          <a:xfrm>
            <a:off x="2449591" y="3590329"/>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08" name="Text Box 10"/>
          <p:cNvSpPr txBox="1">
            <a:spLocks noChangeArrowheads="1"/>
          </p:cNvSpPr>
          <p:nvPr/>
        </p:nvSpPr>
        <p:spPr bwMode="auto">
          <a:xfrm>
            <a:off x="2650807" y="337125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09" name="Text Box 16"/>
          <p:cNvSpPr txBox="1">
            <a:spLocks noChangeArrowheads="1"/>
          </p:cNvSpPr>
          <p:nvPr/>
        </p:nvSpPr>
        <p:spPr bwMode="auto">
          <a:xfrm>
            <a:off x="3713774" y="348975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10" name="Text Box 17"/>
          <p:cNvSpPr txBox="1">
            <a:spLocks noChangeArrowheads="1"/>
          </p:cNvSpPr>
          <p:nvPr/>
        </p:nvSpPr>
        <p:spPr bwMode="auto">
          <a:xfrm>
            <a:off x="5735336" y="39473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11" name="Rectangle 18"/>
          <p:cNvSpPr>
            <a:spLocks noChangeArrowheads="1"/>
          </p:cNvSpPr>
          <p:nvPr/>
        </p:nvSpPr>
        <p:spPr bwMode="auto">
          <a:xfrm>
            <a:off x="4513755" y="374302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2" name="Line 19"/>
          <p:cNvSpPr>
            <a:spLocks noChangeShapeType="1"/>
          </p:cNvSpPr>
          <p:nvPr/>
        </p:nvSpPr>
        <p:spPr bwMode="auto">
          <a:xfrm>
            <a:off x="4513755" y="392423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13" name="Text Box 21"/>
          <p:cNvSpPr txBox="1">
            <a:spLocks noChangeArrowheads="1"/>
          </p:cNvSpPr>
          <p:nvPr/>
        </p:nvSpPr>
        <p:spPr bwMode="auto">
          <a:xfrm>
            <a:off x="4623725" y="371112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14" name="Rectangle 23"/>
          <p:cNvSpPr>
            <a:spLocks noChangeArrowheads="1"/>
          </p:cNvSpPr>
          <p:nvPr/>
        </p:nvSpPr>
        <p:spPr bwMode="auto">
          <a:xfrm>
            <a:off x="6718167" y="34879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5" name="Text Box 25"/>
          <p:cNvSpPr txBox="1">
            <a:spLocks noChangeArrowheads="1"/>
          </p:cNvSpPr>
          <p:nvPr/>
        </p:nvSpPr>
        <p:spPr bwMode="auto">
          <a:xfrm>
            <a:off x="6754778" y="3448289"/>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16" name="Rectangle 27"/>
          <p:cNvSpPr>
            <a:spLocks noChangeArrowheads="1"/>
          </p:cNvSpPr>
          <p:nvPr/>
        </p:nvSpPr>
        <p:spPr bwMode="auto">
          <a:xfrm>
            <a:off x="2412682" y="3555243"/>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117" name="Rectangle 28"/>
          <p:cNvSpPr>
            <a:spLocks noChangeArrowheads="1"/>
          </p:cNvSpPr>
          <p:nvPr/>
        </p:nvSpPr>
        <p:spPr bwMode="auto">
          <a:xfrm>
            <a:off x="4443702" y="3888590"/>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18" name="Text Box 29"/>
          <p:cNvSpPr txBox="1">
            <a:spLocks noChangeArrowheads="1"/>
          </p:cNvSpPr>
          <p:nvPr/>
        </p:nvSpPr>
        <p:spPr bwMode="auto">
          <a:xfrm>
            <a:off x="4170307" y="386765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19" name="Text Box 30"/>
          <p:cNvSpPr txBox="1">
            <a:spLocks noChangeArrowheads="1"/>
          </p:cNvSpPr>
          <p:nvPr/>
        </p:nvSpPr>
        <p:spPr bwMode="auto">
          <a:xfrm>
            <a:off x="6380761" y="354425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20" name="Line 34"/>
          <p:cNvSpPr>
            <a:spLocks noChangeShapeType="1"/>
          </p:cNvSpPr>
          <p:nvPr/>
        </p:nvSpPr>
        <p:spPr bwMode="auto">
          <a:xfrm>
            <a:off x="6720547" y="36700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21" name="Line 106"/>
          <p:cNvSpPr>
            <a:spLocks noChangeShapeType="1"/>
          </p:cNvSpPr>
          <p:nvPr/>
        </p:nvSpPr>
        <p:spPr bwMode="auto">
          <a:xfrm>
            <a:off x="3781907" y="3742425"/>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22" name="Line 106"/>
          <p:cNvSpPr>
            <a:spLocks noChangeShapeType="1"/>
          </p:cNvSpPr>
          <p:nvPr/>
        </p:nvSpPr>
        <p:spPr bwMode="auto">
          <a:xfrm flipH="1">
            <a:off x="5800521" y="3759443"/>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23" name="Text Box 22"/>
          <p:cNvSpPr txBox="1">
            <a:spLocks noChangeArrowheads="1"/>
          </p:cNvSpPr>
          <p:nvPr/>
        </p:nvSpPr>
        <p:spPr bwMode="auto">
          <a:xfrm>
            <a:off x="6697034" y="3623682"/>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24" name="Text Box 17"/>
          <p:cNvSpPr txBox="1">
            <a:spLocks noChangeArrowheads="1"/>
          </p:cNvSpPr>
          <p:nvPr/>
        </p:nvSpPr>
        <p:spPr bwMode="auto">
          <a:xfrm>
            <a:off x="5738095" y="361165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25" name="Text Box 17"/>
          <p:cNvSpPr txBox="1">
            <a:spLocks noChangeArrowheads="1"/>
          </p:cNvSpPr>
          <p:nvPr/>
        </p:nvSpPr>
        <p:spPr bwMode="auto">
          <a:xfrm>
            <a:off x="3738266" y="367008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26" name="Rectangle 8"/>
          <p:cNvSpPr>
            <a:spLocks noChangeArrowheads="1"/>
          </p:cNvSpPr>
          <p:nvPr/>
        </p:nvSpPr>
        <p:spPr bwMode="auto">
          <a:xfrm>
            <a:off x="926811" y="4390583"/>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7" name="Line 9"/>
          <p:cNvSpPr>
            <a:spLocks noChangeShapeType="1"/>
          </p:cNvSpPr>
          <p:nvPr/>
        </p:nvSpPr>
        <p:spPr bwMode="auto">
          <a:xfrm>
            <a:off x="914214" y="4567450"/>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28" name="Text Box 10"/>
          <p:cNvSpPr txBox="1">
            <a:spLocks noChangeArrowheads="1"/>
          </p:cNvSpPr>
          <p:nvPr/>
        </p:nvSpPr>
        <p:spPr bwMode="auto">
          <a:xfrm>
            <a:off x="1044414" y="4333195"/>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29" name="Rectangle 27"/>
          <p:cNvSpPr>
            <a:spLocks noChangeArrowheads="1"/>
          </p:cNvSpPr>
          <p:nvPr/>
        </p:nvSpPr>
        <p:spPr bwMode="auto">
          <a:xfrm>
            <a:off x="914214" y="4567450"/>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30" name="Rectangle 8"/>
          <p:cNvSpPr>
            <a:spLocks noChangeArrowheads="1"/>
          </p:cNvSpPr>
          <p:nvPr/>
        </p:nvSpPr>
        <p:spPr bwMode="auto">
          <a:xfrm>
            <a:off x="2763687" y="4410236"/>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1" name="Line 9"/>
          <p:cNvSpPr>
            <a:spLocks noChangeShapeType="1"/>
          </p:cNvSpPr>
          <p:nvPr/>
        </p:nvSpPr>
        <p:spPr bwMode="auto">
          <a:xfrm flipV="1">
            <a:off x="2763688" y="4567450"/>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2" name="Text Box 10"/>
          <p:cNvSpPr txBox="1">
            <a:spLocks noChangeArrowheads="1"/>
          </p:cNvSpPr>
          <p:nvPr/>
        </p:nvSpPr>
        <p:spPr bwMode="auto">
          <a:xfrm>
            <a:off x="2970426" y="4355133"/>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33" name="Rectangle 27"/>
          <p:cNvSpPr>
            <a:spLocks noChangeArrowheads="1"/>
          </p:cNvSpPr>
          <p:nvPr/>
        </p:nvSpPr>
        <p:spPr bwMode="auto">
          <a:xfrm>
            <a:off x="2751090" y="4587103"/>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34" name="Rectangle 23"/>
          <p:cNvSpPr>
            <a:spLocks noChangeArrowheads="1"/>
          </p:cNvSpPr>
          <p:nvPr/>
        </p:nvSpPr>
        <p:spPr bwMode="auto">
          <a:xfrm>
            <a:off x="6718166" y="451213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5" name="Text Box 25"/>
          <p:cNvSpPr txBox="1">
            <a:spLocks noChangeArrowheads="1"/>
          </p:cNvSpPr>
          <p:nvPr/>
        </p:nvSpPr>
        <p:spPr bwMode="auto">
          <a:xfrm>
            <a:off x="6937241" y="446570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36" name="Line 34"/>
          <p:cNvSpPr>
            <a:spLocks noChangeShapeType="1"/>
          </p:cNvSpPr>
          <p:nvPr/>
        </p:nvSpPr>
        <p:spPr bwMode="auto">
          <a:xfrm>
            <a:off x="6720546" y="469430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37" name="Text Box 22"/>
          <p:cNvSpPr txBox="1">
            <a:spLocks noChangeArrowheads="1"/>
          </p:cNvSpPr>
          <p:nvPr/>
        </p:nvSpPr>
        <p:spPr bwMode="auto">
          <a:xfrm>
            <a:off x="6697032" y="4647899"/>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main</a:t>
            </a:r>
            <a:r>
              <a:rPr lang="sv-SE" altLang="sv-SE" sz="900" dirty="0" err="1">
                <a:latin typeface="Verdana" panose="020B0604030504040204" pitchFamily="34" charset="0"/>
              </a:rPr>
              <a:t>A</a:t>
            </a:r>
            <a:r>
              <a:rPr lang="sv-SE" altLang="sv-SE" sz="900" dirty="0" err="1" smtClean="0">
                <a:latin typeface="Verdana" panose="020B0604030504040204" pitchFamily="34" charset="0"/>
              </a:rPr>
              <a:t>rea</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8" name="Line 106"/>
          <p:cNvSpPr>
            <a:spLocks noChangeShapeType="1"/>
          </p:cNvSpPr>
          <p:nvPr/>
        </p:nvSpPr>
        <p:spPr bwMode="auto">
          <a:xfrm>
            <a:off x="7359828" y="3962523"/>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39" name="Text Box 30"/>
          <p:cNvSpPr txBox="1">
            <a:spLocks noChangeArrowheads="1"/>
          </p:cNvSpPr>
          <p:nvPr/>
        </p:nvSpPr>
        <p:spPr bwMode="auto">
          <a:xfrm>
            <a:off x="7302277" y="391796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0" name="Text Box 30"/>
          <p:cNvSpPr txBox="1">
            <a:spLocks noChangeArrowheads="1"/>
          </p:cNvSpPr>
          <p:nvPr/>
        </p:nvSpPr>
        <p:spPr bwMode="auto">
          <a:xfrm>
            <a:off x="6989628" y="43193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1" name="Isosceles Triangle 140"/>
          <p:cNvSpPr/>
          <p:nvPr/>
        </p:nvSpPr>
        <p:spPr>
          <a:xfrm rot="5400000">
            <a:off x="4325810" y="376442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42" name="Isosceles Triangle 141"/>
          <p:cNvSpPr/>
          <p:nvPr/>
        </p:nvSpPr>
        <p:spPr>
          <a:xfrm rot="10800000">
            <a:off x="7403209" y="435841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43" name="Isosceles Triangle 142"/>
          <p:cNvSpPr/>
          <p:nvPr/>
        </p:nvSpPr>
        <p:spPr>
          <a:xfrm rot="5400000">
            <a:off x="6332229" y="369873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44" name="Isosceles Triangle 143"/>
          <p:cNvSpPr/>
          <p:nvPr/>
        </p:nvSpPr>
        <p:spPr>
          <a:xfrm>
            <a:off x="3035603" y="3955164"/>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45" name="Straight Connector 144"/>
          <p:cNvCxnSpPr>
            <a:stCxn id="144" idx="3"/>
          </p:cNvCxnSpPr>
          <p:nvPr/>
        </p:nvCxnSpPr>
        <p:spPr>
          <a:xfrm>
            <a:off x="3178395" y="410843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46" name="Straight Connector 145"/>
          <p:cNvCxnSpPr/>
          <p:nvPr/>
        </p:nvCxnSpPr>
        <p:spPr>
          <a:xfrm>
            <a:off x="1777342" y="4243372"/>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47" name="Straight Connector 146"/>
          <p:cNvCxnSpPr/>
          <p:nvPr/>
        </p:nvCxnSpPr>
        <p:spPr>
          <a:xfrm>
            <a:off x="4157411" y="426083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48" name="Rectangle 18"/>
          <p:cNvSpPr>
            <a:spLocks noChangeArrowheads="1"/>
          </p:cNvSpPr>
          <p:nvPr/>
        </p:nvSpPr>
        <p:spPr bwMode="auto">
          <a:xfrm>
            <a:off x="4666155" y="301028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9" name="Line 19"/>
          <p:cNvSpPr>
            <a:spLocks noChangeShapeType="1"/>
          </p:cNvSpPr>
          <p:nvPr/>
        </p:nvSpPr>
        <p:spPr bwMode="auto">
          <a:xfrm>
            <a:off x="4666155" y="319149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0" name="Text Box 21"/>
          <p:cNvSpPr txBox="1">
            <a:spLocks noChangeArrowheads="1"/>
          </p:cNvSpPr>
          <p:nvPr/>
        </p:nvSpPr>
        <p:spPr bwMode="auto">
          <a:xfrm>
            <a:off x="4776125" y="297839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51" name="Rectangle 28"/>
          <p:cNvSpPr>
            <a:spLocks noChangeArrowheads="1"/>
          </p:cNvSpPr>
          <p:nvPr/>
        </p:nvSpPr>
        <p:spPr bwMode="auto">
          <a:xfrm>
            <a:off x="4635566" y="3180219"/>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52" name="Line 106"/>
          <p:cNvSpPr>
            <a:spLocks noChangeShapeType="1"/>
          </p:cNvSpPr>
          <p:nvPr/>
        </p:nvSpPr>
        <p:spPr bwMode="auto">
          <a:xfrm flipH="1" flipV="1">
            <a:off x="5931789" y="329504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5" name="Text Box 16"/>
          <p:cNvSpPr txBox="1">
            <a:spLocks noChangeArrowheads="1"/>
          </p:cNvSpPr>
          <p:nvPr/>
        </p:nvSpPr>
        <p:spPr bwMode="auto">
          <a:xfrm>
            <a:off x="5866810" y="303976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6" name="Text Box 30"/>
          <p:cNvSpPr txBox="1">
            <a:spLocks noChangeArrowheads="1"/>
          </p:cNvSpPr>
          <p:nvPr/>
        </p:nvSpPr>
        <p:spPr bwMode="auto">
          <a:xfrm>
            <a:off x="6358986" y="339444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57" name="Straight Connector 156"/>
          <p:cNvCxnSpPr/>
          <p:nvPr/>
        </p:nvCxnSpPr>
        <p:spPr>
          <a:xfrm>
            <a:off x="1778752" y="425230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58" name="TextBox 157"/>
          <p:cNvSpPr txBox="1"/>
          <p:nvPr/>
        </p:nvSpPr>
        <p:spPr>
          <a:xfrm>
            <a:off x="6826199" y="4090192"/>
            <a:ext cx="144134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159" name="Text Box 17"/>
          <p:cNvSpPr txBox="1">
            <a:spLocks noChangeArrowheads="1"/>
          </p:cNvSpPr>
          <p:nvPr/>
        </p:nvSpPr>
        <p:spPr bwMode="auto">
          <a:xfrm>
            <a:off x="6046688" y="323218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60" name="Isosceles Triangle 159"/>
          <p:cNvSpPr/>
          <p:nvPr/>
        </p:nvSpPr>
        <p:spPr>
          <a:xfrm rot="5400000">
            <a:off x="6323699" y="330980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172724101"/>
      </p:ext>
    </p:extLst>
  </p:cSld>
  <p:clrMapOvr>
    <a:masterClrMapping/>
  </p:clrMapOvr>
  <mc:AlternateContent xmlns:mc="http://schemas.openxmlformats.org/markup-compatibility/2006" xmlns:p14="http://schemas.microsoft.com/office/powerpoint/2010/main">
    <mc:Choice Requires="p14">
      <p:transition spd="slow" p14:dur="2000" advTm="13654"/>
    </mc:Choice>
    <mc:Fallback xmlns="">
      <p:transition spd="slow" advTm="13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System </a:t>
            </a:r>
            <a:r>
              <a:rPr lang="sv-SE" dirty="0" err="1" smtClean="0"/>
              <a:t>Model</a:t>
            </a:r>
            <a:endParaRPr lang="sv-SE" dirty="0"/>
          </a:p>
        </p:txBody>
      </p:sp>
      <p:sp>
        <p:nvSpPr>
          <p:cNvPr id="48" name="Content Placeholder 2"/>
          <p:cNvSpPr>
            <a:spLocks noGrp="1"/>
          </p:cNvSpPr>
          <p:nvPr>
            <p:ph idx="1"/>
          </p:nvPr>
        </p:nvSpPr>
        <p:spPr>
          <a:xfrm>
            <a:off x="792000" y="1275534"/>
            <a:ext cx="7693632" cy="3240432"/>
          </a:xfrm>
        </p:spPr>
        <p:txBody>
          <a:bodyPr>
            <a:normAutofit/>
          </a:bodyPr>
          <a:lstStyle/>
          <a:p>
            <a:r>
              <a:rPr lang="sv-SE" sz="1600" dirty="0" smtClean="0"/>
              <a:t>A </a:t>
            </a:r>
            <a:r>
              <a:rPr lang="sv-SE" sz="1600" b="1" dirty="0" smtClean="0"/>
              <a:t>System </a:t>
            </a:r>
            <a:r>
              <a:rPr lang="sv-SE" sz="1600" b="1" dirty="0" err="1"/>
              <a:t>M</a:t>
            </a:r>
            <a:r>
              <a:rPr lang="sv-SE" sz="1600" b="1" dirty="0" err="1" smtClean="0"/>
              <a:t>odel</a:t>
            </a:r>
            <a:r>
              <a:rPr lang="sv-SE" sz="1600" b="1" dirty="0" smtClean="0"/>
              <a:t> </a:t>
            </a:r>
            <a:r>
              <a:rPr lang="sv-SE" sz="1600" dirty="0" smtClean="0"/>
              <a:t>is independent on </a:t>
            </a:r>
            <a:r>
              <a:rPr lang="sv-SE" sz="1600" dirty="0" err="1" smtClean="0"/>
              <a:t>technology</a:t>
            </a:r>
            <a:r>
              <a:rPr lang="sv-SE" sz="1600" dirty="0" smtClean="0"/>
              <a:t>. It </a:t>
            </a:r>
            <a:r>
              <a:rPr lang="sv-SE" sz="1600" dirty="0" err="1" smtClean="0"/>
              <a:t>can</a:t>
            </a:r>
            <a:r>
              <a:rPr lang="sv-SE" sz="1600" dirty="0" smtClean="0"/>
              <a:t> be </a:t>
            </a:r>
            <a:r>
              <a:rPr lang="sv-SE" sz="1600" dirty="0" err="1" smtClean="0"/>
              <a:t>implemented</a:t>
            </a:r>
            <a:r>
              <a:rPr lang="sv-SE" sz="1600" dirty="0" smtClean="0"/>
              <a:t> as a </a:t>
            </a:r>
            <a:r>
              <a:rPr lang="sv-SE" sz="1600" dirty="0" err="1" smtClean="0"/>
              <a:t>relational</a:t>
            </a:r>
            <a:r>
              <a:rPr lang="sv-SE" sz="1600" dirty="0" smtClean="0"/>
              <a:t> </a:t>
            </a:r>
            <a:r>
              <a:rPr lang="sv-SE" sz="1600" dirty="0" err="1" smtClean="0"/>
              <a:t>database</a:t>
            </a:r>
            <a:r>
              <a:rPr lang="sv-SE" sz="1600" dirty="0" smtClean="0"/>
              <a:t> </a:t>
            </a:r>
            <a:r>
              <a:rPr lang="sv-SE" sz="1600" dirty="0" err="1" smtClean="0"/>
              <a:t>model</a:t>
            </a:r>
            <a:r>
              <a:rPr lang="sv-SE" sz="1600" dirty="0" smtClean="0"/>
              <a:t>/schema or as an </a:t>
            </a:r>
            <a:r>
              <a:rPr lang="sv-SE" sz="1600" dirty="0" err="1" smtClean="0"/>
              <a:t>application</a:t>
            </a:r>
            <a:r>
              <a:rPr lang="sv-SE" sz="1600" dirty="0" smtClean="0"/>
              <a:t> in Java or C++</a:t>
            </a:r>
          </a:p>
          <a:p>
            <a:pPr marL="0" indent="0">
              <a:buNone/>
            </a:pPr>
            <a:endParaRPr lang="sv-SE" sz="2000" dirty="0"/>
          </a:p>
          <a:p>
            <a:endParaRPr lang="sv-SE" sz="2000" dirty="0"/>
          </a:p>
        </p:txBody>
      </p:sp>
      <p:sp>
        <p:nvSpPr>
          <p:cNvPr id="154" name="Rectangle 8"/>
          <p:cNvSpPr>
            <a:spLocks noChangeArrowheads="1"/>
          </p:cNvSpPr>
          <p:nvPr/>
        </p:nvSpPr>
        <p:spPr bwMode="auto">
          <a:xfrm>
            <a:off x="2449591" y="3418880"/>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2449591" y="3590329"/>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2650807" y="337125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57" name="Text Box 16"/>
          <p:cNvSpPr txBox="1">
            <a:spLocks noChangeArrowheads="1"/>
          </p:cNvSpPr>
          <p:nvPr/>
        </p:nvSpPr>
        <p:spPr bwMode="auto">
          <a:xfrm>
            <a:off x="3713774" y="348975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8" name="Text Box 17"/>
          <p:cNvSpPr txBox="1">
            <a:spLocks noChangeArrowheads="1"/>
          </p:cNvSpPr>
          <p:nvPr/>
        </p:nvSpPr>
        <p:spPr bwMode="auto">
          <a:xfrm>
            <a:off x="5735336" y="39473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59" name="Rectangle 18"/>
          <p:cNvSpPr>
            <a:spLocks noChangeArrowheads="1"/>
          </p:cNvSpPr>
          <p:nvPr/>
        </p:nvSpPr>
        <p:spPr bwMode="auto">
          <a:xfrm>
            <a:off x="4513755" y="374302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0" name="Line 19"/>
          <p:cNvSpPr>
            <a:spLocks noChangeShapeType="1"/>
          </p:cNvSpPr>
          <p:nvPr/>
        </p:nvSpPr>
        <p:spPr bwMode="auto">
          <a:xfrm>
            <a:off x="4513755" y="392423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1" name="Text Box 21"/>
          <p:cNvSpPr txBox="1">
            <a:spLocks noChangeArrowheads="1"/>
          </p:cNvSpPr>
          <p:nvPr/>
        </p:nvSpPr>
        <p:spPr bwMode="auto">
          <a:xfrm>
            <a:off x="4623725" y="371112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62" name="Rectangle 23"/>
          <p:cNvSpPr>
            <a:spLocks noChangeArrowheads="1"/>
          </p:cNvSpPr>
          <p:nvPr/>
        </p:nvSpPr>
        <p:spPr bwMode="auto">
          <a:xfrm>
            <a:off x="6718167" y="34879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3" name="Text Box 25"/>
          <p:cNvSpPr txBox="1">
            <a:spLocks noChangeArrowheads="1"/>
          </p:cNvSpPr>
          <p:nvPr/>
        </p:nvSpPr>
        <p:spPr bwMode="auto">
          <a:xfrm>
            <a:off x="6754778" y="3448289"/>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64" name="Rectangle 27"/>
          <p:cNvSpPr>
            <a:spLocks noChangeArrowheads="1"/>
          </p:cNvSpPr>
          <p:nvPr/>
        </p:nvSpPr>
        <p:spPr bwMode="auto">
          <a:xfrm>
            <a:off x="2412682" y="3555243"/>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165" name="Rectangle 28"/>
          <p:cNvSpPr>
            <a:spLocks noChangeArrowheads="1"/>
          </p:cNvSpPr>
          <p:nvPr/>
        </p:nvSpPr>
        <p:spPr bwMode="auto">
          <a:xfrm>
            <a:off x="4443702" y="3888590"/>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66" name="Text Box 29"/>
          <p:cNvSpPr txBox="1">
            <a:spLocks noChangeArrowheads="1"/>
          </p:cNvSpPr>
          <p:nvPr/>
        </p:nvSpPr>
        <p:spPr bwMode="auto">
          <a:xfrm>
            <a:off x="4170307" y="386765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67" name="Text Box 30"/>
          <p:cNvSpPr txBox="1">
            <a:spLocks noChangeArrowheads="1"/>
          </p:cNvSpPr>
          <p:nvPr/>
        </p:nvSpPr>
        <p:spPr bwMode="auto">
          <a:xfrm>
            <a:off x="6380761" y="354425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68" name="Line 34"/>
          <p:cNvSpPr>
            <a:spLocks noChangeShapeType="1"/>
          </p:cNvSpPr>
          <p:nvPr/>
        </p:nvSpPr>
        <p:spPr bwMode="auto">
          <a:xfrm>
            <a:off x="6720547" y="36700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69" name="Line 106"/>
          <p:cNvSpPr>
            <a:spLocks noChangeShapeType="1"/>
          </p:cNvSpPr>
          <p:nvPr/>
        </p:nvSpPr>
        <p:spPr bwMode="auto">
          <a:xfrm>
            <a:off x="3781907" y="3742425"/>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0" name="Line 106"/>
          <p:cNvSpPr>
            <a:spLocks noChangeShapeType="1"/>
          </p:cNvSpPr>
          <p:nvPr/>
        </p:nvSpPr>
        <p:spPr bwMode="auto">
          <a:xfrm flipH="1">
            <a:off x="5800521" y="3759443"/>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1" name="Text Box 22"/>
          <p:cNvSpPr txBox="1">
            <a:spLocks noChangeArrowheads="1"/>
          </p:cNvSpPr>
          <p:nvPr/>
        </p:nvSpPr>
        <p:spPr bwMode="auto">
          <a:xfrm>
            <a:off x="6697034" y="3623682"/>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72" name="Text Box 17"/>
          <p:cNvSpPr txBox="1">
            <a:spLocks noChangeArrowheads="1"/>
          </p:cNvSpPr>
          <p:nvPr/>
        </p:nvSpPr>
        <p:spPr bwMode="auto">
          <a:xfrm>
            <a:off x="5738095" y="361165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73" name="Text Box 17"/>
          <p:cNvSpPr txBox="1">
            <a:spLocks noChangeArrowheads="1"/>
          </p:cNvSpPr>
          <p:nvPr/>
        </p:nvSpPr>
        <p:spPr bwMode="auto">
          <a:xfrm>
            <a:off x="3738266" y="367008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74" name="Rectangle 8"/>
          <p:cNvSpPr>
            <a:spLocks noChangeArrowheads="1"/>
          </p:cNvSpPr>
          <p:nvPr/>
        </p:nvSpPr>
        <p:spPr bwMode="auto">
          <a:xfrm>
            <a:off x="926811" y="4390583"/>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75" name="Line 9"/>
          <p:cNvSpPr>
            <a:spLocks noChangeShapeType="1"/>
          </p:cNvSpPr>
          <p:nvPr/>
        </p:nvSpPr>
        <p:spPr bwMode="auto">
          <a:xfrm>
            <a:off x="914214" y="4567450"/>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6" name="Text Box 10"/>
          <p:cNvSpPr txBox="1">
            <a:spLocks noChangeArrowheads="1"/>
          </p:cNvSpPr>
          <p:nvPr/>
        </p:nvSpPr>
        <p:spPr bwMode="auto">
          <a:xfrm>
            <a:off x="1044414" y="4333195"/>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77" name="Rectangle 27"/>
          <p:cNvSpPr>
            <a:spLocks noChangeArrowheads="1"/>
          </p:cNvSpPr>
          <p:nvPr/>
        </p:nvSpPr>
        <p:spPr bwMode="auto">
          <a:xfrm>
            <a:off x="914214" y="4567450"/>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78" name="Rectangle 8"/>
          <p:cNvSpPr>
            <a:spLocks noChangeArrowheads="1"/>
          </p:cNvSpPr>
          <p:nvPr/>
        </p:nvSpPr>
        <p:spPr bwMode="auto">
          <a:xfrm>
            <a:off x="2763687" y="4410236"/>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79" name="Line 9"/>
          <p:cNvSpPr>
            <a:spLocks noChangeShapeType="1"/>
          </p:cNvSpPr>
          <p:nvPr/>
        </p:nvSpPr>
        <p:spPr bwMode="auto">
          <a:xfrm flipV="1">
            <a:off x="2763688" y="4567450"/>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0" name="Text Box 10"/>
          <p:cNvSpPr txBox="1">
            <a:spLocks noChangeArrowheads="1"/>
          </p:cNvSpPr>
          <p:nvPr/>
        </p:nvSpPr>
        <p:spPr bwMode="auto">
          <a:xfrm>
            <a:off x="2970426" y="4355133"/>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81" name="Rectangle 27"/>
          <p:cNvSpPr>
            <a:spLocks noChangeArrowheads="1"/>
          </p:cNvSpPr>
          <p:nvPr/>
        </p:nvSpPr>
        <p:spPr bwMode="auto">
          <a:xfrm>
            <a:off x="2751090" y="4587103"/>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82" name="Rectangle 23"/>
          <p:cNvSpPr>
            <a:spLocks noChangeArrowheads="1"/>
          </p:cNvSpPr>
          <p:nvPr/>
        </p:nvSpPr>
        <p:spPr bwMode="auto">
          <a:xfrm>
            <a:off x="6718166" y="451213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3" name="Text Box 25"/>
          <p:cNvSpPr txBox="1">
            <a:spLocks noChangeArrowheads="1"/>
          </p:cNvSpPr>
          <p:nvPr/>
        </p:nvSpPr>
        <p:spPr bwMode="auto">
          <a:xfrm>
            <a:off x="6937241" y="446570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84" name="Line 34"/>
          <p:cNvSpPr>
            <a:spLocks noChangeShapeType="1"/>
          </p:cNvSpPr>
          <p:nvPr/>
        </p:nvSpPr>
        <p:spPr bwMode="auto">
          <a:xfrm>
            <a:off x="6720546" y="469430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85" name="Text Box 22"/>
          <p:cNvSpPr txBox="1">
            <a:spLocks noChangeArrowheads="1"/>
          </p:cNvSpPr>
          <p:nvPr/>
        </p:nvSpPr>
        <p:spPr bwMode="auto">
          <a:xfrm>
            <a:off x="6697032" y="4647899"/>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main</a:t>
            </a:r>
            <a:r>
              <a:rPr lang="sv-SE" altLang="sv-SE" sz="900" dirty="0" err="1">
                <a:latin typeface="Verdana" panose="020B0604030504040204" pitchFamily="34" charset="0"/>
              </a:rPr>
              <a:t>A</a:t>
            </a:r>
            <a:r>
              <a:rPr lang="sv-SE" altLang="sv-SE" sz="900" dirty="0" err="1" smtClean="0">
                <a:latin typeface="Verdana" panose="020B0604030504040204" pitchFamily="34" charset="0"/>
              </a:rPr>
              <a:t>rea</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86" name="Line 106"/>
          <p:cNvSpPr>
            <a:spLocks noChangeShapeType="1"/>
          </p:cNvSpPr>
          <p:nvPr/>
        </p:nvSpPr>
        <p:spPr bwMode="auto">
          <a:xfrm>
            <a:off x="7359828" y="3962523"/>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7" name="Text Box 30"/>
          <p:cNvSpPr txBox="1">
            <a:spLocks noChangeArrowheads="1"/>
          </p:cNvSpPr>
          <p:nvPr/>
        </p:nvSpPr>
        <p:spPr bwMode="auto">
          <a:xfrm>
            <a:off x="7302277" y="391796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88" name="Text Box 30"/>
          <p:cNvSpPr txBox="1">
            <a:spLocks noChangeArrowheads="1"/>
          </p:cNvSpPr>
          <p:nvPr/>
        </p:nvSpPr>
        <p:spPr bwMode="auto">
          <a:xfrm>
            <a:off x="6989628" y="43193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89" name="Isosceles Triangle 188"/>
          <p:cNvSpPr/>
          <p:nvPr/>
        </p:nvSpPr>
        <p:spPr>
          <a:xfrm rot="5400000">
            <a:off x="4325810" y="376442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0" name="Isosceles Triangle 189"/>
          <p:cNvSpPr/>
          <p:nvPr/>
        </p:nvSpPr>
        <p:spPr>
          <a:xfrm rot="10800000">
            <a:off x="7403209" y="435841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1" name="Isosceles Triangle 190"/>
          <p:cNvSpPr/>
          <p:nvPr/>
        </p:nvSpPr>
        <p:spPr>
          <a:xfrm rot="5400000">
            <a:off x="6332229" y="369873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2" name="Isosceles Triangle 191"/>
          <p:cNvSpPr/>
          <p:nvPr/>
        </p:nvSpPr>
        <p:spPr>
          <a:xfrm>
            <a:off x="3035603" y="3955164"/>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93" name="Straight Connector 192"/>
          <p:cNvCxnSpPr>
            <a:stCxn id="192" idx="3"/>
          </p:cNvCxnSpPr>
          <p:nvPr/>
        </p:nvCxnSpPr>
        <p:spPr>
          <a:xfrm>
            <a:off x="3178395" y="410843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94" name="Straight Connector 193"/>
          <p:cNvCxnSpPr/>
          <p:nvPr/>
        </p:nvCxnSpPr>
        <p:spPr>
          <a:xfrm>
            <a:off x="1777342" y="4243372"/>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95" name="Straight Connector 194"/>
          <p:cNvCxnSpPr/>
          <p:nvPr/>
        </p:nvCxnSpPr>
        <p:spPr>
          <a:xfrm>
            <a:off x="4157411" y="426083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96" name="Rectangle 18"/>
          <p:cNvSpPr>
            <a:spLocks noChangeArrowheads="1"/>
          </p:cNvSpPr>
          <p:nvPr/>
        </p:nvSpPr>
        <p:spPr bwMode="auto">
          <a:xfrm>
            <a:off x="4666155" y="301028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7" name="Line 19"/>
          <p:cNvSpPr>
            <a:spLocks noChangeShapeType="1"/>
          </p:cNvSpPr>
          <p:nvPr/>
        </p:nvSpPr>
        <p:spPr bwMode="auto">
          <a:xfrm>
            <a:off x="4666155" y="319149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8" name="Text Box 21"/>
          <p:cNvSpPr txBox="1">
            <a:spLocks noChangeArrowheads="1"/>
          </p:cNvSpPr>
          <p:nvPr/>
        </p:nvSpPr>
        <p:spPr bwMode="auto">
          <a:xfrm>
            <a:off x="4776125" y="297839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99" name="Rectangle 28"/>
          <p:cNvSpPr>
            <a:spLocks noChangeArrowheads="1"/>
          </p:cNvSpPr>
          <p:nvPr/>
        </p:nvSpPr>
        <p:spPr bwMode="auto">
          <a:xfrm>
            <a:off x="4635566" y="3180219"/>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200" name="Line 106"/>
          <p:cNvSpPr>
            <a:spLocks noChangeShapeType="1"/>
          </p:cNvSpPr>
          <p:nvPr/>
        </p:nvSpPr>
        <p:spPr bwMode="auto">
          <a:xfrm flipH="1" flipV="1">
            <a:off x="5931789" y="329504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16"/>
          <p:cNvSpPr txBox="1">
            <a:spLocks noChangeArrowheads="1"/>
          </p:cNvSpPr>
          <p:nvPr/>
        </p:nvSpPr>
        <p:spPr bwMode="auto">
          <a:xfrm>
            <a:off x="5859208" y="303390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204" name="Text Box 30"/>
          <p:cNvSpPr txBox="1">
            <a:spLocks noChangeArrowheads="1"/>
          </p:cNvSpPr>
          <p:nvPr/>
        </p:nvSpPr>
        <p:spPr bwMode="auto">
          <a:xfrm>
            <a:off x="6358986" y="339444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205" name="Straight Connector 204"/>
          <p:cNvCxnSpPr/>
          <p:nvPr/>
        </p:nvCxnSpPr>
        <p:spPr>
          <a:xfrm>
            <a:off x="1778752" y="425230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207" name="TextBox 206"/>
          <p:cNvSpPr txBox="1"/>
          <p:nvPr/>
        </p:nvSpPr>
        <p:spPr>
          <a:xfrm>
            <a:off x="6826199" y="4090192"/>
            <a:ext cx="144134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208" name="Text Box 17"/>
          <p:cNvSpPr txBox="1">
            <a:spLocks noChangeArrowheads="1"/>
          </p:cNvSpPr>
          <p:nvPr/>
        </p:nvSpPr>
        <p:spPr bwMode="auto">
          <a:xfrm>
            <a:off x="6061318" y="321755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09" name="Isosceles Triangle 208"/>
          <p:cNvSpPr/>
          <p:nvPr/>
        </p:nvSpPr>
        <p:spPr>
          <a:xfrm rot="5400000">
            <a:off x="6338329" y="329517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470790456"/>
      </p:ext>
    </p:extLst>
  </p:cSld>
  <p:clrMapOvr>
    <a:masterClrMapping/>
  </p:clrMapOvr>
  <mc:AlternateContent xmlns:mc="http://schemas.openxmlformats.org/markup-compatibility/2006" xmlns:p14="http://schemas.microsoft.com/office/powerpoint/2010/main">
    <mc:Choice Requires="p14">
      <p:transition spd="slow" p14:dur="2000" advTm="67157"/>
    </mc:Choice>
    <mc:Fallback xmlns="">
      <p:transition spd="slow" advTm="6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System </a:t>
            </a:r>
            <a:r>
              <a:rPr lang="sv-SE" dirty="0" err="1" smtClean="0"/>
              <a:t>Model</a:t>
            </a:r>
            <a:endParaRPr lang="sv-SE" dirty="0"/>
          </a:p>
        </p:txBody>
      </p:sp>
      <p:sp>
        <p:nvSpPr>
          <p:cNvPr id="48" name="Content Placeholder 2"/>
          <p:cNvSpPr>
            <a:spLocks noGrp="1"/>
          </p:cNvSpPr>
          <p:nvPr>
            <p:ph idx="1"/>
          </p:nvPr>
        </p:nvSpPr>
        <p:spPr>
          <a:xfrm>
            <a:off x="792000" y="1275534"/>
            <a:ext cx="7693632" cy="1943154"/>
          </a:xfrm>
        </p:spPr>
        <p:txBody>
          <a:bodyPr>
            <a:normAutofit/>
          </a:bodyPr>
          <a:lstStyle/>
          <a:p>
            <a:r>
              <a:rPr lang="sv-SE" sz="1600" dirty="0" smtClean="0"/>
              <a:t>In </a:t>
            </a:r>
            <a:r>
              <a:rPr lang="sv-SE" sz="1600" dirty="0" err="1" smtClean="0"/>
              <a:t>this</a:t>
            </a:r>
            <a:r>
              <a:rPr lang="sv-SE" sz="1600" dirty="0" smtClean="0"/>
              <a:t> presentation </a:t>
            </a:r>
            <a:r>
              <a:rPr lang="sv-SE" sz="1600" dirty="0" err="1" smtClean="0"/>
              <a:t>we</a:t>
            </a:r>
            <a:r>
              <a:rPr lang="sv-SE" sz="1600" dirty="0" smtClean="0"/>
              <a:t> </a:t>
            </a:r>
            <a:r>
              <a:rPr lang="sv-SE" sz="1600" dirty="0" err="1" smtClean="0"/>
              <a:t>will</a:t>
            </a:r>
            <a:r>
              <a:rPr lang="sv-SE" sz="1600" dirty="0" smtClean="0"/>
              <a:t> </a:t>
            </a:r>
            <a:r>
              <a:rPr lang="sv-SE" sz="1600" dirty="0" err="1" smtClean="0"/>
              <a:t>implement</a:t>
            </a:r>
            <a:r>
              <a:rPr lang="sv-SE" sz="1600" dirty="0" smtClean="0"/>
              <a:t> the </a:t>
            </a:r>
            <a:r>
              <a:rPr lang="sv-SE" sz="1600" b="1" dirty="0" smtClean="0"/>
              <a:t>System </a:t>
            </a:r>
            <a:r>
              <a:rPr lang="sv-SE" sz="1600" b="1" dirty="0" err="1"/>
              <a:t>M</a:t>
            </a:r>
            <a:r>
              <a:rPr lang="sv-SE" sz="1600" b="1" dirty="0" err="1" smtClean="0"/>
              <a:t>odel</a:t>
            </a:r>
            <a:r>
              <a:rPr lang="sv-SE" sz="1600" b="1" dirty="0" smtClean="0"/>
              <a:t> </a:t>
            </a:r>
            <a:r>
              <a:rPr lang="sv-SE" sz="1600" dirty="0" smtClean="0"/>
              <a:t>as a </a:t>
            </a:r>
            <a:r>
              <a:rPr lang="sv-SE" sz="1600" b="1" dirty="0" err="1" smtClean="0"/>
              <a:t>Relational</a:t>
            </a:r>
            <a:r>
              <a:rPr lang="sv-SE" sz="1600" b="1" dirty="0" smtClean="0"/>
              <a:t> </a:t>
            </a:r>
            <a:r>
              <a:rPr lang="sv-SE" sz="1600" b="1" dirty="0" err="1"/>
              <a:t>D</a:t>
            </a:r>
            <a:r>
              <a:rPr lang="sv-SE" sz="1600" b="1" dirty="0" err="1" smtClean="0"/>
              <a:t>atabase</a:t>
            </a:r>
            <a:r>
              <a:rPr lang="sv-SE" sz="1600" b="1" dirty="0" smtClean="0"/>
              <a:t> </a:t>
            </a:r>
            <a:r>
              <a:rPr lang="sv-SE" sz="1600" b="1" dirty="0" err="1"/>
              <a:t>M</a:t>
            </a:r>
            <a:r>
              <a:rPr lang="sv-SE" sz="1600" b="1" dirty="0" err="1" smtClean="0"/>
              <a:t>odel</a:t>
            </a:r>
            <a:r>
              <a:rPr lang="sv-SE" sz="1600" b="1" dirty="0" smtClean="0"/>
              <a:t> </a:t>
            </a:r>
            <a:r>
              <a:rPr lang="sv-SE" sz="1600" dirty="0" smtClean="0"/>
              <a:t>– and </a:t>
            </a:r>
            <a:r>
              <a:rPr lang="sv-SE" sz="1600" dirty="0" err="1" smtClean="0"/>
              <a:t>suggest</a:t>
            </a:r>
            <a:r>
              <a:rPr lang="sv-SE" sz="1600" dirty="0" smtClean="0"/>
              <a:t> a </a:t>
            </a:r>
            <a:r>
              <a:rPr lang="sv-SE" sz="1600" dirty="0" err="1" smtClean="0"/>
              <a:t>number</a:t>
            </a:r>
            <a:r>
              <a:rPr lang="sv-SE" sz="1600" dirty="0" smtClean="0"/>
              <a:t> </a:t>
            </a:r>
            <a:r>
              <a:rPr lang="sv-SE" sz="1600" dirty="0" err="1" smtClean="0"/>
              <a:t>of</a:t>
            </a:r>
            <a:r>
              <a:rPr lang="sv-SE" sz="1600" dirty="0" smtClean="0"/>
              <a:t> steps to </a:t>
            </a:r>
            <a:r>
              <a:rPr lang="sv-SE" sz="1600" dirty="0"/>
              <a:t>do </a:t>
            </a:r>
            <a:r>
              <a:rPr lang="sv-SE" sz="1600" dirty="0" err="1" smtClean="0"/>
              <a:t>this</a:t>
            </a:r>
            <a:r>
              <a:rPr lang="sv-SE" sz="1600" dirty="0" smtClean="0"/>
              <a:t> </a:t>
            </a:r>
            <a:r>
              <a:rPr lang="sv-SE" sz="1600" dirty="0"/>
              <a:t>transformation</a:t>
            </a:r>
          </a:p>
          <a:p>
            <a:pPr marL="0" indent="0">
              <a:buNone/>
            </a:pPr>
            <a:r>
              <a:rPr lang="sv-SE" sz="1800" dirty="0" smtClean="0"/>
              <a:t> </a:t>
            </a:r>
          </a:p>
          <a:p>
            <a:pPr marL="0" indent="0">
              <a:buNone/>
            </a:pPr>
            <a:endParaRPr lang="sv-SE" sz="2000" dirty="0"/>
          </a:p>
          <a:p>
            <a:endParaRPr lang="sv-SE" sz="2000" dirty="0"/>
          </a:p>
        </p:txBody>
      </p:sp>
      <p:sp>
        <p:nvSpPr>
          <p:cNvPr id="102" name="Rectangle 8"/>
          <p:cNvSpPr>
            <a:spLocks noChangeArrowheads="1"/>
          </p:cNvSpPr>
          <p:nvPr/>
        </p:nvSpPr>
        <p:spPr bwMode="auto">
          <a:xfrm>
            <a:off x="2449591" y="3418880"/>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3" name="Line 9"/>
          <p:cNvSpPr>
            <a:spLocks noChangeShapeType="1"/>
          </p:cNvSpPr>
          <p:nvPr/>
        </p:nvSpPr>
        <p:spPr bwMode="auto">
          <a:xfrm>
            <a:off x="2449591" y="3590329"/>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04" name="Text Box 10"/>
          <p:cNvSpPr txBox="1">
            <a:spLocks noChangeArrowheads="1"/>
          </p:cNvSpPr>
          <p:nvPr/>
        </p:nvSpPr>
        <p:spPr bwMode="auto">
          <a:xfrm>
            <a:off x="2650807" y="337125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05" name="Text Box 16"/>
          <p:cNvSpPr txBox="1">
            <a:spLocks noChangeArrowheads="1"/>
          </p:cNvSpPr>
          <p:nvPr/>
        </p:nvSpPr>
        <p:spPr bwMode="auto">
          <a:xfrm>
            <a:off x="3713774" y="348975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06" name="Text Box 17"/>
          <p:cNvSpPr txBox="1">
            <a:spLocks noChangeArrowheads="1"/>
          </p:cNvSpPr>
          <p:nvPr/>
        </p:nvSpPr>
        <p:spPr bwMode="auto">
          <a:xfrm>
            <a:off x="5735336" y="39473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07" name="Rectangle 18"/>
          <p:cNvSpPr>
            <a:spLocks noChangeArrowheads="1"/>
          </p:cNvSpPr>
          <p:nvPr/>
        </p:nvSpPr>
        <p:spPr bwMode="auto">
          <a:xfrm>
            <a:off x="4513755" y="374302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8" name="Line 19"/>
          <p:cNvSpPr>
            <a:spLocks noChangeShapeType="1"/>
          </p:cNvSpPr>
          <p:nvPr/>
        </p:nvSpPr>
        <p:spPr bwMode="auto">
          <a:xfrm>
            <a:off x="4513755" y="392423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09" name="Text Box 21"/>
          <p:cNvSpPr txBox="1">
            <a:spLocks noChangeArrowheads="1"/>
          </p:cNvSpPr>
          <p:nvPr/>
        </p:nvSpPr>
        <p:spPr bwMode="auto">
          <a:xfrm>
            <a:off x="4623725" y="371112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10" name="Rectangle 23"/>
          <p:cNvSpPr>
            <a:spLocks noChangeArrowheads="1"/>
          </p:cNvSpPr>
          <p:nvPr/>
        </p:nvSpPr>
        <p:spPr bwMode="auto">
          <a:xfrm>
            <a:off x="6718167" y="34879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1" name="Text Box 25"/>
          <p:cNvSpPr txBox="1">
            <a:spLocks noChangeArrowheads="1"/>
          </p:cNvSpPr>
          <p:nvPr/>
        </p:nvSpPr>
        <p:spPr bwMode="auto">
          <a:xfrm>
            <a:off x="6754778" y="3448289"/>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12" name="Rectangle 27"/>
          <p:cNvSpPr>
            <a:spLocks noChangeArrowheads="1"/>
          </p:cNvSpPr>
          <p:nvPr/>
        </p:nvSpPr>
        <p:spPr bwMode="auto">
          <a:xfrm>
            <a:off x="2412682" y="3555243"/>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113" name="Rectangle 28"/>
          <p:cNvSpPr>
            <a:spLocks noChangeArrowheads="1"/>
          </p:cNvSpPr>
          <p:nvPr/>
        </p:nvSpPr>
        <p:spPr bwMode="auto">
          <a:xfrm>
            <a:off x="4443702" y="3888590"/>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14" name="Text Box 29"/>
          <p:cNvSpPr txBox="1">
            <a:spLocks noChangeArrowheads="1"/>
          </p:cNvSpPr>
          <p:nvPr/>
        </p:nvSpPr>
        <p:spPr bwMode="auto">
          <a:xfrm>
            <a:off x="4170307" y="386765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15" name="Text Box 30"/>
          <p:cNvSpPr txBox="1">
            <a:spLocks noChangeArrowheads="1"/>
          </p:cNvSpPr>
          <p:nvPr/>
        </p:nvSpPr>
        <p:spPr bwMode="auto">
          <a:xfrm>
            <a:off x="6380761" y="354425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16" name="Line 34"/>
          <p:cNvSpPr>
            <a:spLocks noChangeShapeType="1"/>
          </p:cNvSpPr>
          <p:nvPr/>
        </p:nvSpPr>
        <p:spPr bwMode="auto">
          <a:xfrm>
            <a:off x="6720547" y="36700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17" name="Line 106"/>
          <p:cNvSpPr>
            <a:spLocks noChangeShapeType="1"/>
          </p:cNvSpPr>
          <p:nvPr/>
        </p:nvSpPr>
        <p:spPr bwMode="auto">
          <a:xfrm>
            <a:off x="3781907" y="3742425"/>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18" name="Line 106"/>
          <p:cNvSpPr>
            <a:spLocks noChangeShapeType="1"/>
          </p:cNvSpPr>
          <p:nvPr/>
        </p:nvSpPr>
        <p:spPr bwMode="auto">
          <a:xfrm flipH="1">
            <a:off x="5800521" y="3759443"/>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19" name="Text Box 22"/>
          <p:cNvSpPr txBox="1">
            <a:spLocks noChangeArrowheads="1"/>
          </p:cNvSpPr>
          <p:nvPr/>
        </p:nvSpPr>
        <p:spPr bwMode="auto">
          <a:xfrm>
            <a:off x="6697034" y="3623682"/>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20" name="Text Box 17"/>
          <p:cNvSpPr txBox="1">
            <a:spLocks noChangeArrowheads="1"/>
          </p:cNvSpPr>
          <p:nvPr/>
        </p:nvSpPr>
        <p:spPr bwMode="auto">
          <a:xfrm>
            <a:off x="5738095" y="361165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21" name="Text Box 17"/>
          <p:cNvSpPr txBox="1">
            <a:spLocks noChangeArrowheads="1"/>
          </p:cNvSpPr>
          <p:nvPr/>
        </p:nvSpPr>
        <p:spPr bwMode="auto">
          <a:xfrm>
            <a:off x="3738266" y="367008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22" name="Rectangle 8"/>
          <p:cNvSpPr>
            <a:spLocks noChangeArrowheads="1"/>
          </p:cNvSpPr>
          <p:nvPr/>
        </p:nvSpPr>
        <p:spPr bwMode="auto">
          <a:xfrm>
            <a:off x="926811" y="4390583"/>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3" name="Line 9"/>
          <p:cNvSpPr>
            <a:spLocks noChangeShapeType="1"/>
          </p:cNvSpPr>
          <p:nvPr/>
        </p:nvSpPr>
        <p:spPr bwMode="auto">
          <a:xfrm>
            <a:off x="914214" y="4567450"/>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24" name="Text Box 10"/>
          <p:cNvSpPr txBox="1">
            <a:spLocks noChangeArrowheads="1"/>
          </p:cNvSpPr>
          <p:nvPr/>
        </p:nvSpPr>
        <p:spPr bwMode="auto">
          <a:xfrm>
            <a:off x="1044414" y="4333195"/>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25" name="Rectangle 27"/>
          <p:cNvSpPr>
            <a:spLocks noChangeArrowheads="1"/>
          </p:cNvSpPr>
          <p:nvPr/>
        </p:nvSpPr>
        <p:spPr bwMode="auto">
          <a:xfrm>
            <a:off x="914214" y="4567450"/>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26" name="Rectangle 8"/>
          <p:cNvSpPr>
            <a:spLocks noChangeArrowheads="1"/>
          </p:cNvSpPr>
          <p:nvPr/>
        </p:nvSpPr>
        <p:spPr bwMode="auto">
          <a:xfrm>
            <a:off x="2763687" y="4410236"/>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7" name="Line 9"/>
          <p:cNvSpPr>
            <a:spLocks noChangeShapeType="1"/>
          </p:cNvSpPr>
          <p:nvPr/>
        </p:nvSpPr>
        <p:spPr bwMode="auto">
          <a:xfrm flipV="1">
            <a:off x="2763688" y="4567450"/>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28" name="Text Box 10"/>
          <p:cNvSpPr txBox="1">
            <a:spLocks noChangeArrowheads="1"/>
          </p:cNvSpPr>
          <p:nvPr/>
        </p:nvSpPr>
        <p:spPr bwMode="auto">
          <a:xfrm>
            <a:off x="2970426" y="4355133"/>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29" name="Rectangle 27"/>
          <p:cNvSpPr>
            <a:spLocks noChangeArrowheads="1"/>
          </p:cNvSpPr>
          <p:nvPr/>
        </p:nvSpPr>
        <p:spPr bwMode="auto">
          <a:xfrm>
            <a:off x="2751090" y="4587103"/>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30" name="Rectangle 23"/>
          <p:cNvSpPr>
            <a:spLocks noChangeArrowheads="1"/>
          </p:cNvSpPr>
          <p:nvPr/>
        </p:nvSpPr>
        <p:spPr bwMode="auto">
          <a:xfrm>
            <a:off x="6718166" y="451213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1" name="Text Box 25"/>
          <p:cNvSpPr txBox="1">
            <a:spLocks noChangeArrowheads="1"/>
          </p:cNvSpPr>
          <p:nvPr/>
        </p:nvSpPr>
        <p:spPr bwMode="auto">
          <a:xfrm>
            <a:off x="6937241" y="446570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32" name="Line 34"/>
          <p:cNvSpPr>
            <a:spLocks noChangeShapeType="1"/>
          </p:cNvSpPr>
          <p:nvPr/>
        </p:nvSpPr>
        <p:spPr bwMode="auto">
          <a:xfrm>
            <a:off x="6720546" y="469430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33" name="Text Box 22"/>
          <p:cNvSpPr txBox="1">
            <a:spLocks noChangeArrowheads="1"/>
          </p:cNvSpPr>
          <p:nvPr/>
        </p:nvSpPr>
        <p:spPr bwMode="auto">
          <a:xfrm>
            <a:off x="6697032" y="4647899"/>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main</a:t>
            </a:r>
            <a:r>
              <a:rPr lang="sv-SE" altLang="sv-SE" sz="900" dirty="0" err="1">
                <a:latin typeface="Verdana" panose="020B0604030504040204" pitchFamily="34" charset="0"/>
              </a:rPr>
              <a:t>A</a:t>
            </a:r>
            <a:r>
              <a:rPr lang="sv-SE" altLang="sv-SE" sz="900" dirty="0" err="1" smtClean="0">
                <a:latin typeface="Verdana" panose="020B0604030504040204" pitchFamily="34" charset="0"/>
              </a:rPr>
              <a:t>rea</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4" name="Line 106"/>
          <p:cNvSpPr>
            <a:spLocks noChangeShapeType="1"/>
          </p:cNvSpPr>
          <p:nvPr/>
        </p:nvSpPr>
        <p:spPr bwMode="auto">
          <a:xfrm>
            <a:off x="7359828" y="3962523"/>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35" name="Text Box 30"/>
          <p:cNvSpPr txBox="1">
            <a:spLocks noChangeArrowheads="1"/>
          </p:cNvSpPr>
          <p:nvPr/>
        </p:nvSpPr>
        <p:spPr bwMode="auto">
          <a:xfrm>
            <a:off x="7302277" y="391796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36" name="Text Box 30"/>
          <p:cNvSpPr txBox="1">
            <a:spLocks noChangeArrowheads="1"/>
          </p:cNvSpPr>
          <p:nvPr/>
        </p:nvSpPr>
        <p:spPr bwMode="auto">
          <a:xfrm>
            <a:off x="6989628" y="43193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37" name="Isosceles Triangle 136"/>
          <p:cNvSpPr/>
          <p:nvPr/>
        </p:nvSpPr>
        <p:spPr>
          <a:xfrm rot="5400000">
            <a:off x="4325810" y="376442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38" name="Isosceles Triangle 137"/>
          <p:cNvSpPr/>
          <p:nvPr/>
        </p:nvSpPr>
        <p:spPr>
          <a:xfrm rot="10800000">
            <a:off x="7403209" y="435841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39" name="Isosceles Triangle 138"/>
          <p:cNvSpPr/>
          <p:nvPr/>
        </p:nvSpPr>
        <p:spPr>
          <a:xfrm rot="5400000">
            <a:off x="6332229" y="369873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40" name="Isosceles Triangle 139"/>
          <p:cNvSpPr/>
          <p:nvPr/>
        </p:nvSpPr>
        <p:spPr>
          <a:xfrm>
            <a:off x="3035603" y="3955164"/>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41" name="Straight Connector 140"/>
          <p:cNvCxnSpPr>
            <a:stCxn id="140" idx="3"/>
          </p:cNvCxnSpPr>
          <p:nvPr/>
        </p:nvCxnSpPr>
        <p:spPr>
          <a:xfrm>
            <a:off x="3178395" y="410843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42" name="Straight Connector 141"/>
          <p:cNvCxnSpPr/>
          <p:nvPr/>
        </p:nvCxnSpPr>
        <p:spPr>
          <a:xfrm>
            <a:off x="1777342" y="4243372"/>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43" name="Straight Connector 142"/>
          <p:cNvCxnSpPr/>
          <p:nvPr/>
        </p:nvCxnSpPr>
        <p:spPr>
          <a:xfrm>
            <a:off x="4157411" y="426083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44" name="Rectangle 18"/>
          <p:cNvSpPr>
            <a:spLocks noChangeArrowheads="1"/>
          </p:cNvSpPr>
          <p:nvPr/>
        </p:nvSpPr>
        <p:spPr bwMode="auto">
          <a:xfrm>
            <a:off x="4666155" y="301028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5" name="Line 19"/>
          <p:cNvSpPr>
            <a:spLocks noChangeShapeType="1"/>
          </p:cNvSpPr>
          <p:nvPr/>
        </p:nvSpPr>
        <p:spPr bwMode="auto">
          <a:xfrm>
            <a:off x="4666155" y="319149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6" name="Text Box 21"/>
          <p:cNvSpPr txBox="1">
            <a:spLocks noChangeArrowheads="1"/>
          </p:cNvSpPr>
          <p:nvPr/>
        </p:nvSpPr>
        <p:spPr bwMode="auto">
          <a:xfrm>
            <a:off x="4776125" y="297839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47" name="Rectangle 28"/>
          <p:cNvSpPr>
            <a:spLocks noChangeArrowheads="1"/>
          </p:cNvSpPr>
          <p:nvPr/>
        </p:nvSpPr>
        <p:spPr bwMode="auto">
          <a:xfrm>
            <a:off x="4635566" y="3180219"/>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8" name="Line 106"/>
          <p:cNvSpPr>
            <a:spLocks noChangeShapeType="1"/>
          </p:cNvSpPr>
          <p:nvPr/>
        </p:nvSpPr>
        <p:spPr bwMode="auto">
          <a:xfrm flipH="1" flipV="1">
            <a:off x="5931789" y="329504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Text Box 16"/>
          <p:cNvSpPr txBox="1">
            <a:spLocks noChangeArrowheads="1"/>
          </p:cNvSpPr>
          <p:nvPr/>
        </p:nvSpPr>
        <p:spPr bwMode="auto">
          <a:xfrm>
            <a:off x="5872709" y="306170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2" name="Text Box 30"/>
          <p:cNvSpPr txBox="1">
            <a:spLocks noChangeArrowheads="1"/>
          </p:cNvSpPr>
          <p:nvPr/>
        </p:nvSpPr>
        <p:spPr bwMode="auto">
          <a:xfrm>
            <a:off x="6358986" y="339444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53" name="Straight Connector 152"/>
          <p:cNvCxnSpPr/>
          <p:nvPr/>
        </p:nvCxnSpPr>
        <p:spPr>
          <a:xfrm>
            <a:off x="1778752" y="425230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55" name="TextBox 154"/>
          <p:cNvSpPr txBox="1"/>
          <p:nvPr/>
        </p:nvSpPr>
        <p:spPr>
          <a:xfrm>
            <a:off x="6826199" y="4090192"/>
            <a:ext cx="144134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156" name="Text Box 17"/>
          <p:cNvSpPr txBox="1">
            <a:spLocks noChangeArrowheads="1"/>
          </p:cNvSpPr>
          <p:nvPr/>
        </p:nvSpPr>
        <p:spPr bwMode="auto">
          <a:xfrm>
            <a:off x="6061318" y="3232187"/>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57" name="Isosceles Triangle 156"/>
          <p:cNvSpPr/>
          <p:nvPr/>
        </p:nvSpPr>
        <p:spPr>
          <a:xfrm rot="5400000">
            <a:off x="6338329" y="3309809"/>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160918362"/>
      </p:ext>
    </p:extLst>
  </p:cSld>
  <p:clrMapOvr>
    <a:masterClrMapping/>
  </p:clrMapOvr>
  <mc:AlternateContent xmlns:mc="http://schemas.openxmlformats.org/markup-compatibility/2006" xmlns:p14="http://schemas.microsoft.com/office/powerpoint/2010/main">
    <mc:Choice Requires="p14">
      <p:transition spd="slow" p14:dur="2000" advTm="12091"/>
    </mc:Choice>
    <mc:Fallback xmlns="">
      <p:transition spd="slow" advTm="12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p:cNvSpPr/>
          <p:nvPr/>
        </p:nvSpPr>
        <p:spPr>
          <a:xfrm>
            <a:off x="3570096" y="2163185"/>
            <a:ext cx="3340036" cy="526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smtClean="0"/>
              <a:t>System </a:t>
            </a:r>
            <a:r>
              <a:rPr lang="sv-SE" dirty="0" err="1" smtClean="0"/>
              <a:t>Model</a:t>
            </a:r>
            <a:endParaRPr lang="sv-SE" dirty="0"/>
          </a:p>
        </p:txBody>
      </p:sp>
      <p:sp>
        <p:nvSpPr>
          <p:cNvPr id="48" name="Content Placeholder 2"/>
          <p:cNvSpPr>
            <a:spLocks noGrp="1"/>
          </p:cNvSpPr>
          <p:nvPr>
            <p:ph idx="1"/>
          </p:nvPr>
        </p:nvSpPr>
        <p:spPr>
          <a:xfrm>
            <a:off x="792000" y="1275534"/>
            <a:ext cx="7693632" cy="1943154"/>
          </a:xfrm>
        </p:spPr>
        <p:txBody>
          <a:bodyPr>
            <a:normAutofit/>
          </a:bodyPr>
          <a:lstStyle/>
          <a:p>
            <a:r>
              <a:rPr lang="sv-SE" sz="1600" dirty="0" smtClean="0"/>
              <a:t>In </a:t>
            </a:r>
            <a:r>
              <a:rPr lang="sv-SE" sz="1600" dirty="0" err="1" smtClean="0"/>
              <a:t>this</a:t>
            </a:r>
            <a:r>
              <a:rPr lang="sv-SE" sz="1600" dirty="0" smtClean="0"/>
              <a:t> presentation </a:t>
            </a:r>
            <a:r>
              <a:rPr lang="sv-SE" sz="1600" dirty="0" err="1" smtClean="0"/>
              <a:t>we</a:t>
            </a:r>
            <a:r>
              <a:rPr lang="sv-SE" sz="1600" dirty="0" smtClean="0"/>
              <a:t> </a:t>
            </a:r>
            <a:r>
              <a:rPr lang="sv-SE" sz="1600" dirty="0" err="1" smtClean="0"/>
              <a:t>will</a:t>
            </a:r>
            <a:r>
              <a:rPr lang="sv-SE" sz="1600" dirty="0" smtClean="0"/>
              <a:t> </a:t>
            </a:r>
            <a:r>
              <a:rPr lang="sv-SE" sz="1600" dirty="0" err="1" smtClean="0"/>
              <a:t>implement</a:t>
            </a:r>
            <a:r>
              <a:rPr lang="sv-SE" sz="1600" dirty="0" smtClean="0"/>
              <a:t> the </a:t>
            </a:r>
            <a:r>
              <a:rPr lang="sv-SE" sz="1600" b="1" dirty="0" smtClean="0"/>
              <a:t>System </a:t>
            </a:r>
            <a:r>
              <a:rPr lang="sv-SE" sz="1600" b="1" dirty="0" err="1"/>
              <a:t>M</a:t>
            </a:r>
            <a:r>
              <a:rPr lang="sv-SE" sz="1600" b="1" dirty="0" err="1" smtClean="0"/>
              <a:t>odel</a:t>
            </a:r>
            <a:r>
              <a:rPr lang="sv-SE" sz="1600" b="1" dirty="0" smtClean="0"/>
              <a:t> </a:t>
            </a:r>
            <a:r>
              <a:rPr lang="sv-SE" sz="1600" dirty="0" smtClean="0"/>
              <a:t>as </a:t>
            </a:r>
            <a:r>
              <a:rPr lang="sv-SE" sz="1600" b="1" dirty="0" err="1"/>
              <a:t>R</a:t>
            </a:r>
            <a:r>
              <a:rPr lang="sv-SE" sz="1600" b="1" dirty="0" err="1" smtClean="0"/>
              <a:t>elational</a:t>
            </a:r>
            <a:r>
              <a:rPr lang="sv-SE" sz="1600" b="1" dirty="0" smtClean="0"/>
              <a:t> </a:t>
            </a:r>
            <a:r>
              <a:rPr lang="sv-SE" sz="1600" b="1" dirty="0" err="1"/>
              <a:t>D</a:t>
            </a:r>
            <a:r>
              <a:rPr lang="sv-SE" sz="1600" b="1" dirty="0" err="1" smtClean="0"/>
              <a:t>atabase</a:t>
            </a:r>
            <a:r>
              <a:rPr lang="sv-SE" sz="1600" b="1" dirty="0" smtClean="0"/>
              <a:t> </a:t>
            </a:r>
            <a:r>
              <a:rPr lang="sv-SE" sz="1600" b="1" dirty="0" err="1"/>
              <a:t>M</a:t>
            </a:r>
            <a:r>
              <a:rPr lang="sv-SE" sz="1600" b="1" dirty="0" err="1" smtClean="0"/>
              <a:t>odel</a:t>
            </a:r>
            <a:r>
              <a:rPr lang="sv-SE" sz="1600" b="1" dirty="0" smtClean="0"/>
              <a:t> </a:t>
            </a:r>
            <a:r>
              <a:rPr lang="sv-SE" sz="1600" dirty="0" smtClean="0"/>
              <a:t>– and </a:t>
            </a:r>
            <a:r>
              <a:rPr lang="sv-SE" sz="1600" dirty="0" err="1" smtClean="0"/>
              <a:t>suggest</a:t>
            </a:r>
            <a:r>
              <a:rPr lang="sv-SE" sz="1600" dirty="0" smtClean="0"/>
              <a:t> a </a:t>
            </a:r>
            <a:r>
              <a:rPr lang="sv-SE" sz="1600" dirty="0" err="1" smtClean="0"/>
              <a:t>number</a:t>
            </a:r>
            <a:r>
              <a:rPr lang="sv-SE" sz="1600" dirty="0" smtClean="0"/>
              <a:t> </a:t>
            </a:r>
            <a:r>
              <a:rPr lang="sv-SE" sz="1600" dirty="0" err="1" smtClean="0"/>
              <a:t>of</a:t>
            </a:r>
            <a:r>
              <a:rPr lang="sv-SE" sz="1600" dirty="0" smtClean="0"/>
              <a:t> steps to do </a:t>
            </a:r>
            <a:r>
              <a:rPr lang="sv-SE" sz="1600" dirty="0" err="1" smtClean="0"/>
              <a:t>this</a:t>
            </a:r>
            <a:r>
              <a:rPr lang="sv-SE" sz="1600" dirty="0" smtClean="0"/>
              <a:t> transformation</a:t>
            </a:r>
          </a:p>
          <a:p>
            <a:pPr marL="0" indent="0">
              <a:buNone/>
            </a:pPr>
            <a:endParaRPr lang="sv-SE" sz="2000" dirty="0"/>
          </a:p>
          <a:p>
            <a:endParaRPr lang="sv-SE" sz="2000" dirty="0"/>
          </a:p>
        </p:txBody>
      </p:sp>
      <p:sp>
        <p:nvSpPr>
          <p:cNvPr id="49" name="Rectangle 8"/>
          <p:cNvSpPr>
            <a:spLocks noChangeArrowheads="1"/>
          </p:cNvSpPr>
          <p:nvPr/>
        </p:nvSpPr>
        <p:spPr bwMode="auto">
          <a:xfrm>
            <a:off x="2449591" y="3418880"/>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0" name="Line 9"/>
          <p:cNvSpPr>
            <a:spLocks noChangeShapeType="1"/>
          </p:cNvSpPr>
          <p:nvPr/>
        </p:nvSpPr>
        <p:spPr bwMode="auto">
          <a:xfrm>
            <a:off x="2449591" y="3590329"/>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1" name="Text Box 10"/>
          <p:cNvSpPr txBox="1">
            <a:spLocks noChangeArrowheads="1"/>
          </p:cNvSpPr>
          <p:nvPr/>
        </p:nvSpPr>
        <p:spPr bwMode="auto">
          <a:xfrm>
            <a:off x="2650807" y="337125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52" name="Text Box 16"/>
          <p:cNvSpPr txBox="1">
            <a:spLocks noChangeArrowheads="1"/>
          </p:cNvSpPr>
          <p:nvPr/>
        </p:nvSpPr>
        <p:spPr bwMode="auto">
          <a:xfrm>
            <a:off x="3713774" y="348975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53" name="Text Box 17"/>
          <p:cNvSpPr txBox="1">
            <a:spLocks noChangeArrowheads="1"/>
          </p:cNvSpPr>
          <p:nvPr/>
        </p:nvSpPr>
        <p:spPr bwMode="auto">
          <a:xfrm>
            <a:off x="5735336" y="39473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54" name="Rectangle 18"/>
          <p:cNvSpPr>
            <a:spLocks noChangeArrowheads="1"/>
          </p:cNvSpPr>
          <p:nvPr/>
        </p:nvSpPr>
        <p:spPr bwMode="auto">
          <a:xfrm>
            <a:off x="4513755" y="374302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5" name="Line 19"/>
          <p:cNvSpPr>
            <a:spLocks noChangeShapeType="1"/>
          </p:cNvSpPr>
          <p:nvPr/>
        </p:nvSpPr>
        <p:spPr bwMode="auto">
          <a:xfrm>
            <a:off x="4513755" y="392423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6" name="Text Box 21"/>
          <p:cNvSpPr txBox="1">
            <a:spLocks noChangeArrowheads="1"/>
          </p:cNvSpPr>
          <p:nvPr/>
        </p:nvSpPr>
        <p:spPr bwMode="auto">
          <a:xfrm>
            <a:off x="4623725" y="371112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57" name="Rectangle 23"/>
          <p:cNvSpPr>
            <a:spLocks noChangeArrowheads="1"/>
          </p:cNvSpPr>
          <p:nvPr/>
        </p:nvSpPr>
        <p:spPr bwMode="auto">
          <a:xfrm>
            <a:off x="6718167" y="34879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8" name="Text Box 25"/>
          <p:cNvSpPr txBox="1">
            <a:spLocks noChangeArrowheads="1"/>
          </p:cNvSpPr>
          <p:nvPr/>
        </p:nvSpPr>
        <p:spPr bwMode="auto">
          <a:xfrm>
            <a:off x="6754778" y="3448289"/>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59" name="Rectangle 27"/>
          <p:cNvSpPr>
            <a:spLocks noChangeArrowheads="1"/>
          </p:cNvSpPr>
          <p:nvPr/>
        </p:nvSpPr>
        <p:spPr bwMode="auto">
          <a:xfrm>
            <a:off x="2412682" y="3555243"/>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60" name="Rectangle 28"/>
          <p:cNvSpPr>
            <a:spLocks noChangeArrowheads="1"/>
          </p:cNvSpPr>
          <p:nvPr/>
        </p:nvSpPr>
        <p:spPr bwMode="auto">
          <a:xfrm>
            <a:off x="4443702" y="3888590"/>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61" name="Text Box 29"/>
          <p:cNvSpPr txBox="1">
            <a:spLocks noChangeArrowheads="1"/>
          </p:cNvSpPr>
          <p:nvPr/>
        </p:nvSpPr>
        <p:spPr bwMode="auto">
          <a:xfrm>
            <a:off x="4170307" y="386765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62" name="Text Box 30"/>
          <p:cNvSpPr txBox="1">
            <a:spLocks noChangeArrowheads="1"/>
          </p:cNvSpPr>
          <p:nvPr/>
        </p:nvSpPr>
        <p:spPr bwMode="auto">
          <a:xfrm>
            <a:off x="6380761" y="354425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63" name="Line 34"/>
          <p:cNvSpPr>
            <a:spLocks noChangeShapeType="1"/>
          </p:cNvSpPr>
          <p:nvPr/>
        </p:nvSpPr>
        <p:spPr bwMode="auto">
          <a:xfrm>
            <a:off x="6720547" y="36700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64" name="Line 106"/>
          <p:cNvSpPr>
            <a:spLocks noChangeShapeType="1"/>
          </p:cNvSpPr>
          <p:nvPr/>
        </p:nvSpPr>
        <p:spPr bwMode="auto">
          <a:xfrm>
            <a:off x="3781907" y="3742425"/>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65" name="Line 106"/>
          <p:cNvSpPr>
            <a:spLocks noChangeShapeType="1"/>
          </p:cNvSpPr>
          <p:nvPr/>
        </p:nvSpPr>
        <p:spPr bwMode="auto">
          <a:xfrm flipH="1">
            <a:off x="5800521" y="3759443"/>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66" name="Text Box 22"/>
          <p:cNvSpPr txBox="1">
            <a:spLocks noChangeArrowheads="1"/>
          </p:cNvSpPr>
          <p:nvPr/>
        </p:nvSpPr>
        <p:spPr bwMode="auto">
          <a:xfrm>
            <a:off x="6697034" y="3623682"/>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67" name="Text Box 17"/>
          <p:cNvSpPr txBox="1">
            <a:spLocks noChangeArrowheads="1"/>
          </p:cNvSpPr>
          <p:nvPr/>
        </p:nvSpPr>
        <p:spPr bwMode="auto">
          <a:xfrm>
            <a:off x="5738095" y="361165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68" name="Text Box 17"/>
          <p:cNvSpPr txBox="1">
            <a:spLocks noChangeArrowheads="1"/>
          </p:cNvSpPr>
          <p:nvPr/>
        </p:nvSpPr>
        <p:spPr bwMode="auto">
          <a:xfrm>
            <a:off x="3738266" y="367008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69" name="Rectangle 8"/>
          <p:cNvSpPr>
            <a:spLocks noChangeArrowheads="1"/>
          </p:cNvSpPr>
          <p:nvPr/>
        </p:nvSpPr>
        <p:spPr bwMode="auto">
          <a:xfrm>
            <a:off x="926811" y="4390583"/>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0" name="Line 9"/>
          <p:cNvSpPr>
            <a:spLocks noChangeShapeType="1"/>
          </p:cNvSpPr>
          <p:nvPr/>
        </p:nvSpPr>
        <p:spPr bwMode="auto">
          <a:xfrm>
            <a:off x="914214" y="4567450"/>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1" name="Text Box 10"/>
          <p:cNvSpPr txBox="1">
            <a:spLocks noChangeArrowheads="1"/>
          </p:cNvSpPr>
          <p:nvPr/>
        </p:nvSpPr>
        <p:spPr bwMode="auto">
          <a:xfrm>
            <a:off x="1044414" y="4333195"/>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72" name="Rectangle 27"/>
          <p:cNvSpPr>
            <a:spLocks noChangeArrowheads="1"/>
          </p:cNvSpPr>
          <p:nvPr/>
        </p:nvSpPr>
        <p:spPr bwMode="auto">
          <a:xfrm>
            <a:off x="914214" y="4567450"/>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73" name="Rectangle 8"/>
          <p:cNvSpPr>
            <a:spLocks noChangeArrowheads="1"/>
          </p:cNvSpPr>
          <p:nvPr/>
        </p:nvSpPr>
        <p:spPr bwMode="auto">
          <a:xfrm>
            <a:off x="2763687" y="4410236"/>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4" name="Line 9"/>
          <p:cNvSpPr>
            <a:spLocks noChangeShapeType="1"/>
          </p:cNvSpPr>
          <p:nvPr/>
        </p:nvSpPr>
        <p:spPr bwMode="auto">
          <a:xfrm flipV="1">
            <a:off x="2763688" y="4567450"/>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5" name="Text Box 10"/>
          <p:cNvSpPr txBox="1">
            <a:spLocks noChangeArrowheads="1"/>
          </p:cNvSpPr>
          <p:nvPr/>
        </p:nvSpPr>
        <p:spPr bwMode="auto">
          <a:xfrm>
            <a:off x="2970426" y="4355133"/>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76" name="Rectangle 27"/>
          <p:cNvSpPr>
            <a:spLocks noChangeArrowheads="1"/>
          </p:cNvSpPr>
          <p:nvPr/>
        </p:nvSpPr>
        <p:spPr bwMode="auto">
          <a:xfrm>
            <a:off x="2751090" y="4587103"/>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77" name="Rectangle 23"/>
          <p:cNvSpPr>
            <a:spLocks noChangeArrowheads="1"/>
          </p:cNvSpPr>
          <p:nvPr/>
        </p:nvSpPr>
        <p:spPr bwMode="auto">
          <a:xfrm>
            <a:off x="6718166" y="451213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8" name="Text Box 25"/>
          <p:cNvSpPr txBox="1">
            <a:spLocks noChangeArrowheads="1"/>
          </p:cNvSpPr>
          <p:nvPr/>
        </p:nvSpPr>
        <p:spPr bwMode="auto">
          <a:xfrm>
            <a:off x="6937241" y="446570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79" name="Line 34"/>
          <p:cNvSpPr>
            <a:spLocks noChangeShapeType="1"/>
          </p:cNvSpPr>
          <p:nvPr/>
        </p:nvSpPr>
        <p:spPr bwMode="auto">
          <a:xfrm>
            <a:off x="6720546" y="469430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80" name="Text Box 22"/>
          <p:cNvSpPr txBox="1">
            <a:spLocks noChangeArrowheads="1"/>
          </p:cNvSpPr>
          <p:nvPr/>
        </p:nvSpPr>
        <p:spPr bwMode="auto">
          <a:xfrm>
            <a:off x="6697032" y="4647899"/>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main</a:t>
            </a:r>
            <a:r>
              <a:rPr lang="sv-SE" altLang="sv-SE" sz="900" dirty="0" err="1">
                <a:latin typeface="Verdana" panose="020B0604030504040204" pitchFamily="34" charset="0"/>
              </a:rPr>
              <a:t>A</a:t>
            </a:r>
            <a:r>
              <a:rPr lang="sv-SE" altLang="sv-SE" sz="900" dirty="0" err="1" smtClean="0">
                <a:latin typeface="Verdana" panose="020B0604030504040204" pitchFamily="34" charset="0"/>
              </a:rPr>
              <a:t>rea</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81" name="Line 106"/>
          <p:cNvSpPr>
            <a:spLocks noChangeShapeType="1"/>
          </p:cNvSpPr>
          <p:nvPr/>
        </p:nvSpPr>
        <p:spPr bwMode="auto">
          <a:xfrm>
            <a:off x="7359828" y="3962523"/>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82" name="Text Box 30"/>
          <p:cNvSpPr txBox="1">
            <a:spLocks noChangeArrowheads="1"/>
          </p:cNvSpPr>
          <p:nvPr/>
        </p:nvSpPr>
        <p:spPr bwMode="auto">
          <a:xfrm>
            <a:off x="7302277" y="391796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83" name="Text Box 30"/>
          <p:cNvSpPr txBox="1">
            <a:spLocks noChangeArrowheads="1"/>
          </p:cNvSpPr>
          <p:nvPr/>
        </p:nvSpPr>
        <p:spPr bwMode="auto">
          <a:xfrm>
            <a:off x="6989628" y="43193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84" name="Isosceles Triangle 83"/>
          <p:cNvSpPr/>
          <p:nvPr/>
        </p:nvSpPr>
        <p:spPr>
          <a:xfrm rot="5400000">
            <a:off x="4325810" y="376442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5" name="Isosceles Triangle 84"/>
          <p:cNvSpPr/>
          <p:nvPr/>
        </p:nvSpPr>
        <p:spPr>
          <a:xfrm rot="10800000">
            <a:off x="7403209" y="435841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6" name="Isosceles Triangle 85"/>
          <p:cNvSpPr/>
          <p:nvPr/>
        </p:nvSpPr>
        <p:spPr>
          <a:xfrm rot="5400000">
            <a:off x="6332229" y="369873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7" name="Isosceles Triangle 86"/>
          <p:cNvSpPr/>
          <p:nvPr/>
        </p:nvSpPr>
        <p:spPr>
          <a:xfrm>
            <a:off x="3035603" y="3955164"/>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88" name="Straight Connector 87"/>
          <p:cNvCxnSpPr>
            <a:stCxn id="87" idx="3"/>
          </p:cNvCxnSpPr>
          <p:nvPr/>
        </p:nvCxnSpPr>
        <p:spPr>
          <a:xfrm>
            <a:off x="3178395" y="410843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a:off x="1777342" y="4243372"/>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4157411" y="426083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a:off x="6165751" y="1450069"/>
            <a:ext cx="677" cy="86941"/>
          </a:xfrm>
          <a:prstGeom prst="line">
            <a:avLst/>
          </a:prstGeom>
        </p:spPr>
        <p:style>
          <a:lnRef idx="1">
            <a:schemeClr val="dk1"/>
          </a:lnRef>
          <a:fillRef idx="0">
            <a:schemeClr val="dk1"/>
          </a:fillRef>
          <a:effectRef idx="0">
            <a:schemeClr val="dk1"/>
          </a:effectRef>
          <a:fontRef idx="minor">
            <a:schemeClr val="tx1"/>
          </a:fontRef>
        </p:style>
      </p:cxnSp>
      <p:sp>
        <p:nvSpPr>
          <p:cNvPr id="92" name="Rectangle 18"/>
          <p:cNvSpPr>
            <a:spLocks noChangeArrowheads="1"/>
          </p:cNvSpPr>
          <p:nvPr/>
        </p:nvSpPr>
        <p:spPr bwMode="auto">
          <a:xfrm>
            <a:off x="4666155" y="301028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3" name="Line 19"/>
          <p:cNvSpPr>
            <a:spLocks noChangeShapeType="1"/>
          </p:cNvSpPr>
          <p:nvPr/>
        </p:nvSpPr>
        <p:spPr bwMode="auto">
          <a:xfrm>
            <a:off x="4666155" y="319149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94" name="Text Box 21"/>
          <p:cNvSpPr txBox="1">
            <a:spLocks noChangeArrowheads="1"/>
          </p:cNvSpPr>
          <p:nvPr/>
        </p:nvSpPr>
        <p:spPr bwMode="auto">
          <a:xfrm>
            <a:off x="4776125" y="297839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95" name="Rectangle 28"/>
          <p:cNvSpPr>
            <a:spLocks noChangeArrowheads="1"/>
          </p:cNvSpPr>
          <p:nvPr/>
        </p:nvSpPr>
        <p:spPr bwMode="auto">
          <a:xfrm>
            <a:off x="4635566" y="3180219"/>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96" name="Line 106"/>
          <p:cNvSpPr>
            <a:spLocks noChangeShapeType="1"/>
          </p:cNvSpPr>
          <p:nvPr/>
        </p:nvSpPr>
        <p:spPr bwMode="auto">
          <a:xfrm flipH="1" flipV="1">
            <a:off x="5931789" y="329504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99" name="Text Box 16"/>
          <p:cNvSpPr txBox="1">
            <a:spLocks noChangeArrowheads="1"/>
          </p:cNvSpPr>
          <p:nvPr/>
        </p:nvSpPr>
        <p:spPr bwMode="auto">
          <a:xfrm>
            <a:off x="5915295" y="306204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00" name="Text Box 30"/>
          <p:cNvSpPr txBox="1">
            <a:spLocks noChangeArrowheads="1"/>
          </p:cNvSpPr>
          <p:nvPr/>
        </p:nvSpPr>
        <p:spPr bwMode="auto">
          <a:xfrm>
            <a:off x="6358986" y="339444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3" name="TextBox 2"/>
          <p:cNvSpPr txBox="1"/>
          <p:nvPr/>
        </p:nvSpPr>
        <p:spPr>
          <a:xfrm>
            <a:off x="3570096" y="2123548"/>
            <a:ext cx="3479691" cy="584775"/>
          </a:xfrm>
          <a:prstGeom prst="rect">
            <a:avLst/>
          </a:prstGeom>
          <a:noFill/>
        </p:spPr>
        <p:txBody>
          <a:bodyPr wrap="square" rtlCol="0">
            <a:spAutoFit/>
          </a:bodyPr>
          <a:lstStyle/>
          <a:p>
            <a:r>
              <a:rPr lang="sv-SE" sz="1600" i="1" dirty="0" smtClean="0"/>
              <a:t>Note, </a:t>
            </a:r>
            <a:r>
              <a:rPr lang="sv-SE" sz="1600" i="1" dirty="0" err="1" smtClean="0"/>
              <a:t>this</a:t>
            </a:r>
            <a:r>
              <a:rPr lang="sv-SE" sz="1600" i="1" dirty="0" smtClean="0"/>
              <a:t> </a:t>
            </a:r>
            <a:r>
              <a:rPr lang="sv-SE" sz="1600" i="1" dirty="0" err="1" smtClean="0"/>
              <a:t>can</a:t>
            </a:r>
            <a:r>
              <a:rPr lang="sv-SE" sz="1600" i="1" dirty="0" smtClean="0"/>
              <a:t> be </a:t>
            </a:r>
            <a:r>
              <a:rPr lang="sv-SE" sz="1600" i="1" dirty="0" err="1" smtClean="0"/>
              <a:t>done</a:t>
            </a:r>
            <a:r>
              <a:rPr lang="sv-SE" sz="1600" i="1" dirty="0" smtClean="0"/>
              <a:t> in </a:t>
            </a:r>
            <a:r>
              <a:rPr lang="sv-SE" sz="1600" i="1" dirty="0" err="1" smtClean="0"/>
              <a:t>several</a:t>
            </a:r>
            <a:r>
              <a:rPr lang="sv-SE" sz="1600" i="1" dirty="0" smtClean="0"/>
              <a:t> </a:t>
            </a:r>
            <a:r>
              <a:rPr lang="sv-SE" sz="1600" i="1" dirty="0" err="1" smtClean="0"/>
              <a:t>ways</a:t>
            </a:r>
            <a:r>
              <a:rPr lang="sv-SE" sz="1600" i="1" dirty="0" smtClean="0"/>
              <a:t>, and </a:t>
            </a:r>
            <a:r>
              <a:rPr lang="sv-SE" sz="1600" i="1" dirty="0" err="1" smtClean="0"/>
              <a:t>we</a:t>
            </a:r>
            <a:r>
              <a:rPr lang="sv-SE" sz="1600" i="1" dirty="0" smtClean="0"/>
              <a:t> </a:t>
            </a:r>
            <a:r>
              <a:rPr lang="sv-SE" sz="1600" i="1" dirty="0" err="1" smtClean="0"/>
              <a:t>will</a:t>
            </a:r>
            <a:r>
              <a:rPr lang="sv-SE" sz="1600" i="1" dirty="0" smtClean="0"/>
              <a:t> present </a:t>
            </a:r>
            <a:r>
              <a:rPr lang="sv-SE" sz="1600" i="1" dirty="0" err="1" smtClean="0"/>
              <a:t>one</a:t>
            </a:r>
            <a:r>
              <a:rPr lang="sv-SE" sz="1600" i="1" dirty="0" smtClean="0"/>
              <a:t> </a:t>
            </a:r>
            <a:r>
              <a:rPr lang="sv-SE" sz="1600" i="1" dirty="0" err="1" smtClean="0"/>
              <a:t>way</a:t>
            </a:r>
            <a:r>
              <a:rPr lang="sv-SE" sz="1600" i="1" dirty="0" smtClean="0"/>
              <a:t> to do it</a:t>
            </a:r>
            <a:endParaRPr lang="sv-SE" sz="1600" i="1" dirty="0"/>
          </a:p>
        </p:txBody>
      </p:sp>
      <p:cxnSp>
        <p:nvCxnSpPr>
          <p:cNvPr id="104" name="Straight Connector 103"/>
          <p:cNvCxnSpPr/>
          <p:nvPr/>
        </p:nvCxnSpPr>
        <p:spPr>
          <a:xfrm>
            <a:off x="1778752" y="425230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05" name="TextBox 104"/>
          <p:cNvSpPr txBox="1"/>
          <p:nvPr/>
        </p:nvSpPr>
        <p:spPr>
          <a:xfrm>
            <a:off x="6826199" y="4090192"/>
            <a:ext cx="144134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116" name="Text Box 17"/>
          <p:cNvSpPr txBox="1">
            <a:spLocks noChangeArrowheads="1"/>
          </p:cNvSpPr>
          <p:nvPr/>
        </p:nvSpPr>
        <p:spPr bwMode="auto">
          <a:xfrm>
            <a:off x="6061318" y="3254130"/>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17" name="Isosceles Triangle 116"/>
          <p:cNvSpPr/>
          <p:nvPr/>
        </p:nvSpPr>
        <p:spPr>
          <a:xfrm rot="5400000">
            <a:off x="6338329" y="3331752"/>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568716612"/>
      </p:ext>
    </p:extLst>
  </p:cSld>
  <p:clrMapOvr>
    <a:masterClrMapping/>
  </p:clrMapOvr>
  <mc:AlternateContent xmlns:mc="http://schemas.openxmlformats.org/markup-compatibility/2006" xmlns:p14="http://schemas.microsoft.com/office/powerpoint/2010/main">
    <mc:Choice Requires="p14">
      <p:transition spd="slow" p14:dur="2000" advTm="31509"/>
    </mc:Choice>
    <mc:Fallback xmlns="">
      <p:transition spd="slow" advTm="3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The real </a:t>
            </a:r>
            <a:r>
              <a:rPr lang="sv-SE" altLang="sv-SE" sz="825" b="1" i="0" dirty="0" err="1"/>
              <a:t>world</a:t>
            </a:r>
            <a:r>
              <a:rPr lang="sv-SE" altLang="sv-SE" sz="825" b="1" i="0" dirty="0"/>
              <a:t> </a:t>
            </a:r>
            <a:endParaRPr lang="en-US" altLang="sv-SE" sz="825" b="1" i="0" dirty="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14689"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14690"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14691"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14692"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14693"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14694"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14695"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14696"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14697"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65"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a:t>Graphical</a:t>
            </a:r>
            <a:r>
              <a:rPr lang="sv-SE" altLang="sv-SE" sz="825" b="1" i="0" dirty="0"/>
              <a:t> </a:t>
            </a:r>
            <a:r>
              <a:rPr lang="sv-SE" altLang="sv-SE" sz="825" b="1" i="0" dirty="0" err="1"/>
              <a:t>models</a:t>
            </a:r>
            <a:r>
              <a:rPr lang="sv-SE" altLang="sv-SE" sz="825" b="1" i="0" dirty="0"/>
              <a:t>/diagram</a:t>
            </a:r>
            <a:endParaRPr lang="en-US" altLang="sv-SE" sz="825" b="1" i="0" dirty="0"/>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3305367914"/>
      </p:ext>
    </p:extLst>
  </p:cSld>
  <p:clrMapOvr>
    <a:masterClrMapping/>
  </p:clrMapOvr>
  <mc:AlternateContent xmlns:mc="http://schemas.openxmlformats.org/markup-compatibility/2006" xmlns:p14="http://schemas.microsoft.com/office/powerpoint/2010/main">
    <mc:Choice Requires="p14">
      <p:transition spd="slow" p14:dur="2000" advTm="35925"/>
    </mc:Choice>
    <mc:Fallback xmlns="">
      <p:transition spd="slow" advTm="35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16719"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16720"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16721"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16722"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16723"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16724"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16725"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16726"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16727"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 name="Down Arrow 1"/>
          <p:cNvSpPr/>
          <p:nvPr/>
        </p:nvSpPr>
        <p:spPr>
          <a:xfrm rot="3455403">
            <a:off x="4564005" y="3684027"/>
            <a:ext cx="142195" cy="44298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p>
          <a:p>
            <a:pPr eaLnBrk="1" hangingPunct="1"/>
            <a:r>
              <a:rPr lang="sv-SE" altLang="sv-SE" sz="825" i="0" dirty="0" err="1" smtClean="0"/>
              <a:t>of</a:t>
            </a:r>
            <a:r>
              <a:rPr lang="sv-SE" altLang="sv-SE" sz="825" i="0" dirty="0" smtClean="0"/>
              <a:t> software </a:t>
            </a:r>
            <a:r>
              <a:rPr lang="sv-SE" altLang="sv-SE" sz="825" i="0" dirty="0" err="1" smtClean="0"/>
              <a:t>concepts</a:t>
            </a:r>
            <a:r>
              <a:rPr lang="sv-SE" altLang="sv-SE" sz="825" i="0" dirty="0"/>
              <a:t> </a:t>
            </a:r>
            <a:endParaRPr lang="sv-SE" altLang="sv-SE" sz="825" i="0" dirty="0" smtClean="0"/>
          </a:p>
          <a:p>
            <a:pPr eaLnBrk="1" hangingPunct="1"/>
            <a:r>
              <a:rPr lang="sv-SE" altLang="sv-SE" sz="825" i="0" dirty="0" smtClean="0"/>
              <a:t>(in UML Class Diagram)</a:t>
            </a:r>
            <a:endParaRPr lang="sv-SE" altLang="sv-SE" sz="825" i="0" dirty="0"/>
          </a:p>
        </p:txBody>
      </p:sp>
      <p:grpSp>
        <p:nvGrpSpPr>
          <p:cNvPr id="247" name="Group 103"/>
          <p:cNvGrpSpPr>
            <a:grpSpLocks/>
          </p:cNvGrpSpPr>
          <p:nvPr/>
        </p:nvGrpSpPr>
        <p:grpSpPr bwMode="auto">
          <a:xfrm>
            <a:off x="3827352" y="4005522"/>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4065396" y="4005522"/>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4065396" y="4223216"/>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4303148" y="4223216"/>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3" name="Oval 242"/>
          <p:cNvSpPr/>
          <p:nvPr/>
        </p:nvSpPr>
        <p:spPr>
          <a:xfrm>
            <a:off x="3696309" y="3833135"/>
            <a:ext cx="2300895" cy="867846"/>
          </a:xfrm>
          <a:prstGeom prst="ellipse">
            <a:avLst/>
          </a:prstGeom>
          <a:solidFill>
            <a:schemeClr val="lt1">
              <a:alpha val="0"/>
            </a:schemeClr>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44" name="Text Box 101"/>
          <p:cNvSpPr txBox="1">
            <a:spLocks noChangeArrowheads="1"/>
          </p:cNvSpPr>
          <p:nvPr/>
        </p:nvSpPr>
        <p:spPr bwMode="auto">
          <a:xfrm>
            <a:off x="4518865" y="4094938"/>
            <a:ext cx="132114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(RDM) </a:t>
            </a:r>
            <a:r>
              <a:rPr lang="sv-SE" altLang="sv-SE" sz="825" i="0" dirty="0"/>
              <a:t>(in UML Class </a:t>
            </a:r>
            <a:r>
              <a:rPr lang="sv-SE" altLang="sv-SE" sz="825" i="0" dirty="0" smtClean="0"/>
              <a:t>Diagram)</a:t>
            </a:r>
            <a:endParaRPr lang="sv-SE" altLang="sv-SE" sz="825" i="0" dirty="0"/>
          </a:p>
          <a:p>
            <a:pPr algn="r" eaLnBrk="1" hangingPunct="1"/>
            <a:endParaRPr lang="sv-SE" altLang="sv-SE" sz="825" b="1" i="0" dirty="0"/>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83413877"/>
      </p:ext>
    </p:extLst>
  </p:cSld>
  <p:clrMapOvr>
    <a:masterClrMapping/>
  </p:clrMapOvr>
  <mc:AlternateContent xmlns:mc="http://schemas.openxmlformats.org/markup-compatibility/2006" xmlns:p14="http://schemas.microsoft.com/office/powerpoint/2010/main">
    <mc:Choice Requires="p14">
      <p:transition spd="slow" p14:dur="2000" advTm="39065"/>
    </mc:Choice>
    <mc:Fallback xmlns="">
      <p:transition spd="slow" advTm="3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Towards</a:t>
            </a:r>
            <a:r>
              <a:rPr lang="sv-SE" dirty="0" smtClean="0"/>
              <a:t> a RDM</a:t>
            </a:r>
            <a:endParaRPr lang="sv-SE" dirty="0"/>
          </a:p>
        </p:txBody>
      </p:sp>
      <p:sp>
        <p:nvSpPr>
          <p:cNvPr id="48" name="Content Placeholder 2"/>
          <p:cNvSpPr>
            <a:spLocks noGrp="1"/>
          </p:cNvSpPr>
          <p:nvPr>
            <p:ph idx="1"/>
          </p:nvPr>
        </p:nvSpPr>
        <p:spPr>
          <a:xfrm>
            <a:off x="776909" y="1305572"/>
            <a:ext cx="7693632" cy="1245564"/>
          </a:xfrm>
        </p:spPr>
        <p:txBody>
          <a:bodyPr>
            <a:normAutofit/>
          </a:bodyPr>
          <a:lstStyle/>
          <a:p>
            <a:r>
              <a:rPr lang="sv-SE" sz="1600" dirty="0" smtClean="0"/>
              <a:t>THE START: </a:t>
            </a:r>
            <a:r>
              <a:rPr lang="sv-SE" sz="1600" dirty="0" err="1" smtClean="0"/>
              <a:t>We</a:t>
            </a:r>
            <a:r>
              <a:rPr lang="sv-SE" sz="1600" dirty="0" smtClean="0"/>
              <a:t> </a:t>
            </a:r>
            <a:r>
              <a:rPr lang="sv-SE" sz="1600" dirty="0" err="1" smtClean="0"/>
              <a:t>will</a:t>
            </a:r>
            <a:r>
              <a:rPr lang="sv-SE" sz="1600" dirty="0" smtClean="0"/>
              <a:t> transform the System </a:t>
            </a:r>
            <a:r>
              <a:rPr lang="sv-SE" sz="1600" dirty="0" err="1" smtClean="0"/>
              <a:t>Model</a:t>
            </a:r>
            <a:r>
              <a:rPr lang="sv-SE" sz="1600" dirty="0" smtClean="0"/>
              <a:t> to a </a:t>
            </a:r>
            <a:r>
              <a:rPr lang="sv-SE" sz="1600" dirty="0" err="1" smtClean="0"/>
              <a:t>Relational</a:t>
            </a:r>
            <a:r>
              <a:rPr lang="sv-SE" sz="1600" dirty="0" smtClean="0"/>
              <a:t> </a:t>
            </a:r>
            <a:r>
              <a:rPr lang="sv-SE" sz="1600" dirty="0" err="1" smtClean="0"/>
              <a:t>Database</a:t>
            </a:r>
            <a:r>
              <a:rPr lang="sv-SE" sz="1600" dirty="0" smtClean="0"/>
              <a:t> </a:t>
            </a:r>
            <a:r>
              <a:rPr lang="sv-SE" sz="1600" dirty="0" err="1" smtClean="0"/>
              <a:t>Model</a:t>
            </a:r>
            <a:r>
              <a:rPr lang="sv-SE" sz="1600" dirty="0" smtClean="0"/>
              <a:t> (RDM) in a </a:t>
            </a:r>
            <a:r>
              <a:rPr lang="sv-SE" sz="1600" dirty="0" err="1" smtClean="0"/>
              <a:t>number</a:t>
            </a:r>
            <a:r>
              <a:rPr lang="sv-SE" sz="1600" dirty="0" smtClean="0"/>
              <a:t> </a:t>
            </a:r>
            <a:r>
              <a:rPr lang="sv-SE" sz="1600" dirty="0" err="1" smtClean="0"/>
              <a:t>of</a:t>
            </a:r>
            <a:r>
              <a:rPr lang="sv-SE" sz="1600" dirty="0" smtClean="0"/>
              <a:t> steps</a:t>
            </a:r>
          </a:p>
          <a:p>
            <a:pPr marL="0" indent="0">
              <a:buNone/>
            </a:pPr>
            <a:endParaRPr lang="sv-SE" sz="2000" dirty="0"/>
          </a:p>
          <a:p>
            <a:endParaRPr lang="sv-SE" sz="2000" dirty="0"/>
          </a:p>
        </p:txBody>
      </p:sp>
      <p:sp>
        <p:nvSpPr>
          <p:cNvPr id="49" name="Rectangle 8"/>
          <p:cNvSpPr>
            <a:spLocks noChangeArrowheads="1"/>
          </p:cNvSpPr>
          <p:nvPr/>
        </p:nvSpPr>
        <p:spPr bwMode="auto">
          <a:xfrm>
            <a:off x="2449591" y="3418880"/>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0" name="Line 9"/>
          <p:cNvSpPr>
            <a:spLocks noChangeShapeType="1"/>
          </p:cNvSpPr>
          <p:nvPr/>
        </p:nvSpPr>
        <p:spPr bwMode="auto">
          <a:xfrm>
            <a:off x="2449591" y="3590329"/>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1" name="Text Box 10"/>
          <p:cNvSpPr txBox="1">
            <a:spLocks noChangeArrowheads="1"/>
          </p:cNvSpPr>
          <p:nvPr/>
        </p:nvSpPr>
        <p:spPr bwMode="auto">
          <a:xfrm>
            <a:off x="2650807" y="337125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52" name="Text Box 16"/>
          <p:cNvSpPr txBox="1">
            <a:spLocks noChangeArrowheads="1"/>
          </p:cNvSpPr>
          <p:nvPr/>
        </p:nvSpPr>
        <p:spPr bwMode="auto">
          <a:xfrm>
            <a:off x="3713774" y="348975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53" name="Text Box 17"/>
          <p:cNvSpPr txBox="1">
            <a:spLocks noChangeArrowheads="1"/>
          </p:cNvSpPr>
          <p:nvPr/>
        </p:nvSpPr>
        <p:spPr bwMode="auto">
          <a:xfrm>
            <a:off x="5735336" y="394731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54" name="Rectangle 18"/>
          <p:cNvSpPr>
            <a:spLocks noChangeArrowheads="1"/>
          </p:cNvSpPr>
          <p:nvPr/>
        </p:nvSpPr>
        <p:spPr bwMode="auto">
          <a:xfrm>
            <a:off x="4513755" y="374302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5" name="Line 19"/>
          <p:cNvSpPr>
            <a:spLocks noChangeShapeType="1"/>
          </p:cNvSpPr>
          <p:nvPr/>
        </p:nvSpPr>
        <p:spPr bwMode="auto">
          <a:xfrm>
            <a:off x="4513755" y="392423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6" name="Text Box 21"/>
          <p:cNvSpPr txBox="1">
            <a:spLocks noChangeArrowheads="1"/>
          </p:cNvSpPr>
          <p:nvPr/>
        </p:nvSpPr>
        <p:spPr bwMode="auto">
          <a:xfrm>
            <a:off x="4623725" y="371112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57" name="Rectangle 23"/>
          <p:cNvSpPr>
            <a:spLocks noChangeArrowheads="1"/>
          </p:cNvSpPr>
          <p:nvPr/>
        </p:nvSpPr>
        <p:spPr bwMode="auto">
          <a:xfrm>
            <a:off x="6718167" y="348791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8" name="Text Box 25"/>
          <p:cNvSpPr txBox="1">
            <a:spLocks noChangeArrowheads="1"/>
          </p:cNvSpPr>
          <p:nvPr/>
        </p:nvSpPr>
        <p:spPr bwMode="auto">
          <a:xfrm>
            <a:off x="6754778" y="3448289"/>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59" name="Rectangle 27"/>
          <p:cNvSpPr>
            <a:spLocks noChangeArrowheads="1"/>
          </p:cNvSpPr>
          <p:nvPr/>
        </p:nvSpPr>
        <p:spPr bwMode="auto">
          <a:xfrm>
            <a:off x="2412682" y="3555243"/>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60" name="Rectangle 28"/>
          <p:cNvSpPr>
            <a:spLocks noChangeArrowheads="1"/>
          </p:cNvSpPr>
          <p:nvPr/>
        </p:nvSpPr>
        <p:spPr bwMode="auto">
          <a:xfrm>
            <a:off x="4443702" y="3888590"/>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61" name="Text Box 29"/>
          <p:cNvSpPr txBox="1">
            <a:spLocks noChangeArrowheads="1"/>
          </p:cNvSpPr>
          <p:nvPr/>
        </p:nvSpPr>
        <p:spPr bwMode="auto">
          <a:xfrm>
            <a:off x="4170307" y="386765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62" name="Text Box 30"/>
          <p:cNvSpPr txBox="1">
            <a:spLocks noChangeArrowheads="1"/>
          </p:cNvSpPr>
          <p:nvPr/>
        </p:nvSpPr>
        <p:spPr bwMode="auto">
          <a:xfrm>
            <a:off x="6380761" y="354425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63" name="Line 34"/>
          <p:cNvSpPr>
            <a:spLocks noChangeShapeType="1"/>
          </p:cNvSpPr>
          <p:nvPr/>
        </p:nvSpPr>
        <p:spPr bwMode="auto">
          <a:xfrm>
            <a:off x="6720547" y="367008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64" name="Line 106"/>
          <p:cNvSpPr>
            <a:spLocks noChangeShapeType="1"/>
          </p:cNvSpPr>
          <p:nvPr/>
        </p:nvSpPr>
        <p:spPr bwMode="auto">
          <a:xfrm>
            <a:off x="3781907" y="3742425"/>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65" name="Line 106"/>
          <p:cNvSpPr>
            <a:spLocks noChangeShapeType="1"/>
          </p:cNvSpPr>
          <p:nvPr/>
        </p:nvSpPr>
        <p:spPr bwMode="auto">
          <a:xfrm flipH="1">
            <a:off x="5800521" y="3759443"/>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66" name="Text Box 22"/>
          <p:cNvSpPr txBox="1">
            <a:spLocks noChangeArrowheads="1"/>
          </p:cNvSpPr>
          <p:nvPr/>
        </p:nvSpPr>
        <p:spPr bwMode="auto">
          <a:xfrm>
            <a:off x="6697034" y="3623682"/>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67" name="Text Box 17"/>
          <p:cNvSpPr txBox="1">
            <a:spLocks noChangeArrowheads="1"/>
          </p:cNvSpPr>
          <p:nvPr/>
        </p:nvSpPr>
        <p:spPr bwMode="auto">
          <a:xfrm>
            <a:off x="5738095" y="361165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68" name="Text Box 17"/>
          <p:cNvSpPr txBox="1">
            <a:spLocks noChangeArrowheads="1"/>
          </p:cNvSpPr>
          <p:nvPr/>
        </p:nvSpPr>
        <p:spPr bwMode="auto">
          <a:xfrm>
            <a:off x="3738266" y="367008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69" name="Rectangle 8"/>
          <p:cNvSpPr>
            <a:spLocks noChangeArrowheads="1"/>
          </p:cNvSpPr>
          <p:nvPr/>
        </p:nvSpPr>
        <p:spPr bwMode="auto">
          <a:xfrm>
            <a:off x="926811" y="4390583"/>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0" name="Line 9"/>
          <p:cNvSpPr>
            <a:spLocks noChangeShapeType="1"/>
          </p:cNvSpPr>
          <p:nvPr/>
        </p:nvSpPr>
        <p:spPr bwMode="auto">
          <a:xfrm>
            <a:off x="914214" y="4567450"/>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1" name="Text Box 10"/>
          <p:cNvSpPr txBox="1">
            <a:spLocks noChangeArrowheads="1"/>
          </p:cNvSpPr>
          <p:nvPr/>
        </p:nvSpPr>
        <p:spPr bwMode="auto">
          <a:xfrm>
            <a:off x="1044414" y="4333195"/>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72" name="Rectangle 27"/>
          <p:cNvSpPr>
            <a:spLocks noChangeArrowheads="1"/>
          </p:cNvSpPr>
          <p:nvPr/>
        </p:nvSpPr>
        <p:spPr bwMode="auto">
          <a:xfrm>
            <a:off x="914214" y="4567450"/>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73" name="Rectangle 8"/>
          <p:cNvSpPr>
            <a:spLocks noChangeArrowheads="1"/>
          </p:cNvSpPr>
          <p:nvPr/>
        </p:nvSpPr>
        <p:spPr bwMode="auto">
          <a:xfrm>
            <a:off x="2763687" y="4410236"/>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4" name="Line 9"/>
          <p:cNvSpPr>
            <a:spLocks noChangeShapeType="1"/>
          </p:cNvSpPr>
          <p:nvPr/>
        </p:nvSpPr>
        <p:spPr bwMode="auto">
          <a:xfrm flipV="1">
            <a:off x="2763688" y="4567450"/>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5" name="Text Box 10"/>
          <p:cNvSpPr txBox="1">
            <a:spLocks noChangeArrowheads="1"/>
          </p:cNvSpPr>
          <p:nvPr/>
        </p:nvSpPr>
        <p:spPr bwMode="auto">
          <a:xfrm>
            <a:off x="2970426" y="4355133"/>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76" name="Rectangle 27"/>
          <p:cNvSpPr>
            <a:spLocks noChangeArrowheads="1"/>
          </p:cNvSpPr>
          <p:nvPr/>
        </p:nvSpPr>
        <p:spPr bwMode="auto">
          <a:xfrm>
            <a:off x="2751090" y="4587103"/>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77" name="Rectangle 23"/>
          <p:cNvSpPr>
            <a:spLocks noChangeArrowheads="1"/>
          </p:cNvSpPr>
          <p:nvPr/>
        </p:nvSpPr>
        <p:spPr bwMode="auto">
          <a:xfrm>
            <a:off x="6718166" y="451213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8" name="Text Box 25"/>
          <p:cNvSpPr txBox="1">
            <a:spLocks noChangeArrowheads="1"/>
          </p:cNvSpPr>
          <p:nvPr/>
        </p:nvSpPr>
        <p:spPr bwMode="auto">
          <a:xfrm>
            <a:off x="6937241" y="446570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79" name="Line 34"/>
          <p:cNvSpPr>
            <a:spLocks noChangeShapeType="1"/>
          </p:cNvSpPr>
          <p:nvPr/>
        </p:nvSpPr>
        <p:spPr bwMode="auto">
          <a:xfrm>
            <a:off x="6720546" y="469430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80" name="Text Box 22"/>
          <p:cNvSpPr txBox="1">
            <a:spLocks noChangeArrowheads="1"/>
          </p:cNvSpPr>
          <p:nvPr/>
        </p:nvSpPr>
        <p:spPr bwMode="auto">
          <a:xfrm>
            <a:off x="6697032" y="4647899"/>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main</a:t>
            </a:r>
            <a:r>
              <a:rPr lang="sv-SE" altLang="sv-SE" sz="900" dirty="0" err="1">
                <a:latin typeface="Verdana" panose="020B0604030504040204" pitchFamily="34" charset="0"/>
              </a:rPr>
              <a:t>A</a:t>
            </a:r>
            <a:r>
              <a:rPr lang="sv-SE" altLang="sv-SE" sz="900" dirty="0" err="1" smtClean="0">
                <a:latin typeface="Verdana" panose="020B0604030504040204" pitchFamily="34" charset="0"/>
              </a:rPr>
              <a:t>rea</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81" name="Line 106"/>
          <p:cNvSpPr>
            <a:spLocks noChangeShapeType="1"/>
          </p:cNvSpPr>
          <p:nvPr/>
        </p:nvSpPr>
        <p:spPr bwMode="auto">
          <a:xfrm>
            <a:off x="7359828" y="3962523"/>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82" name="Text Box 30"/>
          <p:cNvSpPr txBox="1">
            <a:spLocks noChangeArrowheads="1"/>
          </p:cNvSpPr>
          <p:nvPr/>
        </p:nvSpPr>
        <p:spPr bwMode="auto">
          <a:xfrm>
            <a:off x="7302277" y="391796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83" name="Text Box 30"/>
          <p:cNvSpPr txBox="1">
            <a:spLocks noChangeArrowheads="1"/>
          </p:cNvSpPr>
          <p:nvPr/>
        </p:nvSpPr>
        <p:spPr bwMode="auto">
          <a:xfrm>
            <a:off x="6989628" y="431932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84" name="Isosceles Triangle 83"/>
          <p:cNvSpPr/>
          <p:nvPr/>
        </p:nvSpPr>
        <p:spPr>
          <a:xfrm rot="5400000">
            <a:off x="4325810" y="376442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5" name="Isosceles Triangle 84"/>
          <p:cNvSpPr/>
          <p:nvPr/>
        </p:nvSpPr>
        <p:spPr>
          <a:xfrm rot="10800000">
            <a:off x="7403209" y="435841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6" name="Isosceles Triangle 85"/>
          <p:cNvSpPr/>
          <p:nvPr/>
        </p:nvSpPr>
        <p:spPr>
          <a:xfrm rot="5400000">
            <a:off x="6332229" y="369873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87" name="Isosceles Triangle 86"/>
          <p:cNvSpPr/>
          <p:nvPr/>
        </p:nvSpPr>
        <p:spPr>
          <a:xfrm>
            <a:off x="3035603" y="3955164"/>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88" name="Straight Connector 87"/>
          <p:cNvCxnSpPr>
            <a:stCxn id="87" idx="3"/>
          </p:cNvCxnSpPr>
          <p:nvPr/>
        </p:nvCxnSpPr>
        <p:spPr>
          <a:xfrm>
            <a:off x="3178395" y="410843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a:off x="1777342" y="4243372"/>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4157411" y="426083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a:off x="6165751" y="1450069"/>
            <a:ext cx="677" cy="86941"/>
          </a:xfrm>
          <a:prstGeom prst="line">
            <a:avLst/>
          </a:prstGeom>
        </p:spPr>
        <p:style>
          <a:lnRef idx="1">
            <a:schemeClr val="dk1"/>
          </a:lnRef>
          <a:fillRef idx="0">
            <a:schemeClr val="dk1"/>
          </a:fillRef>
          <a:effectRef idx="0">
            <a:schemeClr val="dk1"/>
          </a:effectRef>
          <a:fontRef idx="minor">
            <a:schemeClr val="tx1"/>
          </a:fontRef>
        </p:style>
      </p:cxnSp>
      <p:sp>
        <p:nvSpPr>
          <p:cNvPr id="92" name="Rectangle 18"/>
          <p:cNvSpPr>
            <a:spLocks noChangeArrowheads="1"/>
          </p:cNvSpPr>
          <p:nvPr/>
        </p:nvSpPr>
        <p:spPr bwMode="auto">
          <a:xfrm>
            <a:off x="4666155" y="301028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3" name="Line 19"/>
          <p:cNvSpPr>
            <a:spLocks noChangeShapeType="1"/>
          </p:cNvSpPr>
          <p:nvPr/>
        </p:nvSpPr>
        <p:spPr bwMode="auto">
          <a:xfrm>
            <a:off x="4666155" y="319149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94" name="Text Box 21"/>
          <p:cNvSpPr txBox="1">
            <a:spLocks noChangeArrowheads="1"/>
          </p:cNvSpPr>
          <p:nvPr/>
        </p:nvSpPr>
        <p:spPr bwMode="auto">
          <a:xfrm>
            <a:off x="4776125" y="297839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95" name="Rectangle 28"/>
          <p:cNvSpPr>
            <a:spLocks noChangeArrowheads="1"/>
          </p:cNvSpPr>
          <p:nvPr/>
        </p:nvSpPr>
        <p:spPr bwMode="auto">
          <a:xfrm>
            <a:off x="4635566" y="3180219"/>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96" name="Line 106"/>
          <p:cNvSpPr>
            <a:spLocks noChangeShapeType="1"/>
          </p:cNvSpPr>
          <p:nvPr/>
        </p:nvSpPr>
        <p:spPr bwMode="auto">
          <a:xfrm flipH="1" flipV="1">
            <a:off x="5931789" y="329504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99" name="Text Box 16"/>
          <p:cNvSpPr txBox="1">
            <a:spLocks noChangeArrowheads="1"/>
          </p:cNvSpPr>
          <p:nvPr/>
        </p:nvSpPr>
        <p:spPr bwMode="auto">
          <a:xfrm>
            <a:off x="5915295" y="306204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00" name="Text Box 30"/>
          <p:cNvSpPr txBox="1">
            <a:spLocks noChangeArrowheads="1"/>
          </p:cNvSpPr>
          <p:nvPr/>
        </p:nvSpPr>
        <p:spPr bwMode="auto">
          <a:xfrm>
            <a:off x="6358986" y="339444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04" name="Straight Connector 103"/>
          <p:cNvCxnSpPr/>
          <p:nvPr/>
        </p:nvCxnSpPr>
        <p:spPr>
          <a:xfrm>
            <a:off x="1778752" y="425230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05" name="TextBox 104"/>
          <p:cNvSpPr txBox="1"/>
          <p:nvPr/>
        </p:nvSpPr>
        <p:spPr>
          <a:xfrm>
            <a:off x="6826199" y="4090192"/>
            <a:ext cx="144134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116" name="Text Box 17"/>
          <p:cNvSpPr txBox="1">
            <a:spLocks noChangeArrowheads="1"/>
          </p:cNvSpPr>
          <p:nvPr/>
        </p:nvSpPr>
        <p:spPr bwMode="auto">
          <a:xfrm>
            <a:off x="6061318" y="3254130"/>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17" name="Isosceles Triangle 116"/>
          <p:cNvSpPr/>
          <p:nvPr/>
        </p:nvSpPr>
        <p:spPr>
          <a:xfrm rot="5400000">
            <a:off x="6338329" y="3331752"/>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732010759"/>
      </p:ext>
    </p:extLst>
  </p:cSld>
  <p:clrMapOvr>
    <a:masterClrMapping/>
  </p:clrMapOvr>
  <mc:AlternateContent xmlns:mc="http://schemas.openxmlformats.org/markup-compatibility/2006" xmlns:p14="http://schemas.microsoft.com/office/powerpoint/2010/main">
    <mc:Choice Requires="p14">
      <p:transition spd="slow" p14:dur="2000" advTm="14193"/>
    </mc:Choice>
    <mc:Fallback xmlns="">
      <p:transition spd="slow" advTm="14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Towards</a:t>
            </a:r>
            <a:r>
              <a:rPr lang="sv-SE" dirty="0" smtClean="0"/>
              <a:t> a RDM - Step 1</a:t>
            </a:r>
            <a:endParaRPr lang="sv-SE" dirty="0"/>
          </a:p>
        </p:txBody>
      </p:sp>
      <p:sp>
        <p:nvSpPr>
          <p:cNvPr id="3" name="Content Placeholder 2"/>
          <p:cNvSpPr>
            <a:spLocks noGrp="1"/>
          </p:cNvSpPr>
          <p:nvPr>
            <p:ph idx="1"/>
          </p:nvPr>
        </p:nvSpPr>
        <p:spPr/>
        <p:txBody>
          <a:bodyPr>
            <a:normAutofit/>
          </a:bodyPr>
          <a:lstStyle/>
          <a:p>
            <a:r>
              <a:rPr lang="sv-SE" sz="1600" dirty="0" smtClean="0">
                <a:solidFill>
                  <a:srgbClr val="00B050"/>
                </a:solidFill>
              </a:rPr>
              <a:t>TO DO: </a:t>
            </a:r>
            <a:r>
              <a:rPr lang="sv-SE" sz="1600" dirty="0" smtClean="0"/>
              <a:t>Start check the </a:t>
            </a:r>
            <a:r>
              <a:rPr lang="sv-SE" sz="1600" dirty="0" err="1" smtClean="0"/>
              <a:t>multiplicity</a:t>
            </a:r>
            <a:r>
              <a:rPr lang="sv-SE" sz="1600" dirty="0"/>
              <a:t> </a:t>
            </a:r>
            <a:r>
              <a:rPr lang="sv-SE" sz="1600" dirty="0" err="1" smtClean="0"/>
              <a:t>of</a:t>
            </a:r>
            <a:r>
              <a:rPr lang="sv-SE" sz="1600" dirty="0" smtClean="0"/>
              <a:t> the </a:t>
            </a:r>
            <a:r>
              <a:rPr lang="sv-SE" sz="1600" dirty="0" err="1" smtClean="0"/>
              <a:t>attributes</a:t>
            </a:r>
            <a:r>
              <a:rPr lang="sv-SE" sz="1600" dirty="0" smtClean="0"/>
              <a:t>. </a:t>
            </a:r>
            <a:r>
              <a:rPr lang="sv-SE" sz="1600" dirty="0" err="1" smtClean="0"/>
              <a:t>Create</a:t>
            </a:r>
            <a:r>
              <a:rPr lang="sv-SE" sz="1600" dirty="0" smtClean="0"/>
              <a:t> new </a:t>
            </a:r>
            <a:r>
              <a:rPr lang="sv-SE" sz="1600" dirty="0" err="1" smtClean="0"/>
              <a:t>classes</a:t>
            </a:r>
            <a:r>
              <a:rPr lang="sv-SE" sz="1600" dirty="0" smtClean="0"/>
              <a:t> </a:t>
            </a:r>
            <a:r>
              <a:rPr lang="sv-SE" sz="1600" dirty="0" err="1" smtClean="0"/>
              <a:t>if</a:t>
            </a:r>
            <a:r>
              <a:rPr lang="sv-SE" sz="1600" dirty="0" smtClean="0"/>
              <a:t> </a:t>
            </a:r>
            <a:r>
              <a:rPr lang="sv-SE" sz="1600" dirty="0" err="1" smtClean="0"/>
              <a:t>some</a:t>
            </a:r>
            <a:r>
              <a:rPr lang="sv-SE" sz="1600" dirty="0" smtClean="0"/>
              <a:t> </a:t>
            </a:r>
            <a:r>
              <a:rPr lang="sv-SE" sz="1600" dirty="0" err="1" smtClean="0"/>
              <a:t>of</a:t>
            </a:r>
            <a:r>
              <a:rPr lang="sv-SE" sz="1600" dirty="0" smtClean="0"/>
              <a:t> the </a:t>
            </a:r>
            <a:r>
              <a:rPr lang="sv-SE" sz="1600" dirty="0" err="1" smtClean="0"/>
              <a:t>attributes</a:t>
            </a:r>
            <a:r>
              <a:rPr lang="sv-SE" sz="1600" dirty="0" smtClean="0"/>
              <a:t> </a:t>
            </a:r>
            <a:r>
              <a:rPr lang="sv-SE" sz="1600" dirty="0" err="1" smtClean="0"/>
              <a:t>have</a:t>
            </a:r>
            <a:r>
              <a:rPr lang="sv-SE" sz="1600" dirty="0" smtClean="0"/>
              <a:t> the </a:t>
            </a:r>
            <a:r>
              <a:rPr lang="sv-SE" sz="1600" dirty="0" err="1" smtClean="0"/>
              <a:t>multiplicity</a:t>
            </a:r>
            <a:r>
              <a:rPr lang="sv-SE" sz="1600" dirty="0" smtClean="0"/>
              <a:t> 0..1 or 0..*. </a:t>
            </a:r>
            <a:r>
              <a:rPr lang="sv-SE" sz="1600" dirty="0" err="1" smtClean="0"/>
              <a:t>Why</a:t>
            </a:r>
            <a:r>
              <a:rPr lang="sv-SE" sz="1600" dirty="0" smtClean="0"/>
              <a:t>? In order to not accept NULL</a:t>
            </a:r>
          </a:p>
          <a:p>
            <a:pPr marL="0" indent="0">
              <a:buNone/>
            </a:pPr>
            <a:endParaRPr lang="sv-SE" sz="2000" dirty="0"/>
          </a:p>
          <a:p>
            <a:endParaRPr lang="sv-SE" sz="2000" dirty="0"/>
          </a:p>
        </p:txBody>
      </p:sp>
      <p:sp>
        <p:nvSpPr>
          <p:cNvPr id="152" name="Rectangle 8"/>
          <p:cNvSpPr>
            <a:spLocks noChangeArrowheads="1"/>
          </p:cNvSpPr>
          <p:nvPr/>
        </p:nvSpPr>
        <p:spPr bwMode="auto">
          <a:xfrm>
            <a:off x="2449591" y="2921448"/>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3" name="Line 9"/>
          <p:cNvSpPr>
            <a:spLocks noChangeShapeType="1"/>
          </p:cNvSpPr>
          <p:nvPr/>
        </p:nvSpPr>
        <p:spPr bwMode="auto">
          <a:xfrm>
            <a:off x="2449591" y="3092897"/>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4" name="Text Box 10"/>
          <p:cNvSpPr txBox="1">
            <a:spLocks noChangeArrowheads="1"/>
          </p:cNvSpPr>
          <p:nvPr/>
        </p:nvSpPr>
        <p:spPr bwMode="auto">
          <a:xfrm>
            <a:off x="2650807" y="287382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55" name="Text Box 16"/>
          <p:cNvSpPr txBox="1">
            <a:spLocks noChangeArrowheads="1"/>
          </p:cNvSpPr>
          <p:nvPr/>
        </p:nvSpPr>
        <p:spPr bwMode="auto">
          <a:xfrm>
            <a:off x="3713774" y="299232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6" name="Text Box 17"/>
          <p:cNvSpPr txBox="1">
            <a:spLocks noChangeArrowheads="1"/>
          </p:cNvSpPr>
          <p:nvPr/>
        </p:nvSpPr>
        <p:spPr bwMode="auto">
          <a:xfrm>
            <a:off x="5735336" y="3449879"/>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57" name="Rectangle 18"/>
          <p:cNvSpPr>
            <a:spLocks noChangeArrowheads="1"/>
          </p:cNvSpPr>
          <p:nvPr/>
        </p:nvSpPr>
        <p:spPr bwMode="auto">
          <a:xfrm>
            <a:off x="4513755" y="3245589"/>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8" name="Line 19"/>
          <p:cNvSpPr>
            <a:spLocks noChangeShapeType="1"/>
          </p:cNvSpPr>
          <p:nvPr/>
        </p:nvSpPr>
        <p:spPr bwMode="auto">
          <a:xfrm>
            <a:off x="4513755" y="3426804"/>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9" name="Text Box 21"/>
          <p:cNvSpPr txBox="1">
            <a:spLocks noChangeArrowheads="1"/>
          </p:cNvSpPr>
          <p:nvPr/>
        </p:nvSpPr>
        <p:spPr bwMode="auto">
          <a:xfrm>
            <a:off x="4623725" y="321369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60" name="Rectangle 23"/>
          <p:cNvSpPr>
            <a:spLocks noChangeArrowheads="1"/>
          </p:cNvSpPr>
          <p:nvPr/>
        </p:nvSpPr>
        <p:spPr bwMode="auto">
          <a:xfrm>
            <a:off x="6718167" y="2990486"/>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1" name="Text Box 25"/>
          <p:cNvSpPr txBox="1">
            <a:spLocks noChangeArrowheads="1"/>
          </p:cNvSpPr>
          <p:nvPr/>
        </p:nvSpPr>
        <p:spPr bwMode="auto">
          <a:xfrm>
            <a:off x="6754778" y="2950857"/>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62" name="Rectangle 27"/>
          <p:cNvSpPr>
            <a:spLocks noChangeArrowheads="1"/>
          </p:cNvSpPr>
          <p:nvPr/>
        </p:nvSpPr>
        <p:spPr bwMode="auto">
          <a:xfrm>
            <a:off x="2412682" y="3057811"/>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163" name="Rectangle 28"/>
          <p:cNvSpPr>
            <a:spLocks noChangeArrowheads="1"/>
          </p:cNvSpPr>
          <p:nvPr/>
        </p:nvSpPr>
        <p:spPr bwMode="auto">
          <a:xfrm>
            <a:off x="4443702" y="3391158"/>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64" name="Text Box 29"/>
          <p:cNvSpPr txBox="1">
            <a:spLocks noChangeArrowheads="1"/>
          </p:cNvSpPr>
          <p:nvPr/>
        </p:nvSpPr>
        <p:spPr bwMode="auto">
          <a:xfrm>
            <a:off x="4170307" y="337021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65" name="Text Box 30"/>
          <p:cNvSpPr txBox="1">
            <a:spLocks noChangeArrowheads="1"/>
          </p:cNvSpPr>
          <p:nvPr/>
        </p:nvSpPr>
        <p:spPr bwMode="auto">
          <a:xfrm>
            <a:off x="6380761" y="304682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66" name="Line 34"/>
          <p:cNvSpPr>
            <a:spLocks noChangeShapeType="1"/>
          </p:cNvSpPr>
          <p:nvPr/>
        </p:nvSpPr>
        <p:spPr bwMode="auto">
          <a:xfrm>
            <a:off x="6720547" y="3172651"/>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67" name="Line 106"/>
          <p:cNvSpPr>
            <a:spLocks noChangeShapeType="1"/>
          </p:cNvSpPr>
          <p:nvPr/>
        </p:nvSpPr>
        <p:spPr bwMode="auto">
          <a:xfrm>
            <a:off x="3781907" y="3244993"/>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68" name="Line 106"/>
          <p:cNvSpPr>
            <a:spLocks noChangeShapeType="1"/>
          </p:cNvSpPr>
          <p:nvPr/>
        </p:nvSpPr>
        <p:spPr bwMode="auto">
          <a:xfrm flipH="1">
            <a:off x="5800521" y="3262011"/>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69" name="Text Box 22"/>
          <p:cNvSpPr txBox="1">
            <a:spLocks noChangeArrowheads="1"/>
          </p:cNvSpPr>
          <p:nvPr/>
        </p:nvSpPr>
        <p:spPr bwMode="auto">
          <a:xfrm>
            <a:off x="6697034" y="3126250"/>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70" name="Text Box 17"/>
          <p:cNvSpPr txBox="1">
            <a:spLocks noChangeArrowheads="1"/>
          </p:cNvSpPr>
          <p:nvPr/>
        </p:nvSpPr>
        <p:spPr bwMode="auto">
          <a:xfrm>
            <a:off x="5738095" y="3114227"/>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71" name="Text Box 17"/>
          <p:cNvSpPr txBox="1">
            <a:spLocks noChangeArrowheads="1"/>
          </p:cNvSpPr>
          <p:nvPr/>
        </p:nvSpPr>
        <p:spPr bwMode="auto">
          <a:xfrm>
            <a:off x="3738266" y="3172651"/>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72" name="Rectangle 8"/>
          <p:cNvSpPr>
            <a:spLocks noChangeArrowheads="1"/>
          </p:cNvSpPr>
          <p:nvPr/>
        </p:nvSpPr>
        <p:spPr bwMode="auto">
          <a:xfrm>
            <a:off x="926811" y="3893151"/>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73" name="Line 9"/>
          <p:cNvSpPr>
            <a:spLocks noChangeShapeType="1"/>
          </p:cNvSpPr>
          <p:nvPr/>
        </p:nvSpPr>
        <p:spPr bwMode="auto">
          <a:xfrm>
            <a:off x="914214" y="4070018"/>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4" name="Text Box 10"/>
          <p:cNvSpPr txBox="1">
            <a:spLocks noChangeArrowheads="1"/>
          </p:cNvSpPr>
          <p:nvPr/>
        </p:nvSpPr>
        <p:spPr bwMode="auto">
          <a:xfrm>
            <a:off x="1044414" y="3835763"/>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75" name="Rectangle 27"/>
          <p:cNvSpPr>
            <a:spLocks noChangeArrowheads="1"/>
          </p:cNvSpPr>
          <p:nvPr/>
        </p:nvSpPr>
        <p:spPr bwMode="auto">
          <a:xfrm>
            <a:off x="914214" y="4070018"/>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76" name="Rectangle 8"/>
          <p:cNvSpPr>
            <a:spLocks noChangeArrowheads="1"/>
          </p:cNvSpPr>
          <p:nvPr/>
        </p:nvSpPr>
        <p:spPr bwMode="auto">
          <a:xfrm>
            <a:off x="2763687" y="3912804"/>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77" name="Line 9"/>
          <p:cNvSpPr>
            <a:spLocks noChangeShapeType="1"/>
          </p:cNvSpPr>
          <p:nvPr/>
        </p:nvSpPr>
        <p:spPr bwMode="auto">
          <a:xfrm flipV="1">
            <a:off x="2763688" y="4070018"/>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8" name="Text Box 10"/>
          <p:cNvSpPr txBox="1">
            <a:spLocks noChangeArrowheads="1"/>
          </p:cNvSpPr>
          <p:nvPr/>
        </p:nvSpPr>
        <p:spPr bwMode="auto">
          <a:xfrm>
            <a:off x="2970426" y="3857701"/>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79" name="Rectangle 27"/>
          <p:cNvSpPr>
            <a:spLocks noChangeArrowheads="1"/>
          </p:cNvSpPr>
          <p:nvPr/>
        </p:nvSpPr>
        <p:spPr bwMode="auto">
          <a:xfrm>
            <a:off x="2751090" y="4089671"/>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80" name="Rectangle 23"/>
          <p:cNvSpPr>
            <a:spLocks noChangeArrowheads="1"/>
          </p:cNvSpPr>
          <p:nvPr/>
        </p:nvSpPr>
        <p:spPr bwMode="auto">
          <a:xfrm>
            <a:off x="6718166" y="4014704"/>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1" name="Text Box 25"/>
          <p:cNvSpPr txBox="1">
            <a:spLocks noChangeArrowheads="1"/>
          </p:cNvSpPr>
          <p:nvPr/>
        </p:nvSpPr>
        <p:spPr bwMode="auto">
          <a:xfrm>
            <a:off x="6937241" y="396826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82" name="Line 34"/>
          <p:cNvSpPr>
            <a:spLocks noChangeShapeType="1"/>
          </p:cNvSpPr>
          <p:nvPr/>
        </p:nvSpPr>
        <p:spPr bwMode="auto">
          <a:xfrm>
            <a:off x="6720546" y="4196868"/>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83" name="Text Box 22"/>
          <p:cNvSpPr txBox="1">
            <a:spLocks noChangeArrowheads="1"/>
          </p:cNvSpPr>
          <p:nvPr/>
        </p:nvSpPr>
        <p:spPr bwMode="auto">
          <a:xfrm>
            <a:off x="6697032" y="4150467"/>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main</a:t>
            </a:r>
            <a:r>
              <a:rPr lang="sv-SE" altLang="sv-SE" sz="900" dirty="0" err="1">
                <a:latin typeface="Verdana" panose="020B0604030504040204" pitchFamily="34" charset="0"/>
              </a:rPr>
              <a:t>A</a:t>
            </a:r>
            <a:r>
              <a:rPr lang="sv-SE" altLang="sv-SE" sz="900" dirty="0" err="1" smtClean="0">
                <a:latin typeface="Verdana" panose="020B0604030504040204" pitchFamily="34" charset="0"/>
              </a:rPr>
              <a:t>rea</a:t>
            </a:r>
            <a:r>
              <a:rPr lang="sv-SE" altLang="sv-SE" sz="900" dirty="0" smtClean="0">
                <a:latin typeface="Verdana" panose="020B0604030504040204" pitchFamily="34" charset="0"/>
              </a:rPr>
              <a:t> (0..1)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84" name="Line 106"/>
          <p:cNvSpPr>
            <a:spLocks noChangeShapeType="1"/>
          </p:cNvSpPr>
          <p:nvPr/>
        </p:nvSpPr>
        <p:spPr bwMode="auto">
          <a:xfrm>
            <a:off x="7359828" y="3465091"/>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5" name="Text Box 30"/>
          <p:cNvSpPr txBox="1">
            <a:spLocks noChangeArrowheads="1"/>
          </p:cNvSpPr>
          <p:nvPr/>
        </p:nvSpPr>
        <p:spPr bwMode="auto">
          <a:xfrm>
            <a:off x="7302277" y="342053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86" name="Text Box 30"/>
          <p:cNvSpPr txBox="1">
            <a:spLocks noChangeArrowheads="1"/>
          </p:cNvSpPr>
          <p:nvPr/>
        </p:nvSpPr>
        <p:spPr bwMode="auto">
          <a:xfrm>
            <a:off x="6989628" y="382189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87" name="Isosceles Triangle 186"/>
          <p:cNvSpPr/>
          <p:nvPr/>
        </p:nvSpPr>
        <p:spPr>
          <a:xfrm rot="5400000">
            <a:off x="4325810" y="32669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8" name="Isosceles Triangle 187"/>
          <p:cNvSpPr/>
          <p:nvPr/>
        </p:nvSpPr>
        <p:spPr>
          <a:xfrm rot="10800000">
            <a:off x="7403209" y="3860980"/>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9" name="Isosceles Triangle 188"/>
          <p:cNvSpPr/>
          <p:nvPr/>
        </p:nvSpPr>
        <p:spPr>
          <a:xfrm rot="5400000">
            <a:off x="6332229" y="320129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0" name="Isosceles Triangle 189"/>
          <p:cNvSpPr/>
          <p:nvPr/>
        </p:nvSpPr>
        <p:spPr>
          <a:xfrm>
            <a:off x="3035603" y="3457732"/>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91" name="Straight Connector 190"/>
          <p:cNvCxnSpPr>
            <a:stCxn id="190" idx="3"/>
          </p:cNvCxnSpPr>
          <p:nvPr/>
        </p:nvCxnSpPr>
        <p:spPr>
          <a:xfrm>
            <a:off x="3178395" y="3610998"/>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92" name="Straight Connector 191"/>
          <p:cNvCxnSpPr/>
          <p:nvPr/>
        </p:nvCxnSpPr>
        <p:spPr>
          <a:xfrm>
            <a:off x="1777342" y="3745940"/>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93" name="Straight Connector 192"/>
          <p:cNvCxnSpPr/>
          <p:nvPr/>
        </p:nvCxnSpPr>
        <p:spPr>
          <a:xfrm>
            <a:off x="4157411" y="3763398"/>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94" name="Rectangle 18"/>
          <p:cNvSpPr>
            <a:spLocks noChangeArrowheads="1"/>
          </p:cNvSpPr>
          <p:nvPr/>
        </p:nvSpPr>
        <p:spPr bwMode="auto">
          <a:xfrm>
            <a:off x="4666155" y="251285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5" name="Line 19"/>
          <p:cNvSpPr>
            <a:spLocks noChangeShapeType="1"/>
          </p:cNvSpPr>
          <p:nvPr/>
        </p:nvSpPr>
        <p:spPr bwMode="auto">
          <a:xfrm>
            <a:off x="4666155" y="269406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6" name="Text Box 21"/>
          <p:cNvSpPr txBox="1">
            <a:spLocks noChangeArrowheads="1"/>
          </p:cNvSpPr>
          <p:nvPr/>
        </p:nvSpPr>
        <p:spPr bwMode="auto">
          <a:xfrm>
            <a:off x="4776125" y="248095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97" name="Rectangle 28"/>
          <p:cNvSpPr>
            <a:spLocks noChangeArrowheads="1"/>
          </p:cNvSpPr>
          <p:nvPr/>
        </p:nvSpPr>
        <p:spPr bwMode="auto">
          <a:xfrm>
            <a:off x="4635566" y="2682787"/>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98" name="Line 106"/>
          <p:cNvSpPr>
            <a:spLocks noChangeShapeType="1"/>
          </p:cNvSpPr>
          <p:nvPr/>
        </p:nvSpPr>
        <p:spPr bwMode="auto">
          <a:xfrm flipH="1" flipV="1">
            <a:off x="5931789" y="2797612"/>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1" name="Text Box 16"/>
          <p:cNvSpPr txBox="1">
            <a:spLocks noChangeArrowheads="1"/>
          </p:cNvSpPr>
          <p:nvPr/>
        </p:nvSpPr>
        <p:spPr bwMode="auto">
          <a:xfrm>
            <a:off x="5855427" y="260045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202" name="Text Box 30"/>
          <p:cNvSpPr txBox="1">
            <a:spLocks noChangeArrowheads="1"/>
          </p:cNvSpPr>
          <p:nvPr/>
        </p:nvSpPr>
        <p:spPr bwMode="auto">
          <a:xfrm>
            <a:off x="6358986" y="289701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203" name="Straight Connector 202"/>
          <p:cNvCxnSpPr/>
          <p:nvPr/>
        </p:nvCxnSpPr>
        <p:spPr>
          <a:xfrm>
            <a:off x="1778752" y="3754868"/>
            <a:ext cx="454" cy="126438"/>
          </a:xfrm>
          <a:prstGeom prst="line">
            <a:avLst/>
          </a:prstGeom>
        </p:spPr>
        <p:style>
          <a:lnRef idx="1">
            <a:schemeClr val="dk1"/>
          </a:lnRef>
          <a:fillRef idx="0">
            <a:schemeClr val="dk1"/>
          </a:fillRef>
          <a:effectRef idx="0">
            <a:schemeClr val="dk1"/>
          </a:effectRef>
          <a:fontRef idx="minor">
            <a:schemeClr val="tx1"/>
          </a:fontRef>
        </p:style>
      </p:cxnSp>
      <p:sp>
        <p:nvSpPr>
          <p:cNvPr id="204" name="TextBox 203"/>
          <p:cNvSpPr txBox="1"/>
          <p:nvPr/>
        </p:nvSpPr>
        <p:spPr>
          <a:xfrm>
            <a:off x="6826199" y="3592760"/>
            <a:ext cx="144134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205" name="Text Box 17"/>
          <p:cNvSpPr txBox="1">
            <a:spLocks noChangeArrowheads="1"/>
          </p:cNvSpPr>
          <p:nvPr/>
        </p:nvSpPr>
        <p:spPr bwMode="auto">
          <a:xfrm>
            <a:off x="6061318" y="2785957"/>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06" name="Isosceles Triangle 205"/>
          <p:cNvSpPr/>
          <p:nvPr/>
        </p:nvSpPr>
        <p:spPr>
          <a:xfrm rot="5400000">
            <a:off x="6338329" y="2863579"/>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287930406"/>
      </p:ext>
    </p:extLst>
  </p:cSld>
  <p:clrMapOvr>
    <a:masterClrMapping/>
  </p:clrMapOvr>
  <mc:AlternateContent xmlns:mc="http://schemas.openxmlformats.org/markup-compatibility/2006" xmlns:p14="http://schemas.microsoft.com/office/powerpoint/2010/main">
    <mc:Choice Requires="p14">
      <p:transition spd="slow" p14:dur="2000" advTm="67292"/>
    </mc:Choice>
    <mc:Fallback xmlns="">
      <p:transition spd="slow" advTm="67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Towards</a:t>
            </a:r>
            <a:r>
              <a:rPr lang="sv-SE" dirty="0" smtClean="0"/>
              <a:t> a RDM - Step </a:t>
            </a:r>
            <a:r>
              <a:rPr lang="sv-SE" dirty="0"/>
              <a:t>1</a:t>
            </a:r>
          </a:p>
        </p:txBody>
      </p:sp>
      <p:sp>
        <p:nvSpPr>
          <p:cNvPr id="3" name="Content Placeholder 2"/>
          <p:cNvSpPr>
            <a:spLocks noGrp="1"/>
          </p:cNvSpPr>
          <p:nvPr>
            <p:ph idx="1"/>
          </p:nvPr>
        </p:nvSpPr>
        <p:spPr/>
        <p:txBody>
          <a:bodyPr>
            <a:normAutofit/>
          </a:bodyPr>
          <a:lstStyle/>
          <a:p>
            <a:r>
              <a:rPr lang="sv-SE" sz="1600" dirty="0" smtClean="0">
                <a:solidFill>
                  <a:srgbClr val="FF0000"/>
                </a:solidFill>
              </a:rPr>
              <a:t>DONE:</a:t>
            </a:r>
            <a:r>
              <a:rPr lang="sv-SE" sz="1600" dirty="0" smtClean="0"/>
              <a:t> </a:t>
            </a:r>
            <a:r>
              <a:rPr lang="sv-SE" sz="1600" dirty="0"/>
              <a:t>Start check the </a:t>
            </a:r>
            <a:r>
              <a:rPr lang="sv-SE" sz="1600" dirty="0" err="1"/>
              <a:t>multiplicity</a:t>
            </a:r>
            <a:r>
              <a:rPr lang="sv-SE" sz="1600" dirty="0"/>
              <a:t> </a:t>
            </a:r>
            <a:r>
              <a:rPr lang="sv-SE" sz="1600" dirty="0" err="1"/>
              <a:t>of</a:t>
            </a:r>
            <a:r>
              <a:rPr lang="sv-SE" sz="1600" dirty="0"/>
              <a:t> the </a:t>
            </a:r>
            <a:r>
              <a:rPr lang="sv-SE" sz="1600" dirty="0" err="1" smtClean="0"/>
              <a:t>attributes</a:t>
            </a:r>
            <a:r>
              <a:rPr lang="sv-SE" sz="1600" dirty="0" smtClean="0"/>
              <a:t>. </a:t>
            </a:r>
            <a:r>
              <a:rPr lang="sv-SE" sz="1600" dirty="0" err="1" smtClean="0"/>
              <a:t>Create</a:t>
            </a:r>
            <a:r>
              <a:rPr lang="sv-SE" sz="1600" dirty="0" smtClean="0"/>
              <a:t> new </a:t>
            </a:r>
            <a:r>
              <a:rPr lang="sv-SE" sz="1600" dirty="0" err="1" smtClean="0"/>
              <a:t>classes</a:t>
            </a:r>
            <a:r>
              <a:rPr lang="sv-SE" sz="1600" dirty="0" smtClean="0"/>
              <a:t> </a:t>
            </a:r>
            <a:r>
              <a:rPr lang="sv-SE" sz="1600" dirty="0" err="1" smtClean="0"/>
              <a:t>if</a:t>
            </a:r>
            <a:r>
              <a:rPr lang="sv-SE" sz="1600" dirty="0" smtClean="0"/>
              <a:t> </a:t>
            </a:r>
            <a:r>
              <a:rPr lang="sv-SE" sz="1600" dirty="0" err="1" smtClean="0"/>
              <a:t>some</a:t>
            </a:r>
            <a:r>
              <a:rPr lang="sv-SE" sz="1600" dirty="0" smtClean="0"/>
              <a:t> </a:t>
            </a:r>
            <a:r>
              <a:rPr lang="sv-SE" sz="1600" dirty="0" err="1" smtClean="0"/>
              <a:t>of</a:t>
            </a:r>
            <a:r>
              <a:rPr lang="sv-SE" sz="1600" dirty="0" smtClean="0"/>
              <a:t> the </a:t>
            </a:r>
            <a:r>
              <a:rPr lang="sv-SE" sz="1600" dirty="0" err="1" smtClean="0"/>
              <a:t>attributes</a:t>
            </a:r>
            <a:r>
              <a:rPr lang="sv-SE" sz="1600" dirty="0" smtClean="0"/>
              <a:t> </a:t>
            </a:r>
            <a:r>
              <a:rPr lang="sv-SE" sz="1600" dirty="0" err="1" smtClean="0"/>
              <a:t>have</a:t>
            </a:r>
            <a:r>
              <a:rPr lang="sv-SE" sz="1600" dirty="0" smtClean="0"/>
              <a:t> the </a:t>
            </a:r>
            <a:r>
              <a:rPr lang="sv-SE" sz="1600" dirty="0" err="1" smtClean="0"/>
              <a:t>multiplicity</a:t>
            </a:r>
            <a:r>
              <a:rPr lang="sv-SE" sz="1600" dirty="0" smtClean="0"/>
              <a:t> 0..1 or 0..*. </a:t>
            </a:r>
            <a:r>
              <a:rPr lang="sv-SE" sz="1600" dirty="0" err="1" smtClean="0"/>
              <a:t>Why</a:t>
            </a:r>
            <a:r>
              <a:rPr lang="sv-SE" sz="1600" dirty="0" smtClean="0"/>
              <a:t>? In order to not accept NULL</a:t>
            </a:r>
          </a:p>
          <a:p>
            <a:pPr marL="0" indent="0">
              <a:buNone/>
            </a:pPr>
            <a:endParaRPr lang="sv-SE" sz="2000" dirty="0"/>
          </a:p>
          <a:p>
            <a:endParaRPr lang="sv-SE" sz="2000" dirty="0"/>
          </a:p>
        </p:txBody>
      </p:sp>
      <p:sp>
        <p:nvSpPr>
          <p:cNvPr id="196" name="Rectangle 8"/>
          <p:cNvSpPr>
            <a:spLocks noChangeArrowheads="1"/>
          </p:cNvSpPr>
          <p:nvPr/>
        </p:nvSpPr>
        <p:spPr bwMode="auto">
          <a:xfrm>
            <a:off x="2449591" y="2921448"/>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7" name="Line 9"/>
          <p:cNvSpPr>
            <a:spLocks noChangeShapeType="1"/>
          </p:cNvSpPr>
          <p:nvPr/>
        </p:nvSpPr>
        <p:spPr bwMode="auto">
          <a:xfrm>
            <a:off x="2449591" y="3092897"/>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8" name="Text Box 10"/>
          <p:cNvSpPr txBox="1">
            <a:spLocks noChangeArrowheads="1"/>
          </p:cNvSpPr>
          <p:nvPr/>
        </p:nvSpPr>
        <p:spPr bwMode="auto">
          <a:xfrm>
            <a:off x="2650807" y="287382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99" name="Text Box 16"/>
          <p:cNvSpPr txBox="1">
            <a:spLocks noChangeArrowheads="1"/>
          </p:cNvSpPr>
          <p:nvPr/>
        </p:nvSpPr>
        <p:spPr bwMode="auto">
          <a:xfrm>
            <a:off x="3713774" y="299232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200" name="Text Box 17"/>
          <p:cNvSpPr txBox="1">
            <a:spLocks noChangeArrowheads="1"/>
          </p:cNvSpPr>
          <p:nvPr/>
        </p:nvSpPr>
        <p:spPr bwMode="auto">
          <a:xfrm>
            <a:off x="5735336" y="3449879"/>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01" name="Rectangle 18"/>
          <p:cNvSpPr>
            <a:spLocks noChangeArrowheads="1"/>
          </p:cNvSpPr>
          <p:nvPr/>
        </p:nvSpPr>
        <p:spPr bwMode="auto">
          <a:xfrm>
            <a:off x="4513755" y="3245589"/>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2" name="Line 19"/>
          <p:cNvSpPr>
            <a:spLocks noChangeShapeType="1"/>
          </p:cNvSpPr>
          <p:nvPr/>
        </p:nvSpPr>
        <p:spPr bwMode="auto">
          <a:xfrm>
            <a:off x="4513755" y="3426804"/>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03" name="Text Box 21"/>
          <p:cNvSpPr txBox="1">
            <a:spLocks noChangeArrowheads="1"/>
          </p:cNvSpPr>
          <p:nvPr/>
        </p:nvSpPr>
        <p:spPr bwMode="auto">
          <a:xfrm>
            <a:off x="4623725" y="321369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204" name="Rectangle 23"/>
          <p:cNvSpPr>
            <a:spLocks noChangeArrowheads="1"/>
          </p:cNvSpPr>
          <p:nvPr/>
        </p:nvSpPr>
        <p:spPr bwMode="auto">
          <a:xfrm>
            <a:off x="6718167" y="2990486"/>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5" name="Text Box 25"/>
          <p:cNvSpPr txBox="1">
            <a:spLocks noChangeArrowheads="1"/>
          </p:cNvSpPr>
          <p:nvPr/>
        </p:nvSpPr>
        <p:spPr bwMode="auto">
          <a:xfrm>
            <a:off x="6754778" y="2950857"/>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206" name="Rectangle 27"/>
          <p:cNvSpPr>
            <a:spLocks noChangeArrowheads="1"/>
          </p:cNvSpPr>
          <p:nvPr/>
        </p:nvSpPr>
        <p:spPr bwMode="auto">
          <a:xfrm>
            <a:off x="2412682" y="3057811"/>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207" name="Rectangle 28"/>
          <p:cNvSpPr>
            <a:spLocks noChangeArrowheads="1"/>
          </p:cNvSpPr>
          <p:nvPr/>
        </p:nvSpPr>
        <p:spPr bwMode="auto">
          <a:xfrm>
            <a:off x="4443702" y="3391158"/>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208" name="Text Box 29"/>
          <p:cNvSpPr txBox="1">
            <a:spLocks noChangeArrowheads="1"/>
          </p:cNvSpPr>
          <p:nvPr/>
        </p:nvSpPr>
        <p:spPr bwMode="auto">
          <a:xfrm>
            <a:off x="4170307" y="337021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9" name="Text Box 30"/>
          <p:cNvSpPr txBox="1">
            <a:spLocks noChangeArrowheads="1"/>
          </p:cNvSpPr>
          <p:nvPr/>
        </p:nvSpPr>
        <p:spPr bwMode="auto">
          <a:xfrm>
            <a:off x="6380761" y="304682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210" name="Line 34"/>
          <p:cNvSpPr>
            <a:spLocks noChangeShapeType="1"/>
          </p:cNvSpPr>
          <p:nvPr/>
        </p:nvSpPr>
        <p:spPr bwMode="auto">
          <a:xfrm>
            <a:off x="6720547" y="3172651"/>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1" name="Line 106"/>
          <p:cNvSpPr>
            <a:spLocks noChangeShapeType="1"/>
          </p:cNvSpPr>
          <p:nvPr/>
        </p:nvSpPr>
        <p:spPr bwMode="auto">
          <a:xfrm>
            <a:off x="3781907" y="3244993"/>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2" name="Line 106"/>
          <p:cNvSpPr>
            <a:spLocks noChangeShapeType="1"/>
          </p:cNvSpPr>
          <p:nvPr/>
        </p:nvSpPr>
        <p:spPr bwMode="auto">
          <a:xfrm flipH="1">
            <a:off x="5800521" y="3262011"/>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13" name="Text Box 22"/>
          <p:cNvSpPr txBox="1">
            <a:spLocks noChangeArrowheads="1"/>
          </p:cNvSpPr>
          <p:nvPr/>
        </p:nvSpPr>
        <p:spPr bwMode="auto">
          <a:xfrm>
            <a:off x="6697034" y="3126250"/>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4" name="Text Box 17"/>
          <p:cNvSpPr txBox="1">
            <a:spLocks noChangeArrowheads="1"/>
          </p:cNvSpPr>
          <p:nvPr/>
        </p:nvSpPr>
        <p:spPr bwMode="auto">
          <a:xfrm>
            <a:off x="5738095" y="3114227"/>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15" name="Text Box 17"/>
          <p:cNvSpPr txBox="1">
            <a:spLocks noChangeArrowheads="1"/>
          </p:cNvSpPr>
          <p:nvPr/>
        </p:nvSpPr>
        <p:spPr bwMode="auto">
          <a:xfrm>
            <a:off x="3738266" y="3172651"/>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216" name="Rectangle 8"/>
          <p:cNvSpPr>
            <a:spLocks noChangeArrowheads="1"/>
          </p:cNvSpPr>
          <p:nvPr/>
        </p:nvSpPr>
        <p:spPr bwMode="auto">
          <a:xfrm>
            <a:off x="926811" y="3893151"/>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17" name="Line 9"/>
          <p:cNvSpPr>
            <a:spLocks noChangeShapeType="1"/>
          </p:cNvSpPr>
          <p:nvPr/>
        </p:nvSpPr>
        <p:spPr bwMode="auto">
          <a:xfrm>
            <a:off x="914214" y="4070018"/>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18" name="Text Box 10"/>
          <p:cNvSpPr txBox="1">
            <a:spLocks noChangeArrowheads="1"/>
          </p:cNvSpPr>
          <p:nvPr/>
        </p:nvSpPr>
        <p:spPr bwMode="auto">
          <a:xfrm>
            <a:off x="1044414" y="3835763"/>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219" name="Rectangle 27"/>
          <p:cNvSpPr>
            <a:spLocks noChangeArrowheads="1"/>
          </p:cNvSpPr>
          <p:nvPr/>
        </p:nvSpPr>
        <p:spPr bwMode="auto">
          <a:xfrm>
            <a:off x="914214" y="4070018"/>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220" name="Rectangle 8"/>
          <p:cNvSpPr>
            <a:spLocks noChangeArrowheads="1"/>
          </p:cNvSpPr>
          <p:nvPr/>
        </p:nvSpPr>
        <p:spPr bwMode="auto">
          <a:xfrm>
            <a:off x="2763687" y="3912804"/>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21" name="Line 9"/>
          <p:cNvSpPr>
            <a:spLocks noChangeShapeType="1"/>
          </p:cNvSpPr>
          <p:nvPr/>
        </p:nvSpPr>
        <p:spPr bwMode="auto">
          <a:xfrm flipV="1">
            <a:off x="2763688" y="4070018"/>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22" name="Text Box 10"/>
          <p:cNvSpPr txBox="1">
            <a:spLocks noChangeArrowheads="1"/>
          </p:cNvSpPr>
          <p:nvPr/>
        </p:nvSpPr>
        <p:spPr bwMode="auto">
          <a:xfrm>
            <a:off x="2970426" y="3857701"/>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223" name="Rectangle 27"/>
          <p:cNvSpPr>
            <a:spLocks noChangeArrowheads="1"/>
          </p:cNvSpPr>
          <p:nvPr/>
        </p:nvSpPr>
        <p:spPr bwMode="auto">
          <a:xfrm>
            <a:off x="2751090" y="4089671"/>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224" name="Rectangle 23"/>
          <p:cNvSpPr>
            <a:spLocks noChangeArrowheads="1"/>
          </p:cNvSpPr>
          <p:nvPr/>
        </p:nvSpPr>
        <p:spPr bwMode="auto">
          <a:xfrm>
            <a:off x="6718166" y="4014704"/>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25" name="Text Box 25"/>
          <p:cNvSpPr txBox="1">
            <a:spLocks noChangeArrowheads="1"/>
          </p:cNvSpPr>
          <p:nvPr/>
        </p:nvSpPr>
        <p:spPr bwMode="auto">
          <a:xfrm>
            <a:off x="6937241" y="396826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226" name="Line 34"/>
          <p:cNvSpPr>
            <a:spLocks noChangeShapeType="1"/>
          </p:cNvSpPr>
          <p:nvPr/>
        </p:nvSpPr>
        <p:spPr bwMode="auto">
          <a:xfrm>
            <a:off x="6720546" y="4196868"/>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27" name="Text Box 22"/>
          <p:cNvSpPr txBox="1">
            <a:spLocks noChangeArrowheads="1"/>
          </p:cNvSpPr>
          <p:nvPr/>
        </p:nvSpPr>
        <p:spPr bwMode="auto">
          <a:xfrm>
            <a:off x="6697032" y="4150467"/>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28" name="Line 106"/>
          <p:cNvSpPr>
            <a:spLocks noChangeShapeType="1"/>
          </p:cNvSpPr>
          <p:nvPr/>
        </p:nvSpPr>
        <p:spPr bwMode="auto">
          <a:xfrm>
            <a:off x="7359828" y="3465091"/>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29" name="Text Box 30"/>
          <p:cNvSpPr txBox="1">
            <a:spLocks noChangeArrowheads="1"/>
          </p:cNvSpPr>
          <p:nvPr/>
        </p:nvSpPr>
        <p:spPr bwMode="auto">
          <a:xfrm>
            <a:off x="7302277" y="342053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30" name="Text Box 30"/>
          <p:cNvSpPr txBox="1">
            <a:spLocks noChangeArrowheads="1"/>
          </p:cNvSpPr>
          <p:nvPr/>
        </p:nvSpPr>
        <p:spPr bwMode="auto">
          <a:xfrm>
            <a:off x="6989628" y="382189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31" name="Isosceles Triangle 230"/>
          <p:cNvSpPr/>
          <p:nvPr/>
        </p:nvSpPr>
        <p:spPr>
          <a:xfrm rot="5400000">
            <a:off x="4325810" y="32669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32" name="Isosceles Triangle 231"/>
          <p:cNvSpPr/>
          <p:nvPr/>
        </p:nvSpPr>
        <p:spPr>
          <a:xfrm rot="10800000">
            <a:off x="7403209" y="3860980"/>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33" name="Isosceles Triangle 232"/>
          <p:cNvSpPr/>
          <p:nvPr/>
        </p:nvSpPr>
        <p:spPr>
          <a:xfrm rot="5400000">
            <a:off x="6332229" y="320129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34" name="Isosceles Triangle 233"/>
          <p:cNvSpPr/>
          <p:nvPr/>
        </p:nvSpPr>
        <p:spPr>
          <a:xfrm>
            <a:off x="3035603" y="3457732"/>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235" name="Straight Connector 234"/>
          <p:cNvCxnSpPr>
            <a:stCxn id="234" idx="3"/>
          </p:cNvCxnSpPr>
          <p:nvPr/>
        </p:nvCxnSpPr>
        <p:spPr>
          <a:xfrm>
            <a:off x="3178395" y="3610998"/>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236" name="Straight Connector 235"/>
          <p:cNvCxnSpPr/>
          <p:nvPr/>
        </p:nvCxnSpPr>
        <p:spPr>
          <a:xfrm>
            <a:off x="1777342" y="3745940"/>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237" name="Straight Connector 236"/>
          <p:cNvCxnSpPr/>
          <p:nvPr/>
        </p:nvCxnSpPr>
        <p:spPr>
          <a:xfrm>
            <a:off x="4157411" y="3763398"/>
            <a:ext cx="454" cy="126438"/>
          </a:xfrm>
          <a:prstGeom prst="line">
            <a:avLst/>
          </a:prstGeom>
        </p:spPr>
        <p:style>
          <a:lnRef idx="1">
            <a:schemeClr val="dk1"/>
          </a:lnRef>
          <a:fillRef idx="0">
            <a:schemeClr val="dk1"/>
          </a:fillRef>
          <a:effectRef idx="0">
            <a:schemeClr val="dk1"/>
          </a:effectRef>
          <a:fontRef idx="minor">
            <a:schemeClr val="tx1"/>
          </a:fontRef>
        </p:style>
      </p:cxnSp>
      <p:sp>
        <p:nvSpPr>
          <p:cNvPr id="238" name="Rectangle 18"/>
          <p:cNvSpPr>
            <a:spLocks noChangeArrowheads="1"/>
          </p:cNvSpPr>
          <p:nvPr/>
        </p:nvSpPr>
        <p:spPr bwMode="auto">
          <a:xfrm>
            <a:off x="4666155" y="251285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39" name="Line 19"/>
          <p:cNvSpPr>
            <a:spLocks noChangeShapeType="1"/>
          </p:cNvSpPr>
          <p:nvPr/>
        </p:nvSpPr>
        <p:spPr bwMode="auto">
          <a:xfrm>
            <a:off x="4666155" y="269406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40" name="Text Box 21"/>
          <p:cNvSpPr txBox="1">
            <a:spLocks noChangeArrowheads="1"/>
          </p:cNvSpPr>
          <p:nvPr/>
        </p:nvSpPr>
        <p:spPr bwMode="auto">
          <a:xfrm>
            <a:off x="4776125" y="248095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241" name="Rectangle 28"/>
          <p:cNvSpPr>
            <a:spLocks noChangeArrowheads="1"/>
          </p:cNvSpPr>
          <p:nvPr/>
        </p:nvSpPr>
        <p:spPr bwMode="auto">
          <a:xfrm>
            <a:off x="4635566" y="2682787"/>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242" name="Line 106"/>
          <p:cNvSpPr>
            <a:spLocks noChangeShapeType="1"/>
          </p:cNvSpPr>
          <p:nvPr/>
        </p:nvSpPr>
        <p:spPr bwMode="auto">
          <a:xfrm flipH="1" flipV="1">
            <a:off x="5931789" y="2797612"/>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45" name="Text Box 16"/>
          <p:cNvSpPr txBox="1">
            <a:spLocks noChangeArrowheads="1"/>
          </p:cNvSpPr>
          <p:nvPr/>
        </p:nvSpPr>
        <p:spPr bwMode="auto">
          <a:xfrm>
            <a:off x="5855427" y="260045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246" name="Text Box 30"/>
          <p:cNvSpPr txBox="1">
            <a:spLocks noChangeArrowheads="1"/>
          </p:cNvSpPr>
          <p:nvPr/>
        </p:nvSpPr>
        <p:spPr bwMode="auto">
          <a:xfrm>
            <a:off x="6358986" y="289701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247" name="Straight Connector 246"/>
          <p:cNvCxnSpPr/>
          <p:nvPr/>
        </p:nvCxnSpPr>
        <p:spPr>
          <a:xfrm>
            <a:off x="1778752" y="3754868"/>
            <a:ext cx="454" cy="126438"/>
          </a:xfrm>
          <a:prstGeom prst="line">
            <a:avLst/>
          </a:prstGeom>
        </p:spPr>
        <p:style>
          <a:lnRef idx="1">
            <a:schemeClr val="dk1"/>
          </a:lnRef>
          <a:fillRef idx="0">
            <a:schemeClr val="dk1"/>
          </a:fillRef>
          <a:effectRef idx="0">
            <a:schemeClr val="dk1"/>
          </a:effectRef>
          <a:fontRef idx="minor">
            <a:schemeClr val="tx1"/>
          </a:fontRef>
        </p:style>
      </p:cxnSp>
      <p:sp>
        <p:nvSpPr>
          <p:cNvPr id="248" name="TextBox 247"/>
          <p:cNvSpPr txBox="1"/>
          <p:nvPr/>
        </p:nvSpPr>
        <p:spPr>
          <a:xfrm>
            <a:off x="6826199" y="3592760"/>
            <a:ext cx="144134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249" name="Rectangle 23"/>
          <p:cNvSpPr>
            <a:spLocks noChangeArrowheads="1"/>
          </p:cNvSpPr>
          <p:nvPr/>
        </p:nvSpPr>
        <p:spPr bwMode="auto">
          <a:xfrm>
            <a:off x="4940377" y="4488387"/>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50" name="Line 34"/>
          <p:cNvSpPr>
            <a:spLocks noChangeShapeType="1"/>
          </p:cNvSpPr>
          <p:nvPr/>
        </p:nvSpPr>
        <p:spPr bwMode="auto">
          <a:xfrm>
            <a:off x="4942757" y="47144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51" name="Text Box 22"/>
          <p:cNvSpPr txBox="1">
            <a:spLocks noChangeArrowheads="1"/>
          </p:cNvSpPr>
          <p:nvPr/>
        </p:nvSpPr>
        <p:spPr bwMode="auto">
          <a:xfrm>
            <a:off x="4911858" y="4692812"/>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52" name="Text Box 25"/>
          <p:cNvSpPr txBox="1">
            <a:spLocks noChangeArrowheads="1"/>
          </p:cNvSpPr>
          <p:nvPr/>
        </p:nvSpPr>
        <p:spPr bwMode="auto">
          <a:xfrm>
            <a:off x="5193883" y="44756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53" name="Line 106"/>
          <p:cNvSpPr>
            <a:spLocks noChangeShapeType="1"/>
          </p:cNvSpPr>
          <p:nvPr/>
        </p:nvSpPr>
        <p:spPr bwMode="auto">
          <a:xfrm flipH="1">
            <a:off x="6340308" y="4788992"/>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54" name="Line 106"/>
          <p:cNvSpPr>
            <a:spLocks noChangeShapeType="1"/>
          </p:cNvSpPr>
          <p:nvPr/>
        </p:nvSpPr>
        <p:spPr bwMode="auto">
          <a:xfrm>
            <a:off x="7240558" y="4519015"/>
            <a:ext cx="0" cy="27083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55" name="TextBox 254"/>
          <p:cNvSpPr txBox="1"/>
          <p:nvPr/>
        </p:nvSpPr>
        <p:spPr>
          <a:xfrm>
            <a:off x="7227158" y="4531043"/>
            <a:ext cx="1456788" cy="232835"/>
          </a:xfrm>
          <a:prstGeom prst="rect">
            <a:avLst/>
          </a:prstGeom>
          <a:noFill/>
        </p:spPr>
        <p:txBody>
          <a:bodyPr wrap="square" rtlCol="0">
            <a:spAutoFit/>
          </a:bodyPr>
          <a:lstStyle/>
          <a:p>
            <a:r>
              <a:rPr lang="sv-SE" sz="900" i="1" dirty="0" err="1" smtClean="0">
                <a:latin typeface="Verdana" panose="020B0604030504040204" pitchFamily="34" charset="0"/>
              </a:rPr>
              <a:t>hasMain</a:t>
            </a:r>
            <a:endParaRPr lang="sv-SE" sz="900" i="1" dirty="0">
              <a:latin typeface="Verdana" panose="020B0604030504040204" pitchFamily="34" charset="0"/>
            </a:endParaRPr>
          </a:p>
        </p:txBody>
      </p:sp>
      <p:sp>
        <p:nvSpPr>
          <p:cNvPr id="256" name="Isosceles Triangle 255"/>
          <p:cNvSpPr/>
          <p:nvPr/>
        </p:nvSpPr>
        <p:spPr>
          <a:xfrm rot="10800000">
            <a:off x="7323129" y="476180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57" name="Text Box 17"/>
          <p:cNvSpPr txBox="1">
            <a:spLocks noChangeArrowheads="1"/>
          </p:cNvSpPr>
          <p:nvPr/>
        </p:nvSpPr>
        <p:spPr bwMode="auto">
          <a:xfrm>
            <a:off x="6356387" y="4782114"/>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58" name="Text Box 17"/>
          <p:cNvSpPr txBox="1">
            <a:spLocks noChangeArrowheads="1"/>
          </p:cNvSpPr>
          <p:nvPr/>
        </p:nvSpPr>
        <p:spPr bwMode="auto">
          <a:xfrm>
            <a:off x="6909548" y="448144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59" name="Oval 258"/>
          <p:cNvSpPr/>
          <p:nvPr/>
        </p:nvSpPr>
        <p:spPr>
          <a:xfrm>
            <a:off x="4555500" y="4332820"/>
            <a:ext cx="3296580" cy="777298"/>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60" name="Text Box 17"/>
          <p:cNvSpPr txBox="1">
            <a:spLocks noChangeArrowheads="1"/>
          </p:cNvSpPr>
          <p:nvPr/>
        </p:nvSpPr>
        <p:spPr bwMode="auto">
          <a:xfrm>
            <a:off x="6061318" y="2764014"/>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61" name="Isosceles Triangle 260"/>
          <p:cNvSpPr/>
          <p:nvPr/>
        </p:nvSpPr>
        <p:spPr>
          <a:xfrm rot="5400000">
            <a:off x="6338329" y="284163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943613930"/>
      </p:ext>
    </p:extLst>
  </p:cSld>
  <p:clrMapOvr>
    <a:masterClrMapping/>
  </p:clrMapOvr>
  <mc:AlternateContent xmlns:mc="http://schemas.openxmlformats.org/markup-compatibility/2006" xmlns:p14="http://schemas.microsoft.com/office/powerpoint/2010/main">
    <mc:Choice Requires="p14">
      <p:transition spd="slow" p14:dur="2000" advTm="78306"/>
    </mc:Choice>
    <mc:Fallback xmlns="">
      <p:transition spd="slow" advTm="78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Towards</a:t>
            </a:r>
            <a:r>
              <a:rPr lang="sv-SE" dirty="0" smtClean="0"/>
              <a:t> a RDM - Step </a:t>
            </a:r>
            <a:r>
              <a:rPr lang="sv-SE" dirty="0"/>
              <a:t>2</a:t>
            </a:r>
          </a:p>
        </p:txBody>
      </p:sp>
      <p:sp>
        <p:nvSpPr>
          <p:cNvPr id="3" name="Content Placeholder 2"/>
          <p:cNvSpPr>
            <a:spLocks noGrp="1"/>
          </p:cNvSpPr>
          <p:nvPr>
            <p:ph idx="1"/>
          </p:nvPr>
        </p:nvSpPr>
        <p:spPr>
          <a:xfrm>
            <a:off x="791999" y="1275534"/>
            <a:ext cx="7596627" cy="3240432"/>
          </a:xfrm>
        </p:spPr>
        <p:txBody>
          <a:bodyPr>
            <a:normAutofit/>
          </a:bodyPr>
          <a:lstStyle/>
          <a:p>
            <a:r>
              <a:rPr lang="sv-SE" sz="1600" dirty="0" smtClean="0">
                <a:solidFill>
                  <a:srgbClr val="92D050"/>
                </a:solidFill>
              </a:rPr>
              <a:t>TO DO: </a:t>
            </a:r>
            <a:r>
              <a:rPr lang="sv-SE" sz="1600" dirty="0" err="1" smtClean="0"/>
              <a:t>Create</a:t>
            </a:r>
            <a:r>
              <a:rPr lang="sv-SE" sz="1600" dirty="0" smtClean="0"/>
              <a:t> new </a:t>
            </a:r>
            <a:r>
              <a:rPr lang="sv-SE" sz="1600" dirty="0" err="1" smtClean="0"/>
              <a:t>classes</a:t>
            </a:r>
            <a:r>
              <a:rPr lang="sv-SE" sz="1600" dirty="0" smtClean="0"/>
              <a:t> </a:t>
            </a:r>
            <a:r>
              <a:rPr lang="sv-SE" sz="1600" dirty="0" err="1" smtClean="0"/>
              <a:t>if</a:t>
            </a:r>
            <a:r>
              <a:rPr lang="sv-SE" sz="1600" dirty="0" smtClean="0"/>
              <a:t> </a:t>
            </a:r>
            <a:r>
              <a:rPr lang="sv-SE" sz="1600" dirty="0" err="1" smtClean="0"/>
              <a:t>some</a:t>
            </a:r>
            <a:r>
              <a:rPr lang="sv-SE" sz="1600" dirty="0" smtClean="0"/>
              <a:t> </a:t>
            </a:r>
            <a:r>
              <a:rPr lang="sv-SE" sz="1600" dirty="0" err="1" smtClean="0"/>
              <a:t>of</a:t>
            </a:r>
            <a:r>
              <a:rPr lang="sv-SE" sz="1600" dirty="0" smtClean="0"/>
              <a:t> the </a:t>
            </a:r>
            <a:r>
              <a:rPr lang="sv-SE" sz="1600" dirty="0" err="1" smtClean="0"/>
              <a:t>attribute</a:t>
            </a:r>
            <a:r>
              <a:rPr lang="sv-SE" sz="1600" dirty="0" smtClean="0"/>
              <a:t> </a:t>
            </a:r>
            <a:r>
              <a:rPr lang="sv-SE" sz="1600" dirty="0" err="1" smtClean="0"/>
              <a:t>have</a:t>
            </a:r>
            <a:r>
              <a:rPr lang="sv-SE" sz="1600" dirty="0" smtClean="0"/>
              <a:t> the </a:t>
            </a:r>
            <a:r>
              <a:rPr lang="sv-SE" sz="1600" dirty="0" err="1" smtClean="0"/>
              <a:t>multiplicity</a:t>
            </a:r>
            <a:r>
              <a:rPr lang="sv-SE" sz="1600" dirty="0" smtClean="0"/>
              <a:t> 1..* or 0..*. </a:t>
            </a:r>
            <a:r>
              <a:rPr lang="sv-SE" sz="1600" dirty="0" err="1" smtClean="0"/>
              <a:t>Why</a:t>
            </a:r>
            <a:r>
              <a:rPr lang="sv-SE" sz="1600" dirty="0" smtClean="0"/>
              <a:t>? In order to not accept multi </a:t>
            </a:r>
            <a:r>
              <a:rPr lang="sv-SE" sz="1600" dirty="0" err="1" smtClean="0"/>
              <a:t>values</a:t>
            </a:r>
            <a:r>
              <a:rPr lang="sv-SE" sz="1600" dirty="0" smtClean="0"/>
              <a:t> (</a:t>
            </a:r>
            <a:r>
              <a:rPr lang="sv-SE" sz="1600" dirty="0" err="1" smtClean="0"/>
              <a:t>see</a:t>
            </a:r>
            <a:r>
              <a:rPr lang="sv-SE" sz="1600" dirty="0" smtClean="0"/>
              <a:t> 1NF)</a:t>
            </a:r>
          </a:p>
          <a:p>
            <a:pPr marL="0" indent="0">
              <a:buNone/>
            </a:pPr>
            <a:endParaRPr lang="sv-SE" sz="2000" dirty="0"/>
          </a:p>
          <a:p>
            <a:endParaRPr lang="sv-SE" sz="2000" dirty="0"/>
          </a:p>
        </p:txBody>
      </p:sp>
      <p:sp>
        <p:nvSpPr>
          <p:cNvPr id="188" name="Rectangle 8"/>
          <p:cNvSpPr>
            <a:spLocks noChangeArrowheads="1"/>
          </p:cNvSpPr>
          <p:nvPr/>
        </p:nvSpPr>
        <p:spPr bwMode="auto">
          <a:xfrm>
            <a:off x="2449591" y="2921448"/>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Line 9"/>
          <p:cNvSpPr>
            <a:spLocks noChangeShapeType="1"/>
          </p:cNvSpPr>
          <p:nvPr/>
        </p:nvSpPr>
        <p:spPr bwMode="auto">
          <a:xfrm>
            <a:off x="2449591" y="3092897"/>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0" name="Text Box 10"/>
          <p:cNvSpPr txBox="1">
            <a:spLocks noChangeArrowheads="1"/>
          </p:cNvSpPr>
          <p:nvPr/>
        </p:nvSpPr>
        <p:spPr bwMode="auto">
          <a:xfrm>
            <a:off x="2650807" y="287382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91" name="Text Box 16"/>
          <p:cNvSpPr txBox="1">
            <a:spLocks noChangeArrowheads="1"/>
          </p:cNvSpPr>
          <p:nvPr/>
        </p:nvSpPr>
        <p:spPr bwMode="auto">
          <a:xfrm>
            <a:off x="3713774" y="299232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92" name="Text Box 17"/>
          <p:cNvSpPr txBox="1">
            <a:spLocks noChangeArrowheads="1"/>
          </p:cNvSpPr>
          <p:nvPr/>
        </p:nvSpPr>
        <p:spPr bwMode="auto">
          <a:xfrm>
            <a:off x="5735336" y="3449879"/>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93" name="Rectangle 18"/>
          <p:cNvSpPr>
            <a:spLocks noChangeArrowheads="1"/>
          </p:cNvSpPr>
          <p:nvPr/>
        </p:nvSpPr>
        <p:spPr bwMode="auto">
          <a:xfrm>
            <a:off x="4513755" y="3245589"/>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4" name="Line 19"/>
          <p:cNvSpPr>
            <a:spLocks noChangeShapeType="1"/>
          </p:cNvSpPr>
          <p:nvPr/>
        </p:nvSpPr>
        <p:spPr bwMode="auto">
          <a:xfrm>
            <a:off x="4513755" y="3426804"/>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5" name="Text Box 21"/>
          <p:cNvSpPr txBox="1">
            <a:spLocks noChangeArrowheads="1"/>
          </p:cNvSpPr>
          <p:nvPr/>
        </p:nvSpPr>
        <p:spPr bwMode="auto">
          <a:xfrm>
            <a:off x="4623725" y="321369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96" name="Rectangle 23"/>
          <p:cNvSpPr>
            <a:spLocks noChangeArrowheads="1"/>
          </p:cNvSpPr>
          <p:nvPr/>
        </p:nvSpPr>
        <p:spPr bwMode="auto">
          <a:xfrm>
            <a:off x="6718167" y="2990486"/>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7" name="Text Box 25"/>
          <p:cNvSpPr txBox="1">
            <a:spLocks noChangeArrowheads="1"/>
          </p:cNvSpPr>
          <p:nvPr/>
        </p:nvSpPr>
        <p:spPr bwMode="auto">
          <a:xfrm>
            <a:off x="6754778" y="2950857"/>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8" name="Rectangle 27"/>
          <p:cNvSpPr>
            <a:spLocks noChangeArrowheads="1"/>
          </p:cNvSpPr>
          <p:nvPr/>
        </p:nvSpPr>
        <p:spPr bwMode="auto">
          <a:xfrm>
            <a:off x="2412682" y="3057811"/>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a:t>
            </a:r>
          </a:p>
        </p:txBody>
      </p:sp>
      <p:sp>
        <p:nvSpPr>
          <p:cNvPr id="199" name="Rectangle 28"/>
          <p:cNvSpPr>
            <a:spLocks noChangeArrowheads="1"/>
          </p:cNvSpPr>
          <p:nvPr/>
        </p:nvSpPr>
        <p:spPr bwMode="auto">
          <a:xfrm>
            <a:off x="4443702" y="3391158"/>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200" name="Text Box 29"/>
          <p:cNvSpPr txBox="1">
            <a:spLocks noChangeArrowheads="1"/>
          </p:cNvSpPr>
          <p:nvPr/>
        </p:nvSpPr>
        <p:spPr bwMode="auto">
          <a:xfrm>
            <a:off x="4170307" y="337021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1" name="Text Box 30"/>
          <p:cNvSpPr txBox="1">
            <a:spLocks noChangeArrowheads="1"/>
          </p:cNvSpPr>
          <p:nvPr/>
        </p:nvSpPr>
        <p:spPr bwMode="auto">
          <a:xfrm>
            <a:off x="6380761" y="304682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202" name="Line 34"/>
          <p:cNvSpPr>
            <a:spLocks noChangeShapeType="1"/>
          </p:cNvSpPr>
          <p:nvPr/>
        </p:nvSpPr>
        <p:spPr bwMode="auto">
          <a:xfrm>
            <a:off x="6720547" y="3172651"/>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3" name="Line 106"/>
          <p:cNvSpPr>
            <a:spLocks noChangeShapeType="1"/>
          </p:cNvSpPr>
          <p:nvPr/>
        </p:nvSpPr>
        <p:spPr bwMode="auto">
          <a:xfrm>
            <a:off x="3781907" y="3244993"/>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4" name="Line 106"/>
          <p:cNvSpPr>
            <a:spLocks noChangeShapeType="1"/>
          </p:cNvSpPr>
          <p:nvPr/>
        </p:nvSpPr>
        <p:spPr bwMode="auto">
          <a:xfrm flipH="1">
            <a:off x="5800521" y="3262011"/>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5" name="Text Box 22"/>
          <p:cNvSpPr txBox="1">
            <a:spLocks noChangeArrowheads="1"/>
          </p:cNvSpPr>
          <p:nvPr/>
        </p:nvSpPr>
        <p:spPr bwMode="auto">
          <a:xfrm>
            <a:off x="6697034" y="3126250"/>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06" name="Text Box 17"/>
          <p:cNvSpPr txBox="1">
            <a:spLocks noChangeArrowheads="1"/>
          </p:cNvSpPr>
          <p:nvPr/>
        </p:nvSpPr>
        <p:spPr bwMode="auto">
          <a:xfrm>
            <a:off x="5738095" y="3114227"/>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7" name="Text Box 17"/>
          <p:cNvSpPr txBox="1">
            <a:spLocks noChangeArrowheads="1"/>
          </p:cNvSpPr>
          <p:nvPr/>
        </p:nvSpPr>
        <p:spPr bwMode="auto">
          <a:xfrm>
            <a:off x="3738266" y="3172651"/>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208" name="Rectangle 8"/>
          <p:cNvSpPr>
            <a:spLocks noChangeArrowheads="1"/>
          </p:cNvSpPr>
          <p:nvPr/>
        </p:nvSpPr>
        <p:spPr bwMode="auto">
          <a:xfrm>
            <a:off x="926811" y="3893151"/>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9" name="Line 9"/>
          <p:cNvSpPr>
            <a:spLocks noChangeShapeType="1"/>
          </p:cNvSpPr>
          <p:nvPr/>
        </p:nvSpPr>
        <p:spPr bwMode="auto">
          <a:xfrm>
            <a:off x="914214" y="4070018"/>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10" name="Text Box 10"/>
          <p:cNvSpPr txBox="1">
            <a:spLocks noChangeArrowheads="1"/>
          </p:cNvSpPr>
          <p:nvPr/>
        </p:nvSpPr>
        <p:spPr bwMode="auto">
          <a:xfrm>
            <a:off x="1044414" y="3835763"/>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211" name="Rectangle 27"/>
          <p:cNvSpPr>
            <a:spLocks noChangeArrowheads="1"/>
          </p:cNvSpPr>
          <p:nvPr/>
        </p:nvSpPr>
        <p:spPr bwMode="auto">
          <a:xfrm>
            <a:off x="914214" y="4070018"/>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212" name="Rectangle 8"/>
          <p:cNvSpPr>
            <a:spLocks noChangeArrowheads="1"/>
          </p:cNvSpPr>
          <p:nvPr/>
        </p:nvSpPr>
        <p:spPr bwMode="auto">
          <a:xfrm>
            <a:off x="2763687" y="3912804"/>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13" name="Line 9"/>
          <p:cNvSpPr>
            <a:spLocks noChangeShapeType="1"/>
          </p:cNvSpPr>
          <p:nvPr/>
        </p:nvSpPr>
        <p:spPr bwMode="auto">
          <a:xfrm flipV="1">
            <a:off x="2763688" y="4070018"/>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14" name="Text Box 10"/>
          <p:cNvSpPr txBox="1">
            <a:spLocks noChangeArrowheads="1"/>
          </p:cNvSpPr>
          <p:nvPr/>
        </p:nvSpPr>
        <p:spPr bwMode="auto">
          <a:xfrm>
            <a:off x="2970426" y="3857701"/>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215" name="Rectangle 27"/>
          <p:cNvSpPr>
            <a:spLocks noChangeArrowheads="1"/>
          </p:cNvSpPr>
          <p:nvPr/>
        </p:nvSpPr>
        <p:spPr bwMode="auto">
          <a:xfrm>
            <a:off x="2751090" y="4089671"/>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216" name="Rectangle 23"/>
          <p:cNvSpPr>
            <a:spLocks noChangeArrowheads="1"/>
          </p:cNvSpPr>
          <p:nvPr/>
        </p:nvSpPr>
        <p:spPr bwMode="auto">
          <a:xfrm>
            <a:off x="6718166" y="4014704"/>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17" name="Text Box 25"/>
          <p:cNvSpPr txBox="1">
            <a:spLocks noChangeArrowheads="1"/>
          </p:cNvSpPr>
          <p:nvPr/>
        </p:nvSpPr>
        <p:spPr bwMode="auto">
          <a:xfrm>
            <a:off x="6937241" y="396826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218" name="Line 34"/>
          <p:cNvSpPr>
            <a:spLocks noChangeShapeType="1"/>
          </p:cNvSpPr>
          <p:nvPr/>
        </p:nvSpPr>
        <p:spPr bwMode="auto">
          <a:xfrm>
            <a:off x="6720546" y="4196868"/>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19" name="Text Box 22"/>
          <p:cNvSpPr txBox="1">
            <a:spLocks noChangeArrowheads="1"/>
          </p:cNvSpPr>
          <p:nvPr/>
        </p:nvSpPr>
        <p:spPr bwMode="auto">
          <a:xfrm>
            <a:off x="6697032" y="4150467"/>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20" name="Line 106"/>
          <p:cNvSpPr>
            <a:spLocks noChangeShapeType="1"/>
          </p:cNvSpPr>
          <p:nvPr/>
        </p:nvSpPr>
        <p:spPr bwMode="auto">
          <a:xfrm>
            <a:off x="7359828" y="3465091"/>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21" name="Text Box 30"/>
          <p:cNvSpPr txBox="1">
            <a:spLocks noChangeArrowheads="1"/>
          </p:cNvSpPr>
          <p:nvPr/>
        </p:nvSpPr>
        <p:spPr bwMode="auto">
          <a:xfrm>
            <a:off x="7302277" y="342053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22" name="Text Box 30"/>
          <p:cNvSpPr txBox="1">
            <a:spLocks noChangeArrowheads="1"/>
          </p:cNvSpPr>
          <p:nvPr/>
        </p:nvSpPr>
        <p:spPr bwMode="auto">
          <a:xfrm>
            <a:off x="6989628" y="382189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23" name="Isosceles Triangle 222"/>
          <p:cNvSpPr/>
          <p:nvPr/>
        </p:nvSpPr>
        <p:spPr>
          <a:xfrm rot="5400000">
            <a:off x="4325810" y="32669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24" name="Isosceles Triangle 223"/>
          <p:cNvSpPr/>
          <p:nvPr/>
        </p:nvSpPr>
        <p:spPr>
          <a:xfrm rot="10800000">
            <a:off x="7403209" y="3860980"/>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25" name="Isosceles Triangle 224"/>
          <p:cNvSpPr/>
          <p:nvPr/>
        </p:nvSpPr>
        <p:spPr>
          <a:xfrm rot="5400000">
            <a:off x="6332229" y="320129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26" name="Isosceles Triangle 225"/>
          <p:cNvSpPr/>
          <p:nvPr/>
        </p:nvSpPr>
        <p:spPr>
          <a:xfrm>
            <a:off x="3035603" y="3457732"/>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227" name="Straight Connector 226"/>
          <p:cNvCxnSpPr>
            <a:stCxn id="226" idx="3"/>
          </p:cNvCxnSpPr>
          <p:nvPr/>
        </p:nvCxnSpPr>
        <p:spPr>
          <a:xfrm>
            <a:off x="3178395" y="3610998"/>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228" name="Straight Connector 227"/>
          <p:cNvCxnSpPr/>
          <p:nvPr/>
        </p:nvCxnSpPr>
        <p:spPr>
          <a:xfrm>
            <a:off x="1777342" y="3745940"/>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229" name="Straight Connector 228"/>
          <p:cNvCxnSpPr/>
          <p:nvPr/>
        </p:nvCxnSpPr>
        <p:spPr>
          <a:xfrm>
            <a:off x="4157411" y="3763398"/>
            <a:ext cx="454" cy="126438"/>
          </a:xfrm>
          <a:prstGeom prst="line">
            <a:avLst/>
          </a:prstGeom>
        </p:spPr>
        <p:style>
          <a:lnRef idx="1">
            <a:schemeClr val="dk1"/>
          </a:lnRef>
          <a:fillRef idx="0">
            <a:schemeClr val="dk1"/>
          </a:fillRef>
          <a:effectRef idx="0">
            <a:schemeClr val="dk1"/>
          </a:effectRef>
          <a:fontRef idx="minor">
            <a:schemeClr val="tx1"/>
          </a:fontRef>
        </p:style>
      </p:cxnSp>
      <p:sp>
        <p:nvSpPr>
          <p:cNvPr id="230" name="Rectangle 18"/>
          <p:cNvSpPr>
            <a:spLocks noChangeArrowheads="1"/>
          </p:cNvSpPr>
          <p:nvPr/>
        </p:nvSpPr>
        <p:spPr bwMode="auto">
          <a:xfrm>
            <a:off x="4666155" y="251285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31" name="Line 19"/>
          <p:cNvSpPr>
            <a:spLocks noChangeShapeType="1"/>
          </p:cNvSpPr>
          <p:nvPr/>
        </p:nvSpPr>
        <p:spPr bwMode="auto">
          <a:xfrm>
            <a:off x="4666155" y="269406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32" name="Text Box 21"/>
          <p:cNvSpPr txBox="1">
            <a:spLocks noChangeArrowheads="1"/>
          </p:cNvSpPr>
          <p:nvPr/>
        </p:nvSpPr>
        <p:spPr bwMode="auto">
          <a:xfrm>
            <a:off x="4776125" y="248095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233" name="Rectangle 28"/>
          <p:cNvSpPr>
            <a:spLocks noChangeArrowheads="1"/>
          </p:cNvSpPr>
          <p:nvPr/>
        </p:nvSpPr>
        <p:spPr bwMode="auto">
          <a:xfrm>
            <a:off x="4635566" y="2682787"/>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234" name="Line 106"/>
          <p:cNvSpPr>
            <a:spLocks noChangeShapeType="1"/>
          </p:cNvSpPr>
          <p:nvPr/>
        </p:nvSpPr>
        <p:spPr bwMode="auto">
          <a:xfrm flipH="1" flipV="1">
            <a:off x="5931789" y="2797612"/>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37" name="Text Box 16"/>
          <p:cNvSpPr txBox="1">
            <a:spLocks noChangeArrowheads="1"/>
          </p:cNvSpPr>
          <p:nvPr/>
        </p:nvSpPr>
        <p:spPr bwMode="auto">
          <a:xfrm>
            <a:off x="5855427" y="260045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238" name="Text Box 30"/>
          <p:cNvSpPr txBox="1">
            <a:spLocks noChangeArrowheads="1"/>
          </p:cNvSpPr>
          <p:nvPr/>
        </p:nvSpPr>
        <p:spPr bwMode="auto">
          <a:xfrm>
            <a:off x="6358986" y="289701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239" name="Straight Connector 238"/>
          <p:cNvCxnSpPr/>
          <p:nvPr/>
        </p:nvCxnSpPr>
        <p:spPr>
          <a:xfrm>
            <a:off x="1778752" y="3754868"/>
            <a:ext cx="454" cy="126438"/>
          </a:xfrm>
          <a:prstGeom prst="line">
            <a:avLst/>
          </a:prstGeom>
        </p:spPr>
        <p:style>
          <a:lnRef idx="1">
            <a:schemeClr val="dk1"/>
          </a:lnRef>
          <a:fillRef idx="0">
            <a:schemeClr val="dk1"/>
          </a:fillRef>
          <a:effectRef idx="0">
            <a:schemeClr val="dk1"/>
          </a:effectRef>
          <a:fontRef idx="minor">
            <a:schemeClr val="tx1"/>
          </a:fontRef>
        </p:style>
      </p:cxnSp>
      <p:sp>
        <p:nvSpPr>
          <p:cNvPr id="240" name="TextBox 239"/>
          <p:cNvSpPr txBox="1"/>
          <p:nvPr/>
        </p:nvSpPr>
        <p:spPr>
          <a:xfrm>
            <a:off x="6826199" y="3592760"/>
            <a:ext cx="144134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241" name="Rectangle 23"/>
          <p:cNvSpPr>
            <a:spLocks noChangeArrowheads="1"/>
          </p:cNvSpPr>
          <p:nvPr/>
        </p:nvSpPr>
        <p:spPr bwMode="auto">
          <a:xfrm>
            <a:off x="4940377" y="4488387"/>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42" name="Line 34"/>
          <p:cNvSpPr>
            <a:spLocks noChangeShapeType="1"/>
          </p:cNvSpPr>
          <p:nvPr/>
        </p:nvSpPr>
        <p:spPr bwMode="auto">
          <a:xfrm>
            <a:off x="4942757" y="47144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43" name="Text Box 22"/>
          <p:cNvSpPr txBox="1">
            <a:spLocks noChangeArrowheads="1"/>
          </p:cNvSpPr>
          <p:nvPr/>
        </p:nvSpPr>
        <p:spPr bwMode="auto">
          <a:xfrm>
            <a:off x="4911858" y="4692812"/>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44" name="Text Box 25"/>
          <p:cNvSpPr txBox="1">
            <a:spLocks noChangeArrowheads="1"/>
          </p:cNvSpPr>
          <p:nvPr/>
        </p:nvSpPr>
        <p:spPr bwMode="auto">
          <a:xfrm>
            <a:off x="5193883" y="44756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45" name="Line 106"/>
          <p:cNvSpPr>
            <a:spLocks noChangeShapeType="1"/>
          </p:cNvSpPr>
          <p:nvPr/>
        </p:nvSpPr>
        <p:spPr bwMode="auto">
          <a:xfrm flipH="1">
            <a:off x="6340308" y="4788992"/>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46" name="Line 106"/>
          <p:cNvSpPr>
            <a:spLocks noChangeShapeType="1"/>
          </p:cNvSpPr>
          <p:nvPr/>
        </p:nvSpPr>
        <p:spPr bwMode="auto">
          <a:xfrm>
            <a:off x="7240558" y="4519015"/>
            <a:ext cx="0" cy="27083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47" name="TextBox 246"/>
          <p:cNvSpPr txBox="1"/>
          <p:nvPr/>
        </p:nvSpPr>
        <p:spPr>
          <a:xfrm>
            <a:off x="7227158" y="4531043"/>
            <a:ext cx="764977" cy="230832"/>
          </a:xfrm>
          <a:prstGeom prst="rect">
            <a:avLst/>
          </a:prstGeom>
          <a:noFill/>
        </p:spPr>
        <p:txBody>
          <a:bodyPr wrap="square" rtlCol="0">
            <a:spAutoFit/>
          </a:bodyPr>
          <a:lstStyle/>
          <a:p>
            <a:r>
              <a:rPr lang="sv-SE" sz="900" i="1" dirty="0" err="1" smtClean="0">
                <a:latin typeface="Verdana" panose="020B0604030504040204" pitchFamily="34" charset="0"/>
              </a:rPr>
              <a:t>hasMain</a:t>
            </a:r>
            <a:endParaRPr lang="sv-SE" sz="900" i="1" dirty="0">
              <a:latin typeface="Verdana" panose="020B0604030504040204" pitchFamily="34" charset="0"/>
            </a:endParaRPr>
          </a:p>
        </p:txBody>
      </p:sp>
      <p:sp>
        <p:nvSpPr>
          <p:cNvPr id="248" name="Isosceles Triangle 247"/>
          <p:cNvSpPr/>
          <p:nvPr/>
        </p:nvSpPr>
        <p:spPr>
          <a:xfrm rot="10800000">
            <a:off x="7323129" y="476180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49" name="Text Box 17"/>
          <p:cNvSpPr txBox="1">
            <a:spLocks noChangeArrowheads="1"/>
          </p:cNvSpPr>
          <p:nvPr/>
        </p:nvSpPr>
        <p:spPr bwMode="auto">
          <a:xfrm>
            <a:off x="6356387" y="4782114"/>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50" name="Text Box 17"/>
          <p:cNvSpPr txBox="1">
            <a:spLocks noChangeArrowheads="1"/>
          </p:cNvSpPr>
          <p:nvPr/>
        </p:nvSpPr>
        <p:spPr bwMode="auto">
          <a:xfrm>
            <a:off x="6909548" y="448144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52" name="Text Box 17"/>
          <p:cNvSpPr txBox="1">
            <a:spLocks noChangeArrowheads="1"/>
          </p:cNvSpPr>
          <p:nvPr/>
        </p:nvSpPr>
        <p:spPr bwMode="auto">
          <a:xfrm>
            <a:off x="6061318" y="2764011"/>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53" name="Isosceles Triangle 252"/>
          <p:cNvSpPr/>
          <p:nvPr/>
        </p:nvSpPr>
        <p:spPr>
          <a:xfrm rot="5400000">
            <a:off x="6338329" y="2841633"/>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229194720"/>
      </p:ext>
    </p:extLst>
  </p:cSld>
  <p:clrMapOvr>
    <a:masterClrMapping/>
  </p:clrMapOvr>
  <mc:AlternateContent xmlns:mc="http://schemas.openxmlformats.org/markup-compatibility/2006" xmlns:p14="http://schemas.microsoft.com/office/powerpoint/2010/main">
    <mc:Choice Requires="p14">
      <p:transition spd="slow" p14:dur="2000" advTm="69140"/>
    </mc:Choice>
    <mc:Fallback xmlns="">
      <p:transition spd="slow" advTm="6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7692042" cy="3240432"/>
          </a:xfrm>
        </p:spPr>
        <p:txBody>
          <a:bodyPr>
            <a:normAutofit/>
          </a:bodyPr>
          <a:lstStyle/>
          <a:p>
            <a:r>
              <a:rPr lang="sv-SE" sz="1600" dirty="0" smtClean="0">
                <a:solidFill>
                  <a:srgbClr val="FF0000"/>
                </a:solidFill>
              </a:rPr>
              <a:t>DONE: </a:t>
            </a:r>
            <a:r>
              <a:rPr lang="sv-SE" sz="1600" dirty="0" err="1" smtClean="0"/>
              <a:t>Create</a:t>
            </a:r>
            <a:r>
              <a:rPr lang="sv-SE" sz="1600" dirty="0" smtClean="0"/>
              <a:t> </a:t>
            </a:r>
            <a:r>
              <a:rPr lang="sv-SE" sz="1600" dirty="0"/>
              <a:t>new </a:t>
            </a:r>
            <a:r>
              <a:rPr lang="sv-SE" sz="1600" dirty="0" err="1"/>
              <a:t>classes</a:t>
            </a:r>
            <a:r>
              <a:rPr lang="sv-SE" sz="1600" dirty="0"/>
              <a:t> </a:t>
            </a:r>
            <a:r>
              <a:rPr lang="sv-SE" sz="1600" dirty="0" err="1"/>
              <a:t>if</a:t>
            </a:r>
            <a:r>
              <a:rPr lang="sv-SE" sz="1600" dirty="0"/>
              <a:t> </a:t>
            </a:r>
            <a:r>
              <a:rPr lang="sv-SE" sz="1600" dirty="0" err="1"/>
              <a:t>some</a:t>
            </a:r>
            <a:r>
              <a:rPr lang="sv-SE" sz="1600" dirty="0"/>
              <a:t> </a:t>
            </a:r>
            <a:r>
              <a:rPr lang="sv-SE" sz="1600" dirty="0" err="1"/>
              <a:t>of</a:t>
            </a:r>
            <a:r>
              <a:rPr lang="sv-SE" sz="1600" dirty="0"/>
              <a:t> the </a:t>
            </a:r>
            <a:r>
              <a:rPr lang="sv-SE" sz="1600" dirty="0" err="1"/>
              <a:t>attribute</a:t>
            </a:r>
            <a:r>
              <a:rPr lang="sv-SE" sz="1600" dirty="0"/>
              <a:t> </a:t>
            </a:r>
            <a:r>
              <a:rPr lang="sv-SE" sz="1600" dirty="0" err="1"/>
              <a:t>have</a:t>
            </a:r>
            <a:r>
              <a:rPr lang="sv-SE" sz="1600" dirty="0"/>
              <a:t> the </a:t>
            </a:r>
            <a:r>
              <a:rPr lang="sv-SE" sz="1600" dirty="0" err="1"/>
              <a:t>multiplicity</a:t>
            </a:r>
            <a:r>
              <a:rPr lang="sv-SE" sz="1600" dirty="0"/>
              <a:t> 1..* or 0</a:t>
            </a:r>
            <a:r>
              <a:rPr lang="sv-SE" sz="1600" dirty="0" smtClean="0"/>
              <a:t>..*. </a:t>
            </a:r>
            <a:r>
              <a:rPr lang="sv-SE" sz="1600" dirty="0" err="1" smtClean="0"/>
              <a:t>Why</a:t>
            </a:r>
            <a:r>
              <a:rPr lang="sv-SE" sz="1600" dirty="0" smtClean="0"/>
              <a:t>: In </a:t>
            </a:r>
            <a:r>
              <a:rPr lang="sv-SE" sz="1600" dirty="0"/>
              <a:t>order to not accept multi </a:t>
            </a:r>
            <a:r>
              <a:rPr lang="sv-SE" sz="1600" dirty="0" err="1" smtClean="0"/>
              <a:t>values</a:t>
            </a:r>
            <a:r>
              <a:rPr lang="sv-SE" sz="1600" dirty="0" smtClean="0"/>
              <a:t> </a:t>
            </a:r>
            <a:r>
              <a:rPr lang="sv-SE" sz="1600" dirty="0"/>
              <a:t>(</a:t>
            </a:r>
            <a:r>
              <a:rPr lang="sv-SE" sz="1600" dirty="0" err="1"/>
              <a:t>see</a:t>
            </a:r>
            <a:r>
              <a:rPr lang="sv-SE" sz="1600" dirty="0"/>
              <a:t> </a:t>
            </a:r>
            <a:r>
              <a:rPr lang="sv-SE" sz="1600" dirty="0" smtClean="0"/>
              <a:t>1NF)</a:t>
            </a:r>
            <a:endParaRPr lang="sv-SE" sz="1600" dirty="0"/>
          </a:p>
          <a:p>
            <a:endParaRPr lang="sv-SE" sz="2000" dirty="0" smtClean="0"/>
          </a:p>
          <a:p>
            <a:pPr marL="0" indent="0">
              <a:buNone/>
            </a:pPr>
            <a:endParaRPr lang="sv-SE" sz="2000" dirty="0"/>
          </a:p>
          <a:p>
            <a:endParaRPr lang="sv-SE" sz="2000" dirty="0"/>
          </a:p>
        </p:txBody>
      </p:sp>
      <p:sp>
        <p:nvSpPr>
          <p:cNvPr id="37" name="TextBox 36"/>
          <p:cNvSpPr txBox="1"/>
          <p:nvPr/>
        </p:nvSpPr>
        <p:spPr>
          <a:xfrm>
            <a:off x="7328292" y="4061074"/>
            <a:ext cx="2174039"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111" name="Title 1"/>
          <p:cNvSpPr txBox="1">
            <a:spLocks/>
          </p:cNvSpPr>
          <p:nvPr/>
        </p:nvSpPr>
        <p:spPr>
          <a:xfrm>
            <a:off x="844206" y="573828"/>
            <a:ext cx="6850800" cy="5967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a:lstStyle>
          <a:p>
            <a:r>
              <a:rPr lang="sv-SE" dirty="0" err="1" smtClean="0"/>
              <a:t>Towards</a:t>
            </a:r>
            <a:r>
              <a:rPr lang="sv-SE" dirty="0" smtClean="0"/>
              <a:t> a RDM - Step 2</a:t>
            </a:r>
            <a:endParaRPr lang="sv-SE" dirty="0"/>
          </a:p>
        </p:txBody>
      </p:sp>
      <p:sp>
        <p:nvSpPr>
          <p:cNvPr id="223" name="Rectangle 8"/>
          <p:cNvSpPr>
            <a:spLocks noChangeArrowheads="1"/>
          </p:cNvSpPr>
          <p:nvPr/>
        </p:nvSpPr>
        <p:spPr bwMode="auto">
          <a:xfrm>
            <a:off x="2449591" y="2921448"/>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24" name="Line 9"/>
          <p:cNvSpPr>
            <a:spLocks noChangeShapeType="1"/>
          </p:cNvSpPr>
          <p:nvPr/>
        </p:nvSpPr>
        <p:spPr bwMode="auto">
          <a:xfrm>
            <a:off x="2449591" y="3092897"/>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25" name="Text Box 10"/>
          <p:cNvSpPr txBox="1">
            <a:spLocks noChangeArrowheads="1"/>
          </p:cNvSpPr>
          <p:nvPr/>
        </p:nvSpPr>
        <p:spPr bwMode="auto">
          <a:xfrm>
            <a:off x="2650807" y="287382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226" name="Text Box 16"/>
          <p:cNvSpPr txBox="1">
            <a:spLocks noChangeArrowheads="1"/>
          </p:cNvSpPr>
          <p:nvPr/>
        </p:nvSpPr>
        <p:spPr bwMode="auto">
          <a:xfrm>
            <a:off x="3713774" y="299232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227" name="Text Box 17"/>
          <p:cNvSpPr txBox="1">
            <a:spLocks noChangeArrowheads="1"/>
          </p:cNvSpPr>
          <p:nvPr/>
        </p:nvSpPr>
        <p:spPr bwMode="auto">
          <a:xfrm>
            <a:off x="5735336" y="3449879"/>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28" name="Rectangle 18"/>
          <p:cNvSpPr>
            <a:spLocks noChangeArrowheads="1"/>
          </p:cNvSpPr>
          <p:nvPr/>
        </p:nvSpPr>
        <p:spPr bwMode="auto">
          <a:xfrm>
            <a:off x="4513755" y="3245589"/>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29" name="Line 19"/>
          <p:cNvSpPr>
            <a:spLocks noChangeShapeType="1"/>
          </p:cNvSpPr>
          <p:nvPr/>
        </p:nvSpPr>
        <p:spPr bwMode="auto">
          <a:xfrm>
            <a:off x="4513755" y="3426804"/>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30" name="Text Box 21"/>
          <p:cNvSpPr txBox="1">
            <a:spLocks noChangeArrowheads="1"/>
          </p:cNvSpPr>
          <p:nvPr/>
        </p:nvSpPr>
        <p:spPr bwMode="auto">
          <a:xfrm>
            <a:off x="4623725" y="321369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231" name="Rectangle 23"/>
          <p:cNvSpPr>
            <a:spLocks noChangeArrowheads="1"/>
          </p:cNvSpPr>
          <p:nvPr/>
        </p:nvSpPr>
        <p:spPr bwMode="auto">
          <a:xfrm>
            <a:off x="6718167" y="2990486"/>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32" name="Text Box 25"/>
          <p:cNvSpPr txBox="1">
            <a:spLocks noChangeArrowheads="1"/>
          </p:cNvSpPr>
          <p:nvPr/>
        </p:nvSpPr>
        <p:spPr bwMode="auto">
          <a:xfrm>
            <a:off x="6754778" y="2950857"/>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233" name="Rectangle 27"/>
          <p:cNvSpPr>
            <a:spLocks noChangeArrowheads="1"/>
          </p:cNvSpPr>
          <p:nvPr/>
        </p:nvSpPr>
        <p:spPr bwMode="auto">
          <a:xfrm>
            <a:off x="2412682" y="3057811"/>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34" name="Rectangle 28"/>
          <p:cNvSpPr>
            <a:spLocks noChangeArrowheads="1"/>
          </p:cNvSpPr>
          <p:nvPr/>
        </p:nvSpPr>
        <p:spPr bwMode="auto">
          <a:xfrm>
            <a:off x="4443702" y="3391158"/>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235" name="Text Box 29"/>
          <p:cNvSpPr txBox="1">
            <a:spLocks noChangeArrowheads="1"/>
          </p:cNvSpPr>
          <p:nvPr/>
        </p:nvSpPr>
        <p:spPr bwMode="auto">
          <a:xfrm>
            <a:off x="4170307" y="337021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36" name="Text Box 30"/>
          <p:cNvSpPr txBox="1">
            <a:spLocks noChangeArrowheads="1"/>
          </p:cNvSpPr>
          <p:nvPr/>
        </p:nvSpPr>
        <p:spPr bwMode="auto">
          <a:xfrm>
            <a:off x="6380761" y="304682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237" name="Line 34"/>
          <p:cNvSpPr>
            <a:spLocks noChangeShapeType="1"/>
          </p:cNvSpPr>
          <p:nvPr/>
        </p:nvSpPr>
        <p:spPr bwMode="auto">
          <a:xfrm>
            <a:off x="6720547" y="3172651"/>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38" name="Line 106"/>
          <p:cNvSpPr>
            <a:spLocks noChangeShapeType="1"/>
          </p:cNvSpPr>
          <p:nvPr/>
        </p:nvSpPr>
        <p:spPr bwMode="auto">
          <a:xfrm>
            <a:off x="3781907" y="3244993"/>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39" name="Line 106"/>
          <p:cNvSpPr>
            <a:spLocks noChangeShapeType="1"/>
          </p:cNvSpPr>
          <p:nvPr/>
        </p:nvSpPr>
        <p:spPr bwMode="auto">
          <a:xfrm flipH="1">
            <a:off x="5800521" y="3262011"/>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40" name="Text Box 22"/>
          <p:cNvSpPr txBox="1">
            <a:spLocks noChangeArrowheads="1"/>
          </p:cNvSpPr>
          <p:nvPr/>
        </p:nvSpPr>
        <p:spPr bwMode="auto">
          <a:xfrm>
            <a:off x="6697034" y="3126250"/>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41" name="Text Box 17"/>
          <p:cNvSpPr txBox="1">
            <a:spLocks noChangeArrowheads="1"/>
          </p:cNvSpPr>
          <p:nvPr/>
        </p:nvSpPr>
        <p:spPr bwMode="auto">
          <a:xfrm>
            <a:off x="5738095" y="3114227"/>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42" name="Text Box 17"/>
          <p:cNvSpPr txBox="1">
            <a:spLocks noChangeArrowheads="1"/>
          </p:cNvSpPr>
          <p:nvPr/>
        </p:nvSpPr>
        <p:spPr bwMode="auto">
          <a:xfrm>
            <a:off x="3738266" y="3172651"/>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243" name="Rectangle 8"/>
          <p:cNvSpPr>
            <a:spLocks noChangeArrowheads="1"/>
          </p:cNvSpPr>
          <p:nvPr/>
        </p:nvSpPr>
        <p:spPr bwMode="auto">
          <a:xfrm>
            <a:off x="926811" y="3893151"/>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44" name="Line 9"/>
          <p:cNvSpPr>
            <a:spLocks noChangeShapeType="1"/>
          </p:cNvSpPr>
          <p:nvPr/>
        </p:nvSpPr>
        <p:spPr bwMode="auto">
          <a:xfrm>
            <a:off x="914214" y="4070018"/>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45" name="Text Box 10"/>
          <p:cNvSpPr txBox="1">
            <a:spLocks noChangeArrowheads="1"/>
          </p:cNvSpPr>
          <p:nvPr/>
        </p:nvSpPr>
        <p:spPr bwMode="auto">
          <a:xfrm>
            <a:off x="1044414" y="3835763"/>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246" name="Rectangle 27"/>
          <p:cNvSpPr>
            <a:spLocks noChangeArrowheads="1"/>
          </p:cNvSpPr>
          <p:nvPr/>
        </p:nvSpPr>
        <p:spPr bwMode="auto">
          <a:xfrm>
            <a:off x="914214" y="4070018"/>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247" name="Rectangle 8"/>
          <p:cNvSpPr>
            <a:spLocks noChangeArrowheads="1"/>
          </p:cNvSpPr>
          <p:nvPr/>
        </p:nvSpPr>
        <p:spPr bwMode="auto">
          <a:xfrm>
            <a:off x="2763687" y="3912804"/>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48" name="Line 9"/>
          <p:cNvSpPr>
            <a:spLocks noChangeShapeType="1"/>
          </p:cNvSpPr>
          <p:nvPr/>
        </p:nvSpPr>
        <p:spPr bwMode="auto">
          <a:xfrm flipV="1">
            <a:off x="2763688" y="4070018"/>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49" name="Text Box 10"/>
          <p:cNvSpPr txBox="1">
            <a:spLocks noChangeArrowheads="1"/>
          </p:cNvSpPr>
          <p:nvPr/>
        </p:nvSpPr>
        <p:spPr bwMode="auto">
          <a:xfrm>
            <a:off x="2970426" y="3857701"/>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250" name="Rectangle 27"/>
          <p:cNvSpPr>
            <a:spLocks noChangeArrowheads="1"/>
          </p:cNvSpPr>
          <p:nvPr/>
        </p:nvSpPr>
        <p:spPr bwMode="auto">
          <a:xfrm>
            <a:off x="2751090" y="4089671"/>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251" name="Rectangle 23"/>
          <p:cNvSpPr>
            <a:spLocks noChangeArrowheads="1"/>
          </p:cNvSpPr>
          <p:nvPr/>
        </p:nvSpPr>
        <p:spPr bwMode="auto">
          <a:xfrm>
            <a:off x="6718166" y="4014704"/>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52" name="Text Box 25"/>
          <p:cNvSpPr txBox="1">
            <a:spLocks noChangeArrowheads="1"/>
          </p:cNvSpPr>
          <p:nvPr/>
        </p:nvSpPr>
        <p:spPr bwMode="auto">
          <a:xfrm>
            <a:off x="6937241" y="396826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253" name="Line 34"/>
          <p:cNvSpPr>
            <a:spLocks noChangeShapeType="1"/>
          </p:cNvSpPr>
          <p:nvPr/>
        </p:nvSpPr>
        <p:spPr bwMode="auto">
          <a:xfrm>
            <a:off x="6720546" y="4196868"/>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54" name="Text Box 22"/>
          <p:cNvSpPr txBox="1">
            <a:spLocks noChangeArrowheads="1"/>
          </p:cNvSpPr>
          <p:nvPr/>
        </p:nvSpPr>
        <p:spPr bwMode="auto">
          <a:xfrm>
            <a:off x="6697032" y="4150467"/>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55" name="Line 106"/>
          <p:cNvSpPr>
            <a:spLocks noChangeShapeType="1"/>
          </p:cNvSpPr>
          <p:nvPr/>
        </p:nvSpPr>
        <p:spPr bwMode="auto">
          <a:xfrm>
            <a:off x="7359828" y="3465091"/>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56" name="Text Box 30"/>
          <p:cNvSpPr txBox="1">
            <a:spLocks noChangeArrowheads="1"/>
          </p:cNvSpPr>
          <p:nvPr/>
        </p:nvSpPr>
        <p:spPr bwMode="auto">
          <a:xfrm>
            <a:off x="7302277" y="342053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57" name="Text Box 30"/>
          <p:cNvSpPr txBox="1">
            <a:spLocks noChangeArrowheads="1"/>
          </p:cNvSpPr>
          <p:nvPr/>
        </p:nvSpPr>
        <p:spPr bwMode="auto">
          <a:xfrm>
            <a:off x="6989628" y="382189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58" name="Isosceles Triangle 257"/>
          <p:cNvSpPr/>
          <p:nvPr/>
        </p:nvSpPr>
        <p:spPr>
          <a:xfrm rot="5400000">
            <a:off x="4325810" y="32669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59" name="Isosceles Triangle 258"/>
          <p:cNvSpPr/>
          <p:nvPr/>
        </p:nvSpPr>
        <p:spPr>
          <a:xfrm rot="10800000">
            <a:off x="7403209" y="3860980"/>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60" name="Isosceles Triangle 259"/>
          <p:cNvSpPr/>
          <p:nvPr/>
        </p:nvSpPr>
        <p:spPr>
          <a:xfrm rot="5400000">
            <a:off x="6332229" y="320129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61" name="Isosceles Triangle 260"/>
          <p:cNvSpPr/>
          <p:nvPr/>
        </p:nvSpPr>
        <p:spPr>
          <a:xfrm>
            <a:off x="3035603" y="3457732"/>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262" name="Straight Connector 261"/>
          <p:cNvCxnSpPr>
            <a:stCxn id="261" idx="3"/>
          </p:cNvCxnSpPr>
          <p:nvPr/>
        </p:nvCxnSpPr>
        <p:spPr>
          <a:xfrm>
            <a:off x="3178395" y="3610998"/>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263" name="Straight Connector 262"/>
          <p:cNvCxnSpPr/>
          <p:nvPr/>
        </p:nvCxnSpPr>
        <p:spPr>
          <a:xfrm>
            <a:off x="1777342" y="3745940"/>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264" name="Straight Connector 263"/>
          <p:cNvCxnSpPr/>
          <p:nvPr/>
        </p:nvCxnSpPr>
        <p:spPr>
          <a:xfrm>
            <a:off x="4157411" y="3763398"/>
            <a:ext cx="454" cy="126438"/>
          </a:xfrm>
          <a:prstGeom prst="line">
            <a:avLst/>
          </a:prstGeom>
        </p:spPr>
        <p:style>
          <a:lnRef idx="1">
            <a:schemeClr val="dk1"/>
          </a:lnRef>
          <a:fillRef idx="0">
            <a:schemeClr val="dk1"/>
          </a:fillRef>
          <a:effectRef idx="0">
            <a:schemeClr val="dk1"/>
          </a:effectRef>
          <a:fontRef idx="minor">
            <a:schemeClr val="tx1"/>
          </a:fontRef>
        </p:style>
      </p:cxnSp>
      <p:sp>
        <p:nvSpPr>
          <p:cNvPr id="265" name="Rectangle 18"/>
          <p:cNvSpPr>
            <a:spLocks noChangeArrowheads="1"/>
          </p:cNvSpPr>
          <p:nvPr/>
        </p:nvSpPr>
        <p:spPr bwMode="auto">
          <a:xfrm>
            <a:off x="4666155" y="251285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66" name="Line 19"/>
          <p:cNvSpPr>
            <a:spLocks noChangeShapeType="1"/>
          </p:cNvSpPr>
          <p:nvPr/>
        </p:nvSpPr>
        <p:spPr bwMode="auto">
          <a:xfrm>
            <a:off x="4666155" y="269406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67" name="Text Box 21"/>
          <p:cNvSpPr txBox="1">
            <a:spLocks noChangeArrowheads="1"/>
          </p:cNvSpPr>
          <p:nvPr/>
        </p:nvSpPr>
        <p:spPr bwMode="auto">
          <a:xfrm>
            <a:off x="4776125" y="248095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268" name="Rectangle 28"/>
          <p:cNvSpPr>
            <a:spLocks noChangeArrowheads="1"/>
          </p:cNvSpPr>
          <p:nvPr/>
        </p:nvSpPr>
        <p:spPr bwMode="auto">
          <a:xfrm>
            <a:off x="4635566" y="2682787"/>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269" name="Line 106"/>
          <p:cNvSpPr>
            <a:spLocks noChangeShapeType="1"/>
          </p:cNvSpPr>
          <p:nvPr/>
        </p:nvSpPr>
        <p:spPr bwMode="auto">
          <a:xfrm flipH="1" flipV="1">
            <a:off x="5931789" y="2797612"/>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72" name="Text Box 16"/>
          <p:cNvSpPr txBox="1">
            <a:spLocks noChangeArrowheads="1"/>
          </p:cNvSpPr>
          <p:nvPr/>
        </p:nvSpPr>
        <p:spPr bwMode="auto">
          <a:xfrm>
            <a:off x="5855427" y="260045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273" name="Text Box 30"/>
          <p:cNvSpPr txBox="1">
            <a:spLocks noChangeArrowheads="1"/>
          </p:cNvSpPr>
          <p:nvPr/>
        </p:nvSpPr>
        <p:spPr bwMode="auto">
          <a:xfrm>
            <a:off x="6358986" y="289701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274" name="Straight Connector 273"/>
          <p:cNvCxnSpPr/>
          <p:nvPr/>
        </p:nvCxnSpPr>
        <p:spPr>
          <a:xfrm>
            <a:off x="1778752" y="3754868"/>
            <a:ext cx="454" cy="126438"/>
          </a:xfrm>
          <a:prstGeom prst="line">
            <a:avLst/>
          </a:prstGeom>
        </p:spPr>
        <p:style>
          <a:lnRef idx="1">
            <a:schemeClr val="dk1"/>
          </a:lnRef>
          <a:fillRef idx="0">
            <a:schemeClr val="dk1"/>
          </a:fillRef>
          <a:effectRef idx="0">
            <a:schemeClr val="dk1"/>
          </a:effectRef>
          <a:fontRef idx="minor">
            <a:schemeClr val="tx1"/>
          </a:fontRef>
        </p:style>
      </p:cxnSp>
      <p:sp>
        <p:nvSpPr>
          <p:cNvPr id="275" name="TextBox 274"/>
          <p:cNvSpPr txBox="1"/>
          <p:nvPr/>
        </p:nvSpPr>
        <p:spPr>
          <a:xfrm>
            <a:off x="6826199" y="3592760"/>
            <a:ext cx="144134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276" name="Rectangle 23"/>
          <p:cNvSpPr>
            <a:spLocks noChangeArrowheads="1"/>
          </p:cNvSpPr>
          <p:nvPr/>
        </p:nvSpPr>
        <p:spPr bwMode="auto">
          <a:xfrm>
            <a:off x="4940377" y="4488387"/>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77" name="Line 34"/>
          <p:cNvSpPr>
            <a:spLocks noChangeShapeType="1"/>
          </p:cNvSpPr>
          <p:nvPr/>
        </p:nvSpPr>
        <p:spPr bwMode="auto">
          <a:xfrm>
            <a:off x="4942757" y="47144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78" name="Text Box 22"/>
          <p:cNvSpPr txBox="1">
            <a:spLocks noChangeArrowheads="1"/>
          </p:cNvSpPr>
          <p:nvPr/>
        </p:nvSpPr>
        <p:spPr bwMode="auto">
          <a:xfrm>
            <a:off x="4911858" y="4692812"/>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79" name="Text Box 25"/>
          <p:cNvSpPr txBox="1">
            <a:spLocks noChangeArrowheads="1"/>
          </p:cNvSpPr>
          <p:nvPr/>
        </p:nvSpPr>
        <p:spPr bwMode="auto">
          <a:xfrm>
            <a:off x="5193883" y="44756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280" name="Line 106"/>
          <p:cNvSpPr>
            <a:spLocks noChangeShapeType="1"/>
          </p:cNvSpPr>
          <p:nvPr/>
        </p:nvSpPr>
        <p:spPr bwMode="auto">
          <a:xfrm flipH="1">
            <a:off x="6340308" y="4788992"/>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81" name="Line 106"/>
          <p:cNvSpPr>
            <a:spLocks noChangeShapeType="1"/>
          </p:cNvSpPr>
          <p:nvPr/>
        </p:nvSpPr>
        <p:spPr bwMode="auto">
          <a:xfrm>
            <a:off x="7240558" y="4519015"/>
            <a:ext cx="0" cy="27083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82" name="TextBox 281"/>
          <p:cNvSpPr txBox="1"/>
          <p:nvPr/>
        </p:nvSpPr>
        <p:spPr>
          <a:xfrm>
            <a:off x="7227158" y="4531043"/>
            <a:ext cx="764977" cy="230832"/>
          </a:xfrm>
          <a:prstGeom prst="rect">
            <a:avLst/>
          </a:prstGeom>
          <a:noFill/>
        </p:spPr>
        <p:txBody>
          <a:bodyPr wrap="square" rtlCol="0">
            <a:spAutoFit/>
          </a:bodyPr>
          <a:lstStyle/>
          <a:p>
            <a:r>
              <a:rPr lang="sv-SE" sz="900" i="1" dirty="0" err="1" smtClean="0">
                <a:latin typeface="Verdana" panose="020B0604030504040204" pitchFamily="34" charset="0"/>
              </a:rPr>
              <a:t>hasMain</a:t>
            </a:r>
            <a:endParaRPr lang="sv-SE" sz="900" i="1" dirty="0">
              <a:latin typeface="Verdana" panose="020B0604030504040204" pitchFamily="34" charset="0"/>
            </a:endParaRPr>
          </a:p>
        </p:txBody>
      </p:sp>
      <p:sp>
        <p:nvSpPr>
          <p:cNvPr id="283" name="Isosceles Triangle 282"/>
          <p:cNvSpPr/>
          <p:nvPr/>
        </p:nvSpPr>
        <p:spPr>
          <a:xfrm rot="10800000">
            <a:off x="7323129" y="476180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84" name="Text Box 17"/>
          <p:cNvSpPr txBox="1">
            <a:spLocks noChangeArrowheads="1"/>
          </p:cNvSpPr>
          <p:nvPr/>
        </p:nvSpPr>
        <p:spPr bwMode="auto">
          <a:xfrm>
            <a:off x="6356387" y="4782114"/>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285" name="Text Box 17"/>
          <p:cNvSpPr txBox="1">
            <a:spLocks noChangeArrowheads="1"/>
          </p:cNvSpPr>
          <p:nvPr/>
        </p:nvSpPr>
        <p:spPr bwMode="auto">
          <a:xfrm>
            <a:off x="6909548" y="448144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286" name="TextBox 285"/>
          <p:cNvSpPr txBox="1"/>
          <p:nvPr/>
        </p:nvSpPr>
        <p:spPr>
          <a:xfrm>
            <a:off x="1771837" y="2995084"/>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287" name="Rectangle 8"/>
          <p:cNvSpPr>
            <a:spLocks noChangeArrowheads="1"/>
          </p:cNvSpPr>
          <p:nvPr/>
        </p:nvSpPr>
        <p:spPr bwMode="auto">
          <a:xfrm>
            <a:off x="327919" y="2906872"/>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88" name="Line 9"/>
          <p:cNvSpPr>
            <a:spLocks noChangeShapeType="1"/>
          </p:cNvSpPr>
          <p:nvPr/>
        </p:nvSpPr>
        <p:spPr bwMode="auto">
          <a:xfrm>
            <a:off x="327919" y="3078320"/>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289" name="Text Box 10"/>
          <p:cNvSpPr txBox="1">
            <a:spLocks noChangeArrowheads="1"/>
          </p:cNvSpPr>
          <p:nvPr/>
        </p:nvSpPr>
        <p:spPr bwMode="auto">
          <a:xfrm>
            <a:off x="529135" y="2859245"/>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290" name="Rectangle 27"/>
          <p:cNvSpPr>
            <a:spLocks noChangeArrowheads="1"/>
          </p:cNvSpPr>
          <p:nvPr/>
        </p:nvSpPr>
        <p:spPr bwMode="auto">
          <a:xfrm>
            <a:off x="291010" y="3043234"/>
            <a:ext cx="11063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p:txBody>
      </p:sp>
      <p:sp>
        <p:nvSpPr>
          <p:cNvPr id="291" name="Line 106"/>
          <p:cNvSpPr>
            <a:spLocks noChangeShapeType="1"/>
          </p:cNvSpPr>
          <p:nvPr/>
        </p:nvSpPr>
        <p:spPr bwMode="auto">
          <a:xfrm flipH="1" flipV="1">
            <a:off x="1645940" y="3197970"/>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92" name="Text Box 17"/>
          <p:cNvSpPr txBox="1">
            <a:spLocks noChangeArrowheads="1"/>
          </p:cNvSpPr>
          <p:nvPr/>
        </p:nvSpPr>
        <p:spPr bwMode="auto">
          <a:xfrm>
            <a:off x="1620926" y="3201884"/>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293" name="Text Box 17"/>
          <p:cNvSpPr txBox="1">
            <a:spLocks noChangeArrowheads="1"/>
          </p:cNvSpPr>
          <p:nvPr/>
        </p:nvSpPr>
        <p:spPr bwMode="auto">
          <a:xfrm>
            <a:off x="2066099" y="2980313"/>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294" name="Isosceles Triangle 293"/>
          <p:cNvSpPr/>
          <p:nvPr/>
        </p:nvSpPr>
        <p:spPr>
          <a:xfrm rot="16200000">
            <a:off x="1730601" y="3075896"/>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95" name="Oval 294"/>
          <p:cNvSpPr/>
          <p:nvPr/>
        </p:nvSpPr>
        <p:spPr>
          <a:xfrm>
            <a:off x="109658" y="2560260"/>
            <a:ext cx="2654029" cy="1081816"/>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96" name="Text Box 17"/>
          <p:cNvSpPr txBox="1">
            <a:spLocks noChangeArrowheads="1"/>
          </p:cNvSpPr>
          <p:nvPr/>
        </p:nvSpPr>
        <p:spPr bwMode="auto">
          <a:xfrm>
            <a:off x="6061318" y="2807906"/>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97" name="Isosceles Triangle 296"/>
          <p:cNvSpPr/>
          <p:nvPr/>
        </p:nvSpPr>
        <p:spPr>
          <a:xfrm rot="5400000">
            <a:off x="6338329" y="288552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270235348"/>
      </p:ext>
    </p:extLst>
  </p:cSld>
  <p:clrMapOvr>
    <a:masterClrMapping/>
  </p:clrMapOvr>
  <mc:AlternateContent xmlns:mc="http://schemas.openxmlformats.org/markup-compatibility/2006" xmlns:p14="http://schemas.microsoft.com/office/powerpoint/2010/main">
    <mc:Choice Requires="p14">
      <p:transition spd="slow" p14:dur="2000" advTm="34332"/>
    </mc:Choice>
    <mc:Fallback xmlns="">
      <p:transition spd="slow" advTm="3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7692042" cy="3240432"/>
          </a:xfrm>
        </p:spPr>
        <p:txBody>
          <a:bodyPr>
            <a:normAutofit/>
          </a:bodyPr>
          <a:lstStyle/>
          <a:p>
            <a:r>
              <a:rPr lang="sv-SE" sz="1600" dirty="0" smtClean="0">
                <a:solidFill>
                  <a:srgbClr val="00B050"/>
                </a:solidFill>
              </a:rPr>
              <a:t>TO DO: </a:t>
            </a:r>
            <a:r>
              <a:rPr lang="sv-SE" sz="1600" dirty="0" err="1" smtClean="0"/>
              <a:t>Create</a:t>
            </a:r>
            <a:r>
              <a:rPr lang="sv-SE" sz="1600" dirty="0" smtClean="0"/>
              <a:t> new </a:t>
            </a:r>
            <a:r>
              <a:rPr lang="sv-SE" sz="1600" dirty="0" err="1" smtClean="0"/>
              <a:t>classes</a:t>
            </a:r>
            <a:r>
              <a:rPr lang="sv-SE" sz="1600" dirty="0" smtClean="0"/>
              <a:t> </a:t>
            </a:r>
            <a:r>
              <a:rPr lang="sv-SE" sz="1600" dirty="0" err="1" smtClean="0"/>
              <a:t>if</a:t>
            </a:r>
            <a:r>
              <a:rPr lang="sv-SE" sz="1600" dirty="0" smtClean="0"/>
              <a:t> </a:t>
            </a:r>
            <a:r>
              <a:rPr lang="sv-SE" sz="1600" dirty="0" err="1" smtClean="0"/>
              <a:t>some</a:t>
            </a:r>
            <a:r>
              <a:rPr lang="sv-SE" sz="1600" dirty="0" smtClean="0"/>
              <a:t> associations </a:t>
            </a:r>
            <a:r>
              <a:rPr lang="sv-SE" sz="1600" dirty="0" err="1" smtClean="0"/>
              <a:t>have</a:t>
            </a:r>
            <a:r>
              <a:rPr lang="sv-SE" sz="1600" dirty="0" smtClean="0"/>
              <a:t> the </a:t>
            </a:r>
            <a:r>
              <a:rPr lang="sv-SE" sz="1600" dirty="0" err="1" smtClean="0"/>
              <a:t>multiplicity</a:t>
            </a:r>
            <a:r>
              <a:rPr lang="sv-SE" sz="1600" dirty="0" smtClean="0"/>
              <a:t> 1..*/0..* </a:t>
            </a:r>
            <a:r>
              <a:rPr lang="sv-SE" sz="1600" dirty="0"/>
              <a:t>or 0..*/0..* on </a:t>
            </a:r>
            <a:r>
              <a:rPr lang="sv-SE" sz="1600" dirty="0" err="1" smtClean="0"/>
              <a:t>both</a:t>
            </a:r>
            <a:r>
              <a:rPr lang="sv-SE" sz="1600" dirty="0" smtClean="0"/>
              <a:t> </a:t>
            </a:r>
            <a:r>
              <a:rPr lang="sv-SE" sz="1600" dirty="0"/>
              <a:t>sides. </a:t>
            </a:r>
            <a:r>
              <a:rPr lang="sv-SE" sz="1600" dirty="0" err="1"/>
              <a:t>Why</a:t>
            </a:r>
            <a:r>
              <a:rPr lang="sv-SE" sz="1600" dirty="0"/>
              <a:t>? The </a:t>
            </a:r>
            <a:r>
              <a:rPr lang="sv-SE" sz="1600" dirty="0" err="1"/>
              <a:t>relational</a:t>
            </a:r>
            <a:r>
              <a:rPr lang="sv-SE" sz="1600" dirty="0"/>
              <a:t> </a:t>
            </a:r>
            <a:r>
              <a:rPr lang="sv-SE" sz="1600" dirty="0" err="1"/>
              <a:t>database</a:t>
            </a:r>
            <a:r>
              <a:rPr lang="sv-SE" sz="1600" dirty="0"/>
              <a:t> </a:t>
            </a:r>
            <a:r>
              <a:rPr lang="sv-SE" sz="1600" dirty="0" err="1"/>
              <a:t>technology</a:t>
            </a:r>
            <a:r>
              <a:rPr lang="sv-SE" sz="1600" dirty="0"/>
              <a:t> </a:t>
            </a:r>
            <a:r>
              <a:rPr lang="sv-SE" sz="1600" dirty="0" err="1"/>
              <a:t>requires</a:t>
            </a:r>
            <a:r>
              <a:rPr lang="sv-SE" sz="1600" dirty="0"/>
              <a:t> </a:t>
            </a:r>
            <a:r>
              <a:rPr lang="sv-SE" sz="1600" dirty="0" err="1"/>
              <a:t>that</a:t>
            </a:r>
            <a:endParaRPr lang="sv-SE" sz="1600" dirty="0"/>
          </a:p>
          <a:p>
            <a:endParaRPr lang="sv-SE" sz="1800" dirty="0" smtClean="0"/>
          </a:p>
          <a:p>
            <a:pPr marL="0" indent="0">
              <a:buNone/>
            </a:pPr>
            <a:endParaRPr lang="sv-SE" sz="2000" dirty="0"/>
          </a:p>
          <a:p>
            <a:endParaRPr lang="sv-SE" sz="2000" dirty="0"/>
          </a:p>
        </p:txBody>
      </p:sp>
      <p:sp>
        <p:nvSpPr>
          <p:cNvPr id="146"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3</a:t>
            </a:r>
            <a:endParaRPr lang="sv-SE" dirty="0"/>
          </a:p>
        </p:txBody>
      </p:sp>
      <p:sp>
        <p:nvSpPr>
          <p:cNvPr id="68" name="Rectangle 8"/>
          <p:cNvSpPr>
            <a:spLocks noChangeArrowheads="1"/>
          </p:cNvSpPr>
          <p:nvPr/>
        </p:nvSpPr>
        <p:spPr bwMode="auto">
          <a:xfrm>
            <a:off x="2449591" y="2921448"/>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9" name="Line 9"/>
          <p:cNvSpPr>
            <a:spLocks noChangeShapeType="1"/>
          </p:cNvSpPr>
          <p:nvPr/>
        </p:nvSpPr>
        <p:spPr bwMode="auto">
          <a:xfrm>
            <a:off x="2449591" y="3092897"/>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0" name="Text Box 10"/>
          <p:cNvSpPr txBox="1">
            <a:spLocks noChangeArrowheads="1"/>
          </p:cNvSpPr>
          <p:nvPr/>
        </p:nvSpPr>
        <p:spPr bwMode="auto">
          <a:xfrm>
            <a:off x="2650807" y="287382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71" name="Text Box 16"/>
          <p:cNvSpPr txBox="1">
            <a:spLocks noChangeArrowheads="1"/>
          </p:cNvSpPr>
          <p:nvPr/>
        </p:nvSpPr>
        <p:spPr bwMode="auto">
          <a:xfrm>
            <a:off x="3713774" y="299232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72" name="Text Box 17"/>
          <p:cNvSpPr txBox="1">
            <a:spLocks noChangeArrowheads="1"/>
          </p:cNvSpPr>
          <p:nvPr/>
        </p:nvSpPr>
        <p:spPr bwMode="auto">
          <a:xfrm>
            <a:off x="5735336" y="3449879"/>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73" name="Rectangle 18"/>
          <p:cNvSpPr>
            <a:spLocks noChangeArrowheads="1"/>
          </p:cNvSpPr>
          <p:nvPr/>
        </p:nvSpPr>
        <p:spPr bwMode="auto">
          <a:xfrm>
            <a:off x="4513755" y="3245589"/>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4" name="Line 19"/>
          <p:cNvSpPr>
            <a:spLocks noChangeShapeType="1"/>
          </p:cNvSpPr>
          <p:nvPr/>
        </p:nvSpPr>
        <p:spPr bwMode="auto">
          <a:xfrm>
            <a:off x="4513755" y="3426804"/>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5" name="Text Box 21"/>
          <p:cNvSpPr txBox="1">
            <a:spLocks noChangeArrowheads="1"/>
          </p:cNvSpPr>
          <p:nvPr/>
        </p:nvSpPr>
        <p:spPr bwMode="auto">
          <a:xfrm>
            <a:off x="4623725" y="321369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76" name="Rectangle 23"/>
          <p:cNvSpPr>
            <a:spLocks noChangeArrowheads="1"/>
          </p:cNvSpPr>
          <p:nvPr/>
        </p:nvSpPr>
        <p:spPr bwMode="auto">
          <a:xfrm>
            <a:off x="6718167" y="2990486"/>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5" name="Text Box 25"/>
          <p:cNvSpPr txBox="1">
            <a:spLocks noChangeArrowheads="1"/>
          </p:cNvSpPr>
          <p:nvPr/>
        </p:nvSpPr>
        <p:spPr bwMode="auto">
          <a:xfrm>
            <a:off x="6754778" y="2950857"/>
            <a:ext cx="13678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36" name="Rectangle 27"/>
          <p:cNvSpPr>
            <a:spLocks noChangeArrowheads="1"/>
          </p:cNvSpPr>
          <p:nvPr/>
        </p:nvSpPr>
        <p:spPr bwMode="auto">
          <a:xfrm>
            <a:off x="2412682" y="3057811"/>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7" name="Rectangle 28"/>
          <p:cNvSpPr>
            <a:spLocks noChangeArrowheads="1"/>
          </p:cNvSpPr>
          <p:nvPr/>
        </p:nvSpPr>
        <p:spPr bwMode="auto">
          <a:xfrm>
            <a:off x="4443702" y="3391158"/>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38" name="Text Box 29"/>
          <p:cNvSpPr txBox="1">
            <a:spLocks noChangeArrowheads="1"/>
          </p:cNvSpPr>
          <p:nvPr/>
        </p:nvSpPr>
        <p:spPr bwMode="auto">
          <a:xfrm>
            <a:off x="4170307" y="337021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39" name="Text Box 30"/>
          <p:cNvSpPr txBox="1">
            <a:spLocks noChangeArrowheads="1"/>
          </p:cNvSpPr>
          <p:nvPr/>
        </p:nvSpPr>
        <p:spPr bwMode="auto">
          <a:xfrm>
            <a:off x="6380761" y="304682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7" name="Line 34"/>
          <p:cNvSpPr>
            <a:spLocks noChangeShapeType="1"/>
          </p:cNvSpPr>
          <p:nvPr/>
        </p:nvSpPr>
        <p:spPr bwMode="auto">
          <a:xfrm>
            <a:off x="6720547" y="3172651"/>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48" name="Line 106"/>
          <p:cNvSpPr>
            <a:spLocks noChangeShapeType="1"/>
          </p:cNvSpPr>
          <p:nvPr/>
        </p:nvSpPr>
        <p:spPr bwMode="auto">
          <a:xfrm>
            <a:off x="3781907" y="3244993"/>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49" name="Line 106"/>
          <p:cNvSpPr>
            <a:spLocks noChangeShapeType="1"/>
          </p:cNvSpPr>
          <p:nvPr/>
        </p:nvSpPr>
        <p:spPr bwMode="auto">
          <a:xfrm flipH="1">
            <a:off x="5800521" y="3262011"/>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0" name="Text Box 22"/>
          <p:cNvSpPr txBox="1">
            <a:spLocks noChangeArrowheads="1"/>
          </p:cNvSpPr>
          <p:nvPr/>
        </p:nvSpPr>
        <p:spPr bwMode="auto">
          <a:xfrm>
            <a:off x="6697034" y="3126250"/>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51" name="Text Box 17"/>
          <p:cNvSpPr txBox="1">
            <a:spLocks noChangeArrowheads="1"/>
          </p:cNvSpPr>
          <p:nvPr/>
        </p:nvSpPr>
        <p:spPr bwMode="auto">
          <a:xfrm>
            <a:off x="5738095" y="3114227"/>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2" name="Text Box 17"/>
          <p:cNvSpPr txBox="1">
            <a:spLocks noChangeArrowheads="1"/>
          </p:cNvSpPr>
          <p:nvPr/>
        </p:nvSpPr>
        <p:spPr bwMode="auto">
          <a:xfrm>
            <a:off x="3738266" y="3172651"/>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3" name="Rectangle 8"/>
          <p:cNvSpPr>
            <a:spLocks noChangeArrowheads="1"/>
          </p:cNvSpPr>
          <p:nvPr/>
        </p:nvSpPr>
        <p:spPr bwMode="auto">
          <a:xfrm>
            <a:off x="926811" y="3893151"/>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4" name="Line 9"/>
          <p:cNvSpPr>
            <a:spLocks noChangeShapeType="1"/>
          </p:cNvSpPr>
          <p:nvPr/>
        </p:nvSpPr>
        <p:spPr bwMode="auto">
          <a:xfrm>
            <a:off x="914214" y="4070018"/>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5" name="Text Box 10"/>
          <p:cNvSpPr txBox="1">
            <a:spLocks noChangeArrowheads="1"/>
          </p:cNvSpPr>
          <p:nvPr/>
        </p:nvSpPr>
        <p:spPr bwMode="auto">
          <a:xfrm>
            <a:off x="1044414" y="3835763"/>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6" name="Rectangle 27"/>
          <p:cNvSpPr>
            <a:spLocks noChangeArrowheads="1"/>
          </p:cNvSpPr>
          <p:nvPr/>
        </p:nvSpPr>
        <p:spPr bwMode="auto">
          <a:xfrm>
            <a:off x="914214" y="4070018"/>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7" name="Rectangle 8"/>
          <p:cNvSpPr>
            <a:spLocks noChangeArrowheads="1"/>
          </p:cNvSpPr>
          <p:nvPr/>
        </p:nvSpPr>
        <p:spPr bwMode="auto">
          <a:xfrm>
            <a:off x="2763687" y="3912804"/>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8" name="Line 9"/>
          <p:cNvSpPr>
            <a:spLocks noChangeShapeType="1"/>
          </p:cNvSpPr>
          <p:nvPr/>
        </p:nvSpPr>
        <p:spPr bwMode="auto">
          <a:xfrm flipV="1">
            <a:off x="2763688" y="4070018"/>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9" name="Text Box 10"/>
          <p:cNvSpPr txBox="1">
            <a:spLocks noChangeArrowheads="1"/>
          </p:cNvSpPr>
          <p:nvPr/>
        </p:nvSpPr>
        <p:spPr bwMode="auto">
          <a:xfrm>
            <a:off x="2970426" y="3857701"/>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0" name="Rectangle 27"/>
          <p:cNvSpPr>
            <a:spLocks noChangeArrowheads="1"/>
          </p:cNvSpPr>
          <p:nvPr/>
        </p:nvSpPr>
        <p:spPr bwMode="auto">
          <a:xfrm>
            <a:off x="2751090" y="4089671"/>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1" name="Rectangle 23"/>
          <p:cNvSpPr>
            <a:spLocks noChangeArrowheads="1"/>
          </p:cNvSpPr>
          <p:nvPr/>
        </p:nvSpPr>
        <p:spPr bwMode="auto">
          <a:xfrm>
            <a:off x="6718166" y="4014704"/>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2" name="Text Box 25"/>
          <p:cNvSpPr txBox="1">
            <a:spLocks noChangeArrowheads="1"/>
          </p:cNvSpPr>
          <p:nvPr/>
        </p:nvSpPr>
        <p:spPr bwMode="auto">
          <a:xfrm>
            <a:off x="6937241" y="396826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63" name="Line 34"/>
          <p:cNvSpPr>
            <a:spLocks noChangeShapeType="1"/>
          </p:cNvSpPr>
          <p:nvPr/>
        </p:nvSpPr>
        <p:spPr bwMode="auto">
          <a:xfrm>
            <a:off x="6720546" y="4196868"/>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64" name="Text Box 22"/>
          <p:cNvSpPr txBox="1">
            <a:spLocks noChangeArrowheads="1"/>
          </p:cNvSpPr>
          <p:nvPr/>
        </p:nvSpPr>
        <p:spPr bwMode="auto">
          <a:xfrm>
            <a:off x="6697032" y="4150467"/>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65" name="Line 106"/>
          <p:cNvSpPr>
            <a:spLocks noChangeShapeType="1"/>
          </p:cNvSpPr>
          <p:nvPr/>
        </p:nvSpPr>
        <p:spPr bwMode="auto">
          <a:xfrm>
            <a:off x="7359828" y="3465091"/>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66" name="Text Box 30"/>
          <p:cNvSpPr txBox="1">
            <a:spLocks noChangeArrowheads="1"/>
          </p:cNvSpPr>
          <p:nvPr/>
        </p:nvSpPr>
        <p:spPr bwMode="auto">
          <a:xfrm>
            <a:off x="7302277" y="342053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67" name="Text Box 30"/>
          <p:cNvSpPr txBox="1">
            <a:spLocks noChangeArrowheads="1"/>
          </p:cNvSpPr>
          <p:nvPr/>
        </p:nvSpPr>
        <p:spPr bwMode="auto">
          <a:xfrm>
            <a:off x="6989628" y="382189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68" name="Isosceles Triangle 167"/>
          <p:cNvSpPr/>
          <p:nvPr/>
        </p:nvSpPr>
        <p:spPr>
          <a:xfrm rot="5400000">
            <a:off x="4325810" y="32669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9" name="Isosceles Triangle 168"/>
          <p:cNvSpPr/>
          <p:nvPr/>
        </p:nvSpPr>
        <p:spPr>
          <a:xfrm rot="10800000">
            <a:off x="7403209" y="3860980"/>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70" name="Isosceles Triangle 169"/>
          <p:cNvSpPr/>
          <p:nvPr/>
        </p:nvSpPr>
        <p:spPr>
          <a:xfrm rot="5400000">
            <a:off x="6332229" y="320129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71" name="Isosceles Triangle 170"/>
          <p:cNvSpPr/>
          <p:nvPr/>
        </p:nvSpPr>
        <p:spPr>
          <a:xfrm>
            <a:off x="3035603" y="3457732"/>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72" name="Straight Connector 171"/>
          <p:cNvCxnSpPr>
            <a:stCxn id="171" idx="3"/>
          </p:cNvCxnSpPr>
          <p:nvPr/>
        </p:nvCxnSpPr>
        <p:spPr>
          <a:xfrm>
            <a:off x="3178395" y="3610998"/>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73" name="Straight Connector 172"/>
          <p:cNvCxnSpPr/>
          <p:nvPr/>
        </p:nvCxnSpPr>
        <p:spPr>
          <a:xfrm>
            <a:off x="1777342" y="3745940"/>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74" name="Straight Connector 173"/>
          <p:cNvCxnSpPr/>
          <p:nvPr/>
        </p:nvCxnSpPr>
        <p:spPr>
          <a:xfrm>
            <a:off x="4157411" y="3763398"/>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5" name="Rectangle 18"/>
          <p:cNvSpPr>
            <a:spLocks noChangeArrowheads="1"/>
          </p:cNvSpPr>
          <p:nvPr/>
        </p:nvSpPr>
        <p:spPr bwMode="auto">
          <a:xfrm>
            <a:off x="4666155" y="251285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76" name="Line 19"/>
          <p:cNvSpPr>
            <a:spLocks noChangeShapeType="1"/>
          </p:cNvSpPr>
          <p:nvPr/>
        </p:nvSpPr>
        <p:spPr bwMode="auto">
          <a:xfrm>
            <a:off x="4666155" y="269406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7" name="Text Box 21"/>
          <p:cNvSpPr txBox="1">
            <a:spLocks noChangeArrowheads="1"/>
          </p:cNvSpPr>
          <p:nvPr/>
        </p:nvSpPr>
        <p:spPr bwMode="auto">
          <a:xfrm>
            <a:off x="4776125" y="248095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8" name="Rectangle 28"/>
          <p:cNvSpPr>
            <a:spLocks noChangeArrowheads="1"/>
          </p:cNvSpPr>
          <p:nvPr/>
        </p:nvSpPr>
        <p:spPr bwMode="auto">
          <a:xfrm>
            <a:off x="4635566" y="2682787"/>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79" name="Line 106"/>
          <p:cNvSpPr>
            <a:spLocks noChangeShapeType="1"/>
          </p:cNvSpPr>
          <p:nvPr/>
        </p:nvSpPr>
        <p:spPr bwMode="auto">
          <a:xfrm flipH="1" flipV="1">
            <a:off x="5931789" y="2797612"/>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2" name="Text Box 16"/>
          <p:cNvSpPr txBox="1">
            <a:spLocks noChangeArrowheads="1"/>
          </p:cNvSpPr>
          <p:nvPr/>
        </p:nvSpPr>
        <p:spPr bwMode="auto">
          <a:xfrm>
            <a:off x="5855427" y="260045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83" name="Text Box 30"/>
          <p:cNvSpPr txBox="1">
            <a:spLocks noChangeArrowheads="1"/>
          </p:cNvSpPr>
          <p:nvPr/>
        </p:nvSpPr>
        <p:spPr bwMode="auto">
          <a:xfrm>
            <a:off x="6358986" y="289701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84" name="Straight Connector 183"/>
          <p:cNvCxnSpPr/>
          <p:nvPr/>
        </p:nvCxnSpPr>
        <p:spPr>
          <a:xfrm>
            <a:off x="1778752" y="3754868"/>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85" name="TextBox 184"/>
          <p:cNvSpPr txBox="1"/>
          <p:nvPr/>
        </p:nvSpPr>
        <p:spPr>
          <a:xfrm>
            <a:off x="6826199" y="3592760"/>
            <a:ext cx="144134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186" name="Rectangle 23"/>
          <p:cNvSpPr>
            <a:spLocks noChangeArrowheads="1"/>
          </p:cNvSpPr>
          <p:nvPr/>
        </p:nvSpPr>
        <p:spPr bwMode="auto">
          <a:xfrm>
            <a:off x="4940377" y="4488387"/>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7" name="Line 34"/>
          <p:cNvSpPr>
            <a:spLocks noChangeShapeType="1"/>
          </p:cNvSpPr>
          <p:nvPr/>
        </p:nvSpPr>
        <p:spPr bwMode="auto">
          <a:xfrm>
            <a:off x="4942757" y="47144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88" name="Text Box 22"/>
          <p:cNvSpPr txBox="1">
            <a:spLocks noChangeArrowheads="1"/>
          </p:cNvSpPr>
          <p:nvPr/>
        </p:nvSpPr>
        <p:spPr bwMode="auto">
          <a:xfrm>
            <a:off x="4911858" y="4692812"/>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89" name="Text Box 25"/>
          <p:cNvSpPr txBox="1">
            <a:spLocks noChangeArrowheads="1"/>
          </p:cNvSpPr>
          <p:nvPr/>
        </p:nvSpPr>
        <p:spPr bwMode="auto">
          <a:xfrm>
            <a:off x="5193883" y="44756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190" name="Line 106"/>
          <p:cNvSpPr>
            <a:spLocks noChangeShapeType="1"/>
          </p:cNvSpPr>
          <p:nvPr/>
        </p:nvSpPr>
        <p:spPr bwMode="auto">
          <a:xfrm flipH="1">
            <a:off x="6340308" y="4788992"/>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91" name="Line 106"/>
          <p:cNvSpPr>
            <a:spLocks noChangeShapeType="1"/>
          </p:cNvSpPr>
          <p:nvPr/>
        </p:nvSpPr>
        <p:spPr bwMode="auto">
          <a:xfrm>
            <a:off x="7240558" y="4519015"/>
            <a:ext cx="0" cy="27083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92" name="TextBox 191"/>
          <p:cNvSpPr txBox="1"/>
          <p:nvPr/>
        </p:nvSpPr>
        <p:spPr>
          <a:xfrm>
            <a:off x="7227158" y="4531043"/>
            <a:ext cx="764977" cy="230832"/>
          </a:xfrm>
          <a:prstGeom prst="rect">
            <a:avLst/>
          </a:prstGeom>
          <a:noFill/>
        </p:spPr>
        <p:txBody>
          <a:bodyPr wrap="square" rtlCol="0">
            <a:spAutoFit/>
          </a:bodyPr>
          <a:lstStyle/>
          <a:p>
            <a:r>
              <a:rPr lang="sv-SE" sz="900" i="1" dirty="0" err="1" smtClean="0">
                <a:latin typeface="Verdana" panose="020B0604030504040204" pitchFamily="34" charset="0"/>
              </a:rPr>
              <a:t>hasMain</a:t>
            </a:r>
            <a:endParaRPr lang="sv-SE" sz="900" i="1" dirty="0">
              <a:latin typeface="Verdana" panose="020B0604030504040204" pitchFamily="34" charset="0"/>
            </a:endParaRPr>
          </a:p>
        </p:txBody>
      </p:sp>
      <p:sp>
        <p:nvSpPr>
          <p:cNvPr id="193" name="Isosceles Triangle 192"/>
          <p:cNvSpPr/>
          <p:nvPr/>
        </p:nvSpPr>
        <p:spPr>
          <a:xfrm rot="10800000">
            <a:off x="7323129" y="476180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4" name="Text Box 17"/>
          <p:cNvSpPr txBox="1">
            <a:spLocks noChangeArrowheads="1"/>
          </p:cNvSpPr>
          <p:nvPr/>
        </p:nvSpPr>
        <p:spPr bwMode="auto">
          <a:xfrm>
            <a:off x="6356387" y="4782114"/>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195" name="Text Box 17"/>
          <p:cNvSpPr txBox="1">
            <a:spLocks noChangeArrowheads="1"/>
          </p:cNvSpPr>
          <p:nvPr/>
        </p:nvSpPr>
        <p:spPr bwMode="auto">
          <a:xfrm>
            <a:off x="6909548" y="448144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96" name="TextBox 195"/>
          <p:cNvSpPr txBox="1"/>
          <p:nvPr/>
        </p:nvSpPr>
        <p:spPr>
          <a:xfrm>
            <a:off x="1771837" y="2995084"/>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97" name="Rectangle 8"/>
          <p:cNvSpPr>
            <a:spLocks noChangeArrowheads="1"/>
          </p:cNvSpPr>
          <p:nvPr/>
        </p:nvSpPr>
        <p:spPr bwMode="auto">
          <a:xfrm>
            <a:off x="327919" y="2906872"/>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8" name="Line 9"/>
          <p:cNvSpPr>
            <a:spLocks noChangeShapeType="1"/>
          </p:cNvSpPr>
          <p:nvPr/>
        </p:nvSpPr>
        <p:spPr bwMode="auto">
          <a:xfrm>
            <a:off x="327919" y="3078320"/>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9" name="Text Box 10"/>
          <p:cNvSpPr txBox="1">
            <a:spLocks noChangeArrowheads="1"/>
          </p:cNvSpPr>
          <p:nvPr/>
        </p:nvSpPr>
        <p:spPr bwMode="auto">
          <a:xfrm>
            <a:off x="529135" y="2859245"/>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200" name="Rectangle 27"/>
          <p:cNvSpPr>
            <a:spLocks noChangeArrowheads="1"/>
          </p:cNvSpPr>
          <p:nvPr/>
        </p:nvSpPr>
        <p:spPr bwMode="auto">
          <a:xfrm>
            <a:off x="291010" y="3043234"/>
            <a:ext cx="11063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p:txBody>
      </p:sp>
      <p:sp>
        <p:nvSpPr>
          <p:cNvPr id="201" name="Line 106"/>
          <p:cNvSpPr>
            <a:spLocks noChangeShapeType="1"/>
          </p:cNvSpPr>
          <p:nvPr/>
        </p:nvSpPr>
        <p:spPr bwMode="auto">
          <a:xfrm flipH="1" flipV="1">
            <a:off x="1645940" y="3197970"/>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2" name="Text Box 17"/>
          <p:cNvSpPr txBox="1">
            <a:spLocks noChangeArrowheads="1"/>
          </p:cNvSpPr>
          <p:nvPr/>
        </p:nvSpPr>
        <p:spPr bwMode="auto">
          <a:xfrm>
            <a:off x="1620926" y="3201884"/>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203" name="Text Box 17"/>
          <p:cNvSpPr txBox="1">
            <a:spLocks noChangeArrowheads="1"/>
          </p:cNvSpPr>
          <p:nvPr/>
        </p:nvSpPr>
        <p:spPr bwMode="auto">
          <a:xfrm>
            <a:off x="2066099" y="2980313"/>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204" name="Isosceles Triangle 203"/>
          <p:cNvSpPr/>
          <p:nvPr/>
        </p:nvSpPr>
        <p:spPr>
          <a:xfrm rot="16200000">
            <a:off x="1730601" y="3075896"/>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6" name="Text Box 17"/>
          <p:cNvSpPr txBox="1">
            <a:spLocks noChangeArrowheads="1"/>
          </p:cNvSpPr>
          <p:nvPr/>
        </p:nvSpPr>
        <p:spPr bwMode="auto">
          <a:xfrm>
            <a:off x="6061318" y="2749385"/>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07" name="Isosceles Triangle 206"/>
          <p:cNvSpPr/>
          <p:nvPr/>
        </p:nvSpPr>
        <p:spPr>
          <a:xfrm rot="5400000">
            <a:off x="6338329" y="2827007"/>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213208912"/>
      </p:ext>
    </p:extLst>
  </p:cSld>
  <p:clrMapOvr>
    <a:masterClrMapping/>
  </p:clrMapOvr>
  <mc:AlternateContent xmlns:mc="http://schemas.openxmlformats.org/markup-compatibility/2006" xmlns:p14="http://schemas.microsoft.com/office/powerpoint/2010/main">
    <mc:Choice Requires="p14">
      <p:transition spd="slow" p14:dur="2000" advTm="124794"/>
    </mc:Choice>
    <mc:Fallback xmlns="">
      <p:transition spd="slow" advTm="124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7692042" cy="3240432"/>
          </a:xfrm>
        </p:spPr>
        <p:txBody>
          <a:bodyPr>
            <a:normAutofit/>
          </a:bodyPr>
          <a:lstStyle/>
          <a:p>
            <a:r>
              <a:rPr lang="sv-SE" sz="1600" dirty="0" smtClean="0">
                <a:solidFill>
                  <a:srgbClr val="FF0000"/>
                </a:solidFill>
              </a:rPr>
              <a:t>DONE: </a:t>
            </a:r>
            <a:r>
              <a:rPr lang="sv-SE" sz="1600" dirty="0" err="1" smtClean="0"/>
              <a:t>Create</a:t>
            </a:r>
            <a:r>
              <a:rPr lang="sv-SE" sz="1600" dirty="0" smtClean="0"/>
              <a:t> new </a:t>
            </a:r>
            <a:r>
              <a:rPr lang="sv-SE" sz="1600" dirty="0" err="1" smtClean="0"/>
              <a:t>classes</a:t>
            </a:r>
            <a:r>
              <a:rPr lang="sv-SE" sz="1600" dirty="0" smtClean="0"/>
              <a:t> </a:t>
            </a:r>
            <a:r>
              <a:rPr lang="sv-SE" sz="1600" dirty="0" err="1" smtClean="0"/>
              <a:t>if</a:t>
            </a:r>
            <a:r>
              <a:rPr lang="sv-SE" sz="1600" dirty="0" smtClean="0"/>
              <a:t> </a:t>
            </a:r>
            <a:r>
              <a:rPr lang="sv-SE" sz="1600" dirty="0" err="1" smtClean="0"/>
              <a:t>some</a:t>
            </a:r>
            <a:r>
              <a:rPr lang="sv-SE" sz="1600" dirty="0" smtClean="0"/>
              <a:t> associations </a:t>
            </a:r>
            <a:r>
              <a:rPr lang="sv-SE" sz="1600" dirty="0" err="1" smtClean="0"/>
              <a:t>have</a:t>
            </a:r>
            <a:r>
              <a:rPr lang="sv-SE" sz="1600" dirty="0" smtClean="0"/>
              <a:t> the </a:t>
            </a:r>
            <a:r>
              <a:rPr lang="sv-SE" sz="1600" dirty="0" err="1" smtClean="0"/>
              <a:t>multiplicity</a:t>
            </a:r>
            <a:r>
              <a:rPr lang="sv-SE" sz="1600" dirty="0" smtClean="0"/>
              <a:t> 1..*/0..* or 0..*/0..* on </a:t>
            </a:r>
            <a:r>
              <a:rPr lang="sv-SE" sz="1600" dirty="0" err="1" smtClean="0"/>
              <a:t>both</a:t>
            </a:r>
            <a:r>
              <a:rPr lang="sv-SE" sz="1600" dirty="0" smtClean="0"/>
              <a:t> sides. </a:t>
            </a:r>
            <a:r>
              <a:rPr lang="sv-SE" sz="1600" dirty="0" err="1" smtClean="0"/>
              <a:t>Why</a:t>
            </a:r>
            <a:r>
              <a:rPr lang="sv-SE" sz="1600" dirty="0" smtClean="0"/>
              <a:t>? The </a:t>
            </a:r>
            <a:r>
              <a:rPr lang="sv-SE" sz="1600" dirty="0" err="1" smtClean="0"/>
              <a:t>relational</a:t>
            </a:r>
            <a:r>
              <a:rPr lang="sv-SE" sz="1600" dirty="0" smtClean="0"/>
              <a:t> </a:t>
            </a:r>
            <a:r>
              <a:rPr lang="sv-SE" sz="1600" dirty="0" err="1" smtClean="0"/>
              <a:t>database</a:t>
            </a:r>
            <a:r>
              <a:rPr lang="sv-SE" sz="1600" dirty="0" smtClean="0"/>
              <a:t> </a:t>
            </a:r>
            <a:r>
              <a:rPr lang="sv-SE" sz="1600" dirty="0" err="1" smtClean="0"/>
              <a:t>technology</a:t>
            </a:r>
            <a:r>
              <a:rPr lang="sv-SE" sz="1600" dirty="0" smtClean="0"/>
              <a:t> </a:t>
            </a:r>
            <a:r>
              <a:rPr lang="sv-SE" sz="1600" dirty="0" err="1" smtClean="0"/>
              <a:t>requires</a:t>
            </a:r>
            <a:r>
              <a:rPr lang="sv-SE" sz="1600" dirty="0" smtClean="0"/>
              <a:t> </a:t>
            </a:r>
            <a:r>
              <a:rPr lang="sv-SE" sz="1600" dirty="0" err="1" smtClean="0"/>
              <a:t>that</a:t>
            </a:r>
            <a:endParaRPr lang="sv-SE" sz="1600" dirty="0" smtClean="0"/>
          </a:p>
          <a:p>
            <a:pPr marL="0" indent="0">
              <a:buNone/>
            </a:pPr>
            <a:endParaRPr lang="sv-SE" sz="2000" dirty="0"/>
          </a:p>
          <a:p>
            <a:endParaRPr lang="sv-SE" sz="2000" dirty="0"/>
          </a:p>
        </p:txBody>
      </p:sp>
      <p:sp>
        <p:nvSpPr>
          <p:cNvPr id="146"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3</a:t>
            </a:r>
            <a:endParaRPr lang="sv-SE" dirty="0"/>
          </a:p>
        </p:txBody>
      </p:sp>
      <p:sp>
        <p:nvSpPr>
          <p:cNvPr id="68" name="Rectangle 8"/>
          <p:cNvSpPr>
            <a:spLocks noChangeArrowheads="1"/>
          </p:cNvSpPr>
          <p:nvPr/>
        </p:nvSpPr>
        <p:spPr bwMode="auto">
          <a:xfrm>
            <a:off x="2449591" y="2987282"/>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9" name="Line 9"/>
          <p:cNvSpPr>
            <a:spLocks noChangeShapeType="1"/>
          </p:cNvSpPr>
          <p:nvPr/>
        </p:nvSpPr>
        <p:spPr bwMode="auto">
          <a:xfrm>
            <a:off x="2449591" y="3158731"/>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0" name="Text Box 10"/>
          <p:cNvSpPr txBox="1">
            <a:spLocks noChangeArrowheads="1"/>
          </p:cNvSpPr>
          <p:nvPr/>
        </p:nvSpPr>
        <p:spPr bwMode="auto">
          <a:xfrm>
            <a:off x="2650807" y="2939656"/>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71" name="Text Box 16"/>
          <p:cNvSpPr txBox="1">
            <a:spLocks noChangeArrowheads="1"/>
          </p:cNvSpPr>
          <p:nvPr/>
        </p:nvSpPr>
        <p:spPr bwMode="auto">
          <a:xfrm>
            <a:off x="3713774" y="305815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72" name="Text Box 17"/>
          <p:cNvSpPr txBox="1">
            <a:spLocks noChangeArrowheads="1"/>
          </p:cNvSpPr>
          <p:nvPr/>
        </p:nvSpPr>
        <p:spPr bwMode="auto">
          <a:xfrm>
            <a:off x="5706371" y="336889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73" name="Rectangle 18"/>
          <p:cNvSpPr>
            <a:spLocks noChangeArrowheads="1"/>
          </p:cNvSpPr>
          <p:nvPr/>
        </p:nvSpPr>
        <p:spPr bwMode="auto">
          <a:xfrm>
            <a:off x="4513755" y="331142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4" name="Line 19"/>
          <p:cNvSpPr>
            <a:spLocks noChangeShapeType="1"/>
          </p:cNvSpPr>
          <p:nvPr/>
        </p:nvSpPr>
        <p:spPr bwMode="auto">
          <a:xfrm>
            <a:off x="4513755" y="349263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5" name="Text Box 21"/>
          <p:cNvSpPr txBox="1">
            <a:spLocks noChangeArrowheads="1"/>
          </p:cNvSpPr>
          <p:nvPr/>
        </p:nvSpPr>
        <p:spPr bwMode="auto">
          <a:xfrm>
            <a:off x="4623725" y="32795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36" name="Rectangle 27"/>
          <p:cNvSpPr>
            <a:spLocks noChangeArrowheads="1"/>
          </p:cNvSpPr>
          <p:nvPr/>
        </p:nvSpPr>
        <p:spPr bwMode="auto">
          <a:xfrm>
            <a:off x="2412682" y="3123645"/>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7" name="Rectangle 28"/>
          <p:cNvSpPr>
            <a:spLocks noChangeArrowheads="1"/>
          </p:cNvSpPr>
          <p:nvPr/>
        </p:nvSpPr>
        <p:spPr bwMode="auto">
          <a:xfrm>
            <a:off x="4443702" y="3456992"/>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38" name="Text Box 29"/>
          <p:cNvSpPr txBox="1">
            <a:spLocks noChangeArrowheads="1"/>
          </p:cNvSpPr>
          <p:nvPr/>
        </p:nvSpPr>
        <p:spPr bwMode="auto">
          <a:xfrm>
            <a:off x="4170307" y="343605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39" name="Text Box 30"/>
          <p:cNvSpPr txBox="1">
            <a:spLocks noChangeArrowheads="1"/>
          </p:cNvSpPr>
          <p:nvPr/>
        </p:nvSpPr>
        <p:spPr bwMode="auto">
          <a:xfrm>
            <a:off x="6533350" y="303976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8" name="Line 106"/>
          <p:cNvSpPr>
            <a:spLocks noChangeShapeType="1"/>
          </p:cNvSpPr>
          <p:nvPr/>
        </p:nvSpPr>
        <p:spPr bwMode="auto">
          <a:xfrm>
            <a:off x="3781907" y="3310827"/>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49" name="Line 106"/>
          <p:cNvSpPr>
            <a:spLocks noChangeShapeType="1"/>
          </p:cNvSpPr>
          <p:nvPr/>
        </p:nvSpPr>
        <p:spPr bwMode="auto">
          <a:xfrm flipH="1">
            <a:off x="5788588" y="3007899"/>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Text Box 17"/>
          <p:cNvSpPr txBox="1">
            <a:spLocks noChangeArrowheads="1"/>
          </p:cNvSpPr>
          <p:nvPr/>
        </p:nvSpPr>
        <p:spPr bwMode="auto">
          <a:xfrm>
            <a:off x="5674341" y="3143952"/>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2" name="Text Box 17"/>
          <p:cNvSpPr txBox="1">
            <a:spLocks noChangeArrowheads="1"/>
          </p:cNvSpPr>
          <p:nvPr/>
        </p:nvSpPr>
        <p:spPr bwMode="auto">
          <a:xfrm>
            <a:off x="3738266" y="3238485"/>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3" name="Rectangle 8"/>
          <p:cNvSpPr>
            <a:spLocks noChangeArrowheads="1"/>
          </p:cNvSpPr>
          <p:nvPr/>
        </p:nvSpPr>
        <p:spPr bwMode="auto">
          <a:xfrm>
            <a:off x="648836" y="3958985"/>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4" name="Line 9"/>
          <p:cNvSpPr>
            <a:spLocks noChangeShapeType="1"/>
          </p:cNvSpPr>
          <p:nvPr/>
        </p:nvSpPr>
        <p:spPr bwMode="auto">
          <a:xfrm>
            <a:off x="636239" y="4135852"/>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5" name="Text Box 10"/>
          <p:cNvSpPr txBox="1">
            <a:spLocks noChangeArrowheads="1"/>
          </p:cNvSpPr>
          <p:nvPr/>
        </p:nvSpPr>
        <p:spPr bwMode="auto">
          <a:xfrm>
            <a:off x="766439" y="3901597"/>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6" name="Rectangle 27"/>
          <p:cNvSpPr>
            <a:spLocks noChangeArrowheads="1"/>
          </p:cNvSpPr>
          <p:nvPr/>
        </p:nvSpPr>
        <p:spPr bwMode="auto">
          <a:xfrm>
            <a:off x="636239" y="4135852"/>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7" name="Rectangle 8"/>
          <p:cNvSpPr>
            <a:spLocks noChangeArrowheads="1"/>
          </p:cNvSpPr>
          <p:nvPr/>
        </p:nvSpPr>
        <p:spPr bwMode="auto">
          <a:xfrm>
            <a:off x="2485712" y="3978638"/>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8" name="Line 9"/>
          <p:cNvSpPr>
            <a:spLocks noChangeShapeType="1"/>
          </p:cNvSpPr>
          <p:nvPr/>
        </p:nvSpPr>
        <p:spPr bwMode="auto">
          <a:xfrm flipV="1">
            <a:off x="2485713" y="4135852"/>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9" name="Text Box 10"/>
          <p:cNvSpPr txBox="1">
            <a:spLocks noChangeArrowheads="1"/>
          </p:cNvSpPr>
          <p:nvPr/>
        </p:nvSpPr>
        <p:spPr bwMode="auto">
          <a:xfrm>
            <a:off x="2692451" y="3923535"/>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0" name="Rectangle 27"/>
          <p:cNvSpPr>
            <a:spLocks noChangeArrowheads="1"/>
          </p:cNvSpPr>
          <p:nvPr/>
        </p:nvSpPr>
        <p:spPr bwMode="auto">
          <a:xfrm>
            <a:off x="2473115" y="4155505"/>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8" name="Isosceles Triangle 167"/>
          <p:cNvSpPr/>
          <p:nvPr/>
        </p:nvSpPr>
        <p:spPr>
          <a:xfrm rot="5400000">
            <a:off x="4325810" y="333283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70" name="Isosceles Triangle 169"/>
          <p:cNvSpPr/>
          <p:nvPr/>
        </p:nvSpPr>
        <p:spPr>
          <a:xfrm rot="5400000">
            <a:off x="6332229" y="3267132"/>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71" name="Isosceles Triangle 170"/>
          <p:cNvSpPr/>
          <p:nvPr/>
        </p:nvSpPr>
        <p:spPr>
          <a:xfrm>
            <a:off x="2757628" y="3523566"/>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72" name="Straight Connector 171"/>
          <p:cNvCxnSpPr>
            <a:stCxn id="171" idx="3"/>
          </p:cNvCxnSpPr>
          <p:nvPr/>
        </p:nvCxnSpPr>
        <p:spPr>
          <a:xfrm>
            <a:off x="2900420" y="3676832"/>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73" name="Straight Connector 172"/>
          <p:cNvCxnSpPr/>
          <p:nvPr/>
        </p:nvCxnSpPr>
        <p:spPr>
          <a:xfrm>
            <a:off x="1499367" y="3811774"/>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74" name="Straight Connector 173"/>
          <p:cNvCxnSpPr/>
          <p:nvPr/>
        </p:nvCxnSpPr>
        <p:spPr>
          <a:xfrm>
            <a:off x="3879436" y="3829232"/>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5" name="Rectangle 18"/>
          <p:cNvSpPr>
            <a:spLocks noChangeArrowheads="1"/>
          </p:cNvSpPr>
          <p:nvPr/>
        </p:nvSpPr>
        <p:spPr bwMode="auto">
          <a:xfrm>
            <a:off x="4680785" y="2512850"/>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76" name="Line 19"/>
          <p:cNvSpPr>
            <a:spLocks noChangeShapeType="1"/>
          </p:cNvSpPr>
          <p:nvPr/>
        </p:nvSpPr>
        <p:spPr bwMode="auto">
          <a:xfrm>
            <a:off x="4680785" y="2694065"/>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7" name="Text Box 21"/>
          <p:cNvSpPr txBox="1">
            <a:spLocks noChangeArrowheads="1"/>
          </p:cNvSpPr>
          <p:nvPr/>
        </p:nvSpPr>
        <p:spPr bwMode="auto">
          <a:xfrm>
            <a:off x="4790755" y="248095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8" name="Rectangle 28"/>
          <p:cNvSpPr>
            <a:spLocks noChangeArrowheads="1"/>
          </p:cNvSpPr>
          <p:nvPr/>
        </p:nvSpPr>
        <p:spPr bwMode="auto">
          <a:xfrm>
            <a:off x="4650196" y="2682786"/>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79" name="Line 106"/>
          <p:cNvSpPr>
            <a:spLocks noChangeShapeType="1"/>
          </p:cNvSpPr>
          <p:nvPr/>
        </p:nvSpPr>
        <p:spPr bwMode="auto">
          <a:xfrm flipH="1" flipV="1">
            <a:off x="5961049" y="2658620"/>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2" name="Text Box 16"/>
          <p:cNvSpPr txBox="1">
            <a:spLocks noChangeArrowheads="1"/>
          </p:cNvSpPr>
          <p:nvPr/>
        </p:nvSpPr>
        <p:spPr bwMode="auto">
          <a:xfrm>
            <a:off x="5884687" y="246145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83" name="Text Box 30"/>
          <p:cNvSpPr txBox="1">
            <a:spLocks noChangeArrowheads="1"/>
          </p:cNvSpPr>
          <p:nvPr/>
        </p:nvSpPr>
        <p:spPr bwMode="auto">
          <a:xfrm>
            <a:off x="6461353" y="278106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84" name="Straight Connector 183"/>
          <p:cNvCxnSpPr/>
          <p:nvPr/>
        </p:nvCxnSpPr>
        <p:spPr>
          <a:xfrm>
            <a:off x="1500777" y="3820702"/>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96" name="TextBox 195"/>
          <p:cNvSpPr txBox="1"/>
          <p:nvPr/>
        </p:nvSpPr>
        <p:spPr>
          <a:xfrm>
            <a:off x="1771837" y="3060918"/>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97" name="Rectangle 8"/>
          <p:cNvSpPr>
            <a:spLocks noChangeArrowheads="1"/>
          </p:cNvSpPr>
          <p:nvPr/>
        </p:nvSpPr>
        <p:spPr bwMode="auto">
          <a:xfrm>
            <a:off x="327919" y="2972706"/>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8" name="Line 9"/>
          <p:cNvSpPr>
            <a:spLocks noChangeShapeType="1"/>
          </p:cNvSpPr>
          <p:nvPr/>
        </p:nvSpPr>
        <p:spPr bwMode="auto">
          <a:xfrm>
            <a:off x="327919" y="3144154"/>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9" name="Text Box 10"/>
          <p:cNvSpPr txBox="1">
            <a:spLocks noChangeArrowheads="1"/>
          </p:cNvSpPr>
          <p:nvPr/>
        </p:nvSpPr>
        <p:spPr bwMode="auto">
          <a:xfrm>
            <a:off x="529135" y="2925079"/>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200" name="Rectangle 27"/>
          <p:cNvSpPr>
            <a:spLocks noChangeArrowheads="1"/>
          </p:cNvSpPr>
          <p:nvPr/>
        </p:nvSpPr>
        <p:spPr bwMode="auto">
          <a:xfrm>
            <a:off x="291010" y="3109068"/>
            <a:ext cx="11063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p:txBody>
      </p:sp>
      <p:sp>
        <p:nvSpPr>
          <p:cNvPr id="201" name="Line 106"/>
          <p:cNvSpPr>
            <a:spLocks noChangeShapeType="1"/>
          </p:cNvSpPr>
          <p:nvPr/>
        </p:nvSpPr>
        <p:spPr bwMode="auto">
          <a:xfrm flipH="1" flipV="1">
            <a:off x="1645940" y="3263804"/>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2" name="Text Box 17"/>
          <p:cNvSpPr txBox="1">
            <a:spLocks noChangeArrowheads="1"/>
          </p:cNvSpPr>
          <p:nvPr/>
        </p:nvSpPr>
        <p:spPr bwMode="auto">
          <a:xfrm>
            <a:off x="1620926" y="3267718"/>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203" name="Text Box 17"/>
          <p:cNvSpPr txBox="1">
            <a:spLocks noChangeArrowheads="1"/>
          </p:cNvSpPr>
          <p:nvPr/>
        </p:nvSpPr>
        <p:spPr bwMode="auto">
          <a:xfrm>
            <a:off x="2066099" y="304614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204" name="Isosceles Triangle 203"/>
          <p:cNvSpPr/>
          <p:nvPr/>
        </p:nvSpPr>
        <p:spPr>
          <a:xfrm rot="16200000">
            <a:off x="1730601" y="3141730"/>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77" name="Line 106"/>
          <p:cNvSpPr>
            <a:spLocks noChangeShapeType="1"/>
          </p:cNvSpPr>
          <p:nvPr/>
        </p:nvSpPr>
        <p:spPr bwMode="auto">
          <a:xfrm flipH="1">
            <a:off x="7402079" y="3979943"/>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78" name="Rectangle 23"/>
          <p:cNvSpPr>
            <a:spLocks noChangeArrowheads="1"/>
          </p:cNvSpPr>
          <p:nvPr/>
        </p:nvSpPr>
        <p:spPr bwMode="auto">
          <a:xfrm>
            <a:off x="6784003" y="263617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9" name="Text Box 25"/>
          <p:cNvSpPr txBox="1">
            <a:spLocks noChangeArrowheads="1"/>
          </p:cNvSpPr>
          <p:nvPr/>
        </p:nvSpPr>
        <p:spPr bwMode="auto">
          <a:xfrm>
            <a:off x="6786381" y="2589743"/>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81" name="Line 34"/>
          <p:cNvSpPr>
            <a:spLocks noChangeShapeType="1"/>
          </p:cNvSpPr>
          <p:nvPr/>
        </p:nvSpPr>
        <p:spPr bwMode="auto">
          <a:xfrm>
            <a:off x="6786383" y="28183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82" name="Text Box 22"/>
          <p:cNvSpPr txBox="1">
            <a:spLocks noChangeArrowheads="1"/>
          </p:cNvSpPr>
          <p:nvPr/>
        </p:nvSpPr>
        <p:spPr bwMode="auto">
          <a:xfrm>
            <a:off x="6762870" y="2771942"/>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83" name="Rectangle 23"/>
          <p:cNvSpPr>
            <a:spLocks noChangeArrowheads="1"/>
          </p:cNvSpPr>
          <p:nvPr/>
        </p:nvSpPr>
        <p:spPr bwMode="auto">
          <a:xfrm>
            <a:off x="6784002" y="4471422"/>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84" name="Text Box 25"/>
          <p:cNvSpPr txBox="1">
            <a:spLocks noChangeArrowheads="1"/>
          </p:cNvSpPr>
          <p:nvPr/>
        </p:nvSpPr>
        <p:spPr bwMode="auto">
          <a:xfrm>
            <a:off x="7003077" y="442498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85" name="Line 34"/>
          <p:cNvSpPr>
            <a:spLocks noChangeShapeType="1"/>
          </p:cNvSpPr>
          <p:nvPr/>
        </p:nvSpPr>
        <p:spPr bwMode="auto">
          <a:xfrm>
            <a:off x="6786382" y="4653586"/>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86" name="Text Box 22"/>
          <p:cNvSpPr txBox="1">
            <a:spLocks noChangeArrowheads="1"/>
          </p:cNvSpPr>
          <p:nvPr/>
        </p:nvSpPr>
        <p:spPr bwMode="auto">
          <a:xfrm>
            <a:off x="6762869" y="4663593"/>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87" name="Text Box 30"/>
          <p:cNvSpPr txBox="1">
            <a:spLocks noChangeArrowheads="1"/>
          </p:cNvSpPr>
          <p:nvPr/>
        </p:nvSpPr>
        <p:spPr bwMode="auto">
          <a:xfrm>
            <a:off x="7050918" y="427496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88" name="Text Box 30"/>
          <p:cNvSpPr txBox="1">
            <a:spLocks noChangeArrowheads="1"/>
          </p:cNvSpPr>
          <p:nvPr/>
        </p:nvSpPr>
        <p:spPr bwMode="auto">
          <a:xfrm>
            <a:off x="7050918" y="397661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89" name="Isosceles Triangle 88"/>
          <p:cNvSpPr/>
          <p:nvPr/>
        </p:nvSpPr>
        <p:spPr>
          <a:xfrm>
            <a:off x="7477094" y="3148459"/>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91" name="Rectangle 23"/>
          <p:cNvSpPr>
            <a:spLocks noChangeArrowheads="1"/>
          </p:cNvSpPr>
          <p:nvPr/>
        </p:nvSpPr>
        <p:spPr bwMode="auto">
          <a:xfrm>
            <a:off x="6784001" y="3536751"/>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2" name="Text Box 25"/>
          <p:cNvSpPr txBox="1">
            <a:spLocks noChangeArrowheads="1"/>
          </p:cNvSpPr>
          <p:nvPr/>
        </p:nvSpPr>
        <p:spPr bwMode="auto">
          <a:xfrm>
            <a:off x="6744613" y="3490316"/>
            <a:ext cx="161561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93" name="Line 34"/>
          <p:cNvSpPr>
            <a:spLocks noChangeShapeType="1"/>
          </p:cNvSpPr>
          <p:nvPr/>
        </p:nvSpPr>
        <p:spPr bwMode="auto">
          <a:xfrm>
            <a:off x="6786381" y="3718916"/>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94" name="Line 106"/>
          <p:cNvSpPr>
            <a:spLocks noChangeShapeType="1"/>
          </p:cNvSpPr>
          <p:nvPr/>
        </p:nvSpPr>
        <p:spPr bwMode="auto">
          <a:xfrm>
            <a:off x="7385738" y="3120590"/>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95" name="Text Box 30"/>
          <p:cNvSpPr txBox="1">
            <a:spLocks noChangeArrowheads="1"/>
          </p:cNvSpPr>
          <p:nvPr/>
        </p:nvSpPr>
        <p:spPr bwMode="auto">
          <a:xfrm>
            <a:off x="7044342" y="336339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96" name="Text Box 30"/>
          <p:cNvSpPr txBox="1">
            <a:spLocks noChangeArrowheads="1"/>
          </p:cNvSpPr>
          <p:nvPr/>
        </p:nvSpPr>
        <p:spPr bwMode="auto">
          <a:xfrm>
            <a:off x="7019568" y="30271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97" name="Text Box 17"/>
          <p:cNvSpPr txBox="1">
            <a:spLocks noChangeArrowheads="1"/>
          </p:cNvSpPr>
          <p:nvPr/>
        </p:nvSpPr>
        <p:spPr bwMode="auto">
          <a:xfrm>
            <a:off x="7094262" y="3142952"/>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98" name="Isosceles Triangle 97"/>
          <p:cNvSpPr/>
          <p:nvPr/>
        </p:nvSpPr>
        <p:spPr>
          <a:xfrm>
            <a:off x="7462425" y="4128196"/>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00" name="TextBox 99"/>
          <p:cNvSpPr txBox="1"/>
          <p:nvPr/>
        </p:nvSpPr>
        <p:spPr>
          <a:xfrm>
            <a:off x="7413237" y="4163407"/>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102" name="Rectangle 23"/>
          <p:cNvSpPr>
            <a:spLocks noChangeArrowheads="1"/>
          </p:cNvSpPr>
          <p:nvPr/>
        </p:nvSpPr>
        <p:spPr bwMode="auto">
          <a:xfrm>
            <a:off x="4452803" y="4393286"/>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3" name="Line 34"/>
          <p:cNvSpPr>
            <a:spLocks noChangeShapeType="1"/>
          </p:cNvSpPr>
          <p:nvPr/>
        </p:nvSpPr>
        <p:spPr bwMode="auto">
          <a:xfrm>
            <a:off x="4455183" y="457545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04" name="Text Box 22"/>
          <p:cNvSpPr txBox="1">
            <a:spLocks noChangeArrowheads="1"/>
          </p:cNvSpPr>
          <p:nvPr/>
        </p:nvSpPr>
        <p:spPr bwMode="auto">
          <a:xfrm>
            <a:off x="4424284" y="4597711"/>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05" name="Text Box 25"/>
          <p:cNvSpPr txBox="1">
            <a:spLocks noChangeArrowheads="1"/>
          </p:cNvSpPr>
          <p:nvPr/>
        </p:nvSpPr>
        <p:spPr bwMode="auto">
          <a:xfrm>
            <a:off x="4706309" y="433665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106" name="Line 106"/>
          <p:cNvSpPr>
            <a:spLocks noChangeShapeType="1"/>
          </p:cNvSpPr>
          <p:nvPr/>
        </p:nvSpPr>
        <p:spPr bwMode="auto">
          <a:xfrm flipH="1">
            <a:off x="5852734" y="4715836"/>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07" name="Text Box 17"/>
          <p:cNvSpPr txBox="1">
            <a:spLocks noChangeArrowheads="1"/>
          </p:cNvSpPr>
          <p:nvPr/>
        </p:nvSpPr>
        <p:spPr bwMode="auto">
          <a:xfrm>
            <a:off x="5868813" y="4687013"/>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108" name="TextBox 107"/>
          <p:cNvSpPr txBox="1"/>
          <p:nvPr/>
        </p:nvSpPr>
        <p:spPr>
          <a:xfrm>
            <a:off x="5978611" y="4485004"/>
            <a:ext cx="850094" cy="230832"/>
          </a:xfrm>
          <a:prstGeom prst="rect">
            <a:avLst/>
          </a:prstGeom>
          <a:noFill/>
        </p:spPr>
        <p:txBody>
          <a:bodyPr wrap="square" rtlCol="0">
            <a:spAutoFit/>
          </a:bodyPr>
          <a:lstStyle/>
          <a:p>
            <a:r>
              <a:rPr lang="sv-SE" sz="900" i="1" dirty="0" err="1" smtClean="0">
                <a:latin typeface="Verdana" panose="020B0604030504040204" pitchFamily="34" charset="0"/>
              </a:rPr>
              <a:t>hasMain</a:t>
            </a:r>
            <a:endParaRPr lang="sv-SE" sz="900" i="1" dirty="0">
              <a:latin typeface="Verdana" panose="020B0604030504040204" pitchFamily="34" charset="0"/>
            </a:endParaRPr>
          </a:p>
        </p:txBody>
      </p:sp>
      <p:sp>
        <p:nvSpPr>
          <p:cNvPr id="109" name="Isosceles Triangle 108"/>
          <p:cNvSpPr/>
          <p:nvPr/>
        </p:nvSpPr>
        <p:spPr>
          <a:xfrm rot="16200000">
            <a:off x="5905401" y="4589237"/>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10" name="Text Box 17"/>
          <p:cNvSpPr txBox="1">
            <a:spLocks noChangeArrowheads="1"/>
          </p:cNvSpPr>
          <p:nvPr/>
        </p:nvSpPr>
        <p:spPr bwMode="auto">
          <a:xfrm>
            <a:off x="6391130" y="469813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11" name="Oval 110"/>
          <p:cNvSpPr/>
          <p:nvPr/>
        </p:nvSpPr>
        <p:spPr>
          <a:xfrm>
            <a:off x="6340518" y="2399929"/>
            <a:ext cx="2413306" cy="2704890"/>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2" name="Text Box 17"/>
          <p:cNvSpPr txBox="1">
            <a:spLocks noChangeArrowheads="1"/>
          </p:cNvSpPr>
          <p:nvPr/>
        </p:nvSpPr>
        <p:spPr bwMode="auto">
          <a:xfrm>
            <a:off x="6061318" y="261039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13" name="Isosceles Triangle 112"/>
          <p:cNvSpPr/>
          <p:nvPr/>
        </p:nvSpPr>
        <p:spPr>
          <a:xfrm rot="5400000">
            <a:off x="6338329" y="268801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101813799"/>
      </p:ext>
    </p:extLst>
  </p:cSld>
  <p:clrMapOvr>
    <a:masterClrMapping/>
  </p:clrMapOvr>
  <mc:AlternateContent xmlns:mc="http://schemas.openxmlformats.org/markup-compatibility/2006" xmlns:p14="http://schemas.microsoft.com/office/powerpoint/2010/main">
    <mc:Choice Requires="p14">
      <p:transition spd="slow" p14:dur="2000" advTm="84251"/>
    </mc:Choice>
    <mc:Fallback xmlns="">
      <p:transition spd="slow" advTm="84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7692042" cy="3240432"/>
          </a:xfrm>
        </p:spPr>
        <p:txBody>
          <a:bodyPr>
            <a:normAutofit/>
          </a:bodyPr>
          <a:lstStyle/>
          <a:p>
            <a:r>
              <a:rPr lang="sv-SE" sz="1600" dirty="0" smtClean="0">
                <a:solidFill>
                  <a:srgbClr val="00B050"/>
                </a:solidFill>
              </a:rPr>
              <a:t>TO DO: </a:t>
            </a:r>
            <a:r>
              <a:rPr lang="sv-SE" sz="1600" dirty="0" err="1" smtClean="0"/>
              <a:t>Create</a:t>
            </a:r>
            <a:r>
              <a:rPr lang="sv-SE" sz="1600" dirty="0" smtClean="0"/>
              <a:t> new </a:t>
            </a:r>
            <a:r>
              <a:rPr lang="sv-SE" sz="1600" dirty="0" err="1" smtClean="0"/>
              <a:t>classes</a:t>
            </a:r>
            <a:r>
              <a:rPr lang="sv-SE" sz="1600" dirty="0" smtClean="0"/>
              <a:t> </a:t>
            </a:r>
            <a:r>
              <a:rPr lang="sv-SE" sz="1600" dirty="0" err="1" smtClean="0"/>
              <a:t>if</a:t>
            </a:r>
            <a:r>
              <a:rPr lang="sv-SE" sz="1600" dirty="0" smtClean="0"/>
              <a:t> </a:t>
            </a:r>
            <a:r>
              <a:rPr lang="sv-SE" sz="1600" dirty="0" err="1" smtClean="0"/>
              <a:t>some</a:t>
            </a:r>
            <a:r>
              <a:rPr lang="sv-SE" sz="1600" dirty="0" smtClean="0"/>
              <a:t> associations still </a:t>
            </a:r>
            <a:r>
              <a:rPr lang="sv-SE" sz="1600" dirty="0" err="1" smtClean="0"/>
              <a:t>have</a:t>
            </a:r>
            <a:r>
              <a:rPr lang="sv-SE" sz="1600" dirty="0" smtClean="0"/>
              <a:t> the </a:t>
            </a:r>
            <a:r>
              <a:rPr lang="sv-SE" sz="1600" dirty="0" err="1" smtClean="0"/>
              <a:t>multiplicity</a:t>
            </a:r>
            <a:r>
              <a:rPr lang="sv-SE" sz="1600" dirty="0" smtClean="0"/>
              <a:t> </a:t>
            </a:r>
            <a:r>
              <a:rPr lang="sv-SE" sz="1600" dirty="0" err="1" smtClean="0"/>
              <a:t>that</a:t>
            </a:r>
            <a:r>
              <a:rPr lang="sv-SE" sz="1600" dirty="0" smtClean="0"/>
              <a:t> start </a:t>
            </a:r>
            <a:r>
              <a:rPr lang="sv-SE" sz="1600" dirty="0" err="1" smtClean="0"/>
              <a:t>with</a:t>
            </a:r>
            <a:r>
              <a:rPr lang="sv-SE" sz="1600" dirty="0" smtClean="0"/>
              <a:t> 0 on </a:t>
            </a:r>
            <a:r>
              <a:rPr lang="sv-SE" sz="1600" dirty="0" err="1" smtClean="0"/>
              <a:t>both</a:t>
            </a:r>
            <a:r>
              <a:rPr lang="sv-SE" sz="1600" dirty="0" smtClean="0"/>
              <a:t> sides, for </a:t>
            </a:r>
            <a:r>
              <a:rPr lang="sv-SE" sz="1600" dirty="0" err="1" smtClean="0"/>
              <a:t>example</a:t>
            </a:r>
            <a:r>
              <a:rPr lang="sv-SE" sz="1600" dirty="0" smtClean="0"/>
              <a:t> 0..1 and 0..*. </a:t>
            </a:r>
            <a:r>
              <a:rPr lang="sv-SE" sz="1600" dirty="0" err="1"/>
              <a:t>Why</a:t>
            </a:r>
            <a:r>
              <a:rPr lang="sv-SE" sz="1600" dirty="0"/>
              <a:t>? </a:t>
            </a:r>
            <a:r>
              <a:rPr lang="sv-SE" sz="1600" dirty="0" smtClean="0"/>
              <a:t>To </a:t>
            </a:r>
            <a:r>
              <a:rPr lang="sv-SE" sz="1600" dirty="0" err="1" smtClean="0"/>
              <a:t>avoid</a:t>
            </a:r>
            <a:r>
              <a:rPr lang="sv-SE" sz="1600" dirty="0" smtClean="0"/>
              <a:t> NULL</a:t>
            </a:r>
            <a:endParaRPr lang="sv-SE" sz="1600" dirty="0"/>
          </a:p>
          <a:p>
            <a:endParaRPr lang="sv-SE" sz="1800" dirty="0" smtClean="0"/>
          </a:p>
          <a:p>
            <a:pPr marL="0" indent="0">
              <a:buNone/>
            </a:pPr>
            <a:endParaRPr lang="sv-SE" sz="2000" dirty="0"/>
          </a:p>
          <a:p>
            <a:endParaRPr lang="sv-SE" sz="2000" dirty="0"/>
          </a:p>
        </p:txBody>
      </p:sp>
      <p:sp>
        <p:nvSpPr>
          <p:cNvPr id="146"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4</a:t>
            </a:r>
            <a:endParaRPr lang="sv-SE" dirty="0"/>
          </a:p>
        </p:txBody>
      </p:sp>
      <p:sp>
        <p:nvSpPr>
          <p:cNvPr id="68" name="Rectangle 8"/>
          <p:cNvSpPr>
            <a:spLocks noChangeArrowheads="1"/>
          </p:cNvSpPr>
          <p:nvPr/>
        </p:nvSpPr>
        <p:spPr bwMode="auto">
          <a:xfrm>
            <a:off x="2449591" y="2921448"/>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9" name="Line 9"/>
          <p:cNvSpPr>
            <a:spLocks noChangeShapeType="1"/>
          </p:cNvSpPr>
          <p:nvPr/>
        </p:nvSpPr>
        <p:spPr bwMode="auto">
          <a:xfrm>
            <a:off x="2449591" y="3092897"/>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0" name="Text Box 10"/>
          <p:cNvSpPr txBox="1">
            <a:spLocks noChangeArrowheads="1"/>
          </p:cNvSpPr>
          <p:nvPr/>
        </p:nvSpPr>
        <p:spPr bwMode="auto">
          <a:xfrm>
            <a:off x="2650807" y="2873822"/>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71" name="Text Box 16"/>
          <p:cNvSpPr txBox="1">
            <a:spLocks noChangeArrowheads="1"/>
          </p:cNvSpPr>
          <p:nvPr/>
        </p:nvSpPr>
        <p:spPr bwMode="auto">
          <a:xfrm>
            <a:off x="3713774" y="299232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72" name="Text Box 17"/>
          <p:cNvSpPr txBox="1">
            <a:spLocks noChangeArrowheads="1"/>
          </p:cNvSpPr>
          <p:nvPr/>
        </p:nvSpPr>
        <p:spPr bwMode="auto">
          <a:xfrm>
            <a:off x="5735336" y="3449879"/>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73" name="Rectangle 18"/>
          <p:cNvSpPr>
            <a:spLocks noChangeArrowheads="1"/>
          </p:cNvSpPr>
          <p:nvPr/>
        </p:nvSpPr>
        <p:spPr bwMode="auto">
          <a:xfrm>
            <a:off x="4513755" y="3245589"/>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4" name="Line 19"/>
          <p:cNvSpPr>
            <a:spLocks noChangeShapeType="1"/>
          </p:cNvSpPr>
          <p:nvPr/>
        </p:nvSpPr>
        <p:spPr bwMode="auto">
          <a:xfrm>
            <a:off x="4513755" y="3426804"/>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5" name="Text Box 21"/>
          <p:cNvSpPr txBox="1">
            <a:spLocks noChangeArrowheads="1"/>
          </p:cNvSpPr>
          <p:nvPr/>
        </p:nvSpPr>
        <p:spPr bwMode="auto">
          <a:xfrm>
            <a:off x="4623725" y="321369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36" name="Rectangle 27"/>
          <p:cNvSpPr>
            <a:spLocks noChangeArrowheads="1"/>
          </p:cNvSpPr>
          <p:nvPr/>
        </p:nvSpPr>
        <p:spPr bwMode="auto">
          <a:xfrm>
            <a:off x="2412682" y="3057811"/>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7" name="Rectangle 28"/>
          <p:cNvSpPr>
            <a:spLocks noChangeArrowheads="1"/>
          </p:cNvSpPr>
          <p:nvPr/>
        </p:nvSpPr>
        <p:spPr bwMode="auto">
          <a:xfrm>
            <a:off x="4443702" y="3391158"/>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38" name="Text Box 29"/>
          <p:cNvSpPr txBox="1">
            <a:spLocks noChangeArrowheads="1"/>
          </p:cNvSpPr>
          <p:nvPr/>
        </p:nvSpPr>
        <p:spPr bwMode="auto">
          <a:xfrm>
            <a:off x="4170307" y="337021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39" name="Text Box 30"/>
          <p:cNvSpPr txBox="1">
            <a:spLocks noChangeArrowheads="1"/>
          </p:cNvSpPr>
          <p:nvPr/>
        </p:nvSpPr>
        <p:spPr bwMode="auto">
          <a:xfrm>
            <a:off x="6380761" y="304682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8" name="Line 106"/>
          <p:cNvSpPr>
            <a:spLocks noChangeShapeType="1"/>
          </p:cNvSpPr>
          <p:nvPr/>
        </p:nvSpPr>
        <p:spPr bwMode="auto">
          <a:xfrm>
            <a:off x="3781907" y="3244993"/>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49" name="Line 106"/>
          <p:cNvSpPr>
            <a:spLocks noChangeShapeType="1"/>
          </p:cNvSpPr>
          <p:nvPr/>
        </p:nvSpPr>
        <p:spPr bwMode="auto">
          <a:xfrm flipH="1">
            <a:off x="5800521" y="3225227"/>
            <a:ext cx="944484" cy="19919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Text Box 17"/>
          <p:cNvSpPr txBox="1">
            <a:spLocks noChangeArrowheads="1"/>
          </p:cNvSpPr>
          <p:nvPr/>
        </p:nvSpPr>
        <p:spPr bwMode="auto">
          <a:xfrm>
            <a:off x="5738095" y="3114227"/>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2" name="Text Box 17"/>
          <p:cNvSpPr txBox="1">
            <a:spLocks noChangeArrowheads="1"/>
          </p:cNvSpPr>
          <p:nvPr/>
        </p:nvSpPr>
        <p:spPr bwMode="auto">
          <a:xfrm>
            <a:off x="3738266" y="3172651"/>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3" name="Rectangle 8"/>
          <p:cNvSpPr>
            <a:spLocks noChangeArrowheads="1"/>
          </p:cNvSpPr>
          <p:nvPr/>
        </p:nvSpPr>
        <p:spPr bwMode="auto">
          <a:xfrm>
            <a:off x="926811" y="3893151"/>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4" name="Line 9"/>
          <p:cNvSpPr>
            <a:spLocks noChangeShapeType="1"/>
          </p:cNvSpPr>
          <p:nvPr/>
        </p:nvSpPr>
        <p:spPr bwMode="auto">
          <a:xfrm>
            <a:off x="914214" y="4070018"/>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5" name="Text Box 10"/>
          <p:cNvSpPr txBox="1">
            <a:spLocks noChangeArrowheads="1"/>
          </p:cNvSpPr>
          <p:nvPr/>
        </p:nvSpPr>
        <p:spPr bwMode="auto">
          <a:xfrm>
            <a:off x="1044414" y="3835763"/>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6" name="Rectangle 27"/>
          <p:cNvSpPr>
            <a:spLocks noChangeArrowheads="1"/>
          </p:cNvSpPr>
          <p:nvPr/>
        </p:nvSpPr>
        <p:spPr bwMode="auto">
          <a:xfrm>
            <a:off x="914214" y="4070018"/>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7" name="Rectangle 8"/>
          <p:cNvSpPr>
            <a:spLocks noChangeArrowheads="1"/>
          </p:cNvSpPr>
          <p:nvPr/>
        </p:nvSpPr>
        <p:spPr bwMode="auto">
          <a:xfrm>
            <a:off x="2763687" y="3912804"/>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8" name="Line 9"/>
          <p:cNvSpPr>
            <a:spLocks noChangeShapeType="1"/>
          </p:cNvSpPr>
          <p:nvPr/>
        </p:nvSpPr>
        <p:spPr bwMode="auto">
          <a:xfrm flipV="1">
            <a:off x="2763688" y="4070018"/>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9" name="Text Box 10"/>
          <p:cNvSpPr txBox="1">
            <a:spLocks noChangeArrowheads="1"/>
          </p:cNvSpPr>
          <p:nvPr/>
        </p:nvSpPr>
        <p:spPr bwMode="auto">
          <a:xfrm>
            <a:off x="2970426" y="3857701"/>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0" name="Rectangle 27"/>
          <p:cNvSpPr>
            <a:spLocks noChangeArrowheads="1"/>
          </p:cNvSpPr>
          <p:nvPr/>
        </p:nvSpPr>
        <p:spPr bwMode="auto">
          <a:xfrm>
            <a:off x="2751090" y="4089671"/>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8" name="Isosceles Triangle 167"/>
          <p:cNvSpPr/>
          <p:nvPr/>
        </p:nvSpPr>
        <p:spPr>
          <a:xfrm rot="5400000">
            <a:off x="4325810" y="3266996"/>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70" name="Isosceles Triangle 169"/>
          <p:cNvSpPr/>
          <p:nvPr/>
        </p:nvSpPr>
        <p:spPr>
          <a:xfrm rot="5400000">
            <a:off x="6332229" y="320129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71" name="Isosceles Triangle 170"/>
          <p:cNvSpPr/>
          <p:nvPr/>
        </p:nvSpPr>
        <p:spPr>
          <a:xfrm>
            <a:off x="3035603" y="3457732"/>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72" name="Straight Connector 171"/>
          <p:cNvCxnSpPr>
            <a:stCxn id="171" idx="3"/>
          </p:cNvCxnSpPr>
          <p:nvPr/>
        </p:nvCxnSpPr>
        <p:spPr>
          <a:xfrm>
            <a:off x="3178395" y="3610998"/>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73" name="Straight Connector 172"/>
          <p:cNvCxnSpPr/>
          <p:nvPr/>
        </p:nvCxnSpPr>
        <p:spPr>
          <a:xfrm>
            <a:off x="1777342" y="3745940"/>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74" name="Straight Connector 173"/>
          <p:cNvCxnSpPr/>
          <p:nvPr/>
        </p:nvCxnSpPr>
        <p:spPr>
          <a:xfrm>
            <a:off x="4157411" y="3763398"/>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5" name="Rectangle 18"/>
          <p:cNvSpPr>
            <a:spLocks noChangeArrowheads="1"/>
          </p:cNvSpPr>
          <p:nvPr/>
        </p:nvSpPr>
        <p:spPr bwMode="auto">
          <a:xfrm>
            <a:off x="4666155" y="251285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76" name="Line 19"/>
          <p:cNvSpPr>
            <a:spLocks noChangeShapeType="1"/>
          </p:cNvSpPr>
          <p:nvPr/>
        </p:nvSpPr>
        <p:spPr bwMode="auto">
          <a:xfrm>
            <a:off x="4666155" y="269406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7" name="Text Box 21"/>
          <p:cNvSpPr txBox="1">
            <a:spLocks noChangeArrowheads="1"/>
          </p:cNvSpPr>
          <p:nvPr/>
        </p:nvSpPr>
        <p:spPr bwMode="auto">
          <a:xfrm>
            <a:off x="4776125" y="248095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8" name="Rectangle 28"/>
          <p:cNvSpPr>
            <a:spLocks noChangeArrowheads="1"/>
          </p:cNvSpPr>
          <p:nvPr/>
        </p:nvSpPr>
        <p:spPr bwMode="auto">
          <a:xfrm>
            <a:off x="4635566" y="2682787"/>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79" name="Line 106"/>
          <p:cNvSpPr>
            <a:spLocks noChangeShapeType="1"/>
          </p:cNvSpPr>
          <p:nvPr/>
        </p:nvSpPr>
        <p:spPr bwMode="auto">
          <a:xfrm flipH="1" flipV="1">
            <a:off x="5931789" y="2797612"/>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2" name="Text Box 16"/>
          <p:cNvSpPr txBox="1">
            <a:spLocks noChangeArrowheads="1"/>
          </p:cNvSpPr>
          <p:nvPr/>
        </p:nvSpPr>
        <p:spPr bwMode="auto">
          <a:xfrm>
            <a:off x="5855427" y="260045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83" name="Text Box 30"/>
          <p:cNvSpPr txBox="1">
            <a:spLocks noChangeArrowheads="1"/>
          </p:cNvSpPr>
          <p:nvPr/>
        </p:nvSpPr>
        <p:spPr bwMode="auto">
          <a:xfrm>
            <a:off x="6358986" y="289701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84" name="Straight Connector 183"/>
          <p:cNvCxnSpPr/>
          <p:nvPr/>
        </p:nvCxnSpPr>
        <p:spPr>
          <a:xfrm>
            <a:off x="1778752" y="3754868"/>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86" name="Rectangle 23"/>
          <p:cNvSpPr>
            <a:spLocks noChangeArrowheads="1"/>
          </p:cNvSpPr>
          <p:nvPr/>
        </p:nvSpPr>
        <p:spPr bwMode="auto">
          <a:xfrm>
            <a:off x="4612825" y="4488387"/>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7" name="Line 34"/>
          <p:cNvSpPr>
            <a:spLocks noChangeShapeType="1"/>
          </p:cNvSpPr>
          <p:nvPr/>
        </p:nvSpPr>
        <p:spPr bwMode="auto">
          <a:xfrm>
            <a:off x="4615205" y="47144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88" name="Text Box 22"/>
          <p:cNvSpPr txBox="1">
            <a:spLocks noChangeArrowheads="1"/>
          </p:cNvSpPr>
          <p:nvPr/>
        </p:nvSpPr>
        <p:spPr bwMode="auto">
          <a:xfrm>
            <a:off x="4584306" y="4692812"/>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89" name="Text Box 25"/>
          <p:cNvSpPr txBox="1">
            <a:spLocks noChangeArrowheads="1"/>
          </p:cNvSpPr>
          <p:nvPr/>
        </p:nvSpPr>
        <p:spPr bwMode="auto">
          <a:xfrm>
            <a:off x="4866331" y="44756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190" name="Line 106"/>
          <p:cNvSpPr>
            <a:spLocks noChangeShapeType="1"/>
          </p:cNvSpPr>
          <p:nvPr/>
        </p:nvSpPr>
        <p:spPr bwMode="auto">
          <a:xfrm flipH="1" flipV="1">
            <a:off x="6012755" y="4798897"/>
            <a:ext cx="674641" cy="268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92" name="TextBox 191"/>
          <p:cNvSpPr txBox="1"/>
          <p:nvPr/>
        </p:nvSpPr>
        <p:spPr>
          <a:xfrm>
            <a:off x="6076815" y="4549116"/>
            <a:ext cx="764977" cy="230832"/>
          </a:xfrm>
          <a:prstGeom prst="rect">
            <a:avLst/>
          </a:prstGeom>
          <a:noFill/>
        </p:spPr>
        <p:txBody>
          <a:bodyPr wrap="square" rtlCol="0">
            <a:spAutoFit/>
          </a:bodyPr>
          <a:lstStyle/>
          <a:p>
            <a:r>
              <a:rPr lang="sv-SE" sz="900" i="1" dirty="0" err="1" smtClean="0">
                <a:latin typeface="Verdana" panose="020B0604030504040204" pitchFamily="34" charset="0"/>
              </a:rPr>
              <a:t>hasMain</a:t>
            </a:r>
            <a:endParaRPr lang="sv-SE" sz="900" i="1" dirty="0">
              <a:latin typeface="Verdana" panose="020B0604030504040204" pitchFamily="34" charset="0"/>
            </a:endParaRPr>
          </a:p>
        </p:txBody>
      </p:sp>
      <p:sp>
        <p:nvSpPr>
          <p:cNvPr id="194" name="Text Box 17"/>
          <p:cNvSpPr txBox="1">
            <a:spLocks noChangeArrowheads="1"/>
          </p:cNvSpPr>
          <p:nvPr/>
        </p:nvSpPr>
        <p:spPr bwMode="auto">
          <a:xfrm>
            <a:off x="5974028" y="4774816"/>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196" name="TextBox 195"/>
          <p:cNvSpPr txBox="1"/>
          <p:nvPr/>
        </p:nvSpPr>
        <p:spPr>
          <a:xfrm>
            <a:off x="1771837" y="2995084"/>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97" name="Rectangle 8"/>
          <p:cNvSpPr>
            <a:spLocks noChangeArrowheads="1"/>
          </p:cNvSpPr>
          <p:nvPr/>
        </p:nvSpPr>
        <p:spPr bwMode="auto">
          <a:xfrm>
            <a:off x="327919" y="2906872"/>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8" name="Line 9"/>
          <p:cNvSpPr>
            <a:spLocks noChangeShapeType="1"/>
          </p:cNvSpPr>
          <p:nvPr/>
        </p:nvSpPr>
        <p:spPr bwMode="auto">
          <a:xfrm>
            <a:off x="327919" y="3078320"/>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9" name="Text Box 10"/>
          <p:cNvSpPr txBox="1">
            <a:spLocks noChangeArrowheads="1"/>
          </p:cNvSpPr>
          <p:nvPr/>
        </p:nvSpPr>
        <p:spPr bwMode="auto">
          <a:xfrm>
            <a:off x="529135" y="2859245"/>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200" name="Rectangle 27"/>
          <p:cNvSpPr>
            <a:spLocks noChangeArrowheads="1"/>
          </p:cNvSpPr>
          <p:nvPr/>
        </p:nvSpPr>
        <p:spPr bwMode="auto">
          <a:xfrm>
            <a:off x="291010" y="3043234"/>
            <a:ext cx="11063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p:txBody>
      </p:sp>
      <p:sp>
        <p:nvSpPr>
          <p:cNvPr id="201" name="Line 106"/>
          <p:cNvSpPr>
            <a:spLocks noChangeShapeType="1"/>
          </p:cNvSpPr>
          <p:nvPr/>
        </p:nvSpPr>
        <p:spPr bwMode="auto">
          <a:xfrm flipH="1" flipV="1">
            <a:off x="1645940" y="3197970"/>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2" name="Text Box 17"/>
          <p:cNvSpPr txBox="1">
            <a:spLocks noChangeArrowheads="1"/>
          </p:cNvSpPr>
          <p:nvPr/>
        </p:nvSpPr>
        <p:spPr bwMode="auto">
          <a:xfrm>
            <a:off x="1620926" y="3201884"/>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203" name="Text Box 17"/>
          <p:cNvSpPr txBox="1">
            <a:spLocks noChangeArrowheads="1"/>
          </p:cNvSpPr>
          <p:nvPr/>
        </p:nvSpPr>
        <p:spPr bwMode="auto">
          <a:xfrm>
            <a:off x="2066099" y="2980313"/>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204" name="Isosceles Triangle 203"/>
          <p:cNvSpPr/>
          <p:nvPr/>
        </p:nvSpPr>
        <p:spPr>
          <a:xfrm rot="16200000">
            <a:off x="1730601" y="3075896"/>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6" name="Text Box 17"/>
          <p:cNvSpPr txBox="1">
            <a:spLocks noChangeArrowheads="1"/>
          </p:cNvSpPr>
          <p:nvPr/>
        </p:nvSpPr>
        <p:spPr bwMode="auto">
          <a:xfrm>
            <a:off x="6061318" y="2749385"/>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07" name="Isosceles Triangle 206"/>
          <p:cNvSpPr/>
          <p:nvPr/>
        </p:nvSpPr>
        <p:spPr>
          <a:xfrm rot="5400000">
            <a:off x="6338329" y="2827007"/>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98" name="Isosceles Triangle 97"/>
          <p:cNvSpPr/>
          <p:nvPr/>
        </p:nvSpPr>
        <p:spPr>
          <a:xfrm rot="16200000">
            <a:off x="5981209" y="4619793"/>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22" name="Line 106"/>
          <p:cNvSpPr>
            <a:spLocks noChangeShapeType="1"/>
          </p:cNvSpPr>
          <p:nvPr/>
        </p:nvSpPr>
        <p:spPr bwMode="auto">
          <a:xfrm flipH="1">
            <a:off x="7381607" y="4109599"/>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23" name="Rectangle 23"/>
          <p:cNvSpPr>
            <a:spLocks noChangeArrowheads="1"/>
          </p:cNvSpPr>
          <p:nvPr/>
        </p:nvSpPr>
        <p:spPr bwMode="auto">
          <a:xfrm>
            <a:off x="6763531" y="2765834"/>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4" name="Text Box 25"/>
          <p:cNvSpPr txBox="1">
            <a:spLocks noChangeArrowheads="1"/>
          </p:cNvSpPr>
          <p:nvPr/>
        </p:nvSpPr>
        <p:spPr bwMode="auto">
          <a:xfrm>
            <a:off x="6765909" y="2719399"/>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25" name="Line 34"/>
          <p:cNvSpPr>
            <a:spLocks noChangeShapeType="1"/>
          </p:cNvSpPr>
          <p:nvPr/>
        </p:nvSpPr>
        <p:spPr bwMode="auto">
          <a:xfrm>
            <a:off x="6765911" y="2947999"/>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26" name="Text Box 22"/>
          <p:cNvSpPr txBox="1">
            <a:spLocks noChangeArrowheads="1"/>
          </p:cNvSpPr>
          <p:nvPr/>
        </p:nvSpPr>
        <p:spPr bwMode="auto">
          <a:xfrm>
            <a:off x="6742398" y="2901598"/>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27" name="Rectangle 23"/>
          <p:cNvSpPr>
            <a:spLocks noChangeArrowheads="1"/>
          </p:cNvSpPr>
          <p:nvPr/>
        </p:nvSpPr>
        <p:spPr bwMode="auto">
          <a:xfrm>
            <a:off x="6763530" y="4601078"/>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8" name="Text Box 25"/>
          <p:cNvSpPr txBox="1">
            <a:spLocks noChangeArrowheads="1"/>
          </p:cNvSpPr>
          <p:nvPr/>
        </p:nvSpPr>
        <p:spPr bwMode="auto">
          <a:xfrm>
            <a:off x="6982605" y="4554642"/>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29" name="Line 34"/>
          <p:cNvSpPr>
            <a:spLocks noChangeShapeType="1"/>
          </p:cNvSpPr>
          <p:nvPr/>
        </p:nvSpPr>
        <p:spPr bwMode="auto">
          <a:xfrm>
            <a:off x="6765910" y="4783242"/>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30" name="Text Box 22"/>
          <p:cNvSpPr txBox="1">
            <a:spLocks noChangeArrowheads="1"/>
          </p:cNvSpPr>
          <p:nvPr/>
        </p:nvSpPr>
        <p:spPr bwMode="auto">
          <a:xfrm>
            <a:off x="6742397" y="4793249"/>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1" name="Text Box 30"/>
          <p:cNvSpPr txBox="1">
            <a:spLocks noChangeArrowheads="1"/>
          </p:cNvSpPr>
          <p:nvPr/>
        </p:nvSpPr>
        <p:spPr bwMode="auto">
          <a:xfrm>
            <a:off x="7030446" y="440462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32" name="Text Box 30"/>
          <p:cNvSpPr txBox="1">
            <a:spLocks noChangeArrowheads="1"/>
          </p:cNvSpPr>
          <p:nvPr/>
        </p:nvSpPr>
        <p:spPr bwMode="auto">
          <a:xfrm>
            <a:off x="7030446" y="410627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33" name="Isosceles Triangle 132"/>
          <p:cNvSpPr/>
          <p:nvPr/>
        </p:nvSpPr>
        <p:spPr>
          <a:xfrm>
            <a:off x="7456622" y="3278115"/>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34" name="Rectangle 23"/>
          <p:cNvSpPr>
            <a:spLocks noChangeArrowheads="1"/>
          </p:cNvSpPr>
          <p:nvPr/>
        </p:nvSpPr>
        <p:spPr bwMode="auto">
          <a:xfrm>
            <a:off x="6763529" y="3666407"/>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0" name="Text Box 25"/>
          <p:cNvSpPr txBox="1">
            <a:spLocks noChangeArrowheads="1"/>
          </p:cNvSpPr>
          <p:nvPr/>
        </p:nvSpPr>
        <p:spPr bwMode="auto">
          <a:xfrm>
            <a:off x="6724141" y="3619972"/>
            <a:ext cx="161561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141" name="Line 34"/>
          <p:cNvSpPr>
            <a:spLocks noChangeShapeType="1"/>
          </p:cNvSpPr>
          <p:nvPr/>
        </p:nvSpPr>
        <p:spPr bwMode="auto">
          <a:xfrm>
            <a:off x="6765909" y="3848572"/>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42" name="Line 106"/>
          <p:cNvSpPr>
            <a:spLocks noChangeShapeType="1"/>
          </p:cNvSpPr>
          <p:nvPr/>
        </p:nvSpPr>
        <p:spPr bwMode="auto">
          <a:xfrm>
            <a:off x="7365266" y="3250246"/>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43" name="Text Box 30"/>
          <p:cNvSpPr txBox="1">
            <a:spLocks noChangeArrowheads="1"/>
          </p:cNvSpPr>
          <p:nvPr/>
        </p:nvSpPr>
        <p:spPr bwMode="auto">
          <a:xfrm>
            <a:off x="7023870" y="349305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4" name="Text Box 30"/>
          <p:cNvSpPr txBox="1">
            <a:spLocks noChangeArrowheads="1"/>
          </p:cNvSpPr>
          <p:nvPr/>
        </p:nvSpPr>
        <p:spPr bwMode="auto">
          <a:xfrm>
            <a:off x="6999096" y="315676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45" name="Text Box 17"/>
          <p:cNvSpPr txBox="1">
            <a:spLocks noChangeArrowheads="1"/>
          </p:cNvSpPr>
          <p:nvPr/>
        </p:nvSpPr>
        <p:spPr bwMode="auto">
          <a:xfrm>
            <a:off x="7073790" y="3272608"/>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80" name="Isosceles Triangle 179"/>
          <p:cNvSpPr/>
          <p:nvPr/>
        </p:nvSpPr>
        <p:spPr>
          <a:xfrm>
            <a:off x="7441953" y="4257852"/>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1" name="TextBox 180"/>
          <p:cNvSpPr txBox="1"/>
          <p:nvPr/>
        </p:nvSpPr>
        <p:spPr>
          <a:xfrm>
            <a:off x="7392765" y="4293063"/>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05" name="Text Box 29"/>
          <p:cNvSpPr txBox="1">
            <a:spLocks noChangeArrowheads="1"/>
          </p:cNvSpPr>
          <p:nvPr/>
        </p:nvSpPr>
        <p:spPr bwMode="auto">
          <a:xfrm>
            <a:off x="6366882" y="481232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375050889"/>
      </p:ext>
    </p:extLst>
  </p:cSld>
  <p:clrMapOvr>
    <a:masterClrMapping/>
  </p:clrMapOvr>
  <mc:AlternateContent xmlns:mc="http://schemas.openxmlformats.org/markup-compatibility/2006" xmlns:p14="http://schemas.microsoft.com/office/powerpoint/2010/main">
    <mc:Choice Requires="p14">
      <p:transition spd="slow" p14:dur="2000" advTm="88061"/>
    </mc:Choice>
    <mc:Fallback xmlns="">
      <p:transition spd="slow" advTm="88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7692042" cy="3240432"/>
          </a:xfrm>
        </p:spPr>
        <p:txBody>
          <a:bodyPr>
            <a:normAutofit/>
          </a:bodyPr>
          <a:lstStyle/>
          <a:p>
            <a:r>
              <a:rPr lang="sv-SE" sz="1600" dirty="0" smtClean="0">
                <a:solidFill>
                  <a:srgbClr val="00B050"/>
                </a:solidFill>
              </a:rPr>
              <a:t>TO DO: </a:t>
            </a:r>
            <a:r>
              <a:rPr lang="sv-SE" sz="1600" dirty="0" err="1"/>
              <a:t>Create</a:t>
            </a:r>
            <a:r>
              <a:rPr lang="sv-SE" sz="1600" dirty="0"/>
              <a:t> new </a:t>
            </a:r>
            <a:r>
              <a:rPr lang="sv-SE" sz="1600" dirty="0" err="1"/>
              <a:t>classes</a:t>
            </a:r>
            <a:r>
              <a:rPr lang="sv-SE" sz="1600" dirty="0"/>
              <a:t> </a:t>
            </a:r>
            <a:r>
              <a:rPr lang="sv-SE" sz="1600" dirty="0" err="1"/>
              <a:t>if</a:t>
            </a:r>
            <a:r>
              <a:rPr lang="sv-SE" sz="1600" dirty="0"/>
              <a:t> </a:t>
            </a:r>
            <a:r>
              <a:rPr lang="sv-SE" sz="1600" dirty="0" err="1"/>
              <a:t>some</a:t>
            </a:r>
            <a:r>
              <a:rPr lang="sv-SE" sz="1600" dirty="0"/>
              <a:t> associations </a:t>
            </a:r>
            <a:r>
              <a:rPr lang="sv-SE" sz="1600" dirty="0" err="1"/>
              <a:t>have</a:t>
            </a:r>
            <a:r>
              <a:rPr lang="sv-SE" sz="1600" dirty="0"/>
              <a:t> the </a:t>
            </a:r>
            <a:r>
              <a:rPr lang="sv-SE" sz="1600" dirty="0" err="1"/>
              <a:t>multiplicity</a:t>
            </a:r>
            <a:r>
              <a:rPr lang="sv-SE" sz="1600" dirty="0"/>
              <a:t> </a:t>
            </a:r>
            <a:r>
              <a:rPr lang="sv-SE" sz="1600" dirty="0" err="1"/>
              <a:t>that</a:t>
            </a:r>
            <a:r>
              <a:rPr lang="sv-SE" sz="1600" dirty="0"/>
              <a:t> start </a:t>
            </a:r>
            <a:r>
              <a:rPr lang="sv-SE" sz="1600" dirty="0" err="1"/>
              <a:t>with</a:t>
            </a:r>
            <a:r>
              <a:rPr lang="sv-SE" sz="1600" dirty="0"/>
              <a:t> 0 on </a:t>
            </a:r>
            <a:r>
              <a:rPr lang="sv-SE" sz="1600" dirty="0" err="1"/>
              <a:t>both</a:t>
            </a:r>
            <a:r>
              <a:rPr lang="sv-SE" sz="1600" dirty="0"/>
              <a:t> sides, for </a:t>
            </a:r>
            <a:r>
              <a:rPr lang="sv-SE" sz="1600" dirty="0" err="1"/>
              <a:t>example</a:t>
            </a:r>
            <a:r>
              <a:rPr lang="sv-SE" sz="1600" dirty="0"/>
              <a:t> 0..1 and 0..*. </a:t>
            </a:r>
            <a:r>
              <a:rPr lang="sv-SE" sz="1600" dirty="0" err="1"/>
              <a:t>Why</a:t>
            </a:r>
            <a:r>
              <a:rPr lang="sv-SE" sz="1600" dirty="0"/>
              <a:t>? To </a:t>
            </a:r>
            <a:r>
              <a:rPr lang="sv-SE" sz="1600" dirty="0" err="1"/>
              <a:t>avoid</a:t>
            </a:r>
            <a:r>
              <a:rPr lang="sv-SE" sz="1600" dirty="0"/>
              <a:t> NULL</a:t>
            </a:r>
          </a:p>
          <a:p>
            <a:pPr marL="0" indent="0">
              <a:buNone/>
            </a:pPr>
            <a:endParaRPr lang="sv-SE" sz="2000" dirty="0"/>
          </a:p>
          <a:p>
            <a:endParaRPr lang="sv-SE" sz="2000" dirty="0"/>
          </a:p>
        </p:txBody>
      </p:sp>
      <p:sp>
        <p:nvSpPr>
          <p:cNvPr id="146"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4</a:t>
            </a:r>
            <a:endParaRPr lang="sv-SE" dirty="0"/>
          </a:p>
        </p:txBody>
      </p:sp>
      <p:sp>
        <p:nvSpPr>
          <p:cNvPr id="68" name="Rectangle 8"/>
          <p:cNvSpPr>
            <a:spLocks noChangeArrowheads="1"/>
          </p:cNvSpPr>
          <p:nvPr/>
        </p:nvSpPr>
        <p:spPr bwMode="auto">
          <a:xfrm>
            <a:off x="2449591" y="2987282"/>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9" name="Line 9"/>
          <p:cNvSpPr>
            <a:spLocks noChangeShapeType="1"/>
          </p:cNvSpPr>
          <p:nvPr/>
        </p:nvSpPr>
        <p:spPr bwMode="auto">
          <a:xfrm>
            <a:off x="2449591" y="3158731"/>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0" name="Text Box 10"/>
          <p:cNvSpPr txBox="1">
            <a:spLocks noChangeArrowheads="1"/>
          </p:cNvSpPr>
          <p:nvPr/>
        </p:nvSpPr>
        <p:spPr bwMode="auto">
          <a:xfrm>
            <a:off x="2650807" y="2939656"/>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71" name="Text Box 16"/>
          <p:cNvSpPr txBox="1">
            <a:spLocks noChangeArrowheads="1"/>
          </p:cNvSpPr>
          <p:nvPr/>
        </p:nvSpPr>
        <p:spPr bwMode="auto">
          <a:xfrm>
            <a:off x="3713774" y="305815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72" name="Text Box 17"/>
          <p:cNvSpPr txBox="1">
            <a:spLocks noChangeArrowheads="1"/>
          </p:cNvSpPr>
          <p:nvPr/>
        </p:nvSpPr>
        <p:spPr bwMode="auto">
          <a:xfrm>
            <a:off x="5706371" y="336889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73" name="Rectangle 18"/>
          <p:cNvSpPr>
            <a:spLocks noChangeArrowheads="1"/>
          </p:cNvSpPr>
          <p:nvPr/>
        </p:nvSpPr>
        <p:spPr bwMode="auto">
          <a:xfrm>
            <a:off x="4513755" y="331142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4" name="Line 19"/>
          <p:cNvSpPr>
            <a:spLocks noChangeShapeType="1"/>
          </p:cNvSpPr>
          <p:nvPr/>
        </p:nvSpPr>
        <p:spPr bwMode="auto">
          <a:xfrm>
            <a:off x="4513755" y="349263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5" name="Text Box 21"/>
          <p:cNvSpPr txBox="1">
            <a:spLocks noChangeArrowheads="1"/>
          </p:cNvSpPr>
          <p:nvPr/>
        </p:nvSpPr>
        <p:spPr bwMode="auto">
          <a:xfrm>
            <a:off x="4623725" y="32795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36" name="Rectangle 27"/>
          <p:cNvSpPr>
            <a:spLocks noChangeArrowheads="1"/>
          </p:cNvSpPr>
          <p:nvPr/>
        </p:nvSpPr>
        <p:spPr bwMode="auto">
          <a:xfrm>
            <a:off x="2412682" y="3123645"/>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7" name="Rectangle 28"/>
          <p:cNvSpPr>
            <a:spLocks noChangeArrowheads="1"/>
          </p:cNvSpPr>
          <p:nvPr/>
        </p:nvSpPr>
        <p:spPr bwMode="auto">
          <a:xfrm>
            <a:off x="4443702" y="3456992"/>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38" name="Text Box 29"/>
          <p:cNvSpPr txBox="1">
            <a:spLocks noChangeArrowheads="1"/>
          </p:cNvSpPr>
          <p:nvPr/>
        </p:nvSpPr>
        <p:spPr bwMode="auto">
          <a:xfrm>
            <a:off x="4170307" y="343605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39" name="Text Box 30"/>
          <p:cNvSpPr txBox="1">
            <a:spLocks noChangeArrowheads="1"/>
          </p:cNvSpPr>
          <p:nvPr/>
        </p:nvSpPr>
        <p:spPr bwMode="auto">
          <a:xfrm>
            <a:off x="6533350" y="303976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8" name="Line 106"/>
          <p:cNvSpPr>
            <a:spLocks noChangeShapeType="1"/>
          </p:cNvSpPr>
          <p:nvPr/>
        </p:nvSpPr>
        <p:spPr bwMode="auto">
          <a:xfrm>
            <a:off x="3781907" y="3310827"/>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49" name="Line 106"/>
          <p:cNvSpPr>
            <a:spLocks noChangeShapeType="1"/>
          </p:cNvSpPr>
          <p:nvPr/>
        </p:nvSpPr>
        <p:spPr bwMode="auto">
          <a:xfrm flipH="1">
            <a:off x="5788588" y="3007899"/>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Text Box 17"/>
          <p:cNvSpPr txBox="1">
            <a:spLocks noChangeArrowheads="1"/>
          </p:cNvSpPr>
          <p:nvPr/>
        </p:nvSpPr>
        <p:spPr bwMode="auto">
          <a:xfrm>
            <a:off x="5674341" y="3143952"/>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2" name="Text Box 17"/>
          <p:cNvSpPr txBox="1">
            <a:spLocks noChangeArrowheads="1"/>
          </p:cNvSpPr>
          <p:nvPr/>
        </p:nvSpPr>
        <p:spPr bwMode="auto">
          <a:xfrm>
            <a:off x="3738266" y="3238485"/>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3" name="Rectangle 8"/>
          <p:cNvSpPr>
            <a:spLocks noChangeArrowheads="1"/>
          </p:cNvSpPr>
          <p:nvPr/>
        </p:nvSpPr>
        <p:spPr bwMode="auto">
          <a:xfrm>
            <a:off x="648836" y="3958985"/>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4" name="Line 9"/>
          <p:cNvSpPr>
            <a:spLocks noChangeShapeType="1"/>
          </p:cNvSpPr>
          <p:nvPr/>
        </p:nvSpPr>
        <p:spPr bwMode="auto">
          <a:xfrm>
            <a:off x="636239" y="4135852"/>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5" name="Text Box 10"/>
          <p:cNvSpPr txBox="1">
            <a:spLocks noChangeArrowheads="1"/>
          </p:cNvSpPr>
          <p:nvPr/>
        </p:nvSpPr>
        <p:spPr bwMode="auto">
          <a:xfrm>
            <a:off x="766439" y="3901597"/>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6" name="Rectangle 27"/>
          <p:cNvSpPr>
            <a:spLocks noChangeArrowheads="1"/>
          </p:cNvSpPr>
          <p:nvPr/>
        </p:nvSpPr>
        <p:spPr bwMode="auto">
          <a:xfrm>
            <a:off x="636239" y="4135852"/>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7" name="Rectangle 8"/>
          <p:cNvSpPr>
            <a:spLocks noChangeArrowheads="1"/>
          </p:cNvSpPr>
          <p:nvPr/>
        </p:nvSpPr>
        <p:spPr bwMode="auto">
          <a:xfrm>
            <a:off x="2485712" y="3978638"/>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8" name="Line 9"/>
          <p:cNvSpPr>
            <a:spLocks noChangeShapeType="1"/>
          </p:cNvSpPr>
          <p:nvPr/>
        </p:nvSpPr>
        <p:spPr bwMode="auto">
          <a:xfrm flipV="1">
            <a:off x="2485713" y="4135852"/>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9" name="Text Box 10"/>
          <p:cNvSpPr txBox="1">
            <a:spLocks noChangeArrowheads="1"/>
          </p:cNvSpPr>
          <p:nvPr/>
        </p:nvSpPr>
        <p:spPr bwMode="auto">
          <a:xfrm>
            <a:off x="2692451" y="3923535"/>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0" name="Rectangle 27"/>
          <p:cNvSpPr>
            <a:spLocks noChangeArrowheads="1"/>
          </p:cNvSpPr>
          <p:nvPr/>
        </p:nvSpPr>
        <p:spPr bwMode="auto">
          <a:xfrm>
            <a:off x="2473115" y="4155505"/>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8" name="Isosceles Triangle 167"/>
          <p:cNvSpPr/>
          <p:nvPr/>
        </p:nvSpPr>
        <p:spPr>
          <a:xfrm rot="5400000">
            <a:off x="4325810" y="333283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70" name="Isosceles Triangle 169"/>
          <p:cNvSpPr/>
          <p:nvPr/>
        </p:nvSpPr>
        <p:spPr>
          <a:xfrm rot="5400000">
            <a:off x="6332229" y="3267132"/>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71" name="Isosceles Triangle 170"/>
          <p:cNvSpPr/>
          <p:nvPr/>
        </p:nvSpPr>
        <p:spPr>
          <a:xfrm>
            <a:off x="2757628" y="3523566"/>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72" name="Straight Connector 171"/>
          <p:cNvCxnSpPr>
            <a:stCxn id="171" idx="3"/>
          </p:cNvCxnSpPr>
          <p:nvPr/>
        </p:nvCxnSpPr>
        <p:spPr>
          <a:xfrm>
            <a:off x="2900420" y="3676832"/>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73" name="Straight Connector 172"/>
          <p:cNvCxnSpPr/>
          <p:nvPr/>
        </p:nvCxnSpPr>
        <p:spPr>
          <a:xfrm>
            <a:off x="1499367" y="3811774"/>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74" name="Straight Connector 173"/>
          <p:cNvCxnSpPr/>
          <p:nvPr/>
        </p:nvCxnSpPr>
        <p:spPr>
          <a:xfrm>
            <a:off x="3879436" y="3829232"/>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5" name="Rectangle 18"/>
          <p:cNvSpPr>
            <a:spLocks noChangeArrowheads="1"/>
          </p:cNvSpPr>
          <p:nvPr/>
        </p:nvSpPr>
        <p:spPr bwMode="auto">
          <a:xfrm>
            <a:off x="4680785" y="2512850"/>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76" name="Line 19"/>
          <p:cNvSpPr>
            <a:spLocks noChangeShapeType="1"/>
          </p:cNvSpPr>
          <p:nvPr/>
        </p:nvSpPr>
        <p:spPr bwMode="auto">
          <a:xfrm>
            <a:off x="4680785" y="2694065"/>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7" name="Text Box 21"/>
          <p:cNvSpPr txBox="1">
            <a:spLocks noChangeArrowheads="1"/>
          </p:cNvSpPr>
          <p:nvPr/>
        </p:nvSpPr>
        <p:spPr bwMode="auto">
          <a:xfrm>
            <a:off x="4790755" y="248095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8" name="Rectangle 28"/>
          <p:cNvSpPr>
            <a:spLocks noChangeArrowheads="1"/>
          </p:cNvSpPr>
          <p:nvPr/>
        </p:nvSpPr>
        <p:spPr bwMode="auto">
          <a:xfrm>
            <a:off x="4650196" y="2682786"/>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79" name="Line 106"/>
          <p:cNvSpPr>
            <a:spLocks noChangeShapeType="1"/>
          </p:cNvSpPr>
          <p:nvPr/>
        </p:nvSpPr>
        <p:spPr bwMode="auto">
          <a:xfrm flipH="1" flipV="1">
            <a:off x="5961049" y="2658620"/>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2" name="Text Box 16"/>
          <p:cNvSpPr txBox="1">
            <a:spLocks noChangeArrowheads="1"/>
          </p:cNvSpPr>
          <p:nvPr/>
        </p:nvSpPr>
        <p:spPr bwMode="auto">
          <a:xfrm>
            <a:off x="5884687" y="246145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83" name="Text Box 30"/>
          <p:cNvSpPr txBox="1">
            <a:spLocks noChangeArrowheads="1"/>
          </p:cNvSpPr>
          <p:nvPr/>
        </p:nvSpPr>
        <p:spPr bwMode="auto">
          <a:xfrm>
            <a:off x="6461353" y="278106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84" name="Straight Connector 183"/>
          <p:cNvCxnSpPr/>
          <p:nvPr/>
        </p:nvCxnSpPr>
        <p:spPr>
          <a:xfrm>
            <a:off x="1500777" y="3820702"/>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96" name="TextBox 195"/>
          <p:cNvSpPr txBox="1"/>
          <p:nvPr/>
        </p:nvSpPr>
        <p:spPr>
          <a:xfrm>
            <a:off x="1771837" y="3060918"/>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97" name="Rectangle 8"/>
          <p:cNvSpPr>
            <a:spLocks noChangeArrowheads="1"/>
          </p:cNvSpPr>
          <p:nvPr/>
        </p:nvSpPr>
        <p:spPr bwMode="auto">
          <a:xfrm>
            <a:off x="327919" y="2972706"/>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8" name="Line 9"/>
          <p:cNvSpPr>
            <a:spLocks noChangeShapeType="1"/>
          </p:cNvSpPr>
          <p:nvPr/>
        </p:nvSpPr>
        <p:spPr bwMode="auto">
          <a:xfrm>
            <a:off x="327919" y="3144154"/>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9" name="Text Box 10"/>
          <p:cNvSpPr txBox="1">
            <a:spLocks noChangeArrowheads="1"/>
          </p:cNvSpPr>
          <p:nvPr/>
        </p:nvSpPr>
        <p:spPr bwMode="auto">
          <a:xfrm>
            <a:off x="529135" y="2925079"/>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200" name="Rectangle 27"/>
          <p:cNvSpPr>
            <a:spLocks noChangeArrowheads="1"/>
          </p:cNvSpPr>
          <p:nvPr/>
        </p:nvSpPr>
        <p:spPr bwMode="auto">
          <a:xfrm>
            <a:off x="291010" y="3109068"/>
            <a:ext cx="11063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p:txBody>
      </p:sp>
      <p:sp>
        <p:nvSpPr>
          <p:cNvPr id="201" name="Line 106"/>
          <p:cNvSpPr>
            <a:spLocks noChangeShapeType="1"/>
          </p:cNvSpPr>
          <p:nvPr/>
        </p:nvSpPr>
        <p:spPr bwMode="auto">
          <a:xfrm flipH="1" flipV="1">
            <a:off x="1645940" y="3263804"/>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2" name="Text Box 17"/>
          <p:cNvSpPr txBox="1">
            <a:spLocks noChangeArrowheads="1"/>
          </p:cNvSpPr>
          <p:nvPr/>
        </p:nvSpPr>
        <p:spPr bwMode="auto">
          <a:xfrm>
            <a:off x="1620926" y="3267718"/>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203" name="Text Box 17"/>
          <p:cNvSpPr txBox="1">
            <a:spLocks noChangeArrowheads="1"/>
          </p:cNvSpPr>
          <p:nvPr/>
        </p:nvSpPr>
        <p:spPr bwMode="auto">
          <a:xfrm>
            <a:off x="2066099" y="304614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204" name="Isosceles Triangle 203"/>
          <p:cNvSpPr/>
          <p:nvPr/>
        </p:nvSpPr>
        <p:spPr>
          <a:xfrm rot="16200000">
            <a:off x="1730601" y="3141730"/>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77" name="Line 106"/>
          <p:cNvSpPr>
            <a:spLocks noChangeShapeType="1"/>
          </p:cNvSpPr>
          <p:nvPr/>
        </p:nvSpPr>
        <p:spPr bwMode="auto">
          <a:xfrm flipH="1">
            <a:off x="7402079" y="3979943"/>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78" name="Rectangle 23"/>
          <p:cNvSpPr>
            <a:spLocks noChangeArrowheads="1"/>
          </p:cNvSpPr>
          <p:nvPr/>
        </p:nvSpPr>
        <p:spPr bwMode="auto">
          <a:xfrm>
            <a:off x="6784003" y="263617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9" name="Text Box 25"/>
          <p:cNvSpPr txBox="1">
            <a:spLocks noChangeArrowheads="1"/>
          </p:cNvSpPr>
          <p:nvPr/>
        </p:nvSpPr>
        <p:spPr bwMode="auto">
          <a:xfrm>
            <a:off x="6786381" y="2589743"/>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81" name="Line 34"/>
          <p:cNvSpPr>
            <a:spLocks noChangeShapeType="1"/>
          </p:cNvSpPr>
          <p:nvPr/>
        </p:nvSpPr>
        <p:spPr bwMode="auto">
          <a:xfrm>
            <a:off x="6786383" y="28183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82" name="Text Box 22"/>
          <p:cNvSpPr txBox="1">
            <a:spLocks noChangeArrowheads="1"/>
          </p:cNvSpPr>
          <p:nvPr/>
        </p:nvSpPr>
        <p:spPr bwMode="auto">
          <a:xfrm>
            <a:off x="6762870" y="2771942"/>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83" name="Rectangle 23"/>
          <p:cNvSpPr>
            <a:spLocks noChangeArrowheads="1"/>
          </p:cNvSpPr>
          <p:nvPr/>
        </p:nvSpPr>
        <p:spPr bwMode="auto">
          <a:xfrm>
            <a:off x="6784002" y="4471422"/>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84" name="Text Box 25"/>
          <p:cNvSpPr txBox="1">
            <a:spLocks noChangeArrowheads="1"/>
          </p:cNvSpPr>
          <p:nvPr/>
        </p:nvSpPr>
        <p:spPr bwMode="auto">
          <a:xfrm>
            <a:off x="7003077" y="442498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85" name="Line 34"/>
          <p:cNvSpPr>
            <a:spLocks noChangeShapeType="1"/>
          </p:cNvSpPr>
          <p:nvPr/>
        </p:nvSpPr>
        <p:spPr bwMode="auto">
          <a:xfrm>
            <a:off x="6786382" y="4653586"/>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86" name="Text Box 22"/>
          <p:cNvSpPr txBox="1">
            <a:spLocks noChangeArrowheads="1"/>
          </p:cNvSpPr>
          <p:nvPr/>
        </p:nvSpPr>
        <p:spPr bwMode="auto">
          <a:xfrm>
            <a:off x="6762869" y="4663593"/>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87" name="Text Box 30"/>
          <p:cNvSpPr txBox="1">
            <a:spLocks noChangeArrowheads="1"/>
          </p:cNvSpPr>
          <p:nvPr/>
        </p:nvSpPr>
        <p:spPr bwMode="auto">
          <a:xfrm>
            <a:off x="7050918" y="427496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88" name="Text Box 30"/>
          <p:cNvSpPr txBox="1">
            <a:spLocks noChangeArrowheads="1"/>
          </p:cNvSpPr>
          <p:nvPr/>
        </p:nvSpPr>
        <p:spPr bwMode="auto">
          <a:xfrm>
            <a:off x="7050918" y="397661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89" name="Isosceles Triangle 88"/>
          <p:cNvSpPr/>
          <p:nvPr/>
        </p:nvSpPr>
        <p:spPr>
          <a:xfrm>
            <a:off x="7477094" y="3148459"/>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91" name="Rectangle 23"/>
          <p:cNvSpPr>
            <a:spLocks noChangeArrowheads="1"/>
          </p:cNvSpPr>
          <p:nvPr/>
        </p:nvSpPr>
        <p:spPr bwMode="auto">
          <a:xfrm>
            <a:off x="6784001" y="3536751"/>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2" name="Text Box 25"/>
          <p:cNvSpPr txBox="1">
            <a:spLocks noChangeArrowheads="1"/>
          </p:cNvSpPr>
          <p:nvPr/>
        </p:nvSpPr>
        <p:spPr bwMode="auto">
          <a:xfrm>
            <a:off x="6744613" y="3490316"/>
            <a:ext cx="161561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93" name="Line 34"/>
          <p:cNvSpPr>
            <a:spLocks noChangeShapeType="1"/>
          </p:cNvSpPr>
          <p:nvPr/>
        </p:nvSpPr>
        <p:spPr bwMode="auto">
          <a:xfrm>
            <a:off x="6786381" y="3718916"/>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94" name="Line 106"/>
          <p:cNvSpPr>
            <a:spLocks noChangeShapeType="1"/>
          </p:cNvSpPr>
          <p:nvPr/>
        </p:nvSpPr>
        <p:spPr bwMode="auto">
          <a:xfrm>
            <a:off x="7385738" y="3120590"/>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95" name="Text Box 30"/>
          <p:cNvSpPr txBox="1">
            <a:spLocks noChangeArrowheads="1"/>
          </p:cNvSpPr>
          <p:nvPr/>
        </p:nvSpPr>
        <p:spPr bwMode="auto">
          <a:xfrm>
            <a:off x="7044342" y="336339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96" name="Text Box 30"/>
          <p:cNvSpPr txBox="1">
            <a:spLocks noChangeArrowheads="1"/>
          </p:cNvSpPr>
          <p:nvPr/>
        </p:nvSpPr>
        <p:spPr bwMode="auto">
          <a:xfrm>
            <a:off x="7019568" y="30271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97" name="Text Box 17"/>
          <p:cNvSpPr txBox="1">
            <a:spLocks noChangeArrowheads="1"/>
          </p:cNvSpPr>
          <p:nvPr/>
        </p:nvSpPr>
        <p:spPr bwMode="auto">
          <a:xfrm>
            <a:off x="7094262" y="3142952"/>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98" name="Isosceles Triangle 97"/>
          <p:cNvSpPr/>
          <p:nvPr/>
        </p:nvSpPr>
        <p:spPr>
          <a:xfrm>
            <a:off x="7462425" y="4128196"/>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00" name="TextBox 99"/>
          <p:cNvSpPr txBox="1"/>
          <p:nvPr/>
        </p:nvSpPr>
        <p:spPr>
          <a:xfrm>
            <a:off x="7413237" y="4163407"/>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102" name="Rectangle 23"/>
          <p:cNvSpPr>
            <a:spLocks noChangeArrowheads="1"/>
          </p:cNvSpPr>
          <p:nvPr/>
        </p:nvSpPr>
        <p:spPr bwMode="auto">
          <a:xfrm>
            <a:off x="1987443" y="4603363"/>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3" name="Line 34"/>
          <p:cNvSpPr>
            <a:spLocks noChangeShapeType="1"/>
          </p:cNvSpPr>
          <p:nvPr/>
        </p:nvSpPr>
        <p:spPr bwMode="auto">
          <a:xfrm>
            <a:off x="1989823" y="4785527"/>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04" name="Text Box 22"/>
          <p:cNvSpPr txBox="1">
            <a:spLocks noChangeArrowheads="1"/>
          </p:cNvSpPr>
          <p:nvPr/>
        </p:nvSpPr>
        <p:spPr bwMode="auto">
          <a:xfrm>
            <a:off x="1958924" y="4807788"/>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05" name="Text Box 25"/>
          <p:cNvSpPr txBox="1">
            <a:spLocks noChangeArrowheads="1"/>
          </p:cNvSpPr>
          <p:nvPr/>
        </p:nvSpPr>
        <p:spPr bwMode="auto">
          <a:xfrm>
            <a:off x="2240949" y="454673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106" name="Line 106"/>
          <p:cNvSpPr>
            <a:spLocks noChangeShapeType="1"/>
          </p:cNvSpPr>
          <p:nvPr/>
        </p:nvSpPr>
        <p:spPr bwMode="auto">
          <a:xfrm flipH="1">
            <a:off x="3387374" y="4925913"/>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07" name="Text Box 17"/>
          <p:cNvSpPr txBox="1">
            <a:spLocks noChangeArrowheads="1"/>
          </p:cNvSpPr>
          <p:nvPr/>
        </p:nvSpPr>
        <p:spPr bwMode="auto">
          <a:xfrm>
            <a:off x="3403453" y="4897090"/>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08" name="TextBox 107"/>
          <p:cNvSpPr txBox="1"/>
          <p:nvPr/>
        </p:nvSpPr>
        <p:spPr>
          <a:xfrm>
            <a:off x="3513251" y="4695081"/>
            <a:ext cx="850094" cy="230832"/>
          </a:xfrm>
          <a:prstGeom prst="rect">
            <a:avLst/>
          </a:prstGeom>
          <a:noFill/>
        </p:spPr>
        <p:txBody>
          <a:bodyPr wrap="square" rtlCol="0">
            <a:spAutoFit/>
          </a:bodyPr>
          <a:lstStyle/>
          <a:p>
            <a:r>
              <a:rPr lang="sv-SE" sz="900" i="1" dirty="0" err="1" smtClean="0">
                <a:latin typeface="Verdana" panose="020B0604030504040204" pitchFamily="34" charset="0"/>
              </a:rPr>
              <a:t>isOf</a:t>
            </a:r>
            <a:endParaRPr lang="sv-SE" sz="900" i="1" dirty="0">
              <a:latin typeface="Verdana" panose="020B0604030504040204" pitchFamily="34" charset="0"/>
            </a:endParaRPr>
          </a:p>
        </p:txBody>
      </p:sp>
      <p:sp>
        <p:nvSpPr>
          <p:cNvPr id="109" name="Isosceles Triangle 108"/>
          <p:cNvSpPr/>
          <p:nvPr/>
        </p:nvSpPr>
        <p:spPr>
          <a:xfrm rot="16200000">
            <a:off x="3440041" y="479931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10" name="Text Box 17"/>
          <p:cNvSpPr txBox="1">
            <a:spLocks noChangeArrowheads="1"/>
          </p:cNvSpPr>
          <p:nvPr/>
        </p:nvSpPr>
        <p:spPr bwMode="auto">
          <a:xfrm>
            <a:off x="3925770" y="4908208"/>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12" name="Text Box 17"/>
          <p:cNvSpPr txBox="1">
            <a:spLocks noChangeArrowheads="1"/>
          </p:cNvSpPr>
          <p:nvPr/>
        </p:nvSpPr>
        <p:spPr bwMode="auto">
          <a:xfrm>
            <a:off x="6061318" y="261039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13" name="Isosceles Triangle 112"/>
          <p:cNvSpPr/>
          <p:nvPr/>
        </p:nvSpPr>
        <p:spPr>
          <a:xfrm rot="5400000">
            <a:off x="6338329" y="268801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90" name="Rectangle 23"/>
          <p:cNvSpPr>
            <a:spLocks noChangeArrowheads="1"/>
          </p:cNvSpPr>
          <p:nvPr/>
        </p:nvSpPr>
        <p:spPr bwMode="auto">
          <a:xfrm>
            <a:off x="4316023" y="4487342"/>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9" name="Text Box 25"/>
          <p:cNvSpPr txBox="1">
            <a:spLocks noChangeArrowheads="1"/>
          </p:cNvSpPr>
          <p:nvPr/>
        </p:nvSpPr>
        <p:spPr bwMode="auto">
          <a:xfrm>
            <a:off x="4535098" y="444090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101" name="Line 34"/>
          <p:cNvSpPr>
            <a:spLocks noChangeShapeType="1"/>
          </p:cNvSpPr>
          <p:nvPr/>
        </p:nvSpPr>
        <p:spPr bwMode="auto">
          <a:xfrm>
            <a:off x="4318403" y="4669506"/>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15" name="Line 106"/>
          <p:cNvSpPr>
            <a:spLocks noChangeShapeType="1"/>
          </p:cNvSpPr>
          <p:nvPr/>
        </p:nvSpPr>
        <p:spPr bwMode="auto">
          <a:xfrm flipH="1">
            <a:off x="5723418" y="4785527"/>
            <a:ext cx="1039449" cy="9260"/>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16" name="Text Box 17"/>
          <p:cNvSpPr txBox="1">
            <a:spLocks noChangeArrowheads="1"/>
          </p:cNvSpPr>
          <p:nvPr/>
        </p:nvSpPr>
        <p:spPr bwMode="auto">
          <a:xfrm>
            <a:off x="6347530" y="4763578"/>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17" name="TextBox 116"/>
          <p:cNvSpPr txBox="1"/>
          <p:nvPr/>
        </p:nvSpPr>
        <p:spPr>
          <a:xfrm>
            <a:off x="5932919" y="4555585"/>
            <a:ext cx="850094" cy="230832"/>
          </a:xfrm>
          <a:prstGeom prst="rect">
            <a:avLst/>
          </a:prstGeom>
          <a:noFill/>
        </p:spPr>
        <p:txBody>
          <a:bodyPr wrap="square" rtlCol="0">
            <a:spAutoFit/>
          </a:bodyPr>
          <a:lstStyle/>
          <a:p>
            <a:r>
              <a:rPr lang="sv-SE" sz="900" i="1" dirty="0" err="1" smtClean="0">
                <a:latin typeface="Verdana" panose="020B0604030504040204" pitchFamily="34" charset="0"/>
              </a:rPr>
              <a:t>hasMain</a:t>
            </a:r>
            <a:endParaRPr lang="sv-SE" sz="900" i="1" dirty="0">
              <a:latin typeface="Verdana" panose="020B0604030504040204" pitchFamily="34" charset="0"/>
            </a:endParaRPr>
          </a:p>
        </p:txBody>
      </p:sp>
      <p:sp>
        <p:nvSpPr>
          <p:cNvPr id="118" name="Isosceles Triangle 117"/>
          <p:cNvSpPr/>
          <p:nvPr/>
        </p:nvSpPr>
        <p:spPr>
          <a:xfrm rot="16200000">
            <a:off x="5776087" y="4658283"/>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19" name="Text Box 17"/>
          <p:cNvSpPr txBox="1">
            <a:spLocks noChangeArrowheads="1"/>
          </p:cNvSpPr>
          <p:nvPr/>
        </p:nvSpPr>
        <p:spPr bwMode="auto">
          <a:xfrm>
            <a:off x="5720858" y="479904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120" name="Oval 119"/>
          <p:cNvSpPr/>
          <p:nvPr/>
        </p:nvSpPr>
        <p:spPr>
          <a:xfrm>
            <a:off x="1343068" y="4343314"/>
            <a:ext cx="7102717" cy="762199"/>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767840047"/>
      </p:ext>
    </p:extLst>
  </p:cSld>
  <p:clrMapOvr>
    <a:masterClrMapping/>
  </p:clrMapOvr>
  <mc:AlternateContent xmlns:mc="http://schemas.openxmlformats.org/markup-compatibility/2006" xmlns:p14="http://schemas.microsoft.com/office/powerpoint/2010/main">
    <mc:Choice Requires="p14">
      <p:transition spd="slow" p14:dur="2000" advTm="51551"/>
    </mc:Choice>
    <mc:Fallback xmlns="">
      <p:transition spd="slow" advTm="51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32959"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32960"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32961"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32962"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32963"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32964"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32965"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32966"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32967"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p>
          <a:p>
            <a:pPr eaLnBrk="1" hangingPunct="1"/>
            <a:r>
              <a:rPr lang="sv-SE" altLang="sv-SE" sz="825" i="0" dirty="0" err="1" smtClean="0"/>
              <a:t>of</a:t>
            </a:r>
            <a:r>
              <a:rPr lang="sv-SE" altLang="sv-SE" sz="825" i="0" dirty="0" smtClean="0"/>
              <a:t> software </a:t>
            </a:r>
            <a:r>
              <a:rPr lang="sv-SE" altLang="sv-SE" sz="825" i="0" dirty="0" err="1" smtClean="0"/>
              <a:t>concepts</a:t>
            </a:r>
            <a:r>
              <a:rPr lang="sv-SE" altLang="sv-SE" sz="825" i="0" dirty="0"/>
              <a:t> </a:t>
            </a:r>
            <a:endParaRPr lang="sv-SE" altLang="sv-SE" sz="825" i="0" dirty="0" smtClean="0"/>
          </a:p>
          <a:p>
            <a:pPr eaLnBrk="1" hangingPunct="1"/>
            <a:r>
              <a:rPr lang="sv-SE" altLang="sv-SE" sz="825" i="0" dirty="0" smtClean="0"/>
              <a:t>(in UML Class Diagram)</a:t>
            </a:r>
            <a:endParaRPr lang="sv-SE" altLang="sv-SE" sz="825" i="0" dirty="0"/>
          </a:p>
        </p:txBody>
      </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a:t>Graphical</a:t>
            </a:r>
            <a:r>
              <a:rPr lang="sv-SE" altLang="sv-SE" sz="825" b="1" i="0" dirty="0"/>
              <a:t> </a:t>
            </a:r>
            <a:r>
              <a:rPr lang="sv-SE" altLang="sv-SE" sz="825" b="1" i="0" dirty="0" err="1"/>
              <a:t>models</a:t>
            </a:r>
            <a:r>
              <a:rPr lang="sv-SE" altLang="sv-SE" sz="825" b="1" i="0" dirty="0"/>
              <a:t>/diagram</a:t>
            </a:r>
            <a:endParaRPr lang="en-US" altLang="sv-SE" sz="825" b="1" i="0"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2399139852"/>
      </p:ext>
    </p:extLst>
  </p:cSld>
  <p:clrMapOvr>
    <a:masterClrMapping/>
  </p:clrMapOvr>
  <mc:AlternateContent xmlns:mc="http://schemas.openxmlformats.org/markup-compatibility/2006" xmlns:p14="http://schemas.microsoft.com/office/powerpoint/2010/main">
    <mc:Choice Requires="p14">
      <p:transition spd="slow" p14:dur="2000" advTm="47503"/>
    </mc:Choice>
    <mc:Fallback xmlns="">
      <p:transition spd="slow" advTm="47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178978" cy="3240432"/>
          </a:xfrm>
        </p:spPr>
        <p:txBody>
          <a:bodyPr>
            <a:normAutofit/>
          </a:bodyPr>
          <a:lstStyle/>
          <a:p>
            <a:r>
              <a:rPr lang="sv-SE" sz="1400" dirty="0" smtClean="0">
                <a:solidFill>
                  <a:srgbClr val="00B050"/>
                </a:solidFill>
              </a:rPr>
              <a:t>TO DO: </a:t>
            </a:r>
            <a:r>
              <a:rPr lang="sv-SE" sz="1400" dirty="0" err="1" smtClean="0"/>
              <a:t>Decide</a:t>
            </a:r>
            <a:r>
              <a:rPr lang="sv-SE" sz="1400" dirty="0" smtClean="0"/>
              <a:t> </a:t>
            </a:r>
            <a:r>
              <a:rPr lang="sv-SE" sz="1400" dirty="0" err="1" smtClean="0"/>
              <a:t>identifier</a:t>
            </a:r>
            <a:r>
              <a:rPr lang="sv-SE" sz="1400" dirty="0" smtClean="0"/>
              <a:t> in </a:t>
            </a:r>
            <a:r>
              <a:rPr lang="sv-SE" sz="1400" dirty="0" err="1" smtClean="0"/>
              <a:t>each</a:t>
            </a:r>
            <a:r>
              <a:rPr lang="sv-SE" sz="1400" dirty="0" smtClean="0"/>
              <a:t> </a:t>
            </a:r>
            <a:r>
              <a:rPr lang="sv-SE" sz="1400" dirty="0" err="1" smtClean="0"/>
              <a:t>class</a:t>
            </a:r>
            <a:r>
              <a:rPr lang="sv-SE" sz="1400" dirty="0" smtClean="0"/>
              <a:t> – </a:t>
            </a:r>
            <a:r>
              <a:rPr lang="sv-SE" sz="1400" dirty="0" err="1" smtClean="0"/>
              <a:t>that</a:t>
            </a:r>
            <a:r>
              <a:rPr lang="sv-SE" sz="1400" dirty="0" smtClean="0"/>
              <a:t> is, </a:t>
            </a:r>
            <a:r>
              <a:rPr lang="sv-SE" sz="1400" dirty="0" err="1" smtClean="0"/>
              <a:t>decide</a:t>
            </a:r>
            <a:r>
              <a:rPr lang="sv-SE" sz="1400" dirty="0" smtClean="0"/>
              <a:t> </a:t>
            </a:r>
            <a:r>
              <a:rPr lang="sv-SE" sz="1400" dirty="0" err="1" smtClean="0"/>
              <a:t>primary</a:t>
            </a:r>
            <a:r>
              <a:rPr lang="sv-SE" sz="1400" dirty="0" smtClean="0"/>
              <a:t> </a:t>
            </a:r>
            <a:r>
              <a:rPr lang="sv-SE" sz="1400" dirty="0" err="1" smtClean="0"/>
              <a:t>key</a:t>
            </a:r>
            <a:r>
              <a:rPr lang="sv-SE" sz="1400" dirty="0" smtClean="0"/>
              <a:t> (PK). </a:t>
            </a:r>
            <a:r>
              <a:rPr lang="sv-SE" sz="1400" dirty="0" err="1"/>
              <a:t>Why</a:t>
            </a:r>
            <a:r>
              <a:rPr lang="sv-SE" sz="1400" dirty="0"/>
              <a:t>? The </a:t>
            </a:r>
            <a:r>
              <a:rPr lang="sv-SE" sz="1400" dirty="0" err="1"/>
              <a:t>relational</a:t>
            </a:r>
            <a:r>
              <a:rPr lang="sv-SE" sz="1400" dirty="0"/>
              <a:t> </a:t>
            </a:r>
            <a:r>
              <a:rPr lang="sv-SE" sz="1400" dirty="0" err="1"/>
              <a:t>database</a:t>
            </a:r>
            <a:r>
              <a:rPr lang="sv-SE" sz="1400" dirty="0"/>
              <a:t> </a:t>
            </a:r>
            <a:r>
              <a:rPr lang="sv-SE" sz="1400" dirty="0" err="1"/>
              <a:t>technology</a:t>
            </a:r>
            <a:r>
              <a:rPr lang="sv-SE" sz="1400" dirty="0"/>
              <a:t> </a:t>
            </a:r>
            <a:r>
              <a:rPr lang="sv-SE" sz="1400" dirty="0" err="1"/>
              <a:t>requires</a:t>
            </a:r>
            <a:r>
              <a:rPr lang="sv-SE" sz="1400" dirty="0"/>
              <a:t> </a:t>
            </a:r>
            <a:r>
              <a:rPr lang="sv-SE" sz="1400" dirty="0" smtClean="0"/>
              <a:t>PK</a:t>
            </a:r>
            <a:endParaRPr lang="sv-SE" sz="1400" dirty="0"/>
          </a:p>
          <a:p>
            <a:endParaRPr lang="sv-SE" sz="1800" dirty="0"/>
          </a:p>
          <a:p>
            <a:pPr marL="0" indent="0">
              <a:buNone/>
            </a:pPr>
            <a:endParaRPr lang="sv-SE" sz="2000" dirty="0" smtClean="0"/>
          </a:p>
          <a:p>
            <a:pPr marL="0" indent="0">
              <a:buNone/>
            </a:pPr>
            <a:endParaRPr lang="sv-SE" sz="2000" dirty="0"/>
          </a:p>
          <a:p>
            <a:endParaRPr lang="sv-SE" sz="2000" dirty="0"/>
          </a:p>
        </p:txBody>
      </p:sp>
      <p:sp>
        <p:nvSpPr>
          <p:cNvPr id="100" name="TextBox 99"/>
          <p:cNvSpPr txBox="1"/>
          <p:nvPr/>
        </p:nvSpPr>
        <p:spPr>
          <a:xfrm>
            <a:off x="7328292" y="4061074"/>
            <a:ext cx="2174039"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138"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5</a:t>
            </a:r>
            <a:endParaRPr lang="sv-SE" dirty="0"/>
          </a:p>
        </p:txBody>
      </p:sp>
      <p:sp>
        <p:nvSpPr>
          <p:cNvPr id="136" name="Rectangle 8"/>
          <p:cNvSpPr>
            <a:spLocks noChangeArrowheads="1"/>
          </p:cNvSpPr>
          <p:nvPr/>
        </p:nvSpPr>
        <p:spPr bwMode="auto">
          <a:xfrm>
            <a:off x="2449591" y="2987282"/>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449591" y="3158731"/>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650807" y="2939656"/>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713774" y="305815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706371" y="336889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513755" y="331142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513755" y="349263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623725" y="32795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412682" y="3123645"/>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443702" y="3456992"/>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8" name="Text Box 29"/>
          <p:cNvSpPr txBox="1">
            <a:spLocks noChangeArrowheads="1"/>
          </p:cNvSpPr>
          <p:nvPr/>
        </p:nvSpPr>
        <p:spPr bwMode="auto">
          <a:xfrm>
            <a:off x="4170307" y="343605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533350" y="303976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781907" y="3310827"/>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788588" y="3007899"/>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674341" y="3143952"/>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738266" y="3238485"/>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648836" y="3958985"/>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636239" y="4135852"/>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766439" y="3901597"/>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636239" y="4135852"/>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485712" y="3978638"/>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485713" y="4135852"/>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692451" y="3923535"/>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473115" y="4155505"/>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325810" y="333283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332229" y="3267132"/>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757628" y="3523566"/>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2900420" y="3676832"/>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499367" y="3811774"/>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3879436" y="3829232"/>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80785" y="2512850"/>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80785" y="2694065"/>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90755" y="248095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50196" y="2682786"/>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5961049" y="2658620"/>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5884687" y="246145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461353" y="278106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500777" y="3820702"/>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771837" y="3060918"/>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327919" y="2972706"/>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327919" y="3144154"/>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529135" y="2925079"/>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291010" y="3109068"/>
            <a:ext cx="11063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p:txBody>
      </p:sp>
      <p:sp>
        <p:nvSpPr>
          <p:cNvPr id="183" name="Line 106"/>
          <p:cNvSpPr>
            <a:spLocks noChangeShapeType="1"/>
          </p:cNvSpPr>
          <p:nvPr/>
        </p:nvSpPr>
        <p:spPr bwMode="auto">
          <a:xfrm flipH="1" flipV="1">
            <a:off x="1645940" y="3263804"/>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620926" y="3267718"/>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066099" y="304614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730601" y="3141730"/>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402079" y="3979943"/>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784003" y="263617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786381" y="2589743"/>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786383" y="28183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762870" y="2771942"/>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050918" y="427496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050918" y="397661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477094" y="3148459"/>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784001" y="3536751"/>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744613" y="3490316"/>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786381" y="3718916"/>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385738" y="3120590"/>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044342" y="336339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019568" y="30271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094262" y="3142952"/>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462425" y="4128196"/>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413237" y="4163407"/>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18" name="Text Box 17"/>
          <p:cNvSpPr txBox="1">
            <a:spLocks noChangeArrowheads="1"/>
          </p:cNvSpPr>
          <p:nvPr/>
        </p:nvSpPr>
        <p:spPr bwMode="auto">
          <a:xfrm>
            <a:off x="6061318" y="263233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9" name="Isosceles Triangle 218"/>
          <p:cNvSpPr/>
          <p:nvPr/>
        </p:nvSpPr>
        <p:spPr>
          <a:xfrm rot="5400000">
            <a:off x="6338329" y="2709961"/>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107" name="Rectangle 23"/>
          <p:cNvSpPr>
            <a:spLocks noChangeArrowheads="1"/>
          </p:cNvSpPr>
          <p:nvPr/>
        </p:nvSpPr>
        <p:spPr bwMode="auto">
          <a:xfrm>
            <a:off x="6784002" y="4471422"/>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8" name="Text Box 25"/>
          <p:cNvSpPr txBox="1">
            <a:spLocks noChangeArrowheads="1"/>
          </p:cNvSpPr>
          <p:nvPr/>
        </p:nvSpPr>
        <p:spPr bwMode="auto">
          <a:xfrm>
            <a:off x="7003077" y="442498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09" name="Line 34"/>
          <p:cNvSpPr>
            <a:spLocks noChangeShapeType="1"/>
          </p:cNvSpPr>
          <p:nvPr/>
        </p:nvSpPr>
        <p:spPr bwMode="auto">
          <a:xfrm>
            <a:off x="6786382" y="4653586"/>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10" name="Text Box 22"/>
          <p:cNvSpPr txBox="1">
            <a:spLocks noChangeArrowheads="1"/>
          </p:cNvSpPr>
          <p:nvPr/>
        </p:nvSpPr>
        <p:spPr bwMode="auto">
          <a:xfrm>
            <a:off x="6762869" y="4663593"/>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11" name="Rectangle 23"/>
          <p:cNvSpPr>
            <a:spLocks noChangeArrowheads="1"/>
          </p:cNvSpPr>
          <p:nvPr/>
        </p:nvSpPr>
        <p:spPr bwMode="auto">
          <a:xfrm>
            <a:off x="1987443" y="4603363"/>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2" name="Line 34"/>
          <p:cNvSpPr>
            <a:spLocks noChangeShapeType="1"/>
          </p:cNvSpPr>
          <p:nvPr/>
        </p:nvSpPr>
        <p:spPr bwMode="auto">
          <a:xfrm>
            <a:off x="1989823" y="4785527"/>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13" name="Text Box 22"/>
          <p:cNvSpPr txBox="1">
            <a:spLocks noChangeArrowheads="1"/>
          </p:cNvSpPr>
          <p:nvPr/>
        </p:nvSpPr>
        <p:spPr bwMode="auto">
          <a:xfrm>
            <a:off x="1958924" y="4807788"/>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14" name="Text Box 25"/>
          <p:cNvSpPr txBox="1">
            <a:spLocks noChangeArrowheads="1"/>
          </p:cNvSpPr>
          <p:nvPr/>
        </p:nvSpPr>
        <p:spPr bwMode="auto">
          <a:xfrm>
            <a:off x="2240949" y="454673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115" name="Line 106"/>
          <p:cNvSpPr>
            <a:spLocks noChangeShapeType="1"/>
          </p:cNvSpPr>
          <p:nvPr/>
        </p:nvSpPr>
        <p:spPr bwMode="auto">
          <a:xfrm flipH="1">
            <a:off x="3387374" y="4925913"/>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16" name="Text Box 17"/>
          <p:cNvSpPr txBox="1">
            <a:spLocks noChangeArrowheads="1"/>
          </p:cNvSpPr>
          <p:nvPr/>
        </p:nvSpPr>
        <p:spPr bwMode="auto">
          <a:xfrm>
            <a:off x="3403453" y="4897090"/>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17" name="TextBox 116"/>
          <p:cNvSpPr txBox="1"/>
          <p:nvPr/>
        </p:nvSpPr>
        <p:spPr>
          <a:xfrm>
            <a:off x="3513251" y="4695081"/>
            <a:ext cx="850094" cy="230832"/>
          </a:xfrm>
          <a:prstGeom prst="rect">
            <a:avLst/>
          </a:prstGeom>
          <a:noFill/>
        </p:spPr>
        <p:txBody>
          <a:bodyPr wrap="square" rtlCol="0">
            <a:spAutoFit/>
          </a:bodyPr>
          <a:lstStyle/>
          <a:p>
            <a:r>
              <a:rPr lang="sv-SE" sz="900" i="1" dirty="0" err="1" smtClean="0">
                <a:latin typeface="Verdana" panose="020B0604030504040204" pitchFamily="34" charset="0"/>
              </a:rPr>
              <a:t>isOf</a:t>
            </a:r>
            <a:endParaRPr lang="sv-SE" sz="900" i="1" dirty="0">
              <a:latin typeface="Verdana" panose="020B0604030504040204" pitchFamily="34" charset="0"/>
            </a:endParaRPr>
          </a:p>
        </p:txBody>
      </p:sp>
      <p:sp>
        <p:nvSpPr>
          <p:cNvPr id="118" name="Isosceles Triangle 117"/>
          <p:cNvSpPr/>
          <p:nvPr/>
        </p:nvSpPr>
        <p:spPr>
          <a:xfrm rot="16200000">
            <a:off x="3440041" y="479931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19" name="Text Box 17"/>
          <p:cNvSpPr txBox="1">
            <a:spLocks noChangeArrowheads="1"/>
          </p:cNvSpPr>
          <p:nvPr/>
        </p:nvSpPr>
        <p:spPr bwMode="auto">
          <a:xfrm>
            <a:off x="3925770" y="4908208"/>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20" name="Rectangle 23"/>
          <p:cNvSpPr>
            <a:spLocks noChangeArrowheads="1"/>
          </p:cNvSpPr>
          <p:nvPr/>
        </p:nvSpPr>
        <p:spPr bwMode="auto">
          <a:xfrm>
            <a:off x="4316023" y="4487342"/>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1" name="Text Box 25"/>
          <p:cNvSpPr txBox="1">
            <a:spLocks noChangeArrowheads="1"/>
          </p:cNvSpPr>
          <p:nvPr/>
        </p:nvSpPr>
        <p:spPr bwMode="auto">
          <a:xfrm>
            <a:off x="4535098" y="444090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122" name="Line 34"/>
          <p:cNvSpPr>
            <a:spLocks noChangeShapeType="1"/>
          </p:cNvSpPr>
          <p:nvPr/>
        </p:nvSpPr>
        <p:spPr bwMode="auto">
          <a:xfrm>
            <a:off x="4318403" y="4669506"/>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23" name="Line 106"/>
          <p:cNvSpPr>
            <a:spLocks noChangeShapeType="1"/>
          </p:cNvSpPr>
          <p:nvPr/>
        </p:nvSpPr>
        <p:spPr bwMode="auto">
          <a:xfrm flipH="1">
            <a:off x="5723418" y="4785527"/>
            <a:ext cx="1039449" cy="9260"/>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24" name="Text Box 17"/>
          <p:cNvSpPr txBox="1">
            <a:spLocks noChangeArrowheads="1"/>
          </p:cNvSpPr>
          <p:nvPr/>
        </p:nvSpPr>
        <p:spPr bwMode="auto">
          <a:xfrm>
            <a:off x="6347530" y="4763578"/>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25" name="TextBox 124"/>
          <p:cNvSpPr txBox="1"/>
          <p:nvPr/>
        </p:nvSpPr>
        <p:spPr>
          <a:xfrm>
            <a:off x="5932919" y="4555585"/>
            <a:ext cx="850094" cy="230832"/>
          </a:xfrm>
          <a:prstGeom prst="rect">
            <a:avLst/>
          </a:prstGeom>
          <a:noFill/>
        </p:spPr>
        <p:txBody>
          <a:bodyPr wrap="square" rtlCol="0">
            <a:spAutoFit/>
          </a:bodyPr>
          <a:lstStyle/>
          <a:p>
            <a:r>
              <a:rPr lang="sv-SE" sz="900" i="1" dirty="0" err="1" smtClean="0">
                <a:latin typeface="Verdana" panose="020B0604030504040204" pitchFamily="34" charset="0"/>
              </a:rPr>
              <a:t>hasMain</a:t>
            </a:r>
            <a:endParaRPr lang="sv-SE" sz="900" i="1" dirty="0">
              <a:latin typeface="Verdana" panose="020B0604030504040204" pitchFamily="34" charset="0"/>
            </a:endParaRPr>
          </a:p>
        </p:txBody>
      </p:sp>
      <p:sp>
        <p:nvSpPr>
          <p:cNvPr id="126" name="Isosceles Triangle 125"/>
          <p:cNvSpPr/>
          <p:nvPr/>
        </p:nvSpPr>
        <p:spPr>
          <a:xfrm rot="16200000">
            <a:off x="5776087" y="4658283"/>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27" name="Text Box 17"/>
          <p:cNvSpPr txBox="1">
            <a:spLocks noChangeArrowheads="1"/>
          </p:cNvSpPr>
          <p:nvPr/>
        </p:nvSpPr>
        <p:spPr bwMode="auto">
          <a:xfrm>
            <a:off x="5720858" y="479904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Tree>
    <p:extLst>
      <p:ext uri="{BB962C8B-B14F-4D97-AF65-F5344CB8AC3E}">
        <p14:creationId xmlns:p14="http://schemas.microsoft.com/office/powerpoint/2010/main" val="3240391657"/>
      </p:ext>
    </p:extLst>
  </p:cSld>
  <p:clrMapOvr>
    <a:masterClrMapping/>
  </p:clrMapOvr>
  <mc:AlternateContent xmlns:mc="http://schemas.openxmlformats.org/markup-compatibility/2006" xmlns:p14="http://schemas.microsoft.com/office/powerpoint/2010/main">
    <mc:Choice Requires="p14">
      <p:transition spd="slow" p14:dur="2000" advTm="17753"/>
    </mc:Choice>
    <mc:Fallback xmlns="">
      <p:transition spd="slow" advTm="17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8051853" cy="3240432"/>
          </a:xfrm>
        </p:spPr>
        <p:txBody>
          <a:bodyPr>
            <a:normAutofit/>
          </a:bodyPr>
          <a:lstStyle/>
          <a:p>
            <a:r>
              <a:rPr lang="sv-SE" sz="1400" dirty="0" smtClean="0">
                <a:solidFill>
                  <a:srgbClr val="00B050"/>
                </a:solidFill>
              </a:rPr>
              <a:t>TO DO: </a:t>
            </a:r>
            <a:r>
              <a:rPr lang="sv-SE" sz="1400" dirty="0" err="1" smtClean="0"/>
              <a:t>Decide</a:t>
            </a:r>
            <a:r>
              <a:rPr lang="sv-SE" sz="1400" dirty="0" smtClean="0"/>
              <a:t> </a:t>
            </a:r>
            <a:r>
              <a:rPr lang="sv-SE" sz="1400" dirty="0" err="1" smtClean="0"/>
              <a:t>identifier</a:t>
            </a:r>
            <a:r>
              <a:rPr lang="sv-SE" sz="1400" dirty="0" smtClean="0"/>
              <a:t> in </a:t>
            </a:r>
            <a:r>
              <a:rPr lang="sv-SE" sz="1400" dirty="0" err="1" smtClean="0"/>
              <a:t>each</a:t>
            </a:r>
            <a:r>
              <a:rPr lang="sv-SE" sz="1400" dirty="0" smtClean="0"/>
              <a:t> </a:t>
            </a:r>
            <a:r>
              <a:rPr lang="sv-SE" sz="1400" dirty="0" err="1" smtClean="0"/>
              <a:t>class</a:t>
            </a:r>
            <a:r>
              <a:rPr lang="sv-SE" sz="1400" dirty="0" smtClean="0"/>
              <a:t> – </a:t>
            </a:r>
            <a:r>
              <a:rPr lang="sv-SE" sz="1400" dirty="0" err="1" smtClean="0"/>
              <a:t>that</a:t>
            </a:r>
            <a:r>
              <a:rPr lang="sv-SE" sz="1400" dirty="0" smtClean="0"/>
              <a:t> is, </a:t>
            </a:r>
            <a:r>
              <a:rPr lang="sv-SE" sz="1400" dirty="0" err="1" smtClean="0"/>
              <a:t>decide</a:t>
            </a:r>
            <a:r>
              <a:rPr lang="sv-SE" sz="1400" dirty="0" smtClean="0"/>
              <a:t> </a:t>
            </a:r>
            <a:r>
              <a:rPr lang="sv-SE" sz="1400" dirty="0" err="1" smtClean="0"/>
              <a:t>primary</a:t>
            </a:r>
            <a:r>
              <a:rPr lang="sv-SE" sz="1400" dirty="0" smtClean="0"/>
              <a:t> </a:t>
            </a:r>
            <a:r>
              <a:rPr lang="sv-SE" sz="1400" dirty="0" err="1" smtClean="0"/>
              <a:t>key</a:t>
            </a:r>
            <a:r>
              <a:rPr lang="sv-SE" sz="1400" dirty="0" smtClean="0"/>
              <a:t> (PK). </a:t>
            </a:r>
            <a:r>
              <a:rPr lang="sv-SE" sz="1400" dirty="0" err="1" smtClean="0"/>
              <a:t>How</a:t>
            </a:r>
            <a:r>
              <a:rPr lang="sv-SE" sz="1400" dirty="0" smtClean="0"/>
              <a:t>? By </a:t>
            </a:r>
            <a:r>
              <a:rPr lang="sv-SE" sz="1400" dirty="0" err="1" smtClean="0"/>
              <a:t>adding</a:t>
            </a:r>
            <a:r>
              <a:rPr lang="sv-SE" sz="1400" dirty="0" smtClean="0"/>
              <a:t> a </a:t>
            </a:r>
            <a:r>
              <a:rPr lang="sv-SE" sz="1400" dirty="0" err="1" smtClean="0"/>
              <a:t>surrogate</a:t>
            </a:r>
            <a:r>
              <a:rPr lang="sv-SE" sz="1400" dirty="0" smtClean="0"/>
              <a:t> </a:t>
            </a:r>
            <a:r>
              <a:rPr lang="sv-SE" sz="1400" dirty="0" err="1" smtClean="0"/>
              <a:t>key</a:t>
            </a:r>
            <a:r>
              <a:rPr lang="sv-SE" sz="1400" dirty="0" smtClean="0"/>
              <a:t> (SK) as the PK in </a:t>
            </a:r>
            <a:r>
              <a:rPr lang="sv-SE" sz="1400" dirty="0" err="1" smtClean="0"/>
              <a:t>each</a:t>
            </a:r>
            <a:r>
              <a:rPr lang="sv-SE" sz="1400" dirty="0" smtClean="0"/>
              <a:t> </a:t>
            </a:r>
            <a:r>
              <a:rPr lang="sv-SE" sz="1400" dirty="0" err="1" smtClean="0"/>
              <a:t>class</a:t>
            </a:r>
            <a:r>
              <a:rPr lang="sv-SE" sz="1400" dirty="0" smtClean="0"/>
              <a:t> as </a:t>
            </a:r>
            <a:r>
              <a:rPr lang="sv-SE" sz="1400" i="1" dirty="0" smtClean="0"/>
              <a:t>a </a:t>
            </a:r>
            <a:r>
              <a:rPr lang="sv-SE" sz="1400" i="1" dirty="0" err="1" smtClean="0"/>
              <a:t>first</a:t>
            </a:r>
            <a:r>
              <a:rPr lang="sv-SE" sz="1400" i="1" dirty="0" smtClean="0"/>
              <a:t> </a:t>
            </a:r>
            <a:r>
              <a:rPr lang="sv-SE" sz="1400" i="1" dirty="0" err="1" smtClean="0"/>
              <a:t>of</a:t>
            </a:r>
            <a:r>
              <a:rPr lang="sv-SE" sz="1400" i="1" dirty="0" smtClean="0"/>
              <a:t> </a:t>
            </a:r>
            <a:r>
              <a:rPr lang="sv-SE" sz="1400" i="1" dirty="0" err="1" smtClean="0"/>
              <a:t>two</a:t>
            </a:r>
            <a:r>
              <a:rPr lang="sv-SE" sz="1400" i="1" dirty="0" smtClean="0"/>
              <a:t> steps </a:t>
            </a:r>
            <a:r>
              <a:rPr lang="sv-SE" sz="1400" dirty="0" smtClean="0"/>
              <a:t>to </a:t>
            </a:r>
            <a:r>
              <a:rPr lang="sv-SE" sz="1400" dirty="0" err="1" smtClean="0"/>
              <a:t>replace</a:t>
            </a:r>
            <a:r>
              <a:rPr lang="sv-SE" sz="1400" dirty="0" smtClean="0"/>
              <a:t> associations</a:t>
            </a:r>
            <a:endParaRPr lang="sv-SE" sz="1400" dirty="0"/>
          </a:p>
          <a:p>
            <a:pPr marL="0" indent="0">
              <a:buNone/>
            </a:pPr>
            <a:endParaRPr lang="sv-SE" sz="2000" dirty="0" smtClean="0"/>
          </a:p>
          <a:p>
            <a:pPr marL="0" indent="0">
              <a:buNone/>
            </a:pPr>
            <a:endParaRPr lang="sv-SE" sz="2000" dirty="0"/>
          </a:p>
          <a:p>
            <a:endParaRPr lang="sv-SE" sz="2000" dirty="0"/>
          </a:p>
        </p:txBody>
      </p:sp>
      <p:sp>
        <p:nvSpPr>
          <p:cNvPr id="100" name="TextBox 99"/>
          <p:cNvSpPr txBox="1"/>
          <p:nvPr/>
        </p:nvSpPr>
        <p:spPr>
          <a:xfrm>
            <a:off x="7328292" y="4061074"/>
            <a:ext cx="2174039"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137"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5 </a:t>
            </a:r>
            <a:endParaRPr lang="sv-SE" dirty="0"/>
          </a:p>
        </p:txBody>
      </p:sp>
      <p:sp>
        <p:nvSpPr>
          <p:cNvPr id="138" name="Rectangle 8"/>
          <p:cNvSpPr>
            <a:spLocks noChangeArrowheads="1"/>
          </p:cNvSpPr>
          <p:nvPr/>
        </p:nvSpPr>
        <p:spPr bwMode="auto">
          <a:xfrm>
            <a:off x="2449591" y="2987282"/>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9" name="Line 9"/>
          <p:cNvSpPr>
            <a:spLocks noChangeShapeType="1"/>
          </p:cNvSpPr>
          <p:nvPr/>
        </p:nvSpPr>
        <p:spPr bwMode="auto">
          <a:xfrm>
            <a:off x="2449591" y="3158731"/>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0" name="Text Box 10"/>
          <p:cNvSpPr txBox="1">
            <a:spLocks noChangeArrowheads="1"/>
          </p:cNvSpPr>
          <p:nvPr/>
        </p:nvSpPr>
        <p:spPr bwMode="auto">
          <a:xfrm>
            <a:off x="2650807" y="2939656"/>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41" name="Text Box 16"/>
          <p:cNvSpPr txBox="1">
            <a:spLocks noChangeArrowheads="1"/>
          </p:cNvSpPr>
          <p:nvPr/>
        </p:nvSpPr>
        <p:spPr bwMode="auto">
          <a:xfrm>
            <a:off x="3713774" y="305815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2" name="Text Box 17"/>
          <p:cNvSpPr txBox="1">
            <a:spLocks noChangeArrowheads="1"/>
          </p:cNvSpPr>
          <p:nvPr/>
        </p:nvSpPr>
        <p:spPr bwMode="auto">
          <a:xfrm>
            <a:off x="5706371" y="336889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3" name="Rectangle 18"/>
          <p:cNvSpPr>
            <a:spLocks noChangeArrowheads="1"/>
          </p:cNvSpPr>
          <p:nvPr/>
        </p:nvSpPr>
        <p:spPr bwMode="auto">
          <a:xfrm>
            <a:off x="4513755" y="331142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4" name="Line 19"/>
          <p:cNvSpPr>
            <a:spLocks noChangeShapeType="1"/>
          </p:cNvSpPr>
          <p:nvPr/>
        </p:nvSpPr>
        <p:spPr bwMode="auto">
          <a:xfrm>
            <a:off x="4513755" y="349263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5" name="Text Box 21"/>
          <p:cNvSpPr txBox="1">
            <a:spLocks noChangeArrowheads="1"/>
          </p:cNvSpPr>
          <p:nvPr/>
        </p:nvSpPr>
        <p:spPr bwMode="auto">
          <a:xfrm>
            <a:off x="4623725" y="32795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2412682" y="3123645"/>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7" name="Rectangle 28"/>
          <p:cNvSpPr>
            <a:spLocks noChangeArrowheads="1"/>
          </p:cNvSpPr>
          <p:nvPr/>
        </p:nvSpPr>
        <p:spPr bwMode="auto">
          <a:xfrm>
            <a:off x="4443702" y="3456992"/>
            <a:ext cx="10230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8" name="Text Box 29"/>
          <p:cNvSpPr txBox="1">
            <a:spLocks noChangeArrowheads="1"/>
          </p:cNvSpPr>
          <p:nvPr/>
        </p:nvSpPr>
        <p:spPr bwMode="auto">
          <a:xfrm>
            <a:off x="4170307" y="343605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533350" y="303976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106"/>
          <p:cNvSpPr>
            <a:spLocks noChangeShapeType="1"/>
          </p:cNvSpPr>
          <p:nvPr/>
        </p:nvSpPr>
        <p:spPr bwMode="auto">
          <a:xfrm>
            <a:off x="3781907" y="3310827"/>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1" name="Line 106"/>
          <p:cNvSpPr>
            <a:spLocks noChangeShapeType="1"/>
          </p:cNvSpPr>
          <p:nvPr/>
        </p:nvSpPr>
        <p:spPr bwMode="auto">
          <a:xfrm flipH="1">
            <a:off x="5788588" y="3007899"/>
            <a:ext cx="974281" cy="4332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Text Box 17"/>
          <p:cNvSpPr txBox="1">
            <a:spLocks noChangeArrowheads="1"/>
          </p:cNvSpPr>
          <p:nvPr/>
        </p:nvSpPr>
        <p:spPr bwMode="auto">
          <a:xfrm>
            <a:off x="5674341" y="3143952"/>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3" name="Text Box 17"/>
          <p:cNvSpPr txBox="1">
            <a:spLocks noChangeArrowheads="1"/>
          </p:cNvSpPr>
          <p:nvPr/>
        </p:nvSpPr>
        <p:spPr bwMode="auto">
          <a:xfrm>
            <a:off x="3738266" y="3238485"/>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4" name="Rectangle 8"/>
          <p:cNvSpPr>
            <a:spLocks noChangeArrowheads="1"/>
          </p:cNvSpPr>
          <p:nvPr/>
        </p:nvSpPr>
        <p:spPr bwMode="auto">
          <a:xfrm>
            <a:off x="648836" y="3958985"/>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5" name="Line 9"/>
          <p:cNvSpPr>
            <a:spLocks noChangeShapeType="1"/>
          </p:cNvSpPr>
          <p:nvPr/>
        </p:nvSpPr>
        <p:spPr bwMode="auto">
          <a:xfrm>
            <a:off x="636239" y="4135852"/>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6" name="Text Box 10"/>
          <p:cNvSpPr txBox="1">
            <a:spLocks noChangeArrowheads="1"/>
          </p:cNvSpPr>
          <p:nvPr/>
        </p:nvSpPr>
        <p:spPr bwMode="auto">
          <a:xfrm>
            <a:off x="766439" y="3901597"/>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57" name="Rectangle 27"/>
          <p:cNvSpPr>
            <a:spLocks noChangeArrowheads="1"/>
          </p:cNvSpPr>
          <p:nvPr/>
        </p:nvSpPr>
        <p:spPr bwMode="auto">
          <a:xfrm>
            <a:off x="636239" y="4135852"/>
            <a:ext cx="16401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58" name="Rectangle 8"/>
          <p:cNvSpPr>
            <a:spLocks noChangeArrowheads="1"/>
          </p:cNvSpPr>
          <p:nvPr/>
        </p:nvSpPr>
        <p:spPr bwMode="auto">
          <a:xfrm>
            <a:off x="2485712" y="3978638"/>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9" name="Line 9"/>
          <p:cNvSpPr>
            <a:spLocks noChangeShapeType="1"/>
          </p:cNvSpPr>
          <p:nvPr/>
        </p:nvSpPr>
        <p:spPr bwMode="auto">
          <a:xfrm flipV="1">
            <a:off x="2485713" y="4135852"/>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0" name="Text Box 10"/>
          <p:cNvSpPr txBox="1">
            <a:spLocks noChangeArrowheads="1"/>
          </p:cNvSpPr>
          <p:nvPr/>
        </p:nvSpPr>
        <p:spPr bwMode="auto">
          <a:xfrm>
            <a:off x="2692451" y="3923535"/>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1" name="Rectangle 27"/>
          <p:cNvSpPr>
            <a:spLocks noChangeArrowheads="1"/>
          </p:cNvSpPr>
          <p:nvPr/>
        </p:nvSpPr>
        <p:spPr bwMode="auto">
          <a:xfrm>
            <a:off x="2473115" y="4155505"/>
            <a:ext cx="17812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r>
              <a:rPr lang="sv-SE" altLang="sv-SE" sz="900" dirty="0" smtClean="0">
                <a:latin typeface="Verdana" panose="020B0604030504040204" pitchFamily="34" charset="0"/>
              </a:rPr>
              <a:t> (1..1)</a:t>
            </a:r>
          </a:p>
        </p:txBody>
      </p:sp>
      <p:sp>
        <p:nvSpPr>
          <p:cNvPr id="162" name="Isosceles Triangle 161"/>
          <p:cNvSpPr/>
          <p:nvPr/>
        </p:nvSpPr>
        <p:spPr>
          <a:xfrm rot="5400000">
            <a:off x="4325810" y="333283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3" name="Isosceles Triangle 162"/>
          <p:cNvSpPr/>
          <p:nvPr/>
        </p:nvSpPr>
        <p:spPr>
          <a:xfrm rot="5400000">
            <a:off x="6332229" y="3267132"/>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64" name="Isosceles Triangle 163"/>
          <p:cNvSpPr/>
          <p:nvPr/>
        </p:nvSpPr>
        <p:spPr>
          <a:xfrm>
            <a:off x="2757628" y="3523566"/>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65" name="Straight Connector 164"/>
          <p:cNvCxnSpPr>
            <a:stCxn id="164" idx="3"/>
          </p:cNvCxnSpPr>
          <p:nvPr/>
        </p:nvCxnSpPr>
        <p:spPr>
          <a:xfrm>
            <a:off x="2900420" y="3676832"/>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1499367" y="3811774"/>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3879436" y="3829232"/>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8" name="Rectangle 18"/>
          <p:cNvSpPr>
            <a:spLocks noChangeArrowheads="1"/>
          </p:cNvSpPr>
          <p:nvPr/>
        </p:nvSpPr>
        <p:spPr bwMode="auto">
          <a:xfrm>
            <a:off x="4680785" y="2512850"/>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9" name="Line 19"/>
          <p:cNvSpPr>
            <a:spLocks noChangeShapeType="1"/>
          </p:cNvSpPr>
          <p:nvPr/>
        </p:nvSpPr>
        <p:spPr bwMode="auto">
          <a:xfrm>
            <a:off x="4680785" y="2694065"/>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0" name="Text Box 21"/>
          <p:cNvSpPr txBox="1">
            <a:spLocks noChangeArrowheads="1"/>
          </p:cNvSpPr>
          <p:nvPr/>
        </p:nvSpPr>
        <p:spPr bwMode="auto">
          <a:xfrm>
            <a:off x="4790755" y="2480957"/>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1" name="Rectangle 28"/>
          <p:cNvSpPr>
            <a:spLocks noChangeArrowheads="1"/>
          </p:cNvSpPr>
          <p:nvPr/>
        </p:nvSpPr>
        <p:spPr bwMode="auto">
          <a:xfrm>
            <a:off x="4650196" y="2682786"/>
            <a:ext cx="12827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72" name="Line 106"/>
          <p:cNvSpPr>
            <a:spLocks noChangeShapeType="1"/>
          </p:cNvSpPr>
          <p:nvPr/>
        </p:nvSpPr>
        <p:spPr bwMode="auto">
          <a:xfrm flipH="1" flipV="1">
            <a:off x="5961049" y="2658620"/>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5" name="Text Box 16"/>
          <p:cNvSpPr txBox="1">
            <a:spLocks noChangeArrowheads="1"/>
          </p:cNvSpPr>
          <p:nvPr/>
        </p:nvSpPr>
        <p:spPr bwMode="auto">
          <a:xfrm>
            <a:off x="5884687" y="246145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461353" y="278106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cxnSp>
        <p:nvCxnSpPr>
          <p:cNvPr id="177" name="Straight Connector 176"/>
          <p:cNvCxnSpPr/>
          <p:nvPr/>
        </p:nvCxnSpPr>
        <p:spPr>
          <a:xfrm>
            <a:off x="1500777" y="3820702"/>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78" name="TextBox 177"/>
          <p:cNvSpPr txBox="1"/>
          <p:nvPr/>
        </p:nvSpPr>
        <p:spPr>
          <a:xfrm>
            <a:off x="1771837" y="3060918"/>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79" name="Rectangle 8"/>
          <p:cNvSpPr>
            <a:spLocks noChangeArrowheads="1"/>
          </p:cNvSpPr>
          <p:nvPr/>
        </p:nvSpPr>
        <p:spPr bwMode="auto">
          <a:xfrm>
            <a:off x="327919" y="2972706"/>
            <a:ext cx="1318022"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0" name="Line 9"/>
          <p:cNvSpPr>
            <a:spLocks noChangeShapeType="1"/>
          </p:cNvSpPr>
          <p:nvPr/>
        </p:nvSpPr>
        <p:spPr bwMode="auto">
          <a:xfrm>
            <a:off x="327919" y="3144154"/>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81" name="Text Box 10"/>
          <p:cNvSpPr txBox="1">
            <a:spLocks noChangeArrowheads="1"/>
          </p:cNvSpPr>
          <p:nvPr/>
        </p:nvSpPr>
        <p:spPr bwMode="auto">
          <a:xfrm>
            <a:off x="529135" y="2925079"/>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82" name="Rectangle 27"/>
          <p:cNvSpPr>
            <a:spLocks noChangeArrowheads="1"/>
          </p:cNvSpPr>
          <p:nvPr/>
        </p:nvSpPr>
        <p:spPr bwMode="auto">
          <a:xfrm>
            <a:off x="291010" y="3109068"/>
            <a:ext cx="11063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p:txBody>
      </p:sp>
      <p:sp>
        <p:nvSpPr>
          <p:cNvPr id="183" name="Line 106"/>
          <p:cNvSpPr>
            <a:spLocks noChangeShapeType="1"/>
          </p:cNvSpPr>
          <p:nvPr/>
        </p:nvSpPr>
        <p:spPr bwMode="auto">
          <a:xfrm flipH="1" flipV="1">
            <a:off x="1645940" y="3263804"/>
            <a:ext cx="789146" cy="811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4" name="Text Box 17"/>
          <p:cNvSpPr txBox="1">
            <a:spLocks noChangeArrowheads="1"/>
          </p:cNvSpPr>
          <p:nvPr/>
        </p:nvSpPr>
        <p:spPr bwMode="auto">
          <a:xfrm>
            <a:off x="1620926" y="3267718"/>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85" name="Text Box 17"/>
          <p:cNvSpPr txBox="1">
            <a:spLocks noChangeArrowheads="1"/>
          </p:cNvSpPr>
          <p:nvPr/>
        </p:nvSpPr>
        <p:spPr bwMode="auto">
          <a:xfrm>
            <a:off x="2066099" y="304614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86" name="Isosceles Triangle 185"/>
          <p:cNvSpPr/>
          <p:nvPr/>
        </p:nvSpPr>
        <p:spPr>
          <a:xfrm rot="16200000">
            <a:off x="1730601" y="3141730"/>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87" name="Line 106"/>
          <p:cNvSpPr>
            <a:spLocks noChangeShapeType="1"/>
          </p:cNvSpPr>
          <p:nvPr/>
        </p:nvSpPr>
        <p:spPr bwMode="auto">
          <a:xfrm flipH="1">
            <a:off x="7402079" y="3979943"/>
            <a:ext cx="0" cy="5571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8" name="Rectangle 23"/>
          <p:cNvSpPr>
            <a:spLocks noChangeArrowheads="1"/>
          </p:cNvSpPr>
          <p:nvPr/>
        </p:nvSpPr>
        <p:spPr bwMode="auto">
          <a:xfrm>
            <a:off x="6784003" y="263617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9" name="Text Box 25"/>
          <p:cNvSpPr txBox="1">
            <a:spLocks noChangeArrowheads="1"/>
          </p:cNvSpPr>
          <p:nvPr/>
        </p:nvSpPr>
        <p:spPr bwMode="auto">
          <a:xfrm>
            <a:off x="6786381" y="2589743"/>
            <a:ext cx="12715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90" name="Line 34"/>
          <p:cNvSpPr>
            <a:spLocks noChangeShapeType="1"/>
          </p:cNvSpPr>
          <p:nvPr/>
        </p:nvSpPr>
        <p:spPr bwMode="auto">
          <a:xfrm>
            <a:off x="6786383" y="28183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91" name="Text Box 22"/>
          <p:cNvSpPr txBox="1">
            <a:spLocks noChangeArrowheads="1"/>
          </p:cNvSpPr>
          <p:nvPr/>
        </p:nvSpPr>
        <p:spPr bwMode="auto">
          <a:xfrm>
            <a:off x="6762870" y="2771942"/>
            <a:ext cx="147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96" name="Text Box 30"/>
          <p:cNvSpPr txBox="1">
            <a:spLocks noChangeArrowheads="1"/>
          </p:cNvSpPr>
          <p:nvPr/>
        </p:nvSpPr>
        <p:spPr bwMode="auto">
          <a:xfrm>
            <a:off x="7050918" y="4274965"/>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97" name="Text Box 30"/>
          <p:cNvSpPr txBox="1">
            <a:spLocks noChangeArrowheads="1"/>
          </p:cNvSpPr>
          <p:nvPr/>
        </p:nvSpPr>
        <p:spPr bwMode="auto">
          <a:xfrm>
            <a:off x="7050918" y="397661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98" name="Isosceles Triangle 197"/>
          <p:cNvSpPr/>
          <p:nvPr/>
        </p:nvSpPr>
        <p:spPr>
          <a:xfrm>
            <a:off x="7477094" y="3148459"/>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9" name="Rectangle 23"/>
          <p:cNvSpPr>
            <a:spLocks noChangeArrowheads="1"/>
          </p:cNvSpPr>
          <p:nvPr/>
        </p:nvSpPr>
        <p:spPr bwMode="auto">
          <a:xfrm>
            <a:off x="6784001" y="3536751"/>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0" name="Text Box 25"/>
          <p:cNvSpPr txBox="1">
            <a:spLocks noChangeArrowheads="1"/>
          </p:cNvSpPr>
          <p:nvPr/>
        </p:nvSpPr>
        <p:spPr bwMode="auto">
          <a:xfrm>
            <a:off x="6744613" y="3490316"/>
            <a:ext cx="15058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1" name="Line 34"/>
          <p:cNvSpPr>
            <a:spLocks noChangeShapeType="1"/>
          </p:cNvSpPr>
          <p:nvPr/>
        </p:nvSpPr>
        <p:spPr bwMode="auto">
          <a:xfrm>
            <a:off x="6786381" y="3718916"/>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202" name="Line 106"/>
          <p:cNvSpPr>
            <a:spLocks noChangeShapeType="1"/>
          </p:cNvSpPr>
          <p:nvPr/>
        </p:nvSpPr>
        <p:spPr bwMode="auto">
          <a:xfrm>
            <a:off x="7385738" y="3120590"/>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3" name="Text Box 30"/>
          <p:cNvSpPr txBox="1">
            <a:spLocks noChangeArrowheads="1"/>
          </p:cNvSpPr>
          <p:nvPr/>
        </p:nvSpPr>
        <p:spPr bwMode="auto">
          <a:xfrm>
            <a:off x="7044342" y="336339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4" name="Text Box 30"/>
          <p:cNvSpPr txBox="1">
            <a:spLocks noChangeArrowheads="1"/>
          </p:cNvSpPr>
          <p:nvPr/>
        </p:nvSpPr>
        <p:spPr bwMode="auto">
          <a:xfrm>
            <a:off x="7019568" y="30271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05" name="Text Box 17"/>
          <p:cNvSpPr txBox="1">
            <a:spLocks noChangeArrowheads="1"/>
          </p:cNvSpPr>
          <p:nvPr/>
        </p:nvSpPr>
        <p:spPr bwMode="auto">
          <a:xfrm>
            <a:off x="7094262" y="3142952"/>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6" name="Isosceles Triangle 205"/>
          <p:cNvSpPr/>
          <p:nvPr/>
        </p:nvSpPr>
        <p:spPr>
          <a:xfrm>
            <a:off x="7462425" y="4128196"/>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7" name="TextBox 206"/>
          <p:cNvSpPr txBox="1"/>
          <p:nvPr/>
        </p:nvSpPr>
        <p:spPr>
          <a:xfrm>
            <a:off x="7413237" y="4163407"/>
            <a:ext cx="369425" cy="230832"/>
          </a:xfrm>
          <a:prstGeom prst="rect">
            <a:avLst/>
          </a:prstGeom>
          <a:noFill/>
        </p:spPr>
        <p:txBody>
          <a:bodyPr wrap="square" rtlCol="0">
            <a:spAutoFit/>
          </a:bodyPr>
          <a:lstStyle/>
          <a:p>
            <a:r>
              <a:rPr lang="sv-SE" sz="900" i="1" dirty="0" smtClean="0">
                <a:latin typeface="Verdana" panose="020B0604030504040204" pitchFamily="34" charset="0"/>
              </a:rPr>
              <a:t>is</a:t>
            </a:r>
            <a:endParaRPr lang="sv-SE" sz="900" i="1" dirty="0">
              <a:latin typeface="Verdana" panose="020B0604030504040204" pitchFamily="34" charset="0"/>
            </a:endParaRPr>
          </a:p>
        </p:txBody>
      </p:sp>
      <p:sp>
        <p:nvSpPr>
          <p:cNvPr id="217" name="Text Box 17"/>
          <p:cNvSpPr txBox="1">
            <a:spLocks noChangeArrowheads="1"/>
          </p:cNvSpPr>
          <p:nvPr/>
        </p:nvSpPr>
        <p:spPr bwMode="auto">
          <a:xfrm>
            <a:off x="6061318" y="2646970"/>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218" name="Isosceles Triangle 217"/>
          <p:cNvSpPr/>
          <p:nvPr/>
        </p:nvSpPr>
        <p:spPr>
          <a:xfrm rot="5400000">
            <a:off x="6338329" y="2724592"/>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85" name="Rectangle 84"/>
          <p:cNvSpPr/>
          <p:nvPr/>
        </p:nvSpPr>
        <p:spPr>
          <a:xfrm>
            <a:off x="3393972" y="2105975"/>
            <a:ext cx="4928098" cy="261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6" name="TextBox 85"/>
          <p:cNvSpPr txBox="1"/>
          <p:nvPr/>
        </p:nvSpPr>
        <p:spPr>
          <a:xfrm>
            <a:off x="3393972" y="2066338"/>
            <a:ext cx="5134154" cy="276999"/>
          </a:xfrm>
          <a:prstGeom prst="rect">
            <a:avLst/>
          </a:prstGeom>
          <a:noFill/>
        </p:spPr>
        <p:txBody>
          <a:bodyPr wrap="square" rtlCol="0">
            <a:spAutoFit/>
          </a:bodyPr>
          <a:lstStyle/>
          <a:p>
            <a:r>
              <a:rPr lang="sv-SE" sz="1200" i="1" dirty="0" smtClean="0"/>
              <a:t>Note, </a:t>
            </a:r>
            <a:r>
              <a:rPr lang="sv-SE" sz="1200" i="1" dirty="0" err="1" smtClean="0"/>
              <a:t>this</a:t>
            </a:r>
            <a:r>
              <a:rPr lang="sv-SE" sz="1200" i="1" dirty="0" smtClean="0"/>
              <a:t> </a:t>
            </a:r>
            <a:r>
              <a:rPr lang="sv-SE" sz="1200" i="1" dirty="0" err="1" smtClean="0"/>
              <a:t>can</a:t>
            </a:r>
            <a:r>
              <a:rPr lang="sv-SE" sz="1200" i="1" dirty="0" smtClean="0"/>
              <a:t> be </a:t>
            </a:r>
            <a:r>
              <a:rPr lang="sv-SE" sz="1200" i="1" dirty="0" err="1" smtClean="0"/>
              <a:t>done</a:t>
            </a:r>
            <a:r>
              <a:rPr lang="sv-SE" sz="1200" i="1" dirty="0" smtClean="0"/>
              <a:t> in </a:t>
            </a:r>
            <a:r>
              <a:rPr lang="sv-SE" sz="1200" i="1" dirty="0" err="1" smtClean="0"/>
              <a:t>several</a:t>
            </a:r>
            <a:r>
              <a:rPr lang="sv-SE" sz="1200" i="1" dirty="0" smtClean="0"/>
              <a:t> </a:t>
            </a:r>
            <a:r>
              <a:rPr lang="sv-SE" sz="1200" i="1" dirty="0" err="1" smtClean="0"/>
              <a:t>ways</a:t>
            </a:r>
            <a:r>
              <a:rPr lang="sv-SE" sz="1200" i="1" dirty="0" smtClean="0"/>
              <a:t>, and </a:t>
            </a:r>
            <a:r>
              <a:rPr lang="sv-SE" sz="1200" i="1" dirty="0" err="1" smtClean="0"/>
              <a:t>we</a:t>
            </a:r>
            <a:r>
              <a:rPr lang="sv-SE" sz="1200" i="1" dirty="0" smtClean="0"/>
              <a:t> </a:t>
            </a:r>
            <a:r>
              <a:rPr lang="sv-SE" sz="1200" i="1" dirty="0" err="1" smtClean="0"/>
              <a:t>will</a:t>
            </a:r>
            <a:r>
              <a:rPr lang="sv-SE" sz="1200" i="1" dirty="0" smtClean="0"/>
              <a:t> present </a:t>
            </a:r>
            <a:r>
              <a:rPr lang="sv-SE" sz="1200" i="1" dirty="0" err="1" smtClean="0"/>
              <a:t>one</a:t>
            </a:r>
            <a:r>
              <a:rPr lang="sv-SE" sz="1200" i="1" dirty="0" smtClean="0"/>
              <a:t> </a:t>
            </a:r>
            <a:r>
              <a:rPr lang="sv-SE" sz="1200" i="1" dirty="0" err="1" smtClean="0"/>
              <a:t>way</a:t>
            </a:r>
            <a:r>
              <a:rPr lang="sv-SE" sz="1200" i="1" dirty="0" smtClean="0"/>
              <a:t> to do it</a:t>
            </a:r>
            <a:endParaRPr lang="sv-SE" sz="1200" i="1" dirty="0"/>
          </a:p>
        </p:txBody>
      </p:sp>
      <p:sp>
        <p:nvSpPr>
          <p:cNvPr id="87" name="Rectangle 23"/>
          <p:cNvSpPr>
            <a:spLocks noChangeArrowheads="1"/>
          </p:cNvSpPr>
          <p:nvPr/>
        </p:nvSpPr>
        <p:spPr bwMode="auto">
          <a:xfrm>
            <a:off x="6784002" y="4471422"/>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88" name="Text Box 25"/>
          <p:cNvSpPr txBox="1">
            <a:spLocks noChangeArrowheads="1"/>
          </p:cNvSpPr>
          <p:nvPr/>
        </p:nvSpPr>
        <p:spPr bwMode="auto">
          <a:xfrm>
            <a:off x="7003077" y="442498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89" name="Line 34"/>
          <p:cNvSpPr>
            <a:spLocks noChangeShapeType="1"/>
          </p:cNvSpPr>
          <p:nvPr/>
        </p:nvSpPr>
        <p:spPr bwMode="auto">
          <a:xfrm>
            <a:off x="6786382" y="4653586"/>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90" name="Text Box 22"/>
          <p:cNvSpPr txBox="1">
            <a:spLocks noChangeArrowheads="1"/>
          </p:cNvSpPr>
          <p:nvPr/>
        </p:nvSpPr>
        <p:spPr bwMode="auto">
          <a:xfrm>
            <a:off x="6762869" y="4663593"/>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1" name="Rectangle 23"/>
          <p:cNvSpPr>
            <a:spLocks noChangeArrowheads="1"/>
          </p:cNvSpPr>
          <p:nvPr/>
        </p:nvSpPr>
        <p:spPr bwMode="auto">
          <a:xfrm>
            <a:off x="1987443" y="4603363"/>
            <a:ext cx="1407319"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2" name="Line 34"/>
          <p:cNvSpPr>
            <a:spLocks noChangeShapeType="1"/>
          </p:cNvSpPr>
          <p:nvPr/>
        </p:nvSpPr>
        <p:spPr bwMode="auto">
          <a:xfrm>
            <a:off x="1989823" y="4785527"/>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93" name="Text Box 22"/>
          <p:cNvSpPr txBox="1">
            <a:spLocks noChangeArrowheads="1"/>
          </p:cNvSpPr>
          <p:nvPr/>
        </p:nvSpPr>
        <p:spPr bwMode="auto">
          <a:xfrm>
            <a:off x="1958924" y="4807788"/>
            <a:ext cx="1428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94" name="Text Box 25"/>
          <p:cNvSpPr txBox="1">
            <a:spLocks noChangeArrowheads="1"/>
          </p:cNvSpPr>
          <p:nvPr/>
        </p:nvSpPr>
        <p:spPr bwMode="auto">
          <a:xfrm>
            <a:off x="2240949" y="454673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95" name="Line 106"/>
          <p:cNvSpPr>
            <a:spLocks noChangeShapeType="1"/>
          </p:cNvSpPr>
          <p:nvPr/>
        </p:nvSpPr>
        <p:spPr bwMode="auto">
          <a:xfrm flipH="1">
            <a:off x="3387374" y="4925913"/>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96" name="Text Box 17"/>
          <p:cNvSpPr txBox="1">
            <a:spLocks noChangeArrowheads="1"/>
          </p:cNvSpPr>
          <p:nvPr/>
        </p:nvSpPr>
        <p:spPr bwMode="auto">
          <a:xfrm>
            <a:off x="3403453" y="4897090"/>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97" name="TextBox 96"/>
          <p:cNvSpPr txBox="1"/>
          <p:nvPr/>
        </p:nvSpPr>
        <p:spPr>
          <a:xfrm>
            <a:off x="3513251" y="4695081"/>
            <a:ext cx="850094" cy="230832"/>
          </a:xfrm>
          <a:prstGeom prst="rect">
            <a:avLst/>
          </a:prstGeom>
          <a:noFill/>
        </p:spPr>
        <p:txBody>
          <a:bodyPr wrap="square" rtlCol="0">
            <a:spAutoFit/>
          </a:bodyPr>
          <a:lstStyle/>
          <a:p>
            <a:r>
              <a:rPr lang="sv-SE" sz="900" i="1" dirty="0" err="1" smtClean="0">
                <a:latin typeface="Verdana" panose="020B0604030504040204" pitchFamily="34" charset="0"/>
              </a:rPr>
              <a:t>isOf</a:t>
            </a:r>
            <a:endParaRPr lang="sv-SE" sz="900" i="1" dirty="0">
              <a:latin typeface="Verdana" panose="020B0604030504040204" pitchFamily="34" charset="0"/>
            </a:endParaRPr>
          </a:p>
        </p:txBody>
      </p:sp>
      <p:sp>
        <p:nvSpPr>
          <p:cNvPr id="98" name="Isosceles Triangle 97"/>
          <p:cNvSpPr/>
          <p:nvPr/>
        </p:nvSpPr>
        <p:spPr>
          <a:xfrm rot="16200000">
            <a:off x="3440041" y="479931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99" name="Text Box 17"/>
          <p:cNvSpPr txBox="1">
            <a:spLocks noChangeArrowheads="1"/>
          </p:cNvSpPr>
          <p:nvPr/>
        </p:nvSpPr>
        <p:spPr bwMode="auto">
          <a:xfrm>
            <a:off x="3925770" y="4908208"/>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01" name="Rectangle 23"/>
          <p:cNvSpPr>
            <a:spLocks noChangeArrowheads="1"/>
          </p:cNvSpPr>
          <p:nvPr/>
        </p:nvSpPr>
        <p:spPr bwMode="auto">
          <a:xfrm>
            <a:off x="4316023" y="4487342"/>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2" name="Text Box 25"/>
          <p:cNvSpPr txBox="1">
            <a:spLocks noChangeArrowheads="1"/>
          </p:cNvSpPr>
          <p:nvPr/>
        </p:nvSpPr>
        <p:spPr bwMode="auto">
          <a:xfrm>
            <a:off x="4535098" y="4440906"/>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103" name="Line 34"/>
          <p:cNvSpPr>
            <a:spLocks noChangeShapeType="1"/>
          </p:cNvSpPr>
          <p:nvPr/>
        </p:nvSpPr>
        <p:spPr bwMode="auto">
          <a:xfrm>
            <a:off x="4318403" y="4669506"/>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04" name="Line 106"/>
          <p:cNvSpPr>
            <a:spLocks noChangeShapeType="1"/>
          </p:cNvSpPr>
          <p:nvPr/>
        </p:nvSpPr>
        <p:spPr bwMode="auto">
          <a:xfrm flipH="1">
            <a:off x="5723418" y="4785527"/>
            <a:ext cx="1039449" cy="9260"/>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05" name="Text Box 17"/>
          <p:cNvSpPr txBox="1">
            <a:spLocks noChangeArrowheads="1"/>
          </p:cNvSpPr>
          <p:nvPr/>
        </p:nvSpPr>
        <p:spPr bwMode="auto">
          <a:xfrm>
            <a:off x="6347530" y="4763578"/>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06" name="TextBox 105"/>
          <p:cNvSpPr txBox="1"/>
          <p:nvPr/>
        </p:nvSpPr>
        <p:spPr>
          <a:xfrm>
            <a:off x="5932919" y="4555585"/>
            <a:ext cx="850094" cy="230832"/>
          </a:xfrm>
          <a:prstGeom prst="rect">
            <a:avLst/>
          </a:prstGeom>
          <a:noFill/>
        </p:spPr>
        <p:txBody>
          <a:bodyPr wrap="square" rtlCol="0">
            <a:spAutoFit/>
          </a:bodyPr>
          <a:lstStyle/>
          <a:p>
            <a:r>
              <a:rPr lang="sv-SE" sz="900" i="1" dirty="0" err="1" smtClean="0">
                <a:latin typeface="Verdana" panose="020B0604030504040204" pitchFamily="34" charset="0"/>
              </a:rPr>
              <a:t>hasMain</a:t>
            </a:r>
            <a:endParaRPr lang="sv-SE" sz="900" i="1" dirty="0">
              <a:latin typeface="Verdana" panose="020B0604030504040204" pitchFamily="34" charset="0"/>
            </a:endParaRPr>
          </a:p>
        </p:txBody>
      </p:sp>
      <p:sp>
        <p:nvSpPr>
          <p:cNvPr id="107" name="Isosceles Triangle 106"/>
          <p:cNvSpPr/>
          <p:nvPr/>
        </p:nvSpPr>
        <p:spPr>
          <a:xfrm rot="16200000">
            <a:off x="5776087" y="4658283"/>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08" name="Text Box 17"/>
          <p:cNvSpPr txBox="1">
            <a:spLocks noChangeArrowheads="1"/>
          </p:cNvSpPr>
          <p:nvPr/>
        </p:nvSpPr>
        <p:spPr bwMode="auto">
          <a:xfrm>
            <a:off x="5720858" y="4799047"/>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Tree>
    <p:extLst>
      <p:ext uri="{BB962C8B-B14F-4D97-AF65-F5344CB8AC3E}">
        <p14:creationId xmlns:p14="http://schemas.microsoft.com/office/powerpoint/2010/main" val="2279563643"/>
      </p:ext>
    </p:extLst>
  </p:cSld>
  <p:clrMapOvr>
    <a:masterClrMapping/>
  </p:clrMapOvr>
  <mc:AlternateContent xmlns:mc="http://schemas.openxmlformats.org/markup-compatibility/2006" xmlns:p14="http://schemas.microsoft.com/office/powerpoint/2010/main">
    <mc:Choice Requires="p14">
      <p:transition spd="slow" p14:dur="2000" advTm="120342"/>
    </mc:Choice>
    <mc:Fallback xmlns="">
      <p:transition spd="slow" advTm="12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083" y="1275770"/>
            <a:ext cx="8536245" cy="1262914"/>
          </a:xfrm>
        </p:spPr>
        <p:txBody>
          <a:bodyPr>
            <a:normAutofit/>
          </a:bodyPr>
          <a:lstStyle/>
          <a:p>
            <a:r>
              <a:rPr lang="sv-SE" sz="1400" dirty="0" smtClean="0">
                <a:solidFill>
                  <a:srgbClr val="FF0000"/>
                </a:solidFill>
              </a:rPr>
              <a:t>DONE: </a:t>
            </a:r>
            <a:r>
              <a:rPr lang="sv-SE" sz="1400" dirty="0" err="1"/>
              <a:t>Decide</a:t>
            </a:r>
            <a:r>
              <a:rPr lang="sv-SE" sz="1400" dirty="0"/>
              <a:t> </a:t>
            </a:r>
            <a:r>
              <a:rPr lang="sv-SE" sz="1400" dirty="0" err="1"/>
              <a:t>identifier</a:t>
            </a:r>
            <a:r>
              <a:rPr lang="sv-SE" sz="1400" dirty="0"/>
              <a:t> in </a:t>
            </a:r>
            <a:r>
              <a:rPr lang="sv-SE" sz="1400" dirty="0" err="1"/>
              <a:t>each</a:t>
            </a:r>
            <a:r>
              <a:rPr lang="sv-SE" sz="1400" dirty="0"/>
              <a:t> </a:t>
            </a:r>
            <a:r>
              <a:rPr lang="sv-SE" sz="1400" dirty="0" err="1"/>
              <a:t>class</a:t>
            </a:r>
            <a:r>
              <a:rPr lang="sv-SE" sz="1400" dirty="0"/>
              <a:t> – </a:t>
            </a:r>
            <a:r>
              <a:rPr lang="sv-SE" sz="1400" dirty="0" err="1"/>
              <a:t>that</a:t>
            </a:r>
            <a:r>
              <a:rPr lang="sv-SE" sz="1400" dirty="0"/>
              <a:t> is, </a:t>
            </a:r>
            <a:r>
              <a:rPr lang="sv-SE" sz="1400" dirty="0" err="1"/>
              <a:t>decide</a:t>
            </a:r>
            <a:r>
              <a:rPr lang="sv-SE" sz="1400" dirty="0"/>
              <a:t> </a:t>
            </a:r>
            <a:r>
              <a:rPr lang="sv-SE" sz="1400" dirty="0" err="1"/>
              <a:t>primary</a:t>
            </a:r>
            <a:r>
              <a:rPr lang="sv-SE" sz="1400" dirty="0"/>
              <a:t> </a:t>
            </a:r>
            <a:r>
              <a:rPr lang="sv-SE" sz="1400" dirty="0" err="1"/>
              <a:t>key</a:t>
            </a:r>
            <a:r>
              <a:rPr lang="sv-SE" sz="1400" dirty="0"/>
              <a:t> (PK) – by </a:t>
            </a:r>
            <a:r>
              <a:rPr lang="sv-SE" sz="1400" dirty="0" err="1"/>
              <a:t>adding</a:t>
            </a:r>
            <a:r>
              <a:rPr lang="sv-SE" sz="1400" dirty="0"/>
              <a:t> a </a:t>
            </a:r>
            <a:r>
              <a:rPr lang="sv-SE" sz="1400" dirty="0" err="1"/>
              <a:t>surrogate</a:t>
            </a:r>
            <a:r>
              <a:rPr lang="sv-SE" sz="1400" dirty="0"/>
              <a:t> </a:t>
            </a:r>
            <a:r>
              <a:rPr lang="sv-SE" sz="1400" dirty="0" err="1"/>
              <a:t>key</a:t>
            </a:r>
            <a:r>
              <a:rPr lang="sv-SE" sz="1400" dirty="0"/>
              <a:t> (SK) as the PK in </a:t>
            </a:r>
            <a:r>
              <a:rPr lang="sv-SE" sz="1400" dirty="0" err="1"/>
              <a:t>each</a:t>
            </a:r>
            <a:r>
              <a:rPr lang="sv-SE" sz="1400" dirty="0"/>
              <a:t> </a:t>
            </a:r>
            <a:r>
              <a:rPr lang="sv-SE" sz="1400" dirty="0" err="1"/>
              <a:t>class</a:t>
            </a:r>
            <a:r>
              <a:rPr lang="sv-SE" sz="1400" dirty="0"/>
              <a:t> as a </a:t>
            </a:r>
            <a:r>
              <a:rPr lang="sv-SE" sz="1400" i="1" dirty="0" err="1"/>
              <a:t>first</a:t>
            </a:r>
            <a:r>
              <a:rPr lang="sv-SE" sz="1400" i="1" dirty="0"/>
              <a:t> </a:t>
            </a:r>
            <a:r>
              <a:rPr lang="sv-SE" sz="1400" i="1" dirty="0" err="1"/>
              <a:t>of</a:t>
            </a:r>
            <a:r>
              <a:rPr lang="sv-SE" sz="1400" i="1" dirty="0"/>
              <a:t> </a:t>
            </a:r>
            <a:r>
              <a:rPr lang="sv-SE" sz="1400" i="1" dirty="0" err="1"/>
              <a:t>two</a:t>
            </a:r>
            <a:r>
              <a:rPr lang="sv-SE" sz="1400" i="1" dirty="0"/>
              <a:t> steps </a:t>
            </a:r>
            <a:r>
              <a:rPr lang="sv-SE" sz="1400" dirty="0"/>
              <a:t>to </a:t>
            </a:r>
            <a:r>
              <a:rPr lang="sv-SE" sz="1400" dirty="0" err="1"/>
              <a:t>replace</a:t>
            </a:r>
            <a:r>
              <a:rPr lang="sv-SE" sz="1400" dirty="0"/>
              <a:t> associations</a:t>
            </a:r>
          </a:p>
          <a:p>
            <a:pPr marL="0" indent="0">
              <a:buNone/>
            </a:pPr>
            <a:endParaRPr lang="sv-SE" sz="2000" dirty="0" smtClean="0"/>
          </a:p>
          <a:p>
            <a:pPr marL="0" indent="0">
              <a:buNone/>
            </a:pPr>
            <a:endParaRPr lang="sv-SE" sz="2000" dirty="0"/>
          </a:p>
          <a:p>
            <a:endParaRPr lang="sv-SE" sz="2000" dirty="0"/>
          </a:p>
        </p:txBody>
      </p:sp>
      <p:sp>
        <p:nvSpPr>
          <p:cNvPr id="136" name="Rectangle 8"/>
          <p:cNvSpPr>
            <a:spLocks noChangeArrowheads="1"/>
          </p:cNvSpPr>
          <p:nvPr/>
        </p:nvSpPr>
        <p:spPr bwMode="auto">
          <a:xfrm>
            <a:off x="1145641" y="2702929"/>
            <a:ext cx="1844818" cy="643537"/>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7" name="Line 9"/>
          <p:cNvSpPr>
            <a:spLocks noChangeShapeType="1"/>
          </p:cNvSpPr>
          <p:nvPr/>
        </p:nvSpPr>
        <p:spPr bwMode="auto">
          <a:xfrm flipV="1">
            <a:off x="1145641" y="2874376"/>
            <a:ext cx="1844818" cy="11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8" name="Text Box 10"/>
          <p:cNvSpPr txBox="1">
            <a:spLocks noChangeArrowheads="1"/>
          </p:cNvSpPr>
          <p:nvPr/>
        </p:nvSpPr>
        <p:spPr bwMode="auto">
          <a:xfrm>
            <a:off x="1813972" y="26552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39" name="Text Box 16"/>
          <p:cNvSpPr txBox="1">
            <a:spLocks noChangeArrowheads="1"/>
          </p:cNvSpPr>
          <p:nvPr/>
        </p:nvSpPr>
        <p:spPr bwMode="auto">
          <a:xfrm>
            <a:off x="2936620" y="292393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40" name="Text Box 17"/>
          <p:cNvSpPr txBox="1">
            <a:spLocks noChangeArrowheads="1"/>
          </p:cNvSpPr>
          <p:nvPr/>
        </p:nvSpPr>
        <p:spPr bwMode="auto">
          <a:xfrm>
            <a:off x="5877119" y="3531610"/>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41" name="Rectangle 18"/>
          <p:cNvSpPr>
            <a:spLocks noChangeArrowheads="1"/>
          </p:cNvSpPr>
          <p:nvPr/>
        </p:nvSpPr>
        <p:spPr bwMode="auto">
          <a:xfrm>
            <a:off x="3853268" y="3477451"/>
            <a:ext cx="2030727"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2" name="Line 19"/>
          <p:cNvSpPr>
            <a:spLocks noChangeShapeType="1"/>
          </p:cNvSpPr>
          <p:nvPr/>
        </p:nvSpPr>
        <p:spPr bwMode="auto">
          <a:xfrm>
            <a:off x="3853268" y="3626077"/>
            <a:ext cx="2030728" cy="159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3" name="Text Box 21"/>
          <p:cNvSpPr txBox="1">
            <a:spLocks noChangeArrowheads="1"/>
          </p:cNvSpPr>
          <p:nvPr/>
        </p:nvSpPr>
        <p:spPr bwMode="auto">
          <a:xfrm>
            <a:off x="4282185" y="3420314"/>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44" name="Rectangle 23"/>
          <p:cNvSpPr>
            <a:spLocks noChangeArrowheads="1"/>
          </p:cNvSpPr>
          <p:nvPr/>
        </p:nvSpPr>
        <p:spPr bwMode="auto">
          <a:xfrm>
            <a:off x="6613305" y="2372375"/>
            <a:ext cx="2259007"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5" name="Text Box 25"/>
          <p:cNvSpPr txBox="1">
            <a:spLocks noChangeArrowheads="1"/>
          </p:cNvSpPr>
          <p:nvPr/>
        </p:nvSpPr>
        <p:spPr bwMode="auto">
          <a:xfrm>
            <a:off x="6832380" y="2325940"/>
            <a:ext cx="13418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46" name="Rectangle 27"/>
          <p:cNvSpPr>
            <a:spLocks noChangeArrowheads="1"/>
          </p:cNvSpPr>
          <p:nvPr/>
        </p:nvSpPr>
        <p:spPr bwMode="auto">
          <a:xfrm>
            <a:off x="1133099" y="2854510"/>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studentName</a:t>
            </a:r>
            <a:r>
              <a:rPr lang="sv-SE" altLang="sv-SE" sz="900" dirty="0" smtClean="0">
                <a:latin typeface="Verdana" panose="020B0604030504040204" pitchFamily="34" charset="0"/>
              </a:rPr>
              <a:t> (1..1)</a:t>
            </a:r>
          </a:p>
        </p:txBody>
      </p:sp>
      <p:sp>
        <p:nvSpPr>
          <p:cNvPr id="147" name="Rectangle 28"/>
          <p:cNvSpPr>
            <a:spLocks noChangeArrowheads="1"/>
          </p:cNvSpPr>
          <p:nvPr/>
        </p:nvSpPr>
        <p:spPr bwMode="auto">
          <a:xfrm>
            <a:off x="3830935" y="3605971"/>
            <a:ext cx="15552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registrationID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regDate</a:t>
            </a:r>
            <a:r>
              <a:rPr lang="sv-SE" altLang="sv-SE" sz="900" dirty="0" smtClean="0">
                <a:latin typeface="Verdana" panose="020B0604030504040204" pitchFamily="34" charset="0"/>
              </a:rPr>
              <a:t> (1..1)</a:t>
            </a:r>
            <a:endParaRPr lang="sv-SE" altLang="sv-SE" sz="900" dirty="0">
              <a:latin typeface="Verdana" panose="020B0604030504040204" pitchFamily="34" charset="0"/>
            </a:endParaRPr>
          </a:p>
        </p:txBody>
      </p:sp>
      <p:sp>
        <p:nvSpPr>
          <p:cNvPr id="148" name="Text Box 29"/>
          <p:cNvSpPr txBox="1">
            <a:spLocks noChangeArrowheads="1"/>
          </p:cNvSpPr>
          <p:nvPr/>
        </p:nvSpPr>
        <p:spPr bwMode="auto">
          <a:xfrm>
            <a:off x="3371899" y="328657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49" name="Text Box 30"/>
          <p:cNvSpPr txBox="1">
            <a:spLocks noChangeArrowheads="1"/>
          </p:cNvSpPr>
          <p:nvPr/>
        </p:nvSpPr>
        <p:spPr bwMode="auto">
          <a:xfrm>
            <a:off x="6269259" y="262880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50" name="Line 34"/>
          <p:cNvSpPr>
            <a:spLocks noChangeShapeType="1"/>
          </p:cNvSpPr>
          <p:nvPr/>
        </p:nvSpPr>
        <p:spPr bwMode="auto">
          <a:xfrm flipV="1">
            <a:off x="6613304" y="2538448"/>
            <a:ext cx="2259007" cy="108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51" name="Line 106"/>
          <p:cNvSpPr>
            <a:spLocks noChangeShapeType="1"/>
          </p:cNvSpPr>
          <p:nvPr/>
        </p:nvSpPr>
        <p:spPr bwMode="auto">
          <a:xfrm>
            <a:off x="3004752" y="3176601"/>
            <a:ext cx="814454" cy="39097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2" name="Line 106"/>
          <p:cNvSpPr>
            <a:spLocks noChangeShapeType="1"/>
          </p:cNvSpPr>
          <p:nvPr/>
        </p:nvSpPr>
        <p:spPr bwMode="auto">
          <a:xfrm flipH="1">
            <a:off x="5877120" y="2595585"/>
            <a:ext cx="726019" cy="1000732"/>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3" name="Text Box 22"/>
          <p:cNvSpPr txBox="1">
            <a:spLocks noChangeArrowheads="1"/>
          </p:cNvSpPr>
          <p:nvPr/>
        </p:nvSpPr>
        <p:spPr bwMode="auto">
          <a:xfrm>
            <a:off x="6564950" y="2483414"/>
            <a:ext cx="235571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courseOccasionID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startDate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54" name="Text Box 17"/>
          <p:cNvSpPr txBox="1">
            <a:spLocks noChangeArrowheads="1"/>
          </p:cNvSpPr>
          <p:nvPr/>
        </p:nvSpPr>
        <p:spPr bwMode="auto">
          <a:xfrm>
            <a:off x="5738275" y="3185362"/>
            <a:ext cx="815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55" name="Text Box 17"/>
          <p:cNvSpPr txBox="1">
            <a:spLocks noChangeArrowheads="1"/>
          </p:cNvSpPr>
          <p:nvPr/>
        </p:nvSpPr>
        <p:spPr bwMode="auto">
          <a:xfrm>
            <a:off x="2936620" y="3099140"/>
            <a:ext cx="9363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56" name="Rectangle 8"/>
          <p:cNvSpPr>
            <a:spLocks noChangeArrowheads="1"/>
          </p:cNvSpPr>
          <p:nvPr/>
        </p:nvSpPr>
        <p:spPr bwMode="auto">
          <a:xfrm>
            <a:off x="125804" y="3790458"/>
            <a:ext cx="1713947"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57" name="Line 9"/>
          <p:cNvSpPr>
            <a:spLocks noChangeShapeType="1"/>
          </p:cNvSpPr>
          <p:nvPr/>
        </p:nvSpPr>
        <p:spPr bwMode="auto">
          <a:xfrm flipV="1">
            <a:off x="113207" y="3951053"/>
            <a:ext cx="1726544" cy="16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58" name="Text Box 10"/>
          <p:cNvSpPr txBox="1">
            <a:spLocks noChangeArrowheads="1"/>
          </p:cNvSpPr>
          <p:nvPr/>
        </p:nvSpPr>
        <p:spPr bwMode="auto">
          <a:xfrm>
            <a:off x="243407" y="3733070"/>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60" name="Rectangle 8"/>
          <p:cNvSpPr>
            <a:spLocks noChangeArrowheads="1"/>
          </p:cNvSpPr>
          <p:nvPr/>
        </p:nvSpPr>
        <p:spPr bwMode="auto">
          <a:xfrm>
            <a:off x="1962680" y="3810111"/>
            <a:ext cx="1875250"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1" name="Line 9"/>
          <p:cNvSpPr>
            <a:spLocks noChangeShapeType="1"/>
          </p:cNvSpPr>
          <p:nvPr/>
        </p:nvSpPr>
        <p:spPr bwMode="auto">
          <a:xfrm flipV="1">
            <a:off x="1962680" y="3976368"/>
            <a:ext cx="1875249" cy="5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62" name="Text Box 10"/>
          <p:cNvSpPr txBox="1">
            <a:spLocks noChangeArrowheads="1"/>
          </p:cNvSpPr>
          <p:nvPr/>
        </p:nvSpPr>
        <p:spPr bwMode="auto">
          <a:xfrm>
            <a:off x="2169419" y="3755008"/>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63" name="Rectangle 27"/>
          <p:cNvSpPr>
            <a:spLocks noChangeArrowheads="1"/>
          </p:cNvSpPr>
          <p:nvPr/>
        </p:nvSpPr>
        <p:spPr bwMode="auto">
          <a:xfrm>
            <a:off x="1950083" y="3986978"/>
            <a:ext cx="179728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800" dirty="0" err="1" smtClean="0">
                <a:latin typeface="Verdana" panose="020B0604030504040204" pitchFamily="34" charset="0"/>
              </a:rPr>
              <a:t>bachelorStudentID</a:t>
            </a:r>
            <a:r>
              <a:rPr lang="sv-SE" altLang="sv-SE" sz="800" dirty="0" smtClean="0">
                <a:latin typeface="Verdana" panose="020B0604030504040204" pitchFamily="34" charset="0"/>
              </a:rPr>
              <a:t> </a:t>
            </a:r>
            <a:r>
              <a:rPr lang="sv-SE" altLang="sv-SE" sz="800" dirty="0">
                <a:latin typeface="Verdana" panose="020B0604030504040204" pitchFamily="34" charset="0"/>
              </a:rPr>
              <a:t>(1..1) </a:t>
            </a:r>
            <a:r>
              <a:rPr lang="sv-SE" altLang="sv-SE" sz="800" dirty="0" smtClean="0">
                <a:latin typeface="Verdana" panose="020B0604030504040204" pitchFamily="34" charset="0"/>
              </a:rPr>
              <a:t>PK</a:t>
            </a:r>
            <a:endParaRPr lang="sv-SE" altLang="sv-SE" sz="8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highSchoolExamYear</a:t>
            </a:r>
            <a:r>
              <a:rPr lang="sv-SE" altLang="sv-SE" sz="900" dirty="0" smtClean="0">
                <a:latin typeface="Verdana" panose="020B0604030504040204" pitchFamily="34" charset="0"/>
              </a:rPr>
              <a:t> (1..1)</a:t>
            </a:r>
          </a:p>
        </p:txBody>
      </p:sp>
      <p:sp>
        <p:nvSpPr>
          <p:cNvPr id="164" name="Rectangle 23"/>
          <p:cNvSpPr>
            <a:spLocks noChangeArrowheads="1"/>
          </p:cNvSpPr>
          <p:nvPr/>
        </p:nvSpPr>
        <p:spPr bwMode="auto">
          <a:xfrm>
            <a:off x="6718165" y="4246566"/>
            <a:ext cx="1773141" cy="698770"/>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5" name="Text Box 25"/>
          <p:cNvSpPr txBox="1">
            <a:spLocks noChangeArrowheads="1"/>
          </p:cNvSpPr>
          <p:nvPr/>
        </p:nvSpPr>
        <p:spPr bwMode="auto">
          <a:xfrm>
            <a:off x="6937241" y="420013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66" name="Line 34"/>
          <p:cNvSpPr>
            <a:spLocks noChangeShapeType="1"/>
          </p:cNvSpPr>
          <p:nvPr/>
        </p:nvSpPr>
        <p:spPr bwMode="auto">
          <a:xfrm>
            <a:off x="6720546" y="4428730"/>
            <a:ext cx="177076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67" name="Text Box 22"/>
          <p:cNvSpPr txBox="1">
            <a:spLocks noChangeArrowheads="1"/>
          </p:cNvSpPr>
          <p:nvPr/>
        </p:nvSpPr>
        <p:spPr bwMode="auto">
          <a:xfrm>
            <a:off x="6665833" y="4436051"/>
            <a:ext cx="18833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a:latin typeface="Verdana" panose="020B0604030504040204" pitchFamily="34" charset="0"/>
              </a:rPr>
              <a:t>t</a:t>
            </a:r>
            <a:r>
              <a:rPr lang="sv-SE" altLang="sv-SE" sz="900" dirty="0" err="1" smtClean="0">
                <a:latin typeface="Verdana" panose="020B0604030504040204" pitchFamily="34" charset="0"/>
              </a:rPr>
              <a:t>eacherName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70" name="Text Box 30"/>
          <p:cNvSpPr txBox="1">
            <a:spLocks noChangeArrowheads="1"/>
          </p:cNvSpPr>
          <p:nvPr/>
        </p:nvSpPr>
        <p:spPr bwMode="auto">
          <a:xfrm>
            <a:off x="6945878" y="282553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172" name="Isosceles Triangle 171"/>
          <p:cNvSpPr/>
          <p:nvPr/>
        </p:nvSpPr>
        <p:spPr>
          <a:xfrm rot="5400000">
            <a:off x="3550841" y="322073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75" name="Isosceles Triangle 174"/>
          <p:cNvSpPr/>
          <p:nvPr/>
        </p:nvSpPr>
        <p:spPr>
          <a:xfrm>
            <a:off x="2234596" y="3355039"/>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76" name="Straight Connector 175"/>
          <p:cNvCxnSpPr>
            <a:stCxn id="175" idx="3"/>
          </p:cNvCxnSpPr>
          <p:nvPr/>
        </p:nvCxnSpPr>
        <p:spPr>
          <a:xfrm>
            <a:off x="2377388" y="3508305"/>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77" name="Straight Connector 176"/>
          <p:cNvCxnSpPr/>
          <p:nvPr/>
        </p:nvCxnSpPr>
        <p:spPr>
          <a:xfrm>
            <a:off x="976335" y="3643247"/>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78" name="Straight Connector 177"/>
          <p:cNvCxnSpPr/>
          <p:nvPr/>
        </p:nvCxnSpPr>
        <p:spPr>
          <a:xfrm>
            <a:off x="3356404" y="3660705"/>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79" name="Straight Connector 178"/>
          <p:cNvCxnSpPr/>
          <p:nvPr/>
        </p:nvCxnSpPr>
        <p:spPr>
          <a:xfrm>
            <a:off x="977745" y="3652175"/>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80" name="Rectangle 23"/>
          <p:cNvSpPr>
            <a:spLocks noChangeArrowheads="1"/>
          </p:cNvSpPr>
          <p:nvPr/>
        </p:nvSpPr>
        <p:spPr bwMode="auto">
          <a:xfrm>
            <a:off x="1489353" y="4527231"/>
            <a:ext cx="1649298" cy="494919"/>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81" name="Line 34"/>
          <p:cNvSpPr>
            <a:spLocks noChangeShapeType="1"/>
          </p:cNvSpPr>
          <p:nvPr/>
        </p:nvSpPr>
        <p:spPr bwMode="auto">
          <a:xfrm flipV="1">
            <a:off x="1489352" y="4728123"/>
            <a:ext cx="1619284" cy="17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82" name="Text Box 22"/>
          <p:cNvSpPr txBox="1">
            <a:spLocks noChangeArrowheads="1"/>
          </p:cNvSpPr>
          <p:nvPr/>
        </p:nvSpPr>
        <p:spPr bwMode="auto">
          <a:xfrm>
            <a:off x="1560429" y="4682153"/>
            <a:ext cx="179944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900" dirty="0" err="1" smtClean="0">
                <a:latin typeface="Verdana" panose="020B0604030504040204" pitchFamily="34" charset="0"/>
              </a:rPr>
              <a:t>areaID</a:t>
            </a:r>
            <a:r>
              <a:rPr lang="sv-SE" altLang="sv-SE" sz="900" dirty="0" smtClean="0">
                <a:latin typeface="Verdana" panose="020B0604030504040204" pitchFamily="34" charset="0"/>
              </a:rPr>
              <a:t> (1..1) PK</a:t>
            </a:r>
            <a:endParaRPr lang="sv-SE" altLang="sv-SE" sz="900" dirty="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areaName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83" name="Text Box 25"/>
          <p:cNvSpPr txBox="1">
            <a:spLocks noChangeArrowheads="1"/>
          </p:cNvSpPr>
          <p:nvPr/>
        </p:nvSpPr>
        <p:spPr bwMode="auto">
          <a:xfrm>
            <a:off x="1945229" y="4492673"/>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Area</a:t>
            </a:r>
            <a:endParaRPr lang="sv-SE" altLang="sv-SE" sz="1800" dirty="0">
              <a:latin typeface="Verdana" panose="020B0604030504040204" pitchFamily="34" charset="0"/>
            </a:endParaRPr>
          </a:p>
        </p:txBody>
      </p:sp>
      <p:sp>
        <p:nvSpPr>
          <p:cNvPr id="184" name="Line 106"/>
          <p:cNvSpPr>
            <a:spLocks noChangeShapeType="1"/>
          </p:cNvSpPr>
          <p:nvPr/>
        </p:nvSpPr>
        <p:spPr bwMode="auto">
          <a:xfrm flipH="1">
            <a:off x="5823474" y="4715836"/>
            <a:ext cx="900249" cy="99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85" name="Text Box 17"/>
          <p:cNvSpPr txBox="1">
            <a:spLocks noChangeArrowheads="1"/>
          </p:cNvSpPr>
          <p:nvPr/>
        </p:nvSpPr>
        <p:spPr bwMode="auto">
          <a:xfrm>
            <a:off x="5863406" y="4687013"/>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0..1</a:t>
            </a:r>
            <a:endParaRPr lang="sv-SE" altLang="sv-SE" sz="900" dirty="0">
              <a:latin typeface="Verdana" panose="020B0604030504040204" pitchFamily="34" charset="0"/>
            </a:endParaRPr>
          </a:p>
        </p:txBody>
      </p:sp>
      <p:sp>
        <p:nvSpPr>
          <p:cNvPr id="186" name="TextBox 185"/>
          <p:cNvSpPr txBox="1"/>
          <p:nvPr/>
        </p:nvSpPr>
        <p:spPr>
          <a:xfrm>
            <a:off x="5942356" y="4485004"/>
            <a:ext cx="850094" cy="230832"/>
          </a:xfrm>
          <a:prstGeom prst="rect">
            <a:avLst/>
          </a:prstGeom>
          <a:noFill/>
        </p:spPr>
        <p:txBody>
          <a:bodyPr wrap="square" rtlCol="0">
            <a:spAutoFit/>
          </a:bodyPr>
          <a:lstStyle/>
          <a:p>
            <a:r>
              <a:rPr lang="sv-SE" sz="900" i="1" dirty="0" err="1" smtClean="0">
                <a:latin typeface="Verdana" panose="020B0604030504040204" pitchFamily="34" charset="0"/>
              </a:rPr>
              <a:t>hasMain</a:t>
            </a:r>
            <a:endParaRPr lang="sv-SE" sz="900" i="1" dirty="0">
              <a:latin typeface="Verdana" panose="020B0604030504040204" pitchFamily="34" charset="0"/>
            </a:endParaRPr>
          </a:p>
        </p:txBody>
      </p:sp>
      <p:sp>
        <p:nvSpPr>
          <p:cNvPr id="188" name="TextBox 187"/>
          <p:cNvSpPr txBox="1"/>
          <p:nvPr/>
        </p:nvSpPr>
        <p:spPr>
          <a:xfrm>
            <a:off x="523521" y="2841127"/>
            <a:ext cx="681936" cy="230832"/>
          </a:xfrm>
          <a:prstGeom prst="rect">
            <a:avLst/>
          </a:prstGeom>
          <a:noFill/>
        </p:spPr>
        <p:txBody>
          <a:bodyPr wrap="square" rtlCol="0">
            <a:spAutoFit/>
          </a:bodyPr>
          <a:lstStyle/>
          <a:p>
            <a:r>
              <a:rPr lang="sv-SE" sz="900" i="1" dirty="0" smtClean="0">
                <a:latin typeface="Verdana" panose="020B0604030504040204" pitchFamily="34" charset="0"/>
              </a:rPr>
              <a:t>has</a:t>
            </a:r>
            <a:endParaRPr lang="sv-SE" sz="900" i="1" dirty="0">
              <a:latin typeface="Verdana" panose="020B0604030504040204" pitchFamily="34" charset="0"/>
            </a:endParaRPr>
          </a:p>
        </p:txBody>
      </p:sp>
      <p:sp>
        <p:nvSpPr>
          <p:cNvPr id="189" name="Rectangle 8"/>
          <p:cNvSpPr>
            <a:spLocks noChangeArrowheads="1"/>
          </p:cNvSpPr>
          <p:nvPr/>
        </p:nvSpPr>
        <p:spPr bwMode="auto">
          <a:xfrm>
            <a:off x="91456" y="2115863"/>
            <a:ext cx="1884167" cy="513664"/>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90" name="Line 9"/>
          <p:cNvSpPr>
            <a:spLocks noChangeShapeType="1"/>
          </p:cNvSpPr>
          <p:nvPr/>
        </p:nvSpPr>
        <p:spPr bwMode="auto">
          <a:xfrm flipV="1">
            <a:off x="91457" y="2285777"/>
            <a:ext cx="1842789" cy="15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91" name="Text Box 10"/>
          <p:cNvSpPr txBox="1">
            <a:spLocks noChangeArrowheads="1"/>
          </p:cNvSpPr>
          <p:nvPr/>
        </p:nvSpPr>
        <p:spPr bwMode="auto">
          <a:xfrm>
            <a:off x="107903" y="2076888"/>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Mobile</a:t>
            </a:r>
            <a:endParaRPr lang="sv-SE" altLang="sv-SE" sz="1050" dirty="0">
              <a:latin typeface="Verdana" panose="020B0604030504040204" pitchFamily="34" charset="0"/>
            </a:endParaRPr>
          </a:p>
        </p:txBody>
      </p:sp>
      <p:sp>
        <p:nvSpPr>
          <p:cNvPr id="192" name="Rectangle 27"/>
          <p:cNvSpPr>
            <a:spLocks noChangeArrowheads="1"/>
          </p:cNvSpPr>
          <p:nvPr/>
        </p:nvSpPr>
        <p:spPr bwMode="auto">
          <a:xfrm>
            <a:off x="54548" y="2252225"/>
            <a:ext cx="127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mobileID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(1..1)</a:t>
            </a:r>
          </a:p>
        </p:txBody>
      </p:sp>
      <p:sp>
        <p:nvSpPr>
          <p:cNvPr id="193" name="Line 106"/>
          <p:cNvSpPr>
            <a:spLocks noChangeShapeType="1"/>
          </p:cNvSpPr>
          <p:nvPr/>
        </p:nvSpPr>
        <p:spPr bwMode="auto">
          <a:xfrm flipH="1" flipV="1">
            <a:off x="324276" y="3076292"/>
            <a:ext cx="798592" cy="0"/>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94" name="Text Box 17"/>
          <p:cNvSpPr txBox="1">
            <a:spLocks noChangeArrowheads="1"/>
          </p:cNvSpPr>
          <p:nvPr/>
        </p:nvSpPr>
        <p:spPr bwMode="auto">
          <a:xfrm>
            <a:off x="-20317" y="2610794"/>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r>
              <a:rPr lang="sv-SE" altLang="sv-SE" sz="900" dirty="0">
                <a:latin typeface="Verdana" panose="020B0604030504040204" pitchFamily="34" charset="0"/>
              </a:rPr>
              <a:t>*</a:t>
            </a:r>
          </a:p>
        </p:txBody>
      </p:sp>
      <p:sp>
        <p:nvSpPr>
          <p:cNvPr id="195" name="Text Box 17"/>
          <p:cNvSpPr txBox="1">
            <a:spLocks noChangeArrowheads="1"/>
          </p:cNvSpPr>
          <p:nvPr/>
        </p:nvSpPr>
        <p:spPr bwMode="auto">
          <a:xfrm>
            <a:off x="763542" y="3144883"/>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96" name="Isosceles Triangle 195"/>
          <p:cNvSpPr/>
          <p:nvPr/>
        </p:nvSpPr>
        <p:spPr>
          <a:xfrm rot="16200000">
            <a:off x="428344" y="2930240"/>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97" name="Line 106"/>
          <p:cNvSpPr>
            <a:spLocks noChangeShapeType="1"/>
          </p:cNvSpPr>
          <p:nvPr/>
        </p:nvSpPr>
        <p:spPr bwMode="auto">
          <a:xfrm flipV="1">
            <a:off x="316526" y="2629508"/>
            <a:ext cx="7750" cy="45349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98" name="Line 106"/>
          <p:cNvSpPr>
            <a:spLocks noChangeShapeType="1"/>
          </p:cNvSpPr>
          <p:nvPr/>
        </p:nvSpPr>
        <p:spPr bwMode="auto">
          <a:xfrm>
            <a:off x="7336242" y="3715327"/>
            <a:ext cx="2455" cy="53123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1" name="Text Box 30"/>
          <p:cNvSpPr txBox="1">
            <a:spLocks noChangeArrowheads="1"/>
          </p:cNvSpPr>
          <p:nvPr/>
        </p:nvSpPr>
        <p:spPr bwMode="auto">
          <a:xfrm>
            <a:off x="6985916" y="376757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2" name="Isosceles Triangle 201"/>
          <p:cNvSpPr/>
          <p:nvPr/>
        </p:nvSpPr>
        <p:spPr>
          <a:xfrm>
            <a:off x="7382148" y="2891325"/>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03" name="Rectangle 23"/>
          <p:cNvSpPr>
            <a:spLocks noChangeArrowheads="1"/>
          </p:cNvSpPr>
          <p:nvPr/>
        </p:nvSpPr>
        <p:spPr bwMode="auto">
          <a:xfrm>
            <a:off x="6479632" y="3264191"/>
            <a:ext cx="2302037" cy="54853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204" name="Text Box 25"/>
          <p:cNvSpPr txBox="1">
            <a:spLocks noChangeArrowheads="1"/>
          </p:cNvSpPr>
          <p:nvPr/>
        </p:nvSpPr>
        <p:spPr bwMode="auto">
          <a:xfrm>
            <a:off x="6832860" y="3209900"/>
            <a:ext cx="16198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CourseResponsible</a:t>
            </a:r>
            <a:endParaRPr lang="sv-SE" altLang="sv-SE" sz="1800" dirty="0">
              <a:latin typeface="Verdana" panose="020B0604030504040204" pitchFamily="34" charset="0"/>
            </a:endParaRPr>
          </a:p>
        </p:txBody>
      </p:sp>
      <p:sp>
        <p:nvSpPr>
          <p:cNvPr id="205" name="Line 34"/>
          <p:cNvSpPr>
            <a:spLocks noChangeShapeType="1"/>
          </p:cNvSpPr>
          <p:nvPr/>
        </p:nvSpPr>
        <p:spPr bwMode="auto">
          <a:xfrm>
            <a:off x="6485568" y="3441001"/>
            <a:ext cx="2290163" cy="58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206" name="Line 106"/>
          <p:cNvSpPr>
            <a:spLocks noChangeShapeType="1"/>
          </p:cNvSpPr>
          <p:nvPr/>
        </p:nvSpPr>
        <p:spPr bwMode="auto">
          <a:xfrm>
            <a:off x="7308539" y="2832504"/>
            <a:ext cx="8390" cy="429808"/>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207" name="Text Box 30"/>
          <p:cNvSpPr txBox="1">
            <a:spLocks noChangeArrowheads="1"/>
          </p:cNvSpPr>
          <p:nvPr/>
        </p:nvSpPr>
        <p:spPr bwMode="auto">
          <a:xfrm>
            <a:off x="7316929" y="3083060"/>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208" name="Text Box 17"/>
          <p:cNvSpPr txBox="1">
            <a:spLocks noChangeArrowheads="1"/>
          </p:cNvSpPr>
          <p:nvPr/>
        </p:nvSpPr>
        <p:spPr bwMode="auto">
          <a:xfrm>
            <a:off x="7276707" y="2919724"/>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209" name="Isosceles Triangle 208"/>
          <p:cNvSpPr/>
          <p:nvPr/>
        </p:nvSpPr>
        <p:spPr>
          <a:xfrm>
            <a:off x="7383943" y="3885241"/>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0" name="Isosceles Triangle 209"/>
          <p:cNvSpPr/>
          <p:nvPr/>
        </p:nvSpPr>
        <p:spPr>
          <a:xfrm>
            <a:off x="5863406" y="3164475"/>
            <a:ext cx="206600" cy="58125"/>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211" name="Text Box 17"/>
          <p:cNvSpPr txBox="1">
            <a:spLocks noChangeArrowheads="1"/>
          </p:cNvSpPr>
          <p:nvPr/>
        </p:nvSpPr>
        <p:spPr bwMode="auto">
          <a:xfrm>
            <a:off x="7335145" y="3932577"/>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is</a:t>
            </a:r>
            <a:endParaRPr lang="sv-SE" altLang="sv-SE" sz="900" i="1" dirty="0">
              <a:latin typeface="Verdana" panose="020B0604030504040204" pitchFamily="34" charset="0"/>
            </a:endParaRPr>
          </a:p>
        </p:txBody>
      </p:sp>
      <p:sp>
        <p:nvSpPr>
          <p:cNvPr id="212" name="Text Box 30"/>
          <p:cNvSpPr txBox="1">
            <a:spLocks noChangeArrowheads="1"/>
          </p:cNvSpPr>
          <p:nvPr/>
        </p:nvSpPr>
        <p:spPr bwMode="auto">
          <a:xfrm>
            <a:off x="7002865" y="40275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13" name="Text Box 22"/>
          <p:cNvSpPr txBox="1">
            <a:spLocks noChangeArrowheads="1"/>
          </p:cNvSpPr>
          <p:nvPr/>
        </p:nvSpPr>
        <p:spPr bwMode="auto">
          <a:xfrm>
            <a:off x="6430385" y="3399435"/>
            <a:ext cx="2703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courseResponsibleID</a:t>
            </a:r>
            <a:r>
              <a:rPr lang="sv-SE" altLang="sv-SE" sz="900" dirty="0" smtClean="0">
                <a:latin typeface="Verdana" panose="020B0604030504040204" pitchFamily="34" charset="0"/>
              </a:rPr>
              <a:t> (1..1) PK </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214" name="Text Box 30"/>
          <p:cNvSpPr txBox="1">
            <a:spLocks noChangeArrowheads="1"/>
          </p:cNvSpPr>
          <p:nvPr/>
        </p:nvSpPr>
        <p:spPr bwMode="auto">
          <a:xfrm>
            <a:off x="6356588" y="469337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1..1</a:t>
            </a:r>
            <a:endParaRPr lang="sv-SE" altLang="sv-SE" sz="900" dirty="0">
              <a:latin typeface="Verdana" panose="020B0604030504040204" pitchFamily="34" charset="0"/>
            </a:endParaRPr>
          </a:p>
        </p:txBody>
      </p:sp>
      <p:sp>
        <p:nvSpPr>
          <p:cNvPr id="215" name="Oval 214"/>
          <p:cNvSpPr/>
          <p:nvPr/>
        </p:nvSpPr>
        <p:spPr>
          <a:xfrm>
            <a:off x="-38142" y="2259419"/>
            <a:ext cx="1758899" cy="256703"/>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6" name="Oval 215"/>
          <p:cNvSpPr/>
          <p:nvPr/>
        </p:nvSpPr>
        <p:spPr>
          <a:xfrm>
            <a:off x="1055112" y="2837626"/>
            <a:ext cx="1758899" cy="256703"/>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9" name="Oval 218"/>
          <p:cNvSpPr/>
          <p:nvPr/>
        </p:nvSpPr>
        <p:spPr>
          <a:xfrm>
            <a:off x="3781948" y="3544401"/>
            <a:ext cx="2038970" cy="284512"/>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20" name="Oval 219"/>
          <p:cNvSpPr/>
          <p:nvPr/>
        </p:nvSpPr>
        <p:spPr>
          <a:xfrm>
            <a:off x="6391140" y="2438400"/>
            <a:ext cx="2376860" cy="268378"/>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21" name="Oval 220"/>
          <p:cNvSpPr/>
          <p:nvPr/>
        </p:nvSpPr>
        <p:spPr>
          <a:xfrm>
            <a:off x="6320943" y="3411315"/>
            <a:ext cx="2447057" cy="256826"/>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22" name="Oval 221"/>
          <p:cNvSpPr/>
          <p:nvPr/>
        </p:nvSpPr>
        <p:spPr>
          <a:xfrm>
            <a:off x="1276306" y="4672669"/>
            <a:ext cx="1902400" cy="253339"/>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23" name="Oval 222"/>
          <p:cNvSpPr/>
          <p:nvPr/>
        </p:nvSpPr>
        <p:spPr>
          <a:xfrm>
            <a:off x="6479632" y="4397062"/>
            <a:ext cx="1902400" cy="253339"/>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24" name="Title 1"/>
          <p:cNvSpPr>
            <a:spLocks noGrp="1"/>
          </p:cNvSpPr>
          <p:nvPr>
            <p:ph type="title"/>
          </p:nvPr>
        </p:nvSpPr>
        <p:spPr>
          <a:xfrm>
            <a:off x="792000" y="627534"/>
            <a:ext cx="6850800" cy="596700"/>
          </a:xfrm>
        </p:spPr>
        <p:txBody>
          <a:bodyPr/>
          <a:lstStyle/>
          <a:p>
            <a:r>
              <a:rPr lang="sv-SE" dirty="0" err="1" smtClean="0"/>
              <a:t>Towards</a:t>
            </a:r>
            <a:r>
              <a:rPr lang="sv-SE" dirty="0" smtClean="0"/>
              <a:t> a RDM - Step 5</a:t>
            </a:r>
            <a:endParaRPr lang="sv-SE" dirty="0"/>
          </a:p>
        </p:txBody>
      </p:sp>
      <p:sp>
        <p:nvSpPr>
          <p:cNvPr id="89" name="Line 106"/>
          <p:cNvSpPr>
            <a:spLocks noChangeShapeType="1"/>
          </p:cNvSpPr>
          <p:nvPr/>
        </p:nvSpPr>
        <p:spPr bwMode="auto">
          <a:xfrm flipH="1">
            <a:off x="5470931" y="2451554"/>
            <a:ext cx="1132207" cy="20706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91" name="Text Box 16"/>
          <p:cNvSpPr txBox="1">
            <a:spLocks noChangeArrowheads="1"/>
          </p:cNvSpPr>
          <p:nvPr/>
        </p:nvSpPr>
        <p:spPr bwMode="auto">
          <a:xfrm>
            <a:off x="5394570" y="2461459"/>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92" name="Text Box 30"/>
          <p:cNvSpPr txBox="1">
            <a:spLocks noChangeArrowheads="1"/>
          </p:cNvSpPr>
          <p:nvPr/>
        </p:nvSpPr>
        <p:spPr bwMode="auto">
          <a:xfrm>
            <a:off x="6252135" y="232782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93" name="Rectangle 23"/>
          <p:cNvSpPr>
            <a:spLocks noChangeArrowheads="1"/>
          </p:cNvSpPr>
          <p:nvPr/>
        </p:nvSpPr>
        <p:spPr bwMode="auto">
          <a:xfrm>
            <a:off x="3671376" y="2495515"/>
            <a:ext cx="1773141"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94" name="Text Box 25"/>
          <p:cNvSpPr txBox="1">
            <a:spLocks noChangeArrowheads="1"/>
          </p:cNvSpPr>
          <p:nvPr/>
        </p:nvSpPr>
        <p:spPr bwMode="auto">
          <a:xfrm>
            <a:off x="3890452" y="244908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95" name="Line 34"/>
          <p:cNvSpPr>
            <a:spLocks noChangeShapeType="1"/>
          </p:cNvSpPr>
          <p:nvPr/>
        </p:nvSpPr>
        <p:spPr bwMode="auto">
          <a:xfrm flipV="1">
            <a:off x="3671376" y="2672435"/>
            <a:ext cx="177314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96" name="Oval 95"/>
          <p:cNvSpPr/>
          <p:nvPr/>
        </p:nvSpPr>
        <p:spPr>
          <a:xfrm>
            <a:off x="3370726" y="2553114"/>
            <a:ext cx="2038970" cy="284512"/>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7" name="Text Box 22"/>
          <p:cNvSpPr txBox="1">
            <a:spLocks noChangeArrowheads="1"/>
          </p:cNvSpPr>
          <p:nvPr/>
        </p:nvSpPr>
        <p:spPr bwMode="auto">
          <a:xfrm>
            <a:off x="3644380" y="2604974"/>
            <a:ext cx="18973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courseID</a:t>
            </a:r>
            <a:r>
              <a:rPr lang="sv-SE" altLang="sv-SE" sz="900" dirty="0" smtClean="0">
                <a:latin typeface="Verdana" panose="020B0604030504040204" pitchFamily="34" charset="0"/>
              </a:rPr>
              <a:t> (1..1) PK</a:t>
            </a:r>
          </a:p>
          <a:p>
            <a:pPr>
              <a:spcBef>
                <a:spcPct val="0"/>
              </a:spcBef>
              <a:spcAft>
                <a:spcPct val="0"/>
              </a:spcAft>
              <a:buClrTx/>
              <a:buFontTx/>
              <a:buNone/>
            </a:pPr>
            <a:r>
              <a:rPr lang="sv-SE" altLang="sv-SE" sz="900" dirty="0" err="1" smtClean="0">
                <a:latin typeface="Verdana" panose="020B0604030504040204" pitchFamily="34" charset="0"/>
              </a:rPr>
              <a:t>courseName</a:t>
            </a:r>
            <a:r>
              <a:rPr lang="sv-SE" altLang="sv-SE" sz="900" dirty="0" smtClean="0">
                <a:latin typeface="Verdana" panose="020B0604030504040204" pitchFamily="34" charset="0"/>
              </a:rPr>
              <a:t> (1..1)</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00" name="Text Box 17"/>
          <p:cNvSpPr txBox="1">
            <a:spLocks noChangeArrowheads="1"/>
          </p:cNvSpPr>
          <p:nvPr/>
        </p:nvSpPr>
        <p:spPr bwMode="auto">
          <a:xfrm>
            <a:off x="5768713" y="2456778"/>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01" name="Isosceles Triangle 100"/>
          <p:cNvSpPr/>
          <p:nvPr/>
        </p:nvSpPr>
        <p:spPr>
          <a:xfrm rot="5400000">
            <a:off x="6045724" y="253440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14" name="Rectangle 23"/>
          <p:cNvSpPr>
            <a:spLocks noChangeArrowheads="1"/>
          </p:cNvSpPr>
          <p:nvPr/>
        </p:nvSpPr>
        <p:spPr bwMode="auto">
          <a:xfrm>
            <a:off x="3862128" y="4432750"/>
            <a:ext cx="197039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5" name="Text Box 25"/>
          <p:cNvSpPr txBox="1">
            <a:spLocks noChangeArrowheads="1"/>
          </p:cNvSpPr>
          <p:nvPr/>
        </p:nvSpPr>
        <p:spPr bwMode="auto">
          <a:xfrm>
            <a:off x="4177936" y="4382289"/>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TeacherArea</a:t>
            </a:r>
            <a:endParaRPr lang="sv-SE" altLang="sv-SE" sz="1800" dirty="0">
              <a:latin typeface="Verdana" panose="020B0604030504040204" pitchFamily="34" charset="0"/>
            </a:endParaRPr>
          </a:p>
        </p:txBody>
      </p:sp>
      <p:sp>
        <p:nvSpPr>
          <p:cNvPr id="116" name="Line 34"/>
          <p:cNvSpPr>
            <a:spLocks noChangeShapeType="1"/>
          </p:cNvSpPr>
          <p:nvPr/>
        </p:nvSpPr>
        <p:spPr bwMode="auto">
          <a:xfrm>
            <a:off x="3885761" y="4612020"/>
            <a:ext cx="1946764" cy="289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sv-SE" sz="1350"/>
          </a:p>
        </p:txBody>
      </p:sp>
      <p:sp>
        <p:nvSpPr>
          <p:cNvPr id="117" name="Isosceles Triangle 116"/>
          <p:cNvSpPr/>
          <p:nvPr/>
        </p:nvSpPr>
        <p:spPr>
          <a:xfrm rot="16200000">
            <a:off x="5885271" y="4603691"/>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18" name="Line 106"/>
          <p:cNvSpPr>
            <a:spLocks noChangeShapeType="1"/>
          </p:cNvSpPr>
          <p:nvPr/>
        </p:nvSpPr>
        <p:spPr bwMode="auto">
          <a:xfrm flipH="1">
            <a:off x="3141709" y="4782399"/>
            <a:ext cx="689225" cy="16940"/>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19" name="Text Box 17"/>
          <p:cNvSpPr txBox="1">
            <a:spLocks noChangeArrowheads="1"/>
          </p:cNvSpPr>
          <p:nvPr/>
        </p:nvSpPr>
        <p:spPr bwMode="auto">
          <a:xfrm>
            <a:off x="3144141" y="4760610"/>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20" name="TextBox 119"/>
          <p:cNvSpPr txBox="1"/>
          <p:nvPr/>
        </p:nvSpPr>
        <p:spPr>
          <a:xfrm>
            <a:off x="3411680" y="4564796"/>
            <a:ext cx="850094" cy="230832"/>
          </a:xfrm>
          <a:prstGeom prst="rect">
            <a:avLst/>
          </a:prstGeom>
          <a:noFill/>
        </p:spPr>
        <p:txBody>
          <a:bodyPr wrap="square" rtlCol="0">
            <a:spAutoFit/>
          </a:bodyPr>
          <a:lstStyle/>
          <a:p>
            <a:r>
              <a:rPr lang="sv-SE" sz="900" i="1" dirty="0" err="1" smtClean="0">
                <a:latin typeface="Verdana" panose="020B0604030504040204" pitchFamily="34" charset="0"/>
              </a:rPr>
              <a:t>isOf</a:t>
            </a:r>
            <a:endParaRPr lang="sv-SE" sz="900" i="1" dirty="0">
              <a:latin typeface="Verdana" panose="020B0604030504040204" pitchFamily="34" charset="0"/>
            </a:endParaRPr>
          </a:p>
        </p:txBody>
      </p:sp>
      <p:sp>
        <p:nvSpPr>
          <p:cNvPr id="121" name="Isosceles Triangle 120"/>
          <p:cNvSpPr/>
          <p:nvPr/>
        </p:nvSpPr>
        <p:spPr>
          <a:xfrm rot="16200000">
            <a:off x="3358153" y="4662834"/>
            <a:ext cx="173827"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22" name="Text Box 17"/>
          <p:cNvSpPr txBox="1">
            <a:spLocks noChangeArrowheads="1"/>
          </p:cNvSpPr>
          <p:nvPr/>
        </p:nvSpPr>
        <p:spPr bwMode="auto">
          <a:xfrm>
            <a:off x="3504189" y="4764430"/>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23" name="Text Box 22"/>
          <p:cNvSpPr txBox="1">
            <a:spLocks noChangeArrowheads="1"/>
          </p:cNvSpPr>
          <p:nvPr/>
        </p:nvSpPr>
        <p:spPr bwMode="auto">
          <a:xfrm>
            <a:off x="3789527" y="4618975"/>
            <a:ext cx="2324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teacherAreaID</a:t>
            </a:r>
            <a:r>
              <a:rPr lang="sv-SE" altLang="sv-SE" sz="900" dirty="0" smtClean="0">
                <a:latin typeface="Verdana" panose="020B0604030504040204" pitchFamily="34" charset="0"/>
              </a:rPr>
              <a:t> (1..1) PK</a:t>
            </a: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24" name="Oval 123"/>
          <p:cNvSpPr/>
          <p:nvPr/>
        </p:nvSpPr>
        <p:spPr>
          <a:xfrm>
            <a:off x="3769876" y="4612020"/>
            <a:ext cx="1902400" cy="253339"/>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9" name="Rectangle 27"/>
          <p:cNvSpPr>
            <a:spLocks noChangeArrowheads="1"/>
          </p:cNvSpPr>
          <p:nvPr/>
        </p:nvSpPr>
        <p:spPr bwMode="auto">
          <a:xfrm>
            <a:off x="50540" y="3963125"/>
            <a:ext cx="238630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None/>
            </a:pPr>
            <a:r>
              <a:rPr lang="sv-SE" altLang="sv-SE" sz="800" dirty="0" err="1" smtClean="0">
                <a:latin typeface="Verdana" panose="020B0604030504040204" pitchFamily="34" charset="0"/>
              </a:rPr>
              <a:t>masterStudentID</a:t>
            </a:r>
            <a:r>
              <a:rPr lang="sv-SE" altLang="sv-SE" sz="800" dirty="0" smtClean="0">
                <a:latin typeface="Verdana" panose="020B0604030504040204" pitchFamily="34" charset="0"/>
              </a:rPr>
              <a:t> (1</a:t>
            </a:r>
            <a:r>
              <a:rPr lang="sv-SE" altLang="sv-SE" sz="800" dirty="0">
                <a:latin typeface="Verdana" panose="020B0604030504040204" pitchFamily="34" charset="0"/>
              </a:rPr>
              <a:t>..1) </a:t>
            </a:r>
            <a:r>
              <a:rPr lang="sv-SE" altLang="sv-SE" sz="800" dirty="0" smtClean="0">
                <a:latin typeface="Verdana" panose="020B0604030504040204" pitchFamily="34" charset="0"/>
              </a:rPr>
              <a:t>PK</a:t>
            </a:r>
            <a:endParaRPr lang="sv-SE" altLang="sv-SE" sz="800" dirty="0">
              <a:latin typeface="Verdana" panose="020B0604030504040204" pitchFamily="34" charset="0"/>
            </a:endParaRPr>
          </a:p>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r>
              <a:rPr lang="sv-SE" altLang="sv-SE" sz="900" dirty="0" smtClean="0">
                <a:latin typeface="Verdana" panose="020B0604030504040204" pitchFamily="34" charset="0"/>
              </a:rPr>
              <a:t> (1..1)</a:t>
            </a:r>
          </a:p>
        </p:txBody>
      </p:sp>
      <p:sp>
        <p:nvSpPr>
          <p:cNvPr id="125" name="Oval 124"/>
          <p:cNvSpPr/>
          <p:nvPr/>
        </p:nvSpPr>
        <p:spPr>
          <a:xfrm>
            <a:off x="-26021" y="3923455"/>
            <a:ext cx="1758899" cy="256703"/>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26" name="Oval 125"/>
          <p:cNvSpPr/>
          <p:nvPr/>
        </p:nvSpPr>
        <p:spPr>
          <a:xfrm>
            <a:off x="1942988" y="3953333"/>
            <a:ext cx="1758899" cy="256703"/>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222240866"/>
      </p:ext>
    </p:extLst>
  </p:cSld>
  <p:clrMapOvr>
    <a:masterClrMapping/>
  </p:clrMapOvr>
  <mc:AlternateContent xmlns:mc="http://schemas.openxmlformats.org/markup-compatibility/2006" xmlns:p14="http://schemas.microsoft.com/office/powerpoint/2010/main">
    <mc:Choice Requires="p14">
      <p:transition spd="slow" p14:dur="2000" advTm="133886"/>
    </mc:Choice>
    <mc:Fallback xmlns="">
      <p:transition spd="slow" advTm="133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1383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a:t>Graphical</a:t>
            </a:r>
            <a:r>
              <a:rPr lang="sv-SE" altLang="sv-SE" sz="825" b="1" i="0" dirty="0"/>
              <a:t> </a:t>
            </a:r>
            <a:r>
              <a:rPr lang="sv-SE" altLang="sv-SE" sz="825" b="1" i="0" dirty="0" err="1"/>
              <a:t>models</a:t>
            </a:r>
            <a:r>
              <a:rPr lang="sv-SE" altLang="sv-SE" sz="825" b="1" i="0" dirty="0"/>
              <a:t>/diagram</a:t>
            </a:r>
            <a:endParaRPr lang="en-US" altLang="sv-SE" sz="825" b="1" i="0" dirty="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33983"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33984"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33985"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33986"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33987"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33988"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33989"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33990"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33991"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 name="Down Arrow 1"/>
          <p:cNvSpPr/>
          <p:nvPr/>
        </p:nvSpPr>
        <p:spPr>
          <a:xfrm rot="3455403">
            <a:off x="4564005" y="3684027"/>
            <a:ext cx="142195" cy="44298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5" name="Text Box 101"/>
          <p:cNvSpPr txBox="1">
            <a:spLocks noChangeArrowheads="1"/>
          </p:cNvSpPr>
          <p:nvPr/>
        </p:nvSpPr>
        <p:spPr bwMode="auto">
          <a:xfrm>
            <a:off x="4518865" y="4094938"/>
            <a:ext cx="132114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(RDM) </a:t>
            </a:r>
            <a:r>
              <a:rPr lang="sv-SE" altLang="sv-SE" sz="825" i="0" dirty="0"/>
              <a:t>(in UML Class </a:t>
            </a:r>
            <a:r>
              <a:rPr lang="sv-SE" altLang="sv-SE" sz="825" i="0" dirty="0" smtClean="0"/>
              <a:t>Diagram)</a:t>
            </a:r>
            <a:endParaRPr lang="sv-SE" altLang="sv-SE" sz="825" i="0" dirty="0"/>
          </a:p>
          <a:p>
            <a:pPr algn="r" eaLnBrk="1" hangingPunct="1"/>
            <a:endParaRPr lang="sv-SE" altLang="sv-SE" sz="825" b="1" i="0" dirty="0"/>
          </a:p>
        </p:txBody>
      </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p>
          <a:p>
            <a:pPr eaLnBrk="1" hangingPunct="1"/>
            <a:r>
              <a:rPr lang="sv-SE" altLang="sv-SE" sz="825" i="0" dirty="0" err="1" smtClean="0"/>
              <a:t>of</a:t>
            </a:r>
            <a:r>
              <a:rPr lang="sv-SE" altLang="sv-SE" sz="825" i="0" dirty="0" smtClean="0"/>
              <a:t> software </a:t>
            </a:r>
            <a:r>
              <a:rPr lang="sv-SE" altLang="sv-SE" sz="825" i="0" dirty="0" err="1" smtClean="0"/>
              <a:t>concepts</a:t>
            </a:r>
            <a:r>
              <a:rPr lang="sv-SE" altLang="sv-SE" sz="825" i="0" dirty="0"/>
              <a:t> </a:t>
            </a:r>
            <a:endParaRPr lang="sv-SE" altLang="sv-SE" sz="825" i="0" dirty="0" smtClean="0"/>
          </a:p>
          <a:p>
            <a:pPr eaLnBrk="1" hangingPunct="1"/>
            <a:r>
              <a:rPr lang="sv-SE" altLang="sv-SE" sz="825" i="0" dirty="0" smtClean="0"/>
              <a:t>(in UML Class Diagram)</a:t>
            </a:r>
            <a:endParaRPr lang="sv-SE" altLang="sv-SE" sz="825" i="0" dirty="0"/>
          </a:p>
        </p:txBody>
      </p:sp>
      <p:grpSp>
        <p:nvGrpSpPr>
          <p:cNvPr id="247" name="Group 103"/>
          <p:cNvGrpSpPr>
            <a:grpSpLocks/>
          </p:cNvGrpSpPr>
          <p:nvPr/>
        </p:nvGrpSpPr>
        <p:grpSpPr bwMode="auto">
          <a:xfrm>
            <a:off x="3827352" y="4005522"/>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4065396" y="4005522"/>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4065396" y="4223216"/>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4303148" y="4223216"/>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3432566086"/>
      </p:ext>
    </p:extLst>
  </p:cSld>
  <p:clrMapOvr>
    <a:masterClrMapping/>
  </p:clrMapOvr>
  <mc:AlternateContent xmlns:mc="http://schemas.openxmlformats.org/markup-compatibility/2006" xmlns:p14="http://schemas.microsoft.com/office/powerpoint/2010/main">
    <mc:Choice Requires="p14">
      <p:transition spd="slow" p14:dur="2000" advTm="32002"/>
    </mc:Choice>
    <mc:Fallback xmlns="">
      <p:transition spd="slow" advTm="3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904244"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err="1" smtClean="0"/>
              <a:t>Domain</a:t>
            </a:r>
            <a:r>
              <a:rPr lang="sv-SE" altLang="sv-SE" sz="825" b="1" i="0" dirty="0" smtClean="0"/>
              <a:t> </a:t>
            </a:r>
            <a:r>
              <a:rPr lang="sv-SE" altLang="sv-SE" sz="825" b="1" i="0" dirty="0" err="1" smtClean="0"/>
              <a:t>model</a:t>
            </a:r>
            <a:r>
              <a:rPr lang="sv-SE" altLang="sv-SE" sz="825" b="1" i="0" dirty="0" smtClean="0"/>
              <a:t> </a:t>
            </a:r>
            <a:r>
              <a:rPr lang="sv-SE" altLang="sv-SE" sz="825" i="0" dirty="0" err="1" smtClean="0"/>
              <a:t>of</a:t>
            </a:r>
            <a:r>
              <a:rPr lang="sv-SE" altLang="sv-SE" sz="825" i="0" dirty="0" smtClean="0"/>
              <a:t> business </a:t>
            </a:r>
            <a:r>
              <a:rPr lang="sv-SE" altLang="sv-SE" sz="825" i="0" dirty="0" err="1" smtClean="0"/>
              <a:t>concepts</a:t>
            </a:r>
            <a:r>
              <a:rPr lang="sv-SE" altLang="sv-SE" sz="825" i="0" dirty="0" smtClean="0"/>
              <a:t> (in UML Class Diagram)</a:t>
            </a:r>
            <a:endParaRPr lang="sv-SE" altLang="sv-SE" sz="825" i="0" dirty="0"/>
          </a:p>
        </p:txBody>
      </p:sp>
      <p:grpSp>
        <p:nvGrpSpPr>
          <p:cNvPr id="2069" name="Group 81"/>
          <p:cNvGrpSpPr>
            <a:grpSpLocks/>
          </p:cNvGrpSpPr>
          <p:nvPr/>
        </p:nvGrpSpPr>
        <p:grpSpPr bwMode="auto">
          <a:xfrm>
            <a:off x="4928182"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071" name="Group 102"/>
          <p:cNvGrpSpPr>
            <a:grpSpLocks/>
          </p:cNvGrpSpPr>
          <p:nvPr/>
        </p:nvGrpSpPr>
        <p:grpSpPr bwMode="auto">
          <a:xfrm>
            <a:off x="4991208" y="3407570"/>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15704" name="Visio" r:id="rId7" imgW="1586224" imgH="1520336" progId="Visio.Drawing.11">
                  <p:embed/>
                </p:oleObj>
              </mc:Choice>
              <mc:Fallback>
                <p:oleObj name="Visio" r:id="rId7" imgW="1586224" imgH="1520336" progId="Visio.Drawing.11">
                  <p:embed/>
                  <p:pic>
                    <p:nvPicPr>
                      <p:cNvPr id="2056" name="Object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15705" name="Visio" r:id="rId9" imgW="1586224" imgH="1520336" progId="Visio.Drawing.11">
                  <p:embed/>
                </p:oleObj>
              </mc:Choice>
              <mc:Fallback>
                <p:oleObj name="Visio" r:id="rId9" imgW="1586224" imgH="1520336" progId="Visio.Drawing.11">
                  <p:embed/>
                  <p:pic>
                    <p:nvPicPr>
                      <p:cNvPr id="2057" name="Object 1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15706" name="Visio" r:id="rId10" imgW="1586224" imgH="1520336" progId="Visio.Drawing.11">
                  <p:embed/>
                </p:oleObj>
              </mc:Choice>
              <mc:Fallback>
                <p:oleObj name="Visio" r:id="rId10" imgW="1586224" imgH="1520336" progId="Visio.Drawing.11">
                  <p:embed/>
                  <p:pic>
                    <p:nvPicPr>
                      <p:cNvPr id="2058" name="Object 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15707" name="Visio" r:id="rId11" imgW="496800" imgH="1170000" progId="Visio.Drawing.11">
                    <p:embed/>
                  </p:oleObj>
                </mc:Choice>
                <mc:Fallback>
                  <p:oleObj name="Visio" r:id="rId11" imgW="496800" imgH="1170000" progId="Visio.Drawing.11">
                    <p:embed/>
                    <p:pic>
                      <p:nvPicPr>
                        <p:cNvPr id="2055" name="Object 1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15708" name="Visio" r:id="rId13" imgW="1766847" imgH="1165027" progId="Visio.Drawing.11">
                  <p:embed/>
                </p:oleObj>
              </mc:Choice>
              <mc:Fallback>
                <p:oleObj name="Visio" r:id="rId13" imgW="1766847" imgH="1165027" progId="Visio.Drawing.11">
                  <p:embed/>
                  <p:pic>
                    <p:nvPicPr>
                      <p:cNvPr id="205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15709" name="Visio" r:id="rId15" imgW="2191670" imgH="2431673" progId="Visio.Drawing.11">
                  <p:embed/>
                </p:oleObj>
              </mc:Choice>
              <mc:Fallback>
                <p:oleObj name="Visio" r:id="rId15" imgW="2191670" imgH="2431673" progId="Visio.Drawing.11">
                  <p:embed/>
                  <p:pic>
                    <p:nvPicPr>
                      <p:cNvPr id="2051" name="Object 18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15710" name="Visio" r:id="rId17" imgW="1381760" imgH="1381600" progId="Visio.Drawing.11">
                  <p:embed/>
                </p:oleObj>
              </mc:Choice>
              <mc:Fallback>
                <p:oleObj name="Visio" r:id="rId17" imgW="1381760" imgH="1381600" progId="Visio.Drawing.11">
                  <p:embed/>
                  <p:pic>
                    <p:nvPicPr>
                      <p:cNvPr id="2052" name="Object 18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15711" name="Visio" r:id="rId19" imgW="757891" imgH="1477815" progId="Visio.Drawing.11">
                  <p:embed/>
                </p:oleObj>
              </mc:Choice>
              <mc:Fallback>
                <p:oleObj name="Visio" r:id="rId19" imgW="757891" imgH="1477815" progId="Visio.Drawing.11">
                  <p:embed/>
                  <p:pic>
                    <p:nvPicPr>
                      <p:cNvPr id="2053" name="Object 1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15712" name="Visio" r:id="rId21" imgW="757891" imgH="1477815" progId="Visio.Drawing.11">
                  <p:embed/>
                </p:oleObj>
              </mc:Choice>
              <mc:Fallback>
                <p:oleObj name="Visio" r:id="rId21" imgW="757891" imgH="1477815" progId="Visio.Drawing.11">
                  <p:embed/>
                  <p:pic>
                    <p:nvPicPr>
                      <p:cNvPr id="2054" name="Object 24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 name="Down Arrow 1"/>
          <p:cNvSpPr/>
          <p:nvPr/>
        </p:nvSpPr>
        <p:spPr>
          <a:xfrm rot="3455403">
            <a:off x="4564005" y="3684027"/>
            <a:ext cx="142195" cy="44298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46" name="Text Box 80"/>
          <p:cNvSpPr txBox="1">
            <a:spLocks noChangeArrowheads="1"/>
          </p:cNvSpPr>
          <p:nvPr/>
        </p:nvSpPr>
        <p:spPr bwMode="auto">
          <a:xfrm>
            <a:off x="5704756" y="3383269"/>
            <a:ext cx="175162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smtClean="0"/>
              <a:t>System </a:t>
            </a:r>
            <a:r>
              <a:rPr lang="sv-SE" altLang="sv-SE" sz="825" b="1" i="0" dirty="0" err="1" smtClean="0"/>
              <a:t>model</a:t>
            </a:r>
            <a:r>
              <a:rPr lang="sv-SE" altLang="sv-SE" sz="825" b="1" i="0" dirty="0" smtClean="0"/>
              <a:t> </a:t>
            </a:r>
          </a:p>
          <a:p>
            <a:pPr eaLnBrk="1" hangingPunct="1"/>
            <a:r>
              <a:rPr lang="sv-SE" altLang="sv-SE" sz="825" i="0" dirty="0" err="1" smtClean="0"/>
              <a:t>of</a:t>
            </a:r>
            <a:r>
              <a:rPr lang="sv-SE" altLang="sv-SE" sz="825" i="0" dirty="0" smtClean="0"/>
              <a:t> software </a:t>
            </a:r>
            <a:r>
              <a:rPr lang="sv-SE" altLang="sv-SE" sz="825" i="0" dirty="0" err="1" smtClean="0"/>
              <a:t>concepts</a:t>
            </a:r>
            <a:r>
              <a:rPr lang="sv-SE" altLang="sv-SE" sz="825" i="0" dirty="0"/>
              <a:t> </a:t>
            </a:r>
            <a:endParaRPr lang="sv-SE" altLang="sv-SE" sz="825" i="0" dirty="0" smtClean="0"/>
          </a:p>
          <a:p>
            <a:pPr eaLnBrk="1" hangingPunct="1"/>
            <a:r>
              <a:rPr lang="sv-SE" altLang="sv-SE" sz="825" i="0" dirty="0" smtClean="0"/>
              <a:t>(in UML Class Diagram)</a:t>
            </a:r>
            <a:endParaRPr lang="sv-SE" altLang="sv-SE" sz="825" i="0" dirty="0"/>
          </a:p>
        </p:txBody>
      </p:sp>
      <p:grpSp>
        <p:nvGrpSpPr>
          <p:cNvPr id="247" name="Group 103"/>
          <p:cNvGrpSpPr>
            <a:grpSpLocks/>
          </p:cNvGrpSpPr>
          <p:nvPr/>
        </p:nvGrpSpPr>
        <p:grpSpPr bwMode="auto">
          <a:xfrm>
            <a:off x="3827352" y="4005522"/>
            <a:ext cx="171904" cy="159734"/>
            <a:chOff x="2608" y="1888"/>
            <a:chExt cx="590" cy="576"/>
          </a:xfrm>
        </p:grpSpPr>
        <p:sp>
          <p:nvSpPr>
            <p:cNvPr id="248"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9"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0"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1" name="Group 107"/>
          <p:cNvGrpSpPr>
            <a:grpSpLocks/>
          </p:cNvGrpSpPr>
          <p:nvPr/>
        </p:nvGrpSpPr>
        <p:grpSpPr bwMode="auto">
          <a:xfrm>
            <a:off x="4065396" y="4005522"/>
            <a:ext cx="171904" cy="159734"/>
            <a:chOff x="2608" y="1888"/>
            <a:chExt cx="590" cy="576"/>
          </a:xfrm>
        </p:grpSpPr>
        <p:sp>
          <p:nvSpPr>
            <p:cNvPr id="252"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3"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4"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5" name="Group 111"/>
          <p:cNvGrpSpPr>
            <a:grpSpLocks/>
          </p:cNvGrpSpPr>
          <p:nvPr/>
        </p:nvGrpSpPr>
        <p:grpSpPr bwMode="auto">
          <a:xfrm>
            <a:off x="4065396" y="4223216"/>
            <a:ext cx="171904" cy="159734"/>
            <a:chOff x="2608" y="1888"/>
            <a:chExt cx="590" cy="576"/>
          </a:xfrm>
        </p:grpSpPr>
        <p:sp>
          <p:nvSpPr>
            <p:cNvPr id="25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5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5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59" name="Group 115"/>
          <p:cNvGrpSpPr>
            <a:grpSpLocks/>
          </p:cNvGrpSpPr>
          <p:nvPr/>
        </p:nvGrpSpPr>
        <p:grpSpPr bwMode="auto">
          <a:xfrm>
            <a:off x="4303148" y="4223216"/>
            <a:ext cx="171904" cy="159734"/>
            <a:chOff x="2608" y="1888"/>
            <a:chExt cx="590" cy="576"/>
          </a:xfrm>
        </p:grpSpPr>
        <p:sp>
          <p:nvSpPr>
            <p:cNvPr id="26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1"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62"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63" name="Down Arrow 262"/>
          <p:cNvSpPr/>
          <p:nvPr/>
        </p:nvSpPr>
        <p:spPr>
          <a:xfrm>
            <a:off x="5153594" y="2178383"/>
            <a:ext cx="179018" cy="108623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264" name="Oval 263"/>
          <p:cNvSpPr/>
          <p:nvPr/>
        </p:nvSpPr>
        <p:spPr>
          <a:xfrm>
            <a:off x="3892561" y="1284807"/>
            <a:ext cx="1843862" cy="867846"/>
          </a:xfrm>
          <a:prstGeom prst="ellipse">
            <a:avLst/>
          </a:prstGeom>
          <a:solidFill>
            <a:schemeClr val="lt1">
              <a:alpha val="0"/>
            </a:schemeClr>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44" name="Text Box 101"/>
          <p:cNvSpPr txBox="1">
            <a:spLocks noChangeArrowheads="1"/>
          </p:cNvSpPr>
          <p:nvPr/>
        </p:nvSpPr>
        <p:spPr bwMode="auto">
          <a:xfrm>
            <a:off x="4518865" y="4094938"/>
            <a:ext cx="132114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err="1" smtClean="0"/>
              <a:t>Relational</a:t>
            </a:r>
            <a:r>
              <a:rPr lang="sv-SE" altLang="sv-SE" sz="825" b="1" i="0" dirty="0" smtClean="0"/>
              <a:t> </a:t>
            </a:r>
            <a:r>
              <a:rPr lang="sv-SE" altLang="sv-SE" sz="825" b="1" i="0" dirty="0" err="1" smtClean="0"/>
              <a:t>database</a:t>
            </a:r>
            <a:r>
              <a:rPr lang="sv-SE" altLang="sv-SE" sz="825" b="1" i="0" dirty="0" smtClean="0"/>
              <a:t> </a:t>
            </a:r>
            <a:r>
              <a:rPr lang="sv-SE" altLang="sv-SE" sz="825" b="1" i="0" dirty="0" err="1" smtClean="0"/>
              <a:t>model</a:t>
            </a:r>
            <a:r>
              <a:rPr lang="sv-SE" altLang="sv-SE" sz="825" b="1" i="0" dirty="0" smtClean="0"/>
              <a:t> (RDM) </a:t>
            </a:r>
            <a:r>
              <a:rPr lang="sv-SE" altLang="sv-SE" sz="825" i="0" dirty="0"/>
              <a:t>(in UML Class </a:t>
            </a:r>
            <a:r>
              <a:rPr lang="sv-SE" altLang="sv-SE" sz="825" i="0" dirty="0" smtClean="0"/>
              <a:t>Diagram)</a:t>
            </a:r>
            <a:endParaRPr lang="sv-SE" altLang="sv-SE" sz="825" i="0" dirty="0"/>
          </a:p>
          <a:p>
            <a:pPr algn="r" eaLnBrk="1" hangingPunct="1"/>
            <a:endParaRPr lang="sv-SE" altLang="sv-SE" sz="825" b="1" i="0" dirty="0"/>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521700" y="4521200"/>
            <a:ext cx="406400" cy="406400"/>
          </a:xfrm>
          <a:prstGeom prst="rect">
            <a:avLst/>
          </a:prstGeom>
        </p:spPr>
      </p:pic>
    </p:spTree>
    <p:custDataLst>
      <p:tags r:id="rId2"/>
    </p:custDataLst>
    <p:extLst>
      <p:ext uri="{BB962C8B-B14F-4D97-AF65-F5344CB8AC3E}">
        <p14:creationId xmlns:p14="http://schemas.microsoft.com/office/powerpoint/2010/main" val="3727402094"/>
      </p:ext>
    </p:extLst>
  </p:cSld>
  <p:clrMapOvr>
    <a:masterClrMapping/>
  </p:clrMapOvr>
  <mc:AlternateContent xmlns:mc="http://schemas.openxmlformats.org/markup-compatibility/2006" xmlns:p14="http://schemas.microsoft.com/office/powerpoint/2010/main">
    <mc:Choice Requires="p14">
      <p:transition spd="slow" p14:dur="2000" advTm="6790"/>
    </mc:Choice>
    <mc:Fallback xmlns="">
      <p:transition spd="slow" advTm="6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Domain</a:t>
            </a:r>
            <a:r>
              <a:rPr lang="sv-SE" dirty="0" smtClean="0"/>
              <a:t> </a:t>
            </a:r>
            <a:r>
              <a:rPr lang="sv-SE" dirty="0" err="1" smtClean="0"/>
              <a:t>model</a:t>
            </a:r>
            <a:endParaRPr lang="sv-SE" dirty="0"/>
          </a:p>
        </p:txBody>
      </p:sp>
      <p:sp>
        <p:nvSpPr>
          <p:cNvPr id="3" name="Content Placeholder 2"/>
          <p:cNvSpPr>
            <a:spLocks noGrp="1"/>
          </p:cNvSpPr>
          <p:nvPr>
            <p:ph idx="1"/>
          </p:nvPr>
        </p:nvSpPr>
        <p:spPr/>
        <p:txBody>
          <a:bodyPr>
            <a:normAutofit/>
          </a:bodyPr>
          <a:lstStyle/>
          <a:p>
            <a:r>
              <a:rPr lang="sv-SE" sz="1600" dirty="0" smtClean="0"/>
              <a:t>THE START: </a:t>
            </a:r>
            <a:r>
              <a:rPr lang="sv-SE" sz="1600" dirty="0" err="1" smtClean="0"/>
              <a:t>Concepts</a:t>
            </a:r>
            <a:r>
              <a:rPr lang="sv-SE" sz="1600" dirty="0" smtClean="0"/>
              <a:t> </a:t>
            </a:r>
            <a:r>
              <a:rPr lang="sv-SE" sz="1600" dirty="0" err="1" smtClean="0"/>
              <a:t>used</a:t>
            </a:r>
            <a:r>
              <a:rPr lang="sv-SE" sz="1600" dirty="0" smtClean="0"/>
              <a:t> in a business</a:t>
            </a:r>
            <a:endParaRPr lang="sv-SE" sz="1600" dirty="0"/>
          </a:p>
        </p:txBody>
      </p:sp>
      <p:sp>
        <p:nvSpPr>
          <p:cNvPr id="57" name="Rectangle 8"/>
          <p:cNvSpPr>
            <a:spLocks noChangeArrowheads="1"/>
          </p:cNvSpPr>
          <p:nvPr/>
        </p:nvSpPr>
        <p:spPr bwMode="auto">
          <a:xfrm>
            <a:off x="2449591" y="2723940"/>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58" name="Line 9"/>
          <p:cNvSpPr>
            <a:spLocks noChangeShapeType="1"/>
          </p:cNvSpPr>
          <p:nvPr/>
        </p:nvSpPr>
        <p:spPr bwMode="auto">
          <a:xfrm>
            <a:off x="2449591" y="2895389"/>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59" name="Text Box 10"/>
          <p:cNvSpPr txBox="1">
            <a:spLocks noChangeArrowheads="1"/>
          </p:cNvSpPr>
          <p:nvPr/>
        </p:nvSpPr>
        <p:spPr bwMode="auto">
          <a:xfrm>
            <a:off x="2650807" y="26763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60" name="Text Box 16"/>
          <p:cNvSpPr txBox="1">
            <a:spLocks noChangeArrowheads="1"/>
          </p:cNvSpPr>
          <p:nvPr/>
        </p:nvSpPr>
        <p:spPr bwMode="auto">
          <a:xfrm>
            <a:off x="3713774" y="279481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61" name="Text Box 17"/>
          <p:cNvSpPr txBox="1">
            <a:spLocks noChangeArrowheads="1"/>
          </p:cNvSpPr>
          <p:nvPr/>
        </p:nvSpPr>
        <p:spPr bwMode="auto">
          <a:xfrm>
            <a:off x="5735336" y="325237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62" name="Rectangle 18"/>
          <p:cNvSpPr>
            <a:spLocks noChangeArrowheads="1"/>
          </p:cNvSpPr>
          <p:nvPr/>
        </p:nvSpPr>
        <p:spPr bwMode="auto">
          <a:xfrm>
            <a:off x="4513755" y="304808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3" name="Line 19"/>
          <p:cNvSpPr>
            <a:spLocks noChangeShapeType="1"/>
          </p:cNvSpPr>
          <p:nvPr/>
        </p:nvSpPr>
        <p:spPr bwMode="auto">
          <a:xfrm>
            <a:off x="4513755" y="322929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64" name="Text Box 21"/>
          <p:cNvSpPr txBox="1">
            <a:spLocks noChangeArrowheads="1"/>
          </p:cNvSpPr>
          <p:nvPr/>
        </p:nvSpPr>
        <p:spPr bwMode="auto">
          <a:xfrm>
            <a:off x="4623725" y="301618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65" name="Rectangle 23"/>
          <p:cNvSpPr>
            <a:spLocks noChangeArrowheads="1"/>
          </p:cNvSpPr>
          <p:nvPr/>
        </p:nvSpPr>
        <p:spPr bwMode="auto">
          <a:xfrm>
            <a:off x="6718167" y="279297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66" name="Text Box 25"/>
          <p:cNvSpPr txBox="1">
            <a:spLocks noChangeArrowheads="1"/>
          </p:cNvSpPr>
          <p:nvPr/>
        </p:nvSpPr>
        <p:spPr bwMode="auto">
          <a:xfrm>
            <a:off x="6792380" y="2753786"/>
            <a:ext cx="15062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67" name="Rectangle 27"/>
          <p:cNvSpPr>
            <a:spLocks noChangeArrowheads="1"/>
          </p:cNvSpPr>
          <p:nvPr/>
        </p:nvSpPr>
        <p:spPr bwMode="auto">
          <a:xfrm>
            <a:off x="2412682" y="2860303"/>
            <a:ext cx="9909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endParaRPr lang="sv-SE" altLang="sv-SE" sz="900" dirty="0" smtClean="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a:t>
            </a:r>
          </a:p>
        </p:txBody>
      </p:sp>
      <p:sp>
        <p:nvSpPr>
          <p:cNvPr id="68" name="Rectangle 28"/>
          <p:cNvSpPr>
            <a:spLocks noChangeArrowheads="1"/>
          </p:cNvSpPr>
          <p:nvPr/>
        </p:nvSpPr>
        <p:spPr bwMode="auto">
          <a:xfrm>
            <a:off x="4452932" y="3202276"/>
            <a:ext cx="6463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endParaRPr lang="sv-SE" altLang="sv-SE" sz="900" dirty="0">
              <a:latin typeface="Verdana" panose="020B0604030504040204" pitchFamily="34" charset="0"/>
            </a:endParaRPr>
          </a:p>
        </p:txBody>
      </p:sp>
      <p:sp>
        <p:nvSpPr>
          <p:cNvPr id="69" name="Text Box 29"/>
          <p:cNvSpPr txBox="1">
            <a:spLocks noChangeArrowheads="1"/>
          </p:cNvSpPr>
          <p:nvPr/>
        </p:nvSpPr>
        <p:spPr bwMode="auto">
          <a:xfrm>
            <a:off x="4170307" y="317271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70" name="Text Box 30"/>
          <p:cNvSpPr txBox="1">
            <a:spLocks noChangeArrowheads="1"/>
          </p:cNvSpPr>
          <p:nvPr/>
        </p:nvSpPr>
        <p:spPr bwMode="auto">
          <a:xfrm>
            <a:off x="6380761" y="284931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71" name="Line 34"/>
          <p:cNvSpPr>
            <a:spLocks noChangeShapeType="1"/>
          </p:cNvSpPr>
          <p:nvPr/>
        </p:nvSpPr>
        <p:spPr bwMode="auto">
          <a:xfrm>
            <a:off x="6720547" y="29751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72" name="Line 106"/>
          <p:cNvSpPr>
            <a:spLocks noChangeShapeType="1"/>
          </p:cNvSpPr>
          <p:nvPr/>
        </p:nvSpPr>
        <p:spPr bwMode="auto">
          <a:xfrm>
            <a:off x="3781907" y="3047485"/>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73" name="Line 106"/>
          <p:cNvSpPr>
            <a:spLocks noChangeShapeType="1"/>
          </p:cNvSpPr>
          <p:nvPr/>
        </p:nvSpPr>
        <p:spPr bwMode="auto">
          <a:xfrm flipH="1">
            <a:off x="5800521" y="3064503"/>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74" name="Text Box 22"/>
          <p:cNvSpPr txBox="1">
            <a:spLocks noChangeArrowheads="1"/>
          </p:cNvSpPr>
          <p:nvPr/>
        </p:nvSpPr>
        <p:spPr bwMode="auto">
          <a:xfrm>
            <a:off x="6697034" y="2958002"/>
            <a:ext cx="958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endParaRPr lang="sv-SE" altLang="sv-SE" sz="900" dirty="0" smtClean="0">
              <a:latin typeface="Verdana" panose="020B0604030504040204" pitchFamily="34" charset="0"/>
            </a:endParaRP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75" name="Text Box 17"/>
          <p:cNvSpPr txBox="1">
            <a:spLocks noChangeArrowheads="1"/>
          </p:cNvSpPr>
          <p:nvPr/>
        </p:nvSpPr>
        <p:spPr bwMode="auto">
          <a:xfrm>
            <a:off x="5738095" y="291671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76" name="Text Box 17"/>
          <p:cNvSpPr txBox="1">
            <a:spLocks noChangeArrowheads="1"/>
          </p:cNvSpPr>
          <p:nvPr/>
        </p:nvSpPr>
        <p:spPr bwMode="auto">
          <a:xfrm>
            <a:off x="3738266" y="29751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77" name="Rectangle 8"/>
          <p:cNvSpPr>
            <a:spLocks noChangeArrowheads="1"/>
          </p:cNvSpPr>
          <p:nvPr/>
        </p:nvSpPr>
        <p:spPr bwMode="auto">
          <a:xfrm>
            <a:off x="926811" y="3695643"/>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78" name="Line 9"/>
          <p:cNvSpPr>
            <a:spLocks noChangeShapeType="1"/>
          </p:cNvSpPr>
          <p:nvPr/>
        </p:nvSpPr>
        <p:spPr bwMode="auto">
          <a:xfrm>
            <a:off x="914214" y="3872510"/>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79" name="Text Box 10"/>
          <p:cNvSpPr txBox="1">
            <a:spLocks noChangeArrowheads="1"/>
          </p:cNvSpPr>
          <p:nvPr/>
        </p:nvSpPr>
        <p:spPr bwMode="auto">
          <a:xfrm>
            <a:off x="1044414" y="3638255"/>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80" name="Rectangle 27"/>
          <p:cNvSpPr>
            <a:spLocks noChangeArrowheads="1"/>
          </p:cNvSpPr>
          <p:nvPr/>
        </p:nvSpPr>
        <p:spPr bwMode="auto">
          <a:xfrm>
            <a:off x="914214" y="3872510"/>
            <a:ext cx="12634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endParaRPr lang="sv-SE" altLang="sv-SE" sz="900" dirty="0" smtClean="0">
              <a:latin typeface="Verdana" panose="020B0604030504040204" pitchFamily="34" charset="0"/>
            </a:endParaRPr>
          </a:p>
        </p:txBody>
      </p:sp>
      <p:sp>
        <p:nvSpPr>
          <p:cNvPr id="81" name="Rectangle 8"/>
          <p:cNvSpPr>
            <a:spLocks noChangeArrowheads="1"/>
          </p:cNvSpPr>
          <p:nvPr/>
        </p:nvSpPr>
        <p:spPr bwMode="auto">
          <a:xfrm>
            <a:off x="2763687" y="3715296"/>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82" name="Line 9"/>
          <p:cNvSpPr>
            <a:spLocks noChangeShapeType="1"/>
          </p:cNvSpPr>
          <p:nvPr/>
        </p:nvSpPr>
        <p:spPr bwMode="auto">
          <a:xfrm flipV="1">
            <a:off x="2763688" y="3872510"/>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83" name="Text Box 10"/>
          <p:cNvSpPr txBox="1">
            <a:spLocks noChangeArrowheads="1"/>
          </p:cNvSpPr>
          <p:nvPr/>
        </p:nvSpPr>
        <p:spPr bwMode="auto">
          <a:xfrm>
            <a:off x="2970426" y="3660193"/>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84" name="Rectangle 27"/>
          <p:cNvSpPr>
            <a:spLocks noChangeArrowheads="1"/>
          </p:cNvSpPr>
          <p:nvPr/>
        </p:nvSpPr>
        <p:spPr bwMode="auto">
          <a:xfrm>
            <a:off x="2751090" y="3892163"/>
            <a:ext cx="14045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endParaRPr lang="sv-SE" altLang="sv-SE" sz="900" dirty="0" smtClean="0">
              <a:latin typeface="Verdana" panose="020B0604030504040204" pitchFamily="34" charset="0"/>
            </a:endParaRPr>
          </a:p>
        </p:txBody>
      </p:sp>
      <p:sp>
        <p:nvSpPr>
          <p:cNvPr id="85" name="Rectangle 23"/>
          <p:cNvSpPr>
            <a:spLocks noChangeArrowheads="1"/>
          </p:cNvSpPr>
          <p:nvPr/>
        </p:nvSpPr>
        <p:spPr bwMode="auto">
          <a:xfrm>
            <a:off x="6718166" y="381719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86" name="Text Box 25"/>
          <p:cNvSpPr txBox="1">
            <a:spLocks noChangeArrowheads="1"/>
          </p:cNvSpPr>
          <p:nvPr/>
        </p:nvSpPr>
        <p:spPr bwMode="auto">
          <a:xfrm>
            <a:off x="6937241" y="377076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87" name="Line 34"/>
          <p:cNvSpPr>
            <a:spLocks noChangeShapeType="1"/>
          </p:cNvSpPr>
          <p:nvPr/>
        </p:nvSpPr>
        <p:spPr bwMode="auto">
          <a:xfrm>
            <a:off x="6720546" y="399936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88" name="Text Box 22"/>
          <p:cNvSpPr txBox="1">
            <a:spLocks noChangeArrowheads="1"/>
          </p:cNvSpPr>
          <p:nvPr/>
        </p:nvSpPr>
        <p:spPr bwMode="auto">
          <a:xfrm>
            <a:off x="6697032" y="3952959"/>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endParaRPr lang="sv-SE" altLang="sv-SE" sz="900" dirty="0" smtClean="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mainArea</a:t>
            </a:r>
            <a:endParaRPr lang="sv-SE" altLang="sv-SE" sz="900" dirty="0" smtClean="0">
              <a:latin typeface="Verdana" panose="020B0604030504040204" pitchFamily="34" charset="0"/>
            </a:endParaRP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89" name="Line 106"/>
          <p:cNvSpPr>
            <a:spLocks noChangeShapeType="1"/>
          </p:cNvSpPr>
          <p:nvPr/>
        </p:nvSpPr>
        <p:spPr bwMode="auto">
          <a:xfrm>
            <a:off x="7359828" y="3267583"/>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90" name="TextBox 89"/>
          <p:cNvSpPr txBox="1"/>
          <p:nvPr/>
        </p:nvSpPr>
        <p:spPr>
          <a:xfrm>
            <a:off x="6796939" y="3424512"/>
            <a:ext cx="217403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91" name="Text Box 30"/>
          <p:cNvSpPr txBox="1">
            <a:spLocks noChangeArrowheads="1"/>
          </p:cNvSpPr>
          <p:nvPr/>
        </p:nvSpPr>
        <p:spPr bwMode="auto">
          <a:xfrm>
            <a:off x="7302277" y="322302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92" name="Text Box 30"/>
          <p:cNvSpPr txBox="1">
            <a:spLocks noChangeArrowheads="1"/>
          </p:cNvSpPr>
          <p:nvPr/>
        </p:nvSpPr>
        <p:spPr bwMode="auto">
          <a:xfrm>
            <a:off x="6989628" y="362438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93" name="Isosceles Triangle 92"/>
          <p:cNvSpPr/>
          <p:nvPr/>
        </p:nvSpPr>
        <p:spPr>
          <a:xfrm rot="5400000">
            <a:off x="4325810" y="306948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94" name="Isosceles Triangle 93"/>
          <p:cNvSpPr/>
          <p:nvPr/>
        </p:nvSpPr>
        <p:spPr>
          <a:xfrm rot="10800000">
            <a:off x="7403209" y="366347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95" name="Isosceles Triangle 94"/>
          <p:cNvSpPr/>
          <p:nvPr/>
        </p:nvSpPr>
        <p:spPr>
          <a:xfrm rot="5400000">
            <a:off x="6332229" y="300379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96" name="Isosceles Triangle 95"/>
          <p:cNvSpPr/>
          <p:nvPr/>
        </p:nvSpPr>
        <p:spPr>
          <a:xfrm>
            <a:off x="3035603" y="3260224"/>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97" name="Straight Connector 96"/>
          <p:cNvCxnSpPr>
            <a:stCxn id="96" idx="3"/>
          </p:cNvCxnSpPr>
          <p:nvPr/>
        </p:nvCxnSpPr>
        <p:spPr>
          <a:xfrm>
            <a:off x="3178395" y="34134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a:xfrm>
            <a:off x="1777342" y="3548432"/>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99" name="Straight Connector 98"/>
          <p:cNvCxnSpPr/>
          <p:nvPr/>
        </p:nvCxnSpPr>
        <p:spPr>
          <a:xfrm>
            <a:off x="4157411" y="35658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00" name="Straight Connector 99"/>
          <p:cNvCxnSpPr/>
          <p:nvPr/>
        </p:nvCxnSpPr>
        <p:spPr>
          <a:xfrm>
            <a:off x="1778752" y="355736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01" name="Rectangle 23"/>
          <p:cNvSpPr>
            <a:spLocks noChangeArrowheads="1"/>
          </p:cNvSpPr>
          <p:nvPr/>
        </p:nvSpPr>
        <p:spPr bwMode="auto">
          <a:xfrm>
            <a:off x="6618820" y="1761741"/>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2" name="Text Box 25"/>
          <p:cNvSpPr txBox="1">
            <a:spLocks noChangeArrowheads="1"/>
          </p:cNvSpPr>
          <p:nvPr/>
        </p:nvSpPr>
        <p:spPr bwMode="auto">
          <a:xfrm>
            <a:off x="6659684" y="1717334"/>
            <a:ext cx="1525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CourseActivities</a:t>
            </a:r>
            <a:endParaRPr lang="sv-SE" altLang="sv-SE" sz="1800" dirty="0">
              <a:latin typeface="Verdana" panose="020B0604030504040204" pitchFamily="34" charset="0"/>
            </a:endParaRPr>
          </a:p>
        </p:txBody>
      </p:sp>
      <p:sp>
        <p:nvSpPr>
          <p:cNvPr id="103" name="Line 34"/>
          <p:cNvSpPr>
            <a:spLocks noChangeShapeType="1"/>
          </p:cNvSpPr>
          <p:nvPr/>
        </p:nvSpPr>
        <p:spPr bwMode="auto">
          <a:xfrm>
            <a:off x="6621200" y="1943905"/>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04" name="Text Box 22"/>
          <p:cNvSpPr txBox="1">
            <a:spLocks noChangeArrowheads="1"/>
          </p:cNvSpPr>
          <p:nvPr/>
        </p:nvSpPr>
        <p:spPr bwMode="auto">
          <a:xfrm>
            <a:off x="6608253" y="1904388"/>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name</a:t>
            </a:r>
            <a:endParaRPr lang="sv-SE" altLang="sv-SE" sz="900" dirty="0" smtClean="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description</a:t>
            </a:r>
            <a:endParaRPr lang="sv-SE" altLang="sv-SE" sz="900" dirty="0" smtClean="0">
              <a:latin typeface="Verdana" panose="020B0604030504040204" pitchFamily="34" charset="0"/>
            </a:endParaRP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05" name="Line 106"/>
          <p:cNvSpPr>
            <a:spLocks noChangeShapeType="1"/>
          </p:cNvSpPr>
          <p:nvPr/>
        </p:nvSpPr>
        <p:spPr bwMode="auto">
          <a:xfrm>
            <a:off x="7495030" y="2286525"/>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06" name="Text Box 30"/>
          <p:cNvSpPr txBox="1">
            <a:spLocks noChangeArrowheads="1"/>
          </p:cNvSpPr>
          <p:nvPr/>
        </p:nvSpPr>
        <p:spPr bwMode="auto">
          <a:xfrm>
            <a:off x="7142028" y="262098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07" name="Text Box 30"/>
          <p:cNvSpPr txBox="1">
            <a:spLocks noChangeArrowheads="1"/>
          </p:cNvSpPr>
          <p:nvPr/>
        </p:nvSpPr>
        <p:spPr bwMode="auto">
          <a:xfrm>
            <a:off x="7464688" y="2270420"/>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08" name="TextBox 107"/>
          <p:cNvSpPr txBox="1"/>
          <p:nvPr/>
        </p:nvSpPr>
        <p:spPr>
          <a:xfrm>
            <a:off x="7207129" y="2400133"/>
            <a:ext cx="1441568" cy="230832"/>
          </a:xfrm>
          <a:prstGeom prst="rect">
            <a:avLst/>
          </a:prstGeom>
          <a:noFill/>
        </p:spPr>
        <p:txBody>
          <a:bodyPr wrap="square" rtlCol="0">
            <a:spAutoFit/>
          </a:bodyPr>
          <a:lstStyle/>
          <a:p>
            <a:r>
              <a:rPr lang="sv-SE" sz="900" i="1" dirty="0" err="1" smtClean="0">
                <a:latin typeface="Verdana" panose="020B0604030504040204" pitchFamily="34" charset="0"/>
              </a:rPr>
              <a:t>includes</a:t>
            </a:r>
            <a:endParaRPr lang="sv-SE" sz="900" i="1" dirty="0">
              <a:latin typeface="Verdana" panose="020B0604030504040204" pitchFamily="34" charset="0"/>
            </a:endParaRPr>
          </a:p>
        </p:txBody>
      </p:sp>
      <p:sp>
        <p:nvSpPr>
          <p:cNvPr id="56" name="Rectangle 18"/>
          <p:cNvSpPr>
            <a:spLocks noChangeArrowheads="1"/>
          </p:cNvSpPr>
          <p:nvPr/>
        </p:nvSpPr>
        <p:spPr bwMode="auto">
          <a:xfrm>
            <a:off x="4666155" y="231534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09" name="Line 19"/>
          <p:cNvSpPr>
            <a:spLocks noChangeShapeType="1"/>
          </p:cNvSpPr>
          <p:nvPr/>
        </p:nvSpPr>
        <p:spPr bwMode="auto">
          <a:xfrm>
            <a:off x="4666155" y="249655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10" name="Text Box 21"/>
          <p:cNvSpPr txBox="1">
            <a:spLocks noChangeArrowheads="1"/>
          </p:cNvSpPr>
          <p:nvPr/>
        </p:nvSpPr>
        <p:spPr bwMode="auto">
          <a:xfrm>
            <a:off x="4776125" y="22834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11" name="Rectangle 28"/>
          <p:cNvSpPr>
            <a:spLocks noChangeArrowheads="1"/>
          </p:cNvSpPr>
          <p:nvPr/>
        </p:nvSpPr>
        <p:spPr bwMode="auto">
          <a:xfrm>
            <a:off x="4639750" y="2512512"/>
            <a:ext cx="90601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endParaRPr lang="sv-SE" altLang="sv-SE" sz="900" dirty="0">
              <a:latin typeface="Verdana" panose="020B0604030504040204" pitchFamily="34" charset="0"/>
            </a:endParaRPr>
          </a:p>
        </p:txBody>
      </p:sp>
      <p:sp>
        <p:nvSpPr>
          <p:cNvPr id="113" name="Line 106"/>
          <p:cNvSpPr>
            <a:spLocks noChangeShapeType="1"/>
          </p:cNvSpPr>
          <p:nvPr/>
        </p:nvSpPr>
        <p:spPr bwMode="auto">
          <a:xfrm flipH="1" flipV="1">
            <a:off x="5931789" y="260010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14" name="Text Box 17"/>
          <p:cNvSpPr txBox="1">
            <a:spLocks noChangeArrowheads="1"/>
          </p:cNvSpPr>
          <p:nvPr/>
        </p:nvSpPr>
        <p:spPr bwMode="auto">
          <a:xfrm>
            <a:off x="6134468" y="25372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16" name="Text Box 16"/>
          <p:cNvSpPr txBox="1">
            <a:spLocks noChangeArrowheads="1"/>
          </p:cNvSpPr>
          <p:nvPr/>
        </p:nvSpPr>
        <p:spPr bwMode="auto">
          <a:xfrm>
            <a:off x="5827467" y="237567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17" name="Text Box 30"/>
          <p:cNvSpPr txBox="1">
            <a:spLocks noChangeArrowheads="1"/>
          </p:cNvSpPr>
          <p:nvPr/>
        </p:nvSpPr>
        <p:spPr bwMode="auto">
          <a:xfrm>
            <a:off x="6358986" y="26995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18" name="Isosceles Triangle 117"/>
          <p:cNvSpPr/>
          <p:nvPr/>
        </p:nvSpPr>
        <p:spPr>
          <a:xfrm rot="5400000">
            <a:off x="6411479" y="261486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946832656"/>
      </p:ext>
    </p:extLst>
  </p:cSld>
  <p:clrMapOvr>
    <a:masterClrMapping/>
  </p:clrMapOvr>
  <mc:AlternateContent xmlns:mc="http://schemas.openxmlformats.org/markup-compatibility/2006" xmlns:p14="http://schemas.microsoft.com/office/powerpoint/2010/main">
    <mc:Choice Requires="p14">
      <p:transition spd="slow" p14:dur="2000" advTm="61575"/>
    </mc:Choice>
    <mc:Fallback xmlns="">
      <p:transition spd="slow" advTm="61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Domain</a:t>
            </a:r>
            <a:r>
              <a:rPr lang="sv-SE" dirty="0" smtClean="0"/>
              <a:t> </a:t>
            </a:r>
            <a:r>
              <a:rPr lang="sv-SE" dirty="0" err="1" smtClean="0"/>
              <a:t>model</a:t>
            </a:r>
            <a:r>
              <a:rPr lang="sv-SE" dirty="0" smtClean="0"/>
              <a:t> – Step 1</a:t>
            </a:r>
            <a:endParaRPr lang="sv-SE" dirty="0"/>
          </a:p>
        </p:txBody>
      </p:sp>
      <p:sp>
        <p:nvSpPr>
          <p:cNvPr id="3" name="Content Placeholder 2"/>
          <p:cNvSpPr>
            <a:spLocks noGrp="1"/>
          </p:cNvSpPr>
          <p:nvPr>
            <p:ph idx="1"/>
          </p:nvPr>
        </p:nvSpPr>
        <p:spPr/>
        <p:txBody>
          <a:bodyPr>
            <a:normAutofit/>
          </a:bodyPr>
          <a:lstStyle/>
          <a:p>
            <a:r>
              <a:rPr lang="sv-SE" sz="1600" dirty="0" smtClean="0">
                <a:solidFill>
                  <a:srgbClr val="00B050"/>
                </a:solidFill>
              </a:rPr>
              <a:t>TO DO</a:t>
            </a:r>
            <a:r>
              <a:rPr lang="sv-SE" sz="1600" dirty="0" smtClean="0"/>
              <a:t>: </a:t>
            </a:r>
            <a:r>
              <a:rPr lang="sv-SE" sz="1600" dirty="0" err="1"/>
              <a:t>Add</a:t>
            </a:r>
            <a:r>
              <a:rPr lang="sv-SE" sz="1600" dirty="0"/>
              <a:t> </a:t>
            </a:r>
            <a:r>
              <a:rPr lang="sv-SE" sz="1600" dirty="0" err="1"/>
              <a:t>multiplicity</a:t>
            </a:r>
            <a:r>
              <a:rPr lang="sv-SE" sz="1600" dirty="0"/>
              <a:t> for the </a:t>
            </a:r>
            <a:r>
              <a:rPr lang="sv-SE" sz="1600" dirty="0" err="1"/>
              <a:t>attributes</a:t>
            </a:r>
            <a:endParaRPr lang="sv-SE" sz="1600" dirty="0"/>
          </a:p>
        </p:txBody>
      </p:sp>
      <p:sp>
        <p:nvSpPr>
          <p:cNvPr id="113" name="Rectangle 8"/>
          <p:cNvSpPr>
            <a:spLocks noChangeArrowheads="1"/>
          </p:cNvSpPr>
          <p:nvPr/>
        </p:nvSpPr>
        <p:spPr bwMode="auto">
          <a:xfrm>
            <a:off x="2449591" y="2723940"/>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4" name="Line 9"/>
          <p:cNvSpPr>
            <a:spLocks noChangeShapeType="1"/>
          </p:cNvSpPr>
          <p:nvPr/>
        </p:nvSpPr>
        <p:spPr bwMode="auto">
          <a:xfrm>
            <a:off x="2449591" y="2895389"/>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19" name="Text Box 10"/>
          <p:cNvSpPr txBox="1">
            <a:spLocks noChangeArrowheads="1"/>
          </p:cNvSpPr>
          <p:nvPr/>
        </p:nvSpPr>
        <p:spPr bwMode="auto">
          <a:xfrm>
            <a:off x="2650807" y="26763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20" name="Text Box 16"/>
          <p:cNvSpPr txBox="1">
            <a:spLocks noChangeArrowheads="1"/>
          </p:cNvSpPr>
          <p:nvPr/>
        </p:nvSpPr>
        <p:spPr bwMode="auto">
          <a:xfrm>
            <a:off x="3713774" y="279481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21" name="Text Box 17"/>
          <p:cNvSpPr txBox="1">
            <a:spLocks noChangeArrowheads="1"/>
          </p:cNvSpPr>
          <p:nvPr/>
        </p:nvSpPr>
        <p:spPr bwMode="auto">
          <a:xfrm>
            <a:off x="5735336" y="325237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22" name="Rectangle 18"/>
          <p:cNvSpPr>
            <a:spLocks noChangeArrowheads="1"/>
          </p:cNvSpPr>
          <p:nvPr/>
        </p:nvSpPr>
        <p:spPr bwMode="auto">
          <a:xfrm>
            <a:off x="4513755" y="304808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3" name="Line 19"/>
          <p:cNvSpPr>
            <a:spLocks noChangeShapeType="1"/>
          </p:cNvSpPr>
          <p:nvPr/>
        </p:nvSpPr>
        <p:spPr bwMode="auto">
          <a:xfrm>
            <a:off x="4513755" y="322929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24" name="Text Box 21"/>
          <p:cNvSpPr txBox="1">
            <a:spLocks noChangeArrowheads="1"/>
          </p:cNvSpPr>
          <p:nvPr/>
        </p:nvSpPr>
        <p:spPr bwMode="auto">
          <a:xfrm>
            <a:off x="4623725" y="301618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25" name="Rectangle 23"/>
          <p:cNvSpPr>
            <a:spLocks noChangeArrowheads="1"/>
          </p:cNvSpPr>
          <p:nvPr/>
        </p:nvSpPr>
        <p:spPr bwMode="auto">
          <a:xfrm>
            <a:off x="6718167" y="279297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6" name="Text Box 25"/>
          <p:cNvSpPr txBox="1">
            <a:spLocks noChangeArrowheads="1"/>
          </p:cNvSpPr>
          <p:nvPr/>
        </p:nvSpPr>
        <p:spPr bwMode="auto">
          <a:xfrm>
            <a:off x="6792380" y="2753786"/>
            <a:ext cx="15062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27" name="Rectangle 27"/>
          <p:cNvSpPr>
            <a:spLocks noChangeArrowheads="1"/>
          </p:cNvSpPr>
          <p:nvPr/>
        </p:nvSpPr>
        <p:spPr bwMode="auto">
          <a:xfrm>
            <a:off x="2412682" y="2860303"/>
            <a:ext cx="9909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endParaRPr lang="sv-SE" altLang="sv-SE" sz="900" dirty="0" smtClean="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a:t>
            </a:r>
          </a:p>
        </p:txBody>
      </p:sp>
      <p:sp>
        <p:nvSpPr>
          <p:cNvPr id="128" name="Rectangle 28"/>
          <p:cNvSpPr>
            <a:spLocks noChangeArrowheads="1"/>
          </p:cNvSpPr>
          <p:nvPr/>
        </p:nvSpPr>
        <p:spPr bwMode="auto">
          <a:xfrm>
            <a:off x="4452932" y="3202276"/>
            <a:ext cx="6463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endParaRPr lang="sv-SE" altLang="sv-SE" sz="900" dirty="0">
              <a:latin typeface="Verdana" panose="020B0604030504040204" pitchFamily="34" charset="0"/>
            </a:endParaRPr>
          </a:p>
        </p:txBody>
      </p:sp>
      <p:sp>
        <p:nvSpPr>
          <p:cNvPr id="129" name="Text Box 29"/>
          <p:cNvSpPr txBox="1">
            <a:spLocks noChangeArrowheads="1"/>
          </p:cNvSpPr>
          <p:nvPr/>
        </p:nvSpPr>
        <p:spPr bwMode="auto">
          <a:xfrm>
            <a:off x="4170307" y="317271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30" name="Text Box 30"/>
          <p:cNvSpPr txBox="1">
            <a:spLocks noChangeArrowheads="1"/>
          </p:cNvSpPr>
          <p:nvPr/>
        </p:nvSpPr>
        <p:spPr bwMode="auto">
          <a:xfrm>
            <a:off x="6380761" y="284931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31" name="Line 34"/>
          <p:cNvSpPr>
            <a:spLocks noChangeShapeType="1"/>
          </p:cNvSpPr>
          <p:nvPr/>
        </p:nvSpPr>
        <p:spPr bwMode="auto">
          <a:xfrm>
            <a:off x="6720547" y="29751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32" name="Line 106"/>
          <p:cNvSpPr>
            <a:spLocks noChangeShapeType="1"/>
          </p:cNvSpPr>
          <p:nvPr/>
        </p:nvSpPr>
        <p:spPr bwMode="auto">
          <a:xfrm>
            <a:off x="3781907" y="3047485"/>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33" name="Line 106"/>
          <p:cNvSpPr>
            <a:spLocks noChangeShapeType="1"/>
          </p:cNvSpPr>
          <p:nvPr/>
        </p:nvSpPr>
        <p:spPr bwMode="auto">
          <a:xfrm flipH="1">
            <a:off x="5800521" y="3064503"/>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34" name="Text Box 22"/>
          <p:cNvSpPr txBox="1">
            <a:spLocks noChangeArrowheads="1"/>
          </p:cNvSpPr>
          <p:nvPr/>
        </p:nvSpPr>
        <p:spPr bwMode="auto">
          <a:xfrm>
            <a:off x="6697034" y="2958002"/>
            <a:ext cx="958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endParaRPr lang="sv-SE" altLang="sv-SE" sz="900" dirty="0" smtClean="0">
              <a:latin typeface="Verdana" panose="020B0604030504040204" pitchFamily="34" charset="0"/>
            </a:endParaRP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5" name="Text Box 17"/>
          <p:cNvSpPr txBox="1">
            <a:spLocks noChangeArrowheads="1"/>
          </p:cNvSpPr>
          <p:nvPr/>
        </p:nvSpPr>
        <p:spPr bwMode="auto">
          <a:xfrm>
            <a:off x="5738095" y="291671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36" name="Text Box 17"/>
          <p:cNvSpPr txBox="1">
            <a:spLocks noChangeArrowheads="1"/>
          </p:cNvSpPr>
          <p:nvPr/>
        </p:nvSpPr>
        <p:spPr bwMode="auto">
          <a:xfrm>
            <a:off x="3738266" y="29751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37" name="Rectangle 8"/>
          <p:cNvSpPr>
            <a:spLocks noChangeArrowheads="1"/>
          </p:cNvSpPr>
          <p:nvPr/>
        </p:nvSpPr>
        <p:spPr bwMode="auto">
          <a:xfrm>
            <a:off x="926811" y="3695643"/>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8" name="Line 9"/>
          <p:cNvSpPr>
            <a:spLocks noChangeShapeType="1"/>
          </p:cNvSpPr>
          <p:nvPr/>
        </p:nvSpPr>
        <p:spPr bwMode="auto">
          <a:xfrm>
            <a:off x="914214" y="3872510"/>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9" name="Text Box 10"/>
          <p:cNvSpPr txBox="1">
            <a:spLocks noChangeArrowheads="1"/>
          </p:cNvSpPr>
          <p:nvPr/>
        </p:nvSpPr>
        <p:spPr bwMode="auto">
          <a:xfrm>
            <a:off x="1044414" y="3638255"/>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40" name="Rectangle 27"/>
          <p:cNvSpPr>
            <a:spLocks noChangeArrowheads="1"/>
          </p:cNvSpPr>
          <p:nvPr/>
        </p:nvSpPr>
        <p:spPr bwMode="auto">
          <a:xfrm>
            <a:off x="914214" y="3872510"/>
            <a:ext cx="12634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endParaRPr lang="sv-SE" altLang="sv-SE" sz="900" dirty="0" smtClean="0">
              <a:latin typeface="Verdana" panose="020B0604030504040204" pitchFamily="34" charset="0"/>
            </a:endParaRPr>
          </a:p>
        </p:txBody>
      </p:sp>
      <p:sp>
        <p:nvSpPr>
          <p:cNvPr id="141" name="Rectangle 8"/>
          <p:cNvSpPr>
            <a:spLocks noChangeArrowheads="1"/>
          </p:cNvSpPr>
          <p:nvPr/>
        </p:nvSpPr>
        <p:spPr bwMode="auto">
          <a:xfrm>
            <a:off x="2763687" y="3715296"/>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2" name="Line 9"/>
          <p:cNvSpPr>
            <a:spLocks noChangeShapeType="1"/>
          </p:cNvSpPr>
          <p:nvPr/>
        </p:nvSpPr>
        <p:spPr bwMode="auto">
          <a:xfrm flipV="1">
            <a:off x="2763688" y="3872510"/>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3" name="Text Box 10"/>
          <p:cNvSpPr txBox="1">
            <a:spLocks noChangeArrowheads="1"/>
          </p:cNvSpPr>
          <p:nvPr/>
        </p:nvSpPr>
        <p:spPr bwMode="auto">
          <a:xfrm>
            <a:off x="2970426" y="3660193"/>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44" name="Rectangle 27"/>
          <p:cNvSpPr>
            <a:spLocks noChangeArrowheads="1"/>
          </p:cNvSpPr>
          <p:nvPr/>
        </p:nvSpPr>
        <p:spPr bwMode="auto">
          <a:xfrm>
            <a:off x="2751090" y="3892163"/>
            <a:ext cx="14045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endParaRPr lang="sv-SE" altLang="sv-SE" sz="900" dirty="0" smtClean="0">
              <a:latin typeface="Verdana" panose="020B0604030504040204" pitchFamily="34" charset="0"/>
            </a:endParaRPr>
          </a:p>
        </p:txBody>
      </p:sp>
      <p:sp>
        <p:nvSpPr>
          <p:cNvPr id="145" name="Rectangle 23"/>
          <p:cNvSpPr>
            <a:spLocks noChangeArrowheads="1"/>
          </p:cNvSpPr>
          <p:nvPr/>
        </p:nvSpPr>
        <p:spPr bwMode="auto">
          <a:xfrm>
            <a:off x="6718166" y="381719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6" name="Text Box 25"/>
          <p:cNvSpPr txBox="1">
            <a:spLocks noChangeArrowheads="1"/>
          </p:cNvSpPr>
          <p:nvPr/>
        </p:nvSpPr>
        <p:spPr bwMode="auto">
          <a:xfrm>
            <a:off x="6937241" y="377076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47" name="Line 34"/>
          <p:cNvSpPr>
            <a:spLocks noChangeShapeType="1"/>
          </p:cNvSpPr>
          <p:nvPr/>
        </p:nvSpPr>
        <p:spPr bwMode="auto">
          <a:xfrm>
            <a:off x="6720546" y="399936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48" name="Text Box 22"/>
          <p:cNvSpPr txBox="1">
            <a:spLocks noChangeArrowheads="1"/>
          </p:cNvSpPr>
          <p:nvPr/>
        </p:nvSpPr>
        <p:spPr bwMode="auto">
          <a:xfrm>
            <a:off x="6697032" y="3952959"/>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endParaRPr lang="sv-SE" altLang="sv-SE" sz="900" dirty="0" smtClean="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mainArea</a:t>
            </a:r>
            <a:endParaRPr lang="sv-SE" altLang="sv-SE" sz="900" dirty="0" smtClean="0">
              <a:latin typeface="Verdana" panose="020B0604030504040204" pitchFamily="34" charset="0"/>
            </a:endParaRP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9" name="Line 106"/>
          <p:cNvSpPr>
            <a:spLocks noChangeShapeType="1"/>
          </p:cNvSpPr>
          <p:nvPr/>
        </p:nvSpPr>
        <p:spPr bwMode="auto">
          <a:xfrm>
            <a:off x="7359828" y="3267583"/>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0" name="TextBox 149"/>
          <p:cNvSpPr txBox="1"/>
          <p:nvPr/>
        </p:nvSpPr>
        <p:spPr>
          <a:xfrm>
            <a:off x="6796939" y="3424512"/>
            <a:ext cx="217403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151" name="Text Box 30"/>
          <p:cNvSpPr txBox="1">
            <a:spLocks noChangeArrowheads="1"/>
          </p:cNvSpPr>
          <p:nvPr/>
        </p:nvSpPr>
        <p:spPr bwMode="auto">
          <a:xfrm>
            <a:off x="7302277" y="322302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52" name="Text Box 30"/>
          <p:cNvSpPr txBox="1">
            <a:spLocks noChangeArrowheads="1"/>
          </p:cNvSpPr>
          <p:nvPr/>
        </p:nvSpPr>
        <p:spPr bwMode="auto">
          <a:xfrm>
            <a:off x="6989628" y="362438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53" name="Isosceles Triangle 152"/>
          <p:cNvSpPr/>
          <p:nvPr/>
        </p:nvSpPr>
        <p:spPr>
          <a:xfrm rot="5400000">
            <a:off x="4325810" y="306948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4" name="Isosceles Triangle 153"/>
          <p:cNvSpPr/>
          <p:nvPr/>
        </p:nvSpPr>
        <p:spPr>
          <a:xfrm rot="10800000">
            <a:off x="7403209" y="366347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5" name="Isosceles Triangle 154"/>
          <p:cNvSpPr/>
          <p:nvPr/>
        </p:nvSpPr>
        <p:spPr>
          <a:xfrm rot="5400000">
            <a:off x="6332229" y="300379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6" name="Isosceles Triangle 155"/>
          <p:cNvSpPr/>
          <p:nvPr/>
        </p:nvSpPr>
        <p:spPr>
          <a:xfrm>
            <a:off x="3035603" y="3260224"/>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57" name="Straight Connector 156"/>
          <p:cNvCxnSpPr>
            <a:stCxn id="156" idx="3"/>
          </p:cNvCxnSpPr>
          <p:nvPr/>
        </p:nvCxnSpPr>
        <p:spPr>
          <a:xfrm>
            <a:off x="3178395" y="34134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58" name="Straight Connector 157"/>
          <p:cNvCxnSpPr/>
          <p:nvPr/>
        </p:nvCxnSpPr>
        <p:spPr>
          <a:xfrm>
            <a:off x="1777342" y="3548432"/>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59" name="Straight Connector 158"/>
          <p:cNvCxnSpPr/>
          <p:nvPr/>
        </p:nvCxnSpPr>
        <p:spPr>
          <a:xfrm>
            <a:off x="4157411" y="35658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0" name="Straight Connector 159"/>
          <p:cNvCxnSpPr/>
          <p:nvPr/>
        </p:nvCxnSpPr>
        <p:spPr>
          <a:xfrm>
            <a:off x="1778752" y="355736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1" name="Rectangle 23"/>
          <p:cNvSpPr>
            <a:spLocks noChangeArrowheads="1"/>
          </p:cNvSpPr>
          <p:nvPr/>
        </p:nvSpPr>
        <p:spPr bwMode="auto">
          <a:xfrm>
            <a:off x="6618820" y="1761741"/>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2" name="Text Box 25"/>
          <p:cNvSpPr txBox="1">
            <a:spLocks noChangeArrowheads="1"/>
          </p:cNvSpPr>
          <p:nvPr/>
        </p:nvSpPr>
        <p:spPr bwMode="auto">
          <a:xfrm>
            <a:off x="6659684" y="1717334"/>
            <a:ext cx="1525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CourseActivities</a:t>
            </a:r>
            <a:endParaRPr lang="sv-SE" altLang="sv-SE" sz="1800" dirty="0">
              <a:latin typeface="Verdana" panose="020B0604030504040204" pitchFamily="34" charset="0"/>
            </a:endParaRPr>
          </a:p>
        </p:txBody>
      </p:sp>
      <p:sp>
        <p:nvSpPr>
          <p:cNvPr id="163" name="Line 34"/>
          <p:cNvSpPr>
            <a:spLocks noChangeShapeType="1"/>
          </p:cNvSpPr>
          <p:nvPr/>
        </p:nvSpPr>
        <p:spPr bwMode="auto">
          <a:xfrm>
            <a:off x="6621200" y="1943905"/>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64" name="Text Box 22"/>
          <p:cNvSpPr txBox="1">
            <a:spLocks noChangeArrowheads="1"/>
          </p:cNvSpPr>
          <p:nvPr/>
        </p:nvSpPr>
        <p:spPr bwMode="auto">
          <a:xfrm>
            <a:off x="6608253" y="1904388"/>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name</a:t>
            </a:r>
            <a:endParaRPr lang="sv-SE" altLang="sv-SE" sz="900" dirty="0" smtClean="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description</a:t>
            </a:r>
            <a:endParaRPr lang="sv-SE" altLang="sv-SE" sz="900" dirty="0" smtClean="0">
              <a:latin typeface="Verdana" panose="020B0604030504040204" pitchFamily="34" charset="0"/>
            </a:endParaRP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65" name="Line 106"/>
          <p:cNvSpPr>
            <a:spLocks noChangeShapeType="1"/>
          </p:cNvSpPr>
          <p:nvPr/>
        </p:nvSpPr>
        <p:spPr bwMode="auto">
          <a:xfrm>
            <a:off x="7495030" y="2286525"/>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66" name="Text Box 30"/>
          <p:cNvSpPr txBox="1">
            <a:spLocks noChangeArrowheads="1"/>
          </p:cNvSpPr>
          <p:nvPr/>
        </p:nvSpPr>
        <p:spPr bwMode="auto">
          <a:xfrm>
            <a:off x="7142028" y="262098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67" name="Text Box 30"/>
          <p:cNvSpPr txBox="1">
            <a:spLocks noChangeArrowheads="1"/>
          </p:cNvSpPr>
          <p:nvPr/>
        </p:nvSpPr>
        <p:spPr bwMode="auto">
          <a:xfrm>
            <a:off x="7464688" y="2270420"/>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68" name="TextBox 167"/>
          <p:cNvSpPr txBox="1"/>
          <p:nvPr/>
        </p:nvSpPr>
        <p:spPr>
          <a:xfrm>
            <a:off x="7207129" y="2400133"/>
            <a:ext cx="1441568" cy="230832"/>
          </a:xfrm>
          <a:prstGeom prst="rect">
            <a:avLst/>
          </a:prstGeom>
          <a:noFill/>
        </p:spPr>
        <p:txBody>
          <a:bodyPr wrap="square" rtlCol="0">
            <a:spAutoFit/>
          </a:bodyPr>
          <a:lstStyle/>
          <a:p>
            <a:r>
              <a:rPr lang="sv-SE" sz="900" i="1" dirty="0" err="1" smtClean="0">
                <a:latin typeface="Verdana" panose="020B0604030504040204" pitchFamily="34" charset="0"/>
              </a:rPr>
              <a:t>includes</a:t>
            </a:r>
            <a:endParaRPr lang="sv-SE" sz="900" i="1" dirty="0">
              <a:latin typeface="Verdana" panose="020B0604030504040204" pitchFamily="34" charset="0"/>
            </a:endParaRPr>
          </a:p>
        </p:txBody>
      </p:sp>
      <p:sp>
        <p:nvSpPr>
          <p:cNvPr id="169" name="Rectangle 18"/>
          <p:cNvSpPr>
            <a:spLocks noChangeArrowheads="1"/>
          </p:cNvSpPr>
          <p:nvPr/>
        </p:nvSpPr>
        <p:spPr bwMode="auto">
          <a:xfrm>
            <a:off x="4666155" y="231534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70" name="Line 19"/>
          <p:cNvSpPr>
            <a:spLocks noChangeShapeType="1"/>
          </p:cNvSpPr>
          <p:nvPr/>
        </p:nvSpPr>
        <p:spPr bwMode="auto">
          <a:xfrm>
            <a:off x="4666155" y="249655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1" name="Text Box 21"/>
          <p:cNvSpPr txBox="1">
            <a:spLocks noChangeArrowheads="1"/>
          </p:cNvSpPr>
          <p:nvPr/>
        </p:nvSpPr>
        <p:spPr bwMode="auto">
          <a:xfrm>
            <a:off x="4776125" y="22834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2" name="Rectangle 28"/>
          <p:cNvSpPr>
            <a:spLocks noChangeArrowheads="1"/>
          </p:cNvSpPr>
          <p:nvPr/>
        </p:nvSpPr>
        <p:spPr bwMode="auto">
          <a:xfrm>
            <a:off x="4639750" y="2512512"/>
            <a:ext cx="90601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endParaRPr lang="sv-SE" altLang="sv-SE" sz="900" dirty="0">
              <a:latin typeface="Verdana" panose="020B0604030504040204" pitchFamily="34" charset="0"/>
            </a:endParaRPr>
          </a:p>
        </p:txBody>
      </p:sp>
      <p:sp>
        <p:nvSpPr>
          <p:cNvPr id="173" name="Line 106"/>
          <p:cNvSpPr>
            <a:spLocks noChangeShapeType="1"/>
          </p:cNvSpPr>
          <p:nvPr/>
        </p:nvSpPr>
        <p:spPr bwMode="auto">
          <a:xfrm flipH="1" flipV="1">
            <a:off x="5931789" y="260010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4" name="Text Box 17"/>
          <p:cNvSpPr txBox="1">
            <a:spLocks noChangeArrowheads="1"/>
          </p:cNvSpPr>
          <p:nvPr/>
        </p:nvSpPr>
        <p:spPr bwMode="auto">
          <a:xfrm>
            <a:off x="6134468" y="25372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75" name="Text Box 16"/>
          <p:cNvSpPr txBox="1">
            <a:spLocks noChangeArrowheads="1"/>
          </p:cNvSpPr>
          <p:nvPr/>
        </p:nvSpPr>
        <p:spPr bwMode="auto">
          <a:xfrm>
            <a:off x="5827467" y="237567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358986" y="26995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77" name="Isosceles Triangle 176"/>
          <p:cNvSpPr/>
          <p:nvPr/>
        </p:nvSpPr>
        <p:spPr>
          <a:xfrm rot="5400000">
            <a:off x="6411479" y="261486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303921715"/>
      </p:ext>
    </p:extLst>
  </p:cSld>
  <p:clrMapOvr>
    <a:masterClrMapping/>
  </p:clrMapOvr>
  <mc:AlternateContent xmlns:mc="http://schemas.openxmlformats.org/markup-compatibility/2006" xmlns:p14="http://schemas.microsoft.com/office/powerpoint/2010/main">
    <mc:Choice Requires="p14">
      <p:transition spd="slow" p14:dur="2000" advTm="36897"/>
    </mc:Choice>
    <mc:Fallback xmlns="">
      <p:transition spd="slow" advTm="36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Domain</a:t>
            </a:r>
            <a:r>
              <a:rPr lang="sv-SE" dirty="0" smtClean="0"/>
              <a:t> </a:t>
            </a:r>
            <a:r>
              <a:rPr lang="sv-SE" dirty="0" err="1" smtClean="0"/>
              <a:t>model</a:t>
            </a:r>
            <a:r>
              <a:rPr lang="sv-SE" dirty="0" smtClean="0"/>
              <a:t> – Step 1</a:t>
            </a:r>
            <a:endParaRPr lang="sv-SE" dirty="0"/>
          </a:p>
        </p:txBody>
      </p:sp>
      <p:sp>
        <p:nvSpPr>
          <p:cNvPr id="3" name="Content Placeholder 2"/>
          <p:cNvSpPr>
            <a:spLocks noGrp="1"/>
          </p:cNvSpPr>
          <p:nvPr>
            <p:ph idx="1"/>
          </p:nvPr>
        </p:nvSpPr>
        <p:spPr/>
        <p:txBody>
          <a:bodyPr>
            <a:normAutofit/>
          </a:bodyPr>
          <a:lstStyle/>
          <a:p>
            <a:r>
              <a:rPr lang="sv-SE" sz="1600" dirty="0">
                <a:solidFill>
                  <a:srgbClr val="00B050"/>
                </a:solidFill>
              </a:rPr>
              <a:t>TO DO: </a:t>
            </a:r>
            <a:r>
              <a:rPr lang="sv-SE" sz="1600" dirty="0" err="1"/>
              <a:t>Add</a:t>
            </a:r>
            <a:r>
              <a:rPr lang="sv-SE" sz="1600" dirty="0"/>
              <a:t> </a:t>
            </a:r>
            <a:r>
              <a:rPr lang="sv-SE" sz="1600" dirty="0" err="1"/>
              <a:t>multiplicity</a:t>
            </a:r>
            <a:r>
              <a:rPr lang="sv-SE" sz="1600" dirty="0"/>
              <a:t> for the </a:t>
            </a:r>
            <a:r>
              <a:rPr lang="sv-SE" sz="1600" dirty="0" err="1"/>
              <a:t>attributes</a:t>
            </a:r>
            <a:endParaRPr lang="sv-SE" sz="1600" dirty="0"/>
          </a:p>
        </p:txBody>
      </p:sp>
      <p:sp>
        <p:nvSpPr>
          <p:cNvPr id="113" name="Rectangle 8"/>
          <p:cNvSpPr>
            <a:spLocks noChangeArrowheads="1"/>
          </p:cNvSpPr>
          <p:nvPr/>
        </p:nvSpPr>
        <p:spPr bwMode="auto">
          <a:xfrm>
            <a:off x="2449591" y="2723940"/>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4" name="Line 9"/>
          <p:cNvSpPr>
            <a:spLocks noChangeShapeType="1"/>
          </p:cNvSpPr>
          <p:nvPr/>
        </p:nvSpPr>
        <p:spPr bwMode="auto">
          <a:xfrm>
            <a:off x="2449591" y="2895389"/>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19" name="Text Box 10"/>
          <p:cNvSpPr txBox="1">
            <a:spLocks noChangeArrowheads="1"/>
          </p:cNvSpPr>
          <p:nvPr/>
        </p:nvSpPr>
        <p:spPr bwMode="auto">
          <a:xfrm>
            <a:off x="2650807" y="26763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20" name="Text Box 16"/>
          <p:cNvSpPr txBox="1">
            <a:spLocks noChangeArrowheads="1"/>
          </p:cNvSpPr>
          <p:nvPr/>
        </p:nvSpPr>
        <p:spPr bwMode="auto">
          <a:xfrm>
            <a:off x="3713774" y="279481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21" name="Text Box 17"/>
          <p:cNvSpPr txBox="1">
            <a:spLocks noChangeArrowheads="1"/>
          </p:cNvSpPr>
          <p:nvPr/>
        </p:nvSpPr>
        <p:spPr bwMode="auto">
          <a:xfrm>
            <a:off x="5735336" y="325237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22" name="Rectangle 18"/>
          <p:cNvSpPr>
            <a:spLocks noChangeArrowheads="1"/>
          </p:cNvSpPr>
          <p:nvPr/>
        </p:nvSpPr>
        <p:spPr bwMode="auto">
          <a:xfrm>
            <a:off x="4513755" y="304808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3" name="Line 19"/>
          <p:cNvSpPr>
            <a:spLocks noChangeShapeType="1"/>
          </p:cNvSpPr>
          <p:nvPr/>
        </p:nvSpPr>
        <p:spPr bwMode="auto">
          <a:xfrm>
            <a:off x="4513755" y="322929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24" name="Text Box 21"/>
          <p:cNvSpPr txBox="1">
            <a:spLocks noChangeArrowheads="1"/>
          </p:cNvSpPr>
          <p:nvPr/>
        </p:nvSpPr>
        <p:spPr bwMode="auto">
          <a:xfrm>
            <a:off x="4623725" y="301618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25" name="Rectangle 23"/>
          <p:cNvSpPr>
            <a:spLocks noChangeArrowheads="1"/>
          </p:cNvSpPr>
          <p:nvPr/>
        </p:nvSpPr>
        <p:spPr bwMode="auto">
          <a:xfrm>
            <a:off x="6718167" y="279297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6" name="Text Box 25"/>
          <p:cNvSpPr txBox="1">
            <a:spLocks noChangeArrowheads="1"/>
          </p:cNvSpPr>
          <p:nvPr/>
        </p:nvSpPr>
        <p:spPr bwMode="auto">
          <a:xfrm>
            <a:off x="6792380" y="2753786"/>
            <a:ext cx="15062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27" name="Rectangle 27"/>
          <p:cNvSpPr>
            <a:spLocks noChangeArrowheads="1"/>
          </p:cNvSpPr>
          <p:nvPr/>
        </p:nvSpPr>
        <p:spPr bwMode="auto">
          <a:xfrm>
            <a:off x="2412682" y="2860303"/>
            <a:ext cx="9909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endParaRPr lang="sv-SE" altLang="sv-SE" sz="900" dirty="0" smtClean="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a:t>
            </a:r>
          </a:p>
        </p:txBody>
      </p:sp>
      <p:sp>
        <p:nvSpPr>
          <p:cNvPr id="128" name="Rectangle 28"/>
          <p:cNvSpPr>
            <a:spLocks noChangeArrowheads="1"/>
          </p:cNvSpPr>
          <p:nvPr/>
        </p:nvSpPr>
        <p:spPr bwMode="auto">
          <a:xfrm>
            <a:off x="4452932" y="3202276"/>
            <a:ext cx="6463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endParaRPr lang="sv-SE" altLang="sv-SE" sz="900" dirty="0">
              <a:latin typeface="Verdana" panose="020B0604030504040204" pitchFamily="34" charset="0"/>
            </a:endParaRPr>
          </a:p>
        </p:txBody>
      </p:sp>
      <p:sp>
        <p:nvSpPr>
          <p:cNvPr id="129" name="Text Box 29"/>
          <p:cNvSpPr txBox="1">
            <a:spLocks noChangeArrowheads="1"/>
          </p:cNvSpPr>
          <p:nvPr/>
        </p:nvSpPr>
        <p:spPr bwMode="auto">
          <a:xfrm>
            <a:off x="4170307" y="317271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30" name="Text Box 30"/>
          <p:cNvSpPr txBox="1">
            <a:spLocks noChangeArrowheads="1"/>
          </p:cNvSpPr>
          <p:nvPr/>
        </p:nvSpPr>
        <p:spPr bwMode="auto">
          <a:xfrm>
            <a:off x="6380761" y="284931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31" name="Line 34"/>
          <p:cNvSpPr>
            <a:spLocks noChangeShapeType="1"/>
          </p:cNvSpPr>
          <p:nvPr/>
        </p:nvSpPr>
        <p:spPr bwMode="auto">
          <a:xfrm>
            <a:off x="6720547" y="29751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32" name="Line 106"/>
          <p:cNvSpPr>
            <a:spLocks noChangeShapeType="1"/>
          </p:cNvSpPr>
          <p:nvPr/>
        </p:nvSpPr>
        <p:spPr bwMode="auto">
          <a:xfrm>
            <a:off x="3781907" y="3047485"/>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33" name="Line 106"/>
          <p:cNvSpPr>
            <a:spLocks noChangeShapeType="1"/>
          </p:cNvSpPr>
          <p:nvPr/>
        </p:nvSpPr>
        <p:spPr bwMode="auto">
          <a:xfrm flipH="1">
            <a:off x="5800521" y="3064503"/>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34" name="Text Box 22"/>
          <p:cNvSpPr txBox="1">
            <a:spLocks noChangeArrowheads="1"/>
          </p:cNvSpPr>
          <p:nvPr/>
        </p:nvSpPr>
        <p:spPr bwMode="auto">
          <a:xfrm>
            <a:off x="6697034" y="2958002"/>
            <a:ext cx="958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endParaRPr lang="sv-SE" altLang="sv-SE" sz="900" dirty="0" smtClean="0">
              <a:latin typeface="Verdana" panose="020B0604030504040204" pitchFamily="34" charset="0"/>
            </a:endParaRP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5" name="Text Box 17"/>
          <p:cNvSpPr txBox="1">
            <a:spLocks noChangeArrowheads="1"/>
          </p:cNvSpPr>
          <p:nvPr/>
        </p:nvSpPr>
        <p:spPr bwMode="auto">
          <a:xfrm>
            <a:off x="5738095" y="291671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36" name="Text Box 17"/>
          <p:cNvSpPr txBox="1">
            <a:spLocks noChangeArrowheads="1"/>
          </p:cNvSpPr>
          <p:nvPr/>
        </p:nvSpPr>
        <p:spPr bwMode="auto">
          <a:xfrm>
            <a:off x="3738266" y="29751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37" name="Rectangle 8"/>
          <p:cNvSpPr>
            <a:spLocks noChangeArrowheads="1"/>
          </p:cNvSpPr>
          <p:nvPr/>
        </p:nvSpPr>
        <p:spPr bwMode="auto">
          <a:xfrm>
            <a:off x="926811" y="3695643"/>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8" name="Line 9"/>
          <p:cNvSpPr>
            <a:spLocks noChangeShapeType="1"/>
          </p:cNvSpPr>
          <p:nvPr/>
        </p:nvSpPr>
        <p:spPr bwMode="auto">
          <a:xfrm>
            <a:off x="914214" y="3872510"/>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9" name="Text Box 10"/>
          <p:cNvSpPr txBox="1">
            <a:spLocks noChangeArrowheads="1"/>
          </p:cNvSpPr>
          <p:nvPr/>
        </p:nvSpPr>
        <p:spPr bwMode="auto">
          <a:xfrm>
            <a:off x="1044414" y="3638255"/>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40" name="Rectangle 27"/>
          <p:cNvSpPr>
            <a:spLocks noChangeArrowheads="1"/>
          </p:cNvSpPr>
          <p:nvPr/>
        </p:nvSpPr>
        <p:spPr bwMode="auto">
          <a:xfrm>
            <a:off x="914214" y="3872510"/>
            <a:ext cx="12634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endParaRPr lang="sv-SE" altLang="sv-SE" sz="900" dirty="0" smtClean="0">
              <a:latin typeface="Verdana" panose="020B0604030504040204" pitchFamily="34" charset="0"/>
            </a:endParaRPr>
          </a:p>
        </p:txBody>
      </p:sp>
      <p:sp>
        <p:nvSpPr>
          <p:cNvPr id="141" name="Rectangle 8"/>
          <p:cNvSpPr>
            <a:spLocks noChangeArrowheads="1"/>
          </p:cNvSpPr>
          <p:nvPr/>
        </p:nvSpPr>
        <p:spPr bwMode="auto">
          <a:xfrm>
            <a:off x="2763687" y="3715296"/>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2" name="Line 9"/>
          <p:cNvSpPr>
            <a:spLocks noChangeShapeType="1"/>
          </p:cNvSpPr>
          <p:nvPr/>
        </p:nvSpPr>
        <p:spPr bwMode="auto">
          <a:xfrm flipV="1">
            <a:off x="2763688" y="3872510"/>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3" name="Text Box 10"/>
          <p:cNvSpPr txBox="1">
            <a:spLocks noChangeArrowheads="1"/>
          </p:cNvSpPr>
          <p:nvPr/>
        </p:nvSpPr>
        <p:spPr bwMode="auto">
          <a:xfrm>
            <a:off x="2970426" y="3660193"/>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44" name="Rectangle 27"/>
          <p:cNvSpPr>
            <a:spLocks noChangeArrowheads="1"/>
          </p:cNvSpPr>
          <p:nvPr/>
        </p:nvSpPr>
        <p:spPr bwMode="auto">
          <a:xfrm>
            <a:off x="2751090" y="3892163"/>
            <a:ext cx="14045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endParaRPr lang="sv-SE" altLang="sv-SE" sz="900" dirty="0" smtClean="0">
              <a:latin typeface="Verdana" panose="020B0604030504040204" pitchFamily="34" charset="0"/>
            </a:endParaRPr>
          </a:p>
        </p:txBody>
      </p:sp>
      <p:sp>
        <p:nvSpPr>
          <p:cNvPr id="145" name="Rectangle 23"/>
          <p:cNvSpPr>
            <a:spLocks noChangeArrowheads="1"/>
          </p:cNvSpPr>
          <p:nvPr/>
        </p:nvSpPr>
        <p:spPr bwMode="auto">
          <a:xfrm>
            <a:off x="6718166" y="381719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6" name="Text Box 25"/>
          <p:cNvSpPr txBox="1">
            <a:spLocks noChangeArrowheads="1"/>
          </p:cNvSpPr>
          <p:nvPr/>
        </p:nvSpPr>
        <p:spPr bwMode="auto">
          <a:xfrm>
            <a:off x="6937241" y="377076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47" name="Line 34"/>
          <p:cNvSpPr>
            <a:spLocks noChangeShapeType="1"/>
          </p:cNvSpPr>
          <p:nvPr/>
        </p:nvSpPr>
        <p:spPr bwMode="auto">
          <a:xfrm>
            <a:off x="6720546" y="399936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48" name="Text Box 22"/>
          <p:cNvSpPr txBox="1">
            <a:spLocks noChangeArrowheads="1"/>
          </p:cNvSpPr>
          <p:nvPr/>
        </p:nvSpPr>
        <p:spPr bwMode="auto">
          <a:xfrm>
            <a:off x="6697032" y="3952959"/>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endParaRPr lang="sv-SE" altLang="sv-SE" sz="900" dirty="0" smtClean="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mainArea</a:t>
            </a:r>
            <a:endParaRPr lang="sv-SE" altLang="sv-SE" sz="900" dirty="0" smtClean="0">
              <a:latin typeface="Verdana" panose="020B0604030504040204" pitchFamily="34" charset="0"/>
            </a:endParaRP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9" name="Line 106"/>
          <p:cNvSpPr>
            <a:spLocks noChangeShapeType="1"/>
          </p:cNvSpPr>
          <p:nvPr/>
        </p:nvSpPr>
        <p:spPr bwMode="auto">
          <a:xfrm>
            <a:off x="7359828" y="3267583"/>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0" name="TextBox 149"/>
          <p:cNvSpPr txBox="1"/>
          <p:nvPr/>
        </p:nvSpPr>
        <p:spPr>
          <a:xfrm>
            <a:off x="6796939" y="3424512"/>
            <a:ext cx="217403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151" name="Text Box 30"/>
          <p:cNvSpPr txBox="1">
            <a:spLocks noChangeArrowheads="1"/>
          </p:cNvSpPr>
          <p:nvPr/>
        </p:nvSpPr>
        <p:spPr bwMode="auto">
          <a:xfrm>
            <a:off x="7302277" y="322302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52" name="Text Box 30"/>
          <p:cNvSpPr txBox="1">
            <a:spLocks noChangeArrowheads="1"/>
          </p:cNvSpPr>
          <p:nvPr/>
        </p:nvSpPr>
        <p:spPr bwMode="auto">
          <a:xfrm>
            <a:off x="6989628" y="362438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53" name="Isosceles Triangle 152"/>
          <p:cNvSpPr/>
          <p:nvPr/>
        </p:nvSpPr>
        <p:spPr>
          <a:xfrm rot="5400000">
            <a:off x="4325810" y="306948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4" name="Isosceles Triangle 153"/>
          <p:cNvSpPr/>
          <p:nvPr/>
        </p:nvSpPr>
        <p:spPr>
          <a:xfrm rot="10800000">
            <a:off x="7403209" y="366347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5" name="Isosceles Triangle 154"/>
          <p:cNvSpPr/>
          <p:nvPr/>
        </p:nvSpPr>
        <p:spPr>
          <a:xfrm rot="5400000">
            <a:off x="6332229" y="300379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6" name="Isosceles Triangle 155"/>
          <p:cNvSpPr/>
          <p:nvPr/>
        </p:nvSpPr>
        <p:spPr>
          <a:xfrm>
            <a:off x="3035603" y="3260224"/>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57" name="Straight Connector 156"/>
          <p:cNvCxnSpPr>
            <a:stCxn id="156" idx="3"/>
          </p:cNvCxnSpPr>
          <p:nvPr/>
        </p:nvCxnSpPr>
        <p:spPr>
          <a:xfrm>
            <a:off x="3178395" y="34134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58" name="Straight Connector 157"/>
          <p:cNvCxnSpPr/>
          <p:nvPr/>
        </p:nvCxnSpPr>
        <p:spPr>
          <a:xfrm>
            <a:off x="1777342" y="3548432"/>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59" name="Straight Connector 158"/>
          <p:cNvCxnSpPr/>
          <p:nvPr/>
        </p:nvCxnSpPr>
        <p:spPr>
          <a:xfrm>
            <a:off x="4157411" y="35658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0" name="Straight Connector 159"/>
          <p:cNvCxnSpPr/>
          <p:nvPr/>
        </p:nvCxnSpPr>
        <p:spPr>
          <a:xfrm>
            <a:off x="1778752" y="355736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1" name="Rectangle 23"/>
          <p:cNvSpPr>
            <a:spLocks noChangeArrowheads="1"/>
          </p:cNvSpPr>
          <p:nvPr/>
        </p:nvSpPr>
        <p:spPr bwMode="auto">
          <a:xfrm>
            <a:off x="6618820" y="1761741"/>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2" name="Text Box 25"/>
          <p:cNvSpPr txBox="1">
            <a:spLocks noChangeArrowheads="1"/>
          </p:cNvSpPr>
          <p:nvPr/>
        </p:nvSpPr>
        <p:spPr bwMode="auto">
          <a:xfrm>
            <a:off x="6659684" y="1717334"/>
            <a:ext cx="1525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CourseActivities</a:t>
            </a:r>
            <a:endParaRPr lang="sv-SE" altLang="sv-SE" sz="1800" dirty="0">
              <a:latin typeface="Verdana" panose="020B0604030504040204" pitchFamily="34" charset="0"/>
            </a:endParaRPr>
          </a:p>
        </p:txBody>
      </p:sp>
      <p:sp>
        <p:nvSpPr>
          <p:cNvPr id="163" name="Line 34"/>
          <p:cNvSpPr>
            <a:spLocks noChangeShapeType="1"/>
          </p:cNvSpPr>
          <p:nvPr/>
        </p:nvSpPr>
        <p:spPr bwMode="auto">
          <a:xfrm>
            <a:off x="6621200" y="1943905"/>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64" name="Text Box 22"/>
          <p:cNvSpPr txBox="1">
            <a:spLocks noChangeArrowheads="1"/>
          </p:cNvSpPr>
          <p:nvPr/>
        </p:nvSpPr>
        <p:spPr bwMode="auto">
          <a:xfrm>
            <a:off x="6608253" y="1904388"/>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name</a:t>
            </a:r>
            <a:endParaRPr lang="sv-SE" altLang="sv-SE" sz="900" dirty="0" smtClean="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description</a:t>
            </a:r>
            <a:endParaRPr lang="sv-SE" altLang="sv-SE" sz="900" dirty="0" smtClean="0">
              <a:latin typeface="Verdana" panose="020B0604030504040204" pitchFamily="34" charset="0"/>
            </a:endParaRP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65" name="Line 106"/>
          <p:cNvSpPr>
            <a:spLocks noChangeShapeType="1"/>
          </p:cNvSpPr>
          <p:nvPr/>
        </p:nvSpPr>
        <p:spPr bwMode="auto">
          <a:xfrm>
            <a:off x="7495030" y="2286525"/>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66" name="Text Box 30"/>
          <p:cNvSpPr txBox="1">
            <a:spLocks noChangeArrowheads="1"/>
          </p:cNvSpPr>
          <p:nvPr/>
        </p:nvSpPr>
        <p:spPr bwMode="auto">
          <a:xfrm>
            <a:off x="7142028" y="262098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67" name="Text Box 30"/>
          <p:cNvSpPr txBox="1">
            <a:spLocks noChangeArrowheads="1"/>
          </p:cNvSpPr>
          <p:nvPr/>
        </p:nvSpPr>
        <p:spPr bwMode="auto">
          <a:xfrm>
            <a:off x="7464688" y="2270420"/>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68" name="TextBox 167"/>
          <p:cNvSpPr txBox="1"/>
          <p:nvPr/>
        </p:nvSpPr>
        <p:spPr>
          <a:xfrm>
            <a:off x="7207129" y="2400133"/>
            <a:ext cx="1441568" cy="230832"/>
          </a:xfrm>
          <a:prstGeom prst="rect">
            <a:avLst/>
          </a:prstGeom>
          <a:noFill/>
        </p:spPr>
        <p:txBody>
          <a:bodyPr wrap="square" rtlCol="0">
            <a:spAutoFit/>
          </a:bodyPr>
          <a:lstStyle/>
          <a:p>
            <a:r>
              <a:rPr lang="sv-SE" sz="900" i="1" dirty="0" err="1" smtClean="0">
                <a:latin typeface="Verdana" panose="020B0604030504040204" pitchFamily="34" charset="0"/>
              </a:rPr>
              <a:t>includes</a:t>
            </a:r>
            <a:endParaRPr lang="sv-SE" sz="900" i="1" dirty="0">
              <a:latin typeface="Verdana" panose="020B0604030504040204" pitchFamily="34" charset="0"/>
            </a:endParaRPr>
          </a:p>
        </p:txBody>
      </p:sp>
      <p:sp>
        <p:nvSpPr>
          <p:cNvPr id="169" name="Rectangle 18"/>
          <p:cNvSpPr>
            <a:spLocks noChangeArrowheads="1"/>
          </p:cNvSpPr>
          <p:nvPr/>
        </p:nvSpPr>
        <p:spPr bwMode="auto">
          <a:xfrm>
            <a:off x="4666155" y="231534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70" name="Line 19"/>
          <p:cNvSpPr>
            <a:spLocks noChangeShapeType="1"/>
          </p:cNvSpPr>
          <p:nvPr/>
        </p:nvSpPr>
        <p:spPr bwMode="auto">
          <a:xfrm>
            <a:off x="4666155" y="249655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1" name="Text Box 21"/>
          <p:cNvSpPr txBox="1">
            <a:spLocks noChangeArrowheads="1"/>
          </p:cNvSpPr>
          <p:nvPr/>
        </p:nvSpPr>
        <p:spPr bwMode="auto">
          <a:xfrm>
            <a:off x="4776125" y="22834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2" name="Rectangle 28"/>
          <p:cNvSpPr>
            <a:spLocks noChangeArrowheads="1"/>
          </p:cNvSpPr>
          <p:nvPr/>
        </p:nvSpPr>
        <p:spPr bwMode="auto">
          <a:xfrm>
            <a:off x="4639750" y="2512512"/>
            <a:ext cx="90601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endParaRPr lang="sv-SE" altLang="sv-SE" sz="900" dirty="0">
              <a:latin typeface="Verdana" panose="020B0604030504040204" pitchFamily="34" charset="0"/>
            </a:endParaRPr>
          </a:p>
        </p:txBody>
      </p:sp>
      <p:sp>
        <p:nvSpPr>
          <p:cNvPr id="173" name="Line 106"/>
          <p:cNvSpPr>
            <a:spLocks noChangeShapeType="1"/>
          </p:cNvSpPr>
          <p:nvPr/>
        </p:nvSpPr>
        <p:spPr bwMode="auto">
          <a:xfrm flipH="1" flipV="1">
            <a:off x="5931789" y="260010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4" name="Text Box 17"/>
          <p:cNvSpPr txBox="1">
            <a:spLocks noChangeArrowheads="1"/>
          </p:cNvSpPr>
          <p:nvPr/>
        </p:nvSpPr>
        <p:spPr bwMode="auto">
          <a:xfrm>
            <a:off x="6134468" y="25372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75" name="Text Box 16"/>
          <p:cNvSpPr txBox="1">
            <a:spLocks noChangeArrowheads="1"/>
          </p:cNvSpPr>
          <p:nvPr/>
        </p:nvSpPr>
        <p:spPr bwMode="auto">
          <a:xfrm>
            <a:off x="5827467" y="237567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358986" y="26995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77" name="Isosceles Triangle 176"/>
          <p:cNvSpPr/>
          <p:nvPr/>
        </p:nvSpPr>
        <p:spPr>
          <a:xfrm rot="5400000">
            <a:off x="6411479" y="261486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021627215"/>
      </p:ext>
    </p:extLst>
  </p:cSld>
  <p:clrMapOvr>
    <a:masterClrMapping/>
  </p:clrMapOvr>
  <mc:AlternateContent xmlns:mc="http://schemas.openxmlformats.org/markup-compatibility/2006" xmlns:p14="http://schemas.microsoft.com/office/powerpoint/2010/main">
    <mc:Choice Requires="p14">
      <p:transition spd="slow" p14:dur="2000" advTm="50168"/>
    </mc:Choice>
    <mc:Fallback xmlns="">
      <p:transition spd="slow" advTm="50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Domain</a:t>
            </a:r>
            <a:r>
              <a:rPr lang="sv-SE" dirty="0" smtClean="0"/>
              <a:t> </a:t>
            </a:r>
            <a:r>
              <a:rPr lang="sv-SE" dirty="0" err="1" smtClean="0"/>
              <a:t>model</a:t>
            </a:r>
            <a:r>
              <a:rPr lang="sv-SE" dirty="0" smtClean="0"/>
              <a:t> – Step 1</a:t>
            </a:r>
            <a:endParaRPr lang="sv-SE" dirty="0"/>
          </a:p>
        </p:txBody>
      </p:sp>
      <p:sp>
        <p:nvSpPr>
          <p:cNvPr id="3" name="Content Placeholder 2"/>
          <p:cNvSpPr>
            <a:spLocks noGrp="1"/>
          </p:cNvSpPr>
          <p:nvPr>
            <p:ph idx="1"/>
          </p:nvPr>
        </p:nvSpPr>
        <p:spPr/>
        <p:txBody>
          <a:bodyPr>
            <a:normAutofit/>
          </a:bodyPr>
          <a:lstStyle/>
          <a:p>
            <a:r>
              <a:rPr lang="sv-SE" sz="1600" dirty="0">
                <a:solidFill>
                  <a:srgbClr val="00B050"/>
                </a:solidFill>
              </a:rPr>
              <a:t>TO DO: </a:t>
            </a:r>
            <a:r>
              <a:rPr lang="sv-SE" sz="1600" dirty="0" err="1"/>
              <a:t>Add</a:t>
            </a:r>
            <a:r>
              <a:rPr lang="sv-SE" sz="1600" dirty="0"/>
              <a:t> </a:t>
            </a:r>
            <a:r>
              <a:rPr lang="sv-SE" sz="1600" dirty="0" err="1"/>
              <a:t>multiplicity</a:t>
            </a:r>
            <a:r>
              <a:rPr lang="sv-SE" sz="1600" dirty="0"/>
              <a:t> for the </a:t>
            </a:r>
            <a:r>
              <a:rPr lang="sv-SE" sz="1600" dirty="0" err="1"/>
              <a:t>attributes</a:t>
            </a:r>
            <a:endParaRPr lang="sv-SE" sz="1600" dirty="0"/>
          </a:p>
        </p:txBody>
      </p:sp>
      <p:sp>
        <p:nvSpPr>
          <p:cNvPr id="113" name="Rectangle 8"/>
          <p:cNvSpPr>
            <a:spLocks noChangeArrowheads="1"/>
          </p:cNvSpPr>
          <p:nvPr/>
        </p:nvSpPr>
        <p:spPr bwMode="auto">
          <a:xfrm>
            <a:off x="2449591" y="2723940"/>
            <a:ext cx="1318022"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14" name="Line 9"/>
          <p:cNvSpPr>
            <a:spLocks noChangeShapeType="1"/>
          </p:cNvSpPr>
          <p:nvPr/>
        </p:nvSpPr>
        <p:spPr bwMode="auto">
          <a:xfrm>
            <a:off x="2449591" y="2895389"/>
            <a:ext cx="13180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19" name="Text Box 10"/>
          <p:cNvSpPr txBox="1">
            <a:spLocks noChangeArrowheads="1"/>
          </p:cNvSpPr>
          <p:nvPr/>
        </p:nvSpPr>
        <p:spPr bwMode="auto">
          <a:xfrm>
            <a:off x="2650807" y="2676314"/>
            <a:ext cx="10560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Student</a:t>
            </a:r>
            <a:endParaRPr lang="sv-SE" altLang="sv-SE" sz="1050" dirty="0">
              <a:latin typeface="Verdana" panose="020B0604030504040204" pitchFamily="34" charset="0"/>
            </a:endParaRPr>
          </a:p>
        </p:txBody>
      </p:sp>
      <p:sp>
        <p:nvSpPr>
          <p:cNvPr id="120" name="Text Box 16"/>
          <p:cNvSpPr txBox="1">
            <a:spLocks noChangeArrowheads="1"/>
          </p:cNvSpPr>
          <p:nvPr/>
        </p:nvSpPr>
        <p:spPr bwMode="auto">
          <a:xfrm>
            <a:off x="3713774" y="279481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21" name="Text Box 17"/>
          <p:cNvSpPr txBox="1">
            <a:spLocks noChangeArrowheads="1"/>
          </p:cNvSpPr>
          <p:nvPr/>
        </p:nvSpPr>
        <p:spPr bwMode="auto">
          <a:xfrm>
            <a:off x="5735336" y="3252371"/>
            <a:ext cx="5274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smtClean="0">
                <a:latin typeface="Verdana" panose="020B0604030504040204" pitchFamily="34" charset="0"/>
              </a:rPr>
              <a:t>0..*</a:t>
            </a:r>
            <a:endParaRPr lang="sv-SE" altLang="sv-SE" sz="900" dirty="0">
              <a:latin typeface="Verdana" panose="020B0604030504040204" pitchFamily="34" charset="0"/>
            </a:endParaRPr>
          </a:p>
        </p:txBody>
      </p:sp>
      <p:sp>
        <p:nvSpPr>
          <p:cNvPr id="122" name="Rectangle 18"/>
          <p:cNvSpPr>
            <a:spLocks noChangeArrowheads="1"/>
          </p:cNvSpPr>
          <p:nvPr/>
        </p:nvSpPr>
        <p:spPr bwMode="auto">
          <a:xfrm>
            <a:off x="4513755" y="3048081"/>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3" name="Line 19"/>
          <p:cNvSpPr>
            <a:spLocks noChangeShapeType="1"/>
          </p:cNvSpPr>
          <p:nvPr/>
        </p:nvSpPr>
        <p:spPr bwMode="auto">
          <a:xfrm>
            <a:off x="4513755" y="3229296"/>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24" name="Text Box 21"/>
          <p:cNvSpPr txBox="1">
            <a:spLocks noChangeArrowheads="1"/>
          </p:cNvSpPr>
          <p:nvPr/>
        </p:nvSpPr>
        <p:spPr bwMode="auto">
          <a:xfrm>
            <a:off x="4623725" y="3016188"/>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Registration</a:t>
            </a:r>
            <a:endParaRPr lang="sv-SE" altLang="sv-SE" sz="1800" dirty="0">
              <a:latin typeface="Verdana" panose="020B0604030504040204" pitchFamily="34" charset="0"/>
            </a:endParaRPr>
          </a:p>
        </p:txBody>
      </p:sp>
      <p:sp>
        <p:nvSpPr>
          <p:cNvPr id="125" name="Rectangle 23"/>
          <p:cNvSpPr>
            <a:spLocks noChangeArrowheads="1"/>
          </p:cNvSpPr>
          <p:nvPr/>
        </p:nvSpPr>
        <p:spPr bwMode="auto">
          <a:xfrm>
            <a:off x="6718167" y="2792978"/>
            <a:ext cx="1407319" cy="459393"/>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26" name="Text Box 25"/>
          <p:cNvSpPr txBox="1">
            <a:spLocks noChangeArrowheads="1"/>
          </p:cNvSpPr>
          <p:nvPr/>
        </p:nvSpPr>
        <p:spPr bwMode="auto">
          <a:xfrm>
            <a:off x="6792380" y="2753786"/>
            <a:ext cx="15062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CourseOccasion</a:t>
            </a:r>
            <a:endParaRPr lang="sv-SE" altLang="sv-SE" sz="1800" dirty="0">
              <a:latin typeface="Verdana" panose="020B0604030504040204" pitchFamily="34" charset="0"/>
            </a:endParaRPr>
          </a:p>
        </p:txBody>
      </p:sp>
      <p:sp>
        <p:nvSpPr>
          <p:cNvPr id="127" name="Rectangle 27"/>
          <p:cNvSpPr>
            <a:spLocks noChangeArrowheads="1"/>
          </p:cNvSpPr>
          <p:nvPr/>
        </p:nvSpPr>
        <p:spPr bwMode="auto">
          <a:xfrm>
            <a:off x="2412682" y="2860303"/>
            <a:ext cx="9909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studentName</a:t>
            </a:r>
            <a:endParaRPr lang="sv-SE" altLang="sv-SE" sz="900" dirty="0" smtClean="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mobileNo</a:t>
            </a:r>
            <a:r>
              <a:rPr lang="sv-SE" altLang="sv-SE" sz="900" dirty="0" smtClean="0">
                <a:latin typeface="Verdana" panose="020B0604030504040204" pitchFamily="34" charset="0"/>
              </a:rPr>
              <a:t> </a:t>
            </a:r>
          </a:p>
        </p:txBody>
      </p:sp>
      <p:sp>
        <p:nvSpPr>
          <p:cNvPr id="128" name="Rectangle 28"/>
          <p:cNvSpPr>
            <a:spLocks noChangeArrowheads="1"/>
          </p:cNvSpPr>
          <p:nvPr/>
        </p:nvSpPr>
        <p:spPr bwMode="auto">
          <a:xfrm>
            <a:off x="4452932" y="3202276"/>
            <a:ext cx="6463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regDate</a:t>
            </a:r>
            <a:endParaRPr lang="sv-SE" altLang="sv-SE" sz="900" dirty="0">
              <a:latin typeface="Verdana" panose="020B0604030504040204" pitchFamily="34" charset="0"/>
            </a:endParaRPr>
          </a:p>
        </p:txBody>
      </p:sp>
      <p:sp>
        <p:nvSpPr>
          <p:cNvPr id="129" name="Text Box 29"/>
          <p:cNvSpPr txBox="1">
            <a:spLocks noChangeArrowheads="1"/>
          </p:cNvSpPr>
          <p:nvPr/>
        </p:nvSpPr>
        <p:spPr bwMode="auto">
          <a:xfrm>
            <a:off x="4170307" y="3172711"/>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30" name="Text Box 30"/>
          <p:cNvSpPr txBox="1">
            <a:spLocks noChangeArrowheads="1"/>
          </p:cNvSpPr>
          <p:nvPr/>
        </p:nvSpPr>
        <p:spPr bwMode="auto">
          <a:xfrm>
            <a:off x="6380761" y="2849318"/>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31" name="Line 34"/>
          <p:cNvSpPr>
            <a:spLocks noChangeShapeType="1"/>
          </p:cNvSpPr>
          <p:nvPr/>
        </p:nvSpPr>
        <p:spPr bwMode="auto">
          <a:xfrm>
            <a:off x="6720547" y="2975143"/>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32" name="Line 106"/>
          <p:cNvSpPr>
            <a:spLocks noChangeShapeType="1"/>
          </p:cNvSpPr>
          <p:nvPr/>
        </p:nvSpPr>
        <p:spPr bwMode="auto">
          <a:xfrm>
            <a:off x="3781907" y="3047485"/>
            <a:ext cx="704464" cy="179429"/>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33" name="Line 106"/>
          <p:cNvSpPr>
            <a:spLocks noChangeShapeType="1"/>
          </p:cNvSpPr>
          <p:nvPr/>
        </p:nvSpPr>
        <p:spPr bwMode="auto">
          <a:xfrm flipH="1">
            <a:off x="5800521" y="3064503"/>
            <a:ext cx="896512" cy="162411"/>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34" name="Text Box 22"/>
          <p:cNvSpPr txBox="1">
            <a:spLocks noChangeArrowheads="1"/>
          </p:cNvSpPr>
          <p:nvPr/>
        </p:nvSpPr>
        <p:spPr bwMode="auto">
          <a:xfrm>
            <a:off x="6697034" y="2958002"/>
            <a:ext cx="958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startdate</a:t>
            </a:r>
            <a:endParaRPr lang="sv-SE" altLang="sv-SE" sz="900" dirty="0" smtClean="0">
              <a:latin typeface="Verdana" panose="020B0604030504040204" pitchFamily="34" charset="0"/>
            </a:endParaRP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35" name="Text Box 17"/>
          <p:cNvSpPr txBox="1">
            <a:spLocks noChangeArrowheads="1"/>
          </p:cNvSpPr>
          <p:nvPr/>
        </p:nvSpPr>
        <p:spPr bwMode="auto">
          <a:xfrm>
            <a:off x="5738095" y="2916719"/>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concerns</a:t>
            </a:r>
            <a:endParaRPr lang="sv-SE" altLang="sv-SE" sz="900" i="1" dirty="0">
              <a:latin typeface="Verdana" panose="020B0604030504040204" pitchFamily="34" charset="0"/>
            </a:endParaRPr>
          </a:p>
        </p:txBody>
      </p:sp>
      <p:sp>
        <p:nvSpPr>
          <p:cNvPr id="136" name="Text Box 17"/>
          <p:cNvSpPr txBox="1">
            <a:spLocks noChangeArrowheads="1"/>
          </p:cNvSpPr>
          <p:nvPr/>
        </p:nvSpPr>
        <p:spPr bwMode="auto">
          <a:xfrm>
            <a:off x="3738266" y="29751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err="1" smtClean="0">
                <a:latin typeface="Verdana" panose="020B0604030504040204" pitchFamily="34" charset="0"/>
              </a:rPr>
              <a:t>performs</a:t>
            </a:r>
            <a:endParaRPr lang="sv-SE" altLang="sv-SE" sz="900" i="1" dirty="0">
              <a:latin typeface="Verdana" panose="020B0604030504040204" pitchFamily="34" charset="0"/>
            </a:endParaRPr>
          </a:p>
        </p:txBody>
      </p:sp>
      <p:sp>
        <p:nvSpPr>
          <p:cNvPr id="137" name="Rectangle 8"/>
          <p:cNvSpPr>
            <a:spLocks noChangeArrowheads="1"/>
          </p:cNvSpPr>
          <p:nvPr/>
        </p:nvSpPr>
        <p:spPr bwMode="auto">
          <a:xfrm>
            <a:off x="926811" y="3695643"/>
            <a:ext cx="1540953"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38" name="Line 9"/>
          <p:cNvSpPr>
            <a:spLocks noChangeShapeType="1"/>
          </p:cNvSpPr>
          <p:nvPr/>
        </p:nvSpPr>
        <p:spPr bwMode="auto">
          <a:xfrm>
            <a:off x="914214" y="3872510"/>
            <a:ext cx="1553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39" name="Text Box 10"/>
          <p:cNvSpPr txBox="1">
            <a:spLocks noChangeArrowheads="1"/>
          </p:cNvSpPr>
          <p:nvPr/>
        </p:nvSpPr>
        <p:spPr bwMode="auto">
          <a:xfrm>
            <a:off x="1044414" y="3638255"/>
            <a:ext cx="12573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MasterStudent</a:t>
            </a:r>
            <a:endParaRPr lang="sv-SE" altLang="sv-SE" sz="1050" dirty="0">
              <a:latin typeface="Verdana" panose="020B0604030504040204" pitchFamily="34" charset="0"/>
            </a:endParaRPr>
          </a:p>
        </p:txBody>
      </p:sp>
      <p:sp>
        <p:nvSpPr>
          <p:cNvPr id="140" name="Rectangle 27"/>
          <p:cNvSpPr>
            <a:spLocks noChangeArrowheads="1"/>
          </p:cNvSpPr>
          <p:nvPr/>
        </p:nvSpPr>
        <p:spPr bwMode="auto">
          <a:xfrm>
            <a:off x="914214" y="3872510"/>
            <a:ext cx="12634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b</a:t>
            </a:r>
            <a:r>
              <a:rPr lang="sv-SE" altLang="sv-SE" sz="900" dirty="0" err="1" smtClean="0">
                <a:latin typeface="Verdana" panose="020B0604030504040204" pitchFamily="34" charset="0"/>
              </a:rPr>
              <a:t>achelorExamYear</a:t>
            </a:r>
            <a:endParaRPr lang="sv-SE" altLang="sv-SE" sz="900" dirty="0" smtClean="0">
              <a:latin typeface="Verdana" panose="020B0604030504040204" pitchFamily="34" charset="0"/>
            </a:endParaRPr>
          </a:p>
        </p:txBody>
      </p:sp>
      <p:sp>
        <p:nvSpPr>
          <p:cNvPr id="141" name="Rectangle 8"/>
          <p:cNvSpPr>
            <a:spLocks noChangeArrowheads="1"/>
          </p:cNvSpPr>
          <p:nvPr/>
        </p:nvSpPr>
        <p:spPr bwMode="auto">
          <a:xfrm>
            <a:off x="2763687" y="3715296"/>
            <a:ext cx="1658555" cy="505695"/>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2" name="Line 9"/>
          <p:cNvSpPr>
            <a:spLocks noChangeShapeType="1"/>
          </p:cNvSpPr>
          <p:nvPr/>
        </p:nvSpPr>
        <p:spPr bwMode="auto">
          <a:xfrm flipV="1">
            <a:off x="2763688" y="3872510"/>
            <a:ext cx="1658554" cy="14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43" name="Text Box 10"/>
          <p:cNvSpPr txBox="1">
            <a:spLocks noChangeArrowheads="1"/>
          </p:cNvSpPr>
          <p:nvPr/>
        </p:nvSpPr>
        <p:spPr bwMode="auto">
          <a:xfrm>
            <a:off x="2970426" y="3660193"/>
            <a:ext cx="1318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BachelorStudent</a:t>
            </a:r>
            <a:endParaRPr lang="sv-SE" altLang="sv-SE" sz="1050" dirty="0">
              <a:latin typeface="Verdana" panose="020B0604030504040204" pitchFamily="34" charset="0"/>
            </a:endParaRPr>
          </a:p>
        </p:txBody>
      </p:sp>
      <p:sp>
        <p:nvSpPr>
          <p:cNvPr id="144" name="Rectangle 27"/>
          <p:cNvSpPr>
            <a:spLocks noChangeArrowheads="1"/>
          </p:cNvSpPr>
          <p:nvPr/>
        </p:nvSpPr>
        <p:spPr bwMode="auto">
          <a:xfrm>
            <a:off x="2751090" y="3892163"/>
            <a:ext cx="14045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a:latin typeface="Verdana" panose="020B0604030504040204" pitchFamily="34" charset="0"/>
              </a:rPr>
              <a:t>h</a:t>
            </a:r>
            <a:r>
              <a:rPr lang="sv-SE" altLang="sv-SE" sz="900" dirty="0" err="1" smtClean="0">
                <a:latin typeface="Verdana" panose="020B0604030504040204" pitchFamily="34" charset="0"/>
              </a:rPr>
              <a:t>ighSchoolExamYear</a:t>
            </a:r>
            <a:endParaRPr lang="sv-SE" altLang="sv-SE" sz="900" dirty="0" smtClean="0">
              <a:latin typeface="Verdana" panose="020B0604030504040204" pitchFamily="34" charset="0"/>
            </a:endParaRPr>
          </a:p>
        </p:txBody>
      </p:sp>
      <p:sp>
        <p:nvSpPr>
          <p:cNvPr id="145" name="Rectangle 23"/>
          <p:cNvSpPr>
            <a:spLocks noChangeArrowheads="1"/>
          </p:cNvSpPr>
          <p:nvPr/>
        </p:nvSpPr>
        <p:spPr bwMode="auto">
          <a:xfrm>
            <a:off x="6718166" y="3817196"/>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46" name="Text Box 25"/>
          <p:cNvSpPr txBox="1">
            <a:spLocks noChangeArrowheads="1"/>
          </p:cNvSpPr>
          <p:nvPr/>
        </p:nvSpPr>
        <p:spPr bwMode="auto">
          <a:xfrm>
            <a:off x="6937241" y="377076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Teacher</a:t>
            </a:r>
            <a:endParaRPr lang="sv-SE" altLang="sv-SE" sz="1800" dirty="0">
              <a:latin typeface="Verdana" panose="020B0604030504040204" pitchFamily="34" charset="0"/>
            </a:endParaRPr>
          </a:p>
        </p:txBody>
      </p:sp>
      <p:sp>
        <p:nvSpPr>
          <p:cNvPr id="147" name="Line 34"/>
          <p:cNvSpPr>
            <a:spLocks noChangeShapeType="1"/>
          </p:cNvSpPr>
          <p:nvPr/>
        </p:nvSpPr>
        <p:spPr bwMode="auto">
          <a:xfrm>
            <a:off x="6720546" y="3999360"/>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48" name="Text Box 22"/>
          <p:cNvSpPr txBox="1">
            <a:spLocks noChangeArrowheads="1"/>
          </p:cNvSpPr>
          <p:nvPr/>
        </p:nvSpPr>
        <p:spPr bwMode="auto">
          <a:xfrm>
            <a:off x="6697032" y="3952959"/>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teacherName</a:t>
            </a:r>
            <a:endParaRPr lang="sv-SE" altLang="sv-SE" sz="900" dirty="0" smtClean="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mainArea</a:t>
            </a:r>
            <a:endParaRPr lang="sv-SE" altLang="sv-SE" sz="900" dirty="0" smtClean="0">
              <a:latin typeface="Verdana" panose="020B0604030504040204" pitchFamily="34" charset="0"/>
            </a:endParaRP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49" name="Line 106"/>
          <p:cNvSpPr>
            <a:spLocks noChangeShapeType="1"/>
          </p:cNvSpPr>
          <p:nvPr/>
        </p:nvSpPr>
        <p:spPr bwMode="auto">
          <a:xfrm>
            <a:off x="7359828" y="3267583"/>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50" name="TextBox 149"/>
          <p:cNvSpPr txBox="1"/>
          <p:nvPr/>
        </p:nvSpPr>
        <p:spPr>
          <a:xfrm>
            <a:off x="6796939" y="3424512"/>
            <a:ext cx="2174039" cy="230832"/>
          </a:xfrm>
          <a:prstGeom prst="rect">
            <a:avLst/>
          </a:prstGeom>
          <a:noFill/>
        </p:spPr>
        <p:txBody>
          <a:bodyPr wrap="square" rtlCol="0">
            <a:spAutoFit/>
          </a:bodyPr>
          <a:lstStyle/>
          <a:p>
            <a:r>
              <a:rPr lang="sv-SE" sz="900" i="1" dirty="0" err="1" smtClean="0">
                <a:latin typeface="Verdana" panose="020B0604030504040204" pitchFamily="34" charset="0"/>
              </a:rPr>
              <a:t>hasResponsible</a:t>
            </a:r>
            <a:endParaRPr lang="sv-SE" sz="900" i="1" dirty="0">
              <a:latin typeface="Verdana" panose="020B0604030504040204" pitchFamily="34" charset="0"/>
            </a:endParaRPr>
          </a:p>
        </p:txBody>
      </p:sp>
      <p:sp>
        <p:nvSpPr>
          <p:cNvPr id="151" name="Text Box 30"/>
          <p:cNvSpPr txBox="1">
            <a:spLocks noChangeArrowheads="1"/>
          </p:cNvSpPr>
          <p:nvPr/>
        </p:nvSpPr>
        <p:spPr bwMode="auto">
          <a:xfrm>
            <a:off x="7302277" y="3223026"/>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52" name="Text Box 30"/>
          <p:cNvSpPr txBox="1">
            <a:spLocks noChangeArrowheads="1"/>
          </p:cNvSpPr>
          <p:nvPr/>
        </p:nvSpPr>
        <p:spPr bwMode="auto">
          <a:xfrm>
            <a:off x="6989628" y="3624383"/>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53" name="Isosceles Triangle 152"/>
          <p:cNvSpPr/>
          <p:nvPr/>
        </p:nvSpPr>
        <p:spPr>
          <a:xfrm rot="5400000">
            <a:off x="4325810" y="3069488"/>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4" name="Isosceles Triangle 153"/>
          <p:cNvSpPr/>
          <p:nvPr/>
        </p:nvSpPr>
        <p:spPr>
          <a:xfrm rot="10800000">
            <a:off x="7403209" y="3663472"/>
            <a:ext cx="113866" cy="45719"/>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5" name="Isosceles Triangle 154"/>
          <p:cNvSpPr/>
          <p:nvPr/>
        </p:nvSpPr>
        <p:spPr>
          <a:xfrm rot="5400000">
            <a:off x="6332229" y="3003790"/>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156" name="Isosceles Triangle 155"/>
          <p:cNvSpPr/>
          <p:nvPr/>
        </p:nvSpPr>
        <p:spPr>
          <a:xfrm>
            <a:off x="3035603" y="3260224"/>
            <a:ext cx="285584" cy="153266"/>
          </a:xfrm>
          <a:prstGeom prst="triangl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157" name="Straight Connector 156"/>
          <p:cNvCxnSpPr>
            <a:stCxn id="156" idx="3"/>
          </p:cNvCxnSpPr>
          <p:nvPr/>
        </p:nvCxnSpPr>
        <p:spPr>
          <a:xfrm>
            <a:off x="3178395" y="34134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58" name="Straight Connector 157"/>
          <p:cNvCxnSpPr/>
          <p:nvPr/>
        </p:nvCxnSpPr>
        <p:spPr>
          <a:xfrm>
            <a:off x="1777342" y="3548432"/>
            <a:ext cx="2386168" cy="0"/>
          </a:xfrm>
          <a:prstGeom prst="line">
            <a:avLst/>
          </a:prstGeom>
        </p:spPr>
        <p:style>
          <a:lnRef idx="1">
            <a:schemeClr val="dk1"/>
          </a:lnRef>
          <a:fillRef idx="0">
            <a:schemeClr val="dk1"/>
          </a:fillRef>
          <a:effectRef idx="0">
            <a:schemeClr val="dk1"/>
          </a:effectRef>
          <a:fontRef idx="minor">
            <a:schemeClr val="tx1"/>
          </a:fontRef>
        </p:style>
      </p:cxnSp>
      <p:cxnSp>
        <p:nvCxnSpPr>
          <p:cNvPr id="159" name="Straight Connector 158"/>
          <p:cNvCxnSpPr/>
          <p:nvPr/>
        </p:nvCxnSpPr>
        <p:spPr>
          <a:xfrm>
            <a:off x="4157411" y="3565890"/>
            <a:ext cx="454" cy="126438"/>
          </a:xfrm>
          <a:prstGeom prst="line">
            <a:avLst/>
          </a:prstGeom>
        </p:spPr>
        <p:style>
          <a:lnRef idx="1">
            <a:schemeClr val="dk1"/>
          </a:lnRef>
          <a:fillRef idx="0">
            <a:schemeClr val="dk1"/>
          </a:fillRef>
          <a:effectRef idx="0">
            <a:schemeClr val="dk1"/>
          </a:effectRef>
          <a:fontRef idx="minor">
            <a:schemeClr val="tx1"/>
          </a:fontRef>
        </p:style>
      </p:cxnSp>
      <p:cxnSp>
        <p:nvCxnSpPr>
          <p:cNvPr id="160" name="Straight Connector 159"/>
          <p:cNvCxnSpPr/>
          <p:nvPr/>
        </p:nvCxnSpPr>
        <p:spPr>
          <a:xfrm>
            <a:off x="1778752" y="3557360"/>
            <a:ext cx="454" cy="126438"/>
          </a:xfrm>
          <a:prstGeom prst="line">
            <a:avLst/>
          </a:prstGeom>
        </p:spPr>
        <p:style>
          <a:lnRef idx="1">
            <a:schemeClr val="dk1"/>
          </a:lnRef>
          <a:fillRef idx="0">
            <a:schemeClr val="dk1"/>
          </a:fillRef>
          <a:effectRef idx="0">
            <a:schemeClr val="dk1"/>
          </a:effectRef>
          <a:fontRef idx="minor">
            <a:schemeClr val="tx1"/>
          </a:fontRef>
        </p:style>
      </p:cxnSp>
      <p:sp>
        <p:nvSpPr>
          <p:cNvPr id="161" name="Rectangle 23"/>
          <p:cNvSpPr>
            <a:spLocks noChangeArrowheads="1"/>
          </p:cNvSpPr>
          <p:nvPr/>
        </p:nvSpPr>
        <p:spPr bwMode="auto">
          <a:xfrm>
            <a:off x="6618820" y="1761741"/>
            <a:ext cx="1407319" cy="505096"/>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62" name="Text Box 25"/>
          <p:cNvSpPr txBox="1">
            <a:spLocks noChangeArrowheads="1"/>
          </p:cNvSpPr>
          <p:nvPr/>
        </p:nvSpPr>
        <p:spPr bwMode="auto">
          <a:xfrm>
            <a:off x="6659684" y="1717334"/>
            <a:ext cx="1525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err="1" smtClean="0">
                <a:latin typeface="Verdana" panose="020B0604030504040204" pitchFamily="34" charset="0"/>
              </a:rPr>
              <a:t>CourseActivities</a:t>
            </a:r>
            <a:endParaRPr lang="sv-SE" altLang="sv-SE" sz="1800" dirty="0">
              <a:latin typeface="Verdana" panose="020B0604030504040204" pitchFamily="34" charset="0"/>
            </a:endParaRPr>
          </a:p>
        </p:txBody>
      </p:sp>
      <p:sp>
        <p:nvSpPr>
          <p:cNvPr id="163" name="Line 34"/>
          <p:cNvSpPr>
            <a:spLocks noChangeShapeType="1"/>
          </p:cNvSpPr>
          <p:nvPr/>
        </p:nvSpPr>
        <p:spPr bwMode="auto">
          <a:xfrm>
            <a:off x="6621200" y="1943905"/>
            <a:ext cx="14049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sv-SE" sz="1350"/>
          </a:p>
        </p:txBody>
      </p:sp>
      <p:sp>
        <p:nvSpPr>
          <p:cNvPr id="164" name="Text Box 22"/>
          <p:cNvSpPr txBox="1">
            <a:spLocks noChangeArrowheads="1"/>
          </p:cNvSpPr>
          <p:nvPr/>
        </p:nvSpPr>
        <p:spPr bwMode="auto">
          <a:xfrm>
            <a:off x="6608253" y="1904388"/>
            <a:ext cx="14284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r>
              <a:rPr lang="sv-SE" altLang="sv-SE" sz="900" dirty="0" err="1" smtClean="0">
                <a:latin typeface="Verdana" panose="020B0604030504040204" pitchFamily="34" charset="0"/>
              </a:rPr>
              <a:t>name</a:t>
            </a:r>
            <a:endParaRPr lang="sv-SE" altLang="sv-SE" sz="900" dirty="0" smtClean="0">
              <a:latin typeface="Verdana" panose="020B0604030504040204" pitchFamily="34" charset="0"/>
            </a:endParaRPr>
          </a:p>
          <a:p>
            <a:pPr>
              <a:spcBef>
                <a:spcPct val="0"/>
              </a:spcBef>
              <a:spcAft>
                <a:spcPct val="0"/>
              </a:spcAft>
              <a:buClrTx/>
              <a:buFontTx/>
              <a:buNone/>
            </a:pPr>
            <a:r>
              <a:rPr lang="sv-SE" altLang="sv-SE" sz="900" dirty="0" err="1" smtClean="0">
                <a:latin typeface="Verdana" panose="020B0604030504040204" pitchFamily="34" charset="0"/>
              </a:rPr>
              <a:t>description</a:t>
            </a:r>
            <a:endParaRPr lang="sv-SE" altLang="sv-SE" sz="900" dirty="0" smtClean="0">
              <a:latin typeface="Verdana" panose="020B0604030504040204" pitchFamily="34" charset="0"/>
            </a:endParaRPr>
          </a:p>
          <a:p>
            <a:pPr>
              <a:spcBef>
                <a:spcPct val="0"/>
              </a:spcBef>
              <a:spcAft>
                <a:spcPct val="0"/>
              </a:spcAft>
              <a:buClrTx/>
              <a:buFontTx/>
              <a:buNone/>
            </a:pPr>
            <a:endParaRPr lang="sv-SE" altLang="sv-SE" sz="900" dirty="0" smtClean="0">
              <a:latin typeface="Verdana" panose="020B0604030504040204" pitchFamily="34" charset="0"/>
            </a:endParaRPr>
          </a:p>
        </p:txBody>
      </p:sp>
      <p:sp>
        <p:nvSpPr>
          <p:cNvPr id="165" name="Line 106"/>
          <p:cNvSpPr>
            <a:spLocks noChangeShapeType="1"/>
          </p:cNvSpPr>
          <p:nvPr/>
        </p:nvSpPr>
        <p:spPr bwMode="auto">
          <a:xfrm>
            <a:off x="7495030" y="2286525"/>
            <a:ext cx="1805" cy="503176"/>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66" name="Text Box 30"/>
          <p:cNvSpPr txBox="1">
            <a:spLocks noChangeArrowheads="1"/>
          </p:cNvSpPr>
          <p:nvPr/>
        </p:nvSpPr>
        <p:spPr bwMode="auto">
          <a:xfrm>
            <a:off x="7142028" y="2620984"/>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..1</a:t>
            </a:r>
            <a:endParaRPr lang="sv-SE" altLang="sv-SE" sz="900" dirty="0">
              <a:latin typeface="Verdana" panose="020B0604030504040204" pitchFamily="34" charset="0"/>
            </a:endParaRPr>
          </a:p>
        </p:txBody>
      </p:sp>
      <p:sp>
        <p:nvSpPr>
          <p:cNvPr id="167" name="Text Box 30"/>
          <p:cNvSpPr txBox="1">
            <a:spLocks noChangeArrowheads="1"/>
          </p:cNvSpPr>
          <p:nvPr/>
        </p:nvSpPr>
        <p:spPr bwMode="auto">
          <a:xfrm>
            <a:off x="7464688" y="2270420"/>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68" name="TextBox 167"/>
          <p:cNvSpPr txBox="1"/>
          <p:nvPr/>
        </p:nvSpPr>
        <p:spPr>
          <a:xfrm>
            <a:off x="7207129" y="2400133"/>
            <a:ext cx="1441568" cy="230832"/>
          </a:xfrm>
          <a:prstGeom prst="rect">
            <a:avLst/>
          </a:prstGeom>
          <a:noFill/>
        </p:spPr>
        <p:txBody>
          <a:bodyPr wrap="square" rtlCol="0">
            <a:spAutoFit/>
          </a:bodyPr>
          <a:lstStyle/>
          <a:p>
            <a:r>
              <a:rPr lang="sv-SE" sz="900" i="1" dirty="0" err="1" smtClean="0">
                <a:latin typeface="Verdana" panose="020B0604030504040204" pitchFamily="34" charset="0"/>
              </a:rPr>
              <a:t>includes</a:t>
            </a:r>
            <a:endParaRPr lang="sv-SE" sz="900" i="1" dirty="0">
              <a:latin typeface="Verdana" panose="020B0604030504040204" pitchFamily="34" charset="0"/>
            </a:endParaRPr>
          </a:p>
        </p:txBody>
      </p:sp>
      <p:sp>
        <p:nvSpPr>
          <p:cNvPr id="169" name="Rectangle 18"/>
          <p:cNvSpPr>
            <a:spLocks noChangeArrowheads="1"/>
          </p:cNvSpPr>
          <p:nvPr/>
        </p:nvSpPr>
        <p:spPr bwMode="auto">
          <a:xfrm>
            <a:off x="4666155" y="2315343"/>
            <a:ext cx="1265635" cy="440951"/>
          </a:xfrm>
          <a:prstGeom prst="rect">
            <a:avLst/>
          </a:prstGeom>
          <a:solidFill>
            <a:schemeClr val="bg1"/>
          </a:solidFill>
          <a:ln w="9525">
            <a:solidFill>
              <a:schemeClr val="tx1"/>
            </a:solidFill>
            <a:miter lim="800000"/>
            <a:headEnd/>
            <a:tailEnd/>
          </a:ln>
        </p:spPr>
        <p:txBody>
          <a:bodyPr wrap="none" anchor="ct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0"/>
              </a:spcBef>
              <a:spcAft>
                <a:spcPct val="0"/>
              </a:spcAft>
              <a:buClrTx/>
              <a:buFontTx/>
              <a:buNone/>
            </a:pPr>
            <a:endParaRPr lang="sv-SE" altLang="sv-SE" sz="1050"/>
          </a:p>
        </p:txBody>
      </p:sp>
      <p:sp>
        <p:nvSpPr>
          <p:cNvPr id="170" name="Line 19"/>
          <p:cNvSpPr>
            <a:spLocks noChangeShapeType="1"/>
          </p:cNvSpPr>
          <p:nvPr/>
        </p:nvSpPr>
        <p:spPr bwMode="auto">
          <a:xfrm>
            <a:off x="4666155" y="2496558"/>
            <a:ext cx="1265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sv-SE" sz="1350"/>
          </a:p>
        </p:txBody>
      </p:sp>
      <p:sp>
        <p:nvSpPr>
          <p:cNvPr id="171" name="Text Box 21"/>
          <p:cNvSpPr txBox="1">
            <a:spLocks noChangeArrowheads="1"/>
          </p:cNvSpPr>
          <p:nvPr/>
        </p:nvSpPr>
        <p:spPr bwMode="auto">
          <a:xfrm>
            <a:off x="4776125" y="2283450"/>
            <a:ext cx="10548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1050" dirty="0" smtClean="0">
                <a:latin typeface="Verdana" panose="020B0604030504040204" pitchFamily="34" charset="0"/>
              </a:rPr>
              <a:t>Course</a:t>
            </a:r>
            <a:endParaRPr lang="sv-SE" altLang="sv-SE" sz="1800" dirty="0">
              <a:latin typeface="Verdana" panose="020B0604030504040204" pitchFamily="34" charset="0"/>
            </a:endParaRPr>
          </a:p>
        </p:txBody>
      </p:sp>
      <p:sp>
        <p:nvSpPr>
          <p:cNvPr id="172" name="Rectangle 28"/>
          <p:cNvSpPr>
            <a:spLocks noChangeArrowheads="1"/>
          </p:cNvSpPr>
          <p:nvPr/>
        </p:nvSpPr>
        <p:spPr bwMode="auto">
          <a:xfrm>
            <a:off x="4639750" y="2512512"/>
            <a:ext cx="90601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lgn="r">
              <a:spcBef>
                <a:spcPct val="0"/>
              </a:spcBef>
              <a:spcAft>
                <a:spcPct val="0"/>
              </a:spcAft>
              <a:buClrTx/>
              <a:buFontTx/>
              <a:buNone/>
            </a:pPr>
            <a:r>
              <a:rPr lang="sv-SE" altLang="sv-SE" sz="900" dirty="0" err="1" smtClean="0">
                <a:latin typeface="Verdana" panose="020B0604030504040204" pitchFamily="34" charset="0"/>
              </a:rPr>
              <a:t>courseName</a:t>
            </a:r>
            <a:endParaRPr lang="sv-SE" altLang="sv-SE" sz="900" dirty="0">
              <a:latin typeface="Verdana" panose="020B0604030504040204" pitchFamily="34" charset="0"/>
            </a:endParaRPr>
          </a:p>
        </p:txBody>
      </p:sp>
      <p:sp>
        <p:nvSpPr>
          <p:cNvPr id="173" name="Line 106"/>
          <p:cNvSpPr>
            <a:spLocks noChangeShapeType="1"/>
          </p:cNvSpPr>
          <p:nvPr/>
        </p:nvSpPr>
        <p:spPr bwMode="auto">
          <a:xfrm flipH="1" flipV="1">
            <a:off x="5931789" y="2600104"/>
            <a:ext cx="806495" cy="243705"/>
          </a:xfrm>
          <a:prstGeom prst="line">
            <a:avLst/>
          </a:prstGeom>
          <a:noFill/>
          <a:ln w="635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sv-SE" sz="1350"/>
          </a:p>
        </p:txBody>
      </p:sp>
      <p:sp>
        <p:nvSpPr>
          <p:cNvPr id="174" name="Text Box 17"/>
          <p:cNvSpPr txBox="1">
            <a:spLocks noChangeArrowheads="1"/>
          </p:cNvSpPr>
          <p:nvPr/>
        </p:nvSpPr>
        <p:spPr bwMode="auto">
          <a:xfrm>
            <a:off x="6134468" y="2537243"/>
            <a:ext cx="1156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i="1" dirty="0" smtClean="0">
                <a:latin typeface="Verdana" panose="020B0604030504040204" pitchFamily="34" charset="0"/>
              </a:rPr>
              <a:t>has</a:t>
            </a:r>
            <a:endParaRPr lang="sv-SE" altLang="sv-SE" sz="900" i="1" dirty="0">
              <a:latin typeface="Verdana" panose="020B0604030504040204" pitchFamily="34" charset="0"/>
            </a:endParaRPr>
          </a:p>
        </p:txBody>
      </p:sp>
      <p:sp>
        <p:nvSpPr>
          <p:cNvPr id="175" name="Text Box 16"/>
          <p:cNvSpPr txBox="1">
            <a:spLocks noChangeArrowheads="1"/>
          </p:cNvSpPr>
          <p:nvPr/>
        </p:nvSpPr>
        <p:spPr bwMode="auto">
          <a:xfrm>
            <a:off x="5827467" y="2375672"/>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1..1</a:t>
            </a:r>
          </a:p>
        </p:txBody>
      </p:sp>
      <p:sp>
        <p:nvSpPr>
          <p:cNvPr id="176" name="Text Box 30"/>
          <p:cNvSpPr txBox="1">
            <a:spLocks noChangeArrowheads="1"/>
          </p:cNvSpPr>
          <p:nvPr/>
        </p:nvSpPr>
        <p:spPr bwMode="auto">
          <a:xfrm>
            <a:off x="6358986" y="2699507"/>
            <a:ext cx="4750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30000"/>
              </a:spcAft>
              <a:buClr>
                <a:schemeClr val="hlink"/>
              </a:buClr>
              <a:buFont typeface="Wingdings" panose="05000000000000000000" pitchFamily="2" charset="2"/>
              <a:buChar char="n"/>
              <a:defRPr sz="2200">
                <a:solidFill>
                  <a:schemeClr val="tx1"/>
                </a:solidFill>
                <a:latin typeface="Arial" panose="020B0604020202020204" pitchFamily="34" charset="0"/>
              </a:defRPr>
            </a:lvl1pPr>
            <a:lvl2pPr marL="742950" indent="-285750">
              <a:spcBef>
                <a:spcPct val="20000"/>
              </a:spcBef>
              <a:spcAft>
                <a:spcPct val="30000"/>
              </a:spcAft>
              <a:buClr>
                <a:schemeClr val="bg2"/>
              </a:buClr>
              <a:buFont typeface="Wingdings" panose="05000000000000000000" pitchFamily="2" charset="2"/>
              <a:buChar char="n"/>
              <a:defRPr sz="2200">
                <a:solidFill>
                  <a:schemeClr val="tx1"/>
                </a:solidFill>
                <a:latin typeface="Arial" panose="020B0604020202020204" pitchFamily="34" charset="0"/>
              </a:defRPr>
            </a:lvl2pPr>
            <a:lvl3pPr marL="1143000" indent="-228600">
              <a:spcBef>
                <a:spcPct val="20000"/>
              </a:spcBef>
              <a:spcAft>
                <a:spcPct val="30000"/>
              </a:spcAft>
              <a:buClr>
                <a:schemeClr val="bg2"/>
              </a:buClr>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spcAft>
                <a:spcPct val="30000"/>
              </a:spcAft>
              <a:buChar char="–"/>
              <a:defRPr sz="2200">
                <a:solidFill>
                  <a:schemeClr val="tx1"/>
                </a:solidFill>
                <a:latin typeface="Arial" panose="020B0604020202020204" pitchFamily="34" charset="0"/>
              </a:defRPr>
            </a:lvl4pPr>
            <a:lvl5pPr marL="2057400" indent="-228600">
              <a:spcBef>
                <a:spcPct val="20000"/>
              </a:spcBef>
              <a:spcAft>
                <a:spcPct val="30000"/>
              </a:spcAft>
              <a:buChar char="»"/>
              <a:defRPr sz="2200">
                <a:solidFill>
                  <a:schemeClr val="tx1"/>
                </a:solidFill>
                <a:latin typeface="Arial" panose="020B0604020202020204" pitchFamily="34" charset="0"/>
              </a:defRPr>
            </a:lvl5pPr>
            <a:lvl6pPr marL="2514600" indent="-228600" eaLnBrk="0" fontAlgn="base" hangingPunct="0">
              <a:spcBef>
                <a:spcPct val="20000"/>
              </a:spcBef>
              <a:spcAft>
                <a:spcPct val="30000"/>
              </a:spcAft>
              <a:buChar char="»"/>
              <a:defRPr sz="2200">
                <a:solidFill>
                  <a:schemeClr val="tx1"/>
                </a:solidFill>
                <a:latin typeface="Arial" panose="020B0604020202020204" pitchFamily="34" charset="0"/>
              </a:defRPr>
            </a:lvl6pPr>
            <a:lvl7pPr marL="2971800" indent="-228600" eaLnBrk="0" fontAlgn="base" hangingPunct="0">
              <a:spcBef>
                <a:spcPct val="20000"/>
              </a:spcBef>
              <a:spcAft>
                <a:spcPct val="30000"/>
              </a:spcAft>
              <a:buChar char="»"/>
              <a:defRPr sz="2200">
                <a:solidFill>
                  <a:schemeClr val="tx1"/>
                </a:solidFill>
                <a:latin typeface="Arial" panose="020B0604020202020204" pitchFamily="34" charset="0"/>
              </a:defRPr>
            </a:lvl7pPr>
            <a:lvl8pPr marL="3429000" indent="-228600" eaLnBrk="0" fontAlgn="base" hangingPunct="0">
              <a:spcBef>
                <a:spcPct val="20000"/>
              </a:spcBef>
              <a:spcAft>
                <a:spcPct val="30000"/>
              </a:spcAft>
              <a:buChar char="»"/>
              <a:defRPr sz="2200">
                <a:solidFill>
                  <a:schemeClr val="tx1"/>
                </a:solidFill>
                <a:latin typeface="Arial" panose="020B0604020202020204" pitchFamily="34" charset="0"/>
              </a:defRPr>
            </a:lvl8pPr>
            <a:lvl9pPr marL="3886200" indent="-228600" eaLnBrk="0" fontAlgn="base" hangingPunct="0">
              <a:spcBef>
                <a:spcPct val="20000"/>
              </a:spcBef>
              <a:spcAft>
                <a:spcPct val="30000"/>
              </a:spcAft>
              <a:buChar char="»"/>
              <a:defRPr sz="2200">
                <a:solidFill>
                  <a:schemeClr val="tx1"/>
                </a:solidFill>
                <a:latin typeface="Arial" panose="020B0604020202020204" pitchFamily="34" charset="0"/>
              </a:defRPr>
            </a:lvl9pPr>
          </a:lstStyle>
          <a:p>
            <a:pPr>
              <a:spcBef>
                <a:spcPct val="50000"/>
              </a:spcBef>
              <a:spcAft>
                <a:spcPct val="0"/>
              </a:spcAft>
              <a:buClrTx/>
              <a:buFontTx/>
              <a:buNone/>
            </a:pPr>
            <a:r>
              <a:rPr lang="sv-SE" altLang="sv-SE" sz="900" dirty="0">
                <a:latin typeface="Verdana" panose="020B0604030504040204" pitchFamily="34" charset="0"/>
              </a:rPr>
              <a:t>0</a:t>
            </a:r>
            <a:r>
              <a:rPr lang="sv-SE" altLang="sv-SE" sz="900" dirty="0" smtClean="0">
                <a:latin typeface="Verdana" panose="020B0604030504040204" pitchFamily="34" charset="0"/>
              </a:rPr>
              <a:t>..*</a:t>
            </a:r>
            <a:endParaRPr lang="sv-SE" altLang="sv-SE" sz="900" dirty="0">
              <a:latin typeface="Verdana" panose="020B0604030504040204" pitchFamily="34" charset="0"/>
            </a:endParaRPr>
          </a:p>
        </p:txBody>
      </p:sp>
      <p:sp>
        <p:nvSpPr>
          <p:cNvPr id="177" name="Isosceles Triangle 176"/>
          <p:cNvSpPr/>
          <p:nvPr/>
        </p:nvSpPr>
        <p:spPr>
          <a:xfrm rot="5400000">
            <a:off x="6411479" y="2614865"/>
            <a:ext cx="160938" cy="49233"/>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225490585"/>
      </p:ext>
    </p:extLst>
  </p:cSld>
  <p:clrMapOvr>
    <a:masterClrMapping/>
  </p:clrMapOvr>
  <mc:AlternateContent xmlns:mc="http://schemas.openxmlformats.org/markup-compatibility/2006" xmlns:p14="http://schemas.microsoft.com/office/powerpoint/2010/main">
    <mc:Choice Requires="p14">
      <p:transition spd="slow" p14:dur="2000" advTm="29416"/>
    </mc:Choice>
    <mc:Fallback xmlns="">
      <p:transition spd="slow" advTm="29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2.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3.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4.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5.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6.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10308</TotalTime>
  <Words>5292</Words>
  <Application>Microsoft Office PowerPoint</Application>
  <PresentationFormat>On-screen Show (16:9)</PresentationFormat>
  <Paragraphs>1054</Paragraphs>
  <Slides>32</Slides>
  <Notes>6</Notes>
  <HiddenSlides>0</HiddenSlides>
  <MMClips>32</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32</vt:i4>
      </vt:variant>
    </vt:vector>
  </HeadingPairs>
  <TitlesOfParts>
    <vt:vector size="42" baseType="lpstr">
      <vt:lpstr>Arial</vt:lpstr>
      <vt:lpstr>Calibri</vt:lpstr>
      <vt:lpstr>Verdana</vt:lpstr>
      <vt:lpstr>Wingdings</vt:lpstr>
      <vt:lpstr>su_dsv_ppt_template_16_9_20130920</vt:lpstr>
      <vt:lpstr>English SU 16:9 - Widescreen</vt:lpstr>
      <vt:lpstr>SU 16:9 - Blå Widescreen</vt:lpstr>
      <vt:lpstr>English SU 16:9 - Blå Widescreen</vt:lpstr>
      <vt:lpstr>Special</vt:lpstr>
      <vt:lpstr>Visio</vt:lpstr>
      <vt:lpstr>Model Driven Method for Relational Database Design</vt:lpstr>
      <vt:lpstr>Real World and Models</vt:lpstr>
      <vt:lpstr>Real World and Models</vt:lpstr>
      <vt:lpstr>Real World and Models</vt:lpstr>
      <vt:lpstr>Real World and Models</vt:lpstr>
      <vt:lpstr>Domain model</vt:lpstr>
      <vt:lpstr>Domain model – Step 1</vt:lpstr>
      <vt:lpstr>Domain model – Step 1</vt:lpstr>
      <vt:lpstr>Domain model – Step 1</vt:lpstr>
      <vt:lpstr>Domain model – Step 1</vt:lpstr>
      <vt:lpstr>Towards a System Model- Step 1</vt:lpstr>
      <vt:lpstr>Domain model – Step 2</vt:lpstr>
      <vt:lpstr>Towards a System Model- Step 2</vt:lpstr>
      <vt:lpstr>Real World and Models</vt:lpstr>
      <vt:lpstr>System Model</vt:lpstr>
      <vt:lpstr>System Model</vt:lpstr>
      <vt:lpstr>System Model</vt:lpstr>
      <vt:lpstr>System Model</vt:lpstr>
      <vt:lpstr>System Model</vt:lpstr>
      <vt:lpstr>Real World and Models</vt:lpstr>
      <vt:lpstr>Towards a RDM</vt:lpstr>
      <vt:lpstr>Towards a RDM - Step 1</vt:lpstr>
      <vt:lpstr>Towards a RDM - Step 1</vt:lpstr>
      <vt:lpstr>Towards a RDM - Step 2</vt:lpstr>
      <vt:lpstr>PowerPoint Presentation</vt:lpstr>
      <vt:lpstr>Towards a RDM - Step 3</vt:lpstr>
      <vt:lpstr>Towards a RDM - Step 3</vt:lpstr>
      <vt:lpstr>Towards a RDM - Step 4</vt:lpstr>
      <vt:lpstr>Towards a RDM - Step 4</vt:lpstr>
      <vt:lpstr>Towards a RDM - Step 5</vt:lpstr>
      <vt:lpstr>Towards a RDM – Step 5 </vt:lpstr>
      <vt:lpstr>Towards a RDM - Step 5</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 Perjons</cp:lastModifiedBy>
  <cp:revision>368</cp:revision>
  <dcterms:created xsi:type="dcterms:W3CDTF">2015-05-25T21:35:52Z</dcterms:created>
  <dcterms:modified xsi:type="dcterms:W3CDTF">2020-08-27T17:23:55Z</dcterms:modified>
</cp:coreProperties>
</file>