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36"/>
  </p:notesMasterIdLst>
  <p:handoutMasterIdLst>
    <p:handoutMasterId r:id="rId37"/>
  </p:handoutMasterIdLst>
  <p:sldIdLst>
    <p:sldId id="264" r:id="rId6"/>
    <p:sldId id="596" r:id="rId7"/>
    <p:sldId id="542" r:id="rId8"/>
    <p:sldId id="572" r:id="rId9"/>
    <p:sldId id="534" r:id="rId10"/>
    <p:sldId id="501" r:id="rId11"/>
    <p:sldId id="574" r:id="rId12"/>
    <p:sldId id="541" r:id="rId13"/>
    <p:sldId id="598" r:id="rId14"/>
    <p:sldId id="597" r:id="rId15"/>
    <p:sldId id="599" r:id="rId16"/>
    <p:sldId id="600" r:id="rId17"/>
    <p:sldId id="603" r:id="rId18"/>
    <p:sldId id="602" r:id="rId19"/>
    <p:sldId id="607" r:id="rId20"/>
    <p:sldId id="630" r:id="rId21"/>
    <p:sldId id="604" r:id="rId22"/>
    <p:sldId id="631" r:id="rId23"/>
    <p:sldId id="632" r:id="rId24"/>
    <p:sldId id="606" r:id="rId25"/>
    <p:sldId id="611" r:id="rId26"/>
    <p:sldId id="608" r:id="rId27"/>
    <p:sldId id="614" r:id="rId28"/>
    <p:sldId id="613" r:id="rId29"/>
    <p:sldId id="620" r:id="rId30"/>
    <p:sldId id="618" r:id="rId31"/>
    <p:sldId id="629" r:id="rId32"/>
    <p:sldId id="625" r:id="rId33"/>
    <p:sldId id="627" r:id="rId34"/>
    <p:sldId id="628" r:id="rId35"/>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5" autoAdjust="0"/>
    <p:restoredTop sz="94434" autoAdjust="0"/>
  </p:normalViewPr>
  <p:slideViewPr>
    <p:cSldViewPr snapToGrid="0">
      <p:cViewPr varScale="1">
        <p:scale>
          <a:sx n="85" d="100"/>
          <a:sy n="85" d="100"/>
        </p:scale>
        <p:origin x="68" y="4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84FDD-BB37-6B48-A9C5-1C3155F992C4}" type="datetimeFigureOut">
              <a:rPr lang="en-US" smtClean="0"/>
              <a:t>10/18/2018</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2018-10-18</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2</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166437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3</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2407884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6</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40335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8</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4255140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4214" y="208360"/>
            <a:ext cx="8351837" cy="857250"/>
          </a:xfrm>
        </p:spPr>
        <p:txBody>
          <a:bodyPr/>
          <a:lstStyle/>
          <a:p>
            <a:r>
              <a:rPr lang="en-US" smtClean="0"/>
              <a:t>Click to edit Master title style</a:t>
            </a:r>
            <a:endParaRPr lang="sv-SE"/>
          </a:p>
        </p:txBody>
      </p:sp>
      <p:sp>
        <p:nvSpPr>
          <p:cNvPr id="3" name="Content Placeholder 2"/>
          <p:cNvSpPr>
            <a:spLocks noGrp="1"/>
          </p:cNvSpPr>
          <p:nvPr>
            <p:ph sz="quarter" idx="1"/>
          </p:nvPr>
        </p:nvSpPr>
        <p:spPr>
          <a:xfrm>
            <a:off x="684214" y="1200150"/>
            <a:ext cx="4098925"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quarter" idx="2"/>
          </p:nvPr>
        </p:nvSpPr>
        <p:spPr>
          <a:xfrm>
            <a:off x="4935538" y="1200150"/>
            <a:ext cx="4100512"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Content Placeholder 4"/>
          <p:cNvSpPr>
            <a:spLocks noGrp="1"/>
          </p:cNvSpPr>
          <p:nvPr>
            <p:ph sz="quarter" idx="3"/>
          </p:nvPr>
        </p:nvSpPr>
        <p:spPr>
          <a:xfrm>
            <a:off x="684214" y="3103960"/>
            <a:ext cx="4098925"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Content Placeholder 5"/>
          <p:cNvSpPr>
            <a:spLocks noGrp="1"/>
          </p:cNvSpPr>
          <p:nvPr>
            <p:ph sz="quarter" idx="4"/>
          </p:nvPr>
        </p:nvSpPr>
        <p:spPr>
          <a:xfrm>
            <a:off x="4935538" y="3103960"/>
            <a:ext cx="4100512"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9"/>
          <p:cNvSpPr>
            <a:spLocks noGrp="1" noChangeArrowheads="1"/>
          </p:cNvSpPr>
          <p:nvPr>
            <p:ph type="sldNum" sz="quarter" idx="10"/>
          </p:nvPr>
        </p:nvSpPr>
        <p:spPr>
          <a:xfrm>
            <a:off x="7956550" y="4974432"/>
            <a:ext cx="730250" cy="169069"/>
          </a:xfrm>
          <a:prstGeom prst="rect">
            <a:avLst/>
          </a:prstGeom>
          <a:ln/>
        </p:spPr>
        <p:txBody>
          <a:bodyPr/>
          <a:lstStyle>
            <a:lvl1pPr>
              <a:defRPr/>
            </a:lvl1pPr>
          </a:lstStyle>
          <a:p>
            <a:fld id="{753376D3-784C-465F-A89F-81F2B4FB9584}" type="slidenum">
              <a:rPr lang="sv-SE" altLang="sv-SE"/>
              <a:pPr/>
              <a:t>‹#›</a:t>
            </a:fld>
            <a:endParaRPr lang="sv-SE" altLang="sv-SE"/>
          </a:p>
        </p:txBody>
      </p:sp>
    </p:spTree>
    <p:extLst>
      <p:ext uri="{BB962C8B-B14F-4D97-AF65-F5344CB8AC3E}">
        <p14:creationId xmlns:p14="http://schemas.microsoft.com/office/powerpoint/2010/main" val="155930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2018-10-18</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10/18/2018</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2018-10-18</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10/18/2018</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6.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6"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 id="2147483771" r:id="rId14"/>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2.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1.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1.vml"/><Relationship Id="rId6" Type="http://schemas.openxmlformats.org/officeDocument/2006/relationships/notesSlide" Target="../notesSlides/notesSlide1.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2.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3.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2.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2.vml"/><Relationship Id="rId6" Type="http://schemas.openxmlformats.org/officeDocument/2006/relationships/notesSlide" Target="../notesSlides/notesSlide2.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3.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6.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3.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3.vml"/><Relationship Id="rId6" Type="http://schemas.openxmlformats.org/officeDocument/2006/relationships/notesSlide" Target="../notesSlides/notesSlide3.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6.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8.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4.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4.vml"/><Relationship Id="rId6" Type="http://schemas.openxmlformats.org/officeDocument/2006/relationships/notesSlide" Target="../notesSlides/notesSlide4.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8.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998" y="1704612"/>
            <a:ext cx="8136001" cy="1069200"/>
          </a:xfrm>
        </p:spPr>
        <p:txBody>
          <a:bodyPr/>
          <a:lstStyle/>
          <a:p>
            <a:r>
              <a:rPr lang="sv-SE" dirty="0" err="1" smtClean="0"/>
              <a:t>Model</a:t>
            </a:r>
            <a:r>
              <a:rPr lang="sv-SE" dirty="0" smtClean="0"/>
              <a:t> Driven </a:t>
            </a:r>
            <a:r>
              <a:rPr lang="sv-SE" dirty="0" err="1" smtClean="0"/>
              <a:t>Method</a:t>
            </a:r>
            <a:r>
              <a:rPr lang="sv-SE" dirty="0" smtClean="0"/>
              <a:t> for </a:t>
            </a:r>
            <a:r>
              <a:rPr lang="sv-SE" dirty="0" err="1" smtClean="0"/>
              <a:t>Relational</a:t>
            </a:r>
            <a:r>
              <a:rPr lang="sv-SE" dirty="0" smtClean="0"/>
              <a:t> </a:t>
            </a:r>
            <a:r>
              <a:rPr lang="sv-SE" dirty="0" err="1" smtClean="0"/>
              <a:t>Database</a:t>
            </a:r>
            <a:r>
              <a:rPr lang="sv-SE" dirty="0" smtClean="0"/>
              <a:t> Design</a:t>
            </a:r>
            <a:br>
              <a:rPr lang="sv-SE" dirty="0" smtClean="0"/>
            </a:br>
            <a:r>
              <a:rPr lang="sv-SE" sz="3200" dirty="0" smtClean="0"/>
              <a:t>- Part 2 (not </a:t>
            </a:r>
            <a:r>
              <a:rPr lang="sv-SE" sz="3200" dirty="0" err="1" smtClean="0"/>
              <a:t>using</a:t>
            </a:r>
            <a:r>
              <a:rPr lang="sv-SE" sz="3200" dirty="0" smtClean="0"/>
              <a:t> </a:t>
            </a:r>
            <a:r>
              <a:rPr lang="sv-SE" sz="3200" dirty="0" err="1" smtClean="0"/>
              <a:t>surrogate</a:t>
            </a:r>
            <a:r>
              <a:rPr lang="sv-SE" sz="3200" dirty="0" smtClean="0"/>
              <a:t> </a:t>
            </a:r>
            <a:r>
              <a:rPr lang="sv-SE" sz="3200" dirty="0" err="1" smtClean="0"/>
              <a:t>keys</a:t>
            </a:r>
            <a:r>
              <a:rPr lang="sv-SE" sz="3200" dirty="0" smtClean="0"/>
              <a:t>)</a:t>
            </a:r>
            <a:endParaRPr lang="sv-SE" sz="3200" dirty="0"/>
          </a:p>
        </p:txBody>
      </p:sp>
      <p:sp>
        <p:nvSpPr>
          <p:cNvPr id="3" name="Subtitle 2"/>
          <p:cNvSpPr>
            <a:spLocks noGrp="1"/>
          </p:cNvSpPr>
          <p:nvPr>
            <p:ph type="subTitle" idx="1"/>
          </p:nvPr>
        </p:nvSpPr>
        <p:spPr>
          <a:xfrm>
            <a:off x="968554" y="3272498"/>
            <a:ext cx="6631200" cy="1045502"/>
          </a:xfrm>
        </p:spPr>
        <p:txBody>
          <a:bodyPr/>
          <a:lstStyle/>
          <a:p>
            <a:r>
              <a:rPr lang="sv-SE" dirty="0" smtClean="0"/>
              <a:t>Erik Perjons</a:t>
            </a:r>
            <a:endParaRPr lang="sv-SE" dirty="0"/>
          </a:p>
        </p:txBody>
      </p:sp>
      <p:sp>
        <p:nvSpPr>
          <p:cNvPr id="4" name="Content Placeholder 3"/>
          <p:cNvSpPr>
            <a:spLocks noGrp="1"/>
          </p:cNvSpPr>
          <p:nvPr>
            <p:ph sz="quarter" idx="10"/>
          </p:nvPr>
        </p:nvSpPr>
        <p:spPr/>
        <p:txBody>
          <a:bodyPr/>
          <a:lstStyle/>
          <a:p>
            <a:endParaRPr lang="sv-SE"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668291621"/>
      </p:ext>
    </p:extLst>
  </p:cSld>
  <p:clrMapOvr>
    <a:masterClrMapping/>
  </p:clrMapOvr>
  <mc:AlternateContent xmlns:mc="http://schemas.openxmlformats.org/markup-compatibility/2006" xmlns:p14="http://schemas.microsoft.com/office/powerpoint/2010/main">
    <mc:Choice Requires="p14">
      <p:transition p14:dur="0" advTm="20761"/>
    </mc:Choice>
    <mc:Fallback xmlns="">
      <p:transition advTm="2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3240432"/>
          </a:xfrm>
        </p:spPr>
        <p:txBody>
          <a:bodyPr>
            <a:normAutofit/>
          </a:bodyPr>
          <a:lstStyle/>
          <a:p>
            <a:endParaRPr lang="sv-SE" sz="1800" dirty="0"/>
          </a:p>
          <a:p>
            <a:pPr marL="0" indent="0">
              <a:buNone/>
            </a:pPr>
            <a:endParaRPr lang="sv-SE" sz="2000" dirty="0" smtClean="0"/>
          </a:p>
          <a:p>
            <a:pPr marL="0" indent="0">
              <a:buNone/>
            </a:pPr>
            <a:endParaRPr lang="sv-SE" sz="2000" dirty="0"/>
          </a:p>
          <a:p>
            <a:endParaRPr lang="sv-SE" sz="2000" dirty="0"/>
          </a:p>
        </p:txBody>
      </p:sp>
      <p:sp>
        <p:nvSpPr>
          <p:cNvPr id="138" name="Title 1"/>
          <p:cNvSpPr>
            <a:spLocks noGrp="1"/>
          </p:cNvSpPr>
          <p:nvPr>
            <p:ph type="title"/>
          </p:nvPr>
        </p:nvSpPr>
        <p:spPr>
          <a:xfrm>
            <a:off x="792000" y="627534"/>
            <a:ext cx="6850800" cy="596700"/>
          </a:xfrm>
        </p:spPr>
        <p:txBody>
          <a:bodyPr/>
          <a:lstStyle/>
          <a:p>
            <a:r>
              <a:rPr lang="sv-SE" dirty="0" err="1" smtClean="0"/>
              <a:t>Towards</a:t>
            </a:r>
            <a:r>
              <a:rPr lang="sv-SE" dirty="0" smtClean="0"/>
              <a:t> a RDM</a:t>
            </a:r>
            <a:endParaRPr lang="sv-SE" dirty="0"/>
          </a:p>
        </p:txBody>
      </p:sp>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7"/>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598839" y="3359256"/>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3973" y="3861249"/>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highSchoolExamYear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835922" y="2415114"/>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835922" y="2596329"/>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945892" y="23832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805333" y="2585050"/>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7" y="3011332"/>
            <a:ext cx="11063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39140" y="2538442"/>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41518" y="2492007"/>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41520" y="2720607"/>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918007" y="2674206"/>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387888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899750" y="3392580"/>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2328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06408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599121649"/>
      </p:ext>
    </p:extLst>
  </p:cSld>
  <p:clrMapOvr>
    <a:masterClrMapping/>
  </p:clrMapOvr>
  <mc:AlternateContent xmlns:mc="http://schemas.openxmlformats.org/markup-compatibility/2006" xmlns:p14="http://schemas.microsoft.com/office/powerpoint/2010/main">
    <mc:Choice Requires="p14">
      <p:transition spd="slow" p14:dur="2000" advTm="21023"/>
    </mc:Choice>
    <mc:Fallback xmlns="">
      <p:transition spd="slow" advTm="21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3240432"/>
          </a:xfrm>
        </p:spPr>
        <p:txBody>
          <a:bodyPr>
            <a:normAutofit/>
          </a:bodyPr>
          <a:lstStyle/>
          <a:p>
            <a:endParaRPr lang="sv-SE" sz="1800" dirty="0"/>
          </a:p>
          <a:p>
            <a:pPr marL="0" indent="0">
              <a:buNone/>
            </a:pPr>
            <a:endParaRPr lang="sv-SE" sz="2000" dirty="0" smtClean="0"/>
          </a:p>
          <a:p>
            <a:pPr marL="0" indent="0">
              <a:buNone/>
            </a:pPr>
            <a:endParaRPr lang="sv-SE" sz="2000" dirty="0"/>
          </a:p>
          <a:p>
            <a:endParaRPr lang="sv-SE" sz="2000" dirty="0"/>
          </a:p>
        </p:txBody>
      </p:sp>
      <p:sp>
        <p:nvSpPr>
          <p:cNvPr id="138"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1</a:t>
            </a:r>
            <a:endParaRPr lang="sv-SE" dirty="0"/>
          </a:p>
        </p:txBody>
      </p:sp>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7"/>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598839" y="3359256"/>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3973" y="3861249"/>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835922" y="2415114"/>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835922" y="2596329"/>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945892" y="23832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805333" y="2585050"/>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7" y="3011332"/>
            <a:ext cx="11063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39140" y="2538442"/>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41518" y="2492007"/>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41520" y="2720607"/>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918007" y="2674206"/>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387888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899750" y="3392580"/>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2328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06408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3" name="Content Placeholder 2"/>
          <p:cNvSpPr txBox="1">
            <a:spLocks/>
          </p:cNvSpPr>
          <p:nvPr/>
        </p:nvSpPr>
        <p:spPr>
          <a:xfrm>
            <a:off x="792000" y="1275534"/>
            <a:ext cx="8178978" cy="1262914"/>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00B050"/>
                </a:solidFill>
              </a:rPr>
              <a:t>TO DO: </a:t>
            </a:r>
            <a:r>
              <a:rPr lang="sv-SE" sz="1400" dirty="0" err="1" smtClean="0"/>
              <a:t>Decide</a:t>
            </a:r>
            <a:r>
              <a:rPr lang="sv-SE" sz="1400" dirty="0" smtClean="0"/>
              <a:t> </a:t>
            </a:r>
            <a:r>
              <a:rPr lang="sv-SE" sz="1400" b="1" dirty="0" err="1" smtClean="0"/>
              <a:t>identifier</a:t>
            </a:r>
            <a:r>
              <a:rPr lang="sv-SE" sz="1400" b="1" dirty="0" smtClean="0"/>
              <a:t> in </a:t>
            </a:r>
            <a:r>
              <a:rPr lang="sv-SE" sz="1400" b="1" dirty="0" err="1" smtClean="0"/>
              <a:t>each</a:t>
            </a:r>
            <a:r>
              <a:rPr lang="sv-SE" sz="1400" b="1" dirty="0" smtClean="0"/>
              <a:t> </a:t>
            </a:r>
            <a:r>
              <a:rPr lang="sv-SE" sz="1400" b="1" dirty="0" err="1" smtClean="0"/>
              <a:t>class</a:t>
            </a:r>
            <a:r>
              <a:rPr lang="sv-SE" sz="1400" b="1" dirty="0" smtClean="0"/>
              <a:t> </a:t>
            </a:r>
            <a:r>
              <a:rPr lang="sv-SE" sz="1400" dirty="0" smtClean="0"/>
              <a:t>– </a:t>
            </a:r>
            <a:r>
              <a:rPr lang="sv-SE" sz="1400" dirty="0" err="1" smtClean="0"/>
              <a:t>that</a:t>
            </a:r>
            <a:r>
              <a:rPr lang="sv-SE" sz="1400" dirty="0" smtClean="0"/>
              <a:t> is, </a:t>
            </a:r>
            <a:r>
              <a:rPr lang="sv-SE" sz="1400" dirty="0" err="1" smtClean="0"/>
              <a:t>decide</a:t>
            </a:r>
            <a:r>
              <a:rPr lang="sv-SE" sz="1400" dirty="0" smtClean="0"/>
              <a:t> </a:t>
            </a:r>
            <a:r>
              <a:rPr lang="sv-SE" sz="1400" dirty="0" err="1" smtClean="0"/>
              <a:t>primary</a:t>
            </a:r>
            <a:r>
              <a:rPr lang="sv-SE" sz="1400" dirty="0" smtClean="0"/>
              <a:t> </a:t>
            </a:r>
            <a:r>
              <a:rPr lang="sv-SE" sz="1400" dirty="0" err="1" smtClean="0"/>
              <a:t>key</a:t>
            </a:r>
            <a:r>
              <a:rPr lang="sv-SE" sz="1400" dirty="0" smtClean="0"/>
              <a:t> (PK) – by </a:t>
            </a:r>
            <a:r>
              <a:rPr lang="sv-SE" sz="1400" dirty="0" err="1" smtClean="0"/>
              <a:t>first</a:t>
            </a:r>
            <a:r>
              <a:rPr lang="sv-SE" sz="1400" dirty="0" smtClean="0"/>
              <a:t> </a:t>
            </a:r>
            <a:r>
              <a:rPr lang="sv-SE" sz="1400" b="1" dirty="0" err="1" smtClean="0"/>
              <a:t>identify</a:t>
            </a:r>
            <a:r>
              <a:rPr lang="sv-SE" sz="1400" b="1" dirty="0" smtClean="0"/>
              <a:t> </a:t>
            </a:r>
            <a:r>
              <a:rPr lang="sv-SE" sz="1400" b="1" dirty="0" err="1" smtClean="0"/>
              <a:t>possible</a:t>
            </a:r>
            <a:r>
              <a:rPr lang="sv-SE" sz="1400" b="1" dirty="0" smtClean="0"/>
              <a:t> </a:t>
            </a:r>
            <a:r>
              <a:rPr lang="sv-SE" sz="1400" b="1" dirty="0" err="1" smtClean="0"/>
              <a:t>candidate</a:t>
            </a:r>
            <a:r>
              <a:rPr lang="sv-SE" sz="1400" b="1" dirty="0" smtClean="0"/>
              <a:t> </a:t>
            </a:r>
            <a:r>
              <a:rPr lang="sv-SE" sz="1400" b="1" dirty="0" err="1" smtClean="0"/>
              <a:t>keys</a:t>
            </a:r>
            <a:r>
              <a:rPr lang="sv-SE" sz="1400" b="1" dirty="0" smtClean="0"/>
              <a:t> (CK) </a:t>
            </a:r>
            <a:r>
              <a:rPr lang="sv-SE" sz="1400" dirty="0" err="1"/>
              <a:t>among</a:t>
            </a:r>
            <a:r>
              <a:rPr lang="sv-SE" sz="1400" dirty="0"/>
              <a:t> </a:t>
            </a:r>
            <a:r>
              <a:rPr lang="sv-SE" sz="1400" dirty="0" err="1"/>
              <a:t>existing</a:t>
            </a:r>
            <a:r>
              <a:rPr lang="sv-SE" sz="1400" dirty="0"/>
              <a:t> </a:t>
            </a:r>
            <a:r>
              <a:rPr lang="sv-SE" sz="1400" dirty="0" err="1"/>
              <a:t>attributes</a:t>
            </a:r>
            <a:endParaRPr lang="sv-SE" sz="1400" dirty="0"/>
          </a:p>
          <a:p>
            <a:endParaRPr lang="sv-SE" sz="1400" dirty="0" smtClean="0"/>
          </a:p>
          <a:p>
            <a:pPr marL="0" indent="0">
              <a:buFont typeface="Verdana" pitchFamily="34" charset="0"/>
              <a:buNone/>
            </a:pPr>
            <a:endParaRPr lang="sv-SE" sz="2000" dirty="0" smtClean="0"/>
          </a:p>
          <a:p>
            <a:pPr marL="0" indent="0">
              <a:buFont typeface="Verdana" pitchFamily="34" charset="0"/>
              <a:buNone/>
            </a:pPr>
            <a:endParaRPr lang="sv-SE" sz="2000" dirty="0" smtClean="0"/>
          </a:p>
          <a:p>
            <a:endParaRPr lang="sv-SE"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698452460"/>
      </p:ext>
    </p:extLst>
  </p:cSld>
  <p:clrMapOvr>
    <a:masterClrMapping/>
  </p:clrMapOvr>
  <mc:AlternateContent xmlns:mc="http://schemas.openxmlformats.org/markup-compatibility/2006" xmlns:p14="http://schemas.microsoft.com/office/powerpoint/2010/main">
    <mc:Choice Requires="p14">
      <p:transition spd="slow" p14:dur="2000" advTm="133952"/>
    </mc:Choice>
    <mc:Fallback xmlns="">
      <p:transition spd="slow" advTm="133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3240432"/>
          </a:xfrm>
        </p:spPr>
        <p:txBody>
          <a:bodyPr>
            <a:normAutofit/>
          </a:bodyPr>
          <a:lstStyle/>
          <a:p>
            <a:endParaRPr lang="sv-SE" sz="1800" dirty="0"/>
          </a:p>
          <a:p>
            <a:pPr marL="0" indent="0">
              <a:buNone/>
            </a:pPr>
            <a:endParaRPr lang="sv-SE" sz="2000" dirty="0" smtClean="0"/>
          </a:p>
          <a:p>
            <a:pPr marL="0" indent="0">
              <a:buNone/>
            </a:pPr>
            <a:endParaRPr lang="sv-SE" sz="2000" dirty="0"/>
          </a:p>
          <a:p>
            <a:endParaRPr lang="sv-SE" sz="2000" dirty="0"/>
          </a:p>
        </p:txBody>
      </p:sp>
      <p:sp>
        <p:nvSpPr>
          <p:cNvPr id="138"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1</a:t>
            </a:r>
            <a:endParaRPr lang="sv-SE" dirty="0"/>
          </a:p>
        </p:txBody>
      </p:sp>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7"/>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598839" y="3359256"/>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3973" y="3861249"/>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bachelorExamYear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19671" y="2508443"/>
            <a:ext cx="1483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CK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CK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39140" y="2538442"/>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41518" y="2492007"/>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41520" y="2720607"/>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918007" y="2674206"/>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387888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899750" y="3392580"/>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2328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06408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3" name="Content Placeholder 2"/>
          <p:cNvSpPr txBox="1">
            <a:spLocks/>
          </p:cNvSpPr>
          <p:nvPr/>
        </p:nvSpPr>
        <p:spPr>
          <a:xfrm>
            <a:off x="792000" y="1275534"/>
            <a:ext cx="8178978" cy="956453"/>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FF0000"/>
                </a:solidFill>
              </a:rPr>
              <a:t>DONE: </a:t>
            </a:r>
            <a:r>
              <a:rPr lang="sv-SE" sz="1400" dirty="0" err="1" smtClean="0"/>
              <a:t>Decide</a:t>
            </a:r>
            <a:r>
              <a:rPr lang="sv-SE" sz="1400" dirty="0" smtClean="0"/>
              <a:t> </a:t>
            </a:r>
            <a:r>
              <a:rPr lang="sv-SE" sz="1400" b="1" dirty="0" err="1" smtClean="0"/>
              <a:t>identifier</a:t>
            </a:r>
            <a:r>
              <a:rPr lang="sv-SE" sz="1400" b="1" dirty="0" smtClean="0"/>
              <a:t> in </a:t>
            </a:r>
            <a:r>
              <a:rPr lang="sv-SE" sz="1400" b="1" dirty="0" err="1" smtClean="0"/>
              <a:t>each</a:t>
            </a:r>
            <a:r>
              <a:rPr lang="sv-SE" sz="1400" b="1" dirty="0" smtClean="0"/>
              <a:t> </a:t>
            </a:r>
            <a:r>
              <a:rPr lang="sv-SE" sz="1400" b="1" dirty="0" err="1" smtClean="0"/>
              <a:t>class</a:t>
            </a:r>
            <a:r>
              <a:rPr lang="sv-SE" sz="1400" b="1" dirty="0" smtClean="0"/>
              <a:t> </a:t>
            </a:r>
            <a:r>
              <a:rPr lang="sv-SE" sz="1400" dirty="0" smtClean="0"/>
              <a:t>– </a:t>
            </a:r>
            <a:r>
              <a:rPr lang="sv-SE" sz="1400" dirty="0" err="1" smtClean="0"/>
              <a:t>that</a:t>
            </a:r>
            <a:r>
              <a:rPr lang="sv-SE" sz="1400" dirty="0" smtClean="0"/>
              <a:t> is, </a:t>
            </a:r>
            <a:r>
              <a:rPr lang="sv-SE" sz="1400" dirty="0" err="1" smtClean="0"/>
              <a:t>decide</a:t>
            </a:r>
            <a:r>
              <a:rPr lang="sv-SE" sz="1400" dirty="0" smtClean="0"/>
              <a:t> </a:t>
            </a:r>
            <a:r>
              <a:rPr lang="sv-SE" sz="1400" dirty="0" err="1" smtClean="0"/>
              <a:t>primary</a:t>
            </a:r>
            <a:r>
              <a:rPr lang="sv-SE" sz="1400" dirty="0" smtClean="0"/>
              <a:t> </a:t>
            </a:r>
            <a:r>
              <a:rPr lang="sv-SE" sz="1400" dirty="0" err="1" smtClean="0"/>
              <a:t>key</a:t>
            </a:r>
            <a:r>
              <a:rPr lang="sv-SE" sz="1400" dirty="0" smtClean="0"/>
              <a:t> (PK) – by </a:t>
            </a:r>
            <a:r>
              <a:rPr lang="sv-SE" sz="1400" dirty="0" err="1" smtClean="0"/>
              <a:t>first</a:t>
            </a:r>
            <a:r>
              <a:rPr lang="sv-SE" sz="1400" dirty="0" smtClean="0"/>
              <a:t> </a:t>
            </a:r>
            <a:r>
              <a:rPr lang="sv-SE" sz="1400" b="1" dirty="0" err="1" smtClean="0"/>
              <a:t>identify</a:t>
            </a:r>
            <a:r>
              <a:rPr lang="sv-SE" sz="1400" b="1" dirty="0" smtClean="0"/>
              <a:t> </a:t>
            </a:r>
            <a:r>
              <a:rPr lang="sv-SE" sz="1400" b="1" dirty="0" err="1" smtClean="0"/>
              <a:t>possible</a:t>
            </a:r>
            <a:r>
              <a:rPr lang="sv-SE" sz="1400" b="1" dirty="0" smtClean="0"/>
              <a:t> </a:t>
            </a:r>
            <a:r>
              <a:rPr lang="sv-SE" sz="1400" b="1" dirty="0" err="1" smtClean="0"/>
              <a:t>candidate</a:t>
            </a:r>
            <a:r>
              <a:rPr lang="sv-SE" sz="1400" b="1" dirty="0" smtClean="0"/>
              <a:t> </a:t>
            </a:r>
            <a:r>
              <a:rPr lang="sv-SE" sz="1400" b="1" dirty="0" err="1" smtClean="0"/>
              <a:t>keys</a:t>
            </a:r>
            <a:r>
              <a:rPr lang="sv-SE" sz="1400" b="1" dirty="0" smtClean="0"/>
              <a:t> (CK) </a:t>
            </a:r>
            <a:r>
              <a:rPr lang="sv-SE" sz="1400" dirty="0" err="1" smtClean="0"/>
              <a:t>among</a:t>
            </a:r>
            <a:r>
              <a:rPr lang="sv-SE" sz="1400" dirty="0" smtClean="0"/>
              <a:t> </a:t>
            </a:r>
            <a:r>
              <a:rPr lang="sv-SE" sz="1400" dirty="0" err="1" smtClean="0"/>
              <a:t>existing</a:t>
            </a:r>
            <a:r>
              <a:rPr lang="sv-SE" sz="1400" dirty="0" smtClean="0"/>
              <a:t> </a:t>
            </a:r>
            <a:r>
              <a:rPr lang="sv-SE" sz="1400" dirty="0" err="1" smtClean="0"/>
              <a:t>attributes</a:t>
            </a:r>
            <a:endParaRPr lang="sv-SE" sz="1400" dirty="0" smtClean="0"/>
          </a:p>
          <a:p>
            <a:pPr marL="0" indent="0">
              <a:buFont typeface="Verdana" pitchFamily="34" charset="0"/>
              <a:buNone/>
            </a:pPr>
            <a:endParaRPr lang="sv-SE" sz="2000" dirty="0" smtClean="0"/>
          </a:p>
          <a:p>
            <a:pPr marL="0" indent="0">
              <a:buFont typeface="Verdana" pitchFamily="34" charset="0"/>
              <a:buNone/>
            </a:pPr>
            <a:endParaRPr lang="sv-SE" sz="2000" dirty="0" smtClean="0"/>
          </a:p>
          <a:p>
            <a:endParaRPr lang="sv-SE" sz="2000" dirty="0"/>
          </a:p>
        </p:txBody>
      </p:sp>
      <p:sp>
        <p:nvSpPr>
          <p:cNvPr id="84" name="Oval 83"/>
          <p:cNvSpPr/>
          <p:nvPr/>
        </p:nvSpPr>
        <p:spPr>
          <a:xfrm>
            <a:off x="288208" y="3001210"/>
            <a:ext cx="1758899" cy="256703"/>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5" name="Oval 84"/>
          <p:cNvSpPr/>
          <p:nvPr/>
        </p:nvSpPr>
        <p:spPr>
          <a:xfrm>
            <a:off x="4440339" y="2532225"/>
            <a:ext cx="1758899" cy="256703"/>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6" name="Oval 85"/>
          <p:cNvSpPr/>
          <p:nvPr/>
        </p:nvSpPr>
        <p:spPr>
          <a:xfrm>
            <a:off x="4367439" y="4466897"/>
            <a:ext cx="1758899" cy="256703"/>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508534564"/>
      </p:ext>
    </p:extLst>
  </p:cSld>
  <p:clrMapOvr>
    <a:masterClrMapping/>
  </p:clrMapOvr>
  <mc:AlternateContent xmlns:mc="http://schemas.openxmlformats.org/markup-compatibility/2006" xmlns:p14="http://schemas.microsoft.com/office/powerpoint/2010/main">
    <mc:Choice Requires="p14">
      <p:transition spd="slow" p14:dur="2000" advTm="17301"/>
    </mc:Choice>
    <mc:Fallback xmlns="">
      <p:transition spd="slow" advTm="1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3240432"/>
          </a:xfrm>
        </p:spPr>
        <p:txBody>
          <a:bodyPr>
            <a:normAutofit/>
          </a:bodyPr>
          <a:lstStyle/>
          <a:p>
            <a:endParaRPr lang="sv-SE" sz="1800" dirty="0"/>
          </a:p>
          <a:p>
            <a:pPr marL="0" indent="0">
              <a:buNone/>
            </a:pPr>
            <a:endParaRPr lang="sv-SE" sz="2000" dirty="0" smtClean="0"/>
          </a:p>
          <a:p>
            <a:pPr marL="0" indent="0">
              <a:buNone/>
            </a:pPr>
            <a:endParaRPr lang="sv-SE" sz="2000" dirty="0"/>
          </a:p>
          <a:p>
            <a:endParaRPr lang="sv-SE" sz="2000" dirty="0"/>
          </a:p>
        </p:txBody>
      </p:sp>
      <p:sp>
        <p:nvSpPr>
          <p:cNvPr id="138" name="Title 1"/>
          <p:cNvSpPr>
            <a:spLocks noGrp="1"/>
          </p:cNvSpPr>
          <p:nvPr>
            <p:ph type="title"/>
          </p:nvPr>
        </p:nvSpPr>
        <p:spPr>
          <a:xfrm>
            <a:off x="791999" y="627534"/>
            <a:ext cx="7318938" cy="596700"/>
          </a:xfrm>
        </p:spPr>
        <p:txBody>
          <a:bodyPr/>
          <a:lstStyle/>
          <a:p>
            <a:r>
              <a:rPr lang="sv-SE" dirty="0" err="1" smtClean="0"/>
              <a:t>Towards</a:t>
            </a:r>
            <a:r>
              <a:rPr lang="sv-SE" dirty="0" smtClean="0"/>
              <a:t> a RDM – Step 2</a:t>
            </a:r>
            <a:endParaRPr lang="sv-SE" dirty="0"/>
          </a:p>
        </p:txBody>
      </p:sp>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7"/>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598839" y="3359256"/>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3973" y="3861249"/>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19671" y="2508443"/>
            <a:ext cx="1483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CK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CK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39140" y="2538442"/>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41518" y="2492007"/>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41520" y="2720607"/>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918007" y="2674206"/>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387888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899750" y="3392580"/>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2328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06408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3" name="Content Placeholder 2"/>
          <p:cNvSpPr txBox="1">
            <a:spLocks/>
          </p:cNvSpPr>
          <p:nvPr/>
        </p:nvSpPr>
        <p:spPr>
          <a:xfrm>
            <a:off x="771957" y="1122973"/>
            <a:ext cx="8178978" cy="1444455"/>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00B050"/>
                </a:solidFill>
              </a:rPr>
              <a:t>TO </a:t>
            </a:r>
            <a:r>
              <a:rPr lang="sv-SE" sz="1400" dirty="0">
                <a:solidFill>
                  <a:srgbClr val="00B050"/>
                </a:solidFill>
              </a:rPr>
              <a:t>DO: </a:t>
            </a:r>
            <a:r>
              <a:rPr lang="sv-SE" sz="1400" dirty="0"/>
              <a:t>In </a:t>
            </a:r>
            <a:r>
              <a:rPr lang="sv-SE" sz="1400" dirty="0" err="1"/>
              <a:t>each</a:t>
            </a:r>
            <a:r>
              <a:rPr lang="sv-SE" sz="1400" dirty="0"/>
              <a:t> </a:t>
            </a:r>
            <a:r>
              <a:rPr lang="sv-SE" sz="1400" dirty="0" err="1"/>
              <a:t>class</a:t>
            </a:r>
            <a:r>
              <a:rPr lang="sv-SE" sz="1400" dirty="0"/>
              <a:t> </a:t>
            </a:r>
            <a:r>
              <a:rPr lang="sv-SE" sz="1400" dirty="0" err="1"/>
              <a:t>that</a:t>
            </a:r>
            <a:r>
              <a:rPr lang="sv-SE" sz="1400" dirty="0"/>
              <a:t> </a:t>
            </a:r>
            <a:r>
              <a:rPr lang="sv-SE" sz="1400" dirty="0" err="1"/>
              <a:t>does</a:t>
            </a:r>
            <a:r>
              <a:rPr lang="sv-SE" sz="1400" dirty="0"/>
              <a:t> not </a:t>
            </a:r>
            <a:r>
              <a:rPr lang="sv-SE" sz="1400" dirty="0" err="1"/>
              <a:t>have</a:t>
            </a:r>
            <a:r>
              <a:rPr lang="sv-SE" sz="1400" dirty="0"/>
              <a:t> an </a:t>
            </a:r>
            <a:r>
              <a:rPr lang="sv-SE" sz="1400" dirty="0" err="1" smtClean="0"/>
              <a:t>identifier</a:t>
            </a:r>
            <a:r>
              <a:rPr lang="sv-SE" sz="1400" dirty="0" smtClean="0"/>
              <a:t> </a:t>
            </a:r>
            <a:r>
              <a:rPr lang="sv-SE" sz="1400" b="1" dirty="0" smtClean="0"/>
              <a:t>check </a:t>
            </a:r>
            <a:r>
              <a:rPr lang="sv-SE" sz="1400" b="1" dirty="0" err="1" smtClean="0"/>
              <a:t>if</a:t>
            </a:r>
            <a:r>
              <a:rPr lang="sv-SE" sz="1400" b="1" dirty="0" smtClean="0"/>
              <a:t> </a:t>
            </a:r>
            <a:r>
              <a:rPr lang="sv-SE" sz="1400" b="1" dirty="0" err="1" smtClean="0"/>
              <a:t>there</a:t>
            </a:r>
            <a:r>
              <a:rPr lang="sv-SE" sz="1400" b="1" dirty="0" smtClean="0"/>
              <a:t> </a:t>
            </a:r>
            <a:r>
              <a:rPr lang="sv-SE" sz="1400" b="1" dirty="0" err="1" smtClean="0"/>
              <a:t>exist</a:t>
            </a:r>
            <a:r>
              <a:rPr lang="sv-SE" sz="1400" b="1" dirty="0" smtClean="0"/>
              <a:t> a </a:t>
            </a:r>
            <a:r>
              <a:rPr lang="sv-SE" sz="1400" b="1" dirty="0" err="1" smtClean="0"/>
              <a:t>attributes</a:t>
            </a:r>
            <a:r>
              <a:rPr lang="sv-SE" sz="1400" b="1" dirty="0" smtClean="0"/>
              <a:t> in the </a:t>
            </a:r>
            <a:r>
              <a:rPr lang="sv-SE" sz="1400" b="1" dirty="0" err="1" smtClean="0"/>
              <a:t>domain</a:t>
            </a:r>
            <a:r>
              <a:rPr lang="sv-SE" sz="1400" b="1" dirty="0" smtClean="0"/>
              <a:t>/business </a:t>
            </a:r>
            <a:r>
              <a:rPr lang="sv-SE" sz="1400" b="1" dirty="0" err="1" smtClean="0"/>
              <a:t>that</a:t>
            </a:r>
            <a:r>
              <a:rPr lang="sv-SE" sz="1400" b="1" dirty="0" smtClean="0"/>
              <a:t> </a:t>
            </a:r>
            <a:r>
              <a:rPr lang="sv-SE" sz="1400" b="1" dirty="0" err="1" smtClean="0"/>
              <a:t>could</a:t>
            </a:r>
            <a:r>
              <a:rPr lang="sv-SE" sz="1400" b="1" dirty="0" smtClean="0"/>
              <a:t> </a:t>
            </a:r>
            <a:r>
              <a:rPr lang="sv-SE" sz="1400" b="1" dirty="0" err="1" smtClean="0"/>
              <a:t>work</a:t>
            </a:r>
            <a:r>
              <a:rPr lang="sv-SE" sz="1400" b="1" dirty="0" smtClean="0"/>
              <a:t> as </a:t>
            </a:r>
            <a:r>
              <a:rPr lang="sv-SE" sz="1400" b="1" dirty="0" err="1" smtClean="0"/>
              <a:t>candidate</a:t>
            </a:r>
            <a:r>
              <a:rPr lang="sv-SE" sz="1400" b="1" dirty="0" smtClean="0"/>
              <a:t> </a:t>
            </a:r>
            <a:r>
              <a:rPr lang="sv-SE" sz="1400" b="1" dirty="0" err="1" smtClean="0"/>
              <a:t>keys</a:t>
            </a:r>
            <a:r>
              <a:rPr lang="sv-SE" sz="1400" b="1" dirty="0" smtClean="0"/>
              <a:t> (CK) </a:t>
            </a:r>
            <a:r>
              <a:rPr lang="sv-SE" sz="1400" dirty="0" smtClean="0"/>
              <a:t>– in the real </a:t>
            </a:r>
            <a:r>
              <a:rPr lang="sv-SE" sz="1400" dirty="0" err="1" smtClean="0"/>
              <a:t>world</a:t>
            </a:r>
            <a:r>
              <a:rPr lang="sv-SE" sz="1400" dirty="0" smtClean="0"/>
              <a:t> </a:t>
            </a:r>
            <a:r>
              <a:rPr lang="sv-SE" sz="1400" dirty="0" err="1" smtClean="0"/>
              <a:t>this</a:t>
            </a:r>
            <a:r>
              <a:rPr lang="sv-SE" sz="1400" dirty="0" smtClean="0"/>
              <a:t> has to be </a:t>
            </a:r>
            <a:r>
              <a:rPr lang="sv-SE" sz="1400" dirty="0" err="1" smtClean="0"/>
              <a:t>done</a:t>
            </a:r>
            <a:r>
              <a:rPr lang="sv-SE" sz="1400" dirty="0" smtClean="0"/>
              <a:t> </a:t>
            </a:r>
            <a:r>
              <a:rPr lang="sv-SE" sz="1400" dirty="0" err="1" smtClean="0"/>
              <a:t>with</a:t>
            </a:r>
            <a:r>
              <a:rPr lang="sv-SE" sz="1400" dirty="0" smtClean="0"/>
              <a:t> </a:t>
            </a:r>
            <a:r>
              <a:rPr lang="sv-SE" sz="1400" dirty="0" err="1" smtClean="0"/>
              <a:t>employees</a:t>
            </a:r>
            <a:r>
              <a:rPr lang="sv-SE" sz="1400" dirty="0" smtClean="0"/>
              <a:t> </a:t>
            </a:r>
            <a:r>
              <a:rPr lang="sv-SE" sz="1400" dirty="0" err="1" smtClean="0"/>
              <a:t>with</a:t>
            </a:r>
            <a:r>
              <a:rPr lang="sv-SE" sz="1400" dirty="0" smtClean="0"/>
              <a:t> </a:t>
            </a:r>
            <a:r>
              <a:rPr lang="sv-SE" sz="1400" dirty="0" err="1" smtClean="0"/>
              <a:t>domain</a:t>
            </a:r>
            <a:r>
              <a:rPr lang="sv-SE" sz="1400" dirty="0" smtClean="0"/>
              <a:t> </a:t>
            </a:r>
            <a:r>
              <a:rPr lang="sv-SE" sz="1400" dirty="0" err="1" smtClean="0"/>
              <a:t>knowledge</a:t>
            </a:r>
            <a:endParaRPr lang="sv-SE" sz="2000" dirty="0"/>
          </a:p>
          <a:p>
            <a:pPr marL="0" indent="0">
              <a:buFont typeface="Verdana" pitchFamily="34" charset="0"/>
              <a:buNone/>
            </a:pPr>
            <a:endParaRPr lang="sv-SE" sz="2000" dirty="0" smtClean="0"/>
          </a:p>
          <a:p>
            <a:endParaRPr lang="sv-SE"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865783389"/>
      </p:ext>
    </p:extLst>
  </p:cSld>
  <p:clrMapOvr>
    <a:masterClrMapping/>
  </p:clrMapOvr>
  <mc:AlternateContent xmlns:mc="http://schemas.openxmlformats.org/markup-compatibility/2006" xmlns:p14="http://schemas.microsoft.com/office/powerpoint/2010/main">
    <mc:Choice Requires="p14">
      <p:transition spd="slow" p14:dur="2000" advTm="91580"/>
    </mc:Choice>
    <mc:Fallback xmlns="">
      <p:transition spd="slow" advTm="9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3240432"/>
          </a:xfrm>
        </p:spPr>
        <p:txBody>
          <a:bodyPr>
            <a:normAutofit/>
          </a:bodyPr>
          <a:lstStyle/>
          <a:p>
            <a:endParaRPr lang="sv-SE" sz="1800" dirty="0"/>
          </a:p>
          <a:p>
            <a:pPr marL="0" indent="0">
              <a:buNone/>
            </a:pPr>
            <a:endParaRPr lang="sv-SE" sz="2000" dirty="0" smtClean="0"/>
          </a:p>
          <a:p>
            <a:pPr marL="0" indent="0">
              <a:buNone/>
            </a:pPr>
            <a:endParaRPr lang="sv-SE" sz="2000" dirty="0"/>
          </a:p>
          <a:p>
            <a:endParaRPr lang="sv-SE" sz="2000" dirty="0"/>
          </a:p>
        </p:txBody>
      </p:sp>
      <p:sp>
        <p:nvSpPr>
          <p:cNvPr id="138"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2</a:t>
            </a:r>
            <a:endParaRPr lang="sv-SE" dirty="0"/>
          </a:p>
        </p:txBody>
      </p:sp>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7"/>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598839" y="3359256"/>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942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bachelorExamYear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19671" y="2508443"/>
            <a:ext cx="1483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CK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CK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39140" y="2538442"/>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41518" y="2492007"/>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41520" y="2720607"/>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918007" y="2674206"/>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875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387888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899750" y="3392580"/>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2328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06408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3" name="Content Placeholder 2"/>
          <p:cNvSpPr txBox="1">
            <a:spLocks/>
          </p:cNvSpPr>
          <p:nvPr/>
        </p:nvSpPr>
        <p:spPr>
          <a:xfrm>
            <a:off x="792000" y="1275534"/>
            <a:ext cx="8178978" cy="956453"/>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FF0000"/>
                </a:solidFill>
              </a:rPr>
              <a:t>DONE: </a:t>
            </a:r>
            <a:r>
              <a:rPr lang="sv-SE" sz="1400" dirty="0" smtClean="0"/>
              <a:t>In </a:t>
            </a:r>
            <a:r>
              <a:rPr lang="sv-SE" sz="1400" dirty="0" err="1" smtClean="0"/>
              <a:t>each</a:t>
            </a:r>
            <a:r>
              <a:rPr lang="sv-SE" sz="1400" dirty="0" smtClean="0"/>
              <a:t> </a:t>
            </a:r>
            <a:r>
              <a:rPr lang="sv-SE" sz="1400" dirty="0" err="1" smtClean="0"/>
              <a:t>class</a:t>
            </a:r>
            <a:r>
              <a:rPr lang="sv-SE" sz="1400" dirty="0" smtClean="0"/>
              <a:t> </a:t>
            </a:r>
            <a:r>
              <a:rPr lang="sv-SE" sz="1400" dirty="0" err="1" smtClean="0"/>
              <a:t>that</a:t>
            </a:r>
            <a:r>
              <a:rPr lang="sv-SE" sz="1400" dirty="0" smtClean="0"/>
              <a:t> </a:t>
            </a:r>
            <a:r>
              <a:rPr lang="sv-SE" sz="1400" dirty="0" err="1" smtClean="0"/>
              <a:t>does</a:t>
            </a:r>
            <a:r>
              <a:rPr lang="sv-SE" sz="1400" dirty="0" smtClean="0"/>
              <a:t> not </a:t>
            </a:r>
            <a:r>
              <a:rPr lang="sv-SE" sz="1400" dirty="0" err="1" smtClean="0"/>
              <a:t>have</a:t>
            </a:r>
            <a:r>
              <a:rPr lang="sv-SE" sz="1400" dirty="0" smtClean="0"/>
              <a:t> an </a:t>
            </a:r>
            <a:r>
              <a:rPr lang="sv-SE" sz="1400" dirty="0" err="1" smtClean="0"/>
              <a:t>identifier</a:t>
            </a:r>
            <a:r>
              <a:rPr lang="sv-SE" sz="1400" dirty="0" smtClean="0"/>
              <a:t> check </a:t>
            </a:r>
            <a:r>
              <a:rPr lang="sv-SE" sz="1400" dirty="0" err="1" smtClean="0"/>
              <a:t>if</a:t>
            </a:r>
            <a:r>
              <a:rPr lang="sv-SE" sz="1400" dirty="0" smtClean="0"/>
              <a:t> </a:t>
            </a:r>
            <a:r>
              <a:rPr lang="sv-SE" sz="1400" dirty="0" err="1" smtClean="0"/>
              <a:t>there</a:t>
            </a:r>
            <a:r>
              <a:rPr lang="sv-SE" sz="1400" dirty="0" smtClean="0"/>
              <a:t> </a:t>
            </a:r>
            <a:r>
              <a:rPr lang="sv-SE" sz="1400" dirty="0" err="1" smtClean="0"/>
              <a:t>exist</a:t>
            </a:r>
            <a:r>
              <a:rPr lang="sv-SE" sz="1400" dirty="0" smtClean="0"/>
              <a:t> a </a:t>
            </a:r>
            <a:r>
              <a:rPr lang="sv-SE" sz="1400" dirty="0" err="1" smtClean="0"/>
              <a:t>attributes</a:t>
            </a:r>
            <a:r>
              <a:rPr lang="sv-SE" sz="1400" dirty="0" smtClean="0"/>
              <a:t> in the </a:t>
            </a:r>
            <a:r>
              <a:rPr lang="sv-SE" sz="1400" dirty="0" err="1" smtClean="0"/>
              <a:t>domain</a:t>
            </a:r>
            <a:r>
              <a:rPr lang="sv-SE" sz="1400" dirty="0" smtClean="0"/>
              <a:t>/business </a:t>
            </a:r>
            <a:r>
              <a:rPr lang="sv-SE" sz="1400" dirty="0" err="1" smtClean="0"/>
              <a:t>that</a:t>
            </a:r>
            <a:r>
              <a:rPr lang="sv-SE" sz="1400" dirty="0" smtClean="0"/>
              <a:t> </a:t>
            </a:r>
            <a:r>
              <a:rPr lang="sv-SE" sz="1400" dirty="0" err="1" smtClean="0"/>
              <a:t>could</a:t>
            </a:r>
            <a:r>
              <a:rPr lang="sv-SE" sz="1400" dirty="0" smtClean="0"/>
              <a:t> </a:t>
            </a:r>
            <a:r>
              <a:rPr lang="sv-SE" sz="1400" dirty="0" err="1" smtClean="0"/>
              <a:t>work</a:t>
            </a:r>
            <a:r>
              <a:rPr lang="sv-SE" sz="1400" dirty="0" smtClean="0"/>
              <a:t> as </a:t>
            </a:r>
            <a:r>
              <a:rPr lang="sv-SE" sz="1400" dirty="0" err="1" smtClean="0"/>
              <a:t>candidate</a:t>
            </a:r>
            <a:r>
              <a:rPr lang="sv-SE" sz="1400" dirty="0" smtClean="0"/>
              <a:t> </a:t>
            </a:r>
            <a:r>
              <a:rPr lang="sv-SE" sz="1400" dirty="0" err="1" smtClean="0"/>
              <a:t>keys</a:t>
            </a:r>
            <a:r>
              <a:rPr lang="sv-SE" sz="1400" dirty="0" smtClean="0"/>
              <a:t> (CK)</a:t>
            </a:r>
            <a:endParaRPr lang="sv-SE" sz="2000" dirty="0" smtClean="0"/>
          </a:p>
          <a:p>
            <a:pPr marL="0" indent="0">
              <a:buFont typeface="Verdana" pitchFamily="34" charset="0"/>
              <a:buNone/>
            </a:pPr>
            <a:endParaRPr lang="sv-SE" sz="2000" dirty="0" smtClean="0"/>
          </a:p>
          <a:p>
            <a:endParaRPr lang="sv-SE" sz="2000" dirty="0"/>
          </a:p>
        </p:txBody>
      </p:sp>
      <p:sp>
        <p:nvSpPr>
          <p:cNvPr id="84" name="Oval 83"/>
          <p:cNvSpPr/>
          <p:nvPr/>
        </p:nvSpPr>
        <p:spPr>
          <a:xfrm>
            <a:off x="6752781" y="4676642"/>
            <a:ext cx="1758899" cy="256703"/>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7" name="Oval 86"/>
          <p:cNvSpPr/>
          <p:nvPr/>
        </p:nvSpPr>
        <p:spPr>
          <a:xfrm>
            <a:off x="2369059" y="3154657"/>
            <a:ext cx="1758899" cy="256703"/>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375186007"/>
      </p:ext>
    </p:extLst>
  </p:cSld>
  <p:clrMapOvr>
    <a:masterClrMapping/>
  </p:clrMapOvr>
  <mc:AlternateContent xmlns:mc="http://schemas.openxmlformats.org/markup-compatibility/2006" xmlns:p14="http://schemas.microsoft.com/office/powerpoint/2010/main">
    <mc:Choice Requires="p14">
      <p:transition spd="slow" p14:dur="2000" advTm="18490"/>
    </mc:Choice>
    <mc:Fallback xmlns="">
      <p:transition spd="slow" advTm="1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72616" y="89210"/>
            <a:ext cx="1598362" cy="110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792000" y="1275534"/>
            <a:ext cx="8178978" cy="3240432"/>
          </a:xfrm>
        </p:spPr>
        <p:txBody>
          <a:bodyPr>
            <a:normAutofit/>
          </a:bodyPr>
          <a:lstStyle/>
          <a:p>
            <a:endParaRPr lang="sv-SE" sz="1800" dirty="0"/>
          </a:p>
          <a:p>
            <a:pPr marL="0" indent="0">
              <a:buNone/>
            </a:pPr>
            <a:endParaRPr lang="sv-SE" sz="2000" dirty="0" smtClean="0"/>
          </a:p>
          <a:p>
            <a:pPr marL="0" indent="0">
              <a:buNone/>
            </a:pPr>
            <a:endParaRPr lang="sv-SE" sz="2000" dirty="0"/>
          </a:p>
          <a:p>
            <a:endParaRPr lang="sv-SE" sz="2000" dirty="0"/>
          </a:p>
        </p:txBody>
      </p:sp>
      <p:sp>
        <p:nvSpPr>
          <p:cNvPr id="138" name="Title 1"/>
          <p:cNvSpPr>
            <a:spLocks noGrp="1"/>
          </p:cNvSpPr>
          <p:nvPr>
            <p:ph type="title"/>
          </p:nvPr>
        </p:nvSpPr>
        <p:spPr>
          <a:xfrm>
            <a:off x="483056" y="217782"/>
            <a:ext cx="6850800" cy="596700"/>
          </a:xfrm>
        </p:spPr>
        <p:txBody>
          <a:bodyPr/>
          <a:lstStyle/>
          <a:p>
            <a:r>
              <a:rPr lang="sv-SE" dirty="0" err="1" smtClean="0"/>
              <a:t>Towards</a:t>
            </a:r>
            <a:r>
              <a:rPr lang="sv-SE" dirty="0" smtClean="0"/>
              <a:t> a RDM – Step 3</a:t>
            </a:r>
            <a:endParaRPr lang="sv-SE" dirty="0"/>
          </a:p>
        </p:txBody>
      </p:sp>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7"/>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598839" y="3359256"/>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942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19671" y="2508443"/>
            <a:ext cx="1483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CK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CK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39140" y="2538442"/>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41518" y="2492007"/>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41520" y="2720607"/>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918007" y="2674206"/>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875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387888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899750" y="3392580"/>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2328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06408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3" name="Content Placeholder 2"/>
          <p:cNvSpPr txBox="1">
            <a:spLocks/>
          </p:cNvSpPr>
          <p:nvPr/>
        </p:nvSpPr>
        <p:spPr>
          <a:xfrm>
            <a:off x="337224" y="741815"/>
            <a:ext cx="8479674" cy="163029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00B050"/>
                </a:solidFill>
              </a:rPr>
              <a:t>TO DO: </a:t>
            </a:r>
            <a:r>
              <a:rPr lang="sv-SE" sz="1400" dirty="0" smtClean="0"/>
              <a:t>In </a:t>
            </a:r>
            <a:r>
              <a:rPr lang="sv-SE" sz="1400" dirty="0" err="1" smtClean="0"/>
              <a:t>each</a:t>
            </a:r>
            <a:r>
              <a:rPr lang="sv-SE" sz="1400" dirty="0" smtClean="0"/>
              <a:t> </a:t>
            </a:r>
            <a:r>
              <a:rPr lang="sv-SE" sz="1400" dirty="0" err="1" smtClean="0"/>
              <a:t>class</a:t>
            </a:r>
            <a:r>
              <a:rPr lang="sv-SE" sz="1400" dirty="0" smtClean="0"/>
              <a:t> </a:t>
            </a:r>
            <a:r>
              <a:rPr lang="sv-SE" sz="1400" dirty="0" err="1" smtClean="0"/>
              <a:t>that</a:t>
            </a:r>
            <a:r>
              <a:rPr lang="sv-SE" sz="1400" dirty="0" smtClean="0"/>
              <a:t> </a:t>
            </a:r>
            <a:r>
              <a:rPr lang="sv-SE" sz="1400" dirty="0" err="1" smtClean="0"/>
              <a:t>does</a:t>
            </a:r>
            <a:r>
              <a:rPr lang="sv-SE" sz="1400" dirty="0" smtClean="0"/>
              <a:t> not </a:t>
            </a:r>
            <a:r>
              <a:rPr lang="sv-SE" sz="1400" dirty="0" err="1" smtClean="0"/>
              <a:t>have</a:t>
            </a:r>
            <a:r>
              <a:rPr lang="sv-SE" sz="1400" dirty="0" smtClean="0"/>
              <a:t> an </a:t>
            </a:r>
            <a:r>
              <a:rPr lang="sv-SE" sz="1400" dirty="0" err="1" smtClean="0"/>
              <a:t>identifier</a:t>
            </a:r>
            <a:r>
              <a:rPr lang="sv-SE" sz="1400" dirty="0" smtClean="0"/>
              <a:t> check </a:t>
            </a:r>
            <a:r>
              <a:rPr lang="sv-SE" sz="1400" dirty="0" err="1" smtClean="0"/>
              <a:t>if</a:t>
            </a:r>
            <a:r>
              <a:rPr lang="sv-SE" sz="1400" dirty="0" smtClean="0"/>
              <a:t> </a:t>
            </a:r>
            <a:r>
              <a:rPr lang="sv-SE" sz="1400" dirty="0" err="1" smtClean="0"/>
              <a:t>there</a:t>
            </a:r>
            <a:r>
              <a:rPr lang="sv-SE" sz="1400" dirty="0" smtClean="0"/>
              <a:t> </a:t>
            </a:r>
            <a:r>
              <a:rPr lang="sv-SE" sz="1400" dirty="0" err="1" smtClean="0"/>
              <a:t>exist</a:t>
            </a:r>
            <a:r>
              <a:rPr lang="sv-SE" sz="1400" dirty="0" smtClean="0"/>
              <a:t> 1) </a:t>
            </a:r>
            <a:r>
              <a:rPr lang="sv-SE" sz="1400" b="1" dirty="0" err="1" smtClean="0"/>
              <a:t>attributes</a:t>
            </a:r>
            <a:r>
              <a:rPr lang="sv-SE" sz="1400" b="1" dirty="0" smtClean="0"/>
              <a:t> in an </a:t>
            </a:r>
            <a:r>
              <a:rPr lang="sv-SE" sz="1400" b="1" dirty="0" err="1" smtClean="0"/>
              <a:t>associated</a:t>
            </a:r>
            <a:r>
              <a:rPr lang="sv-SE" sz="1400" b="1" dirty="0" smtClean="0"/>
              <a:t> </a:t>
            </a:r>
            <a:r>
              <a:rPr lang="sv-SE" sz="1400" b="1" dirty="0" err="1" smtClean="0"/>
              <a:t>class</a:t>
            </a:r>
            <a:r>
              <a:rPr lang="sv-SE" sz="1400" b="1" dirty="0" smtClean="0"/>
              <a:t> </a:t>
            </a:r>
            <a:r>
              <a:rPr lang="sv-SE" sz="1400" b="1" dirty="0" err="1" smtClean="0"/>
              <a:t>that</a:t>
            </a:r>
            <a:r>
              <a:rPr lang="sv-SE" sz="1400" b="1" dirty="0" smtClean="0"/>
              <a:t> is a </a:t>
            </a:r>
            <a:r>
              <a:rPr lang="sv-SE" sz="1400" b="1" dirty="0" err="1" smtClean="0"/>
              <a:t>candidate</a:t>
            </a:r>
            <a:r>
              <a:rPr lang="sv-SE" sz="1400" b="1" dirty="0" smtClean="0"/>
              <a:t> </a:t>
            </a:r>
            <a:r>
              <a:rPr lang="sv-SE" sz="1400" b="1" dirty="0" err="1" smtClean="0"/>
              <a:t>key</a:t>
            </a:r>
            <a:r>
              <a:rPr lang="sv-SE" sz="1400" dirty="0" smtClean="0"/>
              <a:t> and </a:t>
            </a:r>
            <a:r>
              <a:rPr lang="sv-SE" sz="1400" dirty="0" err="1" smtClean="0"/>
              <a:t>therefore</a:t>
            </a:r>
            <a:r>
              <a:rPr lang="sv-SE" sz="1400" dirty="0" smtClean="0"/>
              <a:t> </a:t>
            </a:r>
            <a:r>
              <a:rPr lang="sv-SE" sz="1400" dirty="0" err="1" smtClean="0"/>
              <a:t>can</a:t>
            </a:r>
            <a:r>
              <a:rPr lang="sv-SE" sz="1400" dirty="0" smtClean="0"/>
              <a:t> </a:t>
            </a:r>
            <a:r>
              <a:rPr lang="sv-SE" sz="1400" dirty="0" err="1" smtClean="0"/>
              <a:t>work</a:t>
            </a:r>
            <a:r>
              <a:rPr lang="sv-SE" sz="1400" dirty="0" smtClean="0"/>
              <a:t> as a </a:t>
            </a:r>
            <a:r>
              <a:rPr lang="sv-SE" sz="1400" dirty="0" err="1" smtClean="0"/>
              <a:t>foreign</a:t>
            </a:r>
            <a:r>
              <a:rPr lang="sv-SE" sz="1400" dirty="0" smtClean="0"/>
              <a:t> </a:t>
            </a:r>
            <a:r>
              <a:rPr lang="sv-SE" sz="1400" dirty="0" err="1" smtClean="0"/>
              <a:t>key</a:t>
            </a:r>
            <a:r>
              <a:rPr lang="sv-SE" sz="1400" dirty="0" smtClean="0"/>
              <a:t> for the </a:t>
            </a:r>
            <a:r>
              <a:rPr lang="sv-SE" sz="1400" dirty="0" err="1" smtClean="0"/>
              <a:t>class</a:t>
            </a:r>
            <a:r>
              <a:rPr lang="sv-SE" sz="1400" dirty="0" smtClean="0"/>
              <a:t> in focus (the </a:t>
            </a:r>
            <a:r>
              <a:rPr lang="sv-SE" sz="1400" dirty="0" err="1" smtClean="0"/>
              <a:t>class</a:t>
            </a:r>
            <a:r>
              <a:rPr lang="sv-SE" sz="1400" dirty="0" smtClean="0"/>
              <a:t> </a:t>
            </a:r>
            <a:r>
              <a:rPr lang="sv-SE" sz="1400" dirty="0" err="1" smtClean="0"/>
              <a:t>that</a:t>
            </a:r>
            <a:r>
              <a:rPr lang="sv-SE" sz="1400" dirty="0" smtClean="0"/>
              <a:t> do not </a:t>
            </a:r>
            <a:r>
              <a:rPr lang="sv-SE" sz="1400" dirty="0" err="1" smtClean="0"/>
              <a:t>have</a:t>
            </a:r>
            <a:r>
              <a:rPr lang="sv-SE" sz="1400" dirty="0" smtClean="0"/>
              <a:t> a </a:t>
            </a:r>
            <a:r>
              <a:rPr lang="sv-SE" sz="1400" dirty="0" err="1" smtClean="0"/>
              <a:t>candidate</a:t>
            </a:r>
            <a:r>
              <a:rPr lang="sv-SE" sz="1400" dirty="0" smtClean="0"/>
              <a:t> </a:t>
            </a:r>
            <a:r>
              <a:rPr lang="sv-SE" sz="1400" dirty="0" err="1" smtClean="0"/>
              <a:t>key</a:t>
            </a:r>
            <a:r>
              <a:rPr lang="sv-SE" sz="1400" dirty="0" smtClean="0"/>
              <a:t>) and </a:t>
            </a:r>
            <a:r>
              <a:rPr lang="sv-SE" sz="1400" dirty="0" smtClean="0"/>
              <a:t>2) </a:t>
            </a:r>
            <a:r>
              <a:rPr lang="sv-SE" sz="1400" dirty="0" err="1" smtClean="0"/>
              <a:t>that</a:t>
            </a:r>
            <a:r>
              <a:rPr lang="sv-SE" sz="1400" dirty="0" smtClean="0"/>
              <a:t> </a:t>
            </a:r>
            <a:r>
              <a:rPr lang="sv-SE" sz="1400" b="1" dirty="0" err="1" smtClean="0"/>
              <a:t>together</a:t>
            </a:r>
            <a:r>
              <a:rPr lang="sv-SE" sz="1400" b="1" dirty="0" smtClean="0"/>
              <a:t> </a:t>
            </a:r>
            <a:r>
              <a:rPr lang="sv-SE" sz="1400" b="1" dirty="0" err="1" smtClean="0"/>
              <a:t>with</a:t>
            </a:r>
            <a:r>
              <a:rPr lang="sv-SE" sz="1400" b="1" dirty="0" smtClean="0"/>
              <a:t> </a:t>
            </a:r>
            <a:r>
              <a:rPr lang="sv-SE" sz="1400" b="1" dirty="0" err="1" smtClean="0"/>
              <a:t>other</a:t>
            </a:r>
            <a:r>
              <a:rPr lang="sv-SE" sz="1400" b="1" dirty="0" smtClean="0"/>
              <a:t> </a:t>
            </a:r>
            <a:r>
              <a:rPr lang="sv-SE" sz="1400" b="1" dirty="0" err="1" smtClean="0"/>
              <a:t>attributes</a:t>
            </a:r>
            <a:r>
              <a:rPr lang="sv-SE" sz="1400" b="1" dirty="0" smtClean="0"/>
              <a:t> </a:t>
            </a:r>
            <a:r>
              <a:rPr lang="sv-SE" sz="1400" b="1" dirty="0" err="1" smtClean="0"/>
              <a:t>can</a:t>
            </a:r>
            <a:r>
              <a:rPr lang="sv-SE" sz="1400" b="1" dirty="0" smtClean="0"/>
              <a:t> </a:t>
            </a:r>
            <a:r>
              <a:rPr lang="sv-SE" sz="1400" b="1" dirty="0" err="1" smtClean="0"/>
              <a:t>work</a:t>
            </a:r>
            <a:r>
              <a:rPr lang="sv-SE" sz="1400" b="1" dirty="0" smtClean="0"/>
              <a:t> as a </a:t>
            </a:r>
            <a:r>
              <a:rPr lang="sv-SE" sz="1400" b="1" dirty="0" err="1" smtClean="0"/>
              <a:t>candidate</a:t>
            </a:r>
            <a:r>
              <a:rPr lang="sv-SE" sz="1400" b="1" dirty="0" smtClean="0"/>
              <a:t> </a:t>
            </a:r>
            <a:r>
              <a:rPr lang="sv-SE" sz="1400" b="1" dirty="0" err="1" smtClean="0"/>
              <a:t>keys</a:t>
            </a:r>
            <a:r>
              <a:rPr lang="sv-SE" sz="1400" b="1" dirty="0" smtClean="0"/>
              <a:t> (CK) for the </a:t>
            </a:r>
            <a:r>
              <a:rPr lang="sv-SE" sz="1400" b="1" dirty="0" err="1" smtClean="0"/>
              <a:t>class</a:t>
            </a:r>
            <a:r>
              <a:rPr lang="sv-SE" sz="1400" b="1" dirty="0" smtClean="0"/>
              <a:t> in focus</a:t>
            </a:r>
            <a:r>
              <a:rPr lang="sv-SE" sz="1400" dirty="0" smtClean="0"/>
              <a:t>. The </a:t>
            </a:r>
            <a:r>
              <a:rPr lang="sv-SE" sz="1400" dirty="0" err="1" smtClean="0"/>
              <a:t>class</a:t>
            </a:r>
            <a:r>
              <a:rPr lang="sv-SE" sz="1400" dirty="0" smtClean="0"/>
              <a:t> in focus is on the </a:t>
            </a:r>
            <a:r>
              <a:rPr lang="sv-SE" sz="1400" dirty="0" err="1" smtClean="0"/>
              <a:t>many</a:t>
            </a:r>
            <a:r>
              <a:rPr lang="sv-SE" sz="1400" dirty="0" smtClean="0"/>
              <a:t> </a:t>
            </a:r>
            <a:r>
              <a:rPr lang="sv-SE" sz="1400" dirty="0" err="1" smtClean="0"/>
              <a:t>side</a:t>
            </a:r>
            <a:r>
              <a:rPr lang="sv-SE" sz="1400" dirty="0" smtClean="0"/>
              <a:t> </a:t>
            </a:r>
            <a:r>
              <a:rPr lang="sv-SE" sz="1400" dirty="0" err="1" smtClean="0"/>
              <a:t>of</a:t>
            </a:r>
            <a:r>
              <a:rPr lang="sv-SE" sz="1400" dirty="0" smtClean="0"/>
              <a:t> the association.</a:t>
            </a:r>
            <a:endParaRPr lang="sv-SE" sz="2000" dirty="0" smtClean="0"/>
          </a:p>
          <a:p>
            <a:pPr marL="0" indent="0">
              <a:buFont typeface="Verdana" pitchFamily="34" charset="0"/>
              <a:buNone/>
            </a:pPr>
            <a:endParaRPr lang="sv-SE" sz="2000" dirty="0" smtClean="0"/>
          </a:p>
          <a:p>
            <a:endParaRPr lang="sv-SE"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630954999"/>
      </p:ext>
    </p:extLst>
  </p:cSld>
  <p:clrMapOvr>
    <a:masterClrMapping/>
  </p:clrMapOvr>
  <mc:AlternateContent xmlns:mc="http://schemas.openxmlformats.org/markup-compatibility/2006" xmlns:p14="http://schemas.microsoft.com/office/powerpoint/2010/main">
    <mc:Choice Requires="p14">
      <p:transition spd="slow" p14:dur="2000" advTm="38369"/>
    </mc:Choice>
    <mc:Fallback xmlns="">
      <p:transition spd="slow" advTm="38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3240432"/>
          </a:xfrm>
        </p:spPr>
        <p:txBody>
          <a:bodyPr>
            <a:normAutofit/>
          </a:bodyPr>
          <a:lstStyle/>
          <a:p>
            <a:endParaRPr lang="sv-SE" sz="1800" dirty="0"/>
          </a:p>
          <a:p>
            <a:pPr marL="0" indent="0">
              <a:buNone/>
            </a:pPr>
            <a:endParaRPr lang="sv-SE" sz="2000" dirty="0" smtClean="0"/>
          </a:p>
          <a:p>
            <a:pPr marL="0" indent="0">
              <a:buNone/>
            </a:pPr>
            <a:endParaRPr lang="sv-SE" sz="2000" dirty="0"/>
          </a:p>
          <a:p>
            <a:endParaRPr lang="sv-SE" sz="2000" dirty="0"/>
          </a:p>
        </p:txBody>
      </p:sp>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7"/>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598839" y="3359256"/>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942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19671" y="2508443"/>
            <a:ext cx="1483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CK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CK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39140" y="2538442"/>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41518" y="2492007"/>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41520" y="2720607"/>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918007" y="2674206"/>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875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387888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899750" y="3392580"/>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2328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06408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91" name="Oval 90"/>
          <p:cNvSpPr/>
          <p:nvPr/>
        </p:nvSpPr>
        <p:spPr>
          <a:xfrm rot="777266">
            <a:off x="5307655" y="2420415"/>
            <a:ext cx="2368803" cy="540288"/>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88" name="Rectangle 87"/>
          <p:cNvSpPr/>
          <p:nvPr/>
        </p:nvSpPr>
        <p:spPr>
          <a:xfrm>
            <a:off x="7372616" y="89210"/>
            <a:ext cx="1598362" cy="110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9" name="Title 1"/>
          <p:cNvSpPr>
            <a:spLocks noGrp="1"/>
          </p:cNvSpPr>
          <p:nvPr>
            <p:ph type="title"/>
          </p:nvPr>
        </p:nvSpPr>
        <p:spPr>
          <a:xfrm>
            <a:off x="483056" y="217782"/>
            <a:ext cx="6850800" cy="596700"/>
          </a:xfrm>
        </p:spPr>
        <p:txBody>
          <a:bodyPr/>
          <a:lstStyle/>
          <a:p>
            <a:r>
              <a:rPr lang="sv-SE" dirty="0" err="1" smtClean="0"/>
              <a:t>Towards</a:t>
            </a:r>
            <a:r>
              <a:rPr lang="sv-SE" dirty="0" smtClean="0"/>
              <a:t> a RDM – Step 3</a:t>
            </a:r>
            <a:endParaRPr lang="sv-SE" dirty="0"/>
          </a:p>
        </p:txBody>
      </p:sp>
      <p:sp>
        <p:nvSpPr>
          <p:cNvPr id="90" name="Content Placeholder 2"/>
          <p:cNvSpPr txBox="1">
            <a:spLocks/>
          </p:cNvSpPr>
          <p:nvPr/>
        </p:nvSpPr>
        <p:spPr>
          <a:xfrm>
            <a:off x="337224" y="741815"/>
            <a:ext cx="8479674" cy="163029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00B050"/>
                </a:solidFill>
              </a:rPr>
              <a:t>TO DO: </a:t>
            </a:r>
            <a:r>
              <a:rPr lang="sv-SE" sz="1400" dirty="0" smtClean="0"/>
              <a:t>In </a:t>
            </a:r>
            <a:r>
              <a:rPr lang="sv-SE" sz="1400" dirty="0" err="1" smtClean="0"/>
              <a:t>each</a:t>
            </a:r>
            <a:r>
              <a:rPr lang="sv-SE" sz="1400" dirty="0" smtClean="0"/>
              <a:t> </a:t>
            </a:r>
            <a:r>
              <a:rPr lang="sv-SE" sz="1400" dirty="0" err="1" smtClean="0"/>
              <a:t>class</a:t>
            </a:r>
            <a:r>
              <a:rPr lang="sv-SE" sz="1400" dirty="0" smtClean="0"/>
              <a:t> </a:t>
            </a:r>
            <a:r>
              <a:rPr lang="sv-SE" sz="1400" dirty="0" err="1" smtClean="0"/>
              <a:t>that</a:t>
            </a:r>
            <a:r>
              <a:rPr lang="sv-SE" sz="1400" dirty="0" smtClean="0"/>
              <a:t> </a:t>
            </a:r>
            <a:r>
              <a:rPr lang="sv-SE" sz="1400" dirty="0" err="1" smtClean="0"/>
              <a:t>does</a:t>
            </a:r>
            <a:r>
              <a:rPr lang="sv-SE" sz="1400" dirty="0" smtClean="0"/>
              <a:t> not </a:t>
            </a:r>
            <a:r>
              <a:rPr lang="sv-SE" sz="1400" dirty="0" err="1" smtClean="0"/>
              <a:t>have</a:t>
            </a:r>
            <a:r>
              <a:rPr lang="sv-SE" sz="1400" dirty="0" smtClean="0"/>
              <a:t> an </a:t>
            </a:r>
            <a:r>
              <a:rPr lang="sv-SE" sz="1400" dirty="0" err="1" smtClean="0"/>
              <a:t>identifier</a:t>
            </a:r>
            <a:r>
              <a:rPr lang="sv-SE" sz="1400" dirty="0" smtClean="0"/>
              <a:t> check </a:t>
            </a:r>
            <a:r>
              <a:rPr lang="sv-SE" sz="1400" dirty="0" err="1" smtClean="0"/>
              <a:t>if</a:t>
            </a:r>
            <a:r>
              <a:rPr lang="sv-SE" sz="1400" dirty="0" smtClean="0"/>
              <a:t> </a:t>
            </a:r>
            <a:r>
              <a:rPr lang="sv-SE" sz="1400" dirty="0" err="1" smtClean="0"/>
              <a:t>there</a:t>
            </a:r>
            <a:r>
              <a:rPr lang="sv-SE" sz="1400" dirty="0" smtClean="0"/>
              <a:t> </a:t>
            </a:r>
            <a:r>
              <a:rPr lang="sv-SE" sz="1400" dirty="0" err="1" smtClean="0"/>
              <a:t>exist</a:t>
            </a:r>
            <a:r>
              <a:rPr lang="sv-SE" sz="1400" dirty="0" smtClean="0"/>
              <a:t> 1) </a:t>
            </a:r>
            <a:r>
              <a:rPr lang="sv-SE" sz="1400" b="1" dirty="0" err="1" smtClean="0"/>
              <a:t>attributes</a:t>
            </a:r>
            <a:r>
              <a:rPr lang="sv-SE" sz="1400" b="1" dirty="0" smtClean="0"/>
              <a:t> in an </a:t>
            </a:r>
            <a:r>
              <a:rPr lang="sv-SE" sz="1400" b="1" dirty="0" err="1" smtClean="0"/>
              <a:t>associated</a:t>
            </a:r>
            <a:r>
              <a:rPr lang="sv-SE" sz="1400" b="1" dirty="0" smtClean="0"/>
              <a:t> </a:t>
            </a:r>
            <a:r>
              <a:rPr lang="sv-SE" sz="1400" b="1" dirty="0" err="1" smtClean="0"/>
              <a:t>class</a:t>
            </a:r>
            <a:r>
              <a:rPr lang="sv-SE" sz="1400" b="1" dirty="0" smtClean="0"/>
              <a:t> </a:t>
            </a:r>
            <a:r>
              <a:rPr lang="sv-SE" sz="1400" b="1" dirty="0" err="1" smtClean="0"/>
              <a:t>that</a:t>
            </a:r>
            <a:r>
              <a:rPr lang="sv-SE" sz="1400" b="1" dirty="0" smtClean="0"/>
              <a:t> is a </a:t>
            </a:r>
            <a:r>
              <a:rPr lang="sv-SE" sz="1400" b="1" dirty="0" err="1" smtClean="0"/>
              <a:t>candidate</a:t>
            </a:r>
            <a:r>
              <a:rPr lang="sv-SE" sz="1400" b="1" dirty="0" smtClean="0"/>
              <a:t> </a:t>
            </a:r>
            <a:r>
              <a:rPr lang="sv-SE" sz="1400" b="1" dirty="0" err="1" smtClean="0"/>
              <a:t>key</a:t>
            </a:r>
            <a:r>
              <a:rPr lang="sv-SE" sz="1400" dirty="0" smtClean="0"/>
              <a:t> and </a:t>
            </a:r>
            <a:r>
              <a:rPr lang="sv-SE" sz="1400" dirty="0" err="1" smtClean="0"/>
              <a:t>therefore</a:t>
            </a:r>
            <a:r>
              <a:rPr lang="sv-SE" sz="1400" dirty="0" smtClean="0"/>
              <a:t> </a:t>
            </a:r>
            <a:r>
              <a:rPr lang="sv-SE" sz="1400" dirty="0" err="1" smtClean="0"/>
              <a:t>can</a:t>
            </a:r>
            <a:r>
              <a:rPr lang="sv-SE" sz="1400" dirty="0" smtClean="0"/>
              <a:t> </a:t>
            </a:r>
            <a:r>
              <a:rPr lang="sv-SE" sz="1400" dirty="0" err="1" smtClean="0"/>
              <a:t>work</a:t>
            </a:r>
            <a:r>
              <a:rPr lang="sv-SE" sz="1400" dirty="0" smtClean="0"/>
              <a:t> as a </a:t>
            </a:r>
            <a:r>
              <a:rPr lang="sv-SE" sz="1400" dirty="0" err="1" smtClean="0"/>
              <a:t>foreign</a:t>
            </a:r>
            <a:r>
              <a:rPr lang="sv-SE" sz="1400" dirty="0" smtClean="0"/>
              <a:t> </a:t>
            </a:r>
            <a:r>
              <a:rPr lang="sv-SE" sz="1400" dirty="0" err="1" smtClean="0"/>
              <a:t>key</a:t>
            </a:r>
            <a:r>
              <a:rPr lang="sv-SE" sz="1400" dirty="0" smtClean="0"/>
              <a:t> for the </a:t>
            </a:r>
            <a:r>
              <a:rPr lang="sv-SE" sz="1400" dirty="0" err="1" smtClean="0"/>
              <a:t>class</a:t>
            </a:r>
            <a:r>
              <a:rPr lang="sv-SE" sz="1400" dirty="0" smtClean="0"/>
              <a:t> in focus (the </a:t>
            </a:r>
            <a:r>
              <a:rPr lang="sv-SE" sz="1400" dirty="0" err="1" smtClean="0"/>
              <a:t>class</a:t>
            </a:r>
            <a:r>
              <a:rPr lang="sv-SE" sz="1400" dirty="0" smtClean="0"/>
              <a:t> </a:t>
            </a:r>
            <a:r>
              <a:rPr lang="sv-SE" sz="1400" dirty="0" err="1" smtClean="0"/>
              <a:t>that</a:t>
            </a:r>
            <a:r>
              <a:rPr lang="sv-SE" sz="1400" dirty="0" smtClean="0"/>
              <a:t> do not </a:t>
            </a:r>
            <a:r>
              <a:rPr lang="sv-SE" sz="1400" dirty="0" err="1" smtClean="0"/>
              <a:t>have</a:t>
            </a:r>
            <a:r>
              <a:rPr lang="sv-SE" sz="1400" dirty="0" smtClean="0"/>
              <a:t> a </a:t>
            </a:r>
            <a:r>
              <a:rPr lang="sv-SE" sz="1400" dirty="0" err="1" smtClean="0"/>
              <a:t>candidate</a:t>
            </a:r>
            <a:r>
              <a:rPr lang="sv-SE" sz="1400" dirty="0" smtClean="0"/>
              <a:t> </a:t>
            </a:r>
            <a:r>
              <a:rPr lang="sv-SE" sz="1400" dirty="0" err="1" smtClean="0"/>
              <a:t>key</a:t>
            </a:r>
            <a:r>
              <a:rPr lang="sv-SE" sz="1400" dirty="0" smtClean="0"/>
              <a:t>) and </a:t>
            </a:r>
            <a:r>
              <a:rPr lang="sv-SE" sz="1400" dirty="0" smtClean="0"/>
              <a:t>2) </a:t>
            </a:r>
            <a:r>
              <a:rPr lang="sv-SE" sz="1400" dirty="0" err="1" smtClean="0"/>
              <a:t>that</a:t>
            </a:r>
            <a:r>
              <a:rPr lang="sv-SE" sz="1400" dirty="0" smtClean="0"/>
              <a:t> </a:t>
            </a:r>
            <a:r>
              <a:rPr lang="sv-SE" sz="1400" b="1" dirty="0" err="1" smtClean="0"/>
              <a:t>together</a:t>
            </a:r>
            <a:r>
              <a:rPr lang="sv-SE" sz="1400" b="1" dirty="0" smtClean="0"/>
              <a:t> </a:t>
            </a:r>
            <a:r>
              <a:rPr lang="sv-SE" sz="1400" b="1" dirty="0" err="1" smtClean="0"/>
              <a:t>with</a:t>
            </a:r>
            <a:r>
              <a:rPr lang="sv-SE" sz="1400" b="1" dirty="0" smtClean="0"/>
              <a:t> </a:t>
            </a:r>
            <a:r>
              <a:rPr lang="sv-SE" sz="1400" b="1" dirty="0" err="1" smtClean="0"/>
              <a:t>other</a:t>
            </a:r>
            <a:r>
              <a:rPr lang="sv-SE" sz="1400" b="1" dirty="0" smtClean="0"/>
              <a:t> </a:t>
            </a:r>
            <a:r>
              <a:rPr lang="sv-SE" sz="1400" b="1" dirty="0" err="1" smtClean="0"/>
              <a:t>attributes</a:t>
            </a:r>
            <a:r>
              <a:rPr lang="sv-SE" sz="1400" b="1" dirty="0" smtClean="0"/>
              <a:t> </a:t>
            </a:r>
            <a:r>
              <a:rPr lang="sv-SE" sz="1400" b="1" dirty="0" err="1" smtClean="0"/>
              <a:t>can</a:t>
            </a:r>
            <a:r>
              <a:rPr lang="sv-SE" sz="1400" b="1" dirty="0" smtClean="0"/>
              <a:t> </a:t>
            </a:r>
            <a:r>
              <a:rPr lang="sv-SE" sz="1400" b="1" dirty="0" err="1" smtClean="0"/>
              <a:t>work</a:t>
            </a:r>
            <a:r>
              <a:rPr lang="sv-SE" sz="1400" b="1" dirty="0" smtClean="0"/>
              <a:t> as a </a:t>
            </a:r>
            <a:r>
              <a:rPr lang="sv-SE" sz="1400" b="1" dirty="0" err="1" smtClean="0"/>
              <a:t>candidate</a:t>
            </a:r>
            <a:r>
              <a:rPr lang="sv-SE" sz="1400" b="1" dirty="0" smtClean="0"/>
              <a:t> </a:t>
            </a:r>
            <a:r>
              <a:rPr lang="sv-SE" sz="1400" b="1" dirty="0" err="1" smtClean="0"/>
              <a:t>keys</a:t>
            </a:r>
            <a:r>
              <a:rPr lang="sv-SE" sz="1400" b="1" dirty="0" smtClean="0"/>
              <a:t> (CK) for the </a:t>
            </a:r>
            <a:r>
              <a:rPr lang="sv-SE" sz="1400" b="1" dirty="0" err="1" smtClean="0"/>
              <a:t>class</a:t>
            </a:r>
            <a:r>
              <a:rPr lang="sv-SE" sz="1400" b="1" dirty="0" smtClean="0"/>
              <a:t> in focus. </a:t>
            </a:r>
            <a:r>
              <a:rPr lang="sv-SE" sz="1400" dirty="0" smtClean="0"/>
              <a:t>The </a:t>
            </a:r>
            <a:r>
              <a:rPr lang="sv-SE" sz="1400" dirty="0" err="1" smtClean="0"/>
              <a:t>class</a:t>
            </a:r>
            <a:r>
              <a:rPr lang="sv-SE" sz="1400" dirty="0" smtClean="0"/>
              <a:t> in focus is on the </a:t>
            </a:r>
            <a:r>
              <a:rPr lang="sv-SE" sz="1400" dirty="0" err="1" smtClean="0"/>
              <a:t>many</a:t>
            </a:r>
            <a:r>
              <a:rPr lang="sv-SE" sz="1400" dirty="0" smtClean="0"/>
              <a:t> </a:t>
            </a:r>
            <a:r>
              <a:rPr lang="sv-SE" sz="1400" dirty="0" err="1" smtClean="0"/>
              <a:t>side</a:t>
            </a:r>
            <a:r>
              <a:rPr lang="sv-SE" sz="1400" dirty="0" smtClean="0"/>
              <a:t> </a:t>
            </a:r>
            <a:r>
              <a:rPr lang="sv-SE" sz="1400" dirty="0" err="1" smtClean="0"/>
              <a:t>of</a:t>
            </a:r>
            <a:r>
              <a:rPr lang="sv-SE" sz="1400" dirty="0" smtClean="0"/>
              <a:t> the association.</a:t>
            </a:r>
            <a:endParaRPr lang="sv-SE" sz="2000" dirty="0" smtClean="0"/>
          </a:p>
          <a:p>
            <a:pPr marL="0" indent="0">
              <a:buFont typeface="Verdana" pitchFamily="34" charset="0"/>
              <a:buNone/>
            </a:pPr>
            <a:endParaRPr lang="sv-SE" sz="2000" dirty="0" smtClean="0"/>
          </a:p>
          <a:p>
            <a:endParaRPr lang="sv-SE" sz="2000" dirty="0"/>
          </a:p>
        </p:txBody>
      </p:sp>
    </p:spTree>
    <p:extLst>
      <p:ext uri="{BB962C8B-B14F-4D97-AF65-F5344CB8AC3E}">
        <p14:creationId xmlns:p14="http://schemas.microsoft.com/office/powerpoint/2010/main" val="2434555742"/>
      </p:ext>
    </p:extLst>
  </p:cSld>
  <p:clrMapOvr>
    <a:masterClrMapping/>
  </p:clrMapOvr>
  <mc:AlternateContent xmlns:mc="http://schemas.openxmlformats.org/markup-compatibility/2006" xmlns:p14="http://schemas.microsoft.com/office/powerpoint/2010/main">
    <mc:Choice Requires="p14">
      <p:transition spd="slow" p14:dur="2000" advTm="55504"/>
    </mc:Choice>
    <mc:Fallback xmlns="">
      <p:transition spd="slow" advTm="5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3240432"/>
          </a:xfrm>
        </p:spPr>
        <p:txBody>
          <a:bodyPr>
            <a:normAutofit/>
          </a:bodyPr>
          <a:lstStyle/>
          <a:p>
            <a:endParaRPr lang="sv-SE" sz="1800" dirty="0"/>
          </a:p>
          <a:p>
            <a:pPr marL="0" indent="0">
              <a:buNone/>
            </a:pPr>
            <a:endParaRPr lang="sv-SE" sz="2000" dirty="0" smtClean="0"/>
          </a:p>
          <a:p>
            <a:pPr marL="0" indent="0">
              <a:buNone/>
            </a:pPr>
            <a:endParaRPr lang="sv-SE" sz="2000" dirty="0"/>
          </a:p>
          <a:p>
            <a:endParaRPr lang="sv-SE" sz="2000" dirty="0"/>
          </a:p>
        </p:txBody>
      </p:sp>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7"/>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598839" y="3359256"/>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942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19671" y="2508443"/>
            <a:ext cx="1483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CK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CK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39140" y="2538442"/>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41518" y="2492007"/>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41520" y="2720607"/>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918007" y="2674206"/>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875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387888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899750" y="3392580"/>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6" name="Isosceles Triangle 205"/>
          <p:cNvSpPr/>
          <p:nvPr/>
        </p:nvSpPr>
        <p:spPr>
          <a:xfrm>
            <a:off x="7618930" y="402328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06408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7" name="Oval 86"/>
          <p:cNvSpPr/>
          <p:nvPr/>
        </p:nvSpPr>
        <p:spPr>
          <a:xfrm rot="400809">
            <a:off x="2931346" y="3096517"/>
            <a:ext cx="2771027" cy="527739"/>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6" name="Oval 85"/>
          <p:cNvSpPr/>
          <p:nvPr/>
        </p:nvSpPr>
        <p:spPr>
          <a:xfrm rot="777266">
            <a:off x="5307655" y="2420415"/>
            <a:ext cx="2368803" cy="540288"/>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88" name="Rectangle 87"/>
          <p:cNvSpPr/>
          <p:nvPr/>
        </p:nvSpPr>
        <p:spPr>
          <a:xfrm>
            <a:off x="7372616" y="89210"/>
            <a:ext cx="1598362" cy="110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9" name="Title 1"/>
          <p:cNvSpPr>
            <a:spLocks noGrp="1"/>
          </p:cNvSpPr>
          <p:nvPr>
            <p:ph type="title"/>
          </p:nvPr>
        </p:nvSpPr>
        <p:spPr>
          <a:xfrm>
            <a:off x="483056" y="217782"/>
            <a:ext cx="6850800" cy="596700"/>
          </a:xfrm>
        </p:spPr>
        <p:txBody>
          <a:bodyPr/>
          <a:lstStyle/>
          <a:p>
            <a:r>
              <a:rPr lang="sv-SE" dirty="0" err="1" smtClean="0"/>
              <a:t>Towards</a:t>
            </a:r>
            <a:r>
              <a:rPr lang="sv-SE" dirty="0" smtClean="0"/>
              <a:t> a RDM – Step 3</a:t>
            </a:r>
            <a:endParaRPr lang="sv-SE" dirty="0"/>
          </a:p>
        </p:txBody>
      </p:sp>
      <p:sp>
        <p:nvSpPr>
          <p:cNvPr id="90" name="Content Placeholder 2"/>
          <p:cNvSpPr txBox="1">
            <a:spLocks/>
          </p:cNvSpPr>
          <p:nvPr/>
        </p:nvSpPr>
        <p:spPr>
          <a:xfrm>
            <a:off x="337224" y="741815"/>
            <a:ext cx="8479674" cy="163029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00B050"/>
                </a:solidFill>
              </a:rPr>
              <a:t>TO DO: </a:t>
            </a:r>
            <a:r>
              <a:rPr lang="sv-SE" sz="1400" dirty="0" smtClean="0"/>
              <a:t>In </a:t>
            </a:r>
            <a:r>
              <a:rPr lang="sv-SE" sz="1400" dirty="0" err="1" smtClean="0"/>
              <a:t>each</a:t>
            </a:r>
            <a:r>
              <a:rPr lang="sv-SE" sz="1400" dirty="0" smtClean="0"/>
              <a:t> </a:t>
            </a:r>
            <a:r>
              <a:rPr lang="sv-SE" sz="1400" dirty="0" err="1" smtClean="0"/>
              <a:t>class</a:t>
            </a:r>
            <a:r>
              <a:rPr lang="sv-SE" sz="1400" dirty="0" smtClean="0"/>
              <a:t> </a:t>
            </a:r>
            <a:r>
              <a:rPr lang="sv-SE" sz="1400" dirty="0" err="1" smtClean="0"/>
              <a:t>that</a:t>
            </a:r>
            <a:r>
              <a:rPr lang="sv-SE" sz="1400" dirty="0" smtClean="0"/>
              <a:t> </a:t>
            </a:r>
            <a:r>
              <a:rPr lang="sv-SE" sz="1400" dirty="0" err="1" smtClean="0"/>
              <a:t>does</a:t>
            </a:r>
            <a:r>
              <a:rPr lang="sv-SE" sz="1400" dirty="0" smtClean="0"/>
              <a:t> not </a:t>
            </a:r>
            <a:r>
              <a:rPr lang="sv-SE" sz="1400" dirty="0" err="1" smtClean="0"/>
              <a:t>have</a:t>
            </a:r>
            <a:r>
              <a:rPr lang="sv-SE" sz="1400" dirty="0" smtClean="0"/>
              <a:t> an </a:t>
            </a:r>
            <a:r>
              <a:rPr lang="sv-SE" sz="1400" dirty="0" err="1" smtClean="0"/>
              <a:t>identifier</a:t>
            </a:r>
            <a:r>
              <a:rPr lang="sv-SE" sz="1400" dirty="0" smtClean="0"/>
              <a:t> check </a:t>
            </a:r>
            <a:r>
              <a:rPr lang="sv-SE" sz="1400" dirty="0" err="1" smtClean="0"/>
              <a:t>if</a:t>
            </a:r>
            <a:r>
              <a:rPr lang="sv-SE" sz="1400" dirty="0" smtClean="0"/>
              <a:t> </a:t>
            </a:r>
            <a:r>
              <a:rPr lang="sv-SE" sz="1400" dirty="0" err="1" smtClean="0"/>
              <a:t>there</a:t>
            </a:r>
            <a:r>
              <a:rPr lang="sv-SE" sz="1400" dirty="0" smtClean="0"/>
              <a:t> </a:t>
            </a:r>
            <a:r>
              <a:rPr lang="sv-SE" sz="1400" dirty="0" err="1" smtClean="0"/>
              <a:t>exist</a:t>
            </a:r>
            <a:r>
              <a:rPr lang="sv-SE" sz="1400" dirty="0" smtClean="0"/>
              <a:t> 1) </a:t>
            </a:r>
            <a:r>
              <a:rPr lang="sv-SE" sz="1400" b="1" dirty="0" err="1" smtClean="0"/>
              <a:t>attributes</a:t>
            </a:r>
            <a:r>
              <a:rPr lang="sv-SE" sz="1400" b="1" dirty="0" smtClean="0"/>
              <a:t> in an </a:t>
            </a:r>
            <a:r>
              <a:rPr lang="sv-SE" sz="1400" b="1" dirty="0" err="1" smtClean="0"/>
              <a:t>associated</a:t>
            </a:r>
            <a:r>
              <a:rPr lang="sv-SE" sz="1400" b="1" dirty="0" smtClean="0"/>
              <a:t> </a:t>
            </a:r>
            <a:r>
              <a:rPr lang="sv-SE" sz="1400" b="1" dirty="0" err="1" smtClean="0"/>
              <a:t>class</a:t>
            </a:r>
            <a:r>
              <a:rPr lang="sv-SE" sz="1400" b="1" dirty="0" smtClean="0"/>
              <a:t> </a:t>
            </a:r>
            <a:r>
              <a:rPr lang="sv-SE" sz="1400" b="1" dirty="0" err="1" smtClean="0"/>
              <a:t>that</a:t>
            </a:r>
            <a:r>
              <a:rPr lang="sv-SE" sz="1400" b="1" dirty="0" smtClean="0"/>
              <a:t> is a </a:t>
            </a:r>
            <a:r>
              <a:rPr lang="sv-SE" sz="1400" b="1" dirty="0" err="1" smtClean="0"/>
              <a:t>candidate</a:t>
            </a:r>
            <a:r>
              <a:rPr lang="sv-SE" sz="1400" b="1" dirty="0" smtClean="0"/>
              <a:t> </a:t>
            </a:r>
            <a:r>
              <a:rPr lang="sv-SE" sz="1400" b="1" dirty="0" err="1" smtClean="0"/>
              <a:t>key</a:t>
            </a:r>
            <a:r>
              <a:rPr lang="sv-SE" sz="1400" dirty="0" smtClean="0"/>
              <a:t> and </a:t>
            </a:r>
            <a:r>
              <a:rPr lang="sv-SE" sz="1400" dirty="0" err="1" smtClean="0"/>
              <a:t>therefore</a:t>
            </a:r>
            <a:r>
              <a:rPr lang="sv-SE" sz="1400" dirty="0" smtClean="0"/>
              <a:t> </a:t>
            </a:r>
            <a:r>
              <a:rPr lang="sv-SE" sz="1400" dirty="0" err="1" smtClean="0"/>
              <a:t>can</a:t>
            </a:r>
            <a:r>
              <a:rPr lang="sv-SE" sz="1400" dirty="0" smtClean="0"/>
              <a:t> </a:t>
            </a:r>
            <a:r>
              <a:rPr lang="sv-SE" sz="1400" dirty="0" err="1" smtClean="0"/>
              <a:t>work</a:t>
            </a:r>
            <a:r>
              <a:rPr lang="sv-SE" sz="1400" dirty="0" smtClean="0"/>
              <a:t> as a </a:t>
            </a:r>
            <a:r>
              <a:rPr lang="sv-SE" sz="1400" dirty="0" err="1" smtClean="0"/>
              <a:t>foreign</a:t>
            </a:r>
            <a:r>
              <a:rPr lang="sv-SE" sz="1400" dirty="0" smtClean="0"/>
              <a:t> </a:t>
            </a:r>
            <a:r>
              <a:rPr lang="sv-SE" sz="1400" dirty="0" err="1" smtClean="0"/>
              <a:t>key</a:t>
            </a:r>
            <a:r>
              <a:rPr lang="sv-SE" sz="1400" dirty="0" smtClean="0"/>
              <a:t> for the </a:t>
            </a:r>
            <a:r>
              <a:rPr lang="sv-SE" sz="1400" dirty="0" err="1" smtClean="0"/>
              <a:t>class</a:t>
            </a:r>
            <a:r>
              <a:rPr lang="sv-SE" sz="1400" dirty="0" smtClean="0"/>
              <a:t> in focus (the </a:t>
            </a:r>
            <a:r>
              <a:rPr lang="sv-SE" sz="1400" dirty="0" err="1" smtClean="0"/>
              <a:t>class</a:t>
            </a:r>
            <a:r>
              <a:rPr lang="sv-SE" sz="1400" dirty="0" smtClean="0"/>
              <a:t> </a:t>
            </a:r>
            <a:r>
              <a:rPr lang="sv-SE" sz="1400" dirty="0" err="1" smtClean="0"/>
              <a:t>that</a:t>
            </a:r>
            <a:r>
              <a:rPr lang="sv-SE" sz="1400" dirty="0" smtClean="0"/>
              <a:t> do not </a:t>
            </a:r>
            <a:r>
              <a:rPr lang="sv-SE" sz="1400" dirty="0" err="1" smtClean="0"/>
              <a:t>have</a:t>
            </a:r>
            <a:r>
              <a:rPr lang="sv-SE" sz="1400" dirty="0" smtClean="0"/>
              <a:t> a </a:t>
            </a:r>
            <a:r>
              <a:rPr lang="sv-SE" sz="1400" dirty="0" err="1" smtClean="0"/>
              <a:t>candidate</a:t>
            </a:r>
            <a:r>
              <a:rPr lang="sv-SE" sz="1400" dirty="0" smtClean="0"/>
              <a:t> </a:t>
            </a:r>
            <a:r>
              <a:rPr lang="sv-SE" sz="1400" dirty="0" err="1" smtClean="0"/>
              <a:t>key</a:t>
            </a:r>
            <a:r>
              <a:rPr lang="sv-SE" sz="1400" dirty="0" smtClean="0"/>
              <a:t>) and </a:t>
            </a:r>
            <a:r>
              <a:rPr lang="sv-SE" sz="1400" dirty="0" smtClean="0"/>
              <a:t>2) </a:t>
            </a:r>
            <a:r>
              <a:rPr lang="sv-SE" sz="1400" dirty="0" err="1" smtClean="0"/>
              <a:t>that</a:t>
            </a:r>
            <a:r>
              <a:rPr lang="sv-SE" sz="1400" dirty="0" smtClean="0"/>
              <a:t> </a:t>
            </a:r>
            <a:r>
              <a:rPr lang="sv-SE" sz="1400" b="1" dirty="0" err="1" smtClean="0"/>
              <a:t>together</a:t>
            </a:r>
            <a:r>
              <a:rPr lang="sv-SE" sz="1400" b="1" dirty="0" smtClean="0"/>
              <a:t> </a:t>
            </a:r>
            <a:r>
              <a:rPr lang="sv-SE" sz="1400" b="1" dirty="0" err="1" smtClean="0"/>
              <a:t>with</a:t>
            </a:r>
            <a:r>
              <a:rPr lang="sv-SE" sz="1400" b="1" dirty="0" smtClean="0"/>
              <a:t> </a:t>
            </a:r>
            <a:r>
              <a:rPr lang="sv-SE" sz="1400" b="1" dirty="0" err="1" smtClean="0"/>
              <a:t>other</a:t>
            </a:r>
            <a:r>
              <a:rPr lang="sv-SE" sz="1400" b="1" dirty="0" smtClean="0"/>
              <a:t> </a:t>
            </a:r>
            <a:r>
              <a:rPr lang="sv-SE" sz="1400" b="1" dirty="0" err="1" smtClean="0"/>
              <a:t>attributes</a:t>
            </a:r>
            <a:r>
              <a:rPr lang="sv-SE" sz="1400" b="1" dirty="0" smtClean="0"/>
              <a:t> </a:t>
            </a:r>
            <a:r>
              <a:rPr lang="sv-SE" sz="1400" b="1" dirty="0" err="1" smtClean="0"/>
              <a:t>can</a:t>
            </a:r>
            <a:r>
              <a:rPr lang="sv-SE" sz="1400" b="1" dirty="0" smtClean="0"/>
              <a:t> </a:t>
            </a:r>
            <a:r>
              <a:rPr lang="sv-SE" sz="1400" b="1" dirty="0" err="1" smtClean="0"/>
              <a:t>work</a:t>
            </a:r>
            <a:r>
              <a:rPr lang="sv-SE" sz="1400" b="1" dirty="0" smtClean="0"/>
              <a:t> as a </a:t>
            </a:r>
            <a:r>
              <a:rPr lang="sv-SE" sz="1400" b="1" dirty="0" err="1" smtClean="0"/>
              <a:t>candidate</a:t>
            </a:r>
            <a:r>
              <a:rPr lang="sv-SE" sz="1400" b="1" dirty="0" smtClean="0"/>
              <a:t> </a:t>
            </a:r>
            <a:r>
              <a:rPr lang="sv-SE" sz="1400" b="1" dirty="0" err="1" smtClean="0"/>
              <a:t>keys</a:t>
            </a:r>
            <a:r>
              <a:rPr lang="sv-SE" sz="1400" b="1" dirty="0" smtClean="0"/>
              <a:t> (CK) for the </a:t>
            </a:r>
            <a:r>
              <a:rPr lang="sv-SE" sz="1400" b="1" dirty="0" err="1" smtClean="0"/>
              <a:t>class</a:t>
            </a:r>
            <a:r>
              <a:rPr lang="sv-SE" sz="1400" b="1" dirty="0" smtClean="0"/>
              <a:t> in focus.</a:t>
            </a:r>
            <a:r>
              <a:rPr lang="sv-SE" sz="1400" dirty="0" smtClean="0"/>
              <a:t> The </a:t>
            </a:r>
            <a:r>
              <a:rPr lang="sv-SE" sz="1400" dirty="0" err="1" smtClean="0"/>
              <a:t>class</a:t>
            </a:r>
            <a:r>
              <a:rPr lang="sv-SE" sz="1400" dirty="0" smtClean="0"/>
              <a:t> in focus is on the </a:t>
            </a:r>
            <a:r>
              <a:rPr lang="sv-SE" sz="1400" dirty="0" err="1" smtClean="0"/>
              <a:t>many</a:t>
            </a:r>
            <a:r>
              <a:rPr lang="sv-SE" sz="1400" dirty="0" smtClean="0"/>
              <a:t> </a:t>
            </a:r>
            <a:r>
              <a:rPr lang="sv-SE" sz="1400" dirty="0" err="1" smtClean="0"/>
              <a:t>side</a:t>
            </a:r>
            <a:r>
              <a:rPr lang="sv-SE" sz="1400" dirty="0" smtClean="0"/>
              <a:t> </a:t>
            </a:r>
            <a:r>
              <a:rPr lang="sv-SE" sz="1400" dirty="0" err="1" smtClean="0"/>
              <a:t>of</a:t>
            </a:r>
            <a:r>
              <a:rPr lang="sv-SE" sz="1400" dirty="0" smtClean="0"/>
              <a:t> the association.</a:t>
            </a:r>
            <a:endParaRPr lang="sv-SE" sz="2000" dirty="0" smtClean="0"/>
          </a:p>
          <a:p>
            <a:pPr marL="0" indent="0">
              <a:buFont typeface="Verdana" pitchFamily="34" charset="0"/>
              <a:buNone/>
            </a:pPr>
            <a:endParaRPr lang="sv-SE" sz="2000" dirty="0" smtClean="0"/>
          </a:p>
          <a:p>
            <a:endParaRPr lang="sv-SE" sz="2000" dirty="0"/>
          </a:p>
        </p:txBody>
      </p:sp>
    </p:spTree>
    <p:extLst>
      <p:ext uri="{BB962C8B-B14F-4D97-AF65-F5344CB8AC3E}">
        <p14:creationId xmlns:p14="http://schemas.microsoft.com/office/powerpoint/2010/main" val="4072783760"/>
      </p:ext>
    </p:extLst>
  </p:cSld>
  <p:clrMapOvr>
    <a:masterClrMapping/>
  </p:clrMapOvr>
  <mc:AlternateContent xmlns:mc="http://schemas.openxmlformats.org/markup-compatibility/2006" xmlns:p14="http://schemas.microsoft.com/office/powerpoint/2010/main">
    <mc:Choice Requires="p14">
      <p:transition spd="slow" p14:dur="2000" advTm="72364"/>
    </mc:Choice>
    <mc:Fallback xmlns="">
      <p:transition spd="slow" advTm="72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3240432"/>
          </a:xfrm>
        </p:spPr>
        <p:txBody>
          <a:bodyPr>
            <a:normAutofit/>
          </a:bodyPr>
          <a:lstStyle/>
          <a:p>
            <a:endParaRPr lang="sv-SE" sz="1800" dirty="0"/>
          </a:p>
          <a:p>
            <a:pPr marL="0" indent="0">
              <a:buNone/>
            </a:pPr>
            <a:endParaRPr lang="sv-SE" sz="2000" dirty="0" smtClean="0"/>
          </a:p>
          <a:p>
            <a:pPr marL="0" indent="0">
              <a:buNone/>
            </a:pPr>
            <a:endParaRPr lang="sv-SE" sz="2000" dirty="0"/>
          </a:p>
          <a:p>
            <a:endParaRPr lang="sv-SE" sz="2000" dirty="0"/>
          </a:p>
        </p:txBody>
      </p:sp>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7"/>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598839" y="3359256"/>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942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19671" y="2508443"/>
            <a:ext cx="1483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CK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CK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39140" y="2538442"/>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41518" y="2492007"/>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41520" y="2720607"/>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918007" y="2674206"/>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875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387888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899750" y="3392580"/>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2328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06408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7" name="Oval 86"/>
          <p:cNvSpPr/>
          <p:nvPr/>
        </p:nvSpPr>
        <p:spPr>
          <a:xfrm rot="400809">
            <a:off x="2931346" y="3096517"/>
            <a:ext cx="2771027" cy="527739"/>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6" name="Oval 85"/>
          <p:cNvSpPr/>
          <p:nvPr/>
        </p:nvSpPr>
        <p:spPr>
          <a:xfrm rot="777266">
            <a:off x="5307655" y="2420415"/>
            <a:ext cx="2368803" cy="540288"/>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0" name="Oval 89"/>
          <p:cNvSpPr/>
          <p:nvPr/>
        </p:nvSpPr>
        <p:spPr>
          <a:xfrm rot="16200000">
            <a:off x="6901985" y="3909919"/>
            <a:ext cx="1420771" cy="609188"/>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89" name="Rectangle 88"/>
          <p:cNvSpPr/>
          <p:nvPr/>
        </p:nvSpPr>
        <p:spPr>
          <a:xfrm>
            <a:off x="7372616" y="89210"/>
            <a:ext cx="1598362" cy="110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1" name="Title 1"/>
          <p:cNvSpPr>
            <a:spLocks noGrp="1"/>
          </p:cNvSpPr>
          <p:nvPr>
            <p:ph type="title"/>
          </p:nvPr>
        </p:nvSpPr>
        <p:spPr>
          <a:xfrm>
            <a:off x="483056" y="217782"/>
            <a:ext cx="6850800" cy="596700"/>
          </a:xfrm>
        </p:spPr>
        <p:txBody>
          <a:bodyPr/>
          <a:lstStyle/>
          <a:p>
            <a:r>
              <a:rPr lang="sv-SE" dirty="0" err="1" smtClean="0"/>
              <a:t>Towards</a:t>
            </a:r>
            <a:r>
              <a:rPr lang="sv-SE" dirty="0" smtClean="0"/>
              <a:t> a RDM – Step 3</a:t>
            </a:r>
            <a:endParaRPr lang="sv-SE" dirty="0"/>
          </a:p>
        </p:txBody>
      </p:sp>
      <p:sp>
        <p:nvSpPr>
          <p:cNvPr id="92" name="Content Placeholder 2"/>
          <p:cNvSpPr txBox="1">
            <a:spLocks/>
          </p:cNvSpPr>
          <p:nvPr/>
        </p:nvSpPr>
        <p:spPr>
          <a:xfrm>
            <a:off x="337224" y="741815"/>
            <a:ext cx="8479674" cy="163029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00B050"/>
                </a:solidFill>
              </a:rPr>
              <a:t>TO DO: </a:t>
            </a:r>
            <a:r>
              <a:rPr lang="sv-SE" sz="1400" dirty="0" smtClean="0"/>
              <a:t>In </a:t>
            </a:r>
            <a:r>
              <a:rPr lang="sv-SE" sz="1400" dirty="0" err="1" smtClean="0"/>
              <a:t>each</a:t>
            </a:r>
            <a:r>
              <a:rPr lang="sv-SE" sz="1400" dirty="0" smtClean="0"/>
              <a:t> </a:t>
            </a:r>
            <a:r>
              <a:rPr lang="sv-SE" sz="1400" dirty="0" err="1" smtClean="0"/>
              <a:t>class</a:t>
            </a:r>
            <a:r>
              <a:rPr lang="sv-SE" sz="1400" dirty="0" smtClean="0"/>
              <a:t> </a:t>
            </a:r>
            <a:r>
              <a:rPr lang="sv-SE" sz="1400" dirty="0" err="1" smtClean="0"/>
              <a:t>that</a:t>
            </a:r>
            <a:r>
              <a:rPr lang="sv-SE" sz="1400" dirty="0" smtClean="0"/>
              <a:t> </a:t>
            </a:r>
            <a:r>
              <a:rPr lang="sv-SE" sz="1400" dirty="0" err="1" smtClean="0"/>
              <a:t>does</a:t>
            </a:r>
            <a:r>
              <a:rPr lang="sv-SE" sz="1400" dirty="0" smtClean="0"/>
              <a:t> not </a:t>
            </a:r>
            <a:r>
              <a:rPr lang="sv-SE" sz="1400" dirty="0" err="1" smtClean="0"/>
              <a:t>have</a:t>
            </a:r>
            <a:r>
              <a:rPr lang="sv-SE" sz="1400" dirty="0" smtClean="0"/>
              <a:t> an </a:t>
            </a:r>
            <a:r>
              <a:rPr lang="sv-SE" sz="1400" dirty="0" err="1" smtClean="0"/>
              <a:t>identifier</a:t>
            </a:r>
            <a:r>
              <a:rPr lang="sv-SE" sz="1400" dirty="0" smtClean="0"/>
              <a:t> check </a:t>
            </a:r>
            <a:r>
              <a:rPr lang="sv-SE" sz="1400" dirty="0" err="1" smtClean="0"/>
              <a:t>if</a:t>
            </a:r>
            <a:r>
              <a:rPr lang="sv-SE" sz="1400" dirty="0" smtClean="0"/>
              <a:t> </a:t>
            </a:r>
            <a:r>
              <a:rPr lang="sv-SE" sz="1400" dirty="0" err="1" smtClean="0"/>
              <a:t>there</a:t>
            </a:r>
            <a:r>
              <a:rPr lang="sv-SE" sz="1400" dirty="0" smtClean="0"/>
              <a:t> </a:t>
            </a:r>
            <a:r>
              <a:rPr lang="sv-SE" sz="1400" dirty="0" err="1" smtClean="0"/>
              <a:t>exist</a:t>
            </a:r>
            <a:r>
              <a:rPr lang="sv-SE" sz="1400" dirty="0" smtClean="0"/>
              <a:t> 1) </a:t>
            </a:r>
            <a:r>
              <a:rPr lang="sv-SE" sz="1400" b="1" dirty="0" err="1" smtClean="0"/>
              <a:t>attributes</a:t>
            </a:r>
            <a:r>
              <a:rPr lang="sv-SE" sz="1400" b="1" dirty="0" smtClean="0"/>
              <a:t> in an </a:t>
            </a:r>
            <a:r>
              <a:rPr lang="sv-SE" sz="1400" b="1" dirty="0" err="1" smtClean="0"/>
              <a:t>associated</a:t>
            </a:r>
            <a:r>
              <a:rPr lang="sv-SE" sz="1400" b="1" dirty="0" smtClean="0"/>
              <a:t> </a:t>
            </a:r>
            <a:r>
              <a:rPr lang="sv-SE" sz="1400" b="1" dirty="0" err="1" smtClean="0"/>
              <a:t>class</a:t>
            </a:r>
            <a:r>
              <a:rPr lang="sv-SE" sz="1400" b="1" dirty="0" smtClean="0"/>
              <a:t> </a:t>
            </a:r>
            <a:r>
              <a:rPr lang="sv-SE" sz="1400" b="1" dirty="0" err="1" smtClean="0"/>
              <a:t>that</a:t>
            </a:r>
            <a:r>
              <a:rPr lang="sv-SE" sz="1400" b="1" dirty="0" smtClean="0"/>
              <a:t> is a </a:t>
            </a:r>
            <a:r>
              <a:rPr lang="sv-SE" sz="1400" b="1" dirty="0" err="1" smtClean="0"/>
              <a:t>candidate</a:t>
            </a:r>
            <a:r>
              <a:rPr lang="sv-SE" sz="1400" b="1" dirty="0" smtClean="0"/>
              <a:t> </a:t>
            </a:r>
            <a:r>
              <a:rPr lang="sv-SE" sz="1400" b="1" dirty="0" err="1" smtClean="0"/>
              <a:t>key</a:t>
            </a:r>
            <a:r>
              <a:rPr lang="sv-SE" sz="1400" dirty="0" smtClean="0"/>
              <a:t> and </a:t>
            </a:r>
            <a:r>
              <a:rPr lang="sv-SE" sz="1400" dirty="0" err="1" smtClean="0"/>
              <a:t>therefore</a:t>
            </a:r>
            <a:r>
              <a:rPr lang="sv-SE" sz="1400" dirty="0" smtClean="0"/>
              <a:t> </a:t>
            </a:r>
            <a:r>
              <a:rPr lang="sv-SE" sz="1400" dirty="0" err="1" smtClean="0"/>
              <a:t>can</a:t>
            </a:r>
            <a:r>
              <a:rPr lang="sv-SE" sz="1400" dirty="0" smtClean="0"/>
              <a:t> </a:t>
            </a:r>
            <a:r>
              <a:rPr lang="sv-SE" sz="1400" dirty="0" err="1" smtClean="0"/>
              <a:t>work</a:t>
            </a:r>
            <a:r>
              <a:rPr lang="sv-SE" sz="1400" dirty="0" smtClean="0"/>
              <a:t> as a </a:t>
            </a:r>
            <a:r>
              <a:rPr lang="sv-SE" sz="1400" dirty="0" err="1" smtClean="0"/>
              <a:t>foreign</a:t>
            </a:r>
            <a:r>
              <a:rPr lang="sv-SE" sz="1400" dirty="0" smtClean="0"/>
              <a:t> </a:t>
            </a:r>
            <a:r>
              <a:rPr lang="sv-SE" sz="1400" dirty="0" err="1" smtClean="0"/>
              <a:t>key</a:t>
            </a:r>
            <a:r>
              <a:rPr lang="sv-SE" sz="1400" dirty="0" smtClean="0"/>
              <a:t> for the </a:t>
            </a:r>
            <a:r>
              <a:rPr lang="sv-SE" sz="1400" dirty="0" err="1" smtClean="0"/>
              <a:t>class</a:t>
            </a:r>
            <a:r>
              <a:rPr lang="sv-SE" sz="1400" dirty="0" smtClean="0"/>
              <a:t> in focus (the </a:t>
            </a:r>
            <a:r>
              <a:rPr lang="sv-SE" sz="1400" dirty="0" err="1" smtClean="0"/>
              <a:t>class</a:t>
            </a:r>
            <a:r>
              <a:rPr lang="sv-SE" sz="1400" dirty="0" smtClean="0"/>
              <a:t> </a:t>
            </a:r>
            <a:r>
              <a:rPr lang="sv-SE" sz="1400" dirty="0" err="1" smtClean="0"/>
              <a:t>that</a:t>
            </a:r>
            <a:r>
              <a:rPr lang="sv-SE" sz="1400" dirty="0" smtClean="0"/>
              <a:t> do not </a:t>
            </a:r>
            <a:r>
              <a:rPr lang="sv-SE" sz="1400" dirty="0" err="1" smtClean="0"/>
              <a:t>have</a:t>
            </a:r>
            <a:r>
              <a:rPr lang="sv-SE" sz="1400" dirty="0" smtClean="0"/>
              <a:t> a </a:t>
            </a:r>
            <a:r>
              <a:rPr lang="sv-SE" sz="1400" dirty="0" err="1" smtClean="0"/>
              <a:t>candidate</a:t>
            </a:r>
            <a:r>
              <a:rPr lang="sv-SE" sz="1400" dirty="0" smtClean="0"/>
              <a:t> </a:t>
            </a:r>
            <a:r>
              <a:rPr lang="sv-SE" sz="1400" dirty="0" err="1" smtClean="0"/>
              <a:t>key</a:t>
            </a:r>
            <a:r>
              <a:rPr lang="sv-SE" sz="1400" dirty="0" smtClean="0"/>
              <a:t>) and </a:t>
            </a:r>
            <a:r>
              <a:rPr lang="sv-SE" sz="1400" dirty="0" smtClean="0"/>
              <a:t>2) </a:t>
            </a:r>
            <a:r>
              <a:rPr lang="sv-SE" sz="1400" dirty="0" err="1" smtClean="0"/>
              <a:t>that</a:t>
            </a:r>
            <a:r>
              <a:rPr lang="sv-SE" sz="1400" dirty="0" smtClean="0"/>
              <a:t> </a:t>
            </a:r>
            <a:r>
              <a:rPr lang="sv-SE" sz="1400" b="1" dirty="0" err="1" smtClean="0"/>
              <a:t>together</a:t>
            </a:r>
            <a:r>
              <a:rPr lang="sv-SE" sz="1400" b="1" dirty="0" smtClean="0"/>
              <a:t> </a:t>
            </a:r>
            <a:r>
              <a:rPr lang="sv-SE" sz="1400" b="1" dirty="0" err="1" smtClean="0"/>
              <a:t>with</a:t>
            </a:r>
            <a:r>
              <a:rPr lang="sv-SE" sz="1400" b="1" dirty="0" smtClean="0"/>
              <a:t> </a:t>
            </a:r>
            <a:r>
              <a:rPr lang="sv-SE" sz="1400" b="1" dirty="0" err="1" smtClean="0"/>
              <a:t>other</a:t>
            </a:r>
            <a:r>
              <a:rPr lang="sv-SE" sz="1400" b="1" dirty="0" smtClean="0"/>
              <a:t> </a:t>
            </a:r>
            <a:r>
              <a:rPr lang="sv-SE" sz="1400" b="1" dirty="0" err="1" smtClean="0"/>
              <a:t>attributes</a:t>
            </a:r>
            <a:r>
              <a:rPr lang="sv-SE" sz="1400" b="1" dirty="0" smtClean="0"/>
              <a:t> </a:t>
            </a:r>
            <a:r>
              <a:rPr lang="sv-SE" sz="1400" b="1" dirty="0" err="1" smtClean="0"/>
              <a:t>can</a:t>
            </a:r>
            <a:r>
              <a:rPr lang="sv-SE" sz="1400" b="1" dirty="0" smtClean="0"/>
              <a:t> </a:t>
            </a:r>
            <a:r>
              <a:rPr lang="sv-SE" sz="1400" b="1" dirty="0" err="1" smtClean="0"/>
              <a:t>work</a:t>
            </a:r>
            <a:r>
              <a:rPr lang="sv-SE" sz="1400" b="1" dirty="0" smtClean="0"/>
              <a:t> as a </a:t>
            </a:r>
            <a:r>
              <a:rPr lang="sv-SE" sz="1400" b="1" dirty="0" err="1" smtClean="0"/>
              <a:t>candidate</a:t>
            </a:r>
            <a:r>
              <a:rPr lang="sv-SE" sz="1400" b="1" dirty="0" smtClean="0"/>
              <a:t> </a:t>
            </a:r>
            <a:r>
              <a:rPr lang="sv-SE" sz="1400" b="1" dirty="0" err="1" smtClean="0"/>
              <a:t>keys</a:t>
            </a:r>
            <a:r>
              <a:rPr lang="sv-SE" sz="1400" b="1" dirty="0" smtClean="0"/>
              <a:t> (CK) for the </a:t>
            </a:r>
            <a:r>
              <a:rPr lang="sv-SE" sz="1400" b="1" dirty="0" err="1" smtClean="0"/>
              <a:t>class</a:t>
            </a:r>
            <a:r>
              <a:rPr lang="sv-SE" sz="1400" b="1" dirty="0" smtClean="0"/>
              <a:t> in focus</a:t>
            </a:r>
            <a:r>
              <a:rPr lang="sv-SE" sz="1400" dirty="0" smtClean="0"/>
              <a:t>. The </a:t>
            </a:r>
            <a:r>
              <a:rPr lang="sv-SE" sz="1400" dirty="0" err="1" smtClean="0"/>
              <a:t>class</a:t>
            </a:r>
            <a:r>
              <a:rPr lang="sv-SE" sz="1400" dirty="0" smtClean="0"/>
              <a:t> in focus is on the </a:t>
            </a:r>
            <a:r>
              <a:rPr lang="sv-SE" sz="1400" dirty="0" err="1" smtClean="0"/>
              <a:t>many</a:t>
            </a:r>
            <a:r>
              <a:rPr lang="sv-SE" sz="1400" dirty="0" smtClean="0"/>
              <a:t> </a:t>
            </a:r>
            <a:r>
              <a:rPr lang="sv-SE" sz="1400" dirty="0" err="1" smtClean="0"/>
              <a:t>side</a:t>
            </a:r>
            <a:r>
              <a:rPr lang="sv-SE" sz="1400" dirty="0" smtClean="0"/>
              <a:t> </a:t>
            </a:r>
            <a:r>
              <a:rPr lang="sv-SE" sz="1400" dirty="0" err="1" smtClean="0"/>
              <a:t>of</a:t>
            </a:r>
            <a:r>
              <a:rPr lang="sv-SE" sz="1400" dirty="0" smtClean="0"/>
              <a:t> the association.</a:t>
            </a:r>
            <a:endParaRPr lang="sv-SE" sz="2000" dirty="0" smtClean="0"/>
          </a:p>
          <a:p>
            <a:pPr marL="0" indent="0">
              <a:buFont typeface="Verdana" pitchFamily="34" charset="0"/>
              <a:buNone/>
            </a:pPr>
            <a:endParaRPr lang="sv-SE" sz="2000" dirty="0" smtClean="0"/>
          </a:p>
          <a:p>
            <a:endParaRPr lang="sv-SE" sz="2000" dirty="0"/>
          </a:p>
        </p:txBody>
      </p:sp>
    </p:spTree>
    <p:extLst>
      <p:ext uri="{BB962C8B-B14F-4D97-AF65-F5344CB8AC3E}">
        <p14:creationId xmlns:p14="http://schemas.microsoft.com/office/powerpoint/2010/main" val="3415105326"/>
      </p:ext>
    </p:extLst>
  </p:cSld>
  <p:clrMapOvr>
    <a:masterClrMapping/>
  </p:clrMapOvr>
  <mc:AlternateContent xmlns:mc="http://schemas.openxmlformats.org/markup-compatibility/2006" xmlns:p14="http://schemas.microsoft.com/office/powerpoint/2010/main">
    <mc:Choice Requires="p14">
      <p:transition spd="slow" p14:dur="2000" advTm="29774"/>
    </mc:Choice>
    <mc:Fallback xmlns="">
      <p:transition spd="slow" advTm="2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3240432"/>
          </a:xfrm>
        </p:spPr>
        <p:txBody>
          <a:bodyPr>
            <a:normAutofit/>
          </a:bodyPr>
          <a:lstStyle/>
          <a:p>
            <a:endParaRPr lang="sv-SE" sz="1800" dirty="0"/>
          </a:p>
          <a:p>
            <a:pPr marL="0" indent="0">
              <a:buNone/>
            </a:pPr>
            <a:endParaRPr lang="sv-SE" sz="2000" dirty="0" smtClean="0"/>
          </a:p>
          <a:p>
            <a:pPr marL="0" indent="0">
              <a:buNone/>
            </a:pPr>
            <a:endParaRPr lang="sv-SE" sz="2000" dirty="0"/>
          </a:p>
          <a:p>
            <a:endParaRPr lang="sv-SE" sz="2000" dirty="0"/>
          </a:p>
        </p:txBody>
      </p:sp>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7"/>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598839" y="3359256"/>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942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19671" y="2508443"/>
            <a:ext cx="1483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CK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CK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39140" y="2538442"/>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41518" y="2492007"/>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41520" y="2720607"/>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918007" y="2674206"/>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875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387888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899750" y="3392580"/>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2328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06408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6" name="Oval 85"/>
          <p:cNvSpPr/>
          <p:nvPr/>
        </p:nvSpPr>
        <p:spPr>
          <a:xfrm rot="20286944">
            <a:off x="5293241" y="2889475"/>
            <a:ext cx="2368803" cy="540288"/>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0" name="Oval 89"/>
          <p:cNvSpPr/>
          <p:nvPr/>
        </p:nvSpPr>
        <p:spPr>
          <a:xfrm rot="16200000">
            <a:off x="6797144" y="3112358"/>
            <a:ext cx="1420771" cy="609188"/>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88" name="Rectangle 87"/>
          <p:cNvSpPr/>
          <p:nvPr/>
        </p:nvSpPr>
        <p:spPr>
          <a:xfrm>
            <a:off x="7372616" y="89210"/>
            <a:ext cx="1598362" cy="110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9" name="Title 1"/>
          <p:cNvSpPr>
            <a:spLocks noGrp="1"/>
          </p:cNvSpPr>
          <p:nvPr>
            <p:ph type="title"/>
          </p:nvPr>
        </p:nvSpPr>
        <p:spPr>
          <a:xfrm>
            <a:off x="483056" y="217782"/>
            <a:ext cx="6850800" cy="596700"/>
          </a:xfrm>
        </p:spPr>
        <p:txBody>
          <a:bodyPr/>
          <a:lstStyle/>
          <a:p>
            <a:r>
              <a:rPr lang="sv-SE" dirty="0" err="1" smtClean="0"/>
              <a:t>Towards</a:t>
            </a:r>
            <a:r>
              <a:rPr lang="sv-SE" dirty="0" smtClean="0"/>
              <a:t> a RDM – Step 3</a:t>
            </a:r>
            <a:endParaRPr lang="sv-SE" dirty="0"/>
          </a:p>
        </p:txBody>
      </p:sp>
      <p:sp>
        <p:nvSpPr>
          <p:cNvPr id="91" name="Content Placeholder 2"/>
          <p:cNvSpPr txBox="1">
            <a:spLocks/>
          </p:cNvSpPr>
          <p:nvPr/>
        </p:nvSpPr>
        <p:spPr>
          <a:xfrm>
            <a:off x="337224" y="741815"/>
            <a:ext cx="8479674" cy="163029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00B050"/>
                </a:solidFill>
              </a:rPr>
              <a:t>TO DO: </a:t>
            </a:r>
            <a:r>
              <a:rPr lang="sv-SE" sz="1400" dirty="0" smtClean="0"/>
              <a:t>In </a:t>
            </a:r>
            <a:r>
              <a:rPr lang="sv-SE" sz="1400" dirty="0" err="1" smtClean="0"/>
              <a:t>each</a:t>
            </a:r>
            <a:r>
              <a:rPr lang="sv-SE" sz="1400" dirty="0" smtClean="0"/>
              <a:t> </a:t>
            </a:r>
            <a:r>
              <a:rPr lang="sv-SE" sz="1400" dirty="0" err="1" smtClean="0"/>
              <a:t>class</a:t>
            </a:r>
            <a:r>
              <a:rPr lang="sv-SE" sz="1400" dirty="0" smtClean="0"/>
              <a:t> </a:t>
            </a:r>
            <a:r>
              <a:rPr lang="sv-SE" sz="1400" dirty="0" err="1" smtClean="0"/>
              <a:t>that</a:t>
            </a:r>
            <a:r>
              <a:rPr lang="sv-SE" sz="1400" dirty="0" smtClean="0"/>
              <a:t> </a:t>
            </a:r>
            <a:r>
              <a:rPr lang="sv-SE" sz="1400" dirty="0" err="1" smtClean="0"/>
              <a:t>does</a:t>
            </a:r>
            <a:r>
              <a:rPr lang="sv-SE" sz="1400" dirty="0" smtClean="0"/>
              <a:t> not </a:t>
            </a:r>
            <a:r>
              <a:rPr lang="sv-SE" sz="1400" dirty="0" err="1" smtClean="0"/>
              <a:t>have</a:t>
            </a:r>
            <a:r>
              <a:rPr lang="sv-SE" sz="1400" dirty="0" smtClean="0"/>
              <a:t> an </a:t>
            </a:r>
            <a:r>
              <a:rPr lang="sv-SE" sz="1400" dirty="0" err="1" smtClean="0"/>
              <a:t>identifier</a:t>
            </a:r>
            <a:r>
              <a:rPr lang="sv-SE" sz="1400" dirty="0" smtClean="0"/>
              <a:t> check </a:t>
            </a:r>
            <a:r>
              <a:rPr lang="sv-SE" sz="1400" dirty="0" err="1" smtClean="0"/>
              <a:t>if</a:t>
            </a:r>
            <a:r>
              <a:rPr lang="sv-SE" sz="1400" dirty="0" smtClean="0"/>
              <a:t> </a:t>
            </a:r>
            <a:r>
              <a:rPr lang="sv-SE" sz="1400" dirty="0" err="1" smtClean="0"/>
              <a:t>there</a:t>
            </a:r>
            <a:r>
              <a:rPr lang="sv-SE" sz="1400" dirty="0" smtClean="0"/>
              <a:t> </a:t>
            </a:r>
            <a:r>
              <a:rPr lang="sv-SE" sz="1400" dirty="0" err="1" smtClean="0"/>
              <a:t>exist</a:t>
            </a:r>
            <a:r>
              <a:rPr lang="sv-SE" sz="1400" dirty="0" smtClean="0"/>
              <a:t> 1) </a:t>
            </a:r>
            <a:r>
              <a:rPr lang="sv-SE" sz="1400" b="1" dirty="0" err="1" smtClean="0"/>
              <a:t>attributes</a:t>
            </a:r>
            <a:r>
              <a:rPr lang="sv-SE" sz="1400" b="1" dirty="0" smtClean="0"/>
              <a:t> in an </a:t>
            </a:r>
            <a:r>
              <a:rPr lang="sv-SE" sz="1400" b="1" dirty="0" err="1" smtClean="0"/>
              <a:t>associated</a:t>
            </a:r>
            <a:r>
              <a:rPr lang="sv-SE" sz="1400" b="1" dirty="0" smtClean="0"/>
              <a:t> </a:t>
            </a:r>
            <a:r>
              <a:rPr lang="sv-SE" sz="1400" b="1" dirty="0" err="1" smtClean="0"/>
              <a:t>class</a:t>
            </a:r>
            <a:r>
              <a:rPr lang="sv-SE" sz="1400" b="1" dirty="0" smtClean="0"/>
              <a:t> </a:t>
            </a:r>
            <a:r>
              <a:rPr lang="sv-SE" sz="1400" b="1" dirty="0" err="1" smtClean="0"/>
              <a:t>that</a:t>
            </a:r>
            <a:r>
              <a:rPr lang="sv-SE" sz="1400" b="1" dirty="0" smtClean="0"/>
              <a:t> is a </a:t>
            </a:r>
            <a:r>
              <a:rPr lang="sv-SE" sz="1400" b="1" dirty="0" err="1" smtClean="0"/>
              <a:t>candidate</a:t>
            </a:r>
            <a:r>
              <a:rPr lang="sv-SE" sz="1400" b="1" dirty="0" smtClean="0"/>
              <a:t> </a:t>
            </a:r>
            <a:r>
              <a:rPr lang="sv-SE" sz="1400" b="1" dirty="0" err="1" smtClean="0"/>
              <a:t>key</a:t>
            </a:r>
            <a:r>
              <a:rPr lang="sv-SE" sz="1400" dirty="0" smtClean="0"/>
              <a:t> and </a:t>
            </a:r>
            <a:r>
              <a:rPr lang="sv-SE" sz="1400" dirty="0" err="1" smtClean="0"/>
              <a:t>therefore</a:t>
            </a:r>
            <a:r>
              <a:rPr lang="sv-SE" sz="1400" dirty="0" smtClean="0"/>
              <a:t> </a:t>
            </a:r>
            <a:r>
              <a:rPr lang="sv-SE" sz="1400" dirty="0" err="1" smtClean="0"/>
              <a:t>can</a:t>
            </a:r>
            <a:r>
              <a:rPr lang="sv-SE" sz="1400" dirty="0" smtClean="0"/>
              <a:t> </a:t>
            </a:r>
            <a:r>
              <a:rPr lang="sv-SE" sz="1400" dirty="0" err="1" smtClean="0"/>
              <a:t>work</a:t>
            </a:r>
            <a:r>
              <a:rPr lang="sv-SE" sz="1400" dirty="0" smtClean="0"/>
              <a:t> as a </a:t>
            </a:r>
            <a:r>
              <a:rPr lang="sv-SE" sz="1400" dirty="0" err="1" smtClean="0"/>
              <a:t>foreign</a:t>
            </a:r>
            <a:r>
              <a:rPr lang="sv-SE" sz="1400" dirty="0" smtClean="0"/>
              <a:t> </a:t>
            </a:r>
            <a:r>
              <a:rPr lang="sv-SE" sz="1400" dirty="0" err="1" smtClean="0"/>
              <a:t>key</a:t>
            </a:r>
            <a:r>
              <a:rPr lang="sv-SE" sz="1400" dirty="0" smtClean="0"/>
              <a:t> for the </a:t>
            </a:r>
            <a:r>
              <a:rPr lang="sv-SE" sz="1400" dirty="0" err="1" smtClean="0"/>
              <a:t>class</a:t>
            </a:r>
            <a:r>
              <a:rPr lang="sv-SE" sz="1400" dirty="0" smtClean="0"/>
              <a:t> in focus (the </a:t>
            </a:r>
            <a:r>
              <a:rPr lang="sv-SE" sz="1400" dirty="0" err="1" smtClean="0"/>
              <a:t>class</a:t>
            </a:r>
            <a:r>
              <a:rPr lang="sv-SE" sz="1400" dirty="0" smtClean="0"/>
              <a:t> </a:t>
            </a:r>
            <a:r>
              <a:rPr lang="sv-SE" sz="1400" dirty="0" err="1" smtClean="0"/>
              <a:t>that</a:t>
            </a:r>
            <a:r>
              <a:rPr lang="sv-SE" sz="1400" dirty="0" smtClean="0"/>
              <a:t> do not </a:t>
            </a:r>
            <a:r>
              <a:rPr lang="sv-SE" sz="1400" dirty="0" err="1" smtClean="0"/>
              <a:t>have</a:t>
            </a:r>
            <a:r>
              <a:rPr lang="sv-SE" sz="1400" dirty="0" smtClean="0"/>
              <a:t> a </a:t>
            </a:r>
            <a:r>
              <a:rPr lang="sv-SE" sz="1400" dirty="0" err="1" smtClean="0"/>
              <a:t>candidate</a:t>
            </a:r>
            <a:r>
              <a:rPr lang="sv-SE" sz="1400" dirty="0" smtClean="0"/>
              <a:t> </a:t>
            </a:r>
            <a:r>
              <a:rPr lang="sv-SE" sz="1400" dirty="0" err="1" smtClean="0"/>
              <a:t>key</a:t>
            </a:r>
            <a:r>
              <a:rPr lang="sv-SE" sz="1400" dirty="0" smtClean="0"/>
              <a:t>) and </a:t>
            </a:r>
            <a:r>
              <a:rPr lang="sv-SE" sz="1400" dirty="0" smtClean="0"/>
              <a:t>2) </a:t>
            </a:r>
            <a:r>
              <a:rPr lang="sv-SE" sz="1400" dirty="0" err="1" smtClean="0"/>
              <a:t>that</a:t>
            </a:r>
            <a:r>
              <a:rPr lang="sv-SE" sz="1400" dirty="0" smtClean="0"/>
              <a:t> </a:t>
            </a:r>
            <a:r>
              <a:rPr lang="sv-SE" sz="1400" b="1" dirty="0" err="1" smtClean="0"/>
              <a:t>together</a:t>
            </a:r>
            <a:r>
              <a:rPr lang="sv-SE" sz="1400" b="1" dirty="0" smtClean="0"/>
              <a:t> </a:t>
            </a:r>
            <a:r>
              <a:rPr lang="sv-SE" sz="1400" b="1" dirty="0" err="1" smtClean="0"/>
              <a:t>with</a:t>
            </a:r>
            <a:r>
              <a:rPr lang="sv-SE" sz="1400" b="1" dirty="0" smtClean="0"/>
              <a:t> </a:t>
            </a:r>
            <a:r>
              <a:rPr lang="sv-SE" sz="1400" b="1" dirty="0" err="1" smtClean="0"/>
              <a:t>other</a:t>
            </a:r>
            <a:r>
              <a:rPr lang="sv-SE" sz="1400" b="1" dirty="0" smtClean="0"/>
              <a:t> </a:t>
            </a:r>
            <a:r>
              <a:rPr lang="sv-SE" sz="1400" b="1" dirty="0" err="1" smtClean="0"/>
              <a:t>attributes</a:t>
            </a:r>
            <a:r>
              <a:rPr lang="sv-SE" sz="1400" b="1" dirty="0" smtClean="0"/>
              <a:t> </a:t>
            </a:r>
            <a:r>
              <a:rPr lang="sv-SE" sz="1400" b="1" dirty="0" err="1" smtClean="0"/>
              <a:t>can</a:t>
            </a:r>
            <a:r>
              <a:rPr lang="sv-SE" sz="1400" b="1" dirty="0" smtClean="0"/>
              <a:t> </a:t>
            </a:r>
            <a:r>
              <a:rPr lang="sv-SE" sz="1400" b="1" dirty="0" err="1" smtClean="0"/>
              <a:t>work</a:t>
            </a:r>
            <a:r>
              <a:rPr lang="sv-SE" sz="1400" b="1" dirty="0" smtClean="0"/>
              <a:t> as a </a:t>
            </a:r>
            <a:r>
              <a:rPr lang="sv-SE" sz="1400" b="1" dirty="0" err="1" smtClean="0"/>
              <a:t>candidate</a:t>
            </a:r>
            <a:r>
              <a:rPr lang="sv-SE" sz="1400" b="1" dirty="0" smtClean="0"/>
              <a:t> </a:t>
            </a:r>
            <a:r>
              <a:rPr lang="sv-SE" sz="1400" b="1" dirty="0" err="1" smtClean="0"/>
              <a:t>keys</a:t>
            </a:r>
            <a:r>
              <a:rPr lang="sv-SE" sz="1400" b="1" dirty="0" smtClean="0"/>
              <a:t> (CK) for the </a:t>
            </a:r>
            <a:r>
              <a:rPr lang="sv-SE" sz="1400" b="1" dirty="0" err="1" smtClean="0"/>
              <a:t>class</a:t>
            </a:r>
            <a:r>
              <a:rPr lang="sv-SE" sz="1400" b="1" dirty="0" smtClean="0"/>
              <a:t> in focus.</a:t>
            </a:r>
            <a:r>
              <a:rPr lang="sv-SE" sz="1400" dirty="0" smtClean="0"/>
              <a:t> The </a:t>
            </a:r>
            <a:r>
              <a:rPr lang="sv-SE" sz="1400" dirty="0" err="1" smtClean="0"/>
              <a:t>class</a:t>
            </a:r>
            <a:r>
              <a:rPr lang="sv-SE" sz="1400" dirty="0" smtClean="0"/>
              <a:t> in focus is on the </a:t>
            </a:r>
            <a:r>
              <a:rPr lang="sv-SE" sz="1400" dirty="0" err="1" smtClean="0"/>
              <a:t>many</a:t>
            </a:r>
            <a:r>
              <a:rPr lang="sv-SE" sz="1400" dirty="0" smtClean="0"/>
              <a:t> </a:t>
            </a:r>
            <a:r>
              <a:rPr lang="sv-SE" sz="1400" dirty="0" err="1" smtClean="0"/>
              <a:t>side</a:t>
            </a:r>
            <a:r>
              <a:rPr lang="sv-SE" sz="1400" dirty="0" smtClean="0"/>
              <a:t> </a:t>
            </a:r>
            <a:r>
              <a:rPr lang="sv-SE" sz="1400" dirty="0" err="1" smtClean="0"/>
              <a:t>of</a:t>
            </a:r>
            <a:r>
              <a:rPr lang="sv-SE" sz="1400" dirty="0" smtClean="0"/>
              <a:t> the association.</a:t>
            </a:r>
            <a:endParaRPr lang="sv-SE" sz="2000" dirty="0" smtClean="0"/>
          </a:p>
          <a:p>
            <a:pPr marL="0" indent="0">
              <a:buFont typeface="Verdana" pitchFamily="34" charset="0"/>
              <a:buNone/>
            </a:pPr>
            <a:endParaRPr lang="sv-SE" sz="2000" dirty="0" smtClean="0"/>
          </a:p>
          <a:p>
            <a:endParaRPr lang="sv-SE" sz="2000" dirty="0"/>
          </a:p>
        </p:txBody>
      </p:sp>
    </p:spTree>
    <p:extLst>
      <p:ext uri="{BB962C8B-B14F-4D97-AF65-F5344CB8AC3E}">
        <p14:creationId xmlns:p14="http://schemas.microsoft.com/office/powerpoint/2010/main" val="1242533856"/>
      </p:ext>
    </p:extLst>
  </p:cSld>
  <p:clrMapOvr>
    <a:masterClrMapping/>
  </p:clrMapOvr>
  <mc:AlternateContent xmlns:mc="http://schemas.openxmlformats.org/markup-compatibility/2006" xmlns:p14="http://schemas.microsoft.com/office/powerpoint/2010/main">
    <mc:Choice Requires="p14">
      <p:transition spd="slow" p14:dur="2000" advTm="20676"/>
    </mc:Choice>
    <mc:Fallback xmlns="">
      <p:transition spd="slow" advTm="20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1383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a:t>Graphical</a:t>
            </a:r>
            <a:r>
              <a:rPr lang="sv-SE" altLang="sv-SE" sz="825" b="1" i="0" dirty="0"/>
              <a:t> </a:t>
            </a:r>
            <a:r>
              <a:rPr lang="sv-SE" altLang="sv-SE" sz="825" b="1" i="0" dirty="0" err="1"/>
              <a:t>models</a:t>
            </a:r>
            <a:r>
              <a:rPr lang="sv-SE" altLang="sv-SE" sz="825" b="1" i="0" dirty="0"/>
              <a:t>/diagram</a:t>
            </a:r>
            <a:endParaRPr lang="en-US" altLang="sv-SE" sz="825" b="1" i="0" dirty="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33929"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33930"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33931"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33932"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33933"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33934"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33935"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33936"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33937"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rot="3455403">
            <a:off x="4564005" y="3684027"/>
            <a:ext cx="142195" cy="44298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5" name="Text Box 101"/>
          <p:cNvSpPr txBox="1">
            <a:spLocks noChangeArrowheads="1"/>
          </p:cNvSpPr>
          <p:nvPr/>
        </p:nvSpPr>
        <p:spPr bwMode="auto">
          <a:xfrm>
            <a:off x="4518865" y="4094938"/>
            <a:ext cx="132114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(RDM) </a:t>
            </a:r>
            <a:r>
              <a:rPr lang="sv-SE" altLang="sv-SE" sz="825" i="0" dirty="0"/>
              <a:t>(in UML Class </a:t>
            </a:r>
            <a:r>
              <a:rPr lang="sv-SE" altLang="sv-SE" sz="825" i="0" dirty="0" smtClean="0"/>
              <a:t>Diagram)</a:t>
            </a:r>
            <a:endParaRPr lang="sv-SE" altLang="sv-SE" sz="825" i="0" dirty="0"/>
          </a:p>
          <a:p>
            <a:pPr algn="r" eaLnBrk="1" hangingPunct="1"/>
            <a:endParaRPr lang="sv-SE" altLang="sv-SE" sz="825" b="1" i="0" dirty="0"/>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p>
          <a:p>
            <a:pPr eaLnBrk="1" hangingPunct="1"/>
            <a:r>
              <a:rPr lang="sv-SE" altLang="sv-SE" sz="825" i="0" dirty="0" err="1" smtClean="0"/>
              <a:t>of</a:t>
            </a:r>
            <a:r>
              <a:rPr lang="sv-SE" altLang="sv-SE" sz="825" i="0" dirty="0" smtClean="0"/>
              <a:t> software </a:t>
            </a:r>
            <a:r>
              <a:rPr lang="sv-SE" altLang="sv-SE" sz="825" i="0" dirty="0" err="1" smtClean="0"/>
              <a:t>concepts</a:t>
            </a:r>
            <a:r>
              <a:rPr lang="sv-SE" altLang="sv-SE" sz="825" i="0" dirty="0"/>
              <a:t> </a:t>
            </a:r>
            <a:endParaRPr lang="sv-SE" altLang="sv-SE" sz="825" i="0" dirty="0" smtClean="0"/>
          </a:p>
          <a:p>
            <a:pPr eaLnBrk="1" hangingPunct="1"/>
            <a:r>
              <a:rPr lang="sv-SE" altLang="sv-SE" sz="825" i="0" dirty="0" smtClean="0"/>
              <a:t>(in UML Class Diagram)</a:t>
            </a:r>
            <a:endParaRPr lang="sv-SE" altLang="sv-SE" sz="825" i="0" dirty="0"/>
          </a:p>
        </p:txBody>
      </p:sp>
      <p:grpSp>
        <p:nvGrpSpPr>
          <p:cNvPr id="247" name="Group 103"/>
          <p:cNvGrpSpPr>
            <a:grpSpLocks/>
          </p:cNvGrpSpPr>
          <p:nvPr/>
        </p:nvGrpSpPr>
        <p:grpSpPr bwMode="auto">
          <a:xfrm>
            <a:off x="3827352" y="4005522"/>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4065396" y="4005522"/>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4065396" y="4223216"/>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4303148" y="4223216"/>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3432566086"/>
      </p:ext>
    </p:extLst>
  </p:cSld>
  <p:clrMapOvr>
    <a:masterClrMapping/>
  </p:clrMapOvr>
  <mc:AlternateContent xmlns:mc="http://schemas.openxmlformats.org/markup-compatibility/2006" xmlns:p14="http://schemas.microsoft.com/office/powerpoint/2010/main">
    <mc:Choice Requires="p14">
      <p:transition spd="slow" p14:dur="2000" advTm="64701"/>
    </mc:Choice>
    <mc:Fallback xmlns="">
      <p:transition spd="slow" advTm="6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7"/>
            <a:ext cx="1265635" cy="54511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679076" y="3400814"/>
            <a:ext cx="1157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a:t>
            </a: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942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19671" y="2508443"/>
            <a:ext cx="1483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CK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CK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52440" y="25108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54818" y="246438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54820" y="26929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892244" y="263774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875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387888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899750" y="3392580"/>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2328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06408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8" name="Text Box 22"/>
          <p:cNvSpPr txBox="1">
            <a:spLocks noChangeArrowheads="1"/>
          </p:cNvSpPr>
          <p:nvPr/>
        </p:nvSpPr>
        <p:spPr bwMode="auto">
          <a:xfrm>
            <a:off x="6918006" y="3529345"/>
            <a:ext cx="1487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a:t>
            </a:r>
          </a:p>
        </p:txBody>
      </p:sp>
      <p:sp>
        <p:nvSpPr>
          <p:cNvPr id="89" name="Oval 88"/>
          <p:cNvSpPr/>
          <p:nvPr/>
        </p:nvSpPr>
        <p:spPr>
          <a:xfrm>
            <a:off x="6815341" y="3664571"/>
            <a:ext cx="1535721" cy="27875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0" name="Oval 89"/>
          <p:cNvSpPr/>
          <p:nvPr/>
        </p:nvSpPr>
        <p:spPr>
          <a:xfrm>
            <a:off x="4489736" y="3585950"/>
            <a:ext cx="1464552" cy="17953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 name="Right Brace 3"/>
          <p:cNvSpPr/>
          <p:nvPr/>
        </p:nvSpPr>
        <p:spPr>
          <a:xfrm>
            <a:off x="8359029" y="2717311"/>
            <a:ext cx="120047" cy="2940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5" name="TextBox 4"/>
          <p:cNvSpPr txBox="1"/>
          <p:nvPr/>
        </p:nvSpPr>
        <p:spPr>
          <a:xfrm>
            <a:off x="8477950" y="2764960"/>
            <a:ext cx="346570" cy="276999"/>
          </a:xfrm>
          <a:prstGeom prst="rect">
            <a:avLst/>
          </a:prstGeom>
          <a:noFill/>
        </p:spPr>
        <p:txBody>
          <a:bodyPr wrap="none" rtlCol="0">
            <a:spAutoFit/>
          </a:bodyPr>
          <a:lstStyle/>
          <a:p>
            <a:r>
              <a:rPr lang="sv-SE" sz="1200" dirty="0" smtClean="0"/>
              <a:t>CK</a:t>
            </a:r>
            <a:endParaRPr lang="sv-SE" sz="1200" dirty="0"/>
          </a:p>
        </p:txBody>
      </p:sp>
      <p:sp>
        <p:nvSpPr>
          <p:cNvPr id="95" name="Oval 94"/>
          <p:cNvSpPr/>
          <p:nvPr/>
        </p:nvSpPr>
        <p:spPr>
          <a:xfrm>
            <a:off x="6777209" y="2839543"/>
            <a:ext cx="1535721" cy="27875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91" name="Rectangle 90"/>
          <p:cNvSpPr/>
          <p:nvPr/>
        </p:nvSpPr>
        <p:spPr>
          <a:xfrm>
            <a:off x="7372616" y="89210"/>
            <a:ext cx="1598362" cy="110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2" name="Title 1"/>
          <p:cNvSpPr>
            <a:spLocks noGrp="1"/>
          </p:cNvSpPr>
          <p:nvPr>
            <p:ph type="title"/>
          </p:nvPr>
        </p:nvSpPr>
        <p:spPr>
          <a:xfrm>
            <a:off x="483056" y="217782"/>
            <a:ext cx="6850800" cy="596700"/>
          </a:xfrm>
        </p:spPr>
        <p:txBody>
          <a:bodyPr/>
          <a:lstStyle/>
          <a:p>
            <a:r>
              <a:rPr lang="sv-SE" dirty="0" err="1" smtClean="0"/>
              <a:t>Towards</a:t>
            </a:r>
            <a:r>
              <a:rPr lang="sv-SE" dirty="0" smtClean="0"/>
              <a:t> a RDM – Step 3</a:t>
            </a:r>
            <a:endParaRPr lang="sv-SE" dirty="0"/>
          </a:p>
        </p:txBody>
      </p:sp>
      <p:sp>
        <p:nvSpPr>
          <p:cNvPr id="93" name="Content Placeholder 2"/>
          <p:cNvSpPr txBox="1">
            <a:spLocks/>
          </p:cNvSpPr>
          <p:nvPr/>
        </p:nvSpPr>
        <p:spPr>
          <a:xfrm>
            <a:off x="337224" y="741815"/>
            <a:ext cx="8479674" cy="163029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00B050"/>
                </a:solidFill>
              </a:rPr>
              <a:t>TO DO: </a:t>
            </a:r>
            <a:r>
              <a:rPr lang="sv-SE" sz="1400" dirty="0" smtClean="0"/>
              <a:t>In </a:t>
            </a:r>
            <a:r>
              <a:rPr lang="sv-SE" sz="1400" dirty="0" err="1" smtClean="0"/>
              <a:t>each</a:t>
            </a:r>
            <a:r>
              <a:rPr lang="sv-SE" sz="1400" dirty="0" smtClean="0"/>
              <a:t> </a:t>
            </a:r>
            <a:r>
              <a:rPr lang="sv-SE" sz="1400" dirty="0" err="1" smtClean="0"/>
              <a:t>class</a:t>
            </a:r>
            <a:r>
              <a:rPr lang="sv-SE" sz="1400" dirty="0" smtClean="0"/>
              <a:t> </a:t>
            </a:r>
            <a:r>
              <a:rPr lang="sv-SE" sz="1400" dirty="0" err="1" smtClean="0"/>
              <a:t>that</a:t>
            </a:r>
            <a:r>
              <a:rPr lang="sv-SE" sz="1400" dirty="0" smtClean="0"/>
              <a:t> </a:t>
            </a:r>
            <a:r>
              <a:rPr lang="sv-SE" sz="1400" dirty="0" err="1" smtClean="0"/>
              <a:t>does</a:t>
            </a:r>
            <a:r>
              <a:rPr lang="sv-SE" sz="1400" dirty="0" smtClean="0"/>
              <a:t> not </a:t>
            </a:r>
            <a:r>
              <a:rPr lang="sv-SE" sz="1400" dirty="0" err="1" smtClean="0"/>
              <a:t>have</a:t>
            </a:r>
            <a:r>
              <a:rPr lang="sv-SE" sz="1400" dirty="0" smtClean="0"/>
              <a:t> an </a:t>
            </a:r>
            <a:r>
              <a:rPr lang="sv-SE" sz="1400" dirty="0" err="1" smtClean="0"/>
              <a:t>identifier</a:t>
            </a:r>
            <a:r>
              <a:rPr lang="sv-SE" sz="1400" dirty="0" smtClean="0"/>
              <a:t> check </a:t>
            </a:r>
            <a:r>
              <a:rPr lang="sv-SE" sz="1400" dirty="0" err="1" smtClean="0"/>
              <a:t>if</a:t>
            </a:r>
            <a:r>
              <a:rPr lang="sv-SE" sz="1400" dirty="0" smtClean="0"/>
              <a:t> </a:t>
            </a:r>
            <a:r>
              <a:rPr lang="sv-SE" sz="1400" dirty="0" err="1" smtClean="0"/>
              <a:t>there</a:t>
            </a:r>
            <a:r>
              <a:rPr lang="sv-SE" sz="1400" dirty="0" smtClean="0"/>
              <a:t> </a:t>
            </a:r>
            <a:r>
              <a:rPr lang="sv-SE" sz="1400" dirty="0" err="1" smtClean="0"/>
              <a:t>exist</a:t>
            </a:r>
            <a:r>
              <a:rPr lang="sv-SE" sz="1400" dirty="0" smtClean="0"/>
              <a:t> 1) </a:t>
            </a:r>
            <a:r>
              <a:rPr lang="sv-SE" sz="1400" b="1" dirty="0" err="1" smtClean="0"/>
              <a:t>attributes</a:t>
            </a:r>
            <a:r>
              <a:rPr lang="sv-SE" sz="1400" b="1" dirty="0" smtClean="0"/>
              <a:t> in an </a:t>
            </a:r>
            <a:r>
              <a:rPr lang="sv-SE" sz="1400" b="1" dirty="0" err="1" smtClean="0"/>
              <a:t>associated</a:t>
            </a:r>
            <a:r>
              <a:rPr lang="sv-SE" sz="1400" b="1" dirty="0" smtClean="0"/>
              <a:t> </a:t>
            </a:r>
            <a:r>
              <a:rPr lang="sv-SE" sz="1400" b="1" dirty="0" err="1" smtClean="0"/>
              <a:t>class</a:t>
            </a:r>
            <a:r>
              <a:rPr lang="sv-SE" sz="1400" b="1" dirty="0" smtClean="0"/>
              <a:t> </a:t>
            </a:r>
            <a:r>
              <a:rPr lang="sv-SE" sz="1400" b="1" dirty="0" err="1" smtClean="0"/>
              <a:t>that</a:t>
            </a:r>
            <a:r>
              <a:rPr lang="sv-SE" sz="1400" b="1" dirty="0" smtClean="0"/>
              <a:t> is a </a:t>
            </a:r>
            <a:r>
              <a:rPr lang="sv-SE" sz="1400" b="1" dirty="0" err="1" smtClean="0"/>
              <a:t>candidate</a:t>
            </a:r>
            <a:r>
              <a:rPr lang="sv-SE" sz="1400" b="1" dirty="0" smtClean="0"/>
              <a:t> </a:t>
            </a:r>
            <a:r>
              <a:rPr lang="sv-SE" sz="1400" b="1" dirty="0" err="1" smtClean="0"/>
              <a:t>key</a:t>
            </a:r>
            <a:r>
              <a:rPr lang="sv-SE" sz="1400" dirty="0" smtClean="0"/>
              <a:t> and </a:t>
            </a:r>
            <a:r>
              <a:rPr lang="sv-SE" sz="1400" dirty="0" err="1" smtClean="0"/>
              <a:t>therefore</a:t>
            </a:r>
            <a:r>
              <a:rPr lang="sv-SE" sz="1400" dirty="0" smtClean="0"/>
              <a:t> </a:t>
            </a:r>
            <a:r>
              <a:rPr lang="sv-SE" sz="1400" dirty="0" err="1" smtClean="0"/>
              <a:t>can</a:t>
            </a:r>
            <a:r>
              <a:rPr lang="sv-SE" sz="1400" dirty="0" smtClean="0"/>
              <a:t> </a:t>
            </a:r>
            <a:r>
              <a:rPr lang="sv-SE" sz="1400" dirty="0" err="1" smtClean="0"/>
              <a:t>work</a:t>
            </a:r>
            <a:r>
              <a:rPr lang="sv-SE" sz="1400" dirty="0" smtClean="0"/>
              <a:t> as a </a:t>
            </a:r>
            <a:r>
              <a:rPr lang="sv-SE" sz="1400" dirty="0" err="1" smtClean="0"/>
              <a:t>foreign</a:t>
            </a:r>
            <a:r>
              <a:rPr lang="sv-SE" sz="1400" dirty="0" smtClean="0"/>
              <a:t> </a:t>
            </a:r>
            <a:r>
              <a:rPr lang="sv-SE" sz="1400" dirty="0" err="1" smtClean="0"/>
              <a:t>key</a:t>
            </a:r>
            <a:r>
              <a:rPr lang="sv-SE" sz="1400" dirty="0" smtClean="0"/>
              <a:t> for the </a:t>
            </a:r>
            <a:r>
              <a:rPr lang="sv-SE" sz="1400" dirty="0" err="1" smtClean="0"/>
              <a:t>class</a:t>
            </a:r>
            <a:r>
              <a:rPr lang="sv-SE" sz="1400" dirty="0" smtClean="0"/>
              <a:t> in focus (the </a:t>
            </a:r>
            <a:r>
              <a:rPr lang="sv-SE" sz="1400" dirty="0" err="1" smtClean="0"/>
              <a:t>class</a:t>
            </a:r>
            <a:r>
              <a:rPr lang="sv-SE" sz="1400" dirty="0" smtClean="0"/>
              <a:t> </a:t>
            </a:r>
            <a:r>
              <a:rPr lang="sv-SE" sz="1400" dirty="0" err="1" smtClean="0"/>
              <a:t>that</a:t>
            </a:r>
            <a:r>
              <a:rPr lang="sv-SE" sz="1400" dirty="0" smtClean="0"/>
              <a:t> do not </a:t>
            </a:r>
            <a:r>
              <a:rPr lang="sv-SE" sz="1400" dirty="0" err="1" smtClean="0"/>
              <a:t>have</a:t>
            </a:r>
            <a:r>
              <a:rPr lang="sv-SE" sz="1400" dirty="0" smtClean="0"/>
              <a:t> a </a:t>
            </a:r>
            <a:r>
              <a:rPr lang="sv-SE" sz="1400" dirty="0" err="1" smtClean="0"/>
              <a:t>candidate</a:t>
            </a:r>
            <a:r>
              <a:rPr lang="sv-SE" sz="1400" dirty="0" smtClean="0"/>
              <a:t> </a:t>
            </a:r>
            <a:r>
              <a:rPr lang="sv-SE" sz="1400" dirty="0" err="1" smtClean="0"/>
              <a:t>key</a:t>
            </a:r>
            <a:r>
              <a:rPr lang="sv-SE" sz="1400" dirty="0" smtClean="0"/>
              <a:t>) and </a:t>
            </a:r>
            <a:r>
              <a:rPr lang="sv-SE" sz="1400" dirty="0" smtClean="0"/>
              <a:t>2) </a:t>
            </a:r>
            <a:r>
              <a:rPr lang="sv-SE" sz="1400" dirty="0" err="1" smtClean="0"/>
              <a:t>that</a:t>
            </a:r>
            <a:r>
              <a:rPr lang="sv-SE" sz="1400" dirty="0" smtClean="0"/>
              <a:t> </a:t>
            </a:r>
            <a:r>
              <a:rPr lang="sv-SE" sz="1400" b="1" dirty="0" err="1" smtClean="0"/>
              <a:t>together</a:t>
            </a:r>
            <a:r>
              <a:rPr lang="sv-SE" sz="1400" b="1" dirty="0" smtClean="0"/>
              <a:t> </a:t>
            </a:r>
            <a:r>
              <a:rPr lang="sv-SE" sz="1400" b="1" dirty="0" err="1" smtClean="0"/>
              <a:t>with</a:t>
            </a:r>
            <a:r>
              <a:rPr lang="sv-SE" sz="1400" b="1" dirty="0" smtClean="0"/>
              <a:t> </a:t>
            </a:r>
            <a:r>
              <a:rPr lang="sv-SE" sz="1400" b="1" dirty="0" err="1" smtClean="0"/>
              <a:t>other</a:t>
            </a:r>
            <a:r>
              <a:rPr lang="sv-SE" sz="1400" b="1" dirty="0" smtClean="0"/>
              <a:t> </a:t>
            </a:r>
            <a:r>
              <a:rPr lang="sv-SE" sz="1400" b="1" dirty="0" err="1" smtClean="0"/>
              <a:t>attributes</a:t>
            </a:r>
            <a:r>
              <a:rPr lang="sv-SE" sz="1400" b="1" dirty="0" smtClean="0"/>
              <a:t> </a:t>
            </a:r>
            <a:r>
              <a:rPr lang="sv-SE" sz="1400" b="1" dirty="0" err="1" smtClean="0"/>
              <a:t>can</a:t>
            </a:r>
            <a:r>
              <a:rPr lang="sv-SE" sz="1400" b="1" dirty="0" smtClean="0"/>
              <a:t> </a:t>
            </a:r>
            <a:r>
              <a:rPr lang="sv-SE" sz="1400" b="1" dirty="0" err="1" smtClean="0"/>
              <a:t>work</a:t>
            </a:r>
            <a:r>
              <a:rPr lang="sv-SE" sz="1400" b="1" dirty="0" smtClean="0"/>
              <a:t> as a </a:t>
            </a:r>
            <a:r>
              <a:rPr lang="sv-SE" sz="1400" b="1" dirty="0" err="1" smtClean="0"/>
              <a:t>candidate</a:t>
            </a:r>
            <a:r>
              <a:rPr lang="sv-SE" sz="1400" b="1" dirty="0" smtClean="0"/>
              <a:t> </a:t>
            </a:r>
            <a:r>
              <a:rPr lang="sv-SE" sz="1400" b="1" dirty="0" err="1" smtClean="0"/>
              <a:t>keys</a:t>
            </a:r>
            <a:r>
              <a:rPr lang="sv-SE" sz="1400" b="1" dirty="0" smtClean="0"/>
              <a:t> (CK) for the </a:t>
            </a:r>
            <a:r>
              <a:rPr lang="sv-SE" sz="1400" b="1" dirty="0" err="1" smtClean="0"/>
              <a:t>class</a:t>
            </a:r>
            <a:r>
              <a:rPr lang="sv-SE" sz="1400" b="1" dirty="0" smtClean="0"/>
              <a:t> in focus. </a:t>
            </a:r>
            <a:r>
              <a:rPr lang="sv-SE" sz="1400" dirty="0" smtClean="0"/>
              <a:t>The </a:t>
            </a:r>
            <a:r>
              <a:rPr lang="sv-SE" sz="1400" dirty="0" err="1" smtClean="0"/>
              <a:t>class</a:t>
            </a:r>
            <a:r>
              <a:rPr lang="sv-SE" sz="1400" dirty="0" smtClean="0"/>
              <a:t> in focus is on the </a:t>
            </a:r>
            <a:r>
              <a:rPr lang="sv-SE" sz="1400" dirty="0" err="1" smtClean="0"/>
              <a:t>many</a:t>
            </a:r>
            <a:r>
              <a:rPr lang="sv-SE" sz="1400" dirty="0" smtClean="0"/>
              <a:t> </a:t>
            </a:r>
            <a:r>
              <a:rPr lang="sv-SE" sz="1400" dirty="0" err="1" smtClean="0"/>
              <a:t>side</a:t>
            </a:r>
            <a:r>
              <a:rPr lang="sv-SE" sz="1400" dirty="0" smtClean="0"/>
              <a:t> </a:t>
            </a:r>
            <a:r>
              <a:rPr lang="sv-SE" sz="1400" dirty="0" err="1" smtClean="0"/>
              <a:t>of</a:t>
            </a:r>
            <a:r>
              <a:rPr lang="sv-SE" sz="1400" dirty="0" smtClean="0"/>
              <a:t> the association.</a:t>
            </a:r>
            <a:endParaRPr lang="sv-SE" sz="2000" dirty="0" smtClean="0"/>
          </a:p>
          <a:p>
            <a:pPr marL="0" indent="0">
              <a:buFont typeface="Verdana" pitchFamily="34" charset="0"/>
              <a:buNone/>
            </a:pPr>
            <a:endParaRPr lang="sv-SE" sz="2000" dirty="0" smtClean="0"/>
          </a:p>
          <a:p>
            <a:endParaRPr lang="sv-SE" sz="2000" dirty="0"/>
          </a:p>
        </p:txBody>
      </p:sp>
    </p:spTree>
    <p:extLst>
      <p:ext uri="{BB962C8B-B14F-4D97-AF65-F5344CB8AC3E}">
        <p14:creationId xmlns:p14="http://schemas.microsoft.com/office/powerpoint/2010/main" val="3276864426"/>
      </p:ext>
    </p:extLst>
  </p:cSld>
  <p:clrMapOvr>
    <a:masterClrMapping/>
  </p:clrMapOvr>
  <mc:AlternateContent xmlns:mc="http://schemas.openxmlformats.org/markup-compatibility/2006" xmlns:p14="http://schemas.microsoft.com/office/powerpoint/2010/main">
    <mc:Choice Requires="p14">
      <p:transition spd="slow" p14:dur="2000" advTm="42024"/>
    </mc:Choice>
    <mc:Fallback xmlns="">
      <p:transition spd="slow" advTm="42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7"/>
            <a:ext cx="1265635" cy="54511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679076" y="3400814"/>
            <a:ext cx="1157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a:t>
            </a: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942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bachelorExamYear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19671" y="2508443"/>
            <a:ext cx="1483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CK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CK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52440" y="25108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54818" y="246438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54820" y="26929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892244" y="263774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875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387888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899750" y="3392580"/>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2328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06408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8" name="Text Box 22"/>
          <p:cNvSpPr txBox="1">
            <a:spLocks noChangeArrowheads="1"/>
          </p:cNvSpPr>
          <p:nvPr/>
        </p:nvSpPr>
        <p:spPr bwMode="auto">
          <a:xfrm>
            <a:off x="6918006" y="3529345"/>
            <a:ext cx="1487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a:t>
            </a:r>
          </a:p>
        </p:txBody>
      </p:sp>
      <p:sp>
        <p:nvSpPr>
          <p:cNvPr id="89" name="Oval 88"/>
          <p:cNvSpPr/>
          <p:nvPr/>
        </p:nvSpPr>
        <p:spPr>
          <a:xfrm>
            <a:off x="6815341" y="3388635"/>
            <a:ext cx="1535721" cy="554688"/>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0" name="Oval 89"/>
          <p:cNvSpPr/>
          <p:nvPr/>
        </p:nvSpPr>
        <p:spPr>
          <a:xfrm>
            <a:off x="4489736" y="3242164"/>
            <a:ext cx="1464552" cy="523317"/>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 name="Right Brace 3"/>
          <p:cNvSpPr/>
          <p:nvPr/>
        </p:nvSpPr>
        <p:spPr>
          <a:xfrm>
            <a:off x="8359029" y="2717311"/>
            <a:ext cx="120047" cy="2940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5" name="TextBox 4"/>
          <p:cNvSpPr txBox="1"/>
          <p:nvPr/>
        </p:nvSpPr>
        <p:spPr>
          <a:xfrm>
            <a:off x="8477950" y="2764960"/>
            <a:ext cx="346570" cy="276999"/>
          </a:xfrm>
          <a:prstGeom prst="rect">
            <a:avLst/>
          </a:prstGeom>
          <a:noFill/>
        </p:spPr>
        <p:txBody>
          <a:bodyPr wrap="none" rtlCol="0">
            <a:spAutoFit/>
          </a:bodyPr>
          <a:lstStyle/>
          <a:p>
            <a:r>
              <a:rPr lang="sv-SE" sz="1200" dirty="0" smtClean="0"/>
              <a:t>CK</a:t>
            </a:r>
            <a:endParaRPr lang="sv-SE"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91" name="Rectangle 90"/>
          <p:cNvSpPr/>
          <p:nvPr/>
        </p:nvSpPr>
        <p:spPr>
          <a:xfrm>
            <a:off x="7372616" y="89210"/>
            <a:ext cx="1598362" cy="110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2" name="Title 1"/>
          <p:cNvSpPr>
            <a:spLocks noGrp="1"/>
          </p:cNvSpPr>
          <p:nvPr>
            <p:ph type="title"/>
          </p:nvPr>
        </p:nvSpPr>
        <p:spPr>
          <a:xfrm>
            <a:off x="483056" y="217782"/>
            <a:ext cx="6850800" cy="596700"/>
          </a:xfrm>
        </p:spPr>
        <p:txBody>
          <a:bodyPr/>
          <a:lstStyle/>
          <a:p>
            <a:r>
              <a:rPr lang="sv-SE" dirty="0" err="1" smtClean="0"/>
              <a:t>Towards</a:t>
            </a:r>
            <a:r>
              <a:rPr lang="sv-SE" dirty="0" smtClean="0"/>
              <a:t> a RDM – Step 3</a:t>
            </a:r>
            <a:endParaRPr lang="sv-SE" dirty="0"/>
          </a:p>
        </p:txBody>
      </p:sp>
      <p:sp>
        <p:nvSpPr>
          <p:cNvPr id="93" name="Content Placeholder 2"/>
          <p:cNvSpPr txBox="1">
            <a:spLocks/>
          </p:cNvSpPr>
          <p:nvPr/>
        </p:nvSpPr>
        <p:spPr>
          <a:xfrm>
            <a:off x="337224" y="741815"/>
            <a:ext cx="8479674" cy="163029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00B050"/>
                </a:solidFill>
              </a:rPr>
              <a:t>TO DO: </a:t>
            </a:r>
            <a:r>
              <a:rPr lang="sv-SE" sz="1400" dirty="0" smtClean="0"/>
              <a:t>In </a:t>
            </a:r>
            <a:r>
              <a:rPr lang="sv-SE" sz="1400" dirty="0" err="1" smtClean="0"/>
              <a:t>each</a:t>
            </a:r>
            <a:r>
              <a:rPr lang="sv-SE" sz="1400" dirty="0" smtClean="0"/>
              <a:t> </a:t>
            </a:r>
            <a:r>
              <a:rPr lang="sv-SE" sz="1400" dirty="0" err="1" smtClean="0"/>
              <a:t>class</a:t>
            </a:r>
            <a:r>
              <a:rPr lang="sv-SE" sz="1400" dirty="0" smtClean="0"/>
              <a:t> </a:t>
            </a:r>
            <a:r>
              <a:rPr lang="sv-SE" sz="1400" dirty="0" err="1" smtClean="0"/>
              <a:t>that</a:t>
            </a:r>
            <a:r>
              <a:rPr lang="sv-SE" sz="1400" dirty="0" smtClean="0"/>
              <a:t> </a:t>
            </a:r>
            <a:r>
              <a:rPr lang="sv-SE" sz="1400" dirty="0" err="1" smtClean="0"/>
              <a:t>does</a:t>
            </a:r>
            <a:r>
              <a:rPr lang="sv-SE" sz="1400" dirty="0" smtClean="0"/>
              <a:t> not </a:t>
            </a:r>
            <a:r>
              <a:rPr lang="sv-SE" sz="1400" dirty="0" err="1" smtClean="0"/>
              <a:t>have</a:t>
            </a:r>
            <a:r>
              <a:rPr lang="sv-SE" sz="1400" dirty="0" smtClean="0"/>
              <a:t> an </a:t>
            </a:r>
            <a:r>
              <a:rPr lang="sv-SE" sz="1400" dirty="0" err="1" smtClean="0"/>
              <a:t>identifier</a:t>
            </a:r>
            <a:r>
              <a:rPr lang="sv-SE" sz="1400" dirty="0" smtClean="0"/>
              <a:t> check </a:t>
            </a:r>
            <a:r>
              <a:rPr lang="sv-SE" sz="1400" dirty="0" err="1" smtClean="0"/>
              <a:t>if</a:t>
            </a:r>
            <a:r>
              <a:rPr lang="sv-SE" sz="1400" dirty="0" smtClean="0"/>
              <a:t> </a:t>
            </a:r>
            <a:r>
              <a:rPr lang="sv-SE" sz="1400" dirty="0" err="1" smtClean="0"/>
              <a:t>there</a:t>
            </a:r>
            <a:r>
              <a:rPr lang="sv-SE" sz="1400" dirty="0" smtClean="0"/>
              <a:t> </a:t>
            </a:r>
            <a:r>
              <a:rPr lang="sv-SE" sz="1400" dirty="0" err="1" smtClean="0"/>
              <a:t>exist</a:t>
            </a:r>
            <a:r>
              <a:rPr lang="sv-SE" sz="1400" dirty="0" smtClean="0"/>
              <a:t> 1) </a:t>
            </a:r>
            <a:r>
              <a:rPr lang="sv-SE" sz="1400" b="1" dirty="0" err="1" smtClean="0"/>
              <a:t>attributes</a:t>
            </a:r>
            <a:r>
              <a:rPr lang="sv-SE" sz="1400" b="1" dirty="0" smtClean="0"/>
              <a:t> in an </a:t>
            </a:r>
            <a:r>
              <a:rPr lang="sv-SE" sz="1400" b="1" dirty="0" err="1" smtClean="0"/>
              <a:t>associated</a:t>
            </a:r>
            <a:r>
              <a:rPr lang="sv-SE" sz="1400" b="1" dirty="0" smtClean="0"/>
              <a:t> </a:t>
            </a:r>
            <a:r>
              <a:rPr lang="sv-SE" sz="1400" b="1" dirty="0" err="1" smtClean="0"/>
              <a:t>class</a:t>
            </a:r>
            <a:r>
              <a:rPr lang="sv-SE" sz="1400" b="1" dirty="0" smtClean="0"/>
              <a:t> </a:t>
            </a:r>
            <a:r>
              <a:rPr lang="sv-SE" sz="1400" b="1" dirty="0" err="1" smtClean="0"/>
              <a:t>that</a:t>
            </a:r>
            <a:r>
              <a:rPr lang="sv-SE" sz="1400" b="1" dirty="0" smtClean="0"/>
              <a:t> is a </a:t>
            </a:r>
            <a:r>
              <a:rPr lang="sv-SE" sz="1400" b="1" dirty="0" err="1" smtClean="0"/>
              <a:t>candidate</a:t>
            </a:r>
            <a:r>
              <a:rPr lang="sv-SE" sz="1400" b="1" dirty="0" smtClean="0"/>
              <a:t> </a:t>
            </a:r>
            <a:r>
              <a:rPr lang="sv-SE" sz="1400" b="1" dirty="0" err="1" smtClean="0"/>
              <a:t>key</a:t>
            </a:r>
            <a:r>
              <a:rPr lang="sv-SE" sz="1400" dirty="0" smtClean="0"/>
              <a:t> and </a:t>
            </a:r>
            <a:r>
              <a:rPr lang="sv-SE" sz="1400" dirty="0" err="1" smtClean="0"/>
              <a:t>therefore</a:t>
            </a:r>
            <a:r>
              <a:rPr lang="sv-SE" sz="1400" dirty="0" smtClean="0"/>
              <a:t> </a:t>
            </a:r>
            <a:r>
              <a:rPr lang="sv-SE" sz="1400" dirty="0" err="1" smtClean="0"/>
              <a:t>can</a:t>
            </a:r>
            <a:r>
              <a:rPr lang="sv-SE" sz="1400" dirty="0" smtClean="0"/>
              <a:t> </a:t>
            </a:r>
            <a:r>
              <a:rPr lang="sv-SE" sz="1400" dirty="0" err="1" smtClean="0"/>
              <a:t>work</a:t>
            </a:r>
            <a:r>
              <a:rPr lang="sv-SE" sz="1400" dirty="0" smtClean="0"/>
              <a:t> as a </a:t>
            </a:r>
            <a:r>
              <a:rPr lang="sv-SE" sz="1400" dirty="0" err="1" smtClean="0"/>
              <a:t>foreign</a:t>
            </a:r>
            <a:r>
              <a:rPr lang="sv-SE" sz="1400" dirty="0" smtClean="0"/>
              <a:t> </a:t>
            </a:r>
            <a:r>
              <a:rPr lang="sv-SE" sz="1400" dirty="0" err="1" smtClean="0"/>
              <a:t>key</a:t>
            </a:r>
            <a:r>
              <a:rPr lang="sv-SE" sz="1400" dirty="0" smtClean="0"/>
              <a:t> for the </a:t>
            </a:r>
            <a:r>
              <a:rPr lang="sv-SE" sz="1400" dirty="0" err="1" smtClean="0"/>
              <a:t>class</a:t>
            </a:r>
            <a:r>
              <a:rPr lang="sv-SE" sz="1400" dirty="0" smtClean="0"/>
              <a:t> in focus (the </a:t>
            </a:r>
            <a:r>
              <a:rPr lang="sv-SE" sz="1400" dirty="0" err="1" smtClean="0"/>
              <a:t>class</a:t>
            </a:r>
            <a:r>
              <a:rPr lang="sv-SE" sz="1400" dirty="0" smtClean="0"/>
              <a:t> </a:t>
            </a:r>
            <a:r>
              <a:rPr lang="sv-SE" sz="1400" dirty="0" err="1" smtClean="0"/>
              <a:t>that</a:t>
            </a:r>
            <a:r>
              <a:rPr lang="sv-SE" sz="1400" dirty="0" smtClean="0"/>
              <a:t> do not </a:t>
            </a:r>
            <a:r>
              <a:rPr lang="sv-SE" sz="1400" dirty="0" err="1" smtClean="0"/>
              <a:t>have</a:t>
            </a:r>
            <a:r>
              <a:rPr lang="sv-SE" sz="1400" dirty="0" smtClean="0"/>
              <a:t> a </a:t>
            </a:r>
            <a:r>
              <a:rPr lang="sv-SE" sz="1400" dirty="0" err="1" smtClean="0"/>
              <a:t>candidate</a:t>
            </a:r>
            <a:r>
              <a:rPr lang="sv-SE" sz="1400" dirty="0" smtClean="0"/>
              <a:t> </a:t>
            </a:r>
            <a:r>
              <a:rPr lang="sv-SE" sz="1400" dirty="0" err="1" smtClean="0"/>
              <a:t>key</a:t>
            </a:r>
            <a:r>
              <a:rPr lang="sv-SE" sz="1400" dirty="0" smtClean="0"/>
              <a:t>) and </a:t>
            </a:r>
            <a:r>
              <a:rPr lang="sv-SE" sz="1400" dirty="0" smtClean="0"/>
              <a:t>2) </a:t>
            </a:r>
            <a:r>
              <a:rPr lang="sv-SE" sz="1400" b="1" dirty="0" err="1" smtClean="0"/>
              <a:t>that</a:t>
            </a:r>
            <a:r>
              <a:rPr lang="sv-SE" sz="1400" b="1" dirty="0" smtClean="0"/>
              <a:t> </a:t>
            </a:r>
            <a:r>
              <a:rPr lang="sv-SE" sz="1400" b="1" dirty="0" err="1" smtClean="0"/>
              <a:t>together</a:t>
            </a:r>
            <a:r>
              <a:rPr lang="sv-SE" sz="1400" b="1" dirty="0" smtClean="0"/>
              <a:t> </a:t>
            </a:r>
            <a:r>
              <a:rPr lang="sv-SE" sz="1400" b="1" dirty="0" err="1" smtClean="0"/>
              <a:t>with</a:t>
            </a:r>
            <a:r>
              <a:rPr lang="sv-SE" sz="1400" b="1" dirty="0" smtClean="0"/>
              <a:t> </a:t>
            </a:r>
            <a:r>
              <a:rPr lang="sv-SE" sz="1400" b="1" dirty="0" err="1" smtClean="0"/>
              <a:t>other</a:t>
            </a:r>
            <a:r>
              <a:rPr lang="sv-SE" sz="1400" b="1" dirty="0" smtClean="0"/>
              <a:t> </a:t>
            </a:r>
            <a:r>
              <a:rPr lang="sv-SE" sz="1400" b="1" dirty="0" err="1" smtClean="0"/>
              <a:t>attributes</a:t>
            </a:r>
            <a:r>
              <a:rPr lang="sv-SE" sz="1400" b="1" dirty="0" smtClean="0"/>
              <a:t> </a:t>
            </a:r>
            <a:r>
              <a:rPr lang="sv-SE" sz="1400" b="1" dirty="0" err="1" smtClean="0"/>
              <a:t>can</a:t>
            </a:r>
            <a:r>
              <a:rPr lang="sv-SE" sz="1400" b="1" dirty="0" smtClean="0"/>
              <a:t> </a:t>
            </a:r>
            <a:r>
              <a:rPr lang="sv-SE" sz="1400" b="1" dirty="0" err="1" smtClean="0"/>
              <a:t>work</a:t>
            </a:r>
            <a:r>
              <a:rPr lang="sv-SE" sz="1400" b="1" dirty="0" smtClean="0"/>
              <a:t> as a </a:t>
            </a:r>
            <a:r>
              <a:rPr lang="sv-SE" sz="1400" b="1" dirty="0" err="1" smtClean="0"/>
              <a:t>candidate</a:t>
            </a:r>
            <a:r>
              <a:rPr lang="sv-SE" sz="1400" b="1" dirty="0" smtClean="0"/>
              <a:t> </a:t>
            </a:r>
            <a:r>
              <a:rPr lang="sv-SE" sz="1400" b="1" dirty="0" err="1" smtClean="0"/>
              <a:t>keys</a:t>
            </a:r>
            <a:r>
              <a:rPr lang="sv-SE" sz="1400" b="1" dirty="0" smtClean="0"/>
              <a:t> (CK) for the </a:t>
            </a:r>
            <a:r>
              <a:rPr lang="sv-SE" sz="1400" b="1" dirty="0" err="1" smtClean="0"/>
              <a:t>class</a:t>
            </a:r>
            <a:r>
              <a:rPr lang="sv-SE" sz="1400" b="1" dirty="0" smtClean="0"/>
              <a:t> in focus. </a:t>
            </a:r>
            <a:r>
              <a:rPr lang="sv-SE" sz="1400" dirty="0" smtClean="0"/>
              <a:t>The </a:t>
            </a:r>
            <a:r>
              <a:rPr lang="sv-SE" sz="1400" dirty="0" err="1" smtClean="0"/>
              <a:t>class</a:t>
            </a:r>
            <a:r>
              <a:rPr lang="sv-SE" sz="1400" dirty="0" smtClean="0"/>
              <a:t> in focus is on the </a:t>
            </a:r>
            <a:r>
              <a:rPr lang="sv-SE" sz="1400" dirty="0" err="1" smtClean="0"/>
              <a:t>many</a:t>
            </a:r>
            <a:r>
              <a:rPr lang="sv-SE" sz="1400" dirty="0" smtClean="0"/>
              <a:t> </a:t>
            </a:r>
            <a:r>
              <a:rPr lang="sv-SE" sz="1400" dirty="0" err="1" smtClean="0"/>
              <a:t>side</a:t>
            </a:r>
            <a:r>
              <a:rPr lang="sv-SE" sz="1400" dirty="0" smtClean="0"/>
              <a:t> </a:t>
            </a:r>
            <a:r>
              <a:rPr lang="sv-SE" sz="1400" dirty="0" err="1" smtClean="0"/>
              <a:t>of</a:t>
            </a:r>
            <a:r>
              <a:rPr lang="sv-SE" sz="1400" dirty="0" smtClean="0"/>
              <a:t> the association.</a:t>
            </a:r>
            <a:endParaRPr lang="sv-SE" sz="2000" dirty="0" smtClean="0"/>
          </a:p>
          <a:p>
            <a:pPr marL="0" indent="0">
              <a:buFont typeface="Verdana" pitchFamily="34" charset="0"/>
              <a:buNone/>
            </a:pPr>
            <a:endParaRPr lang="sv-SE" sz="2000" dirty="0" smtClean="0"/>
          </a:p>
          <a:p>
            <a:endParaRPr lang="sv-SE" sz="2000" dirty="0"/>
          </a:p>
        </p:txBody>
      </p:sp>
    </p:spTree>
    <p:extLst>
      <p:ext uri="{BB962C8B-B14F-4D97-AF65-F5344CB8AC3E}">
        <p14:creationId xmlns:p14="http://schemas.microsoft.com/office/powerpoint/2010/main" val="3752656336"/>
      </p:ext>
    </p:extLst>
  </p:cSld>
  <p:clrMapOvr>
    <a:masterClrMapping/>
  </p:clrMapOvr>
  <mc:AlternateContent xmlns:mc="http://schemas.openxmlformats.org/markup-compatibility/2006" xmlns:p14="http://schemas.microsoft.com/office/powerpoint/2010/main">
    <mc:Choice Requires="p14">
      <p:transition spd="slow" p14:dur="2000" advTm="85214"/>
    </mc:Choice>
    <mc:Fallback xmlns="">
      <p:transition spd="slow" advTm="85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6"/>
            <a:ext cx="1265635" cy="7743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679076" y="3400814"/>
            <a:ext cx="1157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a:t>
            </a: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942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19671" y="2508443"/>
            <a:ext cx="1483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CK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CK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52440" y="25108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54818" y="246438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54820" y="26929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892244" y="263774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875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40045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58953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928210" y="3377335"/>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7214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11294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90" name="Oval 89"/>
          <p:cNvSpPr/>
          <p:nvPr/>
        </p:nvSpPr>
        <p:spPr>
          <a:xfrm>
            <a:off x="4594963" y="3193608"/>
            <a:ext cx="1101743" cy="968503"/>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 name="Right Brace 3"/>
          <p:cNvSpPr/>
          <p:nvPr/>
        </p:nvSpPr>
        <p:spPr>
          <a:xfrm>
            <a:off x="8359029" y="2717311"/>
            <a:ext cx="120047" cy="2940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5" name="TextBox 4"/>
          <p:cNvSpPr txBox="1"/>
          <p:nvPr/>
        </p:nvSpPr>
        <p:spPr>
          <a:xfrm>
            <a:off x="8477950" y="2764960"/>
            <a:ext cx="346570" cy="276999"/>
          </a:xfrm>
          <a:prstGeom prst="rect">
            <a:avLst/>
          </a:prstGeom>
          <a:noFill/>
        </p:spPr>
        <p:txBody>
          <a:bodyPr wrap="none" rtlCol="0">
            <a:spAutoFit/>
          </a:bodyPr>
          <a:lstStyle/>
          <a:p>
            <a:r>
              <a:rPr lang="sv-SE" sz="1200" dirty="0" smtClean="0"/>
              <a:t>CK</a:t>
            </a:r>
            <a:endParaRPr lang="sv-SE" sz="1200" dirty="0"/>
          </a:p>
        </p:txBody>
      </p:sp>
      <p:sp>
        <p:nvSpPr>
          <p:cNvPr id="93" name="Text Box 22"/>
          <p:cNvSpPr txBox="1">
            <a:spLocks noChangeArrowheads="1"/>
          </p:cNvSpPr>
          <p:nvPr/>
        </p:nvSpPr>
        <p:spPr bwMode="auto">
          <a:xfrm>
            <a:off x="4667529" y="363505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4" name="Text Box 22"/>
          <p:cNvSpPr txBox="1">
            <a:spLocks noChangeArrowheads="1"/>
          </p:cNvSpPr>
          <p:nvPr/>
        </p:nvSpPr>
        <p:spPr bwMode="auto">
          <a:xfrm>
            <a:off x="6908120" y="3555860"/>
            <a:ext cx="14799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5" name="Right Brace 94"/>
          <p:cNvSpPr/>
          <p:nvPr/>
        </p:nvSpPr>
        <p:spPr>
          <a:xfrm>
            <a:off x="8389409" y="3607409"/>
            <a:ext cx="88541" cy="3971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6" name="TextBox 95"/>
          <p:cNvSpPr txBox="1"/>
          <p:nvPr/>
        </p:nvSpPr>
        <p:spPr>
          <a:xfrm>
            <a:off x="8508330" y="3655058"/>
            <a:ext cx="346570" cy="276999"/>
          </a:xfrm>
          <a:prstGeom prst="rect">
            <a:avLst/>
          </a:prstGeom>
          <a:noFill/>
        </p:spPr>
        <p:txBody>
          <a:bodyPr wrap="none" rtlCol="0">
            <a:spAutoFit/>
          </a:bodyPr>
          <a:lstStyle/>
          <a:p>
            <a:r>
              <a:rPr lang="sv-SE" sz="1200" dirty="0" smtClean="0"/>
              <a:t>CK</a:t>
            </a:r>
            <a:endParaRPr lang="sv-SE" sz="1200" dirty="0"/>
          </a:p>
        </p:txBody>
      </p:sp>
      <p:sp>
        <p:nvSpPr>
          <p:cNvPr id="97" name="Right Brace 96"/>
          <p:cNvSpPr/>
          <p:nvPr/>
        </p:nvSpPr>
        <p:spPr>
          <a:xfrm>
            <a:off x="5978186" y="3588245"/>
            <a:ext cx="69682" cy="33936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8" name="TextBox 97"/>
          <p:cNvSpPr txBox="1"/>
          <p:nvPr/>
        </p:nvSpPr>
        <p:spPr>
          <a:xfrm>
            <a:off x="6042385" y="3619426"/>
            <a:ext cx="346570" cy="276999"/>
          </a:xfrm>
          <a:prstGeom prst="rect">
            <a:avLst/>
          </a:prstGeom>
          <a:noFill/>
        </p:spPr>
        <p:txBody>
          <a:bodyPr wrap="none" rtlCol="0">
            <a:spAutoFit/>
          </a:bodyPr>
          <a:lstStyle/>
          <a:p>
            <a:r>
              <a:rPr lang="sv-SE" sz="1200" dirty="0" smtClean="0"/>
              <a:t>CK</a:t>
            </a:r>
            <a:endParaRPr lang="sv-SE" sz="1200" dirty="0"/>
          </a:p>
        </p:txBody>
      </p:sp>
      <p:sp>
        <p:nvSpPr>
          <p:cNvPr id="99" name="Oval 98"/>
          <p:cNvSpPr/>
          <p:nvPr/>
        </p:nvSpPr>
        <p:spPr>
          <a:xfrm>
            <a:off x="6847301" y="3254319"/>
            <a:ext cx="1101743" cy="968503"/>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100" name="Rectangle 99"/>
          <p:cNvSpPr/>
          <p:nvPr/>
        </p:nvSpPr>
        <p:spPr>
          <a:xfrm>
            <a:off x="7372616" y="89210"/>
            <a:ext cx="1598362" cy="110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1" name="Title 1"/>
          <p:cNvSpPr>
            <a:spLocks noGrp="1"/>
          </p:cNvSpPr>
          <p:nvPr>
            <p:ph type="title"/>
          </p:nvPr>
        </p:nvSpPr>
        <p:spPr>
          <a:xfrm>
            <a:off x="483056" y="217782"/>
            <a:ext cx="6850800" cy="596700"/>
          </a:xfrm>
        </p:spPr>
        <p:txBody>
          <a:bodyPr/>
          <a:lstStyle/>
          <a:p>
            <a:r>
              <a:rPr lang="sv-SE" dirty="0" err="1" smtClean="0"/>
              <a:t>Towards</a:t>
            </a:r>
            <a:r>
              <a:rPr lang="sv-SE" dirty="0" smtClean="0"/>
              <a:t> a RDM – Step 3</a:t>
            </a:r>
            <a:endParaRPr lang="sv-SE" dirty="0"/>
          </a:p>
        </p:txBody>
      </p:sp>
      <p:sp>
        <p:nvSpPr>
          <p:cNvPr id="102" name="Content Placeholder 2"/>
          <p:cNvSpPr txBox="1">
            <a:spLocks/>
          </p:cNvSpPr>
          <p:nvPr/>
        </p:nvSpPr>
        <p:spPr>
          <a:xfrm>
            <a:off x="337224" y="741815"/>
            <a:ext cx="8479674" cy="163029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00B050"/>
                </a:solidFill>
              </a:rPr>
              <a:t>TO DO: </a:t>
            </a:r>
            <a:r>
              <a:rPr lang="sv-SE" sz="1400" dirty="0" smtClean="0"/>
              <a:t>In </a:t>
            </a:r>
            <a:r>
              <a:rPr lang="sv-SE" sz="1400" dirty="0" err="1" smtClean="0"/>
              <a:t>each</a:t>
            </a:r>
            <a:r>
              <a:rPr lang="sv-SE" sz="1400" dirty="0" smtClean="0"/>
              <a:t> </a:t>
            </a:r>
            <a:r>
              <a:rPr lang="sv-SE" sz="1400" dirty="0" err="1" smtClean="0"/>
              <a:t>class</a:t>
            </a:r>
            <a:r>
              <a:rPr lang="sv-SE" sz="1400" dirty="0" smtClean="0"/>
              <a:t> </a:t>
            </a:r>
            <a:r>
              <a:rPr lang="sv-SE" sz="1400" dirty="0" err="1" smtClean="0"/>
              <a:t>that</a:t>
            </a:r>
            <a:r>
              <a:rPr lang="sv-SE" sz="1400" dirty="0" smtClean="0"/>
              <a:t> </a:t>
            </a:r>
            <a:r>
              <a:rPr lang="sv-SE" sz="1400" dirty="0" err="1" smtClean="0"/>
              <a:t>does</a:t>
            </a:r>
            <a:r>
              <a:rPr lang="sv-SE" sz="1400" dirty="0" smtClean="0"/>
              <a:t> not </a:t>
            </a:r>
            <a:r>
              <a:rPr lang="sv-SE" sz="1400" dirty="0" err="1" smtClean="0"/>
              <a:t>have</a:t>
            </a:r>
            <a:r>
              <a:rPr lang="sv-SE" sz="1400" dirty="0" smtClean="0"/>
              <a:t> an </a:t>
            </a:r>
            <a:r>
              <a:rPr lang="sv-SE" sz="1400" dirty="0" err="1" smtClean="0"/>
              <a:t>identifier</a:t>
            </a:r>
            <a:r>
              <a:rPr lang="sv-SE" sz="1400" dirty="0" smtClean="0"/>
              <a:t> check </a:t>
            </a:r>
            <a:r>
              <a:rPr lang="sv-SE" sz="1400" dirty="0" err="1" smtClean="0"/>
              <a:t>if</a:t>
            </a:r>
            <a:r>
              <a:rPr lang="sv-SE" sz="1400" dirty="0" smtClean="0"/>
              <a:t> </a:t>
            </a:r>
            <a:r>
              <a:rPr lang="sv-SE" sz="1400" dirty="0" err="1" smtClean="0"/>
              <a:t>there</a:t>
            </a:r>
            <a:r>
              <a:rPr lang="sv-SE" sz="1400" dirty="0" smtClean="0"/>
              <a:t> </a:t>
            </a:r>
            <a:r>
              <a:rPr lang="sv-SE" sz="1400" dirty="0" err="1" smtClean="0"/>
              <a:t>exist</a:t>
            </a:r>
            <a:r>
              <a:rPr lang="sv-SE" sz="1400" dirty="0" smtClean="0"/>
              <a:t> 1) </a:t>
            </a:r>
            <a:r>
              <a:rPr lang="sv-SE" sz="1400" b="1" dirty="0" err="1" smtClean="0"/>
              <a:t>attributes</a:t>
            </a:r>
            <a:r>
              <a:rPr lang="sv-SE" sz="1400" b="1" dirty="0" smtClean="0"/>
              <a:t> in an </a:t>
            </a:r>
            <a:r>
              <a:rPr lang="sv-SE" sz="1400" b="1" dirty="0" err="1" smtClean="0"/>
              <a:t>associated</a:t>
            </a:r>
            <a:r>
              <a:rPr lang="sv-SE" sz="1400" b="1" dirty="0" smtClean="0"/>
              <a:t> </a:t>
            </a:r>
            <a:r>
              <a:rPr lang="sv-SE" sz="1400" b="1" dirty="0" err="1" smtClean="0"/>
              <a:t>class</a:t>
            </a:r>
            <a:r>
              <a:rPr lang="sv-SE" sz="1400" b="1" dirty="0" smtClean="0"/>
              <a:t> </a:t>
            </a:r>
            <a:r>
              <a:rPr lang="sv-SE" sz="1400" b="1" dirty="0" err="1" smtClean="0"/>
              <a:t>that</a:t>
            </a:r>
            <a:r>
              <a:rPr lang="sv-SE" sz="1400" b="1" dirty="0" smtClean="0"/>
              <a:t> is a </a:t>
            </a:r>
            <a:r>
              <a:rPr lang="sv-SE" sz="1400" b="1" dirty="0" err="1" smtClean="0"/>
              <a:t>candidate</a:t>
            </a:r>
            <a:r>
              <a:rPr lang="sv-SE" sz="1400" b="1" dirty="0" smtClean="0"/>
              <a:t> </a:t>
            </a:r>
            <a:r>
              <a:rPr lang="sv-SE" sz="1400" b="1" dirty="0" err="1" smtClean="0"/>
              <a:t>key</a:t>
            </a:r>
            <a:r>
              <a:rPr lang="sv-SE" sz="1400" dirty="0" smtClean="0"/>
              <a:t> and </a:t>
            </a:r>
            <a:r>
              <a:rPr lang="sv-SE" sz="1400" dirty="0" err="1" smtClean="0"/>
              <a:t>therefore</a:t>
            </a:r>
            <a:r>
              <a:rPr lang="sv-SE" sz="1400" dirty="0" smtClean="0"/>
              <a:t> </a:t>
            </a:r>
            <a:r>
              <a:rPr lang="sv-SE" sz="1400" dirty="0" err="1" smtClean="0"/>
              <a:t>can</a:t>
            </a:r>
            <a:r>
              <a:rPr lang="sv-SE" sz="1400" dirty="0" smtClean="0"/>
              <a:t> </a:t>
            </a:r>
            <a:r>
              <a:rPr lang="sv-SE" sz="1400" dirty="0" err="1" smtClean="0"/>
              <a:t>work</a:t>
            </a:r>
            <a:r>
              <a:rPr lang="sv-SE" sz="1400" dirty="0" smtClean="0"/>
              <a:t> as a </a:t>
            </a:r>
            <a:r>
              <a:rPr lang="sv-SE" sz="1400" dirty="0" err="1" smtClean="0"/>
              <a:t>foreign</a:t>
            </a:r>
            <a:r>
              <a:rPr lang="sv-SE" sz="1400" dirty="0" smtClean="0"/>
              <a:t> </a:t>
            </a:r>
            <a:r>
              <a:rPr lang="sv-SE" sz="1400" dirty="0" err="1" smtClean="0"/>
              <a:t>key</a:t>
            </a:r>
            <a:r>
              <a:rPr lang="sv-SE" sz="1400" dirty="0" smtClean="0"/>
              <a:t> for the </a:t>
            </a:r>
            <a:r>
              <a:rPr lang="sv-SE" sz="1400" dirty="0" err="1" smtClean="0"/>
              <a:t>class</a:t>
            </a:r>
            <a:r>
              <a:rPr lang="sv-SE" sz="1400" dirty="0" smtClean="0"/>
              <a:t> in focus (the </a:t>
            </a:r>
            <a:r>
              <a:rPr lang="sv-SE" sz="1400" dirty="0" err="1" smtClean="0"/>
              <a:t>class</a:t>
            </a:r>
            <a:r>
              <a:rPr lang="sv-SE" sz="1400" dirty="0" smtClean="0"/>
              <a:t> </a:t>
            </a:r>
            <a:r>
              <a:rPr lang="sv-SE" sz="1400" dirty="0" err="1" smtClean="0"/>
              <a:t>that</a:t>
            </a:r>
            <a:r>
              <a:rPr lang="sv-SE" sz="1400" dirty="0" smtClean="0"/>
              <a:t> do not </a:t>
            </a:r>
            <a:r>
              <a:rPr lang="sv-SE" sz="1400" dirty="0" err="1" smtClean="0"/>
              <a:t>have</a:t>
            </a:r>
            <a:r>
              <a:rPr lang="sv-SE" sz="1400" dirty="0" smtClean="0"/>
              <a:t> a </a:t>
            </a:r>
            <a:r>
              <a:rPr lang="sv-SE" sz="1400" dirty="0" err="1" smtClean="0"/>
              <a:t>candidate</a:t>
            </a:r>
            <a:r>
              <a:rPr lang="sv-SE" sz="1400" dirty="0" smtClean="0"/>
              <a:t> </a:t>
            </a:r>
            <a:r>
              <a:rPr lang="sv-SE" sz="1400" dirty="0" err="1" smtClean="0"/>
              <a:t>key</a:t>
            </a:r>
            <a:r>
              <a:rPr lang="sv-SE" sz="1400" dirty="0" smtClean="0"/>
              <a:t>) and </a:t>
            </a:r>
            <a:r>
              <a:rPr lang="sv-SE" sz="1400" dirty="0" smtClean="0"/>
              <a:t>2) </a:t>
            </a:r>
            <a:r>
              <a:rPr lang="sv-SE" sz="1400" dirty="0" err="1" smtClean="0"/>
              <a:t>that</a:t>
            </a:r>
            <a:r>
              <a:rPr lang="sv-SE" sz="1400" dirty="0" smtClean="0"/>
              <a:t> </a:t>
            </a:r>
            <a:r>
              <a:rPr lang="sv-SE" sz="1400" b="1" dirty="0" err="1" smtClean="0"/>
              <a:t>together</a:t>
            </a:r>
            <a:r>
              <a:rPr lang="sv-SE" sz="1400" b="1" dirty="0" smtClean="0"/>
              <a:t> </a:t>
            </a:r>
            <a:r>
              <a:rPr lang="sv-SE" sz="1400" b="1" dirty="0" err="1" smtClean="0"/>
              <a:t>with</a:t>
            </a:r>
            <a:r>
              <a:rPr lang="sv-SE" sz="1400" b="1" dirty="0" smtClean="0"/>
              <a:t> </a:t>
            </a:r>
            <a:r>
              <a:rPr lang="sv-SE" sz="1400" b="1" dirty="0" err="1" smtClean="0"/>
              <a:t>other</a:t>
            </a:r>
            <a:r>
              <a:rPr lang="sv-SE" sz="1400" b="1" dirty="0" smtClean="0"/>
              <a:t> </a:t>
            </a:r>
            <a:r>
              <a:rPr lang="sv-SE" sz="1400" b="1" dirty="0" err="1" smtClean="0"/>
              <a:t>attributes</a:t>
            </a:r>
            <a:r>
              <a:rPr lang="sv-SE" sz="1400" b="1" dirty="0" smtClean="0"/>
              <a:t> </a:t>
            </a:r>
            <a:r>
              <a:rPr lang="sv-SE" sz="1400" b="1" dirty="0" err="1" smtClean="0"/>
              <a:t>can</a:t>
            </a:r>
            <a:r>
              <a:rPr lang="sv-SE" sz="1400" b="1" dirty="0" smtClean="0"/>
              <a:t> </a:t>
            </a:r>
            <a:r>
              <a:rPr lang="sv-SE" sz="1400" b="1" dirty="0" err="1" smtClean="0"/>
              <a:t>work</a:t>
            </a:r>
            <a:r>
              <a:rPr lang="sv-SE" sz="1400" b="1" dirty="0" smtClean="0"/>
              <a:t> as a </a:t>
            </a:r>
            <a:r>
              <a:rPr lang="sv-SE" sz="1400" b="1" dirty="0" err="1" smtClean="0"/>
              <a:t>candidate</a:t>
            </a:r>
            <a:r>
              <a:rPr lang="sv-SE" sz="1400" b="1" dirty="0" smtClean="0"/>
              <a:t> </a:t>
            </a:r>
            <a:r>
              <a:rPr lang="sv-SE" sz="1400" b="1" dirty="0" err="1" smtClean="0"/>
              <a:t>keys</a:t>
            </a:r>
            <a:r>
              <a:rPr lang="sv-SE" sz="1400" b="1" dirty="0" smtClean="0"/>
              <a:t> (CK) for the </a:t>
            </a:r>
            <a:r>
              <a:rPr lang="sv-SE" sz="1400" b="1" dirty="0" err="1" smtClean="0"/>
              <a:t>class</a:t>
            </a:r>
            <a:r>
              <a:rPr lang="sv-SE" sz="1400" b="1" dirty="0" smtClean="0"/>
              <a:t> in focus. </a:t>
            </a:r>
            <a:r>
              <a:rPr lang="sv-SE" sz="1400" dirty="0" smtClean="0"/>
              <a:t>The </a:t>
            </a:r>
            <a:r>
              <a:rPr lang="sv-SE" sz="1400" dirty="0" err="1" smtClean="0"/>
              <a:t>class</a:t>
            </a:r>
            <a:r>
              <a:rPr lang="sv-SE" sz="1400" dirty="0" smtClean="0"/>
              <a:t> in focus is on the </a:t>
            </a:r>
            <a:r>
              <a:rPr lang="sv-SE" sz="1400" dirty="0" err="1" smtClean="0"/>
              <a:t>many</a:t>
            </a:r>
            <a:r>
              <a:rPr lang="sv-SE" sz="1400" dirty="0" smtClean="0"/>
              <a:t> </a:t>
            </a:r>
            <a:r>
              <a:rPr lang="sv-SE" sz="1400" dirty="0" err="1" smtClean="0"/>
              <a:t>side</a:t>
            </a:r>
            <a:r>
              <a:rPr lang="sv-SE" sz="1400" dirty="0" smtClean="0"/>
              <a:t> </a:t>
            </a:r>
            <a:r>
              <a:rPr lang="sv-SE" sz="1400" dirty="0" err="1" smtClean="0"/>
              <a:t>of</a:t>
            </a:r>
            <a:r>
              <a:rPr lang="sv-SE" sz="1400" dirty="0" smtClean="0"/>
              <a:t> the association.</a:t>
            </a:r>
            <a:endParaRPr lang="sv-SE" sz="2000" dirty="0" smtClean="0"/>
          </a:p>
          <a:p>
            <a:pPr marL="0" indent="0">
              <a:buFont typeface="Verdana" pitchFamily="34" charset="0"/>
              <a:buNone/>
            </a:pPr>
            <a:endParaRPr lang="sv-SE" sz="2000" dirty="0" smtClean="0"/>
          </a:p>
          <a:p>
            <a:endParaRPr lang="sv-SE" sz="2000" dirty="0"/>
          </a:p>
        </p:txBody>
      </p:sp>
    </p:spTree>
    <p:extLst>
      <p:ext uri="{BB962C8B-B14F-4D97-AF65-F5344CB8AC3E}">
        <p14:creationId xmlns:p14="http://schemas.microsoft.com/office/powerpoint/2010/main" val="3375749898"/>
      </p:ext>
    </p:extLst>
  </p:cSld>
  <p:clrMapOvr>
    <a:masterClrMapping/>
  </p:clrMapOvr>
  <mc:AlternateContent xmlns:mc="http://schemas.openxmlformats.org/markup-compatibility/2006" xmlns:p14="http://schemas.microsoft.com/office/powerpoint/2010/main">
    <mc:Choice Requires="p14">
      <p:transition spd="slow" p14:dur="2000" advTm="69159"/>
    </mc:Choice>
    <mc:Fallback xmlns="">
      <p:transition spd="slow" advTm="69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4</a:t>
            </a:r>
            <a:endParaRPr lang="sv-SE" dirty="0"/>
          </a:p>
        </p:txBody>
      </p:sp>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6"/>
            <a:ext cx="1265635" cy="7743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679076" y="3400814"/>
            <a:ext cx="1157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a:t>
            </a: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942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19671" y="2508443"/>
            <a:ext cx="1483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CK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CK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52440" y="25108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54818" y="246438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54820" y="26929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892244" y="263774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875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40045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58953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928210" y="3377335"/>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7214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11294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CK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3" name="Content Placeholder 2"/>
          <p:cNvSpPr txBox="1">
            <a:spLocks/>
          </p:cNvSpPr>
          <p:nvPr/>
        </p:nvSpPr>
        <p:spPr>
          <a:xfrm>
            <a:off x="576654" y="1156282"/>
            <a:ext cx="8184476" cy="1379160"/>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00B050"/>
                </a:solidFill>
              </a:rPr>
              <a:t>TO DO: </a:t>
            </a:r>
            <a:r>
              <a:rPr lang="sv-SE" sz="1400" dirty="0" err="1" smtClean="0"/>
              <a:t>Decide</a:t>
            </a:r>
            <a:r>
              <a:rPr lang="sv-SE" sz="1400" dirty="0" smtClean="0"/>
              <a:t> a </a:t>
            </a:r>
            <a:r>
              <a:rPr lang="sv-SE" sz="1400" dirty="0" err="1" smtClean="0"/>
              <a:t>Primary</a:t>
            </a:r>
            <a:r>
              <a:rPr lang="sv-SE" sz="1400" dirty="0" smtClean="0"/>
              <a:t> </a:t>
            </a:r>
            <a:r>
              <a:rPr lang="sv-SE" sz="1400" dirty="0" err="1" smtClean="0"/>
              <a:t>key</a:t>
            </a:r>
            <a:r>
              <a:rPr lang="sv-SE" sz="1400" dirty="0" smtClean="0"/>
              <a:t> (PK) for </a:t>
            </a:r>
            <a:r>
              <a:rPr lang="sv-SE" sz="1400" dirty="0" err="1"/>
              <a:t>e</a:t>
            </a:r>
            <a:r>
              <a:rPr lang="sv-SE" sz="1400" dirty="0" err="1" smtClean="0"/>
              <a:t>ach</a:t>
            </a:r>
            <a:r>
              <a:rPr lang="sv-SE" sz="1400" dirty="0" smtClean="0"/>
              <a:t> </a:t>
            </a:r>
            <a:r>
              <a:rPr lang="sv-SE" sz="1400" dirty="0" err="1" smtClean="0"/>
              <a:t>class</a:t>
            </a:r>
            <a:r>
              <a:rPr lang="sv-SE" sz="1400" dirty="0" smtClean="0"/>
              <a:t> </a:t>
            </a:r>
            <a:r>
              <a:rPr lang="sv-SE" sz="1400" dirty="0" err="1" smtClean="0"/>
              <a:t>based</a:t>
            </a:r>
            <a:r>
              <a:rPr lang="sv-SE" sz="1400" dirty="0" smtClean="0"/>
              <a:t> on </a:t>
            </a:r>
            <a:r>
              <a:rPr lang="sv-SE" sz="1400" dirty="0" err="1" smtClean="0"/>
              <a:t>existing</a:t>
            </a:r>
            <a:r>
              <a:rPr lang="sv-SE" sz="1400" dirty="0" smtClean="0"/>
              <a:t> </a:t>
            </a:r>
            <a:r>
              <a:rPr lang="sv-SE" sz="1400" dirty="0" err="1" smtClean="0"/>
              <a:t>Candidate</a:t>
            </a:r>
            <a:r>
              <a:rPr lang="sv-SE" sz="1400" dirty="0" smtClean="0"/>
              <a:t> </a:t>
            </a:r>
            <a:r>
              <a:rPr lang="sv-SE" sz="1400" dirty="0" err="1" smtClean="0"/>
              <a:t>keys</a:t>
            </a:r>
            <a:r>
              <a:rPr lang="sv-SE" sz="1400" dirty="0" smtClean="0"/>
              <a:t> (CK)</a:t>
            </a:r>
            <a:endParaRPr lang="sv-SE" sz="2000" dirty="0" smtClean="0"/>
          </a:p>
          <a:p>
            <a:endParaRPr lang="sv-SE" sz="2000" dirty="0"/>
          </a:p>
        </p:txBody>
      </p:sp>
      <p:sp>
        <p:nvSpPr>
          <p:cNvPr id="4" name="Right Brace 3"/>
          <p:cNvSpPr/>
          <p:nvPr/>
        </p:nvSpPr>
        <p:spPr>
          <a:xfrm>
            <a:off x="8359029" y="2717311"/>
            <a:ext cx="120047" cy="2940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5" name="TextBox 4"/>
          <p:cNvSpPr txBox="1"/>
          <p:nvPr/>
        </p:nvSpPr>
        <p:spPr>
          <a:xfrm>
            <a:off x="8477950" y="2764960"/>
            <a:ext cx="346570" cy="276999"/>
          </a:xfrm>
          <a:prstGeom prst="rect">
            <a:avLst/>
          </a:prstGeom>
          <a:noFill/>
        </p:spPr>
        <p:txBody>
          <a:bodyPr wrap="none" rtlCol="0">
            <a:spAutoFit/>
          </a:bodyPr>
          <a:lstStyle/>
          <a:p>
            <a:r>
              <a:rPr lang="sv-SE" sz="1200" dirty="0" smtClean="0"/>
              <a:t>CK</a:t>
            </a:r>
            <a:endParaRPr lang="sv-SE" sz="1200" dirty="0"/>
          </a:p>
        </p:txBody>
      </p:sp>
      <p:sp>
        <p:nvSpPr>
          <p:cNvPr id="93" name="Text Box 22"/>
          <p:cNvSpPr txBox="1">
            <a:spLocks noChangeArrowheads="1"/>
          </p:cNvSpPr>
          <p:nvPr/>
        </p:nvSpPr>
        <p:spPr bwMode="auto">
          <a:xfrm>
            <a:off x="4667529" y="363505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4" name="Text Box 22"/>
          <p:cNvSpPr txBox="1">
            <a:spLocks noChangeArrowheads="1"/>
          </p:cNvSpPr>
          <p:nvPr/>
        </p:nvSpPr>
        <p:spPr bwMode="auto">
          <a:xfrm>
            <a:off x="6908120" y="3555860"/>
            <a:ext cx="14799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5" name="Right Brace 94"/>
          <p:cNvSpPr/>
          <p:nvPr/>
        </p:nvSpPr>
        <p:spPr>
          <a:xfrm>
            <a:off x="8389409" y="3607409"/>
            <a:ext cx="88541" cy="3971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6" name="TextBox 95"/>
          <p:cNvSpPr txBox="1"/>
          <p:nvPr/>
        </p:nvSpPr>
        <p:spPr>
          <a:xfrm>
            <a:off x="8508330" y="3655058"/>
            <a:ext cx="346570" cy="276999"/>
          </a:xfrm>
          <a:prstGeom prst="rect">
            <a:avLst/>
          </a:prstGeom>
          <a:noFill/>
        </p:spPr>
        <p:txBody>
          <a:bodyPr wrap="none" rtlCol="0">
            <a:spAutoFit/>
          </a:bodyPr>
          <a:lstStyle/>
          <a:p>
            <a:r>
              <a:rPr lang="sv-SE" sz="1200" dirty="0" smtClean="0"/>
              <a:t>CK</a:t>
            </a:r>
            <a:endParaRPr lang="sv-SE" sz="1200" dirty="0"/>
          </a:p>
        </p:txBody>
      </p:sp>
      <p:sp>
        <p:nvSpPr>
          <p:cNvPr id="97" name="Right Brace 96"/>
          <p:cNvSpPr/>
          <p:nvPr/>
        </p:nvSpPr>
        <p:spPr>
          <a:xfrm>
            <a:off x="5978185" y="3539014"/>
            <a:ext cx="88987" cy="38859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8" name="TextBox 97"/>
          <p:cNvSpPr txBox="1"/>
          <p:nvPr/>
        </p:nvSpPr>
        <p:spPr>
          <a:xfrm>
            <a:off x="6057588" y="3598031"/>
            <a:ext cx="346570" cy="276999"/>
          </a:xfrm>
          <a:prstGeom prst="rect">
            <a:avLst/>
          </a:prstGeom>
          <a:noFill/>
        </p:spPr>
        <p:txBody>
          <a:bodyPr wrap="none" rtlCol="0">
            <a:spAutoFit/>
          </a:bodyPr>
          <a:lstStyle/>
          <a:p>
            <a:r>
              <a:rPr lang="sv-SE" sz="1200" dirty="0" smtClean="0"/>
              <a:t>CK</a:t>
            </a:r>
            <a:endParaRPr lang="sv-SE"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747850935"/>
      </p:ext>
    </p:extLst>
  </p:cSld>
  <p:clrMapOvr>
    <a:masterClrMapping/>
  </p:clrMapOvr>
  <mc:AlternateContent xmlns:mc="http://schemas.openxmlformats.org/markup-compatibility/2006" xmlns:p14="http://schemas.microsoft.com/office/powerpoint/2010/main">
    <mc:Choice Requires="p14">
      <p:transition spd="slow" p14:dur="2000" advTm="20912"/>
    </mc:Choice>
    <mc:Fallback xmlns="">
      <p:transition spd="slow" advTm="20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4</a:t>
            </a:r>
            <a:endParaRPr lang="sv-SE" dirty="0"/>
          </a:p>
        </p:txBody>
      </p:sp>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6"/>
            <a:ext cx="1265635" cy="7743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679076" y="3400814"/>
            <a:ext cx="1157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a:t>
            </a: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942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30891" y="2508443"/>
            <a:ext cx="14718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PK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52440" y="25108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54818" y="246438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54820" y="26929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892244" y="263774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875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40045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58953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928210" y="3377335"/>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7214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11294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3" name="Content Placeholder 2"/>
          <p:cNvSpPr txBox="1">
            <a:spLocks/>
          </p:cNvSpPr>
          <p:nvPr/>
        </p:nvSpPr>
        <p:spPr>
          <a:xfrm>
            <a:off x="576654" y="1156282"/>
            <a:ext cx="8184476" cy="1379160"/>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FF0000"/>
                </a:solidFill>
              </a:rPr>
              <a:t>DONE: </a:t>
            </a:r>
            <a:r>
              <a:rPr lang="sv-SE" sz="1400" dirty="0" err="1" smtClean="0"/>
              <a:t>Decide</a:t>
            </a:r>
            <a:r>
              <a:rPr lang="sv-SE" sz="1400" dirty="0" smtClean="0"/>
              <a:t> a </a:t>
            </a:r>
            <a:r>
              <a:rPr lang="sv-SE" sz="1400" dirty="0" err="1" smtClean="0"/>
              <a:t>Primary</a:t>
            </a:r>
            <a:r>
              <a:rPr lang="sv-SE" sz="1400" dirty="0" smtClean="0"/>
              <a:t> </a:t>
            </a:r>
            <a:r>
              <a:rPr lang="sv-SE" sz="1400" dirty="0" err="1" smtClean="0"/>
              <a:t>key</a:t>
            </a:r>
            <a:r>
              <a:rPr lang="sv-SE" sz="1400" dirty="0" smtClean="0"/>
              <a:t> (PK) for </a:t>
            </a:r>
            <a:r>
              <a:rPr lang="sv-SE" sz="1400" dirty="0" err="1"/>
              <a:t>e</a:t>
            </a:r>
            <a:r>
              <a:rPr lang="sv-SE" sz="1400" dirty="0" err="1" smtClean="0"/>
              <a:t>ach</a:t>
            </a:r>
            <a:r>
              <a:rPr lang="sv-SE" sz="1400" dirty="0" smtClean="0"/>
              <a:t> </a:t>
            </a:r>
            <a:r>
              <a:rPr lang="sv-SE" sz="1400" dirty="0" err="1" smtClean="0"/>
              <a:t>class</a:t>
            </a:r>
            <a:r>
              <a:rPr lang="sv-SE" sz="1400" dirty="0" smtClean="0"/>
              <a:t> </a:t>
            </a:r>
            <a:r>
              <a:rPr lang="sv-SE" sz="1400" dirty="0" err="1" smtClean="0"/>
              <a:t>based</a:t>
            </a:r>
            <a:r>
              <a:rPr lang="sv-SE" sz="1400" dirty="0" smtClean="0"/>
              <a:t> on </a:t>
            </a:r>
            <a:r>
              <a:rPr lang="sv-SE" sz="1400" dirty="0" err="1" smtClean="0"/>
              <a:t>existing</a:t>
            </a:r>
            <a:r>
              <a:rPr lang="sv-SE" sz="1400" dirty="0" smtClean="0"/>
              <a:t> </a:t>
            </a:r>
            <a:r>
              <a:rPr lang="sv-SE" sz="1400" dirty="0" err="1" smtClean="0"/>
              <a:t>Candidate</a:t>
            </a:r>
            <a:r>
              <a:rPr lang="sv-SE" sz="1400" dirty="0" smtClean="0"/>
              <a:t> </a:t>
            </a:r>
            <a:r>
              <a:rPr lang="sv-SE" sz="1400" dirty="0" err="1" smtClean="0"/>
              <a:t>keys</a:t>
            </a:r>
            <a:r>
              <a:rPr lang="sv-SE" sz="1400" dirty="0" smtClean="0"/>
              <a:t> (CK)</a:t>
            </a:r>
            <a:endParaRPr lang="sv-SE" sz="2000" dirty="0" smtClean="0"/>
          </a:p>
          <a:p>
            <a:endParaRPr lang="sv-SE" sz="2000" dirty="0"/>
          </a:p>
        </p:txBody>
      </p:sp>
      <p:sp>
        <p:nvSpPr>
          <p:cNvPr id="4" name="Right Brace 3"/>
          <p:cNvSpPr/>
          <p:nvPr/>
        </p:nvSpPr>
        <p:spPr>
          <a:xfrm>
            <a:off x="8359029" y="2717311"/>
            <a:ext cx="120047" cy="2940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5" name="TextBox 4"/>
          <p:cNvSpPr txBox="1"/>
          <p:nvPr/>
        </p:nvSpPr>
        <p:spPr>
          <a:xfrm>
            <a:off x="8477950" y="2764960"/>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3" name="Text Box 22"/>
          <p:cNvSpPr txBox="1">
            <a:spLocks noChangeArrowheads="1"/>
          </p:cNvSpPr>
          <p:nvPr/>
        </p:nvSpPr>
        <p:spPr bwMode="auto">
          <a:xfrm>
            <a:off x="4667529" y="363505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4" name="Text Box 22"/>
          <p:cNvSpPr txBox="1">
            <a:spLocks noChangeArrowheads="1"/>
          </p:cNvSpPr>
          <p:nvPr/>
        </p:nvSpPr>
        <p:spPr bwMode="auto">
          <a:xfrm>
            <a:off x="6908120" y="3555860"/>
            <a:ext cx="14799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5" name="Right Brace 94"/>
          <p:cNvSpPr/>
          <p:nvPr/>
        </p:nvSpPr>
        <p:spPr>
          <a:xfrm>
            <a:off x="8389409" y="3607409"/>
            <a:ext cx="88541" cy="3971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6" name="TextBox 95"/>
          <p:cNvSpPr txBox="1"/>
          <p:nvPr/>
        </p:nvSpPr>
        <p:spPr>
          <a:xfrm>
            <a:off x="8508330" y="3655058"/>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7" name="Right Brace 96"/>
          <p:cNvSpPr/>
          <p:nvPr/>
        </p:nvSpPr>
        <p:spPr>
          <a:xfrm>
            <a:off x="5978185" y="3599598"/>
            <a:ext cx="79391" cy="32800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8" name="TextBox 97"/>
          <p:cNvSpPr txBox="1"/>
          <p:nvPr/>
        </p:nvSpPr>
        <p:spPr>
          <a:xfrm>
            <a:off x="6061318" y="3625580"/>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1" name="Oval 90"/>
          <p:cNvSpPr/>
          <p:nvPr/>
        </p:nvSpPr>
        <p:spPr>
          <a:xfrm>
            <a:off x="1411843" y="3026241"/>
            <a:ext cx="305327" cy="24924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2" name="Oval 91"/>
          <p:cNvSpPr/>
          <p:nvPr/>
        </p:nvSpPr>
        <p:spPr>
          <a:xfrm>
            <a:off x="3569621" y="3178185"/>
            <a:ext cx="305327" cy="24924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9" name="Oval 98"/>
          <p:cNvSpPr/>
          <p:nvPr/>
        </p:nvSpPr>
        <p:spPr>
          <a:xfrm>
            <a:off x="6108896" y="3644676"/>
            <a:ext cx="305327" cy="24924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0" name="Oval 99"/>
          <p:cNvSpPr/>
          <p:nvPr/>
        </p:nvSpPr>
        <p:spPr>
          <a:xfrm>
            <a:off x="8521954" y="3678367"/>
            <a:ext cx="305327" cy="24924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1" name="Oval 100"/>
          <p:cNvSpPr/>
          <p:nvPr/>
        </p:nvSpPr>
        <p:spPr>
          <a:xfrm>
            <a:off x="8504395" y="2769884"/>
            <a:ext cx="305327" cy="24924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102" name="Oval 101"/>
          <p:cNvSpPr/>
          <p:nvPr/>
        </p:nvSpPr>
        <p:spPr>
          <a:xfrm>
            <a:off x="5602689" y="4459746"/>
            <a:ext cx="305327" cy="24924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3" name="Oval 102"/>
          <p:cNvSpPr/>
          <p:nvPr/>
        </p:nvSpPr>
        <p:spPr>
          <a:xfrm>
            <a:off x="8035191" y="4707533"/>
            <a:ext cx="305327" cy="24924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4" name="Oval 103"/>
          <p:cNvSpPr/>
          <p:nvPr/>
        </p:nvSpPr>
        <p:spPr>
          <a:xfrm>
            <a:off x="5758758" y="2546875"/>
            <a:ext cx="305327" cy="24924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2653514557"/>
      </p:ext>
    </p:extLst>
  </p:cSld>
  <p:clrMapOvr>
    <a:masterClrMapping/>
  </p:clrMapOvr>
  <mc:AlternateContent xmlns:mc="http://schemas.openxmlformats.org/markup-compatibility/2006" xmlns:p14="http://schemas.microsoft.com/office/powerpoint/2010/main">
    <mc:Choice Requires="p14">
      <p:transition spd="slow" p14:dur="2000" advTm="3865"/>
    </mc:Choice>
    <mc:Fallback xmlns="">
      <p:transition spd="slow" advTm="3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5</a:t>
            </a:r>
            <a:endParaRPr lang="sv-SE" dirty="0"/>
          </a:p>
        </p:txBody>
      </p:sp>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6"/>
            <a:ext cx="1265635" cy="7743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679076" y="3400814"/>
            <a:ext cx="1157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a:t>
            </a: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942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bachelorExamYear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30891" y="2508443"/>
            <a:ext cx="14718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a:t>
            </a:r>
            <a:r>
              <a:rPr lang="sv-SE" altLang="sv-SE" sz="900" dirty="0">
                <a:latin typeface="Verdana" panose="020B0604030504040204" pitchFamily="34" charset="0"/>
              </a:rPr>
              <a:t>P</a:t>
            </a:r>
            <a:r>
              <a:rPr lang="sv-SE" altLang="sv-SE" sz="900" dirty="0" smtClean="0">
                <a:latin typeface="Verdana" panose="020B0604030504040204" pitchFamily="34" charset="0"/>
              </a:rPr>
              <a:t>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PK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52440" y="25108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54818" y="246438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54820" y="26929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892244" y="263774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875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40045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58953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928210" y="3377335"/>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7214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11294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3" name="Content Placeholder 2"/>
          <p:cNvSpPr txBox="1">
            <a:spLocks/>
          </p:cNvSpPr>
          <p:nvPr/>
        </p:nvSpPr>
        <p:spPr>
          <a:xfrm>
            <a:off x="576654" y="1156282"/>
            <a:ext cx="8184476" cy="1379160"/>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a:solidFill>
                  <a:srgbClr val="00B050"/>
                </a:solidFill>
              </a:rPr>
              <a:t>TO DO: </a:t>
            </a:r>
            <a:r>
              <a:rPr lang="sv-SE" sz="1400" dirty="0" err="1"/>
              <a:t>Add</a:t>
            </a:r>
            <a:r>
              <a:rPr lang="sv-SE" sz="1400" dirty="0"/>
              <a:t> a </a:t>
            </a:r>
            <a:r>
              <a:rPr lang="sv-SE" sz="1400" dirty="0" err="1"/>
              <a:t>Primary</a:t>
            </a:r>
            <a:r>
              <a:rPr lang="sv-SE" sz="1400" dirty="0"/>
              <a:t> </a:t>
            </a:r>
            <a:r>
              <a:rPr lang="sv-SE" sz="1400" dirty="0" err="1"/>
              <a:t>key</a:t>
            </a:r>
            <a:r>
              <a:rPr lang="sv-SE" sz="1400" dirty="0"/>
              <a:t> (PK) in </a:t>
            </a:r>
            <a:r>
              <a:rPr lang="sv-SE" sz="1400" dirty="0" err="1"/>
              <a:t>subclasses</a:t>
            </a:r>
            <a:r>
              <a:rPr lang="sv-SE" sz="1400" dirty="0"/>
              <a:t> in </a:t>
            </a:r>
            <a:r>
              <a:rPr lang="sv-SE" sz="1400" dirty="0" err="1"/>
              <a:t>generalization</a:t>
            </a:r>
            <a:r>
              <a:rPr lang="sv-SE" sz="1400" dirty="0"/>
              <a:t>/</a:t>
            </a:r>
            <a:r>
              <a:rPr lang="sv-SE" sz="1400" dirty="0" err="1"/>
              <a:t>speciialization</a:t>
            </a:r>
            <a:r>
              <a:rPr lang="sv-SE" sz="1400" dirty="0"/>
              <a:t> </a:t>
            </a:r>
            <a:r>
              <a:rPr lang="sv-SE" sz="1400" dirty="0" smtClean="0"/>
              <a:t>relationships – </a:t>
            </a:r>
            <a:r>
              <a:rPr lang="sv-SE" sz="1400" dirty="0" err="1" smtClean="0"/>
              <a:t>use</a:t>
            </a:r>
            <a:r>
              <a:rPr lang="sv-SE" sz="1400" dirty="0" smtClean="0"/>
              <a:t> the same PK as in the </a:t>
            </a:r>
            <a:r>
              <a:rPr lang="sv-SE" sz="1400" dirty="0" err="1" smtClean="0"/>
              <a:t>superclass</a:t>
            </a:r>
            <a:endParaRPr lang="sv-SE" sz="2000" dirty="0"/>
          </a:p>
          <a:p>
            <a:pPr marL="0" indent="0">
              <a:buNone/>
            </a:pPr>
            <a:endParaRPr lang="sv-SE" sz="2000" dirty="0"/>
          </a:p>
        </p:txBody>
      </p:sp>
      <p:sp>
        <p:nvSpPr>
          <p:cNvPr id="4" name="Right Brace 3"/>
          <p:cNvSpPr/>
          <p:nvPr/>
        </p:nvSpPr>
        <p:spPr>
          <a:xfrm>
            <a:off x="8359029" y="2717311"/>
            <a:ext cx="120047" cy="2940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5" name="TextBox 4"/>
          <p:cNvSpPr txBox="1"/>
          <p:nvPr/>
        </p:nvSpPr>
        <p:spPr>
          <a:xfrm>
            <a:off x="8477950" y="2764960"/>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3" name="Text Box 22"/>
          <p:cNvSpPr txBox="1">
            <a:spLocks noChangeArrowheads="1"/>
          </p:cNvSpPr>
          <p:nvPr/>
        </p:nvSpPr>
        <p:spPr bwMode="auto">
          <a:xfrm>
            <a:off x="4667529" y="363505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4" name="Text Box 22"/>
          <p:cNvSpPr txBox="1">
            <a:spLocks noChangeArrowheads="1"/>
          </p:cNvSpPr>
          <p:nvPr/>
        </p:nvSpPr>
        <p:spPr bwMode="auto">
          <a:xfrm>
            <a:off x="6908120" y="3555860"/>
            <a:ext cx="14799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5" name="Right Brace 94"/>
          <p:cNvSpPr/>
          <p:nvPr/>
        </p:nvSpPr>
        <p:spPr>
          <a:xfrm>
            <a:off x="8389409" y="3607409"/>
            <a:ext cx="88541" cy="3971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6" name="TextBox 95"/>
          <p:cNvSpPr txBox="1"/>
          <p:nvPr/>
        </p:nvSpPr>
        <p:spPr>
          <a:xfrm>
            <a:off x="8508330" y="3655058"/>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7" name="Right Brace 96"/>
          <p:cNvSpPr/>
          <p:nvPr/>
        </p:nvSpPr>
        <p:spPr>
          <a:xfrm>
            <a:off x="5978185" y="3555860"/>
            <a:ext cx="88987" cy="37174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8" name="TextBox 97"/>
          <p:cNvSpPr txBox="1"/>
          <p:nvPr/>
        </p:nvSpPr>
        <p:spPr>
          <a:xfrm>
            <a:off x="6040378" y="3548800"/>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629632629"/>
      </p:ext>
    </p:extLst>
  </p:cSld>
  <p:clrMapOvr>
    <a:masterClrMapping/>
  </p:clrMapOvr>
  <mc:AlternateContent xmlns:mc="http://schemas.openxmlformats.org/markup-compatibility/2006" xmlns:p14="http://schemas.microsoft.com/office/powerpoint/2010/main">
    <mc:Choice Requires="p14">
      <p:transition spd="slow" p14:dur="2000" advTm="15816"/>
    </mc:Choice>
    <mc:Fallback xmlns="">
      <p:transition spd="slow" advTm="1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5</a:t>
            </a:r>
            <a:endParaRPr lang="sv-SE" dirty="0"/>
          </a:p>
        </p:txBody>
      </p:sp>
      <p:sp>
        <p:nvSpPr>
          <p:cNvPr id="136" name="Rectangle 8"/>
          <p:cNvSpPr>
            <a:spLocks noChangeArrowheads="1"/>
          </p:cNvSpPr>
          <p:nvPr/>
        </p:nvSpPr>
        <p:spPr bwMode="auto">
          <a:xfrm>
            <a:off x="260472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60472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80594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86891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86150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668892" y="3213686"/>
            <a:ext cx="1265635" cy="7743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66889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77886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56781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679076" y="3400814"/>
            <a:ext cx="1157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a:t>
            </a:r>
          </a:p>
        </p:txBody>
      </p:sp>
      <p:sp>
        <p:nvSpPr>
          <p:cNvPr id="148" name="Text Box 29"/>
          <p:cNvSpPr txBox="1">
            <a:spLocks noChangeArrowheads="1"/>
          </p:cNvSpPr>
          <p:nvPr/>
        </p:nvSpPr>
        <p:spPr bwMode="auto">
          <a:xfrm>
            <a:off x="432544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68848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93704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94372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82947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89340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80942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79137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92157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79137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bachelorExamYear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64084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64085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84758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62825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48094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48736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91276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305555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65450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403457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7514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7514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8511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30891" y="2508443"/>
            <a:ext cx="14718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611618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603982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61649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65591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92697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48305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48305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68427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446146" y="3011332"/>
            <a:ext cx="13618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PK</a:t>
            </a:r>
          </a:p>
        </p:txBody>
      </p:sp>
      <p:sp>
        <p:nvSpPr>
          <p:cNvPr id="183" name="Line 106"/>
          <p:cNvSpPr>
            <a:spLocks noChangeShapeType="1"/>
          </p:cNvSpPr>
          <p:nvPr/>
        </p:nvSpPr>
        <p:spPr bwMode="auto">
          <a:xfrm flipH="1" flipV="1">
            <a:off x="180107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77606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22123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88573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55721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952440" y="25108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954818" y="246438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954820" y="26929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892244" y="263774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939139" y="437368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715821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94151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918006" y="4565857"/>
            <a:ext cx="14875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20605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206055" y="40045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63223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939138" y="3439015"/>
            <a:ext cx="1407319" cy="58953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928210" y="3377335"/>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94151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54087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19947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17470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24939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618930" y="407214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583202" y="411294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60794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61032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57942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86144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600787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602395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613374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606053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54626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21645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49346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3" name="Content Placeholder 2"/>
          <p:cNvSpPr txBox="1">
            <a:spLocks/>
          </p:cNvSpPr>
          <p:nvPr/>
        </p:nvSpPr>
        <p:spPr>
          <a:xfrm>
            <a:off x="576654" y="1156282"/>
            <a:ext cx="8184476" cy="1379160"/>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FF0000"/>
                </a:solidFill>
              </a:rPr>
              <a:t>DONE</a:t>
            </a:r>
            <a:r>
              <a:rPr lang="sv-SE" sz="1400" dirty="0" smtClean="0">
                <a:solidFill>
                  <a:srgbClr val="00B050"/>
                </a:solidFill>
              </a:rPr>
              <a:t>: </a:t>
            </a:r>
            <a:r>
              <a:rPr lang="sv-SE" sz="1400" dirty="0" err="1"/>
              <a:t>Add</a:t>
            </a:r>
            <a:r>
              <a:rPr lang="sv-SE" sz="1400" dirty="0"/>
              <a:t> a </a:t>
            </a:r>
            <a:r>
              <a:rPr lang="sv-SE" sz="1400" dirty="0" err="1"/>
              <a:t>Primary</a:t>
            </a:r>
            <a:r>
              <a:rPr lang="sv-SE" sz="1400" dirty="0"/>
              <a:t> </a:t>
            </a:r>
            <a:r>
              <a:rPr lang="sv-SE" sz="1400" dirty="0" err="1"/>
              <a:t>key</a:t>
            </a:r>
            <a:r>
              <a:rPr lang="sv-SE" sz="1400" dirty="0"/>
              <a:t> (PK) in </a:t>
            </a:r>
            <a:r>
              <a:rPr lang="sv-SE" sz="1400" dirty="0" err="1"/>
              <a:t>subclasses</a:t>
            </a:r>
            <a:r>
              <a:rPr lang="sv-SE" sz="1400" dirty="0"/>
              <a:t> in </a:t>
            </a:r>
            <a:r>
              <a:rPr lang="sv-SE" sz="1400" dirty="0" err="1"/>
              <a:t>generalization</a:t>
            </a:r>
            <a:r>
              <a:rPr lang="sv-SE" sz="1400" dirty="0"/>
              <a:t>/</a:t>
            </a:r>
            <a:r>
              <a:rPr lang="sv-SE" sz="1400" dirty="0" err="1"/>
              <a:t>speciialization</a:t>
            </a:r>
            <a:r>
              <a:rPr lang="sv-SE" sz="1400" dirty="0"/>
              <a:t> </a:t>
            </a:r>
            <a:r>
              <a:rPr lang="sv-SE" sz="1400" dirty="0" smtClean="0"/>
              <a:t>relationships – </a:t>
            </a:r>
            <a:r>
              <a:rPr lang="sv-SE" sz="1400" dirty="0" err="1" smtClean="0"/>
              <a:t>use</a:t>
            </a:r>
            <a:r>
              <a:rPr lang="sv-SE" sz="1400" dirty="0" smtClean="0"/>
              <a:t> the same PK as in the </a:t>
            </a:r>
            <a:r>
              <a:rPr lang="sv-SE" sz="1400" dirty="0" err="1" smtClean="0"/>
              <a:t>superclass</a:t>
            </a:r>
            <a:endParaRPr lang="sv-SE" sz="2000" dirty="0"/>
          </a:p>
          <a:p>
            <a:pPr marL="0" indent="0">
              <a:buNone/>
            </a:pPr>
            <a:endParaRPr lang="sv-SE" sz="2000" dirty="0"/>
          </a:p>
        </p:txBody>
      </p:sp>
      <p:sp>
        <p:nvSpPr>
          <p:cNvPr id="4" name="Right Brace 3"/>
          <p:cNvSpPr/>
          <p:nvPr/>
        </p:nvSpPr>
        <p:spPr>
          <a:xfrm>
            <a:off x="8359029" y="2717311"/>
            <a:ext cx="120047" cy="2940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5" name="TextBox 4"/>
          <p:cNvSpPr txBox="1"/>
          <p:nvPr/>
        </p:nvSpPr>
        <p:spPr>
          <a:xfrm>
            <a:off x="8477950" y="2764960"/>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3" name="Text Box 22"/>
          <p:cNvSpPr txBox="1">
            <a:spLocks noChangeArrowheads="1"/>
          </p:cNvSpPr>
          <p:nvPr/>
        </p:nvSpPr>
        <p:spPr bwMode="auto">
          <a:xfrm>
            <a:off x="4667529" y="363505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4" name="Text Box 22"/>
          <p:cNvSpPr txBox="1">
            <a:spLocks noChangeArrowheads="1"/>
          </p:cNvSpPr>
          <p:nvPr/>
        </p:nvSpPr>
        <p:spPr bwMode="auto">
          <a:xfrm>
            <a:off x="6908120" y="3555860"/>
            <a:ext cx="14799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5" name="Right Brace 94"/>
          <p:cNvSpPr/>
          <p:nvPr/>
        </p:nvSpPr>
        <p:spPr>
          <a:xfrm>
            <a:off x="8389409" y="3607409"/>
            <a:ext cx="88541" cy="3971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6" name="TextBox 95"/>
          <p:cNvSpPr txBox="1"/>
          <p:nvPr/>
        </p:nvSpPr>
        <p:spPr>
          <a:xfrm>
            <a:off x="8508330" y="3655058"/>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7" name="Right Brace 96"/>
          <p:cNvSpPr/>
          <p:nvPr/>
        </p:nvSpPr>
        <p:spPr>
          <a:xfrm>
            <a:off x="5978185" y="3539014"/>
            <a:ext cx="88987" cy="38859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8" name="TextBox 97"/>
          <p:cNvSpPr txBox="1"/>
          <p:nvPr/>
        </p:nvSpPr>
        <p:spPr>
          <a:xfrm>
            <a:off x="6040378" y="3548800"/>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1" name="Rectangle 27"/>
          <p:cNvSpPr>
            <a:spLocks noChangeArrowheads="1"/>
          </p:cNvSpPr>
          <p:nvPr/>
        </p:nvSpPr>
        <p:spPr bwMode="auto">
          <a:xfrm>
            <a:off x="791563" y="4167267"/>
            <a:ext cx="1346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2" name="Rectangle 27"/>
          <p:cNvSpPr>
            <a:spLocks noChangeArrowheads="1"/>
          </p:cNvSpPr>
          <p:nvPr/>
        </p:nvSpPr>
        <p:spPr bwMode="auto">
          <a:xfrm>
            <a:off x="2619201" y="4166107"/>
            <a:ext cx="1346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9" name="Oval 98"/>
          <p:cNvSpPr/>
          <p:nvPr/>
        </p:nvSpPr>
        <p:spPr>
          <a:xfrm>
            <a:off x="655151" y="4152360"/>
            <a:ext cx="1683029" cy="309694"/>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0" name="Oval 99"/>
          <p:cNvSpPr/>
          <p:nvPr/>
        </p:nvSpPr>
        <p:spPr>
          <a:xfrm>
            <a:off x="2468773" y="4144514"/>
            <a:ext cx="1683029" cy="309694"/>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213736489"/>
      </p:ext>
    </p:extLst>
  </p:cSld>
  <p:clrMapOvr>
    <a:masterClrMapping/>
  </p:clrMapOvr>
  <mc:AlternateContent xmlns:mc="http://schemas.openxmlformats.org/markup-compatibility/2006" xmlns:p14="http://schemas.microsoft.com/office/powerpoint/2010/main">
    <mc:Choice Requires="p14">
      <p:transition spd="slow" p14:dur="2000" advTm="8022"/>
    </mc:Choice>
    <mc:Fallback xmlns="">
      <p:transition spd="slow" advTm="8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6</a:t>
            </a:r>
            <a:endParaRPr lang="sv-SE" dirty="0"/>
          </a:p>
        </p:txBody>
      </p:sp>
      <p:sp>
        <p:nvSpPr>
          <p:cNvPr id="136" name="Rectangle 8"/>
          <p:cNvSpPr>
            <a:spLocks noChangeArrowheads="1"/>
          </p:cNvSpPr>
          <p:nvPr/>
        </p:nvSpPr>
        <p:spPr bwMode="auto">
          <a:xfrm>
            <a:off x="244418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44418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64540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70837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70096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508352" y="3213686"/>
            <a:ext cx="1265635" cy="7743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50835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61832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40727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518536" y="3400814"/>
            <a:ext cx="1157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a:t>
            </a:r>
          </a:p>
        </p:txBody>
      </p:sp>
      <p:sp>
        <p:nvSpPr>
          <p:cNvPr id="148" name="Text Box 29"/>
          <p:cNvSpPr txBox="1">
            <a:spLocks noChangeArrowheads="1"/>
          </p:cNvSpPr>
          <p:nvPr/>
        </p:nvSpPr>
        <p:spPr bwMode="auto">
          <a:xfrm>
            <a:off x="416490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52794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77650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78318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66893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73286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64888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63083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76103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63083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bachelorExamYear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48030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48031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68704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46771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32040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32682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75222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289501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49396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387403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51460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51460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62457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470351" y="2508443"/>
            <a:ext cx="14718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595564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587928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45595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49537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76643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32251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32251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52373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285606" y="3011332"/>
            <a:ext cx="1361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smtClean="0">
                <a:latin typeface="Verdana" panose="020B0604030504040204" pitchFamily="34" charset="0"/>
              </a:rPr>
              <a:t> </a:t>
            </a:r>
          </a:p>
        </p:txBody>
      </p:sp>
      <p:sp>
        <p:nvSpPr>
          <p:cNvPr id="183" name="Line 106"/>
          <p:cNvSpPr>
            <a:spLocks noChangeShapeType="1"/>
          </p:cNvSpPr>
          <p:nvPr/>
        </p:nvSpPr>
        <p:spPr bwMode="auto">
          <a:xfrm flipH="1" flipV="1">
            <a:off x="164053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61552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06069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72519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39667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791900" y="25108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794278" y="246438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794280" y="26929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731704" y="263774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778599" y="4373686"/>
            <a:ext cx="1407319" cy="70000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699767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78097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757466" y="4565857"/>
            <a:ext cx="14875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04551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045515" y="40045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47169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778598" y="3439015"/>
            <a:ext cx="1407319" cy="58953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767670" y="3377335"/>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78097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38033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03893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01416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08885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458390" y="407214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422662" y="411294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44740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44978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41888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70090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584733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586341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597320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589999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38572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05591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33292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3" name="Content Placeholder 2"/>
          <p:cNvSpPr txBox="1">
            <a:spLocks/>
          </p:cNvSpPr>
          <p:nvPr/>
        </p:nvSpPr>
        <p:spPr>
          <a:xfrm>
            <a:off x="747287" y="1142754"/>
            <a:ext cx="8184476" cy="1379160"/>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00B050"/>
                </a:solidFill>
              </a:rPr>
              <a:t>TO DO: </a:t>
            </a:r>
            <a:r>
              <a:rPr lang="sv-SE" sz="1400" dirty="0" err="1" smtClean="0"/>
              <a:t>Decide</a:t>
            </a:r>
            <a:r>
              <a:rPr lang="sv-SE" sz="1400" dirty="0" smtClean="0"/>
              <a:t> and/or </a:t>
            </a:r>
            <a:r>
              <a:rPr lang="sv-SE" sz="1400" dirty="0" err="1" smtClean="0"/>
              <a:t>add</a:t>
            </a:r>
            <a:r>
              <a:rPr lang="sv-SE" sz="1400" dirty="0" smtClean="0"/>
              <a:t> </a:t>
            </a:r>
            <a:r>
              <a:rPr lang="sv-SE" sz="1400" dirty="0" err="1"/>
              <a:t>foreign</a:t>
            </a:r>
            <a:r>
              <a:rPr lang="sv-SE" sz="1400" dirty="0"/>
              <a:t> </a:t>
            </a:r>
            <a:r>
              <a:rPr lang="sv-SE" sz="1400" dirty="0" err="1"/>
              <a:t>keys</a:t>
            </a:r>
            <a:r>
              <a:rPr lang="sv-SE" sz="1400" dirty="0"/>
              <a:t> (FK) to match the PK </a:t>
            </a:r>
            <a:r>
              <a:rPr lang="sv-SE" sz="1400" b="1" dirty="0"/>
              <a:t>on the </a:t>
            </a:r>
            <a:r>
              <a:rPr lang="sv-SE" sz="1400" b="1" dirty="0" err="1"/>
              <a:t>side</a:t>
            </a:r>
            <a:r>
              <a:rPr lang="sv-SE" sz="1400" b="1" dirty="0"/>
              <a:t> </a:t>
            </a:r>
            <a:r>
              <a:rPr lang="sv-SE" sz="1400" b="1" dirty="0" err="1"/>
              <a:t>of</a:t>
            </a:r>
            <a:r>
              <a:rPr lang="sv-SE" sz="1400" b="1" dirty="0"/>
              <a:t> the association </a:t>
            </a:r>
            <a:r>
              <a:rPr lang="sv-SE" sz="1400" b="1" dirty="0" err="1"/>
              <a:t>that</a:t>
            </a:r>
            <a:r>
              <a:rPr lang="sv-SE" sz="1400" b="1" dirty="0"/>
              <a:t> has 0..* or 1..*</a:t>
            </a:r>
          </a:p>
          <a:p>
            <a:pPr marL="0" indent="0">
              <a:buNone/>
            </a:pPr>
            <a:endParaRPr lang="sv-SE" sz="2000" dirty="0"/>
          </a:p>
        </p:txBody>
      </p:sp>
      <p:sp>
        <p:nvSpPr>
          <p:cNvPr id="4" name="Right Brace 3"/>
          <p:cNvSpPr/>
          <p:nvPr/>
        </p:nvSpPr>
        <p:spPr>
          <a:xfrm>
            <a:off x="8198489" y="2717311"/>
            <a:ext cx="120047" cy="2940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5" name="TextBox 4"/>
          <p:cNvSpPr txBox="1"/>
          <p:nvPr/>
        </p:nvSpPr>
        <p:spPr>
          <a:xfrm>
            <a:off x="8317410" y="2764960"/>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3" name="Text Box 22"/>
          <p:cNvSpPr txBox="1">
            <a:spLocks noChangeArrowheads="1"/>
          </p:cNvSpPr>
          <p:nvPr/>
        </p:nvSpPr>
        <p:spPr bwMode="auto">
          <a:xfrm>
            <a:off x="4506989" y="363505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4" name="Text Box 22"/>
          <p:cNvSpPr txBox="1">
            <a:spLocks noChangeArrowheads="1"/>
          </p:cNvSpPr>
          <p:nvPr/>
        </p:nvSpPr>
        <p:spPr bwMode="auto">
          <a:xfrm>
            <a:off x="6747580" y="3555860"/>
            <a:ext cx="15698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5" name="Right Brace 94"/>
          <p:cNvSpPr/>
          <p:nvPr/>
        </p:nvSpPr>
        <p:spPr>
          <a:xfrm>
            <a:off x="8228869" y="3607409"/>
            <a:ext cx="88541" cy="3971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6" name="TextBox 95"/>
          <p:cNvSpPr txBox="1"/>
          <p:nvPr/>
        </p:nvSpPr>
        <p:spPr>
          <a:xfrm>
            <a:off x="8347790" y="3655058"/>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7" name="Right Brace 96"/>
          <p:cNvSpPr/>
          <p:nvPr/>
        </p:nvSpPr>
        <p:spPr>
          <a:xfrm>
            <a:off x="5817645" y="3584537"/>
            <a:ext cx="88987" cy="34307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8" name="TextBox 97"/>
          <p:cNvSpPr txBox="1"/>
          <p:nvPr/>
        </p:nvSpPr>
        <p:spPr>
          <a:xfrm>
            <a:off x="5879838" y="3548800"/>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1" name="Rectangle 27"/>
          <p:cNvSpPr>
            <a:spLocks noChangeArrowheads="1"/>
          </p:cNvSpPr>
          <p:nvPr/>
        </p:nvSpPr>
        <p:spPr bwMode="auto">
          <a:xfrm>
            <a:off x="631023" y="4167267"/>
            <a:ext cx="1346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2" name="Rectangle 27"/>
          <p:cNvSpPr>
            <a:spLocks noChangeArrowheads="1"/>
          </p:cNvSpPr>
          <p:nvPr/>
        </p:nvSpPr>
        <p:spPr bwMode="auto">
          <a:xfrm>
            <a:off x="2458661" y="4166107"/>
            <a:ext cx="1346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01" name="TextBox 100"/>
          <p:cNvSpPr txBox="1"/>
          <p:nvPr/>
        </p:nvSpPr>
        <p:spPr>
          <a:xfrm>
            <a:off x="5488894" y="3528966"/>
            <a:ext cx="184731" cy="276999"/>
          </a:xfrm>
          <a:prstGeom prst="rect">
            <a:avLst/>
          </a:prstGeom>
          <a:noFill/>
        </p:spPr>
        <p:txBody>
          <a:bodyPr wrap="none" rtlCol="0">
            <a:spAutoFit/>
          </a:bodyPr>
          <a:lstStyle/>
          <a:p>
            <a:endParaRPr lang="sv-SE"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68795127"/>
      </p:ext>
    </p:extLst>
  </p:cSld>
  <p:clrMapOvr>
    <a:masterClrMapping/>
  </p:clrMapOvr>
  <mc:AlternateContent xmlns:mc="http://schemas.openxmlformats.org/markup-compatibility/2006" xmlns:p14="http://schemas.microsoft.com/office/powerpoint/2010/main">
    <mc:Choice Requires="p14">
      <p:transition spd="slow" p14:dur="2000" advTm="63774"/>
    </mc:Choice>
    <mc:Fallback xmlns="">
      <p:transition spd="slow" advTm="6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6</a:t>
            </a:r>
            <a:endParaRPr lang="sv-SE" dirty="0"/>
          </a:p>
        </p:txBody>
      </p:sp>
      <p:sp>
        <p:nvSpPr>
          <p:cNvPr id="136" name="Rectangle 8"/>
          <p:cNvSpPr>
            <a:spLocks noChangeArrowheads="1"/>
          </p:cNvSpPr>
          <p:nvPr/>
        </p:nvSpPr>
        <p:spPr bwMode="auto">
          <a:xfrm>
            <a:off x="244418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44418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64540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708371" y="29604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700968" y="327116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508352" y="3213686"/>
            <a:ext cx="1265635" cy="7743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50835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61832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40727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518536" y="3400814"/>
            <a:ext cx="1157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a:t>
            </a:r>
          </a:p>
        </p:txBody>
      </p:sp>
      <p:sp>
        <p:nvSpPr>
          <p:cNvPr id="148" name="Text Box 29"/>
          <p:cNvSpPr txBox="1">
            <a:spLocks noChangeArrowheads="1"/>
          </p:cNvSpPr>
          <p:nvPr/>
        </p:nvSpPr>
        <p:spPr bwMode="auto">
          <a:xfrm>
            <a:off x="4164904" y="333831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527947" y="29420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776504" y="321309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783185" y="2910163"/>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668938" y="3046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732863" y="314074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64888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63083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76103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63083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bachelorExamYear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48030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48031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68704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46771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320407" y="323509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326826" y="31693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8" name="Rectangle 18"/>
          <p:cNvSpPr>
            <a:spLocks noChangeArrowheads="1"/>
          </p:cNvSpPr>
          <p:nvPr/>
        </p:nvSpPr>
        <p:spPr bwMode="auto">
          <a:xfrm>
            <a:off x="451460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51460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62457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470351" y="2508443"/>
            <a:ext cx="14718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5955646" y="256088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5879284" y="23637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455950" y="268333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78" name="TextBox 177"/>
          <p:cNvSpPr txBox="1"/>
          <p:nvPr/>
        </p:nvSpPr>
        <p:spPr>
          <a:xfrm>
            <a:off x="1766434" y="2963182"/>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32251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32251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52373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285606" y="3011332"/>
            <a:ext cx="1361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FK</a:t>
            </a:r>
          </a:p>
        </p:txBody>
      </p:sp>
      <p:sp>
        <p:nvSpPr>
          <p:cNvPr id="183" name="Line 106"/>
          <p:cNvSpPr>
            <a:spLocks noChangeShapeType="1"/>
          </p:cNvSpPr>
          <p:nvPr/>
        </p:nvSpPr>
        <p:spPr bwMode="auto">
          <a:xfrm flipH="1" flipV="1">
            <a:off x="1640537" y="3166068"/>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615523" y="3169982"/>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060696" y="29484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725198" y="304399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396676" y="3882207"/>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791900" y="25108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794278" y="246438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794280" y="26929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731704" y="263774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FK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778599" y="4373686"/>
            <a:ext cx="1407319" cy="70000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699767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78097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757466" y="4565857"/>
            <a:ext cx="1487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FK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045515" y="417722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045515" y="40045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471691" y="3050723"/>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778598" y="3439015"/>
            <a:ext cx="1407319" cy="58953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767670" y="3377335"/>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78097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380335" y="302285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038939" y="32656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014165" y="29293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088859" y="304521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458390" y="4072148"/>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422662" y="4112944"/>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8" name="Rectangle 23"/>
          <p:cNvSpPr>
            <a:spLocks noChangeArrowheads="1"/>
          </p:cNvSpPr>
          <p:nvPr/>
        </p:nvSpPr>
        <p:spPr bwMode="auto">
          <a:xfrm>
            <a:off x="444740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44978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41888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70090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12" name="Line 106"/>
          <p:cNvSpPr>
            <a:spLocks noChangeShapeType="1"/>
          </p:cNvSpPr>
          <p:nvPr/>
        </p:nvSpPr>
        <p:spPr bwMode="auto">
          <a:xfrm flipH="1">
            <a:off x="5847331" y="4618100"/>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17"/>
          <p:cNvSpPr txBox="1">
            <a:spLocks noChangeArrowheads="1"/>
          </p:cNvSpPr>
          <p:nvPr/>
        </p:nvSpPr>
        <p:spPr bwMode="auto">
          <a:xfrm>
            <a:off x="5863410" y="458927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14" name="TextBox 213"/>
          <p:cNvSpPr txBox="1"/>
          <p:nvPr/>
        </p:nvSpPr>
        <p:spPr>
          <a:xfrm>
            <a:off x="5973208" y="4387268"/>
            <a:ext cx="850094"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smtClean="0">
                <a:latin typeface="Verdana" panose="020B0604030504040204" pitchFamily="34" charset="0"/>
              </a:rPr>
              <a:t>main</a:t>
            </a:r>
            <a:endParaRPr lang="sv-SE" sz="900" i="1" dirty="0">
              <a:latin typeface="Verdana" panose="020B0604030504040204" pitchFamily="34" charset="0"/>
            </a:endParaRPr>
          </a:p>
        </p:txBody>
      </p:sp>
      <p:sp>
        <p:nvSpPr>
          <p:cNvPr id="215" name="Isosceles Triangle 214"/>
          <p:cNvSpPr/>
          <p:nvPr/>
        </p:nvSpPr>
        <p:spPr>
          <a:xfrm rot="16200000">
            <a:off x="5899998" y="449150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6" name="Text Box 17"/>
          <p:cNvSpPr txBox="1">
            <a:spLocks noChangeArrowheads="1"/>
          </p:cNvSpPr>
          <p:nvPr/>
        </p:nvSpPr>
        <p:spPr bwMode="auto">
          <a:xfrm>
            <a:off x="6385727" y="4600395"/>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18" name="Text Box 17"/>
          <p:cNvSpPr txBox="1">
            <a:spLocks noChangeArrowheads="1"/>
          </p:cNvSpPr>
          <p:nvPr/>
        </p:nvSpPr>
        <p:spPr bwMode="auto">
          <a:xfrm>
            <a:off x="6055915" y="253460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332926" y="261222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3" name="Content Placeholder 2"/>
          <p:cNvSpPr txBox="1">
            <a:spLocks/>
          </p:cNvSpPr>
          <p:nvPr/>
        </p:nvSpPr>
        <p:spPr>
          <a:xfrm>
            <a:off x="747287" y="1142754"/>
            <a:ext cx="8184476" cy="1379160"/>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FF0000"/>
                </a:solidFill>
              </a:rPr>
              <a:t>DONE: </a:t>
            </a:r>
            <a:r>
              <a:rPr lang="sv-SE" sz="1400" dirty="0" err="1" smtClean="0"/>
              <a:t>Decide</a:t>
            </a:r>
            <a:r>
              <a:rPr lang="sv-SE" sz="1400" dirty="0" smtClean="0"/>
              <a:t> </a:t>
            </a:r>
            <a:r>
              <a:rPr lang="sv-SE" sz="1400" dirty="0" err="1"/>
              <a:t>foreign</a:t>
            </a:r>
            <a:r>
              <a:rPr lang="sv-SE" sz="1400" dirty="0"/>
              <a:t> </a:t>
            </a:r>
            <a:r>
              <a:rPr lang="sv-SE" sz="1400" dirty="0" err="1"/>
              <a:t>keys</a:t>
            </a:r>
            <a:r>
              <a:rPr lang="sv-SE" sz="1400" dirty="0"/>
              <a:t> (FK) to match the PK </a:t>
            </a:r>
            <a:r>
              <a:rPr lang="sv-SE" sz="1400" b="1" dirty="0"/>
              <a:t>on the </a:t>
            </a:r>
            <a:r>
              <a:rPr lang="sv-SE" sz="1400" b="1" dirty="0" err="1"/>
              <a:t>side</a:t>
            </a:r>
            <a:r>
              <a:rPr lang="sv-SE" sz="1400" b="1" dirty="0"/>
              <a:t> </a:t>
            </a:r>
            <a:r>
              <a:rPr lang="sv-SE" sz="1400" b="1" dirty="0" err="1"/>
              <a:t>of</a:t>
            </a:r>
            <a:r>
              <a:rPr lang="sv-SE" sz="1400" b="1" dirty="0"/>
              <a:t> the association </a:t>
            </a:r>
            <a:r>
              <a:rPr lang="sv-SE" sz="1400" b="1" dirty="0" err="1"/>
              <a:t>that</a:t>
            </a:r>
            <a:r>
              <a:rPr lang="sv-SE" sz="1400" b="1" dirty="0"/>
              <a:t> has 0..* or 1</a:t>
            </a:r>
            <a:r>
              <a:rPr lang="sv-SE" sz="1400" b="1" dirty="0" smtClean="0"/>
              <a:t>..* </a:t>
            </a:r>
            <a:r>
              <a:rPr lang="sv-SE" sz="1400" dirty="0" smtClean="0"/>
              <a:t>(note the </a:t>
            </a:r>
            <a:r>
              <a:rPr lang="sv-SE" sz="1400" dirty="0" err="1" smtClean="0"/>
              <a:t>way</a:t>
            </a:r>
            <a:r>
              <a:rPr lang="sv-SE" sz="1400" dirty="0" smtClean="0"/>
              <a:t> the generalisation/</a:t>
            </a:r>
            <a:r>
              <a:rPr lang="sv-SE" sz="1400" dirty="0" err="1" smtClean="0"/>
              <a:t>specialization</a:t>
            </a:r>
            <a:r>
              <a:rPr lang="sv-SE" sz="1400" dirty="0" smtClean="0"/>
              <a:t>-relation </a:t>
            </a:r>
            <a:r>
              <a:rPr lang="sv-SE" sz="1400" dirty="0" err="1" smtClean="0"/>
              <a:t>work</a:t>
            </a:r>
            <a:r>
              <a:rPr lang="sv-SE" sz="1400" dirty="0" smtClean="0"/>
              <a:t>)</a:t>
            </a:r>
            <a:endParaRPr lang="sv-SE" sz="1400" dirty="0"/>
          </a:p>
          <a:p>
            <a:pPr marL="0" indent="0">
              <a:buNone/>
            </a:pPr>
            <a:endParaRPr lang="sv-SE" sz="2000" dirty="0"/>
          </a:p>
        </p:txBody>
      </p:sp>
      <p:sp>
        <p:nvSpPr>
          <p:cNvPr id="4" name="Right Brace 3"/>
          <p:cNvSpPr/>
          <p:nvPr/>
        </p:nvSpPr>
        <p:spPr>
          <a:xfrm>
            <a:off x="8198489" y="2717311"/>
            <a:ext cx="120047" cy="2940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5" name="TextBox 4"/>
          <p:cNvSpPr txBox="1"/>
          <p:nvPr/>
        </p:nvSpPr>
        <p:spPr>
          <a:xfrm>
            <a:off x="8317410" y="2764960"/>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3" name="Text Box 22"/>
          <p:cNvSpPr txBox="1">
            <a:spLocks noChangeArrowheads="1"/>
          </p:cNvSpPr>
          <p:nvPr/>
        </p:nvSpPr>
        <p:spPr bwMode="auto">
          <a:xfrm>
            <a:off x="4506989" y="363505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4" name="Text Box 22"/>
          <p:cNvSpPr txBox="1">
            <a:spLocks noChangeArrowheads="1"/>
          </p:cNvSpPr>
          <p:nvPr/>
        </p:nvSpPr>
        <p:spPr bwMode="auto">
          <a:xfrm>
            <a:off x="6747580" y="3555860"/>
            <a:ext cx="15698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FK1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5" name="Right Brace 94"/>
          <p:cNvSpPr/>
          <p:nvPr/>
        </p:nvSpPr>
        <p:spPr>
          <a:xfrm>
            <a:off x="8228869" y="3607409"/>
            <a:ext cx="88541" cy="3971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6" name="TextBox 95"/>
          <p:cNvSpPr txBox="1"/>
          <p:nvPr/>
        </p:nvSpPr>
        <p:spPr>
          <a:xfrm>
            <a:off x="8347790" y="3655058"/>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7" name="Right Brace 96"/>
          <p:cNvSpPr/>
          <p:nvPr/>
        </p:nvSpPr>
        <p:spPr>
          <a:xfrm>
            <a:off x="5817645" y="3445498"/>
            <a:ext cx="88541" cy="48210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8" name="TextBox 97"/>
          <p:cNvSpPr txBox="1"/>
          <p:nvPr/>
        </p:nvSpPr>
        <p:spPr>
          <a:xfrm>
            <a:off x="5879838" y="3548800"/>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1" name="Rectangle 27"/>
          <p:cNvSpPr>
            <a:spLocks noChangeArrowheads="1"/>
          </p:cNvSpPr>
          <p:nvPr/>
        </p:nvSpPr>
        <p:spPr bwMode="auto">
          <a:xfrm>
            <a:off x="631023" y="4167267"/>
            <a:ext cx="1574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 FK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2" name="Rectangle 27"/>
          <p:cNvSpPr>
            <a:spLocks noChangeArrowheads="1"/>
          </p:cNvSpPr>
          <p:nvPr/>
        </p:nvSpPr>
        <p:spPr bwMode="auto">
          <a:xfrm>
            <a:off x="2458661" y="4166107"/>
            <a:ext cx="1574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 FK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01" name="TextBox 100"/>
          <p:cNvSpPr txBox="1"/>
          <p:nvPr/>
        </p:nvSpPr>
        <p:spPr>
          <a:xfrm>
            <a:off x="5488894" y="3528966"/>
            <a:ext cx="413896" cy="276999"/>
          </a:xfrm>
          <a:prstGeom prst="rect">
            <a:avLst/>
          </a:prstGeom>
          <a:noFill/>
        </p:spPr>
        <p:txBody>
          <a:bodyPr wrap="none" rtlCol="0">
            <a:spAutoFit/>
          </a:bodyPr>
          <a:lstStyle/>
          <a:p>
            <a:r>
              <a:rPr lang="sv-SE" sz="1200" dirty="0" smtClean="0"/>
              <a:t>FK1</a:t>
            </a:r>
            <a:endParaRPr lang="sv-SE" sz="1200" dirty="0"/>
          </a:p>
        </p:txBody>
      </p:sp>
      <p:sp>
        <p:nvSpPr>
          <p:cNvPr id="102" name="Right Brace 101"/>
          <p:cNvSpPr/>
          <p:nvPr/>
        </p:nvSpPr>
        <p:spPr>
          <a:xfrm>
            <a:off x="6116814" y="3668864"/>
            <a:ext cx="85870" cy="26807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103" name="TextBox 102"/>
          <p:cNvSpPr txBox="1"/>
          <p:nvPr/>
        </p:nvSpPr>
        <p:spPr>
          <a:xfrm>
            <a:off x="6157876" y="3666925"/>
            <a:ext cx="413896" cy="276999"/>
          </a:xfrm>
          <a:prstGeom prst="rect">
            <a:avLst/>
          </a:prstGeom>
          <a:noFill/>
        </p:spPr>
        <p:txBody>
          <a:bodyPr wrap="none" rtlCol="0">
            <a:spAutoFit/>
          </a:bodyPr>
          <a:lstStyle/>
          <a:p>
            <a:r>
              <a:rPr lang="sv-SE" sz="1200" dirty="0" smtClean="0"/>
              <a:t>FK2</a:t>
            </a:r>
            <a:endParaRPr lang="sv-SE" sz="1200" dirty="0"/>
          </a:p>
        </p:txBody>
      </p:sp>
      <p:sp>
        <p:nvSpPr>
          <p:cNvPr id="104" name="Right Brace 103"/>
          <p:cNvSpPr/>
          <p:nvPr/>
        </p:nvSpPr>
        <p:spPr>
          <a:xfrm>
            <a:off x="8621526" y="3590924"/>
            <a:ext cx="85870" cy="26807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105" name="TextBox 104"/>
          <p:cNvSpPr txBox="1"/>
          <p:nvPr/>
        </p:nvSpPr>
        <p:spPr>
          <a:xfrm>
            <a:off x="8662588" y="3588985"/>
            <a:ext cx="413896" cy="276999"/>
          </a:xfrm>
          <a:prstGeom prst="rect">
            <a:avLst/>
          </a:prstGeom>
          <a:noFill/>
        </p:spPr>
        <p:txBody>
          <a:bodyPr wrap="none" rtlCol="0">
            <a:spAutoFit/>
          </a:bodyPr>
          <a:lstStyle/>
          <a:p>
            <a:r>
              <a:rPr lang="sv-SE" sz="1200" dirty="0" smtClean="0"/>
              <a:t>FK2</a:t>
            </a:r>
            <a:endParaRPr lang="sv-SE" sz="1200" dirty="0"/>
          </a:p>
        </p:txBody>
      </p:sp>
      <p:sp>
        <p:nvSpPr>
          <p:cNvPr id="109" name="Oval 108"/>
          <p:cNvSpPr/>
          <p:nvPr/>
        </p:nvSpPr>
        <p:spPr>
          <a:xfrm>
            <a:off x="1290204" y="3167121"/>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0" name="Oval 109"/>
          <p:cNvSpPr/>
          <p:nvPr/>
        </p:nvSpPr>
        <p:spPr>
          <a:xfrm>
            <a:off x="5483472" y="3515037"/>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1" name="Oval 110"/>
          <p:cNvSpPr/>
          <p:nvPr/>
        </p:nvSpPr>
        <p:spPr>
          <a:xfrm>
            <a:off x="6209254" y="3702901"/>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2" name="Oval 111"/>
          <p:cNvSpPr/>
          <p:nvPr/>
        </p:nvSpPr>
        <p:spPr>
          <a:xfrm>
            <a:off x="8699452" y="3597797"/>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3" name="Oval 112"/>
          <p:cNvSpPr/>
          <p:nvPr/>
        </p:nvSpPr>
        <p:spPr>
          <a:xfrm>
            <a:off x="7840695" y="3849913"/>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4" name="Oval 113"/>
          <p:cNvSpPr/>
          <p:nvPr/>
        </p:nvSpPr>
        <p:spPr>
          <a:xfrm>
            <a:off x="7718565" y="4791666"/>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5" name="Oval 114"/>
          <p:cNvSpPr/>
          <p:nvPr/>
        </p:nvSpPr>
        <p:spPr>
          <a:xfrm>
            <a:off x="7826168" y="2815874"/>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6" name="Oval 115"/>
          <p:cNvSpPr/>
          <p:nvPr/>
        </p:nvSpPr>
        <p:spPr>
          <a:xfrm>
            <a:off x="1867619" y="4149645"/>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7" name="Oval 116"/>
          <p:cNvSpPr/>
          <p:nvPr/>
        </p:nvSpPr>
        <p:spPr>
          <a:xfrm>
            <a:off x="3709827" y="4163362"/>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691564302"/>
      </p:ext>
    </p:extLst>
  </p:cSld>
  <p:clrMapOvr>
    <a:masterClrMapping/>
  </p:clrMapOvr>
  <mc:AlternateContent xmlns:mc="http://schemas.openxmlformats.org/markup-compatibility/2006" xmlns:p14="http://schemas.microsoft.com/office/powerpoint/2010/main">
    <mc:Choice Requires="p14">
      <p:transition spd="slow" p14:dur="2000" advTm="63653"/>
    </mc:Choice>
    <mc:Fallback xmlns="">
      <p:transition spd="slow" advTm="6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6</a:t>
            </a:r>
            <a:endParaRPr lang="sv-SE" dirty="0"/>
          </a:p>
        </p:txBody>
      </p:sp>
      <p:sp>
        <p:nvSpPr>
          <p:cNvPr id="136" name="Rectangle 8"/>
          <p:cNvSpPr>
            <a:spLocks noChangeArrowheads="1"/>
          </p:cNvSpPr>
          <p:nvPr/>
        </p:nvSpPr>
        <p:spPr bwMode="auto">
          <a:xfrm>
            <a:off x="244418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44418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64540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3" name="Rectangle 18"/>
          <p:cNvSpPr>
            <a:spLocks noChangeArrowheads="1"/>
          </p:cNvSpPr>
          <p:nvPr/>
        </p:nvSpPr>
        <p:spPr bwMode="auto">
          <a:xfrm>
            <a:off x="4508352" y="3213686"/>
            <a:ext cx="1265635" cy="7743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50835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61832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40727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518536" y="3400814"/>
            <a:ext cx="1157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a:t>
            </a:r>
          </a:p>
        </p:txBody>
      </p:sp>
      <p:sp>
        <p:nvSpPr>
          <p:cNvPr id="154" name="Rectangle 8"/>
          <p:cNvSpPr>
            <a:spLocks noChangeArrowheads="1"/>
          </p:cNvSpPr>
          <p:nvPr/>
        </p:nvSpPr>
        <p:spPr bwMode="auto">
          <a:xfrm>
            <a:off x="64888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63083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76103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63083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bachelorExamYear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48030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48031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68704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46771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8" name="Rectangle 18"/>
          <p:cNvSpPr>
            <a:spLocks noChangeArrowheads="1"/>
          </p:cNvSpPr>
          <p:nvPr/>
        </p:nvSpPr>
        <p:spPr bwMode="auto">
          <a:xfrm>
            <a:off x="451460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51460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62457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459131" y="2508443"/>
            <a:ext cx="1483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CK</a:t>
            </a:r>
            <a:endParaRPr lang="sv-SE" altLang="sv-SE" sz="900" dirty="0">
              <a:latin typeface="Verdana" panose="020B0604030504040204" pitchFamily="34" charset="0"/>
            </a:endParaRPr>
          </a:p>
        </p:txBody>
      </p:sp>
      <p:sp>
        <p:nvSpPr>
          <p:cNvPr id="179" name="Rectangle 8"/>
          <p:cNvSpPr>
            <a:spLocks noChangeArrowheads="1"/>
          </p:cNvSpPr>
          <p:nvPr/>
        </p:nvSpPr>
        <p:spPr bwMode="auto">
          <a:xfrm>
            <a:off x="32251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32251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52373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285606" y="3011332"/>
            <a:ext cx="1361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FK</a:t>
            </a:r>
          </a:p>
        </p:txBody>
      </p:sp>
      <p:sp>
        <p:nvSpPr>
          <p:cNvPr id="188" name="Rectangle 23"/>
          <p:cNvSpPr>
            <a:spLocks noChangeArrowheads="1"/>
          </p:cNvSpPr>
          <p:nvPr/>
        </p:nvSpPr>
        <p:spPr bwMode="auto">
          <a:xfrm>
            <a:off x="6791900" y="25108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794278" y="246438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794280" y="26929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731704" y="263774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FK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778599" y="4373686"/>
            <a:ext cx="1407319" cy="70000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699767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78097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757466" y="4565857"/>
            <a:ext cx="1487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FK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9" name="Rectangle 23"/>
          <p:cNvSpPr>
            <a:spLocks noChangeArrowheads="1"/>
          </p:cNvSpPr>
          <p:nvPr/>
        </p:nvSpPr>
        <p:spPr bwMode="auto">
          <a:xfrm>
            <a:off x="6778598" y="3439015"/>
            <a:ext cx="1407319" cy="58953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767670" y="3377335"/>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78097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8" name="Rectangle 23"/>
          <p:cNvSpPr>
            <a:spLocks noChangeArrowheads="1"/>
          </p:cNvSpPr>
          <p:nvPr/>
        </p:nvSpPr>
        <p:spPr bwMode="auto">
          <a:xfrm>
            <a:off x="444740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44978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41888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70090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83" name="Content Placeholder 2"/>
          <p:cNvSpPr txBox="1">
            <a:spLocks/>
          </p:cNvSpPr>
          <p:nvPr/>
        </p:nvSpPr>
        <p:spPr>
          <a:xfrm>
            <a:off x="437050" y="1122794"/>
            <a:ext cx="8184476" cy="1379160"/>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FF0000"/>
                </a:solidFill>
              </a:rPr>
              <a:t>DONE: </a:t>
            </a:r>
            <a:r>
              <a:rPr lang="sv-SE" sz="1400" dirty="0" err="1" smtClean="0"/>
              <a:t>Decide</a:t>
            </a:r>
            <a:r>
              <a:rPr lang="sv-SE" sz="1400" dirty="0" smtClean="0"/>
              <a:t> </a:t>
            </a:r>
            <a:r>
              <a:rPr lang="sv-SE" sz="1400" dirty="0" err="1"/>
              <a:t>foreign</a:t>
            </a:r>
            <a:r>
              <a:rPr lang="sv-SE" sz="1400" dirty="0"/>
              <a:t> </a:t>
            </a:r>
            <a:r>
              <a:rPr lang="sv-SE" sz="1400" dirty="0" err="1"/>
              <a:t>keys</a:t>
            </a:r>
            <a:r>
              <a:rPr lang="sv-SE" sz="1400" dirty="0"/>
              <a:t> (FK) to </a:t>
            </a:r>
            <a:r>
              <a:rPr lang="sv-SE" sz="1400" b="1" dirty="0" smtClean="0"/>
              <a:t>- and </a:t>
            </a:r>
            <a:r>
              <a:rPr lang="sv-SE" sz="1400" b="1" dirty="0" err="1" smtClean="0"/>
              <a:t>take</a:t>
            </a:r>
            <a:r>
              <a:rPr lang="sv-SE" sz="1400" b="1" dirty="0" smtClean="0"/>
              <a:t> </a:t>
            </a:r>
            <a:r>
              <a:rPr lang="sv-SE" sz="1400" b="1" dirty="0" err="1" smtClean="0"/>
              <a:t>away</a:t>
            </a:r>
            <a:r>
              <a:rPr lang="sv-SE" sz="1400" b="1" dirty="0" smtClean="0"/>
              <a:t> the associations</a:t>
            </a:r>
            <a:endParaRPr lang="sv-SE" sz="1400" b="1" dirty="0"/>
          </a:p>
          <a:p>
            <a:pPr marL="0" indent="0">
              <a:buNone/>
            </a:pPr>
            <a:endParaRPr lang="sv-SE" sz="2000" dirty="0"/>
          </a:p>
        </p:txBody>
      </p:sp>
      <p:sp>
        <p:nvSpPr>
          <p:cNvPr id="4" name="Right Brace 3"/>
          <p:cNvSpPr/>
          <p:nvPr/>
        </p:nvSpPr>
        <p:spPr>
          <a:xfrm>
            <a:off x="8198489" y="2717311"/>
            <a:ext cx="120047" cy="2940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5" name="TextBox 4"/>
          <p:cNvSpPr txBox="1"/>
          <p:nvPr/>
        </p:nvSpPr>
        <p:spPr>
          <a:xfrm>
            <a:off x="8317410" y="2764960"/>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3" name="Text Box 22"/>
          <p:cNvSpPr txBox="1">
            <a:spLocks noChangeArrowheads="1"/>
          </p:cNvSpPr>
          <p:nvPr/>
        </p:nvSpPr>
        <p:spPr bwMode="auto">
          <a:xfrm>
            <a:off x="4506989" y="363505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4" name="Text Box 22"/>
          <p:cNvSpPr txBox="1">
            <a:spLocks noChangeArrowheads="1"/>
          </p:cNvSpPr>
          <p:nvPr/>
        </p:nvSpPr>
        <p:spPr bwMode="auto">
          <a:xfrm>
            <a:off x="6747580" y="3555860"/>
            <a:ext cx="15698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FK1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5" name="Right Brace 94"/>
          <p:cNvSpPr/>
          <p:nvPr/>
        </p:nvSpPr>
        <p:spPr>
          <a:xfrm>
            <a:off x="8228869" y="3607409"/>
            <a:ext cx="88541" cy="3971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6" name="TextBox 95"/>
          <p:cNvSpPr txBox="1"/>
          <p:nvPr/>
        </p:nvSpPr>
        <p:spPr>
          <a:xfrm>
            <a:off x="8347790" y="3655058"/>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7" name="Right Brace 96"/>
          <p:cNvSpPr/>
          <p:nvPr/>
        </p:nvSpPr>
        <p:spPr>
          <a:xfrm>
            <a:off x="5817645" y="3588985"/>
            <a:ext cx="105235" cy="33862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8" name="TextBox 97"/>
          <p:cNvSpPr txBox="1"/>
          <p:nvPr/>
        </p:nvSpPr>
        <p:spPr>
          <a:xfrm>
            <a:off x="5879838" y="3548800"/>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1" name="Rectangle 27"/>
          <p:cNvSpPr>
            <a:spLocks noChangeArrowheads="1"/>
          </p:cNvSpPr>
          <p:nvPr/>
        </p:nvSpPr>
        <p:spPr bwMode="auto">
          <a:xfrm>
            <a:off x="631023" y="4167267"/>
            <a:ext cx="1574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 FK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2" name="Rectangle 27"/>
          <p:cNvSpPr>
            <a:spLocks noChangeArrowheads="1"/>
          </p:cNvSpPr>
          <p:nvPr/>
        </p:nvSpPr>
        <p:spPr bwMode="auto">
          <a:xfrm>
            <a:off x="2458661" y="4166107"/>
            <a:ext cx="1574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 FK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01" name="TextBox 100"/>
          <p:cNvSpPr txBox="1"/>
          <p:nvPr/>
        </p:nvSpPr>
        <p:spPr>
          <a:xfrm>
            <a:off x="5488894" y="3528966"/>
            <a:ext cx="413896" cy="276999"/>
          </a:xfrm>
          <a:prstGeom prst="rect">
            <a:avLst/>
          </a:prstGeom>
          <a:noFill/>
        </p:spPr>
        <p:txBody>
          <a:bodyPr wrap="none" rtlCol="0">
            <a:spAutoFit/>
          </a:bodyPr>
          <a:lstStyle/>
          <a:p>
            <a:r>
              <a:rPr lang="sv-SE" sz="1200" dirty="0" smtClean="0"/>
              <a:t>FK1</a:t>
            </a:r>
            <a:endParaRPr lang="sv-SE" sz="1200" dirty="0"/>
          </a:p>
        </p:txBody>
      </p:sp>
      <p:sp>
        <p:nvSpPr>
          <p:cNvPr id="102" name="Right Brace 101"/>
          <p:cNvSpPr/>
          <p:nvPr/>
        </p:nvSpPr>
        <p:spPr>
          <a:xfrm>
            <a:off x="6116814" y="3668864"/>
            <a:ext cx="85870" cy="26807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103" name="TextBox 102"/>
          <p:cNvSpPr txBox="1"/>
          <p:nvPr/>
        </p:nvSpPr>
        <p:spPr>
          <a:xfrm>
            <a:off x="6157876" y="3666925"/>
            <a:ext cx="413896" cy="276999"/>
          </a:xfrm>
          <a:prstGeom prst="rect">
            <a:avLst/>
          </a:prstGeom>
          <a:noFill/>
        </p:spPr>
        <p:txBody>
          <a:bodyPr wrap="none" rtlCol="0">
            <a:spAutoFit/>
          </a:bodyPr>
          <a:lstStyle/>
          <a:p>
            <a:r>
              <a:rPr lang="sv-SE" sz="1200" dirty="0" smtClean="0"/>
              <a:t>FK2</a:t>
            </a:r>
            <a:endParaRPr lang="sv-SE" sz="1200" dirty="0"/>
          </a:p>
        </p:txBody>
      </p:sp>
      <p:sp>
        <p:nvSpPr>
          <p:cNvPr id="104" name="Right Brace 103"/>
          <p:cNvSpPr/>
          <p:nvPr/>
        </p:nvSpPr>
        <p:spPr>
          <a:xfrm>
            <a:off x="8621526" y="3590924"/>
            <a:ext cx="85870" cy="26807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105" name="TextBox 104"/>
          <p:cNvSpPr txBox="1"/>
          <p:nvPr/>
        </p:nvSpPr>
        <p:spPr>
          <a:xfrm>
            <a:off x="8662588" y="3588985"/>
            <a:ext cx="413896" cy="276999"/>
          </a:xfrm>
          <a:prstGeom prst="rect">
            <a:avLst/>
          </a:prstGeom>
          <a:noFill/>
        </p:spPr>
        <p:txBody>
          <a:bodyPr wrap="none" rtlCol="0">
            <a:spAutoFit/>
          </a:bodyPr>
          <a:lstStyle/>
          <a:p>
            <a:r>
              <a:rPr lang="sv-SE" sz="1200" dirty="0" smtClean="0"/>
              <a:t>FK2</a:t>
            </a:r>
            <a:endParaRPr lang="sv-SE" sz="1200" dirty="0"/>
          </a:p>
        </p:txBody>
      </p:sp>
      <p:sp>
        <p:nvSpPr>
          <p:cNvPr id="109" name="Oval 108"/>
          <p:cNvSpPr/>
          <p:nvPr/>
        </p:nvSpPr>
        <p:spPr>
          <a:xfrm>
            <a:off x="1290204" y="3167121"/>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0" name="Oval 109"/>
          <p:cNvSpPr/>
          <p:nvPr/>
        </p:nvSpPr>
        <p:spPr>
          <a:xfrm>
            <a:off x="5483472" y="3515037"/>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1" name="Oval 110"/>
          <p:cNvSpPr/>
          <p:nvPr/>
        </p:nvSpPr>
        <p:spPr>
          <a:xfrm>
            <a:off x="6209254" y="3702901"/>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2" name="Oval 111"/>
          <p:cNvSpPr/>
          <p:nvPr/>
        </p:nvSpPr>
        <p:spPr>
          <a:xfrm>
            <a:off x="8699452" y="3597797"/>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3" name="Oval 112"/>
          <p:cNvSpPr/>
          <p:nvPr/>
        </p:nvSpPr>
        <p:spPr>
          <a:xfrm>
            <a:off x="7840695" y="3849913"/>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4" name="Oval 113"/>
          <p:cNvSpPr/>
          <p:nvPr/>
        </p:nvSpPr>
        <p:spPr>
          <a:xfrm>
            <a:off x="7718565" y="4791666"/>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5" name="Oval 114"/>
          <p:cNvSpPr/>
          <p:nvPr/>
        </p:nvSpPr>
        <p:spPr>
          <a:xfrm>
            <a:off x="7826168" y="2815874"/>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7" name="Oval 106"/>
          <p:cNvSpPr/>
          <p:nvPr/>
        </p:nvSpPr>
        <p:spPr>
          <a:xfrm>
            <a:off x="1867619" y="4149645"/>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8" name="Oval 107"/>
          <p:cNvSpPr/>
          <p:nvPr/>
        </p:nvSpPr>
        <p:spPr>
          <a:xfrm>
            <a:off x="3696134" y="4177578"/>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942419959"/>
      </p:ext>
    </p:extLst>
  </p:cSld>
  <p:clrMapOvr>
    <a:masterClrMapping/>
  </p:clrMapOvr>
  <mc:AlternateContent xmlns:mc="http://schemas.openxmlformats.org/markup-compatibility/2006" xmlns:p14="http://schemas.microsoft.com/office/powerpoint/2010/main">
    <mc:Choice Requires="p14">
      <p:transition spd="slow" p14:dur="2000" advTm="3268"/>
    </mc:Choice>
    <mc:Fallback xmlns="">
      <p:transition spd="slow" advTm="3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15650"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15651"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15652"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15653"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15654"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15655"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15656"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15657"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15658"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rot="3455403">
            <a:off x="4564005" y="3684027"/>
            <a:ext cx="142195" cy="44298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p>
          <a:p>
            <a:pPr eaLnBrk="1" hangingPunct="1"/>
            <a:r>
              <a:rPr lang="sv-SE" altLang="sv-SE" sz="825" i="0" dirty="0" err="1" smtClean="0"/>
              <a:t>of</a:t>
            </a:r>
            <a:r>
              <a:rPr lang="sv-SE" altLang="sv-SE" sz="825" i="0" dirty="0" smtClean="0"/>
              <a:t> software </a:t>
            </a:r>
            <a:r>
              <a:rPr lang="sv-SE" altLang="sv-SE" sz="825" i="0" dirty="0" err="1" smtClean="0"/>
              <a:t>concepts</a:t>
            </a:r>
            <a:r>
              <a:rPr lang="sv-SE" altLang="sv-SE" sz="825" i="0" dirty="0"/>
              <a:t> </a:t>
            </a:r>
            <a:endParaRPr lang="sv-SE" altLang="sv-SE" sz="825" i="0" dirty="0" smtClean="0"/>
          </a:p>
          <a:p>
            <a:pPr eaLnBrk="1" hangingPunct="1"/>
            <a:r>
              <a:rPr lang="sv-SE" altLang="sv-SE" sz="825" i="0" dirty="0" smtClean="0"/>
              <a:t>(in UML Class Diagram)</a:t>
            </a:r>
            <a:endParaRPr lang="sv-SE" altLang="sv-SE" sz="825" i="0" dirty="0"/>
          </a:p>
        </p:txBody>
      </p:sp>
      <p:grpSp>
        <p:nvGrpSpPr>
          <p:cNvPr id="247" name="Group 103"/>
          <p:cNvGrpSpPr>
            <a:grpSpLocks/>
          </p:cNvGrpSpPr>
          <p:nvPr/>
        </p:nvGrpSpPr>
        <p:grpSpPr bwMode="auto">
          <a:xfrm>
            <a:off x="3827352" y="4005522"/>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4065396" y="4005522"/>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4065396" y="4223216"/>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4303148" y="4223216"/>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64" name="Oval 263"/>
          <p:cNvSpPr/>
          <p:nvPr/>
        </p:nvSpPr>
        <p:spPr>
          <a:xfrm>
            <a:off x="3892561" y="1284807"/>
            <a:ext cx="1843862" cy="867846"/>
          </a:xfrm>
          <a:prstGeom prst="ellipse">
            <a:avLst/>
          </a:prstGeom>
          <a:solidFill>
            <a:schemeClr val="lt1">
              <a:alpha val="0"/>
            </a:schemeClr>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44" name="Text Box 101"/>
          <p:cNvSpPr txBox="1">
            <a:spLocks noChangeArrowheads="1"/>
          </p:cNvSpPr>
          <p:nvPr/>
        </p:nvSpPr>
        <p:spPr bwMode="auto">
          <a:xfrm>
            <a:off x="4518865" y="4094938"/>
            <a:ext cx="132114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(RDM) </a:t>
            </a:r>
            <a:r>
              <a:rPr lang="sv-SE" altLang="sv-SE" sz="825" i="0" dirty="0"/>
              <a:t>(in UML Class </a:t>
            </a:r>
            <a:r>
              <a:rPr lang="sv-SE" altLang="sv-SE" sz="825" i="0" dirty="0" smtClean="0"/>
              <a:t>Diagram)</a:t>
            </a:r>
            <a:endParaRPr lang="sv-SE" altLang="sv-SE" sz="825" i="0" dirty="0"/>
          </a:p>
          <a:p>
            <a:pPr algn="r" eaLnBrk="1" hangingPunct="1"/>
            <a:endParaRPr lang="sv-SE" altLang="sv-SE" sz="825" b="1" i="0" dirty="0"/>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3727402094"/>
      </p:ext>
    </p:extLst>
  </p:cSld>
  <p:clrMapOvr>
    <a:masterClrMapping/>
  </p:clrMapOvr>
  <mc:AlternateContent xmlns:mc="http://schemas.openxmlformats.org/markup-compatibility/2006" xmlns:p14="http://schemas.microsoft.com/office/powerpoint/2010/main">
    <mc:Choice Requires="p14">
      <p:transition spd="slow" p14:dur="2000" advTm="3675"/>
    </mc:Choice>
    <mc:Fallback xmlns="">
      <p:transition spd="slow" advTm="3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6</a:t>
            </a:r>
            <a:endParaRPr lang="sv-SE" dirty="0"/>
          </a:p>
        </p:txBody>
      </p:sp>
      <p:sp>
        <p:nvSpPr>
          <p:cNvPr id="136" name="Rectangle 8"/>
          <p:cNvSpPr>
            <a:spLocks noChangeArrowheads="1"/>
          </p:cNvSpPr>
          <p:nvPr/>
        </p:nvSpPr>
        <p:spPr bwMode="auto">
          <a:xfrm>
            <a:off x="2444188" y="288954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444188" y="306099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645404" y="284192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3" name="Rectangle 18"/>
          <p:cNvSpPr>
            <a:spLocks noChangeArrowheads="1"/>
          </p:cNvSpPr>
          <p:nvPr/>
        </p:nvSpPr>
        <p:spPr bwMode="auto">
          <a:xfrm>
            <a:off x="4508352" y="3213686"/>
            <a:ext cx="1265635" cy="7743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508352" y="339490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618322" y="318179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407279" y="3025909"/>
            <a:ext cx="13580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518536" y="3400814"/>
            <a:ext cx="1157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a:t>
            </a:r>
          </a:p>
        </p:txBody>
      </p:sp>
      <p:sp>
        <p:nvSpPr>
          <p:cNvPr id="154" name="Rectangle 8"/>
          <p:cNvSpPr>
            <a:spLocks noChangeArrowheads="1"/>
          </p:cNvSpPr>
          <p:nvPr/>
        </p:nvSpPr>
        <p:spPr bwMode="auto">
          <a:xfrm>
            <a:off x="648889" y="3860476"/>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630836" y="403811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761036" y="380386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630836" y="403811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bachelorExamYear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480309" y="388090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480310" y="403811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687048" y="382579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467712" y="405776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4" name="Isosceles Triangle 163"/>
          <p:cNvSpPr/>
          <p:nvPr/>
        </p:nvSpPr>
        <p:spPr>
          <a:xfrm>
            <a:off x="2752225" y="342583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2895017" y="357909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493964" y="371403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3874033" y="373149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514606" y="2312580"/>
            <a:ext cx="1427623"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514606" y="2493794"/>
            <a:ext cx="1382442" cy="3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624576" y="228068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459131" y="2508443"/>
            <a:ext cx="1483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CK</a:t>
            </a:r>
            <a:endParaRPr lang="sv-SE" altLang="sv-SE" sz="900" dirty="0">
              <a:latin typeface="Verdana" panose="020B0604030504040204" pitchFamily="34" charset="0"/>
            </a:endParaRPr>
          </a:p>
        </p:txBody>
      </p:sp>
      <p:cxnSp>
        <p:nvCxnSpPr>
          <p:cNvPr id="177" name="Straight Connector 176"/>
          <p:cNvCxnSpPr/>
          <p:nvPr/>
        </p:nvCxnSpPr>
        <p:spPr>
          <a:xfrm>
            <a:off x="1495374" y="372296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9" name="Rectangle 8"/>
          <p:cNvSpPr>
            <a:spLocks noChangeArrowheads="1"/>
          </p:cNvSpPr>
          <p:nvPr/>
        </p:nvSpPr>
        <p:spPr bwMode="auto">
          <a:xfrm>
            <a:off x="322516" y="2874970"/>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322516" y="3046418"/>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523732" y="28273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285606" y="3011332"/>
            <a:ext cx="1361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FK</a:t>
            </a:r>
          </a:p>
        </p:txBody>
      </p:sp>
      <p:sp>
        <p:nvSpPr>
          <p:cNvPr id="188" name="Rectangle 23"/>
          <p:cNvSpPr>
            <a:spLocks noChangeArrowheads="1"/>
          </p:cNvSpPr>
          <p:nvPr/>
        </p:nvSpPr>
        <p:spPr bwMode="auto">
          <a:xfrm>
            <a:off x="6791900" y="25108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794278" y="246438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794280" y="26929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731704" y="263774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FK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2" name="Rectangle 23"/>
          <p:cNvSpPr>
            <a:spLocks noChangeArrowheads="1"/>
          </p:cNvSpPr>
          <p:nvPr/>
        </p:nvSpPr>
        <p:spPr bwMode="auto">
          <a:xfrm>
            <a:off x="6778599" y="4373686"/>
            <a:ext cx="1407319" cy="70000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3" name="Text Box 25"/>
          <p:cNvSpPr txBox="1">
            <a:spLocks noChangeArrowheads="1"/>
          </p:cNvSpPr>
          <p:nvPr/>
        </p:nvSpPr>
        <p:spPr bwMode="auto">
          <a:xfrm>
            <a:off x="6997674" y="43272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94" name="Line 34"/>
          <p:cNvSpPr>
            <a:spLocks noChangeShapeType="1"/>
          </p:cNvSpPr>
          <p:nvPr/>
        </p:nvSpPr>
        <p:spPr bwMode="auto">
          <a:xfrm>
            <a:off x="6780979" y="45558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5" name="Text Box 22"/>
          <p:cNvSpPr txBox="1">
            <a:spLocks noChangeArrowheads="1"/>
          </p:cNvSpPr>
          <p:nvPr/>
        </p:nvSpPr>
        <p:spPr bwMode="auto">
          <a:xfrm>
            <a:off x="6757466" y="4565857"/>
            <a:ext cx="1487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FK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9" name="Rectangle 23"/>
          <p:cNvSpPr>
            <a:spLocks noChangeArrowheads="1"/>
          </p:cNvSpPr>
          <p:nvPr/>
        </p:nvSpPr>
        <p:spPr bwMode="auto">
          <a:xfrm>
            <a:off x="6778598" y="3439015"/>
            <a:ext cx="1407319" cy="58953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767670" y="3377335"/>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780978" y="362118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8" name="Rectangle 23"/>
          <p:cNvSpPr>
            <a:spLocks noChangeArrowheads="1"/>
          </p:cNvSpPr>
          <p:nvPr/>
        </p:nvSpPr>
        <p:spPr bwMode="auto">
          <a:xfrm>
            <a:off x="4447400" y="4295550"/>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34"/>
          <p:cNvSpPr>
            <a:spLocks noChangeShapeType="1"/>
          </p:cNvSpPr>
          <p:nvPr/>
        </p:nvSpPr>
        <p:spPr bwMode="auto">
          <a:xfrm>
            <a:off x="4449780" y="4477714"/>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0" name="Text Box 22"/>
          <p:cNvSpPr txBox="1">
            <a:spLocks noChangeArrowheads="1"/>
          </p:cNvSpPr>
          <p:nvPr/>
        </p:nvSpPr>
        <p:spPr bwMode="auto">
          <a:xfrm>
            <a:off x="4418881" y="4499975"/>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1" name="Text Box 25"/>
          <p:cNvSpPr txBox="1">
            <a:spLocks noChangeArrowheads="1"/>
          </p:cNvSpPr>
          <p:nvPr/>
        </p:nvSpPr>
        <p:spPr bwMode="auto">
          <a:xfrm>
            <a:off x="4700906" y="423892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83" name="Content Placeholder 2"/>
          <p:cNvSpPr txBox="1">
            <a:spLocks/>
          </p:cNvSpPr>
          <p:nvPr/>
        </p:nvSpPr>
        <p:spPr>
          <a:xfrm>
            <a:off x="437050" y="1122794"/>
            <a:ext cx="8184476" cy="1379160"/>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smtClean="0">
                <a:solidFill>
                  <a:srgbClr val="FF0000"/>
                </a:solidFill>
              </a:rPr>
              <a:t>DONE: </a:t>
            </a:r>
            <a:r>
              <a:rPr lang="sv-SE" sz="1400" dirty="0" err="1" smtClean="0"/>
              <a:t>Decide</a:t>
            </a:r>
            <a:r>
              <a:rPr lang="sv-SE" sz="1400" dirty="0" smtClean="0"/>
              <a:t> </a:t>
            </a:r>
            <a:r>
              <a:rPr lang="sv-SE" sz="1400" dirty="0" err="1"/>
              <a:t>foreign</a:t>
            </a:r>
            <a:r>
              <a:rPr lang="sv-SE" sz="1400" dirty="0"/>
              <a:t> </a:t>
            </a:r>
            <a:r>
              <a:rPr lang="sv-SE" sz="1400" dirty="0" err="1"/>
              <a:t>keys</a:t>
            </a:r>
            <a:r>
              <a:rPr lang="sv-SE" sz="1400" dirty="0"/>
              <a:t> (FK) to match the </a:t>
            </a:r>
            <a:r>
              <a:rPr lang="sv-SE" sz="1400" dirty="0" smtClean="0"/>
              <a:t>PK</a:t>
            </a:r>
            <a:endParaRPr lang="sv-SE" sz="2000" dirty="0"/>
          </a:p>
        </p:txBody>
      </p:sp>
      <p:sp>
        <p:nvSpPr>
          <p:cNvPr id="4" name="Right Brace 3"/>
          <p:cNvSpPr/>
          <p:nvPr/>
        </p:nvSpPr>
        <p:spPr>
          <a:xfrm>
            <a:off x="8198489" y="2717311"/>
            <a:ext cx="120047" cy="2940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5" name="TextBox 4"/>
          <p:cNvSpPr txBox="1"/>
          <p:nvPr/>
        </p:nvSpPr>
        <p:spPr>
          <a:xfrm>
            <a:off x="8317410" y="2764960"/>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3" name="Text Box 22"/>
          <p:cNvSpPr txBox="1">
            <a:spLocks noChangeArrowheads="1"/>
          </p:cNvSpPr>
          <p:nvPr/>
        </p:nvSpPr>
        <p:spPr bwMode="auto">
          <a:xfrm>
            <a:off x="4506989" y="3635052"/>
            <a:ext cx="14799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4" name="Text Box 22"/>
          <p:cNvSpPr txBox="1">
            <a:spLocks noChangeArrowheads="1"/>
          </p:cNvSpPr>
          <p:nvPr/>
        </p:nvSpPr>
        <p:spPr bwMode="auto">
          <a:xfrm>
            <a:off x="6747580" y="3555860"/>
            <a:ext cx="15698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employeeNo</a:t>
            </a:r>
            <a:r>
              <a:rPr lang="sv-SE" altLang="sv-SE" sz="900" dirty="0" smtClean="0">
                <a:latin typeface="Verdana" panose="020B0604030504040204" pitchFamily="34" charset="0"/>
              </a:rPr>
              <a:t> (1..1) FK1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5" name="Right Brace 94"/>
          <p:cNvSpPr/>
          <p:nvPr/>
        </p:nvSpPr>
        <p:spPr>
          <a:xfrm>
            <a:off x="8228869" y="3607409"/>
            <a:ext cx="88541" cy="3971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6" name="TextBox 95"/>
          <p:cNvSpPr txBox="1"/>
          <p:nvPr/>
        </p:nvSpPr>
        <p:spPr>
          <a:xfrm>
            <a:off x="8347790" y="3655058"/>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7" name="Right Brace 96"/>
          <p:cNvSpPr/>
          <p:nvPr/>
        </p:nvSpPr>
        <p:spPr>
          <a:xfrm>
            <a:off x="5817645" y="3528965"/>
            <a:ext cx="87493" cy="39864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98" name="TextBox 97"/>
          <p:cNvSpPr txBox="1"/>
          <p:nvPr/>
        </p:nvSpPr>
        <p:spPr>
          <a:xfrm>
            <a:off x="5879838" y="3548800"/>
            <a:ext cx="344966" cy="276999"/>
          </a:xfrm>
          <a:prstGeom prst="rect">
            <a:avLst/>
          </a:prstGeom>
          <a:noFill/>
        </p:spPr>
        <p:txBody>
          <a:bodyPr wrap="none" rtlCol="0">
            <a:spAutoFit/>
          </a:bodyPr>
          <a:lstStyle/>
          <a:p>
            <a:r>
              <a:rPr lang="sv-SE" sz="1200" dirty="0"/>
              <a:t>P</a:t>
            </a:r>
            <a:r>
              <a:rPr lang="sv-SE" sz="1200" dirty="0" smtClean="0"/>
              <a:t>K</a:t>
            </a:r>
            <a:endParaRPr lang="sv-SE" sz="1200" dirty="0"/>
          </a:p>
        </p:txBody>
      </p:sp>
      <p:sp>
        <p:nvSpPr>
          <p:cNvPr id="91" name="Rectangle 27"/>
          <p:cNvSpPr>
            <a:spLocks noChangeArrowheads="1"/>
          </p:cNvSpPr>
          <p:nvPr/>
        </p:nvSpPr>
        <p:spPr bwMode="auto">
          <a:xfrm>
            <a:off x="631023" y="4167267"/>
            <a:ext cx="1574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 FK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2" name="Rectangle 27"/>
          <p:cNvSpPr>
            <a:spLocks noChangeArrowheads="1"/>
          </p:cNvSpPr>
          <p:nvPr/>
        </p:nvSpPr>
        <p:spPr bwMode="auto">
          <a:xfrm>
            <a:off x="2458661" y="4166107"/>
            <a:ext cx="1574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studentNo</a:t>
            </a:r>
            <a:r>
              <a:rPr lang="sv-SE" altLang="sv-SE" sz="900" dirty="0" smtClean="0">
                <a:latin typeface="Verdana" panose="020B0604030504040204" pitchFamily="34" charset="0"/>
              </a:rPr>
              <a:t> (1..1) PK, FK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01" name="TextBox 100"/>
          <p:cNvSpPr txBox="1"/>
          <p:nvPr/>
        </p:nvSpPr>
        <p:spPr>
          <a:xfrm>
            <a:off x="5488894" y="3528966"/>
            <a:ext cx="413896" cy="276999"/>
          </a:xfrm>
          <a:prstGeom prst="rect">
            <a:avLst/>
          </a:prstGeom>
          <a:noFill/>
        </p:spPr>
        <p:txBody>
          <a:bodyPr wrap="none" rtlCol="0">
            <a:spAutoFit/>
          </a:bodyPr>
          <a:lstStyle/>
          <a:p>
            <a:r>
              <a:rPr lang="sv-SE" sz="1200" dirty="0" smtClean="0"/>
              <a:t>FK1</a:t>
            </a:r>
            <a:endParaRPr lang="sv-SE" sz="1200" dirty="0"/>
          </a:p>
        </p:txBody>
      </p:sp>
      <p:sp>
        <p:nvSpPr>
          <p:cNvPr id="102" name="Right Brace 101"/>
          <p:cNvSpPr/>
          <p:nvPr/>
        </p:nvSpPr>
        <p:spPr>
          <a:xfrm>
            <a:off x="6116814" y="3668864"/>
            <a:ext cx="85870" cy="26807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103" name="TextBox 102"/>
          <p:cNvSpPr txBox="1"/>
          <p:nvPr/>
        </p:nvSpPr>
        <p:spPr>
          <a:xfrm>
            <a:off x="6157876" y="3666925"/>
            <a:ext cx="413896" cy="276999"/>
          </a:xfrm>
          <a:prstGeom prst="rect">
            <a:avLst/>
          </a:prstGeom>
          <a:noFill/>
        </p:spPr>
        <p:txBody>
          <a:bodyPr wrap="none" rtlCol="0">
            <a:spAutoFit/>
          </a:bodyPr>
          <a:lstStyle/>
          <a:p>
            <a:r>
              <a:rPr lang="sv-SE" sz="1200" dirty="0" smtClean="0"/>
              <a:t>FK2</a:t>
            </a:r>
            <a:endParaRPr lang="sv-SE" sz="1200" dirty="0"/>
          </a:p>
        </p:txBody>
      </p:sp>
      <p:sp>
        <p:nvSpPr>
          <p:cNvPr id="104" name="Right Brace 103"/>
          <p:cNvSpPr/>
          <p:nvPr/>
        </p:nvSpPr>
        <p:spPr>
          <a:xfrm>
            <a:off x="8621526" y="3590924"/>
            <a:ext cx="85870" cy="26807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sp>
        <p:nvSpPr>
          <p:cNvPr id="105" name="TextBox 104"/>
          <p:cNvSpPr txBox="1"/>
          <p:nvPr/>
        </p:nvSpPr>
        <p:spPr>
          <a:xfrm>
            <a:off x="8662588" y="3588985"/>
            <a:ext cx="413896" cy="276999"/>
          </a:xfrm>
          <a:prstGeom prst="rect">
            <a:avLst/>
          </a:prstGeom>
          <a:noFill/>
        </p:spPr>
        <p:txBody>
          <a:bodyPr wrap="none" rtlCol="0">
            <a:spAutoFit/>
          </a:bodyPr>
          <a:lstStyle/>
          <a:p>
            <a:r>
              <a:rPr lang="sv-SE" sz="1200" dirty="0" smtClean="0"/>
              <a:t>FK2</a:t>
            </a:r>
            <a:endParaRPr lang="sv-SE" sz="1200" dirty="0"/>
          </a:p>
        </p:txBody>
      </p:sp>
      <p:sp>
        <p:nvSpPr>
          <p:cNvPr id="109" name="Oval 108"/>
          <p:cNvSpPr/>
          <p:nvPr/>
        </p:nvSpPr>
        <p:spPr>
          <a:xfrm>
            <a:off x="1290204" y="3167121"/>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0" name="Oval 109"/>
          <p:cNvSpPr/>
          <p:nvPr/>
        </p:nvSpPr>
        <p:spPr>
          <a:xfrm>
            <a:off x="5483472" y="3515037"/>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1" name="Oval 110"/>
          <p:cNvSpPr/>
          <p:nvPr/>
        </p:nvSpPr>
        <p:spPr>
          <a:xfrm>
            <a:off x="6209254" y="3702901"/>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2" name="Oval 111"/>
          <p:cNvSpPr/>
          <p:nvPr/>
        </p:nvSpPr>
        <p:spPr>
          <a:xfrm>
            <a:off x="8699452" y="3597797"/>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3" name="Oval 112"/>
          <p:cNvSpPr/>
          <p:nvPr/>
        </p:nvSpPr>
        <p:spPr>
          <a:xfrm>
            <a:off x="7840695" y="3849913"/>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4" name="Oval 113"/>
          <p:cNvSpPr/>
          <p:nvPr/>
        </p:nvSpPr>
        <p:spPr>
          <a:xfrm>
            <a:off x="7718565" y="4791666"/>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5" name="Oval 114"/>
          <p:cNvSpPr/>
          <p:nvPr/>
        </p:nvSpPr>
        <p:spPr>
          <a:xfrm>
            <a:off x="7826168" y="2815874"/>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0" name="Rectangle 69"/>
          <p:cNvSpPr/>
          <p:nvPr/>
        </p:nvSpPr>
        <p:spPr>
          <a:xfrm>
            <a:off x="229711" y="3440331"/>
            <a:ext cx="5610453" cy="246221"/>
          </a:xfrm>
          <a:prstGeom prst="rect">
            <a:avLst/>
          </a:prstGeom>
        </p:spPr>
        <p:txBody>
          <a:bodyPr wrap="square">
            <a:spAutoFit/>
          </a:bodyPr>
          <a:lstStyle/>
          <a:p>
            <a:r>
              <a:rPr lang="sv-SE" sz="1000" dirty="0" err="1" smtClean="0"/>
              <a:t>Mobile.studentNo</a:t>
            </a:r>
            <a:r>
              <a:rPr lang="sv-SE" sz="1000" dirty="0" smtClean="0"/>
              <a:t> </a:t>
            </a:r>
            <a:r>
              <a:rPr lang="sv-SE" sz="1000" dirty="0"/>
              <a:t>is FK </a:t>
            </a:r>
            <a:r>
              <a:rPr lang="sv-SE" sz="1000" dirty="0" err="1"/>
              <a:t>towards</a:t>
            </a:r>
            <a:r>
              <a:rPr lang="sv-SE" sz="1000" dirty="0"/>
              <a:t> </a:t>
            </a:r>
            <a:r>
              <a:rPr lang="sv-SE" sz="1000" dirty="0" err="1" smtClean="0"/>
              <a:t>Student.studentNo</a:t>
            </a:r>
            <a:endParaRPr lang="sv-SE" sz="1000" dirty="0"/>
          </a:p>
        </p:txBody>
      </p:sp>
      <p:cxnSp>
        <p:nvCxnSpPr>
          <p:cNvPr id="71" name="Straight Connector 70"/>
          <p:cNvCxnSpPr/>
          <p:nvPr/>
        </p:nvCxnSpPr>
        <p:spPr>
          <a:xfrm flipH="1">
            <a:off x="896004" y="3385375"/>
            <a:ext cx="448522" cy="1216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523731" y="2011458"/>
            <a:ext cx="4214857" cy="707886"/>
          </a:xfrm>
          <a:prstGeom prst="rect">
            <a:avLst/>
          </a:prstGeom>
        </p:spPr>
        <p:txBody>
          <a:bodyPr wrap="square">
            <a:spAutoFit/>
          </a:bodyPr>
          <a:lstStyle/>
          <a:p>
            <a:r>
              <a:rPr lang="sv-SE" sz="1000" dirty="0" err="1" smtClean="0"/>
              <a:t>Registration</a:t>
            </a:r>
            <a:r>
              <a:rPr lang="sv-SE" sz="1000" dirty="0" smtClean="0"/>
              <a:t>.(</a:t>
            </a:r>
            <a:r>
              <a:rPr lang="sv-SE" sz="1000" dirty="0" err="1" smtClean="0"/>
              <a:t>startDate</a:t>
            </a:r>
            <a:r>
              <a:rPr lang="sv-SE" sz="1000" dirty="0" smtClean="0"/>
              <a:t>, </a:t>
            </a:r>
            <a:r>
              <a:rPr lang="sv-SE" sz="1000" dirty="0" err="1" smtClean="0"/>
              <a:t>courseName</a:t>
            </a:r>
            <a:r>
              <a:rPr lang="sv-SE" sz="1000" dirty="0" smtClean="0"/>
              <a:t>) is </a:t>
            </a:r>
            <a:r>
              <a:rPr lang="sv-SE" sz="1000" dirty="0"/>
              <a:t>FK </a:t>
            </a:r>
            <a:r>
              <a:rPr lang="sv-SE" sz="1000" dirty="0" err="1"/>
              <a:t>towards</a:t>
            </a:r>
            <a:r>
              <a:rPr lang="sv-SE" sz="1000" dirty="0"/>
              <a:t> </a:t>
            </a:r>
            <a:r>
              <a:rPr lang="sv-SE" sz="1000" dirty="0" err="1" smtClean="0"/>
              <a:t>CourseOccasion</a:t>
            </a:r>
            <a:r>
              <a:rPr lang="sv-SE" sz="1000" dirty="0" smtClean="0"/>
              <a:t>(</a:t>
            </a:r>
            <a:r>
              <a:rPr lang="sv-SE" sz="1000" dirty="0" err="1" smtClean="0"/>
              <a:t>startDate</a:t>
            </a:r>
            <a:r>
              <a:rPr lang="sv-SE" sz="1000" dirty="0"/>
              <a:t>, </a:t>
            </a:r>
            <a:r>
              <a:rPr lang="sv-SE" sz="1000" dirty="0" err="1"/>
              <a:t>courseName</a:t>
            </a:r>
            <a:r>
              <a:rPr lang="sv-SE" sz="1000" dirty="0"/>
              <a:t>) </a:t>
            </a:r>
            <a:endParaRPr lang="sv-SE" sz="1000" dirty="0" smtClean="0"/>
          </a:p>
          <a:p>
            <a:endParaRPr lang="sv-SE" sz="1000" dirty="0" smtClean="0"/>
          </a:p>
          <a:p>
            <a:r>
              <a:rPr lang="sv-SE" sz="1000" dirty="0" err="1" smtClean="0"/>
              <a:t>Registration.studentNo</a:t>
            </a:r>
            <a:r>
              <a:rPr lang="sv-SE" sz="1000" dirty="0" smtClean="0"/>
              <a:t> is FK </a:t>
            </a:r>
            <a:r>
              <a:rPr lang="sv-SE" sz="1000" dirty="0" err="1" smtClean="0"/>
              <a:t>towards</a:t>
            </a:r>
            <a:r>
              <a:rPr lang="sv-SE" sz="1000" dirty="0" smtClean="0"/>
              <a:t> </a:t>
            </a:r>
            <a:r>
              <a:rPr lang="sv-SE" sz="1000" dirty="0" err="1" smtClean="0"/>
              <a:t>Student.studentNo</a:t>
            </a:r>
            <a:endParaRPr lang="sv-SE" sz="1000" dirty="0"/>
          </a:p>
        </p:txBody>
      </p:sp>
      <p:cxnSp>
        <p:nvCxnSpPr>
          <p:cNvPr id="73" name="Straight Connector 72"/>
          <p:cNvCxnSpPr/>
          <p:nvPr/>
        </p:nvCxnSpPr>
        <p:spPr>
          <a:xfrm>
            <a:off x="2972549" y="2659234"/>
            <a:ext cx="2565245" cy="8932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040469" y="2302536"/>
            <a:ext cx="3324355" cy="13643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3593028" y="4828811"/>
            <a:ext cx="5610453" cy="246221"/>
          </a:xfrm>
          <a:prstGeom prst="rect">
            <a:avLst/>
          </a:prstGeom>
        </p:spPr>
        <p:txBody>
          <a:bodyPr wrap="square">
            <a:spAutoFit/>
          </a:bodyPr>
          <a:lstStyle/>
          <a:p>
            <a:r>
              <a:rPr lang="sv-SE" sz="1000" dirty="0" err="1" smtClean="0"/>
              <a:t>Teacher.areaName</a:t>
            </a:r>
            <a:r>
              <a:rPr lang="sv-SE" sz="1000" dirty="0" smtClean="0"/>
              <a:t> </a:t>
            </a:r>
            <a:r>
              <a:rPr lang="sv-SE" sz="1000" dirty="0"/>
              <a:t>is FK </a:t>
            </a:r>
            <a:r>
              <a:rPr lang="sv-SE" sz="1000" dirty="0" err="1"/>
              <a:t>towards</a:t>
            </a:r>
            <a:r>
              <a:rPr lang="sv-SE" sz="1000" dirty="0"/>
              <a:t> </a:t>
            </a:r>
            <a:r>
              <a:rPr lang="sv-SE" sz="1000" dirty="0" err="1" smtClean="0"/>
              <a:t>Area.areaName</a:t>
            </a:r>
            <a:endParaRPr lang="sv-SE" sz="1000" dirty="0"/>
          </a:p>
        </p:txBody>
      </p:sp>
      <p:cxnSp>
        <p:nvCxnSpPr>
          <p:cNvPr id="76" name="Straight Connector 75"/>
          <p:cNvCxnSpPr/>
          <p:nvPr/>
        </p:nvCxnSpPr>
        <p:spPr>
          <a:xfrm flipH="1">
            <a:off x="6240876" y="4919517"/>
            <a:ext cx="1477689" cy="520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5343899" y="1455819"/>
            <a:ext cx="3390079" cy="861774"/>
          </a:xfrm>
          <a:prstGeom prst="rect">
            <a:avLst/>
          </a:prstGeom>
        </p:spPr>
        <p:txBody>
          <a:bodyPr wrap="square">
            <a:spAutoFit/>
          </a:bodyPr>
          <a:lstStyle/>
          <a:p>
            <a:r>
              <a:rPr lang="sv-SE" sz="1000" dirty="0" err="1" smtClean="0"/>
              <a:t>CourseResponsible.employeeNo</a:t>
            </a:r>
            <a:r>
              <a:rPr lang="sv-SE" sz="1000" dirty="0" smtClean="0"/>
              <a:t> </a:t>
            </a:r>
            <a:r>
              <a:rPr lang="sv-SE" sz="1000" dirty="0"/>
              <a:t>is FK </a:t>
            </a:r>
            <a:r>
              <a:rPr lang="sv-SE" sz="1000" dirty="0" err="1"/>
              <a:t>towards</a:t>
            </a:r>
            <a:r>
              <a:rPr lang="sv-SE" sz="1000" dirty="0"/>
              <a:t> </a:t>
            </a:r>
            <a:r>
              <a:rPr lang="sv-SE" sz="1000" dirty="0" err="1" smtClean="0"/>
              <a:t>Teacher.employeeNo</a:t>
            </a:r>
            <a:endParaRPr lang="sv-SE" sz="1000" dirty="0" smtClean="0"/>
          </a:p>
          <a:p>
            <a:endParaRPr lang="sv-SE" sz="1000" dirty="0" smtClean="0"/>
          </a:p>
          <a:p>
            <a:r>
              <a:rPr lang="sv-SE" sz="1000" dirty="0" err="1"/>
              <a:t>CourseResponsible</a:t>
            </a:r>
            <a:r>
              <a:rPr lang="sv-SE" sz="1000" dirty="0" smtClean="0"/>
              <a:t>.(</a:t>
            </a:r>
            <a:r>
              <a:rPr lang="sv-SE" sz="1000" dirty="0" err="1" smtClean="0"/>
              <a:t>startDate</a:t>
            </a:r>
            <a:r>
              <a:rPr lang="sv-SE" sz="1000" dirty="0" smtClean="0"/>
              <a:t>, </a:t>
            </a:r>
            <a:r>
              <a:rPr lang="sv-SE" sz="1000" dirty="0" err="1" smtClean="0"/>
              <a:t>courseName</a:t>
            </a:r>
            <a:r>
              <a:rPr lang="sv-SE" sz="1000" dirty="0" smtClean="0"/>
              <a:t>) </a:t>
            </a:r>
            <a:r>
              <a:rPr lang="sv-SE" sz="1000" dirty="0"/>
              <a:t>is FK </a:t>
            </a:r>
            <a:r>
              <a:rPr lang="sv-SE" sz="1000" dirty="0" err="1"/>
              <a:t>towards</a:t>
            </a:r>
            <a:r>
              <a:rPr lang="sv-SE" sz="1000" dirty="0"/>
              <a:t> </a:t>
            </a:r>
            <a:r>
              <a:rPr lang="sv-SE" sz="1000" dirty="0" err="1" smtClean="0"/>
              <a:t>CourseOccasion</a:t>
            </a:r>
            <a:r>
              <a:rPr lang="sv-SE" sz="1000" dirty="0" smtClean="0"/>
              <a:t>.(</a:t>
            </a:r>
            <a:r>
              <a:rPr lang="sv-SE" sz="1000" dirty="0" err="1"/>
              <a:t>startDate</a:t>
            </a:r>
            <a:r>
              <a:rPr lang="sv-SE" sz="1000" dirty="0"/>
              <a:t>, </a:t>
            </a:r>
            <a:r>
              <a:rPr lang="sv-SE" sz="1000" dirty="0" err="1"/>
              <a:t>courseName</a:t>
            </a:r>
            <a:r>
              <a:rPr lang="sv-SE" sz="1000" dirty="0"/>
              <a:t>) </a:t>
            </a:r>
            <a:endParaRPr lang="sv-SE" sz="1000" dirty="0" smtClean="0"/>
          </a:p>
        </p:txBody>
      </p:sp>
      <p:cxnSp>
        <p:nvCxnSpPr>
          <p:cNvPr id="78" name="Straight Connector 77"/>
          <p:cNvCxnSpPr/>
          <p:nvPr/>
        </p:nvCxnSpPr>
        <p:spPr>
          <a:xfrm>
            <a:off x="6997674" y="1715043"/>
            <a:ext cx="1028487" cy="21348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535251" y="1700231"/>
            <a:ext cx="1218523" cy="19350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1833141" y="1807947"/>
            <a:ext cx="4214857" cy="246221"/>
          </a:xfrm>
          <a:prstGeom prst="rect">
            <a:avLst/>
          </a:prstGeom>
        </p:spPr>
        <p:txBody>
          <a:bodyPr wrap="square">
            <a:spAutoFit/>
          </a:bodyPr>
          <a:lstStyle/>
          <a:p>
            <a:r>
              <a:rPr lang="sv-SE" sz="1000" dirty="0" err="1" smtClean="0"/>
              <a:t>CourseOccasion.courseName</a:t>
            </a:r>
            <a:r>
              <a:rPr lang="sv-SE" sz="1000" dirty="0" smtClean="0"/>
              <a:t> is FK </a:t>
            </a:r>
            <a:r>
              <a:rPr lang="sv-SE" sz="1000" dirty="0" err="1" smtClean="0"/>
              <a:t>towards</a:t>
            </a:r>
            <a:r>
              <a:rPr lang="sv-SE" sz="1000" dirty="0" smtClean="0"/>
              <a:t> </a:t>
            </a:r>
            <a:r>
              <a:rPr lang="sv-SE" sz="1000" dirty="0" err="1" smtClean="0"/>
              <a:t>Course.courseName</a:t>
            </a:r>
            <a:endParaRPr lang="sv-SE" sz="1000" dirty="0"/>
          </a:p>
        </p:txBody>
      </p:sp>
      <p:cxnSp>
        <p:nvCxnSpPr>
          <p:cNvPr id="81" name="Straight Connector 80"/>
          <p:cNvCxnSpPr>
            <a:endCxn id="115" idx="2"/>
          </p:cNvCxnSpPr>
          <p:nvPr/>
        </p:nvCxnSpPr>
        <p:spPr>
          <a:xfrm>
            <a:off x="3709260" y="2015391"/>
            <a:ext cx="4116908" cy="9283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1863081" y="4169632"/>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5" name="Oval 84"/>
          <p:cNvSpPr/>
          <p:nvPr/>
        </p:nvSpPr>
        <p:spPr>
          <a:xfrm>
            <a:off x="3683020" y="4204170"/>
            <a:ext cx="370931" cy="255701"/>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6" name="Rectangle 85"/>
          <p:cNvSpPr/>
          <p:nvPr/>
        </p:nvSpPr>
        <p:spPr>
          <a:xfrm>
            <a:off x="136121" y="4689253"/>
            <a:ext cx="4214857" cy="246221"/>
          </a:xfrm>
          <a:prstGeom prst="rect">
            <a:avLst/>
          </a:prstGeom>
        </p:spPr>
        <p:txBody>
          <a:bodyPr wrap="square">
            <a:spAutoFit/>
          </a:bodyPr>
          <a:lstStyle/>
          <a:p>
            <a:r>
              <a:rPr lang="sv-SE" sz="1000" dirty="0" err="1" smtClean="0"/>
              <a:t>MasterStudent.studentNo</a:t>
            </a:r>
            <a:r>
              <a:rPr lang="sv-SE" sz="1000" dirty="0" smtClean="0"/>
              <a:t> is FK </a:t>
            </a:r>
            <a:r>
              <a:rPr lang="sv-SE" sz="1000" dirty="0" err="1" smtClean="0"/>
              <a:t>towards</a:t>
            </a:r>
            <a:r>
              <a:rPr lang="sv-SE" sz="1000" dirty="0" smtClean="0"/>
              <a:t> </a:t>
            </a:r>
            <a:r>
              <a:rPr lang="sv-SE" sz="1000" dirty="0" err="1" smtClean="0"/>
              <a:t>Student.studentNo</a:t>
            </a:r>
            <a:endParaRPr lang="sv-SE" sz="1000" dirty="0"/>
          </a:p>
        </p:txBody>
      </p:sp>
      <p:sp>
        <p:nvSpPr>
          <p:cNvPr id="87" name="Rectangle 86"/>
          <p:cNvSpPr/>
          <p:nvPr/>
        </p:nvSpPr>
        <p:spPr>
          <a:xfrm>
            <a:off x="244274" y="4892936"/>
            <a:ext cx="4214857" cy="246221"/>
          </a:xfrm>
          <a:prstGeom prst="rect">
            <a:avLst/>
          </a:prstGeom>
        </p:spPr>
        <p:txBody>
          <a:bodyPr wrap="square">
            <a:spAutoFit/>
          </a:bodyPr>
          <a:lstStyle/>
          <a:p>
            <a:r>
              <a:rPr lang="sv-SE" sz="1000" dirty="0" err="1" smtClean="0"/>
              <a:t>BachelorStudent.studentNo</a:t>
            </a:r>
            <a:r>
              <a:rPr lang="sv-SE" sz="1000" dirty="0" smtClean="0"/>
              <a:t> is FK </a:t>
            </a:r>
            <a:r>
              <a:rPr lang="sv-SE" sz="1000" dirty="0" err="1" smtClean="0"/>
              <a:t>towards</a:t>
            </a:r>
            <a:r>
              <a:rPr lang="sv-SE" sz="1000" dirty="0" smtClean="0"/>
              <a:t> </a:t>
            </a:r>
            <a:r>
              <a:rPr lang="sv-SE" sz="1000" dirty="0" err="1" smtClean="0"/>
              <a:t>Student.studentNo</a:t>
            </a:r>
            <a:endParaRPr lang="sv-SE" sz="1000" dirty="0"/>
          </a:p>
        </p:txBody>
      </p:sp>
      <p:cxnSp>
        <p:nvCxnSpPr>
          <p:cNvPr id="88" name="Straight Connector 87"/>
          <p:cNvCxnSpPr>
            <a:stCxn id="85" idx="4"/>
          </p:cNvCxnSpPr>
          <p:nvPr/>
        </p:nvCxnSpPr>
        <p:spPr>
          <a:xfrm flipH="1">
            <a:off x="3445577" y="4459871"/>
            <a:ext cx="422909" cy="5117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904620" y="4395881"/>
            <a:ext cx="1202664" cy="3855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261126998"/>
      </p:ext>
    </p:extLst>
  </p:cSld>
  <p:clrMapOvr>
    <a:masterClrMapping/>
  </p:clrMapOvr>
  <mc:AlternateContent xmlns:mc="http://schemas.openxmlformats.org/markup-compatibility/2006" xmlns:p14="http://schemas.microsoft.com/office/powerpoint/2010/main">
    <mc:Choice Requires="p14">
      <p:transition spd="slow" p14:dur="2000" advTm="13328"/>
    </mc:Choice>
    <mc:Fallback xmlns="">
      <p:transition spd="slow" advTm="1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Domain</a:t>
            </a:r>
            <a:r>
              <a:rPr lang="sv-SE" dirty="0" smtClean="0"/>
              <a:t> </a:t>
            </a:r>
            <a:r>
              <a:rPr lang="sv-SE" dirty="0" err="1" smtClean="0"/>
              <a:t>model</a:t>
            </a:r>
            <a:endParaRPr lang="sv-SE" dirty="0"/>
          </a:p>
        </p:txBody>
      </p:sp>
      <p:sp>
        <p:nvSpPr>
          <p:cNvPr id="3" name="Content Placeholder 2"/>
          <p:cNvSpPr>
            <a:spLocks noGrp="1"/>
          </p:cNvSpPr>
          <p:nvPr>
            <p:ph idx="1"/>
          </p:nvPr>
        </p:nvSpPr>
        <p:spPr/>
        <p:txBody>
          <a:bodyPr>
            <a:normAutofit/>
          </a:bodyPr>
          <a:lstStyle/>
          <a:p>
            <a:endParaRPr lang="sv-SE" sz="2000" dirty="0"/>
          </a:p>
        </p:txBody>
      </p:sp>
      <p:sp>
        <p:nvSpPr>
          <p:cNvPr id="114" name="Rectangle 8"/>
          <p:cNvSpPr>
            <a:spLocks noChangeArrowheads="1"/>
          </p:cNvSpPr>
          <p:nvPr/>
        </p:nvSpPr>
        <p:spPr bwMode="auto">
          <a:xfrm>
            <a:off x="2449591" y="2723940"/>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5" name="Line 9"/>
          <p:cNvSpPr>
            <a:spLocks noChangeShapeType="1"/>
          </p:cNvSpPr>
          <p:nvPr/>
        </p:nvSpPr>
        <p:spPr bwMode="auto">
          <a:xfrm>
            <a:off x="2449591" y="2895389"/>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6" name="Text Box 10"/>
          <p:cNvSpPr txBox="1">
            <a:spLocks noChangeArrowheads="1"/>
          </p:cNvSpPr>
          <p:nvPr/>
        </p:nvSpPr>
        <p:spPr bwMode="auto">
          <a:xfrm>
            <a:off x="2650807" y="26763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17" name="Text Box 16"/>
          <p:cNvSpPr txBox="1">
            <a:spLocks noChangeArrowheads="1"/>
          </p:cNvSpPr>
          <p:nvPr/>
        </p:nvSpPr>
        <p:spPr bwMode="auto">
          <a:xfrm>
            <a:off x="3713774" y="279481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18" name="Text Box 17"/>
          <p:cNvSpPr txBox="1">
            <a:spLocks noChangeArrowheads="1"/>
          </p:cNvSpPr>
          <p:nvPr/>
        </p:nvSpPr>
        <p:spPr bwMode="auto">
          <a:xfrm>
            <a:off x="5735336" y="325237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19" name="Rectangle 18"/>
          <p:cNvSpPr>
            <a:spLocks noChangeArrowheads="1"/>
          </p:cNvSpPr>
          <p:nvPr/>
        </p:nvSpPr>
        <p:spPr bwMode="auto">
          <a:xfrm>
            <a:off x="4513755" y="304808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0" name="Line 19"/>
          <p:cNvSpPr>
            <a:spLocks noChangeShapeType="1"/>
          </p:cNvSpPr>
          <p:nvPr/>
        </p:nvSpPr>
        <p:spPr bwMode="auto">
          <a:xfrm>
            <a:off x="4513755" y="322929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21" name="Text Box 21"/>
          <p:cNvSpPr txBox="1">
            <a:spLocks noChangeArrowheads="1"/>
          </p:cNvSpPr>
          <p:nvPr/>
        </p:nvSpPr>
        <p:spPr bwMode="auto">
          <a:xfrm>
            <a:off x="4623725" y="301618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22" name="Rectangle 23"/>
          <p:cNvSpPr>
            <a:spLocks noChangeArrowheads="1"/>
          </p:cNvSpPr>
          <p:nvPr/>
        </p:nvSpPr>
        <p:spPr bwMode="auto">
          <a:xfrm>
            <a:off x="6718167" y="279297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3" name="Text Box 25"/>
          <p:cNvSpPr txBox="1">
            <a:spLocks noChangeArrowheads="1"/>
          </p:cNvSpPr>
          <p:nvPr/>
        </p:nvSpPr>
        <p:spPr bwMode="auto">
          <a:xfrm>
            <a:off x="6754778" y="2753349"/>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24" name="Rectangle 27"/>
          <p:cNvSpPr>
            <a:spLocks noChangeArrowheads="1"/>
          </p:cNvSpPr>
          <p:nvPr/>
        </p:nvSpPr>
        <p:spPr bwMode="auto">
          <a:xfrm>
            <a:off x="2412682" y="2860303"/>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125" name="Rectangle 28"/>
          <p:cNvSpPr>
            <a:spLocks noChangeArrowheads="1"/>
          </p:cNvSpPr>
          <p:nvPr/>
        </p:nvSpPr>
        <p:spPr bwMode="auto">
          <a:xfrm>
            <a:off x="4443702" y="3193650"/>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26" name="Text Box 29"/>
          <p:cNvSpPr txBox="1">
            <a:spLocks noChangeArrowheads="1"/>
          </p:cNvSpPr>
          <p:nvPr/>
        </p:nvSpPr>
        <p:spPr bwMode="auto">
          <a:xfrm>
            <a:off x="4170307" y="317271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27" name="Text Box 30"/>
          <p:cNvSpPr txBox="1">
            <a:spLocks noChangeArrowheads="1"/>
          </p:cNvSpPr>
          <p:nvPr/>
        </p:nvSpPr>
        <p:spPr bwMode="auto">
          <a:xfrm>
            <a:off x="6380761" y="284931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28" name="Line 34"/>
          <p:cNvSpPr>
            <a:spLocks noChangeShapeType="1"/>
          </p:cNvSpPr>
          <p:nvPr/>
        </p:nvSpPr>
        <p:spPr bwMode="auto">
          <a:xfrm>
            <a:off x="6720547" y="29751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29" name="Line 106"/>
          <p:cNvSpPr>
            <a:spLocks noChangeShapeType="1"/>
          </p:cNvSpPr>
          <p:nvPr/>
        </p:nvSpPr>
        <p:spPr bwMode="auto">
          <a:xfrm>
            <a:off x="3781907" y="3047485"/>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30" name="Line 106"/>
          <p:cNvSpPr>
            <a:spLocks noChangeShapeType="1"/>
          </p:cNvSpPr>
          <p:nvPr/>
        </p:nvSpPr>
        <p:spPr bwMode="auto">
          <a:xfrm flipH="1">
            <a:off x="5800521" y="3064503"/>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31" name="Text Box 22"/>
          <p:cNvSpPr txBox="1">
            <a:spLocks noChangeArrowheads="1"/>
          </p:cNvSpPr>
          <p:nvPr/>
        </p:nvSpPr>
        <p:spPr bwMode="auto">
          <a:xfrm>
            <a:off x="6697034" y="2928742"/>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2" name="Text Box 17"/>
          <p:cNvSpPr txBox="1">
            <a:spLocks noChangeArrowheads="1"/>
          </p:cNvSpPr>
          <p:nvPr/>
        </p:nvSpPr>
        <p:spPr bwMode="auto">
          <a:xfrm>
            <a:off x="5738095" y="291671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33" name="Text Box 17"/>
          <p:cNvSpPr txBox="1">
            <a:spLocks noChangeArrowheads="1"/>
          </p:cNvSpPr>
          <p:nvPr/>
        </p:nvSpPr>
        <p:spPr bwMode="auto">
          <a:xfrm>
            <a:off x="3738266" y="29751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34" name="Rectangle 8"/>
          <p:cNvSpPr>
            <a:spLocks noChangeArrowheads="1"/>
          </p:cNvSpPr>
          <p:nvPr/>
        </p:nvSpPr>
        <p:spPr bwMode="auto">
          <a:xfrm>
            <a:off x="926811" y="3695643"/>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5" name="Line 9"/>
          <p:cNvSpPr>
            <a:spLocks noChangeShapeType="1"/>
          </p:cNvSpPr>
          <p:nvPr/>
        </p:nvSpPr>
        <p:spPr bwMode="auto">
          <a:xfrm>
            <a:off x="914214" y="3872510"/>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6" name="Text Box 10"/>
          <p:cNvSpPr txBox="1">
            <a:spLocks noChangeArrowheads="1"/>
          </p:cNvSpPr>
          <p:nvPr/>
        </p:nvSpPr>
        <p:spPr bwMode="auto">
          <a:xfrm>
            <a:off x="1044414" y="363825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37" name="Rectangle 27"/>
          <p:cNvSpPr>
            <a:spLocks noChangeArrowheads="1"/>
          </p:cNvSpPr>
          <p:nvPr/>
        </p:nvSpPr>
        <p:spPr bwMode="auto">
          <a:xfrm>
            <a:off x="914214" y="3872510"/>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38" name="Rectangle 8"/>
          <p:cNvSpPr>
            <a:spLocks noChangeArrowheads="1"/>
          </p:cNvSpPr>
          <p:nvPr/>
        </p:nvSpPr>
        <p:spPr bwMode="auto">
          <a:xfrm>
            <a:off x="2763687" y="3715296"/>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flipV="1">
            <a:off x="2763688" y="3872510"/>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970426" y="366019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41" name="Rectangle 27"/>
          <p:cNvSpPr>
            <a:spLocks noChangeArrowheads="1"/>
          </p:cNvSpPr>
          <p:nvPr/>
        </p:nvSpPr>
        <p:spPr bwMode="auto">
          <a:xfrm>
            <a:off x="2751090" y="3892163"/>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42" name="Rectangle 23"/>
          <p:cNvSpPr>
            <a:spLocks noChangeArrowheads="1"/>
          </p:cNvSpPr>
          <p:nvPr/>
        </p:nvSpPr>
        <p:spPr bwMode="auto">
          <a:xfrm>
            <a:off x="6718166" y="381719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3" name="Text Box 25"/>
          <p:cNvSpPr txBox="1">
            <a:spLocks noChangeArrowheads="1"/>
          </p:cNvSpPr>
          <p:nvPr/>
        </p:nvSpPr>
        <p:spPr bwMode="auto">
          <a:xfrm>
            <a:off x="6937241" y="377076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44" name="Line 34"/>
          <p:cNvSpPr>
            <a:spLocks noChangeShapeType="1"/>
          </p:cNvSpPr>
          <p:nvPr/>
        </p:nvSpPr>
        <p:spPr bwMode="auto">
          <a:xfrm>
            <a:off x="6720546" y="399936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45" name="Text Box 22"/>
          <p:cNvSpPr txBox="1">
            <a:spLocks noChangeArrowheads="1"/>
          </p:cNvSpPr>
          <p:nvPr/>
        </p:nvSpPr>
        <p:spPr bwMode="auto">
          <a:xfrm>
            <a:off x="6697032" y="3952959"/>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main</a:t>
            </a:r>
            <a:r>
              <a:rPr lang="sv-SE" altLang="sv-SE" sz="900" dirty="0" err="1">
                <a:latin typeface="Verdana" panose="020B0604030504040204" pitchFamily="34" charset="0"/>
              </a:rPr>
              <a:t>A</a:t>
            </a:r>
            <a:r>
              <a:rPr lang="sv-SE" altLang="sv-SE" sz="900" dirty="0" err="1" smtClean="0">
                <a:latin typeface="Verdana" panose="020B0604030504040204" pitchFamily="34" charset="0"/>
              </a:rPr>
              <a:t>rea</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6" name="Line 106"/>
          <p:cNvSpPr>
            <a:spLocks noChangeShapeType="1"/>
          </p:cNvSpPr>
          <p:nvPr/>
        </p:nvSpPr>
        <p:spPr bwMode="auto">
          <a:xfrm>
            <a:off x="7359828" y="3267583"/>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47" name="Text Box 30"/>
          <p:cNvSpPr txBox="1">
            <a:spLocks noChangeArrowheads="1"/>
          </p:cNvSpPr>
          <p:nvPr/>
        </p:nvSpPr>
        <p:spPr bwMode="auto">
          <a:xfrm>
            <a:off x="7302277" y="32230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8" name="Text Box 30"/>
          <p:cNvSpPr txBox="1">
            <a:spLocks noChangeArrowheads="1"/>
          </p:cNvSpPr>
          <p:nvPr/>
        </p:nvSpPr>
        <p:spPr bwMode="auto">
          <a:xfrm>
            <a:off x="6989628" y="362438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Isosceles Triangle 148"/>
          <p:cNvSpPr/>
          <p:nvPr/>
        </p:nvSpPr>
        <p:spPr>
          <a:xfrm rot="5400000">
            <a:off x="4325810" y="306948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0" name="Isosceles Triangle 149"/>
          <p:cNvSpPr/>
          <p:nvPr/>
        </p:nvSpPr>
        <p:spPr>
          <a:xfrm rot="10800000">
            <a:off x="7403209" y="366347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1" name="Isosceles Triangle 150"/>
          <p:cNvSpPr/>
          <p:nvPr/>
        </p:nvSpPr>
        <p:spPr>
          <a:xfrm rot="5400000">
            <a:off x="6332229" y="300379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2" name="Isosceles Triangle 151"/>
          <p:cNvSpPr/>
          <p:nvPr/>
        </p:nvSpPr>
        <p:spPr>
          <a:xfrm>
            <a:off x="3035603" y="3260224"/>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53" name="Straight Connector 152"/>
          <p:cNvCxnSpPr>
            <a:stCxn id="152" idx="3"/>
          </p:cNvCxnSpPr>
          <p:nvPr/>
        </p:nvCxnSpPr>
        <p:spPr>
          <a:xfrm>
            <a:off x="3178395" y="34134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54" name="Straight Connector 153"/>
          <p:cNvCxnSpPr/>
          <p:nvPr/>
        </p:nvCxnSpPr>
        <p:spPr>
          <a:xfrm>
            <a:off x="1777342" y="3548432"/>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55" name="Straight Connector 154"/>
          <p:cNvCxnSpPr/>
          <p:nvPr/>
        </p:nvCxnSpPr>
        <p:spPr>
          <a:xfrm>
            <a:off x="4157411" y="35658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56" name="Straight Connector 155"/>
          <p:cNvCxnSpPr/>
          <p:nvPr/>
        </p:nvCxnSpPr>
        <p:spPr>
          <a:xfrm>
            <a:off x="1778752" y="355736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57" name="Rectangle 23"/>
          <p:cNvSpPr>
            <a:spLocks noChangeArrowheads="1"/>
          </p:cNvSpPr>
          <p:nvPr/>
        </p:nvSpPr>
        <p:spPr bwMode="auto">
          <a:xfrm>
            <a:off x="6618820" y="1761741"/>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8" name="Text Box 25"/>
          <p:cNvSpPr txBox="1">
            <a:spLocks noChangeArrowheads="1"/>
          </p:cNvSpPr>
          <p:nvPr/>
        </p:nvSpPr>
        <p:spPr bwMode="auto">
          <a:xfrm>
            <a:off x="6659684" y="1717334"/>
            <a:ext cx="1525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CourseActivities</a:t>
            </a:r>
            <a:endParaRPr lang="sv-SE" altLang="sv-SE" sz="1800" dirty="0">
              <a:latin typeface="Verdana" panose="020B0604030504040204" pitchFamily="34" charset="0"/>
            </a:endParaRPr>
          </a:p>
        </p:txBody>
      </p:sp>
      <p:sp>
        <p:nvSpPr>
          <p:cNvPr id="159" name="Line 34"/>
          <p:cNvSpPr>
            <a:spLocks noChangeShapeType="1"/>
          </p:cNvSpPr>
          <p:nvPr/>
        </p:nvSpPr>
        <p:spPr bwMode="auto">
          <a:xfrm>
            <a:off x="6621200" y="1943905"/>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60" name="Text Box 22"/>
          <p:cNvSpPr txBox="1">
            <a:spLocks noChangeArrowheads="1"/>
          </p:cNvSpPr>
          <p:nvPr/>
        </p:nvSpPr>
        <p:spPr bwMode="auto">
          <a:xfrm>
            <a:off x="6608253" y="1904388"/>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n</a:t>
            </a:r>
            <a:r>
              <a:rPr lang="sv-SE" altLang="sv-SE" sz="900" dirty="0" err="1" smtClean="0">
                <a:latin typeface="Verdana" panose="020B0604030504040204" pitchFamily="34" charset="0"/>
              </a:rPr>
              <a:t>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description</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61" name="Line 106"/>
          <p:cNvSpPr>
            <a:spLocks noChangeShapeType="1"/>
          </p:cNvSpPr>
          <p:nvPr/>
        </p:nvSpPr>
        <p:spPr bwMode="auto">
          <a:xfrm>
            <a:off x="7495030" y="2286525"/>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62" name="Text Box 30"/>
          <p:cNvSpPr txBox="1">
            <a:spLocks noChangeArrowheads="1"/>
          </p:cNvSpPr>
          <p:nvPr/>
        </p:nvSpPr>
        <p:spPr bwMode="auto">
          <a:xfrm>
            <a:off x="7142028" y="262098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63" name="Text Box 30"/>
          <p:cNvSpPr txBox="1">
            <a:spLocks noChangeArrowheads="1"/>
          </p:cNvSpPr>
          <p:nvPr/>
        </p:nvSpPr>
        <p:spPr bwMode="auto">
          <a:xfrm>
            <a:off x="7464688" y="2270420"/>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64" name="TextBox 163"/>
          <p:cNvSpPr txBox="1"/>
          <p:nvPr/>
        </p:nvSpPr>
        <p:spPr>
          <a:xfrm>
            <a:off x="7207129" y="2400133"/>
            <a:ext cx="1441568" cy="230832"/>
          </a:xfrm>
          <a:prstGeom prst="rect">
            <a:avLst/>
          </a:prstGeom>
          <a:noFill/>
        </p:spPr>
        <p:txBody>
          <a:bodyPr wrap="square" rtlCol="0">
            <a:spAutoFit/>
          </a:bodyPr>
          <a:lstStyle/>
          <a:p>
            <a:r>
              <a:rPr lang="sv-SE" sz="900" i="1" dirty="0" err="1" smtClean="0">
                <a:latin typeface="Verdana" panose="020B0604030504040204" pitchFamily="34" charset="0"/>
              </a:rPr>
              <a:t>includes</a:t>
            </a:r>
            <a:endParaRPr lang="sv-SE" sz="900" i="1" dirty="0">
              <a:latin typeface="Verdana" panose="020B0604030504040204" pitchFamily="34" charset="0"/>
            </a:endParaRPr>
          </a:p>
        </p:txBody>
      </p:sp>
      <p:sp>
        <p:nvSpPr>
          <p:cNvPr id="165" name="Rectangle 18"/>
          <p:cNvSpPr>
            <a:spLocks noChangeArrowheads="1"/>
          </p:cNvSpPr>
          <p:nvPr/>
        </p:nvSpPr>
        <p:spPr bwMode="auto">
          <a:xfrm>
            <a:off x="4666155" y="231534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6" name="Line 19"/>
          <p:cNvSpPr>
            <a:spLocks noChangeShapeType="1"/>
          </p:cNvSpPr>
          <p:nvPr/>
        </p:nvSpPr>
        <p:spPr bwMode="auto">
          <a:xfrm>
            <a:off x="4666155" y="249655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7" name="Text Box 21"/>
          <p:cNvSpPr txBox="1">
            <a:spLocks noChangeArrowheads="1"/>
          </p:cNvSpPr>
          <p:nvPr/>
        </p:nvSpPr>
        <p:spPr bwMode="auto">
          <a:xfrm>
            <a:off x="4776125" y="22834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68" name="Rectangle 28"/>
          <p:cNvSpPr>
            <a:spLocks noChangeArrowheads="1"/>
          </p:cNvSpPr>
          <p:nvPr/>
        </p:nvSpPr>
        <p:spPr bwMode="auto">
          <a:xfrm>
            <a:off x="4635566" y="2485279"/>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69" name="Line 106"/>
          <p:cNvSpPr>
            <a:spLocks noChangeShapeType="1"/>
          </p:cNvSpPr>
          <p:nvPr/>
        </p:nvSpPr>
        <p:spPr bwMode="auto">
          <a:xfrm flipH="1" flipV="1">
            <a:off x="5931789" y="260010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2" name="Text Box 16"/>
          <p:cNvSpPr txBox="1">
            <a:spLocks noChangeArrowheads="1"/>
          </p:cNvSpPr>
          <p:nvPr/>
        </p:nvSpPr>
        <p:spPr bwMode="auto">
          <a:xfrm>
            <a:off x="5827467" y="237567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3" name="Text Box 30"/>
          <p:cNvSpPr txBox="1">
            <a:spLocks noChangeArrowheads="1"/>
          </p:cNvSpPr>
          <p:nvPr/>
        </p:nvSpPr>
        <p:spPr bwMode="auto">
          <a:xfrm>
            <a:off x="6358986" y="26995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76" name="TextBox 175"/>
          <p:cNvSpPr txBox="1"/>
          <p:nvPr/>
        </p:nvSpPr>
        <p:spPr>
          <a:xfrm>
            <a:off x="6796939" y="3424512"/>
            <a:ext cx="1441349"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a:latin typeface="Verdana" panose="020B0604030504040204" pitchFamily="34" charset="0"/>
              </a:rPr>
              <a:t>responsible</a:t>
            </a:r>
            <a:endParaRPr lang="sv-SE" sz="900" i="1" dirty="0">
              <a:latin typeface="Verdana" panose="020B0604030504040204" pitchFamily="34" charset="0"/>
            </a:endParaRPr>
          </a:p>
        </p:txBody>
      </p:sp>
      <p:sp>
        <p:nvSpPr>
          <p:cNvPr id="177" name="Text Box 17"/>
          <p:cNvSpPr txBox="1">
            <a:spLocks noChangeArrowheads="1"/>
          </p:cNvSpPr>
          <p:nvPr/>
        </p:nvSpPr>
        <p:spPr bwMode="auto">
          <a:xfrm>
            <a:off x="6061318" y="25372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78" name="Isosceles Triangle 177"/>
          <p:cNvSpPr/>
          <p:nvPr/>
        </p:nvSpPr>
        <p:spPr>
          <a:xfrm rot="5400000">
            <a:off x="6338329" y="261486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65" name="Isosceles Triangle 64"/>
          <p:cNvSpPr/>
          <p:nvPr/>
        </p:nvSpPr>
        <p:spPr>
          <a:xfrm>
            <a:off x="7279483" y="2364290"/>
            <a:ext cx="156264" cy="59952"/>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909558509"/>
      </p:ext>
    </p:extLst>
  </p:cSld>
  <p:clrMapOvr>
    <a:masterClrMapping/>
  </p:clrMapOvr>
  <mc:AlternateContent xmlns:mc="http://schemas.openxmlformats.org/markup-compatibility/2006" xmlns:p14="http://schemas.microsoft.com/office/powerpoint/2010/main">
    <mc:Choice Requires="p14">
      <p:transition spd="slow" p14:dur="2000" advTm="12876"/>
    </mc:Choice>
    <mc:Fallback xmlns="">
      <p:transition spd="slow" advTm="12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Towards</a:t>
            </a:r>
            <a:r>
              <a:rPr lang="sv-SE" dirty="0" smtClean="0"/>
              <a:t> a System </a:t>
            </a:r>
            <a:r>
              <a:rPr lang="sv-SE" dirty="0" err="1" smtClean="0"/>
              <a:t>Model</a:t>
            </a:r>
            <a:r>
              <a:rPr lang="sv-SE" dirty="0" smtClean="0"/>
              <a:t>- Step 2</a:t>
            </a:r>
            <a:endParaRPr lang="sv-SE" dirty="0"/>
          </a:p>
        </p:txBody>
      </p:sp>
      <p:sp>
        <p:nvSpPr>
          <p:cNvPr id="163" name="Oval 162"/>
          <p:cNvSpPr/>
          <p:nvPr/>
        </p:nvSpPr>
        <p:spPr>
          <a:xfrm>
            <a:off x="216013" y="2242359"/>
            <a:ext cx="8858707" cy="2647062"/>
          </a:xfrm>
          <a:prstGeom prst="ellipse">
            <a:avLst/>
          </a:prstGeom>
          <a:solidFill>
            <a:schemeClr val="lt1">
              <a:alpha val="0"/>
            </a:schemeClr>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2" name="Rectangle 8"/>
          <p:cNvSpPr>
            <a:spLocks noChangeArrowheads="1"/>
          </p:cNvSpPr>
          <p:nvPr/>
        </p:nvSpPr>
        <p:spPr bwMode="auto">
          <a:xfrm>
            <a:off x="2449591" y="2723940"/>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3" name="Line 9"/>
          <p:cNvSpPr>
            <a:spLocks noChangeShapeType="1"/>
          </p:cNvSpPr>
          <p:nvPr/>
        </p:nvSpPr>
        <p:spPr bwMode="auto">
          <a:xfrm>
            <a:off x="2449591" y="2895389"/>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4" name="Text Box 10"/>
          <p:cNvSpPr txBox="1">
            <a:spLocks noChangeArrowheads="1"/>
          </p:cNvSpPr>
          <p:nvPr/>
        </p:nvSpPr>
        <p:spPr bwMode="auto">
          <a:xfrm>
            <a:off x="2650807" y="26763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15" name="Text Box 16"/>
          <p:cNvSpPr txBox="1">
            <a:spLocks noChangeArrowheads="1"/>
          </p:cNvSpPr>
          <p:nvPr/>
        </p:nvSpPr>
        <p:spPr bwMode="auto">
          <a:xfrm>
            <a:off x="3713774" y="279481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16" name="Text Box 17"/>
          <p:cNvSpPr txBox="1">
            <a:spLocks noChangeArrowheads="1"/>
          </p:cNvSpPr>
          <p:nvPr/>
        </p:nvSpPr>
        <p:spPr bwMode="auto">
          <a:xfrm>
            <a:off x="5735336" y="325237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17" name="Rectangle 18"/>
          <p:cNvSpPr>
            <a:spLocks noChangeArrowheads="1"/>
          </p:cNvSpPr>
          <p:nvPr/>
        </p:nvSpPr>
        <p:spPr bwMode="auto">
          <a:xfrm>
            <a:off x="4513755" y="304808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8" name="Line 19"/>
          <p:cNvSpPr>
            <a:spLocks noChangeShapeType="1"/>
          </p:cNvSpPr>
          <p:nvPr/>
        </p:nvSpPr>
        <p:spPr bwMode="auto">
          <a:xfrm>
            <a:off x="4513755" y="322929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9" name="Text Box 21"/>
          <p:cNvSpPr txBox="1">
            <a:spLocks noChangeArrowheads="1"/>
          </p:cNvSpPr>
          <p:nvPr/>
        </p:nvSpPr>
        <p:spPr bwMode="auto">
          <a:xfrm>
            <a:off x="4623725" y="301618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20" name="Rectangle 23"/>
          <p:cNvSpPr>
            <a:spLocks noChangeArrowheads="1"/>
          </p:cNvSpPr>
          <p:nvPr/>
        </p:nvSpPr>
        <p:spPr bwMode="auto">
          <a:xfrm>
            <a:off x="6718167" y="279297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1" name="Text Box 25"/>
          <p:cNvSpPr txBox="1">
            <a:spLocks noChangeArrowheads="1"/>
          </p:cNvSpPr>
          <p:nvPr/>
        </p:nvSpPr>
        <p:spPr bwMode="auto">
          <a:xfrm>
            <a:off x="6754778" y="2753349"/>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22" name="Rectangle 27"/>
          <p:cNvSpPr>
            <a:spLocks noChangeArrowheads="1"/>
          </p:cNvSpPr>
          <p:nvPr/>
        </p:nvSpPr>
        <p:spPr bwMode="auto">
          <a:xfrm>
            <a:off x="2412682" y="2860303"/>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123" name="Rectangle 28"/>
          <p:cNvSpPr>
            <a:spLocks noChangeArrowheads="1"/>
          </p:cNvSpPr>
          <p:nvPr/>
        </p:nvSpPr>
        <p:spPr bwMode="auto">
          <a:xfrm>
            <a:off x="4443702" y="3193650"/>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24" name="Text Box 29"/>
          <p:cNvSpPr txBox="1">
            <a:spLocks noChangeArrowheads="1"/>
          </p:cNvSpPr>
          <p:nvPr/>
        </p:nvSpPr>
        <p:spPr bwMode="auto">
          <a:xfrm>
            <a:off x="4170307" y="317271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25" name="Text Box 30"/>
          <p:cNvSpPr txBox="1">
            <a:spLocks noChangeArrowheads="1"/>
          </p:cNvSpPr>
          <p:nvPr/>
        </p:nvSpPr>
        <p:spPr bwMode="auto">
          <a:xfrm>
            <a:off x="6380761" y="284931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26" name="Line 34"/>
          <p:cNvSpPr>
            <a:spLocks noChangeShapeType="1"/>
          </p:cNvSpPr>
          <p:nvPr/>
        </p:nvSpPr>
        <p:spPr bwMode="auto">
          <a:xfrm>
            <a:off x="6720547" y="29751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27" name="Line 106"/>
          <p:cNvSpPr>
            <a:spLocks noChangeShapeType="1"/>
          </p:cNvSpPr>
          <p:nvPr/>
        </p:nvSpPr>
        <p:spPr bwMode="auto">
          <a:xfrm>
            <a:off x="3781907" y="3047485"/>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28" name="Line 106"/>
          <p:cNvSpPr>
            <a:spLocks noChangeShapeType="1"/>
          </p:cNvSpPr>
          <p:nvPr/>
        </p:nvSpPr>
        <p:spPr bwMode="auto">
          <a:xfrm flipH="1">
            <a:off x="5800521" y="3064503"/>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29" name="Text Box 22"/>
          <p:cNvSpPr txBox="1">
            <a:spLocks noChangeArrowheads="1"/>
          </p:cNvSpPr>
          <p:nvPr/>
        </p:nvSpPr>
        <p:spPr bwMode="auto">
          <a:xfrm>
            <a:off x="6697034" y="2928742"/>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0" name="Text Box 17"/>
          <p:cNvSpPr txBox="1">
            <a:spLocks noChangeArrowheads="1"/>
          </p:cNvSpPr>
          <p:nvPr/>
        </p:nvSpPr>
        <p:spPr bwMode="auto">
          <a:xfrm>
            <a:off x="5738095" y="291671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31" name="Text Box 17"/>
          <p:cNvSpPr txBox="1">
            <a:spLocks noChangeArrowheads="1"/>
          </p:cNvSpPr>
          <p:nvPr/>
        </p:nvSpPr>
        <p:spPr bwMode="auto">
          <a:xfrm>
            <a:off x="3738266" y="29751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32" name="Rectangle 8"/>
          <p:cNvSpPr>
            <a:spLocks noChangeArrowheads="1"/>
          </p:cNvSpPr>
          <p:nvPr/>
        </p:nvSpPr>
        <p:spPr bwMode="auto">
          <a:xfrm>
            <a:off x="926811" y="3695643"/>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3" name="Line 9"/>
          <p:cNvSpPr>
            <a:spLocks noChangeShapeType="1"/>
          </p:cNvSpPr>
          <p:nvPr/>
        </p:nvSpPr>
        <p:spPr bwMode="auto">
          <a:xfrm>
            <a:off x="914214" y="3872510"/>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4" name="Text Box 10"/>
          <p:cNvSpPr txBox="1">
            <a:spLocks noChangeArrowheads="1"/>
          </p:cNvSpPr>
          <p:nvPr/>
        </p:nvSpPr>
        <p:spPr bwMode="auto">
          <a:xfrm>
            <a:off x="1044414" y="363825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35" name="Rectangle 27"/>
          <p:cNvSpPr>
            <a:spLocks noChangeArrowheads="1"/>
          </p:cNvSpPr>
          <p:nvPr/>
        </p:nvSpPr>
        <p:spPr bwMode="auto">
          <a:xfrm>
            <a:off x="914214" y="3872510"/>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36" name="Rectangle 8"/>
          <p:cNvSpPr>
            <a:spLocks noChangeArrowheads="1"/>
          </p:cNvSpPr>
          <p:nvPr/>
        </p:nvSpPr>
        <p:spPr bwMode="auto">
          <a:xfrm>
            <a:off x="2763687" y="3715296"/>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7" name="Line 9"/>
          <p:cNvSpPr>
            <a:spLocks noChangeShapeType="1"/>
          </p:cNvSpPr>
          <p:nvPr/>
        </p:nvSpPr>
        <p:spPr bwMode="auto">
          <a:xfrm flipV="1">
            <a:off x="2763688" y="3872510"/>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8" name="Text Box 10"/>
          <p:cNvSpPr txBox="1">
            <a:spLocks noChangeArrowheads="1"/>
          </p:cNvSpPr>
          <p:nvPr/>
        </p:nvSpPr>
        <p:spPr bwMode="auto">
          <a:xfrm>
            <a:off x="2970426" y="366019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39" name="Rectangle 27"/>
          <p:cNvSpPr>
            <a:spLocks noChangeArrowheads="1"/>
          </p:cNvSpPr>
          <p:nvPr/>
        </p:nvSpPr>
        <p:spPr bwMode="auto">
          <a:xfrm>
            <a:off x="2751090" y="3892163"/>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40" name="Rectangle 23"/>
          <p:cNvSpPr>
            <a:spLocks noChangeArrowheads="1"/>
          </p:cNvSpPr>
          <p:nvPr/>
        </p:nvSpPr>
        <p:spPr bwMode="auto">
          <a:xfrm>
            <a:off x="6718166" y="381719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1" name="Text Box 25"/>
          <p:cNvSpPr txBox="1">
            <a:spLocks noChangeArrowheads="1"/>
          </p:cNvSpPr>
          <p:nvPr/>
        </p:nvSpPr>
        <p:spPr bwMode="auto">
          <a:xfrm>
            <a:off x="6937241" y="377076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42" name="Line 34"/>
          <p:cNvSpPr>
            <a:spLocks noChangeShapeType="1"/>
          </p:cNvSpPr>
          <p:nvPr/>
        </p:nvSpPr>
        <p:spPr bwMode="auto">
          <a:xfrm>
            <a:off x="6720546" y="399936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43" name="Text Box 22"/>
          <p:cNvSpPr txBox="1">
            <a:spLocks noChangeArrowheads="1"/>
          </p:cNvSpPr>
          <p:nvPr/>
        </p:nvSpPr>
        <p:spPr bwMode="auto">
          <a:xfrm>
            <a:off x="6697032" y="3952959"/>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main</a:t>
            </a:r>
            <a:r>
              <a:rPr lang="sv-SE" altLang="sv-SE" sz="900" dirty="0" err="1">
                <a:latin typeface="Verdana" panose="020B0604030504040204" pitchFamily="34" charset="0"/>
              </a:rPr>
              <a:t>A</a:t>
            </a:r>
            <a:r>
              <a:rPr lang="sv-SE" altLang="sv-SE" sz="900" dirty="0" err="1" smtClean="0">
                <a:latin typeface="Verdana" panose="020B0604030504040204" pitchFamily="34" charset="0"/>
              </a:rPr>
              <a:t>rea</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4" name="Line 106"/>
          <p:cNvSpPr>
            <a:spLocks noChangeShapeType="1"/>
          </p:cNvSpPr>
          <p:nvPr/>
        </p:nvSpPr>
        <p:spPr bwMode="auto">
          <a:xfrm>
            <a:off x="7359828" y="3267583"/>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45" name="Text Box 30"/>
          <p:cNvSpPr txBox="1">
            <a:spLocks noChangeArrowheads="1"/>
          </p:cNvSpPr>
          <p:nvPr/>
        </p:nvSpPr>
        <p:spPr bwMode="auto">
          <a:xfrm>
            <a:off x="7302277" y="32230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6" name="Text Box 30"/>
          <p:cNvSpPr txBox="1">
            <a:spLocks noChangeArrowheads="1"/>
          </p:cNvSpPr>
          <p:nvPr/>
        </p:nvSpPr>
        <p:spPr bwMode="auto">
          <a:xfrm>
            <a:off x="6989628" y="362438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7" name="Isosceles Triangle 146"/>
          <p:cNvSpPr/>
          <p:nvPr/>
        </p:nvSpPr>
        <p:spPr>
          <a:xfrm rot="5400000">
            <a:off x="4325810" y="306948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48" name="Isosceles Triangle 147"/>
          <p:cNvSpPr/>
          <p:nvPr/>
        </p:nvSpPr>
        <p:spPr>
          <a:xfrm rot="10800000">
            <a:off x="7403209" y="366347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49" name="Isosceles Triangle 148"/>
          <p:cNvSpPr/>
          <p:nvPr/>
        </p:nvSpPr>
        <p:spPr>
          <a:xfrm rot="5400000">
            <a:off x="6332229" y="300379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0" name="Isosceles Triangle 149"/>
          <p:cNvSpPr/>
          <p:nvPr/>
        </p:nvSpPr>
        <p:spPr>
          <a:xfrm>
            <a:off x="3035603" y="3260224"/>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51" name="Straight Connector 150"/>
          <p:cNvCxnSpPr>
            <a:stCxn id="150" idx="3"/>
          </p:cNvCxnSpPr>
          <p:nvPr/>
        </p:nvCxnSpPr>
        <p:spPr>
          <a:xfrm>
            <a:off x="3178395" y="34134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52" name="Straight Connector 151"/>
          <p:cNvCxnSpPr/>
          <p:nvPr/>
        </p:nvCxnSpPr>
        <p:spPr>
          <a:xfrm>
            <a:off x="1777342" y="3548432"/>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53" name="Straight Connector 152"/>
          <p:cNvCxnSpPr/>
          <p:nvPr/>
        </p:nvCxnSpPr>
        <p:spPr>
          <a:xfrm>
            <a:off x="4157411" y="35658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54" name="Straight Connector 153"/>
          <p:cNvCxnSpPr/>
          <p:nvPr/>
        </p:nvCxnSpPr>
        <p:spPr>
          <a:xfrm>
            <a:off x="1778752" y="355736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1" name="Rectangle 23"/>
          <p:cNvSpPr>
            <a:spLocks noChangeArrowheads="1"/>
          </p:cNvSpPr>
          <p:nvPr/>
        </p:nvSpPr>
        <p:spPr bwMode="auto">
          <a:xfrm>
            <a:off x="6618820" y="1761741"/>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2" name="Text Box 25"/>
          <p:cNvSpPr txBox="1">
            <a:spLocks noChangeArrowheads="1"/>
          </p:cNvSpPr>
          <p:nvPr/>
        </p:nvSpPr>
        <p:spPr bwMode="auto">
          <a:xfrm>
            <a:off x="6659684" y="1717334"/>
            <a:ext cx="1525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CourseActivities</a:t>
            </a:r>
            <a:endParaRPr lang="sv-SE" altLang="sv-SE" sz="1800" dirty="0">
              <a:latin typeface="Verdana" panose="020B0604030504040204" pitchFamily="34" charset="0"/>
            </a:endParaRPr>
          </a:p>
        </p:txBody>
      </p:sp>
      <p:sp>
        <p:nvSpPr>
          <p:cNvPr id="164" name="Line 34"/>
          <p:cNvSpPr>
            <a:spLocks noChangeShapeType="1"/>
          </p:cNvSpPr>
          <p:nvPr/>
        </p:nvSpPr>
        <p:spPr bwMode="auto">
          <a:xfrm>
            <a:off x="6621200" y="1943905"/>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65" name="Text Box 22"/>
          <p:cNvSpPr txBox="1">
            <a:spLocks noChangeArrowheads="1"/>
          </p:cNvSpPr>
          <p:nvPr/>
        </p:nvSpPr>
        <p:spPr bwMode="auto">
          <a:xfrm>
            <a:off x="6608253" y="1904388"/>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n</a:t>
            </a:r>
            <a:r>
              <a:rPr lang="sv-SE" altLang="sv-SE" sz="900" dirty="0" err="1" smtClean="0">
                <a:latin typeface="Verdana" panose="020B0604030504040204" pitchFamily="34" charset="0"/>
              </a:rPr>
              <a:t>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a:latin typeface="Verdana" panose="020B0604030504040204" pitchFamily="34" charset="0"/>
              </a:rPr>
              <a:t>d</a:t>
            </a:r>
            <a:r>
              <a:rPr lang="sv-SE" altLang="sv-SE" sz="900" dirty="0" err="1" smtClean="0">
                <a:latin typeface="Verdana" panose="020B0604030504040204" pitchFamily="34" charset="0"/>
              </a:rPr>
              <a:t>escription</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66" name="Line 106"/>
          <p:cNvSpPr>
            <a:spLocks noChangeShapeType="1"/>
          </p:cNvSpPr>
          <p:nvPr/>
        </p:nvSpPr>
        <p:spPr bwMode="auto">
          <a:xfrm>
            <a:off x="7495030" y="2286525"/>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67" name="Text Box 30"/>
          <p:cNvSpPr txBox="1">
            <a:spLocks noChangeArrowheads="1"/>
          </p:cNvSpPr>
          <p:nvPr/>
        </p:nvSpPr>
        <p:spPr bwMode="auto">
          <a:xfrm>
            <a:off x="7142028" y="262098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68" name="Text Box 30"/>
          <p:cNvSpPr txBox="1">
            <a:spLocks noChangeArrowheads="1"/>
          </p:cNvSpPr>
          <p:nvPr/>
        </p:nvSpPr>
        <p:spPr bwMode="auto">
          <a:xfrm>
            <a:off x="7464688" y="2270420"/>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69" name="TextBox 168"/>
          <p:cNvSpPr txBox="1"/>
          <p:nvPr/>
        </p:nvSpPr>
        <p:spPr>
          <a:xfrm>
            <a:off x="7207129" y="2400133"/>
            <a:ext cx="1441568" cy="230832"/>
          </a:xfrm>
          <a:prstGeom prst="rect">
            <a:avLst/>
          </a:prstGeom>
          <a:noFill/>
        </p:spPr>
        <p:txBody>
          <a:bodyPr wrap="square" rtlCol="0">
            <a:spAutoFit/>
          </a:bodyPr>
          <a:lstStyle/>
          <a:p>
            <a:r>
              <a:rPr lang="sv-SE" sz="900" i="1" dirty="0" err="1" smtClean="0">
                <a:latin typeface="Verdana" panose="020B0604030504040204" pitchFamily="34" charset="0"/>
              </a:rPr>
              <a:t>includes</a:t>
            </a:r>
            <a:endParaRPr lang="sv-SE" sz="900" i="1" dirty="0">
              <a:latin typeface="Verdana" panose="020B0604030504040204" pitchFamily="34" charset="0"/>
            </a:endParaRPr>
          </a:p>
        </p:txBody>
      </p:sp>
      <p:sp>
        <p:nvSpPr>
          <p:cNvPr id="171" name="Rectangle 18"/>
          <p:cNvSpPr>
            <a:spLocks noChangeArrowheads="1"/>
          </p:cNvSpPr>
          <p:nvPr/>
        </p:nvSpPr>
        <p:spPr bwMode="auto">
          <a:xfrm>
            <a:off x="4666155" y="231534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72" name="Line 19"/>
          <p:cNvSpPr>
            <a:spLocks noChangeShapeType="1"/>
          </p:cNvSpPr>
          <p:nvPr/>
        </p:nvSpPr>
        <p:spPr bwMode="auto">
          <a:xfrm>
            <a:off x="4666155" y="249655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3" name="Text Box 21"/>
          <p:cNvSpPr txBox="1">
            <a:spLocks noChangeArrowheads="1"/>
          </p:cNvSpPr>
          <p:nvPr/>
        </p:nvSpPr>
        <p:spPr bwMode="auto">
          <a:xfrm>
            <a:off x="4776125" y="22834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4" name="Rectangle 28"/>
          <p:cNvSpPr>
            <a:spLocks noChangeArrowheads="1"/>
          </p:cNvSpPr>
          <p:nvPr/>
        </p:nvSpPr>
        <p:spPr bwMode="auto">
          <a:xfrm>
            <a:off x="4635566" y="2485279"/>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75" name="Line 106"/>
          <p:cNvSpPr>
            <a:spLocks noChangeShapeType="1"/>
          </p:cNvSpPr>
          <p:nvPr/>
        </p:nvSpPr>
        <p:spPr bwMode="auto">
          <a:xfrm flipH="1" flipV="1">
            <a:off x="5931789" y="260010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8" name="Text Box 16"/>
          <p:cNvSpPr txBox="1">
            <a:spLocks noChangeArrowheads="1"/>
          </p:cNvSpPr>
          <p:nvPr/>
        </p:nvSpPr>
        <p:spPr bwMode="auto">
          <a:xfrm>
            <a:off x="5827467" y="237567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9" name="Text Box 30"/>
          <p:cNvSpPr txBox="1">
            <a:spLocks noChangeArrowheads="1"/>
          </p:cNvSpPr>
          <p:nvPr/>
        </p:nvSpPr>
        <p:spPr bwMode="auto">
          <a:xfrm>
            <a:off x="6358986" y="26995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57" name="Straight Connector 56"/>
          <p:cNvCxnSpPr/>
          <p:nvPr/>
        </p:nvCxnSpPr>
        <p:spPr>
          <a:xfrm>
            <a:off x="6983132" y="1597424"/>
            <a:ext cx="1234230" cy="9002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6262783" y="1659282"/>
            <a:ext cx="2091175" cy="6681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0" name="Content Placeholder 2"/>
          <p:cNvSpPr>
            <a:spLocks noGrp="1"/>
          </p:cNvSpPr>
          <p:nvPr>
            <p:ph idx="1"/>
          </p:nvPr>
        </p:nvSpPr>
        <p:spPr>
          <a:xfrm>
            <a:off x="418927" y="1238355"/>
            <a:ext cx="6850800" cy="1096401"/>
          </a:xfrm>
        </p:spPr>
        <p:txBody>
          <a:bodyPr>
            <a:normAutofit/>
          </a:bodyPr>
          <a:lstStyle/>
          <a:p>
            <a:r>
              <a:rPr lang="sv-SE" sz="1600" dirty="0" smtClean="0">
                <a:solidFill>
                  <a:srgbClr val="FF0000"/>
                </a:solidFill>
              </a:rPr>
              <a:t>DONE: </a:t>
            </a:r>
            <a:r>
              <a:rPr lang="sv-SE" sz="1600" dirty="0" err="1"/>
              <a:t>Decide</a:t>
            </a:r>
            <a:r>
              <a:rPr lang="sv-SE" sz="1600" dirty="0"/>
              <a:t> </a:t>
            </a:r>
            <a:r>
              <a:rPr lang="sv-SE" sz="1600" dirty="0" err="1"/>
              <a:t>which</a:t>
            </a:r>
            <a:r>
              <a:rPr lang="sv-SE" sz="1600" dirty="0"/>
              <a:t> </a:t>
            </a:r>
            <a:r>
              <a:rPr lang="sv-SE" sz="1600" dirty="0" err="1"/>
              <a:t>concepts</a:t>
            </a:r>
            <a:r>
              <a:rPr lang="sv-SE" sz="1600" dirty="0"/>
              <a:t> to be </a:t>
            </a:r>
            <a:r>
              <a:rPr lang="sv-SE" sz="1600" dirty="0" err="1"/>
              <a:t>implemented</a:t>
            </a:r>
            <a:r>
              <a:rPr lang="sv-SE" sz="1600" dirty="0"/>
              <a:t> in a </a:t>
            </a:r>
            <a:r>
              <a:rPr lang="sv-SE" sz="1600" dirty="0" smtClean="0"/>
              <a:t>system</a:t>
            </a:r>
            <a:endParaRPr lang="sv-SE" sz="2000" dirty="0"/>
          </a:p>
          <a:p>
            <a:endParaRPr lang="sv-SE" sz="2000" dirty="0"/>
          </a:p>
        </p:txBody>
      </p:sp>
      <p:sp>
        <p:nvSpPr>
          <p:cNvPr id="182" name="Text Box 17"/>
          <p:cNvSpPr txBox="1">
            <a:spLocks noChangeArrowheads="1"/>
          </p:cNvSpPr>
          <p:nvPr/>
        </p:nvSpPr>
        <p:spPr bwMode="auto">
          <a:xfrm>
            <a:off x="6061318" y="25372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83" name="Isosceles Triangle 182"/>
          <p:cNvSpPr/>
          <p:nvPr/>
        </p:nvSpPr>
        <p:spPr>
          <a:xfrm rot="5400000">
            <a:off x="6338329" y="261486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288923525"/>
      </p:ext>
    </p:extLst>
  </p:cSld>
  <p:clrMapOvr>
    <a:masterClrMapping/>
  </p:clrMapOvr>
  <mc:AlternateContent xmlns:mc="http://schemas.openxmlformats.org/markup-compatibility/2006" xmlns:p14="http://schemas.microsoft.com/office/powerpoint/2010/main">
    <mc:Choice Requires="p14">
      <p:transition spd="slow" p14:dur="2000" advTm="22450"/>
    </mc:Choice>
    <mc:Fallback xmlns="">
      <p:transition spd="slow" advTm="22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11608"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11609"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11610"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11611"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11612"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11613"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11614"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11615"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11616"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rot="3455403">
            <a:off x="4564005" y="3684027"/>
            <a:ext cx="142195" cy="44298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p>
          <a:p>
            <a:pPr eaLnBrk="1" hangingPunct="1"/>
            <a:r>
              <a:rPr lang="sv-SE" altLang="sv-SE" sz="825" i="0" dirty="0" err="1" smtClean="0"/>
              <a:t>of</a:t>
            </a:r>
            <a:r>
              <a:rPr lang="sv-SE" altLang="sv-SE" sz="825" i="0" dirty="0" smtClean="0"/>
              <a:t> software </a:t>
            </a:r>
            <a:r>
              <a:rPr lang="sv-SE" altLang="sv-SE" sz="825" i="0" dirty="0" err="1" smtClean="0"/>
              <a:t>concepts</a:t>
            </a:r>
            <a:r>
              <a:rPr lang="sv-SE" altLang="sv-SE" sz="825" i="0" dirty="0"/>
              <a:t> </a:t>
            </a:r>
            <a:endParaRPr lang="sv-SE" altLang="sv-SE" sz="825" i="0" dirty="0" smtClean="0"/>
          </a:p>
          <a:p>
            <a:pPr eaLnBrk="1" hangingPunct="1"/>
            <a:r>
              <a:rPr lang="sv-SE" altLang="sv-SE" sz="825" i="0" dirty="0" smtClean="0"/>
              <a:t>(in UML Class Diagram)</a:t>
            </a:r>
            <a:endParaRPr lang="sv-SE" altLang="sv-SE" sz="825" i="0" dirty="0"/>
          </a:p>
        </p:txBody>
      </p:sp>
      <p:grpSp>
        <p:nvGrpSpPr>
          <p:cNvPr id="247" name="Group 103"/>
          <p:cNvGrpSpPr>
            <a:grpSpLocks/>
          </p:cNvGrpSpPr>
          <p:nvPr/>
        </p:nvGrpSpPr>
        <p:grpSpPr bwMode="auto">
          <a:xfrm>
            <a:off x="3827352" y="4005522"/>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4065396" y="4005522"/>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4065396" y="4223216"/>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4303148" y="4223216"/>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64" name="Oval 263"/>
          <p:cNvSpPr/>
          <p:nvPr/>
        </p:nvSpPr>
        <p:spPr>
          <a:xfrm>
            <a:off x="4348033" y="3241071"/>
            <a:ext cx="3313368" cy="782236"/>
          </a:xfrm>
          <a:prstGeom prst="ellipse">
            <a:avLst/>
          </a:prstGeom>
          <a:solidFill>
            <a:schemeClr val="lt1">
              <a:alpha val="0"/>
            </a:schemeClr>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5" name="Text Box 101"/>
          <p:cNvSpPr txBox="1">
            <a:spLocks noChangeArrowheads="1"/>
          </p:cNvSpPr>
          <p:nvPr/>
        </p:nvSpPr>
        <p:spPr bwMode="auto">
          <a:xfrm>
            <a:off x="4518865" y="4094938"/>
            <a:ext cx="132114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(RDM) </a:t>
            </a:r>
            <a:r>
              <a:rPr lang="sv-SE" altLang="sv-SE" sz="825" i="0" dirty="0"/>
              <a:t>(in UML Class </a:t>
            </a:r>
            <a:r>
              <a:rPr lang="sv-SE" altLang="sv-SE" sz="825" i="0" dirty="0" smtClean="0"/>
              <a:t>Diagram)</a:t>
            </a:r>
            <a:endParaRPr lang="sv-SE" altLang="sv-SE" sz="825" i="0" dirty="0"/>
          </a:p>
          <a:p>
            <a:pPr algn="r" eaLnBrk="1" hangingPunct="1"/>
            <a:endParaRPr lang="sv-SE" altLang="sv-SE" sz="825" b="1" i="0" dirty="0"/>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609726966"/>
      </p:ext>
    </p:extLst>
  </p:cSld>
  <p:clrMapOvr>
    <a:masterClrMapping/>
  </p:clrMapOvr>
  <mc:AlternateContent xmlns:mc="http://schemas.openxmlformats.org/markup-compatibility/2006" xmlns:p14="http://schemas.microsoft.com/office/powerpoint/2010/main">
    <mc:Choice Requires="p14">
      <p:transition spd="slow" p14:dur="2000" advTm="6167"/>
    </mc:Choice>
    <mc:Fallback xmlns="">
      <p:transition spd="slow" advTm="6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System </a:t>
            </a:r>
            <a:r>
              <a:rPr lang="sv-SE" dirty="0" err="1" smtClean="0"/>
              <a:t>Model</a:t>
            </a:r>
            <a:endParaRPr lang="sv-SE" dirty="0"/>
          </a:p>
        </p:txBody>
      </p:sp>
      <p:sp>
        <p:nvSpPr>
          <p:cNvPr id="49" name="Rectangle 8"/>
          <p:cNvSpPr>
            <a:spLocks noChangeArrowheads="1"/>
          </p:cNvSpPr>
          <p:nvPr/>
        </p:nvSpPr>
        <p:spPr bwMode="auto">
          <a:xfrm>
            <a:off x="2261127" y="2338188"/>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0" name="Line 9"/>
          <p:cNvSpPr>
            <a:spLocks noChangeShapeType="1"/>
          </p:cNvSpPr>
          <p:nvPr/>
        </p:nvSpPr>
        <p:spPr bwMode="auto">
          <a:xfrm>
            <a:off x="2261127" y="2509637"/>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1" name="Text Box 10"/>
          <p:cNvSpPr txBox="1">
            <a:spLocks noChangeArrowheads="1"/>
          </p:cNvSpPr>
          <p:nvPr/>
        </p:nvSpPr>
        <p:spPr bwMode="auto">
          <a:xfrm>
            <a:off x="2462343" y="229056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52" name="Text Box 16"/>
          <p:cNvSpPr txBox="1">
            <a:spLocks noChangeArrowheads="1"/>
          </p:cNvSpPr>
          <p:nvPr/>
        </p:nvSpPr>
        <p:spPr bwMode="auto">
          <a:xfrm>
            <a:off x="3525310" y="240906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53" name="Text Box 17"/>
          <p:cNvSpPr txBox="1">
            <a:spLocks noChangeArrowheads="1"/>
          </p:cNvSpPr>
          <p:nvPr/>
        </p:nvSpPr>
        <p:spPr bwMode="auto">
          <a:xfrm>
            <a:off x="5546872" y="2866619"/>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54" name="Rectangle 18"/>
          <p:cNvSpPr>
            <a:spLocks noChangeArrowheads="1"/>
          </p:cNvSpPr>
          <p:nvPr/>
        </p:nvSpPr>
        <p:spPr bwMode="auto">
          <a:xfrm>
            <a:off x="4325291" y="2662329"/>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5" name="Line 19"/>
          <p:cNvSpPr>
            <a:spLocks noChangeShapeType="1"/>
          </p:cNvSpPr>
          <p:nvPr/>
        </p:nvSpPr>
        <p:spPr bwMode="auto">
          <a:xfrm>
            <a:off x="4325291" y="2843544"/>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6" name="Text Box 21"/>
          <p:cNvSpPr txBox="1">
            <a:spLocks noChangeArrowheads="1"/>
          </p:cNvSpPr>
          <p:nvPr/>
        </p:nvSpPr>
        <p:spPr bwMode="auto">
          <a:xfrm>
            <a:off x="4435261" y="263043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57" name="Rectangle 23"/>
          <p:cNvSpPr>
            <a:spLocks noChangeArrowheads="1"/>
          </p:cNvSpPr>
          <p:nvPr/>
        </p:nvSpPr>
        <p:spPr bwMode="auto">
          <a:xfrm>
            <a:off x="6529703" y="2407226"/>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8" name="Text Box 25"/>
          <p:cNvSpPr txBox="1">
            <a:spLocks noChangeArrowheads="1"/>
          </p:cNvSpPr>
          <p:nvPr/>
        </p:nvSpPr>
        <p:spPr bwMode="auto">
          <a:xfrm>
            <a:off x="6566314" y="2367597"/>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59" name="Rectangle 27"/>
          <p:cNvSpPr>
            <a:spLocks noChangeArrowheads="1"/>
          </p:cNvSpPr>
          <p:nvPr/>
        </p:nvSpPr>
        <p:spPr bwMode="auto">
          <a:xfrm>
            <a:off x="2224218" y="2474551"/>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60" name="Rectangle 28"/>
          <p:cNvSpPr>
            <a:spLocks noChangeArrowheads="1"/>
          </p:cNvSpPr>
          <p:nvPr/>
        </p:nvSpPr>
        <p:spPr bwMode="auto">
          <a:xfrm>
            <a:off x="4255238" y="2807898"/>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61" name="Text Box 29"/>
          <p:cNvSpPr txBox="1">
            <a:spLocks noChangeArrowheads="1"/>
          </p:cNvSpPr>
          <p:nvPr/>
        </p:nvSpPr>
        <p:spPr bwMode="auto">
          <a:xfrm>
            <a:off x="3981843" y="278695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62" name="Text Box 30"/>
          <p:cNvSpPr txBox="1">
            <a:spLocks noChangeArrowheads="1"/>
          </p:cNvSpPr>
          <p:nvPr/>
        </p:nvSpPr>
        <p:spPr bwMode="auto">
          <a:xfrm>
            <a:off x="6192297" y="246356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63" name="Line 34"/>
          <p:cNvSpPr>
            <a:spLocks noChangeShapeType="1"/>
          </p:cNvSpPr>
          <p:nvPr/>
        </p:nvSpPr>
        <p:spPr bwMode="auto">
          <a:xfrm>
            <a:off x="6532083" y="2589391"/>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64" name="Line 106"/>
          <p:cNvSpPr>
            <a:spLocks noChangeShapeType="1"/>
          </p:cNvSpPr>
          <p:nvPr/>
        </p:nvSpPr>
        <p:spPr bwMode="auto">
          <a:xfrm>
            <a:off x="3593443" y="2661733"/>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65" name="Line 106"/>
          <p:cNvSpPr>
            <a:spLocks noChangeShapeType="1"/>
          </p:cNvSpPr>
          <p:nvPr/>
        </p:nvSpPr>
        <p:spPr bwMode="auto">
          <a:xfrm flipH="1">
            <a:off x="5612057" y="2678751"/>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66" name="Text Box 22"/>
          <p:cNvSpPr txBox="1">
            <a:spLocks noChangeArrowheads="1"/>
          </p:cNvSpPr>
          <p:nvPr/>
        </p:nvSpPr>
        <p:spPr bwMode="auto">
          <a:xfrm>
            <a:off x="6508570" y="2542990"/>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67" name="Text Box 17"/>
          <p:cNvSpPr txBox="1">
            <a:spLocks noChangeArrowheads="1"/>
          </p:cNvSpPr>
          <p:nvPr/>
        </p:nvSpPr>
        <p:spPr bwMode="auto">
          <a:xfrm>
            <a:off x="5549631" y="2530967"/>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68" name="Text Box 17"/>
          <p:cNvSpPr txBox="1">
            <a:spLocks noChangeArrowheads="1"/>
          </p:cNvSpPr>
          <p:nvPr/>
        </p:nvSpPr>
        <p:spPr bwMode="auto">
          <a:xfrm>
            <a:off x="3549802" y="2589391"/>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69" name="Rectangle 8"/>
          <p:cNvSpPr>
            <a:spLocks noChangeArrowheads="1"/>
          </p:cNvSpPr>
          <p:nvPr/>
        </p:nvSpPr>
        <p:spPr bwMode="auto">
          <a:xfrm>
            <a:off x="738347" y="3309891"/>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0" name="Line 9"/>
          <p:cNvSpPr>
            <a:spLocks noChangeShapeType="1"/>
          </p:cNvSpPr>
          <p:nvPr/>
        </p:nvSpPr>
        <p:spPr bwMode="auto">
          <a:xfrm>
            <a:off x="725750" y="3486758"/>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1" name="Text Box 10"/>
          <p:cNvSpPr txBox="1">
            <a:spLocks noChangeArrowheads="1"/>
          </p:cNvSpPr>
          <p:nvPr/>
        </p:nvSpPr>
        <p:spPr bwMode="auto">
          <a:xfrm>
            <a:off x="855950" y="325250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72" name="Rectangle 27"/>
          <p:cNvSpPr>
            <a:spLocks noChangeArrowheads="1"/>
          </p:cNvSpPr>
          <p:nvPr/>
        </p:nvSpPr>
        <p:spPr bwMode="auto">
          <a:xfrm>
            <a:off x="725750" y="3486758"/>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73" name="Rectangle 8"/>
          <p:cNvSpPr>
            <a:spLocks noChangeArrowheads="1"/>
          </p:cNvSpPr>
          <p:nvPr/>
        </p:nvSpPr>
        <p:spPr bwMode="auto">
          <a:xfrm>
            <a:off x="2575223" y="3329544"/>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4" name="Line 9"/>
          <p:cNvSpPr>
            <a:spLocks noChangeShapeType="1"/>
          </p:cNvSpPr>
          <p:nvPr/>
        </p:nvSpPr>
        <p:spPr bwMode="auto">
          <a:xfrm flipV="1">
            <a:off x="2575224" y="3486758"/>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5" name="Text Box 10"/>
          <p:cNvSpPr txBox="1">
            <a:spLocks noChangeArrowheads="1"/>
          </p:cNvSpPr>
          <p:nvPr/>
        </p:nvSpPr>
        <p:spPr bwMode="auto">
          <a:xfrm>
            <a:off x="2781962" y="3274441"/>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76" name="Rectangle 27"/>
          <p:cNvSpPr>
            <a:spLocks noChangeArrowheads="1"/>
          </p:cNvSpPr>
          <p:nvPr/>
        </p:nvSpPr>
        <p:spPr bwMode="auto">
          <a:xfrm>
            <a:off x="2562626" y="3506411"/>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77" name="Rectangle 23"/>
          <p:cNvSpPr>
            <a:spLocks noChangeArrowheads="1"/>
          </p:cNvSpPr>
          <p:nvPr/>
        </p:nvSpPr>
        <p:spPr bwMode="auto">
          <a:xfrm>
            <a:off x="6529702" y="3431444"/>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8" name="Text Box 25"/>
          <p:cNvSpPr txBox="1">
            <a:spLocks noChangeArrowheads="1"/>
          </p:cNvSpPr>
          <p:nvPr/>
        </p:nvSpPr>
        <p:spPr bwMode="auto">
          <a:xfrm>
            <a:off x="6748777" y="338500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79" name="Line 34"/>
          <p:cNvSpPr>
            <a:spLocks noChangeShapeType="1"/>
          </p:cNvSpPr>
          <p:nvPr/>
        </p:nvSpPr>
        <p:spPr bwMode="auto">
          <a:xfrm>
            <a:off x="6532082" y="3613608"/>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80" name="Text Box 22"/>
          <p:cNvSpPr txBox="1">
            <a:spLocks noChangeArrowheads="1"/>
          </p:cNvSpPr>
          <p:nvPr/>
        </p:nvSpPr>
        <p:spPr bwMode="auto">
          <a:xfrm>
            <a:off x="6508568" y="3567207"/>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main</a:t>
            </a:r>
            <a:r>
              <a:rPr lang="sv-SE" altLang="sv-SE" sz="900" dirty="0" err="1">
                <a:latin typeface="Verdana" panose="020B0604030504040204" pitchFamily="34" charset="0"/>
              </a:rPr>
              <a:t>A</a:t>
            </a:r>
            <a:r>
              <a:rPr lang="sv-SE" altLang="sv-SE" sz="900" dirty="0" err="1" smtClean="0">
                <a:latin typeface="Verdana" panose="020B0604030504040204" pitchFamily="34" charset="0"/>
              </a:rPr>
              <a:t>rea</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1" name="Line 106"/>
          <p:cNvSpPr>
            <a:spLocks noChangeShapeType="1"/>
          </p:cNvSpPr>
          <p:nvPr/>
        </p:nvSpPr>
        <p:spPr bwMode="auto">
          <a:xfrm>
            <a:off x="7171364" y="2881831"/>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82" name="Text Box 30"/>
          <p:cNvSpPr txBox="1">
            <a:spLocks noChangeArrowheads="1"/>
          </p:cNvSpPr>
          <p:nvPr/>
        </p:nvSpPr>
        <p:spPr bwMode="auto">
          <a:xfrm>
            <a:off x="7113813" y="283727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83" name="Text Box 30"/>
          <p:cNvSpPr txBox="1">
            <a:spLocks noChangeArrowheads="1"/>
          </p:cNvSpPr>
          <p:nvPr/>
        </p:nvSpPr>
        <p:spPr bwMode="auto">
          <a:xfrm>
            <a:off x="6801164" y="323863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84" name="Isosceles Triangle 83"/>
          <p:cNvSpPr/>
          <p:nvPr/>
        </p:nvSpPr>
        <p:spPr>
          <a:xfrm rot="5400000">
            <a:off x="4137346" y="268373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5" name="Isosceles Triangle 84"/>
          <p:cNvSpPr/>
          <p:nvPr/>
        </p:nvSpPr>
        <p:spPr>
          <a:xfrm rot="10800000">
            <a:off x="7214745" y="3277720"/>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6" name="Isosceles Triangle 85"/>
          <p:cNvSpPr/>
          <p:nvPr/>
        </p:nvSpPr>
        <p:spPr>
          <a:xfrm rot="5400000">
            <a:off x="6143765" y="261803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7" name="Isosceles Triangle 86"/>
          <p:cNvSpPr/>
          <p:nvPr/>
        </p:nvSpPr>
        <p:spPr>
          <a:xfrm>
            <a:off x="2847139" y="2874472"/>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88" name="Straight Connector 87"/>
          <p:cNvCxnSpPr>
            <a:stCxn id="87" idx="3"/>
          </p:cNvCxnSpPr>
          <p:nvPr/>
        </p:nvCxnSpPr>
        <p:spPr>
          <a:xfrm>
            <a:off x="2989931" y="3027738"/>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a:off x="1588878" y="3162680"/>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3968947" y="3180138"/>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a:off x="1590288" y="3171608"/>
            <a:ext cx="454" cy="126438"/>
          </a:xfrm>
          <a:prstGeom prst="line">
            <a:avLst/>
          </a:prstGeom>
        </p:spPr>
        <p:style>
          <a:lnRef idx="1">
            <a:schemeClr val="dk1"/>
          </a:lnRef>
          <a:fillRef idx="0">
            <a:schemeClr val="dk1"/>
          </a:fillRef>
          <a:effectRef idx="0">
            <a:schemeClr val="dk1"/>
          </a:effectRef>
          <a:fontRef idx="minor">
            <a:schemeClr val="tx1"/>
          </a:fontRef>
        </p:style>
      </p:cxnSp>
      <p:sp>
        <p:nvSpPr>
          <p:cNvPr id="92" name="Rectangle 18"/>
          <p:cNvSpPr>
            <a:spLocks noChangeArrowheads="1"/>
          </p:cNvSpPr>
          <p:nvPr/>
        </p:nvSpPr>
        <p:spPr bwMode="auto">
          <a:xfrm>
            <a:off x="4477691" y="192959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3" name="Line 19"/>
          <p:cNvSpPr>
            <a:spLocks noChangeShapeType="1"/>
          </p:cNvSpPr>
          <p:nvPr/>
        </p:nvSpPr>
        <p:spPr bwMode="auto">
          <a:xfrm>
            <a:off x="4477691" y="211080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94" name="Text Box 21"/>
          <p:cNvSpPr txBox="1">
            <a:spLocks noChangeArrowheads="1"/>
          </p:cNvSpPr>
          <p:nvPr/>
        </p:nvSpPr>
        <p:spPr bwMode="auto">
          <a:xfrm>
            <a:off x="4587661" y="189769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95" name="Rectangle 28"/>
          <p:cNvSpPr>
            <a:spLocks noChangeArrowheads="1"/>
          </p:cNvSpPr>
          <p:nvPr/>
        </p:nvSpPr>
        <p:spPr bwMode="auto">
          <a:xfrm>
            <a:off x="4447102" y="2099527"/>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96" name="Line 106"/>
          <p:cNvSpPr>
            <a:spLocks noChangeShapeType="1"/>
          </p:cNvSpPr>
          <p:nvPr/>
        </p:nvSpPr>
        <p:spPr bwMode="auto">
          <a:xfrm flipH="1" flipV="1">
            <a:off x="5743325" y="2214352"/>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99" name="Text Box 16"/>
          <p:cNvSpPr txBox="1">
            <a:spLocks noChangeArrowheads="1"/>
          </p:cNvSpPr>
          <p:nvPr/>
        </p:nvSpPr>
        <p:spPr bwMode="auto">
          <a:xfrm>
            <a:off x="5702811" y="197450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00" name="Text Box 30"/>
          <p:cNvSpPr txBox="1">
            <a:spLocks noChangeArrowheads="1"/>
          </p:cNvSpPr>
          <p:nvPr/>
        </p:nvSpPr>
        <p:spPr bwMode="auto">
          <a:xfrm>
            <a:off x="6170522" y="231375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01" name="TextBox 100"/>
          <p:cNvSpPr txBox="1"/>
          <p:nvPr/>
        </p:nvSpPr>
        <p:spPr>
          <a:xfrm>
            <a:off x="6623105" y="2987551"/>
            <a:ext cx="1441349"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a:latin typeface="Verdana" panose="020B0604030504040204" pitchFamily="34" charset="0"/>
              </a:rPr>
              <a:t>responsible</a:t>
            </a:r>
            <a:endParaRPr lang="sv-SE" sz="900" i="1" dirty="0">
              <a:latin typeface="Verdana" panose="020B0604030504040204" pitchFamily="34" charset="0"/>
            </a:endParaRPr>
          </a:p>
        </p:txBody>
      </p:sp>
      <p:sp>
        <p:nvSpPr>
          <p:cNvPr id="102" name="Text Box 17"/>
          <p:cNvSpPr txBox="1">
            <a:spLocks noChangeArrowheads="1"/>
          </p:cNvSpPr>
          <p:nvPr/>
        </p:nvSpPr>
        <p:spPr bwMode="auto">
          <a:xfrm>
            <a:off x="5872854" y="2173435"/>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03" name="Isosceles Triangle 102"/>
          <p:cNvSpPr/>
          <p:nvPr/>
        </p:nvSpPr>
        <p:spPr>
          <a:xfrm rot="5400000">
            <a:off x="6149865" y="2251057"/>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790191361"/>
      </p:ext>
    </p:extLst>
  </p:cSld>
  <p:clrMapOvr>
    <a:masterClrMapping/>
  </p:clrMapOvr>
  <mc:AlternateContent xmlns:mc="http://schemas.openxmlformats.org/markup-compatibility/2006" xmlns:p14="http://schemas.microsoft.com/office/powerpoint/2010/main">
    <mc:Choice Requires="p14">
      <p:transition spd="slow" p14:dur="2000" advTm="15756"/>
    </mc:Choice>
    <mc:Fallback xmlns="">
      <p:transition spd="slow" advTm="15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16665"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16666"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16667"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16668"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16669"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16670"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16671"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16672"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16673"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rot="3455403">
            <a:off x="4564005" y="3684027"/>
            <a:ext cx="142195" cy="44298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p>
          <a:p>
            <a:pPr eaLnBrk="1" hangingPunct="1"/>
            <a:r>
              <a:rPr lang="sv-SE" altLang="sv-SE" sz="825" i="0" dirty="0" err="1" smtClean="0"/>
              <a:t>of</a:t>
            </a:r>
            <a:r>
              <a:rPr lang="sv-SE" altLang="sv-SE" sz="825" i="0" dirty="0" smtClean="0"/>
              <a:t> software </a:t>
            </a:r>
            <a:r>
              <a:rPr lang="sv-SE" altLang="sv-SE" sz="825" i="0" dirty="0" err="1" smtClean="0"/>
              <a:t>concepts</a:t>
            </a:r>
            <a:r>
              <a:rPr lang="sv-SE" altLang="sv-SE" sz="825" i="0" dirty="0"/>
              <a:t> </a:t>
            </a:r>
            <a:endParaRPr lang="sv-SE" altLang="sv-SE" sz="825" i="0" dirty="0" smtClean="0"/>
          </a:p>
          <a:p>
            <a:pPr eaLnBrk="1" hangingPunct="1"/>
            <a:r>
              <a:rPr lang="sv-SE" altLang="sv-SE" sz="825" i="0" dirty="0" smtClean="0"/>
              <a:t>(in UML Class Diagram)</a:t>
            </a:r>
            <a:endParaRPr lang="sv-SE" altLang="sv-SE" sz="825" i="0" dirty="0"/>
          </a:p>
        </p:txBody>
      </p:sp>
      <p:grpSp>
        <p:nvGrpSpPr>
          <p:cNvPr id="247" name="Group 103"/>
          <p:cNvGrpSpPr>
            <a:grpSpLocks/>
          </p:cNvGrpSpPr>
          <p:nvPr/>
        </p:nvGrpSpPr>
        <p:grpSpPr bwMode="auto">
          <a:xfrm>
            <a:off x="3827352" y="4005522"/>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4065396" y="4005522"/>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4065396" y="4223216"/>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4303148" y="4223216"/>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3" name="Oval 242"/>
          <p:cNvSpPr/>
          <p:nvPr/>
        </p:nvSpPr>
        <p:spPr>
          <a:xfrm>
            <a:off x="3696309" y="3833135"/>
            <a:ext cx="2300895" cy="867846"/>
          </a:xfrm>
          <a:prstGeom prst="ellipse">
            <a:avLst/>
          </a:prstGeom>
          <a:solidFill>
            <a:schemeClr val="lt1">
              <a:alpha val="0"/>
            </a:schemeClr>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44" name="Text Box 101"/>
          <p:cNvSpPr txBox="1">
            <a:spLocks noChangeArrowheads="1"/>
          </p:cNvSpPr>
          <p:nvPr/>
        </p:nvSpPr>
        <p:spPr bwMode="auto">
          <a:xfrm>
            <a:off x="4518865" y="4094938"/>
            <a:ext cx="132114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(RDM) </a:t>
            </a:r>
            <a:r>
              <a:rPr lang="sv-SE" altLang="sv-SE" sz="825" i="0" dirty="0"/>
              <a:t>(in UML Class </a:t>
            </a:r>
            <a:r>
              <a:rPr lang="sv-SE" altLang="sv-SE" sz="825" i="0" dirty="0" smtClean="0"/>
              <a:t>Diagram)</a:t>
            </a:r>
            <a:endParaRPr lang="sv-SE" altLang="sv-SE" sz="825" i="0" dirty="0"/>
          </a:p>
          <a:p>
            <a:pPr algn="r" eaLnBrk="1" hangingPunct="1"/>
            <a:endParaRPr lang="sv-SE" altLang="sv-SE" sz="825" b="1" i="0" dirty="0"/>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83413877"/>
      </p:ext>
    </p:extLst>
  </p:cSld>
  <p:clrMapOvr>
    <a:masterClrMapping/>
  </p:clrMapOvr>
  <mc:AlternateContent xmlns:mc="http://schemas.openxmlformats.org/markup-compatibility/2006" xmlns:p14="http://schemas.microsoft.com/office/powerpoint/2010/main">
    <mc:Choice Requires="p14">
      <p:transition spd="slow" p14:dur="2000" advTm="9614"/>
    </mc:Choice>
    <mc:Fallback xmlns="">
      <p:transition spd="slow" advTm="9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System </a:t>
            </a:r>
            <a:r>
              <a:rPr lang="sv-SE" dirty="0" err="1" smtClean="0"/>
              <a:t>Model</a:t>
            </a:r>
            <a:endParaRPr lang="sv-SE" dirty="0"/>
          </a:p>
        </p:txBody>
      </p:sp>
      <p:sp>
        <p:nvSpPr>
          <p:cNvPr id="49" name="Rectangle 8"/>
          <p:cNvSpPr>
            <a:spLocks noChangeArrowheads="1"/>
          </p:cNvSpPr>
          <p:nvPr/>
        </p:nvSpPr>
        <p:spPr bwMode="auto">
          <a:xfrm>
            <a:off x="2261127" y="2338188"/>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0" name="Line 9"/>
          <p:cNvSpPr>
            <a:spLocks noChangeShapeType="1"/>
          </p:cNvSpPr>
          <p:nvPr/>
        </p:nvSpPr>
        <p:spPr bwMode="auto">
          <a:xfrm>
            <a:off x="2261127" y="2509637"/>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1" name="Text Box 10"/>
          <p:cNvSpPr txBox="1">
            <a:spLocks noChangeArrowheads="1"/>
          </p:cNvSpPr>
          <p:nvPr/>
        </p:nvSpPr>
        <p:spPr bwMode="auto">
          <a:xfrm>
            <a:off x="2462343" y="229056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52" name="Text Box 16"/>
          <p:cNvSpPr txBox="1">
            <a:spLocks noChangeArrowheads="1"/>
          </p:cNvSpPr>
          <p:nvPr/>
        </p:nvSpPr>
        <p:spPr bwMode="auto">
          <a:xfrm>
            <a:off x="3525310" y="240906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53" name="Text Box 17"/>
          <p:cNvSpPr txBox="1">
            <a:spLocks noChangeArrowheads="1"/>
          </p:cNvSpPr>
          <p:nvPr/>
        </p:nvSpPr>
        <p:spPr bwMode="auto">
          <a:xfrm>
            <a:off x="5546872" y="2866619"/>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54" name="Rectangle 18"/>
          <p:cNvSpPr>
            <a:spLocks noChangeArrowheads="1"/>
          </p:cNvSpPr>
          <p:nvPr/>
        </p:nvSpPr>
        <p:spPr bwMode="auto">
          <a:xfrm>
            <a:off x="4325291" y="2662329"/>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5" name="Line 19"/>
          <p:cNvSpPr>
            <a:spLocks noChangeShapeType="1"/>
          </p:cNvSpPr>
          <p:nvPr/>
        </p:nvSpPr>
        <p:spPr bwMode="auto">
          <a:xfrm>
            <a:off x="4325291" y="2843544"/>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6" name="Text Box 21"/>
          <p:cNvSpPr txBox="1">
            <a:spLocks noChangeArrowheads="1"/>
          </p:cNvSpPr>
          <p:nvPr/>
        </p:nvSpPr>
        <p:spPr bwMode="auto">
          <a:xfrm>
            <a:off x="4435261" y="263043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57" name="Rectangle 23"/>
          <p:cNvSpPr>
            <a:spLocks noChangeArrowheads="1"/>
          </p:cNvSpPr>
          <p:nvPr/>
        </p:nvSpPr>
        <p:spPr bwMode="auto">
          <a:xfrm>
            <a:off x="6529703" y="2407226"/>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8" name="Text Box 25"/>
          <p:cNvSpPr txBox="1">
            <a:spLocks noChangeArrowheads="1"/>
          </p:cNvSpPr>
          <p:nvPr/>
        </p:nvSpPr>
        <p:spPr bwMode="auto">
          <a:xfrm>
            <a:off x="6566314" y="2367597"/>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59" name="Rectangle 27"/>
          <p:cNvSpPr>
            <a:spLocks noChangeArrowheads="1"/>
          </p:cNvSpPr>
          <p:nvPr/>
        </p:nvSpPr>
        <p:spPr bwMode="auto">
          <a:xfrm>
            <a:off x="2224218" y="2474551"/>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60" name="Rectangle 28"/>
          <p:cNvSpPr>
            <a:spLocks noChangeArrowheads="1"/>
          </p:cNvSpPr>
          <p:nvPr/>
        </p:nvSpPr>
        <p:spPr bwMode="auto">
          <a:xfrm>
            <a:off x="4255238" y="2807898"/>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61" name="Text Box 29"/>
          <p:cNvSpPr txBox="1">
            <a:spLocks noChangeArrowheads="1"/>
          </p:cNvSpPr>
          <p:nvPr/>
        </p:nvSpPr>
        <p:spPr bwMode="auto">
          <a:xfrm>
            <a:off x="3981843" y="278695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62" name="Text Box 30"/>
          <p:cNvSpPr txBox="1">
            <a:spLocks noChangeArrowheads="1"/>
          </p:cNvSpPr>
          <p:nvPr/>
        </p:nvSpPr>
        <p:spPr bwMode="auto">
          <a:xfrm>
            <a:off x="6192297" y="246356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63" name="Line 34"/>
          <p:cNvSpPr>
            <a:spLocks noChangeShapeType="1"/>
          </p:cNvSpPr>
          <p:nvPr/>
        </p:nvSpPr>
        <p:spPr bwMode="auto">
          <a:xfrm>
            <a:off x="6532083" y="2589391"/>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64" name="Line 106"/>
          <p:cNvSpPr>
            <a:spLocks noChangeShapeType="1"/>
          </p:cNvSpPr>
          <p:nvPr/>
        </p:nvSpPr>
        <p:spPr bwMode="auto">
          <a:xfrm>
            <a:off x="3593443" y="2661733"/>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65" name="Line 106"/>
          <p:cNvSpPr>
            <a:spLocks noChangeShapeType="1"/>
          </p:cNvSpPr>
          <p:nvPr/>
        </p:nvSpPr>
        <p:spPr bwMode="auto">
          <a:xfrm flipH="1">
            <a:off x="5612057" y="2678751"/>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66" name="Text Box 22"/>
          <p:cNvSpPr txBox="1">
            <a:spLocks noChangeArrowheads="1"/>
          </p:cNvSpPr>
          <p:nvPr/>
        </p:nvSpPr>
        <p:spPr bwMode="auto">
          <a:xfrm>
            <a:off x="6508570" y="2542990"/>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67" name="Text Box 17"/>
          <p:cNvSpPr txBox="1">
            <a:spLocks noChangeArrowheads="1"/>
          </p:cNvSpPr>
          <p:nvPr/>
        </p:nvSpPr>
        <p:spPr bwMode="auto">
          <a:xfrm>
            <a:off x="5549631" y="2530967"/>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68" name="Text Box 17"/>
          <p:cNvSpPr txBox="1">
            <a:spLocks noChangeArrowheads="1"/>
          </p:cNvSpPr>
          <p:nvPr/>
        </p:nvSpPr>
        <p:spPr bwMode="auto">
          <a:xfrm>
            <a:off x="3549802" y="2589391"/>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69" name="Rectangle 8"/>
          <p:cNvSpPr>
            <a:spLocks noChangeArrowheads="1"/>
          </p:cNvSpPr>
          <p:nvPr/>
        </p:nvSpPr>
        <p:spPr bwMode="auto">
          <a:xfrm>
            <a:off x="738347" y="3309891"/>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0" name="Line 9"/>
          <p:cNvSpPr>
            <a:spLocks noChangeShapeType="1"/>
          </p:cNvSpPr>
          <p:nvPr/>
        </p:nvSpPr>
        <p:spPr bwMode="auto">
          <a:xfrm>
            <a:off x="725750" y="3486758"/>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1" name="Text Box 10"/>
          <p:cNvSpPr txBox="1">
            <a:spLocks noChangeArrowheads="1"/>
          </p:cNvSpPr>
          <p:nvPr/>
        </p:nvSpPr>
        <p:spPr bwMode="auto">
          <a:xfrm>
            <a:off x="855950" y="325250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72" name="Rectangle 27"/>
          <p:cNvSpPr>
            <a:spLocks noChangeArrowheads="1"/>
          </p:cNvSpPr>
          <p:nvPr/>
        </p:nvSpPr>
        <p:spPr bwMode="auto">
          <a:xfrm>
            <a:off x="725750" y="3486758"/>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73" name="Rectangle 8"/>
          <p:cNvSpPr>
            <a:spLocks noChangeArrowheads="1"/>
          </p:cNvSpPr>
          <p:nvPr/>
        </p:nvSpPr>
        <p:spPr bwMode="auto">
          <a:xfrm>
            <a:off x="2575223" y="3329544"/>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4" name="Line 9"/>
          <p:cNvSpPr>
            <a:spLocks noChangeShapeType="1"/>
          </p:cNvSpPr>
          <p:nvPr/>
        </p:nvSpPr>
        <p:spPr bwMode="auto">
          <a:xfrm flipV="1">
            <a:off x="2575224" y="3486758"/>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5" name="Text Box 10"/>
          <p:cNvSpPr txBox="1">
            <a:spLocks noChangeArrowheads="1"/>
          </p:cNvSpPr>
          <p:nvPr/>
        </p:nvSpPr>
        <p:spPr bwMode="auto">
          <a:xfrm>
            <a:off x="2781962" y="3274441"/>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76" name="Rectangle 27"/>
          <p:cNvSpPr>
            <a:spLocks noChangeArrowheads="1"/>
          </p:cNvSpPr>
          <p:nvPr/>
        </p:nvSpPr>
        <p:spPr bwMode="auto">
          <a:xfrm>
            <a:off x="2562626" y="3506411"/>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77" name="Rectangle 23"/>
          <p:cNvSpPr>
            <a:spLocks noChangeArrowheads="1"/>
          </p:cNvSpPr>
          <p:nvPr/>
        </p:nvSpPr>
        <p:spPr bwMode="auto">
          <a:xfrm>
            <a:off x="6529702" y="3431444"/>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8" name="Text Box 25"/>
          <p:cNvSpPr txBox="1">
            <a:spLocks noChangeArrowheads="1"/>
          </p:cNvSpPr>
          <p:nvPr/>
        </p:nvSpPr>
        <p:spPr bwMode="auto">
          <a:xfrm>
            <a:off x="6748777" y="338500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79" name="Line 34"/>
          <p:cNvSpPr>
            <a:spLocks noChangeShapeType="1"/>
          </p:cNvSpPr>
          <p:nvPr/>
        </p:nvSpPr>
        <p:spPr bwMode="auto">
          <a:xfrm>
            <a:off x="6532082" y="3613608"/>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80" name="Text Box 22"/>
          <p:cNvSpPr txBox="1">
            <a:spLocks noChangeArrowheads="1"/>
          </p:cNvSpPr>
          <p:nvPr/>
        </p:nvSpPr>
        <p:spPr bwMode="auto">
          <a:xfrm>
            <a:off x="6508568" y="3567207"/>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main</a:t>
            </a:r>
            <a:r>
              <a:rPr lang="sv-SE" altLang="sv-SE" sz="900" dirty="0" err="1">
                <a:latin typeface="Verdana" panose="020B0604030504040204" pitchFamily="34" charset="0"/>
              </a:rPr>
              <a:t>A</a:t>
            </a:r>
            <a:r>
              <a:rPr lang="sv-SE" altLang="sv-SE" sz="900" dirty="0" err="1" smtClean="0">
                <a:latin typeface="Verdana" panose="020B0604030504040204" pitchFamily="34" charset="0"/>
              </a:rPr>
              <a:t>rea</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1" name="Line 106"/>
          <p:cNvSpPr>
            <a:spLocks noChangeShapeType="1"/>
          </p:cNvSpPr>
          <p:nvPr/>
        </p:nvSpPr>
        <p:spPr bwMode="auto">
          <a:xfrm>
            <a:off x="7171364" y="2881831"/>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82" name="Text Box 30"/>
          <p:cNvSpPr txBox="1">
            <a:spLocks noChangeArrowheads="1"/>
          </p:cNvSpPr>
          <p:nvPr/>
        </p:nvSpPr>
        <p:spPr bwMode="auto">
          <a:xfrm>
            <a:off x="7113813" y="283727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83" name="Text Box 30"/>
          <p:cNvSpPr txBox="1">
            <a:spLocks noChangeArrowheads="1"/>
          </p:cNvSpPr>
          <p:nvPr/>
        </p:nvSpPr>
        <p:spPr bwMode="auto">
          <a:xfrm>
            <a:off x="6791485" y="322984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84" name="Isosceles Triangle 83"/>
          <p:cNvSpPr/>
          <p:nvPr/>
        </p:nvSpPr>
        <p:spPr>
          <a:xfrm rot="5400000">
            <a:off x="4137346" y="268373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5" name="Isosceles Triangle 84"/>
          <p:cNvSpPr/>
          <p:nvPr/>
        </p:nvSpPr>
        <p:spPr>
          <a:xfrm rot="10800000">
            <a:off x="7214745" y="3277720"/>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6" name="Isosceles Triangle 85"/>
          <p:cNvSpPr/>
          <p:nvPr/>
        </p:nvSpPr>
        <p:spPr>
          <a:xfrm rot="5400000">
            <a:off x="6143765" y="261803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7" name="Isosceles Triangle 86"/>
          <p:cNvSpPr/>
          <p:nvPr/>
        </p:nvSpPr>
        <p:spPr>
          <a:xfrm>
            <a:off x="2847139" y="2874472"/>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88" name="Straight Connector 87"/>
          <p:cNvCxnSpPr>
            <a:stCxn id="87" idx="3"/>
          </p:cNvCxnSpPr>
          <p:nvPr/>
        </p:nvCxnSpPr>
        <p:spPr>
          <a:xfrm>
            <a:off x="2989931" y="3027738"/>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a:off x="1588878" y="3162680"/>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3968947" y="3180138"/>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a:off x="1590288" y="3171608"/>
            <a:ext cx="454" cy="126438"/>
          </a:xfrm>
          <a:prstGeom prst="line">
            <a:avLst/>
          </a:prstGeom>
        </p:spPr>
        <p:style>
          <a:lnRef idx="1">
            <a:schemeClr val="dk1"/>
          </a:lnRef>
          <a:fillRef idx="0">
            <a:schemeClr val="dk1"/>
          </a:fillRef>
          <a:effectRef idx="0">
            <a:schemeClr val="dk1"/>
          </a:effectRef>
          <a:fontRef idx="minor">
            <a:schemeClr val="tx1"/>
          </a:fontRef>
        </p:style>
      </p:cxnSp>
      <p:sp>
        <p:nvSpPr>
          <p:cNvPr id="92" name="Rectangle 18"/>
          <p:cNvSpPr>
            <a:spLocks noChangeArrowheads="1"/>
          </p:cNvSpPr>
          <p:nvPr/>
        </p:nvSpPr>
        <p:spPr bwMode="auto">
          <a:xfrm>
            <a:off x="4477691" y="192959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3" name="Line 19"/>
          <p:cNvSpPr>
            <a:spLocks noChangeShapeType="1"/>
          </p:cNvSpPr>
          <p:nvPr/>
        </p:nvSpPr>
        <p:spPr bwMode="auto">
          <a:xfrm>
            <a:off x="4477691" y="211080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94" name="Text Box 21"/>
          <p:cNvSpPr txBox="1">
            <a:spLocks noChangeArrowheads="1"/>
          </p:cNvSpPr>
          <p:nvPr/>
        </p:nvSpPr>
        <p:spPr bwMode="auto">
          <a:xfrm>
            <a:off x="4587661" y="189769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95" name="Rectangle 28"/>
          <p:cNvSpPr>
            <a:spLocks noChangeArrowheads="1"/>
          </p:cNvSpPr>
          <p:nvPr/>
        </p:nvSpPr>
        <p:spPr bwMode="auto">
          <a:xfrm>
            <a:off x="4447102" y="2099527"/>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96" name="Line 106"/>
          <p:cNvSpPr>
            <a:spLocks noChangeShapeType="1"/>
          </p:cNvSpPr>
          <p:nvPr/>
        </p:nvSpPr>
        <p:spPr bwMode="auto">
          <a:xfrm flipH="1" flipV="1">
            <a:off x="5743325" y="2214352"/>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99" name="Text Box 16"/>
          <p:cNvSpPr txBox="1">
            <a:spLocks noChangeArrowheads="1"/>
          </p:cNvSpPr>
          <p:nvPr/>
        </p:nvSpPr>
        <p:spPr bwMode="auto">
          <a:xfrm>
            <a:off x="5702811" y="197450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00" name="Text Box 30"/>
          <p:cNvSpPr txBox="1">
            <a:spLocks noChangeArrowheads="1"/>
          </p:cNvSpPr>
          <p:nvPr/>
        </p:nvSpPr>
        <p:spPr bwMode="auto">
          <a:xfrm>
            <a:off x="6170522" y="231375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01" name="TextBox 100"/>
          <p:cNvSpPr txBox="1"/>
          <p:nvPr/>
        </p:nvSpPr>
        <p:spPr>
          <a:xfrm>
            <a:off x="6623105" y="2987551"/>
            <a:ext cx="1441349" cy="230832"/>
          </a:xfrm>
          <a:prstGeom prst="rect">
            <a:avLst/>
          </a:prstGeom>
          <a:noFill/>
        </p:spPr>
        <p:txBody>
          <a:bodyPr wrap="square" rtlCol="0">
            <a:spAutoFit/>
          </a:bodyPr>
          <a:lstStyle/>
          <a:p>
            <a:r>
              <a:rPr lang="sv-SE" sz="900" i="1" dirty="0">
                <a:latin typeface="Verdana" panose="020B0604030504040204" pitchFamily="34" charset="0"/>
              </a:rPr>
              <a:t>has </a:t>
            </a:r>
            <a:r>
              <a:rPr lang="sv-SE" sz="900" i="1" dirty="0" err="1">
                <a:latin typeface="Verdana" panose="020B0604030504040204" pitchFamily="34" charset="0"/>
              </a:rPr>
              <a:t>responsible</a:t>
            </a:r>
            <a:endParaRPr lang="sv-SE" sz="900" i="1" dirty="0">
              <a:latin typeface="Verdana" panose="020B0604030504040204" pitchFamily="34" charset="0"/>
            </a:endParaRPr>
          </a:p>
        </p:txBody>
      </p:sp>
      <p:sp>
        <p:nvSpPr>
          <p:cNvPr id="102" name="Text Box 17"/>
          <p:cNvSpPr txBox="1">
            <a:spLocks noChangeArrowheads="1"/>
          </p:cNvSpPr>
          <p:nvPr/>
        </p:nvSpPr>
        <p:spPr bwMode="auto">
          <a:xfrm>
            <a:off x="5872854" y="2173435"/>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03" name="Isosceles Triangle 102"/>
          <p:cNvSpPr/>
          <p:nvPr/>
        </p:nvSpPr>
        <p:spPr>
          <a:xfrm rot="5400000">
            <a:off x="6149865" y="2251057"/>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97" name="Oval 96"/>
          <p:cNvSpPr/>
          <p:nvPr/>
        </p:nvSpPr>
        <p:spPr>
          <a:xfrm>
            <a:off x="6351626" y="3743975"/>
            <a:ext cx="1354778" cy="228392"/>
          </a:xfrm>
          <a:prstGeom prst="ellipse">
            <a:avLst/>
          </a:prstGeom>
          <a:solidFill>
            <a:schemeClr val="lt1">
              <a:alpha val="0"/>
            </a:schemeClr>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8" name="Oval 97"/>
          <p:cNvSpPr/>
          <p:nvPr/>
        </p:nvSpPr>
        <p:spPr>
          <a:xfrm>
            <a:off x="2080529" y="2646630"/>
            <a:ext cx="1354778" cy="228392"/>
          </a:xfrm>
          <a:prstGeom prst="ellipse">
            <a:avLst/>
          </a:prstGeom>
          <a:solidFill>
            <a:schemeClr val="lt1">
              <a:alpha val="0"/>
            </a:schemeClr>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4" name="Oval 103"/>
          <p:cNvSpPr/>
          <p:nvPr/>
        </p:nvSpPr>
        <p:spPr>
          <a:xfrm>
            <a:off x="6734912" y="2679295"/>
            <a:ext cx="805836" cy="827116"/>
          </a:xfrm>
          <a:prstGeom prst="ellipse">
            <a:avLst/>
          </a:prstGeom>
          <a:solidFill>
            <a:schemeClr val="lt1">
              <a:alpha val="0"/>
            </a:schemeClr>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188424620"/>
      </p:ext>
    </p:extLst>
  </p:cSld>
  <p:clrMapOvr>
    <a:masterClrMapping/>
  </p:clrMapOvr>
  <mc:AlternateContent xmlns:mc="http://schemas.openxmlformats.org/markup-compatibility/2006" xmlns:p14="http://schemas.microsoft.com/office/powerpoint/2010/main">
    <mc:Choice Requires="p14">
      <p:transition spd="slow" p14:dur="2000" advTm="56406"/>
    </mc:Choice>
    <mc:Fallback xmlns="">
      <p:transition spd="slow" advTm="56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2.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3.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4.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9543</TotalTime>
  <Words>6187</Words>
  <Application>Microsoft Office PowerPoint</Application>
  <PresentationFormat>On-screen Show (16:9)</PresentationFormat>
  <Paragraphs>1262</Paragraphs>
  <Slides>30</Slides>
  <Notes>4</Notes>
  <HiddenSlides>0</HiddenSlides>
  <MMClips>30</MMClips>
  <ScaleCrop>false</ScaleCrop>
  <HeadingPairs>
    <vt:vector size="8" baseType="variant">
      <vt:variant>
        <vt:lpstr>Fonts Used</vt:lpstr>
      </vt:variant>
      <vt:variant>
        <vt:i4>3</vt:i4>
      </vt:variant>
      <vt:variant>
        <vt:lpstr>Theme</vt:lpstr>
      </vt:variant>
      <vt:variant>
        <vt:i4>5</vt:i4>
      </vt:variant>
      <vt:variant>
        <vt:lpstr>Embedded OLE Servers</vt:lpstr>
      </vt:variant>
      <vt:variant>
        <vt:i4>1</vt:i4>
      </vt:variant>
      <vt:variant>
        <vt:lpstr>Slide Titles</vt:lpstr>
      </vt:variant>
      <vt:variant>
        <vt:i4>30</vt:i4>
      </vt:variant>
    </vt:vector>
  </HeadingPairs>
  <TitlesOfParts>
    <vt:vector size="39" baseType="lpstr">
      <vt:lpstr>Arial</vt:lpstr>
      <vt:lpstr>Calibri</vt:lpstr>
      <vt:lpstr>Verdana</vt:lpstr>
      <vt:lpstr>su_dsv_ppt_template_16_9_20130920</vt:lpstr>
      <vt:lpstr>English SU 16:9 - Widescreen</vt:lpstr>
      <vt:lpstr>SU 16:9 - Blå Widescreen</vt:lpstr>
      <vt:lpstr>English SU 16:9 - Blå Widescreen</vt:lpstr>
      <vt:lpstr>Special</vt:lpstr>
      <vt:lpstr>Visio</vt:lpstr>
      <vt:lpstr>Model Driven Method for Relational Database Design - Part 2 (not using surrogate keys)</vt:lpstr>
      <vt:lpstr>Real World and Models</vt:lpstr>
      <vt:lpstr>Real World and Models</vt:lpstr>
      <vt:lpstr>Domain model</vt:lpstr>
      <vt:lpstr>Towards a System Model- Step 2</vt:lpstr>
      <vt:lpstr>Real World and Models</vt:lpstr>
      <vt:lpstr>System Model</vt:lpstr>
      <vt:lpstr>Real World and Models</vt:lpstr>
      <vt:lpstr>System Model</vt:lpstr>
      <vt:lpstr>Towards a RDM</vt:lpstr>
      <vt:lpstr>Towards a RDM – Step 1</vt:lpstr>
      <vt:lpstr>Towards a RDM – Step 1</vt:lpstr>
      <vt:lpstr>Towards a RDM – Step 2</vt:lpstr>
      <vt:lpstr>Towards a RDM – Step 2</vt:lpstr>
      <vt:lpstr>Towards a RDM – Step 3</vt:lpstr>
      <vt:lpstr>Towards a RDM – Step 3</vt:lpstr>
      <vt:lpstr>Towards a RDM – Step 3</vt:lpstr>
      <vt:lpstr>Towards a RDM – Step 3</vt:lpstr>
      <vt:lpstr>Towards a RDM – Step 3</vt:lpstr>
      <vt:lpstr>Towards a RDM – Step 3</vt:lpstr>
      <vt:lpstr>Towards a RDM – Step 3</vt:lpstr>
      <vt:lpstr>Towards a RDM – Step 3</vt:lpstr>
      <vt:lpstr>Towards a RDM – Step 4</vt:lpstr>
      <vt:lpstr>Towards a RDM – Step 4</vt:lpstr>
      <vt:lpstr>Towards a RDM – Step 5</vt:lpstr>
      <vt:lpstr>Towards a RDM – Step 5</vt:lpstr>
      <vt:lpstr>Towards a RDM – Step 6</vt:lpstr>
      <vt:lpstr>Towards a RDM – Step 6</vt:lpstr>
      <vt:lpstr>Towards a RDM – Step 6</vt:lpstr>
      <vt:lpstr>Towards a RDM – Step 6</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 Perjons</cp:lastModifiedBy>
  <cp:revision>360</cp:revision>
  <dcterms:created xsi:type="dcterms:W3CDTF">2015-05-25T21:35:52Z</dcterms:created>
  <dcterms:modified xsi:type="dcterms:W3CDTF">2018-10-18T05:27:07Z</dcterms:modified>
</cp:coreProperties>
</file>