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m4a" ContentType="audio/mp4"/>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4.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tags/tag3.xml" ContentType="application/vnd.openxmlformats-officedocument.presentationml.tags+xml"/>
  <Override PartName="/ppt/notesSlides/notesSlide3.xml" ContentType="application/vnd.openxmlformats-officedocument.presentationml.notesSlide+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notesSlides/notesSlide5.xml" ContentType="application/vnd.openxmlformats-officedocument.presentationml.notesSlide+xml"/>
  <Override PartName="/ppt/tags/tag6.xml" ContentType="application/vnd.openxmlformats-officedocument.presentationml.tags+xml"/>
  <Override PartName="/ppt/notesSlides/notesSlide6.xml" ContentType="application/vnd.openxmlformats-officedocument.presentationml.notesSlide+xml"/>
  <Override PartName="/ppt/tags/tag7.xml" ContentType="application/vnd.openxmlformats-officedocument.presentationml.tags+xml"/>
  <Override PartName="/ppt/notesSlides/notesSlide7.xml" ContentType="application/vnd.openxmlformats-officedocument.presentationml.notesSlide+xml"/>
  <Override PartName="/ppt/tags/tag8.xml" ContentType="application/vnd.openxmlformats-officedocument.presentationml.tags+xml"/>
  <Override PartName="/ppt/notesSlides/notesSlide8.xml" ContentType="application/vnd.openxmlformats-officedocument.presentationml.notesSlide+xml"/>
  <Override PartName="/ppt/tags/tag9.xml" ContentType="application/vnd.openxmlformats-officedocument.presentationml.tags+xml"/>
  <Override PartName="/ppt/notesSlides/notesSlide9.xml" ContentType="application/vnd.openxmlformats-officedocument.presentationml.notesSlide+xml"/>
  <Override PartName="/ppt/tags/tag10.xml" ContentType="application/vnd.openxmlformats-officedocument.presentationml.tags+xml"/>
  <Override PartName="/ppt/notesSlides/notesSlide10.xml" ContentType="application/vnd.openxmlformats-officedocument.presentationml.notesSlide+xml"/>
  <Override PartName="/ppt/tags/tag11.xml" ContentType="application/vnd.openxmlformats-officedocument.presentationml.tags+xml"/>
  <Override PartName="/ppt/notesSlides/notesSlide11.xml" ContentType="application/vnd.openxmlformats-officedocument.presentationml.notesSlide+xml"/>
  <Override PartName="/ppt/tags/tag12.xml" ContentType="application/vnd.openxmlformats-officedocument.presentationml.tags+xml"/>
  <Override PartName="/ppt/notesSlides/notesSlide12.xml" ContentType="application/vnd.openxmlformats-officedocument.presentationml.notesSlide+xml"/>
  <Override PartName="/ppt/tags/tag13.xml" ContentType="application/vnd.openxmlformats-officedocument.presentationml.tags+xml"/>
  <Override PartName="/ppt/notesSlides/notesSlide13.xml" ContentType="application/vnd.openxmlformats-officedocument.presentationml.notesSlide+xml"/>
  <Override PartName="/ppt/tags/tag14.xml" ContentType="application/vnd.openxmlformats-officedocument.presentationml.tags+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80" r:id="rId1"/>
    <p:sldMasterId id="2147483735" r:id="rId2"/>
    <p:sldMasterId id="2147483717" r:id="rId3"/>
    <p:sldMasterId id="2147483750" r:id="rId4"/>
    <p:sldMasterId id="2147483689" r:id="rId5"/>
  </p:sldMasterIdLst>
  <p:notesMasterIdLst>
    <p:notesMasterId r:id="rId63"/>
  </p:notesMasterIdLst>
  <p:handoutMasterIdLst>
    <p:handoutMasterId r:id="rId64"/>
  </p:handoutMasterIdLst>
  <p:sldIdLst>
    <p:sldId id="264" r:id="rId6"/>
    <p:sldId id="543" r:id="rId7"/>
    <p:sldId id="595" r:id="rId8"/>
    <p:sldId id="596" r:id="rId9"/>
    <p:sldId id="542" r:id="rId10"/>
    <p:sldId id="502" r:id="rId11"/>
    <p:sldId id="571" r:id="rId12"/>
    <p:sldId id="598" r:id="rId13"/>
    <p:sldId id="597" r:id="rId14"/>
    <p:sldId id="510" r:id="rId15"/>
    <p:sldId id="511" r:id="rId16"/>
    <p:sldId id="572" r:id="rId17"/>
    <p:sldId id="534" r:id="rId18"/>
    <p:sldId id="501" r:id="rId19"/>
    <p:sldId id="574" r:id="rId20"/>
    <p:sldId id="522" r:id="rId21"/>
    <p:sldId id="575" r:id="rId22"/>
    <p:sldId id="577" r:id="rId23"/>
    <p:sldId id="576" r:id="rId24"/>
    <p:sldId id="541" r:id="rId25"/>
    <p:sldId id="583" r:id="rId26"/>
    <p:sldId id="514" r:id="rId27"/>
    <p:sldId id="578" r:id="rId28"/>
    <p:sldId id="524" r:id="rId29"/>
    <p:sldId id="527" r:id="rId30"/>
    <p:sldId id="533" r:id="rId31"/>
    <p:sldId id="579" r:id="rId32"/>
    <p:sldId id="526" r:id="rId33"/>
    <p:sldId id="528" r:id="rId34"/>
    <p:sldId id="529" r:id="rId35"/>
    <p:sldId id="536" r:id="rId36"/>
    <p:sldId id="530" r:id="rId37"/>
    <p:sldId id="531" r:id="rId38"/>
    <p:sldId id="532" r:id="rId39"/>
    <p:sldId id="538" r:id="rId40"/>
    <p:sldId id="580" r:id="rId41"/>
    <p:sldId id="569" r:id="rId42"/>
    <p:sldId id="570" r:id="rId43"/>
    <p:sldId id="584" r:id="rId44"/>
    <p:sldId id="585" r:id="rId45"/>
    <p:sldId id="586" r:id="rId46"/>
    <p:sldId id="594" r:id="rId47"/>
    <p:sldId id="591" r:id="rId48"/>
    <p:sldId id="592" r:id="rId49"/>
    <p:sldId id="540" r:id="rId50"/>
    <p:sldId id="547" r:id="rId51"/>
    <p:sldId id="550" r:id="rId52"/>
    <p:sldId id="548" r:id="rId53"/>
    <p:sldId id="549" r:id="rId54"/>
    <p:sldId id="552" r:id="rId55"/>
    <p:sldId id="551" r:id="rId56"/>
    <p:sldId id="553" r:id="rId57"/>
    <p:sldId id="546" r:id="rId58"/>
    <p:sldId id="554" r:id="rId59"/>
    <p:sldId id="555" r:id="rId60"/>
    <p:sldId id="556" r:id="rId61"/>
    <p:sldId id="573" r:id="rId62"/>
  </p:sldIdLst>
  <p:sldSz cx="9144000" cy="5143500" type="screen16x9"/>
  <p:notesSz cx="6858000" cy="9144000"/>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04F"/>
    <a:srgbClr val="939A51"/>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415" autoAdjust="0"/>
    <p:restoredTop sz="94434" autoAdjust="0"/>
  </p:normalViewPr>
  <p:slideViewPr>
    <p:cSldViewPr snapToGrid="0">
      <p:cViewPr varScale="1">
        <p:scale>
          <a:sx n="91" d="100"/>
          <a:sy n="91" d="100"/>
        </p:scale>
        <p:origin x="604" y="56"/>
      </p:cViewPr>
      <p:guideLst>
        <p:guide orient="horz" pos="162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handoutMaster" Target="handoutMasters/handoutMaster1.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theme" Target="theme/theme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wmf"/><Relationship Id="rId1" Type="http://schemas.openxmlformats.org/officeDocument/2006/relationships/image" Target="../media/image13.emf"/><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sv-SE"/>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47C84FDD-BB37-6B48-A9C5-1C3155F992C4}" type="datetimeFigureOut">
              <a:rPr lang="en-US" smtClean="0"/>
              <a:t>9/18/2018</a:t>
            </a:fld>
            <a:endParaRPr lang="sv-SE"/>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sv-SE"/>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A10884B-425D-4B4B-8C23-55A191888549}" type="slidenum">
              <a:rPr lang="sv-SE" smtClean="0"/>
              <a:t>‹#›</a:t>
            </a:fld>
            <a:endParaRPr lang="sv-SE"/>
          </a:p>
        </p:txBody>
      </p:sp>
    </p:spTree>
    <p:extLst>
      <p:ext uri="{BB962C8B-B14F-4D97-AF65-F5344CB8AC3E}">
        <p14:creationId xmlns:p14="http://schemas.microsoft.com/office/powerpoint/2010/main" val="31302309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sv-SE"/>
          </a:p>
        </p:txBody>
      </p:sp>
      <p:sp>
        <p:nvSpPr>
          <p:cNvPr id="3" name="Platshållare för datum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2100B7E-7A17-47E8-A5AB-33071C0C8AAA}" type="datetimeFigureOut">
              <a:rPr lang="sv-SE" smtClean="0"/>
              <a:pPr/>
              <a:t>2018-09-18</a:t>
            </a:fld>
            <a:endParaRPr lang="sv-SE"/>
          </a:p>
        </p:txBody>
      </p:sp>
      <p:sp>
        <p:nvSpPr>
          <p:cNvPr id="4" name="Platshållare för bildobjekt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sv-SE"/>
          </a:p>
        </p:txBody>
      </p:sp>
      <p:sp>
        <p:nvSpPr>
          <p:cNvPr id="5" name="Platshållare för anteckninga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sv-SE" smtClean="0"/>
              <a:t>Klicka här för att ändra format på bakgrundstexten</a:t>
            </a:r>
          </a:p>
          <a:p>
            <a:pPr lvl="1"/>
            <a:r>
              <a:rPr lang="sv-SE" smtClean="0"/>
              <a:t>Nivå två</a:t>
            </a:r>
          </a:p>
          <a:p>
            <a:pPr lvl="2"/>
            <a:r>
              <a:rPr lang="sv-SE" smtClean="0"/>
              <a:t>Nivå tre</a:t>
            </a:r>
          </a:p>
          <a:p>
            <a:pPr lvl="3"/>
            <a:r>
              <a:rPr lang="sv-SE" smtClean="0"/>
              <a:t>Nivå fyra</a:t>
            </a:r>
          </a:p>
          <a:p>
            <a:pPr lvl="4"/>
            <a:r>
              <a:rPr lang="sv-SE" smtClean="0"/>
              <a:t>Nivå fem</a:t>
            </a:r>
            <a:endParaRPr lang="sv-SE"/>
          </a:p>
        </p:txBody>
      </p:sp>
      <p:sp>
        <p:nvSpPr>
          <p:cNvPr id="6" name="Platshållare för sidfot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sv-SE"/>
          </a:p>
        </p:txBody>
      </p:sp>
      <p:sp>
        <p:nvSpPr>
          <p:cNvPr id="7" name="Platshållare för bildnumm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9264AB5-3208-46EB-A2CB-53BA67DEFF15}" type="slidenum">
              <a:rPr lang="sv-SE" smtClean="0"/>
              <a:pPr/>
              <a:t>‹#›</a:t>
            </a:fld>
            <a:endParaRPr lang="sv-SE"/>
          </a:p>
        </p:txBody>
      </p:sp>
    </p:spTree>
    <p:extLst>
      <p:ext uri="{BB962C8B-B14F-4D97-AF65-F5344CB8AC3E}">
        <p14:creationId xmlns:p14="http://schemas.microsoft.com/office/powerpoint/2010/main" val="4224378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2</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43148704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53</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30716502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54</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16950082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55</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35120599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56</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37833437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57</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4814064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3</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11150219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4</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16643771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24078843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14</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403355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20</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42551400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46</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701194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47</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42454166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7263" eaLnBrk="0" hangingPunct="0">
              <a:defRPr sz="1400" i="1">
                <a:solidFill>
                  <a:schemeClr val="tx1"/>
                </a:solidFill>
                <a:latin typeface="Arial" panose="020B0604020202020204" pitchFamily="34" charset="0"/>
              </a:defRPr>
            </a:lvl1pPr>
            <a:lvl2pPr marL="742950" indent="-285750" defTabSz="957263" eaLnBrk="0" hangingPunct="0">
              <a:defRPr sz="1400" i="1">
                <a:solidFill>
                  <a:schemeClr val="tx1"/>
                </a:solidFill>
                <a:latin typeface="Arial" panose="020B0604020202020204" pitchFamily="34" charset="0"/>
              </a:defRPr>
            </a:lvl2pPr>
            <a:lvl3pPr marL="1143000" indent="-228600" defTabSz="957263" eaLnBrk="0" hangingPunct="0">
              <a:defRPr sz="1400" i="1">
                <a:solidFill>
                  <a:schemeClr val="tx1"/>
                </a:solidFill>
                <a:latin typeface="Arial" panose="020B0604020202020204" pitchFamily="34" charset="0"/>
              </a:defRPr>
            </a:lvl3pPr>
            <a:lvl4pPr marL="1600200" indent="-228600" defTabSz="957263" eaLnBrk="0" hangingPunct="0">
              <a:defRPr sz="1400" i="1">
                <a:solidFill>
                  <a:schemeClr val="tx1"/>
                </a:solidFill>
                <a:latin typeface="Arial" panose="020B0604020202020204" pitchFamily="34" charset="0"/>
              </a:defRPr>
            </a:lvl4pPr>
            <a:lvl5pPr marL="2057400" indent="-228600" defTabSz="957263" eaLnBrk="0" hangingPunct="0">
              <a:defRPr sz="1400" i="1">
                <a:solidFill>
                  <a:schemeClr val="tx1"/>
                </a:solidFill>
                <a:latin typeface="Arial" panose="020B0604020202020204" pitchFamily="34" charset="0"/>
              </a:defRPr>
            </a:lvl5pPr>
            <a:lvl6pPr marL="2514600" indent="-228600" defTabSz="957263" eaLnBrk="0" fontAlgn="base" hangingPunct="0">
              <a:spcBef>
                <a:spcPct val="0"/>
              </a:spcBef>
              <a:spcAft>
                <a:spcPct val="0"/>
              </a:spcAft>
              <a:defRPr sz="1400" i="1">
                <a:solidFill>
                  <a:schemeClr val="tx1"/>
                </a:solidFill>
                <a:latin typeface="Arial" panose="020B0604020202020204" pitchFamily="34" charset="0"/>
              </a:defRPr>
            </a:lvl6pPr>
            <a:lvl7pPr marL="2971800" indent="-228600" defTabSz="957263" eaLnBrk="0" fontAlgn="base" hangingPunct="0">
              <a:spcBef>
                <a:spcPct val="0"/>
              </a:spcBef>
              <a:spcAft>
                <a:spcPct val="0"/>
              </a:spcAft>
              <a:defRPr sz="1400" i="1">
                <a:solidFill>
                  <a:schemeClr val="tx1"/>
                </a:solidFill>
                <a:latin typeface="Arial" panose="020B0604020202020204" pitchFamily="34" charset="0"/>
              </a:defRPr>
            </a:lvl7pPr>
            <a:lvl8pPr marL="3429000" indent="-228600" defTabSz="957263" eaLnBrk="0" fontAlgn="base" hangingPunct="0">
              <a:spcBef>
                <a:spcPct val="0"/>
              </a:spcBef>
              <a:spcAft>
                <a:spcPct val="0"/>
              </a:spcAft>
              <a:defRPr sz="1400" i="1">
                <a:solidFill>
                  <a:schemeClr val="tx1"/>
                </a:solidFill>
                <a:latin typeface="Arial" panose="020B0604020202020204" pitchFamily="34" charset="0"/>
              </a:defRPr>
            </a:lvl8pPr>
            <a:lvl9pPr marL="3886200" indent="-228600" defTabSz="957263"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fld id="{494B03DD-33AD-43FA-8C8E-009BBC9C0714}" type="slidenum">
              <a:rPr lang="en-US" altLang="sv-SE" sz="1300" i="0"/>
              <a:pPr eaLnBrk="1" hangingPunct="1"/>
              <a:t>50</a:t>
            </a:fld>
            <a:endParaRPr lang="en-US" altLang="sv-SE" sz="1300" i="0"/>
          </a:p>
        </p:txBody>
      </p:sp>
      <p:sp>
        <p:nvSpPr>
          <p:cNvPr id="54275" name="Rectangle 2"/>
          <p:cNvSpPr>
            <a:spLocks noGrp="1" noRot="1" noChangeAspect="1" noChangeArrowheads="1" noTextEdit="1"/>
          </p:cNvSpPr>
          <p:nvPr>
            <p:ph type="sldImg"/>
          </p:nvPr>
        </p:nvSpPr>
        <p:spPr>
          <a:xfrm>
            <a:off x="457200" y="511175"/>
            <a:ext cx="6400800" cy="3600450"/>
          </a:xfrm>
          <a:ln/>
        </p:spPr>
      </p:sp>
      <p:sp>
        <p:nvSpPr>
          <p:cNvPr id="54276" name="Rectangle 3"/>
          <p:cNvSpPr>
            <a:spLocks noGrp="1" noChangeArrowheads="1"/>
          </p:cNvSpPr>
          <p:nvPr>
            <p:ph type="body" idx="1"/>
          </p:nvPr>
        </p:nvSpPr>
        <p:spPr>
          <a:xfrm>
            <a:off x="492125" y="4165600"/>
            <a:ext cx="66421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2500" lnSpcReduction="10000"/>
          </a:bodyPr>
          <a:lstStyle/>
          <a:p>
            <a:pPr eaLnBrk="1" hangingPunct="1"/>
            <a:r>
              <a:rPr lang="sv-SE" altLang="sv-SE" smtClean="0">
                <a:latin typeface="Arial" panose="020B0604020202020204" pitchFamily="34" charset="0"/>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Till höger ser vi modeller eller diagram av det som finns i verkligheten. Man bruka säga att dessa modeller/diagram ska representera eller avbilda företeelser i verkligheten.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dock att olika författare har olika syn på relationen mellan modell och diagram. Hos en del författare används modell, eller snarare grafisk modell, och diagram som synonymer.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Notera också att en modell behöver inte vara grafisk, den kan till exempel formuleras i textform eller som en formel. </a:t>
            </a:r>
          </a:p>
          <a:p>
            <a:pPr eaLnBrk="1" hangingPunct="1"/>
            <a:endParaRPr lang="sv-SE" altLang="sv-SE" smtClean="0">
              <a:latin typeface="Arial" panose="020B0604020202020204" pitchFamily="34" charset="0"/>
            </a:endParaRPr>
          </a:p>
          <a:p>
            <a:pPr eaLnBrk="1" hangingPunct="1"/>
            <a:r>
              <a:rPr lang="sv-SE" altLang="sv-SE" smtClean="0">
                <a:latin typeface="Arial" panose="020B0604020202020204" pitchFamily="34" charset="0"/>
              </a:rPr>
              <a:t>Om vi då tittar på den högra delen av bilden kan vi notera följande: </a:t>
            </a:r>
          </a:p>
          <a:p>
            <a:pPr eaLnBrk="1" hangingPunct="1"/>
            <a:r>
              <a:rPr lang="sv-SE" altLang="sv-SE" smtClean="0">
                <a:latin typeface="Arial" panose="020B0604020202020204" pitchFamily="34" charset="0"/>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eaLnBrk="1" hangingPunct="1"/>
            <a:r>
              <a:rPr lang="sv-SE" altLang="sv-SE" smtClean="0">
                <a:latin typeface="Arial" panose="020B0604020202020204" pitchFamily="34" charset="0"/>
              </a:rPr>
              <a:t>- på mellersta nivån finns användningsfallsdiagram för att modellera interaktionen mellan människor och datorer, </a:t>
            </a:r>
          </a:p>
          <a:p>
            <a:pPr eaLnBrk="1" hangingPunct="1"/>
            <a:r>
              <a:rPr lang="sv-SE" altLang="sv-SE" smtClean="0">
                <a:latin typeface="Arial" panose="020B0604020202020204" pitchFamily="34" charset="0"/>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eaLnBrk="1" hangingPunct="1"/>
            <a:endParaRPr lang="sv-SE" altLang="sv-SE" smtClean="0">
              <a:latin typeface="Arial" panose="020B0604020202020204" pitchFamily="34" charset="0"/>
            </a:endParaRPr>
          </a:p>
          <a:p>
            <a:pPr eaLnBrk="1" hangingPunct="1">
              <a:spcBef>
                <a:spcPct val="0"/>
              </a:spcBef>
            </a:pPr>
            <a:r>
              <a:rPr lang="sv-SE" altLang="sv-SE" smtClean="0">
                <a:latin typeface="Arial" panose="020B0604020202020204" pitchFamily="34" charset="0"/>
              </a:rPr>
              <a:t>Som vi ser kan några typer av UML-diagram användas på fler än en nivå, till exempel används klassdiagram, aktivitetsdiagram och sekvensdiagram både på den övre och nedre nivån. </a:t>
            </a:r>
          </a:p>
          <a:p>
            <a:pPr eaLnBrk="1" hangingPunct="1">
              <a:spcBef>
                <a:spcPct val="0"/>
              </a:spcBef>
            </a:pPr>
            <a:endParaRPr lang="sv-SE" altLang="sv-SE" smtClean="0">
              <a:latin typeface="Arial" panose="020B0604020202020204" pitchFamily="34" charset="0"/>
            </a:endParaRPr>
          </a:p>
        </p:txBody>
      </p:sp>
    </p:spTree>
    <p:extLst>
      <p:ext uri="{BB962C8B-B14F-4D97-AF65-F5344CB8AC3E}">
        <p14:creationId xmlns:p14="http://schemas.microsoft.com/office/powerpoint/2010/main" val="398325585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örstasida - Eld">
    <p:spTree>
      <p:nvGrpSpPr>
        <p:cNvPr id="1" name=""/>
        <p:cNvGrpSpPr/>
        <p:nvPr/>
      </p:nvGrpSpPr>
      <p:grpSpPr>
        <a:xfrm>
          <a:off x="0" y="0"/>
          <a:ext cx="0" cy="0"/>
          <a:chOff x="0" y="0"/>
          <a:chExt cx="0" cy="0"/>
        </a:xfrm>
      </p:grpSpPr>
      <p:pic>
        <p:nvPicPr>
          <p:cNvPr id="7" name="Picture 2" descr="SU_PPT_eld"/>
          <p:cNvPicPr>
            <a:picLocks noChangeAspect="1" noChangeArrowheads="1"/>
          </p:cNvPicPr>
          <p:nvPr userDrawn="1"/>
        </p:nvPicPr>
        <p:blipFill>
          <a:blip r:embed="rId2" cstate="print">
            <a:alphaModFix amt="55000"/>
          </a:blip>
          <a:srcRect l="4988" t="-362"/>
          <a:stretch>
            <a:fillRect/>
          </a:stretch>
        </p:blipFill>
        <p:spPr bwMode="auto">
          <a:xfrm>
            <a:off x="1" y="1225226"/>
            <a:ext cx="5408969" cy="3938812"/>
          </a:xfrm>
          <a:prstGeom prst="rect">
            <a:avLst/>
          </a:prstGeom>
          <a:noFill/>
          <a:effectLst/>
        </p:spPr>
      </p:pic>
      <p:sp>
        <p:nvSpPr>
          <p:cNvPr id="2" name="Rubrik 1"/>
          <p:cNvSpPr>
            <a:spLocks noGrp="1"/>
          </p:cNvSpPr>
          <p:nvPr>
            <p:ph type="ctrTitle" hasCustomPrompt="1"/>
          </p:nvPr>
        </p:nvSpPr>
        <p:spPr>
          <a:xfrm>
            <a:off x="1008000" y="1827900"/>
            <a:ext cx="6631200" cy="1069200"/>
          </a:xfrm>
        </p:spPr>
        <p:txBody>
          <a:bodyPr lIns="72000" tIns="36000" rIns="72000" bIns="36000" anchor="ctr" anchorCtr="0">
            <a:norm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3"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
        <p:nvSpPr>
          <p:cNvPr id="11" name="Content Placeholder 10"/>
          <p:cNvSpPr>
            <a:spLocks noGrp="1"/>
          </p:cNvSpPr>
          <p:nvPr>
            <p:ph sz="quarter" idx="10" hasCustomPrompt="1"/>
          </p:nvPr>
        </p:nvSpPr>
        <p:spPr>
          <a:xfrm>
            <a:off x="971600" y="627534"/>
            <a:ext cx="6625108" cy="1008112"/>
          </a:xfrm>
        </p:spPr>
        <p:txBody>
          <a:bodyPr/>
          <a:lstStyle>
            <a:lvl1pPr marL="0" indent="0">
              <a:buNone/>
              <a:defRPr/>
            </a:lvl1pPr>
          </a:lstStyle>
          <a:p>
            <a:pPr lvl="0"/>
            <a:r>
              <a:rPr lang="sv-SE" noProof="0" dirty="0" smtClean="0"/>
              <a:t>Kurs/Programserie</a:t>
            </a:r>
          </a:p>
        </p:txBody>
      </p:sp>
    </p:spTree>
    <p:extLst>
      <p:ext uri="{BB962C8B-B14F-4D97-AF65-F5344CB8AC3E}">
        <p14:creationId xmlns:p14="http://schemas.microsoft.com/office/powerpoint/2010/main" val="27263509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vå innehållsdelar">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en-US" smtClean="0"/>
              <a:t>Click to edit Master title style</a:t>
            </a:r>
            <a:endParaRPr lang="sv-SE" dirty="0"/>
          </a:p>
        </p:txBody>
      </p:sp>
      <p:sp>
        <p:nvSpPr>
          <p:cNvPr id="3" name="Platshållare för innehåll 2"/>
          <p:cNvSpPr>
            <a:spLocks noGrp="1"/>
          </p:cNvSpPr>
          <p:nvPr>
            <p:ph sz="half" idx="1"/>
          </p:nvPr>
        </p:nvSpPr>
        <p:spPr>
          <a:xfrm>
            <a:off x="7920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dirty="0"/>
          </a:p>
        </p:txBody>
      </p:sp>
      <p:sp>
        <p:nvSpPr>
          <p:cNvPr id="4" name="Platshållare för innehåll 3"/>
          <p:cNvSpPr>
            <a:spLocks noGrp="1"/>
          </p:cNvSpPr>
          <p:nvPr>
            <p:ph sz="half" idx="2"/>
          </p:nvPr>
        </p:nvSpPr>
        <p:spPr>
          <a:xfrm>
            <a:off x="42912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dirty="0"/>
          </a:p>
        </p:txBody>
      </p:sp>
    </p:spTree>
    <p:extLst>
      <p:ext uri="{BB962C8B-B14F-4D97-AF65-F5344CB8AC3E}">
        <p14:creationId xmlns:p14="http://schemas.microsoft.com/office/powerpoint/2010/main" val="4147975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Rubrik och text">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en-US" noProof="0" smtClean="0"/>
              <a:t>Click to edit Master title style</a:t>
            </a:r>
            <a:endParaRPr lang="sv-SE" noProof="0"/>
          </a:p>
        </p:txBody>
      </p:sp>
      <p:sp>
        <p:nvSpPr>
          <p:cNvPr id="3" name="Platshållare för innehåll 2"/>
          <p:cNvSpPr>
            <a:spLocks noGrp="1"/>
          </p:cNvSpPr>
          <p:nvPr>
            <p:ph idx="1"/>
          </p:nvPr>
        </p:nvSpPr>
        <p:spPr>
          <a:xfrm>
            <a:off x="792000" y="1275534"/>
            <a:ext cx="6850800" cy="2411100"/>
          </a:xfrm>
        </p:spPr>
        <p:txBody>
          <a:bodyPr>
            <a:normAutofit/>
          </a:bodyPr>
          <a:lstStyle>
            <a:lvl1pPr marL="1588" indent="-1588">
              <a:lnSpc>
                <a:spcPts val="2600"/>
              </a:lnSpc>
              <a:buNone/>
              <a:defRPr sz="2400"/>
            </a:lvl1pPr>
            <a:lvl2pPr>
              <a:buNone/>
              <a:defRPr/>
            </a:lvl2pPr>
            <a:lvl3pPr>
              <a:buNone/>
              <a:defRPr/>
            </a:lvl3pPr>
            <a:lvl4pPr>
              <a:buNone/>
              <a:defRPr/>
            </a:lvl4pPr>
            <a:lvl5pPr>
              <a:buNone/>
              <a:defRPr/>
            </a:lvl5pPr>
          </a:lstStyle>
          <a:p>
            <a:pPr lvl="0"/>
            <a:r>
              <a:rPr lang="en-US" noProof="0" smtClean="0"/>
              <a:t>Click to edit Master text styles</a:t>
            </a:r>
          </a:p>
        </p:txBody>
      </p:sp>
    </p:spTree>
    <p:extLst>
      <p:ext uri="{BB962C8B-B14F-4D97-AF65-F5344CB8AC3E}">
        <p14:creationId xmlns:p14="http://schemas.microsoft.com/office/powerpoint/2010/main" val="6559972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Endast innehåll">
    <p:spTree>
      <p:nvGrpSpPr>
        <p:cNvPr id="1" name=""/>
        <p:cNvGrpSpPr/>
        <p:nvPr/>
      </p:nvGrpSpPr>
      <p:grpSpPr>
        <a:xfrm>
          <a:off x="0" y="0"/>
          <a:ext cx="0" cy="0"/>
          <a:chOff x="0" y="0"/>
          <a:chExt cx="0" cy="0"/>
        </a:xfrm>
      </p:grpSpPr>
      <p:sp>
        <p:nvSpPr>
          <p:cNvPr id="3" name="Platshållare för innehåll 2"/>
          <p:cNvSpPr>
            <a:spLocks noGrp="1"/>
          </p:cNvSpPr>
          <p:nvPr>
            <p:ph idx="1"/>
          </p:nvPr>
        </p:nvSpPr>
        <p:spPr>
          <a:xfrm>
            <a:off x="792000" y="595470"/>
            <a:ext cx="6850800" cy="3992504"/>
          </a:xfrm>
        </p:spPr>
        <p:txBody>
          <a:bodyPr>
            <a:normAutofit/>
          </a:bodyPr>
          <a:lstStyle>
            <a:lvl1pPr>
              <a:defRPr sz="2400"/>
            </a:lvl1pPr>
            <a:lvl2pPr>
              <a:defRPr sz="2400"/>
            </a:lvl2pPr>
            <a:lvl3pPr>
              <a:defRPr sz="2400"/>
            </a:lvl3pPr>
            <a:lvl4pPr>
              <a:defRPr sz="2400"/>
            </a:lvl4pPr>
            <a:lvl5pPr>
              <a:defRPr sz="2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dirty="0"/>
          </a:p>
        </p:txBody>
      </p:sp>
    </p:spTree>
    <p:extLst>
      <p:ext uri="{BB962C8B-B14F-4D97-AF65-F5344CB8AC3E}">
        <p14:creationId xmlns:p14="http://schemas.microsoft.com/office/powerpoint/2010/main" val="41968045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8932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4214" y="208360"/>
            <a:ext cx="8351837" cy="857250"/>
          </a:xfrm>
        </p:spPr>
        <p:txBody>
          <a:bodyPr/>
          <a:lstStyle/>
          <a:p>
            <a:r>
              <a:rPr lang="en-US" smtClean="0"/>
              <a:t>Click to edit Master title style</a:t>
            </a:r>
            <a:endParaRPr lang="sv-SE"/>
          </a:p>
        </p:txBody>
      </p:sp>
      <p:sp>
        <p:nvSpPr>
          <p:cNvPr id="3" name="Content Placeholder 2"/>
          <p:cNvSpPr>
            <a:spLocks noGrp="1"/>
          </p:cNvSpPr>
          <p:nvPr>
            <p:ph sz="quarter" idx="1"/>
          </p:nvPr>
        </p:nvSpPr>
        <p:spPr>
          <a:xfrm>
            <a:off x="684214" y="1200150"/>
            <a:ext cx="4098925" cy="178951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Content Placeholder 3"/>
          <p:cNvSpPr>
            <a:spLocks noGrp="1"/>
          </p:cNvSpPr>
          <p:nvPr>
            <p:ph sz="quarter" idx="2"/>
          </p:nvPr>
        </p:nvSpPr>
        <p:spPr>
          <a:xfrm>
            <a:off x="4935538" y="1200150"/>
            <a:ext cx="4100512" cy="178951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5" name="Content Placeholder 4"/>
          <p:cNvSpPr>
            <a:spLocks noGrp="1"/>
          </p:cNvSpPr>
          <p:nvPr>
            <p:ph sz="quarter" idx="3"/>
          </p:nvPr>
        </p:nvSpPr>
        <p:spPr>
          <a:xfrm>
            <a:off x="684214" y="3103960"/>
            <a:ext cx="4098925" cy="1789509"/>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6" name="Content Placeholder 5"/>
          <p:cNvSpPr>
            <a:spLocks noGrp="1"/>
          </p:cNvSpPr>
          <p:nvPr>
            <p:ph sz="quarter" idx="4"/>
          </p:nvPr>
        </p:nvSpPr>
        <p:spPr>
          <a:xfrm>
            <a:off x="4935538" y="3103960"/>
            <a:ext cx="4100512" cy="1789509"/>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7" name="Rectangle 9"/>
          <p:cNvSpPr>
            <a:spLocks noGrp="1" noChangeArrowheads="1"/>
          </p:cNvSpPr>
          <p:nvPr>
            <p:ph type="sldNum" sz="quarter" idx="10"/>
          </p:nvPr>
        </p:nvSpPr>
        <p:spPr>
          <a:xfrm>
            <a:off x="7956550" y="4974432"/>
            <a:ext cx="730250" cy="169069"/>
          </a:xfrm>
          <a:prstGeom prst="rect">
            <a:avLst/>
          </a:prstGeom>
          <a:ln/>
        </p:spPr>
        <p:txBody>
          <a:bodyPr/>
          <a:lstStyle>
            <a:lvl1pPr>
              <a:defRPr/>
            </a:lvl1pPr>
          </a:lstStyle>
          <a:p>
            <a:fld id="{753376D3-784C-465F-A89F-81F2B4FB9584}" type="slidenum">
              <a:rPr lang="sv-SE" altLang="sv-SE"/>
              <a:pPr/>
              <a:t>‹#›</a:t>
            </a:fld>
            <a:endParaRPr lang="sv-SE" altLang="sv-SE"/>
          </a:p>
        </p:txBody>
      </p:sp>
    </p:spTree>
    <p:extLst>
      <p:ext uri="{BB962C8B-B14F-4D97-AF65-F5344CB8AC3E}">
        <p14:creationId xmlns:p14="http://schemas.microsoft.com/office/powerpoint/2010/main" val="1559309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irst page - Fire">
    <p:spTree>
      <p:nvGrpSpPr>
        <p:cNvPr id="1" name=""/>
        <p:cNvGrpSpPr/>
        <p:nvPr/>
      </p:nvGrpSpPr>
      <p:grpSpPr>
        <a:xfrm>
          <a:off x="0" y="0"/>
          <a:ext cx="0" cy="0"/>
          <a:chOff x="0" y="0"/>
          <a:chExt cx="0" cy="0"/>
        </a:xfrm>
      </p:grpSpPr>
      <p:pic>
        <p:nvPicPr>
          <p:cNvPr id="7" name="Picture 2" descr="SU_PPT_eld"/>
          <p:cNvPicPr>
            <a:picLocks noChangeAspect="1" noChangeArrowheads="1"/>
          </p:cNvPicPr>
          <p:nvPr userDrawn="1"/>
        </p:nvPicPr>
        <p:blipFill>
          <a:blip r:embed="rId2" cstate="print">
            <a:alphaModFix amt="55000"/>
          </a:blip>
          <a:srcRect l="4988" t="-362"/>
          <a:stretch>
            <a:fillRect/>
          </a:stretch>
        </p:blipFill>
        <p:spPr bwMode="auto">
          <a:xfrm>
            <a:off x="1" y="1225226"/>
            <a:ext cx="5408969" cy="3938812"/>
          </a:xfrm>
          <a:prstGeom prst="rect">
            <a:avLst/>
          </a:prstGeom>
          <a:noFill/>
          <a:effectLst/>
        </p:spPr>
      </p:pic>
      <p:sp>
        <p:nvSpPr>
          <p:cNvPr id="2"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3"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
        <p:nvSpPr>
          <p:cNvPr id="11" name="Content Placeholder 10"/>
          <p:cNvSpPr>
            <a:spLocks noGrp="1"/>
          </p:cNvSpPr>
          <p:nvPr>
            <p:ph sz="quarter" idx="10" hasCustomPrompt="1"/>
          </p:nvPr>
        </p:nvSpPr>
        <p:spPr>
          <a:xfrm>
            <a:off x="971600" y="627534"/>
            <a:ext cx="6625108" cy="1008112"/>
          </a:xfrm>
        </p:spPr>
        <p:txBody>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Tree>
    <p:extLst>
      <p:ext uri="{BB962C8B-B14F-4D97-AF65-F5344CB8AC3E}">
        <p14:creationId xmlns:p14="http://schemas.microsoft.com/office/powerpoint/2010/main" val="37359635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rst page - Olive branch">
    <p:spTree>
      <p:nvGrpSpPr>
        <p:cNvPr id="1" name=""/>
        <p:cNvGrpSpPr/>
        <p:nvPr/>
      </p:nvGrpSpPr>
      <p:grpSpPr>
        <a:xfrm>
          <a:off x="0" y="0"/>
          <a:ext cx="0" cy="0"/>
          <a:chOff x="0" y="0"/>
          <a:chExt cx="0" cy="0"/>
        </a:xfrm>
      </p:grpSpPr>
      <p:pic>
        <p:nvPicPr>
          <p:cNvPr id="5" name="Picture 9" descr="SU_PPT_olivkvist"/>
          <p:cNvPicPr>
            <a:picLocks noChangeAspect="1" noChangeArrowheads="1"/>
          </p:cNvPicPr>
          <p:nvPr userDrawn="1"/>
        </p:nvPicPr>
        <p:blipFill>
          <a:blip r:embed="rId2" cstate="print">
            <a:alphaModFix amt="55000"/>
          </a:blip>
          <a:srcRect l="1746"/>
          <a:stretch>
            <a:fillRect/>
          </a:stretch>
        </p:blipFill>
        <p:spPr bwMode="auto">
          <a:xfrm>
            <a:off x="1589" y="238124"/>
            <a:ext cx="5161507" cy="4905756"/>
          </a:xfrm>
          <a:prstGeom prst="rect">
            <a:avLst/>
          </a:prstGeom>
          <a:noFill/>
        </p:spPr>
      </p:pic>
      <p:sp>
        <p:nvSpPr>
          <p:cNvPr id="11" name="Content Placeholder 10"/>
          <p:cNvSpPr>
            <a:spLocks noGrp="1"/>
          </p:cNvSpPr>
          <p:nvPr>
            <p:ph sz="quarter" idx="10" hasCustomPrompt="1"/>
          </p:nvPr>
        </p:nvSpPr>
        <p:spPr>
          <a:xfrm>
            <a:off x="971600" y="627534"/>
            <a:ext cx="6625108" cy="1008112"/>
          </a:xfrm>
        </p:spPr>
        <p:txBody>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
        <p:nvSpPr>
          <p:cNvPr id="6"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7"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Tree>
    <p:extLst>
      <p:ext uri="{BB962C8B-B14F-4D97-AF65-F5344CB8AC3E}">
        <p14:creationId xmlns:p14="http://schemas.microsoft.com/office/powerpoint/2010/main" val="10237541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rst page - Crowns">
    <p:spTree>
      <p:nvGrpSpPr>
        <p:cNvPr id="1" name=""/>
        <p:cNvGrpSpPr/>
        <p:nvPr/>
      </p:nvGrpSpPr>
      <p:grpSpPr>
        <a:xfrm>
          <a:off x="0" y="0"/>
          <a:ext cx="0" cy="0"/>
          <a:chOff x="0" y="0"/>
          <a:chExt cx="0" cy="0"/>
        </a:xfrm>
      </p:grpSpPr>
      <p:pic>
        <p:nvPicPr>
          <p:cNvPr id="6" name="Picture 9" descr="SU_PPT_kronor"/>
          <p:cNvPicPr>
            <a:picLocks noChangeAspect="1" noChangeArrowheads="1"/>
          </p:cNvPicPr>
          <p:nvPr userDrawn="1"/>
        </p:nvPicPr>
        <p:blipFill>
          <a:blip r:embed="rId2" cstate="print">
            <a:alphaModFix amt="55000"/>
          </a:blip>
          <a:srcRect/>
          <a:stretch>
            <a:fillRect/>
          </a:stretch>
        </p:blipFill>
        <p:spPr bwMode="auto">
          <a:xfrm>
            <a:off x="0" y="1262062"/>
            <a:ext cx="4197096" cy="3881628"/>
          </a:xfrm>
          <a:prstGeom prst="rect">
            <a:avLst/>
          </a:prstGeom>
          <a:noFill/>
        </p:spPr>
      </p:pic>
      <p:sp>
        <p:nvSpPr>
          <p:cNvPr id="12" name="Content Placeholder 10"/>
          <p:cNvSpPr>
            <a:spLocks noGrp="1"/>
          </p:cNvSpPr>
          <p:nvPr>
            <p:ph sz="quarter" idx="10" hasCustomPrompt="1"/>
          </p:nvPr>
        </p:nvSpPr>
        <p:spPr>
          <a:xfrm>
            <a:off x="971600" y="627534"/>
            <a:ext cx="6625108" cy="1008112"/>
          </a:xfrm>
        </p:spPr>
        <p:txBody>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
        <p:nvSpPr>
          <p:cNvPr id="7"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8"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Tree>
    <p:extLst>
      <p:ext uri="{BB962C8B-B14F-4D97-AF65-F5344CB8AC3E}">
        <p14:creationId xmlns:p14="http://schemas.microsoft.com/office/powerpoint/2010/main" val="32425075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irst page">
    <p:spTree>
      <p:nvGrpSpPr>
        <p:cNvPr id="1" name=""/>
        <p:cNvGrpSpPr/>
        <p:nvPr/>
      </p:nvGrpSpPr>
      <p:grpSpPr>
        <a:xfrm>
          <a:off x="0" y="0"/>
          <a:ext cx="0" cy="0"/>
          <a:chOff x="0" y="0"/>
          <a:chExt cx="0" cy="0"/>
        </a:xfrm>
      </p:grpSpPr>
      <p:sp>
        <p:nvSpPr>
          <p:cNvPr id="10" name="Content Placeholder 10"/>
          <p:cNvSpPr>
            <a:spLocks noGrp="1"/>
          </p:cNvSpPr>
          <p:nvPr>
            <p:ph sz="quarter" idx="10" hasCustomPrompt="1"/>
          </p:nvPr>
        </p:nvSpPr>
        <p:spPr>
          <a:xfrm>
            <a:off x="971600" y="627534"/>
            <a:ext cx="6625108" cy="1008112"/>
          </a:xfrm>
        </p:spPr>
        <p:txBody>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
        <p:nvSpPr>
          <p:cNvPr id="5"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6"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Tree>
    <p:extLst>
      <p:ext uri="{BB962C8B-B14F-4D97-AF65-F5344CB8AC3E}">
        <p14:creationId xmlns:p14="http://schemas.microsoft.com/office/powerpoint/2010/main" val="30291451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Heading and content">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Autofit/>
          </a:bodyPr>
          <a:lstStyle>
            <a:lvl1pPr>
              <a:defRPr sz="2800"/>
            </a:lvl1pPr>
          </a:lstStyle>
          <a:p>
            <a:r>
              <a:rPr lang="sv-SE" noProof="0" smtClean="0"/>
              <a:t>Click to edit Master title style</a:t>
            </a:r>
            <a:endParaRPr lang="sv-SE" noProof="0"/>
          </a:p>
        </p:txBody>
      </p:sp>
      <p:sp>
        <p:nvSpPr>
          <p:cNvPr id="3" name="Platshållare för innehåll 2"/>
          <p:cNvSpPr>
            <a:spLocks noGrp="1"/>
          </p:cNvSpPr>
          <p:nvPr>
            <p:ph idx="1"/>
          </p:nvPr>
        </p:nvSpPr>
        <p:spPr>
          <a:xfrm>
            <a:off x="792000" y="1275534"/>
            <a:ext cx="6850800" cy="3240432"/>
          </a:xfrm>
        </p:spPr>
        <p:txBody>
          <a:bodyPr>
            <a:normAutofit/>
          </a:bodyPr>
          <a:lstStyle>
            <a:lvl1pPr>
              <a:defRPr sz="2400"/>
            </a:lvl1pPr>
            <a:lvl2pPr>
              <a:defRPr sz="2400"/>
            </a:lvl2pPr>
            <a:lvl3pPr>
              <a:defRPr sz="2400"/>
            </a:lvl3pPr>
            <a:lvl4pPr>
              <a:defRPr sz="2400"/>
            </a:lvl4pPr>
            <a:lvl5pPr>
              <a:defRPr sz="2400"/>
            </a:lvl5pPr>
          </a:lstStyle>
          <a:p>
            <a:pPr lvl="0"/>
            <a:r>
              <a:rPr lang="sv-SE" noProof="0" smtClean="0"/>
              <a:t>Click to edit Master text styles</a:t>
            </a:r>
          </a:p>
          <a:p>
            <a:pPr lvl="1"/>
            <a:r>
              <a:rPr lang="sv-SE" noProof="0" smtClean="0"/>
              <a:t>Second level</a:t>
            </a:r>
          </a:p>
          <a:p>
            <a:pPr lvl="2"/>
            <a:r>
              <a:rPr lang="sv-SE" noProof="0" smtClean="0"/>
              <a:t>Third level</a:t>
            </a:r>
          </a:p>
          <a:p>
            <a:pPr lvl="3"/>
            <a:r>
              <a:rPr lang="sv-SE" noProof="0" smtClean="0"/>
              <a:t>Fourth level</a:t>
            </a:r>
          </a:p>
          <a:p>
            <a:pPr lvl="4"/>
            <a:r>
              <a:rPr lang="sv-SE" noProof="0" smtClean="0"/>
              <a:t>Fifth level</a:t>
            </a:r>
            <a:endParaRPr lang="sv-SE" noProof="0"/>
          </a:p>
        </p:txBody>
      </p:sp>
    </p:spTree>
    <p:extLst>
      <p:ext uri="{BB962C8B-B14F-4D97-AF65-F5344CB8AC3E}">
        <p14:creationId xmlns:p14="http://schemas.microsoft.com/office/powerpoint/2010/main" val="6878076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Förstasida - Kronor">
    <p:spTree>
      <p:nvGrpSpPr>
        <p:cNvPr id="1" name=""/>
        <p:cNvGrpSpPr/>
        <p:nvPr/>
      </p:nvGrpSpPr>
      <p:grpSpPr>
        <a:xfrm>
          <a:off x="0" y="0"/>
          <a:ext cx="0" cy="0"/>
          <a:chOff x="0" y="0"/>
          <a:chExt cx="0" cy="0"/>
        </a:xfrm>
      </p:grpSpPr>
      <p:pic>
        <p:nvPicPr>
          <p:cNvPr id="6" name="Picture 9" descr="SU_PPT_kronor"/>
          <p:cNvPicPr>
            <a:picLocks noChangeAspect="1" noChangeArrowheads="1"/>
          </p:cNvPicPr>
          <p:nvPr userDrawn="1"/>
        </p:nvPicPr>
        <p:blipFill>
          <a:blip r:embed="rId2" cstate="print">
            <a:alphaModFix amt="55000"/>
          </a:blip>
          <a:srcRect/>
          <a:stretch>
            <a:fillRect/>
          </a:stretch>
        </p:blipFill>
        <p:spPr bwMode="auto">
          <a:xfrm>
            <a:off x="0" y="1262062"/>
            <a:ext cx="4197096" cy="3881628"/>
          </a:xfrm>
          <a:prstGeom prst="rect">
            <a:avLst/>
          </a:prstGeom>
          <a:noFill/>
        </p:spPr>
      </p:pic>
      <p:sp>
        <p:nvSpPr>
          <p:cNvPr id="2" name="Rubrik 1"/>
          <p:cNvSpPr>
            <a:spLocks noGrp="1"/>
          </p:cNvSpPr>
          <p:nvPr>
            <p:ph type="ctrTitle" hasCustomPrompt="1"/>
          </p:nvPr>
        </p:nvSpPr>
        <p:spPr>
          <a:xfrm>
            <a:off x="1008000" y="1827900"/>
            <a:ext cx="6631200" cy="1069200"/>
          </a:xfrm>
        </p:spPr>
        <p:txBody>
          <a:bodyPr lIns="72000" tIns="36000" rIns="72000" bIns="36000" anchor="ctr" anchorCtr="0">
            <a:norm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11" name="Content Placeholder 10"/>
          <p:cNvSpPr>
            <a:spLocks noGrp="1"/>
          </p:cNvSpPr>
          <p:nvPr>
            <p:ph sz="quarter" idx="10" hasCustomPrompt="1"/>
          </p:nvPr>
        </p:nvSpPr>
        <p:spPr>
          <a:xfrm>
            <a:off x="971600" y="627534"/>
            <a:ext cx="6625108" cy="1008112"/>
          </a:xfrm>
        </p:spPr>
        <p:txBody>
          <a:bodyPr/>
          <a:lstStyle>
            <a:lvl1pPr marL="0" indent="0">
              <a:buNone/>
              <a:defRPr/>
            </a:lvl1pPr>
          </a:lstStyle>
          <a:p>
            <a:pPr lvl="0"/>
            <a:r>
              <a:rPr lang="sv-SE" noProof="0" dirty="0" smtClean="0"/>
              <a:t>Kurs/Programserie</a:t>
            </a:r>
            <a:endParaRPr lang="sv-SE" noProof="0" dirty="0"/>
          </a:p>
        </p:txBody>
      </p:sp>
      <p:sp>
        <p:nvSpPr>
          <p:cNvPr id="7"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Tree>
    <p:extLst>
      <p:ext uri="{BB962C8B-B14F-4D97-AF65-F5344CB8AC3E}">
        <p14:creationId xmlns:p14="http://schemas.microsoft.com/office/powerpoint/2010/main" val="65828901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Chapter - Fire">
    <p:spTree>
      <p:nvGrpSpPr>
        <p:cNvPr id="1" name=""/>
        <p:cNvGrpSpPr/>
        <p:nvPr/>
      </p:nvGrpSpPr>
      <p:grpSpPr>
        <a:xfrm>
          <a:off x="0" y="0"/>
          <a:ext cx="0" cy="0"/>
          <a:chOff x="0" y="0"/>
          <a:chExt cx="0" cy="0"/>
        </a:xfrm>
      </p:grpSpPr>
      <p:pic>
        <p:nvPicPr>
          <p:cNvPr id="7" name="Picture 2" descr="SU_PPT_eld"/>
          <p:cNvPicPr>
            <a:picLocks noChangeAspect="1" noChangeArrowheads="1"/>
          </p:cNvPicPr>
          <p:nvPr userDrawn="1"/>
        </p:nvPicPr>
        <p:blipFill>
          <a:blip r:embed="rId2" cstate="print">
            <a:alphaModFix amt="55000"/>
          </a:blip>
          <a:srcRect l="4988" t="-362"/>
          <a:stretch>
            <a:fillRect/>
          </a:stretch>
        </p:blipFill>
        <p:spPr bwMode="auto">
          <a:xfrm>
            <a:off x="1" y="1225226"/>
            <a:ext cx="5408969" cy="3938812"/>
          </a:xfrm>
          <a:prstGeom prst="rect">
            <a:avLst/>
          </a:prstGeom>
          <a:noFill/>
          <a:effectLst/>
        </p:spPr>
      </p:pic>
      <p:sp>
        <p:nvSpPr>
          <p:cNvPr id="2"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3"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smtClean="0"/>
              <a:t>Click to edit Master subtitle style</a:t>
            </a:r>
            <a:endParaRPr lang="sv-SE" noProof="0"/>
          </a:p>
        </p:txBody>
      </p:sp>
    </p:spTree>
    <p:extLst>
      <p:ext uri="{BB962C8B-B14F-4D97-AF65-F5344CB8AC3E}">
        <p14:creationId xmlns:p14="http://schemas.microsoft.com/office/powerpoint/2010/main" val="15983606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hapter - Olive branch">
    <p:spTree>
      <p:nvGrpSpPr>
        <p:cNvPr id="1" name=""/>
        <p:cNvGrpSpPr/>
        <p:nvPr/>
      </p:nvGrpSpPr>
      <p:grpSpPr>
        <a:xfrm>
          <a:off x="0" y="0"/>
          <a:ext cx="0" cy="0"/>
          <a:chOff x="0" y="0"/>
          <a:chExt cx="0" cy="0"/>
        </a:xfrm>
      </p:grpSpPr>
      <p:pic>
        <p:nvPicPr>
          <p:cNvPr id="5" name="Picture 9" descr="SU_PPT_olivkvist"/>
          <p:cNvPicPr>
            <a:picLocks noChangeAspect="1" noChangeArrowheads="1"/>
          </p:cNvPicPr>
          <p:nvPr userDrawn="1"/>
        </p:nvPicPr>
        <p:blipFill>
          <a:blip r:embed="rId2" cstate="print">
            <a:alphaModFix amt="55000"/>
          </a:blip>
          <a:srcRect l="1746"/>
          <a:stretch>
            <a:fillRect/>
          </a:stretch>
        </p:blipFill>
        <p:spPr bwMode="auto">
          <a:xfrm>
            <a:off x="1589" y="238124"/>
            <a:ext cx="5161507" cy="4905756"/>
          </a:xfrm>
          <a:prstGeom prst="rect">
            <a:avLst/>
          </a:prstGeom>
          <a:noFill/>
        </p:spPr>
      </p:pic>
      <p:sp>
        <p:nvSpPr>
          <p:cNvPr id="8"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9"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smtClean="0"/>
              <a:t>Click to edit Master subtitle style</a:t>
            </a:r>
            <a:endParaRPr lang="sv-SE" noProof="0"/>
          </a:p>
        </p:txBody>
      </p:sp>
    </p:spTree>
    <p:extLst>
      <p:ext uri="{BB962C8B-B14F-4D97-AF65-F5344CB8AC3E}">
        <p14:creationId xmlns:p14="http://schemas.microsoft.com/office/powerpoint/2010/main" val="267257439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hapter - Crowns">
    <p:spTree>
      <p:nvGrpSpPr>
        <p:cNvPr id="1" name=""/>
        <p:cNvGrpSpPr/>
        <p:nvPr/>
      </p:nvGrpSpPr>
      <p:grpSpPr>
        <a:xfrm>
          <a:off x="0" y="0"/>
          <a:ext cx="0" cy="0"/>
          <a:chOff x="0" y="0"/>
          <a:chExt cx="0" cy="0"/>
        </a:xfrm>
      </p:grpSpPr>
      <p:pic>
        <p:nvPicPr>
          <p:cNvPr id="5" name="Picture 9" descr="SU_PPT_kronor"/>
          <p:cNvPicPr>
            <a:picLocks noChangeAspect="1" noChangeArrowheads="1"/>
          </p:cNvPicPr>
          <p:nvPr userDrawn="1"/>
        </p:nvPicPr>
        <p:blipFill>
          <a:blip r:embed="rId2" cstate="print">
            <a:alphaModFix amt="55000"/>
          </a:blip>
          <a:srcRect/>
          <a:stretch>
            <a:fillRect/>
          </a:stretch>
        </p:blipFill>
        <p:spPr bwMode="auto">
          <a:xfrm>
            <a:off x="0" y="1262062"/>
            <a:ext cx="4197096" cy="3881628"/>
          </a:xfrm>
          <a:prstGeom prst="rect">
            <a:avLst/>
          </a:prstGeom>
          <a:noFill/>
        </p:spPr>
      </p:pic>
      <p:sp>
        <p:nvSpPr>
          <p:cNvPr id="8"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9"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smtClean="0"/>
              <a:t>Click to edit Master subtitle style</a:t>
            </a:r>
            <a:endParaRPr lang="sv-SE" noProof="0"/>
          </a:p>
        </p:txBody>
      </p:sp>
    </p:spTree>
    <p:extLst>
      <p:ext uri="{BB962C8B-B14F-4D97-AF65-F5344CB8AC3E}">
        <p14:creationId xmlns:p14="http://schemas.microsoft.com/office/powerpoint/2010/main" val="33307534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hapter">
    <p:spTree>
      <p:nvGrpSpPr>
        <p:cNvPr id="1" name=""/>
        <p:cNvGrpSpPr/>
        <p:nvPr/>
      </p:nvGrpSpPr>
      <p:grpSpPr>
        <a:xfrm>
          <a:off x="0" y="0"/>
          <a:ext cx="0" cy="0"/>
          <a:chOff x="0" y="0"/>
          <a:chExt cx="0" cy="0"/>
        </a:xfrm>
      </p:grpSpPr>
      <p:sp>
        <p:nvSpPr>
          <p:cNvPr id="6"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7"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smtClean="0"/>
              <a:t>Click to edit Master subtitle style</a:t>
            </a:r>
            <a:endParaRPr lang="sv-SE" noProof="0"/>
          </a:p>
        </p:txBody>
      </p:sp>
    </p:spTree>
    <p:extLst>
      <p:ext uri="{BB962C8B-B14F-4D97-AF65-F5344CB8AC3E}">
        <p14:creationId xmlns:p14="http://schemas.microsoft.com/office/powerpoint/2010/main" val="20330759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parts">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sv-SE" smtClean="0"/>
              <a:t>Click to edit Master title style</a:t>
            </a:r>
            <a:endParaRPr lang="sv-SE" dirty="0"/>
          </a:p>
        </p:txBody>
      </p:sp>
      <p:sp>
        <p:nvSpPr>
          <p:cNvPr id="3" name="Platshållare för innehåll 2"/>
          <p:cNvSpPr>
            <a:spLocks noGrp="1"/>
          </p:cNvSpPr>
          <p:nvPr>
            <p:ph sz="half" idx="1"/>
          </p:nvPr>
        </p:nvSpPr>
        <p:spPr>
          <a:xfrm>
            <a:off x="7920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
        <p:nvSpPr>
          <p:cNvPr id="4" name="Platshållare för innehåll 3"/>
          <p:cNvSpPr>
            <a:spLocks noGrp="1"/>
          </p:cNvSpPr>
          <p:nvPr>
            <p:ph sz="half" idx="2"/>
          </p:nvPr>
        </p:nvSpPr>
        <p:spPr>
          <a:xfrm>
            <a:off x="42912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Tree>
    <p:extLst>
      <p:ext uri="{BB962C8B-B14F-4D97-AF65-F5344CB8AC3E}">
        <p14:creationId xmlns:p14="http://schemas.microsoft.com/office/powerpoint/2010/main" val="175050428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Heading and text">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sv-SE" noProof="0" smtClean="0"/>
              <a:t>Click to edit Master title style</a:t>
            </a:r>
            <a:endParaRPr lang="sv-SE" noProof="0"/>
          </a:p>
        </p:txBody>
      </p:sp>
      <p:sp>
        <p:nvSpPr>
          <p:cNvPr id="3" name="Platshållare för innehåll 2"/>
          <p:cNvSpPr>
            <a:spLocks noGrp="1"/>
          </p:cNvSpPr>
          <p:nvPr>
            <p:ph idx="1"/>
          </p:nvPr>
        </p:nvSpPr>
        <p:spPr>
          <a:xfrm>
            <a:off x="792000" y="1275534"/>
            <a:ext cx="6850800" cy="2411100"/>
          </a:xfrm>
        </p:spPr>
        <p:txBody>
          <a:bodyPr>
            <a:normAutofit/>
          </a:bodyPr>
          <a:lstStyle>
            <a:lvl1pPr marL="1588" indent="-1588">
              <a:lnSpc>
                <a:spcPts val="2600"/>
              </a:lnSpc>
              <a:buNone/>
              <a:defRPr sz="2400"/>
            </a:lvl1pPr>
            <a:lvl2pPr>
              <a:buNone/>
              <a:defRPr/>
            </a:lvl2pPr>
            <a:lvl3pPr>
              <a:buNone/>
              <a:defRPr/>
            </a:lvl3pPr>
            <a:lvl4pPr>
              <a:buNone/>
              <a:defRPr/>
            </a:lvl4pPr>
            <a:lvl5pPr>
              <a:buNone/>
              <a:defRPr/>
            </a:lvl5pPr>
          </a:lstStyle>
          <a:p>
            <a:pPr lvl="0"/>
            <a:r>
              <a:rPr lang="sv-SE" noProof="0" smtClean="0"/>
              <a:t>Click to edit Master text styles</a:t>
            </a:r>
          </a:p>
        </p:txBody>
      </p:sp>
    </p:spTree>
    <p:extLst>
      <p:ext uri="{BB962C8B-B14F-4D97-AF65-F5344CB8AC3E}">
        <p14:creationId xmlns:p14="http://schemas.microsoft.com/office/powerpoint/2010/main" val="19774956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Only content">
    <p:spTree>
      <p:nvGrpSpPr>
        <p:cNvPr id="1" name=""/>
        <p:cNvGrpSpPr/>
        <p:nvPr/>
      </p:nvGrpSpPr>
      <p:grpSpPr>
        <a:xfrm>
          <a:off x="0" y="0"/>
          <a:ext cx="0" cy="0"/>
          <a:chOff x="0" y="0"/>
          <a:chExt cx="0" cy="0"/>
        </a:xfrm>
      </p:grpSpPr>
      <p:sp>
        <p:nvSpPr>
          <p:cNvPr id="3" name="Platshållare för innehåll 2"/>
          <p:cNvSpPr>
            <a:spLocks noGrp="1"/>
          </p:cNvSpPr>
          <p:nvPr>
            <p:ph idx="1"/>
          </p:nvPr>
        </p:nvSpPr>
        <p:spPr>
          <a:xfrm>
            <a:off x="792000" y="595470"/>
            <a:ext cx="6850800" cy="3992504"/>
          </a:xfrm>
        </p:spPr>
        <p:txBody>
          <a:bodyPr>
            <a:normAutofit/>
          </a:bodyPr>
          <a:lstStyle>
            <a:lvl1pPr>
              <a:defRPr sz="2400"/>
            </a:lvl1pPr>
            <a:lvl2pPr>
              <a:defRPr sz="2400"/>
            </a:lvl2pPr>
            <a:lvl3pPr>
              <a:defRPr sz="2400"/>
            </a:lvl3pPr>
            <a:lvl4pPr>
              <a:defRPr sz="2400"/>
            </a:lvl4pPr>
            <a:lvl5pPr>
              <a:defRPr sz="2400"/>
            </a:lvl5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Tree>
    <p:extLst>
      <p:ext uri="{BB962C8B-B14F-4D97-AF65-F5344CB8AC3E}">
        <p14:creationId xmlns:p14="http://schemas.microsoft.com/office/powerpoint/2010/main" val="179632574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78617619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örstasida - Eld">
    <p:bg>
      <p:bgPr>
        <a:solidFill>
          <a:schemeClr val="tx1"/>
        </a:solidFill>
        <a:effectLst/>
      </p:bgPr>
    </p:bg>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a:alphaModFix amt="21000"/>
            <a:extLst>
              <a:ext uri="{28A0092B-C50C-407E-A947-70E740481C1C}">
                <a14:useLocalDpi xmlns:a14="http://schemas.microsoft.com/office/drawing/2010/main" val="0"/>
              </a:ext>
            </a:extLst>
          </a:blip>
          <a:stretch>
            <a:fillRect/>
          </a:stretch>
        </p:blipFill>
        <p:spPr bwMode="auto">
          <a:xfrm>
            <a:off x="-828600" y="1275606"/>
            <a:ext cx="6264696" cy="4271832"/>
          </a:xfrm>
          <a:prstGeom prst="rect">
            <a:avLst/>
          </a:prstGeom>
          <a:solidFill>
            <a:schemeClr val="tx1"/>
          </a:solidFill>
          <a:effectLst/>
        </p:spPr>
      </p:pic>
      <p:sp>
        <p:nvSpPr>
          <p:cNvPr id="7"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8"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bg1"/>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
        <p:nvSpPr>
          <p:cNvPr id="9" name="Content Placeholder 10"/>
          <p:cNvSpPr>
            <a:spLocks noGrp="1"/>
          </p:cNvSpPr>
          <p:nvPr>
            <p:ph sz="quarter" idx="10" hasCustomPrompt="1"/>
          </p:nvPr>
        </p:nvSpPr>
        <p:spPr>
          <a:xfrm>
            <a:off x="971600" y="627534"/>
            <a:ext cx="6625108" cy="1008112"/>
          </a:xfrm>
        </p:spPr>
        <p:txBody>
          <a:bodyPr>
            <a:noAutofit/>
          </a:bodyPr>
          <a:lstStyle>
            <a:lvl1pPr marL="0" indent="0">
              <a:buNone/>
              <a:defRPr/>
            </a:lvl1pPr>
          </a:lstStyle>
          <a:p>
            <a:pPr lvl="0"/>
            <a:r>
              <a:rPr lang="sv-SE" noProof="0" dirty="0" smtClean="0"/>
              <a:t>Kurs/Programserie</a:t>
            </a:r>
          </a:p>
        </p:txBody>
      </p:sp>
    </p:spTree>
    <p:extLst>
      <p:ext uri="{BB962C8B-B14F-4D97-AF65-F5344CB8AC3E}">
        <p14:creationId xmlns:p14="http://schemas.microsoft.com/office/powerpoint/2010/main" val="170193489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Förstasida - Olivkvist">
    <p:bg>
      <p:bgPr>
        <a:solidFill>
          <a:schemeClr val="tx1"/>
        </a:solidFill>
        <a:effectLst/>
      </p:bgPr>
    </p:bg>
    <p:spTree>
      <p:nvGrpSpPr>
        <p:cNvPr id="1" name=""/>
        <p:cNvGrpSpPr/>
        <p:nvPr/>
      </p:nvGrpSpPr>
      <p:grpSpPr>
        <a:xfrm>
          <a:off x="0" y="0"/>
          <a:ext cx="0" cy="0"/>
          <a:chOff x="0" y="0"/>
          <a:chExt cx="0" cy="0"/>
        </a:xfrm>
      </p:grpSpPr>
      <p:pic>
        <p:nvPicPr>
          <p:cNvPr id="4" name="Picture 3" descr="SU_olivkvist_neg.eps"/>
          <p:cNvPicPr>
            <a:picLocks noChangeAspect="1"/>
          </p:cNvPicPr>
          <p:nvPr userDrawn="1"/>
        </p:nvPicPr>
        <p:blipFill>
          <a:blip r:embed="rId2">
            <a:alphaModFix amt="20000"/>
            <a:extLst>
              <a:ext uri="{28A0092B-C50C-407E-A947-70E740481C1C}">
                <a14:useLocalDpi xmlns:a14="http://schemas.microsoft.com/office/drawing/2010/main" val="0"/>
              </a:ext>
            </a:extLst>
          </a:blip>
          <a:stretch>
            <a:fillRect/>
          </a:stretch>
        </p:blipFill>
        <p:spPr>
          <a:xfrm>
            <a:off x="-542523" y="267494"/>
            <a:ext cx="5762595" cy="5328592"/>
          </a:xfrm>
          <a:prstGeom prst="rect">
            <a:avLst/>
          </a:prstGeom>
        </p:spPr>
      </p:pic>
      <p:sp>
        <p:nvSpPr>
          <p:cNvPr id="9"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10"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bg1"/>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
        <p:nvSpPr>
          <p:cNvPr id="11" name="Content Placeholder 10"/>
          <p:cNvSpPr>
            <a:spLocks noGrp="1"/>
          </p:cNvSpPr>
          <p:nvPr>
            <p:ph sz="quarter" idx="10" hasCustomPrompt="1"/>
          </p:nvPr>
        </p:nvSpPr>
        <p:spPr>
          <a:xfrm>
            <a:off x="971600" y="627534"/>
            <a:ext cx="6625108" cy="1008112"/>
          </a:xfrm>
        </p:spPr>
        <p:txBody>
          <a:bodyPr>
            <a:noAutofit/>
          </a:bodyPr>
          <a:lstStyle>
            <a:lvl1pPr marL="0" indent="0">
              <a:buNone/>
              <a:defRPr/>
            </a:lvl1pPr>
          </a:lstStyle>
          <a:p>
            <a:pPr lvl="0"/>
            <a:r>
              <a:rPr lang="sv-SE" noProof="0" dirty="0" smtClean="0"/>
              <a:t>Kurs/Programserie</a:t>
            </a:r>
          </a:p>
        </p:txBody>
      </p:sp>
    </p:spTree>
    <p:extLst>
      <p:ext uri="{BB962C8B-B14F-4D97-AF65-F5344CB8AC3E}">
        <p14:creationId xmlns:p14="http://schemas.microsoft.com/office/powerpoint/2010/main" val="7980154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Förstasida - Olivkvist">
    <p:spTree>
      <p:nvGrpSpPr>
        <p:cNvPr id="1" name=""/>
        <p:cNvGrpSpPr/>
        <p:nvPr/>
      </p:nvGrpSpPr>
      <p:grpSpPr>
        <a:xfrm>
          <a:off x="0" y="0"/>
          <a:ext cx="0" cy="0"/>
          <a:chOff x="0" y="0"/>
          <a:chExt cx="0" cy="0"/>
        </a:xfrm>
      </p:grpSpPr>
      <p:pic>
        <p:nvPicPr>
          <p:cNvPr id="5" name="Picture 9" descr="SU_PPT_olivkvist"/>
          <p:cNvPicPr>
            <a:picLocks noChangeAspect="1" noChangeArrowheads="1"/>
          </p:cNvPicPr>
          <p:nvPr userDrawn="1"/>
        </p:nvPicPr>
        <p:blipFill>
          <a:blip r:embed="rId2" cstate="print">
            <a:alphaModFix amt="55000"/>
          </a:blip>
          <a:srcRect l="1746"/>
          <a:stretch>
            <a:fillRect/>
          </a:stretch>
        </p:blipFill>
        <p:spPr bwMode="auto">
          <a:xfrm>
            <a:off x="1589" y="238124"/>
            <a:ext cx="5161507" cy="4905756"/>
          </a:xfrm>
          <a:prstGeom prst="rect">
            <a:avLst/>
          </a:prstGeom>
          <a:noFill/>
        </p:spPr>
      </p:pic>
      <p:sp>
        <p:nvSpPr>
          <p:cNvPr id="6" name="Rubrik 1"/>
          <p:cNvSpPr>
            <a:spLocks noGrp="1"/>
          </p:cNvSpPr>
          <p:nvPr>
            <p:ph type="ctrTitle" hasCustomPrompt="1"/>
          </p:nvPr>
        </p:nvSpPr>
        <p:spPr>
          <a:xfrm>
            <a:off x="1008000" y="1827900"/>
            <a:ext cx="6631200" cy="1069200"/>
          </a:xfrm>
        </p:spPr>
        <p:txBody>
          <a:bodyPr lIns="72000" tIns="36000" rIns="72000" bIns="36000" anchor="ctr" anchorCtr="0">
            <a:norm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8" name="Content Placeholder 10"/>
          <p:cNvSpPr>
            <a:spLocks noGrp="1"/>
          </p:cNvSpPr>
          <p:nvPr>
            <p:ph sz="quarter" idx="10" hasCustomPrompt="1"/>
          </p:nvPr>
        </p:nvSpPr>
        <p:spPr>
          <a:xfrm>
            <a:off x="971600" y="627534"/>
            <a:ext cx="6625108" cy="1008112"/>
          </a:xfrm>
        </p:spPr>
        <p:txBody>
          <a:bodyPr/>
          <a:lstStyle>
            <a:lvl1pPr marL="0" indent="0">
              <a:buNone/>
              <a:defRPr/>
            </a:lvl1pPr>
          </a:lstStyle>
          <a:p>
            <a:pPr lvl="0"/>
            <a:r>
              <a:rPr lang="sv-SE" noProof="0" dirty="0" smtClean="0"/>
              <a:t>Kurs/Programserie</a:t>
            </a:r>
          </a:p>
        </p:txBody>
      </p:sp>
      <p:sp>
        <p:nvSpPr>
          <p:cNvPr id="9"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Tree>
    <p:extLst>
      <p:ext uri="{BB962C8B-B14F-4D97-AF65-F5344CB8AC3E}">
        <p14:creationId xmlns:p14="http://schemas.microsoft.com/office/powerpoint/2010/main" val="327140474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Förstasida - Kronor">
    <p:bg>
      <p:bgPr>
        <a:solidFill>
          <a:schemeClr val="tx1"/>
        </a:solidFill>
        <a:effectLst/>
      </p:bgPr>
    </p:bg>
    <p:spTree>
      <p:nvGrpSpPr>
        <p:cNvPr id="1" name=""/>
        <p:cNvGrpSpPr/>
        <p:nvPr/>
      </p:nvGrpSpPr>
      <p:grpSpPr>
        <a:xfrm>
          <a:off x="0" y="0"/>
          <a:ext cx="0" cy="0"/>
          <a:chOff x="0" y="0"/>
          <a:chExt cx="0" cy="0"/>
        </a:xfrm>
      </p:grpSpPr>
      <p:pic>
        <p:nvPicPr>
          <p:cNvPr id="7" name="Picture 9"/>
          <p:cNvPicPr>
            <a:picLocks noChangeAspect="1" noChangeArrowheads="1"/>
          </p:cNvPicPr>
          <p:nvPr userDrawn="1"/>
        </p:nvPicPr>
        <p:blipFill>
          <a:blip r:embed="rId2">
            <a:alphaModFix amt="20000"/>
            <a:extLst>
              <a:ext uri="{28A0092B-C50C-407E-A947-70E740481C1C}">
                <a14:useLocalDpi xmlns:a14="http://schemas.microsoft.com/office/drawing/2010/main" val="0"/>
              </a:ext>
            </a:extLst>
          </a:blip>
          <a:stretch>
            <a:fillRect/>
          </a:stretch>
        </p:blipFill>
        <p:spPr bwMode="auto">
          <a:xfrm>
            <a:off x="-1055431" y="1275606"/>
            <a:ext cx="5267391" cy="3867894"/>
          </a:xfrm>
          <a:prstGeom prst="rect">
            <a:avLst/>
          </a:prstGeom>
          <a:noFill/>
        </p:spPr>
      </p:pic>
      <p:sp>
        <p:nvSpPr>
          <p:cNvPr id="10"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11"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bg1"/>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
        <p:nvSpPr>
          <p:cNvPr id="12" name="Content Placeholder 10"/>
          <p:cNvSpPr>
            <a:spLocks noGrp="1"/>
          </p:cNvSpPr>
          <p:nvPr>
            <p:ph sz="quarter" idx="10" hasCustomPrompt="1"/>
          </p:nvPr>
        </p:nvSpPr>
        <p:spPr>
          <a:xfrm>
            <a:off x="971600" y="627534"/>
            <a:ext cx="6625108" cy="1008112"/>
          </a:xfrm>
        </p:spPr>
        <p:txBody>
          <a:bodyPr>
            <a:noAutofit/>
          </a:bodyPr>
          <a:lstStyle>
            <a:lvl1pPr marL="0" indent="0">
              <a:buNone/>
              <a:defRPr/>
            </a:lvl1pPr>
          </a:lstStyle>
          <a:p>
            <a:pPr lvl="0"/>
            <a:r>
              <a:rPr lang="sv-SE" noProof="0" dirty="0" smtClean="0"/>
              <a:t>Kurs/Programserie</a:t>
            </a:r>
          </a:p>
        </p:txBody>
      </p:sp>
    </p:spTree>
    <p:extLst>
      <p:ext uri="{BB962C8B-B14F-4D97-AF65-F5344CB8AC3E}">
        <p14:creationId xmlns:p14="http://schemas.microsoft.com/office/powerpoint/2010/main" val="296838715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Förstasida">
    <p:bg>
      <p:bgPr>
        <a:solidFill>
          <a:schemeClr val="tx1"/>
        </a:solidFill>
        <a:effectLst/>
      </p:bgPr>
    </p:bg>
    <p:spTree>
      <p:nvGrpSpPr>
        <p:cNvPr id="1" name=""/>
        <p:cNvGrpSpPr/>
        <p:nvPr/>
      </p:nvGrpSpPr>
      <p:grpSpPr>
        <a:xfrm>
          <a:off x="0" y="0"/>
          <a:ext cx="0" cy="0"/>
          <a:chOff x="0" y="0"/>
          <a:chExt cx="0" cy="0"/>
        </a:xfrm>
      </p:grpSpPr>
      <p:sp>
        <p:nvSpPr>
          <p:cNvPr id="8"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9"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bg1"/>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
        <p:nvSpPr>
          <p:cNvPr id="10" name="Content Placeholder 10"/>
          <p:cNvSpPr>
            <a:spLocks noGrp="1"/>
          </p:cNvSpPr>
          <p:nvPr>
            <p:ph sz="quarter" idx="10" hasCustomPrompt="1"/>
          </p:nvPr>
        </p:nvSpPr>
        <p:spPr>
          <a:xfrm>
            <a:off x="971600" y="627534"/>
            <a:ext cx="6625108" cy="1008112"/>
          </a:xfrm>
        </p:spPr>
        <p:txBody>
          <a:bodyPr>
            <a:noAutofit/>
          </a:bodyPr>
          <a:lstStyle>
            <a:lvl1pPr marL="0" indent="0">
              <a:buNone/>
              <a:defRPr/>
            </a:lvl1pPr>
          </a:lstStyle>
          <a:p>
            <a:pPr lvl="0"/>
            <a:r>
              <a:rPr lang="sv-SE" noProof="0" dirty="0" smtClean="0"/>
              <a:t>Kurs/Programserie</a:t>
            </a:r>
          </a:p>
        </p:txBody>
      </p:sp>
    </p:spTree>
    <p:extLst>
      <p:ext uri="{BB962C8B-B14F-4D97-AF65-F5344CB8AC3E}">
        <p14:creationId xmlns:p14="http://schemas.microsoft.com/office/powerpoint/2010/main" val="424982921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Rubrik och innehåll">
    <p:bg>
      <p:bgPr>
        <a:solidFill>
          <a:schemeClr val="tx1"/>
        </a:solidFill>
        <a:effectLst/>
      </p:bgPr>
    </p:bg>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Autofit/>
          </a:bodyPr>
          <a:lstStyle>
            <a:lvl1pPr>
              <a:defRPr sz="2800"/>
            </a:lvl1pPr>
          </a:lstStyle>
          <a:p>
            <a:r>
              <a:rPr lang="sv-SE" noProof="0" smtClean="0"/>
              <a:t>Click to edit Master title style</a:t>
            </a:r>
            <a:endParaRPr lang="sv-SE" noProof="0"/>
          </a:p>
        </p:txBody>
      </p:sp>
      <p:sp>
        <p:nvSpPr>
          <p:cNvPr id="3" name="Platshållare för innehåll 2"/>
          <p:cNvSpPr>
            <a:spLocks noGrp="1"/>
          </p:cNvSpPr>
          <p:nvPr>
            <p:ph idx="1"/>
          </p:nvPr>
        </p:nvSpPr>
        <p:spPr>
          <a:xfrm>
            <a:off x="792000" y="1275534"/>
            <a:ext cx="6850800" cy="3240432"/>
          </a:xfrm>
        </p:spPr>
        <p:txBody>
          <a:bodyPr>
            <a:normAutofit/>
          </a:bodyPr>
          <a:lstStyle>
            <a:lvl1pPr>
              <a:defRPr sz="2400"/>
            </a:lvl1pPr>
            <a:lvl2pPr>
              <a:defRPr sz="2400"/>
            </a:lvl2pPr>
            <a:lvl3pPr>
              <a:defRPr sz="2400"/>
            </a:lvl3pPr>
            <a:lvl4pPr>
              <a:defRPr sz="2400"/>
            </a:lvl4pPr>
            <a:lvl5pPr>
              <a:defRPr sz="2400"/>
            </a:lvl5pPr>
          </a:lstStyle>
          <a:p>
            <a:pPr lvl="0"/>
            <a:r>
              <a:rPr lang="sv-SE" noProof="0" smtClean="0"/>
              <a:t>Click to edit Master text styles</a:t>
            </a:r>
          </a:p>
          <a:p>
            <a:pPr lvl="1"/>
            <a:r>
              <a:rPr lang="sv-SE" noProof="0" smtClean="0"/>
              <a:t>Second level</a:t>
            </a:r>
          </a:p>
          <a:p>
            <a:pPr lvl="2"/>
            <a:r>
              <a:rPr lang="sv-SE" noProof="0" smtClean="0"/>
              <a:t>Third level</a:t>
            </a:r>
          </a:p>
          <a:p>
            <a:pPr lvl="3"/>
            <a:r>
              <a:rPr lang="sv-SE" noProof="0" smtClean="0"/>
              <a:t>Fourth level</a:t>
            </a:r>
          </a:p>
          <a:p>
            <a:pPr lvl="4"/>
            <a:r>
              <a:rPr lang="sv-SE" noProof="0" smtClean="0"/>
              <a:t>Fifth level</a:t>
            </a:r>
            <a:endParaRPr lang="sv-SE" noProof="0"/>
          </a:p>
        </p:txBody>
      </p:sp>
    </p:spTree>
    <p:extLst>
      <p:ext uri="{BB962C8B-B14F-4D97-AF65-F5344CB8AC3E}">
        <p14:creationId xmlns:p14="http://schemas.microsoft.com/office/powerpoint/2010/main" val="325051484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Kapitelsida - Eld">
    <p:bg>
      <p:bgPr>
        <a:solidFill>
          <a:schemeClr val="tx1"/>
        </a:solidFill>
        <a:effectLst/>
      </p:bgPr>
    </p:bg>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a:alphaModFix amt="21000"/>
            <a:extLst>
              <a:ext uri="{28A0092B-C50C-407E-A947-70E740481C1C}">
                <a14:useLocalDpi xmlns:a14="http://schemas.microsoft.com/office/drawing/2010/main" val="0"/>
              </a:ext>
            </a:extLst>
          </a:blip>
          <a:stretch>
            <a:fillRect/>
          </a:stretch>
        </p:blipFill>
        <p:spPr bwMode="auto">
          <a:xfrm>
            <a:off x="-828600" y="1275606"/>
            <a:ext cx="6264696" cy="4271832"/>
          </a:xfrm>
          <a:prstGeom prst="rect">
            <a:avLst/>
          </a:prstGeom>
          <a:solidFill>
            <a:schemeClr val="tx1"/>
          </a:solidFill>
          <a:effectLst/>
        </p:spPr>
      </p:pic>
      <p:sp>
        <p:nvSpPr>
          <p:cNvPr id="5"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7"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111691585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Kapitelsida - Olivkvist">
    <p:bg>
      <p:bgPr>
        <a:solidFill>
          <a:schemeClr val="tx1"/>
        </a:solidFill>
        <a:effectLst/>
      </p:bgPr>
    </p:bg>
    <p:spTree>
      <p:nvGrpSpPr>
        <p:cNvPr id="1" name=""/>
        <p:cNvGrpSpPr/>
        <p:nvPr/>
      </p:nvGrpSpPr>
      <p:grpSpPr>
        <a:xfrm>
          <a:off x="0" y="0"/>
          <a:ext cx="0" cy="0"/>
          <a:chOff x="0" y="0"/>
          <a:chExt cx="0" cy="0"/>
        </a:xfrm>
      </p:grpSpPr>
      <p:pic>
        <p:nvPicPr>
          <p:cNvPr id="6" name="Picture 5" descr="SU_olivkvist_neg.eps"/>
          <p:cNvPicPr>
            <a:picLocks noChangeAspect="1"/>
          </p:cNvPicPr>
          <p:nvPr userDrawn="1"/>
        </p:nvPicPr>
        <p:blipFill>
          <a:blip r:embed="rId2">
            <a:alphaModFix amt="20000"/>
            <a:extLst>
              <a:ext uri="{28A0092B-C50C-407E-A947-70E740481C1C}">
                <a14:useLocalDpi xmlns:a14="http://schemas.microsoft.com/office/drawing/2010/main" val="0"/>
              </a:ext>
            </a:extLst>
          </a:blip>
          <a:stretch>
            <a:fillRect/>
          </a:stretch>
        </p:blipFill>
        <p:spPr>
          <a:xfrm>
            <a:off x="-542523" y="267494"/>
            <a:ext cx="5762595" cy="5328592"/>
          </a:xfrm>
          <a:prstGeom prst="rect">
            <a:avLst/>
          </a:prstGeom>
        </p:spPr>
      </p:pic>
      <p:sp>
        <p:nvSpPr>
          <p:cNvPr id="8"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9"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1259114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Kapitelsida - Kronor">
    <p:bg>
      <p:bgPr>
        <a:solidFill>
          <a:schemeClr val="tx1"/>
        </a:solidFill>
        <a:effectLst/>
      </p:bgPr>
    </p:bg>
    <p:spTree>
      <p:nvGrpSpPr>
        <p:cNvPr id="1" name=""/>
        <p:cNvGrpSpPr/>
        <p:nvPr/>
      </p:nvGrpSpPr>
      <p:grpSpPr>
        <a:xfrm>
          <a:off x="0" y="0"/>
          <a:ext cx="0" cy="0"/>
          <a:chOff x="0" y="0"/>
          <a:chExt cx="0" cy="0"/>
        </a:xfrm>
      </p:grpSpPr>
      <p:pic>
        <p:nvPicPr>
          <p:cNvPr id="6" name="Picture 9"/>
          <p:cNvPicPr>
            <a:picLocks noChangeAspect="1" noChangeArrowheads="1"/>
          </p:cNvPicPr>
          <p:nvPr userDrawn="1"/>
        </p:nvPicPr>
        <p:blipFill>
          <a:blip r:embed="rId2">
            <a:alphaModFix amt="20000"/>
            <a:extLst>
              <a:ext uri="{28A0092B-C50C-407E-A947-70E740481C1C}">
                <a14:useLocalDpi xmlns:a14="http://schemas.microsoft.com/office/drawing/2010/main" val="0"/>
              </a:ext>
            </a:extLst>
          </a:blip>
          <a:stretch>
            <a:fillRect/>
          </a:stretch>
        </p:blipFill>
        <p:spPr bwMode="auto">
          <a:xfrm>
            <a:off x="-1055431" y="1275606"/>
            <a:ext cx="5267391" cy="3867894"/>
          </a:xfrm>
          <a:prstGeom prst="rect">
            <a:avLst/>
          </a:prstGeom>
          <a:noFill/>
        </p:spPr>
      </p:pic>
      <p:sp>
        <p:nvSpPr>
          <p:cNvPr id="8"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9"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12787982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Kapitelsida">
    <p:bg>
      <p:bgPr>
        <a:solidFill>
          <a:schemeClr val="tx1"/>
        </a:solidFill>
        <a:effectLst/>
      </p:bgPr>
    </p:bg>
    <p:spTree>
      <p:nvGrpSpPr>
        <p:cNvPr id="1" name=""/>
        <p:cNvGrpSpPr/>
        <p:nvPr/>
      </p:nvGrpSpPr>
      <p:grpSpPr>
        <a:xfrm>
          <a:off x="0" y="0"/>
          <a:ext cx="0" cy="0"/>
          <a:chOff x="0" y="0"/>
          <a:chExt cx="0" cy="0"/>
        </a:xfrm>
      </p:grpSpPr>
      <p:sp>
        <p:nvSpPr>
          <p:cNvPr id="6"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title</a:t>
            </a:r>
            <a:r>
              <a:rPr lang="sv-SE" noProof="0" dirty="0" smtClean="0"/>
              <a:t> style</a:t>
            </a:r>
            <a:endParaRPr lang="sv-SE" noProof="0" dirty="0"/>
          </a:p>
        </p:txBody>
      </p:sp>
      <p:sp>
        <p:nvSpPr>
          <p:cNvPr id="7" name="Underrubrik 2"/>
          <p:cNvSpPr>
            <a:spLocks noGrp="1"/>
          </p:cNvSpPr>
          <p:nvPr>
            <p:ph type="subTitle" idx="1"/>
          </p:nvPr>
        </p:nvSpPr>
        <p:spPr>
          <a:xfrm>
            <a:off x="1008000" y="2894400"/>
            <a:ext cx="6631200" cy="1621566"/>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18978091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vå innehållsdelar">
    <p:bg>
      <p:bgPr>
        <a:solidFill>
          <a:schemeClr val="tx1"/>
        </a:solidFill>
        <a:effectLst/>
      </p:bgPr>
    </p:bg>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sv-SE" smtClean="0"/>
              <a:t>Click to edit Master title style</a:t>
            </a:r>
            <a:endParaRPr lang="sv-SE" dirty="0"/>
          </a:p>
        </p:txBody>
      </p:sp>
      <p:sp>
        <p:nvSpPr>
          <p:cNvPr id="3" name="Platshållare för innehåll 2"/>
          <p:cNvSpPr>
            <a:spLocks noGrp="1"/>
          </p:cNvSpPr>
          <p:nvPr>
            <p:ph sz="half" idx="1"/>
          </p:nvPr>
        </p:nvSpPr>
        <p:spPr>
          <a:xfrm>
            <a:off x="7920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
        <p:nvSpPr>
          <p:cNvPr id="4" name="Platshållare för innehåll 3"/>
          <p:cNvSpPr>
            <a:spLocks noGrp="1"/>
          </p:cNvSpPr>
          <p:nvPr>
            <p:ph sz="half" idx="2"/>
          </p:nvPr>
        </p:nvSpPr>
        <p:spPr>
          <a:xfrm>
            <a:off x="42912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Tree>
    <p:extLst>
      <p:ext uri="{BB962C8B-B14F-4D97-AF65-F5344CB8AC3E}">
        <p14:creationId xmlns:p14="http://schemas.microsoft.com/office/powerpoint/2010/main" val="32089489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Rubrik och text">
    <p:bg>
      <p:bgPr>
        <a:solidFill>
          <a:schemeClr val="tx1"/>
        </a:solidFill>
        <a:effectLst/>
      </p:bgPr>
    </p:bg>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sv-SE" noProof="0" smtClean="0"/>
              <a:t>Click to edit Master title style</a:t>
            </a:r>
            <a:endParaRPr lang="sv-SE" noProof="0"/>
          </a:p>
        </p:txBody>
      </p:sp>
      <p:sp>
        <p:nvSpPr>
          <p:cNvPr id="3" name="Platshållare för innehåll 2"/>
          <p:cNvSpPr>
            <a:spLocks noGrp="1"/>
          </p:cNvSpPr>
          <p:nvPr>
            <p:ph idx="1"/>
          </p:nvPr>
        </p:nvSpPr>
        <p:spPr>
          <a:xfrm>
            <a:off x="792000" y="1275534"/>
            <a:ext cx="6850800" cy="2411100"/>
          </a:xfrm>
        </p:spPr>
        <p:txBody>
          <a:bodyPr>
            <a:normAutofit/>
          </a:bodyPr>
          <a:lstStyle>
            <a:lvl1pPr marL="1588" indent="-1588">
              <a:lnSpc>
                <a:spcPts val="2600"/>
              </a:lnSpc>
              <a:buNone/>
              <a:defRPr sz="2400"/>
            </a:lvl1pPr>
            <a:lvl2pPr>
              <a:buNone/>
              <a:defRPr/>
            </a:lvl2pPr>
            <a:lvl3pPr>
              <a:buNone/>
              <a:defRPr/>
            </a:lvl3pPr>
            <a:lvl4pPr>
              <a:buNone/>
              <a:defRPr/>
            </a:lvl4pPr>
            <a:lvl5pPr>
              <a:buNone/>
              <a:defRPr/>
            </a:lvl5pPr>
          </a:lstStyle>
          <a:p>
            <a:pPr lvl="0"/>
            <a:r>
              <a:rPr lang="sv-SE" noProof="0" smtClean="0"/>
              <a:t>Click to edit Master text styles</a:t>
            </a:r>
          </a:p>
        </p:txBody>
      </p:sp>
    </p:spTree>
    <p:extLst>
      <p:ext uri="{BB962C8B-B14F-4D97-AF65-F5344CB8AC3E}">
        <p14:creationId xmlns:p14="http://schemas.microsoft.com/office/powerpoint/2010/main" val="371640710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Endast innehåll">
    <p:bg>
      <p:bgPr>
        <a:solidFill>
          <a:schemeClr val="tx1"/>
        </a:solidFill>
        <a:effectLst/>
      </p:bgPr>
    </p:bg>
    <p:spTree>
      <p:nvGrpSpPr>
        <p:cNvPr id="1" name=""/>
        <p:cNvGrpSpPr/>
        <p:nvPr/>
      </p:nvGrpSpPr>
      <p:grpSpPr>
        <a:xfrm>
          <a:off x="0" y="0"/>
          <a:ext cx="0" cy="0"/>
          <a:chOff x="0" y="0"/>
          <a:chExt cx="0" cy="0"/>
        </a:xfrm>
      </p:grpSpPr>
      <p:sp>
        <p:nvSpPr>
          <p:cNvPr id="3" name="Platshållare för innehåll 2"/>
          <p:cNvSpPr>
            <a:spLocks noGrp="1"/>
          </p:cNvSpPr>
          <p:nvPr>
            <p:ph idx="1"/>
          </p:nvPr>
        </p:nvSpPr>
        <p:spPr>
          <a:xfrm>
            <a:off x="792000" y="595470"/>
            <a:ext cx="6850800" cy="3992504"/>
          </a:xfrm>
        </p:spPr>
        <p:txBody>
          <a:bodyPr>
            <a:normAutofit/>
          </a:bodyPr>
          <a:lstStyle>
            <a:lvl1pPr>
              <a:defRPr sz="2400"/>
            </a:lvl1pPr>
            <a:lvl2pPr>
              <a:defRPr sz="2400"/>
            </a:lvl2pPr>
            <a:lvl3pPr>
              <a:defRPr sz="2400"/>
            </a:lvl3pPr>
            <a:lvl4pPr>
              <a:defRPr sz="2400"/>
            </a:lvl4pPr>
            <a:lvl5pPr>
              <a:defRPr sz="2400"/>
            </a:lvl5pPr>
          </a:lstStyle>
          <a:p>
            <a:pPr lvl="0"/>
            <a:r>
              <a:rPr lang="sv-SE" dirty="0" err="1" smtClean="0"/>
              <a:t>Click</a:t>
            </a:r>
            <a:r>
              <a:rPr lang="sv-SE" dirty="0" smtClean="0"/>
              <a:t> </a:t>
            </a:r>
            <a:r>
              <a:rPr lang="sv-SE" dirty="0" err="1" smtClean="0"/>
              <a:t>to</a:t>
            </a:r>
            <a:r>
              <a:rPr lang="sv-SE" dirty="0" smtClean="0"/>
              <a:t> </a:t>
            </a:r>
            <a:r>
              <a:rPr lang="sv-SE" dirty="0" err="1" smtClean="0"/>
              <a:t>edit</a:t>
            </a:r>
            <a:r>
              <a:rPr lang="sv-SE" dirty="0" smtClean="0"/>
              <a:t> Master text </a:t>
            </a:r>
            <a:r>
              <a:rPr lang="sv-SE" dirty="0" err="1" smtClean="0"/>
              <a:t>styles</a:t>
            </a:r>
            <a:endParaRPr lang="sv-SE" dirty="0" smtClean="0"/>
          </a:p>
          <a:p>
            <a:pPr lvl="1"/>
            <a:r>
              <a:rPr lang="sv-SE" dirty="0" smtClean="0"/>
              <a:t>Second </a:t>
            </a:r>
            <a:r>
              <a:rPr lang="sv-SE" dirty="0" err="1" smtClean="0"/>
              <a:t>level</a:t>
            </a:r>
            <a:endParaRPr lang="sv-SE" dirty="0" smtClean="0"/>
          </a:p>
          <a:p>
            <a:pPr lvl="2"/>
            <a:r>
              <a:rPr lang="sv-SE" dirty="0" err="1" smtClean="0"/>
              <a:t>Third</a:t>
            </a:r>
            <a:r>
              <a:rPr lang="sv-SE" dirty="0" smtClean="0"/>
              <a:t> </a:t>
            </a:r>
            <a:r>
              <a:rPr lang="sv-SE" dirty="0" err="1" smtClean="0"/>
              <a:t>level</a:t>
            </a:r>
            <a:endParaRPr lang="sv-SE" dirty="0" smtClean="0"/>
          </a:p>
          <a:p>
            <a:pPr lvl="3"/>
            <a:r>
              <a:rPr lang="sv-SE" dirty="0" err="1" smtClean="0"/>
              <a:t>Fourth</a:t>
            </a:r>
            <a:r>
              <a:rPr lang="sv-SE" dirty="0" smtClean="0"/>
              <a:t> </a:t>
            </a:r>
            <a:r>
              <a:rPr lang="sv-SE" dirty="0" err="1" smtClean="0"/>
              <a:t>level</a:t>
            </a:r>
            <a:endParaRPr lang="sv-SE" dirty="0" smtClean="0"/>
          </a:p>
          <a:p>
            <a:pPr lvl="4"/>
            <a:r>
              <a:rPr lang="sv-SE" dirty="0" err="1" smtClean="0"/>
              <a:t>Fifth</a:t>
            </a:r>
            <a:r>
              <a:rPr lang="sv-SE" dirty="0" smtClean="0"/>
              <a:t> </a:t>
            </a:r>
            <a:r>
              <a:rPr lang="sv-SE" dirty="0" err="1" smtClean="0"/>
              <a:t>level</a:t>
            </a:r>
            <a:endParaRPr lang="sv-SE" dirty="0"/>
          </a:p>
        </p:txBody>
      </p:sp>
    </p:spTree>
    <p:extLst>
      <p:ext uri="{BB962C8B-B14F-4D97-AF65-F5344CB8AC3E}">
        <p14:creationId xmlns:p14="http://schemas.microsoft.com/office/powerpoint/2010/main" val="30376429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Förstasida">
    <p:spTree>
      <p:nvGrpSpPr>
        <p:cNvPr id="1" name=""/>
        <p:cNvGrpSpPr/>
        <p:nvPr/>
      </p:nvGrpSpPr>
      <p:grpSpPr>
        <a:xfrm>
          <a:off x="0" y="0"/>
          <a:ext cx="0" cy="0"/>
          <a:chOff x="0" y="0"/>
          <a:chExt cx="0" cy="0"/>
        </a:xfrm>
      </p:grpSpPr>
      <p:sp>
        <p:nvSpPr>
          <p:cNvPr id="5" name="Rubrik 1"/>
          <p:cNvSpPr>
            <a:spLocks noGrp="1"/>
          </p:cNvSpPr>
          <p:nvPr>
            <p:ph type="ctrTitle" hasCustomPrompt="1"/>
          </p:nvPr>
        </p:nvSpPr>
        <p:spPr>
          <a:xfrm>
            <a:off x="1008000" y="1827900"/>
            <a:ext cx="6631200" cy="1069200"/>
          </a:xfrm>
        </p:spPr>
        <p:txBody>
          <a:bodyPr lIns="72000" tIns="36000" rIns="72000" bIns="36000" anchor="ctr" anchorCtr="0">
            <a:normAutofit/>
          </a:bodyPr>
          <a:lstStyle>
            <a:lvl1pPr algn="l">
              <a:defRPr sz="4400" b="0">
                <a:latin typeface="Verdana" pitchFamily="34" charset="0"/>
                <a:ea typeface="Verdana" pitchFamily="34" charset="0"/>
                <a:cs typeface="Verdana" pitchFamily="34" charset="0"/>
              </a:defRPr>
            </a:lvl1pPr>
          </a:lstStyle>
          <a:p>
            <a:r>
              <a:rPr lang="sv-SE" noProof="0" smtClean="0"/>
              <a:t>Avsnittsnamn</a:t>
            </a:r>
            <a:endParaRPr lang="sv-SE" noProof="0"/>
          </a:p>
        </p:txBody>
      </p:sp>
      <p:sp>
        <p:nvSpPr>
          <p:cNvPr id="7" name="Content Placeholder 10"/>
          <p:cNvSpPr>
            <a:spLocks noGrp="1"/>
          </p:cNvSpPr>
          <p:nvPr>
            <p:ph sz="quarter" idx="10" hasCustomPrompt="1"/>
          </p:nvPr>
        </p:nvSpPr>
        <p:spPr>
          <a:xfrm>
            <a:off x="971600" y="627534"/>
            <a:ext cx="6625108" cy="1008112"/>
          </a:xfrm>
        </p:spPr>
        <p:txBody>
          <a:bodyPr/>
          <a:lstStyle>
            <a:lvl1pPr marL="0" indent="0">
              <a:buNone/>
              <a:defRPr/>
            </a:lvl1pPr>
          </a:lstStyle>
          <a:p>
            <a:pPr lvl="0"/>
            <a:r>
              <a:rPr lang="sv-SE" noProof="0" dirty="0" smtClean="0"/>
              <a:t>Kurs/Programserie</a:t>
            </a:r>
          </a:p>
        </p:txBody>
      </p:sp>
      <p:sp>
        <p:nvSpPr>
          <p:cNvPr id="8" name="Underrubrik 2"/>
          <p:cNvSpPr>
            <a:spLocks noGrp="1"/>
          </p:cNvSpPr>
          <p:nvPr>
            <p:ph type="subTitle" idx="1" hasCustomPrompt="1"/>
          </p:nvPr>
        </p:nvSpPr>
        <p:spPr>
          <a:xfrm>
            <a:off x="1008000" y="2894400"/>
            <a:ext cx="6631200" cy="104550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smtClean="0"/>
              <a:t>Talare eller underrubrik</a:t>
            </a:r>
          </a:p>
        </p:txBody>
      </p:sp>
    </p:spTree>
    <p:extLst>
      <p:ext uri="{BB962C8B-B14F-4D97-AF65-F5344CB8AC3E}">
        <p14:creationId xmlns:p14="http://schemas.microsoft.com/office/powerpoint/2010/main" val="59284099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Tom">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12753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First page - Fire">
    <p:bg>
      <p:bgPr>
        <a:solidFill>
          <a:schemeClr val="tx1"/>
        </a:solidFill>
        <a:effectLst/>
      </p:bgPr>
    </p:bg>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a:alphaModFix amt="21000"/>
            <a:extLst>
              <a:ext uri="{28A0092B-C50C-407E-A947-70E740481C1C}">
                <a14:useLocalDpi xmlns:a14="http://schemas.microsoft.com/office/drawing/2010/main" val="0"/>
              </a:ext>
            </a:extLst>
          </a:blip>
          <a:stretch>
            <a:fillRect/>
          </a:stretch>
        </p:blipFill>
        <p:spPr bwMode="auto">
          <a:xfrm>
            <a:off x="-828600" y="1275606"/>
            <a:ext cx="6264696" cy="4271832"/>
          </a:xfrm>
          <a:prstGeom prst="rect">
            <a:avLst/>
          </a:prstGeom>
          <a:solidFill>
            <a:schemeClr val="tx1"/>
          </a:solidFill>
          <a:effectLst/>
        </p:spPr>
      </p:pic>
      <p:sp>
        <p:nvSpPr>
          <p:cNvPr id="10"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11"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
        <p:nvSpPr>
          <p:cNvPr id="12" name="Content Placeholder 10"/>
          <p:cNvSpPr>
            <a:spLocks noGrp="1"/>
          </p:cNvSpPr>
          <p:nvPr>
            <p:ph sz="quarter" idx="10" hasCustomPrompt="1"/>
          </p:nvPr>
        </p:nvSpPr>
        <p:spPr>
          <a:xfrm>
            <a:off x="971600" y="627534"/>
            <a:ext cx="6625108" cy="1008112"/>
          </a:xfrm>
        </p:spPr>
        <p:txBody>
          <a:bodyPr>
            <a:noAutofit/>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Tree>
    <p:extLst>
      <p:ext uri="{BB962C8B-B14F-4D97-AF65-F5344CB8AC3E}">
        <p14:creationId xmlns:p14="http://schemas.microsoft.com/office/powerpoint/2010/main" val="17991691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First page - Olive branch">
    <p:bg>
      <p:bgPr>
        <a:solidFill>
          <a:schemeClr val="tx1"/>
        </a:solidFill>
        <a:effectLst/>
      </p:bgPr>
    </p:bg>
    <p:spTree>
      <p:nvGrpSpPr>
        <p:cNvPr id="1" name=""/>
        <p:cNvGrpSpPr/>
        <p:nvPr/>
      </p:nvGrpSpPr>
      <p:grpSpPr>
        <a:xfrm>
          <a:off x="0" y="0"/>
          <a:ext cx="0" cy="0"/>
          <a:chOff x="0" y="0"/>
          <a:chExt cx="0" cy="0"/>
        </a:xfrm>
      </p:grpSpPr>
      <p:pic>
        <p:nvPicPr>
          <p:cNvPr id="4" name="Picture 3" descr="SU_olivkvist_neg.eps"/>
          <p:cNvPicPr>
            <a:picLocks noChangeAspect="1"/>
          </p:cNvPicPr>
          <p:nvPr userDrawn="1"/>
        </p:nvPicPr>
        <p:blipFill>
          <a:blip r:embed="rId2">
            <a:alphaModFix amt="20000"/>
            <a:extLst>
              <a:ext uri="{28A0092B-C50C-407E-A947-70E740481C1C}">
                <a14:useLocalDpi xmlns:a14="http://schemas.microsoft.com/office/drawing/2010/main" val="0"/>
              </a:ext>
            </a:extLst>
          </a:blip>
          <a:stretch>
            <a:fillRect/>
          </a:stretch>
        </p:blipFill>
        <p:spPr>
          <a:xfrm>
            <a:off x="-542523" y="267494"/>
            <a:ext cx="5762595" cy="5328592"/>
          </a:xfrm>
          <a:prstGeom prst="rect">
            <a:avLst/>
          </a:prstGeom>
        </p:spPr>
      </p:pic>
      <p:sp>
        <p:nvSpPr>
          <p:cNvPr id="6"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7"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
        <p:nvSpPr>
          <p:cNvPr id="8" name="Content Placeholder 10"/>
          <p:cNvSpPr>
            <a:spLocks noGrp="1"/>
          </p:cNvSpPr>
          <p:nvPr>
            <p:ph sz="quarter" idx="10" hasCustomPrompt="1"/>
          </p:nvPr>
        </p:nvSpPr>
        <p:spPr>
          <a:xfrm>
            <a:off x="971600" y="627534"/>
            <a:ext cx="6625108" cy="1008112"/>
          </a:xfrm>
        </p:spPr>
        <p:txBody>
          <a:bodyPr>
            <a:noAutofit/>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Tree>
    <p:extLst>
      <p:ext uri="{BB962C8B-B14F-4D97-AF65-F5344CB8AC3E}">
        <p14:creationId xmlns:p14="http://schemas.microsoft.com/office/powerpoint/2010/main" val="18505095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First page - Crowns">
    <p:bg>
      <p:bgPr>
        <a:solidFill>
          <a:schemeClr val="tx1"/>
        </a:solidFill>
        <a:effectLst/>
      </p:bgPr>
    </p:bg>
    <p:spTree>
      <p:nvGrpSpPr>
        <p:cNvPr id="1" name=""/>
        <p:cNvGrpSpPr/>
        <p:nvPr/>
      </p:nvGrpSpPr>
      <p:grpSpPr>
        <a:xfrm>
          <a:off x="0" y="0"/>
          <a:ext cx="0" cy="0"/>
          <a:chOff x="0" y="0"/>
          <a:chExt cx="0" cy="0"/>
        </a:xfrm>
      </p:grpSpPr>
      <p:pic>
        <p:nvPicPr>
          <p:cNvPr id="7" name="Picture 9"/>
          <p:cNvPicPr>
            <a:picLocks noChangeAspect="1" noChangeArrowheads="1"/>
          </p:cNvPicPr>
          <p:nvPr userDrawn="1"/>
        </p:nvPicPr>
        <p:blipFill>
          <a:blip r:embed="rId2">
            <a:alphaModFix amt="20000"/>
            <a:extLst>
              <a:ext uri="{28A0092B-C50C-407E-A947-70E740481C1C}">
                <a14:useLocalDpi xmlns:a14="http://schemas.microsoft.com/office/drawing/2010/main" val="0"/>
              </a:ext>
            </a:extLst>
          </a:blip>
          <a:stretch>
            <a:fillRect/>
          </a:stretch>
        </p:blipFill>
        <p:spPr bwMode="auto">
          <a:xfrm>
            <a:off x="-1055431" y="1275606"/>
            <a:ext cx="5267391" cy="3867894"/>
          </a:xfrm>
          <a:prstGeom prst="rect">
            <a:avLst/>
          </a:prstGeom>
          <a:noFill/>
        </p:spPr>
      </p:pic>
      <p:sp>
        <p:nvSpPr>
          <p:cNvPr id="6"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8"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
        <p:nvSpPr>
          <p:cNvPr id="9" name="Content Placeholder 10"/>
          <p:cNvSpPr>
            <a:spLocks noGrp="1"/>
          </p:cNvSpPr>
          <p:nvPr>
            <p:ph sz="quarter" idx="10" hasCustomPrompt="1"/>
          </p:nvPr>
        </p:nvSpPr>
        <p:spPr>
          <a:xfrm>
            <a:off x="971600" y="627534"/>
            <a:ext cx="6625108" cy="1008112"/>
          </a:xfrm>
        </p:spPr>
        <p:txBody>
          <a:bodyPr>
            <a:noAutofit/>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Tree>
    <p:extLst>
      <p:ext uri="{BB962C8B-B14F-4D97-AF65-F5344CB8AC3E}">
        <p14:creationId xmlns:p14="http://schemas.microsoft.com/office/powerpoint/2010/main" val="22847219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First page">
    <p:bg>
      <p:bgPr>
        <a:solidFill>
          <a:schemeClr val="tx1"/>
        </a:solidFill>
        <a:effectLst/>
      </p:bgPr>
    </p:bg>
    <p:spTree>
      <p:nvGrpSpPr>
        <p:cNvPr id="1" name=""/>
        <p:cNvGrpSpPr/>
        <p:nvPr/>
      </p:nvGrpSpPr>
      <p:grpSpPr>
        <a:xfrm>
          <a:off x="0" y="0"/>
          <a:ext cx="0" cy="0"/>
          <a:chOff x="0" y="0"/>
          <a:chExt cx="0" cy="0"/>
        </a:xfrm>
      </p:grpSpPr>
      <p:sp>
        <p:nvSpPr>
          <p:cNvPr id="5" name="Rubrik 1"/>
          <p:cNvSpPr>
            <a:spLocks noGrp="1"/>
          </p:cNvSpPr>
          <p:nvPr>
            <p:ph type="ctrTitle" hasCustomPrompt="1"/>
          </p:nvPr>
        </p:nvSpPr>
        <p:spPr>
          <a:xfrm>
            <a:off x="1008000" y="1827900"/>
            <a:ext cx="6631200" cy="1069200"/>
          </a:xfrm>
        </p:spPr>
        <p:txBody>
          <a:bodyPr lIns="72000" tIns="36000" rIns="72000" bIns="36000" anchor="ctr" anchorCtr="0">
            <a:noAutofit/>
          </a:bodyPr>
          <a:lstStyle>
            <a:lvl1pPr algn="l">
              <a:defRPr sz="4400" b="0" baseline="0">
                <a:latin typeface="Verdana" pitchFamily="34" charset="0"/>
                <a:ea typeface="Verdana" pitchFamily="34" charset="0"/>
                <a:cs typeface="Verdana" pitchFamily="34" charset="0"/>
              </a:defRPr>
            </a:lvl1pPr>
          </a:lstStyle>
          <a:p>
            <a:r>
              <a:rPr lang="en-US" noProof="0" smtClean="0"/>
              <a:t>Episode name</a:t>
            </a:r>
            <a:endParaRPr lang="en-US" noProof="0"/>
          </a:p>
        </p:txBody>
      </p:sp>
      <p:sp>
        <p:nvSpPr>
          <p:cNvPr id="6" name="Underrubrik 2"/>
          <p:cNvSpPr>
            <a:spLocks noGrp="1"/>
          </p:cNvSpPr>
          <p:nvPr>
            <p:ph type="subTitle" idx="1" hasCustomPrompt="1"/>
          </p:nvPr>
        </p:nvSpPr>
        <p:spPr>
          <a:xfrm>
            <a:off x="1008000" y="2894400"/>
            <a:ext cx="6631200" cy="1405542"/>
          </a:xfrm>
        </p:spPr>
        <p:txBody>
          <a:bodyPr>
            <a:noAutofit/>
          </a:bodyPr>
          <a:lstStyle>
            <a:lvl1pPr marL="0" marR="0" indent="0" algn="l" defTabSz="914400" rtl="0" eaLnBrk="1" fontAlgn="auto" latinLnBrk="0" hangingPunct="1">
              <a:lnSpc>
                <a:spcPts val="2900"/>
              </a:lnSpc>
              <a:spcBef>
                <a:spcPts val="480"/>
              </a:spcBef>
              <a:spcAft>
                <a:spcPts val="0"/>
              </a:spcAft>
              <a:buClrTx/>
              <a:buSzPct val="93000"/>
              <a:buFont typeface="Verdana" pitchFamily="34" charset="0"/>
              <a:buNone/>
              <a:tabLst/>
              <a:defRPr sz="24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Speaker or subtitle</a:t>
            </a:r>
          </a:p>
          <a:p>
            <a:pPr lvl="0"/>
            <a:endParaRPr lang="sv-SE" noProof="0" dirty="0" smtClean="0"/>
          </a:p>
        </p:txBody>
      </p:sp>
      <p:sp>
        <p:nvSpPr>
          <p:cNvPr id="7" name="Content Placeholder 10"/>
          <p:cNvSpPr>
            <a:spLocks noGrp="1"/>
          </p:cNvSpPr>
          <p:nvPr>
            <p:ph sz="quarter" idx="10" hasCustomPrompt="1"/>
          </p:nvPr>
        </p:nvSpPr>
        <p:spPr>
          <a:xfrm>
            <a:off x="971600" y="627534"/>
            <a:ext cx="6625108" cy="1008112"/>
          </a:xfrm>
        </p:spPr>
        <p:txBody>
          <a:bodyPr>
            <a:noAutofit/>
          </a:bodyPr>
          <a:lstStyle>
            <a:lvl1pPr marL="0" marR="0" indent="0" algn="l" defTabSz="914400" rtl="0" eaLnBrk="1" fontAlgn="auto" latinLnBrk="0" hangingPunct="1">
              <a:lnSpc>
                <a:spcPts val="2900"/>
              </a:lnSpc>
              <a:spcBef>
                <a:spcPct val="20000"/>
              </a:spcBef>
              <a:spcAft>
                <a:spcPts val="0"/>
              </a:spcAft>
              <a:buClrTx/>
              <a:buSzPct val="93000"/>
              <a:buFont typeface="Verdana" pitchFamily="34" charset="0"/>
              <a:buNone/>
              <a:tabLst/>
              <a:defRPr/>
            </a:lvl1pPr>
          </a:lstStyle>
          <a:p>
            <a:pPr lvl="0"/>
            <a:r>
              <a:rPr lang="en-US" noProof="0" dirty="0" smtClean="0"/>
              <a:t>Course/Serial</a:t>
            </a:r>
          </a:p>
        </p:txBody>
      </p:sp>
    </p:spTree>
    <p:extLst>
      <p:ext uri="{BB962C8B-B14F-4D97-AF65-F5344CB8AC3E}">
        <p14:creationId xmlns:p14="http://schemas.microsoft.com/office/powerpoint/2010/main" val="45419480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Heading and content">
    <p:bg>
      <p:bgPr>
        <a:solidFill>
          <a:schemeClr val="tx1"/>
        </a:solidFill>
        <a:effectLst/>
      </p:bgPr>
    </p:bg>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Autofit/>
          </a:bodyPr>
          <a:lstStyle>
            <a:lvl1pPr>
              <a:defRPr sz="2800"/>
            </a:lvl1pPr>
          </a:lstStyle>
          <a:p>
            <a:r>
              <a:rPr lang="sv-SE" noProof="0" smtClean="0"/>
              <a:t>Click to edit Master title style</a:t>
            </a:r>
            <a:endParaRPr lang="sv-SE" noProof="0"/>
          </a:p>
        </p:txBody>
      </p:sp>
      <p:sp>
        <p:nvSpPr>
          <p:cNvPr id="3" name="Platshållare för innehåll 2"/>
          <p:cNvSpPr>
            <a:spLocks noGrp="1"/>
          </p:cNvSpPr>
          <p:nvPr>
            <p:ph idx="1"/>
          </p:nvPr>
        </p:nvSpPr>
        <p:spPr>
          <a:xfrm>
            <a:off x="792000" y="1275534"/>
            <a:ext cx="6850800" cy="3240432"/>
          </a:xfrm>
        </p:spPr>
        <p:txBody>
          <a:bodyPr>
            <a:normAutofit/>
          </a:bodyPr>
          <a:lstStyle>
            <a:lvl1pPr>
              <a:defRPr sz="2400"/>
            </a:lvl1pPr>
            <a:lvl2pPr>
              <a:defRPr sz="2400"/>
            </a:lvl2pPr>
            <a:lvl3pPr>
              <a:defRPr sz="2400"/>
            </a:lvl3pPr>
            <a:lvl4pPr>
              <a:defRPr sz="2400"/>
            </a:lvl4pPr>
            <a:lvl5pPr>
              <a:defRPr sz="2400"/>
            </a:lvl5pPr>
          </a:lstStyle>
          <a:p>
            <a:pPr lvl="0"/>
            <a:r>
              <a:rPr lang="sv-SE" noProof="0" smtClean="0"/>
              <a:t>Click to edit Master text styles</a:t>
            </a:r>
          </a:p>
          <a:p>
            <a:pPr lvl="1"/>
            <a:r>
              <a:rPr lang="sv-SE" noProof="0" smtClean="0"/>
              <a:t>Second level</a:t>
            </a:r>
          </a:p>
          <a:p>
            <a:pPr lvl="2"/>
            <a:r>
              <a:rPr lang="sv-SE" noProof="0" smtClean="0"/>
              <a:t>Third level</a:t>
            </a:r>
          </a:p>
          <a:p>
            <a:pPr lvl="3"/>
            <a:r>
              <a:rPr lang="sv-SE" noProof="0" smtClean="0"/>
              <a:t>Fourth level</a:t>
            </a:r>
          </a:p>
          <a:p>
            <a:pPr lvl="4"/>
            <a:r>
              <a:rPr lang="sv-SE" noProof="0" smtClean="0"/>
              <a:t>Fifth level</a:t>
            </a:r>
            <a:endParaRPr lang="sv-SE" noProof="0"/>
          </a:p>
        </p:txBody>
      </p:sp>
    </p:spTree>
    <p:extLst>
      <p:ext uri="{BB962C8B-B14F-4D97-AF65-F5344CB8AC3E}">
        <p14:creationId xmlns:p14="http://schemas.microsoft.com/office/powerpoint/2010/main" val="64953332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hapter - Fire">
    <p:bg>
      <p:bgPr>
        <a:solidFill>
          <a:schemeClr val="tx1"/>
        </a:solidFill>
        <a:effectLst/>
      </p:bgPr>
    </p:bg>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a:alphaModFix amt="21000"/>
            <a:extLst>
              <a:ext uri="{28A0092B-C50C-407E-A947-70E740481C1C}">
                <a14:useLocalDpi xmlns:a14="http://schemas.microsoft.com/office/drawing/2010/main" val="0"/>
              </a:ext>
            </a:extLst>
          </a:blip>
          <a:stretch>
            <a:fillRect/>
          </a:stretch>
        </p:blipFill>
        <p:spPr bwMode="auto">
          <a:xfrm>
            <a:off x="-828600" y="1275606"/>
            <a:ext cx="6264696" cy="4271832"/>
          </a:xfrm>
          <a:prstGeom prst="rect">
            <a:avLst/>
          </a:prstGeom>
          <a:solidFill>
            <a:schemeClr val="tx1"/>
          </a:solidFill>
          <a:effectLst/>
        </p:spPr>
      </p:pic>
      <p:sp>
        <p:nvSpPr>
          <p:cNvPr id="5"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Click to edit Master title style</a:t>
            </a:r>
            <a:endParaRPr lang="sv-SE" noProof="0" dirty="0"/>
          </a:p>
        </p:txBody>
      </p:sp>
      <p:sp>
        <p:nvSpPr>
          <p:cNvPr id="7" name="Underrubrik 2"/>
          <p:cNvSpPr>
            <a:spLocks noGrp="1"/>
          </p:cNvSpPr>
          <p:nvPr>
            <p:ph type="subTitle" idx="1"/>
          </p:nvPr>
        </p:nvSpPr>
        <p:spPr>
          <a:xfrm>
            <a:off x="1008000" y="2894400"/>
            <a:ext cx="6631200" cy="1045502"/>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364946115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hapter - Olive branch">
    <p:bg>
      <p:bgPr>
        <a:solidFill>
          <a:schemeClr val="tx1"/>
        </a:solidFill>
        <a:effectLst/>
      </p:bgPr>
    </p:bg>
    <p:spTree>
      <p:nvGrpSpPr>
        <p:cNvPr id="1" name=""/>
        <p:cNvGrpSpPr/>
        <p:nvPr/>
      </p:nvGrpSpPr>
      <p:grpSpPr>
        <a:xfrm>
          <a:off x="0" y="0"/>
          <a:ext cx="0" cy="0"/>
          <a:chOff x="0" y="0"/>
          <a:chExt cx="0" cy="0"/>
        </a:xfrm>
      </p:grpSpPr>
      <p:pic>
        <p:nvPicPr>
          <p:cNvPr id="6" name="Picture 5" descr="SU_olivkvist_neg.eps"/>
          <p:cNvPicPr>
            <a:picLocks noChangeAspect="1"/>
          </p:cNvPicPr>
          <p:nvPr userDrawn="1"/>
        </p:nvPicPr>
        <p:blipFill>
          <a:blip r:embed="rId2">
            <a:alphaModFix amt="20000"/>
            <a:extLst>
              <a:ext uri="{28A0092B-C50C-407E-A947-70E740481C1C}">
                <a14:useLocalDpi xmlns:a14="http://schemas.microsoft.com/office/drawing/2010/main" val="0"/>
              </a:ext>
            </a:extLst>
          </a:blip>
          <a:stretch>
            <a:fillRect/>
          </a:stretch>
        </p:blipFill>
        <p:spPr>
          <a:xfrm>
            <a:off x="-542523" y="267494"/>
            <a:ext cx="5762595" cy="5328592"/>
          </a:xfrm>
          <a:prstGeom prst="rect">
            <a:avLst/>
          </a:prstGeom>
        </p:spPr>
      </p:pic>
      <p:sp>
        <p:nvSpPr>
          <p:cNvPr id="8"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Click to edit Master title style</a:t>
            </a:r>
            <a:endParaRPr lang="sv-SE" noProof="0" dirty="0"/>
          </a:p>
        </p:txBody>
      </p:sp>
      <p:sp>
        <p:nvSpPr>
          <p:cNvPr id="9" name="Underrubrik 2"/>
          <p:cNvSpPr>
            <a:spLocks noGrp="1"/>
          </p:cNvSpPr>
          <p:nvPr>
            <p:ph type="subTitle" idx="1"/>
          </p:nvPr>
        </p:nvSpPr>
        <p:spPr>
          <a:xfrm>
            <a:off x="1008000" y="2894400"/>
            <a:ext cx="6631200" cy="1045502"/>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247177959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hapter - Crowns">
    <p:bg>
      <p:bgPr>
        <a:solidFill>
          <a:schemeClr val="tx1"/>
        </a:solidFill>
        <a:effectLst/>
      </p:bgPr>
    </p:bg>
    <p:spTree>
      <p:nvGrpSpPr>
        <p:cNvPr id="1" name=""/>
        <p:cNvGrpSpPr/>
        <p:nvPr/>
      </p:nvGrpSpPr>
      <p:grpSpPr>
        <a:xfrm>
          <a:off x="0" y="0"/>
          <a:ext cx="0" cy="0"/>
          <a:chOff x="0" y="0"/>
          <a:chExt cx="0" cy="0"/>
        </a:xfrm>
      </p:grpSpPr>
      <p:pic>
        <p:nvPicPr>
          <p:cNvPr id="6" name="Picture 9"/>
          <p:cNvPicPr>
            <a:picLocks noChangeAspect="1" noChangeArrowheads="1"/>
          </p:cNvPicPr>
          <p:nvPr userDrawn="1"/>
        </p:nvPicPr>
        <p:blipFill>
          <a:blip r:embed="rId2">
            <a:alphaModFix amt="20000"/>
            <a:extLst>
              <a:ext uri="{28A0092B-C50C-407E-A947-70E740481C1C}">
                <a14:useLocalDpi xmlns:a14="http://schemas.microsoft.com/office/drawing/2010/main" val="0"/>
              </a:ext>
            </a:extLst>
          </a:blip>
          <a:stretch>
            <a:fillRect/>
          </a:stretch>
        </p:blipFill>
        <p:spPr bwMode="auto">
          <a:xfrm>
            <a:off x="-1055431" y="1275606"/>
            <a:ext cx="5267391" cy="3867894"/>
          </a:xfrm>
          <a:prstGeom prst="rect">
            <a:avLst/>
          </a:prstGeom>
          <a:noFill/>
        </p:spPr>
      </p:pic>
      <p:sp>
        <p:nvSpPr>
          <p:cNvPr id="8"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Click to edit Master title style</a:t>
            </a:r>
            <a:endParaRPr lang="sv-SE" noProof="0" dirty="0"/>
          </a:p>
        </p:txBody>
      </p:sp>
      <p:sp>
        <p:nvSpPr>
          <p:cNvPr id="9" name="Underrubrik 2"/>
          <p:cNvSpPr>
            <a:spLocks noGrp="1"/>
          </p:cNvSpPr>
          <p:nvPr>
            <p:ph type="subTitle" idx="1"/>
          </p:nvPr>
        </p:nvSpPr>
        <p:spPr>
          <a:xfrm>
            <a:off x="1008000" y="2894400"/>
            <a:ext cx="6631200" cy="1045502"/>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71518703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hapter">
    <p:bg>
      <p:bgPr>
        <a:solidFill>
          <a:schemeClr val="tx1"/>
        </a:solidFill>
        <a:effectLst/>
      </p:bgPr>
    </p:bg>
    <p:spTree>
      <p:nvGrpSpPr>
        <p:cNvPr id="1" name=""/>
        <p:cNvGrpSpPr/>
        <p:nvPr/>
      </p:nvGrpSpPr>
      <p:grpSpPr>
        <a:xfrm>
          <a:off x="0" y="0"/>
          <a:ext cx="0" cy="0"/>
          <a:chOff x="0" y="0"/>
          <a:chExt cx="0" cy="0"/>
        </a:xfrm>
      </p:grpSpPr>
      <p:sp>
        <p:nvSpPr>
          <p:cNvPr id="6"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sv-SE" noProof="0" smtClean="0"/>
              <a:t>Click to edit Master title style</a:t>
            </a:r>
            <a:endParaRPr lang="sv-SE" noProof="0" dirty="0"/>
          </a:p>
        </p:txBody>
      </p:sp>
      <p:sp>
        <p:nvSpPr>
          <p:cNvPr id="7" name="Underrubrik 2"/>
          <p:cNvSpPr>
            <a:spLocks noGrp="1"/>
          </p:cNvSpPr>
          <p:nvPr>
            <p:ph type="subTitle" idx="1"/>
          </p:nvPr>
        </p:nvSpPr>
        <p:spPr>
          <a:xfrm>
            <a:off x="1008000" y="2894400"/>
            <a:ext cx="6631200" cy="1045502"/>
          </a:xfrm>
        </p:spPr>
        <p:txBody>
          <a:bodyPr>
            <a:noAutofit/>
          </a:bodyPr>
          <a:lstStyle>
            <a:lvl1pPr marL="0" indent="0" algn="l">
              <a:lnSpc>
                <a:spcPts val="2900"/>
              </a:lnSpc>
              <a:spcBef>
                <a:spcPts val="480"/>
              </a:spcBef>
              <a:buNone/>
              <a:defRPr sz="2000">
                <a:solidFill>
                  <a:srgbClr val="FFFFFF"/>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noProof="0" dirty="0" err="1" smtClean="0"/>
              <a:t>Click</a:t>
            </a:r>
            <a:r>
              <a:rPr lang="sv-SE" noProof="0" dirty="0" smtClean="0"/>
              <a:t> </a:t>
            </a:r>
            <a:r>
              <a:rPr lang="sv-SE" noProof="0" dirty="0" err="1" smtClean="0"/>
              <a:t>to</a:t>
            </a:r>
            <a:r>
              <a:rPr lang="sv-SE" noProof="0" dirty="0" smtClean="0"/>
              <a:t> </a:t>
            </a:r>
            <a:r>
              <a:rPr lang="sv-SE" noProof="0" dirty="0" err="1" smtClean="0"/>
              <a:t>edit</a:t>
            </a:r>
            <a:r>
              <a:rPr lang="sv-SE" noProof="0" dirty="0" smtClean="0"/>
              <a:t> Master </a:t>
            </a:r>
            <a:r>
              <a:rPr lang="sv-SE" noProof="0" dirty="0" err="1" smtClean="0"/>
              <a:t>subtitle</a:t>
            </a:r>
            <a:r>
              <a:rPr lang="sv-SE" noProof="0" dirty="0" smtClean="0"/>
              <a:t> style</a:t>
            </a:r>
            <a:endParaRPr lang="sv-SE" noProof="0" dirty="0"/>
          </a:p>
        </p:txBody>
      </p:sp>
    </p:spTree>
    <p:extLst>
      <p:ext uri="{BB962C8B-B14F-4D97-AF65-F5344CB8AC3E}">
        <p14:creationId xmlns:p14="http://schemas.microsoft.com/office/powerpoint/2010/main" val="1193454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Autofit/>
          </a:bodyPr>
          <a:lstStyle>
            <a:lvl1pPr>
              <a:defRPr sz="2800"/>
            </a:lvl1pPr>
          </a:lstStyle>
          <a:p>
            <a:r>
              <a:rPr lang="en-US" noProof="0" smtClean="0"/>
              <a:t>Click to edit Master title style</a:t>
            </a:r>
            <a:endParaRPr lang="sv-SE" noProof="0"/>
          </a:p>
        </p:txBody>
      </p:sp>
      <p:sp>
        <p:nvSpPr>
          <p:cNvPr id="3" name="Platshållare för innehåll 2"/>
          <p:cNvSpPr>
            <a:spLocks noGrp="1"/>
          </p:cNvSpPr>
          <p:nvPr>
            <p:ph idx="1"/>
          </p:nvPr>
        </p:nvSpPr>
        <p:spPr>
          <a:xfrm>
            <a:off x="792000" y="1275534"/>
            <a:ext cx="6850800" cy="3240432"/>
          </a:xfrm>
        </p:spPr>
        <p:txBody>
          <a:bodyPr>
            <a:normAutofit/>
          </a:bodyPr>
          <a:lstStyle>
            <a:lvl1pPr>
              <a:defRPr sz="2400"/>
            </a:lvl1pPr>
            <a:lvl2pPr>
              <a:defRPr sz="2400"/>
            </a:lvl2pPr>
            <a:lvl3pPr>
              <a:defRPr sz="2400"/>
            </a:lvl3pPr>
            <a:lvl4pPr>
              <a:defRPr sz="2400"/>
            </a:lvl4pPr>
            <a:lvl5pPr>
              <a:defRPr sz="2400"/>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sv-SE" noProof="0"/>
          </a:p>
        </p:txBody>
      </p:sp>
    </p:spTree>
    <p:extLst>
      <p:ext uri="{BB962C8B-B14F-4D97-AF65-F5344CB8AC3E}">
        <p14:creationId xmlns:p14="http://schemas.microsoft.com/office/powerpoint/2010/main" val="12510738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arts">
    <p:bg>
      <p:bgPr>
        <a:solidFill>
          <a:schemeClr val="tx1"/>
        </a:solidFill>
        <a:effectLst/>
      </p:bgPr>
    </p:bg>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sv-SE" smtClean="0"/>
              <a:t>Click to edit Master title style</a:t>
            </a:r>
            <a:endParaRPr lang="sv-SE" dirty="0"/>
          </a:p>
        </p:txBody>
      </p:sp>
      <p:sp>
        <p:nvSpPr>
          <p:cNvPr id="3" name="Platshållare för innehåll 2"/>
          <p:cNvSpPr>
            <a:spLocks noGrp="1"/>
          </p:cNvSpPr>
          <p:nvPr>
            <p:ph sz="half" idx="1"/>
          </p:nvPr>
        </p:nvSpPr>
        <p:spPr>
          <a:xfrm>
            <a:off x="7920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
        <p:nvSpPr>
          <p:cNvPr id="4" name="Platshållare för innehåll 3"/>
          <p:cNvSpPr>
            <a:spLocks noGrp="1"/>
          </p:cNvSpPr>
          <p:nvPr>
            <p:ph sz="half" idx="2"/>
          </p:nvPr>
        </p:nvSpPr>
        <p:spPr>
          <a:xfrm>
            <a:off x="4291200" y="1275534"/>
            <a:ext cx="3348000" cy="3240432"/>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sv-SE" smtClean="0"/>
              <a:t>Click to edit Master text styles</a:t>
            </a:r>
          </a:p>
          <a:p>
            <a:pPr lvl="1"/>
            <a:r>
              <a:rPr lang="sv-SE" smtClean="0"/>
              <a:t>Second level</a:t>
            </a:r>
          </a:p>
          <a:p>
            <a:pPr lvl="2"/>
            <a:r>
              <a:rPr lang="sv-SE" smtClean="0"/>
              <a:t>Third level</a:t>
            </a:r>
          </a:p>
          <a:p>
            <a:pPr lvl="3"/>
            <a:r>
              <a:rPr lang="sv-SE" smtClean="0"/>
              <a:t>Fourth level</a:t>
            </a:r>
          </a:p>
          <a:p>
            <a:pPr lvl="4"/>
            <a:r>
              <a:rPr lang="sv-SE" smtClean="0"/>
              <a:t>Fifth level</a:t>
            </a:r>
            <a:endParaRPr lang="sv-SE" dirty="0"/>
          </a:p>
        </p:txBody>
      </p:sp>
    </p:spTree>
    <p:extLst>
      <p:ext uri="{BB962C8B-B14F-4D97-AF65-F5344CB8AC3E}">
        <p14:creationId xmlns:p14="http://schemas.microsoft.com/office/powerpoint/2010/main" val="57547049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Heading and text">
    <p:bg>
      <p:bgPr>
        <a:solidFill>
          <a:schemeClr val="tx1"/>
        </a:solidFill>
        <a:effectLst/>
      </p:bgPr>
    </p:bg>
    <p:spTree>
      <p:nvGrpSpPr>
        <p:cNvPr id="1" name=""/>
        <p:cNvGrpSpPr/>
        <p:nvPr/>
      </p:nvGrpSpPr>
      <p:grpSpPr>
        <a:xfrm>
          <a:off x="0" y="0"/>
          <a:ext cx="0" cy="0"/>
          <a:chOff x="0" y="0"/>
          <a:chExt cx="0" cy="0"/>
        </a:xfrm>
      </p:grpSpPr>
      <p:sp>
        <p:nvSpPr>
          <p:cNvPr id="2" name="Rubrik 1"/>
          <p:cNvSpPr>
            <a:spLocks noGrp="1"/>
          </p:cNvSpPr>
          <p:nvPr>
            <p:ph type="title"/>
          </p:nvPr>
        </p:nvSpPr>
        <p:spPr>
          <a:xfrm>
            <a:off x="792000" y="627534"/>
            <a:ext cx="6850800" cy="596700"/>
          </a:xfrm>
        </p:spPr>
        <p:txBody>
          <a:bodyPr anchor="t" anchorCtr="0">
            <a:normAutofit/>
          </a:bodyPr>
          <a:lstStyle>
            <a:lvl1pPr>
              <a:defRPr sz="2800"/>
            </a:lvl1pPr>
          </a:lstStyle>
          <a:p>
            <a:r>
              <a:rPr lang="sv-SE" noProof="0" smtClean="0"/>
              <a:t>Click to edit Master title style</a:t>
            </a:r>
            <a:endParaRPr lang="sv-SE" noProof="0"/>
          </a:p>
        </p:txBody>
      </p:sp>
      <p:sp>
        <p:nvSpPr>
          <p:cNvPr id="3" name="Platshållare för innehåll 2"/>
          <p:cNvSpPr>
            <a:spLocks noGrp="1"/>
          </p:cNvSpPr>
          <p:nvPr>
            <p:ph idx="1"/>
          </p:nvPr>
        </p:nvSpPr>
        <p:spPr>
          <a:xfrm>
            <a:off x="792000" y="1275534"/>
            <a:ext cx="6850800" cy="2411100"/>
          </a:xfrm>
        </p:spPr>
        <p:txBody>
          <a:bodyPr>
            <a:normAutofit/>
          </a:bodyPr>
          <a:lstStyle>
            <a:lvl1pPr marL="1588" indent="-1588">
              <a:lnSpc>
                <a:spcPts val="2600"/>
              </a:lnSpc>
              <a:buNone/>
              <a:defRPr sz="2400"/>
            </a:lvl1pPr>
            <a:lvl2pPr>
              <a:buNone/>
              <a:defRPr/>
            </a:lvl2pPr>
            <a:lvl3pPr>
              <a:buNone/>
              <a:defRPr/>
            </a:lvl3pPr>
            <a:lvl4pPr>
              <a:buNone/>
              <a:defRPr/>
            </a:lvl4pPr>
            <a:lvl5pPr>
              <a:buNone/>
              <a:defRPr/>
            </a:lvl5pPr>
          </a:lstStyle>
          <a:p>
            <a:pPr lvl="0"/>
            <a:r>
              <a:rPr lang="sv-SE" noProof="0" smtClean="0"/>
              <a:t>Click to edit Master text styles</a:t>
            </a:r>
          </a:p>
        </p:txBody>
      </p:sp>
    </p:spTree>
    <p:extLst>
      <p:ext uri="{BB962C8B-B14F-4D97-AF65-F5344CB8AC3E}">
        <p14:creationId xmlns:p14="http://schemas.microsoft.com/office/powerpoint/2010/main" val="251592689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Only content">
    <p:bg>
      <p:bgPr>
        <a:solidFill>
          <a:schemeClr val="tx1"/>
        </a:solidFill>
        <a:effectLst/>
      </p:bgPr>
    </p:bg>
    <p:spTree>
      <p:nvGrpSpPr>
        <p:cNvPr id="1" name=""/>
        <p:cNvGrpSpPr/>
        <p:nvPr/>
      </p:nvGrpSpPr>
      <p:grpSpPr>
        <a:xfrm>
          <a:off x="0" y="0"/>
          <a:ext cx="0" cy="0"/>
          <a:chOff x="0" y="0"/>
          <a:chExt cx="0" cy="0"/>
        </a:xfrm>
      </p:grpSpPr>
      <p:sp>
        <p:nvSpPr>
          <p:cNvPr id="3" name="Platshållare för innehåll 2"/>
          <p:cNvSpPr>
            <a:spLocks noGrp="1"/>
          </p:cNvSpPr>
          <p:nvPr>
            <p:ph idx="1"/>
          </p:nvPr>
        </p:nvSpPr>
        <p:spPr>
          <a:xfrm>
            <a:off x="792000" y="595470"/>
            <a:ext cx="6850800" cy="3992504"/>
          </a:xfrm>
        </p:spPr>
        <p:txBody>
          <a:bodyPr>
            <a:normAutofit/>
          </a:bodyPr>
          <a:lstStyle>
            <a:lvl1pPr>
              <a:defRPr sz="2400"/>
            </a:lvl1pPr>
            <a:lvl2pPr>
              <a:defRPr sz="2400"/>
            </a:lvl2pPr>
            <a:lvl3pPr>
              <a:defRPr sz="2400"/>
            </a:lvl3pPr>
            <a:lvl4pPr>
              <a:defRPr sz="2400"/>
            </a:lvl4pPr>
            <a:lvl5pPr>
              <a:defRPr sz="2400"/>
            </a:lvl5pPr>
          </a:lstStyle>
          <a:p>
            <a:pPr lvl="0"/>
            <a:r>
              <a:rPr lang="sv-SE" dirty="0" err="1" smtClean="0"/>
              <a:t>Click</a:t>
            </a:r>
            <a:r>
              <a:rPr lang="sv-SE" dirty="0" smtClean="0"/>
              <a:t> </a:t>
            </a:r>
            <a:r>
              <a:rPr lang="sv-SE" dirty="0" err="1" smtClean="0"/>
              <a:t>to</a:t>
            </a:r>
            <a:r>
              <a:rPr lang="sv-SE" dirty="0" smtClean="0"/>
              <a:t> </a:t>
            </a:r>
            <a:r>
              <a:rPr lang="sv-SE" dirty="0" err="1" smtClean="0"/>
              <a:t>edit</a:t>
            </a:r>
            <a:r>
              <a:rPr lang="sv-SE" dirty="0" smtClean="0"/>
              <a:t> Master text </a:t>
            </a:r>
            <a:r>
              <a:rPr lang="sv-SE" dirty="0" err="1" smtClean="0"/>
              <a:t>styles</a:t>
            </a:r>
            <a:endParaRPr lang="sv-SE" dirty="0" smtClean="0"/>
          </a:p>
          <a:p>
            <a:pPr lvl="1"/>
            <a:r>
              <a:rPr lang="sv-SE" dirty="0" smtClean="0"/>
              <a:t>Second </a:t>
            </a:r>
            <a:r>
              <a:rPr lang="sv-SE" dirty="0" err="1" smtClean="0"/>
              <a:t>level</a:t>
            </a:r>
            <a:endParaRPr lang="sv-SE" dirty="0" smtClean="0"/>
          </a:p>
          <a:p>
            <a:pPr lvl="2"/>
            <a:r>
              <a:rPr lang="sv-SE" dirty="0" err="1" smtClean="0"/>
              <a:t>Third</a:t>
            </a:r>
            <a:r>
              <a:rPr lang="sv-SE" dirty="0" smtClean="0"/>
              <a:t> </a:t>
            </a:r>
            <a:r>
              <a:rPr lang="sv-SE" dirty="0" err="1" smtClean="0"/>
              <a:t>level</a:t>
            </a:r>
            <a:endParaRPr lang="sv-SE" dirty="0" smtClean="0"/>
          </a:p>
          <a:p>
            <a:pPr lvl="3"/>
            <a:r>
              <a:rPr lang="sv-SE" dirty="0" err="1" smtClean="0"/>
              <a:t>Fourth</a:t>
            </a:r>
            <a:r>
              <a:rPr lang="sv-SE" dirty="0" smtClean="0"/>
              <a:t> </a:t>
            </a:r>
            <a:r>
              <a:rPr lang="sv-SE" dirty="0" err="1" smtClean="0"/>
              <a:t>level</a:t>
            </a:r>
            <a:endParaRPr lang="sv-SE" dirty="0" smtClean="0"/>
          </a:p>
          <a:p>
            <a:pPr lvl="4"/>
            <a:r>
              <a:rPr lang="sv-SE" dirty="0" err="1" smtClean="0"/>
              <a:t>Fifth</a:t>
            </a:r>
            <a:r>
              <a:rPr lang="sv-SE" dirty="0" smtClean="0"/>
              <a:t> </a:t>
            </a:r>
            <a:r>
              <a:rPr lang="sv-SE" dirty="0" err="1" smtClean="0"/>
              <a:t>level</a:t>
            </a:r>
            <a:endParaRPr lang="sv-SE" dirty="0"/>
          </a:p>
        </p:txBody>
      </p:sp>
    </p:spTree>
    <p:extLst>
      <p:ext uri="{BB962C8B-B14F-4D97-AF65-F5344CB8AC3E}">
        <p14:creationId xmlns:p14="http://schemas.microsoft.com/office/powerpoint/2010/main" val="414126706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Empty">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00621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Medverkande - Vit">
    <p:spTree>
      <p:nvGrpSpPr>
        <p:cNvPr id="1" name=""/>
        <p:cNvGrpSpPr/>
        <p:nvPr/>
      </p:nvGrpSpPr>
      <p:grpSpPr>
        <a:xfrm>
          <a:off x="0" y="0"/>
          <a:ext cx="0" cy="0"/>
          <a:chOff x="0" y="0"/>
          <a:chExt cx="0" cy="0"/>
        </a:xfrm>
      </p:grpSpPr>
      <p:pic>
        <p:nvPicPr>
          <p:cNvPr id="3"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07854"/>
            <a:ext cx="1435366" cy="1195504"/>
          </a:xfrm>
          <a:prstGeom prst="rect">
            <a:avLst/>
          </a:prstGeom>
        </p:spPr>
      </p:pic>
      <p:sp>
        <p:nvSpPr>
          <p:cNvPr id="4" name="Platshållare för innehåll 2"/>
          <p:cNvSpPr>
            <a:spLocks noGrp="1"/>
          </p:cNvSpPr>
          <p:nvPr>
            <p:ph idx="1"/>
          </p:nvPr>
        </p:nvSpPr>
        <p:spPr>
          <a:xfrm>
            <a:off x="792000" y="1059582"/>
            <a:ext cx="6850800" cy="3168352"/>
          </a:xfrm>
        </p:spPr>
        <p:txBody>
          <a:bodyPr>
            <a:normAutofit/>
          </a:bodyPr>
          <a:lstStyle>
            <a:lvl1pPr marL="0" indent="0">
              <a:buFontTx/>
              <a:buNone/>
              <a:defRPr sz="2400">
                <a:solidFill>
                  <a:schemeClr val="tx1"/>
                </a:solidFill>
              </a:defRPr>
            </a:lvl1pPr>
            <a:lvl2pPr marL="457200" indent="0">
              <a:buFontTx/>
              <a:buNone/>
              <a:defRPr sz="2400">
                <a:solidFill>
                  <a:schemeClr val="tx1"/>
                </a:solidFill>
              </a:defRPr>
            </a:lvl2pPr>
            <a:lvl3pPr marL="914400" indent="0">
              <a:buFontTx/>
              <a:buNone/>
              <a:defRPr sz="2400">
                <a:solidFill>
                  <a:schemeClr val="tx1"/>
                </a:solidFill>
              </a:defRPr>
            </a:lvl3pPr>
            <a:lvl4pPr marL="1371600" indent="0">
              <a:buFontTx/>
              <a:buNone/>
              <a:defRPr sz="2400">
                <a:solidFill>
                  <a:schemeClr val="tx1"/>
                </a:solidFill>
              </a:defRPr>
            </a:lvl4pPr>
            <a:lvl5pPr marL="1828800" indent="0">
              <a:buFontTx/>
              <a:buNone/>
              <a:defRPr sz="2400">
                <a:solidFill>
                  <a:schemeClr val="tx1"/>
                </a:solidFill>
              </a:defRPr>
            </a:lvl5pPr>
          </a:lstStyle>
          <a:p>
            <a:pPr lvl="0"/>
            <a:r>
              <a:rPr lang="sv-SE" dirty="0" err="1" smtClean="0"/>
              <a:t>Click</a:t>
            </a:r>
            <a:r>
              <a:rPr lang="sv-SE" dirty="0" smtClean="0"/>
              <a:t> </a:t>
            </a:r>
            <a:r>
              <a:rPr lang="sv-SE" dirty="0" err="1" smtClean="0"/>
              <a:t>to</a:t>
            </a:r>
            <a:r>
              <a:rPr lang="sv-SE" dirty="0" smtClean="0"/>
              <a:t> </a:t>
            </a:r>
            <a:r>
              <a:rPr lang="sv-SE" dirty="0" err="1" smtClean="0"/>
              <a:t>edit</a:t>
            </a:r>
            <a:r>
              <a:rPr lang="sv-SE" dirty="0" smtClean="0"/>
              <a:t> Master text </a:t>
            </a:r>
            <a:r>
              <a:rPr lang="sv-SE" dirty="0" err="1" smtClean="0"/>
              <a:t>styles</a:t>
            </a:r>
            <a:endParaRPr lang="sv-SE" dirty="0" smtClean="0"/>
          </a:p>
          <a:p>
            <a:pPr lvl="1"/>
            <a:r>
              <a:rPr lang="sv-SE" dirty="0" smtClean="0"/>
              <a:t>Second </a:t>
            </a:r>
            <a:r>
              <a:rPr lang="sv-SE" dirty="0" err="1" smtClean="0"/>
              <a:t>level</a:t>
            </a:r>
            <a:endParaRPr lang="sv-SE" dirty="0" smtClean="0"/>
          </a:p>
          <a:p>
            <a:pPr lvl="2"/>
            <a:r>
              <a:rPr lang="sv-SE" dirty="0" err="1" smtClean="0"/>
              <a:t>Third</a:t>
            </a:r>
            <a:r>
              <a:rPr lang="sv-SE" dirty="0" smtClean="0"/>
              <a:t> </a:t>
            </a:r>
            <a:r>
              <a:rPr lang="sv-SE" dirty="0" err="1" smtClean="0"/>
              <a:t>level</a:t>
            </a:r>
            <a:endParaRPr lang="sv-SE" dirty="0" smtClean="0"/>
          </a:p>
          <a:p>
            <a:pPr lvl="3"/>
            <a:r>
              <a:rPr lang="sv-SE" dirty="0" err="1" smtClean="0"/>
              <a:t>Fourth</a:t>
            </a:r>
            <a:r>
              <a:rPr lang="sv-SE" dirty="0" smtClean="0"/>
              <a:t> </a:t>
            </a:r>
            <a:r>
              <a:rPr lang="sv-SE" dirty="0" err="1" smtClean="0"/>
              <a:t>level</a:t>
            </a:r>
            <a:endParaRPr lang="sv-SE" dirty="0" smtClean="0"/>
          </a:p>
          <a:p>
            <a:pPr lvl="4"/>
            <a:r>
              <a:rPr lang="sv-SE" dirty="0" err="1" smtClean="0"/>
              <a:t>Fifth</a:t>
            </a:r>
            <a:r>
              <a:rPr lang="sv-SE" dirty="0" smtClean="0"/>
              <a:t> </a:t>
            </a:r>
            <a:r>
              <a:rPr lang="sv-SE" dirty="0" err="1" smtClean="0"/>
              <a:t>level</a:t>
            </a:r>
            <a:endParaRPr lang="sv-SE" dirty="0"/>
          </a:p>
        </p:txBody>
      </p:sp>
      <p:sp>
        <p:nvSpPr>
          <p:cNvPr id="6" name="TextBox 5"/>
          <p:cNvSpPr txBox="1"/>
          <p:nvPr userDrawn="1"/>
        </p:nvSpPr>
        <p:spPr>
          <a:xfrm>
            <a:off x="792000" y="597917"/>
            <a:ext cx="2504261" cy="461665"/>
          </a:xfrm>
          <a:prstGeom prst="rect">
            <a:avLst/>
          </a:prstGeom>
          <a:noFill/>
        </p:spPr>
        <p:txBody>
          <a:bodyPr wrap="none" rtlCol="0">
            <a:spAutoFit/>
          </a:bodyPr>
          <a:lstStyle/>
          <a:p>
            <a:r>
              <a:rPr lang="sv-SE" sz="2400" b="1" dirty="0" smtClean="0">
                <a:solidFill>
                  <a:srgbClr val="002F5F"/>
                </a:solidFill>
                <a:latin typeface="Verdana"/>
                <a:cs typeface="Verdana"/>
              </a:rPr>
              <a:t>Medverkande</a:t>
            </a:r>
            <a:endParaRPr lang="sv-SE" sz="2400" b="1" dirty="0">
              <a:solidFill>
                <a:srgbClr val="002F5F"/>
              </a:solidFill>
              <a:latin typeface="Verdana"/>
              <a:cs typeface="Verdana"/>
            </a:endParaRPr>
          </a:p>
        </p:txBody>
      </p:sp>
      <p:sp>
        <p:nvSpPr>
          <p:cNvPr id="7" name="TextBox 6"/>
          <p:cNvSpPr txBox="1"/>
          <p:nvPr userDrawn="1"/>
        </p:nvSpPr>
        <p:spPr>
          <a:xfrm>
            <a:off x="792000" y="4227934"/>
            <a:ext cx="5354050" cy="584776"/>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sv-SE" sz="1600" noProof="0" dirty="0" smtClean="0">
                <a:solidFill>
                  <a:schemeClr val="tx1"/>
                </a:solidFill>
                <a:latin typeface="Verdana"/>
              </a:rPr>
              <a:t>Inspelat</a:t>
            </a:r>
            <a:r>
              <a:rPr lang="sv-SE" sz="1600" baseline="0" noProof="0" dirty="0" smtClean="0">
                <a:solidFill>
                  <a:schemeClr val="tx1"/>
                </a:solidFill>
                <a:latin typeface="Verdana"/>
              </a:rPr>
              <a:t> </a:t>
            </a:r>
            <a:fld id="{DEF0F593-7E64-D74F-96F6-B611C3DC3FC9}" type="datetime1">
              <a:rPr lang="sv-SE" sz="1600" baseline="0" noProof="0" smtClean="0">
                <a:solidFill>
                  <a:schemeClr val="tx1"/>
                </a:solidFill>
                <a:latin typeface="Verdana"/>
              </a:rPr>
              <a:t>2018-09-18</a:t>
            </a:fld>
            <a:endParaRPr lang="sv-SE" sz="1600" noProof="0" dirty="0" smtClean="0">
              <a:solidFill>
                <a:schemeClr val="tx1"/>
              </a:solidFill>
              <a:latin typeface="Verdana"/>
            </a:endParaRPr>
          </a:p>
          <a:p>
            <a:r>
              <a:rPr lang="sv-SE" sz="1600" noProof="0" dirty="0" smtClean="0">
                <a:solidFill>
                  <a:schemeClr val="tx1"/>
                </a:solidFill>
                <a:latin typeface="Verdana"/>
              </a:rPr>
              <a:t>Institutionen för data- och systemvetenskap, DSV </a:t>
            </a:r>
            <a:endParaRPr lang="sv-SE" sz="1600" noProof="0" dirty="0">
              <a:solidFill>
                <a:schemeClr val="tx1"/>
              </a:solidFill>
              <a:latin typeface="Verdana"/>
            </a:endParaRPr>
          </a:p>
        </p:txBody>
      </p:sp>
    </p:spTree>
    <p:extLst>
      <p:ext uri="{BB962C8B-B14F-4D97-AF65-F5344CB8AC3E}">
        <p14:creationId xmlns:p14="http://schemas.microsoft.com/office/powerpoint/2010/main" val="15321057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ributors - White">
    <p:spTree>
      <p:nvGrpSpPr>
        <p:cNvPr id="1" name=""/>
        <p:cNvGrpSpPr/>
        <p:nvPr/>
      </p:nvGrpSpPr>
      <p:grpSpPr>
        <a:xfrm>
          <a:off x="0" y="0"/>
          <a:ext cx="0" cy="0"/>
          <a:chOff x="0" y="0"/>
          <a:chExt cx="0" cy="0"/>
        </a:xfrm>
      </p:grpSpPr>
      <p:sp>
        <p:nvSpPr>
          <p:cNvPr id="4" name="Platshållare för innehåll 2"/>
          <p:cNvSpPr>
            <a:spLocks noGrp="1"/>
          </p:cNvSpPr>
          <p:nvPr>
            <p:ph idx="1"/>
          </p:nvPr>
        </p:nvSpPr>
        <p:spPr>
          <a:xfrm>
            <a:off x="792000" y="1059582"/>
            <a:ext cx="6850800" cy="3168352"/>
          </a:xfrm>
        </p:spPr>
        <p:txBody>
          <a:bodyPr>
            <a:normAutofit/>
          </a:bodyPr>
          <a:lstStyle>
            <a:lvl1pPr marL="0" indent="0">
              <a:buFontTx/>
              <a:buNone/>
              <a:defRPr sz="2400">
                <a:solidFill>
                  <a:schemeClr val="tx1"/>
                </a:solidFill>
              </a:defRPr>
            </a:lvl1pPr>
            <a:lvl2pPr marL="457200" indent="0">
              <a:buFontTx/>
              <a:buNone/>
              <a:defRPr sz="2400">
                <a:solidFill>
                  <a:schemeClr val="tx1"/>
                </a:solidFill>
              </a:defRPr>
            </a:lvl2pPr>
            <a:lvl3pPr marL="914400" indent="0">
              <a:buFontTx/>
              <a:buNone/>
              <a:defRPr sz="2400">
                <a:solidFill>
                  <a:schemeClr val="tx1"/>
                </a:solidFill>
              </a:defRPr>
            </a:lvl3pPr>
            <a:lvl4pPr marL="1371600" indent="0">
              <a:buFontTx/>
              <a:buNone/>
              <a:defRPr sz="2400">
                <a:solidFill>
                  <a:schemeClr val="tx1"/>
                </a:solidFill>
              </a:defRPr>
            </a:lvl4pPr>
            <a:lvl5pPr marL="1828800" indent="0">
              <a:buFontTx/>
              <a:buNone/>
              <a:defRPr sz="2400">
                <a:solidFill>
                  <a:schemeClr val="tx1"/>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TextBox 5"/>
          <p:cNvSpPr txBox="1"/>
          <p:nvPr userDrawn="1"/>
        </p:nvSpPr>
        <p:spPr>
          <a:xfrm>
            <a:off x="792000" y="597917"/>
            <a:ext cx="2357887" cy="461665"/>
          </a:xfrm>
          <a:prstGeom prst="rect">
            <a:avLst/>
          </a:prstGeom>
          <a:noFill/>
        </p:spPr>
        <p:txBody>
          <a:bodyPr wrap="none" rtlCol="0">
            <a:spAutoFit/>
          </a:bodyPr>
          <a:lstStyle/>
          <a:p>
            <a:r>
              <a:rPr lang="en-US" sz="2400" b="1" noProof="0" smtClean="0">
                <a:solidFill>
                  <a:srgbClr val="002F5F"/>
                </a:solidFill>
                <a:latin typeface="Verdana"/>
                <a:cs typeface="Verdana"/>
              </a:rPr>
              <a:t>Contributors</a:t>
            </a:r>
            <a:endParaRPr lang="en-US" sz="2400" b="1" noProof="0">
              <a:solidFill>
                <a:srgbClr val="002F5F"/>
              </a:solidFill>
              <a:latin typeface="Verdana"/>
              <a:cs typeface="Verdana"/>
            </a:endParaRPr>
          </a:p>
        </p:txBody>
      </p:sp>
      <p:sp>
        <p:nvSpPr>
          <p:cNvPr id="7" name="TextBox 6"/>
          <p:cNvSpPr txBox="1"/>
          <p:nvPr userDrawn="1"/>
        </p:nvSpPr>
        <p:spPr>
          <a:xfrm>
            <a:off x="792000" y="4227934"/>
            <a:ext cx="5724644" cy="584776"/>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noProof="0" dirty="0" smtClean="0">
                <a:solidFill>
                  <a:schemeClr val="tx1"/>
                </a:solidFill>
                <a:latin typeface="Verdana"/>
              </a:rPr>
              <a:t>Recorded </a:t>
            </a:r>
            <a:fld id="{DEF0F593-7E64-D74F-96F6-B611C3DC3FC9}" type="datetime1">
              <a:rPr lang="en-US" sz="1600" baseline="0" noProof="0" smtClean="0">
                <a:solidFill>
                  <a:schemeClr val="tx1"/>
                </a:solidFill>
                <a:latin typeface="Verdana"/>
              </a:rPr>
              <a:t>9/18/2018</a:t>
            </a:fld>
            <a:endParaRPr lang="en-US" sz="1600" noProof="0" dirty="0" smtClean="0">
              <a:solidFill>
                <a:schemeClr val="tx1"/>
              </a:solidFill>
              <a:latin typeface="Verdana"/>
            </a:endParaRPr>
          </a:p>
          <a:p>
            <a:r>
              <a:rPr lang="en-US" sz="1600" noProof="0" dirty="0" smtClean="0">
                <a:solidFill>
                  <a:schemeClr val="tx1"/>
                </a:solidFill>
                <a:latin typeface="Verdana"/>
              </a:rPr>
              <a:t>Department of Computer and Systems Sciences, DSV </a:t>
            </a:r>
            <a:endParaRPr lang="en-US" sz="1600" noProof="0" dirty="0">
              <a:solidFill>
                <a:schemeClr val="tx1"/>
              </a:solidFill>
              <a:latin typeface="Verdana"/>
            </a:endParaRPr>
          </a:p>
        </p:txBody>
      </p:sp>
      <p:pic>
        <p:nvPicPr>
          <p:cNvPr id="8"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67618"/>
            <a:ext cx="1296144" cy="1236380"/>
          </a:xfrm>
          <a:prstGeom prst="rect">
            <a:avLst/>
          </a:prstGeom>
        </p:spPr>
      </p:pic>
    </p:spTree>
    <p:extLst>
      <p:ext uri="{BB962C8B-B14F-4D97-AF65-F5344CB8AC3E}">
        <p14:creationId xmlns:p14="http://schemas.microsoft.com/office/powerpoint/2010/main" val="36624612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Medverkande - Blå">
    <p:bg>
      <p:bgPr>
        <a:solidFill>
          <a:schemeClr val="tx1"/>
        </a:solidFill>
        <a:effectLst/>
      </p:bgPr>
    </p:bg>
    <p:spTree>
      <p:nvGrpSpPr>
        <p:cNvPr id="1" name=""/>
        <p:cNvGrpSpPr/>
        <p:nvPr/>
      </p:nvGrpSpPr>
      <p:grpSpPr>
        <a:xfrm>
          <a:off x="0" y="0"/>
          <a:ext cx="0" cy="0"/>
          <a:chOff x="0" y="0"/>
          <a:chExt cx="0" cy="0"/>
        </a:xfrm>
      </p:grpSpPr>
      <p:sp>
        <p:nvSpPr>
          <p:cNvPr id="4" name="Platshållare för innehåll 2"/>
          <p:cNvSpPr>
            <a:spLocks noGrp="1"/>
          </p:cNvSpPr>
          <p:nvPr>
            <p:ph idx="1"/>
          </p:nvPr>
        </p:nvSpPr>
        <p:spPr>
          <a:xfrm>
            <a:off x="792000" y="1059582"/>
            <a:ext cx="6850800" cy="3168352"/>
          </a:xfrm>
        </p:spPr>
        <p:txBody>
          <a:bodyPr>
            <a:noAutofit/>
          </a:bodyPr>
          <a:lstStyle>
            <a:lvl1pPr marL="0" indent="0">
              <a:buFontTx/>
              <a:buNone/>
              <a:defRPr sz="2400">
                <a:solidFill>
                  <a:srgbClr val="FFFFFF"/>
                </a:solidFill>
              </a:defRPr>
            </a:lvl1pPr>
            <a:lvl2pPr marL="457200" indent="0">
              <a:buFontTx/>
              <a:buNone/>
              <a:defRPr sz="2400">
                <a:solidFill>
                  <a:srgbClr val="FFFFFF"/>
                </a:solidFill>
              </a:defRPr>
            </a:lvl2pPr>
            <a:lvl3pPr marL="914400" indent="0">
              <a:buFontTx/>
              <a:buNone/>
              <a:defRPr sz="2400">
                <a:solidFill>
                  <a:srgbClr val="FFFFFF"/>
                </a:solidFill>
              </a:defRPr>
            </a:lvl3pPr>
            <a:lvl4pPr marL="1371600" indent="0">
              <a:buFontTx/>
              <a:buNone/>
              <a:defRPr sz="2400">
                <a:solidFill>
                  <a:srgbClr val="FFFFFF"/>
                </a:solidFill>
              </a:defRPr>
            </a:lvl4pPr>
            <a:lvl5pPr marL="1828800" indent="0">
              <a:buFontTx/>
              <a:buNone/>
              <a:defRPr sz="2400">
                <a:solidFill>
                  <a:srgbClr val="FFFFFF"/>
                </a:solidFill>
              </a:defRPr>
            </a:lvl5pPr>
          </a:lstStyle>
          <a:p>
            <a:pPr lvl="0"/>
            <a:r>
              <a:rPr lang="sv-SE" dirty="0" err="1" smtClean="0"/>
              <a:t>Click</a:t>
            </a:r>
            <a:r>
              <a:rPr lang="sv-SE" dirty="0" smtClean="0"/>
              <a:t> </a:t>
            </a:r>
            <a:r>
              <a:rPr lang="sv-SE" dirty="0" err="1" smtClean="0"/>
              <a:t>to</a:t>
            </a:r>
            <a:r>
              <a:rPr lang="sv-SE" dirty="0" smtClean="0"/>
              <a:t> </a:t>
            </a:r>
            <a:r>
              <a:rPr lang="sv-SE" dirty="0" err="1" smtClean="0"/>
              <a:t>edit</a:t>
            </a:r>
            <a:r>
              <a:rPr lang="sv-SE" dirty="0" smtClean="0"/>
              <a:t> Master text </a:t>
            </a:r>
            <a:r>
              <a:rPr lang="sv-SE" dirty="0" err="1" smtClean="0"/>
              <a:t>styles</a:t>
            </a:r>
            <a:endParaRPr lang="sv-SE" dirty="0" smtClean="0"/>
          </a:p>
          <a:p>
            <a:pPr lvl="1"/>
            <a:r>
              <a:rPr lang="sv-SE" dirty="0" smtClean="0"/>
              <a:t>Second </a:t>
            </a:r>
            <a:r>
              <a:rPr lang="sv-SE" dirty="0" err="1" smtClean="0"/>
              <a:t>level</a:t>
            </a:r>
            <a:endParaRPr lang="sv-SE" dirty="0" smtClean="0"/>
          </a:p>
          <a:p>
            <a:pPr lvl="2"/>
            <a:r>
              <a:rPr lang="sv-SE" dirty="0" err="1" smtClean="0"/>
              <a:t>Third</a:t>
            </a:r>
            <a:r>
              <a:rPr lang="sv-SE" dirty="0" smtClean="0"/>
              <a:t> </a:t>
            </a:r>
            <a:r>
              <a:rPr lang="sv-SE" dirty="0" err="1" smtClean="0"/>
              <a:t>level</a:t>
            </a:r>
            <a:endParaRPr lang="sv-SE" dirty="0" smtClean="0"/>
          </a:p>
          <a:p>
            <a:pPr lvl="3"/>
            <a:r>
              <a:rPr lang="sv-SE" dirty="0" err="1" smtClean="0"/>
              <a:t>Fourth</a:t>
            </a:r>
            <a:r>
              <a:rPr lang="sv-SE" dirty="0" smtClean="0"/>
              <a:t> </a:t>
            </a:r>
            <a:r>
              <a:rPr lang="sv-SE" dirty="0" err="1" smtClean="0"/>
              <a:t>level</a:t>
            </a:r>
            <a:endParaRPr lang="sv-SE" dirty="0" smtClean="0"/>
          </a:p>
          <a:p>
            <a:pPr lvl="4"/>
            <a:r>
              <a:rPr lang="sv-SE" dirty="0" err="1" smtClean="0"/>
              <a:t>Fifth</a:t>
            </a:r>
            <a:r>
              <a:rPr lang="sv-SE" dirty="0" smtClean="0"/>
              <a:t> </a:t>
            </a:r>
            <a:r>
              <a:rPr lang="sv-SE" dirty="0" err="1" smtClean="0"/>
              <a:t>level</a:t>
            </a:r>
            <a:endParaRPr lang="sv-SE" dirty="0"/>
          </a:p>
        </p:txBody>
      </p:sp>
      <p:sp>
        <p:nvSpPr>
          <p:cNvPr id="5" name="TextBox 4"/>
          <p:cNvSpPr txBox="1"/>
          <p:nvPr userDrawn="1"/>
        </p:nvSpPr>
        <p:spPr>
          <a:xfrm>
            <a:off x="792000" y="4227934"/>
            <a:ext cx="5354050" cy="584776"/>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sv-SE" sz="1600" noProof="0" dirty="0" smtClean="0">
                <a:solidFill>
                  <a:srgbClr val="FFFFFF"/>
                </a:solidFill>
                <a:latin typeface="Verdana"/>
              </a:rPr>
              <a:t>Inspelat</a:t>
            </a:r>
            <a:r>
              <a:rPr lang="sv-SE" sz="1600" baseline="0" noProof="0" dirty="0" smtClean="0">
                <a:solidFill>
                  <a:srgbClr val="FFFFFF"/>
                </a:solidFill>
                <a:latin typeface="Verdana"/>
              </a:rPr>
              <a:t> </a:t>
            </a:r>
            <a:fld id="{DEF0F593-7E64-D74F-96F6-B611C3DC3FC9}" type="datetime1">
              <a:rPr lang="sv-SE" sz="1600" baseline="0" noProof="0" smtClean="0">
                <a:solidFill>
                  <a:srgbClr val="FFFFFF"/>
                </a:solidFill>
                <a:latin typeface="Verdana"/>
              </a:rPr>
              <a:t>2018-09-18</a:t>
            </a:fld>
            <a:endParaRPr lang="sv-SE" sz="1600" noProof="0" dirty="0" smtClean="0">
              <a:solidFill>
                <a:srgbClr val="FFFFFF"/>
              </a:solidFill>
              <a:latin typeface="Verdana"/>
            </a:endParaRPr>
          </a:p>
          <a:p>
            <a:r>
              <a:rPr lang="sv-SE" sz="1600" noProof="0" dirty="0" smtClean="0">
                <a:solidFill>
                  <a:srgbClr val="FFFFFF"/>
                </a:solidFill>
                <a:latin typeface="Verdana"/>
              </a:rPr>
              <a:t>Institutionen för data- och systemvetenskap, DSV </a:t>
            </a:r>
            <a:endParaRPr lang="sv-SE" sz="1600" noProof="0" dirty="0">
              <a:solidFill>
                <a:srgbClr val="FFFFFF"/>
              </a:solidFill>
              <a:latin typeface="Verdana"/>
            </a:endParaRPr>
          </a:p>
        </p:txBody>
      </p:sp>
      <p:sp>
        <p:nvSpPr>
          <p:cNvPr id="6" name="TextBox 5"/>
          <p:cNvSpPr txBox="1"/>
          <p:nvPr userDrawn="1"/>
        </p:nvSpPr>
        <p:spPr>
          <a:xfrm>
            <a:off x="792000" y="597917"/>
            <a:ext cx="2504261" cy="461665"/>
          </a:xfrm>
          <a:prstGeom prst="rect">
            <a:avLst/>
          </a:prstGeom>
          <a:noFill/>
        </p:spPr>
        <p:txBody>
          <a:bodyPr wrap="none" rtlCol="0">
            <a:spAutoFit/>
          </a:bodyPr>
          <a:lstStyle/>
          <a:p>
            <a:r>
              <a:rPr lang="sv-SE" sz="2400" b="1" dirty="0" smtClean="0">
                <a:solidFill>
                  <a:srgbClr val="FFFFFF"/>
                </a:solidFill>
                <a:latin typeface="Verdana"/>
                <a:cs typeface="Verdana"/>
              </a:rPr>
              <a:t>Medverkande</a:t>
            </a:r>
            <a:endParaRPr lang="sv-SE" sz="2400" b="1" dirty="0">
              <a:solidFill>
                <a:srgbClr val="FFFFFF"/>
              </a:solidFill>
              <a:latin typeface="Verdana"/>
              <a:cs typeface="Verdana"/>
            </a:endParaRPr>
          </a:p>
        </p:txBody>
      </p:sp>
      <p:pic>
        <p:nvPicPr>
          <p:cNvPr id="7"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42890"/>
            <a:ext cx="1435367" cy="1195504"/>
          </a:xfrm>
          <a:prstGeom prst="rect">
            <a:avLst/>
          </a:prstGeom>
        </p:spPr>
      </p:pic>
    </p:spTree>
    <p:extLst>
      <p:ext uri="{BB962C8B-B14F-4D97-AF65-F5344CB8AC3E}">
        <p14:creationId xmlns:p14="http://schemas.microsoft.com/office/powerpoint/2010/main" val="147884922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Medverkande - egen sidfot - Blå">
    <p:bg>
      <p:bgPr>
        <a:solidFill>
          <a:schemeClr val="tx1"/>
        </a:solidFill>
        <a:effectLst/>
      </p:bgPr>
    </p:bg>
    <p:spTree>
      <p:nvGrpSpPr>
        <p:cNvPr id="1" name=""/>
        <p:cNvGrpSpPr/>
        <p:nvPr/>
      </p:nvGrpSpPr>
      <p:grpSpPr>
        <a:xfrm>
          <a:off x="0" y="0"/>
          <a:ext cx="0" cy="0"/>
          <a:chOff x="0" y="0"/>
          <a:chExt cx="0" cy="0"/>
        </a:xfrm>
      </p:grpSpPr>
      <p:pic>
        <p:nvPicPr>
          <p:cNvPr id="3"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42890"/>
            <a:ext cx="1435367" cy="1195504"/>
          </a:xfrm>
          <a:prstGeom prst="rect">
            <a:avLst/>
          </a:prstGeom>
        </p:spPr>
      </p:pic>
      <p:sp>
        <p:nvSpPr>
          <p:cNvPr id="4" name="Platshållare för innehåll 2"/>
          <p:cNvSpPr>
            <a:spLocks noGrp="1"/>
          </p:cNvSpPr>
          <p:nvPr>
            <p:ph idx="1"/>
          </p:nvPr>
        </p:nvSpPr>
        <p:spPr>
          <a:xfrm>
            <a:off x="792000" y="1059582"/>
            <a:ext cx="6850800" cy="3168352"/>
          </a:xfrm>
        </p:spPr>
        <p:txBody>
          <a:bodyPr>
            <a:noAutofit/>
          </a:bodyPr>
          <a:lstStyle>
            <a:lvl1pPr marL="0" indent="0">
              <a:buFontTx/>
              <a:buNone/>
              <a:defRPr sz="2400">
                <a:solidFill>
                  <a:srgbClr val="FFFFFF"/>
                </a:solidFill>
              </a:defRPr>
            </a:lvl1pPr>
            <a:lvl2pPr marL="457200" indent="0">
              <a:buFontTx/>
              <a:buNone/>
              <a:defRPr sz="2400">
                <a:solidFill>
                  <a:srgbClr val="FFFFFF"/>
                </a:solidFill>
              </a:defRPr>
            </a:lvl2pPr>
            <a:lvl3pPr marL="914400" indent="0">
              <a:buFontTx/>
              <a:buNone/>
              <a:defRPr sz="2400">
                <a:solidFill>
                  <a:srgbClr val="FFFFFF"/>
                </a:solidFill>
              </a:defRPr>
            </a:lvl3pPr>
            <a:lvl4pPr marL="1371600" indent="0">
              <a:buFontTx/>
              <a:buNone/>
              <a:defRPr sz="2400">
                <a:solidFill>
                  <a:srgbClr val="FFFFFF"/>
                </a:solidFill>
              </a:defRPr>
            </a:lvl4pPr>
            <a:lvl5pPr marL="1828800" indent="0">
              <a:buFontTx/>
              <a:buNone/>
              <a:defRPr sz="2400">
                <a:solidFill>
                  <a:srgbClr val="FFFFFF"/>
                </a:solidFill>
              </a:defRPr>
            </a:lvl5pPr>
          </a:lstStyle>
          <a:p>
            <a:pPr lvl="0"/>
            <a:r>
              <a:rPr lang="sv-SE" dirty="0" err="1" smtClean="0"/>
              <a:t>Click</a:t>
            </a:r>
            <a:r>
              <a:rPr lang="sv-SE" dirty="0" smtClean="0"/>
              <a:t> </a:t>
            </a:r>
            <a:r>
              <a:rPr lang="sv-SE" dirty="0" err="1" smtClean="0"/>
              <a:t>to</a:t>
            </a:r>
            <a:r>
              <a:rPr lang="sv-SE" dirty="0" smtClean="0"/>
              <a:t> </a:t>
            </a:r>
            <a:r>
              <a:rPr lang="sv-SE" dirty="0" err="1" smtClean="0"/>
              <a:t>edit</a:t>
            </a:r>
            <a:r>
              <a:rPr lang="sv-SE" dirty="0" smtClean="0"/>
              <a:t> Master text </a:t>
            </a:r>
            <a:r>
              <a:rPr lang="sv-SE" dirty="0" err="1" smtClean="0"/>
              <a:t>styles</a:t>
            </a:r>
            <a:endParaRPr lang="sv-SE" dirty="0" smtClean="0"/>
          </a:p>
          <a:p>
            <a:pPr lvl="1"/>
            <a:r>
              <a:rPr lang="sv-SE" dirty="0" smtClean="0"/>
              <a:t>Second </a:t>
            </a:r>
            <a:r>
              <a:rPr lang="sv-SE" dirty="0" err="1" smtClean="0"/>
              <a:t>level</a:t>
            </a:r>
            <a:endParaRPr lang="sv-SE" dirty="0" smtClean="0"/>
          </a:p>
          <a:p>
            <a:pPr lvl="2"/>
            <a:r>
              <a:rPr lang="sv-SE" dirty="0" err="1" smtClean="0"/>
              <a:t>Third</a:t>
            </a:r>
            <a:r>
              <a:rPr lang="sv-SE" dirty="0" smtClean="0"/>
              <a:t> </a:t>
            </a:r>
            <a:r>
              <a:rPr lang="sv-SE" dirty="0" err="1" smtClean="0"/>
              <a:t>level</a:t>
            </a:r>
            <a:endParaRPr lang="sv-SE" dirty="0" smtClean="0"/>
          </a:p>
          <a:p>
            <a:pPr lvl="3"/>
            <a:r>
              <a:rPr lang="sv-SE" dirty="0" err="1" smtClean="0"/>
              <a:t>Fourth</a:t>
            </a:r>
            <a:r>
              <a:rPr lang="sv-SE" dirty="0" smtClean="0"/>
              <a:t> </a:t>
            </a:r>
            <a:r>
              <a:rPr lang="sv-SE" dirty="0" err="1" smtClean="0"/>
              <a:t>level</a:t>
            </a:r>
            <a:endParaRPr lang="sv-SE" dirty="0" smtClean="0"/>
          </a:p>
          <a:p>
            <a:pPr lvl="4"/>
            <a:r>
              <a:rPr lang="sv-SE" dirty="0" err="1" smtClean="0"/>
              <a:t>Fifth</a:t>
            </a:r>
            <a:r>
              <a:rPr lang="sv-SE" dirty="0" smtClean="0"/>
              <a:t> </a:t>
            </a:r>
            <a:r>
              <a:rPr lang="sv-SE" dirty="0" err="1" smtClean="0"/>
              <a:t>level</a:t>
            </a:r>
            <a:endParaRPr lang="sv-SE" dirty="0"/>
          </a:p>
        </p:txBody>
      </p:sp>
      <p:sp>
        <p:nvSpPr>
          <p:cNvPr id="6" name="TextBox 5"/>
          <p:cNvSpPr txBox="1"/>
          <p:nvPr userDrawn="1"/>
        </p:nvSpPr>
        <p:spPr>
          <a:xfrm>
            <a:off x="792000" y="597917"/>
            <a:ext cx="2504261" cy="461665"/>
          </a:xfrm>
          <a:prstGeom prst="rect">
            <a:avLst/>
          </a:prstGeom>
          <a:noFill/>
        </p:spPr>
        <p:txBody>
          <a:bodyPr wrap="none" rtlCol="0">
            <a:spAutoFit/>
          </a:bodyPr>
          <a:lstStyle/>
          <a:p>
            <a:r>
              <a:rPr lang="sv-SE" sz="2400" b="1" dirty="0" smtClean="0">
                <a:solidFill>
                  <a:srgbClr val="FFFFFF"/>
                </a:solidFill>
                <a:latin typeface="Verdana"/>
                <a:cs typeface="Verdana"/>
              </a:rPr>
              <a:t>Medverkande</a:t>
            </a:r>
            <a:endParaRPr lang="sv-SE" sz="2400" b="1" dirty="0">
              <a:solidFill>
                <a:srgbClr val="FFFFFF"/>
              </a:solidFill>
              <a:latin typeface="Verdana"/>
              <a:cs typeface="Verdana"/>
            </a:endParaRPr>
          </a:p>
        </p:txBody>
      </p:sp>
      <p:sp>
        <p:nvSpPr>
          <p:cNvPr id="7" name="Text Placeholder 7"/>
          <p:cNvSpPr>
            <a:spLocks noGrp="1"/>
          </p:cNvSpPr>
          <p:nvPr>
            <p:ph type="body" sz="quarter" idx="11" hasCustomPrompt="1"/>
          </p:nvPr>
        </p:nvSpPr>
        <p:spPr>
          <a:xfrm>
            <a:off x="790772" y="4221654"/>
            <a:ext cx="6387308" cy="586827"/>
          </a:xfrm>
        </p:spPr>
        <p:txBody>
          <a:bodyPr anchor="b"/>
          <a:lstStyle>
            <a:lvl1pPr marL="0" marR="0" indent="0" algn="l" defTabSz="914400" rtl="0" eaLnBrk="1" fontAlgn="auto" latinLnBrk="0" hangingPunct="1">
              <a:lnSpc>
                <a:spcPct val="100000"/>
              </a:lnSpc>
              <a:spcBef>
                <a:spcPts val="0"/>
              </a:spcBef>
              <a:spcAft>
                <a:spcPts val="0"/>
              </a:spcAft>
              <a:buClrTx/>
              <a:buSzTx/>
              <a:buFontTx/>
              <a:buNone/>
              <a:tabLst/>
              <a:defRPr sz="1600" b="0" i="0" strike="noStrike" baseline="0">
                <a:solidFill>
                  <a:schemeClr val="bg1"/>
                </a:solidFill>
              </a:defRPr>
            </a:lvl1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noProof="0" dirty="0" smtClean="0">
                <a:solidFill>
                  <a:schemeClr val="bg1"/>
                </a:solidFill>
                <a:latin typeface="Verdana"/>
              </a:rPr>
              <a:t>Click to insert custom footer</a:t>
            </a:r>
            <a:endParaRPr lang="en-US" sz="1600" noProof="0" dirty="0">
              <a:solidFill>
                <a:schemeClr val="bg1"/>
              </a:solidFill>
              <a:latin typeface="Verdana"/>
            </a:endParaRPr>
          </a:p>
        </p:txBody>
      </p:sp>
    </p:spTree>
    <p:extLst>
      <p:ext uri="{BB962C8B-B14F-4D97-AF65-F5344CB8AC3E}">
        <p14:creationId xmlns:p14="http://schemas.microsoft.com/office/powerpoint/2010/main" val="296880401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ntributors - Blue">
    <p:bg>
      <p:bgPr>
        <a:solidFill>
          <a:schemeClr val="tx1"/>
        </a:solidFill>
        <a:effectLst/>
      </p:bgPr>
    </p:bg>
    <p:spTree>
      <p:nvGrpSpPr>
        <p:cNvPr id="1" name=""/>
        <p:cNvGrpSpPr/>
        <p:nvPr/>
      </p:nvGrpSpPr>
      <p:grpSpPr>
        <a:xfrm>
          <a:off x="0" y="0"/>
          <a:ext cx="0" cy="0"/>
          <a:chOff x="0" y="0"/>
          <a:chExt cx="0" cy="0"/>
        </a:xfrm>
      </p:grpSpPr>
      <p:sp>
        <p:nvSpPr>
          <p:cNvPr id="4" name="Platshållare för innehåll 2"/>
          <p:cNvSpPr>
            <a:spLocks noGrp="1"/>
          </p:cNvSpPr>
          <p:nvPr>
            <p:ph idx="1"/>
          </p:nvPr>
        </p:nvSpPr>
        <p:spPr>
          <a:xfrm>
            <a:off x="792000" y="1059582"/>
            <a:ext cx="6850800" cy="3168352"/>
          </a:xfrm>
        </p:spPr>
        <p:txBody>
          <a:bodyPr>
            <a:noAutofit/>
          </a:bodyPr>
          <a:lstStyle>
            <a:lvl1pPr marL="0" indent="0">
              <a:buFontTx/>
              <a:buNone/>
              <a:defRPr sz="2400">
                <a:solidFill>
                  <a:srgbClr val="FFFFFF"/>
                </a:solidFill>
              </a:defRPr>
            </a:lvl1pPr>
            <a:lvl2pPr marL="457200" indent="0">
              <a:buFontTx/>
              <a:buNone/>
              <a:defRPr sz="2400">
                <a:solidFill>
                  <a:srgbClr val="FFFFFF"/>
                </a:solidFill>
              </a:defRPr>
            </a:lvl2pPr>
            <a:lvl3pPr marL="914400" indent="0">
              <a:buFontTx/>
              <a:buNone/>
              <a:defRPr sz="2400">
                <a:solidFill>
                  <a:srgbClr val="FFFFFF"/>
                </a:solidFill>
              </a:defRPr>
            </a:lvl3pPr>
            <a:lvl4pPr marL="1371600" indent="0">
              <a:buFontTx/>
              <a:buNone/>
              <a:defRPr sz="2400">
                <a:solidFill>
                  <a:srgbClr val="FFFFFF"/>
                </a:solidFill>
              </a:defRPr>
            </a:lvl4pPr>
            <a:lvl5pPr marL="1828800" indent="0">
              <a:buFontTx/>
              <a:buNone/>
              <a:defRPr sz="2400">
                <a:solidFill>
                  <a:srgbClr val="FFFFFF"/>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Box 4"/>
          <p:cNvSpPr txBox="1"/>
          <p:nvPr userDrawn="1"/>
        </p:nvSpPr>
        <p:spPr>
          <a:xfrm>
            <a:off x="792000" y="4227934"/>
            <a:ext cx="5724644" cy="584776"/>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noProof="0" dirty="0" smtClean="0">
                <a:solidFill>
                  <a:schemeClr val="bg1"/>
                </a:solidFill>
                <a:latin typeface="Verdana"/>
              </a:rPr>
              <a:t>Recorded </a:t>
            </a:r>
            <a:fld id="{DEF0F593-7E64-D74F-96F6-B611C3DC3FC9}" type="datetime1">
              <a:rPr lang="en-US" sz="1600" baseline="0" noProof="0" smtClean="0">
                <a:solidFill>
                  <a:schemeClr val="bg1"/>
                </a:solidFill>
                <a:latin typeface="Verdana"/>
              </a:rPr>
              <a:pPr marL="0" marR="0" indent="0" algn="l" defTabSz="914400" rtl="0" eaLnBrk="1" fontAlgn="auto" latinLnBrk="0" hangingPunct="1">
                <a:lnSpc>
                  <a:spcPct val="100000"/>
                </a:lnSpc>
                <a:spcBef>
                  <a:spcPts val="0"/>
                </a:spcBef>
                <a:spcAft>
                  <a:spcPts val="0"/>
                </a:spcAft>
                <a:buClrTx/>
                <a:buSzTx/>
                <a:buFontTx/>
                <a:buNone/>
                <a:tabLst/>
                <a:defRPr/>
              </a:pPr>
              <a:t>9/18/2018</a:t>
            </a:fld>
            <a:endParaRPr lang="en-US" sz="1600" noProof="0" dirty="0" smtClean="0">
              <a:solidFill>
                <a:schemeClr val="bg1"/>
              </a:solidFill>
              <a:latin typeface="Verdana"/>
            </a:endParaRPr>
          </a:p>
          <a:p>
            <a:r>
              <a:rPr lang="en-US" sz="1600" noProof="0" dirty="0" smtClean="0">
                <a:solidFill>
                  <a:schemeClr val="bg1"/>
                </a:solidFill>
                <a:latin typeface="Verdana"/>
              </a:rPr>
              <a:t>Department of Computer and Systems Sciences, DSV </a:t>
            </a:r>
            <a:endParaRPr lang="en-US" sz="1600" noProof="0" dirty="0">
              <a:solidFill>
                <a:schemeClr val="bg1"/>
              </a:solidFill>
              <a:latin typeface="Verdana"/>
            </a:endParaRPr>
          </a:p>
        </p:txBody>
      </p:sp>
      <p:sp>
        <p:nvSpPr>
          <p:cNvPr id="6" name="TextBox 5"/>
          <p:cNvSpPr txBox="1"/>
          <p:nvPr userDrawn="1"/>
        </p:nvSpPr>
        <p:spPr>
          <a:xfrm>
            <a:off x="792000" y="597917"/>
            <a:ext cx="2357887" cy="461665"/>
          </a:xfrm>
          <a:prstGeom prst="rect">
            <a:avLst/>
          </a:prstGeom>
          <a:noFill/>
        </p:spPr>
        <p:txBody>
          <a:bodyPr wrap="none" rtlCol="0">
            <a:spAutoFit/>
          </a:bodyPr>
          <a:lstStyle/>
          <a:p>
            <a:r>
              <a:rPr lang="en-US" sz="2400" b="1" noProof="0" dirty="0" smtClean="0">
                <a:solidFill>
                  <a:srgbClr val="FFFFFF"/>
                </a:solidFill>
                <a:latin typeface="Verdana"/>
                <a:cs typeface="Verdana"/>
              </a:rPr>
              <a:t>Contributors</a:t>
            </a:r>
            <a:endParaRPr lang="en-US" sz="2400" b="1" noProof="0" dirty="0">
              <a:solidFill>
                <a:srgbClr val="FFFFFF"/>
              </a:solidFill>
              <a:latin typeface="Verdana"/>
              <a:cs typeface="Verdana"/>
            </a:endParaRPr>
          </a:p>
        </p:txBody>
      </p:sp>
      <p:pic>
        <p:nvPicPr>
          <p:cNvPr id="7"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67618"/>
            <a:ext cx="1296144" cy="1236379"/>
          </a:xfrm>
          <a:prstGeom prst="rect">
            <a:avLst/>
          </a:prstGeom>
        </p:spPr>
      </p:pic>
    </p:spTree>
    <p:extLst>
      <p:ext uri="{BB962C8B-B14F-4D97-AF65-F5344CB8AC3E}">
        <p14:creationId xmlns:p14="http://schemas.microsoft.com/office/powerpoint/2010/main" val="398221587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Contributors - custom footer - Blue">
    <p:bg>
      <p:bgPr>
        <a:solidFill>
          <a:schemeClr val="tx1"/>
        </a:solidFill>
        <a:effectLst/>
      </p:bgPr>
    </p:bg>
    <p:spTree>
      <p:nvGrpSpPr>
        <p:cNvPr id="1" name=""/>
        <p:cNvGrpSpPr/>
        <p:nvPr/>
      </p:nvGrpSpPr>
      <p:grpSpPr>
        <a:xfrm>
          <a:off x="0" y="0"/>
          <a:ext cx="0" cy="0"/>
          <a:chOff x="0" y="0"/>
          <a:chExt cx="0" cy="0"/>
        </a:xfrm>
      </p:grpSpPr>
      <p:sp>
        <p:nvSpPr>
          <p:cNvPr id="4" name="Platshållare för innehåll 2"/>
          <p:cNvSpPr>
            <a:spLocks noGrp="1"/>
          </p:cNvSpPr>
          <p:nvPr>
            <p:ph idx="1"/>
          </p:nvPr>
        </p:nvSpPr>
        <p:spPr>
          <a:xfrm>
            <a:off x="792000" y="1059582"/>
            <a:ext cx="6850800" cy="3168352"/>
          </a:xfrm>
        </p:spPr>
        <p:txBody>
          <a:bodyPr>
            <a:noAutofit/>
          </a:bodyPr>
          <a:lstStyle>
            <a:lvl1pPr marL="0" indent="0">
              <a:buFontTx/>
              <a:buNone/>
              <a:defRPr sz="2400">
                <a:solidFill>
                  <a:srgbClr val="FFFFFF"/>
                </a:solidFill>
              </a:defRPr>
            </a:lvl1pPr>
            <a:lvl2pPr marL="457200" indent="0">
              <a:buFontTx/>
              <a:buNone/>
              <a:defRPr sz="2400">
                <a:solidFill>
                  <a:srgbClr val="FFFFFF"/>
                </a:solidFill>
              </a:defRPr>
            </a:lvl2pPr>
            <a:lvl3pPr marL="914400" indent="0">
              <a:buFontTx/>
              <a:buNone/>
              <a:defRPr sz="2400">
                <a:solidFill>
                  <a:srgbClr val="FFFFFF"/>
                </a:solidFill>
              </a:defRPr>
            </a:lvl3pPr>
            <a:lvl4pPr marL="1371600" indent="0">
              <a:buFontTx/>
              <a:buNone/>
              <a:defRPr sz="2400">
                <a:solidFill>
                  <a:srgbClr val="FFFFFF"/>
                </a:solidFill>
              </a:defRPr>
            </a:lvl4pPr>
            <a:lvl5pPr marL="1828800" indent="0">
              <a:buFontTx/>
              <a:buNone/>
              <a:defRPr sz="2400">
                <a:solidFill>
                  <a:srgbClr val="FFFFFF"/>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TextBox 5"/>
          <p:cNvSpPr txBox="1"/>
          <p:nvPr userDrawn="1"/>
        </p:nvSpPr>
        <p:spPr>
          <a:xfrm>
            <a:off x="792000" y="597917"/>
            <a:ext cx="2357887" cy="461665"/>
          </a:xfrm>
          <a:prstGeom prst="rect">
            <a:avLst/>
          </a:prstGeom>
          <a:noFill/>
        </p:spPr>
        <p:txBody>
          <a:bodyPr wrap="none" rtlCol="0">
            <a:spAutoFit/>
          </a:bodyPr>
          <a:lstStyle/>
          <a:p>
            <a:r>
              <a:rPr lang="en-US" sz="2400" b="1" noProof="0" dirty="0" smtClean="0">
                <a:solidFill>
                  <a:srgbClr val="FFFFFF"/>
                </a:solidFill>
                <a:latin typeface="Verdana"/>
                <a:cs typeface="Verdana"/>
              </a:rPr>
              <a:t>Contributors</a:t>
            </a:r>
            <a:endParaRPr lang="en-US" sz="2400" b="1" noProof="0" dirty="0">
              <a:solidFill>
                <a:srgbClr val="FFFFFF"/>
              </a:solidFill>
              <a:latin typeface="Verdana"/>
              <a:cs typeface="Verdana"/>
            </a:endParaRPr>
          </a:p>
        </p:txBody>
      </p:sp>
      <p:pic>
        <p:nvPicPr>
          <p:cNvPr id="7"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67618"/>
            <a:ext cx="1296144" cy="1236379"/>
          </a:xfrm>
          <a:prstGeom prst="rect">
            <a:avLst/>
          </a:prstGeom>
        </p:spPr>
      </p:pic>
      <p:sp>
        <p:nvSpPr>
          <p:cNvPr id="9" name="Text Placeholder 7"/>
          <p:cNvSpPr>
            <a:spLocks noGrp="1"/>
          </p:cNvSpPr>
          <p:nvPr>
            <p:ph type="body" sz="quarter" idx="11" hasCustomPrompt="1"/>
          </p:nvPr>
        </p:nvSpPr>
        <p:spPr>
          <a:xfrm>
            <a:off x="790772" y="4221654"/>
            <a:ext cx="6387308" cy="586827"/>
          </a:xfrm>
        </p:spPr>
        <p:txBody>
          <a:bodyPr anchor="b"/>
          <a:lstStyle>
            <a:lvl1pPr marL="0" marR="0" indent="0" algn="l" defTabSz="914400" rtl="0" eaLnBrk="1" fontAlgn="auto" latinLnBrk="0" hangingPunct="1">
              <a:lnSpc>
                <a:spcPct val="100000"/>
              </a:lnSpc>
              <a:spcBef>
                <a:spcPts val="0"/>
              </a:spcBef>
              <a:spcAft>
                <a:spcPts val="0"/>
              </a:spcAft>
              <a:buClrTx/>
              <a:buSzTx/>
              <a:buFontTx/>
              <a:buNone/>
              <a:tabLst/>
              <a:defRPr sz="1600" b="0" i="0" strike="noStrike" baseline="0">
                <a:solidFill>
                  <a:schemeClr val="bg1"/>
                </a:solidFill>
              </a:defRPr>
            </a:lvl1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noProof="0" dirty="0" smtClean="0">
                <a:solidFill>
                  <a:schemeClr val="bg1"/>
                </a:solidFill>
                <a:latin typeface="Verdana"/>
              </a:rPr>
              <a:t>Click to insert custom footer</a:t>
            </a:r>
            <a:endParaRPr lang="en-US" sz="1600" noProof="0" dirty="0">
              <a:solidFill>
                <a:schemeClr val="bg1"/>
              </a:solidFill>
              <a:latin typeface="Verdana"/>
            </a:endParaRPr>
          </a:p>
        </p:txBody>
      </p:sp>
    </p:spTree>
    <p:extLst>
      <p:ext uri="{BB962C8B-B14F-4D97-AF65-F5344CB8AC3E}">
        <p14:creationId xmlns:p14="http://schemas.microsoft.com/office/powerpoint/2010/main" val="417444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Kapitelsida - Eld">
    <p:spTree>
      <p:nvGrpSpPr>
        <p:cNvPr id="1" name=""/>
        <p:cNvGrpSpPr/>
        <p:nvPr/>
      </p:nvGrpSpPr>
      <p:grpSpPr>
        <a:xfrm>
          <a:off x="0" y="0"/>
          <a:ext cx="0" cy="0"/>
          <a:chOff x="0" y="0"/>
          <a:chExt cx="0" cy="0"/>
        </a:xfrm>
      </p:grpSpPr>
      <p:pic>
        <p:nvPicPr>
          <p:cNvPr id="7" name="Picture 2" descr="SU_PPT_eld"/>
          <p:cNvPicPr>
            <a:picLocks noChangeAspect="1" noChangeArrowheads="1"/>
          </p:cNvPicPr>
          <p:nvPr userDrawn="1"/>
        </p:nvPicPr>
        <p:blipFill>
          <a:blip r:embed="rId2" cstate="print">
            <a:alphaModFix amt="55000"/>
          </a:blip>
          <a:srcRect l="4988" t="-362"/>
          <a:stretch>
            <a:fillRect/>
          </a:stretch>
        </p:blipFill>
        <p:spPr bwMode="auto">
          <a:xfrm>
            <a:off x="1" y="1225226"/>
            <a:ext cx="5408969" cy="3938812"/>
          </a:xfrm>
          <a:prstGeom prst="rect">
            <a:avLst/>
          </a:prstGeom>
          <a:noFill/>
          <a:effectLst/>
        </p:spPr>
      </p:pic>
      <p:sp>
        <p:nvSpPr>
          <p:cNvPr id="2"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en-US" noProof="0" smtClean="0"/>
              <a:t>Click to edit Master title style</a:t>
            </a:r>
            <a:endParaRPr lang="sv-SE" noProof="0" dirty="0"/>
          </a:p>
        </p:txBody>
      </p:sp>
      <p:sp>
        <p:nvSpPr>
          <p:cNvPr id="3" name="Underrubrik 2"/>
          <p:cNvSpPr>
            <a:spLocks noGrp="1"/>
          </p:cNvSpPr>
          <p:nvPr>
            <p:ph type="subTitle" idx="1"/>
          </p:nvPr>
        </p:nvSpPr>
        <p:spPr>
          <a:xfrm>
            <a:off x="1008000" y="2894400"/>
            <a:ext cx="6631200" cy="874800"/>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smtClean="0"/>
              <a:t>Click to edit Master subtitle style</a:t>
            </a:r>
            <a:endParaRPr lang="sv-SE" noProof="0"/>
          </a:p>
        </p:txBody>
      </p:sp>
    </p:spTree>
    <p:extLst>
      <p:ext uri="{BB962C8B-B14F-4D97-AF65-F5344CB8AC3E}">
        <p14:creationId xmlns:p14="http://schemas.microsoft.com/office/powerpoint/2010/main" val="193773087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Bara logo - Blå">
    <p:bg>
      <p:bgPr>
        <a:solidFill>
          <a:schemeClr val="tx1"/>
        </a:solidFill>
        <a:effectLst/>
      </p:bgPr>
    </p:bg>
    <p:spTree>
      <p:nvGrpSpPr>
        <p:cNvPr id="1" name=""/>
        <p:cNvGrpSpPr/>
        <p:nvPr/>
      </p:nvGrpSpPr>
      <p:grpSpPr>
        <a:xfrm>
          <a:off x="0" y="0"/>
          <a:ext cx="0" cy="0"/>
          <a:chOff x="0" y="0"/>
          <a:chExt cx="0" cy="0"/>
        </a:xfrm>
      </p:grpSpPr>
      <p:pic>
        <p:nvPicPr>
          <p:cNvPr id="3"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07854"/>
            <a:ext cx="1435367" cy="1195504"/>
          </a:xfrm>
          <a:prstGeom prst="rect">
            <a:avLst/>
          </a:prstGeom>
        </p:spPr>
      </p:pic>
      <p:sp>
        <p:nvSpPr>
          <p:cNvPr id="5" name="TextBox 4"/>
          <p:cNvSpPr txBox="1"/>
          <p:nvPr userDrawn="1"/>
        </p:nvSpPr>
        <p:spPr>
          <a:xfrm>
            <a:off x="792000" y="4465444"/>
            <a:ext cx="5354050" cy="338554"/>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sv-SE" sz="1600" noProof="0" dirty="0" smtClean="0">
                <a:solidFill>
                  <a:srgbClr val="FFFFFF"/>
                </a:solidFill>
                <a:latin typeface="Verdana"/>
              </a:rPr>
              <a:t>Institutionen för data- och systemvetenskap, DSV </a:t>
            </a:r>
            <a:endParaRPr lang="sv-SE" sz="1600" noProof="0" dirty="0">
              <a:solidFill>
                <a:srgbClr val="FFFFFF"/>
              </a:solidFill>
              <a:latin typeface="Verdana"/>
            </a:endParaRPr>
          </a:p>
        </p:txBody>
      </p:sp>
    </p:spTree>
    <p:extLst>
      <p:ext uri="{BB962C8B-B14F-4D97-AF65-F5344CB8AC3E}">
        <p14:creationId xmlns:p14="http://schemas.microsoft.com/office/powerpoint/2010/main" val="53342398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Just logo - Blue">
    <p:bg>
      <p:bgPr>
        <a:solidFill>
          <a:schemeClr val="tx1"/>
        </a:solidFill>
        <a:effectLst/>
      </p:bgPr>
    </p:bg>
    <p:spTree>
      <p:nvGrpSpPr>
        <p:cNvPr id="1" name=""/>
        <p:cNvGrpSpPr/>
        <p:nvPr/>
      </p:nvGrpSpPr>
      <p:grpSpPr>
        <a:xfrm>
          <a:off x="0" y="0"/>
          <a:ext cx="0" cy="0"/>
          <a:chOff x="0" y="0"/>
          <a:chExt cx="0" cy="0"/>
        </a:xfrm>
      </p:grpSpPr>
      <p:sp>
        <p:nvSpPr>
          <p:cNvPr id="5" name="TextBox 4"/>
          <p:cNvSpPr txBox="1"/>
          <p:nvPr userDrawn="1"/>
        </p:nvSpPr>
        <p:spPr>
          <a:xfrm>
            <a:off x="792000" y="4465444"/>
            <a:ext cx="5724644" cy="338554"/>
          </a:xfrm>
          <a:prstGeom prst="rect">
            <a:avLst/>
          </a:prstGeom>
          <a:noFill/>
        </p:spPr>
        <p:txBody>
          <a:bodyPr wrap="none" rtlCol="0">
            <a:spAutoFit/>
          </a:bodyPr>
          <a:lstStyle/>
          <a:p>
            <a:r>
              <a:rPr lang="en-US" sz="1600" noProof="0" dirty="0" smtClean="0">
                <a:solidFill>
                  <a:schemeClr val="bg1"/>
                </a:solidFill>
                <a:latin typeface="Verdana"/>
              </a:rPr>
              <a:t>Department of Computer and Systems Sciences, DSV </a:t>
            </a:r>
            <a:endParaRPr lang="en-US" sz="1600" noProof="0" dirty="0">
              <a:solidFill>
                <a:schemeClr val="bg1"/>
              </a:solidFill>
              <a:latin typeface="Verdana"/>
            </a:endParaRPr>
          </a:p>
        </p:txBody>
      </p:sp>
      <p:pic>
        <p:nvPicPr>
          <p:cNvPr id="7" name="Bildobjekt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36296" y="3567619"/>
            <a:ext cx="1296144" cy="1236379"/>
          </a:xfrm>
          <a:prstGeom prst="rect">
            <a:avLst/>
          </a:prstGeom>
        </p:spPr>
      </p:pic>
    </p:spTree>
    <p:extLst>
      <p:ext uri="{BB962C8B-B14F-4D97-AF65-F5344CB8AC3E}">
        <p14:creationId xmlns:p14="http://schemas.microsoft.com/office/powerpoint/2010/main" val="2853863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Tom vit/Empty 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1083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Tom svart/Empty black">
    <p:bg>
      <p:bgPr>
        <a:solidFill>
          <a:srgbClr val="00000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395234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Tom blå/Empty blue">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7658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Kapitelsida - Olivkvist">
    <p:spTree>
      <p:nvGrpSpPr>
        <p:cNvPr id="1" name=""/>
        <p:cNvGrpSpPr/>
        <p:nvPr/>
      </p:nvGrpSpPr>
      <p:grpSpPr>
        <a:xfrm>
          <a:off x="0" y="0"/>
          <a:ext cx="0" cy="0"/>
          <a:chOff x="0" y="0"/>
          <a:chExt cx="0" cy="0"/>
        </a:xfrm>
      </p:grpSpPr>
      <p:pic>
        <p:nvPicPr>
          <p:cNvPr id="5" name="Picture 9" descr="SU_PPT_olivkvist"/>
          <p:cNvPicPr>
            <a:picLocks noChangeAspect="1" noChangeArrowheads="1"/>
          </p:cNvPicPr>
          <p:nvPr userDrawn="1"/>
        </p:nvPicPr>
        <p:blipFill>
          <a:blip r:embed="rId2" cstate="print">
            <a:alphaModFix amt="55000"/>
          </a:blip>
          <a:srcRect l="1746"/>
          <a:stretch>
            <a:fillRect/>
          </a:stretch>
        </p:blipFill>
        <p:spPr bwMode="auto">
          <a:xfrm>
            <a:off x="1589" y="238124"/>
            <a:ext cx="5161507" cy="4905756"/>
          </a:xfrm>
          <a:prstGeom prst="rect">
            <a:avLst/>
          </a:prstGeom>
          <a:noFill/>
        </p:spPr>
      </p:pic>
      <p:sp>
        <p:nvSpPr>
          <p:cNvPr id="6"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en-US" noProof="0" smtClean="0"/>
              <a:t>Click to edit Master title style</a:t>
            </a:r>
            <a:endParaRPr lang="sv-SE" noProof="0" dirty="0"/>
          </a:p>
        </p:txBody>
      </p:sp>
      <p:sp>
        <p:nvSpPr>
          <p:cNvPr id="7" name="Underrubrik 2"/>
          <p:cNvSpPr>
            <a:spLocks noGrp="1"/>
          </p:cNvSpPr>
          <p:nvPr>
            <p:ph type="subTitle" idx="1"/>
          </p:nvPr>
        </p:nvSpPr>
        <p:spPr>
          <a:xfrm>
            <a:off x="1008000" y="2894400"/>
            <a:ext cx="6631200" cy="874800"/>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smtClean="0"/>
              <a:t>Click to edit Master subtitle style</a:t>
            </a:r>
            <a:endParaRPr lang="sv-SE" noProof="0"/>
          </a:p>
        </p:txBody>
      </p:sp>
    </p:spTree>
    <p:extLst>
      <p:ext uri="{BB962C8B-B14F-4D97-AF65-F5344CB8AC3E}">
        <p14:creationId xmlns:p14="http://schemas.microsoft.com/office/powerpoint/2010/main" val="19353001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Kapitelsida - Kronor">
    <p:spTree>
      <p:nvGrpSpPr>
        <p:cNvPr id="1" name=""/>
        <p:cNvGrpSpPr/>
        <p:nvPr/>
      </p:nvGrpSpPr>
      <p:grpSpPr>
        <a:xfrm>
          <a:off x="0" y="0"/>
          <a:ext cx="0" cy="0"/>
          <a:chOff x="0" y="0"/>
          <a:chExt cx="0" cy="0"/>
        </a:xfrm>
      </p:grpSpPr>
      <p:pic>
        <p:nvPicPr>
          <p:cNvPr id="5" name="Picture 9" descr="SU_PPT_kronor"/>
          <p:cNvPicPr>
            <a:picLocks noChangeAspect="1" noChangeArrowheads="1"/>
          </p:cNvPicPr>
          <p:nvPr userDrawn="1"/>
        </p:nvPicPr>
        <p:blipFill>
          <a:blip r:embed="rId2" cstate="print">
            <a:alphaModFix amt="55000"/>
          </a:blip>
          <a:srcRect/>
          <a:stretch>
            <a:fillRect/>
          </a:stretch>
        </p:blipFill>
        <p:spPr bwMode="auto">
          <a:xfrm>
            <a:off x="0" y="1262062"/>
            <a:ext cx="4197096" cy="3881628"/>
          </a:xfrm>
          <a:prstGeom prst="rect">
            <a:avLst/>
          </a:prstGeom>
          <a:noFill/>
        </p:spPr>
      </p:pic>
      <p:sp>
        <p:nvSpPr>
          <p:cNvPr id="6"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en-US" noProof="0" smtClean="0"/>
              <a:t>Click to edit Master title style</a:t>
            </a:r>
            <a:endParaRPr lang="sv-SE" noProof="0" dirty="0"/>
          </a:p>
        </p:txBody>
      </p:sp>
      <p:sp>
        <p:nvSpPr>
          <p:cNvPr id="7" name="Underrubrik 2"/>
          <p:cNvSpPr>
            <a:spLocks noGrp="1"/>
          </p:cNvSpPr>
          <p:nvPr>
            <p:ph type="subTitle" idx="1"/>
          </p:nvPr>
        </p:nvSpPr>
        <p:spPr>
          <a:xfrm>
            <a:off x="1008000" y="2894400"/>
            <a:ext cx="6631200" cy="874800"/>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smtClean="0"/>
              <a:t>Click to edit Master subtitle style</a:t>
            </a:r>
            <a:endParaRPr lang="sv-SE" noProof="0"/>
          </a:p>
        </p:txBody>
      </p:sp>
    </p:spTree>
    <p:extLst>
      <p:ext uri="{BB962C8B-B14F-4D97-AF65-F5344CB8AC3E}">
        <p14:creationId xmlns:p14="http://schemas.microsoft.com/office/powerpoint/2010/main" val="19353001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Kapitelsida">
    <p:spTree>
      <p:nvGrpSpPr>
        <p:cNvPr id="1" name=""/>
        <p:cNvGrpSpPr/>
        <p:nvPr/>
      </p:nvGrpSpPr>
      <p:grpSpPr>
        <a:xfrm>
          <a:off x="0" y="0"/>
          <a:ext cx="0" cy="0"/>
          <a:chOff x="0" y="0"/>
          <a:chExt cx="0" cy="0"/>
        </a:xfrm>
      </p:grpSpPr>
      <p:sp>
        <p:nvSpPr>
          <p:cNvPr id="4" name="Rubrik 1"/>
          <p:cNvSpPr>
            <a:spLocks noGrp="1"/>
          </p:cNvSpPr>
          <p:nvPr>
            <p:ph type="ctrTitle"/>
          </p:nvPr>
        </p:nvSpPr>
        <p:spPr>
          <a:xfrm>
            <a:off x="1008000" y="1827900"/>
            <a:ext cx="6631200" cy="1069200"/>
          </a:xfrm>
        </p:spPr>
        <p:txBody>
          <a:bodyPr lIns="72000" tIns="36000" rIns="72000" bIns="36000" anchor="ctr" anchorCtr="0">
            <a:noAutofit/>
          </a:bodyPr>
          <a:lstStyle>
            <a:lvl1pPr algn="l">
              <a:defRPr sz="4400" b="0">
                <a:latin typeface="Verdana" pitchFamily="34" charset="0"/>
                <a:ea typeface="Verdana" pitchFamily="34" charset="0"/>
                <a:cs typeface="Verdana" pitchFamily="34" charset="0"/>
              </a:defRPr>
            </a:lvl1pPr>
          </a:lstStyle>
          <a:p>
            <a:r>
              <a:rPr lang="en-US" noProof="0" smtClean="0"/>
              <a:t>Click to edit Master title style</a:t>
            </a:r>
            <a:endParaRPr lang="sv-SE" noProof="0" dirty="0"/>
          </a:p>
        </p:txBody>
      </p:sp>
      <p:sp>
        <p:nvSpPr>
          <p:cNvPr id="5" name="Underrubrik 2"/>
          <p:cNvSpPr>
            <a:spLocks noGrp="1"/>
          </p:cNvSpPr>
          <p:nvPr>
            <p:ph type="subTitle" idx="1"/>
          </p:nvPr>
        </p:nvSpPr>
        <p:spPr>
          <a:xfrm>
            <a:off x="1008000" y="2894400"/>
            <a:ext cx="6631200" cy="874800"/>
          </a:xfrm>
        </p:spPr>
        <p:txBody>
          <a:bodyPr>
            <a:noAutofit/>
          </a:bodyPr>
          <a:lstStyle>
            <a:lvl1pPr marL="0" indent="0" algn="l">
              <a:lnSpc>
                <a:spcPts val="2900"/>
              </a:lnSpc>
              <a:spcBef>
                <a:spcPts val="480"/>
              </a:spcBef>
              <a:buNone/>
              <a:defRPr sz="2000">
                <a:solidFill>
                  <a:schemeClr val="tx2"/>
                </a:solidFill>
                <a:latin typeface="Verdana" pitchFamily="34" charset="0"/>
                <a:ea typeface="Verdana" pitchFamily="34" charset="0"/>
                <a:cs typeface="Verdan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smtClean="0"/>
              <a:t>Click to edit Master subtitle style</a:t>
            </a:r>
            <a:endParaRPr lang="sv-SE" noProof="0" dirty="0" smtClean="0"/>
          </a:p>
        </p:txBody>
      </p:sp>
    </p:spTree>
    <p:extLst>
      <p:ext uri="{BB962C8B-B14F-4D97-AF65-F5344CB8AC3E}">
        <p14:creationId xmlns:p14="http://schemas.microsoft.com/office/powerpoint/2010/main" val="39125494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image" Target="../media/image5.emf"/><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image" Target="../media/image6.emf"/><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image" Target="../media/image10.emf"/><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5.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p:cNvSpPr>
            <a:spLocks noGrp="1"/>
          </p:cNvSpPr>
          <p:nvPr>
            <p:ph type="title"/>
          </p:nvPr>
        </p:nvSpPr>
        <p:spPr>
          <a:xfrm>
            <a:off x="792000" y="627534"/>
            <a:ext cx="6850800" cy="596700"/>
          </a:xfrm>
          <a:prstGeom prst="rect">
            <a:avLst/>
          </a:prstGeom>
        </p:spPr>
        <p:txBody>
          <a:bodyPr vert="horz" lIns="91440" tIns="45720" rIns="91440" bIns="45720" rtlCol="0" anchor="t" anchorCtr="0">
            <a:normAutofit/>
          </a:bodyPr>
          <a:lstStyle/>
          <a:p>
            <a:r>
              <a:rPr lang="sv-SE" dirty="0" smtClean="0"/>
              <a:t>Klicka här för att ändra format</a:t>
            </a:r>
            <a:endParaRPr lang="sv-SE" dirty="0"/>
          </a:p>
        </p:txBody>
      </p:sp>
      <p:sp>
        <p:nvSpPr>
          <p:cNvPr id="3" name="Platshållare för text 2"/>
          <p:cNvSpPr>
            <a:spLocks noGrp="1"/>
          </p:cNvSpPr>
          <p:nvPr>
            <p:ph type="body" idx="1"/>
          </p:nvPr>
        </p:nvSpPr>
        <p:spPr>
          <a:xfrm>
            <a:off x="792000" y="1275534"/>
            <a:ext cx="6850800" cy="3240432"/>
          </a:xfrm>
          <a:prstGeom prst="rect">
            <a:avLst/>
          </a:prstGeom>
        </p:spPr>
        <p:txBody>
          <a:bodyPr vert="horz" lIns="91440" tIns="45720" rIns="91440" bIns="45720" rtlCol="0">
            <a:noAutofit/>
          </a:bodyPr>
          <a:lstStyle/>
          <a:p>
            <a:pPr lvl="0"/>
            <a:r>
              <a:rPr lang="sv-SE" dirty="0" smtClean="0"/>
              <a:t>Klicka här för att ändra format på bakgrundstexten</a:t>
            </a:r>
          </a:p>
          <a:p>
            <a:pPr lvl="1"/>
            <a:r>
              <a:rPr lang="sv-SE" dirty="0" smtClean="0"/>
              <a:t>Nivå två</a:t>
            </a:r>
          </a:p>
          <a:p>
            <a:pPr lvl="2"/>
            <a:r>
              <a:rPr lang="sv-SE" dirty="0" smtClean="0"/>
              <a:t>Nivå tre</a:t>
            </a:r>
          </a:p>
          <a:p>
            <a:pPr lvl="3"/>
            <a:r>
              <a:rPr lang="sv-SE" dirty="0" smtClean="0"/>
              <a:t>Nivå fyra</a:t>
            </a:r>
          </a:p>
          <a:p>
            <a:pPr lvl="4"/>
            <a:r>
              <a:rPr lang="sv-SE" dirty="0" smtClean="0"/>
              <a:t>Nivå fem</a:t>
            </a:r>
            <a:endParaRPr lang="sv-SE" dirty="0"/>
          </a:p>
        </p:txBody>
      </p:sp>
      <p:pic>
        <p:nvPicPr>
          <p:cNvPr id="7" name="Bildobjekt 6" descr="logo-org-svensk_rgb.png"/>
          <p:cNvPicPr>
            <a:picLocks noChangeAspect="1"/>
          </p:cNvPicPr>
          <p:nvPr/>
        </p:nvPicPr>
        <p:blipFill>
          <a:blip r:embed="rId16" cstate="print"/>
          <a:stretch>
            <a:fillRect/>
          </a:stretch>
        </p:blipFill>
        <p:spPr>
          <a:xfrm>
            <a:off x="7884368" y="216001"/>
            <a:ext cx="980375" cy="817853"/>
          </a:xfrm>
          <a:prstGeom prst="rect">
            <a:avLst/>
          </a:prstGeom>
        </p:spPr>
      </p:pic>
    </p:spTree>
    <p:extLst>
      <p:ext uri="{BB962C8B-B14F-4D97-AF65-F5344CB8AC3E}">
        <p14:creationId xmlns:p14="http://schemas.microsoft.com/office/powerpoint/2010/main" val="316779454"/>
      </p:ext>
    </p:extLst>
  </p:cSld>
  <p:clrMap bg1="lt1" tx1="dk1" bg2="lt2" tx2="dk2" accent1="accent1" accent2="accent2" accent3="accent3" accent4="accent4" accent5="accent5" accent6="accent6" hlink="hlink" folHlink="folHlink"/>
  <p:sldLayoutIdLst>
    <p:sldLayoutId id="2147483681" r:id="rId1"/>
    <p:sldLayoutId id="2147483709" r:id="rId2"/>
    <p:sldLayoutId id="2147483710" r:id="rId3"/>
    <p:sldLayoutId id="2147483713" r:id="rId4"/>
    <p:sldLayoutId id="2147483684" r:id="rId5"/>
    <p:sldLayoutId id="2147483683" r:id="rId6"/>
    <p:sldLayoutId id="2147483712" r:id="rId7"/>
    <p:sldLayoutId id="2147483711" r:id="rId8"/>
    <p:sldLayoutId id="2147483714" r:id="rId9"/>
    <p:sldLayoutId id="2147483685" r:id="rId10"/>
    <p:sldLayoutId id="2147483686" r:id="rId11"/>
    <p:sldLayoutId id="2147483687" r:id="rId12"/>
    <p:sldLayoutId id="2147483688" r:id="rId13"/>
    <p:sldLayoutId id="2147483771" r:id="rId14"/>
  </p:sldLayoutIdLst>
  <p:timing>
    <p:tnLst>
      <p:par>
        <p:cTn id="1" dur="indefinite" restart="never" nodeType="tmRoot"/>
      </p:par>
    </p:tnLst>
  </p:timing>
  <p:hf sldNum="0" hdr="0"/>
  <p:txStyles>
    <p:titleStyle>
      <a:lvl1pPr algn="l" defTabSz="914400" rtl="0" eaLnBrk="1" latinLnBrk="0" hangingPunct="1">
        <a:spcBef>
          <a:spcPct val="0"/>
        </a:spcBef>
        <a:buNone/>
        <a:defRPr sz="2800" b="1" kern="1200">
          <a:solidFill>
            <a:schemeClr val="tx1"/>
          </a:solidFill>
          <a:latin typeface="Verdana" pitchFamily="34" charset="0"/>
          <a:ea typeface="Verdana" pitchFamily="34" charset="0"/>
          <a:cs typeface="Verdana" pitchFamily="34" charset="0"/>
        </a:defRPr>
      </a:lvl1pPr>
    </p:titleStyle>
    <p:bodyStyle>
      <a:lvl1pPr marL="342900" indent="-342900" algn="l" defTabSz="914400" rtl="0" eaLnBrk="1" latinLnBrk="0" hangingPunct="1">
        <a:lnSpc>
          <a:spcPts val="2900"/>
        </a:lnSpc>
        <a:spcBef>
          <a:spcPct val="20000"/>
        </a:spcBef>
        <a:buSzPct val="93000"/>
        <a:buFont typeface="Verdana" pitchFamily="34" charset="0"/>
        <a:buChar char="●"/>
        <a:defRPr sz="2400" kern="1200">
          <a:solidFill>
            <a:schemeClr val="tx1"/>
          </a:solidFill>
          <a:latin typeface="Verdana" pitchFamily="34" charset="0"/>
          <a:ea typeface="Verdana" pitchFamily="34" charset="0"/>
          <a:cs typeface="Verdana" pitchFamily="34" charset="0"/>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3pPr>
      <a:lvl4pPr marL="16002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4pPr>
      <a:lvl5pPr marL="20574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p:cNvSpPr>
            <a:spLocks noGrp="1"/>
          </p:cNvSpPr>
          <p:nvPr>
            <p:ph type="title"/>
          </p:nvPr>
        </p:nvSpPr>
        <p:spPr>
          <a:xfrm>
            <a:off x="792000" y="627534"/>
            <a:ext cx="6850800" cy="596700"/>
          </a:xfrm>
          <a:prstGeom prst="rect">
            <a:avLst/>
          </a:prstGeom>
        </p:spPr>
        <p:txBody>
          <a:bodyPr vert="horz" lIns="91440" tIns="45720" rIns="91440" bIns="45720" rtlCol="0" anchor="t" anchorCtr="0">
            <a:normAutofit/>
          </a:bodyPr>
          <a:lstStyle/>
          <a:p>
            <a:r>
              <a:rPr lang="en-US" noProof="0" smtClean="0"/>
              <a:t>Klicka här för att ändra format</a:t>
            </a:r>
            <a:endParaRPr lang="en-US" noProof="0"/>
          </a:p>
        </p:txBody>
      </p:sp>
      <p:sp>
        <p:nvSpPr>
          <p:cNvPr id="3" name="Platshållare för text 2"/>
          <p:cNvSpPr>
            <a:spLocks noGrp="1"/>
          </p:cNvSpPr>
          <p:nvPr>
            <p:ph type="body" idx="1"/>
          </p:nvPr>
        </p:nvSpPr>
        <p:spPr>
          <a:xfrm>
            <a:off x="792000" y="1275534"/>
            <a:ext cx="6850800" cy="3240432"/>
          </a:xfrm>
          <a:prstGeom prst="rect">
            <a:avLst/>
          </a:prstGeom>
        </p:spPr>
        <p:txBody>
          <a:bodyPr vert="horz" lIns="91440" tIns="45720" rIns="91440" bIns="45720" rtlCol="0">
            <a:noAutofit/>
          </a:bodyPr>
          <a:lstStyle/>
          <a:p>
            <a:pPr lvl="0"/>
            <a:r>
              <a:rPr lang="en-US" noProof="0" smtClean="0"/>
              <a:t>Klicka här för att ändra format på bakgrundstexten</a:t>
            </a:r>
          </a:p>
          <a:p>
            <a:pPr lvl="1"/>
            <a:r>
              <a:rPr lang="en-US" noProof="0" smtClean="0"/>
              <a:t>Nivå två</a:t>
            </a:r>
          </a:p>
          <a:p>
            <a:pPr lvl="2"/>
            <a:r>
              <a:rPr lang="en-US" noProof="0" smtClean="0"/>
              <a:t>Nivå tre</a:t>
            </a:r>
          </a:p>
          <a:p>
            <a:pPr lvl="3"/>
            <a:r>
              <a:rPr lang="en-US" noProof="0" smtClean="0"/>
              <a:t>Nivå fyra</a:t>
            </a:r>
          </a:p>
          <a:p>
            <a:pPr lvl="4"/>
            <a:r>
              <a:rPr lang="en-US" noProof="0" smtClean="0"/>
              <a:t>Nivå fem</a:t>
            </a:r>
            <a:endParaRPr lang="en-US" noProof="0"/>
          </a:p>
        </p:txBody>
      </p:sp>
      <p:pic>
        <p:nvPicPr>
          <p:cNvPr id="5" name="Bildobjekt 6"/>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884368" y="216001"/>
            <a:ext cx="884358" cy="843581"/>
          </a:xfrm>
          <a:prstGeom prst="rect">
            <a:avLst/>
          </a:prstGeom>
        </p:spPr>
      </p:pic>
    </p:spTree>
    <p:extLst>
      <p:ext uri="{BB962C8B-B14F-4D97-AF65-F5344CB8AC3E}">
        <p14:creationId xmlns:p14="http://schemas.microsoft.com/office/powerpoint/2010/main" val="2072926581"/>
      </p:ext>
    </p:extLst>
  </p:cSld>
  <p:clrMap bg1="lt1" tx1="dk1" bg2="lt2" tx2="dk2" accent1="accent1" accent2="accent2" accent3="accent3" accent4="accent4" accent5="accent5" accent6="accent6" hlink="hlink" folHlink="folHlink"/>
  <p:sldLayoutIdLst>
    <p:sldLayoutId id="2147483736" r:id="rId1"/>
    <p:sldLayoutId id="2147483738" r:id="rId2"/>
    <p:sldLayoutId id="2147483737"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3748" r:id="rId13"/>
  </p:sldLayoutIdLst>
  <p:timing>
    <p:tnLst>
      <p:par>
        <p:cTn id="1" dur="indefinite" restart="never" nodeType="tmRoot"/>
      </p:par>
    </p:tnLst>
  </p:timing>
  <p:hf sldNum="0" hdr="0"/>
  <p:txStyles>
    <p:titleStyle>
      <a:lvl1pPr algn="l" defTabSz="914400" rtl="0" eaLnBrk="1" latinLnBrk="0" hangingPunct="1">
        <a:spcBef>
          <a:spcPct val="0"/>
        </a:spcBef>
        <a:buNone/>
        <a:defRPr sz="2800" b="1" kern="1200">
          <a:solidFill>
            <a:schemeClr val="tx1"/>
          </a:solidFill>
          <a:latin typeface="Verdana" pitchFamily="34" charset="0"/>
          <a:ea typeface="Verdana" pitchFamily="34" charset="0"/>
          <a:cs typeface="Verdana" pitchFamily="34" charset="0"/>
        </a:defRPr>
      </a:lvl1pPr>
    </p:titleStyle>
    <p:bodyStyle>
      <a:lvl1pPr marL="342900" indent="-342900" algn="l" defTabSz="914400" rtl="0" eaLnBrk="1" latinLnBrk="0" hangingPunct="1">
        <a:lnSpc>
          <a:spcPts val="2900"/>
        </a:lnSpc>
        <a:spcBef>
          <a:spcPct val="20000"/>
        </a:spcBef>
        <a:buSzPct val="93000"/>
        <a:buFont typeface="Verdana" pitchFamily="34" charset="0"/>
        <a:buChar char="●"/>
        <a:defRPr sz="2400" kern="1200">
          <a:solidFill>
            <a:schemeClr val="tx1"/>
          </a:solidFill>
          <a:latin typeface="Verdana" pitchFamily="34" charset="0"/>
          <a:ea typeface="Verdana" pitchFamily="34" charset="0"/>
          <a:cs typeface="Verdana" pitchFamily="34" charset="0"/>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3pPr>
      <a:lvl4pPr marL="16002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4pPr>
      <a:lvl5pPr marL="20574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Platshållare för rubrik 1"/>
          <p:cNvSpPr>
            <a:spLocks noGrp="1"/>
          </p:cNvSpPr>
          <p:nvPr>
            <p:ph type="title"/>
          </p:nvPr>
        </p:nvSpPr>
        <p:spPr>
          <a:xfrm>
            <a:off x="792000" y="627534"/>
            <a:ext cx="6850800" cy="596700"/>
          </a:xfrm>
          <a:prstGeom prst="rect">
            <a:avLst/>
          </a:prstGeom>
        </p:spPr>
        <p:txBody>
          <a:bodyPr vert="horz" lIns="91440" tIns="45720" rIns="91440" bIns="45720" rtlCol="0" anchor="t" anchorCtr="0">
            <a:normAutofit/>
          </a:bodyPr>
          <a:lstStyle/>
          <a:p>
            <a:r>
              <a:rPr lang="sv-SE" dirty="0" smtClean="0"/>
              <a:t>Klicka här för att ändra format</a:t>
            </a:r>
            <a:endParaRPr lang="sv-SE" dirty="0"/>
          </a:p>
        </p:txBody>
      </p:sp>
      <p:sp>
        <p:nvSpPr>
          <p:cNvPr id="3" name="Platshållare för text 2"/>
          <p:cNvSpPr>
            <a:spLocks noGrp="1"/>
          </p:cNvSpPr>
          <p:nvPr>
            <p:ph type="body" idx="1"/>
          </p:nvPr>
        </p:nvSpPr>
        <p:spPr>
          <a:xfrm>
            <a:off x="792000" y="1275534"/>
            <a:ext cx="6850800" cy="3240432"/>
          </a:xfrm>
          <a:prstGeom prst="rect">
            <a:avLst/>
          </a:prstGeom>
        </p:spPr>
        <p:txBody>
          <a:bodyPr vert="horz" lIns="91440" tIns="45720" rIns="91440" bIns="45720" rtlCol="0">
            <a:noAutofit/>
          </a:bodyPr>
          <a:lstStyle/>
          <a:p>
            <a:pPr lvl="0"/>
            <a:r>
              <a:rPr lang="sv-SE" dirty="0" smtClean="0"/>
              <a:t>Klicka här för att ändra format på bakgrundstexten</a:t>
            </a:r>
          </a:p>
          <a:p>
            <a:pPr lvl="1"/>
            <a:r>
              <a:rPr lang="sv-SE" dirty="0" smtClean="0"/>
              <a:t>Nivå två</a:t>
            </a:r>
          </a:p>
          <a:p>
            <a:pPr lvl="2"/>
            <a:r>
              <a:rPr lang="sv-SE" dirty="0" smtClean="0"/>
              <a:t>Nivå tre</a:t>
            </a:r>
          </a:p>
          <a:p>
            <a:pPr lvl="3"/>
            <a:r>
              <a:rPr lang="sv-SE" dirty="0" smtClean="0"/>
              <a:t>Nivå fyra</a:t>
            </a:r>
          </a:p>
          <a:p>
            <a:pPr lvl="4"/>
            <a:r>
              <a:rPr lang="sv-SE" dirty="0" smtClean="0"/>
              <a:t>Nivå fem</a:t>
            </a:r>
            <a:endParaRPr lang="sv-SE" dirty="0"/>
          </a:p>
        </p:txBody>
      </p:sp>
      <p:pic>
        <p:nvPicPr>
          <p:cNvPr id="7" name="Bildobjekt 6"/>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884368" y="216655"/>
            <a:ext cx="980375" cy="816545"/>
          </a:xfrm>
          <a:prstGeom prst="rect">
            <a:avLst/>
          </a:prstGeom>
        </p:spPr>
      </p:pic>
    </p:spTree>
    <p:extLst>
      <p:ext uri="{BB962C8B-B14F-4D97-AF65-F5344CB8AC3E}">
        <p14:creationId xmlns:p14="http://schemas.microsoft.com/office/powerpoint/2010/main" val="1765877018"/>
      </p:ext>
    </p:extLst>
  </p:cSld>
  <p:clrMap bg1="lt1" tx1="dk1" bg2="lt2" tx2="dk2" accent1="accent1" accent2="accent2" accent3="accent3" accent4="accent4" accent5="accent5" accent6="accent6" hlink="hlink" folHlink="folHlink"/>
  <p:sldLayoutIdLst>
    <p:sldLayoutId id="2147483718" r:id="rId1"/>
    <p:sldLayoutId id="2147483720" r:id="rId2"/>
    <p:sldLayoutId id="2147483719" r:id="rId3"/>
    <p:sldLayoutId id="2147483721" r:id="rId4"/>
    <p:sldLayoutId id="2147483722" r:id="rId5"/>
    <p:sldLayoutId id="2147483724" r:id="rId6"/>
    <p:sldLayoutId id="2147483725" r:id="rId7"/>
    <p:sldLayoutId id="2147483726" r:id="rId8"/>
    <p:sldLayoutId id="2147483727" r:id="rId9"/>
    <p:sldLayoutId id="2147483728" r:id="rId10"/>
    <p:sldLayoutId id="2147483729" r:id="rId11"/>
    <p:sldLayoutId id="2147483730" r:id="rId12"/>
    <p:sldLayoutId id="2147483731" r:id="rId13"/>
  </p:sldLayoutIdLst>
  <p:hf sldNum="0" hdr="0"/>
  <p:txStyles>
    <p:titleStyle>
      <a:lvl1pPr algn="l" defTabSz="914400" rtl="0" eaLnBrk="1" latinLnBrk="0" hangingPunct="1">
        <a:spcBef>
          <a:spcPct val="0"/>
        </a:spcBef>
        <a:buNone/>
        <a:defRPr sz="2800" b="1" kern="1200">
          <a:solidFill>
            <a:schemeClr val="bg1"/>
          </a:solidFill>
          <a:latin typeface="Verdana" pitchFamily="34" charset="0"/>
          <a:ea typeface="Verdana" pitchFamily="34" charset="0"/>
          <a:cs typeface="Verdana" pitchFamily="34" charset="0"/>
        </a:defRPr>
      </a:lvl1pPr>
    </p:titleStyle>
    <p:bodyStyle>
      <a:lvl1pPr marL="342900" indent="-342900" algn="l" defTabSz="914400" rtl="0" eaLnBrk="1" latinLnBrk="0" hangingPunct="1">
        <a:lnSpc>
          <a:spcPts val="2900"/>
        </a:lnSpc>
        <a:spcBef>
          <a:spcPct val="20000"/>
        </a:spcBef>
        <a:buSzPct val="93000"/>
        <a:buFont typeface="Verdana" pitchFamily="34" charset="0"/>
        <a:buChar char="●"/>
        <a:defRPr sz="2400" kern="1200">
          <a:solidFill>
            <a:srgbClr val="FFFFFF"/>
          </a:solidFill>
          <a:latin typeface="Verdana" pitchFamily="34" charset="0"/>
          <a:ea typeface="Verdana" pitchFamily="34" charset="0"/>
          <a:cs typeface="Verdana" pitchFamily="34" charset="0"/>
        </a:defRPr>
      </a:lvl1pPr>
      <a:lvl2pPr marL="742950" indent="-28575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3pPr>
      <a:lvl4pPr marL="1600200" indent="-22860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4pPr>
      <a:lvl5pPr marL="2057400" indent="-22860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Platshållare för rubrik 1"/>
          <p:cNvSpPr>
            <a:spLocks noGrp="1"/>
          </p:cNvSpPr>
          <p:nvPr>
            <p:ph type="title"/>
          </p:nvPr>
        </p:nvSpPr>
        <p:spPr>
          <a:xfrm>
            <a:off x="792000" y="627534"/>
            <a:ext cx="6850800" cy="596700"/>
          </a:xfrm>
          <a:prstGeom prst="rect">
            <a:avLst/>
          </a:prstGeom>
        </p:spPr>
        <p:txBody>
          <a:bodyPr vert="horz" lIns="91440" tIns="45720" rIns="91440" bIns="45720" rtlCol="0" anchor="t" anchorCtr="0">
            <a:normAutofit/>
          </a:bodyPr>
          <a:lstStyle/>
          <a:p>
            <a:r>
              <a:rPr lang="sv-SE" dirty="0" smtClean="0"/>
              <a:t>Klicka här för att ändra format</a:t>
            </a:r>
            <a:endParaRPr lang="sv-SE" dirty="0"/>
          </a:p>
        </p:txBody>
      </p:sp>
      <p:sp>
        <p:nvSpPr>
          <p:cNvPr id="3" name="Platshållare för text 2"/>
          <p:cNvSpPr>
            <a:spLocks noGrp="1"/>
          </p:cNvSpPr>
          <p:nvPr>
            <p:ph type="body" idx="1"/>
          </p:nvPr>
        </p:nvSpPr>
        <p:spPr>
          <a:xfrm>
            <a:off x="792000" y="1275534"/>
            <a:ext cx="6850800" cy="3240432"/>
          </a:xfrm>
          <a:prstGeom prst="rect">
            <a:avLst/>
          </a:prstGeom>
        </p:spPr>
        <p:txBody>
          <a:bodyPr vert="horz" lIns="91440" tIns="45720" rIns="91440" bIns="45720" rtlCol="0">
            <a:noAutofit/>
          </a:bodyPr>
          <a:lstStyle/>
          <a:p>
            <a:pPr lvl="0"/>
            <a:r>
              <a:rPr lang="sv-SE" dirty="0" smtClean="0"/>
              <a:t>Klicka här för att ändra format på bakgrundstexten</a:t>
            </a:r>
          </a:p>
          <a:p>
            <a:pPr lvl="1"/>
            <a:r>
              <a:rPr lang="sv-SE" dirty="0" smtClean="0"/>
              <a:t>Nivå två</a:t>
            </a:r>
          </a:p>
          <a:p>
            <a:pPr lvl="2"/>
            <a:r>
              <a:rPr lang="sv-SE" dirty="0" smtClean="0"/>
              <a:t>Nivå tre</a:t>
            </a:r>
          </a:p>
          <a:p>
            <a:pPr lvl="3"/>
            <a:r>
              <a:rPr lang="sv-SE" dirty="0" smtClean="0"/>
              <a:t>Nivå fyra</a:t>
            </a:r>
          </a:p>
          <a:p>
            <a:pPr lvl="4"/>
            <a:r>
              <a:rPr lang="sv-SE" dirty="0" smtClean="0"/>
              <a:t>Nivå fem</a:t>
            </a:r>
            <a:endParaRPr lang="sv-SE" dirty="0"/>
          </a:p>
        </p:txBody>
      </p:sp>
      <p:pic>
        <p:nvPicPr>
          <p:cNvPr id="4" name="Picture 3" descr="logo-neg-engelsk_rgb.eps"/>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874572" y="216023"/>
            <a:ext cx="884336" cy="843559"/>
          </a:xfrm>
          <a:prstGeom prst="rect">
            <a:avLst/>
          </a:prstGeom>
        </p:spPr>
      </p:pic>
    </p:spTree>
    <p:extLst>
      <p:ext uri="{BB962C8B-B14F-4D97-AF65-F5344CB8AC3E}">
        <p14:creationId xmlns:p14="http://schemas.microsoft.com/office/powerpoint/2010/main" val="3360172970"/>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Lst>
  <p:hf sldNum="0" hdr="0"/>
  <p:txStyles>
    <p:titleStyle>
      <a:lvl1pPr algn="l" defTabSz="914400" rtl="0" eaLnBrk="1" latinLnBrk="0" hangingPunct="1">
        <a:spcBef>
          <a:spcPct val="0"/>
        </a:spcBef>
        <a:buNone/>
        <a:defRPr sz="2800" b="1" kern="1200">
          <a:solidFill>
            <a:schemeClr val="bg1"/>
          </a:solidFill>
          <a:latin typeface="Verdana" pitchFamily="34" charset="0"/>
          <a:ea typeface="Verdana" pitchFamily="34" charset="0"/>
          <a:cs typeface="Verdana" pitchFamily="34" charset="0"/>
        </a:defRPr>
      </a:lvl1pPr>
    </p:titleStyle>
    <p:bodyStyle>
      <a:lvl1pPr marL="342900" indent="-342900" algn="l" defTabSz="914400" rtl="0" eaLnBrk="1" latinLnBrk="0" hangingPunct="1">
        <a:lnSpc>
          <a:spcPts val="2900"/>
        </a:lnSpc>
        <a:spcBef>
          <a:spcPct val="20000"/>
        </a:spcBef>
        <a:buSzPct val="93000"/>
        <a:buFont typeface="Verdana" pitchFamily="34" charset="0"/>
        <a:buChar char="●"/>
        <a:defRPr sz="2400" kern="1200">
          <a:solidFill>
            <a:srgbClr val="FFFFFF"/>
          </a:solidFill>
          <a:latin typeface="Verdana" pitchFamily="34" charset="0"/>
          <a:ea typeface="Verdana" pitchFamily="34" charset="0"/>
          <a:cs typeface="Verdana" pitchFamily="34" charset="0"/>
        </a:defRPr>
      </a:lvl1pPr>
      <a:lvl2pPr marL="742950" indent="-28575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3pPr>
      <a:lvl4pPr marL="1600200" indent="-22860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4pPr>
      <a:lvl5pPr marL="2057400" indent="-228600" algn="l" defTabSz="914400" rtl="0" eaLnBrk="1" latinLnBrk="0" hangingPunct="1">
        <a:spcBef>
          <a:spcPct val="20000"/>
        </a:spcBef>
        <a:buFont typeface="Arial" pitchFamily="34" charset="0"/>
        <a:buChar char="»"/>
        <a:defRPr sz="2400" kern="1200">
          <a:solidFill>
            <a:srgbClr val="FFFFFF"/>
          </a:solidFill>
          <a:latin typeface="Verdana" pitchFamily="34" charset="0"/>
          <a:ea typeface="Verdana" pitchFamily="34" charset="0"/>
          <a:cs typeface="Verdana"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p:cNvSpPr>
            <a:spLocks noGrp="1"/>
          </p:cNvSpPr>
          <p:nvPr>
            <p:ph type="title"/>
          </p:nvPr>
        </p:nvSpPr>
        <p:spPr>
          <a:xfrm>
            <a:off x="792000" y="627534"/>
            <a:ext cx="6850800" cy="596700"/>
          </a:xfrm>
          <a:prstGeom prst="rect">
            <a:avLst/>
          </a:prstGeom>
        </p:spPr>
        <p:txBody>
          <a:bodyPr vert="horz" lIns="91440" tIns="45720" rIns="91440" bIns="45720" rtlCol="0" anchor="t" anchorCtr="0">
            <a:normAutofit/>
          </a:bodyPr>
          <a:lstStyle/>
          <a:p>
            <a:r>
              <a:rPr lang="sv-SE" dirty="0" smtClean="0"/>
              <a:t>Klicka här för att ändra format</a:t>
            </a:r>
            <a:endParaRPr lang="sv-SE" dirty="0"/>
          </a:p>
        </p:txBody>
      </p:sp>
      <p:sp>
        <p:nvSpPr>
          <p:cNvPr id="3" name="Platshållare för text 2"/>
          <p:cNvSpPr>
            <a:spLocks noGrp="1"/>
          </p:cNvSpPr>
          <p:nvPr>
            <p:ph type="body" idx="1"/>
          </p:nvPr>
        </p:nvSpPr>
        <p:spPr>
          <a:xfrm>
            <a:off x="792000" y="1275534"/>
            <a:ext cx="6850800" cy="3240432"/>
          </a:xfrm>
          <a:prstGeom prst="rect">
            <a:avLst/>
          </a:prstGeom>
        </p:spPr>
        <p:txBody>
          <a:bodyPr vert="horz" lIns="91440" tIns="45720" rIns="91440" bIns="45720" rtlCol="0">
            <a:noAutofit/>
          </a:bodyPr>
          <a:lstStyle/>
          <a:p>
            <a:pPr lvl="0"/>
            <a:r>
              <a:rPr lang="sv-SE" dirty="0" smtClean="0"/>
              <a:t>Klicka här för att ändra format på bakgrundstexten</a:t>
            </a:r>
          </a:p>
          <a:p>
            <a:pPr lvl="1"/>
            <a:r>
              <a:rPr lang="sv-SE" dirty="0" smtClean="0"/>
              <a:t>Nivå två</a:t>
            </a:r>
          </a:p>
          <a:p>
            <a:pPr lvl="2"/>
            <a:r>
              <a:rPr lang="sv-SE" dirty="0" smtClean="0"/>
              <a:t>Nivå tre</a:t>
            </a:r>
          </a:p>
          <a:p>
            <a:pPr lvl="3"/>
            <a:r>
              <a:rPr lang="sv-SE" dirty="0" smtClean="0"/>
              <a:t>Nivå fyra</a:t>
            </a:r>
          </a:p>
          <a:p>
            <a:pPr lvl="4"/>
            <a:r>
              <a:rPr lang="sv-SE" dirty="0" smtClean="0"/>
              <a:t>Nivå fem</a:t>
            </a:r>
            <a:endParaRPr lang="sv-SE" dirty="0"/>
          </a:p>
        </p:txBody>
      </p:sp>
    </p:spTree>
    <p:extLst>
      <p:ext uri="{BB962C8B-B14F-4D97-AF65-F5344CB8AC3E}">
        <p14:creationId xmlns:p14="http://schemas.microsoft.com/office/powerpoint/2010/main" val="903434581"/>
      </p:ext>
    </p:extLst>
  </p:cSld>
  <p:clrMap bg1="lt1" tx1="dk1" bg2="lt2" tx2="dk2" accent1="accent1" accent2="accent2" accent3="accent3" accent4="accent4" accent5="accent5" accent6="accent6" hlink="hlink" folHlink="folHlink"/>
  <p:sldLayoutIdLst>
    <p:sldLayoutId id="2147483734" r:id="rId1"/>
    <p:sldLayoutId id="2147483765" r:id="rId2"/>
    <p:sldLayoutId id="2147483733" r:id="rId3"/>
    <p:sldLayoutId id="2147483769" r:id="rId4"/>
    <p:sldLayoutId id="2147483766" r:id="rId5"/>
    <p:sldLayoutId id="2147483770" r:id="rId6"/>
    <p:sldLayoutId id="2147483767" r:id="rId7"/>
    <p:sldLayoutId id="2147483768" r:id="rId8"/>
    <p:sldLayoutId id="2147483697" r:id="rId9"/>
    <p:sldLayoutId id="2147483715" r:id="rId10"/>
    <p:sldLayoutId id="2147483716" r:id="rId11"/>
  </p:sldLayoutIdLst>
  <p:hf sldNum="0" hdr="0"/>
  <p:txStyles>
    <p:titleStyle>
      <a:lvl1pPr algn="l" defTabSz="914400" rtl="0" eaLnBrk="1" latinLnBrk="0" hangingPunct="1">
        <a:spcBef>
          <a:spcPct val="0"/>
        </a:spcBef>
        <a:buNone/>
        <a:defRPr sz="2800" b="1" kern="1200">
          <a:solidFill>
            <a:schemeClr val="tx1"/>
          </a:solidFill>
          <a:latin typeface="Verdana" pitchFamily="34" charset="0"/>
          <a:ea typeface="Verdana" pitchFamily="34" charset="0"/>
          <a:cs typeface="Verdana" pitchFamily="34" charset="0"/>
        </a:defRPr>
      </a:lvl1pPr>
    </p:titleStyle>
    <p:bodyStyle>
      <a:lvl1pPr marL="342900" indent="-342900" algn="l" defTabSz="914400" rtl="0" eaLnBrk="1" latinLnBrk="0" hangingPunct="1">
        <a:lnSpc>
          <a:spcPts val="2900"/>
        </a:lnSpc>
        <a:spcBef>
          <a:spcPct val="20000"/>
        </a:spcBef>
        <a:buSzPct val="93000"/>
        <a:buFont typeface="Verdana" pitchFamily="34" charset="0"/>
        <a:buChar char="●"/>
        <a:defRPr sz="2400" kern="1200">
          <a:solidFill>
            <a:schemeClr val="tx1"/>
          </a:solidFill>
          <a:latin typeface="Verdana" pitchFamily="34" charset="0"/>
          <a:ea typeface="Verdana" pitchFamily="34" charset="0"/>
          <a:cs typeface="Verdana" pitchFamily="34" charset="0"/>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3pPr>
      <a:lvl4pPr marL="16002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4pPr>
      <a:lvl5pPr marL="2057400" indent="-228600" algn="l" defTabSz="914400" rtl="0" eaLnBrk="1" latinLnBrk="0" hangingPunct="1">
        <a:spcBef>
          <a:spcPct val="20000"/>
        </a:spcBef>
        <a:buFont typeface="Arial" pitchFamily="34" charset="0"/>
        <a:buChar char="»"/>
        <a:defRPr sz="2400" kern="1200">
          <a:solidFill>
            <a:schemeClr val="tx1"/>
          </a:solidFill>
          <a:latin typeface="Verdana" pitchFamily="34" charset="0"/>
          <a:ea typeface="Verdana" pitchFamily="34" charset="0"/>
          <a:cs typeface="Verdana"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audio" Target="../media/media1.m4a"/><Relationship Id="rId1" Type="http://schemas.microsoft.com/office/2007/relationships/media" Target="../media/media1.m4a"/><Relationship Id="rId4"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0.m4a"/><Relationship Id="rId1" Type="http://schemas.microsoft.com/office/2007/relationships/media" Target="../media/media10.m4a"/><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1.m4a"/><Relationship Id="rId1" Type="http://schemas.microsoft.com/office/2007/relationships/media" Target="../media/media11.m4a"/><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2.m4a"/><Relationship Id="rId1" Type="http://schemas.microsoft.com/office/2007/relationships/media" Target="../media/media12.m4a"/><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3.m4a"/><Relationship Id="rId1" Type="http://schemas.microsoft.com/office/2007/relationships/media" Target="../media/media13.m4a"/><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14.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5.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5.vml"/><Relationship Id="rId6" Type="http://schemas.openxmlformats.org/officeDocument/2006/relationships/notesSlide" Target="../notesSlides/notesSlide5.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14.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5.m4a"/><Relationship Id="rId1" Type="http://schemas.microsoft.com/office/2007/relationships/media" Target="../media/media15.m4a"/><Relationship Id="rId4" Type="http://schemas.openxmlformats.org/officeDocument/2006/relationships/image" Target="../media/image12.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6.m4a"/><Relationship Id="rId1" Type="http://schemas.microsoft.com/office/2007/relationships/media" Target="../media/media16.m4a"/><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7.m4a"/><Relationship Id="rId1" Type="http://schemas.microsoft.com/office/2007/relationships/media" Target="../media/media17.m4a"/><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8.m4a"/><Relationship Id="rId1" Type="http://schemas.microsoft.com/office/2007/relationships/media" Target="../media/media18.m4a"/><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9.m4a"/><Relationship Id="rId1" Type="http://schemas.microsoft.com/office/2007/relationships/media" Target="../media/media19.m4a"/><Relationship Id="rId4" Type="http://schemas.openxmlformats.org/officeDocument/2006/relationships/image" Target="../media/image12.png"/></Relationships>
</file>

<file path=ppt/slides/_rels/slide2.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2.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1.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1.vml"/><Relationship Id="rId6" Type="http://schemas.openxmlformats.org/officeDocument/2006/relationships/notesSlide" Target="../notesSlides/notesSlide1.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2.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20.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20.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6.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6.vml"/><Relationship Id="rId6" Type="http://schemas.openxmlformats.org/officeDocument/2006/relationships/notesSlide" Target="../notesSlides/notesSlide6.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20.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1.m4a"/><Relationship Id="rId1" Type="http://schemas.microsoft.com/office/2007/relationships/media" Target="../media/media21.m4a"/><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2.m4a"/><Relationship Id="rId1" Type="http://schemas.microsoft.com/office/2007/relationships/media" Target="../media/media22.m4a"/><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3.m4a"/><Relationship Id="rId1" Type="http://schemas.microsoft.com/office/2007/relationships/media" Target="../media/media23.m4a"/><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4.m4a"/><Relationship Id="rId1" Type="http://schemas.microsoft.com/office/2007/relationships/media" Target="../media/media24.m4a"/><Relationship Id="rId4" Type="http://schemas.openxmlformats.org/officeDocument/2006/relationships/image" Target="../media/image12.png"/></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5.m4a"/><Relationship Id="rId1" Type="http://schemas.microsoft.com/office/2007/relationships/media" Target="../media/media25.m4a"/><Relationship Id="rId4" Type="http://schemas.openxmlformats.org/officeDocument/2006/relationships/image" Target="../media/image12.png"/></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6.m4a"/><Relationship Id="rId1" Type="http://schemas.microsoft.com/office/2007/relationships/media" Target="../media/media26.m4a"/><Relationship Id="rId4" Type="http://schemas.openxmlformats.org/officeDocument/2006/relationships/image" Target="../media/image12.png"/></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7.m4a"/><Relationship Id="rId1" Type="http://schemas.microsoft.com/office/2007/relationships/media" Target="../media/media27.m4a"/><Relationship Id="rId4" Type="http://schemas.openxmlformats.org/officeDocument/2006/relationships/image" Target="../media/image12.pn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8.m4a"/><Relationship Id="rId1" Type="http://schemas.microsoft.com/office/2007/relationships/media" Target="../media/media28.m4a"/><Relationship Id="rId4" Type="http://schemas.openxmlformats.org/officeDocument/2006/relationships/image" Target="../media/image12.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9.m4a"/><Relationship Id="rId1" Type="http://schemas.microsoft.com/office/2007/relationships/media" Target="../media/media29.m4a"/><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3.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2.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2.vml"/><Relationship Id="rId6" Type="http://schemas.openxmlformats.org/officeDocument/2006/relationships/notesSlide" Target="../notesSlides/notesSlide2.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3.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0.m4a"/><Relationship Id="rId1" Type="http://schemas.microsoft.com/office/2007/relationships/media" Target="../media/media30.m4a"/><Relationship Id="rId4" Type="http://schemas.openxmlformats.org/officeDocument/2006/relationships/image" Target="../media/image12.pn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1.m4a"/><Relationship Id="rId1" Type="http://schemas.microsoft.com/office/2007/relationships/media" Target="../media/media31.m4a"/><Relationship Id="rId4" Type="http://schemas.openxmlformats.org/officeDocument/2006/relationships/image" Target="../media/image12.png"/></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2.m4a"/><Relationship Id="rId1" Type="http://schemas.microsoft.com/office/2007/relationships/media" Target="../media/media32.m4a"/><Relationship Id="rId4" Type="http://schemas.openxmlformats.org/officeDocument/2006/relationships/image" Target="../media/image12.png"/></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3.m4a"/><Relationship Id="rId1" Type="http://schemas.microsoft.com/office/2007/relationships/media" Target="../media/media33.m4a"/><Relationship Id="rId4" Type="http://schemas.openxmlformats.org/officeDocument/2006/relationships/image" Target="../media/image12.png"/></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4.m4a"/><Relationship Id="rId1" Type="http://schemas.microsoft.com/office/2007/relationships/media" Target="../media/media34.m4a"/><Relationship Id="rId4" Type="http://schemas.openxmlformats.org/officeDocument/2006/relationships/image" Target="../media/image12.png"/></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5.m4a"/><Relationship Id="rId1" Type="http://schemas.microsoft.com/office/2007/relationships/media" Target="../media/media35.m4a"/><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6.m4a"/><Relationship Id="rId1" Type="http://schemas.microsoft.com/office/2007/relationships/media" Target="../media/media36.m4a"/><Relationship Id="rId4" Type="http://schemas.openxmlformats.org/officeDocument/2006/relationships/image" Target="../media/image12.png"/></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7.m4a"/><Relationship Id="rId1" Type="http://schemas.microsoft.com/office/2007/relationships/media" Target="../media/media37.m4a"/><Relationship Id="rId4" Type="http://schemas.openxmlformats.org/officeDocument/2006/relationships/image" Target="../media/image12.png"/></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8.m4a"/><Relationship Id="rId1" Type="http://schemas.microsoft.com/office/2007/relationships/media" Target="../media/media38.m4a"/><Relationship Id="rId4" Type="http://schemas.openxmlformats.org/officeDocument/2006/relationships/image" Target="../media/image12.png"/></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9.m4a"/><Relationship Id="rId1" Type="http://schemas.microsoft.com/office/2007/relationships/media" Target="../media/media39.m4a"/><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4.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3.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3.vml"/><Relationship Id="rId6" Type="http://schemas.openxmlformats.org/officeDocument/2006/relationships/notesSlide" Target="../notesSlides/notesSlide3.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4.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0.m4a"/><Relationship Id="rId1" Type="http://schemas.microsoft.com/office/2007/relationships/media" Target="../media/media40.m4a"/><Relationship Id="rId4" Type="http://schemas.openxmlformats.org/officeDocument/2006/relationships/image" Target="../media/image12.png"/></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1.m4a"/><Relationship Id="rId1" Type="http://schemas.microsoft.com/office/2007/relationships/media" Target="../media/media41.m4a"/><Relationship Id="rId4" Type="http://schemas.openxmlformats.org/officeDocument/2006/relationships/image" Target="../media/image12.png"/></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2.m4a"/><Relationship Id="rId1" Type="http://schemas.microsoft.com/office/2007/relationships/media" Target="../media/media42.m4a"/><Relationship Id="rId4" Type="http://schemas.openxmlformats.org/officeDocument/2006/relationships/image" Target="../media/image12.png"/></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3.m4a"/><Relationship Id="rId1" Type="http://schemas.microsoft.com/office/2007/relationships/media" Target="../media/media43.m4a"/><Relationship Id="rId4" Type="http://schemas.openxmlformats.org/officeDocument/2006/relationships/image" Target="../media/image12.png"/></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4.m4a"/><Relationship Id="rId1" Type="http://schemas.microsoft.com/office/2007/relationships/media" Target="../media/media44.m4a"/><Relationship Id="rId4" Type="http://schemas.openxmlformats.org/officeDocument/2006/relationships/image" Target="../media/image12.png"/></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5.m4a"/><Relationship Id="rId1" Type="http://schemas.microsoft.com/office/2007/relationships/media" Target="../media/media45.m4a"/><Relationship Id="rId4" Type="http://schemas.openxmlformats.org/officeDocument/2006/relationships/image" Target="../media/image12.png"/></Relationships>
</file>

<file path=ppt/slides/_rels/slide46.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46.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7.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7.vml"/><Relationship Id="rId6" Type="http://schemas.openxmlformats.org/officeDocument/2006/relationships/notesSlide" Target="../notesSlides/notesSlide7.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46.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47.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47.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8.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8.vml"/><Relationship Id="rId6" Type="http://schemas.openxmlformats.org/officeDocument/2006/relationships/notesSlide" Target="../notesSlides/notesSlide8.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23" Type="http://schemas.openxmlformats.org/officeDocument/2006/relationships/image" Target="../media/image12.png"/><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47.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9.png"/></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8.m4a"/><Relationship Id="rId1" Type="http://schemas.microsoft.com/office/2007/relationships/media" Target="../media/media48.m4a"/><Relationship Id="rId4" Type="http://schemas.openxmlformats.org/officeDocument/2006/relationships/image" Target="../media/image12.png"/></Relationships>
</file>

<file path=ppt/slides/_rels/slide4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slideLayout" Target="../slideLayouts/slideLayout5.xml"/><Relationship Id="rId7" Type="http://schemas.openxmlformats.org/officeDocument/2006/relationships/image" Target="../media/image23.png"/><Relationship Id="rId2" Type="http://schemas.openxmlformats.org/officeDocument/2006/relationships/audio" Target="../media/media49.m4a"/><Relationship Id="rId1" Type="http://schemas.microsoft.com/office/2007/relationships/media" Target="../media/media49.m4a"/><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5.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4.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4.vml"/><Relationship Id="rId6" Type="http://schemas.openxmlformats.org/officeDocument/2006/relationships/notesSlide" Target="../notesSlides/notesSlide4.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50.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0.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9.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9.vml"/><Relationship Id="rId6" Type="http://schemas.openxmlformats.org/officeDocument/2006/relationships/notesSlide" Target="../notesSlides/notesSlide9.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23" Type="http://schemas.openxmlformats.org/officeDocument/2006/relationships/image" Target="../media/image12.png"/><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0.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9.png"/></Relationships>
</file>

<file path=ppt/slides/_rels/slide5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slideLayout" Target="../slideLayouts/slideLayout5.xml"/><Relationship Id="rId7" Type="http://schemas.openxmlformats.org/officeDocument/2006/relationships/image" Target="../media/image23.png"/><Relationship Id="rId2" Type="http://schemas.openxmlformats.org/officeDocument/2006/relationships/audio" Target="../media/media51.m4a"/><Relationship Id="rId1" Type="http://schemas.microsoft.com/office/2007/relationships/media" Target="../media/media51.m4a"/><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5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slideLayout" Target="../slideLayouts/slideLayout5.xml"/><Relationship Id="rId7" Type="http://schemas.openxmlformats.org/officeDocument/2006/relationships/image" Target="../media/image23.png"/><Relationship Id="rId2" Type="http://schemas.openxmlformats.org/officeDocument/2006/relationships/audio" Target="../media/media52.m4a"/><Relationship Id="rId1" Type="http://schemas.microsoft.com/office/2007/relationships/media" Target="../media/media52.m4a"/><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53.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3.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10.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10.vml"/><Relationship Id="rId6" Type="http://schemas.openxmlformats.org/officeDocument/2006/relationships/notesSlide" Target="../notesSlides/notesSlide10.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23" Type="http://schemas.openxmlformats.org/officeDocument/2006/relationships/image" Target="../media/image12.png"/><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3.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9.png"/></Relationships>
</file>

<file path=ppt/slides/_rels/slide54.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4.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11.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11.vml"/><Relationship Id="rId6" Type="http://schemas.openxmlformats.org/officeDocument/2006/relationships/notesSlide" Target="../notesSlides/notesSlide11.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4.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55.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5.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12.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12.vml"/><Relationship Id="rId6" Type="http://schemas.openxmlformats.org/officeDocument/2006/relationships/notesSlide" Target="../notesSlides/notesSlide12.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5.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56.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6.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13.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13.vml"/><Relationship Id="rId6" Type="http://schemas.openxmlformats.org/officeDocument/2006/relationships/notesSlide" Target="../notesSlides/notesSlide13.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6.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57.xml.rels><?xml version="1.0" encoding="UTF-8" standalone="yes"?>
<Relationships xmlns="http://schemas.openxmlformats.org/package/2006/relationships"><Relationship Id="rId8" Type="http://schemas.openxmlformats.org/officeDocument/2006/relationships/image" Target="../media/image13.emf"/><Relationship Id="rId13" Type="http://schemas.openxmlformats.org/officeDocument/2006/relationships/oleObject" Target="../embeddings/oleObject5.bin"/><Relationship Id="rId18" Type="http://schemas.openxmlformats.org/officeDocument/2006/relationships/image" Target="../media/image17.emf"/><Relationship Id="rId3" Type="http://schemas.microsoft.com/office/2007/relationships/media" Target="../media/media57.m4a"/><Relationship Id="rId21" Type="http://schemas.openxmlformats.org/officeDocument/2006/relationships/oleObject" Target="../embeddings/oleObject9.bin"/><Relationship Id="rId7" Type="http://schemas.openxmlformats.org/officeDocument/2006/relationships/oleObject" Target="../embeddings/oleObject1.bin"/><Relationship Id="rId12" Type="http://schemas.openxmlformats.org/officeDocument/2006/relationships/image" Target="../media/image14.wmf"/><Relationship Id="rId17" Type="http://schemas.openxmlformats.org/officeDocument/2006/relationships/oleObject" Target="../embeddings/oleObject7.bin"/><Relationship Id="rId2" Type="http://schemas.openxmlformats.org/officeDocument/2006/relationships/tags" Target="../tags/tag14.xml"/><Relationship Id="rId16" Type="http://schemas.openxmlformats.org/officeDocument/2006/relationships/image" Target="../media/image16.emf"/><Relationship Id="rId20" Type="http://schemas.openxmlformats.org/officeDocument/2006/relationships/image" Target="../media/image18.emf"/><Relationship Id="rId1" Type="http://schemas.openxmlformats.org/officeDocument/2006/relationships/vmlDrawing" Target="../drawings/vmlDrawing14.vml"/><Relationship Id="rId6" Type="http://schemas.openxmlformats.org/officeDocument/2006/relationships/notesSlide" Target="../notesSlides/notesSlide14.xml"/><Relationship Id="rId11" Type="http://schemas.openxmlformats.org/officeDocument/2006/relationships/oleObject" Target="../embeddings/oleObject4.bin"/><Relationship Id="rId5" Type="http://schemas.openxmlformats.org/officeDocument/2006/relationships/slideLayout" Target="../slideLayouts/slideLayout14.xml"/><Relationship Id="rId15" Type="http://schemas.openxmlformats.org/officeDocument/2006/relationships/oleObject" Target="../embeddings/oleObject6.bin"/><Relationship Id="rId10" Type="http://schemas.openxmlformats.org/officeDocument/2006/relationships/oleObject" Target="../embeddings/oleObject3.bin"/><Relationship Id="rId19" Type="http://schemas.openxmlformats.org/officeDocument/2006/relationships/oleObject" Target="../embeddings/oleObject8.bin"/><Relationship Id="rId4" Type="http://schemas.openxmlformats.org/officeDocument/2006/relationships/audio" Target="../media/media57.m4a"/><Relationship Id="rId9" Type="http://schemas.openxmlformats.org/officeDocument/2006/relationships/oleObject" Target="../embeddings/oleObject2.bin"/><Relationship Id="rId14" Type="http://schemas.openxmlformats.org/officeDocument/2006/relationships/image" Target="../media/image15.emf"/><Relationship Id="rId22"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6.m4a"/><Relationship Id="rId1" Type="http://schemas.microsoft.com/office/2007/relationships/media" Target="../media/media6.m4a"/><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7.m4a"/><Relationship Id="rId1" Type="http://schemas.microsoft.com/office/2007/relationships/media" Target="../media/media7.m4a"/><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8.m4a"/><Relationship Id="rId1" Type="http://schemas.microsoft.com/office/2007/relationships/media" Target="../media/media8.m4a"/><Relationship Id="rId4"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9.m4a"/><Relationship Id="rId1" Type="http://schemas.microsoft.com/office/2007/relationships/media" Target="../media/media9.m4a"/><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007998" y="1704612"/>
            <a:ext cx="8136001" cy="1069200"/>
          </a:xfrm>
        </p:spPr>
        <p:txBody>
          <a:bodyPr/>
          <a:lstStyle/>
          <a:p>
            <a:r>
              <a:rPr lang="sv-SE" dirty="0" err="1" smtClean="0"/>
              <a:t>Model</a:t>
            </a:r>
            <a:r>
              <a:rPr lang="sv-SE" dirty="0" smtClean="0"/>
              <a:t> Driven </a:t>
            </a:r>
            <a:r>
              <a:rPr lang="sv-SE" dirty="0" err="1" smtClean="0"/>
              <a:t>Method</a:t>
            </a:r>
            <a:r>
              <a:rPr lang="sv-SE" dirty="0" smtClean="0"/>
              <a:t> for </a:t>
            </a:r>
            <a:r>
              <a:rPr lang="sv-SE" dirty="0" err="1" smtClean="0"/>
              <a:t>Relational</a:t>
            </a:r>
            <a:r>
              <a:rPr lang="sv-SE" dirty="0" smtClean="0"/>
              <a:t> </a:t>
            </a:r>
            <a:r>
              <a:rPr lang="sv-SE" dirty="0" err="1" smtClean="0"/>
              <a:t>Database</a:t>
            </a:r>
            <a:r>
              <a:rPr lang="sv-SE" dirty="0" smtClean="0"/>
              <a:t> Design</a:t>
            </a:r>
            <a:endParaRPr lang="sv-SE" dirty="0"/>
          </a:p>
        </p:txBody>
      </p:sp>
      <p:sp>
        <p:nvSpPr>
          <p:cNvPr id="3" name="Subtitle 2"/>
          <p:cNvSpPr>
            <a:spLocks noGrp="1"/>
          </p:cNvSpPr>
          <p:nvPr>
            <p:ph type="subTitle" idx="1"/>
          </p:nvPr>
        </p:nvSpPr>
        <p:spPr>
          <a:xfrm>
            <a:off x="968554" y="3272498"/>
            <a:ext cx="6631200" cy="1045502"/>
          </a:xfrm>
        </p:spPr>
        <p:txBody>
          <a:bodyPr/>
          <a:lstStyle/>
          <a:p>
            <a:r>
              <a:rPr lang="sv-SE" dirty="0" smtClean="0"/>
              <a:t>Erik Perjons</a:t>
            </a:r>
            <a:endParaRPr lang="sv-SE" dirty="0"/>
          </a:p>
        </p:txBody>
      </p:sp>
      <p:sp>
        <p:nvSpPr>
          <p:cNvPr id="4" name="Content Placeholder 3"/>
          <p:cNvSpPr>
            <a:spLocks noGrp="1"/>
          </p:cNvSpPr>
          <p:nvPr>
            <p:ph sz="quarter" idx="10"/>
          </p:nvPr>
        </p:nvSpPr>
        <p:spPr/>
        <p:txBody>
          <a:bodyPr/>
          <a:lstStyle/>
          <a:p>
            <a:endParaRPr lang="sv-SE" dirty="0" smtClean="0"/>
          </a:p>
        </p:txBody>
      </p:sp>
      <p:pic>
        <p:nvPicPr>
          <p:cNvPr id="17" name="Audio 1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668291621"/>
      </p:ext>
    </p:extLst>
  </p:cSld>
  <p:clrMapOvr>
    <a:masterClrMapping/>
  </p:clrMapOvr>
  <mc:AlternateContent xmlns:mc="http://schemas.openxmlformats.org/markup-compatibility/2006">
    <mc:Choice xmlns:p14="http://schemas.microsoft.com/office/powerpoint/2010/main" Requires="p14">
      <p:transition p14:dur="0" advTm="8474"/>
    </mc:Choice>
    <mc:Fallback>
      <p:transition advTm="847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7"/>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Domain</a:t>
            </a:r>
            <a:r>
              <a:rPr lang="sv-SE" dirty="0" smtClean="0"/>
              <a:t> </a:t>
            </a:r>
            <a:r>
              <a:rPr lang="sv-SE" dirty="0" err="1" smtClean="0"/>
              <a:t>model</a:t>
            </a:r>
            <a:r>
              <a:rPr lang="sv-SE" dirty="0" smtClean="0"/>
              <a:t> – Step 1</a:t>
            </a:r>
            <a:endParaRPr lang="sv-SE" dirty="0"/>
          </a:p>
        </p:txBody>
      </p:sp>
      <p:sp>
        <p:nvSpPr>
          <p:cNvPr id="3" name="Content Placeholder 2"/>
          <p:cNvSpPr>
            <a:spLocks noGrp="1"/>
          </p:cNvSpPr>
          <p:nvPr>
            <p:ph idx="1"/>
          </p:nvPr>
        </p:nvSpPr>
        <p:spPr/>
        <p:txBody>
          <a:bodyPr>
            <a:normAutofit/>
          </a:bodyPr>
          <a:lstStyle/>
          <a:p>
            <a:r>
              <a:rPr lang="sv-SE" sz="1600" dirty="0" smtClean="0">
                <a:solidFill>
                  <a:srgbClr val="FF0000"/>
                </a:solidFill>
              </a:rPr>
              <a:t>DONE: </a:t>
            </a:r>
            <a:r>
              <a:rPr lang="sv-SE" sz="1600" dirty="0" err="1" smtClean="0"/>
              <a:t>Add</a:t>
            </a:r>
            <a:r>
              <a:rPr lang="sv-SE" sz="1600" dirty="0" smtClean="0"/>
              <a:t> </a:t>
            </a:r>
            <a:r>
              <a:rPr lang="sv-SE" sz="1600" dirty="0" err="1" smtClean="0"/>
              <a:t>multiplicity</a:t>
            </a:r>
            <a:r>
              <a:rPr lang="sv-SE" sz="1600" dirty="0" smtClean="0"/>
              <a:t> for the </a:t>
            </a:r>
            <a:r>
              <a:rPr lang="sv-SE" sz="1600" dirty="0" err="1" smtClean="0"/>
              <a:t>attributes</a:t>
            </a:r>
            <a:endParaRPr lang="sv-SE" sz="1600" dirty="0" smtClean="0"/>
          </a:p>
          <a:p>
            <a:pPr marL="0" indent="0">
              <a:buNone/>
            </a:pPr>
            <a:endParaRPr lang="sv-SE" sz="2000" dirty="0"/>
          </a:p>
          <a:p>
            <a:endParaRPr lang="sv-SE" sz="2000" dirty="0"/>
          </a:p>
        </p:txBody>
      </p:sp>
      <p:sp>
        <p:nvSpPr>
          <p:cNvPr id="4"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7"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8"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9"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2"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 name="Text Box 25"/>
          <p:cNvSpPr txBox="1">
            <a:spLocks noChangeArrowheads="1"/>
          </p:cNvSpPr>
          <p:nvPr/>
        </p:nvSpPr>
        <p:spPr bwMode="auto">
          <a:xfrm>
            <a:off x="6754778" y="275334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4" name="Rectangle 27"/>
          <p:cNvSpPr>
            <a:spLocks noChangeArrowheads="1"/>
          </p:cNvSpPr>
          <p:nvPr/>
        </p:nvSpPr>
        <p:spPr bwMode="auto">
          <a:xfrm>
            <a:off x="2412682" y="286030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5" name="Rectangle 28"/>
          <p:cNvSpPr>
            <a:spLocks noChangeArrowheads="1"/>
          </p:cNvSpPr>
          <p:nvPr/>
        </p:nvSpPr>
        <p:spPr bwMode="auto">
          <a:xfrm>
            <a:off x="4443702" y="319365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6"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7"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8"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9"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1" name="Text Box 22"/>
          <p:cNvSpPr txBox="1">
            <a:spLocks noChangeArrowheads="1"/>
          </p:cNvSpPr>
          <p:nvPr/>
        </p:nvSpPr>
        <p:spPr bwMode="auto">
          <a:xfrm>
            <a:off x="6697034" y="292874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3"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24"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5"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6"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27" name="Rectangle 27"/>
          <p:cNvSpPr>
            <a:spLocks noChangeArrowheads="1"/>
          </p:cNvSpPr>
          <p:nvPr/>
        </p:nvSpPr>
        <p:spPr bwMode="auto">
          <a:xfrm>
            <a:off x="914214" y="387251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28"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9"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30"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31" name="Rectangle 27"/>
          <p:cNvSpPr>
            <a:spLocks noChangeArrowheads="1"/>
          </p:cNvSpPr>
          <p:nvPr/>
        </p:nvSpPr>
        <p:spPr bwMode="auto">
          <a:xfrm>
            <a:off x="2751090" y="389216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32"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33"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34"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35"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36"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37" name="TextBox 36"/>
          <p:cNvSpPr txBox="1"/>
          <p:nvPr/>
        </p:nvSpPr>
        <p:spPr>
          <a:xfrm>
            <a:off x="6796939" y="342451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38"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39"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40" name="Isosceles Triangle 39"/>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41" name="Isosceles Triangle 40"/>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42" name="Isosceles Triangle 41"/>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43" name="Isosceles Triangle 42"/>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44" name="Straight Connector 43"/>
          <p:cNvCxnSpPr>
            <a:stCxn id="43"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45" name="Straight Connector 44"/>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46" name="Straight Connector 45"/>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47" name="Straight Connector 46"/>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48" name="Oval 47"/>
          <p:cNvSpPr/>
          <p:nvPr/>
        </p:nvSpPr>
        <p:spPr>
          <a:xfrm>
            <a:off x="3065145" y="2718188"/>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49" name="Oval 48"/>
          <p:cNvSpPr/>
          <p:nvPr/>
        </p:nvSpPr>
        <p:spPr>
          <a:xfrm>
            <a:off x="2032547" y="3665431"/>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0" name="Oval 49"/>
          <p:cNvSpPr/>
          <p:nvPr/>
        </p:nvSpPr>
        <p:spPr>
          <a:xfrm>
            <a:off x="4872423" y="3039133"/>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1" name="Oval 50"/>
          <p:cNvSpPr/>
          <p:nvPr/>
        </p:nvSpPr>
        <p:spPr>
          <a:xfrm>
            <a:off x="3977165" y="3803852"/>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2" name="Oval 51"/>
          <p:cNvSpPr/>
          <p:nvPr/>
        </p:nvSpPr>
        <p:spPr>
          <a:xfrm>
            <a:off x="7237790" y="2767744"/>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3" name="Oval 52"/>
          <p:cNvSpPr/>
          <p:nvPr/>
        </p:nvSpPr>
        <p:spPr>
          <a:xfrm>
            <a:off x="7321984" y="3844954"/>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4"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5"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56"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57"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Description</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58"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59"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60"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61" name="TextBox 60"/>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63" name="Oval 62"/>
          <p:cNvSpPr/>
          <p:nvPr/>
        </p:nvSpPr>
        <p:spPr>
          <a:xfrm>
            <a:off x="7090441" y="1802587"/>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64"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5"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6"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67" name="Rectangle 28"/>
          <p:cNvSpPr>
            <a:spLocks noChangeArrowheads="1"/>
          </p:cNvSpPr>
          <p:nvPr/>
        </p:nvSpPr>
        <p:spPr bwMode="auto">
          <a:xfrm>
            <a:off x="4635566" y="248527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68"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71"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72"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73" name="Oval 72"/>
          <p:cNvSpPr/>
          <p:nvPr/>
        </p:nvSpPr>
        <p:spPr>
          <a:xfrm>
            <a:off x="5305604" y="2334964"/>
            <a:ext cx="641631" cy="56454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74" name="Text Box 17"/>
          <p:cNvSpPr txBox="1">
            <a:spLocks noChangeArrowheads="1"/>
          </p:cNvSpPr>
          <p:nvPr/>
        </p:nvSpPr>
        <p:spPr bwMode="auto">
          <a:xfrm>
            <a:off x="606131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75" name="Isosceles Triangle 74"/>
          <p:cNvSpPr/>
          <p:nvPr/>
        </p:nvSpPr>
        <p:spPr>
          <a:xfrm rot="5400000">
            <a:off x="633832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69" name="Audio 68">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921946572"/>
      </p:ext>
    </p:extLst>
  </p:cSld>
  <p:clrMapOvr>
    <a:masterClrMapping/>
  </p:clrMapOvr>
  <mc:AlternateContent xmlns:mc="http://schemas.openxmlformats.org/markup-compatibility/2006">
    <mc:Choice xmlns:p14="http://schemas.microsoft.com/office/powerpoint/2010/main" Requires="p14">
      <p:transition spd="slow" p14:dur="2000" advTm="105144"/>
    </mc:Choice>
    <mc:Fallback>
      <p:transition spd="slow" advTm="10514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9"/>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69"/>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System </a:t>
            </a:r>
            <a:r>
              <a:rPr lang="sv-SE" dirty="0" err="1" smtClean="0"/>
              <a:t>Model</a:t>
            </a:r>
            <a:r>
              <a:rPr lang="sv-SE" dirty="0" smtClean="0"/>
              <a:t>- Step 2</a:t>
            </a:r>
            <a:endParaRPr lang="sv-SE" dirty="0"/>
          </a:p>
        </p:txBody>
      </p:sp>
      <p:sp>
        <p:nvSpPr>
          <p:cNvPr id="3" name="Content Placeholder 2"/>
          <p:cNvSpPr>
            <a:spLocks noGrp="1"/>
          </p:cNvSpPr>
          <p:nvPr>
            <p:ph idx="1"/>
          </p:nvPr>
        </p:nvSpPr>
        <p:spPr/>
        <p:txBody>
          <a:bodyPr>
            <a:normAutofit/>
          </a:bodyPr>
          <a:lstStyle/>
          <a:p>
            <a:r>
              <a:rPr lang="sv-SE" sz="1600" dirty="0"/>
              <a:t>MORE ABOUT: </a:t>
            </a:r>
            <a:r>
              <a:rPr lang="sv-SE" sz="1600" dirty="0" err="1"/>
              <a:t>Add</a:t>
            </a:r>
            <a:r>
              <a:rPr lang="sv-SE" sz="1600" dirty="0"/>
              <a:t> </a:t>
            </a:r>
            <a:r>
              <a:rPr lang="sv-SE" sz="1600" dirty="0" err="1"/>
              <a:t>multiplicity</a:t>
            </a:r>
            <a:r>
              <a:rPr lang="sv-SE" sz="1600" dirty="0"/>
              <a:t> for the </a:t>
            </a:r>
            <a:r>
              <a:rPr lang="sv-SE" sz="1600" dirty="0" err="1"/>
              <a:t>attributes</a:t>
            </a:r>
            <a:endParaRPr lang="sv-SE" sz="1600" dirty="0"/>
          </a:p>
          <a:p>
            <a:pPr marL="0" indent="0">
              <a:buNone/>
            </a:pPr>
            <a:endParaRPr lang="sv-SE" sz="2000" dirty="0"/>
          </a:p>
          <a:p>
            <a:endParaRPr lang="sv-SE" sz="2000" dirty="0"/>
          </a:p>
        </p:txBody>
      </p:sp>
      <p:sp>
        <p:nvSpPr>
          <p:cNvPr id="4" name="Rectangle 8"/>
          <p:cNvSpPr>
            <a:spLocks noChangeArrowheads="1"/>
          </p:cNvSpPr>
          <p:nvPr/>
        </p:nvSpPr>
        <p:spPr bwMode="auto">
          <a:xfrm>
            <a:off x="5244104" y="2390221"/>
            <a:ext cx="1650252" cy="77405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 name="Line 9"/>
          <p:cNvSpPr>
            <a:spLocks noChangeShapeType="1"/>
          </p:cNvSpPr>
          <p:nvPr/>
        </p:nvSpPr>
        <p:spPr bwMode="auto">
          <a:xfrm>
            <a:off x="5225492" y="2684272"/>
            <a:ext cx="1668863" cy="47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 name="Text Box 10"/>
          <p:cNvSpPr txBox="1">
            <a:spLocks noChangeArrowheads="1"/>
          </p:cNvSpPr>
          <p:nvPr/>
        </p:nvSpPr>
        <p:spPr bwMode="auto">
          <a:xfrm>
            <a:off x="5496935" y="2478684"/>
            <a:ext cx="105608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200" dirty="0" smtClean="0">
                <a:latin typeface="Verdana" panose="020B0604030504040204" pitchFamily="34" charset="0"/>
              </a:rPr>
              <a:t>Student</a:t>
            </a:r>
            <a:endParaRPr lang="sv-SE" altLang="sv-SE" sz="1200" dirty="0">
              <a:latin typeface="Verdana" panose="020B0604030504040204" pitchFamily="34" charset="0"/>
            </a:endParaRPr>
          </a:p>
        </p:txBody>
      </p:sp>
      <p:sp>
        <p:nvSpPr>
          <p:cNvPr id="14" name="Rectangle 27"/>
          <p:cNvSpPr>
            <a:spLocks noChangeArrowheads="1"/>
          </p:cNvSpPr>
          <p:nvPr/>
        </p:nvSpPr>
        <p:spPr bwMode="auto">
          <a:xfrm>
            <a:off x="5225491" y="2676081"/>
            <a:ext cx="17219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1200" dirty="0" err="1" smtClean="0">
                <a:latin typeface="Verdana" panose="020B0604030504040204" pitchFamily="34" charset="0"/>
              </a:rPr>
              <a:t>studentName</a:t>
            </a:r>
            <a:r>
              <a:rPr lang="sv-SE" altLang="sv-SE" sz="1200" dirty="0" smtClean="0">
                <a:latin typeface="Verdana" panose="020B0604030504040204" pitchFamily="34" charset="0"/>
              </a:rPr>
              <a:t> (1..1)</a:t>
            </a:r>
          </a:p>
          <a:p>
            <a:pPr>
              <a:spcBef>
                <a:spcPct val="0"/>
              </a:spcBef>
              <a:spcAft>
                <a:spcPct val="0"/>
              </a:spcAft>
              <a:buClrTx/>
              <a:buFontTx/>
              <a:buNone/>
            </a:pPr>
            <a:r>
              <a:rPr lang="sv-SE" altLang="sv-SE" sz="1200" dirty="0" err="1" smtClean="0">
                <a:latin typeface="Verdana" panose="020B0604030504040204" pitchFamily="34" charset="0"/>
              </a:rPr>
              <a:t>mobileNo</a:t>
            </a:r>
            <a:r>
              <a:rPr lang="sv-SE" altLang="sv-SE" sz="1200" dirty="0" smtClean="0">
                <a:latin typeface="Verdana" panose="020B0604030504040204" pitchFamily="34" charset="0"/>
              </a:rPr>
              <a:t> (1..*)</a:t>
            </a:r>
          </a:p>
        </p:txBody>
      </p:sp>
      <p:sp>
        <p:nvSpPr>
          <p:cNvPr id="50" name="Rectangle 27"/>
          <p:cNvSpPr>
            <a:spLocks noChangeArrowheads="1"/>
          </p:cNvSpPr>
          <p:nvPr/>
        </p:nvSpPr>
        <p:spPr bwMode="auto">
          <a:xfrm>
            <a:off x="1158526" y="2519718"/>
            <a:ext cx="172194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1200" dirty="0" err="1" smtClean="0">
                <a:latin typeface="Verdana" panose="020B0604030504040204" pitchFamily="34" charset="0"/>
              </a:rPr>
              <a:t>studentName</a:t>
            </a:r>
            <a:r>
              <a:rPr lang="sv-SE" altLang="sv-SE" sz="1200" dirty="0" smtClean="0">
                <a:latin typeface="Verdana" panose="020B0604030504040204" pitchFamily="34" charset="0"/>
              </a:rPr>
              <a:t> (1..1)</a:t>
            </a:r>
          </a:p>
        </p:txBody>
      </p:sp>
      <p:cxnSp>
        <p:nvCxnSpPr>
          <p:cNvPr id="52" name="Straight Arrow Connector 51"/>
          <p:cNvCxnSpPr>
            <a:stCxn id="53" idx="0"/>
          </p:cNvCxnSpPr>
          <p:nvPr/>
        </p:nvCxnSpPr>
        <p:spPr>
          <a:xfrm flipV="1">
            <a:off x="1417379" y="2771973"/>
            <a:ext cx="1006955" cy="839598"/>
          </a:xfrm>
          <a:prstGeom prst="straightConnector1">
            <a:avLst/>
          </a:prstGeom>
          <a:ln>
            <a:solidFill>
              <a:schemeClr val="tx1"/>
            </a:solidFill>
            <a:headEnd type="none" w="med" len="med"/>
            <a:tailEnd type="arrow" w="med" len="med"/>
          </a:ln>
        </p:spPr>
        <p:style>
          <a:lnRef idx="1">
            <a:schemeClr val="dk1"/>
          </a:lnRef>
          <a:fillRef idx="0">
            <a:schemeClr val="dk1"/>
          </a:fillRef>
          <a:effectRef idx="0">
            <a:schemeClr val="dk1"/>
          </a:effectRef>
          <a:fontRef idx="minor">
            <a:schemeClr val="tx1"/>
          </a:fontRef>
        </p:style>
      </p:cxnSp>
      <p:sp>
        <p:nvSpPr>
          <p:cNvPr id="53" name="TextBox 52"/>
          <p:cNvSpPr txBox="1"/>
          <p:nvPr/>
        </p:nvSpPr>
        <p:spPr>
          <a:xfrm>
            <a:off x="549224" y="3611571"/>
            <a:ext cx="1736309" cy="307777"/>
          </a:xfrm>
          <a:prstGeom prst="rect">
            <a:avLst/>
          </a:prstGeom>
          <a:noFill/>
        </p:spPr>
        <p:txBody>
          <a:bodyPr wrap="none" rtlCol="0">
            <a:spAutoFit/>
          </a:bodyPr>
          <a:lstStyle/>
          <a:p>
            <a:r>
              <a:rPr lang="sv-SE" sz="1400" i="1" dirty="0" smtClean="0"/>
              <a:t>Partial (0) or Total (1</a:t>
            </a:r>
            <a:r>
              <a:rPr lang="sv-SE" sz="1400" dirty="0"/>
              <a:t>)</a:t>
            </a:r>
          </a:p>
        </p:txBody>
      </p:sp>
      <p:cxnSp>
        <p:nvCxnSpPr>
          <p:cNvPr id="54" name="Straight Arrow Connector 53"/>
          <p:cNvCxnSpPr/>
          <p:nvPr/>
        </p:nvCxnSpPr>
        <p:spPr>
          <a:xfrm flipH="1" flipV="1">
            <a:off x="2694767" y="2787972"/>
            <a:ext cx="207460" cy="738309"/>
          </a:xfrm>
          <a:prstGeom prst="straightConnector1">
            <a:avLst/>
          </a:prstGeom>
          <a:ln>
            <a:solidFill>
              <a:schemeClr val="tx1"/>
            </a:solidFill>
            <a:headEnd type="none" w="med" len="med"/>
            <a:tailEnd type="arrow" w="med" len="med"/>
          </a:ln>
        </p:spPr>
        <p:style>
          <a:lnRef idx="1">
            <a:schemeClr val="dk1"/>
          </a:lnRef>
          <a:fillRef idx="0">
            <a:schemeClr val="dk1"/>
          </a:fillRef>
          <a:effectRef idx="0">
            <a:schemeClr val="dk1"/>
          </a:effectRef>
          <a:fontRef idx="minor">
            <a:schemeClr val="tx1"/>
          </a:fontRef>
        </p:style>
      </p:cxnSp>
      <p:sp>
        <p:nvSpPr>
          <p:cNvPr id="56" name="TextBox 55"/>
          <p:cNvSpPr txBox="1"/>
          <p:nvPr/>
        </p:nvSpPr>
        <p:spPr>
          <a:xfrm>
            <a:off x="2519606" y="3601123"/>
            <a:ext cx="2775119" cy="307777"/>
          </a:xfrm>
          <a:prstGeom prst="rect">
            <a:avLst/>
          </a:prstGeom>
          <a:noFill/>
        </p:spPr>
        <p:txBody>
          <a:bodyPr wrap="none" rtlCol="0">
            <a:spAutoFit/>
          </a:bodyPr>
          <a:lstStyle/>
          <a:p>
            <a:r>
              <a:rPr lang="sv-SE" sz="1400" i="1" dirty="0" err="1" smtClean="0"/>
              <a:t>Single</a:t>
            </a:r>
            <a:r>
              <a:rPr lang="sv-SE" sz="1400" i="1" dirty="0" smtClean="0"/>
              <a:t> </a:t>
            </a:r>
            <a:r>
              <a:rPr lang="sv-SE" sz="1400" i="1" dirty="0" err="1" smtClean="0"/>
              <a:t>valued</a:t>
            </a:r>
            <a:r>
              <a:rPr lang="sv-SE" sz="1400" i="1" dirty="0" smtClean="0"/>
              <a:t> (1) or Multi </a:t>
            </a:r>
            <a:r>
              <a:rPr lang="sv-SE" sz="1400" i="1" dirty="0" err="1" smtClean="0"/>
              <a:t>valued</a:t>
            </a:r>
            <a:r>
              <a:rPr lang="sv-SE" sz="1400" i="1" dirty="0" smtClean="0"/>
              <a:t> (*)</a:t>
            </a:r>
            <a:endParaRPr lang="sv-SE" sz="1400" i="1" dirty="0"/>
          </a:p>
        </p:txBody>
      </p:sp>
      <p:cxnSp>
        <p:nvCxnSpPr>
          <p:cNvPr id="58" name="Straight Arrow Connector 57"/>
          <p:cNvCxnSpPr/>
          <p:nvPr/>
        </p:nvCxnSpPr>
        <p:spPr>
          <a:xfrm flipV="1">
            <a:off x="5166769" y="2994261"/>
            <a:ext cx="1145237" cy="1279637"/>
          </a:xfrm>
          <a:prstGeom prst="straightConnector1">
            <a:avLst/>
          </a:prstGeom>
          <a:ln>
            <a:solidFill>
              <a:schemeClr val="tx1"/>
            </a:solidFill>
            <a:headEnd type="none" w="med" len="med"/>
            <a:tailEnd type="arrow" w="med" len="med"/>
          </a:ln>
        </p:spPr>
        <p:style>
          <a:lnRef idx="1">
            <a:schemeClr val="dk1"/>
          </a:lnRef>
          <a:fillRef idx="0">
            <a:schemeClr val="dk1"/>
          </a:fillRef>
          <a:effectRef idx="0">
            <a:schemeClr val="dk1"/>
          </a:effectRef>
          <a:fontRef idx="minor">
            <a:schemeClr val="tx1"/>
          </a:fontRef>
        </p:style>
      </p:cxnSp>
      <p:sp>
        <p:nvSpPr>
          <p:cNvPr id="61" name="TextBox 60"/>
          <p:cNvSpPr txBox="1"/>
          <p:nvPr/>
        </p:nvSpPr>
        <p:spPr>
          <a:xfrm>
            <a:off x="3087491" y="4214145"/>
            <a:ext cx="2981739" cy="954107"/>
          </a:xfrm>
          <a:prstGeom prst="rect">
            <a:avLst/>
          </a:prstGeom>
          <a:noFill/>
        </p:spPr>
        <p:txBody>
          <a:bodyPr wrap="square" rtlCol="0">
            <a:spAutoFit/>
          </a:bodyPr>
          <a:lstStyle/>
          <a:p>
            <a:r>
              <a:rPr lang="sv-SE" sz="1400" i="1" dirty="0" smtClean="0"/>
              <a:t>An </a:t>
            </a:r>
            <a:r>
              <a:rPr lang="sv-SE" sz="1400" i="1" dirty="0" err="1" smtClean="0"/>
              <a:t>object</a:t>
            </a:r>
            <a:r>
              <a:rPr lang="sv-SE" sz="1400" i="1" dirty="0" smtClean="0"/>
              <a:t> </a:t>
            </a:r>
            <a:r>
              <a:rPr lang="sv-SE" sz="1400" i="1" dirty="0" err="1" smtClean="0"/>
              <a:t>of</a:t>
            </a:r>
            <a:r>
              <a:rPr lang="sv-SE" sz="1400" i="1" dirty="0" smtClean="0"/>
              <a:t> the </a:t>
            </a:r>
            <a:r>
              <a:rPr lang="sv-SE" sz="1400" i="1" dirty="0" err="1" smtClean="0"/>
              <a:t>class</a:t>
            </a:r>
            <a:r>
              <a:rPr lang="sv-SE" sz="1400" i="1" dirty="0" smtClean="0"/>
              <a:t> Student </a:t>
            </a:r>
            <a:r>
              <a:rPr lang="sv-SE" sz="1400" i="1" dirty="0" err="1" smtClean="0"/>
              <a:t>needs</a:t>
            </a:r>
            <a:r>
              <a:rPr lang="sv-SE" sz="1400" i="1" dirty="0" smtClean="0"/>
              <a:t> to </a:t>
            </a:r>
            <a:r>
              <a:rPr lang="sv-SE" sz="1400" i="1" dirty="0" err="1" smtClean="0"/>
              <a:t>have</a:t>
            </a:r>
            <a:r>
              <a:rPr lang="sv-SE" sz="1400" i="1" dirty="0" smtClean="0"/>
              <a:t> at minimum </a:t>
            </a:r>
            <a:r>
              <a:rPr lang="sv-SE" sz="1400" i="1" dirty="0" err="1" smtClean="0"/>
              <a:t>one</a:t>
            </a:r>
            <a:r>
              <a:rPr lang="sv-SE" sz="1400" i="1" dirty="0" smtClean="0"/>
              <a:t> </a:t>
            </a:r>
            <a:r>
              <a:rPr lang="sv-SE" sz="1400" i="1" dirty="0" err="1" smtClean="0"/>
              <a:t>value</a:t>
            </a:r>
            <a:r>
              <a:rPr lang="sv-SE" sz="1400" i="1" dirty="0" smtClean="0"/>
              <a:t> for the </a:t>
            </a:r>
            <a:r>
              <a:rPr lang="sv-SE" sz="1400" i="1" dirty="0" err="1" smtClean="0"/>
              <a:t>attribute</a:t>
            </a:r>
            <a:r>
              <a:rPr lang="sv-SE" sz="1400" i="1" dirty="0" smtClean="0"/>
              <a:t> </a:t>
            </a:r>
            <a:r>
              <a:rPr lang="sv-SE" sz="1400" i="1" dirty="0" err="1" smtClean="0"/>
              <a:t>mobileNo</a:t>
            </a:r>
            <a:r>
              <a:rPr lang="sv-SE" sz="1400" i="1" dirty="0" smtClean="0"/>
              <a:t> </a:t>
            </a:r>
            <a:r>
              <a:rPr lang="sv-SE" sz="1400" i="1" dirty="0" err="1" smtClean="0"/>
              <a:t>but</a:t>
            </a:r>
            <a:r>
              <a:rPr lang="sv-SE" sz="1400" i="1" dirty="0" smtClean="0"/>
              <a:t> </a:t>
            </a:r>
            <a:r>
              <a:rPr lang="sv-SE" sz="1400" i="1" dirty="0" err="1" smtClean="0"/>
              <a:t>can</a:t>
            </a:r>
            <a:r>
              <a:rPr lang="sv-SE" sz="1400" i="1" dirty="0" smtClean="0"/>
              <a:t> </a:t>
            </a:r>
            <a:r>
              <a:rPr lang="sv-SE" sz="1400" i="1" dirty="0" err="1" smtClean="0"/>
              <a:t>have</a:t>
            </a:r>
            <a:r>
              <a:rPr lang="sv-SE" sz="1400" i="1" dirty="0" smtClean="0"/>
              <a:t> </a:t>
            </a:r>
            <a:r>
              <a:rPr lang="sv-SE" sz="1400" i="1" dirty="0" err="1" smtClean="0"/>
              <a:t>several</a:t>
            </a:r>
            <a:r>
              <a:rPr lang="sv-SE" sz="1400" i="1" dirty="0" smtClean="0"/>
              <a:t> </a:t>
            </a:r>
            <a:r>
              <a:rPr lang="sv-SE" sz="1400" i="1" dirty="0" err="1" smtClean="0"/>
              <a:t>values</a:t>
            </a:r>
            <a:endParaRPr lang="sv-SE" sz="1400" i="1" dirty="0"/>
          </a:p>
        </p:txBody>
      </p:sp>
      <p:cxnSp>
        <p:nvCxnSpPr>
          <p:cNvPr id="65" name="Straight Arrow Connector 64"/>
          <p:cNvCxnSpPr/>
          <p:nvPr/>
        </p:nvCxnSpPr>
        <p:spPr>
          <a:xfrm flipH="1" flipV="1">
            <a:off x="6672675" y="2895751"/>
            <a:ext cx="203763" cy="1378147"/>
          </a:xfrm>
          <a:prstGeom prst="straightConnector1">
            <a:avLst/>
          </a:prstGeom>
          <a:ln>
            <a:solidFill>
              <a:schemeClr val="tx1"/>
            </a:solidFill>
            <a:headEnd type="none" w="med" len="med"/>
            <a:tailEnd type="arrow" w="med" len="med"/>
          </a:ln>
        </p:spPr>
        <p:style>
          <a:lnRef idx="1">
            <a:schemeClr val="dk1"/>
          </a:lnRef>
          <a:fillRef idx="0">
            <a:schemeClr val="dk1"/>
          </a:fillRef>
          <a:effectRef idx="0">
            <a:schemeClr val="dk1"/>
          </a:effectRef>
          <a:fontRef idx="minor">
            <a:schemeClr val="tx1"/>
          </a:fontRef>
        </p:style>
      </p:cxnSp>
      <p:sp>
        <p:nvSpPr>
          <p:cNvPr id="67" name="TextBox 66"/>
          <p:cNvSpPr txBox="1"/>
          <p:nvPr/>
        </p:nvSpPr>
        <p:spPr>
          <a:xfrm>
            <a:off x="6162262" y="4214145"/>
            <a:ext cx="2554132" cy="738664"/>
          </a:xfrm>
          <a:prstGeom prst="rect">
            <a:avLst/>
          </a:prstGeom>
          <a:noFill/>
        </p:spPr>
        <p:txBody>
          <a:bodyPr wrap="square" rtlCol="0">
            <a:spAutoFit/>
          </a:bodyPr>
          <a:lstStyle/>
          <a:p>
            <a:r>
              <a:rPr lang="sv-SE" sz="1400" i="1" dirty="0" smtClean="0"/>
              <a:t>An </a:t>
            </a:r>
            <a:r>
              <a:rPr lang="sv-SE" sz="1400" i="1" dirty="0" err="1" smtClean="0"/>
              <a:t>object</a:t>
            </a:r>
            <a:r>
              <a:rPr lang="sv-SE" sz="1400" i="1" dirty="0" smtClean="0"/>
              <a:t> </a:t>
            </a:r>
            <a:r>
              <a:rPr lang="sv-SE" sz="1400" i="1" dirty="0" err="1" smtClean="0"/>
              <a:t>of</a:t>
            </a:r>
            <a:r>
              <a:rPr lang="sv-SE" sz="1400" i="1" dirty="0" smtClean="0"/>
              <a:t> the </a:t>
            </a:r>
            <a:r>
              <a:rPr lang="sv-SE" sz="1400" i="1" dirty="0" err="1" smtClean="0"/>
              <a:t>class</a:t>
            </a:r>
            <a:r>
              <a:rPr lang="sv-SE" sz="1400" i="1" dirty="0" smtClean="0"/>
              <a:t> Student </a:t>
            </a:r>
            <a:r>
              <a:rPr lang="sv-SE" sz="1400" i="1" dirty="0" err="1" smtClean="0"/>
              <a:t>need</a:t>
            </a:r>
            <a:r>
              <a:rPr lang="sv-SE" sz="1400" i="1" dirty="0" smtClean="0"/>
              <a:t> to </a:t>
            </a:r>
            <a:r>
              <a:rPr lang="sv-SE" sz="1400" i="1" dirty="0" err="1" smtClean="0"/>
              <a:t>have</a:t>
            </a:r>
            <a:r>
              <a:rPr lang="sv-SE" sz="1400" i="1" dirty="0" smtClean="0"/>
              <a:t> </a:t>
            </a:r>
            <a:r>
              <a:rPr lang="sv-SE" sz="1400" i="1" dirty="0" err="1" smtClean="0"/>
              <a:t>exactly</a:t>
            </a:r>
            <a:r>
              <a:rPr lang="sv-SE" sz="1400" i="1" dirty="0" smtClean="0"/>
              <a:t> </a:t>
            </a:r>
            <a:r>
              <a:rPr lang="sv-SE" sz="1400" i="1" dirty="0" err="1" smtClean="0"/>
              <a:t>one</a:t>
            </a:r>
            <a:r>
              <a:rPr lang="sv-SE" sz="1400" i="1" dirty="0" smtClean="0"/>
              <a:t> </a:t>
            </a:r>
            <a:r>
              <a:rPr lang="sv-SE" sz="1400" i="1" dirty="0" err="1" smtClean="0"/>
              <a:t>value</a:t>
            </a:r>
            <a:r>
              <a:rPr lang="sv-SE" sz="1400" i="1" dirty="0" smtClean="0"/>
              <a:t> for </a:t>
            </a:r>
            <a:r>
              <a:rPr lang="sv-SE" sz="1400" i="1" dirty="0" err="1" smtClean="0"/>
              <a:t>studentName</a:t>
            </a:r>
            <a:endParaRPr lang="sv-SE" sz="1400" i="1" dirty="0"/>
          </a:p>
        </p:txBody>
      </p:sp>
      <p:pic>
        <p:nvPicPr>
          <p:cNvPr id="7" name="Audio 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233711249"/>
      </p:ext>
    </p:extLst>
  </p:cSld>
  <p:clrMapOvr>
    <a:masterClrMapping/>
  </p:clrMapOvr>
  <mc:AlternateContent xmlns:mc="http://schemas.openxmlformats.org/markup-compatibility/2006">
    <mc:Choice xmlns:p14="http://schemas.microsoft.com/office/powerpoint/2010/main" Requires="p14">
      <p:transition spd="slow" p14:dur="2000" advTm="139054"/>
    </mc:Choice>
    <mc:Fallback>
      <p:transition spd="slow" advTm="13905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Domain</a:t>
            </a:r>
            <a:r>
              <a:rPr lang="sv-SE" dirty="0" smtClean="0"/>
              <a:t> </a:t>
            </a:r>
            <a:r>
              <a:rPr lang="sv-SE" dirty="0" err="1" smtClean="0"/>
              <a:t>model</a:t>
            </a:r>
            <a:r>
              <a:rPr lang="sv-SE" dirty="0" smtClean="0"/>
              <a:t> – Step 2</a:t>
            </a:r>
            <a:endParaRPr lang="sv-SE" dirty="0"/>
          </a:p>
        </p:txBody>
      </p:sp>
      <p:sp>
        <p:nvSpPr>
          <p:cNvPr id="3" name="Content Placeholder 2"/>
          <p:cNvSpPr>
            <a:spLocks noGrp="1"/>
          </p:cNvSpPr>
          <p:nvPr>
            <p:ph idx="1"/>
          </p:nvPr>
        </p:nvSpPr>
        <p:spPr/>
        <p:txBody>
          <a:bodyPr>
            <a:normAutofit/>
          </a:bodyPr>
          <a:lstStyle/>
          <a:p>
            <a:r>
              <a:rPr lang="sv-SE" sz="1600" dirty="0" smtClean="0">
                <a:solidFill>
                  <a:srgbClr val="00B050"/>
                </a:solidFill>
              </a:rPr>
              <a:t>TO DO: </a:t>
            </a:r>
            <a:r>
              <a:rPr lang="sv-SE" sz="1600" dirty="0" err="1"/>
              <a:t>Decide</a:t>
            </a:r>
            <a:r>
              <a:rPr lang="sv-SE" sz="1600" dirty="0"/>
              <a:t> </a:t>
            </a:r>
            <a:r>
              <a:rPr lang="sv-SE" sz="1600" dirty="0" err="1"/>
              <a:t>which</a:t>
            </a:r>
            <a:r>
              <a:rPr lang="sv-SE" sz="1600" dirty="0"/>
              <a:t> </a:t>
            </a:r>
            <a:r>
              <a:rPr lang="sv-SE" sz="1600" dirty="0" err="1"/>
              <a:t>concepts</a:t>
            </a:r>
            <a:r>
              <a:rPr lang="sv-SE" sz="1600" dirty="0"/>
              <a:t> to be </a:t>
            </a:r>
            <a:r>
              <a:rPr lang="sv-SE" sz="1600" dirty="0" err="1"/>
              <a:t>implemented</a:t>
            </a:r>
            <a:r>
              <a:rPr lang="sv-SE" sz="1600" dirty="0"/>
              <a:t> in a system</a:t>
            </a:r>
          </a:p>
          <a:p>
            <a:pPr marL="0" indent="0">
              <a:buNone/>
            </a:pPr>
            <a:endParaRPr lang="sv-SE" sz="2000" dirty="0"/>
          </a:p>
          <a:p>
            <a:endParaRPr lang="sv-SE" sz="2000" dirty="0"/>
          </a:p>
        </p:txBody>
      </p:sp>
      <p:sp>
        <p:nvSpPr>
          <p:cNvPr id="114"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5"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6"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17"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18"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19"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0"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1"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22"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3" name="Text Box 25"/>
          <p:cNvSpPr txBox="1">
            <a:spLocks noChangeArrowheads="1"/>
          </p:cNvSpPr>
          <p:nvPr/>
        </p:nvSpPr>
        <p:spPr bwMode="auto">
          <a:xfrm>
            <a:off x="6754778" y="275334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24" name="Rectangle 27"/>
          <p:cNvSpPr>
            <a:spLocks noChangeArrowheads="1"/>
          </p:cNvSpPr>
          <p:nvPr/>
        </p:nvSpPr>
        <p:spPr bwMode="auto">
          <a:xfrm>
            <a:off x="2412682" y="286030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25" name="Rectangle 28"/>
          <p:cNvSpPr>
            <a:spLocks noChangeArrowheads="1"/>
          </p:cNvSpPr>
          <p:nvPr/>
        </p:nvSpPr>
        <p:spPr bwMode="auto">
          <a:xfrm>
            <a:off x="4443702" y="319365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26"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27"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28"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29"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0"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1" name="Text Box 22"/>
          <p:cNvSpPr txBox="1">
            <a:spLocks noChangeArrowheads="1"/>
          </p:cNvSpPr>
          <p:nvPr/>
        </p:nvSpPr>
        <p:spPr bwMode="auto">
          <a:xfrm>
            <a:off x="6697034" y="292874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2"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33"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34"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5"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6"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37" name="Rectangle 27"/>
          <p:cNvSpPr>
            <a:spLocks noChangeArrowheads="1"/>
          </p:cNvSpPr>
          <p:nvPr/>
        </p:nvSpPr>
        <p:spPr bwMode="auto">
          <a:xfrm>
            <a:off x="914214" y="387251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38"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9"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0"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41" name="Rectangle 27"/>
          <p:cNvSpPr>
            <a:spLocks noChangeArrowheads="1"/>
          </p:cNvSpPr>
          <p:nvPr/>
        </p:nvSpPr>
        <p:spPr bwMode="auto">
          <a:xfrm>
            <a:off x="2751090" y="389216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42"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3"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44"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45"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6"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47"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8"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9" name="Isosceles Triangle 148"/>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0" name="Isosceles Triangle 149"/>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1" name="Isosceles Triangle 150"/>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2" name="Isosceles Triangle 151"/>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53" name="Straight Connector 152"/>
          <p:cNvCxnSpPr>
            <a:stCxn id="152"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4" name="Straight Connector 153"/>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55" name="Straight Connector 154"/>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6" name="Straight Connector 155"/>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57"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8"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159"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0"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Description</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61"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2"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63"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4" name="TextBox 163"/>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165"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6"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7"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68" name="Rectangle 28"/>
          <p:cNvSpPr>
            <a:spLocks noChangeArrowheads="1"/>
          </p:cNvSpPr>
          <p:nvPr/>
        </p:nvSpPr>
        <p:spPr bwMode="auto">
          <a:xfrm>
            <a:off x="4635566" y="248527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69"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2"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3"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76" name="TextBox 175"/>
          <p:cNvSpPr txBox="1"/>
          <p:nvPr/>
        </p:nvSpPr>
        <p:spPr>
          <a:xfrm>
            <a:off x="6796939" y="342451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77" name="Text Box 17"/>
          <p:cNvSpPr txBox="1">
            <a:spLocks noChangeArrowheads="1"/>
          </p:cNvSpPr>
          <p:nvPr/>
        </p:nvSpPr>
        <p:spPr bwMode="auto">
          <a:xfrm>
            <a:off x="606131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78" name="Isosceles Triangle 177"/>
          <p:cNvSpPr/>
          <p:nvPr/>
        </p:nvSpPr>
        <p:spPr>
          <a:xfrm rot="5400000">
            <a:off x="633832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65" name="Isosceles Triangle 64"/>
          <p:cNvSpPr/>
          <p:nvPr/>
        </p:nvSpPr>
        <p:spPr>
          <a:xfrm>
            <a:off x="7279483" y="2364290"/>
            <a:ext cx="156264" cy="59952"/>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909558509"/>
      </p:ext>
    </p:extLst>
  </p:cSld>
  <p:clrMapOvr>
    <a:masterClrMapping/>
  </p:clrMapOvr>
  <mc:AlternateContent xmlns:mc="http://schemas.openxmlformats.org/markup-compatibility/2006">
    <mc:Choice xmlns:p14="http://schemas.microsoft.com/office/powerpoint/2010/main" Requires="p14">
      <p:transition spd="slow" p14:dur="2000" advTm="52871"/>
    </mc:Choice>
    <mc:Fallback>
      <p:transition spd="slow" advTm="5287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System </a:t>
            </a:r>
            <a:r>
              <a:rPr lang="sv-SE" dirty="0" err="1" smtClean="0"/>
              <a:t>Model</a:t>
            </a:r>
            <a:r>
              <a:rPr lang="sv-SE" dirty="0" smtClean="0"/>
              <a:t>- Step 2</a:t>
            </a:r>
            <a:endParaRPr lang="sv-SE" dirty="0"/>
          </a:p>
        </p:txBody>
      </p:sp>
      <p:sp>
        <p:nvSpPr>
          <p:cNvPr id="163" name="Oval 162"/>
          <p:cNvSpPr/>
          <p:nvPr/>
        </p:nvSpPr>
        <p:spPr>
          <a:xfrm>
            <a:off x="216013" y="2242359"/>
            <a:ext cx="8858707" cy="2647062"/>
          </a:xfrm>
          <a:prstGeom prst="ellipse">
            <a:avLst/>
          </a:prstGeom>
          <a:solidFill>
            <a:schemeClr val="lt1">
              <a:alpha val="0"/>
            </a:schemeClr>
          </a:solidFill>
          <a:ln w="19050">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112"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3"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4"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15"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16"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17"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8"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9"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20"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1" name="Text Box 25"/>
          <p:cNvSpPr txBox="1">
            <a:spLocks noChangeArrowheads="1"/>
          </p:cNvSpPr>
          <p:nvPr/>
        </p:nvSpPr>
        <p:spPr bwMode="auto">
          <a:xfrm>
            <a:off x="6754778" y="275334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22" name="Rectangle 27"/>
          <p:cNvSpPr>
            <a:spLocks noChangeArrowheads="1"/>
          </p:cNvSpPr>
          <p:nvPr/>
        </p:nvSpPr>
        <p:spPr bwMode="auto">
          <a:xfrm>
            <a:off x="2412682" y="286030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23" name="Rectangle 28"/>
          <p:cNvSpPr>
            <a:spLocks noChangeArrowheads="1"/>
          </p:cNvSpPr>
          <p:nvPr/>
        </p:nvSpPr>
        <p:spPr bwMode="auto">
          <a:xfrm>
            <a:off x="4443702" y="319365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24"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25"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26"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27"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8"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9" name="Text Box 22"/>
          <p:cNvSpPr txBox="1">
            <a:spLocks noChangeArrowheads="1"/>
          </p:cNvSpPr>
          <p:nvPr/>
        </p:nvSpPr>
        <p:spPr bwMode="auto">
          <a:xfrm>
            <a:off x="6697034" y="292874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0"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31"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32"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3"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4"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35" name="Rectangle 27"/>
          <p:cNvSpPr>
            <a:spLocks noChangeArrowheads="1"/>
          </p:cNvSpPr>
          <p:nvPr/>
        </p:nvSpPr>
        <p:spPr bwMode="auto">
          <a:xfrm>
            <a:off x="914214" y="387251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36"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7"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8"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39" name="Rectangle 27"/>
          <p:cNvSpPr>
            <a:spLocks noChangeArrowheads="1"/>
          </p:cNvSpPr>
          <p:nvPr/>
        </p:nvSpPr>
        <p:spPr bwMode="auto">
          <a:xfrm>
            <a:off x="2751090" y="389216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40"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1"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42"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43"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4"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45"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6"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7" name="Isosceles Triangle 146"/>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48" name="Isosceles Triangle 147"/>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49" name="Isosceles Triangle 148"/>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0" name="Isosceles Triangle 149"/>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51" name="Straight Connector 150"/>
          <p:cNvCxnSpPr>
            <a:stCxn id="150"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53" name="Straight Connector 152"/>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4" name="Straight Connector 153"/>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61"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2"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164"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5"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Description</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66"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7"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68"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9" name="TextBox 168"/>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171"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2"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3"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4" name="Rectangle 28"/>
          <p:cNvSpPr>
            <a:spLocks noChangeArrowheads="1"/>
          </p:cNvSpPr>
          <p:nvPr/>
        </p:nvSpPr>
        <p:spPr bwMode="auto">
          <a:xfrm>
            <a:off x="4635566" y="248527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75"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8"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9"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57" name="Straight Connector 56"/>
          <p:cNvCxnSpPr/>
          <p:nvPr/>
        </p:nvCxnSpPr>
        <p:spPr>
          <a:xfrm>
            <a:off x="6983132" y="1597424"/>
            <a:ext cx="1234230" cy="900211"/>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6262783" y="1659282"/>
            <a:ext cx="2091175" cy="66813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180" name="Content Placeholder 2"/>
          <p:cNvSpPr>
            <a:spLocks noGrp="1"/>
          </p:cNvSpPr>
          <p:nvPr>
            <p:ph idx="1"/>
          </p:nvPr>
        </p:nvSpPr>
        <p:spPr>
          <a:xfrm>
            <a:off x="418927" y="1238355"/>
            <a:ext cx="6850800" cy="1096401"/>
          </a:xfrm>
        </p:spPr>
        <p:txBody>
          <a:bodyPr>
            <a:normAutofit/>
          </a:bodyPr>
          <a:lstStyle/>
          <a:p>
            <a:r>
              <a:rPr lang="sv-SE" sz="1600" dirty="0" smtClean="0">
                <a:solidFill>
                  <a:srgbClr val="FF0000"/>
                </a:solidFill>
              </a:rPr>
              <a:t>DONE: </a:t>
            </a:r>
            <a:r>
              <a:rPr lang="sv-SE" sz="1600" dirty="0" err="1"/>
              <a:t>Decide</a:t>
            </a:r>
            <a:r>
              <a:rPr lang="sv-SE" sz="1600" dirty="0"/>
              <a:t> </a:t>
            </a:r>
            <a:r>
              <a:rPr lang="sv-SE" sz="1600" dirty="0" err="1"/>
              <a:t>which</a:t>
            </a:r>
            <a:r>
              <a:rPr lang="sv-SE" sz="1600" dirty="0"/>
              <a:t> </a:t>
            </a:r>
            <a:r>
              <a:rPr lang="sv-SE" sz="1600" dirty="0" err="1"/>
              <a:t>concepts</a:t>
            </a:r>
            <a:r>
              <a:rPr lang="sv-SE" sz="1600" dirty="0"/>
              <a:t> to be </a:t>
            </a:r>
            <a:r>
              <a:rPr lang="sv-SE" sz="1600" dirty="0" err="1"/>
              <a:t>implemented</a:t>
            </a:r>
            <a:r>
              <a:rPr lang="sv-SE" sz="1600" dirty="0"/>
              <a:t> in a system</a:t>
            </a:r>
          </a:p>
          <a:p>
            <a:pPr marL="0" indent="0">
              <a:buNone/>
            </a:pPr>
            <a:endParaRPr lang="sv-SE" sz="2000" dirty="0"/>
          </a:p>
          <a:p>
            <a:endParaRPr lang="sv-SE" sz="2000" dirty="0"/>
          </a:p>
        </p:txBody>
      </p:sp>
      <p:sp>
        <p:nvSpPr>
          <p:cNvPr id="182" name="Text Box 17"/>
          <p:cNvSpPr txBox="1">
            <a:spLocks noChangeArrowheads="1"/>
          </p:cNvSpPr>
          <p:nvPr/>
        </p:nvSpPr>
        <p:spPr bwMode="auto">
          <a:xfrm>
            <a:off x="606131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83" name="Isosceles Triangle 182"/>
          <p:cNvSpPr/>
          <p:nvPr/>
        </p:nvSpPr>
        <p:spPr>
          <a:xfrm rot="5400000">
            <a:off x="633832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288923525"/>
      </p:ext>
    </p:extLst>
  </p:cSld>
  <p:clrMapOvr>
    <a:masterClrMapping/>
  </p:clrMapOvr>
  <mc:AlternateContent xmlns:mc="http://schemas.openxmlformats.org/markup-compatibility/2006">
    <mc:Choice xmlns:p14="http://schemas.microsoft.com/office/powerpoint/2010/main" Requires="p14">
      <p:transition spd="slow" p14:dur="2000" advTm="35853"/>
    </mc:Choice>
    <mc:Fallback>
      <p:transition spd="slow" advTm="3585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Real World and Models</a:t>
            </a:r>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6" name="Text Box 78"/>
          <p:cNvSpPr txBox="1">
            <a:spLocks noChangeArrowheads="1"/>
          </p:cNvSpPr>
          <p:nvPr/>
        </p:nvSpPr>
        <p:spPr bwMode="auto">
          <a:xfrm>
            <a:off x="2522935" y="4620817"/>
            <a:ext cx="10263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The real world </a:t>
            </a:r>
            <a:endParaRPr lang="en-US" altLang="sv-SE" sz="825" b="1" i="0"/>
          </a:p>
        </p:txBody>
      </p:sp>
      <p:sp>
        <p:nvSpPr>
          <p:cNvPr id="2067" name="Text Box 79"/>
          <p:cNvSpPr txBox="1">
            <a:spLocks noChangeArrowheads="1"/>
          </p:cNvSpPr>
          <p:nvPr/>
        </p:nvSpPr>
        <p:spPr bwMode="auto">
          <a:xfrm>
            <a:off x="3604023" y="4620817"/>
            <a:ext cx="16740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Graphical models/diagram</a:t>
            </a:r>
            <a:endParaRPr lang="en-US" altLang="sv-SE" sz="825" b="1" i="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11500"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11501"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11502"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11503"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11504"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11505"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11506"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11507"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11508"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79" name="Line 246"/>
          <p:cNvSpPr>
            <a:spLocks noChangeShapeType="1"/>
          </p:cNvSpPr>
          <p:nvPr/>
        </p:nvSpPr>
        <p:spPr bwMode="auto">
          <a:xfrm flipV="1">
            <a:off x="848916" y="4579144"/>
            <a:ext cx="6048375" cy="34529"/>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p>
          <a:p>
            <a:pPr eaLnBrk="1" hangingPunct="1"/>
            <a:r>
              <a:rPr lang="sv-SE" altLang="sv-SE" sz="825" i="0" dirty="0" err="1" smtClean="0"/>
              <a:t>of</a:t>
            </a:r>
            <a:r>
              <a:rPr lang="sv-SE" altLang="sv-SE" sz="825" i="0" dirty="0" smtClean="0"/>
              <a:t> software </a:t>
            </a:r>
            <a:r>
              <a:rPr lang="sv-SE" altLang="sv-SE" sz="825" i="0" dirty="0" err="1" smtClean="0"/>
              <a:t>concepts</a:t>
            </a:r>
            <a:r>
              <a:rPr lang="sv-SE" altLang="sv-SE" sz="825" i="0" dirty="0"/>
              <a:t> </a:t>
            </a:r>
            <a:endParaRPr lang="sv-SE" altLang="sv-SE" sz="825" i="0" dirty="0" smtClean="0"/>
          </a:p>
          <a:p>
            <a:pPr eaLnBrk="1" hangingPunct="1"/>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64" name="Oval 263"/>
          <p:cNvSpPr/>
          <p:nvPr/>
        </p:nvSpPr>
        <p:spPr>
          <a:xfrm>
            <a:off x="4348033" y="3241071"/>
            <a:ext cx="3313368" cy="782236"/>
          </a:xfrm>
          <a:prstGeom prst="ellipse">
            <a:avLst/>
          </a:prstGeom>
          <a:solidFill>
            <a:schemeClr val="lt1">
              <a:alpha val="0"/>
            </a:schemeClr>
          </a:solidFill>
          <a:ln w="19050">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5" name="Text Box 101"/>
          <p:cNvSpPr txBox="1">
            <a:spLocks noChangeArrowheads="1"/>
          </p:cNvSpPr>
          <p:nvPr/>
        </p:nvSpPr>
        <p:spPr bwMode="auto">
          <a:xfrm>
            <a:off x="4518865" y="4094938"/>
            <a:ext cx="13211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(RDM) </a:t>
            </a:r>
            <a:r>
              <a:rPr lang="sv-SE" altLang="sv-SE" sz="825" i="0" dirty="0"/>
              <a:t>(in UML Class </a:t>
            </a:r>
            <a:r>
              <a:rPr lang="sv-SE" altLang="sv-SE" sz="825" i="0" dirty="0" smtClean="0"/>
              <a:t>Diagram)</a:t>
            </a:r>
            <a:endParaRPr lang="sv-SE" altLang="sv-SE" sz="825" i="0" dirty="0"/>
          </a:p>
          <a:p>
            <a:pPr algn="r" eaLnBrk="1" hangingPunct="1"/>
            <a:endParaRPr lang="sv-SE" altLang="sv-SE" sz="825" b="1" i="0" dirty="0"/>
          </a:p>
        </p:txBody>
      </p:sp>
      <p:pic>
        <p:nvPicPr>
          <p:cNvPr id="3" name="Audio 2">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609726966"/>
      </p:ext>
    </p:extLst>
  </p:cSld>
  <p:clrMapOvr>
    <a:masterClrMapping/>
  </p:clrMapOvr>
  <mc:AlternateContent xmlns:mc="http://schemas.openxmlformats.org/markup-compatibility/2006">
    <mc:Choice xmlns:p14="http://schemas.microsoft.com/office/powerpoint/2010/main" Requires="p14">
      <p:transition spd="slow" p14:dur="2000" advTm="26419"/>
    </mc:Choice>
    <mc:Fallback>
      <p:transition spd="slow" advTm="2641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smtClean="0"/>
              <a:t>System </a:t>
            </a:r>
            <a:r>
              <a:rPr lang="sv-SE" dirty="0" err="1" smtClean="0"/>
              <a:t>Model</a:t>
            </a:r>
            <a:endParaRPr lang="sv-SE" dirty="0"/>
          </a:p>
        </p:txBody>
      </p:sp>
      <p:sp>
        <p:nvSpPr>
          <p:cNvPr id="49" name="Rectangle 8"/>
          <p:cNvSpPr>
            <a:spLocks noChangeArrowheads="1"/>
          </p:cNvSpPr>
          <p:nvPr/>
        </p:nvSpPr>
        <p:spPr bwMode="auto">
          <a:xfrm>
            <a:off x="2449591" y="3140906"/>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0" name="Line 9"/>
          <p:cNvSpPr>
            <a:spLocks noChangeShapeType="1"/>
          </p:cNvSpPr>
          <p:nvPr/>
        </p:nvSpPr>
        <p:spPr bwMode="auto">
          <a:xfrm>
            <a:off x="2449591" y="3312355"/>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1" name="Text Box 10"/>
          <p:cNvSpPr txBox="1">
            <a:spLocks noChangeArrowheads="1"/>
          </p:cNvSpPr>
          <p:nvPr/>
        </p:nvSpPr>
        <p:spPr bwMode="auto">
          <a:xfrm>
            <a:off x="2650807" y="3093280"/>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52" name="Text Box 16"/>
          <p:cNvSpPr txBox="1">
            <a:spLocks noChangeArrowheads="1"/>
          </p:cNvSpPr>
          <p:nvPr/>
        </p:nvSpPr>
        <p:spPr bwMode="auto">
          <a:xfrm>
            <a:off x="3713774" y="321178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53" name="Text Box 17"/>
          <p:cNvSpPr txBox="1">
            <a:spLocks noChangeArrowheads="1"/>
          </p:cNvSpPr>
          <p:nvPr/>
        </p:nvSpPr>
        <p:spPr bwMode="auto">
          <a:xfrm>
            <a:off x="5735336" y="366933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54" name="Rectangle 18"/>
          <p:cNvSpPr>
            <a:spLocks noChangeArrowheads="1"/>
          </p:cNvSpPr>
          <p:nvPr/>
        </p:nvSpPr>
        <p:spPr bwMode="auto">
          <a:xfrm>
            <a:off x="4513755" y="3465047"/>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5" name="Line 19"/>
          <p:cNvSpPr>
            <a:spLocks noChangeShapeType="1"/>
          </p:cNvSpPr>
          <p:nvPr/>
        </p:nvSpPr>
        <p:spPr bwMode="auto">
          <a:xfrm>
            <a:off x="4513755" y="3646262"/>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6" name="Text Box 21"/>
          <p:cNvSpPr txBox="1">
            <a:spLocks noChangeArrowheads="1"/>
          </p:cNvSpPr>
          <p:nvPr/>
        </p:nvSpPr>
        <p:spPr bwMode="auto">
          <a:xfrm>
            <a:off x="4623725" y="3433154"/>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57" name="Rectangle 23"/>
          <p:cNvSpPr>
            <a:spLocks noChangeArrowheads="1"/>
          </p:cNvSpPr>
          <p:nvPr/>
        </p:nvSpPr>
        <p:spPr bwMode="auto">
          <a:xfrm>
            <a:off x="6718167" y="3209944"/>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8" name="Text Box 25"/>
          <p:cNvSpPr txBox="1">
            <a:spLocks noChangeArrowheads="1"/>
          </p:cNvSpPr>
          <p:nvPr/>
        </p:nvSpPr>
        <p:spPr bwMode="auto">
          <a:xfrm>
            <a:off x="6754778" y="3170315"/>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59" name="Rectangle 27"/>
          <p:cNvSpPr>
            <a:spLocks noChangeArrowheads="1"/>
          </p:cNvSpPr>
          <p:nvPr/>
        </p:nvSpPr>
        <p:spPr bwMode="auto">
          <a:xfrm>
            <a:off x="2412682" y="3277269"/>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60" name="Rectangle 28"/>
          <p:cNvSpPr>
            <a:spLocks noChangeArrowheads="1"/>
          </p:cNvSpPr>
          <p:nvPr/>
        </p:nvSpPr>
        <p:spPr bwMode="auto">
          <a:xfrm>
            <a:off x="4443702" y="3610616"/>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61" name="Text Box 29"/>
          <p:cNvSpPr txBox="1">
            <a:spLocks noChangeArrowheads="1"/>
          </p:cNvSpPr>
          <p:nvPr/>
        </p:nvSpPr>
        <p:spPr bwMode="auto">
          <a:xfrm>
            <a:off x="4170307" y="358967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62" name="Text Box 30"/>
          <p:cNvSpPr txBox="1">
            <a:spLocks noChangeArrowheads="1"/>
          </p:cNvSpPr>
          <p:nvPr/>
        </p:nvSpPr>
        <p:spPr bwMode="auto">
          <a:xfrm>
            <a:off x="6380761" y="32662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63" name="Line 34"/>
          <p:cNvSpPr>
            <a:spLocks noChangeShapeType="1"/>
          </p:cNvSpPr>
          <p:nvPr/>
        </p:nvSpPr>
        <p:spPr bwMode="auto">
          <a:xfrm>
            <a:off x="6720547" y="3392109"/>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64" name="Line 106"/>
          <p:cNvSpPr>
            <a:spLocks noChangeShapeType="1"/>
          </p:cNvSpPr>
          <p:nvPr/>
        </p:nvSpPr>
        <p:spPr bwMode="auto">
          <a:xfrm>
            <a:off x="3781907" y="3464451"/>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65" name="Line 106"/>
          <p:cNvSpPr>
            <a:spLocks noChangeShapeType="1"/>
          </p:cNvSpPr>
          <p:nvPr/>
        </p:nvSpPr>
        <p:spPr bwMode="auto">
          <a:xfrm flipH="1">
            <a:off x="5800521" y="3481469"/>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66" name="Text Box 22"/>
          <p:cNvSpPr txBox="1">
            <a:spLocks noChangeArrowheads="1"/>
          </p:cNvSpPr>
          <p:nvPr/>
        </p:nvSpPr>
        <p:spPr bwMode="auto">
          <a:xfrm>
            <a:off x="6697034" y="3345708"/>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7" name="Text Box 17"/>
          <p:cNvSpPr txBox="1">
            <a:spLocks noChangeArrowheads="1"/>
          </p:cNvSpPr>
          <p:nvPr/>
        </p:nvSpPr>
        <p:spPr bwMode="auto">
          <a:xfrm>
            <a:off x="5738095" y="3333685"/>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68" name="Text Box 17"/>
          <p:cNvSpPr txBox="1">
            <a:spLocks noChangeArrowheads="1"/>
          </p:cNvSpPr>
          <p:nvPr/>
        </p:nvSpPr>
        <p:spPr bwMode="auto">
          <a:xfrm>
            <a:off x="3738266" y="339210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69" name="Rectangle 8"/>
          <p:cNvSpPr>
            <a:spLocks noChangeArrowheads="1"/>
          </p:cNvSpPr>
          <p:nvPr/>
        </p:nvSpPr>
        <p:spPr bwMode="auto">
          <a:xfrm>
            <a:off x="926811" y="4112609"/>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0" name="Line 9"/>
          <p:cNvSpPr>
            <a:spLocks noChangeShapeType="1"/>
          </p:cNvSpPr>
          <p:nvPr/>
        </p:nvSpPr>
        <p:spPr bwMode="auto">
          <a:xfrm>
            <a:off x="914214" y="4289476"/>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1" name="Text Box 10"/>
          <p:cNvSpPr txBox="1">
            <a:spLocks noChangeArrowheads="1"/>
          </p:cNvSpPr>
          <p:nvPr/>
        </p:nvSpPr>
        <p:spPr bwMode="auto">
          <a:xfrm>
            <a:off x="1044414" y="4055221"/>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72" name="Rectangle 27"/>
          <p:cNvSpPr>
            <a:spLocks noChangeArrowheads="1"/>
          </p:cNvSpPr>
          <p:nvPr/>
        </p:nvSpPr>
        <p:spPr bwMode="auto">
          <a:xfrm>
            <a:off x="914214" y="4289476"/>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73" name="Rectangle 8"/>
          <p:cNvSpPr>
            <a:spLocks noChangeArrowheads="1"/>
          </p:cNvSpPr>
          <p:nvPr/>
        </p:nvSpPr>
        <p:spPr bwMode="auto">
          <a:xfrm>
            <a:off x="2763687" y="4132262"/>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4" name="Line 9"/>
          <p:cNvSpPr>
            <a:spLocks noChangeShapeType="1"/>
          </p:cNvSpPr>
          <p:nvPr/>
        </p:nvSpPr>
        <p:spPr bwMode="auto">
          <a:xfrm flipV="1">
            <a:off x="2763688" y="4289476"/>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5" name="Text Box 10"/>
          <p:cNvSpPr txBox="1">
            <a:spLocks noChangeArrowheads="1"/>
          </p:cNvSpPr>
          <p:nvPr/>
        </p:nvSpPr>
        <p:spPr bwMode="auto">
          <a:xfrm>
            <a:off x="2970426" y="4077159"/>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76" name="Rectangle 27"/>
          <p:cNvSpPr>
            <a:spLocks noChangeArrowheads="1"/>
          </p:cNvSpPr>
          <p:nvPr/>
        </p:nvSpPr>
        <p:spPr bwMode="auto">
          <a:xfrm>
            <a:off x="2751090" y="4309129"/>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77" name="Rectangle 23"/>
          <p:cNvSpPr>
            <a:spLocks noChangeArrowheads="1"/>
          </p:cNvSpPr>
          <p:nvPr/>
        </p:nvSpPr>
        <p:spPr bwMode="auto">
          <a:xfrm>
            <a:off x="6718166" y="4234162"/>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8" name="Text Box 25"/>
          <p:cNvSpPr txBox="1">
            <a:spLocks noChangeArrowheads="1"/>
          </p:cNvSpPr>
          <p:nvPr/>
        </p:nvSpPr>
        <p:spPr bwMode="auto">
          <a:xfrm>
            <a:off x="6937241" y="418772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79" name="Line 34"/>
          <p:cNvSpPr>
            <a:spLocks noChangeShapeType="1"/>
          </p:cNvSpPr>
          <p:nvPr/>
        </p:nvSpPr>
        <p:spPr bwMode="auto">
          <a:xfrm>
            <a:off x="6720546" y="441632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80" name="Text Box 22"/>
          <p:cNvSpPr txBox="1">
            <a:spLocks noChangeArrowheads="1"/>
          </p:cNvSpPr>
          <p:nvPr/>
        </p:nvSpPr>
        <p:spPr bwMode="auto">
          <a:xfrm>
            <a:off x="6697032" y="4369925"/>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1" name="Line 106"/>
          <p:cNvSpPr>
            <a:spLocks noChangeShapeType="1"/>
          </p:cNvSpPr>
          <p:nvPr/>
        </p:nvSpPr>
        <p:spPr bwMode="auto">
          <a:xfrm>
            <a:off x="7359828" y="3684549"/>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82" name="Text Box 30"/>
          <p:cNvSpPr txBox="1">
            <a:spLocks noChangeArrowheads="1"/>
          </p:cNvSpPr>
          <p:nvPr/>
        </p:nvSpPr>
        <p:spPr bwMode="auto">
          <a:xfrm>
            <a:off x="7302277" y="363999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3" name="Text Box 30"/>
          <p:cNvSpPr txBox="1">
            <a:spLocks noChangeArrowheads="1"/>
          </p:cNvSpPr>
          <p:nvPr/>
        </p:nvSpPr>
        <p:spPr bwMode="auto">
          <a:xfrm>
            <a:off x="6989628" y="404134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4" name="Isosceles Triangle 83"/>
          <p:cNvSpPr/>
          <p:nvPr/>
        </p:nvSpPr>
        <p:spPr>
          <a:xfrm rot="5400000">
            <a:off x="4325810" y="3486454"/>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5" name="Isosceles Triangle 84"/>
          <p:cNvSpPr/>
          <p:nvPr/>
        </p:nvSpPr>
        <p:spPr>
          <a:xfrm rot="10800000">
            <a:off x="7403209" y="4080438"/>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6" name="Isosceles Triangle 85"/>
          <p:cNvSpPr/>
          <p:nvPr/>
        </p:nvSpPr>
        <p:spPr>
          <a:xfrm rot="5400000">
            <a:off x="6332229" y="342075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7" name="Isosceles Triangle 86"/>
          <p:cNvSpPr/>
          <p:nvPr/>
        </p:nvSpPr>
        <p:spPr>
          <a:xfrm>
            <a:off x="3035603" y="3677190"/>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88" name="Straight Connector 87"/>
          <p:cNvCxnSpPr>
            <a:stCxn id="87" idx="3"/>
          </p:cNvCxnSpPr>
          <p:nvPr/>
        </p:nvCxnSpPr>
        <p:spPr>
          <a:xfrm>
            <a:off x="3178395" y="3830456"/>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p:cNvCxnSpPr/>
          <p:nvPr/>
        </p:nvCxnSpPr>
        <p:spPr>
          <a:xfrm>
            <a:off x="1777342" y="3965398"/>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p:cNvCxnSpPr/>
          <p:nvPr/>
        </p:nvCxnSpPr>
        <p:spPr>
          <a:xfrm>
            <a:off x="4157411" y="3982856"/>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91" name="Straight Connector 90"/>
          <p:cNvCxnSpPr/>
          <p:nvPr/>
        </p:nvCxnSpPr>
        <p:spPr>
          <a:xfrm>
            <a:off x="1778752" y="3974326"/>
            <a:ext cx="454" cy="126438"/>
          </a:xfrm>
          <a:prstGeom prst="line">
            <a:avLst/>
          </a:prstGeom>
        </p:spPr>
        <p:style>
          <a:lnRef idx="1">
            <a:schemeClr val="dk1"/>
          </a:lnRef>
          <a:fillRef idx="0">
            <a:schemeClr val="dk1"/>
          </a:fillRef>
          <a:effectRef idx="0">
            <a:schemeClr val="dk1"/>
          </a:effectRef>
          <a:fontRef idx="minor">
            <a:schemeClr val="tx1"/>
          </a:fontRef>
        </p:style>
      </p:cxnSp>
      <p:sp>
        <p:nvSpPr>
          <p:cNvPr id="92" name="Rectangle 18"/>
          <p:cNvSpPr>
            <a:spLocks noChangeArrowheads="1"/>
          </p:cNvSpPr>
          <p:nvPr/>
        </p:nvSpPr>
        <p:spPr bwMode="auto">
          <a:xfrm>
            <a:off x="4666155" y="2732309"/>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3" name="Line 19"/>
          <p:cNvSpPr>
            <a:spLocks noChangeShapeType="1"/>
          </p:cNvSpPr>
          <p:nvPr/>
        </p:nvSpPr>
        <p:spPr bwMode="auto">
          <a:xfrm>
            <a:off x="4666155" y="2913524"/>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4" name="Text Box 21"/>
          <p:cNvSpPr txBox="1">
            <a:spLocks noChangeArrowheads="1"/>
          </p:cNvSpPr>
          <p:nvPr/>
        </p:nvSpPr>
        <p:spPr bwMode="auto">
          <a:xfrm>
            <a:off x="4776125" y="270041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95" name="Rectangle 28"/>
          <p:cNvSpPr>
            <a:spLocks noChangeArrowheads="1"/>
          </p:cNvSpPr>
          <p:nvPr/>
        </p:nvSpPr>
        <p:spPr bwMode="auto">
          <a:xfrm>
            <a:off x="4635566" y="2902245"/>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96" name="Line 106"/>
          <p:cNvSpPr>
            <a:spLocks noChangeShapeType="1"/>
          </p:cNvSpPr>
          <p:nvPr/>
        </p:nvSpPr>
        <p:spPr bwMode="auto">
          <a:xfrm flipH="1" flipV="1">
            <a:off x="5931789" y="3017070"/>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99" name="Text Box 16"/>
          <p:cNvSpPr txBox="1">
            <a:spLocks noChangeArrowheads="1"/>
          </p:cNvSpPr>
          <p:nvPr/>
        </p:nvSpPr>
        <p:spPr bwMode="auto">
          <a:xfrm>
            <a:off x="5891275" y="277721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00" name="Text Box 30"/>
          <p:cNvSpPr txBox="1">
            <a:spLocks noChangeArrowheads="1"/>
          </p:cNvSpPr>
          <p:nvPr/>
        </p:nvSpPr>
        <p:spPr bwMode="auto">
          <a:xfrm>
            <a:off x="6358986" y="311647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01" name="TextBox 100"/>
          <p:cNvSpPr txBox="1"/>
          <p:nvPr/>
        </p:nvSpPr>
        <p:spPr>
          <a:xfrm>
            <a:off x="6811569" y="3790269"/>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02" name="Text Box 17"/>
          <p:cNvSpPr txBox="1">
            <a:spLocks noChangeArrowheads="1"/>
          </p:cNvSpPr>
          <p:nvPr/>
        </p:nvSpPr>
        <p:spPr bwMode="auto">
          <a:xfrm>
            <a:off x="6061318" y="297615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03" name="Isosceles Triangle 102"/>
          <p:cNvSpPr/>
          <p:nvPr/>
        </p:nvSpPr>
        <p:spPr>
          <a:xfrm rot="5400000">
            <a:off x="6338329" y="305377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790191361"/>
      </p:ext>
    </p:extLst>
  </p:cSld>
  <p:clrMapOvr>
    <a:masterClrMapping/>
  </p:clrMapOvr>
  <mc:AlternateContent xmlns:mc="http://schemas.openxmlformats.org/markup-compatibility/2006">
    <mc:Choice xmlns:p14="http://schemas.microsoft.com/office/powerpoint/2010/main" Requires="p14">
      <p:transition spd="slow" p14:dur="2000" advTm="14593"/>
    </mc:Choice>
    <mc:Fallback>
      <p:transition spd="slow" advTm="1459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smtClean="0"/>
              <a:t>System </a:t>
            </a:r>
            <a:r>
              <a:rPr lang="sv-SE" dirty="0" err="1" smtClean="0"/>
              <a:t>Model</a:t>
            </a:r>
            <a:endParaRPr lang="sv-SE" dirty="0"/>
          </a:p>
        </p:txBody>
      </p:sp>
      <p:sp>
        <p:nvSpPr>
          <p:cNvPr id="48" name="Content Placeholder 2"/>
          <p:cNvSpPr>
            <a:spLocks noGrp="1"/>
          </p:cNvSpPr>
          <p:nvPr>
            <p:ph idx="1"/>
          </p:nvPr>
        </p:nvSpPr>
        <p:spPr>
          <a:xfrm>
            <a:off x="792000" y="1275534"/>
            <a:ext cx="7693632" cy="1211634"/>
          </a:xfrm>
        </p:spPr>
        <p:txBody>
          <a:bodyPr>
            <a:normAutofit/>
          </a:bodyPr>
          <a:lstStyle/>
          <a:p>
            <a:r>
              <a:rPr lang="sv-SE" sz="1600" dirty="0" smtClean="0"/>
              <a:t>A </a:t>
            </a:r>
            <a:r>
              <a:rPr lang="sv-SE" sz="1600" b="1" dirty="0" smtClean="0"/>
              <a:t>System </a:t>
            </a:r>
            <a:r>
              <a:rPr lang="sv-SE" sz="1600" b="1" dirty="0" err="1"/>
              <a:t>M</a:t>
            </a:r>
            <a:r>
              <a:rPr lang="sv-SE" sz="1600" b="1" dirty="0" err="1" smtClean="0"/>
              <a:t>odel</a:t>
            </a:r>
            <a:r>
              <a:rPr lang="sv-SE" sz="1600" b="1" dirty="0" smtClean="0"/>
              <a:t> </a:t>
            </a:r>
            <a:r>
              <a:rPr lang="sv-SE" sz="1600" dirty="0" smtClean="0"/>
              <a:t>is a </a:t>
            </a:r>
            <a:r>
              <a:rPr lang="sv-SE" sz="1600" dirty="0" err="1" smtClean="0"/>
              <a:t>model</a:t>
            </a:r>
            <a:r>
              <a:rPr lang="sv-SE" sz="1600" dirty="0" smtClean="0"/>
              <a:t> </a:t>
            </a:r>
            <a:r>
              <a:rPr lang="sv-SE" sz="1600" dirty="0" err="1" smtClean="0"/>
              <a:t>that</a:t>
            </a:r>
            <a:r>
              <a:rPr lang="sv-SE" sz="1600" dirty="0" smtClean="0"/>
              <a:t> </a:t>
            </a:r>
            <a:r>
              <a:rPr lang="sv-SE" sz="1600" dirty="0" err="1" smtClean="0"/>
              <a:t>contains</a:t>
            </a:r>
            <a:r>
              <a:rPr lang="sv-SE" sz="1600" dirty="0" smtClean="0"/>
              <a:t> the </a:t>
            </a:r>
            <a:r>
              <a:rPr lang="sv-SE" sz="1600" dirty="0" err="1" smtClean="0"/>
              <a:t>concepts</a:t>
            </a:r>
            <a:r>
              <a:rPr lang="sv-SE" sz="1600" dirty="0" smtClean="0"/>
              <a:t> and relationships </a:t>
            </a:r>
            <a:r>
              <a:rPr lang="sv-SE" sz="1600" dirty="0" err="1" smtClean="0"/>
              <a:t>that</a:t>
            </a:r>
            <a:r>
              <a:rPr lang="sv-SE" sz="1600" dirty="0" smtClean="0"/>
              <a:t> </a:t>
            </a:r>
            <a:r>
              <a:rPr lang="sv-SE" sz="1600" dirty="0" err="1" smtClean="0"/>
              <a:t>you</a:t>
            </a:r>
            <a:r>
              <a:rPr lang="sv-SE" sz="1600" dirty="0" smtClean="0"/>
              <a:t> </a:t>
            </a:r>
            <a:r>
              <a:rPr lang="sv-SE" sz="1600" dirty="0" err="1" smtClean="0"/>
              <a:t>want</a:t>
            </a:r>
            <a:r>
              <a:rPr lang="sv-SE" sz="1600" dirty="0" smtClean="0"/>
              <a:t> to </a:t>
            </a:r>
            <a:r>
              <a:rPr lang="sv-SE" sz="1600" dirty="0" err="1" smtClean="0"/>
              <a:t>base</a:t>
            </a:r>
            <a:r>
              <a:rPr lang="sv-SE" sz="1600" dirty="0" smtClean="0"/>
              <a:t> </a:t>
            </a:r>
            <a:r>
              <a:rPr lang="sv-SE" sz="1600" dirty="0" err="1" smtClean="0"/>
              <a:t>your</a:t>
            </a:r>
            <a:r>
              <a:rPr lang="sv-SE" sz="1600" dirty="0" smtClean="0"/>
              <a:t> IT system on – </a:t>
            </a:r>
            <a:r>
              <a:rPr lang="sv-SE" sz="1600" dirty="0" err="1" smtClean="0"/>
              <a:t>that</a:t>
            </a:r>
            <a:r>
              <a:rPr lang="sv-SE" sz="1600" dirty="0" smtClean="0"/>
              <a:t> is, the </a:t>
            </a:r>
            <a:r>
              <a:rPr lang="sv-SE" sz="1600" dirty="0" err="1" smtClean="0"/>
              <a:t>concepts</a:t>
            </a:r>
            <a:r>
              <a:rPr lang="sv-SE" sz="1600" dirty="0" smtClean="0"/>
              <a:t> and </a:t>
            </a:r>
            <a:r>
              <a:rPr lang="sv-SE" sz="1600" dirty="0" smtClean="0"/>
              <a:t>relationships </a:t>
            </a:r>
            <a:r>
              <a:rPr lang="sv-SE" sz="1600" dirty="0" err="1" smtClean="0"/>
              <a:t>that</a:t>
            </a:r>
            <a:r>
              <a:rPr lang="sv-SE" sz="1600" dirty="0" smtClean="0"/>
              <a:t> </a:t>
            </a:r>
            <a:r>
              <a:rPr lang="sv-SE" sz="1600" dirty="0" err="1" smtClean="0"/>
              <a:t>you</a:t>
            </a:r>
            <a:r>
              <a:rPr lang="sv-SE" sz="1600" dirty="0" smtClean="0"/>
              <a:t> </a:t>
            </a:r>
            <a:r>
              <a:rPr lang="sv-SE" sz="1600" dirty="0" err="1" smtClean="0"/>
              <a:t>want</a:t>
            </a:r>
            <a:r>
              <a:rPr lang="sv-SE" sz="1600" dirty="0" smtClean="0"/>
              <a:t> to </a:t>
            </a:r>
            <a:r>
              <a:rPr lang="sv-SE" sz="1600" dirty="0" err="1" smtClean="0"/>
              <a:t>implement</a:t>
            </a:r>
            <a:r>
              <a:rPr lang="sv-SE" sz="1600" dirty="0" smtClean="0"/>
              <a:t> </a:t>
            </a:r>
          </a:p>
          <a:p>
            <a:pPr marL="0" indent="0">
              <a:buNone/>
            </a:pPr>
            <a:endParaRPr lang="sv-SE" sz="2000" dirty="0"/>
          </a:p>
          <a:p>
            <a:endParaRPr lang="sv-SE" sz="2000" dirty="0"/>
          </a:p>
        </p:txBody>
      </p:sp>
      <p:sp>
        <p:nvSpPr>
          <p:cNvPr id="106" name="Rectangle 8"/>
          <p:cNvSpPr>
            <a:spLocks noChangeArrowheads="1"/>
          </p:cNvSpPr>
          <p:nvPr/>
        </p:nvSpPr>
        <p:spPr bwMode="auto">
          <a:xfrm>
            <a:off x="2449591" y="341888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7" name="Line 9"/>
          <p:cNvSpPr>
            <a:spLocks noChangeShapeType="1"/>
          </p:cNvSpPr>
          <p:nvPr/>
        </p:nvSpPr>
        <p:spPr bwMode="auto">
          <a:xfrm>
            <a:off x="2449591" y="359032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8" name="Text Box 10"/>
          <p:cNvSpPr txBox="1">
            <a:spLocks noChangeArrowheads="1"/>
          </p:cNvSpPr>
          <p:nvPr/>
        </p:nvSpPr>
        <p:spPr bwMode="auto">
          <a:xfrm>
            <a:off x="2650807" y="337125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09" name="Text Box 16"/>
          <p:cNvSpPr txBox="1">
            <a:spLocks noChangeArrowheads="1"/>
          </p:cNvSpPr>
          <p:nvPr/>
        </p:nvSpPr>
        <p:spPr bwMode="auto">
          <a:xfrm>
            <a:off x="3713774" y="348975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10" name="Text Box 17"/>
          <p:cNvSpPr txBox="1">
            <a:spLocks noChangeArrowheads="1"/>
          </p:cNvSpPr>
          <p:nvPr/>
        </p:nvSpPr>
        <p:spPr bwMode="auto">
          <a:xfrm>
            <a:off x="5735336" y="394731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11" name="Rectangle 18"/>
          <p:cNvSpPr>
            <a:spLocks noChangeArrowheads="1"/>
          </p:cNvSpPr>
          <p:nvPr/>
        </p:nvSpPr>
        <p:spPr bwMode="auto">
          <a:xfrm>
            <a:off x="4513755" y="374302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2" name="Line 19"/>
          <p:cNvSpPr>
            <a:spLocks noChangeShapeType="1"/>
          </p:cNvSpPr>
          <p:nvPr/>
        </p:nvSpPr>
        <p:spPr bwMode="auto">
          <a:xfrm>
            <a:off x="4513755" y="392423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3" name="Text Box 21"/>
          <p:cNvSpPr txBox="1">
            <a:spLocks noChangeArrowheads="1"/>
          </p:cNvSpPr>
          <p:nvPr/>
        </p:nvSpPr>
        <p:spPr bwMode="auto">
          <a:xfrm>
            <a:off x="4623725" y="37111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14" name="Rectangle 23"/>
          <p:cNvSpPr>
            <a:spLocks noChangeArrowheads="1"/>
          </p:cNvSpPr>
          <p:nvPr/>
        </p:nvSpPr>
        <p:spPr bwMode="auto">
          <a:xfrm>
            <a:off x="6718167" y="348791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5" name="Text Box 25"/>
          <p:cNvSpPr txBox="1">
            <a:spLocks noChangeArrowheads="1"/>
          </p:cNvSpPr>
          <p:nvPr/>
        </p:nvSpPr>
        <p:spPr bwMode="auto">
          <a:xfrm>
            <a:off x="6754778" y="344828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16" name="Rectangle 27"/>
          <p:cNvSpPr>
            <a:spLocks noChangeArrowheads="1"/>
          </p:cNvSpPr>
          <p:nvPr/>
        </p:nvSpPr>
        <p:spPr bwMode="auto">
          <a:xfrm>
            <a:off x="2412682" y="355524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17" name="Rectangle 28"/>
          <p:cNvSpPr>
            <a:spLocks noChangeArrowheads="1"/>
          </p:cNvSpPr>
          <p:nvPr/>
        </p:nvSpPr>
        <p:spPr bwMode="auto">
          <a:xfrm>
            <a:off x="4443702" y="388859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18" name="Text Box 29"/>
          <p:cNvSpPr txBox="1">
            <a:spLocks noChangeArrowheads="1"/>
          </p:cNvSpPr>
          <p:nvPr/>
        </p:nvSpPr>
        <p:spPr bwMode="auto">
          <a:xfrm>
            <a:off x="4170307" y="38676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19" name="Text Box 30"/>
          <p:cNvSpPr txBox="1">
            <a:spLocks noChangeArrowheads="1"/>
          </p:cNvSpPr>
          <p:nvPr/>
        </p:nvSpPr>
        <p:spPr bwMode="auto">
          <a:xfrm>
            <a:off x="6380761" y="35442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20" name="Line 34"/>
          <p:cNvSpPr>
            <a:spLocks noChangeShapeType="1"/>
          </p:cNvSpPr>
          <p:nvPr/>
        </p:nvSpPr>
        <p:spPr bwMode="auto">
          <a:xfrm>
            <a:off x="6720547" y="367008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21" name="Line 106"/>
          <p:cNvSpPr>
            <a:spLocks noChangeShapeType="1"/>
          </p:cNvSpPr>
          <p:nvPr/>
        </p:nvSpPr>
        <p:spPr bwMode="auto">
          <a:xfrm>
            <a:off x="3781907" y="374242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2" name="Line 106"/>
          <p:cNvSpPr>
            <a:spLocks noChangeShapeType="1"/>
          </p:cNvSpPr>
          <p:nvPr/>
        </p:nvSpPr>
        <p:spPr bwMode="auto">
          <a:xfrm flipH="1">
            <a:off x="5800521" y="375944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3" name="Text Box 22"/>
          <p:cNvSpPr txBox="1">
            <a:spLocks noChangeArrowheads="1"/>
          </p:cNvSpPr>
          <p:nvPr/>
        </p:nvSpPr>
        <p:spPr bwMode="auto">
          <a:xfrm>
            <a:off x="6697034" y="362368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4" name="Text Box 17"/>
          <p:cNvSpPr txBox="1">
            <a:spLocks noChangeArrowheads="1"/>
          </p:cNvSpPr>
          <p:nvPr/>
        </p:nvSpPr>
        <p:spPr bwMode="auto">
          <a:xfrm>
            <a:off x="5738095" y="361165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25" name="Text Box 17"/>
          <p:cNvSpPr txBox="1">
            <a:spLocks noChangeArrowheads="1"/>
          </p:cNvSpPr>
          <p:nvPr/>
        </p:nvSpPr>
        <p:spPr bwMode="auto">
          <a:xfrm>
            <a:off x="3738266" y="367008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26" name="Rectangle 8"/>
          <p:cNvSpPr>
            <a:spLocks noChangeArrowheads="1"/>
          </p:cNvSpPr>
          <p:nvPr/>
        </p:nvSpPr>
        <p:spPr bwMode="auto">
          <a:xfrm>
            <a:off x="926811" y="439058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7" name="Line 9"/>
          <p:cNvSpPr>
            <a:spLocks noChangeShapeType="1"/>
          </p:cNvSpPr>
          <p:nvPr/>
        </p:nvSpPr>
        <p:spPr bwMode="auto">
          <a:xfrm>
            <a:off x="914214" y="456745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8" name="Text Box 10"/>
          <p:cNvSpPr txBox="1">
            <a:spLocks noChangeArrowheads="1"/>
          </p:cNvSpPr>
          <p:nvPr/>
        </p:nvSpPr>
        <p:spPr bwMode="auto">
          <a:xfrm>
            <a:off x="1044414" y="433319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29" name="Rectangle 27"/>
          <p:cNvSpPr>
            <a:spLocks noChangeArrowheads="1"/>
          </p:cNvSpPr>
          <p:nvPr/>
        </p:nvSpPr>
        <p:spPr bwMode="auto">
          <a:xfrm>
            <a:off x="914214" y="456745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30" name="Rectangle 8"/>
          <p:cNvSpPr>
            <a:spLocks noChangeArrowheads="1"/>
          </p:cNvSpPr>
          <p:nvPr/>
        </p:nvSpPr>
        <p:spPr bwMode="auto">
          <a:xfrm>
            <a:off x="2763687" y="441023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1" name="Line 9"/>
          <p:cNvSpPr>
            <a:spLocks noChangeShapeType="1"/>
          </p:cNvSpPr>
          <p:nvPr/>
        </p:nvSpPr>
        <p:spPr bwMode="auto">
          <a:xfrm flipV="1">
            <a:off x="2763688" y="456745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2" name="Text Box 10"/>
          <p:cNvSpPr txBox="1">
            <a:spLocks noChangeArrowheads="1"/>
          </p:cNvSpPr>
          <p:nvPr/>
        </p:nvSpPr>
        <p:spPr bwMode="auto">
          <a:xfrm>
            <a:off x="2970426" y="435513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33" name="Rectangle 27"/>
          <p:cNvSpPr>
            <a:spLocks noChangeArrowheads="1"/>
          </p:cNvSpPr>
          <p:nvPr/>
        </p:nvSpPr>
        <p:spPr bwMode="auto">
          <a:xfrm>
            <a:off x="2751090" y="458710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34" name="Rectangle 23"/>
          <p:cNvSpPr>
            <a:spLocks noChangeArrowheads="1"/>
          </p:cNvSpPr>
          <p:nvPr/>
        </p:nvSpPr>
        <p:spPr bwMode="auto">
          <a:xfrm>
            <a:off x="6718166" y="451213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5" name="Text Box 25"/>
          <p:cNvSpPr txBox="1">
            <a:spLocks noChangeArrowheads="1"/>
          </p:cNvSpPr>
          <p:nvPr/>
        </p:nvSpPr>
        <p:spPr bwMode="auto">
          <a:xfrm>
            <a:off x="6937241" y="446570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36" name="Line 34"/>
          <p:cNvSpPr>
            <a:spLocks noChangeShapeType="1"/>
          </p:cNvSpPr>
          <p:nvPr/>
        </p:nvSpPr>
        <p:spPr bwMode="auto">
          <a:xfrm>
            <a:off x="6720546" y="469430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37" name="Text Box 22"/>
          <p:cNvSpPr txBox="1">
            <a:spLocks noChangeArrowheads="1"/>
          </p:cNvSpPr>
          <p:nvPr/>
        </p:nvSpPr>
        <p:spPr bwMode="auto">
          <a:xfrm>
            <a:off x="6697032" y="464789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8" name="Line 106"/>
          <p:cNvSpPr>
            <a:spLocks noChangeShapeType="1"/>
          </p:cNvSpPr>
          <p:nvPr/>
        </p:nvSpPr>
        <p:spPr bwMode="auto">
          <a:xfrm>
            <a:off x="7359828" y="396252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9" name="Text Box 30"/>
          <p:cNvSpPr txBox="1">
            <a:spLocks noChangeArrowheads="1"/>
          </p:cNvSpPr>
          <p:nvPr/>
        </p:nvSpPr>
        <p:spPr bwMode="auto">
          <a:xfrm>
            <a:off x="7302277" y="391796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0" name="Text Box 30"/>
          <p:cNvSpPr txBox="1">
            <a:spLocks noChangeArrowheads="1"/>
          </p:cNvSpPr>
          <p:nvPr/>
        </p:nvSpPr>
        <p:spPr bwMode="auto">
          <a:xfrm>
            <a:off x="6989628" y="431932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1" name="Isosceles Triangle 140"/>
          <p:cNvSpPr/>
          <p:nvPr/>
        </p:nvSpPr>
        <p:spPr>
          <a:xfrm rot="5400000">
            <a:off x="4325810" y="376442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42" name="Isosceles Triangle 141"/>
          <p:cNvSpPr/>
          <p:nvPr/>
        </p:nvSpPr>
        <p:spPr>
          <a:xfrm rot="10800000">
            <a:off x="7403209" y="435841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43" name="Isosceles Triangle 142"/>
          <p:cNvSpPr/>
          <p:nvPr/>
        </p:nvSpPr>
        <p:spPr>
          <a:xfrm rot="5400000">
            <a:off x="6332229" y="36987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44" name="Isosceles Triangle 143"/>
          <p:cNvSpPr/>
          <p:nvPr/>
        </p:nvSpPr>
        <p:spPr>
          <a:xfrm>
            <a:off x="3035603" y="395516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45" name="Straight Connector 144"/>
          <p:cNvCxnSpPr>
            <a:stCxn id="144" idx="3"/>
          </p:cNvCxnSpPr>
          <p:nvPr/>
        </p:nvCxnSpPr>
        <p:spPr>
          <a:xfrm>
            <a:off x="3178395" y="41084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46" name="Straight Connector 145"/>
          <p:cNvCxnSpPr/>
          <p:nvPr/>
        </p:nvCxnSpPr>
        <p:spPr>
          <a:xfrm>
            <a:off x="1777342" y="424337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47" name="Straight Connector 146"/>
          <p:cNvCxnSpPr/>
          <p:nvPr/>
        </p:nvCxnSpPr>
        <p:spPr>
          <a:xfrm>
            <a:off x="4157411" y="426083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48" name="Rectangle 18"/>
          <p:cNvSpPr>
            <a:spLocks noChangeArrowheads="1"/>
          </p:cNvSpPr>
          <p:nvPr/>
        </p:nvSpPr>
        <p:spPr bwMode="auto">
          <a:xfrm>
            <a:off x="4666155" y="301028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9" name="Line 19"/>
          <p:cNvSpPr>
            <a:spLocks noChangeShapeType="1"/>
          </p:cNvSpPr>
          <p:nvPr/>
        </p:nvSpPr>
        <p:spPr bwMode="auto">
          <a:xfrm>
            <a:off x="4666155" y="319149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0" name="Text Box 21"/>
          <p:cNvSpPr txBox="1">
            <a:spLocks noChangeArrowheads="1"/>
          </p:cNvSpPr>
          <p:nvPr/>
        </p:nvSpPr>
        <p:spPr bwMode="auto">
          <a:xfrm>
            <a:off x="4776125" y="297839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51" name="Rectangle 28"/>
          <p:cNvSpPr>
            <a:spLocks noChangeArrowheads="1"/>
          </p:cNvSpPr>
          <p:nvPr/>
        </p:nvSpPr>
        <p:spPr bwMode="auto">
          <a:xfrm>
            <a:off x="4635566" y="318021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52" name="Line 106"/>
          <p:cNvSpPr>
            <a:spLocks noChangeShapeType="1"/>
          </p:cNvSpPr>
          <p:nvPr/>
        </p:nvSpPr>
        <p:spPr bwMode="auto">
          <a:xfrm flipH="1" flipV="1">
            <a:off x="5931789" y="329504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5" name="Text Box 16"/>
          <p:cNvSpPr txBox="1">
            <a:spLocks noChangeArrowheads="1"/>
          </p:cNvSpPr>
          <p:nvPr/>
        </p:nvSpPr>
        <p:spPr bwMode="auto">
          <a:xfrm>
            <a:off x="5866810" y="303976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6" name="Text Box 30"/>
          <p:cNvSpPr txBox="1">
            <a:spLocks noChangeArrowheads="1"/>
          </p:cNvSpPr>
          <p:nvPr/>
        </p:nvSpPr>
        <p:spPr bwMode="auto">
          <a:xfrm>
            <a:off x="6358986" y="339444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57" name="Straight Connector 156"/>
          <p:cNvCxnSpPr/>
          <p:nvPr/>
        </p:nvCxnSpPr>
        <p:spPr>
          <a:xfrm>
            <a:off x="1778752" y="425230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58" name="TextBox 157"/>
          <p:cNvSpPr txBox="1"/>
          <p:nvPr/>
        </p:nvSpPr>
        <p:spPr>
          <a:xfrm>
            <a:off x="6826199" y="409019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59" name="Text Box 17"/>
          <p:cNvSpPr txBox="1">
            <a:spLocks noChangeArrowheads="1"/>
          </p:cNvSpPr>
          <p:nvPr/>
        </p:nvSpPr>
        <p:spPr bwMode="auto">
          <a:xfrm>
            <a:off x="6046688" y="323218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60" name="Isosceles Triangle 159"/>
          <p:cNvSpPr/>
          <p:nvPr/>
        </p:nvSpPr>
        <p:spPr>
          <a:xfrm rot="5400000">
            <a:off x="6323699" y="330980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172724101"/>
      </p:ext>
    </p:extLst>
  </p:cSld>
  <p:clrMapOvr>
    <a:masterClrMapping/>
  </p:clrMapOvr>
  <mc:AlternateContent xmlns:mc="http://schemas.openxmlformats.org/markup-compatibility/2006">
    <mc:Choice xmlns:p14="http://schemas.microsoft.com/office/powerpoint/2010/main" Requires="p14">
      <p:transition spd="slow" p14:dur="2000" advTm="13654"/>
    </mc:Choice>
    <mc:Fallback>
      <p:transition spd="slow" advTm="1365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smtClean="0"/>
              <a:t>System </a:t>
            </a:r>
            <a:r>
              <a:rPr lang="sv-SE" dirty="0" err="1" smtClean="0"/>
              <a:t>Model</a:t>
            </a:r>
            <a:endParaRPr lang="sv-SE" dirty="0"/>
          </a:p>
        </p:txBody>
      </p:sp>
      <p:sp>
        <p:nvSpPr>
          <p:cNvPr id="48" name="Content Placeholder 2"/>
          <p:cNvSpPr>
            <a:spLocks noGrp="1"/>
          </p:cNvSpPr>
          <p:nvPr>
            <p:ph idx="1"/>
          </p:nvPr>
        </p:nvSpPr>
        <p:spPr>
          <a:xfrm>
            <a:off x="792000" y="1275534"/>
            <a:ext cx="7693632" cy="3240432"/>
          </a:xfrm>
        </p:spPr>
        <p:txBody>
          <a:bodyPr>
            <a:normAutofit/>
          </a:bodyPr>
          <a:lstStyle/>
          <a:p>
            <a:r>
              <a:rPr lang="sv-SE" sz="1600" dirty="0" smtClean="0"/>
              <a:t>A </a:t>
            </a:r>
            <a:r>
              <a:rPr lang="sv-SE" sz="1600" b="1" dirty="0" smtClean="0"/>
              <a:t>System </a:t>
            </a:r>
            <a:r>
              <a:rPr lang="sv-SE" sz="1600" b="1" dirty="0" err="1"/>
              <a:t>M</a:t>
            </a:r>
            <a:r>
              <a:rPr lang="sv-SE" sz="1600" b="1" dirty="0" err="1" smtClean="0"/>
              <a:t>odel</a:t>
            </a:r>
            <a:r>
              <a:rPr lang="sv-SE" sz="1600" b="1" dirty="0" smtClean="0"/>
              <a:t> </a:t>
            </a:r>
            <a:r>
              <a:rPr lang="sv-SE" sz="1600" dirty="0" smtClean="0"/>
              <a:t>is independent on </a:t>
            </a:r>
            <a:r>
              <a:rPr lang="sv-SE" sz="1600" dirty="0" err="1" smtClean="0"/>
              <a:t>technology</a:t>
            </a:r>
            <a:r>
              <a:rPr lang="sv-SE" sz="1600" dirty="0" smtClean="0"/>
              <a:t>. It </a:t>
            </a:r>
            <a:r>
              <a:rPr lang="sv-SE" sz="1600" dirty="0" err="1" smtClean="0"/>
              <a:t>can</a:t>
            </a:r>
            <a:r>
              <a:rPr lang="sv-SE" sz="1600" dirty="0" smtClean="0"/>
              <a:t> be </a:t>
            </a:r>
            <a:r>
              <a:rPr lang="sv-SE" sz="1600" dirty="0" err="1" smtClean="0"/>
              <a:t>implemented</a:t>
            </a:r>
            <a:r>
              <a:rPr lang="sv-SE" sz="1600" dirty="0" smtClean="0"/>
              <a:t> as a </a:t>
            </a:r>
            <a:r>
              <a:rPr lang="sv-SE" sz="1600" dirty="0" err="1" smtClean="0"/>
              <a:t>relational</a:t>
            </a:r>
            <a:r>
              <a:rPr lang="sv-SE" sz="1600" dirty="0" smtClean="0"/>
              <a:t> </a:t>
            </a:r>
            <a:r>
              <a:rPr lang="sv-SE" sz="1600" dirty="0" err="1" smtClean="0"/>
              <a:t>database</a:t>
            </a:r>
            <a:r>
              <a:rPr lang="sv-SE" sz="1600" dirty="0" smtClean="0"/>
              <a:t> </a:t>
            </a:r>
            <a:r>
              <a:rPr lang="sv-SE" sz="1600" dirty="0" err="1" smtClean="0"/>
              <a:t>model</a:t>
            </a:r>
            <a:r>
              <a:rPr lang="sv-SE" sz="1600" dirty="0" smtClean="0"/>
              <a:t>/schema </a:t>
            </a:r>
            <a:r>
              <a:rPr lang="sv-SE" sz="1600" dirty="0" smtClean="0"/>
              <a:t>or as an </a:t>
            </a:r>
            <a:r>
              <a:rPr lang="sv-SE" sz="1600" dirty="0" err="1" smtClean="0"/>
              <a:t>application</a:t>
            </a:r>
            <a:r>
              <a:rPr lang="sv-SE" sz="1600" dirty="0" smtClean="0"/>
              <a:t> in Java or C++</a:t>
            </a:r>
          </a:p>
          <a:p>
            <a:pPr marL="0" indent="0">
              <a:buNone/>
            </a:pPr>
            <a:endParaRPr lang="sv-SE" sz="2000" dirty="0"/>
          </a:p>
          <a:p>
            <a:endParaRPr lang="sv-SE" sz="2000" dirty="0"/>
          </a:p>
        </p:txBody>
      </p:sp>
      <p:sp>
        <p:nvSpPr>
          <p:cNvPr id="154" name="Rectangle 8"/>
          <p:cNvSpPr>
            <a:spLocks noChangeArrowheads="1"/>
          </p:cNvSpPr>
          <p:nvPr/>
        </p:nvSpPr>
        <p:spPr bwMode="auto">
          <a:xfrm>
            <a:off x="2449591" y="341888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5" name="Line 9"/>
          <p:cNvSpPr>
            <a:spLocks noChangeShapeType="1"/>
          </p:cNvSpPr>
          <p:nvPr/>
        </p:nvSpPr>
        <p:spPr bwMode="auto">
          <a:xfrm>
            <a:off x="2449591" y="359032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6" name="Text Box 10"/>
          <p:cNvSpPr txBox="1">
            <a:spLocks noChangeArrowheads="1"/>
          </p:cNvSpPr>
          <p:nvPr/>
        </p:nvSpPr>
        <p:spPr bwMode="auto">
          <a:xfrm>
            <a:off x="2650807" y="337125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57" name="Text Box 16"/>
          <p:cNvSpPr txBox="1">
            <a:spLocks noChangeArrowheads="1"/>
          </p:cNvSpPr>
          <p:nvPr/>
        </p:nvSpPr>
        <p:spPr bwMode="auto">
          <a:xfrm>
            <a:off x="3713774" y="348975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8" name="Text Box 17"/>
          <p:cNvSpPr txBox="1">
            <a:spLocks noChangeArrowheads="1"/>
          </p:cNvSpPr>
          <p:nvPr/>
        </p:nvSpPr>
        <p:spPr bwMode="auto">
          <a:xfrm>
            <a:off x="5735336" y="394731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59" name="Rectangle 18"/>
          <p:cNvSpPr>
            <a:spLocks noChangeArrowheads="1"/>
          </p:cNvSpPr>
          <p:nvPr/>
        </p:nvSpPr>
        <p:spPr bwMode="auto">
          <a:xfrm>
            <a:off x="4513755" y="374302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0" name="Line 19"/>
          <p:cNvSpPr>
            <a:spLocks noChangeShapeType="1"/>
          </p:cNvSpPr>
          <p:nvPr/>
        </p:nvSpPr>
        <p:spPr bwMode="auto">
          <a:xfrm>
            <a:off x="4513755" y="392423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1" name="Text Box 21"/>
          <p:cNvSpPr txBox="1">
            <a:spLocks noChangeArrowheads="1"/>
          </p:cNvSpPr>
          <p:nvPr/>
        </p:nvSpPr>
        <p:spPr bwMode="auto">
          <a:xfrm>
            <a:off x="4623725" y="37111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62" name="Rectangle 23"/>
          <p:cNvSpPr>
            <a:spLocks noChangeArrowheads="1"/>
          </p:cNvSpPr>
          <p:nvPr/>
        </p:nvSpPr>
        <p:spPr bwMode="auto">
          <a:xfrm>
            <a:off x="6718167" y="348791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3" name="Text Box 25"/>
          <p:cNvSpPr txBox="1">
            <a:spLocks noChangeArrowheads="1"/>
          </p:cNvSpPr>
          <p:nvPr/>
        </p:nvSpPr>
        <p:spPr bwMode="auto">
          <a:xfrm>
            <a:off x="6754778" y="344828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64" name="Rectangle 27"/>
          <p:cNvSpPr>
            <a:spLocks noChangeArrowheads="1"/>
          </p:cNvSpPr>
          <p:nvPr/>
        </p:nvSpPr>
        <p:spPr bwMode="auto">
          <a:xfrm>
            <a:off x="2412682" y="355524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65" name="Rectangle 28"/>
          <p:cNvSpPr>
            <a:spLocks noChangeArrowheads="1"/>
          </p:cNvSpPr>
          <p:nvPr/>
        </p:nvSpPr>
        <p:spPr bwMode="auto">
          <a:xfrm>
            <a:off x="4443702" y="388859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66" name="Text Box 29"/>
          <p:cNvSpPr txBox="1">
            <a:spLocks noChangeArrowheads="1"/>
          </p:cNvSpPr>
          <p:nvPr/>
        </p:nvSpPr>
        <p:spPr bwMode="auto">
          <a:xfrm>
            <a:off x="4170307" y="38676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7" name="Text Box 30"/>
          <p:cNvSpPr txBox="1">
            <a:spLocks noChangeArrowheads="1"/>
          </p:cNvSpPr>
          <p:nvPr/>
        </p:nvSpPr>
        <p:spPr bwMode="auto">
          <a:xfrm>
            <a:off x="6380761" y="35442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68" name="Line 34"/>
          <p:cNvSpPr>
            <a:spLocks noChangeShapeType="1"/>
          </p:cNvSpPr>
          <p:nvPr/>
        </p:nvSpPr>
        <p:spPr bwMode="auto">
          <a:xfrm>
            <a:off x="6720547" y="367008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9" name="Line 106"/>
          <p:cNvSpPr>
            <a:spLocks noChangeShapeType="1"/>
          </p:cNvSpPr>
          <p:nvPr/>
        </p:nvSpPr>
        <p:spPr bwMode="auto">
          <a:xfrm>
            <a:off x="3781907" y="374242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0" name="Line 106"/>
          <p:cNvSpPr>
            <a:spLocks noChangeShapeType="1"/>
          </p:cNvSpPr>
          <p:nvPr/>
        </p:nvSpPr>
        <p:spPr bwMode="auto">
          <a:xfrm flipH="1">
            <a:off x="5800521" y="375944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1" name="Text Box 22"/>
          <p:cNvSpPr txBox="1">
            <a:spLocks noChangeArrowheads="1"/>
          </p:cNvSpPr>
          <p:nvPr/>
        </p:nvSpPr>
        <p:spPr bwMode="auto">
          <a:xfrm>
            <a:off x="6697034" y="362368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72" name="Text Box 17"/>
          <p:cNvSpPr txBox="1">
            <a:spLocks noChangeArrowheads="1"/>
          </p:cNvSpPr>
          <p:nvPr/>
        </p:nvSpPr>
        <p:spPr bwMode="auto">
          <a:xfrm>
            <a:off x="5738095" y="361165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73" name="Text Box 17"/>
          <p:cNvSpPr txBox="1">
            <a:spLocks noChangeArrowheads="1"/>
          </p:cNvSpPr>
          <p:nvPr/>
        </p:nvSpPr>
        <p:spPr bwMode="auto">
          <a:xfrm>
            <a:off x="3738266" y="367008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74" name="Rectangle 8"/>
          <p:cNvSpPr>
            <a:spLocks noChangeArrowheads="1"/>
          </p:cNvSpPr>
          <p:nvPr/>
        </p:nvSpPr>
        <p:spPr bwMode="auto">
          <a:xfrm>
            <a:off x="926811" y="439058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5" name="Line 9"/>
          <p:cNvSpPr>
            <a:spLocks noChangeShapeType="1"/>
          </p:cNvSpPr>
          <p:nvPr/>
        </p:nvSpPr>
        <p:spPr bwMode="auto">
          <a:xfrm>
            <a:off x="914214" y="456745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6" name="Text Box 10"/>
          <p:cNvSpPr txBox="1">
            <a:spLocks noChangeArrowheads="1"/>
          </p:cNvSpPr>
          <p:nvPr/>
        </p:nvSpPr>
        <p:spPr bwMode="auto">
          <a:xfrm>
            <a:off x="1044414" y="433319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77" name="Rectangle 27"/>
          <p:cNvSpPr>
            <a:spLocks noChangeArrowheads="1"/>
          </p:cNvSpPr>
          <p:nvPr/>
        </p:nvSpPr>
        <p:spPr bwMode="auto">
          <a:xfrm>
            <a:off x="914214" y="456745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78" name="Rectangle 8"/>
          <p:cNvSpPr>
            <a:spLocks noChangeArrowheads="1"/>
          </p:cNvSpPr>
          <p:nvPr/>
        </p:nvSpPr>
        <p:spPr bwMode="auto">
          <a:xfrm>
            <a:off x="2763687" y="441023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9" name="Line 9"/>
          <p:cNvSpPr>
            <a:spLocks noChangeShapeType="1"/>
          </p:cNvSpPr>
          <p:nvPr/>
        </p:nvSpPr>
        <p:spPr bwMode="auto">
          <a:xfrm flipV="1">
            <a:off x="2763688" y="456745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0" name="Text Box 10"/>
          <p:cNvSpPr txBox="1">
            <a:spLocks noChangeArrowheads="1"/>
          </p:cNvSpPr>
          <p:nvPr/>
        </p:nvSpPr>
        <p:spPr bwMode="auto">
          <a:xfrm>
            <a:off x="2970426" y="435513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81" name="Rectangle 27"/>
          <p:cNvSpPr>
            <a:spLocks noChangeArrowheads="1"/>
          </p:cNvSpPr>
          <p:nvPr/>
        </p:nvSpPr>
        <p:spPr bwMode="auto">
          <a:xfrm>
            <a:off x="2751090" y="458710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82" name="Rectangle 23"/>
          <p:cNvSpPr>
            <a:spLocks noChangeArrowheads="1"/>
          </p:cNvSpPr>
          <p:nvPr/>
        </p:nvSpPr>
        <p:spPr bwMode="auto">
          <a:xfrm>
            <a:off x="6718166" y="451213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3" name="Text Box 25"/>
          <p:cNvSpPr txBox="1">
            <a:spLocks noChangeArrowheads="1"/>
          </p:cNvSpPr>
          <p:nvPr/>
        </p:nvSpPr>
        <p:spPr bwMode="auto">
          <a:xfrm>
            <a:off x="6937241" y="446570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84" name="Line 34"/>
          <p:cNvSpPr>
            <a:spLocks noChangeShapeType="1"/>
          </p:cNvSpPr>
          <p:nvPr/>
        </p:nvSpPr>
        <p:spPr bwMode="auto">
          <a:xfrm>
            <a:off x="6720546" y="469430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85" name="Text Box 22"/>
          <p:cNvSpPr txBox="1">
            <a:spLocks noChangeArrowheads="1"/>
          </p:cNvSpPr>
          <p:nvPr/>
        </p:nvSpPr>
        <p:spPr bwMode="auto">
          <a:xfrm>
            <a:off x="6697032" y="464789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86" name="Line 106"/>
          <p:cNvSpPr>
            <a:spLocks noChangeShapeType="1"/>
          </p:cNvSpPr>
          <p:nvPr/>
        </p:nvSpPr>
        <p:spPr bwMode="auto">
          <a:xfrm>
            <a:off x="7359828" y="396252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7" name="Text Box 30"/>
          <p:cNvSpPr txBox="1">
            <a:spLocks noChangeArrowheads="1"/>
          </p:cNvSpPr>
          <p:nvPr/>
        </p:nvSpPr>
        <p:spPr bwMode="auto">
          <a:xfrm>
            <a:off x="7302277" y="391796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88" name="Text Box 30"/>
          <p:cNvSpPr txBox="1">
            <a:spLocks noChangeArrowheads="1"/>
          </p:cNvSpPr>
          <p:nvPr/>
        </p:nvSpPr>
        <p:spPr bwMode="auto">
          <a:xfrm>
            <a:off x="6989628" y="431932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89" name="Isosceles Triangle 188"/>
          <p:cNvSpPr/>
          <p:nvPr/>
        </p:nvSpPr>
        <p:spPr>
          <a:xfrm rot="5400000">
            <a:off x="4325810" y="376442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0" name="Isosceles Triangle 189"/>
          <p:cNvSpPr/>
          <p:nvPr/>
        </p:nvSpPr>
        <p:spPr>
          <a:xfrm rot="10800000">
            <a:off x="7403209" y="435841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1" name="Isosceles Triangle 190"/>
          <p:cNvSpPr/>
          <p:nvPr/>
        </p:nvSpPr>
        <p:spPr>
          <a:xfrm rot="5400000">
            <a:off x="6332229" y="36987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2" name="Isosceles Triangle 191"/>
          <p:cNvSpPr/>
          <p:nvPr/>
        </p:nvSpPr>
        <p:spPr>
          <a:xfrm>
            <a:off x="3035603" y="395516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93" name="Straight Connector 192"/>
          <p:cNvCxnSpPr>
            <a:stCxn id="192" idx="3"/>
          </p:cNvCxnSpPr>
          <p:nvPr/>
        </p:nvCxnSpPr>
        <p:spPr>
          <a:xfrm>
            <a:off x="3178395" y="41084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94" name="Straight Connector 193"/>
          <p:cNvCxnSpPr/>
          <p:nvPr/>
        </p:nvCxnSpPr>
        <p:spPr>
          <a:xfrm>
            <a:off x="1777342" y="424337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95" name="Straight Connector 194"/>
          <p:cNvCxnSpPr/>
          <p:nvPr/>
        </p:nvCxnSpPr>
        <p:spPr>
          <a:xfrm>
            <a:off x="4157411" y="426083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96" name="Rectangle 18"/>
          <p:cNvSpPr>
            <a:spLocks noChangeArrowheads="1"/>
          </p:cNvSpPr>
          <p:nvPr/>
        </p:nvSpPr>
        <p:spPr bwMode="auto">
          <a:xfrm>
            <a:off x="4666155" y="301028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7" name="Line 19"/>
          <p:cNvSpPr>
            <a:spLocks noChangeShapeType="1"/>
          </p:cNvSpPr>
          <p:nvPr/>
        </p:nvSpPr>
        <p:spPr bwMode="auto">
          <a:xfrm>
            <a:off x="4666155" y="319149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8" name="Text Box 21"/>
          <p:cNvSpPr txBox="1">
            <a:spLocks noChangeArrowheads="1"/>
          </p:cNvSpPr>
          <p:nvPr/>
        </p:nvSpPr>
        <p:spPr bwMode="auto">
          <a:xfrm>
            <a:off x="4776125" y="297839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99" name="Rectangle 28"/>
          <p:cNvSpPr>
            <a:spLocks noChangeArrowheads="1"/>
          </p:cNvSpPr>
          <p:nvPr/>
        </p:nvSpPr>
        <p:spPr bwMode="auto">
          <a:xfrm>
            <a:off x="4635566" y="318021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00" name="Line 106"/>
          <p:cNvSpPr>
            <a:spLocks noChangeShapeType="1"/>
          </p:cNvSpPr>
          <p:nvPr/>
        </p:nvSpPr>
        <p:spPr bwMode="auto">
          <a:xfrm flipH="1" flipV="1">
            <a:off x="5931789" y="329504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3" name="Text Box 16"/>
          <p:cNvSpPr txBox="1">
            <a:spLocks noChangeArrowheads="1"/>
          </p:cNvSpPr>
          <p:nvPr/>
        </p:nvSpPr>
        <p:spPr bwMode="auto">
          <a:xfrm>
            <a:off x="5859208" y="303390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04" name="Text Box 30"/>
          <p:cNvSpPr txBox="1">
            <a:spLocks noChangeArrowheads="1"/>
          </p:cNvSpPr>
          <p:nvPr/>
        </p:nvSpPr>
        <p:spPr bwMode="auto">
          <a:xfrm>
            <a:off x="6358986" y="339444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205" name="Straight Connector 204"/>
          <p:cNvCxnSpPr/>
          <p:nvPr/>
        </p:nvCxnSpPr>
        <p:spPr>
          <a:xfrm>
            <a:off x="1778752" y="425230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07" name="TextBox 206"/>
          <p:cNvSpPr txBox="1"/>
          <p:nvPr/>
        </p:nvSpPr>
        <p:spPr>
          <a:xfrm>
            <a:off x="6826199" y="409019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208" name="Text Box 17"/>
          <p:cNvSpPr txBox="1">
            <a:spLocks noChangeArrowheads="1"/>
          </p:cNvSpPr>
          <p:nvPr/>
        </p:nvSpPr>
        <p:spPr bwMode="auto">
          <a:xfrm>
            <a:off x="6061318" y="321755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09" name="Isosceles Triangle 208"/>
          <p:cNvSpPr/>
          <p:nvPr/>
        </p:nvSpPr>
        <p:spPr>
          <a:xfrm rot="5400000">
            <a:off x="6338329" y="329517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470790456"/>
      </p:ext>
    </p:extLst>
  </p:cSld>
  <p:clrMapOvr>
    <a:masterClrMapping/>
  </p:clrMapOvr>
  <mc:AlternateContent xmlns:mc="http://schemas.openxmlformats.org/markup-compatibility/2006">
    <mc:Choice xmlns:p14="http://schemas.microsoft.com/office/powerpoint/2010/main" Requires="p14">
      <p:transition spd="slow" p14:dur="2000" advTm="67157"/>
    </mc:Choice>
    <mc:Fallback>
      <p:transition spd="slow" advTm="6715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smtClean="0"/>
              <a:t>System </a:t>
            </a:r>
            <a:r>
              <a:rPr lang="sv-SE" dirty="0" err="1" smtClean="0"/>
              <a:t>Model</a:t>
            </a:r>
            <a:endParaRPr lang="sv-SE" dirty="0"/>
          </a:p>
        </p:txBody>
      </p:sp>
      <p:sp>
        <p:nvSpPr>
          <p:cNvPr id="48" name="Content Placeholder 2"/>
          <p:cNvSpPr>
            <a:spLocks noGrp="1"/>
          </p:cNvSpPr>
          <p:nvPr>
            <p:ph idx="1"/>
          </p:nvPr>
        </p:nvSpPr>
        <p:spPr>
          <a:xfrm>
            <a:off x="792000" y="1275534"/>
            <a:ext cx="7693632" cy="1943154"/>
          </a:xfrm>
        </p:spPr>
        <p:txBody>
          <a:bodyPr>
            <a:normAutofit/>
          </a:bodyPr>
          <a:lstStyle/>
          <a:p>
            <a:r>
              <a:rPr lang="sv-SE" sz="1600" dirty="0" smtClean="0"/>
              <a:t>In </a:t>
            </a:r>
            <a:r>
              <a:rPr lang="sv-SE" sz="1600" dirty="0" err="1" smtClean="0"/>
              <a:t>this</a:t>
            </a:r>
            <a:r>
              <a:rPr lang="sv-SE" sz="1600" dirty="0" smtClean="0"/>
              <a:t> presentation </a:t>
            </a:r>
            <a:r>
              <a:rPr lang="sv-SE" sz="1600" dirty="0" err="1" smtClean="0"/>
              <a:t>we</a:t>
            </a:r>
            <a:r>
              <a:rPr lang="sv-SE" sz="1600" dirty="0" smtClean="0"/>
              <a:t> </a:t>
            </a:r>
            <a:r>
              <a:rPr lang="sv-SE" sz="1600" dirty="0" err="1" smtClean="0"/>
              <a:t>will</a:t>
            </a:r>
            <a:r>
              <a:rPr lang="sv-SE" sz="1600" dirty="0" smtClean="0"/>
              <a:t> </a:t>
            </a:r>
            <a:r>
              <a:rPr lang="sv-SE" sz="1600" dirty="0" err="1" smtClean="0"/>
              <a:t>implement</a:t>
            </a:r>
            <a:r>
              <a:rPr lang="sv-SE" sz="1600" dirty="0" smtClean="0"/>
              <a:t> the </a:t>
            </a:r>
            <a:r>
              <a:rPr lang="sv-SE" sz="1600" b="1" dirty="0" smtClean="0"/>
              <a:t>System </a:t>
            </a:r>
            <a:r>
              <a:rPr lang="sv-SE" sz="1600" b="1" dirty="0" err="1"/>
              <a:t>M</a:t>
            </a:r>
            <a:r>
              <a:rPr lang="sv-SE" sz="1600" b="1" dirty="0" err="1" smtClean="0"/>
              <a:t>odel</a:t>
            </a:r>
            <a:r>
              <a:rPr lang="sv-SE" sz="1600" b="1" dirty="0" smtClean="0"/>
              <a:t> </a:t>
            </a:r>
            <a:r>
              <a:rPr lang="sv-SE" sz="1600" dirty="0" smtClean="0"/>
              <a:t>as </a:t>
            </a:r>
            <a:r>
              <a:rPr lang="sv-SE" sz="1600" dirty="0" smtClean="0"/>
              <a:t>a </a:t>
            </a:r>
            <a:r>
              <a:rPr lang="sv-SE" sz="1600" b="1" dirty="0" err="1" smtClean="0"/>
              <a:t>Relational</a:t>
            </a:r>
            <a:r>
              <a:rPr lang="sv-SE" sz="1600" b="1" dirty="0" smtClean="0"/>
              <a:t> </a:t>
            </a:r>
            <a:r>
              <a:rPr lang="sv-SE" sz="1600" b="1" dirty="0" err="1"/>
              <a:t>D</a:t>
            </a:r>
            <a:r>
              <a:rPr lang="sv-SE" sz="1600" b="1" dirty="0" err="1" smtClean="0"/>
              <a:t>atabase</a:t>
            </a:r>
            <a:r>
              <a:rPr lang="sv-SE" sz="1600" b="1" dirty="0" smtClean="0"/>
              <a:t> </a:t>
            </a:r>
            <a:r>
              <a:rPr lang="sv-SE" sz="1600" b="1" dirty="0" err="1"/>
              <a:t>M</a:t>
            </a:r>
            <a:r>
              <a:rPr lang="sv-SE" sz="1600" b="1" dirty="0" err="1" smtClean="0"/>
              <a:t>odel</a:t>
            </a:r>
            <a:r>
              <a:rPr lang="sv-SE" sz="1600" b="1" dirty="0" smtClean="0"/>
              <a:t> </a:t>
            </a:r>
            <a:r>
              <a:rPr lang="sv-SE" sz="1600" dirty="0" smtClean="0"/>
              <a:t>– and </a:t>
            </a:r>
            <a:r>
              <a:rPr lang="sv-SE" sz="1600" dirty="0" err="1" smtClean="0"/>
              <a:t>suggest</a:t>
            </a:r>
            <a:r>
              <a:rPr lang="sv-SE" sz="1600" dirty="0" smtClean="0"/>
              <a:t> a </a:t>
            </a:r>
            <a:r>
              <a:rPr lang="sv-SE" sz="1600" dirty="0" err="1" smtClean="0"/>
              <a:t>number</a:t>
            </a:r>
            <a:r>
              <a:rPr lang="sv-SE" sz="1600" dirty="0" smtClean="0"/>
              <a:t> </a:t>
            </a:r>
            <a:r>
              <a:rPr lang="sv-SE" sz="1600" dirty="0" err="1" smtClean="0"/>
              <a:t>of</a:t>
            </a:r>
            <a:r>
              <a:rPr lang="sv-SE" sz="1600" dirty="0" smtClean="0"/>
              <a:t> steps to </a:t>
            </a:r>
            <a:r>
              <a:rPr lang="sv-SE" sz="1600" dirty="0"/>
              <a:t>do </a:t>
            </a:r>
            <a:r>
              <a:rPr lang="sv-SE" sz="1600" dirty="0" err="1" smtClean="0"/>
              <a:t>this</a:t>
            </a:r>
            <a:r>
              <a:rPr lang="sv-SE" sz="1600" dirty="0" smtClean="0"/>
              <a:t> </a:t>
            </a:r>
            <a:r>
              <a:rPr lang="sv-SE" sz="1600" dirty="0"/>
              <a:t>transformation</a:t>
            </a:r>
          </a:p>
          <a:p>
            <a:pPr marL="0" indent="0">
              <a:buNone/>
            </a:pPr>
            <a:r>
              <a:rPr lang="sv-SE" sz="1800" dirty="0" smtClean="0"/>
              <a:t> </a:t>
            </a:r>
            <a:endParaRPr lang="sv-SE" sz="1800" dirty="0" smtClean="0"/>
          </a:p>
          <a:p>
            <a:pPr marL="0" indent="0">
              <a:buNone/>
            </a:pPr>
            <a:endParaRPr lang="sv-SE" sz="2000" dirty="0"/>
          </a:p>
          <a:p>
            <a:endParaRPr lang="sv-SE" sz="2000" dirty="0"/>
          </a:p>
        </p:txBody>
      </p:sp>
      <p:sp>
        <p:nvSpPr>
          <p:cNvPr id="102" name="Rectangle 8"/>
          <p:cNvSpPr>
            <a:spLocks noChangeArrowheads="1"/>
          </p:cNvSpPr>
          <p:nvPr/>
        </p:nvSpPr>
        <p:spPr bwMode="auto">
          <a:xfrm>
            <a:off x="2449591" y="341888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3" name="Line 9"/>
          <p:cNvSpPr>
            <a:spLocks noChangeShapeType="1"/>
          </p:cNvSpPr>
          <p:nvPr/>
        </p:nvSpPr>
        <p:spPr bwMode="auto">
          <a:xfrm>
            <a:off x="2449591" y="359032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4" name="Text Box 10"/>
          <p:cNvSpPr txBox="1">
            <a:spLocks noChangeArrowheads="1"/>
          </p:cNvSpPr>
          <p:nvPr/>
        </p:nvSpPr>
        <p:spPr bwMode="auto">
          <a:xfrm>
            <a:off x="2650807" y="337125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05" name="Text Box 16"/>
          <p:cNvSpPr txBox="1">
            <a:spLocks noChangeArrowheads="1"/>
          </p:cNvSpPr>
          <p:nvPr/>
        </p:nvSpPr>
        <p:spPr bwMode="auto">
          <a:xfrm>
            <a:off x="3713774" y="348975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06" name="Text Box 17"/>
          <p:cNvSpPr txBox="1">
            <a:spLocks noChangeArrowheads="1"/>
          </p:cNvSpPr>
          <p:nvPr/>
        </p:nvSpPr>
        <p:spPr bwMode="auto">
          <a:xfrm>
            <a:off x="5735336" y="394731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07" name="Rectangle 18"/>
          <p:cNvSpPr>
            <a:spLocks noChangeArrowheads="1"/>
          </p:cNvSpPr>
          <p:nvPr/>
        </p:nvSpPr>
        <p:spPr bwMode="auto">
          <a:xfrm>
            <a:off x="4513755" y="374302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8" name="Line 19"/>
          <p:cNvSpPr>
            <a:spLocks noChangeShapeType="1"/>
          </p:cNvSpPr>
          <p:nvPr/>
        </p:nvSpPr>
        <p:spPr bwMode="auto">
          <a:xfrm>
            <a:off x="4513755" y="392423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9" name="Text Box 21"/>
          <p:cNvSpPr txBox="1">
            <a:spLocks noChangeArrowheads="1"/>
          </p:cNvSpPr>
          <p:nvPr/>
        </p:nvSpPr>
        <p:spPr bwMode="auto">
          <a:xfrm>
            <a:off x="4623725" y="37111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10" name="Rectangle 23"/>
          <p:cNvSpPr>
            <a:spLocks noChangeArrowheads="1"/>
          </p:cNvSpPr>
          <p:nvPr/>
        </p:nvSpPr>
        <p:spPr bwMode="auto">
          <a:xfrm>
            <a:off x="6718167" y="348791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1" name="Text Box 25"/>
          <p:cNvSpPr txBox="1">
            <a:spLocks noChangeArrowheads="1"/>
          </p:cNvSpPr>
          <p:nvPr/>
        </p:nvSpPr>
        <p:spPr bwMode="auto">
          <a:xfrm>
            <a:off x="6754778" y="344828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12" name="Rectangle 27"/>
          <p:cNvSpPr>
            <a:spLocks noChangeArrowheads="1"/>
          </p:cNvSpPr>
          <p:nvPr/>
        </p:nvSpPr>
        <p:spPr bwMode="auto">
          <a:xfrm>
            <a:off x="2412682" y="355524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13" name="Rectangle 28"/>
          <p:cNvSpPr>
            <a:spLocks noChangeArrowheads="1"/>
          </p:cNvSpPr>
          <p:nvPr/>
        </p:nvSpPr>
        <p:spPr bwMode="auto">
          <a:xfrm>
            <a:off x="4443702" y="388859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14" name="Text Box 29"/>
          <p:cNvSpPr txBox="1">
            <a:spLocks noChangeArrowheads="1"/>
          </p:cNvSpPr>
          <p:nvPr/>
        </p:nvSpPr>
        <p:spPr bwMode="auto">
          <a:xfrm>
            <a:off x="4170307" y="38676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15" name="Text Box 30"/>
          <p:cNvSpPr txBox="1">
            <a:spLocks noChangeArrowheads="1"/>
          </p:cNvSpPr>
          <p:nvPr/>
        </p:nvSpPr>
        <p:spPr bwMode="auto">
          <a:xfrm>
            <a:off x="6380761" y="35442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16" name="Line 34"/>
          <p:cNvSpPr>
            <a:spLocks noChangeShapeType="1"/>
          </p:cNvSpPr>
          <p:nvPr/>
        </p:nvSpPr>
        <p:spPr bwMode="auto">
          <a:xfrm>
            <a:off x="6720547" y="367008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17" name="Line 106"/>
          <p:cNvSpPr>
            <a:spLocks noChangeShapeType="1"/>
          </p:cNvSpPr>
          <p:nvPr/>
        </p:nvSpPr>
        <p:spPr bwMode="auto">
          <a:xfrm>
            <a:off x="3781907" y="374242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18" name="Line 106"/>
          <p:cNvSpPr>
            <a:spLocks noChangeShapeType="1"/>
          </p:cNvSpPr>
          <p:nvPr/>
        </p:nvSpPr>
        <p:spPr bwMode="auto">
          <a:xfrm flipH="1">
            <a:off x="5800521" y="375944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19" name="Text Box 22"/>
          <p:cNvSpPr txBox="1">
            <a:spLocks noChangeArrowheads="1"/>
          </p:cNvSpPr>
          <p:nvPr/>
        </p:nvSpPr>
        <p:spPr bwMode="auto">
          <a:xfrm>
            <a:off x="6697034" y="362368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0" name="Text Box 17"/>
          <p:cNvSpPr txBox="1">
            <a:spLocks noChangeArrowheads="1"/>
          </p:cNvSpPr>
          <p:nvPr/>
        </p:nvSpPr>
        <p:spPr bwMode="auto">
          <a:xfrm>
            <a:off x="5738095" y="361165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21" name="Text Box 17"/>
          <p:cNvSpPr txBox="1">
            <a:spLocks noChangeArrowheads="1"/>
          </p:cNvSpPr>
          <p:nvPr/>
        </p:nvSpPr>
        <p:spPr bwMode="auto">
          <a:xfrm>
            <a:off x="3738266" y="367008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22" name="Rectangle 8"/>
          <p:cNvSpPr>
            <a:spLocks noChangeArrowheads="1"/>
          </p:cNvSpPr>
          <p:nvPr/>
        </p:nvSpPr>
        <p:spPr bwMode="auto">
          <a:xfrm>
            <a:off x="926811" y="439058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3" name="Line 9"/>
          <p:cNvSpPr>
            <a:spLocks noChangeShapeType="1"/>
          </p:cNvSpPr>
          <p:nvPr/>
        </p:nvSpPr>
        <p:spPr bwMode="auto">
          <a:xfrm>
            <a:off x="914214" y="456745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4" name="Text Box 10"/>
          <p:cNvSpPr txBox="1">
            <a:spLocks noChangeArrowheads="1"/>
          </p:cNvSpPr>
          <p:nvPr/>
        </p:nvSpPr>
        <p:spPr bwMode="auto">
          <a:xfrm>
            <a:off x="1044414" y="433319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25" name="Rectangle 27"/>
          <p:cNvSpPr>
            <a:spLocks noChangeArrowheads="1"/>
          </p:cNvSpPr>
          <p:nvPr/>
        </p:nvSpPr>
        <p:spPr bwMode="auto">
          <a:xfrm>
            <a:off x="914214" y="456745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26" name="Rectangle 8"/>
          <p:cNvSpPr>
            <a:spLocks noChangeArrowheads="1"/>
          </p:cNvSpPr>
          <p:nvPr/>
        </p:nvSpPr>
        <p:spPr bwMode="auto">
          <a:xfrm>
            <a:off x="2763687" y="441023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7" name="Line 9"/>
          <p:cNvSpPr>
            <a:spLocks noChangeShapeType="1"/>
          </p:cNvSpPr>
          <p:nvPr/>
        </p:nvSpPr>
        <p:spPr bwMode="auto">
          <a:xfrm flipV="1">
            <a:off x="2763688" y="456745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8" name="Text Box 10"/>
          <p:cNvSpPr txBox="1">
            <a:spLocks noChangeArrowheads="1"/>
          </p:cNvSpPr>
          <p:nvPr/>
        </p:nvSpPr>
        <p:spPr bwMode="auto">
          <a:xfrm>
            <a:off x="2970426" y="435513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29" name="Rectangle 27"/>
          <p:cNvSpPr>
            <a:spLocks noChangeArrowheads="1"/>
          </p:cNvSpPr>
          <p:nvPr/>
        </p:nvSpPr>
        <p:spPr bwMode="auto">
          <a:xfrm>
            <a:off x="2751090" y="458710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30" name="Rectangle 23"/>
          <p:cNvSpPr>
            <a:spLocks noChangeArrowheads="1"/>
          </p:cNvSpPr>
          <p:nvPr/>
        </p:nvSpPr>
        <p:spPr bwMode="auto">
          <a:xfrm>
            <a:off x="6718166" y="451213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1" name="Text Box 25"/>
          <p:cNvSpPr txBox="1">
            <a:spLocks noChangeArrowheads="1"/>
          </p:cNvSpPr>
          <p:nvPr/>
        </p:nvSpPr>
        <p:spPr bwMode="auto">
          <a:xfrm>
            <a:off x="6937241" y="446570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32" name="Line 34"/>
          <p:cNvSpPr>
            <a:spLocks noChangeShapeType="1"/>
          </p:cNvSpPr>
          <p:nvPr/>
        </p:nvSpPr>
        <p:spPr bwMode="auto">
          <a:xfrm>
            <a:off x="6720546" y="469430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33" name="Text Box 22"/>
          <p:cNvSpPr txBox="1">
            <a:spLocks noChangeArrowheads="1"/>
          </p:cNvSpPr>
          <p:nvPr/>
        </p:nvSpPr>
        <p:spPr bwMode="auto">
          <a:xfrm>
            <a:off x="6697032" y="464789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4" name="Line 106"/>
          <p:cNvSpPr>
            <a:spLocks noChangeShapeType="1"/>
          </p:cNvSpPr>
          <p:nvPr/>
        </p:nvSpPr>
        <p:spPr bwMode="auto">
          <a:xfrm>
            <a:off x="7359828" y="396252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5" name="Text Box 30"/>
          <p:cNvSpPr txBox="1">
            <a:spLocks noChangeArrowheads="1"/>
          </p:cNvSpPr>
          <p:nvPr/>
        </p:nvSpPr>
        <p:spPr bwMode="auto">
          <a:xfrm>
            <a:off x="7302277" y="391796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6" name="Text Box 30"/>
          <p:cNvSpPr txBox="1">
            <a:spLocks noChangeArrowheads="1"/>
          </p:cNvSpPr>
          <p:nvPr/>
        </p:nvSpPr>
        <p:spPr bwMode="auto">
          <a:xfrm>
            <a:off x="6989628" y="431932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7" name="Isosceles Triangle 136"/>
          <p:cNvSpPr/>
          <p:nvPr/>
        </p:nvSpPr>
        <p:spPr>
          <a:xfrm rot="5400000">
            <a:off x="4325810" y="376442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38" name="Isosceles Triangle 137"/>
          <p:cNvSpPr/>
          <p:nvPr/>
        </p:nvSpPr>
        <p:spPr>
          <a:xfrm rot="10800000">
            <a:off x="7403209" y="435841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39" name="Isosceles Triangle 138"/>
          <p:cNvSpPr/>
          <p:nvPr/>
        </p:nvSpPr>
        <p:spPr>
          <a:xfrm rot="5400000">
            <a:off x="6332229" y="36987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40" name="Isosceles Triangle 139"/>
          <p:cNvSpPr/>
          <p:nvPr/>
        </p:nvSpPr>
        <p:spPr>
          <a:xfrm>
            <a:off x="3035603" y="395516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41" name="Straight Connector 140"/>
          <p:cNvCxnSpPr>
            <a:stCxn id="140" idx="3"/>
          </p:cNvCxnSpPr>
          <p:nvPr/>
        </p:nvCxnSpPr>
        <p:spPr>
          <a:xfrm>
            <a:off x="3178395" y="41084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42" name="Straight Connector 141"/>
          <p:cNvCxnSpPr/>
          <p:nvPr/>
        </p:nvCxnSpPr>
        <p:spPr>
          <a:xfrm>
            <a:off x="1777342" y="424337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43" name="Straight Connector 142"/>
          <p:cNvCxnSpPr/>
          <p:nvPr/>
        </p:nvCxnSpPr>
        <p:spPr>
          <a:xfrm>
            <a:off x="4157411" y="426083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44" name="Rectangle 18"/>
          <p:cNvSpPr>
            <a:spLocks noChangeArrowheads="1"/>
          </p:cNvSpPr>
          <p:nvPr/>
        </p:nvSpPr>
        <p:spPr bwMode="auto">
          <a:xfrm>
            <a:off x="4666155" y="301028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5" name="Line 19"/>
          <p:cNvSpPr>
            <a:spLocks noChangeShapeType="1"/>
          </p:cNvSpPr>
          <p:nvPr/>
        </p:nvSpPr>
        <p:spPr bwMode="auto">
          <a:xfrm>
            <a:off x="4666155" y="319149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6" name="Text Box 21"/>
          <p:cNvSpPr txBox="1">
            <a:spLocks noChangeArrowheads="1"/>
          </p:cNvSpPr>
          <p:nvPr/>
        </p:nvSpPr>
        <p:spPr bwMode="auto">
          <a:xfrm>
            <a:off x="4776125" y="297839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47" name="Rectangle 28"/>
          <p:cNvSpPr>
            <a:spLocks noChangeArrowheads="1"/>
          </p:cNvSpPr>
          <p:nvPr/>
        </p:nvSpPr>
        <p:spPr bwMode="auto">
          <a:xfrm>
            <a:off x="4635566" y="318021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48" name="Line 106"/>
          <p:cNvSpPr>
            <a:spLocks noChangeShapeType="1"/>
          </p:cNvSpPr>
          <p:nvPr/>
        </p:nvSpPr>
        <p:spPr bwMode="auto">
          <a:xfrm flipH="1" flipV="1">
            <a:off x="5931789" y="329504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1" name="Text Box 16"/>
          <p:cNvSpPr txBox="1">
            <a:spLocks noChangeArrowheads="1"/>
          </p:cNvSpPr>
          <p:nvPr/>
        </p:nvSpPr>
        <p:spPr bwMode="auto">
          <a:xfrm>
            <a:off x="5872709" y="306170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2" name="Text Box 30"/>
          <p:cNvSpPr txBox="1">
            <a:spLocks noChangeArrowheads="1"/>
          </p:cNvSpPr>
          <p:nvPr/>
        </p:nvSpPr>
        <p:spPr bwMode="auto">
          <a:xfrm>
            <a:off x="6358986" y="339444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53" name="Straight Connector 152"/>
          <p:cNvCxnSpPr/>
          <p:nvPr/>
        </p:nvCxnSpPr>
        <p:spPr>
          <a:xfrm>
            <a:off x="1778752" y="425230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55" name="TextBox 154"/>
          <p:cNvSpPr txBox="1"/>
          <p:nvPr/>
        </p:nvSpPr>
        <p:spPr>
          <a:xfrm>
            <a:off x="6826199" y="409019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56" name="Text Box 17"/>
          <p:cNvSpPr txBox="1">
            <a:spLocks noChangeArrowheads="1"/>
          </p:cNvSpPr>
          <p:nvPr/>
        </p:nvSpPr>
        <p:spPr bwMode="auto">
          <a:xfrm>
            <a:off x="6061318" y="323218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57" name="Isosceles Triangle 156"/>
          <p:cNvSpPr/>
          <p:nvPr/>
        </p:nvSpPr>
        <p:spPr>
          <a:xfrm rot="5400000">
            <a:off x="6338329" y="3309809"/>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160918362"/>
      </p:ext>
    </p:extLst>
  </p:cSld>
  <p:clrMapOvr>
    <a:masterClrMapping/>
  </p:clrMapOvr>
  <mc:AlternateContent xmlns:mc="http://schemas.openxmlformats.org/markup-compatibility/2006">
    <mc:Choice xmlns:p14="http://schemas.microsoft.com/office/powerpoint/2010/main" Requires="p14">
      <p:transition spd="slow" p14:dur="2000" advTm="12091"/>
    </mc:Choice>
    <mc:Fallback>
      <p:transition spd="slow" advTm="1209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00"/>
          <p:cNvSpPr/>
          <p:nvPr/>
        </p:nvSpPr>
        <p:spPr>
          <a:xfrm>
            <a:off x="3570096" y="2163185"/>
            <a:ext cx="3340036" cy="5267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p:cNvSpPr>
            <a:spLocks noGrp="1"/>
          </p:cNvSpPr>
          <p:nvPr>
            <p:ph type="title"/>
          </p:nvPr>
        </p:nvSpPr>
        <p:spPr/>
        <p:txBody>
          <a:bodyPr/>
          <a:lstStyle/>
          <a:p>
            <a:r>
              <a:rPr lang="sv-SE" dirty="0" smtClean="0"/>
              <a:t>System </a:t>
            </a:r>
            <a:r>
              <a:rPr lang="sv-SE" dirty="0" err="1" smtClean="0"/>
              <a:t>Model</a:t>
            </a:r>
            <a:endParaRPr lang="sv-SE" dirty="0"/>
          </a:p>
        </p:txBody>
      </p:sp>
      <p:sp>
        <p:nvSpPr>
          <p:cNvPr id="48" name="Content Placeholder 2"/>
          <p:cNvSpPr>
            <a:spLocks noGrp="1"/>
          </p:cNvSpPr>
          <p:nvPr>
            <p:ph idx="1"/>
          </p:nvPr>
        </p:nvSpPr>
        <p:spPr>
          <a:xfrm>
            <a:off x="792000" y="1275534"/>
            <a:ext cx="7693632" cy="1943154"/>
          </a:xfrm>
        </p:spPr>
        <p:txBody>
          <a:bodyPr>
            <a:normAutofit/>
          </a:bodyPr>
          <a:lstStyle/>
          <a:p>
            <a:r>
              <a:rPr lang="sv-SE" sz="1600" dirty="0" smtClean="0"/>
              <a:t>In </a:t>
            </a:r>
            <a:r>
              <a:rPr lang="sv-SE" sz="1600" dirty="0" err="1" smtClean="0"/>
              <a:t>this</a:t>
            </a:r>
            <a:r>
              <a:rPr lang="sv-SE" sz="1600" dirty="0" smtClean="0"/>
              <a:t> presentation </a:t>
            </a:r>
            <a:r>
              <a:rPr lang="sv-SE" sz="1600" dirty="0" err="1" smtClean="0"/>
              <a:t>we</a:t>
            </a:r>
            <a:r>
              <a:rPr lang="sv-SE" sz="1600" dirty="0" smtClean="0"/>
              <a:t> </a:t>
            </a:r>
            <a:r>
              <a:rPr lang="sv-SE" sz="1600" dirty="0" err="1" smtClean="0"/>
              <a:t>will</a:t>
            </a:r>
            <a:r>
              <a:rPr lang="sv-SE" sz="1600" dirty="0" smtClean="0"/>
              <a:t> </a:t>
            </a:r>
            <a:r>
              <a:rPr lang="sv-SE" sz="1600" dirty="0" err="1" smtClean="0"/>
              <a:t>implement</a:t>
            </a:r>
            <a:r>
              <a:rPr lang="sv-SE" sz="1600" dirty="0" smtClean="0"/>
              <a:t> the </a:t>
            </a:r>
            <a:r>
              <a:rPr lang="sv-SE" sz="1600" b="1" dirty="0" smtClean="0"/>
              <a:t>System </a:t>
            </a:r>
            <a:r>
              <a:rPr lang="sv-SE" sz="1600" b="1" dirty="0" err="1"/>
              <a:t>M</a:t>
            </a:r>
            <a:r>
              <a:rPr lang="sv-SE" sz="1600" b="1" dirty="0" err="1" smtClean="0"/>
              <a:t>odel</a:t>
            </a:r>
            <a:r>
              <a:rPr lang="sv-SE" sz="1600" b="1" dirty="0" smtClean="0"/>
              <a:t> </a:t>
            </a:r>
            <a:r>
              <a:rPr lang="sv-SE" sz="1600" dirty="0" smtClean="0"/>
              <a:t>as </a:t>
            </a:r>
            <a:r>
              <a:rPr lang="sv-SE" sz="1600" b="1" dirty="0" err="1"/>
              <a:t>R</a:t>
            </a:r>
            <a:r>
              <a:rPr lang="sv-SE" sz="1600" b="1" dirty="0" err="1" smtClean="0"/>
              <a:t>elational</a:t>
            </a:r>
            <a:r>
              <a:rPr lang="sv-SE" sz="1600" b="1" dirty="0" smtClean="0"/>
              <a:t> </a:t>
            </a:r>
            <a:r>
              <a:rPr lang="sv-SE" sz="1600" b="1" dirty="0" err="1"/>
              <a:t>D</a:t>
            </a:r>
            <a:r>
              <a:rPr lang="sv-SE" sz="1600" b="1" dirty="0" err="1" smtClean="0"/>
              <a:t>atabase</a:t>
            </a:r>
            <a:r>
              <a:rPr lang="sv-SE" sz="1600" b="1" dirty="0" smtClean="0"/>
              <a:t> </a:t>
            </a:r>
            <a:r>
              <a:rPr lang="sv-SE" sz="1600" b="1" dirty="0" err="1"/>
              <a:t>M</a:t>
            </a:r>
            <a:r>
              <a:rPr lang="sv-SE" sz="1600" b="1" dirty="0" err="1" smtClean="0"/>
              <a:t>odel</a:t>
            </a:r>
            <a:r>
              <a:rPr lang="sv-SE" sz="1600" b="1" dirty="0" smtClean="0"/>
              <a:t> </a:t>
            </a:r>
            <a:r>
              <a:rPr lang="sv-SE" sz="1600" dirty="0" smtClean="0"/>
              <a:t>– and </a:t>
            </a:r>
            <a:r>
              <a:rPr lang="sv-SE" sz="1600" dirty="0" err="1" smtClean="0"/>
              <a:t>suggest</a:t>
            </a:r>
            <a:r>
              <a:rPr lang="sv-SE" sz="1600" dirty="0" smtClean="0"/>
              <a:t> a </a:t>
            </a:r>
            <a:r>
              <a:rPr lang="sv-SE" sz="1600" dirty="0" err="1" smtClean="0"/>
              <a:t>number</a:t>
            </a:r>
            <a:r>
              <a:rPr lang="sv-SE" sz="1600" dirty="0" smtClean="0"/>
              <a:t> </a:t>
            </a:r>
            <a:r>
              <a:rPr lang="sv-SE" sz="1600" dirty="0" err="1" smtClean="0"/>
              <a:t>of</a:t>
            </a:r>
            <a:r>
              <a:rPr lang="sv-SE" sz="1600" dirty="0" smtClean="0"/>
              <a:t> steps to do </a:t>
            </a:r>
            <a:r>
              <a:rPr lang="sv-SE" sz="1600" dirty="0" err="1" smtClean="0"/>
              <a:t>this</a:t>
            </a:r>
            <a:r>
              <a:rPr lang="sv-SE" sz="1600" dirty="0" smtClean="0"/>
              <a:t> transformation</a:t>
            </a:r>
            <a:endParaRPr lang="sv-SE" sz="1600" dirty="0" smtClean="0"/>
          </a:p>
          <a:p>
            <a:pPr marL="0" indent="0">
              <a:buNone/>
            </a:pPr>
            <a:endParaRPr lang="sv-SE" sz="2000" dirty="0"/>
          </a:p>
          <a:p>
            <a:endParaRPr lang="sv-SE" sz="2000" dirty="0"/>
          </a:p>
        </p:txBody>
      </p:sp>
      <p:sp>
        <p:nvSpPr>
          <p:cNvPr id="49" name="Rectangle 8"/>
          <p:cNvSpPr>
            <a:spLocks noChangeArrowheads="1"/>
          </p:cNvSpPr>
          <p:nvPr/>
        </p:nvSpPr>
        <p:spPr bwMode="auto">
          <a:xfrm>
            <a:off x="2449591" y="341888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0" name="Line 9"/>
          <p:cNvSpPr>
            <a:spLocks noChangeShapeType="1"/>
          </p:cNvSpPr>
          <p:nvPr/>
        </p:nvSpPr>
        <p:spPr bwMode="auto">
          <a:xfrm>
            <a:off x="2449591" y="359032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1" name="Text Box 10"/>
          <p:cNvSpPr txBox="1">
            <a:spLocks noChangeArrowheads="1"/>
          </p:cNvSpPr>
          <p:nvPr/>
        </p:nvSpPr>
        <p:spPr bwMode="auto">
          <a:xfrm>
            <a:off x="2650807" y="337125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52" name="Text Box 16"/>
          <p:cNvSpPr txBox="1">
            <a:spLocks noChangeArrowheads="1"/>
          </p:cNvSpPr>
          <p:nvPr/>
        </p:nvSpPr>
        <p:spPr bwMode="auto">
          <a:xfrm>
            <a:off x="3713774" y="348975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53" name="Text Box 17"/>
          <p:cNvSpPr txBox="1">
            <a:spLocks noChangeArrowheads="1"/>
          </p:cNvSpPr>
          <p:nvPr/>
        </p:nvSpPr>
        <p:spPr bwMode="auto">
          <a:xfrm>
            <a:off x="5735336" y="394731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54" name="Rectangle 18"/>
          <p:cNvSpPr>
            <a:spLocks noChangeArrowheads="1"/>
          </p:cNvSpPr>
          <p:nvPr/>
        </p:nvSpPr>
        <p:spPr bwMode="auto">
          <a:xfrm>
            <a:off x="4513755" y="374302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5" name="Line 19"/>
          <p:cNvSpPr>
            <a:spLocks noChangeShapeType="1"/>
          </p:cNvSpPr>
          <p:nvPr/>
        </p:nvSpPr>
        <p:spPr bwMode="auto">
          <a:xfrm>
            <a:off x="4513755" y="392423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6" name="Text Box 21"/>
          <p:cNvSpPr txBox="1">
            <a:spLocks noChangeArrowheads="1"/>
          </p:cNvSpPr>
          <p:nvPr/>
        </p:nvSpPr>
        <p:spPr bwMode="auto">
          <a:xfrm>
            <a:off x="4623725" y="37111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57" name="Rectangle 23"/>
          <p:cNvSpPr>
            <a:spLocks noChangeArrowheads="1"/>
          </p:cNvSpPr>
          <p:nvPr/>
        </p:nvSpPr>
        <p:spPr bwMode="auto">
          <a:xfrm>
            <a:off x="6718167" y="348791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8" name="Text Box 25"/>
          <p:cNvSpPr txBox="1">
            <a:spLocks noChangeArrowheads="1"/>
          </p:cNvSpPr>
          <p:nvPr/>
        </p:nvSpPr>
        <p:spPr bwMode="auto">
          <a:xfrm>
            <a:off x="6754778" y="344828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59" name="Rectangle 27"/>
          <p:cNvSpPr>
            <a:spLocks noChangeArrowheads="1"/>
          </p:cNvSpPr>
          <p:nvPr/>
        </p:nvSpPr>
        <p:spPr bwMode="auto">
          <a:xfrm>
            <a:off x="2412682" y="355524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60" name="Rectangle 28"/>
          <p:cNvSpPr>
            <a:spLocks noChangeArrowheads="1"/>
          </p:cNvSpPr>
          <p:nvPr/>
        </p:nvSpPr>
        <p:spPr bwMode="auto">
          <a:xfrm>
            <a:off x="4443702" y="388859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61" name="Text Box 29"/>
          <p:cNvSpPr txBox="1">
            <a:spLocks noChangeArrowheads="1"/>
          </p:cNvSpPr>
          <p:nvPr/>
        </p:nvSpPr>
        <p:spPr bwMode="auto">
          <a:xfrm>
            <a:off x="4170307" y="38676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62" name="Text Box 30"/>
          <p:cNvSpPr txBox="1">
            <a:spLocks noChangeArrowheads="1"/>
          </p:cNvSpPr>
          <p:nvPr/>
        </p:nvSpPr>
        <p:spPr bwMode="auto">
          <a:xfrm>
            <a:off x="6380761" y="35442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63" name="Line 34"/>
          <p:cNvSpPr>
            <a:spLocks noChangeShapeType="1"/>
          </p:cNvSpPr>
          <p:nvPr/>
        </p:nvSpPr>
        <p:spPr bwMode="auto">
          <a:xfrm>
            <a:off x="6720547" y="367008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64" name="Line 106"/>
          <p:cNvSpPr>
            <a:spLocks noChangeShapeType="1"/>
          </p:cNvSpPr>
          <p:nvPr/>
        </p:nvSpPr>
        <p:spPr bwMode="auto">
          <a:xfrm>
            <a:off x="3781907" y="374242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65" name="Line 106"/>
          <p:cNvSpPr>
            <a:spLocks noChangeShapeType="1"/>
          </p:cNvSpPr>
          <p:nvPr/>
        </p:nvSpPr>
        <p:spPr bwMode="auto">
          <a:xfrm flipH="1">
            <a:off x="5800521" y="375944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66" name="Text Box 22"/>
          <p:cNvSpPr txBox="1">
            <a:spLocks noChangeArrowheads="1"/>
          </p:cNvSpPr>
          <p:nvPr/>
        </p:nvSpPr>
        <p:spPr bwMode="auto">
          <a:xfrm>
            <a:off x="6697034" y="362368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7" name="Text Box 17"/>
          <p:cNvSpPr txBox="1">
            <a:spLocks noChangeArrowheads="1"/>
          </p:cNvSpPr>
          <p:nvPr/>
        </p:nvSpPr>
        <p:spPr bwMode="auto">
          <a:xfrm>
            <a:off x="5738095" y="361165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68" name="Text Box 17"/>
          <p:cNvSpPr txBox="1">
            <a:spLocks noChangeArrowheads="1"/>
          </p:cNvSpPr>
          <p:nvPr/>
        </p:nvSpPr>
        <p:spPr bwMode="auto">
          <a:xfrm>
            <a:off x="3738266" y="367008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69" name="Rectangle 8"/>
          <p:cNvSpPr>
            <a:spLocks noChangeArrowheads="1"/>
          </p:cNvSpPr>
          <p:nvPr/>
        </p:nvSpPr>
        <p:spPr bwMode="auto">
          <a:xfrm>
            <a:off x="926811" y="439058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0" name="Line 9"/>
          <p:cNvSpPr>
            <a:spLocks noChangeShapeType="1"/>
          </p:cNvSpPr>
          <p:nvPr/>
        </p:nvSpPr>
        <p:spPr bwMode="auto">
          <a:xfrm>
            <a:off x="914214" y="456745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1" name="Text Box 10"/>
          <p:cNvSpPr txBox="1">
            <a:spLocks noChangeArrowheads="1"/>
          </p:cNvSpPr>
          <p:nvPr/>
        </p:nvSpPr>
        <p:spPr bwMode="auto">
          <a:xfrm>
            <a:off x="1044414" y="433319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72" name="Rectangle 27"/>
          <p:cNvSpPr>
            <a:spLocks noChangeArrowheads="1"/>
          </p:cNvSpPr>
          <p:nvPr/>
        </p:nvSpPr>
        <p:spPr bwMode="auto">
          <a:xfrm>
            <a:off x="914214" y="456745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73" name="Rectangle 8"/>
          <p:cNvSpPr>
            <a:spLocks noChangeArrowheads="1"/>
          </p:cNvSpPr>
          <p:nvPr/>
        </p:nvSpPr>
        <p:spPr bwMode="auto">
          <a:xfrm>
            <a:off x="2763687" y="441023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4" name="Line 9"/>
          <p:cNvSpPr>
            <a:spLocks noChangeShapeType="1"/>
          </p:cNvSpPr>
          <p:nvPr/>
        </p:nvSpPr>
        <p:spPr bwMode="auto">
          <a:xfrm flipV="1">
            <a:off x="2763688" y="456745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5" name="Text Box 10"/>
          <p:cNvSpPr txBox="1">
            <a:spLocks noChangeArrowheads="1"/>
          </p:cNvSpPr>
          <p:nvPr/>
        </p:nvSpPr>
        <p:spPr bwMode="auto">
          <a:xfrm>
            <a:off x="2970426" y="435513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76" name="Rectangle 27"/>
          <p:cNvSpPr>
            <a:spLocks noChangeArrowheads="1"/>
          </p:cNvSpPr>
          <p:nvPr/>
        </p:nvSpPr>
        <p:spPr bwMode="auto">
          <a:xfrm>
            <a:off x="2751090" y="458710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77" name="Rectangle 23"/>
          <p:cNvSpPr>
            <a:spLocks noChangeArrowheads="1"/>
          </p:cNvSpPr>
          <p:nvPr/>
        </p:nvSpPr>
        <p:spPr bwMode="auto">
          <a:xfrm>
            <a:off x="6718166" y="451213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8" name="Text Box 25"/>
          <p:cNvSpPr txBox="1">
            <a:spLocks noChangeArrowheads="1"/>
          </p:cNvSpPr>
          <p:nvPr/>
        </p:nvSpPr>
        <p:spPr bwMode="auto">
          <a:xfrm>
            <a:off x="6937241" y="446570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79" name="Line 34"/>
          <p:cNvSpPr>
            <a:spLocks noChangeShapeType="1"/>
          </p:cNvSpPr>
          <p:nvPr/>
        </p:nvSpPr>
        <p:spPr bwMode="auto">
          <a:xfrm>
            <a:off x="6720546" y="469430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80" name="Text Box 22"/>
          <p:cNvSpPr txBox="1">
            <a:spLocks noChangeArrowheads="1"/>
          </p:cNvSpPr>
          <p:nvPr/>
        </p:nvSpPr>
        <p:spPr bwMode="auto">
          <a:xfrm>
            <a:off x="6697032" y="464789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1" name="Line 106"/>
          <p:cNvSpPr>
            <a:spLocks noChangeShapeType="1"/>
          </p:cNvSpPr>
          <p:nvPr/>
        </p:nvSpPr>
        <p:spPr bwMode="auto">
          <a:xfrm>
            <a:off x="7359828" y="396252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82" name="Text Box 30"/>
          <p:cNvSpPr txBox="1">
            <a:spLocks noChangeArrowheads="1"/>
          </p:cNvSpPr>
          <p:nvPr/>
        </p:nvSpPr>
        <p:spPr bwMode="auto">
          <a:xfrm>
            <a:off x="7302277" y="391796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3" name="Text Box 30"/>
          <p:cNvSpPr txBox="1">
            <a:spLocks noChangeArrowheads="1"/>
          </p:cNvSpPr>
          <p:nvPr/>
        </p:nvSpPr>
        <p:spPr bwMode="auto">
          <a:xfrm>
            <a:off x="6989628" y="431932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4" name="Isosceles Triangle 83"/>
          <p:cNvSpPr/>
          <p:nvPr/>
        </p:nvSpPr>
        <p:spPr>
          <a:xfrm rot="5400000">
            <a:off x="4325810" y="376442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5" name="Isosceles Triangle 84"/>
          <p:cNvSpPr/>
          <p:nvPr/>
        </p:nvSpPr>
        <p:spPr>
          <a:xfrm rot="10800000">
            <a:off x="7403209" y="435841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6" name="Isosceles Triangle 85"/>
          <p:cNvSpPr/>
          <p:nvPr/>
        </p:nvSpPr>
        <p:spPr>
          <a:xfrm rot="5400000">
            <a:off x="6332229" y="36987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7" name="Isosceles Triangle 86"/>
          <p:cNvSpPr/>
          <p:nvPr/>
        </p:nvSpPr>
        <p:spPr>
          <a:xfrm>
            <a:off x="3035603" y="395516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88" name="Straight Connector 87"/>
          <p:cNvCxnSpPr>
            <a:stCxn id="87" idx="3"/>
          </p:cNvCxnSpPr>
          <p:nvPr/>
        </p:nvCxnSpPr>
        <p:spPr>
          <a:xfrm>
            <a:off x="3178395" y="41084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p:cNvCxnSpPr/>
          <p:nvPr/>
        </p:nvCxnSpPr>
        <p:spPr>
          <a:xfrm>
            <a:off x="1777342" y="424337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p:cNvCxnSpPr/>
          <p:nvPr/>
        </p:nvCxnSpPr>
        <p:spPr>
          <a:xfrm>
            <a:off x="4157411" y="42608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91" name="Straight Connector 90"/>
          <p:cNvCxnSpPr/>
          <p:nvPr/>
        </p:nvCxnSpPr>
        <p:spPr>
          <a:xfrm>
            <a:off x="6165751" y="1450069"/>
            <a:ext cx="677" cy="86941"/>
          </a:xfrm>
          <a:prstGeom prst="line">
            <a:avLst/>
          </a:prstGeom>
        </p:spPr>
        <p:style>
          <a:lnRef idx="1">
            <a:schemeClr val="dk1"/>
          </a:lnRef>
          <a:fillRef idx="0">
            <a:schemeClr val="dk1"/>
          </a:fillRef>
          <a:effectRef idx="0">
            <a:schemeClr val="dk1"/>
          </a:effectRef>
          <a:fontRef idx="minor">
            <a:schemeClr val="tx1"/>
          </a:fontRef>
        </p:style>
      </p:cxnSp>
      <p:sp>
        <p:nvSpPr>
          <p:cNvPr id="92" name="Rectangle 18"/>
          <p:cNvSpPr>
            <a:spLocks noChangeArrowheads="1"/>
          </p:cNvSpPr>
          <p:nvPr/>
        </p:nvSpPr>
        <p:spPr bwMode="auto">
          <a:xfrm>
            <a:off x="4666155" y="301028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3" name="Line 19"/>
          <p:cNvSpPr>
            <a:spLocks noChangeShapeType="1"/>
          </p:cNvSpPr>
          <p:nvPr/>
        </p:nvSpPr>
        <p:spPr bwMode="auto">
          <a:xfrm>
            <a:off x="4666155" y="319149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4" name="Text Box 21"/>
          <p:cNvSpPr txBox="1">
            <a:spLocks noChangeArrowheads="1"/>
          </p:cNvSpPr>
          <p:nvPr/>
        </p:nvSpPr>
        <p:spPr bwMode="auto">
          <a:xfrm>
            <a:off x="4776125" y="297839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95" name="Rectangle 28"/>
          <p:cNvSpPr>
            <a:spLocks noChangeArrowheads="1"/>
          </p:cNvSpPr>
          <p:nvPr/>
        </p:nvSpPr>
        <p:spPr bwMode="auto">
          <a:xfrm>
            <a:off x="4635566" y="318021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96" name="Line 106"/>
          <p:cNvSpPr>
            <a:spLocks noChangeShapeType="1"/>
          </p:cNvSpPr>
          <p:nvPr/>
        </p:nvSpPr>
        <p:spPr bwMode="auto">
          <a:xfrm flipH="1" flipV="1">
            <a:off x="5931789" y="329504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99" name="Text Box 16"/>
          <p:cNvSpPr txBox="1">
            <a:spLocks noChangeArrowheads="1"/>
          </p:cNvSpPr>
          <p:nvPr/>
        </p:nvSpPr>
        <p:spPr bwMode="auto">
          <a:xfrm>
            <a:off x="5915295" y="306204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00" name="Text Box 30"/>
          <p:cNvSpPr txBox="1">
            <a:spLocks noChangeArrowheads="1"/>
          </p:cNvSpPr>
          <p:nvPr/>
        </p:nvSpPr>
        <p:spPr bwMode="auto">
          <a:xfrm>
            <a:off x="6358986" y="339444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3" name="TextBox 2"/>
          <p:cNvSpPr txBox="1"/>
          <p:nvPr/>
        </p:nvSpPr>
        <p:spPr>
          <a:xfrm>
            <a:off x="3570096" y="2123548"/>
            <a:ext cx="3479691" cy="584775"/>
          </a:xfrm>
          <a:prstGeom prst="rect">
            <a:avLst/>
          </a:prstGeom>
          <a:noFill/>
        </p:spPr>
        <p:txBody>
          <a:bodyPr wrap="square" rtlCol="0">
            <a:spAutoFit/>
          </a:bodyPr>
          <a:lstStyle/>
          <a:p>
            <a:r>
              <a:rPr lang="sv-SE" sz="1600" i="1" dirty="0" smtClean="0"/>
              <a:t>Note, </a:t>
            </a:r>
            <a:r>
              <a:rPr lang="sv-SE" sz="1600" i="1" dirty="0" err="1" smtClean="0"/>
              <a:t>this</a:t>
            </a:r>
            <a:r>
              <a:rPr lang="sv-SE" sz="1600" i="1" dirty="0" smtClean="0"/>
              <a:t> </a:t>
            </a:r>
            <a:r>
              <a:rPr lang="sv-SE" sz="1600" i="1" dirty="0" err="1" smtClean="0"/>
              <a:t>can</a:t>
            </a:r>
            <a:r>
              <a:rPr lang="sv-SE" sz="1600" i="1" dirty="0" smtClean="0"/>
              <a:t> be </a:t>
            </a:r>
            <a:r>
              <a:rPr lang="sv-SE" sz="1600" i="1" dirty="0" err="1" smtClean="0"/>
              <a:t>done</a:t>
            </a:r>
            <a:r>
              <a:rPr lang="sv-SE" sz="1600" i="1" dirty="0" smtClean="0"/>
              <a:t> in </a:t>
            </a:r>
            <a:r>
              <a:rPr lang="sv-SE" sz="1600" i="1" dirty="0" err="1" smtClean="0"/>
              <a:t>several</a:t>
            </a:r>
            <a:r>
              <a:rPr lang="sv-SE" sz="1600" i="1" dirty="0" smtClean="0"/>
              <a:t> </a:t>
            </a:r>
            <a:r>
              <a:rPr lang="sv-SE" sz="1600" i="1" dirty="0" err="1" smtClean="0"/>
              <a:t>ways</a:t>
            </a:r>
            <a:r>
              <a:rPr lang="sv-SE" sz="1600" i="1" dirty="0" smtClean="0"/>
              <a:t>, and </a:t>
            </a:r>
            <a:r>
              <a:rPr lang="sv-SE" sz="1600" i="1" dirty="0" err="1" smtClean="0"/>
              <a:t>we</a:t>
            </a:r>
            <a:r>
              <a:rPr lang="sv-SE" sz="1600" i="1" dirty="0" smtClean="0"/>
              <a:t> </a:t>
            </a:r>
            <a:r>
              <a:rPr lang="sv-SE" sz="1600" i="1" dirty="0" err="1" smtClean="0"/>
              <a:t>will</a:t>
            </a:r>
            <a:r>
              <a:rPr lang="sv-SE" sz="1600" i="1" dirty="0" smtClean="0"/>
              <a:t> present </a:t>
            </a:r>
            <a:r>
              <a:rPr lang="sv-SE" sz="1600" i="1" dirty="0" err="1" smtClean="0"/>
              <a:t>one</a:t>
            </a:r>
            <a:r>
              <a:rPr lang="sv-SE" sz="1600" i="1" dirty="0" smtClean="0"/>
              <a:t> </a:t>
            </a:r>
            <a:r>
              <a:rPr lang="sv-SE" sz="1600" i="1" dirty="0" err="1" smtClean="0"/>
              <a:t>way</a:t>
            </a:r>
            <a:r>
              <a:rPr lang="sv-SE" sz="1600" i="1" dirty="0" smtClean="0"/>
              <a:t> to do it</a:t>
            </a:r>
            <a:endParaRPr lang="sv-SE" sz="1600" i="1" dirty="0"/>
          </a:p>
        </p:txBody>
      </p:sp>
      <p:cxnSp>
        <p:nvCxnSpPr>
          <p:cNvPr id="104" name="Straight Connector 103"/>
          <p:cNvCxnSpPr/>
          <p:nvPr/>
        </p:nvCxnSpPr>
        <p:spPr>
          <a:xfrm>
            <a:off x="1778752" y="425230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05" name="TextBox 104"/>
          <p:cNvSpPr txBox="1"/>
          <p:nvPr/>
        </p:nvSpPr>
        <p:spPr>
          <a:xfrm>
            <a:off x="6826199" y="409019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16" name="Text Box 17"/>
          <p:cNvSpPr txBox="1">
            <a:spLocks noChangeArrowheads="1"/>
          </p:cNvSpPr>
          <p:nvPr/>
        </p:nvSpPr>
        <p:spPr bwMode="auto">
          <a:xfrm>
            <a:off x="6061318" y="3254130"/>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17" name="Isosceles Triangle 116"/>
          <p:cNvSpPr/>
          <p:nvPr/>
        </p:nvSpPr>
        <p:spPr>
          <a:xfrm rot="5400000">
            <a:off x="6338329" y="3331752"/>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568716612"/>
      </p:ext>
    </p:extLst>
  </p:cSld>
  <p:clrMapOvr>
    <a:masterClrMapping/>
  </p:clrMapOvr>
  <mc:AlternateContent xmlns:mc="http://schemas.openxmlformats.org/markup-compatibility/2006">
    <mc:Choice xmlns:p14="http://schemas.microsoft.com/office/powerpoint/2010/main" Requires="p14">
      <p:transition spd="slow" p14:dur="2000" advTm="31509"/>
    </mc:Choice>
    <mc:Fallback>
      <p:transition spd="slow" advTm="3150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Real World and Models</a:t>
            </a:r>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6" name="Text Box 78"/>
          <p:cNvSpPr txBox="1">
            <a:spLocks noChangeArrowheads="1"/>
          </p:cNvSpPr>
          <p:nvPr/>
        </p:nvSpPr>
        <p:spPr bwMode="auto">
          <a:xfrm>
            <a:off x="2522935" y="4620817"/>
            <a:ext cx="10263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a:t>The real </a:t>
            </a:r>
            <a:r>
              <a:rPr lang="sv-SE" altLang="sv-SE" sz="825" b="1" i="0" dirty="0" err="1"/>
              <a:t>world</a:t>
            </a:r>
            <a:r>
              <a:rPr lang="sv-SE" altLang="sv-SE" sz="825" b="1" i="0" dirty="0"/>
              <a:t> </a:t>
            </a:r>
            <a:endParaRPr lang="en-US" altLang="sv-SE" sz="825" b="1" i="0" dirty="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14527"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14528"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14529"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14530"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14531"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14532"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14533"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14534"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14535"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79" name="Line 246"/>
          <p:cNvSpPr>
            <a:spLocks noChangeShapeType="1"/>
          </p:cNvSpPr>
          <p:nvPr/>
        </p:nvSpPr>
        <p:spPr bwMode="auto">
          <a:xfrm flipV="1">
            <a:off x="848916" y="4579144"/>
            <a:ext cx="6048375" cy="34529"/>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65" name="Text Box 79"/>
          <p:cNvSpPr txBox="1">
            <a:spLocks noChangeArrowheads="1"/>
          </p:cNvSpPr>
          <p:nvPr/>
        </p:nvSpPr>
        <p:spPr bwMode="auto">
          <a:xfrm>
            <a:off x="3604023" y="4620817"/>
            <a:ext cx="16740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a:t>Graphical</a:t>
            </a:r>
            <a:r>
              <a:rPr lang="sv-SE" altLang="sv-SE" sz="825" b="1" i="0" dirty="0"/>
              <a:t> </a:t>
            </a:r>
            <a:r>
              <a:rPr lang="sv-SE" altLang="sv-SE" sz="825" b="1" i="0" dirty="0" err="1"/>
              <a:t>models</a:t>
            </a:r>
            <a:r>
              <a:rPr lang="sv-SE" altLang="sv-SE" sz="825" b="1" i="0" dirty="0"/>
              <a:t>/diagram</a:t>
            </a:r>
            <a:endParaRPr lang="en-US" altLang="sv-SE" sz="825" b="1" i="0" dirty="0"/>
          </a:p>
        </p:txBody>
      </p:sp>
      <p:pic>
        <p:nvPicPr>
          <p:cNvPr id="8" name="Audio 7">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3305367914"/>
      </p:ext>
    </p:extLst>
  </p:cSld>
  <p:clrMapOvr>
    <a:masterClrMapping/>
  </p:clrMapOvr>
  <mc:AlternateContent xmlns:mc="http://schemas.openxmlformats.org/markup-compatibility/2006">
    <mc:Choice xmlns:p14="http://schemas.microsoft.com/office/powerpoint/2010/main" Requires="p14">
      <p:transition spd="slow" p14:dur="2000" advTm="35925"/>
    </mc:Choice>
    <mc:Fallback>
      <p:transition spd="slow" advTm="3592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Real World and Models</a:t>
            </a:r>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6" name="Text Box 78"/>
          <p:cNvSpPr txBox="1">
            <a:spLocks noChangeArrowheads="1"/>
          </p:cNvSpPr>
          <p:nvPr/>
        </p:nvSpPr>
        <p:spPr bwMode="auto">
          <a:xfrm>
            <a:off x="2522935" y="4620817"/>
            <a:ext cx="10263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The real world </a:t>
            </a:r>
            <a:endParaRPr lang="en-US" altLang="sv-SE" sz="825" b="1" i="0"/>
          </a:p>
        </p:txBody>
      </p:sp>
      <p:sp>
        <p:nvSpPr>
          <p:cNvPr id="2067" name="Text Box 79"/>
          <p:cNvSpPr txBox="1">
            <a:spLocks noChangeArrowheads="1"/>
          </p:cNvSpPr>
          <p:nvPr/>
        </p:nvSpPr>
        <p:spPr bwMode="auto">
          <a:xfrm>
            <a:off x="3604023" y="4620817"/>
            <a:ext cx="16740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Graphical models/diagram</a:t>
            </a:r>
            <a:endParaRPr lang="en-US" altLang="sv-SE" sz="825" b="1" i="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16557"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16558"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16559"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16560"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16561"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16562"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16563"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16564"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16565"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79" name="Line 246"/>
          <p:cNvSpPr>
            <a:spLocks noChangeShapeType="1"/>
          </p:cNvSpPr>
          <p:nvPr/>
        </p:nvSpPr>
        <p:spPr bwMode="auto">
          <a:xfrm flipV="1">
            <a:off x="848916" y="4579144"/>
            <a:ext cx="6048375" cy="34529"/>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p>
          <a:p>
            <a:pPr eaLnBrk="1" hangingPunct="1"/>
            <a:r>
              <a:rPr lang="sv-SE" altLang="sv-SE" sz="825" i="0" dirty="0" err="1" smtClean="0"/>
              <a:t>of</a:t>
            </a:r>
            <a:r>
              <a:rPr lang="sv-SE" altLang="sv-SE" sz="825" i="0" dirty="0" smtClean="0"/>
              <a:t> software </a:t>
            </a:r>
            <a:r>
              <a:rPr lang="sv-SE" altLang="sv-SE" sz="825" i="0" dirty="0" err="1" smtClean="0"/>
              <a:t>concepts</a:t>
            </a:r>
            <a:r>
              <a:rPr lang="sv-SE" altLang="sv-SE" sz="825" i="0" dirty="0"/>
              <a:t> </a:t>
            </a:r>
            <a:endParaRPr lang="sv-SE" altLang="sv-SE" sz="825" i="0" dirty="0" smtClean="0"/>
          </a:p>
          <a:p>
            <a:pPr eaLnBrk="1" hangingPunct="1"/>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3" name="Oval 242"/>
          <p:cNvSpPr/>
          <p:nvPr/>
        </p:nvSpPr>
        <p:spPr>
          <a:xfrm>
            <a:off x="3696309" y="3833135"/>
            <a:ext cx="2300895" cy="867846"/>
          </a:xfrm>
          <a:prstGeom prst="ellipse">
            <a:avLst/>
          </a:prstGeom>
          <a:solidFill>
            <a:schemeClr val="lt1">
              <a:alpha val="0"/>
            </a:schemeClr>
          </a:solidFill>
          <a:ln w="19050">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44" name="Text Box 101"/>
          <p:cNvSpPr txBox="1">
            <a:spLocks noChangeArrowheads="1"/>
          </p:cNvSpPr>
          <p:nvPr/>
        </p:nvSpPr>
        <p:spPr bwMode="auto">
          <a:xfrm>
            <a:off x="4518865" y="4094938"/>
            <a:ext cx="13211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(RDM) </a:t>
            </a:r>
            <a:r>
              <a:rPr lang="sv-SE" altLang="sv-SE" sz="825" i="0" dirty="0"/>
              <a:t>(in UML Class </a:t>
            </a:r>
            <a:r>
              <a:rPr lang="sv-SE" altLang="sv-SE" sz="825" i="0" dirty="0" smtClean="0"/>
              <a:t>Diagram)</a:t>
            </a:r>
            <a:endParaRPr lang="sv-SE" altLang="sv-SE" sz="825" i="0" dirty="0"/>
          </a:p>
          <a:p>
            <a:pPr algn="r" eaLnBrk="1" hangingPunct="1"/>
            <a:endParaRPr lang="sv-SE" altLang="sv-SE" sz="825" b="1" i="0" dirty="0"/>
          </a:p>
        </p:txBody>
      </p:sp>
      <p:pic>
        <p:nvPicPr>
          <p:cNvPr id="3" name="Audio 2">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83413877"/>
      </p:ext>
    </p:extLst>
  </p:cSld>
  <p:clrMapOvr>
    <a:masterClrMapping/>
  </p:clrMapOvr>
  <mc:AlternateContent xmlns:mc="http://schemas.openxmlformats.org/markup-compatibility/2006">
    <mc:Choice xmlns:p14="http://schemas.microsoft.com/office/powerpoint/2010/main" Requires="p14">
      <p:transition spd="slow" p14:dur="2000" advTm="39065"/>
    </mc:Choice>
    <mc:Fallback>
      <p:transition spd="slow" advTm="3906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a:t>
            </a:r>
            <a:endParaRPr lang="sv-SE" dirty="0"/>
          </a:p>
        </p:txBody>
      </p:sp>
      <p:sp>
        <p:nvSpPr>
          <p:cNvPr id="48" name="Content Placeholder 2"/>
          <p:cNvSpPr>
            <a:spLocks noGrp="1"/>
          </p:cNvSpPr>
          <p:nvPr>
            <p:ph idx="1"/>
          </p:nvPr>
        </p:nvSpPr>
        <p:spPr>
          <a:xfrm>
            <a:off x="776909" y="1305572"/>
            <a:ext cx="7693632" cy="1245564"/>
          </a:xfrm>
        </p:spPr>
        <p:txBody>
          <a:bodyPr>
            <a:normAutofit/>
          </a:bodyPr>
          <a:lstStyle/>
          <a:p>
            <a:r>
              <a:rPr lang="sv-SE" sz="1600" dirty="0" smtClean="0"/>
              <a:t>THE START: </a:t>
            </a:r>
            <a:r>
              <a:rPr lang="sv-SE" sz="1600" dirty="0" err="1" smtClean="0"/>
              <a:t>We</a:t>
            </a:r>
            <a:r>
              <a:rPr lang="sv-SE" sz="1600" dirty="0" smtClean="0"/>
              <a:t> </a:t>
            </a:r>
            <a:r>
              <a:rPr lang="sv-SE" sz="1600" dirty="0" err="1" smtClean="0"/>
              <a:t>will</a:t>
            </a:r>
            <a:r>
              <a:rPr lang="sv-SE" sz="1600" dirty="0" smtClean="0"/>
              <a:t> transform the System </a:t>
            </a:r>
            <a:r>
              <a:rPr lang="sv-SE" sz="1600" dirty="0" err="1" smtClean="0"/>
              <a:t>Model</a:t>
            </a:r>
            <a:r>
              <a:rPr lang="sv-SE" sz="1600" dirty="0" smtClean="0"/>
              <a:t> to a </a:t>
            </a:r>
            <a:r>
              <a:rPr lang="sv-SE" sz="1600" dirty="0" err="1" smtClean="0"/>
              <a:t>Relational</a:t>
            </a:r>
            <a:r>
              <a:rPr lang="sv-SE" sz="1600" dirty="0" smtClean="0"/>
              <a:t> </a:t>
            </a:r>
            <a:r>
              <a:rPr lang="sv-SE" sz="1600" dirty="0" err="1" smtClean="0"/>
              <a:t>Database</a:t>
            </a:r>
            <a:r>
              <a:rPr lang="sv-SE" sz="1600" dirty="0" smtClean="0"/>
              <a:t> </a:t>
            </a:r>
            <a:r>
              <a:rPr lang="sv-SE" sz="1600" dirty="0" err="1" smtClean="0"/>
              <a:t>Model</a:t>
            </a:r>
            <a:r>
              <a:rPr lang="sv-SE" sz="1600" dirty="0" smtClean="0"/>
              <a:t> (RDM) </a:t>
            </a:r>
            <a:r>
              <a:rPr lang="sv-SE" sz="1600" dirty="0" smtClean="0"/>
              <a:t>in a </a:t>
            </a:r>
            <a:r>
              <a:rPr lang="sv-SE" sz="1600" dirty="0" err="1" smtClean="0"/>
              <a:t>number</a:t>
            </a:r>
            <a:r>
              <a:rPr lang="sv-SE" sz="1600" dirty="0" smtClean="0"/>
              <a:t> </a:t>
            </a:r>
            <a:r>
              <a:rPr lang="sv-SE" sz="1600" dirty="0" err="1" smtClean="0"/>
              <a:t>of</a:t>
            </a:r>
            <a:r>
              <a:rPr lang="sv-SE" sz="1600" dirty="0" smtClean="0"/>
              <a:t> steps</a:t>
            </a:r>
            <a:endParaRPr lang="sv-SE" sz="1600" dirty="0" smtClean="0"/>
          </a:p>
          <a:p>
            <a:pPr marL="0" indent="0">
              <a:buNone/>
            </a:pPr>
            <a:endParaRPr lang="sv-SE" sz="2000" dirty="0"/>
          </a:p>
          <a:p>
            <a:endParaRPr lang="sv-SE" sz="2000" dirty="0"/>
          </a:p>
        </p:txBody>
      </p:sp>
      <p:sp>
        <p:nvSpPr>
          <p:cNvPr id="49" name="Rectangle 8"/>
          <p:cNvSpPr>
            <a:spLocks noChangeArrowheads="1"/>
          </p:cNvSpPr>
          <p:nvPr/>
        </p:nvSpPr>
        <p:spPr bwMode="auto">
          <a:xfrm>
            <a:off x="2449591" y="341888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0" name="Line 9"/>
          <p:cNvSpPr>
            <a:spLocks noChangeShapeType="1"/>
          </p:cNvSpPr>
          <p:nvPr/>
        </p:nvSpPr>
        <p:spPr bwMode="auto">
          <a:xfrm>
            <a:off x="2449591" y="359032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1" name="Text Box 10"/>
          <p:cNvSpPr txBox="1">
            <a:spLocks noChangeArrowheads="1"/>
          </p:cNvSpPr>
          <p:nvPr/>
        </p:nvSpPr>
        <p:spPr bwMode="auto">
          <a:xfrm>
            <a:off x="2650807" y="337125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52" name="Text Box 16"/>
          <p:cNvSpPr txBox="1">
            <a:spLocks noChangeArrowheads="1"/>
          </p:cNvSpPr>
          <p:nvPr/>
        </p:nvSpPr>
        <p:spPr bwMode="auto">
          <a:xfrm>
            <a:off x="3713774" y="348975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53" name="Text Box 17"/>
          <p:cNvSpPr txBox="1">
            <a:spLocks noChangeArrowheads="1"/>
          </p:cNvSpPr>
          <p:nvPr/>
        </p:nvSpPr>
        <p:spPr bwMode="auto">
          <a:xfrm>
            <a:off x="5735336" y="394731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54" name="Rectangle 18"/>
          <p:cNvSpPr>
            <a:spLocks noChangeArrowheads="1"/>
          </p:cNvSpPr>
          <p:nvPr/>
        </p:nvSpPr>
        <p:spPr bwMode="auto">
          <a:xfrm>
            <a:off x="4513755" y="374302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5" name="Line 19"/>
          <p:cNvSpPr>
            <a:spLocks noChangeShapeType="1"/>
          </p:cNvSpPr>
          <p:nvPr/>
        </p:nvSpPr>
        <p:spPr bwMode="auto">
          <a:xfrm>
            <a:off x="4513755" y="392423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6" name="Text Box 21"/>
          <p:cNvSpPr txBox="1">
            <a:spLocks noChangeArrowheads="1"/>
          </p:cNvSpPr>
          <p:nvPr/>
        </p:nvSpPr>
        <p:spPr bwMode="auto">
          <a:xfrm>
            <a:off x="4623725" y="37111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57" name="Rectangle 23"/>
          <p:cNvSpPr>
            <a:spLocks noChangeArrowheads="1"/>
          </p:cNvSpPr>
          <p:nvPr/>
        </p:nvSpPr>
        <p:spPr bwMode="auto">
          <a:xfrm>
            <a:off x="6718167" y="348791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8" name="Text Box 25"/>
          <p:cNvSpPr txBox="1">
            <a:spLocks noChangeArrowheads="1"/>
          </p:cNvSpPr>
          <p:nvPr/>
        </p:nvSpPr>
        <p:spPr bwMode="auto">
          <a:xfrm>
            <a:off x="6754778" y="3448289"/>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59" name="Rectangle 27"/>
          <p:cNvSpPr>
            <a:spLocks noChangeArrowheads="1"/>
          </p:cNvSpPr>
          <p:nvPr/>
        </p:nvSpPr>
        <p:spPr bwMode="auto">
          <a:xfrm>
            <a:off x="2412682" y="3555243"/>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60" name="Rectangle 28"/>
          <p:cNvSpPr>
            <a:spLocks noChangeArrowheads="1"/>
          </p:cNvSpPr>
          <p:nvPr/>
        </p:nvSpPr>
        <p:spPr bwMode="auto">
          <a:xfrm>
            <a:off x="4443702" y="3888590"/>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61" name="Text Box 29"/>
          <p:cNvSpPr txBox="1">
            <a:spLocks noChangeArrowheads="1"/>
          </p:cNvSpPr>
          <p:nvPr/>
        </p:nvSpPr>
        <p:spPr bwMode="auto">
          <a:xfrm>
            <a:off x="4170307" y="38676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62" name="Text Box 30"/>
          <p:cNvSpPr txBox="1">
            <a:spLocks noChangeArrowheads="1"/>
          </p:cNvSpPr>
          <p:nvPr/>
        </p:nvSpPr>
        <p:spPr bwMode="auto">
          <a:xfrm>
            <a:off x="6380761" y="35442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63" name="Line 34"/>
          <p:cNvSpPr>
            <a:spLocks noChangeShapeType="1"/>
          </p:cNvSpPr>
          <p:nvPr/>
        </p:nvSpPr>
        <p:spPr bwMode="auto">
          <a:xfrm>
            <a:off x="6720547" y="367008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64" name="Line 106"/>
          <p:cNvSpPr>
            <a:spLocks noChangeShapeType="1"/>
          </p:cNvSpPr>
          <p:nvPr/>
        </p:nvSpPr>
        <p:spPr bwMode="auto">
          <a:xfrm>
            <a:off x="3781907" y="374242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65" name="Line 106"/>
          <p:cNvSpPr>
            <a:spLocks noChangeShapeType="1"/>
          </p:cNvSpPr>
          <p:nvPr/>
        </p:nvSpPr>
        <p:spPr bwMode="auto">
          <a:xfrm flipH="1">
            <a:off x="5800521" y="375944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66" name="Text Box 22"/>
          <p:cNvSpPr txBox="1">
            <a:spLocks noChangeArrowheads="1"/>
          </p:cNvSpPr>
          <p:nvPr/>
        </p:nvSpPr>
        <p:spPr bwMode="auto">
          <a:xfrm>
            <a:off x="6697034" y="362368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7" name="Text Box 17"/>
          <p:cNvSpPr txBox="1">
            <a:spLocks noChangeArrowheads="1"/>
          </p:cNvSpPr>
          <p:nvPr/>
        </p:nvSpPr>
        <p:spPr bwMode="auto">
          <a:xfrm>
            <a:off x="5738095" y="361165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68" name="Text Box 17"/>
          <p:cNvSpPr txBox="1">
            <a:spLocks noChangeArrowheads="1"/>
          </p:cNvSpPr>
          <p:nvPr/>
        </p:nvSpPr>
        <p:spPr bwMode="auto">
          <a:xfrm>
            <a:off x="3738266" y="367008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69" name="Rectangle 8"/>
          <p:cNvSpPr>
            <a:spLocks noChangeArrowheads="1"/>
          </p:cNvSpPr>
          <p:nvPr/>
        </p:nvSpPr>
        <p:spPr bwMode="auto">
          <a:xfrm>
            <a:off x="926811" y="439058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0" name="Line 9"/>
          <p:cNvSpPr>
            <a:spLocks noChangeShapeType="1"/>
          </p:cNvSpPr>
          <p:nvPr/>
        </p:nvSpPr>
        <p:spPr bwMode="auto">
          <a:xfrm>
            <a:off x="914214" y="456745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1" name="Text Box 10"/>
          <p:cNvSpPr txBox="1">
            <a:spLocks noChangeArrowheads="1"/>
          </p:cNvSpPr>
          <p:nvPr/>
        </p:nvSpPr>
        <p:spPr bwMode="auto">
          <a:xfrm>
            <a:off x="1044414" y="433319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72" name="Rectangle 27"/>
          <p:cNvSpPr>
            <a:spLocks noChangeArrowheads="1"/>
          </p:cNvSpPr>
          <p:nvPr/>
        </p:nvSpPr>
        <p:spPr bwMode="auto">
          <a:xfrm>
            <a:off x="914214" y="4567450"/>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73" name="Rectangle 8"/>
          <p:cNvSpPr>
            <a:spLocks noChangeArrowheads="1"/>
          </p:cNvSpPr>
          <p:nvPr/>
        </p:nvSpPr>
        <p:spPr bwMode="auto">
          <a:xfrm>
            <a:off x="2763687" y="441023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4" name="Line 9"/>
          <p:cNvSpPr>
            <a:spLocks noChangeShapeType="1"/>
          </p:cNvSpPr>
          <p:nvPr/>
        </p:nvSpPr>
        <p:spPr bwMode="auto">
          <a:xfrm flipV="1">
            <a:off x="2763688" y="456745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5" name="Text Box 10"/>
          <p:cNvSpPr txBox="1">
            <a:spLocks noChangeArrowheads="1"/>
          </p:cNvSpPr>
          <p:nvPr/>
        </p:nvSpPr>
        <p:spPr bwMode="auto">
          <a:xfrm>
            <a:off x="2970426" y="435513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76" name="Rectangle 27"/>
          <p:cNvSpPr>
            <a:spLocks noChangeArrowheads="1"/>
          </p:cNvSpPr>
          <p:nvPr/>
        </p:nvSpPr>
        <p:spPr bwMode="auto">
          <a:xfrm>
            <a:off x="2751090" y="4587103"/>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77" name="Rectangle 23"/>
          <p:cNvSpPr>
            <a:spLocks noChangeArrowheads="1"/>
          </p:cNvSpPr>
          <p:nvPr/>
        </p:nvSpPr>
        <p:spPr bwMode="auto">
          <a:xfrm>
            <a:off x="6718166" y="451213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8" name="Text Box 25"/>
          <p:cNvSpPr txBox="1">
            <a:spLocks noChangeArrowheads="1"/>
          </p:cNvSpPr>
          <p:nvPr/>
        </p:nvSpPr>
        <p:spPr bwMode="auto">
          <a:xfrm>
            <a:off x="6937241" y="446570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79" name="Line 34"/>
          <p:cNvSpPr>
            <a:spLocks noChangeShapeType="1"/>
          </p:cNvSpPr>
          <p:nvPr/>
        </p:nvSpPr>
        <p:spPr bwMode="auto">
          <a:xfrm>
            <a:off x="6720546" y="469430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80" name="Text Box 22"/>
          <p:cNvSpPr txBox="1">
            <a:spLocks noChangeArrowheads="1"/>
          </p:cNvSpPr>
          <p:nvPr/>
        </p:nvSpPr>
        <p:spPr bwMode="auto">
          <a:xfrm>
            <a:off x="6697032" y="464789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1" name="Line 106"/>
          <p:cNvSpPr>
            <a:spLocks noChangeShapeType="1"/>
          </p:cNvSpPr>
          <p:nvPr/>
        </p:nvSpPr>
        <p:spPr bwMode="auto">
          <a:xfrm>
            <a:off x="7359828" y="396252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82" name="Text Box 30"/>
          <p:cNvSpPr txBox="1">
            <a:spLocks noChangeArrowheads="1"/>
          </p:cNvSpPr>
          <p:nvPr/>
        </p:nvSpPr>
        <p:spPr bwMode="auto">
          <a:xfrm>
            <a:off x="7302277" y="391796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3" name="Text Box 30"/>
          <p:cNvSpPr txBox="1">
            <a:spLocks noChangeArrowheads="1"/>
          </p:cNvSpPr>
          <p:nvPr/>
        </p:nvSpPr>
        <p:spPr bwMode="auto">
          <a:xfrm>
            <a:off x="6989628" y="431932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4" name="Isosceles Triangle 83"/>
          <p:cNvSpPr/>
          <p:nvPr/>
        </p:nvSpPr>
        <p:spPr>
          <a:xfrm rot="5400000">
            <a:off x="4325810" y="376442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5" name="Isosceles Triangle 84"/>
          <p:cNvSpPr/>
          <p:nvPr/>
        </p:nvSpPr>
        <p:spPr>
          <a:xfrm rot="10800000">
            <a:off x="7403209" y="435841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6" name="Isosceles Triangle 85"/>
          <p:cNvSpPr/>
          <p:nvPr/>
        </p:nvSpPr>
        <p:spPr>
          <a:xfrm rot="5400000">
            <a:off x="6332229" y="36987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87" name="Isosceles Triangle 86"/>
          <p:cNvSpPr/>
          <p:nvPr/>
        </p:nvSpPr>
        <p:spPr>
          <a:xfrm>
            <a:off x="3035603" y="395516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88" name="Straight Connector 87"/>
          <p:cNvCxnSpPr>
            <a:stCxn id="87" idx="3"/>
          </p:cNvCxnSpPr>
          <p:nvPr/>
        </p:nvCxnSpPr>
        <p:spPr>
          <a:xfrm>
            <a:off x="3178395" y="41084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p:cNvCxnSpPr/>
          <p:nvPr/>
        </p:nvCxnSpPr>
        <p:spPr>
          <a:xfrm>
            <a:off x="1777342" y="424337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p:cNvCxnSpPr/>
          <p:nvPr/>
        </p:nvCxnSpPr>
        <p:spPr>
          <a:xfrm>
            <a:off x="4157411" y="426083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91" name="Straight Connector 90"/>
          <p:cNvCxnSpPr/>
          <p:nvPr/>
        </p:nvCxnSpPr>
        <p:spPr>
          <a:xfrm>
            <a:off x="6165751" y="1450069"/>
            <a:ext cx="677" cy="86941"/>
          </a:xfrm>
          <a:prstGeom prst="line">
            <a:avLst/>
          </a:prstGeom>
        </p:spPr>
        <p:style>
          <a:lnRef idx="1">
            <a:schemeClr val="dk1"/>
          </a:lnRef>
          <a:fillRef idx="0">
            <a:schemeClr val="dk1"/>
          </a:fillRef>
          <a:effectRef idx="0">
            <a:schemeClr val="dk1"/>
          </a:effectRef>
          <a:fontRef idx="minor">
            <a:schemeClr val="tx1"/>
          </a:fontRef>
        </p:style>
      </p:cxnSp>
      <p:sp>
        <p:nvSpPr>
          <p:cNvPr id="92" name="Rectangle 18"/>
          <p:cNvSpPr>
            <a:spLocks noChangeArrowheads="1"/>
          </p:cNvSpPr>
          <p:nvPr/>
        </p:nvSpPr>
        <p:spPr bwMode="auto">
          <a:xfrm>
            <a:off x="4666155" y="301028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3" name="Line 19"/>
          <p:cNvSpPr>
            <a:spLocks noChangeShapeType="1"/>
          </p:cNvSpPr>
          <p:nvPr/>
        </p:nvSpPr>
        <p:spPr bwMode="auto">
          <a:xfrm>
            <a:off x="4666155" y="319149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4" name="Text Box 21"/>
          <p:cNvSpPr txBox="1">
            <a:spLocks noChangeArrowheads="1"/>
          </p:cNvSpPr>
          <p:nvPr/>
        </p:nvSpPr>
        <p:spPr bwMode="auto">
          <a:xfrm>
            <a:off x="4776125" y="297839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95" name="Rectangle 28"/>
          <p:cNvSpPr>
            <a:spLocks noChangeArrowheads="1"/>
          </p:cNvSpPr>
          <p:nvPr/>
        </p:nvSpPr>
        <p:spPr bwMode="auto">
          <a:xfrm>
            <a:off x="4635566" y="3180219"/>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96" name="Line 106"/>
          <p:cNvSpPr>
            <a:spLocks noChangeShapeType="1"/>
          </p:cNvSpPr>
          <p:nvPr/>
        </p:nvSpPr>
        <p:spPr bwMode="auto">
          <a:xfrm flipH="1" flipV="1">
            <a:off x="5931789" y="329504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99" name="Text Box 16"/>
          <p:cNvSpPr txBox="1">
            <a:spLocks noChangeArrowheads="1"/>
          </p:cNvSpPr>
          <p:nvPr/>
        </p:nvSpPr>
        <p:spPr bwMode="auto">
          <a:xfrm>
            <a:off x="5915295" y="306204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00" name="Text Box 30"/>
          <p:cNvSpPr txBox="1">
            <a:spLocks noChangeArrowheads="1"/>
          </p:cNvSpPr>
          <p:nvPr/>
        </p:nvSpPr>
        <p:spPr bwMode="auto">
          <a:xfrm>
            <a:off x="6358986" y="339444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04" name="Straight Connector 103"/>
          <p:cNvCxnSpPr/>
          <p:nvPr/>
        </p:nvCxnSpPr>
        <p:spPr>
          <a:xfrm>
            <a:off x="1778752" y="425230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05" name="TextBox 104"/>
          <p:cNvSpPr txBox="1"/>
          <p:nvPr/>
        </p:nvSpPr>
        <p:spPr>
          <a:xfrm>
            <a:off x="6826199" y="4090192"/>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16" name="Text Box 17"/>
          <p:cNvSpPr txBox="1">
            <a:spLocks noChangeArrowheads="1"/>
          </p:cNvSpPr>
          <p:nvPr/>
        </p:nvSpPr>
        <p:spPr bwMode="auto">
          <a:xfrm>
            <a:off x="6061318" y="3254130"/>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17" name="Isosceles Triangle 116"/>
          <p:cNvSpPr/>
          <p:nvPr/>
        </p:nvSpPr>
        <p:spPr>
          <a:xfrm rot="5400000">
            <a:off x="6338329" y="3331752"/>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732010759"/>
      </p:ext>
    </p:extLst>
  </p:cSld>
  <p:clrMapOvr>
    <a:masterClrMapping/>
  </p:clrMapOvr>
  <mc:AlternateContent xmlns:mc="http://schemas.openxmlformats.org/markup-compatibility/2006">
    <mc:Choice xmlns:p14="http://schemas.microsoft.com/office/powerpoint/2010/main" Requires="p14">
      <p:transition spd="slow" p14:dur="2000" advTm="14193"/>
    </mc:Choice>
    <mc:Fallback>
      <p:transition spd="slow" advTm="1419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1</a:t>
            </a:r>
            <a:endParaRPr lang="sv-SE" dirty="0"/>
          </a:p>
        </p:txBody>
      </p:sp>
      <p:sp>
        <p:nvSpPr>
          <p:cNvPr id="3" name="Content Placeholder 2"/>
          <p:cNvSpPr>
            <a:spLocks noGrp="1"/>
          </p:cNvSpPr>
          <p:nvPr>
            <p:ph idx="1"/>
          </p:nvPr>
        </p:nvSpPr>
        <p:spPr/>
        <p:txBody>
          <a:bodyPr>
            <a:normAutofit/>
          </a:bodyPr>
          <a:lstStyle/>
          <a:p>
            <a:r>
              <a:rPr lang="sv-SE" sz="1600" dirty="0" smtClean="0">
                <a:solidFill>
                  <a:srgbClr val="00B050"/>
                </a:solidFill>
              </a:rPr>
              <a:t>TO DO: </a:t>
            </a:r>
            <a:r>
              <a:rPr lang="sv-SE" sz="1600" dirty="0" smtClean="0"/>
              <a:t>Start check the </a:t>
            </a:r>
            <a:r>
              <a:rPr lang="sv-SE" sz="1600" dirty="0" err="1" smtClean="0"/>
              <a:t>multiplicity</a:t>
            </a:r>
            <a:r>
              <a:rPr lang="sv-SE" sz="1600" dirty="0"/>
              <a:t> </a:t>
            </a:r>
            <a:r>
              <a:rPr lang="sv-SE" sz="1600" dirty="0" err="1" smtClean="0"/>
              <a:t>of</a:t>
            </a:r>
            <a:r>
              <a:rPr lang="sv-SE" sz="1600" dirty="0" smtClean="0"/>
              <a:t> the </a:t>
            </a:r>
            <a:r>
              <a:rPr lang="sv-SE" sz="1600" dirty="0" err="1" smtClean="0"/>
              <a:t>attributes</a:t>
            </a:r>
            <a:r>
              <a:rPr lang="sv-SE" sz="1600" dirty="0" smtClean="0"/>
              <a:t>. </a:t>
            </a:r>
            <a:r>
              <a:rPr lang="sv-SE" sz="1600" dirty="0" err="1" smtClean="0"/>
              <a:t>C</a:t>
            </a:r>
            <a:r>
              <a:rPr lang="sv-SE" sz="1600" dirty="0" err="1" smtClean="0"/>
              <a:t>reate</a:t>
            </a:r>
            <a:r>
              <a:rPr lang="sv-SE" sz="1600" dirty="0" smtClean="0"/>
              <a:t> </a:t>
            </a:r>
            <a:r>
              <a:rPr lang="sv-SE" sz="1600" dirty="0" smtClean="0"/>
              <a:t>new </a:t>
            </a:r>
            <a:r>
              <a:rPr lang="sv-SE" sz="1600" dirty="0" err="1" smtClean="0"/>
              <a:t>classes</a:t>
            </a:r>
            <a:r>
              <a:rPr lang="sv-SE" sz="1600" dirty="0" smtClean="0"/>
              <a:t> </a:t>
            </a:r>
            <a:r>
              <a:rPr lang="sv-SE" sz="1600" dirty="0" err="1" smtClean="0"/>
              <a:t>if</a:t>
            </a:r>
            <a:r>
              <a:rPr lang="sv-SE" sz="1600" dirty="0" smtClean="0"/>
              <a:t> </a:t>
            </a:r>
            <a:r>
              <a:rPr lang="sv-SE" sz="1600" dirty="0" err="1" smtClean="0"/>
              <a:t>some</a:t>
            </a:r>
            <a:r>
              <a:rPr lang="sv-SE" sz="1600" dirty="0" smtClean="0"/>
              <a:t> </a:t>
            </a:r>
            <a:r>
              <a:rPr lang="sv-SE" sz="1600" dirty="0" err="1" smtClean="0"/>
              <a:t>of</a:t>
            </a:r>
            <a:r>
              <a:rPr lang="sv-SE" sz="1600" dirty="0" smtClean="0"/>
              <a:t> the </a:t>
            </a:r>
            <a:r>
              <a:rPr lang="sv-SE" sz="1600" dirty="0" err="1" smtClean="0"/>
              <a:t>attributes</a:t>
            </a:r>
            <a:r>
              <a:rPr lang="sv-SE" sz="1600" dirty="0" smtClean="0"/>
              <a:t> </a:t>
            </a:r>
            <a:r>
              <a:rPr lang="sv-SE" sz="1600" dirty="0" err="1" smtClean="0"/>
              <a:t>have</a:t>
            </a:r>
            <a:r>
              <a:rPr lang="sv-SE" sz="1600" dirty="0" smtClean="0"/>
              <a:t> the </a:t>
            </a:r>
            <a:r>
              <a:rPr lang="sv-SE" sz="1600" dirty="0" err="1" smtClean="0"/>
              <a:t>multiplicity</a:t>
            </a:r>
            <a:r>
              <a:rPr lang="sv-SE" sz="1600" dirty="0" smtClean="0"/>
              <a:t> 0..1 or 0</a:t>
            </a:r>
            <a:r>
              <a:rPr lang="sv-SE" sz="1600" dirty="0" smtClean="0"/>
              <a:t>..*. </a:t>
            </a:r>
            <a:r>
              <a:rPr lang="sv-SE" sz="1600" dirty="0" err="1" smtClean="0"/>
              <a:t>Why</a:t>
            </a:r>
            <a:r>
              <a:rPr lang="sv-SE" sz="1600" dirty="0" smtClean="0"/>
              <a:t>? In </a:t>
            </a:r>
            <a:r>
              <a:rPr lang="sv-SE" sz="1600" dirty="0" smtClean="0"/>
              <a:t>order to not accept NULL</a:t>
            </a:r>
          </a:p>
          <a:p>
            <a:pPr marL="0" indent="0">
              <a:buNone/>
            </a:pPr>
            <a:endParaRPr lang="sv-SE" sz="2000" dirty="0"/>
          </a:p>
          <a:p>
            <a:endParaRPr lang="sv-SE" sz="2000" dirty="0"/>
          </a:p>
        </p:txBody>
      </p:sp>
      <p:sp>
        <p:nvSpPr>
          <p:cNvPr id="152" name="Rectangle 8"/>
          <p:cNvSpPr>
            <a:spLocks noChangeArrowheads="1"/>
          </p:cNvSpPr>
          <p:nvPr/>
        </p:nvSpPr>
        <p:spPr bwMode="auto">
          <a:xfrm>
            <a:off x="2449591" y="2921448"/>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3" name="Line 9"/>
          <p:cNvSpPr>
            <a:spLocks noChangeShapeType="1"/>
          </p:cNvSpPr>
          <p:nvPr/>
        </p:nvSpPr>
        <p:spPr bwMode="auto">
          <a:xfrm>
            <a:off x="2449591" y="3092897"/>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4" name="Text Box 10"/>
          <p:cNvSpPr txBox="1">
            <a:spLocks noChangeArrowheads="1"/>
          </p:cNvSpPr>
          <p:nvPr/>
        </p:nvSpPr>
        <p:spPr bwMode="auto">
          <a:xfrm>
            <a:off x="2650807" y="287382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55" name="Text Box 16"/>
          <p:cNvSpPr txBox="1">
            <a:spLocks noChangeArrowheads="1"/>
          </p:cNvSpPr>
          <p:nvPr/>
        </p:nvSpPr>
        <p:spPr bwMode="auto">
          <a:xfrm>
            <a:off x="3713774" y="299232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6" name="Text Box 17"/>
          <p:cNvSpPr txBox="1">
            <a:spLocks noChangeArrowheads="1"/>
          </p:cNvSpPr>
          <p:nvPr/>
        </p:nvSpPr>
        <p:spPr bwMode="auto">
          <a:xfrm>
            <a:off x="5735336" y="3449879"/>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57" name="Rectangle 18"/>
          <p:cNvSpPr>
            <a:spLocks noChangeArrowheads="1"/>
          </p:cNvSpPr>
          <p:nvPr/>
        </p:nvSpPr>
        <p:spPr bwMode="auto">
          <a:xfrm>
            <a:off x="4513755" y="3245589"/>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8" name="Line 19"/>
          <p:cNvSpPr>
            <a:spLocks noChangeShapeType="1"/>
          </p:cNvSpPr>
          <p:nvPr/>
        </p:nvSpPr>
        <p:spPr bwMode="auto">
          <a:xfrm>
            <a:off x="4513755" y="3426804"/>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9" name="Text Box 21"/>
          <p:cNvSpPr txBox="1">
            <a:spLocks noChangeArrowheads="1"/>
          </p:cNvSpPr>
          <p:nvPr/>
        </p:nvSpPr>
        <p:spPr bwMode="auto">
          <a:xfrm>
            <a:off x="4623725" y="321369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60" name="Rectangle 23"/>
          <p:cNvSpPr>
            <a:spLocks noChangeArrowheads="1"/>
          </p:cNvSpPr>
          <p:nvPr/>
        </p:nvSpPr>
        <p:spPr bwMode="auto">
          <a:xfrm>
            <a:off x="6718167" y="2990486"/>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1" name="Text Box 25"/>
          <p:cNvSpPr txBox="1">
            <a:spLocks noChangeArrowheads="1"/>
          </p:cNvSpPr>
          <p:nvPr/>
        </p:nvSpPr>
        <p:spPr bwMode="auto">
          <a:xfrm>
            <a:off x="6754778" y="2950857"/>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62" name="Rectangle 27"/>
          <p:cNvSpPr>
            <a:spLocks noChangeArrowheads="1"/>
          </p:cNvSpPr>
          <p:nvPr/>
        </p:nvSpPr>
        <p:spPr bwMode="auto">
          <a:xfrm>
            <a:off x="2412682" y="3057811"/>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63" name="Rectangle 28"/>
          <p:cNvSpPr>
            <a:spLocks noChangeArrowheads="1"/>
          </p:cNvSpPr>
          <p:nvPr/>
        </p:nvSpPr>
        <p:spPr bwMode="auto">
          <a:xfrm>
            <a:off x="4443702" y="3391158"/>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64" name="Text Box 29"/>
          <p:cNvSpPr txBox="1">
            <a:spLocks noChangeArrowheads="1"/>
          </p:cNvSpPr>
          <p:nvPr/>
        </p:nvSpPr>
        <p:spPr bwMode="auto">
          <a:xfrm>
            <a:off x="4170307" y="337021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5" name="Text Box 30"/>
          <p:cNvSpPr txBox="1">
            <a:spLocks noChangeArrowheads="1"/>
          </p:cNvSpPr>
          <p:nvPr/>
        </p:nvSpPr>
        <p:spPr bwMode="auto">
          <a:xfrm>
            <a:off x="6380761" y="30468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66" name="Line 34"/>
          <p:cNvSpPr>
            <a:spLocks noChangeShapeType="1"/>
          </p:cNvSpPr>
          <p:nvPr/>
        </p:nvSpPr>
        <p:spPr bwMode="auto">
          <a:xfrm>
            <a:off x="6720547" y="3172651"/>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7" name="Line 106"/>
          <p:cNvSpPr>
            <a:spLocks noChangeShapeType="1"/>
          </p:cNvSpPr>
          <p:nvPr/>
        </p:nvSpPr>
        <p:spPr bwMode="auto">
          <a:xfrm>
            <a:off x="3781907" y="3244993"/>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8" name="Line 106"/>
          <p:cNvSpPr>
            <a:spLocks noChangeShapeType="1"/>
          </p:cNvSpPr>
          <p:nvPr/>
        </p:nvSpPr>
        <p:spPr bwMode="auto">
          <a:xfrm flipH="1">
            <a:off x="5800521" y="3262011"/>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9" name="Text Box 22"/>
          <p:cNvSpPr txBox="1">
            <a:spLocks noChangeArrowheads="1"/>
          </p:cNvSpPr>
          <p:nvPr/>
        </p:nvSpPr>
        <p:spPr bwMode="auto">
          <a:xfrm>
            <a:off x="6697034" y="3126250"/>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70" name="Text Box 17"/>
          <p:cNvSpPr txBox="1">
            <a:spLocks noChangeArrowheads="1"/>
          </p:cNvSpPr>
          <p:nvPr/>
        </p:nvSpPr>
        <p:spPr bwMode="auto">
          <a:xfrm>
            <a:off x="5738095" y="311422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71" name="Text Box 17"/>
          <p:cNvSpPr txBox="1">
            <a:spLocks noChangeArrowheads="1"/>
          </p:cNvSpPr>
          <p:nvPr/>
        </p:nvSpPr>
        <p:spPr bwMode="auto">
          <a:xfrm>
            <a:off x="3738266" y="3172651"/>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72" name="Rectangle 8"/>
          <p:cNvSpPr>
            <a:spLocks noChangeArrowheads="1"/>
          </p:cNvSpPr>
          <p:nvPr/>
        </p:nvSpPr>
        <p:spPr bwMode="auto">
          <a:xfrm>
            <a:off x="926811" y="3893151"/>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3" name="Line 9"/>
          <p:cNvSpPr>
            <a:spLocks noChangeShapeType="1"/>
          </p:cNvSpPr>
          <p:nvPr/>
        </p:nvSpPr>
        <p:spPr bwMode="auto">
          <a:xfrm>
            <a:off x="914214" y="4070018"/>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4" name="Text Box 10"/>
          <p:cNvSpPr txBox="1">
            <a:spLocks noChangeArrowheads="1"/>
          </p:cNvSpPr>
          <p:nvPr/>
        </p:nvSpPr>
        <p:spPr bwMode="auto">
          <a:xfrm>
            <a:off x="1044414" y="383576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75" name="Rectangle 27"/>
          <p:cNvSpPr>
            <a:spLocks noChangeArrowheads="1"/>
          </p:cNvSpPr>
          <p:nvPr/>
        </p:nvSpPr>
        <p:spPr bwMode="auto">
          <a:xfrm>
            <a:off x="914214" y="4070018"/>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76" name="Rectangle 8"/>
          <p:cNvSpPr>
            <a:spLocks noChangeArrowheads="1"/>
          </p:cNvSpPr>
          <p:nvPr/>
        </p:nvSpPr>
        <p:spPr bwMode="auto">
          <a:xfrm>
            <a:off x="2763687" y="3912804"/>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7" name="Line 9"/>
          <p:cNvSpPr>
            <a:spLocks noChangeShapeType="1"/>
          </p:cNvSpPr>
          <p:nvPr/>
        </p:nvSpPr>
        <p:spPr bwMode="auto">
          <a:xfrm flipV="1">
            <a:off x="2763688" y="4070018"/>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8" name="Text Box 10"/>
          <p:cNvSpPr txBox="1">
            <a:spLocks noChangeArrowheads="1"/>
          </p:cNvSpPr>
          <p:nvPr/>
        </p:nvSpPr>
        <p:spPr bwMode="auto">
          <a:xfrm>
            <a:off x="2970426" y="3857701"/>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79" name="Rectangle 27"/>
          <p:cNvSpPr>
            <a:spLocks noChangeArrowheads="1"/>
          </p:cNvSpPr>
          <p:nvPr/>
        </p:nvSpPr>
        <p:spPr bwMode="auto">
          <a:xfrm>
            <a:off x="2751090" y="4089671"/>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80" name="Rectangle 23"/>
          <p:cNvSpPr>
            <a:spLocks noChangeArrowheads="1"/>
          </p:cNvSpPr>
          <p:nvPr/>
        </p:nvSpPr>
        <p:spPr bwMode="auto">
          <a:xfrm>
            <a:off x="6718166" y="4014704"/>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1" name="Text Box 25"/>
          <p:cNvSpPr txBox="1">
            <a:spLocks noChangeArrowheads="1"/>
          </p:cNvSpPr>
          <p:nvPr/>
        </p:nvSpPr>
        <p:spPr bwMode="auto">
          <a:xfrm>
            <a:off x="6937241" y="396826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82" name="Line 34"/>
          <p:cNvSpPr>
            <a:spLocks noChangeShapeType="1"/>
          </p:cNvSpPr>
          <p:nvPr/>
        </p:nvSpPr>
        <p:spPr bwMode="auto">
          <a:xfrm>
            <a:off x="6720546" y="4196868"/>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83" name="Text Box 22"/>
          <p:cNvSpPr txBox="1">
            <a:spLocks noChangeArrowheads="1"/>
          </p:cNvSpPr>
          <p:nvPr/>
        </p:nvSpPr>
        <p:spPr bwMode="auto">
          <a:xfrm>
            <a:off x="6697032" y="4150467"/>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84" name="Line 106"/>
          <p:cNvSpPr>
            <a:spLocks noChangeShapeType="1"/>
          </p:cNvSpPr>
          <p:nvPr/>
        </p:nvSpPr>
        <p:spPr bwMode="auto">
          <a:xfrm>
            <a:off x="7359828" y="3465091"/>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5" name="Text Box 30"/>
          <p:cNvSpPr txBox="1">
            <a:spLocks noChangeArrowheads="1"/>
          </p:cNvSpPr>
          <p:nvPr/>
        </p:nvSpPr>
        <p:spPr bwMode="auto">
          <a:xfrm>
            <a:off x="7302277" y="342053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86" name="Text Box 30"/>
          <p:cNvSpPr txBox="1">
            <a:spLocks noChangeArrowheads="1"/>
          </p:cNvSpPr>
          <p:nvPr/>
        </p:nvSpPr>
        <p:spPr bwMode="auto">
          <a:xfrm>
            <a:off x="6989628" y="382189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87" name="Isosceles Triangle 186"/>
          <p:cNvSpPr/>
          <p:nvPr/>
        </p:nvSpPr>
        <p:spPr>
          <a:xfrm rot="5400000">
            <a:off x="4325810" y="326699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88" name="Isosceles Triangle 187"/>
          <p:cNvSpPr/>
          <p:nvPr/>
        </p:nvSpPr>
        <p:spPr>
          <a:xfrm rot="10800000">
            <a:off x="7403209" y="3860980"/>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89" name="Isosceles Triangle 188"/>
          <p:cNvSpPr/>
          <p:nvPr/>
        </p:nvSpPr>
        <p:spPr>
          <a:xfrm rot="5400000">
            <a:off x="6332229" y="320129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0" name="Isosceles Triangle 189"/>
          <p:cNvSpPr/>
          <p:nvPr/>
        </p:nvSpPr>
        <p:spPr>
          <a:xfrm>
            <a:off x="3035603" y="3457732"/>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91" name="Straight Connector 190"/>
          <p:cNvCxnSpPr>
            <a:stCxn id="190" idx="3"/>
          </p:cNvCxnSpPr>
          <p:nvPr/>
        </p:nvCxnSpPr>
        <p:spPr>
          <a:xfrm>
            <a:off x="3178395" y="3610998"/>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92" name="Straight Connector 191"/>
          <p:cNvCxnSpPr/>
          <p:nvPr/>
        </p:nvCxnSpPr>
        <p:spPr>
          <a:xfrm>
            <a:off x="1777342" y="3745940"/>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93" name="Straight Connector 192"/>
          <p:cNvCxnSpPr/>
          <p:nvPr/>
        </p:nvCxnSpPr>
        <p:spPr>
          <a:xfrm>
            <a:off x="4157411" y="376339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94" name="Rectangle 18"/>
          <p:cNvSpPr>
            <a:spLocks noChangeArrowheads="1"/>
          </p:cNvSpPr>
          <p:nvPr/>
        </p:nvSpPr>
        <p:spPr bwMode="auto">
          <a:xfrm>
            <a:off x="4666155" y="251285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5" name="Line 19"/>
          <p:cNvSpPr>
            <a:spLocks noChangeShapeType="1"/>
          </p:cNvSpPr>
          <p:nvPr/>
        </p:nvSpPr>
        <p:spPr bwMode="auto">
          <a:xfrm>
            <a:off x="4666155" y="269406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6" name="Text Box 21"/>
          <p:cNvSpPr txBox="1">
            <a:spLocks noChangeArrowheads="1"/>
          </p:cNvSpPr>
          <p:nvPr/>
        </p:nvSpPr>
        <p:spPr bwMode="auto">
          <a:xfrm>
            <a:off x="4776125" y="248095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97" name="Rectangle 28"/>
          <p:cNvSpPr>
            <a:spLocks noChangeArrowheads="1"/>
          </p:cNvSpPr>
          <p:nvPr/>
        </p:nvSpPr>
        <p:spPr bwMode="auto">
          <a:xfrm>
            <a:off x="4635566" y="2682787"/>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98" name="Line 106"/>
          <p:cNvSpPr>
            <a:spLocks noChangeShapeType="1"/>
          </p:cNvSpPr>
          <p:nvPr/>
        </p:nvSpPr>
        <p:spPr bwMode="auto">
          <a:xfrm flipH="1" flipV="1">
            <a:off x="5931789" y="2797612"/>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1" name="Text Box 16"/>
          <p:cNvSpPr txBox="1">
            <a:spLocks noChangeArrowheads="1"/>
          </p:cNvSpPr>
          <p:nvPr/>
        </p:nvSpPr>
        <p:spPr bwMode="auto">
          <a:xfrm>
            <a:off x="5855427" y="26004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02" name="Text Box 30"/>
          <p:cNvSpPr txBox="1">
            <a:spLocks noChangeArrowheads="1"/>
          </p:cNvSpPr>
          <p:nvPr/>
        </p:nvSpPr>
        <p:spPr bwMode="auto">
          <a:xfrm>
            <a:off x="6358986" y="289701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203" name="Straight Connector 202"/>
          <p:cNvCxnSpPr/>
          <p:nvPr/>
        </p:nvCxnSpPr>
        <p:spPr>
          <a:xfrm>
            <a:off x="1778752" y="375486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04" name="TextBox 203"/>
          <p:cNvSpPr txBox="1"/>
          <p:nvPr/>
        </p:nvSpPr>
        <p:spPr>
          <a:xfrm>
            <a:off x="6826199" y="3592760"/>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205" name="Text Box 17"/>
          <p:cNvSpPr txBox="1">
            <a:spLocks noChangeArrowheads="1"/>
          </p:cNvSpPr>
          <p:nvPr/>
        </p:nvSpPr>
        <p:spPr bwMode="auto">
          <a:xfrm>
            <a:off x="6061318" y="278595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06" name="Isosceles Triangle 205"/>
          <p:cNvSpPr/>
          <p:nvPr/>
        </p:nvSpPr>
        <p:spPr>
          <a:xfrm rot="5400000">
            <a:off x="6338329" y="2863579"/>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5" name="Audio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287930406"/>
      </p:ext>
    </p:extLst>
  </p:cSld>
  <p:clrMapOvr>
    <a:masterClrMapping/>
  </p:clrMapOvr>
  <mc:AlternateContent xmlns:mc="http://schemas.openxmlformats.org/markup-compatibility/2006">
    <mc:Choice xmlns:p14="http://schemas.microsoft.com/office/powerpoint/2010/main" Requires="p14">
      <p:transition spd="slow" p14:dur="2000" advTm="67292"/>
    </mc:Choice>
    <mc:Fallback>
      <p:transition spd="slow" advTm="6729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a:t>
            </a:r>
            <a:r>
              <a:rPr lang="sv-SE" dirty="0"/>
              <a:t>1</a:t>
            </a:r>
          </a:p>
        </p:txBody>
      </p:sp>
      <p:sp>
        <p:nvSpPr>
          <p:cNvPr id="3" name="Content Placeholder 2"/>
          <p:cNvSpPr>
            <a:spLocks noGrp="1"/>
          </p:cNvSpPr>
          <p:nvPr>
            <p:ph idx="1"/>
          </p:nvPr>
        </p:nvSpPr>
        <p:spPr/>
        <p:txBody>
          <a:bodyPr>
            <a:normAutofit/>
          </a:bodyPr>
          <a:lstStyle/>
          <a:p>
            <a:r>
              <a:rPr lang="sv-SE" sz="1600" dirty="0" smtClean="0">
                <a:solidFill>
                  <a:srgbClr val="FF0000"/>
                </a:solidFill>
              </a:rPr>
              <a:t>DONE:</a:t>
            </a:r>
            <a:r>
              <a:rPr lang="sv-SE" sz="1600" dirty="0" smtClean="0"/>
              <a:t> </a:t>
            </a:r>
            <a:r>
              <a:rPr lang="sv-SE" sz="1600" dirty="0"/>
              <a:t>Start check the </a:t>
            </a:r>
            <a:r>
              <a:rPr lang="sv-SE" sz="1600" dirty="0" err="1"/>
              <a:t>multiplicity</a:t>
            </a:r>
            <a:r>
              <a:rPr lang="sv-SE" sz="1600" dirty="0"/>
              <a:t> </a:t>
            </a:r>
            <a:r>
              <a:rPr lang="sv-SE" sz="1600" dirty="0" err="1"/>
              <a:t>of</a:t>
            </a:r>
            <a:r>
              <a:rPr lang="sv-SE" sz="1600" dirty="0"/>
              <a:t> the </a:t>
            </a:r>
            <a:r>
              <a:rPr lang="sv-SE" sz="1600" dirty="0" err="1" smtClean="0"/>
              <a:t>attributes</a:t>
            </a:r>
            <a:r>
              <a:rPr lang="sv-SE" sz="1600" dirty="0" smtClean="0"/>
              <a:t>. </a:t>
            </a:r>
            <a:r>
              <a:rPr lang="sv-SE" sz="1600" dirty="0" err="1" smtClean="0"/>
              <a:t>Create</a:t>
            </a:r>
            <a:r>
              <a:rPr lang="sv-SE" sz="1600" dirty="0" smtClean="0"/>
              <a:t> </a:t>
            </a:r>
            <a:r>
              <a:rPr lang="sv-SE" sz="1600" dirty="0" smtClean="0"/>
              <a:t>new </a:t>
            </a:r>
            <a:r>
              <a:rPr lang="sv-SE" sz="1600" dirty="0" err="1" smtClean="0"/>
              <a:t>classes</a:t>
            </a:r>
            <a:r>
              <a:rPr lang="sv-SE" sz="1600" dirty="0" smtClean="0"/>
              <a:t> </a:t>
            </a:r>
            <a:r>
              <a:rPr lang="sv-SE" sz="1600" dirty="0" err="1" smtClean="0"/>
              <a:t>if</a:t>
            </a:r>
            <a:r>
              <a:rPr lang="sv-SE" sz="1600" dirty="0" smtClean="0"/>
              <a:t> </a:t>
            </a:r>
            <a:r>
              <a:rPr lang="sv-SE" sz="1600" dirty="0" err="1" smtClean="0"/>
              <a:t>some</a:t>
            </a:r>
            <a:r>
              <a:rPr lang="sv-SE" sz="1600" dirty="0" smtClean="0"/>
              <a:t> </a:t>
            </a:r>
            <a:r>
              <a:rPr lang="sv-SE" sz="1600" dirty="0" err="1" smtClean="0"/>
              <a:t>of</a:t>
            </a:r>
            <a:r>
              <a:rPr lang="sv-SE" sz="1600" dirty="0" smtClean="0"/>
              <a:t> the </a:t>
            </a:r>
            <a:r>
              <a:rPr lang="sv-SE" sz="1600" dirty="0" err="1" smtClean="0"/>
              <a:t>attributes</a:t>
            </a:r>
            <a:r>
              <a:rPr lang="sv-SE" sz="1600" dirty="0" smtClean="0"/>
              <a:t> </a:t>
            </a:r>
            <a:r>
              <a:rPr lang="sv-SE" sz="1600" dirty="0" err="1" smtClean="0"/>
              <a:t>have</a:t>
            </a:r>
            <a:r>
              <a:rPr lang="sv-SE" sz="1600" dirty="0" smtClean="0"/>
              <a:t> the </a:t>
            </a:r>
            <a:r>
              <a:rPr lang="sv-SE" sz="1600" dirty="0" err="1" smtClean="0"/>
              <a:t>multiplicity</a:t>
            </a:r>
            <a:r>
              <a:rPr lang="sv-SE" sz="1600" dirty="0" smtClean="0"/>
              <a:t> 0..1 or 0</a:t>
            </a:r>
            <a:r>
              <a:rPr lang="sv-SE" sz="1600" dirty="0" smtClean="0"/>
              <a:t>..*. </a:t>
            </a:r>
            <a:r>
              <a:rPr lang="sv-SE" sz="1600" dirty="0" err="1" smtClean="0"/>
              <a:t>Why</a:t>
            </a:r>
            <a:r>
              <a:rPr lang="sv-SE" sz="1600" dirty="0" smtClean="0"/>
              <a:t>? I</a:t>
            </a:r>
            <a:r>
              <a:rPr lang="sv-SE" sz="1600" dirty="0" smtClean="0"/>
              <a:t>n </a:t>
            </a:r>
            <a:r>
              <a:rPr lang="sv-SE" sz="1600" dirty="0" smtClean="0"/>
              <a:t>order to not accept NULL</a:t>
            </a:r>
          </a:p>
          <a:p>
            <a:pPr marL="0" indent="0">
              <a:buNone/>
            </a:pPr>
            <a:endParaRPr lang="sv-SE" sz="2000" dirty="0"/>
          </a:p>
          <a:p>
            <a:endParaRPr lang="sv-SE" sz="2000" dirty="0"/>
          </a:p>
        </p:txBody>
      </p:sp>
      <p:sp>
        <p:nvSpPr>
          <p:cNvPr id="196" name="Rectangle 8"/>
          <p:cNvSpPr>
            <a:spLocks noChangeArrowheads="1"/>
          </p:cNvSpPr>
          <p:nvPr/>
        </p:nvSpPr>
        <p:spPr bwMode="auto">
          <a:xfrm>
            <a:off x="2449591" y="2921448"/>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7" name="Line 9"/>
          <p:cNvSpPr>
            <a:spLocks noChangeShapeType="1"/>
          </p:cNvSpPr>
          <p:nvPr/>
        </p:nvSpPr>
        <p:spPr bwMode="auto">
          <a:xfrm>
            <a:off x="2449591" y="3092897"/>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8" name="Text Box 10"/>
          <p:cNvSpPr txBox="1">
            <a:spLocks noChangeArrowheads="1"/>
          </p:cNvSpPr>
          <p:nvPr/>
        </p:nvSpPr>
        <p:spPr bwMode="auto">
          <a:xfrm>
            <a:off x="2650807" y="287382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99" name="Text Box 16"/>
          <p:cNvSpPr txBox="1">
            <a:spLocks noChangeArrowheads="1"/>
          </p:cNvSpPr>
          <p:nvPr/>
        </p:nvSpPr>
        <p:spPr bwMode="auto">
          <a:xfrm>
            <a:off x="3713774" y="299232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00" name="Text Box 17"/>
          <p:cNvSpPr txBox="1">
            <a:spLocks noChangeArrowheads="1"/>
          </p:cNvSpPr>
          <p:nvPr/>
        </p:nvSpPr>
        <p:spPr bwMode="auto">
          <a:xfrm>
            <a:off x="5735336" y="3449879"/>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01" name="Rectangle 18"/>
          <p:cNvSpPr>
            <a:spLocks noChangeArrowheads="1"/>
          </p:cNvSpPr>
          <p:nvPr/>
        </p:nvSpPr>
        <p:spPr bwMode="auto">
          <a:xfrm>
            <a:off x="4513755" y="3245589"/>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2" name="Line 19"/>
          <p:cNvSpPr>
            <a:spLocks noChangeShapeType="1"/>
          </p:cNvSpPr>
          <p:nvPr/>
        </p:nvSpPr>
        <p:spPr bwMode="auto">
          <a:xfrm>
            <a:off x="4513755" y="3426804"/>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03" name="Text Box 21"/>
          <p:cNvSpPr txBox="1">
            <a:spLocks noChangeArrowheads="1"/>
          </p:cNvSpPr>
          <p:nvPr/>
        </p:nvSpPr>
        <p:spPr bwMode="auto">
          <a:xfrm>
            <a:off x="4623725" y="321369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204" name="Rectangle 23"/>
          <p:cNvSpPr>
            <a:spLocks noChangeArrowheads="1"/>
          </p:cNvSpPr>
          <p:nvPr/>
        </p:nvSpPr>
        <p:spPr bwMode="auto">
          <a:xfrm>
            <a:off x="6718167" y="2990486"/>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5" name="Text Box 25"/>
          <p:cNvSpPr txBox="1">
            <a:spLocks noChangeArrowheads="1"/>
          </p:cNvSpPr>
          <p:nvPr/>
        </p:nvSpPr>
        <p:spPr bwMode="auto">
          <a:xfrm>
            <a:off x="6754778" y="2950857"/>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206" name="Rectangle 27"/>
          <p:cNvSpPr>
            <a:spLocks noChangeArrowheads="1"/>
          </p:cNvSpPr>
          <p:nvPr/>
        </p:nvSpPr>
        <p:spPr bwMode="auto">
          <a:xfrm>
            <a:off x="2412682" y="3057811"/>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207" name="Rectangle 28"/>
          <p:cNvSpPr>
            <a:spLocks noChangeArrowheads="1"/>
          </p:cNvSpPr>
          <p:nvPr/>
        </p:nvSpPr>
        <p:spPr bwMode="auto">
          <a:xfrm>
            <a:off x="4443702" y="3391158"/>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08" name="Text Box 29"/>
          <p:cNvSpPr txBox="1">
            <a:spLocks noChangeArrowheads="1"/>
          </p:cNvSpPr>
          <p:nvPr/>
        </p:nvSpPr>
        <p:spPr bwMode="auto">
          <a:xfrm>
            <a:off x="4170307" y="337021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9" name="Text Box 30"/>
          <p:cNvSpPr txBox="1">
            <a:spLocks noChangeArrowheads="1"/>
          </p:cNvSpPr>
          <p:nvPr/>
        </p:nvSpPr>
        <p:spPr bwMode="auto">
          <a:xfrm>
            <a:off x="6380761" y="30468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10" name="Line 34"/>
          <p:cNvSpPr>
            <a:spLocks noChangeShapeType="1"/>
          </p:cNvSpPr>
          <p:nvPr/>
        </p:nvSpPr>
        <p:spPr bwMode="auto">
          <a:xfrm>
            <a:off x="6720547" y="3172651"/>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11" name="Line 106"/>
          <p:cNvSpPr>
            <a:spLocks noChangeShapeType="1"/>
          </p:cNvSpPr>
          <p:nvPr/>
        </p:nvSpPr>
        <p:spPr bwMode="auto">
          <a:xfrm>
            <a:off x="3781907" y="3244993"/>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12" name="Line 106"/>
          <p:cNvSpPr>
            <a:spLocks noChangeShapeType="1"/>
          </p:cNvSpPr>
          <p:nvPr/>
        </p:nvSpPr>
        <p:spPr bwMode="auto">
          <a:xfrm flipH="1">
            <a:off x="5800521" y="3262011"/>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13" name="Text Box 22"/>
          <p:cNvSpPr txBox="1">
            <a:spLocks noChangeArrowheads="1"/>
          </p:cNvSpPr>
          <p:nvPr/>
        </p:nvSpPr>
        <p:spPr bwMode="auto">
          <a:xfrm>
            <a:off x="6697034" y="3126250"/>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4" name="Text Box 17"/>
          <p:cNvSpPr txBox="1">
            <a:spLocks noChangeArrowheads="1"/>
          </p:cNvSpPr>
          <p:nvPr/>
        </p:nvSpPr>
        <p:spPr bwMode="auto">
          <a:xfrm>
            <a:off x="5738095" y="311422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15" name="Text Box 17"/>
          <p:cNvSpPr txBox="1">
            <a:spLocks noChangeArrowheads="1"/>
          </p:cNvSpPr>
          <p:nvPr/>
        </p:nvSpPr>
        <p:spPr bwMode="auto">
          <a:xfrm>
            <a:off x="3738266" y="3172651"/>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216" name="Rectangle 8"/>
          <p:cNvSpPr>
            <a:spLocks noChangeArrowheads="1"/>
          </p:cNvSpPr>
          <p:nvPr/>
        </p:nvSpPr>
        <p:spPr bwMode="auto">
          <a:xfrm>
            <a:off x="926811" y="3893151"/>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17" name="Line 9"/>
          <p:cNvSpPr>
            <a:spLocks noChangeShapeType="1"/>
          </p:cNvSpPr>
          <p:nvPr/>
        </p:nvSpPr>
        <p:spPr bwMode="auto">
          <a:xfrm>
            <a:off x="914214" y="4070018"/>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18" name="Text Box 10"/>
          <p:cNvSpPr txBox="1">
            <a:spLocks noChangeArrowheads="1"/>
          </p:cNvSpPr>
          <p:nvPr/>
        </p:nvSpPr>
        <p:spPr bwMode="auto">
          <a:xfrm>
            <a:off x="1044414" y="383576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219" name="Rectangle 27"/>
          <p:cNvSpPr>
            <a:spLocks noChangeArrowheads="1"/>
          </p:cNvSpPr>
          <p:nvPr/>
        </p:nvSpPr>
        <p:spPr bwMode="auto">
          <a:xfrm>
            <a:off x="914214" y="4070018"/>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220" name="Rectangle 8"/>
          <p:cNvSpPr>
            <a:spLocks noChangeArrowheads="1"/>
          </p:cNvSpPr>
          <p:nvPr/>
        </p:nvSpPr>
        <p:spPr bwMode="auto">
          <a:xfrm>
            <a:off x="2763687" y="3912804"/>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1" name="Line 9"/>
          <p:cNvSpPr>
            <a:spLocks noChangeShapeType="1"/>
          </p:cNvSpPr>
          <p:nvPr/>
        </p:nvSpPr>
        <p:spPr bwMode="auto">
          <a:xfrm flipV="1">
            <a:off x="2763688" y="4070018"/>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22" name="Text Box 10"/>
          <p:cNvSpPr txBox="1">
            <a:spLocks noChangeArrowheads="1"/>
          </p:cNvSpPr>
          <p:nvPr/>
        </p:nvSpPr>
        <p:spPr bwMode="auto">
          <a:xfrm>
            <a:off x="2970426" y="3857701"/>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223" name="Rectangle 27"/>
          <p:cNvSpPr>
            <a:spLocks noChangeArrowheads="1"/>
          </p:cNvSpPr>
          <p:nvPr/>
        </p:nvSpPr>
        <p:spPr bwMode="auto">
          <a:xfrm>
            <a:off x="2751090" y="4089671"/>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224" name="Rectangle 23"/>
          <p:cNvSpPr>
            <a:spLocks noChangeArrowheads="1"/>
          </p:cNvSpPr>
          <p:nvPr/>
        </p:nvSpPr>
        <p:spPr bwMode="auto">
          <a:xfrm>
            <a:off x="6718166" y="4014704"/>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5" name="Text Box 25"/>
          <p:cNvSpPr txBox="1">
            <a:spLocks noChangeArrowheads="1"/>
          </p:cNvSpPr>
          <p:nvPr/>
        </p:nvSpPr>
        <p:spPr bwMode="auto">
          <a:xfrm>
            <a:off x="6937241" y="396826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226" name="Line 34"/>
          <p:cNvSpPr>
            <a:spLocks noChangeShapeType="1"/>
          </p:cNvSpPr>
          <p:nvPr/>
        </p:nvSpPr>
        <p:spPr bwMode="auto">
          <a:xfrm>
            <a:off x="6720546" y="4196868"/>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27" name="Text Box 22"/>
          <p:cNvSpPr txBox="1">
            <a:spLocks noChangeArrowheads="1"/>
          </p:cNvSpPr>
          <p:nvPr/>
        </p:nvSpPr>
        <p:spPr bwMode="auto">
          <a:xfrm>
            <a:off x="6697032" y="4150467"/>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8" name="Line 106"/>
          <p:cNvSpPr>
            <a:spLocks noChangeShapeType="1"/>
          </p:cNvSpPr>
          <p:nvPr/>
        </p:nvSpPr>
        <p:spPr bwMode="auto">
          <a:xfrm>
            <a:off x="7359828" y="3465091"/>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29" name="Text Box 30"/>
          <p:cNvSpPr txBox="1">
            <a:spLocks noChangeArrowheads="1"/>
          </p:cNvSpPr>
          <p:nvPr/>
        </p:nvSpPr>
        <p:spPr bwMode="auto">
          <a:xfrm>
            <a:off x="7302277" y="342053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30" name="Text Box 30"/>
          <p:cNvSpPr txBox="1">
            <a:spLocks noChangeArrowheads="1"/>
          </p:cNvSpPr>
          <p:nvPr/>
        </p:nvSpPr>
        <p:spPr bwMode="auto">
          <a:xfrm>
            <a:off x="6989628" y="382189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31" name="Isosceles Triangle 230"/>
          <p:cNvSpPr/>
          <p:nvPr/>
        </p:nvSpPr>
        <p:spPr>
          <a:xfrm rot="5400000">
            <a:off x="4325810" y="326699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32" name="Isosceles Triangle 231"/>
          <p:cNvSpPr/>
          <p:nvPr/>
        </p:nvSpPr>
        <p:spPr>
          <a:xfrm rot="10800000">
            <a:off x="7403209" y="3860980"/>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33" name="Isosceles Triangle 232"/>
          <p:cNvSpPr/>
          <p:nvPr/>
        </p:nvSpPr>
        <p:spPr>
          <a:xfrm rot="5400000">
            <a:off x="6332229" y="320129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34" name="Isosceles Triangle 233"/>
          <p:cNvSpPr/>
          <p:nvPr/>
        </p:nvSpPr>
        <p:spPr>
          <a:xfrm>
            <a:off x="3035603" y="3457732"/>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235" name="Straight Connector 234"/>
          <p:cNvCxnSpPr>
            <a:stCxn id="234" idx="3"/>
          </p:cNvCxnSpPr>
          <p:nvPr/>
        </p:nvCxnSpPr>
        <p:spPr>
          <a:xfrm>
            <a:off x="3178395" y="3610998"/>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236" name="Straight Connector 235"/>
          <p:cNvCxnSpPr/>
          <p:nvPr/>
        </p:nvCxnSpPr>
        <p:spPr>
          <a:xfrm>
            <a:off x="1777342" y="3745940"/>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237" name="Straight Connector 236"/>
          <p:cNvCxnSpPr/>
          <p:nvPr/>
        </p:nvCxnSpPr>
        <p:spPr>
          <a:xfrm>
            <a:off x="4157411" y="376339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38" name="Rectangle 18"/>
          <p:cNvSpPr>
            <a:spLocks noChangeArrowheads="1"/>
          </p:cNvSpPr>
          <p:nvPr/>
        </p:nvSpPr>
        <p:spPr bwMode="auto">
          <a:xfrm>
            <a:off x="4666155" y="251285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9" name="Line 19"/>
          <p:cNvSpPr>
            <a:spLocks noChangeShapeType="1"/>
          </p:cNvSpPr>
          <p:nvPr/>
        </p:nvSpPr>
        <p:spPr bwMode="auto">
          <a:xfrm>
            <a:off x="4666155" y="269406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40" name="Text Box 21"/>
          <p:cNvSpPr txBox="1">
            <a:spLocks noChangeArrowheads="1"/>
          </p:cNvSpPr>
          <p:nvPr/>
        </p:nvSpPr>
        <p:spPr bwMode="auto">
          <a:xfrm>
            <a:off x="4776125" y="248095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41" name="Rectangle 28"/>
          <p:cNvSpPr>
            <a:spLocks noChangeArrowheads="1"/>
          </p:cNvSpPr>
          <p:nvPr/>
        </p:nvSpPr>
        <p:spPr bwMode="auto">
          <a:xfrm>
            <a:off x="4635566" y="2682787"/>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42" name="Line 106"/>
          <p:cNvSpPr>
            <a:spLocks noChangeShapeType="1"/>
          </p:cNvSpPr>
          <p:nvPr/>
        </p:nvSpPr>
        <p:spPr bwMode="auto">
          <a:xfrm flipH="1" flipV="1">
            <a:off x="5931789" y="2797612"/>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45" name="Text Box 16"/>
          <p:cNvSpPr txBox="1">
            <a:spLocks noChangeArrowheads="1"/>
          </p:cNvSpPr>
          <p:nvPr/>
        </p:nvSpPr>
        <p:spPr bwMode="auto">
          <a:xfrm>
            <a:off x="5855427" y="26004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46" name="Text Box 30"/>
          <p:cNvSpPr txBox="1">
            <a:spLocks noChangeArrowheads="1"/>
          </p:cNvSpPr>
          <p:nvPr/>
        </p:nvSpPr>
        <p:spPr bwMode="auto">
          <a:xfrm>
            <a:off x="6358986" y="289701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247" name="Straight Connector 246"/>
          <p:cNvCxnSpPr/>
          <p:nvPr/>
        </p:nvCxnSpPr>
        <p:spPr>
          <a:xfrm>
            <a:off x="1778752" y="375486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48" name="TextBox 247"/>
          <p:cNvSpPr txBox="1"/>
          <p:nvPr/>
        </p:nvSpPr>
        <p:spPr>
          <a:xfrm>
            <a:off x="6826199" y="3592760"/>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249" name="Rectangle 23"/>
          <p:cNvSpPr>
            <a:spLocks noChangeArrowheads="1"/>
          </p:cNvSpPr>
          <p:nvPr/>
        </p:nvSpPr>
        <p:spPr bwMode="auto">
          <a:xfrm>
            <a:off x="4940377" y="4488387"/>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50" name="Line 34"/>
          <p:cNvSpPr>
            <a:spLocks noChangeShapeType="1"/>
          </p:cNvSpPr>
          <p:nvPr/>
        </p:nvSpPr>
        <p:spPr bwMode="auto">
          <a:xfrm>
            <a:off x="4942757" y="47144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51" name="Text Box 22"/>
          <p:cNvSpPr txBox="1">
            <a:spLocks noChangeArrowheads="1"/>
          </p:cNvSpPr>
          <p:nvPr/>
        </p:nvSpPr>
        <p:spPr bwMode="auto">
          <a:xfrm>
            <a:off x="4911858" y="4692812"/>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52" name="Text Box 25"/>
          <p:cNvSpPr txBox="1">
            <a:spLocks noChangeArrowheads="1"/>
          </p:cNvSpPr>
          <p:nvPr/>
        </p:nvSpPr>
        <p:spPr bwMode="auto">
          <a:xfrm>
            <a:off x="5193883" y="44756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53" name="Line 106"/>
          <p:cNvSpPr>
            <a:spLocks noChangeShapeType="1"/>
          </p:cNvSpPr>
          <p:nvPr/>
        </p:nvSpPr>
        <p:spPr bwMode="auto">
          <a:xfrm flipH="1">
            <a:off x="6340308" y="4788992"/>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54" name="Line 106"/>
          <p:cNvSpPr>
            <a:spLocks noChangeShapeType="1"/>
          </p:cNvSpPr>
          <p:nvPr/>
        </p:nvSpPr>
        <p:spPr bwMode="auto">
          <a:xfrm>
            <a:off x="7240558" y="4519015"/>
            <a:ext cx="0" cy="27083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55" name="TextBox 254"/>
          <p:cNvSpPr txBox="1"/>
          <p:nvPr/>
        </p:nvSpPr>
        <p:spPr>
          <a:xfrm>
            <a:off x="7227158" y="4531043"/>
            <a:ext cx="1456788" cy="232835"/>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256" name="Isosceles Triangle 255"/>
          <p:cNvSpPr/>
          <p:nvPr/>
        </p:nvSpPr>
        <p:spPr>
          <a:xfrm rot="10800000">
            <a:off x="7323129" y="476180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57" name="Text Box 17"/>
          <p:cNvSpPr txBox="1">
            <a:spLocks noChangeArrowheads="1"/>
          </p:cNvSpPr>
          <p:nvPr/>
        </p:nvSpPr>
        <p:spPr bwMode="auto">
          <a:xfrm>
            <a:off x="6356387" y="478211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258" name="Text Box 17"/>
          <p:cNvSpPr txBox="1">
            <a:spLocks noChangeArrowheads="1"/>
          </p:cNvSpPr>
          <p:nvPr/>
        </p:nvSpPr>
        <p:spPr bwMode="auto">
          <a:xfrm>
            <a:off x="6909548" y="448144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59" name="Oval 258"/>
          <p:cNvSpPr/>
          <p:nvPr/>
        </p:nvSpPr>
        <p:spPr>
          <a:xfrm>
            <a:off x="4587559" y="4307356"/>
            <a:ext cx="3296580" cy="777298"/>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0" name="Text Box 17"/>
          <p:cNvSpPr txBox="1">
            <a:spLocks noChangeArrowheads="1"/>
          </p:cNvSpPr>
          <p:nvPr/>
        </p:nvSpPr>
        <p:spPr bwMode="auto">
          <a:xfrm>
            <a:off x="6061318" y="2764014"/>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61" name="Isosceles Triangle 260"/>
          <p:cNvSpPr/>
          <p:nvPr/>
        </p:nvSpPr>
        <p:spPr>
          <a:xfrm rot="5400000">
            <a:off x="6338329" y="284163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5" name="Audio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943613930"/>
      </p:ext>
    </p:extLst>
  </p:cSld>
  <p:clrMapOvr>
    <a:masterClrMapping/>
  </p:clrMapOvr>
  <mc:AlternateContent xmlns:mc="http://schemas.openxmlformats.org/markup-compatibility/2006">
    <mc:Choice xmlns:p14="http://schemas.microsoft.com/office/powerpoint/2010/main" Requires="p14">
      <p:transition spd="slow" p14:dur="2000" advTm="78306"/>
    </mc:Choice>
    <mc:Fallback>
      <p:transition spd="slow" advTm="7830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a:t>
            </a:r>
            <a:r>
              <a:rPr lang="sv-SE" dirty="0"/>
              <a:t>2</a:t>
            </a:r>
          </a:p>
        </p:txBody>
      </p:sp>
      <p:sp>
        <p:nvSpPr>
          <p:cNvPr id="3" name="Content Placeholder 2"/>
          <p:cNvSpPr>
            <a:spLocks noGrp="1"/>
          </p:cNvSpPr>
          <p:nvPr>
            <p:ph idx="1"/>
          </p:nvPr>
        </p:nvSpPr>
        <p:spPr>
          <a:xfrm>
            <a:off x="791999" y="1275534"/>
            <a:ext cx="7596627" cy="3240432"/>
          </a:xfrm>
        </p:spPr>
        <p:txBody>
          <a:bodyPr>
            <a:normAutofit/>
          </a:bodyPr>
          <a:lstStyle/>
          <a:p>
            <a:r>
              <a:rPr lang="sv-SE" sz="1600" dirty="0" smtClean="0">
                <a:solidFill>
                  <a:srgbClr val="92D050"/>
                </a:solidFill>
              </a:rPr>
              <a:t>TO DO: </a:t>
            </a:r>
            <a:r>
              <a:rPr lang="sv-SE" sz="1600" dirty="0" err="1" smtClean="0"/>
              <a:t>Create</a:t>
            </a:r>
            <a:r>
              <a:rPr lang="sv-SE" sz="1600" dirty="0" smtClean="0"/>
              <a:t> new </a:t>
            </a:r>
            <a:r>
              <a:rPr lang="sv-SE" sz="1600" dirty="0" err="1" smtClean="0"/>
              <a:t>classes</a:t>
            </a:r>
            <a:r>
              <a:rPr lang="sv-SE" sz="1600" dirty="0" smtClean="0"/>
              <a:t> </a:t>
            </a:r>
            <a:r>
              <a:rPr lang="sv-SE" sz="1600" dirty="0" err="1" smtClean="0"/>
              <a:t>if</a:t>
            </a:r>
            <a:r>
              <a:rPr lang="sv-SE" sz="1600" dirty="0" smtClean="0"/>
              <a:t> </a:t>
            </a:r>
            <a:r>
              <a:rPr lang="sv-SE" sz="1600" dirty="0" err="1" smtClean="0"/>
              <a:t>some</a:t>
            </a:r>
            <a:r>
              <a:rPr lang="sv-SE" sz="1600" dirty="0" smtClean="0"/>
              <a:t> </a:t>
            </a:r>
            <a:r>
              <a:rPr lang="sv-SE" sz="1600" dirty="0" err="1" smtClean="0"/>
              <a:t>of</a:t>
            </a:r>
            <a:r>
              <a:rPr lang="sv-SE" sz="1600" dirty="0" smtClean="0"/>
              <a:t> the </a:t>
            </a:r>
            <a:r>
              <a:rPr lang="sv-SE" sz="1600" dirty="0" err="1" smtClean="0"/>
              <a:t>attribute</a:t>
            </a:r>
            <a:r>
              <a:rPr lang="sv-SE" sz="1600" dirty="0" smtClean="0"/>
              <a:t> </a:t>
            </a:r>
            <a:r>
              <a:rPr lang="sv-SE" sz="1600" dirty="0" err="1" smtClean="0"/>
              <a:t>have</a:t>
            </a:r>
            <a:r>
              <a:rPr lang="sv-SE" sz="1600" dirty="0" smtClean="0"/>
              <a:t> the </a:t>
            </a:r>
            <a:r>
              <a:rPr lang="sv-SE" sz="1600" dirty="0" err="1" smtClean="0"/>
              <a:t>multiplicity</a:t>
            </a:r>
            <a:r>
              <a:rPr lang="sv-SE" sz="1600" dirty="0" smtClean="0"/>
              <a:t> 1..* or 0</a:t>
            </a:r>
            <a:r>
              <a:rPr lang="sv-SE" sz="1600" dirty="0" smtClean="0"/>
              <a:t>..*. </a:t>
            </a:r>
            <a:r>
              <a:rPr lang="sv-SE" sz="1600" dirty="0" err="1" smtClean="0"/>
              <a:t>Why</a:t>
            </a:r>
            <a:r>
              <a:rPr lang="sv-SE" sz="1600" dirty="0" smtClean="0"/>
              <a:t>? In </a:t>
            </a:r>
            <a:r>
              <a:rPr lang="sv-SE" sz="1600" dirty="0" smtClean="0"/>
              <a:t>order to not accept multi </a:t>
            </a:r>
            <a:r>
              <a:rPr lang="sv-SE" sz="1600" dirty="0" err="1" smtClean="0"/>
              <a:t>values</a:t>
            </a:r>
            <a:r>
              <a:rPr lang="sv-SE" sz="1600" dirty="0" smtClean="0"/>
              <a:t> (</a:t>
            </a:r>
            <a:r>
              <a:rPr lang="sv-SE" sz="1600" dirty="0" err="1" smtClean="0"/>
              <a:t>see</a:t>
            </a:r>
            <a:r>
              <a:rPr lang="sv-SE" sz="1600" dirty="0" smtClean="0"/>
              <a:t> 1NF)</a:t>
            </a:r>
          </a:p>
          <a:p>
            <a:pPr marL="0" indent="0">
              <a:buNone/>
            </a:pPr>
            <a:endParaRPr lang="sv-SE" sz="2000" dirty="0"/>
          </a:p>
          <a:p>
            <a:endParaRPr lang="sv-SE" sz="2000" dirty="0"/>
          </a:p>
        </p:txBody>
      </p:sp>
      <p:sp>
        <p:nvSpPr>
          <p:cNvPr id="188" name="Rectangle 8"/>
          <p:cNvSpPr>
            <a:spLocks noChangeArrowheads="1"/>
          </p:cNvSpPr>
          <p:nvPr/>
        </p:nvSpPr>
        <p:spPr bwMode="auto">
          <a:xfrm>
            <a:off x="2449591" y="2921448"/>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9" name="Line 9"/>
          <p:cNvSpPr>
            <a:spLocks noChangeShapeType="1"/>
          </p:cNvSpPr>
          <p:nvPr/>
        </p:nvSpPr>
        <p:spPr bwMode="auto">
          <a:xfrm>
            <a:off x="2449591" y="3092897"/>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0" name="Text Box 10"/>
          <p:cNvSpPr txBox="1">
            <a:spLocks noChangeArrowheads="1"/>
          </p:cNvSpPr>
          <p:nvPr/>
        </p:nvSpPr>
        <p:spPr bwMode="auto">
          <a:xfrm>
            <a:off x="2650807" y="287382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91" name="Text Box 16"/>
          <p:cNvSpPr txBox="1">
            <a:spLocks noChangeArrowheads="1"/>
          </p:cNvSpPr>
          <p:nvPr/>
        </p:nvSpPr>
        <p:spPr bwMode="auto">
          <a:xfrm>
            <a:off x="3713774" y="299232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92" name="Text Box 17"/>
          <p:cNvSpPr txBox="1">
            <a:spLocks noChangeArrowheads="1"/>
          </p:cNvSpPr>
          <p:nvPr/>
        </p:nvSpPr>
        <p:spPr bwMode="auto">
          <a:xfrm>
            <a:off x="5735336" y="3449879"/>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93" name="Rectangle 18"/>
          <p:cNvSpPr>
            <a:spLocks noChangeArrowheads="1"/>
          </p:cNvSpPr>
          <p:nvPr/>
        </p:nvSpPr>
        <p:spPr bwMode="auto">
          <a:xfrm>
            <a:off x="4513755" y="3245589"/>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4" name="Line 19"/>
          <p:cNvSpPr>
            <a:spLocks noChangeShapeType="1"/>
          </p:cNvSpPr>
          <p:nvPr/>
        </p:nvSpPr>
        <p:spPr bwMode="auto">
          <a:xfrm>
            <a:off x="4513755" y="3426804"/>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5" name="Text Box 21"/>
          <p:cNvSpPr txBox="1">
            <a:spLocks noChangeArrowheads="1"/>
          </p:cNvSpPr>
          <p:nvPr/>
        </p:nvSpPr>
        <p:spPr bwMode="auto">
          <a:xfrm>
            <a:off x="4623725" y="321369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96" name="Rectangle 23"/>
          <p:cNvSpPr>
            <a:spLocks noChangeArrowheads="1"/>
          </p:cNvSpPr>
          <p:nvPr/>
        </p:nvSpPr>
        <p:spPr bwMode="auto">
          <a:xfrm>
            <a:off x="6718167" y="2990486"/>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7" name="Text Box 25"/>
          <p:cNvSpPr txBox="1">
            <a:spLocks noChangeArrowheads="1"/>
          </p:cNvSpPr>
          <p:nvPr/>
        </p:nvSpPr>
        <p:spPr bwMode="auto">
          <a:xfrm>
            <a:off x="6754778" y="2950857"/>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98" name="Rectangle 27"/>
          <p:cNvSpPr>
            <a:spLocks noChangeArrowheads="1"/>
          </p:cNvSpPr>
          <p:nvPr/>
        </p:nvSpPr>
        <p:spPr bwMode="auto">
          <a:xfrm>
            <a:off x="2412682" y="3057811"/>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a:t>
            </a:r>
          </a:p>
        </p:txBody>
      </p:sp>
      <p:sp>
        <p:nvSpPr>
          <p:cNvPr id="199" name="Rectangle 28"/>
          <p:cNvSpPr>
            <a:spLocks noChangeArrowheads="1"/>
          </p:cNvSpPr>
          <p:nvPr/>
        </p:nvSpPr>
        <p:spPr bwMode="auto">
          <a:xfrm>
            <a:off x="4443702" y="3391158"/>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00" name="Text Box 29"/>
          <p:cNvSpPr txBox="1">
            <a:spLocks noChangeArrowheads="1"/>
          </p:cNvSpPr>
          <p:nvPr/>
        </p:nvSpPr>
        <p:spPr bwMode="auto">
          <a:xfrm>
            <a:off x="4170307" y="337021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1" name="Text Box 30"/>
          <p:cNvSpPr txBox="1">
            <a:spLocks noChangeArrowheads="1"/>
          </p:cNvSpPr>
          <p:nvPr/>
        </p:nvSpPr>
        <p:spPr bwMode="auto">
          <a:xfrm>
            <a:off x="6380761" y="30468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02" name="Line 34"/>
          <p:cNvSpPr>
            <a:spLocks noChangeShapeType="1"/>
          </p:cNvSpPr>
          <p:nvPr/>
        </p:nvSpPr>
        <p:spPr bwMode="auto">
          <a:xfrm>
            <a:off x="6720547" y="3172651"/>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03" name="Line 106"/>
          <p:cNvSpPr>
            <a:spLocks noChangeShapeType="1"/>
          </p:cNvSpPr>
          <p:nvPr/>
        </p:nvSpPr>
        <p:spPr bwMode="auto">
          <a:xfrm>
            <a:off x="3781907" y="3244993"/>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4" name="Line 106"/>
          <p:cNvSpPr>
            <a:spLocks noChangeShapeType="1"/>
          </p:cNvSpPr>
          <p:nvPr/>
        </p:nvSpPr>
        <p:spPr bwMode="auto">
          <a:xfrm flipH="1">
            <a:off x="5800521" y="3262011"/>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5" name="Text Box 22"/>
          <p:cNvSpPr txBox="1">
            <a:spLocks noChangeArrowheads="1"/>
          </p:cNvSpPr>
          <p:nvPr/>
        </p:nvSpPr>
        <p:spPr bwMode="auto">
          <a:xfrm>
            <a:off x="6697034" y="3126250"/>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06" name="Text Box 17"/>
          <p:cNvSpPr txBox="1">
            <a:spLocks noChangeArrowheads="1"/>
          </p:cNvSpPr>
          <p:nvPr/>
        </p:nvSpPr>
        <p:spPr bwMode="auto">
          <a:xfrm>
            <a:off x="5738095" y="311422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07" name="Text Box 17"/>
          <p:cNvSpPr txBox="1">
            <a:spLocks noChangeArrowheads="1"/>
          </p:cNvSpPr>
          <p:nvPr/>
        </p:nvSpPr>
        <p:spPr bwMode="auto">
          <a:xfrm>
            <a:off x="3738266" y="3172651"/>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208" name="Rectangle 8"/>
          <p:cNvSpPr>
            <a:spLocks noChangeArrowheads="1"/>
          </p:cNvSpPr>
          <p:nvPr/>
        </p:nvSpPr>
        <p:spPr bwMode="auto">
          <a:xfrm>
            <a:off x="926811" y="3893151"/>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9" name="Line 9"/>
          <p:cNvSpPr>
            <a:spLocks noChangeShapeType="1"/>
          </p:cNvSpPr>
          <p:nvPr/>
        </p:nvSpPr>
        <p:spPr bwMode="auto">
          <a:xfrm>
            <a:off x="914214" y="4070018"/>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10" name="Text Box 10"/>
          <p:cNvSpPr txBox="1">
            <a:spLocks noChangeArrowheads="1"/>
          </p:cNvSpPr>
          <p:nvPr/>
        </p:nvSpPr>
        <p:spPr bwMode="auto">
          <a:xfrm>
            <a:off x="1044414" y="383576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211" name="Rectangle 27"/>
          <p:cNvSpPr>
            <a:spLocks noChangeArrowheads="1"/>
          </p:cNvSpPr>
          <p:nvPr/>
        </p:nvSpPr>
        <p:spPr bwMode="auto">
          <a:xfrm>
            <a:off x="914214" y="4070018"/>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212" name="Rectangle 8"/>
          <p:cNvSpPr>
            <a:spLocks noChangeArrowheads="1"/>
          </p:cNvSpPr>
          <p:nvPr/>
        </p:nvSpPr>
        <p:spPr bwMode="auto">
          <a:xfrm>
            <a:off x="2763687" y="3912804"/>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13" name="Line 9"/>
          <p:cNvSpPr>
            <a:spLocks noChangeShapeType="1"/>
          </p:cNvSpPr>
          <p:nvPr/>
        </p:nvSpPr>
        <p:spPr bwMode="auto">
          <a:xfrm flipV="1">
            <a:off x="2763688" y="4070018"/>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14" name="Text Box 10"/>
          <p:cNvSpPr txBox="1">
            <a:spLocks noChangeArrowheads="1"/>
          </p:cNvSpPr>
          <p:nvPr/>
        </p:nvSpPr>
        <p:spPr bwMode="auto">
          <a:xfrm>
            <a:off x="2970426" y="3857701"/>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215" name="Rectangle 27"/>
          <p:cNvSpPr>
            <a:spLocks noChangeArrowheads="1"/>
          </p:cNvSpPr>
          <p:nvPr/>
        </p:nvSpPr>
        <p:spPr bwMode="auto">
          <a:xfrm>
            <a:off x="2751090" y="4089671"/>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216" name="Rectangle 23"/>
          <p:cNvSpPr>
            <a:spLocks noChangeArrowheads="1"/>
          </p:cNvSpPr>
          <p:nvPr/>
        </p:nvSpPr>
        <p:spPr bwMode="auto">
          <a:xfrm>
            <a:off x="6718166" y="4014704"/>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17" name="Text Box 25"/>
          <p:cNvSpPr txBox="1">
            <a:spLocks noChangeArrowheads="1"/>
          </p:cNvSpPr>
          <p:nvPr/>
        </p:nvSpPr>
        <p:spPr bwMode="auto">
          <a:xfrm>
            <a:off x="6937241" y="396826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218" name="Line 34"/>
          <p:cNvSpPr>
            <a:spLocks noChangeShapeType="1"/>
          </p:cNvSpPr>
          <p:nvPr/>
        </p:nvSpPr>
        <p:spPr bwMode="auto">
          <a:xfrm>
            <a:off x="6720546" y="4196868"/>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19" name="Text Box 22"/>
          <p:cNvSpPr txBox="1">
            <a:spLocks noChangeArrowheads="1"/>
          </p:cNvSpPr>
          <p:nvPr/>
        </p:nvSpPr>
        <p:spPr bwMode="auto">
          <a:xfrm>
            <a:off x="6697032" y="4150467"/>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0" name="Line 106"/>
          <p:cNvSpPr>
            <a:spLocks noChangeShapeType="1"/>
          </p:cNvSpPr>
          <p:nvPr/>
        </p:nvSpPr>
        <p:spPr bwMode="auto">
          <a:xfrm>
            <a:off x="7359828" y="3465091"/>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21" name="Text Box 30"/>
          <p:cNvSpPr txBox="1">
            <a:spLocks noChangeArrowheads="1"/>
          </p:cNvSpPr>
          <p:nvPr/>
        </p:nvSpPr>
        <p:spPr bwMode="auto">
          <a:xfrm>
            <a:off x="7302277" y="342053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22" name="Text Box 30"/>
          <p:cNvSpPr txBox="1">
            <a:spLocks noChangeArrowheads="1"/>
          </p:cNvSpPr>
          <p:nvPr/>
        </p:nvSpPr>
        <p:spPr bwMode="auto">
          <a:xfrm>
            <a:off x="6989628" y="382189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23" name="Isosceles Triangle 222"/>
          <p:cNvSpPr/>
          <p:nvPr/>
        </p:nvSpPr>
        <p:spPr>
          <a:xfrm rot="5400000">
            <a:off x="4325810" y="326699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24" name="Isosceles Triangle 223"/>
          <p:cNvSpPr/>
          <p:nvPr/>
        </p:nvSpPr>
        <p:spPr>
          <a:xfrm rot="10800000">
            <a:off x="7403209" y="3860980"/>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25" name="Isosceles Triangle 224"/>
          <p:cNvSpPr/>
          <p:nvPr/>
        </p:nvSpPr>
        <p:spPr>
          <a:xfrm rot="5400000">
            <a:off x="6332229" y="320129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26" name="Isosceles Triangle 225"/>
          <p:cNvSpPr/>
          <p:nvPr/>
        </p:nvSpPr>
        <p:spPr>
          <a:xfrm>
            <a:off x="3035603" y="3457732"/>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227" name="Straight Connector 226"/>
          <p:cNvCxnSpPr>
            <a:stCxn id="226" idx="3"/>
          </p:cNvCxnSpPr>
          <p:nvPr/>
        </p:nvCxnSpPr>
        <p:spPr>
          <a:xfrm>
            <a:off x="3178395" y="3610998"/>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228" name="Straight Connector 227"/>
          <p:cNvCxnSpPr/>
          <p:nvPr/>
        </p:nvCxnSpPr>
        <p:spPr>
          <a:xfrm>
            <a:off x="1777342" y="3745940"/>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229" name="Straight Connector 228"/>
          <p:cNvCxnSpPr/>
          <p:nvPr/>
        </p:nvCxnSpPr>
        <p:spPr>
          <a:xfrm>
            <a:off x="4157411" y="376339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30" name="Rectangle 18"/>
          <p:cNvSpPr>
            <a:spLocks noChangeArrowheads="1"/>
          </p:cNvSpPr>
          <p:nvPr/>
        </p:nvSpPr>
        <p:spPr bwMode="auto">
          <a:xfrm>
            <a:off x="4666155" y="251285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1" name="Line 19"/>
          <p:cNvSpPr>
            <a:spLocks noChangeShapeType="1"/>
          </p:cNvSpPr>
          <p:nvPr/>
        </p:nvSpPr>
        <p:spPr bwMode="auto">
          <a:xfrm>
            <a:off x="4666155" y="269406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32" name="Text Box 21"/>
          <p:cNvSpPr txBox="1">
            <a:spLocks noChangeArrowheads="1"/>
          </p:cNvSpPr>
          <p:nvPr/>
        </p:nvSpPr>
        <p:spPr bwMode="auto">
          <a:xfrm>
            <a:off x="4776125" y="248095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33" name="Rectangle 28"/>
          <p:cNvSpPr>
            <a:spLocks noChangeArrowheads="1"/>
          </p:cNvSpPr>
          <p:nvPr/>
        </p:nvSpPr>
        <p:spPr bwMode="auto">
          <a:xfrm>
            <a:off x="4635566" y="2682787"/>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34" name="Line 106"/>
          <p:cNvSpPr>
            <a:spLocks noChangeShapeType="1"/>
          </p:cNvSpPr>
          <p:nvPr/>
        </p:nvSpPr>
        <p:spPr bwMode="auto">
          <a:xfrm flipH="1" flipV="1">
            <a:off x="5931789" y="2797612"/>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37" name="Text Box 16"/>
          <p:cNvSpPr txBox="1">
            <a:spLocks noChangeArrowheads="1"/>
          </p:cNvSpPr>
          <p:nvPr/>
        </p:nvSpPr>
        <p:spPr bwMode="auto">
          <a:xfrm>
            <a:off x="5855427" y="26004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38" name="Text Box 30"/>
          <p:cNvSpPr txBox="1">
            <a:spLocks noChangeArrowheads="1"/>
          </p:cNvSpPr>
          <p:nvPr/>
        </p:nvSpPr>
        <p:spPr bwMode="auto">
          <a:xfrm>
            <a:off x="6358986" y="289701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239" name="Straight Connector 238"/>
          <p:cNvCxnSpPr/>
          <p:nvPr/>
        </p:nvCxnSpPr>
        <p:spPr>
          <a:xfrm>
            <a:off x="1778752" y="375486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40" name="TextBox 239"/>
          <p:cNvSpPr txBox="1"/>
          <p:nvPr/>
        </p:nvSpPr>
        <p:spPr>
          <a:xfrm>
            <a:off x="6826199" y="3592760"/>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241" name="Rectangle 23"/>
          <p:cNvSpPr>
            <a:spLocks noChangeArrowheads="1"/>
          </p:cNvSpPr>
          <p:nvPr/>
        </p:nvSpPr>
        <p:spPr bwMode="auto">
          <a:xfrm>
            <a:off x="4940377" y="4488387"/>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42" name="Line 34"/>
          <p:cNvSpPr>
            <a:spLocks noChangeShapeType="1"/>
          </p:cNvSpPr>
          <p:nvPr/>
        </p:nvSpPr>
        <p:spPr bwMode="auto">
          <a:xfrm>
            <a:off x="4942757" y="47144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43" name="Text Box 22"/>
          <p:cNvSpPr txBox="1">
            <a:spLocks noChangeArrowheads="1"/>
          </p:cNvSpPr>
          <p:nvPr/>
        </p:nvSpPr>
        <p:spPr bwMode="auto">
          <a:xfrm>
            <a:off x="4911858" y="4692812"/>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44" name="Text Box 25"/>
          <p:cNvSpPr txBox="1">
            <a:spLocks noChangeArrowheads="1"/>
          </p:cNvSpPr>
          <p:nvPr/>
        </p:nvSpPr>
        <p:spPr bwMode="auto">
          <a:xfrm>
            <a:off x="5193883" y="44756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45" name="Line 106"/>
          <p:cNvSpPr>
            <a:spLocks noChangeShapeType="1"/>
          </p:cNvSpPr>
          <p:nvPr/>
        </p:nvSpPr>
        <p:spPr bwMode="auto">
          <a:xfrm flipH="1">
            <a:off x="6340308" y="4788992"/>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46" name="Line 106"/>
          <p:cNvSpPr>
            <a:spLocks noChangeShapeType="1"/>
          </p:cNvSpPr>
          <p:nvPr/>
        </p:nvSpPr>
        <p:spPr bwMode="auto">
          <a:xfrm>
            <a:off x="7240558" y="4519015"/>
            <a:ext cx="0" cy="27083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47" name="TextBox 246"/>
          <p:cNvSpPr txBox="1"/>
          <p:nvPr/>
        </p:nvSpPr>
        <p:spPr>
          <a:xfrm>
            <a:off x="7227158" y="4531043"/>
            <a:ext cx="764977"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248" name="Isosceles Triangle 247"/>
          <p:cNvSpPr/>
          <p:nvPr/>
        </p:nvSpPr>
        <p:spPr>
          <a:xfrm rot="10800000">
            <a:off x="7323129" y="476180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49" name="Text Box 17"/>
          <p:cNvSpPr txBox="1">
            <a:spLocks noChangeArrowheads="1"/>
          </p:cNvSpPr>
          <p:nvPr/>
        </p:nvSpPr>
        <p:spPr bwMode="auto">
          <a:xfrm>
            <a:off x="6356387" y="478211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250" name="Text Box 17"/>
          <p:cNvSpPr txBox="1">
            <a:spLocks noChangeArrowheads="1"/>
          </p:cNvSpPr>
          <p:nvPr/>
        </p:nvSpPr>
        <p:spPr bwMode="auto">
          <a:xfrm>
            <a:off x="6909548" y="448144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52" name="Text Box 17"/>
          <p:cNvSpPr txBox="1">
            <a:spLocks noChangeArrowheads="1"/>
          </p:cNvSpPr>
          <p:nvPr/>
        </p:nvSpPr>
        <p:spPr bwMode="auto">
          <a:xfrm>
            <a:off x="6061318" y="2764011"/>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53" name="Isosceles Triangle 252"/>
          <p:cNvSpPr/>
          <p:nvPr/>
        </p:nvSpPr>
        <p:spPr>
          <a:xfrm rot="5400000">
            <a:off x="6338329" y="2841633"/>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229194720"/>
      </p:ext>
    </p:extLst>
  </p:cSld>
  <p:clrMapOvr>
    <a:masterClrMapping/>
  </p:clrMapOvr>
  <mc:AlternateContent xmlns:mc="http://schemas.openxmlformats.org/markup-compatibility/2006">
    <mc:Choice xmlns:p14="http://schemas.microsoft.com/office/powerpoint/2010/main" Requires="p14">
      <p:transition spd="slow" p14:dur="2000" advTm="69140"/>
    </mc:Choice>
    <mc:Fallback>
      <p:transition spd="slow" advTm="6914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7692042" cy="3240432"/>
          </a:xfrm>
        </p:spPr>
        <p:txBody>
          <a:bodyPr>
            <a:normAutofit/>
          </a:bodyPr>
          <a:lstStyle/>
          <a:p>
            <a:r>
              <a:rPr lang="sv-SE" sz="1600" dirty="0" smtClean="0">
                <a:solidFill>
                  <a:srgbClr val="FF0000"/>
                </a:solidFill>
              </a:rPr>
              <a:t>DONE: </a:t>
            </a:r>
            <a:r>
              <a:rPr lang="sv-SE" sz="1600" dirty="0" err="1" smtClean="0"/>
              <a:t>Create</a:t>
            </a:r>
            <a:r>
              <a:rPr lang="sv-SE" sz="1600" dirty="0" smtClean="0"/>
              <a:t> </a:t>
            </a:r>
            <a:r>
              <a:rPr lang="sv-SE" sz="1600" dirty="0"/>
              <a:t>new </a:t>
            </a:r>
            <a:r>
              <a:rPr lang="sv-SE" sz="1600" dirty="0" err="1"/>
              <a:t>classes</a:t>
            </a:r>
            <a:r>
              <a:rPr lang="sv-SE" sz="1600" dirty="0"/>
              <a:t> </a:t>
            </a:r>
            <a:r>
              <a:rPr lang="sv-SE" sz="1600" dirty="0" err="1"/>
              <a:t>if</a:t>
            </a:r>
            <a:r>
              <a:rPr lang="sv-SE" sz="1600" dirty="0"/>
              <a:t> </a:t>
            </a:r>
            <a:r>
              <a:rPr lang="sv-SE" sz="1600" dirty="0" err="1"/>
              <a:t>some</a:t>
            </a:r>
            <a:r>
              <a:rPr lang="sv-SE" sz="1600" dirty="0"/>
              <a:t> </a:t>
            </a:r>
            <a:r>
              <a:rPr lang="sv-SE" sz="1600" dirty="0" err="1"/>
              <a:t>of</a:t>
            </a:r>
            <a:r>
              <a:rPr lang="sv-SE" sz="1600" dirty="0"/>
              <a:t> the </a:t>
            </a:r>
            <a:r>
              <a:rPr lang="sv-SE" sz="1600" dirty="0" err="1"/>
              <a:t>attribute</a:t>
            </a:r>
            <a:r>
              <a:rPr lang="sv-SE" sz="1600" dirty="0"/>
              <a:t> </a:t>
            </a:r>
            <a:r>
              <a:rPr lang="sv-SE" sz="1600" dirty="0" err="1"/>
              <a:t>have</a:t>
            </a:r>
            <a:r>
              <a:rPr lang="sv-SE" sz="1600" dirty="0"/>
              <a:t> the </a:t>
            </a:r>
            <a:r>
              <a:rPr lang="sv-SE" sz="1600" dirty="0" err="1"/>
              <a:t>multiplicity</a:t>
            </a:r>
            <a:r>
              <a:rPr lang="sv-SE" sz="1600" dirty="0"/>
              <a:t> 1..* or 0</a:t>
            </a:r>
            <a:r>
              <a:rPr lang="sv-SE" sz="1600" dirty="0" smtClean="0"/>
              <a:t>..*. </a:t>
            </a:r>
            <a:r>
              <a:rPr lang="sv-SE" sz="1600" dirty="0" err="1" smtClean="0"/>
              <a:t>Why</a:t>
            </a:r>
            <a:r>
              <a:rPr lang="sv-SE" sz="1600" dirty="0" smtClean="0"/>
              <a:t>: In </a:t>
            </a:r>
            <a:r>
              <a:rPr lang="sv-SE" sz="1600" dirty="0"/>
              <a:t>order to not accept multi </a:t>
            </a:r>
            <a:r>
              <a:rPr lang="sv-SE" sz="1600" dirty="0" err="1" smtClean="0"/>
              <a:t>values</a:t>
            </a:r>
            <a:r>
              <a:rPr lang="sv-SE" sz="1600" dirty="0" smtClean="0"/>
              <a:t> </a:t>
            </a:r>
            <a:r>
              <a:rPr lang="sv-SE" sz="1600" dirty="0"/>
              <a:t>(</a:t>
            </a:r>
            <a:r>
              <a:rPr lang="sv-SE" sz="1600" dirty="0" err="1"/>
              <a:t>see</a:t>
            </a:r>
            <a:r>
              <a:rPr lang="sv-SE" sz="1600" dirty="0"/>
              <a:t> </a:t>
            </a:r>
            <a:r>
              <a:rPr lang="sv-SE" sz="1600" dirty="0" smtClean="0"/>
              <a:t>1NF)</a:t>
            </a:r>
            <a:endParaRPr lang="sv-SE" sz="1600" dirty="0"/>
          </a:p>
          <a:p>
            <a:endParaRPr lang="sv-SE" sz="2000" dirty="0" smtClean="0"/>
          </a:p>
          <a:p>
            <a:pPr marL="0" indent="0">
              <a:buNone/>
            </a:pPr>
            <a:endParaRPr lang="sv-SE" sz="2000" dirty="0"/>
          </a:p>
          <a:p>
            <a:endParaRPr lang="sv-SE" sz="2000" dirty="0"/>
          </a:p>
        </p:txBody>
      </p:sp>
      <p:sp>
        <p:nvSpPr>
          <p:cNvPr id="37" name="TextBox 36"/>
          <p:cNvSpPr txBox="1"/>
          <p:nvPr/>
        </p:nvSpPr>
        <p:spPr>
          <a:xfrm>
            <a:off x="7328292" y="4061074"/>
            <a:ext cx="2174039" cy="230832"/>
          </a:xfrm>
          <a:prstGeom prst="rect">
            <a:avLst/>
          </a:prstGeom>
          <a:noFill/>
        </p:spPr>
        <p:txBody>
          <a:bodyPr wrap="square" rtlCol="0">
            <a:spAutoFit/>
          </a:bodyPr>
          <a:lstStyle/>
          <a:p>
            <a:r>
              <a:rPr lang="sv-SE" sz="900" i="1" dirty="0" smtClean="0">
                <a:latin typeface="Verdana" panose="020B0604030504040204" pitchFamily="34" charset="0"/>
              </a:rPr>
              <a:t>is</a:t>
            </a:r>
            <a:endParaRPr lang="sv-SE" sz="900" i="1" dirty="0">
              <a:latin typeface="Verdana" panose="020B0604030504040204" pitchFamily="34" charset="0"/>
            </a:endParaRPr>
          </a:p>
        </p:txBody>
      </p:sp>
      <p:sp>
        <p:nvSpPr>
          <p:cNvPr id="111" name="Title 1"/>
          <p:cNvSpPr txBox="1">
            <a:spLocks/>
          </p:cNvSpPr>
          <p:nvPr/>
        </p:nvSpPr>
        <p:spPr>
          <a:xfrm>
            <a:off x="844206" y="573828"/>
            <a:ext cx="6850800" cy="596700"/>
          </a:xfrm>
          <a:prstGeom prst="rect">
            <a:avLst/>
          </a:prstGeom>
        </p:spPr>
        <p:txBody>
          <a:bodyPr vert="horz" lIns="91440" tIns="45720" rIns="91440" bIns="45720" rtlCol="0" anchor="t" anchorCtr="0">
            <a:noAutofit/>
          </a:bodyPr>
          <a:lstStyle>
            <a:lvl1pPr algn="l" defTabSz="914400" rtl="0" eaLnBrk="1" latinLnBrk="0" hangingPunct="1">
              <a:spcBef>
                <a:spcPct val="0"/>
              </a:spcBef>
              <a:buNone/>
              <a:defRPr sz="2800" b="1" kern="1200">
                <a:solidFill>
                  <a:schemeClr val="tx1"/>
                </a:solidFill>
                <a:latin typeface="Verdana" pitchFamily="34" charset="0"/>
                <a:ea typeface="Verdana" pitchFamily="34" charset="0"/>
                <a:cs typeface="Verdana" pitchFamily="34" charset="0"/>
              </a:defRPr>
            </a:lvl1pPr>
          </a:lstStyle>
          <a:p>
            <a:r>
              <a:rPr lang="sv-SE" dirty="0" err="1" smtClean="0"/>
              <a:t>Towards</a:t>
            </a:r>
            <a:r>
              <a:rPr lang="sv-SE" dirty="0" smtClean="0"/>
              <a:t> a RDM - Step 2</a:t>
            </a:r>
            <a:endParaRPr lang="sv-SE" dirty="0"/>
          </a:p>
        </p:txBody>
      </p:sp>
      <p:sp>
        <p:nvSpPr>
          <p:cNvPr id="223" name="Rectangle 8"/>
          <p:cNvSpPr>
            <a:spLocks noChangeArrowheads="1"/>
          </p:cNvSpPr>
          <p:nvPr/>
        </p:nvSpPr>
        <p:spPr bwMode="auto">
          <a:xfrm>
            <a:off x="2449591" y="2921448"/>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4" name="Line 9"/>
          <p:cNvSpPr>
            <a:spLocks noChangeShapeType="1"/>
          </p:cNvSpPr>
          <p:nvPr/>
        </p:nvSpPr>
        <p:spPr bwMode="auto">
          <a:xfrm>
            <a:off x="2449591" y="3092897"/>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25" name="Text Box 10"/>
          <p:cNvSpPr txBox="1">
            <a:spLocks noChangeArrowheads="1"/>
          </p:cNvSpPr>
          <p:nvPr/>
        </p:nvSpPr>
        <p:spPr bwMode="auto">
          <a:xfrm>
            <a:off x="2650807" y="287382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226" name="Text Box 16"/>
          <p:cNvSpPr txBox="1">
            <a:spLocks noChangeArrowheads="1"/>
          </p:cNvSpPr>
          <p:nvPr/>
        </p:nvSpPr>
        <p:spPr bwMode="auto">
          <a:xfrm>
            <a:off x="3713774" y="299232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27" name="Text Box 17"/>
          <p:cNvSpPr txBox="1">
            <a:spLocks noChangeArrowheads="1"/>
          </p:cNvSpPr>
          <p:nvPr/>
        </p:nvSpPr>
        <p:spPr bwMode="auto">
          <a:xfrm>
            <a:off x="5735336" y="3449879"/>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28" name="Rectangle 18"/>
          <p:cNvSpPr>
            <a:spLocks noChangeArrowheads="1"/>
          </p:cNvSpPr>
          <p:nvPr/>
        </p:nvSpPr>
        <p:spPr bwMode="auto">
          <a:xfrm>
            <a:off x="4513755" y="3245589"/>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9" name="Line 19"/>
          <p:cNvSpPr>
            <a:spLocks noChangeShapeType="1"/>
          </p:cNvSpPr>
          <p:nvPr/>
        </p:nvSpPr>
        <p:spPr bwMode="auto">
          <a:xfrm>
            <a:off x="4513755" y="3426804"/>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30" name="Text Box 21"/>
          <p:cNvSpPr txBox="1">
            <a:spLocks noChangeArrowheads="1"/>
          </p:cNvSpPr>
          <p:nvPr/>
        </p:nvSpPr>
        <p:spPr bwMode="auto">
          <a:xfrm>
            <a:off x="4623725" y="321369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231" name="Rectangle 23"/>
          <p:cNvSpPr>
            <a:spLocks noChangeArrowheads="1"/>
          </p:cNvSpPr>
          <p:nvPr/>
        </p:nvSpPr>
        <p:spPr bwMode="auto">
          <a:xfrm>
            <a:off x="6718167" y="2990486"/>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2" name="Text Box 25"/>
          <p:cNvSpPr txBox="1">
            <a:spLocks noChangeArrowheads="1"/>
          </p:cNvSpPr>
          <p:nvPr/>
        </p:nvSpPr>
        <p:spPr bwMode="auto">
          <a:xfrm>
            <a:off x="6754778" y="2950857"/>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233" name="Rectangle 27"/>
          <p:cNvSpPr>
            <a:spLocks noChangeArrowheads="1"/>
          </p:cNvSpPr>
          <p:nvPr/>
        </p:nvSpPr>
        <p:spPr bwMode="auto">
          <a:xfrm>
            <a:off x="2412682" y="3057811"/>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34" name="Rectangle 28"/>
          <p:cNvSpPr>
            <a:spLocks noChangeArrowheads="1"/>
          </p:cNvSpPr>
          <p:nvPr/>
        </p:nvSpPr>
        <p:spPr bwMode="auto">
          <a:xfrm>
            <a:off x="4443702" y="3391158"/>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35" name="Text Box 29"/>
          <p:cNvSpPr txBox="1">
            <a:spLocks noChangeArrowheads="1"/>
          </p:cNvSpPr>
          <p:nvPr/>
        </p:nvSpPr>
        <p:spPr bwMode="auto">
          <a:xfrm>
            <a:off x="4170307" y="337021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36" name="Text Box 30"/>
          <p:cNvSpPr txBox="1">
            <a:spLocks noChangeArrowheads="1"/>
          </p:cNvSpPr>
          <p:nvPr/>
        </p:nvSpPr>
        <p:spPr bwMode="auto">
          <a:xfrm>
            <a:off x="6380761" y="30468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37" name="Line 34"/>
          <p:cNvSpPr>
            <a:spLocks noChangeShapeType="1"/>
          </p:cNvSpPr>
          <p:nvPr/>
        </p:nvSpPr>
        <p:spPr bwMode="auto">
          <a:xfrm>
            <a:off x="6720547" y="3172651"/>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38" name="Line 106"/>
          <p:cNvSpPr>
            <a:spLocks noChangeShapeType="1"/>
          </p:cNvSpPr>
          <p:nvPr/>
        </p:nvSpPr>
        <p:spPr bwMode="auto">
          <a:xfrm>
            <a:off x="3781907" y="3244993"/>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39" name="Line 106"/>
          <p:cNvSpPr>
            <a:spLocks noChangeShapeType="1"/>
          </p:cNvSpPr>
          <p:nvPr/>
        </p:nvSpPr>
        <p:spPr bwMode="auto">
          <a:xfrm flipH="1">
            <a:off x="5800521" y="3262011"/>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40" name="Text Box 22"/>
          <p:cNvSpPr txBox="1">
            <a:spLocks noChangeArrowheads="1"/>
          </p:cNvSpPr>
          <p:nvPr/>
        </p:nvSpPr>
        <p:spPr bwMode="auto">
          <a:xfrm>
            <a:off x="6697034" y="3126250"/>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41" name="Text Box 17"/>
          <p:cNvSpPr txBox="1">
            <a:spLocks noChangeArrowheads="1"/>
          </p:cNvSpPr>
          <p:nvPr/>
        </p:nvSpPr>
        <p:spPr bwMode="auto">
          <a:xfrm>
            <a:off x="5738095" y="311422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42" name="Text Box 17"/>
          <p:cNvSpPr txBox="1">
            <a:spLocks noChangeArrowheads="1"/>
          </p:cNvSpPr>
          <p:nvPr/>
        </p:nvSpPr>
        <p:spPr bwMode="auto">
          <a:xfrm>
            <a:off x="3738266" y="3172651"/>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243" name="Rectangle 8"/>
          <p:cNvSpPr>
            <a:spLocks noChangeArrowheads="1"/>
          </p:cNvSpPr>
          <p:nvPr/>
        </p:nvSpPr>
        <p:spPr bwMode="auto">
          <a:xfrm>
            <a:off x="926811" y="3893151"/>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44" name="Line 9"/>
          <p:cNvSpPr>
            <a:spLocks noChangeShapeType="1"/>
          </p:cNvSpPr>
          <p:nvPr/>
        </p:nvSpPr>
        <p:spPr bwMode="auto">
          <a:xfrm>
            <a:off x="914214" y="4070018"/>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45" name="Text Box 10"/>
          <p:cNvSpPr txBox="1">
            <a:spLocks noChangeArrowheads="1"/>
          </p:cNvSpPr>
          <p:nvPr/>
        </p:nvSpPr>
        <p:spPr bwMode="auto">
          <a:xfrm>
            <a:off x="1044414" y="383576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246" name="Rectangle 27"/>
          <p:cNvSpPr>
            <a:spLocks noChangeArrowheads="1"/>
          </p:cNvSpPr>
          <p:nvPr/>
        </p:nvSpPr>
        <p:spPr bwMode="auto">
          <a:xfrm>
            <a:off x="914214" y="4070018"/>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247" name="Rectangle 8"/>
          <p:cNvSpPr>
            <a:spLocks noChangeArrowheads="1"/>
          </p:cNvSpPr>
          <p:nvPr/>
        </p:nvSpPr>
        <p:spPr bwMode="auto">
          <a:xfrm>
            <a:off x="2763687" y="3912804"/>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48" name="Line 9"/>
          <p:cNvSpPr>
            <a:spLocks noChangeShapeType="1"/>
          </p:cNvSpPr>
          <p:nvPr/>
        </p:nvSpPr>
        <p:spPr bwMode="auto">
          <a:xfrm flipV="1">
            <a:off x="2763688" y="4070018"/>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49" name="Text Box 10"/>
          <p:cNvSpPr txBox="1">
            <a:spLocks noChangeArrowheads="1"/>
          </p:cNvSpPr>
          <p:nvPr/>
        </p:nvSpPr>
        <p:spPr bwMode="auto">
          <a:xfrm>
            <a:off x="2970426" y="3857701"/>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250" name="Rectangle 27"/>
          <p:cNvSpPr>
            <a:spLocks noChangeArrowheads="1"/>
          </p:cNvSpPr>
          <p:nvPr/>
        </p:nvSpPr>
        <p:spPr bwMode="auto">
          <a:xfrm>
            <a:off x="2751090" y="4089671"/>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251" name="Rectangle 23"/>
          <p:cNvSpPr>
            <a:spLocks noChangeArrowheads="1"/>
          </p:cNvSpPr>
          <p:nvPr/>
        </p:nvSpPr>
        <p:spPr bwMode="auto">
          <a:xfrm>
            <a:off x="6718166" y="4014704"/>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52" name="Text Box 25"/>
          <p:cNvSpPr txBox="1">
            <a:spLocks noChangeArrowheads="1"/>
          </p:cNvSpPr>
          <p:nvPr/>
        </p:nvSpPr>
        <p:spPr bwMode="auto">
          <a:xfrm>
            <a:off x="6937241" y="396826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253" name="Line 34"/>
          <p:cNvSpPr>
            <a:spLocks noChangeShapeType="1"/>
          </p:cNvSpPr>
          <p:nvPr/>
        </p:nvSpPr>
        <p:spPr bwMode="auto">
          <a:xfrm>
            <a:off x="6720546" y="4196868"/>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54" name="Text Box 22"/>
          <p:cNvSpPr txBox="1">
            <a:spLocks noChangeArrowheads="1"/>
          </p:cNvSpPr>
          <p:nvPr/>
        </p:nvSpPr>
        <p:spPr bwMode="auto">
          <a:xfrm>
            <a:off x="6697032" y="4150467"/>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55" name="Line 106"/>
          <p:cNvSpPr>
            <a:spLocks noChangeShapeType="1"/>
          </p:cNvSpPr>
          <p:nvPr/>
        </p:nvSpPr>
        <p:spPr bwMode="auto">
          <a:xfrm>
            <a:off x="7359828" y="3465091"/>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56" name="Text Box 30"/>
          <p:cNvSpPr txBox="1">
            <a:spLocks noChangeArrowheads="1"/>
          </p:cNvSpPr>
          <p:nvPr/>
        </p:nvSpPr>
        <p:spPr bwMode="auto">
          <a:xfrm>
            <a:off x="7302277" y="342053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57" name="Text Box 30"/>
          <p:cNvSpPr txBox="1">
            <a:spLocks noChangeArrowheads="1"/>
          </p:cNvSpPr>
          <p:nvPr/>
        </p:nvSpPr>
        <p:spPr bwMode="auto">
          <a:xfrm>
            <a:off x="6989628" y="382189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58" name="Isosceles Triangle 257"/>
          <p:cNvSpPr/>
          <p:nvPr/>
        </p:nvSpPr>
        <p:spPr>
          <a:xfrm rot="5400000">
            <a:off x="4325810" y="326699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59" name="Isosceles Triangle 258"/>
          <p:cNvSpPr/>
          <p:nvPr/>
        </p:nvSpPr>
        <p:spPr>
          <a:xfrm rot="10800000">
            <a:off x="7403209" y="3860980"/>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60" name="Isosceles Triangle 259"/>
          <p:cNvSpPr/>
          <p:nvPr/>
        </p:nvSpPr>
        <p:spPr>
          <a:xfrm rot="5400000">
            <a:off x="6332229" y="320129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61" name="Isosceles Triangle 260"/>
          <p:cNvSpPr/>
          <p:nvPr/>
        </p:nvSpPr>
        <p:spPr>
          <a:xfrm>
            <a:off x="3035603" y="3457732"/>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262" name="Straight Connector 261"/>
          <p:cNvCxnSpPr>
            <a:stCxn id="261" idx="3"/>
          </p:cNvCxnSpPr>
          <p:nvPr/>
        </p:nvCxnSpPr>
        <p:spPr>
          <a:xfrm>
            <a:off x="3178395" y="3610998"/>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263" name="Straight Connector 262"/>
          <p:cNvCxnSpPr/>
          <p:nvPr/>
        </p:nvCxnSpPr>
        <p:spPr>
          <a:xfrm>
            <a:off x="1777342" y="3745940"/>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264" name="Straight Connector 263"/>
          <p:cNvCxnSpPr/>
          <p:nvPr/>
        </p:nvCxnSpPr>
        <p:spPr>
          <a:xfrm>
            <a:off x="4157411" y="376339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65" name="Rectangle 18"/>
          <p:cNvSpPr>
            <a:spLocks noChangeArrowheads="1"/>
          </p:cNvSpPr>
          <p:nvPr/>
        </p:nvSpPr>
        <p:spPr bwMode="auto">
          <a:xfrm>
            <a:off x="4666155" y="251285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66" name="Line 19"/>
          <p:cNvSpPr>
            <a:spLocks noChangeShapeType="1"/>
          </p:cNvSpPr>
          <p:nvPr/>
        </p:nvSpPr>
        <p:spPr bwMode="auto">
          <a:xfrm>
            <a:off x="4666155" y="269406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67" name="Text Box 21"/>
          <p:cNvSpPr txBox="1">
            <a:spLocks noChangeArrowheads="1"/>
          </p:cNvSpPr>
          <p:nvPr/>
        </p:nvSpPr>
        <p:spPr bwMode="auto">
          <a:xfrm>
            <a:off x="4776125" y="248095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68" name="Rectangle 28"/>
          <p:cNvSpPr>
            <a:spLocks noChangeArrowheads="1"/>
          </p:cNvSpPr>
          <p:nvPr/>
        </p:nvSpPr>
        <p:spPr bwMode="auto">
          <a:xfrm>
            <a:off x="4635566" y="2682787"/>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269" name="Line 106"/>
          <p:cNvSpPr>
            <a:spLocks noChangeShapeType="1"/>
          </p:cNvSpPr>
          <p:nvPr/>
        </p:nvSpPr>
        <p:spPr bwMode="auto">
          <a:xfrm flipH="1" flipV="1">
            <a:off x="5931789" y="2797612"/>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72" name="Text Box 16"/>
          <p:cNvSpPr txBox="1">
            <a:spLocks noChangeArrowheads="1"/>
          </p:cNvSpPr>
          <p:nvPr/>
        </p:nvSpPr>
        <p:spPr bwMode="auto">
          <a:xfrm>
            <a:off x="5855427" y="26004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73" name="Text Box 30"/>
          <p:cNvSpPr txBox="1">
            <a:spLocks noChangeArrowheads="1"/>
          </p:cNvSpPr>
          <p:nvPr/>
        </p:nvSpPr>
        <p:spPr bwMode="auto">
          <a:xfrm>
            <a:off x="6358986" y="289701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274" name="Straight Connector 273"/>
          <p:cNvCxnSpPr/>
          <p:nvPr/>
        </p:nvCxnSpPr>
        <p:spPr>
          <a:xfrm>
            <a:off x="1778752" y="375486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75" name="TextBox 274"/>
          <p:cNvSpPr txBox="1"/>
          <p:nvPr/>
        </p:nvSpPr>
        <p:spPr>
          <a:xfrm>
            <a:off x="6826199" y="3592760"/>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276" name="Rectangle 23"/>
          <p:cNvSpPr>
            <a:spLocks noChangeArrowheads="1"/>
          </p:cNvSpPr>
          <p:nvPr/>
        </p:nvSpPr>
        <p:spPr bwMode="auto">
          <a:xfrm>
            <a:off x="4940377" y="4488387"/>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77" name="Line 34"/>
          <p:cNvSpPr>
            <a:spLocks noChangeShapeType="1"/>
          </p:cNvSpPr>
          <p:nvPr/>
        </p:nvSpPr>
        <p:spPr bwMode="auto">
          <a:xfrm>
            <a:off x="4942757" y="47144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78" name="Text Box 22"/>
          <p:cNvSpPr txBox="1">
            <a:spLocks noChangeArrowheads="1"/>
          </p:cNvSpPr>
          <p:nvPr/>
        </p:nvSpPr>
        <p:spPr bwMode="auto">
          <a:xfrm>
            <a:off x="4911858" y="4692812"/>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79" name="Text Box 25"/>
          <p:cNvSpPr txBox="1">
            <a:spLocks noChangeArrowheads="1"/>
          </p:cNvSpPr>
          <p:nvPr/>
        </p:nvSpPr>
        <p:spPr bwMode="auto">
          <a:xfrm>
            <a:off x="5193883" y="44756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80" name="Line 106"/>
          <p:cNvSpPr>
            <a:spLocks noChangeShapeType="1"/>
          </p:cNvSpPr>
          <p:nvPr/>
        </p:nvSpPr>
        <p:spPr bwMode="auto">
          <a:xfrm flipH="1">
            <a:off x="6340308" y="4788992"/>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81" name="Line 106"/>
          <p:cNvSpPr>
            <a:spLocks noChangeShapeType="1"/>
          </p:cNvSpPr>
          <p:nvPr/>
        </p:nvSpPr>
        <p:spPr bwMode="auto">
          <a:xfrm>
            <a:off x="7240558" y="4519015"/>
            <a:ext cx="0" cy="27083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82" name="TextBox 281"/>
          <p:cNvSpPr txBox="1"/>
          <p:nvPr/>
        </p:nvSpPr>
        <p:spPr>
          <a:xfrm>
            <a:off x="7227158" y="4531043"/>
            <a:ext cx="764977"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283" name="Isosceles Triangle 282"/>
          <p:cNvSpPr/>
          <p:nvPr/>
        </p:nvSpPr>
        <p:spPr>
          <a:xfrm rot="10800000">
            <a:off x="7323129" y="476180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84" name="Text Box 17"/>
          <p:cNvSpPr txBox="1">
            <a:spLocks noChangeArrowheads="1"/>
          </p:cNvSpPr>
          <p:nvPr/>
        </p:nvSpPr>
        <p:spPr bwMode="auto">
          <a:xfrm>
            <a:off x="6356387" y="478211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285" name="Text Box 17"/>
          <p:cNvSpPr txBox="1">
            <a:spLocks noChangeArrowheads="1"/>
          </p:cNvSpPr>
          <p:nvPr/>
        </p:nvSpPr>
        <p:spPr bwMode="auto">
          <a:xfrm>
            <a:off x="6909548" y="448144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86" name="TextBox 285"/>
          <p:cNvSpPr txBox="1"/>
          <p:nvPr/>
        </p:nvSpPr>
        <p:spPr>
          <a:xfrm>
            <a:off x="1771837" y="2995084"/>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287" name="Rectangle 8"/>
          <p:cNvSpPr>
            <a:spLocks noChangeArrowheads="1"/>
          </p:cNvSpPr>
          <p:nvPr/>
        </p:nvSpPr>
        <p:spPr bwMode="auto">
          <a:xfrm>
            <a:off x="327919" y="2906872"/>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88" name="Line 9"/>
          <p:cNvSpPr>
            <a:spLocks noChangeShapeType="1"/>
          </p:cNvSpPr>
          <p:nvPr/>
        </p:nvSpPr>
        <p:spPr bwMode="auto">
          <a:xfrm>
            <a:off x="327919" y="3078320"/>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89" name="Text Box 10"/>
          <p:cNvSpPr txBox="1">
            <a:spLocks noChangeArrowheads="1"/>
          </p:cNvSpPr>
          <p:nvPr/>
        </p:nvSpPr>
        <p:spPr bwMode="auto">
          <a:xfrm>
            <a:off x="529135" y="285924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290" name="Rectangle 27"/>
          <p:cNvSpPr>
            <a:spLocks noChangeArrowheads="1"/>
          </p:cNvSpPr>
          <p:nvPr/>
        </p:nvSpPr>
        <p:spPr bwMode="auto">
          <a:xfrm>
            <a:off x="291010" y="3043234"/>
            <a:ext cx="110639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291" name="Line 106"/>
          <p:cNvSpPr>
            <a:spLocks noChangeShapeType="1"/>
          </p:cNvSpPr>
          <p:nvPr/>
        </p:nvSpPr>
        <p:spPr bwMode="auto">
          <a:xfrm flipH="1" flipV="1">
            <a:off x="1645940" y="3197970"/>
            <a:ext cx="789146" cy="811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92" name="Text Box 17"/>
          <p:cNvSpPr txBox="1">
            <a:spLocks noChangeArrowheads="1"/>
          </p:cNvSpPr>
          <p:nvPr/>
        </p:nvSpPr>
        <p:spPr bwMode="auto">
          <a:xfrm>
            <a:off x="1620926" y="320188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293" name="Text Box 17"/>
          <p:cNvSpPr txBox="1">
            <a:spLocks noChangeArrowheads="1"/>
          </p:cNvSpPr>
          <p:nvPr/>
        </p:nvSpPr>
        <p:spPr bwMode="auto">
          <a:xfrm>
            <a:off x="2066099" y="29803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294" name="Isosceles Triangle 293"/>
          <p:cNvSpPr/>
          <p:nvPr/>
        </p:nvSpPr>
        <p:spPr>
          <a:xfrm rot="16200000">
            <a:off x="1730601" y="3075896"/>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95" name="Oval 294"/>
          <p:cNvSpPr/>
          <p:nvPr/>
        </p:nvSpPr>
        <p:spPr>
          <a:xfrm>
            <a:off x="109658" y="2560260"/>
            <a:ext cx="2654029" cy="1081816"/>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96" name="Text Box 17"/>
          <p:cNvSpPr txBox="1">
            <a:spLocks noChangeArrowheads="1"/>
          </p:cNvSpPr>
          <p:nvPr/>
        </p:nvSpPr>
        <p:spPr bwMode="auto">
          <a:xfrm>
            <a:off x="6061318" y="2807906"/>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97" name="Isosceles Triangle 296"/>
          <p:cNvSpPr/>
          <p:nvPr/>
        </p:nvSpPr>
        <p:spPr>
          <a:xfrm rot="5400000">
            <a:off x="6338329" y="288552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270235348"/>
      </p:ext>
    </p:extLst>
  </p:cSld>
  <p:clrMapOvr>
    <a:masterClrMapping/>
  </p:clrMapOvr>
  <mc:AlternateContent xmlns:mc="http://schemas.openxmlformats.org/markup-compatibility/2006">
    <mc:Choice xmlns:p14="http://schemas.microsoft.com/office/powerpoint/2010/main" Requires="p14">
      <p:transition spd="slow" p14:dur="2000" advTm="34332"/>
    </mc:Choice>
    <mc:Fallback>
      <p:transition spd="slow" advTm="3433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7692042" cy="3240432"/>
          </a:xfrm>
        </p:spPr>
        <p:txBody>
          <a:bodyPr>
            <a:normAutofit/>
          </a:bodyPr>
          <a:lstStyle/>
          <a:p>
            <a:r>
              <a:rPr lang="sv-SE" sz="1600" dirty="0" smtClean="0">
                <a:solidFill>
                  <a:srgbClr val="00B050"/>
                </a:solidFill>
              </a:rPr>
              <a:t>TO DO: </a:t>
            </a:r>
            <a:r>
              <a:rPr lang="sv-SE" sz="1600" dirty="0" err="1" smtClean="0"/>
              <a:t>Create</a:t>
            </a:r>
            <a:r>
              <a:rPr lang="sv-SE" sz="1600" dirty="0" smtClean="0"/>
              <a:t> new </a:t>
            </a:r>
            <a:r>
              <a:rPr lang="sv-SE" sz="1600" dirty="0" err="1" smtClean="0"/>
              <a:t>classes</a:t>
            </a:r>
            <a:r>
              <a:rPr lang="sv-SE" sz="1600" dirty="0" smtClean="0"/>
              <a:t> </a:t>
            </a:r>
            <a:r>
              <a:rPr lang="sv-SE" sz="1600" dirty="0" err="1" smtClean="0"/>
              <a:t>if</a:t>
            </a:r>
            <a:r>
              <a:rPr lang="sv-SE" sz="1600" dirty="0" smtClean="0"/>
              <a:t> </a:t>
            </a:r>
            <a:r>
              <a:rPr lang="sv-SE" sz="1600" dirty="0" err="1" smtClean="0"/>
              <a:t>some</a:t>
            </a:r>
            <a:r>
              <a:rPr lang="sv-SE" sz="1600" dirty="0" smtClean="0"/>
              <a:t> associations </a:t>
            </a:r>
            <a:r>
              <a:rPr lang="sv-SE" sz="1600" dirty="0" err="1" smtClean="0"/>
              <a:t>have</a:t>
            </a:r>
            <a:r>
              <a:rPr lang="sv-SE" sz="1600" dirty="0" smtClean="0"/>
              <a:t> the </a:t>
            </a:r>
            <a:r>
              <a:rPr lang="sv-SE" sz="1600" dirty="0" err="1" smtClean="0"/>
              <a:t>multiplicity</a:t>
            </a:r>
            <a:r>
              <a:rPr lang="sv-SE" sz="1600" dirty="0" smtClean="0"/>
              <a:t> 1..*/0..* on </a:t>
            </a:r>
            <a:r>
              <a:rPr lang="sv-SE" sz="1600" dirty="0" err="1" smtClean="0"/>
              <a:t>both</a:t>
            </a:r>
            <a:r>
              <a:rPr lang="sv-SE" sz="1600" dirty="0" smtClean="0"/>
              <a:t> </a:t>
            </a:r>
            <a:r>
              <a:rPr lang="sv-SE" sz="1600" dirty="0"/>
              <a:t>sides. </a:t>
            </a:r>
            <a:r>
              <a:rPr lang="sv-SE" sz="1600" dirty="0" err="1"/>
              <a:t>Why</a:t>
            </a:r>
            <a:r>
              <a:rPr lang="sv-SE" sz="1600" dirty="0"/>
              <a:t>? The </a:t>
            </a:r>
            <a:r>
              <a:rPr lang="sv-SE" sz="1600" dirty="0" err="1"/>
              <a:t>relational</a:t>
            </a:r>
            <a:r>
              <a:rPr lang="sv-SE" sz="1600" dirty="0"/>
              <a:t> </a:t>
            </a:r>
            <a:r>
              <a:rPr lang="sv-SE" sz="1600" dirty="0" err="1"/>
              <a:t>database</a:t>
            </a:r>
            <a:r>
              <a:rPr lang="sv-SE" sz="1600" dirty="0"/>
              <a:t> </a:t>
            </a:r>
            <a:r>
              <a:rPr lang="sv-SE" sz="1600" dirty="0" err="1"/>
              <a:t>technology</a:t>
            </a:r>
            <a:r>
              <a:rPr lang="sv-SE" sz="1600" dirty="0"/>
              <a:t> </a:t>
            </a:r>
            <a:r>
              <a:rPr lang="sv-SE" sz="1600" dirty="0" err="1"/>
              <a:t>requires</a:t>
            </a:r>
            <a:r>
              <a:rPr lang="sv-SE" sz="1600" dirty="0"/>
              <a:t> </a:t>
            </a:r>
            <a:r>
              <a:rPr lang="sv-SE" sz="1600" dirty="0" err="1"/>
              <a:t>that</a:t>
            </a:r>
            <a:endParaRPr lang="sv-SE" sz="1600" dirty="0"/>
          </a:p>
          <a:p>
            <a:endParaRPr lang="sv-SE" sz="1800" dirty="0" smtClean="0"/>
          </a:p>
          <a:p>
            <a:pPr marL="0" indent="0">
              <a:buNone/>
            </a:pPr>
            <a:endParaRPr lang="sv-SE" sz="2000" dirty="0"/>
          </a:p>
          <a:p>
            <a:endParaRPr lang="sv-SE" sz="2000" dirty="0"/>
          </a:p>
        </p:txBody>
      </p:sp>
      <p:sp>
        <p:nvSpPr>
          <p:cNvPr id="146"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3</a:t>
            </a:r>
            <a:endParaRPr lang="sv-SE" dirty="0"/>
          </a:p>
        </p:txBody>
      </p:sp>
      <p:sp>
        <p:nvSpPr>
          <p:cNvPr id="68" name="Rectangle 8"/>
          <p:cNvSpPr>
            <a:spLocks noChangeArrowheads="1"/>
          </p:cNvSpPr>
          <p:nvPr/>
        </p:nvSpPr>
        <p:spPr bwMode="auto">
          <a:xfrm>
            <a:off x="2449591" y="2921448"/>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9" name="Line 9"/>
          <p:cNvSpPr>
            <a:spLocks noChangeShapeType="1"/>
          </p:cNvSpPr>
          <p:nvPr/>
        </p:nvSpPr>
        <p:spPr bwMode="auto">
          <a:xfrm>
            <a:off x="2449591" y="3092897"/>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0" name="Text Box 10"/>
          <p:cNvSpPr txBox="1">
            <a:spLocks noChangeArrowheads="1"/>
          </p:cNvSpPr>
          <p:nvPr/>
        </p:nvSpPr>
        <p:spPr bwMode="auto">
          <a:xfrm>
            <a:off x="2650807" y="287382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71" name="Text Box 16"/>
          <p:cNvSpPr txBox="1">
            <a:spLocks noChangeArrowheads="1"/>
          </p:cNvSpPr>
          <p:nvPr/>
        </p:nvSpPr>
        <p:spPr bwMode="auto">
          <a:xfrm>
            <a:off x="3713774" y="299232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72" name="Text Box 17"/>
          <p:cNvSpPr txBox="1">
            <a:spLocks noChangeArrowheads="1"/>
          </p:cNvSpPr>
          <p:nvPr/>
        </p:nvSpPr>
        <p:spPr bwMode="auto">
          <a:xfrm>
            <a:off x="5735336" y="3449879"/>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73" name="Rectangle 18"/>
          <p:cNvSpPr>
            <a:spLocks noChangeArrowheads="1"/>
          </p:cNvSpPr>
          <p:nvPr/>
        </p:nvSpPr>
        <p:spPr bwMode="auto">
          <a:xfrm>
            <a:off x="4513755" y="3245589"/>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4" name="Line 19"/>
          <p:cNvSpPr>
            <a:spLocks noChangeShapeType="1"/>
          </p:cNvSpPr>
          <p:nvPr/>
        </p:nvSpPr>
        <p:spPr bwMode="auto">
          <a:xfrm>
            <a:off x="4513755" y="3426804"/>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5" name="Text Box 21"/>
          <p:cNvSpPr txBox="1">
            <a:spLocks noChangeArrowheads="1"/>
          </p:cNvSpPr>
          <p:nvPr/>
        </p:nvSpPr>
        <p:spPr bwMode="auto">
          <a:xfrm>
            <a:off x="4623725" y="321369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76" name="Rectangle 23"/>
          <p:cNvSpPr>
            <a:spLocks noChangeArrowheads="1"/>
          </p:cNvSpPr>
          <p:nvPr/>
        </p:nvSpPr>
        <p:spPr bwMode="auto">
          <a:xfrm>
            <a:off x="6718167" y="2990486"/>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5" name="Text Box 25"/>
          <p:cNvSpPr txBox="1">
            <a:spLocks noChangeArrowheads="1"/>
          </p:cNvSpPr>
          <p:nvPr/>
        </p:nvSpPr>
        <p:spPr bwMode="auto">
          <a:xfrm>
            <a:off x="6754778" y="2950857"/>
            <a:ext cx="136780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36" name="Rectangle 27"/>
          <p:cNvSpPr>
            <a:spLocks noChangeArrowheads="1"/>
          </p:cNvSpPr>
          <p:nvPr/>
        </p:nvSpPr>
        <p:spPr bwMode="auto">
          <a:xfrm>
            <a:off x="2412682" y="3057811"/>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7" name="Rectangle 28"/>
          <p:cNvSpPr>
            <a:spLocks noChangeArrowheads="1"/>
          </p:cNvSpPr>
          <p:nvPr/>
        </p:nvSpPr>
        <p:spPr bwMode="auto">
          <a:xfrm>
            <a:off x="4443702" y="3391158"/>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38" name="Text Box 29"/>
          <p:cNvSpPr txBox="1">
            <a:spLocks noChangeArrowheads="1"/>
          </p:cNvSpPr>
          <p:nvPr/>
        </p:nvSpPr>
        <p:spPr bwMode="auto">
          <a:xfrm>
            <a:off x="4170307" y="337021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9" name="Text Box 30"/>
          <p:cNvSpPr txBox="1">
            <a:spLocks noChangeArrowheads="1"/>
          </p:cNvSpPr>
          <p:nvPr/>
        </p:nvSpPr>
        <p:spPr bwMode="auto">
          <a:xfrm>
            <a:off x="6380761" y="30468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47" name="Line 34"/>
          <p:cNvSpPr>
            <a:spLocks noChangeShapeType="1"/>
          </p:cNvSpPr>
          <p:nvPr/>
        </p:nvSpPr>
        <p:spPr bwMode="auto">
          <a:xfrm>
            <a:off x="6720547" y="3172651"/>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48" name="Line 106"/>
          <p:cNvSpPr>
            <a:spLocks noChangeShapeType="1"/>
          </p:cNvSpPr>
          <p:nvPr/>
        </p:nvSpPr>
        <p:spPr bwMode="auto">
          <a:xfrm>
            <a:off x="3781907" y="3244993"/>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49" name="Line 106"/>
          <p:cNvSpPr>
            <a:spLocks noChangeShapeType="1"/>
          </p:cNvSpPr>
          <p:nvPr/>
        </p:nvSpPr>
        <p:spPr bwMode="auto">
          <a:xfrm flipH="1">
            <a:off x="5800521" y="3262011"/>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0" name="Text Box 22"/>
          <p:cNvSpPr txBox="1">
            <a:spLocks noChangeArrowheads="1"/>
          </p:cNvSpPr>
          <p:nvPr/>
        </p:nvSpPr>
        <p:spPr bwMode="auto">
          <a:xfrm>
            <a:off x="6697034" y="3126250"/>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51" name="Text Box 17"/>
          <p:cNvSpPr txBox="1">
            <a:spLocks noChangeArrowheads="1"/>
          </p:cNvSpPr>
          <p:nvPr/>
        </p:nvSpPr>
        <p:spPr bwMode="auto">
          <a:xfrm>
            <a:off x="5738095" y="311422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52" name="Text Box 17"/>
          <p:cNvSpPr txBox="1">
            <a:spLocks noChangeArrowheads="1"/>
          </p:cNvSpPr>
          <p:nvPr/>
        </p:nvSpPr>
        <p:spPr bwMode="auto">
          <a:xfrm>
            <a:off x="3738266" y="3172651"/>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53" name="Rectangle 8"/>
          <p:cNvSpPr>
            <a:spLocks noChangeArrowheads="1"/>
          </p:cNvSpPr>
          <p:nvPr/>
        </p:nvSpPr>
        <p:spPr bwMode="auto">
          <a:xfrm>
            <a:off x="926811" y="3893151"/>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4" name="Line 9"/>
          <p:cNvSpPr>
            <a:spLocks noChangeShapeType="1"/>
          </p:cNvSpPr>
          <p:nvPr/>
        </p:nvSpPr>
        <p:spPr bwMode="auto">
          <a:xfrm>
            <a:off x="914214" y="4070018"/>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5" name="Text Box 10"/>
          <p:cNvSpPr txBox="1">
            <a:spLocks noChangeArrowheads="1"/>
          </p:cNvSpPr>
          <p:nvPr/>
        </p:nvSpPr>
        <p:spPr bwMode="auto">
          <a:xfrm>
            <a:off x="1044414" y="383576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56" name="Rectangle 27"/>
          <p:cNvSpPr>
            <a:spLocks noChangeArrowheads="1"/>
          </p:cNvSpPr>
          <p:nvPr/>
        </p:nvSpPr>
        <p:spPr bwMode="auto">
          <a:xfrm>
            <a:off x="914214" y="4070018"/>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57" name="Rectangle 8"/>
          <p:cNvSpPr>
            <a:spLocks noChangeArrowheads="1"/>
          </p:cNvSpPr>
          <p:nvPr/>
        </p:nvSpPr>
        <p:spPr bwMode="auto">
          <a:xfrm>
            <a:off x="2763687" y="3912804"/>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8" name="Line 9"/>
          <p:cNvSpPr>
            <a:spLocks noChangeShapeType="1"/>
          </p:cNvSpPr>
          <p:nvPr/>
        </p:nvSpPr>
        <p:spPr bwMode="auto">
          <a:xfrm flipV="1">
            <a:off x="2763688" y="4070018"/>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9" name="Text Box 10"/>
          <p:cNvSpPr txBox="1">
            <a:spLocks noChangeArrowheads="1"/>
          </p:cNvSpPr>
          <p:nvPr/>
        </p:nvSpPr>
        <p:spPr bwMode="auto">
          <a:xfrm>
            <a:off x="2970426" y="3857701"/>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60" name="Rectangle 27"/>
          <p:cNvSpPr>
            <a:spLocks noChangeArrowheads="1"/>
          </p:cNvSpPr>
          <p:nvPr/>
        </p:nvSpPr>
        <p:spPr bwMode="auto">
          <a:xfrm>
            <a:off x="2751090" y="4089671"/>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61" name="Rectangle 23"/>
          <p:cNvSpPr>
            <a:spLocks noChangeArrowheads="1"/>
          </p:cNvSpPr>
          <p:nvPr/>
        </p:nvSpPr>
        <p:spPr bwMode="auto">
          <a:xfrm>
            <a:off x="6718166" y="4014704"/>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2" name="Text Box 25"/>
          <p:cNvSpPr txBox="1">
            <a:spLocks noChangeArrowheads="1"/>
          </p:cNvSpPr>
          <p:nvPr/>
        </p:nvSpPr>
        <p:spPr bwMode="auto">
          <a:xfrm>
            <a:off x="6937241" y="396826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63" name="Line 34"/>
          <p:cNvSpPr>
            <a:spLocks noChangeShapeType="1"/>
          </p:cNvSpPr>
          <p:nvPr/>
        </p:nvSpPr>
        <p:spPr bwMode="auto">
          <a:xfrm>
            <a:off x="6720546" y="4196868"/>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4" name="Text Box 22"/>
          <p:cNvSpPr txBox="1">
            <a:spLocks noChangeArrowheads="1"/>
          </p:cNvSpPr>
          <p:nvPr/>
        </p:nvSpPr>
        <p:spPr bwMode="auto">
          <a:xfrm>
            <a:off x="6697032" y="4150467"/>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main</a:t>
            </a:r>
            <a:r>
              <a:rPr lang="sv-SE" altLang="sv-SE" sz="900" dirty="0" err="1">
                <a:latin typeface="Verdana" panose="020B0604030504040204" pitchFamily="34" charset="0"/>
              </a:rPr>
              <a:t>A</a:t>
            </a:r>
            <a:r>
              <a:rPr lang="sv-SE" altLang="sv-SE" sz="900" dirty="0" err="1" smtClean="0">
                <a:latin typeface="Verdana" panose="020B0604030504040204" pitchFamily="34" charset="0"/>
              </a:rPr>
              <a:t>rea</a:t>
            </a:r>
            <a:r>
              <a:rPr lang="sv-SE" altLang="sv-SE" sz="900" dirty="0" smtClean="0">
                <a:latin typeface="Verdana" panose="020B0604030504040204" pitchFamily="34" charset="0"/>
              </a:rPr>
              <a:t> (0..1)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65" name="Line 106"/>
          <p:cNvSpPr>
            <a:spLocks noChangeShapeType="1"/>
          </p:cNvSpPr>
          <p:nvPr/>
        </p:nvSpPr>
        <p:spPr bwMode="auto">
          <a:xfrm>
            <a:off x="7359828" y="3465091"/>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6" name="Text Box 30"/>
          <p:cNvSpPr txBox="1">
            <a:spLocks noChangeArrowheads="1"/>
          </p:cNvSpPr>
          <p:nvPr/>
        </p:nvSpPr>
        <p:spPr bwMode="auto">
          <a:xfrm>
            <a:off x="7302277" y="342053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7" name="Text Box 30"/>
          <p:cNvSpPr txBox="1">
            <a:spLocks noChangeArrowheads="1"/>
          </p:cNvSpPr>
          <p:nvPr/>
        </p:nvSpPr>
        <p:spPr bwMode="auto">
          <a:xfrm>
            <a:off x="6989628" y="382189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8" name="Isosceles Triangle 167"/>
          <p:cNvSpPr/>
          <p:nvPr/>
        </p:nvSpPr>
        <p:spPr>
          <a:xfrm rot="5400000">
            <a:off x="4325810" y="3266996"/>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69" name="Isosceles Triangle 168"/>
          <p:cNvSpPr/>
          <p:nvPr/>
        </p:nvSpPr>
        <p:spPr>
          <a:xfrm rot="10800000">
            <a:off x="7403209" y="3860980"/>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0" name="Isosceles Triangle 169"/>
          <p:cNvSpPr/>
          <p:nvPr/>
        </p:nvSpPr>
        <p:spPr>
          <a:xfrm rot="5400000">
            <a:off x="6332229" y="320129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1" name="Isosceles Triangle 170"/>
          <p:cNvSpPr/>
          <p:nvPr/>
        </p:nvSpPr>
        <p:spPr>
          <a:xfrm>
            <a:off x="3035603" y="3457732"/>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72" name="Straight Connector 171"/>
          <p:cNvCxnSpPr>
            <a:stCxn id="171" idx="3"/>
          </p:cNvCxnSpPr>
          <p:nvPr/>
        </p:nvCxnSpPr>
        <p:spPr>
          <a:xfrm>
            <a:off x="3178395" y="3610998"/>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73" name="Straight Connector 172"/>
          <p:cNvCxnSpPr/>
          <p:nvPr/>
        </p:nvCxnSpPr>
        <p:spPr>
          <a:xfrm>
            <a:off x="1777342" y="3745940"/>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74" name="Straight Connector 173"/>
          <p:cNvCxnSpPr/>
          <p:nvPr/>
        </p:nvCxnSpPr>
        <p:spPr>
          <a:xfrm>
            <a:off x="4157411" y="376339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75" name="Rectangle 18"/>
          <p:cNvSpPr>
            <a:spLocks noChangeArrowheads="1"/>
          </p:cNvSpPr>
          <p:nvPr/>
        </p:nvSpPr>
        <p:spPr bwMode="auto">
          <a:xfrm>
            <a:off x="4666155" y="251285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6" name="Line 19"/>
          <p:cNvSpPr>
            <a:spLocks noChangeShapeType="1"/>
          </p:cNvSpPr>
          <p:nvPr/>
        </p:nvSpPr>
        <p:spPr bwMode="auto">
          <a:xfrm>
            <a:off x="4666155" y="269406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7" name="Text Box 21"/>
          <p:cNvSpPr txBox="1">
            <a:spLocks noChangeArrowheads="1"/>
          </p:cNvSpPr>
          <p:nvPr/>
        </p:nvSpPr>
        <p:spPr bwMode="auto">
          <a:xfrm>
            <a:off x="4776125" y="248095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8" name="Rectangle 28"/>
          <p:cNvSpPr>
            <a:spLocks noChangeArrowheads="1"/>
          </p:cNvSpPr>
          <p:nvPr/>
        </p:nvSpPr>
        <p:spPr bwMode="auto">
          <a:xfrm>
            <a:off x="4635566" y="2682787"/>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79" name="Line 106"/>
          <p:cNvSpPr>
            <a:spLocks noChangeShapeType="1"/>
          </p:cNvSpPr>
          <p:nvPr/>
        </p:nvSpPr>
        <p:spPr bwMode="auto">
          <a:xfrm flipH="1" flipV="1">
            <a:off x="5931789" y="2797612"/>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2" name="Text Box 16"/>
          <p:cNvSpPr txBox="1">
            <a:spLocks noChangeArrowheads="1"/>
          </p:cNvSpPr>
          <p:nvPr/>
        </p:nvSpPr>
        <p:spPr bwMode="auto">
          <a:xfrm>
            <a:off x="5855427" y="260045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83" name="Text Box 30"/>
          <p:cNvSpPr txBox="1">
            <a:spLocks noChangeArrowheads="1"/>
          </p:cNvSpPr>
          <p:nvPr/>
        </p:nvSpPr>
        <p:spPr bwMode="auto">
          <a:xfrm>
            <a:off x="6358986" y="289701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84" name="Straight Connector 183"/>
          <p:cNvCxnSpPr/>
          <p:nvPr/>
        </p:nvCxnSpPr>
        <p:spPr>
          <a:xfrm>
            <a:off x="1778752" y="3754868"/>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85" name="TextBox 184"/>
          <p:cNvSpPr txBox="1"/>
          <p:nvPr/>
        </p:nvSpPr>
        <p:spPr>
          <a:xfrm>
            <a:off x="6826199" y="3592760"/>
            <a:ext cx="144134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86" name="Rectangle 23"/>
          <p:cNvSpPr>
            <a:spLocks noChangeArrowheads="1"/>
          </p:cNvSpPr>
          <p:nvPr/>
        </p:nvSpPr>
        <p:spPr bwMode="auto">
          <a:xfrm>
            <a:off x="4940377" y="4488387"/>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7" name="Line 34"/>
          <p:cNvSpPr>
            <a:spLocks noChangeShapeType="1"/>
          </p:cNvSpPr>
          <p:nvPr/>
        </p:nvSpPr>
        <p:spPr bwMode="auto">
          <a:xfrm>
            <a:off x="4942757" y="47144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88" name="Text Box 22"/>
          <p:cNvSpPr txBox="1">
            <a:spLocks noChangeArrowheads="1"/>
          </p:cNvSpPr>
          <p:nvPr/>
        </p:nvSpPr>
        <p:spPr bwMode="auto">
          <a:xfrm>
            <a:off x="4911858" y="4692812"/>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89" name="Text Box 25"/>
          <p:cNvSpPr txBox="1">
            <a:spLocks noChangeArrowheads="1"/>
          </p:cNvSpPr>
          <p:nvPr/>
        </p:nvSpPr>
        <p:spPr bwMode="auto">
          <a:xfrm>
            <a:off x="5193883" y="44756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90" name="Line 106"/>
          <p:cNvSpPr>
            <a:spLocks noChangeShapeType="1"/>
          </p:cNvSpPr>
          <p:nvPr/>
        </p:nvSpPr>
        <p:spPr bwMode="auto">
          <a:xfrm flipH="1">
            <a:off x="6340308" y="4788992"/>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1" name="Line 106"/>
          <p:cNvSpPr>
            <a:spLocks noChangeShapeType="1"/>
          </p:cNvSpPr>
          <p:nvPr/>
        </p:nvSpPr>
        <p:spPr bwMode="auto">
          <a:xfrm>
            <a:off x="7240558" y="4519015"/>
            <a:ext cx="0" cy="27083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2" name="TextBox 191"/>
          <p:cNvSpPr txBox="1"/>
          <p:nvPr/>
        </p:nvSpPr>
        <p:spPr>
          <a:xfrm>
            <a:off x="7227158" y="4531043"/>
            <a:ext cx="764977"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193" name="Isosceles Triangle 192"/>
          <p:cNvSpPr/>
          <p:nvPr/>
        </p:nvSpPr>
        <p:spPr>
          <a:xfrm rot="10800000">
            <a:off x="7323129" y="476180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4" name="Text Box 17"/>
          <p:cNvSpPr txBox="1">
            <a:spLocks noChangeArrowheads="1"/>
          </p:cNvSpPr>
          <p:nvPr/>
        </p:nvSpPr>
        <p:spPr bwMode="auto">
          <a:xfrm>
            <a:off x="6356387" y="478211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195" name="Text Box 17"/>
          <p:cNvSpPr txBox="1">
            <a:spLocks noChangeArrowheads="1"/>
          </p:cNvSpPr>
          <p:nvPr/>
        </p:nvSpPr>
        <p:spPr bwMode="auto">
          <a:xfrm>
            <a:off x="6909548" y="448144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96" name="TextBox 195"/>
          <p:cNvSpPr txBox="1"/>
          <p:nvPr/>
        </p:nvSpPr>
        <p:spPr>
          <a:xfrm>
            <a:off x="1771837" y="2995084"/>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97" name="Rectangle 8"/>
          <p:cNvSpPr>
            <a:spLocks noChangeArrowheads="1"/>
          </p:cNvSpPr>
          <p:nvPr/>
        </p:nvSpPr>
        <p:spPr bwMode="auto">
          <a:xfrm>
            <a:off x="327919" y="2906872"/>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8" name="Line 9"/>
          <p:cNvSpPr>
            <a:spLocks noChangeShapeType="1"/>
          </p:cNvSpPr>
          <p:nvPr/>
        </p:nvSpPr>
        <p:spPr bwMode="auto">
          <a:xfrm>
            <a:off x="327919" y="3078320"/>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9" name="Text Box 10"/>
          <p:cNvSpPr txBox="1">
            <a:spLocks noChangeArrowheads="1"/>
          </p:cNvSpPr>
          <p:nvPr/>
        </p:nvSpPr>
        <p:spPr bwMode="auto">
          <a:xfrm>
            <a:off x="529135" y="285924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200" name="Rectangle 27"/>
          <p:cNvSpPr>
            <a:spLocks noChangeArrowheads="1"/>
          </p:cNvSpPr>
          <p:nvPr/>
        </p:nvSpPr>
        <p:spPr bwMode="auto">
          <a:xfrm>
            <a:off x="291010" y="3043234"/>
            <a:ext cx="110639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201" name="Line 106"/>
          <p:cNvSpPr>
            <a:spLocks noChangeShapeType="1"/>
          </p:cNvSpPr>
          <p:nvPr/>
        </p:nvSpPr>
        <p:spPr bwMode="auto">
          <a:xfrm flipH="1" flipV="1">
            <a:off x="1645940" y="3197970"/>
            <a:ext cx="789146" cy="811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2" name="Text Box 17"/>
          <p:cNvSpPr txBox="1">
            <a:spLocks noChangeArrowheads="1"/>
          </p:cNvSpPr>
          <p:nvPr/>
        </p:nvSpPr>
        <p:spPr bwMode="auto">
          <a:xfrm>
            <a:off x="1620926" y="320188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203" name="Text Box 17"/>
          <p:cNvSpPr txBox="1">
            <a:spLocks noChangeArrowheads="1"/>
          </p:cNvSpPr>
          <p:nvPr/>
        </p:nvSpPr>
        <p:spPr bwMode="auto">
          <a:xfrm>
            <a:off x="2066099" y="29803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204" name="Isosceles Triangle 203"/>
          <p:cNvSpPr/>
          <p:nvPr/>
        </p:nvSpPr>
        <p:spPr>
          <a:xfrm rot="16200000">
            <a:off x="1730601" y="3075896"/>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06" name="Text Box 17"/>
          <p:cNvSpPr txBox="1">
            <a:spLocks noChangeArrowheads="1"/>
          </p:cNvSpPr>
          <p:nvPr/>
        </p:nvSpPr>
        <p:spPr bwMode="auto">
          <a:xfrm>
            <a:off x="6061318" y="2749385"/>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07" name="Isosceles Triangle 206"/>
          <p:cNvSpPr/>
          <p:nvPr/>
        </p:nvSpPr>
        <p:spPr>
          <a:xfrm rot="5400000">
            <a:off x="6338329" y="2827007"/>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213208912"/>
      </p:ext>
    </p:extLst>
  </p:cSld>
  <p:clrMapOvr>
    <a:masterClrMapping/>
  </p:clrMapOvr>
  <mc:AlternateContent xmlns:mc="http://schemas.openxmlformats.org/markup-compatibility/2006">
    <mc:Choice xmlns:p14="http://schemas.microsoft.com/office/powerpoint/2010/main" Requires="p14">
      <p:transition spd="slow" p14:dur="2000" advTm="124794"/>
    </mc:Choice>
    <mc:Fallback>
      <p:transition spd="slow" advTm="12479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7692042" cy="3240432"/>
          </a:xfrm>
        </p:spPr>
        <p:txBody>
          <a:bodyPr>
            <a:normAutofit/>
          </a:bodyPr>
          <a:lstStyle/>
          <a:p>
            <a:r>
              <a:rPr lang="sv-SE" sz="1600" dirty="0" smtClean="0">
                <a:solidFill>
                  <a:srgbClr val="00B050"/>
                </a:solidFill>
              </a:rPr>
              <a:t>TO DO: </a:t>
            </a:r>
            <a:r>
              <a:rPr lang="sv-SE" sz="1600" dirty="0" err="1" smtClean="0"/>
              <a:t>Create</a:t>
            </a:r>
            <a:r>
              <a:rPr lang="sv-SE" sz="1600" dirty="0" smtClean="0"/>
              <a:t> new </a:t>
            </a:r>
            <a:r>
              <a:rPr lang="sv-SE" sz="1600" dirty="0" err="1" smtClean="0"/>
              <a:t>classes</a:t>
            </a:r>
            <a:r>
              <a:rPr lang="sv-SE" sz="1600" dirty="0" smtClean="0"/>
              <a:t> </a:t>
            </a:r>
            <a:r>
              <a:rPr lang="sv-SE" sz="1600" dirty="0" err="1" smtClean="0"/>
              <a:t>if</a:t>
            </a:r>
            <a:r>
              <a:rPr lang="sv-SE" sz="1600" dirty="0" smtClean="0"/>
              <a:t> </a:t>
            </a:r>
            <a:r>
              <a:rPr lang="sv-SE" sz="1600" dirty="0" err="1" smtClean="0"/>
              <a:t>some</a:t>
            </a:r>
            <a:r>
              <a:rPr lang="sv-SE" sz="1600" dirty="0" smtClean="0"/>
              <a:t> associations </a:t>
            </a:r>
            <a:r>
              <a:rPr lang="sv-SE" sz="1600" dirty="0" err="1" smtClean="0"/>
              <a:t>have</a:t>
            </a:r>
            <a:r>
              <a:rPr lang="sv-SE" sz="1600" dirty="0" smtClean="0"/>
              <a:t> the </a:t>
            </a:r>
            <a:r>
              <a:rPr lang="sv-SE" sz="1600" dirty="0" err="1" smtClean="0"/>
              <a:t>multiplicity</a:t>
            </a:r>
            <a:r>
              <a:rPr lang="sv-SE" sz="1600" dirty="0" smtClean="0"/>
              <a:t> 1..*/0..* on </a:t>
            </a:r>
            <a:r>
              <a:rPr lang="sv-SE" sz="1600" dirty="0" err="1" smtClean="0"/>
              <a:t>both</a:t>
            </a:r>
            <a:r>
              <a:rPr lang="sv-SE" sz="1600" dirty="0" smtClean="0"/>
              <a:t> </a:t>
            </a:r>
            <a:r>
              <a:rPr lang="sv-SE" sz="1600" dirty="0" smtClean="0"/>
              <a:t>sides. </a:t>
            </a:r>
            <a:r>
              <a:rPr lang="sv-SE" sz="1600" dirty="0" err="1" smtClean="0"/>
              <a:t>Why</a:t>
            </a:r>
            <a:r>
              <a:rPr lang="sv-SE" sz="1600" dirty="0" smtClean="0"/>
              <a:t>? </a:t>
            </a:r>
            <a:r>
              <a:rPr lang="sv-SE" sz="1600" dirty="0" smtClean="0"/>
              <a:t>The </a:t>
            </a:r>
            <a:r>
              <a:rPr lang="sv-SE" sz="1600" dirty="0" err="1" smtClean="0"/>
              <a:t>relational</a:t>
            </a:r>
            <a:r>
              <a:rPr lang="sv-SE" sz="1600" dirty="0" smtClean="0"/>
              <a:t> </a:t>
            </a:r>
            <a:r>
              <a:rPr lang="sv-SE" sz="1600" dirty="0" err="1" smtClean="0"/>
              <a:t>database</a:t>
            </a:r>
            <a:r>
              <a:rPr lang="sv-SE" sz="1600" dirty="0" smtClean="0"/>
              <a:t> </a:t>
            </a:r>
            <a:r>
              <a:rPr lang="sv-SE" sz="1600" dirty="0" err="1" smtClean="0"/>
              <a:t>technology</a:t>
            </a:r>
            <a:r>
              <a:rPr lang="sv-SE" sz="1600" dirty="0" smtClean="0"/>
              <a:t> </a:t>
            </a:r>
            <a:r>
              <a:rPr lang="sv-SE" sz="1600" dirty="0" err="1" smtClean="0"/>
              <a:t>requires</a:t>
            </a:r>
            <a:r>
              <a:rPr lang="sv-SE" sz="1600" dirty="0" smtClean="0"/>
              <a:t> </a:t>
            </a:r>
            <a:r>
              <a:rPr lang="sv-SE" sz="1600" dirty="0" err="1" smtClean="0"/>
              <a:t>that</a:t>
            </a:r>
            <a:endParaRPr lang="sv-SE" sz="1600" dirty="0" smtClean="0"/>
          </a:p>
          <a:p>
            <a:pPr marL="0" indent="0">
              <a:buNone/>
            </a:pPr>
            <a:endParaRPr lang="sv-SE" sz="2000" dirty="0"/>
          </a:p>
          <a:p>
            <a:endParaRPr lang="sv-SE" sz="2000" dirty="0"/>
          </a:p>
        </p:txBody>
      </p:sp>
      <p:sp>
        <p:nvSpPr>
          <p:cNvPr id="146"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3</a:t>
            </a:r>
            <a:endParaRPr lang="sv-SE" dirty="0"/>
          </a:p>
        </p:txBody>
      </p:sp>
      <p:sp>
        <p:nvSpPr>
          <p:cNvPr id="68" name="Rectangle 8"/>
          <p:cNvSpPr>
            <a:spLocks noChangeArrowheads="1"/>
          </p:cNvSpPr>
          <p:nvPr/>
        </p:nvSpPr>
        <p:spPr bwMode="auto">
          <a:xfrm>
            <a:off x="2449591" y="2987282"/>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9" name="Line 9"/>
          <p:cNvSpPr>
            <a:spLocks noChangeShapeType="1"/>
          </p:cNvSpPr>
          <p:nvPr/>
        </p:nvSpPr>
        <p:spPr bwMode="auto">
          <a:xfrm>
            <a:off x="2449591" y="3158731"/>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0" name="Text Box 10"/>
          <p:cNvSpPr txBox="1">
            <a:spLocks noChangeArrowheads="1"/>
          </p:cNvSpPr>
          <p:nvPr/>
        </p:nvSpPr>
        <p:spPr bwMode="auto">
          <a:xfrm>
            <a:off x="2650807" y="2939656"/>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71" name="Text Box 16"/>
          <p:cNvSpPr txBox="1">
            <a:spLocks noChangeArrowheads="1"/>
          </p:cNvSpPr>
          <p:nvPr/>
        </p:nvSpPr>
        <p:spPr bwMode="auto">
          <a:xfrm>
            <a:off x="3713774" y="30581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72" name="Text Box 17"/>
          <p:cNvSpPr txBox="1">
            <a:spLocks noChangeArrowheads="1"/>
          </p:cNvSpPr>
          <p:nvPr/>
        </p:nvSpPr>
        <p:spPr bwMode="auto">
          <a:xfrm>
            <a:off x="5706371" y="336889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73" name="Rectangle 18"/>
          <p:cNvSpPr>
            <a:spLocks noChangeArrowheads="1"/>
          </p:cNvSpPr>
          <p:nvPr/>
        </p:nvSpPr>
        <p:spPr bwMode="auto">
          <a:xfrm>
            <a:off x="4513755" y="331142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4" name="Line 19"/>
          <p:cNvSpPr>
            <a:spLocks noChangeShapeType="1"/>
          </p:cNvSpPr>
          <p:nvPr/>
        </p:nvSpPr>
        <p:spPr bwMode="auto">
          <a:xfrm>
            <a:off x="4513755" y="349263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5" name="Text Box 21"/>
          <p:cNvSpPr txBox="1">
            <a:spLocks noChangeArrowheads="1"/>
          </p:cNvSpPr>
          <p:nvPr/>
        </p:nvSpPr>
        <p:spPr bwMode="auto">
          <a:xfrm>
            <a:off x="4623725" y="32795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36" name="Rectangle 27"/>
          <p:cNvSpPr>
            <a:spLocks noChangeArrowheads="1"/>
          </p:cNvSpPr>
          <p:nvPr/>
        </p:nvSpPr>
        <p:spPr bwMode="auto">
          <a:xfrm>
            <a:off x="2412682" y="3123645"/>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7" name="Rectangle 28"/>
          <p:cNvSpPr>
            <a:spLocks noChangeArrowheads="1"/>
          </p:cNvSpPr>
          <p:nvPr/>
        </p:nvSpPr>
        <p:spPr bwMode="auto">
          <a:xfrm>
            <a:off x="4443702" y="3456992"/>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38" name="Text Box 29"/>
          <p:cNvSpPr txBox="1">
            <a:spLocks noChangeArrowheads="1"/>
          </p:cNvSpPr>
          <p:nvPr/>
        </p:nvSpPr>
        <p:spPr bwMode="auto">
          <a:xfrm>
            <a:off x="4170307" y="343605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9" name="Text Box 30"/>
          <p:cNvSpPr txBox="1">
            <a:spLocks noChangeArrowheads="1"/>
          </p:cNvSpPr>
          <p:nvPr/>
        </p:nvSpPr>
        <p:spPr bwMode="auto">
          <a:xfrm>
            <a:off x="6533350" y="303976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48" name="Line 106"/>
          <p:cNvSpPr>
            <a:spLocks noChangeShapeType="1"/>
          </p:cNvSpPr>
          <p:nvPr/>
        </p:nvSpPr>
        <p:spPr bwMode="auto">
          <a:xfrm>
            <a:off x="3781907" y="3310827"/>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49" name="Line 106"/>
          <p:cNvSpPr>
            <a:spLocks noChangeShapeType="1"/>
          </p:cNvSpPr>
          <p:nvPr/>
        </p:nvSpPr>
        <p:spPr bwMode="auto">
          <a:xfrm flipH="1">
            <a:off x="5788588" y="3007899"/>
            <a:ext cx="974281" cy="4332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1" name="Text Box 17"/>
          <p:cNvSpPr txBox="1">
            <a:spLocks noChangeArrowheads="1"/>
          </p:cNvSpPr>
          <p:nvPr/>
        </p:nvSpPr>
        <p:spPr bwMode="auto">
          <a:xfrm>
            <a:off x="5674341" y="3143952"/>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52" name="Text Box 17"/>
          <p:cNvSpPr txBox="1">
            <a:spLocks noChangeArrowheads="1"/>
          </p:cNvSpPr>
          <p:nvPr/>
        </p:nvSpPr>
        <p:spPr bwMode="auto">
          <a:xfrm>
            <a:off x="3738266" y="3238485"/>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53" name="Rectangle 8"/>
          <p:cNvSpPr>
            <a:spLocks noChangeArrowheads="1"/>
          </p:cNvSpPr>
          <p:nvPr/>
        </p:nvSpPr>
        <p:spPr bwMode="auto">
          <a:xfrm>
            <a:off x="648836" y="3958985"/>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4" name="Line 9"/>
          <p:cNvSpPr>
            <a:spLocks noChangeShapeType="1"/>
          </p:cNvSpPr>
          <p:nvPr/>
        </p:nvSpPr>
        <p:spPr bwMode="auto">
          <a:xfrm>
            <a:off x="636239" y="4135852"/>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5" name="Text Box 10"/>
          <p:cNvSpPr txBox="1">
            <a:spLocks noChangeArrowheads="1"/>
          </p:cNvSpPr>
          <p:nvPr/>
        </p:nvSpPr>
        <p:spPr bwMode="auto">
          <a:xfrm>
            <a:off x="766439" y="390159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56" name="Rectangle 27"/>
          <p:cNvSpPr>
            <a:spLocks noChangeArrowheads="1"/>
          </p:cNvSpPr>
          <p:nvPr/>
        </p:nvSpPr>
        <p:spPr bwMode="auto">
          <a:xfrm>
            <a:off x="636239" y="4135852"/>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57" name="Rectangle 8"/>
          <p:cNvSpPr>
            <a:spLocks noChangeArrowheads="1"/>
          </p:cNvSpPr>
          <p:nvPr/>
        </p:nvSpPr>
        <p:spPr bwMode="auto">
          <a:xfrm>
            <a:off x="2485712" y="3978638"/>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8" name="Line 9"/>
          <p:cNvSpPr>
            <a:spLocks noChangeShapeType="1"/>
          </p:cNvSpPr>
          <p:nvPr/>
        </p:nvSpPr>
        <p:spPr bwMode="auto">
          <a:xfrm flipV="1">
            <a:off x="2485713" y="4135852"/>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9" name="Text Box 10"/>
          <p:cNvSpPr txBox="1">
            <a:spLocks noChangeArrowheads="1"/>
          </p:cNvSpPr>
          <p:nvPr/>
        </p:nvSpPr>
        <p:spPr bwMode="auto">
          <a:xfrm>
            <a:off x="2692451" y="392353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60" name="Rectangle 27"/>
          <p:cNvSpPr>
            <a:spLocks noChangeArrowheads="1"/>
          </p:cNvSpPr>
          <p:nvPr/>
        </p:nvSpPr>
        <p:spPr bwMode="auto">
          <a:xfrm>
            <a:off x="2473115" y="4155505"/>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68" name="Isosceles Triangle 167"/>
          <p:cNvSpPr/>
          <p:nvPr/>
        </p:nvSpPr>
        <p:spPr>
          <a:xfrm rot="5400000">
            <a:off x="4325810" y="33328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0" name="Isosceles Triangle 169"/>
          <p:cNvSpPr/>
          <p:nvPr/>
        </p:nvSpPr>
        <p:spPr>
          <a:xfrm rot="5400000">
            <a:off x="6332229" y="3267132"/>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1" name="Isosceles Triangle 170"/>
          <p:cNvSpPr/>
          <p:nvPr/>
        </p:nvSpPr>
        <p:spPr>
          <a:xfrm>
            <a:off x="2757628" y="352356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72" name="Straight Connector 171"/>
          <p:cNvCxnSpPr>
            <a:stCxn id="171" idx="3"/>
          </p:cNvCxnSpPr>
          <p:nvPr/>
        </p:nvCxnSpPr>
        <p:spPr>
          <a:xfrm>
            <a:off x="2900420" y="367683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73" name="Straight Connector 172"/>
          <p:cNvCxnSpPr/>
          <p:nvPr/>
        </p:nvCxnSpPr>
        <p:spPr>
          <a:xfrm>
            <a:off x="1499367" y="381177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74" name="Straight Connector 173"/>
          <p:cNvCxnSpPr/>
          <p:nvPr/>
        </p:nvCxnSpPr>
        <p:spPr>
          <a:xfrm>
            <a:off x="3879436" y="382923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75" name="Rectangle 18"/>
          <p:cNvSpPr>
            <a:spLocks noChangeArrowheads="1"/>
          </p:cNvSpPr>
          <p:nvPr/>
        </p:nvSpPr>
        <p:spPr bwMode="auto">
          <a:xfrm>
            <a:off x="4680785" y="2512850"/>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6" name="Line 19"/>
          <p:cNvSpPr>
            <a:spLocks noChangeShapeType="1"/>
          </p:cNvSpPr>
          <p:nvPr/>
        </p:nvSpPr>
        <p:spPr bwMode="auto">
          <a:xfrm>
            <a:off x="4680785" y="2694065"/>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7" name="Text Box 21"/>
          <p:cNvSpPr txBox="1">
            <a:spLocks noChangeArrowheads="1"/>
          </p:cNvSpPr>
          <p:nvPr/>
        </p:nvSpPr>
        <p:spPr bwMode="auto">
          <a:xfrm>
            <a:off x="4790755" y="248095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8" name="Rectangle 28"/>
          <p:cNvSpPr>
            <a:spLocks noChangeArrowheads="1"/>
          </p:cNvSpPr>
          <p:nvPr/>
        </p:nvSpPr>
        <p:spPr bwMode="auto">
          <a:xfrm>
            <a:off x="4650196" y="2682786"/>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79" name="Line 106"/>
          <p:cNvSpPr>
            <a:spLocks noChangeShapeType="1"/>
          </p:cNvSpPr>
          <p:nvPr/>
        </p:nvSpPr>
        <p:spPr bwMode="auto">
          <a:xfrm flipH="1" flipV="1">
            <a:off x="5961049" y="2658620"/>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2" name="Text Box 16"/>
          <p:cNvSpPr txBox="1">
            <a:spLocks noChangeArrowheads="1"/>
          </p:cNvSpPr>
          <p:nvPr/>
        </p:nvSpPr>
        <p:spPr bwMode="auto">
          <a:xfrm>
            <a:off x="5884687"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83" name="Text Box 30"/>
          <p:cNvSpPr txBox="1">
            <a:spLocks noChangeArrowheads="1"/>
          </p:cNvSpPr>
          <p:nvPr/>
        </p:nvSpPr>
        <p:spPr bwMode="auto">
          <a:xfrm>
            <a:off x="6461353" y="278106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84" name="Straight Connector 183"/>
          <p:cNvCxnSpPr/>
          <p:nvPr/>
        </p:nvCxnSpPr>
        <p:spPr>
          <a:xfrm>
            <a:off x="1500777" y="382070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96" name="TextBox 195"/>
          <p:cNvSpPr txBox="1"/>
          <p:nvPr/>
        </p:nvSpPr>
        <p:spPr>
          <a:xfrm>
            <a:off x="1771837" y="306091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97" name="Rectangle 8"/>
          <p:cNvSpPr>
            <a:spLocks noChangeArrowheads="1"/>
          </p:cNvSpPr>
          <p:nvPr/>
        </p:nvSpPr>
        <p:spPr bwMode="auto">
          <a:xfrm>
            <a:off x="327919" y="2972706"/>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8" name="Line 9"/>
          <p:cNvSpPr>
            <a:spLocks noChangeShapeType="1"/>
          </p:cNvSpPr>
          <p:nvPr/>
        </p:nvSpPr>
        <p:spPr bwMode="auto">
          <a:xfrm>
            <a:off x="327919" y="3144154"/>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9" name="Text Box 10"/>
          <p:cNvSpPr txBox="1">
            <a:spLocks noChangeArrowheads="1"/>
          </p:cNvSpPr>
          <p:nvPr/>
        </p:nvSpPr>
        <p:spPr bwMode="auto">
          <a:xfrm>
            <a:off x="529135" y="292507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200" name="Rectangle 27"/>
          <p:cNvSpPr>
            <a:spLocks noChangeArrowheads="1"/>
          </p:cNvSpPr>
          <p:nvPr/>
        </p:nvSpPr>
        <p:spPr bwMode="auto">
          <a:xfrm>
            <a:off x="291010" y="3109068"/>
            <a:ext cx="110639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201" name="Line 106"/>
          <p:cNvSpPr>
            <a:spLocks noChangeShapeType="1"/>
          </p:cNvSpPr>
          <p:nvPr/>
        </p:nvSpPr>
        <p:spPr bwMode="auto">
          <a:xfrm flipH="1" flipV="1">
            <a:off x="1645940" y="3263804"/>
            <a:ext cx="789146" cy="811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2" name="Text Box 17"/>
          <p:cNvSpPr txBox="1">
            <a:spLocks noChangeArrowheads="1"/>
          </p:cNvSpPr>
          <p:nvPr/>
        </p:nvSpPr>
        <p:spPr bwMode="auto">
          <a:xfrm>
            <a:off x="1620926" y="3267718"/>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203" name="Text Box 17"/>
          <p:cNvSpPr txBox="1">
            <a:spLocks noChangeArrowheads="1"/>
          </p:cNvSpPr>
          <p:nvPr/>
        </p:nvSpPr>
        <p:spPr bwMode="auto">
          <a:xfrm>
            <a:off x="2066099" y="304614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204" name="Isosceles Triangle 203"/>
          <p:cNvSpPr/>
          <p:nvPr/>
        </p:nvSpPr>
        <p:spPr>
          <a:xfrm rot="16200000">
            <a:off x="1730601" y="3141730"/>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77" name="Line 106"/>
          <p:cNvSpPr>
            <a:spLocks noChangeShapeType="1"/>
          </p:cNvSpPr>
          <p:nvPr/>
        </p:nvSpPr>
        <p:spPr bwMode="auto">
          <a:xfrm flipH="1">
            <a:off x="7402079" y="3979943"/>
            <a:ext cx="0" cy="5571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78" name="Rectangle 23"/>
          <p:cNvSpPr>
            <a:spLocks noChangeArrowheads="1"/>
          </p:cNvSpPr>
          <p:nvPr/>
        </p:nvSpPr>
        <p:spPr bwMode="auto">
          <a:xfrm>
            <a:off x="6784003" y="26361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9" name="Text Box 25"/>
          <p:cNvSpPr txBox="1">
            <a:spLocks noChangeArrowheads="1"/>
          </p:cNvSpPr>
          <p:nvPr/>
        </p:nvSpPr>
        <p:spPr bwMode="auto">
          <a:xfrm>
            <a:off x="6786381" y="2589743"/>
            <a:ext cx="127159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81" name="Line 34"/>
          <p:cNvSpPr>
            <a:spLocks noChangeShapeType="1"/>
          </p:cNvSpPr>
          <p:nvPr/>
        </p:nvSpPr>
        <p:spPr bwMode="auto">
          <a:xfrm>
            <a:off x="6786383" y="28183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82" name="Text Box 22"/>
          <p:cNvSpPr txBox="1">
            <a:spLocks noChangeArrowheads="1"/>
          </p:cNvSpPr>
          <p:nvPr/>
        </p:nvSpPr>
        <p:spPr bwMode="auto">
          <a:xfrm>
            <a:off x="6762870" y="277194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3" name="Rectangle 23"/>
          <p:cNvSpPr>
            <a:spLocks noChangeArrowheads="1"/>
          </p:cNvSpPr>
          <p:nvPr/>
        </p:nvSpPr>
        <p:spPr bwMode="auto">
          <a:xfrm>
            <a:off x="6784002" y="4471422"/>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4" name="Text Box 25"/>
          <p:cNvSpPr txBox="1">
            <a:spLocks noChangeArrowheads="1"/>
          </p:cNvSpPr>
          <p:nvPr/>
        </p:nvSpPr>
        <p:spPr bwMode="auto">
          <a:xfrm>
            <a:off x="7003077" y="442498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85" name="Line 34"/>
          <p:cNvSpPr>
            <a:spLocks noChangeShapeType="1"/>
          </p:cNvSpPr>
          <p:nvPr/>
        </p:nvSpPr>
        <p:spPr bwMode="auto">
          <a:xfrm>
            <a:off x="6786382" y="465358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86" name="Text Box 22"/>
          <p:cNvSpPr txBox="1">
            <a:spLocks noChangeArrowheads="1"/>
          </p:cNvSpPr>
          <p:nvPr/>
        </p:nvSpPr>
        <p:spPr bwMode="auto">
          <a:xfrm>
            <a:off x="6762869" y="4663593"/>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7" name="Text Box 30"/>
          <p:cNvSpPr txBox="1">
            <a:spLocks noChangeArrowheads="1"/>
          </p:cNvSpPr>
          <p:nvPr/>
        </p:nvSpPr>
        <p:spPr bwMode="auto">
          <a:xfrm>
            <a:off x="7050918" y="427496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88" name="Text Box 30"/>
          <p:cNvSpPr txBox="1">
            <a:spLocks noChangeArrowheads="1"/>
          </p:cNvSpPr>
          <p:nvPr/>
        </p:nvSpPr>
        <p:spPr bwMode="auto">
          <a:xfrm>
            <a:off x="7050918" y="39766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89" name="Isosceles Triangle 88"/>
          <p:cNvSpPr/>
          <p:nvPr/>
        </p:nvSpPr>
        <p:spPr>
          <a:xfrm>
            <a:off x="7477094" y="3148459"/>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91" name="Rectangle 23"/>
          <p:cNvSpPr>
            <a:spLocks noChangeArrowheads="1"/>
          </p:cNvSpPr>
          <p:nvPr/>
        </p:nvSpPr>
        <p:spPr bwMode="auto">
          <a:xfrm>
            <a:off x="6784001" y="3536751"/>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2" name="Text Box 25"/>
          <p:cNvSpPr txBox="1">
            <a:spLocks noChangeArrowheads="1"/>
          </p:cNvSpPr>
          <p:nvPr/>
        </p:nvSpPr>
        <p:spPr bwMode="auto">
          <a:xfrm>
            <a:off x="6744613" y="3490316"/>
            <a:ext cx="161561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93" name="Line 34"/>
          <p:cNvSpPr>
            <a:spLocks noChangeShapeType="1"/>
          </p:cNvSpPr>
          <p:nvPr/>
        </p:nvSpPr>
        <p:spPr bwMode="auto">
          <a:xfrm>
            <a:off x="6786381" y="371891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94" name="Line 106"/>
          <p:cNvSpPr>
            <a:spLocks noChangeShapeType="1"/>
          </p:cNvSpPr>
          <p:nvPr/>
        </p:nvSpPr>
        <p:spPr bwMode="auto">
          <a:xfrm>
            <a:off x="7385738" y="3120590"/>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95" name="Text Box 30"/>
          <p:cNvSpPr txBox="1">
            <a:spLocks noChangeArrowheads="1"/>
          </p:cNvSpPr>
          <p:nvPr/>
        </p:nvSpPr>
        <p:spPr bwMode="auto">
          <a:xfrm>
            <a:off x="7044342" y="336339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6" name="Text Box 30"/>
          <p:cNvSpPr txBox="1">
            <a:spLocks noChangeArrowheads="1"/>
          </p:cNvSpPr>
          <p:nvPr/>
        </p:nvSpPr>
        <p:spPr bwMode="auto">
          <a:xfrm>
            <a:off x="7019568" y="30271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97" name="Text Box 17"/>
          <p:cNvSpPr txBox="1">
            <a:spLocks noChangeArrowheads="1"/>
          </p:cNvSpPr>
          <p:nvPr/>
        </p:nvSpPr>
        <p:spPr bwMode="auto">
          <a:xfrm>
            <a:off x="7094262" y="3142952"/>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98" name="Isosceles Triangle 97"/>
          <p:cNvSpPr/>
          <p:nvPr/>
        </p:nvSpPr>
        <p:spPr>
          <a:xfrm>
            <a:off x="7462425" y="4128196"/>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00" name="TextBox 99"/>
          <p:cNvSpPr txBox="1"/>
          <p:nvPr/>
        </p:nvSpPr>
        <p:spPr>
          <a:xfrm>
            <a:off x="7413237" y="4163407"/>
            <a:ext cx="369425" cy="230832"/>
          </a:xfrm>
          <a:prstGeom prst="rect">
            <a:avLst/>
          </a:prstGeom>
          <a:noFill/>
        </p:spPr>
        <p:txBody>
          <a:bodyPr wrap="square" rtlCol="0">
            <a:spAutoFit/>
          </a:bodyPr>
          <a:lstStyle/>
          <a:p>
            <a:r>
              <a:rPr lang="sv-SE" sz="900" i="1" dirty="0" smtClean="0">
                <a:latin typeface="Verdana" panose="020B0604030504040204" pitchFamily="34" charset="0"/>
              </a:rPr>
              <a:t>is</a:t>
            </a:r>
            <a:endParaRPr lang="sv-SE" sz="900" i="1" dirty="0">
              <a:latin typeface="Verdana" panose="020B0604030504040204" pitchFamily="34" charset="0"/>
            </a:endParaRPr>
          </a:p>
        </p:txBody>
      </p:sp>
      <p:sp>
        <p:nvSpPr>
          <p:cNvPr id="102" name="Rectangle 23"/>
          <p:cNvSpPr>
            <a:spLocks noChangeArrowheads="1"/>
          </p:cNvSpPr>
          <p:nvPr/>
        </p:nvSpPr>
        <p:spPr bwMode="auto">
          <a:xfrm>
            <a:off x="4452803" y="4393286"/>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3" name="Line 34"/>
          <p:cNvSpPr>
            <a:spLocks noChangeShapeType="1"/>
          </p:cNvSpPr>
          <p:nvPr/>
        </p:nvSpPr>
        <p:spPr bwMode="auto">
          <a:xfrm>
            <a:off x="4455183" y="457545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04" name="Text Box 22"/>
          <p:cNvSpPr txBox="1">
            <a:spLocks noChangeArrowheads="1"/>
          </p:cNvSpPr>
          <p:nvPr/>
        </p:nvSpPr>
        <p:spPr bwMode="auto">
          <a:xfrm>
            <a:off x="4424284" y="4597711"/>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5" name="Text Box 25"/>
          <p:cNvSpPr txBox="1">
            <a:spLocks noChangeArrowheads="1"/>
          </p:cNvSpPr>
          <p:nvPr/>
        </p:nvSpPr>
        <p:spPr bwMode="auto">
          <a:xfrm>
            <a:off x="4706309" y="433665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06" name="Line 106"/>
          <p:cNvSpPr>
            <a:spLocks noChangeShapeType="1"/>
          </p:cNvSpPr>
          <p:nvPr/>
        </p:nvSpPr>
        <p:spPr bwMode="auto">
          <a:xfrm flipH="1">
            <a:off x="585273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7" name="Text Box 17"/>
          <p:cNvSpPr txBox="1">
            <a:spLocks noChangeArrowheads="1"/>
          </p:cNvSpPr>
          <p:nvPr/>
        </p:nvSpPr>
        <p:spPr bwMode="auto">
          <a:xfrm>
            <a:off x="5868813"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108" name="TextBox 107"/>
          <p:cNvSpPr txBox="1"/>
          <p:nvPr/>
        </p:nvSpPr>
        <p:spPr>
          <a:xfrm>
            <a:off x="5978611"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109" name="Isosceles Triangle 108"/>
          <p:cNvSpPr/>
          <p:nvPr/>
        </p:nvSpPr>
        <p:spPr>
          <a:xfrm rot="16200000">
            <a:off x="5905401"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10" name="Text Box 17"/>
          <p:cNvSpPr txBox="1">
            <a:spLocks noChangeArrowheads="1"/>
          </p:cNvSpPr>
          <p:nvPr/>
        </p:nvSpPr>
        <p:spPr bwMode="auto">
          <a:xfrm>
            <a:off x="6391130" y="469813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11" name="Oval 110"/>
          <p:cNvSpPr/>
          <p:nvPr/>
        </p:nvSpPr>
        <p:spPr>
          <a:xfrm>
            <a:off x="6340518" y="2399929"/>
            <a:ext cx="2413306" cy="2704890"/>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112" name="Text Box 17"/>
          <p:cNvSpPr txBox="1">
            <a:spLocks noChangeArrowheads="1"/>
          </p:cNvSpPr>
          <p:nvPr/>
        </p:nvSpPr>
        <p:spPr bwMode="auto">
          <a:xfrm>
            <a:off x="6061318" y="261039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13" name="Isosceles Triangle 112"/>
          <p:cNvSpPr/>
          <p:nvPr/>
        </p:nvSpPr>
        <p:spPr>
          <a:xfrm rot="5400000">
            <a:off x="6338329" y="268801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101813799"/>
      </p:ext>
    </p:extLst>
  </p:cSld>
  <p:clrMapOvr>
    <a:masterClrMapping/>
  </p:clrMapOvr>
  <mc:AlternateContent xmlns:mc="http://schemas.openxmlformats.org/markup-compatibility/2006">
    <mc:Choice xmlns:p14="http://schemas.microsoft.com/office/powerpoint/2010/main" Requires="p14">
      <p:transition spd="slow" p14:dur="2000" advTm="84251"/>
    </mc:Choice>
    <mc:Fallback>
      <p:transition spd="slow" advTm="8425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3240432"/>
          </a:xfrm>
        </p:spPr>
        <p:txBody>
          <a:bodyPr>
            <a:normAutofit/>
          </a:bodyPr>
          <a:lstStyle/>
          <a:p>
            <a:r>
              <a:rPr lang="sv-SE" sz="1400" dirty="0" smtClean="0">
                <a:solidFill>
                  <a:srgbClr val="00B050"/>
                </a:solidFill>
              </a:rPr>
              <a:t>TO DO: </a:t>
            </a:r>
            <a:r>
              <a:rPr lang="sv-SE" sz="1400" dirty="0" err="1" smtClean="0"/>
              <a:t>Decide</a:t>
            </a:r>
            <a:r>
              <a:rPr lang="sv-SE" sz="1400" dirty="0" smtClean="0"/>
              <a:t> </a:t>
            </a:r>
            <a:r>
              <a:rPr lang="sv-SE" sz="1400" dirty="0" err="1" smtClean="0"/>
              <a:t>identifier</a:t>
            </a:r>
            <a:r>
              <a:rPr lang="sv-SE" sz="1400" dirty="0" smtClean="0"/>
              <a:t> in </a:t>
            </a:r>
            <a:r>
              <a:rPr lang="sv-SE" sz="1400" dirty="0" err="1" smtClean="0"/>
              <a:t>each</a:t>
            </a:r>
            <a:r>
              <a:rPr lang="sv-SE" sz="1400" dirty="0" smtClean="0"/>
              <a:t> </a:t>
            </a:r>
            <a:r>
              <a:rPr lang="sv-SE" sz="1400" dirty="0" err="1" smtClean="0"/>
              <a:t>class</a:t>
            </a:r>
            <a:r>
              <a:rPr lang="sv-SE" sz="1400" dirty="0" smtClean="0"/>
              <a:t> – </a:t>
            </a:r>
            <a:r>
              <a:rPr lang="sv-SE" sz="1400" dirty="0" err="1" smtClean="0"/>
              <a:t>that</a:t>
            </a:r>
            <a:r>
              <a:rPr lang="sv-SE" sz="1400" dirty="0" smtClean="0"/>
              <a:t> is, </a:t>
            </a:r>
            <a:r>
              <a:rPr lang="sv-SE" sz="1400" dirty="0" err="1" smtClean="0"/>
              <a:t>decide</a:t>
            </a:r>
            <a:r>
              <a:rPr lang="sv-SE" sz="1400" dirty="0" smtClean="0"/>
              <a:t> </a:t>
            </a:r>
            <a:r>
              <a:rPr lang="sv-SE" sz="1400" dirty="0" err="1" smtClean="0"/>
              <a:t>primary</a:t>
            </a:r>
            <a:r>
              <a:rPr lang="sv-SE" sz="1400" dirty="0" smtClean="0"/>
              <a:t> </a:t>
            </a:r>
            <a:r>
              <a:rPr lang="sv-SE" sz="1400" dirty="0" err="1" smtClean="0"/>
              <a:t>key</a:t>
            </a:r>
            <a:r>
              <a:rPr lang="sv-SE" sz="1400" dirty="0" smtClean="0"/>
              <a:t> (PK</a:t>
            </a:r>
            <a:r>
              <a:rPr lang="sv-SE" sz="1400" dirty="0" smtClean="0"/>
              <a:t>). </a:t>
            </a:r>
            <a:r>
              <a:rPr lang="sv-SE" sz="1400" dirty="0" err="1"/>
              <a:t>Why</a:t>
            </a:r>
            <a:r>
              <a:rPr lang="sv-SE" sz="1400" dirty="0"/>
              <a:t>? The </a:t>
            </a:r>
            <a:r>
              <a:rPr lang="sv-SE" sz="1400" dirty="0" err="1"/>
              <a:t>relational</a:t>
            </a:r>
            <a:r>
              <a:rPr lang="sv-SE" sz="1400" dirty="0"/>
              <a:t> </a:t>
            </a:r>
            <a:r>
              <a:rPr lang="sv-SE" sz="1400" dirty="0" err="1"/>
              <a:t>database</a:t>
            </a:r>
            <a:r>
              <a:rPr lang="sv-SE" sz="1400" dirty="0"/>
              <a:t> </a:t>
            </a:r>
            <a:r>
              <a:rPr lang="sv-SE" sz="1400" dirty="0" err="1"/>
              <a:t>technology</a:t>
            </a:r>
            <a:r>
              <a:rPr lang="sv-SE" sz="1400" dirty="0"/>
              <a:t> </a:t>
            </a:r>
            <a:r>
              <a:rPr lang="sv-SE" sz="1400" dirty="0" err="1"/>
              <a:t>requires</a:t>
            </a:r>
            <a:r>
              <a:rPr lang="sv-SE" sz="1400" dirty="0"/>
              <a:t> </a:t>
            </a:r>
            <a:r>
              <a:rPr lang="sv-SE" sz="1400" dirty="0" smtClean="0"/>
              <a:t>PK</a:t>
            </a:r>
            <a:endParaRPr lang="sv-SE" sz="1400" dirty="0"/>
          </a:p>
          <a:p>
            <a:endParaRPr lang="sv-SE" sz="1800" dirty="0"/>
          </a:p>
          <a:p>
            <a:pPr marL="0" indent="0">
              <a:buNone/>
            </a:pPr>
            <a:endParaRPr lang="sv-SE" sz="2000" dirty="0" smtClean="0"/>
          </a:p>
          <a:p>
            <a:pPr marL="0" indent="0">
              <a:buNone/>
            </a:pPr>
            <a:endParaRPr lang="sv-SE" sz="2000" dirty="0"/>
          </a:p>
          <a:p>
            <a:endParaRPr lang="sv-SE" sz="2000" dirty="0"/>
          </a:p>
        </p:txBody>
      </p:sp>
      <p:sp>
        <p:nvSpPr>
          <p:cNvPr id="100" name="TextBox 99"/>
          <p:cNvSpPr txBox="1"/>
          <p:nvPr/>
        </p:nvSpPr>
        <p:spPr>
          <a:xfrm>
            <a:off x="7328292" y="4061074"/>
            <a:ext cx="2174039" cy="230832"/>
          </a:xfrm>
          <a:prstGeom prst="rect">
            <a:avLst/>
          </a:prstGeom>
          <a:noFill/>
        </p:spPr>
        <p:txBody>
          <a:bodyPr wrap="square" rtlCol="0">
            <a:spAutoFit/>
          </a:bodyPr>
          <a:lstStyle/>
          <a:p>
            <a:r>
              <a:rPr lang="sv-SE" sz="900" i="1" dirty="0" smtClean="0">
                <a:latin typeface="Verdana" panose="020B0604030504040204" pitchFamily="34" charset="0"/>
              </a:rPr>
              <a:t>is</a:t>
            </a:r>
            <a:endParaRPr lang="sv-SE" sz="900" i="1" dirty="0">
              <a:latin typeface="Verdana" panose="020B0604030504040204" pitchFamily="34" charset="0"/>
            </a:endParaRPr>
          </a:p>
        </p:txBody>
      </p:sp>
      <p:sp>
        <p:nvSpPr>
          <p:cNvPr id="138"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4</a:t>
            </a:r>
            <a:endParaRPr lang="sv-SE" dirty="0"/>
          </a:p>
        </p:txBody>
      </p:sp>
      <p:sp>
        <p:nvSpPr>
          <p:cNvPr id="136" name="Rectangle 8"/>
          <p:cNvSpPr>
            <a:spLocks noChangeArrowheads="1"/>
          </p:cNvSpPr>
          <p:nvPr/>
        </p:nvSpPr>
        <p:spPr bwMode="auto">
          <a:xfrm>
            <a:off x="2449591" y="2987282"/>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9" name="Line 9"/>
          <p:cNvSpPr>
            <a:spLocks noChangeShapeType="1"/>
          </p:cNvSpPr>
          <p:nvPr/>
        </p:nvSpPr>
        <p:spPr bwMode="auto">
          <a:xfrm>
            <a:off x="2449591" y="3158731"/>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0" name="Text Box 10"/>
          <p:cNvSpPr txBox="1">
            <a:spLocks noChangeArrowheads="1"/>
          </p:cNvSpPr>
          <p:nvPr/>
        </p:nvSpPr>
        <p:spPr bwMode="auto">
          <a:xfrm>
            <a:off x="2650807" y="2939656"/>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41" name="Text Box 16"/>
          <p:cNvSpPr txBox="1">
            <a:spLocks noChangeArrowheads="1"/>
          </p:cNvSpPr>
          <p:nvPr/>
        </p:nvSpPr>
        <p:spPr bwMode="auto">
          <a:xfrm>
            <a:off x="3713774" y="30581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42" name="Text Box 17"/>
          <p:cNvSpPr txBox="1">
            <a:spLocks noChangeArrowheads="1"/>
          </p:cNvSpPr>
          <p:nvPr/>
        </p:nvSpPr>
        <p:spPr bwMode="auto">
          <a:xfrm>
            <a:off x="5706371" y="336889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43" name="Rectangle 18"/>
          <p:cNvSpPr>
            <a:spLocks noChangeArrowheads="1"/>
          </p:cNvSpPr>
          <p:nvPr/>
        </p:nvSpPr>
        <p:spPr bwMode="auto">
          <a:xfrm>
            <a:off x="4513755" y="331142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4" name="Line 19"/>
          <p:cNvSpPr>
            <a:spLocks noChangeShapeType="1"/>
          </p:cNvSpPr>
          <p:nvPr/>
        </p:nvSpPr>
        <p:spPr bwMode="auto">
          <a:xfrm>
            <a:off x="4513755" y="349263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5" name="Text Box 21"/>
          <p:cNvSpPr txBox="1">
            <a:spLocks noChangeArrowheads="1"/>
          </p:cNvSpPr>
          <p:nvPr/>
        </p:nvSpPr>
        <p:spPr bwMode="auto">
          <a:xfrm>
            <a:off x="4623725" y="32795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46" name="Rectangle 27"/>
          <p:cNvSpPr>
            <a:spLocks noChangeArrowheads="1"/>
          </p:cNvSpPr>
          <p:nvPr/>
        </p:nvSpPr>
        <p:spPr bwMode="auto">
          <a:xfrm>
            <a:off x="2412682" y="3123645"/>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7" name="Rectangle 28"/>
          <p:cNvSpPr>
            <a:spLocks noChangeArrowheads="1"/>
          </p:cNvSpPr>
          <p:nvPr/>
        </p:nvSpPr>
        <p:spPr bwMode="auto">
          <a:xfrm>
            <a:off x="4443702" y="3456992"/>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48" name="Text Box 29"/>
          <p:cNvSpPr txBox="1">
            <a:spLocks noChangeArrowheads="1"/>
          </p:cNvSpPr>
          <p:nvPr/>
        </p:nvSpPr>
        <p:spPr bwMode="auto">
          <a:xfrm>
            <a:off x="4170307" y="343605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9" name="Text Box 30"/>
          <p:cNvSpPr txBox="1">
            <a:spLocks noChangeArrowheads="1"/>
          </p:cNvSpPr>
          <p:nvPr/>
        </p:nvSpPr>
        <p:spPr bwMode="auto">
          <a:xfrm>
            <a:off x="6533350" y="303976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0" name="Line 106"/>
          <p:cNvSpPr>
            <a:spLocks noChangeShapeType="1"/>
          </p:cNvSpPr>
          <p:nvPr/>
        </p:nvSpPr>
        <p:spPr bwMode="auto">
          <a:xfrm>
            <a:off x="3781907" y="3310827"/>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1" name="Line 106"/>
          <p:cNvSpPr>
            <a:spLocks noChangeShapeType="1"/>
          </p:cNvSpPr>
          <p:nvPr/>
        </p:nvSpPr>
        <p:spPr bwMode="auto">
          <a:xfrm flipH="1">
            <a:off x="5788588" y="3007899"/>
            <a:ext cx="974281" cy="4332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2" name="Text Box 17"/>
          <p:cNvSpPr txBox="1">
            <a:spLocks noChangeArrowheads="1"/>
          </p:cNvSpPr>
          <p:nvPr/>
        </p:nvSpPr>
        <p:spPr bwMode="auto">
          <a:xfrm>
            <a:off x="5674341" y="3143952"/>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53" name="Text Box 17"/>
          <p:cNvSpPr txBox="1">
            <a:spLocks noChangeArrowheads="1"/>
          </p:cNvSpPr>
          <p:nvPr/>
        </p:nvSpPr>
        <p:spPr bwMode="auto">
          <a:xfrm>
            <a:off x="3738266" y="3238485"/>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54" name="Rectangle 8"/>
          <p:cNvSpPr>
            <a:spLocks noChangeArrowheads="1"/>
          </p:cNvSpPr>
          <p:nvPr/>
        </p:nvSpPr>
        <p:spPr bwMode="auto">
          <a:xfrm>
            <a:off x="648836" y="3958985"/>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5" name="Line 9"/>
          <p:cNvSpPr>
            <a:spLocks noChangeShapeType="1"/>
          </p:cNvSpPr>
          <p:nvPr/>
        </p:nvSpPr>
        <p:spPr bwMode="auto">
          <a:xfrm>
            <a:off x="636239" y="4135852"/>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6" name="Text Box 10"/>
          <p:cNvSpPr txBox="1">
            <a:spLocks noChangeArrowheads="1"/>
          </p:cNvSpPr>
          <p:nvPr/>
        </p:nvSpPr>
        <p:spPr bwMode="auto">
          <a:xfrm>
            <a:off x="766439" y="390159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57" name="Rectangle 27"/>
          <p:cNvSpPr>
            <a:spLocks noChangeArrowheads="1"/>
          </p:cNvSpPr>
          <p:nvPr/>
        </p:nvSpPr>
        <p:spPr bwMode="auto">
          <a:xfrm>
            <a:off x="636239" y="4135852"/>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58" name="Rectangle 8"/>
          <p:cNvSpPr>
            <a:spLocks noChangeArrowheads="1"/>
          </p:cNvSpPr>
          <p:nvPr/>
        </p:nvSpPr>
        <p:spPr bwMode="auto">
          <a:xfrm>
            <a:off x="2485712" y="3978638"/>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9" name="Line 9"/>
          <p:cNvSpPr>
            <a:spLocks noChangeShapeType="1"/>
          </p:cNvSpPr>
          <p:nvPr/>
        </p:nvSpPr>
        <p:spPr bwMode="auto">
          <a:xfrm flipV="1">
            <a:off x="2485713" y="4135852"/>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0" name="Text Box 10"/>
          <p:cNvSpPr txBox="1">
            <a:spLocks noChangeArrowheads="1"/>
          </p:cNvSpPr>
          <p:nvPr/>
        </p:nvSpPr>
        <p:spPr bwMode="auto">
          <a:xfrm>
            <a:off x="2692451" y="392353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61" name="Rectangle 27"/>
          <p:cNvSpPr>
            <a:spLocks noChangeArrowheads="1"/>
          </p:cNvSpPr>
          <p:nvPr/>
        </p:nvSpPr>
        <p:spPr bwMode="auto">
          <a:xfrm>
            <a:off x="2473115" y="4155505"/>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62" name="Isosceles Triangle 161"/>
          <p:cNvSpPr/>
          <p:nvPr/>
        </p:nvSpPr>
        <p:spPr>
          <a:xfrm rot="5400000">
            <a:off x="4325810" y="33328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63" name="Isosceles Triangle 162"/>
          <p:cNvSpPr/>
          <p:nvPr/>
        </p:nvSpPr>
        <p:spPr>
          <a:xfrm rot="5400000">
            <a:off x="6332229" y="3267132"/>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64" name="Isosceles Triangle 163"/>
          <p:cNvSpPr/>
          <p:nvPr/>
        </p:nvSpPr>
        <p:spPr>
          <a:xfrm>
            <a:off x="2757628" y="352356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65" name="Straight Connector 164"/>
          <p:cNvCxnSpPr>
            <a:stCxn id="164" idx="3"/>
          </p:cNvCxnSpPr>
          <p:nvPr/>
        </p:nvCxnSpPr>
        <p:spPr>
          <a:xfrm>
            <a:off x="2900420" y="367683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66" name="Straight Connector 165"/>
          <p:cNvCxnSpPr/>
          <p:nvPr/>
        </p:nvCxnSpPr>
        <p:spPr>
          <a:xfrm>
            <a:off x="1499367" y="381177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67" name="Straight Connector 166"/>
          <p:cNvCxnSpPr/>
          <p:nvPr/>
        </p:nvCxnSpPr>
        <p:spPr>
          <a:xfrm>
            <a:off x="3879436" y="382923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68" name="Rectangle 18"/>
          <p:cNvSpPr>
            <a:spLocks noChangeArrowheads="1"/>
          </p:cNvSpPr>
          <p:nvPr/>
        </p:nvSpPr>
        <p:spPr bwMode="auto">
          <a:xfrm>
            <a:off x="4680785" y="2512850"/>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9" name="Line 19"/>
          <p:cNvSpPr>
            <a:spLocks noChangeShapeType="1"/>
          </p:cNvSpPr>
          <p:nvPr/>
        </p:nvSpPr>
        <p:spPr bwMode="auto">
          <a:xfrm>
            <a:off x="4680785" y="2694065"/>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0" name="Text Box 21"/>
          <p:cNvSpPr txBox="1">
            <a:spLocks noChangeArrowheads="1"/>
          </p:cNvSpPr>
          <p:nvPr/>
        </p:nvSpPr>
        <p:spPr bwMode="auto">
          <a:xfrm>
            <a:off x="4790755" y="248095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1" name="Rectangle 28"/>
          <p:cNvSpPr>
            <a:spLocks noChangeArrowheads="1"/>
          </p:cNvSpPr>
          <p:nvPr/>
        </p:nvSpPr>
        <p:spPr bwMode="auto">
          <a:xfrm>
            <a:off x="4650196" y="2682786"/>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72" name="Line 106"/>
          <p:cNvSpPr>
            <a:spLocks noChangeShapeType="1"/>
          </p:cNvSpPr>
          <p:nvPr/>
        </p:nvSpPr>
        <p:spPr bwMode="auto">
          <a:xfrm flipH="1" flipV="1">
            <a:off x="5961049" y="2658620"/>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5" name="Text Box 16"/>
          <p:cNvSpPr txBox="1">
            <a:spLocks noChangeArrowheads="1"/>
          </p:cNvSpPr>
          <p:nvPr/>
        </p:nvSpPr>
        <p:spPr bwMode="auto">
          <a:xfrm>
            <a:off x="5884687"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6" name="Text Box 30"/>
          <p:cNvSpPr txBox="1">
            <a:spLocks noChangeArrowheads="1"/>
          </p:cNvSpPr>
          <p:nvPr/>
        </p:nvSpPr>
        <p:spPr bwMode="auto">
          <a:xfrm>
            <a:off x="6461353" y="278106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77" name="Straight Connector 176"/>
          <p:cNvCxnSpPr/>
          <p:nvPr/>
        </p:nvCxnSpPr>
        <p:spPr>
          <a:xfrm>
            <a:off x="1500777" y="382070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78" name="TextBox 177"/>
          <p:cNvSpPr txBox="1"/>
          <p:nvPr/>
        </p:nvSpPr>
        <p:spPr>
          <a:xfrm>
            <a:off x="1771837" y="306091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79" name="Rectangle 8"/>
          <p:cNvSpPr>
            <a:spLocks noChangeArrowheads="1"/>
          </p:cNvSpPr>
          <p:nvPr/>
        </p:nvSpPr>
        <p:spPr bwMode="auto">
          <a:xfrm>
            <a:off x="327919" y="2972706"/>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0" name="Line 9"/>
          <p:cNvSpPr>
            <a:spLocks noChangeShapeType="1"/>
          </p:cNvSpPr>
          <p:nvPr/>
        </p:nvSpPr>
        <p:spPr bwMode="auto">
          <a:xfrm>
            <a:off x="327919" y="3144154"/>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1" name="Text Box 10"/>
          <p:cNvSpPr txBox="1">
            <a:spLocks noChangeArrowheads="1"/>
          </p:cNvSpPr>
          <p:nvPr/>
        </p:nvSpPr>
        <p:spPr bwMode="auto">
          <a:xfrm>
            <a:off x="529135" y="292507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82" name="Rectangle 27"/>
          <p:cNvSpPr>
            <a:spLocks noChangeArrowheads="1"/>
          </p:cNvSpPr>
          <p:nvPr/>
        </p:nvSpPr>
        <p:spPr bwMode="auto">
          <a:xfrm>
            <a:off x="291010" y="3109068"/>
            <a:ext cx="110639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183" name="Line 106"/>
          <p:cNvSpPr>
            <a:spLocks noChangeShapeType="1"/>
          </p:cNvSpPr>
          <p:nvPr/>
        </p:nvSpPr>
        <p:spPr bwMode="auto">
          <a:xfrm flipH="1" flipV="1">
            <a:off x="1645940" y="3263804"/>
            <a:ext cx="789146" cy="811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4" name="Text Box 17"/>
          <p:cNvSpPr txBox="1">
            <a:spLocks noChangeArrowheads="1"/>
          </p:cNvSpPr>
          <p:nvPr/>
        </p:nvSpPr>
        <p:spPr bwMode="auto">
          <a:xfrm>
            <a:off x="1620926" y="3267718"/>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185" name="Text Box 17"/>
          <p:cNvSpPr txBox="1">
            <a:spLocks noChangeArrowheads="1"/>
          </p:cNvSpPr>
          <p:nvPr/>
        </p:nvSpPr>
        <p:spPr bwMode="auto">
          <a:xfrm>
            <a:off x="2066099" y="304614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86" name="Isosceles Triangle 185"/>
          <p:cNvSpPr/>
          <p:nvPr/>
        </p:nvSpPr>
        <p:spPr>
          <a:xfrm rot="16200000">
            <a:off x="1730601" y="3141730"/>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87" name="Line 106"/>
          <p:cNvSpPr>
            <a:spLocks noChangeShapeType="1"/>
          </p:cNvSpPr>
          <p:nvPr/>
        </p:nvSpPr>
        <p:spPr bwMode="auto">
          <a:xfrm flipH="1">
            <a:off x="7402079" y="3979943"/>
            <a:ext cx="0" cy="5571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8" name="Rectangle 23"/>
          <p:cNvSpPr>
            <a:spLocks noChangeArrowheads="1"/>
          </p:cNvSpPr>
          <p:nvPr/>
        </p:nvSpPr>
        <p:spPr bwMode="auto">
          <a:xfrm>
            <a:off x="6784003" y="26361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9" name="Text Box 25"/>
          <p:cNvSpPr txBox="1">
            <a:spLocks noChangeArrowheads="1"/>
          </p:cNvSpPr>
          <p:nvPr/>
        </p:nvSpPr>
        <p:spPr bwMode="auto">
          <a:xfrm>
            <a:off x="6786381" y="2589743"/>
            <a:ext cx="127159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90" name="Line 34"/>
          <p:cNvSpPr>
            <a:spLocks noChangeShapeType="1"/>
          </p:cNvSpPr>
          <p:nvPr/>
        </p:nvSpPr>
        <p:spPr bwMode="auto">
          <a:xfrm>
            <a:off x="6786383" y="28183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91" name="Text Box 22"/>
          <p:cNvSpPr txBox="1">
            <a:spLocks noChangeArrowheads="1"/>
          </p:cNvSpPr>
          <p:nvPr/>
        </p:nvSpPr>
        <p:spPr bwMode="auto">
          <a:xfrm>
            <a:off x="6762870" y="277194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2" name="Rectangle 23"/>
          <p:cNvSpPr>
            <a:spLocks noChangeArrowheads="1"/>
          </p:cNvSpPr>
          <p:nvPr/>
        </p:nvSpPr>
        <p:spPr bwMode="auto">
          <a:xfrm>
            <a:off x="6784002" y="4471422"/>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3" name="Text Box 25"/>
          <p:cNvSpPr txBox="1">
            <a:spLocks noChangeArrowheads="1"/>
          </p:cNvSpPr>
          <p:nvPr/>
        </p:nvSpPr>
        <p:spPr bwMode="auto">
          <a:xfrm>
            <a:off x="7003077" y="442498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94" name="Line 34"/>
          <p:cNvSpPr>
            <a:spLocks noChangeShapeType="1"/>
          </p:cNvSpPr>
          <p:nvPr/>
        </p:nvSpPr>
        <p:spPr bwMode="auto">
          <a:xfrm>
            <a:off x="6786382" y="465358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95" name="Text Box 22"/>
          <p:cNvSpPr txBox="1">
            <a:spLocks noChangeArrowheads="1"/>
          </p:cNvSpPr>
          <p:nvPr/>
        </p:nvSpPr>
        <p:spPr bwMode="auto">
          <a:xfrm>
            <a:off x="6762869" y="4663593"/>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6" name="Text Box 30"/>
          <p:cNvSpPr txBox="1">
            <a:spLocks noChangeArrowheads="1"/>
          </p:cNvSpPr>
          <p:nvPr/>
        </p:nvSpPr>
        <p:spPr bwMode="auto">
          <a:xfrm>
            <a:off x="7050918" y="427496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197" name="Text Box 30"/>
          <p:cNvSpPr txBox="1">
            <a:spLocks noChangeArrowheads="1"/>
          </p:cNvSpPr>
          <p:nvPr/>
        </p:nvSpPr>
        <p:spPr bwMode="auto">
          <a:xfrm>
            <a:off x="7050918" y="39766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98" name="Isosceles Triangle 197"/>
          <p:cNvSpPr/>
          <p:nvPr/>
        </p:nvSpPr>
        <p:spPr>
          <a:xfrm>
            <a:off x="7477094" y="3148459"/>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9" name="Rectangle 23"/>
          <p:cNvSpPr>
            <a:spLocks noChangeArrowheads="1"/>
          </p:cNvSpPr>
          <p:nvPr/>
        </p:nvSpPr>
        <p:spPr bwMode="auto">
          <a:xfrm>
            <a:off x="6784001" y="3536751"/>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0" name="Text Box 25"/>
          <p:cNvSpPr txBox="1">
            <a:spLocks noChangeArrowheads="1"/>
          </p:cNvSpPr>
          <p:nvPr/>
        </p:nvSpPr>
        <p:spPr bwMode="auto">
          <a:xfrm>
            <a:off x="6744613" y="3490316"/>
            <a:ext cx="150581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01" name="Line 34"/>
          <p:cNvSpPr>
            <a:spLocks noChangeShapeType="1"/>
          </p:cNvSpPr>
          <p:nvPr/>
        </p:nvSpPr>
        <p:spPr bwMode="auto">
          <a:xfrm>
            <a:off x="6786381" y="371891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02" name="Line 106"/>
          <p:cNvSpPr>
            <a:spLocks noChangeShapeType="1"/>
          </p:cNvSpPr>
          <p:nvPr/>
        </p:nvSpPr>
        <p:spPr bwMode="auto">
          <a:xfrm>
            <a:off x="7385738" y="3120590"/>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3" name="Text Box 30"/>
          <p:cNvSpPr txBox="1">
            <a:spLocks noChangeArrowheads="1"/>
          </p:cNvSpPr>
          <p:nvPr/>
        </p:nvSpPr>
        <p:spPr bwMode="auto">
          <a:xfrm>
            <a:off x="7044342" y="336339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4" name="Text Box 30"/>
          <p:cNvSpPr txBox="1">
            <a:spLocks noChangeArrowheads="1"/>
          </p:cNvSpPr>
          <p:nvPr/>
        </p:nvSpPr>
        <p:spPr bwMode="auto">
          <a:xfrm>
            <a:off x="7019568" y="30271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205" name="Text Box 17"/>
          <p:cNvSpPr txBox="1">
            <a:spLocks noChangeArrowheads="1"/>
          </p:cNvSpPr>
          <p:nvPr/>
        </p:nvSpPr>
        <p:spPr bwMode="auto">
          <a:xfrm>
            <a:off x="7094262" y="3142952"/>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06" name="Isosceles Triangle 205"/>
          <p:cNvSpPr/>
          <p:nvPr/>
        </p:nvSpPr>
        <p:spPr>
          <a:xfrm>
            <a:off x="7462425" y="4128196"/>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07" name="TextBox 206"/>
          <p:cNvSpPr txBox="1"/>
          <p:nvPr/>
        </p:nvSpPr>
        <p:spPr>
          <a:xfrm>
            <a:off x="7413237" y="4163407"/>
            <a:ext cx="369425" cy="230832"/>
          </a:xfrm>
          <a:prstGeom prst="rect">
            <a:avLst/>
          </a:prstGeom>
          <a:noFill/>
        </p:spPr>
        <p:txBody>
          <a:bodyPr wrap="square" rtlCol="0">
            <a:spAutoFit/>
          </a:bodyPr>
          <a:lstStyle/>
          <a:p>
            <a:r>
              <a:rPr lang="sv-SE" sz="900" i="1" dirty="0" smtClean="0">
                <a:latin typeface="Verdana" panose="020B0604030504040204" pitchFamily="34" charset="0"/>
              </a:rPr>
              <a:t>is</a:t>
            </a:r>
            <a:endParaRPr lang="sv-SE" sz="900" i="1" dirty="0">
              <a:latin typeface="Verdana" panose="020B0604030504040204" pitchFamily="34" charset="0"/>
            </a:endParaRPr>
          </a:p>
        </p:txBody>
      </p:sp>
      <p:sp>
        <p:nvSpPr>
          <p:cNvPr id="208" name="Rectangle 23"/>
          <p:cNvSpPr>
            <a:spLocks noChangeArrowheads="1"/>
          </p:cNvSpPr>
          <p:nvPr/>
        </p:nvSpPr>
        <p:spPr bwMode="auto">
          <a:xfrm>
            <a:off x="4452803" y="4393286"/>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9" name="Line 34"/>
          <p:cNvSpPr>
            <a:spLocks noChangeShapeType="1"/>
          </p:cNvSpPr>
          <p:nvPr/>
        </p:nvSpPr>
        <p:spPr bwMode="auto">
          <a:xfrm>
            <a:off x="4455183" y="457545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10" name="Text Box 22"/>
          <p:cNvSpPr txBox="1">
            <a:spLocks noChangeArrowheads="1"/>
          </p:cNvSpPr>
          <p:nvPr/>
        </p:nvSpPr>
        <p:spPr bwMode="auto">
          <a:xfrm>
            <a:off x="4424284" y="4597711"/>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1" name="Text Box 25"/>
          <p:cNvSpPr txBox="1">
            <a:spLocks noChangeArrowheads="1"/>
          </p:cNvSpPr>
          <p:nvPr/>
        </p:nvSpPr>
        <p:spPr bwMode="auto">
          <a:xfrm>
            <a:off x="4706309" y="433665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12" name="Line 106"/>
          <p:cNvSpPr>
            <a:spLocks noChangeShapeType="1"/>
          </p:cNvSpPr>
          <p:nvPr/>
        </p:nvSpPr>
        <p:spPr bwMode="auto">
          <a:xfrm flipH="1">
            <a:off x="585273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13" name="Text Box 17"/>
          <p:cNvSpPr txBox="1">
            <a:spLocks noChangeArrowheads="1"/>
          </p:cNvSpPr>
          <p:nvPr/>
        </p:nvSpPr>
        <p:spPr bwMode="auto">
          <a:xfrm>
            <a:off x="5868813"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214" name="TextBox 213"/>
          <p:cNvSpPr txBox="1"/>
          <p:nvPr/>
        </p:nvSpPr>
        <p:spPr>
          <a:xfrm>
            <a:off x="5978611"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215" name="Isosceles Triangle 214"/>
          <p:cNvSpPr/>
          <p:nvPr/>
        </p:nvSpPr>
        <p:spPr>
          <a:xfrm rot="16200000">
            <a:off x="5905401"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6" name="Text Box 17"/>
          <p:cNvSpPr txBox="1">
            <a:spLocks noChangeArrowheads="1"/>
          </p:cNvSpPr>
          <p:nvPr/>
        </p:nvSpPr>
        <p:spPr bwMode="auto">
          <a:xfrm>
            <a:off x="6391130" y="469813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18" name="Text Box 17"/>
          <p:cNvSpPr txBox="1">
            <a:spLocks noChangeArrowheads="1"/>
          </p:cNvSpPr>
          <p:nvPr/>
        </p:nvSpPr>
        <p:spPr bwMode="auto">
          <a:xfrm>
            <a:off x="6061318" y="263233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19" name="Isosceles Triangle 218"/>
          <p:cNvSpPr/>
          <p:nvPr/>
        </p:nvSpPr>
        <p:spPr>
          <a:xfrm rot="5400000">
            <a:off x="6338329" y="2709961"/>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240391657"/>
      </p:ext>
    </p:extLst>
  </p:cSld>
  <p:clrMapOvr>
    <a:masterClrMapping/>
  </p:clrMapOvr>
  <mc:AlternateContent xmlns:mc="http://schemas.openxmlformats.org/markup-compatibility/2006">
    <mc:Choice xmlns:p14="http://schemas.microsoft.com/office/powerpoint/2010/main" Requires="p14">
      <p:transition spd="slow" p14:dur="2000" advTm="17753"/>
    </mc:Choice>
    <mc:Fallback>
      <p:transition spd="slow" advTm="1775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051853" cy="3240432"/>
          </a:xfrm>
        </p:spPr>
        <p:txBody>
          <a:bodyPr>
            <a:normAutofit/>
          </a:bodyPr>
          <a:lstStyle/>
          <a:p>
            <a:r>
              <a:rPr lang="sv-SE" sz="1400" dirty="0" smtClean="0">
                <a:solidFill>
                  <a:srgbClr val="00B050"/>
                </a:solidFill>
              </a:rPr>
              <a:t>TO DO: </a:t>
            </a:r>
            <a:r>
              <a:rPr lang="sv-SE" sz="1400" dirty="0" err="1" smtClean="0"/>
              <a:t>Decide</a:t>
            </a:r>
            <a:r>
              <a:rPr lang="sv-SE" sz="1400" dirty="0" smtClean="0"/>
              <a:t> </a:t>
            </a:r>
            <a:r>
              <a:rPr lang="sv-SE" sz="1400" dirty="0" err="1" smtClean="0"/>
              <a:t>identifier</a:t>
            </a:r>
            <a:r>
              <a:rPr lang="sv-SE" sz="1400" dirty="0" smtClean="0"/>
              <a:t> in </a:t>
            </a:r>
            <a:r>
              <a:rPr lang="sv-SE" sz="1400" dirty="0" err="1" smtClean="0"/>
              <a:t>each</a:t>
            </a:r>
            <a:r>
              <a:rPr lang="sv-SE" sz="1400" dirty="0" smtClean="0"/>
              <a:t> </a:t>
            </a:r>
            <a:r>
              <a:rPr lang="sv-SE" sz="1400" dirty="0" err="1" smtClean="0"/>
              <a:t>class</a:t>
            </a:r>
            <a:r>
              <a:rPr lang="sv-SE" sz="1400" dirty="0" smtClean="0"/>
              <a:t> – </a:t>
            </a:r>
            <a:r>
              <a:rPr lang="sv-SE" sz="1400" dirty="0" err="1" smtClean="0"/>
              <a:t>that</a:t>
            </a:r>
            <a:r>
              <a:rPr lang="sv-SE" sz="1400" dirty="0" smtClean="0"/>
              <a:t> is, </a:t>
            </a:r>
            <a:r>
              <a:rPr lang="sv-SE" sz="1400" dirty="0" err="1" smtClean="0"/>
              <a:t>decide</a:t>
            </a:r>
            <a:r>
              <a:rPr lang="sv-SE" sz="1400" dirty="0" smtClean="0"/>
              <a:t> </a:t>
            </a:r>
            <a:r>
              <a:rPr lang="sv-SE" sz="1400" dirty="0" err="1" smtClean="0"/>
              <a:t>primary</a:t>
            </a:r>
            <a:r>
              <a:rPr lang="sv-SE" sz="1400" dirty="0" smtClean="0"/>
              <a:t> </a:t>
            </a:r>
            <a:r>
              <a:rPr lang="sv-SE" sz="1400" dirty="0" err="1" smtClean="0"/>
              <a:t>key</a:t>
            </a:r>
            <a:r>
              <a:rPr lang="sv-SE" sz="1400" dirty="0" smtClean="0"/>
              <a:t> (</a:t>
            </a:r>
            <a:r>
              <a:rPr lang="sv-SE" sz="1400" dirty="0" smtClean="0"/>
              <a:t>PK). </a:t>
            </a:r>
            <a:r>
              <a:rPr lang="sv-SE" sz="1400" dirty="0" err="1" smtClean="0"/>
              <a:t>How</a:t>
            </a:r>
            <a:r>
              <a:rPr lang="sv-SE" sz="1400" dirty="0" smtClean="0"/>
              <a:t>? By </a:t>
            </a:r>
            <a:r>
              <a:rPr lang="sv-SE" sz="1400" dirty="0" err="1" smtClean="0"/>
              <a:t>adding</a:t>
            </a:r>
            <a:r>
              <a:rPr lang="sv-SE" sz="1400" dirty="0" smtClean="0"/>
              <a:t> a </a:t>
            </a:r>
            <a:r>
              <a:rPr lang="sv-SE" sz="1400" dirty="0" err="1" smtClean="0"/>
              <a:t>surrogate</a:t>
            </a:r>
            <a:r>
              <a:rPr lang="sv-SE" sz="1400" dirty="0" smtClean="0"/>
              <a:t> </a:t>
            </a:r>
            <a:r>
              <a:rPr lang="sv-SE" sz="1400" dirty="0" err="1" smtClean="0"/>
              <a:t>key</a:t>
            </a:r>
            <a:r>
              <a:rPr lang="sv-SE" sz="1400" dirty="0" smtClean="0"/>
              <a:t> (SK) as the PK in </a:t>
            </a:r>
            <a:r>
              <a:rPr lang="sv-SE" sz="1400" dirty="0" err="1" smtClean="0"/>
              <a:t>each</a:t>
            </a:r>
            <a:r>
              <a:rPr lang="sv-SE" sz="1400" dirty="0" smtClean="0"/>
              <a:t> </a:t>
            </a:r>
            <a:r>
              <a:rPr lang="sv-SE" sz="1400" dirty="0" err="1" smtClean="0"/>
              <a:t>class</a:t>
            </a:r>
            <a:r>
              <a:rPr lang="sv-SE" sz="1400" dirty="0" smtClean="0"/>
              <a:t> as </a:t>
            </a:r>
            <a:r>
              <a:rPr lang="sv-SE" sz="1400" i="1" dirty="0" smtClean="0"/>
              <a:t>a </a:t>
            </a:r>
            <a:r>
              <a:rPr lang="sv-SE" sz="1400" i="1" dirty="0" err="1" smtClean="0"/>
              <a:t>first</a:t>
            </a:r>
            <a:r>
              <a:rPr lang="sv-SE" sz="1400" i="1" dirty="0" smtClean="0"/>
              <a:t> </a:t>
            </a:r>
            <a:r>
              <a:rPr lang="sv-SE" sz="1400" i="1" dirty="0" err="1" smtClean="0"/>
              <a:t>of</a:t>
            </a:r>
            <a:r>
              <a:rPr lang="sv-SE" sz="1400" i="1" dirty="0" smtClean="0"/>
              <a:t> </a:t>
            </a:r>
            <a:r>
              <a:rPr lang="sv-SE" sz="1400" i="1" dirty="0" err="1" smtClean="0"/>
              <a:t>two</a:t>
            </a:r>
            <a:r>
              <a:rPr lang="sv-SE" sz="1400" i="1" dirty="0" smtClean="0"/>
              <a:t> steps </a:t>
            </a:r>
            <a:r>
              <a:rPr lang="sv-SE" sz="1400" dirty="0" smtClean="0"/>
              <a:t>to </a:t>
            </a:r>
            <a:r>
              <a:rPr lang="sv-SE" sz="1400" dirty="0" err="1" smtClean="0"/>
              <a:t>replace</a:t>
            </a:r>
            <a:r>
              <a:rPr lang="sv-SE" sz="1400" dirty="0" smtClean="0"/>
              <a:t> associations</a:t>
            </a:r>
            <a:endParaRPr lang="sv-SE" sz="1400" dirty="0"/>
          </a:p>
          <a:p>
            <a:pPr marL="0" indent="0">
              <a:buNone/>
            </a:pPr>
            <a:endParaRPr lang="sv-SE" sz="2000" dirty="0" smtClean="0"/>
          </a:p>
          <a:p>
            <a:pPr marL="0" indent="0">
              <a:buNone/>
            </a:pPr>
            <a:endParaRPr lang="sv-SE" sz="2000" dirty="0"/>
          </a:p>
          <a:p>
            <a:endParaRPr lang="sv-SE" sz="2000" dirty="0"/>
          </a:p>
        </p:txBody>
      </p:sp>
      <p:sp>
        <p:nvSpPr>
          <p:cNvPr id="100" name="TextBox 99"/>
          <p:cNvSpPr txBox="1"/>
          <p:nvPr/>
        </p:nvSpPr>
        <p:spPr>
          <a:xfrm>
            <a:off x="7328292" y="4061074"/>
            <a:ext cx="2174039" cy="230832"/>
          </a:xfrm>
          <a:prstGeom prst="rect">
            <a:avLst/>
          </a:prstGeom>
          <a:noFill/>
        </p:spPr>
        <p:txBody>
          <a:bodyPr wrap="square" rtlCol="0">
            <a:spAutoFit/>
          </a:bodyPr>
          <a:lstStyle/>
          <a:p>
            <a:r>
              <a:rPr lang="sv-SE" sz="900" i="1" dirty="0" smtClean="0">
                <a:latin typeface="Verdana" panose="020B0604030504040204" pitchFamily="34" charset="0"/>
              </a:rPr>
              <a:t>is</a:t>
            </a:r>
            <a:endParaRPr lang="sv-SE" sz="900" i="1" dirty="0">
              <a:latin typeface="Verdana" panose="020B0604030504040204" pitchFamily="34" charset="0"/>
            </a:endParaRPr>
          </a:p>
        </p:txBody>
      </p:sp>
      <p:sp>
        <p:nvSpPr>
          <p:cNvPr id="137"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4 </a:t>
            </a:r>
            <a:endParaRPr lang="sv-SE" dirty="0"/>
          </a:p>
        </p:txBody>
      </p:sp>
      <p:sp>
        <p:nvSpPr>
          <p:cNvPr id="138" name="Rectangle 8"/>
          <p:cNvSpPr>
            <a:spLocks noChangeArrowheads="1"/>
          </p:cNvSpPr>
          <p:nvPr/>
        </p:nvSpPr>
        <p:spPr bwMode="auto">
          <a:xfrm>
            <a:off x="2449591" y="2987282"/>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9" name="Line 9"/>
          <p:cNvSpPr>
            <a:spLocks noChangeShapeType="1"/>
          </p:cNvSpPr>
          <p:nvPr/>
        </p:nvSpPr>
        <p:spPr bwMode="auto">
          <a:xfrm>
            <a:off x="2449591" y="3158731"/>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0" name="Text Box 10"/>
          <p:cNvSpPr txBox="1">
            <a:spLocks noChangeArrowheads="1"/>
          </p:cNvSpPr>
          <p:nvPr/>
        </p:nvSpPr>
        <p:spPr bwMode="auto">
          <a:xfrm>
            <a:off x="2650807" y="2939656"/>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41" name="Text Box 16"/>
          <p:cNvSpPr txBox="1">
            <a:spLocks noChangeArrowheads="1"/>
          </p:cNvSpPr>
          <p:nvPr/>
        </p:nvSpPr>
        <p:spPr bwMode="auto">
          <a:xfrm>
            <a:off x="3713774" y="305815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42" name="Text Box 17"/>
          <p:cNvSpPr txBox="1">
            <a:spLocks noChangeArrowheads="1"/>
          </p:cNvSpPr>
          <p:nvPr/>
        </p:nvSpPr>
        <p:spPr bwMode="auto">
          <a:xfrm>
            <a:off x="5706371" y="336889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43" name="Rectangle 18"/>
          <p:cNvSpPr>
            <a:spLocks noChangeArrowheads="1"/>
          </p:cNvSpPr>
          <p:nvPr/>
        </p:nvSpPr>
        <p:spPr bwMode="auto">
          <a:xfrm>
            <a:off x="4513755" y="331142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4" name="Line 19"/>
          <p:cNvSpPr>
            <a:spLocks noChangeShapeType="1"/>
          </p:cNvSpPr>
          <p:nvPr/>
        </p:nvSpPr>
        <p:spPr bwMode="auto">
          <a:xfrm>
            <a:off x="4513755" y="349263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5" name="Text Box 21"/>
          <p:cNvSpPr txBox="1">
            <a:spLocks noChangeArrowheads="1"/>
          </p:cNvSpPr>
          <p:nvPr/>
        </p:nvSpPr>
        <p:spPr bwMode="auto">
          <a:xfrm>
            <a:off x="4623725" y="32795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46" name="Rectangle 27"/>
          <p:cNvSpPr>
            <a:spLocks noChangeArrowheads="1"/>
          </p:cNvSpPr>
          <p:nvPr/>
        </p:nvSpPr>
        <p:spPr bwMode="auto">
          <a:xfrm>
            <a:off x="2412682" y="3123645"/>
            <a:ext cx="13372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7" name="Rectangle 28"/>
          <p:cNvSpPr>
            <a:spLocks noChangeArrowheads="1"/>
          </p:cNvSpPr>
          <p:nvPr/>
        </p:nvSpPr>
        <p:spPr bwMode="auto">
          <a:xfrm>
            <a:off x="4443702" y="3456992"/>
            <a:ext cx="102303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48" name="Text Box 29"/>
          <p:cNvSpPr txBox="1">
            <a:spLocks noChangeArrowheads="1"/>
          </p:cNvSpPr>
          <p:nvPr/>
        </p:nvSpPr>
        <p:spPr bwMode="auto">
          <a:xfrm>
            <a:off x="4170307" y="343605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9" name="Text Box 30"/>
          <p:cNvSpPr txBox="1">
            <a:spLocks noChangeArrowheads="1"/>
          </p:cNvSpPr>
          <p:nvPr/>
        </p:nvSpPr>
        <p:spPr bwMode="auto">
          <a:xfrm>
            <a:off x="6533350" y="303976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0" name="Line 106"/>
          <p:cNvSpPr>
            <a:spLocks noChangeShapeType="1"/>
          </p:cNvSpPr>
          <p:nvPr/>
        </p:nvSpPr>
        <p:spPr bwMode="auto">
          <a:xfrm>
            <a:off x="3781907" y="3310827"/>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1" name="Line 106"/>
          <p:cNvSpPr>
            <a:spLocks noChangeShapeType="1"/>
          </p:cNvSpPr>
          <p:nvPr/>
        </p:nvSpPr>
        <p:spPr bwMode="auto">
          <a:xfrm flipH="1">
            <a:off x="5788588" y="3007899"/>
            <a:ext cx="974281" cy="4332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2" name="Text Box 17"/>
          <p:cNvSpPr txBox="1">
            <a:spLocks noChangeArrowheads="1"/>
          </p:cNvSpPr>
          <p:nvPr/>
        </p:nvSpPr>
        <p:spPr bwMode="auto">
          <a:xfrm>
            <a:off x="5674341" y="3143952"/>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53" name="Text Box 17"/>
          <p:cNvSpPr txBox="1">
            <a:spLocks noChangeArrowheads="1"/>
          </p:cNvSpPr>
          <p:nvPr/>
        </p:nvSpPr>
        <p:spPr bwMode="auto">
          <a:xfrm>
            <a:off x="3738266" y="3238485"/>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54" name="Rectangle 8"/>
          <p:cNvSpPr>
            <a:spLocks noChangeArrowheads="1"/>
          </p:cNvSpPr>
          <p:nvPr/>
        </p:nvSpPr>
        <p:spPr bwMode="auto">
          <a:xfrm>
            <a:off x="648836" y="3958985"/>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5" name="Line 9"/>
          <p:cNvSpPr>
            <a:spLocks noChangeShapeType="1"/>
          </p:cNvSpPr>
          <p:nvPr/>
        </p:nvSpPr>
        <p:spPr bwMode="auto">
          <a:xfrm>
            <a:off x="636239" y="4135852"/>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6" name="Text Box 10"/>
          <p:cNvSpPr txBox="1">
            <a:spLocks noChangeArrowheads="1"/>
          </p:cNvSpPr>
          <p:nvPr/>
        </p:nvSpPr>
        <p:spPr bwMode="auto">
          <a:xfrm>
            <a:off x="766439" y="390159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57" name="Rectangle 27"/>
          <p:cNvSpPr>
            <a:spLocks noChangeArrowheads="1"/>
          </p:cNvSpPr>
          <p:nvPr/>
        </p:nvSpPr>
        <p:spPr bwMode="auto">
          <a:xfrm>
            <a:off x="636239" y="4135852"/>
            <a:ext cx="16466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58" name="Rectangle 8"/>
          <p:cNvSpPr>
            <a:spLocks noChangeArrowheads="1"/>
          </p:cNvSpPr>
          <p:nvPr/>
        </p:nvSpPr>
        <p:spPr bwMode="auto">
          <a:xfrm>
            <a:off x="2485712" y="3978638"/>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9" name="Line 9"/>
          <p:cNvSpPr>
            <a:spLocks noChangeShapeType="1"/>
          </p:cNvSpPr>
          <p:nvPr/>
        </p:nvSpPr>
        <p:spPr bwMode="auto">
          <a:xfrm flipV="1">
            <a:off x="2485713" y="4135852"/>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0" name="Text Box 10"/>
          <p:cNvSpPr txBox="1">
            <a:spLocks noChangeArrowheads="1"/>
          </p:cNvSpPr>
          <p:nvPr/>
        </p:nvSpPr>
        <p:spPr bwMode="auto">
          <a:xfrm>
            <a:off x="2692451" y="392353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61" name="Rectangle 27"/>
          <p:cNvSpPr>
            <a:spLocks noChangeArrowheads="1"/>
          </p:cNvSpPr>
          <p:nvPr/>
        </p:nvSpPr>
        <p:spPr bwMode="auto">
          <a:xfrm>
            <a:off x="2473115" y="4155505"/>
            <a:ext cx="17940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62" name="Isosceles Triangle 161"/>
          <p:cNvSpPr/>
          <p:nvPr/>
        </p:nvSpPr>
        <p:spPr>
          <a:xfrm rot="5400000">
            <a:off x="4325810" y="333283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63" name="Isosceles Triangle 162"/>
          <p:cNvSpPr/>
          <p:nvPr/>
        </p:nvSpPr>
        <p:spPr>
          <a:xfrm rot="5400000">
            <a:off x="6332229" y="3267132"/>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64" name="Isosceles Triangle 163"/>
          <p:cNvSpPr/>
          <p:nvPr/>
        </p:nvSpPr>
        <p:spPr>
          <a:xfrm>
            <a:off x="2757628" y="352356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65" name="Straight Connector 164"/>
          <p:cNvCxnSpPr>
            <a:stCxn id="164" idx="3"/>
          </p:cNvCxnSpPr>
          <p:nvPr/>
        </p:nvCxnSpPr>
        <p:spPr>
          <a:xfrm>
            <a:off x="2900420" y="367683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66" name="Straight Connector 165"/>
          <p:cNvCxnSpPr/>
          <p:nvPr/>
        </p:nvCxnSpPr>
        <p:spPr>
          <a:xfrm>
            <a:off x="1499367" y="381177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67" name="Straight Connector 166"/>
          <p:cNvCxnSpPr/>
          <p:nvPr/>
        </p:nvCxnSpPr>
        <p:spPr>
          <a:xfrm>
            <a:off x="3879436" y="382923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68" name="Rectangle 18"/>
          <p:cNvSpPr>
            <a:spLocks noChangeArrowheads="1"/>
          </p:cNvSpPr>
          <p:nvPr/>
        </p:nvSpPr>
        <p:spPr bwMode="auto">
          <a:xfrm>
            <a:off x="4680785" y="2512850"/>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9" name="Line 19"/>
          <p:cNvSpPr>
            <a:spLocks noChangeShapeType="1"/>
          </p:cNvSpPr>
          <p:nvPr/>
        </p:nvSpPr>
        <p:spPr bwMode="auto">
          <a:xfrm>
            <a:off x="4680785" y="2694065"/>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0" name="Text Box 21"/>
          <p:cNvSpPr txBox="1">
            <a:spLocks noChangeArrowheads="1"/>
          </p:cNvSpPr>
          <p:nvPr/>
        </p:nvSpPr>
        <p:spPr bwMode="auto">
          <a:xfrm>
            <a:off x="4790755" y="248095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1" name="Rectangle 28"/>
          <p:cNvSpPr>
            <a:spLocks noChangeArrowheads="1"/>
          </p:cNvSpPr>
          <p:nvPr/>
        </p:nvSpPr>
        <p:spPr bwMode="auto">
          <a:xfrm>
            <a:off x="4650196" y="2682786"/>
            <a:ext cx="12827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72" name="Line 106"/>
          <p:cNvSpPr>
            <a:spLocks noChangeShapeType="1"/>
          </p:cNvSpPr>
          <p:nvPr/>
        </p:nvSpPr>
        <p:spPr bwMode="auto">
          <a:xfrm flipH="1" flipV="1">
            <a:off x="5961049" y="2658620"/>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5" name="Text Box 16"/>
          <p:cNvSpPr txBox="1">
            <a:spLocks noChangeArrowheads="1"/>
          </p:cNvSpPr>
          <p:nvPr/>
        </p:nvSpPr>
        <p:spPr bwMode="auto">
          <a:xfrm>
            <a:off x="5884687"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6" name="Text Box 30"/>
          <p:cNvSpPr txBox="1">
            <a:spLocks noChangeArrowheads="1"/>
          </p:cNvSpPr>
          <p:nvPr/>
        </p:nvSpPr>
        <p:spPr bwMode="auto">
          <a:xfrm>
            <a:off x="6461353" y="278106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cxnSp>
        <p:nvCxnSpPr>
          <p:cNvPr id="177" name="Straight Connector 176"/>
          <p:cNvCxnSpPr/>
          <p:nvPr/>
        </p:nvCxnSpPr>
        <p:spPr>
          <a:xfrm>
            <a:off x="1500777" y="382070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78" name="TextBox 177"/>
          <p:cNvSpPr txBox="1"/>
          <p:nvPr/>
        </p:nvSpPr>
        <p:spPr>
          <a:xfrm>
            <a:off x="1771837" y="306091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79" name="Rectangle 8"/>
          <p:cNvSpPr>
            <a:spLocks noChangeArrowheads="1"/>
          </p:cNvSpPr>
          <p:nvPr/>
        </p:nvSpPr>
        <p:spPr bwMode="auto">
          <a:xfrm>
            <a:off x="327919" y="2972706"/>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0" name="Line 9"/>
          <p:cNvSpPr>
            <a:spLocks noChangeShapeType="1"/>
          </p:cNvSpPr>
          <p:nvPr/>
        </p:nvSpPr>
        <p:spPr bwMode="auto">
          <a:xfrm>
            <a:off x="327919" y="3144154"/>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1" name="Text Box 10"/>
          <p:cNvSpPr txBox="1">
            <a:spLocks noChangeArrowheads="1"/>
          </p:cNvSpPr>
          <p:nvPr/>
        </p:nvSpPr>
        <p:spPr bwMode="auto">
          <a:xfrm>
            <a:off x="529135" y="292507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82" name="Rectangle 27"/>
          <p:cNvSpPr>
            <a:spLocks noChangeArrowheads="1"/>
          </p:cNvSpPr>
          <p:nvPr/>
        </p:nvSpPr>
        <p:spPr bwMode="auto">
          <a:xfrm>
            <a:off x="291010" y="3109068"/>
            <a:ext cx="110639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183" name="Line 106"/>
          <p:cNvSpPr>
            <a:spLocks noChangeShapeType="1"/>
          </p:cNvSpPr>
          <p:nvPr/>
        </p:nvSpPr>
        <p:spPr bwMode="auto">
          <a:xfrm flipH="1" flipV="1">
            <a:off x="1645940" y="3263804"/>
            <a:ext cx="789146" cy="811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4" name="Text Box 17"/>
          <p:cNvSpPr txBox="1">
            <a:spLocks noChangeArrowheads="1"/>
          </p:cNvSpPr>
          <p:nvPr/>
        </p:nvSpPr>
        <p:spPr bwMode="auto">
          <a:xfrm>
            <a:off x="1620926" y="3267718"/>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185" name="Text Box 17"/>
          <p:cNvSpPr txBox="1">
            <a:spLocks noChangeArrowheads="1"/>
          </p:cNvSpPr>
          <p:nvPr/>
        </p:nvSpPr>
        <p:spPr bwMode="auto">
          <a:xfrm>
            <a:off x="2066099" y="3046147"/>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86" name="Isosceles Triangle 185"/>
          <p:cNvSpPr/>
          <p:nvPr/>
        </p:nvSpPr>
        <p:spPr>
          <a:xfrm rot="16200000">
            <a:off x="1730601" y="3141730"/>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87" name="Line 106"/>
          <p:cNvSpPr>
            <a:spLocks noChangeShapeType="1"/>
          </p:cNvSpPr>
          <p:nvPr/>
        </p:nvSpPr>
        <p:spPr bwMode="auto">
          <a:xfrm flipH="1">
            <a:off x="7402079" y="3979943"/>
            <a:ext cx="0" cy="5571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8" name="Rectangle 23"/>
          <p:cNvSpPr>
            <a:spLocks noChangeArrowheads="1"/>
          </p:cNvSpPr>
          <p:nvPr/>
        </p:nvSpPr>
        <p:spPr bwMode="auto">
          <a:xfrm>
            <a:off x="6784003" y="26361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9" name="Text Box 25"/>
          <p:cNvSpPr txBox="1">
            <a:spLocks noChangeArrowheads="1"/>
          </p:cNvSpPr>
          <p:nvPr/>
        </p:nvSpPr>
        <p:spPr bwMode="auto">
          <a:xfrm>
            <a:off x="6786381" y="2589743"/>
            <a:ext cx="127159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90" name="Line 34"/>
          <p:cNvSpPr>
            <a:spLocks noChangeShapeType="1"/>
          </p:cNvSpPr>
          <p:nvPr/>
        </p:nvSpPr>
        <p:spPr bwMode="auto">
          <a:xfrm>
            <a:off x="6786383" y="28183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91" name="Text Box 22"/>
          <p:cNvSpPr txBox="1">
            <a:spLocks noChangeArrowheads="1"/>
          </p:cNvSpPr>
          <p:nvPr/>
        </p:nvSpPr>
        <p:spPr bwMode="auto">
          <a:xfrm>
            <a:off x="6762870" y="2771942"/>
            <a:ext cx="1479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2" name="Rectangle 23"/>
          <p:cNvSpPr>
            <a:spLocks noChangeArrowheads="1"/>
          </p:cNvSpPr>
          <p:nvPr/>
        </p:nvSpPr>
        <p:spPr bwMode="auto">
          <a:xfrm>
            <a:off x="6784002" y="4471422"/>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3" name="Text Box 25"/>
          <p:cNvSpPr txBox="1">
            <a:spLocks noChangeArrowheads="1"/>
          </p:cNvSpPr>
          <p:nvPr/>
        </p:nvSpPr>
        <p:spPr bwMode="auto">
          <a:xfrm>
            <a:off x="7003077" y="442498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94" name="Line 34"/>
          <p:cNvSpPr>
            <a:spLocks noChangeShapeType="1"/>
          </p:cNvSpPr>
          <p:nvPr/>
        </p:nvSpPr>
        <p:spPr bwMode="auto">
          <a:xfrm>
            <a:off x="6786382" y="465358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95" name="Text Box 22"/>
          <p:cNvSpPr txBox="1">
            <a:spLocks noChangeArrowheads="1"/>
          </p:cNvSpPr>
          <p:nvPr/>
        </p:nvSpPr>
        <p:spPr bwMode="auto">
          <a:xfrm>
            <a:off x="6762869" y="4663593"/>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6" name="Text Box 30"/>
          <p:cNvSpPr txBox="1">
            <a:spLocks noChangeArrowheads="1"/>
          </p:cNvSpPr>
          <p:nvPr/>
        </p:nvSpPr>
        <p:spPr bwMode="auto">
          <a:xfrm>
            <a:off x="7050918" y="4274965"/>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197" name="Text Box 30"/>
          <p:cNvSpPr txBox="1">
            <a:spLocks noChangeArrowheads="1"/>
          </p:cNvSpPr>
          <p:nvPr/>
        </p:nvSpPr>
        <p:spPr bwMode="auto">
          <a:xfrm>
            <a:off x="7050918" y="39766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98" name="Isosceles Triangle 197"/>
          <p:cNvSpPr/>
          <p:nvPr/>
        </p:nvSpPr>
        <p:spPr>
          <a:xfrm>
            <a:off x="7477094" y="3148459"/>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9" name="Rectangle 23"/>
          <p:cNvSpPr>
            <a:spLocks noChangeArrowheads="1"/>
          </p:cNvSpPr>
          <p:nvPr/>
        </p:nvSpPr>
        <p:spPr bwMode="auto">
          <a:xfrm>
            <a:off x="6784001" y="3536751"/>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0" name="Text Box 25"/>
          <p:cNvSpPr txBox="1">
            <a:spLocks noChangeArrowheads="1"/>
          </p:cNvSpPr>
          <p:nvPr/>
        </p:nvSpPr>
        <p:spPr bwMode="auto">
          <a:xfrm>
            <a:off x="6744613" y="3490316"/>
            <a:ext cx="150581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01" name="Line 34"/>
          <p:cNvSpPr>
            <a:spLocks noChangeShapeType="1"/>
          </p:cNvSpPr>
          <p:nvPr/>
        </p:nvSpPr>
        <p:spPr bwMode="auto">
          <a:xfrm>
            <a:off x="6786381" y="3718916"/>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02" name="Line 106"/>
          <p:cNvSpPr>
            <a:spLocks noChangeShapeType="1"/>
          </p:cNvSpPr>
          <p:nvPr/>
        </p:nvSpPr>
        <p:spPr bwMode="auto">
          <a:xfrm>
            <a:off x="7385738" y="3120590"/>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3" name="Text Box 30"/>
          <p:cNvSpPr txBox="1">
            <a:spLocks noChangeArrowheads="1"/>
          </p:cNvSpPr>
          <p:nvPr/>
        </p:nvSpPr>
        <p:spPr bwMode="auto">
          <a:xfrm>
            <a:off x="7044342" y="336339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4" name="Text Box 30"/>
          <p:cNvSpPr txBox="1">
            <a:spLocks noChangeArrowheads="1"/>
          </p:cNvSpPr>
          <p:nvPr/>
        </p:nvSpPr>
        <p:spPr bwMode="auto">
          <a:xfrm>
            <a:off x="7019568" y="30271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205" name="Text Box 17"/>
          <p:cNvSpPr txBox="1">
            <a:spLocks noChangeArrowheads="1"/>
          </p:cNvSpPr>
          <p:nvPr/>
        </p:nvSpPr>
        <p:spPr bwMode="auto">
          <a:xfrm>
            <a:off x="7094262" y="3142952"/>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06" name="Isosceles Triangle 205"/>
          <p:cNvSpPr/>
          <p:nvPr/>
        </p:nvSpPr>
        <p:spPr>
          <a:xfrm>
            <a:off x="7462425" y="4128196"/>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07" name="TextBox 206"/>
          <p:cNvSpPr txBox="1"/>
          <p:nvPr/>
        </p:nvSpPr>
        <p:spPr>
          <a:xfrm>
            <a:off x="7413237" y="4163407"/>
            <a:ext cx="369425" cy="230832"/>
          </a:xfrm>
          <a:prstGeom prst="rect">
            <a:avLst/>
          </a:prstGeom>
          <a:noFill/>
        </p:spPr>
        <p:txBody>
          <a:bodyPr wrap="square" rtlCol="0">
            <a:spAutoFit/>
          </a:bodyPr>
          <a:lstStyle/>
          <a:p>
            <a:r>
              <a:rPr lang="sv-SE" sz="900" i="1" dirty="0" smtClean="0">
                <a:latin typeface="Verdana" panose="020B0604030504040204" pitchFamily="34" charset="0"/>
              </a:rPr>
              <a:t>is</a:t>
            </a:r>
            <a:endParaRPr lang="sv-SE" sz="900" i="1" dirty="0">
              <a:latin typeface="Verdana" panose="020B0604030504040204" pitchFamily="34" charset="0"/>
            </a:endParaRPr>
          </a:p>
        </p:txBody>
      </p:sp>
      <p:sp>
        <p:nvSpPr>
          <p:cNvPr id="208" name="Rectangle 23"/>
          <p:cNvSpPr>
            <a:spLocks noChangeArrowheads="1"/>
          </p:cNvSpPr>
          <p:nvPr/>
        </p:nvSpPr>
        <p:spPr bwMode="auto">
          <a:xfrm>
            <a:off x="4452803" y="4393286"/>
            <a:ext cx="1407319"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9" name="Line 34"/>
          <p:cNvSpPr>
            <a:spLocks noChangeShapeType="1"/>
          </p:cNvSpPr>
          <p:nvPr/>
        </p:nvSpPr>
        <p:spPr bwMode="auto">
          <a:xfrm>
            <a:off x="4455183" y="457545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210" name="Text Box 22"/>
          <p:cNvSpPr txBox="1">
            <a:spLocks noChangeArrowheads="1"/>
          </p:cNvSpPr>
          <p:nvPr/>
        </p:nvSpPr>
        <p:spPr bwMode="auto">
          <a:xfrm>
            <a:off x="4424284" y="4597711"/>
            <a:ext cx="1428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1" name="Text Box 25"/>
          <p:cNvSpPr txBox="1">
            <a:spLocks noChangeArrowheads="1"/>
          </p:cNvSpPr>
          <p:nvPr/>
        </p:nvSpPr>
        <p:spPr bwMode="auto">
          <a:xfrm>
            <a:off x="4706309" y="433665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12" name="Line 106"/>
          <p:cNvSpPr>
            <a:spLocks noChangeShapeType="1"/>
          </p:cNvSpPr>
          <p:nvPr/>
        </p:nvSpPr>
        <p:spPr bwMode="auto">
          <a:xfrm flipH="1">
            <a:off x="585273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13" name="Text Box 17"/>
          <p:cNvSpPr txBox="1">
            <a:spLocks noChangeArrowheads="1"/>
          </p:cNvSpPr>
          <p:nvPr/>
        </p:nvSpPr>
        <p:spPr bwMode="auto">
          <a:xfrm>
            <a:off x="5868813"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214" name="TextBox 213"/>
          <p:cNvSpPr txBox="1"/>
          <p:nvPr/>
        </p:nvSpPr>
        <p:spPr>
          <a:xfrm>
            <a:off x="5978611"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215" name="Isosceles Triangle 214"/>
          <p:cNvSpPr/>
          <p:nvPr/>
        </p:nvSpPr>
        <p:spPr>
          <a:xfrm rot="16200000">
            <a:off x="5905401"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6" name="Text Box 17"/>
          <p:cNvSpPr txBox="1">
            <a:spLocks noChangeArrowheads="1"/>
          </p:cNvSpPr>
          <p:nvPr/>
        </p:nvSpPr>
        <p:spPr bwMode="auto">
          <a:xfrm>
            <a:off x="6391130" y="469813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217" name="Text Box 17"/>
          <p:cNvSpPr txBox="1">
            <a:spLocks noChangeArrowheads="1"/>
          </p:cNvSpPr>
          <p:nvPr/>
        </p:nvSpPr>
        <p:spPr bwMode="auto">
          <a:xfrm>
            <a:off x="6061318" y="2646970"/>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18" name="Isosceles Triangle 217"/>
          <p:cNvSpPr/>
          <p:nvPr/>
        </p:nvSpPr>
        <p:spPr>
          <a:xfrm rot="5400000">
            <a:off x="6338329" y="2724592"/>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
        <p:nvSpPr>
          <p:cNvPr id="85" name="Rectangle 84"/>
          <p:cNvSpPr/>
          <p:nvPr/>
        </p:nvSpPr>
        <p:spPr>
          <a:xfrm>
            <a:off x="3393972" y="2105975"/>
            <a:ext cx="4928098" cy="2612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6" name="TextBox 85"/>
          <p:cNvSpPr txBox="1"/>
          <p:nvPr/>
        </p:nvSpPr>
        <p:spPr>
          <a:xfrm>
            <a:off x="3393972" y="2066338"/>
            <a:ext cx="5134154" cy="276999"/>
          </a:xfrm>
          <a:prstGeom prst="rect">
            <a:avLst/>
          </a:prstGeom>
          <a:noFill/>
        </p:spPr>
        <p:txBody>
          <a:bodyPr wrap="square" rtlCol="0">
            <a:spAutoFit/>
          </a:bodyPr>
          <a:lstStyle/>
          <a:p>
            <a:r>
              <a:rPr lang="sv-SE" sz="1200" i="1" dirty="0" smtClean="0"/>
              <a:t>Note, </a:t>
            </a:r>
            <a:r>
              <a:rPr lang="sv-SE" sz="1200" i="1" dirty="0" err="1" smtClean="0"/>
              <a:t>this</a:t>
            </a:r>
            <a:r>
              <a:rPr lang="sv-SE" sz="1200" i="1" dirty="0" smtClean="0"/>
              <a:t> </a:t>
            </a:r>
            <a:r>
              <a:rPr lang="sv-SE" sz="1200" i="1" dirty="0" err="1" smtClean="0"/>
              <a:t>can</a:t>
            </a:r>
            <a:r>
              <a:rPr lang="sv-SE" sz="1200" i="1" dirty="0" smtClean="0"/>
              <a:t> be </a:t>
            </a:r>
            <a:r>
              <a:rPr lang="sv-SE" sz="1200" i="1" dirty="0" err="1" smtClean="0"/>
              <a:t>done</a:t>
            </a:r>
            <a:r>
              <a:rPr lang="sv-SE" sz="1200" i="1" dirty="0" smtClean="0"/>
              <a:t> in </a:t>
            </a:r>
            <a:r>
              <a:rPr lang="sv-SE" sz="1200" i="1" dirty="0" err="1" smtClean="0"/>
              <a:t>several</a:t>
            </a:r>
            <a:r>
              <a:rPr lang="sv-SE" sz="1200" i="1" dirty="0" smtClean="0"/>
              <a:t> </a:t>
            </a:r>
            <a:r>
              <a:rPr lang="sv-SE" sz="1200" i="1" dirty="0" err="1" smtClean="0"/>
              <a:t>ways</a:t>
            </a:r>
            <a:r>
              <a:rPr lang="sv-SE" sz="1200" i="1" dirty="0" smtClean="0"/>
              <a:t>, and </a:t>
            </a:r>
            <a:r>
              <a:rPr lang="sv-SE" sz="1200" i="1" dirty="0" err="1" smtClean="0"/>
              <a:t>we</a:t>
            </a:r>
            <a:r>
              <a:rPr lang="sv-SE" sz="1200" i="1" dirty="0" smtClean="0"/>
              <a:t> </a:t>
            </a:r>
            <a:r>
              <a:rPr lang="sv-SE" sz="1200" i="1" dirty="0" err="1" smtClean="0"/>
              <a:t>will</a:t>
            </a:r>
            <a:r>
              <a:rPr lang="sv-SE" sz="1200" i="1" dirty="0" smtClean="0"/>
              <a:t> present </a:t>
            </a:r>
            <a:r>
              <a:rPr lang="sv-SE" sz="1200" i="1" dirty="0" err="1" smtClean="0"/>
              <a:t>one</a:t>
            </a:r>
            <a:r>
              <a:rPr lang="sv-SE" sz="1200" i="1" dirty="0" smtClean="0"/>
              <a:t> </a:t>
            </a:r>
            <a:r>
              <a:rPr lang="sv-SE" sz="1200" i="1" dirty="0" err="1" smtClean="0"/>
              <a:t>way</a:t>
            </a:r>
            <a:r>
              <a:rPr lang="sv-SE" sz="1200" i="1" dirty="0" smtClean="0"/>
              <a:t> to do it</a:t>
            </a:r>
            <a:endParaRPr lang="sv-SE" sz="1200" i="1" dirty="0"/>
          </a:p>
        </p:txBody>
      </p:sp>
    </p:spTree>
    <p:extLst>
      <p:ext uri="{BB962C8B-B14F-4D97-AF65-F5344CB8AC3E}">
        <p14:creationId xmlns:p14="http://schemas.microsoft.com/office/powerpoint/2010/main" val="2279563643"/>
      </p:ext>
    </p:extLst>
  </p:cSld>
  <p:clrMapOvr>
    <a:masterClrMapping/>
  </p:clrMapOvr>
  <mc:AlternateContent xmlns:mc="http://schemas.openxmlformats.org/markup-compatibility/2006">
    <mc:Choice xmlns:p14="http://schemas.microsoft.com/office/powerpoint/2010/main" Requires="p14">
      <p:transition spd="slow" p14:dur="2000" advTm="120342"/>
    </mc:Choice>
    <mc:Fallback>
      <p:transition spd="slow" advTm="12034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Real World and Models</a:t>
            </a:r>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6" name="Text Box 78"/>
          <p:cNvSpPr txBox="1">
            <a:spLocks noChangeArrowheads="1"/>
          </p:cNvSpPr>
          <p:nvPr/>
        </p:nvSpPr>
        <p:spPr bwMode="auto">
          <a:xfrm>
            <a:off x="2522935" y="4620817"/>
            <a:ext cx="10263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The real world </a:t>
            </a:r>
            <a:endParaRPr lang="en-US" altLang="sv-SE" sz="825" b="1" i="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32797"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32798"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32799"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32800"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32801"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32802"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32803"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32804"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32805"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79" name="Line 246"/>
          <p:cNvSpPr>
            <a:spLocks noChangeShapeType="1"/>
          </p:cNvSpPr>
          <p:nvPr/>
        </p:nvSpPr>
        <p:spPr bwMode="auto">
          <a:xfrm flipV="1">
            <a:off x="848916" y="4579144"/>
            <a:ext cx="6048375" cy="34529"/>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p>
          <a:p>
            <a:pPr eaLnBrk="1" hangingPunct="1"/>
            <a:r>
              <a:rPr lang="sv-SE" altLang="sv-SE" sz="825" i="0" dirty="0" err="1" smtClean="0"/>
              <a:t>of</a:t>
            </a:r>
            <a:r>
              <a:rPr lang="sv-SE" altLang="sv-SE" sz="825" i="0" dirty="0" smtClean="0"/>
              <a:t> software </a:t>
            </a:r>
            <a:r>
              <a:rPr lang="sv-SE" altLang="sv-SE" sz="825" i="0" dirty="0" err="1" smtClean="0"/>
              <a:t>concepts</a:t>
            </a:r>
            <a:r>
              <a:rPr lang="sv-SE" altLang="sv-SE" sz="825" i="0" dirty="0"/>
              <a:t> </a:t>
            </a:r>
            <a:endParaRPr lang="sv-SE" altLang="sv-SE" sz="825" i="0" dirty="0" smtClean="0"/>
          </a:p>
          <a:p>
            <a:pPr eaLnBrk="1" hangingPunct="1"/>
            <a:r>
              <a:rPr lang="sv-SE" altLang="sv-SE" sz="825" i="0" dirty="0" smtClean="0"/>
              <a:t>(in UML Class Diagram)</a:t>
            </a:r>
            <a:endParaRPr lang="sv-SE" altLang="sv-SE" sz="825" i="0" dirty="0"/>
          </a:p>
        </p:txBody>
      </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67" name="Text Box 79"/>
          <p:cNvSpPr txBox="1">
            <a:spLocks noChangeArrowheads="1"/>
          </p:cNvSpPr>
          <p:nvPr/>
        </p:nvSpPr>
        <p:spPr bwMode="auto">
          <a:xfrm>
            <a:off x="3604023" y="4620817"/>
            <a:ext cx="16740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a:t>Graphical</a:t>
            </a:r>
            <a:r>
              <a:rPr lang="sv-SE" altLang="sv-SE" sz="825" b="1" i="0" dirty="0"/>
              <a:t> </a:t>
            </a:r>
            <a:r>
              <a:rPr lang="sv-SE" altLang="sv-SE" sz="825" b="1" i="0" dirty="0" err="1"/>
              <a:t>models</a:t>
            </a:r>
            <a:r>
              <a:rPr lang="sv-SE" altLang="sv-SE" sz="825" b="1" i="0" dirty="0"/>
              <a:t>/diagram</a:t>
            </a:r>
            <a:endParaRPr lang="en-US" altLang="sv-SE" sz="825" b="1" i="0" dirty="0"/>
          </a:p>
        </p:txBody>
      </p:sp>
      <p:pic>
        <p:nvPicPr>
          <p:cNvPr id="7" name="Audio 6">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2399139852"/>
      </p:ext>
    </p:extLst>
  </p:cSld>
  <p:clrMapOvr>
    <a:masterClrMapping/>
  </p:clrMapOvr>
  <mc:AlternateContent xmlns:mc="http://schemas.openxmlformats.org/markup-compatibility/2006">
    <mc:Choice xmlns:p14="http://schemas.microsoft.com/office/powerpoint/2010/main" Requires="p14">
      <p:transition spd="slow" p14:dur="2000" advTm="47503"/>
    </mc:Choice>
    <mc:Fallback>
      <p:transition spd="slow" advTm="4750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400" dirty="0" smtClean="0">
                <a:solidFill>
                  <a:srgbClr val="FF0000"/>
                </a:solidFill>
              </a:rPr>
              <a:t>DONE: </a:t>
            </a:r>
            <a:r>
              <a:rPr lang="sv-SE" sz="1400" dirty="0" err="1"/>
              <a:t>Decide</a:t>
            </a:r>
            <a:r>
              <a:rPr lang="sv-SE" sz="1400" dirty="0"/>
              <a:t> </a:t>
            </a:r>
            <a:r>
              <a:rPr lang="sv-SE" sz="1400" dirty="0" err="1"/>
              <a:t>identifier</a:t>
            </a:r>
            <a:r>
              <a:rPr lang="sv-SE" sz="1400" dirty="0"/>
              <a:t> in </a:t>
            </a:r>
            <a:r>
              <a:rPr lang="sv-SE" sz="1400" dirty="0" err="1"/>
              <a:t>each</a:t>
            </a:r>
            <a:r>
              <a:rPr lang="sv-SE" sz="1400" dirty="0"/>
              <a:t> </a:t>
            </a:r>
            <a:r>
              <a:rPr lang="sv-SE" sz="1400" dirty="0" err="1"/>
              <a:t>class</a:t>
            </a:r>
            <a:r>
              <a:rPr lang="sv-SE" sz="1400" dirty="0"/>
              <a:t> – </a:t>
            </a:r>
            <a:r>
              <a:rPr lang="sv-SE" sz="1400" dirty="0" err="1"/>
              <a:t>that</a:t>
            </a:r>
            <a:r>
              <a:rPr lang="sv-SE" sz="1400" dirty="0"/>
              <a:t> is, </a:t>
            </a:r>
            <a:r>
              <a:rPr lang="sv-SE" sz="1400" dirty="0" err="1"/>
              <a:t>decide</a:t>
            </a:r>
            <a:r>
              <a:rPr lang="sv-SE" sz="1400" dirty="0"/>
              <a:t> </a:t>
            </a:r>
            <a:r>
              <a:rPr lang="sv-SE" sz="1400" dirty="0" err="1"/>
              <a:t>primary</a:t>
            </a:r>
            <a:r>
              <a:rPr lang="sv-SE" sz="1400" dirty="0"/>
              <a:t> </a:t>
            </a:r>
            <a:r>
              <a:rPr lang="sv-SE" sz="1400" dirty="0" err="1"/>
              <a:t>key</a:t>
            </a:r>
            <a:r>
              <a:rPr lang="sv-SE" sz="1400" dirty="0"/>
              <a:t> (PK) – by </a:t>
            </a:r>
            <a:r>
              <a:rPr lang="sv-SE" sz="1400" dirty="0" err="1"/>
              <a:t>adding</a:t>
            </a:r>
            <a:r>
              <a:rPr lang="sv-SE" sz="1400" dirty="0"/>
              <a:t> a </a:t>
            </a:r>
            <a:r>
              <a:rPr lang="sv-SE" sz="1400" dirty="0" err="1"/>
              <a:t>surrogate</a:t>
            </a:r>
            <a:r>
              <a:rPr lang="sv-SE" sz="1400" dirty="0"/>
              <a:t> </a:t>
            </a:r>
            <a:r>
              <a:rPr lang="sv-SE" sz="1400" dirty="0" err="1"/>
              <a:t>key</a:t>
            </a:r>
            <a:r>
              <a:rPr lang="sv-SE" sz="1400" dirty="0"/>
              <a:t> (SK) as the PK in </a:t>
            </a:r>
            <a:r>
              <a:rPr lang="sv-SE" sz="1400" dirty="0" err="1"/>
              <a:t>each</a:t>
            </a:r>
            <a:r>
              <a:rPr lang="sv-SE" sz="1400" dirty="0"/>
              <a:t> </a:t>
            </a:r>
            <a:r>
              <a:rPr lang="sv-SE" sz="1400" dirty="0" err="1"/>
              <a:t>class</a:t>
            </a:r>
            <a:r>
              <a:rPr lang="sv-SE" sz="1400" dirty="0"/>
              <a:t> as a </a:t>
            </a:r>
            <a:r>
              <a:rPr lang="sv-SE" sz="1400" i="1" dirty="0" err="1"/>
              <a:t>first</a:t>
            </a:r>
            <a:r>
              <a:rPr lang="sv-SE" sz="1400" i="1" dirty="0"/>
              <a:t> </a:t>
            </a:r>
            <a:r>
              <a:rPr lang="sv-SE" sz="1400" i="1" dirty="0" err="1"/>
              <a:t>of</a:t>
            </a:r>
            <a:r>
              <a:rPr lang="sv-SE" sz="1400" i="1" dirty="0"/>
              <a:t> </a:t>
            </a:r>
            <a:r>
              <a:rPr lang="sv-SE" sz="1400" i="1" dirty="0" err="1"/>
              <a:t>two</a:t>
            </a:r>
            <a:r>
              <a:rPr lang="sv-SE" sz="1400" i="1" dirty="0"/>
              <a:t> steps </a:t>
            </a:r>
            <a:r>
              <a:rPr lang="sv-SE" sz="1400" dirty="0"/>
              <a:t>to </a:t>
            </a:r>
            <a:r>
              <a:rPr lang="sv-SE" sz="1400" dirty="0" err="1"/>
              <a:t>replace</a:t>
            </a:r>
            <a:r>
              <a:rPr lang="sv-SE" sz="1400" dirty="0"/>
              <a:t> associations</a:t>
            </a:r>
          </a:p>
          <a:p>
            <a:pPr marL="0" indent="0">
              <a:buNone/>
            </a:pPr>
            <a:endParaRPr lang="sv-SE" sz="2000" dirty="0" smtClean="0"/>
          </a:p>
          <a:p>
            <a:pPr marL="0" indent="0">
              <a:buNone/>
            </a:pPr>
            <a:endParaRPr lang="sv-SE" sz="2000" dirty="0"/>
          </a:p>
          <a:p>
            <a:endParaRPr lang="sv-SE" sz="2000" dirty="0"/>
          </a:p>
        </p:txBody>
      </p:sp>
      <p:sp>
        <p:nvSpPr>
          <p:cNvPr id="136" name="Rectangle 8"/>
          <p:cNvSpPr>
            <a:spLocks noChangeArrowheads="1"/>
          </p:cNvSpPr>
          <p:nvPr/>
        </p:nvSpPr>
        <p:spPr bwMode="auto">
          <a:xfrm>
            <a:off x="1302593" y="3153310"/>
            <a:ext cx="1844818" cy="643537"/>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7" name="Line 9"/>
          <p:cNvSpPr>
            <a:spLocks noChangeShapeType="1"/>
          </p:cNvSpPr>
          <p:nvPr/>
        </p:nvSpPr>
        <p:spPr bwMode="auto">
          <a:xfrm flipV="1">
            <a:off x="1302593" y="3324757"/>
            <a:ext cx="1844818" cy="11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8" name="Text Box 10"/>
          <p:cNvSpPr txBox="1">
            <a:spLocks noChangeArrowheads="1"/>
          </p:cNvSpPr>
          <p:nvPr/>
        </p:nvSpPr>
        <p:spPr bwMode="auto">
          <a:xfrm>
            <a:off x="1970924" y="310559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39" name="Text Box 16"/>
          <p:cNvSpPr txBox="1">
            <a:spLocks noChangeArrowheads="1"/>
          </p:cNvSpPr>
          <p:nvPr/>
        </p:nvSpPr>
        <p:spPr bwMode="auto">
          <a:xfrm>
            <a:off x="3093572" y="322418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40" name="Text Box 17"/>
          <p:cNvSpPr txBox="1">
            <a:spLocks noChangeArrowheads="1"/>
          </p:cNvSpPr>
          <p:nvPr/>
        </p:nvSpPr>
        <p:spPr bwMode="auto">
          <a:xfrm>
            <a:off x="5877119" y="3531610"/>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41" name="Rectangle 18"/>
          <p:cNvSpPr>
            <a:spLocks noChangeArrowheads="1"/>
          </p:cNvSpPr>
          <p:nvPr/>
        </p:nvSpPr>
        <p:spPr bwMode="auto">
          <a:xfrm>
            <a:off x="3853268" y="3477451"/>
            <a:ext cx="2030727"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2" name="Line 19"/>
          <p:cNvSpPr>
            <a:spLocks noChangeShapeType="1"/>
          </p:cNvSpPr>
          <p:nvPr/>
        </p:nvSpPr>
        <p:spPr bwMode="auto">
          <a:xfrm>
            <a:off x="3853268" y="3626077"/>
            <a:ext cx="2030728" cy="159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3" name="Text Box 21"/>
          <p:cNvSpPr txBox="1">
            <a:spLocks noChangeArrowheads="1"/>
          </p:cNvSpPr>
          <p:nvPr/>
        </p:nvSpPr>
        <p:spPr bwMode="auto">
          <a:xfrm>
            <a:off x="4282185" y="3420314"/>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44" name="Rectangle 23"/>
          <p:cNvSpPr>
            <a:spLocks noChangeArrowheads="1"/>
          </p:cNvSpPr>
          <p:nvPr/>
        </p:nvSpPr>
        <p:spPr bwMode="auto">
          <a:xfrm>
            <a:off x="6613305" y="2372375"/>
            <a:ext cx="2259007"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5" name="Text Box 25"/>
          <p:cNvSpPr txBox="1">
            <a:spLocks noChangeArrowheads="1"/>
          </p:cNvSpPr>
          <p:nvPr/>
        </p:nvSpPr>
        <p:spPr bwMode="auto">
          <a:xfrm>
            <a:off x="6832380" y="2325940"/>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46" name="Rectangle 27"/>
          <p:cNvSpPr>
            <a:spLocks noChangeArrowheads="1"/>
          </p:cNvSpPr>
          <p:nvPr/>
        </p:nvSpPr>
        <p:spPr bwMode="auto">
          <a:xfrm>
            <a:off x="1290051" y="3304891"/>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147" name="Rectangle 28"/>
          <p:cNvSpPr>
            <a:spLocks noChangeArrowheads="1"/>
          </p:cNvSpPr>
          <p:nvPr/>
        </p:nvSpPr>
        <p:spPr bwMode="auto">
          <a:xfrm>
            <a:off x="3830935" y="3605971"/>
            <a:ext cx="214834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148" name="Text Box 29"/>
          <p:cNvSpPr txBox="1">
            <a:spLocks noChangeArrowheads="1"/>
          </p:cNvSpPr>
          <p:nvPr/>
        </p:nvSpPr>
        <p:spPr bwMode="auto">
          <a:xfrm>
            <a:off x="3528851" y="358682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49" name="Text Box 30"/>
          <p:cNvSpPr txBox="1">
            <a:spLocks noChangeArrowheads="1"/>
          </p:cNvSpPr>
          <p:nvPr/>
        </p:nvSpPr>
        <p:spPr bwMode="auto">
          <a:xfrm>
            <a:off x="6269259" y="262880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50" name="Line 34"/>
          <p:cNvSpPr>
            <a:spLocks noChangeShapeType="1"/>
          </p:cNvSpPr>
          <p:nvPr/>
        </p:nvSpPr>
        <p:spPr bwMode="auto">
          <a:xfrm flipV="1">
            <a:off x="6613304" y="2538448"/>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51" name="Line 106"/>
          <p:cNvSpPr>
            <a:spLocks noChangeShapeType="1"/>
          </p:cNvSpPr>
          <p:nvPr/>
        </p:nvSpPr>
        <p:spPr bwMode="auto">
          <a:xfrm>
            <a:off x="3161704" y="3476854"/>
            <a:ext cx="698506" cy="161257"/>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2" name="Line 106"/>
          <p:cNvSpPr>
            <a:spLocks noChangeShapeType="1"/>
          </p:cNvSpPr>
          <p:nvPr/>
        </p:nvSpPr>
        <p:spPr bwMode="auto">
          <a:xfrm flipH="1">
            <a:off x="5877120" y="2595585"/>
            <a:ext cx="726019" cy="100073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3" name="Text Box 22"/>
          <p:cNvSpPr txBox="1">
            <a:spLocks noChangeArrowheads="1"/>
          </p:cNvSpPr>
          <p:nvPr/>
        </p:nvSpPr>
        <p:spPr bwMode="auto">
          <a:xfrm>
            <a:off x="6564950" y="2483414"/>
            <a:ext cx="235571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54" name="Text Box 17"/>
          <p:cNvSpPr txBox="1">
            <a:spLocks noChangeArrowheads="1"/>
          </p:cNvSpPr>
          <p:nvPr/>
        </p:nvSpPr>
        <p:spPr bwMode="auto">
          <a:xfrm>
            <a:off x="5738275" y="3185362"/>
            <a:ext cx="815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55" name="Text Box 17"/>
          <p:cNvSpPr txBox="1">
            <a:spLocks noChangeArrowheads="1"/>
          </p:cNvSpPr>
          <p:nvPr/>
        </p:nvSpPr>
        <p:spPr bwMode="auto">
          <a:xfrm>
            <a:off x="3111009" y="3411288"/>
            <a:ext cx="93638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56" name="Rectangle 8"/>
          <p:cNvSpPr>
            <a:spLocks noChangeArrowheads="1"/>
          </p:cNvSpPr>
          <p:nvPr/>
        </p:nvSpPr>
        <p:spPr bwMode="auto">
          <a:xfrm>
            <a:off x="282756" y="4268135"/>
            <a:ext cx="1713947"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7" name="Line 9"/>
          <p:cNvSpPr>
            <a:spLocks noChangeShapeType="1"/>
          </p:cNvSpPr>
          <p:nvPr/>
        </p:nvSpPr>
        <p:spPr bwMode="auto">
          <a:xfrm flipV="1">
            <a:off x="270159" y="4428730"/>
            <a:ext cx="1726544" cy="16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8" name="Text Box 10"/>
          <p:cNvSpPr txBox="1">
            <a:spLocks noChangeArrowheads="1"/>
          </p:cNvSpPr>
          <p:nvPr/>
        </p:nvSpPr>
        <p:spPr bwMode="auto">
          <a:xfrm>
            <a:off x="400359" y="421074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59" name="Rectangle 27"/>
          <p:cNvSpPr>
            <a:spLocks noChangeArrowheads="1"/>
          </p:cNvSpPr>
          <p:nvPr/>
        </p:nvSpPr>
        <p:spPr bwMode="auto">
          <a:xfrm>
            <a:off x="207492" y="4440802"/>
            <a:ext cx="1883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60" name="Rectangle 8"/>
          <p:cNvSpPr>
            <a:spLocks noChangeArrowheads="1"/>
          </p:cNvSpPr>
          <p:nvPr/>
        </p:nvSpPr>
        <p:spPr bwMode="auto">
          <a:xfrm>
            <a:off x="2119632" y="4287788"/>
            <a:ext cx="1875250"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1" name="Line 9"/>
          <p:cNvSpPr>
            <a:spLocks noChangeShapeType="1"/>
          </p:cNvSpPr>
          <p:nvPr/>
        </p:nvSpPr>
        <p:spPr bwMode="auto">
          <a:xfrm flipV="1">
            <a:off x="2119632" y="4454045"/>
            <a:ext cx="1875249" cy="5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2" name="Text Box 10"/>
          <p:cNvSpPr txBox="1">
            <a:spLocks noChangeArrowheads="1"/>
          </p:cNvSpPr>
          <p:nvPr/>
        </p:nvSpPr>
        <p:spPr bwMode="auto">
          <a:xfrm>
            <a:off x="2326371" y="423268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63" name="Rectangle 27"/>
          <p:cNvSpPr>
            <a:spLocks noChangeArrowheads="1"/>
          </p:cNvSpPr>
          <p:nvPr/>
        </p:nvSpPr>
        <p:spPr bwMode="auto">
          <a:xfrm>
            <a:off x="2107035" y="4464655"/>
            <a:ext cx="19175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 </a:t>
            </a: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64" name="Rectangle 23"/>
          <p:cNvSpPr>
            <a:spLocks noChangeArrowheads="1"/>
          </p:cNvSpPr>
          <p:nvPr/>
        </p:nvSpPr>
        <p:spPr bwMode="auto">
          <a:xfrm>
            <a:off x="6718165" y="4246566"/>
            <a:ext cx="1773141"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5"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66" name="Line 34"/>
          <p:cNvSpPr>
            <a:spLocks noChangeShapeType="1"/>
          </p:cNvSpPr>
          <p:nvPr/>
        </p:nvSpPr>
        <p:spPr bwMode="auto">
          <a:xfrm>
            <a:off x="6720546" y="4428730"/>
            <a:ext cx="177076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67" name="Text Box 22"/>
          <p:cNvSpPr txBox="1">
            <a:spLocks noChangeArrowheads="1"/>
          </p:cNvSpPr>
          <p:nvPr/>
        </p:nvSpPr>
        <p:spPr bwMode="auto">
          <a:xfrm>
            <a:off x="6665833" y="4436051"/>
            <a:ext cx="1883364"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a:latin typeface="Verdana" panose="020B0604030504040204" pitchFamily="34" charset="0"/>
              </a:rPr>
              <a:t>t</a:t>
            </a:r>
            <a:r>
              <a:rPr lang="sv-SE" altLang="sv-SE" sz="900" dirty="0" err="1" smtClean="0">
                <a:latin typeface="Verdana" panose="020B0604030504040204" pitchFamily="34" charset="0"/>
              </a:rPr>
              <a: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70" name="Text Box 30"/>
          <p:cNvSpPr txBox="1">
            <a:spLocks noChangeArrowheads="1"/>
          </p:cNvSpPr>
          <p:nvPr/>
        </p:nvSpPr>
        <p:spPr bwMode="auto">
          <a:xfrm>
            <a:off x="6945878" y="282553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172" name="Isosceles Triangle 171"/>
          <p:cNvSpPr/>
          <p:nvPr/>
        </p:nvSpPr>
        <p:spPr>
          <a:xfrm rot="5400000">
            <a:off x="3707793" y="3520991"/>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5" name="Isosceles Triangle 174"/>
          <p:cNvSpPr/>
          <p:nvPr/>
        </p:nvSpPr>
        <p:spPr>
          <a:xfrm>
            <a:off x="2391548" y="383271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76" name="Straight Connector 175"/>
          <p:cNvCxnSpPr>
            <a:stCxn id="175" idx="3"/>
          </p:cNvCxnSpPr>
          <p:nvPr/>
        </p:nvCxnSpPr>
        <p:spPr>
          <a:xfrm>
            <a:off x="2534340" y="39859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77" name="Straight Connector 176"/>
          <p:cNvCxnSpPr/>
          <p:nvPr/>
        </p:nvCxnSpPr>
        <p:spPr>
          <a:xfrm>
            <a:off x="1133287" y="412092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78" name="Straight Connector 177"/>
          <p:cNvCxnSpPr/>
          <p:nvPr/>
        </p:nvCxnSpPr>
        <p:spPr>
          <a:xfrm>
            <a:off x="3513356" y="41383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79" name="Straight Connector 178"/>
          <p:cNvCxnSpPr/>
          <p:nvPr/>
        </p:nvCxnSpPr>
        <p:spPr>
          <a:xfrm>
            <a:off x="1134697" y="412985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80"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1"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82"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83"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84" name="Line 106"/>
          <p:cNvSpPr>
            <a:spLocks noChangeShapeType="1"/>
          </p:cNvSpPr>
          <p:nvPr/>
        </p:nvSpPr>
        <p:spPr bwMode="auto">
          <a:xfrm flipH="1">
            <a:off x="582347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5" name="Text Box 17"/>
          <p:cNvSpPr txBox="1">
            <a:spLocks noChangeArrowheads="1"/>
          </p:cNvSpPr>
          <p:nvPr/>
        </p:nvSpPr>
        <p:spPr bwMode="auto">
          <a:xfrm>
            <a:off x="5863406"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186" name="TextBox 185"/>
          <p:cNvSpPr txBox="1"/>
          <p:nvPr/>
        </p:nvSpPr>
        <p:spPr>
          <a:xfrm>
            <a:off x="5942356"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187" name="Isosceles Triangle 186"/>
          <p:cNvSpPr/>
          <p:nvPr/>
        </p:nvSpPr>
        <p:spPr>
          <a:xfrm rot="16200000">
            <a:off x="5826844"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88" name="TextBox 187"/>
          <p:cNvSpPr txBox="1"/>
          <p:nvPr/>
        </p:nvSpPr>
        <p:spPr>
          <a:xfrm>
            <a:off x="680473" y="329150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89" name="Rectangle 8"/>
          <p:cNvSpPr>
            <a:spLocks noChangeArrowheads="1"/>
          </p:cNvSpPr>
          <p:nvPr/>
        </p:nvSpPr>
        <p:spPr bwMode="auto">
          <a:xfrm>
            <a:off x="248408" y="2566244"/>
            <a:ext cx="1884167"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0" name="Line 9"/>
          <p:cNvSpPr>
            <a:spLocks noChangeShapeType="1"/>
          </p:cNvSpPr>
          <p:nvPr/>
        </p:nvSpPr>
        <p:spPr bwMode="auto">
          <a:xfrm flipV="1">
            <a:off x="248409" y="2736158"/>
            <a:ext cx="1842789" cy="15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1" name="Text Box 10"/>
          <p:cNvSpPr txBox="1">
            <a:spLocks noChangeArrowheads="1"/>
          </p:cNvSpPr>
          <p:nvPr/>
        </p:nvSpPr>
        <p:spPr bwMode="auto">
          <a:xfrm>
            <a:off x="264855" y="252726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92" name="Rectangle 27"/>
          <p:cNvSpPr>
            <a:spLocks noChangeArrowheads="1"/>
          </p:cNvSpPr>
          <p:nvPr/>
        </p:nvSpPr>
        <p:spPr bwMode="auto">
          <a:xfrm>
            <a:off x="211500" y="2702606"/>
            <a:ext cx="18790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193" name="Line 106"/>
          <p:cNvSpPr>
            <a:spLocks noChangeShapeType="1"/>
          </p:cNvSpPr>
          <p:nvPr/>
        </p:nvSpPr>
        <p:spPr bwMode="auto">
          <a:xfrm flipH="1" flipV="1">
            <a:off x="481228" y="3526673"/>
            <a:ext cx="798592" cy="0"/>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4" name="Text Box 17"/>
          <p:cNvSpPr txBox="1">
            <a:spLocks noChangeArrowheads="1"/>
          </p:cNvSpPr>
          <p:nvPr/>
        </p:nvSpPr>
        <p:spPr bwMode="auto">
          <a:xfrm>
            <a:off x="136635" y="3061175"/>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195" name="Text Box 17"/>
          <p:cNvSpPr txBox="1">
            <a:spLocks noChangeArrowheads="1"/>
          </p:cNvSpPr>
          <p:nvPr/>
        </p:nvSpPr>
        <p:spPr bwMode="auto">
          <a:xfrm>
            <a:off x="920494" y="359526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96" name="Isosceles Triangle 195"/>
          <p:cNvSpPr/>
          <p:nvPr/>
        </p:nvSpPr>
        <p:spPr>
          <a:xfrm rot="16200000">
            <a:off x="585296" y="3380621"/>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7" name="Line 106"/>
          <p:cNvSpPr>
            <a:spLocks noChangeShapeType="1"/>
          </p:cNvSpPr>
          <p:nvPr/>
        </p:nvSpPr>
        <p:spPr bwMode="auto">
          <a:xfrm flipV="1">
            <a:off x="473478" y="3079889"/>
            <a:ext cx="7750" cy="45349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8" name="Line 106"/>
          <p:cNvSpPr>
            <a:spLocks noChangeShapeType="1"/>
          </p:cNvSpPr>
          <p:nvPr/>
        </p:nvSpPr>
        <p:spPr bwMode="auto">
          <a:xfrm>
            <a:off x="7336242" y="3715327"/>
            <a:ext cx="2455" cy="53123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1" name="Text Box 30"/>
          <p:cNvSpPr txBox="1">
            <a:spLocks noChangeArrowheads="1"/>
          </p:cNvSpPr>
          <p:nvPr/>
        </p:nvSpPr>
        <p:spPr bwMode="auto">
          <a:xfrm>
            <a:off x="6985916" y="376757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2" name="Isosceles Triangle 201"/>
          <p:cNvSpPr/>
          <p:nvPr/>
        </p:nvSpPr>
        <p:spPr>
          <a:xfrm>
            <a:off x="7382148" y="289132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03" name="Rectangle 23"/>
          <p:cNvSpPr>
            <a:spLocks noChangeArrowheads="1"/>
          </p:cNvSpPr>
          <p:nvPr/>
        </p:nvSpPr>
        <p:spPr bwMode="auto">
          <a:xfrm>
            <a:off x="6479632" y="3264191"/>
            <a:ext cx="2302037" cy="54853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4" name="Text Box 25"/>
          <p:cNvSpPr txBox="1">
            <a:spLocks noChangeArrowheads="1"/>
          </p:cNvSpPr>
          <p:nvPr/>
        </p:nvSpPr>
        <p:spPr bwMode="auto">
          <a:xfrm>
            <a:off x="6742394" y="3217756"/>
            <a:ext cx="161988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05" name="Line 34"/>
          <p:cNvSpPr>
            <a:spLocks noChangeShapeType="1"/>
          </p:cNvSpPr>
          <p:nvPr/>
        </p:nvSpPr>
        <p:spPr bwMode="auto">
          <a:xfrm>
            <a:off x="6485568" y="3441001"/>
            <a:ext cx="2290163" cy="582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06" name="Line 106"/>
          <p:cNvSpPr>
            <a:spLocks noChangeShapeType="1"/>
          </p:cNvSpPr>
          <p:nvPr/>
        </p:nvSpPr>
        <p:spPr bwMode="auto">
          <a:xfrm>
            <a:off x="7308539" y="2832504"/>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7" name="Text Box 30"/>
          <p:cNvSpPr txBox="1">
            <a:spLocks noChangeArrowheads="1"/>
          </p:cNvSpPr>
          <p:nvPr/>
        </p:nvSpPr>
        <p:spPr bwMode="auto">
          <a:xfrm>
            <a:off x="7316929" y="308306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8" name="Text Box 17"/>
          <p:cNvSpPr txBox="1">
            <a:spLocks noChangeArrowheads="1"/>
          </p:cNvSpPr>
          <p:nvPr/>
        </p:nvSpPr>
        <p:spPr bwMode="auto">
          <a:xfrm>
            <a:off x="7276707" y="2919724"/>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09" name="Isosceles Triangle 208"/>
          <p:cNvSpPr/>
          <p:nvPr/>
        </p:nvSpPr>
        <p:spPr>
          <a:xfrm>
            <a:off x="7383943" y="3885241"/>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0" name="Isosceles Triangle 209"/>
          <p:cNvSpPr/>
          <p:nvPr/>
        </p:nvSpPr>
        <p:spPr>
          <a:xfrm>
            <a:off x="5863406" y="316447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1" name="Text Box 17"/>
          <p:cNvSpPr txBox="1">
            <a:spLocks noChangeArrowheads="1"/>
          </p:cNvSpPr>
          <p:nvPr/>
        </p:nvSpPr>
        <p:spPr bwMode="auto">
          <a:xfrm>
            <a:off x="7335145" y="393257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is</a:t>
            </a:r>
            <a:endParaRPr lang="sv-SE" altLang="sv-SE" sz="900" i="1" dirty="0">
              <a:latin typeface="Verdana" panose="020B0604030504040204" pitchFamily="34" charset="0"/>
            </a:endParaRPr>
          </a:p>
        </p:txBody>
      </p:sp>
      <p:sp>
        <p:nvSpPr>
          <p:cNvPr id="212" name="Text Box 30"/>
          <p:cNvSpPr txBox="1">
            <a:spLocks noChangeArrowheads="1"/>
          </p:cNvSpPr>
          <p:nvPr/>
        </p:nvSpPr>
        <p:spPr bwMode="auto">
          <a:xfrm>
            <a:off x="7002865" y="4027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213" name="Text Box 22"/>
          <p:cNvSpPr txBox="1">
            <a:spLocks noChangeArrowheads="1"/>
          </p:cNvSpPr>
          <p:nvPr/>
        </p:nvSpPr>
        <p:spPr bwMode="auto">
          <a:xfrm>
            <a:off x="6430385" y="3399435"/>
            <a:ext cx="2441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 </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4" name="Text Box 30"/>
          <p:cNvSpPr txBox="1">
            <a:spLocks noChangeArrowheads="1"/>
          </p:cNvSpPr>
          <p:nvPr/>
        </p:nvSpPr>
        <p:spPr bwMode="auto">
          <a:xfrm>
            <a:off x="6356588" y="469337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15" name="Oval 214"/>
          <p:cNvSpPr/>
          <p:nvPr/>
        </p:nvSpPr>
        <p:spPr>
          <a:xfrm>
            <a:off x="173817" y="2726439"/>
            <a:ext cx="1758899" cy="256703"/>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16" name="Oval 215"/>
          <p:cNvSpPr/>
          <p:nvPr/>
        </p:nvSpPr>
        <p:spPr>
          <a:xfrm>
            <a:off x="1320940" y="3266436"/>
            <a:ext cx="1758899" cy="256703"/>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19" name="Oval 218"/>
          <p:cNvSpPr/>
          <p:nvPr/>
        </p:nvSpPr>
        <p:spPr>
          <a:xfrm>
            <a:off x="3845025" y="3564115"/>
            <a:ext cx="2038970" cy="28451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20" name="Oval 219"/>
          <p:cNvSpPr/>
          <p:nvPr/>
        </p:nvSpPr>
        <p:spPr>
          <a:xfrm>
            <a:off x="6594118" y="2449619"/>
            <a:ext cx="2376860" cy="268378"/>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21" name="Oval 220"/>
          <p:cNvSpPr/>
          <p:nvPr/>
        </p:nvSpPr>
        <p:spPr>
          <a:xfrm>
            <a:off x="6451073" y="3359062"/>
            <a:ext cx="2447057" cy="256826"/>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22" name="Oval 221"/>
          <p:cNvSpPr/>
          <p:nvPr/>
        </p:nvSpPr>
        <p:spPr>
          <a:xfrm>
            <a:off x="4076881" y="4497055"/>
            <a:ext cx="1902400" cy="253339"/>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23" name="Oval 222"/>
          <p:cNvSpPr/>
          <p:nvPr/>
        </p:nvSpPr>
        <p:spPr>
          <a:xfrm>
            <a:off x="6678186" y="4387406"/>
            <a:ext cx="1902400" cy="253339"/>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24"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4</a:t>
            </a:r>
            <a:endParaRPr lang="sv-SE" dirty="0"/>
          </a:p>
        </p:txBody>
      </p:sp>
      <p:sp>
        <p:nvSpPr>
          <p:cNvPr id="89" name="Line 106"/>
          <p:cNvSpPr>
            <a:spLocks noChangeShapeType="1"/>
          </p:cNvSpPr>
          <p:nvPr/>
        </p:nvSpPr>
        <p:spPr bwMode="auto">
          <a:xfrm flipH="1">
            <a:off x="5470931" y="2451554"/>
            <a:ext cx="1132207" cy="2070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91" name="Text Box 16"/>
          <p:cNvSpPr txBox="1">
            <a:spLocks noChangeArrowheads="1"/>
          </p:cNvSpPr>
          <p:nvPr/>
        </p:nvSpPr>
        <p:spPr bwMode="auto">
          <a:xfrm>
            <a:off x="5394570"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92" name="Text Box 30"/>
          <p:cNvSpPr txBox="1">
            <a:spLocks noChangeArrowheads="1"/>
          </p:cNvSpPr>
          <p:nvPr/>
        </p:nvSpPr>
        <p:spPr bwMode="auto">
          <a:xfrm>
            <a:off x="6252135" y="232782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3" name="Rectangle 23"/>
          <p:cNvSpPr>
            <a:spLocks noChangeArrowheads="1"/>
          </p:cNvSpPr>
          <p:nvPr/>
        </p:nvSpPr>
        <p:spPr bwMode="auto">
          <a:xfrm>
            <a:off x="3671376" y="2495515"/>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4" name="Text Box 25"/>
          <p:cNvSpPr txBox="1">
            <a:spLocks noChangeArrowheads="1"/>
          </p:cNvSpPr>
          <p:nvPr/>
        </p:nvSpPr>
        <p:spPr bwMode="auto">
          <a:xfrm>
            <a:off x="3890452" y="244908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95" name="Line 34"/>
          <p:cNvSpPr>
            <a:spLocks noChangeShapeType="1"/>
          </p:cNvSpPr>
          <p:nvPr/>
        </p:nvSpPr>
        <p:spPr bwMode="auto">
          <a:xfrm flipV="1">
            <a:off x="3671376" y="2672435"/>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96" name="Oval 95"/>
          <p:cNvSpPr/>
          <p:nvPr/>
        </p:nvSpPr>
        <p:spPr>
          <a:xfrm>
            <a:off x="3537703" y="2558658"/>
            <a:ext cx="2038970" cy="28451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97" name="Text Box 22"/>
          <p:cNvSpPr txBox="1">
            <a:spLocks noChangeArrowheads="1"/>
          </p:cNvSpPr>
          <p:nvPr/>
        </p:nvSpPr>
        <p:spPr bwMode="auto">
          <a:xfrm>
            <a:off x="3644380" y="2604974"/>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0" name="Text Box 17"/>
          <p:cNvSpPr txBox="1">
            <a:spLocks noChangeArrowheads="1"/>
          </p:cNvSpPr>
          <p:nvPr/>
        </p:nvSpPr>
        <p:spPr bwMode="auto">
          <a:xfrm>
            <a:off x="5768713" y="2456778"/>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01" name="Isosceles Triangle 100"/>
          <p:cNvSpPr/>
          <p:nvPr/>
        </p:nvSpPr>
        <p:spPr>
          <a:xfrm rot="5400000">
            <a:off x="6045724" y="253440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02" name="Oval 101"/>
          <p:cNvSpPr/>
          <p:nvPr/>
        </p:nvSpPr>
        <p:spPr>
          <a:xfrm>
            <a:off x="253067" y="4422340"/>
            <a:ext cx="1758899" cy="256703"/>
          </a:xfrm>
          <a:prstGeom prst="ellipse">
            <a:avLst/>
          </a:prstGeom>
          <a:solidFill>
            <a:schemeClr val="lt1">
              <a:alpha val="0"/>
            </a:schemeClr>
          </a:solidFill>
          <a:ln>
            <a:solidFill>
              <a:srgbClr val="00B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103" name="Oval 102"/>
          <p:cNvSpPr/>
          <p:nvPr/>
        </p:nvSpPr>
        <p:spPr>
          <a:xfrm>
            <a:off x="2205006" y="4421125"/>
            <a:ext cx="1758899" cy="256703"/>
          </a:xfrm>
          <a:prstGeom prst="ellipse">
            <a:avLst/>
          </a:prstGeom>
          <a:solidFill>
            <a:schemeClr val="lt1">
              <a:alpha val="0"/>
            </a:schemeClr>
          </a:solidFill>
          <a:ln>
            <a:solidFill>
              <a:srgbClr val="00B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222240866"/>
      </p:ext>
    </p:extLst>
  </p:cSld>
  <p:clrMapOvr>
    <a:masterClrMapping/>
  </p:clrMapOvr>
  <mc:AlternateContent xmlns:mc="http://schemas.openxmlformats.org/markup-compatibility/2006">
    <mc:Choice xmlns:p14="http://schemas.microsoft.com/office/powerpoint/2010/main" Requires="p14">
      <p:transition spd="slow" p14:dur="2000" advTm="188202"/>
    </mc:Choice>
    <mc:Fallback>
      <p:transition spd="slow" advTm="1882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49350" y="1199012"/>
            <a:ext cx="8178978" cy="1262914"/>
          </a:xfrm>
        </p:spPr>
        <p:txBody>
          <a:bodyPr>
            <a:normAutofit/>
          </a:bodyPr>
          <a:lstStyle/>
          <a:p>
            <a:r>
              <a:rPr lang="sv-SE" sz="1400" dirty="0" smtClean="0">
                <a:solidFill>
                  <a:srgbClr val="FF0000"/>
                </a:solidFill>
              </a:rPr>
              <a:t>DONE: </a:t>
            </a:r>
            <a:r>
              <a:rPr lang="sv-SE" sz="1400" dirty="0" smtClean="0"/>
              <a:t>Note, </a:t>
            </a:r>
            <a:r>
              <a:rPr lang="sv-SE" sz="1400" dirty="0" err="1" smtClean="0"/>
              <a:t>add</a:t>
            </a:r>
            <a:r>
              <a:rPr lang="sv-SE" sz="1400" dirty="0" smtClean="0"/>
              <a:t> the same PK in the </a:t>
            </a:r>
            <a:r>
              <a:rPr lang="sv-SE" sz="1400" dirty="0" err="1" smtClean="0"/>
              <a:t>subclasses</a:t>
            </a:r>
            <a:r>
              <a:rPr lang="sv-SE" sz="1400" dirty="0" smtClean="0"/>
              <a:t> as in the </a:t>
            </a:r>
            <a:r>
              <a:rPr lang="sv-SE" sz="1400" dirty="0" err="1" smtClean="0"/>
              <a:t>superclass</a:t>
            </a:r>
            <a:r>
              <a:rPr lang="sv-SE" sz="1400" dirty="0" smtClean="0"/>
              <a:t> </a:t>
            </a:r>
            <a:r>
              <a:rPr lang="sv-SE" sz="1400" dirty="0" smtClean="0"/>
              <a:t>Student. </a:t>
            </a:r>
            <a:r>
              <a:rPr lang="sv-SE" sz="1400" dirty="0" err="1" smtClean="0"/>
              <a:t>Why</a:t>
            </a:r>
            <a:r>
              <a:rPr lang="sv-SE" sz="1400" dirty="0" smtClean="0"/>
              <a:t>? </a:t>
            </a:r>
            <a:r>
              <a:rPr lang="sv-SE" sz="1400" dirty="0" err="1" smtClean="0"/>
              <a:t>One</a:t>
            </a:r>
            <a:r>
              <a:rPr lang="sv-SE" sz="1400" dirty="0" smtClean="0"/>
              <a:t> </a:t>
            </a:r>
            <a:r>
              <a:rPr lang="sv-SE" sz="1400" dirty="0" err="1" smtClean="0"/>
              <a:t>way</a:t>
            </a:r>
            <a:r>
              <a:rPr lang="sv-SE" sz="1400" dirty="0" smtClean="0"/>
              <a:t> to </a:t>
            </a:r>
            <a:r>
              <a:rPr lang="sv-SE" sz="1400" dirty="0" err="1" smtClean="0"/>
              <a:t>manage</a:t>
            </a:r>
            <a:r>
              <a:rPr lang="sv-SE" sz="1400" dirty="0" smtClean="0"/>
              <a:t> </a:t>
            </a:r>
            <a:r>
              <a:rPr lang="sv-SE" sz="1400" dirty="0" err="1" smtClean="0"/>
              <a:t>generalization</a:t>
            </a:r>
            <a:r>
              <a:rPr lang="sv-SE" sz="1400" dirty="0" smtClean="0"/>
              <a:t>/</a:t>
            </a:r>
            <a:r>
              <a:rPr lang="sv-SE" sz="1400" dirty="0" err="1" smtClean="0"/>
              <a:t>specialization</a:t>
            </a:r>
            <a:r>
              <a:rPr lang="sv-SE" sz="1400" dirty="0" smtClean="0"/>
              <a:t> </a:t>
            </a:r>
            <a:r>
              <a:rPr lang="sv-SE" sz="1400" dirty="0" err="1" smtClean="0"/>
              <a:t>using</a:t>
            </a:r>
            <a:r>
              <a:rPr lang="sv-SE" sz="1400" dirty="0" smtClean="0"/>
              <a:t> the </a:t>
            </a:r>
            <a:r>
              <a:rPr lang="sv-SE" sz="1400" dirty="0" err="1"/>
              <a:t>relational</a:t>
            </a:r>
            <a:r>
              <a:rPr lang="sv-SE" sz="1400" dirty="0"/>
              <a:t> </a:t>
            </a:r>
            <a:r>
              <a:rPr lang="sv-SE" sz="1400" dirty="0" err="1"/>
              <a:t>database</a:t>
            </a:r>
            <a:r>
              <a:rPr lang="sv-SE" sz="1400" dirty="0"/>
              <a:t> </a:t>
            </a:r>
            <a:r>
              <a:rPr lang="sv-SE" sz="1400" dirty="0" err="1" smtClean="0"/>
              <a:t>technology</a:t>
            </a:r>
            <a:endParaRPr lang="sv-SE" sz="1400" dirty="0"/>
          </a:p>
          <a:p>
            <a:endParaRPr lang="sv-SE" sz="1800" dirty="0"/>
          </a:p>
          <a:p>
            <a:pPr marL="0" indent="0">
              <a:buNone/>
            </a:pPr>
            <a:endParaRPr lang="sv-SE" sz="2000" dirty="0" smtClean="0"/>
          </a:p>
          <a:p>
            <a:pPr marL="0" indent="0">
              <a:buNone/>
            </a:pPr>
            <a:endParaRPr lang="sv-SE" sz="2000" dirty="0"/>
          </a:p>
          <a:p>
            <a:endParaRPr lang="sv-SE" sz="2000" dirty="0"/>
          </a:p>
        </p:txBody>
      </p:sp>
      <p:sp>
        <p:nvSpPr>
          <p:cNvPr id="81"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4</a:t>
            </a:r>
            <a:endParaRPr lang="sv-SE" dirty="0"/>
          </a:p>
        </p:txBody>
      </p:sp>
      <p:sp>
        <p:nvSpPr>
          <p:cNvPr id="80" name="Rectangle 8"/>
          <p:cNvSpPr>
            <a:spLocks noChangeArrowheads="1"/>
          </p:cNvSpPr>
          <p:nvPr/>
        </p:nvSpPr>
        <p:spPr bwMode="auto">
          <a:xfrm>
            <a:off x="1302593" y="3153310"/>
            <a:ext cx="1844818" cy="643537"/>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6" name="Line 9"/>
          <p:cNvSpPr>
            <a:spLocks noChangeShapeType="1"/>
          </p:cNvSpPr>
          <p:nvPr/>
        </p:nvSpPr>
        <p:spPr bwMode="auto">
          <a:xfrm flipV="1">
            <a:off x="1302593" y="3324757"/>
            <a:ext cx="1844818" cy="11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87" name="Text Box 10"/>
          <p:cNvSpPr txBox="1">
            <a:spLocks noChangeArrowheads="1"/>
          </p:cNvSpPr>
          <p:nvPr/>
        </p:nvSpPr>
        <p:spPr bwMode="auto">
          <a:xfrm>
            <a:off x="1970924" y="310559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88" name="Text Box 16"/>
          <p:cNvSpPr txBox="1">
            <a:spLocks noChangeArrowheads="1"/>
          </p:cNvSpPr>
          <p:nvPr/>
        </p:nvSpPr>
        <p:spPr bwMode="auto">
          <a:xfrm>
            <a:off x="3093572" y="322418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89" name="Text Box 17"/>
          <p:cNvSpPr txBox="1">
            <a:spLocks noChangeArrowheads="1"/>
          </p:cNvSpPr>
          <p:nvPr/>
        </p:nvSpPr>
        <p:spPr bwMode="auto">
          <a:xfrm>
            <a:off x="5877119" y="3531610"/>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90" name="Rectangle 18"/>
          <p:cNvSpPr>
            <a:spLocks noChangeArrowheads="1"/>
          </p:cNvSpPr>
          <p:nvPr/>
        </p:nvSpPr>
        <p:spPr bwMode="auto">
          <a:xfrm>
            <a:off x="3853268" y="3477451"/>
            <a:ext cx="2030727"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1" name="Line 19"/>
          <p:cNvSpPr>
            <a:spLocks noChangeShapeType="1"/>
          </p:cNvSpPr>
          <p:nvPr/>
        </p:nvSpPr>
        <p:spPr bwMode="auto">
          <a:xfrm>
            <a:off x="3853268" y="3626077"/>
            <a:ext cx="2030728" cy="159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2" name="Text Box 21"/>
          <p:cNvSpPr txBox="1">
            <a:spLocks noChangeArrowheads="1"/>
          </p:cNvSpPr>
          <p:nvPr/>
        </p:nvSpPr>
        <p:spPr bwMode="auto">
          <a:xfrm>
            <a:off x="4282185" y="3420314"/>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93" name="Rectangle 23"/>
          <p:cNvSpPr>
            <a:spLocks noChangeArrowheads="1"/>
          </p:cNvSpPr>
          <p:nvPr/>
        </p:nvSpPr>
        <p:spPr bwMode="auto">
          <a:xfrm>
            <a:off x="6613305" y="2372375"/>
            <a:ext cx="2259007"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4" name="Text Box 25"/>
          <p:cNvSpPr txBox="1">
            <a:spLocks noChangeArrowheads="1"/>
          </p:cNvSpPr>
          <p:nvPr/>
        </p:nvSpPr>
        <p:spPr bwMode="auto">
          <a:xfrm>
            <a:off x="6832380" y="2325940"/>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95" name="Rectangle 27"/>
          <p:cNvSpPr>
            <a:spLocks noChangeArrowheads="1"/>
          </p:cNvSpPr>
          <p:nvPr/>
        </p:nvSpPr>
        <p:spPr bwMode="auto">
          <a:xfrm>
            <a:off x="1290051" y="3304891"/>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96" name="Rectangle 28"/>
          <p:cNvSpPr>
            <a:spLocks noChangeArrowheads="1"/>
          </p:cNvSpPr>
          <p:nvPr/>
        </p:nvSpPr>
        <p:spPr bwMode="auto">
          <a:xfrm>
            <a:off x="3830935" y="3605971"/>
            <a:ext cx="214834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97" name="Text Box 29"/>
          <p:cNvSpPr txBox="1">
            <a:spLocks noChangeArrowheads="1"/>
          </p:cNvSpPr>
          <p:nvPr/>
        </p:nvSpPr>
        <p:spPr bwMode="auto">
          <a:xfrm>
            <a:off x="3528851" y="358682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8" name="Text Box 30"/>
          <p:cNvSpPr txBox="1">
            <a:spLocks noChangeArrowheads="1"/>
          </p:cNvSpPr>
          <p:nvPr/>
        </p:nvSpPr>
        <p:spPr bwMode="auto">
          <a:xfrm>
            <a:off x="6269259" y="262880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99" name="Line 34"/>
          <p:cNvSpPr>
            <a:spLocks noChangeShapeType="1"/>
          </p:cNvSpPr>
          <p:nvPr/>
        </p:nvSpPr>
        <p:spPr bwMode="auto">
          <a:xfrm flipV="1">
            <a:off x="6613304" y="2538448"/>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00" name="Line 106"/>
          <p:cNvSpPr>
            <a:spLocks noChangeShapeType="1"/>
          </p:cNvSpPr>
          <p:nvPr/>
        </p:nvSpPr>
        <p:spPr bwMode="auto">
          <a:xfrm>
            <a:off x="3161704" y="3476854"/>
            <a:ext cx="698506" cy="161257"/>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1" name="Line 106"/>
          <p:cNvSpPr>
            <a:spLocks noChangeShapeType="1"/>
          </p:cNvSpPr>
          <p:nvPr/>
        </p:nvSpPr>
        <p:spPr bwMode="auto">
          <a:xfrm flipH="1">
            <a:off x="5877120" y="2595585"/>
            <a:ext cx="726019" cy="100073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2" name="Text Box 22"/>
          <p:cNvSpPr txBox="1">
            <a:spLocks noChangeArrowheads="1"/>
          </p:cNvSpPr>
          <p:nvPr/>
        </p:nvSpPr>
        <p:spPr bwMode="auto">
          <a:xfrm>
            <a:off x="6564950" y="2483414"/>
            <a:ext cx="235571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3" name="Text Box 17"/>
          <p:cNvSpPr txBox="1">
            <a:spLocks noChangeArrowheads="1"/>
          </p:cNvSpPr>
          <p:nvPr/>
        </p:nvSpPr>
        <p:spPr bwMode="auto">
          <a:xfrm>
            <a:off x="5738275" y="3185362"/>
            <a:ext cx="815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04" name="Text Box 17"/>
          <p:cNvSpPr txBox="1">
            <a:spLocks noChangeArrowheads="1"/>
          </p:cNvSpPr>
          <p:nvPr/>
        </p:nvSpPr>
        <p:spPr bwMode="auto">
          <a:xfrm>
            <a:off x="3111009" y="3411288"/>
            <a:ext cx="93638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05" name="Rectangle 8"/>
          <p:cNvSpPr>
            <a:spLocks noChangeArrowheads="1"/>
          </p:cNvSpPr>
          <p:nvPr/>
        </p:nvSpPr>
        <p:spPr bwMode="auto">
          <a:xfrm>
            <a:off x="282756" y="4268135"/>
            <a:ext cx="1713947"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6" name="Line 9"/>
          <p:cNvSpPr>
            <a:spLocks noChangeShapeType="1"/>
          </p:cNvSpPr>
          <p:nvPr/>
        </p:nvSpPr>
        <p:spPr bwMode="auto">
          <a:xfrm flipV="1">
            <a:off x="270159" y="4428730"/>
            <a:ext cx="1726544" cy="16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7" name="Text Box 10"/>
          <p:cNvSpPr txBox="1">
            <a:spLocks noChangeArrowheads="1"/>
          </p:cNvSpPr>
          <p:nvPr/>
        </p:nvSpPr>
        <p:spPr bwMode="auto">
          <a:xfrm>
            <a:off x="400359" y="421074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08" name="Rectangle 27"/>
          <p:cNvSpPr>
            <a:spLocks noChangeArrowheads="1"/>
          </p:cNvSpPr>
          <p:nvPr/>
        </p:nvSpPr>
        <p:spPr bwMode="auto">
          <a:xfrm>
            <a:off x="207492" y="4440802"/>
            <a:ext cx="1883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09" name="Rectangle 8"/>
          <p:cNvSpPr>
            <a:spLocks noChangeArrowheads="1"/>
          </p:cNvSpPr>
          <p:nvPr/>
        </p:nvSpPr>
        <p:spPr bwMode="auto">
          <a:xfrm>
            <a:off x="2119632" y="4287788"/>
            <a:ext cx="1875250"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0" name="Line 9"/>
          <p:cNvSpPr>
            <a:spLocks noChangeShapeType="1"/>
          </p:cNvSpPr>
          <p:nvPr/>
        </p:nvSpPr>
        <p:spPr bwMode="auto">
          <a:xfrm flipV="1">
            <a:off x="2119632" y="4454045"/>
            <a:ext cx="1875249" cy="5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1" name="Text Box 10"/>
          <p:cNvSpPr txBox="1">
            <a:spLocks noChangeArrowheads="1"/>
          </p:cNvSpPr>
          <p:nvPr/>
        </p:nvSpPr>
        <p:spPr bwMode="auto">
          <a:xfrm>
            <a:off x="2326371" y="423268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12" name="Rectangle 27"/>
          <p:cNvSpPr>
            <a:spLocks noChangeArrowheads="1"/>
          </p:cNvSpPr>
          <p:nvPr/>
        </p:nvSpPr>
        <p:spPr bwMode="auto">
          <a:xfrm>
            <a:off x="2107035" y="4464655"/>
            <a:ext cx="19175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 </a:t>
            </a: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13" name="Rectangle 23"/>
          <p:cNvSpPr>
            <a:spLocks noChangeArrowheads="1"/>
          </p:cNvSpPr>
          <p:nvPr/>
        </p:nvSpPr>
        <p:spPr bwMode="auto">
          <a:xfrm>
            <a:off x="6718165" y="4246566"/>
            <a:ext cx="1773141"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4"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15" name="Line 34"/>
          <p:cNvSpPr>
            <a:spLocks noChangeShapeType="1"/>
          </p:cNvSpPr>
          <p:nvPr/>
        </p:nvSpPr>
        <p:spPr bwMode="auto">
          <a:xfrm>
            <a:off x="6720546" y="4428730"/>
            <a:ext cx="177076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6" name="Text Box 22"/>
          <p:cNvSpPr txBox="1">
            <a:spLocks noChangeArrowheads="1"/>
          </p:cNvSpPr>
          <p:nvPr/>
        </p:nvSpPr>
        <p:spPr bwMode="auto">
          <a:xfrm>
            <a:off x="6665833" y="4436051"/>
            <a:ext cx="1883364"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a:latin typeface="Verdana" panose="020B0604030504040204" pitchFamily="34" charset="0"/>
              </a:rPr>
              <a:t>t</a:t>
            </a:r>
            <a:r>
              <a:rPr lang="sv-SE" altLang="sv-SE" sz="900" dirty="0" err="1" smtClean="0">
                <a:latin typeface="Verdana" panose="020B0604030504040204" pitchFamily="34" charset="0"/>
              </a:rPr>
              <a: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7" name="Text Box 30"/>
          <p:cNvSpPr txBox="1">
            <a:spLocks noChangeArrowheads="1"/>
          </p:cNvSpPr>
          <p:nvPr/>
        </p:nvSpPr>
        <p:spPr bwMode="auto">
          <a:xfrm>
            <a:off x="6945878" y="282553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118" name="Isosceles Triangle 117"/>
          <p:cNvSpPr/>
          <p:nvPr/>
        </p:nvSpPr>
        <p:spPr>
          <a:xfrm rot="5400000">
            <a:off x="3707793" y="3520991"/>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19" name="Isosceles Triangle 118"/>
          <p:cNvSpPr/>
          <p:nvPr/>
        </p:nvSpPr>
        <p:spPr>
          <a:xfrm>
            <a:off x="2391548" y="383271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20" name="Straight Connector 119"/>
          <p:cNvCxnSpPr>
            <a:stCxn id="119" idx="3"/>
          </p:cNvCxnSpPr>
          <p:nvPr/>
        </p:nvCxnSpPr>
        <p:spPr>
          <a:xfrm>
            <a:off x="2534340" y="39859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21" name="Straight Connector 120"/>
          <p:cNvCxnSpPr/>
          <p:nvPr/>
        </p:nvCxnSpPr>
        <p:spPr>
          <a:xfrm>
            <a:off x="1133287" y="412092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22" name="Straight Connector 121"/>
          <p:cNvCxnSpPr/>
          <p:nvPr/>
        </p:nvCxnSpPr>
        <p:spPr>
          <a:xfrm>
            <a:off x="3513356" y="41383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23" name="Straight Connector 122"/>
          <p:cNvCxnSpPr/>
          <p:nvPr/>
        </p:nvCxnSpPr>
        <p:spPr>
          <a:xfrm>
            <a:off x="1134697" y="412985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24"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5"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6"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7"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28" name="Line 106"/>
          <p:cNvSpPr>
            <a:spLocks noChangeShapeType="1"/>
          </p:cNvSpPr>
          <p:nvPr/>
        </p:nvSpPr>
        <p:spPr bwMode="auto">
          <a:xfrm flipH="1">
            <a:off x="582347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9" name="Text Box 17"/>
          <p:cNvSpPr txBox="1">
            <a:spLocks noChangeArrowheads="1"/>
          </p:cNvSpPr>
          <p:nvPr/>
        </p:nvSpPr>
        <p:spPr bwMode="auto">
          <a:xfrm>
            <a:off x="5863406"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130" name="TextBox 129"/>
          <p:cNvSpPr txBox="1"/>
          <p:nvPr/>
        </p:nvSpPr>
        <p:spPr>
          <a:xfrm>
            <a:off x="5942356"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131" name="Isosceles Triangle 130"/>
          <p:cNvSpPr/>
          <p:nvPr/>
        </p:nvSpPr>
        <p:spPr>
          <a:xfrm rot="16200000">
            <a:off x="5826844"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32" name="TextBox 131"/>
          <p:cNvSpPr txBox="1"/>
          <p:nvPr/>
        </p:nvSpPr>
        <p:spPr>
          <a:xfrm>
            <a:off x="680473" y="329150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33" name="Rectangle 8"/>
          <p:cNvSpPr>
            <a:spLocks noChangeArrowheads="1"/>
          </p:cNvSpPr>
          <p:nvPr/>
        </p:nvSpPr>
        <p:spPr bwMode="auto">
          <a:xfrm>
            <a:off x="248408" y="2566244"/>
            <a:ext cx="1884167"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4" name="Line 9"/>
          <p:cNvSpPr>
            <a:spLocks noChangeShapeType="1"/>
          </p:cNvSpPr>
          <p:nvPr/>
        </p:nvSpPr>
        <p:spPr bwMode="auto">
          <a:xfrm flipV="1">
            <a:off x="248409" y="2736158"/>
            <a:ext cx="1842789" cy="15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5" name="Text Box 10"/>
          <p:cNvSpPr txBox="1">
            <a:spLocks noChangeArrowheads="1"/>
          </p:cNvSpPr>
          <p:nvPr/>
        </p:nvSpPr>
        <p:spPr bwMode="auto">
          <a:xfrm>
            <a:off x="264855" y="252726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68" name="Rectangle 27"/>
          <p:cNvSpPr>
            <a:spLocks noChangeArrowheads="1"/>
          </p:cNvSpPr>
          <p:nvPr/>
        </p:nvSpPr>
        <p:spPr bwMode="auto">
          <a:xfrm>
            <a:off x="211500" y="2702606"/>
            <a:ext cx="18790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169" name="Line 106"/>
          <p:cNvSpPr>
            <a:spLocks noChangeShapeType="1"/>
          </p:cNvSpPr>
          <p:nvPr/>
        </p:nvSpPr>
        <p:spPr bwMode="auto">
          <a:xfrm flipH="1" flipV="1">
            <a:off x="481228" y="3526673"/>
            <a:ext cx="798592" cy="0"/>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1" name="Text Box 17"/>
          <p:cNvSpPr txBox="1">
            <a:spLocks noChangeArrowheads="1"/>
          </p:cNvSpPr>
          <p:nvPr/>
        </p:nvSpPr>
        <p:spPr bwMode="auto">
          <a:xfrm>
            <a:off x="136635" y="3061175"/>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173" name="Text Box 17"/>
          <p:cNvSpPr txBox="1">
            <a:spLocks noChangeArrowheads="1"/>
          </p:cNvSpPr>
          <p:nvPr/>
        </p:nvSpPr>
        <p:spPr bwMode="auto">
          <a:xfrm>
            <a:off x="920494" y="359526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74" name="Isosceles Triangle 173"/>
          <p:cNvSpPr/>
          <p:nvPr/>
        </p:nvSpPr>
        <p:spPr>
          <a:xfrm rot="16200000">
            <a:off x="585296" y="3380621"/>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89" name="Line 106"/>
          <p:cNvSpPr>
            <a:spLocks noChangeShapeType="1"/>
          </p:cNvSpPr>
          <p:nvPr/>
        </p:nvSpPr>
        <p:spPr bwMode="auto">
          <a:xfrm flipV="1">
            <a:off x="473478" y="3079889"/>
            <a:ext cx="7750" cy="45349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0" name="Line 106"/>
          <p:cNvSpPr>
            <a:spLocks noChangeShapeType="1"/>
          </p:cNvSpPr>
          <p:nvPr/>
        </p:nvSpPr>
        <p:spPr bwMode="auto">
          <a:xfrm>
            <a:off x="7336242" y="3715327"/>
            <a:ext cx="2455" cy="53123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1" name="Text Box 30"/>
          <p:cNvSpPr txBox="1">
            <a:spLocks noChangeArrowheads="1"/>
          </p:cNvSpPr>
          <p:nvPr/>
        </p:nvSpPr>
        <p:spPr bwMode="auto">
          <a:xfrm>
            <a:off x="6985916" y="376757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92" name="Isosceles Triangle 191"/>
          <p:cNvSpPr/>
          <p:nvPr/>
        </p:nvSpPr>
        <p:spPr>
          <a:xfrm>
            <a:off x="7382148" y="289132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9" name="Rectangle 23"/>
          <p:cNvSpPr>
            <a:spLocks noChangeArrowheads="1"/>
          </p:cNvSpPr>
          <p:nvPr/>
        </p:nvSpPr>
        <p:spPr bwMode="auto">
          <a:xfrm>
            <a:off x="6479632" y="3264191"/>
            <a:ext cx="2302037" cy="54853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0" name="Text Box 25"/>
          <p:cNvSpPr txBox="1">
            <a:spLocks noChangeArrowheads="1"/>
          </p:cNvSpPr>
          <p:nvPr/>
        </p:nvSpPr>
        <p:spPr bwMode="auto">
          <a:xfrm>
            <a:off x="6742394" y="3217756"/>
            <a:ext cx="1640838"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15" name="Line 34"/>
          <p:cNvSpPr>
            <a:spLocks noChangeShapeType="1"/>
          </p:cNvSpPr>
          <p:nvPr/>
        </p:nvSpPr>
        <p:spPr bwMode="auto">
          <a:xfrm>
            <a:off x="6485568" y="3441001"/>
            <a:ext cx="2290163" cy="582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16" name="Line 106"/>
          <p:cNvSpPr>
            <a:spLocks noChangeShapeType="1"/>
          </p:cNvSpPr>
          <p:nvPr/>
        </p:nvSpPr>
        <p:spPr bwMode="auto">
          <a:xfrm>
            <a:off x="7308539" y="2832504"/>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17" name="Text Box 30"/>
          <p:cNvSpPr txBox="1">
            <a:spLocks noChangeArrowheads="1"/>
          </p:cNvSpPr>
          <p:nvPr/>
        </p:nvSpPr>
        <p:spPr bwMode="auto">
          <a:xfrm>
            <a:off x="7316929" y="308306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18" name="Text Box 17"/>
          <p:cNvSpPr txBox="1">
            <a:spLocks noChangeArrowheads="1"/>
          </p:cNvSpPr>
          <p:nvPr/>
        </p:nvSpPr>
        <p:spPr bwMode="auto">
          <a:xfrm>
            <a:off x="7276707" y="2919724"/>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19" name="Isosceles Triangle 218"/>
          <p:cNvSpPr/>
          <p:nvPr/>
        </p:nvSpPr>
        <p:spPr>
          <a:xfrm>
            <a:off x="7383943" y="3885241"/>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20" name="Isosceles Triangle 219"/>
          <p:cNvSpPr/>
          <p:nvPr/>
        </p:nvSpPr>
        <p:spPr>
          <a:xfrm>
            <a:off x="5863406" y="316447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21" name="Text Box 17"/>
          <p:cNvSpPr txBox="1">
            <a:spLocks noChangeArrowheads="1"/>
          </p:cNvSpPr>
          <p:nvPr/>
        </p:nvSpPr>
        <p:spPr bwMode="auto">
          <a:xfrm>
            <a:off x="7335145" y="393257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is</a:t>
            </a:r>
            <a:endParaRPr lang="sv-SE" altLang="sv-SE" sz="900" i="1" dirty="0">
              <a:latin typeface="Verdana" panose="020B0604030504040204" pitchFamily="34" charset="0"/>
            </a:endParaRPr>
          </a:p>
        </p:txBody>
      </p:sp>
      <p:sp>
        <p:nvSpPr>
          <p:cNvPr id="222" name="Text Box 30"/>
          <p:cNvSpPr txBox="1">
            <a:spLocks noChangeArrowheads="1"/>
          </p:cNvSpPr>
          <p:nvPr/>
        </p:nvSpPr>
        <p:spPr bwMode="auto">
          <a:xfrm>
            <a:off x="7002865" y="4027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223" name="Text Box 22"/>
          <p:cNvSpPr txBox="1">
            <a:spLocks noChangeArrowheads="1"/>
          </p:cNvSpPr>
          <p:nvPr/>
        </p:nvSpPr>
        <p:spPr bwMode="auto">
          <a:xfrm>
            <a:off x="6430385" y="3399435"/>
            <a:ext cx="2441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 </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4" name="Text Box 30"/>
          <p:cNvSpPr txBox="1">
            <a:spLocks noChangeArrowheads="1"/>
          </p:cNvSpPr>
          <p:nvPr/>
        </p:nvSpPr>
        <p:spPr bwMode="auto">
          <a:xfrm>
            <a:off x="6356588" y="469337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26" name="Oval 225"/>
          <p:cNvSpPr/>
          <p:nvPr/>
        </p:nvSpPr>
        <p:spPr>
          <a:xfrm>
            <a:off x="1320940" y="3266436"/>
            <a:ext cx="1758899" cy="256703"/>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32" name="Line 106"/>
          <p:cNvSpPr>
            <a:spLocks noChangeShapeType="1"/>
          </p:cNvSpPr>
          <p:nvPr/>
        </p:nvSpPr>
        <p:spPr bwMode="auto">
          <a:xfrm flipH="1">
            <a:off x="5470931" y="2451554"/>
            <a:ext cx="1132207" cy="2070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33" name="Text Box 16"/>
          <p:cNvSpPr txBox="1">
            <a:spLocks noChangeArrowheads="1"/>
          </p:cNvSpPr>
          <p:nvPr/>
        </p:nvSpPr>
        <p:spPr bwMode="auto">
          <a:xfrm>
            <a:off x="5394570"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34" name="Text Box 30"/>
          <p:cNvSpPr txBox="1">
            <a:spLocks noChangeArrowheads="1"/>
          </p:cNvSpPr>
          <p:nvPr/>
        </p:nvSpPr>
        <p:spPr bwMode="auto">
          <a:xfrm>
            <a:off x="6252135" y="232782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35" name="Rectangle 23"/>
          <p:cNvSpPr>
            <a:spLocks noChangeArrowheads="1"/>
          </p:cNvSpPr>
          <p:nvPr/>
        </p:nvSpPr>
        <p:spPr bwMode="auto">
          <a:xfrm>
            <a:off x="3671376" y="2495515"/>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6" name="Text Box 25"/>
          <p:cNvSpPr txBox="1">
            <a:spLocks noChangeArrowheads="1"/>
          </p:cNvSpPr>
          <p:nvPr/>
        </p:nvSpPr>
        <p:spPr bwMode="auto">
          <a:xfrm>
            <a:off x="3890452" y="244908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37" name="Line 34"/>
          <p:cNvSpPr>
            <a:spLocks noChangeShapeType="1"/>
          </p:cNvSpPr>
          <p:nvPr/>
        </p:nvSpPr>
        <p:spPr bwMode="auto">
          <a:xfrm flipV="1">
            <a:off x="3671376" y="2672435"/>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39" name="Text Box 22"/>
          <p:cNvSpPr txBox="1">
            <a:spLocks noChangeArrowheads="1"/>
          </p:cNvSpPr>
          <p:nvPr/>
        </p:nvSpPr>
        <p:spPr bwMode="auto">
          <a:xfrm>
            <a:off x="3644380" y="2604974"/>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40" name="Text Box 17"/>
          <p:cNvSpPr txBox="1">
            <a:spLocks noChangeArrowheads="1"/>
          </p:cNvSpPr>
          <p:nvPr/>
        </p:nvSpPr>
        <p:spPr bwMode="auto">
          <a:xfrm>
            <a:off x="5768713" y="2456778"/>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41" name="Isosceles Triangle 240"/>
          <p:cNvSpPr/>
          <p:nvPr/>
        </p:nvSpPr>
        <p:spPr>
          <a:xfrm rot="5400000">
            <a:off x="6045724" y="253440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42" name="Oval 241"/>
          <p:cNvSpPr/>
          <p:nvPr/>
        </p:nvSpPr>
        <p:spPr>
          <a:xfrm>
            <a:off x="253067" y="4422340"/>
            <a:ext cx="1758899" cy="256703"/>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43" name="Oval 242"/>
          <p:cNvSpPr/>
          <p:nvPr/>
        </p:nvSpPr>
        <p:spPr>
          <a:xfrm>
            <a:off x="2205006" y="4421125"/>
            <a:ext cx="1758899" cy="256703"/>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758162447"/>
      </p:ext>
    </p:extLst>
  </p:cSld>
  <p:clrMapOvr>
    <a:masterClrMapping/>
  </p:clrMapOvr>
  <mc:AlternateContent xmlns:mc="http://schemas.openxmlformats.org/markup-compatibility/2006">
    <mc:Choice xmlns:p14="http://schemas.microsoft.com/office/powerpoint/2010/main" Requires="p14">
      <p:transition spd="slow" p14:dur="2000" advTm="18445"/>
    </mc:Choice>
    <mc:Fallback>
      <p:transition spd="slow" advTm="1844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400" dirty="0" smtClean="0">
                <a:solidFill>
                  <a:srgbClr val="00B050"/>
                </a:solidFill>
              </a:rPr>
              <a:t>TO DO: </a:t>
            </a:r>
            <a:r>
              <a:rPr lang="sv-SE" sz="1400" dirty="0" err="1" smtClean="0"/>
              <a:t>Add</a:t>
            </a:r>
            <a:r>
              <a:rPr lang="sv-SE" sz="1400" dirty="0" smtClean="0"/>
              <a:t> </a:t>
            </a:r>
            <a:r>
              <a:rPr lang="sv-SE" sz="1400" dirty="0" err="1"/>
              <a:t>foreign</a:t>
            </a:r>
            <a:r>
              <a:rPr lang="sv-SE" sz="1400" dirty="0"/>
              <a:t> </a:t>
            </a:r>
            <a:r>
              <a:rPr lang="sv-SE" sz="1400" dirty="0" err="1"/>
              <a:t>keys</a:t>
            </a:r>
            <a:r>
              <a:rPr lang="sv-SE" sz="1400" dirty="0"/>
              <a:t> (FK) to </a:t>
            </a:r>
            <a:r>
              <a:rPr lang="sv-SE" sz="1400" dirty="0" smtClean="0"/>
              <a:t>match the PK </a:t>
            </a:r>
            <a:r>
              <a:rPr lang="sv-SE" sz="1400" dirty="0"/>
              <a:t>as </a:t>
            </a:r>
            <a:r>
              <a:rPr lang="sv-SE" sz="1400" dirty="0" smtClean="0"/>
              <a:t>the </a:t>
            </a:r>
            <a:r>
              <a:rPr lang="sv-SE" sz="1400" i="1" dirty="0" smtClean="0"/>
              <a:t>second </a:t>
            </a:r>
            <a:r>
              <a:rPr lang="sv-SE" sz="1400" i="1" dirty="0" err="1" smtClean="0"/>
              <a:t>of</a:t>
            </a:r>
            <a:r>
              <a:rPr lang="sv-SE" sz="1400" i="1" dirty="0" smtClean="0"/>
              <a:t> </a:t>
            </a:r>
            <a:r>
              <a:rPr lang="sv-SE" sz="1400" i="1" dirty="0" err="1"/>
              <a:t>two</a:t>
            </a:r>
            <a:r>
              <a:rPr lang="sv-SE" sz="1400" i="1" dirty="0"/>
              <a:t> steps </a:t>
            </a:r>
            <a:r>
              <a:rPr lang="sv-SE" sz="1400" dirty="0"/>
              <a:t>to </a:t>
            </a:r>
            <a:r>
              <a:rPr lang="sv-SE" sz="1400" dirty="0" err="1"/>
              <a:t>replace</a:t>
            </a:r>
            <a:r>
              <a:rPr lang="sv-SE" sz="1400" dirty="0"/>
              <a:t> </a:t>
            </a:r>
            <a:r>
              <a:rPr lang="sv-SE" sz="1400" dirty="0" smtClean="0"/>
              <a:t>and </a:t>
            </a:r>
            <a:r>
              <a:rPr lang="sv-SE" sz="1400" dirty="0" err="1" smtClean="0"/>
              <a:t>represent</a:t>
            </a:r>
            <a:r>
              <a:rPr lang="sv-SE" sz="1400" dirty="0" smtClean="0"/>
              <a:t> </a:t>
            </a:r>
            <a:r>
              <a:rPr lang="sv-SE" sz="1400" dirty="0"/>
              <a:t>associations. </a:t>
            </a:r>
            <a:r>
              <a:rPr lang="sv-SE" sz="1400" dirty="0" err="1"/>
              <a:t>Why</a:t>
            </a:r>
            <a:r>
              <a:rPr lang="sv-SE" sz="1400" dirty="0"/>
              <a:t>? The </a:t>
            </a:r>
            <a:r>
              <a:rPr lang="sv-SE" sz="1400" dirty="0" err="1"/>
              <a:t>relational</a:t>
            </a:r>
            <a:r>
              <a:rPr lang="sv-SE" sz="1400" dirty="0"/>
              <a:t> </a:t>
            </a:r>
            <a:r>
              <a:rPr lang="sv-SE" sz="1400" dirty="0" err="1"/>
              <a:t>database</a:t>
            </a:r>
            <a:r>
              <a:rPr lang="sv-SE" sz="1400" dirty="0"/>
              <a:t> </a:t>
            </a:r>
            <a:r>
              <a:rPr lang="sv-SE" sz="1400" dirty="0" err="1"/>
              <a:t>technology</a:t>
            </a:r>
            <a:r>
              <a:rPr lang="sv-SE" sz="1400" dirty="0"/>
              <a:t> </a:t>
            </a:r>
            <a:r>
              <a:rPr lang="sv-SE" sz="1400" dirty="0" err="1"/>
              <a:t>requires</a:t>
            </a:r>
            <a:r>
              <a:rPr lang="sv-SE" sz="1400" dirty="0"/>
              <a:t> </a:t>
            </a:r>
            <a:r>
              <a:rPr lang="sv-SE" sz="1400" dirty="0" smtClean="0"/>
              <a:t>FK</a:t>
            </a:r>
            <a:endParaRPr lang="sv-SE" sz="1400" dirty="0"/>
          </a:p>
          <a:p>
            <a:endParaRPr lang="sv-SE" sz="2000" dirty="0"/>
          </a:p>
          <a:p>
            <a:pPr marL="0" indent="0">
              <a:buNone/>
            </a:pPr>
            <a:endParaRPr lang="sv-SE" sz="2000" dirty="0" smtClean="0"/>
          </a:p>
          <a:p>
            <a:pPr marL="0" indent="0">
              <a:buNone/>
            </a:pPr>
            <a:endParaRPr lang="sv-SE" sz="2000" dirty="0"/>
          </a:p>
          <a:p>
            <a:endParaRPr lang="sv-SE" sz="2000" dirty="0"/>
          </a:p>
        </p:txBody>
      </p:sp>
      <p:sp>
        <p:nvSpPr>
          <p:cNvPr id="80"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5</a:t>
            </a:r>
            <a:endParaRPr lang="sv-SE" dirty="0"/>
          </a:p>
        </p:txBody>
      </p:sp>
      <p:sp>
        <p:nvSpPr>
          <p:cNvPr id="79" name="Rectangle 8"/>
          <p:cNvSpPr>
            <a:spLocks noChangeArrowheads="1"/>
          </p:cNvSpPr>
          <p:nvPr/>
        </p:nvSpPr>
        <p:spPr bwMode="auto">
          <a:xfrm>
            <a:off x="1302593" y="3153310"/>
            <a:ext cx="1844818" cy="643537"/>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5" name="Line 9"/>
          <p:cNvSpPr>
            <a:spLocks noChangeShapeType="1"/>
          </p:cNvSpPr>
          <p:nvPr/>
        </p:nvSpPr>
        <p:spPr bwMode="auto">
          <a:xfrm flipV="1">
            <a:off x="1302593" y="3324757"/>
            <a:ext cx="1844818" cy="11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86" name="Text Box 10"/>
          <p:cNvSpPr txBox="1">
            <a:spLocks noChangeArrowheads="1"/>
          </p:cNvSpPr>
          <p:nvPr/>
        </p:nvSpPr>
        <p:spPr bwMode="auto">
          <a:xfrm>
            <a:off x="1970924" y="310559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87" name="Text Box 16"/>
          <p:cNvSpPr txBox="1">
            <a:spLocks noChangeArrowheads="1"/>
          </p:cNvSpPr>
          <p:nvPr/>
        </p:nvSpPr>
        <p:spPr bwMode="auto">
          <a:xfrm>
            <a:off x="3093572" y="322418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88" name="Text Box 17"/>
          <p:cNvSpPr txBox="1">
            <a:spLocks noChangeArrowheads="1"/>
          </p:cNvSpPr>
          <p:nvPr/>
        </p:nvSpPr>
        <p:spPr bwMode="auto">
          <a:xfrm>
            <a:off x="5877119" y="3531610"/>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89" name="Rectangle 18"/>
          <p:cNvSpPr>
            <a:spLocks noChangeArrowheads="1"/>
          </p:cNvSpPr>
          <p:nvPr/>
        </p:nvSpPr>
        <p:spPr bwMode="auto">
          <a:xfrm>
            <a:off x="3853268" y="3477451"/>
            <a:ext cx="2030727"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0" name="Line 19"/>
          <p:cNvSpPr>
            <a:spLocks noChangeShapeType="1"/>
          </p:cNvSpPr>
          <p:nvPr/>
        </p:nvSpPr>
        <p:spPr bwMode="auto">
          <a:xfrm>
            <a:off x="3853268" y="3626077"/>
            <a:ext cx="2030728" cy="159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1" name="Text Box 21"/>
          <p:cNvSpPr txBox="1">
            <a:spLocks noChangeArrowheads="1"/>
          </p:cNvSpPr>
          <p:nvPr/>
        </p:nvSpPr>
        <p:spPr bwMode="auto">
          <a:xfrm>
            <a:off x="4282185" y="3420314"/>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92" name="Rectangle 23"/>
          <p:cNvSpPr>
            <a:spLocks noChangeArrowheads="1"/>
          </p:cNvSpPr>
          <p:nvPr/>
        </p:nvSpPr>
        <p:spPr bwMode="auto">
          <a:xfrm>
            <a:off x="6613305" y="2372375"/>
            <a:ext cx="2259007"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3" name="Text Box 25"/>
          <p:cNvSpPr txBox="1">
            <a:spLocks noChangeArrowheads="1"/>
          </p:cNvSpPr>
          <p:nvPr/>
        </p:nvSpPr>
        <p:spPr bwMode="auto">
          <a:xfrm>
            <a:off x="6832380" y="2325940"/>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94" name="Rectangle 27"/>
          <p:cNvSpPr>
            <a:spLocks noChangeArrowheads="1"/>
          </p:cNvSpPr>
          <p:nvPr/>
        </p:nvSpPr>
        <p:spPr bwMode="auto">
          <a:xfrm>
            <a:off x="1290051" y="3304891"/>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95" name="Rectangle 28"/>
          <p:cNvSpPr>
            <a:spLocks noChangeArrowheads="1"/>
          </p:cNvSpPr>
          <p:nvPr/>
        </p:nvSpPr>
        <p:spPr bwMode="auto">
          <a:xfrm>
            <a:off x="3830935" y="3605971"/>
            <a:ext cx="214834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96" name="Text Box 29"/>
          <p:cNvSpPr txBox="1">
            <a:spLocks noChangeArrowheads="1"/>
          </p:cNvSpPr>
          <p:nvPr/>
        </p:nvSpPr>
        <p:spPr bwMode="auto">
          <a:xfrm>
            <a:off x="3528851" y="358682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7" name="Text Box 30"/>
          <p:cNvSpPr txBox="1">
            <a:spLocks noChangeArrowheads="1"/>
          </p:cNvSpPr>
          <p:nvPr/>
        </p:nvSpPr>
        <p:spPr bwMode="auto">
          <a:xfrm>
            <a:off x="6269259" y="262880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98" name="Line 34"/>
          <p:cNvSpPr>
            <a:spLocks noChangeShapeType="1"/>
          </p:cNvSpPr>
          <p:nvPr/>
        </p:nvSpPr>
        <p:spPr bwMode="auto">
          <a:xfrm flipV="1">
            <a:off x="6613304" y="2538448"/>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99" name="Line 106"/>
          <p:cNvSpPr>
            <a:spLocks noChangeShapeType="1"/>
          </p:cNvSpPr>
          <p:nvPr/>
        </p:nvSpPr>
        <p:spPr bwMode="auto">
          <a:xfrm>
            <a:off x="3161704" y="3476854"/>
            <a:ext cx="698506" cy="161257"/>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0" name="Line 106"/>
          <p:cNvSpPr>
            <a:spLocks noChangeShapeType="1"/>
          </p:cNvSpPr>
          <p:nvPr/>
        </p:nvSpPr>
        <p:spPr bwMode="auto">
          <a:xfrm flipH="1">
            <a:off x="5877120" y="2595585"/>
            <a:ext cx="726019" cy="100073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1" name="Text Box 22"/>
          <p:cNvSpPr txBox="1">
            <a:spLocks noChangeArrowheads="1"/>
          </p:cNvSpPr>
          <p:nvPr/>
        </p:nvSpPr>
        <p:spPr bwMode="auto">
          <a:xfrm>
            <a:off x="6564950" y="2483414"/>
            <a:ext cx="235571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2" name="Text Box 17"/>
          <p:cNvSpPr txBox="1">
            <a:spLocks noChangeArrowheads="1"/>
          </p:cNvSpPr>
          <p:nvPr/>
        </p:nvSpPr>
        <p:spPr bwMode="auto">
          <a:xfrm>
            <a:off x="5738275" y="3185362"/>
            <a:ext cx="815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03" name="Text Box 17"/>
          <p:cNvSpPr txBox="1">
            <a:spLocks noChangeArrowheads="1"/>
          </p:cNvSpPr>
          <p:nvPr/>
        </p:nvSpPr>
        <p:spPr bwMode="auto">
          <a:xfrm>
            <a:off x="3111009" y="3411288"/>
            <a:ext cx="93638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04" name="Rectangle 8"/>
          <p:cNvSpPr>
            <a:spLocks noChangeArrowheads="1"/>
          </p:cNvSpPr>
          <p:nvPr/>
        </p:nvSpPr>
        <p:spPr bwMode="auto">
          <a:xfrm>
            <a:off x="282756" y="4268135"/>
            <a:ext cx="1713947"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5" name="Line 9"/>
          <p:cNvSpPr>
            <a:spLocks noChangeShapeType="1"/>
          </p:cNvSpPr>
          <p:nvPr/>
        </p:nvSpPr>
        <p:spPr bwMode="auto">
          <a:xfrm flipV="1">
            <a:off x="270159" y="4428730"/>
            <a:ext cx="1726544" cy="16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6" name="Text Box 10"/>
          <p:cNvSpPr txBox="1">
            <a:spLocks noChangeArrowheads="1"/>
          </p:cNvSpPr>
          <p:nvPr/>
        </p:nvSpPr>
        <p:spPr bwMode="auto">
          <a:xfrm>
            <a:off x="400359" y="421074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07" name="Rectangle 27"/>
          <p:cNvSpPr>
            <a:spLocks noChangeArrowheads="1"/>
          </p:cNvSpPr>
          <p:nvPr/>
        </p:nvSpPr>
        <p:spPr bwMode="auto">
          <a:xfrm>
            <a:off x="207492" y="4440802"/>
            <a:ext cx="1883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08" name="Rectangle 8"/>
          <p:cNvSpPr>
            <a:spLocks noChangeArrowheads="1"/>
          </p:cNvSpPr>
          <p:nvPr/>
        </p:nvSpPr>
        <p:spPr bwMode="auto">
          <a:xfrm>
            <a:off x="2119632" y="4287788"/>
            <a:ext cx="1875250"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9" name="Line 9"/>
          <p:cNvSpPr>
            <a:spLocks noChangeShapeType="1"/>
          </p:cNvSpPr>
          <p:nvPr/>
        </p:nvSpPr>
        <p:spPr bwMode="auto">
          <a:xfrm flipV="1">
            <a:off x="2119632" y="4454045"/>
            <a:ext cx="1875249" cy="5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0" name="Text Box 10"/>
          <p:cNvSpPr txBox="1">
            <a:spLocks noChangeArrowheads="1"/>
          </p:cNvSpPr>
          <p:nvPr/>
        </p:nvSpPr>
        <p:spPr bwMode="auto">
          <a:xfrm>
            <a:off x="2326371" y="423268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11" name="Rectangle 27"/>
          <p:cNvSpPr>
            <a:spLocks noChangeArrowheads="1"/>
          </p:cNvSpPr>
          <p:nvPr/>
        </p:nvSpPr>
        <p:spPr bwMode="auto">
          <a:xfrm>
            <a:off x="2107035" y="4464655"/>
            <a:ext cx="19175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 </a:t>
            </a: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12" name="Rectangle 23"/>
          <p:cNvSpPr>
            <a:spLocks noChangeArrowheads="1"/>
          </p:cNvSpPr>
          <p:nvPr/>
        </p:nvSpPr>
        <p:spPr bwMode="auto">
          <a:xfrm>
            <a:off x="6718165" y="4246566"/>
            <a:ext cx="1773141"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3"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14" name="Line 34"/>
          <p:cNvSpPr>
            <a:spLocks noChangeShapeType="1"/>
          </p:cNvSpPr>
          <p:nvPr/>
        </p:nvSpPr>
        <p:spPr bwMode="auto">
          <a:xfrm>
            <a:off x="6720546" y="4428730"/>
            <a:ext cx="177076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5" name="Text Box 22"/>
          <p:cNvSpPr txBox="1">
            <a:spLocks noChangeArrowheads="1"/>
          </p:cNvSpPr>
          <p:nvPr/>
        </p:nvSpPr>
        <p:spPr bwMode="auto">
          <a:xfrm>
            <a:off x="6665833" y="4436051"/>
            <a:ext cx="1883364"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a:latin typeface="Verdana" panose="020B0604030504040204" pitchFamily="34" charset="0"/>
              </a:rPr>
              <a:t>t</a:t>
            </a:r>
            <a:r>
              <a:rPr lang="sv-SE" altLang="sv-SE" sz="900" dirty="0" err="1" smtClean="0">
                <a:latin typeface="Verdana" panose="020B0604030504040204" pitchFamily="34" charset="0"/>
              </a:rPr>
              <a: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6" name="Text Box 30"/>
          <p:cNvSpPr txBox="1">
            <a:spLocks noChangeArrowheads="1"/>
          </p:cNvSpPr>
          <p:nvPr/>
        </p:nvSpPr>
        <p:spPr bwMode="auto">
          <a:xfrm>
            <a:off x="6945878" y="282553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117" name="Isosceles Triangle 116"/>
          <p:cNvSpPr/>
          <p:nvPr/>
        </p:nvSpPr>
        <p:spPr>
          <a:xfrm rot="5400000">
            <a:off x="3707793" y="3520991"/>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18" name="Isosceles Triangle 117"/>
          <p:cNvSpPr/>
          <p:nvPr/>
        </p:nvSpPr>
        <p:spPr>
          <a:xfrm>
            <a:off x="2391548" y="383271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19" name="Straight Connector 118"/>
          <p:cNvCxnSpPr>
            <a:stCxn id="118" idx="3"/>
          </p:cNvCxnSpPr>
          <p:nvPr/>
        </p:nvCxnSpPr>
        <p:spPr>
          <a:xfrm>
            <a:off x="2534340" y="39859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20" name="Straight Connector 119"/>
          <p:cNvCxnSpPr/>
          <p:nvPr/>
        </p:nvCxnSpPr>
        <p:spPr>
          <a:xfrm>
            <a:off x="1133287" y="412092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21" name="Straight Connector 120"/>
          <p:cNvCxnSpPr/>
          <p:nvPr/>
        </p:nvCxnSpPr>
        <p:spPr>
          <a:xfrm>
            <a:off x="3513356" y="41383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22" name="Straight Connector 121"/>
          <p:cNvCxnSpPr/>
          <p:nvPr/>
        </p:nvCxnSpPr>
        <p:spPr>
          <a:xfrm>
            <a:off x="1134697" y="412985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23"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4"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5"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6"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27" name="Line 106"/>
          <p:cNvSpPr>
            <a:spLocks noChangeShapeType="1"/>
          </p:cNvSpPr>
          <p:nvPr/>
        </p:nvSpPr>
        <p:spPr bwMode="auto">
          <a:xfrm flipH="1">
            <a:off x="582347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8" name="Text Box 17"/>
          <p:cNvSpPr txBox="1">
            <a:spLocks noChangeArrowheads="1"/>
          </p:cNvSpPr>
          <p:nvPr/>
        </p:nvSpPr>
        <p:spPr bwMode="auto">
          <a:xfrm>
            <a:off x="5863406"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129" name="TextBox 128"/>
          <p:cNvSpPr txBox="1"/>
          <p:nvPr/>
        </p:nvSpPr>
        <p:spPr>
          <a:xfrm>
            <a:off x="5942356"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130" name="Isosceles Triangle 129"/>
          <p:cNvSpPr/>
          <p:nvPr/>
        </p:nvSpPr>
        <p:spPr>
          <a:xfrm rot="16200000">
            <a:off x="5826844"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31" name="TextBox 130"/>
          <p:cNvSpPr txBox="1"/>
          <p:nvPr/>
        </p:nvSpPr>
        <p:spPr>
          <a:xfrm>
            <a:off x="680473" y="329150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32" name="Rectangle 8"/>
          <p:cNvSpPr>
            <a:spLocks noChangeArrowheads="1"/>
          </p:cNvSpPr>
          <p:nvPr/>
        </p:nvSpPr>
        <p:spPr bwMode="auto">
          <a:xfrm>
            <a:off x="248408" y="2566244"/>
            <a:ext cx="1884167"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3" name="Line 9"/>
          <p:cNvSpPr>
            <a:spLocks noChangeShapeType="1"/>
          </p:cNvSpPr>
          <p:nvPr/>
        </p:nvSpPr>
        <p:spPr bwMode="auto">
          <a:xfrm flipV="1">
            <a:off x="248409" y="2736158"/>
            <a:ext cx="1842789" cy="15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4" name="Text Box 10"/>
          <p:cNvSpPr txBox="1">
            <a:spLocks noChangeArrowheads="1"/>
          </p:cNvSpPr>
          <p:nvPr/>
        </p:nvSpPr>
        <p:spPr bwMode="auto">
          <a:xfrm>
            <a:off x="264855" y="252726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35" name="Rectangle 27"/>
          <p:cNvSpPr>
            <a:spLocks noChangeArrowheads="1"/>
          </p:cNvSpPr>
          <p:nvPr/>
        </p:nvSpPr>
        <p:spPr bwMode="auto">
          <a:xfrm>
            <a:off x="211500" y="2702606"/>
            <a:ext cx="18790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168" name="Line 106"/>
          <p:cNvSpPr>
            <a:spLocks noChangeShapeType="1"/>
          </p:cNvSpPr>
          <p:nvPr/>
        </p:nvSpPr>
        <p:spPr bwMode="auto">
          <a:xfrm flipH="1" flipV="1">
            <a:off x="481228" y="3526673"/>
            <a:ext cx="798592" cy="0"/>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9" name="Text Box 17"/>
          <p:cNvSpPr txBox="1">
            <a:spLocks noChangeArrowheads="1"/>
          </p:cNvSpPr>
          <p:nvPr/>
        </p:nvSpPr>
        <p:spPr bwMode="auto">
          <a:xfrm>
            <a:off x="136635" y="3061175"/>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171" name="Text Box 17"/>
          <p:cNvSpPr txBox="1">
            <a:spLocks noChangeArrowheads="1"/>
          </p:cNvSpPr>
          <p:nvPr/>
        </p:nvSpPr>
        <p:spPr bwMode="auto">
          <a:xfrm>
            <a:off x="920494" y="359526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73" name="Isosceles Triangle 172"/>
          <p:cNvSpPr/>
          <p:nvPr/>
        </p:nvSpPr>
        <p:spPr>
          <a:xfrm rot="16200000">
            <a:off x="585296" y="3380621"/>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4" name="Line 106"/>
          <p:cNvSpPr>
            <a:spLocks noChangeShapeType="1"/>
          </p:cNvSpPr>
          <p:nvPr/>
        </p:nvSpPr>
        <p:spPr bwMode="auto">
          <a:xfrm flipV="1">
            <a:off x="473478" y="3079889"/>
            <a:ext cx="7750" cy="45349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9" name="Line 106"/>
          <p:cNvSpPr>
            <a:spLocks noChangeShapeType="1"/>
          </p:cNvSpPr>
          <p:nvPr/>
        </p:nvSpPr>
        <p:spPr bwMode="auto">
          <a:xfrm>
            <a:off x="7336242" y="3715327"/>
            <a:ext cx="2455" cy="53123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0" name="Text Box 30"/>
          <p:cNvSpPr txBox="1">
            <a:spLocks noChangeArrowheads="1"/>
          </p:cNvSpPr>
          <p:nvPr/>
        </p:nvSpPr>
        <p:spPr bwMode="auto">
          <a:xfrm>
            <a:off x="6985916" y="376757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91" name="Isosceles Triangle 190"/>
          <p:cNvSpPr/>
          <p:nvPr/>
        </p:nvSpPr>
        <p:spPr>
          <a:xfrm>
            <a:off x="7382148" y="289132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2" name="Rectangle 23"/>
          <p:cNvSpPr>
            <a:spLocks noChangeArrowheads="1"/>
          </p:cNvSpPr>
          <p:nvPr/>
        </p:nvSpPr>
        <p:spPr bwMode="auto">
          <a:xfrm>
            <a:off x="6479632" y="3264191"/>
            <a:ext cx="2302037" cy="54853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9" name="Text Box 25"/>
          <p:cNvSpPr txBox="1">
            <a:spLocks noChangeArrowheads="1"/>
          </p:cNvSpPr>
          <p:nvPr/>
        </p:nvSpPr>
        <p:spPr bwMode="auto">
          <a:xfrm>
            <a:off x="6742394" y="3217756"/>
            <a:ext cx="161988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00" name="Line 34"/>
          <p:cNvSpPr>
            <a:spLocks noChangeShapeType="1"/>
          </p:cNvSpPr>
          <p:nvPr/>
        </p:nvSpPr>
        <p:spPr bwMode="auto">
          <a:xfrm>
            <a:off x="6485568" y="3441001"/>
            <a:ext cx="2290163" cy="582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03" name="Line 106"/>
          <p:cNvSpPr>
            <a:spLocks noChangeShapeType="1"/>
          </p:cNvSpPr>
          <p:nvPr/>
        </p:nvSpPr>
        <p:spPr bwMode="auto">
          <a:xfrm>
            <a:off x="7308539" y="2832504"/>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4" name="Text Box 30"/>
          <p:cNvSpPr txBox="1">
            <a:spLocks noChangeArrowheads="1"/>
          </p:cNvSpPr>
          <p:nvPr/>
        </p:nvSpPr>
        <p:spPr bwMode="auto">
          <a:xfrm>
            <a:off x="7316929" y="308306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5" name="Text Box 17"/>
          <p:cNvSpPr txBox="1">
            <a:spLocks noChangeArrowheads="1"/>
          </p:cNvSpPr>
          <p:nvPr/>
        </p:nvSpPr>
        <p:spPr bwMode="auto">
          <a:xfrm>
            <a:off x="7276707" y="2919724"/>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13" name="Isosceles Triangle 212"/>
          <p:cNvSpPr/>
          <p:nvPr/>
        </p:nvSpPr>
        <p:spPr>
          <a:xfrm>
            <a:off x="7383943" y="3885241"/>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4" name="Isosceles Triangle 213"/>
          <p:cNvSpPr/>
          <p:nvPr/>
        </p:nvSpPr>
        <p:spPr>
          <a:xfrm>
            <a:off x="5863406" y="316447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5" name="Text Box 17"/>
          <p:cNvSpPr txBox="1">
            <a:spLocks noChangeArrowheads="1"/>
          </p:cNvSpPr>
          <p:nvPr/>
        </p:nvSpPr>
        <p:spPr bwMode="auto">
          <a:xfrm>
            <a:off x="7335145" y="393257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is</a:t>
            </a:r>
            <a:endParaRPr lang="sv-SE" altLang="sv-SE" sz="900" i="1" dirty="0">
              <a:latin typeface="Verdana" panose="020B0604030504040204" pitchFamily="34" charset="0"/>
            </a:endParaRPr>
          </a:p>
        </p:txBody>
      </p:sp>
      <p:sp>
        <p:nvSpPr>
          <p:cNvPr id="216" name="Text Box 30"/>
          <p:cNvSpPr txBox="1">
            <a:spLocks noChangeArrowheads="1"/>
          </p:cNvSpPr>
          <p:nvPr/>
        </p:nvSpPr>
        <p:spPr bwMode="auto">
          <a:xfrm>
            <a:off x="7002865" y="4027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217" name="Text Box 22"/>
          <p:cNvSpPr txBox="1">
            <a:spLocks noChangeArrowheads="1"/>
          </p:cNvSpPr>
          <p:nvPr/>
        </p:nvSpPr>
        <p:spPr bwMode="auto">
          <a:xfrm>
            <a:off x="6430385" y="3399435"/>
            <a:ext cx="2441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 </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8" name="Text Box 30"/>
          <p:cNvSpPr txBox="1">
            <a:spLocks noChangeArrowheads="1"/>
          </p:cNvSpPr>
          <p:nvPr/>
        </p:nvSpPr>
        <p:spPr bwMode="auto">
          <a:xfrm>
            <a:off x="6356588" y="469337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26" name="Line 106"/>
          <p:cNvSpPr>
            <a:spLocks noChangeShapeType="1"/>
          </p:cNvSpPr>
          <p:nvPr/>
        </p:nvSpPr>
        <p:spPr bwMode="auto">
          <a:xfrm flipH="1">
            <a:off x="5470931" y="2451554"/>
            <a:ext cx="1132207" cy="2070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27" name="Text Box 16"/>
          <p:cNvSpPr txBox="1">
            <a:spLocks noChangeArrowheads="1"/>
          </p:cNvSpPr>
          <p:nvPr/>
        </p:nvSpPr>
        <p:spPr bwMode="auto">
          <a:xfrm>
            <a:off x="5394570"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28" name="Text Box 30"/>
          <p:cNvSpPr txBox="1">
            <a:spLocks noChangeArrowheads="1"/>
          </p:cNvSpPr>
          <p:nvPr/>
        </p:nvSpPr>
        <p:spPr bwMode="auto">
          <a:xfrm>
            <a:off x="6252135" y="232782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29" name="Rectangle 23"/>
          <p:cNvSpPr>
            <a:spLocks noChangeArrowheads="1"/>
          </p:cNvSpPr>
          <p:nvPr/>
        </p:nvSpPr>
        <p:spPr bwMode="auto">
          <a:xfrm>
            <a:off x="3671376" y="2495515"/>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0" name="Text Box 25"/>
          <p:cNvSpPr txBox="1">
            <a:spLocks noChangeArrowheads="1"/>
          </p:cNvSpPr>
          <p:nvPr/>
        </p:nvSpPr>
        <p:spPr bwMode="auto">
          <a:xfrm>
            <a:off x="3890452" y="244908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31" name="Line 34"/>
          <p:cNvSpPr>
            <a:spLocks noChangeShapeType="1"/>
          </p:cNvSpPr>
          <p:nvPr/>
        </p:nvSpPr>
        <p:spPr bwMode="auto">
          <a:xfrm flipV="1">
            <a:off x="3671376" y="2672435"/>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33" name="Text Box 22"/>
          <p:cNvSpPr txBox="1">
            <a:spLocks noChangeArrowheads="1"/>
          </p:cNvSpPr>
          <p:nvPr/>
        </p:nvSpPr>
        <p:spPr bwMode="auto">
          <a:xfrm>
            <a:off x="3644380" y="2604974"/>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34" name="Text Box 17"/>
          <p:cNvSpPr txBox="1">
            <a:spLocks noChangeArrowheads="1"/>
          </p:cNvSpPr>
          <p:nvPr/>
        </p:nvSpPr>
        <p:spPr bwMode="auto">
          <a:xfrm>
            <a:off x="5768713" y="2456778"/>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35" name="Isosceles Triangle 234"/>
          <p:cNvSpPr/>
          <p:nvPr/>
        </p:nvSpPr>
        <p:spPr>
          <a:xfrm rot="5400000">
            <a:off x="6045724" y="253440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6" name="Audio 5">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756715545"/>
      </p:ext>
    </p:extLst>
  </p:cSld>
  <p:clrMapOvr>
    <a:masterClrMapping/>
  </p:clrMapOvr>
  <mc:AlternateContent xmlns:mc="http://schemas.openxmlformats.org/markup-compatibility/2006">
    <mc:Choice xmlns:p14="http://schemas.microsoft.com/office/powerpoint/2010/main" Requires="p14">
      <p:transition spd="slow" p14:dur="2000" advTm="39198"/>
    </mc:Choice>
    <mc:Fallback>
      <p:transition spd="slow" advTm="3919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6"/>
                </p:tgtEl>
              </p:cMediaNode>
            </p:audi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400" dirty="0" smtClean="0">
                <a:solidFill>
                  <a:srgbClr val="00B050"/>
                </a:solidFill>
              </a:rPr>
              <a:t>TO DO: </a:t>
            </a:r>
            <a:r>
              <a:rPr lang="sv-SE" sz="1400" dirty="0" err="1" smtClean="0"/>
              <a:t>Add</a:t>
            </a:r>
            <a:r>
              <a:rPr lang="sv-SE" sz="1400" dirty="0" smtClean="0"/>
              <a:t> </a:t>
            </a:r>
            <a:r>
              <a:rPr lang="sv-SE" sz="1400" dirty="0" err="1" smtClean="0"/>
              <a:t>foreign</a:t>
            </a:r>
            <a:r>
              <a:rPr lang="sv-SE" sz="1400" dirty="0" smtClean="0"/>
              <a:t> </a:t>
            </a:r>
            <a:r>
              <a:rPr lang="sv-SE" sz="1400" dirty="0" err="1" smtClean="0"/>
              <a:t>keys</a:t>
            </a:r>
            <a:r>
              <a:rPr lang="sv-SE" sz="1400" dirty="0" smtClean="0"/>
              <a:t> (FK) to match the </a:t>
            </a:r>
            <a:r>
              <a:rPr lang="sv-SE" sz="1400" dirty="0" smtClean="0"/>
              <a:t>PK, as </a:t>
            </a:r>
            <a:r>
              <a:rPr lang="sv-SE" sz="1400" dirty="0" smtClean="0"/>
              <a:t>the second </a:t>
            </a:r>
            <a:r>
              <a:rPr lang="sv-SE" sz="1400" dirty="0" err="1" smtClean="0"/>
              <a:t>of</a:t>
            </a:r>
            <a:r>
              <a:rPr lang="sv-SE" sz="1400" dirty="0" smtClean="0"/>
              <a:t> </a:t>
            </a:r>
            <a:r>
              <a:rPr lang="sv-SE" sz="1400" dirty="0" err="1" smtClean="0"/>
              <a:t>two</a:t>
            </a:r>
            <a:r>
              <a:rPr lang="sv-SE" sz="1400" dirty="0" smtClean="0"/>
              <a:t> steps to </a:t>
            </a:r>
            <a:r>
              <a:rPr lang="sv-SE" sz="1400" dirty="0" err="1" smtClean="0"/>
              <a:t>replace</a:t>
            </a:r>
            <a:r>
              <a:rPr lang="sv-SE" sz="1400" dirty="0" smtClean="0"/>
              <a:t> and </a:t>
            </a:r>
            <a:r>
              <a:rPr lang="sv-SE" sz="1400" dirty="0" err="1" smtClean="0"/>
              <a:t>represent</a:t>
            </a:r>
            <a:r>
              <a:rPr lang="sv-SE" sz="1400" dirty="0" smtClean="0"/>
              <a:t> associations – </a:t>
            </a:r>
            <a:r>
              <a:rPr lang="sv-SE" sz="1400" b="1" dirty="0" smtClean="0"/>
              <a:t>on the </a:t>
            </a:r>
            <a:r>
              <a:rPr lang="sv-SE" sz="1400" b="1" dirty="0" err="1" smtClean="0"/>
              <a:t>side</a:t>
            </a:r>
            <a:r>
              <a:rPr lang="sv-SE" sz="1400" b="1" dirty="0" smtClean="0"/>
              <a:t> </a:t>
            </a:r>
            <a:r>
              <a:rPr lang="sv-SE" sz="1400" b="1" dirty="0" err="1" smtClean="0"/>
              <a:t>of</a:t>
            </a:r>
            <a:r>
              <a:rPr lang="sv-SE" sz="1400" b="1" dirty="0" smtClean="0"/>
              <a:t> the association </a:t>
            </a:r>
            <a:r>
              <a:rPr lang="sv-SE" sz="1400" b="1" dirty="0" err="1" smtClean="0"/>
              <a:t>that</a:t>
            </a:r>
            <a:r>
              <a:rPr lang="sv-SE" sz="1400" b="1" dirty="0" smtClean="0"/>
              <a:t> has 0..* or 1..*</a:t>
            </a:r>
            <a:endParaRPr lang="sv-SE" sz="1400" b="1" dirty="0"/>
          </a:p>
          <a:p>
            <a:endParaRPr lang="sv-SE" sz="2000" dirty="0"/>
          </a:p>
          <a:p>
            <a:pPr marL="0" indent="0">
              <a:buNone/>
            </a:pPr>
            <a:endParaRPr lang="sv-SE" sz="2000" dirty="0" smtClean="0"/>
          </a:p>
          <a:p>
            <a:pPr marL="0" indent="0">
              <a:buNone/>
            </a:pPr>
            <a:endParaRPr lang="sv-SE" sz="2000" dirty="0"/>
          </a:p>
          <a:p>
            <a:endParaRPr lang="sv-SE" sz="2000" dirty="0"/>
          </a:p>
        </p:txBody>
      </p:sp>
      <p:sp>
        <p:nvSpPr>
          <p:cNvPr id="80"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5</a:t>
            </a:r>
            <a:endParaRPr lang="sv-SE" dirty="0"/>
          </a:p>
        </p:txBody>
      </p:sp>
      <p:sp>
        <p:nvSpPr>
          <p:cNvPr id="79" name="Rectangle 8"/>
          <p:cNvSpPr>
            <a:spLocks noChangeArrowheads="1"/>
          </p:cNvSpPr>
          <p:nvPr/>
        </p:nvSpPr>
        <p:spPr bwMode="auto">
          <a:xfrm>
            <a:off x="1302593" y="3153310"/>
            <a:ext cx="1844818" cy="643537"/>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5" name="Line 9"/>
          <p:cNvSpPr>
            <a:spLocks noChangeShapeType="1"/>
          </p:cNvSpPr>
          <p:nvPr/>
        </p:nvSpPr>
        <p:spPr bwMode="auto">
          <a:xfrm flipV="1">
            <a:off x="1302593" y="3324757"/>
            <a:ext cx="1844818" cy="11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86" name="Text Box 10"/>
          <p:cNvSpPr txBox="1">
            <a:spLocks noChangeArrowheads="1"/>
          </p:cNvSpPr>
          <p:nvPr/>
        </p:nvSpPr>
        <p:spPr bwMode="auto">
          <a:xfrm>
            <a:off x="1970924" y="310559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87" name="Text Box 16"/>
          <p:cNvSpPr txBox="1">
            <a:spLocks noChangeArrowheads="1"/>
          </p:cNvSpPr>
          <p:nvPr/>
        </p:nvSpPr>
        <p:spPr bwMode="auto">
          <a:xfrm>
            <a:off x="3093572" y="322418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88" name="Text Box 17"/>
          <p:cNvSpPr txBox="1">
            <a:spLocks noChangeArrowheads="1"/>
          </p:cNvSpPr>
          <p:nvPr/>
        </p:nvSpPr>
        <p:spPr bwMode="auto">
          <a:xfrm>
            <a:off x="5877119" y="3531610"/>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89" name="Rectangle 18"/>
          <p:cNvSpPr>
            <a:spLocks noChangeArrowheads="1"/>
          </p:cNvSpPr>
          <p:nvPr/>
        </p:nvSpPr>
        <p:spPr bwMode="auto">
          <a:xfrm>
            <a:off x="3853268" y="3477451"/>
            <a:ext cx="2030727"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0" name="Line 19"/>
          <p:cNvSpPr>
            <a:spLocks noChangeShapeType="1"/>
          </p:cNvSpPr>
          <p:nvPr/>
        </p:nvSpPr>
        <p:spPr bwMode="auto">
          <a:xfrm>
            <a:off x="3853268" y="3626077"/>
            <a:ext cx="2030728" cy="159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1" name="Text Box 21"/>
          <p:cNvSpPr txBox="1">
            <a:spLocks noChangeArrowheads="1"/>
          </p:cNvSpPr>
          <p:nvPr/>
        </p:nvSpPr>
        <p:spPr bwMode="auto">
          <a:xfrm>
            <a:off x="4282185" y="3420314"/>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92" name="Rectangle 23"/>
          <p:cNvSpPr>
            <a:spLocks noChangeArrowheads="1"/>
          </p:cNvSpPr>
          <p:nvPr/>
        </p:nvSpPr>
        <p:spPr bwMode="auto">
          <a:xfrm>
            <a:off x="6613305" y="2372375"/>
            <a:ext cx="2259007"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3" name="Text Box 25"/>
          <p:cNvSpPr txBox="1">
            <a:spLocks noChangeArrowheads="1"/>
          </p:cNvSpPr>
          <p:nvPr/>
        </p:nvSpPr>
        <p:spPr bwMode="auto">
          <a:xfrm>
            <a:off x="6832380" y="2325940"/>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94" name="Rectangle 27"/>
          <p:cNvSpPr>
            <a:spLocks noChangeArrowheads="1"/>
          </p:cNvSpPr>
          <p:nvPr/>
        </p:nvSpPr>
        <p:spPr bwMode="auto">
          <a:xfrm>
            <a:off x="1290051" y="3304891"/>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95" name="Rectangle 28"/>
          <p:cNvSpPr>
            <a:spLocks noChangeArrowheads="1"/>
          </p:cNvSpPr>
          <p:nvPr/>
        </p:nvSpPr>
        <p:spPr bwMode="auto">
          <a:xfrm>
            <a:off x="3830935" y="3605971"/>
            <a:ext cx="214834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endParaRPr lang="sv-SE" altLang="sv-SE" sz="900" dirty="0">
              <a:latin typeface="Verdana" panose="020B0604030504040204" pitchFamily="34" charset="0"/>
            </a:endParaRPr>
          </a:p>
        </p:txBody>
      </p:sp>
      <p:sp>
        <p:nvSpPr>
          <p:cNvPr id="96" name="Text Box 29"/>
          <p:cNvSpPr txBox="1">
            <a:spLocks noChangeArrowheads="1"/>
          </p:cNvSpPr>
          <p:nvPr/>
        </p:nvSpPr>
        <p:spPr bwMode="auto">
          <a:xfrm>
            <a:off x="3528851" y="358682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7" name="Text Box 30"/>
          <p:cNvSpPr txBox="1">
            <a:spLocks noChangeArrowheads="1"/>
          </p:cNvSpPr>
          <p:nvPr/>
        </p:nvSpPr>
        <p:spPr bwMode="auto">
          <a:xfrm>
            <a:off x="6269259" y="262880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98" name="Line 34"/>
          <p:cNvSpPr>
            <a:spLocks noChangeShapeType="1"/>
          </p:cNvSpPr>
          <p:nvPr/>
        </p:nvSpPr>
        <p:spPr bwMode="auto">
          <a:xfrm flipV="1">
            <a:off x="6613304" y="2538448"/>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99" name="Line 106"/>
          <p:cNvSpPr>
            <a:spLocks noChangeShapeType="1"/>
          </p:cNvSpPr>
          <p:nvPr/>
        </p:nvSpPr>
        <p:spPr bwMode="auto">
          <a:xfrm>
            <a:off x="3161704" y="3476854"/>
            <a:ext cx="698506" cy="161257"/>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0" name="Line 106"/>
          <p:cNvSpPr>
            <a:spLocks noChangeShapeType="1"/>
          </p:cNvSpPr>
          <p:nvPr/>
        </p:nvSpPr>
        <p:spPr bwMode="auto">
          <a:xfrm flipH="1">
            <a:off x="5877120" y="2595585"/>
            <a:ext cx="726019" cy="1000732"/>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1" name="Text Box 22"/>
          <p:cNvSpPr txBox="1">
            <a:spLocks noChangeArrowheads="1"/>
          </p:cNvSpPr>
          <p:nvPr/>
        </p:nvSpPr>
        <p:spPr bwMode="auto">
          <a:xfrm>
            <a:off x="6564950" y="2483414"/>
            <a:ext cx="235571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2" name="Text Box 17"/>
          <p:cNvSpPr txBox="1">
            <a:spLocks noChangeArrowheads="1"/>
          </p:cNvSpPr>
          <p:nvPr/>
        </p:nvSpPr>
        <p:spPr bwMode="auto">
          <a:xfrm>
            <a:off x="5738275" y="3185362"/>
            <a:ext cx="815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03" name="Text Box 17"/>
          <p:cNvSpPr txBox="1">
            <a:spLocks noChangeArrowheads="1"/>
          </p:cNvSpPr>
          <p:nvPr/>
        </p:nvSpPr>
        <p:spPr bwMode="auto">
          <a:xfrm>
            <a:off x="3111009" y="3411288"/>
            <a:ext cx="93638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04" name="Rectangle 8"/>
          <p:cNvSpPr>
            <a:spLocks noChangeArrowheads="1"/>
          </p:cNvSpPr>
          <p:nvPr/>
        </p:nvSpPr>
        <p:spPr bwMode="auto">
          <a:xfrm>
            <a:off x="282756" y="4268135"/>
            <a:ext cx="1713947"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5" name="Line 9"/>
          <p:cNvSpPr>
            <a:spLocks noChangeShapeType="1"/>
          </p:cNvSpPr>
          <p:nvPr/>
        </p:nvSpPr>
        <p:spPr bwMode="auto">
          <a:xfrm flipV="1">
            <a:off x="270159" y="4428730"/>
            <a:ext cx="1726544" cy="16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6" name="Text Box 10"/>
          <p:cNvSpPr txBox="1">
            <a:spLocks noChangeArrowheads="1"/>
          </p:cNvSpPr>
          <p:nvPr/>
        </p:nvSpPr>
        <p:spPr bwMode="auto">
          <a:xfrm>
            <a:off x="400359" y="421074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07" name="Rectangle 27"/>
          <p:cNvSpPr>
            <a:spLocks noChangeArrowheads="1"/>
          </p:cNvSpPr>
          <p:nvPr/>
        </p:nvSpPr>
        <p:spPr bwMode="auto">
          <a:xfrm>
            <a:off x="207492" y="4440802"/>
            <a:ext cx="1883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08" name="Rectangle 8"/>
          <p:cNvSpPr>
            <a:spLocks noChangeArrowheads="1"/>
          </p:cNvSpPr>
          <p:nvPr/>
        </p:nvSpPr>
        <p:spPr bwMode="auto">
          <a:xfrm>
            <a:off x="2119632" y="4287788"/>
            <a:ext cx="1875250"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9" name="Line 9"/>
          <p:cNvSpPr>
            <a:spLocks noChangeShapeType="1"/>
          </p:cNvSpPr>
          <p:nvPr/>
        </p:nvSpPr>
        <p:spPr bwMode="auto">
          <a:xfrm flipV="1">
            <a:off x="2119632" y="4454045"/>
            <a:ext cx="1875249" cy="5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0" name="Text Box 10"/>
          <p:cNvSpPr txBox="1">
            <a:spLocks noChangeArrowheads="1"/>
          </p:cNvSpPr>
          <p:nvPr/>
        </p:nvSpPr>
        <p:spPr bwMode="auto">
          <a:xfrm>
            <a:off x="2326371" y="423268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11" name="Rectangle 27"/>
          <p:cNvSpPr>
            <a:spLocks noChangeArrowheads="1"/>
          </p:cNvSpPr>
          <p:nvPr/>
        </p:nvSpPr>
        <p:spPr bwMode="auto">
          <a:xfrm>
            <a:off x="2107035" y="4464655"/>
            <a:ext cx="19175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 </a:t>
            </a: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12" name="Rectangle 23"/>
          <p:cNvSpPr>
            <a:spLocks noChangeArrowheads="1"/>
          </p:cNvSpPr>
          <p:nvPr/>
        </p:nvSpPr>
        <p:spPr bwMode="auto">
          <a:xfrm>
            <a:off x="6718165" y="4246566"/>
            <a:ext cx="1773141"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3"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14" name="Line 34"/>
          <p:cNvSpPr>
            <a:spLocks noChangeShapeType="1"/>
          </p:cNvSpPr>
          <p:nvPr/>
        </p:nvSpPr>
        <p:spPr bwMode="auto">
          <a:xfrm>
            <a:off x="6720546" y="4428730"/>
            <a:ext cx="177076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5" name="Text Box 22"/>
          <p:cNvSpPr txBox="1">
            <a:spLocks noChangeArrowheads="1"/>
          </p:cNvSpPr>
          <p:nvPr/>
        </p:nvSpPr>
        <p:spPr bwMode="auto">
          <a:xfrm>
            <a:off x="6665833" y="4436051"/>
            <a:ext cx="1883364"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a:latin typeface="Verdana" panose="020B0604030504040204" pitchFamily="34" charset="0"/>
              </a:rPr>
              <a:t>t</a:t>
            </a:r>
            <a:r>
              <a:rPr lang="sv-SE" altLang="sv-SE" sz="900" dirty="0" err="1" smtClean="0">
                <a:latin typeface="Verdana" panose="020B0604030504040204" pitchFamily="34" charset="0"/>
              </a:rPr>
              <a:t>eacherName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6" name="Text Box 30"/>
          <p:cNvSpPr txBox="1">
            <a:spLocks noChangeArrowheads="1"/>
          </p:cNvSpPr>
          <p:nvPr/>
        </p:nvSpPr>
        <p:spPr bwMode="auto">
          <a:xfrm>
            <a:off x="6945878" y="282553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117" name="Isosceles Triangle 116"/>
          <p:cNvSpPr/>
          <p:nvPr/>
        </p:nvSpPr>
        <p:spPr>
          <a:xfrm rot="5400000">
            <a:off x="3707793" y="3520991"/>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18" name="Isosceles Triangle 117"/>
          <p:cNvSpPr/>
          <p:nvPr/>
        </p:nvSpPr>
        <p:spPr>
          <a:xfrm>
            <a:off x="2391548" y="383271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19" name="Straight Connector 118"/>
          <p:cNvCxnSpPr>
            <a:stCxn id="118" idx="3"/>
          </p:cNvCxnSpPr>
          <p:nvPr/>
        </p:nvCxnSpPr>
        <p:spPr>
          <a:xfrm>
            <a:off x="2534340" y="39859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20" name="Straight Connector 119"/>
          <p:cNvCxnSpPr/>
          <p:nvPr/>
        </p:nvCxnSpPr>
        <p:spPr>
          <a:xfrm>
            <a:off x="1133287" y="412092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21" name="Straight Connector 120"/>
          <p:cNvCxnSpPr/>
          <p:nvPr/>
        </p:nvCxnSpPr>
        <p:spPr>
          <a:xfrm>
            <a:off x="3513356" y="41383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22" name="Straight Connector 121"/>
          <p:cNvCxnSpPr/>
          <p:nvPr/>
        </p:nvCxnSpPr>
        <p:spPr>
          <a:xfrm>
            <a:off x="1134697" y="412985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23"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4"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5"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6"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27" name="Line 106"/>
          <p:cNvSpPr>
            <a:spLocks noChangeShapeType="1"/>
          </p:cNvSpPr>
          <p:nvPr/>
        </p:nvSpPr>
        <p:spPr bwMode="auto">
          <a:xfrm flipH="1">
            <a:off x="5823474" y="4715836"/>
            <a:ext cx="900249" cy="99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28" name="Text Box 17"/>
          <p:cNvSpPr txBox="1">
            <a:spLocks noChangeArrowheads="1"/>
          </p:cNvSpPr>
          <p:nvPr/>
        </p:nvSpPr>
        <p:spPr bwMode="auto">
          <a:xfrm>
            <a:off x="5863406" y="46870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129" name="TextBox 128"/>
          <p:cNvSpPr txBox="1"/>
          <p:nvPr/>
        </p:nvSpPr>
        <p:spPr>
          <a:xfrm>
            <a:off x="5942356" y="4485004"/>
            <a:ext cx="850094"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smtClean="0">
                <a:latin typeface="Verdana" panose="020B0604030504040204" pitchFamily="34" charset="0"/>
              </a:rPr>
              <a:t>main</a:t>
            </a:r>
            <a:endParaRPr lang="sv-SE" sz="900" i="1" dirty="0">
              <a:latin typeface="Verdana" panose="020B0604030504040204" pitchFamily="34" charset="0"/>
            </a:endParaRPr>
          </a:p>
        </p:txBody>
      </p:sp>
      <p:sp>
        <p:nvSpPr>
          <p:cNvPr id="130" name="Isosceles Triangle 129"/>
          <p:cNvSpPr/>
          <p:nvPr/>
        </p:nvSpPr>
        <p:spPr>
          <a:xfrm rot="16200000">
            <a:off x="5826844" y="4589237"/>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31" name="TextBox 130"/>
          <p:cNvSpPr txBox="1"/>
          <p:nvPr/>
        </p:nvSpPr>
        <p:spPr>
          <a:xfrm>
            <a:off x="680473" y="3291508"/>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132" name="Rectangle 8"/>
          <p:cNvSpPr>
            <a:spLocks noChangeArrowheads="1"/>
          </p:cNvSpPr>
          <p:nvPr/>
        </p:nvSpPr>
        <p:spPr bwMode="auto">
          <a:xfrm>
            <a:off x="248408" y="2566244"/>
            <a:ext cx="1884167"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3" name="Line 9"/>
          <p:cNvSpPr>
            <a:spLocks noChangeShapeType="1"/>
          </p:cNvSpPr>
          <p:nvPr/>
        </p:nvSpPr>
        <p:spPr bwMode="auto">
          <a:xfrm flipV="1">
            <a:off x="248409" y="2736158"/>
            <a:ext cx="1842789" cy="15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4" name="Text Box 10"/>
          <p:cNvSpPr txBox="1">
            <a:spLocks noChangeArrowheads="1"/>
          </p:cNvSpPr>
          <p:nvPr/>
        </p:nvSpPr>
        <p:spPr bwMode="auto">
          <a:xfrm>
            <a:off x="264855" y="252726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35" name="Rectangle 27"/>
          <p:cNvSpPr>
            <a:spLocks noChangeArrowheads="1"/>
          </p:cNvSpPr>
          <p:nvPr/>
        </p:nvSpPr>
        <p:spPr bwMode="auto">
          <a:xfrm>
            <a:off x="211500" y="2702606"/>
            <a:ext cx="18790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168" name="Line 106"/>
          <p:cNvSpPr>
            <a:spLocks noChangeShapeType="1"/>
          </p:cNvSpPr>
          <p:nvPr/>
        </p:nvSpPr>
        <p:spPr bwMode="auto">
          <a:xfrm flipH="1" flipV="1">
            <a:off x="481228" y="3526673"/>
            <a:ext cx="798592" cy="0"/>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9" name="Text Box 17"/>
          <p:cNvSpPr txBox="1">
            <a:spLocks noChangeArrowheads="1"/>
          </p:cNvSpPr>
          <p:nvPr/>
        </p:nvSpPr>
        <p:spPr bwMode="auto">
          <a:xfrm>
            <a:off x="136635" y="3061175"/>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r>
              <a:rPr lang="sv-SE" altLang="sv-SE" sz="900" dirty="0">
                <a:latin typeface="Verdana" panose="020B0604030504040204" pitchFamily="34" charset="0"/>
              </a:rPr>
              <a:t>*</a:t>
            </a:r>
          </a:p>
        </p:txBody>
      </p:sp>
      <p:sp>
        <p:nvSpPr>
          <p:cNvPr id="171" name="Text Box 17"/>
          <p:cNvSpPr txBox="1">
            <a:spLocks noChangeArrowheads="1"/>
          </p:cNvSpPr>
          <p:nvPr/>
        </p:nvSpPr>
        <p:spPr bwMode="auto">
          <a:xfrm>
            <a:off x="920494" y="3595264"/>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73" name="Isosceles Triangle 172"/>
          <p:cNvSpPr/>
          <p:nvPr/>
        </p:nvSpPr>
        <p:spPr>
          <a:xfrm rot="16200000">
            <a:off x="585296" y="3380621"/>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74" name="Line 106"/>
          <p:cNvSpPr>
            <a:spLocks noChangeShapeType="1"/>
          </p:cNvSpPr>
          <p:nvPr/>
        </p:nvSpPr>
        <p:spPr bwMode="auto">
          <a:xfrm flipV="1">
            <a:off x="473478" y="3079889"/>
            <a:ext cx="7750" cy="45349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89" name="Line 106"/>
          <p:cNvSpPr>
            <a:spLocks noChangeShapeType="1"/>
          </p:cNvSpPr>
          <p:nvPr/>
        </p:nvSpPr>
        <p:spPr bwMode="auto">
          <a:xfrm>
            <a:off x="7336242" y="3715327"/>
            <a:ext cx="2455" cy="53123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90" name="Text Box 30"/>
          <p:cNvSpPr txBox="1">
            <a:spLocks noChangeArrowheads="1"/>
          </p:cNvSpPr>
          <p:nvPr/>
        </p:nvSpPr>
        <p:spPr bwMode="auto">
          <a:xfrm>
            <a:off x="6985916" y="376757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91" name="Isosceles Triangle 190"/>
          <p:cNvSpPr/>
          <p:nvPr/>
        </p:nvSpPr>
        <p:spPr>
          <a:xfrm>
            <a:off x="7382148" y="289132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92" name="Rectangle 23"/>
          <p:cNvSpPr>
            <a:spLocks noChangeArrowheads="1"/>
          </p:cNvSpPr>
          <p:nvPr/>
        </p:nvSpPr>
        <p:spPr bwMode="auto">
          <a:xfrm>
            <a:off x="6479632" y="3264191"/>
            <a:ext cx="2302037" cy="54853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9" name="Text Box 25"/>
          <p:cNvSpPr txBox="1">
            <a:spLocks noChangeArrowheads="1"/>
          </p:cNvSpPr>
          <p:nvPr/>
        </p:nvSpPr>
        <p:spPr bwMode="auto">
          <a:xfrm>
            <a:off x="6742393" y="3217756"/>
            <a:ext cx="173246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00" name="Line 34"/>
          <p:cNvSpPr>
            <a:spLocks noChangeShapeType="1"/>
          </p:cNvSpPr>
          <p:nvPr/>
        </p:nvSpPr>
        <p:spPr bwMode="auto">
          <a:xfrm>
            <a:off x="6485568" y="3441001"/>
            <a:ext cx="2290163" cy="582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03" name="Line 106"/>
          <p:cNvSpPr>
            <a:spLocks noChangeShapeType="1"/>
          </p:cNvSpPr>
          <p:nvPr/>
        </p:nvSpPr>
        <p:spPr bwMode="auto">
          <a:xfrm>
            <a:off x="7308539" y="2832504"/>
            <a:ext cx="8390" cy="429808"/>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04" name="Text Box 30"/>
          <p:cNvSpPr txBox="1">
            <a:spLocks noChangeArrowheads="1"/>
          </p:cNvSpPr>
          <p:nvPr/>
        </p:nvSpPr>
        <p:spPr bwMode="auto">
          <a:xfrm>
            <a:off x="7316929" y="308306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05" name="Text Box 17"/>
          <p:cNvSpPr txBox="1">
            <a:spLocks noChangeArrowheads="1"/>
          </p:cNvSpPr>
          <p:nvPr/>
        </p:nvSpPr>
        <p:spPr bwMode="auto">
          <a:xfrm>
            <a:off x="7276707" y="2919724"/>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213" name="Isosceles Triangle 212"/>
          <p:cNvSpPr/>
          <p:nvPr/>
        </p:nvSpPr>
        <p:spPr>
          <a:xfrm>
            <a:off x="7383943" y="3885241"/>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4" name="Isosceles Triangle 213"/>
          <p:cNvSpPr/>
          <p:nvPr/>
        </p:nvSpPr>
        <p:spPr>
          <a:xfrm>
            <a:off x="5863406" y="3164475"/>
            <a:ext cx="206600" cy="58125"/>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215" name="Text Box 17"/>
          <p:cNvSpPr txBox="1">
            <a:spLocks noChangeArrowheads="1"/>
          </p:cNvSpPr>
          <p:nvPr/>
        </p:nvSpPr>
        <p:spPr bwMode="auto">
          <a:xfrm>
            <a:off x="7335145" y="3932577"/>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is</a:t>
            </a:r>
            <a:endParaRPr lang="sv-SE" altLang="sv-SE" sz="900" i="1" dirty="0">
              <a:latin typeface="Verdana" panose="020B0604030504040204" pitchFamily="34" charset="0"/>
            </a:endParaRPr>
          </a:p>
        </p:txBody>
      </p:sp>
      <p:sp>
        <p:nvSpPr>
          <p:cNvPr id="216" name="Text Box 30"/>
          <p:cNvSpPr txBox="1">
            <a:spLocks noChangeArrowheads="1"/>
          </p:cNvSpPr>
          <p:nvPr/>
        </p:nvSpPr>
        <p:spPr bwMode="auto">
          <a:xfrm>
            <a:off x="7002865" y="4027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1..1</a:t>
            </a:r>
            <a:endParaRPr lang="sv-SE" altLang="sv-SE" sz="900" dirty="0">
              <a:latin typeface="Verdana" panose="020B0604030504040204" pitchFamily="34" charset="0"/>
            </a:endParaRPr>
          </a:p>
        </p:txBody>
      </p:sp>
      <p:sp>
        <p:nvSpPr>
          <p:cNvPr id="217" name="Text Box 22"/>
          <p:cNvSpPr txBox="1">
            <a:spLocks noChangeArrowheads="1"/>
          </p:cNvSpPr>
          <p:nvPr/>
        </p:nvSpPr>
        <p:spPr bwMode="auto">
          <a:xfrm>
            <a:off x="6430385" y="3399435"/>
            <a:ext cx="2441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 </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8" name="Text Box 30"/>
          <p:cNvSpPr txBox="1">
            <a:spLocks noChangeArrowheads="1"/>
          </p:cNvSpPr>
          <p:nvPr/>
        </p:nvSpPr>
        <p:spPr bwMode="auto">
          <a:xfrm>
            <a:off x="6356588" y="469337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19" name="Line 106"/>
          <p:cNvSpPr>
            <a:spLocks noChangeShapeType="1"/>
          </p:cNvSpPr>
          <p:nvPr/>
        </p:nvSpPr>
        <p:spPr bwMode="auto">
          <a:xfrm flipH="1">
            <a:off x="5470931" y="2451554"/>
            <a:ext cx="1132207" cy="20706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220" name="Text Box 16"/>
          <p:cNvSpPr txBox="1">
            <a:spLocks noChangeArrowheads="1"/>
          </p:cNvSpPr>
          <p:nvPr/>
        </p:nvSpPr>
        <p:spPr bwMode="auto">
          <a:xfrm>
            <a:off x="5394570" y="2461459"/>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221" name="Text Box 30"/>
          <p:cNvSpPr txBox="1">
            <a:spLocks noChangeArrowheads="1"/>
          </p:cNvSpPr>
          <p:nvPr/>
        </p:nvSpPr>
        <p:spPr bwMode="auto">
          <a:xfrm>
            <a:off x="6252135" y="232782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222" name="Rectangle 23"/>
          <p:cNvSpPr>
            <a:spLocks noChangeArrowheads="1"/>
          </p:cNvSpPr>
          <p:nvPr/>
        </p:nvSpPr>
        <p:spPr bwMode="auto">
          <a:xfrm>
            <a:off x="3671376" y="2495515"/>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3" name="Text Box 25"/>
          <p:cNvSpPr txBox="1">
            <a:spLocks noChangeArrowheads="1"/>
          </p:cNvSpPr>
          <p:nvPr/>
        </p:nvSpPr>
        <p:spPr bwMode="auto">
          <a:xfrm>
            <a:off x="3890452" y="244908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24" name="Line 34"/>
          <p:cNvSpPr>
            <a:spLocks noChangeShapeType="1"/>
          </p:cNvSpPr>
          <p:nvPr/>
        </p:nvSpPr>
        <p:spPr bwMode="auto">
          <a:xfrm flipV="1">
            <a:off x="3671376" y="2672435"/>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25" name="Text Box 22"/>
          <p:cNvSpPr txBox="1">
            <a:spLocks noChangeArrowheads="1"/>
          </p:cNvSpPr>
          <p:nvPr/>
        </p:nvSpPr>
        <p:spPr bwMode="auto">
          <a:xfrm>
            <a:off x="3644380" y="2604974"/>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6" name="Text Box 17"/>
          <p:cNvSpPr txBox="1">
            <a:spLocks noChangeArrowheads="1"/>
          </p:cNvSpPr>
          <p:nvPr/>
        </p:nvSpPr>
        <p:spPr bwMode="auto">
          <a:xfrm>
            <a:off x="5768713" y="2456778"/>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227" name="Isosceles Triangle 226"/>
          <p:cNvSpPr/>
          <p:nvPr/>
        </p:nvSpPr>
        <p:spPr>
          <a:xfrm rot="5400000">
            <a:off x="6045724" y="253440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986118100"/>
      </p:ext>
    </p:extLst>
  </p:cSld>
  <p:clrMapOvr>
    <a:masterClrMapping/>
  </p:clrMapOvr>
  <mc:AlternateContent xmlns:mc="http://schemas.openxmlformats.org/markup-compatibility/2006">
    <mc:Choice xmlns:p14="http://schemas.microsoft.com/office/powerpoint/2010/main" Requires="p14">
      <p:transition spd="slow" p14:dur="2000" advTm="85415"/>
    </mc:Choice>
    <mc:Fallback>
      <p:transition spd="slow" advTm="8541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400" dirty="0" smtClean="0">
                <a:solidFill>
                  <a:srgbClr val="FF0000"/>
                </a:solidFill>
              </a:rPr>
              <a:t>DONE: </a:t>
            </a:r>
            <a:r>
              <a:rPr lang="sv-SE" sz="1400" dirty="0" err="1"/>
              <a:t>Add</a:t>
            </a:r>
            <a:r>
              <a:rPr lang="sv-SE" sz="1400" dirty="0"/>
              <a:t> </a:t>
            </a:r>
            <a:r>
              <a:rPr lang="sv-SE" sz="1400" dirty="0" err="1"/>
              <a:t>foreign</a:t>
            </a:r>
            <a:r>
              <a:rPr lang="sv-SE" sz="1400" dirty="0"/>
              <a:t> </a:t>
            </a:r>
            <a:r>
              <a:rPr lang="sv-SE" sz="1400" dirty="0" err="1"/>
              <a:t>keys</a:t>
            </a:r>
            <a:r>
              <a:rPr lang="sv-SE" sz="1400" dirty="0"/>
              <a:t> (FK) to match the </a:t>
            </a:r>
            <a:r>
              <a:rPr lang="sv-SE" sz="1400" dirty="0" smtClean="0"/>
              <a:t>PK, as </a:t>
            </a:r>
            <a:r>
              <a:rPr lang="sv-SE" sz="1400" dirty="0"/>
              <a:t>the second </a:t>
            </a:r>
            <a:r>
              <a:rPr lang="sv-SE" sz="1400" dirty="0" err="1"/>
              <a:t>of</a:t>
            </a:r>
            <a:r>
              <a:rPr lang="sv-SE" sz="1400" dirty="0"/>
              <a:t> </a:t>
            </a:r>
            <a:r>
              <a:rPr lang="sv-SE" sz="1400" dirty="0" err="1"/>
              <a:t>two</a:t>
            </a:r>
            <a:r>
              <a:rPr lang="sv-SE" sz="1400" dirty="0"/>
              <a:t> steps to </a:t>
            </a:r>
            <a:r>
              <a:rPr lang="sv-SE" sz="1400" dirty="0" err="1"/>
              <a:t>replace</a:t>
            </a:r>
            <a:r>
              <a:rPr lang="sv-SE" sz="1400" dirty="0"/>
              <a:t> and </a:t>
            </a:r>
            <a:r>
              <a:rPr lang="sv-SE" sz="1400" dirty="0" err="1"/>
              <a:t>represent</a:t>
            </a:r>
            <a:r>
              <a:rPr lang="sv-SE" sz="1400" dirty="0"/>
              <a:t> associations – on the </a:t>
            </a:r>
            <a:r>
              <a:rPr lang="sv-SE" sz="1400" dirty="0" err="1"/>
              <a:t>side</a:t>
            </a:r>
            <a:r>
              <a:rPr lang="sv-SE" sz="1400" dirty="0"/>
              <a:t> </a:t>
            </a:r>
            <a:r>
              <a:rPr lang="sv-SE" sz="1400" dirty="0" err="1"/>
              <a:t>of</a:t>
            </a:r>
            <a:r>
              <a:rPr lang="sv-SE" sz="1400" dirty="0"/>
              <a:t> the association </a:t>
            </a:r>
            <a:r>
              <a:rPr lang="sv-SE" sz="1400" dirty="0" err="1"/>
              <a:t>that</a:t>
            </a:r>
            <a:r>
              <a:rPr lang="sv-SE" sz="1400" dirty="0"/>
              <a:t> has 0..* or 1..*</a:t>
            </a:r>
          </a:p>
          <a:p>
            <a:endParaRPr lang="sv-SE" sz="2000" dirty="0"/>
          </a:p>
          <a:p>
            <a:pPr marL="0" indent="0">
              <a:buNone/>
            </a:pPr>
            <a:endParaRPr lang="sv-SE" sz="2000" dirty="0" smtClean="0"/>
          </a:p>
          <a:p>
            <a:pPr marL="0" indent="0">
              <a:buNone/>
            </a:pPr>
            <a:endParaRPr lang="sv-SE" sz="2000" dirty="0"/>
          </a:p>
          <a:p>
            <a:endParaRPr lang="sv-SE" sz="2000" dirty="0"/>
          </a:p>
        </p:txBody>
      </p:sp>
      <p:sp>
        <p:nvSpPr>
          <p:cNvPr id="136"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7"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8"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41" name="Rectangle 18"/>
          <p:cNvSpPr>
            <a:spLocks noChangeArrowheads="1"/>
          </p:cNvSpPr>
          <p:nvPr/>
        </p:nvSpPr>
        <p:spPr bwMode="auto">
          <a:xfrm>
            <a:off x="2966051" y="3131707"/>
            <a:ext cx="2742346"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2" name="Line 19"/>
          <p:cNvSpPr>
            <a:spLocks noChangeShapeType="1"/>
          </p:cNvSpPr>
          <p:nvPr/>
        </p:nvSpPr>
        <p:spPr bwMode="auto">
          <a:xfrm flipV="1">
            <a:off x="2966052" y="3313469"/>
            <a:ext cx="27262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3" name="Text Box 21"/>
          <p:cNvSpPr txBox="1">
            <a:spLocks noChangeArrowheads="1"/>
          </p:cNvSpPr>
          <p:nvPr/>
        </p:nvSpPr>
        <p:spPr bwMode="auto">
          <a:xfrm>
            <a:off x="3701928" y="3100452"/>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44" name="Rectangle 23"/>
          <p:cNvSpPr>
            <a:spLocks noChangeArrowheads="1"/>
          </p:cNvSpPr>
          <p:nvPr/>
        </p:nvSpPr>
        <p:spPr bwMode="auto">
          <a:xfrm>
            <a:off x="4197055" y="2547456"/>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5" name="Text Box 25"/>
          <p:cNvSpPr txBox="1">
            <a:spLocks noChangeArrowheads="1"/>
          </p:cNvSpPr>
          <p:nvPr/>
        </p:nvSpPr>
        <p:spPr bwMode="auto">
          <a:xfrm>
            <a:off x="4416131" y="2501021"/>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46"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7" name="Rectangle 28"/>
          <p:cNvSpPr>
            <a:spLocks noChangeArrowheads="1"/>
          </p:cNvSpPr>
          <p:nvPr/>
        </p:nvSpPr>
        <p:spPr bwMode="auto">
          <a:xfrm>
            <a:off x="2904683" y="3291698"/>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endParaRPr lang="sv-SE" altLang="sv-SE" sz="900" dirty="0">
              <a:latin typeface="Verdana" panose="020B0604030504040204" pitchFamily="34" charset="0"/>
            </a:endParaRPr>
          </a:p>
        </p:txBody>
      </p:sp>
      <p:sp>
        <p:nvSpPr>
          <p:cNvPr id="150" name="Line 34"/>
          <p:cNvSpPr>
            <a:spLocks noChangeShapeType="1"/>
          </p:cNvSpPr>
          <p:nvPr/>
        </p:nvSpPr>
        <p:spPr bwMode="auto">
          <a:xfrm flipV="1">
            <a:off x="4197055" y="2724376"/>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53" name="Text Box 22"/>
          <p:cNvSpPr txBox="1">
            <a:spLocks noChangeArrowheads="1"/>
          </p:cNvSpPr>
          <p:nvPr/>
        </p:nvSpPr>
        <p:spPr bwMode="auto">
          <a:xfrm>
            <a:off x="4197055" y="2650716"/>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56" name="Rectangle 8"/>
          <p:cNvSpPr>
            <a:spLocks noChangeArrowheads="1"/>
          </p:cNvSpPr>
          <p:nvPr/>
        </p:nvSpPr>
        <p:spPr bwMode="auto">
          <a:xfrm>
            <a:off x="282756" y="4268135"/>
            <a:ext cx="1713947"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57" name="Line 9"/>
          <p:cNvSpPr>
            <a:spLocks noChangeShapeType="1"/>
          </p:cNvSpPr>
          <p:nvPr/>
        </p:nvSpPr>
        <p:spPr bwMode="auto">
          <a:xfrm flipV="1">
            <a:off x="270159" y="4428730"/>
            <a:ext cx="1726544" cy="16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8" name="Text Box 10"/>
          <p:cNvSpPr txBox="1">
            <a:spLocks noChangeArrowheads="1"/>
          </p:cNvSpPr>
          <p:nvPr/>
        </p:nvSpPr>
        <p:spPr bwMode="auto">
          <a:xfrm>
            <a:off x="400359" y="421074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59" name="Rectangle 27"/>
          <p:cNvSpPr>
            <a:spLocks noChangeArrowheads="1"/>
          </p:cNvSpPr>
          <p:nvPr/>
        </p:nvSpPr>
        <p:spPr bwMode="auto">
          <a:xfrm>
            <a:off x="207492" y="4440802"/>
            <a:ext cx="1883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60" name="Rectangle 8"/>
          <p:cNvSpPr>
            <a:spLocks noChangeArrowheads="1"/>
          </p:cNvSpPr>
          <p:nvPr/>
        </p:nvSpPr>
        <p:spPr bwMode="auto">
          <a:xfrm>
            <a:off x="2119632" y="4287788"/>
            <a:ext cx="1875250"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1" name="Line 9"/>
          <p:cNvSpPr>
            <a:spLocks noChangeShapeType="1"/>
          </p:cNvSpPr>
          <p:nvPr/>
        </p:nvSpPr>
        <p:spPr bwMode="auto">
          <a:xfrm flipV="1">
            <a:off x="2119632" y="4454045"/>
            <a:ext cx="1875249" cy="5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2" name="Text Box 10"/>
          <p:cNvSpPr txBox="1">
            <a:spLocks noChangeArrowheads="1"/>
          </p:cNvSpPr>
          <p:nvPr/>
        </p:nvSpPr>
        <p:spPr bwMode="auto">
          <a:xfrm>
            <a:off x="2326371" y="423268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63" name="Rectangle 27"/>
          <p:cNvSpPr>
            <a:spLocks noChangeArrowheads="1"/>
          </p:cNvSpPr>
          <p:nvPr/>
        </p:nvSpPr>
        <p:spPr bwMode="auto">
          <a:xfrm>
            <a:off x="2107035" y="4464655"/>
            <a:ext cx="19175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 </a:t>
            </a: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64"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5"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66"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67" name="Text Box 22"/>
          <p:cNvSpPr txBox="1">
            <a:spLocks noChangeArrowheads="1"/>
          </p:cNvSpPr>
          <p:nvPr/>
        </p:nvSpPr>
        <p:spPr bwMode="auto">
          <a:xfrm>
            <a:off x="6684050" y="4428668"/>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75" name="Isosceles Triangle 174"/>
          <p:cNvSpPr/>
          <p:nvPr/>
        </p:nvSpPr>
        <p:spPr>
          <a:xfrm>
            <a:off x="1615033" y="383271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76" name="Straight Connector 175"/>
          <p:cNvCxnSpPr>
            <a:stCxn id="175" idx="3"/>
          </p:cNvCxnSpPr>
          <p:nvPr/>
        </p:nvCxnSpPr>
        <p:spPr>
          <a:xfrm>
            <a:off x="1757825" y="39859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77" name="Straight Connector 176"/>
          <p:cNvCxnSpPr/>
          <p:nvPr/>
        </p:nvCxnSpPr>
        <p:spPr>
          <a:xfrm>
            <a:off x="1133287" y="412092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78" name="Straight Connector 177"/>
          <p:cNvCxnSpPr/>
          <p:nvPr/>
        </p:nvCxnSpPr>
        <p:spPr>
          <a:xfrm>
            <a:off x="3513356" y="41383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79" name="Straight Connector 178"/>
          <p:cNvCxnSpPr/>
          <p:nvPr/>
        </p:nvCxnSpPr>
        <p:spPr>
          <a:xfrm>
            <a:off x="1134697" y="412985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80"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1"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82"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83"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74" name="Rectangle 23"/>
          <p:cNvSpPr>
            <a:spLocks noChangeArrowheads="1"/>
          </p:cNvSpPr>
          <p:nvPr/>
        </p:nvSpPr>
        <p:spPr bwMode="auto">
          <a:xfrm>
            <a:off x="6118471" y="3225443"/>
            <a:ext cx="2861877" cy="67835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5" name="Text Box 25"/>
          <p:cNvSpPr txBox="1">
            <a:spLocks noChangeArrowheads="1"/>
          </p:cNvSpPr>
          <p:nvPr/>
        </p:nvSpPr>
        <p:spPr bwMode="auto">
          <a:xfrm>
            <a:off x="6464417" y="3217756"/>
            <a:ext cx="165632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76" name="Line 34"/>
          <p:cNvSpPr>
            <a:spLocks noChangeShapeType="1"/>
          </p:cNvSpPr>
          <p:nvPr/>
        </p:nvSpPr>
        <p:spPr bwMode="auto">
          <a:xfrm>
            <a:off x="6129205" y="3426521"/>
            <a:ext cx="2840410" cy="1250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77" name="Text Box 22"/>
          <p:cNvSpPr txBox="1">
            <a:spLocks noChangeArrowheads="1"/>
          </p:cNvSpPr>
          <p:nvPr/>
        </p:nvSpPr>
        <p:spPr bwMode="auto">
          <a:xfrm>
            <a:off x="6058635" y="3395807"/>
            <a:ext cx="301479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1" name="Oval 80"/>
          <p:cNvSpPr/>
          <p:nvPr/>
        </p:nvSpPr>
        <p:spPr>
          <a:xfrm>
            <a:off x="5929458" y="3545077"/>
            <a:ext cx="2942498" cy="440392"/>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82" name="Oval 81"/>
          <p:cNvSpPr/>
          <p:nvPr/>
        </p:nvSpPr>
        <p:spPr>
          <a:xfrm>
            <a:off x="6315985" y="4750378"/>
            <a:ext cx="2653630" cy="207615"/>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83"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5</a:t>
            </a:r>
            <a:endParaRPr lang="sv-SE" dirty="0"/>
          </a:p>
        </p:txBody>
      </p:sp>
      <p:sp>
        <p:nvSpPr>
          <p:cNvPr id="84"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85"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86"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87"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88" name="Oval 87"/>
          <p:cNvSpPr/>
          <p:nvPr/>
        </p:nvSpPr>
        <p:spPr>
          <a:xfrm>
            <a:off x="47017" y="2922895"/>
            <a:ext cx="2653630" cy="207615"/>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49" name="Rectangle 23"/>
          <p:cNvSpPr>
            <a:spLocks noChangeArrowheads="1"/>
          </p:cNvSpPr>
          <p:nvPr/>
        </p:nvSpPr>
        <p:spPr bwMode="auto">
          <a:xfrm>
            <a:off x="6313382" y="2408950"/>
            <a:ext cx="2259007"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0" name="Text Box 25"/>
          <p:cNvSpPr txBox="1">
            <a:spLocks noChangeArrowheads="1"/>
          </p:cNvSpPr>
          <p:nvPr/>
        </p:nvSpPr>
        <p:spPr bwMode="auto">
          <a:xfrm>
            <a:off x="6532457" y="2362515"/>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51" name="Line 34"/>
          <p:cNvSpPr>
            <a:spLocks noChangeShapeType="1"/>
          </p:cNvSpPr>
          <p:nvPr/>
        </p:nvSpPr>
        <p:spPr bwMode="auto">
          <a:xfrm flipV="1">
            <a:off x="6313381" y="2575023"/>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52" name="Text Box 22"/>
          <p:cNvSpPr txBox="1">
            <a:spLocks noChangeArrowheads="1"/>
          </p:cNvSpPr>
          <p:nvPr/>
        </p:nvSpPr>
        <p:spPr bwMode="auto">
          <a:xfrm>
            <a:off x="6265027" y="2519989"/>
            <a:ext cx="23557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54" name="Oval 53"/>
          <p:cNvSpPr/>
          <p:nvPr/>
        </p:nvSpPr>
        <p:spPr>
          <a:xfrm>
            <a:off x="5964538" y="2817696"/>
            <a:ext cx="2653630" cy="207615"/>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5" name="Oval 54"/>
          <p:cNvSpPr/>
          <p:nvPr/>
        </p:nvSpPr>
        <p:spPr>
          <a:xfrm>
            <a:off x="2872969" y="3589232"/>
            <a:ext cx="2987112" cy="518386"/>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5" name="Audio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001114923"/>
      </p:ext>
    </p:extLst>
  </p:cSld>
  <p:clrMapOvr>
    <a:masterClrMapping/>
  </p:clrMapOvr>
  <mc:AlternateContent xmlns:mc="http://schemas.openxmlformats.org/markup-compatibility/2006">
    <mc:Choice xmlns:p14="http://schemas.microsoft.com/office/powerpoint/2010/main" Requires="p14">
      <p:transition spd="slow" p14:dur="2000" advTm="49121"/>
    </mc:Choice>
    <mc:Fallback>
      <p:transition spd="slow" advTm="4912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400" dirty="0" smtClean="0">
                <a:solidFill>
                  <a:srgbClr val="00B050"/>
                </a:solidFill>
              </a:rPr>
              <a:t>TO DO: </a:t>
            </a:r>
            <a:r>
              <a:rPr lang="sv-SE" sz="1400" dirty="0" err="1" smtClean="0"/>
              <a:t>Let</a:t>
            </a:r>
            <a:r>
              <a:rPr lang="sv-SE" sz="1400" dirty="0" smtClean="0"/>
              <a:t> the </a:t>
            </a:r>
            <a:r>
              <a:rPr lang="sv-SE" sz="1400" dirty="0" err="1" smtClean="0"/>
              <a:t>primary</a:t>
            </a:r>
            <a:r>
              <a:rPr lang="sv-SE" sz="1400" dirty="0" smtClean="0"/>
              <a:t> </a:t>
            </a:r>
            <a:r>
              <a:rPr lang="sv-SE" sz="1400" dirty="0" err="1" smtClean="0"/>
              <a:t>keys</a:t>
            </a:r>
            <a:r>
              <a:rPr lang="sv-SE" sz="1400" dirty="0" smtClean="0"/>
              <a:t> </a:t>
            </a:r>
            <a:r>
              <a:rPr lang="sv-SE" sz="1400" dirty="0" smtClean="0"/>
              <a:t>in </a:t>
            </a:r>
            <a:r>
              <a:rPr lang="sv-SE" sz="1400" dirty="0" err="1" smtClean="0"/>
              <a:t>subclasses</a:t>
            </a:r>
            <a:r>
              <a:rPr lang="sv-SE" sz="1400" dirty="0" smtClean="0"/>
              <a:t> be </a:t>
            </a:r>
            <a:r>
              <a:rPr lang="sv-SE" sz="1400" dirty="0" err="1" smtClean="0"/>
              <a:t>foreign</a:t>
            </a:r>
            <a:r>
              <a:rPr lang="sv-SE" sz="1400" dirty="0" smtClean="0"/>
              <a:t> </a:t>
            </a:r>
            <a:r>
              <a:rPr lang="sv-SE" sz="1400" dirty="0" err="1" smtClean="0"/>
              <a:t>keys</a:t>
            </a:r>
            <a:r>
              <a:rPr lang="sv-SE" sz="1400" dirty="0" smtClean="0"/>
              <a:t> </a:t>
            </a:r>
            <a:r>
              <a:rPr lang="sv-SE" sz="1400" dirty="0" smtClean="0"/>
              <a:t>to the </a:t>
            </a:r>
            <a:r>
              <a:rPr lang="sv-SE" sz="1400" dirty="0" err="1" smtClean="0"/>
              <a:t>primary</a:t>
            </a:r>
            <a:r>
              <a:rPr lang="sv-SE" sz="1400" dirty="0" smtClean="0"/>
              <a:t> </a:t>
            </a:r>
            <a:r>
              <a:rPr lang="sv-SE" sz="1400" dirty="0" err="1" smtClean="0"/>
              <a:t>key</a:t>
            </a:r>
            <a:r>
              <a:rPr lang="sv-SE" sz="1400" dirty="0" smtClean="0"/>
              <a:t> in the </a:t>
            </a:r>
            <a:r>
              <a:rPr lang="sv-SE" sz="1400" dirty="0" err="1" smtClean="0"/>
              <a:t>superclass</a:t>
            </a:r>
            <a:r>
              <a:rPr lang="sv-SE" sz="1400" dirty="0"/>
              <a:t>. </a:t>
            </a:r>
            <a:r>
              <a:rPr lang="sv-SE" sz="1400" dirty="0" err="1" smtClean="0"/>
              <a:t>Why</a:t>
            </a:r>
            <a:r>
              <a:rPr lang="sv-SE" sz="1400" dirty="0" smtClean="0"/>
              <a:t>? </a:t>
            </a:r>
            <a:r>
              <a:rPr lang="sv-SE" sz="1400" dirty="0" err="1" smtClean="0"/>
              <a:t>One</a:t>
            </a:r>
            <a:r>
              <a:rPr lang="sv-SE" sz="1400" dirty="0" smtClean="0"/>
              <a:t> </a:t>
            </a:r>
            <a:r>
              <a:rPr lang="sv-SE" sz="1400" dirty="0" err="1"/>
              <a:t>way</a:t>
            </a:r>
            <a:r>
              <a:rPr lang="sv-SE" sz="1400" dirty="0"/>
              <a:t> to </a:t>
            </a:r>
            <a:r>
              <a:rPr lang="sv-SE" sz="1400" dirty="0" err="1"/>
              <a:t>manage</a:t>
            </a:r>
            <a:r>
              <a:rPr lang="sv-SE" sz="1400" dirty="0"/>
              <a:t> </a:t>
            </a:r>
            <a:r>
              <a:rPr lang="sv-SE" sz="1400" dirty="0" err="1"/>
              <a:t>generalization</a:t>
            </a:r>
            <a:r>
              <a:rPr lang="sv-SE" sz="1400" dirty="0"/>
              <a:t>/</a:t>
            </a:r>
            <a:r>
              <a:rPr lang="sv-SE" sz="1400" dirty="0" err="1"/>
              <a:t>specialization</a:t>
            </a:r>
            <a:r>
              <a:rPr lang="sv-SE" sz="1400" dirty="0"/>
              <a:t> </a:t>
            </a:r>
            <a:r>
              <a:rPr lang="sv-SE" sz="1400" dirty="0" err="1"/>
              <a:t>using</a:t>
            </a:r>
            <a:r>
              <a:rPr lang="sv-SE" sz="1400" dirty="0"/>
              <a:t> </a:t>
            </a:r>
            <a:r>
              <a:rPr lang="sv-SE" sz="1400" dirty="0" err="1" smtClean="0"/>
              <a:t>relational</a:t>
            </a:r>
            <a:r>
              <a:rPr lang="sv-SE" sz="1400" dirty="0" smtClean="0"/>
              <a:t> </a:t>
            </a:r>
            <a:r>
              <a:rPr lang="sv-SE" sz="1400" dirty="0" err="1"/>
              <a:t>database</a:t>
            </a:r>
            <a:r>
              <a:rPr lang="sv-SE" sz="1400" dirty="0"/>
              <a:t> </a:t>
            </a:r>
            <a:r>
              <a:rPr lang="sv-SE" sz="1400" dirty="0" err="1"/>
              <a:t>technology</a:t>
            </a:r>
            <a:endParaRPr lang="sv-SE" sz="1400" dirty="0"/>
          </a:p>
          <a:p>
            <a:endParaRPr lang="sv-SE" sz="2000" dirty="0"/>
          </a:p>
          <a:p>
            <a:endParaRPr lang="sv-SE" sz="2000" dirty="0"/>
          </a:p>
          <a:p>
            <a:pPr marL="0" indent="0">
              <a:buNone/>
            </a:pPr>
            <a:endParaRPr lang="sv-SE" sz="2000" dirty="0" smtClean="0"/>
          </a:p>
          <a:p>
            <a:pPr marL="0" indent="0">
              <a:buNone/>
            </a:pPr>
            <a:endParaRPr lang="sv-SE" sz="2000" dirty="0"/>
          </a:p>
          <a:p>
            <a:endParaRPr lang="sv-SE" sz="2000" dirty="0"/>
          </a:p>
        </p:txBody>
      </p:sp>
      <p:sp>
        <p:nvSpPr>
          <p:cNvPr id="46"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6</a:t>
            </a:r>
            <a:endParaRPr lang="sv-SE" dirty="0"/>
          </a:p>
        </p:txBody>
      </p:sp>
      <p:sp>
        <p:nvSpPr>
          <p:cNvPr id="111" name="Rectangle 23"/>
          <p:cNvSpPr>
            <a:spLocks noChangeArrowheads="1"/>
          </p:cNvSpPr>
          <p:nvPr/>
        </p:nvSpPr>
        <p:spPr bwMode="auto">
          <a:xfrm>
            <a:off x="4197055" y="2547456"/>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2" name="Text Box 25"/>
          <p:cNvSpPr txBox="1">
            <a:spLocks noChangeArrowheads="1"/>
          </p:cNvSpPr>
          <p:nvPr/>
        </p:nvSpPr>
        <p:spPr bwMode="auto">
          <a:xfrm>
            <a:off x="4416131" y="2501021"/>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15" name="Line 34"/>
          <p:cNvSpPr>
            <a:spLocks noChangeShapeType="1"/>
          </p:cNvSpPr>
          <p:nvPr/>
        </p:nvSpPr>
        <p:spPr bwMode="auto">
          <a:xfrm flipV="1">
            <a:off x="4197055" y="2724376"/>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6" name="Text Box 22"/>
          <p:cNvSpPr txBox="1">
            <a:spLocks noChangeArrowheads="1"/>
          </p:cNvSpPr>
          <p:nvPr/>
        </p:nvSpPr>
        <p:spPr bwMode="auto">
          <a:xfrm>
            <a:off x="4197055" y="2650716"/>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5"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6"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27"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8" name="Text Box 22"/>
          <p:cNvSpPr txBox="1">
            <a:spLocks noChangeArrowheads="1"/>
          </p:cNvSpPr>
          <p:nvPr/>
        </p:nvSpPr>
        <p:spPr bwMode="auto">
          <a:xfrm>
            <a:off x="6684050" y="4428668"/>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a:latin typeface="Verdana" panose="020B0604030504040204" pitchFamily="34" charset="0"/>
              </a:rPr>
              <a:t>t</a:t>
            </a:r>
            <a:r>
              <a:rPr lang="sv-SE" altLang="sv-SE" sz="900" dirty="0" err="1" smtClean="0">
                <a:latin typeface="Verdana" panose="020B0604030504040204" pitchFamily="34" charset="0"/>
              </a:rPr>
              <a: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8" name="Rectangle 23"/>
          <p:cNvSpPr>
            <a:spLocks noChangeArrowheads="1"/>
          </p:cNvSpPr>
          <p:nvPr/>
        </p:nvSpPr>
        <p:spPr bwMode="auto">
          <a:xfrm>
            <a:off x="6118471" y="3225443"/>
            <a:ext cx="2861877" cy="67835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9" name="Text Box 25"/>
          <p:cNvSpPr txBox="1">
            <a:spLocks noChangeArrowheads="1"/>
          </p:cNvSpPr>
          <p:nvPr/>
        </p:nvSpPr>
        <p:spPr bwMode="auto">
          <a:xfrm>
            <a:off x="6464417" y="3217756"/>
            <a:ext cx="174341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140" name="Line 34"/>
          <p:cNvSpPr>
            <a:spLocks noChangeShapeType="1"/>
          </p:cNvSpPr>
          <p:nvPr/>
        </p:nvSpPr>
        <p:spPr bwMode="auto">
          <a:xfrm>
            <a:off x="6129205" y="3426521"/>
            <a:ext cx="2840410" cy="1250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46" name="Text Box 22"/>
          <p:cNvSpPr txBox="1">
            <a:spLocks noChangeArrowheads="1"/>
          </p:cNvSpPr>
          <p:nvPr/>
        </p:nvSpPr>
        <p:spPr bwMode="auto">
          <a:xfrm>
            <a:off x="6058635" y="3395807"/>
            <a:ext cx="301479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52"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154"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5"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68"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170" name="Rectangle 23"/>
          <p:cNvSpPr>
            <a:spLocks noChangeArrowheads="1"/>
          </p:cNvSpPr>
          <p:nvPr/>
        </p:nvSpPr>
        <p:spPr bwMode="auto">
          <a:xfrm>
            <a:off x="6313382" y="2408950"/>
            <a:ext cx="2259007"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1" name="Text Box 25"/>
          <p:cNvSpPr txBox="1">
            <a:spLocks noChangeArrowheads="1"/>
          </p:cNvSpPr>
          <p:nvPr/>
        </p:nvSpPr>
        <p:spPr bwMode="auto">
          <a:xfrm>
            <a:off x="6532457" y="2362515"/>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72" name="Line 34"/>
          <p:cNvSpPr>
            <a:spLocks noChangeShapeType="1"/>
          </p:cNvSpPr>
          <p:nvPr/>
        </p:nvSpPr>
        <p:spPr bwMode="auto">
          <a:xfrm flipV="1">
            <a:off x="6313381" y="2575023"/>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73" name="Text Box 22"/>
          <p:cNvSpPr txBox="1">
            <a:spLocks noChangeArrowheads="1"/>
          </p:cNvSpPr>
          <p:nvPr/>
        </p:nvSpPr>
        <p:spPr bwMode="auto">
          <a:xfrm>
            <a:off x="6265027" y="2519989"/>
            <a:ext cx="23557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84" name="Rectangle 8"/>
          <p:cNvSpPr>
            <a:spLocks noChangeArrowheads="1"/>
          </p:cNvSpPr>
          <p:nvPr/>
        </p:nvSpPr>
        <p:spPr bwMode="auto">
          <a:xfrm>
            <a:off x="457565"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5" name="Line 9"/>
          <p:cNvSpPr>
            <a:spLocks noChangeShapeType="1"/>
          </p:cNvSpPr>
          <p:nvPr/>
        </p:nvSpPr>
        <p:spPr bwMode="auto">
          <a:xfrm>
            <a:off x="443861"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6" name="Text Box 10"/>
          <p:cNvSpPr txBox="1">
            <a:spLocks noChangeArrowheads="1"/>
          </p:cNvSpPr>
          <p:nvPr/>
        </p:nvSpPr>
        <p:spPr bwMode="auto">
          <a:xfrm>
            <a:off x="1090667"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87" name="Rectangle 18"/>
          <p:cNvSpPr>
            <a:spLocks noChangeArrowheads="1"/>
          </p:cNvSpPr>
          <p:nvPr/>
        </p:nvSpPr>
        <p:spPr bwMode="auto">
          <a:xfrm>
            <a:off x="2973308" y="3131707"/>
            <a:ext cx="2742346"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8" name="Line 19"/>
          <p:cNvSpPr>
            <a:spLocks noChangeShapeType="1"/>
          </p:cNvSpPr>
          <p:nvPr/>
        </p:nvSpPr>
        <p:spPr bwMode="auto">
          <a:xfrm flipV="1">
            <a:off x="2973309" y="3313469"/>
            <a:ext cx="27262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9" name="Text Box 21"/>
          <p:cNvSpPr txBox="1">
            <a:spLocks noChangeArrowheads="1"/>
          </p:cNvSpPr>
          <p:nvPr/>
        </p:nvSpPr>
        <p:spPr bwMode="auto">
          <a:xfrm>
            <a:off x="3709185" y="3100452"/>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90" name="Rectangle 27"/>
          <p:cNvSpPr>
            <a:spLocks noChangeArrowheads="1"/>
          </p:cNvSpPr>
          <p:nvPr/>
        </p:nvSpPr>
        <p:spPr bwMode="auto">
          <a:xfrm>
            <a:off x="421472"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1" name="Rectangle 28"/>
          <p:cNvSpPr>
            <a:spLocks noChangeArrowheads="1"/>
          </p:cNvSpPr>
          <p:nvPr/>
        </p:nvSpPr>
        <p:spPr bwMode="auto">
          <a:xfrm>
            <a:off x="2911940" y="3291698"/>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endParaRPr lang="sv-SE" altLang="sv-SE" sz="900" dirty="0">
              <a:latin typeface="Verdana" panose="020B0604030504040204" pitchFamily="34" charset="0"/>
            </a:endParaRPr>
          </a:p>
        </p:txBody>
      </p:sp>
      <p:sp>
        <p:nvSpPr>
          <p:cNvPr id="192" name="Rectangle 8"/>
          <p:cNvSpPr>
            <a:spLocks noChangeArrowheads="1"/>
          </p:cNvSpPr>
          <p:nvPr/>
        </p:nvSpPr>
        <p:spPr bwMode="auto">
          <a:xfrm>
            <a:off x="290013" y="4268135"/>
            <a:ext cx="1713947"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3" name="Line 9"/>
          <p:cNvSpPr>
            <a:spLocks noChangeShapeType="1"/>
          </p:cNvSpPr>
          <p:nvPr/>
        </p:nvSpPr>
        <p:spPr bwMode="auto">
          <a:xfrm flipV="1">
            <a:off x="277416" y="4428730"/>
            <a:ext cx="1726544" cy="16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4" name="Text Box 10"/>
          <p:cNvSpPr txBox="1">
            <a:spLocks noChangeArrowheads="1"/>
          </p:cNvSpPr>
          <p:nvPr/>
        </p:nvSpPr>
        <p:spPr bwMode="auto">
          <a:xfrm>
            <a:off x="407616" y="4210747"/>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95" name="Rectangle 27"/>
          <p:cNvSpPr>
            <a:spLocks noChangeArrowheads="1"/>
          </p:cNvSpPr>
          <p:nvPr/>
        </p:nvSpPr>
        <p:spPr bwMode="auto">
          <a:xfrm>
            <a:off x="214749" y="4440802"/>
            <a:ext cx="1883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96" name="Rectangle 8"/>
          <p:cNvSpPr>
            <a:spLocks noChangeArrowheads="1"/>
          </p:cNvSpPr>
          <p:nvPr/>
        </p:nvSpPr>
        <p:spPr bwMode="auto">
          <a:xfrm>
            <a:off x="2126889" y="4287788"/>
            <a:ext cx="1875250"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7" name="Line 9"/>
          <p:cNvSpPr>
            <a:spLocks noChangeShapeType="1"/>
          </p:cNvSpPr>
          <p:nvPr/>
        </p:nvSpPr>
        <p:spPr bwMode="auto">
          <a:xfrm flipV="1">
            <a:off x="2126889" y="4454045"/>
            <a:ext cx="1875249" cy="5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8" name="Text Box 10"/>
          <p:cNvSpPr txBox="1">
            <a:spLocks noChangeArrowheads="1"/>
          </p:cNvSpPr>
          <p:nvPr/>
        </p:nvSpPr>
        <p:spPr bwMode="auto">
          <a:xfrm>
            <a:off x="2333628" y="4232685"/>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99" name="Rectangle 27"/>
          <p:cNvSpPr>
            <a:spLocks noChangeArrowheads="1"/>
          </p:cNvSpPr>
          <p:nvPr/>
        </p:nvSpPr>
        <p:spPr bwMode="auto">
          <a:xfrm>
            <a:off x="2114292" y="4464655"/>
            <a:ext cx="19175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 </a:t>
            </a: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200" name="Isosceles Triangle 199"/>
          <p:cNvSpPr/>
          <p:nvPr/>
        </p:nvSpPr>
        <p:spPr>
          <a:xfrm>
            <a:off x="1622290" y="3832716"/>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201" name="Straight Connector 200"/>
          <p:cNvCxnSpPr>
            <a:stCxn id="200" idx="3"/>
          </p:cNvCxnSpPr>
          <p:nvPr/>
        </p:nvCxnSpPr>
        <p:spPr>
          <a:xfrm>
            <a:off x="1765082" y="39859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202" name="Straight Connector 201"/>
          <p:cNvCxnSpPr/>
          <p:nvPr/>
        </p:nvCxnSpPr>
        <p:spPr>
          <a:xfrm>
            <a:off x="1140544" y="4120924"/>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203" name="Straight Connector 202"/>
          <p:cNvCxnSpPr/>
          <p:nvPr/>
        </p:nvCxnSpPr>
        <p:spPr>
          <a:xfrm>
            <a:off x="3520613" y="4138382"/>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204" name="Straight Connector 203"/>
          <p:cNvCxnSpPr/>
          <p:nvPr/>
        </p:nvCxnSpPr>
        <p:spPr>
          <a:xfrm>
            <a:off x="1141954" y="4129852"/>
            <a:ext cx="454" cy="126438"/>
          </a:xfrm>
          <a:prstGeom prst="line">
            <a:avLst/>
          </a:prstGeom>
        </p:spPr>
        <p:style>
          <a:lnRef idx="1">
            <a:schemeClr val="dk1"/>
          </a:lnRef>
          <a:fillRef idx="0">
            <a:schemeClr val="dk1"/>
          </a:fillRef>
          <a:effectRef idx="0">
            <a:schemeClr val="dk1"/>
          </a:effectRef>
          <a:fontRef idx="minor">
            <a:schemeClr val="tx1"/>
          </a:fontRef>
        </p:style>
      </p:cxnSp>
      <p:sp>
        <p:nvSpPr>
          <p:cNvPr id="205" name="Rectangle 23"/>
          <p:cNvSpPr>
            <a:spLocks noChangeArrowheads="1"/>
          </p:cNvSpPr>
          <p:nvPr/>
        </p:nvSpPr>
        <p:spPr bwMode="auto">
          <a:xfrm>
            <a:off x="4188822"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6" name="Line 34"/>
          <p:cNvSpPr>
            <a:spLocks noChangeShapeType="1"/>
          </p:cNvSpPr>
          <p:nvPr/>
        </p:nvSpPr>
        <p:spPr bwMode="auto">
          <a:xfrm flipV="1">
            <a:off x="4188821"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07" name="Text Box 22"/>
          <p:cNvSpPr txBox="1">
            <a:spLocks noChangeArrowheads="1"/>
          </p:cNvSpPr>
          <p:nvPr/>
        </p:nvSpPr>
        <p:spPr bwMode="auto">
          <a:xfrm>
            <a:off x="4178010"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08" name="Text Box 25"/>
          <p:cNvSpPr txBox="1">
            <a:spLocks noChangeArrowheads="1"/>
          </p:cNvSpPr>
          <p:nvPr/>
        </p:nvSpPr>
        <p:spPr bwMode="auto">
          <a:xfrm>
            <a:off x="4644698"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pic>
        <p:nvPicPr>
          <p:cNvPr id="8" name="Audio 7">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64672783"/>
      </p:ext>
    </p:extLst>
  </p:cSld>
  <p:clrMapOvr>
    <a:masterClrMapping/>
  </p:clrMapOvr>
  <mc:AlternateContent xmlns:mc="http://schemas.openxmlformats.org/markup-compatibility/2006">
    <mc:Choice xmlns:p14="http://schemas.microsoft.com/office/powerpoint/2010/main" Requires="p14">
      <p:transition spd="slow" p14:dur="2000" advTm="26570"/>
    </mc:Choice>
    <mc:Fallback>
      <p:transition spd="slow" advTm="2657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400" dirty="0" smtClean="0">
                <a:solidFill>
                  <a:srgbClr val="FF0000"/>
                </a:solidFill>
              </a:rPr>
              <a:t>DONE: </a:t>
            </a:r>
            <a:r>
              <a:rPr lang="sv-SE" sz="1400" dirty="0" err="1" smtClean="0"/>
              <a:t>Let</a:t>
            </a:r>
            <a:r>
              <a:rPr lang="sv-SE" sz="1400" dirty="0" smtClean="0"/>
              <a:t> the </a:t>
            </a:r>
            <a:r>
              <a:rPr lang="sv-SE" sz="1400" dirty="0" err="1" smtClean="0"/>
              <a:t>primary</a:t>
            </a:r>
            <a:r>
              <a:rPr lang="sv-SE" sz="1400" dirty="0" smtClean="0"/>
              <a:t> </a:t>
            </a:r>
            <a:r>
              <a:rPr lang="sv-SE" sz="1400" dirty="0" err="1" smtClean="0"/>
              <a:t>keys</a:t>
            </a:r>
            <a:r>
              <a:rPr lang="sv-SE" sz="1400" dirty="0" smtClean="0"/>
              <a:t> </a:t>
            </a:r>
            <a:r>
              <a:rPr lang="sv-SE" sz="1400" dirty="0" smtClean="0"/>
              <a:t>in </a:t>
            </a:r>
            <a:r>
              <a:rPr lang="sv-SE" sz="1400" dirty="0" err="1" smtClean="0"/>
              <a:t>subclasses</a:t>
            </a:r>
            <a:r>
              <a:rPr lang="sv-SE" sz="1400" dirty="0" smtClean="0"/>
              <a:t> be </a:t>
            </a:r>
            <a:r>
              <a:rPr lang="sv-SE" sz="1400" dirty="0" err="1" smtClean="0"/>
              <a:t>foreign</a:t>
            </a:r>
            <a:r>
              <a:rPr lang="sv-SE" sz="1400" dirty="0" smtClean="0"/>
              <a:t> </a:t>
            </a:r>
            <a:r>
              <a:rPr lang="sv-SE" sz="1400" dirty="0" err="1" smtClean="0"/>
              <a:t>keys</a:t>
            </a:r>
            <a:r>
              <a:rPr lang="sv-SE" sz="1400" dirty="0" smtClean="0"/>
              <a:t> </a:t>
            </a:r>
            <a:r>
              <a:rPr lang="sv-SE" sz="1400" dirty="0" smtClean="0"/>
              <a:t>to the </a:t>
            </a:r>
            <a:r>
              <a:rPr lang="sv-SE" sz="1400" dirty="0" err="1" smtClean="0"/>
              <a:t>primary</a:t>
            </a:r>
            <a:r>
              <a:rPr lang="sv-SE" sz="1400" dirty="0" smtClean="0"/>
              <a:t> </a:t>
            </a:r>
            <a:r>
              <a:rPr lang="sv-SE" sz="1400" dirty="0" err="1" smtClean="0"/>
              <a:t>key</a:t>
            </a:r>
            <a:r>
              <a:rPr lang="sv-SE" sz="1400" dirty="0" smtClean="0"/>
              <a:t> in the </a:t>
            </a:r>
            <a:r>
              <a:rPr lang="sv-SE" sz="1400" dirty="0" err="1" smtClean="0"/>
              <a:t>superclass</a:t>
            </a:r>
            <a:r>
              <a:rPr lang="sv-SE" sz="1400" dirty="0"/>
              <a:t>. </a:t>
            </a:r>
            <a:r>
              <a:rPr lang="sv-SE" sz="1400" dirty="0" err="1"/>
              <a:t>Why</a:t>
            </a:r>
            <a:r>
              <a:rPr lang="sv-SE" sz="1400" dirty="0"/>
              <a:t>? </a:t>
            </a:r>
            <a:r>
              <a:rPr lang="sv-SE" sz="1400" dirty="0" err="1"/>
              <a:t>One</a:t>
            </a:r>
            <a:r>
              <a:rPr lang="sv-SE" sz="1400" dirty="0"/>
              <a:t> </a:t>
            </a:r>
            <a:r>
              <a:rPr lang="sv-SE" sz="1400" dirty="0" err="1"/>
              <a:t>way</a:t>
            </a:r>
            <a:r>
              <a:rPr lang="sv-SE" sz="1400" dirty="0"/>
              <a:t> to </a:t>
            </a:r>
            <a:r>
              <a:rPr lang="sv-SE" sz="1400" dirty="0" err="1"/>
              <a:t>manage</a:t>
            </a:r>
            <a:r>
              <a:rPr lang="sv-SE" sz="1400" dirty="0"/>
              <a:t> </a:t>
            </a:r>
            <a:r>
              <a:rPr lang="sv-SE" sz="1400" dirty="0" err="1"/>
              <a:t>generalization</a:t>
            </a:r>
            <a:r>
              <a:rPr lang="sv-SE" sz="1400" dirty="0"/>
              <a:t>/</a:t>
            </a:r>
            <a:r>
              <a:rPr lang="sv-SE" sz="1400" dirty="0" err="1"/>
              <a:t>specialization</a:t>
            </a:r>
            <a:r>
              <a:rPr lang="sv-SE" sz="1400" dirty="0"/>
              <a:t> </a:t>
            </a:r>
            <a:r>
              <a:rPr lang="sv-SE" sz="1400" dirty="0" err="1"/>
              <a:t>using</a:t>
            </a:r>
            <a:r>
              <a:rPr lang="sv-SE" sz="1400" dirty="0"/>
              <a:t> </a:t>
            </a:r>
            <a:r>
              <a:rPr lang="sv-SE" sz="1400" dirty="0" err="1"/>
              <a:t>relational</a:t>
            </a:r>
            <a:r>
              <a:rPr lang="sv-SE" sz="1400" dirty="0"/>
              <a:t> </a:t>
            </a:r>
            <a:r>
              <a:rPr lang="sv-SE" sz="1400" dirty="0" err="1"/>
              <a:t>database</a:t>
            </a:r>
            <a:r>
              <a:rPr lang="sv-SE" sz="1400" dirty="0"/>
              <a:t> </a:t>
            </a:r>
            <a:r>
              <a:rPr lang="sv-SE" sz="1400" dirty="0" err="1"/>
              <a:t>technology</a:t>
            </a:r>
            <a:endParaRPr lang="sv-SE" sz="1400" dirty="0"/>
          </a:p>
          <a:p>
            <a:endParaRPr lang="sv-SE" sz="2000" dirty="0"/>
          </a:p>
          <a:p>
            <a:endParaRPr lang="sv-SE" sz="2000" dirty="0"/>
          </a:p>
          <a:p>
            <a:pPr marL="0" indent="0">
              <a:buNone/>
            </a:pPr>
            <a:endParaRPr lang="sv-SE" sz="2000" dirty="0" smtClean="0"/>
          </a:p>
          <a:p>
            <a:pPr marL="0" indent="0">
              <a:buNone/>
            </a:pPr>
            <a:endParaRPr lang="sv-SE" sz="2000" dirty="0"/>
          </a:p>
          <a:p>
            <a:endParaRPr lang="sv-SE" sz="2000" dirty="0"/>
          </a:p>
        </p:txBody>
      </p:sp>
      <p:sp>
        <p:nvSpPr>
          <p:cNvPr id="46"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6</a:t>
            </a:r>
            <a:endParaRPr lang="sv-SE" dirty="0"/>
          </a:p>
        </p:txBody>
      </p:sp>
      <p:sp>
        <p:nvSpPr>
          <p:cNvPr id="111" name="Rectangle 23"/>
          <p:cNvSpPr>
            <a:spLocks noChangeArrowheads="1"/>
          </p:cNvSpPr>
          <p:nvPr/>
        </p:nvSpPr>
        <p:spPr bwMode="auto">
          <a:xfrm>
            <a:off x="4197055" y="2351515"/>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2" name="Text Box 25"/>
          <p:cNvSpPr txBox="1">
            <a:spLocks noChangeArrowheads="1"/>
          </p:cNvSpPr>
          <p:nvPr/>
        </p:nvSpPr>
        <p:spPr bwMode="auto">
          <a:xfrm>
            <a:off x="4416131" y="230508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15" name="Line 34"/>
          <p:cNvSpPr>
            <a:spLocks noChangeShapeType="1"/>
          </p:cNvSpPr>
          <p:nvPr/>
        </p:nvSpPr>
        <p:spPr bwMode="auto">
          <a:xfrm flipV="1">
            <a:off x="4197055" y="2528435"/>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6" name="Text Box 22"/>
          <p:cNvSpPr txBox="1">
            <a:spLocks noChangeArrowheads="1"/>
          </p:cNvSpPr>
          <p:nvPr/>
        </p:nvSpPr>
        <p:spPr bwMode="auto">
          <a:xfrm>
            <a:off x="4197055" y="2454775"/>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5"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6"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27"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8" name="Text Box 22"/>
          <p:cNvSpPr txBox="1">
            <a:spLocks noChangeArrowheads="1"/>
          </p:cNvSpPr>
          <p:nvPr/>
        </p:nvSpPr>
        <p:spPr bwMode="auto">
          <a:xfrm>
            <a:off x="6684050" y="4428668"/>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8" name="Rectangle 23"/>
          <p:cNvSpPr>
            <a:spLocks noChangeArrowheads="1"/>
          </p:cNvSpPr>
          <p:nvPr/>
        </p:nvSpPr>
        <p:spPr bwMode="auto">
          <a:xfrm>
            <a:off x="6118471" y="3225443"/>
            <a:ext cx="2861877" cy="67835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9" name="Text Box 25"/>
          <p:cNvSpPr txBox="1">
            <a:spLocks noChangeArrowheads="1"/>
          </p:cNvSpPr>
          <p:nvPr/>
        </p:nvSpPr>
        <p:spPr bwMode="auto">
          <a:xfrm>
            <a:off x="6464417" y="3217756"/>
            <a:ext cx="152771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140" name="Line 34"/>
          <p:cNvSpPr>
            <a:spLocks noChangeShapeType="1"/>
          </p:cNvSpPr>
          <p:nvPr/>
        </p:nvSpPr>
        <p:spPr bwMode="auto">
          <a:xfrm>
            <a:off x="6129205" y="3426521"/>
            <a:ext cx="2840410" cy="1250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46" name="Text Box 22"/>
          <p:cNvSpPr txBox="1">
            <a:spLocks noChangeArrowheads="1"/>
          </p:cNvSpPr>
          <p:nvPr/>
        </p:nvSpPr>
        <p:spPr bwMode="auto">
          <a:xfrm>
            <a:off x="6058635" y="3395807"/>
            <a:ext cx="301479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52"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154"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5"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68"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170" name="Rectangle 23"/>
          <p:cNvSpPr>
            <a:spLocks noChangeArrowheads="1"/>
          </p:cNvSpPr>
          <p:nvPr/>
        </p:nvSpPr>
        <p:spPr bwMode="auto">
          <a:xfrm>
            <a:off x="6313382" y="2408950"/>
            <a:ext cx="2259007"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1" name="Text Box 25"/>
          <p:cNvSpPr txBox="1">
            <a:spLocks noChangeArrowheads="1"/>
          </p:cNvSpPr>
          <p:nvPr/>
        </p:nvSpPr>
        <p:spPr bwMode="auto">
          <a:xfrm>
            <a:off x="6532457" y="2362515"/>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72" name="Line 34"/>
          <p:cNvSpPr>
            <a:spLocks noChangeShapeType="1"/>
          </p:cNvSpPr>
          <p:nvPr/>
        </p:nvSpPr>
        <p:spPr bwMode="auto">
          <a:xfrm flipV="1">
            <a:off x="6313381" y="2575023"/>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73" name="Text Box 22"/>
          <p:cNvSpPr txBox="1">
            <a:spLocks noChangeArrowheads="1"/>
          </p:cNvSpPr>
          <p:nvPr/>
        </p:nvSpPr>
        <p:spPr bwMode="auto">
          <a:xfrm>
            <a:off x="6265027" y="2519989"/>
            <a:ext cx="23557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59"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0"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1"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62" name="Rectangle 18"/>
          <p:cNvSpPr>
            <a:spLocks noChangeArrowheads="1"/>
          </p:cNvSpPr>
          <p:nvPr/>
        </p:nvSpPr>
        <p:spPr bwMode="auto">
          <a:xfrm>
            <a:off x="3103938" y="2935768"/>
            <a:ext cx="2742346"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3" name="Line 19"/>
          <p:cNvSpPr>
            <a:spLocks noChangeShapeType="1"/>
          </p:cNvSpPr>
          <p:nvPr/>
        </p:nvSpPr>
        <p:spPr bwMode="auto">
          <a:xfrm flipV="1">
            <a:off x="3103939" y="3117530"/>
            <a:ext cx="27262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4" name="Text Box 21"/>
          <p:cNvSpPr txBox="1">
            <a:spLocks noChangeArrowheads="1"/>
          </p:cNvSpPr>
          <p:nvPr/>
        </p:nvSpPr>
        <p:spPr bwMode="auto">
          <a:xfrm>
            <a:off x="3839815" y="2904513"/>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65"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6" name="Rectangle 28"/>
          <p:cNvSpPr>
            <a:spLocks noChangeArrowheads="1"/>
          </p:cNvSpPr>
          <p:nvPr/>
        </p:nvSpPr>
        <p:spPr bwMode="auto">
          <a:xfrm>
            <a:off x="3042570" y="3095759"/>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endParaRPr lang="sv-SE" altLang="sv-SE" sz="900" dirty="0">
              <a:latin typeface="Verdana" panose="020B0604030504040204" pitchFamily="34" charset="0"/>
            </a:endParaRPr>
          </a:p>
        </p:txBody>
      </p:sp>
      <p:sp>
        <p:nvSpPr>
          <p:cNvPr id="80"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1"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82"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3"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91" name="Rectangle 8"/>
          <p:cNvSpPr>
            <a:spLocks noChangeArrowheads="1"/>
          </p:cNvSpPr>
          <p:nvPr/>
        </p:nvSpPr>
        <p:spPr bwMode="auto">
          <a:xfrm>
            <a:off x="60897" y="3918241"/>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2" name="Line 9"/>
          <p:cNvSpPr>
            <a:spLocks noChangeShapeType="1"/>
          </p:cNvSpPr>
          <p:nvPr/>
        </p:nvSpPr>
        <p:spPr bwMode="auto">
          <a:xfrm>
            <a:off x="48299" y="4095107"/>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3" name="Text Box 10"/>
          <p:cNvSpPr txBox="1">
            <a:spLocks noChangeArrowheads="1"/>
          </p:cNvSpPr>
          <p:nvPr/>
        </p:nvSpPr>
        <p:spPr bwMode="auto">
          <a:xfrm>
            <a:off x="178500" y="386085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94" name="Rectangle 27"/>
          <p:cNvSpPr>
            <a:spLocks noChangeArrowheads="1"/>
          </p:cNvSpPr>
          <p:nvPr/>
        </p:nvSpPr>
        <p:spPr bwMode="auto">
          <a:xfrm>
            <a:off x="-14367" y="4090908"/>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95" name="Rectangle 8"/>
          <p:cNvSpPr>
            <a:spLocks noChangeArrowheads="1"/>
          </p:cNvSpPr>
          <p:nvPr/>
        </p:nvSpPr>
        <p:spPr bwMode="auto">
          <a:xfrm>
            <a:off x="101979" y="4531817"/>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6" name="Line 9"/>
          <p:cNvSpPr>
            <a:spLocks noChangeShapeType="1"/>
          </p:cNvSpPr>
          <p:nvPr/>
        </p:nvSpPr>
        <p:spPr bwMode="auto">
          <a:xfrm>
            <a:off x="89381" y="4708683"/>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7" name="Text Box 10"/>
          <p:cNvSpPr txBox="1">
            <a:spLocks noChangeArrowheads="1"/>
          </p:cNvSpPr>
          <p:nvPr/>
        </p:nvSpPr>
        <p:spPr bwMode="auto">
          <a:xfrm>
            <a:off x="219582" y="4474429"/>
            <a:ext cx="18477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98" name="Rectangle 27"/>
          <p:cNvSpPr>
            <a:spLocks noChangeArrowheads="1"/>
          </p:cNvSpPr>
          <p:nvPr/>
        </p:nvSpPr>
        <p:spPr bwMode="auto">
          <a:xfrm>
            <a:off x="26715" y="4704484"/>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040237951"/>
      </p:ext>
    </p:extLst>
  </p:cSld>
  <p:clrMapOvr>
    <a:masterClrMapping/>
  </p:clrMapOvr>
  <mc:AlternateContent xmlns:mc="http://schemas.openxmlformats.org/markup-compatibility/2006">
    <mc:Choice xmlns:p14="http://schemas.microsoft.com/office/powerpoint/2010/main" Requires="p14">
      <p:transition spd="slow" p14:dur="2000" advTm="24522"/>
    </mc:Choice>
    <mc:Fallback>
      <p:transition spd="slow" advTm="2452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600" dirty="0" smtClean="0">
                <a:solidFill>
                  <a:srgbClr val="00B050"/>
                </a:solidFill>
              </a:rPr>
              <a:t>TO DO: </a:t>
            </a:r>
            <a:r>
              <a:rPr lang="sv-SE" sz="1600" dirty="0" smtClean="0"/>
              <a:t>If </a:t>
            </a:r>
            <a:r>
              <a:rPr lang="sv-SE" sz="1600" dirty="0" err="1" smtClean="0"/>
              <a:t>there</a:t>
            </a:r>
            <a:r>
              <a:rPr lang="sv-SE" sz="1600" dirty="0" smtClean="0"/>
              <a:t> is an </a:t>
            </a:r>
            <a:r>
              <a:rPr lang="sv-SE" sz="1600" dirty="0" err="1" smtClean="0"/>
              <a:t>accociation</a:t>
            </a:r>
            <a:r>
              <a:rPr lang="sv-SE" sz="1600" dirty="0" smtClean="0"/>
              <a:t> </a:t>
            </a:r>
            <a:r>
              <a:rPr lang="sv-SE" sz="1600" dirty="0" err="1" smtClean="0"/>
              <a:t>with</a:t>
            </a:r>
            <a:r>
              <a:rPr lang="sv-SE" sz="1600" dirty="0" smtClean="0"/>
              <a:t> the </a:t>
            </a:r>
            <a:r>
              <a:rPr lang="sv-SE" sz="1600" dirty="0" err="1" smtClean="0"/>
              <a:t>multiplicity</a:t>
            </a:r>
            <a:r>
              <a:rPr lang="sv-SE" sz="1600" dirty="0" smtClean="0"/>
              <a:t> 1..1 on </a:t>
            </a:r>
            <a:r>
              <a:rPr lang="sv-SE" sz="1600" dirty="0" err="1" smtClean="0"/>
              <a:t>one</a:t>
            </a:r>
            <a:r>
              <a:rPr lang="sv-SE" sz="1600" dirty="0" smtClean="0"/>
              <a:t> </a:t>
            </a:r>
            <a:r>
              <a:rPr lang="sv-SE" sz="1600" dirty="0" err="1" smtClean="0"/>
              <a:t>side</a:t>
            </a:r>
            <a:r>
              <a:rPr lang="sv-SE" sz="1600" dirty="0" smtClean="0"/>
              <a:t> and 0..1 on the </a:t>
            </a:r>
            <a:r>
              <a:rPr lang="sv-SE" sz="1600" dirty="0" err="1" smtClean="0"/>
              <a:t>other</a:t>
            </a:r>
            <a:r>
              <a:rPr lang="sv-SE" sz="1600" dirty="0" smtClean="0"/>
              <a:t> </a:t>
            </a:r>
            <a:r>
              <a:rPr lang="sv-SE" sz="1600" dirty="0" err="1" smtClean="0"/>
              <a:t>side</a:t>
            </a:r>
            <a:r>
              <a:rPr lang="sv-SE" sz="1600" dirty="0" smtClean="0"/>
              <a:t> – </a:t>
            </a:r>
            <a:r>
              <a:rPr lang="sv-SE" sz="1600" dirty="0" err="1" smtClean="0"/>
              <a:t>add</a:t>
            </a:r>
            <a:r>
              <a:rPr lang="sv-SE" sz="1600" dirty="0" smtClean="0"/>
              <a:t> the </a:t>
            </a:r>
            <a:r>
              <a:rPr lang="sv-SE" sz="1600" dirty="0" err="1" smtClean="0"/>
              <a:t>foreign</a:t>
            </a:r>
            <a:r>
              <a:rPr lang="sv-SE" sz="1600" dirty="0" smtClean="0"/>
              <a:t> </a:t>
            </a:r>
            <a:r>
              <a:rPr lang="sv-SE" sz="1600" dirty="0" err="1" smtClean="0"/>
              <a:t>key</a:t>
            </a:r>
            <a:r>
              <a:rPr lang="sv-SE" sz="1600" dirty="0" smtClean="0"/>
              <a:t> on the 0..1 </a:t>
            </a:r>
            <a:r>
              <a:rPr lang="sv-SE" sz="1600" dirty="0" err="1" smtClean="0"/>
              <a:t>side</a:t>
            </a:r>
            <a:endParaRPr lang="sv-SE" sz="1600" dirty="0"/>
          </a:p>
          <a:p>
            <a:endParaRPr lang="sv-SE" sz="2000" dirty="0"/>
          </a:p>
          <a:p>
            <a:pPr marL="0" indent="0">
              <a:buNone/>
            </a:pPr>
            <a:endParaRPr lang="sv-SE" sz="2000" dirty="0" smtClean="0"/>
          </a:p>
          <a:p>
            <a:pPr marL="0" indent="0">
              <a:buNone/>
            </a:pPr>
            <a:endParaRPr lang="sv-SE" sz="2000" dirty="0"/>
          </a:p>
          <a:p>
            <a:pPr marL="0" indent="0">
              <a:buNone/>
            </a:pPr>
            <a:endParaRPr lang="sv-SE" sz="2000" dirty="0"/>
          </a:p>
        </p:txBody>
      </p:sp>
      <p:sp>
        <p:nvSpPr>
          <p:cNvPr id="136" name="Rectangle 8"/>
          <p:cNvSpPr>
            <a:spLocks noChangeArrowheads="1"/>
          </p:cNvSpPr>
          <p:nvPr/>
        </p:nvSpPr>
        <p:spPr bwMode="auto">
          <a:xfrm>
            <a:off x="4224147" y="3439556"/>
            <a:ext cx="2000420" cy="643537"/>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7" name="Line 9"/>
          <p:cNvSpPr>
            <a:spLocks noChangeShapeType="1"/>
          </p:cNvSpPr>
          <p:nvPr/>
        </p:nvSpPr>
        <p:spPr bwMode="auto">
          <a:xfrm>
            <a:off x="4210443" y="360771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8" name="Text Box 10"/>
          <p:cNvSpPr txBox="1">
            <a:spLocks noChangeArrowheads="1"/>
          </p:cNvSpPr>
          <p:nvPr/>
        </p:nvSpPr>
        <p:spPr bwMode="auto">
          <a:xfrm>
            <a:off x="4696314" y="3391541"/>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46" name="Rectangle 27"/>
          <p:cNvSpPr>
            <a:spLocks noChangeArrowheads="1"/>
          </p:cNvSpPr>
          <p:nvPr/>
        </p:nvSpPr>
        <p:spPr bwMode="auto">
          <a:xfrm>
            <a:off x="4173392" y="3566190"/>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189" name="Rectangle 8"/>
          <p:cNvSpPr>
            <a:spLocks noChangeArrowheads="1"/>
          </p:cNvSpPr>
          <p:nvPr/>
        </p:nvSpPr>
        <p:spPr bwMode="auto">
          <a:xfrm>
            <a:off x="2640626" y="2875842"/>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0" name="Line 9"/>
          <p:cNvSpPr>
            <a:spLocks noChangeShapeType="1"/>
          </p:cNvSpPr>
          <p:nvPr/>
        </p:nvSpPr>
        <p:spPr bwMode="auto">
          <a:xfrm>
            <a:off x="2640626" y="3047290"/>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1" name="Text Box 10"/>
          <p:cNvSpPr txBox="1">
            <a:spLocks noChangeArrowheads="1"/>
          </p:cNvSpPr>
          <p:nvPr/>
        </p:nvSpPr>
        <p:spPr bwMode="auto">
          <a:xfrm>
            <a:off x="2841842" y="282821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92" name="Rectangle 27"/>
          <p:cNvSpPr>
            <a:spLocks noChangeArrowheads="1"/>
          </p:cNvSpPr>
          <p:nvPr/>
        </p:nvSpPr>
        <p:spPr bwMode="auto">
          <a:xfrm>
            <a:off x="2603717" y="3012204"/>
            <a:ext cx="11063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46"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7</a:t>
            </a:r>
            <a:endParaRPr lang="sv-SE" dirty="0"/>
          </a:p>
        </p:txBody>
      </p:sp>
      <p:sp>
        <p:nvSpPr>
          <p:cNvPr id="45" name="TextBox 44"/>
          <p:cNvSpPr txBox="1"/>
          <p:nvPr/>
        </p:nvSpPr>
        <p:spPr>
          <a:xfrm>
            <a:off x="3606556" y="3633416"/>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47" name="Line 106"/>
          <p:cNvSpPr>
            <a:spLocks noChangeShapeType="1"/>
          </p:cNvSpPr>
          <p:nvPr/>
        </p:nvSpPr>
        <p:spPr bwMode="auto">
          <a:xfrm flipH="1" flipV="1">
            <a:off x="3407311" y="3868581"/>
            <a:ext cx="798592" cy="0"/>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48" name="Text Box 17"/>
          <p:cNvSpPr txBox="1">
            <a:spLocks noChangeArrowheads="1"/>
          </p:cNvSpPr>
          <p:nvPr/>
        </p:nvSpPr>
        <p:spPr bwMode="auto">
          <a:xfrm>
            <a:off x="3062718" y="340308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r>
              <a:rPr lang="sv-SE" altLang="sv-SE" sz="900" dirty="0">
                <a:latin typeface="Verdana" panose="020B0604030504040204" pitchFamily="34" charset="0"/>
              </a:rPr>
              <a:t>1</a:t>
            </a:r>
          </a:p>
        </p:txBody>
      </p:sp>
      <p:sp>
        <p:nvSpPr>
          <p:cNvPr id="49" name="Text Box 17"/>
          <p:cNvSpPr txBox="1">
            <a:spLocks noChangeArrowheads="1"/>
          </p:cNvSpPr>
          <p:nvPr/>
        </p:nvSpPr>
        <p:spPr bwMode="auto">
          <a:xfrm>
            <a:off x="3811800" y="38549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50" name="Isosceles Triangle 49"/>
          <p:cNvSpPr/>
          <p:nvPr/>
        </p:nvSpPr>
        <p:spPr>
          <a:xfrm rot="16200000">
            <a:off x="3511379" y="3722529"/>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51" name="Line 106"/>
          <p:cNvSpPr>
            <a:spLocks noChangeShapeType="1"/>
          </p:cNvSpPr>
          <p:nvPr/>
        </p:nvSpPr>
        <p:spPr bwMode="auto">
          <a:xfrm flipV="1">
            <a:off x="3399561" y="3421797"/>
            <a:ext cx="7750" cy="45349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pic>
        <p:nvPicPr>
          <p:cNvPr id="7" name="Audio 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898549357"/>
      </p:ext>
    </p:extLst>
  </p:cSld>
  <p:clrMapOvr>
    <a:masterClrMapping/>
  </p:clrMapOvr>
  <mc:AlternateContent xmlns:mc="http://schemas.openxmlformats.org/markup-compatibility/2006">
    <mc:Choice xmlns:p14="http://schemas.microsoft.com/office/powerpoint/2010/main" Requires="p14">
      <p:transition spd="slow" p14:dur="2000" advTm="46675"/>
    </mc:Choice>
    <mc:Fallback>
      <p:transition spd="slow" advTm="4667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600" dirty="0" smtClean="0">
                <a:solidFill>
                  <a:srgbClr val="FF0000"/>
                </a:solidFill>
              </a:rPr>
              <a:t>DONE: </a:t>
            </a:r>
            <a:r>
              <a:rPr lang="sv-SE" sz="1600" dirty="0"/>
              <a:t>If </a:t>
            </a:r>
            <a:r>
              <a:rPr lang="sv-SE" sz="1600" dirty="0" err="1"/>
              <a:t>there</a:t>
            </a:r>
            <a:r>
              <a:rPr lang="sv-SE" sz="1600" dirty="0"/>
              <a:t> is an </a:t>
            </a:r>
            <a:r>
              <a:rPr lang="sv-SE" sz="1600" dirty="0" err="1"/>
              <a:t>accociation</a:t>
            </a:r>
            <a:r>
              <a:rPr lang="sv-SE" sz="1600" dirty="0"/>
              <a:t> </a:t>
            </a:r>
            <a:r>
              <a:rPr lang="sv-SE" sz="1600" dirty="0" err="1"/>
              <a:t>with</a:t>
            </a:r>
            <a:r>
              <a:rPr lang="sv-SE" sz="1600" dirty="0"/>
              <a:t> the </a:t>
            </a:r>
            <a:r>
              <a:rPr lang="sv-SE" sz="1600" dirty="0" err="1"/>
              <a:t>multiplicity</a:t>
            </a:r>
            <a:r>
              <a:rPr lang="sv-SE" sz="1600" dirty="0"/>
              <a:t> 1..1 on </a:t>
            </a:r>
            <a:r>
              <a:rPr lang="sv-SE" sz="1600" dirty="0" err="1"/>
              <a:t>one</a:t>
            </a:r>
            <a:r>
              <a:rPr lang="sv-SE" sz="1600" dirty="0"/>
              <a:t> </a:t>
            </a:r>
            <a:r>
              <a:rPr lang="sv-SE" sz="1600" dirty="0" err="1"/>
              <a:t>side</a:t>
            </a:r>
            <a:r>
              <a:rPr lang="sv-SE" sz="1600" dirty="0"/>
              <a:t> and 0..1 on the </a:t>
            </a:r>
            <a:r>
              <a:rPr lang="sv-SE" sz="1600" dirty="0" err="1"/>
              <a:t>other</a:t>
            </a:r>
            <a:r>
              <a:rPr lang="sv-SE" sz="1600" dirty="0"/>
              <a:t> </a:t>
            </a:r>
            <a:r>
              <a:rPr lang="sv-SE" sz="1600" dirty="0" err="1"/>
              <a:t>side</a:t>
            </a:r>
            <a:r>
              <a:rPr lang="sv-SE" sz="1600" dirty="0"/>
              <a:t> – </a:t>
            </a:r>
            <a:r>
              <a:rPr lang="sv-SE" sz="1600" dirty="0" err="1"/>
              <a:t>add</a:t>
            </a:r>
            <a:r>
              <a:rPr lang="sv-SE" sz="1600" dirty="0"/>
              <a:t> the </a:t>
            </a:r>
            <a:r>
              <a:rPr lang="sv-SE" sz="1600" dirty="0" err="1"/>
              <a:t>foreign</a:t>
            </a:r>
            <a:r>
              <a:rPr lang="sv-SE" sz="1600" dirty="0"/>
              <a:t> </a:t>
            </a:r>
            <a:r>
              <a:rPr lang="sv-SE" sz="1600" dirty="0" err="1"/>
              <a:t>key</a:t>
            </a:r>
            <a:r>
              <a:rPr lang="sv-SE" sz="1600" dirty="0"/>
              <a:t> on the 0..1 </a:t>
            </a:r>
            <a:r>
              <a:rPr lang="sv-SE" sz="1600" dirty="0" err="1"/>
              <a:t>side</a:t>
            </a:r>
            <a:endParaRPr lang="sv-SE" sz="1600" dirty="0"/>
          </a:p>
          <a:p>
            <a:pPr marL="0" indent="0">
              <a:buNone/>
            </a:pPr>
            <a:endParaRPr lang="sv-SE" sz="2000" dirty="0"/>
          </a:p>
          <a:p>
            <a:pPr marL="0" indent="0">
              <a:buNone/>
            </a:pPr>
            <a:endParaRPr lang="sv-SE" sz="2000" dirty="0" smtClean="0"/>
          </a:p>
          <a:p>
            <a:pPr marL="0" indent="0">
              <a:buNone/>
            </a:pPr>
            <a:endParaRPr lang="sv-SE" sz="2000" dirty="0"/>
          </a:p>
          <a:p>
            <a:endParaRPr lang="sv-SE" sz="2000" dirty="0"/>
          </a:p>
        </p:txBody>
      </p:sp>
      <p:sp>
        <p:nvSpPr>
          <p:cNvPr id="53"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7 </a:t>
            </a:r>
            <a:endParaRPr lang="sv-SE" dirty="0"/>
          </a:p>
        </p:txBody>
      </p:sp>
      <p:sp>
        <p:nvSpPr>
          <p:cNvPr id="56" name="Rectangle 8"/>
          <p:cNvSpPr>
            <a:spLocks noChangeArrowheads="1"/>
          </p:cNvSpPr>
          <p:nvPr/>
        </p:nvSpPr>
        <p:spPr bwMode="auto">
          <a:xfrm>
            <a:off x="4273100" y="3865942"/>
            <a:ext cx="2000420" cy="59461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7" name="Line 9"/>
          <p:cNvSpPr>
            <a:spLocks noChangeShapeType="1"/>
          </p:cNvSpPr>
          <p:nvPr/>
        </p:nvSpPr>
        <p:spPr bwMode="auto">
          <a:xfrm>
            <a:off x="4273100" y="4046308"/>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8" name="Text Box 10"/>
          <p:cNvSpPr txBox="1">
            <a:spLocks noChangeArrowheads="1"/>
          </p:cNvSpPr>
          <p:nvPr/>
        </p:nvSpPr>
        <p:spPr bwMode="auto">
          <a:xfrm>
            <a:off x="4919906" y="3814533"/>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59" name="Rectangle 8"/>
          <p:cNvSpPr>
            <a:spLocks noChangeArrowheads="1"/>
          </p:cNvSpPr>
          <p:nvPr/>
        </p:nvSpPr>
        <p:spPr bwMode="auto">
          <a:xfrm>
            <a:off x="2330491" y="2947886"/>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60" name="Line 9"/>
          <p:cNvSpPr>
            <a:spLocks noChangeShapeType="1"/>
          </p:cNvSpPr>
          <p:nvPr/>
        </p:nvSpPr>
        <p:spPr bwMode="auto">
          <a:xfrm>
            <a:off x="2330492" y="3119333"/>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1" name="Text Box 10"/>
          <p:cNvSpPr txBox="1">
            <a:spLocks noChangeArrowheads="1"/>
          </p:cNvSpPr>
          <p:nvPr/>
        </p:nvSpPr>
        <p:spPr bwMode="auto">
          <a:xfrm>
            <a:off x="3266460" y="289081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62" name="Rectangle 27"/>
          <p:cNvSpPr>
            <a:spLocks noChangeArrowheads="1"/>
          </p:cNvSpPr>
          <p:nvPr/>
        </p:nvSpPr>
        <p:spPr bwMode="auto">
          <a:xfrm>
            <a:off x="2247537" y="3076450"/>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63" name="Rectangle 27"/>
          <p:cNvSpPr>
            <a:spLocks noChangeArrowheads="1"/>
          </p:cNvSpPr>
          <p:nvPr/>
        </p:nvSpPr>
        <p:spPr bwMode="auto">
          <a:xfrm>
            <a:off x="4273100" y="4051488"/>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12" name="Oval 11"/>
          <p:cNvSpPr/>
          <p:nvPr/>
        </p:nvSpPr>
        <p:spPr>
          <a:xfrm>
            <a:off x="2032962" y="3345322"/>
            <a:ext cx="3029156" cy="310985"/>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13" name="Rectangle 12"/>
          <p:cNvSpPr/>
          <p:nvPr/>
        </p:nvSpPr>
        <p:spPr>
          <a:xfrm>
            <a:off x="5258513" y="2791090"/>
            <a:ext cx="3058869" cy="5832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4" name="TextBox 13"/>
          <p:cNvSpPr txBox="1"/>
          <p:nvPr/>
        </p:nvSpPr>
        <p:spPr>
          <a:xfrm>
            <a:off x="5211819" y="2740219"/>
            <a:ext cx="3105564" cy="646331"/>
          </a:xfrm>
          <a:prstGeom prst="rect">
            <a:avLst/>
          </a:prstGeom>
          <a:noFill/>
        </p:spPr>
        <p:txBody>
          <a:bodyPr wrap="square" rtlCol="0">
            <a:spAutoFit/>
          </a:bodyPr>
          <a:lstStyle/>
          <a:p>
            <a:r>
              <a:rPr lang="sv-SE" i="1" dirty="0" smtClean="0"/>
              <a:t>Note, not </a:t>
            </a:r>
            <a:r>
              <a:rPr lang="sv-SE" i="1" dirty="0" err="1" smtClean="0"/>
              <a:t>used</a:t>
            </a:r>
            <a:r>
              <a:rPr lang="sv-SE" i="1" dirty="0" smtClean="0"/>
              <a:t> in </a:t>
            </a:r>
            <a:r>
              <a:rPr lang="sv-SE" i="1" dirty="0" err="1" smtClean="0"/>
              <a:t>our</a:t>
            </a:r>
            <a:r>
              <a:rPr lang="sv-SE" i="1" dirty="0" smtClean="0"/>
              <a:t> </a:t>
            </a:r>
            <a:r>
              <a:rPr lang="sv-SE" i="1" dirty="0" err="1" smtClean="0"/>
              <a:t>case</a:t>
            </a:r>
            <a:r>
              <a:rPr lang="sv-SE" i="1" dirty="0" smtClean="0"/>
              <a:t>, </a:t>
            </a:r>
            <a:r>
              <a:rPr lang="sv-SE" i="1" dirty="0" err="1" smtClean="0"/>
              <a:t>therefore</a:t>
            </a:r>
            <a:r>
              <a:rPr lang="sv-SE" i="1" dirty="0" smtClean="0"/>
              <a:t> not </a:t>
            </a:r>
            <a:r>
              <a:rPr lang="sv-SE" i="1" dirty="0" err="1" smtClean="0"/>
              <a:t>added</a:t>
            </a:r>
            <a:r>
              <a:rPr lang="sv-SE" i="1" dirty="0" smtClean="0"/>
              <a:t> to the </a:t>
            </a:r>
            <a:r>
              <a:rPr lang="sv-SE" i="1" dirty="0" err="1" smtClean="0"/>
              <a:t>case</a:t>
            </a:r>
            <a:endParaRPr lang="sv-SE" i="1" dirty="0"/>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42652543"/>
      </p:ext>
    </p:extLst>
  </p:cSld>
  <p:clrMapOvr>
    <a:masterClrMapping/>
  </p:clrMapOvr>
  <mc:AlternateContent xmlns:mc="http://schemas.openxmlformats.org/markup-compatibility/2006">
    <mc:Choice xmlns:p14="http://schemas.microsoft.com/office/powerpoint/2010/main" Requires="p14">
      <p:transition spd="slow" p14:dur="2000" advTm="17163"/>
    </mc:Choice>
    <mc:Fallback>
      <p:transition spd="slow" advTm="1716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600" dirty="0" smtClean="0">
                <a:solidFill>
                  <a:srgbClr val="00B050"/>
                </a:solidFill>
              </a:rPr>
              <a:t>TO DO: </a:t>
            </a:r>
            <a:r>
              <a:rPr lang="sv-SE" sz="1600" dirty="0" smtClean="0"/>
              <a:t>If </a:t>
            </a:r>
            <a:r>
              <a:rPr lang="sv-SE" sz="1600" dirty="0" err="1" smtClean="0"/>
              <a:t>there</a:t>
            </a:r>
            <a:r>
              <a:rPr lang="sv-SE" sz="1600" dirty="0" smtClean="0"/>
              <a:t> is an </a:t>
            </a:r>
            <a:r>
              <a:rPr lang="sv-SE" sz="1600" dirty="0" err="1" smtClean="0"/>
              <a:t>accociation</a:t>
            </a:r>
            <a:r>
              <a:rPr lang="sv-SE" sz="1600" dirty="0" smtClean="0"/>
              <a:t> </a:t>
            </a:r>
            <a:r>
              <a:rPr lang="sv-SE" sz="1600" dirty="0" err="1" smtClean="0"/>
              <a:t>with</a:t>
            </a:r>
            <a:r>
              <a:rPr lang="sv-SE" sz="1600" dirty="0" smtClean="0"/>
              <a:t> the </a:t>
            </a:r>
            <a:r>
              <a:rPr lang="sv-SE" sz="1600" dirty="0" err="1" smtClean="0"/>
              <a:t>multiplicity</a:t>
            </a:r>
            <a:r>
              <a:rPr lang="sv-SE" sz="1600" dirty="0" smtClean="0"/>
              <a:t> 0..1 on </a:t>
            </a:r>
            <a:r>
              <a:rPr lang="sv-SE" sz="1600" dirty="0" err="1" smtClean="0"/>
              <a:t>both</a:t>
            </a:r>
            <a:r>
              <a:rPr lang="sv-SE" sz="1600" dirty="0" smtClean="0"/>
              <a:t> </a:t>
            </a:r>
            <a:r>
              <a:rPr lang="sv-SE" sz="1600" dirty="0" err="1" smtClean="0"/>
              <a:t>side</a:t>
            </a:r>
            <a:r>
              <a:rPr lang="sv-SE" sz="1600" dirty="0" smtClean="0"/>
              <a:t> – </a:t>
            </a:r>
            <a:r>
              <a:rPr lang="sv-SE" sz="1600" dirty="0" err="1" smtClean="0"/>
              <a:t>add</a:t>
            </a:r>
            <a:r>
              <a:rPr lang="sv-SE" sz="1600" dirty="0" smtClean="0"/>
              <a:t> a new table</a:t>
            </a:r>
            <a:endParaRPr lang="sv-SE" sz="1600" dirty="0"/>
          </a:p>
          <a:p>
            <a:endParaRPr lang="sv-SE" sz="2000" dirty="0"/>
          </a:p>
          <a:p>
            <a:pPr marL="0" indent="0">
              <a:buNone/>
            </a:pPr>
            <a:endParaRPr lang="sv-SE" sz="2000" dirty="0" smtClean="0"/>
          </a:p>
          <a:p>
            <a:pPr marL="0" indent="0">
              <a:buNone/>
            </a:pPr>
            <a:endParaRPr lang="sv-SE" sz="2000" dirty="0"/>
          </a:p>
          <a:p>
            <a:pPr marL="0" indent="0">
              <a:buNone/>
            </a:pPr>
            <a:endParaRPr lang="sv-SE" sz="2000" dirty="0"/>
          </a:p>
        </p:txBody>
      </p:sp>
      <p:sp>
        <p:nvSpPr>
          <p:cNvPr id="136" name="Rectangle 8"/>
          <p:cNvSpPr>
            <a:spLocks noChangeArrowheads="1"/>
          </p:cNvSpPr>
          <p:nvPr/>
        </p:nvSpPr>
        <p:spPr bwMode="auto">
          <a:xfrm>
            <a:off x="4224147" y="3439556"/>
            <a:ext cx="2000420" cy="643537"/>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7" name="Line 9"/>
          <p:cNvSpPr>
            <a:spLocks noChangeShapeType="1"/>
          </p:cNvSpPr>
          <p:nvPr/>
        </p:nvSpPr>
        <p:spPr bwMode="auto">
          <a:xfrm>
            <a:off x="4210443" y="360771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8" name="Text Box 10"/>
          <p:cNvSpPr txBox="1">
            <a:spLocks noChangeArrowheads="1"/>
          </p:cNvSpPr>
          <p:nvPr/>
        </p:nvSpPr>
        <p:spPr bwMode="auto">
          <a:xfrm>
            <a:off x="5048080" y="3391841"/>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46" name="Rectangle 27"/>
          <p:cNvSpPr>
            <a:spLocks noChangeArrowheads="1"/>
          </p:cNvSpPr>
          <p:nvPr/>
        </p:nvSpPr>
        <p:spPr bwMode="auto">
          <a:xfrm>
            <a:off x="4173392" y="3566190"/>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189" name="Rectangle 8"/>
          <p:cNvSpPr>
            <a:spLocks noChangeArrowheads="1"/>
          </p:cNvSpPr>
          <p:nvPr/>
        </p:nvSpPr>
        <p:spPr bwMode="auto">
          <a:xfrm>
            <a:off x="2640626" y="2875842"/>
            <a:ext cx="1318022" cy="51366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0" name="Line 9"/>
          <p:cNvSpPr>
            <a:spLocks noChangeShapeType="1"/>
          </p:cNvSpPr>
          <p:nvPr/>
        </p:nvSpPr>
        <p:spPr bwMode="auto">
          <a:xfrm>
            <a:off x="2640626" y="3047290"/>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1" name="Text Box 10"/>
          <p:cNvSpPr txBox="1">
            <a:spLocks noChangeArrowheads="1"/>
          </p:cNvSpPr>
          <p:nvPr/>
        </p:nvSpPr>
        <p:spPr bwMode="auto">
          <a:xfrm>
            <a:off x="2841842" y="2828215"/>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92" name="Rectangle 27"/>
          <p:cNvSpPr>
            <a:spLocks noChangeArrowheads="1"/>
          </p:cNvSpPr>
          <p:nvPr/>
        </p:nvSpPr>
        <p:spPr bwMode="auto">
          <a:xfrm>
            <a:off x="2603717" y="3012204"/>
            <a:ext cx="11063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46"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8</a:t>
            </a:r>
            <a:endParaRPr lang="sv-SE" dirty="0"/>
          </a:p>
        </p:txBody>
      </p:sp>
      <p:sp>
        <p:nvSpPr>
          <p:cNvPr id="45" name="TextBox 44"/>
          <p:cNvSpPr txBox="1"/>
          <p:nvPr/>
        </p:nvSpPr>
        <p:spPr>
          <a:xfrm>
            <a:off x="3606556" y="3633416"/>
            <a:ext cx="681936" cy="230832"/>
          </a:xfrm>
          <a:prstGeom prst="rect">
            <a:avLst/>
          </a:prstGeom>
          <a:noFill/>
        </p:spPr>
        <p:txBody>
          <a:bodyPr wrap="square" rtlCol="0">
            <a:spAutoFit/>
          </a:bodyPr>
          <a:lstStyle/>
          <a:p>
            <a:r>
              <a:rPr lang="sv-SE" sz="900" i="1" dirty="0" smtClean="0">
                <a:latin typeface="Verdana" panose="020B0604030504040204" pitchFamily="34" charset="0"/>
              </a:rPr>
              <a:t>has</a:t>
            </a:r>
            <a:endParaRPr lang="sv-SE" sz="900" i="1" dirty="0">
              <a:latin typeface="Verdana" panose="020B0604030504040204" pitchFamily="34" charset="0"/>
            </a:endParaRPr>
          </a:p>
        </p:txBody>
      </p:sp>
      <p:sp>
        <p:nvSpPr>
          <p:cNvPr id="47" name="Line 106"/>
          <p:cNvSpPr>
            <a:spLocks noChangeShapeType="1"/>
          </p:cNvSpPr>
          <p:nvPr/>
        </p:nvSpPr>
        <p:spPr bwMode="auto">
          <a:xfrm flipH="1" flipV="1">
            <a:off x="3407311" y="3868581"/>
            <a:ext cx="798592" cy="0"/>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48" name="Text Box 17"/>
          <p:cNvSpPr txBox="1">
            <a:spLocks noChangeArrowheads="1"/>
          </p:cNvSpPr>
          <p:nvPr/>
        </p:nvSpPr>
        <p:spPr bwMode="auto">
          <a:xfrm>
            <a:off x="3062718" y="340308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r>
              <a:rPr lang="sv-SE" altLang="sv-SE" sz="900" dirty="0">
                <a:latin typeface="Verdana" panose="020B0604030504040204" pitchFamily="34" charset="0"/>
              </a:rPr>
              <a:t>1</a:t>
            </a:r>
          </a:p>
        </p:txBody>
      </p:sp>
      <p:sp>
        <p:nvSpPr>
          <p:cNvPr id="49" name="Text Box 17"/>
          <p:cNvSpPr txBox="1">
            <a:spLocks noChangeArrowheads="1"/>
          </p:cNvSpPr>
          <p:nvPr/>
        </p:nvSpPr>
        <p:spPr bwMode="auto">
          <a:xfrm>
            <a:off x="3811800" y="3854913"/>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0..1</a:t>
            </a:r>
            <a:endParaRPr lang="sv-SE" altLang="sv-SE" sz="900" dirty="0">
              <a:latin typeface="Verdana" panose="020B0604030504040204" pitchFamily="34" charset="0"/>
            </a:endParaRPr>
          </a:p>
        </p:txBody>
      </p:sp>
      <p:sp>
        <p:nvSpPr>
          <p:cNvPr id="50" name="Isosceles Triangle 49"/>
          <p:cNvSpPr/>
          <p:nvPr/>
        </p:nvSpPr>
        <p:spPr>
          <a:xfrm rot="16200000">
            <a:off x="3511379" y="3722529"/>
            <a:ext cx="173827"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51" name="Line 106"/>
          <p:cNvSpPr>
            <a:spLocks noChangeShapeType="1"/>
          </p:cNvSpPr>
          <p:nvPr/>
        </p:nvSpPr>
        <p:spPr bwMode="auto">
          <a:xfrm flipV="1">
            <a:off x="3399561" y="3421797"/>
            <a:ext cx="7750" cy="45349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014933059"/>
      </p:ext>
    </p:extLst>
  </p:cSld>
  <p:clrMapOvr>
    <a:masterClrMapping/>
  </p:clrMapOvr>
  <mc:AlternateContent xmlns:mc="http://schemas.openxmlformats.org/markup-compatibility/2006">
    <mc:Choice xmlns:p14="http://schemas.microsoft.com/office/powerpoint/2010/main" Requires="p14">
      <p:transition spd="slow" p14:dur="2000" advTm="55690"/>
    </mc:Choice>
    <mc:Fallback>
      <p:transition spd="slow" advTm="5569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Real World and Models</a:t>
            </a:r>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6" name="Text Box 78"/>
          <p:cNvSpPr txBox="1">
            <a:spLocks noChangeArrowheads="1"/>
          </p:cNvSpPr>
          <p:nvPr/>
        </p:nvSpPr>
        <p:spPr bwMode="auto">
          <a:xfrm>
            <a:off x="2522935" y="4620817"/>
            <a:ext cx="10263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The real world </a:t>
            </a:r>
            <a:endParaRPr lang="en-US" altLang="sv-SE" sz="825" b="1" i="0"/>
          </a:p>
        </p:txBody>
      </p:sp>
      <p:sp>
        <p:nvSpPr>
          <p:cNvPr id="2067" name="Text Box 79"/>
          <p:cNvSpPr txBox="1">
            <a:spLocks noChangeArrowheads="1"/>
          </p:cNvSpPr>
          <p:nvPr/>
        </p:nvSpPr>
        <p:spPr bwMode="auto">
          <a:xfrm>
            <a:off x="3604023" y="4613837"/>
            <a:ext cx="16740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a:t>Graphical</a:t>
            </a:r>
            <a:r>
              <a:rPr lang="sv-SE" altLang="sv-SE" sz="825" b="1" i="0" dirty="0"/>
              <a:t> </a:t>
            </a:r>
            <a:r>
              <a:rPr lang="sv-SE" altLang="sv-SE" sz="825" b="1" i="0" dirty="0" err="1"/>
              <a:t>models</a:t>
            </a:r>
            <a:r>
              <a:rPr lang="sv-SE" altLang="sv-SE" sz="825" b="1" i="0" dirty="0"/>
              <a:t>/diagram</a:t>
            </a:r>
            <a:endParaRPr lang="en-US" altLang="sv-SE" sz="825" b="1" i="0" dirty="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33821"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33822"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33823"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33824"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33825"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33826"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33827"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33828"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33829"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79" name="Line 246"/>
          <p:cNvSpPr>
            <a:spLocks noChangeShapeType="1"/>
          </p:cNvSpPr>
          <p:nvPr/>
        </p:nvSpPr>
        <p:spPr bwMode="auto">
          <a:xfrm flipV="1">
            <a:off x="848916" y="4579144"/>
            <a:ext cx="6048375" cy="34529"/>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4518865" y="4094938"/>
            <a:ext cx="13211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(RDM) </a:t>
            </a:r>
            <a:r>
              <a:rPr lang="sv-SE" altLang="sv-SE" sz="825" i="0" dirty="0"/>
              <a:t>(in UML Class </a:t>
            </a:r>
            <a:r>
              <a:rPr lang="sv-SE" altLang="sv-SE" sz="825" i="0" dirty="0" smtClean="0"/>
              <a:t>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p>
          <a:p>
            <a:pPr eaLnBrk="1" hangingPunct="1"/>
            <a:r>
              <a:rPr lang="sv-SE" altLang="sv-SE" sz="825" i="0" dirty="0" err="1" smtClean="0"/>
              <a:t>of</a:t>
            </a:r>
            <a:r>
              <a:rPr lang="sv-SE" altLang="sv-SE" sz="825" i="0" dirty="0" smtClean="0"/>
              <a:t> software </a:t>
            </a:r>
            <a:r>
              <a:rPr lang="sv-SE" altLang="sv-SE" sz="825" i="0" dirty="0" err="1" smtClean="0"/>
              <a:t>concepts</a:t>
            </a:r>
            <a:r>
              <a:rPr lang="sv-SE" altLang="sv-SE" sz="825" i="0" dirty="0"/>
              <a:t> </a:t>
            </a:r>
            <a:endParaRPr lang="sv-SE" altLang="sv-SE" sz="825" i="0" dirty="0" smtClean="0"/>
          </a:p>
          <a:p>
            <a:pPr eaLnBrk="1" hangingPunct="1"/>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pic>
        <p:nvPicPr>
          <p:cNvPr id="5" name="Audio 4">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3432566086"/>
      </p:ext>
    </p:extLst>
  </p:cSld>
  <p:clrMapOvr>
    <a:masterClrMapping/>
  </p:clrMapOvr>
  <mc:AlternateContent xmlns:mc="http://schemas.openxmlformats.org/markup-compatibility/2006">
    <mc:Choice xmlns:p14="http://schemas.microsoft.com/office/powerpoint/2010/main" Requires="p14">
      <p:transition spd="slow" p14:dur="2000" advTm="32002"/>
    </mc:Choice>
    <mc:Fallback>
      <p:transition spd="slow" advTm="320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92000" y="1275534"/>
            <a:ext cx="8178978" cy="1262914"/>
          </a:xfrm>
        </p:spPr>
        <p:txBody>
          <a:bodyPr>
            <a:normAutofit/>
          </a:bodyPr>
          <a:lstStyle/>
          <a:p>
            <a:r>
              <a:rPr lang="sv-SE" sz="1600" dirty="0" smtClean="0">
                <a:solidFill>
                  <a:srgbClr val="FF0000"/>
                </a:solidFill>
              </a:rPr>
              <a:t>DONE: </a:t>
            </a:r>
            <a:r>
              <a:rPr lang="sv-SE" sz="1600" dirty="0"/>
              <a:t>If </a:t>
            </a:r>
            <a:r>
              <a:rPr lang="sv-SE" sz="1600" dirty="0" err="1"/>
              <a:t>there</a:t>
            </a:r>
            <a:r>
              <a:rPr lang="sv-SE" sz="1600" dirty="0"/>
              <a:t> is an </a:t>
            </a:r>
            <a:r>
              <a:rPr lang="sv-SE" sz="1600" dirty="0" err="1"/>
              <a:t>accociation</a:t>
            </a:r>
            <a:r>
              <a:rPr lang="sv-SE" sz="1600" dirty="0"/>
              <a:t> </a:t>
            </a:r>
            <a:r>
              <a:rPr lang="sv-SE" sz="1600" dirty="0" err="1"/>
              <a:t>with</a:t>
            </a:r>
            <a:r>
              <a:rPr lang="sv-SE" sz="1600" dirty="0"/>
              <a:t> the </a:t>
            </a:r>
            <a:r>
              <a:rPr lang="sv-SE" sz="1600" dirty="0" err="1"/>
              <a:t>multiplicity</a:t>
            </a:r>
            <a:r>
              <a:rPr lang="sv-SE" sz="1600" dirty="0"/>
              <a:t> 0..1 on </a:t>
            </a:r>
            <a:r>
              <a:rPr lang="sv-SE" sz="1600" dirty="0" err="1"/>
              <a:t>both</a:t>
            </a:r>
            <a:r>
              <a:rPr lang="sv-SE" sz="1600" dirty="0"/>
              <a:t> </a:t>
            </a:r>
            <a:r>
              <a:rPr lang="sv-SE" sz="1600" dirty="0" err="1"/>
              <a:t>side</a:t>
            </a:r>
            <a:r>
              <a:rPr lang="sv-SE" sz="1600" dirty="0"/>
              <a:t> – </a:t>
            </a:r>
            <a:r>
              <a:rPr lang="sv-SE" sz="1600" dirty="0" err="1"/>
              <a:t>add</a:t>
            </a:r>
            <a:r>
              <a:rPr lang="sv-SE" sz="1600" dirty="0"/>
              <a:t> a new table</a:t>
            </a:r>
          </a:p>
          <a:p>
            <a:pPr marL="0" indent="0">
              <a:buNone/>
            </a:pPr>
            <a:endParaRPr lang="sv-SE" sz="2000" dirty="0"/>
          </a:p>
          <a:p>
            <a:pPr marL="0" indent="0">
              <a:buNone/>
            </a:pPr>
            <a:endParaRPr lang="sv-SE" sz="2000" dirty="0" smtClean="0"/>
          </a:p>
          <a:p>
            <a:pPr marL="0" indent="0">
              <a:buNone/>
            </a:pPr>
            <a:endParaRPr lang="sv-SE" sz="2000" dirty="0"/>
          </a:p>
          <a:p>
            <a:endParaRPr lang="sv-SE" sz="2000" dirty="0"/>
          </a:p>
        </p:txBody>
      </p:sp>
      <p:sp>
        <p:nvSpPr>
          <p:cNvPr id="53" name="Title 1"/>
          <p:cNvSpPr>
            <a:spLocks noGrp="1"/>
          </p:cNvSpPr>
          <p:nvPr>
            <p:ph type="title"/>
          </p:nvPr>
        </p:nvSpPr>
        <p:spPr>
          <a:xfrm>
            <a:off x="792000" y="627534"/>
            <a:ext cx="6850800" cy="596700"/>
          </a:xfrm>
        </p:spPr>
        <p:txBody>
          <a:bodyPr/>
          <a:lstStyle/>
          <a:p>
            <a:r>
              <a:rPr lang="sv-SE" dirty="0" err="1" smtClean="0"/>
              <a:t>Towards</a:t>
            </a:r>
            <a:r>
              <a:rPr lang="sv-SE" dirty="0" smtClean="0"/>
              <a:t> a RDM – Step 8 </a:t>
            </a:r>
            <a:endParaRPr lang="sv-SE" dirty="0"/>
          </a:p>
        </p:txBody>
      </p:sp>
      <p:sp>
        <p:nvSpPr>
          <p:cNvPr id="56" name="Rectangle 8"/>
          <p:cNvSpPr>
            <a:spLocks noChangeArrowheads="1"/>
          </p:cNvSpPr>
          <p:nvPr/>
        </p:nvSpPr>
        <p:spPr bwMode="auto">
          <a:xfrm>
            <a:off x="4690066" y="3865942"/>
            <a:ext cx="2000420" cy="59461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7" name="Line 9"/>
          <p:cNvSpPr>
            <a:spLocks noChangeShapeType="1"/>
          </p:cNvSpPr>
          <p:nvPr/>
        </p:nvSpPr>
        <p:spPr bwMode="auto">
          <a:xfrm>
            <a:off x="4690066" y="4046308"/>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8" name="Text Box 10"/>
          <p:cNvSpPr txBox="1">
            <a:spLocks noChangeArrowheads="1"/>
          </p:cNvSpPr>
          <p:nvPr/>
        </p:nvSpPr>
        <p:spPr bwMode="auto">
          <a:xfrm>
            <a:off x="5336872" y="3814533"/>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59" name="Rectangle 8"/>
          <p:cNvSpPr>
            <a:spLocks noChangeArrowheads="1"/>
          </p:cNvSpPr>
          <p:nvPr/>
        </p:nvSpPr>
        <p:spPr bwMode="auto">
          <a:xfrm>
            <a:off x="2330491" y="2947886"/>
            <a:ext cx="2615221" cy="519218"/>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60" name="Line 9"/>
          <p:cNvSpPr>
            <a:spLocks noChangeShapeType="1"/>
          </p:cNvSpPr>
          <p:nvPr/>
        </p:nvSpPr>
        <p:spPr bwMode="auto">
          <a:xfrm>
            <a:off x="2330492" y="3119333"/>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1" name="Text Box 10"/>
          <p:cNvSpPr txBox="1">
            <a:spLocks noChangeArrowheads="1"/>
          </p:cNvSpPr>
          <p:nvPr/>
        </p:nvSpPr>
        <p:spPr bwMode="auto">
          <a:xfrm>
            <a:off x="3266460" y="2890819"/>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62" name="Rectangle 27"/>
          <p:cNvSpPr>
            <a:spLocks noChangeArrowheads="1"/>
          </p:cNvSpPr>
          <p:nvPr/>
        </p:nvSpPr>
        <p:spPr bwMode="auto">
          <a:xfrm>
            <a:off x="2247537" y="3076450"/>
            <a:ext cx="18261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p:txBody>
      </p:sp>
      <p:sp>
        <p:nvSpPr>
          <p:cNvPr id="63" name="Rectangle 27"/>
          <p:cNvSpPr>
            <a:spLocks noChangeArrowheads="1"/>
          </p:cNvSpPr>
          <p:nvPr/>
        </p:nvSpPr>
        <p:spPr bwMode="auto">
          <a:xfrm>
            <a:off x="4690066" y="4051488"/>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13" name="Rectangle 8"/>
          <p:cNvSpPr>
            <a:spLocks noChangeArrowheads="1"/>
          </p:cNvSpPr>
          <p:nvPr/>
        </p:nvSpPr>
        <p:spPr bwMode="auto">
          <a:xfrm>
            <a:off x="1514245" y="3933304"/>
            <a:ext cx="2467342" cy="7703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 name="Line 9"/>
          <p:cNvSpPr>
            <a:spLocks noChangeShapeType="1"/>
          </p:cNvSpPr>
          <p:nvPr/>
        </p:nvSpPr>
        <p:spPr bwMode="auto">
          <a:xfrm flipV="1">
            <a:off x="1514246" y="4125753"/>
            <a:ext cx="2453638" cy="560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5" name="Text Box 10"/>
          <p:cNvSpPr txBox="1">
            <a:spLocks noChangeArrowheads="1"/>
          </p:cNvSpPr>
          <p:nvPr/>
        </p:nvSpPr>
        <p:spPr bwMode="auto">
          <a:xfrm>
            <a:off x="2110969" y="3887436"/>
            <a:ext cx="152713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StudentHasMobile</a:t>
            </a:r>
            <a:endParaRPr lang="sv-SE" altLang="sv-SE" sz="1050" dirty="0">
              <a:latin typeface="Verdana" panose="020B0604030504040204" pitchFamily="34" charset="0"/>
            </a:endParaRPr>
          </a:p>
        </p:txBody>
      </p:sp>
      <p:sp>
        <p:nvSpPr>
          <p:cNvPr id="16" name="Rectangle 27"/>
          <p:cNvSpPr>
            <a:spLocks noChangeArrowheads="1"/>
          </p:cNvSpPr>
          <p:nvPr/>
        </p:nvSpPr>
        <p:spPr bwMode="auto">
          <a:xfrm>
            <a:off x="1451728" y="4132312"/>
            <a:ext cx="2645276"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studentHasMobileID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a:t>
            </a:r>
            <a:r>
              <a:rPr lang="sv-SE" altLang="sv-SE" sz="900" dirty="0" smtClean="0">
                <a:latin typeface="Verdana" panose="020B0604030504040204" pitchFamily="34" charset="0"/>
              </a:rPr>
              <a:t>(FK </a:t>
            </a:r>
            <a:r>
              <a:rPr lang="sv-SE" altLang="sv-SE" sz="900" dirty="0" smtClean="0">
                <a:latin typeface="Verdana" panose="020B0604030504040204" pitchFamily="34" charset="0"/>
              </a:rPr>
              <a:t>to </a:t>
            </a:r>
            <a:r>
              <a:rPr lang="sv-SE" altLang="sv-SE" sz="900" dirty="0" err="1" smtClean="0">
                <a:latin typeface="Verdana" panose="020B0604030504040204" pitchFamily="34" charset="0"/>
              </a:rPr>
              <a:t>Student.studentID</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(1..1) </a:t>
            </a:r>
            <a:r>
              <a:rPr lang="sv-SE" altLang="sv-SE" sz="900" dirty="0" smtClean="0">
                <a:latin typeface="Verdana" panose="020B0604030504040204" pitchFamily="34" charset="0"/>
              </a:rPr>
              <a:t>(FK </a:t>
            </a:r>
            <a:r>
              <a:rPr lang="sv-SE" altLang="sv-SE" sz="900" dirty="0" smtClean="0">
                <a:latin typeface="Verdana" panose="020B0604030504040204" pitchFamily="34" charset="0"/>
              </a:rPr>
              <a:t>to </a:t>
            </a:r>
            <a:r>
              <a:rPr lang="sv-SE" altLang="sv-SE" sz="900" dirty="0" err="1" smtClean="0">
                <a:latin typeface="Verdana" panose="020B0604030504040204" pitchFamily="34" charset="0"/>
              </a:rPr>
              <a:t>Mobile.mobileID</a:t>
            </a:r>
            <a:r>
              <a:rPr lang="sv-SE" altLang="sv-SE" sz="900" dirty="0" smtClean="0">
                <a:latin typeface="Verdana" panose="020B0604030504040204" pitchFamily="34" charset="0"/>
              </a:rPr>
              <a:t>)</a:t>
            </a:r>
          </a:p>
        </p:txBody>
      </p:sp>
      <p:sp>
        <p:nvSpPr>
          <p:cNvPr id="19" name="Rectangle 18"/>
          <p:cNvSpPr/>
          <p:nvPr/>
        </p:nvSpPr>
        <p:spPr>
          <a:xfrm>
            <a:off x="5258513" y="2791090"/>
            <a:ext cx="3058869" cy="5832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0" name="TextBox 19"/>
          <p:cNvSpPr txBox="1"/>
          <p:nvPr/>
        </p:nvSpPr>
        <p:spPr>
          <a:xfrm>
            <a:off x="5211819" y="2740219"/>
            <a:ext cx="3105564" cy="646331"/>
          </a:xfrm>
          <a:prstGeom prst="rect">
            <a:avLst/>
          </a:prstGeom>
          <a:noFill/>
        </p:spPr>
        <p:txBody>
          <a:bodyPr wrap="square" rtlCol="0">
            <a:spAutoFit/>
          </a:bodyPr>
          <a:lstStyle/>
          <a:p>
            <a:r>
              <a:rPr lang="sv-SE" i="1" dirty="0" smtClean="0"/>
              <a:t>Note, not </a:t>
            </a:r>
            <a:r>
              <a:rPr lang="sv-SE" i="1" dirty="0" err="1" smtClean="0"/>
              <a:t>used</a:t>
            </a:r>
            <a:r>
              <a:rPr lang="sv-SE" i="1" dirty="0" smtClean="0"/>
              <a:t> in </a:t>
            </a:r>
            <a:r>
              <a:rPr lang="sv-SE" i="1" dirty="0" err="1" smtClean="0"/>
              <a:t>our</a:t>
            </a:r>
            <a:r>
              <a:rPr lang="sv-SE" i="1" dirty="0" smtClean="0"/>
              <a:t> </a:t>
            </a:r>
            <a:r>
              <a:rPr lang="sv-SE" i="1" dirty="0" err="1" smtClean="0"/>
              <a:t>case</a:t>
            </a:r>
            <a:r>
              <a:rPr lang="sv-SE" i="1" dirty="0" smtClean="0"/>
              <a:t>, </a:t>
            </a:r>
            <a:r>
              <a:rPr lang="sv-SE" i="1" dirty="0" err="1" smtClean="0"/>
              <a:t>therefore</a:t>
            </a:r>
            <a:r>
              <a:rPr lang="sv-SE" i="1" dirty="0" smtClean="0"/>
              <a:t> not </a:t>
            </a:r>
            <a:r>
              <a:rPr lang="sv-SE" i="1" dirty="0" err="1" smtClean="0"/>
              <a:t>added</a:t>
            </a:r>
            <a:r>
              <a:rPr lang="sv-SE" i="1" dirty="0" smtClean="0"/>
              <a:t> to the </a:t>
            </a:r>
            <a:r>
              <a:rPr lang="sv-SE" i="1" dirty="0" err="1" smtClean="0"/>
              <a:t>case</a:t>
            </a:r>
            <a:endParaRPr lang="sv-SE" i="1" dirty="0"/>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568954997"/>
      </p:ext>
    </p:extLst>
  </p:cSld>
  <p:clrMapOvr>
    <a:masterClrMapping/>
  </p:clrMapOvr>
  <mc:AlternateContent xmlns:mc="http://schemas.openxmlformats.org/markup-compatibility/2006">
    <mc:Choice xmlns:p14="http://schemas.microsoft.com/office/powerpoint/2010/main" Requires="p14">
      <p:transition spd="slow" p14:dur="2000" advTm="37742"/>
    </mc:Choice>
    <mc:Fallback>
      <p:transition spd="slow" advTm="3774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9</a:t>
            </a:r>
            <a:endParaRPr lang="sv-SE" dirty="0"/>
          </a:p>
        </p:txBody>
      </p:sp>
      <p:sp>
        <p:nvSpPr>
          <p:cNvPr id="95" name="Content Placeholder 2"/>
          <p:cNvSpPr>
            <a:spLocks noGrp="1"/>
          </p:cNvSpPr>
          <p:nvPr>
            <p:ph idx="1"/>
          </p:nvPr>
        </p:nvSpPr>
        <p:spPr>
          <a:xfrm>
            <a:off x="462816" y="1113556"/>
            <a:ext cx="8326382" cy="765573"/>
          </a:xfrm>
        </p:spPr>
        <p:txBody>
          <a:bodyPr>
            <a:normAutofit fontScale="25000" lnSpcReduction="20000"/>
          </a:bodyPr>
          <a:lstStyle/>
          <a:p>
            <a:r>
              <a:rPr lang="sv-SE" sz="5200" dirty="0" smtClean="0">
                <a:solidFill>
                  <a:srgbClr val="00B050"/>
                </a:solidFill>
              </a:rPr>
              <a:t>TO DO: </a:t>
            </a:r>
            <a:r>
              <a:rPr lang="sv-SE" sz="5200" dirty="0" err="1" smtClean="0"/>
              <a:t>Identify</a:t>
            </a:r>
            <a:r>
              <a:rPr lang="sv-SE" sz="5200" dirty="0" smtClean="0"/>
              <a:t> Alternative Keys (AK), </a:t>
            </a:r>
            <a:r>
              <a:rPr lang="sv-SE" sz="5200" dirty="0" err="1" smtClean="0"/>
              <a:t>that</a:t>
            </a:r>
            <a:r>
              <a:rPr lang="sv-SE" sz="5200" dirty="0" smtClean="0"/>
              <a:t> </a:t>
            </a:r>
            <a:r>
              <a:rPr lang="sv-SE" sz="5200" dirty="0" err="1" smtClean="0"/>
              <a:t>also</a:t>
            </a:r>
            <a:r>
              <a:rPr lang="sv-SE" sz="5200" dirty="0" smtClean="0"/>
              <a:t> </a:t>
            </a:r>
            <a:r>
              <a:rPr lang="sv-SE" sz="5200" dirty="0" err="1" smtClean="0"/>
              <a:t>can</a:t>
            </a:r>
            <a:r>
              <a:rPr lang="sv-SE" sz="5200" dirty="0" smtClean="0"/>
              <a:t> </a:t>
            </a:r>
            <a:r>
              <a:rPr lang="sv-SE" sz="5200" dirty="0" err="1" smtClean="0"/>
              <a:t>uniquely</a:t>
            </a:r>
            <a:r>
              <a:rPr lang="sv-SE" sz="5200" dirty="0" smtClean="0"/>
              <a:t> </a:t>
            </a:r>
            <a:r>
              <a:rPr lang="sv-SE" sz="5200" dirty="0" err="1" smtClean="0"/>
              <a:t>identify</a:t>
            </a:r>
            <a:r>
              <a:rPr lang="sv-SE" sz="5200" dirty="0" smtClean="0"/>
              <a:t> </a:t>
            </a:r>
            <a:r>
              <a:rPr lang="sv-SE" sz="5200" dirty="0" err="1" smtClean="0"/>
              <a:t>objects</a:t>
            </a:r>
            <a:r>
              <a:rPr lang="sv-SE" sz="5200" dirty="0" smtClean="0"/>
              <a:t> </a:t>
            </a:r>
            <a:r>
              <a:rPr lang="sv-SE" sz="5200" dirty="0" err="1" smtClean="0"/>
              <a:t>of</a:t>
            </a:r>
            <a:r>
              <a:rPr lang="sv-SE" sz="5200" dirty="0" smtClean="0"/>
              <a:t> a </a:t>
            </a:r>
            <a:r>
              <a:rPr lang="sv-SE" sz="5200" dirty="0" err="1" smtClean="0"/>
              <a:t>class</a:t>
            </a:r>
            <a:r>
              <a:rPr lang="sv-SE" sz="5200" dirty="0" smtClean="0"/>
              <a:t>. </a:t>
            </a:r>
            <a:r>
              <a:rPr lang="sv-SE" sz="5200" dirty="0" err="1" smtClean="0"/>
              <a:t>Why</a:t>
            </a:r>
            <a:r>
              <a:rPr lang="sv-SE" sz="5200" dirty="0" smtClean="0"/>
              <a:t>? F</a:t>
            </a:r>
            <a:r>
              <a:rPr lang="sv-SE" sz="5200" dirty="0" smtClean="0"/>
              <a:t>or </a:t>
            </a:r>
            <a:r>
              <a:rPr lang="sv-SE" sz="5200" dirty="0" smtClean="0"/>
              <a:t>data </a:t>
            </a:r>
            <a:r>
              <a:rPr lang="sv-SE" sz="5200" dirty="0" err="1" smtClean="0"/>
              <a:t>quality</a:t>
            </a:r>
            <a:r>
              <a:rPr lang="sv-SE" sz="5200" dirty="0" smtClean="0"/>
              <a:t> </a:t>
            </a:r>
            <a:r>
              <a:rPr lang="sv-SE" sz="5200" dirty="0" err="1" smtClean="0"/>
              <a:t>reason</a:t>
            </a:r>
            <a:r>
              <a:rPr lang="sv-SE" sz="5200" dirty="0" smtClean="0"/>
              <a:t>. </a:t>
            </a:r>
            <a:r>
              <a:rPr lang="sv-SE" sz="5200" dirty="0" err="1" smtClean="0"/>
              <a:t>W</a:t>
            </a:r>
            <a:r>
              <a:rPr lang="sv-SE" sz="5200" dirty="0" err="1" smtClean="0"/>
              <a:t>e</a:t>
            </a:r>
            <a:r>
              <a:rPr lang="sv-SE" sz="5200" dirty="0" smtClean="0"/>
              <a:t> </a:t>
            </a:r>
            <a:r>
              <a:rPr lang="sv-SE" sz="5200" dirty="0" err="1" smtClean="0"/>
              <a:t>may</a:t>
            </a:r>
            <a:r>
              <a:rPr lang="sv-SE" sz="5200" dirty="0" smtClean="0"/>
              <a:t> </a:t>
            </a:r>
            <a:r>
              <a:rPr lang="sv-SE" sz="5200" dirty="0" err="1" smtClean="0"/>
              <a:t>need</a:t>
            </a:r>
            <a:r>
              <a:rPr lang="sv-SE" sz="5200" dirty="0" smtClean="0"/>
              <a:t> to </a:t>
            </a:r>
            <a:r>
              <a:rPr lang="sv-SE" sz="5200" dirty="0" err="1" smtClean="0"/>
              <a:t>enforce</a:t>
            </a:r>
            <a:r>
              <a:rPr lang="sv-SE" sz="5200" dirty="0" smtClean="0"/>
              <a:t> the </a:t>
            </a:r>
            <a:r>
              <a:rPr lang="sv-SE" sz="5200" dirty="0" err="1" smtClean="0"/>
              <a:t>use</a:t>
            </a:r>
            <a:r>
              <a:rPr lang="sv-SE" sz="5200" dirty="0" smtClean="0"/>
              <a:t> </a:t>
            </a:r>
            <a:r>
              <a:rPr lang="sv-SE" sz="5200" dirty="0" err="1" smtClean="0"/>
              <a:t>of</a:t>
            </a:r>
            <a:r>
              <a:rPr lang="sv-SE" sz="5200" dirty="0" smtClean="0"/>
              <a:t> </a:t>
            </a:r>
            <a:r>
              <a:rPr lang="sv-SE" sz="5200" dirty="0" err="1" smtClean="0"/>
              <a:t>unique</a:t>
            </a:r>
            <a:r>
              <a:rPr lang="sv-SE" sz="5200" dirty="0" smtClean="0"/>
              <a:t> </a:t>
            </a:r>
            <a:r>
              <a:rPr lang="sv-SE" sz="5200" dirty="0" err="1" smtClean="0"/>
              <a:t>values</a:t>
            </a:r>
            <a:r>
              <a:rPr lang="sv-SE" sz="5200" dirty="0" smtClean="0"/>
              <a:t> for </a:t>
            </a:r>
            <a:r>
              <a:rPr lang="sv-SE" sz="5200" dirty="0" err="1" smtClean="0"/>
              <a:t>these</a:t>
            </a:r>
            <a:r>
              <a:rPr lang="sv-SE" sz="5200" dirty="0" smtClean="0"/>
              <a:t> </a:t>
            </a:r>
            <a:r>
              <a:rPr lang="sv-SE" sz="5200" dirty="0" err="1" smtClean="0"/>
              <a:t>attributes</a:t>
            </a:r>
            <a:r>
              <a:rPr lang="sv-SE" sz="5200" dirty="0" smtClean="0"/>
              <a:t> for business </a:t>
            </a:r>
            <a:r>
              <a:rPr lang="sv-SE" sz="5200" dirty="0" err="1" smtClean="0"/>
              <a:t>reasons</a:t>
            </a:r>
            <a:endParaRPr lang="sv-SE" sz="5200" dirty="0" smtClean="0"/>
          </a:p>
          <a:p>
            <a:pPr marL="0" indent="0">
              <a:buNone/>
            </a:pPr>
            <a:endParaRPr lang="sv-SE" sz="2000" dirty="0"/>
          </a:p>
          <a:p>
            <a:pPr marL="0" indent="0">
              <a:buNone/>
            </a:pPr>
            <a:endParaRPr lang="sv-SE" sz="2000" dirty="0" smtClean="0"/>
          </a:p>
          <a:p>
            <a:pPr marL="0" indent="0">
              <a:buNone/>
            </a:pPr>
            <a:endParaRPr lang="sv-SE" sz="2000" dirty="0"/>
          </a:p>
          <a:p>
            <a:endParaRPr lang="sv-SE" sz="2000" dirty="0"/>
          </a:p>
        </p:txBody>
      </p:sp>
      <p:sp>
        <p:nvSpPr>
          <p:cNvPr id="215" name="Rectangle 23"/>
          <p:cNvSpPr>
            <a:spLocks noChangeArrowheads="1"/>
          </p:cNvSpPr>
          <p:nvPr/>
        </p:nvSpPr>
        <p:spPr bwMode="auto">
          <a:xfrm>
            <a:off x="4197055" y="2351515"/>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16" name="Text Box 25"/>
          <p:cNvSpPr txBox="1">
            <a:spLocks noChangeArrowheads="1"/>
          </p:cNvSpPr>
          <p:nvPr/>
        </p:nvSpPr>
        <p:spPr bwMode="auto">
          <a:xfrm>
            <a:off x="4416131" y="230508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17" name="Line 34"/>
          <p:cNvSpPr>
            <a:spLocks noChangeShapeType="1"/>
          </p:cNvSpPr>
          <p:nvPr/>
        </p:nvSpPr>
        <p:spPr bwMode="auto">
          <a:xfrm flipV="1">
            <a:off x="4197055" y="2528435"/>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18" name="Text Box 22"/>
          <p:cNvSpPr txBox="1">
            <a:spLocks noChangeArrowheads="1"/>
          </p:cNvSpPr>
          <p:nvPr/>
        </p:nvSpPr>
        <p:spPr bwMode="auto">
          <a:xfrm>
            <a:off x="4197055" y="2454775"/>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19"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0"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221"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22" name="Text Box 22"/>
          <p:cNvSpPr txBox="1">
            <a:spLocks noChangeArrowheads="1"/>
          </p:cNvSpPr>
          <p:nvPr/>
        </p:nvSpPr>
        <p:spPr bwMode="auto">
          <a:xfrm>
            <a:off x="6684050" y="4428668"/>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3" name="Rectangle 23"/>
          <p:cNvSpPr>
            <a:spLocks noChangeArrowheads="1"/>
          </p:cNvSpPr>
          <p:nvPr/>
        </p:nvSpPr>
        <p:spPr bwMode="auto">
          <a:xfrm>
            <a:off x="6118471" y="3225443"/>
            <a:ext cx="2861877" cy="67835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24" name="Text Box 25"/>
          <p:cNvSpPr txBox="1">
            <a:spLocks noChangeArrowheads="1"/>
          </p:cNvSpPr>
          <p:nvPr/>
        </p:nvSpPr>
        <p:spPr bwMode="auto">
          <a:xfrm>
            <a:off x="6464417" y="3217756"/>
            <a:ext cx="152771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225" name="Line 34"/>
          <p:cNvSpPr>
            <a:spLocks noChangeShapeType="1"/>
          </p:cNvSpPr>
          <p:nvPr/>
        </p:nvSpPr>
        <p:spPr bwMode="auto">
          <a:xfrm>
            <a:off x="6129205" y="3426521"/>
            <a:ext cx="2840410" cy="1250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26" name="Text Box 22"/>
          <p:cNvSpPr txBox="1">
            <a:spLocks noChangeArrowheads="1"/>
          </p:cNvSpPr>
          <p:nvPr/>
        </p:nvSpPr>
        <p:spPr bwMode="auto">
          <a:xfrm>
            <a:off x="6058635" y="3395807"/>
            <a:ext cx="301479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27"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228"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29"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230"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231" name="Rectangle 23"/>
          <p:cNvSpPr>
            <a:spLocks noChangeArrowheads="1"/>
          </p:cNvSpPr>
          <p:nvPr/>
        </p:nvSpPr>
        <p:spPr bwMode="auto">
          <a:xfrm>
            <a:off x="6313382" y="2408950"/>
            <a:ext cx="2259007"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2" name="Text Box 25"/>
          <p:cNvSpPr txBox="1">
            <a:spLocks noChangeArrowheads="1"/>
          </p:cNvSpPr>
          <p:nvPr/>
        </p:nvSpPr>
        <p:spPr bwMode="auto">
          <a:xfrm>
            <a:off x="6532457" y="2362515"/>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233" name="Line 34"/>
          <p:cNvSpPr>
            <a:spLocks noChangeShapeType="1"/>
          </p:cNvSpPr>
          <p:nvPr/>
        </p:nvSpPr>
        <p:spPr bwMode="auto">
          <a:xfrm flipV="1">
            <a:off x="6313381" y="2575023"/>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34" name="Text Box 22"/>
          <p:cNvSpPr txBox="1">
            <a:spLocks noChangeArrowheads="1"/>
          </p:cNvSpPr>
          <p:nvPr/>
        </p:nvSpPr>
        <p:spPr bwMode="auto">
          <a:xfrm>
            <a:off x="6265027" y="2519989"/>
            <a:ext cx="23557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35"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6"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37"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238" name="Rectangle 18"/>
          <p:cNvSpPr>
            <a:spLocks noChangeArrowheads="1"/>
          </p:cNvSpPr>
          <p:nvPr/>
        </p:nvSpPr>
        <p:spPr bwMode="auto">
          <a:xfrm>
            <a:off x="3103938" y="2935768"/>
            <a:ext cx="2742346"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39" name="Line 19"/>
          <p:cNvSpPr>
            <a:spLocks noChangeShapeType="1"/>
          </p:cNvSpPr>
          <p:nvPr/>
        </p:nvSpPr>
        <p:spPr bwMode="auto">
          <a:xfrm flipV="1">
            <a:off x="3103939" y="3117530"/>
            <a:ext cx="27262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40" name="Text Box 21"/>
          <p:cNvSpPr txBox="1">
            <a:spLocks noChangeArrowheads="1"/>
          </p:cNvSpPr>
          <p:nvPr/>
        </p:nvSpPr>
        <p:spPr bwMode="auto">
          <a:xfrm>
            <a:off x="3839815" y="2904513"/>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241"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42" name="Rectangle 28"/>
          <p:cNvSpPr>
            <a:spLocks noChangeArrowheads="1"/>
          </p:cNvSpPr>
          <p:nvPr/>
        </p:nvSpPr>
        <p:spPr bwMode="auto">
          <a:xfrm>
            <a:off x="3042570" y="3095759"/>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endParaRPr lang="sv-SE" altLang="sv-SE" sz="900" dirty="0">
              <a:latin typeface="Verdana" panose="020B0604030504040204" pitchFamily="34" charset="0"/>
            </a:endParaRPr>
          </a:p>
        </p:txBody>
      </p:sp>
      <p:sp>
        <p:nvSpPr>
          <p:cNvPr id="243" name="Rectangle 23"/>
          <p:cNvSpPr>
            <a:spLocks noChangeArrowheads="1"/>
          </p:cNvSpPr>
          <p:nvPr/>
        </p:nvSpPr>
        <p:spPr bwMode="auto">
          <a:xfrm>
            <a:off x="4181565" y="4393286"/>
            <a:ext cx="1649298"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44" name="Line 34"/>
          <p:cNvSpPr>
            <a:spLocks noChangeShapeType="1"/>
          </p:cNvSpPr>
          <p:nvPr/>
        </p:nvSpPr>
        <p:spPr bwMode="auto">
          <a:xfrm flipV="1">
            <a:off x="4181564" y="4594178"/>
            <a:ext cx="1619284" cy="17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45" name="Text Box 22"/>
          <p:cNvSpPr txBox="1">
            <a:spLocks noChangeArrowheads="1"/>
          </p:cNvSpPr>
          <p:nvPr/>
        </p:nvSpPr>
        <p:spPr bwMode="auto">
          <a:xfrm>
            <a:off x="4170753" y="4548208"/>
            <a:ext cx="179944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46"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47" name="Rectangle 8"/>
          <p:cNvSpPr>
            <a:spLocks noChangeArrowheads="1"/>
          </p:cNvSpPr>
          <p:nvPr/>
        </p:nvSpPr>
        <p:spPr bwMode="auto">
          <a:xfrm>
            <a:off x="60897" y="3918241"/>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48" name="Line 9"/>
          <p:cNvSpPr>
            <a:spLocks noChangeShapeType="1"/>
          </p:cNvSpPr>
          <p:nvPr/>
        </p:nvSpPr>
        <p:spPr bwMode="auto">
          <a:xfrm>
            <a:off x="48299" y="4095107"/>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49" name="Text Box 10"/>
          <p:cNvSpPr txBox="1">
            <a:spLocks noChangeArrowheads="1"/>
          </p:cNvSpPr>
          <p:nvPr/>
        </p:nvSpPr>
        <p:spPr bwMode="auto">
          <a:xfrm>
            <a:off x="178500" y="386085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250" name="Rectangle 27"/>
          <p:cNvSpPr>
            <a:spLocks noChangeArrowheads="1"/>
          </p:cNvSpPr>
          <p:nvPr/>
        </p:nvSpPr>
        <p:spPr bwMode="auto">
          <a:xfrm>
            <a:off x="-14367" y="4090908"/>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251" name="Rectangle 8"/>
          <p:cNvSpPr>
            <a:spLocks noChangeArrowheads="1"/>
          </p:cNvSpPr>
          <p:nvPr/>
        </p:nvSpPr>
        <p:spPr bwMode="auto">
          <a:xfrm>
            <a:off x="101979" y="4531817"/>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52" name="Line 9"/>
          <p:cNvSpPr>
            <a:spLocks noChangeShapeType="1"/>
          </p:cNvSpPr>
          <p:nvPr/>
        </p:nvSpPr>
        <p:spPr bwMode="auto">
          <a:xfrm>
            <a:off x="89381" y="4708683"/>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53" name="Text Box 10"/>
          <p:cNvSpPr txBox="1">
            <a:spLocks noChangeArrowheads="1"/>
          </p:cNvSpPr>
          <p:nvPr/>
        </p:nvSpPr>
        <p:spPr bwMode="auto">
          <a:xfrm>
            <a:off x="219582" y="4474429"/>
            <a:ext cx="18477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254" name="Rectangle 27"/>
          <p:cNvSpPr>
            <a:spLocks noChangeArrowheads="1"/>
          </p:cNvSpPr>
          <p:nvPr/>
        </p:nvSpPr>
        <p:spPr bwMode="auto">
          <a:xfrm>
            <a:off x="26715" y="4704484"/>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pic>
        <p:nvPicPr>
          <p:cNvPr id="9" name="Audio 8">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263975319"/>
      </p:ext>
    </p:extLst>
  </p:cSld>
  <p:clrMapOvr>
    <a:masterClrMapping/>
  </p:clrMapOvr>
  <mc:AlternateContent xmlns:mc="http://schemas.openxmlformats.org/markup-compatibility/2006">
    <mc:Choice xmlns:p14="http://schemas.microsoft.com/office/powerpoint/2010/main" Requires="p14">
      <p:transition spd="slow" p14:dur="2000" advTm="120052"/>
    </mc:Choice>
    <mc:Fallback>
      <p:transition spd="slow" advTm="12005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9"/>
                </p:tgtEl>
              </p:cMediaNode>
            </p:audio>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9</a:t>
            </a:r>
            <a:endParaRPr lang="sv-SE" dirty="0"/>
          </a:p>
        </p:txBody>
      </p:sp>
      <p:sp>
        <p:nvSpPr>
          <p:cNvPr id="95" name="Content Placeholder 2"/>
          <p:cNvSpPr>
            <a:spLocks noGrp="1"/>
          </p:cNvSpPr>
          <p:nvPr>
            <p:ph idx="1"/>
          </p:nvPr>
        </p:nvSpPr>
        <p:spPr>
          <a:xfrm>
            <a:off x="302276" y="1085634"/>
            <a:ext cx="8326382" cy="765573"/>
          </a:xfrm>
        </p:spPr>
        <p:txBody>
          <a:bodyPr>
            <a:normAutofit fontScale="25000" lnSpcReduction="20000"/>
          </a:bodyPr>
          <a:lstStyle/>
          <a:p>
            <a:r>
              <a:rPr lang="sv-SE" sz="5200" dirty="0" smtClean="0">
                <a:solidFill>
                  <a:srgbClr val="FF0000"/>
                </a:solidFill>
              </a:rPr>
              <a:t>DONE: </a:t>
            </a:r>
            <a:r>
              <a:rPr lang="sv-SE" sz="5200" dirty="0" err="1" smtClean="0"/>
              <a:t>Identify</a:t>
            </a:r>
            <a:r>
              <a:rPr lang="sv-SE" sz="5200" dirty="0" smtClean="0"/>
              <a:t> Alternative Keys (AK), </a:t>
            </a:r>
            <a:r>
              <a:rPr lang="sv-SE" sz="5200" dirty="0" err="1" smtClean="0"/>
              <a:t>that</a:t>
            </a:r>
            <a:r>
              <a:rPr lang="sv-SE" sz="5200" dirty="0" smtClean="0"/>
              <a:t> </a:t>
            </a:r>
            <a:r>
              <a:rPr lang="sv-SE" sz="5200" dirty="0" err="1" smtClean="0"/>
              <a:t>also</a:t>
            </a:r>
            <a:r>
              <a:rPr lang="sv-SE" sz="5200" dirty="0" smtClean="0"/>
              <a:t> </a:t>
            </a:r>
            <a:r>
              <a:rPr lang="sv-SE" sz="5200" dirty="0" err="1" smtClean="0"/>
              <a:t>can</a:t>
            </a:r>
            <a:r>
              <a:rPr lang="sv-SE" sz="5200" dirty="0" smtClean="0"/>
              <a:t> </a:t>
            </a:r>
            <a:r>
              <a:rPr lang="sv-SE" sz="5200" dirty="0" err="1" smtClean="0"/>
              <a:t>uniquely</a:t>
            </a:r>
            <a:r>
              <a:rPr lang="sv-SE" sz="5200" dirty="0" smtClean="0"/>
              <a:t> </a:t>
            </a:r>
            <a:r>
              <a:rPr lang="sv-SE" sz="5200" dirty="0" err="1" smtClean="0"/>
              <a:t>identify</a:t>
            </a:r>
            <a:r>
              <a:rPr lang="sv-SE" sz="5200" dirty="0" smtClean="0"/>
              <a:t> </a:t>
            </a:r>
            <a:r>
              <a:rPr lang="sv-SE" sz="5200" dirty="0" err="1" smtClean="0"/>
              <a:t>objects</a:t>
            </a:r>
            <a:r>
              <a:rPr lang="sv-SE" sz="5200" dirty="0" smtClean="0"/>
              <a:t> </a:t>
            </a:r>
            <a:r>
              <a:rPr lang="sv-SE" sz="5200" dirty="0" err="1" smtClean="0"/>
              <a:t>of</a:t>
            </a:r>
            <a:r>
              <a:rPr lang="sv-SE" sz="5200" dirty="0" smtClean="0"/>
              <a:t> a </a:t>
            </a:r>
            <a:r>
              <a:rPr lang="sv-SE" sz="5200" dirty="0" err="1" smtClean="0"/>
              <a:t>class</a:t>
            </a:r>
            <a:r>
              <a:rPr lang="sv-SE" sz="5200" dirty="0" smtClean="0"/>
              <a:t>. </a:t>
            </a:r>
            <a:r>
              <a:rPr lang="sv-SE" sz="5200" dirty="0" err="1" smtClean="0"/>
              <a:t>Why</a:t>
            </a:r>
            <a:r>
              <a:rPr lang="sv-SE" sz="5200" dirty="0"/>
              <a:t>? For data </a:t>
            </a:r>
            <a:r>
              <a:rPr lang="sv-SE" sz="5200" dirty="0" err="1"/>
              <a:t>quality</a:t>
            </a:r>
            <a:r>
              <a:rPr lang="sv-SE" sz="5200" dirty="0"/>
              <a:t> </a:t>
            </a:r>
            <a:r>
              <a:rPr lang="sv-SE" sz="5200" dirty="0" err="1" smtClean="0"/>
              <a:t>reason</a:t>
            </a:r>
            <a:r>
              <a:rPr lang="sv-SE" sz="5200" dirty="0" smtClean="0"/>
              <a:t>. </a:t>
            </a:r>
            <a:r>
              <a:rPr lang="sv-SE" sz="5200" dirty="0" err="1" smtClean="0"/>
              <a:t>We</a:t>
            </a:r>
            <a:r>
              <a:rPr lang="sv-SE" sz="5200" dirty="0" smtClean="0"/>
              <a:t> </a:t>
            </a:r>
            <a:r>
              <a:rPr lang="sv-SE" sz="5200" dirty="0" err="1"/>
              <a:t>may</a:t>
            </a:r>
            <a:r>
              <a:rPr lang="sv-SE" sz="5200" dirty="0"/>
              <a:t> </a:t>
            </a:r>
            <a:r>
              <a:rPr lang="sv-SE" sz="5200" dirty="0" err="1"/>
              <a:t>need</a:t>
            </a:r>
            <a:r>
              <a:rPr lang="sv-SE" sz="5200" dirty="0"/>
              <a:t> to </a:t>
            </a:r>
            <a:r>
              <a:rPr lang="sv-SE" sz="5200" dirty="0" err="1"/>
              <a:t>enforce</a:t>
            </a:r>
            <a:r>
              <a:rPr lang="sv-SE" sz="5200" dirty="0"/>
              <a:t> the </a:t>
            </a:r>
            <a:r>
              <a:rPr lang="sv-SE" sz="5200" dirty="0" err="1"/>
              <a:t>use</a:t>
            </a:r>
            <a:r>
              <a:rPr lang="sv-SE" sz="5200" dirty="0"/>
              <a:t> </a:t>
            </a:r>
            <a:r>
              <a:rPr lang="sv-SE" sz="5200" dirty="0" err="1"/>
              <a:t>of</a:t>
            </a:r>
            <a:r>
              <a:rPr lang="sv-SE" sz="5200" dirty="0"/>
              <a:t> </a:t>
            </a:r>
            <a:r>
              <a:rPr lang="sv-SE" sz="5200" dirty="0" err="1"/>
              <a:t>unique</a:t>
            </a:r>
            <a:r>
              <a:rPr lang="sv-SE" sz="5200" dirty="0"/>
              <a:t> </a:t>
            </a:r>
            <a:r>
              <a:rPr lang="sv-SE" sz="5200" dirty="0" err="1"/>
              <a:t>values</a:t>
            </a:r>
            <a:r>
              <a:rPr lang="sv-SE" sz="5200" dirty="0"/>
              <a:t> for </a:t>
            </a:r>
            <a:r>
              <a:rPr lang="sv-SE" sz="5200" dirty="0" err="1"/>
              <a:t>these</a:t>
            </a:r>
            <a:r>
              <a:rPr lang="sv-SE" sz="5200" dirty="0"/>
              <a:t> </a:t>
            </a:r>
            <a:r>
              <a:rPr lang="sv-SE" sz="5200" dirty="0" err="1"/>
              <a:t>attributes</a:t>
            </a:r>
            <a:r>
              <a:rPr lang="sv-SE" sz="5200" dirty="0"/>
              <a:t> for business </a:t>
            </a:r>
            <a:r>
              <a:rPr lang="sv-SE" sz="5200" dirty="0" err="1"/>
              <a:t>reasons</a:t>
            </a:r>
            <a:endParaRPr lang="sv-SE" sz="5200" dirty="0"/>
          </a:p>
          <a:p>
            <a:pPr marL="0" indent="0">
              <a:buNone/>
            </a:pPr>
            <a:endParaRPr lang="sv-SE" sz="2000" dirty="0"/>
          </a:p>
          <a:p>
            <a:pPr marL="0" indent="0">
              <a:buNone/>
            </a:pPr>
            <a:endParaRPr lang="sv-SE" sz="2000" dirty="0" smtClean="0"/>
          </a:p>
          <a:p>
            <a:pPr marL="0" indent="0">
              <a:buNone/>
            </a:pPr>
            <a:endParaRPr lang="sv-SE" sz="2000" dirty="0"/>
          </a:p>
          <a:p>
            <a:endParaRPr lang="sv-SE" sz="2000" dirty="0"/>
          </a:p>
        </p:txBody>
      </p:sp>
      <p:sp>
        <p:nvSpPr>
          <p:cNvPr id="178"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179"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4"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85"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 AK, UNIQUE</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190"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1"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2"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93" name="Rectangle 18"/>
          <p:cNvSpPr>
            <a:spLocks noChangeArrowheads="1"/>
          </p:cNvSpPr>
          <p:nvPr/>
        </p:nvSpPr>
        <p:spPr bwMode="auto">
          <a:xfrm>
            <a:off x="2958798" y="2776114"/>
            <a:ext cx="2943964"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4" name="Line 19"/>
          <p:cNvSpPr>
            <a:spLocks noChangeShapeType="1"/>
          </p:cNvSpPr>
          <p:nvPr/>
        </p:nvSpPr>
        <p:spPr bwMode="auto">
          <a:xfrm>
            <a:off x="2958798" y="2957875"/>
            <a:ext cx="2943963" cy="122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95" name="Text Box 21"/>
          <p:cNvSpPr txBox="1">
            <a:spLocks noChangeArrowheads="1"/>
          </p:cNvSpPr>
          <p:nvPr/>
        </p:nvSpPr>
        <p:spPr bwMode="auto">
          <a:xfrm>
            <a:off x="3694675" y="2744859"/>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96"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7" name="Rectangle 28"/>
          <p:cNvSpPr>
            <a:spLocks noChangeArrowheads="1"/>
          </p:cNvSpPr>
          <p:nvPr/>
        </p:nvSpPr>
        <p:spPr bwMode="auto">
          <a:xfrm>
            <a:off x="2913287" y="2952344"/>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 AK1</a:t>
            </a:r>
            <a:endParaRPr lang="sv-SE" altLang="sv-SE" sz="900" dirty="0">
              <a:latin typeface="Verdana" panose="020B0604030504040204" pitchFamily="34" charset="0"/>
            </a:endParaRPr>
          </a:p>
        </p:txBody>
      </p:sp>
      <p:sp>
        <p:nvSpPr>
          <p:cNvPr id="202" name="Rectangle 8"/>
          <p:cNvSpPr>
            <a:spLocks noChangeArrowheads="1"/>
          </p:cNvSpPr>
          <p:nvPr/>
        </p:nvSpPr>
        <p:spPr bwMode="auto">
          <a:xfrm>
            <a:off x="60897" y="3918241"/>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3" name="Line 9"/>
          <p:cNvSpPr>
            <a:spLocks noChangeShapeType="1"/>
          </p:cNvSpPr>
          <p:nvPr/>
        </p:nvSpPr>
        <p:spPr bwMode="auto">
          <a:xfrm>
            <a:off x="48299" y="4095107"/>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04" name="Text Box 10"/>
          <p:cNvSpPr txBox="1">
            <a:spLocks noChangeArrowheads="1"/>
          </p:cNvSpPr>
          <p:nvPr/>
        </p:nvSpPr>
        <p:spPr bwMode="auto">
          <a:xfrm>
            <a:off x="178500" y="386085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205" name="Rectangle 27"/>
          <p:cNvSpPr>
            <a:spLocks noChangeArrowheads="1"/>
          </p:cNvSpPr>
          <p:nvPr/>
        </p:nvSpPr>
        <p:spPr bwMode="auto">
          <a:xfrm>
            <a:off x="-14367" y="4090908"/>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206" name="Rectangle 8"/>
          <p:cNvSpPr>
            <a:spLocks noChangeArrowheads="1"/>
          </p:cNvSpPr>
          <p:nvPr/>
        </p:nvSpPr>
        <p:spPr bwMode="auto">
          <a:xfrm>
            <a:off x="101979" y="4531817"/>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7" name="Line 9"/>
          <p:cNvSpPr>
            <a:spLocks noChangeShapeType="1"/>
          </p:cNvSpPr>
          <p:nvPr/>
        </p:nvSpPr>
        <p:spPr bwMode="auto">
          <a:xfrm>
            <a:off x="89381" y="4708683"/>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208" name="Text Box 10"/>
          <p:cNvSpPr txBox="1">
            <a:spLocks noChangeArrowheads="1"/>
          </p:cNvSpPr>
          <p:nvPr/>
        </p:nvSpPr>
        <p:spPr bwMode="auto">
          <a:xfrm>
            <a:off x="219582" y="4474429"/>
            <a:ext cx="18477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209" name="Rectangle 27"/>
          <p:cNvSpPr>
            <a:spLocks noChangeArrowheads="1"/>
          </p:cNvSpPr>
          <p:nvPr/>
        </p:nvSpPr>
        <p:spPr bwMode="auto">
          <a:xfrm>
            <a:off x="26715" y="4704484"/>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44"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45"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46"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47" name="Text Box 22"/>
          <p:cNvSpPr txBox="1">
            <a:spLocks noChangeArrowheads="1"/>
          </p:cNvSpPr>
          <p:nvPr/>
        </p:nvSpPr>
        <p:spPr bwMode="auto">
          <a:xfrm>
            <a:off x="6656217" y="4450221"/>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48" name="Rectangle 23"/>
          <p:cNvSpPr>
            <a:spLocks noChangeArrowheads="1"/>
          </p:cNvSpPr>
          <p:nvPr/>
        </p:nvSpPr>
        <p:spPr bwMode="auto">
          <a:xfrm>
            <a:off x="6118468" y="3094817"/>
            <a:ext cx="2906511" cy="78653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49" name="Text Box 25"/>
          <p:cNvSpPr txBox="1">
            <a:spLocks noChangeArrowheads="1"/>
          </p:cNvSpPr>
          <p:nvPr/>
        </p:nvSpPr>
        <p:spPr bwMode="auto">
          <a:xfrm>
            <a:off x="6852970" y="3055576"/>
            <a:ext cx="188733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50" name="Line 34"/>
          <p:cNvSpPr>
            <a:spLocks noChangeShapeType="1"/>
          </p:cNvSpPr>
          <p:nvPr/>
        </p:nvSpPr>
        <p:spPr bwMode="auto">
          <a:xfrm flipV="1">
            <a:off x="6114869" y="3266959"/>
            <a:ext cx="2910110" cy="727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51" name="Text Box 22"/>
          <p:cNvSpPr txBox="1">
            <a:spLocks noChangeArrowheads="1"/>
          </p:cNvSpPr>
          <p:nvPr/>
        </p:nvSpPr>
        <p:spPr bwMode="auto">
          <a:xfrm>
            <a:off x="6095168" y="3244541"/>
            <a:ext cx="316416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a:latin typeface="Verdana" panose="020B0604030504040204" pitchFamily="34" charset="0"/>
              </a:rPr>
              <a:t> </a:t>
            </a: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52" name="Rectangle 23"/>
          <p:cNvSpPr>
            <a:spLocks noChangeArrowheads="1"/>
          </p:cNvSpPr>
          <p:nvPr/>
        </p:nvSpPr>
        <p:spPr bwMode="auto">
          <a:xfrm>
            <a:off x="6313382" y="2082383"/>
            <a:ext cx="2336388"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3" name="Text Box 25"/>
          <p:cNvSpPr txBox="1">
            <a:spLocks noChangeArrowheads="1"/>
          </p:cNvSpPr>
          <p:nvPr/>
        </p:nvSpPr>
        <p:spPr bwMode="auto">
          <a:xfrm>
            <a:off x="6702267" y="2014692"/>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54" name="Line 34"/>
          <p:cNvSpPr>
            <a:spLocks noChangeShapeType="1"/>
          </p:cNvSpPr>
          <p:nvPr/>
        </p:nvSpPr>
        <p:spPr bwMode="auto">
          <a:xfrm flipV="1">
            <a:off x="6313381" y="2248456"/>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55" name="Text Box 22"/>
          <p:cNvSpPr txBox="1">
            <a:spLocks noChangeArrowheads="1"/>
          </p:cNvSpPr>
          <p:nvPr/>
        </p:nvSpPr>
        <p:spPr bwMode="auto">
          <a:xfrm>
            <a:off x="6235999" y="2222450"/>
            <a:ext cx="25132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56" name="TextBox 55"/>
          <p:cNvSpPr txBox="1"/>
          <p:nvPr/>
        </p:nvSpPr>
        <p:spPr>
          <a:xfrm>
            <a:off x="6060179" y="3882575"/>
            <a:ext cx="3158237" cy="230832"/>
          </a:xfrm>
          <a:prstGeom prst="rect">
            <a:avLst/>
          </a:prstGeom>
          <a:noFill/>
        </p:spPr>
        <p:txBody>
          <a:bodyPr wrap="none" rtlCol="0">
            <a:spAutoFit/>
          </a:bodyPr>
          <a:lstStyle/>
          <a:p>
            <a:r>
              <a:rPr lang="sv-SE" sz="900" dirty="0" err="1" smtClean="0"/>
              <a:t>CourseResponsible</a:t>
            </a:r>
            <a:r>
              <a:rPr lang="sv-SE" sz="900" dirty="0" smtClean="0"/>
              <a:t>. ( </a:t>
            </a:r>
            <a:r>
              <a:rPr lang="sv-SE" sz="900" dirty="0" err="1" smtClean="0"/>
              <a:t>courseOccationID</a:t>
            </a:r>
            <a:r>
              <a:rPr lang="sv-SE" sz="900" dirty="0" smtClean="0"/>
              <a:t>, </a:t>
            </a:r>
            <a:r>
              <a:rPr lang="sv-SE" sz="900" dirty="0" err="1" smtClean="0"/>
              <a:t>teacherID</a:t>
            </a:r>
            <a:r>
              <a:rPr lang="sv-SE" sz="900" dirty="0" smtClean="0"/>
              <a:t>) AK1 UNIQUE</a:t>
            </a:r>
            <a:endParaRPr lang="sv-SE" sz="900" dirty="0"/>
          </a:p>
        </p:txBody>
      </p:sp>
      <p:sp>
        <p:nvSpPr>
          <p:cNvPr id="57" name="TextBox 56"/>
          <p:cNvSpPr txBox="1"/>
          <p:nvPr/>
        </p:nvSpPr>
        <p:spPr>
          <a:xfrm>
            <a:off x="6209646" y="2708412"/>
            <a:ext cx="2579552" cy="230832"/>
          </a:xfrm>
          <a:prstGeom prst="rect">
            <a:avLst/>
          </a:prstGeom>
          <a:noFill/>
        </p:spPr>
        <p:txBody>
          <a:bodyPr wrap="none" rtlCol="0">
            <a:spAutoFit/>
          </a:bodyPr>
          <a:lstStyle/>
          <a:p>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59" name="Oval 58"/>
          <p:cNvSpPr/>
          <p:nvPr/>
        </p:nvSpPr>
        <p:spPr>
          <a:xfrm>
            <a:off x="6130176" y="2424182"/>
            <a:ext cx="2781388" cy="567668"/>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60" name="Rectangle 23"/>
          <p:cNvSpPr>
            <a:spLocks noChangeArrowheads="1"/>
          </p:cNvSpPr>
          <p:nvPr/>
        </p:nvSpPr>
        <p:spPr bwMode="auto">
          <a:xfrm>
            <a:off x="4181564" y="4393286"/>
            <a:ext cx="1849121"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1" name="Line 34"/>
          <p:cNvSpPr>
            <a:spLocks noChangeShapeType="1"/>
          </p:cNvSpPr>
          <p:nvPr/>
        </p:nvSpPr>
        <p:spPr bwMode="auto">
          <a:xfrm flipV="1">
            <a:off x="4181563" y="4577847"/>
            <a:ext cx="1849121" cy="18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62" name="Text Box 22"/>
          <p:cNvSpPr txBox="1">
            <a:spLocks noChangeArrowheads="1"/>
          </p:cNvSpPr>
          <p:nvPr/>
        </p:nvSpPr>
        <p:spPr bwMode="auto">
          <a:xfrm>
            <a:off x="4159224" y="4531817"/>
            <a:ext cx="194771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3"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64" name="Oval 63"/>
          <p:cNvSpPr/>
          <p:nvPr/>
        </p:nvSpPr>
        <p:spPr>
          <a:xfrm>
            <a:off x="3871845" y="4668888"/>
            <a:ext cx="2337801" cy="219317"/>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65" name="Rectangle 23"/>
          <p:cNvSpPr>
            <a:spLocks noChangeArrowheads="1"/>
          </p:cNvSpPr>
          <p:nvPr/>
        </p:nvSpPr>
        <p:spPr bwMode="auto">
          <a:xfrm>
            <a:off x="3425372" y="2177341"/>
            <a:ext cx="200053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6" name="Text Box 25"/>
          <p:cNvSpPr txBox="1">
            <a:spLocks noChangeArrowheads="1"/>
          </p:cNvSpPr>
          <p:nvPr/>
        </p:nvSpPr>
        <p:spPr bwMode="auto">
          <a:xfrm>
            <a:off x="3871846" y="213090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67" name="Line 34"/>
          <p:cNvSpPr>
            <a:spLocks noChangeShapeType="1"/>
          </p:cNvSpPr>
          <p:nvPr/>
        </p:nvSpPr>
        <p:spPr bwMode="auto">
          <a:xfrm flipV="1">
            <a:off x="3425372" y="2354261"/>
            <a:ext cx="2000540" cy="50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68" name="Text Box 22"/>
          <p:cNvSpPr txBox="1">
            <a:spLocks noChangeArrowheads="1"/>
          </p:cNvSpPr>
          <p:nvPr/>
        </p:nvSpPr>
        <p:spPr bwMode="auto">
          <a:xfrm>
            <a:off x="3374788" y="2303669"/>
            <a:ext cx="21742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9" name="Oval 68"/>
          <p:cNvSpPr/>
          <p:nvPr/>
        </p:nvSpPr>
        <p:spPr>
          <a:xfrm>
            <a:off x="3207249" y="2490394"/>
            <a:ext cx="2509359" cy="209957"/>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70" name="TextBox 69"/>
          <p:cNvSpPr txBox="1"/>
          <p:nvPr/>
        </p:nvSpPr>
        <p:spPr>
          <a:xfrm>
            <a:off x="2862935" y="3657396"/>
            <a:ext cx="3267241" cy="230832"/>
          </a:xfrm>
          <a:prstGeom prst="rect">
            <a:avLst/>
          </a:prstGeom>
          <a:noFill/>
        </p:spPr>
        <p:txBody>
          <a:bodyPr wrap="non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sp>
        <p:nvSpPr>
          <p:cNvPr id="71" name="Oval 70"/>
          <p:cNvSpPr/>
          <p:nvPr/>
        </p:nvSpPr>
        <p:spPr>
          <a:xfrm>
            <a:off x="-5620" y="2752519"/>
            <a:ext cx="2337801" cy="219317"/>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72" name="Oval 71"/>
          <p:cNvSpPr/>
          <p:nvPr/>
        </p:nvSpPr>
        <p:spPr>
          <a:xfrm>
            <a:off x="2772597" y="3079940"/>
            <a:ext cx="3285101" cy="896523"/>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73" name="Oval 72"/>
          <p:cNvSpPr/>
          <p:nvPr/>
        </p:nvSpPr>
        <p:spPr>
          <a:xfrm>
            <a:off x="5927373" y="3384099"/>
            <a:ext cx="3216627" cy="813930"/>
          </a:xfrm>
          <a:prstGeom prst="ellipse">
            <a:avLst/>
          </a:prstGeom>
          <a:solidFill>
            <a:schemeClr val="lt1">
              <a:alpha val="0"/>
            </a:schemeClr>
          </a:solidFill>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5" name="Audio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54799817"/>
      </p:ext>
    </p:extLst>
  </p:cSld>
  <p:clrMapOvr>
    <a:masterClrMapping/>
  </p:clrMapOvr>
  <mc:AlternateContent xmlns:mc="http://schemas.openxmlformats.org/markup-compatibility/2006">
    <mc:Choice xmlns:p14="http://schemas.microsoft.com/office/powerpoint/2010/main" Requires="p14">
      <p:transition spd="slow" p14:dur="2000" advTm="90857"/>
    </mc:Choice>
    <mc:Fallback>
      <p:transition spd="slow" advTm="9085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10</a:t>
            </a:r>
            <a:endParaRPr lang="sv-SE" dirty="0"/>
          </a:p>
        </p:txBody>
      </p:sp>
      <p:sp>
        <p:nvSpPr>
          <p:cNvPr id="39" name="Content Placeholder 2"/>
          <p:cNvSpPr>
            <a:spLocks noGrp="1"/>
          </p:cNvSpPr>
          <p:nvPr>
            <p:ph idx="1"/>
          </p:nvPr>
        </p:nvSpPr>
        <p:spPr>
          <a:xfrm>
            <a:off x="462816" y="1141477"/>
            <a:ext cx="8186954" cy="765573"/>
          </a:xfrm>
          <a:ln>
            <a:noFill/>
          </a:ln>
        </p:spPr>
        <p:txBody>
          <a:bodyPr>
            <a:normAutofit fontScale="25000" lnSpcReduction="20000"/>
          </a:bodyPr>
          <a:lstStyle/>
          <a:p>
            <a:r>
              <a:rPr lang="sv-SE" sz="5200" dirty="0" smtClean="0">
                <a:solidFill>
                  <a:srgbClr val="00B050"/>
                </a:solidFill>
              </a:rPr>
              <a:t>TO DO: </a:t>
            </a:r>
            <a:r>
              <a:rPr lang="sv-SE" sz="5200" dirty="0" smtClean="0"/>
              <a:t>Transform the ”Classes” to ”</a:t>
            </a:r>
            <a:r>
              <a:rPr lang="sv-SE" sz="5200" dirty="0" err="1" smtClean="0"/>
              <a:t>Tables</a:t>
            </a:r>
            <a:r>
              <a:rPr lang="sv-SE" sz="5200" dirty="0" smtClean="0"/>
              <a:t>” </a:t>
            </a:r>
            <a:r>
              <a:rPr lang="sv-SE" sz="5200" dirty="0"/>
              <a:t>(or </a:t>
            </a:r>
            <a:r>
              <a:rPr lang="sv-SE" sz="5200" dirty="0" smtClean="0"/>
              <a:t>”Relations”) and ”</a:t>
            </a:r>
            <a:r>
              <a:rPr lang="sv-SE" sz="5200" dirty="0" err="1" smtClean="0"/>
              <a:t>Attributes</a:t>
            </a:r>
            <a:r>
              <a:rPr lang="sv-SE" sz="5200" dirty="0" smtClean="0"/>
              <a:t>” to ”</a:t>
            </a:r>
            <a:r>
              <a:rPr lang="sv-SE" sz="5200" dirty="0" err="1" smtClean="0"/>
              <a:t>Columns</a:t>
            </a:r>
            <a:r>
              <a:rPr lang="sv-SE" sz="5200" dirty="0" smtClean="0"/>
              <a:t>” </a:t>
            </a:r>
            <a:r>
              <a:rPr lang="sv-SE" sz="5200" dirty="0"/>
              <a:t>(or </a:t>
            </a:r>
            <a:r>
              <a:rPr lang="sv-SE" sz="5200" dirty="0" smtClean="0"/>
              <a:t>”Table definitions”) - </a:t>
            </a:r>
            <a:r>
              <a:rPr lang="sv-SE" sz="5200" dirty="0" err="1" smtClean="0"/>
              <a:t>that</a:t>
            </a:r>
            <a:r>
              <a:rPr lang="sv-SE" sz="5200" dirty="0" smtClean="0"/>
              <a:t> is, </a:t>
            </a:r>
            <a:r>
              <a:rPr lang="sv-SE" sz="5200" dirty="0" err="1" smtClean="0"/>
              <a:t>use</a:t>
            </a:r>
            <a:r>
              <a:rPr lang="sv-SE" sz="5200" dirty="0" smtClean="0"/>
              <a:t> the terms ”</a:t>
            </a:r>
            <a:r>
              <a:rPr lang="sv-SE" sz="5200" dirty="0" err="1" smtClean="0"/>
              <a:t>Tables</a:t>
            </a:r>
            <a:r>
              <a:rPr lang="sv-SE" sz="5200" dirty="0" smtClean="0"/>
              <a:t>” and ”</a:t>
            </a:r>
            <a:r>
              <a:rPr lang="sv-SE" sz="5200" dirty="0" err="1" smtClean="0"/>
              <a:t>Columns</a:t>
            </a:r>
            <a:r>
              <a:rPr lang="sv-SE" sz="5200" dirty="0" smtClean="0"/>
              <a:t>” </a:t>
            </a:r>
            <a:r>
              <a:rPr lang="sv-SE" sz="5200" dirty="0" err="1" smtClean="0"/>
              <a:t>instead</a:t>
            </a:r>
            <a:r>
              <a:rPr lang="sv-SE" sz="5200" dirty="0" smtClean="0"/>
              <a:t> </a:t>
            </a:r>
            <a:r>
              <a:rPr lang="sv-SE" sz="5200" dirty="0" err="1" smtClean="0"/>
              <a:t>ot</a:t>
            </a:r>
            <a:r>
              <a:rPr lang="sv-SE" sz="5200" dirty="0" smtClean="0"/>
              <a:t> ”Classes” and ”</a:t>
            </a:r>
            <a:r>
              <a:rPr lang="sv-SE" sz="5200" dirty="0" err="1" smtClean="0"/>
              <a:t>Attributes</a:t>
            </a:r>
            <a:r>
              <a:rPr lang="sv-SE" sz="5200" dirty="0" smtClean="0"/>
              <a:t>”</a:t>
            </a:r>
            <a:endParaRPr lang="sv-SE" sz="5200" dirty="0"/>
          </a:p>
          <a:p>
            <a:pPr marL="0" indent="0">
              <a:buNone/>
            </a:pPr>
            <a:endParaRPr lang="sv-SE" sz="2000" dirty="0"/>
          </a:p>
          <a:p>
            <a:pPr marL="0" indent="0">
              <a:buNone/>
            </a:pPr>
            <a:endParaRPr lang="sv-SE" sz="2000" dirty="0" smtClean="0"/>
          </a:p>
          <a:p>
            <a:pPr marL="0" indent="0">
              <a:buNone/>
            </a:pPr>
            <a:endParaRPr lang="sv-SE" sz="2000" dirty="0"/>
          </a:p>
          <a:p>
            <a:endParaRPr lang="sv-SE" sz="2000" dirty="0"/>
          </a:p>
        </p:txBody>
      </p:sp>
      <p:sp>
        <p:nvSpPr>
          <p:cNvPr id="51"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52"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3"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77"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 AK, UNIQUE</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92"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3"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4"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95" name="Rectangle 18"/>
          <p:cNvSpPr>
            <a:spLocks noChangeArrowheads="1"/>
          </p:cNvSpPr>
          <p:nvPr/>
        </p:nvSpPr>
        <p:spPr bwMode="auto">
          <a:xfrm>
            <a:off x="2958798" y="2776114"/>
            <a:ext cx="2943964"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6" name="Line 19"/>
          <p:cNvSpPr>
            <a:spLocks noChangeShapeType="1"/>
          </p:cNvSpPr>
          <p:nvPr/>
        </p:nvSpPr>
        <p:spPr bwMode="auto">
          <a:xfrm>
            <a:off x="2958798" y="2957875"/>
            <a:ext cx="2943963" cy="122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7" name="Text Box 21"/>
          <p:cNvSpPr txBox="1">
            <a:spLocks noChangeArrowheads="1"/>
          </p:cNvSpPr>
          <p:nvPr/>
        </p:nvSpPr>
        <p:spPr bwMode="auto">
          <a:xfrm>
            <a:off x="3694675" y="2744859"/>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98"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99" name="Rectangle 28"/>
          <p:cNvSpPr>
            <a:spLocks noChangeArrowheads="1"/>
          </p:cNvSpPr>
          <p:nvPr/>
        </p:nvSpPr>
        <p:spPr bwMode="auto">
          <a:xfrm>
            <a:off x="2913287" y="2952344"/>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 AK1</a:t>
            </a:r>
            <a:endParaRPr lang="sv-SE" altLang="sv-SE" sz="900" dirty="0">
              <a:latin typeface="Verdana" panose="020B0604030504040204" pitchFamily="34" charset="0"/>
            </a:endParaRPr>
          </a:p>
        </p:txBody>
      </p:sp>
      <p:sp>
        <p:nvSpPr>
          <p:cNvPr id="100" name="Rectangle 8"/>
          <p:cNvSpPr>
            <a:spLocks noChangeArrowheads="1"/>
          </p:cNvSpPr>
          <p:nvPr/>
        </p:nvSpPr>
        <p:spPr bwMode="auto">
          <a:xfrm>
            <a:off x="60897" y="3918241"/>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1" name="Line 9"/>
          <p:cNvSpPr>
            <a:spLocks noChangeShapeType="1"/>
          </p:cNvSpPr>
          <p:nvPr/>
        </p:nvSpPr>
        <p:spPr bwMode="auto">
          <a:xfrm>
            <a:off x="48299" y="4095107"/>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2" name="Text Box 10"/>
          <p:cNvSpPr txBox="1">
            <a:spLocks noChangeArrowheads="1"/>
          </p:cNvSpPr>
          <p:nvPr/>
        </p:nvSpPr>
        <p:spPr bwMode="auto">
          <a:xfrm>
            <a:off x="178500" y="386085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03" name="Rectangle 27"/>
          <p:cNvSpPr>
            <a:spLocks noChangeArrowheads="1"/>
          </p:cNvSpPr>
          <p:nvPr/>
        </p:nvSpPr>
        <p:spPr bwMode="auto">
          <a:xfrm>
            <a:off x="-14367" y="4090908"/>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04" name="Rectangle 8"/>
          <p:cNvSpPr>
            <a:spLocks noChangeArrowheads="1"/>
          </p:cNvSpPr>
          <p:nvPr/>
        </p:nvSpPr>
        <p:spPr bwMode="auto">
          <a:xfrm>
            <a:off x="101979" y="4531817"/>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5" name="Line 9"/>
          <p:cNvSpPr>
            <a:spLocks noChangeShapeType="1"/>
          </p:cNvSpPr>
          <p:nvPr/>
        </p:nvSpPr>
        <p:spPr bwMode="auto">
          <a:xfrm>
            <a:off x="89381" y="4708683"/>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6" name="Text Box 10"/>
          <p:cNvSpPr txBox="1">
            <a:spLocks noChangeArrowheads="1"/>
          </p:cNvSpPr>
          <p:nvPr/>
        </p:nvSpPr>
        <p:spPr bwMode="auto">
          <a:xfrm>
            <a:off x="219582" y="4474429"/>
            <a:ext cx="18477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07" name="Rectangle 27"/>
          <p:cNvSpPr>
            <a:spLocks noChangeArrowheads="1"/>
          </p:cNvSpPr>
          <p:nvPr/>
        </p:nvSpPr>
        <p:spPr bwMode="auto">
          <a:xfrm>
            <a:off x="26715" y="4704484"/>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08"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9"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10"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1" name="Text Box 22"/>
          <p:cNvSpPr txBox="1">
            <a:spLocks noChangeArrowheads="1"/>
          </p:cNvSpPr>
          <p:nvPr/>
        </p:nvSpPr>
        <p:spPr bwMode="auto">
          <a:xfrm>
            <a:off x="6656217" y="4450221"/>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2" name="Rectangle 23"/>
          <p:cNvSpPr>
            <a:spLocks noChangeArrowheads="1"/>
          </p:cNvSpPr>
          <p:nvPr/>
        </p:nvSpPr>
        <p:spPr bwMode="auto">
          <a:xfrm>
            <a:off x="6118468" y="3094817"/>
            <a:ext cx="2906511" cy="78653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3" name="Text Box 25"/>
          <p:cNvSpPr txBox="1">
            <a:spLocks noChangeArrowheads="1"/>
          </p:cNvSpPr>
          <p:nvPr/>
        </p:nvSpPr>
        <p:spPr bwMode="auto">
          <a:xfrm>
            <a:off x="6852970" y="3055576"/>
            <a:ext cx="188733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114" name="Line 34"/>
          <p:cNvSpPr>
            <a:spLocks noChangeShapeType="1"/>
          </p:cNvSpPr>
          <p:nvPr/>
        </p:nvSpPr>
        <p:spPr bwMode="auto">
          <a:xfrm flipV="1">
            <a:off x="6114869" y="3266959"/>
            <a:ext cx="2910110" cy="727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5" name="Text Box 22"/>
          <p:cNvSpPr txBox="1">
            <a:spLocks noChangeArrowheads="1"/>
          </p:cNvSpPr>
          <p:nvPr/>
        </p:nvSpPr>
        <p:spPr bwMode="auto">
          <a:xfrm>
            <a:off x="6095168" y="3244541"/>
            <a:ext cx="316416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a:latin typeface="Verdana" panose="020B0604030504040204" pitchFamily="34" charset="0"/>
              </a:rPr>
              <a:t> </a:t>
            </a: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6" name="Rectangle 23"/>
          <p:cNvSpPr>
            <a:spLocks noChangeArrowheads="1"/>
          </p:cNvSpPr>
          <p:nvPr/>
        </p:nvSpPr>
        <p:spPr bwMode="auto">
          <a:xfrm>
            <a:off x="6313382" y="2082383"/>
            <a:ext cx="2336388"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7" name="Text Box 25"/>
          <p:cNvSpPr txBox="1">
            <a:spLocks noChangeArrowheads="1"/>
          </p:cNvSpPr>
          <p:nvPr/>
        </p:nvSpPr>
        <p:spPr bwMode="auto">
          <a:xfrm>
            <a:off x="6702267" y="2014692"/>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18" name="Line 34"/>
          <p:cNvSpPr>
            <a:spLocks noChangeShapeType="1"/>
          </p:cNvSpPr>
          <p:nvPr/>
        </p:nvSpPr>
        <p:spPr bwMode="auto">
          <a:xfrm flipV="1">
            <a:off x="6313381" y="2248456"/>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9" name="Text Box 22"/>
          <p:cNvSpPr txBox="1">
            <a:spLocks noChangeArrowheads="1"/>
          </p:cNvSpPr>
          <p:nvPr/>
        </p:nvSpPr>
        <p:spPr bwMode="auto">
          <a:xfrm>
            <a:off x="6235999" y="2222450"/>
            <a:ext cx="25132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0" name="TextBox 119"/>
          <p:cNvSpPr txBox="1"/>
          <p:nvPr/>
        </p:nvSpPr>
        <p:spPr>
          <a:xfrm>
            <a:off x="6060179" y="3882575"/>
            <a:ext cx="3158237" cy="230832"/>
          </a:xfrm>
          <a:prstGeom prst="rect">
            <a:avLst/>
          </a:prstGeom>
          <a:noFill/>
        </p:spPr>
        <p:txBody>
          <a:bodyPr wrap="none" rtlCol="0">
            <a:spAutoFit/>
          </a:bodyPr>
          <a:lstStyle/>
          <a:p>
            <a:r>
              <a:rPr lang="sv-SE" sz="900" dirty="0" err="1" smtClean="0"/>
              <a:t>CourseResponsible</a:t>
            </a:r>
            <a:r>
              <a:rPr lang="sv-SE" sz="900" dirty="0" smtClean="0"/>
              <a:t>. ( </a:t>
            </a:r>
            <a:r>
              <a:rPr lang="sv-SE" sz="900" dirty="0" err="1" smtClean="0"/>
              <a:t>courseOccationID</a:t>
            </a:r>
            <a:r>
              <a:rPr lang="sv-SE" sz="900" dirty="0" smtClean="0"/>
              <a:t>, </a:t>
            </a:r>
            <a:r>
              <a:rPr lang="sv-SE" sz="900" dirty="0" err="1" smtClean="0"/>
              <a:t>teacherID</a:t>
            </a:r>
            <a:r>
              <a:rPr lang="sv-SE" sz="900" dirty="0" smtClean="0"/>
              <a:t>) AK1 UNIQUE</a:t>
            </a:r>
            <a:endParaRPr lang="sv-SE" sz="900" dirty="0"/>
          </a:p>
        </p:txBody>
      </p:sp>
      <p:sp>
        <p:nvSpPr>
          <p:cNvPr id="121" name="TextBox 120"/>
          <p:cNvSpPr txBox="1"/>
          <p:nvPr/>
        </p:nvSpPr>
        <p:spPr>
          <a:xfrm>
            <a:off x="6209646" y="2708412"/>
            <a:ext cx="2579552" cy="230832"/>
          </a:xfrm>
          <a:prstGeom prst="rect">
            <a:avLst/>
          </a:prstGeom>
          <a:noFill/>
        </p:spPr>
        <p:txBody>
          <a:bodyPr wrap="none" rtlCol="0">
            <a:spAutoFit/>
          </a:bodyPr>
          <a:lstStyle/>
          <a:p>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123" name="Rectangle 23"/>
          <p:cNvSpPr>
            <a:spLocks noChangeArrowheads="1"/>
          </p:cNvSpPr>
          <p:nvPr/>
        </p:nvSpPr>
        <p:spPr bwMode="auto">
          <a:xfrm>
            <a:off x="4181564" y="4393286"/>
            <a:ext cx="1849121"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4" name="Line 34"/>
          <p:cNvSpPr>
            <a:spLocks noChangeShapeType="1"/>
          </p:cNvSpPr>
          <p:nvPr/>
        </p:nvSpPr>
        <p:spPr bwMode="auto">
          <a:xfrm flipV="1">
            <a:off x="4181563" y="4577847"/>
            <a:ext cx="1849121" cy="18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5" name="Text Box 22"/>
          <p:cNvSpPr txBox="1">
            <a:spLocks noChangeArrowheads="1"/>
          </p:cNvSpPr>
          <p:nvPr/>
        </p:nvSpPr>
        <p:spPr bwMode="auto">
          <a:xfrm>
            <a:off x="4159224" y="4531817"/>
            <a:ext cx="194771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6"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28" name="Rectangle 23"/>
          <p:cNvSpPr>
            <a:spLocks noChangeArrowheads="1"/>
          </p:cNvSpPr>
          <p:nvPr/>
        </p:nvSpPr>
        <p:spPr bwMode="auto">
          <a:xfrm>
            <a:off x="3425372" y="2177341"/>
            <a:ext cx="200053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9" name="Text Box 25"/>
          <p:cNvSpPr txBox="1">
            <a:spLocks noChangeArrowheads="1"/>
          </p:cNvSpPr>
          <p:nvPr/>
        </p:nvSpPr>
        <p:spPr bwMode="auto">
          <a:xfrm>
            <a:off x="3871846" y="213090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30" name="Line 34"/>
          <p:cNvSpPr>
            <a:spLocks noChangeShapeType="1"/>
          </p:cNvSpPr>
          <p:nvPr/>
        </p:nvSpPr>
        <p:spPr bwMode="auto">
          <a:xfrm flipV="1">
            <a:off x="3425372" y="2354261"/>
            <a:ext cx="2000540" cy="50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31" name="Text Box 22"/>
          <p:cNvSpPr txBox="1">
            <a:spLocks noChangeArrowheads="1"/>
          </p:cNvSpPr>
          <p:nvPr/>
        </p:nvSpPr>
        <p:spPr bwMode="auto">
          <a:xfrm>
            <a:off x="3374788" y="2303669"/>
            <a:ext cx="21742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3" name="TextBox 132"/>
          <p:cNvSpPr txBox="1"/>
          <p:nvPr/>
        </p:nvSpPr>
        <p:spPr>
          <a:xfrm>
            <a:off x="2862935" y="3657396"/>
            <a:ext cx="3267241" cy="230832"/>
          </a:xfrm>
          <a:prstGeom prst="rect">
            <a:avLst/>
          </a:prstGeom>
          <a:noFill/>
        </p:spPr>
        <p:txBody>
          <a:bodyPr wrap="non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pic>
        <p:nvPicPr>
          <p:cNvPr id="5" name="Audio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559239065"/>
      </p:ext>
    </p:extLst>
  </p:cSld>
  <p:clrMapOvr>
    <a:masterClrMapping/>
  </p:clrMapOvr>
  <mc:AlternateContent xmlns:mc="http://schemas.openxmlformats.org/markup-compatibility/2006">
    <mc:Choice xmlns:p14="http://schemas.microsoft.com/office/powerpoint/2010/main" Requires="p14">
      <p:transition spd="slow" p14:dur="2000" advTm="41121"/>
    </mc:Choice>
    <mc:Fallback>
      <p:transition spd="slow" advTm="4112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 Step 10</a:t>
            </a:r>
            <a:endParaRPr lang="sv-SE" dirty="0"/>
          </a:p>
        </p:txBody>
      </p:sp>
      <p:sp>
        <p:nvSpPr>
          <p:cNvPr id="39" name="Content Placeholder 2"/>
          <p:cNvSpPr>
            <a:spLocks noGrp="1"/>
          </p:cNvSpPr>
          <p:nvPr>
            <p:ph idx="1"/>
          </p:nvPr>
        </p:nvSpPr>
        <p:spPr>
          <a:xfrm>
            <a:off x="462816" y="1267117"/>
            <a:ext cx="8186954" cy="765573"/>
          </a:xfrm>
          <a:ln>
            <a:solidFill>
              <a:schemeClr val="bg1"/>
            </a:solidFill>
          </a:ln>
        </p:spPr>
        <p:txBody>
          <a:bodyPr>
            <a:normAutofit fontScale="25000" lnSpcReduction="20000"/>
          </a:bodyPr>
          <a:lstStyle/>
          <a:p>
            <a:r>
              <a:rPr lang="sv-SE" sz="5200" dirty="0" smtClean="0">
                <a:solidFill>
                  <a:srgbClr val="FF0000"/>
                </a:solidFill>
              </a:rPr>
              <a:t>DONE: </a:t>
            </a:r>
            <a:r>
              <a:rPr lang="sv-SE" sz="5200" dirty="0" smtClean="0"/>
              <a:t>Transform the ”Classes” to ”</a:t>
            </a:r>
            <a:r>
              <a:rPr lang="sv-SE" sz="5200" dirty="0" err="1" smtClean="0"/>
              <a:t>Tables</a:t>
            </a:r>
            <a:r>
              <a:rPr lang="sv-SE" sz="5200" dirty="0" smtClean="0"/>
              <a:t>” </a:t>
            </a:r>
            <a:r>
              <a:rPr lang="sv-SE" sz="5200" dirty="0"/>
              <a:t>(or </a:t>
            </a:r>
            <a:r>
              <a:rPr lang="sv-SE" sz="5200" dirty="0" smtClean="0"/>
              <a:t>”Relations”) and ”</a:t>
            </a:r>
            <a:r>
              <a:rPr lang="sv-SE" sz="5200" dirty="0" err="1" smtClean="0"/>
              <a:t>Attributes</a:t>
            </a:r>
            <a:r>
              <a:rPr lang="sv-SE" sz="5200" dirty="0" smtClean="0"/>
              <a:t>” to ”</a:t>
            </a:r>
            <a:r>
              <a:rPr lang="sv-SE" sz="5200" dirty="0" err="1" smtClean="0"/>
              <a:t>Columns</a:t>
            </a:r>
            <a:r>
              <a:rPr lang="sv-SE" sz="5200" dirty="0" smtClean="0"/>
              <a:t>” </a:t>
            </a:r>
            <a:r>
              <a:rPr lang="sv-SE" sz="5200" dirty="0"/>
              <a:t>(or </a:t>
            </a:r>
            <a:r>
              <a:rPr lang="sv-SE" sz="5200" dirty="0" smtClean="0"/>
              <a:t>”Table definitions</a:t>
            </a:r>
            <a:r>
              <a:rPr lang="sv-SE" sz="5200" dirty="0" smtClean="0"/>
              <a:t>”)</a:t>
            </a:r>
            <a:endParaRPr lang="sv-SE" sz="2000" dirty="0"/>
          </a:p>
          <a:p>
            <a:pPr marL="0" indent="0">
              <a:buNone/>
            </a:pPr>
            <a:endParaRPr lang="sv-SE" sz="2000" dirty="0" smtClean="0"/>
          </a:p>
          <a:p>
            <a:pPr marL="0" indent="0">
              <a:buNone/>
            </a:pPr>
            <a:endParaRPr lang="sv-SE" sz="2000" dirty="0"/>
          </a:p>
          <a:p>
            <a:endParaRPr lang="sv-SE" sz="2000" dirty="0"/>
          </a:p>
        </p:txBody>
      </p:sp>
      <p:sp>
        <p:nvSpPr>
          <p:cNvPr id="77"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92"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3"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94"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 AK, UNIQUE</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95"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6"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97"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98" name="Rectangle 18"/>
          <p:cNvSpPr>
            <a:spLocks noChangeArrowheads="1"/>
          </p:cNvSpPr>
          <p:nvPr/>
        </p:nvSpPr>
        <p:spPr bwMode="auto">
          <a:xfrm>
            <a:off x="2958798" y="2776114"/>
            <a:ext cx="2943964"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99" name="Line 19"/>
          <p:cNvSpPr>
            <a:spLocks noChangeShapeType="1"/>
          </p:cNvSpPr>
          <p:nvPr/>
        </p:nvSpPr>
        <p:spPr bwMode="auto">
          <a:xfrm>
            <a:off x="2958798" y="2957875"/>
            <a:ext cx="2943963" cy="122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0" name="Text Box 21"/>
          <p:cNvSpPr txBox="1">
            <a:spLocks noChangeArrowheads="1"/>
          </p:cNvSpPr>
          <p:nvPr/>
        </p:nvSpPr>
        <p:spPr bwMode="auto">
          <a:xfrm>
            <a:off x="3694675" y="2744859"/>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01"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2" name="Rectangle 28"/>
          <p:cNvSpPr>
            <a:spLocks noChangeArrowheads="1"/>
          </p:cNvSpPr>
          <p:nvPr/>
        </p:nvSpPr>
        <p:spPr bwMode="auto">
          <a:xfrm>
            <a:off x="2913287" y="2952344"/>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 AK1</a:t>
            </a:r>
            <a:endParaRPr lang="sv-SE" altLang="sv-SE" sz="900" dirty="0">
              <a:latin typeface="Verdana" panose="020B0604030504040204" pitchFamily="34" charset="0"/>
            </a:endParaRPr>
          </a:p>
        </p:txBody>
      </p:sp>
      <p:sp>
        <p:nvSpPr>
          <p:cNvPr id="103" name="Rectangle 8"/>
          <p:cNvSpPr>
            <a:spLocks noChangeArrowheads="1"/>
          </p:cNvSpPr>
          <p:nvPr/>
        </p:nvSpPr>
        <p:spPr bwMode="auto">
          <a:xfrm>
            <a:off x="60897" y="3918241"/>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4" name="Line 9"/>
          <p:cNvSpPr>
            <a:spLocks noChangeShapeType="1"/>
          </p:cNvSpPr>
          <p:nvPr/>
        </p:nvSpPr>
        <p:spPr bwMode="auto">
          <a:xfrm>
            <a:off x="48299" y="4095107"/>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5" name="Text Box 10"/>
          <p:cNvSpPr txBox="1">
            <a:spLocks noChangeArrowheads="1"/>
          </p:cNvSpPr>
          <p:nvPr/>
        </p:nvSpPr>
        <p:spPr bwMode="auto">
          <a:xfrm>
            <a:off x="178500" y="386085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06" name="Rectangle 27"/>
          <p:cNvSpPr>
            <a:spLocks noChangeArrowheads="1"/>
          </p:cNvSpPr>
          <p:nvPr/>
        </p:nvSpPr>
        <p:spPr bwMode="auto">
          <a:xfrm>
            <a:off x="-14367" y="4090908"/>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sp>
        <p:nvSpPr>
          <p:cNvPr id="107" name="Rectangle 8"/>
          <p:cNvSpPr>
            <a:spLocks noChangeArrowheads="1"/>
          </p:cNvSpPr>
          <p:nvPr/>
        </p:nvSpPr>
        <p:spPr bwMode="auto">
          <a:xfrm>
            <a:off x="101979" y="4531817"/>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8" name="Line 9"/>
          <p:cNvSpPr>
            <a:spLocks noChangeShapeType="1"/>
          </p:cNvSpPr>
          <p:nvPr/>
        </p:nvSpPr>
        <p:spPr bwMode="auto">
          <a:xfrm>
            <a:off x="89381" y="4708683"/>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09" name="Text Box 10"/>
          <p:cNvSpPr txBox="1">
            <a:spLocks noChangeArrowheads="1"/>
          </p:cNvSpPr>
          <p:nvPr/>
        </p:nvSpPr>
        <p:spPr bwMode="auto">
          <a:xfrm>
            <a:off x="219582" y="4474429"/>
            <a:ext cx="18477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10" name="Rectangle 27"/>
          <p:cNvSpPr>
            <a:spLocks noChangeArrowheads="1"/>
          </p:cNvSpPr>
          <p:nvPr/>
        </p:nvSpPr>
        <p:spPr bwMode="auto">
          <a:xfrm>
            <a:off x="26715" y="4704484"/>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11"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2"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13"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4" name="Text Box 22"/>
          <p:cNvSpPr txBox="1">
            <a:spLocks noChangeArrowheads="1"/>
          </p:cNvSpPr>
          <p:nvPr/>
        </p:nvSpPr>
        <p:spPr bwMode="auto">
          <a:xfrm>
            <a:off x="6656217" y="4450221"/>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5" name="Rectangle 23"/>
          <p:cNvSpPr>
            <a:spLocks noChangeArrowheads="1"/>
          </p:cNvSpPr>
          <p:nvPr/>
        </p:nvSpPr>
        <p:spPr bwMode="auto">
          <a:xfrm>
            <a:off x="6118468" y="3094817"/>
            <a:ext cx="2906511" cy="78653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6" name="Text Box 25"/>
          <p:cNvSpPr txBox="1">
            <a:spLocks noChangeArrowheads="1"/>
          </p:cNvSpPr>
          <p:nvPr/>
        </p:nvSpPr>
        <p:spPr bwMode="auto">
          <a:xfrm>
            <a:off x="6852970" y="3055576"/>
            <a:ext cx="188733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117" name="Line 34"/>
          <p:cNvSpPr>
            <a:spLocks noChangeShapeType="1"/>
          </p:cNvSpPr>
          <p:nvPr/>
        </p:nvSpPr>
        <p:spPr bwMode="auto">
          <a:xfrm flipV="1">
            <a:off x="6114869" y="3266959"/>
            <a:ext cx="2910110" cy="727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18" name="Text Box 22"/>
          <p:cNvSpPr txBox="1">
            <a:spLocks noChangeArrowheads="1"/>
          </p:cNvSpPr>
          <p:nvPr/>
        </p:nvSpPr>
        <p:spPr bwMode="auto">
          <a:xfrm>
            <a:off x="6095168" y="3244541"/>
            <a:ext cx="316416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a:latin typeface="Verdana" panose="020B0604030504040204" pitchFamily="34" charset="0"/>
              </a:rPr>
              <a:t> </a:t>
            </a: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19" name="Rectangle 23"/>
          <p:cNvSpPr>
            <a:spLocks noChangeArrowheads="1"/>
          </p:cNvSpPr>
          <p:nvPr/>
        </p:nvSpPr>
        <p:spPr bwMode="auto">
          <a:xfrm>
            <a:off x="6313382" y="2082383"/>
            <a:ext cx="2336388"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0" name="Text Box 25"/>
          <p:cNvSpPr txBox="1">
            <a:spLocks noChangeArrowheads="1"/>
          </p:cNvSpPr>
          <p:nvPr/>
        </p:nvSpPr>
        <p:spPr bwMode="auto">
          <a:xfrm>
            <a:off x="6702267" y="2014692"/>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21" name="Line 34"/>
          <p:cNvSpPr>
            <a:spLocks noChangeShapeType="1"/>
          </p:cNvSpPr>
          <p:nvPr/>
        </p:nvSpPr>
        <p:spPr bwMode="auto">
          <a:xfrm flipV="1">
            <a:off x="6313381" y="2248456"/>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2" name="Text Box 22"/>
          <p:cNvSpPr txBox="1">
            <a:spLocks noChangeArrowheads="1"/>
          </p:cNvSpPr>
          <p:nvPr/>
        </p:nvSpPr>
        <p:spPr bwMode="auto">
          <a:xfrm>
            <a:off x="6235999" y="2222450"/>
            <a:ext cx="25132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3" name="TextBox 122"/>
          <p:cNvSpPr txBox="1"/>
          <p:nvPr/>
        </p:nvSpPr>
        <p:spPr>
          <a:xfrm>
            <a:off x="6060179" y="3882575"/>
            <a:ext cx="3158237" cy="230832"/>
          </a:xfrm>
          <a:prstGeom prst="rect">
            <a:avLst/>
          </a:prstGeom>
          <a:noFill/>
        </p:spPr>
        <p:txBody>
          <a:bodyPr wrap="none" rtlCol="0">
            <a:spAutoFit/>
          </a:bodyPr>
          <a:lstStyle/>
          <a:p>
            <a:r>
              <a:rPr lang="sv-SE" sz="900" dirty="0" err="1" smtClean="0"/>
              <a:t>CourseResponsible</a:t>
            </a:r>
            <a:r>
              <a:rPr lang="sv-SE" sz="900" dirty="0" smtClean="0"/>
              <a:t>. ( </a:t>
            </a:r>
            <a:r>
              <a:rPr lang="sv-SE" sz="900" dirty="0" err="1" smtClean="0"/>
              <a:t>courseOccationID</a:t>
            </a:r>
            <a:r>
              <a:rPr lang="sv-SE" sz="900" dirty="0" smtClean="0"/>
              <a:t>, </a:t>
            </a:r>
            <a:r>
              <a:rPr lang="sv-SE" sz="900" dirty="0" err="1" smtClean="0"/>
              <a:t>teacherID</a:t>
            </a:r>
            <a:r>
              <a:rPr lang="sv-SE" sz="900" dirty="0" smtClean="0"/>
              <a:t>) AK1 UNIQUE</a:t>
            </a:r>
            <a:endParaRPr lang="sv-SE" sz="900" dirty="0"/>
          </a:p>
        </p:txBody>
      </p:sp>
      <p:sp>
        <p:nvSpPr>
          <p:cNvPr id="124" name="TextBox 123"/>
          <p:cNvSpPr txBox="1"/>
          <p:nvPr/>
        </p:nvSpPr>
        <p:spPr>
          <a:xfrm>
            <a:off x="6209646" y="2708412"/>
            <a:ext cx="2579552" cy="230832"/>
          </a:xfrm>
          <a:prstGeom prst="rect">
            <a:avLst/>
          </a:prstGeom>
          <a:noFill/>
        </p:spPr>
        <p:txBody>
          <a:bodyPr wrap="none" rtlCol="0">
            <a:spAutoFit/>
          </a:bodyPr>
          <a:lstStyle/>
          <a:p>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125" name="Rectangle 23"/>
          <p:cNvSpPr>
            <a:spLocks noChangeArrowheads="1"/>
          </p:cNvSpPr>
          <p:nvPr/>
        </p:nvSpPr>
        <p:spPr bwMode="auto">
          <a:xfrm>
            <a:off x="4181564" y="4393286"/>
            <a:ext cx="1849121"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6" name="Line 34"/>
          <p:cNvSpPr>
            <a:spLocks noChangeShapeType="1"/>
          </p:cNvSpPr>
          <p:nvPr/>
        </p:nvSpPr>
        <p:spPr bwMode="auto">
          <a:xfrm flipV="1">
            <a:off x="4181563" y="4577847"/>
            <a:ext cx="1849121" cy="18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27" name="Text Box 22"/>
          <p:cNvSpPr txBox="1">
            <a:spLocks noChangeArrowheads="1"/>
          </p:cNvSpPr>
          <p:nvPr/>
        </p:nvSpPr>
        <p:spPr bwMode="auto">
          <a:xfrm>
            <a:off x="4159224" y="4531817"/>
            <a:ext cx="194771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28"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129" name="Rectangle 23"/>
          <p:cNvSpPr>
            <a:spLocks noChangeArrowheads="1"/>
          </p:cNvSpPr>
          <p:nvPr/>
        </p:nvSpPr>
        <p:spPr bwMode="auto">
          <a:xfrm>
            <a:off x="3425372" y="2177341"/>
            <a:ext cx="200053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0" name="Text Box 25"/>
          <p:cNvSpPr txBox="1">
            <a:spLocks noChangeArrowheads="1"/>
          </p:cNvSpPr>
          <p:nvPr/>
        </p:nvSpPr>
        <p:spPr bwMode="auto">
          <a:xfrm>
            <a:off x="3871846" y="213090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31" name="Line 34"/>
          <p:cNvSpPr>
            <a:spLocks noChangeShapeType="1"/>
          </p:cNvSpPr>
          <p:nvPr/>
        </p:nvSpPr>
        <p:spPr bwMode="auto">
          <a:xfrm flipV="1">
            <a:off x="3425372" y="2354261"/>
            <a:ext cx="2000540" cy="50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32" name="Text Box 22"/>
          <p:cNvSpPr txBox="1">
            <a:spLocks noChangeArrowheads="1"/>
          </p:cNvSpPr>
          <p:nvPr/>
        </p:nvSpPr>
        <p:spPr bwMode="auto">
          <a:xfrm>
            <a:off x="3374788" y="2303669"/>
            <a:ext cx="21742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3" name="TextBox 132"/>
          <p:cNvSpPr txBox="1"/>
          <p:nvPr/>
        </p:nvSpPr>
        <p:spPr>
          <a:xfrm>
            <a:off x="2862935" y="3657396"/>
            <a:ext cx="3267241" cy="230832"/>
          </a:xfrm>
          <a:prstGeom prst="rect">
            <a:avLst/>
          </a:prstGeom>
          <a:noFill/>
        </p:spPr>
        <p:txBody>
          <a:bodyPr wrap="non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cxnSp>
        <p:nvCxnSpPr>
          <p:cNvPr id="14" name="Straight Arrow Connector 13"/>
          <p:cNvCxnSpPr/>
          <p:nvPr/>
        </p:nvCxnSpPr>
        <p:spPr>
          <a:xfrm flipH="1">
            <a:off x="3425372" y="3992468"/>
            <a:ext cx="544286" cy="0"/>
          </a:xfrm>
          <a:prstGeom prst="straightConnector1">
            <a:avLst/>
          </a:prstGeom>
          <a:ln>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Right Brace 15"/>
          <p:cNvSpPr/>
          <p:nvPr/>
        </p:nvSpPr>
        <p:spPr>
          <a:xfrm>
            <a:off x="3425372" y="4090908"/>
            <a:ext cx="269303" cy="359313"/>
          </a:xfrm>
          <a:prstGeom prst="rightBrace">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p>
        </p:txBody>
      </p:sp>
      <p:sp>
        <p:nvSpPr>
          <p:cNvPr id="17" name="TextBox 16"/>
          <p:cNvSpPr txBox="1"/>
          <p:nvPr/>
        </p:nvSpPr>
        <p:spPr>
          <a:xfrm>
            <a:off x="3936634" y="3805593"/>
            <a:ext cx="689804" cy="369332"/>
          </a:xfrm>
          <a:prstGeom prst="rect">
            <a:avLst/>
          </a:prstGeom>
          <a:noFill/>
        </p:spPr>
        <p:txBody>
          <a:bodyPr wrap="none" rtlCol="0">
            <a:spAutoFit/>
          </a:bodyPr>
          <a:lstStyle/>
          <a:p>
            <a:r>
              <a:rPr lang="sv-SE" b="1" dirty="0" smtClean="0">
                <a:solidFill>
                  <a:srgbClr val="FF0000"/>
                </a:solidFill>
              </a:rPr>
              <a:t>Table</a:t>
            </a:r>
            <a:endParaRPr lang="sv-SE" b="1" dirty="0">
              <a:solidFill>
                <a:srgbClr val="FF0000"/>
              </a:solidFill>
            </a:endParaRPr>
          </a:p>
        </p:txBody>
      </p:sp>
      <p:sp>
        <p:nvSpPr>
          <p:cNvPr id="134" name="TextBox 133"/>
          <p:cNvSpPr txBox="1"/>
          <p:nvPr/>
        </p:nvSpPr>
        <p:spPr>
          <a:xfrm>
            <a:off x="3689988" y="4083780"/>
            <a:ext cx="1011815" cy="369332"/>
          </a:xfrm>
          <a:prstGeom prst="rect">
            <a:avLst/>
          </a:prstGeom>
          <a:noFill/>
        </p:spPr>
        <p:txBody>
          <a:bodyPr wrap="none" rtlCol="0">
            <a:spAutoFit/>
          </a:bodyPr>
          <a:lstStyle/>
          <a:p>
            <a:r>
              <a:rPr lang="sv-SE" b="1" dirty="0" err="1" smtClean="0">
                <a:solidFill>
                  <a:srgbClr val="FF0000"/>
                </a:solidFill>
              </a:rPr>
              <a:t>Columns</a:t>
            </a:r>
            <a:endParaRPr lang="sv-SE" b="1" dirty="0">
              <a:solidFill>
                <a:srgbClr val="FF0000"/>
              </a:solidFill>
            </a:endParaRPr>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472537564"/>
      </p:ext>
    </p:extLst>
  </p:cSld>
  <p:clrMapOvr>
    <a:masterClrMapping/>
  </p:clrMapOvr>
  <mc:AlternateContent xmlns:mc="http://schemas.openxmlformats.org/markup-compatibility/2006">
    <mc:Choice xmlns:p14="http://schemas.microsoft.com/office/powerpoint/2010/main" Requires="p14">
      <p:transition spd="slow" p14:dur="2000" advTm="12802"/>
    </mc:Choice>
    <mc:Fallback>
      <p:transition spd="slow" advTm="128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Relational</a:t>
            </a:r>
            <a:r>
              <a:rPr lang="sv-SE" dirty="0" smtClean="0"/>
              <a:t> </a:t>
            </a:r>
            <a:r>
              <a:rPr lang="sv-SE" dirty="0" err="1" smtClean="0"/>
              <a:t>Database</a:t>
            </a:r>
            <a:r>
              <a:rPr lang="sv-SE" dirty="0" smtClean="0"/>
              <a:t> </a:t>
            </a:r>
            <a:r>
              <a:rPr lang="sv-SE" dirty="0" err="1" smtClean="0"/>
              <a:t>Model</a:t>
            </a:r>
            <a:endParaRPr lang="sv-SE" dirty="0"/>
          </a:p>
        </p:txBody>
      </p:sp>
      <p:sp>
        <p:nvSpPr>
          <p:cNvPr id="100" name="Content Placeholder 2"/>
          <p:cNvSpPr>
            <a:spLocks noGrp="1"/>
          </p:cNvSpPr>
          <p:nvPr>
            <p:ph idx="1"/>
          </p:nvPr>
        </p:nvSpPr>
        <p:spPr>
          <a:xfrm>
            <a:off x="462816" y="1267117"/>
            <a:ext cx="7411486" cy="447975"/>
          </a:xfrm>
          <a:ln>
            <a:noFill/>
          </a:ln>
        </p:spPr>
        <p:txBody>
          <a:bodyPr>
            <a:normAutofit fontScale="25000" lnSpcReduction="20000"/>
          </a:bodyPr>
          <a:lstStyle/>
          <a:p>
            <a:r>
              <a:rPr lang="sv-SE" sz="5600" dirty="0" smtClean="0">
                <a:solidFill>
                  <a:srgbClr val="FF0000"/>
                </a:solidFill>
              </a:rPr>
              <a:t>FINALLY: </a:t>
            </a:r>
            <a:r>
              <a:rPr lang="sv-SE" sz="5600" dirty="0" err="1" smtClean="0"/>
              <a:t>We</a:t>
            </a:r>
            <a:r>
              <a:rPr lang="sv-SE" sz="5600" dirty="0" smtClean="0"/>
              <a:t> </a:t>
            </a:r>
            <a:r>
              <a:rPr lang="sv-SE" sz="5600" dirty="0" err="1" smtClean="0"/>
              <a:t>have</a:t>
            </a:r>
            <a:r>
              <a:rPr lang="sv-SE" sz="5600" dirty="0" smtClean="0"/>
              <a:t> the </a:t>
            </a:r>
            <a:r>
              <a:rPr lang="sv-SE" sz="5600" dirty="0" err="1" smtClean="0"/>
              <a:t>Relational</a:t>
            </a:r>
            <a:r>
              <a:rPr lang="sv-SE" sz="5600" dirty="0" smtClean="0"/>
              <a:t> </a:t>
            </a:r>
            <a:r>
              <a:rPr lang="sv-SE" sz="5600" dirty="0" err="1" smtClean="0"/>
              <a:t>Database</a:t>
            </a:r>
            <a:r>
              <a:rPr lang="sv-SE" sz="5600" dirty="0" smtClean="0"/>
              <a:t> </a:t>
            </a:r>
            <a:r>
              <a:rPr lang="sv-SE" sz="5600" dirty="0" err="1" smtClean="0"/>
              <a:t>Model</a:t>
            </a:r>
            <a:endParaRPr lang="sv-SE" sz="5600" dirty="0"/>
          </a:p>
          <a:p>
            <a:pPr marL="0" indent="0">
              <a:buNone/>
            </a:pPr>
            <a:endParaRPr lang="sv-SE" sz="2000" dirty="0" smtClean="0"/>
          </a:p>
          <a:p>
            <a:pPr marL="0" indent="0">
              <a:buNone/>
            </a:pPr>
            <a:endParaRPr lang="sv-SE" sz="2000" dirty="0"/>
          </a:p>
          <a:p>
            <a:endParaRPr lang="sv-SE" sz="2000" dirty="0"/>
          </a:p>
        </p:txBody>
      </p:sp>
      <p:sp>
        <p:nvSpPr>
          <p:cNvPr id="160" name="Rectangle 8"/>
          <p:cNvSpPr>
            <a:spLocks noChangeArrowheads="1"/>
          </p:cNvSpPr>
          <p:nvPr/>
        </p:nvSpPr>
        <p:spPr bwMode="auto">
          <a:xfrm>
            <a:off x="207491" y="2486709"/>
            <a:ext cx="2615221" cy="626372"/>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dirty="0"/>
          </a:p>
        </p:txBody>
      </p:sp>
      <p:sp>
        <p:nvSpPr>
          <p:cNvPr id="161" name="Line 9"/>
          <p:cNvSpPr>
            <a:spLocks noChangeShapeType="1"/>
          </p:cNvSpPr>
          <p:nvPr/>
        </p:nvSpPr>
        <p:spPr bwMode="auto">
          <a:xfrm>
            <a:off x="207492" y="2658156"/>
            <a:ext cx="2615220" cy="16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62" name="Text Box 10"/>
          <p:cNvSpPr txBox="1">
            <a:spLocks noChangeArrowheads="1"/>
          </p:cNvSpPr>
          <p:nvPr/>
        </p:nvSpPr>
        <p:spPr bwMode="auto">
          <a:xfrm>
            <a:off x="1143460" y="2429642"/>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Mobile</a:t>
            </a:r>
            <a:endParaRPr lang="sv-SE" altLang="sv-SE" sz="1050" dirty="0">
              <a:latin typeface="Verdana" panose="020B0604030504040204" pitchFamily="34" charset="0"/>
            </a:endParaRPr>
          </a:p>
        </p:txBody>
      </p:sp>
      <p:sp>
        <p:nvSpPr>
          <p:cNvPr id="163" name="Rectangle 27"/>
          <p:cNvSpPr>
            <a:spLocks noChangeArrowheads="1"/>
          </p:cNvSpPr>
          <p:nvPr/>
        </p:nvSpPr>
        <p:spPr bwMode="auto">
          <a:xfrm>
            <a:off x="124537" y="2615273"/>
            <a:ext cx="269817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mobileID</a:t>
            </a:r>
            <a:r>
              <a:rPr lang="sv-SE" altLang="sv-SE" sz="900" dirty="0" smtClean="0">
                <a:latin typeface="Verdana" panose="020B0604030504040204" pitchFamily="34" charset="0"/>
              </a:rPr>
              <a:t> (1</a:t>
            </a:r>
            <a:r>
              <a:rPr lang="sv-SE" altLang="sv-SE" sz="900" dirty="0">
                <a:latin typeface="Verdana" panose="020B0604030504040204" pitchFamily="34" charset="0"/>
              </a:rPr>
              <a:t>..1) PK, </a:t>
            </a:r>
            <a:r>
              <a:rPr lang="sv-SE" altLang="sv-SE" sz="900" dirty="0" smtClean="0">
                <a:latin typeface="Verdana" panose="020B0604030504040204" pitchFamily="34" charset="0"/>
              </a:rPr>
              <a:t>UNIQUE</a:t>
            </a: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(1..1) AK, UNIQUE</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p>
        </p:txBody>
      </p:sp>
      <p:sp>
        <p:nvSpPr>
          <p:cNvPr id="168" name="Rectangle 8"/>
          <p:cNvSpPr>
            <a:spLocks noChangeArrowheads="1"/>
          </p:cNvSpPr>
          <p:nvPr/>
        </p:nvSpPr>
        <p:spPr bwMode="auto">
          <a:xfrm>
            <a:off x="450308" y="3224841"/>
            <a:ext cx="2000420" cy="57200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9" name="Line 9"/>
          <p:cNvSpPr>
            <a:spLocks noChangeShapeType="1"/>
          </p:cNvSpPr>
          <p:nvPr/>
        </p:nvSpPr>
        <p:spPr bwMode="auto">
          <a:xfrm>
            <a:off x="436604" y="341688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0" name="Text Box 10"/>
          <p:cNvSpPr txBox="1">
            <a:spLocks noChangeArrowheads="1"/>
          </p:cNvSpPr>
          <p:nvPr/>
        </p:nvSpPr>
        <p:spPr bwMode="auto">
          <a:xfrm>
            <a:off x="1083410" y="3185107"/>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71" name="Rectangle 18"/>
          <p:cNvSpPr>
            <a:spLocks noChangeArrowheads="1"/>
          </p:cNvSpPr>
          <p:nvPr/>
        </p:nvSpPr>
        <p:spPr bwMode="auto">
          <a:xfrm>
            <a:off x="2958798" y="2776114"/>
            <a:ext cx="2943964"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2" name="Line 19"/>
          <p:cNvSpPr>
            <a:spLocks noChangeShapeType="1"/>
          </p:cNvSpPr>
          <p:nvPr/>
        </p:nvSpPr>
        <p:spPr bwMode="auto">
          <a:xfrm>
            <a:off x="2958798" y="2957875"/>
            <a:ext cx="2943963" cy="122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3" name="Text Box 21"/>
          <p:cNvSpPr txBox="1">
            <a:spLocks noChangeArrowheads="1"/>
          </p:cNvSpPr>
          <p:nvPr/>
        </p:nvSpPr>
        <p:spPr bwMode="auto">
          <a:xfrm>
            <a:off x="3694675" y="2744859"/>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74" name="Rectangle 27"/>
          <p:cNvSpPr>
            <a:spLocks noChangeArrowheads="1"/>
          </p:cNvSpPr>
          <p:nvPr/>
        </p:nvSpPr>
        <p:spPr bwMode="auto">
          <a:xfrm>
            <a:off x="414215" y="3416713"/>
            <a:ext cx="187743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75" name="Rectangle 28"/>
          <p:cNvSpPr>
            <a:spLocks noChangeArrowheads="1"/>
          </p:cNvSpPr>
          <p:nvPr/>
        </p:nvSpPr>
        <p:spPr bwMode="auto">
          <a:xfrm>
            <a:off x="2913287" y="2952344"/>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 AK1</a:t>
            </a:r>
            <a:endParaRPr lang="sv-SE" altLang="sv-SE" sz="900" dirty="0">
              <a:latin typeface="Verdana" panose="020B0604030504040204" pitchFamily="34" charset="0"/>
            </a:endParaRPr>
          </a:p>
        </p:txBody>
      </p:sp>
      <p:sp>
        <p:nvSpPr>
          <p:cNvPr id="176" name="Rectangle 8"/>
          <p:cNvSpPr>
            <a:spLocks noChangeArrowheads="1"/>
          </p:cNvSpPr>
          <p:nvPr/>
        </p:nvSpPr>
        <p:spPr bwMode="auto">
          <a:xfrm>
            <a:off x="60897" y="3918241"/>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7" name="Line 9"/>
          <p:cNvSpPr>
            <a:spLocks noChangeShapeType="1"/>
          </p:cNvSpPr>
          <p:nvPr/>
        </p:nvSpPr>
        <p:spPr bwMode="auto">
          <a:xfrm>
            <a:off x="48299" y="4095107"/>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8" name="Text Box 10"/>
          <p:cNvSpPr txBox="1">
            <a:spLocks noChangeArrowheads="1"/>
          </p:cNvSpPr>
          <p:nvPr/>
        </p:nvSpPr>
        <p:spPr bwMode="auto">
          <a:xfrm>
            <a:off x="178500" y="3860853"/>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79" name="Rectangle 8"/>
          <p:cNvSpPr>
            <a:spLocks noChangeArrowheads="1"/>
          </p:cNvSpPr>
          <p:nvPr/>
        </p:nvSpPr>
        <p:spPr bwMode="auto">
          <a:xfrm>
            <a:off x="101979" y="4531817"/>
            <a:ext cx="3304454"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4" name="Line 9"/>
          <p:cNvSpPr>
            <a:spLocks noChangeShapeType="1"/>
          </p:cNvSpPr>
          <p:nvPr/>
        </p:nvSpPr>
        <p:spPr bwMode="auto">
          <a:xfrm>
            <a:off x="89381" y="4708683"/>
            <a:ext cx="3317052" cy="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85" name="Text Box 10"/>
          <p:cNvSpPr txBox="1">
            <a:spLocks noChangeArrowheads="1"/>
          </p:cNvSpPr>
          <p:nvPr/>
        </p:nvSpPr>
        <p:spPr bwMode="auto">
          <a:xfrm>
            <a:off x="219582" y="4474429"/>
            <a:ext cx="18477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86" name="Rectangle 27"/>
          <p:cNvSpPr>
            <a:spLocks noChangeArrowheads="1"/>
          </p:cNvSpPr>
          <p:nvPr/>
        </p:nvSpPr>
        <p:spPr bwMode="auto">
          <a:xfrm>
            <a:off x="26715" y="4704484"/>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HighSchoolExamYear</a:t>
            </a:r>
            <a:r>
              <a:rPr lang="sv-SE" altLang="sv-SE" sz="900" dirty="0" smtClean="0">
                <a:latin typeface="Verdana" panose="020B0604030504040204" pitchFamily="34" charset="0"/>
              </a:rPr>
              <a:t> (1..1)</a:t>
            </a:r>
          </a:p>
        </p:txBody>
      </p:sp>
      <p:sp>
        <p:nvSpPr>
          <p:cNvPr id="187" name="Rectangle 23"/>
          <p:cNvSpPr>
            <a:spLocks noChangeArrowheads="1"/>
          </p:cNvSpPr>
          <p:nvPr/>
        </p:nvSpPr>
        <p:spPr bwMode="auto">
          <a:xfrm>
            <a:off x="6718165" y="4246566"/>
            <a:ext cx="2060075" cy="69877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88" name="Text Box 25"/>
          <p:cNvSpPr txBox="1">
            <a:spLocks noChangeArrowheads="1"/>
          </p:cNvSpPr>
          <p:nvPr/>
        </p:nvSpPr>
        <p:spPr bwMode="auto">
          <a:xfrm>
            <a:off x="6937241" y="420013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89" name="Line 34"/>
          <p:cNvSpPr>
            <a:spLocks noChangeShapeType="1"/>
          </p:cNvSpPr>
          <p:nvPr/>
        </p:nvSpPr>
        <p:spPr bwMode="auto">
          <a:xfrm>
            <a:off x="6720545" y="4428730"/>
            <a:ext cx="204556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90" name="Text Box 22"/>
          <p:cNvSpPr txBox="1">
            <a:spLocks noChangeArrowheads="1"/>
          </p:cNvSpPr>
          <p:nvPr/>
        </p:nvSpPr>
        <p:spPr bwMode="auto">
          <a:xfrm>
            <a:off x="6656217" y="4450221"/>
            <a:ext cx="21839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teacherName</a:t>
            </a:r>
            <a:r>
              <a:rPr lang="sv-SE" altLang="sv-SE" sz="900" dirty="0" smtClean="0">
                <a:latin typeface="Verdana" panose="020B0604030504040204" pitchFamily="34" charset="0"/>
              </a:rPr>
              <a:t> (1..1)</a:t>
            </a:r>
          </a:p>
          <a:p>
            <a:pPr>
              <a:spcBef>
                <a:spcPct val="0"/>
              </a:spcBef>
              <a:spcAft>
                <a:spcPct val="0"/>
              </a:spcAft>
              <a:buClrTx/>
              <a:buFont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Area.areaID</a:t>
            </a:r>
            <a:r>
              <a:rPr lang="sv-SE" altLang="sv-SE" sz="900" dirty="0" smtClean="0">
                <a:latin typeface="Verdana" panose="020B0604030504040204" pitchFamily="34" charset="0"/>
              </a:rPr>
              <a:t>)</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1" name="Rectangle 23"/>
          <p:cNvSpPr>
            <a:spLocks noChangeArrowheads="1"/>
          </p:cNvSpPr>
          <p:nvPr/>
        </p:nvSpPr>
        <p:spPr bwMode="auto">
          <a:xfrm>
            <a:off x="6118468" y="3094817"/>
            <a:ext cx="2906511" cy="786530"/>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2" name="Text Box 25"/>
          <p:cNvSpPr txBox="1">
            <a:spLocks noChangeArrowheads="1"/>
          </p:cNvSpPr>
          <p:nvPr/>
        </p:nvSpPr>
        <p:spPr bwMode="auto">
          <a:xfrm>
            <a:off x="6852970" y="3055576"/>
            <a:ext cx="188733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CourseResponsible</a:t>
            </a:r>
            <a:endParaRPr lang="sv-SE" altLang="sv-SE" sz="1800" dirty="0">
              <a:latin typeface="Verdana" panose="020B0604030504040204" pitchFamily="34" charset="0"/>
            </a:endParaRPr>
          </a:p>
        </p:txBody>
      </p:sp>
      <p:sp>
        <p:nvSpPr>
          <p:cNvPr id="193" name="Line 34"/>
          <p:cNvSpPr>
            <a:spLocks noChangeShapeType="1"/>
          </p:cNvSpPr>
          <p:nvPr/>
        </p:nvSpPr>
        <p:spPr bwMode="auto">
          <a:xfrm flipV="1">
            <a:off x="6114869" y="3266959"/>
            <a:ext cx="2910110" cy="727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94" name="Text Box 22"/>
          <p:cNvSpPr txBox="1">
            <a:spLocks noChangeArrowheads="1"/>
          </p:cNvSpPr>
          <p:nvPr/>
        </p:nvSpPr>
        <p:spPr bwMode="auto">
          <a:xfrm>
            <a:off x="6095168" y="3244541"/>
            <a:ext cx="316416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courseResponsible</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a:latin typeface="Verdana" panose="020B0604030504040204" pitchFamily="34" charset="0"/>
              </a:rPr>
              <a:t> </a:t>
            </a: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teacherID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Teacher.teacherID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5" name="Rectangle 23"/>
          <p:cNvSpPr>
            <a:spLocks noChangeArrowheads="1"/>
          </p:cNvSpPr>
          <p:nvPr/>
        </p:nvSpPr>
        <p:spPr bwMode="auto">
          <a:xfrm>
            <a:off x="6313382" y="2082383"/>
            <a:ext cx="2336388"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96" name="Text Box 25"/>
          <p:cNvSpPr txBox="1">
            <a:spLocks noChangeArrowheads="1"/>
          </p:cNvSpPr>
          <p:nvPr/>
        </p:nvSpPr>
        <p:spPr bwMode="auto">
          <a:xfrm>
            <a:off x="6702267" y="2014692"/>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97" name="Line 34"/>
          <p:cNvSpPr>
            <a:spLocks noChangeShapeType="1"/>
          </p:cNvSpPr>
          <p:nvPr/>
        </p:nvSpPr>
        <p:spPr bwMode="auto">
          <a:xfrm flipV="1">
            <a:off x="6313381" y="2248456"/>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98" name="Text Box 22"/>
          <p:cNvSpPr txBox="1">
            <a:spLocks noChangeArrowheads="1"/>
          </p:cNvSpPr>
          <p:nvPr/>
        </p:nvSpPr>
        <p:spPr bwMode="auto">
          <a:xfrm>
            <a:off x="6235999" y="2222450"/>
            <a:ext cx="25132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99" name="TextBox 198"/>
          <p:cNvSpPr txBox="1"/>
          <p:nvPr/>
        </p:nvSpPr>
        <p:spPr>
          <a:xfrm>
            <a:off x="6060179" y="3882575"/>
            <a:ext cx="3158237" cy="230832"/>
          </a:xfrm>
          <a:prstGeom prst="rect">
            <a:avLst/>
          </a:prstGeom>
          <a:noFill/>
        </p:spPr>
        <p:txBody>
          <a:bodyPr wrap="none" rtlCol="0">
            <a:spAutoFit/>
          </a:bodyPr>
          <a:lstStyle/>
          <a:p>
            <a:r>
              <a:rPr lang="sv-SE" sz="900" dirty="0" err="1" smtClean="0"/>
              <a:t>CourseResponsible</a:t>
            </a:r>
            <a:r>
              <a:rPr lang="sv-SE" sz="900" dirty="0" smtClean="0"/>
              <a:t>. ( </a:t>
            </a:r>
            <a:r>
              <a:rPr lang="sv-SE" sz="900" dirty="0" err="1" smtClean="0"/>
              <a:t>courseOccationID</a:t>
            </a:r>
            <a:r>
              <a:rPr lang="sv-SE" sz="900" dirty="0" smtClean="0"/>
              <a:t>, </a:t>
            </a:r>
            <a:r>
              <a:rPr lang="sv-SE" sz="900" dirty="0" err="1" smtClean="0"/>
              <a:t>teacherID</a:t>
            </a:r>
            <a:r>
              <a:rPr lang="sv-SE" sz="900" dirty="0" smtClean="0"/>
              <a:t>) AK1 UNIQUE</a:t>
            </a:r>
            <a:endParaRPr lang="sv-SE" sz="900" dirty="0"/>
          </a:p>
        </p:txBody>
      </p:sp>
      <p:sp>
        <p:nvSpPr>
          <p:cNvPr id="200" name="TextBox 199"/>
          <p:cNvSpPr txBox="1"/>
          <p:nvPr/>
        </p:nvSpPr>
        <p:spPr>
          <a:xfrm>
            <a:off x="6209646" y="2708412"/>
            <a:ext cx="2579552" cy="230832"/>
          </a:xfrm>
          <a:prstGeom prst="rect">
            <a:avLst/>
          </a:prstGeom>
          <a:noFill/>
        </p:spPr>
        <p:txBody>
          <a:bodyPr wrap="none" rtlCol="0">
            <a:spAutoFit/>
          </a:bodyPr>
          <a:lstStyle/>
          <a:p>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201" name="Rectangle 23"/>
          <p:cNvSpPr>
            <a:spLocks noChangeArrowheads="1"/>
          </p:cNvSpPr>
          <p:nvPr/>
        </p:nvSpPr>
        <p:spPr bwMode="auto">
          <a:xfrm>
            <a:off x="4181564" y="4393286"/>
            <a:ext cx="1849121" cy="494919"/>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2" name="Line 34"/>
          <p:cNvSpPr>
            <a:spLocks noChangeShapeType="1"/>
          </p:cNvSpPr>
          <p:nvPr/>
        </p:nvSpPr>
        <p:spPr bwMode="auto">
          <a:xfrm flipV="1">
            <a:off x="4181563" y="4577847"/>
            <a:ext cx="1849121" cy="18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03" name="Text Box 22"/>
          <p:cNvSpPr txBox="1">
            <a:spLocks noChangeArrowheads="1"/>
          </p:cNvSpPr>
          <p:nvPr/>
        </p:nvSpPr>
        <p:spPr bwMode="auto">
          <a:xfrm>
            <a:off x="4159224" y="4531817"/>
            <a:ext cx="194771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areaID</a:t>
            </a:r>
            <a:r>
              <a:rPr lang="sv-SE" altLang="sv-SE" sz="900" dirty="0" smtClean="0">
                <a:latin typeface="Verdana" panose="020B0604030504040204" pitchFamily="34" charset="0"/>
              </a:rPr>
              <a:t> (1..1) </a:t>
            </a:r>
            <a:r>
              <a:rPr lang="sv-SE" altLang="sv-SE" sz="900" dirty="0">
                <a:latin typeface="Verdana" panose="020B0604030504040204" pitchFamily="34" charset="0"/>
              </a:rPr>
              <a:t>PK, UNIQUE</a:t>
            </a:r>
          </a:p>
          <a:p>
            <a:pPr>
              <a:spcBef>
                <a:spcPct val="0"/>
              </a:spcBef>
              <a:spcAft>
                <a:spcPct val="0"/>
              </a:spcAft>
              <a:buClrTx/>
              <a:buFontTx/>
              <a:buNone/>
            </a:pPr>
            <a:r>
              <a:rPr lang="sv-SE" altLang="sv-SE" sz="900" dirty="0" err="1" smtClean="0">
                <a:latin typeface="Verdana" panose="020B0604030504040204" pitchFamily="34" charset="0"/>
              </a:rPr>
              <a:t>areaName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04" name="Text Box 25"/>
          <p:cNvSpPr txBox="1">
            <a:spLocks noChangeArrowheads="1"/>
          </p:cNvSpPr>
          <p:nvPr/>
        </p:nvSpPr>
        <p:spPr bwMode="auto">
          <a:xfrm>
            <a:off x="4637441" y="435872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Area</a:t>
            </a:r>
            <a:endParaRPr lang="sv-SE" altLang="sv-SE" sz="1800" dirty="0">
              <a:latin typeface="Verdana" panose="020B0604030504040204" pitchFamily="34" charset="0"/>
            </a:endParaRPr>
          </a:p>
        </p:txBody>
      </p:sp>
      <p:sp>
        <p:nvSpPr>
          <p:cNvPr id="205" name="Rectangle 23"/>
          <p:cNvSpPr>
            <a:spLocks noChangeArrowheads="1"/>
          </p:cNvSpPr>
          <p:nvPr/>
        </p:nvSpPr>
        <p:spPr bwMode="auto">
          <a:xfrm>
            <a:off x="3425372" y="2177341"/>
            <a:ext cx="200053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06" name="Text Box 25"/>
          <p:cNvSpPr txBox="1">
            <a:spLocks noChangeArrowheads="1"/>
          </p:cNvSpPr>
          <p:nvPr/>
        </p:nvSpPr>
        <p:spPr bwMode="auto">
          <a:xfrm>
            <a:off x="3871846" y="2130906"/>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207" name="Line 34"/>
          <p:cNvSpPr>
            <a:spLocks noChangeShapeType="1"/>
          </p:cNvSpPr>
          <p:nvPr/>
        </p:nvSpPr>
        <p:spPr bwMode="auto">
          <a:xfrm flipV="1">
            <a:off x="3425372" y="2354261"/>
            <a:ext cx="2000540" cy="50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08" name="Text Box 22"/>
          <p:cNvSpPr txBox="1">
            <a:spLocks noChangeArrowheads="1"/>
          </p:cNvSpPr>
          <p:nvPr/>
        </p:nvSpPr>
        <p:spPr bwMode="auto">
          <a:xfrm>
            <a:off x="3374788" y="2303669"/>
            <a:ext cx="21742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 AK, UNIQUE</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09" name="TextBox 208"/>
          <p:cNvSpPr txBox="1"/>
          <p:nvPr/>
        </p:nvSpPr>
        <p:spPr>
          <a:xfrm>
            <a:off x="2862935" y="3657396"/>
            <a:ext cx="3267241" cy="230832"/>
          </a:xfrm>
          <a:prstGeom prst="rect">
            <a:avLst/>
          </a:prstGeom>
          <a:noFill/>
        </p:spPr>
        <p:txBody>
          <a:bodyPr wrap="non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sp>
        <p:nvSpPr>
          <p:cNvPr id="214" name="Rectangle 27"/>
          <p:cNvSpPr>
            <a:spLocks noChangeArrowheads="1"/>
          </p:cNvSpPr>
          <p:nvPr/>
        </p:nvSpPr>
        <p:spPr bwMode="auto">
          <a:xfrm>
            <a:off x="-14367" y="4090908"/>
            <a:ext cx="35623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a:t>
            </a:r>
            <a:r>
              <a:rPr lang="sv-SE" altLang="sv-SE" sz="900" dirty="0">
                <a:latin typeface="Verdana" panose="020B0604030504040204" pitchFamily="34" charset="0"/>
              </a:rPr>
              <a:t>..1) </a:t>
            </a:r>
            <a:r>
              <a:rPr lang="sv-SE" altLang="sv-SE" sz="900" dirty="0" smtClean="0">
                <a:latin typeface="Verdana" panose="020B0604030504040204" pitchFamily="34" charset="0"/>
              </a:rPr>
              <a:t>PK, UNIQUE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a:t>
            </a:r>
            <a:endParaRPr lang="sv-SE" altLang="sv-SE" sz="900" dirty="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BachelorExamYear</a:t>
            </a:r>
            <a:r>
              <a:rPr lang="sv-SE" altLang="sv-SE" sz="900" dirty="0" smtClean="0">
                <a:latin typeface="Verdana" panose="020B0604030504040204" pitchFamily="34" charset="0"/>
              </a:rPr>
              <a:t> (1..1)</a:t>
            </a:r>
          </a:p>
        </p:txBody>
      </p:sp>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082584328"/>
      </p:ext>
    </p:extLst>
  </p:cSld>
  <p:clrMapOvr>
    <a:masterClrMapping/>
  </p:clrMapOvr>
  <mc:AlternateContent xmlns:mc="http://schemas.openxmlformats.org/markup-compatibility/2006">
    <mc:Choice xmlns:p14="http://schemas.microsoft.com/office/powerpoint/2010/main" Requires="p14">
      <p:transition spd="slow" p14:dur="2000" advTm="7155"/>
    </mc:Choice>
    <mc:Fallback>
      <p:transition spd="slow" advTm="715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r>
              <a:rPr lang="sv-SE" altLang="sv-SE" dirty="0" smtClean="0"/>
              <a:t>A </a:t>
            </a:r>
            <a:r>
              <a:rPr lang="sv-SE" altLang="sv-SE" dirty="0" err="1" smtClean="0"/>
              <a:t>Relational</a:t>
            </a:r>
            <a:r>
              <a:rPr lang="sv-SE" altLang="sv-SE" dirty="0" smtClean="0"/>
              <a:t> </a:t>
            </a:r>
            <a:r>
              <a:rPr lang="sv-SE" altLang="sv-SE" dirty="0" err="1" smtClean="0"/>
              <a:t>Database</a:t>
            </a:r>
            <a:r>
              <a:rPr lang="sv-SE" altLang="sv-SE" dirty="0" smtClean="0"/>
              <a:t> </a:t>
            </a:r>
            <a:r>
              <a:rPr lang="sv-SE" altLang="sv-SE" dirty="0" err="1" smtClean="0"/>
              <a:t>Model</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17581"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17582"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17583"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17584"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17585"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17586"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17587"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17588"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17589"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3682085" y="4432277"/>
            <a:ext cx="1239808"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4"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pic>
        <p:nvPicPr>
          <p:cNvPr id="5" name="Audio 4">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1744756289"/>
      </p:ext>
    </p:extLst>
  </p:cSld>
  <p:clrMapOvr>
    <a:masterClrMapping/>
  </p:clrMapOvr>
  <mc:AlternateContent xmlns:mc="http://schemas.openxmlformats.org/markup-compatibility/2006">
    <mc:Choice xmlns:p14="http://schemas.microsoft.com/office/powerpoint/2010/main" Requires="p14">
      <p:transition spd="slow" p14:dur="2000" advTm="28801"/>
    </mc:Choice>
    <mc:Fallback>
      <p:transition spd="slow" advTm="2880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r>
              <a:rPr lang="sv-SE" altLang="sv-SE" dirty="0"/>
              <a:t>Different forms </a:t>
            </a:r>
            <a:r>
              <a:rPr lang="sv-SE" altLang="sv-SE" dirty="0" err="1"/>
              <a:t>of</a:t>
            </a:r>
            <a:r>
              <a:rPr lang="sv-SE" altLang="sv-SE" dirty="0"/>
              <a:t> RDMs</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22710"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22711"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22712"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22713"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22714"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22715"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22716"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22717"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22718"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3682085" y="4432277"/>
            <a:ext cx="1239808"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4" name="Text Box 101"/>
          <p:cNvSpPr txBox="1">
            <a:spLocks noChangeArrowheads="1"/>
          </p:cNvSpPr>
          <p:nvPr/>
        </p:nvSpPr>
        <p:spPr bwMode="auto">
          <a:xfrm>
            <a:off x="4929576" y="4434794"/>
            <a:ext cx="123284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i="0" dirty="0" smtClean="0"/>
              <a:t> (in form </a:t>
            </a:r>
            <a:r>
              <a:rPr lang="sv-SE" altLang="sv-SE" sz="825" i="0" dirty="0" err="1" smtClean="0"/>
              <a:t>of</a:t>
            </a:r>
            <a:r>
              <a:rPr lang="sv-SE" altLang="sv-SE" sz="825" i="0" dirty="0" smtClean="0"/>
              <a:t> table </a:t>
            </a:r>
            <a:r>
              <a:rPr lang="sv-SE" altLang="sv-SE" sz="825" i="0" dirty="0" err="1" smtClean="0"/>
              <a:t>columns</a:t>
            </a:r>
            <a:r>
              <a:rPr lang="sv-SE" altLang="sv-SE" sz="825" i="0" dirty="0" smtClean="0"/>
              <a:t>)</a:t>
            </a:r>
            <a:endParaRPr lang="sv-SE" altLang="sv-SE" sz="825" i="0" dirty="0"/>
          </a:p>
          <a:p>
            <a:pPr algn="r" eaLnBrk="1" hangingPunct="1"/>
            <a:endParaRPr lang="sv-SE" altLang="sv-SE" sz="825" b="1" i="0" dirty="0"/>
          </a:p>
        </p:txBody>
      </p:sp>
      <p:sp>
        <p:nvSpPr>
          <p:cNvPr id="264" name="Text Box 101"/>
          <p:cNvSpPr txBox="1">
            <a:spLocks noChangeArrowheads="1"/>
          </p:cNvSpPr>
          <p:nvPr/>
        </p:nvSpPr>
        <p:spPr bwMode="auto">
          <a:xfrm>
            <a:off x="6223536" y="4446588"/>
            <a:ext cx="123284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00" b="1" i="0" dirty="0" err="1" smtClean="0"/>
              <a:t>database</a:t>
            </a:r>
            <a:r>
              <a:rPr lang="sv-SE" altLang="sv-SE" sz="825" b="1" i="0" dirty="0" smtClean="0"/>
              <a:t> </a:t>
            </a:r>
            <a:r>
              <a:rPr lang="sv-SE" altLang="sv-SE" sz="825" b="1" i="0" dirty="0" err="1" smtClean="0"/>
              <a:t>model</a:t>
            </a:r>
            <a:r>
              <a:rPr lang="sv-SE" altLang="sv-SE" sz="825" i="0" dirty="0" smtClean="0"/>
              <a:t> </a:t>
            </a:r>
            <a:r>
              <a:rPr lang="sv-SE" altLang="sv-SE" sz="825" i="0" dirty="0" smtClean="0"/>
              <a:t>(in form </a:t>
            </a:r>
            <a:r>
              <a:rPr lang="sv-SE" altLang="sv-SE" sz="825" i="0" dirty="0" err="1" smtClean="0"/>
              <a:t>of</a:t>
            </a:r>
            <a:r>
              <a:rPr lang="sv-SE" altLang="sv-SE" sz="825" i="0" dirty="0" smtClean="0"/>
              <a:t> </a:t>
            </a:r>
            <a:r>
              <a:rPr lang="sv-SE" altLang="sv-SE" sz="825" i="0" dirty="0" err="1" smtClean="0"/>
              <a:t>textual</a:t>
            </a:r>
            <a:r>
              <a:rPr lang="sv-SE" altLang="sv-SE" sz="825" i="0" dirty="0" smtClean="0"/>
              <a:t> </a:t>
            </a:r>
            <a:r>
              <a:rPr lang="sv-SE" altLang="sv-SE" sz="825" i="0" dirty="0" err="1" smtClean="0"/>
              <a:t>descriptions</a:t>
            </a:r>
            <a:r>
              <a:rPr lang="sv-SE" altLang="sv-SE" sz="825" i="0" dirty="0" smtClean="0"/>
              <a:t>)</a:t>
            </a:r>
            <a:endParaRPr lang="sv-SE" altLang="sv-SE" sz="825" i="0" dirty="0"/>
          </a:p>
          <a:p>
            <a:pPr algn="r" eaLnBrk="1" hangingPunct="1"/>
            <a:endParaRPr lang="sv-SE" altLang="sv-SE" sz="825" b="1" i="0" dirty="0"/>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12308" name="Picture 20"/>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5145852" y="4122797"/>
            <a:ext cx="630463" cy="2486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 name="TextBox 5"/>
          <p:cNvSpPr txBox="1"/>
          <p:nvPr/>
        </p:nvSpPr>
        <p:spPr>
          <a:xfrm>
            <a:off x="6258446" y="4087823"/>
            <a:ext cx="389850" cy="276999"/>
          </a:xfrm>
          <a:prstGeom prst="rect">
            <a:avLst/>
          </a:prstGeom>
          <a:noFill/>
        </p:spPr>
        <p:txBody>
          <a:bodyPr wrap="none" rtlCol="0">
            <a:spAutoFit/>
          </a:bodyPr>
          <a:lstStyle/>
          <a:p>
            <a:r>
              <a:rPr lang="sv-SE" sz="400" dirty="0" err="1" smtClean="0"/>
              <a:t>Sdsffsfsdf</a:t>
            </a:r>
            <a:endParaRPr lang="sv-SE" sz="400" dirty="0" smtClean="0"/>
          </a:p>
          <a:p>
            <a:r>
              <a:rPr lang="sv-SE" sz="400" dirty="0" err="1" smtClean="0"/>
              <a:t>Sfsfdsfsff</a:t>
            </a:r>
            <a:endParaRPr lang="sv-SE" sz="400" dirty="0"/>
          </a:p>
          <a:p>
            <a:r>
              <a:rPr lang="sv-SE" sz="400" dirty="0" err="1" smtClean="0"/>
              <a:t>sfssdfsdff</a:t>
            </a:r>
            <a:endParaRPr lang="sv-SE" sz="400" dirty="0"/>
          </a:p>
        </p:txBody>
      </p:sp>
      <p:sp>
        <p:nvSpPr>
          <p:cNvPr id="275" name="TextBox 274"/>
          <p:cNvSpPr txBox="1"/>
          <p:nvPr/>
        </p:nvSpPr>
        <p:spPr>
          <a:xfrm>
            <a:off x="6649383" y="4097105"/>
            <a:ext cx="389850" cy="276999"/>
          </a:xfrm>
          <a:prstGeom prst="rect">
            <a:avLst/>
          </a:prstGeom>
          <a:noFill/>
        </p:spPr>
        <p:txBody>
          <a:bodyPr wrap="none" rtlCol="0">
            <a:spAutoFit/>
          </a:bodyPr>
          <a:lstStyle/>
          <a:p>
            <a:r>
              <a:rPr lang="sv-SE" sz="400" dirty="0" err="1" smtClean="0"/>
              <a:t>Sdsffsfsdf</a:t>
            </a:r>
            <a:endParaRPr lang="sv-SE" sz="400" dirty="0" smtClean="0"/>
          </a:p>
          <a:p>
            <a:r>
              <a:rPr lang="sv-SE" sz="400" dirty="0" err="1" smtClean="0"/>
              <a:t>Sfsfdsfsff</a:t>
            </a:r>
            <a:endParaRPr lang="sv-SE" sz="400" dirty="0"/>
          </a:p>
          <a:p>
            <a:r>
              <a:rPr lang="sv-SE" sz="400" dirty="0" err="1" smtClean="0"/>
              <a:t>sfssdfsdff</a:t>
            </a:r>
            <a:endParaRPr lang="sv-SE" sz="400" dirty="0"/>
          </a:p>
        </p:txBody>
      </p:sp>
      <p:sp>
        <p:nvSpPr>
          <p:cNvPr id="278" name="Down Arrow 277"/>
          <p:cNvSpPr/>
          <p:nvPr/>
        </p:nvSpPr>
        <p:spPr>
          <a:xfrm rot="16200000">
            <a:off x="4783815" y="4137112"/>
            <a:ext cx="169580" cy="23432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79" name="Down Arrow 278"/>
          <p:cNvSpPr/>
          <p:nvPr/>
        </p:nvSpPr>
        <p:spPr>
          <a:xfrm rot="16200000">
            <a:off x="5968772" y="4146783"/>
            <a:ext cx="169580" cy="23432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65" name="Oval 264"/>
          <p:cNvSpPr/>
          <p:nvPr/>
        </p:nvSpPr>
        <p:spPr>
          <a:xfrm>
            <a:off x="4832111" y="3809678"/>
            <a:ext cx="1172606" cy="1249399"/>
          </a:xfrm>
          <a:prstGeom prst="ellipse">
            <a:avLst/>
          </a:prstGeom>
          <a:solidFill>
            <a:schemeClr val="lt1">
              <a:alpha val="0"/>
            </a:schemeClr>
          </a:solidFill>
          <a:ln w="19050">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5" name="Audio 4">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3259077543"/>
      </p:ext>
    </p:extLst>
  </p:cSld>
  <p:clrMapOvr>
    <a:masterClrMapping/>
  </p:clrMapOvr>
  <mc:AlternateContent xmlns:mc="http://schemas.openxmlformats.org/markup-compatibility/2006">
    <mc:Choice xmlns:p14="http://schemas.microsoft.com/office/powerpoint/2010/main" Requires="p14">
      <p:transition spd="slow" p14:dur="2000" advTm="9745"/>
    </mc:Choice>
    <mc:Fallback>
      <p:transition spd="slow" advTm="974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8"/>
          <p:cNvSpPr>
            <a:spLocks noChangeArrowheads="1"/>
          </p:cNvSpPr>
          <p:nvPr/>
        </p:nvSpPr>
        <p:spPr bwMode="auto">
          <a:xfrm>
            <a:off x="757377" y="2191202"/>
            <a:ext cx="2000420" cy="49596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 name="Title 1"/>
          <p:cNvSpPr>
            <a:spLocks noGrp="1"/>
          </p:cNvSpPr>
          <p:nvPr>
            <p:ph type="title"/>
          </p:nvPr>
        </p:nvSpPr>
        <p:spPr/>
        <p:txBody>
          <a:bodyPr/>
          <a:lstStyle/>
          <a:p>
            <a:r>
              <a:rPr lang="sv-SE" dirty="0" err="1" smtClean="0"/>
              <a:t>Towards</a:t>
            </a:r>
            <a:r>
              <a:rPr lang="sv-SE" dirty="0" smtClean="0"/>
              <a:t> a RDM in form </a:t>
            </a:r>
            <a:r>
              <a:rPr lang="sv-SE" dirty="0" err="1" smtClean="0"/>
              <a:t>of</a:t>
            </a:r>
            <a:r>
              <a:rPr lang="sv-SE" dirty="0" smtClean="0"/>
              <a:t> table </a:t>
            </a:r>
            <a:r>
              <a:rPr lang="sv-SE" dirty="0" err="1" smtClean="0"/>
              <a:t>columns</a:t>
            </a:r>
            <a:endParaRPr lang="sv-SE" dirty="0"/>
          </a:p>
        </p:txBody>
      </p:sp>
      <p:sp>
        <p:nvSpPr>
          <p:cNvPr id="4" name="Line 9"/>
          <p:cNvSpPr>
            <a:spLocks noChangeShapeType="1"/>
          </p:cNvSpPr>
          <p:nvPr/>
        </p:nvSpPr>
        <p:spPr bwMode="auto">
          <a:xfrm>
            <a:off x="743673" y="2359357"/>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 name="Text Box 10"/>
          <p:cNvSpPr txBox="1">
            <a:spLocks noChangeArrowheads="1"/>
          </p:cNvSpPr>
          <p:nvPr/>
        </p:nvSpPr>
        <p:spPr bwMode="auto">
          <a:xfrm>
            <a:off x="1581310" y="2143486"/>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9" name="Rectangle 27"/>
          <p:cNvSpPr>
            <a:spLocks noChangeArrowheads="1"/>
          </p:cNvSpPr>
          <p:nvPr/>
        </p:nvSpPr>
        <p:spPr bwMode="auto">
          <a:xfrm>
            <a:off x="706622" y="2317835"/>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16" name="Rectangle 23"/>
          <p:cNvSpPr>
            <a:spLocks noChangeArrowheads="1"/>
          </p:cNvSpPr>
          <p:nvPr/>
        </p:nvSpPr>
        <p:spPr bwMode="auto">
          <a:xfrm>
            <a:off x="6564785" y="1709032"/>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 name="Text Box 25"/>
          <p:cNvSpPr txBox="1">
            <a:spLocks noChangeArrowheads="1"/>
          </p:cNvSpPr>
          <p:nvPr/>
        </p:nvSpPr>
        <p:spPr bwMode="auto">
          <a:xfrm>
            <a:off x="6783861" y="166259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8" name="Line 34"/>
          <p:cNvSpPr>
            <a:spLocks noChangeShapeType="1"/>
          </p:cNvSpPr>
          <p:nvPr/>
        </p:nvSpPr>
        <p:spPr bwMode="auto">
          <a:xfrm flipV="1">
            <a:off x="6564785" y="1885952"/>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19" name="Text Box 22"/>
          <p:cNvSpPr txBox="1">
            <a:spLocks noChangeArrowheads="1"/>
          </p:cNvSpPr>
          <p:nvPr/>
        </p:nvSpPr>
        <p:spPr bwMode="auto">
          <a:xfrm>
            <a:off x="6493898" y="1840436"/>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4" name="Rectangle 23"/>
          <p:cNvSpPr>
            <a:spLocks noChangeArrowheads="1"/>
          </p:cNvSpPr>
          <p:nvPr/>
        </p:nvSpPr>
        <p:spPr bwMode="auto">
          <a:xfrm>
            <a:off x="6264862" y="2493095"/>
            <a:ext cx="2336388"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25" name="Text Box 25"/>
          <p:cNvSpPr txBox="1">
            <a:spLocks noChangeArrowheads="1"/>
          </p:cNvSpPr>
          <p:nvPr/>
        </p:nvSpPr>
        <p:spPr bwMode="auto">
          <a:xfrm>
            <a:off x="6483937" y="2446660"/>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26" name="Line 34"/>
          <p:cNvSpPr>
            <a:spLocks noChangeShapeType="1"/>
          </p:cNvSpPr>
          <p:nvPr/>
        </p:nvSpPr>
        <p:spPr bwMode="auto">
          <a:xfrm flipV="1">
            <a:off x="6264861" y="2659168"/>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27" name="Text Box 22"/>
          <p:cNvSpPr txBox="1">
            <a:spLocks noChangeArrowheads="1"/>
          </p:cNvSpPr>
          <p:nvPr/>
        </p:nvSpPr>
        <p:spPr bwMode="auto">
          <a:xfrm>
            <a:off x="6187479" y="2633162"/>
            <a:ext cx="25132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28" name="TextBox 27"/>
          <p:cNvSpPr txBox="1"/>
          <p:nvPr/>
        </p:nvSpPr>
        <p:spPr>
          <a:xfrm>
            <a:off x="6161126" y="3119124"/>
            <a:ext cx="2579552" cy="230832"/>
          </a:xfrm>
          <a:prstGeom prst="rect">
            <a:avLst/>
          </a:prstGeom>
          <a:noFill/>
        </p:spPr>
        <p:txBody>
          <a:bodyPr wrap="none" rtlCol="0">
            <a:spAutoFit/>
          </a:bodyPr>
          <a:lstStyle/>
          <a:p>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35" name="Rectangle 18"/>
          <p:cNvSpPr>
            <a:spLocks noChangeArrowheads="1"/>
          </p:cNvSpPr>
          <p:nvPr/>
        </p:nvSpPr>
        <p:spPr bwMode="auto">
          <a:xfrm>
            <a:off x="2958798" y="1694802"/>
            <a:ext cx="2943964"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36" name="Line 19"/>
          <p:cNvSpPr>
            <a:spLocks noChangeShapeType="1"/>
          </p:cNvSpPr>
          <p:nvPr/>
        </p:nvSpPr>
        <p:spPr bwMode="auto">
          <a:xfrm>
            <a:off x="2958798" y="1876563"/>
            <a:ext cx="2943963" cy="122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37" name="Text Box 21"/>
          <p:cNvSpPr txBox="1">
            <a:spLocks noChangeArrowheads="1"/>
          </p:cNvSpPr>
          <p:nvPr/>
        </p:nvSpPr>
        <p:spPr bwMode="auto">
          <a:xfrm>
            <a:off x="3694675" y="1663547"/>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38" name="Rectangle 28"/>
          <p:cNvSpPr>
            <a:spLocks noChangeArrowheads="1"/>
          </p:cNvSpPr>
          <p:nvPr/>
        </p:nvSpPr>
        <p:spPr bwMode="auto">
          <a:xfrm>
            <a:off x="2913287" y="1871032"/>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 AK1</a:t>
            </a:r>
            <a:endParaRPr lang="sv-SE" altLang="sv-SE" sz="900" dirty="0">
              <a:latin typeface="Verdana" panose="020B0604030504040204" pitchFamily="34" charset="0"/>
            </a:endParaRPr>
          </a:p>
        </p:txBody>
      </p:sp>
      <p:sp>
        <p:nvSpPr>
          <p:cNvPr id="39" name="TextBox 38"/>
          <p:cNvSpPr txBox="1"/>
          <p:nvPr/>
        </p:nvSpPr>
        <p:spPr>
          <a:xfrm>
            <a:off x="2862935" y="2576084"/>
            <a:ext cx="3267241" cy="230832"/>
          </a:xfrm>
          <a:prstGeom prst="rect">
            <a:avLst/>
          </a:prstGeom>
          <a:noFill/>
        </p:spPr>
        <p:txBody>
          <a:bodyPr wrap="non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pic>
        <p:nvPicPr>
          <p:cNvPr id="8" name="Audio 7">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2429612891"/>
      </p:ext>
    </p:extLst>
  </p:cSld>
  <p:clrMapOvr>
    <a:masterClrMapping/>
  </p:clrMapOvr>
  <mc:AlternateContent xmlns:mc="http://schemas.openxmlformats.org/markup-compatibility/2006">
    <mc:Choice xmlns:p14="http://schemas.microsoft.com/office/powerpoint/2010/main" Requires="p14">
      <p:transition spd="slow" p14:dur="2000" advTm="21150"/>
    </mc:Choice>
    <mc:Fallback>
      <p:transition spd="slow" advTm="2115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4"/>
          <a:stretch>
            <a:fillRect/>
          </a:stretch>
        </p:blipFill>
        <p:spPr>
          <a:xfrm>
            <a:off x="2362669" y="4368763"/>
            <a:ext cx="5126474" cy="430958"/>
          </a:xfrm>
          <a:prstGeom prst="rect">
            <a:avLst/>
          </a:prstGeom>
        </p:spPr>
      </p:pic>
      <p:pic>
        <p:nvPicPr>
          <p:cNvPr id="3" name="Picture 2"/>
          <p:cNvPicPr>
            <a:picLocks noChangeAspect="1"/>
          </p:cNvPicPr>
          <p:nvPr/>
        </p:nvPicPr>
        <p:blipFill>
          <a:blip r:embed="rId5"/>
          <a:stretch>
            <a:fillRect/>
          </a:stretch>
        </p:blipFill>
        <p:spPr>
          <a:xfrm>
            <a:off x="5269267" y="3797934"/>
            <a:ext cx="3671307" cy="391684"/>
          </a:xfrm>
          <a:prstGeom prst="rect">
            <a:avLst/>
          </a:prstGeom>
        </p:spPr>
      </p:pic>
      <p:pic>
        <p:nvPicPr>
          <p:cNvPr id="35" name="Picture 34"/>
          <p:cNvPicPr>
            <a:picLocks noChangeAspect="1"/>
          </p:cNvPicPr>
          <p:nvPr/>
        </p:nvPicPr>
        <p:blipFill>
          <a:blip r:embed="rId6"/>
          <a:stretch>
            <a:fillRect/>
          </a:stretch>
        </p:blipFill>
        <p:spPr>
          <a:xfrm>
            <a:off x="1294138" y="3225726"/>
            <a:ext cx="2186260" cy="446584"/>
          </a:xfrm>
          <a:prstGeom prst="rect">
            <a:avLst/>
          </a:prstGeom>
        </p:spPr>
      </p:pic>
      <p:sp>
        <p:nvSpPr>
          <p:cNvPr id="2" name="Title 1"/>
          <p:cNvSpPr>
            <a:spLocks noGrp="1"/>
          </p:cNvSpPr>
          <p:nvPr>
            <p:ph type="title"/>
          </p:nvPr>
        </p:nvSpPr>
        <p:spPr/>
        <p:txBody>
          <a:bodyPr/>
          <a:lstStyle/>
          <a:p>
            <a:r>
              <a:rPr lang="sv-SE" dirty="0" err="1" smtClean="0"/>
              <a:t>Towards</a:t>
            </a:r>
            <a:r>
              <a:rPr lang="sv-SE" dirty="0" smtClean="0"/>
              <a:t> a RDM in form </a:t>
            </a:r>
            <a:r>
              <a:rPr lang="sv-SE" dirty="0" err="1" smtClean="0"/>
              <a:t>of</a:t>
            </a:r>
            <a:r>
              <a:rPr lang="sv-SE" dirty="0" smtClean="0"/>
              <a:t> table </a:t>
            </a:r>
            <a:r>
              <a:rPr lang="sv-SE" dirty="0" err="1" smtClean="0"/>
              <a:t>columns</a:t>
            </a:r>
            <a:endParaRPr lang="sv-SE" dirty="0"/>
          </a:p>
        </p:txBody>
      </p:sp>
      <p:pic>
        <p:nvPicPr>
          <p:cNvPr id="22" name="Picture 21"/>
          <p:cNvPicPr>
            <a:picLocks noChangeAspect="1"/>
          </p:cNvPicPr>
          <p:nvPr/>
        </p:nvPicPr>
        <p:blipFill>
          <a:blip r:embed="rId7"/>
          <a:stretch>
            <a:fillRect/>
          </a:stretch>
        </p:blipFill>
        <p:spPr>
          <a:xfrm>
            <a:off x="4891465" y="3184265"/>
            <a:ext cx="1957096" cy="398558"/>
          </a:xfrm>
          <a:prstGeom prst="rect">
            <a:avLst/>
          </a:prstGeom>
        </p:spPr>
      </p:pic>
      <p:cxnSp>
        <p:nvCxnSpPr>
          <p:cNvPr id="24" name="Straight Connector 23"/>
          <p:cNvCxnSpPr/>
          <p:nvPr/>
        </p:nvCxnSpPr>
        <p:spPr>
          <a:xfrm flipV="1">
            <a:off x="6840085" y="4295061"/>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288530" y="4302041"/>
            <a:ext cx="560031"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26" name="Straight Connector 25"/>
          <p:cNvCxnSpPr/>
          <p:nvPr/>
        </p:nvCxnSpPr>
        <p:spPr>
          <a:xfrm flipV="1">
            <a:off x="5615364" y="4285669"/>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1731442" y="4285669"/>
            <a:ext cx="3883922" cy="2412"/>
          </a:xfrm>
          <a:prstGeom prst="line">
            <a:avLst/>
          </a:prstGeom>
          <a:ln w="12700"/>
        </p:spPr>
        <p:style>
          <a:lnRef idx="1">
            <a:schemeClr val="dk1"/>
          </a:lnRef>
          <a:fillRef idx="0">
            <a:schemeClr val="dk1"/>
          </a:fillRef>
          <a:effectRef idx="0">
            <a:schemeClr val="dk1"/>
          </a:effectRef>
          <a:fontRef idx="minor">
            <a:schemeClr val="tx1"/>
          </a:fontRef>
        </p:style>
      </p:cxnSp>
      <p:cxnSp>
        <p:nvCxnSpPr>
          <p:cNvPr id="28" name="Straight Arrow Connector 27"/>
          <p:cNvCxnSpPr/>
          <p:nvPr/>
        </p:nvCxnSpPr>
        <p:spPr>
          <a:xfrm flipH="1" flipV="1">
            <a:off x="6281672" y="4147785"/>
            <a:ext cx="6980" cy="15590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V="1">
            <a:off x="1731442" y="3662768"/>
            <a:ext cx="0" cy="63229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Down Arrow 33"/>
          <p:cNvSpPr/>
          <p:nvPr/>
        </p:nvSpPr>
        <p:spPr>
          <a:xfrm>
            <a:off x="3642721" y="2873434"/>
            <a:ext cx="1499055" cy="172407"/>
          </a:xfrm>
          <a:prstGeom prst="downArrow">
            <a:avLst/>
          </a:prstGeom>
          <a:solidFill>
            <a:srgbClr val="00B050"/>
          </a:solidFill>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54" name="Rectangle 8"/>
          <p:cNvSpPr>
            <a:spLocks noChangeArrowheads="1"/>
          </p:cNvSpPr>
          <p:nvPr/>
        </p:nvSpPr>
        <p:spPr bwMode="auto">
          <a:xfrm>
            <a:off x="757377" y="1911997"/>
            <a:ext cx="2000420" cy="49596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5" name="Line 9"/>
          <p:cNvSpPr>
            <a:spLocks noChangeShapeType="1"/>
          </p:cNvSpPr>
          <p:nvPr/>
        </p:nvSpPr>
        <p:spPr bwMode="auto">
          <a:xfrm>
            <a:off x="743673" y="2080152"/>
            <a:ext cx="2014124" cy="32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6" name="Text Box 10"/>
          <p:cNvSpPr txBox="1">
            <a:spLocks noChangeArrowheads="1"/>
          </p:cNvSpPr>
          <p:nvPr/>
        </p:nvSpPr>
        <p:spPr bwMode="auto">
          <a:xfrm>
            <a:off x="1581310" y="1864281"/>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57" name="Rectangle 27"/>
          <p:cNvSpPr>
            <a:spLocks noChangeArrowheads="1"/>
          </p:cNvSpPr>
          <p:nvPr/>
        </p:nvSpPr>
        <p:spPr bwMode="auto">
          <a:xfrm>
            <a:off x="706622" y="2038630"/>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studentName</a:t>
            </a:r>
            <a:r>
              <a:rPr lang="sv-SE" altLang="sv-SE" sz="900" dirty="0" smtClean="0">
                <a:latin typeface="Verdana" panose="020B0604030504040204" pitchFamily="34" charset="0"/>
              </a:rPr>
              <a:t> (1..1)</a:t>
            </a:r>
          </a:p>
        </p:txBody>
      </p:sp>
      <p:sp>
        <p:nvSpPr>
          <p:cNvPr id="58" name="Rectangle 23"/>
          <p:cNvSpPr>
            <a:spLocks noChangeArrowheads="1"/>
          </p:cNvSpPr>
          <p:nvPr/>
        </p:nvSpPr>
        <p:spPr bwMode="auto">
          <a:xfrm>
            <a:off x="6564785" y="1429827"/>
            <a:ext cx="1773141"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9" name="Text Box 25"/>
          <p:cNvSpPr txBox="1">
            <a:spLocks noChangeArrowheads="1"/>
          </p:cNvSpPr>
          <p:nvPr/>
        </p:nvSpPr>
        <p:spPr bwMode="auto">
          <a:xfrm>
            <a:off x="6783861" y="1383392"/>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60" name="Line 34"/>
          <p:cNvSpPr>
            <a:spLocks noChangeShapeType="1"/>
          </p:cNvSpPr>
          <p:nvPr/>
        </p:nvSpPr>
        <p:spPr bwMode="auto">
          <a:xfrm flipV="1">
            <a:off x="6564785" y="1606747"/>
            <a:ext cx="177314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61" name="Text Box 22"/>
          <p:cNvSpPr txBox="1">
            <a:spLocks noChangeArrowheads="1"/>
          </p:cNvSpPr>
          <p:nvPr/>
        </p:nvSpPr>
        <p:spPr bwMode="auto">
          <a:xfrm>
            <a:off x="6493898" y="1561231"/>
            <a:ext cx="189738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courseName</a:t>
            </a:r>
            <a:r>
              <a:rPr lang="sv-SE" altLang="sv-SE" sz="900" dirty="0" smtClean="0">
                <a:latin typeface="Verdana" panose="020B0604030504040204" pitchFamily="34" charset="0"/>
              </a:rPr>
              <a:t> (1..1)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2" name="Rectangle 61"/>
          <p:cNvSpPr>
            <a:spLocks noChangeArrowheads="1"/>
          </p:cNvSpPr>
          <p:nvPr/>
        </p:nvSpPr>
        <p:spPr bwMode="auto">
          <a:xfrm>
            <a:off x="6264862" y="2213890"/>
            <a:ext cx="2336388" cy="650814"/>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3" name="Text Box 25"/>
          <p:cNvSpPr txBox="1">
            <a:spLocks noChangeArrowheads="1"/>
          </p:cNvSpPr>
          <p:nvPr/>
        </p:nvSpPr>
        <p:spPr bwMode="auto">
          <a:xfrm>
            <a:off x="6483937" y="2167455"/>
            <a:ext cx="134184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64" name="Line 34"/>
          <p:cNvSpPr>
            <a:spLocks noChangeShapeType="1"/>
          </p:cNvSpPr>
          <p:nvPr/>
        </p:nvSpPr>
        <p:spPr bwMode="auto">
          <a:xfrm flipV="1">
            <a:off x="6264861" y="2379963"/>
            <a:ext cx="2259007" cy="108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spAutoFit/>
          </a:bodyPr>
          <a:lstStyle/>
          <a:p>
            <a:endParaRPr lang="sv-SE" sz="1350"/>
          </a:p>
        </p:txBody>
      </p:sp>
      <p:sp>
        <p:nvSpPr>
          <p:cNvPr id="65" name="Text Box 22"/>
          <p:cNvSpPr txBox="1">
            <a:spLocks noChangeArrowheads="1"/>
          </p:cNvSpPr>
          <p:nvPr/>
        </p:nvSpPr>
        <p:spPr bwMode="auto">
          <a:xfrm>
            <a:off x="6187479" y="2353957"/>
            <a:ext cx="25132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courseOccasionID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startDate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courseID</a:t>
            </a:r>
            <a:r>
              <a:rPr lang="sv-SE" altLang="sv-SE" sz="900" dirty="0" smtClean="0">
                <a:latin typeface="Verdana" panose="020B0604030504040204" pitchFamily="34" charset="0"/>
              </a:rPr>
              <a:t> (FK to </a:t>
            </a:r>
            <a:r>
              <a:rPr lang="sv-SE" altLang="sv-SE" sz="900" dirty="0" err="1" smtClean="0">
                <a:latin typeface="Verdana" panose="020B0604030504040204" pitchFamily="34" charset="0"/>
              </a:rPr>
              <a:t>Course.courseID</a:t>
            </a:r>
            <a:r>
              <a:rPr lang="sv-SE" altLang="sv-SE" sz="900" dirty="0" smtClean="0">
                <a:latin typeface="Verdana" panose="020B0604030504040204" pitchFamily="34" charset="0"/>
              </a:rPr>
              <a:t>), AK1</a:t>
            </a: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66" name="TextBox 65"/>
          <p:cNvSpPr txBox="1"/>
          <p:nvPr/>
        </p:nvSpPr>
        <p:spPr>
          <a:xfrm>
            <a:off x="6161126" y="2839919"/>
            <a:ext cx="2579552" cy="230832"/>
          </a:xfrm>
          <a:prstGeom prst="rect">
            <a:avLst/>
          </a:prstGeom>
          <a:noFill/>
        </p:spPr>
        <p:txBody>
          <a:bodyPr wrap="none" rtlCol="0">
            <a:spAutoFit/>
          </a:bodyPr>
          <a:lstStyle/>
          <a:p>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67" name="Rectangle 18"/>
          <p:cNvSpPr>
            <a:spLocks noChangeArrowheads="1"/>
          </p:cNvSpPr>
          <p:nvPr/>
        </p:nvSpPr>
        <p:spPr bwMode="auto">
          <a:xfrm>
            <a:off x="2958798" y="1415597"/>
            <a:ext cx="2943964" cy="89997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8" name="Line 19"/>
          <p:cNvSpPr>
            <a:spLocks noChangeShapeType="1"/>
          </p:cNvSpPr>
          <p:nvPr/>
        </p:nvSpPr>
        <p:spPr bwMode="auto">
          <a:xfrm>
            <a:off x="2958798" y="1597358"/>
            <a:ext cx="2943963" cy="122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9" name="Text Box 21"/>
          <p:cNvSpPr txBox="1">
            <a:spLocks noChangeArrowheads="1"/>
          </p:cNvSpPr>
          <p:nvPr/>
        </p:nvSpPr>
        <p:spPr bwMode="auto">
          <a:xfrm>
            <a:off x="3694675" y="1384342"/>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70" name="Rectangle 28"/>
          <p:cNvSpPr>
            <a:spLocks noChangeArrowheads="1"/>
          </p:cNvSpPr>
          <p:nvPr/>
        </p:nvSpPr>
        <p:spPr bwMode="auto">
          <a:xfrm>
            <a:off x="2913287" y="1591827"/>
            <a:ext cx="314441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registrationID</a:t>
            </a:r>
            <a:r>
              <a:rPr lang="sv-SE" altLang="sv-SE" sz="900" dirty="0" smtClean="0">
                <a:latin typeface="Verdana" panose="020B0604030504040204" pitchFamily="34" charset="0"/>
              </a:rPr>
              <a:t> (1..1) PK, UNIQUE</a:t>
            </a:r>
          </a:p>
          <a:p>
            <a:pPr>
              <a:spcBef>
                <a:spcPct val="0"/>
              </a:spcBef>
              <a:spcAft>
                <a:spcPct val="0"/>
              </a:spcAft>
              <a:buClrTx/>
              <a:buFontTx/>
              <a:buNone/>
            </a:pPr>
            <a:r>
              <a:rPr lang="sv-SE" altLang="sv-SE" sz="900" dirty="0" err="1" smtClean="0">
                <a:latin typeface="Verdana" panose="020B0604030504040204" pitchFamily="34" charset="0"/>
              </a:rPr>
              <a:t>regDate</a:t>
            </a:r>
            <a:r>
              <a:rPr lang="sv-SE" altLang="sv-SE" sz="900" dirty="0" smtClean="0">
                <a:latin typeface="Verdana" panose="020B0604030504040204" pitchFamily="34" charset="0"/>
              </a:rPr>
              <a:t> (1..1), AK1</a:t>
            </a:r>
          </a:p>
          <a:p>
            <a:pPr>
              <a:spcBef>
                <a:spcPct val="0"/>
              </a:spcBef>
              <a:spcAft>
                <a:spcPct val="0"/>
              </a:spcAft>
              <a:buClrTx/>
              <a:buFontTx/>
              <a:buNone/>
            </a:pPr>
            <a:r>
              <a:rPr lang="sv-SE" altLang="sv-SE" sz="900" dirty="0" err="1" smtClean="0">
                <a:latin typeface="Verdana" panose="020B0604030504040204" pitchFamily="34" charset="0"/>
              </a:rPr>
              <a:t>course</a:t>
            </a:r>
            <a:r>
              <a:rPr lang="sv-SE" altLang="sv-SE" sz="900" dirty="0" err="1">
                <a:latin typeface="Verdana" panose="020B0604030504040204" pitchFamily="34" charset="0"/>
              </a:rPr>
              <a:t>O</a:t>
            </a:r>
            <a:r>
              <a:rPr lang="sv-SE" altLang="sv-SE" sz="900" dirty="0" err="1" smtClean="0">
                <a:latin typeface="Verdana" panose="020B0604030504040204" pitchFamily="34" charset="0"/>
              </a:rPr>
              <a:t>ccasionID</a:t>
            </a:r>
            <a:r>
              <a:rPr lang="sv-SE" altLang="sv-SE" sz="900" dirty="0" smtClean="0">
                <a:latin typeface="Verdana" panose="020B0604030504040204" pitchFamily="34" charset="0"/>
              </a:rPr>
              <a:t> (1..1) (FK to      </a:t>
            </a:r>
          </a:p>
          <a:p>
            <a:pPr>
              <a:spcBef>
                <a:spcPct val="0"/>
              </a:spcBef>
              <a:spcAft>
                <a:spcPct val="0"/>
              </a:spcAft>
              <a:buClrTx/>
              <a:buFontTx/>
              <a:buNone/>
            </a:pPr>
            <a:r>
              <a:rPr lang="sv-SE" altLang="sv-SE" sz="900" dirty="0" smtClean="0">
                <a:latin typeface="Verdana" panose="020B0604030504040204" pitchFamily="34" charset="0"/>
              </a:rPr>
              <a:t>        </a:t>
            </a:r>
            <a:r>
              <a:rPr lang="sv-SE" altLang="sv-SE" sz="900" dirty="0" err="1" smtClean="0">
                <a:latin typeface="Verdana" panose="020B0604030504040204" pitchFamily="34" charset="0"/>
              </a:rPr>
              <a:t>CourseOccasion.courseOccasionID</a:t>
            </a:r>
            <a:r>
              <a:rPr lang="sv-SE" altLang="sv-SE" sz="900" dirty="0" smtClean="0">
                <a:latin typeface="Verdana" panose="020B0604030504040204" pitchFamily="34" charset="0"/>
              </a:rPr>
              <a:t>), AK1</a:t>
            </a:r>
          </a:p>
          <a:p>
            <a:pPr>
              <a:spcBef>
                <a:spcPct val="0"/>
              </a:spcBef>
              <a:spcAft>
                <a:spcPct val="0"/>
              </a:spcAft>
              <a:buClrTx/>
              <a:buFontTx/>
              <a:buNone/>
            </a:pPr>
            <a:r>
              <a:rPr lang="sv-SE" altLang="sv-SE" sz="900" dirty="0" err="1" smtClean="0">
                <a:latin typeface="Verdana" panose="020B0604030504040204" pitchFamily="34" charset="0"/>
              </a:rPr>
              <a:t>studentID</a:t>
            </a:r>
            <a:r>
              <a:rPr lang="sv-SE" altLang="sv-SE" sz="900" dirty="0" smtClean="0">
                <a:latin typeface="Verdana" panose="020B0604030504040204" pitchFamily="34" charset="0"/>
              </a:rPr>
              <a:t> (1..1) (FK to </a:t>
            </a:r>
            <a:r>
              <a:rPr lang="sv-SE" altLang="sv-SE" sz="900" dirty="0" err="1" smtClean="0">
                <a:latin typeface="Verdana" panose="020B0604030504040204" pitchFamily="34" charset="0"/>
              </a:rPr>
              <a:t>Student.studentID</a:t>
            </a:r>
            <a:r>
              <a:rPr lang="sv-SE" altLang="sv-SE" sz="900" dirty="0" smtClean="0">
                <a:latin typeface="Verdana" panose="020B0604030504040204" pitchFamily="34" charset="0"/>
              </a:rPr>
              <a:t>), AK1</a:t>
            </a:r>
            <a:endParaRPr lang="sv-SE" altLang="sv-SE" sz="900" dirty="0">
              <a:latin typeface="Verdana" panose="020B0604030504040204" pitchFamily="34" charset="0"/>
            </a:endParaRPr>
          </a:p>
        </p:txBody>
      </p:sp>
      <p:sp>
        <p:nvSpPr>
          <p:cNvPr id="71" name="TextBox 70"/>
          <p:cNvSpPr txBox="1"/>
          <p:nvPr/>
        </p:nvSpPr>
        <p:spPr>
          <a:xfrm>
            <a:off x="2862935" y="2296879"/>
            <a:ext cx="3267241" cy="230832"/>
          </a:xfrm>
          <a:prstGeom prst="rect">
            <a:avLst/>
          </a:prstGeom>
          <a:noFill/>
        </p:spPr>
        <p:txBody>
          <a:bodyPr wrap="non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cxnSp>
        <p:nvCxnSpPr>
          <p:cNvPr id="33" name="Straight Connector 32"/>
          <p:cNvCxnSpPr/>
          <p:nvPr/>
        </p:nvCxnSpPr>
        <p:spPr>
          <a:xfrm flipV="1">
            <a:off x="8173496" y="3721247"/>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5451499" y="3721247"/>
            <a:ext cx="2721997"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38" name="Straight Arrow Connector 37"/>
          <p:cNvCxnSpPr/>
          <p:nvPr/>
        </p:nvCxnSpPr>
        <p:spPr>
          <a:xfrm flipH="1" flipV="1">
            <a:off x="5442892" y="3560291"/>
            <a:ext cx="6980" cy="15590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7331040" y="4101003"/>
            <a:ext cx="1684912" cy="369332"/>
          </a:xfrm>
          <a:prstGeom prst="rect">
            <a:avLst/>
          </a:prstGeom>
          <a:noFill/>
        </p:spPr>
        <p:txBody>
          <a:bodyPr wrap="square" rtlCol="0">
            <a:spAutoFit/>
          </a:bodyPr>
          <a:lstStyle/>
          <a:p>
            <a:pPr algn="r"/>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42" name="TextBox 41"/>
          <p:cNvSpPr txBox="1"/>
          <p:nvPr/>
        </p:nvSpPr>
        <p:spPr>
          <a:xfrm>
            <a:off x="2298642" y="4752301"/>
            <a:ext cx="3316722" cy="230832"/>
          </a:xfrm>
          <a:prstGeom prst="rect">
            <a:avLst/>
          </a:prstGeom>
          <a:noFill/>
        </p:spPr>
        <p:txBody>
          <a:bodyPr wrap="squar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pic>
        <p:nvPicPr>
          <p:cNvPr id="8" name="Audio 7">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070422615"/>
      </p:ext>
    </p:extLst>
  </p:cSld>
  <p:clrMapOvr>
    <a:masterClrMapping/>
  </p:clrMapOvr>
  <mc:AlternateContent xmlns:mc="http://schemas.openxmlformats.org/markup-compatibility/2006">
    <mc:Choice xmlns:p14="http://schemas.microsoft.com/office/powerpoint/2010/main" Requires="p14">
      <p:transition spd="slow" p14:dur="2000" advTm="81526"/>
    </mc:Choice>
    <mc:Fallback>
      <p:transition spd="slow" advTm="8152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Real World and Models</a:t>
            </a:r>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6" name="Text Box 78"/>
          <p:cNvSpPr txBox="1">
            <a:spLocks noChangeArrowheads="1"/>
          </p:cNvSpPr>
          <p:nvPr/>
        </p:nvSpPr>
        <p:spPr bwMode="auto">
          <a:xfrm>
            <a:off x="2522935" y="4620817"/>
            <a:ext cx="10263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The real world </a:t>
            </a:r>
            <a:endParaRPr lang="en-US" altLang="sv-SE" sz="825" b="1" i="0"/>
          </a:p>
        </p:txBody>
      </p:sp>
      <p:sp>
        <p:nvSpPr>
          <p:cNvPr id="2067" name="Text Box 79"/>
          <p:cNvSpPr txBox="1">
            <a:spLocks noChangeArrowheads="1"/>
          </p:cNvSpPr>
          <p:nvPr/>
        </p:nvSpPr>
        <p:spPr bwMode="auto">
          <a:xfrm>
            <a:off x="3604023" y="4620817"/>
            <a:ext cx="167401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a:t>Graphical models/diagram</a:t>
            </a:r>
            <a:endParaRPr lang="en-US" altLang="sv-SE" sz="825" b="1" i="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15542"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15543"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15544"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15545"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15546"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15547"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15548"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15549"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15550"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79" name="Line 246"/>
          <p:cNvSpPr>
            <a:spLocks noChangeShapeType="1"/>
          </p:cNvSpPr>
          <p:nvPr/>
        </p:nvSpPr>
        <p:spPr bwMode="auto">
          <a:xfrm flipV="1">
            <a:off x="848916" y="4579144"/>
            <a:ext cx="6048375" cy="34529"/>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p>
          <a:p>
            <a:pPr eaLnBrk="1" hangingPunct="1"/>
            <a:r>
              <a:rPr lang="sv-SE" altLang="sv-SE" sz="825" i="0" dirty="0" err="1" smtClean="0"/>
              <a:t>of</a:t>
            </a:r>
            <a:r>
              <a:rPr lang="sv-SE" altLang="sv-SE" sz="825" i="0" dirty="0" smtClean="0"/>
              <a:t> software </a:t>
            </a:r>
            <a:r>
              <a:rPr lang="sv-SE" altLang="sv-SE" sz="825" i="0" dirty="0" err="1" smtClean="0"/>
              <a:t>concepts</a:t>
            </a:r>
            <a:r>
              <a:rPr lang="sv-SE" altLang="sv-SE" sz="825" i="0" dirty="0"/>
              <a:t> </a:t>
            </a:r>
            <a:endParaRPr lang="sv-SE" altLang="sv-SE" sz="825" i="0" dirty="0" smtClean="0"/>
          </a:p>
          <a:p>
            <a:pPr eaLnBrk="1" hangingPunct="1"/>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64" name="Oval 263"/>
          <p:cNvSpPr/>
          <p:nvPr/>
        </p:nvSpPr>
        <p:spPr>
          <a:xfrm>
            <a:off x="3892561" y="1284807"/>
            <a:ext cx="1843862" cy="867846"/>
          </a:xfrm>
          <a:prstGeom prst="ellipse">
            <a:avLst/>
          </a:prstGeom>
          <a:solidFill>
            <a:schemeClr val="lt1">
              <a:alpha val="0"/>
            </a:schemeClr>
          </a:solidFill>
          <a:ln w="19050">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44" name="Text Box 101"/>
          <p:cNvSpPr txBox="1">
            <a:spLocks noChangeArrowheads="1"/>
          </p:cNvSpPr>
          <p:nvPr/>
        </p:nvSpPr>
        <p:spPr bwMode="auto">
          <a:xfrm>
            <a:off x="4518865" y="4094938"/>
            <a:ext cx="13211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(RDM) </a:t>
            </a:r>
            <a:r>
              <a:rPr lang="sv-SE" altLang="sv-SE" sz="825" i="0" dirty="0"/>
              <a:t>(in UML Class </a:t>
            </a:r>
            <a:r>
              <a:rPr lang="sv-SE" altLang="sv-SE" sz="825" i="0" dirty="0" smtClean="0"/>
              <a:t>Diagram)</a:t>
            </a:r>
            <a:endParaRPr lang="sv-SE" altLang="sv-SE" sz="825" i="0" dirty="0"/>
          </a:p>
          <a:p>
            <a:pPr algn="r" eaLnBrk="1" hangingPunct="1"/>
            <a:endParaRPr lang="sv-SE" altLang="sv-SE" sz="825" b="1" i="0" dirty="0"/>
          </a:p>
        </p:txBody>
      </p:sp>
      <p:pic>
        <p:nvPicPr>
          <p:cNvPr id="4" name="Audio 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3727402094"/>
      </p:ext>
    </p:extLst>
  </p:cSld>
  <p:clrMapOvr>
    <a:masterClrMapping/>
  </p:clrMapOvr>
  <mc:AlternateContent xmlns:mc="http://schemas.openxmlformats.org/markup-compatibility/2006">
    <mc:Choice xmlns:p14="http://schemas.microsoft.com/office/powerpoint/2010/main" Requires="p14">
      <p:transition spd="slow" p14:dur="2000" advTm="6790"/>
    </mc:Choice>
    <mc:Fallback>
      <p:transition spd="slow" advTm="679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r>
              <a:rPr lang="sv-SE" altLang="sv-SE" dirty="0"/>
              <a:t>Different forms </a:t>
            </a:r>
            <a:r>
              <a:rPr lang="sv-SE" altLang="sv-SE" dirty="0" err="1"/>
              <a:t>of</a:t>
            </a:r>
            <a:r>
              <a:rPr lang="sv-SE" altLang="sv-SE" dirty="0"/>
              <a:t> RDMs</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23743"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23744"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23745"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23746"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23747"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23748"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23749"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23750"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23751"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3682085" y="4432277"/>
            <a:ext cx="1239808"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4" name="Text Box 101"/>
          <p:cNvSpPr txBox="1">
            <a:spLocks noChangeArrowheads="1"/>
          </p:cNvSpPr>
          <p:nvPr/>
        </p:nvSpPr>
        <p:spPr bwMode="auto">
          <a:xfrm>
            <a:off x="4929576" y="4434794"/>
            <a:ext cx="123284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i="0" dirty="0" smtClean="0"/>
              <a:t> (in form </a:t>
            </a:r>
            <a:r>
              <a:rPr lang="sv-SE" altLang="sv-SE" sz="825" i="0" dirty="0" err="1" smtClean="0"/>
              <a:t>of</a:t>
            </a:r>
            <a:r>
              <a:rPr lang="sv-SE" altLang="sv-SE" sz="825" i="0" dirty="0" smtClean="0"/>
              <a:t> table </a:t>
            </a:r>
            <a:r>
              <a:rPr lang="sv-SE" altLang="sv-SE" sz="825" i="0" dirty="0" err="1" smtClean="0"/>
              <a:t>columns</a:t>
            </a:r>
            <a:r>
              <a:rPr lang="sv-SE" altLang="sv-SE" sz="825" i="0" dirty="0" smtClean="0"/>
              <a:t>)</a:t>
            </a:r>
            <a:endParaRPr lang="sv-SE" altLang="sv-SE" sz="825" i="0" dirty="0"/>
          </a:p>
          <a:p>
            <a:pPr algn="r" eaLnBrk="1" hangingPunct="1"/>
            <a:endParaRPr lang="sv-SE" altLang="sv-SE" sz="825" b="1" i="0" dirty="0"/>
          </a:p>
        </p:txBody>
      </p:sp>
      <p:sp>
        <p:nvSpPr>
          <p:cNvPr id="264" name="Text Box 101"/>
          <p:cNvSpPr txBox="1">
            <a:spLocks noChangeArrowheads="1"/>
          </p:cNvSpPr>
          <p:nvPr/>
        </p:nvSpPr>
        <p:spPr bwMode="auto">
          <a:xfrm>
            <a:off x="6223536" y="4446588"/>
            <a:ext cx="123284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00" b="1" i="0" dirty="0" err="1" smtClean="0"/>
              <a:t>database</a:t>
            </a:r>
            <a:r>
              <a:rPr lang="sv-SE" altLang="sv-SE" sz="825" b="1" i="0" dirty="0" smtClean="0"/>
              <a:t> </a:t>
            </a:r>
            <a:r>
              <a:rPr lang="sv-SE" altLang="sv-SE" sz="825" b="1" i="0" dirty="0" err="1" smtClean="0"/>
              <a:t>model</a:t>
            </a:r>
            <a:r>
              <a:rPr lang="sv-SE" altLang="sv-SE" sz="825" i="0" dirty="0" smtClean="0"/>
              <a:t> </a:t>
            </a:r>
            <a:r>
              <a:rPr lang="sv-SE" altLang="sv-SE" sz="825" i="0" dirty="0" smtClean="0"/>
              <a:t>(in form </a:t>
            </a:r>
            <a:r>
              <a:rPr lang="sv-SE" altLang="sv-SE" sz="825" i="0" dirty="0" err="1" smtClean="0"/>
              <a:t>of</a:t>
            </a:r>
            <a:r>
              <a:rPr lang="sv-SE" altLang="sv-SE" sz="825" i="0" dirty="0" smtClean="0"/>
              <a:t> </a:t>
            </a:r>
            <a:r>
              <a:rPr lang="sv-SE" altLang="sv-SE" sz="825" i="0" dirty="0" err="1" smtClean="0"/>
              <a:t>textual</a:t>
            </a:r>
            <a:r>
              <a:rPr lang="sv-SE" altLang="sv-SE" sz="825" i="0" dirty="0" smtClean="0"/>
              <a:t> </a:t>
            </a:r>
            <a:r>
              <a:rPr lang="sv-SE" altLang="sv-SE" sz="825" i="0" dirty="0" err="1" smtClean="0"/>
              <a:t>descriptions</a:t>
            </a:r>
            <a:r>
              <a:rPr lang="sv-SE" altLang="sv-SE" sz="825" i="0" dirty="0" smtClean="0"/>
              <a:t>)</a:t>
            </a:r>
            <a:endParaRPr lang="sv-SE" altLang="sv-SE" sz="825" i="0" dirty="0"/>
          </a:p>
          <a:p>
            <a:pPr algn="r" eaLnBrk="1" hangingPunct="1"/>
            <a:endParaRPr lang="sv-SE" altLang="sv-SE" sz="825" b="1" i="0" dirty="0"/>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12308" name="Picture 20"/>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5145852" y="4122797"/>
            <a:ext cx="630463" cy="2486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 name="TextBox 5"/>
          <p:cNvSpPr txBox="1"/>
          <p:nvPr/>
        </p:nvSpPr>
        <p:spPr>
          <a:xfrm>
            <a:off x="6258446" y="4087823"/>
            <a:ext cx="389850" cy="276999"/>
          </a:xfrm>
          <a:prstGeom prst="rect">
            <a:avLst/>
          </a:prstGeom>
          <a:noFill/>
        </p:spPr>
        <p:txBody>
          <a:bodyPr wrap="none" rtlCol="0">
            <a:spAutoFit/>
          </a:bodyPr>
          <a:lstStyle/>
          <a:p>
            <a:r>
              <a:rPr lang="sv-SE" sz="400" dirty="0" err="1" smtClean="0"/>
              <a:t>Sdsffsfsdf</a:t>
            </a:r>
            <a:endParaRPr lang="sv-SE" sz="400" dirty="0" smtClean="0"/>
          </a:p>
          <a:p>
            <a:r>
              <a:rPr lang="sv-SE" sz="400" dirty="0" err="1" smtClean="0"/>
              <a:t>Sfsfdsfsff</a:t>
            </a:r>
            <a:endParaRPr lang="sv-SE" sz="400" dirty="0"/>
          </a:p>
          <a:p>
            <a:r>
              <a:rPr lang="sv-SE" sz="400" dirty="0" err="1" smtClean="0"/>
              <a:t>sfssdfsdff</a:t>
            </a:r>
            <a:endParaRPr lang="sv-SE" sz="400" dirty="0"/>
          </a:p>
        </p:txBody>
      </p:sp>
      <p:sp>
        <p:nvSpPr>
          <p:cNvPr id="275" name="TextBox 274"/>
          <p:cNvSpPr txBox="1"/>
          <p:nvPr/>
        </p:nvSpPr>
        <p:spPr>
          <a:xfrm>
            <a:off x="6649383" y="4097105"/>
            <a:ext cx="389850" cy="276999"/>
          </a:xfrm>
          <a:prstGeom prst="rect">
            <a:avLst/>
          </a:prstGeom>
          <a:noFill/>
        </p:spPr>
        <p:txBody>
          <a:bodyPr wrap="none" rtlCol="0">
            <a:spAutoFit/>
          </a:bodyPr>
          <a:lstStyle/>
          <a:p>
            <a:r>
              <a:rPr lang="sv-SE" sz="400" dirty="0" err="1" smtClean="0"/>
              <a:t>Sdsffsfsdf</a:t>
            </a:r>
            <a:endParaRPr lang="sv-SE" sz="400" dirty="0" smtClean="0"/>
          </a:p>
          <a:p>
            <a:r>
              <a:rPr lang="sv-SE" sz="400" dirty="0" err="1" smtClean="0"/>
              <a:t>Sfsfdsfsff</a:t>
            </a:r>
            <a:endParaRPr lang="sv-SE" sz="400" dirty="0"/>
          </a:p>
          <a:p>
            <a:r>
              <a:rPr lang="sv-SE" sz="400" dirty="0" err="1" smtClean="0"/>
              <a:t>sfssdfsdff</a:t>
            </a:r>
            <a:endParaRPr lang="sv-SE" sz="400" dirty="0"/>
          </a:p>
        </p:txBody>
      </p:sp>
      <p:sp>
        <p:nvSpPr>
          <p:cNvPr id="278" name="Down Arrow 277"/>
          <p:cNvSpPr/>
          <p:nvPr/>
        </p:nvSpPr>
        <p:spPr>
          <a:xfrm rot="16200000">
            <a:off x="4783815" y="4137112"/>
            <a:ext cx="169580" cy="23432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79" name="Down Arrow 278"/>
          <p:cNvSpPr/>
          <p:nvPr/>
        </p:nvSpPr>
        <p:spPr>
          <a:xfrm rot="16200000">
            <a:off x="5968772" y="4146783"/>
            <a:ext cx="169580" cy="23432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65" name="Oval 264"/>
          <p:cNvSpPr/>
          <p:nvPr/>
        </p:nvSpPr>
        <p:spPr>
          <a:xfrm>
            <a:off x="6161843" y="3739460"/>
            <a:ext cx="1172606" cy="1249399"/>
          </a:xfrm>
          <a:prstGeom prst="ellipse">
            <a:avLst/>
          </a:prstGeom>
          <a:solidFill>
            <a:schemeClr val="lt1">
              <a:alpha val="0"/>
            </a:schemeClr>
          </a:solidFill>
          <a:ln w="19050">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5" name="Audio 4">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3159868555"/>
      </p:ext>
    </p:extLst>
  </p:cSld>
  <p:clrMapOvr>
    <a:masterClrMapping/>
  </p:clrMapOvr>
  <mc:AlternateContent xmlns:mc="http://schemas.openxmlformats.org/markup-compatibility/2006">
    <mc:Choice xmlns:p14="http://schemas.microsoft.com/office/powerpoint/2010/main" Requires="p14">
      <p:transition spd="slow" p14:dur="2000" advTm="21733"/>
    </mc:Choice>
    <mc:Fallback>
      <p:transition spd="slow" advTm="2173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Towards</a:t>
            </a:r>
            <a:r>
              <a:rPr lang="sv-SE" dirty="0" smtClean="0"/>
              <a:t> a RDM in form </a:t>
            </a:r>
            <a:r>
              <a:rPr lang="sv-SE" dirty="0" err="1" smtClean="0"/>
              <a:t>of</a:t>
            </a:r>
            <a:r>
              <a:rPr lang="sv-SE" dirty="0" smtClean="0"/>
              <a:t> </a:t>
            </a:r>
            <a:r>
              <a:rPr lang="sv-SE" dirty="0" err="1" smtClean="0"/>
              <a:t>textual</a:t>
            </a:r>
            <a:r>
              <a:rPr lang="sv-SE" dirty="0" smtClean="0"/>
              <a:t> </a:t>
            </a:r>
            <a:r>
              <a:rPr lang="sv-SE" dirty="0" err="1" smtClean="0"/>
              <a:t>descriptions</a:t>
            </a:r>
            <a:endParaRPr lang="sv-SE" dirty="0"/>
          </a:p>
        </p:txBody>
      </p:sp>
      <p:pic>
        <p:nvPicPr>
          <p:cNvPr id="12" name="Picture 11"/>
          <p:cNvPicPr>
            <a:picLocks noChangeAspect="1"/>
          </p:cNvPicPr>
          <p:nvPr/>
        </p:nvPicPr>
        <p:blipFill>
          <a:blip r:embed="rId4"/>
          <a:stretch>
            <a:fillRect/>
          </a:stretch>
        </p:blipFill>
        <p:spPr>
          <a:xfrm>
            <a:off x="1957821" y="2840116"/>
            <a:ext cx="5126474" cy="430958"/>
          </a:xfrm>
          <a:prstGeom prst="rect">
            <a:avLst/>
          </a:prstGeom>
        </p:spPr>
      </p:pic>
      <p:pic>
        <p:nvPicPr>
          <p:cNvPr id="13" name="Picture 12"/>
          <p:cNvPicPr>
            <a:picLocks noChangeAspect="1"/>
          </p:cNvPicPr>
          <p:nvPr/>
        </p:nvPicPr>
        <p:blipFill>
          <a:blip r:embed="rId5"/>
          <a:stretch>
            <a:fillRect/>
          </a:stretch>
        </p:blipFill>
        <p:spPr>
          <a:xfrm>
            <a:off x="4864419" y="2269287"/>
            <a:ext cx="3671307" cy="391684"/>
          </a:xfrm>
          <a:prstGeom prst="rect">
            <a:avLst/>
          </a:prstGeom>
        </p:spPr>
      </p:pic>
      <p:pic>
        <p:nvPicPr>
          <p:cNvPr id="14" name="Picture 13"/>
          <p:cNvPicPr>
            <a:picLocks noChangeAspect="1"/>
          </p:cNvPicPr>
          <p:nvPr/>
        </p:nvPicPr>
        <p:blipFill>
          <a:blip r:embed="rId6"/>
          <a:stretch>
            <a:fillRect/>
          </a:stretch>
        </p:blipFill>
        <p:spPr>
          <a:xfrm>
            <a:off x="889290" y="1697079"/>
            <a:ext cx="2186260" cy="446584"/>
          </a:xfrm>
          <a:prstGeom prst="rect">
            <a:avLst/>
          </a:prstGeom>
        </p:spPr>
      </p:pic>
      <p:pic>
        <p:nvPicPr>
          <p:cNvPr id="15" name="Picture 14"/>
          <p:cNvPicPr>
            <a:picLocks noChangeAspect="1"/>
          </p:cNvPicPr>
          <p:nvPr/>
        </p:nvPicPr>
        <p:blipFill>
          <a:blip r:embed="rId7"/>
          <a:stretch>
            <a:fillRect/>
          </a:stretch>
        </p:blipFill>
        <p:spPr>
          <a:xfrm>
            <a:off x="4486617" y="1655618"/>
            <a:ext cx="1957096" cy="398558"/>
          </a:xfrm>
          <a:prstGeom prst="rect">
            <a:avLst/>
          </a:prstGeom>
        </p:spPr>
      </p:pic>
      <p:cxnSp>
        <p:nvCxnSpPr>
          <p:cNvPr id="16" name="Straight Connector 15"/>
          <p:cNvCxnSpPr/>
          <p:nvPr/>
        </p:nvCxnSpPr>
        <p:spPr>
          <a:xfrm flipV="1">
            <a:off x="6435237" y="2766414"/>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883682" y="2773394"/>
            <a:ext cx="560031"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8" name="Straight Connector 17"/>
          <p:cNvCxnSpPr/>
          <p:nvPr/>
        </p:nvCxnSpPr>
        <p:spPr>
          <a:xfrm flipV="1">
            <a:off x="5210516" y="2757022"/>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1326594" y="2757022"/>
            <a:ext cx="3883922" cy="2412"/>
          </a:xfrm>
          <a:prstGeom prst="line">
            <a:avLst/>
          </a:prstGeom>
          <a:ln w="12700"/>
        </p:spPr>
        <p:style>
          <a:lnRef idx="1">
            <a:schemeClr val="dk1"/>
          </a:lnRef>
          <a:fillRef idx="0">
            <a:schemeClr val="dk1"/>
          </a:fillRef>
          <a:effectRef idx="0">
            <a:schemeClr val="dk1"/>
          </a:effectRef>
          <a:fontRef idx="minor">
            <a:schemeClr val="tx1"/>
          </a:fontRef>
        </p:style>
      </p:cxnSp>
      <p:cxnSp>
        <p:nvCxnSpPr>
          <p:cNvPr id="20" name="Straight Arrow Connector 19"/>
          <p:cNvCxnSpPr/>
          <p:nvPr/>
        </p:nvCxnSpPr>
        <p:spPr>
          <a:xfrm flipH="1" flipV="1">
            <a:off x="5876824" y="2619138"/>
            <a:ext cx="6980" cy="15590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V="1">
            <a:off x="1326594" y="2134121"/>
            <a:ext cx="0" cy="63229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7768648" y="2192600"/>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5046651" y="2192600"/>
            <a:ext cx="2721997"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32" name="Straight Arrow Connector 31"/>
          <p:cNvCxnSpPr/>
          <p:nvPr/>
        </p:nvCxnSpPr>
        <p:spPr>
          <a:xfrm flipH="1" flipV="1">
            <a:off x="5038044" y="2031644"/>
            <a:ext cx="6980" cy="15590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926192" y="2572356"/>
            <a:ext cx="1684912" cy="369332"/>
          </a:xfrm>
          <a:prstGeom prst="rect">
            <a:avLst/>
          </a:prstGeom>
          <a:noFill/>
        </p:spPr>
        <p:txBody>
          <a:bodyPr wrap="square" rtlCol="0">
            <a:spAutoFit/>
          </a:bodyPr>
          <a:lstStyle/>
          <a:p>
            <a:pPr algn="r"/>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34" name="TextBox 33"/>
          <p:cNvSpPr txBox="1"/>
          <p:nvPr/>
        </p:nvSpPr>
        <p:spPr>
          <a:xfrm>
            <a:off x="1893794" y="3223654"/>
            <a:ext cx="3316722" cy="230832"/>
          </a:xfrm>
          <a:prstGeom prst="rect">
            <a:avLst/>
          </a:prstGeom>
          <a:noFill/>
        </p:spPr>
        <p:txBody>
          <a:bodyPr wrap="squar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pic>
        <p:nvPicPr>
          <p:cNvPr id="9" name="Audio 8">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647363212"/>
      </p:ext>
    </p:extLst>
  </p:cSld>
  <p:clrMapOvr>
    <a:masterClrMapping/>
  </p:clrMapOvr>
  <mc:AlternateContent xmlns:mc="http://schemas.openxmlformats.org/markup-compatibility/2006">
    <mc:Choice xmlns:p14="http://schemas.microsoft.com/office/powerpoint/2010/main" Requires="p14">
      <p:transition spd="slow" p14:dur="2000" advTm="14368"/>
    </mc:Choice>
    <mc:Fallback>
      <p:transition spd="slow" advTm="1436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9"/>
                </p:tgtEl>
              </p:cMediaNode>
            </p:audi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8238" y="177234"/>
            <a:ext cx="6850800" cy="596700"/>
          </a:xfrm>
        </p:spPr>
        <p:txBody>
          <a:bodyPr/>
          <a:lstStyle/>
          <a:p>
            <a:r>
              <a:rPr lang="sv-SE" dirty="0" err="1" smtClean="0"/>
              <a:t>Towards</a:t>
            </a:r>
            <a:r>
              <a:rPr lang="sv-SE" dirty="0" smtClean="0"/>
              <a:t> a RDM in form </a:t>
            </a:r>
            <a:r>
              <a:rPr lang="sv-SE" dirty="0" err="1" smtClean="0"/>
              <a:t>of</a:t>
            </a:r>
            <a:r>
              <a:rPr lang="sv-SE" dirty="0" smtClean="0"/>
              <a:t> </a:t>
            </a:r>
            <a:r>
              <a:rPr lang="sv-SE" dirty="0" err="1" smtClean="0"/>
              <a:t>textual</a:t>
            </a:r>
            <a:r>
              <a:rPr lang="sv-SE" dirty="0" smtClean="0"/>
              <a:t> </a:t>
            </a:r>
            <a:r>
              <a:rPr lang="sv-SE" dirty="0" err="1" smtClean="0"/>
              <a:t>descriptions</a:t>
            </a:r>
            <a:endParaRPr lang="sv-SE" dirty="0"/>
          </a:p>
        </p:txBody>
      </p:sp>
      <p:sp>
        <p:nvSpPr>
          <p:cNvPr id="16" name="Down Arrow 15"/>
          <p:cNvSpPr/>
          <p:nvPr/>
        </p:nvSpPr>
        <p:spPr>
          <a:xfrm>
            <a:off x="3511617" y="3339525"/>
            <a:ext cx="1499055" cy="172407"/>
          </a:xfrm>
          <a:prstGeom prst="downArrow">
            <a:avLst/>
          </a:prstGeom>
          <a:solidFill>
            <a:srgbClr val="00B050"/>
          </a:solidFill>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17" name="TextBox 16"/>
          <p:cNvSpPr txBox="1"/>
          <p:nvPr/>
        </p:nvSpPr>
        <p:spPr>
          <a:xfrm>
            <a:off x="1526438" y="3745977"/>
            <a:ext cx="3484234" cy="1477328"/>
          </a:xfrm>
          <a:prstGeom prst="rect">
            <a:avLst/>
          </a:prstGeom>
          <a:noFill/>
        </p:spPr>
        <p:txBody>
          <a:bodyPr wrap="square" rtlCol="0">
            <a:spAutoFit/>
          </a:bodyPr>
          <a:lstStyle/>
          <a:p>
            <a:r>
              <a:rPr lang="sv-SE" sz="1000" b="1" dirty="0" err="1" smtClean="0"/>
              <a:t>Tables</a:t>
            </a:r>
            <a:r>
              <a:rPr lang="sv-SE" sz="1000" b="1" dirty="0" smtClean="0"/>
              <a:t>:</a:t>
            </a:r>
          </a:p>
          <a:p>
            <a:r>
              <a:rPr lang="sv-SE" sz="1000" dirty="0" smtClean="0"/>
              <a:t>Student </a:t>
            </a:r>
            <a:r>
              <a:rPr lang="sv-SE" sz="1000" dirty="0" smtClean="0"/>
              <a:t>(</a:t>
            </a:r>
            <a:r>
              <a:rPr lang="sv-SE" sz="1000" u="sng" dirty="0" err="1" smtClean="0"/>
              <a:t>studentID</a:t>
            </a:r>
            <a:r>
              <a:rPr lang="sv-SE" sz="1000" dirty="0" smtClean="0"/>
              <a:t>, </a:t>
            </a:r>
            <a:r>
              <a:rPr lang="sv-SE" sz="1000" dirty="0" err="1" smtClean="0"/>
              <a:t>studentName</a:t>
            </a:r>
            <a:r>
              <a:rPr lang="sv-SE" sz="1000" dirty="0" smtClean="0"/>
              <a:t>) </a:t>
            </a:r>
          </a:p>
          <a:p>
            <a:r>
              <a:rPr lang="sv-SE" sz="1000" dirty="0" smtClean="0"/>
              <a:t>Course (</a:t>
            </a:r>
            <a:r>
              <a:rPr lang="sv-SE" sz="1000" u="sng" dirty="0" err="1" smtClean="0"/>
              <a:t>courseID</a:t>
            </a:r>
            <a:r>
              <a:rPr lang="sv-SE" sz="1000" dirty="0" smtClean="0"/>
              <a:t>, </a:t>
            </a:r>
            <a:r>
              <a:rPr lang="sv-SE" sz="1000" dirty="0" err="1" smtClean="0"/>
              <a:t>courseName</a:t>
            </a:r>
            <a:r>
              <a:rPr lang="sv-SE" sz="1000" dirty="0" smtClean="0"/>
              <a:t>)</a:t>
            </a:r>
          </a:p>
          <a:p>
            <a:r>
              <a:rPr lang="sv-SE" sz="1000" dirty="0" err="1" smtClean="0"/>
              <a:t>CourseOccasion</a:t>
            </a:r>
            <a:r>
              <a:rPr lang="sv-SE" sz="1000" dirty="0" smtClean="0"/>
              <a:t> (</a:t>
            </a:r>
            <a:r>
              <a:rPr lang="sv-SE" sz="1000" u="sng" dirty="0" err="1" smtClean="0"/>
              <a:t>courseOccasionID</a:t>
            </a:r>
            <a:r>
              <a:rPr lang="sv-SE" sz="1000" dirty="0" smtClean="0"/>
              <a:t>, </a:t>
            </a:r>
            <a:r>
              <a:rPr lang="sv-SE" sz="1000" dirty="0" err="1" smtClean="0"/>
              <a:t>startDate</a:t>
            </a:r>
            <a:r>
              <a:rPr lang="sv-SE" sz="1000" dirty="0" smtClean="0"/>
              <a:t>, </a:t>
            </a:r>
            <a:r>
              <a:rPr lang="sv-SE" sz="1000" dirty="0" err="1" smtClean="0"/>
              <a:t>courseID</a:t>
            </a:r>
            <a:r>
              <a:rPr lang="sv-SE" sz="1000" dirty="0" smtClean="0"/>
              <a:t>)</a:t>
            </a:r>
            <a:endParaRPr lang="sv-SE" sz="1000" dirty="0" smtClean="0"/>
          </a:p>
          <a:p>
            <a:r>
              <a:rPr lang="sv-SE" sz="1000" dirty="0" err="1" smtClean="0"/>
              <a:t>Registration</a:t>
            </a:r>
            <a:r>
              <a:rPr lang="sv-SE" sz="1000" dirty="0" smtClean="0"/>
              <a:t> (</a:t>
            </a:r>
            <a:r>
              <a:rPr lang="sv-SE" sz="1000" u="sng" dirty="0" err="1" smtClean="0"/>
              <a:t>registrationID</a:t>
            </a:r>
            <a:r>
              <a:rPr lang="sv-SE" sz="1000" dirty="0" smtClean="0"/>
              <a:t>, </a:t>
            </a:r>
            <a:r>
              <a:rPr lang="sv-SE" sz="1000" dirty="0" err="1" smtClean="0"/>
              <a:t>RegDate</a:t>
            </a:r>
            <a:r>
              <a:rPr lang="sv-SE" sz="1000" dirty="0" smtClean="0"/>
              <a:t>, </a:t>
            </a:r>
            <a:r>
              <a:rPr lang="sv-SE" sz="1000" dirty="0" err="1" smtClean="0"/>
              <a:t>studentID</a:t>
            </a:r>
            <a:r>
              <a:rPr lang="sv-SE" sz="1000" dirty="0" smtClean="0"/>
              <a:t>, </a:t>
            </a:r>
            <a:r>
              <a:rPr lang="sv-SE" sz="1000" dirty="0" err="1" smtClean="0"/>
              <a:t>courseOccasionID</a:t>
            </a:r>
            <a:r>
              <a:rPr lang="sv-SE" sz="1000" dirty="0" smtClean="0"/>
              <a:t>)</a:t>
            </a:r>
          </a:p>
          <a:p>
            <a:endParaRPr lang="sv-SE" sz="1000" dirty="0" smtClean="0"/>
          </a:p>
          <a:p>
            <a:endParaRPr lang="sv-SE" sz="1000" dirty="0"/>
          </a:p>
          <a:p>
            <a:endParaRPr lang="sv-SE" sz="1000" dirty="0" smtClean="0"/>
          </a:p>
        </p:txBody>
      </p:sp>
      <p:pic>
        <p:nvPicPr>
          <p:cNvPr id="14" name="Picture 13"/>
          <p:cNvPicPr>
            <a:picLocks noChangeAspect="1"/>
          </p:cNvPicPr>
          <p:nvPr/>
        </p:nvPicPr>
        <p:blipFill>
          <a:blip r:embed="rId4"/>
          <a:stretch>
            <a:fillRect/>
          </a:stretch>
        </p:blipFill>
        <p:spPr>
          <a:xfrm>
            <a:off x="1957821" y="2491111"/>
            <a:ext cx="5126474" cy="430958"/>
          </a:xfrm>
          <a:prstGeom prst="rect">
            <a:avLst/>
          </a:prstGeom>
        </p:spPr>
      </p:pic>
      <p:pic>
        <p:nvPicPr>
          <p:cNvPr id="15" name="Picture 14"/>
          <p:cNvPicPr>
            <a:picLocks noChangeAspect="1"/>
          </p:cNvPicPr>
          <p:nvPr/>
        </p:nvPicPr>
        <p:blipFill>
          <a:blip r:embed="rId5"/>
          <a:stretch>
            <a:fillRect/>
          </a:stretch>
        </p:blipFill>
        <p:spPr>
          <a:xfrm>
            <a:off x="4864419" y="1920282"/>
            <a:ext cx="3671307" cy="391684"/>
          </a:xfrm>
          <a:prstGeom prst="rect">
            <a:avLst/>
          </a:prstGeom>
        </p:spPr>
      </p:pic>
      <p:pic>
        <p:nvPicPr>
          <p:cNvPr id="18" name="Picture 17"/>
          <p:cNvPicPr>
            <a:picLocks noChangeAspect="1"/>
          </p:cNvPicPr>
          <p:nvPr/>
        </p:nvPicPr>
        <p:blipFill>
          <a:blip r:embed="rId6"/>
          <a:stretch>
            <a:fillRect/>
          </a:stretch>
        </p:blipFill>
        <p:spPr>
          <a:xfrm>
            <a:off x="889290" y="1348074"/>
            <a:ext cx="2186260" cy="446584"/>
          </a:xfrm>
          <a:prstGeom prst="rect">
            <a:avLst/>
          </a:prstGeom>
        </p:spPr>
      </p:pic>
      <p:pic>
        <p:nvPicPr>
          <p:cNvPr id="19" name="Picture 18"/>
          <p:cNvPicPr>
            <a:picLocks noChangeAspect="1"/>
          </p:cNvPicPr>
          <p:nvPr/>
        </p:nvPicPr>
        <p:blipFill>
          <a:blip r:embed="rId7"/>
          <a:stretch>
            <a:fillRect/>
          </a:stretch>
        </p:blipFill>
        <p:spPr>
          <a:xfrm>
            <a:off x="4486617" y="1306613"/>
            <a:ext cx="1957096" cy="398558"/>
          </a:xfrm>
          <a:prstGeom prst="rect">
            <a:avLst/>
          </a:prstGeom>
        </p:spPr>
      </p:pic>
      <p:cxnSp>
        <p:nvCxnSpPr>
          <p:cNvPr id="20" name="Straight Connector 19"/>
          <p:cNvCxnSpPr/>
          <p:nvPr/>
        </p:nvCxnSpPr>
        <p:spPr>
          <a:xfrm flipV="1">
            <a:off x="6435237" y="2417409"/>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5883682" y="2424389"/>
            <a:ext cx="560031"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30" name="Straight Connector 29"/>
          <p:cNvCxnSpPr/>
          <p:nvPr/>
        </p:nvCxnSpPr>
        <p:spPr>
          <a:xfrm flipV="1">
            <a:off x="5210516" y="2408017"/>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1326594" y="2408017"/>
            <a:ext cx="3883922" cy="2412"/>
          </a:xfrm>
          <a:prstGeom prst="line">
            <a:avLst/>
          </a:prstGeom>
          <a:ln w="12700"/>
        </p:spPr>
        <p:style>
          <a:lnRef idx="1">
            <a:schemeClr val="dk1"/>
          </a:lnRef>
          <a:fillRef idx="0">
            <a:schemeClr val="dk1"/>
          </a:fillRef>
          <a:effectRef idx="0">
            <a:schemeClr val="dk1"/>
          </a:effectRef>
          <a:fontRef idx="minor">
            <a:schemeClr val="tx1"/>
          </a:fontRef>
        </p:style>
      </p:cxnSp>
      <p:cxnSp>
        <p:nvCxnSpPr>
          <p:cNvPr id="32" name="Straight Arrow Connector 31"/>
          <p:cNvCxnSpPr/>
          <p:nvPr/>
        </p:nvCxnSpPr>
        <p:spPr>
          <a:xfrm flipH="1" flipV="1">
            <a:off x="5876824" y="2270133"/>
            <a:ext cx="6980" cy="15590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flipV="1">
            <a:off x="1326594" y="1785116"/>
            <a:ext cx="0" cy="63229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7768648" y="1843595"/>
            <a:ext cx="0" cy="265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5046651" y="1843595"/>
            <a:ext cx="2721997"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36" name="Straight Arrow Connector 35"/>
          <p:cNvCxnSpPr/>
          <p:nvPr/>
        </p:nvCxnSpPr>
        <p:spPr>
          <a:xfrm flipH="1" flipV="1">
            <a:off x="5038044" y="1682639"/>
            <a:ext cx="6980" cy="155903"/>
          </a:xfrm>
          <a:prstGeom prst="straightConnector1">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926192" y="2223351"/>
            <a:ext cx="1684912" cy="369332"/>
          </a:xfrm>
          <a:prstGeom prst="rect">
            <a:avLst/>
          </a:prstGeom>
          <a:noFill/>
        </p:spPr>
        <p:txBody>
          <a:bodyPr wrap="square" rtlCol="0">
            <a:spAutoFit/>
          </a:bodyPr>
          <a:lstStyle/>
          <a:p>
            <a:pPr algn="r"/>
            <a:r>
              <a:rPr lang="sv-SE" sz="900" dirty="0" err="1" smtClean="0"/>
              <a:t>CourseOccasion</a:t>
            </a:r>
            <a:r>
              <a:rPr lang="sv-SE" sz="900" dirty="0" smtClean="0"/>
              <a:t>. (</a:t>
            </a:r>
            <a:r>
              <a:rPr lang="sv-SE" sz="900" dirty="0" err="1" smtClean="0"/>
              <a:t>startDate</a:t>
            </a:r>
            <a:r>
              <a:rPr lang="sv-SE" sz="900" dirty="0" smtClean="0"/>
              <a:t>, </a:t>
            </a:r>
            <a:r>
              <a:rPr lang="sv-SE" sz="900" dirty="0" err="1" smtClean="0"/>
              <a:t>courseID</a:t>
            </a:r>
            <a:r>
              <a:rPr lang="sv-SE" sz="900" dirty="0" smtClean="0"/>
              <a:t>) AK1 UNIQUE</a:t>
            </a:r>
            <a:endParaRPr lang="sv-SE" sz="900" dirty="0"/>
          </a:p>
        </p:txBody>
      </p:sp>
      <p:sp>
        <p:nvSpPr>
          <p:cNvPr id="38" name="TextBox 37"/>
          <p:cNvSpPr txBox="1"/>
          <p:nvPr/>
        </p:nvSpPr>
        <p:spPr>
          <a:xfrm>
            <a:off x="1893794" y="2874649"/>
            <a:ext cx="3316722" cy="230832"/>
          </a:xfrm>
          <a:prstGeom prst="rect">
            <a:avLst/>
          </a:prstGeom>
          <a:noFill/>
        </p:spPr>
        <p:txBody>
          <a:bodyPr wrap="square" rtlCol="0">
            <a:spAutoFit/>
          </a:bodyPr>
          <a:lstStyle/>
          <a:p>
            <a:r>
              <a:rPr lang="sv-SE" sz="900" dirty="0" err="1" smtClean="0"/>
              <a:t>Registration</a:t>
            </a:r>
            <a:r>
              <a:rPr lang="sv-SE" sz="900" dirty="0" smtClean="0"/>
              <a:t>. (</a:t>
            </a:r>
            <a:r>
              <a:rPr lang="sv-SE" sz="900" dirty="0" err="1" smtClean="0"/>
              <a:t>regDate</a:t>
            </a:r>
            <a:r>
              <a:rPr lang="sv-SE" sz="900" dirty="0" smtClean="0"/>
              <a:t>, </a:t>
            </a:r>
            <a:r>
              <a:rPr lang="sv-SE" sz="900" dirty="0" err="1" smtClean="0"/>
              <a:t>courseOccationID</a:t>
            </a:r>
            <a:r>
              <a:rPr lang="sv-SE" sz="900" dirty="0" smtClean="0"/>
              <a:t>, </a:t>
            </a:r>
            <a:r>
              <a:rPr lang="sv-SE" sz="900" dirty="0" err="1" smtClean="0"/>
              <a:t>studentID</a:t>
            </a:r>
            <a:r>
              <a:rPr lang="sv-SE" sz="900" dirty="0" smtClean="0"/>
              <a:t>) AK1 UNIQUE</a:t>
            </a:r>
            <a:endParaRPr lang="sv-SE" sz="900" dirty="0"/>
          </a:p>
        </p:txBody>
      </p:sp>
      <p:sp>
        <p:nvSpPr>
          <p:cNvPr id="39" name="TextBox 38"/>
          <p:cNvSpPr txBox="1"/>
          <p:nvPr/>
        </p:nvSpPr>
        <p:spPr>
          <a:xfrm>
            <a:off x="4741931" y="3722062"/>
            <a:ext cx="4872146" cy="1631216"/>
          </a:xfrm>
          <a:prstGeom prst="rect">
            <a:avLst/>
          </a:prstGeom>
          <a:noFill/>
        </p:spPr>
        <p:txBody>
          <a:bodyPr wrap="square" rtlCol="0">
            <a:spAutoFit/>
          </a:bodyPr>
          <a:lstStyle/>
          <a:p>
            <a:r>
              <a:rPr lang="sv-SE" sz="1000" b="1" dirty="0" smtClean="0"/>
              <a:t>FKs</a:t>
            </a:r>
          </a:p>
          <a:p>
            <a:r>
              <a:rPr lang="sv-SE" sz="1000" dirty="0" err="1" smtClean="0"/>
              <a:t>Registration.studentID</a:t>
            </a:r>
            <a:r>
              <a:rPr lang="sv-SE" sz="1000" dirty="0" smtClean="0"/>
              <a:t> </a:t>
            </a:r>
            <a:r>
              <a:rPr lang="sv-SE" sz="1000" dirty="0" smtClean="0"/>
              <a:t>is FK </a:t>
            </a:r>
            <a:r>
              <a:rPr lang="sv-SE" sz="1000" dirty="0" err="1" smtClean="0"/>
              <a:t>towards</a:t>
            </a:r>
            <a:r>
              <a:rPr lang="sv-SE" sz="1000" dirty="0" smtClean="0"/>
              <a:t> </a:t>
            </a:r>
            <a:r>
              <a:rPr lang="sv-SE" sz="1000" dirty="0" err="1" smtClean="0"/>
              <a:t>Student.studentID</a:t>
            </a:r>
            <a:endParaRPr lang="sv-SE" sz="1000" dirty="0" smtClean="0"/>
          </a:p>
          <a:p>
            <a:r>
              <a:rPr lang="sv-SE" sz="1000" dirty="0" err="1" smtClean="0"/>
              <a:t>Registration.courseOccasionID</a:t>
            </a:r>
            <a:r>
              <a:rPr lang="sv-SE" sz="1000" dirty="0" smtClean="0"/>
              <a:t> </a:t>
            </a:r>
            <a:r>
              <a:rPr lang="sv-SE" sz="1000" dirty="0" smtClean="0"/>
              <a:t>is FK </a:t>
            </a:r>
            <a:r>
              <a:rPr lang="sv-SE" sz="1000" dirty="0" err="1" smtClean="0"/>
              <a:t>towards</a:t>
            </a:r>
            <a:r>
              <a:rPr lang="sv-SE" sz="1000" dirty="0" smtClean="0"/>
              <a:t> </a:t>
            </a:r>
            <a:r>
              <a:rPr lang="sv-SE" sz="1000" dirty="0" err="1" smtClean="0"/>
              <a:t>CourseOccasion.courseOccasionID</a:t>
            </a:r>
            <a:endParaRPr lang="sv-SE" sz="1000" dirty="0" smtClean="0"/>
          </a:p>
          <a:p>
            <a:r>
              <a:rPr lang="sv-SE" sz="1000" dirty="0" err="1" smtClean="0"/>
              <a:t>CourseOccasion.CourseID</a:t>
            </a:r>
            <a:r>
              <a:rPr lang="sv-SE" sz="1000" dirty="0" smtClean="0"/>
              <a:t> is FK </a:t>
            </a:r>
            <a:r>
              <a:rPr lang="sv-SE" sz="1000" dirty="0" err="1" smtClean="0"/>
              <a:t>towards</a:t>
            </a:r>
            <a:r>
              <a:rPr lang="sv-SE" sz="1000" dirty="0" smtClean="0"/>
              <a:t> </a:t>
            </a:r>
            <a:r>
              <a:rPr lang="sv-SE" sz="1000" dirty="0" err="1" smtClean="0"/>
              <a:t>Course.ourseID</a:t>
            </a:r>
            <a:endParaRPr lang="sv-SE" sz="1000" dirty="0" smtClean="0"/>
          </a:p>
          <a:p>
            <a:endParaRPr lang="sv-SE" sz="1000" dirty="0"/>
          </a:p>
          <a:p>
            <a:r>
              <a:rPr lang="sv-SE" sz="1000" b="1" dirty="0" smtClean="0"/>
              <a:t>AKs</a:t>
            </a:r>
          </a:p>
          <a:p>
            <a:r>
              <a:rPr lang="sv-SE" sz="1000" dirty="0" err="1" smtClean="0"/>
              <a:t>Registration</a:t>
            </a:r>
            <a:r>
              <a:rPr lang="sv-SE" sz="1000" dirty="0"/>
              <a:t>. (</a:t>
            </a:r>
            <a:r>
              <a:rPr lang="sv-SE" sz="1000" dirty="0" err="1"/>
              <a:t>regDate</a:t>
            </a:r>
            <a:r>
              <a:rPr lang="sv-SE" sz="1000" dirty="0"/>
              <a:t>, </a:t>
            </a:r>
            <a:r>
              <a:rPr lang="sv-SE" sz="1000" dirty="0" err="1"/>
              <a:t>courseOccationID</a:t>
            </a:r>
            <a:r>
              <a:rPr lang="sv-SE" sz="1000" dirty="0"/>
              <a:t>, </a:t>
            </a:r>
            <a:r>
              <a:rPr lang="sv-SE" sz="1000" dirty="0" err="1"/>
              <a:t>studentID</a:t>
            </a:r>
            <a:r>
              <a:rPr lang="sv-SE" sz="1000" dirty="0"/>
              <a:t>) AK1 </a:t>
            </a:r>
            <a:r>
              <a:rPr lang="sv-SE" sz="1000" dirty="0" smtClean="0"/>
              <a:t>UNIQUE</a:t>
            </a:r>
          </a:p>
          <a:p>
            <a:r>
              <a:rPr lang="sv-SE" sz="1000" dirty="0" err="1"/>
              <a:t>CourseOccasion</a:t>
            </a:r>
            <a:r>
              <a:rPr lang="sv-SE" sz="1000" dirty="0"/>
              <a:t>. (</a:t>
            </a:r>
            <a:r>
              <a:rPr lang="sv-SE" sz="1000" dirty="0" err="1"/>
              <a:t>startDate</a:t>
            </a:r>
            <a:r>
              <a:rPr lang="sv-SE" sz="1000" dirty="0"/>
              <a:t>, </a:t>
            </a:r>
            <a:r>
              <a:rPr lang="sv-SE" sz="1000" dirty="0" err="1"/>
              <a:t>courseID</a:t>
            </a:r>
            <a:r>
              <a:rPr lang="sv-SE" sz="1000" dirty="0"/>
              <a:t>) AK1 UNIQUE</a:t>
            </a:r>
          </a:p>
          <a:p>
            <a:endParaRPr lang="sv-SE" sz="1000" dirty="0"/>
          </a:p>
          <a:p>
            <a:endParaRPr lang="sv-SE" sz="1000" dirty="0" smtClean="0"/>
          </a:p>
        </p:txBody>
      </p:sp>
      <p:pic>
        <p:nvPicPr>
          <p:cNvPr id="6" name="Audio 5">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002211137"/>
      </p:ext>
    </p:extLst>
  </p:cSld>
  <p:clrMapOvr>
    <a:masterClrMapping/>
  </p:clrMapOvr>
  <mc:AlternateContent xmlns:mc="http://schemas.openxmlformats.org/markup-compatibility/2006">
    <mc:Choice xmlns:p14="http://schemas.microsoft.com/office/powerpoint/2010/main" Requires="p14">
      <p:transition spd="slow" p14:dur="2000" advTm="44847"/>
    </mc:Choice>
    <mc:Fallback>
      <p:transition spd="slow" advTm="4484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6"/>
                </p:tgtEl>
              </p:cMediaNode>
            </p:audio>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smtClean="0"/>
              <a:t>Different forms </a:t>
            </a:r>
            <a:r>
              <a:rPr lang="sv-SE" altLang="sv-SE" dirty="0" err="1" smtClean="0"/>
              <a:t>of</a:t>
            </a:r>
            <a:r>
              <a:rPr lang="sv-SE" altLang="sv-SE" dirty="0" smtClean="0"/>
              <a:t> RDMs</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19638"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19639"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19640"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19641"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19642"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19643"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19644"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19645"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19646"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564005" y="3684027"/>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3682085" y="4432277"/>
            <a:ext cx="1239808"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3827352" y="4005522"/>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4065396" y="4005522"/>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4065396" y="4223216"/>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4303148" y="4223216"/>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3" name="Down Arrow 242"/>
          <p:cNvSpPr/>
          <p:nvPr/>
        </p:nvSpPr>
        <p:spPr>
          <a:xfrm rot="7818382" flipV="1">
            <a:off x="5903384" y="3776444"/>
            <a:ext cx="156434" cy="389077"/>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4" name="Text Box 101"/>
          <p:cNvSpPr txBox="1">
            <a:spLocks noChangeArrowheads="1"/>
          </p:cNvSpPr>
          <p:nvPr/>
        </p:nvSpPr>
        <p:spPr bwMode="auto">
          <a:xfrm>
            <a:off x="4929576" y="4434794"/>
            <a:ext cx="123284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 (in form </a:t>
            </a:r>
            <a:r>
              <a:rPr lang="sv-SE" altLang="sv-SE" sz="825" i="0" dirty="0" err="1" smtClean="0"/>
              <a:t>of</a:t>
            </a:r>
            <a:r>
              <a:rPr lang="sv-SE" altLang="sv-SE" sz="825" i="0" dirty="0" smtClean="0"/>
              <a:t> table </a:t>
            </a:r>
            <a:r>
              <a:rPr lang="sv-SE" altLang="sv-SE" sz="825" i="0" dirty="0" err="1" smtClean="0"/>
              <a:t>columns</a:t>
            </a:r>
            <a:r>
              <a:rPr lang="sv-SE" altLang="sv-SE" sz="825" i="0" dirty="0" smtClean="0"/>
              <a:t>)</a:t>
            </a:r>
            <a:endParaRPr lang="sv-SE" altLang="sv-SE" sz="825" i="0" dirty="0"/>
          </a:p>
          <a:p>
            <a:pPr algn="r" eaLnBrk="1" hangingPunct="1"/>
            <a:endParaRPr lang="sv-SE" altLang="sv-SE" sz="825" b="1" i="0" dirty="0"/>
          </a:p>
        </p:txBody>
      </p:sp>
      <p:sp>
        <p:nvSpPr>
          <p:cNvPr id="264" name="Text Box 101"/>
          <p:cNvSpPr txBox="1">
            <a:spLocks noChangeArrowheads="1"/>
          </p:cNvSpPr>
          <p:nvPr/>
        </p:nvSpPr>
        <p:spPr bwMode="auto">
          <a:xfrm>
            <a:off x="6223536" y="4446588"/>
            <a:ext cx="123284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00" b="1" i="0" dirty="0" err="1" smtClean="0"/>
              <a:t>database</a:t>
            </a:r>
            <a:r>
              <a:rPr lang="sv-SE" altLang="sv-SE" sz="825" b="1" i="0" dirty="0" smtClean="0"/>
              <a:t> </a:t>
            </a:r>
            <a:r>
              <a:rPr lang="sv-SE" altLang="sv-SE" sz="825" b="1" i="0" dirty="0" err="1" smtClean="0"/>
              <a:t>model</a:t>
            </a:r>
            <a:r>
              <a:rPr lang="sv-SE" altLang="sv-SE" sz="825" i="0" dirty="0" smtClean="0"/>
              <a:t> </a:t>
            </a:r>
            <a:r>
              <a:rPr lang="sv-SE" altLang="sv-SE" sz="825" i="0" dirty="0" smtClean="0"/>
              <a:t>(in form </a:t>
            </a:r>
            <a:r>
              <a:rPr lang="sv-SE" altLang="sv-SE" sz="825" i="0" dirty="0" err="1" smtClean="0"/>
              <a:t>of</a:t>
            </a:r>
            <a:r>
              <a:rPr lang="sv-SE" altLang="sv-SE" sz="825" i="0" dirty="0" smtClean="0"/>
              <a:t> </a:t>
            </a:r>
            <a:r>
              <a:rPr lang="sv-SE" altLang="sv-SE" sz="825" i="0" dirty="0" err="1" smtClean="0"/>
              <a:t>textual</a:t>
            </a:r>
            <a:r>
              <a:rPr lang="sv-SE" altLang="sv-SE" sz="825" i="0" dirty="0" smtClean="0"/>
              <a:t> </a:t>
            </a:r>
            <a:r>
              <a:rPr lang="sv-SE" altLang="sv-SE" sz="825" i="0" dirty="0" err="1" smtClean="0"/>
              <a:t>descriptions</a:t>
            </a:r>
            <a:r>
              <a:rPr lang="sv-SE" altLang="sv-SE" sz="825" i="0" dirty="0" smtClean="0"/>
              <a:t>)</a:t>
            </a:r>
            <a:endParaRPr lang="sv-SE" altLang="sv-SE" sz="825" i="0" dirty="0"/>
          </a:p>
          <a:p>
            <a:pPr algn="r" eaLnBrk="1" hangingPunct="1"/>
            <a:endParaRPr lang="sv-SE" altLang="sv-SE" sz="825" b="1" i="0" dirty="0"/>
          </a:p>
        </p:txBody>
      </p:sp>
      <p:sp>
        <p:nvSpPr>
          <p:cNvPr id="265" name="Down Arrow 264"/>
          <p:cNvSpPr/>
          <p:nvPr/>
        </p:nvSpPr>
        <p:spPr>
          <a:xfrm rot="10800000" flipV="1">
            <a:off x="5321170" y="3855534"/>
            <a:ext cx="145834" cy="18555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pic>
        <p:nvPicPr>
          <p:cNvPr id="12308" name="Picture 20"/>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5145852" y="4122797"/>
            <a:ext cx="630463" cy="2486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 name="TextBox 5"/>
          <p:cNvSpPr txBox="1"/>
          <p:nvPr/>
        </p:nvSpPr>
        <p:spPr>
          <a:xfrm>
            <a:off x="6258446" y="4087823"/>
            <a:ext cx="389850" cy="276999"/>
          </a:xfrm>
          <a:prstGeom prst="rect">
            <a:avLst/>
          </a:prstGeom>
          <a:noFill/>
        </p:spPr>
        <p:txBody>
          <a:bodyPr wrap="none" rtlCol="0">
            <a:spAutoFit/>
          </a:bodyPr>
          <a:lstStyle/>
          <a:p>
            <a:r>
              <a:rPr lang="sv-SE" sz="400" dirty="0" err="1" smtClean="0"/>
              <a:t>Sdsffsfsdf</a:t>
            </a:r>
            <a:endParaRPr lang="sv-SE" sz="400" dirty="0" smtClean="0"/>
          </a:p>
          <a:p>
            <a:r>
              <a:rPr lang="sv-SE" sz="400" dirty="0" err="1" smtClean="0"/>
              <a:t>Sfsfdsfsff</a:t>
            </a:r>
            <a:endParaRPr lang="sv-SE" sz="400" dirty="0"/>
          </a:p>
          <a:p>
            <a:r>
              <a:rPr lang="sv-SE" sz="400" dirty="0" err="1" smtClean="0"/>
              <a:t>sfssdfsdff</a:t>
            </a:r>
            <a:endParaRPr lang="sv-SE" sz="400" dirty="0"/>
          </a:p>
        </p:txBody>
      </p:sp>
      <p:sp>
        <p:nvSpPr>
          <p:cNvPr id="275" name="TextBox 274"/>
          <p:cNvSpPr txBox="1"/>
          <p:nvPr/>
        </p:nvSpPr>
        <p:spPr>
          <a:xfrm>
            <a:off x="6649383" y="4097105"/>
            <a:ext cx="389850" cy="276999"/>
          </a:xfrm>
          <a:prstGeom prst="rect">
            <a:avLst/>
          </a:prstGeom>
          <a:noFill/>
        </p:spPr>
        <p:txBody>
          <a:bodyPr wrap="none" rtlCol="0">
            <a:spAutoFit/>
          </a:bodyPr>
          <a:lstStyle/>
          <a:p>
            <a:r>
              <a:rPr lang="sv-SE" sz="400" dirty="0" err="1" smtClean="0"/>
              <a:t>Sdsffsfsdf</a:t>
            </a:r>
            <a:endParaRPr lang="sv-SE" sz="400" dirty="0" smtClean="0"/>
          </a:p>
          <a:p>
            <a:r>
              <a:rPr lang="sv-SE" sz="400" dirty="0" err="1" smtClean="0"/>
              <a:t>Sfsfdsfsff</a:t>
            </a:r>
            <a:endParaRPr lang="sv-SE" sz="400" dirty="0"/>
          </a:p>
          <a:p>
            <a:r>
              <a:rPr lang="sv-SE" sz="400" dirty="0" err="1" smtClean="0"/>
              <a:t>sfssdfsdff</a:t>
            </a:r>
            <a:endParaRPr lang="sv-SE" sz="400" dirty="0"/>
          </a:p>
        </p:txBody>
      </p:sp>
      <p:pic>
        <p:nvPicPr>
          <p:cNvPr id="4" name="Audio 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2383774834"/>
      </p:ext>
    </p:extLst>
  </p:cSld>
  <p:clrMapOvr>
    <a:masterClrMapping/>
  </p:clrMapOvr>
  <mc:AlternateContent xmlns:mc="http://schemas.openxmlformats.org/markup-compatibility/2006">
    <mc:Choice xmlns:p14="http://schemas.microsoft.com/office/powerpoint/2010/main" Requires="p14">
      <p:transition spd="slow" p14:dur="2000" advTm="45397"/>
    </mc:Choice>
    <mc:Fallback>
      <p:transition spd="slow" advTm="4539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r>
              <a:rPr lang="sv-SE" altLang="sv-SE" dirty="0" err="1"/>
              <a:t>Towards</a:t>
            </a:r>
            <a:r>
              <a:rPr lang="sv-SE" altLang="sv-SE" dirty="0"/>
              <a:t> </a:t>
            </a:r>
            <a:r>
              <a:rPr lang="sv-SE" altLang="sv-SE" dirty="0" err="1"/>
              <a:t>Model</a:t>
            </a:r>
            <a:r>
              <a:rPr lang="sv-SE" altLang="sv-SE" dirty="0"/>
              <a:t> Driven </a:t>
            </a:r>
            <a:r>
              <a:rPr lang="sv-SE" altLang="sv-SE" dirty="0" err="1"/>
              <a:t>Development</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24722"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24723"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24724"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24725"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24726"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24727"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24728"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24729"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24730"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45" name="Text Box 101"/>
          <p:cNvSpPr txBox="1">
            <a:spLocks noChangeArrowheads="1"/>
          </p:cNvSpPr>
          <p:nvPr/>
        </p:nvSpPr>
        <p:spPr bwMode="auto">
          <a:xfrm>
            <a:off x="6072027" y="4708542"/>
            <a:ext cx="1650527"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6151434" y="4273154"/>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6389478" y="4273154"/>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6389478" y="4490848"/>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6627230" y="4490848"/>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6" name="Down Arrow 275"/>
          <p:cNvSpPr/>
          <p:nvPr/>
        </p:nvSpPr>
        <p:spPr>
          <a:xfrm rot="18572919">
            <a:off x="5832920" y="3880984"/>
            <a:ext cx="126898" cy="404429"/>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pic>
        <p:nvPicPr>
          <p:cNvPr id="2" name="Audio 1">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894600881"/>
      </p:ext>
    </p:extLst>
  </p:cSld>
  <p:clrMapOvr>
    <a:masterClrMapping/>
  </p:clrMapOvr>
  <mc:AlternateContent xmlns:mc="http://schemas.openxmlformats.org/markup-compatibility/2006">
    <mc:Choice xmlns:p14="http://schemas.microsoft.com/office/powerpoint/2010/main" Requires="p14">
      <p:transition spd="slow" p14:dur="2000" advTm="40432"/>
    </mc:Choice>
    <mc:Fallback>
      <p:transition spd="slow" advTm="4043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r>
              <a:rPr lang="sv-SE" altLang="sv-SE" dirty="0" err="1"/>
              <a:t>Towards</a:t>
            </a:r>
            <a:r>
              <a:rPr lang="sv-SE" altLang="sv-SE" dirty="0"/>
              <a:t> </a:t>
            </a:r>
            <a:r>
              <a:rPr lang="sv-SE" altLang="sv-SE" dirty="0" err="1"/>
              <a:t>Model</a:t>
            </a:r>
            <a:r>
              <a:rPr lang="sv-SE" altLang="sv-SE" dirty="0"/>
              <a:t> Driven </a:t>
            </a:r>
            <a:r>
              <a:rPr lang="sv-SE" altLang="sv-SE" dirty="0" err="1"/>
              <a:t>Development</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25746"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25747"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25748"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25749"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25750"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25751"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25752"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25753"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25754"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45" name="Text Box 101"/>
          <p:cNvSpPr txBox="1">
            <a:spLocks noChangeArrowheads="1"/>
          </p:cNvSpPr>
          <p:nvPr/>
        </p:nvSpPr>
        <p:spPr bwMode="auto">
          <a:xfrm>
            <a:off x="6072027" y="4708542"/>
            <a:ext cx="1650527"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6151434" y="4273154"/>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6389478" y="4273154"/>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6389478" y="4490848"/>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6627230" y="4490848"/>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6" name="Down Arrow 275"/>
          <p:cNvSpPr/>
          <p:nvPr/>
        </p:nvSpPr>
        <p:spPr>
          <a:xfrm rot="18572919">
            <a:off x="5832920" y="3880984"/>
            <a:ext cx="126898" cy="404429"/>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77" name="Down Arrow 276"/>
          <p:cNvSpPr/>
          <p:nvPr/>
        </p:nvSpPr>
        <p:spPr>
          <a:xfrm>
            <a:off x="5226059" y="3956103"/>
            <a:ext cx="178290" cy="260290"/>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00" name="Text Box 101"/>
          <p:cNvSpPr txBox="1">
            <a:spLocks noChangeArrowheads="1"/>
          </p:cNvSpPr>
          <p:nvPr/>
        </p:nvSpPr>
        <p:spPr bwMode="auto">
          <a:xfrm>
            <a:off x="4742185" y="4713689"/>
            <a:ext cx="1235661"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smtClean="0"/>
              <a:t>Java  </a:t>
            </a:r>
            <a:r>
              <a:rPr lang="sv-SE" altLang="sv-SE" sz="825" b="1" i="0" dirty="0" err="1" smtClean="0"/>
              <a:t>model</a:t>
            </a:r>
            <a:r>
              <a:rPr lang="sv-SE" altLang="sv-SE" sz="825" b="1" i="0" dirty="0" smtClean="0"/>
              <a:t> </a:t>
            </a:r>
            <a:r>
              <a:rPr lang="sv-SE" altLang="sv-SE" sz="825" i="0" dirty="0" smtClean="0"/>
              <a:t>(in a UML Class Diagram</a:t>
            </a:r>
            <a:r>
              <a:rPr lang="sv-SE" altLang="sv-SE" sz="825" b="1" i="0" dirty="0" smtClean="0"/>
              <a:t>)</a:t>
            </a:r>
            <a:endParaRPr lang="sv-SE" altLang="sv-SE" sz="825" i="0" dirty="0"/>
          </a:p>
          <a:p>
            <a:pPr algn="r" eaLnBrk="1" hangingPunct="1"/>
            <a:endParaRPr lang="sv-SE" altLang="sv-SE" sz="825" b="1" i="0" dirty="0"/>
          </a:p>
        </p:txBody>
      </p:sp>
      <p:grpSp>
        <p:nvGrpSpPr>
          <p:cNvPr id="275" name="Group 103"/>
          <p:cNvGrpSpPr>
            <a:grpSpLocks/>
          </p:cNvGrpSpPr>
          <p:nvPr/>
        </p:nvGrpSpPr>
        <p:grpSpPr bwMode="auto">
          <a:xfrm>
            <a:off x="5134987" y="4298335"/>
            <a:ext cx="171904" cy="159734"/>
            <a:chOff x="2608" y="1888"/>
            <a:chExt cx="590" cy="576"/>
          </a:xfrm>
        </p:grpSpPr>
        <p:sp>
          <p:nvSpPr>
            <p:cNvPr id="27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7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01"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02" name="Group 107"/>
          <p:cNvGrpSpPr>
            <a:grpSpLocks/>
          </p:cNvGrpSpPr>
          <p:nvPr/>
        </p:nvGrpSpPr>
        <p:grpSpPr bwMode="auto">
          <a:xfrm>
            <a:off x="5373031" y="4298335"/>
            <a:ext cx="171904" cy="159734"/>
            <a:chOff x="2608" y="1888"/>
            <a:chExt cx="590" cy="576"/>
          </a:xfrm>
        </p:grpSpPr>
        <p:sp>
          <p:nvSpPr>
            <p:cNvPr id="303"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04"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05"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06" name="Group 111"/>
          <p:cNvGrpSpPr>
            <a:grpSpLocks/>
          </p:cNvGrpSpPr>
          <p:nvPr/>
        </p:nvGrpSpPr>
        <p:grpSpPr bwMode="auto">
          <a:xfrm>
            <a:off x="5373031" y="4516029"/>
            <a:ext cx="171904" cy="159734"/>
            <a:chOff x="2608" y="1888"/>
            <a:chExt cx="590" cy="576"/>
          </a:xfrm>
        </p:grpSpPr>
        <p:sp>
          <p:nvSpPr>
            <p:cNvPr id="307"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08"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09"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10" name="Group 115"/>
          <p:cNvGrpSpPr>
            <a:grpSpLocks/>
          </p:cNvGrpSpPr>
          <p:nvPr/>
        </p:nvGrpSpPr>
        <p:grpSpPr bwMode="auto">
          <a:xfrm>
            <a:off x="5610783" y="4516029"/>
            <a:ext cx="171904" cy="159734"/>
            <a:chOff x="2608" y="1888"/>
            <a:chExt cx="590" cy="576"/>
          </a:xfrm>
        </p:grpSpPr>
        <p:sp>
          <p:nvSpPr>
            <p:cNvPr id="311"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2"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3"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pic>
        <p:nvPicPr>
          <p:cNvPr id="2" name="Audio 1">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1107193130"/>
      </p:ext>
    </p:extLst>
  </p:cSld>
  <p:clrMapOvr>
    <a:masterClrMapping/>
  </p:clrMapOvr>
  <mc:AlternateContent xmlns:mc="http://schemas.openxmlformats.org/markup-compatibility/2006">
    <mc:Choice xmlns:p14="http://schemas.microsoft.com/office/powerpoint/2010/main" Requires="p14">
      <p:transition spd="slow" p14:dur="2000" advTm="13547"/>
    </mc:Choice>
    <mc:Fallback>
      <p:transition spd="slow" advTm="1354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r>
              <a:rPr lang="sv-SE" altLang="sv-SE" dirty="0" err="1"/>
              <a:t>Towards</a:t>
            </a:r>
            <a:r>
              <a:rPr lang="sv-SE" altLang="sv-SE" dirty="0"/>
              <a:t> </a:t>
            </a:r>
            <a:r>
              <a:rPr lang="sv-SE" altLang="sv-SE" dirty="0" err="1"/>
              <a:t>Model</a:t>
            </a:r>
            <a:r>
              <a:rPr lang="sv-SE" altLang="sv-SE" dirty="0"/>
              <a:t> Driven </a:t>
            </a:r>
            <a:r>
              <a:rPr lang="sv-SE" altLang="sv-SE" dirty="0" err="1"/>
              <a:t>Development</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27803"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27804"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27805"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27806"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27807"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27808"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27809"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27810"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27811"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618814" y="3833920"/>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6072027" y="4708542"/>
            <a:ext cx="1650527"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6151434" y="4273154"/>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6389478" y="4273154"/>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6389478" y="4490848"/>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6627230" y="4490848"/>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6" name="Down Arrow 275"/>
          <p:cNvSpPr/>
          <p:nvPr/>
        </p:nvSpPr>
        <p:spPr>
          <a:xfrm rot="18572919">
            <a:off x="5832920" y="3880984"/>
            <a:ext cx="126898" cy="404429"/>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77" name="Down Arrow 276"/>
          <p:cNvSpPr/>
          <p:nvPr/>
        </p:nvSpPr>
        <p:spPr>
          <a:xfrm>
            <a:off x="5226059" y="3956103"/>
            <a:ext cx="178290" cy="260290"/>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grpSp>
        <p:nvGrpSpPr>
          <p:cNvPr id="280" name="Group 102"/>
          <p:cNvGrpSpPr>
            <a:grpSpLocks/>
          </p:cNvGrpSpPr>
          <p:nvPr/>
        </p:nvGrpSpPr>
        <p:grpSpPr bwMode="auto">
          <a:xfrm>
            <a:off x="5061089" y="4266256"/>
            <a:ext cx="647700" cy="377428"/>
            <a:chOff x="521" y="1071"/>
            <a:chExt cx="2223" cy="1361"/>
          </a:xfrm>
        </p:grpSpPr>
        <p:grpSp>
          <p:nvGrpSpPr>
            <p:cNvPr id="281" name="Group 103"/>
            <p:cNvGrpSpPr>
              <a:grpSpLocks/>
            </p:cNvGrpSpPr>
            <p:nvPr/>
          </p:nvGrpSpPr>
          <p:grpSpPr bwMode="auto">
            <a:xfrm>
              <a:off x="521" y="1071"/>
              <a:ext cx="590" cy="576"/>
              <a:chOff x="2608" y="1888"/>
              <a:chExt cx="590" cy="576"/>
            </a:xfrm>
          </p:grpSpPr>
          <p:sp>
            <p:nvSpPr>
              <p:cNvPr id="297"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98"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9"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82" name="Group 107"/>
            <p:cNvGrpSpPr>
              <a:grpSpLocks/>
            </p:cNvGrpSpPr>
            <p:nvPr/>
          </p:nvGrpSpPr>
          <p:grpSpPr bwMode="auto">
            <a:xfrm>
              <a:off x="1338" y="1071"/>
              <a:ext cx="590" cy="576"/>
              <a:chOff x="2608" y="1888"/>
              <a:chExt cx="590" cy="576"/>
            </a:xfrm>
          </p:grpSpPr>
          <p:sp>
            <p:nvSpPr>
              <p:cNvPr id="294"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95"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6"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83" name="Group 111"/>
            <p:cNvGrpSpPr>
              <a:grpSpLocks/>
            </p:cNvGrpSpPr>
            <p:nvPr/>
          </p:nvGrpSpPr>
          <p:grpSpPr bwMode="auto">
            <a:xfrm>
              <a:off x="1338" y="1856"/>
              <a:ext cx="590" cy="576"/>
              <a:chOff x="2608" y="1888"/>
              <a:chExt cx="590" cy="576"/>
            </a:xfrm>
          </p:grpSpPr>
          <p:sp>
            <p:nvSpPr>
              <p:cNvPr id="291"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92"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3"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84" name="Group 115"/>
            <p:cNvGrpSpPr>
              <a:grpSpLocks/>
            </p:cNvGrpSpPr>
            <p:nvPr/>
          </p:nvGrpSpPr>
          <p:grpSpPr bwMode="auto">
            <a:xfrm>
              <a:off x="2154" y="1856"/>
              <a:ext cx="590" cy="576"/>
              <a:chOff x="2608" y="1888"/>
              <a:chExt cx="590" cy="576"/>
            </a:xfrm>
          </p:grpSpPr>
          <p:sp>
            <p:nvSpPr>
              <p:cNvPr id="288"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89"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0"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85" name="AutoShape 119"/>
            <p:cNvCxnSpPr>
              <a:cxnSpLocks noChangeShapeType="1"/>
              <a:stCxn id="294" idx="2"/>
              <a:endCxn id="291"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86" name="AutoShape 120"/>
            <p:cNvCxnSpPr>
              <a:cxnSpLocks noChangeShapeType="1"/>
              <a:stCxn id="291" idx="3"/>
              <a:endCxn id="288"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87" name="AutoShape 121"/>
            <p:cNvCxnSpPr>
              <a:cxnSpLocks noChangeShapeType="1"/>
              <a:stCxn id="291" idx="1"/>
              <a:endCxn id="297"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300" name="Text Box 101"/>
          <p:cNvSpPr txBox="1">
            <a:spLocks noChangeArrowheads="1"/>
          </p:cNvSpPr>
          <p:nvPr/>
        </p:nvSpPr>
        <p:spPr bwMode="auto">
          <a:xfrm>
            <a:off x="4742185" y="4713689"/>
            <a:ext cx="1235661"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smtClean="0"/>
              <a:t>Java  </a:t>
            </a:r>
            <a:r>
              <a:rPr lang="sv-SE" altLang="sv-SE" sz="825" b="1" i="0" dirty="0" err="1" smtClean="0"/>
              <a:t>model</a:t>
            </a:r>
            <a:r>
              <a:rPr lang="sv-SE" altLang="sv-SE" sz="825" b="1" i="0" dirty="0" smtClean="0"/>
              <a:t> </a:t>
            </a:r>
            <a:r>
              <a:rPr lang="sv-SE" altLang="sv-SE" sz="825" i="0" dirty="0" smtClean="0"/>
              <a:t>(in a UML Class Diagram</a:t>
            </a:r>
            <a:r>
              <a:rPr lang="sv-SE" altLang="sv-SE" sz="825" b="1" i="0" dirty="0" smtClean="0"/>
              <a:t>)</a:t>
            </a:r>
            <a:endParaRPr lang="sv-SE" altLang="sv-SE" sz="825" i="0" dirty="0"/>
          </a:p>
          <a:p>
            <a:pPr algn="r" eaLnBrk="1" hangingPunct="1"/>
            <a:endParaRPr lang="sv-SE" altLang="sv-SE" sz="825" b="1" i="0" dirty="0"/>
          </a:p>
        </p:txBody>
      </p:sp>
      <p:grpSp>
        <p:nvGrpSpPr>
          <p:cNvPr id="275" name="Group 102"/>
          <p:cNvGrpSpPr>
            <a:grpSpLocks/>
          </p:cNvGrpSpPr>
          <p:nvPr/>
        </p:nvGrpSpPr>
        <p:grpSpPr bwMode="auto">
          <a:xfrm>
            <a:off x="3911557" y="4267723"/>
            <a:ext cx="647700" cy="377428"/>
            <a:chOff x="521" y="1071"/>
            <a:chExt cx="2223" cy="1361"/>
          </a:xfrm>
        </p:grpSpPr>
        <p:grpSp>
          <p:nvGrpSpPr>
            <p:cNvPr id="278" name="Group 103"/>
            <p:cNvGrpSpPr>
              <a:grpSpLocks/>
            </p:cNvGrpSpPr>
            <p:nvPr/>
          </p:nvGrpSpPr>
          <p:grpSpPr bwMode="auto">
            <a:xfrm>
              <a:off x="521" y="1071"/>
              <a:ext cx="590" cy="576"/>
              <a:chOff x="2608" y="1888"/>
              <a:chExt cx="590" cy="576"/>
            </a:xfrm>
          </p:grpSpPr>
          <p:sp>
            <p:nvSpPr>
              <p:cNvPr id="315"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6"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7"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79" name="Group 107"/>
            <p:cNvGrpSpPr>
              <a:grpSpLocks/>
            </p:cNvGrpSpPr>
            <p:nvPr/>
          </p:nvGrpSpPr>
          <p:grpSpPr bwMode="auto">
            <a:xfrm>
              <a:off x="1338" y="1071"/>
              <a:ext cx="590" cy="576"/>
              <a:chOff x="2608" y="1888"/>
              <a:chExt cx="590" cy="576"/>
            </a:xfrm>
          </p:grpSpPr>
          <p:sp>
            <p:nvSpPr>
              <p:cNvPr id="31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01" name="Group 111"/>
            <p:cNvGrpSpPr>
              <a:grpSpLocks/>
            </p:cNvGrpSpPr>
            <p:nvPr/>
          </p:nvGrpSpPr>
          <p:grpSpPr bwMode="auto">
            <a:xfrm>
              <a:off x="1338" y="1856"/>
              <a:ext cx="590" cy="576"/>
              <a:chOff x="2608" y="1888"/>
              <a:chExt cx="590" cy="576"/>
            </a:xfrm>
          </p:grpSpPr>
          <p:sp>
            <p:nvSpPr>
              <p:cNvPr id="309"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0"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1"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02" name="Group 115"/>
            <p:cNvGrpSpPr>
              <a:grpSpLocks/>
            </p:cNvGrpSpPr>
            <p:nvPr/>
          </p:nvGrpSpPr>
          <p:grpSpPr bwMode="auto">
            <a:xfrm>
              <a:off x="2154" y="1856"/>
              <a:ext cx="590" cy="576"/>
              <a:chOff x="2608" y="1888"/>
              <a:chExt cx="590" cy="576"/>
            </a:xfrm>
          </p:grpSpPr>
          <p:sp>
            <p:nvSpPr>
              <p:cNvPr id="306"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07"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08"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303" name="AutoShape 119"/>
            <p:cNvCxnSpPr>
              <a:cxnSpLocks noChangeShapeType="1"/>
              <a:stCxn id="312" idx="2"/>
              <a:endCxn id="309"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04" name="AutoShape 120"/>
            <p:cNvCxnSpPr>
              <a:cxnSpLocks noChangeShapeType="1"/>
              <a:stCxn id="309" idx="3"/>
              <a:endCxn id="306"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05" name="AutoShape 121"/>
            <p:cNvCxnSpPr>
              <a:cxnSpLocks noChangeShapeType="1"/>
              <a:stCxn id="309" idx="1"/>
              <a:endCxn id="315"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318" name="Text Box 101"/>
          <p:cNvSpPr txBox="1">
            <a:spLocks noChangeArrowheads="1"/>
          </p:cNvSpPr>
          <p:nvPr/>
        </p:nvSpPr>
        <p:spPr bwMode="auto">
          <a:xfrm>
            <a:off x="3424609" y="4696247"/>
            <a:ext cx="138864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smtClean="0"/>
              <a:t>Web/JSP </a:t>
            </a:r>
            <a:r>
              <a:rPr lang="sv-SE" altLang="sv-SE" sz="825" b="1" i="0" dirty="0" err="1" smtClean="0"/>
              <a:t>model</a:t>
            </a:r>
            <a:r>
              <a:rPr lang="sv-SE" altLang="sv-SE" sz="825" b="1" i="0" dirty="0" smtClean="0"/>
              <a:t> </a:t>
            </a:r>
            <a:r>
              <a:rPr lang="sv-SE" altLang="sv-SE" sz="825" i="0" dirty="0" smtClean="0"/>
              <a:t>(in a UML Class Diagram</a:t>
            </a:r>
            <a:r>
              <a:rPr lang="sv-SE" altLang="sv-SE" sz="825" b="1" i="0" dirty="0" smtClean="0"/>
              <a:t>)</a:t>
            </a:r>
            <a:endParaRPr lang="sv-SE" altLang="sv-SE" sz="825" i="0" dirty="0"/>
          </a:p>
          <a:p>
            <a:pPr algn="r" eaLnBrk="1" hangingPunct="1"/>
            <a:endParaRPr lang="sv-SE" altLang="sv-SE" sz="825" b="1" i="0" dirty="0"/>
          </a:p>
        </p:txBody>
      </p:sp>
      <p:pic>
        <p:nvPicPr>
          <p:cNvPr id="5" name="Audio 4">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3281301116"/>
      </p:ext>
    </p:extLst>
  </p:cSld>
  <p:clrMapOvr>
    <a:masterClrMapping/>
  </p:clrMapOvr>
  <mc:AlternateContent xmlns:mc="http://schemas.openxmlformats.org/markup-compatibility/2006">
    <mc:Choice xmlns:p14="http://schemas.microsoft.com/office/powerpoint/2010/main" Requires="p14">
      <p:transition spd="slow" p14:dur="2000" advTm="19355"/>
    </mc:Choice>
    <mc:Fallback>
      <p:transition spd="slow" advTm="1935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0" name="Rectangle 2"/>
          <p:cNvSpPr>
            <a:spLocks noGrp="1" noChangeArrowheads="1"/>
          </p:cNvSpPr>
          <p:nvPr>
            <p:ph type="title" sz="quarter"/>
          </p:nvPr>
        </p:nvSpPr>
        <p:spPr/>
        <p:txBody>
          <a:bodyPr/>
          <a:lstStyle/>
          <a:p>
            <a:pPr eaLnBrk="1" hangingPunct="1"/>
            <a:r>
              <a:rPr lang="sv-SE" altLang="sv-SE" dirty="0" err="1" smtClean="0"/>
              <a:t>Towards</a:t>
            </a:r>
            <a:r>
              <a:rPr lang="sv-SE" altLang="sv-SE" dirty="0" smtClean="0"/>
              <a:t> </a:t>
            </a:r>
            <a:r>
              <a:rPr lang="sv-SE" altLang="sv-SE" dirty="0" err="1" smtClean="0"/>
              <a:t>Model</a:t>
            </a:r>
            <a:r>
              <a:rPr lang="sv-SE" altLang="sv-SE" dirty="0" smtClean="0"/>
              <a:t> Driven </a:t>
            </a:r>
            <a:r>
              <a:rPr lang="sv-SE" altLang="sv-SE" dirty="0" err="1" smtClean="0"/>
              <a:t>Development</a:t>
            </a:r>
            <a:endParaRPr lang="sv-SE" altLang="sv-SE" dirty="0" smtClean="0"/>
          </a:p>
        </p:txBody>
      </p:sp>
      <p:sp>
        <p:nvSpPr>
          <p:cNvPr id="2061" name="Line 3"/>
          <p:cNvSpPr>
            <a:spLocks noChangeShapeType="1"/>
          </p:cNvSpPr>
          <p:nvPr/>
        </p:nvSpPr>
        <p:spPr bwMode="auto">
          <a:xfrm flipV="1">
            <a:off x="848916" y="3183731"/>
            <a:ext cx="6048375" cy="2500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062" name="Line 4"/>
          <p:cNvSpPr>
            <a:spLocks noChangeShapeType="1"/>
          </p:cNvSpPr>
          <p:nvPr/>
        </p:nvSpPr>
        <p:spPr bwMode="auto">
          <a:xfrm flipV="1">
            <a:off x="848916" y="2472929"/>
            <a:ext cx="6048375" cy="9525"/>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945232" name="Text Box 80"/>
          <p:cNvSpPr txBox="1">
            <a:spLocks noChangeArrowheads="1"/>
          </p:cNvSpPr>
          <p:nvPr/>
        </p:nvSpPr>
        <p:spPr bwMode="auto">
          <a:xfrm>
            <a:off x="3904244" y="1435894"/>
            <a:ext cx="920354" cy="727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err="1" smtClean="0"/>
              <a:t>Domain</a:t>
            </a:r>
            <a:r>
              <a:rPr lang="sv-SE" altLang="sv-SE" sz="825" b="1" i="0" dirty="0" smtClean="0"/>
              <a:t> </a:t>
            </a:r>
            <a:r>
              <a:rPr lang="sv-SE" altLang="sv-SE" sz="825" b="1" i="0" dirty="0" err="1" smtClean="0"/>
              <a:t>model</a:t>
            </a:r>
            <a:r>
              <a:rPr lang="sv-SE" altLang="sv-SE" sz="825" b="1" i="0" dirty="0" smtClean="0"/>
              <a:t> </a:t>
            </a:r>
            <a:r>
              <a:rPr lang="sv-SE" altLang="sv-SE" sz="825" i="0" dirty="0" err="1" smtClean="0"/>
              <a:t>of</a:t>
            </a:r>
            <a:r>
              <a:rPr lang="sv-SE" altLang="sv-SE" sz="825" i="0" dirty="0" smtClean="0"/>
              <a:t> business </a:t>
            </a:r>
            <a:r>
              <a:rPr lang="sv-SE" altLang="sv-SE" sz="825" i="0" dirty="0" err="1" smtClean="0"/>
              <a:t>concepts</a:t>
            </a:r>
            <a:r>
              <a:rPr lang="sv-SE" altLang="sv-SE" sz="825" i="0" dirty="0" smtClean="0"/>
              <a:t> (in UML Class Diagram)</a:t>
            </a:r>
            <a:endParaRPr lang="sv-SE" altLang="sv-SE" sz="825" i="0" dirty="0"/>
          </a:p>
        </p:txBody>
      </p:sp>
      <p:grpSp>
        <p:nvGrpSpPr>
          <p:cNvPr id="2069" name="Group 81"/>
          <p:cNvGrpSpPr>
            <a:grpSpLocks/>
          </p:cNvGrpSpPr>
          <p:nvPr/>
        </p:nvGrpSpPr>
        <p:grpSpPr bwMode="auto">
          <a:xfrm>
            <a:off x="4928182" y="1490662"/>
            <a:ext cx="647700" cy="377429"/>
            <a:chOff x="521" y="1071"/>
            <a:chExt cx="2223" cy="1361"/>
          </a:xfrm>
        </p:grpSpPr>
        <p:grpSp>
          <p:nvGrpSpPr>
            <p:cNvPr id="2217" name="Group 82"/>
            <p:cNvGrpSpPr>
              <a:grpSpLocks/>
            </p:cNvGrpSpPr>
            <p:nvPr/>
          </p:nvGrpSpPr>
          <p:grpSpPr bwMode="auto">
            <a:xfrm>
              <a:off x="521" y="1071"/>
              <a:ext cx="590" cy="576"/>
              <a:chOff x="2608" y="1888"/>
              <a:chExt cx="590" cy="576"/>
            </a:xfrm>
          </p:grpSpPr>
          <p:sp>
            <p:nvSpPr>
              <p:cNvPr id="2233" name="Rectangle 83"/>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4" name="Line 84"/>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5" name="Line 85"/>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8" name="Group 86"/>
            <p:cNvGrpSpPr>
              <a:grpSpLocks/>
            </p:cNvGrpSpPr>
            <p:nvPr/>
          </p:nvGrpSpPr>
          <p:grpSpPr bwMode="auto">
            <a:xfrm>
              <a:off x="1338" y="1071"/>
              <a:ext cx="590" cy="576"/>
              <a:chOff x="2608" y="1888"/>
              <a:chExt cx="590" cy="576"/>
            </a:xfrm>
          </p:grpSpPr>
          <p:sp>
            <p:nvSpPr>
              <p:cNvPr id="2230" name="Rectangle 87"/>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31" name="Line 88"/>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32" name="Line 89"/>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19" name="Group 90"/>
            <p:cNvGrpSpPr>
              <a:grpSpLocks/>
            </p:cNvGrpSpPr>
            <p:nvPr/>
          </p:nvGrpSpPr>
          <p:grpSpPr bwMode="auto">
            <a:xfrm>
              <a:off x="1338" y="1856"/>
              <a:ext cx="590" cy="576"/>
              <a:chOff x="2608" y="1888"/>
              <a:chExt cx="590" cy="576"/>
            </a:xfrm>
          </p:grpSpPr>
          <p:sp>
            <p:nvSpPr>
              <p:cNvPr id="2227" name="Rectangle 91"/>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8" name="Line 92"/>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9" name="Line 93"/>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20" name="Group 94"/>
            <p:cNvGrpSpPr>
              <a:grpSpLocks/>
            </p:cNvGrpSpPr>
            <p:nvPr/>
          </p:nvGrpSpPr>
          <p:grpSpPr bwMode="auto">
            <a:xfrm>
              <a:off x="2154" y="1856"/>
              <a:ext cx="590" cy="576"/>
              <a:chOff x="2608" y="1888"/>
              <a:chExt cx="590" cy="576"/>
            </a:xfrm>
          </p:grpSpPr>
          <p:sp>
            <p:nvSpPr>
              <p:cNvPr id="2224" name="Rectangle 95"/>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25" name="Line 96"/>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26" name="Line 97"/>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21" name="AutoShape 98"/>
            <p:cNvCxnSpPr>
              <a:cxnSpLocks noChangeShapeType="1"/>
              <a:stCxn id="2230" idx="2"/>
              <a:endCxn id="2227"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2" name="AutoShape 99"/>
            <p:cNvCxnSpPr>
              <a:cxnSpLocks noChangeShapeType="1"/>
              <a:stCxn id="2227" idx="3"/>
              <a:endCxn id="2224"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23" name="AutoShape 100"/>
            <p:cNvCxnSpPr>
              <a:cxnSpLocks noChangeShapeType="1"/>
              <a:stCxn id="2227" idx="1"/>
              <a:endCxn id="2233"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grpSp>
        <p:nvGrpSpPr>
          <p:cNvPr id="2071" name="Group 102"/>
          <p:cNvGrpSpPr>
            <a:grpSpLocks/>
          </p:cNvGrpSpPr>
          <p:nvPr/>
        </p:nvGrpSpPr>
        <p:grpSpPr bwMode="auto">
          <a:xfrm>
            <a:off x="4991208" y="3407570"/>
            <a:ext cx="647700" cy="377428"/>
            <a:chOff x="521" y="1071"/>
            <a:chExt cx="2223" cy="1361"/>
          </a:xfrm>
        </p:grpSpPr>
        <p:grpSp>
          <p:nvGrpSpPr>
            <p:cNvPr id="2198" name="Group 103"/>
            <p:cNvGrpSpPr>
              <a:grpSpLocks/>
            </p:cNvGrpSpPr>
            <p:nvPr/>
          </p:nvGrpSpPr>
          <p:grpSpPr bwMode="auto">
            <a:xfrm>
              <a:off x="521" y="1071"/>
              <a:ext cx="590" cy="576"/>
              <a:chOff x="2608" y="1888"/>
              <a:chExt cx="590" cy="576"/>
            </a:xfrm>
          </p:grpSpPr>
          <p:sp>
            <p:nvSpPr>
              <p:cNvPr id="2214"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5"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6"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199" name="Group 107"/>
            <p:cNvGrpSpPr>
              <a:grpSpLocks/>
            </p:cNvGrpSpPr>
            <p:nvPr/>
          </p:nvGrpSpPr>
          <p:grpSpPr bwMode="auto">
            <a:xfrm>
              <a:off x="1338" y="1071"/>
              <a:ext cx="590" cy="576"/>
              <a:chOff x="2608" y="1888"/>
              <a:chExt cx="590" cy="576"/>
            </a:xfrm>
          </p:grpSpPr>
          <p:sp>
            <p:nvSpPr>
              <p:cNvPr id="2211"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12"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3"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0" name="Group 111"/>
            <p:cNvGrpSpPr>
              <a:grpSpLocks/>
            </p:cNvGrpSpPr>
            <p:nvPr/>
          </p:nvGrpSpPr>
          <p:grpSpPr bwMode="auto">
            <a:xfrm>
              <a:off x="1338" y="1856"/>
              <a:ext cx="590" cy="576"/>
              <a:chOff x="2608" y="1888"/>
              <a:chExt cx="590" cy="576"/>
            </a:xfrm>
          </p:grpSpPr>
          <p:sp>
            <p:nvSpPr>
              <p:cNvPr id="2208"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9"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10"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201" name="Group 115"/>
            <p:cNvGrpSpPr>
              <a:grpSpLocks/>
            </p:cNvGrpSpPr>
            <p:nvPr/>
          </p:nvGrpSpPr>
          <p:grpSpPr bwMode="auto">
            <a:xfrm>
              <a:off x="2154" y="1856"/>
              <a:ext cx="590" cy="576"/>
              <a:chOff x="2608" y="1888"/>
              <a:chExt cx="590" cy="576"/>
            </a:xfrm>
          </p:grpSpPr>
          <p:sp>
            <p:nvSpPr>
              <p:cNvPr id="2205"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206"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207"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202" name="AutoShape 119"/>
            <p:cNvCxnSpPr>
              <a:cxnSpLocks noChangeShapeType="1"/>
              <a:stCxn id="2211" idx="2"/>
              <a:endCxn id="2208"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3" name="AutoShape 120"/>
            <p:cNvCxnSpPr>
              <a:cxnSpLocks noChangeShapeType="1"/>
              <a:stCxn id="2208" idx="3"/>
              <a:endCxn id="2205"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04" name="AutoShape 121"/>
            <p:cNvCxnSpPr>
              <a:cxnSpLocks noChangeShapeType="1"/>
              <a:stCxn id="2208" idx="1"/>
              <a:endCxn id="2214"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2072" name="Line 122"/>
          <p:cNvSpPr>
            <a:spLocks noChangeShapeType="1"/>
          </p:cNvSpPr>
          <p:nvPr/>
        </p:nvSpPr>
        <p:spPr bwMode="auto">
          <a:xfrm>
            <a:off x="3495675" y="960835"/>
            <a:ext cx="0" cy="38350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cxnSp>
        <p:nvCxnSpPr>
          <p:cNvPr id="2073" name="AutoShape 123"/>
          <p:cNvCxnSpPr>
            <a:cxnSpLocks noChangeShapeType="1"/>
          </p:cNvCxnSpPr>
          <p:nvPr/>
        </p:nvCxnSpPr>
        <p:spPr bwMode="auto">
          <a:xfrm flipH="1" flipV="1">
            <a:off x="1396603" y="2949178"/>
            <a:ext cx="756047" cy="61317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aphicFrame>
        <p:nvGraphicFramePr>
          <p:cNvPr id="2056" name="Object 125"/>
          <p:cNvGraphicFramePr>
            <a:graphicFrameLocks noChangeAspect="1"/>
          </p:cNvGraphicFramePr>
          <p:nvPr>
            <p:extLst/>
          </p:nvPr>
        </p:nvGraphicFramePr>
        <p:xfrm>
          <a:off x="1294209" y="2697958"/>
          <a:ext cx="203597" cy="251222"/>
        </p:xfrm>
        <a:graphic>
          <a:graphicData uri="http://schemas.openxmlformats.org/presentationml/2006/ole">
            <mc:AlternateContent xmlns:mc="http://schemas.openxmlformats.org/markup-compatibility/2006">
              <mc:Choice xmlns:v="urn:schemas-microsoft-com:vml" Requires="v">
                <p:oleObj spid="_x0000_s31863" name="Visio" r:id="rId7" imgW="1586224" imgH="1520336" progId="Visio.Drawing.11">
                  <p:embed/>
                </p:oleObj>
              </mc:Choice>
              <mc:Fallback>
                <p:oleObj name="Visio" r:id="rId7" imgW="1586224" imgH="1520336" progId="Visio.Drawing.11">
                  <p:embed/>
                  <p:pic>
                    <p:nvPicPr>
                      <p:cNvPr id="2056" name="Object 12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4209"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7" name="Object 168"/>
          <p:cNvGraphicFramePr>
            <a:graphicFrameLocks noChangeAspect="1"/>
          </p:cNvGraphicFramePr>
          <p:nvPr>
            <p:extLst/>
          </p:nvPr>
        </p:nvGraphicFramePr>
        <p:xfrm>
          <a:off x="2166938" y="2697958"/>
          <a:ext cx="203597" cy="251222"/>
        </p:xfrm>
        <a:graphic>
          <a:graphicData uri="http://schemas.openxmlformats.org/presentationml/2006/ole">
            <mc:AlternateContent xmlns:mc="http://schemas.openxmlformats.org/markup-compatibility/2006">
              <mc:Choice xmlns:v="urn:schemas-microsoft-com:vml" Requires="v">
                <p:oleObj spid="_x0000_s31864" name="Visio" r:id="rId9" imgW="1586224" imgH="1520336" progId="Visio.Drawing.11">
                  <p:embed/>
                </p:oleObj>
              </mc:Choice>
              <mc:Fallback>
                <p:oleObj name="Visio" r:id="rId9" imgW="1586224" imgH="1520336" progId="Visio.Drawing.11">
                  <p:embed/>
                  <p:pic>
                    <p:nvPicPr>
                      <p:cNvPr id="2057" name="Object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69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8" name="Object 169"/>
          <p:cNvGraphicFramePr>
            <a:graphicFrameLocks noChangeAspect="1"/>
          </p:cNvGraphicFramePr>
          <p:nvPr>
            <p:extLst/>
          </p:nvPr>
        </p:nvGraphicFramePr>
        <p:xfrm>
          <a:off x="3043238" y="2697958"/>
          <a:ext cx="203597" cy="251222"/>
        </p:xfrm>
        <a:graphic>
          <a:graphicData uri="http://schemas.openxmlformats.org/presentationml/2006/ole">
            <mc:AlternateContent xmlns:mc="http://schemas.openxmlformats.org/markup-compatibility/2006">
              <mc:Choice xmlns:v="urn:schemas-microsoft-com:vml" Requires="v">
                <p:oleObj spid="_x0000_s31865" name="Visio" r:id="rId10" imgW="1586224" imgH="1520336" progId="Visio.Drawing.11">
                  <p:embed/>
                </p:oleObj>
              </mc:Choice>
              <mc:Fallback>
                <p:oleObj name="Visio" r:id="rId10" imgW="1586224" imgH="1520336" progId="Visio.Drawing.11">
                  <p:embed/>
                  <p:pic>
                    <p:nvPicPr>
                      <p:cNvPr id="2058" name="Object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43238" y="2697958"/>
                        <a:ext cx="203597" cy="251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2075" name="AutoShape 170"/>
          <p:cNvCxnSpPr>
            <a:cxnSpLocks noChangeShapeType="1"/>
            <a:stCxn id="2149" idx="2"/>
          </p:cNvCxnSpPr>
          <p:nvPr/>
        </p:nvCxnSpPr>
        <p:spPr bwMode="auto">
          <a:xfrm flipV="1">
            <a:off x="3139679" y="2949179"/>
            <a:ext cx="5953" cy="72032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6" name="AutoShape 171"/>
          <p:cNvCxnSpPr>
            <a:cxnSpLocks noChangeShapeType="1"/>
            <a:endCxn id="2149" idx="9"/>
          </p:cNvCxnSpPr>
          <p:nvPr/>
        </p:nvCxnSpPr>
        <p:spPr bwMode="auto">
          <a:xfrm>
            <a:off x="2269331" y="2949179"/>
            <a:ext cx="815579" cy="83581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077" name="Group 172"/>
          <p:cNvGrpSpPr>
            <a:grpSpLocks/>
          </p:cNvGrpSpPr>
          <p:nvPr/>
        </p:nvGrpSpPr>
        <p:grpSpPr bwMode="auto">
          <a:xfrm>
            <a:off x="1085850" y="3562350"/>
            <a:ext cx="2247900" cy="809625"/>
            <a:chOff x="584" y="3120"/>
            <a:chExt cx="1888" cy="680"/>
          </a:xfrm>
        </p:grpSpPr>
        <p:sp>
          <p:nvSpPr>
            <p:cNvPr id="2146" name="tower"/>
            <p:cNvSpPr>
              <a:spLocks noEditPoints="1" noChangeArrowheads="1"/>
            </p:cNvSpPr>
            <p:nvPr/>
          </p:nvSpPr>
          <p:spPr bwMode="auto">
            <a:xfrm>
              <a:off x="584"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7" name="tower"/>
            <p:cNvSpPr>
              <a:spLocks noEditPoints="1" noChangeArrowheads="1"/>
            </p:cNvSpPr>
            <p:nvPr/>
          </p:nvSpPr>
          <p:spPr bwMode="auto">
            <a:xfrm>
              <a:off x="584" y="3210"/>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8" name="tower"/>
            <p:cNvSpPr>
              <a:spLocks noEditPoints="1" noChangeArrowheads="1"/>
            </p:cNvSpPr>
            <p:nvPr/>
          </p:nvSpPr>
          <p:spPr bwMode="auto">
            <a:xfrm>
              <a:off x="2263" y="3619"/>
              <a:ext cx="91"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55 h 21600"/>
                <a:gd name="T32" fmla="*/ 21600 w 21600"/>
                <a:gd name="T33" fmla="*/ 2697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9" name="tower"/>
            <p:cNvSpPr>
              <a:spLocks noEditPoints="1" noChangeArrowheads="1"/>
            </p:cNvSpPr>
            <p:nvPr/>
          </p:nvSpPr>
          <p:spPr bwMode="auto">
            <a:xfrm>
              <a:off x="2263" y="3210"/>
              <a:ext cx="91"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75 w 21600"/>
                <a:gd name="T31" fmla="*/ 22549 h 21600"/>
                <a:gd name="T32" fmla="*/ 21600 w 21600"/>
                <a:gd name="T33" fmla="*/ 26941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FFFFCC"/>
            </a:solidFill>
            <a:ln w="9525">
              <a:solidFill>
                <a:srgbClr val="000000"/>
              </a:solidFill>
              <a:miter lim="800000"/>
              <a:headEnd/>
              <a:tailEnd/>
            </a:ln>
          </p:spPr>
          <p:txBody>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aphicFrame>
          <p:nvGraphicFramePr>
            <p:cNvPr id="2055" name="Object 177"/>
            <p:cNvGraphicFramePr>
              <a:graphicFrameLocks noChangeAspect="1"/>
            </p:cNvGraphicFramePr>
            <p:nvPr/>
          </p:nvGraphicFramePr>
          <p:xfrm>
            <a:off x="1342" y="3120"/>
            <a:ext cx="276" cy="680"/>
          </p:xfrm>
          <a:graphic>
            <a:graphicData uri="http://schemas.openxmlformats.org/presentationml/2006/ole">
              <mc:AlternateContent xmlns:mc="http://schemas.openxmlformats.org/markup-compatibility/2006">
                <mc:Choice xmlns:v="urn:schemas-microsoft-com:vml" Requires="v">
                  <p:oleObj spid="_x0000_s31866" name="Visio" r:id="rId11" imgW="496800" imgH="1170000" progId="Visio.Drawing.11">
                    <p:embed/>
                  </p:oleObj>
                </mc:Choice>
                <mc:Fallback>
                  <p:oleObj name="Visio" r:id="rId11" imgW="496800" imgH="1170000" progId="Visio.Drawing.11">
                    <p:embed/>
                    <p:pic>
                      <p:nvPicPr>
                        <p:cNvPr id="2055" name="Object 17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42" y="3120"/>
                          <a:ext cx="27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chemeClr val="tx1"/>
                              </a:solidFill>
                              <a:miter lim="800000"/>
                              <a:headEnd/>
                              <a:tailEnd/>
                            </a14:hiddenLine>
                          </a:ext>
                        </a:extLst>
                      </p:spPr>
                    </p:pic>
                  </p:oleObj>
                </mc:Fallback>
              </mc:AlternateContent>
            </a:graphicData>
          </a:graphic>
        </p:graphicFrame>
        <p:cxnSp>
          <p:nvCxnSpPr>
            <p:cNvPr id="2150" name="AutoShape 178"/>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1" name="AutoShape 179"/>
            <p:cNvCxnSpPr>
              <a:cxnSpLocks noChangeShapeType="1"/>
            </p:cNvCxnSpPr>
            <p:nvPr/>
          </p:nvCxnSpPr>
          <p:spPr bwMode="auto">
            <a:xfrm>
              <a:off x="2472" y="3240"/>
              <a:ext cx="0"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2" name="AutoShape 180"/>
            <p:cNvCxnSpPr>
              <a:cxnSpLocks noChangeShapeType="1"/>
              <a:stCxn id="2148" idx="9"/>
            </p:cNvCxnSpPr>
            <p:nvPr/>
          </p:nvCxnSpPr>
          <p:spPr bwMode="auto">
            <a:xfrm flipH="1" flipV="1">
              <a:off x="1618" y="3460"/>
              <a:ext cx="645" cy="256"/>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3" name="AutoShape 181"/>
            <p:cNvCxnSpPr>
              <a:cxnSpLocks noChangeShapeType="1"/>
              <a:stCxn id="2146" idx="4"/>
            </p:cNvCxnSpPr>
            <p:nvPr/>
          </p:nvCxnSpPr>
          <p:spPr bwMode="auto">
            <a:xfrm flipV="1">
              <a:off x="675" y="3460"/>
              <a:ext cx="667" cy="25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4" name="AutoShape 182"/>
            <p:cNvCxnSpPr>
              <a:cxnSpLocks noChangeShapeType="1"/>
              <a:stCxn id="2147" idx="4"/>
            </p:cNvCxnSpPr>
            <p:nvPr/>
          </p:nvCxnSpPr>
          <p:spPr bwMode="auto">
            <a:xfrm>
              <a:off x="675" y="3308"/>
              <a:ext cx="667" cy="152"/>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155" name="AutoShape 183"/>
            <p:cNvCxnSpPr>
              <a:cxnSpLocks noChangeShapeType="1"/>
              <a:stCxn id="2149" idx="7"/>
              <a:endCxn id="2148" idx="2"/>
            </p:cNvCxnSpPr>
            <p:nvPr/>
          </p:nvCxnSpPr>
          <p:spPr bwMode="auto">
            <a:xfrm>
              <a:off x="2308" y="3392"/>
              <a:ext cx="1" cy="227"/>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aphicFrame>
        <p:nvGraphicFramePr>
          <p:cNvPr id="2050" name="Object 185"/>
          <p:cNvGraphicFramePr>
            <a:graphicFrameLocks noChangeAspect="1"/>
          </p:cNvGraphicFramePr>
          <p:nvPr>
            <p:extLst/>
          </p:nvPr>
        </p:nvGraphicFramePr>
        <p:xfrm>
          <a:off x="2738438" y="1878809"/>
          <a:ext cx="486966" cy="273844"/>
        </p:xfrm>
        <a:graphic>
          <a:graphicData uri="http://schemas.openxmlformats.org/presentationml/2006/ole">
            <mc:AlternateContent xmlns:mc="http://schemas.openxmlformats.org/markup-compatibility/2006">
              <mc:Choice xmlns:v="urn:schemas-microsoft-com:vml" Requires="v">
                <p:oleObj spid="_x0000_s31867" name="Visio" r:id="rId13" imgW="1766847" imgH="1165027" progId="Visio.Drawing.11">
                  <p:embed/>
                </p:oleObj>
              </mc:Choice>
              <mc:Fallback>
                <p:oleObj name="Visio" r:id="rId13" imgW="1766847" imgH="1165027" progId="Visio.Drawing.11">
                  <p:embed/>
                  <p:pic>
                    <p:nvPicPr>
                      <p:cNvPr id="2050" name="Object 18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38438" y="1878809"/>
                        <a:ext cx="486966" cy="27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1" name="Object 186"/>
          <p:cNvGraphicFramePr>
            <a:graphicFrameLocks noChangeAspect="1"/>
          </p:cNvGraphicFramePr>
          <p:nvPr>
            <p:extLst/>
          </p:nvPr>
        </p:nvGraphicFramePr>
        <p:xfrm>
          <a:off x="2725341" y="1122762"/>
          <a:ext cx="451247" cy="540544"/>
        </p:xfrm>
        <a:graphic>
          <a:graphicData uri="http://schemas.openxmlformats.org/presentationml/2006/ole">
            <mc:AlternateContent xmlns:mc="http://schemas.openxmlformats.org/markup-compatibility/2006">
              <mc:Choice xmlns:v="urn:schemas-microsoft-com:vml" Requires="v">
                <p:oleObj spid="_x0000_s31868" name="Visio" r:id="rId15" imgW="2191670" imgH="2431673" progId="Visio.Drawing.11">
                  <p:embed/>
                </p:oleObj>
              </mc:Choice>
              <mc:Fallback>
                <p:oleObj name="Visio" r:id="rId15" imgW="2191670" imgH="2431673" progId="Visio.Drawing.11">
                  <p:embed/>
                  <p:pic>
                    <p:nvPicPr>
                      <p:cNvPr id="2051" name="Object 18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25341" y="1122762"/>
                        <a:ext cx="451247" cy="540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2" name="Object 187"/>
          <p:cNvGraphicFramePr>
            <a:graphicFrameLocks noChangeAspect="1"/>
          </p:cNvGraphicFramePr>
          <p:nvPr>
            <p:extLst/>
          </p:nvPr>
        </p:nvGraphicFramePr>
        <p:xfrm>
          <a:off x="1064419" y="1716884"/>
          <a:ext cx="385763" cy="415528"/>
        </p:xfrm>
        <a:graphic>
          <a:graphicData uri="http://schemas.openxmlformats.org/presentationml/2006/ole">
            <mc:AlternateContent xmlns:mc="http://schemas.openxmlformats.org/markup-compatibility/2006">
              <mc:Choice xmlns:v="urn:schemas-microsoft-com:vml" Requires="v">
                <p:oleObj spid="_x0000_s31869" name="Visio" r:id="rId17" imgW="1381760" imgH="1381600" progId="Visio.Drawing.11">
                  <p:embed/>
                </p:oleObj>
              </mc:Choice>
              <mc:Fallback>
                <p:oleObj name="Visio" r:id="rId17" imgW="1381760" imgH="1381600" progId="Visio.Drawing.11">
                  <p:embed/>
                  <p:pic>
                    <p:nvPicPr>
                      <p:cNvPr id="2052" name="Object 18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64419" y="1716884"/>
                        <a:ext cx="385763" cy="41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53" name="Object 188"/>
          <p:cNvGraphicFramePr>
            <a:graphicFrameLocks noChangeAspect="1"/>
          </p:cNvGraphicFramePr>
          <p:nvPr>
            <p:extLst/>
          </p:nvPr>
        </p:nvGraphicFramePr>
        <p:xfrm>
          <a:off x="1064419" y="1284687"/>
          <a:ext cx="136922" cy="284559"/>
        </p:xfrm>
        <a:graphic>
          <a:graphicData uri="http://schemas.openxmlformats.org/presentationml/2006/ole">
            <mc:AlternateContent xmlns:mc="http://schemas.openxmlformats.org/markup-compatibility/2006">
              <mc:Choice xmlns:v="urn:schemas-microsoft-com:vml" Requires="v">
                <p:oleObj spid="_x0000_s31870" name="Visio" r:id="rId19" imgW="757891" imgH="1477815" progId="Visio.Drawing.11">
                  <p:embed/>
                </p:oleObj>
              </mc:Choice>
              <mc:Fallback>
                <p:oleObj name="Visio" r:id="rId19" imgW="757891" imgH="1477815" progId="Visio.Drawing.11">
                  <p:embed/>
                  <p:pic>
                    <p:nvPicPr>
                      <p:cNvPr id="2053" name="Object 18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64419" y="1284687"/>
                        <a:ext cx="136922" cy="28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90" name="Group 189"/>
          <p:cNvGrpSpPr>
            <a:grpSpLocks/>
          </p:cNvGrpSpPr>
          <p:nvPr/>
        </p:nvGrpSpPr>
        <p:grpSpPr bwMode="auto">
          <a:xfrm>
            <a:off x="1882379" y="1125143"/>
            <a:ext cx="152400" cy="391716"/>
            <a:chOff x="1459" y="1674"/>
            <a:chExt cx="118" cy="567"/>
          </a:xfrm>
        </p:grpSpPr>
        <p:grpSp>
          <p:nvGrpSpPr>
            <p:cNvPr id="2133" name="Group 190"/>
            <p:cNvGrpSpPr>
              <a:grpSpLocks/>
            </p:cNvGrpSpPr>
            <p:nvPr/>
          </p:nvGrpSpPr>
          <p:grpSpPr bwMode="auto">
            <a:xfrm>
              <a:off x="1489" y="1674"/>
              <a:ext cx="88" cy="268"/>
              <a:chOff x="1489" y="1674"/>
              <a:chExt cx="88" cy="268"/>
            </a:xfrm>
          </p:grpSpPr>
          <p:sp>
            <p:nvSpPr>
              <p:cNvPr id="2142" name="Freeform 192"/>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3" name="Freeform 193"/>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4" name="Freeform 194"/>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5" name="Freeform 195"/>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34" name="Group 196"/>
            <p:cNvGrpSpPr>
              <a:grpSpLocks/>
            </p:cNvGrpSpPr>
            <p:nvPr/>
          </p:nvGrpSpPr>
          <p:grpSpPr bwMode="auto">
            <a:xfrm>
              <a:off x="1459" y="1706"/>
              <a:ext cx="113" cy="535"/>
              <a:chOff x="1459" y="1706"/>
              <a:chExt cx="113" cy="535"/>
            </a:xfrm>
          </p:grpSpPr>
          <p:sp>
            <p:nvSpPr>
              <p:cNvPr id="2135" name="Freeform 197"/>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6" name="Freeform 198"/>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7" name="Freeform 199"/>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8" name="Freeform 200"/>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9" name="Freeform 201"/>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40" name="Freeform 202"/>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1" name="Group 203"/>
          <p:cNvGrpSpPr>
            <a:grpSpLocks/>
          </p:cNvGrpSpPr>
          <p:nvPr/>
        </p:nvGrpSpPr>
        <p:grpSpPr bwMode="auto">
          <a:xfrm>
            <a:off x="2044304" y="1287068"/>
            <a:ext cx="152400" cy="391716"/>
            <a:chOff x="1459" y="1674"/>
            <a:chExt cx="118" cy="567"/>
          </a:xfrm>
        </p:grpSpPr>
        <p:grpSp>
          <p:nvGrpSpPr>
            <p:cNvPr id="2120" name="Group 204"/>
            <p:cNvGrpSpPr>
              <a:grpSpLocks/>
            </p:cNvGrpSpPr>
            <p:nvPr/>
          </p:nvGrpSpPr>
          <p:grpSpPr bwMode="auto">
            <a:xfrm>
              <a:off x="1489" y="1674"/>
              <a:ext cx="88" cy="268"/>
              <a:chOff x="1489" y="1674"/>
              <a:chExt cx="88" cy="268"/>
            </a:xfrm>
          </p:grpSpPr>
          <p:sp>
            <p:nvSpPr>
              <p:cNvPr id="2129" name="Freeform 206"/>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0" name="Freeform 207"/>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1" name="Freeform 208"/>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32" name="Freeform 209"/>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21" name="Group 210"/>
            <p:cNvGrpSpPr>
              <a:grpSpLocks/>
            </p:cNvGrpSpPr>
            <p:nvPr/>
          </p:nvGrpSpPr>
          <p:grpSpPr bwMode="auto">
            <a:xfrm>
              <a:off x="1459" y="1706"/>
              <a:ext cx="113" cy="535"/>
              <a:chOff x="1459" y="1706"/>
              <a:chExt cx="113" cy="535"/>
            </a:xfrm>
          </p:grpSpPr>
          <p:sp>
            <p:nvSpPr>
              <p:cNvPr id="2122" name="Freeform 211"/>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3" name="Freeform 212"/>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4" name="Freeform 213"/>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5" name="Freeform 214"/>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6" name="Freeform 215"/>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27" name="Freeform 216"/>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2" name="Group 217"/>
          <p:cNvGrpSpPr>
            <a:grpSpLocks/>
          </p:cNvGrpSpPr>
          <p:nvPr/>
        </p:nvGrpSpPr>
        <p:grpSpPr bwMode="auto">
          <a:xfrm>
            <a:off x="1882379" y="1719265"/>
            <a:ext cx="152400" cy="391716"/>
            <a:chOff x="1459" y="1674"/>
            <a:chExt cx="118" cy="567"/>
          </a:xfrm>
        </p:grpSpPr>
        <p:grpSp>
          <p:nvGrpSpPr>
            <p:cNvPr id="2107" name="Group 218"/>
            <p:cNvGrpSpPr>
              <a:grpSpLocks/>
            </p:cNvGrpSpPr>
            <p:nvPr/>
          </p:nvGrpSpPr>
          <p:grpSpPr bwMode="auto">
            <a:xfrm>
              <a:off x="1489" y="1674"/>
              <a:ext cx="88" cy="268"/>
              <a:chOff x="1489" y="1674"/>
              <a:chExt cx="88" cy="268"/>
            </a:xfrm>
          </p:grpSpPr>
          <p:sp>
            <p:nvSpPr>
              <p:cNvPr id="2116" name="Freeform 220"/>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7" name="Freeform 221"/>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8" name="Freeform 222"/>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9" name="Freeform 223"/>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108" name="Group 224"/>
            <p:cNvGrpSpPr>
              <a:grpSpLocks/>
            </p:cNvGrpSpPr>
            <p:nvPr/>
          </p:nvGrpSpPr>
          <p:grpSpPr bwMode="auto">
            <a:xfrm>
              <a:off x="1459" y="1706"/>
              <a:ext cx="113" cy="535"/>
              <a:chOff x="1459" y="1706"/>
              <a:chExt cx="113" cy="535"/>
            </a:xfrm>
          </p:grpSpPr>
          <p:sp>
            <p:nvSpPr>
              <p:cNvPr id="2109" name="Freeform 225"/>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0" name="Freeform 226"/>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1" name="Freeform 227"/>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2" name="Freeform 228"/>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3" name="Freeform 229"/>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14" name="Freeform 230"/>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pSp>
        <p:nvGrpSpPr>
          <p:cNvPr id="2093" name="Group 231"/>
          <p:cNvGrpSpPr>
            <a:grpSpLocks/>
          </p:cNvGrpSpPr>
          <p:nvPr/>
        </p:nvGrpSpPr>
        <p:grpSpPr bwMode="auto">
          <a:xfrm>
            <a:off x="2044304" y="1881190"/>
            <a:ext cx="152400" cy="391716"/>
            <a:chOff x="1459" y="1674"/>
            <a:chExt cx="118" cy="567"/>
          </a:xfrm>
        </p:grpSpPr>
        <p:grpSp>
          <p:nvGrpSpPr>
            <p:cNvPr id="2094" name="Group 232"/>
            <p:cNvGrpSpPr>
              <a:grpSpLocks/>
            </p:cNvGrpSpPr>
            <p:nvPr/>
          </p:nvGrpSpPr>
          <p:grpSpPr bwMode="auto">
            <a:xfrm>
              <a:off x="1489" y="1674"/>
              <a:ext cx="88" cy="268"/>
              <a:chOff x="1489" y="1674"/>
              <a:chExt cx="88" cy="268"/>
            </a:xfrm>
          </p:grpSpPr>
          <p:sp>
            <p:nvSpPr>
              <p:cNvPr id="2103" name="Freeform 234"/>
              <p:cNvSpPr>
                <a:spLocks/>
              </p:cNvSpPr>
              <p:nvPr/>
            </p:nvSpPr>
            <p:spPr bwMode="auto">
              <a:xfrm>
                <a:off x="1489" y="1708"/>
                <a:ext cx="0" cy="234"/>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4" name="Freeform 235"/>
              <p:cNvSpPr>
                <a:spLocks/>
              </p:cNvSpPr>
              <p:nvPr/>
            </p:nvSpPr>
            <p:spPr bwMode="auto">
              <a:xfrm>
                <a:off x="1517" y="1678"/>
                <a:ext cx="0" cy="234"/>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5" name="Freeform 236"/>
              <p:cNvSpPr>
                <a:spLocks/>
              </p:cNvSpPr>
              <p:nvPr/>
            </p:nvSpPr>
            <p:spPr bwMode="auto">
              <a:xfrm>
                <a:off x="1557" y="1674"/>
                <a:ext cx="0" cy="234"/>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6" name="Freeform 237"/>
              <p:cNvSpPr>
                <a:spLocks/>
              </p:cNvSpPr>
              <p:nvPr/>
            </p:nvSpPr>
            <p:spPr bwMode="auto">
              <a:xfrm>
                <a:off x="1577" y="1691"/>
                <a:ext cx="0" cy="234"/>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nvGrpSpPr>
            <p:cNvPr id="2095" name="Group 238"/>
            <p:cNvGrpSpPr>
              <a:grpSpLocks/>
            </p:cNvGrpSpPr>
            <p:nvPr/>
          </p:nvGrpSpPr>
          <p:grpSpPr bwMode="auto">
            <a:xfrm>
              <a:off x="1459" y="1706"/>
              <a:ext cx="113" cy="535"/>
              <a:chOff x="1459" y="1706"/>
              <a:chExt cx="113" cy="535"/>
            </a:xfrm>
          </p:grpSpPr>
          <p:sp>
            <p:nvSpPr>
              <p:cNvPr id="2096" name="Freeform 239"/>
              <p:cNvSpPr>
                <a:spLocks/>
              </p:cNvSpPr>
              <p:nvPr/>
            </p:nvSpPr>
            <p:spPr bwMode="auto">
              <a:xfrm>
                <a:off x="1496" y="1792"/>
                <a:ext cx="0" cy="234"/>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7" name="Freeform 240"/>
              <p:cNvSpPr>
                <a:spLocks/>
              </p:cNvSpPr>
              <p:nvPr/>
            </p:nvSpPr>
            <p:spPr bwMode="auto">
              <a:xfrm>
                <a:off x="1572" y="1706"/>
                <a:ext cx="0" cy="234"/>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8" name="Freeform 241"/>
              <p:cNvSpPr>
                <a:spLocks/>
              </p:cNvSpPr>
              <p:nvPr/>
            </p:nvSpPr>
            <p:spPr bwMode="auto">
              <a:xfrm>
                <a:off x="1459" y="1892"/>
                <a:ext cx="0" cy="234"/>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099" name="Freeform 242"/>
              <p:cNvSpPr>
                <a:spLocks/>
              </p:cNvSpPr>
              <p:nvPr/>
            </p:nvSpPr>
            <p:spPr bwMode="auto">
              <a:xfrm>
                <a:off x="1527" y="1886"/>
                <a:ext cx="0" cy="234"/>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0" name="Freeform 243"/>
              <p:cNvSpPr>
                <a:spLocks/>
              </p:cNvSpPr>
              <p:nvPr/>
            </p:nvSpPr>
            <p:spPr bwMode="auto">
              <a:xfrm>
                <a:off x="1505" y="2007"/>
                <a:ext cx="0" cy="234"/>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101" name="Freeform 244"/>
              <p:cNvSpPr>
                <a:spLocks/>
              </p:cNvSpPr>
              <p:nvPr/>
            </p:nvSpPr>
            <p:spPr bwMode="auto">
              <a:xfrm>
                <a:off x="1569" y="2007"/>
                <a:ext cx="0" cy="234"/>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grpSp>
      </p:grpSp>
      <p:graphicFrame>
        <p:nvGraphicFramePr>
          <p:cNvPr id="2054" name="Object 245"/>
          <p:cNvGraphicFramePr>
            <a:graphicFrameLocks noChangeAspect="1"/>
          </p:cNvGraphicFramePr>
          <p:nvPr>
            <p:extLst/>
          </p:nvPr>
        </p:nvGraphicFramePr>
        <p:xfrm>
          <a:off x="1220391" y="1231109"/>
          <a:ext cx="167878" cy="271463"/>
        </p:xfrm>
        <a:graphic>
          <a:graphicData uri="http://schemas.openxmlformats.org/presentationml/2006/ole">
            <mc:AlternateContent xmlns:mc="http://schemas.openxmlformats.org/markup-compatibility/2006">
              <mc:Choice xmlns:v="urn:schemas-microsoft-com:vml" Requires="v">
                <p:oleObj spid="_x0000_s31871" name="Visio" r:id="rId21" imgW="757891" imgH="1477815" progId="Visio.Drawing.11">
                  <p:embed/>
                </p:oleObj>
              </mc:Choice>
              <mc:Fallback>
                <p:oleObj name="Visio" r:id="rId21" imgW="757891" imgH="1477815" progId="Visio.Drawing.11">
                  <p:embed/>
                  <p:pic>
                    <p:nvPicPr>
                      <p:cNvPr id="2054" name="Object 24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20391" y="1231109"/>
                        <a:ext cx="167878" cy="27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34" name="Group 189"/>
          <p:cNvGrpSpPr>
            <a:grpSpLocks/>
          </p:cNvGrpSpPr>
          <p:nvPr/>
        </p:nvGrpSpPr>
        <p:grpSpPr bwMode="auto">
          <a:xfrm>
            <a:off x="1789211" y="1204549"/>
            <a:ext cx="230071" cy="321341"/>
            <a:chOff x="1459" y="1674"/>
            <a:chExt cx="210" cy="549"/>
          </a:xfrm>
        </p:grpSpPr>
        <p:grpSp>
          <p:nvGrpSpPr>
            <p:cNvPr id="335" name="Group 190"/>
            <p:cNvGrpSpPr>
              <a:grpSpLocks/>
            </p:cNvGrpSpPr>
            <p:nvPr/>
          </p:nvGrpSpPr>
          <p:grpSpPr bwMode="auto">
            <a:xfrm>
              <a:off x="1489" y="1674"/>
              <a:ext cx="115" cy="95"/>
              <a:chOff x="1489" y="1674"/>
              <a:chExt cx="115" cy="95"/>
            </a:xfrm>
          </p:grpSpPr>
          <p:sp>
            <p:nvSpPr>
              <p:cNvPr id="34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36" name="Group 196"/>
            <p:cNvGrpSpPr>
              <a:grpSpLocks/>
            </p:cNvGrpSpPr>
            <p:nvPr/>
          </p:nvGrpSpPr>
          <p:grpSpPr bwMode="auto">
            <a:xfrm>
              <a:off x="1459" y="1706"/>
              <a:ext cx="210" cy="517"/>
              <a:chOff x="1459" y="1706"/>
              <a:chExt cx="210" cy="517"/>
            </a:xfrm>
          </p:grpSpPr>
          <p:sp>
            <p:nvSpPr>
              <p:cNvPr id="33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3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4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390" name="Group 189"/>
          <p:cNvGrpSpPr>
            <a:grpSpLocks/>
          </p:cNvGrpSpPr>
          <p:nvPr/>
        </p:nvGrpSpPr>
        <p:grpSpPr bwMode="auto">
          <a:xfrm>
            <a:off x="1941611" y="1356949"/>
            <a:ext cx="230071" cy="321341"/>
            <a:chOff x="1459" y="1674"/>
            <a:chExt cx="210" cy="549"/>
          </a:xfrm>
        </p:grpSpPr>
        <p:grpSp>
          <p:nvGrpSpPr>
            <p:cNvPr id="391" name="Group 190"/>
            <p:cNvGrpSpPr>
              <a:grpSpLocks/>
            </p:cNvGrpSpPr>
            <p:nvPr/>
          </p:nvGrpSpPr>
          <p:grpSpPr bwMode="auto">
            <a:xfrm>
              <a:off x="1489" y="1674"/>
              <a:ext cx="115" cy="95"/>
              <a:chOff x="1489" y="1674"/>
              <a:chExt cx="115" cy="95"/>
            </a:xfrm>
          </p:grpSpPr>
          <p:sp>
            <p:nvSpPr>
              <p:cNvPr id="39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392" name="Group 196"/>
            <p:cNvGrpSpPr>
              <a:grpSpLocks/>
            </p:cNvGrpSpPr>
            <p:nvPr/>
          </p:nvGrpSpPr>
          <p:grpSpPr bwMode="auto">
            <a:xfrm>
              <a:off x="1459" y="1706"/>
              <a:ext cx="210" cy="517"/>
              <a:chOff x="1459" y="1706"/>
              <a:chExt cx="210" cy="517"/>
            </a:xfrm>
          </p:grpSpPr>
          <p:sp>
            <p:nvSpPr>
              <p:cNvPr id="39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39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04" name="Group 189"/>
          <p:cNvGrpSpPr>
            <a:grpSpLocks/>
          </p:cNvGrpSpPr>
          <p:nvPr/>
        </p:nvGrpSpPr>
        <p:grpSpPr bwMode="auto">
          <a:xfrm>
            <a:off x="1798736" y="1661749"/>
            <a:ext cx="230071" cy="321341"/>
            <a:chOff x="1459" y="1674"/>
            <a:chExt cx="210" cy="549"/>
          </a:xfrm>
        </p:grpSpPr>
        <p:grpSp>
          <p:nvGrpSpPr>
            <p:cNvPr id="405" name="Group 190"/>
            <p:cNvGrpSpPr>
              <a:grpSpLocks/>
            </p:cNvGrpSpPr>
            <p:nvPr/>
          </p:nvGrpSpPr>
          <p:grpSpPr bwMode="auto">
            <a:xfrm>
              <a:off x="1489" y="1674"/>
              <a:ext cx="115" cy="95"/>
              <a:chOff x="1489" y="1674"/>
              <a:chExt cx="115" cy="95"/>
            </a:xfrm>
          </p:grpSpPr>
          <p:sp>
            <p:nvSpPr>
              <p:cNvPr id="413"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4"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5"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6"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7"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06" name="Group 196"/>
            <p:cNvGrpSpPr>
              <a:grpSpLocks/>
            </p:cNvGrpSpPr>
            <p:nvPr/>
          </p:nvGrpSpPr>
          <p:grpSpPr bwMode="auto">
            <a:xfrm>
              <a:off x="1459" y="1706"/>
              <a:ext cx="210" cy="517"/>
              <a:chOff x="1459" y="1706"/>
              <a:chExt cx="210" cy="517"/>
            </a:xfrm>
          </p:grpSpPr>
          <p:sp>
            <p:nvSpPr>
              <p:cNvPr id="407"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8"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09"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0"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1"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12"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18" name="Group 189"/>
          <p:cNvGrpSpPr>
            <a:grpSpLocks/>
          </p:cNvGrpSpPr>
          <p:nvPr/>
        </p:nvGrpSpPr>
        <p:grpSpPr bwMode="auto">
          <a:xfrm>
            <a:off x="1951136" y="1814149"/>
            <a:ext cx="230071" cy="321341"/>
            <a:chOff x="1459" y="1674"/>
            <a:chExt cx="210" cy="549"/>
          </a:xfrm>
        </p:grpSpPr>
        <p:grpSp>
          <p:nvGrpSpPr>
            <p:cNvPr id="419" name="Group 190"/>
            <p:cNvGrpSpPr>
              <a:grpSpLocks/>
            </p:cNvGrpSpPr>
            <p:nvPr/>
          </p:nvGrpSpPr>
          <p:grpSpPr bwMode="auto">
            <a:xfrm>
              <a:off x="1489" y="1674"/>
              <a:ext cx="115" cy="95"/>
              <a:chOff x="1489" y="1674"/>
              <a:chExt cx="115" cy="95"/>
            </a:xfrm>
          </p:grpSpPr>
          <p:sp>
            <p:nvSpPr>
              <p:cNvPr id="427"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8"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9"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0"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1"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20" name="Group 196"/>
            <p:cNvGrpSpPr>
              <a:grpSpLocks/>
            </p:cNvGrpSpPr>
            <p:nvPr/>
          </p:nvGrpSpPr>
          <p:grpSpPr bwMode="auto">
            <a:xfrm>
              <a:off x="1459" y="1706"/>
              <a:ext cx="210" cy="517"/>
              <a:chOff x="1459" y="1706"/>
              <a:chExt cx="210" cy="517"/>
            </a:xfrm>
          </p:grpSpPr>
          <p:sp>
            <p:nvSpPr>
              <p:cNvPr id="421"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2"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3"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4"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5"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26"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32" name="Group 189"/>
          <p:cNvGrpSpPr>
            <a:grpSpLocks/>
          </p:cNvGrpSpPr>
          <p:nvPr/>
        </p:nvGrpSpPr>
        <p:grpSpPr bwMode="auto">
          <a:xfrm>
            <a:off x="969939" y="2613068"/>
            <a:ext cx="230071" cy="321341"/>
            <a:chOff x="1459" y="1674"/>
            <a:chExt cx="210" cy="549"/>
          </a:xfrm>
        </p:grpSpPr>
        <p:grpSp>
          <p:nvGrpSpPr>
            <p:cNvPr id="433" name="Group 190"/>
            <p:cNvGrpSpPr>
              <a:grpSpLocks/>
            </p:cNvGrpSpPr>
            <p:nvPr/>
          </p:nvGrpSpPr>
          <p:grpSpPr bwMode="auto">
            <a:xfrm>
              <a:off x="1489" y="1674"/>
              <a:ext cx="115" cy="95"/>
              <a:chOff x="1489" y="1674"/>
              <a:chExt cx="115" cy="95"/>
            </a:xfrm>
          </p:grpSpPr>
          <p:sp>
            <p:nvSpPr>
              <p:cNvPr id="441"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2"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3"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4"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5"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34" name="Group 196"/>
            <p:cNvGrpSpPr>
              <a:grpSpLocks/>
            </p:cNvGrpSpPr>
            <p:nvPr/>
          </p:nvGrpSpPr>
          <p:grpSpPr bwMode="auto">
            <a:xfrm>
              <a:off x="1459" y="1706"/>
              <a:ext cx="210" cy="517"/>
              <a:chOff x="1459" y="1706"/>
              <a:chExt cx="210" cy="517"/>
            </a:xfrm>
          </p:grpSpPr>
          <p:sp>
            <p:nvSpPr>
              <p:cNvPr id="435"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6"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7"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8"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39"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40"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46" name="Group 189"/>
          <p:cNvGrpSpPr>
            <a:grpSpLocks/>
          </p:cNvGrpSpPr>
          <p:nvPr/>
        </p:nvGrpSpPr>
        <p:grpSpPr bwMode="auto">
          <a:xfrm>
            <a:off x="1836086" y="2631347"/>
            <a:ext cx="230071" cy="321341"/>
            <a:chOff x="1459" y="1674"/>
            <a:chExt cx="210" cy="549"/>
          </a:xfrm>
        </p:grpSpPr>
        <p:grpSp>
          <p:nvGrpSpPr>
            <p:cNvPr id="447" name="Group 190"/>
            <p:cNvGrpSpPr>
              <a:grpSpLocks/>
            </p:cNvGrpSpPr>
            <p:nvPr/>
          </p:nvGrpSpPr>
          <p:grpSpPr bwMode="auto">
            <a:xfrm>
              <a:off x="1489" y="1674"/>
              <a:ext cx="115" cy="95"/>
              <a:chOff x="1489" y="1674"/>
              <a:chExt cx="115" cy="95"/>
            </a:xfrm>
          </p:grpSpPr>
          <p:sp>
            <p:nvSpPr>
              <p:cNvPr id="455"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6"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7"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8"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9"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48" name="Group 196"/>
            <p:cNvGrpSpPr>
              <a:grpSpLocks/>
            </p:cNvGrpSpPr>
            <p:nvPr/>
          </p:nvGrpSpPr>
          <p:grpSpPr bwMode="auto">
            <a:xfrm>
              <a:off x="1459" y="1706"/>
              <a:ext cx="210" cy="517"/>
              <a:chOff x="1459" y="1706"/>
              <a:chExt cx="210" cy="517"/>
            </a:xfrm>
          </p:grpSpPr>
          <p:sp>
            <p:nvSpPr>
              <p:cNvPr id="449"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0"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1"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2"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3"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54"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grpSp>
        <p:nvGrpSpPr>
          <p:cNvPr id="460" name="Group 189"/>
          <p:cNvGrpSpPr>
            <a:grpSpLocks/>
          </p:cNvGrpSpPr>
          <p:nvPr/>
        </p:nvGrpSpPr>
        <p:grpSpPr bwMode="auto">
          <a:xfrm>
            <a:off x="2731609" y="2659713"/>
            <a:ext cx="230071" cy="321341"/>
            <a:chOff x="1459" y="1674"/>
            <a:chExt cx="210" cy="549"/>
          </a:xfrm>
        </p:grpSpPr>
        <p:grpSp>
          <p:nvGrpSpPr>
            <p:cNvPr id="461" name="Group 190"/>
            <p:cNvGrpSpPr>
              <a:grpSpLocks/>
            </p:cNvGrpSpPr>
            <p:nvPr/>
          </p:nvGrpSpPr>
          <p:grpSpPr bwMode="auto">
            <a:xfrm>
              <a:off x="1489" y="1674"/>
              <a:ext cx="115" cy="95"/>
              <a:chOff x="1489" y="1674"/>
              <a:chExt cx="115" cy="95"/>
            </a:xfrm>
          </p:grpSpPr>
          <p:sp>
            <p:nvSpPr>
              <p:cNvPr id="469" name="Freeform 191"/>
              <p:cNvSpPr>
                <a:spLocks/>
              </p:cNvSpPr>
              <p:nvPr/>
            </p:nvSpPr>
            <p:spPr bwMode="auto">
              <a:xfrm>
                <a:off x="1530" y="1712"/>
                <a:ext cx="37" cy="57"/>
              </a:xfrm>
              <a:custGeom>
                <a:avLst/>
                <a:gdLst>
                  <a:gd name="T0" fmla="*/ 12 w 37"/>
                  <a:gd name="T1" fmla="*/ 52 h 57"/>
                  <a:gd name="T2" fmla="*/ 12 w 37"/>
                  <a:gd name="T3" fmla="*/ 44 h 57"/>
                  <a:gd name="T4" fmla="*/ 10 w 37"/>
                  <a:gd name="T5" fmla="*/ 35 h 57"/>
                  <a:gd name="T6" fmla="*/ 6 w 37"/>
                  <a:gd name="T7" fmla="*/ 29 h 57"/>
                  <a:gd name="T8" fmla="*/ 0 w 37"/>
                  <a:gd name="T9" fmla="*/ 20 h 57"/>
                  <a:gd name="T10" fmla="*/ 0 w 37"/>
                  <a:gd name="T11" fmla="*/ 14 h 57"/>
                  <a:gd name="T12" fmla="*/ 5 w 37"/>
                  <a:gd name="T13" fmla="*/ 6 h 57"/>
                  <a:gd name="T14" fmla="*/ 11 w 37"/>
                  <a:gd name="T15" fmla="*/ 1 h 57"/>
                  <a:gd name="T16" fmla="*/ 19 w 37"/>
                  <a:gd name="T17" fmla="*/ 0 h 57"/>
                  <a:gd name="T18" fmla="*/ 25 w 37"/>
                  <a:gd name="T19" fmla="*/ 1 h 57"/>
                  <a:gd name="T20" fmla="*/ 29 w 37"/>
                  <a:gd name="T21" fmla="*/ 2 h 57"/>
                  <a:gd name="T22" fmla="*/ 35 w 37"/>
                  <a:gd name="T23" fmla="*/ 7 h 57"/>
                  <a:gd name="T24" fmla="*/ 37 w 37"/>
                  <a:gd name="T25" fmla="*/ 14 h 57"/>
                  <a:gd name="T26" fmla="*/ 37 w 37"/>
                  <a:gd name="T27" fmla="*/ 20 h 57"/>
                  <a:gd name="T28" fmla="*/ 32 w 37"/>
                  <a:gd name="T29" fmla="*/ 27 h 57"/>
                  <a:gd name="T30" fmla="*/ 26 w 37"/>
                  <a:gd name="T31" fmla="*/ 35 h 57"/>
                  <a:gd name="T32" fmla="*/ 25 w 37"/>
                  <a:gd name="T33" fmla="*/ 44 h 57"/>
                  <a:gd name="T34" fmla="*/ 25 w 37"/>
                  <a:gd name="T35" fmla="*/ 47 h 57"/>
                  <a:gd name="T36" fmla="*/ 22 w 37"/>
                  <a:gd name="T37" fmla="*/ 54 h 57"/>
                  <a:gd name="T38" fmla="*/ 19 w 37"/>
                  <a:gd name="T39" fmla="*/ 57 h 57"/>
                  <a:gd name="T40" fmla="*/ 12 w 37"/>
                  <a:gd name="T41" fmla="*/ 52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7"/>
                  <a:gd name="T65" fmla="*/ 37 w 37"/>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7">
                    <a:moveTo>
                      <a:pt x="12" y="52"/>
                    </a:moveTo>
                    <a:lnTo>
                      <a:pt x="12" y="44"/>
                    </a:lnTo>
                    <a:lnTo>
                      <a:pt x="10" y="35"/>
                    </a:lnTo>
                    <a:lnTo>
                      <a:pt x="6" y="29"/>
                    </a:lnTo>
                    <a:lnTo>
                      <a:pt x="0" y="20"/>
                    </a:lnTo>
                    <a:lnTo>
                      <a:pt x="0" y="14"/>
                    </a:lnTo>
                    <a:lnTo>
                      <a:pt x="5" y="6"/>
                    </a:lnTo>
                    <a:lnTo>
                      <a:pt x="11" y="1"/>
                    </a:lnTo>
                    <a:lnTo>
                      <a:pt x="19" y="0"/>
                    </a:lnTo>
                    <a:lnTo>
                      <a:pt x="25" y="1"/>
                    </a:lnTo>
                    <a:lnTo>
                      <a:pt x="29" y="2"/>
                    </a:lnTo>
                    <a:lnTo>
                      <a:pt x="35" y="7"/>
                    </a:lnTo>
                    <a:lnTo>
                      <a:pt x="37" y="14"/>
                    </a:lnTo>
                    <a:lnTo>
                      <a:pt x="37" y="20"/>
                    </a:lnTo>
                    <a:lnTo>
                      <a:pt x="32" y="27"/>
                    </a:lnTo>
                    <a:lnTo>
                      <a:pt x="26" y="35"/>
                    </a:lnTo>
                    <a:lnTo>
                      <a:pt x="25" y="44"/>
                    </a:lnTo>
                    <a:lnTo>
                      <a:pt x="25" y="47"/>
                    </a:lnTo>
                    <a:lnTo>
                      <a:pt x="22" y="54"/>
                    </a:lnTo>
                    <a:lnTo>
                      <a:pt x="19" y="57"/>
                    </a:lnTo>
                    <a:lnTo>
                      <a:pt x="12" y="52"/>
                    </a:lnTo>
                    <a:close/>
                  </a:path>
                </a:pathLst>
              </a:custGeom>
              <a:solidFill>
                <a:srgbClr val="FFFF00"/>
              </a:solidFill>
              <a:ln w="4763">
                <a:solidFill>
                  <a:srgbClr val="000000"/>
                </a:solidFill>
                <a:round/>
                <a:headEnd/>
                <a:tailEnd/>
              </a:ln>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0" name="Freeform 192"/>
              <p:cNvSpPr>
                <a:spLocks/>
              </p:cNvSpPr>
              <p:nvPr/>
            </p:nvSpPr>
            <p:spPr bwMode="auto">
              <a:xfrm>
                <a:off x="1489" y="1708"/>
                <a:ext cx="28" cy="11"/>
              </a:xfrm>
              <a:custGeom>
                <a:avLst/>
                <a:gdLst>
                  <a:gd name="T0" fmla="*/ 28 w 28"/>
                  <a:gd name="T1" fmla="*/ 11 h 11"/>
                  <a:gd name="T2" fmla="*/ 3 w 28"/>
                  <a:gd name="T3" fmla="*/ 8 h 11"/>
                  <a:gd name="T4" fmla="*/ 0 w 28"/>
                  <a:gd name="T5" fmla="*/ 4 h 11"/>
                  <a:gd name="T6" fmla="*/ 2 w 28"/>
                  <a:gd name="T7" fmla="*/ 0 h 11"/>
                  <a:gd name="T8" fmla="*/ 7 w 28"/>
                  <a:gd name="T9" fmla="*/ 0 h 11"/>
                  <a:gd name="T10" fmla="*/ 28 w 28"/>
                  <a:gd name="T11" fmla="*/ 11 h 11"/>
                  <a:gd name="T12" fmla="*/ 0 60000 65536"/>
                  <a:gd name="T13" fmla="*/ 0 60000 65536"/>
                  <a:gd name="T14" fmla="*/ 0 60000 65536"/>
                  <a:gd name="T15" fmla="*/ 0 60000 65536"/>
                  <a:gd name="T16" fmla="*/ 0 60000 65536"/>
                  <a:gd name="T17" fmla="*/ 0 60000 65536"/>
                  <a:gd name="T18" fmla="*/ 0 w 28"/>
                  <a:gd name="T19" fmla="*/ 0 h 11"/>
                  <a:gd name="T20" fmla="*/ 28 w 2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8" h="11">
                    <a:moveTo>
                      <a:pt x="28" y="11"/>
                    </a:moveTo>
                    <a:lnTo>
                      <a:pt x="3" y="8"/>
                    </a:lnTo>
                    <a:lnTo>
                      <a:pt x="0" y="4"/>
                    </a:lnTo>
                    <a:lnTo>
                      <a:pt x="2" y="0"/>
                    </a:lnTo>
                    <a:lnTo>
                      <a:pt x="7" y="0"/>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1" name="Freeform 193"/>
              <p:cNvSpPr>
                <a:spLocks/>
              </p:cNvSpPr>
              <p:nvPr/>
            </p:nvSpPr>
            <p:spPr bwMode="auto">
              <a:xfrm>
                <a:off x="1517" y="1678"/>
                <a:ext cx="13" cy="19"/>
              </a:xfrm>
              <a:custGeom>
                <a:avLst/>
                <a:gdLst>
                  <a:gd name="T0" fmla="*/ 13 w 13"/>
                  <a:gd name="T1" fmla="*/ 19 h 19"/>
                  <a:gd name="T2" fmla="*/ 0 w 13"/>
                  <a:gd name="T3" fmla="*/ 6 h 19"/>
                  <a:gd name="T4" fmla="*/ 2 w 13"/>
                  <a:gd name="T5" fmla="*/ 3 h 19"/>
                  <a:gd name="T6" fmla="*/ 7 w 13"/>
                  <a:gd name="T7" fmla="*/ 0 h 19"/>
                  <a:gd name="T8" fmla="*/ 10 w 13"/>
                  <a:gd name="T9" fmla="*/ 4 h 19"/>
                  <a:gd name="T10" fmla="*/ 13 w 13"/>
                  <a:gd name="T11" fmla="*/ 19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3" y="19"/>
                    </a:moveTo>
                    <a:lnTo>
                      <a:pt x="0" y="6"/>
                    </a:lnTo>
                    <a:lnTo>
                      <a:pt x="2" y="3"/>
                    </a:lnTo>
                    <a:lnTo>
                      <a:pt x="7" y="0"/>
                    </a:lnTo>
                    <a:lnTo>
                      <a:pt x="10" y="4"/>
                    </a:lnTo>
                    <a:lnTo>
                      <a:pt x="1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2" name="Freeform 194"/>
              <p:cNvSpPr>
                <a:spLocks/>
              </p:cNvSpPr>
              <p:nvPr/>
            </p:nvSpPr>
            <p:spPr bwMode="auto">
              <a:xfrm>
                <a:off x="1557" y="1674"/>
                <a:ext cx="10" cy="22"/>
              </a:xfrm>
              <a:custGeom>
                <a:avLst/>
                <a:gdLst>
                  <a:gd name="T0" fmla="*/ 2 w 10"/>
                  <a:gd name="T1" fmla="*/ 22 h 22"/>
                  <a:gd name="T2" fmla="*/ 0 w 10"/>
                  <a:gd name="T3" fmla="*/ 5 h 22"/>
                  <a:gd name="T4" fmla="*/ 5 w 10"/>
                  <a:gd name="T5" fmla="*/ 0 h 22"/>
                  <a:gd name="T6" fmla="*/ 10 w 10"/>
                  <a:gd name="T7" fmla="*/ 2 h 22"/>
                  <a:gd name="T8" fmla="*/ 9 w 10"/>
                  <a:gd name="T9" fmla="*/ 7 h 22"/>
                  <a:gd name="T10" fmla="*/ 2 w 10"/>
                  <a:gd name="T11" fmla="*/ 22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2" y="22"/>
                    </a:moveTo>
                    <a:lnTo>
                      <a:pt x="0" y="5"/>
                    </a:lnTo>
                    <a:lnTo>
                      <a:pt x="5" y="0"/>
                    </a:lnTo>
                    <a:lnTo>
                      <a:pt x="10" y="2"/>
                    </a:lnTo>
                    <a:lnTo>
                      <a:pt x="9" y="7"/>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73" name="Freeform 195"/>
              <p:cNvSpPr>
                <a:spLocks/>
              </p:cNvSpPr>
              <p:nvPr/>
            </p:nvSpPr>
            <p:spPr bwMode="auto">
              <a:xfrm>
                <a:off x="1577" y="1691"/>
                <a:ext cx="27" cy="13"/>
              </a:xfrm>
              <a:custGeom>
                <a:avLst/>
                <a:gdLst>
                  <a:gd name="T0" fmla="*/ 0 w 27"/>
                  <a:gd name="T1" fmla="*/ 13 h 13"/>
                  <a:gd name="T2" fmla="*/ 19 w 27"/>
                  <a:gd name="T3" fmla="*/ 0 h 13"/>
                  <a:gd name="T4" fmla="*/ 27 w 27"/>
                  <a:gd name="T5" fmla="*/ 3 h 13"/>
                  <a:gd name="T6" fmla="*/ 27 w 27"/>
                  <a:gd name="T7" fmla="*/ 7 h 13"/>
                  <a:gd name="T8" fmla="*/ 22 w 27"/>
                  <a:gd name="T9" fmla="*/ 10 h 13"/>
                  <a:gd name="T10" fmla="*/ 0 w 27"/>
                  <a:gd name="T11" fmla="*/ 13 h 13"/>
                  <a:gd name="T12" fmla="*/ 0 60000 65536"/>
                  <a:gd name="T13" fmla="*/ 0 60000 65536"/>
                  <a:gd name="T14" fmla="*/ 0 60000 65536"/>
                  <a:gd name="T15" fmla="*/ 0 60000 65536"/>
                  <a:gd name="T16" fmla="*/ 0 60000 65536"/>
                  <a:gd name="T17" fmla="*/ 0 60000 65536"/>
                  <a:gd name="T18" fmla="*/ 0 w 27"/>
                  <a:gd name="T19" fmla="*/ 0 h 13"/>
                  <a:gd name="T20" fmla="*/ 27 w 2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7" h="13">
                    <a:moveTo>
                      <a:pt x="0" y="13"/>
                    </a:moveTo>
                    <a:lnTo>
                      <a:pt x="19" y="0"/>
                    </a:lnTo>
                    <a:lnTo>
                      <a:pt x="27" y="3"/>
                    </a:lnTo>
                    <a:lnTo>
                      <a:pt x="27" y="7"/>
                    </a:lnTo>
                    <a:lnTo>
                      <a:pt x="22"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nvGrpSpPr>
            <p:cNvPr id="462" name="Group 196"/>
            <p:cNvGrpSpPr>
              <a:grpSpLocks/>
            </p:cNvGrpSpPr>
            <p:nvPr/>
          </p:nvGrpSpPr>
          <p:grpSpPr bwMode="auto">
            <a:xfrm>
              <a:off x="1459" y="1706"/>
              <a:ext cx="210" cy="517"/>
              <a:chOff x="1459" y="1706"/>
              <a:chExt cx="210" cy="517"/>
            </a:xfrm>
          </p:grpSpPr>
          <p:sp>
            <p:nvSpPr>
              <p:cNvPr id="463" name="Freeform 197"/>
              <p:cNvSpPr>
                <a:spLocks/>
              </p:cNvSpPr>
              <p:nvPr/>
            </p:nvSpPr>
            <p:spPr bwMode="auto">
              <a:xfrm>
                <a:off x="1496" y="1792"/>
                <a:ext cx="106" cy="90"/>
              </a:xfrm>
              <a:custGeom>
                <a:avLst/>
                <a:gdLst>
                  <a:gd name="T0" fmla="*/ 70 w 106"/>
                  <a:gd name="T1" fmla="*/ 25 h 90"/>
                  <a:gd name="T2" fmla="*/ 56 w 106"/>
                  <a:gd name="T3" fmla="*/ 9 h 90"/>
                  <a:gd name="T4" fmla="*/ 44 w 106"/>
                  <a:gd name="T5" fmla="*/ 0 h 90"/>
                  <a:gd name="T6" fmla="*/ 28 w 106"/>
                  <a:gd name="T7" fmla="*/ 0 h 90"/>
                  <a:gd name="T8" fmla="*/ 10 w 106"/>
                  <a:gd name="T9" fmla="*/ 5 h 90"/>
                  <a:gd name="T10" fmla="*/ 3 w 106"/>
                  <a:gd name="T11" fmla="*/ 15 h 90"/>
                  <a:gd name="T12" fmla="*/ 0 w 106"/>
                  <a:gd name="T13" fmla="*/ 29 h 90"/>
                  <a:gd name="T14" fmla="*/ 3 w 106"/>
                  <a:gd name="T15" fmla="*/ 47 h 90"/>
                  <a:gd name="T16" fmla="*/ 14 w 106"/>
                  <a:gd name="T17" fmla="*/ 67 h 90"/>
                  <a:gd name="T18" fmla="*/ 31 w 106"/>
                  <a:gd name="T19" fmla="*/ 80 h 90"/>
                  <a:gd name="T20" fmla="*/ 45 w 106"/>
                  <a:gd name="T21" fmla="*/ 87 h 90"/>
                  <a:gd name="T22" fmla="*/ 61 w 106"/>
                  <a:gd name="T23" fmla="*/ 90 h 90"/>
                  <a:gd name="T24" fmla="*/ 71 w 106"/>
                  <a:gd name="T25" fmla="*/ 86 h 90"/>
                  <a:gd name="T26" fmla="*/ 79 w 106"/>
                  <a:gd name="T27" fmla="*/ 80 h 90"/>
                  <a:gd name="T28" fmla="*/ 83 w 106"/>
                  <a:gd name="T29" fmla="*/ 67 h 90"/>
                  <a:gd name="T30" fmla="*/ 81 w 106"/>
                  <a:gd name="T31" fmla="*/ 52 h 90"/>
                  <a:gd name="T32" fmla="*/ 78 w 106"/>
                  <a:gd name="T33" fmla="*/ 39 h 90"/>
                  <a:gd name="T34" fmla="*/ 103 w 106"/>
                  <a:gd name="T35" fmla="*/ 25 h 90"/>
                  <a:gd name="T36" fmla="*/ 106 w 106"/>
                  <a:gd name="T37" fmla="*/ 20 h 90"/>
                  <a:gd name="T38" fmla="*/ 103 w 106"/>
                  <a:gd name="T39" fmla="*/ 17 h 90"/>
                  <a:gd name="T40" fmla="*/ 74 w 106"/>
                  <a:gd name="T41" fmla="*/ 32 h 90"/>
                  <a:gd name="T42" fmla="*/ 70 w 106"/>
                  <a:gd name="T43" fmla="*/ 25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90"/>
                  <a:gd name="T68" fmla="*/ 106 w 106"/>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90">
                    <a:moveTo>
                      <a:pt x="70" y="25"/>
                    </a:moveTo>
                    <a:lnTo>
                      <a:pt x="56" y="9"/>
                    </a:lnTo>
                    <a:lnTo>
                      <a:pt x="44" y="0"/>
                    </a:lnTo>
                    <a:lnTo>
                      <a:pt x="28" y="0"/>
                    </a:lnTo>
                    <a:lnTo>
                      <a:pt x="10" y="5"/>
                    </a:lnTo>
                    <a:lnTo>
                      <a:pt x="3" y="15"/>
                    </a:lnTo>
                    <a:lnTo>
                      <a:pt x="0" y="29"/>
                    </a:lnTo>
                    <a:lnTo>
                      <a:pt x="3" y="47"/>
                    </a:lnTo>
                    <a:lnTo>
                      <a:pt x="14" y="67"/>
                    </a:lnTo>
                    <a:lnTo>
                      <a:pt x="31" y="80"/>
                    </a:lnTo>
                    <a:lnTo>
                      <a:pt x="45" y="87"/>
                    </a:lnTo>
                    <a:lnTo>
                      <a:pt x="61" y="90"/>
                    </a:lnTo>
                    <a:lnTo>
                      <a:pt x="71" y="86"/>
                    </a:lnTo>
                    <a:lnTo>
                      <a:pt x="79" y="80"/>
                    </a:lnTo>
                    <a:lnTo>
                      <a:pt x="83" y="67"/>
                    </a:lnTo>
                    <a:lnTo>
                      <a:pt x="81" y="52"/>
                    </a:lnTo>
                    <a:lnTo>
                      <a:pt x="78" y="39"/>
                    </a:lnTo>
                    <a:lnTo>
                      <a:pt x="103" y="25"/>
                    </a:lnTo>
                    <a:lnTo>
                      <a:pt x="106" y="20"/>
                    </a:lnTo>
                    <a:lnTo>
                      <a:pt x="103" y="17"/>
                    </a:lnTo>
                    <a:lnTo>
                      <a:pt x="74" y="32"/>
                    </a:lnTo>
                    <a:lnTo>
                      <a:pt x="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4" name="Freeform 198"/>
              <p:cNvSpPr>
                <a:spLocks/>
              </p:cNvSpPr>
              <p:nvPr/>
            </p:nvSpPr>
            <p:spPr bwMode="auto">
              <a:xfrm>
                <a:off x="1572" y="1706"/>
                <a:ext cx="93" cy="202"/>
              </a:xfrm>
              <a:custGeom>
                <a:avLst/>
                <a:gdLst>
                  <a:gd name="T0" fmla="*/ 25 w 93"/>
                  <a:gd name="T1" fmla="*/ 170 h 202"/>
                  <a:gd name="T2" fmla="*/ 9 w 93"/>
                  <a:gd name="T3" fmla="*/ 182 h 202"/>
                  <a:gd name="T4" fmla="*/ 4 w 93"/>
                  <a:gd name="T5" fmla="*/ 185 h 202"/>
                  <a:gd name="T6" fmla="*/ 0 w 93"/>
                  <a:gd name="T7" fmla="*/ 193 h 202"/>
                  <a:gd name="T8" fmla="*/ 5 w 93"/>
                  <a:gd name="T9" fmla="*/ 201 h 202"/>
                  <a:gd name="T10" fmla="*/ 10 w 93"/>
                  <a:gd name="T11" fmla="*/ 202 h 202"/>
                  <a:gd name="T12" fmla="*/ 25 w 93"/>
                  <a:gd name="T13" fmla="*/ 197 h 202"/>
                  <a:gd name="T14" fmla="*/ 49 w 93"/>
                  <a:gd name="T15" fmla="*/ 182 h 202"/>
                  <a:gd name="T16" fmla="*/ 70 w 93"/>
                  <a:gd name="T17" fmla="*/ 162 h 202"/>
                  <a:gd name="T18" fmla="*/ 92 w 93"/>
                  <a:gd name="T19" fmla="*/ 141 h 202"/>
                  <a:gd name="T20" fmla="*/ 93 w 93"/>
                  <a:gd name="T21" fmla="*/ 132 h 202"/>
                  <a:gd name="T22" fmla="*/ 93 w 93"/>
                  <a:gd name="T23" fmla="*/ 107 h 202"/>
                  <a:gd name="T24" fmla="*/ 87 w 93"/>
                  <a:gd name="T25" fmla="*/ 68 h 202"/>
                  <a:gd name="T26" fmla="*/ 90 w 93"/>
                  <a:gd name="T27" fmla="*/ 46 h 202"/>
                  <a:gd name="T28" fmla="*/ 93 w 93"/>
                  <a:gd name="T29" fmla="*/ 37 h 202"/>
                  <a:gd name="T30" fmla="*/ 89 w 93"/>
                  <a:gd name="T31" fmla="*/ 33 h 202"/>
                  <a:gd name="T32" fmla="*/ 80 w 93"/>
                  <a:gd name="T33" fmla="*/ 28 h 202"/>
                  <a:gd name="T34" fmla="*/ 73 w 93"/>
                  <a:gd name="T35" fmla="*/ 26 h 202"/>
                  <a:gd name="T36" fmla="*/ 78 w 93"/>
                  <a:gd name="T37" fmla="*/ 3 h 202"/>
                  <a:gd name="T38" fmla="*/ 75 w 93"/>
                  <a:gd name="T39" fmla="*/ 0 h 202"/>
                  <a:gd name="T40" fmla="*/ 70 w 93"/>
                  <a:gd name="T41" fmla="*/ 1 h 202"/>
                  <a:gd name="T42" fmla="*/ 68 w 93"/>
                  <a:gd name="T43" fmla="*/ 27 h 202"/>
                  <a:gd name="T44" fmla="*/ 64 w 93"/>
                  <a:gd name="T45" fmla="*/ 35 h 202"/>
                  <a:gd name="T46" fmla="*/ 63 w 93"/>
                  <a:gd name="T47" fmla="*/ 38 h 202"/>
                  <a:gd name="T48" fmla="*/ 53 w 93"/>
                  <a:gd name="T49" fmla="*/ 35 h 202"/>
                  <a:gd name="T50" fmla="*/ 45 w 93"/>
                  <a:gd name="T51" fmla="*/ 35 h 202"/>
                  <a:gd name="T52" fmla="*/ 45 w 93"/>
                  <a:gd name="T53" fmla="*/ 40 h 202"/>
                  <a:gd name="T54" fmla="*/ 50 w 93"/>
                  <a:gd name="T55" fmla="*/ 43 h 202"/>
                  <a:gd name="T56" fmla="*/ 60 w 93"/>
                  <a:gd name="T57" fmla="*/ 43 h 202"/>
                  <a:gd name="T58" fmla="*/ 65 w 93"/>
                  <a:gd name="T59" fmla="*/ 47 h 202"/>
                  <a:gd name="T60" fmla="*/ 70 w 93"/>
                  <a:gd name="T61" fmla="*/ 55 h 202"/>
                  <a:gd name="T62" fmla="*/ 77 w 93"/>
                  <a:gd name="T63" fmla="*/ 67 h 202"/>
                  <a:gd name="T64" fmla="*/ 80 w 93"/>
                  <a:gd name="T65" fmla="*/ 92 h 202"/>
                  <a:gd name="T66" fmla="*/ 80 w 93"/>
                  <a:gd name="T67" fmla="*/ 115 h 202"/>
                  <a:gd name="T68" fmla="*/ 78 w 93"/>
                  <a:gd name="T69" fmla="*/ 133 h 202"/>
                  <a:gd name="T70" fmla="*/ 72 w 93"/>
                  <a:gd name="T71" fmla="*/ 141 h 202"/>
                  <a:gd name="T72" fmla="*/ 54 w 93"/>
                  <a:gd name="T73" fmla="*/ 152 h 202"/>
                  <a:gd name="T74" fmla="*/ 34 w 93"/>
                  <a:gd name="T75" fmla="*/ 162 h 202"/>
                  <a:gd name="T76" fmla="*/ 25 w 93"/>
                  <a:gd name="T77" fmla="*/ 170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202"/>
                  <a:gd name="T119" fmla="*/ 93 w 93"/>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202">
                    <a:moveTo>
                      <a:pt x="25" y="170"/>
                    </a:moveTo>
                    <a:lnTo>
                      <a:pt x="9" y="182"/>
                    </a:lnTo>
                    <a:lnTo>
                      <a:pt x="4" y="185"/>
                    </a:lnTo>
                    <a:lnTo>
                      <a:pt x="0" y="193"/>
                    </a:lnTo>
                    <a:lnTo>
                      <a:pt x="5" y="201"/>
                    </a:lnTo>
                    <a:lnTo>
                      <a:pt x="10" y="202"/>
                    </a:lnTo>
                    <a:lnTo>
                      <a:pt x="25" y="197"/>
                    </a:lnTo>
                    <a:lnTo>
                      <a:pt x="49" y="182"/>
                    </a:lnTo>
                    <a:lnTo>
                      <a:pt x="70" y="162"/>
                    </a:lnTo>
                    <a:lnTo>
                      <a:pt x="92" y="141"/>
                    </a:lnTo>
                    <a:lnTo>
                      <a:pt x="93" y="132"/>
                    </a:lnTo>
                    <a:lnTo>
                      <a:pt x="93" y="107"/>
                    </a:lnTo>
                    <a:lnTo>
                      <a:pt x="87" y="68"/>
                    </a:lnTo>
                    <a:lnTo>
                      <a:pt x="90" y="46"/>
                    </a:lnTo>
                    <a:lnTo>
                      <a:pt x="93" y="37"/>
                    </a:lnTo>
                    <a:lnTo>
                      <a:pt x="89" y="33"/>
                    </a:lnTo>
                    <a:lnTo>
                      <a:pt x="80" y="28"/>
                    </a:lnTo>
                    <a:lnTo>
                      <a:pt x="73" y="26"/>
                    </a:lnTo>
                    <a:lnTo>
                      <a:pt x="78" y="3"/>
                    </a:lnTo>
                    <a:lnTo>
                      <a:pt x="75" y="0"/>
                    </a:lnTo>
                    <a:lnTo>
                      <a:pt x="70" y="1"/>
                    </a:lnTo>
                    <a:lnTo>
                      <a:pt x="68" y="27"/>
                    </a:lnTo>
                    <a:lnTo>
                      <a:pt x="64" y="35"/>
                    </a:lnTo>
                    <a:lnTo>
                      <a:pt x="63" y="38"/>
                    </a:lnTo>
                    <a:lnTo>
                      <a:pt x="53" y="35"/>
                    </a:lnTo>
                    <a:lnTo>
                      <a:pt x="45" y="35"/>
                    </a:lnTo>
                    <a:lnTo>
                      <a:pt x="45" y="40"/>
                    </a:lnTo>
                    <a:lnTo>
                      <a:pt x="50" y="43"/>
                    </a:lnTo>
                    <a:lnTo>
                      <a:pt x="60" y="43"/>
                    </a:lnTo>
                    <a:lnTo>
                      <a:pt x="65" y="47"/>
                    </a:lnTo>
                    <a:lnTo>
                      <a:pt x="70" y="55"/>
                    </a:lnTo>
                    <a:lnTo>
                      <a:pt x="77" y="67"/>
                    </a:lnTo>
                    <a:lnTo>
                      <a:pt x="80" y="92"/>
                    </a:lnTo>
                    <a:lnTo>
                      <a:pt x="80" y="115"/>
                    </a:lnTo>
                    <a:lnTo>
                      <a:pt x="78" y="133"/>
                    </a:lnTo>
                    <a:lnTo>
                      <a:pt x="72" y="141"/>
                    </a:lnTo>
                    <a:lnTo>
                      <a:pt x="54" y="152"/>
                    </a:lnTo>
                    <a:lnTo>
                      <a:pt x="34" y="162"/>
                    </a:lnTo>
                    <a:lnTo>
                      <a:pt x="2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5" name="Freeform 199"/>
              <p:cNvSpPr>
                <a:spLocks/>
              </p:cNvSpPr>
              <p:nvPr/>
            </p:nvSpPr>
            <p:spPr bwMode="auto">
              <a:xfrm>
                <a:off x="1459" y="1892"/>
                <a:ext cx="85" cy="121"/>
              </a:xfrm>
              <a:custGeom>
                <a:avLst/>
                <a:gdLst>
                  <a:gd name="T0" fmla="*/ 85 w 85"/>
                  <a:gd name="T1" fmla="*/ 4 h 121"/>
                  <a:gd name="T2" fmla="*/ 76 w 85"/>
                  <a:gd name="T3" fmla="*/ 0 h 121"/>
                  <a:gd name="T4" fmla="*/ 56 w 85"/>
                  <a:gd name="T5" fmla="*/ 1 h 121"/>
                  <a:gd name="T6" fmla="*/ 38 w 85"/>
                  <a:gd name="T7" fmla="*/ 12 h 121"/>
                  <a:gd name="T8" fmla="*/ 15 w 85"/>
                  <a:gd name="T9" fmla="*/ 36 h 121"/>
                  <a:gd name="T10" fmla="*/ 1 w 85"/>
                  <a:gd name="T11" fmla="*/ 55 h 121"/>
                  <a:gd name="T12" fmla="*/ 0 w 85"/>
                  <a:gd name="T13" fmla="*/ 61 h 121"/>
                  <a:gd name="T14" fmla="*/ 7 w 85"/>
                  <a:gd name="T15" fmla="*/ 74 h 121"/>
                  <a:gd name="T16" fmla="*/ 21 w 85"/>
                  <a:gd name="T17" fmla="*/ 80 h 121"/>
                  <a:gd name="T18" fmla="*/ 38 w 85"/>
                  <a:gd name="T19" fmla="*/ 86 h 121"/>
                  <a:gd name="T20" fmla="*/ 52 w 85"/>
                  <a:gd name="T21" fmla="*/ 90 h 121"/>
                  <a:gd name="T22" fmla="*/ 60 w 85"/>
                  <a:gd name="T23" fmla="*/ 95 h 121"/>
                  <a:gd name="T24" fmla="*/ 56 w 85"/>
                  <a:gd name="T25" fmla="*/ 102 h 121"/>
                  <a:gd name="T26" fmla="*/ 46 w 85"/>
                  <a:gd name="T27" fmla="*/ 111 h 121"/>
                  <a:gd name="T28" fmla="*/ 33 w 85"/>
                  <a:gd name="T29" fmla="*/ 112 h 121"/>
                  <a:gd name="T30" fmla="*/ 23 w 85"/>
                  <a:gd name="T31" fmla="*/ 110 h 121"/>
                  <a:gd name="T32" fmla="*/ 18 w 85"/>
                  <a:gd name="T33" fmla="*/ 112 h 121"/>
                  <a:gd name="T34" fmla="*/ 18 w 85"/>
                  <a:gd name="T35" fmla="*/ 117 h 121"/>
                  <a:gd name="T36" fmla="*/ 30 w 85"/>
                  <a:gd name="T37" fmla="*/ 121 h 121"/>
                  <a:gd name="T38" fmla="*/ 46 w 85"/>
                  <a:gd name="T39" fmla="*/ 121 h 121"/>
                  <a:gd name="T40" fmla="*/ 60 w 85"/>
                  <a:gd name="T41" fmla="*/ 117 h 121"/>
                  <a:gd name="T42" fmla="*/ 68 w 85"/>
                  <a:gd name="T43" fmla="*/ 112 h 121"/>
                  <a:gd name="T44" fmla="*/ 72 w 85"/>
                  <a:gd name="T45" fmla="*/ 105 h 121"/>
                  <a:gd name="T46" fmla="*/ 76 w 85"/>
                  <a:gd name="T47" fmla="*/ 96 h 121"/>
                  <a:gd name="T48" fmla="*/ 70 w 85"/>
                  <a:gd name="T49" fmla="*/ 89 h 121"/>
                  <a:gd name="T50" fmla="*/ 52 w 85"/>
                  <a:gd name="T51" fmla="*/ 84 h 121"/>
                  <a:gd name="T52" fmla="*/ 36 w 85"/>
                  <a:gd name="T53" fmla="*/ 79 h 121"/>
                  <a:gd name="T54" fmla="*/ 18 w 85"/>
                  <a:gd name="T55" fmla="*/ 71 h 121"/>
                  <a:gd name="T56" fmla="*/ 16 w 85"/>
                  <a:gd name="T57" fmla="*/ 64 h 121"/>
                  <a:gd name="T58" fmla="*/ 18 w 85"/>
                  <a:gd name="T59" fmla="*/ 51 h 121"/>
                  <a:gd name="T60" fmla="*/ 30 w 85"/>
                  <a:gd name="T61" fmla="*/ 36 h 121"/>
                  <a:gd name="T62" fmla="*/ 43 w 85"/>
                  <a:gd name="T63" fmla="*/ 27 h 121"/>
                  <a:gd name="T64" fmla="*/ 67 w 85"/>
                  <a:gd name="T65" fmla="*/ 20 h 121"/>
                  <a:gd name="T66" fmla="*/ 85 w 85"/>
                  <a:gd name="T67" fmla="*/ 17 h 121"/>
                  <a:gd name="T68" fmla="*/ 85 w 85"/>
                  <a:gd name="T69" fmla="*/ 9 h 121"/>
                  <a:gd name="T70" fmla="*/ 85 w 85"/>
                  <a:gd name="T71" fmla="*/ 4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
                  <a:gd name="T109" fmla="*/ 0 h 121"/>
                  <a:gd name="T110" fmla="*/ 85 w 8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 h="121">
                    <a:moveTo>
                      <a:pt x="85" y="4"/>
                    </a:moveTo>
                    <a:lnTo>
                      <a:pt x="76" y="0"/>
                    </a:lnTo>
                    <a:lnTo>
                      <a:pt x="56" y="1"/>
                    </a:lnTo>
                    <a:lnTo>
                      <a:pt x="38" y="12"/>
                    </a:lnTo>
                    <a:lnTo>
                      <a:pt x="15" y="36"/>
                    </a:lnTo>
                    <a:lnTo>
                      <a:pt x="1" y="55"/>
                    </a:lnTo>
                    <a:lnTo>
                      <a:pt x="0" y="61"/>
                    </a:lnTo>
                    <a:lnTo>
                      <a:pt x="7" y="74"/>
                    </a:lnTo>
                    <a:lnTo>
                      <a:pt x="21" y="80"/>
                    </a:lnTo>
                    <a:lnTo>
                      <a:pt x="38" y="86"/>
                    </a:lnTo>
                    <a:lnTo>
                      <a:pt x="52" y="90"/>
                    </a:lnTo>
                    <a:lnTo>
                      <a:pt x="60" y="95"/>
                    </a:lnTo>
                    <a:lnTo>
                      <a:pt x="56" y="102"/>
                    </a:lnTo>
                    <a:lnTo>
                      <a:pt x="46" y="111"/>
                    </a:lnTo>
                    <a:lnTo>
                      <a:pt x="33" y="112"/>
                    </a:lnTo>
                    <a:lnTo>
                      <a:pt x="23" y="110"/>
                    </a:lnTo>
                    <a:lnTo>
                      <a:pt x="18" y="112"/>
                    </a:lnTo>
                    <a:lnTo>
                      <a:pt x="18" y="117"/>
                    </a:lnTo>
                    <a:lnTo>
                      <a:pt x="30" y="121"/>
                    </a:lnTo>
                    <a:lnTo>
                      <a:pt x="46" y="121"/>
                    </a:lnTo>
                    <a:lnTo>
                      <a:pt x="60" y="117"/>
                    </a:lnTo>
                    <a:lnTo>
                      <a:pt x="68" y="112"/>
                    </a:lnTo>
                    <a:lnTo>
                      <a:pt x="72" y="105"/>
                    </a:lnTo>
                    <a:lnTo>
                      <a:pt x="76" y="96"/>
                    </a:lnTo>
                    <a:lnTo>
                      <a:pt x="70" y="89"/>
                    </a:lnTo>
                    <a:lnTo>
                      <a:pt x="52" y="84"/>
                    </a:lnTo>
                    <a:lnTo>
                      <a:pt x="36" y="79"/>
                    </a:lnTo>
                    <a:lnTo>
                      <a:pt x="18" y="71"/>
                    </a:lnTo>
                    <a:lnTo>
                      <a:pt x="16" y="64"/>
                    </a:lnTo>
                    <a:lnTo>
                      <a:pt x="18" y="51"/>
                    </a:lnTo>
                    <a:lnTo>
                      <a:pt x="30" y="36"/>
                    </a:lnTo>
                    <a:lnTo>
                      <a:pt x="43" y="27"/>
                    </a:lnTo>
                    <a:lnTo>
                      <a:pt x="67" y="20"/>
                    </a:lnTo>
                    <a:lnTo>
                      <a:pt x="85" y="17"/>
                    </a:lnTo>
                    <a:lnTo>
                      <a:pt x="85" y="9"/>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6" name="Freeform 200"/>
              <p:cNvSpPr>
                <a:spLocks/>
              </p:cNvSpPr>
              <p:nvPr/>
            </p:nvSpPr>
            <p:spPr bwMode="auto">
              <a:xfrm>
                <a:off x="1527" y="1886"/>
                <a:ext cx="79" cy="149"/>
              </a:xfrm>
              <a:custGeom>
                <a:avLst/>
                <a:gdLst>
                  <a:gd name="T0" fmla="*/ 69 w 79"/>
                  <a:gd name="T1" fmla="*/ 47 h 149"/>
                  <a:gd name="T2" fmla="*/ 60 w 79"/>
                  <a:gd name="T3" fmla="*/ 18 h 149"/>
                  <a:gd name="T4" fmla="*/ 52 w 79"/>
                  <a:gd name="T5" fmla="*/ 5 h 149"/>
                  <a:gd name="T6" fmla="*/ 32 w 79"/>
                  <a:gd name="T7" fmla="*/ 0 h 149"/>
                  <a:gd name="T8" fmla="*/ 13 w 79"/>
                  <a:gd name="T9" fmla="*/ 2 h 149"/>
                  <a:gd name="T10" fmla="*/ 4 w 79"/>
                  <a:gd name="T11" fmla="*/ 16 h 149"/>
                  <a:gd name="T12" fmla="*/ 7 w 79"/>
                  <a:gd name="T13" fmla="*/ 35 h 149"/>
                  <a:gd name="T14" fmla="*/ 10 w 79"/>
                  <a:gd name="T15" fmla="*/ 63 h 149"/>
                  <a:gd name="T16" fmla="*/ 10 w 79"/>
                  <a:gd name="T17" fmla="*/ 90 h 149"/>
                  <a:gd name="T18" fmla="*/ 4 w 79"/>
                  <a:gd name="T19" fmla="*/ 112 h 149"/>
                  <a:gd name="T20" fmla="*/ 0 w 79"/>
                  <a:gd name="T21" fmla="*/ 126 h 149"/>
                  <a:gd name="T22" fmla="*/ 3 w 79"/>
                  <a:gd name="T23" fmla="*/ 136 h 149"/>
                  <a:gd name="T24" fmla="*/ 13 w 79"/>
                  <a:gd name="T25" fmla="*/ 142 h 149"/>
                  <a:gd name="T26" fmla="*/ 23 w 79"/>
                  <a:gd name="T27" fmla="*/ 147 h 149"/>
                  <a:gd name="T28" fmla="*/ 35 w 79"/>
                  <a:gd name="T29" fmla="*/ 149 h 149"/>
                  <a:gd name="T30" fmla="*/ 50 w 79"/>
                  <a:gd name="T31" fmla="*/ 149 h 149"/>
                  <a:gd name="T32" fmla="*/ 67 w 79"/>
                  <a:gd name="T33" fmla="*/ 138 h 149"/>
                  <a:gd name="T34" fmla="*/ 79 w 79"/>
                  <a:gd name="T35" fmla="*/ 115 h 149"/>
                  <a:gd name="T36" fmla="*/ 78 w 79"/>
                  <a:gd name="T37" fmla="*/ 93 h 149"/>
                  <a:gd name="T38" fmla="*/ 70 w 79"/>
                  <a:gd name="T39" fmla="*/ 68 h 149"/>
                  <a:gd name="T40" fmla="*/ 69 w 79"/>
                  <a:gd name="T41" fmla="*/ 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49"/>
                  <a:gd name="T65" fmla="*/ 79 w 79"/>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49">
                    <a:moveTo>
                      <a:pt x="69" y="47"/>
                    </a:moveTo>
                    <a:lnTo>
                      <a:pt x="60" y="18"/>
                    </a:lnTo>
                    <a:lnTo>
                      <a:pt x="52" y="5"/>
                    </a:lnTo>
                    <a:lnTo>
                      <a:pt x="32" y="0"/>
                    </a:lnTo>
                    <a:lnTo>
                      <a:pt x="13" y="2"/>
                    </a:lnTo>
                    <a:lnTo>
                      <a:pt x="4" y="16"/>
                    </a:lnTo>
                    <a:lnTo>
                      <a:pt x="7" y="35"/>
                    </a:lnTo>
                    <a:lnTo>
                      <a:pt x="10" y="63"/>
                    </a:lnTo>
                    <a:lnTo>
                      <a:pt x="10" y="90"/>
                    </a:lnTo>
                    <a:lnTo>
                      <a:pt x="4" y="112"/>
                    </a:lnTo>
                    <a:lnTo>
                      <a:pt x="0" y="126"/>
                    </a:lnTo>
                    <a:lnTo>
                      <a:pt x="3" y="136"/>
                    </a:lnTo>
                    <a:lnTo>
                      <a:pt x="13" y="142"/>
                    </a:lnTo>
                    <a:lnTo>
                      <a:pt x="23" y="147"/>
                    </a:lnTo>
                    <a:lnTo>
                      <a:pt x="35" y="149"/>
                    </a:lnTo>
                    <a:lnTo>
                      <a:pt x="50" y="149"/>
                    </a:lnTo>
                    <a:lnTo>
                      <a:pt x="67" y="138"/>
                    </a:lnTo>
                    <a:lnTo>
                      <a:pt x="79" y="115"/>
                    </a:lnTo>
                    <a:lnTo>
                      <a:pt x="78" y="93"/>
                    </a:lnTo>
                    <a:lnTo>
                      <a:pt x="70" y="68"/>
                    </a:lnTo>
                    <a:lnTo>
                      <a:pt x="6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7" name="Freeform 201"/>
              <p:cNvSpPr>
                <a:spLocks/>
              </p:cNvSpPr>
              <p:nvPr/>
            </p:nvSpPr>
            <p:spPr bwMode="auto">
              <a:xfrm>
                <a:off x="1505" y="2007"/>
                <a:ext cx="60" cy="216"/>
              </a:xfrm>
              <a:custGeom>
                <a:avLst/>
                <a:gdLst>
                  <a:gd name="T0" fmla="*/ 56 w 60"/>
                  <a:gd name="T1" fmla="*/ 3 h 216"/>
                  <a:gd name="T2" fmla="*/ 41 w 60"/>
                  <a:gd name="T3" fmla="*/ 0 h 216"/>
                  <a:gd name="T4" fmla="*/ 32 w 60"/>
                  <a:gd name="T5" fmla="*/ 3 h 216"/>
                  <a:gd name="T6" fmla="*/ 29 w 60"/>
                  <a:gd name="T7" fmla="*/ 15 h 216"/>
                  <a:gd name="T8" fmla="*/ 32 w 60"/>
                  <a:gd name="T9" fmla="*/ 76 h 216"/>
                  <a:gd name="T10" fmla="*/ 32 w 60"/>
                  <a:gd name="T11" fmla="*/ 91 h 216"/>
                  <a:gd name="T12" fmla="*/ 26 w 60"/>
                  <a:gd name="T13" fmla="*/ 118 h 216"/>
                  <a:gd name="T14" fmla="*/ 25 w 60"/>
                  <a:gd name="T15" fmla="*/ 150 h 216"/>
                  <a:gd name="T16" fmla="*/ 29 w 60"/>
                  <a:gd name="T17" fmla="*/ 165 h 216"/>
                  <a:gd name="T18" fmla="*/ 25 w 60"/>
                  <a:gd name="T19" fmla="*/ 175 h 216"/>
                  <a:gd name="T20" fmla="*/ 6 w 60"/>
                  <a:gd name="T21" fmla="*/ 187 h 216"/>
                  <a:gd name="T22" fmla="*/ 0 w 60"/>
                  <a:gd name="T23" fmla="*/ 205 h 216"/>
                  <a:gd name="T24" fmla="*/ 0 w 60"/>
                  <a:gd name="T25" fmla="*/ 211 h 216"/>
                  <a:gd name="T26" fmla="*/ 15 w 60"/>
                  <a:gd name="T27" fmla="*/ 216 h 216"/>
                  <a:gd name="T28" fmla="*/ 19 w 60"/>
                  <a:gd name="T29" fmla="*/ 213 h 216"/>
                  <a:gd name="T30" fmla="*/ 20 w 60"/>
                  <a:gd name="T31" fmla="*/ 203 h 216"/>
                  <a:gd name="T32" fmla="*/ 25 w 60"/>
                  <a:gd name="T33" fmla="*/ 188 h 216"/>
                  <a:gd name="T34" fmla="*/ 31 w 60"/>
                  <a:gd name="T35" fmla="*/ 182 h 216"/>
                  <a:gd name="T36" fmla="*/ 39 w 60"/>
                  <a:gd name="T37" fmla="*/ 177 h 216"/>
                  <a:gd name="T38" fmla="*/ 45 w 60"/>
                  <a:gd name="T39" fmla="*/ 172 h 216"/>
                  <a:gd name="T40" fmla="*/ 47 w 60"/>
                  <a:gd name="T41" fmla="*/ 167 h 216"/>
                  <a:gd name="T42" fmla="*/ 42 w 60"/>
                  <a:gd name="T43" fmla="*/ 162 h 216"/>
                  <a:gd name="T44" fmla="*/ 39 w 60"/>
                  <a:gd name="T45" fmla="*/ 158 h 216"/>
                  <a:gd name="T46" fmla="*/ 35 w 60"/>
                  <a:gd name="T47" fmla="*/ 146 h 216"/>
                  <a:gd name="T48" fmla="*/ 39 w 60"/>
                  <a:gd name="T49" fmla="*/ 117 h 216"/>
                  <a:gd name="T50" fmla="*/ 47 w 60"/>
                  <a:gd name="T51" fmla="*/ 83 h 216"/>
                  <a:gd name="T52" fmla="*/ 56 w 60"/>
                  <a:gd name="T53" fmla="*/ 58 h 216"/>
                  <a:gd name="T54" fmla="*/ 60 w 60"/>
                  <a:gd name="T55" fmla="*/ 26 h 216"/>
                  <a:gd name="T56" fmla="*/ 56 w 60"/>
                  <a:gd name="T57" fmla="*/ 3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16"/>
                  <a:gd name="T89" fmla="*/ 60 w 60"/>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16">
                    <a:moveTo>
                      <a:pt x="56" y="3"/>
                    </a:moveTo>
                    <a:lnTo>
                      <a:pt x="41" y="0"/>
                    </a:lnTo>
                    <a:lnTo>
                      <a:pt x="32" y="3"/>
                    </a:lnTo>
                    <a:lnTo>
                      <a:pt x="29" y="15"/>
                    </a:lnTo>
                    <a:lnTo>
                      <a:pt x="32" y="76"/>
                    </a:lnTo>
                    <a:lnTo>
                      <a:pt x="32" y="91"/>
                    </a:lnTo>
                    <a:lnTo>
                      <a:pt x="26" y="118"/>
                    </a:lnTo>
                    <a:lnTo>
                      <a:pt x="25" y="150"/>
                    </a:lnTo>
                    <a:lnTo>
                      <a:pt x="29" y="165"/>
                    </a:lnTo>
                    <a:lnTo>
                      <a:pt x="25" y="175"/>
                    </a:lnTo>
                    <a:lnTo>
                      <a:pt x="6" y="187"/>
                    </a:lnTo>
                    <a:lnTo>
                      <a:pt x="0" y="205"/>
                    </a:lnTo>
                    <a:lnTo>
                      <a:pt x="0" y="211"/>
                    </a:lnTo>
                    <a:lnTo>
                      <a:pt x="15" y="216"/>
                    </a:lnTo>
                    <a:lnTo>
                      <a:pt x="19" y="213"/>
                    </a:lnTo>
                    <a:lnTo>
                      <a:pt x="20" y="203"/>
                    </a:lnTo>
                    <a:lnTo>
                      <a:pt x="25" y="188"/>
                    </a:lnTo>
                    <a:lnTo>
                      <a:pt x="31" y="182"/>
                    </a:lnTo>
                    <a:lnTo>
                      <a:pt x="39" y="177"/>
                    </a:lnTo>
                    <a:lnTo>
                      <a:pt x="45" y="172"/>
                    </a:lnTo>
                    <a:lnTo>
                      <a:pt x="47" y="167"/>
                    </a:lnTo>
                    <a:lnTo>
                      <a:pt x="42" y="162"/>
                    </a:lnTo>
                    <a:lnTo>
                      <a:pt x="39" y="158"/>
                    </a:lnTo>
                    <a:lnTo>
                      <a:pt x="35" y="146"/>
                    </a:lnTo>
                    <a:lnTo>
                      <a:pt x="39" y="117"/>
                    </a:lnTo>
                    <a:lnTo>
                      <a:pt x="47" y="83"/>
                    </a:lnTo>
                    <a:lnTo>
                      <a:pt x="56" y="58"/>
                    </a:lnTo>
                    <a:lnTo>
                      <a:pt x="60" y="26"/>
                    </a:lnTo>
                    <a:lnTo>
                      <a:pt x="5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sp>
            <p:nvSpPr>
              <p:cNvPr id="468" name="Freeform 202"/>
              <p:cNvSpPr>
                <a:spLocks/>
              </p:cNvSpPr>
              <p:nvPr/>
            </p:nvSpPr>
            <p:spPr bwMode="auto">
              <a:xfrm>
                <a:off x="1569" y="2007"/>
                <a:ext cx="100" cy="182"/>
              </a:xfrm>
              <a:custGeom>
                <a:avLst/>
                <a:gdLst>
                  <a:gd name="T0" fmla="*/ 33 w 100"/>
                  <a:gd name="T1" fmla="*/ 26 h 182"/>
                  <a:gd name="T2" fmla="*/ 30 w 100"/>
                  <a:gd name="T3" fmla="*/ 8 h 182"/>
                  <a:gd name="T4" fmla="*/ 18 w 100"/>
                  <a:gd name="T5" fmla="*/ 0 h 182"/>
                  <a:gd name="T6" fmla="*/ 1 w 100"/>
                  <a:gd name="T7" fmla="*/ 1 h 182"/>
                  <a:gd name="T8" fmla="*/ 0 w 100"/>
                  <a:gd name="T9" fmla="*/ 8 h 182"/>
                  <a:gd name="T10" fmla="*/ 1 w 100"/>
                  <a:gd name="T11" fmla="*/ 25 h 182"/>
                  <a:gd name="T12" fmla="*/ 10 w 100"/>
                  <a:gd name="T13" fmla="*/ 52 h 182"/>
                  <a:gd name="T14" fmla="*/ 17 w 100"/>
                  <a:gd name="T15" fmla="*/ 71 h 182"/>
                  <a:gd name="T16" fmla="*/ 25 w 100"/>
                  <a:gd name="T17" fmla="*/ 97 h 182"/>
                  <a:gd name="T18" fmla="*/ 27 w 100"/>
                  <a:gd name="T19" fmla="*/ 118 h 182"/>
                  <a:gd name="T20" fmla="*/ 27 w 100"/>
                  <a:gd name="T21" fmla="*/ 137 h 182"/>
                  <a:gd name="T22" fmla="*/ 23 w 100"/>
                  <a:gd name="T23" fmla="*/ 150 h 182"/>
                  <a:gd name="T24" fmla="*/ 20 w 100"/>
                  <a:gd name="T25" fmla="*/ 156 h 182"/>
                  <a:gd name="T26" fmla="*/ 20 w 100"/>
                  <a:gd name="T27" fmla="*/ 160 h 182"/>
                  <a:gd name="T28" fmla="*/ 25 w 100"/>
                  <a:gd name="T29" fmla="*/ 166 h 182"/>
                  <a:gd name="T30" fmla="*/ 35 w 100"/>
                  <a:gd name="T31" fmla="*/ 168 h 182"/>
                  <a:gd name="T32" fmla="*/ 48 w 100"/>
                  <a:gd name="T33" fmla="*/ 168 h 182"/>
                  <a:gd name="T34" fmla="*/ 73 w 100"/>
                  <a:gd name="T35" fmla="*/ 175 h 182"/>
                  <a:gd name="T36" fmla="*/ 83 w 100"/>
                  <a:gd name="T37" fmla="*/ 182 h 182"/>
                  <a:gd name="T38" fmla="*/ 93 w 100"/>
                  <a:gd name="T39" fmla="*/ 177 h 182"/>
                  <a:gd name="T40" fmla="*/ 100 w 100"/>
                  <a:gd name="T41" fmla="*/ 166 h 182"/>
                  <a:gd name="T42" fmla="*/ 93 w 100"/>
                  <a:gd name="T43" fmla="*/ 162 h 182"/>
                  <a:gd name="T44" fmla="*/ 72 w 100"/>
                  <a:gd name="T45" fmla="*/ 160 h 182"/>
                  <a:gd name="T46" fmla="*/ 47 w 100"/>
                  <a:gd name="T47" fmla="*/ 160 h 182"/>
                  <a:gd name="T48" fmla="*/ 36 w 100"/>
                  <a:gd name="T49" fmla="*/ 158 h 182"/>
                  <a:gd name="T50" fmla="*/ 35 w 100"/>
                  <a:gd name="T51" fmla="*/ 151 h 182"/>
                  <a:gd name="T52" fmla="*/ 36 w 100"/>
                  <a:gd name="T53" fmla="*/ 138 h 182"/>
                  <a:gd name="T54" fmla="*/ 37 w 100"/>
                  <a:gd name="T55" fmla="*/ 118 h 182"/>
                  <a:gd name="T56" fmla="*/ 36 w 100"/>
                  <a:gd name="T57" fmla="*/ 95 h 182"/>
                  <a:gd name="T58" fmla="*/ 31 w 100"/>
                  <a:gd name="T59" fmla="*/ 62 h 182"/>
                  <a:gd name="T60" fmla="*/ 33 w 100"/>
                  <a:gd name="T61" fmla="*/ 35 h 182"/>
                  <a:gd name="T62" fmla="*/ 33 w 100"/>
                  <a:gd name="T63" fmla="*/ 26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182"/>
                  <a:gd name="T98" fmla="*/ 100 w 100"/>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182">
                    <a:moveTo>
                      <a:pt x="33" y="26"/>
                    </a:moveTo>
                    <a:lnTo>
                      <a:pt x="30" y="8"/>
                    </a:lnTo>
                    <a:lnTo>
                      <a:pt x="18" y="0"/>
                    </a:lnTo>
                    <a:lnTo>
                      <a:pt x="1" y="1"/>
                    </a:lnTo>
                    <a:lnTo>
                      <a:pt x="0" y="8"/>
                    </a:lnTo>
                    <a:lnTo>
                      <a:pt x="1" y="25"/>
                    </a:lnTo>
                    <a:lnTo>
                      <a:pt x="10" y="52"/>
                    </a:lnTo>
                    <a:lnTo>
                      <a:pt x="17" y="71"/>
                    </a:lnTo>
                    <a:lnTo>
                      <a:pt x="25" y="97"/>
                    </a:lnTo>
                    <a:lnTo>
                      <a:pt x="27" y="118"/>
                    </a:lnTo>
                    <a:lnTo>
                      <a:pt x="27" y="137"/>
                    </a:lnTo>
                    <a:lnTo>
                      <a:pt x="23" y="150"/>
                    </a:lnTo>
                    <a:lnTo>
                      <a:pt x="20" y="156"/>
                    </a:lnTo>
                    <a:lnTo>
                      <a:pt x="20" y="160"/>
                    </a:lnTo>
                    <a:lnTo>
                      <a:pt x="25" y="166"/>
                    </a:lnTo>
                    <a:lnTo>
                      <a:pt x="35" y="168"/>
                    </a:lnTo>
                    <a:lnTo>
                      <a:pt x="48" y="168"/>
                    </a:lnTo>
                    <a:lnTo>
                      <a:pt x="73" y="175"/>
                    </a:lnTo>
                    <a:lnTo>
                      <a:pt x="83" y="182"/>
                    </a:lnTo>
                    <a:lnTo>
                      <a:pt x="93" y="177"/>
                    </a:lnTo>
                    <a:lnTo>
                      <a:pt x="100" y="166"/>
                    </a:lnTo>
                    <a:lnTo>
                      <a:pt x="93" y="162"/>
                    </a:lnTo>
                    <a:lnTo>
                      <a:pt x="72" y="160"/>
                    </a:lnTo>
                    <a:lnTo>
                      <a:pt x="47" y="160"/>
                    </a:lnTo>
                    <a:lnTo>
                      <a:pt x="36" y="158"/>
                    </a:lnTo>
                    <a:lnTo>
                      <a:pt x="35" y="151"/>
                    </a:lnTo>
                    <a:lnTo>
                      <a:pt x="36" y="138"/>
                    </a:lnTo>
                    <a:lnTo>
                      <a:pt x="37" y="118"/>
                    </a:lnTo>
                    <a:lnTo>
                      <a:pt x="36" y="95"/>
                    </a:lnTo>
                    <a:lnTo>
                      <a:pt x="31" y="62"/>
                    </a:lnTo>
                    <a:lnTo>
                      <a:pt x="33" y="35"/>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a:p>
            </p:txBody>
          </p:sp>
        </p:grpSp>
      </p:grpSp>
      <p:sp>
        <p:nvSpPr>
          <p:cNvPr id="2" name="Down Arrow 1"/>
          <p:cNvSpPr/>
          <p:nvPr/>
        </p:nvSpPr>
        <p:spPr>
          <a:xfrm rot="3455403">
            <a:off x="4618814" y="3833920"/>
            <a:ext cx="142195" cy="442983"/>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45" name="Text Box 101"/>
          <p:cNvSpPr txBox="1">
            <a:spLocks noChangeArrowheads="1"/>
          </p:cNvSpPr>
          <p:nvPr/>
        </p:nvSpPr>
        <p:spPr bwMode="auto">
          <a:xfrm>
            <a:off x="6072027" y="4708542"/>
            <a:ext cx="1650527"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err="1" smtClean="0"/>
              <a:t>Relational</a:t>
            </a:r>
            <a:r>
              <a:rPr lang="sv-SE" altLang="sv-SE" sz="825" b="1" i="0" dirty="0" smtClean="0"/>
              <a:t> </a:t>
            </a:r>
            <a:r>
              <a:rPr lang="sv-SE" altLang="sv-SE" sz="825" b="1" i="0" dirty="0" err="1" smtClean="0"/>
              <a:t>database</a:t>
            </a:r>
            <a:r>
              <a:rPr lang="sv-SE" altLang="sv-SE" sz="825" b="1" i="0" dirty="0" smtClean="0"/>
              <a:t> </a:t>
            </a:r>
            <a:r>
              <a:rPr lang="sv-SE" altLang="sv-SE" sz="825" b="1" i="0" dirty="0" err="1" smtClean="0"/>
              <a:t>model</a:t>
            </a:r>
            <a:r>
              <a:rPr lang="sv-SE" altLang="sv-SE" sz="825" b="1" i="0" dirty="0" smtClean="0"/>
              <a:t> </a:t>
            </a:r>
            <a:r>
              <a:rPr lang="sv-SE" altLang="sv-SE" sz="825" i="0" dirty="0" smtClean="0"/>
              <a:t>(in a UML Class Diagram)</a:t>
            </a:r>
            <a:endParaRPr lang="sv-SE" altLang="sv-SE" sz="825" i="0" dirty="0"/>
          </a:p>
          <a:p>
            <a:pPr algn="r" eaLnBrk="1" hangingPunct="1"/>
            <a:endParaRPr lang="sv-SE" altLang="sv-SE" sz="825" b="1" i="0" dirty="0"/>
          </a:p>
        </p:txBody>
      </p:sp>
      <p:sp>
        <p:nvSpPr>
          <p:cNvPr id="246" name="Text Box 80"/>
          <p:cNvSpPr txBox="1">
            <a:spLocks noChangeArrowheads="1"/>
          </p:cNvSpPr>
          <p:nvPr/>
        </p:nvSpPr>
        <p:spPr bwMode="auto">
          <a:xfrm>
            <a:off x="5704756" y="3383269"/>
            <a:ext cx="175162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r>
              <a:rPr lang="sv-SE" altLang="sv-SE" sz="825" b="1" i="0" dirty="0" smtClean="0"/>
              <a:t>System </a:t>
            </a:r>
            <a:r>
              <a:rPr lang="sv-SE" altLang="sv-SE" sz="825" b="1" i="0" dirty="0" err="1" smtClean="0"/>
              <a:t>model</a:t>
            </a:r>
            <a:r>
              <a:rPr lang="sv-SE" altLang="sv-SE" sz="825" b="1" i="0" dirty="0" smtClean="0"/>
              <a:t> </a:t>
            </a:r>
            <a:r>
              <a:rPr lang="sv-SE" altLang="sv-SE" sz="825" i="0" dirty="0" err="1" smtClean="0"/>
              <a:t>of</a:t>
            </a:r>
            <a:r>
              <a:rPr lang="sv-SE" altLang="sv-SE" sz="825" i="0" dirty="0" smtClean="0"/>
              <a:t> software </a:t>
            </a:r>
            <a:r>
              <a:rPr lang="sv-SE" altLang="sv-SE" sz="825" i="0" dirty="0" err="1" smtClean="0"/>
              <a:t>concepts</a:t>
            </a:r>
            <a:r>
              <a:rPr lang="sv-SE" altLang="sv-SE" sz="825" i="0" dirty="0"/>
              <a:t> </a:t>
            </a:r>
            <a:r>
              <a:rPr lang="sv-SE" altLang="sv-SE" sz="825" i="0" dirty="0" smtClean="0"/>
              <a:t>(in UML Class Diagram)</a:t>
            </a:r>
            <a:endParaRPr lang="sv-SE" altLang="sv-SE" sz="825" i="0" dirty="0"/>
          </a:p>
        </p:txBody>
      </p:sp>
      <p:grpSp>
        <p:nvGrpSpPr>
          <p:cNvPr id="247" name="Group 103"/>
          <p:cNvGrpSpPr>
            <a:grpSpLocks/>
          </p:cNvGrpSpPr>
          <p:nvPr/>
        </p:nvGrpSpPr>
        <p:grpSpPr bwMode="auto">
          <a:xfrm>
            <a:off x="6151434" y="4273154"/>
            <a:ext cx="171904" cy="159734"/>
            <a:chOff x="2608" y="1888"/>
            <a:chExt cx="590" cy="576"/>
          </a:xfrm>
        </p:grpSpPr>
        <p:sp>
          <p:nvSpPr>
            <p:cNvPr id="248"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49"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0"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1" name="Group 107"/>
          <p:cNvGrpSpPr>
            <a:grpSpLocks/>
          </p:cNvGrpSpPr>
          <p:nvPr/>
        </p:nvGrpSpPr>
        <p:grpSpPr bwMode="auto">
          <a:xfrm>
            <a:off x="6389478" y="4273154"/>
            <a:ext cx="171904" cy="159734"/>
            <a:chOff x="2608" y="1888"/>
            <a:chExt cx="590" cy="576"/>
          </a:xfrm>
        </p:grpSpPr>
        <p:sp>
          <p:nvSpPr>
            <p:cNvPr id="25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5" name="Group 111"/>
          <p:cNvGrpSpPr>
            <a:grpSpLocks/>
          </p:cNvGrpSpPr>
          <p:nvPr/>
        </p:nvGrpSpPr>
        <p:grpSpPr bwMode="auto">
          <a:xfrm>
            <a:off x="6389478" y="4490848"/>
            <a:ext cx="171904" cy="159734"/>
            <a:chOff x="2608" y="1888"/>
            <a:chExt cx="590" cy="576"/>
          </a:xfrm>
        </p:grpSpPr>
        <p:sp>
          <p:nvSpPr>
            <p:cNvPr id="256"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57"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58"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59" name="Group 115"/>
          <p:cNvGrpSpPr>
            <a:grpSpLocks/>
          </p:cNvGrpSpPr>
          <p:nvPr/>
        </p:nvGrpSpPr>
        <p:grpSpPr bwMode="auto">
          <a:xfrm>
            <a:off x="6627230" y="4490848"/>
            <a:ext cx="171904" cy="159734"/>
            <a:chOff x="2608" y="1888"/>
            <a:chExt cx="590" cy="576"/>
          </a:xfrm>
        </p:grpSpPr>
        <p:sp>
          <p:nvSpPr>
            <p:cNvPr id="260"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61"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62"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sp>
        <p:nvSpPr>
          <p:cNvPr id="263" name="Down Arrow 262"/>
          <p:cNvSpPr/>
          <p:nvPr/>
        </p:nvSpPr>
        <p:spPr>
          <a:xfrm>
            <a:off x="5153594" y="2178383"/>
            <a:ext cx="179018" cy="1086238"/>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3" name="Rectangle 2"/>
          <p:cNvSpPr/>
          <p:nvPr/>
        </p:nvSpPr>
        <p:spPr>
          <a:xfrm>
            <a:off x="10941575" y="50852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6" name="Rectangle 265"/>
          <p:cNvSpPr/>
          <p:nvPr/>
        </p:nvSpPr>
        <p:spPr>
          <a:xfrm>
            <a:off x="11211373" y="50852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7" name="Rectangle 266"/>
          <p:cNvSpPr/>
          <p:nvPr/>
        </p:nvSpPr>
        <p:spPr>
          <a:xfrm>
            <a:off x="11451234" y="50865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69" name="Rectangle 268"/>
          <p:cNvSpPr/>
          <p:nvPr/>
        </p:nvSpPr>
        <p:spPr>
          <a:xfrm>
            <a:off x="11093975" y="52376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0" name="Rectangle 269"/>
          <p:cNvSpPr/>
          <p:nvPr/>
        </p:nvSpPr>
        <p:spPr>
          <a:xfrm>
            <a:off x="11363773" y="52376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1" name="Rectangle 270"/>
          <p:cNvSpPr/>
          <p:nvPr/>
        </p:nvSpPr>
        <p:spPr>
          <a:xfrm>
            <a:off x="11603634" y="52389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2" name="Rectangle 271"/>
          <p:cNvSpPr/>
          <p:nvPr/>
        </p:nvSpPr>
        <p:spPr>
          <a:xfrm>
            <a:off x="11246375" y="5390020"/>
            <a:ext cx="126797"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3" name="Rectangle 272"/>
          <p:cNvSpPr/>
          <p:nvPr/>
        </p:nvSpPr>
        <p:spPr>
          <a:xfrm>
            <a:off x="11516173" y="5390020"/>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4" name="Rectangle 273"/>
          <p:cNvSpPr/>
          <p:nvPr/>
        </p:nvSpPr>
        <p:spPr>
          <a:xfrm>
            <a:off x="11756034" y="5391351"/>
            <a:ext cx="113553" cy="50424"/>
          </a:xfrm>
          <a:prstGeom prst="rect">
            <a:avLst/>
          </a:prstGeom>
          <a:solidFill>
            <a:srgbClr val="FFFF00"/>
          </a:solidFill>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276" name="Down Arrow 275"/>
          <p:cNvSpPr/>
          <p:nvPr/>
        </p:nvSpPr>
        <p:spPr>
          <a:xfrm rot="18572919">
            <a:off x="5832920" y="3880984"/>
            <a:ext cx="126898" cy="404429"/>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sp>
        <p:nvSpPr>
          <p:cNvPr id="277" name="Down Arrow 276"/>
          <p:cNvSpPr/>
          <p:nvPr/>
        </p:nvSpPr>
        <p:spPr>
          <a:xfrm>
            <a:off x="5226059" y="3956103"/>
            <a:ext cx="178290" cy="260290"/>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sv-SE"/>
          </a:p>
        </p:txBody>
      </p:sp>
      <p:grpSp>
        <p:nvGrpSpPr>
          <p:cNvPr id="280" name="Group 102"/>
          <p:cNvGrpSpPr>
            <a:grpSpLocks/>
          </p:cNvGrpSpPr>
          <p:nvPr/>
        </p:nvGrpSpPr>
        <p:grpSpPr bwMode="auto">
          <a:xfrm>
            <a:off x="5061089" y="4266256"/>
            <a:ext cx="647700" cy="377428"/>
            <a:chOff x="521" y="1071"/>
            <a:chExt cx="2223" cy="1361"/>
          </a:xfrm>
        </p:grpSpPr>
        <p:grpSp>
          <p:nvGrpSpPr>
            <p:cNvPr id="281" name="Group 103"/>
            <p:cNvGrpSpPr>
              <a:grpSpLocks/>
            </p:cNvGrpSpPr>
            <p:nvPr/>
          </p:nvGrpSpPr>
          <p:grpSpPr bwMode="auto">
            <a:xfrm>
              <a:off x="521" y="1071"/>
              <a:ext cx="590" cy="576"/>
              <a:chOff x="2608" y="1888"/>
              <a:chExt cx="590" cy="576"/>
            </a:xfrm>
          </p:grpSpPr>
          <p:sp>
            <p:nvSpPr>
              <p:cNvPr id="297"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98"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9"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82" name="Group 107"/>
            <p:cNvGrpSpPr>
              <a:grpSpLocks/>
            </p:cNvGrpSpPr>
            <p:nvPr/>
          </p:nvGrpSpPr>
          <p:grpSpPr bwMode="auto">
            <a:xfrm>
              <a:off x="1338" y="1071"/>
              <a:ext cx="590" cy="576"/>
              <a:chOff x="2608" y="1888"/>
              <a:chExt cx="590" cy="576"/>
            </a:xfrm>
          </p:grpSpPr>
          <p:sp>
            <p:nvSpPr>
              <p:cNvPr id="294"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95"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6"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83" name="Group 111"/>
            <p:cNvGrpSpPr>
              <a:grpSpLocks/>
            </p:cNvGrpSpPr>
            <p:nvPr/>
          </p:nvGrpSpPr>
          <p:grpSpPr bwMode="auto">
            <a:xfrm>
              <a:off x="1338" y="1856"/>
              <a:ext cx="590" cy="576"/>
              <a:chOff x="2608" y="1888"/>
              <a:chExt cx="590" cy="576"/>
            </a:xfrm>
          </p:grpSpPr>
          <p:sp>
            <p:nvSpPr>
              <p:cNvPr id="291"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92"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3"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84" name="Group 115"/>
            <p:cNvGrpSpPr>
              <a:grpSpLocks/>
            </p:cNvGrpSpPr>
            <p:nvPr/>
          </p:nvGrpSpPr>
          <p:grpSpPr bwMode="auto">
            <a:xfrm>
              <a:off x="2154" y="1856"/>
              <a:ext cx="590" cy="576"/>
              <a:chOff x="2608" y="1888"/>
              <a:chExt cx="590" cy="576"/>
            </a:xfrm>
          </p:grpSpPr>
          <p:sp>
            <p:nvSpPr>
              <p:cNvPr id="288"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289"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290"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285" name="AutoShape 119"/>
            <p:cNvCxnSpPr>
              <a:cxnSpLocks noChangeShapeType="1"/>
              <a:stCxn id="294" idx="2"/>
              <a:endCxn id="291"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86" name="AutoShape 120"/>
            <p:cNvCxnSpPr>
              <a:cxnSpLocks noChangeShapeType="1"/>
              <a:stCxn id="291" idx="3"/>
              <a:endCxn id="288"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87" name="AutoShape 121"/>
            <p:cNvCxnSpPr>
              <a:cxnSpLocks noChangeShapeType="1"/>
              <a:stCxn id="291" idx="1"/>
              <a:endCxn id="297"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300" name="Text Box 101"/>
          <p:cNvSpPr txBox="1">
            <a:spLocks noChangeArrowheads="1"/>
          </p:cNvSpPr>
          <p:nvPr/>
        </p:nvSpPr>
        <p:spPr bwMode="auto">
          <a:xfrm>
            <a:off x="4742185" y="4713689"/>
            <a:ext cx="1235661"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smtClean="0"/>
              <a:t>Java  </a:t>
            </a:r>
            <a:r>
              <a:rPr lang="sv-SE" altLang="sv-SE" sz="825" b="1" i="0" dirty="0" err="1" smtClean="0"/>
              <a:t>model</a:t>
            </a:r>
            <a:r>
              <a:rPr lang="sv-SE" altLang="sv-SE" sz="825" b="1" i="0" dirty="0" smtClean="0"/>
              <a:t> </a:t>
            </a:r>
            <a:r>
              <a:rPr lang="sv-SE" altLang="sv-SE" sz="825" i="0" dirty="0" smtClean="0"/>
              <a:t>(in a UML Class Diagram</a:t>
            </a:r>
            <a:r>
              <a:rPr lang="sv-SE" altLang="sv-SE" sz="825" b="1" i="0" dirty="0" smtClean="0"/>
              <a:t>)</a:t>
            </a:r>
            <a:endParaRPr lang="sv-SE" altLang="sv-SE" sz="825" i="0" dirty="0"/>
          </a:p>
          <a:p>
            <a:pPr algn="r" eaLnBrk="1" hangingPunct="1"/>
            <a:endParaRPr lang="sv-SE" altLang="sv-SE" sz="825" b="1" i="0" dirty="0"/>
          </a:p>
        </p:txBody>
      </p:sp>
      <p:grpSp>
        <p:nvGrpSpPr>
          <p:cNvPr id="275" name="Group 102"/>
          <p:cNvGrpSpPr>
            <a:grpSpLocks/>
          </p:cNvGrpSpPr>
          <p:nvPr/>
        </p:nvGrpSpPr>
        <p:grpSpPr bwMode="auto">
          <a:xfrm>
            <a:off x="3911557" y="4267723"/>
            <a:ext cx="647700" cy="377428"/>
            <a:chOff x="521" y="1071"/>
            <a:chExt cx="2223" cy="1361"/>
          </a:xfrm>
        </p:grpSpPr>
        <p:grpSp>
          <p:nvGrpSpPr>
            <p:cNvPr id="278" name="Group 103"/>
            <p:cNvGrpSpPr>
              <a:grpSpLocks/>
            </p:cNvGrpSpPr>
            <p:nvPr/>
          </p:nvGrpSpPr>
          <p:grpSpPr bwMode="auto">
            <a:xfrm>
              <a:off x="521" y="1071"/>
              <a:ext cx="590" cy="576"/>
              <a:chOff x="2608" y="1888"/>
              <a:chExt cx="590" cy="576"/>
            </a:xfrm>
          </p:grpSpPr>
          <p:sp>
            <p:nvSpPr>
              <p:cNvPr id="315" name="Rectangle 104"/>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6" name="Line 105"/>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7" name="Line 106"/>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279" name="Group 107"/>
            <p:cNvGrpSpPr>
              <a:grpSpLocks/>
            </p:cNvGrpSpPr>
            <p:nvPr/>
          </p:nvGrpSpPr>
          <p:grpSpPr bwMode="auto">
            <a:xfrm>
              <a:off x="1338" y="1071"/>
              <a:ext cx="590" cy="576"/>
              <a:chOff x="2608" y="1888"/>
              <a:chExt cx="590" cy="576"/>
            </a:xfrm>
          </p:grpSpPr>
          <p:sp>
            <p:nvSpPr>
              <p:cNvPr id="312" name="Rectangle 108"/>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3" name="Line 109"/>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4" name="Line 110"/>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01" name="Group 111"/>
            <p:cNvGrpSpPr>
              <a:grpSpLocks/>
            </p:cNvGrpSpPr>
            <p:nvPr/>
          </p:nvGrpSpPr>
          <p:grpSpPr bwMode="auto">
            <a:xfrm>
              <a:off x="1338" y="1856"/>
              <a:ext cx="590" cy="576"/>
              <a:chOff x="2608" y="1888"/>
              <a:chExt cx="590" cy="576"/>
            </a:xfrm>
          </p:grpSpPr>
          <p:sp>
            <p:nvSpPr>
              <p:cNvPr id="309" name="Rectangle 112"/>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10" name="Line 113"/>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11" name="Line 114"/>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grpSp>
          <p:nvGrpSpPr>
            <p:cNvPr id="302" name="Group 115"/>
            <p:cNvGrpSpPr>
              <a:grpSpLocks/>
            </p:cNvGrpSpPr>
            <p:nvPr/>
          </p:nvGrpSpPr>
          <p:grpSpPr bwMode="auto">
            <a:xfrm>
              <a:off x="2154" y="1856"/>
              <a:ext cx="590" cy="576"/>
              <a:chOff x="2608" y="1888"/>
              <a:chExt cx="590" cy="576"/>
            </a:xfrm>
          </p:grpSpPr>
          <p:sp>
            <p:nvSpPr>
              <p:cNvPr id="306" name="Rectangle 116"/>
              <p:cNvSpPr>
                <a:spLocks noChangeArrowheads="1"/>
              </p:cNvSpPr>
              <p:nvPr/>
            </p:nvSpPr>
            <p:spPr bwMode="auto">
              <a:xfrm>
                <a:off x="2608" y="1888"/>
                <a:ext cx="590" cy="576"/>
              </a:xfrm>
              <a:prstGeom prst="rect">
                <a:avLst/>
              </a:prstGeom>
              <a:solidFill>
                <a:srgbClr val="FFFF00"/>
              </a:solidFill>
              <a:ln w="9525">
                <a:solidFill>
                  <a:schemeClr val="tx1"/>
                </a:solidFill>
                <a:miter lim="800000"/>
                <a:headEnd/>
                <a:tailEnd/>
              </a:ln>
            </p:spPr>
            <p:txBody>
              <a:bodyPr wrap="none" anchor="ct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eaLnBrk="1" hangingPunct="1"/>
                <a:endParaRPr lang="sv-SE" altLang="sv-SE" sz="1050"/>
              </a:p>
            </p:txBody>
          </p:sp>
          <p:sp>
            <p:nvSpPr>
              <p:cNvPr id="307" name="Line 117"/>
              <p:cNvSpPr>
                <a:spLocks noChangeShapeType="1"/>
              </p:cNvSpPr>
              <p:nvPr/>
            </p:nvSpPr>
            <p:spPr bwMode="auto">
              <a:xfrm>
                <a:off x="2608" y="2069"/>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sp>
            <p:nvSpPr>
              <p:cNvPr id="308" name="Line 118"/>
              <p:cNvSpPr>
                <a:spLocks noChangeShapeType="1"/>
              </p:cNvSpPr>
              <p:nvPr/>
            </p:nvSpPr>
            <p:spPr bwMode="auto">
              <a:xfrm>
                <a:off x="2608" y="2296"/>
                <a:ext cx="5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sv-SE" sz="1350"/>
              </a:p>
            </p:txBody>
          </p:sp>
        </p:grpSp>
        <p:cxnSp>
          <p:nvCxnSpPr>
            <p:cNvPr id="303" name="AutoShape 119"/>
            <p:cNvCxnSpPr>
              <a:cxnSpLocks noChangeShapeType="1"/>
              <a:stCxn id="312" idx="2"/>
              <a:endCxn id="309" idx="0"/>
            </p:cNvCxnSpPr>
            <p:nvPr/>
          </p:nvCxnSpPr>
          <p:spPr bwMode="auto">
            <a:xfrm>
              <a:off x="1633" y="1647"/>
              <a:ext cx="0" cy="209"/>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04" name="AutoShape 120"/>
            <p:cNvCxnSpPr>
              <a:cxnSpLocks noChangeShapeType="1"/>
              <a:stCxn id="309" idx="3"/>
              <a:endCxn id="306" idx="1"/>
            </p:cNvCxnSpPr>
            <p:nvPr/>
          </p:nvCxnSpPr>
          <p:spPr bwMode="auto">
            <a:xfrm>
              <a:off x="1928" y="2144"/>
              <a:ext cx="226" cy="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05" name="AutoShape 121"/>
            <p:cNvCxnSpPr>
              <a:cxnSpLocks noChangeShapeType="1"/>
              <a:stCxn id="309" idx="1"/>
              <a:endCxn id="315" idx="2"/>
            </p:cNvCxnSpPr>
            <p:nvPr/>
          </p:nvCxnSpPr>
          <p:spPr bwMode="auto">
            <a:xfrm rot="10800000">
              <a:off x="816" y="1647"/>
              <a:ext cx="522" cy="49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grpSp>
      <p:sp>
        <p:nvSpPr>
          <p:cNvPr id="318" name="Text Box 101"/>
          <p:cNvSpPr txBox="1">
            <a:spLocks noChangeArrowheads="1"/>
          </p:cNvSpPr>
          <p:nvPr/>
        </p:nvSpPr>
        <p:spPr bwMode="auto">
          <a:xfrm>
            <a:off x="3424609" y="4696247"/>
            <a:ext cx="1388644"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i="1">
                <a:solidFill>
                  <a:schemeClr val="tx1"/>
                </a:solidFill>
                <a:latin typeface="Arial" panose="020B0604020202020204" pitchFamily="34" charset="0"/>
              </a:defRPr>
            </a:lvl1pPr>
            <a:lvl2pPr marL="742950" indent="-285750" eaLnBrk="0" hangingPunct="0">
              <a:defRPr sz="1400" i="1">
                <a:solidFill>
                  <a:schemeClr val="tx1"/>
                </a:solidFill>
                <a:latin typeface="Arial" panose="020B0604020202020204" pitchFamily="34" charset="0"/>
              </a:defRPr>
            </a:lvl2pPr>
            <a:lvl3pPr marL="1143000" indent="-228600" eaLnBrk="0" hangingPunct="0">
              <a:defRPr sz="1400" i="1">
                <a:solidFill>
                  <a:schemeClr val="tx1"/>
                </a:solidFill>
                <a:latin typeface="Arial" panose="020B0604020202020204" pitchFamily="34" charset="0"/>
              </a:defRPr>
            </a:lvl3pPr>
            <a:lvl4pPr marL="1600200" indent="-228600" eaLnBrk="0" hangingPunct="0">
              <a:defRPr sz="1400" i="1">
                <a:solidFill>
                  <a:schemeClr val="tx1"/>
                </a:solidFill>
                <a:latin typeface="Arial" panose="020B0604020202020204" pitchFamily="34" charset="0"/>
              </a:defRPr>
            </a:lvl4pPr>
            <a:lvl5pPr marL="2057400" indent="-228600" eaLnBrk="0" hangingPunct="0">
              <a:defRPr sz="1400" i="1">
                <a:solidFill>
                  <a:schemeClr val="tx1"/>
                </a:solidFill>
                <a:latin typeface="Arial" panose="020B0604020202020204" pitchFamily="34" charset="0"/>
              </a:defRPr>
            </a:lvl5pPr>
            <a:lvl6pPr marL="2514600" indent="-228600" eaLnBrk="0" fontAlgn="base" hangingPunct="0">
              <a:spcBef>
                <a:spcPct val="0"/>
              </a:spcBef>
              <a:spcAft>
                <a:spcPct val="0"/>
              </a:spcAft>
              <a:defRPr sz="1400" i="1">
                <a:solidFill>
                  <a:schemeClr val="tx1"/>
                </a:solidFill>
                <a:latin typeface="Arial" panose="020B0604020202020204" pitchFamily="34" charset="0"/>
              </a:defRPr>
            </a:lvl6pPr>
            <a:lvl7pPr marL="2971800" indent="-228600" eaLnBrk="0" fontAlgn="base" hangingPunct="0">
              <a:spcBef>
                <a:spcPct val="0"/>
              </a:spcBef>
              <a:spcAft>
                <a:spcPct val="0"/>
              </a:spcAft>
              <a:defRPr sz="1400" i="1">
                <a:solidFill>
                  <a:schemeClr val="tx1"/>
                </a:solidFill>
                <a:latin typeface="Arial" panose="020B0604020202020204" pitchFamily="34" charset="0"/>
              </a:defRPr>
            </a:lvl7pPr>
            <a:lvl8pPr marL="3429000" indent="-228600" eaLnBrk="0" fontAlgn="base" hangingPunct="0">
              <a:spcBef>
                <a:spcPct val="0"/>
              </a:spcBef>
              <a:spcAft>
                <a:spcPct val="0"/>
              </a:spcAft>
              <a:defRPr sz="1400" i="1">
                <a:solidFill>
                  <a:schemeClr val="tx1"/>
                </a:solidFill>
                <a:latin typeface="Arial" panose="020B0604020202020204" pitchFamily="34" charset="0"/>
              </a:defRPr>
            </a:lvl8pPr>
            <a:lvl9pPr marL="3886200" indent="-228600" eaLnBrk="0" fontAlgn="base" hangingPunct="0">
              <a:spcBef>
                <a:spcPct val="0"/>
              </a:spcBef>
              <a:spcAft>
                <a:spcPct val="0"/>
              </a:spcAft>
              <a:defRPr sz="1400" i="1">
                <a:solidFill>
                  <a:schemeClr val="tx1"/>
                </a:solidFill>
                <a:latin typeface="Arial" panose="020B0604020202020204" pitchFamily="34" charset="0"/>
              </a:defRPr>
            </a:lvl9pPr>
          </a:lstStyle>
          <a:p>
            <a:pPr algn="r" eaLnBrk="1" hangingPunct="1"/>
            <a:r>
              <a:rPr lang="sv-SE" altLang="sv-SE" sz="825" b="1" i="0" dirty="0" smtClean="0"/>
              <a:t>Web/JSP </a:t>
            </a:r>
            <a:r>
              <a:rPr lang="sv-SE" altLang="sv-SE" sz="825" b="1" i="0" dirty="0" err="1" smtClean="0"/>
              <a:t>model</a:t>
            </a:r>
            <a:r>
              <a:rPr lang="sv-SE" altLang="sv-SE" sz="825" b="1" i="0" dirty="0" smtClean="0"/>
              <a:t> </a:t>
            </a:r>
            <a:r>
              <a:rPr lang="sv-SE" altLang="sv-SE" sz="825" i="0" dirty="0" smtClean="0"/>
              <a:t>(in a UML Class Diagram</a:t>
            </a:r>
            <a:r>
              <a:rPr lang="sv-SE" altLang="sv-SE" sz="825" b="1" i="0" dirty="0" smtClean="0"/>
              <a:t>)</a:t>
            </a:r>
            <a:endParaRPr lang="sv-SE" altLang="sv-SE" sz="825" i="0" dirty="0"/>
          </a:p>
          <a:p>
            <a:pPr algn="r" eaLnBrk="1" hangingPunct="1"/>
            <a:endParaRPr lang="sv-SE" altLang="sv-SE" sz="825" b="1" i="0" dirty="0"/>
          </a:p>
        </p:txBody>
      </p:sp>
      <p:sp>
        <p:nvSpPr>
          <p:cNvPr id="5" name="Rectangle 4"/>
          <p:cNvSpPr/>
          <p:nvPr/>
        </p:nvSpPr>
        <p:spPr>
          <a:xfrm>
            <a:off x="4808716" y="3869327"/>
            <a:ext cx="1233555" cy="1181721"/>
          </a:xfrm>
          <a:prstGeom prst="rect">
            <a:avLst/>
          </a:prstGeom>
          <a:solidFill>
            <a:schemeClr val="lt1">
              <a:alpha val="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319" name="Rectangle 318"/>
          <p:cNvSpPr/>
          <p:nvPr/>
        </p:nvSpPr>
        <p:spPr>
          <a:xfrm>
            <a:off x="3531581" y="3868014"/>
            <a:ext cx="1175000" cy="1210574"/>
          </a:xfrm>
          <a:prstGeom prst="rect">
            <a:avLst/>
          </a:prstGeom>
          <a:solidFill>
            <a:schemeClr val="lt1">
              <a:alpha val="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320" name="Rectangle 319"/>
          <p:cNvSpPr/>
          <p:nvPr/>
        </p:nvSpPr>
        <p:spPr>
          <a:xfrm>
            <a:off x="6146104" y="3870256"/>
            <a:ext cx="1111276" cy="1181721"/>
          </a:xfrm>
          <a:prstGeom prst="rect">
            <a:avLst/>
          </a:prstGeom>
          <a:solidFill>
            <a:schemeClr val="lt1">
              <a:alpha val="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sp>
        <p:nvSpPr>
          <p:cNvPr id="6" name="TextBox 5"/>
          <p:cNvSpPr txBox="1"/>
          <p:nvPr/>
        </p:nvSpPr>
        <p:spPr>
          <a:xfrm>
            <a:off x="3508546" y="3832613"/>
            <a:ext cx="1316258" cy="338554"/>
          </a:xfrm>
          <a:prstGeom prst="rect">
            <a:avLst/>
          </a:prstGeom>
          <a:noFill/>
        </p:spPr>
        <p:txBody>
          <a:bodyPr wrap="none" rtlCol="0">
            <a:spAutoFit/>
          </a:bodyPr>
          <a:lstStyle/>
          <a:p>
            <a:r>
              <a:rPr lang="sv-SE" sz="1600" b="1" dirty="0" smtClean="0"/>
              <a:t>Presentation </a:t>
            </a:r>
            <a:endParaRPr lang="sv-SE" sz="1600" b="1" dirty="0"/>
          </a:p>
        </p:txBody>
      </p:sp>
      <p:sp>
        <p:nvSpPr>
          <p:cNvPr id="321" name="TextBox 320"/>
          <p:cNvSpPr txBox="1"/>
          <p:nvPr/>
        </p:nvSpPr>
        <p:spPr>
          <a:xfrm>
            <a:off x="4775209" y="3818892"/>
            <a:ext cx="1202637" cy="338554"/>
          </a:xfrm>
          <a:prstGeom prst="rect">
            <a:avLst/>
          </a:prstGeom>
          <a:noFill/>
        </p:spPr>
        <p:txBody>
          <a:bodyPr wrap="none" rtlCol="0">
            <a:spAutoFit/>
          </a:bodyPr>
          <a:lstStyle/>
          <a:p>
            <a:r>
              <a:rPr lang="sv-SE" sz="1600" b="1" dirty="0" err="1" smtClean="0"/>
              <a:t>Application</a:t>
            </a:r>
            <a:r>
              <a:rPr lang="sv-SE" sz="1600" b="1" dirty="0" smtClean="0"/>
              <a:t> </a:t>
            </a:r>
            <a:endParaRPr lang="sv-SE" sz="1600" b="1" dirty="0"/>
          </a:p>
        </p:txBody>
      </p:sp>
      <p:sp>
        <p:nvSpPr>
          <p:cNvPr id="322" name="TextBox 321"/>
          <p:cNvSpPr txBox="1"/>
          <p:nvPr/>
        </p:nvSpPr>
        <p:spPr>
          <a:xfrm>
            <a:off x="6417660" y="3818892"/>
            <a:ext cx="876522" cy="338554"/>
          </a:xfrm>
          <a:prstGeom prst="rect">
            <a:avLst/>
          </a:prstGeom>
          <a:noFill/>
        </p:spPr>
        <p:txBody>
          <a:bodyPr wrap="none" rtlCol="0">
            <a:spAutoFit/>
          </a:bodyPr>
          <a:lstStyle/>
          <a:p>
            <a:r>
              <a:rPr lang="sv-SE" sz="1600" b="1" dirty="0" err="1" smtClean="0"/>
              <a:t>Storage</a:t>
            </a:r>
            <a:r>
              <a:rPr lang="sv-SE" sz="1600" b="1" dirty="0" smtClean="0"/>
              <a:t> </a:t>
            </a:r>
            <a:endParaRPr lang="sv-SE" sz="1600" b="1" dirty="0"/>
          </a:p>
        </p:txBody>
      </p:sp>
      <p:pic>
        <p:nvPicPr>
          <p:cNvPr id="7" name="Audio 6">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2"/>
          <a:stretch>
            <a:fillRect/>
          </a:stretch>
        </p:blipFill>
        <p:spPr>
          <a:xfrm>
            <a:off x="8521700" y="4521200"/>
            <a:ext cx="406400" cy="406400"/>
          </a:xfrm>
          <a:prstGeom prst="rect">
            <a:avLst/>
          </a:prstGeom>
        </p:spPr>
      </p:pic>
    </p:spTree>
    <p:custDataLst>
      <p:tags r:id="rId2"/>
    </p:custDataLst>
    <p:extLst>
      <p:ext uri="{BB962C8B-B14F-4D97-AF65-F5344CB8AC3E}">
        <p14:creationId xmlns:p14="http://schemas.microsoft.com/office/powerpoint/2010/main" val="4145785161"/>
      </p:ext>
    </p:extLst>
  </p:cSld>
  <p:clrMapOvr>
    <a:masterClrMapping/>
  </p:clrMapOvr>
  <mc:AlternateContent xmlns:mc="http://schemas.openxmlformats.org/markup-compatibility/2006">
    <mc:Choice xmlns:p14="http://schemas.microsoft.com/office/powerpoint/2010/main" Requires="p14">
      <p:transition spd="slow" p14:dur="2000" advTm="58514"/>
    </mc:Choice>
    <mc:Fallback>
      <p:transition spd="slow" advTm="5851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Domain</a:t>
            </a:r>
            <a:r>
              <a:rPr lang="sv-SE" dirty="0" smtClean="0"/>
              <a:t> </a:t>
            </a:r>
            <a:r>
              <a:rPr lang="sv-SE" dirty="0" err="1" smtClean="0"/>
              <a:t>model</a:t>
            </a:r>
            <a:endParaRPr lang="sv-SE" dirty="0"/>
          </a:p>
        </p:txBody>
      </p:sp>
      <p:sp>
        <p:nvSpPr>
          <p:cNvPr id="3" name="Content Placeholder 2"/>
          <p:cNvSpPr>
            <a:spLocks noGrp="1"/>
          </p:cNvSpPr>
          <p:nvPr>
            <p:ph idx="1"/>
          </p:nvPr>
        </p:nvSpPr>
        <p:spPr/>
        <p:txBody>
          <a:bodyPr>
            <a:normAutofit/>
          </a:bodyPr>
          <a:lstStyle/>
          <a:p>
            <a:r>
              <a:rPr lang="sv-SE" sz="1600" dirty="0" smtClean="0"/>
              <a:t>THE START: </a:t>
            </a:r>
            <a:r>
              <a:rPr lang="sv-SE" sz="1600" dirty="0" err="1" smtClean="0"/>
              <a:t>Concepts</a:t>
            </a:r>
            <a:r>
              <a:rPr lang="sv-SE" sz="1600" dirty="0" smtClean="0"/>
              <a:t> </a:t>
            </a:r>
            <a:r>
              <a:rPr lang="sv-SE" sz="1600" dirty="0" err="1" smtClean="0"/>
              <a:t>used</a:t>
            </a:r>
            <a:r>
              <a:rPr lang="sv-SE" sz="1600" dirty="0" smtClean="0"/>
              <a:t> in a business</a:t>
            </a:r>
            <a:endParaRPr lang="sv-SE" sz="1600" dirty="0"/>
          </a:p>
        </p:txBody>
      </p:sp>
      <p:sp>
        <p:nvSpPr>
          <p:cNvPr id="57"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58"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59"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60"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61"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62"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3"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64"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65"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66" name="Text Box 25"/>
          <p:cNvSpPr txBox="1">
            <a:spLocks noChangeArrowheads="1"/>
          </p:cNvSpPr>
          <p:nvPr/>
        </p:nvSpPr>
        <p:spPr bwMode="auto">
          <a:xfrm>
            <a:off x="6792380" y="2753786"/>
            <a:ext cx="150627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67" name="Rectangle 27"/>
          <p:cNvSpPr>
            <a:spLocks noChangeArrowheads="1"/>
          </p:cNvSpPr>
          <p:nvPr/>
        </p:nvSpPr>
        <p:spPr bwMode="auto">
          <a:xfrm>
            <a:off x="2412682" y="2860303"/>
            <a:ext cx="9909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a:t>
            </a:r>
          </a:p>
        </p:txBody>
      </p:sp>
      <p:sp>
        <p:nvSpPr>
          <p:cNvPr id="68" name="Rectangle 28"/>
          <p:cNvSpPr>
            <a:spLocks noChangeArrowheads="1"/>
          </p:cNvSpPr>
          <p:nvPr/>
        </p:nvSpPr>
        <p:spPr bwMode="auto">
          <a:xfrm>
            <a:off x="4452932" y="3202276"/>
            <a:ext cx="64633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endParaRPr lang="sv-SE" altLang="sv-SE" sz="900" dirty="0">
              <a:latin typeface="Verdana" panose="020B0604030504040204" pitchFamily="34" charset="0"/>
            </a:endParaRPr>
          </a:p>
        </p:txBody>
      </p:sp>
      <p:sp>
        <p:nvSpPr>
          <p:cNvPr id="69"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70"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71"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72"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73"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74" name="Text Box 22"/>
          <p:cNvSpPr txBox="1">
            <a:spLocks noChangeArrowheads="1"/>
          </p:cNvSpPr>
          <p:nvPr/>
        </p:nvSpPr>
        <p:spPr bwMode="auto">
          <a:xfrm>
            <a:off x="6697034" y="2958002"/>
            <a:ext cx="958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75"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76"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77"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78"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79"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80" name="Rectangle 27"/>
          <p:cNvSpPr>
            <a:spLocks noChangeArrowheads="1"/>
          </p:cNvSpPr>
          <p:nvPr/>
        </p:nvSpPr>
        <p:spPr bwMode="auto">
          <a:xfrm>
            <a:off x="914214" y="3872510"/>
            <a:ext cx="126989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endParaRPr lang="sv-SE" altLang="sv-SE" sz="900" dirty="0" smtClean="0">
              <a:latin typeface="Verdana" panose="020B0604030504040204" pitchFamily="34" charset="0"/>
            </a:endParaRPr>
          </a:p>
        </p:txBody>
      </p:sp>
      <p:sp>
        <p:nvSpPr>
          <p:cNvPr id="81"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2"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83"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84" name="Rectangle 27"/>
          <p:cNvSpPr>
            <a:spLocks noChangeArrowheads="1"/>
          </p:cNvSpPr>
          <p:nvPr/>
        </p:nvSpPr>
        <p:spPr bwMode="auto">
          <a:xfrm>
            <a:off x="2751090" y="3892163"/>
            <a:ext cx="146706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endParaRPr lang="sv-SE" altLang="sv-SE" sz="900" dirty="0" smtClean="0">
              <a:latin typeface="Verdana" panose="020B0604030504040204" pitchFamily="34" charset="0"/>
            </a:endParaRPr>
          </a:p>
        </p:txBody>
      </p:sp>
      <p:sp>
        <p:nvSpPr>
          <p:cNvPr id="85"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86"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87"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88"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treacherName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mainArea</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89"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90" name="TextBox 89"/>
          <p:cNvSpPr txBox="1"/>
          <p:nvPr/>
        </p:nvSpPr>
        <p:spPr>
          <a:xfrm>
            <a:off x="6796939" y="3424512"/>
            <a:ext cx="217403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91"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2"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93" name="Isosceles Triangle 92"/>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94" name="Isosceles Triangle 93"/>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95" name="Isosceles Triangle 94"/>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96" name="Isosceles Triangle 95"/>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97" name="Straight Connector 96"/>
          <p:cNvCxnSpPr>
            <a:stCxn id="96"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98" name="Straight Connector 97"/>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99" name="Straight Connector 98"/>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00" name="Straight Connector 99"/>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01"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2"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103"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04"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description</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05"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06"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07"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08" name="TextBox 107"/>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56"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09"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0"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11" name="Rectangle 28"/>
          <p:cNvSpPr>
            <a:spLocks noChangeArrowheads="1"/>
          </p:cNvSpPr>
          <p:nvPr/>
        </p:nvSpPr>
        <p:spPr bwMode="auto">
          <a:xfrm>
            <a:off x="4639750" y="2512512"/>
            <a:ext cx="90601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endParaRPr lang="sv-SE" altLang="sv-SE" sz="900" dirty="0">
              <a:latin typeface="Verdana" panose="020B0604030504040204" pitchFamily="34" charset="0"/>
            </a:endParaRPr>
          </a:p>
        </p:txBody>
      </p:sp>
      <p:sp>
        <p:nvSpPr>
          <p:cNvPr id="113"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14" name="Text Box 17"/>
          <p:cNvSpPr txBox="1">
            <a:spLocks noChangeArrowheads="1"/>
          </p:cNvSpPr>
          <p:nvPr/>
        </p:nvSpPr>
        <p:spPr bwMode="auto">
          <a:xfrm>
            <a:off x="613446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16"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17"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18" name="Isosceles Triangle 117"/>
          <p:cNvSpPr/>
          <p:nvPr/>
        </p:nvSpPr>
        <p:spPr>
          <a:xfrm rot="5400000">
            <a:off x="641147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9" name="Audio 8">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946832656"/>
      </p:ext>
    </p:extLst>
  </p:cSld>
  <p:clrMapOvr>
    <a:masterClrMapping/>
  </p:clrMapOvr>
  <mc:AlternateContent xmlns:mc="http://schemas.openxmlformats.org/markup-compatibility/2006">
    <mc:Choice xmlns:p14="http://schemas.microsoft.com/office/powerpoint/2010/main" Requires="p14">
      <p:transition spd="slow" p14:dur="2000" advTm="61575"/>
    </mc:Choice>
    <mc:Fallback>
      <p:transition spd="slow" advTm="6157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9"/>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Domain</a:t>
            </a:r>
            <a:r>
              <a:rPr lang="sv-SE" dirty="0" smtClean="0"/>
              <a:t> </a:t>
            </a:r>
            <a:r>
              <a:rPr lang="sv-SE" dirty="0" err="1" smtClean="0"/>
              <a:t>model</a:t>
            </a:r>
            <a:r>
              <a:rPr lang="sv-SE" dirty="0" smtClean="0"/>
              <a:t> – Step 1</a:t>
            </a:r>
            <a:endParaRPr lang="sv-SE" dirty="0"/>
          </a:p>
        </p:txBody>
      </p:sp>
      <p:sp>
        <p:nvSpPr>
          <p:cNvPr id="3" name="Content Placeholder 2"/>
          <p:cNvSpPr>
            <a:spLocks noGrp="1"/>
          </p:cNvSpPr>
          <p:nvPr>
            <p:ph idx="1"/>
          </p:nvPr>
        </p:nvSpPr>
        <p:spPr/>
        <p:txBody>
          <a:bodyPr>
            <a:normAutofit/>
          </a:bodyPr>
          <a:lstStyle/>
          <a:p>
            <a:r>
              <a:rPr lang="sv-SE" sz="1600" dirty="0" smtClean="0">
                <a:solidFill>
                  <a:srgbClr val="00B050"/>
                </a:solidFill>
              </a:rPr>
              <a:t>TO DO</a:t>
            </a:r>
            <a:r>
              <a:rPr lang="sv-SE" sz="1600" dirty="0" smtClean="0"/>
              <a:t>: </a:t>
            </a:r>
            <a:r>
              <a:rPr lang="sv-SE" sz="1600" dirty="0" err="1"/>
              <a:t>Add</a:t>
            </a:r>
            <a:r>
              <a:rPr lang="sv-SE" sz="1600" dirty="0"/>
              <a:t> </a:t>
            </a:r>
            <a:r>
              <a:rPr lang="sv-SE" sz="1600" dirty="0" err="1"/>
              <a:t>multiplicity</a:t>
            </a:r>
            <a:r>
              <a:rPr lang="sv-SE" sz="1600" dirty="0"/>
              <a:t> for the </a:t>
            </a:r>
            <a:r>
              <a:rPr lang="sv-SE" sz="1600" dirty="0" err="1"/>
              <a:t>attributes</a:t>
            </a:r>
            <a:endParaRPr lang="sv-SE" sz="1600" dirty="0"/>
          </a:p>
        </p:txBody>
      </p:sp>
      <p:sp>
        <p:nvSpPr>
          <p:cNvPr id="113"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4"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9"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20"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21"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22"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3"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4"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25"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6" name="Text Box 25"/>
          <p:cNvSpPr txBox="1">
            <a:spLocks noChangeArrowheads="1"/>
          </p:cNvSpPr>
          <p:nvPr/>
        </p:nvSpPr>
        <p:spPr bwMode="auto">
          <a:xfrm>
            <a:off x="6792380" y="2753786"/>
            <a:ext cx="150627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27" name="Rectangle 27"/>
          <p:cNvSpPr>
            <a:spLocks noChangeArrowheads="1"/>
          </p:cNvSpPr>
          <p:nvPr/>
        </p:nvSpPr>
        <p:spPr bwMode="auto">
          <a:xfrm>
            <a:off x="2412682" y="2860303"/>
            <a:ext cx="9909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a:t>
            </a:r>
          </a:p>
        </p:txBody>
      </p:sp>
      <p:sp>
        <p:nvSpPr>
          <p:cNvPr id="128" name="Rectangle 28"/>
          <p:cNvSpPr>
            <a:spLocks noChangeArrowheads="1"/>
          </p:cNvSpPr>
          <p:nvPr/>
        </p:nvSpPr>
        <p:spPr bwMode="auto">
          <a:xfrm>
            <a:off x="4452932" y="3202276"/>
            <a:ext cx="64633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endParaRPr lang="sv-SE" altLang="sv-SE" sz="900" dirty="0">
              <a:latin typeface="Verdana" panose="020B0604030504040204" pitchFamily="34" charset="0"/>
            </a:endParaRPr>
          </a:p>
        </p:txBody>
      </p:sp>
      <p:sp>
        <p:nvSpPr>
          <p:cNvPr id="129"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0"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31"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32"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3"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4" name="Text Box 22"/>
          <p:cNvSpPr txBox="1">
            <a:spLocks noChangeArrowheads="1"/>
          </p:cNvSpPr>
          <p:nvPr/>
        </p:nvSpPr>
        <p:spPr bwMode="auto">
          <a:xfrm>
            <a:off x="6697034" y="2958002"/>
            <a:ext cx="958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5"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36"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37"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8"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9"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40" name="Rectangle 27"/>
          <p:cNvSpPr>
            <a:spLocks noChangeArrowheads="1"/>
          </p:cNvSpPr>
          <p:nvPr/>
        </p:nvSpPr>
        <p:spPr bwMode="auto">
          <a:xfrm>
            <a:off x="914214" y="3872510"/>
            <a:ext cx="126989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endParaRPr lang="sv-SE" altLang="sv-SE" sz="900" dirty="0" smtClean="0">
              <a:latin typeface="Verdana" panose="020B0604030504040204" pitchFamily="34" charset="0"/>
            </a:endParaRPr>
          </a:p>
        </p:txBody>
      </p:sp>
      <p:sp>
        <p:nvSpPr>
          <p:cNvPr id="141"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2"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3"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44" name="Rectangle 27"/>
          <p:cNvSpPr>
            <a:spLocks noChangeArrowheads="1"/>
          </p:cNvSpPr>
          <p:nvPr/>
        </p:nvSpPr>
        <p:spPr bwMode="auto">
          <a:xfrm>
            <a:off x="2751090" y="3892163"/>
            <a:ext cx="146706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endParaRPr lang="sv-SE" altLang="sv-SE" sz="900" dirty="0" smtClean="0">
              <a:latin typeface="Verdana" panose="020B0604030504040204" pitchFamily="34" charset="0"/>
            </a:endParaRPr>
          </a:p>
        </p:txBody>
      </p:sp>
      <p:sp>
        <p:nvSpPr>
          <p:cNvPr id="145"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6"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47"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48"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treacherName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mainArea</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9"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0" name="TextBox 149"/>
          <p:cNvSpPr txBox="1"/>
          <p:nvPr/>
        </p:nvSpPr>
        <p:spPr>
          <a:xfrm>
            <a:off x="6796939" y="3424512"/>
            <a:ext cx="217403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51"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52"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53" name="Isosceles Triangle 152"/>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4" name="Isosceles Triangle 153"/>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5" name="Isosceles Triangle 154"/>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6" name="Isosceles Triangle 155"/>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57" name="Straight Connector 156"/>
          <p:cNvCxnSpPr>
            <a:stCxn id="156"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61"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2"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163"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4"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description</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65"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6"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67"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8" name="TextBox 167"/>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169"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0"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1"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2" name="Rectangle 28"/>
          <p:cNvSpPr>
            <a:spLocks noChangeArrowheads="1"/>
          </p:cNvSpPr>
          <p:nvPr/>
        </p:nvSpPr>
        <p:spPr bwMode="auto">
          <a:xfrm>
            <a:off x="4639750" y="2512512"/>
            <a:ext cx="90601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endParaRPr lang="sv-SE" altLang="sv-SE" sz="900" dirty="0">
              <a:latin typeface="Verdana" panose="020B0604030504040204" pitchFamily="34" charset="0"/>
            </a:endParaRPr>
          </a:p>
        </p:txBody>
      </p:sp>
      <p:sp>
        <p:nvSpPr>
          <p:cNvPr id="173"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4" name="Text Box 17"/>
          <p:cNvSpPr txBox="1">
            <a:spLocks noChangeArrowheads="1"/>
          </p:cNvSpPr>
          <p:nvPr/>
        </p:nvSpPr>
        <p:spPr bwMode="auto">
          <a:xfrm>
            <a:off x="613446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75"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6"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77" name="Isosceles Triangle 176"/>
          <p:cNvSpPr/>
          <p:nvPr/>
        </p:nvSpPr>
        <p:spPr>
          <a:xfrm rot="5400000">
            <a:off x="641147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10" name="Audio 9">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1303921715"/>
      </p:ext>
    </p:extLst>
  </p:cSld>
  <p:clrMapOvr>
    <a:masterClrMapping/>
  </p:clrMapOvr>
  <mc:AlternateContent xmlns:mc="http://schemas.openxmlformats.org/markup-compatibility/2006">
    <mc:Choice xmlns:p14="http://schemas.microsoft.com/office/powerpoint/2010/main" Requires="p14">
      <p:transition spd="slow" p14:dur="2000" advTm="36897"/>
    </mc:Choice>
    <mc:Fallback>
      <p:transition spd="slow" advTm="3689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0"/>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Domain</a:t>
            </a:r>
            <a:r>
              <a:rPr lang="sv-SE" dirty="0" smtClean="0"/>
              <a:t> </a:t>
            </a:r>
            <a:r>
              <a:rPr lang="sv-SE" dirty="0" err="1" smtClean="0"/>
              <a:t>model</a:t>
            </a:r>
            <a:r>
              <a:rPr lang="sv-SE" dirty="0" smtClean="0"/>
              <a:t> – Step 1</a:t>
            </a:r>
            <a:endParaRPr lang="sv-SE" dirty="0"/>
          </a:p>
        </p:txBody>
      </p:sp>
      <p:sp>
        <p:nvSpPr>
          <p:cNvPr id="3" name="Content Placeholder 2"/>
          <p:cNvSpPr>
            <a:spLocks noGrp="1"/>
          </p:cNvSpPr>
          <p:nvPr>
            <p:ph idx="1"/>
          </p:nvPr>
        </p:nvSpPr>
        <p:spPr/>
        <p:txBody>
          <a:bodyPr>
            <a:normAutofit/>
          </a:bodyPr>
          <a:lstStyle/>
          <a:p>
            <a:r>
              <a:rPr lang="sv-SE" sz="1600" dirty="0">
                <a:solidFill>
                  <a:srgbClr val="00B050"/>
                </a:solidFill>
              </a:rPr>
              <a:t>TO DO: </a:t>
            </a:r>
            <a:r>
              <a:rPr lang="sv-SE" sz="1600" dirty="0" err="1"/>
              <a:t>Add</a:t>
            </a:r>
            <a:r>
              <a:rPr lang="sv-SE" sz="1600" dirty="0"/>
              <a:t> </a:t>
            </a:r>
            <a:r>
              <a:rPr lang="sv-SE" sz="1600" dirty="0" err="1"/>
              <a:t>multiplicity</a:t>
            </a:r>
            <a:r>
              <a:rPr lang="sv-SE" sz="1600" dirty="0"/>
              <a:t> for the </a:t>
            </a:r>
            <a:r>
              <a:rPr lang="sv-SE" sz="1600" dirty="0" err="1"/>
              <a:t>attributes</a:t>
            </a:r>
            <a:endParaRPr lang="sv-SE" sz="1600" dirty="0"/>
          </a:p>
        </p:txBody>
      </p:sp>
      <p:sp>
        <p:nvSpPr>
          <p:cNvPr id="113"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4"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9"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20"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21"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22"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3"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4"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25"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6" name="Text Box 25"/>
          <p:cNvSpPr txBox="1">
            <a:spLocks noChangeArrowheads="1"/>
          </p:cNvSpPr>
          <p:nvPr/>
        </p:nvSpPr>
        <p:spPr bwMode="auto">
          <a:xfrm>
            <a:off x="6792380" y="2753786"/>
            <a:ext cx="150627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27" name="Rectangle 27"/>
          <p:cNvSpPr>
            <a:spLocks noChangeArrowheads="1"/>
          </p:cNvSpPr>
          <p:nvPr/>
        </p:nvSpPr>
        <p:spPr bwMode="auto">
          <a:xfrm>
            <a:off x="2412682" y="2860303"/>
            <a:ext cx="9909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a:t>
            </a:r>
          </a:p>
        </p:txBody>
      </p:sp>
      <p:sp>
        <p:nvSpPr>
          <p:cNvPr id="128" name="Rectangle 28"/>
          <p:cNvSpPr>
            <a:spLocks noChangeArrowheads="1"/>
          </p:cNvSpPr>
          <p:nvPr/>
        </p:nvSpPr>
        <p:spPr bwMode="auto">
          <a:xfrm>
            <a:off x="4452932" y="3202276"/>
            <a:ext cx="64633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endParaRPr lang="sv-SE" altLang="sv-SE" sz="900" dirty="0">
              <a:latin typeface="Verdana" panose="020B0604030504040204" pitchFamily="34" charset="0"/>
            </a:endParaRPr>
          </a:p>
        </p:txBody>
      </p:sp>
      <p:sp>
        <p:nvSpPr>
          <p:cNvPr id="129"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0"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31"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32"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3"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4" name="Text Box 22"/>
          <p:cNvSpPr txBox="1">
            <a:spLocks noChangeArrowheads="1"/>
          </p:cNvSpPr>
          <p:nvPr/>
        </p:nvSpPr>
        <p:spPr bwMode="auto">
          <a:xfrm>
            <a:off x="6697034" y="2958002"/>
            <a:ext cx="958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5"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36"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37"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8"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9"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40" name="Rectangle 27"/>
          <p:cNvSpPr>
            <a:spLocks noChangeArrowheads="1"/>
          </p:cNvSpPr>
          <p:nvPr/>
        </p:nvSpPr>
        <p:spPr bwMode="auto">
          <a:xfrm>
            <a:off x="914214" y="3872510"/>
            <a:ext cx="126989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endParaRPr lang="sv-SE" altLang="sv-SE" sz="900" dirty="0" smtClean="0">
              <a:latin typeface="Verdana" panose="020B0604030504040204" pitchFamily="34" charset="0"/>
            </a:endParaRPr>
          </a:p>
        </p:txBody>
      </p:sp>
      <p:sp>
        <p:nvSpPr>
          <p:cNvPr id="141"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2"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3"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44" name="Rectangle 27"/>
          <p:cNvSpPr>
            <a:spLocks noChangeArrowheads="1"/>
          </p:cNvSpPr>
          <p:nvPr/>
        </p:nvSpPr>
        <p:spPr bwMode="auto">
          <a:xfrm>
            <a:off x="2751090" y="3892163"/>
            <a:ext cx="146706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endParaRPr lang="sv-SE" altLang="sv-SE" sz="900" dirty="0" smtClean="0">
              <a:latin typeface="Verdana" panose="020B0604030504040204" pitchFamily="34" charset="0"/>
            </a:endParaRPr>
          </a:p>
        </p:txBody>
      </p:sp>
      <p:sp>
        <p:nvSpPr>
          <p:cNvPr id="145"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6"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47"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48"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treacherName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mainArea</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9"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0" name="TextBox 149"/>
          <p:cNvSpPr txBox="1"/>
          <p:nvPr/>
        </p:nvSpPr>
        <p:spPr>
          <a:xfrm>
            <a:off x="6796939" y="3424512"/>
            <a:ext cx="217403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51"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52"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53" name="Isosceles Triangle 152"/>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4" name="Isosceles Triangle 153"/>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5" name="Isosceles Triangle 154"/>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6" name="Isosceles Triangle 155"/>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57" name="Straight Connector 156"/>
          <p:cNvCxnSpPr>
            <a:stCxn id="156"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61"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2"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163"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4"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description</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65"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6"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67"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8" name="TextBox 167"/>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169"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0"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1"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2" name="Rectangle 28"/>
          <p:cNvSpPr>
            <a:spLocks noChangeArrowheads="1"/>
          </p:cNvSpPr>
          <p:nvPr/>
        </p:nvSpPr>
        <p:spPr bwMode="auto">
          <a:xfrm>
            <a:off x="4639750" y="2512512"/>
            <a:ext cx="90601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endParaRPr lang="sv-SE" altLang="sv-SE" sz="900" dirty="0">
              <a:latin typeface="Verdana" panose="020B0604030504040204" pitchFamily="34" charset="0"/>
            </a:endParaRPr>
          </a:p>
        </p:txBody>
      </p:sp>
      <p:sp>
        <p:nvSpPr>
          <p:cNvPr id="173"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4" name="Text Box 17"/>
          <p:cNvSpPr txBox="1">
            <a:spLocks noChangeArrowheads="1"/>
          </p:cNvSpPr>
          <p:nvPr/>
        </p:nvSpPr>
        <p:spPr bwMode="auto">
          <a:xfrm>
            <a:off x="613446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75"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6"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77" name="Isosceles Triangle 176"/>
          <p:cNvSpPr/>
          <p:nvPr/>
        </p:nvSpPr>
        <p:spPr>
          <a:xfrm rot="5400000">
            <a:off x="641147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4021627215"/>
      </p:ext>
    </p:extLst>
  </p:cSld>
  <p:clrMapOvr>
    <a:masterClrMapping/>
  </p:clrMapOvr>
  <mc:AlternateContent xmlns:mc="http://schemas.openxmlformats.org/markup-compatibility/2006">
    <mc:Choice xmlns:p14="http://schemas.microsoft.com/office/powerpoint/2010/main" Requires="p14">
      <p:transition spd="slow" p14:dur="2000" advTm="50168"/>
    </mc:Choice>
    <mc:Fallback>
      <p:transition spd="slow" advTm="5016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err="1" smtClean="0"/>
              <a:t>Domain</a:t>
            </a:r>
            <a:r>
              <a:rPr lang="sv-SE" dirty="0" smtClean="0"/>
              <a:t> </a:t>
            </a:r>
            <a:r>
              <a:rPr lang="sv-SE" dirty="0" err="1" smtClean="0"/>
              <a:t>model</a:t>
            </a:r>
            <a:r>
              <a:rPr lang="sv-SE" dirty="0" smtClean="0"/>
              <a:t> – Step 1</a:t>
            </a:r>
            <a:endParaRPr lang="sv-SE" dirty="0"/>
          </a:p>
        </p:txBody>
      </p:sp>
      <p:sp>
        <p:nvSpPr>
          <p:cNvPr id="3" name="Content Placeholder 2"/>
          <p:cNvSpPr>
            <a:spLocks noGrp="1"/>
          </p:cNvSpPr>
          <p:nvPr>
            <p:ph idx="1"/>
          </p:nvPr>
        </p:nvSpPr>
        <p:spPr/>
        <p:txBody>
          <a:bodyPr>
            <a:normAutofit/>
          </a:bodyPr>
          <a:lstStyle/>
          <a:p>
            <a:r>
              <a:rPr lang="sv-SE" sz="1600" dirty="0">
                <a:solidFill>
                  <a:srgbClr val="00B050"/>
                </a:solidFill>
              </a:rPr>
              <a:t>TO DO: </a:t>
            </a:r>
            <a:r>
              <a:rPr lang="sv-SE" sz="1600" dirty="0" err="1"/>
              <a:t>Add</a:t>
            </a:r>
            <a:r>
              <a:rPr lang="sv-SE" sz="1600" dirty="0"/>
              <a:t> </a:t>
            </a:r>
            <a:r>
              <a:rPr lang="sv-SE" sz="1600" dirty="0" err="1"/>
              <a:t>multiplicity</a:t>
            </a:r>
            <a:r>
              <a:rPr lang="sv-SE" sz="1600" dirty="0"/>
              <a:t> for the </a:t>
            </a:r>
            <a:r>
              <a:rPr lang="sv-SE" sz="1600" dirty="0" err="1"/>
              <a:t>attributes</a:t>
            </a:r>
            <a:endParaRPr lang="sv-SE" sz="1600" dirty="0"/>
          </a:p>
        </p:txBody>
      </p:sp>
      <p:sp>
        <p:nvSpPr>
          <p:cNvPr id="113" name="Rectangle 8"/>
          <p:cNvSpPr>
            <a:spLocks noChangeArrowheads="1"/>
          </p:cNvSpPr>
          <p:nvPr/>
        </p:nvSpPr>
        <p:spPr bwMode="auto">
          <a:xfrm>
            <a:off x="2449591" y="2723940"/>
            <a:ext cx="1318022"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14" name="Line 9"/>
          <p:cNvSpPr>
            <a:spLocks noChangeShapeType="1"/>
          </p:cNvSpPr>
          <p:nvPr/>
        </p:nvSpPr>
        <p:spPr bwMode="auto">
          <a:xfrm>
            <a:off x="2449591" y="2895389"/>
            <a:ext cx="13180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19" name="Text Box 10"/>
          <p:cNvSpPr txBox="1">
            <a:spLocks noChangeArrowheads="1"/>
          </p:cNvSpPr>
          <p:nvPr/>
        </p:nvSpPr>
        <p:spPr bwMode="auto">
          <a:xfrm>
            <a:off x="2650807" y="2676314"/>
            <a:ext cx="10560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Student</a:t>
            </a:r>
            <a:endParaRPr lang="sv-SE" altLang="sv-SE" sz="1050" dirty="0">
              <a:latin typeface="Verdana" panose="020B0604030504040204" pitchFamily="34" charset="0"/>
            </a:endParaRPr>
          </a:p>
        </p:txBody>
      </p:sp>
      <p:sp>
        <p:nvSpPr>
          <p:cNvPr id="120" name="Text Box 16"/>
          <p:cNvSpPr txBox="1">
            <a:spLocks noChangeArrowheads="1"/>
          </p:cNvSpPr>
          <p:nvPr/>
        </p:nvSpPr>
        <p:spPr bwMode="auto">
          <a:xfrm>
            <a:off x="3713774" y="279481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21" name="Text Box 17"/>
          <p:cNvSpPr txBox="1">
            <a:spLocks noChangeArrowheads="1"/>
          </p:cNvSpPr>
          <p:nvPr/>
        </p:nvSpPr>
        <p:spPr bwMode="auto">
          <a:xfrm>
            <a:off x="5735336" y="3252371"/>
            <a:ext cx="5274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smtClean="0">
                <a:latin typeface="Verdana" panose="020B0604030504040204" pitchFamily="34" charset="0"/>
              </a:rPr>
              <a:t>0..*</a:t>
            </a:r>
            <a:endParaRPr lang="sv-SE" altLang="sv-SE" sz="900" dirty="0">
              <a:latin typeface="Verdana" panose="020B0604030504040204" pitchFamily="34" charset="0"/>
            </a:endParaRPr>
          </a:p>
        </p:txBody>
      </p:sp>
      <p:sp>
        <p:nvSpPr>
          <p:cNvPr id="122" name="Rectangle 18"/>
          <p:cNvSpPr>
            <a:spLocks noChangeArrowheads="1"/>
          </p:cNvSpPr>
          <p:nvPr/>
        </p:nvSpPr>
        <p:spPr bwMode="auto">
          <a:xfrm>
            <a:off x="4513755" y="3048081"/>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3" name="Line 19"/>
          <p:cNvSpPr>
            <a:spLocks noChangeShapeType="1"/>
          </p:cNvSpPr>
          <p:nvPr/>
        </p:nvSpPr>
        <p:spPr bwMode="auto">
          <a:xfrm>
            <a:off x="4513755" y="3229296"/>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24" name="Text Box 21"/>
          <p:cNvSpPr txBox="1">
            <a:spLocks noChangeArrowheads="1"/>
          </p:cNvSpPr>
          <p:nvPr/>
        </p:nvSpPr>
        <p:spPr bwMode="auto">
          <a:xfrm>
            <a:off x="4623725" y="3016188"/>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Registration</a:t>
            </a:r>
            <a:endParaRPr lang="sv-SE" altLang="sv-SE" sz="1800" dirty="0">
              <a:latin typeface="Verdana" panose="020B0604030504040204" pitchFamily="34" charset="0"/>
            </a:endParaRPr>
          </a:p>
        </p:txBody>
      </p:sp>
      <p:sp>
        <p:nvSpPr>
          <p:cNvPr id="125" name="Rectangle 23"/>
          <p:cNvSpPr>
            <a:spLocks noChangeArrowheads="1"/>
          </p:cNvSpPr>
          <p:nvPr/>
        </p:nvSpPr>
        <p:spPr bwMode="auto">
          <a:xfrm>
            <a:off x="6718167" y="2792978"/>
            <a:ext cx="1407319" cy="459393"/>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26" name="Text Box 25"/>
          <p:cNvSpPr txBox="1">
            <a:spLocks noChangeArrowheads="1"/>
          </p:cNvSpPr>
          <p:nvPr/>
        </p:nvSpPr>
        <p:spPr bwMode="auto">
          <a:xfrm>
            <a:off x="6792380" y="2753786"/>
            <a:ext cx="150627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CourseOccasion</a:t>
            </a:r>
            <a:endParaRPr lang="sv-SE" altLang="sv-SE" sz="1800" dirty="0">
              <a:latin typeface="Verdana" panose="020B0604030504040204" pitchFamily="34" charset="0"/>
            </a:endParaRPr>
          </a:p>
        </p:txBody>
      </p:sp>
      <p:sp>
        <p:nvSpPr>
          <p:cNvPr id="127" name="Rectangle 27"/>
          <p:cNvSpPr>
            <a:spLocks noChangeArrowheads="1"/>
          </p:cNvSpPr>
          <p:nvPr/>
        </p:nvSpPr>
        <p:spPr bwMode="auto">
          <a:xfrm>
            <a:off x="2412682" y="2860303"/>
            <a:ext cx="9909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studentName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mobileNo</a:t>
            </a:r>
            <a:r>
              <a:rPr lang="sv-SE" altLang="sv-SE" sz="900" dirty="0" smtClean="0">
                <a:latin typeface="Verdana" panose="020B0604030504040204" pitchFamily="34" charset="0"/>
              </a:rPr>
              <a:t> </a:t>
            </a:r>
          </a:p>
        </p:txBody>
      </p:sp>
      <p:sp>
        <p:nvSpPr>
          <p:cNvPr id="128" name="Rectangle 28"/>
          <p:cNvSpPr>
            <a:spLocks noChangeArrowheads="1"/>
          </p:cNvSpPr>
          <p:nvPr/>
        </p:nvSpPr>
        <p:spPr bwMode="auto">
          <a:xfrm>
            <a:off x="4452932" y="3202276"/>
            <a:ext cx="64633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regDate</a:t>
            </a:r>
            <a:endParaRPr lang="sv-SE" altLang="sv-SE" sz="900" dirty="0">
              <a:latin typeface="Verdana" panose="020B0604030504040204" pitchFamily="34" charset="0"/>
            </a:endParaRPr>
          </a:p>
        </p:txBody>
      </p:sp>
      <p:sp>
        <p:nvSpPr>
          <p:cNvPr id="129" name="Text Box 29"/>
          <p:cNvSpPr txBox="1">
            <a:spLocks noChangeArrowheads="1"/>
          </p:cNvSpPr>
          <p:nvPr/>
        </p:nvSpPr>
        <p:spPr bwMode="auto">
          <a:xfrm>
            <a:off x="4170307" y="3172711"/>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30" name="Text Box 30"/>
          <p:cNvSpPr txBox="1">
            <a:spLocks noChangeArrowheads="1"/>
          </p:cNvSpPr>
          <p:nvPr/>
        </p:nvSpPr>
        <p:spPr bwMode="auto">
          <a:xfrm>
            <a:off x="6380761" y="2849318"/>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31" name="Line 34"/>
          <p:cNvSpPr>
            <a:spLocks noChangeShapeType="1"/>
          </p:cNvSpPr>
          <p:nvPr/>
        </p:nvSpPr>
        <p:spPr bwMode="auto">
          <a:xfrm>
            <a:off x="6720547" y="2975143"/>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32" name="Line 106"/>
          <p:cNvSpPr>
            <a:spLocks noChangeShapeType="1"/>
          </p:cNvSpPr>
          <p:nvPr/>
        </p:nvSpPr>
        <p:spPr bwMode="auto">
          <a:xfrm>
            <a:off x="3781907" y="3047485"/>
            <a:ext cx="704464" cy="179429"/>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3" name="Line 106"/>
          <p:cNvSpPr>
            <a:spLocks noChangeShapeType="1"/>
          </p:cNvSpPr>
          <p:nvPr/>
        </p:nvSpPr>
        <p:spPr bwMode="auto">
          <a:xfrm flipH="1">
            <a:off x="5800521" y="3064503"/>
            <a:ext cx="896512" cy="162411"/>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34" name="Text Box 22"/>
          <p:cNvSpPr txBox="1">
            <a:spLocks noChangeArrowheads="1"/>
          </p:cNvSpPr>
          <p:nvPr/>
        </p:nvSpPr>
        <p:spPr bwMode="auto">
          <a:xfrm>
            <a:off x="6697034" y="2958002"/>
            <a:ext cx="958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startdate</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35" name="Text Box 17"/>
          <p:cNvSpPr txBox="1">
            <a:spLocks noChangeArrowheads="1"/>
          </p:cNvSpPr>
          <p:nvPr/>
        </p:nvSpPr>
        <p:spPr bwMode="auto">
          <a:xfrm>
            <a:off x="5738095" y="2916719"/>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concerns</a:t>
            </a:r>
            <a:endParaRPr lang="sv-SE" altLang="sv-SE" sz="900" i="1" dirty="0">
              <a:latin typeface="Verdana" panose="020B0604030504040204" pitchFamily="34" charset="0"/>
            </a:endParaRPr>
          </a:p>
        </p:txBody>
      </p:sp>
      <p:sp>
        <p:nvSpPr>
          <p:cNvPr id="136" name="Text Box 17"/>
          <p:cNvSpPr txBox="1">
            <a:spLocks noChangeArrowheads="1"/>
          </p:cNvSpPr>
          <p:nvPr/>
        </p:nvSpPr>
        <p:spPr bwMode="auto">
          <a:xfrm>
            <a:off x="3738266" y="29751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err="1" smtClean="0">
                <a:latin typeface="Verdana" panose="020B0604030504040204" pitchFamily="34" charset="0"/>
              </a:rPr>
              <a:t>performs</a:t>
            </a:r>
            <a:endParaRPr lang="sv-SE" altLang="sv-SE" sz="900" i="1" dirty="0">
              <a:latin typeface="Verdana" panose="020B0604030504040204" pitchFamily="34" charset="0"/>
            </a:endParaRPr>
          </a:p>
        </p:txBody>
      </p:sp>
      <p:sp>
        <p:nvSpPr>
          <p:cNvPr id="137" name="Rectangle 8"/>
          <p:cNvSpPr>
            <a:spLocks noChangeArrowheads="1"/>
          </p:cNvSpPr>
          <p:nvPr/>
        </p:nvSpPr>
        <p:spPr bwMode="auto">
          <a:xfrm>
            <a:off x="926811" y="3695643"/>
            <a:ext cx="1540953"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38" name="Line 9"/>
          <p:cNvSpPr>
            <a:spLocks noChangeShapeType="1"/>
          </p:cNvSpPr>
          <p:nvPr/>
        </p:nvSpPr>
        <p:spPr bwMode="auto">
          <a:xfrm>
            <a:off x="914214" y="3872510"/>
            <a:ext cx="1553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39" name="Text Box 10"/>
          <p:cNvSpPr txBox="1">
            <a:spLocks noChangeArrowheads="1"/>
          </p:cNvSpPr>
          <p:nvPr/>
        </p:nvSpPr>
        <p:spPr bwMode="auto">
          <a:xfrm>
            <a:off x="1044414" y="3638255"/>
            <a:ext cx="125730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MasterStudent</a:t>
            </a:r>
            <a:endParaRPr lang="sv-SE" altLang="sv-SE" sz="1050" dirty="0">
              <a:latin typeface="Verdana" panose="020B0604030504040204" pitchFamily="34" charset="0"/>
            </a:endParaRPr>
          </a:p>
        </p:txBody>
      </p:sp>
      <p:sp>
        <p:nvSpPr>
          <p:cNvPr id="140" name="Rectangle 27"/>
          <p:cNvSpPr>
            <a:spLocks noChangeArrowheads="1"/>
          </p:cNvSpPr>
          <p:nvPr/>
        </p:nvSpPr>
        <p:spPr bwMode="auto">
          <a:xfrm>
            <a:off x="914214" y="3872510"/>
            <a:ext cx="126989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BachelorExamYear</a:t>
            </a:r>
            <a:endParaRPr lang="sv-SE" altLang="sv-SE" sz="900" dirty="0" smtClean="0">
              <a:latin typeface="Verdana" panose="020B0604030504040204" pitchFamily="34" charset="0"/>
            </a:endParaRPr>
          </a:p>
        </p:txBody>
      </p:sp>
      <p:sp>
        <p:nvSpPr>
          <p:cNvPr id="141" name="Rectangle 8"/>
          <p:cNvSpPr>
            <a:spLocks noChangeArrowheads="1"/>
          </p:cNvSpPr>
          <p:nvPr/>
        </p:nvSpPr>
        <p:spPr bwMode="auto">
          <a:xfrm>
            <a:off x="2763687" y="3715296"/>
            <a:ext cx="1658555" cy="505695"/>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2" name="Line 9"/>
          <p:cNvSpPr>
            <a:spLocks noChangeShapeType="1"/>
          </p:cNvSpPr>
          <p:nvPr/>
        </p:nvSpPr>
        <p:spPr bwMode="auto">
          <a:xfrm flipV="1">
            <a:off x="2763688" y="3872510"/>
            <a:ext cx="1658554" cy="14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43" name="Text Box 10"/>
          <p:cNvSpPr txBox="1">
            <a:spLocks noChangeArrowheads="1"/>
          </p:cNvSpPr>
          <p:nvPr/>
        </p:nvSpPr>
        <p:spPr bwMode="auto">
          <a:xfrm>
            <a:off x="2970426" y="3660193"/>
            <a:ext cx="131802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BachelorStudent</a:t>
            </a:r>
            <a:endParaRPr lang="sv-SE" altLang="sv-SE" sz="1050" dirty="0">
              <a:latin typeface="Verdana" panose="020B0604030504040204" pitchFamily="34" charset="0"/>
            </a:endParaRPr>
          </a:p>
        </p:txBody>
      </p:sp>
      <p:sp>
        <p:nvSpPr>
          <p:cNvPr id="144" name="Rectangle 27"/>
          <p:cNvSpPr>
            <a:spLocks noChangeArrowheads="1"/>
          </p:cNvSpPr>
          <p:nvPr/>
        </p:nvSpPr>
        <p:spPr bwMode="auto">
          <a:xfrm>
            <a:off x="2751090" y="3892163"/>
            <a:ext cx="146706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HighSchoolExamYear</a:t>
            </a:r>
            <a:endParaRPr lang="sv-SE" altLang="sv-SE" sz="900" dirty="0" smtClean="0">
              <a:latin typeface="Verdana" panose="020B0604030504040204" pitchFamily="34" charset="0"/>
            </a:endParaRPr>
          </a:p>
        </p:txBody>
      </p:sp>
      <p:sp>
        <p:nvSpPr>
          <p:cNvPr id="145" name="Rectangle 23"/>
          <p:cNvSpPr>
            <a:spLocks noChangeArrowheads="1"/>
          </p:cNvSpPr>
          <p:nvPr/>
        </p:nvSpPr>
        <p:spPr bwMode="auto">
          <a:xfrm>
            <a:off x="6718166" y="3817196"/>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46" name="Text Box 25"/>
          <p:cNvSpPr txBox="1">
            <a:spLocks noChangeArrowheads="1"/>
          </p:cNvSpPr>
          <p:nvPr/>
        </p:nvSpPr>
        <p:spPr bwMode="auto">
          <a:xfrm>
            <a:off x="6937241" y="377076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Teacher</a:t>
            </a:r>
            <a:endParaRPr lang="sv-SE" altLang="sv-SE" sz="1800" dirty="0">
              <a:latin typeface="Verdana" panose="020B0604030504040204" pitchFamily="34" charset="0"/>
            </a:endParaRPr>
          </a:p>
        </p:txBody>
      </p:sp>
      <p:sp>
        <p:nvSpPr>
          <p:cNvPr id="147" name="Line 34"/>
          <p:cNvSpPr>
            <a:spLocks noChangeShapeType="1"/>
          </p:cNvSpPr>
          <p:nvPr/>
        </p:nvSpPr>
        <p:spPr bwMode="auto">
          <a:xfrm>
            <a:off x="6720546" y="3999360"/>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48" name="Text Box 22"/>
          <p:cNvSpPr txBox="1">
            <a:spLocks noChangeArrowheads="1"/>
          </p:cNvSpPr>
          <p:nvPr/>
        </p:nvSpPr>
        <p:spPr bwMode="auto">
          <a:xfrm>
            <a:off x="6697032" y="3952959"/>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treacherName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mainArea</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49" name="Line 106"/>
          <p:cNvSpPr>
            <a:spLocks noChangeShapeType="1"/>
          </p:cNvSpPr>
          <p:nvPr/>
        </p:nvSpPr>
        <p:spPr bwMode="auto">
          <a:xfrm>
            <a:off x="7359828" y="3267583"/>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50" name="TextBox 149"/>
          <p:cNvSpPr txBox="1"/>
          <p:nvPr/>
        </p:nvSpPr>
        <p:spPr>
          <a:xfrm>
            <a:off x="6796939" y="3424512"/>
            <a:ext cx="2174039" cy="230832"/>
          </a:xfrm>
          <a:prstGeom prst="rect">
            <a:avLst/>
          </a:prstGeom>
          <a:noFill/>
        </p:spPr>
        <p:txBody>
          <a:bodyPr wrap="square" rtlCol="0">
            <a:spAutoFit/>
          </a:bodyPr>
          <a:lstStyle/>
          <a:p>
            <a:r>
              <a:rPr lang="sv-SE" sz="900" i="1" dirty="0">
                <a:latin typeface="Verdana" panose="020B0604030504040204" pitchFamily="34" charset="0"/>
              </a:rPr>
              <a:t>has </a:t>
            </a:r>
            <a:r>
              <a:rPr lang="sv-SE" sz="900" i="1" dirty="0" err="1">
                <a:latin typeface="Verdana" panose="020B0604030504040204" pitchFamily="34" charset="0"/>
              </a:rPr>
              <a:t>responsible</a:t>
            </a:r>
            <a:endParaRPr lang="sv-SE" sz="900" i="1" dirty="0">
              <a:latin typeface="Verdana" panose="020B0604030504040204" pitchFamily="34" charset="0"/>
            </a:endParaRPr>
          </a:p>
        </p:txBody>
      </p:sp>
      <p:sp>
        <p:nvSpPr>
          <p:cNvPr id="151" name="Text Box 30"/>
          <p:cNvSpPr txBox="1">
            <a:spLocks noChangeArrowheads="1"/>
          </p:cNvSpPr>
          <p:nvPr/>
        </p:nvSpPr>
        <p:spPr bwMode="auto">
          <a:xfrm>
            <a:off x="7302277" y="3223026"/>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52" name="Text Box 30"/>
          <p:cNvSpPr txBox="1">
            <a:spLocks noChangeArrowheads="1"/>
          </p:cNvSpPr>
          <p:nvPr/>
        </p:nvSpPr>
        <p:spPr bwMode="auto">
          <a:xfrm>
            <a:off x="6989628" y="3624383"/>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53" name="Isosceles Triangle 152"/>
          <p:cNvSpPr/>
          <p:nvPr/>
        </p:nvSpPr>
        <p:spPr>
          <a:xfrm rot="5400000">
            <a:off x="4325810" y="3069488"/>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4" name="Isosceles Triangle 153"/>
          <p:cNvSpPr/>
          <p:nvPr/>
        </p:nvSpPr>
        <p:spPr>
          <a:xfrm rot="10800000">
            <a:off x="7403209" y="3663472"/>
            <a:ext cx="113866" cy="45719"/>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5" name="Isosceles Triangle 154"/>
          <p:cNvSpPr/>
          <p:nvPr/>
        </p:nvSpPr>
        <p:spPr>
          <a:xfrm rot="5400000">
            <a:off x="6332229" y="3003790"/>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sp>
        <p:nvSpPr>
          <p:cNvPr id="156" name="Isosceles Triangle 155"/>
          <p:cNvSpPr/>
          <p:nvPr/>
        </p:nvSpPr>
        <p:spPr>
          <a:xfrm>
            <a:off x="3035603" y="3260224"/>
            <a:ext cx="285584" cy="153266"/>
          </a:xfrm>
          <a:prstGeom prst="triangle">
            <a:avLst/>
          </a:prstGeom>
          <a:ln w="9525"/>
        </p:spPr>
        <p:style>
          <a:lnRef idx="2">
            <a:schemeClr val="dk1"/>
          </a:lnRef>
          <a:fillRef idx="1">
            <a:schemeClr val="lt1"/>
          </a:fillRef>
          <a:effectRef idx="0">
            <a:schemeClr val="dk1"/>
          </a:effectRef>
          <a:fontRef idx="minor">
            <a:schemeClr val="dk1"/>
          </a:fontRef>
        </p:style>
        <p:txBody>
          <a:bodyPr rtlCol="0" anchor="ctr"/>
          <a:lstStyle/>
          <a:p>
            <a:pPr algn="ctr"/>
            <a:endParaRPr lang="sv-SE"/>
          </a:p>
        </p:txBody>
      </p:sp>
      <p:cxnSp>
        <p:nvCxnSpPr>
          <p:cNvPr id="157" name="Straight Connector 156"/>
          <p:cNvCxnSpPr>
            <a:stCxn id="156" idx="3"/>
          </p:cNvCxnSpPr>
          <p:nvPr/>
        </p:nvCxnSpPr>
        <p:spPr>
          <a:xfrm>
            <a:off x="3178395" y="34134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p:nvPr/>
        </p:nvCxnSpPr>
        <p:spPr>
          <a:xfrm>
            <a:off x="1777342" y="3548432"/>
            <a:ext cx="2386168"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a:off x="4157411" y="3565890"/>
            <a:ext cx="454" cy="126438"/>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a:off x="1778752" y="3557360"/>
            <a:ext cx="454" cy="126438"/>
          </a:xfrm>
          <a:prstGeom prst="line">
            <a:avLst/>
          </a:prstGeom>
        </p:spPr>
        <p:style>
          <a:lnRef idx="1">
            <a:schemeClr val="dk1"/>
          </a:lnRef>
          <a:fillRef idx="0">
            <a:schemeClr val="dk1"/>
          </a:fillRef>
          <a:effectRef idx="0">
            <a:schemeClr val="dk1"/>
          </a:effectRef>
          <a:fontRef idx="minor">
            <a:schemeClr val="tx1"/>
          </a:fontRef>
        </p:style>
      </p:cxnSp>
      <p:sp>
        <p:nvSpPr>
          <p:cNvPr id="161" name="Rectangle 23"/>
          <p:cNvSpPr>
            <a:spLocks noChangeArrowheads="1"/>
          </p:cNvSpPr>
          <p:nvPr/>
        </p:nvSpPr>
        <p:spPr bwMode="auto">
          <a:xfrm>
            <a:off x="6618820" y="1761741"/>
            <a:ext cx="1407319" cy="505096"/>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62" name="Text Box 25"/>
          <p:cNvSpPr txBox="1">
            <a:spLocks noChangeArrowheads="1"/>
          </p:cNvSpPr>
          <p:nvPr/>
        </p:nvSpPr>
        <p:spPr bwMode="auto">
          <a:xfrm>
            <a:off x="6659684" y="1717334"/>
            <a:ext cx="15251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err="1" smtClean="0">
                <a:latin typeface="Verdana" panose="020B0604030504040204" pitchFamily="34" charset="0"/>
              </a:rPr>
              <a:t>CourseActivities</a:t>
            </a:r>
            <a:endParaRPr lang="sv-SE" altLang="sv-SE" sz="1800" dirty="0">
              <a:latin typeface="Verdana" panose="020B0604030504040204" pitchFamily="34" charset="0"/>
            </a:endParaRPr>
          </a:p>
        </p:txBody>
      </p:sp>
      <p:sp>
        <p:nvSpPr>
          <p:cNvPr id="163" name="Line 34"/>
          <p:cNvSpPr>
            <a:spLocks noChangeShapeType="1"/>
          </p:cNvSpPr>
          <p:nvPr/>
        </p:nvSpPr>
        <p:spPr bwMode="auto">
          <a:xfrm>
            <a:off x="6621200" y="1943905"/>
            <a:ext cx="1404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sv-SE" sz="1350"/>
          </a:p>
        </p:txBody>
      </p:sp>
      <p:sp>
        <p:nvSpPr>
          <p:cNvPr id="164" name="Text Box 22"/>
          <p:cNvSpPr txBox="1">
            <a:spLocks noChangeArrowheads="1"/>
          </p:cNvSpPr>
          <p:nvPr/>
        </p:nvSpPr>
        <p:spPr bwMode="auto">
          <a:xfrm>
            <a:off x="6608253" y="1904388"/>
            <a:ext cx="1428451"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r>
              <a:rPr lang="sv-SE" altLang="sv-SE" sz="900" dirty="0" err="1" smtClean="0">
                <a:latin typeface="Verdana" panose="020B0604030504040204" pitchFamily="34" charset="0"/>
              </a:rPr>
              <a:t>name</a:t>
            </a:r>
            <a:endParaRPr lang="sv-SE" altLang="sv-SE" sz="900" dirty="0" smtClean="0">
              <a:latin typeface="Verdana" panose="020B0604030504040204" pitchFamily="34" charset="0"/>
            </a:endParaRPr>
          </a:p>
          <a:p>
            <a:pPr>
              <a:spcBef>
                <a:spcPct val="0"/>
              </a:spcBef>
              <a:spcAft>
                <a:spcPct val="0"/>
              </a:spcAft>
              <a:buClrTx/>
              <a:buFontTx/>
              <a:buNone/>
            </a:pPr>
            <a:r>
              <a:rPr lang="sv-SE" altLang="sv-SE" sz="900" dirty="0" err="1" smtClean="0">
                <a:latin typeface="Verdana" panose="020B0604030504040204" pitchFamily="34" charset="0"/>
              </a:rPr>
              <a:t>description</a:t>
            </a:r>
            <a:endParaRPr lang="sv-SE" altLang="sv-SE" sz="900" dirty="0" smtClean="0">
              <a:latin typeface="Verdana" panose="020B0604030504040204" pitchFamily="34" charset="0"/>
            </a:endParaRPr>
          </a:p>
          <a:p>
            <a:pPr>
              <a:spcBef>
                <a:spcPct val="0"/>
              </a:spcBef>
              <a:spcAft>
                <a:spcPct val="0"/>
              </a:spcAft>
              <a:buClrTx/>
              <a:buFontTx/>
              <a:buNone/>
            </a:pPr>
            <a:endParaRPr lang="sv-SE" altLang="sv-SE" sz="900" dirty="0" smtClean="0">
              <a:latin typeface="Verdana" panose="020B0604030504040204" pitchFamily="34" charset="0"/>
            </a:endParaRPr>
          </a:p>
        </p:txBody>
      </p:sp>
      <p:sp>
        <p:nvSpPr>
          <p:cNvPr id="165" name="Line 106"/>
          <p:cNvSpPr>
            <a:spLocks noChangeShapeType="1"/>
          </p:cNvSpPr>
          <p:nvPr/>
        </p:nvSpPr>
        <p:spPr bwMode="auto">
          <a:xfrm>
            <a:off x="7495030" y="2286525"/>
            <a:ext cx="1805" cy="503176"/>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66" name="Text Box 30"/>
          <p:cNvSpPr txBox="1">
            <a:spLocks noChangeArrowheads="1"/>
          </p:cNvSpPr>
          <p:nvPr/>
        </p:nvSpPr>
        <p:spPr bwMode="auto">
          <a:xfrm>
            <a:off x="7142028" y="2620984"/>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..1</a:t>
            </a:r>
            <a:endParaRPr lang="sv-SE" altLang="sv-SE" sz="900" dirty="0">
              <a:latin typeface="Verdana" panose="020B0604030504040204" pitchFamily="34" charset="0"/>
            </a:endParaRPr>
          </a:p>
        </p:txBody>
      </p:sp>
      <p:sp>
        <p:nvSpPr>
          <p:cNvPr id="167" name="Text Box 30"/>
          <p:cNvSpPr txBox="1">
            <a:spLocks noChangeArrowheads="1"/>
          </p:cNvSpPr>
          <p:nvPr/>
        </p:nvSpPr>
        <p:spPr bwMode="auto">
          <a:xfrm>
            <a:off x="7464688" y="2270420"/>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68" name="TextBox 167"/>
          <p:cNvSpPr txBox="1"/>
          <p:nvPr/>
        </p:nvSpPr>
        <p:spPr>
          <a:xfrm>
            <a:off x="7207129" y="2400133"/>
            <a:ext cx="1441568" cy="230832"/>
          </a:xfrm>
          <a:prstGeom prst="rect">
            <a:avLst/>
          </a:prstGeom>
          <a:noFill/>
        </p:spPr>
        <p:txBody>
          <a:bodyPr wrap="square" rtlCol="0">
            <a:spAutoFit/>
          </a:bodyPr>
          <a:lstStyle/>
          <a:p>
            <a:r>
              <a:rPr lang="sv-SE" sz="900" i="1" dirty="0" err="1" smtClean="0">
                <a:latin typeface="Verdana" panose="020B0604030504040204" pitchFamily="34" charset="0"/>
              </a:rPr>
              <a:t>includes</a:t>
            </a:r>
            <a:endParaRPr lang="sv-SE" sz="900" i="1" dirty="0">
              <a:latin typeface="Verdana" panose="020B0604030504040204" pitchFamily="34" charset="0"/>
            </a:endParaRPr>
          </a:p>
        </p:txBody>
      </p:sp>
      <p:sp>
        <p:nvSpPr>
          <p:cNvPr id="169" name="Rectangle 18"/>
          <p:cNvSpPr>
            <a:spLocks noChangeArrowheads="1"/>
          </p:cNvSpPr>
          <p:nvPr/>
        </p:nvSpPr>
        <p:spPr bwMode="auto">
          <a:xfrm>
            <a:off x="4666155" y="2315343"/>
            <a:ext cx="1265635" cy="440951"/>
          </a:xfrm>
          <a:prstGeom prst="rect">
            <a:avLst/>
          </a:prstGeom>
          <a:solidFill>
            <a:schemeClr val="bg1"/>
          </a:solidFill>
          <a:ln w="9525">
            <a:solidFill>
              <a:schemeClr val="tx1"/>
            </a:solidFill>
            <a:miter lim="800000"/>
            <a:headEnd/>
            <a:tailEnd/>
          </a:ln>
        </p:spPr>
        <p:txBody>
          <a:bodyPr wrap="none" anchor="ct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0"/>
              </a:spcBef>
              <a:spcAft>
                <a:spcPct val="0"/>
              </a:spcAft>
              <a:buClrTx/>
              <a:buFontTx/>
              <a:buNone/>
            </a:pPr>
            <a:endParaRPr lang="sv-SE" altLang="sv-SE" sz="1050"/>
          </a:p>
        </p:txBody>
      </p:sp>
      <p:sp>
        <p:nvSpPr>
          <p:cNvPr id="170" name="Line 19"/>
          <p:cNvSpPr>
            <a:spLocks noChangeShapeType="1"/>
          </p:cNvSpPr>
          <p:nvPr/>
        </p:nvSpPr>
        <p:spPr bwMode="auto">
          <a:xfrm>
            <a:off x="4666155" y="2496558"/>
            <a:ext cx="126563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sv-SE" sz="1350"/>
          </a:p>
        </p:txBody>
      </p:sp>
      <p:sp>
        <p:nvSpPr>
          <p:cNvPr id="171" name="Text Box 21"/>
          <p:cNvSpPr txBox="1">
            <a:spLocks noChangeArrowheads="1"/>
          </p:cNvSpPr>
          <p:nvPr/>
        </p:nvSpPr>
        <p:spPr bwMode="auto">
          <a:xfrm>
            <a:off x="4776125" y="2283450"/>
            <a:ext cx="105489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1050" dirty="0" smtClean="0">
                <a:latin typeface="Verdana" panose="020B0604030504040204" pitchFamily="34" charset="0"/>
              </a:rPr>
              <a:t>Course</a:t>
            </a:r>
            <a:endParaRPr lang="sv-SE" altLang="sv-SE" sz="1800" dirty="0">
              <a:latin typeface="Verdana" panose="020B0604030504040204" pitchFamily="34" charset="0"/>
            </a:endParaRPr>
          </a:p>
        </p:txBody>
      </p:sp>
      <p:sp>
        <p:nvSpPr>
          <p:cNvPr id="172" name="Rectangle 28"/>
          <p:cNvSpPr>
            <a:spLocks noChangeArrowheads="1"/>
          </p:cNvSpPr>
          <p:nvPr/>
        </p:nvSpPr>
        <p:spPr bwMode="auto">
          <a:xfrm>
            <a:off x="4639750" y="2512512"/>
            <a:ext cx="90601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lgn="r">
              <a:spcBef>
                <a:spcPct val="0"/>
              </a:spcBef>
              <a:spcAft>
                <a:spcPct val="0"/>
              </a:spcAft>
              <a:buClrTx/>
              <a:buFontTx/>
              <a:buNone/>
            </a:pPr>
            <a:r>
              <a:rPr lang="sv-SE" altLang="sv-SE" sz="900" dirty="0" err="1" smtClean="0">
                <a:latin typeface="Verdana" panose="020B0604030504040204" pitchFamily="34" charset="0"/>
              </a:rPr>
              <a:t>courseName</a:t>
            </a:r>
            <a:endParaRPr lang="sv-SE" altLang="sv-SE" sz="900" dirty="0">
              <a:latin typeface="Verdana" panose="020B0604030504040204" pitchFamily="34" charset="0"/>
            </a:endParaRPr>
          </a:p>
        </p:txBody>
      </p:sp>
      <p:sp>
        <p:nvSpPr>
          <p:cNvPr id="173" name="Line 106"/>
          <p:cNvSpPr>
            <a:spLocks noChangeShapeType="1"/>
          </p:cNvSpPr>
          <p:nvPr/>
        </p:nvSpPr>
        <p:spPr bwMode="auto">
          <a:xfrm flipH="1" flipV="1">
            <a:off x="5931789" y="2600104"/>
            <a:ext cx="806495" cy="243705"/>
          </a:xfrm>
          <a:prstGeom prst="line">
            <a:avLst/>
          </a:prstGeom>
          <a:noFill/>
          <a:ln w="6350">
            <a:solidFill>
              <a:schemeClr val="tx1"/>
            </a:solidFill>
            <a:round/>
            <a:headEnd type="none" w="med" len="med"/>
            <a:tailEnd type="none" w="med" len="med"/>
          </a:ln>
          <a:extLst>
            <a:ext uri="{909E8E84-426E-40DD-AFC4-6F175D3DCCD1}">
              <a14:hiddenFill xmlns:a14="http://schemas.microsoft.com/office/drawing/2010/main">
                <a:noFill/>
              </a14:hiddenFill>
            </a:ext>
          </a:extLst>
        </p:spPr>
        <p:txBody>
          <a:bodyPr anchor="ctr"/>
          <a:lstStyle/>
          <a:p>
            <a:endParaRPr lang="sv-SE" sz="1350"/>
          </a:p>
        </p:txBody>
      </p:sp>
      <p:sp>
        <p:nvSpPr>
          <p:cNvPr id="174" name="Text Box 17"/>
          <p:cNvSpPr txBox="1">
            <a:spLocks noChangeArrowheads="1"/>
          </p:cNvSpPr>
          <p:nvPr/>
        </p:nvSpPr>
        <p:spPr bwMode="auto">
          <a:xfrm>
            <a:off x="6134468" y="2537243"/>
            <a:ext cx="115616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i="1" dirty="0" smtClean="0">
                <a:latin typeface="Verdana" panose="020B0604030504040204" pitchFamily="34" charset="0"/>
              </a:rPr>
              <a:t>has</a:t>
            </a:r>
            <a:endParaRPr lang="sv-SE" altLang="sv-SE" sz="900" i="1" dirty="0">
              <a:latin typeface="Verdana" panose="020B0604030504040204" pitchFamily="34" charset="0"/>
            </a:endParaRPr>
          </a:p>
        </p:txBody>
      </p:sp>
      <p:sp>
        <p:nvSpPr>
          <p:cNvPr id="175" name="Text Box 16"/>
          <p:cNvSpPr txBox="1">
            <a:spLocks noChangeArrowheads="1"/>
          </p:cNvSpPr>
          <p:nvPr/>
        </p:nvSpPr>
        <p:spPr bwMode="auto">
          <a:xfrm>
            <a:off x="5827467" y="2375672"/>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1..1</a:t>
            </a:r>
          </a:p>
        </p:txBody>
      </p:sp>
      <p:sp>
        <p:nvSpPr>
          <p:cNvPr id="176" name="Text Box 30"/>
          <p:cNvSpPr txBox="1">
            <a:spLocks noChangeArrowheads="1"/>
          </p:cNvSpPr>
          <p:nvPr/>
        </p:nvSpPr>
        <p:spPr bwMode="auto">
          <a:xfrm>
            <a:off x="6358986" y="2699507"/>
            <a:ext cx="475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ct val="30000"/>
              </a:spcAft>
              <a:buClr>
                <a:schemeClr val="hlink"/>
              </a:buClr>
              <a:buFont typeface="Wingdings" panose="05000000000000000000" pitchFamily="2" charset="2"/>
              <a:buChar char="n"/>
              <a:defRPr sz="2200">
                <a:solidFill>
                  <a:schemeClr val="tx1"/>
                </a:solidFill>
                <a:latin typeface="Arial" panose="020B0604020202020204" pitchFamily="34" charset="0"/>
              </a:defRPr>
            </a:lvl1pPr>
            <a:lvl2pPr marL="742950" indent="-285750">
              <a:spcBef>
                <a:spcPct val="20000"/>
              </a:spcBef>
              <a:spcAft>
                <a:spcPct val="30000"/>
              </a:spcAft>
              <a:buClr>
                <a:schemeClr val="bg2"/>
              </a:buClr>
              <a:buFont typeface="Wingdings" panose="05000000000000000000" pitchFamily="2" charset="2"/>
              <a:buChar char="n"/>
              <a:defRPr sz="2200">
                <a:solidFill>
                  <a:schemeClr val="tx1"/>
                </a:solidFill>
                <a:latin typeface="Arial" panose="020B0604020202020204" pitchFamily="34" charset="0"/>
              </a:defRPr>
            </a:lvl2pPr>
            <a:lvl3pPr marL="1143000" indent="-228600">
              <a:spcBef>
                <a:spcPct val="20000"/>
              </a:spcBef>
              <a:spcAft>
                <a:spcPct val="30000"/>
              </a:spcAft>
              <a:buClr>
                <a:schemeClr val="bg2"/>
              </a:buClr>
              <a:buFont typeface="Wingdings" panose="05000000000000000000" pitchFamily="2" charset="2"/>
              <a:buChar char="§"/>
              <a:defRPr sz="2200">
                <a:solidFill>
                  <a:schemeClr val="tx1"/>
                </a:solidFill>
                <a:latin typeface="Arial" panose="020B0604020202020204" pitchFamily="34" charset="0"/>
              </a:defRPr>
            </a:lvl3pPr>
            <a:lvl4pPr marL="1600200" indent="-228600">
              <a:spcBef>
                <a:spcPct val="20000"/>
              </a:spcBef>
              <a:spcAft>
                <a:spcPct val="30000"/>
              </a:spcAft>
              <a:buChar char="–"/>
              <a:defRPr sz="2200">
                <a:solidFill>
                  <a:schemeClr val="tx1"/>
                </a:solidFill>
                <a:latin typeface="Arial" panose="020B0604020202020204" pitchFamily="34" charset="0"/>
              </a:defRPr>
            </a:lvl4pPr>
            <a:lvl5pPr marL="2057400" indent="-228600">
              <a:spcBef>
                <a:spcPct val="20000"/>
              </a:spcBef>
              <a:spcAft>
                <a:spcPct val="30000"/>
              </a:spcAft>
              <a:buChar char="»"/>
              <a:defRPr sz="2200">
                <a:solidFill>
                  <a:schemeClr val="tx1"/>
                </a:solidFill>
                <a:latin typeface="Arial" panose="020B0604020202020204" pitchFamily="34" charset="0"/>
              </a:defRPr>
            </a:lvl5pPr>
            <a:lvl6pPr marL="2514600" indent="-228600" eaLnBrk="0" fontAlgn="base" hangingPunct="0">
              <a:spcBef>
                <a:spcPct val="20000"/>
              </a:spcBef>
              <a:spcAft>
                <a:spcPct val="30000"/>
              </a:spcAft>
              <a:buChar char="»"/>
              <a:defRPr sz="2200">
                <a:solidFill>
                  <a:schemeClr val="tx1"/>
                </a:solidFill>
                <a:latin typeface="Arial" panose="020B0604020202020204" pitchFamily="34" charset="0"/>
              </a:defRPr>
            </a:lvl6pPr>
            <a:lvl7pPr marL="2971800" indent="-228600" eaLnBrk="0" fontAlgn="base" hangingPunct="0">
              <a:spcBef>
                <a:spcPct val="20000"/>
              </a:spcBef>
              <a:spcAft>
                <a:spcPct val="30000"/>
              </a:spcAft>
              <a:buChar char="»"/>
              <a:defRPr sz="2200">
                <a:solidFill>
                  <a:schemeClr val="tx1"/>
                </a:solidFill>
                <a:latin typeface="Arial" panose="020B0604020202020204" pitchFamily="34" charset="0"/>
              </a:defRPr>
            </a:lvl7pPr>
            <a:lvl8pPr marL="3429000" indent="-228600" eaLnBrk="0" fontAlgn="base" hangingPunct="0">
              <a:spcBef>
                <a:spcPct val="20000"/>
              </a:spcBef>
              <a:spcAft>
                <a:spcPct val="30000"/>
              </a:spcAft>
              <a:buChar char="»"/>
              <a:defRPr sz="2200">
                <a:solidFill>
                  <a:schemeClr val="tx1"/>
                </a:solidFill>
                <a:latin typeface="Arial" panose="020B0604020202020204" pitchFamily="34" charset="0"/>
              </a:defRPr>
            </a:lvl8pPr>
            <a:lvl9pPr marL="3886200" indent="-228600" eaLnBrk="0" fontAlgn="base" hangingPunct="0">
              <a:spcBef>
                <a:spcPct val="20000"/>
              </a:spcBef>
              <a:spcAft>
                <a:spcPct val="30000"/>
              </a:spcAft>
              <a:buChar char="»"/>
              <a:defRPr sz="2200">
                <a:solidFill>
                  <a:schemeClr val="tx1"/>
                </a:solidFill>
                <a:latin typeface="Arial" panose="020B0604020202020204" pitchFamily="34" charset="0"/>
              </a:defRPr>
            </a:lvl9pPr>
          </a:lstStyle>
          <a:p>
            <a:pPr>
              <a:spcBef>
                <a:spcPct val="50000"/>
              </a:spcBef>
              <a:spcAft>
                <a:spcPct val="0"/>
              </a:spcAft>
              <a:buClrTx/>
              <a:buFontTx/>
              <a:buNone/>
            </a:pPr>
            <a:r>
              <a:rPr lang="sv-SE" altLang="sv-SE" sz="900" dirty="0">
                <a:latin typeface="Verdana" panose="020B0604030504040204" pitchFamily="34" charset="0"/>
              </a:rPr>
              <a:t>0</a:t>
            </a:r>
            <a:r>
              <a:rPr lang="sv-SE" altLang="sv-SE" sz="900" dirty="0" smtClean="0">
                <a:latin typeface="Verdana" panose="020B0604030504040204" pitchFamily="34" charset="0"/>
              </a:rPr>
              <a:t>..*</a:t>
            </a:r>
            <a:endParaRPr lang="sv-SE" altLang="sv-SE" sz="900" dirty="0">
              <a:latin typeface="Verdana" panose="020B0604030504040204" pitchFamily="34" charset="0"/>
            </a:endParaRPr>
          </a:p>
        </p:txBody>
      </p:sp>
      <p:sp>
        <p:nvSpPr>
          <p:cNvPr id="177" name="Isosceles Triangle 176"/>
          <p:cNvSpPr/>
          <p:nvPr/>
        </p:nvSpPr>
        <p:spPr>
          <a:xfrm rot="5400000">
            <a:off x="6411479" y="2614865"/>
            <a:ext cx="160938" cy="49233"/>
          </a:xfrm>
          <a:prstGeom prst="triangle">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sv-SE"/>
          </a:p>
        </p:txBody>
      </p:sp>
      <p:pic>
        <p:nvPicPr>
          <p:cNvPr id="7" name="Audio 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521700" y="4521200"/>
            <a:ext cx="406400" cy="406400"/>
          </a:xfrm>
          <a:prstGeom prst="rect">
            <a:avLst/>
          </a:prstGeom>
        </p:spPr>
      </p:pic>
    </p:spTree>
    <p:extLst>
      <p:ext uri="{BB962C8B-B14F-4D97-AF65-F5344CB8AC3E}">
        <p14:creationId xmlns:p14="http://schemas.microsoft.com/office/powerpoint/2010/main" val="3225490585"/>
      </p:ext>
    </p:extLst>
  </p:cSld>
  <p:clrMapOvr>
    <a:masterClrMapping/>
  </p:clrMapOvr>
  <mc:AlternateContent xmlns:mc="http://schemas.openxmlformats.org/markup-compatibility/2006">
    <mc:Choice xmlns:p14="http://schemas.microsoft.com/office/powerpoint/2010/main" Requires="p14">
      <p:transition spd="slow" p14:dur="2000" advTm="29416"/>
    </mc:Choice>
    <mc:Fallback>
      <p:transition spd="slow" advTm="2941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10.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11.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12.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13.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14.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2.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3.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4.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5.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6.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7.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8.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ags/tag9.xml><?xml version="1.0" encoding="utf-8"?>
<p:tagLst xmlns:a="http://schemas.openxmlformats.org/drawingml/2006/main" xmlns:r="http://schemas.openxmlformats.org/officeDocument/2006/relationships" xmlns:p="http://schemas.openxmlformats.org/presentationml/2006/main">
  <p:tag name="ELAPSEDTIME" val="135,415"/>
  <p:tag name="TIMELINE" val="81,0/101,0/108,5"/>
</p:tagLst>
</file>

<file path=ppt/theme/theme1.xml><?xml version="1.0" encoding="utf-8"?>
<a:theme xmlns:a="http://schemas.openxmlformats.org/drawingml/2006/main" name="su_dsv_ppt_template_16_9_20130920">
  <a:themeElements>
    <a:clrScheme name="SU">
      <a:dk1>
        <a:srgbClr val="002F5F"/>
      </a:dk1>
      <a:lt1>
        <a:srgbClr val="FFFFFF"/>
      </a:lt1>
      <a:dk2>
        <a:srgbClr val="002F5F"/>
      </a:dk2>
      <a:lt2>
        <a:srgbClr val="808080"/>
      </a:lt2>
      <a:accent1>
        <a:srgbClr val="A3A86B"/>
      </a:accent1>
      <a:accent2>
        <a:srgbClr val="ACDEE6"/>
      </a:accent2>
      <a:accent3>
        <a:srgbClr val="9BB2CE"/>
      </a:accent3>
      <a:accent4>
        <a:srgbClr val="D95E00"/>
      </a:accent4>
      <a:accent5>
        <a:srgbClr val="DADCC3"/>
      </a:accent5>
      <a:accent6>
        <a:srgbClr val="FF9B4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English SU 16:9 - Widescreen">
  <a:themeElements>
    <a:clrScheme name="SU">
      <a:dk1>
        <a:srgbClr val="002F5F"/>
      </a:dk1>
      <a:lt1>
        <a:srgbClr val="FFFFFF"/>
      </a:lt1>
      <a:dk2>
        <a:srgbClr val="002F5F"/>
      </a:dk2>
      <a:lt2>
        <a:srgbClr val="808080"/>
      </a:lt2>
      <a:accent1>
        <a:srgbClr val="A3A86B"/>
      </a:accent1>
      <a:accent2>
        <a:srgbClr val="ACDEE6"/>
      </a:accent2>
      <a:accent3>
        <a:srgbClr val="9BB2CE"/>
      </a:accent3>
      <a:accent4>
        <a:srgbClr val="D95E00"/>
      </a:accent4>
      <a:accent5>
        <a:srgbClr val="DADCC3"/>
      </a:accent5>
      <a:accent6>
        <a:srgbClr val="FF9B4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U 16:9 - Blå Widescreen">
  <a:themeElements>
    <a:clrScheme name="SU">
      <a:dk1>
        <a:srgbClr val="002F5F"/>
      </a:dk1>
      <a:lt1>
        <a:srgbClr val="FFFFFF"/>
      </a:lt1>
      <a:dk2>
        <a:srgbClr val="002F5F"/>
      </a:dk2>
      <a:lt2>
        <a:srgbClr val="808080"/>
      </a:lt2>
      <a:accent1>
        <a:srgbClr val="A3A86B"/>
      </a:accent1>
      <a:accent2>
        <a:srgbClr val="ACDEE6"/>
      </a:accent2>
      <a:accent3>
        <a:srgbClr val="9BB2CE"/>
      </a:accent3>
      <a:accent4>
        <a:srgbClr val="D95E00"/>
      </a:accent4>
      <a:accent5>
        <a:srgbClr val="DADCC3"/>
      </a:accent5>
      <a:accent6>
        <a:srgbClr val="FF9B4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English SU 16:9 - Blå Widescreen">
  <a:themeElements>
    <a:clrScheme name="SU">
      <a:dk1>
        <a:srgbClr val="002F5F"/>
      </a:dk1>
      <a:lt1>
        <a:srgbClr val="FFFFFF"/>
      </a:lt1>
      <a:dk2>
        <a:srgbClr val="002F5F"/>
      </a:dk2>
      <a:lt2>
        <a:srgbClr val="808080"/>
      </a:lt2>
      <a:accent1>
        <a:srgbClr val="A3A86B"/>
      </a:accent1>
      <a:accent2>
        <a:srgbClr val="ACDEE6"/>
      </a:accent2>
      <a:accent3>
        <a:srgbClr val="9BB2CE"/>
      </a:accent3>
      <a:accent4>
        <a:srgbClr val="D95E00"/>
      </a:accent4>
      <a:accent5>
        <a:srgbClr val="DADCC3"/>
      </a:accent5>
      <a:accent6>
        <a:srgbClr val="FF9B4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pecial">
  <a:themeElements>
    <a:clrScheme name="SU">
      <a:dk1>
        <a:srgbClr val="002F5F"/>
      </a:dk1>
      <a:lt1>
        <a:srgbClr val="FFFFFF"/>
      </a:lt1>
      <a:dk2>
        <a:srgbClr val="002F5F"/>
      </a:dk2>
      <a:lt2>
        <a:srgbClr val="808080"/>
      </a:lt2>
      <a:accent1>
        <a:srgbClr val="A3A86B"/>
      </a:accent1>
      <a:accent2>
        <a:srgbClr val="ACDEE6"/>
      </a:accent2>
      <a:accent3>
        <a:srgbClr val="9BB2CE"/>
      </a:accent3>
      <a:accent4>
        <a:srgbClr val="D95E00"/>
      </a:accent4>
      <a:accent5>
        <a:srgbClr val="DADCC3"/>
      </a:accent5>
      <a:accent6>
        <a:srgbClr val="FF9B4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marL="0" marR="0" indent="0" algn="l" defTabSz="914400" rtl="0" eaLnBrk="1" fontAlgn="auto" latinLnBrk="0" hangingPunct="1">
          <a:lnSpc>
            <a:spcPct val="100000"/>
          </a:lnSpc>
          <a:spcBef>
            <a:spcPts val="0"/>
          </a:spcBef>
          <a:spcAft>
            <a:spcPts val="0"/>
          </a:spcAft>
          <a:buClrTx/>
          <a:buSzTx/>
          <a:buFontTx/>
          <a:buNone/>
          <a:tabLst/>
          <a:defRPr sz="1600" noProof="0" dirty="0" smtClean="0">
            <a:solidFill>
              <a:srgbClr val="FFFFFF"/>
            </a:solidFill>
            <a:latin typeface="Verdana"/>
          </a:defRPr>
        </a:defPPr>
      </a:lstStyle>
    </a:txDef>
  </a:objectDefaults>
  <a:extraClrSchemeLst/>
</a:theme>
</file>

<file path=ppt/theme/theme6.xml><?xml version="1.0" encoding="utf-8"?>
<a:theme xmlns:a="http://schemas.openxmlformats.org/drawingml/2006/main" name="Office-tem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su_dsv_ppt_template_16_9_20141030</Template>
  <TotalTime>9098</TotalTime>
  <Words>11994</Words>
  <Application>Microsoft Office PowerPoint</Application>
  <PresentationFormat>On-screen Show (16:9)</PresentationFormat>
  <Paragraphs>1773</Paragraphs>
  <Slides>57</Slides>
  <Notes>14</Notes>
  <HiddenSlides>0</HiddenSlides>
  <MMClips>57</MMClips>
  <ScaleCrop>false</ScaleCrop>
  <HeadingPairs>
    <vt:vector size="8" baseType="variant">
      <vt:variant>
        <vt:lpstr>Fonts Used</vt:lpstr>
      </vt:variant>
      <vt:variant>
        <vt:i4>4</vt:i4>
      </vt:variant>
      <vt:variant>
        <vt:lpstr>Theme</vt:lpstr>
      </vt:variant>
      <vt:variant>
        <vt:i4>5</vt:i4>
      </vt:variant>
      <vt:variant>
        <vt:lpstr>Embedded OLE Servers</vt:lpstr>
      </vt:variant>
      <vt:variant>
        <vt:i4>1</vt:i4>
      </vt:variant>
      <vt:variant>
        <vt:lpstr>Slide Titles</vt:lpstr>
      </vt:variant>
      <vt:variant>
        <vt:i4>57</vt:i4>
      </vt:variant>
    </vt:vector>
  </HeadingPairs>
  <TitlesOfParts>
    <vt:vector size="67" baseType="lpstr">
      <vt:lpstr>Arial</vt:lpstr>
      <vt:lpstr>Calibri</vt:lpstr>
      <vt:lpstr>Verdana</vt:lpstr>
      <vt:lpstr>Wingdings</vt:lpstr>
      <vt:lpstr>su_dsv_ppt_template_16_9_20130920</vt:lpstr>
      <vt:lpstr>English SU 16:9 - Widescreen</vt:lpstr>
      <vt:lpstr>SU 16:9 - Blå Widescreen</vt:lpstr>
      <vt:lpstr>English SU 16:9 - Blå Widescreen</vt:lpstr>
      <vt:lpstr>Special</vt:lpstr>
      <vt:lpstr>Visio</vt:lpstr>
      <vt:lpstr>Model Driven Method for Relational Database Design</vt:lpstr>
      <vt:lpstr>Real World and Models</vt:lpstr>
      <vt:lpstr>Real World and Models</vt:lpstr>
      <vt:lpstr>Real World and Models</vt:lpstr>
      <vt:lpstr>Real World and Models</vt:lpstr>
      <vt:lpstr>Domain model</vt:lpstr>
      <vt:lpstr>Domain model – Step 1</vt:lpstr>
      <vt:lpstr>Domain model – Step 1</vt:lpstr>
      <vt:lpstr>Domain model – Step 1</vt:lpstr>
      <vt:lpstr>Domain model – Step 1</vt:lpstr>
      <vt:lpstr>Towards a System Model- Step 2</vt:lpstr>
      <vt:lpstr>Domain model – Step 2</vt:lpstr>
      <vt:lpstr>Towards a System Model- Step 2</vt:lpstr>
      <vt:lpstr>Real World and Models</vt:lpstr>
      <vt:lpstr>System Model</vt:lpstr>
      <vt:lpstr>System Model</vt:lpstr>
      <vt:lpstr>System Model</vt:lpstr>
      <vt:lpstr>System Model</vt:lpstr>
      <vt:lpstr>System Model</vt:lpstr>
      <vt:lpstr>Real World and Models</vt:lpstr>
      <vt:lpstr>Towards a RDM</vt:lpstr>
      <vt:lpstr>Towards a RDM - Step 1</vt:lpstr>
      <vt:lpstr>Towards a RDM - Step 1</vt:lpstr>
      <vt:lpstr>Towards a RDM - Step 2</vt:lpstr>
      <vt:lpstr>PowerPoint Presentation</vt:lpstr>
      <vt:lpstr>Towards a RDM - Step 3</vt:lpstr>
      <vt:lpstr>Towards a RDM - Step 3</vt:lpstr>
      <vt:lpstr>Towards a RDM - Step 4</vt:lpstr>
      <vt:lpstr>Towards a RDM – Step 4 </vt:lpstr>
      <vt:lpstr>Towards a RDM - Step 4</vt:lpstr>
      <vt:lpstr>Towards a RDM - Step 4</vt:lpstr>
      <vt:lpstr>Towards a RDM - Step 5</vt:lpstr>
      <vt:lpstr>Towards a RDM - Step 5</vt:lpstr>
      <vt:lpstr>Towards a RDM - Step 5</vt:lpstr>
      <vt:lpstr>Towards a RDM - Step 6</vt:lpstr>
      <vt:lpstr>Towards a RDM - Step 6</vt:lpstr>
      <vt:lpstr>Towards a RDM - Step 7</vt:lpstr>
      <vt:lpstr>Towards a RDM – Step 7 </vt:lpstr>
      <vt:lpstr>Towards a RDM - Step 8</vt:lpstr>
      <vt:lpstr>Towards a RDM – Step 8 </vt:lpstr>
      <vt:lpstr>Towards a RDM – Step 9</vt:lpstr>
      <vt:lpstr>Towards a RDM – Step 9</vt:lpstr>
      <vt:lpstr>Towards a RDM – Step 10</vt:lpstr>
      <vt:lpstr>Towards a RDM – Step 10</vt:lpstr>
      <vt:lpstr>Relational Database Model</vt:lpstr>
      <vt:lpstr>A Relational Database Model</vt:lpstr>
      <vt:lpstr>Different forms of RDMs</vt:lpstr>
      <vt:lpstr>Towards a RDM in form of table columns</vt:lpstr>
      <vt:lpstr>Towards a RDM in form of table columns</vt:lpstr>
      <vt:lpstr>Different forms of RDMs</vt:lpstr>
      <vt:lpstr>Towards a RDM in form of textual descriptions</vt:lpstr>
      <vt:lpstr>Towards a RDM in form of textual descriptions</vt:lpstr>
      <vt:lpstr>Different forms of RDMs</vt:lpstr>
      <vt:lpstr>Towards Model Driven Development</vt:lpstr>
      <vt:lpstr>Towards Model Driven Development</vt:lpstr>
      <vt:lpstr>Towards Model Driven Development</vt:lpstr>
      <vt:lpstr>Towards Model Driven Development</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Erik</dc:creator>
  <cp:lastModifiedBy>Erik Perjons</cp:lastModifiedBy>
  <cp:revision>334</cp:revision>
  <dcterms:created xsi:type="dcterms:W3CDTF">2015-05-25T21:35:52Z</dcterms:created>
  <dcterms:modified xsi:type="dcterms:W3CDTF">2018-09-18T19:16:15Z</dcterms:modified>
</cp:coreProperties>
</file>