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95"/>
  </p:notesMasterIdLst>
  <p:sldIdLst>
    <p:sldId id="256" r:id="rId3"/>
    <p:sldId id="258" r:id="rId4"/>
    <p:sldId id="259" r:id="rId5"/>
    <p:sldId id="260" r:id="rId6"/>
    <p:sldId id="261" r:id="rId7"/>
    <p:sldId id="262" r:id="rId8"/>
    <p:sldId id="265" r:id="rId9"/>
    <p:sldId id="263" r:id="rId10"/>
    <p:sldId id="266" r:id="rId11"/>
    <p:sldId id="264" r:id="rId12"/>
    <p:sldId id="267" r:id="rId13"/>
    <p:sldId id="268" r:id="rId14"/>
    <p:sldId id="269" r:id="rId15"/>
    <p:sldId id="270" r:id="rId16"/>
    <p:sldId id="272" r:id="rId17"/>
    <p:sldId id="275" r:id="rId18"/>
    <p:sldId id="276" r:id="rId19"/>
    <p:sldId id="277" r:id="rId20"/>
    <p:sldId id="337" r:id="rId21"/>
    <p:sldId id="383" r:id="rId22"/>
    <p:sldId id="339" r:id="rId23"/>
    <p:sldId id="340" r:id="rId24"/>
    <p:sldId id="341" r:id="rId25"/>
    <p:sldId id="427" r:id="rId26"/>
    <p:sldId id="384" r:id="rId27"/>
    <p:sldId id="343" r:id="rId28"/>
    <p:sldId id="345" r:id="rId29"/>
    <p:sldId id="346" r:id="rId30"/>
    <p:sldId id="347" r:id="rId31"/>
    <p:sldId id="351" r:id="rId32"/>
    <p:sldId id="363" r:id="rId33"/>
    <p:sldId id="366" r:id="rId34"/>
    <p:sldId id="367" r:id="rId35"/>
    <p:sldId id="369" r:id="rId36"/>
    <p:sldId id="352" r:id="rId37"/>
    <p:sldId id="353" r:id="rId38"/>
    <p:sldId id="354" r:id="rId39"/>
    <p:sldId id="355" r:id="rId40"/>
    <p:sldId id="356" r:id="rId41"/>
    <p:sldId id="357" r:id="rId42"/>
    <p:sldId id="358" r:id="rId43"/>
    <p:sldId id="359" r:id="rId44"/>
    <p:sldId id="360" r:id="rId45"/>
    <p:sldId id="361" r:id="rId46"/>
    <p:sldId id="362" r:id="rId47"/>
    <p:sldId id="370" r:id="rId48"/>
    <p:sldId id="372" r:id="rId49"/>
    <p:sldId id="373" r:id="rId50"/>
    <p:sldId id="436" r:id="rId51"/>
    <p:sldId id="396" r:id="rId52"/>
    <p:sldId id="404" r:id="rId53"/>
    <p:sldId id="403" r:id="rId54"/>
    <p:sldId id="417" r:id="rId55"/>
    <p:sldId id="421" r:id="rId56"/>
    <p:sldId id="405" r:id="rId57"/>
    <p:sldId id="406" r:id="rId58"/>
    <p:sldId id="420" r:id="rId59"/>
    <p:sldId id="407" r:id="rId60"/>
    <p:sldId id="418" r:id="rId61"/>
    <p:sldId id="409" r:id="rId62"/>
    <p:sldId id="419" r:id="rId63"/>
    <p:sldId id="422" r:id="rId64"/>
    <p:sldId id="423" r:id="rId65"/>
    <p:sldId id="425" r:id="rId66"/>
    <p:sldId id="424" r:id="rId67"/>
    <p:sldId id="426" r:id="rId68"/>
    <p:sldId id="408" r:id="rId69"/>
    <p:sldId id="410" r:id="rId70"/>
    <p:sldId id="411" r:id="rId71"/>
    <p:sldId id="412" r:id="rId72"/>
    <p:sldId id="413" r:id="rId73"/>
    <p:sldId id="414" r:id="rId74"/>
    <p:sldId id="415" r:id="rId75"/>
    <p:sldId id="416" r:id="rId76"/>
    <p:sldId id="397" r:id="rId77"/>
    <p:sldId id="399" r:id="rId78"/>
    <p:sldId id="400" r:id="rId79"/>
    <p:sldId id="401" r:id="rId80"/>
    <p:sldId id="402" r:id="rId81"/>
    <p:sldId id="388" r:id="rId82"/>
    <p:sldId id="395" r:id="rId83"/>
    <p:sldId id="390" r:id="rId84"/>
    <p:sldId id="394" r:id="rId85"/>
    <p:sldId id="391" r:id="rId86"/>
    <p:sldId id="392" r:id="rId87"/>
    <p:sldId id="385" r:id="rId88"/>
    <p:sldId id="386" r:id="rId89"/>
    <p:sldId id="387" r:id="rId90"/>
    <p:sldId id="282" r:id="rId91"/>
    <p:sldId id="278" r:id="rId92"/>
    <p:sldId id="280" r:id="rId93"/>
    <p:sldId id="281" r:id="rId94"/>
  </p:sldIdLst>
  <p:sldSz cx="9144000" cy="5143500" type="screen16x9"/>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CD4"/>
    <a:srgbClr val="F5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591" autoAdjust="0"/>
    <p:restoredTop sz="86404" autoAdjust="0"/>
  </p:normalViewPr>
  <p:slideViewPr>
    <p:cSldViewPr>
      <p:cViewPr varScale="1">
        <p:scale>
          <a:sx n="72" d="100"/>
          <a:sy n="72" d="100"/>
        </p:scale>
        <p:origin x="1478" y="3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39884"/>
          </a:xfrm>
          <a:prstGeom prst="rect">
            <a:avLst/>
          </a:prstGeom>
        </p:spPr>
        <p:txBody>
          <a:bodyPr vert="horz" lIns="107031" tIns="53515" rIns="107031" bIns="53515" rtlCol="0"/>
          <a:lstStyle>
            <a:lvl1pPr algn="l">
              <a:defRPr sz="1400"/>
            </a:lvl1pPr>
          </a:lstStyle>
          <a:p>
            <a:endParaRPr lang="sv-SE"/>
          </a:p>
        </p:txBody>
      </p:sp>
      <p:sp>
        <p:nvSpPr>
          <p:cNvPr id="3" name="Date Placeholder 2"/>
          <p:cNvSpPr>
            <a:spLocks noGrp="1"/>
          </p:cNvSpPr>
          <p:nvPr>
            <p:ph type="dt" idx="1"/>
          </p:nvPr>
        </p:nvSpPr>
        <p:spPr>
          <a:xfrm>
            <a:off x="5623372" y="1"/>
            <a:ext cx="4301543" cy="339884"/>
          </a:xfrm>
          <a:prstGeom prst="rect">
            <a:avLst/>
          </a:prstGeom>
        </p:spPr>
        <p:txBody>
          <a:bodyPr vert="horz" lIns="107031" tIns="53515" rIns="107031" bIns="53515" rtlCol="0"/>
          <a:lstStyle>
            <a:lvl1pPr algn="r">
              <a:defRPr sz="1400"/>
            </a:lvl1pPr>
          </a:lstStyle>
          <a:p>
            <a:fld id="{8BC76C5E-141B-41FC-BBE9-0A5E8EFC3B8B}" type="datetimeFigureOut">
              <a:rPr lang="sv-SE" smtClean="0"/>
              <a:t>2023-12-04</a:t>
            </a:fld>
            <a:endParaRPr lang="sv-SE"/>
          </a:p>
        </p:txBody>
      </p:sp>
      <p:sp>
        <p:nvSpPr>
          <p:cNvPr id="4" name="Slide Image Placeholder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107031" tIns="53515" rIns="107031" bIns="53515" rtlCol="0" anchor="ctr"/>
          <a:lstStyle/>
          <a:p>
            <a:endParaRPr lang="sv-SE"/>
          </a:p>
        </p:txBody>
      </p:sp>
      <p:sp>
        <p:nvSpPr>
          <p:cNvPr id="5" name="Notes Placeholder 4"/>
          <p:cNvSpPr>
            <a:spLocks noGrp="1"/>
          </p:cNvSpPr>
          <p:nvPr>
            <p:ph type="body" sz="quarter" idx="3"/>
          </p:nvPr>
        </p:nvSpPr>
        <p:spPr>
          <a:xfrm>
            <a:off x="992664" y="3270857"/>
            <a:ext cx="7941310" cy="2677109"/>
          </a:xfrm>
          <a:prstGeom prst="rect">
            <a:avLst/>
          </a:prstGeom>
        </p:spPr>
        <p:txBody>
          <a:bodyPr vert="horz" lIns="107031" tIns="53515" rIns="107031" bIns="535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6457792"/>
            <a:ext cx="4301543" cy="339884"/>
          </a:xfrm>
          <a:prstGeom prst="rect">
            <a:avLst/>
          </a:prstGeom>
        </p:spPr>
        <p:txBody>
          <a:bodyPr vert="horz" lIns="107031" tIns="53515" rIns="107031" bIns="53515" rtlCol="0" anchor="b"/>
          <a:lstStyle>
            <a:lvl1pPr algn="l">
              <a:defRPr sz="1400"/>
            </a:lvl1pPr>
          </a:lstStyle>
          <a:p>
            <a:endParaRPr lang="sv-SE"/>
          </a:p>
        </p:txBody>
      </p:sp>
      <p:sp>
        <p:nvSpPr>
          <p:cNvPr id="7" name="Slide Number Placeholder 6"/>
          <p:cNvSpPr>
            <a:spLocks noGrp="1"/>
          </p:cNvSpPr>
          <p:nvPr>
            <p:ph type="sldNum" sz="quarter" idx="5"/>
          </p:nvPr>
        </p:nvSpPr>
        <p:spPr>
          <a:xfrm>
            <a:off x="5623372" y="6457792"/>
            <a:ext cx="4301543" cy="339884"/>
          </a:xfrm>
          <a:prstGeom prst="rect">
            <a:avLst/>
          </a:prstGeom>
        </p:spPr>
        <p:txBody>
          <a:bodyPr vert="horz" lIns="107031" tIns="53515" rIns="107031" bIns="53515" rtlCol="0" anchor="b"/>
          <a:lstStyle>
            <a:lvl1pPr algn="r">
              <a:defRPr sz="1400"/>
            </a:lvl1pPr>
          </a:lstStyle>
          <a:p>
            <a:fld id="{8D7ED0B4-E4EC-4E24-9E64-544D8E195A44}" type="slidenum">
              <a:rPr lang="sv-SE" smtClean="0"/>
              <a:t>‹#›</a:t>
            </a:fld>
            <a:endParaRPr lang="sv-SE"/>
          </a:p>
        </p:txBody>
      </p:sp>
    </p:spTree>
    <p:extLst>
      <p:ext uri="{BB962C8B-B14F-4D97-AF65-F5344CB8AC3E}">
        <p14:creationId xmlns:p14="http://schemas.microsoft.com/office/powerpoint/2010/main" val="252057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2334" eaLnBrk="0" hangingPunct="0">
              <a:defRPr sz="1600" i="1">
                <a:solidFill>
                  <a:schemeClr val="tx1"/>
                </a:solidFill>
                <a:latin typeface="Arial" panose="020B0604020202020204" pitchFamily="34" charset="0"/>
              </a:defRPr>
            </a:lvl1pPr>
            <a:lvl2pPr marL="869623" indent="-334470" defTabSz="1122334" eaLnBrk="0" hangingPunct="0">
              <a:defRPr sz="1600" i="1">
                <a:solidFill>
                  <a:schemeClr val="tx1"/>
                </a:solidFill>
                <a:latin typeface="Arial" panose="020B0604020202020204" pitchFamily="34" charset="0"/>
              </a:defRPr>
            </a:lvl2pPr>
            <a:lvl3pPr marL="1337882" indent="-267576" defTabSz="1122334" eaLnBrk="0" hangingPunct="0">
              <a:defRPr sz="1600" i="1">
                <a:solidFill>
                  <a:schemeClr val="tx1"/>
                </a:solidFill>
                <a:latin typeface="Arial" panose="020B0604020202020204" pitchFamily="34" charset="0"/>
              </a:defRPr>
            </a:lvl3pPr>
            <a:lvl4pPr marL="1873034" indent="-267576" defTabSz="1122334" eaLnBrk="0" hangingPunct="0">
              <a:defRPr sz="1600" i="1">
                <a:solidFill>
                  <a:schemeClr val="tx1"/>
                </a:solidFill>
                <a:latin typeface="Arial" panose="020B0604020202020204" pitchFamily="34" charset="0"/>
              </a:defRPr>
            </a:lvl4pPr>
            <a:lvl5pPr marL="2408187" indent="-267576" defTabSz="1122334" eaLnBrk="0" hangingPunct="0">
              <a:defRPr sz="1600" i="1">
                <a:solidFill>
                  <a:schemeClr val="tx1"/>
                </a:solidFill>
                <a:latin typeface="Arial" panose="020B0604020202020204" pitchFamily="34" charset="0"/>
              </a:defRPr>
            </a:lvl5pPr>
            <a:lvl6pPr marL="2943339" indent="-267576" defTabSz="1122334" eaLnBrk="0" fontAlgn="base" hangingPunct="0">
              <a:spcBef>
                <a:spcPct val="0"/>
              </a:spcBef>
              <a:spcAft>
                <a:spcPct val="0"/>
              </a:spcAft>
              <a:defRPr sz="1600" i="1">
                <a:solidFill>
                  <a:schemeClr val="tx1"/>
                </a:solidFill>
                <a:latin typeface="Arial" panose="020B0604020202020204" pitchFamily="34" charset="0"/>
              </a:defRPr>
            </a:lvl6pPr>
            <a:lvl7pPr marL="3478492" indent="-267576" defTabSz="1122334" eaLnBrk="0" fontAlgn="base" hangingPunct="0">
              <a:spcBef>
                <a:spcPct val="0"/>
              </a:spcBef>
              <a:spcAft>
                <a:spcPct val="0"/>
              </a:spcAft>
              <a:defRPr sz="1600" i="1">
                <a:solidFill>
                  <a:schemeClr val="tx1"/>
                </a:solidFill>
                <a:latin typeface="Arial" panose="020B0604020202020204" pitchFamily="34" charset="0"/>
              </a:defRPr>
            </a:lvl7pPr>
            <a:lvl8pPr marL="4013645" indent="-267576" defTabSz="1122334" eaLnBrk="0" fontAlgn="base" hangingPunct="0">
              <a:spcBef>
                <a:spcPct val="0"/>
              </a:spcBef>
              <a:spcAft>
                <a:spcPct val="0"/>
              </a:spcAft>
              <a:defRPr sz="1600" i="1">
                <a:solidFill>
                  <a:schemeClr val="tx1"/>
                </a:solidFill>
                <a:latin typeface="Arial" panose="020B0604020202020204" pitchFamily="34" charset="0"/>
              </a:defRPr>
            </a:lvl8pPr>
            <a:lvl9pPr marL="4548797" indent="-267576" defTabSz="1122334" eaLnBrk="0" fontAlgn="base" hangingPunct="0">
              <a:spcBef>
                <a:spcPct val="0"/>
              </a:spcBef>
              <a:spcAft>
                <a:spcPct val="0"/>
              </a:spcAft>
              <a:defRPr sz="1600" i="1">
                <a:solidFill>
                  <a:schemeClr val="tx1"/>
                </a:solidFill>
                <a:latin typeface="Arial" panose="020B0604020202020204" pitchFamily="34" charset="0"/>
              </a:defRPr>
            </a:lvl9pPr>
          </a:lstStyle>
          <a:p>
            <a:pPr eaLnBrk="1" hangingPunct="1">
              <a:defRPr/>
            </a:pPr>
            <a:fld id="{46E9FABC-8F1D-4888-A437-DB42990EA795}" type="slidenum">
              <a:rPr lang="en-US" altLang="sv-SE" i="0">
                <a:solidFill>
                  <a:prstClr val="black"/>
                </a:solidFill>
              </a:rPr>
              <a:pPr eaLnBrk="1" hangingPunct="1">
                <a:defRPr/>
              </a:pPr>
              <a:t>37</a:t>
            </a:fld>
            <a:endParaRPr lang="en-US" altLang="sv-SE" i="0">
              <a:solidFill>
                <a:prstClr val="black"/>
              </a:solidFill>
            </a:endParaRPr>
          </a:p>
        </p:txBody>
      </p:sp>
      <p:sp>
        <p:nvSpPr>
          <p:cNvPr id="204803" name="Rectangle 2"/>
          <p:cNvSpPr>
            <a:spLocks noGrp="1" noRot="1" noChangeAspect="1" noChangeArrowheads="1" noTextEdit="1"/>
          </p:cNvSpPr>
          <p:nvPr>
            <p:ph type="sldImg"/>
          </p:nvPr>
        </p:nvSpPr>
        <p:spPr>
          <a:xfrm>
            <a:off x="-682625" y="982663"/>
            <a:ext cx="8745538" cy="4919662"/>
          </a:xfrm>
          <a:ln/>
        </p:spPr>
      </p:sp>
      <p:sp>
        <p:nvSpPr>
          <p:cNvPr id="204804" name="Rectangle 3"/>
          <p:cNvSpPr>
            <a:spLocks noGrp="1" noChangeArrowheads="1"/>
          </p:cNvSpPr>
          <p:nvPr>
            <p:ph type="body" idx="1"/>
          </p:nvPr>
        </p:nvSpPr>
        <p:spPr>
          <a:xfrm>
            <a:off x="739328" y="6078045"/>
            <a:ext cx="6298934" cy="6535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z="1100">
                <a:latin typeface="Arial" panose="020B0604020202020204" pitchFamily="34" charset="0"/>
              </a:rPr>
              <a:t>Vi förtydligar multiplicitet hos associationer ytterligare. Högst upp i bilden syns det bekanta klassdiagrammet, men nu med enbart klassnamnen utritade.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Under klassdiagrammet för vi nu in ett objektdiagram för detta klassdiagram, motsvarande någon viss punkt i tiden. I objektdiagrammet finns tre studenter, tre registreringar och tre kurser. Studenterna är Anna, Nils och Tove. Registreringarna benämns 9, 2 och 6, respektive. De tre kurserna är oop, oos och jök.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Om vi tittar från vänster i bilden ser vi att studenten Anna har en association till registreringen 9. </a:t>
            </a:r>
          </a:p>
          <a:p>
            <a:pPr eaLnBrk="1" hangingPunct="1"/>
            <a:r>
              <a:rPr lang="sv-SE" altLang="sv-SE" sz="1100">
                <a:latin typeface="Arial" panose="020B0604020202020204" pitchFamily="34" charset="0"/>
              </a:rPr>
              <a:t>Studenten Nils har en association till registreringen 2, </a:t>
            </a:r>
          </a:p>
          <a:p>
            <a:pPr eaLnBrk="1" hangingPunct="1"/>
            <a:r>
              <a:rPr lang="sv-SE" altLang="sv-SE" sz="1100">
                <a:latin typeface="Arial" panose="020B0604020202020204" pitchFamily="34" charset="0"/>
              </a:rPr>
              <a:t>och dessutom en till registreringen 6.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Tittar vi nu från höger i bilden ser vi att kursen oop har en association till registreringen 6. </a:t>
            </a:r>
          </a:p>
          <a:p>
            <a:pPr eaLnBrk="1" hangingPunct="1"/>
            <a:r>
              <a:rPr lang="sv-SE" altLang="sv-SE" sz="1100">
                <a:latin typeface="Arial" panose="020B0604020202020204" pitchFamily="34" charset="0"/>
              </a:rPr>
              <a:t>Kursen oos har en association till registreringen 9, </a:t>
            </a:r>
          </a:p>
          <a:p>
            <a:pPr eaLnBrk="1" hangingPunct="1"/>
            <a:r>
              <a:rPr lang="sv-SE" altLang="sv-SE" sz="1100">
                <a:latin typeface="Arial" panose="020B0604020202020204" pitchFamily="34" charset="0"/>
              </a:rPr>
              <a:t>och dessutom en till registreringen 2.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Om vi nu granskar bilden, kan vi då säga att klassdiagrammets associationer med multiplicitet, och de faktiska associationerna mellan objekten i objektdiagrammet inte motsäger varandra? Ja, det kan vi. </a:t>
            </a:r>
          </a:p>
          <a:p>
            <a:pPr eaLnBrk="1" hangingPunct="1"/>
            <a:r>
              <a:rPr lang="sv-SE" altLang="sv-SE" sz="1100">
                <a:latin typeface="Arial" panose="020B0604020202020204" pitchFamily="34" charset="0"/>
              </a:rPr>
              <a:t>Om vi börjar med studenterna ser vi att Anna har en registrering, Nils har två registreringar, och Tove saknar registreringar. Detta stämmer ju helt överens med klassdiagrammet, som säger att en student kan ha mellan noll och obegränsat antal registreringar. </a:t>
            </a:r>
          </a:p>
          <a:p>
            <a:pPr eaLnBrk="1" hangingPunct="1"/>
            <a:r>
              <a:rPr lang="sv-SE" altLang="sv-SE" sz="1100">
                <a:latin typeface="Arial" panose="020B0604020202020204" pitchFamily="34" charset="0"/>
              </a:rPr>
              <a:t>Nu tittar vi på kurserna. Vi ser att oop har en registrering, oos har två registreringar, och att jök saknar registreringar. Även detta stämmer med klassdiagrammet; en kurs kan ha mellan noll och obegränsat antal registreringar. </a:t>
            </a:r>
          </a:p>
          <a:p>
            <a:pPr eaLnBrk="1" hangingPunct="1"/>
            <a:r>
              <a:rPr lang="sv-SE" altLang="sv-SE" sz="1100">
                <a:latin typeface="Arial" panose="020B0604020202020204" pitchFamily="34" charset="0"/>
              </a:rPr>
              <a:t>Så till registreringarna. Enligt klassdiagrammet ska varje registrering ha en, och endast en, student. Dessutom ska varje registrering ha en, och endast en, kurs. Detta stämmer. Registreringen 9 associeras till studenten Anna och till kursen oos. Registreringen 2 associeras till studenten Nils och till kursen oos. Slutligen associeras registreringen 6 till studenten Nils och kursen oop.</a:t>
            </a:r>
          </a:p>
          <a:p>
            <a:pPr eaLnBrk="1" hangingPunct="1"/>
            <a:endParaRPr lang="sv-SE" altLang="sv-SE" sz="1100">
              <a:latin typeface="Arial" panose="020B0604020202020204" pitchFamily="34" charset="0"/>
            </a:endParaRPr>
          </a:p>
        </p:txBody>
      </p:sp>
    </p:spTree>
    <p:extLst>
      <p:ext uri="{BB962C8B-B14F-4D97-AF65-F5344CB8AC3E}">
        <p14:creationId xmlns:p14="http://schemas.microsoft.com/office/powerpoint/2010/main" val="46708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2334" eaLnBrk="0" hangingPunct="0">
              <a:defRPr sz="1600" i="1">
                <a:solidFill>
                  <a:schemeClr val="tx1"/>
                </a:solidFill>
                <a:latin typeface="Arial" panose="020B0604020202020204" pitchFamily="34" charset="0"/>
              </a:defRPr>
            </a:lvl1pPr>
            <a:lvl2pPr marL="869623" indent="-334470" defTabSz="1122334" eaLnBrk="0" hangingPunct="0">
              <a:defRPr sz="1600" i="1">
                <a:solidFill>
                  <a:schemeClr val="tx1"/>
                </a:solidFill>
                <a:latin typeface="Arial" panose="020B0604020202020204" pitchFamily="34" charset="0"/>
              </a:defRPr>
            </a:lvl2pPr>
            <a:lvl3pPr marL="1337882" indent="-267576" defTabSz="1122334" eaLnBrk="0" hangingPunct="0">
              <a:defRPr sz="1600" i="1">
                <a:solidFill>
                  <a:schemeClr val="tx1"/>
                </a:solidFill>
                <a:latin typeface="Arial" panose="020B0604020202020204" pitchFamily="34" charset="0"/>
              </a:defRPr>
            </a:lvl3pPr>
            <a:lvl4pPr marL="1873034" indent="-267576" defTabSz="1122334" eaLnBrk="0" hangingPunct="0">
              <a:defRPr sz="1600" i="1">
                <a:solidFill>
                  <a:schemeClr val="tx1"/>
                </a:solidFill>
                <a:latin typeface="Arial" panose="020B0604020202020204" pitchFamily="34" charset="0"/>
              </a:defRPr>
            </a:lvl4pPr>
            <a:lvl5pPr marL="2408187" indent="-267576" defTabSz="1122334" eaLnBrk="0" hangingPunct="0">
              <a:defRPr sz="1600" i="1">
                <a:solidFill>
                  <a:schemeClr val="tx1"/>
                </a:solidFill>
                <a:latin typeface="Arial" panose="020B0604020202020204" pitchFamily="34" charset="0"/>
              </a:defRPr>
            </a:lvl5pPr>
            <a:lvl6pPr marL="2943339" indent="-267576" defTabSz="1122334" eaLnBrk="0" fontAlgn="base" hangingPunct="0">
              <a:spcBef>
                <a:spcPct val="0"/>
              </a:spcBef>
              <a:spcAft>
                <a:spcPct val="0"/>
              </a:spcAft>
              <a:defRPr sz="1600" i="1">
                <a:solidFill>
                  <a:schemeClr val="tx1"/>
                </a:solidFill>
                <a:latin typeface="Arial" panose="020B0604020202020204" pitchFamily="34" charset="0"/>
              </a:defRPr>
            </a:lvl6pPr>
            <a:lvl7pPr marL="3478492" indent="-267576" defTabSz="1122334" eaLnBrk="0" fontAlgn="base" hangingPunct="0">
              <a:spcBef>
                <a:spcPct val="0"/>
              </a:spcBef>
              <a:spcAft>
                <a:spcPct val="0"/>
              </a:spcAft>
              <a:defRPr sz="1600" i="1">
                <a:solidFill>
                  <a:schemeClr val="tx1"/>
                </a:solidFill>
                <a:latin typeface="Arial" panose="020B0604020202020204" pitchFamily="34" charset="0"/>
              </a:defRPr>
            </a:lvl7pPr>
            <a:lvl8pPr marL="4013645" indent="-267576" defTabSz="1122334" eaLnBrk="0" fontAlgn="base" hangingPunct="0">
              <a:spcBef>
                <a:spcPct val="0"/>
              </a:spcBef>
              <a:spcAft>
                <a:spcPct val="0"/>
              </a:spcAft>
              <a:defRPr sz="1600" i="1">
                <a:solidFill>
                  <a:schemeClr val="tx1"/>
                </a:solidFill>
                <a:latin typeface="Arial" panose="020B0604020202020204" pitchFamily="34" charset="0"/>
              </a:defRPr>
            </a:lvl8pPr>
            <a:lvl9pPr marL="4548797" indent="-267576" defTabSz="1122334" eaLnBrk="0" fontAlgn="base" hangingPunct="0">
              <a:spcBef>
                <a:spcPct val="0"/>
              </a:spcBef>
              <a:spcAft>
                <a:spcPct val="0"/>
              </a:spcAft>
              <a:defRPr sz="1600" i="1">
                <a:solidFill>
                  <a:schemeClr val="tx1"/>
                </a:solidFill>
                <a:latin typeface="Arial" panose="020B0604020202020204" pitchFamily="34" charset="0"/>
              </a:defRPr>
            </a:lvl9pPr>
          </a:lstStyle>
          <a:p>
            <a:pPr eaLnBrk="1" hangingPunct="1">
              <a:defRPr/>
            </a:pPr>
            <a:fld id="{D5465F25-D8F4-4A02-8972-C80C001F0212}" type="slidenum">
              <a:rPr lang="en-US" altLang="sv-SE" i="0">
                <a:solidFill>
                  <a:prstClr val="black"/>
                </a:solidFill>
              </a:rPr>
              <a:pPr eaLnBrk="1" hangingPunct="1">
                <a:defRPr/>
              </a:pPr>
              <a:t>40</a:t>
            </a:fld>
            <a:endParaRPr lang="en-US" altLang="sv-SE" i="0">
              <a:solidFill>
                <a:prstClr val="black"/>
              </a:solidFill>
            </a:endParaRPr>
          </a:p>
        </p:txBody>
      </p:sp>
      <p:sp>
        <p:nvSpPr>
          <p:cNvPr id="205827" name="Rectangle 2"/>
          <p:cNvSpPr>
            <a:spLocks noGrp="1" noRot="1" noChangeAspect="1" noChangeArrowheads="1" noTextEdit="1"/>
          </p:cNvSpPr>
          <p:nvPr>
            <p:ph type="sldImg"/>
          </p:nvPr>
        </p:nvSpPr>
        <p:spPr>
          <a:xfrm>
            <a:off x="-682625" y="982663"/>
            <a:ext cx="8745538" cy="4919662"/>
          </a:xfrm>
          <a:ln/>
        </p:spPr>
      </p:sp>
      <p:sp>
        <p:nvSpPr>
          <p:cNvPr id="205828" name="Rectangle 3"/>
          <p:cNvSpPr>
            <a:spLocks noGrp="1" noChangeArrowheads="1"/>
          </p:cNvSpPr>
          <p:nvPr>
            <p:ph type="body" idx="1"/>
          </p:nvPr>
        </p:nvSpPr>
        <p:spPr>
          <a:xfrm>
            <a:off x="739328" y="6078045"/>
            <a:ext cx="6298934" cy="6535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z="1100">
                <a:latin typeface="Arial" panose="020B0604020202020204" pitchFamily="34" charset="0"/>
              </a:rPr>
              <a:t>Vi förtydligar multiplicitet hos associationer ytterligare. Högst upp i bilden syns det bekanta klassdiagrammet, men nu med enbart klassnamnen utritade.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Under klassdiagrammet för vi nu in ett objektdiagram för detta klassdiagram, motsvarande någon viss punkt i tiden. I objektdiagrammet finns tre studenter, tre registreringar och tre kurser. Studenterna är Anna, Nils och Tove. Registreringarna benämns 9, 2 och 6, respektive. De tre kurserna är oop, oos och jök.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Om vi tittar från vänster i bilden ser vi att studenten Anna har en association till registreringen 9. </a:t>
            </a:r>
          </a:p>
          <a:p>
            <a:pPr eaLnBrk="1" hangingPunct="1"/>
            <a:r>
              <a:rPr lang="sv-SE" altLang="sv-SE" sz="1100">
                <a:latin typeface="Arial" panose="020B0604020202020204" pitchFamily="34" charset="0"/>
              </a:rPr>
              <a:t>Studenten Nils har en association till registreringen 2, </a:t>
            </a:r>
          </a:p>
          <a:p>
            <a:pPr eaLnBrk="1" hangingPunct="1"/>
            <a:r>
              <a:rPr lang="sv-SE" altLang="sv-SE" sz="1100">
                <a:latin typeface="Arial" panose="020B0604020202020204" pitchFamily="34" charset="0"/>
              </a:rPr>
              <a:t>och dessutom en till registreringen 6.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Tittar vi nu från höger i bilden ser vi att kursen oop har en association till registreringen 6. </a:t>
            </a:r>
          </a:p>
          <a:p>
            <a:pPr eaLnBrk="1" hangingPunct="1"/>
            <a:r>
              <a:rPr lang="sv-SE" altLang="sv-SE" sz="1100">
                <a:latin typeface="Arial" panose="020B0604020202020204" pitchFamily="34" charset="0"/>
              </a:rPr>
              <a:t>Kursen oos har en association till registreringen 9, </a:t>
            </a:r>
          </a:p>
          <a:p>
            <a:pPr eaLnBrk="1" hangingPunct="1"/>
            <a:r>
              <a:rPr lang="sv-SE" altLang="sv-SE" sz="1100">
                <a:latin typeface="Arial" panose="020B0604020202020204" pitchFamily="34" charset="0"/>
              </a:rPr>
              <a:t>och dessutom en till registreringen 2.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Om vi nu granskar bilden, kan vi då säga att klassdiagrammets associationer med multiplicitet, och de faktiska associationerna mellan objekten i objektdiagrammet inte motsäger varandra? Ja, det kan vi. </a:t>
            </a:r>
          </a:p>
          <a:p>
            <a:pPr eaLnBrk="1" hangingPunct="1"/>
            <a:r>
              <a:rPr lang="sv-SE" altLang="sv-SE" sz="1100">
                <a:latin typeface="Arial" panose="020B0604020202020204" pitchFamily="34" charset="0"/>
              </a:rPr>
              <a:t>Om vi börjar med studenterna ser vi att Anna har en registrering, Nils har två registreringar, och Tove saknar registreringar. Detta stämmer ju helt överens med klassdiagrammet, som säger att en student kan ha mellan noll och obegränsat antal registreringar. </a:t>
            </a:r>
          </a:p>
          <a:p>
            <a:pPr eaLnBrk="1" hangingPunct="1"/>
            <a:r>
              <a:rPr lang="sv-SE" altLang="sv-SE" sz="1100">
                <a:latin typeface="Arial" panose="020B0604020202020204" pitchFamily="34" charset="0"/>
              </a:rPr>
              <a:t>Nu tittar vi på kurserna. Vi ser att oop har en registrering, oos har två registreringar, och att jök saknar registreringar. Även detta stämmer med klassdiagrammet; en kurs kan ha mellan noll och obegränsat antal registreringar. </a:t>
            </a:r>
          </a:p>
          <a:p>
            <a:pPr eaLnBrk="1" hangingPunct="1"/>
            <a:r>
              <a:rPr lang="sv-SE" altLang="sv-SE" sz="1100">
                <a:latin typeface="Arial" panose="020B0604020202020204" pitchFamily="34" charset="0"/>
              </a:rPr>
              <a:t>Så till registreringarna. Enligt klassdiagrammet ska varje registrering ha en, och endast en, student. Dessutom ska varje registrering ha en, och endast en, kurs. Detta stämmer. Registreringen 9 associeras till studenten Anna och till kursen oos. Registreringen 2 associeras till studenten Nils och till kursen oos. Slutligen associeras registreringen 6 till studenten Nils och kursen oop.</a:t>
            </a:r>
          </a:p>
          <a:p>
            <a:pPr eaLnBrk="1" hangingPunct="1"/>
            <a:endParaRPr lang="sv-SE" altLang="sv-SE" sz="1100">
              <a:latin typeface="Arial" panose="020B0604020202020204" pitchFamily="34" charset="0"/>
            </a:endParaRPr>
          </a:p>
        </p:txBody>
      </p:sp>
    </p:spTree>
    <p:extLst>
      <p:ext uri="{BB962C8B-B14F-4D97-AF65-F5344CB8AC3E}">
        <p14:creationId xmlns:p14="http://schemas.microsoft.com/office/powerpoint/2010/main" val="244037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2334" eaLnBrk="0" hangingPunct="0">
              <a:defRPr sz="1600" i="1">
                <a:solidFill>
                  <a:schemeClr val="tx1"/>
                </a:solidFill>
                <a:latin typeface="Arial" panose="020B0604020202020204" pitchFamily="34" charset="0"/>
              </a:defRPr>
            </a:lvl1pPr>
            <a:lvl2pPr marL="869623" indent="-334470" defTabSz="1122334" eaLnBrk="0" hangingPunct="0">
              <a:defRPr sz="1600" i="1">
                <a:solidFill>
                  <a:schemeClr val="tx1"/>
                </a:solidFill>
                <a:latin typeface="Arial" panose="020B0604020202020204" pitchFamily="34" charset="0"/>
              </a:defRPr>
            </a:lvl2pPr>
            <a:lvl3pPr marL="1337882" indent="-267576" defTabSz="1122334" eaLnBrk="0" hangingPunct="0">
              <a:defRPr sz="1600" i="1">
                <a:solidFill>
                  <a:schemeClr val="tx1"/>
                </a:solidFill>
                <a:latin typeface="Arial" panose="020B0604020202020204" pitchFamily="34" charset="0"/>
              </a:defRPr>
            </a:lvl3pPr>
            <a:lvl4pPr marL="1873034" indent="-267576" defTabSz="1122334" eaLnBrk="0" hangingPunct="0">
              <a:defRPr sz="1600" i="1">
                <a:solidFill>
                  <a:schemeClr val="tx1"/>
                </a:solidFill>
                <a:latin typeface="Arial" panose="020B0604020202020204" pitchFamily="34" charset="0"/>
              </a:defRPr>
            </a:lvl4pPr>
            <a:lvl5pPr marL="2408187" indent="-267576" defTabSz="1122334" eaLnBrk="0" hangingPunct="0">
              <a:defRPr sz="1600" i="1">
                <a:solidFill>
                  <a:schemeClr val="tx1"/>
                </a:solidFill>
                <a:latin typeface="Arial" panose="020B0604020202020204" pitchFamily="34" charset="0"/>
              </a:defRPr>
            </a:lvl5pPr>
            <a:lvl6pPr marL="2943339" indent="-267576" defTabSz="1122334" eaLnBrk="0" fontAlgn="base" hangingPunct="0">
              <a:spcBef>
                <a:spcPct val="0"/>
              </a:spcBef>
              <a:spcAft>
                <a:spcPct val="0"/>
              </a:spcAft>
              <a:defRPr sz="1600" i="1">
                <a:solidFill>
                  <a:schemeClr val="tx1"/>
                </a:solidFill>
                <a:latin typeface="Arial" panose="020B0604020202020204" pitchFamily="34" charset="0"/>
              </a:defRPr>
            </a:lvl6pPr>
            <a:lvl7pPr marL="3478492" indent="-267576" defTabSz="1122334" eaLnBrk="0" fontAlgn="base" hangingPunct="0">
              <a:spcBef>
                <a:spcPct val="0"/>
              </a:spcBef>
              <a:spcAft>
                <a:spcPct val="0"/>
              </a:spcAft>
              <a:defRPr sz="1600" i="1">
                <a:solidFill>
                  <a:schemeClr val="tx1"/>
                </a:solidFill>
                <a:latin typeface="Arial" panose="020B0604020202020204" pitchFamily="34" charset="0"/>
              </a:defRPr>
            </a:lvl7pPr>
            <a:lvl8pPr marL="4013645" indent="-267576" defTabSz="1122334" eaLnBrk="0" fontAlgn="base" hangingPunct="0">
              <a:spcBef>
                <a:spcPct val="0"/>
              </a:spcBef>
              <a:spcAft>
                <a:spcPct val="0"/>
              </a:spcAft>
              <a:defRPr sz="1600" i="1">
                <a:solidFill>
                  <a:schemeClr val="tx1"/>
                </a:solidFill>
                <a:latin typeface="Arial" panose="020B0604020202020204" pitchFamily="34" charset="0"/>
              </a:defRPr>
            </a:lvl8pPr>
            <a:lvl9pPr marL="4548797" indent="-267576" defTabSz="1122334" eaLnBrk="0" fontAlgn="base" hangingPunct="0">
              <a:spcBef>
                <a:spcPct val="0"/>
              </a:spcBef>
              <a:spcAft>
                <a:spcPct val="0"/>
              </a:spcAft>
              <a:defRPr sz="1600" i="1">
                <a:solidFill>
                  <a:schemeClr val="tx1"/>
                </a:solidFill>
                <a:latin typeface="Arial" panose="020B0604020202020204" pitchFamily="34" charset="0"/>
              </a:defRPr>
            </a:lvl9pPr>
          </a:lstStyle>
          <a:p>
            <a:pPr eaLnBrk="1" hangingPunct="1">
              <a:defRPr/>
            </a:pPr>
            <a:fld id="{D5465F25-D8F4-4A02-8972-C80C001F0212}" type="slidenum">
              <a:rPr lang="en-US" altLang="sv-SE" i="0">
                <a:solidFill>
                  <a:prstClr val="black"/>
                </a:solidFill>
              </a:rPr>
              <a:pPr eaLnBrk="1" hangingPunct="1">
                <a:defRPr/>
              </a:pPr>
              <a:t>41</a:t>
            </a:fld>
            <a:endParaRPr lang="en-US" altLang="sv-SE" i="0">
              <a:solidFill>
                <a:prstClr val="black"/>
              </a:solidFill>
            </a:endParaRPr>
          </a:p>
        </p:txBody>
      </p:sp>
      <p:sp>
        <p:nvSpPr>
          <p:cNvPr id="205827" name="Rectangle 2"/>
          <p:cNvSpPr>
            <a:spLocks noGrp="1" noRot="1" noChangeAspect="1" noChangeArrowheads="1" noTextEdit="1"/>
          </p:cNvSpPr>
          <p:nvPr>
            <p:ph type="sldImg"/>
          </p:nvPr>
        </p:nvSpPr>
        <p:spPr>
          <a:xfrm>
            <a:off x="-682625" y="982663"/>
            <a:ext cx="8745538" cy="4919662"/>
          </a:xfrm>
          <a:ln/>
        </p:spPr>
      </p:sp>
      <p:sp>
        <p:nvSpPr>
          <p:cNvPr id="205828" name="Rectangle 3"/>
          <p:cNvSpPr>
            <a:spLocks noGrp="1" noChangeArrowheads="1"/>
          </p:cNvSpPr>
          <p:nvPr>
            <p:ph type="body" idx="1"/>
          </p:nvPr>
        </p:nvSpPr>
        <p:spPr>
          <a:xfrm>
            <a:off x="739328" y="6078045"/>
            <a:ext cx="6298934" cy="6535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z="1100">
                <a:latin typeface="Arial" panose="020B0604020202020204" pitchFamily="34" charset="0"/>
              </a:rPr>
              <a:t>Vi förtydligar multiplicitet hos associationer ytterligare. Högst upp i bilden syns det bekanta klassdiagrammet, men nu med enbart klassnamnen utritade.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Under klassdiagrammet för vi nu in ett objektdiagram för detta klassdiagram, motsvarande någon viss punkt i tiden. I objektdiagrammet finns tre studenter, tre registreringar och tre kurser. Studenterna är Anna, Nils och Tove. Registreringarna benämns 9, 2 och 6, respektive. De tre kurserna är oop, oos och jök.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Om vi tittar från vänster i bilden ser vi att studenten Anna har en association till registreringen 9. </a:t>
            </a:r>
          </a:p>
          <a:p>
            <a:pPr eaLnBrk="1" hangingPunct="1"/>
            <a:r>
              <a:rPr lang="sv-SE" altLang="sv-SE" sz="1100">
                <a:latin typeface="Arial" panose="020B0604020202020204" pitchFamily="34" charset="0"/>
              </a:rPr>
              <a:t>Studenten Nils har en association till registreringen 2, </a:t>
            </a:r>
          </a:p>
          <a:p>
            <a:pPr eaLnBrk="1" hangingPunct="1"/>
            <a:r>
              <a:rPr lang="sv-SE" altLang="sv-SE" sz="1100">
                <a:latin typeface="Arial" panose="020B0604020202020204" pitchFamily="34" charset="0"/>
              </a:rPr>
              <a:t>och dessutom en till registreringen 6.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Tittar vi nu från höger i bilden ser vi att kursen oop har en association till registreringen 6. </a:t>
            </a:r>
          </a:p>
          <a:p>
            <a:pPr eaLnBrk="1" hangingPunct="1"/>
            <a:r>
              <a:rPr lang="sv-SE" altLang="sv-SE" sz="1100">
                <a:latin typeface="Arial" panose="020B0604020202020204" pitchFamily="34" charset="0"/>
              </a:rPr>
              <a:t>Kursen oos har en association till registreringen 9, </a:t>
            </a:r>
          </a:p>
          <a:p>
            <a:pPr eaLnBrk="1" hangingPunct="1"/>
            <a:r>
              <a:rPr lang="sv-SE" altLang="sv-SE" sz="1100">
                <a:latin typeface="Arial" panose="020B0604020202020204" pitchFamily="34" charset="0"/>
              </a:rPr>
              <a:t>och dessutom en till registreringen 2.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Om vi nu granskar bilden, kan vi då säga att klassdiagrammets associationer med multiplicitet, och de faktiska associationerna mellan objekten i objektdiagrammet inte motsäger varandra? Ja, det kan vi. </a:t>
            </a:r>
          </a:p>
          <a:p>
            <a:pPr eaLnBrk="1" hangingPunct="1"/>
            <a:r>
              <a:rPr lang="sv-SE" altLang="sv-SE" sz="1100">
                <a:latin typeface="Arial" panose="020B0604020202020204" pitchFamily="34" charset="0"/>
              </a:rPr>
              <a:t>Om vi börjar med studenterna ser vi att Anna har en registrering, Nils har två registreringar, och Tove saknar registreringar. Detta stämmer ju helt överens med klassdiagrammet, som säger att en student kan ha mellan noll och obegränsat antal registreringar. </a:t>
            </a:r>
          </a:p>
          <a:p>
            <a:pPr eaLnBrk="1" hangingPunct="1"/>
            <a:r>
              <a:rPr lang="sv-SE" altLang="sv-SE" sz="1100">
                <a:latin typeface="Arial" panose="020B0604020202020204" pitchFamily="34" charset="0"/>
              </a:rPr>
              <a:t>Nu tittar vi på kurserna. Vi ser att oop har en registrering, oos har två registreringar, och att jök saknar registreringar. Även detta stämmer med klassdiagrammet; en kurs kan ha mellan noll och obegränsat antal registreringar. </a:t>
            </a:r>
          </a:p>
          <a:p>
            <a:pPr eaLnBrk="1" hangingPunct="1"/>
            <a:r>
              <a:rPr lang="sv-SE" altLang="sv-SE" sz="1100">
                <a:latin typeface="Arial" panose="020B0604020202020204" pitchFamily="34" charset="0"/>
              </a:rPr>
              <a:t>Så till registreringarna. Enligt klassdiagrammet ska varje registrering ha en, och endast en, student. Dessutom ska varje registrering ha en, och endast en, kurs. Detta stämmer. Registreringen 9 associeras till studenten Anna och till kursen oos. Registreringen 2 associeras till studenten Nils och till kursen oos. Slutligen associeras registreringen 6 till studenten Nils och kursen oop.</a:t>
            </a:r>
          </a:p>
          <a:p>
            <a:pPr eaLnBrk="1" hangingPunct="1"/>
            <a:endParaRPr lang="sv-SE" altLang="sv-SE" sz="1100">
              <a:latin typeface="Arial" panose="020B0604020202020204" pitchFamily="34" charset="0"/>
            </a:endParaRPr>
          </a:p>
        </p:txBody>
      </p:sp>
    </p:spTree>
    <p:extLst>
      <p:ext uri="{BB962C8B-B14F-4D97-AF65-F5344CB8AC3E}">
        <p14:creationId xmlns:p14="http://schemas.microsoft.com/office/powerpoint/2010/main" val="200164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2334" eaLnBrk="0" hangingPunct="0">
              <a:defRPr sz="1600" i="1">
                <a:solidFill>
                  <a:schemeClr val="tx1"/>
                </a:solidFill>
                <a:latin typeface="Arial" panose="020B0604020202020204" pitchFamily="34" charset="0"/>
              </a:defRPr>
            </a:lvl1pPr>
            <a:lvl2pPr marL="869623" indent="-334470" defTabSz="1122334" eaLnBrk="0" hangingPunct="0">
              <a:defRPr sz="1600" i="1">
                <a:solidFill>
                  <a:schemeClr val="tx1"/>
                </a:solidFill>
                <a:latin typeface="Arial" panose="020B0604020202020204" pitchFamily="34" charset="0"/>
              </a:defRPr>
            </a:lvl2pPr>
            <a:lvl3pPr marL="1337882" indent="-267576" defTabSz="1122334" eaLnBrk="0" hangingPunct="0">
              <a:defRPr sz="1600" i="1">
                <a:solidFill>
                  <a:schemeClr val="tx1"/>
                </a:solidFill>
                <a:latin typeface="Arial" panose="020B0604020202020204" pitchFamily="34" charset="0"/>
              </a:defRPr>
            </a:lvl3pPr>
            <a:lvl4pPr marL="1873034" indent="-267576" defTabSz="1122334" eaLnBrk="0" hangingPunct="0">
              <a:defRPr sz="1600" i="1">
                <a:solidFill>
                  <a:schemeClr val="tx1"/>
                </a:solidFill>
                <a:latin typeface="Arial" panose="020B0604020202020204" pitchFamily="34" charset="0"/>
              </a:defRPr>
            </a:lvl4pPr>
            <a:lvl5pPr marL="2408187" indent="-267576" defTabSz="1122334" eaLnBrk="0" hangingPunct="0">
              <a:defRPr sz="1600" i="1">
                <a:solidFill>
                  <a:schemeClr val="tx1"/>
                </a:solidFill>
                <a:latin typeface="Arial" panose="020B0604020202020204" pitchFamily="34" charset="0"/>
              </a:defRPr>
            </a:lvl5pPr>
            <a:lvl6pPr marL="2943339" indent="-267576" defTabSz="1122334" eaLnBrk="0" fontAlgn="base" hangingPunct="0">
              <a:spcBef>
                <a:spcPct val="0"/>
              </a:spcBef>
              <a:spcAft>
                <a:spcPct val="0"/>
              </a:spcAft>
              <a:defRPr sz="1600" i="1">
                <a:solidFill>
                  <a:schemeClr val="tx1"/>
                </a:solidFill>
                <a:latin typeface="Arial" panose="020B0604020202020204" pitchFamily="34" charset="0"/>
              </a:defRPr>
            </a:lvl6pPr>
            <a:lvl7pPr marL="3478492" indent="-267576" defTabSz="1122334" eaLnBrk="0" fontAlgn="base" hangingPunct="0">
              <a:spcBef>
                <a:spcPct val="0"/>
              </a:spcBef>
              <a:spcAft>
                <a:spcPct val="0"/>
              </a:spcAft>
              <a:defRPr sz="1600" i="1">
                <a:solidFill>
                  <a:schemeClr val="tx1"/>
                </a:solidFill>
                <a:latin typeface="Arial" panose="020B0604020202020204" pitchFamily="34" charset="0"/>
              </a:defRPr>
            </a:lvl7pPr>
            <a:lvl8pPr marL="4013645" indent="-267576" defTabSz="1122334" eaLnBrk="0" fontAlgn="base" hangingPunct="0">
              <a:spcBef>
                <a:spcPct val="0"/>
              </a:spcBef>
              <a:spcAft>
                <a:spcPct val="0"/>
              </a:spcAft>
              <a:defRPr sz="1600" i="1">
                <a:solidFill>
                  <a:schemeClr val="tx1"/>
                </a:solidFill>
                <a:latin typeface="Arial" panose="020B0604020202020204" pitchFamily="34" charset="0"/>
              </a:defRPr>
            </a:lvl8pPr>
            <a:lvl9pPr marL="4548797" indent="-267576" defTabSz="1122334" eaLnBrk="0" fontAlgn="base" hangingPunct="0">
              <a:spcBef>
                <a:spcPct val="0"/>
              </a:spcBef>
              <a:spcAft>
                <a:spcPct val="0"/>
              </a:spcAft>
              <a:defRPr sz="1600" i="1">
                <a:solidFill>
                  <a:schemeClr val="tx1"/>
                </a:solidFill>
                <a:latin typeface="Arial" panose="020B0604020202020204" pitchFamily="34" charset="0"/>
              </a:defRPr>
            </a:lvl9pPr>
          </a:lstStyle>
          <a:p>
            <a:pPr eaLnBrk="1" hangingPunct="1">
              <a:defRPr/>
            </a:pPr>
            <a:fld id="{D5465F25-D8F4-4A02-8972-C80C001F0212}" type="slidenum">
              <a:rPr lang="en-US" altLang="sv-SE" i="0">
                <a:solidFill>
                  <a:prstClr val="black"/>
                </a:solidFill>
              </a:rPr>
              <a:pPr eaLnBrk="1" hangingPunct="1">
                <a:defRPr/>
              </a:pPr>
              <a:t>42</a:t>
            </a:fld>
            <a:endParaRPr lang="en-US" altLang="sv-SE" i="0">
              <a:solidFill>
                <a:prstClr val="black"/>
              </a:solidFill>
            </a:endParaRPr>
          </a:p>
        </p:txBody>
      </p:sp>
      <p:sp>
        <p:nvSpPr>
          <p:cNvPr id="205827" name="Rectangle 2"/>
          <p:cNvSpPr>
            <a:spLocks noGrp="1" noRot="1" noChangeAspect="1" noChangeArrowheads="1" noTextEdit="1"/>
          </p:cNvSpPr>
          <p:nvPr>
            <p:ph type="sldImg"/>
          </p:nvPr>
        </p:nvSpPr>
        <p:spPr>
          <a:xfrm>
            <a:off x="-682625" y="982663"/>
            <a:ext cx="8745538" cy="4919662"/>
          </a:xfrm>
          <a:ln/>
        </p:spPr>
      </p:sp>
      <p:sp>
        <p:nvSpPr>
          <p:cNvPr id="205828" name="Rectangle 3"/>
          <p:cNvSpPr>
            <a:spLocks noGrp="1" noChangeArrowheads="1"/>
          </p:cNvSpPr>
          <p:nvPr>
            <p:ph type="body" idx="1"/>
          </p:nvPr>
        </p:nvSpPr>
        <p:spPr>
          <a:xfrm>
            <a:off x="739328" y="6078045"/>
            <a:ext cx="6298934" cy="65354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z="1100">
                <a:latin typeface="Arial" panose="020B0604020202020204" pitchFamily="34" charset="0"/>
              </a:rPr>
              <a:t>Vi förtydligar multiplicitet hos associationer ytterligare. Högst upp i bilden syns det bekanta klassdiagrammet, men nu med enbart klassnamnen utritade.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Under klassdiagrammet för vi nu in ett objektdiagram för detta klassdiagram, motsvarande någon viss punkt i tiden. I objektdiagrammet finns tre studenter, tre registreringar och tre kurser. Studenterna är Anna, Nils och Tove. Registreringarna benämns 9, 2 och 6, respektive. De tre kurserna är oop, oos och jök.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Om vi tittar från vänster i bilden ser vi att studenten Anna har en association till registreringen 9. </a:t>
            </a:r>
          </a:p>
          <a:p>
            <a:pPr eaLnBrk="1" hangingPunct="1"/>
            <a:r>
              <a:rPr lang="sv-SE" altLang="sv-SE" sz="1100">
                <a:latin typeface="Arial" panose="020B0604020202020204" pitchFamily="34" charset="0"/>
              </a:rPr>
              <a:t>Studenten Nils har en association till registreringen 2, </a:t>
            </a:r>
          </a:p>
          <a:p>
            <a:pPr eaLnBrk="1" hangingPunct="1"/>
            <a:r>
              <a:rPr lang="sv-SE" altLang="sv-SE" sz="1100">
                <a:latin typeface="Arial" panose="020B0604020202020204" pitchFamily="34" charset="0"/>
              </a:rPr>
              <a:t>och dessutom en till registreringen 6.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Tittar vi nu från höger i bilden ser vi att kursen oop har en association till registreringen 6. </a:t>
            </a:r>
          </a:p>
          <a:p>
            <a:pPr eaLnBrk="1" hangingPunct="1"/>
            <a:r>
              <a:rPr lang="sv-SE" altLang="sv-SE" sz="1100">
                <a:latin typeface="Arial" panose="020B0604020202020204" pitchFamily="34" charset="0"/>
              </a:rPr>
              <a:t>Kursen oos har en association till registreringen 9, </a:t>
            </a:r>
          </a:p>
          <a:p>
            <a:pPr eaLnBrk="1" hangingPunct="1"/>
            <a:r>
              <a:rPr lang="sv-SE" altLang="sv-SE" sz="1100">
                <a:latin typeface="Arial" panose="020B0604020202020204" pitchFamily="34" charset="0"/>
              </a:rPr>
              <a:t>och dessutom en till registreringen 2. </a:t>
            </a:r>
          </a:p>
          <a:p>
            <a:pPr eaLnBrk="1" hangingPunct="1"/>
            <a:endParaRPr lang="sv-SE" altLang="sv-SE" sz="1100">
              <a:latin typeface="Arial" panose="020B0604020202020204" pitchFamily="34" charset="0"/>
            </a:endParaRPr>
          </a:p>
          <a:p>
            <a:pPr eaLnBrk="1" hangingPunct="1"/>
            <a:r>
              <a:rPr lang="sv-SE" altLang="sv-SE" sz="1100">
                <a:latin typeface="Arial" panose="020B0604020202020204" pitchFamily="34" charset="0"/>
              </a:rPr>
              <a:t>Om vi nu granskar bilden, kan vi då säga att klassdiagrammets associationer med multiplicitet, och de faktiska associationerna mellan objekten i objektdiagrammet inte motsäger varandra? Ja, det kan vi. </a:t>
            </a:r>
          </a:p>
          <a:p>
            <a:pPr eaLnBrk="1" hangingPunct="1"/>
            <a:r>
              <a:rPr lang="sv-SE" altLang="sv-SE" sz="1100">
                <a:latin typeface="Arial" panose="020B0604020202020204" pitchFamily="34" charset="0"/>
              </a:rPr>
              <a:t>Om vi börjar med studenterna ser vi att Anna har en registrering, Nils har två registreringar, och Tove saknar registreringar. Detta stämmer ju helt överens med klassdiagrammet, som säger att en student kan ha mellan noll och obegränsat antal registreringar. </a:t>
            </a:r>
          </a:p>
          <a:p>
            <a:pPr eaLnBrk="1" hangingPunct="1"/>
            <a:r>
              <a:rPr lang="sv-SE" altLang="sv-SE" sz="1100">
                <a:latin typeface="Arial" panose="020B0604020202020204" pitchFamily="34" charset="0"/>
              </a:rPr>
              <a:t>Nu tittar vi på kurserna. Vi ser att oop har en registrering, oos har två registreringar, och att jök saknar registreringar. Även detta stämmer med klassdiagrammet; en kurs kan ha mellan noll och obegränsat antal registreringar. </a:t>
            </a:r>
          </a:p>
          <a:p>
            <a:pPr eaLnBrk="1" hangingPunct="1"/>
            <a:r>
              <a:rPr lang="sv-SE" altLang="sv-SE" sz="1100">
                <a:latin typeface="Arial" panose="020B0604020202020204" pitchFamily="34" charset="0"/>
              </a:rPr>
              <a:t>Så till registreringarna. Enligt klassdiagrammet ska varje registrering ha en, och endast en, student. Dessutom ska varje registrering ha en, och endast en, kurs. Detta stämmer. Registreringen 9 associeras till studenten Anna och till kursen oos. Registreringen 2 associeras till studenten Nils och till kursen oos. Slutligen associeras registreringen 6 till studenten Nils och kursen oop.</a:t>
            </a:r>
          </a:p>
          <a:p>
            <a:pPr eaLnBrk="1" hangingPunct="1"/>
            <a:endParaRPr lang="sv-SE" altLang="sv-SE" sz="1100">
              <a:latin typeface="Arial" panose="020B0604020202020204" pitchFamily="34" charset="0"/>
            </a:endParaRPr>
          </a:p>
        </p:txBody>
      </p:sp>
    </p:spTree>
    <p:extLst>
      <p:ext uri="{BB962C8B-B14F-4D97-AF65-F5344CB8AC3E}">
        <p14:creationId xmlns:p14="http://schemas.microsoft.com/office/powerpoint/2010/main" val="133835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0476" eaLnBrk="0" hangingPunct="0">
              <a:defRPr sz="1600" i="1">
                <a:solidFill>
                  <a:schemeClr val="tx1"/>
                </a:solidFill>
                <a:latin typeface="Arial" panose="020B0604020202020204" pitchFamily="34" charset="0"/>
              </a:defRPr>
            </a:lvl1pPr>
            <a:lvl2pPr marL="869623" indent="-334470" defTabSz="1120476" eaLnBrk="0" hangingPunct="0">
              <a:defRPr sz="1600" i="1">
                <a:solidFill>
                  <a:schemeClr val="tx1"/>
                </a:solidFill>
                <a:latin typeface="Arial" panose="020B0604020202020204" pitchFamily="34" charset="0"/>
              </a:defRPr>
            </a:lvl2pPr>
            <a:lvl3pPr marL="1337882" indent="-267576" defTabSz="1120476" eaLnBrk="0" hangingPunct="0">
              <a:defRPr sz="1600" i="1">
                <a:solidFill>
                  <a:schemeClr val="tx1"/>
                </a:solidFill>
                <a:latin typeface="Arial" panose="020B0604020202020204" pitchFamily="34" charset="0"/>
              </a:defRPr>
            </a:lvl3pPr>
            <a:lvl4pPr marL="1873034" indent="-267576" defTabSz="1120476" eaLnBrk="0" hangingPunct="0">
              <a:defRPr sz="1600" i="1">
                <a:solidFill>
                  <a:schemeClr val="tx1"/>
                </a:solidFill>
                <a:latin typeface="Arial" panose="020B0604020202020204" pitchFamily="34" charset="0"/>
              </a:defRPr>
            </a:lvl4pPr>
            <a:lvl5pPr marL="2408187" indent="-267576" defTabSz="1120476" eaLnBrk="0" hangingPunct="0">
              <a:defRPr sz="1600" i="1">
                <a:solidFill>
                  <a:schemeClr val="tx1"/>
                </a:solidFill>
                <a:latin typeface="Arial" panose="020B0604020202020204" pitchFamily="34" charset="0"/>
              </a:defRPr>
            </a:lvl5pPr>
            <a:lvl6pPr marL="2943339" indent="-267576" defTabSz="1120476" eaLnBrk="0" fontAlgn="base" hangingPunct="0">
              <a:spcBef>
                <a:spcPct val="0"/>
              </a:spcBef>
              <a:spcAft>
                <a:spcPct val="0"/>
              </a:spcAft>
              <a:defRPr sz="1600" i="1">
                <a:solidFill>
                  <a:schemeClr val="tx1"/>
                </a:solidFill>
                <a:latin typeface="Arial" panose="020B0604020202020204" pitchFamily="34" charset="0"/>
              </a:defRPr>
            </a:lvl6pPr>
            <a:lvl7pPr marL="3478492" indent="-267576" defTabSz="1120476" eaLnBrk="0" fontAlgn="base" hangingPunct="0">
              <a:spcBef>
                <a:spcPct val="0"/>
              </a:spcBef>
              <a:spcAft>
                <a:spcPct val="0"/>
              </a:spcAft>
              <a:defRPr sz="1600" i="1">
                <a:solidFill>
                  <a:schemeClr val="tx1"/>
                </a:solidFill>
                <a:latin typeface="Arial" panose="020B0604020202020204" pitchFamily="34" charset="0"/>
              </a:defRPr>
            </a:lvl7pPr>
            <a:lvl8pPr marL="4013645" indent="-267576" defTabSz="1120476" eaLnBrk="0" fontAlgn="base" hangingPunct="0">
              <a:spcBef>
                <a:spcPct val="0"/>
              </a:spcBef>
              <a:spcAft>
                <a:spcPct val="0"/>
              </a:spcAft>
              <a:defRPr sz="1600" i="1">
                <a:solidFill>
                  <a:schemeClr val="tx1"/>
                </a:solidFill>
                <a:latin typeface="Arial" panose="020B0604020202020204" pitchFamily="34" charset="0"/>
              </a:defRPr>
            </a:lvl8pPr>
            <a:lvl9pPr marL="4548797" indent="-267576" defTabSz="1120476" eaLnBrk="0" fontAlgn="base" hangingPunct="0">
              <a:spcBef>
                <a:spcPct val="0"/>
              </a:spcBef>
              <a:spcAft>
                <a:spcPct val="0"/>
              </a:spcAft>
              <a:defRPr sz="1600" i="1">
                <a:solidFill>
                  <a:schemeClr val="tx1"/>
                </a:solidFill>
                <a:latin typeface="Arial" panose="020B0604020202020204" pitchFamily="34" charset="0"/>
              </a:defRPr>
            </a:lvl9pPr>
          </a:lstStyle>
          <a:p>
            <a:pPr eaLnBrk="1" hangingPunct="1">
              <a:defRPr/>
            </a:pPr>
            <a:fld id="{727B2ED3-BBF9-41A2-AB58-EF24FEB0FE7A}" type="slidenum">
              <a:rPr lang="en-US" altLang="sv-SE" sz="1500" i="0">
                <a:solidFill>
                  <a:prstClr val="black"/>
                </a:solidFill>
              </a:rPr>
              <a:pPr eaLnBrk="1" hangingPunct="1">
                <a:defRPr/>
              </a:pPr>
              <a:t>44</a:t>
            </a:fld>
            <a:endParaRPr lang="en-US" altLang="sv-SE" sz="1500" i="0">
              <a:solidFill>
                <a:prstClr val="black"/>
              </a:solidFill>
            </a:endParaRPr>
          </a:p>
        </p:txBody>
      </p:sp>
    </p:spTree>
    <p:extLst>
      <p:ext uri="{BB962C8B-B14F-4D97-AF65-F5344CB8AC3E}">
        <p14:creationId xmlns:p14="http://schemas.microsoft.com/office/powerpoint/2010/main" val="413327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0476" eaLnBrk="0" hangingPunct="0">
              <a:defRPr sz="1600" i="1">
                <a:solidFill>
                  <a:schemeClr val="tx1"/>
                </a:solidFill>
                <a:latin typeface="Arial" panose="020B0604020202020204" pitchFamily="34" charset="0"/>
              </a:defRPr>
            </a:lvl1pPr>
            <a:lvl2pPr marL="869623" indent="-334470" defTabSz="1120476" eaLnBrk="0" hangingPunct="0">
              <a:defRPr sz="1600" i="1">
                <a:solidFill>
                  <a:schemeClr val="tx1"/>
                </a:solidFill>
                <a:latin typeface="Arial" panose="020B0604020202020204" pitchFamily="34" charset="0"/>
              </a:defRPr>
            </a:lvl2pPr>
            <a:lvl3pPr marL="1337882" indent="-267576" defTabSz="1120476" eaLnBrk="0" hangingPunct="0">
              <a:defRPr sz="1600" i="1">
                <a:solidFill>
                  <a:schemeClr val="tx1"/>
                </a:solidFill>
                <a:latin typeface="Arial" panose="020B0604020202020204" pitchFamily="34" charset="0"/>
              </a:defRPr>
            </a:lvl3pPr>
            <a:lvl4pPr marL="1873034" indent="-267576" defTabSz="1120476" eaLnBrk="0" hangingPunct="0">
              <a:defRPr sz="1600" i="1">
                <a:solidFill>
                  <a:schemeClr val="tx1"/>
                </a:solidFill>
                <a:latin typeface="Arial" panose="020B0604020202020204" pitchFamily="34" charset="0"/>
              </a:defRPr>
            </a:lvl4pPr>
            <a:lvl5pPr marL="2408187" indent="-267576" defTabSz="1120476" eaLnBrk="0" hangingPunct="0">
              <a:defRPr sz="1600" i="1">
                <a:solidFill>
                  <a:schemeClr val="tx1"/>
                </a:solidFill>
                <a:latin typeface="Arial" panose="020B0604020202020204" pitchFamily="34" charset="0"/>
              </a:defRPr>
            </a:lvl5pPr>
            <a:lvl6pPr marL="2943339" indent="-267576" defTabSz="1120476" eaLnBrk="0" fontAlgn="base" hangingPunct="0">
              <a:spcBef>
                <a:spcPct val="0"/>
              </a:spcBef>
              <a:spcAft>
                <a:spcPct val="0"/>
              </a:spcAft>
              <a:defRPr sz="1600" i="1">
                <a:solidFill>
                  <a:schemeClr val="tx1"/>
                </a:solidFill>
                <a:latin typeface="Arial" panose="020B0604020202020204" pitchFamily="34" charset="0"/>
              </a:defRPr>
            </a:lvl6pPr>
            <a:lvl7pPr marL="3478492" indent="-267576" defTabSz="1120476" eaLnBrk="0" fontAlgn="base" hangingPunct="0">
              <a:spcBef>
                <a:spcPct val="0"/>
              </a:spcBef>
              <a:spcAft>
                <a:spcPct val="0"/>
              </a:spcAft>
              <a:defRPr sz="1600" i="1">
                <a:solidFill>
                  <a:schemeClr val="tx1"/>
                </a:solidFill>
                <a:latin typeface="Arial" panose="020B0604020202020204" pitchFamily="34" charset="0"/>
              </a:defRPr>
            </a:lvl7pPr>
            <a:lvl8pPr marL="4013645" indent="-267576" defTabSz="1120476" eaLnBrk="0" fontAlgn="base" hangingPunct="0">
              <a:spcBef>
                <a:spcPct val="0"/>
              </a:spcBef>
              <a:spcAft>
                <a:spcPct val="0"/>
              </a:spcAft>
              <a:defRPr sz="1600" i="1">
                <a:solidFill>
                  <a:schemeClr val="tx1"/>
                </a:solidFill>
                <a:latin typeface="Arial" panose="020B0604020202020204" pitchFamily="34" charset="0"/>
              </a:defRPr>
            </a:lvl8pPr>
            <a:lvl9pPr marL="4548797" indent="-267576" defTabSz="1120476" eaLnBrk="0" fontAlgn="base" hangingPunct="0">
              <a:spcBef>
                <a:spcPct val="0"/>
              </a:spcBef>
              <a:spcAft>
                <a:spcPct val="0"/>
              </a:spcAft>
              <a:defRPr sz="1600" i="1">
                <a:solidFill>
                  <a:schemeClr val="tx1"/>
                </a:solidFill>
                <a:latin typeface="Arial" panose="020B0604020202020204" pitchFamily="34" charset="0"/>
              </a:defRPr>
            </a:lvl9pPr>
          </a:lstStyle>
          <a:p>
            <a:pPr eaLnBrk="1" hangingPunct="1">
              <a:defRPr/>
            </a:pPr>
            <a:fld id="{727B2ED3-BBF9-41A2-AB58-EF24FEB0FE7A}" type="slidenum">
              <a:rPr lang="en-US" altLang="sv-SE" sz="1500" i="0">
                <a:solidFill>
                  <a:prstClr val="black"/>
                </a:solidFill>
              </a:rPr>
              <a:pPr eaLnBrk="1" hangingPunct="1">
                <a:defRPr/>
              </a:pPr>
              <a:t>45</a:t>
            </a:fld>
            <a:endParaRPr lang="en-US" altLang="sv-SE" sz="1500" i="0">
              <a:solidFill>
                <a:prstClr val="black"/>
              </a:solidFill>
            </a:endParaRPr>
          </a:p>
        </p:txBody>
      </p:sp>
    </p:spTree>
    <p:extLst>
      <p:ext uri="{BB962C8B-B14F-4D97-AF65-F5344CB8AC3E}">
        <p14:creationId xmlns:p14="http://schemas.microsoft.com/office/powerpoint/2010/main" val="286951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20476" eaLnBrk="0" hangingPunct="0">
              <a:defRPr sz="1600" i="1">
                <a:solidFill>
                  <a:schemeClr val="tx1"/>
                </a:solidFill>
                <a:latin typeface="Arial" panose="020B0604020202020204" pitchFamily="34" charset="0"/>
              </a:defRPr>
            </a:lvl1pPr>
            <a:lvl2pPr marL="869623" indent="-334470" defTabSz="1120476" eaLnBrk="0" hangingPunct="0">
              <a:defRPr sz="1600" i="1">
                <a:solidFill>
                  <a:schemeClr val="tx1"/>
                </a:solidFill>
                <a:latin typeface="Arial" panose="020B0604020202020204" pitchFamily="34" charset="0"/>
              </a:defRPr>
            </a:lvl2pPr>
            <a:lvl3pPr marL="1337882" indent="-267576" defTabSz="1120476" eaLnBrk="0" hangingPunct="0">
              <a:defRPr sz="1600" i="1">
                <a:solidFill>
                  <a:schemeClr val="tx1"/>
                </a:solidFill>
                <a:latin typeface="Arial" panose="020B0604020202020204" pitchFamily="34" charset="0"/>
              </a:defRPr>
            </a:lvl3pPr>
            <a:lvl4pPr marL="1873034" indent="-267576" defTabSz="1120476" eaLnBrk="0" hangingPunct="0">
              <a:defRPr sz="1600" i="1">
                <a:solidFill>
                  <a:schemeClr val="tx1"/>
                </a:solidFill>
                <a:latin typeface="Arial" panose="020B0604020202020204" pitchFamily="34" charset="0"/>
              </a:defRPr>
            </a:lvl4pPr>
            <a:lvl5pPr marL="2408187" indent="-267576" defTabSz="1120476" eaLnBrk="0" hangingPunct="0">
              <a:defRPr sz="1600" i="1">
                <a:solidFill>
                  <a:schemeClr val="tx1"/>
                </a:solidFill>
                <a:latin typeface="Arial" panose="020B0604020202020204" pitchFamily="34" charset="0"/>
              </a:defRPr>
            </a:lvl5pPr>
            <a:lvl6pPr marL="2943339" indent="-267576" defTabSz="1120476" eaLnBrk="0" fontAlgn="base" hangingPunct="0">
              <a:spcBef>
                <a:spcPct val="0"/>
              </a:spcBef>
              <a:spcAft>
                <a:spcPct val="0"/>
              </a:spcAft>
              <a:defRPr sz="1600" i="1">
                <a:solidFill>
                  <a:schemeClr val="tx1"/>
                </a:solidFill>
                <a:latin typeface="Arial" panose="020B0604020202020204" pitchFamily="34" charset="0"/>
              </a:defRPr>
            </a:lvl6pPr>
            <a:lvl7pPr marL="3478492" indent="-267576" defTabSz="1120476" eaLnBrk="0" fontAlgn="base" hangingPunct="0">
              <a:spcBef>
                <a:spcPct val="0"/>
              </a:spcBef>
              <a:spcAft>
                <a:spcPct val="0"/>
              </a:spcAft>
              <a:defRPr sz="1600" i="1">
                <a:solidFill>
                  <a:schemeClr val="tx1"/>
                </a:solidFill>
                <a:latin typeface="Arial" panose="020B0604020202020204" pitchFamily="34" charset="0"/>
              </a:defRPr>
            </a:lvl7pPr>
            <a:lvl8pPr marL="4013645" indent="-267576" defTabSz="1120476" eaLnBrk="0" fontAlgn="base" hangingPunct="0">
              <a:spcBef>
                <a:spcPct val="0"/>
              </a:spcBef>
              <a:spcAft>
                <a:spcPct val="0"/>
              </a:spcAft>
              <a:defRPr sz="1600" i="1">
                <a:solidFill>
                  <a:schemeClr val="tx1"/>
                </a:solidFill>
                <a:latin typeface="Arial" panose="020B0604020202020204" pitchFamily="34" charset="0"/>
              </a:defRPr>
            </a:lvl8pPr>
            <a:lvl9pPr marL="4548797" indent="-267576" defTabSz="1120476" eaLnBrk="0" fontAlgn="base" hangingPunct="0">
              <a:spcBef>
                <a:spcPct val="0"/>
              </a:spcBef>
              <a:spcAft>
                <a:spcPct val="0"/>
              </a:spcAft>
              <a:defRPr sz="1600" i="1">
                <a:solidFill>
                  <a:schemeClr val="tx1"/>
                </a:solidFill>
                <a:latin typeface="Arial" panose="020B0604020202020204" pitchFamily="34" charset="0"/>
              </a:defRPr>
            </a:lvl9pPr>
          </a:lstStyle>
          <a:p>
            <a:pPr eaLnBrk="1" hangingPunct="1"/>
            <a:fld id="{5266984B-3571-4922-8C75-0CFD71F5D64F}" type="slidenum">
              <a:rPr lang="en-US" altLang="sv-SE" sz="1500" i="0"/>
              <a:pPr eaLnBrk="1" hangingPunct="1"/>
              <a:t>68</a:t>
            </a:fld>
            <a:endParaRPr lang="en-US" altLang="sv-SE" sz="1500" i="0"/>
          </a:p>
        </p:txBody>
      </p:sp>
    </p:spTree>
    <p:extLst>
      <p:ext uri="{BB962C8B-B14F-4D97-AF65-F5344CB8AC3E}">
        <p14:creationId xmlns:p14="http://schemas.microsoft.com/office/powerpoint/2010/main" val="85535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74</a:t>
            </a:fld>
            <a:endParaRPr lang="sv-SE"/>
          </a:p>
        </p:txBody>
      </p:sp>
    </p:spTree>
    <p:extLst>
      <p:ext uri="{BB962C8B-B14F-4D97-AF65-F5344CB8AC3E}">
        <p14:creationId xmlns:p14="http://schemas.microsoft.com/office/powerpoint/2010/main" val="3467331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2E5F"/>
          </a:solidFill>
        </p:spPr>
        <p:txBody>
          <a:bodyPr wrap="square" lIns="0" tIns="0" rIns="0" bIns="0" rtlCol="0"/>
          <a:lstStyle/>
          <a:p>
            <a:endParaRPr/>
          </a:p>
        </p:txBody>
      </p:sp>
      <p:sp>
        <p:nvSpPr>
          <p:cNvPr id="17" name="bk object 17"/>
          <p:cNvSpPr/>
          <p:nvPr/>
        </p:nvSpPr>
        <p:spPr>
          <a:xfrm>
            <a:off x="7884413" y="216601"/>
            <a:ext cx="979889" cy="816670"/>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1275588"/>
            <a:ext cx="5436108" cy="386791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067308" y="1564894"/>
            <a:ext cx="7009383" cy="13411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95090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2101443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3313648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55143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2743497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220913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a:t>Click to edit Master text styles</a:t>
            </a:r>
          </a:p>
        </p:txBody>
      </p:sp>
    </p:spTree>
    <p:extLst>
      <p:ext uri="{BB962C8B-B14F-4D97-AF65-F5344CB8AC3E}">
        <p14:creationId xmlns:p14="http://schemas.microsoft.com/office/powerpoint/2010/main" val="2456149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77774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2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9"/>
          <p:cNvSpPr>
            <a:spLocks noGrp="1" noChangeArrowheads="1"/>
          </p:cNvSpPr>
          <p:nvPr>
            <p:ph type="sldNum" sz="quarter" idx="10"/>
          </p:nvPr>
        </p:nvSpPr>
        <p:spPr>
          <a:xfrm>
            <a:off x="7956550" y="4974432"/>
            <a:ext cx="730250" cy="169069"/>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3376D3-784C-465F-A89F-81F2B4FB9584}" type="slidenum">
              <a:rPr kumimoji="0" lang="sv-SE" altLang="sv-SE" sz="1800" b="0" i="0" u="none" strike="noStrike" kern="1200" cap="none" spc="0" normalizeH="0" baseline="0" noProof="0">
                <a:ln>
                  <a:noFill/>
                </a:ln>
                <a:solidFill>
                  <a:srgbClr val="002F5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altLang="sv-SE" sz="1800" b="0" i="0" u="none" strike="noStrike" kern="1200" cap="none" spc="0" normalizeH="0" baseline="0" noProof="0">
              <a:ln>
                <a:noFill/>
              </a:ln>
              <a:solidFill>
                <a:srgbClr val="002F5F"/>
              </a:solidFill>
              <a:effectLst/>
              <a:uLnTx/>
              <a:uFillTx/>
              <a:latin typeface="Calibri"/>
              <a:ea typeface="+mn-ea"/>
              <a:cs typeface="+mn-cs"/>
            </a:endParaRPr>
          </a:p>
        </p:txBody>
      </p:sp>
    </p:spTree>
    <p:extLst>
      <p:ext uri="{BB962C8B-B14F-4D97-AF65-F5344CB8AC3E}">
        <p14:creationId xmlns:p14="http://schemas.microsoft.com/office/powerpoint/2010/main" val="339224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2E5F"/>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600" b="0" i="0">
                <a:solidFill>
                  <a:srgbClr val="002E5F"/>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2E5F"/>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6363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2E5F"/>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2291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2E5F"/>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002E5F"/>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39676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36821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21472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332630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884414" y="215645"/>
            <a:ext cx="980694" cy="81838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21233" y="1270609"/>
            <a:ext cx="7701533" cy="1473200"/>
          </a:xfrm>
          <a:prstGeom prst="rect">
            <a:avLst/>
          </a:prstGeom>
        </p:spPr>
        <p:txBody>
          <a:bodyPr wrap="square" lIns="0" tIns="0" rIns="0" bIns="0">
            <a:spAutoFit/>
          </a:bodyPr>
          <a:lstStyle>
            <a:lvl1pPr>
              <a:defRPr sz="1600" b="0" i="0">
                <a:solidFill>
                  <a:srgbClr val="002E5F"/>
                </a:solidFill>
                <a:latin typeface="Verdana"/>
                <a:cs typeface="Verdana"/>
              </a:defRPr>
            </a:lvl1pPr>
          </a:lstStyle>
          <a:p>
            <a:endParaRPr/>
          </a:p>
        </p:txBody>
      </p:sp>
      <p:sp>
        <p:nvSpPr>
          <p:cNvPr id="3" name="Holder 3"/>
          <p:cNvSpPr>
            <a:spLocks noGrp="1"/>
          </p:cNvSpPr>
          <p:nvPr>
            <p:ph type="body" idx="1"/>
          </p:nvPr>
        </p:nvSpPr>
        <p:spPr>
          <a:xfrm>
            <a:off x="777874" y="1155537"/>
            <a:ext cx="7588250" cy="1118870"/>
          </a:xfrm>
          <a:prstGeom prst="rect">
            <a:avLst/>
          </a:prstGeom>
        </p:spPr>
        <p:txBody>
          <a:bodyPr wrap="square" lIns="0" tIns="0" rIns="0" bIns="0">
            <a:spAutoFit/>
          </a:bodyPr>
          <a:lstStyle>
            <a:lvl1pPr>
              <a:defRPr sz="1600" b="0" i="0">
                <a:solidFill>
                  <a:srgbClr val="002E5F"/>
                </a:solidFill>
                <a:latin typeface="Verdana"/>
                <a:cs typeface="Verdan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logo-org-svensk_rgb.png"/>
          <p:cNvPicPr>
            <a:picLocks noChangeAspect="1"/>
          </p:cNvPicPr>
          <p:nvPr/>
        </p:nvPicPr>
        <p:blipFill>
          <a:blip r:embed="rId18"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9566367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3.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49.emf"/></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9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9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9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086866" y="1657350"/>
            <a:ext cx="7771892" cy="1384995"/>
          </a:xfrm>
          <a:prstGeom prst="rect">
            <a:avLst/>
          </a:prstGeom>
        </p:spPr>
        <p:txBody>
          <a:bodyPr vert="horz" wrap="square" lIns="0" tIns="0" rIns="0" bIns="0" rtlCol="0">
            <a:spAutoFit/>
          </a:bodyPr>
          <a:lstStyle/>
          <a:p>
            <a:pPr marL="12700">
              <a:lnSpc>
                <a:spcPct val="100000"/>
              </a:lnSpc>
            </a:pPr>
            <a:r>
              <a:rPr lang="sv-SE" sz="3000" spc="-10" dirty="0" err="1">
                <a:solidFill>
                  <a:srgbClr val="FFFFFF"/>
                </a:solidFill>
                <a:latin typeface="Verdana"/>
                <a:cs typeface="Verdana"/>
              </a:rPr>
              <a:t>Conceptual</a:t>
            </a:r>
            <a:r>
              <a:rPr lang="sv-SE" sz="3000" spc="-10" dirty="0">
                <a:solidFill>
                  <a:srgbClr val="FFFFFF"/>
                </a:solidFill>
                <a:latin typeface="Verdana"/>
                <a:cs typeface="Verdana"/>
              </a:rPr>
              <a:t> and </a:t>
            </a:r>
            <a:r>
              <a:rPr lang="sv-SE" sz="3000" spc="-10" dirty="0" err="1">
                <a:solidFill>
                  <a:srgbClr val="FFFFFF"/>
                </a:solidFill>
                <a:latin typeface="Verdana"/>
                <a:cs typeface="Verdana"/>
              </a:rPr>
              <a:t>Requirement</a:t>
            </a:r>
            <a:r>
              <a:rPr lang="sv-SE" sz="3000" spc="-10" dirty="0">
                <a:solidFill>
                  <a:srgbClr val="FFFFFF"/>
                </a:solidFill>
                <a:latin typeface="Verdana"/>
                <a:cs typeface="Verdana"/>
              </a:rPr>
              <a:t> </a:t>
            </a:r>
            <a:r>
              <a:rPr lang="sv-SE" sz="3000" spc="-10" dirty="0" err="1">
                <a:solidFill>
                  <a:srgbClr val="FFFFFF"/>
                </a:solidFill>
                <a:latin typeface="Verdana"/>
                <a:cs typeface="Verdana"/>
              </a:rPr>
              <a:t>Modelling</a:t>
            </a:r>
            <a:r>
              <a:rPr lang="sv-SE" sz="3000" spc="-10" dirty="0">
                <a:solidFill>
                  <a:srgbClr val="FFFFFF"/>
                </a:solidFill>
                <a:latin typeface="Verdana"/>
                <a:cs typeface="Verdana"/>
              </a:rPr>
              <a:t> </a:t>
            </a:r>
            <a:r>
              <a:rPr lang="sv-SE" sz="3000" spc="-10" dirty="0" err="1">
                <a:solidFill>
                  <a:srgbClr val="FFFFFF"/>
                </a:solidFill>
                <a:latin typeface="Verdana"/>
                <a:cs typeface="Verdana"/>
              </a:rPr>
              <a:t>using</a:t>
            </a:r>
            <a:r>
              <a:rPr lang="sv-SE" sz="3000" spc="-10" dirty="0">
                <a:solidFill>
                  <a:srgbClr val="FFFFFF"/>
                </a:solidFill>
                <a:latin typeface="Verdana"/>
                <a:cs typeface="Verdana"/>
              </a:rPr>
              <a:t> </a:t>
            </a:r>
            <a:r>
              <a:rPr lang="sv-SE" sz="3000" spc="-10" dirty="0" err="1">
                <a:solidFill>
                  <a:srgbClr val="FFFFFF"/>
                </a:solidFill>
                <a:latin typeface="Verdana"/>
                <a:cs typeface="Verdana"/>
              </a:rPr>
              <a:t>Unified</a:t>
            </a:r>
            <a:r>
              <a:rPr lang="sv-SE" sz="3000" spc="-10" dirty="0">
                <a:solidFill>
                  <a:srgbClr val="FFFFFF"/>
                </a:solidFill>
                <a:latin typeface="Verdana"/>
                <a:cs typeface="Verdana"/>
              </a:rPr>
              <a:t> </a:t>
            </a:r>
            <a:r>
              <a:rPr lang="sv-SE" sz="3000" spc="-10" dirty="0" err="1">
                <a:solidFill>
                  <a:srgbClr val="FFFFFF"/>
                </a:solidFill>
                <a:latin typeface="Verdana"/>
                <a:cs typeface="Verdana"/>
              </a:rPr>
              <a:t>Modelling</a:t>
            </a:r>
            <a:r>
              <a:rPr lang="sv-SE" sz="3000" spc="-10" dirty="0">
                <a:solidFill>
                  <a:srgbClr val="FFFFFF"/>
                </a:solidFill>
                <a:latin typeface="Verdana"/>
                <a:cs typeface="Verdana"/>
              </a:rPr>
              <a:t> </a:t>
            </a:r>
            <a:r>
              <a:rPr lang="sv-SE" sz="3000" spc="-10" dirty="0" err="1">
                <a:solidFill>
                  <a:srgbClr val="FFFFFF"/>
                </a:solidFill>
                <a:latin typeface="Verdana"/>
                <a:cs typeface="Verdana"/>
              </a:rPr>
              <a:t>Language</a:t>
            </a:r>
            <a:r>
              <a:rPr lang="sv-SE" sz="3000" spc="-10" dirty="0">
                <a:solidFill>
                  <a:srgbClr val="FFFFFF"/>
                </a:solidFill>
                <a:latin typeface="Verdana"/>
                <a:cs typeface="Verdana"/>
              </a:rPr>
              <a:t> (UML)</a:t>
            </a:r>
          </a:p>
          <a:p>
            <a:pPr marL="12700">
              <a:lnSpc>
                <a:spcPct val="100000"/>
              </a:lnSpc>
            </a:pPr>
            <a:r>
              <a:rPr lang="sv-SE" sz="3000" spc="-10" dirty="0">
                <a:solidFill>
                  <a:srgbClr val="FFFFFF"/>
                </a:solidFill>
                <a:latin typeface="Verdana"/>
                <a:cs typeface="Verdana"/>
              </a:rPr>
              <a:t>- w</a:t>
            </a:r>
            <a:r>
              <a:rPr lang="sv-SE" sz="3000" spc="-10">
                <a:solidFill>
                  <a:srgbClr val="FFFFFF"/>
                </a:solidFill>
                <a:latin typeface="Verdana"/>
                <a:cs typeface="Verdana"/>
              </a:rPr>
              <a:t>ith</a:t>
            </a:r>
            <a:r>
              <a:rPr lang="sv-SE" sz="3000" spc="-10" dirty="0">
                <a:solidFill>
                  <a:srgbClr val="FFFFFF"/>
                </a:solidFill>
                <a:latin typeface="Verdana"/>
                <a:cs typeface="Verdana"/>
              </a:rPr>
              <a:t> solutions</a:t>
            </a:r>
            <a:endParaRPr sz="3000" dirty="0">
              <a:latin typeface="Verdana"/>
              <a:cs typeface="Verdana"/>
            </a:endParaRPr>
          </a:p>
        </p:txBody>
      </p:sp>
      <p:sp>
        <p:nvSpPr>
          <p:cNvPr id="6" name="object 3"/>
          <p:cNvSpPr txBox="1"/>
          <p:nvPr/>
        </p:nvSpPr>
        <p:spPr>
          <a:xfrm>
            <a:off x="1086866" y="3181350"/>
            <a:ext cx="4094734" cy="830997"/>
          </a:xfrm>
          <a:prstGeom prst="rect">
            <a:avLst/>
          </a:prstGeom>
        </p:spPr>
        <p:txBody>
          <a:bodyPr vert="horz" wrap="square" lIns="0" tIns="0" rIns="0" bIns="0" rtlCol="0">
            <a:spAutoFit/>
          </a:bodyPr>
          <a:lstStyle/>
          <a:p>
            <a:pPr marL="12700">
              <a:lnSpc>
                <a:spcPct val="100000"/>
              </a:lnSpc>
            </a:pPr>
            <a:r>
              <a:rPr spc="-5" dirty="0">
                <a:solidFill>
                  <a:srgbClr val="FFFFFF"/>
                </a:solidFill>
                <a:latin typeface="Verdana"/>
                <a:cs typeface="Verdana"/>
              </a:rPr>
              <a:t>Erik</a:t>
            </a:r>
            <a:r>
              <a:rPr spc="-75" dirty="0">
                <a:solidFill>
                  <a:srgbClr val="FFFFFF"/>
                </a:solidFill>
                <a:latin typeface="Verdana"/>
                <a:cs typeface="Verdana"/>
              </a:rPr>
              <a:t> </a:t>
            </a:r>
            <a:r>
              <a:rPr spc="-10" dirty="0">
                <a:solidFill>
                  <a:srgbClr val="FFFFFF"/>
                </a:solidFill>
                <a:latin typeface="Verdana"/>
                <a:cs typeface="Verdana"/>
              </a:rPr>
              <a:t>Perjons</a:t>
            </a:r>
            <a:endParaRPr lang="sv-SE" spc="-10" dirty="0">
              <a:solidFill>
                <a:srgbClr val="FFFFFF"/>
              </a:solidFill>
              <a:latin typeface="Verdana"/>
              <a:cs typeface="Verdana"/>
            </a:endParaRPr>
          </a:p>
          <a:p>
            <a:pPr marL="12700">
              <a:lnSpc>
                <a:spcPct val="100000"/>
              </a:lnSpc>
            </a:pPr>
            <a:r>
              <a:rPr lang="sv-SE" spc="-10" dirty="0">
                <a:solidFill>
                  <a:srgbClr val="FFFFFF"/>
                </a:solidFill>
                <a:latin typeface="Verdana"/>
                <a:cs typeface="Verdana"/>
              </a:rPr>
              <a:t>DSV, Stockholm University</a:t>
            </a:r>
          </a:p>
          <a:p>
            <a:pPr marL="12700">
              <a:lnSpc>
                <a:spcPct val="100000"/>
              </a:lnSpc>
            </a:pPr>
            <a:r>
              <a:rPr lang="sv-SE" spc="-10" dirty="0">
                <a:solidFill>
                  <a:srgbClr val="FFFFFF"/>
                </a:solidFill>
                <a:latin typeface="Verdana"/>
                <a:cs typeface="Verdana"/>
              </a:rPr>
              <a:t>perjons@dsv.su.se</a:t>
            </a:r>
            <a:endParaRPr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3" name="object 273"/>
          <p:cNvSpPr/>
          <p:nvPr/>
        </p:nvSpPr>
        <p:spPr>
          <a:xfrm>
            <a:off x="811911" y="3324225"/>
            <a:ext cx="2532380" cy="1381760"/>
          </a:xfrm>
          <a:custGeom>
            <a:avLst/>
            <a:gdLst/>
            <a:ahLst/>
            <a:cxnLst/>
            <a:rect l="l" t="t" r="r" b="b"/>
            <a:pathLst>
              <a:path w="2532379" h="1381760">
                <a:moveTo>
                  <a:pt x="0" y="690753"/>
                </a:moveTo>
                <a:lnTo>
                  <a:pt x="5795" y="624226"/>
                </a:lnTo>
                <a:lnTo>
                  <a:pt x="22827" y="559489"/>
                </a:lnTo>
                <a:lnTo>
                  <a:pt x="50566" y="496831"/>
                </a:lnTo>
                <a:lnTo>
                  <a:pt x="88481" y="436542"/>
                </a:lnTo>
                <a:lnTo>
                  <a:pt x="136042" y="378911"/>
                </a:lnTo>
                <a:lnTo>
                  <a:pt x="163274" y="351182"/>
                </a:lnTo>
                <a:lnTo>
                  <a:pt x="192719" y="324227"/>
                </a:lnTo>
                <a:lnTo>
                  <a:pt x="224309" y="298080"/>
                </a:lnTo>
                <a:lnTo>
                  <a:pt x="257980" y="272779"/>
                </a:lnTo>
                <a:lnTo>
                  <a:pt x="293664" y="248360"/>
                </a:lnTo>
                <a:lnTo>
                  <a:pt x="331295" y="224858"/>
                </a:lnTo>
                <a:lnTo>
                  <a:pt x="370808" y="202310"/>
                </a:lnTo>
                <a:lnTo>
                  <a:pt x="412135" y="180753"/>
                </a:lnTo>
                <a:lnTo>
                  <a:pt x="455210" y="160221"/>
                </a:lnTo>
                <a:lnTo>
                  <a:pt x="499968" y="140752"/>
                </a:lnTo>
                <a:lnTo>
                  <a:pt x="546341" y="122382"/>
                </a:lnTo>
                <a:lnTo>
                  <a:pt x="594264" y="105146"/>
                </a:lnTo>
                <a:lnTo>
                  <a:pt x="643670" y="89081"/>
                </a:lnTo>
                <a:lnTo>
                  <a:pt x="694493" y="74224"/>
                </a:lnTo>
                <a:lnTo>
                  <a:pt x="746667" y="60610"/>
                </a:lnTo>
                <a:lnTo>
                  <a:pt x="800124" y="48275"/>
                </a:lnTo>
                <a:lnTo>
                  <a:pt x="854800" y="37256"/>
                </a:lnTo>
                <a:lnTo>
                  <a:pt x="910627" y="27589"/>
                </a:lnTo>
                <a:lnTo>
                  <a:pt x="967540" y="19309"/>
                </a:lnTo>
                <a:lnTo>
                  <a:pt x="1025472" y="12454"/>
                </a:lnTo>
                <a:lnTo>
                  <a:pt x="1084356" y="7060"/>
                </a:lnTo>
                <a:lnTo>
                  <a:pt x="1144127" y="3161"/>
                </a:lnTo>
                <a:lnTo>
                  <a:pt x="1204718" y="796"/>
                </a:lnTo>
                <a:lnTo>
                  <a:pt x="1266063" y="0"/>
                </a:lnTo>
                <a:lnTo>
                  <a:pt x="1327407" y="796"/>
                </a:lnTo>
                <a:lnTo>
                  <a:pt x="1387998" y="3161"/>
                </a:lnTo>
                <a:lnTo>
                  <a:pt x="1447769" y="7060"/>
                </a:lnTo>
                <a:lnTo>
                  <a:pt x="1506653" y="12454"/>
                </a:lnTo>
                <a:lnTo>
                  <a:pt x="1564585" y="19309"/>
                </a:lnTo>
                <a:lnTo>
                  <a:pt x="1621498" y="27589"/>
                </a:lnTo>
                <a:lnTo>
                  <a:pt x="1677325" y="37256"/>
                </a:lnTo>
                <a:lnTo>
                  <a:pt x="1732001" y="48275"/>
                </a:lnTo>
                <a:lnTo>
                  <a:pt x="1785458" y="60610"/>
                </a:lnTo>
                <a:lnTo>
                  <a:pt x="1837632" y="74224"/>
                </a:lnTo>
                <a:lnTo>
                  <a:pt x="1888455" y="89081"/>
                </a:lnTo>
                <a:lnTo>
                  <a:pt x="1937861" y="105146"/>
                </a:lnTo>
                <a:lnTo>
                  <a:pt x="1985784" y="122382"/>
                </a:lnTo>
                <a:lnTo>
                  <a:pt x="2032157" y="140752"/>
                </a:lnTo>
                <a:lnTo>
                  <a:pt x="2076915" y="160221"/>
                </a:lnTo>
                <a:lnTo>
                  <a:pt x="2119990" y="180753"/>
                </a:lnTo>
                <a:lnTo>
                  <a:pt x="2161317" y="202310"/>
                </a:lnTo>
                <a:lnTo>
                  <a:pt x="2200830" y="224858"/>
                </a:lnTo>
                <a:lnTo>
                  <a:pt x="2238461" y="248360"/>
                </a:lnTo>
                <a:lnTo>
                  <a:pt x="2274145" y="272779"/>
                </a:lnTo>
                <a:lnTo>
                  <a:pt x="2307816" y="298080"/>
                </a:lnTo>
                <a:lnTo>
                  <a:pt x="2339406" y="324227"/>
                </a:lnTo>
                <a:lnTo>
                  <a:pt x="2368851" y="351182"/>
                </a:lnTo>
                <a:lnTo>
                  <a:pt x="2396083" y="378911"/>
                </a:lnTo>
                <a:lnTo>
                  <a:pt x="2443644" y="436542"/>
                </a:lnTo>
                <a:lnTo>
                  <a:pt x="2481559" y="496831"/>
                </a:lnTo>
                <a:lnTo>
                  <a:pt x="2509298" y="559489"/>
                </a:lnTo>
                <a:lnTo>
                  <a:pt x="2526330" y="624226"/>
                </a:lnTo>
                <a:lnTo>
                  <a:pt x="2532126" y="690753"/>
                </a:lnTo>
                <a:lnTo>
                  <a:pt x="2530666" y="724220"/>
                </a:lnTo>
                <a:lnTo>
                  <a:pt x="2519185" y="789887"/>
                </a:lnTo>
                <a:lnTo>
                  <a:pt x="2496733" y="853619"/>
                </a:lnTo>
                <a:lnTo>
                  <a:pt x="2463840" y="915128"/>
                </a:lnTo>
                <a:lnTo>
                  <a:pt x="2421036" y="974124"/>
                </a:lnTo>
                <a:lnTo>
                  <a:pt x="2368851" y="1030317"/>
                </a:lnTo>
                <a:lnTo>
                  <a:pt x="2339406" y="1057273"/>
                </a:lnTo>
                <a:lnTo>
                  <a:pt x="2307816" y="1083419"/>
                </a:lnTo>
                <a:lnTo>
                  <a:pt x="2274145" y="1108720"/>
                </a:lnTo>
                <a:lnTo>
                  <a:pt x="2238461" y="1133140"/>
                </a:lnTo>
                <a:lnTo>
                  <a:pt x="2200830" y="1156642"/>
                </a:lnTo>
                <a:lnTo>
                  <a:pt x="2161317" y="1179190"/>
                </a:lnTo>
                <a:lnTo>
                  <a:pt x="2119990" y="1200748"/>
                </a:lnTo>
                <a:lnTo>
                  <a:pt x="2076915" y="1221280"/>
                </a:lnTo>
                <a:lnTo>
                  <a:pt x="2032157" y="1240749"/>
                </a:lnTo>
                <a:lnTo>
                  <a:pt x="1985784" y="1259120"/>
                </a:lnTo>
                <a:lnTo>
                  <a:pt x="1937861" y="1276356"/>
                </a:lnTo>
                <a:lnTo>
                  <a:pt x="1888455" y="1292421"/>
                </a:lnTo>
                <a:lnTo>
                  <a:pt x="1837632" y="1307279"/>
                </a:lnTo>
                <a:lnTo>
                  <a:pt x="1785458" y="1320893"/>
                </a:lnTo>
                <a:lnTo>
                  <a:pt x="1732001" y="1333228"/>
                </a:lnTo>
                <a:lnTo>
                  <a:pt x="1677325" y="1344248"/>
                </a:lnTo>
                <a:lnTo>
                  <a:pt x="1621498" y="1353915"/>
                </a:lnTo>
                <a:lnTo>
                  <a:pt x="1564585" y="1362195"/>
                </a:lnTo>
                <a:lnTo>
                  <a:pt x="1506653" y="1369050"/>
                </a:lnTo>
                <a:lnTo>
                  <a:pt x="1447769" y="1374445"/>
                </a:lnTo>
                <a:lnTo>
                  <a:pt x="1387998" y="1378343"/>
                </a:lnTo>
                <a:lnTo>
                  <a:pt x="1327407" y="1380709"/>
                </a:lnTo>
                <a:lnTo>
                  <a:pt x="1266063" y="1381506"/>
                </a:lnTo>
                <a:lnTo>
                  <a:pt x="1204718" y="1380709"/>
                </a:lnTo>
                <a:lnTo>
                  <a:pt x="1144127" y="1378343"/>
                </a:lnTo>
                <a:lnTo>
                  <a:pt x="1084356" y="1374445"/>
                </a:lnTo>
                <a:lnTo>
                  <a:pt x="1025472" y="1369050"/>
                </a:lnTo>
                <a:lnTo>
                  <a:pt x="967540" y="1362195"/>
                </a:lnTo>
                <a:lnTo>
                  <a:pt x="910627" y="1353915"/>
                </a:lnTo>
                <a:lnTo>
                  <a:pt x="854800" y="1344248"/>
                </a:lnTo>
                <a:lnTo>
                  <a:pt x="800124" y="1333228"/>
                </a:lnTo>
                <a:lnTo>
                  <a:pt x="746667" y="1320893"/>
                </a:lnTo>
                <a:lnTo>
                  <a:pt x="694493" y="1307279"/>
                </a:lnTo>
                <a:lnTo>
                  <a:pt x="643670" y="1292421"/>
                </a:lnTo>
                <a:lnTo>
                  <a:pt x="594264" y="1276356"/>
                </a:lnTo>
                <a:lnTo>
                  <a:pt x="546341" y="1259120"/>
                </a:lnTo>
                <a:lnTo>
                  <a:pt x="499968" y="1240749"/>
                </a:lnTo>
                <a:lnTo>
                  <a:pt x="455210" y="1221280"/>
                </a:lnTo>
                <a:lnTo>
                  <a:pt x="412135" y="1200748"/>
                </a:lnTo>
                <a:lnTo>
                  <a:pt x="370808" y="1179190"/>
                </a:lnTo>
                <a:lnTo>
                  <a:pt x="331295" y="1156642"/>
                </a:lnTo>
                <a:lnTo>
                  <a:pt x="293664" y="1133140"/>
                </a:lnTo>
                <a:lnTo>
                  <a:pt x="257980" y="1108720"/>
                </a:lnTo>
                <a:lnTo>
                  <a:pt x="224309" y="1083419"/>
                </a:lnTo>
                <a:lnTo>
                  <a:pt x="192719" y="1057273"/>
                </a:lnTo>
                <a:lnTo>
                  <a:pt x="163274" y="1030317"/>
                </a:lnTo>
                <a:lnTo>
                  <a:pt x="136042" y="1002589"/>
                </a:lnTo>
                <a:lnTo>
                  <a:pt x="88481" y="944958"/>
                </a:lnTo>
                <a:lnTo>
                  <a:pt x="50566" y="884669"/>
                </a:lnTo>
                <a:lnTo>
                  <a:pt x="22827" y="822012"/>
                </a:lnTo>
                <a:lnTo>
                  <a:pt x="5795" y="757277"/>
                </a:lnTo>
                <a:lnTo>
                  <a:pt x="0" y="690753"/>
                </a:lnTo>
                <a:close/>
              </a:path>
            </a:pathLst>
          </a:custGeom>
          <a:ln w="25146">
            <a:solidFill>
              <a:srgbClr val="002E5F"/>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3" name="object 273"/>
          <p:cNvSpPr/>
          <p:nvPr/>
        </p:nvSpPr>
        <p:spPr>
          <a:xfrm>
            <a:off x="3351657" y="3323463"/>
            <a:ext cx="3827145" cy="1381760"/>
          </a:xfrm>
          <a:custGeom>
            <a:avLst/>
            <a:gdLst/>
            <a:ahLst/>
            <a:cxnLst/>
            <a:rect l="l" t="t" r="r" b="b"/>
            <a:pathLst>
              <a:path w="3827145" h="1381760">
                <a:moveTo>
                  <a:pt x="0" y="690753"/>
                </a:moveTo>
                <a:lnTo>
                  <a:pt x="4803" y="641420"/>
                </a:lnTo>
                <a:lnTo>
                  <a:pt x="19000" y="593024"/>
                </a:lnTo>
                <a:lnTo>
                  <a:pt x="42264" y="545681"/>
                </a:lnTo>
                <a:lnTo>
                  <a:pt x="74273" y="499508"/>
                </a:lnTo>
                <a:lnTo>
                  <a:pt x="114703" y="454623"/>
                </a:lnTo>
                <a:lnTo>
                  <a:pt x="163231" y="411141"/>
                </a:lnTo>
                <a:lnTo>
                  <a:pt x="219532" y="369181"/>
                </a:lnTo>
                <a:lnTo>
                  <a:pt x="283282" y="328857"/>
                </a:lnTo>
                <a:lnTo>
                  <a:pt x="317850" y="309347"/>
                </a:lnTo>
                <a:lnTo>
                  <a:pt x="354159" y="290289"/>
                </a:lnTo>
                <a:lnTo>
                  <a:pt x="392169" y="271699"/>
                </a:lnTo>
                <a:lnTo>
                  <a:pt x="431838" y="253592"/>
                </a:lnTo>
                <a:lnTo>
                  <a:pt x="473127" y="235981"/>
                </a:lnTo>
                <a:lnTo>
                  <a:pt x="515996" y="218883"/>
                </a:lnTo>
                <a:lnTo>
                  <a:pt x="560403" y="202311"/>
                </a:lnTo>
                <a:lnTo>
                  <a:pt x="606308" y="186279"/>
                </a:lnTo>
                <a:lnTo>
                  <a:pt x="653671" y="170803"/>
                </a:lnTo>
                <a:lnTo>
                  <a:pt x="702452" y="155897"/>
                </a:lnTo>
                <a:lnTo>
                  <a:pt x="752609" y="141576"/>
                </a:lnTo>
                <a:lnTo>
                  <a:pt x="804103" y="127854"/>
                </a:lnTo>
                <a:lnTo>
                  <a:pt x="856893" y="114747"/>
                </a:lnTo>
                <a:lnTo>
                  <a:pt x="910938" y="102267"/>
                </a:lnTo>
                <a:lnTo>
                  <a:pt x="966198" y="90431"/>
                </a:lnTo>
                <a:lnTo>
                  <a:pt x="1022632" y="79253"/>
                </a:lnTo>
                <a:lnTo>
                  <a:pt x="1080201" y="68747"/>
                </a:lnTo>
                <a:lnTo>
                  <a:pt x="1138863" y="58927"/>
                </a:lnTo>
                <a:lnTo>
                  <a:pt x="1198579" y="49810"/>
                </a:lnTo>
                <a:lnTo>
                  <a:pt x="1259307" y="41409"/>
                </a:lnTo>
                <a:lnTo>
                  <a:pt x="1321007" y="33738"/>
                </a:lnTo>
                <a:lnTo>
                  <a:pt x="1383639" y="26813"/>
                </a:lnTo>
                <a:lnTo>
                  <a:pt x="1447162" y="20648"/>
                </a:lnTo>
                <a:lnTo>
                  <a:pt x="1511536" y="15257"/>
                </a:lnTo>
                <a:lnTo>
                  <a:pt x="1576721" y="10656"/>
                </a:lnTo>
                <a:lnTo>
                  <a:pt x="1642675" y="6859"/>
                </a:lnTo>
                <a:lnTo>
                  <a:pt x="1709359" y="3880"/>
                </a:lnTo>
                <a:lnTo>
                  <a:pt x="1776731" y="1734"/>
                </a:lnTo>
                <a:lnTo>
                  <a:pt x="1844752" y="436"/>
                </a:lnTo>
                <a:lnTo>
                  <a:pt x="1913381" y="0"/>
                </a:lnTo>
                <a:lnTo>
                  <a:pt x="1982011" y="436"/>
                </a:lnTo>
                <a:lnTo>
                  <a:pt x="2050032" y="1734"/>
                </a:lnTo>
                <a:lnTo>
                  <a:pt x="2117404" y="3880"/>
                </a:lnTo>
                <a:lnTo>
                  <a:pt x="2184088" y="6859"/>
                </a:lnTo>
                <a:lnTo>
                  <a:pt x="2250042" y="10656"/>
                </a:lnTo>
                <a:lnTo>
                  <a:pt x="2315227" y="15257"/>
                </a:lnTo>
                <a:lnTo>
                  <a:pt x="2379601" y="20648"/>
                </a:lnTo>
                <a:lnTo>
                  <a:pt x="2443124" y="26813"/>
                </a:lnTo>
                <a:lnTo>
                  <a:pt x="2505756" y="33738"/>
                </a:lnTo>
                <a:lnTo>
                  <a:pt x="2567456" y="41409"/>
                </a:lnTo>
                <a:lnTo>
                  <a:pt x="2628184" y="49810"/>
                </a:lnTo>
                <a:lnTo>
                  <a:pt x="2687900" y="58927"/>
                </a:lnTo>
                <a:lnTo>
                  <a:pt x="2746562" y="68747"/>
                </a:lnTo>
                <a:lnTo>
                  <a:pt x="2804131" y="79253"/>
                </a:lnTo>
                <a:lnTo>
                  <a:pt x="2860565" y="90431"/>
                </a:lnTo>
                <a:lnTo>
                  <a:pt x="2915825" y="102267"/>
                </a:lnTo>
                <a:lnTo>
                  <a:pt x="2969870" y="114747"/>
                </a:lnTo>
                <a:lnTo>
                  <a:pt x="3022660" y="127854"/>
                </a:lnTo>
                <a:lnTo>
                  <a:pt x="3074154" y="141576"/>
                </a:lnTo>
                <a:lnTo>
                  <a:pt x="3124311" y="155897"/>
                </a:lnTo>
                <a:lnTo>
                  <a:pt x="3173092" y="170803"/>
                </a:lnTo>
                <a:lnTo>
                  <a:pt x="3220455" y="186279"/>
                </a:lnTo>
                <a:lnTo>
                  <a:pt x="3266360" y="202310"/>
                </a:lnTo>
                <a:lnTo>
                  <a:pt x="3310767" y="218883"/>
                </a:lnTo>
                <a:lnTo>
                  <a:pt x="3353636" y="235981"/>
                </a:lnTo>
                <a:lnTo>
                  <a:pt x="3394925" y="253592"/>
                </a:lnTo>
                <a:lnTo>
                  <a:pt x="3434594" y="271699"/>
                </a:lnTo>
                <a:lnTo>
                  <a:pt x="3472604" y="290289"/>
                </a:lnTo>
                <a:lnTo>
                  <a:pt x="3508913" y="309347"/>
                </a:lnTo>
                <a:lnTo>
                  <a:pt x="3543481" y="328857"/>
                </a:lnTo>
                <a:lnTo>
                  <a:pt x="3576267" y="348807"/>
                </a:lnTo>
                <a:lnTo>
                  <a:pt x="3636333" y="389963"/>
                </a:lnTo>
                <a:lnTo>
                  <a:pt x="3688788" y="432699"/>
                </a:lnTo>
                <a:lnTo>
                  <a:pt x="3733307" y="476897"/>
                </a:lnTo>
                <a:lnTo>
                  <a:pt x="3769567" y="522441"/>
                </a:lnTo>
                <a:lnTo>
                  <a:pt x="3797244" y="569213"/>
                </a:lnTo>
                <a:lnTo>
                  <a:pt x="3816015" y="617097"/>
                </a:lnTo>
                <a:lnTo>
                  <a:pt x="3825556" y="665976"/>
                </a:lnTo>
                <a:lnTo>
                  <a:pt x="3826764" y="690753"/>
                </a:lnTo>
                <a:lnTo>
                  <a:pt x="3825556" y="715528"/>
                </a:lnTo>
                <a:lnTo>
                  <a:pt x="3816015" y="764405"/>
                </a:lnTo>
                <a:lnTo>
                  <a:pt x="3797244" y="812288"/>
                </a:lnTo>
                <a:lnTo>
                  <a:pt x="3769567" y="859060"/>
                </a:lnTo>
                <a:lnTo>
                  <a:pt x="3733307" y="904603"/>
                </a:lnTo>
                <a:lnTo>
                  <a:pt x="3688788" y="948800"/>
                </a:lnTo>
                <a:lnTo>
                  <a:pt x="3636333" y="991536"/>
                </a:lnTo>
                <a:lnTo>
                  <a:pt x="3576267" y="1032692"/>
                </a:lnTo>
                <a:lnTo>
                  <a:pt x="3543481" y="1052642"/>
                </a:lnTo>
                <a:lnTo>
                  <a:pt x="3508913" y="1072153"/>
                </a:lnTo>
                <a:lnTo>
                  <a:pt x="3472604" y="1091211"/>
                </a:lnTo>
                <a:lnTo>
                  <a:pt x="3434594" y="1109801"/>
                </a:lnTo>
                <a:lnTo>
                  <a:pt x="3394925" y="1127908"/>
                </a:lnTo>
                <a:lnTo>
                  <a:pt x="3353636" y="1145518"/>
                </a:lnTo>
                <a:lnTo>
                  <a:pt x="3310767" y="1162617"/>
                </a:lnTo>
                <a:lnTo>
                  <a:pt x="3266360" y="1179190"/>
                </a:lnTo>
                <a:lnTo>
                  <a:pt x="3220455" y="1195221"/>
                </a:lnTo>
                <a:lnTo>
                  <a:pt x="3173092" y="1210698"/>
                </a:lnTo>
                <a:lnTo>
                  <a:pt x="3124311" y="1225604"/>
                </a:lnTo>
                <a:lnTo>
                  <a:pt x="3074154" y="1239925"/>
                </a:lnTo>
                <a:lnTo>
                  <a:pt x="3022660" y="1253647"/>
                </a:lnTo>
                <a:lnTo>
                  <a:pt x="2969870" y="1266755"/>
                </a:lnTo>
                <a:lnTo>
                  <a:pt x="2915825" y="1279235"/>
                </a:lnTo>
                <a:lnTo>
                  <a:pt x="2860565" y="1291071"/>
                </a:lnTo>
                <a:lnTo>
                  <a:pt x="2804131" y="1302250"/>
                </a:lnTo>
                <a:lnTo>
                  <a:pt x="2746562" y="1312756"/>
                </a:lnTo>
                <a:lnTo>
                  <a:pt x="2687900" y="1322576"/>
                </a:lnTo>
                <a:lnTo>
                  <a:pt x="2628184" y="1331693"/>
                </a:lnTo>
                <a:lnTo>
                  <a:pt x="2567456" y="1340095"/>
                </a:lnTo>
                <a:lnTo>
                  <a:pt x="2505756" y="1347766"/>
                </a:lnTo>
                <a:lnTo>
                  <a:pt x="2443124" y="1354691"/>
                </a:lnTo>
                <a:lnTo>
                  <a:pt x="2379601" y="1360856"/>
                </a:lnTo>
                <a:lnTo>
                  <a:pt x="2315227" y="1366247"/>
                </a:lnTo>
                <a:lnTo>
                  <a:pt x="2250042" y="1370848"/>
                </a:lnTo>
                <a:lnTo>
                  <a:pt x="2184088" y="1374646"/>
                </a:lnTo>
                <a:lnTo>
                  <a:pt x="2117404" y="1377625"/>
                </a:lnTo>
                <a:lnTo>
                  <a:pt x="2050032" y="1379771"/>
                </a:lnTo>
                <a:lnTo>
                  <a:pt x="1982011" y="1381069"/>
                </a:lnTo>
                <a:lnTo>
                  <a:pt x="1913381" y="1381506"/>
                </a:lnTo>
                <a:lnTo>
                  <a:pt x="1844752" y="1381069"/>
                </a:lnTo>
                <a:lnTo>
                  <a:pt x="1776731" y="1379771"/>
                </a:lnTo>
                <a:lnTo>
                  <a:pt x="1709359" y="1377625"/>
                </a:lnTo>
                <a:lnTo>
                  <a:pt x="1642675" y="1374646"/>
                </a:lnTo>
                <a:lnTo>
                  <a:pt x="1576721" y="1370848"/>
                </a:lnTo>
                <a:lnTo>
                  <a:pt x="1511536" y="1366247"/>
                </a:lnTo>
                <a:lnTo>
                  <a:pt x="1447162" y="1360856"/>
                </a:lnTo>
                <a:lnTo>
                  <a:pt x="1383639" y="1354691"/>
                </a:lnTo>
                <a:lnTo>
                  <a:pt x="1321007" y="1347766"/>
                </a:lnTo>
                <a:lnTo>
                  <a:pt x="1259307" y="1340095"/>
                </a:lnTo>
                <a:lnTo>
                  <a:pt x="1198579" y="1331693"/>
                </a:lnTo>
                <a:lnTo>
                  <a:pt x="1138863" y="1322576"/>
                </a:lnTo>
                <a:lnTo>
                  <a:pt x="1080201" y="1312756"/>
                </a:lnTo>
                <a:lnTo>
                  <a:pt x="1022632" y="1302250"/>
                </a:lnTo>
                <a:lnTo>
                  <a:pt x="966198" y="1291071"/>
                </a:lnTo>
                <a:lnTo>
                  <a:pt x="910938" y="1279235"/>
                </a:lnTo>
                <a:lnTo>
                  <a:pt x="856893" y="1266755"/>
                </a:lnTo>
                <a:lnTo>
                  <a:pt x="804103" y="1253647"/>
                </a:lnTo>
                <a:lnTo>
                  <a:pt x="752609" y="1239925"/>
                </a:lnTo>
                <a:lnTo>
                  <a:pt x="702452" y="1225604"/>
                </a:lnTo>
                <a:lnTo>
                  <a:pt x="653671" y="1210698"/>
                </a:lnTo>
                <a:lnTo>
                  <a:pt x="606308" y="1195221"/>
                </a:lnTo>
                <a:lnTo>
                  <a:pt x="560403" y="1179190"/>
                </a:lnTo>
                <a:lnTo>
                  <a:pt x="515996" y="1162617"/>
                </a:lnTo>
                <a:lnTo>
                  <a:pt x="473127" y="1145518"/>
                </a:lnTo>
                <a:lnTo>
                  <a:pt x="431838" y="1127908"/>
                </a:lnTo>
                <a:lnTo>
                  <a:pt x="392169" y="1109801"/>
                </a:lnTo>
                <a:lnTo>
                  <a:pt x="354159" y="1091211"/>
                </a:lnTo>
                <a:lnTo>
                  <a:pt x="317850" y="1072153"/>
                </a:lnTo>
                <a:lnTo>
                  <a:pt x="283282" y="1052642"/>
                </a:lnTo>
                <a:lnTo>
                  <a:pt x="250496" y="1032692"/>
                </a:lnTo>
                <a:lnTo>
                  <a:pt x="190430" y="991536"/>
                </a:lnTo>
                <a:lnTo>
                  <a:pt x="137975" y="948800"/>
                </a:lnTo>
                <a:lnTo>
                  <a:pt x="93456" y="904603"/>
                </a:lnTo>
                <a:lnTo>
                  <a:pt x="57196" y="859060"/>
                </a:lnTo>
                <a:lnTo>
                  <a:pt x="29519" y="812288"/>
                </a:lnTo>
                <a:lnTo>
                  <a:pt x="10748" y="764405"/>
                </a:lnTo>
                <a:lnTo>
                  <a:pt x="1207" y="715528"/>
                </a:lnTo>
                <a:lnTo>
                  <a:pt x="0" y="690753"/>
                </a:lnTo>
                <a:close/>
              </a:path>
            </a:pathLst>
          </a:custGeom>
          <a:ln w="25146">
            <a:solidFill>
              <a:srgbClr val="002E5F"/>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6069965"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Enterprise </a:t>
            </a:r>
            <a:r>
              <a:rPr sz="2800" b="1" dirty="0">
                <a:latin typeface="Verdana"/>
                <a:cs typeface="Verdana"/>
              </a:rPr>
              <a:t>and </a:t>
            </a:r>
            <a:r>
              <a:rPr sz="2800" b="1" spc="-5" dirty="0">
                <a:latin typeface="Verdana"/>
                <a:cs typeface="Verdana"/>
              </a:rPr>
              <a:t>System Models</a:t>
            </a:r>
            <a:endParaRPr sz="2800">
              <a:latin typeface="Verdana"/>
              <a:cs typeface="Verdana"/>
            </a:endParaRPr>
          </a:p>
        </p:txBody>
      </p:sp>
      <p:sp>
        <p:nvSpPr>
          <p:cNvPr id="4" name="object 4"/>
          <p:cNvSpPr/>
          <p:nvPr/>
        </p:nvSpPr>
        <p:spPr>
          <a:xfrm>
            <a:off x="393191" y="1261872"/>
            <a:ext cx="5538216" cy="351662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563229" y="3575620"/>
            <a:ext cx="704850" cy="572770"/>
          </a:xfrm>
          <a:prstGeom prst="rect">
            <a:avLst/>
          </a:prstGeom>
        </p:spPr>
        <p:txBody>
          <a:bodyPr vert="horz" wrap="square" lIns="0" tIns="0" rIns="0" bIns="0" rtlCol="0">
            <a:spAutoFit/>
          </a:bodyPr>
          <a:lstStyle/>
          <a:p>
            <a:pPr marL="12700" marR="5080">
              <a:lnSpc>
                <a:spcPct val="100000"/>
              </a:lnSpc>
            </a:pPr>
            <a:r>
              <a:rPr sz="1800" spc="-135" dirty="0">
                <a:solidFill>
                  <a:srgbClr val="002E5F"/>
                </a:solidFill>
                <a:latin typeface="Arial"/>
                <a:cs typeface="Arial"/>
              </a:rPr>
              <a:t>System  </a:t>
            </a:r>
            <a:r>
              <a:rPr sz="1800" spc="-80" dirty="0">
                <a:solidFill>
                  <a:srgbClr val="002E5F"/>
                </a:solidFill>
                <a:latin typeface="Arial"/>
                <a:cs typeface="Arial"/>
              </a:rPr>
              <a:t>models</a:t>
            </a:r>
            <a:endParaRPr sz="1800" dirty="0">
              <a:latin typeface="Arial"/>
              <a:cs typeface="Arial"/>
            </a:endParaRPr>
          </a:p>
        </p:txBody>
      </p:sp>
      <p:sp>
        <p:nvSpPr>
          <p:cNvPr id="7" name="object 7"/>
          <p:cNvSpPr/>
          <p:nvPr/>
        </p:nvSpPr>
        <p:spPr>
          <a:xfrm>
            <a:off x="7086600" y="3062857"/>
            <a:ext cx="290830" cy="1598295"/>
          </a:xfrm>
          <a:custGeom>
            <a:avLst/>
            <a:gdLst/>
            <a:ahLst/>
            <a:cxnLst/>
            <a:rect l="l" t="t" r="r" b="b"/>
            <a:pathLst>
              <a:path w="290829" h="1598295">
                <a:moveTo>
                  <a:pt x="0" y="0"/>
                </a:moveTo>
                <a:lnTo>
                  <a:pt x="56489" y="1895"/>
                </a:lnTo>
                <a:lnTo>
                  <a:pt x="102631" y="7064"/>
                </a:lnTo>
                <a:lnTo>
                  <a:pt x="133748" y="14733"/>
                </a:lnTo>
                <a:lnTo>
                  <a:pt x="145161" y="24130"/>
                </a:lnTo>
                <a:lnTo>
                  <a:pt x="145161" y="774827"/>
                </a:lnTo>
                <a:lnTo>
                  <a:pt x="156573" y="784223"/>
                </a:lnTo>
                <a:lnTo>
                  <a:pt x="187690" y="791892"/>
                </a:lnTo>
                <a:lnTo>
                  <a:pt x="233832" y="797061"/>
                </a:lnTo>
                <a:lnTo>
                  <a:pt x="290321" y="798957"/>
                </a:lnTo>
                <a:lnTo>
                  <a:pt x="233832" y="800853"/>
                </a:lnTo>
                <a:lnTo>
                  <a:pt x="187690" y="806029"/>
                </a:lnTo>
                <a:lnTo>
                  <a:pt x="156573" y="813717"/>
                </a:lnTo>
                <a:lnTo>
                  <a:pt x="145161" y="823150"/>
                </a:lnTo>
                <a:lnTo>
                  <a:pt x="145161" y="1573720"/>
                </a:lnTo>
                <a:lnTo>
                  <a:pt x="133748" y="1583137"/>
                </a:lnTo>
                <a:lnTo>
                  <a:pt x="102631" y="1590827"/>
                </a:lnTo>
                <a:lnTo>
                  <a:pt x="56489" y="1596012"/>
                </a:lnTo>
                <a:lnTo>
                  <a:pt x="0" y="1597914"/>
                </a:lnTo>
              </a:path>
            </a:pathLst>
          </a:custGeom>
          <a:ln w="9906">
            <a:solidFill>
              <a:srgbClr val="A0A667"/>
            </a:solidFill>
          </a:ln>
        </p:spPr>
        <p:txBody>
          <a:bodyPr wrap="square" lIns="0" tIns="0" rIns="0" bIns="0" rtlCol="0"/>
          <a:lstStyle/>
          <a:p>
            <a:endParaRPr/>
          </a:p>
        </p:txBody>
      </p:sp>
      <p:sp>
        <p:nvSpPr>
          <p:cNvPr id="8" name="object 8"/>
          <p:cNvSpPr txBox="1"/>
          <p:nvPr/>
        </p:nvSpPr>
        <p:spPr>
          <a:xfrm>
            <a:off x="7073645" y="1495297"/>
            <a:ext cx="979169" cy="1121410"/>
          </a:xfrm>
          <a:prstGeom prst="rect">
            <a:avLst/>
          </a:prstGeom>
        </p:spPr>
        <p:txBody>
          <a:bodyPr vert="horz" wrap="square" lIns="0" tIns="0" rIns="0" bIns="0" rtlCol="0">
            <a:spAutoFit/>
          </a:bodyPr>
          <a:lstStyle/>
          <a:p>
            <a:pPr marL="12700" marR="5080">
              <a:lnSpc>
                <a:spcPct val="100000"/>
              </a:lnSpc>
            </a:pPr>
            <a:r>
              <a:rPr sz="1800" spc="-215" dirty="0">
                <a:solidFill>
                  <a:srgbClr val="002E5F"/>
                </a:solidFill>
                <a:latin typeface="Arial"/>
                <a:cs typeface="Arial"/>
              </a:rPr>
              <a:t>E</a:t>
            </a:r>
            <a:r>
              <a:rPr sz="1800" spc="-195" dirty="0">
                <a:solidFill>
                  <a:srgbClr val="002E5F"/>
                </a:solidFill>
                <a:latin typeface="Arial"/>
                <a:cs typeface="Arial"/>
              </a:rPr>
              <a:t>n</a:t>
            </a:r>
            <a:r>
              <a:rPr sz="1800" spc="75" dirty="0">
                <a:solidFill>
                  <a:srgbClr val="002E5F"/>
                </a:solidFill>
                <a:latin typeface="Arial"/>
                <a:cs typeface="Arial"/>
              </a:rPr>
              <a:t>t</a:t>
            </a:r>
            <a:r>
              <a:rPr sz="1800" spc="-55" dirty="0">
                <a:solidFill>
                  <a:srgbClr val="002E5F"/>
                </a:solidFill>
                <a:latin typeface="Arial"/>
                <a:cs typeface="Arial"/>
              </a:rPr>
              <a:t>erprise  </a:t>
            </a:r>
            <a:r>
              <a:rPr sz="1800" spc="-40" dirty="0">
                <a:solidFill>
                  <a:srgbClr val="002E5F"/>
                </a:solidFill>
                <a:latin typeface="Arial"/>
                <a:cs typeface="Arial"/>
              </a:rPr>
              <a:t>models/  </a:t>
            </a:r>
            <a:r>
              <a:rPr sz="1800" spc="-130" dirty="0">
                <a:solidFill>
                  <a:srgbClr val="002E5F"/>
                </a:solidFill>
                <a:latin typeface="Arial"/>
                <a:cs typeface="Arial"/>
              </a:rPr>
              <a:t>Business  </a:t>
            </a:r>
            <a:r>
              <a:rPr sz="1800" spc="-80" dirty="0">
                <a:solidFill>
                  <a:srgbClr val="002E5F"/>
                </a:solidFill>
                <a:latin typeface="Arial"/>
                <a:cs typeface="Arial"/>
              </a:rPr>
              <a:t>models</a:t>
            </a:r>
            <a:endParaRPr sz="1800">
              <a:latin typeface="Arial"/>
              <a:cs typeface="Arial"/>
            </a:endParaRPr>
          </a:p>
        </p:txBody>
      </p:sp>
      <p:sp>
        <p:nvSpPr>
          <p:cNvPr id="2" name="Right Brace 1">
            <a:extLst>
              <a:ext uri="{FF2B5EF4-FFF2-40B4-BE49-F238E27FC236}">
                <a16:creationId xmlns:a16="http://schemas.microsoft.com/office/drawing/2014/main" id="{5325594E-1462-40EB-AD76-06D23AD9F22D}"/>
              </a:ext>
            </a:extLst>
          </p:cNvPr>
          <p:cNvSpPr/>
          <p:nvPr/>
        </p:nvSpPr>
        <p:spPr>
          <a:xfrm>
            <a:off x="6400800" y="1495297"/>
            <a:ext cx="290830" cy="3210053"/>
          </a:xfrm>
          <a:prstGeom prst="rightBrace">
            <a:avLst>
              <a:gd name="adj1" fmla="val 8333"/>
              <a:gd name="adj2" fmla="val 241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0710" y="670559"/>
            <a:ext cx="5225290" cy="430887"/>
          </a:xfrm>
          <a:prstGeom prst="rect">
            <a:avLst/>
          </a:prstGeom>
        </p:spPr>
        <p:txBody>
          <a:bodyPr vert="horz" wrap="square" lIns="0" tIns="0" rIns="0" bIns="0" rtlCol="0">
            <a:spAutoFit/>
          </a:bodyPr>
          <a:lstStyle/>
          <a:p>
            <a:pPr marL="12700">
              <a:lnSpc>
                <a:spcPct val="100000"/>
              </a:lnSpc>
            </a:pPr>
            <a:r>
              <a:rPr lang="sv-SE" sz="2800" b="1" spc="-5" dirty="0" err="1">
                <a:latin typeface="Verdana"/>
                <a:cs typeface="Verdana"/>
              </a:rPr>
              <a:t>Why</a:t>
            </a:r>
            <a:r>
              <a:rPr lang="sv-SE" sz="2800" b="1" spc="-5" dirty="0">
                <a:latin typeface="Verdana"/>
                <a:cs typeface="Verdana"/>
              </a:rPr>
              <a:t> </a:t>
            </a:r>
            <a:r>
              <a:rPr lang="sv-SE" sz="2800" b="1" spc="-5" dirty="0"/>
              <a:t>e</a:t>
            </a:r>
            <a:r>
              <a:rPr sz="2800" b="1" spc="-5" dirty="0" err="1">
                <a:latin typeface="Verdana"/>
                <a:cs typeface="Verdana"/>
              </a:rPr>
              <a:t>nterprise</a:t>
            </a:r>
            <a:r>
              <a:rPr sz="2800" b="1" spc="-70" dirty="0">
                <a:latin typeface="Verdana"/>
                <a:cs typeface="Verdana"/>
              </a:rPr>
              <a:t> </a:t>
            </a:r>
            <a:r>
              <a:rPr sz="2800" b="1" spc="-5" dirty="0">
                <a:latin typeface="Verdana"/>
                <a:cs typeface="Verdana"/>
              </a:rPr>
              <a:t>model</a:t>
            </a:r>
            <a:r>
              <a:rPr lang="sv-SE" sz="2800" b="1" spc="-5" dirty="0">
                <a:latin typeface="Verdana"/>
                <a:cs typeface="Verdana"/>
              </a:rPr>
              <a:t>s?</a:t>
            </a:r>
            <a:endParaRPr sz="2800" dirty="0">
              <a:latin typeface="Verdana"/>
              <a:cs typeface="Verdana"/>
            </a:endParaRPr>
          </a:p>
        </p:txBody>
      </p:sp>
      <p:sp>
        <p:nvSpPr>
          <p:cNvPr id="3" name="object 3"/>
          <p:cNvSpPr txBox="1"/>
          <p:nvPr/>
        </p:nvSpPr>
        <p:spPr>
          <a:xfrm>
            <a:off x="870711" y="1270609"/>
            <a:ext cx="7503795" cy="1679947"/>
          </a:xfrm>
          <a:prstGeom prst="rect">
            <a:avLst/>
          </a:prstGeom>
        </p:spPr>
        <p:txBody>
          <a:bodyPr vert="horz" wrap="square" lIns="0" tIns="0" rIns="0" bIns="0" rtlCol="0">
            <a:spAutoFit/>
          </a:bodyPr>
          <a:lstStyle/>
          <a:p>
            <a:pPr marL="355600" indent="-342900">
              <a:lnSpc>
                <a:spcPct val="100000"/>
              </a:lnSpc>
              <a:buSzPct val="90625"/>
              <a:buChar char="●"/>
              <a:tabLst>
                <a:tab pos="355600" algn="l"/>
                <a:tab pos="356235" algn="l"/>
              </a:tabLst>
            </a:pPr>
            <a:r>
              <a:rPr sz="1600" spc="-5" dirty="0">
                <a:solidFill>
                  <a:srgbClr val="002E5F"/>
                </a:solidFill>
                <a:latin typeface="Verdana"/>
                <a:cs typeface="Verdana"/>
              </a:rPr>
              <a:t>Enterprise </a:t>
            </a:r>
            <a:r>
              <a:rPr sz="1600" dirty="0">
                <a:solidFill>
                  <a:srgbClr val="002E5F"/>
                </a:solidFill>
                <a:latin typeface="Verdana"/>
                <a:cs typeface="Verdana"/>
              </a:rPr>
              <a:t>models are useful</a:t>
            </a:r>
            <a:r>
              <a:rPr sz="1600" spc="-75" dirty="0">
                <a:solidFill>
                  <a:srgbClr val="002E5F"/>
                </a:solidFill>
                <a:latin typeface="Verdana"/>
                <a:cs typeface="Verdana"/>
              </a:rPr>
              <a:t> </a:t>
            </a:r>
            <a:r>
              <a:rPr sz="1600" dirty="0">
                <a:solidFill>
                  <a:srgbClr val="002E5F"/>
                </a:solidFill>
                <a:latin typeface="Verdana"/>
                <a:cs typeface="Verdana"/>
              </a:rPr>
              <a:t>for:</a:t>
            </a:r>
            <a:endParaRPr sz="1600" dirty="0">
              <a:latin typeface="Verdana"/>
              <a:cs typeface="Verdana"/>
            </a:endParaRPr>
          </a:p>
          <a:p>
            <a:pPr marL="755650" lvl="1" indent="-285750">
              <a:lnSpc>
                <a:spcPct val="100000"/>
              </a:lnSpc>
              <a:spcBef>
                <a:spcPts val="770"/>
              </a:spcBef>
              <a:buFont typeface="Arial"/>
              <a:buChar char="–"/>
              <a:tabLst>
                <a:tab pos="755650" algn="l"/>
                <a:tab pos="756285" algn="l"/>
              </a:tabLst>
            </a:pPr>
            <a:r>
              <a:rPr sz="1600" spc="-5" dirty="0" err="1">
                <a:solidFill>
                  <a:srgbClr val="002E5F"/>
                </a:solidFill>
                <a:latin typeface="Verdana"/>
                <a:cs typeface="Verdana"/>
              </a:rPr>
              <a:t>analy</a:t>
            </a:r>
            <a:r>
              <a:rPr lang="sv-SE" sz="1600" spc="-5" dirty="0">
                <a:solidFill>
                  <a:srgbClr val="002E5F"/>
                </a:solidFill>
                <a:latin typeface="Verdana"/>
                <a:cs typeface="Verdana"/>
              </a:rPr>
              <a:t>z</a:t>
            </a:r>
            <a:r>
              <a:rPr sz="1600" spc="-5" dirty="0" err="1">
                <a:solidFill>
                  <a:srgbClr val="002E5F"/>
                </a:solidFill>
                <a:latin typeface="Verdana"/>
                <a:cs typeface="Verdana"/>
              </a:rPr>
              <a:t>ing</a:t>
            </a:r>
            <a:r>
              <a:rPr sz="1600" spc="-5" dirty="0">
                <a:solidFill>
                  <a:srgbClr val="002E5F"/>
                </a:solidFill>
                <a:latin typeface="Verdana"/>
                <a:cs typeface="Verdana"/>
              </a:rPr>
              <a:t> </a:t>
            </a:r>
            <a:r>
              <a:rPr lang="sv-SE" sz="1600" spc="-5" dirty="0">
                <a:solidFill>
                  <a:srgbClr val="002E5F"/>
                </a:solidFill>
                <a:latin typeface="Verdana"/>
                <a:cs typeface="Verdana"/>
              </a:rPr>
              <a:t>business </a:t>
            </a:r>
            <a:r>
              <a:rPr lang="sv-SE" sz="1600" spc="-5" dirty="0" err="1">
                <a:solidFill>
                  <a:srgbClr val="002E5F"/>
                </a:solidFill>
                <a:latin typeface="Verdana"/>
                <a:cs typeface="Verdana"/>
              </a:rPr>
              <a:t>processes</a:t>
            </a:r>
            <a:r>
              <a:rPr lang="sv-SE" sz="1600" spc="-5" dirty="0">
                <a:solidFill>
                  <a:srgbClr val="002E5F"/>
                </a:solidFill>
                <a:latin typeface="Verdana"/>
                <a:cs typeface="Verdana"/>
              </a:rPr>
              <a:t> and business </a:t>
            </a:r>
            <a:r>
              <a:rPr lang="sv-SE" sz="1600" spc="-5" dirty="0" err="1">
                <a:solidFill>
                  <a:srgbClr val="002E5F"/>
                </a:solidFill>
                <a:latin typeface="Verdana"/>
                <a:cs typeface="Verdana"/>
              </a:rPr>
              <a:t>concepts</a:t>
            </a:r>
            <a:endParaRPr sz="1600" dirty="0">
              <a:latin typeface="Verdana"/>
              <a:cs typeface="Verdana"/>
            </a:endParaRPr>
          </a:p>
          <a:p>
            <a:pPr marL="755650" marR="5080" lvl="1" indent="-285750">
              <a:lnSpc>
                <a:spcPct val="100000"/>
              </a:lnSpc>
              <a:spcBef>
                <a:spcPts val="894"/>
              </a:spcBef>
              <a:buFont typeface="Arial"/>
              <a:buChar char="–"/>
              <a:tabLst>
                <a:tab pos="755650" algn="l"/>
                <a:tab pos="756285" algn="l"/>
              </a:tabLst>
            </a:pPr>
            <a:r>
              <a:rPr sz="1600" dirty="0">
                <a:solidFill>
                  <a:srgbClr val="002E5F"/>
                </a:solidFill>
                <a:latin typeface="Verdana"/>
                <a:cs typeface="Verdana"/>
              </a:rPr>
              <a:t>designing </a:t>
            </a:r>
            <a:r>
              <a:rPr lang="sv-SE" sz="1600" spc="-5" dirty="0" err="1">
                <a:solidFill>
                  <a:srgbClr val="002E5F"/>
                </a:solidFill>
                <a:latin typeface="Verdana"/>
                <a:cs typeface="Verdana"/>
              </a:rPr>
              <a:t>more</a:t>
            </a:r>
            <a:r>
              <a:rPr sz="1600" spc="-5" dirty="0">
                <a:solidFill>
                  <a:srgbClr val="002E5F"/>
                </a:solidFill>
                <a:latin typeface="Verdana"/>
                <a:cs typeface="Verdana"/>
              </a:rPr>
              <a:t> </a:t>
            </a:r>
            <a:r>
              <a:rPr lang="sv-SE" sz="1600" spc="-5" dirty="0" err="1">
                <a:solidFill>
                  <a:srgbClr val="002E5F"/>
                </a:solidFill>
                <a:latin typeface="Verdana"/>
                <a:cs typeface="Verdana"/>
              </a:rPr>
              <a:t>efficient</a:t>
            </a:r>
            <a:r>
              <a:rPr lang="sv-SE" sz="1600" spc="-5" dirty="0">
                <a:solidFill>
                  <a:srgbClr val="002E5F"/>
                </a:solidFill>
                <a:latin typeface="Verdana"/>
                <a:cs typeface="Verdana"/>
              </a:rPr>
              <a:t> business </a:t>
            </a:r>
            <a:r>
              <a:rPr lang="sv-SE" sz="1600" spc="-5" dirty="0" err="1">
                <a:solidFill>
                  <a:srgbClr val="002E5F"/>
                </a:solidFill>
                <a:latin typeface="Verdana"/>
                <a:cs typeface="Verdana"/>
              </a:rPr>
              <a:t>processes</a:t>
            </a:r>
            <a:endParaRPr lang="sv-SE" sz="1600" spc="-5" dirty="0">
              <a:solidFill>
                <a:srgbClr val="002E5F"/>
              </a:solidFill>
              <a:latin typeface="Verdana"/>
              <a:cs typeface="Verdana"/>
            </a:endParaRPr>
          </a:p>
          <a:p>
            <a:pPr marL="755650" marR="5080" lvl="1" indent="-285750">
              <a:lnSpc>
                <a:spcPct val="100000"/>
              </a:lnSpc>
              <a:spcBef>
                <a:spcPts val="894"/>
              </a:spcBef>
              <a:buFont typeface="Arial"/>
              <a:buChar char="–"/>
              <a:tabLst>
                <a:tab pos="755650" algn="l"/>
                <a:tab pos="756285" algn="l"/>
              </a:tabLst>
            </a:pPr>
            <a:r>
              <a:rPr lang="sv-SE" sz="1600" spc="-5" dirty="0">
                <a:solidFill>
                  <a:srgbClr val="002E5F"/>
                </a:solidFill>
                <a:latin typeface="Verdana"/>
                <a:cs typeface="Verdana"/>
              </a:rPr>
              <a:t>designing a common </a:t>
            </a:r>
            <a:r>
              <a:rPr lang="sv-SE" sz="1600" spc="-5" dirty="0" err="1">
                <a:solidFill>
                  <a:srgbClr val="002E5F"/>
                </a:solidFill>
                <a:latin typeface="Verdana"/>
                <a:cs typeface="Verdana"/>
              </a:rPr>
              <a:t>conceptual</a:t>
            </a:r>
            <a:r>
              <a:rPr lang="sv-SE" sz="1600" spc="-5" dirty="0">
                <a:solidFill>
                  <a:srgbClr val="002E5F"/>
                </a:solidFill>
                <a:latin typeface="Verdana"/>
                <a:cs typeface="Verdana"/>
              </a:rPr>
              <a:t> </a:t>
            </a:r>
            <a:r>
              <a:rPr lang="sv-SE" sz="1600" spc="-5" dirty="0" err="1">
                <a:solidFill>
                  <a:srgbClr val="002E5F"/>
                </a:solidFill>
                <a:latin typeface="Verdana"/>
                <a:cs typeface="Verdana"/>
              </a:rPr>
              <a:t>base</a:t>
            </a:r>
            <a:r>
              <a:rPr lang="sv-SE" sz="1600" spc="-5" dirty="0">
                <a:solidFill>
                  <a:srgbClr val="002E5F"/>
                </a:solidFill>
                <a:latin typeface="Verdana"/>
                <a:cs typeface="Verdana"/>
              </a:rPr>
              <a:t> for the </a:t>
            </a:r>
            <a:r>
              <a:rPr lang="sv-SE" sz="1600" spc="-5" dirty="0" err="1">
                <a:solidFill>
                  <a:srgbClr val="002E5F"/>
                </a:solidFill>
                <a:latin typeface="Verdana"/>
                <a:cs typeface="Verdana"/>
              </a:rPr>
              <a:t>organization</a:t>
            </a:r>
            <a:r>
              <a:rPr lang="sv-SE" sz="1600" spc="-5" dirty="0">
                <a:solidFill>
                  <a:srgbClr val="002E5F"/>
                </a:solidFill>
                <a:latin typeface="Verdana"/>
                <a:cs typeface="Verdana"/>
              </a:rPr>
              <a:t> </a:t>
            </a:r>
          </a:p>
          <a:p>
            <a:pPr marL="755650" marR="5080" lvl="1" indent="-285750">
              <a:lnSpc>
                <a:spcPct val="100000"/>
              </a:lnSpc>
              <a:spcBef>
                <a:spcPts val="894"/>
              </a:spcBef>
              <a:buFont typeface="Arial"/>
              <a:buChar char="–"/>
              <a:tabLst>
                <a:tab pos="755650" algn="l"/>
                <a:tab pos="756285" algn="l"/>
              </a:tabLst>
            </a:pPr>
            <a:r>
              <a:rPr lang="sv-SE" sz="1600" spc="-5" dirty="0" err="1">
                <a:solidFill>
                  <a:srgbClr val="002E5F"/>
                </a:solidFill>
                <a:latin typeface="Verdana"/>
                <a:cs typeface="Verdana"/>
              </a:rPr>
              <a:t>providing</a:t>
            </a:r>
            <a:r>
              <a:rPr lang="sv-SE" sz="1600" spc="-5" dirty="0">
                <a:solidFill>
                  <a:srgbClr val="002E5F"/>
                </a:solidFill>
                <a:latin typeface="Verdana"/>
                <a:cs typeface="Verdana"/>
              </a:rPr>
              <a:t> </a:t>
            </a:r>
            <a:r>
              <a:rPr lang="sv-SE" sz="1600" spc="-5" dirty="0" err="1">
                <a:solidFill>
                  <a:srgbClr val="002E5F"/>
                </a:solidFill>
                <a:latin typeface="Verdana"/>
                <a:cs typeface="Verdana"/>
              </a:rPr>
              <a:t>requirements</a:t>
            </a:r>
            <a:r>
              <a:rPr lang="sv-SE" sz="1600" spc="-5" dirty="0">
                <a:solidFill>
                  <a:srgbClr val="002E5F"/>
                </a:solidFill>
                <a:latin typeface="Verdana"/>
                <a:cs typeface="Verdana"/>
              </a:rPr>
              <a:t> on software system solutions   </a:t>
            </a:r>
            <a:endParaRPr sz="1600" dirty="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0711" y="670559"/>
            <a:ext cx="4615689" cy="430887"/>
          </a:xfrm>
          <a:prstGeom prst="rect">
            <a:avLst/>
          </a:prstGeom>
        </p:spPr>
        <p:txBody>
          <a:bodyPr vert="horz" wrap="square" lIns="0" tIns="0" rIns="0" bIns="0" rtlCol="0">
            <a:spAutoFit/>
          </a:bodyPr>
          <a:lstStyle/>
          <a:p>
            <a:pPr marL="12700">
              <a:lnSpc>
                <a:spcPct val="100000"/>
              </a:lnSpc>
            </a:pPr>
            <a:r>
              <a:rPr lang="sv-SE" sz="2800" b="1" spc="-5" dirty="0" err="1">
                <a:latin typeface="Verdana"/>
                <a:cs typeface="Verdana"/>
              </a:rPr>
              <a:t>Why</a:t>
            </a:r>
            <a:r>
              <a:rPr lang="sv-SE" sz="2800" b="1" spc="-5" dirty="0">
                <a:latin typeface="Verdana"/>
                <a:cs typeface="Verdana"/>
              </a:rPr>
              <a:t> s</a:t>
            </a:r>
            <a:r>
              <a:rPr sz="2800" b="1" spc="-5" dirty="0" err="1">
                <a:latin typeface="Verdana"/>
                <a:cs typeface="Verdana"/>
              </a:rPr>
              <a:t>ystem</a:t>
            </a:r>
            <a:r>
              <a:rPr sz="2800" b="1" spc="-60" dirty="0">
                <a:latin typeface="Verdana"/>
                <a:cs typeface="Verdana"/>
              </a:rPr>
              <a:t> </a:t>
            </a:r>
            <a:r>
              <a:rPr sz="2800" b="1" spc="-5" dirty="0">
                <a:latin typeface="Verdana"/>
                <a:cs typeface="Verdana"/>
              </a:rPr>
              <a:t>model</a:t>
            </a:r>
            <a:r>
              <a:rPr lang="sv-SE" sz="2800" b="1" spc="-5" dirty="0">
                <a:latin typeface="Verdana"/>
                <a:cs typeface="Verdana"/>
              </a:rPr>
              <a:t>s?</a:t>
            </a:r>
            <a:endParaRPr sz="2800" dirty="0">
              <a:latin typeface="Verdana"/>
              <a:cs typeface="Verdana"/>
            </a:endParaRPr>
          </a:p>
        </p:txBody>
      </p:sp>
      <p:sp>
        <p:nvSpPr>
          <p:cNvPr id="3" name="object 3"/>
          <p:cNvSpPr txBox="1"/>
          <p:nvPr/>
        </p:nvSpPr>
        <p:spPr>
          <a:xfrm>
            <a:off x="870711" y="1270853"/>
            <a:ext cx="7573645" cy="1538883"/>
          </a:xfrm>
          <a:prstGeom prst="rect">
            <a:avLst/>
          </a:prstGeom>
        </p:spPr>
        <p:txBody>
          <a:bodyPr vert="horz" wrap="square" lIns="0" tIns="0" rIns="0" bIns="0" rtlCol="0">
            <a:spAutoFit/>
          </a:bodyPr>
          <a:lstStyle/>
          <a:p>
            <a:pPr marL="355600" indent="-342900">
              <a:lnSpc>
                <a:spcPct val="100000"/>
              </a:lnSpc>
              <a:spcBef>
                <a:spcPts val="5"/>
              </a:spcBef>
              <a:buSzPct val="90625"/>
              <a:buChar char="●"/>
              <a:tabLst>
                <a:tab pos="355600" algn="l"/>
                <a:tab pos="356235" algn="l"/>
              </a:tabLst>
            </a:pPr>
            <a:r>
              <a:rPr sz="1600" spc="-5" dirty="0">
                <a:solidFill>
                  <a:srgbClr val="002E5F"/>
                </a:solidFill>
                <a:latin typeface="Verdana"/>
                <a:cs typeface="Verdana"/>
              </a:rPr>
              <a:t>System models </a:t>
            </a:r>
            <a:r>
              <a:rPr sz="1600" dirty="0">
                <a:solidFill>
                  <a:srgbClr val="002E5F"/>
                </a:solidFill>
                <a:latin typeface="Verdana"/>
                <a:cs typeface="Verdana"/>
              </a:rPr>
              <a:t>are useful tools</a:t>
            </a:r>
            <a:r>
              <a:rPr sz="1600" spc="-50" dirty="0">
                <a:solidFill>
                  <a:srgbClr val="002E5F"/>
                </a:solidFill>
                <a:latin typeface="Verdana"/>
                <a:cs typeface="Verdana"/>
              </a:rPr>
              <a:t> </a:t>
            </a:r>
            <a:r>
              <a:rPr sz="1600" dirty="0">
                <a:solidFill>
                  <a:srgbClr val="002E5F"/>
                </a:solidFill>
                <a:latin typeface="Verdana"/>
                <a:cs typeface="Verdana"/>
              </a:rPr>
              <a:t>for:</a:t>
            </a:r>
            <a:endParaRPr sz="1600" dirty="0">
              <a:latin typeface="Verdana"/>
              <a:cs typeface="Verdana"/>
            </a:endParaRPr>
          </a:p>
          <a:p>
            <a:pPr marL="755650" lvl="1" indent="-285750">
              <a:lnSpc>
                <a:spcPct val="100000"/>
              </a:lnSpc>
              <a:spcBef>
                <a:spcPts val="775"/>
              </a:spcBef>
              <a:buFont typeface="Arial"/>
              <a:buChar char="–"/>
              <a:tabLst>
                <a:tab pos="755650" algn="l"/>
                <a:tab pos="756285" algn="l"/>
              </a:tabLst>
            </a:pPr>
            <a:r>
              <a:rPr sz="1600" spc="-5" dirty="0">
                <a:solidFill>
                  <a:srgbClr val="002E5F"/>
                </a:solidFill>
                <a:latin typeface="Verdana"/>
                <a:cs typeface="Verdana"/>
              </a:rPr>
              <a:t>analysing software system</a:t>
            </a:r>
            <a:r>
              <a:rPr lang="sv-SE" sz="1600" spc="-5" dirty="0">
                <a:solidFill>
                  <a:srgbClr val="002E5F"/>
                </a:solidFill>
                <a:latin typeface="Verdana"/>
                <a:cs typeface="Verdana"/>
              </a:rPr>
              <a:t>s</a:t>
            </a:r>
          </a:p>
          <a:p>
            <a:pPr marL="755650" lvl="1" indent="-285750">
              <a:lnSpc>
                <a:spcPct val="100000"/>
              </a:lnSpc>
              <a:spcBef>
                <a:spcPts val="775"/>
              </a:spcBef>
              <a:buFont typeface="Arial"/>
              <a:buChar char="–"/>
              <a:tabLst>
                <a:tab pos="755650" algn="l"/>
                <a:tab pos="756285" algn="l"/>
              </a:tabLst>
            </a:pPr>
            <a:r>
              <a:rPr sz="1600" dirty="0">
                <a:solidFill>
                  <a:srgbClr val="002E5F"/>
                </a:solidFill>
                <a:latin typeface="Verdana"/>
                <a:cs typeface="Verdana"/>
              </a:rPr>
              <a:t>designing </a:t>
            </a:r>
            <a:r>
              <a:rPr sz="1600" spc="-5" dirty="0">
                <a:solidFill>
                  <a:srgbClr val="002E5F"/>
                </a:solidFill>
                <a:latin typeface="Verdana"/>
                <a:cs typeface="Verdana"/>
              </a:rPr>
              <a:t>software system</a:t>
            </a:r>
            <a:r>
              <a:rPr lang="sv-SE" sz="1600" spc="-5" dirty="0">
                <a:solidFill>
                  <a:srgbClr val="002E5F"/>
                </a:solidFill>
                <a:latin typeface="Verdana"/>
                <a:cs typeface="Verdana"/>
              </a:rPr>
              <a:t>s </a:t>
            </a:r>
            <a:r>
              <a:rPr lang="sv-SE" sz="1600" spc="-5" dirty="0" err="1">
                <a:solidFill>
                  <a:srgbClr val="002E5F"/>
                </a:solidFill>
                <a:latin typeface="Verdana"/>
                <a:cs typeface="Verdana"/>
              </a:rPr>
              <a:t>that</a:t>
            </a:r>
            <a:r>
              <a:rPr lang="sv-SE" sz="1600" spc="-5" dirty="0">
                <a:solidFill>
                  <a:srgbClr val="002E5F"/>
                </a:solidFill>
                <a:latin typeface="Verdana"/>
                <a:cs typeface="Verdana"/>
              </a:rPr>
              <a:t> </a:t>
            </a:r>
            <a:r>
              <a:rPr lang="sv-SE" sz="1600" spc="-5" dirty="0" err="1">
                <a:solidFill>
                  <a:srgbClr val="002E5F"/>
                </a:solidFill>
                <a:latin typeface="Verdana"/>
                <a:cs typeface="Verdana"/>
              </a:rPr>
              <a:t>are</a:t>
            </a:r>
            <a:r>
              <a:rPr lang="sv-SE" sz="1600" spc="-5" dirty="0">
                <a:solidFill>
                  <a:srgbClr val="002E5F"/>
                </a:solidFill>
                <a:latin typeface="Verdana"/>
                <a:cs typeface="Verdana"/>
              </a:rPr>
              <a:t> </a:t>
            </a:r>
            <a:r>
              <a:rPr lang="sv-SE" sz="1600" spc="-5" dirty="0" err="1">
                <a:solidFill>
                  <a:srgbClr val="002E5F"/>
                </a:solidFill>
                <a:latin typeface="Verdana"/>
                <a:cs typeface="Verdana"/>
              </a:rPr>
              <a:t>align</a:t>
            </a:r>
            <a:r>
              <a:rPr lang="sv-SE" sz="1600" spc="-5" dirty="0">
                <a:solidFill>
                  <a:srgbClr val="002E5F"/>
                </a:solidFill>
                <a:latin typeface="Verdana"/>
                <a:cs typeface="Verdana"/>
              </a:rPr>
              <a:t> </a:t>
            </a:r>
            <a:r>
              <a:rPr lang="sv-SE" sz="1600" spc="-5" dirty="0" err="1">
                <a:solidFill>
                  <a:srgbClr val="002E5F"/>
                </a:solidFill>
                <a:latin typeface="Verdana"/>
                <a:cs typeface="Verdana"/>
              </a:rPr>
              <a:t>with</a:t>
            </a:r>
            <a:r>
              <a:rPr lang="sv-SE" sz="1600" spc="-5" dirty="0">
                <a:solidFill>
                  <a:srgbClr val="002E5F"/>
                </a:solidFill>
                <a:latin typeface="Verdana"/>
                <a:cs typeface="Verdana"/>
              </a:rPr>
              <a:t> the business </a:t>
            </a:r>
            <a:r>
              <a:rPr lang="sv-SE" sz="1600" spc="-5" dirty="0" err="1">
                <a:solidFill>
                  <a:srgbClr val="002E5F"/>
                </a:solidFill>
                <a:latin typeface="Verdana"/>
                <a:cs typeface="Verdana"/>
              </a:rPr>
              <a:t>processes</a:t>
            </a:r>
            <a:endParaRPr lang="sv-SE" sz="1600" spc="-5" dirty="0">
              <a:solidFill>
                <a:srgbClr val="002E5F"/>
              </a:solidFill>
              <a:latin typeface="Verdana"/>
              <a:cs typeface="Verdana"/>
            </a:endParaRPr>
          </a:p>
          <a:p>
            <a:pPr marL="755650" lvl="1" indent="-285750">
              <a:lnSpc>
                <a:spcPct val="100000"/>
              </a:lnSpc>
              <a:spcBef>
                <a:spcPts val="775"/>
              </a:spcBef>
              <a:buFont typeface="Arial"/>
              <a:buChar char="–"/>
              <a:tabLst>
                <a:tab pos="755650" algn="l"/>
                <a:tab pos="756285" algn="l"/>
              </a:tabLst>
            </a:pPr>
            <a:r>
              <a:rPr lang="sv-SE" sz="1600" spc="-5" dirty="0">
                <a:solidFill>
                  <a:srgbClr val="002E5F"/>
                </a:solidFill>
                <a:latin typeface="Verdana"/>
                <a:cs typeface="Verdana"/>
              </a:rPr>
              <a:t>designing software systems </a:t>
            </a:r>
            <a:r>
              <a:rPr lang="sv-SE" sz="1600" spc="-5" dirty="0" err="1">
                <a:solidFill>
                  <a:srgbClr val="002E5F"/>
                </a:solidFill>
                <a:latin typeface="Verdana"/>
                <a:cs typeface="Verdana"/>
              </a:rPr>
              <a:t>using</a:t>
            </a:r>
            <a:r>
              <a:rPr lang="sv-SE" sz="1600" spc="-5" dirty="0">
                <a:solidFill>
                  <a:srgbClr val="002E5F"/>
                </a:solidFill>
                <a:latin typeface="Verdana"/>
                <a:cs typeface="Verdana"/>
              </a:rPr>
              <a:t> a </a:t>
            </a:r>
            <a:r>
              <a:rPr lang="sv-SE" sz="1600" spc="-5" dirty="0" err="1">
                <a:solidFill>
                  <a:srgbClr val="002E5F"/>
                </a:solidFill>
                <a:latin typeface="Verdana"/>
                <a:cs typeface="Verdana"/>
              </a:rPr>
              <a:t>model</a:t>
            </a:r>
            <a:r>
              <a:rPr lang="sv-SE" sz="1600" spc="-5" dirty="0">
                <a:solidFill>
                  <a:srgbClr val="002E5F"/>
                </a:solidFill>
                <a:latin typeface="Verdana"/>
                <a:cs typeface="Verdana"/>
              </a:rPr>
              <a:t> driven approach</a:t>
            </a:r>
            <a:endParaRPr sz="16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2459" y="364490"/>
            <a:ext cx="5405755"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Static </a:t>
            </a:r>
            <a:r>
              <a:rPr sz="2800" b="1" dirty="0">
                <a:latin typeface="Verdana"/>
                <a:cs typeface="Verdana"/>
              </a:rPr>
              <a:t>and </a:t>
            </a:r>
            <a:r>
              <a:rPr sz="2800" b="1" spc="-5" dirty="0">
                <a:latin typeface="Verdana"/>
                <a:cs typeface="Verdana"/>
              </a:rPr>
              <a:t>Dynamic</a:t>
            </a:r>
            <a:r>
              <a:rPr sz="2800" b="1" spc="-20" dirty="0">
                <a:latin typeface="Verdana"/>
                <a:cs typeface="Verdana"/>
              </a:rPr>
              <a:t> </a:t>
            </a:r>
            <a:r>
              <a:rPr sz="2800" b="1" dirty="0">
                <a:latin typeface="Verdana"/>
                <a:cs typeface="Verdana"/>
              </a:rPr>
              <a:t>Models</a:t>
            </a:r>
            <a:endParaRPr sz="2800">
              <a:latin typeface="Verdana"/>
              <a:cs typeface="Verdana"/>
            </a:endParaRPr>
          </a:p>
        </p:txBody>
      </p:sp>
      <p:sp>
        <p:nvSpPr>
          <p:cNvPr id="3" name="object 3"/>
          <p:cNvSpPr txBox="1"/>
          <p:nvPr/>
        </p:nvSpPr>
        <p:spPr>
          <a:xfrm>
            <a:off x="677672" y="2954782"/>
            <a:ext cx="5940425" cy="1057910"/>
          </a:xfrm>
          <a:prstGeom prst="rect">
            <a:avLst/>
          </a:prstGeom>
        </p:spPr>
        <p:txBody>
          <a:bodyPr vert="horz" wrap="square" lIns="0" tIns="0" rIns="0" bIns="0" rtlCol="0">
            <a:spAutoFit/>
          </a:bodyPr>
          <a:lstStyle/>
          <a:p>
            <a:pPr marL="20955">
              <a:lnSpc>
                <a:spcPct val="100000"/>
              </a:lnSpc>
            </a:pPr>
            <a:r>
              <a:rPr sz="1800" spc="-75" dirty="0">
                <a:solidFill>
                  <a:srgbClr val="002E5F"/>
                </a:solidFill>
                <a:latin typeface="Arial"/>
                <a:cs typeface="Arial"/>
              </a:rPr>
              <a:t>Dynamic/Behavioural </a:t>
            </a:r>
            <a:r>
              <a:rPr sz="1800" spc="-80" dirty="0">
                <a:solidFill>
                  <a:srgbClr val="002E5F"/>
                </a:solidFill>
                <a:latin typeface="Arial"/>
                <a:cs typeface="Arial"/>
              </a:rPr>
              <a:t>models</a:t>
            </a:r>
            <a:endParaRPr sz="1800" dirty="0">
              <a:latin typeface="Arial"/>
              <a:cs typeface="Arial"/>
            </a:endParaRPr>
          </a:p>
          <a:p>
            <a:pPr marL="154940" indent="-142240">
              <a:lnSpc>
                <a:spcPct val="100000"/>
              </a:lnSpc>
              <a:spcBef>
                <a:spcPts val="1065"/>
              </a:spcBef>
              <a:buChar char="-"/>
              <a:tabLst>
                <a:tab pos="155575" algn="l"/>
              </a:tabLst>
            </a:pPr>
            <a:r>
              <a:rPr lang="sv-SE" sz="1400" spc="-5" dirty="0" err="1">
                <a:solidFill>
                  <a:srgbClr val="002E5F"/>
                </a:solidFill>
                <a:latin typeface="Verdana"/>
                <a:cs typeface="Verdana"/>
              </a:rPr>
              <a:t>represent</a:t>
            </a:r>
            <a:r>
              <a:rPr sz="1400" spc="-5" dirty="0">
                <a:solidFill>
                  <a:srgbClr val="002E5F"/>
                </a:solidFill>
                <a:latin typeface="Verdana"/>
                <a:cs typeface="Verdana"/>
              </a:rPr>
              <a:t> </a:t>
            </a:r>
            <a:r>
              <a:rPr sz="1400" spc="-10" dirty="0">
                <a:solidFill>
                  <a:srgbClr val="002E5F"/>
                </a:solidFill>
                <a:latin typeface="Verdana"/>
                <a:cs typeface="Verdana"/>
              </a:rPr>
              <a:t>dynamic aspects of </a:t>
            </a:r>
            <a:r>
              <a:rPr sz="1400" spc="-5" dirty="0">
                <a:solidFill>
                  <a:srgbClr val="002E5F"/>
                </a:solidFill>
                <a:latin typeface="Verdana"/>
                <a:cs typeface="Verdana"/>
              </a:rPr>
              <a:t>the real</a:t>
            </a:r>
            <a:r>
              <a:rPr sz="1400" spc="35" dirty="0">
                <a:solidFill>
                  <a:srgbClr val="002E5F"/>
                </a:solidFill>
                <a:latin typeface="Verdana"/>
                <a:cs typeface="Verdana"/>
              </a:rPr>
              <a:t> </a:t>
            </a:r>
            <a:r>
              <a:rPr sz="1400" spc="-5" dirty="0">
                <a:solidFill>
                  <a:srgbClr val="002E5F"/>
                </a:solidFill>
                <a:latin typeface="Verdana"/>
                <a:cs typeface="Verdana"/>
              </a:rPr>
              <a:t>world/system</a:t>
            </a:r>
            <a:endParaRPr sz="1400" dirty="0">
              <a:latin typeface="Verdana"/>
              <a:cs typeface="Verdana"/>
            </a:endParaRPr>
          </a:p>
          <a:p>
            <a:pPr marL="154940" indent="-142240">
              <a:lnSpc>
                <a:spcPts val="1655"/>
              </a:lnSpc>
              <a:buChar char="-"/>
              <a:tabLst>
                <a:tab pos="155575" algn="l"/>
              </a:tabLst>
            </a:pPr>
            <a:r>
              <a:rPr sz="1400" spc="-5" dirty="0">
                <a:solidFill>
                  <a:srgbClr val="002E5F"/>
                </a:solidFill>
                <a:latin typeface="Verdana"/>
                <a:cs typeface="Verdana"/>
              </a:rPr>
              <a:t>more precisely: how does objects and their relationships</a:t>
            </a:r>
            <a:r>
              <a:rPr sz="1400" spc="110" dirty="0">
                <a:solidFill>
                  <a:srgbClr val="002E5F"/>
                </a:solidFill>
                <a:latin typeface="Verdana"/>
                <a:cs typeface="Verdana"/>
              </a:rPr>
              <a:t> </a:t>
            </a:r>
            <a:r>
              <a:rPr sz="1400" spc="-5" dirty="0">
                <a:solidFill>
                  <a:srgbClr val="002E5F"/>
                </a:solidFill>
                <a:latin typeface="Verdana"/>
                <a:cs typeface="Verdana"/>
              </a:rPr>
              <a:t>change</a:t>
            </a:r>
            <a:endParaRPr sz="1400" dirty="0">
              <a:latin typeface="Verdana"/>
              <a:cs typeface="Verdana"/>
            </a:endParaRPr>
          </a:p>
          <a:p>
            <a:pPr marL="154940" indent="-142240">
              <a:lnSpc>
                <a:spcPts val="1655"/>
              </a:lnSpc>
              <a:buChar char="-"/>
              <a:tabLst>
                <a:tab pos="155575" algn="l"/>
              </a:tabLst>
            </a:pPr>
            <a:r>
              <a:rPr sz="1400" spc="-5" dirty="0">
                <a:solidFill>
                  <a:srgbClr val="002E5F"/>
                </a:solidFill>
                <a:latin typeface="Verdana"/>
                <a:cs typeface="Verdana"/>
              </a:rPr>
              <a:t>answer the questions: “How does the things</a:t>
            </a:r>
            <a:r>
              <a:rPr sz="1400" spc="65" dirty="0">
                <a:solidFill>
                  <a:srgbClr val="002E5F"/>
                </a:solidFill>
                <a:latin typeface="Verdana"/>
                <a:cs typeface="Verdana"/>
              </a:rPr>
              <a:t> </a:t>
            </a:r>
            <a:r>
              <a:rPr sz="1400" spc="-5" dirty="0">
                <a:solidFill>
                  <a:srgbClr val="002E5F"/>
                </a:solidFill>
                <a:latin typeface="Verdana"/>
                <a:cs typeface="Verdana"/>
              </a:rPr>
              <a:t>change”</a:t>
            </a:r>
            <a:endParaRPr sz="1400" dirty="0">
              <a:latin typeface="Verdana"/>
              <a:cs typeface="Verdana"/>
            </a:endParaRPr>
          </a:p>
        </p:txBody>
      </p:sp>
      <p:sp>
        <p:nvSpPr>
          <p:cNvPr id="4" name="object 4"/>
          <p:cNvSpPr txBox="1"/>
          <p:nvPr/>
        </p:nvSpPr>
        <p:spPr>
          <a:xfrm>
            <a:off x="632459" y="1386332"/>
            <a:ext cx="5531485" cy="1021080"/>
          </a:xfrm>
          <a:prstGeom prst="rect">
            <a:avLst/>
          </a:prstGeom>
        </p:spPr>
        <p:txBody>
          <a:bodyPr vert="horz" wrap="square" lIns="0" tIns="0" rIns="0" bIns="0" rtlCol="0">
            <a:spAutoFit/>
          </a:bodyPr>
          <a:lstStyle/>
          <a:p>
            <a:pPr marL="12700">
              <a:lnSpc>
                <a:spcPct val="100000"/>
              </a:lnSpc>
            </a:pPr>
            <a:r>
              <a:rPr sz="1800" spc="-50" dirty="0">
                <a:solidFill>
                  <a:srgbClr val="002E5F"/>
                </a:solidFill>
                <a:latin typeface="Arial"/>
                <a:cs typeface="Arial"/>
              </a:rPr>
              <a:t>Static/Structural</a:t>
            </a:r>
            <a:r>
              <a:rPr sz="1800" spc="-140" dirty="0">
                <a:solidFill>
                  <a:srgbClr val="002E5F"/>
                </a:solidFill>
                <a:latin typeface="Arial"/>
                <a:cs typeface="Arial"/>
              </a:rPr>
              <a:t> </a:t>
            </a:r>
            <a:r>
              <a:rPr sz="1800" spc="-80" dirty="0">
                <a:solidFill>
                  <a:srgbClr val="002E5F"/>
                </a:solidFill>
                <a:latin typeface="Arial"/>
                <a:cs typeface="Arial"/>
              </a:rPr>
              <a:t>models</a:t>
            </a:r>
            <a:endParaRPr sz="1800" dirty="0">
              <a:latin typeface="Arial"/>
              <a:cs typeface="Arial"/>
            </a:endParaRPr>
          </a:p>
          <a:p>
            <a:pPr marL="208279" indent="-142240">
              <a:lnSpc>
                <a:spcPct val="100000"/>
              </a:lnSpc>
              <a:spcBef>
                <a:spcPts val="720"/>
              </a:spcBef>
              <a:buChar char="-"/>
              <a:tabLst>
                <a:tab pos="208915" algn="l"/>
              </a:tabLst>
            </a:pPr>
            <a:r>
              <a:rPr lang="sv-SE" sz="1400" spc="-5" dirty="0" err="1">
                <a:solidFill>
                  <a:srgbClr val="002E5F"/>
                </a:solidFill>
                <a:latin typeface="Verdana"/>
                <a:cs typeface="Verdana"/>
              </a:rPr>
              <a:t>represent</a:t>
            </a:r>
            <a:r>
              <a:rPr sz="1400" spc="-5" dirty="0">
                <a:solidFill>
                  <a:srgbClr val="002E5F"/>
                </a:solidFill>
                <a:latin typeface="Verdana"/>
                <a:cs typeface="Verdana"/>
              </a:rPr>
              <a:t> static aspects of the real</a:t>
            </a:r>
            <a:r>
              <a:rPr sz="1400" spc="-30" dirty="0">
                <a:solidFill>
                  <a:srgbClr val="002E5F"/>
                </a:solidFill>
                <a:latin typeface="Verdana"/>
                <a:cs typeface="Verdana"/>
              </a:rPr>
              <a:t> </a:t>
            </a:r>
            <a:r>
              <a:rPr sz="1400" spc="-5" dirty="0">
                <a:solidFill>
                  <a:srgbClr val="002E5F"/>
                </a:solidFill>
                <a:latin typeface="Verdana"/>
                <a:cs typeface="Verdana"/>
              </a:rPr>
              <a:t>world/system</a:t>
            </a:r>
            <a:endParaRPr sz="1400" dirty="0">
              <a:latin typeface="Verdana"/>
              <a:cs typeface="Verdana"/>
            </a:endParaRPr>
          </a:p>
          <a:p>
            <a:pPr marL="208279" indent="-142240">
              <a:lnSpc>
                <a:spcPct val="100000"/>
              </a:lnSpc>
              <a:buChar char="-"/>
              <a:tabLst>
                <a:tab pos="208915" algn="l"/>
              </a:tabLst>
            </a:pPr>
            <a:r>
              <a:rPr sz="1400" spc="-5" dirty="0">
                <a:solidFill>
                  <a:srgbClr val="002E5F"/>
                </a:solidFill>
                <a:latin typeface="Verdana"/>
                <a:cs typeface="Verdana"/>
              </a:rPr>
              <a:t>more precisely: </a:t>
            </a:r>
            <a:r>
              <a:rPr sz="1400" spc="-10" dirty="0">
                <a:solidFill>
                  <a:srgbClr val="002E5F"/>
                </a:solidFill>
                <a:latin typeface="Verdana"/>
                <a:cs typeface="Verdana"/>
              </a:rPr>
              <a:t>which </a:t>
            </a:r>
            <a:r>
              <a:rPr sz="1400" spc="-5" dirty="0">
                <a:solidFill>
                  <a:srgbClr val="002E5F"/>
                </a:solidFill>
                <a:latin typeface="Verdana"/>
                <a:cs typeface="Verdana"/>
              </a:rPr>
              <a:t>objects exists and their</a:t>
            </a:r>
            <a:r>
              <a:rPr sz="1400" spc="90" dirty="0">
                <a:solidFill>
                  <a:srgbClr val="002E5F"/>
                </a:solidFill>
                <a:latin typeface="Verdana"/>
                <a:cs typeface="Verdana"/>
              </a:rPr>
              <a:t> </a:t>
            </a:r>
            <a:r>
              <a:rPr sz="1400" spc="-5" dirty="0">
                <a:solidFill>
                  <a:srgbClr val="002E5F"/>
                </a:solidFill>
                <a:latin typeface="Verdana"/>
                <a:cs typeface="Verdana"/>
              </a:rPr>
              <a:t>relationships</a:t>
            </a:r>
            <a:endParaRPr sz="1400" dirty="0">
              <a:latin typeface="Verdana"/>
              <a:cs typeface="Verdana"/>
            </a:endParaRPr>
          </a:p>
          <a:p>
            <a:pPr marL="208279" indent="-142240">
              <a:lnSpc>
                <a:spcPct val="100000"/>
              </a:lnSpc>
              <a:buChar char="-"/>
              <a:tabLst>
                <a:tab pos="208915" algn="l"/>
              </a:tabLst>
            </a:pPr>
            <a:r>
              <a:rPr sz="1400" spc="-5" dirty="0">
                <a:solidFill>
                  <a:srgbClr val="002E5F"/>
                </a:solidFill>
                <a:latin typeface="Verdana"/>
                <a:cs typeface="Verdana"/>
              </a:rPr>
              <a:t>answer the question: “What things</a:t>
            </a:r>
            <a:r>
              <a:rPr sz="1400" spc="50" dirty="0">
                <a:solidFill>
                  <a:srgbClr val="002E5F"/>
                </a:solidFill>
                <a:latin typeface="Verdana"/>
                <a:cs typeface="Verdana"/>
              </a:rPr>
              <a:t> </a:t>
            </a:r>
            <a:r>
              <a:rPr sz="1400" spc="-5" dirty="0">
                <a:solidFill>
                  <a:srgbClr val="002E5F"/>
                </a:solidFill>
                <a:latin typeface="Verdana"/>
                <a:cs typeface="Verdana"/>
              </a:rPr>
              <a:t>exist?</a:t>
            </a:r>
            <a:endParaRPr sz="1400" dirty="0">
              <a:latin typeface="Verdana"/>
              <a:cs typeface="Verdana"/>
            </a:endParaRPr>
          </a:p>
        </p:txBody>
      </p:sp>
      <p:sp>
        <p:nvSpPr>
          <p:cNvPr id="5" name="object 5"/>
          <p:cNvSpPr/>
          <p:nvPr/>
        </p:nvSpPr>
        <p:spPr>
          <a:xfrm>
            <a:off x="6677786" y="1452752"/>
            <a:ext cx="323850" cy="223520"/>
          </a:xfrm>
          <a:custGeom>
            <a:avLst/>
            <a:gdLst/>
            <a:ahLst/>
            <a:cxnLst/>
            <a:rect l="l" t="t" r="r" b="b"/>
            <a:pathLst>
              <a:path w="323850" h="223519">
                <a:moveTo>
                  <a:pt x="0" y="223265"/>
                </a:moveTo>
                <a:lnTo>
                  <a:pt x="323850" y="223265"/>
                </a:lnTo>
                <a:lnTo>
                  <a:pt x="323850" y="0"/>
                </a:lnTo>
                <a:lnTo>
                  <a:pt x="0" y="0"/>
                </a:lnTo>
                <a:lnTo>
                  <a:pt x="0" y="223265"/>
                </a:lnTo>
                <a:close/>
              </a:path>
            </a:pathLst>
          </a:custGeom>
          <a:ln w="9905">
            <a:solidFill>
              <a:srgbClr val="002E5F"/>
            </a:solidFill>
          </a:ln>
        </p:spPr>
        <p:txBody>
          <a:bodyPr wrap="square" lIns="0" tIns="0" rIns="0" bIns="0" rtlCol="0"/>
          <a:lstStyle/>
          <a:p>
            <a:endParaRPr/>
          </a:p>
        </p:txBody>
      </p:sp>
      <p:sp>
        <p:nvSpPr>
          <p:cNvPr id="6" name="object 6"/>
          <p:cNvSpPr/>
          <p:nvPr/>
        </p:nvSpPr>
        <p:spPr>
          <a:xfrm>
            <a:off x="6677786" y="1526666"/>
            <a:ext cx="323850" cy="0"/>
          </a:xfrm>
          <a:custGeom>
            <a:avLst/>
            <a:gdLst/>
            <a:ahLst/>
            <a:cxnLst/>
            <a:rect l="l" t="t" r="r" b="b"/>
            <a:pathLst>
              <a:path w="323850">
                <a:moveTo>
                  <a:pt x="0" y="0"/>
                </a:moveTo>
                <a:lnTo>
                  <a:pt x="323850" y="0"/>
                </a:lnTo>
              </a:path>
            </a:pathLst>
          </a:custGeom>
          <a:ln w="9906">
            <a:solidFill>
              <a:srgbClr val="002E5F"/>
            </a:solidFill>
          </a:ln>
        </p:spPr>
        <p:txBody>
          <a:bodyPr wrap="square" lIns="0" tIns="0" rIns="0" bIns="0" rtlCol="0"/>
          <a:lstStyle/>
          <a:p>
            <a:endParaRPr/>
          </a:p>
        </p:txBody>
      </p:sp>
      <p:sp>
        <p:nvSpPr>
          <p:cNvPr id="7" name="object 7"/>
          <p:cNvSpPr/>
          <p:nvPr/>
        </p:nvSpPr>
        <p:spPr>
          <a:xfrm>
            <a:off x="6677786" y="1600580"/>
            <a:ext cx="323850" cy="0"/>
          </a:xfrm>
          <a:custGeom>
            <a:avLst/>
            <a:gdLst/>
            <a:ahLst/>
            <a:cxnLst/>
            <a:rect l="l" t="t" r="r" b="b"/>
            <a:pathLst>
              <a:path w="323850">
                <a:moveTo>
                  <a:pt x="0" y="0"/>
                </a:moveTo>
                <a:lnTo>
                  <a:pt x="323850" y="0"/>
                </a:lnTo>
              </a:path>
            </a:pathLst>
          </a:custGeom>
          <a:ln w="9906">
            <a:solidFill>
              <a:srgbClr val="002E5F"/>
            </a:solidFill>
          </a:ln>
        </p:spPr>
        <p:txBody>
          <a:bodyPr wrap="square" lIns="0" tIns="0" rIns="0" bIns="0" rtlCol="0"/>
          <a:lstStyle/>
          <a:p>
            <a:endParaRPr/>
          </a:p>
        </p:txBody>
      </p:sp>
      <p:sp>
        <p:nvSpPr>
          <p:cNvPr id="8" name="object 8"/>
          <p:cNvSpPr/>
          <p:nvPr/>
        </p:nvSpPr>
        <p:spPr>
          <a:xfrm>
            <a:off x="7001636" y="1823847"/>
            <a:ext cx="325120" cy="223520"/>
          </a:xfrm>
          <a:custGeom>
            <a:avLst/>
            <a:gdLst/>
            <a:ahLst/>
            <a:cxnLst/>
            <a:rect l="l" t="t" r="r" b="b"/>
            <a:pathLst>
              <a:path w="325120" h="223519">
                <a:moveTo>
                  <a:pt x="0" y="223265"/>
                </a:moveTo>
                <a:lnTo>
                  <a:pt x="324611" y="223265"/>
                </a:lnTo>
                <a:lnTo>
                  <a:pt x="324611" y="0"/>
                </a:lnTo>
                <a:lnTo>
                  <a:pt x="0" y="0"/>
                </a:lnTo>
                <a:lnTo>
                  <a:pt x="0" y="223265"/>
                </a:lnTo>
                <a:close/>
              </a:path>
            </a:pathLst>
          </a:custGeom>
          <a:ln w="9906">
            <a:solidFill>
              <a:srgbClr val="002E5F"/>
            </a:solidFill>
          </a:ln>
        </p:spPr>
        <p:txBody>
          <a:bodyPr wrap="square" lIns="0" tIns="0" rIns="0" bIns="0" rtlCol="0"/>
          <a:lstStyle/>
          <a:p>
            <a:endParaRPr/>
          </a:p>
        </p:txBody>
      </p:sp>
      <p:sp>
        <p:nvSpPr>
          <p:cNvPr id="9" name="object 9"/>
          <p:cNvSpPr/>
          <p:nvPr/>
        </p:nvSpPr>
        <p:spPr>
          <a:xfrm>
            <a:off x="7001636" y="1897760"/>
            <a:ext cx="325120" cy="0"/>
          </a:xfrm>
          <a:custGeom>
            <a:avLst/>
            <a:gdLst/>
            <a:ahLst/>
            <a:cxnLst/>
            <a:rect l="l" t="t" r="r" b="b"/>
            <a:pathLst>
              <a:path w="325120">
                <a:moveTo>
                  <a:pt x="0" y="0"/>
                </a:moveTo>
                <a:lnTo>
                  <a:pt x="324612" y="0"/>
                </a:lnTo>
              </a:path>
            </a:pathLst>
          </a:custGeom>
          <a:ln w="9906">
            <a:solidFill>
              <a:srgbClr val="002E5F"/>
            </a:solidFill>
          </a:ln>
        </p:spPr>
        <p:txBody>
          <a:bodyPr wrap="square" lIns="0" tIns="0" rIns="0" bIns="0" rtlCol="0"/>
          <a:lstStyle/>
          <a:p>
            <a:endParaRPr/>
          </a:p>
        </p:txBody>
      </p:sp>
      <p:sp>
        <p:nvSpPr>
          <p:cNvPr id="10" name="object 10"/>
          <p:cNvSpPr/>
          <p:nvPr/>
        </p:nvSpPr>
        <p:spPr>
          <a:xfrm>
            <a:off x="7001636" y="1971675"/>
            <a:ext cx="325120" cy="0"/>
          </a:xfrm>
          <a:custGeom>
            <a:avLst/>
            <a:gdLst/>
            <a:ahLst/>
            <a:cxnLst/>
            <a:rect l="l" t="t" r="r" b="b"/>
            <a:pathLst>
              <a:path w="325120">
                <a:moveTo>
                  <a:pt x="0" y="0"/>
                </a:moveTo>
                <a:lnTo>
                  <a:pt x="324612" y="0"/>
                </a:lnTo>
              </a:path>
            </a:pathLst>
          </a:custGeom>
          <a:ln w="9906">
            <a:solidFill>
              <a:srgbClr val="002E5F"/>
            </a:solidFill>
          </a:ln>
        </p:spPr>
        <p:txBody>
          <a:bodyPr wrap="square" lIns="0" tIns="0" rIns="0" bIns="0" rtlCol="0"/>
          <a:lstStyle/>
          <a:p>
            <a:endParaRPr/>
          </a:p>
        </p:txBody>
      </p:sp>
      <p:sp>
        <p:nvSpPr>
          <p:cNvPr id="11" name="object 11"/>
          <p:cNvSpPr/>
          <p:nvPr/>
        </p:nvSpPr>
        <p:spPr>
          <a:xfrm>
            <a:off x="7326248" y="1452752"/>
            <a:ext cx="323850" cy="223520"/>
          </a:xfrm>
          <a:custGeom>
            <a:avLst/>
            <a:gdLst/>
            <a:ahLst/>
            <a:cxnLst/>
            <a:rect l="l" t="t" r="r" b="b"/>
            <a:pathLst>
              <a:path w="323850" h="223519">
                <a:moveTo>
                  <a:pt x="0" y="223265"/>
                </a:moveTo>
                <a:lnTo>
                  <a:pt x="323850" y="223265"/>
                </a:lnTo>
                <a:lnTo>
                  <a:pt x="323850" y="0"/>
                </a:lnTo>
                <a:lnTo>
                  <a:pt x="0" y="0"/>
                </a:lnTo>
                <a:lnTo>
                  <a:pt x="0" y="223265"/>
                </a:lnTo>
                <a:close/>
              </a:path>
            </a:pathLst>
          </a:custGeom>
          <a:ln w="9905">
            <a:solidFill>
              <a:srgbClr val="002E5F"/>
            </a:solidFill>
          </a:ln>
        </p:spPr>
        <p:txBody>
          <a:bodyPr wrap="square" lIns="0" tIns="0" rIns="0" bIns="0" rtlCol="0"/>
          <a:lstStyle/>
          <a:p>
            <a:endParaRPr/>
          </a:p>
        </p:txBody>
      </p:sp>
      <p:sp>
        <p:nvSpPr>
          <p:cNvPr id="12" name="object 12"/>
          <p:cNvSpPr/>
          <p:nvPr/>
        </p:nvSpPr>
        <p:spPr>
          <a:xfrm>
            <a:off x="7326248" y="1526666"/>
            <a:ext cx="323850" cy="0"/>
          </a:xfrm>
          <a:custGeom>
            <a:avLst/>
            <a:gdLst/>
            <a:ahLst/>
            <a:cxnLst/>
            <a:rect l="l" t="t" r="r" b="b"/>
            <a:pathLst>
              <a:path w="323850">
                <a:moveTo>
                  <a:pt x="0" y="0"/>
                </a:moveTo>
                <a:lnTo>
                  <a:pt x="323850" y="0"/>
                </a:lnTo>
              </a:path>
            </a:pathLst>
          </a:custGeom>
          <a:ln w="9906">
            <a:solidFill>
              <a:srgbClr val="002E5F"/>
            </a:solidFill>
          </a:ln>
        </p:spPr>
        <p:txBody>
          <a:bodyPr wrap="square" lIns="0" tIns="0" rIns="0" bIns="0" rtlCol="0"/>
          <a:lstStyle/>
          <a:p>
            <a:endParaRPr/>
          </a:p>
        </p:txBody>
      </p:sp>
      <p:sp>
        <p:nvSpPr>
          <p:cNvPr id="13" name="object 13"/>
          <p:cNvSpPr/>
          <p:nvPr/>
        </p:nvSpPr>
        <p:spPr>
          <a:xfrm>
            <a:off x="7326248" y="1600580"/>
            <a:ext cx="323850" cy="0"/>
          </a:xfrm>
          <a:custGeom>
            <a:avLst/>
            <a:gdLst/>
            <a:ahLst/>
            <a:cxnLst/>
            <a:rect l="l" t="t" r="r" b="b"/>
            <a:pathLst>
              <a:path w="323850">
                <a:moveTo>
                  <a:pt x="0" y="0"/>
                </a:moveTo>
                <a:lnTo>
                  <a:pt x="323850" y="0"/>
                </a:lnTo>
              </a:path>
            </a:pathLst>
          </a:custGeom>
          <a:ln w="9906">
            <a:solidFill>
              <a:srgbClr val="002E5F"/>
            </a:solidFill>
          </a:ln>
        </p:spPr>
        <p:txBody>
          <a:bodyPr wrap="square" lIns="0" tIns="0" rIns="0" bIns="0" rtlCol="0"/>
          <a:lstStyle/>
          <a:p>
            <a:endParaRPr/>
          </a:p>
        </p:txBody>
      </p:sp>
      <p:sp>
        <p:nvSpPr>
          <p:cNvPr id="14" name="object 14"/>
          <p:cNvSpPr/>
          <p:nvPr/>
        </p:nvSpPr>
        <p:spPr>
          <a:xfrm>
            <a:off x="6807327" y="1676019"/>
            <a:ext cx="194310" cy="223520"/>
          </a:xfrm>
          <a:custGeom>
            <a:avLst/>
            <a:gdLst/>
            <a:ahLst/>
            <a:cxnLst/>
            <a:rect l="l" t="t" r="r" b="b"/>
            <a:pathLst>
              <a:path w="194309" h="223519">
                <a:moveTo>
                  <a:pt x="0" y="0"/>
                </a:moveTo>
                <a:lnTo>
                  <a:pt x="194309" y="223265"/>
                </a:lnTo>
              </a:path>
            </a:pathLst>
          </a:custGeom>
          <a:ln w="9906">
            <a:solidFill>
              <a:srgbClr val="002E5F"/>
            </a:solidFill>
          </a:ln>
        </p:spPr>
        <p:txBody>
          <a:bodyPr wrap="square" lIns="0" tIns="0" rIns="0" bIns="0" rtlCol="0"/>
          <a:lstStyle/>
          <a:p>
            <a:endParaRPr/>
          </a:p>
        </p:txBody>
      </p:sp>
      <p:sp>
        <p:nvSpPr>
          <p:cNvPr id="15" name="object 15"/>
          <p:cNvSpPr/>
          <p:nvPr/>
        </p:nvSpPr>
        <p:spPr>
          <a:xfrm>
            <a:off x="7001636" y="1526666"/>
            <a:ext cx="325120" cy="74295"/>
          </a:xfrm>
          <a:custGeom>
            <a:avLst/>
            <a:gdLst/>
            <a:ahLst/>
            <a:cxnLst/>
            <a:rect l="l" t="t" r="r" b="b"/>
            <a:pathLst>
              <a:path w="325120" h="74294">
                <a:moveTo>
                  <a:pt x="0" y="0"/>
                </a:moveTo>
                <a:lnTo>
                  <a:pt x="324612" y="73913"/>
                </a:lnTo>
              </a:path>
            </a:pathLst>
          </a:custGeom>
          <a:ln w="9905">
            <a:solidFill>
              <a:srgbClr val="002E5F"/>
            </a:solidFill>
          </a:ln>
        </p:spPr>
        <p:txBody>
          <a:bodyPr wrap="square" lIns="0" tIns="0" rIns="0" bIns="0" rtlCol="0"/>
          <a:lstStyle/>
          <a:p>
            <a:endParaRPr/>
          </a:p>
        </p:txBody>
      </p:sp>
      <p:sp>
        <p:nvSpPr>
          <p:cNvPr id="16" name="object 16"/>
          <p:cNvSpPr/>
          <p:nvPr/>
        </p:nvSpPr>
        <p:spPr>
          <a:xfrm>
            <a:off x="6785991" y="3077336"/>
            <a:ext cx="288925" cy="180975"/>
          </a:xfrm>
          <a:custGeom>
            <a:avLst/>
            <a:gdLst/>
            <a:ahLst/>
            <a:cxnLst/>
            <a:rect l="l" t="t" r="r" b="b"/>
            <a:pathLst>
              <a:path w="288925" h="180975">
                <a:moveTo>
                  <a:pt x="0" y="30099"/>
                </a:moveTo>
                <a:lnTo>
                  <a:pt x="2363" y="18377"/>
                </a:lnTo>
                <a:lnTo>
                  <a:pt x="8810" y="8810"/>
                </a:lnTo>
                <a:lnTo>
                  <a:pt x="18377" y="2363"/>
                </a:lnTo>
                <a:lnTo>
                  <a:pt x="30099" y="0"/>
                </a:lnTo>
                <a:lnTo>
                  <a:pt x="258699" y="0"/>
                </a:lnTo>
                <a:lnTo>
                  <a:pt x="270420" y="2363"/>
                </a:lnTo>
                <a:lnTo>
                  <a:pt x="279987" y="8810"/>
                </a:lnTo>
                <a:lnTo>
                  <a:pt x="286434" y="18377"/>
                </a:lnTo>
                <a:lnTo>
                  <a:pt x="288798" y="30099"/>
                </a:lnTo>
                <a:lnTo>
                  <a:pt x="288798" y="150494"/>
                </a:lnTo>
                <a:lnTo>
                  <a:pt x="286434" y="162216"/>
                </a:lnTo>
                <a:lnTo>
                  <a:pt x="279987" y="171783"/>
                </a:lnTo>
                <a:lnTo>
                  <a:pt x="270420" y="178230"/>
                </a:lnTo>
                <a:lnTo>
                  <a:pt x="258699" y="180594"/>
                </a:lnTo>
                <a:lnTo>
                  <a:pt x="30099" y="180594"/>
                </a:lnTo>
                <a:lnTo>
                  <a:pt x="18377" y="178230"/>
                </a:lnTo>
                <a:lnTo>
                  <a:pt x="8810" y="171783"/>
                </a:lnTo>
                <a:lnTo>
                  <a:pt x="2363" y="162216"/>
                </a:lnTo>
                <a:lnTo>
                  <a:pt x="0" y="150494"/>
                </a:lnTo>
                <a:lnTo>
                  <a:pt x="0" y="30099"/>
                </a:lnTo>
                <a:close/>
              </a:path>
            </a:pathLst>
          </a:custGeom>
          <a:ln w="9906">
            <a:solidFill>
              <a:srgbClr val="002E5F"/>
            </a:solidFill>
          </a:ln>
        </p:spPr>
        <p:txBody>
          <a:bodyPr wrap="square" lIns="0" tIns="0" rIns="0" bIns="0" rtlCol="0"/>
          <a:lstStyle/>
          <a:p>
            <a:endParaRPr/>
          </a:p>
        </p:txBody>
      </p:sp>
      <p:sp>
        <p:nvSpPr>
          <p:cNvPr id="17" name="object 17"/>
          <p:cNvSpPr/>
          <p:nvPr/>
        </p:nvSpPr>
        <p:spPr>
          <a:xfrm>
            <a:off x="7361301" y="3077336"/>
            <a:ext cx="288925" cy="180975"/>
          </a:xfrm>
          <a:custGeom>
            <a:avLst/>
            <a:gdLst/>
            <a:ahLst/>
            <a:cxnLst/>
            <a:rect l="l" t="t" r="r" b="b"/>
            <a:pathLst>
              <a:path w="288925" h="180975">
                <a:moveTo>
                  <a:pt x="0" y="30099"/>
                </a:moveTo>
                <a:lnTo>
                  <a:pt x="2363" y="18377"/>
                </a:lnTo>
                <a:lnTo>
                  <a:pt x="8810" y="8810"/>
                </a:lnTo>
                <a:lnTo>
                  <a:pt x="18377" y="2363"/>
                </a:lnTo>
                <a:lnTo>
                  <a:pt x="30099" y="0"/>
                </a:lnTo>
                <a:lnTo>
                  <a:pt x="258699" y="0"/>
                </a:lnTo>
                <a:lnTo>
                  <a:pt x="270420" y="2363"/>
                </a:lnTo>
                <a:lnTo>
                  <a:pt x="279987" y="8810"/>
                </a:lnTo>
                <a:lnTo>
                  <a:pt x="286434" y="18377"/>
                </a:lnTo>
                <a:lnTo>
                  <a:pt x="288798" y="30099"/>
                </a:lnTo>
                <a:lnTo>
                  <a:pt x="288798" y="150494"/>
                </a:lnTo>
                <a:lnTo>
                  <a:pt x="286434" y="162216"/>
                </a:lnTo>
                <a:lnTo>
                  <a:pt x="279987" y="171783"/>
                </a:lnTo>
                <a:lnTo>
                  <a:pt x="270420" y="178230"/>
                </a:lnTo>
                <a:lnTo>
                  <a:pt x="258699" y="180594"/>
                </a:lnTo>
                <a:lnTo>
                  <a:pt x="30099" y="180594"/>
                </a:lnTo>
                <a:lnTo>
                  <a:pt x="18377" y="178230"/>
                </a:lnTo>
                <a:lnTo>
                  <a:pt x="8810" y="171783"/>
                </a:lnTo>
                <a:lnTo>
                  <a:pt x="2363" y="162216"/>
                </a:lnTo>
                <a:lnTo>
                  <a:pt x="0" y="150494"/>
                </a:lnTo>
                <a:lnTo>
                  <a:pt x="0" y="30099"/>
                </a:lnTo>
                <a:close/>
              </a:path>
            </a:pathLst>
          </a:custGeom>
          <a:ln w="9906">
            <a:solidFill>
              <a:srgbClr val="002E5F"/>
            </a:solidFill>
          </a:ln>
        </p:spPr>
        <p:txBody>
          <a:bodyPr wrap="square" lIns="0" tIns="0" rIns="0" bIns="0" rtlCol="0"/>
          <a:lstStyle/>
          <a:p>
            <a:endParaRPr/>
          </a:p>
        </p:txBody>
      </p:sp>
      <p:sp>
        <p:nvSpPr>
          <p:cNvPr id="18" name="object 18"/>
          <p:cNvSpPr/>
          <p:nvPr/>
        </p:nvSpPr>
        <p:spPr>
          <a:xfrm>
            <a:off x="6925691" y="3253359"/>
            <a:ext cx="292100" cy="274320"/>
          </a:xfrm>
          <a:custGeom>
            <a:avLst/>
            <a:gdLst/>
            <a:ahLst/>
            <a:cxnLst/>
            <a:rect l="l" t="t" r="r" b="b"/>
            <a:pathLst>
              <a:path w="292100" h="274320">
                <a:moveTo>
                  <a:pt x="231696" y="226794"/>
                </a:moveTo>
                <a:lnTo>
                  <a:pt x="209930" y="249936"/>
                </a:lnTo>
                <a:lnTo>
                  <a:pt x="291591" y="274320"/>
                </a:lnTo>
                <a:lnTo>
                  <a:pt x="277258" y="235458"/>
                </a:lnTo>
                <a:lnTo>
                  <a:pt x="240918" y="235458"/>
                </a:lnTo>
                <a:lnTo>
                  <a:pt x="231696" y="226794"/>
                </a:lnTo>
                <a:close/>
              </a:path>
              <a:path w="292100" h="274320">
                <a:moveTo>
                  <a:pt x="240431" y="217506"/>
                </a:moveTo>
                <a:lnTo>
                  <a:pt x="231696" y="226794"/>
                </a:lnTo>
                <a:lnTo>
                  <a:pt x="240918" y="235458"/>
                </a:lnTo>
                <a:lnTo>
                  <a:pt x="249681" y="226187"/>
                </a:lnTo>
                <a:lnTo>
                  <a:pt x="240431" y="217506"/>
                </a:lnTo>
                <a:close/>
              </a:path>
              <a:path w="292100" h="274320">
                <a:moveTo>
                  <a:pt x="262127" y="194437"/>
                </a:moveTo>
                <a:lnTo>
                  <a:pt x="240431" y="217506"/>
                </a:lnTo>
                <a:lnTo>
                  <a:pt x="249681" y="226187"/>
                </a:lnTo>
                <a:lnTo>
                  <a:pt x="240918" y="235458"/>
                </a:lnTo>
                <a:lnTo>
                  <a:pt x="277258" y="235458"/>
                </a:lnTo>
                <a:lnTo>
                  <a:pt x="262127" y="194437"/>
                </a:lnTo>
                <a:close/>
              </a:path>
              <a:path w="292100" h="274320">
                <a:moveTo>
                  <a:pt x="8635" y="0"/>
                </a:moveTo>
                <a:lnTo>
                  <a:pt x="0" y="9144"/>
                </a:lnTo>
                <a:lnTo>
                  <a:pt x="231696" y="226794"/>
                </a:lnTo>
                <a:lnTo>
                  <a:pt x="240431" y="217506"/>
                </a:lnTo>
                <a:lnTo>
                  <a:pt x="8635" y="0"/>
                </a:lnTo>
                <a:close/>
              </a:path>
            </a:pathLst>
          </a:custGeom>
          <a:solidFill>
            <a:srgbClr val="002E5F"/>
          </a:solidFill>
        </p:spPr>
        <p:txBody>
          <a:bodyPr wrap="square" lIns="0" tIns="0" rIns="0" bIns="0" rtlCol="0"/>
          <a:lstStyle/>
          <a:p>
            <a:endParaRPr/>
          </a:p>
        </p:txBody>
      </p:sp>
      <p:sp>
        <p:nvSpPr>
          <p:cNvPr id="19" name="object 19"/>
          <p:cNvSpPr/>
          <p:nvPr/>
        </p:nvSpPr>
        <p:spPr>
          <a:xfrm>
            <a:off x="7217282" y="3252851"/>
            <a:ext cx="363855" cy="274955"/>
          </a:xfrm>
          <a:custGeom>
            <a:avLst/>
            <a:gdLst/>
            <a:ahLst/>
            <a:cxnLst/>
            <a:rect l="l" t="t" r="r" b="b"/>
            <a:pathLst>
              <a:path w="363854" h="274954">
                <a:moveTo>
                  <a:pt x="38100" y="198628"/>
                </a:moveTo>
                <a:lnTo>
                  <a:pt x="0" y="274828"/>
                </a:lnTo>
                <a:lnTo>
                  <a:pt x="83820" y="259587"/>
                </a:lnTo>
                <a:lnTo>
                  <a:pt x="70484" y="241807"/>
                </a:lnTo>
                <a:lnTo>
                  <a:pt x="54610" y="241807"/>
                </a:lnTo>
                <a:lnTo>
                  <a:pt x="46990" y="231648"/>
                </a:lnTo>
                <a:lnTo>
                  <a:pt x="57150" y="224028"/>
                </a:lnTo>
                <a:lnTo>
                  <a:pt x="38100" y="198628"/>
                </a:lnTo>
                <a:close/>
              </a:path>
              <a:path w="363854" h="274954">
                <a:moveTo>
                  <a:pt x="57150" y="224028"/>
                </a:moveTo>
                <a:lnTo>
                  <a:pt x="46990" y="231648"/>
                </a:lnTo>
                <a:lnTo>
                  <a:pt x="54610" y="241807"/>
                </a:lnTo>
                <a:lnTo>
                  <a:pt x="64770" y="234188"/>
                </a:lnTo>
                <a:lnTo>
                  <a:pt x="57150" y="224028"/>
                </a:lnTo>
                <a:close/>
              </a:path>
              <a:path w="363854" h="274954">
                <a:moveTo>
                  <a:pt x="64770" y="234188"/>
                </a:moveTo>
                <a:lnTo>
                  <a:pt x="54610" y="241807"/>
                </a:lnTo>
                <a:lnTo>
                  <a:pt x="70484" y="241807"/>
                </a:lnTo>
                <a:lnTo>
                  <a:pt x="64770" y="234188"/>
                </a:lnTo>
                <a:close/>
              </a:path>
              <a:path w="363854" h="274954">
                <a:moveTo>
                  <a:pt x="355853" y="0"/>
                </a:moveTo>
                <a:lnTo>
                  <a:pt x="57150" y="224028"/>
                </a:lnTo>
                <a:lnTo>
                  <a:pt x="64770" y="234188"/>
                </a:lnTo>
                <a:lnTo>
                  <a:pt x="363474" y="10160"/>
                </a:lnTo>
                <a:lnTo>
                  <a:pt x="355853" y="0"/>
                </a:lnTo>
                <a:close/>
              </a:path>
            </a:pathLst>
          </a:custGeom>
          <a:solidFill>
            <a:srgbClr val="002E5F"/>
          </a:solidFill>
        </p:spPr>
        <p:txBody>
          <a:bodyPr wrap="square" lIns="0" tIns="0" rIns="0" bIns="0" rtlCol="0"/>
          <a:lstStyle/>
          <a:p>
            <a:endParaRPr/>
          </a:p>
        </p:txBody>
      </p:sp>
      <p:sp>
        <p:nvSpPr>
          <p:cNvPr id="20" name="object 20"/>
          <p:cNvSpPr/>
          <p:nvPr/>
        </p:nvSpPr>
        <p:spPr>
          <a:xfrm>
            <a:off x="6931532" y="3527678"/>
            <a:ext cx="574675" cy="0"/>
          </a:xfrm>
          <a:custGeom>
            <a:avLst/>
            <a:gdLst/>
            <a:ahLst/>
            <a:cxnLst/>
            <a:rect l="l" t="t" r="r" b="b"/>
            <a:pathLst>
              <a:path w="574675">
                <a:moveTo>
                  <a:pt x="0" y="0"/>
                </a:moveTo>
                <a:lnTo>
                  <a:pt x="574548" y="0"/>
                </a:lnTo>
              </a:path>
            </a:pathLst>
          </a:custGeom>
          <a:ln w="9906">
            <a:solidFill>
              <a:srgbClr val="002E5F"/>
            </a:solidFill>
          </a:ln>
        </p:spPr>
        <p:txBody>
          <a:bodyPr wrap="square" lIns="0" tIns="0" rIns="0" bIns="0" rtlCol="0"/>
          <a:lstStyle/>
          <a:p>
            <a:endParaRPr/>
          </a:p>
        </p:txBody>
      </p:sp>
      <p:sp>
        <p:nvSpPr>
          <p:cNvPr id="21" name="object 21"/>
          <p:cNvSpPr/>
          <p:nvPr/>
        </p:nvSpPr>
        <p:spPr>
          <a:xfrm>
            <a:off x="7179182" y="3527678"/>
            <a:ext cx="76200" cy="448945"/>
          </a:xfrm>
          <a:custGeom>
            <a:avLst/>
            <a:gdLst/>
            <a:ahLst/>
            <a:cxnLst/>
            <a:rect l="l" t="t" r="r" b="b"/>
            <a:pathLst>
              <a:path w="76200" h="448945">
                <a:moveTo>
                  <a:pt x="31750" y="372618"/>
                </a:moveTo>
                <a:lnTo>
                  <a:pt x="0" y="372618"/>
                </a:lnTo>
                <a:lnTo>
                  <a:pt x="38100" y="448818"/>
                </a:lnTo>
                <a:lnTo>
                  <a:pt x="69850" y="385318"/>
                </a:lnTo>
                <a:lnTo>
                  <a:pt x="31750" y="385318"/>
                </a:lnTo>
                <a:lnTo>
                  <a:pt x="31750" y="372618"/>
                </a:lnTo>
                <a:close/>
              </a:path>
              <a:path w="76200" h="448945">
                <a:moveTo>
                  <a:pt x="44450" y="0"/>
                </a:moveTo>
                <a:lnTo>
                  <a:pt x="31750" y="0"/>
                </a:lnTo>
                <a:lnTo>
                  <a:pt x="31750" y="385318"/>
                </a:lnTo>
                <a:lnTo>
                  <a:pt x="44450" y="385318"/>
                </a:lnTo>
                <a:lnTo>
                  <a:pt x="44450" y="0"/>
                </a:lnTo>
                <a:close/>
              </a:path>
              <a:path w="76200" h="448945">
                <a:moveTo>
                  <a:pt x="76200" y="372618"/>
                </a:moveTo>
                <a:lnTo>
                  <a:pt x="44450" y="372618"/>
                </a:lnTo>
                <a:lnTo>
                  <a:pt x="44450" y="385318"/>
                </a:lnTo>
                <a:lnTo>
                  <a:pt x="69850" y="385318"/>
                </a:lnTo>
                <a:lnTo>
                  <a:pt x="76200" y="372618"/>
                </a:lnTo>
                <a:close/>
              </a:path>
            </a:pathLst>
          </a:custGeom>
          <a:solidFill>
            <a:srgbClr val="002E5F"/>
          </a:solidFill>
        </p:spPr>
        <p:txBody>
          <a:bodyPr wrap="square" lIns="0" tIns="0" rIns="0" bIns="0" rtlCol="0"/>
          <a:lstStyle/>
          <a:p>
            <a:endParaRPr/>
          </a:p>
        </p:txBody>
      </p:sp>
      <p:sp>
        <p:nvSpPr>
          <p:cNvPr id="22" name="object 22"/>
          <p:cNvSpPr/>
          <p:nvPr/>
        </p:nvSpPr>
        <p:spPr>
          <a:xfrm>
            <a:off x="7074789" y="3976496"/>
            <a:ext cx="288290" cy="180975"/>
          </a:xfrm>
          <a:custGeom>
            <a:avLst/>
            <a:gdLst/>
            <a:ahLst/>
            <a:cxnLst/>
            <a:rect l="l" t="t" r="r" b="b"/>
            <a:pathLst>
              <a:path w="288290" h="180975">
                <a:moveTo>
                  <a:pt x="0" y="30098"/>
                </a:moveTo>
                <a:lnTo>
                  <a:pt x="2363" y="18382"/>
                </a:lnTo>
                <a:lnTo>
                  <a:pt x="8810" y="8815"/>
                </a:lnTo>
                <a:lnTo>
                  <a:pt x="18377" y="2365"/>
                </a:lnTo>
                <a:lnTo>
                  <a:pt x="30099" y="0"/>
                </a:lnTo>
                <a:lnTo>
                  <a:pt x="257936" y="0"/>
                </a:lnTo>
                <a:lnTo>
                  <a:pt x="269658" y="2365"/>
                </a:lnTo>
                <a:lnTo>
                  <a:pt x="279225" y="8815"/>
                </a:lnTo>
                <a:lnTo>
                  <a:pt x="285672" y="18382"/>
                </a:lnTo>
                <a:lnTo>
                  <a:pt x="288035" y="30098"/>
                </a:lnTo>
                <a:lnTo>
                  <a:pt x="288035" y="150494"/>
                </a:lnTo>
                <a:lnTo>
                  <a:pt x="285672" y="162211"/>
                </a:lnTo>
                <a:lnTo>
                  <a:pt x="279225" y="171778"/>
                </a:lnTo>
                <a:lnTo>
                  <a:pt x="269658" y="178228"/>
                </a:lnTo>
                <a:lnTo>
                  <a:pt x="257936" y="180593"/>
                </a:lnTo>
                <a:lnTo>
                  <a:pt x="30099" y="180593"/>
                </a:lnTo>
                <a:lnTo>
                  <a:pt x="18377" y="178228"/>
                </a:lnTo>
                <a:lnTo>
                  <a:pt x="8810" y="171778"/>
                </a:lnTo>
                <a:lnTo>
                  <a:pt x="2363" y="162211"/>
                </a:lnTo>
                <a:lnTo>
                  <a:pt x="0" y="150494"/>
                </a:lnTo>
                <a:lnTo>
                  <a:pt x="0" y="30098"/>
                </a:lnTo>
                <a:close/>
              </a:path>
            </a:pathLst>
          </a:custGeom>
          <a:ln w="9906">
            <a:solidFill>
              <a:srgbClr val="002E5F"/>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0711" y="670559"/>
            <a:ext cx="5256530" cy="426720"/>
          </a:xfrm>
          <a:prstGeom prst="rect">
            <a:avLst/>
          </a:prstGeom>
        </p:spPr>
        <p:txBody>
          <a:bodyPr vert="horz" wrap="square" lIns="0" tIns="0" rIns="0" bIns="0" rtlCol="0">
            <a:spAutoFit/>
          </a:bodyPr>
          <a:lstStyle/>
          <a:p>
            <a:pPr marL="12700">
              <a:lnSpc>
                <a:spcPct val="100000"/>
              </a:lnSpc>
            </a:pPr>
            <a:r>
              <a:rPr sz="2800" b="1" dirty="0">
                <a:latin typeface="Verdana"/>
                <a:cs typeface="Verdana"/>
              </a:rPr>
              <a:t>Modelling</a:t>
            </a:r>
            <a:r>
              <a:rPr sz="2800" b="1" spc="-40" dirty="0">
                <a:latin typeface="Verdana"/>
                <a:cs typeface="Verdana"/>
              </a:rPr>
              <a:t> </a:t>
            </a:r>
            <a:r>
              <a:rPr sz="2800" b="1" dirty="0">
                <a:latin typeface="Verdana"/>
                <a:cs typeface="Verdana"/>
              </a:rPr>
              <a:t>Language</a:t>
            </a:r>
            <a:endParaRPr sz="2800" dirty="0">
              <a:latin typeface="Verdana"/>
              <a:cs typeface="Verdana"/>
            </a:endParaRPr>
          </a:p>
        </p:txBody>
      </p:sp>
      <p:sp>
        <p:nvSpPr>
          <p:cNvPr id="3" name="object 3"/>
          <p:cNvSpPr/>
          <p:nvPr/>
        </p:nvSpPr>
        <p:spPr>
          <a:xfrm>
            <a:off x="306324" y="2528316"/>
            <a:ext cx="1694688" cy="8084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25164" y="1923669"/>
            <a:ext cx="323850" cy="223520"/>
          </a:xfrm>
          <a:custGeom>
            <a:avLst/>
            <a:gdLst/>
            <a:ahLst/>
            <a:cxnLst/>
            <a:rect l="l" t="t" r="r" b="b"/>
            <a:pathLst>
              <a:path w="323850" h="223519">
                <a:moveTo>
                  <a:pt x="0" y="223265"/>
                </a:moveTo>
                <a:lnTo>
                  <a:pt x="323850" y="223265"/>
                </a:lnTo>
                <a:lnTo>
                  <a:pt x="323850" y="0"/>
                </a:lnTo>
                <a:lnTo>
                  <a:pt x="0" y="0"/>
                </a:lnTo>
                <a:lnTo>
                  <a:pt x="0" y="223265"/>
                </a:lnTo>
                <a:close/>
              </a:path>
            </a:pathLst>
          </a:custGeom>
          <a:ln w="9905">
            <a:solidFill>
              <a:srgbClr val="002E5F"/>
            </a:solidFill>
          </a:ln>
        </p:spPr>
        <p:txBody>
          <a:bodyPr wrap="square" lIns="0" tIns="0" rIns="0" bIns="0" rtlCol="0"/>
          <a:lstStyle/>
          <a:p>
            <a:endParaRPr/>
          </a:p>
        </p:txBody>
      </p:sp>
      <p:sp>
        <p:nvSpPr>
          <p:cNvPr id="5" name="object 5"/>
          <p:cNvSpPr/>
          <p:nvPr/>
        </p:nvSpPr>
        <p:spPr>
          <a:xfrm>
            <a:off x="3225164" y="1997582"/>
            <a:ext cx="323850" cy="0"/>
          </a:xfrm>
          <a:custGeom>
            <a:avLst/>
            <a:gdLst/>
            <a:ahLst/>
            <a:cxnLst/>
            <a:rect l="l" t="t" r="r" b="b"/>
            <a:pathLst>
              <a:path w="323850">
                <a:moveTo>
                  <a:pt x="0" y="0"/>
                </a:moveTo>
                <a:lnTo>
                  <a:pt x="323850" y="0"/>
                </a:lnTo>
              </a:path>
            </a:pathLst>
          </a:custGeom>
          <a:ln w="9906">
            <a:solidFill>
              <a:srgbClr val="002E5F"/>
            </a:solidFill>
          </a:ln>
        </p:spPr>
        <p:txBody>
          <a:bodyPr wrap="square" lIns="0" tIns="0" rIns="0" bIns="0" rtlCol="0"/>
          <a:lstStyle/>
          <a:p>
            <a:endParaRPr/>
          </a:p>
        </p:txBody>
      </p:sp>
      <p:sp>
        <p:nvSpPr>
          <p:cNvPr id="6" name="object 6"/>
          <p:cNvSpPr/>
          <p:nvPr/>
        </p:nvSpPr>
        <p:spPr>
          <a:xfrm>
            <a:off x="3225164" y="2071497"/>
            <a:ext cx="323850" cy="0"/>
          </a:xfrm>
          <a:custGeom>
            <a:avLst/>
            <a:gdLst/>
            <a:ahLst/>
            <a:cxnLst/>
            <a:rect l="l" t="t" r="r" b="b"/>
            <a:pathLst>
              <a:path w="323850">
                <a:moveTo>
                  <a:pt x="0" y="0"/>
                </a:moveTo>
                <a:lnTo>
                  <a:pt x="323850" y="0"/>
                </a:lnTo>
              </a:path>
            </a:pathLst>
          </a:custGeom>
          <a:ln w="9906">
            <a:solidFill>
              <a:srgbClr val="002E5F"/>
            </a:solidFill>
          </a:ln>
        </p:spPr>
        <p:txBody>
          <a:bodyPr wrap="square" lIns="0" tIns="0" rIns="0" bIns="0" rtlCol="0"/>
          <a:lstStyle/>
          <a:p>
            <a:endParaRPr/>
          </a:p>
        </p:txBody>
      </p:sp>
      <p:sp>
        <p:nvSpPr>
          <p:cNvPr id="7" name="object 7"/>
          <p:cNvSpPr/>
          <p:nvPr/>
        </p:nvSpPr>
        <p:spPr>
          <a:xfrm>
            <a:off x="3549015" y="2294763"/>
            <a:ext cx="325120" cy="223520"/>
          </a:xfrm>
          <a:custGeom>
            <a:avLst/>
            <a:gdLst/>
            <a:ahLst/>
            <a:cxnLst/>
            <a:rect l="l" t="t" r="r" b="b"/>
            <a:pathLst>
              <a:path w="325120" h="223519">
                <a:moveTo>
                  <a:pt x="0" y="223266"/>
                </a:moveTo>
                <a:lnTo>
                  <a:pt x="324612" y="223266"/>
                </a:lnTo>
                <a:lnTo>
                  <a:pt x="324612" y="0"/>
                </a:lnTo>
                <a:lnTo>
                  <a:pt x="0" y="0"/>
                </a:lnTo>
                <a:lnTo>
                  <a:pt x="0" y="223266"/>
                </a:lnTo>
                <a:close/>
              </a:path>
            </a:pathLst>
          </a:custGeom>
          <a:ln w="9906">
            <a:solidFill>
              <a:srgbClr val="002E5F"/>
            </a:solidFill>
          </a:ln>
        </p:spPr>
        <p:txBody>
          <a:bodyPr wrap="square" lIns="0" tIns="0" rIns="0" bIns="0" rtlCol="0"/>
          <a:lstStyle/>
          <a:p>
            <a:endParaRPr/>
          </a:p>
        </p:txBody>
      </p:sp>
      <p:sp>
        <p:nvSpPr>
          <p:cNvPr id="8" name="object 8"/>
          <p:cNvSpPr/>
          <p:nvPr/>
        </p:nvSpPr>
        <p:spPr>
          <a:xfrm>
            <a:off x="3549015" y="2368676"/>
            <a:ext cx="325120" cy="0"/>
          </a:xfrm>
          <a:custGeom>
            <a:avLst/>
            <a:gdLst/>
            <a:ahLst/>
            <a:cxnLst/>
            <a:rect l="l" t="t" r="r" b="b"/>
            <a:pathLst>
              <a:path w="325120">
                <a:moveTo>
                  <a:pt x="0" y="0"/>
                </a:moveTo>
                <a:lnTo>
                  <a:pt x="324612" y="0"/>
                </a:lnTo>
              </a:path>
            </a:pathLst>
          </a:custGeom>
          <a:ln w="9906">
            <a:solidFill>
              <a:srgbClr val="002E5F"/>
            </a:solidFill>
          </a:ln>
        </p:spPr>
        <p:txBody>
          <a:bodyPr wrap="square" lIns="0" tIns="0" rIns="0" bIns="0" rtlCol="0"/>
          <a:lstStyle/>
          <a:p>
            <a:endParaRPr/>
          </a:p>
        </p:txBody>
      </p:sp>
      <p:sp>
        <p:nvSpPr>
          <p:cNvPr id="9" name="object 9"/>
          <p:cNvSpPr/>
          <p:nvPr/>
        </p:nvSpPr>
        <p:spPr>
          <a:xfrm>
            <a:off x="3549015" y="2442591"/>
            <a:ext cx="325120" cy="0"/>
          </a:xfrm>
          <a:custGeom>
            <a:avLst/>
            <a:gdLst/>
            <a:ahLst/>
            <a:cxnLst/>
            <a:rect l="l" t="t" r="r" b="b"/>
            <a:pathLst>
              <a:path w="325120">
                <a:moveTo>
                  <a:pt x="0" y="0"/>
                </a:moveTo>
                <a:lnTo>
                  <a:pt x="324612" y="0"/>
                </a:lnTo>
              </a:path>
            </a:pathLst>
          </a:custGeom>
          <a:ln w="9906">
            <a:solidFill>
              <a:srgbClr val="002E5F"/>
            </a:solidFill>
          </a:ln>
        </p:spPr>
        <p:txBody>
          <a:bodyPr wrap="square" lIns="0" tIns="0" rIns="0" bIns="0" rtlCol="0"/>
          <a:lstStyle/>
          <a:p>
            <a:endParaRPr/>
          </a:p>
        </p:txBody>
      </p:sp>
      <p:sp>
        <p:nvSpPr>
          <p:cNvPr id="10" name="object 10"/>
          <p:cNvSpPr/>
          <p:nvPr/>
        </p:nvSpPr>
        <p:spPr>
          <a:xfrm>
            <a:off x="3873627" y="1923669"/>
            <a:ext cx="323850" cy="223520"/>
          </a:xfrm>
          <a:custGeom>
            <a:avLst/>
            <a:gdLst/>
            <a:ahLst/>
            <a:cxnLst/>
            <a:rect l="l" t="t" r="r" b="b"/>
            <a:pathLst>
              <a:path w="323850" h="223519">
                <a:moveTo>
                  <a:pt x="0" y="223265"/>
                </a:moveTo>
                <a:lnTo>
                  <a:pt x="323850" y="223265"/>
                </a:lnTo>
                <a:lnTo>
                  <a:pt x="323850" y="0"/>
                </a:lnTo>
                <a:lnTo>
                  <a:pt x="0" y="0"/>
                </a:lnTo>
                <a:lnTo>
                  <a:pt x="0" y="223265"/>
                </a:lnTo>
                <a:close/>
              </a:path>
            </a:pathLst>
          </a:custGeom>
          <a:ln w="9905">
            <a:solidFill>
              <a:srgbClr val="002E5F"/>
            </a:solidFill>
          </a:ln>
        </p:spPr>
        <p:txBody>
          <a:bodyPr wrap="square" lIns="0" tIns="0" rIns="0" bIns="0" rtlCol="0"/>
          <a:lstStyle/>
          <a:p>
            <a:endParaRPr/>
          </a:p>
        </p:txBody>
      </p:sp>
      <p:sp>
        <p:nvSpPr>
          <p:cNvPr id="11" name="object 11"/>
          <p:cNvSpPr/>
          <p:nvPr/>
        </p:nvSpPr>
        <p:spPr>
          <a:xfrm>
            <a:off x="3873627" y="1997582"/>
            <a:ext cx="323850" cy="0"/>
          </a:xfrm>
          <a:custGeom>
            <a:avLst/>
            <a:gdLst/>
            <a:ahLst/>
            <a:cxnLst/>
            <a:rect l="l" t="t" r="r" b="b"/>
            <a:pathLst>
              <a:path w="323850">
                <a:moveTo>
                  <a:pt x="0" y="0"/>
                </a:moveTo>
                <a:lnTo>
                  <a:pt x="323850" y="0"/>
                </a:lnTo>
              </a:path>
            </a:pathLst>
          </a:custGeom>
          <a:ln w="9906">
            <a:solidFill>
              <a:srgbClr val="002E5F"/>
            </a:solidFill>
          </a:ln>
        </p:spPr>
        <p:txBody>
          <a:bodyPr wrap="square" lIns="0" tIns="0" rIns="0" bIns="0" rtlCol="0"/>
          <a:lstStyle/>
          <a:p>
            <a:endParaRPr/>
          </a:p>
        </p:txBody>
      </p:sp>
      <p:sp>
        <p:nvSpPr>
          <p:cNvPr id="12" name="object 12"/>
          <p:cNvSpPr/>
          <p:nvPr/>
        </p:nvSpPr>
        <p:spPr>
          <a:xfrm>
            <a:off x="3873627" y="2071497"/>
            <a:ext cx="323850" cy="0"/>
          </a:xfrm>
          <a:custGeom>
            <a:avLst/>
            <a:gdLst/>
            <a:ahLst/>
            <a:cxnLst/>
            <a:rect l="l" t="t" r="r" b="b"/>
            <a:pathLst>
              <a:path w="323850">
                <a:moveTo>
                  <a:pt x="0" y="0"/>
                </a:moveTo>
                <a:lnTo>
                  <a:pt x="323850" y="0"/>
                </a:lnTo>
              </a:path>
            </a:pathLst>
          </a:custGeom>
          <a:ln w="9906">
            <a:solidFill>
              <a:srgbClr val="002E5F"/>
            </a:solidFill>
          </a:ln>
        </p:spPr>
        <p:txBody>
          <a:bodyPr wrap="square" lIns="0" tIns="0" rIns="0" bIns="0" rtlCol="0"/>
          <a:lstStyle/>
          <a:p>
            <a:endParaRPr/>
          </a:p>
        </p:txBody>
      </p:sp>
      <p:sp>
        <p:nvSpPr>
          <p:cNvPr id="13" name="object 13"/>
          <p:cNvSpPr/>
          <p:nvPr/>
        </p:nvSpPr>
        <p:spPr>
          <a:xfrm>
            <a:off x="3354704" y="2146935"/>
            <a:ext cx="194310" cy="223520"/>
          </a:xfrm>
          <a:custGeom>
            <a:avLst/>
            <a:gdLst/>
            <a:ahLst/>
            <a:cxnLst/>
            <a:rect l="l" t="t" r="r" b="b"/>
            <a:pathLst>
              <a:path w="194310" h="223519">
                <a:moveTo>
                  <a:pt x="0" y="0"/>
                </a:moveTo>
                <a:lnTo>
                  <a:pt x="194310" y="223265"/>
                </a:lnTo>
              </a:path>
            </a:pathLst>
          </a:custGeom>
          <a:ln w="9906">
            <a:solidFill>
              <a:srgbClr val="002E5F"/>
            </a:solidFill>
          </a:ln>
        </p:spPr>
        <p:txBody>
          <a:bodyPr wrap="square" lIns="0" tIns="0" rIns="0" bIns="0" rtlCol="0"/>
          <a:lstStyle/>
          <a:p>
            <a:endParaRPr/>
          </a:p>
        </p:txBody>
      </p:sp>
      <p:sp>
        <p:nvSpPr>
          <p:cNvPr id="14" name="object 14"/>
          <p:cNvSpPr/>
          <p:nvPr/>
        </p:nvSpPr>
        <p:spPr>
          <a:xfrm>
            <a:off x="3549015" y="1997582"/>
            <a:ext cx="325120" cy="74295"/>
          </a:xfrm>
          <a:custGeom>
            <a:avLst/>
            <a:gdLst/>
            <a:ahLst/>
            <a:cxnLst/>
            <a:rect l="l" t="t" r="r" b="b"/>
            <a:pathLst>
              <a:path w="325120" h="74294">
                <a:moveTo>
                  <a:pt x="0" y="0"/>
                </a:moveTo>
                <a:lnTo>
                  <a:pt x="324612" y="73914"/>
                </a:lnTo>
              </a:path>
            </a:pathLst>
          </a:custGeom>
          <a:ln w="9905">
            <a:solidFill>
              <a:srgbClr val="002E5F"/>
            </a:solidFill>
          </a:ln>
        </p:spPr>
        <p:txBody>
          <a:bodyPr wrap="square" lIns="0" tIns="0" rIns="0" bIns="0" rtlCol="0"/>
          <a:lstStyle/>
          <a:p>
            <a:endParaRPr/>
          </a:p>
        </p:txBody>
      </p:sp>
      <p:sp>
        <p:nvSpPr>
          <p:cNvPr id="15" name="object 15"/>
          <p:cNvSpPr/>
          <p:nvPr/>
        </p:nvSpPr>
        <p:spPr>
          <a:xfrm>
            <a:off x="3361563" y="3196970"/>
            <a:ext cx="234315" cy="144780"/>
          </a:xfrm>
          <a:custGeom>
            <a:avLst/>
            <a:gdLst/>
            <a:ahLst/>
            <a:cxnLst/>
            <a:rect l="l" t="t" r="r" b="b"/>
            <a:pathLst>
              <a:path w="234314" h="144779">
                <a:moveTo>
                  <a:pt x="0" y="24130"/>
                </a:moveTo>
                <a:lnTo>
                  <a:pt x="1895" y="14733"/>
                </a:lnTo>
                <a:lnTo>
                  <a:pt x="7064" y="7064"/>
                </a:lnTo>
                <a:lnTo>
                  <a:pt x="14733" y="1895"/>
                </a:lnTo>
                <a:lnTo>
                  <a:pt x="24129" y="0"/>
                </a:lnTo>
                <a:lnTo>
                  <a:pt x="209803" y="0"/>
                </a:lnTo>
                <a:lnTo>
                  <a:pt x="219200" y="1895"/>
                </a:lnTo>
                <a:lnTo>
                  <a:pt x="226869" y="7064"/>
                </a:lnTo>
                <a:lnTo>
                  <a:pt x="232038" y="14733"/>
                </a:lnTo>
                <a:lnTo>
                  <a:pt x="233934" y="24130"/>
                </a:lnTo>
                <a:lnTo>
                  <a:pt x="233934" y="120650"/>
                </a:lnTo>
                <a:lnTo>
                  <a:pt x="232038" y="130046"/>
                </a:lnTo>
                <a:lnTo>
                  <a:pt x="226869" y="137715"/>
                </a:lnTo>
                <a:lnTo>
                  <a:pt x="219200" y="142884"/>
                </a:lnTo>
                <a:lnTo>
                  <a:pt x="209803" y="144780"/>
                </a:lnTo>
                <a:lnTo>
                  <a:pt x="24129" y="144780"/>
                </a:lnTo>
                <a:lnTo>
                  <a:pt x="14733" y="142884"/>
                </a:lnTo>
                <a:lnTo>
                  <a:pt x="7064" y="137715"/>
                </a:lnTo>
                <a:lnTo>
                  <a:pt x="1895" y="130046"/>
                </a:lnTo>
                <a:lnTo>
                  <a:pt x="0" y="120650"/>
                </a:lnTo>
                <a:lnTo>
                  <a:pt x="0" y="24130"/>
                </a:lnTo>
                <a:close/>
              </a:path>
            </a:pathLst>
          </a:custGeom>
          <a:ln w="9906">
            <a:solidFill>
              <a:srgbClr val="002E5F"/>
            </a:solidFill>
          </a:ln>
        </p:spPr>
        <p:txBody>
          <a:bodyPr wrap="square" lIns="0" tIns="0" rIns="0" bIns="0" rtlCol="0"/>
          <a:lstStyle/>
          <a:p>
            <a:endParaRPr/>
          </a:p>
        </p:txBody>
      </p:sp>
      <p:sp>
        <p:nvSpPr>
          <p:cNvPr id="16" name="object 16"/>
          <p:cNvSpPr/>
          <p:nvPr/>
        </p:nvSpPr>
        <p:spPr>
          <a:xfrm>
            <a:off x="3827907" y="3196970"/>
            <a:ext cx="234315" cy="144780"/>
          </a:xfrm>
          <a:custGeom>
            <a:avLst/>
            <a:gdLst/>
            <a:ahLst/>
            <a:cxnLst/>
            <a:rect l="l" t="t" r="r" b="b"/>
            <a:pathLst>
              <a:path w="234314" h="144779">
                <a:moveTo>
                  <a:pt x="0" y="24130"/>
                </a:moveTo>
                <a:lnTo>
                  <a:pt x="1895" y="14733"/>
                </a:lnTo>
                <a:lnTo>
                  <a:pt x="7064" y="7064"/>
                </a:lnTo>
                <a:lnTo>
                  <a:pt x="14733" y="1895"/>
                </a:lnTo>
                <a:lnTo>
                  <a:pt x="24129" y="0"/>
                </a:lnTo>
                <a:lnTo>
                  <a:pt x="209803" y="0"/>
                </a:lnTo>
                <a:lnTo>
                  <a:pt x="219200" y="1895"/>
                </a:lnTo>
                <a:lnTo>
                  <a:pt x="226869" y="7064"/>
                </a:lnTo>
                <a:lnTo>
                  <a:pt x="232038" y="14733"/>
                </a:lnTo>
                <a:lnTo>
                  <a:pt x="233933" y="24130"/>
                </a:lnTo>
                <a:lnTo>
                  <a:pt x="233933" y="120650"/>
                </a:lnTo>
                <a:lnTo>
                  <a:pt x="232038" y="130046"/>
                </a:lnTo>
                <a:lnTo>
                  <a:pt x="226869" y="137715"/>
                </a:lnTo>
                <a:lnTo>
                  <a:pt x="219200" y="142884"/>
                </a:lnTo>
                <a:lnTo>
                  <a:pt x="209803" y="144780"/>
                </a:lnTo>
                <a:lnTo>
                  <a:pt x="24129" y="144780"/>
                </a:lnTo>
                <a:lnTo>
                  <a:pt x="14733" y="142884"/>
                </a:lnTo>
                <a:lnTo>
                  <a:pt x="7064" y="137715"/>
                </a:lnTo>
                <a:lnTo>
                  <a:pt x="1895" y="130046"/>
                </a:lnTo>
                <a:lnTo>
                  <a:pt x="0" y="120650"/>
                </a:lnTo>
                <a:lnTo>
                  <a:pt x="0" y="24130"/>
                </a:lnTo>
                <a:close/>
              </a:path>
            </a:pathLst>
          </a:custGeom>
          <a:ln w="9906">
            <a:solidFill>
              <a:srgbClr val="002E5F"/>
            </a:solidFill>
          </a:ln>
        </p:spPr>
        <p:txBody>
          <a:bodyPr wrap="square" lIns="0" tIns="0" rIns="0" bIns="0" rtlCol="0"/>
          <a:lstStyle/>
          <a:p>
            <a:endParaRPr/>
          </a:p>
        </p:txBody>
      </p:sp>
      <p:sp>
        <p:nvSpPr>
          <p:cNvPr id="17" name="object 17"/>
          <p:cNvSpPr/>
          <p:nvPr/>
        </p:nvSpPr>
        <p:spPr>
          <a:xfrm>
            <a:off x="3474592" y="3337052"/>
            <a:ext cx="236854" cy="221615"/>
          </a:xfrm>
          <a:custGeom>
            <a:avLst/>
            <a:gdLst/>
            <a:ahLst/>
            <a:cxnLst/>
            <a:rect l="l" t="t" r="r" b="b"/>
            <a:pathLst>
              <a:path w="236854" h="221614">
                <a:moveTo>
                  <a:pt x="176620" y="173833"/>
                </a:moveTo>
                <a:lnTo>
                  <a:pt x="154940" y="197104"/>
                </a:lnTo>
                <a:lnTo>
                  <a:pt x="236728" y="221107"/>
                </a:lnTo>
                <a:lnTo>
                  <a:pt x="222280" y="182499"/>
                </a:lnTo>
                <a:lnTo>
                  <a:pt x="185928" y="182499"/>
                </a:lnTo>
                <a:lnTo>
                  <a:pt x="176620" y="173833"/>
                </a:lnTo>
                <a:close/>
              </a:path>
              <a:path w="236854" h="221614">
                <a:moveTo>
                  <a:pt x="185260" y="164559"/>
                </a:moveTo>
                <a:lnTo>
                  <a:pt x="176620" y="173833"/>
                </a:lnTo>
                <a:lnTo>
                  <a:pt x="185928" y="182499"/>
                </a:lnTo>
                <a:lnTo>
                  <a:pt x="194564" y="173228"/>
                </a:lnTo>
                <a:lnTo>
                  <a:pt x="185260" y="164559"/>
                </a:lnTo>
                <a:close/>
              </a:path>
              <a:path w="236854" h="221614">
                <a:moveTo>
                  <a:pt x="206883" y="141350"/>
                </a:moveTo>
                <a:lnTo>
                  <a:pt x="185260" y="164559"/>
                </a:lnTo>
                <a:lnTo>
                  <a:pt x="194564" y="173228"/>
                </a:lnTo>
                <a:lnTo>
                  <a:pt x="185928" y="182499"/>
                </a:lnTo>
                <a:lnTo>
                  <a:pt x="222280" y="182499"/>
                </a:lnTo>
                <a:lnTo>
                  <a:pt x="206883" y="141350"/>
                </a:lnTo>
                <a:close/>
              </a:path>
              <a:path w="236854" h="221614">
                <a:moveTo>
                  <a:pt x="8636" y="0"/>
                </a:moveTo>
                <a:lnTo>
                  <a:pt x="0" y="9398"/>
                </a:lnTo>
                <a:lnTo>
                  <a:pt x="176620" y="173833"/>
                </a:lnTo>
                <a:lnTo>
                  <a:pt x="185260" y="164559"/>
                </a:lnTo>
                <a:lnTo>
                  <a:pt x="8636" y="0"/>
                </a:lnTo>
                <a:close/>
              </a:path>
            </a:pathLst>
          </a:custGeom>
          <a:solidFill>
            <a:srgbClr val="002E5F"/>
          </a:solidFill>
        </p:spPr>
        <p:txBody>
          <a:bodyPr wrap="square" lIns="0" tIns="0" rIns="0" bIns="0" rtlCol="0"/>
          <a:lstStyle/>
          <a:p>
            <a:endParaRPr/>
          </a:p>
        </p:txBody>
      </p:sp>
      <p:sp>
        <p:nvSpPr>
          <p:cNvPr id="18" name="object 18"/>
          <p:cNvSpPr/>
          <p:nvPr/>
        </p:nvSpPr>
        <p:spPr>
          <a:xfrm>
            <a:off x="3711321" y="3336671"/>
            <a:ext cx="295910" cy="221615"/>
          </a:xfrm>
          <a:custGeom>
            <a:avLst/>
            <a:gdLst/>
            <a:ahLst/>
            <a:cxnLst/>
            <a:rect l="l" t="t" r="r" b="b"/>
            <a:pathLst>
              <a:path w="295910" h="221614">
                <a:moveTo>
                  <a:pt x="38480" y="145541"/>
                </a:moveTo>
                <a:lnTo>
                  <a:pt x="0" y="221487"/>
                </a:lnTo>
                <a:lnTo>
                  <a:pt x="83946" y="206755"/>
                </a:lnTo>
                <a:lnTo>
                  <a:pt x="70552" y="188721"/>
                </a:lnTo>
                <a:lnTo>
                  <a:pt x="54737" y="188721"/>
                </a:lnTo>
                <a:lnTo>
                  <a:pt x="47243" y="178561"/>
                </a:lnTo>
                <a:lnTo>
                  <a:pt x="57408" y="171024"/>
                </a:lnTo>
                <a:lnTo>
                  <a:pt x="38480" y="145541"/>
                </a:lnTo>
                <a:close/>
              </a:path>
              <a:path w="295910" h="221614">
                <a:moveTo>
                  <a:pt x="57408" y="171024"/>
                </a:moveTo>
                <a:lnTo>
                  <a:pt x="47243" y="178561"/>
                </a:lnTo>
                <a:lnTo>
                  <a:pt x="54737" y="188721"/>
                </a:lnTo>
                <a:lnTo>
                  <a:pt x="64937" y="181161"/>
                </a:lnTo>
                <a:lnTo>
                  <a:pt x="57408" y="171024"/>
                </a:lnTo>
                <a:close/>
              </a:path>
              <a:path w="295910" h="221614">
                <a:moveTo>
                  <a:pt x="64937" y="181161"/>
                </a:moveTo>
                <a:lnTo>
                  <a:pt x="54737" y="188721"/>
                </a:lnTo>
                <a:lnTo>
                  <a:pt x="70552" y="188721"/>
                </a:lnTo>
                <a:lnTo>
                  <a:pt x="64937" y="181161"/>
                </a:lnTo>
                <a:close/>
              </a:path>
              <a:path w="295910" h="221614">
                <a:moveTo>
                  <a:pt x="288036" y="0"/>
                </a:moveTo>
                <a:lnTo>
                  <a:pt x="57408" y="171024"/>
                </a:lnTo>
                <a:lnTo>
                  <a:pt x="64937" y="181161"/>
                </a:lnTo>
                <a:lnTo>
                  <a:pt x="295655" y="10159"/>
                </a:lnTo>
                <a:lnTo>
                  <a:pt x="288036" y="0"/>
                </a:lnTo>
                <a:close/>
              </a:path>
            </a:pathLst>
          </a:custGeom>
          <a:solidFill>
            <a:srgbClr val="002E5F"/>
          </a:solidFill>
        </p:spPr>
        <p:txBody>
          <a:bodyPr wrap="square" lIns="0" tIns="0" rIns="0" bIns="0" rtlCol="0"/>
          <a:lstStyle/>
          <a:p>
            <a:endParaRPr/>
          </a:p>
        </p:txBody>
      </p:sp>
      <p:sp>
        <p:nvSpPr>
          <p:cNvPr id="19" name="object 19"/>
          <p:cNvSpPr/>
          <p:nvPr/>
        </p:nvSpPr>
        <p:spPr>
          <a:xfrm>
            <a:off x="3673221" y="3558159"/>
            <a:ext cx="76200" cy="359410"/>
          </a:xfrm>
          <a:custGeom>
            <a:avLst/>
            <a:gdLst/>
            <a:ahLst/>
            <a:cxnLst/>
            <a:rect l="l" t="t" r="r" b="b"/>
            <a:pathLst>
              <a:path w="76200" h="359410">
                <a:moveTo>
                  <a:pt x="31750" y="282701"/>
                </a:moveTo>
                <a:lnTo>
                  <a:pt x="0" y="282701"/>
                </a:lnTo>
                <a:lnTo>
                  <a:pt x="38100" y="358901"/>
                </a:lnTo>
                <a:lnTo>
                  <a:pt x="69850" y="295401"/>
                </a:lnTo>
                <a:lnTo>
                  <a:pt x="31750" y="295401"/>
                </a:lnTo>
                <a:lnTo>
                  <a:pt x="31750" y="282701"/>
                </a:lnTo>
                <a:close/>
              </a:path>
              <a:path w="76200" h="359410">
                <a:moveTo>
                  <a:pt x="44450" y="0"/>
                </a:moveTo>
                <a:lnTo>
                  <a:pt x="31750" y="0"/>
                </a:lnTo>
                <a:lnTo>
                  <a:pt x="31750" y="295401"/>
                </a:lnTo>
                <a:lnTo>
                  <a:pt x="44450" y="295401"/>
                </a:lnTo>
                <a:lnTo>
                  <a:pt x="44450" y="0"/>
                </a:lnTo>
                <a:close/>
              </a:path>
              <a:path w="76200" h="359410">
                <a:moveTo>
                  <a:pt x="76200" y="282701"/>
                </a:moveTo>
                <a:lnTo>
                  <a:pt x="44450" y="282701"/>
                </a:lnTo>
                <a:lnTo>
                  <a:pt x="44450" y="295401"/>
                </a:lnTo>
                <a:lnTo>
                  <a:pt x="69850" y="295401"/>
                </a:lnTo>
                <a:lnTo>
                  <a:pt x="76200" y="282701"/>
                </a:lnTo>
                <a:close/>
              </a:path>
            </a:pathLst>
          </a:custGeom>
          <a:solidFill>
            <a:srgbClr val="002E5F"/>
          </a:solidFill>
        </p:spPr>
        <p:txBody>
          <a:bodyPr wrap="square" lIns="0" tIns="0" rIns="0" bIns="0" rtlCol="0"/>
          <a:lstStyle/>
          <a:p>
            <a:endParaRPr/>
          </a:p>
        </p:txBody>
      </p:sp>
      <p:sp>
        <p:nvSpPr>
          <p:cNvPr id="20" name="object 20"/>
          <p:cNvSpPr/>
          <p:nvPr/>
        </p:nvSpPr>
        <p:spPr>
          <a:xfrm>
            <a:off x="3595496" y="3917060"/>
            <a:ext cx="234315" cy="144780"/>
          </a:xfrm>
          <a:custGeom>
            <a:avLst/>
            <a:gdLst/>
            <a:ahLst/>
            <a:cxnLst/>
            <a:rect l="l" t="t" r="r" b="b"/>
            <a:pathLst>
              <a:path w="234314" h="144779">
                <a:moveTo>
                  <a:pt x="0" y="24129"/>
                </a:moveTo>
                <a:lnTo>
                  <a:pt x="1895" y="14739"/>
                </a:lnTo>
                <a:lnTo>
                  <a:pt x="7064" y="7069"/>
                </a:lnTo>
                <a:lnTo>
                  <a:pt x="14733" y="1896"/>
                </a:lnTo>
                <a:lnTo>
                  <a:pt x="24129" y="0"/>
                </a:lnTo>
                <a:lnTo>
                  <a:pt x="209803" y="0"/>
                </a:lnTo>
                <a:lnTo>
                  <a:pt x="219200" y="1896"/>
                </a:lnTo>
                <a:lnTo>
                  <a:pt x="226869" y="7069"/>
                </a:lnTo>
                <a:lnTo>
                  <a:pt x="232038" y="14739"/>
                </a:lnTo>
                <a:lnTo>
                  <a:pt x="233933" y="24129"/>
                </a:lnTo>
                <a:lnTo>
                  <a:pt x="233933" y="120650"/>
                </a:lnTo>
                <a:lnTo>
                  <a:pt x="232038" y="130040"/>
                </a:lnTo>
                <a:lnTo>
                  <a:pt x="226869" y="137710"/>
                </a:lnTo>
                <a:lnTo>
                  <a:pt x="219200" y="142883"/>
                </a:lnTo>
                <a:lnTo>
                  <a:pt x="209803" y="144779"/>
                </a:lnTo>
                <a:lnTo>
                  <a:pt x="24129" y="144779"/>
                </a:lnTo>
                <a:lnTo>
                  <a:pt x="14733" y="142883"/>
                </a:lnTo>
                <a:lnTo>
                  <a:pt x="7064" y="137710"/>
                </a:lnTo>
                <a:lnTo>
                  <a:pt x="1895" y="130040"/>
                </a:lnTo>
                <a:lnTo>
                  <a:pt x="0" y="120650"/>
                </a:lnTo>
                <a:lnTo>
                  <a:pt x="0" y="24129"/>
                </a:lnTo>
                <a:close/>
              </a:path>
            </a:pathLst>
          </a:custGeom>
          <a:ln w="9906">
            <a:solidFill>
              <a:srgbClr val="002E5F"/>
            </a:solidFill>
          </a:ln>
        </p:spPr>
        <p:txBody>
          <a:bodyPr wrap="square" lIns="0" tIns="0" rIns="0" bIns="0" rtlCol="0"/>
          <a:lstStyle/>
          <a:p>
            <a:endParaRPr/>
          </a:p>
        </p:txBody>
      </p:sp>
      <p:sp>
        <p:nvSpPr>
          <p:cNvPr id="21" name="object 21"/>
          <p:cNvSpPr/>
          <p:nvPr/>
        </p:nvSpPr>
        <p:spPr>
          <a:xfrm>
            <a:off x="2316860" y="2703957"/>
            <a:ext cx="365760" cy="514350"/>
          </a:xfrm>
          <a:custGeom>
            <a:avLst/>
            <a:gdLst/>
            <a:ahLst/>
            <a:cxnLst/>
            <a:rect l="l" t="t" r="r" b="b"/>
            <a:pathLst>
              <a:path w="365760" h="514350">
                <a:moveTo>
                  <a:pt x="182880" y="0"/>
                </a:moveTo>
                <a:lnTo>
                  <a:pt x="182880" y="128524"/>
                </a:lnTo>
                <a:lnTo>
                  <a:pt x="0" y="128524"/>
                </a:lnTo>
                <a:lnTo>
                  <a:pt x="0" y="385699"/>
                </a:lnTo>
                <a:lnTo>
                  <a:pt x="182880" y="385699"/>
                </a:lnTo>
                <a:lnTo>
                  <a:pt x="182880" y="514350"/>
                </a:lnTo>
                <a:lnTo>
                  <a:pt x="365759" y="257175"/>
                </a:lnTo>
                <a:lnTo>
                  <a:pt x="182880" y="0"/>
                </a:lnTo>
                <a:close/>
              </a:path>
            </a:pathLst>
          </a:custGeom>
          <a:solidFill>
            <a:srgbClr val="D5EAFF"/>
          </a:solidFill>
        </p:spPr>
        <p:txBody>
          <a:bodyPr wrap="square" lIns="0" tIns="0" rIns="0" bIns="0" rtlCol="0"/>
          <a:lstStyle/>
          <a:p>
            <a:endParaRPr/>
          </a:p>
        </p:txBody>
      </p:sp>
      <p:sp>
        <p:nvSpPr>
          <p:cNvPr id="22" name="object 22"/>
          <p:cNvSpPr/>
          <p:nvPr/>
        </p:nvSpPr>
        <p:spPr>
          <a:xfrm>
            <a:off x="2316860" y="2703957"/>
            <a:ext cx="365760" cy="514350"/>
          </a:xfrm>
          <a:custGeom>
            <a:avLst/>
            <a:gdLst/>
            <a:ahLst/>
            <a:cxnLst/>
            <a:rect l="l" t="t" r="r" b="b"/>
            <a:pathLst>
              <a:path w="365760" h="514350">
                <a:moveTo>
                  <a:pt x="0" y="128524"/>
                </a:moveTo>
                <a:lnTo>
                  <a:pt x="182880" y="128524"/>
                </a:lnTo>
                <a:lnTo>
                  <a:pt x="182880" y="0"/>
                </a:lnTo>
                <a:lnTo>
                  <a:pt x="365759" y="257175"/>
                </a:lnTo>
                <a:lnTo>
                  <a:pt x="182880" y="514350"/>
                </a:lnTo>
                <a:lnTo>
                  <a:pt x="182880" y="385699"/>
                </a:lnTo>
                <a:lnTo>
                  <a:pt x="0" y="385699"/>
                </a:lnTo>
                <a:lnTo>
                  <a:pt x="0" y="128524"/>
                </a:lnTo>
                <a:close/>
              </a:path>
            </a:pathLst>
          </a:custGeom>
          <a:ln w="25146">
            <a:solidFill>
              <a:srgbClr val="002E5F"/>
            </a:solidFill>
          </a:ln>
        </p:spPr>
        <p:txBody>
          <a:bodyPr wrap="square" lIns="0" tIns="0" rIns="0" bIns="0" rtlCol="0"/>
          <a:lstStyle/>
          <a:p>
            <a:endParaRPr/>
          </a:p>
        </p:txBody>
      </p:sp>
      <p:sp>
        <p:nvSpPr>
          <p:cNvPr id="23" name="object 23"/>
          <p:cNvSpPr txBox="1"/>
          <p:nvPr/>
        </p:nvSpPr>
        <p:spPr>
          <a:xfrm>
            <a:off x="3466972" y="3325367"/>
            <a:ext cx="534670" cy="267335"/>
          </a:xfrm>
          <a:prstGeom prst="rect">
            <a:avLst/>
          </a:prstGeom>
        </p:spPr>
        <p:txBody>
          <a:bodyPr vert="horz" wrap="square" lIns="0" tIns="0" rIns="0" bIns="0" rtlCol="0">
            <a:spAutoFit/>
          </a:bodyPr>
          <a:lstStyle/>
          <a:p>
            <a:pPr marL="12700">
              <a:lnSpc>
                <a:spcPct val="100000"/>
              </a:lnSpc>
              <a:tabLst>
                <a:tab pos="521334" algn="l"/>
              </a:tabLst>
            </a:pPr>
            <a:r>
              <a:rPr sz="1600" u="sng" spc="-85" dirty="0">
                <a:solidFill>
                  <a:srgbClr val="002E5F"/>
                </a:solidFill>
                <a:latin typeface="Arial"/>
                <a:cs typeface="Arial"/>
              </a:rPr>
              <a:t> 	</a:t>
            </a:r>
            <a:endParaRPr sz="1600">
              <a:latin typeface="Arial"/>
              <a:cs typeface="Arial"/>
            </a:endParaRPr>
          </a:p>
        </p:txBody>
      </p:sp>
      <p:sp>
        <p:nvSpPr>
          <p:cNvPr id="24" name="object 24"/>
          <p:cNvSpPr txBox="1"/>
          <p:nvPr/>
        </p:nvSpPr>
        <p:spPr>
          <a:xfrm>
            <a:off x="2763773" y="1402841"/>
            <a:ext cx="1938655" cy="243840"/>
          </a:xfrm>
          <a:prstGeom prst="rect">
            <a:avLst/>
          </a:prstGeom>
        </p:spPr>
        <p:txBody>
          <a:bodyPr vert="horz" wrap="square" lIns="0" tIns="0" rIns="0" bIns="0" rtlCol="0">
            <a:spAutoFit/>
          </a:bodyPr>
          <a:lstStyle/>
          <a:p>
            <a:pPr marL="12700">
              <a:lnSpc>
                <a:spcPct val="100000"/>
              </a:lnSpc>
            </a:pPr>
            <a:r>
              <a:rPr sz="1600" spc="-45" dirty="0">
                <a:solidFill>
                  <a:srgbClr val="002E5F"/>
                </a:solidFill>
                <a:latin typeface="Arial"/>
                <a:cs typeface="Arial"/>
              </a:rPr>
              <a:t>Static/Structural</a:t>
            </a:r>
            <a:r>
              <a:rPr sz="1600" spc="-140" dirty="0">
                <a:solidFill>
                  <a:srgbClr val="002E5F"/>
                </a:solidFill>
                <a:latin typeface="Arial"/>
                <a:cs typeface="Arial"/>
              </a:rPr>
              <a:t> </a:t>
            </a:r>
            <a:r>
              <a:rPr sz="1600" spc="-50" dirty="0">
                <a:solidFill>
                  <a:srgbClr val="002E5F"/>
                </a:solidFill>
                <a:latin typeface="Arial"/>
                <a:cs typeface="Arial"/>
              </a:rPr>
              <a:t>model</a:t>
            </a:r>
            <a:endParaRPr sz="1600">
              <a:latin typeface="Arial"/>
              <a:cs typeface="Arial"/>
            </a:endParaRPr>
          </a:p>
        </p:txBody>
      </p:sp>
      <p:sp>
        <p:nvSpPr>
          <p:cNvPr id="25" name="object 25"/>
          <p:cNvSpPr txBox="1"/>
          <p:nvPr/>
        </p:nvSpPr>
        <p:spPr>
          <a:xfrm>
            <a:off x="2008123" y="3325367"/>
            <a:ext cx="3082290" cy="1251585"/>
          </a:xfrm>
          <a:prstGeom prst="rect">
            <a:avLst/>
          </a:prstGeom>
        </p:spPr>
        <p:txBody>
          <a:bodyPr vert="horz" wrap="square" lIns="0" tIns="0" rIns="0" bIns="0" rtlCol="0">
            <a:spAutoFit/>
          </a:bodyPr>
          <a:lstStyle/>
          <a:p>
            <a:pPr marL="12700" marR="2057400">
              <a:lnSpc>
                <a:spcPct val="100000"/>
              </a:lnSpc>
            </a:pPr>
            <a:r>
              <a:rPr sz="1600" dirty="0">
                <a:solidFill>
                  <a:srgbClr val="002E5F"/>
                </a:solidFill>
                <a:latin typeface="Arial"/>
                <a:cs typeface="Arial"/>
              </a:rPr>
              <a:t>r</a:t>
            </a:r>
            <a:r>
              <a:rPr sz="1600" spc="-45" dirty="0">
                <a:solidFill>
                  <a:srgbClr val="002E5F"/>
                </a:solidFill>
                <a:latin typeface="Arial"/>
                <a:cs typeface="Arial"/>
              </a:rPr>
              <a:t>ep</a:t>
            </a:r>
            <a:r>
              <a:rPr sz="1600" spc="-60" dirty="0">
                <a:solidFill>
                  <a:srgbClr val="002E5F"/>
                </a:solidFill>
                <a:latin typeface="Arial"/>
                <a:cs typeface="Arial"/>
              </a:rPr>
              <a:t>r</a:t>
            </a:r>
            <a:r>
              <a:rPr sz="1600" spc="-105" dirty="0">
                <a:solidFill>
                  <a:srgbClr val="002E5F"/>
                </a:solidFill>
                <a:latin typeface="Arial"/>
                <a:cs typeface="Arial"/>
              </a:rPr>
              <a:t>ese</a:t>
            </a:r>
            <a:r>
              <a:rPr sz="1600" spc="-130" dirty="0">
                <a:solidFill>
                  <a:srgbClr val="002E5F"/>
                </a:solidFill>
                <a:latin typeface="Arial"/>
                <a:cs typeface="Arial"/>
              </a:rPr>
              <a:t>n</a:t>
            </a:r>
            <a:r>
              <a:rPr sz="1600" spc="65" dirty="0">
                <a:solidFill>
                  <a:srgbClr val="002E5F"/>
                </a:solidFill>
                <a:latin typeface="Arial"/>
                <a:cs typeface="Arial"/>
              </a:rPr>
              <a:t>t</a:t>
            </a:r>
            <a:r>
              <a:rPr sz="1600" spc="-55" dirty="0">
                <a:solidFill>
                  <a:srgbClr val="002E5F"/>
                </a:solidFill>
                <a:latin typeface="Arial"/>
                <a:cs typeface="Arial"/>
              </a:rPr>
              <a:t>ed  </a:t>
            </a:r>
            <a:r>
              <a:rPr sz="1600" spc="-75" dirty="0">
                <a:solidFill>
                  <a:srgbClr val="002E5F"/>
                </a:solidFill>
                <a:latin typeface="Arial"/>
                <a:cs typeface="Arial"/>
              </a:rPr>
              <a:t>by</a:t>
            </a:r>
            <a:endParaRPr sz="1600">
              <a:latin typeface="Arial"/>
              <a:cs typeface="Arial"/>
            </a:endParaRPr>
          </a:p>
          <a:p>
            <a:pPr>
              <a:lnSpc>
                <a:spcPct val="100000"/>
              </a:lnSpc>
            </a:pPr>
            <a:endParaRPr sz="1600">
              <a:latin typeface="Times New Roman"/>
              <a:cs typeface="Times New Roman"/>
            </a:endParaRPr>
          </a:p>
          <a:p>
            <a:pPr>
              <a:lnSpc>
                <a:spcPct val="100000"/>
              </a:lnSpc>
            </a:pPr>
            <a:endParaRPr sz="1800">
              <a:latin typeface="Times New Roman"/>
              <a:cs typeface="Times New Roman"/>
            </a:endParaRPr>
          </a:p>
          <a:p>
            <a:pPr marL="778510">
              <a:lnSpc>
                <a:spcPct val="100000"/>
              </a:lnSpc>
              <a:spcBef>
                <a:spcPts val="5"/>
              </a:spcBef>
            </a:pPr>
            <a:r>
              <a:rPr sz="1600" spc="-70" dirty="0">
                <a:solidFill>
                  <a:srgbClr val="002E5F"/>
                </a:solidFill>
                <a:latin typeface="Arial"/>
                <a:cs typeface="Arial"/>
              </a:rPr>
              <a:t>Dynamic/Behavoural</a:t>
            </a:r>
            <a:r>
              <a:rPr sz="1600" spc="-170" dirty="0">
                <a:solidFill>
                  <a:srgbClr val="002E5F"/>
                </a:solidFill>
                <a:latin typeface="Arial"/>
                <a:cs typeface="Arial"/>
              </a:rPr>
              <a:t> </a:t>
            </a:r>
            <a:r>
              <a:rPr sz="1600" spc="-50" dirty="0">
                <a:solidFill>
                  <a:srgbClr val="002E5F"/>
                </a:solidFill>
                <a:latin typeface="Arial"/>
                <a:cs typeface="Arial"/>
              </a:rPr>
              <a:t>model</a:t>
            </a:r>
            <a:endParaRPr sz="1600">
              <a:latin typeface="Arial"/>
              <a:cs typeface="Arial"/>
            </a:endParaRPr>
          </a:p>
        </p:txBody>
      </p:sp>
      <p:sp>
        <p:nvSpPr>
          <p:cNvPr id="26" name="object 26"/>
          <p:cNvSpPr/>
          <p:nvPr/>
        </p:nvSpPr>
        <p:spPr>
          <a:xfrm>
            <a:off x="4458080" y="1858136"/>
            <a:ext cx="657225" cy="514350"/>
          </a:xfrm>
          <a:custGeom>
            <a:avLst/>
            <a:gdLst/>
            <a:ahLst/>
            <a:cxnLst/>
            <a:rect l="l" t="t" r="r" b="b"/>
            <a:pathLst>
              <a:path w="657225" h="514350">
                <a:moveTo>
                  <a:pt x="399669" y="0"/>
                </a:moveTo>
                <a:lnTo>
                  <a:pt x="399669" y="128524"/>
                </a:lnTo>
                <a:lnTo>
                  <a:pt x="0" y="128524"/>
                </a:lnTo>
                <a:lnTo>
                  <a:pt x="0" y="385699"/>
                </a:lnTo>
                <a:lnTo>
                  <a:pt x="399669" y="385699"/>
                </a:lnTo>
                <a:lnTo>
                  <a:pt x="399669" y="514350"/>
                </a:lnTo>
                <a:lnTo>
                  <a:pt x="656844" y="257175"/>
                </a:lnTo>
                <a:lnTo>
                  <a:pt x="399669" y="0"/>
                </a:lnTo>
                <a:close/>
              </a:path>
            </a:pathLst>
          </a:custGeom>
          <a:solidFill>
            <a:srgbClr val="D5EAFF"/>
          </a:solidFill>
        </p:spPr>
        <p:txBody>
          <a:bodyPr wrap="square" lIns="0" tIns="0" rIns="0" bIns="0" rtlCol="0"/>
          <a:lstStyle/>
          <a:p>
            <a:endParaRPr/>
          </a:p>
        </p:txBody>
      </p:sp>
      <p:sp>
        <p:nvSpPr>
          <p:cNvPr id="27" name="object 27"/>
          <p:cNvSpPr/>
          <p:nvPr/>
        </p:nvSpPr>
        <p:spPr>
          <a:xfrm>
            <a:off x="4458080" y="1858136"/>
            <a:ext cx="657225" cy="514350"/>
          </a:xfrm>
          <a:custGeom>
            <a:avLst/>
            <a:gdLst/>
            <a:ahLst/>
            <a:cxnLst/>
            <a:rect l="l" t="t" r="r" b="b"/>
            <a:pathLst>
              <a:path w="657225" h="514350">
                <a:moveTo>
                  <a:pt x="0" y="128524"/>
                </a:moveTo>
                <a:lnTo>
                  <a:pt x="399669" y="128524"/>
                </a:lnTo>
                <a:lnTo>
                  <a:pt x="399669" y="0"/>
                </a:lnTo>
                <a:lnTo>
                  <a:pt x="656844" y="257175"/>
                </a:lnTo>
                <a:lnTo>
                  <a:pt x="399669" y="514350"/>
                </a:lnTo>
                <a:lnTo>
                  <a:pt x="399669" y="385699"/>
                </a:lnTo>
                <a:lnTo>
                  <a:pt x="0" y="385699"/>
                </a:lnTo>
                <a:lnTo>
                  <a:pt x="0" y="128524"/>
                </a:lnTo>
                <a:close/>
              </a:path>
            </a:pathLst>
          </a:custGeom>
          <a:ln w="25145">
            <a:solidFill>
              <a:srgbClr val="002E5F"/>
            </a:solidFill>
          </a:ln>
        </p:spPr>
        <p:txBody>
          <a:bodyPr wrap="square" lIns="0" tIns="0" rIns="0" bIns="0" rtlCol="0"/>
          <a:lstStyle/>
          <a:p>
            <a:endParaRPr/>
          </a:p>
        </p:txBody>
      </p:sp>
      <p:sp>
        <p:nvSpPr>
          <p:cNvPr id="28" name="object 28"/>
          <p:cNvSpPr txBox="1"/>
          <p:nvPr/>
        </p:nvSpPr>
        <p:spPr>
          <a:xfrm>
            <a:off x="4536694" y="2317242"/>
            <a:ext cx="460375" cy="267335"/>
          </a:xfrm>
          <a:prstGeom prst="rect">
            <a:avLst/>
          </a:prstGeom>
        </p:spPr>
        <p:txBody>
          <a:bodyPr vert="horz" wrap="square" lIns="0" tIns="0" rIns="0" bIns="0" rtlCol="0">
            <a:spAutoFit/>
          </a:bodyPr>
          <a:lstStyle/>
          <a:p>
            <a:pPr marL="12700">
              <a:lnSpc>
                <a:spcPct val="100000"/>
              </a:lnSpc>
            </a:pPr>
            <a:r>
              <a:rPr sz="1600" spc="-95" dirty="0">
                <a:solidFill>
                  <a:srgbClr val="002E5F"/>
                </a:solidFill>
                <a:latin typeface="Arial"/>
                <a:cs typeface="Arial"/>
              </a:rPr>
              <a:t>us</a:t>
            </a:r>
            <a:r>
              <a:rPr sz="1600" spc="-50" dirty="0">
                <a:solidFill>
                  <a:srgbClr val="002E5F"/>
                </a:solidFill>
                <a:latin typeface="Arial"/>
                <a:cs typeface="Arial"/>
              </a:rPr>
              <a:t>i</a:t>
            </a:r>
            <a:r>
              <a:rPr sz="1600" spc="-100" dirty="0">
                <a:solidFill>
                  <a:srgbClr val="002E5F"/>
                </a:solidFill>
                <a:latin typeface="Arial"/>
                <a:cs typeface="Arial"/>
              </a:rPr>
              <a:t>ng</a:t>
            </a:r>
            <a:endParaRPr sz="1600">
              <a:latin typeface="Arial"/>
              <a:cs typeface="Arial"/>
            </a:endParaRPr>
          </a:p>
        </p:txBody>
      </p:sp>
      <p:sp>
        <p:nvSpPr>
          <p:cNvPr id="29" name="object 29"/>
          <p:cNvSpPr/>
          <p:nvPr/>
        </p:nvSpPr>
        <p:spPr>
          <a:xfrm>
            <a:off x="5413247" y="1728216"/>
            <a:ext cx="914400" cy="886968"/>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5413247" y="3248405"/>
            <a:ext cx="914400" cy="887730"/>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4493133" y="3435477"/>
            <a:ext cx="657860" cy="514350"/>
          </a:xfrm>
          <a:custGeom>
            <a:avLst/>
            <a:gdLst/>
            <a:ahLst/>
            <a:cxnLst/>
            <a:rect l="l" t="t" r="r" b="b"/>
            <a:pathLst>
              <a:path w="657860" h="514350">
                <a:moveTo>
                  <a:pt x="400430" y="0"/>
                </a:moveTo>
                <a:lnTo>
                  <a:pt x="400430" y="128651"/>
                </a:lnTo>
                <a:lnTo>
                  <a:pt x="0" y="128651"/>
                </a:lnTo>
                <a:lnTo>
                  <a:pt x="0" y="385826"/>
                </a:lnTo>
                <a:lnTo>
                  <a:pt x="400430" y="385826"/>
                </a:lnTo>
                <a:lnTo>
                  <a:pt x="400430" y="514350"/>
                </a:lnTo>
                <a:lnTo>
                  <a:pt x="657605" y="257175"/>
                </a:lnTo>
                <a:lnTo>
                  <a:pt x="400430" y="0"/>
                </a:lnTo>
                <a:close/>
              </a:path>
            </a:pathLst>
          </a:custGeom>
          <a:solidFill>
            <a:srgbClr val="D5EAFF"/>
          </a:solidFill>
        </p:spPr>
        <p:txBody>
          <a:bodyPr wrap="square" lIns="0" tIns="0" rIns="0" bIns="0" rtlCol="0"/>
          <a:lstStyle/>
          <a:p>
            <a:endParaRPr/>
          </a:p>
        </p:txBody>
      </p:sp>
      <p:sp>
        <p:nvSpPr>
          <p:cNvPr id="32" name="object 32"/>
          <p:cNvSpPr/>
          <p:nvPr/>
        </p:nvSpPr>
        <p:spPr>
          <a:xfrm>
            <a:off x="4493133" y="3435477"/>
            <a:ext cx="657860" cy="514350"/>
          </a:xfrm>
          <a:custGeom>
            <a:avLst/>
            <a:gdLst/>
            <a:ahLst/>
            <a:cxnLst/>
            <a:rect l="l" t="t" r="r" b="b"/>
            <a:pathLst>
              <a:path w="657860" h="514350">
                <a:moveTo>
                  <a:pt x="0" y="128651"/>
                </a:moveTo>
                <a:lnTo>
                  <a:pt x="400430" y="128651"/>
                </a:lnTo>
                <a:lnTo>
                  <a:pt x="400430" y="0"/>
                </a:lnTo>
                <a:lnTo>
                  <a:pt x="657605" y="257175"/>
                </a:lnTo>
                <a:lnTo>
                  <a:pt x="400430" y="514350"/>
                </a:lnTo>
                <a:lnTo>
                  <a:pt x="400430" y="385826"/>
                </a:lnTo>
                <a:lnTo>
                  <a:pt x="0" y="385826"/>
                </a:lnTo>
                <a:lnTo>
                  <a:pt x="0" y="128651"/>
                </a:lnTo>
                <a:close/>
              </a:path>
            </a:pathLst>
          </a:custGeom>
          <a:ln w="25146">
            <a:solidFill>
              <a:srgbClr val="002E5F"/>
            </a:solidFill>
          </a:ln>
        </p:spPr>
        <p:txBody>
          <a:bodyPr wrap="square" lIns="0" tIns="0" rIns="0" bIns="0" rtlCol="0"/>
          <a:lstStyle/>
          <a:p>
            <a:endParaRPr/>
          </a:p>
        </p:txBody>
      </p:sp>
      <p:sp>
        <p:nvSpPr>
          <p:cNvPr id="33" name="object 33"/>
          <p:cNvSpPr txBox="1"/>
          <p:nvPr/>
        </p:nvSpPr>
        <p:spPr>
          <a:xfrm>
            <a:off x="4572000" y="3947667"/>
            <a:ext cx="461009" cy="267335"/>
          </a:xfrm>
          <a:prstGeom prst="rect">
            <a:avLst/>
          </a:prstGeom>
        </p:spPr>
        <p:txBody>
          <a:bodyPr vert="horz" wrap="square" lIns="0" tIns="0" rIns="0" bIns="0" rtlCol="0">
            <a:spAutoFit/>
          </a:bodyPr>
          <a:lstStyle/>
          <a:p>
            <a:pPr marL="12700">
              <a:lnSpc>
                <a:spcPct val="100000"/>
              </a:lnSpc>
            </a:pPr>
            <a:r>
              <a:rPr sz="1600" spc="-114" dirty="0">
                <a:solidFill>
                  <a:srgbClr val="002E5F"/>
                </a:solidFill>
                <a:latin typeface="Arial"/>
                <a:cs typeface="Arial"/>
              </a:rPr>
              <a:t>us</a:t>
            </a:r>
            <a:r>
              <a:rPr sz="1600" spc="-10" dirty="0">
                <a:solidFill>
                  <a:srgbClr val="002E5F"/>
                </a:solidFill>
                <a:latin typeface="Arial"/>
                <a:cs typeface="Arial"/>
              </a:rPr>
              <a:t>i</a:t>
            </a:r>
            <a:r>
              <a:rPr sz="1600" spc="-35" dirty="0">
                <a:solidFill>
                  <a:srgbClr val="002E5F"/>
                </a:solidFill>
                <a:latin typeface="Arial"/>
                <a:cs typeface="Arial"/>
              </a:rPr>
              <a:t>n</a:t>
            </a:r>
            <a:r>
              <a:rPr sz="1600" spc="-135" dirty="0">
                <a:solidFill>
                  <a:srgbClr val="002E5F"/>
                </a:solidFill>
                <a:latin typeface="Arial"/>
                <a:cs typeface="Arial"/>
              </a:rPr>
              <a:t>g</a:t>
            </a:r>
            <a:endParaRPr sz="1600">
              <a:latin typeface="Arial"/>
              <a:cs typeface="Arial"/>
            </a:endParaRPr>
          </a:p>
        </p:txBody>
      </p:sp>
      <p:sp>
        <p:nvSpPr>
          <p:cNvPr id="34" name="object 34"/>
          <p:cNvSpPr/>
          <p:nvPr/>
        </p:nvSpPr>
        <p:spPr>
          <a:xfrm>
            <a:off x="6237351" y="2709291"/>
            <a:ext cx="657225" cy="514350"/>
          </a:xfrm>
          <a:custGeom>
            <a:avLst/>
            <a:gdLst/>
            <a:ahLst/>
            <a:cxnLst/>
            <a:rect l="l" t="t" r="r" b="b"/>
            <a:pathLst>
              <a:path w="657225" h="514350">
                <a:moveTo>
                  <a:pt x="399669" y="0"/>
                </a:moveTo>
                <a:lnTo>
                  <a:pt x="399669" y="128523"/>
                </a:lnTo>
                <a:lnTo>
                  <a:pt x="0" y="128523"/>
                </a:lnTo>
                <a:lnTo>
                  <a:pt x="0" y="385698"/>
                </a:lnTo>
                <a:lnTo>
                  <a:pt x="399669" y="385698"/>
                </a:lnTo>
                <a:lnTo>
                  <a:pt x="399669" y="514350"/>
                </a:lnTo>
                <a:lnTo>
                  <a:pt x="656844" y="257175"/>
                </a:lnTo>
                <a:lnTo>
                  <a:pt x="399669" y="0"/>
                </a:lnTo>
                <a:close/>
              </a:path>
            </a:pathLst>
          </a:custGeom>
          <a:solidFill>
            <a:srgbClr val="D5EAFF"/>
          </a:solidFill>
        </p:spPr>
        <p:txBody>
          <a:bodyPr wrap="square" lIns="0" tIns="0" rIns="0" bIns="0" rtlCol="0"/>
          <a:lstStyle/>
          <a:p>
            <a:endParaRPr/>
          </a:p>
        </p:txBody>
      </p:sp>
      <p:sp>
        <p:nvSpPr>
          <p:cNvPr id="35" name="object 35"/>
          <p:cNvSpPr/>
          <p:nvPr/>
        </p:nvSpPr>
        <p:spPr>
          <a:xfrm>
            <a:off x="6237351" y="2709291"/>
            <a:ext cx="657225" cy="514350"/>
          </a:xfrm>
          <a:custGeom>
            <a:avLst/>
            <a:gdLst/>
            <a:ahLst/>
            <a:cxnLst/>
            <a:rect l="l" t="t" r="r" b="b"/>
            <a:pathLst>
              <a:path w="657225" h="514350">
                <a:moveTo>
                  <a:pt x="0" y="128523"/>
                </a:moveTo>
                <a:lnTo>
                  <a:pt x="399669" y="128523"/>
                </a:lnTo>
                <a:lnTo>
                  <a:pt x="399669" y="0"/>
                </a:lnTo>
                <a:lnTo>
                  <a:pt x="656844" y="257175"/>
                </a:lnTo>
                <a:lnTo>
                  <a:pt x="399669" y="514350"/>
                </a:lnTo>
                <a:lnTo>
                  <a:pt x="399669" y="385698"/>
                </a:lnTo>
                <a:lnTo>
                  <a:pt x="0" y="385698"/>
                </a:lnTo>
                <a:lnTo>
                  <a:pt x="0" y="128523"/>
                </a:lnTo>
                <a:close/>
              </a:path>
            </a:pathLst>
          </a:custGeom>
          <a:ln w="25145">
            <a:solidFill>
              <a:srgbClr val="002E5F"/>
            </a:solidFill>
          </a:ln>
        </p:spPr>
        <p:txBody>
          <a:bodyPr wrap="square" lIns="0" tIns="0" rIns="0" bIns="0" rtlCol="0"/>
          <a:lstStyle/>
          <a:p>
            <a:endParaRPr/>
          </a:p>
        </p:txBody>
      </p:sp>
      <p:sp>
        <p:nvSpPr>
          <p:cNvPr id="36" name="object 36"/>
          <p:cNvSpPr txBox="1"/>
          <p:nvPr/>
        </p:nvSpPr>
        <p:spPr>
          <a:xfrm>
            <a:off x="6343141" y="3354578"/>
            <a:ext cx="889635" cy="267335"/>
          </a:xfrm>
          <a:prstGeom prst="rect">
            <a:avLst/>
          </a:prstGeom>
        </p:spPr>
        <p:txBody>
          <a:bodyPr vert="horz" wrap="square" lIns="0" tIns="0" rIns="0" bIns="0" rtlCol="0">
            <a:spAutoFit/>
          </a:bodyPr>
          <a:lstStyle/>
          <a:p>
            <a:pPr marL="12700">
              <a:lnSpc>
                <a:spcPct val="100000"/>
              </a:lnSpc>
            </a:pPr>
            <a:r>
              <a:rPr sz="1600" spc="-90" dirty="0">
                <a:solidFill>
                  <a:srgbClr val="002E5F"/>
                </a:solidFill>
                <a:latin typeface="Arial"/>
                <a:cs typeface="Arial"/>
              </a:rPr>
              <a:t>consists</a:t>
            </a:r>
            <a:r>
              <a:rPr sz="1600" spc="-155" dirty="0">
                <a:solidFill>
                  <a:srgbClr val="002E5F"/>
                </a:solidFill>
                <a:latin typeface="Arial"/>
                <a:cs typeface="Arial"/>
              </a:rPr>
              <a:t> </a:t>
            </a:r>
            <a:r>
              <a:rPr sz="1600" spc="-10" dirty="0">
                <a:solidFill>
                  <a:srgbClr val="002E5F"/>
                </a:solidFill>
                <a:latin typeface="Arial"/>
                <a:cs typeface="Arial"/>
              </a:rPr>
              <a:t>of</a:t>
            </a:r>
            <a:endParaRPr sz="1600">
              <a:latin typeface="Arial"/>
              <a:cs typeface="Arial"/>
            </a:endParaRPr>
          </a:p>
        </p:txBody>
      </p:sp>
      <p:sp>
        <p:nvSpPr>
          <p:cNvPr id="37" name="object 37"/>
          <p:cNvSpPr txBox="1"/>
          <p:nvPr/>
        </p:nvSpPr>
        <p:spPr>
          <a:xfrm>
            <a:off x="7391145" y="1605279"/>
            <a:ext cx="1586865" cy="2472472"/>
          </a:xfrm>
          <a:prstGeom prst="rect">
            <a:avLst/>
          </a:prstGeom>
        </p:spPr>
        <p:txBody>
          <a:bodyPr vert="horz" wrap="square" lIns="0" tIns="0" rIns="0" bIns="0" rtlCol="0">
            <a:spAutoFit/>
          </a:bodyPr>
          <a:lstStyle/>
          <a:p>
            <a:pPr marL="12700" marR="29845">
              <a:lnSpc>
                <a:spcPct val="100000"/>
              </a:lnSpc>
            </a:pPr>
            <a:r>
              <a:rPr sz="1400" b="1" spc="-110" dirty="0">
                <a:solidFill>
                  <a:srgbClr val="002E5F"/>
                </a:solidFill>
                <a:latin typeface="Arial"/>
                <a:cs typeface="Arial"/>
              </a:rPr>
              <a:t>Abstract </a:t>
            </a:r>
            <a:r>
              <a:rPr sz="1400" b="1" spc="-130" dirty="0">
                <a:solidFill>
                  <a:srgbClr val="002E5F"/>
                </a:solidFill>
                <a:latin typeface="Arial"/>
                <a:cs typeface="Arial"/>
              </a:rPr>
              <a:t>Syntax </a:t>
            </a:r>
            <a:r>
              <a:rPr sz="1400" spc="-85" dirty="0">
                <a:solidFill>
                  <a:srgbClr val="002E5F"/>
                </a:solidFill>
                <a:latin typeface="Arial"/>
                <a:cs typeface="Arial"/>
              </a:rPr>
              <a:t>–  </a:t>
            </a:r>
            <a:r>
              <a:rPr sz="1400" spc="-40" dirty="0">
                <a:solidFill>
                  <a:srgbClr val="002E5F"/>
                </a:solidFill>
                <a:latin typeface="Arial"/>
                <a:cs typeface="Arial"/>
              </a:rPr>
              <a:t>define </a:t>
            </a:r>
            <a:r>
              <a:rPr sz="1400" spc="-20" dirty="0">
                <a:solidFill>
                  <a:srgbClr val="002E5F"/>
                </a:solidFill>
                <a:latin typeface="Arial"/>
                <a:cs typeface="Arial"/>
              </a:rPr>
              <a:t>the</a:t>
            </a:r>
            <a:r>
              <a:rPr sz="1400" spc="-145" dirty="0">
                <a:solidFill>
                  <a:srgbClr val="002E5F"/>
                </a:solidFill>
                <a:latin typeface="Arial"/>
                <a:cs typeface="Arial"/>
              </a:rPr>
              <a:t> </a:t>
            </a:r>
            <a:r>
              <a:rPr sz="1400" spc="-85" dirty="0">
                <a:solidFill>
                  <a:srgbClr val="002E5F"/>
                </a:solidFill>
                <a:latin typeface="Arial"/>
                <a:cs typeface="Arial"/>
              </a:rPr>
              <a:t>language’s  </a:t>
            </a:r>
            <a:r>
              <a:rPr sz="1400" spc="-45" dirty="0">
                <a:solidFill>
                  <a:srgbClr val="002E5F"/>
                </a:solidFill>
                <a:latin typeface="Arial"/>
                <a:cs typeface="Arial"/>
              </a:rPr>
              <a:t>central </a:t>
            </a:r>
            <a:r>
              <a:rPr sz="1400" spc="-55" dirty="0">
                <a:solidFill>
                  <a:srgbClr val="002E5F"/>
                </a:solidFill>
                <a:latin typeface="Arial"/>
                <a:cs typeface="Arial"/>
              </a:rPr>
              <a:t>concept,  </a:t>
            </a:r>
            <a:r>
              <a:rPr sz="1400" spc="-60" dirty="0">
                <a:solidFill>
                  <a:srgbClr val="002E5F"/>
                </a:solidFill>
                <a:latin typeface="Arial"/>
                <a:cs typeface="Arial"/>
              </a:rPr>
              <a:t>usually </a:t>
            </a:r>
            <a:r>
              <a:rPr sz="1400" spc="-20" dirty="0">
                <a:solidFill>
                  <a:srgbClr val="002E5F"/>
                </a:solidFill>
                <a:latin typeface="Arial"/>
                <a:cs typeface="Arial"/>
              </a:rPr>
              <a:t>in form </a:t>
            </a:r>
            <a:r>
              <a:rPr sz="1400" spc="-5" dirty="0">
                <a:solidFill>
                  <a:srgbClr val="002E5F"/>
                </a:solidFill>
                <a:latin typeface="Arial"/>
                <a:cs typeface="Arial"/>
              </a:rPr>
              <a:t>of </a:t>
            </a:r>
            <a:r>
              <a:rPr sz="1400" spc="-110" dirty="0">
                <a:solidFill>
                  <a:srgbClr val="002E5F"/>
                </a:solidFill>
                <a:latin typeface="Arial"/>
                <a:cs typeface="Arial"/>
              </a:rPr>
              <a:t>a  </a:t>
            </a:r>
            <a:r>
              <a:rPr sz="1400" b="1" spc="-85" dirty="0">
                <a:solidFill>
                  <a:srgbClr val="002E5F"/>
                </a:solidFill>
                <a:latin typeface="Arial"/>
                <a:cs typeface="Arial"/>
              </a:rPr>
              <a:t>metamodel</a:t>
            </a:r>
            <a:endParaRPr sz="1400" dirty="0">
              <a:latin typeface="Arial"/>
              <a:cs typeface="Arial"/>
            </a:endParaRPr>
          </a:p>
          <a:p>
            <a:pPr marL="12700" marR="5080">
              <a:lnSpc>
                <a:spcPct val="100000"/>
              </a:lnSpc>
              <a:spcBef>
                <a:spcPts val="840"/>
              </a:spcBef>
            </a:pPr>
            <a:r>
              <a:rPr sz="1400" b="1" spc="-120" dirty="0">
                <a:solidFill>
                  <a:srgbClr val="002E5F"/>
                </a:solidFill>
                <a:latin typeface="Arial"/>
                <a:cs typeface="Arial"/>
              </a:rPr>
              <a:t>Concrete </a:t>
            </a:r>
            <a:r>
              <a:rPr sz="1400" b="1" spc="-130" dirty="0">
                <a:solidFill>
                  <a:srgbClr val="002E5F"/>
                </a:solidFill>
                <a:latin typeface="Arial"/>
                <a:cs typeface="Arial"/>
              </a:rPr>
              <a:t>Syntax </a:t>
            </a:r>
            <a:r>
              <a:rPr sz="1400" spc="-85" dirty="0">
                <a:solidFill>
                  <a:srgbClr val="002E5F"/>
                </a:solidFill>
                <a:latin typeface="Arial"/>
                <a:cs typeface="Arial"/>
              </a:rPr>
              <a:t>–  </a:t>
            </a:r>
            <a:r>
              <a:rPr sz="1400" spc="-65" dirty="0">
                <a:solidFill>
                  <a:srgbClr val="002E5F"/>
                </a:solidFill>
                <a:latin typeface="Arial"/>
                <a:cs typeface="Arial"/>
              </a:rPr>
              <a:t>describe </a:t>
            </a:r>
            <a:r>
              <a:rPr sz="1400" spc="-40" dirty="0">
                <a:solidFill>
                  <a:srgbClr val="002E5F"/>
                </a:solidFill>
                <a:latin typeface="Arial"/>
                <a:cs typeface="Arial"/>
              </a:rPr>
              <a:t>which  </a:t>
            </a:r>
            <a:r>
              <a:rPr sz="1400" spc="-80" dirty="0">
                <a:solidFill>
                  <a:srgbClr val="002E5F"/>
                </a:solidFill>
                <a:latin typeface="Arial"/>
                <a:cs typeface="Arial"/>
              </a:rPr>
              <a:t>symbols </a:t>
            </a:r>
            <a:r>
              <a:rPr sz="1400" spc="-20" dirty="0">
                <a:solidFill>
                  <a:srgbClr val="002E5F"/>
                </a:solidFill>
                <a:latin typeface="Arial"/>
                <a:cs typeface="Arial"/>
              </a:rPr>
              <a:t>the</a:t>
            </a:r>
            <a:r>
              <a:rPr sz="1400" spc="-110" dirty="0">
                <a:solidFill>
                  <a:srgbClr val="002E5F"/>
                </a:solidFill>
                <a:latin typeface="Arial"/>
                <a:cs typeface="Arial"/>
              </a:rPr>
              <a:t> </a:t>
            </a:r>
            <a:r>
              <a:rPr sz="1400" spc="-80" dirty="0">
                <a:solidFill>
                  <a:srgbClr val="002E5F"/>
                </a:solidFill>
                <a:latin typeface="Arial"/>
                <a:cs typeface="Arial"/>
              </a:rPr>
              <a:t>language  consists </a:t>
            </a:r>
            <a:r>
              <a:rPr sz="1400" spc="-5" dirty="0">
                <a:solidFill>
                  <a:srgbClr val="002E5F"/>
                </a:solidFill>
                <a:latin typeface="Arial"/>
                <a:cs typeface="Arial"/>
              </a:rPr>
              <a:t>of </a:t>
            </a:r>
            <a:r>
              <a:rPr sz="1400" spc="-70" dirty="0">
                <a:solidFill>
                  <a:srgbClr val="002E5F"/>
                </a:solidFill>
                <a:latin typeface="Arial"/>
                <a:cs typeface="Arial"/>
              </a:rPr>
              <a:t>and </a:t>
            </a:r>
            <a:r>
              <a:rPr sz="1400" spc="-40" dirty="0">
                <a:solidFill>
                  <a:srgbClr val="002E5F"/>
                </a:solidFill>
                <a:latin typeface="Arial"/>
                <a:cs typeface="Arial"/>
              </a:rPr>
              <a:t>how  </a:t>
            </a:r>
            <a:r>
              <a:rPr sz="1400" spc="-35" dirty="0">
                <a:solidFill>
                  <a:srgbClr val="002E5F"/>
                </a:solidFill>
                <a:latin typeface="Arial"/>
                <a:cs typeface="Arial"/>
              </a:rPr>
              <a:t>they look</a:t>
            </a:r>
            <a:r>
              <a:rPr sz="1400" spc="-175" dirty="0">
                <a:solidFill>
                  <a:srgbClr val="002E5F"/>
                </a:solidFill>
                <a:latin typeface="Arial"/>
                <a:cs typeface="Arial"/>
              </a:rPr>
              <a:t> </a:t>
            </a:r>
            <a:r>
              <a:rPr sz="1400" spc="-50" dirty="0">
                <a:solidFill>
                  <a:srgbClr val="002E5F"/>
                </a:solidFill>
                <a:latin typeface="Arial"/>
                <a:cs typeface="Arial"/>
              </a:rPr>
              <a:t>like</a:t>
            </a:r>
            <a:r>
              <a:rPr lang="sv-SE" sz="1400" spc="-50" dirty="0">
                <a:solidFill>
                  <a:srgbClr val="002E5F"/>
                </a:solidFill>
                <a:latin typeface="Arial"/>
                <a:cs typeface="Arial"/>
              </a:rPr>
              <a:t>, </a:t>
            </a:r>
            <a:r>
              <a:rPr lang="sv-SE" sz="1400" spc="-50" dirty="0" err="1">
                <a:solidFill>
                  <a:srgbClr val="002E5F"/>
                </a:solidFill>
                <a:latin typeface="Arial"/>
                <a:cs typeface="Arial"/>
              </a:rPr>
              <a:t>called</a:t>
            </a:r>
            <a:r>
              <a:rPr lang="sv-SE" sz="1400" spc="-50" dirty="0">
                <a:solidFill>
                  <a:srgbClr val="002E5F"/>
                </a:solidFill>
                <a:latin typeface="Arial"/>
                <a:cs typeface="Arial"/>
              </a:rPr>
              <a:t> the </a:t>
            </a:r>
            <a:r>
              <a:rPr lang="sv-SE" sz="1400" b="1" spc="-50" dirty="0">
                <a:solidFill>
                  <a:srgbClr val="002E5F"/>
                </a:solidFill>
                <a:latin typeface="Arial"/>
                <a:cs typeface="Arial"/>
              </a:rPr>
              <a:t>notation</a:t>
            </a:r>
            <a:endParaRPr sz="14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0711" y="670559"/>
            <a:ext cx="878840" cy="426720"/>
          </a:xfrm>
          <a:prstGeom prst="rect">
            <a:avLst/>
          </a:prstGeom>
        </p:spPr>
        <p:txBody>
          <a:bodyPr vert="horz" wrap="square" lIns="0" tIns="0" rIns="0" bIns="0" rtlCol="0">
            <a:spAutoFit/>
          </a:bodyPr>
          <a:lstStyle/>
          <a:p>
            <a:pPr marL="12700">
              <a:lnSpc>
                <a:spcPct val="100000"/>
              </a:lnSpc>
            </a:pPr>
            <a:r>
              <a:rPr sz="2800" b="1" dirty="0">
                <a:solidFill>
                  <a:srgbClr val="002E5F"/>
                </a:solidFill>
                <a:latin typeface="Verdana"/>
                <a:cs typeface="Verdana"/>
              </a:rPr>
              <a:t>UML</a:t>
            </a:r>
            <a:endParaRPr sz="2800">
              <a:latin typeface="Verdana"/>
              <a:cs typeface="Verdana"/>
            </a:endParaRPr>
          </a:p>
        </p:txBody>
      </p:sp>
      <p:sp>
        <p:nvSpPr>
          <p:cNvPr id="3" name="object 3"/>
          <p:cNvSpPr txBox="1">
            <a:spLocks noGrp="1"/>
          </p:cNvSpPr>
          <p:nvPr>
            <p:ph type="title"/>
          </p:nvPr>
        </p:nvSpPr>
        <p:spPr>
          <a:xfrm>
            <a:off x="721233" y="1270609"/>
            <a:ext cx="7508367" cy="2230611"/>
          </a:xfrm>
          <a:prstGeom prst="rect">
            <a:avLst/>
          </a:prstGeom>
        </p:spPr>
        <p:txBody>
          <a:bodyPr vert="horz" wrap="square" lIns="0" tIns="0" rIns="0" bIns="0" rtlCol="0">
            <a:spAutoFit/>
          </a:bodyPr>
          <a:lstStyle/>
          <a:p>
            <a:pPr marL="161925" marR="5080">
              <a:lnSpc>
                <a:spcPct val="151000"/>
              </a:lnSpc>
              <a:buSzPct val="90625"/>
              <a:tabLst>
                <a:tab pos="504825" algn="l"/>
                <a:tab pos="505459" algn="l"/>
              </a:tabLst>
            </a:pPr>
            <a:r>
              <a:rPr b="1" dirty="0">
                <a:latin typeface="Verdana"/>
                <a:cs typeface="Verdana"/>
              </a:rPr>
              <a:t>Unified </a:t>
            </a:r>
            <a:r>
              <a:rPr b="1" spc="-5" dirty="0">
                <a:latin typeface="Verdana"/>
                <a:cs typeface="Verdana"/>
              </a:rPr>
              <a:t>Modelling Language (UML) </a:t>
            </a:r>
            <a:r>
              <a:rPr spc="-5" dirty="0"/>
              <a:t>is </a:t>
            </a:r>
            <a:r>
              <a:rPr dirty="0"/>
              <a:t>a </a:t>
            </a:r>
            <a:r>
              <a:rPr spc="-5" dirty="0"/>
              <a:t>general-purpose </a:t>
            </a:r>
            <a:r>
              <a:rPr dirty="0"/>
              <a:t>modelling  </a:t>
            </a:r>
            <a:r>
              <a:rPr spc="-5" dirty="0"/>
              <a:t>language/technique which is designed to provide </a:t>
            </a:r>
            <a:r>
              <a:rPr dirty="0"/>
              <a:t>a </a:t>
            </a:r>
            <a:r>
              <a:rPr spc="-5" dirty="0"/>
              <a:t>standard </a:t>
            </a:r>
            <a:r>
              <a:rPr spc="-10" dirty="0"/>
              <a:t>way </a:t>
            </a:r>
            <a:r>
              <a:rPr spc="-5" dirty="0"/>
              <a:t>to  visualize the design </a:t>
            </a:r>
            <a:r>
              <a:rPr dirty="0"/>
              <a:t>of a </a:t>
            </a:r>
            <a:r>
              <a:rPr spc="-5" dirty="0"/>
              <a:t>software </a:t>
            </a:r>
            <a:r>
              <a:rPr dirty="0"/>
              <a:t>system - </a:t>
            </a:r>
            <a:r>
              <a:rPr spc="-5" dirty="0"/>
              <a:t>but the language </a:t>
            </a:r>
            <a:r>
              <a:rPr dirty="0"/>
              <a:t>can also  </a:t>
            </a:r>
            <a:r>
              <a:rPr spc="-5" dirty="0"/>
              <a:t>be </a:t>
            </a:r>
            <a:r>
              <a:rPr dirty="0"/>
              <a:t>used for enterprise</a:t>
            </a:r>
            <a:r>
              <a:rPr spc="-110" dirty="0"/>
              <a:t> </a:t>
            </a:r>
            <a:r>
              <a:rPr dirty="0"/>
              <a:t>modelling</a:t>
            </a:r>
            <a:br>
              <a:rPr lang="sv-SE" dirty="0"/>
            </a:br>
            <a:br>
              <a:rPr lang="sv-SE" dirty="0"/>
            </a:br>
            <a:r>
              <a:rPr lang="sv-SE" dirty="0" err="1"/>
              <a:t>Maintained</a:t>
            </a:r>
            <a:r>
              <a:rPr lang="sv-SE" dirty="0"/>
              <a:t> by </a:t>
            </a:r>
            <a:r>
              <a:rPr lang="sv-SE" b="1" dirty="0" err="1"/>
              <a:t>Object</a:t>
            </a:r>
            <a:r>
              <a:rPr lang="sv-SE" b="1" dirty="0"/>
              <a:t> Management Group </a:t>
            </a:r>
            <a:r>
              <a:rPr lang="sv-SE" dirty="0"/>
              <a:t>(OMG)</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3016" y="251459"/>
            <a:ext cx="2858770" cy="443230"/>
          </a:xfrm>
          <a:prstGeom prst="rect">
            <a:avLst/>
          </a:prstGeom>
        </p:spPr>
        <p:txBody>
          <a:bodyPr vert="horz" wrap="square" lIns="0" tIns="0" rIns="0" bIns="0" rtlCol="0">
            <a:spAutoFit/>
          </a:bodyPr>
          <a:lstStyle/>
          <a:p>
            <a:pPr marL="12700">
              <a:lnSpc>
                <a:spcPct val="100000"/>
              </a:lnSpc>
            </a:pPr>
            <a:r>
              <a:rPr sz="2800" b="1" dirty="0">
                <a:latin typeface="Verdana"/>
                <a:cs typeface="Verdana"/>
              </a:rPr>
              <a:t>UML</a:t>
            </a:r>
            <a:r>
              <a:rPr sz="2800" b="1" spc="-85" dirty="0">
                <a:latin typeface="Verdana"/>
                <a:cs typeface="Verdana"/>
              </a:rPr>
              <a:t> </a:t>
            </a:r>
            <a:r>
              <a:rPr sz="2800" b="1" spc="-5" dirty="0">
                <a:latin typeface="Verdana"/>
                <a:cs typeface="Verdana"/>
              </a:rPr>
              <a:t>diagrams</a:t>
            </a:r>
            <a:endParaRPr sz="2800">
              <a:latin typeface="Verdana"/>
              <a:cs typeface="Verdana"/>
            </a:endParaRPr>
          </a:p>
        </p:txBody>
      </p:sp>
      <p:sp>
        <p:nvSpPr>
          <p:cNvPr id="3" name="object 3"/>
          <p:cNvSpPr txBox="1"/>
          <p:nvPr/>
        </p:nvSpPr>
        <p:spPr>
          <a:xfrm>
            <a:off x="872871" y="3212973"/>
            <a:ext cx="1567180" cy="242570"/>
          </a:xfrm>
          <a:prstGeom prst="rect">
            <a:avLst/>
          </a:prstGeom>
          <a:solidFill>
            <a:srgbClr val="FFFFCC"/>
          </a:solidFill>
          <a:ln w="9906">
            <a:solidFill>
              <a:srgbClr val="002E5F"/>
            </a:solidFill>
          </a:ln>
        </p:spPr>
        <p:txBody>
          <a:bodyPr vert="horz" wrap="square" lIns="0" tIns="4445" rIns="0" bIns="0" rtlCol="0">
            <a:spAutoFit/>
          </a:bodyPr>
          <a:lstStyle/>
          <a:p>
            <a:pPr marL="214629">
              <a:lnSpc>
                <a:spcPct val="100000"/>
              </a:lnSpc>
              <a:spcBef>
                <a:spcPts val="35"/>
              </a:spcBef>
            </a:pPr>
            <a:r>
              <a:rPr sz="1400" spc="-5" dirty="0">
                <a:solidFill>
                  <a:srgbClr val="002E5F"/>
                </a:solidFill>
                <a:latin typeface="Arial"/>
                <a:cs typeface="Arial"/>
              </a:rPr>
              <a:t>Diagrams</a:t>
            </a:r>
            <a:r>
              <a:rPr sz="1400" spc="-75" dirty="0">
                <a:solidFill>
                  <a:srgbClr val="002E5F"/>
                </a:solidFill>
                <a:latin typeface="Arial"/>
                <a:cs typeface="Arial"/>
              </a:rPr>
              <a:t> </a:t>
            </a:r>
            <a:r>
              <a:rPr sz="1400" spc="-5" dirty="0">
                <a:solidFill>
                  <a:srgbClr val="002E5F"/>
                </a:solidFill>
                <a:latin typeface="Arial"/>
                <a:cs typeface="Arial"/>
              </a:rPr>
              <a:t>(13)</a:t>
            </a:r>
            <a:endParaRPr sz="1400">
              <a:latin typeface="Arial"/>
              <a:cs typeface="Arial"/>
            </a:endParaRPr>
          </a:p>
        </p:txBody>
      </p:sp>
      <p:sp>
        <p:nvSpPr>
          <p:cNvPr id="4" name="object 4"/>
          <p:cNvSpPr txBox="1"/>
          <p:nvPr/>
        </p:nvSpPr>
        <p:spPr>
          <a:xfrm>
            <a:off x="3849242" y="2565273"/>
            <a:ext cx="1831339" cy="242570"/>
          </a:xfrm>
          <a:prstGeom prst="rect">
            <a:avLst/>
          </a:prstGeom>
          <a:solidFill>
            <a:srgbClr val="FFFFCC"/>
          </a:solidFill>
          <a:ln w="9906">
            <a:solidFill>
              <a:srgbClr val="002E5F"/>
            </a:solidFill>
          </a:ln>
        </p:spPr>
        <p:txBody>
          <a:bodyPr vert="horz" wrap="square" lIns="0" tIns="4445" rIns="0" bIns="0" rtlCol="0">
            <a:spAutoFit/>
          </a:bodyPr>
          <a:lstStyle/>
          <a:p>
            <a:pPr marL="72390">
              <a:lnSpc>
                <a:spcPct val="100000"/>
              </a:lnSpc>
              <a:spcBef>
                <a:spcPts val="35"/>
              </a:spcBef>
            </a:pPr>
            <a:r>
              <a:rPr sz="1400" dirty="0">
                <a:solidFill>
                  <a:srgbClr val="002E5F"/>
                </a:solidFill>
                <a:latin typeface="Arial"/>
                <a:cs typeface="Arial"/>
              </a:rPr>
              <a:t>Structure </a:t>
            </a:r>
            <a:r>
              <a:rPr sz="1400" spc="-5" dirty="0">
                <a:solidFill>
                  <a:srgbClr val="002E5F"/>
                </a:solidFill>
                <a:latin typeface="Arial"/>
                <a:cs typeface="Arial"/>
              </a:rPr>
              <a:t>diagram</a:t>
            </a:r>
            <a:r>
              <a:rPr sz="1400" spc="-105" dirty="0">
                <a:solidFill>
                  <a:srgbClr val="002E5F"/>
                </a:solidFill>
                <a:latin typeface="Arial"/>
                <a:cs typeface="Arial"/>
              </a:rPr>
              <a:t> </a:t>
            </a:r>
            <a:r>
              <a:rPr sz="1400" spc="-5" dirty="0">
                <a:solidFill>
                  <a:srgbClr val="002E5F"/>
                </a:solidFill>
                <a:latin typeface="Arial"/>
                <a:cs typeface="Arial"/>
              </a:rPr>
              <a:t>(6)</a:t>
            </a:r>
            <a:endParaRPr sz="1400">
              <a:latin typeface="Arial"/>
              <a:cs typeface="Arial"/>
            </a:endParaRPr>
          </a:p>
        </p:txBody>
      </p:sp>
      <p:sp>
        <p:nvSpPr>
          <p:cNvPr id="5" name="object 5"/>
          <p:cNvSpPr txBox="1"/>
          <p:nvPr/>
        </p:nvSpPr>
        <p:spPr>
          <a:xfrm>
            <a:off x="3849242" y="3829430"/>
            <a:ext cx="1831339" cy="243204"/>
          </a:xfrm>
          <a:prstGeom prst="rect">
            <a:avLst/>
          </a:prstGeom>
          <a:solidFill>
            <a:srgbClr val="FFFFCC"/>
          </a:solidFill>
          <a:ln w="9906">
            <a:solidFill>
              <a:srgbClr val="002E5F"/>
            </a:solidFill>
          </a:ln>
        </p:spPr>
        <p:txBody>
          <a:bodyPr vert="horz" wrap="square" lIns="0" tIns="5080" rIns="0" bIns="0" rtlCol="0">
            <a:spAutoFit/>
          </a:bodyPr>
          <a:lstStyle/>
          <a:p>
            <a:pPr marL="33020">
              <a:lnSpc>
                <a:spcPct val="100000"/>
              </a:lnSpc>
              <a:spcBef>
                <a:spcPts val="40"/>
              </a:spcBef>
            </a:pPr>
            <a:r>
              <a:rPr sz="1400" spc="-5" dirty="0">
                <a:solidFill>
                  <a:srgbClr val="002E5F"/>
                </a:solidFill>
                <a:latin typeface="Arial"/>
                <a:cs typeface="Arial"/>
              </a:rPr>
              <a:t>Behaviour diagram</a:t>
            </a:r>
            <a:r>
              <a:rPr sz="1400" spc="-70" dirty="0">
                <a:solidFill>
                  <a:srgbClr val="002E5F"/>
                </a:solidFill>
                <a:latin typeface="Arial"/>
                <a:cs typeface="Arial"/>
              </a:rPr>
              <a:t> </a:t>
            </a:r>
            <a:r>
              <a:rPr sz="1400" spc="-5" dirty="0">
                <a:solidFill>
                  <a:srgbClr val="002E5F"/>
                </a:solidFill>
                <a:latin typeface="Arial"/>
                <a:cs typeface="Arial"/>
              </a:rPr>
              <a:t>(7)</a:t>
            </a:r>
            <a:endParaRPr sz="1400">
              <a:latin typeface="Arial"/>
              <a:cs typeface="Arial"/>
            </a:endParaRPr>
          </a:p>
        </p:txBody>
      </p:sp>
      <p:sp>
        <p:nvSpPr>
          <p:cNvPr id="6" name="object 6"/>
          <p:cNvSpPr/>
          <p:nvPr/>
        </p:nvSpPr>
        <p:spPr>
          <a:xfrm>
            <a:off x="2439542" y="2680080"/>
            <a:ext cx="1410335" cy="717550"/>
          </a:xfrm>
          <a:custGeom>
            <a:avLst/>
            <a:gdLst/>
            <a:ahLst/>
            <a:cxnLst/>
            <a:rect l="l" t="t" r="r" b="b"/>
            <a:pathLst>
              <a:path w="1410335" h="717550">
                <a:moveTo>
                  <a:pt x="127000" y="590550"/>
                </a:moveTo>
                <a:lnTo>
                  <a:pt x="0" y="654050"/>
                </a:lnTo>
                <a:lnTo>
                  <a:pt x="127000" y="717550"/>
                </a:lnTo>
                <a:lnTo>
                  <a:pt x="127000" y="660400"/>
                </a:lnTo>
                <a:lnTo>
                  <a:pt x="114300" y="660400"/>
                </a:lnTo>
                <a:lnTo>
                  <a:pt x="114300" y="647700"/>
                </a:lnTo>
                <a:lnTo>
                  <a:pt x="127000" y="647700"/>
                </a:lnTo>
                <a:lnTo>
                  <a:pt x="127000" y="590550"/>
                </a:lnTo>
                <a:close/>
              </a:path>
              <a:path w="1410335" h="717550">
                <a:moveTo>
                  <a:pt x="127000" y="647700"/>
                </a:moveTo>
                <a:lnTo>
                  <a:pt x="114300" y="647700"/>
                </a:lnTo>
                <a:lnTo>
                  <a:pt x="114300" y="660400"/>
                </a:lnTo>
                <a:lnTo>
                  <a:pt x="127000" y="660400"/>
                </a:lnTo>
                <a:lnTo>
                  <a:pt x="127000" y="647700"/>
                </a:lnTo>
                <a:close/>
              </a:path>
              <a:path w="1410335" h="717550">
                <a:moveTo>
                  <a:pt x="698626" y="647700"/>
                </a:moveTo>
                <a:lnTo>
                  <a:pt x="127000" y="647700"/>
                </a:lnTo>
                <a:lnTo>
                  <a:pt x="127000" y="660400"/>
                </a:lnTo>
                <a:lnTo>
                  <a:pt x="711326" y="660400"/>
                </a:lnTo>
                <a:lnTo>
                  <a:pt x="711326" y="654050"/>
                </a:lnTo>
                <a:lnTo>
                  <a:pt x="698626" y="654050"/>
                </a:lnTo>
                <a:lnTo>
                  <a:pt x="698626" y="647700"/>
                </a:lnTo>
                <a:close/>
              </a:path>
              <a:path w="1410335" h="717550">
                <a:moveTo>
                  <a:pt x="1409954" y="0"/>
                </a:moveTo>
                <a:lnTo>
                  <a:pt x="698626" y="0"/>
                </a:lnTo>
                <a:lnTo>
                  <a:pt x="698626" y="654050"/>
                </a:lnTo>
                <a:lnTo>
                  <a:pt x="704976" y="647700"/>
                </a:lnTo>
                <a:lnTo>
                  <a:pt x="711326" y="647700"/>
                </a:lnTo>
                <a:lnTo>
                  <a:pt x="711326" y="12700"/>
                </a:lnTo>
                <a:lnTo>
                  <a:pt x="704976" y="12700"/>
                </a:lnTo>
                <a:lnTo>
                  <a:pt x="711326" y="6350"/>
                </a:lnTo>
                <a:lnTo>
                  <a:pt x="1409954" y="6350"/>
                </a:lnTo>
                <a:lnTo>
                  <a:pt x="1409954" y="0"/>
                </a:lnTo>
                <a:close/>
              </a:path>
              <a:path w="1410335" h="717550">
                <a:moveTo>
                  <a:pt x="711326" y="647700"/>
                </a:moveTo>
                <a:lnTo>
                  <a:pt x="704976" y="647700"/>
                </a:lnTo>
                <a:lnTo>
                  <a:pt x="698626" y="654050"/>
                </a:lnTo>
                <a:lnTo>
                  <a:pt x="711326" y="654050"/>
                </a:lnTo>
                <a:lnTo>
                  <a:pt x="711326" y="647700"/>
                </a:lnTo>
                <a:close/>
              </a:path>
              <a:path w="1410335" h="717550">
                <a:moveTo>
                  <a:pt x="711326" y="6350"/>
                </a:moveTo>
                <a:lnTo>
                  <a:pt x="704976" y="12700"/>
                </a:lnTo>
                <a:lnTo>
                  <a:pt x="711326" y="12700"/>
                </a:lnTo>
                <a:lnTo>
                  <a:pt x="711326" y="6350"/>
                </a:lnTo>
                <a:close/>
              </a:path>
              <a:path w="1410335" h="717550">
                <a:moveTo>
                  <a:pt x="1409954" y="6350"/>
                </a:moveTo>
                <a:lnTo>
                  <a:pt x="711326" y="6350"/>
                </a:lnTo>
                <a:lnTo>
                  <a:pt x="711326" y="12700"/>
                </a:lnTo>
                <a:lnTo>
                  <a:pt x="1409954" y="12700"/>
                </a:lnTo>
                <a:lnTo>
                  <a:pt x="1409954" y="6350"/>
                </a:lnTo>
                <a:close/>
              </a:path>
            </a:pathLst>
          </a:custGeom>
          <a:solidFill>
            <a:srgbClr val="002E5F"/>
          </a:solidFill>
        </p:spPr>
        <p:txBody>
          <a:bodyPr wrap="square" lIns="0" tIns="0" rIns="0" bIns="0" rtlCol="0"/>
          <a:lstStyle/>
          <a:p>
            <a:endParaRPr/>
          </a:p>
        </p:txBody>
      </p:sp>
      <p:sp>
        <p:nvSpPr>
          <p:cNvPr id="7" name="object 7"/>
          <p:cNvSpPr/>
          <p:nvPr/>
        </p:nvSpPr>
        <p:spPr>
          <a:xfrm>
            <a:off x="2439542" y="3270630"/>
            <a:ext cx="1410335" cy="687070"/>
          </a:xfrm>
          <a:custGeom>
            <a:avLst/>
            <a:gdLst/>
            <a:ahLst/>
            <a:cxnLst/>
            <a:rect l="l" t="t" r="r" b="b"/>
            <a:pathLst>
              <a:path w="1410335" h="687070">
                <a:moveTo>
                  <a:pt x="698626" y="63500"/>
                </a:moveTo>
                <a:lnTo>
                  <a:pt x="698626" y="686587"/>
                </a:lnTo>
                <a:lnTo>
                  <a:pt x="1409954" y="686587"/>
                </a:lnTo>
                <a:lnTo>
                  <a:pt x="1409954" y="680237"/>
                </a:lnTo>
                <a:lnTo>
                  <a:pt x="711326" y="680237"/>
                </a:lnTo>
                <a:lnTo>
                  <a:pt x="704976" y="673887"/>
                </a:lnTo>
                <a:lnTo>
                  <a:pt x="711326" y="673887"/>
                </a:lnTo>
                <a:lnTo>
                  <a:pt x="711326" y="69850"/>
                </a:lnTo>
                <a:lnTo>
                  <a:pt x="704976" y="69850"/>
                </a:lnTo>
                <a:lnTo>
                  <a:pt x="698626" y="63500"/>
                </a:lnTo>
                <a:close/>
              </a:path>
              <a:path w="1410335" h="687070">
                <a:moveTo>
                  <a:pt x="711326" y="673887"/>
                </a:moveTo>
                <a:lnTo>
                  <a:pt x="704976" y="673887"/>
                </a:lnTo>
                <a:lnTo>
                  <a:pt x="711326" y="680237"/>
                </a:lnTo>
                <a:lnTo>
                  <a:pt x="711326" y="673887"/>
                </a:lnTo>
                <a:close/>
              </a:path>
              <a:path w="1410335" h="687070">
                <a:moveTo>
                  <a:pt x="1409954" y="673887"/>
                </a:moveTo>
                <a:lnTo>
                  <a:pt x="711326" y="673887"/>
                </a:lnTo>
                <a:lnTo>
                  <a:pt x="711326" y="680237"/>
                </a:lnTo>
                <a:lnTo>
                  <a:pt x="1409954" y="680237"/>
                </a:lnTo>
                <a:lnTo>
                  <a:pt x="1409954" y="673887"/>
                </a:lnTo>
                <a:close/>
              </a:path>
              <a:path w="1410335" h="687070">
                <a:moveTo>
                  <a:pt x="127000" y="0"/>
                </a:moveTo>
                <a:lnTo>
                  <a:pt x="0" y="63500"/>
                </a:lnTo>
                <a:lnTo>
                  <a:pt x="127000" y="127000"/>
                </a:lnTo>
                <a:lnTo>
                  <a:pt x="127000" y="69850"/>
                </a:lnTo>
                <a:lnTo>
                  <a:pt x="114300" y="69850"/>
                </a:lnTo>
                <a:lnTo>
                  <a:pt x="114300" y="57150"/>
                </a:lnTo>
                <a:lnTo>
                  <a:pt x="127000" y="57150"/>
                </a:lnTo>
                <a:lnTo>
                  <a:pt x="127000" y="0"/>
                </a:lnTo>
                <a:close/>
              </a:path>
              <a:path w="1410335" h="687070">
                <a:moveTo>
                  <a:pt x="127000" y="57150"/>
                </a:moveTo>
                <a:lnTo>
                  <a:pt x="114300" y="57150"/>
                </a:lnTo>
                <a:lnTo>
                  <a:pt x="114300" y="69850"/>
                </a:lnTo>
                <a:lnTo>
                  <a:pt x="127000" y="69850"/>
                </a:lnTo>
                <a:lnTo>
                  <a:pt x="127000" y="57150"/>
                </a:lnTo>
                <a:close/>
              </a:path>
              <a:path w="1410335" h="687070">
                <a:moveTo>
                  <a:pt x="711326" y="57150"/>
                </a:moveTo>
                <a:lnTo>
                  <a:pt x="127000" y="57150"/>
                </a:lnTo>
                <a:lnTo>
                  <a:pt x="127000" y="69850"/>
                </a:lnTo>
                <a:lnTo>
                  <a:pt x="698626" y="69850"/>
                </a:lnTo>
                <a:lnTo>
                  <a:pt x="698626" y="63500"/>
                </a:lnTo>
                <a:lnTo>
                  <a:pt x="711326" y="63500"/>
                </a:lnTo>
                <a:lnTo>
                  <a:pt x="711326" y="57150"/>
                </a:lnTo>
                <a:close/>
              </a:path>
              <a:path w="1410335" h="687070">
                <a:moveTo>
                  <a:pt x="711326" y="63500"/>
                </a:moveTo>
                <a:lnTo>
                  <a:pt x="698626" y="63500"/>
                </a:lnTo>
                <a:lnTo>
                  <a:pt x="704976" y="69850"/>
                </a:lnTo>
                <a:lnTo>
                  <a:pt x="711326" y="69850"/>
                </a:lnTo>
                <a:lnTo>
                  <a:pt x="711326" y="63500"/>
                </a:lnTo>
                <a:close/>
              </a:path>
            </a:pathLst>
          </a:custGeom>
          <a:solidFill>
            <a:srgbClr val="002E5F"/>
          </a:solidFill>
        </p:spPr>
        <p:txBody>
          <a:bodyPr wrap="square" lIns="0" tIns="0" rIns="0" bIns="0" rtlCol="0"/>
          <a:lstStyle/>
          <a:p>
            <a:endParaRPr/>
          </a:p>
        </p:txBody>
      </p:sp>
      <p:sp>
        <p:nvSpPr>
          <p:cNvPr id="8" name="object 8"/>
          <p:cNvSpPr/>
          <p:nvPr/>
        </p:nvSpPr>
        <p:spPr>
          <a:xfrm>
            <a:off x="6808089" y="3703701"/>
            <a:ext cx="1619250" cy="243204"/>
          </a:xfrm>
          <a:custGeom>
            <a:avLst/>
            <a:gdLst/>
            <a:ahLst/>
            <a:cxnLst/>
            <a:rect l="l" t="t" r="r" b="b"/>
            <a:pathLst>
              <a:path w="1619250" h="243204">
                <a:moveTo>
                  <a:pt x="0" y="243078"/>
                </a:moveTo>
                <a:lnTo>
                  <a:pt x="1619250" y="243078"/>
                </a:lnTo>
                <a:lnTo>
                  <a:pt x="1619250" y="0"/>
                </a:lnTo>
                <a:lnTo>
                  <a:pt x="0" y="0"/>
                </a:lnTo>
                <a:lnTo>
                  <a:pt x="0" y="243078"/>
                </a:lnTo>
                <a:close/>
              </a:path>
            </a:pathLst>
          </a:custGeom>
          <a:solidFill>
            <a:srgbClr val="FFFFCC"/>
          </a:solidFill>
        </p:spPr>
        <p:txBody>
          <a:bodyPr wrap="square" lIns="0" tIns="0" rIns="0" bIns="0" rtlCol="0"/>
          <a:lstStyle/>
          <a:p>
            <a:endParaRPr/>
          </a:p>
        </p:txBody>
      </p:sp>
      <p:sp>
        <p:nvSpPr>
          <p:cNvPr id="9" name="object 9"/>
          <p:cNvSpPr/>
          <p:nvPr/>
        </p:nvSpPr>
        <p:spPr>
          <a:xfrm>
            <a:off x="6808089" y="3703701"/>
            <a:ext cx="1619250" cy="243204"/>
          </a:xfrm>
          <a:custGeom>
            <a:avLst/>
            <a:gdLst/>
            <a:ahLst/>
            <a:cxnLst/>
            <a:rect l="l" t="t" r="r" b="b"/>
            <a:pathLst>
              <a:path w="1619250" h="243204">
                <a:moveTo>
                  <a:pt x="0" y="243078"/>
                </a:moveTo>
                <a:lnTo>
                  <a:pt x="1619250" y="243078"/>
                </a:lnTo>
                <a:lnTo>
                  <a:pt x="1619250" y="0"/>
                </a:lnTo>
                <a:lnTo>
                  <a:pt x="0" y="0"/>
                </a:lnTo>
                <a:lnTo>
                  <a:pt x="0" y="243078"/>
                </a:lnTo>
                <a:close/>
              </a:path>
            </a:pathLst>
          </a:custGeom>
          <a:ln w="9906">
            <a:solidFill>
              <a:srgbClr val="002E5F"/>
            </a:solidFill>
          </a:ln>
        </p:spPr>
        <p:txBody>
          <a:bodyPr wrap="square" lIns="0" tIns="0" rIns="0" bIns="0" rtlCol="0"/>
          <a:lstStyle/>
          <a:p>
            <a:endParaRPr/>
          </a:p>
        </p:txBody>
      </p:sp>
      <p:sp>
        <p:nvSpPr>
          <p:cNvPr id="10" name="object 10"/>
          <p:cNvSpPr txBox="1"/>
          <p:nvPr/>
        </p:nvSpPr>
        <p:spPr>
          <a:xfrm>
            <a:off x="6977380" y="3713733"/>
            <a:ext cx="1280795" cy="228600"/>
          </a:xfrm>
          <a:prstGeom prst="rect">
            <a:avLst/>
          </a:prstGeom>
        </p:spPr>
        <p:txBody>
          <a:bodyPr vert="horz" wrap="square" lIns="0" tIns="0" rIns="0" bIns="0" rtlCol="0">
            <a:spAutoFit/>
          </a:bodyPr>
          <a:lstStyle/>
          <a:p>
            <a:pPr marL="12700">
              <a:lnSpc>
                <a:spcPct val="100000"/>
              </a:lnSpc>
            </a:pPr>
            <a:r>
              <a:rPr sz="1400" dirty="0">
                <a:solidFill>
                  <a:srgbClr val="002E5F"/>
                </a:solidFill>
                <a:latin typeface="Arial"/>
                <a:cs typeface="Arial"/>
              </a:rPr>
              <a:t>Activity</a:t>
            </a:r>
            <a:r>
              <a:rPr sz="1400" spc="-75" dirty="0">
                <a:solidFill>
                  <a:srgbClr val="002E5F"/>
                </a:solidFill>
                <a:latin typeface="Arial"/>
                <a:cs typeface="Arial"/>
              </a:rPr>
              <a:t> </a:t>
            </a:r>
            <a:r>
              <a:rPr sz="1400" spc="-5" dirty="0">
                <a:solidFill>
                  <a:srgbClr val="002E5F"/>
                </a:solidFill>
                <a:latin typeface="Arial"/>
                <a:cs typeface="Arial"/>
              </a:rPr>
              <a:t>diagram</a:t>
            </a:r>
            <a:endParaRPr sz="1400">
              <a:latin typeface="Arial"/>
              <a:cs typeface="Arial"/>
            </a:endParaRPr>
          </a:p>
        </p:txBody>
      </p:sp>
      <p:sp>
        <p:nvSpPr>
          <p:cNvPr id="11" name="object 11"/>
          <p:cNvSpPr/>
          <p:nvPr/>
        </p:nvSpPr>
        <p:spPr>
          <a:xfrm>
            <a:off x="6809613" y="3984116"/>
            <a:ext cx="1620520" cy="243204"/>
          </a:xfrm>
          <a:custGeom>
            <a:avLst/>
            <a:gdLst/>
            <a:ahLst/>
            <a:cxnLst/>
            <a:rect l="l" t="t" r="r" b="b"/>
            <a:pathLst>
              <a:path w="1620520" h="243204">
                <a:moveTo>
                  <a:pt x="0" y="243078"/>
                </a:moveTo>
                <a:lnTo>
                  <a:pt x="1620011" y="243078"/>
                </a:lnTo>
                <a:lnTo>
                  <a:pt x="1620011" y="0"/>
                </a:lnTo>
                <a:lnTo>
                  <a:pt x="0" y="0"/>
                </a:lnTo>
                <a:lnTo>
                  <a:pt x="0" y="243078"/>
                </a:lnTo>
                <a:close/>
              </a:path>
            </a:pathLst>
          </a:custGeom>
          <a:solidFill>
            <a:srgbClr val="FFFFCC"/>
          </a:solidFill>
        </p:spPr>
        <p:txBody>
          <a:bodyPr wrap="square" lIns="0" tIns="0" rIns="0" bIns="0" rtlCol="0"/>
          <a:lstStyle/>
          <a:p>
            <a:endParaRPr/>
          </a:p>
        </p:txBody>
      </p:sp>
      <p:sp>
        <p:nvSpPr>
          <p:cNvPr id="12" name="object 12"/>
          <p:cNvSpPr/>
          <p:nvPr/>
        </p:nvSpPr>
        <p:spPr>
          <a:xfrm>
            <a:off x="6809613" y="3984116"/>
            <a:ext cx="1620520" cy="243204"/>
          </a:xfrm>
          <a:custGeom>
            <a:avLst/>
            <a:gdLst/>
            <a:ahLst/>
            <a:cxnLst/>
            <a:rect l="l" t="t" r="r" b="b"/>
            <a:pathLst>
              <a:path w="1620520" h="243204">
                <a:moveTo>
                  <a:pt x="0" y="243078"/>
                </a:moveTo>
                <a:lnTo>
                  <a:pt x="1620011" y="243078"/>
                </a:lnTo>
                <a:lnTo>
                  <a:pt x="1620011" y="0"/>
                </a:lnTo>
                <a:lnTo>
                  <a:pt x="0" y="0"/>
                </a:lnTo>
                <a:lnTo>
                  <a:pt x="0" y="243078"/>
                </a:lnTo>
                <a:close/>
              </a:path>
            </a:pathLst>
          </a:custGeom>
          <a:ln w="9905">
            <a:solidFill>
              <a:srgbClr val="002E5F"/>
            </a:solidFill>
          </a:ln>
        </p:spPr>
        <p:txBody>
          <a:bodyPr wrap="square" lIns="0" tIns="0" rIns="0" bIns="0" rtlCol="0"/>
          <a:lstStyle/>
          <a:p>
            <a:endParaRPr/>
          </a:p>
        </p:txBody>
      </p:sp>
      <p:sp>
        <p:nvSpPr>
          <p:cNvPr id="13" name="object 13"/>
          <p:cNvSpPr txBox="1"/>
          <p:nvPr/>
        </p:nvSpPr>
        <p:spPr>
          <a:xfrm>
            <a:off x="7216902" y="3994658"/>
            <a:ext cx="805180" cy="228600"/>
          </a:xfrm>
          <a:prstGeom prst="rect">
            <a:avLst/>
          </a:prstGeom>
        </p:spPr>
        <p:txBody>
          <a:bodyPr vert="horz" wrap="square" lIns="0" tIns="0" rIns="0" bIns="0" rtlCol="0">
            <a:spAutoFit/>
          </a:bodyPr>
          <a:lstStyle/>
          <a:p>
            <a:pPr marL="12700">
              <a:lnSpc>
                <a:spcPct val="100000"/>
              </a:lnSpc>
            </a:pPr>
            <a:r>
              <a:rPr sz="1400" spc="-5" dirty="0">
                <a:solidFill>
                  <a:srgbClr val="002E5F"/>
                </a:solidFill>
                <a:latin typeface="Arial"/>
                <a:cs typeface="Arial"/>
              </a:rPr>
              <a:t>Use</a:t>
            </a:r>
            <a:r>
              <a:rPr sz="1400" spc="-80" dirty="0">
                <a:solidFill>
                  <a:srgbClr val="002E5F"/>
                </a:solidFill>
                <a:latin typeface="Arial"/>
                <a:cs typeface="Arial"/>
              </a:rPr>
              <a:t> </a:t>
            </a:r>
            <a:r>
              <a:rPr sz="1400" spc="-5" dirty="0">
                <a:solidFill>
                  <a:srgbClr val="002E5F"/>
                </a:solidFill>
                <a:latin typeface="Arial"/>
                <a:cs typeface="Arial"/>
              </a:rPr>
              <a:t>Case</a:t>
            </a:r>
            <a:endParaRPr sz="1400">
              <a:latin typeface="Arial"/>
              <a:cs typeface="Arial"/>
            </a:endParaRPr>
          </a:p>
        </p:txBody>
      </p:sp>
      <p:sp>
        <p:nvSpPr>
          <p:cNvPr id="14" name="object 14"/>
          <p:cNvSpPr txBox="1"/>
          <p:nvPr/>
        </p:nvSpPr>
        <p:spPr>
          <a:xfrm>
            <a:off x="6807327" y="2558414"/>
            <a:ext cx="1619250" cy="242570"/>
          </a:xfrm>
          <a:prstGeom prst="rect">
            <a:avLst/>
          </a:prstGeom>
          <a:solidFill>
            <a:srgbClr val="FFFFCC"/>
          </a:solidFill>
          <a:ln w="9906">
            <a:solidFill>
              <a:srgbClr val="002E5F"/>
            </a:solidFill>
          </a:ln>
        </p:spPr>
        <p:txBody>
          <a:bodyPr vert="horz" wrap="square" lIns="0" tIns="4445" rIns="0" bIns="0" rtlCol="0">
            <a:spAutoFit/>
          </a:bodyPr>
          <a:lstStyle/>
          <a:p>
            <a:pPr marL="236220">
              <a:lnSpc>
                <a:spcPct val="100000"/>
              </a:lnSpc>
              <a:spcBef>
                <a:spcPts val="35"/>
              </a:spcBef>
            </a:pPr>
            <a:r>
              <a:rPr sz="1400" spc="-5" dirty="0">
                <a:solidFill>
                  <a:srgbClr val="002E5F"/>
                </a:solidFill>
                <a:latin typeface="Arial"/>
                <a:cs typeface="Arial"/>
              </a:rPr>
              <a:t>Class</a:t>
            </a:r>
            <a:r>
              <a:rPr sz="1400" spc="-60" dirty="0">
                <a:solidFill>
                  <a:srgbClr val="002E5F"/>
                </a:solidFill>
                <a:latin typeface="Arial"/>
                <a:cs typeface="Arial"/>
              </a:rPr>
              <a:t> </a:t>
            </a:r>
            <a:r>
              <a:rPr sz="1400" spc="-5" dirty="0">
                <a:solidFill>
                  <a:srgbClr val="002E5F"/>
                </a:solidFill>
                <a:latin typeface="Arial"/>
                <a:cs typeface="Arial"/>
              </a:rPr>
              <a:t>diagram</a:t>
            </a:r>
            <a:endParaRPr sz="1400">
              <a:latin typeface="Arial"/>
              <a:cs typeface="Arial"/>
            </a:endParaRPr>
          </a:p>
        </p:txBody>
      </p:sp>
      <p:sp>
        <p:nvSpPr>
          <p:cNvPr id="15" name="object 15"/>
          <p:cNvSpPr/>
          <p:nvPr/>
        </p:nvSpPr>
        <p:spPr>
          <a:xfrm>
            <a:off x="5680328" y="3898519"/>
            <a:ext cx="1129665" cy="213995"/>
          </a:xfrm>
          <a:custGeom>
            <a:avLst/>
            <a:gdLst/>
            <a:ahLst/>
            <a:cxnLst/>
            <a:rect l="l" t="t" r="r" b="b"/>
            <a:pathLst>
              <a:path w="1129665" h="213995">
                <a:moveTo>
                  <a:pt x="558292" y="63499"/>
                </a:moveTo>
                <a:lnTo>
                  <a:pt x="558292" y="213550"/>
                </a:lnTo>
                <a:lnTo>
                  <a:pt x="1129156" y="213550"/>
                </a:lnTo>
                <a:lnTo>
                  <a:pt x="1129156" y="207200"/>
                </a:lnTo>
                <a:lnTo>
                  <a:pt x="570992" y="207200"/>
                </a:lnTo>
                <a:lnTo>
                  <a:pt x="564642" y="200850"/>
                </a:lnTo>
                <a:lnTo>
                  <a:pt x="570992" y="200850"/>
                </a:lnTo>
                <a:lnTo>
                  <a:pt x="570992" y="69849"/>
                </a:lnTo>
                <a:lnTo>
                  <a:pt x="564642" y="69849"/>
                </a:lnTo>
                <a:lnTo>
                  <a:pt x="558292" y="63499"/>
                </a:lnTo>
                <a:close/>
              </a:path>
              <a:path w="1129665" h="213995">
                <a:moveTo>
                  <a:pt x="570992" y="200850"/>
                </a:moveTo>
                <a:lnTo>
                  <a:pt x="564642" y="200850"/>
                </a:lnTo>
                <a:lnTo>
                  <a:pt x="570992" y="207200"/>
                </a:lnTo>
                <a:lnTo>
                  <a:pt x="570992" y="200850"/>
                </a:lnTo>
                <a:close/>
              </a:path>
              <a:path w="1129665" h="213995">
                <a:moveTo>
                  <a:pt x="1129156" y="200850"/>
                </a:moveTo>
                <a:lnTo>
                  <a:pt x="570992" y="200850"/>
                </a:lnTo>
                <a:lnTo>
                  <a:pt x="570992" y="207200"/>
                </a:lnTo>
                <a:lnTo>
                  <a:pt x="1129156" y="207200"/>
                </a:lnTo>
                <a:lnTo>
                  <a:pt x="1129156" y="200850"/>
                </a:lnTo>
                <a:close/>
              </a:path>
              <a:path w="1129665" h="213995">
                <a:moveTo>
                  <a:pt x="127000" y="0"/>
                </a:moveTo>
                <a:lnTo>
                  <a:pt x="0" y="63499"/>
                </a:lnTo>
                <a:lnTo>
                  <a:pt x="127000" y="126999"/>
                </a:lnTo>
                <a:lnTo>
                  <a:pt x="127000" y="69849"/>
                </a:lnTo>
                <a:lnTo>
                  <a:pt x="114300" y="69849"/>
                </a:lnTo>
                <a:lnTo>
                  <a:pt x="114300" y="57149"/>
                </a:lnTo>
                <a:lnTo>
                  <a:pt x="127000" y="57149"/>
                </a:lnTo>
                <a:lnTo>
                  <a:pt x="127000" y="0"/>
                </a:lnTo>
                <a:close/>
              </a:path>
              <a:path w="1129665" h="213995">
                <a:moveTo>
                  <a:pt x="127000" y="57149"/>
                </a:moveTo>
                <a:lnTo>
                  <a:pt x="114300" y="57149"/>
                </a:lnTo>
                <a:lnTo>
                  <a:pt x="114300" y="69849"/>
                </a:lnTo>
                <a:lnTo>
                  <a:pt x="127000" y="69849"/>
                </a:lnTo>
                <a:lnTo>
                  <a:pt x="127000" y="57149"/>
                </a:lnTo>
                <a:close/>
              </a:path>
              <a:path w="1129665" h="213995">
                <a:moveTo>
                  <a:pt x="570992" y="57149"/>
                </a:moveTo>
                <a:lnTo>
                  <a:pt x="127000" y="57149"/>
                </a:lnTo>
                <a:lnTo>
                  <a:pt x="127000" y="69849"/>
                </a:lnTo>
                <a:lnTo>
                  <a:pt x="558292" y="69849"/>
                </a:lnTo>
                <a:lnTo>
                  <a:pt x="558292" y="63499"/>
                </a:lnTo>
                <a:lnTo>
                  <a:pt x="570992" y="63499"/>
                </a:lnTo>
                <a:lnTo>
                  <a:pt x="570992" y="57149"/>
                </a:lnTo>
                <a:close/>
              </a:path>
              <a:path w="1129665" h="213995">
                <a:moveTo>
                  <a:pt x="570992" y="63499"/>
                </a:moveTo>
                <a:lnTo>
                  <a:pt x="558292" y="63499"/>
                </a:lnTo>
                <a:lnTo>
                  <a:pt x="564642" y="69849"/>
                </a:lnTo>
                <a:lnTo>
                  <a:pt x="570992" y="69849"/>
                </a:lnTo>
                <a:lnTo>
                  <a:pt x="570992" y="63499"/>
                </a:lnTo>
                <a:close/>
              </a:path>
            </a:pathLst>
          </a:custGeom>
          <a:solidFill>
            <a:srgbClr val="002E5F"/>
          </a:solidFill>
        </p:spPr>
        <p:txBody>
          <a:bodyPr wrap="square" lIns="0" tIns="0" rIns="0" bIns="0" rtlCol="0"/>
          <a:lstStyle/>
          <a:p>
            <a:endParaRPr/>
          </a:p>
        </p:txBody>
      </p:sp>
      <p:sp>
        <p:nvSpPr>
          <p:cNvPr id="16" name="object 16"/>
          <p:cNvSpPr/>
          <p:nvPr/>
        </p:nvSpPr>
        <p:spPr>
          <a:xfrm>
            <a:off x="5695569" y="3829177"/>
            <a:ext cx="1113155" cy="184785"/>
          </a:xfrm>
          <a:custGeom>
            <a:avLst/>
            <a:gdLst/>
            <a:ahLst/>
            <a:cxnLst/>
            <a:rect l="l" t="t" r="r" b="b"/>
            <a:pathLst>
              <a:path w="1113154" h="184785">
                <a:moveTo>
                  <a:pt x="127000" y="57264"/>
                </a:moveTo>
                <a:lnTo>
                  <a:pt x="0" y="120764"/>
                </a:lnTo>
                <a:lnTo>
                  <a:pt x="127000" y="184264"/>
                </a:lnTo>
                <a:lnTo>
                  <a:pt x="127000" y="127114"/>
                </a:lnTo>
                <a:lnTo>
                  <a:pt x="114300" y="127114"/>
                </a:lnTo>
                <a:lnTo>
                  <a:pt x="114300" y="114414"/>
                </a:lnTo>
                <a:lnTo>
                  <a:pt x="127000" y="114414"/>
                </a:lnTo>
                <a:lnTo>
                  <a:pt x="127000" y="57264"/>
                </a:lnTo>
                <a:close/>
              </a:path>
              <a:path w="1113154" h="184785">
                <a:moveTo>
                  <a:pt x="127000" y="114414"/>
                </a:moveTo>
                <a:lnTo>
                  <a:pt x="114300" y="114414"/>
                </a:lnTo>
                <a:lnTo>
                  <a:pt x="114300" y="127114"/>
                </a:lnTo>
                <a:lnTo>
                  <a:pt x="127000" y="127114"/>
                </a:lnTo>
                <a:lnTo>
                  <a:pt x="127000" y="114414"/>
                </a:lnTo>
                <a:close/>
              </a:path>
              <a:path w="1113154" h="184785">
                <a:moveTo>
                  <a:pt x="550036" y="114414"/>
                </a:moveTo>
                <a:lnTo>
                  <a:pt x="127000" y="114414"/>
                </a:lnTo>
                <a:lnTo>
                  <a:pt x="127000" y="127114"/>
                </a:lnTo>
                <a:lnTo>
                  <a:pt x="562736" y="127114"/>
                </a:lnTo>
                <a:lnTo>
                  <a:pt x="562736" y="120764"/>
                </a:lnTo>
                <a:lnTo>
                  <a:pt x="550036" y="120764"/>
                </a:lnTo>
                <a:lnTo>
                  <a:pt x="550036" y="114414"/>
                </a:lnTo>
                <a:close/>
              </a:path>
              <a:path w="1113154" h="184785">
                <a:moveTo>
                  <a:pt x="1112647" y="0"/>
                </a:moveTo>
                <a:lnTo>
                  <a:pt x="550036" y="0"/>
                </a:lnTo>
                <a:lnTo>
                  <a:pt x="550036" y="120764"/>
                </a:lnTo>
                <a:lnTo>
                  <a:pt x="556386" y="114414"/>
                </a:lnTo>
                <a:lnTo>
                  <a:pt x="562736" y="114414"/>
                </a:lnTo>
                <a:lnTo>
                  <a:pt x="562736" y="12700"/>
                </a:lnTo>
                <a:lnTo>
                  <a:pt x="556386" y="12700"/>
                </a:lnTo>
                <a:lnTo>
                  <a:pt x="562736" y="6350"/>
                </a:lnTo>
                <a:lnTo>
                  <a:pt x="1112647" y="6350"/>
                </a:lnTo>
                <a:lnTo>
                  <a:pt x="1112647" y="0"/>
                </a:lnTo>
                <a:close/>
              </a:path>
              <a:path w="1113154" h="184785">
                <a:moveTo>
                  <a:pt x="562736" y="114414"/>
                </a:moveTo>
                <a:lnTo>
                  <a:pt x="556386" y="114414"/>
                </a:lnTo>
                <a:lnTo>
                  <a:pt x="550036" y="120764"/>
                </a:lnTo>
                <a:lnTo>
                  <a:pt x="562736" y="120764"/>
                </a:lnTo>
                <a:lnTo>
                  <a:pt x="562736" y="114414"/>
                </a:lnTo>
                <a:close/>
              </a:path>
              <a:path w="1113154" h="184785">
                <a:moveTo>
                  <a:pt x="562736" y="6350"/>
                </a:moveTo>
                <a:lnTo>
                  <a:pt x="556386" y="12700"/>
                </a:lnTo>
                <a:lnTo>
                  <a:pt x="562736" y="12700"/>
                </a:lnTo>
                <a:lnTo>
                  <a:pt x="562736" y="6350"/>
                </a:lnTo>
                <a:close/>
              </a:path>
              <a:path w="1113154" h="184785">
                <a:moveTo>
                  <a:pt x="1112647" y="6350"/>
                </a:moveTo>
                <a:lnTo>
                  <a:pt x="562736" y="6350"/>
                </a:lnTo>
                <a:lnTo>
                  <a:pt x="562736" y="12700"/>
                </a:lnTo>
                <a:lnTo>
                  <a:pt x="1112647" y="12700"/>
                </a:lnTo>
                <a:lnTo>
                  <a:pt x="1112647" y="6350"/>
                </a:lnTo>
                <a:close/>
              </a:path>
            </a:pathLst>
          </a:custGeom>
          <a:solidFill>
            <a:srgbClr val="002E5F"/>
          </a:solidFill>
        </p:spPr>
        <p:txBody>
          <a:bodyPr wrap="square" lIns="0" tIns="0" rIns="0" bIns="0" rtlCol="0"/>
          <a:lstStyle/>
          <a:p>
            <a:endParaRPr/>
          </a:p>
        </p:txBody>
      </p:sp>
      <p:sp>
        <p:nvSpPr>
          <p:cNvPr id="17" name="object 17"/>
          <p:cNvSpPr/>
          <p:nvPr/>
        </p:nvSpPr>
        <p:spPr>
          <a:xfrm>
            <a:off x="5680328" y="2612389"/>
            <a:ext cx="1144270" cy="127000"/>
          </a:xfrm>
          <a:custGeom>
            <a:avLst/>
            <a:gdLst/>
            <a:ahLst/>
            <a:cxnLst/>
            <a:rect l="l" t="t" r="r" b="b"/>
            <a:pathLst>
              <a:path w="1144270" h="127000">
                <a:moveTo>
                  <a:pt x="127000" y="0"/>
                </a:moveTo>
                <a:lnTo>
                  <a:pt x="0" y="63500"/>
                </a:lnTo>
                <a:lnTo>
                  <a:pt x="127000" y="127000"/>
                </a:lnTo>
                <a:lnTo>
                  <a:pt x="127000" y="69850"/>
                </a:lnTo>
                <a:lnTo>
                  <a:pt x="114300" y="69850"/>
                </a:lnTo>
                <a:lnTo>
                  <a:pt x="114300" y="57150"/>
                </a:lnTo>
                <a:lnTo>
                  <a:pt x="127000" y="57150"/>
                </a:lnTo>
                <a:lnTo>
                  <a:pt x="127000" y="0"/>
                </a:lnTo>
                <a:close/>
              </a:path>
              <a:path w="1144270" h="127000">
                <a:moveTo>
                  <a:pt x="127000" y="57150"/>
                </a:moveTo>
                <a:lnTo>
                  <a:pt x="114300" y="57150"/>
                </a:lnTo>
                <a:lnTo>
                  <a:pt x="114300" y="69850"/>
                </a:lnTo>
                <a:lnTo>
                  <a:pt x="127000" y="69850"/>
                </a:lnTo>
                <a:lnTo>
                  <a:pt x="127000" y="57150"/>
                </a:lnTo>
                <a:close/>
              </a:path>
              <a:path w="1144270" h="127000">
                <a:moveTo>
                  <a:pt x="1131189" y="57150"/>
                </a:moveTo>
                <a:lnTo>
                  <a:pt x="127000" y="57150"/>
                </a:lnTo>
                <a:lnTo>
                  <a:pt x="127000" y="69850"/>
                </a:lnTo>
                <a:lnTo>
                  <a:pt x="1143889" y="69850"/>
                </a:lnTo>
                <a:lnTo>
                  <a:pt x="1143889" y="63500"/>
                </a:lnTo>
                <a:lnTo>
                  <a:pt x="1131189" y="63500"/>
                </a:lnTo>
                <a:lnTo>
                  <a:pt x="1131189" y="57150"/>
                </a:lnTo>
                <a:close/>
              </a:path>
              <a:path w="1144270" h="127000">
                <a:moveTo>
                  <a:pt x="1131189" y="46609"/>
                </a:moveTo>
                <a:lnTo>
                  <a:pt x="1131189" y="63500"/>
                </a:lnTo>
                <a:lnTo>
                  <a:pt x="1137539" y="57150"/>
                </a:lnTo>
                <a:lnTo>
                  <a:pt x="1143889" y="57150"/>
                </a:lnTo>
                <a:lnTo>
                  <a:pt x="1143889" y="52959"/>
                </a:lnTo>
                <a:lnTo>
                  <a:pt x="1137539" y="52959"/>
                </a:lnTo>
                <a:lnTo>
                  <a:pt x="1131189" y="46609"/>
                </a:lnTo>
                <a:close/>
              </a:path>
              <a:path w="1144270" h="127000">
                <a:moveTo>
                  <a:pt x="1143889" y="57150"/>
                </a:moveTo>
                <a:lnTo>
                  <a:pt x="1137539" y="57150"/>
                </a:lnTo>
                <a:lnTo>
                  <a:pt x="1131189" y="63500"/>
                </a:lnTo>
                <a:lnTo>
                  <a:pt x="1143889" y="63500"/>
                </a:lnTo>
                <a:lnTo>
                  <a:pt x="1143889" y="57150"/>
                </a:lnTo>
                <a:close/>
              </a:path>
              <a:path w="1144270" h="127000">
                <a:moveTo>
                  <a:pt x="1143889" y="40259"/>
                </a:moveTo>
                <a:lnTo>
                  <a:pt x="1126871" y="40259"/>
                </a:lnTo>
                <a:lnTo>
                  <a:pt x="1126871" y="52959"/>
                </a:lnTo>
                <a:lnTo>
                  <a:pt x="1131189" y="52959"/>
                </a:lnTo>
                <a:lnTo>
                  <a:pt x="1131189" y="46609"/>
                </a:lnTo>
                <a:lnTo>
                  <a:pt x="1143889" y="46609"/>
                </a:lnTo>
                <a:lnTo>
                  <a:pt x="1143889" y="40259"/>
                </a:lnTo>
                <a:close/>
              </a:path>
              <a:path w="1144270" h="127000">
                <a:moveTo>
                  <a:pt x="1143889" y="46609"/>
                </a:moveTo>
                <a:lnTo>
                  <a:pt x="1131189" y="46609"/>
                </a:lnTo>
                <a:lnTo>
                  <a:pt x="1137539" y="52959"/>
                </a:lnTo>
                <a:lnTo>
                  <a:pt x="1143889" y="52959"/>
                </a:lnTo>
                <a:lnTo>
                  <a:pt x="1143889" y="46609"/>
                </a:lnTo>
                <a:close/>
              </a:path>
            </a:pathLst>
          </a:custGeom>
          <a:solidFill>
            <a:srgbClr val="002E5F"/>
          </a:solidFill>
        </p:spPr>
        <p:txBody>
          <a:bodyPr wrap="square" lIns="0" tIns="0" rIns="0" bIns="0" rtlCol="0"/>
          <a:lstStyle/>
          <a:p>
            <a:endParaRPr/>
          </a:p>
        </p:txBody>
      </p:sp>
      <p:sp>
        <p:nvSpPr>
          <p:cNvPr id="20" name="object 20"/>
          <p:cNvSpPr txBox="1">
            <a:spLocks noGrp="1"/>
          </p:cNvSpPr>
          <p:nvPr>
            <p:ph type="body" idx="1"/>
          </p:nvPr>
        </p:nvSpPr>
        <p:spPr>
          <a:prstGeom prst="rect">
            <a:avLst/>
          </a:prstGeom>
        </p:spPr>
        <p:txBody>
          <a:bodyPr vert="horz" wrap="square" lIns="0" tIns="0" rIns="0" bIns="0" rtlCol="0">
            <a:spAutoFit/>
          </a:bodyPr>
          <a:lstStyle/>
          <a:p>
            <a:pPr marL="386715" marR="5080" indent="-342900">
              <a:lnSpc>
                <a:spcPct val="150900"/>
              </a:lnSpc>
              <a:buSzPct val="90625"/>
              <a:buChar char="●"/>
              <a:tabLst>
                <a:tab pos="386080" algn="l"/>
                <a:tab pos="386715" algn="l"/>
              </a:tabLst>
            </a:pPr>
            <a:r>
              <a:rPr dirty="0"/>
              <a:t>UML 2.0 has 13 </a:t>
            </a:r>
            <a:r>
              <a:rPr spc="-10" dirty="0"/>
              <a:t>diagram </a:t>
            </a:r>
            <a:r>
              <a:rPr spc="-5" dirty="0"/>
              <a:t>types, which </a:t>
            </a:r>
            <a:r>
              <a:rPr dirty="0"/>
              <a:t>each </a:t>
            </a:r>
            <a:r>
              <a:rPr spc="-5" dirty="0"/>
              <a:t>provide </a:t>
            </a:r>
            <a:r>
              <a:rPr dirty="0"/>
              <a:t>a certain  </a:t>
            </a:r>
            <a:r>
              <a:rPr spc="-5" dirty="0"/>
              <a:t>focus/perspective </a:t>
            </a:r>
            <a:r>
              <a:rPr dirty="0"/>
              <a:t>on a </a:t>
            </a:r>
            <a:r>
              <a:rPr spc="-5" dirty="0"/>
              <a:t>model. </a:t>
            </a:r>
            <a:r>
              <a:rPr dirty="0"/>
              <a:t>According </a:t>
            </a:r>
            <a:r>
              <a:rPr spc="-5" dirty="0"/>
              <a:t>to </a:t>
            </a:r>
            <a:r>
              <a:rPr dirty="0"/>
              <a:t>UML </a:t>
            </a:r>
            <a:r>
              <a:rPr spc="-5" dirty="0"/>
              <a:t>there is </a:t>
            </a:r>
            <a:r>
              <a:rPr dirty="0"/>
              <a:t>one model of  a system, and </a:t>
            </a:r>
            <a:r>
              <a:rPr spc="-5" dirty="0"/>
              <a:t>the </a:t>
            </a:r>
            <a:r>
              <a:rPr dirty="0"/>
              <a:t>different </a:t>
            </a:r>
            <a:r>
              <a:rPr spc="-5" dirty="0"/>
              <a:t>diagrams provide different perspectives</a:t>
            </a:r>
            <a:r>
              <a:rPr spc="15" dirty="0"/>
              <a:t> </a:t>
            </a:r>
            <a:r>
              <a:rPr spc="-5" dirty="0"/>
              <a:t>of</a:t>
            </a:r>
          </a:p>
        </p:txBody>
      </p:sp>
      <p:sp>
        <p:nvSpPr>
          <p:cNvPr id="21" name="object 21"/>
          <p:cNvSpPr txBox="1"/>
          <p:nvPr/>
        </p:nvSpPr>
        <p:spPr>
          <a:xfrm>
            <a:off x="1151889" y="2384551"/>
            <a:ext cx="1132205" cy="259079"/>
          </a:xfrm>
          <a:prstGeom prst="rect">
            <a:avLst/>
          </a:prstGeom>
        </p:spPr>
        <p:txBody>
          <a:bodyPr vert="horz" wrap="square" lIns="0" tIns="0" rIns="0" bIns="0" rtlCol="0">
            <a:spAutoFit/>
          </a:bodyPr>
          <a:lstStyle/>
          <a:p>
            <a:pPr marL="12700">
              <a:lnSpc>
                <a:spcPct val="100000"/>
              </a:lnSpc>
            </a:pPr>
            <a:r>
              <a:rPr sz="1600" dirty="0">
                <a:solidFill>
                  <a:srgbClr val="002E5F"/>
                </a:solidFill>
                <a:latin typeface="Verdana"/>
                <a:cs typeface="Verdana"/>
              </a:rPr>
              <a:t>that</a:t>
            </a:r>
            <a:r>
              <a:rPr sz="1600" spc="-105" dirty="0">
                <a:solidFill>
                  <a:srgbClr val="002E5F"/>
                </a:solidFill>
                <a:latin typeface="Verdana"/>
                <a:cs typeface="Verdana"/>
              </a:rPr>
              <a:t> </a:t>
            </a:r>
            <a:r>
              <a:rPr sz="1600" dirty="0">
                <a:solidFill>
                  <a:srgbClr val="002E5F"/>
                </a:solidFill>
                <a:latin typeface="Verdana"/>
                <a:cs typeface="Verdana"/>
              </a:rPr>
              <a:t>model</a:t>
            </a:r>
            <a:endParaRPr sz="1600">
              <a:latin typeface="Verdana"/>
              <a:cs typeface="Verdana"/>
            </a:endParaRPr>
          </a:p>
        </p:txBody>
      </p:sp>
      <p:cxnSp>
        <p:nvCxnSpPr>
          <p:cNvPr id="19" name="Straight Connector 18"/>
          <p:cNvCxnSpPr/>
          <p:nvPr/>
        </p:nvCxnSpPr>
        <p:spPr>
          <a:xfrm flipV="1">
            <a:off x="6248400" y="4112514"/>
            <a:ext cx="0" cy="554673"/>
          </a:xfrm>
          <a:prstGeom prst="line">
            <a:avLst/>
          </a:prstGeom>
          <a:ln w="19050"/>
        </p:spPr>
        <p:style>
          <a:lnRef idx="1">
            <a:schemeClr val="dk1"/>
          </a:lnRef>
          <a:fillRef idx="0">
            <a:schemeClr val="dk1"/>
          </a:fillRef>
          <a:effectRef idx="0">
            <a:schemeClr val="dk1"/>
          </a:effectRef>
          <a:fontRef idx="minor">
            <a:schemeClr val="tx1"/>
          </a:fontRef>
        </p:style>
      </p:cxnSp>
      <p:sp>
        <p:nvSpPr>
          <p:cNvPr id="24" name="object 8"/>
          <p:cNvSpPr/>
          <p:nvPr/>
        </p:nvSpPr>
        <p:spPr>
          <a:xfrm>
            <a:off x="6819622" y="4282093"/>
            <a:ext cx="1619250" cy="243204"/>
          </a:xfrm>
          <a:custGeom>
            <a:avLst/>
            <a:gdLst/>
            <a:ahLst/>
            <a:cxnLst/>
            <a:rect l="l" t="t" r="r" b="b"/>
            <a:pathLst>
              <a:path w="1619250" h="243204">
                <a:moveTo>
                  <a:pt x="0" y="243078"/>
                </a:moveTo>
                <a:lnTo>
                  <a:pt x="1619250" y="243078"/>
                </a:lnTo>
                <a:lnTo>
                  <a:pt x="1619250" y="0"/>
                </a:lnTo>
                <a:lnTo>
                  <a:pt x="0" y="0"/>
                </a:lnTo>
                <a:lnTo>
                  <a:pt x="0" y="243078"/>
                </a:lnTo>
                <a:close/>
              </a:path>
            </a:pathLst>
          </a:custGeom>
          <a:solidFill>
            <a:srgbClr val="FFFFCC"/>
          </a:solidFill>
        </p:spPr>
        <p:txBody>
          <a:bodyPr wrap="square" lIns="0" tIns="0" rIns="0" bIns="0" rtlCol="0"/>
          <a:lstStyle/>
          <a:p>
            <a:endParaRPr/>
          </a:p>
        </p:txBody>
      </p:sp>
      <p:sp>
        <p:nvSpPr>
          <p:cNvPr id="25" name="object 9"/>
          <p:cNvSpPr/>
          <p:nvPr/>
        </p:nvSpPr>
        <p:spPr>
          <a:xfrm>
            <a:off x="6819622" y="4282093"/>
            <a:ext cx="1619250" cy="243204"/>
          </a:xfrm>
          <a:custGeom>
            <a:avLst/>
            <a:gdLst/>
            <a:ahLst/>
            <a:cxnLst/>
            <a:rect l="l" t="t" r="r" b="b"/>
            <a:pathLst>
              <a:path w="1619250" h="243204">
                <a:moveTo>
                  <a:pt x="0" y="243078"/>
                </a:moveTo>
                <a:lnTo>
                  <a:pt x="1619250" y="243078"/>
                </a:lnTo>
                <a:lnTo>
                  <a:pt x="1619250" y="0"/>
                </a:lnTo>
                <a:lnTo>
                  <a:pt x="0" y="0"/>
                </a:lnTo>
                <a:lnTo>
                  <a:pt x="0" y="243078"/>
                </a:lnTo>
                <a:close/>
              </a:path>
            </a:pathLst>
          </a:custGeom>
          <a:ln w="9906">
            <a:solidFill>
              <a:srgbClr val="002E5F"/>
            </a:solidFill>
          </a:ln>
        </p:spPr>
        <p:txBody>
          <a:bodyPr wrap="square" lIns="0" tIns="0" rIns="0" bIns="0" rtlCol="0"/>
          <a:lstStyle/>
          <a:p>
            <a:endParaRPr/>
          </a:p>
        </p:txBody>
      </p:sp>
      <p:sp>
        <p:nvSpPr>
          <p:cNvPr id="26" name="object 10"/>
          <p:cNvSpPr txBox="1"/>
          <p:nvPr/>
        </p:nvSpPr>
        <p:spPr>
          <a:xfrm>
            <a:off x="6858000" y="4290245"/>
            <a:ext cx="1850287" cy="215444"/>
          </a:xfrm>
          <a:prstGeom prst="rect">
            <a:avLst/>
          </a:prstGeom>
        </p:spPr>
        <p:txBody>
          <a:bodyPr vert="horz" wrap="square" lIns="0" tIns="0" rIns="0" bIns="0" rtlCol="0">
            <a:spAutoFit/>
          </a:bodyPr>
          <a:lstStyle/>
          <a:p>
            <a:pPr marL="12700">
              <a:lnSpc>
                <a:spcPct val="100000"/>
              </a:lnSpc>
            </a:pPr>
            <a:r>
              <a:rPr lang="sv-SE" sz="1400" dirty="0" err="1">
                <a:solidFill>
                  <a:srgbClr val="002E5F"/>
                </a:solidFill>
                <a:latin typeface="Arial"/>
                <a:cs typeface="Arial"/>
              </a:rPr>
              <a:t>Sequence</a:t>
            </a:r>
            <a:r>
              <a:rPr lang="sv-SE" sz="1400" dirty="0">
                <a:solidFill>
                  <a:srgbClr val="002E5F"/>
                </a:solidFill>
                <a:latin typeface="Arial"/>
                <a:cs typeface="Arial"/>
              </a:rPr>
              <a:t> diagram</a:t>
            </a:r>
            <a:endParaRPr sz="1400" dirty="0">
              <a:latin typeface="Arial"/>
              <a:cs typeface="Arial"/>
            </a:endParaRPr>
          </a:p>
        </p:txBody>
      </p:sp>
      <p:sp>
        <p:nvSpPr>
          <p:cNvPr id="27" name="object 11"/>
          <p:cNvSpPr/>
          <p:nvPr/>
        </p:nvSpPr>
        <p:spPr>
          <a:xfrm>
            <a:off x="6821146" y="4562508"/>
            <a:ext cx="1620520" cy="243204"/>
          </a:xfrm>
          <a:custGeom>
            <a:avLst/>
            <a:gdLst/>
            <a:ahLst/>
            <a:cxnLst/>
            <a:rect l="l" t="t" r="r" b="b"/>
            <a:pathLst>
              <a:path w="1620520" h="243204">
                <a:moveTo>
                  <a:pt x="0" y="243078"/>
                </a:moveTo>
                <a:lnTo>
                  <a:pt x="1620011" y="243078"/>
                </a:lnTo>
                <a:lnTo>
                  <a:pt x="1620011" y="0"/>
                </a:lnTo>
                <a:lnTo>
                  <a:pt x="0" y="0"/>
                </a:lnTo>
                <a:lnTo>
                  <a:pt x="0" y="243078"/>
                </a:lnTo>
                <a:close/>
              </a:path>
            </a:pathLst>
          </a:custGeom>
          <a:solidFill>
            <a:srgbClr val="FFFFCC"/>
          </a:solidFill>
        </p:spPr>
        <p:txBody>
          <a:bodyPr wrap="square" lIns="0" tIns="0" rIns="0" bIns="0" rtlCol="0"/>
          <a:lstStyle/>
          <a:p>
            <a:endParaRPr/>
          </a:p>
        </p:txBody>
      </p:sp>
      <p:sp>
        <p:nvSpPr>
          <p:cNvPr id="28" name="object 12"/>
          <p:cNvSpPr/>
          <p:nvPr/>
        </p:nvSpPr>
        <p:spPr>
          <a:xfrm>
            <a:off x="6821146" y="4562508"/>
            <a:ext cx="1620520" cy="243204"/>
          </a:xfrm>
          <a:custGeom>
            <a:avLst/>
            <a:gdLst/>
            <a:ahLst/>
            <a:cxnLst/>
            <a:rect l="l" t="t" r="r" b="b"/>
            <a:pathLst>
              <a:path w="1620520" h="243204">
                <a:moveTo>
                  <a:pt x="0" y="243078"/>
                </a:moveTo>
                <a:lnTo>
                  <a:pt x="1620011" y="243078"/>
                </a:lnTo>
                <a:lnTo>
                  <a:pt x="1620011" y="0"/>
                </a:lnTo>
                <a:lnTo>
                  <a:pt x="0" y="0"/>
                </a:lnTo>
                <a:lnTo>
                  <a:pt x="0" y="243078"/>
                </a:lnTo>
                <a:close/>
              </a:path>
            </a:pathLst>
          </a:custGeom>
          <a:ln w="9905">
            <a:solidFill>
              <a:srgbClr val="002E5F"/>
            </a:solidFill>
          </a:ln>
        </p:spPr>
        <p:txBody>
          <a:bodyPr wrap="square" lIns="0" tIns="0" rIns="0" bIns="0" rtlCol="0"/>
          <a:lstStyle/>
          <a:p>
            <a:endParaRPr/>
          </a:p>
        </p:txBody>
      </p:sp>
      <p:sp>
        <p:nvSpPr>
          <p:cNvPr id="29" name="object 13"/>
          <p:cNvSpPr txBox="1"/>
          <p:nvPr/>
        </p:nvSpPr>
        <p:spPr>
          <a:xfrm>
            <a:off x="6824598" y="4573050"/>
            <a:ext cx="1709801" cy="215444"/>
          </a:xfrm>
          <a:prstGeom prst="rect">
            <a:avLst/>
          </a:prstGeom>
        </p:spPr>
        <p:txBody>
          <a:bodyPr vert="horz" wrap="square" lIns="0" tIns="0" rIns="0" bIns="0" rtlCol="0">
            <a:spAutoFit/>
          </a:bodyPr>
          <a:lstStyle/>
          <a:p>
            <a:pPr marL="12700">
              <a:lnSpc>
                <a:spcPct val="100000"/>
              </a:lnSpc>
            </a:pPr>
            <a:r>
              <a:rPr lang="sv-SE" sz="1400" spc="-5" dirty="0">
                <a:solidFill>
                  <a:srgbClr val="002E5F"/>
                </a:solidFill>
                <a:latin typeface="Arial"/>
                <a:cs typeface="Arial"/>
              </a:rPr>
              <a:t>State </a:t>
            </a:r>
            <a:r>
              <a:rPr lang="sv-SE" sz="1400" spc="-5" dirty="0" err="1">
                <a:solidFill>
                  <a:srgbClr val="002E5F"/>
                </a:solidFill>
                <a:latin typeface="Arial"/>
                <a:cs typeface="Arial"/>
              </a:rPr>
              <a:t>machine</a:t>
            </a:r>
            <a:r>
              <a:rPr lang="sv-SE" sz="1400" spc="-5" dirty="0">
                <a:solidFill>
                  <a:srgbClr val="002E5F"/>
                </a:solidFill>
                <a:latin typeface="Arial"/>
                <a:cs typeface="Arial"/>
              </a:rPr>
              <a:t> </a:t>
            </a:r>
            <a:r>
              <a:rPr lang="sv-SE" sz="1400" spc="-5" dirty="0" err="1">
                <a:solidFill>
                  <a:srgbClr val="002E5F"/>
                </a:solidFill>
                <a:latin typeface="Arial"/>
                <a:cs typeface="Arial"/>
              </a:rPr>
              <a:t>diag</a:t>
            </a:r>
            <a:r>
              <a:rPr lang="sv-SE" sz="1400" spc="-5" dirty="0">
                <a:solidFill>
                  <a:srgbClr val="002E5F"/>
                </a:solidFill>
                <a:latin typeface="Arial"/>
                <a:cs typeface="Arial"/>
              </a:rPr>
              <a:t>. </a:t>
            </a:r>
            <a:endParaRPr sz="1400" dirty="0">
              <a:latin typeface="Arial"/>
              <a:cs typeface="Arial"/>
            </a:endParaRPr>
          </a:p>
        </p:txBody>
      </p:sp>
      <p:cxnSp>
        <p:nvCxnSpPr>
          <p:cNvPr id="31" name="Straight Connector 30"/>
          <p:cNvCxnSpPr/>
          <p:nvPr/>
        </p:nvCxnSpPr>
        <p:spPr>
          <a:xfrm>
            <a:off x="6229879" y="4389850"/>
            <a:ext cx="58909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46607" y="4668180"/>
            <a:ext cx="589091"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0711" y="1293367"/>
            <a:ext cx="5225289" cy="369332"/>
          </a:xfrm>
          <a:prstGeom prst="rect">
            <a:avLst/>
          </a:prstGeom>
        </p:spPr>
        <p:txBody>
          <a:bodyPr vert="horz" wrap="square" lIns="0" tIns="0" rIns="0" bIns="0" rtlCol="0">
            <a:spAutoFit/>
          </a:bodyPr>
          <a:lstStyle/>
          <a:p>
            <a:pPr marL="12700">
              <a:lnSpc>
                <a:spcPct val="100000"/>
              </a:lnSpc>
            </a:pPr>
            <a:r>
              <a:rPr lang="sv-SE" sz="2400" spc="-5" dirty="0"/>
              <a:t>UML Class Diagram</a:t>
            </a:r>
            <a:endParaRPr sz="2400" dirty="0"/>
          </a:p>
        </p:txBody>
      </p:sp>
    </p:spTree>
    <p:extLst>
      <p:ext uri="{BB962C8B-B14F-4D97-AF65-F5344CB8AC3E}">
        <p14:creationId xmlns:p14="http://schemas.microsoft.com/office/powerpoint/2010/main" val="185976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0711" y="1293367"/>
            <a:ext cx="4675505" cy="381635"/>
          </a:xfrm>
          <a:prstGeom prst="rect">
            <a:avLst/>
          </a:prstGeom>
        </p:spPr>
        <p:txBody>
          <a:bodyPr vert="horz" wrap="square" lIns="0" tIns="0" rIns="0" bIns="0" rtlCol="0">
            <a:spAutoFit/>
          </a:bodyPr>
          <a:lstStyle/>
          <a:p>
            <a:pPr marL="12700">
              <a:lnSpc>
                <a:spcPct val="100000"/>
              </a:lnSpc>
            </a:pPr>
            <a:r>
              <a:rPr sz="2400" spc="-5" dirty="0"/>
              <a:t>Enterprise </a:t>
            </a:r>
            <a:r>
              <a:rPr sz="2400" dirty="0"/>
              <a:t>and </a:t>
            </a:r>
            <a:r>
              <a:rPr sz="2400" spc="-10" dirty="0"/>
              <a:t>System</a:t>
            </a:r>
            <a:r>
              <a:rPr sz="2400" spc="-40" dirty="0"/>
              <a:t> </a:t>
            </a:r>
            <a:r>
              <a:rPr sz="2400" dirty="0"/>
              <a:t>Models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4" name="Oval 273"/>
          <p:cNvSpPr/>
          <p:nvPr/>
        </p:nvSpPr>
        <p:spPr>
          <a:xfrm>
            <a:off x="3485793" y="1324453"/>
            <a:ext cx="1772517" cy="904522"/>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28224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71" y="1349962"/>
            <a:ext cx="7988684" cy="3240432"/>
          </a:xfrm>
        </p:spPr>
        <p:txBody>
          <a:bodyPr>
            <a:noAutofit/>
          </a:bodyPr>
          <a:lstStyle/>
          <a:p>
            <a:r>
              <a:rPr lang="sv-SE" sz="1800" dirty="0"/>
              <a:t>A class is shown as a rectangle with three compartments:</a:t>
            </a:r>
          </a:p>
          <a:p>
            <a:pPr lvl="1"/>
            <a:r>
              <a:rPr lang="sv-SE" sz="1800" dirty="0"/>
              <a:t>name of the class (use a noun in singular, first letter capital)</a:t>
            </a:r>
          </a:p>
          <a:p>
            <a:pPr lvl="1"/>
            <a:r>
              <a:rPr lang="sv-SE" sz="1800" dirty="0"/>
              <a:t>attribute(s) (use a noun in singular for each atttribute, first letter lower case) </a:t>
            </a:r>
          </a:p>
          <a:p>
            <a:pPr lvl="1"/>
            <a:r>
              <a:rPr lang="sv-SE" sz="1800" dirty="0"/>
              <a:t>operation(s) (use a verb, first letter lower case)</a:t>
            </a:r>
          </a:p>
        </p:txBody>
      </p:sp>
      <p:sp>
        <p:nvSpPr>
          <p:cNvPr id="8" name="Title 7"/>
          <p:cNvSpPr>
            <a:spLocks noGrp="1"/>
          </p:cNvSpPr>
          <p:nvPr>
            <p:ph type="title"/>
          </p:nvPr>
        </p:nvSpPr>
        <p:spPr>
          <a:xfrm>
            <a:off x="792000" y="627534"/>
            <a:ext cx="8352000" cy="596700"/>
          </a:xfrm>
        </p:spPr>
        <p:txBody>
          <a:bodyPr/>
          <a:lstStyle/>
          <a:p>
            <a:r>
              <a:rPr lang="sv-SE" dirty="0"/>
              <a:t>Class</a:t>
            </a:r>
            <a:br>
              <a:rPr lang="sv-SE" dirty="0"/>
            </a:br>
            <a:endParaRPr lang="sv-SE" dirty="0"/>
          </a:p>
        </p:txBody>
      </p:sp>
      <p:sp>
        <p:nvSpPr>
          <p:cNvPr id="7" name="Rectangle 6"/>
          <p:cNvSpPr/>
          <p:nvPr/>
        </p:nvSpPr>
        <p:spPr>
          <a:xfrm>
            <a:off x="3292021" y="3369029"/>
            <a:ext cx="1474537" cy="141697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9" name="TextBox 8"/>
          <p:cNvSpPr txBox="1"/>
          <p:nvPr/>
        </p:nvSpPr>
        <p:spPr>
          <a:xfrm>
            <a:off x="3467915" y="3375995"/>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0" name="Straight Connector 9"/>
          <p:cNvCxnSpPr/>
          <p:nvPr/>
        </p:nvCxnSpPr>
        <p:spPr>
          <a:xfrm>
            <a:off x="3292021" y="3714550"/>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92021" y="3714550"/>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cxnSp>
        <p:nvCxnSpPr>
          <p:cNvPr id="12" name="Straight Connector 11"/>
          <p:cNvCxnSpPr/>
          <p:nvPr/>
        </p:nvCxnSpPr>
        <p:spPr>
          <a:xfrm>
            <a:off x="3308230" y="4450612"/>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59590" y="4450612"/>
            <a:ext cx="16723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registerForCourse()</a:t>
            </a:r>
          </a:p>
        </p:txBody>
      </p:sp>
      <p:sp>
        <p:nvSpPr>
          <p:cNvPr id="14" name="Rectangle 9"/>
          <p:cNvSpPr>
            <a:spLocks noChangeArrowheads="1"/>
          </p:cNvSpPr>
          <p:nvPr/>
        </p:nvSpPr>
        <p:spPr bwMode="auto">
          <a:xfrm>
            <a:off x="6037526" y="3430292"/>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Name</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15" name="Rectangle 9"/>
          <p:cNvSpPr>
            <a:spLocks noChangeArrowheads="1"/>
          </p:cNvSpPr>
          <p:nvPr/>
        </p:nvSpPr>
        <p:spPr bwMode="auto">
          <a:xfrm>
            <a:off x="6076438" y="3934275"/>
            <a:ext cx="1264570"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Attribute</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16" name="Rectangle 9"/>
          <p:cNvSpPr>
            <a:spLocks noChangeArrowheads="1"/>
          </p:cNvSpPr>
          <p:nvPr/>
        </p:nvSpPr>
        <p:spPr bwMode="auto">
          <a:xfrm>
            <a:off x="6104121" y="4481548"/>
            <a:ext cx="1264570"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Operation</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17" name="AutoShape 46"/>
          <p:cNvSpPr>
            <a:spLocks noChangeArrowheads="1"/>
          </p:cNvSpPr>
          <p:nvPr/>
        </p:nvSpPr>
        <p:spPr bwMode="auto">
          <a:xfrm>
            <a:off x="4894418" y="3533362"/>
            <a:ext cx="874197" cy="73612"/>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18" name="AutoShape 46"/>
          <p:cNvSpPr>
            <a:spLocks noChangeArrowheads="1"/>
          </p:cNvSpPr>
          <p:nvPr/>
        </p:nvSpPr>
        <p:spPr bwMode="auto">
          <a:xfrm>
            <a:off x="4910411" y="4060461"/>
            <a:ext cx="874197" cy="73612"/>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19" name="AutoShape 46"/>
          <p:cNvSpPr>
            <a:spLocks noChangeArrowheads="1"/>
          </p:cNvSpPr>
          <p:nvPr/>
        </p:nvSpPr>
        <p:spPr bwMode="auto">
          <a:xfrm>
            <a:off x="4964354" y="4587560"/>
            <a:ext cx="874197" cy="73612"/>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0166818"/>
      </p:ext>
    </p:extLst>
  </p:cSld>
  <p:clrMapOvr>
    <a:masterClrMapping/>
  </p:clrMapOvr>
  <mc:AlternateContent xmlns:mc="http://schemas.openxmlformats.org/markup-compatibility/2006" xmlns:p14="http://schemas.microsoft.com/office/powerpoint/2010/main">
    <mc:Choice Requires="p14">
      <p:transition spd="slow" p14:dur="2000" advTm="4473"/>
    </mc:Choice>
    <mc:Fallback xmlns="">
      <p:transition spd="slow" advTm="44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71" y="1349962"/>
            <a:ext cx="7988684" cy="3240432"/>
          </a:xfrm>
        </p:spPr>
        <p:txBody>
          <a:bodyPr>
            <a:noAutofit/>
          </a:bodyPr>
          <a:lstStyle/>
          <a:p>
            <a:r>
              <a:rPr lang="sv-SE" sz="1800" dirty="0"/>
              <a:t>The class can be shown in three different variants</a:t>
            </a:r>
          </a:p>
          <a:p>
            <a:r>
              <a:rPr lang="sv-SE" sz="1800" dirty="0"/>
              <a:t>We will use the variant in the middle showing the name of the class and the attributes</a:t>
            </a:r>
          </a:p>
        </p:txBody>
      </p:sp>
      <p:sp>
        <p:nvSpPr>
          <p:cNvPr id="8" name="Title 7"/>
          <p:cNvSpPr>
            <a:spLocks noGrp="1"/>
          </p:cNvSpPr>
          <p:nvPr>
            <p:ph type="title"/>
          </p:nvPr>
        </p:nvSpPr>
        <p:spPr>
          <a:xfrm>
            <a:off x="792000" y="627534"/>
            <a:ext cx="8352000" cy="596700"/>
          </a:xfrm>
        </p:spPr>
        <p:txBody>
          <a:bodyPr/>
          <a:lstStyle/>
          <a:p>
            <a:r>
              <a:rPr lang="sv-SE" dirty="0"/>
              <a:t>Class</a:t>
            </a:r>
            <a:br>
              <a:rPr lang="sv-SE" dirty="0"/>
            </a:br>
            <a:endParaRPr lang="sv-SE" dirty="0"/>
          </a:p>
        </p:txBody>
      </p:sp>
      <p:sp>
        <p:nvSpPr>
          <p:cNvPr id="7" name="Rectangle 6"/>
          <p:cNvSpPr/>
          <p:nvPr/>
        </p:nvSpPr>
        <p:spPr>
          <a:xfrm>
            <a:off x="1122748" y="2960468"/>
            <a:ext cx="1474537" cy="141697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9" name="TextBox 8"/>
          <p:cNvSpPr txBox="1"/>
          <p:nvPr/>
        </p:nvSpPr>
        <p:spPr>
          <a:xfrm>
            <a:off x="1298642" y="2967434"/>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0" name="Straight Connector 9"/>
          <p:cNvCxnSpPr/>
          <p:nvPr/>
        </p:nvCxnSpPr>
        <p:spPr>
          <a:xfrm>
            <a:off x="1122748" y="3305989"/>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2748" y="3305989"/>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cxnSp>
        <p:nvCxnSpPr>
          <p:cNvPr id="12" name="Straight Connector 11"/>
          <p:cNvCxnSpPr/>
          <p:nvPr/>
        </p:nvCxnSpPr>
        <p:spPr>
          <a:xfrm>
            <a:off x="1138957" y="4042051"/>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90317" y="4042051"/>
            <a:ext cx="16723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registerForCourse()</a:t>
            </a:r>
          </a:p>
        </p:txBody>
      </p:sp>
      <p:sp>
        <p:nvSpPr>
          <p:cNvPr id="14" name="Rectangle 13"/>
          <p:cNvSpPr/>
          <p:nvPr/>
        </p:nvSpPr>
        <p:spPr>
          <a:xfrm>
            <a:off x="3658432" y="2947497"/>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5" name="TextBox 14"/>
          <p:cNvSpPr txBox="1"/>
          <p:nvPr/>
        </p:nvSpPr>
        <p:spPr>
          <a:xfrm>
            <a:off x="3834326" y="2954463"/>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6" name="Straight Connector 15"/>
          <p:cNvCxnSpPr/>
          <p:nvPr/>
        </p:nvCxnSpPr>
        <p:spPr>
          <a:xfrm>
            <a:off x="3658432" y="3293018"/>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8432" y="3293018"/>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sp>
        <p:nvSpPr>
          <p:cNvPr id="20" name="Rectangle 19"/>
          <p:cNvSpPr/>
          <p:nvPr/>
        </p:nvSpPr>
        <p:spPr>
          <a:xfrm>
            <a:off x="6087110" y="2944255"/>
            <a:ext cx="1474537" cy="3617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21" name="TextBox 20"/>
          <p:cNvSpPr txBox="1"/>
          <p:nvPr/>
        </p:nvSpPr>
        <p:spPr>
          <a:xfrm>
            <a:off x="6311644" y="2951221"/>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spTree>
    <p:extLst>
      <p:ext uri="{BB962C8B-B14F-4D97-AF65-F5344CB8AC3E}">
        <p14:creationId xmlns:p14="http://schemas.microsoft.com/office/powerpoint/2010/main" val="1843243330"/>
      </p:ext>
    </p:extLst>
  </p:cSld>
  <p:clrMapOvr>
    <a:masterClrMapping/>
  </p:clrMapOvr>
  <mc:AlternateContent xmlns:mc="http://schemas.openxmlformats.org/markup-compatibility/2006" xmlns:p14="http://schemas.microsoft.com/office/powerpoint/2010/main">
    <mc:Choice Requires="p14">
      <p:transition spd="slow" p14:dur="2000" advTm="24838"/>
    </mc:Choice>
    <mc:Fallback xmlns="">
      <p:transition spd="slow" advTm="2483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71" y="1349962"/>
            <a:ext cx="7988684" cy="3240432"/>
          </a:xfrm>
        </p:spPr>
        <p:txBody>
          <a:bodyPr>
            <a:noAutofit/>
          </a:bodyPr>
          <a:lstStyle/>
          <a:p>
            <a:r>
              <a:rPr lang="sv-SE" sz="1800" dirty="0"/>
              <a:t>A class groups a set of things with common properties or characteristics </a:t>
            </a:r>
          </a:p>
          <a:p>
            <a:pPr marL="0" indent="0">
              <a:buNone/>
            </a:pPr>
            <a:endParaRPr lang="sv-SE" sz="1800" dirty="0"/>
          </a:p>
          <a:p>
            <a:endParaRPr lang="sv-SE" sz="1800" dirty="0"/>
          </a:p>
        </p:txBody>
      </p:sp>
      <p:sp>
        <p:nvSpPr>
          <p:cNvPr id="8" name="Title 7"/>
          <p:cNvSpPr>
            <a:spLocks noGrp="1"/>
          </p:cNvSpPr>
          <p:nvPr>
            <p:ph type="title"/>
          </p:nvPr>
        </p:nvSpPr>
        <p:spPr>
          <a:xfrm>
            <a:off x="792000" y="627534"/>
            <a:ext cx="8352000" cy="596700"/>
          </a:xfrm>
        </p:spPr>
        <p:txBody>
          <a:bodyPr/>
          <a:lstStyle/>
          <a:p>
            <a:r>
              <a:rPr lang="sv-SE" dirty="0"/>
              <a:t>Class</a:t>
            </a:r>
            <a:br>
              <a:rPr lang="sv-SE" dirty="0"/>
            </a:br>
            <a:endParaRPr lang="sv-SE" dirty="0"/>
          </a:p>
        </p:txBody>
      </p:sp>
      <p:sp>
        <p:nvSpPr>
          <p:cNvPr id="14" name="Rectangle 13"/>
          <p:cNvSpPr/>
          <p:nvPr/>
        </p:nvSpPr>
        <p:spPr>
          <a:xfrm>
            <a:off x="1195706" y="3250584"/>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5" name="TextBox 14"/>
          <p:cNvSpPr txBox="1"/>
          <p:nvPr/>
        </p:nvSpPr>
        <p:spPr>
          <a:xfrm>
            <a:off x="1371600" y="3257550"/>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6" name="Straight Connector 15"/>
          <p:cNvCxnSpPr/>
          <p:nvPr/>
        </p:nvCxnSpPr>
        <p:spPr>
          <a:xfrm>
            <a:off x="1195706" y="3596105"/>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95706" y="3596105"/>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spTree>
    <p:extLst>
      <p:ext uri="{BB962C8B-B14F-4D97-AF65-F5344CB8AC3E}">
        <p14:creationId xmlns:p14="http://schemas.microsoft.com/office/powerpoint/2010/main" val="2977450561"/>
      </p:ext>
    </p:extLst>
  </p:cSld>
  <p:clrMapOvr>
    <a:masterClrMapping/>
  </p:clrMapOvr>
  <mc:AlternateContent xmlns:mc="http://schemas.openxmlformats.org/markup-compatibility/2006" xmlns:p14="http://schemas.microsoft.com/office/powerpoint/2010/main">
    <mc:Choice Requires="p14">
      <p:transition spd="slow" p14:dur="2000" advTm="18545"/>
    </mc:Choice>
    <mc:Fallback xmlns="">
      <p:transition spd="slow" advTm="1854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71" y="1349962"/>
            <a:ext cx="7988684" cy="3240432"/>
          </a:xfrm>
        </p:spPr>
        <p:txBody>
          <a:bodyPr>
            <a:noAutofit/>
          </a:bodyPr>
          <a:lstStyle/>
          <a:p>
            <a:r>
              <a:rPr lang="sv-SE" sz="1800" dirty="0"/>
              <a:t>A class groups a set of things with common properties or characteristics </a:t>
            </a:r>
          </a:p>
          <a:p>
            <a:r>
              <a:rPr lang="sv-SE" sz="1800" dirty="0"/>
              <a:t>An attribute is a descriptive property or characteristic of the class</a:t>
            </a:r>
          </a:p>
          <a:p>
            <a:pPr marL="0" indent="0">
              <a:buNone/>
            </a:pPr>
            <a:endParaRPr lang="sv-SE" sz="1800" dirty="0"/>
          </a:p>
          <a:p>
            <a:endParaRPr lang="sv-SE" sz="1800" dirty="0"/>
          </a:p>
        </p:txBody>
      </p:sp>
      <p:sp>
        <p:nvSpPr>
          <p:cNvPr id="8" name="Title 7"/>
          <p:cNvSpPr>
            <a:spLocks noGrp="1"/>
          </p:cNvSpPr>
          <p:nvPr>
            <p:ph type="title"/>
          </p:nvPr>
        </p:nvSpPr>
        <p:spPr>
          <a:xfrm>
            <a:off x="792000" y="627534"/>
            <a:ext cx="8352000" cy="596700"/>
          </a:xfrm>
        </p:spPr>
        <p:txBody>
          <a:bodyPr/>
          <a:lstStyle/>
          <a:p>
            <a:r>
              <a:rPr lang="sv-SE" dirty="0"/>
              <a:t>Class</a:t>
            </a:r>
            <a:br>
              <a:rPr lang="sv-SE" dirty="0"/>
            </a:br>
            <a:endParaRPr lang="sv-SE" dirty="0"/>
          </a:p>
        </p:txBody>
      </p:sp>
      <p:sp>
        <p:nvSpPr>
          <p:cNvPr id="14" name="Rectangle 13"/>
          <p:cNvSpPr/>
          <p:nvPr/>
        </p:nvSpPr>
        <p:spPr>
          <a:xfrm>
            <a:off x="1195706" y="3250584"/>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5" name="TextBox 14"/>
          <p:cNvSpPr txBox="1"/>
          <p:nvPr/>
        </p:nvSpPr>
        <p:spPr>
          <a:xfrm>
            <a:off x="1371600" y="3257550"/>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6" name="Straight Connector 15"/>
          <p:cNvCxnSpPr/>
          <p:nvPr/>
        </p:nvCxnSpPr>
        <p:spPr>
          <a:xfrm>
            <a:off x="1195706" y="3596105"/>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95706" y="3596105"/>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spTree>
    <p:extLst>
      <p:ext uri="{BB962C8B-B14F-4D97-AF65-F5344CB8AC3E}">
        <p14:creationId xmlns:p14="http://schemas.microsoft.com/office/powerpoint/2010/main" val="2377289149"/>
      </p:ext>
    </p:extLst>
  </p:cSld>
  <p:clrMapOvr>
    <a:masterClrMapping/>
  </p:clrMapOvr>
  <mc:AlternateContent xmlns:mc="http://schemas.openxmlformats.org/markup-compatibility/2006" xmlns:p14="http://schemas.microsoft.com/office/powerpoint/2010/main">
    <mc:Choice Requires="p14">
      <p:transition spd="slow" p14:dur="2000" advTm="18545"/>
    </mc:Choice>
    <mc:Fallback xmlns="">
      <p:transition spd="slow" advTm="1854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71" y="1349962"/>
            <a:ext cx="7988684" cy="3240432"/>
          </a:xfrm>
        </p:spPr>
        <p:txBody>
          <a:bodyPr>
            <a:noAutofit/>
          </a:bodyPr>
          <a:lstStyle/>
          <a:p>
            <a:r>
              <a:rPr lang="sv-SE" sz="1800" dirty="0"/>
              <a:t>A class groups a set of things with common properties or characteristics </a:t>
            </a:r>
          </a:p>
          <a:p>
            <a:r>
              <a:rPr lang="sv-SE" sz="1800" dirty="0"/>
              <a:t>An attribute is a descriptive property or characteristic of the class</a:t>
            </a:r>
          </a:p>
          <a:p>
            <a:pPr marL="0" indent="0">
              <a:buNone/>
            </a:pPr>
            <a:endParaRPr lang="sv-SE" sz="1800" dirty="0"/>
          </a:p>
          <a:p>
            <a:endParaRPr lang="sv-SE" sz="1800" dirty="0"/>
          </a:p>
        </p:txBody>
      </p:sp>
      <p:sp>
        <p:nvSpPr>
          <p:cNvPr id="8" name="Title 7"/>
          <p:cNvSpPr>
            <a:spLocks noGrp="1"/>
          </p:cNvSpPr>
          <p:nvPr>
            <p:ph type="title"/>
          </p:nvPr>
        </p:nvSpPr>
        <p:spPr>
          <a:xfrm>
            <a:off x="792000" y="627534"/>
            <a:ext cx="8352000" cy="596700"/>
          </a:xfrm>
        </p:spPr>
        <p:txBody>
          <a:bodyPr/>
          <a:lstStyle/>
          <a:p>
            <a:r>
              <a:rPr lang="sv-SE" dirty="0"/>
              <a:t>Class</a:t>
            </a:r>
            <a:br>
              <a:rPr lang="sv-SE" dirty="0"/>
            </a:br>
            <a:endParaRPr lang="sv-SE" dirty="0"/>
          </a:p>
        </p:txBody>
      </p:sp>
      <p:sp>
        <p:nvSpPr>
          <p:cNvPr id="14" name="Rectangle 13"/>
          <p:cNvSpPr/>
          <p:nvPr/>
        </p:nvSpPr>
        <p:spPr>
          <a:xfrm>
            <a:off x="1195706" y="3250584"/>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5" name="TextBox 14"/>
          <p:cNvSpPr txBox="1"/>
          <p:nvPr/>
        </p:nvSpPr>
        <p:spPr>
          <a:xfrm>
            <a:off x="1371600" y="3257550"/>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6" name="Straight Connector 15"/>
          <p:cNvCxnSpPr/>
          <p:nvPr/>
        </p:nvCxnSpPr>
        <p:spPr>
          <a:xfrm>
            <a:off x="1195706" y="3596105"/>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95706" y="3596105"/>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904" y="3117552"/>
            <a:ext cx="5830774" cy="16352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35243139"/>
      </p:ext>
    </p:extLst>
  </p:cSld>
  <p:clrMapOvr>
    <a:masterClrMapping/>
  </p:clrMapOvr>
  <mc:AlternateContent xmlns:mc="http://schemas.openxmlformats.org/markup-compatibility/2006" xmlns:p14="http://schemas.microsoft.com/office/powerpoint/2010/main">
    <mc:Choice Requires="p14">
      <p:transition spd="slow" p14:dur="2000" advTm="18545"/>
    </mc:Choice>
    <mc:Fallback xmlns="">
      <p:transition spd="slow" advTm="1854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197" y="1267905"/>
            <a:ext cx="8342803" cy="3240432"/>
          </a:xfrm>
        </p:spPr>
        <p:txBody>
          <a:bodyPr>
            <a:noAutofit/>
          </a:bodyPr>
          <a:lstStyle/>
          <a:p>
            <a:r>
              <a:rPr lang="sv-SE" sz="1800" dirty="0"/>
              <a:t>Association is shown as a line between classes </a:t>
            </a:r>
          </a:p>
          <a:p>
            <a:r>
              <a:rPr lang="sv-SE" sz="1800" dirty="0"/>
              <a:t>In order to support interpretation of the association, it should be given a name – preferably in form of a verb or verb phrase – and it should also be visualized in which direction the name should be read</a:t>
            </a:r>
          </a:p>
        </p:txBody>
      </p:sp>
      <p:sp>
        <p:nvSpPr>
          <p:cNvPr id="8" name="Title 7"/>
          <p:cNvSpPr>
            <a:spLocks noGrp="1"/>
          </p:cNvSpPr>
          <p:nvPr>
            <p:ph type="title"/>
          </p:nvPr>
        </p:nvSpPr>
        <p:spPr>
          <a:xfrm>
            <a:off x="792000" y="627534"/>
            <a:ext cx="8352000" cy="596700"/>
          </a:xfrm>
        </p:spPr>
        <p:txBody>
          <a:bodyPr/>
          <a:lstStyle/>
          <a:p>
            <a:r>
              <a:rPr lang="sv-SE" dirty="0"/>
              <a:t>Association</a:t>
            </a:r>
            <a:br>
              <a:rPr lang="sv-SE" dirty="0"/>
            </a:br>
            <a:endParaRPr lang="sv-SE" dirty="0"/>
          </a:p>
        </p:txBody>
      </p:sp>
      <p:sp>
        <p:nvSpPr>
          <p:cNvPr id="14" name="Rectangle 13"/>
          <p:cNvSpPr/>
          <p:nvPr/>
        </p:nvSpPr>
        <p:spPr>
          <a:xfrm>
            <a:off x="2510569" y="3600835"/>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5" name="TextBox 14"/>
          <p:cNvSpPr txBox="1"/>
          <p:nvPr/>
        </p:nvSpPr>
        <p:spPr>
          <a:xfrm>
            <a:off x="2686463" y="3607801"/>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6" name="Straight Connector 15"/>
          <p:cNvCxnSpPr/>
          <p:nvPr/>
        </p:nvCxnSpPr>
        <p:spPr>
          <a:xfrm>
            <a:off x="2510569" y="3946356"/>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0569" y="3946356"/>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sp>
        <p:nvSpPr>
          <p:cNvPr id="18" name="Rectangle 17"/>
          <p:cNvSpPr/>
          <p:nvPr/>
        </p:nvSpPr>
        <p:spPr>
          <a:xfrm>
            <a:off x="6223303" y="3607318"/>
            <a:ext cx="1474537" cy="95654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9" name="TextBox 18"/>
          <p:cNvSpPr txBox="1"/>
          <p:nvPr/>
        </p:nvSpPr>
        <p:spPr>
          <a:xfrm>
            <a:off x="6399197" y="3614284"/>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Course</a:t>
            </a:r>
          </a:p>
        </p:txBody>
      </p:sp>
      <p:cxnSp>
        <p:nvCxnSpPr>
          <p:cNvPr id="22" name="Straight Connector 21"/>
          <p:cNvCxnSpPr/>
          <p:nvPr/>
        </p:nvCxnSpPr>
        <p:spPr>
          <a:xfrm>
            <a:off x="6223303" y="3952839"/>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23303" y="3952839"/>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courseName</a:t>
            </a:r>
          </a:p>
        </p:txBody>
      </p:sp>
      <p:cxnSp>
        <p:nvCxnSpPr>
          <p:cNvPr id="4" name="Straight Connector 3"/>
          <p:cNvCxnSpPr/>
          <p:nvPr/>
        </p:nvCxnSpPr>
        <p:spPr>
          <a:xfrm>
            <a:off x="3985106" y="4185265"/>
            <a:ext cx="223819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47957" y="3831948"/>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registered at </a:t>
            </a:r>
          </a:p>
        </p:txBody>
      </p:sp>
      <p:sp>
        <p:nvSpPr>
          <p:cNvPr id="27" name="Isosceles Triangle 26"/>
          <p:cNvSpPr/>
          <p:nvPr/>
        </p:nvSpPr>
        <p:spPr bwMode="auto">
          <a:xfrm rot="5400000">
            <a:off x="5830535" y="3922772"/>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20" name="Rectangle 9"/>
          <p:cNvSpPr>
            <a:spLocks noChangeArrowheads="1"/>
          </p:cNvSpPr>
          <p:nvPr/>
        </p:nvSpPr>
        <p:spPr bwMode="auto">
          <a:xfrm>
            <a:off x="4315744" y="4631528"/>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Association</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21" name="AutoShape 46"/>
          <p:cNvSpPr>
            <a:spLocks noChangeArrowheads="1"/>
          </p:cNvSpPr>
          <p:nvPr/>
        </p:nvSpPr>
        <p:spPr bwMode="auto">
          <a:xfrm rot="5400000">
            <a:off x="4794410" y="4358724"/>
            <a:ext cx="297220" cy="8153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24" name="Rectangle 9"/>
          <p:cNvSpPr>
            <a:spLocks noChangeArrowheads="1"/>
          </p:cNvSpPr>
          <p:nvPr/>
        </p:nvSpPr>
        <p:spPr bwMode="auto">
          <a:xfrm>
            <a:off x="3758804" y="3187203"/>
            <a:ext cx="2640393"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Name of the association</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25" name="AutoShape 46"/>
          <p:cNvSpPr>
            <a:spLocks noChangeArrowheads="1"/>
          </p:cNvSpPr>
          <p:nvPr/>
        </p:nvSpPr>
        <p:spPr bwMode="auto">
          <a:xfrm rot="16200000">
            <a:off x="4814677" y="3737344"/>
            <a:ext cx="262986" cy="7523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4035446"/>
      </p:ext>
    </p:extLst>
  </p:cSld>
  <p:clrMapOvr>
    <a:masterClrMapping/>
  </p:clrMapOvr>
  <mc:AlternateContent xmlns:mc="http://schemas.openxmlformats.org/markup-compatibility/2006" xmlns:p14="http://schemas.microsoft.com/office/powerpoint/2010/main">
    <mc:Choice Requires="p14">
      <p:transition spd="slow" p14:dur="2000" advTm="3841"/>
    </mc:Choice>
    <mc:Fallback xmlns="">
      <p:transition spd="slow" advTm="384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24234"/>
            <a:ext cx="7988684" cy="3240432"/>
          </a:xfrm>
        </p:spPr>
        <p:txBody>
          <a:bodyPr>
            <a:noAutofit/>
          </a:bodyPr>
          <a:lstStyle/>
          <a:p>
            <a:r>
              <a:rPr lang="sv-SE" sz="1800" dirty="0"/>
              <a:t>Association has two directions – one from Student to Course and one from Course to Student </a:t>
            </a:r>
          </a:p>
        </p:txBody>
      </p:sp>
      <p:sp>
        <p:nvSpPr>
          <p:cNvPr id="8" name="Title 7"/>
          <p:cNvSpPr>
            <a:spLocks noGrp="1"/>
          </p:cNvSpPr>
          <p:nvPr>
            <p:ph type="title"/>
          </p:nvPr>
        </p:nvSpPr>
        <p:spPr>
          <a:xfrm>
            <a:off x="792000" y="627534"/>
            <a:ext cx="8352000" cy="596700"/>
          </a:xfrm>
        </p:spPr>
        <p:txBody>
          <a:bodyPr/>
          <a:lstStyle/>
          <a:p>
            <a:r>
              <a:rPr lang="sv-SE" dirty="0"/>
              <a:t>Association</a:t>
            </a:r>
            <a:br>
              <a:rPr lang="sv-SE" dirty="0"/>
            </a:br>
            <a:endParaRPr lang="sv-SE" dirty="0"/>
          </a:p>
        </p:txBody>
      </p:sp>
      <p:sp>
        <p:nvSpPr>
          <p:cNvPr id="14" name="Rectangle 13"/>
          <p:cNvSpPr/>
          <p:nvPr/>
        </p:nvSpPr>
        <p:spPr>
          <a:xfrm>
            <a:off x="1537799" y="2675119"/>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5" name="TextBox 14"/>
          <p:cNvSpPr txBox="1"/>
          <p:nvPr/>
        </p:nvSpPr>
        <p:spPr>
          <a:xfrm>
            <a:off x="1713693" y="2682085"/>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6" name="Straight Connector 15"/>
          <p:cNvCxnSpPr/>
          <p:nvPr/>
        </p:nvCxnSpPr>
        <p:spPr>
          <a:xfrm>
            <a:off x="1537799" y="3020640"/>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37799" y="3020640"/>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sp>
        <p:nvSpPr>
          <p:cNvPr id="18" name="Rectangle 17"/>
          <p:cNvSpPr/>
          <p:nvPr/>
        </p:nvSpPr>
        <p:spPr>
          <a:xfrm>
            <a:off x="5250533" y="2681602"/>
            <a:ext cx="1474537" cy="95654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9" name="TextBox 18"/>
          <p:cNvSpPr txBox="1"/>
          <p:nvPr/>
        </p:nvSpPr>
        <p:spPr>
          <a:xfrm>
            <a:off x="5426427" y="2688568"/>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Course</a:t>
            </a:r>
          </a:p>
        </p:txBody>
      </p:sp>
      <p:cxnSp>
        <p:nvCxnSpPr>
          <p:cNvPr id="22" name="Straight Connector 21"/>
          <p:cNvCxnSpPr/>
          <p:nvPr/>
        </p:nvCxnSpPr>
        <p:spPr>
          <a:xfrm>
            <a:off x="5250533" y="3027123"/>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50533" y="3027123"/>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courseName</a:t>
            </a:r>
          </a:p>
        </p:txBody>
      </p:sp>
      <p:cxnSp>
        <p:nvCxnSpPr>
          <p:cNvPr id="4" name="Straight Connector 3"/>
          <p:cNvCxnSpPr/>
          <p:nvPr/>
        </p:nvCxnSpPr>
        <p:spPr>
          <a:xfrm>
            <a:off x="3012336" y="3259549"/>
            <a:ext cx="223819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75187" y="2906232"/>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registered at </a:t>
            </a:r>
          </a:p>
        </p:txBody>
      </p:sp>
      <p:sp>
        <p:nvSpPr>
          <p:cNvPr id="27" name="Isosceles Triangle 26"/>
          <p:cNvSpPr/>
          <p:nvPr/>
        </p:nvSpPr>
        <p:spPr bwMode="auto">
          <a:xfrm rot="5400000">
            <a:off x="4857765" y="2997056"/>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21" name="AutoShape 46"/>
          <p:cNvSpPr>
            <a:spLocks noChangeArrowheads="1"/>
          </p:cNvSpPr>
          <p:nvPr/>
        </p:nvSpPr>
        <p:spPr bwMode="auto">
          <a:xfrm rot="10800000">
            <a:off x="3421482" y="3578821"/>
            <a:ext cx="1400715" cy="317040"/>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24" name="AutoShape 46"/>
          <p:cNvSpPr>
            <a:spLocks noChangeArrowheads="1"/>
          </p:cNvSpPr>
          <p:nvPr/>
        </p:nvSpPr>
        <p:spPr bwMode="auto">
          <a:xfrm>
            <a:off x="3352745" y="3983411"/>
            <a:ext cx="1400715" cy="317040"/>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9519573"/>
      </p:ext>
    </p:extLst>
  </p:cSld>
  <p:clrMapOvr>
    <a:masterClrMapping/>
  </p:clrMapOvr>
  <mc:AlternateContent xmlns:mc="http://schemas.openxmlformats.org/markup-compatibility/2006" xmlns:p14="http://schemas.microsoft.com/office/powerpoint/2010/main">
    <mc:Choice Requires="p14">
      <p:transition spd="slow" p14:dur="2000" advTm="3283"/>
    </mc:Choice>
    <mc:Fallback xmlns="">
      <p:transition spd="slow" advTm="328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24234"/>
            <a:ext cx="7988684" cy="3240432"/>
          </a:xfrm>
        </p:spPr>
        <p:txBody>
          <a:bodyPr>
            <a:noAutofit/>
          </a:bodyPr>
          <a:lstStyle/>
          <a:p>
            <a:r>
              <a:rPr lang="sv-SE" sz="1800" dirty="0"/>
              <a:t>Only the name of the association in one direction is usually shown, but there is possible to use names in both direction</a:t>
            </a:r>
          </a:p>
        </p:txBody>
      </p:sp>
      <p:sp>
        <p:nvSpPr>
          <p:cNvPr id="8" name="Title 7"/>
          <p:cNvSpPr>
            <a:spLocks noGrp="1"/>
          </p:cNvSpPr>
          <p:nvPr>
            <p:ph type="title"/>
          </p:nvPr>
        </p:nvSpPr>
        <p:spPr>
          <a:xfrm>
            <a:off x="792000" y="627534"/>
            <a:ext cx="8352000" cy="596700"/>
          </a:xfrm>
        </p:spPr>
        <p:txBody>
          <a:bodyPr/>
          <a:lstStyle/>
          <a:p>
            <a:r>
              <a:rPr lang="sv-SE" dirty="0"/>
              <a:t>Association</a:t>
            </a:r>
            <a:br>
              <a:rPr lang="sv-SE" dirty="0"/>
            </a:br>
            <a:endParaRPr lang="sv-SE" dirty="0"/>
          </a:p>
        </p:txBody>
      </p:sp>
      <p:sp>
        <p:nvSpPr>
          <p:cNvPr id="14" name="Rectangle 13"/>
          <p:cNvSpPr/>
          <p:nvPr/>
        </p:nvSpPr>
        <p:spPr>
          <a:xfrm>
            <a:off x="1693442" y="2791852"/>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5" name="TextBox 14"/>
          <p:cNvSpPr txBox="1"/>
          <p:nvPr/>
        </p:nvSpPr>
        <p:spPr>
          <a:xfrm>
            <a:off x="1869336" y="2798818"/>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6" name="Straight Connector 15"/>
          <p:cNvCxnSpPr/>
          <p:nvPr/>
        </p:nvCxnSpPr>
        <p:spPr>
          <a:xfrm>
            <a:off x="1693442" y="3137373"/>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93442" y="3137373"/>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sp>
        <p:nvSpPr>
          <p:cNvPr id="18" name="Rectangle 17"/>
          <p:cNvSpPr/>
          <p:nvPr/>
        </p:nvSpPr>
        <p:spPr>
          <a:xfrm>
            <a:off x="5406176" y="2798335"/>
            <a:ext cx="1474537" cy="95654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9" name="TextBox 18"/>
          <p:cNvSpPr txBox="1"/>
          <p:nvPr/>
        </p:nvSpPr>
        <p:spPr>
          <a:xfrm>
            <a:off x="5582070" y="2805301"/>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Course</a:t>
            </a:r>
          </a:p>
        </p:txBody>
      </p:sp>
      <p:cxnSp>
        <p:nvCxnSpPr>
          <p:cNvPr id="22" name="Straight Connector 21"/>
          <p:cNvCxnSpPr/>
          <p:nvPr/>
        </p:nvCxnSpPr>
        <p:spPr>
          <a:xfrm>
            <a:off x="5406176" y="3143856"/>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06176" y="3143856"/>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courseName</a:t>
            </a:r>
          </a:p>
        </p:txBody>
      </p:sp>
      <p:cxnSp>
        <p:nvCxnSpPr>
          <p:cNvPr id="4" name="Straight Connector 3"/>
          <p:cNvCxnSpPr/>
          <p:nvPr/>
        </p:nvCxnSpPr>
        <p:spPr>
          <a:xfrm>
            <a:off x="3167979" y="3376282"/>
            <a:ext cx="223819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30830" y="3022965"/>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registered at </a:t>
            </a:r>
          </a:p>
        </p:txBody>
      </p:sp>
      <p:sp>
        <p:nvSpPr>
          <p:cNvPr id="27" name="Isosceles Triangle 26"/>
          <p:cNvSpPr/>
          <p:nvPr/>
        </p:nvSpPr>
        <p:spPr bwMode="auto">
          <a:xfrm rot="5400000">
            <a:off x="5013408" y="3113789"/>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20" name="TextBox 19"/>
          <p:cNvSpPr txBox="1"/>
          <p:nvPr/>
        </p:nvSpPr>
        <p:spPr>
          <a:xfrm>
            <a:off x="3587563" y="3370964"/>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has registered</a:t>
            </a:r>
          </a:p>
        </p:txBody>
      </p:sp>
      <p:sp>
        <p:nvSpPr>
          <p:cNvPr id="21" name="Isosceles Triangle 20"/>
          <p:cNvSpPr/>
          <p:nvPr/>
        </p:nvSpPr>
        <p:spPr bwMode="auto">
          <a:xfrm rot="16200000">
            <a:off x="3440285" y="3477251"/>
            <a:ext cx="131840" cy="19074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1081270432"/>
      </p:ext>
    </p:extLst>
  </p:cSld>
  <p:clrMapOvr>
    <a:masterClrMapping/>
  </p:clrMapOvr>
  <mc:AlternateContent xmlns:mc="http://schemas.openxmlformats.org/markup-compatibility/2006" xmlns:p14="http://schemas.microsoft.com/office/powerpoint/2010/main">
    <mc:Choice Requires="p14">
      <p:transition spd="slow" p14:dur="2000" advTm="24989"/>
    </mc:Choice>
    <mc:Fallback xmlns="">
      <p:transition spd="slow" advTm="2498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24234"/>
            <a:ext cx="7988684" cy="3240432"/>
          </a:xfrm>
        </p:spPr>
        <p:txBody>
          <a:bodyPr>
            <a:noAutofit/>
          </a:bodyPr>
          <a:lstStyle/>
          <a:p>
            <a:r>
              <a:rPr lang="sv-SE" sz="1800" dirty="0"/>
              <a:t>Association shows the roles the objects of the classes can plays towards each other</a:t>
            </a:r>
          </a:p>
          <a:p>
            <a:r>
              <a:rPr lang="sv-SE" sz="1800" dirty="0"/>
              <a:t>There is a role in each direction of the association:</a:t>
            </a:r>
          </a:p>
          <a:p>
            <a:pPr lvl="1"/>
            <a:r>
              <a:rPr lang="sv-SE" sz="1800" dirty="0"/>
              <a:t>Student plays the role of being registered at course(s)</a:t>
            </a:r>
          </a:p>
          <a:p>
            <a:pPr lvl="1"/>
            <a:r>
              <a:rPr lang="sv-SE" sz="1800" dirty="0"/>
              <a:t>Course plays the role of having registered student(s)</a:t>
            </a:r>
          </a:p>
        </p:txBody>
      </p:sp>
      <p:sp>
        <p:nvSpPr>
          <p:cNvPr id="8" name="Title 7"/>
          <p:cNvSpPr>
            <a:spLocks noGrp="1"/>
          </p:cNvSpPr>
          <p:nvPr>
            <p:ph type="title"/>
          </p:nvPr>
        </p:nvSpPr>
        <p:spPr>
          <a:xfrm>
            <a:off x="792000" y="627534"/>
            <a:ext cx="8352000" cy="596700"/>
          </a:xfrm>
        </p:spPr>
        <p:txBody>
          <a:bodyPr/>
          <a:lstStyle/>
          <a:p>
            <a:r>
              <a:rPr lang="sv-SE" dirty="0"/>
              <a:t>Association</a:t>
            </a:r>
            <a:br>
              <a:rPr lang="sv-SE" dirty="0"/>
            </a:br>
            <a:endParaRPr lang="sv-SE" dirty="0"/>
          </a:p>
        </p:txBody>
      </p:sp>
      <p:sp>
        <p:nvSpPr>
          <p:cNvPr id="14" name="Rectangle 13"/>
          <p:cNvSpPr/>
          <p:nvPr/>
        </p:nvSpPr>
        <p:spPr>
          <a:xfrm>
            <a:off x="1693442" y="3482518"/>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5" name="TextBox 14"/>
          <p:cNvSpPr txBox="1"/>
          <p:nvPr/>
        </p:nvSpPr>
        <p:spPr>
          <a:xfrm>
            <a:off x="1869336" y="3489484"/>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6" name="Straight Connector 15"/>
          <p:cNvCxnSpPr/>
          <p:nvPr/>
        </p:nvCxnSpPr>
        <p:spPr>
          <a:xfrm>
            <a:off x="1693442" y="3828039"/>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93442" y="3828039"/>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sp>
        <p:nvSpPr>
          <p:cNvPr id="18" name="Rectangle 17"/>
          <p:cNvSpPr/>
          <p:nvPr/>
        </p:nvSpPr>
        <p:spPr>
          <a:xfrm>
            <a:off x="5406176" y="3489001"/>
            <a:ext cx="1474537" cy="95654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9" name="TextBox 18"/>
          <p:cNvSpPr txBox="1"/>
          <p:nvPr/>
        </p:nvSpPr>
        <p:spPr>
          <a:xfrm>
            <a:off x="5582070" y="3495967"/>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Course</a:t>
            </a:r>
          </a:p>
        </p:txBody>
      </p:sp>
      <p:cxnSp>
        <p:nvCxnSpPr>
          <p:cNvPr id="22" name="Straight Connector 21"/>
          <p:cNvCxnSpPr/>
          <p:nvPr/>
        </p:nvCxnSpPr>
        <p:spPr>
          <a:xfrm>
            <a:off x="5406176" y="3834522"/>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06176" y="3834522"/>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courseName</a:t>
            </a:r>
          </a:p>
        </p:txBody>
      </p:sp>
      <p:cxnSp>
        <p:nvCxnSpPr>
          <p:cNvPr id="4" name="Straight Connector 3"/>
          <p:cNvCxnSpPr/>
          <p:nvPr/>
        </p:nvCxnSpPr>
        <p:spPr>
          <a:xfrm>
            <a:off x="3167979" y="4066948"/>
            <a:ext cx="223819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30830" y="3713631"/>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registered at </a:t>
            </a:r>
          </a:p>
        </p:txBody>
      </p:sp>
      <p:sp>
        <p:nvSpPr>
          <p:cNvPr id="27" name="Isosceles Triangle 26"/>
          <p:cNvSpPr/>
          <p:nvPr/>
        </p:nvSpPr>
        <p:spPr bwMode="auto">
          <a:xfrm rot="5400000">
            <a:off x="5013408" y="3804455"/>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3121231822"/>
      </p:ext>
    </p:extLst>
  </p:cSld>
  <p:clrMapOvr>
    <a:masterClrMapping/>
  </p:clrMapOvr>
  <mc:AlternateContent xmlns:mc="http://schemas.openxmlformats.org/markup-compatibility/2006" xmlns:p14="http://schemas.microsoft.com/office/powerpoint/2010/main">
    <mc:Choice Requires="p14">
      <p:transition spd="slow" p14:dur="2000" advTm="26093"/>
    </mc:Choice>
    <mc:Fallback xmlns="">
      <p:transition spd="slow" advTm="2609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dirty="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248331"/>
            <a:ext cx="7988684" cy="3240432"/>
          </a:xfrm>
        </p:spPr>
        <p:txBody>
          <a:bodyPr>
            <a:noAutofit/>
          </a:bodyPr>
          <a:lstStyle/>
          <a:p>
            <a:r>
              <a:rPr lang="sv-SE" sz="1800" dirty="0"/>
              <a:t>It is possible to specify that an association only has one direction by introducing a navigation </a:t>
            </a:r>
            <a:r>
              <a:rPr lang="sv-SE" sz="1800" dirty="0" err="1"/>
              <a:t>arrow</a:t>
            </a:r>
            <a:endParaRPr lang="sv-SE" sz="1800" dirty="0"/>
          </a:p>
        </p:txBody>
      </p:sp>
      <p:sp>
        <p:nvSpPr>
          <p:cNvPr id="8" name="Title 7"/>
          <p:cNvSpPr>
            <a:spLocks noGrp="1"/>
          </p:cNvSpPr>
          <p:nvPr>
            <p:ph type="title"/>
          </p:nvPr>
        </p:nvSpPr>
        <p:spPr>
          <a:xfrm>
            <a:off x="792000" y="627534"/>
            <a:ext cx="8352000" cy="596700"/>
          </a:xfrm>
        </p:spPr>
        <p:txBody>
          <a:bodyPr/>
          <a:lstStyle/>
          <a:p>
            <a:r>
              <a:rPr lang="sv-SE" dirty="0"/>
              <a:t>Association</a:t>
            </a:r>
            <a:br>
              <a:rPr lang="sv-SE" dirty="0"/>
            </a:br>
            <a:endParaRPr lang="sv-SE" dirty="0"/>
          </a:p>
        </p:txBody>
      </p:sp>
      <p:sp>
        <p:nvSpPr>
          <p:cNvPr id="9" name="Rectangle 8"/>
          <p:cNvSpPr/>
          <p:nvPr/>
        </p:nvSpPr>
        <p:spPr>
          <a:xfrm>
            <a:off x="1216786" y="2714031"/>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0" name="TextBox 9"/>
          <p:cNvSpPr txBox="1"/>
          <p:nvPr/>
        </p:nvSpPr>
        <p:spPr>
          <a:xfrm>
            <a:off x="1392680" y="2720997"/>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Student</a:t>
            </a:r>
          </a:p>
        </p:txBody>
      </p:sp>
      <p:cxnSp>
        <p:nvCxnSpPr>
          <p:cNvPr id="11" name="Straight Connector 10"/>
          <p:cNvCxnSpPr/>
          <p:nvPr/>
        </p:nvCxnSpPr>
        <p:spPr>
          <a:xfrm>
            <a:off x="1216786" y="3059552"/>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16786" y="3059552"/>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studentNo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mobileNo</a:t>
            </a:r>
          </a:p>
        </p:txBody>
      </p:sp>
      <p:sp>
        <p:nvSpPr>
          <p:cNvPr id="13" name="Rectangle 12"/>
          <p:cNvSpPr/>
          <p:nvPr/>
        </p:nvSpPr>
        <p:spPr>
          <a:xfrm>
            <a:off x="4929520" y="2720514"/>
            <a:ext cx="1474537" cy="95654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4" name="TextBox 13"/>
          <p:cNvSpPr txBox="1"/>
          <p:nvPr/>
        </p:nvSpPr>
        <p:spPr>
          <a:xfrm>
            <a:off x="5105414" y="2727480"/>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Course</a:t>
            </a:r>
          </a:p>
        </p:txBody>
      </p:sp>
      <p:cxnSp>
        <p:nvCxnSpPr>
          <p:cNvPr id="15" name="Straight Connector 14"/>
          <p:cNvCxnSpPr/>
          <p:nvPr/>
        </p:nvCxnSpPr>
        <p:spPr>
          <a:xfrm>
            <a:off x="4929520" y="3066035"/>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29520" y="3066035"/>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courseName</a:t>
            </a:r>
          </a:p>
        </p:txBody>
      </p:sp>
      <p:cxnSp>
        <p:nvCxnSpPr>
          <p:cNvPr id="17" name="Straight Connector 16"/>
          <p:cNvCxnSpPr/>
          <p:nvPr/>
        </p:nvCxnSpPr>
        <p:spPr>
          <a:xfrm>
            <a:off x="2691323" y="3298461"/>
            <a:ext cx="2238197"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54174" y="2945144"/>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registered at </a:t>
            </a:r>
          </a:p>
        </p:txBody>
      </p:sp>
      <p:sp>
        <p:nvSpPr>
          <p:cNvPr id="19" name="Isosceles Triangle 18"/>
          <p:cNvSpPr/>
          <p:nvPr/>
        </p:nvSpPr>
        <p:spPr bwMode="auto">
          <a:xfrm rot="5400000">
            <a:off x="4536752" y="3035968"/>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20" name="Rectangle 9"/>
          <p:cNvSpPr>
            <a:spLocks noChangeArrowheads="1"/>
          </p:cNvSpPr>
          <p:nvPr/>
        </p:nvSpPr>
        <p:spPr bwMode="auto">
          <a:xfrm>
            <a:off x="3482861" y="3792509"/>
            <a:ext cx="1303481" cy="95410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Association in form of a Navigation arrow</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21" name="AutoShape 46"/>
          <p:cNvSpPr>
            <a:spLocks noChangeArrowheads="1"/>
          </p:cNvSpPr>
          <p:nvPr/>
        </p:nvSpPr>
        <p:spPr bwMode="auto">
          <a:xfrm rot="5400000">
            <a:off x="3899463" y="3463776"/>
            <a:ext cx="297220" cy="8153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0210581"/>
      </p:ext>
    </p:extLst>
  </p:cSld>
  <p:clrMapOvr>
    <a:masterClrMapping/>
  </p:clrMapOvr>
  <mc:AlternateContent xmlns:mc="http://schemas.openxmlformats.org/markup-compatibility/2006" xmlns:p14="http://schemas.microsoft.com/office/powerpoint/2010/main">
    <mc:Choice Requires="p14">
      <p:transition spd="slow" p14:dur="2000" advTm="56536"/>
    </mc:Choice>
    <mc:Fallback xmlns="">
      <p:transition spd="slow" advTm="5653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Modelling Class and Objects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77" y="1645561"/>
            <a:ext cx="8289643" cy="29069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6499800" y="1390940"/>
            <a:ext cx="2286000" cy="237106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40" y="1552634"/>
            <a:ext cx="1924493" cy="20476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4876800" y="4190594"/>
            <a:ext cx="1623000"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solidFill>
                  <a:schemeClr val="tx1"/>
                </a:solidFill>
              </a:rPr>
              <a:t>Instantiation</a:t>
            </a:r>
            <a:endParaRPr lang="sv-SE" sz="1400" dirty="0">
              <a:solidFill>
                <a:schemeClr val="tx1"/>
              </a:solidFill>
            </a:endParaRPr>
          </a:p>
        </p:txBody>
      </p:sp>
    </p:spTree>
    <p:extLst>
      <p:ext uri="{BB962C8B-B14F-4D97-AF65-F5344CB8AC3E}">
        <p14:creationId xmlns:p14="http://schemas.microsoft.com/office/powerpoint/2010/main" val="1506861061"/>
      </p:ext>
    </p:extLst>
  </p:cSld>
  <p:clrMapOvr>
    <a:masterClrMapping/>
  </p:clrMapOvr>
  <mc:AlternateContent xmlns:mc="http://schemas.openxmlformats.org/markup-compatibility/2006" xmlns:p14="http://schemas.microsoft.com/office/powerpoint/2010/main">
    <mc:Choice Requires="p14">
      <p:transition spd="slow" p14:dur="2000" advTm="59192"/>
    </mc:Choice>
    <mc:Fallback xmlns="">
      <p:transition spd="slow" advTm="5919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54247" y="0"/>
            <a:ext cx="1387011" cy="12242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2000" y="627534"/>
            <a:ext cx="7427872" cy="596700"/>
          </a:xfrm>
        </p:spPr>
        <p:txBody>
          <a:bodyPr/>
          <a:lstStyle/>
          <a:p>
            <a:r>
              <a:rPr lang="sv-SE" dirty="0"/>
              <a:t>Class and Association Structure </a:t>
            </a:r>
          </a:p>
        </p:txBody>
      </p:sp>
      <p:sp>
        <p:nvSpPr>
          <p:cNvPr id="4" name="Content Placeholder 2"/>
          <p:cNvSpPr>
            <a:spLocks noGrp="1"/>
          </p:cNvSpPr>
          <p:nvPr>
            <p:ph idx="1"/>
          </p:nvPr>
        </p:nvSpPr>
        <p:spPr>
          <a:xfrm>
            <a:off x="936206" y="1323533"/>
            <a:ext cx="7575496" cy="3240432"/>
          </a:xfrm>
        </p:spPr>
        <p:txBody>
          <a:bodyPr>
            <a:noAutofit/>
          </a:bodyPr>
          <a:lstStyle/>
          <a:p>
            <a:r>
              <a:rPr lang="sv-SE" sz="1800" dirty="0"/>
              <a:t>A class and association structure can be seen an </a:t>
            </a:r>
            <a:r>
              <a:rPr lang="sv-SE" sz="1800" b="1" dirty="0"/>
              <a:t>information structure</a:t>
            </a:r>
            <a:r>
              <a:rPr lang="sv-SE" sz="1800" dirty="0"/>
              <a:t>, constraining what objects and links are possible to </a:t>
            </a:r>
            <a:r>
              <a:rPr lang="sv-SE" sz="1800" dirty="0" err="1"/>
              <a:t>create</a:t>
            </a:r>
            <a:r>
              <a:rPr lang="sv-SE" sz="1800" dirty="0"/>
              <a:t>/</a:t>
            </a:r>
            <a:r>
              <a:rPr lang="sv-SE" sz="1800" dirty="0" err="1"/>
              <a:t>instantiate</a:t>
            </a:r>
            <a:r>
              <a:rPr lang="sv-SE" sz="1800" dirty="0"/>
              <a:t> </a:t>
            </a:r>
          </a:p>
          <a:p>
            <a:pPr marL="0" indent="0">
              <a:buNone/>
            </a:pPr>
            <a:endParaRPr lang="sv-SE" sz="1800" dirty="0"/>
          </a:p>
        </p:txBody>
      </p:sp>
      <p:sp>
        <p:nvSpPr>
          <p:cNvPr id="5" name="Rectangle 4"/>
          <p:cNvSpPr/>
          <p:nvPr/>
        </p:nvSpPr>
        <p:spPr>
          <a:xfrm>
            <a:off x="1404843" y="2834007"/>
            <a:ext cx="2247090" cy="112515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TextBox 5"/>
          <p:cNvSpPr txBox="1"/>
          <p:nvPr/>
        </p:nvSpPr>
        <p:spPr>
          <a:xfrm>
            <a:off x="2027414" y="2871750"/>
            <a:ext cx="1439694"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Student</a:t>
            </a:r>
          </a:p>
        </p:txBody>
      </p:sp>
      <p:cxnSp>
        <p:nvCxnSpPr>
          <p:cNvPr id="7" name="Straight Connector 6"/>
          <p:cNvCxnSpPr/>
          <p:nvPr/>
        </p:nvCxnSpPr>
        <p:spPr>
          <a:xfrm>
            <a:off x="1404843" y="3179527"/>
            <a:ext cx="224709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4843" y="3179527"/>
            <a:ext cx="2247090" cy="738664"/>
          </a:xfrm>
          <a:prstGeom prst="rect">
            <a:avLst/>
          </a:prstGeom>
          <a:noFill/>
        </p:spPr>
        <p:txBody>
          <a:bodyPr wrap="square" rtlCol="0">
            <a:spAutoFit/>
          </a:bodyPr>
          <a:lstStyle/>
          <a:p>
            <a:r>
              <a:rPr lang="sv-SE" sz="1400" dirty="0"/>
              <a:t>studentNo</a:t>
            </a:r>
          </a:p>
          <a:p>
            <a:r>
              <a:rPr lang="sv-SE" sz="1400" dirty="0"/>
              <a:t>name</a:t>
            </a:r>
          </a:p>
          <a:p>
            <a:r>
              <a:rPr lang="sv-SE" sz="1400" dirty="0"/>
              <a:t>mobileNo</a:t>
            </a:r>
          </a:p>
        </p:txBody>
      </p:sp>
      <p:sp>
        <p:nvSpPr>
          <p:cNvPr id="9" name="Rectangle 8"/>
          <p:cNvSpPr/>
          <p:nvPr/>
        </p:nvSpPr>
        <p:spPr>
          <a:xfrm>
            <a:off x="5507515" y="2889164"/>
            <a:ext cx="2247090" cy="92411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TextBox 9"/>
          <p:cNvSpPr txBox="1"/>
          <p:nvPr/>
        </p:nvSpPr>
        <p:spPr>
          <a:xfrm>
            <a:off x="6080618" y="2858779"/>
            <a:ext cx="1439694"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Course</a:t>
            </a:r>
          </a:p>
        </p:txBody>
      </p:sp>
      <p:cxnSp>
        <p:nvCxnSpPr>
          <p:cNvPr id="11" name="Straight Connector 10"/>
          <p:cNvCxnSpPr/>
          <p:nvPr/>
        </p:nvCxnSpPr>
        <p:spPr>
          <a:xfrm>
            <a:off x="5458047" y="3166556"/>
            <a:ext cx="224709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58047" y="3166556"/>
            <a:ext cx="2247090" cy="738664"/>
          </a:xfrm>
          <a:prstGeom prst="rect">
            <a:avLst/>
          </a:prstGeom>
          <a:noFill/>
        </p:spPr>
        <p:txBody>
          <a:bodyPr wrap="square" rtlCol="0">
            <a:spAutoFit/>
          </a:bodyPr>
          <a:lstStyle/>
          <a:p>
            <a:r>
              <a:rPr lang="sv-SE" sz="1400" dirty="0"/>
              <a:t>CourseNo</a:t>
            </a:r>
          </a:p>
          <a:p>
            <a:r>
              <a:rPr lang="sv-SE" sz="1400" dirty="0"/>
              <a:t>CourseName</a:t>
            </a:r>
          </a:p>
          <a:p>
            <a:endParaRPr lang="sv-SE" sz="1400" dirty="0"/>
          </a:p>
        </p:txBody>
      </p:sp>
      <p:cxnSp>
        <p:nvCxnSpPr>
          <p:cNvPr id="13" name="Straight Connector 12"/>
          <p:cNvCxnSpPr>
            <a:stCxn id="8" idx="3"/>
            <a:endCxn id="12" idx="1"/>
          </p:cNvCxnSpPr>
          <p:nvPr/>
        </p:nvCxnSpPr>
        <p:spPr>
          <a:xfrm flipV="1">
            <a:off x="3651933" y="3535888"/>
            <a:ext cx="1806114" cy="1297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9443" y="3166555"/>
            <a:ext cx="1789889" cy="369332"/>
          </a:xfrm>
          <a:prstGeom prst="rect">
            <a:avLst/>
          </a:prstGeom>
          <a:noFill/>
        </p:spPr>
        <p:txBody>
          <a:bodyPr wrap="square" rtlCol="0">
            <a:spAutoFit/>
          </a:bodyPr>
          <a:lstStyle/>
          <a:p>
            <a:r>
              <a:rPr lang="sv-SE" dirty="0"/>
              <a:t>registers for</a:t>
            </a:r>
          </a:p>
        </p:txBody>
      </p:sp>
      <p:sp>
        <p:nvSpPr>
          <p:cNvPr id="16" name="Rectangle 9"/>
          <p:cNvSpPr>
            <a:spLocks noChangeArrowheads="1"/>
          </p:cNvSpPr>
          <p:nvPr/>
        </p:nvSpPr>
        <p:spPr bwMode="auto">
          <a:xfrm>
            <a:off x="6049209" y="4369025"/>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b="1" dirty="0"/>
              <a:t>Class</a:t>
            </a:r>
            <a:endParaRPr lang="en-US" altLang="sv-SE" b="1" dirty="0"/>
          </a:p>
        </p:txBody>
      </p:sp>
      <p:sp>
        <p:nvSpPr>
          <p:cNvPr id="17" name="AutoShape 46"/>
          <p:cNvSpPr>
            <a:spLocks noChangeArrowheads="1"/>
          </p:cNvSpPr>
          <p:nvPr/>
        </p:nvSpPr>
        <p:spPr bwMode="auto">
          <a:xfrm rot="5400000">
            <a:off x="6441540" y="4034535"/>
            <a:ext cx="439608" cy="79209"/>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18" name="AutoShape 46"/>
          <p:cNvSpPr>
            <a:spLocks noChangeArrowheads="1"/>
          </p:cNvSpPr>
          <p:nvPr/>
        </p:nvSpPr>
        <p:spPr bwMode="auto">
          <a:xfrm rot="5400000" flipV="1">
            <a:off x="4223943" y="3954894"/>
            <a:ext cx="701881" cy="69194"/>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19" name="Rectangle 9"/>
          <p:cNvSpPr>
            <a:spLocks noChangeArrowheads="1"/>
          </p:cNvSpPr>
          <p:nvPr/>
        </p:nvSpPr>
        <p:spPr bwMode="auto">
          <a:xfrm>
            <a:off x="4028519" y="4368623"/>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b="1" dirty="0"/>
              <a:t>Association</a:t>
            </a:r>
            <a:endParaRPr lang="en-US" altLang="sv-SE" b="1" dirty="0"/>
          </a:p>
        </p:txBody>
      </p:sp>
      <p:sp>
        <p:nvSpPr>
          <p:cNvPr id="20" name="Rectangle 9"/>
          <p:cNvSpPr>
            <a:spLocks noChangeArrowheads="1"/>
          </p:cNvSpPr>
          <p:nvPr/>
        </p:nvSpPr>
        <p:spPr bwMode="auto">
          <a:xfrm>
            <a:off x="1999244" y="4375507"/>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b="1" dirty="0"/>
              <a:t>Class</a:t>
            </a:r>
            <a:endParaRPr lang="en-US" altLang="sv-SE" b="1" dirty="0"/>
          </a:p>
        </p:txBody>
      </p:sp>
      <p:sp>
        <p:nvSpPr>
          <p:cNvPr id="21" name="AutoShape 46"/>
          <p:cNvSpPr>
            <a:spLocks noChangeArrowheads="1"/>
          </p:cNvSpPr>
          <p:nvPr/>
        </p:nvSpPr>
        <p:spPr bwMode="auto">
          <a:xfrm rot="5400000">
            <a:off x="2466304" y="4139764"/>
            <a:ext cx="314697" cy="77779"/>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Tree>
    <p:extLst>
      <p:ext uri="{BB962C8B-B14F-4D97-AF65-F5344CB8AC3E}">
        <p14:creationId xmlns:p14="http://schemas.microsoft.com/office/powerpoint/2010/main" val="255909148"/>
      </p:ext>
    </p:extLst>
  </p:cSld>
  <p:clrMapOvr>
    <a:masterClrMapping/>
  </p:clrMapOvr>
  <mc:AlternateContent xmlns:mc="http://schemas.openxmlformats.org/markup-compatibility/2006" xmlns:p14="http://schemas.microsoft.com/office/powerpoint/2010/main">
    <mc:Choice Requires="p14">
      <p:transition spd="slow" p14:dur="2000" advTm="20257"/>
    </mc:Choice>
    <mc:Fallback xmlns="">
      <p:transition spd="slow" advTm="2025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654247" y="0"/>
            <a:ext cx="1387011" cy="12242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43363" y="469727"/>
            <a:ext cx="8001804" cy="596700"/>
          </a:xfrm>
        </p:spPr>
        <p:txBody>
          <a:bodyPr/>
          <a:lstStyle/>
          <a:p>
            <a:r>
              <a:rPr lang="sv-SE" dirty="0"/>
              <a:t>Creating Object and Link structures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480" y="1567742"/>
            <a:ext cx="5106862" cy="9330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Down Arrow 2"/>
          <p:cNvSpPr/>
          <p:nvPr/>
        </p:nvSpPr>
        <p:spPr>
          <a:xfrm>
            <a:off x="3195917" y="2500799"/>
            <a:ext cx="792345" cy="4572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a:p>
        </p:txBody>
      </p:sp>
      <p:sp>
        <p:nvSpPr>
          <p:cNvPr id="16" name="Right Brace 15"/>
          <p:cNvSpPr/>
          <p:nvPr/>
        </p:nvSpPr>
        <p:spPr>
          <a:xfrm>
            <a:off x="6507804" y="1567742"/>
            <a:ext cx="369651" cy="9330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0" name="Right Brace 19"/>
          <p:cNvSpPr/>
          <p:nvPr/>
        </p:nvSpPr>
        <p:spPr>
          <a:xfrm>
            <a:off x="6507804" y="2848550"/>
            <a:ext cx="369651" cy="19180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7" name="TextBox 16"/>
          <p:cNvSpPr txBox="1"/>
          <p:nvPr/>
        </p:nvSpPr>
        <p:spPr>
          <a:xfrm>
            <a:off x="7149829" y="1634247"/>
            <a:ext cx="1994171" cy="923330"/>
          </a:xfrm>
          <a:prstGeom prst="rect">
            <a:avLst/>
          </a:prstGeom>
          <a:noFill/>
        </p:spPr>
        <p:txBody>
          <a:bodyPr wrap="square" rtlCol="0">
            <a:spAutoFit/>
          </a:bodyPr>
          <a:lstStyle/>
          <a:p>
            <a:r>
              <a:rPr lang="sv-SE" dirty="0"/>
              <a:t>Class and association structures</a:t>
            </a:r>
          </a:p>
        </p:txBody>
      </p:sp>
      <p:sp>
        <p:nvSpPr>
          <p:cNvPr id="22" name="TextBox 21"/>
          <p:cNvSpPr txBox="1"/>
          <p:nvPr/>
        </p:nvSpPr>
        <p:spPr>
          <a:xfrm>
            <a:off x="7149828" y="3484385"/>
            <a:ext cx="1994171" cy="646331"/>
          </a:xfrm>
          <a:prstGeom prst="rect">
            <a:avLst/>
          </a:prstGeom>
          <a:noFill/>
        </p:spPr>
        <p:txBody>
          <a:bodyPr wrap="square" rtlCol="0">
            <a:spAutoFit/>
          </a:bodyPr>
          <a:lstStyle/>
          <a:p>
            <a:r>
              <a:rPr lang="sv-SE" dirty="0"/>
              <a:t>Object and link structures</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444" y="3002115"/>
            <a:ext cx="4988934" cy="1972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5" name="Straight Connector 4"/>
          <p:cNvCxnSpPr/>
          <p:nvPr/>
        </p:nvCxnSpPr>
        <p:spPr>
          <a:xfrm flipV="1">
            <a:off x="2819400" y="3562350"/>
            <a:ext cx="129540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83721" y="3941861"/>
            <a:ext cx="1056379" cy="307777"/>
          </a:xfrm>
          <a:prstGeom prst="rect">
            <a:avLst/>
          </a:prstGeom>
          <a:noFill/>
        </p:spPr>
        <p:txBody>
          <a:bodyPr wrap="none" rtlCol="0">
            <a:spAutoFit/>
          </a:bodyPr>
          <a:lstStyle/>
          <a:p>
            <a:r>
              <a:rPr lang="sv-SE" sz="1400" dirty="0"/>
              <a:t>registers for</a:t>
            </a:r>
          </a:p>
        </p:txBody>
      </p:sp>
      <p:sp>
        <p:nvSpPr>
          <p:cNvPr id="7" name="Rectangle 6"/>
          <p:cNvSpPr/>
          <p:nvPr/>
        </p:nvSpPr>
        <p:spPr>
          <a:xfrm>
            <a:off x="2819400" y="4629150"/>
            <a:ext cx="3688404" cy="34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3053921" y="4456468"/>
            <a:ext cx="3346879" cy="34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3450535" y="4272729"/>
            <a:ext cx="2950265" cy="34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flipV="1">
            <a:off x="3998201" y="4055208"/>
            <a:ext cx="2313821" cy="35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00551136"/>
      </p:ext>
    </p:extLst>
  </p:cSld>
  <p:clrMapOvr>
    <a:masterClrMapping/>
  </p:clrMapOvr>
  <mc:AlternateContent xmlns:mc="http://schemas.openxmlformats.org/markup-compatibility/2006" xmlns:p14="http://schemas.microsoft.com/office/powerpoint/2010/main">
    <mc:Choice Requires="p14">
      <p:transition spd="slow" p14:dur="2000" advTm="74257"/>
    </mc:Choice>
    <mc:Fallback xmlns="">
      <p:transition spd="slow" advTm="7425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Object and Link structures</a:t>
            </a:r>
          </a:p>
        </p:txBody>
      </p:sp>
      <p:sp>
        <p:nvSpPr>
          <p:cNvPr id="4" name="Content Placeholder 2"/>
          <p:cNvSpPr>
            <a:spLocks noGrp="1"/>
          </p:cNvSpPr>
          <p:nvPr>
            <p:ph idx="1"/>
          </p:nvPr>
        </p:nvSpPr>
        <p:spPr>
          <a:xfrm>
            <a:off x="936206" y="1323533"/>
            <a:ext cx="7283665" cy="3240432"/>
          </a:xfrm>
        </p:spPr>
        <p:txBody>
          <a:bodyPr>
            <a:noAutofit/>
          </a:bodyPr>
          <a:lstStyle/>
          <a:p>
            <a:r>
              <a:rPr lang="sv-SE" sz="1800" dirty="0"/>
              <a:t>Object and </a:t>
            </a:r>
            <a:r>
              <a:rPr lang="sv-SE" sz="1800" dirty="0" err="1"/>
              <a:t>link</a:t>
            </a:r>
            <a:r>
              <a:rPr lang="sv-SE" sz="1800" dirty="0"/>
              <a:t> </a:t>
            </a:r>
            <a:r>
              <a:rPr lang="sv-SE" sz="1800" dirty="0" err="1"/>
              <a:t>structures</a:t>
            </a:r>
            <a:r>
              <a:rPr lang="sv-SE" sz="1800" dirty="0"/>
              <a:t> are usually not modelled, but could be:</a:t>
            </a:r>
          </a:p>
          <a:p>
            <a:endParaRPr lang="sv-SE" sz="1800" dirty="0"/>
          </a:p>
        </p:txBody>
      </p:sp>
      <p:sp>
        <p:nvSpPr>
          <p:cNvPr id="5" name="Rectangle 4"/>
          <p:cNvSpPr/>
          <p:nvPr/>
        </p:nvSpPr>
        <p:spPr>
          <a:xfrm>
            <a:off x="1404843" y="2736729"/>
            <a:ext cx="2247090" cy="112515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TextBox 5"/>
          <p:cNvSpPr txBox="1"/>
          <p:nvPr/>
        </p:nvSpPr>
        <p:spPr>
          <a:xfrm>
            <a:off x="1517515" y="2774472"/>
            <a:ext cx="2445704"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Elsa Falk: Student</a:t>
            </a:r>
          </a:p>
        </p:txBody>
      </p:sp>
      <p:cxnSp>
        <p:nvCxnSpPr>
          <p:cNvPr id="7" name="Straight Connector 6"/>
          <p:cNvCxnSpPr/>
          <p:nvPr/>
        </p:nvCxnSpPr>
        <p:spPr>
          <a:xfrm>
            <a:off x="1404843" y="3082249"/>
            <a:ext cx="224709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4843" y="3082249"/>
            <a:ext cx="2247090" cy="738664"/>
          </a:xfrm>
          <a:prstGeom prst="rect">
            <a:avLst/>
          </a:prstGeom>
          <a:noFill/>
        </p:spPr>
        <p:txBody>
          <a:bodyPr wrap="square" rtlCol="0">
            <a:spAutoFit/>
          </a:bodyPr>
          <a:lstStyle/>
          <a:p>
            <a:r>
              <a:rPr lang="sv-SE" sz="1400" dirty="0"/>
              <a:t>studentNo=100123</a:t>
            </a:r>
          </a:p>
          <a:p>
            <a:r>
              <a:rPr lang="sv-SE" sz="1400" dirty="0"/>
              <a:t>Name=Elsa Falk</a:t>
            </a:r>
          </a:p>
          <a:p>
            <a:r>
              <a:rPr lang="sv-SE" sz="1400" dirty="0"/>
              <a:t>mobileNo=070-112233</a:t>
            </a:r>
          </a:p>
        </p:txBody>
      </p:sp>
      <p:sp>
        <p:nvSpPr>
          <p:cNvPr id="9" name="Rectangle 8"/>
          <p:cNvSpPr/>
          <p:nvPr/>
        </p:nvSpPr>
        <p:spPr>
          <a:xfrm>
            <a:off x="5458047" y="2723759"/>
            <a:ext cx="2247090" cy="92411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TextBox 9"/>
          <p:cNvSpPr txBox="1"/>
          <p:nvPr/>
        </p:nvSpPr>
        <p:spPr>
          <a:xfrm>
            <a:off x="5611272" y="2743695"/>
            <a:ext cx="2251925"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 SUPCOM:Course</a:t>
            </a:r>
          </a:p>
        </p:txBody>
      </p:sp>
      <p:cxnSp>
        <p:nvCxnSpPr>
          <p:cNvPr id="11" name="Straight Connector 10"/>
          <p:cNvCxnSpPr/>
          <p:nvPr/>
        </p:nvCxnSpPr>
        <p:spPr>
          <a:xfrm>
            <a:off x="5458047" y="3069278"/>
            <a:ext cx="224709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58047" y="3069278"/>
            <a:ext cx="2247090" cy="738664"/>
          </a:xfrm>
          <a:prstGeom prst="rect">
            <a:avLst/>
          </a:prstGeom>
          <a:noFill/>
        </p:spPr>
        <p:txBody>
          <a:bodyPr wrap="square" rtlCol="0">
            <a:spAutoFit/>
          </a:bodyPr>
          <a:lstStyle/>
          <a:p>
            <a:r>
              <a:rPr lang="sv-SE" sz="1400" dirty="0"/>
              <a:t>CourseNo=14</a:t>
            </a:r>
          </a:p>
          <a:p>
            <a:r>
              <a:rPr lang="sv-SE" sz="1400" dirty="0"/>
              <a:t>CourseName=SUPCOM</a:t>
            </a:r>
          </a:p>
          <a:p>
            <a:endParaRPr lang="sv-SE" sz="1400" dirty="0"/>
          </a:p>
        </p:txBody>
      </p:sp>
      <p:cxnSp>
        <p:nvCxnSpPr>
          <p:cNvPr id="13" name="Straight Connector 12"/>
          <p:cNvCxnSpPr>
            <a:stCxn id="8" idx="3"/>
            <a:endCxn id="12" idx="1"/>
          </p:cNvCxnSpPr>
          <p:nvPr/>
        </p:nvCxnSpPr>
        <p:spPr>
          <a:xfrm flipV="1">
            <a:off x="3651933" y="3438610"/>
            <a:ext cx="1806114" cy="1297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9443" y="3069277"/>
            <a:ext cx="1789889" cy="369332"/>
          </a:xfrm>
          <a:prstGeom prst="rect">
            <a:avLst/>
          </a:prstGeom>
          <a:noFill/>
        </p:spPr>
        <p:txBody>
          <a:bodyPr wrap="square" rtlCol="0">
            <a:spAutoFit/>
          </a:bodyPr>
          <a:lstStyle/>
          <a:p>
            <a:r>
              <a:rPr lang="sv-SE" dirty="0"/>
              <a:t>registers for</a:t>
            </a:r>
          </a:p>
        </p:txBody>
      </p:sp>
      <p:sp>
        <p:nvSpPr>
          <p:cNvPr id="26" name="Rectangle 9"/>
          <p:cNvSpPr>
            <a:spLocks noChangeArrowheads="1"/>
          </p:cNvSpPr>
          <p:nvPr/>
        </p:nvSpPr>
        <p:spPr bwMode="auto">
          <a:xfrm>
            <a:off x="6049209" y="4405796"/>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b="1" dirty="0"/>
              <a:t>Object</a:t>
            </a:r>
            <a:endParaRPr lang="en-US" altLang="sv-SE" b="1" dirty="0"/>
          </a:p>
        </p:txBody>
      </p:sp>
      <p:sp>
        <p:nvSpPr>
          <p:cNvPr id="27" name="AutoShape 46"/>
          <p:cNvSpPr>
            <a:spLocks noChangeArrowheads="1"/>
          </p:cNvSpPr>
          <p:nvPr/>
        </p:nvSpPr>
        <p:spPr bwMode="auto">
          <a:xfrm rot="5400000">
            <a:off x="6375141" y="3993772"/>
            <a:ext cx="583541" cy="90345"/>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8" name="AutoShape 46"/>
          <p:cNvSpPr>
            <a:spLocks noChangeArrowheads="1"/>
          </p:cNvSpPr>
          <p:nvPr/>
        </p:nvSpPr>
        <p:spPr bwMode="auto">
          <a:xfrm rot="5400000" flipV="1">
            <a:off x="4318195" y="3916837"/>
            <a:ext cx="794860" cy="62952"/>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9" name="Rectangle 9"/>
          <p:cNvSpPr>
            <a:spLocks noChangeArrowheads="1"/>
          </p:cNvSpPr>
          <p:nvPr/>
        </p:nvSpPr>
        <p:spPr bwMode="auto">
          <a:xfrm>
            <a:off x="4028519" y="4405394"/>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b="1" dirty="0"/>
              <a:t>Link</a:t>
            </a:r>
            <a:endParaRPr lang="en-US" altLang="sv-SE" b="1" dirty="0"/>
          </a:p>
        </p:txBody>
      </p:sp>
      <p:sp>
        <p:nvSpPr>
          <p:cNvPr id="30" name="Rectangle 9"/>
          <p:cNvSpPr>
            <a:spLocks noChangeArrowheads="1"/>
          </p:cNvSpPr>
          <p:nvPr/>
        </p:nvSpPr>
        <p:spPr bwMode="auto">
          <a:xfrm>
            <a:off x="1999244" y="4412278"/>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b="1" dirty="0"/>
              <a:t>Object</a:t>
            </a:r>
            <a:endParaRPr lang="en-US" altLang="sv-SE" b="1" dirty="0"/>
          </a:p>
        </p:txBody>
      </p:sp>
      <p:sp>
        <p:nvSpPr>
          <p:cNvPr id="31" name="AutoShape 46"/>
          <p:cNvSpPr>
            <a:spLocks noChangeArrowheads="1"/>
          </p:cNvSpPr>
          <p:nvPr/>
        </p:nvSpPr>
        <p:spPr bwMode="auto">
          <a:xfrm rot="5400000">
            <a:off x="2393926" y="4111049"/>
            <a:ext cx="452561" cy="70888"/>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Tree>
    <p:extLst>
      <p:ext uri="{BB962C8B-B14F-4D97-AF65-F5344CB8AC3E}">
        <p14:creationId xmlns:p14="http://schemas.microsoft.com/office/powerpoint/2010/main" val="4147981572"/>
      </p:ext>
    </p:extLst>
  </p:cSld>
  <p:clrMapOvr>
    <a:masterClrMapping/>
  </p:clrMapOvr>
  <mc:AlternateContent xmlns:mc="http://schemas.openxmlformats.org/markup-compatibility/2006" xmlns:p14="http://schemas.microsoft.com/office/powerpoint/2010/main">
    <mc:Choice Requires="p14">
      <p:transition spd="slow" p14:dur="2000" advTm="10803"/>
    </mc:Choice>
    <mc:Fallback xmlns="">
      <p:transition spd="slow" advTm="1080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295" y="1337141"/>
            <a:ext cx="7988684" cy="3240432"/>
          </a:xfrm>
        </p:spPr>
        <p:txBody>
          <a:bodyPr>
            <a:noAutofit/>
          </a:bodyPr>
          <a:lstStyle/>
          <a:p>
            <a:pPr>
              <a:spcBef>
                <a:spcPct val="50000"/>
              </a:spcBef>
            </a:pPr>
            <a:r>
              <a:rPr lang="sv-SE" sz="1800" dirty="0"/>
              <a:t>Multiplicity describes how many objects (minimum and maximum) of a class that can be linked to objects of an other class – in both directions of the association</a:t>
            </a:r>
          </a:p>
          <a:p>
            <a:pPr>
              <a:spcBef>
                <a:spcPct val="50000"/>
              </a:spcBef>
            </a:pPr>
            <a:r>
              <a:rPr lang="sv-SE" sz="1800" dirty="0"/>
              <a:t>M</a:t>
            </a:r>
            <a:r>
              <a:rPr lang="sv-SE" altLang="sv-SE" sz="1600" dirty="0"/>
              <a:t>inimum can be 0 (”cero”) eller 1 (”one”)</a:t>
            </a:r>
          </a:p>
          <a:p>
            <a:pPr>
              <a:spcBef>
                <a:spcPct val="50000"/>
              </a:spcBef>
            </a:pPr>
            <a:r>
              <a:rPr lang="sv-SE" altLang="sv-SE" sz="1600" dirty="0"/>
              <a:t>Maximum can be 1 (”one”) or * (”many”)</a:t>
            </a:r>
          </a:p>
          <a:p>
            <a:pPr lvl="1">
              <a:spcBef>
                <a:spcPct val="50000"/>
              </a:spcBef>
            </a:pPr>
            <a:endParaRPr lang="sv-SE" sz="1800" dirty="0"/>
          </a:p>
          <a:p>
            <a:pPr marL="0" indent="0">
              <a:spcBef>
                <a:spcPct val="50000"/>
              </a:spcBef>
              <a:buNone/>
            </a:pPr>
            <a:endParaRPr lang="sv-SE" sz="1800" dirty="0"/>
          </a:p>
        </p:txBody>
      </p:sp>
      <p:sp>
        <p:nvSpPr>
          <p:cNvPr id="8" name="Title 7"/>
          <p:cNvSpPr>
            <a:spLocks noGrp="1"/>
          </p:cNvSpPr>
          <p:nvPr>
            <p:ph type="title"/>
          </p:nvPr>
        </p:nvSpPr>
        <p:spPr>
          <a:xfrm>
            <a:off x="792000" y="627534"/>
            <a:ext cx="8352000" cy="596700"/>
          </a:xfrm>
        </p:spPr>
        <p:txBody>
          <a:bodyPr/>
          <a:lstStyle/>
          <a:p>
            <a:r>
              <a:rPr lang="sv-SE" dirty="0"/>
              <a:t>Multiplicity</a:t>
            </a:r>
            <a:br>
              <a:rPr lang="sv-SE" dirty="0"/>
            </a:br>
            <a:endParaRPr lang="sv-SE" dirty="0"/>
          </a:p>
        </p:txBody>
      </p:sp>
      <p:sp>
        <p:nvSpPr>
          <p:cNvPr id="24" name="Rectangle 23"/>
          <p:cNvSpPr/>
          <p:nvPr/>
        </p:nvSpPr>
        <p:spPr>
          <a:xfrm>
            <a:off x="3493061" y="3806342"/>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35" name="TextBox 34"/>
          <p:cNvSpPr txBox="1"/>
          <p:nvPr/>
        </p:nvSpPr>
        <p:spPr>
          <a:xfrm>
            <a:off x="3668955" y="3813308"/>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Customer</a:t>
            </a:r>
          </a:p>
        </p:txBody>
      </p:sp>
      <p:cxnSp>
        <p:nvCxnSpPr>
          <p:cNvPr id="36" name="Straight Connector 35"/>
          <p:cNvCxnSpPr/>
          <p:nvPr/>
        </p:nvCxnSpPr>
        <p:spPr>
          <a:xfrm>
            <a:off x="3493061" y="4151863"/>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93061" y="4151863"/>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customerNo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emailAddress</a:t>
            </a:r>
          </a:p>
        </p:txBody>
      </p:sp>
      <p:cxnSp>
        <p:nvCxnSpPr>
          <p:cNvPr id="42" name="Straight Connector 41"/>
          <p:cNvCxnSpPr/>
          <p:nvPr/>
        </p:nvCxnSpPr>
        <p:spPr>
          <a:xfrm>
            <a:off x="4967598" y="4322674"/>
            <a:ext cx="2238197"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553431" y="4231329"/>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placed</a:t>
            </a:r>
          </a:p>
        </p:txBody>
      </p:sp>
      <p:sp>
        <p:nvSpPr>
          <p:cNvPr id="44" name="Isosceles Triangle 43"/>
          <p:cNvSpPr/>
          <p:nvPr/>
        </p:nvSpPr>
        <p:spPr bwMode="auto">
          <a:xfrm rot="5400000">
            <a:off x="6327059" y="4314892"/>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5" name="TextBox 4"/>
          <p:cNvSpPr txBox="1"/>
          <p:nvPr/>
        </p:nvSpPr>
        <p:spPr>
          <a:xfrm>
            <a:off x="6609574" y="3941009"/>
            <a:ext cx="8721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0..*</a:t>
            </a:r>
          </a:p>
        </p:txBody>
      </p:sp>
      <p:sp>
        <p:nvSpPr>
          <p:cNvPr id="45" name="TextBox 44"/>
          <p:cNvSpPr txBox="1"/>
          <p:nvPr/>
        </p:nvSpPr>
        <p:spPr>
          <a:xfrm>
            <a:off x="4960367" y="3939007"/>
            <a:ext cx="8721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1..1</a:t>
            </a:r>
          </a:p>
        </p:txBody>
      </p:sp>
      <p:sp>
        <p:nvSpPr>
          <p:cNvPr id="17" name="Rectangle 16"/>
          <p:cNvSpPr/>
          <p:nvPr/>
        </p:nvSpPr>
        <p:spPr>
          <a:xfrm>
            <a:off x="7254423" y="3812822"/>
            <a:ext cx="1474537" cy="9570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8" name="TextBox 17"/>
          <p:cNvSpPr txBox="1"/>
          <p:nvPr/>
        </p:nvSpPr>
        <p:spPr>
          <a:xfrm>
            <a:off x="7430317" y="3819788"/>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Order</a:t>
            </a:r>
          </a:p>
        </p:txBody>
      </p:sp>
      <p:cxnSp>
        <p:nvCxnSpPr>
          <p:cNvPr id="19" name="Straight Connector 18"/>
          <p:cNvCxnSpPr/>
          <p:nvPr/>
        </p:nvCxnSpPr>
        <p:spPr>
          <a:xfrm>
            <a:off x="7254423" y="4158343"/>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54423" y="4158343"/>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orderNo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totalSum</a:t>
            </a:r>
          </a:p>
        </p:txBody>
      </p:sp>
    </p:spTree>
    <p:extLst>
      <p:ext uri="{BB962C8B-B14F-4D97-AF65-F5344CB8AC3E}">
        <p14:creationId xmlns:p14="http://schemas.microsoft.com/office/powerpoint/2010/main" val="394246266"/>
      </p:ext>
    </p:extLst>
  </p:cSld>
  <p:clrMapOvr>
    <a:masterClrMapping/>
  </p:clrMapOvr>
  <mc:AlternateContent xmlns:mc="http://schemas.openxmlformats.org/markup-compatibility/2006" xmlns:p14="http://schemas.microsoft.com/office/powerpoint/2010/main">
    <mc:Choice Requires="p14">
      <p:transition spd="slow" p14:dur="2000" advTm="43830"/>
    </mc:Choice>
    <mc:Fallback xmlns="">
      <p:transition spd="slow" advTm="4383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295" y="1337141"/>
            <a:ext cx="7988684" cy="3240432"/>
          </a:xfrm>
        </p:spPr>
        <p:txBody>
          <a:bodyPr>
            <a:noAutofit/>
          </a:bodyPr>
          <a:lstStyle/>
          <a:p>
            <a:pPr>
              <a:spcBef>
                <a:spcPct val="50000"/>
              </a:spcBef>
            </a:pPr>
            <a:r>
              <a:rPr lang="sv-SE" sz="1800" dirty="0"/>
              <a:t>Multiplicity describes how many objects (minimum and maximum) of a class that can be linked to objects of an other class – in both directions of the association</a:t>
            </a:r>
          </a:p>
          <a:p>
            <a:pPr>
              <a:spcBef>
                <a:spcPct val="50000"/>
              </a:spcBef>
            </a:pPr>
            <a:r>
              <a:rPr lang="sv-SE" sz="1800" dirty="0"/>
              <a:t>M</a:t>
            </a:r>
            <a:r>
              <a:rPr lang="sv-SE" altLang="sv-SE" sz="1600" dirty="0"/>
              <a:t>inimum can be 0 (”cero”) eller 1 (”one”)</a:t>
            </a:r>
          </a:p>
          <a:p>
            <a:pPr>
              <a:spcBef>
                <a:spcPct val="50000"/>
              </a:spcBef>
            </a:pPr>
            <a:r>
              <a:rPr lang="sv-SE" altLang="sv-SE" sz="1600" dirty="0"/>
              <a:t>Maximum can be 1 (”one”) or * (”many”)</a:t>
            </a:r>
          </a:p>
          <a:p>
            <a:pPr lvl="1">
              <a:spcBef>
                <a:spcPct val="50000"/>
              </a:spcBef>
            </a:pPr>
            <a:endParaRPr lang="sv-SE" sz="1800" dirty="0"/>
          </a:p>
          <a:p>
            <a:pPr marL="0" indent="0">
              <a:spcBef>
                <a:spcPct val="50000"/>
              </a:spcBef>
              <a:buNone/>
            </a:pPr>
            <a:endParaRPr lang="sv-SE" sz="1800" dirty="0"/>
          </a:p>
        </p:txBody>
      </p:sp>
      <p:sp>
        <p:nvSpPr>
          <p:cNvPr id="8" name="Title 7"/>
          <p:cNvSpPr>
            <a:spLocks noGrp="1"/>
          </p:cNvSpPr>
          <p:nvPr>
            <p:ph type="title"/>
          </p:nvPr>
        </p:nvSpPr>
        <p:spPr>
          <a:xfrm>
            <a:off x="792000" y="627534"/>
            <a:ext cx="8352000" cy="596700"/>
          </a:xfrm>
        </p:spPr>
        <p:txBody>
          <a:bodyPr/>
          <a:lstStyle/>
          <a:p>
            <a:r>
              <a:rPr lang="sv-SE" dirty="0"/>
              <a:t>Multiplicity</a:t>
            </a:r>
            <a:br>
              <a:rPr lang="sv-SE" dirty="0"/>
            </a:br>
            <a:endParaRPr lang="sv-SE" dirty="0"/>
          </a:p>
        </p:txBody>
      </p:sp>
      <p:sp>
        <p:nvSpPr>
          <p:cNvPr id="24" name="Rectangle 23"/>
          <p:cNvSpPr/>
          <p:nvPr/>
        </p:nvSpPr>
        <p:spPr>
          <a:xfrm>
            <a:off x="3493061" y="3806342"/>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35" name="TextBox 34"/>
          <p:cNvSpPr txBox="1"/>
          <p:nvPr/>
        </p:nvSpPr>
        <p:spPr>
          <a:xfrm>
            <a:off x="3668955" y="3813308"/>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Customer</a:t>
            </a:r>
          </a:p>
        </p:txBody>
      </p:sp>
      <p:cxnSp>
        <p:nvCxnSpPr>
          <p:cNvPr id="36" name="Straight Connector 35"/>
          <p:cNvCxnSpPr/>
          <p:nvPr/>
        </p:nvCxnSpPr>
        <p:spPr>
          <a:xfrm>
            <a:off x="3493061" y="4151863"/>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93061" y="4151863"/>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customerNo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emailAddress</a:t>
            </a:r>
          </a:p>
        </p:txBody>
      </p:sp>
      <p:cxnSp>
        <p:nvCxnSpPr>
          <p:cNvPr id="42" name="Straight Connector 41"/>
          <p:cNvCxnSpPr/>
          <p:nvPr/>
        </p:nvCxnSpPr>
        <p:spPr>
          <a:xfrm>
            <a:off x="4967598" y="4322674"/>
            <a:ext cx="2238197"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533976" y="4231329"/>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placed</a:t>
            </a:r>
          </a:p>
        </p:txBody>
      </p:sp>
      <p:sp>
        <p:nvSpPr>
          <p:cNvPr id="44" name="Isosceles Triangle 43"/>
          <p:cNvSpPr/>
          <p:nvPr/>
        </p:nvSpPr>
        <p:spPr bwMode="auto">
          <a:xfrm rot="5400000">
            <a:off x="6327059" y="4314892"/>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5" name="TextBox 4"/>
          <p:cNvSpPr txBox="1"/>
          <p:nvPr/>
        </p:nvSpPr>
        <p:spPr>
          <a:xfrm>
            <a:off x="6609574" y="3941009"/>
            <a:ext cx="8721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0..*</a:t>
            </a:r>
          </a:p>
        </p:txBody>
      </p:sp>
      <p:sp>
        <p:nvSpPr>
          <p:cNvPr id="45" name="TextBox 44"/>
          <p:cNvSpPr txBox="1"/>
          <p:nvPr/>
        </p:nvSpPr>
        <p:spPr>
          <a:xfrm>
            <a:off x="4960367" y="3939007"/>
            <a:ext cx="8721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1..1</a:t>
            </a:r>
          </a:p>
        </p:txBody>
      </p:sp>
      <p:sp>
        <p:nvSpPr>
          <p:cNvPr id="17" name="AutoShape 46"/>
          <p:cNvSpPr>
            <a:spLocks noChangeArrowheads="1"/>
          </p:cNvSpPr>
          <p:nvPr/>
        </p:nvSpPr>
        <p:spPr bwMode="auto">
          <a:xfrm rot="16200000">
            <a:off x="6622065" y="3715449"/>
            <a:ext cx="262986" cy="7523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18" name="AutoShape 46"/>
          <p:cNvSpPr>
            <a:spLocks noChangeArrowheads="1"/>
          </p:cNvSpPr>
          <p:nvPr/>
        </p:nvSpPr>
        <p:spPr bwMode="auto">
          <a:xfrm rot="16200000">
            <a:off x="6847163" y="3721932"/>
            <a:ext cx="262986" cy="7523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21" name="Rectangle 9"/>
          <p:cNvSpPr>
            <a:spLocks noChangeArrowheads="1"/>
          </p:cNvSpPr>
          <p:nvPr/>
        </p:nvSpPr>
        <p:spPr bwMode="auto">
          <a:xfrm>
            <a:off x="6266454" y="2813895"/>
            <a:ext cx="1303481" cy="738664"/>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Multiplicity with min and max value</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20" name="Rectangle 19"/>
          <p:cNvSpPr/>
          <p:nvPr/>
        </p:nvSpPr>
        <p:spPr>
          <a:xfrm>
            <a:off x="7244703" y="3812822"/>
            <a:ext cx="1474537" cy="9570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22" name="TextBox 21"/>
          <p:cNvSpPr txBox="1"/>
          <p:nvPr/>
        </p:nvSpPr>
        <p:spPr>
          <a:xfrm>
            <a:off x="7420597" y="3819788"/>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Order</a:t>
            </a:r>
          </a:p>
        </p:txBody>
      </p:sp>
      <p:cxnSp>
        <p:nvCxnSpPr>
          <p:cNvPr id="23" name="Straight Connector 22"/>
          <p:cNvCxnSpPr/>
          <p:nvPr/>
        </p:nvCxnSpPr>
        <p:spPr>
          <a:xfrm>
            <a:off x="7244703" y="4158343"/>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44703" y="4158343"/>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orderNo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totalSum</a:t>
            </a:r>
          </a:p>
        </p:txBody>
      </p:sp>
    </p:spTree>
    <p:extLst>
      <p:ext uri="{BB962C8B-B14F-4D97-AF65-F5344CB8AC3E}">
        <p14:creationId xmlns:p14="http://schemas.microsoft.com/office/powerpoint/2010/main" val="213657928"/>
      </p:ext>
    </p:extLst>
  </p:cSld>
  <p:clrMapOvr>
    <a:masterClrMapping/>
  </p:clrMapOvr>
  <mc:AlternateContent xmlns:mc="http://schemas.openxmlformats.org/markup-compatibility/2006" xmlns:p14="http://schemas.microsoft.com/office/powerpoint/2010/main">
    <mc:Choice Requires="p14">
      <p:transition spd="slow" p14:dur="2000" advTm="42558"/>
    </mc:Choice>
    <mc:Fallback xmlns="">
      <p:transition spd="slow" advTm="4255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9"/>
          <p:cNvSpPr>
            <a:spLocks noChangeArrowheads="1"/>
          </p:cNvSpPr>
          <p:nvPr/>
        </p:nvSpPr>
        <p:spPr bwMode="auto">
          <a:xfrm>
            <a:off x="1978819" y="1281113"/>
            <a:ext cx="1296591" cy="864394"/>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1684" name="Line 40"/>
          <p:cNvSpPr>
            <a:spLocks noChangeShapeType="1"/>
          </p:cNvSpPr>
          <p:nvPr/>
        </p:nvSpPr>
        <p:spPr bwMode="auto">
          <a:xfrm>
            <a:off x="1978819" y="1551385"/>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685" name="Text Box 41"/>
          <p:cNvSpPr txBox="1">
            <a:spLocks noChangeArrowheads="1"/>
          </p:cNvSpPr>
          <p:nvPr/>
        </p:nvSpPr>
        <p:spPr bwMode="auto">
          <a:xfrm>
            <a:off x="2195513" y="1281112"/>
            <a:ext cx="13489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Customer</a:t>
            </a:r>
          </a:p>
        </p:txBody>
      </p:sp>
      <p:sp>
        <p:nvSpPr>
          <p:cNvPr id="71686" name="Text Box 42"/>
          <p:cNvSpPr txBox="1">
            <a:spLocks noChangeArrowheads="1"/>
          </p:cNvSpPr>
          <p:nvPr/>
        </p:nvSpPr>
        <p:spPr bwMode="auto">
          <a:xfrm>
            <a:off x="1978819" y="1551385"/>
            <a:ext cx="129659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customerNo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eMailAddress</a:t>
            </a:r>
          </a:p>
        </p:txBody>
      </p:sp>
      <p:sp>
        <p:nvSpPr>
          <p:cNvPr id="71687" name="Rectangle 43"/>
          <p:cNvSpPr>
            <a:spLocks noChangeArrowheads="1"/>
          </p:cNvSpPr>
          <p:nvPr/>
        </p:nvSpPr>
        <p:spPr bwMode="auto">
          <a:xfrm>
            <a:off x="5867400" y="1275160"/>
            <a:ext cx="1296591" cy="870347"/>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1688" name="Line 44"/>
          <p:cNvSpPr>
            <a:spLocks noChangeShapeType="1"/>
          </p:cNvSpPr>
          <p:nvPr/>
        </p:nvSpPr>
        <p:spPr bwMode="auto">
          <a:xfrm>
            <a:off x="5868591" y="1551385"/>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689" name="Text Box 45"/>
          <p:cNvSpPr txBox="1">
            <a:spLocks noChangeArrowheads="1"/>
          </p:cNvSpPr>
          <p:nvPr/>
        </p:nvSpPr>
        <p:spPr bwMode="auto">
          <a:xfrm>
            <a:off x="6138863" y="1281112"/>
            <a:ext cx="7560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Order</a:t>
            </a:r>
          </a:p>
        </p:txBody>
      </p:sp>
      <p:sp>
        <p:nvSpPr>
          <p:cNvPr id="71690" name="Text Box 46"/>
          <p:cNvSpPr txBox="1">
            <a:spLocks noChangeArrowheads="1"/>
          </p:cNvSpPr>
          <p:nvPr/>
        </p:nvSpPr>
        <p:spPr bwMode="auto">
          <a:xfrm>
            <a:off x="5898745" y="1624611"/>
            <a:ext cx="11680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orderNo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totalSum</a:t>
            </a:r>
          </a:p>
        </p:txBody>
      </p:sp>
      <p:sp>
        <p:nvSpPr>
          <p:cNvPr id="71691" name="Line 47"/>
          <p:cNvSpPr>
            <a:spLocks noChangeShapeType="1"/>
          </p:cNvSpPr>
          <p:nvPr/>
        </p:nvSpPr>
        <p:spPr bwMode="auto">
          <a:xfrm flipV="1">
            <a:off x="3275410" y="1772841"/>
            <a:ext cx="25919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694" name="Text Box 50"/>
          <p:cNvSpPr txBox="1">
            <a:spLocks noChangeArrowheads="1"/>
          </p:cNvSpPr>
          <p:nvPr/>
        </p:nvSpPr>
        <p:spPr bwMode="auto">
          <a:xfrm>
            <a:off x="3275410" y="1776413"/>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rPr>
              <a:t>1..1</a:t>
            </a:r>
            <a:endParaRPr kumimoji="0" lang="en-US"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1695" name="Text Box 51"/>
          <p:cNvSpPr txBox="1">
            <a:spLocks noChangeArrowheads="1"/>
          </p:cNvSpPr>
          <p:nvPr/>
        </p:nvSpPr>
        <p:spPr bwMode="auto">
          <a:xfrm>
            <a:off x="5376863" y="1453753"/>
            <a:ext cx="4443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0..*</a:t>
            </a:r>
            <a:endParaRPr kumimoji="0" lang="en-US"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1696" name="Rectangle 54"/>
          <p:cNvSpPr>
            <a:spLocks noChangeArrowheads="1"/>
          </p:cNvSpPr>
          <p:nvPr/>
        </p:nvSpPr>
        <p:spPr bwMode="auto">
          <a:xfrm>
            <a:off x="1980010" y="2674144"/>
            <a:ext cx="2159794" cy="864394"/>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1697" name="Line 55"/>
          <p:cNvSpPr>
            <a:spLocks noChangeShapeType="1"/>
          </p:cNvSpPr>
          <p:nvPr/>
        </p:nvSpPr>
        <p:spPr bwMode="auto">
          <a:xfrm>
            <a:off x="1980010" y="2944416"/>
            <a:ext cx="2159794" cy="59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698" name="Text Box 56"/>
          <p:cNvSpPr txBox="1">
            <a:spLocks noChangeArrowheads="1"/>
          </p:cNvSpPr>
          <p:nvPr/>
        </p:nvSpPr>
        <p:spPr bwMode="auto">
          <a:xfrm>
            <a:off x="2141935" y="2675335"/>
            <a:ext cx="11882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sng" strike="noStrike" kern="1200" cap="none" spc="0" normalizeH="0" baseline="0" noProof="0">
                <a:ln>
                  <a:noFill/>
                </a:ln>
                <a:solidFill>
                  <a:srgbClr val="002F5F"/>
                </a:solidFill>
                <a:effectLst/>
                <a:uLnTx/>
                <a:uFillTx/>
                <a:latin typeface="Arial" panose="020B0604020202020204" pitchFamily="34" charset="0"/>
                <a:ea typeface="+mn-ea"/>
                <a:cs typeface="+mn-cs"/>
              </a:rPr>
              <a:t>:Customer</a:t>
            </a:r>
          </a:p>
        </p:txBody>
      </p:sp>
      <p:sp>
        <p:nvSpPr>
          <p:cNvPr id="71700" name="Rectangle 58"/>
          <p:cNvSpPr>
            <a:spLocks noChangeArrowheads="1"/>
          </p:cNvSpPr>
          <p:nvPr/>
        </p:nvSpPr>
        <p:spPr bwMode="auto">
          <a:xfrm>
            <a:off x="5543550" y="2570913"/>
            <a:ext cx="1350169" cy="870347"/>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1701" name="Line 59"/>
          <p:cNvSpPr>
            <a:spLocks noChangeShapeType="1"/>
          </p:cNvSpPr>
          <p:nvPr/>
        </p:nvSpPr>
        <p:spPr bwMode="auto">
          <a:xfrm>
            <a:off x="5544741" y="2847138"/>
            <a:ext cx="1403747" cy="59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702" name="Text Box 60"/>
          <p:cNvSpPr txBox="1">
            <a:spLocks noChangeArrowheads="1"/>
          </p:cNvSpPr>
          <p:nvPr/>
        </p:nvSpPr>
        <p:spPr bwMode="auto">
          <a:xfrm>
            <a:off x="5815013" y="2576866"/>
            <a:ext cx="7560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sng" strike="noStrike" kern="1200" cap="none" spc="0" normalizeH="0" baseline="0" noProof="0">
                <a:ln>
                  <a:noFill/>
                </a:ln>
                <a:solidFill>
                  <a:srgbClr val="002F5F"/>
                </a:solidFill>
                <a:effectLst/>
                <a:uLnTx/>
                <a:uFillTx/>
                <a:latin typeface="Arial" panose="020B0604020202020204" pitchFamily="34" charset="0"/>
                <a:ea typeface="+mn-ea"/>
                <a:cs typeface="+mn-cs"/>
              </a:rPr>
              <a:t>:Order</a:t>
            </a:r>
          </a:p>
        </p:txBody>
      </p:sp>
      <p:sp>
        <p:nvSpPr>
          <p:cNvPr id="71704" name="Line 80"/>
          <p:cNvSpPr>
            <a:spLocks noChangeShapeType="1"/>
          </p:cNvSpPr>
          <p:nvPr/>
        </p:nvSpPr>
        <p:spPr bwMode="auto">
          <a:xfrm>
            <a:off x="1786899" y="2453523"/>
            <a:ext cx="577929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705" name="Rectangle 82"/>
          <p:cNvSpPr>
            <a:spLocks noGrp="1" noChangeArrowheads="1"/>
          </p:cNvSpPr>
          <p:nvPr>
            <p:ph type="title"/>
          </p:nvPr>
        </p:nvSpPr>
        <p:spPr>
          <a:xfrm>
            <a:off x="773610" y="244675"/>
            <a:ext cx="6559153" cy="857250"/>
          </a:xfrm>
          <a:noFill/>
        </p:spPr>
        <p:txBody>
          <a:bodyPr>
            <a:normAutofit/>
          </a:bodyPr>
          <a:lstStyle/>
          <a:p>
            <a:pPr eaLnBrk="1" hangingPunct="1"/>
            <a:r>
              <a:rPr lang="sv-SE" altLang="sv-SE" sz="3000" dirty="0"/>
              <a:t>Multiplicitet</a:t>
            </a:r>
          </a:p>
        </p:txBody>
      </p:sp>
      <p:sp>
        <p:nvSpPr>
          <p:cNvPr id="71706" name="Rectangle 83"/>
          <p:cNvSpPr>
            <a:spLocks noChangeArrowheads="1"/>
          </p:cNvSpPr>
          <p:nvPr/>
        </p:nvSpPr>
        <p:spPr bwMode="auto">
          <a:xfrm>
            <a:off x="2033588" y="3765948"/>
            <a:ext cx="2159794" cy="864394"/>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1707" name="Line 84"/>
          <p:cNvSpPr>
            <a:spLocks noChangeShapeType="1"/>
          </p:cNvSpPr>
          <p:nvPr/>
        </p:nvSpPr>
        <p:spPr bwMode="auto">
          <a:xfrm>
            <a:off x="2033588" y="4036219"/>
            <a:ext cx="2159794" cy="59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708" name="Text Box 85"/>
          <p:cNvSpPr txBox="1">
            <a:spLocks noChangeArrowheads="1"/>
          </p:cNvSpPr>
          <p:nvPr/>
        </p:nvSpPr>
        <p:spPr bwMode="auto">
          <a:xfrm>
            <a:off x="2195513" y="3767137"/>
            <a:ext cx="10798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sng" strike="noStrike" kern="1200" cap="none" spc="0" normalizeH="0" baseline="0" noProof="0">
                <a:ln>
                  <a:noFill/>
                </a:ln>
                <a:solidFill>
                  <a:srgbClr val="002F5F"/>
                </a:solidFill>
                <a:effectLst/>
                <a:uLnTx/>
                <a:uFillTx/>
                <a:latin typeface="Arial" panose="020B0604020202020204" pitchFamily="34" charset="0"/>
                <a:ea typeface="+mn-ea"/>
                <a:cs typeface="+mn-cs"/>
              </a:rPr>
              <a:t>:Customer</a:t>
            </a:r>
          </a:p>
        </p:txBody>
      </p:sp>
      <p:sp>
        <p:nvSpPr>
          <p:cNvPr id="71710" name="Rectangle 87"/>
          <p:cNvSpPr>
            <a:spLocks noChangeArrowheads="1"/>
          </p:cNvSpPr>
          <p:nvPr/>
        </p:nvSpPr>
        <p:spPr bwMode="auto">
          <a:xfrm>
            <a:off x="5597129" y="3662716"/>
            <a:ext cx="1350169" cy="870347"/>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1711" name="Line 88"/>
          <p:cNvSpPr>
            <a:spLocks noChangeShapeType="1"/>
          </p:cNvSpPr>
          <p:nvPr/>
        </p:nvSpPr>
        <p:spPr bwMode="auto">
          <a:xfrm>
            <a:off x="5598319" y="3938941"/>
            <a:ext cx="1403747" cy="59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712" name="Text Box 89"/>
          <p:cNvSpPr txBox="1">
            <a:spLocks noChangeArrowheads="1"/>
          </p:cNvSpPr>
          <p:nvPr/>
        </p:nvSpPr>
        <p:spPr bwMode="auto">
          <a:xfrm>
            <a:off x="5868591" y="3668669"/>
            <a:ext cx="7560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sng" strike="noStrike" kern="1200" cap="none" spc="0" normalizeH="0" baseline="0" noProof="0">
                <a:ln>
                  <a:noFill/>
                </a:ln>
                <a:solidFill>
                  <a:srgbClr val="002F5F"/>
                </a:solidFill>
                <a:effectLst/>
                <a:uLnTx/>
                <a:uFillTx/>
                <a:latin typeface="Arial" panose="020B0604020202020204" pitchFamily="34" charset="0"/>
                <a:ea typeface="+mn-ea"/>
                <a:cs typeface="+mn-cs"/>
              </a:rPr>
              <a:t>:Order</a:t>
            </a:r>
          </a:p>
        </p:txBody>
      </p:sp>
      <p:sp>
        <p:nvSpPr>
          <p:cNvPr id="71713" name="Line 91"/>
          <p:cNvSpPr>
            <a:spLocks noChangeShapeType="1"/>
          </p:cNvSpPr>
          <p:nvPr/>
        </p:nvSpPr>
        <p:spPr bwMode="auto">
          <a:xfrm>
            <a:off x="4139804" y="3112294"/>
            <a:ext cx="1458515" cy="10798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1714" name="Line 92"/>
          <p:cNvSpPr>
            <a:spLocks noChangeShapeType="1"/>
          </p:cNvSpPr>
          <p:nvPr/>
        </p:nvSpPr>
        <p:spPr bwMode="auto">
          <a:xfrm>
            <a:off x="4139803" y="2842023"/>
            <a:ext cx="1403747" cy="2155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36" name="Text Box 42"/>
          <p:cNvSpPr txBox="1">
            <a:spLocks noChangeArrowheads="1"/>
          </p:cNvSpPr>
          <p:nvPr/>
        </p:nvSpPr>
        <p:spPr bwMode="auto">
          <a:xfrm>
            <a:off x="2026444" y="2949774"/>
            <a:ext cx="190440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customerNo=223344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name=Anna Lönn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eMailAddress=lonn@hotmail</a:t>
            </a:r>
          </a:p>
        </p:txBody>
      </p:sp>
      <p:sp>
        <p:nvSpPr>
          <p:cNvPr id="37" name="Text Box 42"/>
          <p:cNvSpPr txBox="1">
            <a:spLocks noChangeArrowheads="1"/>
          </p:cNvSpPr>
          <p:nvPr/>
        </p:nvSpPr>
        <p:spPr bwMode="auto">
          <a:xfrm>
            <a:off x="2101012" y="4065784"/>
            <a:ext cx="171613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customerNo=112233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name:=Zlatan”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eMailAddress=z@hotmail</a:t>
            </a:r>
          </a:p>
        </p:txBody>
      </p:sp>
      <p:sp>
        <p:nvSpPr>
          <p:cNvPr id="39" name="Text Box 46"/>
          <p:cNvSpPr txBox="1">
            <a:spLocks noChangeArrowheads="1"/>
          </p:cNvSpPr>
          <p:nvPr/>
        </p:nvSpPr>
        <p:spPr bwMode="auto">
          <a:xfrm>
            <a:off x="5523422" y="2915614"/>
            <a:ext cx="14300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orderNo=9945361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totalSum=5124SEK</a:t>
            </a:r>
          </a:p>
        </p:txBody>
      </p:sp>
      <p:sp>
        <p:nvSpPr>
          <p:cNvPr id="41" name="Text Box 46"/>
          <p:cNvSpPr txBox="1">
            <a:spLocks noChangeArrowheads="1"/>
          </p:cNvSpPr>
          <p:nvPr/>
        </p:nvSpPr>
        <p:spPr bwMode="auto">
          <a:xfrm>
            <a:off x="5559146" y="4043028"/>
            <a:ext cx="14300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orderNo=9945362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totalSum=402SEK</a:t>
            </a:r>
          </a:p>
        </p:txBody>
      </p:sp>
      <p:sp>
        <p:nvSpPr>
          <p:cNvPr id="42" name="TextBox 41"/>
          <p:cNvSpPr txBox="1"/>
          <p:nvPr/>
        </p:nvSpPr>
        <p:spPr>
          <a:xfrm>
            <a:off x="4035914" y="1361663"/>
            <a:ext cx="15852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placed</a:t>
            </a:r>
          </a:p>
        </p:txBody>
      </p:sp>
      <p:sp>
        <p:nvSpPr>
          <p:cNvPr id="43" name="Isosceles Triangle 42"/>
          <p:cNvSpPr/>
          <p:nvPr/>
        </p:nvSpPr>
        <p:spPr bwMode="auto">
          <a:xfrm rot="5400000">
            <a:off x="4721452" y="1436040"/>
            <a:ext cx="99626" cy="18943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44" name="Rectangle 9"/>
          <p:cNvSpPr>
            <a:spLocks noChangeArrowheads="1"/>
          </p:cNvSpPr>
          <p:nvPr/>
        </p:nvSpPr>
        <p:spPr bwMode="auto">
          <a:xfrm>
            <a:off x="4315744" y="4631528"/>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Link</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45" name="AutoShape 46"/>
          <p:cNvSpPr>
            <a:spLocks noChangeArrowheads="1"/>
          </p:cNvSpPr>
          <p:nvPr/>
        </p:nvSpPr>
        <p:spPr bwMode="auto">
          <a:xfrm rot="5400000">
            <a:off x="4231910" y="4069717"/>
            <a:ext cx="941150" cy="5855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7" name="Rectangle 9"/>
          <p:cNvSpPr>
            <a:spLocks noChangeArrowheads="1"/>
          </p:cNvSpPr>
          <p:nvPr/>
        </p:nvSpPr>
        <p:spPr bwMode="auto">
          <a:xfrm>
            <a:off x="7564304" y="3882330"/>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Object</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48" name="AutoShape 46"/>
          <p:cNvSpPr>
            <a:spLocks noChangeArrowheads="1"/>
          </p:cNvSpPr>
          <p:nvPr/>
        </p:nvSpPr>
        <p:spPr bwMode="auto">
          <a:xfrm>
            <a:off x="7013675" y="4044068"/>
            <a:ext cx="508777" cy="5382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50" name="Rectangle 9"/>
          <p:cNvSpPr>
            <a:spLocks noChangeArrowheads="1"/>
          </p:cNvSpPr>
          <p:nvPr/>
        </p:nvSpPr>
        <p:spPr bwMode="auto">
          <a:xfrm>
            <a:off x="7807649" y="1602239"/>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Class</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51" name="AutoShape 46"/>
          <p:cNvSpPr>
            <a:spLocks noChangeArrowheads="1"/>
          </p:cNvSpPr>
          <p:nvPr/>
        </p:nvSpPr>
        <p:spPr bwMode="auto">
          <a:xfrm>
            <a:off x="7257020" y="1763977"/>
            <a:ext cx="508777" cy="5382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52" name="Rectangle 9"/>
          <p:cNvSpPr>
            <a:spLocks noChangeArrowheads="1"/>
          </p:cNvSpPr>
          <p:nvPr/>
        </p:nvSpPr>
        <p:spPr bwMode="auto">
          <a:xfrm>
            <a:off x="4035914" y="543691"/>
            <a:ext cx="1303481"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FFFF"/>
              </a:buClr>
              <a:buSzTx/>
              <a:buFont typeface="Wingdings" panose="05000000000000000000" pitchFamily="2" charset="2"/>
              <a:buNone/>
              <a:tabLst/>
              <a:defRPr/>
            </a:pPr>
            <a:r>
              <a:rPr kumimoji="0" lang="sv-SE"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Association</a:t>
            </a:r>
            <a:endParaRPr kumimoji="0" lang="en-US" altLang="sv-SE" sz="1400" b="1" i="1"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53" name="AutoShape 46"/>
          <p:cNvSpPr>
            <a:spLocks noChangeArrowheads="1"/>
          </p:cNvSpPr>
          <p:nvPr/>
        </p:nvSpPr>
        <p:spPr bwMode="auto">
          <a:xfrm rot="16200000">
            <a:off x="4710030" y="1279122"/>
            <a:ext cx="791493" cy="45719"/>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4205363383"/>
      </p:ext>
    </p:extLst>
  </p:cSld>
  <p:clrMapOvr>
    <a:masterClrMapping/>
  </p:clrMapOvr>
  <mc:AlternateContent xmlns:mc="http://schemas.openxmlformats.org/markup-compatibility/2006" xmlns:p14="http://schemas.microsoft.com/office/powerpoint/2010/main">
    <mc:Choice Requires="p14">
      <p:transition spd="slow" p14:dur="2000" advTm="284012"/>
    </mc:Choice>
    <mc:Fallback xmlns="">
      <p:transition spd="slow" advTm="28401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295" y="1269044"/>
            <a:ext cx="8345428" cy="3240432"/>
          </a:xfrm>
        </p:spPr>
        <p:txBody>
          <a:bodyPr>
            <a:noAutofit/>
          </a:bodyPr>
          <a:lstStyle/>
          <a:p>
            <a:pPr>
              <a:spcBef>
                <a:spcPct val="50000"/>
              </a:spcBef>
            </a:pPr>
            <a:r>
              <a:rPr lang="sv-SE" sz="1800" i="1" dirty="0"/>
              <a:t>Multiplicy in the direction from Customer to Order: </a:t>
            </a:r>
            <a:r>
              <a:rPr lang="sv-SE" sz="1800" dirty="0"/>
              <a:t>An object of a class Customer can minimum be linked to 0 and maximum to many</a:t>
            </a:r>
          </a:p>
          <a:p>
            <a:pPr>
              <a:spcBef>
                <a:spcPct val="50000"/>
              </a:spcBef>
            </a:pPr>
            <a:r>
              <a:rPr lang="sv-SE" sz="1800" i="1" dirty="0"/>
              <a:t>Multiplicy in the direction from Order to Customer: </a:t>
            </a:r>
            <a:r>
              <a:rPr lang="sv-SE" sz="1800" dirty="0"/>
              <a:t>An object of a class Customer can minimum be linked to 1 and maximum to 1, that is, exactly one</a:t>
            </a:r>
          </a:p>
          <a:p>
            <a:pPr>
              <a:spcBef>
                <a:spcPct val="50000"/>
              </a:spcBef>
            </a:pPr>
            <a:endParaRPr lang="sv-SE" sz="1800" dirty="0"/>
          </a:p>
          <a:p>
            <a:pPr>
              <a:spcBef>
                <a:spcPct val="50000"/>
              </a:spcBef>
            </a:pPr>
            <a:endParaRPr lang="sv-SE" sz="1800" dirty="0"/>
          </a:p>
          <a:p>
            <a:pPr>
              <a:spcBef>
                <a:spcPct val="50000"/>
              </a:spcBef>
            </a:pPr>
            <a:endParaRPr lang="sv-SE" sz="1800" dirty="0"/>
          </a:p>
        </p:txBody>
      </p:sp>
      <p:sp>
        <p:nvSpPr>
          <p:cNvPr id="8" name="Title 7"/>
          <p:cNvSpPr>
            <a:spLocks noGrp="1"/>
          </p:cNvSpPr>
          <p:nvPr>
            <p:ph type="title"/>
          </p:nvPr>
        </p:nvSpPr>
        <p:spPr>
          <a:xfrm>
            <a:off x="792000" y="627534"/>
            <a:ext cx="8352000" cy="596700"/>
          </a:xfrm>
        </p:spPr>
        <p:txBody>
          <a:bodyPr/>
          <a:lstStyle/>
          <a:p>
            <a:r>
              <a:rPr lang="sv-SE" dirty="0"/>
              <a:t>Multiplicity</a:t>
            </a:r>
            <a:br>
              <a:rPr lang="sv-SE" dirty="0"/>
            </a:br>
            <a:endParaRPr lang="sv-SE" dirty="0"/>
          </a:p>
        </p:txBody>
      </p:sp>
      <p:sp>
        <p:nvSpPr>
          <p:cNvPr id="24" name="Rectangle 23"/>
          <p:cNvSpPr/>
          <p:nvPr/>
        </p:nvSpPr>
        <p:spPr>
          <a:xfrm>
            <a:off x="3619519" y="3709061"/>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35" name="TextBox 34"/>
          <p:cNvSpPr txBox="1"/>
          <p:nvPr/>
        </p:nvSpPr>
        <p:spPr>
          <a:xfrm>
            <a:off x="3795413" y="3716027"/>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Customer</a:t>
            </a:r>
          </a:p>
        </p:txBody>
      </p:sp>
      <p:cxnSp>
        <p:nvCxnSpPr>
          <p:cNvPr id="36" name="Straight Connector 35"/>
          <p:cNvCxnSpPr/>
          <p:nvPr/>
        </p:nvCxnSpPr>
        <p:spPr>
          <a:xfrm>
            <a:off x="3619519" y="4054582"/>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19519" y="4054582"/>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customerNo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emailAddress</a:t>
            </a:r>
          </a:p>
        </p:txBody>
      </p:sp>
      <p:cxnSp>
        <p:nvCxnSpPr>
          <p:cNvPr id="42" name="Straight Connector 41"/>
          <p:cNvCxnSpPr/>
          <p:nvPr/>
        </p:nvCxnSpPr>
        <p:spPr>
          <a:xfrm>
            <a:off x="5094056" y="4225393"/>
            <a:ext cx="2238197"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07106" y="3872076"/>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placed</a:t>
            </a:r>
          </a:p>
        </p:txBody>
      </p:sp>
      <p:sp>
        <p:nvSpPr>
          <p:cNvPr id="44" name="Isosceles Triangle 43"/>
          <p:cNvSpPr/>
          <p:nvPr/>
        </p:nvSpPr>
        <p:spPr bwMode="auto">
          <a:xfrm rot="5400000">
            <a:off x="6939485" y="3962900"/>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5" name="TextBox 4"/>
          <p:cNvSpPr txBox="1"/>
          <p:nvPr/>
        </p:nvSpPr>
        <p:spPr>
          <a:xfrm>
            <a:off x="6755139" y="4321412"/>
            <a:ext cx="8721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0..*</a:t>
            </a:r>
          </a:p>
        </p:txBody>
      </p:sp>
      <p:sp>
        <p:nvSpPr>
          <p:cNvPr id="45" name="TextBox 44"/>
          <p:cNvSpPr txBox="1"/>
          <p:nvPr/>
        </p:nvSpPr>
        <p:spPr>
          <a:xfrm>
            <a:off x="5136384" y="4318714"/>
            <a:ext cx="8721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1..1</a:t>
            </a:r>
          </a:p>
        </p:txBody>
      </p:sp>
      <p:sp>
        <p:nvSpPr>
          <p:cNvPr id="17" name="Rectangle 16"/>
          <p:cNvSpPr/>
          <p:nvPr/>
        </p:nvSpPr>
        <p:spPr>
          <a:xfrm>
            <a:off x="7371162" y="3812822"/>
            <a:ext cx="1474537" cy="9570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18" name="TextBox 17"/>
          <p:cNvSpPr txBox="1"/>
          <p:nvPr/>
        </p:nvSpPr>
        <p:spPr>
          <a:xfrm>
            <a:off x="7547056" y="3819788"/>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Order</a:t>
            </a:r>
          </a:p>
        </p:txBody>
      </p:sp>
      <p:cxnSp>
        <p:nvCxnSpPr>
          <p:cNvPr id="19" name="Straight Connector 18"/>
          <p:cNvCxnSpPr/>
          <p:nvPr/>
        </p:nvCxnSpPr>
        <p:spPr>
          <a:xfrm>
            <a:off x="7371162" y="4158343"/>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71162" y="4158343"/>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orderNo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totalSum</a:t>
            </a:r>
          </a:p>
        </p:txBody>
      </p:sp>
    </p:spTree>
    <p:extLst>
      <p:ext uri="{BB962C8B-B14F-4D97-AF65-F5344CB8AC3E}">
        <p14:creationId xmlns:p14="http://schemas.microsoft.com/office/powerpoint/2010/main" val="2377619929"/>
      </p:ext>
    </p:extLst>
  </p:cSld>
  <p:clrMapOvr>
    <a:masterClrMapping/>
  </p:clrMapOvr>
  <mc:AlternateContent xmlns:mc="http://schemas.openxmlformats.org/markup-compatibility/2006" xmlns:p14="http://schemas.microsoft.com/office/powerpoint/2010/main">
    <mc:Choice Requires="p14">
      <p:transition spd="slow" p14:dur="2000" advTm="19832"/>
    </mc:Choice>
    <mc:Fallback xmlns="">
      <p:transition spd="slow" advTm="1983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294" y="1269044"/>
            <a:ext cx="8290321" cy="3240432"/>
          </a:xfrm>
        </p:spPr>
        <p:txBody>
          <a:bodyPr>
            <a:noAutofit/>
          </a:bodyPr>
          <a:lstStyle/>
          <a:p>
            <a:pPr>
              <a:spcBef>
                <a:spcPct val="50000"/>
              </a:spcBef>
            </a:pPr>
            <a:r>
              <a:rPr lang="sv-SE" sz="1800" dirty="0"/>
              <a:t>A guideline to use for helping you deciding multiplicity: </a:t>
            </a:r>
          </a:p>
          <a:p>
            <a:pPr>
              <a:spcBef>
                <a:spcPct val="50000"/>
              </a:spcBef>
            </a:pPr>
            <a:r>
              <a:rPr lang="sv-SE" sz="1800" dirty="0"/>
              <a:t>Use the phase: ”</a:t>
            </a:r>
            <a:r>
              <a:rPr lang="sv-SE" sz="1800" b="1" dirty="0"/>
              <a:t>One object of</a:t>
            </a:r>
            <a:r>
              <a:rPr lang="sv-SE" sz="1800" dirty="0"/>
              <a:t> Customer </a:t>
            </a:r>
            <a:r>
              <a:rPr lang="sv-SE" sz="1800" b="1" dirty="0"/>
              <a:t>is linked to minimum</a:t>
            </a:r>
            <a:r>
              <a:rPr lang="sv-SE" sz="1800" dirty="0"/>
              <a:t> {zero or one} </a:t>
            </a:r>
            <a:r>
              <a:rPr lang="sv-SE" sz="1800" b="1" dirty="0"/>
              <a:t>and</a:t>
            </a:r>
            <a:r>
              <a:rPr lang="sv-SE" sz="1800" dirty="0"/>
              <a:t> </a:t>
            </a:r>
            <a:r>
              <a:rPr lang="sv-SE" sz="1800" b="1" dirty="0"/>
              <a:t>maximum</a:t>
            </a:r>
            <a:r>
              <a:rPr lang="sv-SE" sz="1800" dirty="0"/>
              <a:t> {one or many} </a:t>
            </a:r>
            <a:r>
              <a:rPr lang="sv-SE" sz="1800" b="1" dirty="0"/>
              <a:t>object(s) of </a:t>
            </a:r>
            <a:r>
              <a:rPr lang="sv-SE" sz="1800" dirty="0"/>
              <a:t>Order”, and (in the other direction): ”</a:t>
            </a:r>
            <a:r>
              <a:rPr lang="sv-SE" sz="1800" b="1" dirty="0"/>
              <a:t>One object of</a:t>
            </a:r>
            <a:r>
              <a:rPr lang="sv-SE" sz="1800" dirty="0"/>
              <a:t> Order </a:t>
            </a:r>
            <a:r>
              <a:rPr lang="sv-SE" sz="1800" b="1" dirty="0"/>
              <a:t>is linked to minimum</a:t>
            </a:r>
            <a:r>
              <a:rPr lang="sv-SE" sz="1800" dirty="0"/>
              <a:t> {zero or one} </a:t>
            </a:r>
            <a:r>
              <a:rPr lang="sv-SE" sz="1800" b="1" dirty="0"/>
              <a:t>and</a:t>
            </a:r>
            <a:r>
              <a:rPr lang="sv-SE" sz="1800" dirty="0"/>
              <a:t> </a:t>
            </a:r>
            <a:r>
              <a:rPr lang="sv-SE" sz="1800" b="1" dirty="0"/>
              <a:t>maximum</a:t>
            </a:r>
            <a:r>
              <a:rPr lang="sv-SE" sz="1800" dirty="0"/>
              <a:t> {one or many} </a:t>
            </a:r>
            <a:r>
              <a:rPr lang="sv-SE" sz="1800" b="1" dirty="0"/>
              <a:t>object(s) of </a:t>
            </a:r>
            <a:r>
              <a:rPr lang="sv-SE" sz="1800" dirty="0"/>
              <a:t>Customer”</a:t>
            </a:r>
          </a:p>
          <a:p>
            <a:pPr>
              <a:spcBef>
                <a:spcPct val="50000"/>
              </a:spcBef>
            </a:pPr>
            <a:endParaRPr lang="sv-SE" sz="1800" dirty="0"/>
          </a:p>
          <a:p>
            <a:pPr>
              <a:spcBef>
                <a:spcPct val="50000"/>
              </a:spcBef>
            </a:pPr>
            <a:endParaRPr lang="sv-SE" sz="1800" dirty="0"/>
          </a:p>
          <a:p>
            <a:pPr marL="0" indent="0">
              <a:spcBef>
                <a:spcPct val="50000"/>
              </a:spcBef>
              <a:buNone/>
            </a:pPr>
            <a:endParaRPr lang="sv-SE" sz="1800" dirty="0"/>
          </a:p>
        </p:txBody>
      </p:sp>
      <p:sp>
        <p:nvSpPr>
          <p:cNvPr id="8" name="Title 7"/>
          <p:cNvSpPr>
            <a:spLocks noGrp="1"/>
          </p:cNvSpPr>
          <p:nvPr>
            <p:ph type="title"/>
          </p:nvPr>
        </p:nvSpPr>
        <p:spPr>
          <a:xfrm>
            <a:off x="792000" y="627534"/>
            <a:ext cx="8352000" cy="596700"/>
          </a:xfrm>
        </p:spPr>
        <p:txBody>
          <a:bodyPr/>
          <a:lstStyle/>
          <a:p>
            <a:r>
              <a:rPr lang="sv-SE" dirty="0"/>
              <a:t>Multiplicity</a:t>
            </a:r>
            <a:br>
              <a:rPr lang="sv-SE" dirty="0"/>
            </a:br>
            <a:endParaRPr lang="sv-SE" dirty="0"/>
          </a:p>
        </p:txBody>
      </p:sp>
      <p:sp>
        <p:nvSpPr>
          <p:cNvPr id="24" name="Rectangle 23"/>
          <p:cNvSpPr/>
          <p:nvPr/>
        </p:nvSpPr>
        <p:spPr>
          <a:xfrm>
            <a:off x="3804345" y="3806339"/>
            <a:ext cx="1474537" cy="108418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35" name="TextBox 34"/>
          <p:cNvSpPr txBox="1"/>
          <p:nvPr/>
        </p:nvSpPr>
        <p:spPr>
          <a:xfrm>
            <a:off x="3980239" y="3813305"/>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Customer</a:t>
            </a:r>
          </a:p>
        </p:txBody>
      </p:sp>
      <p:cxnSp>
        <p:nvCxnSpPr>
          <p:cNvPr id="36" name="Straight Connector 35"/>
          <p:cNvCxnSpPr/>
          <p:nvPr/>
        </p:nvCxnSpPr>
        <p:spPr>
          <a:xfrm>
            <a:off x="3804345" y="4151860"/>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04345" y="4151860"/>
            <a:ext cx="11827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customerNo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emailAddress</a:t>
            </a:r>
          </a:p>
        </p:txBody>
      </p:sp>
      <p:sp>
        <p:nvSpPr>
          <p:cNvPr id="38" name="Rectangle 37"/>
          <p:cNvSpPr/>
          <p:nvPr/>
        </p:nvSpPr>
        <p:spPr>
          <a:xfrm>
            <a:off x="7517079" y="3812822"/>
            <a:ext cx="1474537" cy="9570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39" name="TextBox 38"/>
          <p:cNvSpPr txBox="1"/>
          <p:nvPr/>
        </p:nvSpPr>
        <p:spPr>
          <a:xfrm>
            <a:off x="7692973" y="3819788"/>
            <a:ext cx="14396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2F5F"/>
                </a:solidFill>
                <a:effectLst/>
                <a:uLnTx/>
                <a:uFillTx/>
                <a:latin typeface="Arial" panose="020B0604020202020204" pitchFamily="34" charset="0"/>
                <a:ea typeface="+mn-ea"/>
                <a:cs typeface="Arial" panose="020B0604020202020204" pitchFamily="34" charset="0"/>
              </a:rPr>
              <a:t>Order</a:t>
            </a:r>
          </a:p>
        </p:txBody>
      </p:sp>
      <p:cxnSp>
        <p:nvCxnSpPr>
          <p:cNvPr id="40" name="Straight Connector 39"/>
          <p:cNvCxnSpPr/>
          <p:nvPr/>
        </p:nvCxnSpPr>
        <p:spPr>
          <a:xfrm>
            <a:off x="7517079" y="4158343"/>
            <a:ext cx="1474537"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17079" y="4158343"/>
            <a:ext cx="1182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orderNo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F5F"/>
                </a:solidFill>
                <a:effectLst/>
                <a:uLnTx/>
                <a:uFillTx/>
                <a:latin typeface="Calibri"/>
                <a:ea typeface="+mn-ea"/>
                <a:cs typeface="+mn-cs"/>
              </a:rPr>
              <a:t>totalSum</a:t>
            </a:r>
          </a:p>
        </p:txBody>
      </p:sp>
      <p:cxnSp>
        <p:nvCxnSpPr>
          <p:cNvPr id="42" name="Straight Connector 41"/>
          <p:cNvCxnSpPr/>
          <p:nvPr/>
        </p:nvCxnSpPr>
        <p:spPr>
          <a:xfrm>
            <a:off x="5278882" y="4322671"/>
            <a:ext cx="2238197"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891932" y="3969354"/>
            <a:ext cx="1585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placed</a:t>
            </a:r>
          </a:p>
        </p:txBody>
      </p:sp>
      <p:sp>
        <p:nvSpPr>
          <p:cNvPr id="44" name="Isosceles Triangle 43"/>
          <p:cNvSpPr/>
          <p:nvPr/>
        </p:nvSpPr>
        <p:spPr bwMode="auto">
          <a:xfrm rot="5400000">
            <a:off x="7124311" y="4060178"/>
            <a:ext cx="142875" cy="2143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solidFill>
                  <a:srgbClr val="002F5F"/>
                </a:solidFill>
              </a:ln>
              <a:solidFill>
                <a:srgbClr val="808080"/>
              </a:solidFill>
              <a:effectLst/>
              <a:uLnTx/>
              <a:uFillTx/>
              <a:latin typeface="Calibri"/>
              <a:ea typeface="+mn-ea"/>
              <a:cs typeface="+mn-cs"/>
            </a:endParaRPr>
          </a:p>
        </p:txBody>
      </p:sp>
      <p:sp>
        <p:nvSpPr>
          <p:cNvPr id="5" name="TextBox 4"/>
          <p:cNvSpPr txBox="1"/>
          <p:nvPr/>
        </p:nvSpPr>
        <p:spPr>
          <a:xfrm>
            <a:off x="6939965" y="4418690"/>
            <a:ext cx="8721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0..*</a:t>
            </a:r>
          </a:p>
        </p:txBody>
      </p:sp>
      <p:sp>
        <p:nvSpPr>
          <p:cNvPr id="45" name="TextBox 44"/>
          <p:cNvSpPr txBox="1"/>
          <p:nvPr/>
        </p:nvSpPr>
        <p:spPr>
          <a:xfrm>
            <a:off x="5321210" y="4415992"/>
            <a:ext cx="8721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F5F"/>
                </a:solidFill>
                <a:effectLst/>
                <a:uLnTx/>
                <a:uFillTx/>
                <a:latin typeface="Calibri"/>
                <a:ea typeface="+mn-ea"/>
                <a:cs typeface="+mn-cs"/>
              </a:rPr>
              <a:t>1..1</a:t>
            </a:r>
          </a:p>
        </p:txBody>
      </p:sp>
    </p:spTree>
    <p:extLst>
      <p:ext uri="{BB962C8B-B14F-4D97-AF65-F5344CB8AC3E}">
        <p14:creationId xmlns:p14="http://schemas.microsoft.com/office/powerpoint/2010/main" val="3197379489"/>
      </p:ext>
    </p:extLst>
  </p:cSld>
  <p:clrMapOvr>
    <a:masterClrMapping/>
  </p:clrMapOvr>
  <mc:AlternateContent xmlns:mc="http://schemas.openxmlformats.org/markup-compatibility/2006" xmlns:p14="http://schemas.microsoft.com/office/powerpoint/2010/main">
    <mc:Choice Requires="p14">
      <p:transition spd="slow" p14:dur="2000" advTm="55489"/>
    </mc:Choice>
    <mc:Fallback xmlns="">
      <p:transition spd="slow" advTm="554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723137" y="740663"/>
            <a:ext cx="3166110" cy="4246626"/>
          </a:xfrm>
          <a:prstGeom prst="rect">
            <a:avLst/>
          </a:prstGeom>
          <a:blipFill>
            <a:blip r:embed="rId26"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4"/>
          <p:cNvSpPr>
            <a:spLocks noGrp="1" noChangeArrowheads="1"/>
          </p:cNvSpPr>
          <p:nvPr>
            <p:ph type="title"/>
          </p:nvPr>
        </p:nvSpPr>
        <p:spPr>
          <a:noFill/>
        </p:spPr>
        <p:txBody>
          <a:bodyPr/>
          <a:lstStyle/>
          <a:p>
            <a:r>
              <a:rPr lang="sv-SE" dirty="0"/>
              <a:t>Multiplicity Exercise</a:t>
            </a:r>
            <a:endParaRPr lang="sv-SE" altLang="sv-SE" dirty="0"/>
          </a:p>
        </p:txBody>
      </p:sp>
      <p:sp>
        <p:nvSpPr>
          <p:cNvPr id="72708" name="Text Box 35"/>
          <p:cNvSpPr txBox="1">
            <a:spLocks noChangeArrowheads="1"/>
          </p:cNvSpPr>
          <p:nvPr/>
        </p:nvSpPr>
        <p:spPr bwMode="auto">
          <a:xfrm>
            <a:off x="4985148" y="1724025"/>
            <a:ext cx="1240631"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endPar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09" name="Line 36"/>
          <p:cNvSpPr>
            <a:spLocks noChangeShapeType="1"/>
          </p:cNvSpPr>
          <p:nvPr/>
        </p:nvSpPr>
        <p:spPr bwMode="auto">
          <a:xfrm>
            <a:off x="4973241" y="1994297"/>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0" name="Text Box 37"/>
          <p:cNvSpPr txBox="1">
            <a:spLocks noChangeArrowheads="1"/>
          </p:cNvSpPr>
          <p:nvPr/>
        </p:nvSpPr>
        <p:spPr bwMode="auto">
          <a:xfrm>
            <a:off x="2069307" y="1724025"/>
            <a:ext cx="1240631"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endPar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11" name="Line 38"/>
          <p:cNvSpPr>
            <a:spLocks noChangeShapeType="1"/>
          </p:cNvSpPr>
          <p:nvPr/>
        </p:nvSpPr>
        <p:spPr bwMode="auto">
          <a:xfrm>
            <a:off x="2057401" y="1994297"/>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2" name="Line 39"/>
          <p:cNvSpPr>
            <a:spLocks noChangeShapeType="1"/>
          </p:cNvSpPr>
          <p:nvPr/>
        </p:nvSpPr>
        <p:spPr bwMode="auto">
          <a:xfrm>
            <a:off x="3299223" y="1887141"/>
            <a:ext cx="16740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3" name="Text Box 40"/>
          <p:cNvSpPr txBox="1">
            <a:spLocks noChangeArrowheads="1"/>
          </p:cNvSpPr>
          <p:nvPr/>
        </p:nvSpPr>
        <p:spPr bwMode="auto">
          <a:xfrm>
            <a:off x="3299222" y="1887142"/>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rPr>
              <a:t>1..1</a:t>
            </a:r>
            <a:endParaRPr kumimoji="0" lang="en-US"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2714" name="Text Box 41"/>
          <p:cNvSpPr txBox="1">
            <a:spLocks noChangeArrowheads="1"/>
          </p:cNvSpPr>
          <p:nvPr/>
        </p:nvSpPr>
        <p:spPr bwMode="auto">
          <a:xfrm>
            <a:off x="4541044" y="1634729"/>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rPr>
              <a:t>1..*</a:t>
            </a:r>
            <a:endParaRPr kumimoji="0" lang="en-US"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2715" name="Line 42"/>
          <p:cNvSpPr>
            <a:spLocks noChangeShapeType="1"/>
          </p:cNvSpPr>
          <p:nvPr/>
        </p:nvSpPr>
        <p:spPr bwMode="auto">
          <a:xfrm>
            <a:off x="1818085" y="2409825"/>
            <a:ext cx="480655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6" name="Text Box 43"/>
          <p:cNvSpPr txBox="1">
            <a:spLocks noChangeArrowheads="1"/>
          </p:cNvSpPr>
          <p:nvPr/>
        </p:nvSpPr>
        <p:spPr bwMode="auto">
          <a:xfrm>
            <a:off x="684214" y="902524"/>
            <a:ext cx="63975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800" b="0"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Your task: </a:t>
            </a:r>
            <a:r>
              <a:rPr kumimoji="0" lang="sv-SE" altLang="sv-SE" sz="180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Find the violation of multiplicity rules and correct the multiplicity </a:t>
            </a:r>
            <a:endParaRPr kumimoji="0" lang="en-US" altLang="sv-SE" sz="180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17" name="Text Box 44"/>
          <p:cNvSpPr txBox="1">
            <a:spLocks noChangeArrowheads="1"/>
          </p:cNvSpPr>
          <p:nvPr/>
        </p:nvSpPr>
        <p:spPr bwMode="auto">
          <a:xfrm>
            <a:off x="4979194" y="2641997"/>
            <a:ext cx="1382695"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=UML123</a:t>
            </a:r>
          </a:p>
        </p:txBody>
      </p:sp>
      <p:sp>
        <p:nvSpPr>
          <p:cNvPr id="72718" name="Line 45"/>
          <p:cNvSpPr>
            <a:spLocks noChangeShapeType="1"/>
          </p:cNvSpPr>
          <p:nvPr/>
        </p:nvSpPr>
        <p:spPr bwMode="auto">
          <a:xfrm>
            <a:off x="4967288" y="2912269"/>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9" name="Text Box 46"/>
          <p:cNvSpPr txBox="1">
            <a:spLocks noChangeArrowheads="1"/>
          </p:cNvSpPr>
          <p:nvPr/>
        </p:nvSpPr>
        <p:spPr bwMode="auto">
          <a:xfrm>
            <a:off x="2063354" y="2641997"/>
            <a:ext cx="167282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 =“771134”</a:t>
            </a:r>
          </a:p>
        </p:txBody>
      </p:sp>
      <p:sp>
        <p:nvSpPr>
          <p:cNvPr id="72720" name="Line 47"/>
          <p:cNvSpPr>
            <a:spLocks noChangeShapeType="1"/>
          </p:cNvSpPr>
          <p:nvPr/>
        </p:nvSpPr>
        <p:spPr bwMode="auto">
          <a:xfrm flipV="1">
            <a:off x="2051447" y="2895600"/>
            <a:ext cx="1684734"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3" name="Text Box 53"/>
          <p:cNvSpPr txBox="1">
            <a:spLocks noChangeArrowheads="1"/>
          </p:cNvSpPr>
          <p:nvPr/>
        </p:nvSpPr>
        <p:spPr bwMode="auto">
          <a:xfrm>
            <a:off x="2050256" y="3398044"/>
            <a:ext cx="1672829"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=“871211”</a:t>
            </a:r>
          </a:p>
        </p:txBody>
      </p:sp>
      <p:sp>
        <p:nvSpPr>
          <p:cNvPr id="72724" name="Line 54"/>
          <p:cNvSpPr>
            <a:spLocks noChangeShapeType="1"/>
          </p:cNvSpPr>
          <p:nvPr/>
        </p:nvSpPr>
        <p:spPr bwMode="auto">
          <a:xfrm flipV="1">
            <a:off x="2038350" y="3651648"/>
            <a:ext cx="1684735"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7" name="Text Box 57"/>
          <p:cNvSpPr txBox="1">
            <a:spLocks noChangeArrowheads="1"/>
          </p:cNvSpPr>
          <p:nvPr/>
        </p:nvSpPr>
        <p:spPr bwMode="auto">
          <a:xfrm>
            <a:off x="2068116" y="4154091"/>
            <a:ext cx="167282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=891223”</a:t>
            </a:r>
          </a:p>
        </p:txBody>
      </p:sp>
      <p:sp>
        <p:nvSpPr>
          <p:cNvPr id="72728" name="Line 58"/>
          <p:cNvSpPr>
            <a:spLocks noChangeShapeType="1"/>
          </p:cNvSpPr>
          <p:nvPr/>
        </p:nvSpPr>
        <p:spPr bwMode="auto">
          <a:xfrm flipV="1">
            <a:off x="2056210" y="4407694"/>
            <a:ext cx="1684734"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9" name="Line 59"/>
          <p:cNvSpPr>
            <a:spLocks noChangeShapeType="1"/>
          </p:cNvSpPr>
          <p:nvPr/>
        </p:nvSpPr>
        <p:spPr bwMode="auto">
          <a:xfrm>
            <a:off x="3736182" y="2787254"/>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30" name="Line 60"/>
          <p:cNvSpPr>
            <a:spLocks noChangeShapeType="1"/>
          </p:cNvSpPr>
          <p:nvPr/>
        </p:nvSpPr>
        <p:spPr bwMode="auto">
          <a:xfrm flipH="1">
            <a:off x="3736182" y="2787254"/>
            <a:ext cx="1241822" cy="9727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31" name="Line 61"/>
          <p:cNvSpPr>
            <a:spLocks noChangeShapeType="1"/>
          </p:cNvSpPr>
          <p:nvPr/>
        </p:nvSpPr>
        <p:spPr bwMode="auto">
          <a:xfrm>
            <a:off x="3736182" y="2787254"/>
            <a:ext cx="1241822" cy="7024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28" name="Text Box 44"/>
          <p:cNvSpPr txBox="1">
            <a:spLocks noChangeArrowheads="1"/>
          </p:cNvSpPr>
          <p:nvPr/>
        </p:nvSpPr>
        <p:spPr bwMode="auto">
          <a:xfrm>
            <a:off x="4985148" y="3337087"/>
            <a:ext cx="147401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=OMG234</a:t>
            </a:r>
          </a:p>
        </p:txBody>
      </p:sp>
      <p:sp>
        <p:nvSpPr>
          <p:cNvPr id="29" name="Line 45"/>
          <p:cNvSpPr>
            <a:spLocks noChangeShapeType="1"/>
          </p:cNvSpPr>
          <p:nvPr/>
        </p:nvSpPr>
        <p:spPr bwMode="auto">
          <a:xfrm>
            <a:off x="4973242" y="3607359"/>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32" name="Text Box 44"/>
          <p:cNvSpPr txBox="1">
            <a:spLocks noChangeArrowheads="1"/>
          </p:cNvSpPr>
          <p:nvPr/>
        </p:nvSpPr>
        <p:spPr bwMode="auto">
          <a:xfrm>
            <a:off x="4962450" y="4170424"/>
            <a:ext cx="147401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=MDA345</a:t>
            </a:r>
          </a:p>
        </p:txBody>
      </p:sp>
      <p:sp>
        <p:nvSpPr>
          <p:cNvPr id="33" name="Line 45"/>
          <p:cNvSpPr>
            <a:spLocks noChangeShapeType="1"/>
          </p:cNvSpPr>
          <p:nvPr/>
        </p:nvSpPr>
        <p:spPr bwMode="auto">
          <a:xfrm>
            <a:off x="4950544" y="4440696"/>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07816778"/>
      </p:ext>
    </p:extLst>
  </p:cSld>
  <p:clrMapOvr>
    <a:masterClrMapping/>
  </p:clrMapOvr>
  <mc:AlternateContent xmlns:mc="http://schemas.openxmlformats.org/markup-compatibility/2006" xmlns:p14="http://schemas.microsoft.com/office/powerpoint/2010/main">
    <mc:Choice Requires="p14">
      <p:transition spd="slow" p14:dur="2000" advTm="254057"/>
    </mc:Choice>
    <mc:Fallback xmlns="">
      <p:transition spd="slow" advTm="25405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4"/>
          <p:cNvSpPr>
            <a:spLocks noGrp="1" noChangeArrowheads="1"/>
          </p:cNvSpPr>
          <p:nvPr>
            <p:ph type="title"/>
          </p:nvPr>
        </p:nvSpPr>
        <p:spPr>
          <a:noFill/>
        </p:spPr>
        <p:txBody>
          <a:bodyPr/>
          <a:lstStyle/>
          <a:p>
            <a:r>
              <a:rPr lang="sv-SE" dirty="0"/>
              <a:t>Multiplicity Exercise</a:t>
            </a:r>
            <a:endParaRPr lang="sv-SE" altLang="sv-SE" dirty="0"/>
          </a:p>
        </p:txBody>
      </p:sp>
      <p:sp>
        <p:nvSpPr>
          <p:cNvPr id="72708" name="Text Box 35"/>
          <p:cNvSpPr txBox="1">
            <a:spLocks noChangeArrowheads="1"/>
          </p:cNvSpPr>
          <p:nvPr/>
        </p:nvSpPr>
        <p:spPr bwMode="auto">
          <a:xfrm>
            <a:off x="4985148" y="1724025"/>
            <a:ext cx="1240631"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endPar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09" name="Line 36"/>
          <p:cNvSpPr>
            <a:spLocks noChangeShapeType="1"/>
          </p:cNvSpPr>
          <p:nvPr/>
        </p:nvSpPr>
        <p:spPr bwMode="auto">
          <a:xfrm>
            <a:off x="4973241" y="1994297"/>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0" name="Text Box 37"/>
          <p:cNvSpPr txBox="1">
            <a:spLocks noChangeArrowheads="1"/>
          </p:cNvSpPr>
          <p:nvPr/>
        </p:nvSpPr>
        <p:spPr bwMode="auto">
          <a:xfrm>
            <a:off x="2069307" y="1724025"/>
            <a:ext cx="1240631"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endPar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11" name="Line 38"/>
          <p:cNvSpPr>
            <a:spLocks noChangeShapeType="1"/>
          </p:cNvSpPr>
          <p:nvPr/>
        </p:nvSpPr>
        <p:spPr bwMode="auto">
          <a:xfrm>
            <a:off x="2057401" y="1994297"/>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2" name="Line 39"/>
          <p:cNvSpPr>
            <a:spLocks noChangeShapeType="1"/>
          </p:cNvSpPr>
          <p:nvPr/>
        </p:nvSpPr>
        <p:spPr bwMode="auto">
          <a:xfrm>
            <a:off x="3299223" y="1887141"/>
            <a:ext cx="16740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3" name="Text Box 40"/>
          <p:cNvSpPr txBox="1">
            <a:spLocks noChangeArrowheads="1"/>
          </p:cNvSpPr>
          <p:nvPr/>
        </p:nvSpPr>
        <p:spPr bwMode="auto">
          <a:xfrm>
            <a:off x="3299222" y="1887142"/>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rPr>
              <a:t>1..1</a:t>
            </a:r>
            <a:endParaRPr kumimoji="0" lang="en-US"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2714" name="Text Box 41"/>
          <p:cNvSpPr txBox="1">
            <a:spLocks noChangeArrowheads="1"/>
          </p:cNvSpPr>
          <p:nvPr/>
        </p:nvSpPr>
        <p:spPr bwMode="auto">
          <a:xfrm>
            <a:off x="4541044" y="1634729"/>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rPr>
              <a:t>1..*</a:t>
            </a:r>
            <a:endParaRPr kumimoji="0" lang="en-US" altLang="sv-SE" sz="1200" b="1" i="0"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72715" name="Line 42"/>
          <p:cNvSpPr>
            <a:spLocks noChangeShapeType="1"/>
          </p:cNvSpPr>
          <p:nvPr/>
        </p:nvSpPr>
        <p:spPr bwMode="auto">
          <a:xfrm>
            <a:off x="1818085" y="2409825"/>
            <a:ext cx="480655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6" name="Text Box 43"/>
          <p:cNvSpPr txBox="1">
            <a:spLocks noChangeArrowheads="1"/>
          </p:cNvSpPr>
          <p:nvPr/>
        </p:nvSpPr>
        <p:spPr bwMode="auto">
          <a:xfrm>
            <a:off x="684214" y="902524"/>
            <a:ext cx="63975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800" b="0"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Your task: </a:t>
            </a:r>
            <a:r>
              <a:rPr kumimoji="0" lang="sv-SE" altLang="sv-SE" sz="180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Find the violation of multiplicity rules and correct the multiplicity </a:t>
            </a:r>
            <a:endParaRPr kumimoji="0" lang="en-US" altLang="sv-SE" sz="180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17" name="Text Box 44"/>
          <p:cNvSpPr txBox="1">
            <a:spLocks noChangeArrowheads="1"/>
          </p:cNvSpPr>
          <p:nvPr/>
        </p:nvSpPr>
        <p:spPr bwMode="auto">
          <a:xfrm>
            <a:off x="4979194" y="2641997"/>
            <a:ext cx="1382695"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=UML123</a:t>
            </a:r>
          </a:p>
        </p:txBody>
      </p:sp>
      <p:sp>
        <p:nvSpPr>
          <p:cNvPr id="72718" name="Line 45"/>
          <p:cNvSpPr>
            <a:spLocks noChangeShapeType="1"/>
          </p:cNvSpPr>
          <p:nvPr/>
        </p:nvSpPr>
        <p:spPr bwMode="auto">
          <a:xfrm>
            <a:off x="4967288" y="2912269"/>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9" name="Text Box 46"/>
          <p:cNvSpPr txBox="1">
            <a:spLocks noChangeArrowheads="1"/>
          </p:cNvSpPr>
          <p:nvPr/>
        </p:nvSpPr>
        <p:spPr bwMode="auto">
          <a:xfrm>
            <a:off x="2063354" y="2641997"/>
            <a:ext cx="167282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 =“771134”</a:t>
            </a:r>
          </a:p>
        </p:txBody>
      </p:sp>
      <p:sp>
        <p:nvSpPr>
          <p:cNvPr id="72720" name="Line 47"/>
          <p:cNvSpPr>
            <a:spLocks noChangeShapeType="1"/>
          </p:cNvSpPr>
          <p:nvPr/>
        </p:nvSpPr>
        <p:spPr bwMode="auto">
          <a:xfrm flipV="1">
            <a:off x="2051447" y="2895600"/>
            <a:ext cx="1684734"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3" name="Text Box 53"/>
          <p:cNvSpPr txBox="1">
            <a:spLocks noChangeArrowheads="1"/>
          </p:cNvSpPr>
          <p:nvPr/>
        </p:nvSpPr>
        <p:spPr bwMode="auto">
          <a:xfrm>
            <a:off x="2050256" y="3398044"/>
            <a:ext cx="1672829"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=“871211”</a:t>
            </a:r>
          </a:p>
        </p:txBody>
      </p:sp>
      <p:sp>
        <p:nvSpPr>
          <p:cNvPr id="72724" name="Line 54"/>
          <p:cNvSpPr>
            <a:spLocks noChangeShapeType="1"/>
          </p:cNvSpPr>
          <p:nvPr/>
        </p:nvSpPr>
        <p:spPr bwMode="auto">
          <a:xfrm flipV="1">
            <a:off x="2038350" y="3651648"/>
            <a:ext cx="1684735"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7" name="Text Box 57"/>
          <p:cNvSpPr txBox="1">
            <a:spLocks noChangeArrowheads="1"/>
          </p:cNvSpPr>
          <p:nvPr/>
        </p:nvSpPr>
        <p:spPr bwMode="auto">
          <a:xfrm>
            <a:off x="2068116" y="4154091"/>
            <a:ext cx="167282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=891223”</a:t>
            </a:r>
          </a:p>
        </p:txBody>
      </p:sp>
      <p:sp>
        <p:nvSpPr>
          <p:cNvPr id="72728" name="Line 58"/>
          <p:cNvSpPr>
            <a:spLocks noChangeShapeType="1"/>
          </p:cNvSpPr>
          <p:nvPr/>
        </p:nvSpPr>
        <p:spPr bwMode="auto">
          <a:xfrm flipV="1">
            <a:off x="2056210" y="4407694"/>
            <a:ext cx="1684734"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9" name="Line 59"/>
          <p:cNvSpPr>
            <a:spLocks noChangeShapeType="1"/>
          </p:cNvSpPr>
          <p:nvPr/>
        </p:nvSpPr>
        <p:spPr bwMode="auto">
          <a:xfrm>
            <a:off x="3736182" y="2787254"/>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30" name="Line 60"/>
          <p:cNvSpPr>
            <a:spLocks noChangeShapeType="1"/>
          </p:cNvSpPr>
          <p:nvPr/>
        </p:nvSpPr>
        <p:spPr bwMode="auto">
          <a:xfrm flipH="1">
            <a:off x="3736182" y="2787254"/>
            <a:ext cx="1241822" cy="9727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31" name="Line 61"/>
          <p:cNvSpPr>
            <a:spLocks noChangeShapeType="1"/>
          </p:cNvSpPr>
          <p:nvPr/>
        </p:nvSpPr>
        <p:spPr bwMode="auto">
          <a:xfrm>
            <a:off x="3736182" y="2787254"/>
            <a:ext cx="1241822" cy="7024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28" name="Text Box 44"/>
          <p:cNvSpPr txBox="1">
            <a:spLocks noChangeArrowheads="1"/>
          </p:cNvSpPr>
          <p:nvPr/>
        </p:nvSpPr>
        <p:spPr bwMode="auto">
          <a:xfrm>
            <a:off x="4985148" y="3337087"/>
            <a:ext cx="147401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=OMG234</a:t>
            </a:r>
          </a:p>
        </p:txBody>
      </p:sp>
      <p:sp>
        <p:nvSpPr>
          <p:cNvPr id="29" name="Line 45"/>
          <p:cNvSpPr>
            <a:spLocks noChangeShapeType="1"/>
          </p:cNvSpPr>
          <p:nvPr/>
        </p:nvSpPr>
        <p:spPr bwMode="auto">
          <a:xfrm>
            <a:off x="4973242" y="3607359"/>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32" name="Text Box 44"/>
          <p:cNvSpPr txBox="1">
            <a:spLocks noChangeArrowheads="1"/>
          </p:cNvSpPr>
          <p:nvPr/>
        </p:nvSpPr>
        <p:spPr bwMode="auto">
          <a:xfrm>
            <a:off x="4962450" y="4170424"/>
            <a:ext cx="147401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=MDA345</a:t>
            </a:r>
          </a:p>
        </p:txBody>
      </p:sp>
      <p:sp>
        <p:nvSpPr>
          <p:cNvPr id="33" name="Line 45"/>
          <p:cNvSpPr>
            <a:spLocks noChangeShapeType="1"/>
          </p:cNvSpPr>
          <p:nvPr/>
        </p:nvSpPr>
        <p:spPr bwMode="auto">
          <a:xfrm>
            <a:off x="4950544" y="4440696"/>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cxnSp>
        <p:nvCxnSpPr>
          <p:cNvPr id="30" name="Straight Connector 29"/>
          <p:cNvCxnSpPr/>
          <p:nvPr/>
        </p:nvCxnSpPr>
        <p:spPr>
          <a:xfrm>
            <a:off x="4132495" y="2674292"/>
            <a:ext cx="426573" cy="26459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V="1">
            <a:off x="4210646" y="2561462"/>
            <a:ext cx="371043" cy="37742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753320" y="4506110"/>
            <a:ext cx="1231828" cy="7833"/>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226378841"/>
      </p:ext>
    </p:extLst>
  </p:cSld>
  <p:clrMapOvr>
    <a:masterClrMapping/>
  </p:clrMapOvr>
  <mc:AlternateContent xmlns:mc="http://schemas.openxmlformats.org/markup-compatibility/2006" xmlns:p14="http://schemas.microsoft.com/office/powerpoint/2010/main">
    <mc:Choice Requires="p14">
      <p:transition spd="slow" p14:dur="2000" advTm="18214"/>
    </mc:Choice>
    <mc:Fallback xmlns="">
      <p:transition spd="slow" advTm="1821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4421420" y="1573679"/>
            <a:ext cx="747484" cy="529412"/>
          </a:xfrm>
          <a:prstGeom prst="ellipse">
            <a:avLst/>
          </a:prstGeom>
          <a:ln w="1905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2" name="Oval 1"/>
          <p:cNvSpPr/>
          <p:nvPr/>
        </p:nvSpPr>
        <p:spPr>
          <a:xfrm>
            <a:off x="3085744" y="1731920"/>
            <a:ext cx="747484" cy="529412"/>
          </a:xfrm>
          <a:prstGeom prst="ellipse">
            <a:avLst/>
          </a:prstGeom>
          <a:ln w="1905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F5F"/>
              </a:solidFill>
              <a:effectLst/>
              <a:uLnTx/>
              <a:uFillTx/>
              <a:latin typeface="Calibri"/>
              <a:ea typeface="+mn-ea"/>
              <a:cs typeface="+mn-cs"/>
            </a:endParaRPr>
          </a:p>
        </p:txBody>
      </p:sp>
      <p:sp>
        <p:nvSpPr>
          <p:cNvPr id="72707" name="Rectangle 24"/>
          <p:cNvSpPr>
            <a:spLocks noGrp="1" noChangeArrowheads="1"/>
          </p:cNvSpPr>
          <p:nvPr>
            <p:ph type="title"/>
          </p:nvPr>
        </p:nvSpPr>
        <p:spPr>
          <a:noFill/>
        </p:spPr>
        <p:txBody>
          <a:bodyPr/>
          <a:lstStyle/>
          <a:p>
            <a:r>
              <a:rPr lang="sv-SE" dirty="0"/>
              <a:t>Multiplicity Exercise</a:t>
            </a:r>
            <a:endParaRPr lang="sv-SE" altLang="sv-SE" dirty="0"/>
          </a:p>
        </p:txBody>
      </p:sp>
      <p:sp>
        <p:nvSpPr>
          <p:cNvPr id="72708" name="Text Box 35"/>
          <p:cNvSpPr txBox="1">
            <a:spLocks noChangeArrowheads="1"/>
          </p:cNvSpPr>
          <p:nvPr/>
        </p:nvSpPr>
        <p:spPr bwMode="auto">
          <a:xfrm>
            <a:off x="4985148" y="1724025"/>
            <a:ext cx="1240631"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endPar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09" name="Line 36"/>
          <p:cNvSpPr>
            <a:spLocks noChangeShapeType="1"/>
          </p:cNvSpPr>
          <p:nvPr/>
        </p:nvSpPr>
        <p:spPr bwMode="auto">
          <a:xfrm>
            <a:off x="4973241" y="1994297"/>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0" name="Text Box 37"/>
          <p:cNvSpPr txBox="1">
            <a:spLocks noChangeArrowheads="1"/>
          </p:cNvSpPr>
          <p:nvPr/>
        </p:nvSpPr>
        <p:spPr bwMode="auto">
          <a:xfrm>
            <a:off x="2069307" y="1724025"/>
            <a:ext cx="1240631"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endPar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11" name="Line 38"/>
          <p:cNvSpPr>
            <a:spLocks noChangeShapeType="1"/>
          </p:cNvSpPr>
          <p:nvPr/>
        </p:nvSpPr>
        <p:spPr bwMode="auto">
          <a:xfrm>
            <a:off x="2057401" y="1994297"/>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2" name="Line 39"/>
          <p:cNvSpPr>
            <a:spLocks noChangeShapeType="1"/>
          </p:cNvSpPr>
          <p:nvPr/>
        </p:nvSpPr>
        <p:spPr bwMode="auto">
          <a:xfrm>
            <a:off x="3299223" y="1887141"/>
            <a:ext cx="16740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3" name="Text Box 40"/>
          <p:cNvSpPr txBox="1">
            <a:spLocks noChangeArrowheads="1"/>
          </p:cNvSpPr>
          <p:nvPr/>
        </p:nvSpPr>
        <p:spPr bwMode="auto">
          <a:xfrm>
            <a:off x="3299222" y="1887142"/>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0..*</a:t>
            </a:r>
            <a:endParaRPr kumimoji="0" lang="en-US" altLang="sv-SE" sz="1200" b="1"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14" name="Text Box 41"/>
          <p:cNvSpPr txBox="1">
            <a:spLocks noChangeArrowheads="1"/>
          </p:cNvSpPr>
          <p:nvPr/>
        </p:nvSpPr>
        <p:spPr bwMode="auto">
          <a:xfrm>
            <a:off x="4541044" y="1634729"/>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0..*</a:t>
            </a:r>
            <a:endParaRPr kumimoji="0" lang="en-US" altLang="sv-SE" sz="1200" b="1"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15" name="Line 42"/>
          <p:cNvSpPr>
            <a:spLocks noChangeShapeType="1"/>
          </p:cNvSpPr>
          <p:nvPr/>
        </p:nvSpPr>
        <p:spPr bwMode="auto">
          <a:xfrm>
            <a:off x="1818085" y="2409825"/>
            <a:ext cx="480655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6" name="Text Box 43"/>
          <p:cNvSpPr txBox="1">
            <a:spLocks noChangeArrowheads="1"/>
          </p:cNvSpPr>
          <p:nvPr/>
        </p:nvSpPr>
        <p:spPr bwMode="auto">
          <a:xfrm>
            <a:off x="684214" y="902524"/>
            <a:ext cx="63975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800" b="0" i="1" u="none" strike="noStrike" kern="1200" cap="none" spc="0" normalizeH="0" baseline="0" noProof="0" dirty="0">
                <a:ln>
                  <a:noFill/>
                </a:ln>
                <a:solidFill>
                  <a:srgbClr val="002F5F"/>
                </a:solidFill>
                <a:effectLst/>
                <a:uLnTx/>
                <a:uFillTx/>
                <a:latin typeface="Arial" panose="020B0604020202020204" pitchFamily="34" charset="0"/>
                <a:ea typeface="+mn-ea"/>
                <a:cs typeface="+mn-cs"/>
              </a:rPr>
              <a:t>Your task: </a:t>
            </a:r>
            <a:r>
              <a:rPr kumimoji="0" lang="sv-SE" altLang="sv-SE" sz="180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Find the violation of multiplicity rules and correct the multiplicity </a:t>
            </a:r>
            <a:endParaRPr kumimoji="0" lang="en-US" altLang="sv-SE" sz="1800" b="0" i="0" u="none" strike="noStrike" kern="1200" cap="none" spc="0" normalizeH="0" baseline="0" noProof="0" dirty="0">
              <a:ln>
                <a:noFill/>
              </a:ln>
              <a:solidFill>
                <a:srgbClr val="002F5F"/>
              </a:solidFill>
              <a:effectLst/>
              <a:uLnTx/>
              <a:uFillTx/>
              <a:latin typeface="Arial" panose="020B0604020202020204" pitchFamily="34" charset="0"/>
              <a:ea typeface="+mn-ea"/>
              <a:cs typeface="+mn-cs"/>
            </a:endParaRPr>
          </a:p>
        </p:txBody>
      </p:sp>
      <p:sp>
        <p:nvSpPr>
          <p:cNvPr id="72717" name="Text Box 44"/>
          <p:cNvSpPr txBox="1">
            <a:spLocks noChangeArrowheads="1"/>
          </p:cNvSpPr>
          <p:nvPr/>
        </p:nvSpPr>
        <p:spPr bwMode="auto">
          <a:xfrm>
            <a:off x="4979194" y="2641997"/>
            <a:ext cx="1382695"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=UML123</a:t>
            </a:r>
          </a:p>
        </p:txBody>
      </p:sp>
      <p:sp>
        <p:nvSpPr>
          <p:cNvPr id="72718" name="Line 45"/>
          <p:cNvSpPr>
            <a:spLocks noChangeShapeType="1"/>
          </p:cNvSpPr>
          <p:nvPr/>
        </p:nvSpPr>
        <p:spPr bwMode="auto">
          <a:xfrm>
            <a:off x="4967288" y="2912269"/>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19" name="Text Box 46"/>
          <p:cNvSpPr txBox="1">
            <a:spLocks noChangeArrowheads="1"/>
          </p:cNvSpPr>
          <p:nvPr/>
        </p:nvSpPr>
        <p:spPr bwMode="auto">
          <a:xfrm>
            <a:off x="2063354" y="2641997"/>
            <a:ext cx="167282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 =“771134”</a:t>
            </a:r>
          </a:p>
        </p:txBody>
      </p:sp>
      <p:sp>
        <p:nvSpPr>
          <p:cNvPr id="72720" name="Line 47"/>
          <p:cNvSpPr>
            <a:spLocks noChangeShapeType="1"/>
          </p:cNvSpPr>
          <p:nvPr/>
        </p:nvSpPr>
        <p:spPr bwMode="auto">
          <a:xfrm flipV="1">
            <a:off x="2051447" y="2895600"/>
            <a:ext cx="1684734"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3" name="Text Box 53"/>
          <p:cNvSpPr txBox="1">
            <a:spLocks noChangeArrowheads="1"/>
          </p:cNvSpPr>
          <p:nvPr/>
        </p:nvSpPr>
        <p:spPr bwMode="auto">
          <a:xfrm>
            <a:off x="2050256" y="3398044"/>
            <a:ext cx="1672829"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=“871211”</a:t>
            </a:r>
          </a:p>
        </p:txBody>
      </p:sp>
      <p:sp>
        <p:nvSpPr>
          <p:cNvPr id="72724" name="Line 54"/>
          <p:cNvSpPr>
            <a:spLocks noChangeShapeType="1"/>
          </p:cNvSpPr>
          <p:nvPr/>
        </p:nvSpPr>
        <p:spPr bwMode="auto">
          <a:xfrm flipV="1">
            <a:off x="2038350" y="3651648"/>
            <a:ext cx="1684735"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7" name="Text Box 57"/>
          <p:cNvSpPr txBox="1">
            <a:spLocks noChangeArrowheads="1"/>
          </p:cNvSpPr>
          <p:nvPr/>
        </p:nvSpPr>
        <p:spPr bwMode="auto">
          <a:xfrm>
            <a:off x="2068116" y="4154091"/>
            <a:ext cx="167282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:Owner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nationalIdNo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=891223”</a:t>
            </a:r>
          </a:p>
        </p:txBody>
      </p:sp>
      <p:sp>
        <p:nvSpPr>
          <p:cNvPr id="72728" name="Line 58"/>
          <p:cNvSpPr>
            <a:spLocks noChangeShapeType="1"/>
          </p:cNvSpPr>
          <p:nvPr/>
        </p:nvSpPr>
        <p:spPr bwMode="auto">
          <a:xfrm flipV="1">
            <a:off x="2056210" y="4407694"/>
            <a:ext cx="1684734" cy="166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29" name="Line 59"/>
          <p:cNvSpPr>
            <a:spLocks noChangeShapeType="1"/>
          </p:cNvSpPr>
          <p:nvPr/>
        </p:nvSpPr>
        <p:spPr bwMode="auto">
          <a:xfrm>
            <a:off x="3736182" y="2787254"/>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30" name="Line 60"/>
          <p:cNvSpPr>
            <a:spLocks noChangeShapeType="1"/>
          </p:cNvSpPr>
          <p:nvPr/>
        </p:nvSpPr>
        <p:spPr bwMode="auto">
          <a:xfrm flipH="1">
            <a:off x="3736182" y="2787254"/>
            <a:ext cx="1241822" cy="9727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72731" name="Line 61"/>
          <p:cNvSpPr>
            <a:spLocks noChangeShapeType="1"/>
          </p:cNvSpPr>
          <p:nvPr/>
        </p:nvSpPr>
        <p:spPr bwMode="auto">
          <a:xfrm>
            <a:off x="3736182" y="2787254"/>
            <a:ext cx="1241822" cy="7024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28" name="Text Box 44"/>
          <p:cNvSpPr txBox="1">
            <a:spLocks noChangeArrowheads="1"/>
          </p:cNvSpPr>
          <p:nvPr/>
        </p:nvSpPr>
        <p:spPr bwMode="auto">
          <a:xfrm>
            <a:off x="4985148" y="3337087"/>
            <a:ext cx="147401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=OMG234</a:t>
            </a:r>
          </a:p>
        </p:txBody>
      </p:sp>
      <p:sp>
        <p:nvSpPr>
          <p:cNvPr id="29" name="Line 45"/>
          <p:cNvSpPr>
            <a:spLocks noChangeShapeType="1"/>
          </p:cNvSpPr>
          <p:nvPr/>
        </p:nvSpPr>
        <p:spPr bwMode="auto">
          <a:xfrm>
            <a:off x="4973242" y="3607359"/>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
        <p:nvSpPr>
          <p:cNvPr id="32" name="Text Box 44"/>
          <p:cNvSpPr txBox="1">
            <a:spLocks noChangeArrowheads="1"/>
          </p:cNvSpPr>
          <p:nvPr/>
        </p:nvSpPr>
        <p:spPr bwMode="auto">
          <a:xfrm>
            <a:off x="4962450" y="4170424"/>
            <a:ext cx="1474018" cy="54245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350" b="1" i="0" u="sng" strike="noStrike" kern="1200" cap="none" spc="0" normalizeH="0" baseline="0" noProof="0" dirty="0">
                <a:ln>
                  <a:noFill/>
                </a:ln>
                <a:solidFill>
                  <a:srgbClr val="002F5F"/>
                </a:solidFill>
                <a:effectLst/>
                <a:uLnTx/>
                <a:uFillTx/>
                <a:latin typeface="Arial" panose="020B0604020202020204" pitchFamily="34" charset="0"/>
                <a:ea typeface="+mn-ea"/>
                <a:cs typeface="+mn-cs"/>
              </a:rPr>
              <a:t>:Car</a:t>
            </a: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sv-SE" sz="1050" b="0" i="0" u="none" strike="noStrike" kern="1200" cap="none" spc="0" normalizeH="0" baseline="0" noProof="0" dirty="0" err="1">
                <a:ln>
                  <a:noFill/>
                </a:ln>
                <a:solidFill>
                  <a:srgbClr val="002F5F"/>
                </a:solidFill>
                <a:effectLst/>
                <a:uLnTx/>
                <a:uFillTx/>
                <a:latin typeface="Arial" panose="020B0604020202020204" pitchFamily="34" charset="0"/>
                <a:ea typeface="+mn-ea"/>
                <a:cs typeface="+mn-cs"/>
              </a:rPr>
              <a:t>licenceNo</a:t>
            </a:r>
            <a:r>
              <a:rPr kumimoji="0" lang="en-GB" altLang="sv-SE" sz="1050" b="0"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=MDA345</a:t>
            </a:r>
          </a:p>
        </p:txBody>
      </p:sp>
      <p:sp>
        <p:nvSpPr>
          <p:cNvPr id="33" name="Line 45"/>
          <p:cNvSpPr>
            <a:spLocks noChangeShapeType="1"/>
          </p:cNvSpPr>
          <p:nvPr/>
        </p:nvSpPr>
        <p:spPr bwMode="auto">
          <a:xfrm>
            <a:off x="4950544" y="4440696"/>
            <a:ext cx="12418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2F5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705200895"/>
      </p:ext>
    </p:extLst>
  </p:cSld>
  <p:clrMapOvr>
    <a:masterClrMapping/>
  </p:clrMapOvr>
  <mc:AlternateContent xmlns:mc="http://schemas.openxmlformats.org/markup-compatibility/2006" xmlns:p14="http://schemas.microsoft.com/office/powerpoint/2010/main">
    <mc:Choice Requires="p14">
      <p:transition spd="slow" p14:dur="2000" advTm="26904"/>
    </mc:Choice>
    <mc:Fallback xmlns="">
      <p:transition spd="slow" advTm="2690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295" y="1424690"/>
            <a:ext cx="7988684" cy="3240432"/>
          </a:xfrm>
        </p:spPr>
        <p:txBody>
          <a:bodyPr>
            <a:noAutofit/>
          </a:bodyPr>
          <a:lstStyle/>
          <a:p>
            <a:pPr>
              <a:spcBef>
                <a:spcPct val="50000"/>
              </a:spcBef>
            </a:pPr>
            <a:r>
              <a:rPr lang="sv-SE" sz="1800" dirty="0"/>
              <a:t>Commonly,  multiplicity described business rules in the organization (for example, a order must be placed by exactly one customer)</a:t>
            </a:r>
          </a:p>
        </p:txBody>
      </p:sp>
      <p:sp>
        <p:nvSpPr>
          <p:cNvPr id="8" name="Title 7"/>
          <p:cNvSpPr>
            <a:spLocks noGrp="1"/>
          </p:cNvSpPr>
          <p:nvPr>
            <p:ph type="title"/>
          </p:nvPr>
        </p:nvSpPr>
        <p:spPr>
          <a:xfrm>
            <a:off x="792000" y="627534"/>
            <a:ext cx="8352000" cy="596700"/>
          </a:xfrm>
        </p:spPr>
        <p:txBody>
          <a:bodyPr/>
          <a:lstStyle/>
          <a:p>
            <a:r>
              <a:rPr lang="sv-SE" dirty="0"/>
              <a:t>Multiplicity</a:t>
            </a:r>
            <a:br>
              <a:rPr lang="sv-SE" dirty="0"/>
            </a:br>
            <a:endParaRPr lang="sv-SE" dirty="0"/>
          </a:p>
        </p:txBody>
      </p:sp>
    </p:spTree>
    <p:extLst>
      <p:ext uri="{BB962C8B-B14F-4D97-AF65-F5344CB8AC3E}">
        <p14:creationId xmlns:p14="http://schemas.microsoft.com/office/powerpoint/2010/main" val="3000863699"/>
      </p:ext>
    </p:extLst>
  </p:cSld>
  <p:clrMapOvr>
    <a:masterClrMapping/>
  </p:clrMapOvr>
  <mc:AlternateContent xmlns:mc="http://schemas.openxmlformats.org/markup-compatibility/2006" xmlns:p14="http://schemas.microsoft.com/office/powerpoint/2010/main">
    <mc:Choice Requires="p14">
      <p:transition spd="slow" p14:dur="2000" advTm="44989"/>
    </mc:Choice>
    <mc:Fallback xmlns="">
      <p:transition spd="slow" advTm="4498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4294967295"/>
          </p:nvPr>
        </p:nvSpPr>
        <p:spPr>
          <a:xfrm>
            <a:off x="628650" y="476726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EDF97D0-032A-4763-A0F9-CF51118FCCF2}" type="slidenum">
              <a:rPr kumimoji="0" lang="sv-SE" altLang="sv-SE" sz="750" b="0" i="0" u="none" strike="noStrike" kern="1200" cap="none" spc="0" normalizeH="0" baseline="0" noProof="0">
                <a:ln>
                  <a:noFill/>
                </a:ln>
                <a:solidFill>
                  <a:srgbClr val="002F5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sv-SE" altLang="sv-SE" sz="750" b="0" i="0"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36" name="Rectangle 22"/>
          <p:cNvSpPr>
            <a:spLocks noChangeArrowheads="1"/>
          </p:cNvSpPr>
          <p:nvPr/>
        </p:nvSpPr>
        <p:spPr bwMode="auto">
          <a:xfrm>
            <a:off x="2000250" y="3482579"/>
            <a:ext cx="1296591" cy="857250"/>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37" name="Text Box 24"/>
          <p:cNvSpPr txBox="1">
            <a:spLocks noChangeArrowheads="1"/>
          </p:cNvSpPr>
          <p:nvPr/>
        </p:nvSpPr>
        <p:spPr bwMode="auto">
          <a:xfrm>
            <a:off x="2193131" y="3486150"/>
            <a:ext cx="103941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Teacher</a:t>
            </a:r>
          </a:p>
        </p:txBody>
      </p:sp>
      <p:cxnSp>
        <p:nvCxnSpPr>
          <p:cNvPr id="44038" name="Straight Connector 12"/>
          <p:cNvCxnSpPr>
            <a:cxnSpLocks noChangeShapeType="1"/>
          </p:cNvCxnSpPr>
          <p:nvPr/>
        </p:nvCxnSpPr>
        <p:spPr bwMode="auto">
          <a:xfrm>
            <a:off x="2000250" y="3761186"/>
            <a:ext cx="1285875"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39" name="Text Box 25"/>
          <p:cNvSpPr txBox="1">
            <a:spLocks noChangeArrowheads="1"/>
          </p:cNvSpPr>
          <p:nvPr/>
        </p:nvSpPr>
        <p:spPr bwMode="auto">
          <a:xfrm>
            <a:off x="2000250" y="3750469"/>
            <a:ext cx="127277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teacherID</a:t>
            </a:r>
          </a:p>
        </p:txBody>
      </p:sp>
      <p:sp>
        <p:nvSpPr>
          <p:cNvPr id="44040" name="Rectangle 22"/>
          <p:cNvSpPr>
            <a:spLocks noChangeArrowheads="1"/>
          </p:cNvSpPr>
          <p:nvPr/>
        </p:nvSpPr>
        <p:spPr bwMode="auto">
          <a:xfrm>
            <a:off x="1905000" y="2143126"/>
            <a:ext cx="1296591" cy="96440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41" name="Text Box 24"/>
          <p:cNvSpPr txBox="1">
            <a:spLocks noChangeArrowheads="1"/>
          </p:cNvSpPr>
          <p:nvPr/>
        </p:nvSpPr>
        <p:spPr bwMode="auto">
          <a:xfrm>
            <a:off x="2176462" y="2149079"/>
            <a:ext cx="94892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Student</a:t>
            </a:r>
          </a:p>
        </p:txBody>
      </p:sp>
      <p:cxnSp>
        <p:nvCxnSpPr>
          <p:cNvPr id="44042" name="Straight Connector 18"/>
          <p:cNvCxnSpPr>
            <a:cxnSpLocks noChangeShapeType="1"/>
          </p:cNvCxnSpPr>
          <p:nvPr/>
        </p:nvCxnSpPr>
        <p:spPr bwMode="auto">
          <a:xfrm>
            <a:off x="1893094" y="2424113"/>
            <a:ext cx="1285875" cy="119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43" name="Text Box 25"/>
          <p:cNvSpPr txBox="1">
            <a:spLocks noChangeArrowheads="1"/>
          </p:cNvSpPr>
          <p:nvPr/>
        </p:nvSpPr>
        <p:spPr bwMode="auto">
          <a:xfrm>
            <a:off x="1946673" y="2446736"/>
            <a:ext cx="127277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studentNumber</a:t>
            </a:r>
          </a:p>
        </p:txBody>
      </p:sp>
      <p:sp>
        <p:nvSpPr>
          <p:cNvPr id="44044" name="Rectangle 22"/>
          <p:cNvSpPr>
            <a:spLocks noChangeArrowheads="1"/>
          </p:cNvSpPr>
          <p:nvPr/>
        </p:nvSpPr>
        <p:spPr bwMode="auto">
          <a:xfrm>
            <a:off x="4239817" y="3686175"/>
            <a:ext cx="1296590" cy="642938"/>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45" name="Text Box 24"/>
          <p:cNvSpPr txBox="1">
            <a:spLocks noChangeArrowheads="1"/>
          </p:cNvSpPr>
          <p:nvPr/>
        </p:nvSpPr>
        <p:spPr bwMode="auto">
          <a:xfrm>
            <a:off x="4432699" y="3689748"/>
            <a:ext cx="10394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Teacher</a:t>
            </a:r>
          </a:p>
        </p:txBody>
      </p:sp>
      <p:cxnSp>
        <p:nvCxnSpPr>
          <p:cNvPr id="44046" name="Straight Connector 22"/>
          <p:cNvCxnSpPr>
            <a:cxnSpLocks noChangeShapeType="1"/>
          </p:cNvCxnSpPr>
          <p:nvPr/>
        </p:nvCxnSpPr>
        <p:spPr bwMode="auto">
          <a:xfrm>
            <a:off x="4239816" y="3964781"/>
            <a:ext cx="1285875" cy="119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47" name="Text Box 25"/>
          <p:cNvSpPr txBox="1">
            <a:spLocks noChangeArrowheads="1"/>
          </p:cNvSpPr>
          <p:nvPr/>
        </p:nvSpPr>
        <p:spPr bwMode="auto">
          <a:xfrm>
            <a:off x="4239817" y="3954067"/>
            <a:ext cx="12727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teacherID</a:t>
            </a:r>
          </a:p>
        </p:txBody>
      </p:sp>
      <p:sp>
        <p:nvSpPr>
          <p:cNvPr id="44048" name="Rectangle 22"/>
          <p:cNvSpPr>
            <a:spLocks noChangeArrowheads="1"/>
          </p:cNvSpPr>
          <p:nvPr/>
        </p:nvSpPr>
        <p:spPr bwMode="auto">
          <a:xfrm>
            <a:off x="4144567" y="2035969"/>
            <a:ext cx="1296590" cy="642938"/>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49" name="Text Box 24"/>
          <p:cNvSpPr txBox="1">
            <a:spLocks noChangeArrowheads="1"/>
          </p:cNvSpPr>
          <p:nvPr/>
        </p:nvSpPr>
        <p:spPr bwMode="auto">
          <a:xfrm>
            <a:off x="4416030" y="2041923"/>
            <a:ext cx="9489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Student</a:t>
            </a:r>
          </a:p>
        </p:txBody>
      </p:sp>
      <p:cxnSp>
        <p:nvCxnSpPr>
          <p:cNvPr id="44050" name="Straight Connector 26"/>
          <p:cNvCxnSpPr>
            <a:cxnSpLocks noChangeShapeType="1"/>
          </p:cNvCxnSpPr>
          <p:nvPr/>
        </p:nvCxnSpPr>
        <p:spPr bwMode="auto">
          <a:xfrm>
            <a:off x="4132660" y="2316956"/>
            <a:ext cx="1285875" cy="119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51" name="Text Box 25"/>
          <p:cNvSpPr txBox="1">
            <a:spLocks noChangeArrowheads="1"/>
          </p:cNvSpPr>
          <p:nvPr/>
        </p:nvSpPr>
        <p:spPr bwMode="auto">
          <a:xfrm>
            <a:off x="4186237" y="2339579"/>
            <a:ext cx="12727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studentNumber</a:t>
            </a:r>
          </a:p>
        </p:txBody>
      </p:sp>
      <p:sp>
        <p:nvSpPr>
          <p:cNvPr id="44052" name="Rectangle 22"/>
          <p:cNvSpPr>
            <a:spLocks noChangeArrowheads="1"/>
          </p:cNvSpPr>
          <p:nvPr/>
        </p:nvSpPr>
        <p:spPr bwMode="auto">
          <a:xfrm>
            <a:off x="5954317" y="2786063"/>
            <a:ext cx="1296590" cy="857250"/>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53" name="Text Box 24"/>
          <p:cNvSpPr txBox="1">
            <a:spLocks noChangeArrowheads="1"/>
          </p:cNvSpPr>
          <p:nvPr/>
        </p:nvSpPr>
        <p:spPr bwMode="auto">
          <a:xfrm>
            <a:off x="6147199" y="2789635"/>
            <a:ext cx="10394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Person</a:t>
            </a:r>
          </a:p>
        </p:txBody>
      </p:sp>
      <p:cxnSp>
        <p:nvCxnSpPr>
          <p:cNvPr id="44054" name="Straight Connector 30"/>
          <p:cNvCxnSpPr>
            <a:cxnSpLocks noChangeShapeType="1"/>
          </p:cNvCxnSpPr>
          <p:nvPr/>
        </p:nvCxnSpPr>
        <p:spPr bwMode="auto">
          <a:xfrm>
            <a:off x="5954316" y="3064669"/>
            <a:ext cx="1285875" cy="119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55" name="Text Box 25"/>
          <p:cNvSpPr txBox="1">
            <a:spLocks noChangeArrowheads="1"/>
          </p:cNvSpPr>
          <p:nvPr/>
        </p:nvSpPr>
        <p:spPr bwMode="auto">
          <a:xfrm>
            <a:off x="5954317" y="3053954"/>
            <a:ext cx="12727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address</a:t>
            </a:r>
          </a:p>
        </p:txBody>
      </p:sp>
      <p:sp>
        <p:nvSpPr>
          <p:cNvPr id="44056" name="Isosceles Triangle 32"/>
          <p:cNvSpPr>
            <a:spLocks noChangeArrowheads="1"/>
          </p:cNvSpPr>
          <p:nvPr/>
        </p:nvSpPr>
        <p:spPr bwMode="auto">
          <a:xfrm rot="10800000">
            <a:off x="6232922" y="2518174"/>
            <a:ext cx="214313" cy="267890"/>
          </a:xfrm>
          <a:prstGeom prst="triangle">
            <a:avLst>
              <a:gd name="adj" fmla="val 50000"/>
            </a:avLst>
          </a:prstGeom>
          <a:solidFill>
            <a:schemeClr val="bg1"/>
          </a:solidFill>
          <a:ln w="9525" algn="ctr">
            <a:solidFill>
              <a:schemeClr val="tx1"/>
            </a:solidFill>
            <a:round/>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57" name="Isosceles Triangle 37"/>
          <p:cNvSpPr>
            <a:spLocks noChangeArrowheads="1"/>
          </p:cNvSpPr>
          <p:nvPr/>
        </p:nvSpPr>
        <p:spPr bwMode="auto">
          <a:xfrm>
            <a:off x="6347222" y="3643313"/>
            <a:ext cx="214313" cy="267891"/>
          </a:xfrm>
          <a:prstGeom prst="triangle">
            <a:avLst>
              <a:gd name="adj" fmla="val 50000"/>
            </a:avLst>
          </a:prstGeom>
          <a:solidFill>
            <a:schemeClr val="bg1"/>
          </a:solidFill>
          <a:ln w="9525" algn="ctr">
            <a:solidFill>
              <a:schemeClr val="tx1"/>
            </a:solidFill>
            <a:round/>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cxnSp>
        <p:nvCxnSpPr>
          <p:cNvPr id="44058" name="Straight Connector 39"/>
          <p:cNvCxnSpPr>
            <a:cxnSpLocks noChangeShapeType="1"/>
            <a:stCxn id="44056" idx="3"/>
          </p:cNvCxnSpPr>
          <p:nvPr/>
        </p:nvCxnSpPr>
        <p:spPr bwMode="auto">
          <a:xfrm rot="5400000" flipH="1" flipV="1">
            <a:off x="6179940" y="2356844"/>
            <a:ext cx="321469"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59" name="Straight Connector 43"/>
          <p:cNvCxnSpPr>
            <a:cxnSpLocks noChangeShapeType="1"/>
          </p:cNvCxnSpPr>
          <p:nvPr/>
        </p:nvCxnSpPr>
        <p:spPr bwMode="auto">
          <a:xfrm>
            <a:off x="5429250" y="2182417"/>
            <a:ext cx="910829"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60" name="Straight Connector 44"/>
          <p:cNvCxnSpPr>
            <a:cxnSpLocks noChangeShapeType="1"/>
          </p:cNvCxnSpPr>
          <p:nvPr/>
        </p:nvCxnSpPr>
        <p:spPr bwMode="auto">
          <a:xfrm>
            <a:off x="5542361" y="4077892"/>
            <a:ext cx="910828"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61" name="Straight Connector 51"/>
          <p:cNvCxnSpPr>
            <a:cxnSpLocks noChangeShapeType="1"/>
            <a:stCxn id="44057" idx="3"/>
          </p:cNvCxnSpPr>
          <p:nvPr/>
        </p:nvCxnSpPr>
        <p:spPr bwMode="auto">
          <a:xfrm rot="5400000">
            <a:off x="6370440" y="3987999"/>
            <a:ext cx="160734" cy="71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62" name="Right Arrow 52"/>
          <p:cNvSpPr>
            <a:spLocks noChangeArrowheads="1"/>
          </p:cNvSpPr>
          <p:nvPr/>
        </p:nvSpPr>
        <p:spPr bwMode="auto">
          <a:xfrm>
            <a:off x="3543301" y="2933671"/>
            <a:ext cx="589359" cy="535781"/>
          </a:xfrm>
          <a:prstGeom prst="rightArrow">
            <a:avLst>
              <a:gd name="adj1" fmla="val 50000"/>
              <a:gd name="adj2" fmla="val 49999"/>
            </a:avLst>
          </a:prstGeom>
          <a:solidFill>
            <a:schemeClr val="accent1"/>
          </a:solidFill>
          <a:ln w="9525" algn="ctr">
            <a:solidFill>
              <a:schemeClr val="tx1"/>
            </a:solidFill>
            <a:round/>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32" name="Title 1"/>
          <p:cNvSpPr>
            <a:spLocks noGrp="1"/>
          </p:cNvSpPr>
          <p:nvPr>
            <p:ph type="title"/>
          </p:nvPr>
        </p:nvSpPr>
        <p:spPr/>
        <p:txBody>
          <a:bodyPr/>
          <a:lstStyle/>
          <a:p>
            <a:r>
              <a:rPr lang="sv-SE" dirty="0"/>
              <a:t>Modelling Generalization in UML</a:t>
            </a:r>
          </a:p>
        </p:txBody>
      </p:sp>
    </p:spTree>
    <p:extLst>
      <p:ext uri="{BB962C8B-B14F-4D97-AF65-F5344CB8AC3E}">
        <p14:creationId xmlns:p14="http://schemas.microsoft.com/office/powerpoint/2010/main" val="1566748033"/>
      </p:ext>
    </p:extLst>
  </p:cSld>
  <p:clrMapOvr>
    <a:masterClrMapping/>
  </p:clrMapOvr>
  <mc:AlternateContent xmlns:mc="http://schemas.openxmlformats.org/markup-compatibility/2006" xmlns:p14="http://schemas.microsoft.com/office/powerpoint/2010/main">
    <mc:Choice Requires="p14">
      <p:transition spd="slow" p14:dur="2000" advTm="101889"/>
    </mc:Choice>
    <mc:Fallback xmlns="">
      <p:transition spd="slow" advTm="10188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4" name="Rectangle 22"/>
          <p:cNvSpPr>
            <a:spLocks noChangeArrowheads="1"/>
          </p:cNvSpPr>
          <p:nvPr/>
        </p:nvSpPr>
        <p:spPr bwMode="auto">
          <a:xfrm>
            <a:off x="4239817" y="3686175"/>
            <a:ext cx="1296590" cy="642938"/>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45" name="Text Box 24"/>
          <p:cNvSpPr txBox="1">
            <a:spLocks noChangeArrowheads="1"/>
          </p:cNvSpPr>
          <p:nvPr/>
        </p:nvSpPr>
        <p:spPr bwMode="auto">
          <a:xfrm>
            <a:off x="4432699" y="3689748"/>
            <a:ext cx="10394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Teacher</a:t>
            </a:r>
          </a:p>
        </p:txBody>
      </p:sp>
      <p:cxnSp>
        <p:nvCxnSpPr>
          <p:cNvPr id="44046" name="Straight Connector 22"/>
          <p:cNvCxnSpPr>
            <a:cxnSpLocks noChangeShapeType="1"/>
          </p:cNvCxnSpPr>
          <p:nvPr/>
        </p:nvCxnSpPr>
        <p:spPr bwMode="auto">
          <a:xfrm>
            <a:off x="4239816" y="3964781"/>
            <a:ext cx="1285875" cy="119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47" name="Text Box 25"/>
          <p:cNvSpPr txBox="1">
            <a:spLocks noChangeArrowheads="1"/>
          </p:cNvSpPr>
          <p:nvPr/>
        </p:nvSpPr>
        <p:spPr bwMode="auto">
          <a:xfrm>
            <a:off x="4239817" y="3954067"/>
            <a:ext cx="12727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teacherID</a:t>
            </a:r>
          </a:p>
        </p:txBody>
      </p:sp>
      <p:sp>
        <p:nvSpPr>
          <p:cNvPr id="44048" name="Rectangle 22"/>
          <p:cNvSpPr>
            <a:spLocks noChangeArrowheads="1"/>
          </p:cNvSpPr>
          <p:nvPr/>
        </p:nvSpPr>
        <p:spPr bwMode="auto">
          <a:xfrm>
            <a:off x="4144567" y="2035969"/>
            <a:ext cx="1296590" cy="642938"/>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49" name="Text Box 24"/>
          <p:cNvSpPr txBox="1">
            <a:spLocks noChangeArrowheads="1"/>
          </p:cNvSpPr>
          <p:nvPr/>
        </p:nvSpPr>
        <p:spPr bwMode="auto">
          <a:xfrm>
            <a:off x="4416030" y="2041923"/>
            <a:ext cx="9489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Student</a:t>
            </a:r>
          </a:p>
        </p:txBody>
      </p:sp>
      <p:cxnSp>
        <p:nvCxnSpPr>
          <p:cNvPr id="44050" name="Straight Connector 26"/>
          <p:cNvCxnSpPr>
            <a:cxnSpLocks noChangeShapeType="1"/>
          </p:cNvCxnSpPr>
          <p:nvPr/>
        </p:nvCxnSpPr>
        <p:spPr bwMode="auto">
          <a:xfrm>
            <a:off x="4132660" y="2316956"/>
            <a:ext cx="1285875" cy="119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51" name="Text Box 25"/>
          <p:cNvSpPr txBox="1">
            <a:spLocks noChangeArrowheads="1"/>
          </p:cNvSpPr>
          <p:nvPr/>
        </p:nvSpPr>
        <p:spPr bwMode="auto">
          <a:xfrm>
            <a:off x="4186237" y="2339579"/>
            <a:ext cx="12727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studentNumber</a:t>
            </a:r>
          </a:p>
        </p:txBody>
      </p:sp>
      <p:sp>
        <p:nvSpPr>
          <p:cNvPr id="44052" name="Rectangle 22"/>
          <p:cNvSpPr>
            <a:spLocks noChangeArrowheads="1"/>
          </p:cNvSpPr>
          <p:nvPr/>
        </p:nvSpPr>
        <p:spPr bwMode="auto">
          <a:xfrm>
            <a:off x="5954317" y="2786063"/>
            <a:ext cx="1296590" cy="857250"/>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53" name="Text Box 24"/>
          <p:cNvSpPr txBox="1">
            <a:spLocks noChangeArrowheads="1"/>
          </p:cNvSpPr>
          <p:nvPr/>
        </p:nvSpPr>
        <p:spPr bwMode="auto">
          <a:xfrm>
            <a:off x="6147199" y="2789635"/>
            <a:ext cx="10394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a:ln>
                  <a:noFill/>
                </a:ln>
                <a:solidFill>
                  <a:srgbClr val="002F5F"/>
                </a:solidFill>
                <a:effectLst/>
                <a:uLnTx/>
                <a:uFillTx/>
                <a:latin typeface="Arial" panose="020B0604020202020204" pitchFamily="34" charset="0"/>
                <a:ea typeface="+mn-ea"/>
                <a:cs typeface="+mn-cs"/>
              </a:rPr>
              <a:t>Person</a:t>
            </a:r>
          </a:p>
        </p:txBody>
      </p:sp>
      <p:cxnSp>
        <p:nvCxnSpPr>
          <p:cNvPr id="44054" name="Straight Connector 30"/>
          <p:cNvCxnSpPr>
            <a:cxnSpLocks noChangeShapeType="1"/>
          </p:cNvCxnSpPr>
          <p:nvPr/>
        </p:nvCxnSpPr>
        <p:spPr bwMode="auto">
          <a:xfrm>
            <a:off x="5954316" y="3064669"/>
            <a:ext cx="1285875" cy="119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55" name="Text Box 25"/>
          <p:cNvSpPr txBox="1">
            <a:spLocks noChangeArrowheads="1"/>
          </p:cNvSpPr>
          <p:nvPr/>
        </p:nvSpPr>
        <p:spPr bwMode="auto">
          <a:xfrm>
            <a:off x="5954317" y="3053954"/>
            <a:ext cx="12727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a:ln>
                  <a:noFill/>
                </a:ln>
                <a:solidFill>
                  <a:srgbClr val="002F5F"/>
                </a:solidFill>
                <a:effectLst/>
                <a:uLnTx/>
                <a:uFillTx/>
                <a:latin typeface="Arial" panose="020B0604020202020204" pitchFamily="34" charset="0"/>
                <a:ea typeface="+mn-ea"/>
                <a:cs typeface="+mn-cs"/>
              </a:rPr>
              <a:t>address</a:t>
            </a:r>
          </a:p>
        </p:txBody>
      </p:sp>
      <p:sp>
        <p:nvSpPr>
          <p:cNvPr id="44056" name="Isosceles Triangle 32"/>
          <p:cNvSpPr>
            <a:spLocks noChangeArrowheads="1"/>
          </p:cNvSpPr>
          <p:nvPr/>
        </p:nvSpPr>
        <p:spPr bwMode="auto">
          <a:xfrm rot="10800000">
            <a:off x="6232922" y="2518174"/>
            <a:ext cx="214313" cy="267890"/>
          </a:xfrm>
          <a:prstGeom prst="triangle">
            <a:avLst>
              <a:gd name="adj" fmla="val 50000"/>
            </a:avLst>
          </a:prstGeom>
          <a:solidFill>
            <a:schemeClr val="bg1"/>
          </a:solidFill>
          <a:ln w="9525" algn="ctr">
            <a:solidFill>
              <a:schemeClr val="tx1"/>
            </a:solidFill>
            <a:round/>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4057" name="Isosceles Triangle 37"/>
          <p:cNvSpPr>
            <a:spLocks noChangeArrowheads="1"/>
          </p:cNvSpPr>
          <p:nvPr/>
        </p:nvSpPr>
        <p:spPr bwMode="auto">
          <a:xfrm>
            <a:off x="6347222" y="3643313"/>
            <a:ext cx="214313" cy="267891"/>
          </a:xfrm>
          <a:prstGeom prst="triangle">
            <a:avLst>
              <a:gd name="adj" fmla="val 50000"/>
            </a:avLst>
          </a:prstGeom>
          <a:solidFill>
            <a:schemeClr val="bg1"/>
          </a:solidFill>
          <a:ln w="9525" algn="ctr">
            <a:solidFill>
              <a:schemeClr val="tx1"/>
            </a:solidFill>
            <a:round/>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cxnSp>
        <p:nvCxnSpPr>
          <p:cNvPr id="44058" name="Straight Connector 39"/>
          <p:cNvCxnSpPr>
            <a:cxnSpLocks noChangeShapeType="1"/>
            <a:stCxn id="44056" idx="3"/>
          </p:cNvCxnSpPr>
          <p:nvPr/>
        </p:nvCxnSpPr>
        <p:spPr bwMode="auto">
          <a:xfrm rot="5400000" flipH="1" flipV="1">
            <a:off x="6179940" y="2356844"/>
            <a:ext cx="321469"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59" name="Straight Connector 43"/>
          <p:cNvCxnSpPr>
            <a:cxnSpLocks noChangeShapeType="1"/>
          </p:cNvCxnSpPr>
          <p:nvPr/>
        </p:nvCxnSpPr>
        <p:spPr bwMode="auto">
          <a:xfrm>
            <a:off x="5429250" y="2182417"/>
            <a:ext cx="910829"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60" name="Straight Connector 44"/>
          <p:cNvCxnSpPr>
            <a:cxnSpLocks noChangeShapeType="1"/>
          </p:cNvCxnSpPr>
          <p:nvPr/>
        </p:nvCxnSpPr>
        <p:spPr bwMode="auto">
          <a:xfrm>
            <a:off x="5542361" y="4077892"/>
            <a:ext cx="910828"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61" name="Straight Connector 51"/>
          <p:cNvCxnSpPr>
            <a:cxnSpLocks noChangeShapeType="1"/>
            <a:stCxn id="44057" idx="3"/>
          </p:cNvCxnSpPr>
          <p:nvPr/>
        </p:nvCxnSpPr>
        <p:spPr bwMode="auto">
          <a:xfrm rot="5400000">
            <a:off x="6370440" y="3987999"/>
            <a:ext cx="160734" cy="71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2" name="Title 1"/>
          <p:cNvSpPr>
            <a:spLocks noGrp="1"/>
          </p:cNvSpPr>
          <p:nvPr>
            <p:ph type="title"/>
          </p:nvPr>
        </p:nvSpPr>
        <p:spPr/>
        <p:txBody>
          <a:bodyPr/>
          <a:lstStyle/>
          <a:p>
            <a:r>
              <a:rPr lang="sv-SE" dirty="0"/>
              <a:t>Modelling Generalization in UML</a:t>
            </a:r>
          </a:p>
        </p:txBody>
      </p:sp>
      <p:sp>
        <p:nvSpPr>
          <p:cNvPr id="31" name="Rectangle 22"/>
          <p:cNvSpPr>
            <a:spLocks noChangeArrowheads="1"/>
          </p:cNvSpPr>
          <p:nvPr/>
        </p:nvSpPr>
        <p:spPr bwMode="auto">
          <a:xfrm>
            <a:off x="1365647" y="3311712"/>
            <a:ext cx="1932754" cy="642938"/>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33" name="Text Box 24"/>
          <p:cNvSpPr txBox="1">
            <a:spLocks noChangeArrowheads="1"/>
          </p:cNvSpPr>
          <p:nvPr/>
        </p:nvSpPr>
        <p:spPr bwMode="auto">
          <a:xfrm>
            <a:off x="1371601" y="3315285"/>
            <a:ext cx="227467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ComputerTeacher</a:t>
            </a:r>
          </a:p>
        </p:txBody>
      </p:sp>
      <p:cxnSp>
        <p:nvCxnSpPr>
          <p:cNvPr id="34" name="Straight Connector 22"/>
          <p:cNvCxnSpPr>
            <a:cxnSpLocks noChangeShapeType="1"/>
          </p:cNvCxnSpPr>
          <p:nvPr/>
        </p:nvCxnSpPr>
        <p:spPr bwMode="auto">
          <a:xfrm>
            <a:off x="1402976" y="3600388"/>
            <a:ext cx="185809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6" name="Rectangle 22"/>
          <p:cNvSpPr>
            <a:spLocks noChangeArrowheads="1"/>
          </p:cNvSpPr>
          <p:nvPr/>
        </p:nvSpPr>
        <p:spPr bwMode="auto">
          <a:xfrm>
            <a:off x="1364064" y="4147110"/>
            <a:ext cx="1932754" cy="642938"/>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37" name="Text Box 24"/>
          <p:cNvSpPr txBox="1">
            <a:spLocks noChangeArrowheads="1"/>
          </p:cNvSpPr>
          <p:nvPr/>
        </p:nvSpPr>
        <p:spPr bwMode="auto">
          <a:xfrm>
            <a:off x="1370018" y="4150683"/>
            <a:ext cx="227467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350" b="1" i="0" u="none" strike="noStrike" kern="1200" cap="none" spc="0" normalizeH="0" baseline="0" noProof="0" dirty="0">
                <a:ln>
                  <a:noFill/>
                </a:ln>
                <a:solidFill>
                  <a:srgbClr val="002F5F"/>
                </a:solidFill>
                <a:effectLst/>
                <a:uLnTx/>
                <a:uFillTx/>
                <a:latin typeface="Arial" panose="020B0604020202020204" pitchFamily="34" charset="0"/>
                <a:ea typeface="+mn-ea"/>
                <a:cs typeface="+mn-cs"/>
              </a:rPr>
              <a:t>MathTeacher</a:t>
            </a:r>
          </a:p>
        </p:txBody>
      </p:sp>
      <p:cxnSp>
        <p:nvCxnSpPr>
          <p:cNvPr id="38" name="Straight Connector 22"/>
          <p:cNvCxnSpPr>
            <a:cxnSpLocks noChangeShapeType="1"/>
          </p:cNvCxnSpPr>
          <p:nvPr/>
        </p:nvCxnSpPr>
        <p:spPr bwMode="auto">
          <a:xfrm>
            <a:off x="1401393" y="4435786"/>
            <a:ext cx="185809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44"/>
          <p:cNvCxnSpPr>
            <a:cxnSpLocks noChangeShapeType="1"/>
          </p:cNvCxnSpPr>
          <p:nvPr/>
        </p:nvCxnSpPr>
        <p:spPr bwMode="auto">
          <a:xfrm>
            <a:off x="3304064" y="4263283"/>
            <a:ext cx="910828"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44"/>
          <p:cNvCxnSpPr>
            <a:cxnSpLocks noChangeShapeType="1"/>
          </p:cNvCxnSpPr>
          <p:nvPr/>
        </p:nvCxnSpPr>
        <p:spPr bwMode="auto">
          <a:xfrm>
            <a:off x="3313179" y="3839789"/>
            <a:ext cx="910828" cy="11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 name="Isosceles Triangle 32"/>
          <p:cNvSpPr>
            <a:spLocks noChangeArrowheads="1"/>
          </p:cNvSpPr>
          <p:nvPr/>
        </p:nvSpPr>
        <p:spPr bwMode="auto">
          <a:xfrm rot="5400000">
            <a:off x="4013055" y="3714058"/>
            <a:ext cx="263022" cy="219497"/>
          </a:xfrm>
          <a:prstGeom prst="triangle">
            <a:avLst>
              <a:gd name="adj" fmla="val 50000"/>
            </a:avLst>
          </a:prstGeom>
          <a:solidFill>
            <a:schemeClr val="bg1"/>
          </a:solidFill>
          <a:ln w="9525" algn="ctr">
            <a:solidFill>
              <a:schemeClr val="tx1"/>
            </a:solidFill>
            <a:round/>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
        <p:nvSpPr>
          <p:cNvPr id="42" name="Isosceles Triangle 32"/>
          <p:cNvSpPr>
            <a:spLocks noChangeArrowheads="1"/>
          </p:cNvSpPr>
          <p:nvPr/>
        </p:nvSpPr>
        <p:spPr bwMode="auto">
          <a:xfrm rot="5400000">
            <a:off x="4013947" y="4145024"/>
            <a:ext cx="263022" cy="219497"/>
          </a:xfrm>
          <a:prstGeom prst="triangle">
            <a:avLst>
              <a:gd name="adj" fmla="val 50000"/>
            </a:avLst>
          </a:prstGeom>
          <a:solidFill>
            <a:schemeClr val="bg1"/>
          </a:solidFill>
          <a:ln w="9525" algn="ctr">
            <a:solidFill>
              <a:schemeClr val="tx1"/>
            </a:solidFill>
            <a:round/>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1" u="none" strike="noStrike" kern="1200" cap="none" spc="0" normalizeH="0" baseline="0" noProof="0">
              <a:ln>
                <a:noFill/>
              </a:ln>
              <a:solidFill>
                <a:srgbClr val="002F5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1909694"/>
      </p:ext>
    </p:extLst>
  </p:cSld>
  <p:clrMapOvr>
    <a:masterClrMapping/>
  </p:clrMapOvr>
  <mc:AlternateContent xmlns:mc="http://schemas.openxmlformats.org/markup-compatibility/2006" xmlns:p14="http://schemas.microsoft.com/office/powerpoint/2010/main">
    <mc:Choice Requires="p14">
      <p:transition spd="slow" p14:dur="2000" advTm="57478"/>
    </mc:Choice>
    <mc:Fallback xmlns="">
      <p:transition spd="slow" advTm="57478"/>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7654247" y="0"/>
            <a:ext cx="1387011" cy="12242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1999" y="627534"/>
            <a:ext cx="8022391" cy="596700"/>
          </a:xfrm>
        </p:spPr>
        <p:txBody>
          <a:bodyPr/>
          <a:lstStyle/>
          <a:p>
            <a:r>
              <a:rPr lang="sv-SE" dirty="0"/>
              <a:t>Modelling generalization in UML</a:t>
            </a:r>
          </a:p>
        </p:txBody>
      </p:sp>
      <p:sp>
        <p:nvSpPr>
          <p:cNvPr id="5" name="Right Arrow 4"/>
          <p:cNvSpPr/>
          <p:nvPr/>
        </p:nvSpPr>
        <p:spPr>
          <a:xfrm>
            <a:off x="5390702" y="2349791"/>
            <a:ext cx="435935" cy="60605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sv-SE"/>
          </a:p>
        </p:txBody>
      </p:sp>
      <p:sp>
        <p:nvSpPr>
          <p:cNvPr id="9" name="Rectangle 71"/>
          <p:cNvSpPr>
            <a:spLocks noChangeArrowheads="1"/>
          </p:cNvSpPr>
          <p:nvPr/>
        </p:nvSpPr>
        <p:spPr bwMode="auto">
          <a:xfrm>
            <a:off x="6125537" y="2611066"/>
            <a:ext cx="1134665" cy="377429"/>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r>
              <a:rPr lang="sv-SE" altLang="sv-SE" sz="1050" b="1" i="0"/>
              <a:t>Person</a:t>
            </a:r>
            <a:endParaRPr lang="en-US" altLang="sv-SE" sz="1050" b="1" i="0"/>
          </a:p>
        </p:txBody>
      </p:sp>
      <p:sp>
        <p:nvSpPr>
          <p:cNvPr id="10" name="Rectangle 72"/>
          <p:cNvSpPr>
            <a:spLocks noChangeArrowheads="1"/>
          </p:cNvSpPr>
          <p:nvPr/>
        </p:nvSpPr>
        <p:spPr bwMode="auto">
          <a:xfrm>
            <a:off x="6125537" y="3692154"/>
            <a:ext cx="1134665" cy="377429"/>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r>
              <a:rPr lang="sv-SE" altLang="sv-SE" sz="1050" b="1" i="0" dirty="0" err="1"/>
              <a:t>Teacher</a:t>
            </a:r>
            <a:endParaRPr lang="en-US" altLang="sv-SE" sz="1050" b="1" i="0" dirty="0"/>
          </a:p>
        </p:txBody>
      </p:sp>
      <p:sp>
        <p:nvSpPr>
          <p:cNvPr id="11" name="AutoShape 73"/>
          <p:cNvSpPr>
            <a:spLocks noChangeArrowheads="1"/>
          </p:cNvSpPr>
          <p:nvPr/>
        </p:nvSpPr>
        <p:spPr bwMode="auto">
          <a:xfrm rot="-174276">
            <a:off x="6611312" y="2989685"/>
            <a:ext cx="216694" cy="325041"/>
          </a:xfrm>
          <a:prstGeom prst="triangle">
            <a:avLst>
              <a:gd name="adj" fmla="val 50000"/>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12" name="Rectangle 74"/>
          <p:cNvSpPr>
            <a:spLocks noChangeArrowheads="1"/>
          </p:cNvSpPr>
          <p:nvPr/>
        </p:nvSpPr>
        <p:spPr bwMode="auto">
          <a:xfrm>
            <a:off x="6125537" y="1532360"/>
            <a:ext cx="1134665" cy="377429"/>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r>
              <a:rPr lang="sv-SE" altLang="sv-SE" sz="1050" b="1" i="0"/>
              <a:t>Student</a:t>
            </a:r>
            <a:endParaRPr lang="en-US" altLang="sv-SE" sz="1050" b="1" i="0"/>
          </a:p>
        </p:txBody>
      </p:sp>
      <p:sp>
        <p:nvSpPr>
          <p:cNvPr id="13" name="Line 75"/>
          <p:cNvSpPr>
            <a:spLocks noChangeShapeType="1"/>
          </p:cNvSpPr>
          <p:nvPr/>
        </p:nvSpPr>
        <p:spPr bwMode="auto">
          <a:xfrm flipH="1">
            <a:off x="6719658" y="1909790"/>
            <a:ext cx="0" cy="377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14" name="AutoShape 76"/>
          <p:cNvSpPr>
            <a:spLocks noChangeArrowheads="1"/>
          </p:cNvSpPr>
          <p:nvPr/>
        </p:nvSpPr>
        <p:spPr bwMode="auto">
          <a:xfrm rot="10800000">
            <a:off x="6611312" y="2287217"/>
            <a:ext cx="216694" cy="325041"/>
          </a:xfrm>
          <a:prstGeom prst="triangle">
            <a:avLst>
              <a:gd name="adj" fmla="val 50000"/>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15" name="Line 77"/>
          <p:cNvSpPr>
            <a:spLocks noChangeShapeType="1"/>
          </p:cNvSpPr>
          <p:nvPr/>
        </p:nvSpPr>
        <p:spPr bwMode="auto">
          <a:xfrm flipV="1">
            <a:off x="6719658" y="3313536"/>
            <a:ext cx="0" cy="3786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49" name="Rectangle 9"/>
          <p:cNvSpPr>
            <a:spLocks noChangeArrowheads="1"/>
          </p:cNvSpPr>
          <p:nvPr/>
        </p:nvSpPr>
        <p:spPr bwMode="auto">
          <a:xfrm>
            <a:off x="7767677" y="2662617"/>
            <a:ext cx="1160143" cy="246221"/>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sz="1000" b="1" dirty="0"/>
              <a:t>Superclass</a:t>
            </a:r>
            <a:endParaRPr lang="en-US" altLang="sv-SE" sz="1000" b="1" dirty="0"/>
          </a:p>
        </p:txBody>
      </p:sp>
      <p:sp>
        <p:nvSpPr>
          <p:cNvPr id="50" name="Rectangle 9"/>
          <p:cNvSpPr>
            <a:spLocks noChangeArrowheads="1"/>
          </p:cNvSpPr>
          <p:nvPr/>
        </p:nvSpPr>
        <p:spPr bwMode="auto">
          <a:xfrm>
            <a:off x="7767677" y="1622745"/>
            <a:ext cx="1160143" cy="246221"/>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sz="1000" b="1" dirty="0"/>
              <a:t>Subclass</a:t>
            </a:r>
            <a:endParaRPr lang="en-US" altLang="sv-SE" sz="1000" b="1" dirty="0"/>
          </a:p>
        </p:txBody>
      </p:sp>
      <p:sp>
        <p:nvSpPr>
          <p:cNvPr id="51" name="Rectangle 9"/>
          <p:cNvSpPr>
            <a:spLocks noChangeArrowheads="1"/>
          </p:cNvSpPr>
          <p:nvPr/>
        </p:nvSpPr>
        <p:spPr bwMode="auto">
          <a:xfrm>
            <a:off x="7845688" y="3704606"/>
            <a:ext cx="1160143" cy="246221"/>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sz="1000" b="1" dirty="0"/>
              <a:t>Subclass</a:t>
            </a:r>
            <a:endParaRPr lang="en-US" altLang="sv-SE" sz="1000" b="1" dirty="0"/>
          </a:p>
        </p:txBody>
      </p:sp>
      <p:sp>
        <p:nvSpPr>
          <p:cNvPr id="52" name="AutoShape 46"/>
          <p:cNvSpPr>
            <a:spLocks noChangeArrowheads="1"/>
          </p:cNvSpPr>
          <p:nvPr/>
        </p:nvSpPr>
        <p:spPr bwMode="auto">
          <a:xfrm>
            <a:off x="7334633" y="1691553"/>
            <a:ext cx="355670" cy="78498"/>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53" name="AutoShape 46"/>
          <p:cNvSpPr>
            <a:spLocks noChangeArrowheads="1"/>
          </p:cNvSpPr>
          <p:nvPr/>
        </p:nvSpPr>
        <p:spPr bwMode="auto">
          <a:xfrm>
            <a:off x="7348811" y="2779619"/>
            <a:ext cx="355670" cy="78498"/>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54" name="AutoShape 46"/>
          <p:cNvSpPr>
            <a:spLocks noChangeArrowheads="1"/>
          </p:cNvSpPr>
          <p:nvPr/>
        </p:nvSpPr>
        <p:spPr bwMode="auto">
          <a:xfrm>
            <a:off x="7341719" y="3835788"/>
            <a:ext cx="355670" cy="78498"/>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7" name="Right Brace 6"/>
          <p:cNvSpPr/>
          <p:nvPr/>
        </p:nvSpPr>
        <p:spPr>
          <a:xfrm rot="5400000">
            <a:off x="7282204" y="2990805"/>
            <a:ext cx="330849" cy="29603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6" name="Right Brace 55"/>
          <p:cNvSpPr/>
          <p:nvPr/>
        </p:nvSpPr>
        <p:spPr>
          <a:xfrm rot="5400000">
            <a:off x="2756866" y="2150243"/>
            <a:ext cx="330850" cy="46415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TextBox 7"/>
          <p:cNvSpPr txBox="1"/>
          <p:nvPr/>
        </p:nvSpPr>
        <p:spPr>
          <a:xfrm>
            <a:off x="2364859" y="4636420"/>
            <a:ext cx="1394522" cy="338554"/>
          </a:xfrm>
          <a:prstGeom prst="rect">
            <a:avLst/>
          </a:prstGeom>
          <a:noFill/>
        </p:spPr>
        <p:txBody>
          <a:bodyPr wrap="square" rtlCol="0">
            <a:spAutoFit/>
          </a:bodyPr>
          <a:lstStyle/>
          <a:p>
            <a:r>
              <a:rPr lang="sv-SE" sz="1600" dirty="0"/>
              <a:t>Real World</a:t>
            </a:r>
          </a:p>
        </p:txBody>
      </p:sp>
      <p:sp>
        <p:nvSpPr>
          <p:cNvPr id="58" name="TextBox 57"/>
          <p:cNvSpPr txBox="1"/>
          <p:nvPr/>
        </p:nvSpPr>
        <p:spPr>
          <a:xfrm>
            <a:off x="6783103" y="4652572"/>
            <a:ext cx="1765472" cy="338554"/>
          </a:xfrm>
          <a:prstGeom prst="rect">
            <a:avLst/>
          </a:prstGeom>
          <a:noFill/>
        </p:spPr>
        <p:txBody>
          <a:bodyPr wrap="square" rtlCol="0">
            <a:spAutoFit/>
          </a:bodyPr>
          <a:lstStyle/>
          <a:p>
            <a:r>
              <a:rPr lang="sv-SE" sz="1600" dirty="0"/>
              <a:t>The Model World</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212" y="1639917"/>
            <a:ext cx="4175430" cy="25378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07356223"/>
      </p:ext>
    </p:extLst>
  </p:cSld>
  <p:clrMapOvr>
    <a:masterClrMapping/>
  </p:clrMapOvr>
  <mc:AlternateContent xmlns:mc="http://schemas.openxmlformats.org/markup-compatibility/2006" xmlns:p14="http://schemas.microsoft.com/office/powerpoint/2010/main">
    <mc:Choice Requires="p14">
      <p:transition spd="slow" p14:dur="2000" advTm="29484"/>
    </mc:Choice>
    <mc:Fallback xmlns="">
      <p:transition spd="slow" advTm="2948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7654247" y="0"/>
            <a:ext cx="1387011" cy="12242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1999" y="627534"/>
            <a:ext cx="8022391" cy="596700"/>
          </a:xfrm>
        </p:spPr>
        <p:txBody>
          <a:bodyPr/>
          <a:lstStyle/>
          <a:p>
            <a:r>
              <a:rPr lang="sv-SE" dirty="0"/>
              <a:t>Generalization</a:t>
            </a:r>
          </a:p>
        </p:txBody>
      </p:sp>
      <p:sp>
        <p:nvSpPr>
          <p:cNvPr id="65" name="Content Placeholder 2"/>
          <p:cNvSpPr>
            <a:spLocks noGrp="1"/>
          </p:cNvSpPr>
          <p:nvPr>
            <p:ph idx="1"/>
          </p:nvPr>
        </p:nvSpPr>
        <p:spPr>
          <a:xfrm>
            <a:off x="791999" y="1275534"/>
            <a:ext cx="3185772" cy="1595257"/>
          </a:xfrm>
        </p:spPr>
        <p:txBody>
          <a:bodyPr>
            <a:noAutofit/>
          </a:bodyPr>
          <a:lstStyle/>
          <a:p>
            <a:r>
              <a:rPr lang="sv-SE" altLang="sv-SE" sz="1600" dirty="0"/>
              <a:t>Generalizering are grouping of classes, where classes totally include others</a:t>
            </a:r>
          </a:p>
          <a:p>
            <a:r>
              <a:rPr lang="sv-SE" sz="1600" dirty="0"/>
              <a:t>The opposite to generalization is specialization</a:t>
            </a:r>
          </a:p>
        </p:txBody>
      </p:sp>
      <p:sp>
        <p:nvSpPr>
          <p:cNvPr id="34" name="TextBox 33"/>
          <p:cNvSpPr txBox="1"/>
          <p:nvPr/>
        </p:nvSpPr>
        <p:spPr>
          <a:xfrm>
            <a:off x="3972195" y="4214912"/>
            <a:ext cx="5791199" cy="553998"/>
          </a:xfrm>
          <a:prstGeom prst="rect">
            <a:avLst/>
          </a:prstGeom>
          <a:noFill/>
        </p:spPr>
        <p:txBody>
          <a:bodyPr wrap="square" rtlCol="0">
            <a:spAutoFit/>
          </a:bodyPr>
          <a:lstStyle/>
          <a:p>
            <a:pPr marL="285750" indent="-285750">
              <a:buFont typeface="Arial" panose="020B0604020202020204" pitchFamily="34" charset="0"/>
              <a:buChar char="•"/>
            </a:pPr>
            <a:r>
              <a:rPr lang="sv-SE" sz="1500" dirty="0"/>
              <a:t>Person is a generalization of Woman and Student</a:t>
            </a:r>
          </a:p>
          <a:p>
            <a:pPr marL="285750" indent="-285750">
              <a:buFont typeface="Arial" panose="020B0604020202020204" pitchFamily="34" charset="0"/>
              <a:buChar char="•"/>
            </a:pPr>
            <a:r>
              <a:rPr lang="sv-SE" sz="1500" dirty="0"/>
              <a:t>Woman and Student are specializations of Person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771" y="1476302"/>
            <a:ext cx="4175430" cy="25378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54387881"/>
      </p:ext>
    </p:extLst>
  </p:cSld>
  <p:clrMapOvr>
    <a:masterClrMapping/>
  </p:clrMapOvr>
  <mc:AlternateContent xmlns:mc="http://schemas.openxmlformats.org/markup-compatibility/2006" xmlns:p14="http://schemas.microsoft.com/office/powerpoint/2010/main">
    <mc:Choice Requires="p14">
      <p:transition spd="slow" p14:dur="2000" advTm="67211"/>
    </mc:Choice>
    <mc:Fallback xmlns="">
      <p:transition spd="slow" advTm="6721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6850800" cy="596700"/>
          </a:xfrm>
        </p:spPr>
        <p:txBody>
          <a:bodyPr/>
          <a:lstStyle/>
          <a:p>
            <a:r>
              <a:rPr lang="sv-SE" dirty="0" err="1"/>
              <a:t>Domain</a:t>
            </a:r>
            <a:r>
              <a:rPr lang="sv-SE" dirty="0"/>
              <a:t> </a:t>
            </a:r>
            <a:r>
              <a:rPr lang="sv-SE" dirty="0" err="1"/>
              <a:t>description</a:t>
            </a:r>
            <a:endParaRPr lang="sv-SE" dirty="0"/>
          </a:p>
        </p:txBody>
      </p:sp>
      <p:sp>
        <p:nvSpPr>
          <p:cNvPr id="3" name="Content Placeholder 2"/>
          <p:cNvSpPr>
            <a:spLocks noGrp="1"/>
          </p:cNvSpPr>
          <p:nvPr>
            <p:ph idx="1"/>
          </p:nvPr>
        </p:nvSpPr>
        <p:spPr>
          <a:xfrm>
            <a:off x="533400" y="660300"/>
            <a:ext cx="8077200" cy="4267200"/>
          </a:xfrm>
        </p:spPr>
        <p:txBody>
          <a:bodyPr>
            <a:normAutofit fontScale="40000" lnSpcReduction="20000"/>
          </a:bodyPr>
          <a:lstStyle/>
          <a:p>
            <a:r>
              <a:rPr lang="sv-SE" dirty="0"/>
              <a:t>This is a </a:t>
            </a:r>
            <a:r>
              <a:rPr lang="sv-SE" dirty="0" err="1"/>
              <a:t>domain</a:t>
            </a:r>
            <a:r>
              <a:rPr lang="sv-SE" dirty="0"/>
              <a:t> </a:t>
            </a:r>
            <a:r>
              <a:rPr lang="sv-SE" dirty="0" err="1"/>
              <a:t>description</a:t>
            </a:r>
            <a:r>
              <a:rPr lang="sv-SE" dirty="0"/>
              <a:t> </a:t>
            </a:r>
            <a:r>
              <a:rPr lang="sv-SE" dirty="0" err="1"/>
              <a:t>of</a:t>
            </a:r>
            <a:r>
              <a:rPr lang="sv-SE" dirty="0"/>
              <a:t> small </a:t>
            </a:r>
            <a:r>
              <a:rPr lang="sv-SE" dirty="0" err="1"/>
              <a:t>university</a:t>
            </a:r>
            <a:r>
              <a:rPr lang="sv-SE" dirty="0"/>
              <a:t> </a:t>
            </a:r>
            <a:r>
              <a:rPr lang="sv-SE" dirty="0" err="1"/>
              <a:t>library</a:t>
            </a:r>
            <a:r>
              <a:rPr lang="sv-SE" dirty="0"/>
              <a:t> in Sweden</a:t>
            </a:r>
          </a:p>
          <a:p>
            <a:r>
              <a:rPr lang="sv-SE" dirty="0"/>
              <a:t>For </a:t>
            </a:r>
            <a:r>
              <a:rPr lang="sv-SE" dirty="0" err="1"/>
              <a:t>each</a:t>
            </a:r>
            <a:r>
              <a:rPr lang="sv-SE" dirty="0"/>
              <a:t> </a:t>
            </a:r>
            <a:r>
              <a:rPr lang="sv-SE" dirty="0" err="1"/>
              <a:t>borrower</a:t>
            </a:r>
            <a:r>
              <a:rPr lang="sv-SE" dirty="0"/>
              <a:t>, the </a:t>
            </a:r>
            <a:r>
              <a:rPr lang="sv-SE" dirty="0" err="1"/>
              <a:t>library</a:t>
            </a:r>
            <a:r>
              <a:rPr lang="sv-SE" dirty="0"/>
              <a:t> </a:t>
            </a:r>
            <a:r>
              <a:rPr lang="sv-SE" dirty="0" err="1"/>
              <a:t>needs</a:t>
            </a:r>
            <a:r>
              <a:rPr lang="sv-SE" dirty="0"/>
              <a:t> to </a:t>
            </a:r>
            <a:r>
              <a:rPr lang="sv-SE" dirty="0" err="1"/>
              <a:t>have</a:t>
            </a:r>
            <a:r>
              <a:rPr lang="sv-SE" dirty="0"/>
              <a:t> information </a:t>
            </a:r>
            <a:r>
              <a:rPr lang="sv-SE" dirty="0" err="1"/>
              <a:t>of</a:t>
            </a:r>
            <a:r>
              <a:rPr lang="sv-SE" dirty="0"/>
              <a:t> </a:t>
            </a:r>
            <a:r>
              <a:rPr lang="en-US" dirty="0"/>
              <a:t>national ID Number (called personal number in Sweden), </a:t>
            </a:r>
            <a:r>
              <a:rPr lang="sv-SE" dirty="0" err="1"/>
              <a:t>name</a:t>
            </a:r>
            <a:r>
              <a:rPr lang="sv-SE" dirty="0"/>
              <a:t>, </a:t>
            </a:r>
            <a:r>
              <a:rPr lang="sv-SE" dirty="0" err="1"/>
              <a:t>address</a:t>
            </a:r>
            <a:r>
              <a:rPr lang="sv-SE" dirty="0"/>
              <a:t> and </a:t>
            </a:r>
            <a:r>
              <a:rPr lang="sv-SE" dirty="0" err="1"/>
              <a:t>library</a:t>
            </a:r>
            <a:r>
              <a:rPr lang="sv-SE" dirty="0"/>
              <a:t> </a:t>
            </a:r>
            <a:r>
              <a:rPr lang="sv-SE" dirty="0" err="1"/>
              <a:t>card</a:t>
            </a:r>
            <a:r>
              <a:rPr lang="sv-SE" dirty="0"/>
              <a:t> </a:t>
            </a:r>
            <a:r>
              <a:rPr lang="sv-SE" dirty="0" err="1"/>
              <a:t>number</a:t>
            </a:r>
            <a:r>
              <a:rPr lang="sv-SE" dirty="0"/>
              <a:t> </a:t>
            </a:r>
          </a:p>
          <a:p>
            <a:r>
              <a:rPr lang="sv-SE" dirty="0"/>
              <a:t>For </a:t>
            </a:r>
            <a:r>
              <a:rPr lang="sv-SE" dirty="0" err="1"/>
              <a:t>each</a:t>
            </a:r>
            <a:r>
              <a:rPr lang="sv-SE" dirty="0"/>
              <a:t> </a:t>
            </a:r>
            <a:r>
              <a:rPr lang="sv-SE" dirty="0" err="1"/>
              <a:t>employed</a:t>
            </a:r>
            <a:r>
              <a:rPr lang="sv-SE" dirty="0"/>
              <a:t> </a:t>
            </a:r>
            <a:r>
              <a:rPr lang="sv-SE" dirty="0" err="1"/>
              <a:t>librarian</a:t>
            </a:r>
            <a:r>
              <a:rPr lang="sv-SE" dirty="0"/>
              <a:t>, the </a:t>
            </a:r>
            <a:r>
              <a:rPr lang="sv-SE" dirty="0" err="1"/>
              <a:t>library</a:t>
            </a:r>
            <a:r>
              <a:rPr lang="sv-SE" dirty="0"/>
              <a:t> </a:t>
            </a:r>
            <a:r>
              <a:rPr lang="sv-SE" dirty="0" err="1"/>
              <a:t>needs</a:t>
            </a:r>
            <a:r>
              <a:rPr lang="sv-SE" dirty="0"/>
              <a:t> to </a:t>
            </a:r>
            <a:r>
              <a:rPr lang="sv-SE" dirty="0" err="1"/>
              <a:t>have</a:t>
            </a:r>
            <a:r>
              <a:rPr lang="sv-SE" dirty="0"/>
              <a:t> </a:t>
            </a:r>
            <a:r>
              <a:rPr lang="en-US" dirty="0"/>
              <a:t>national ID Number (called personal number in Sweden), </a:t>
            </a:r>
            <a:r>
              <a:rPr lang="sv-SE" dirty="0" err="1"/>
              <a:t>name</a:t>
            </a:r>
            <a:r>
              <a:rPr lang="sv-SE" dirty="0"/>
              <a:t>, </a:t>
            </a:r>
            <a:r>
              <a:rPr lang="sv-SE" dirty="0" err="1"/>
              <a:t>address</a:t>
            </a:r>
            <a:r>
              <a:rPr lang="sv-SE" dirty="0"/>
              <a:t>, </a:t>
            </a:r>
            <a:r>
              <a:rPr lang="sv-SE" dirty="0" err="1"/>
              <a:t>library</a:t>
            </a:r>
            <a:r>
              <a:rPr lang="sv-SE" dirty="0"/>
              <a:t> </a:t>
            </a:r>
            <a:r>
              <a:rPr lang="sv-SE" dirty="0" err="1"/>
              <a:t>card</a:t>
            </a:r>
            <a:r>
              <a:rPr lang="sv-SE" dirty="0"/>
              <a:t> </a:t>
            </a:r>
            <a:r>
              <a:rPr lang="sv-SE" dirty="0" err="1"/>
              <a:t>number</a:t>
            </a:r>
            <a:r>
              <a:rPr lang="sv-SE" dirty="0"/>
              <a:t> and </a:t>
            </a:r>
            <a:r>
              <a:rPr lang="sv-SE" dirty="0" err="1"/>
              <a:t>employee</a:t>
            </a:r>
            <a:r>
              <a:rPr lang="sv-SE" dirty="0"/>
              <a:t> </a:t>
            </a:r>
            <a:r>
              <a:rPr lang="sv-SE" dirty="0" err="1"/>
              <a:t>number</a:t>
            </a:r>
            <a:endParaRPr lang="sv-SE" dirty="0"/>
          </a:p>
          <a:p>
            <a:r>
              <a:rPr lang="sv-SE" dirty="0"/>
              <a:t>A </a:t>
            </a:r>
            <a:r>
              <a:rPr lang="sv-SE" dirty="0" err="1"/>
              <a:t>borrower</a:t>
            </a:r>
            <a:r>
              <a:rPr lang="sv-SE" dirty="0"/>
              <a:t> </a:t>
            </a:r>
            <a:r>
              <a:rPr lang="sv-SE" dirty="0" err="1"/>
              <a:t>can</a:t>
            </a:r>
            <a:r>
              <a:rPr lang="sv-SE" dirty="0"/>
              <a:t> </a:t>
            </a:r>
            <a:r>
              <a:rPr lang="sv-SE" dirty="0" err="1"/>
              <a:t>borrow</a:t>
            </a:r>
            <a:r>
              <a:rPr lang="sv-SE" dirty="0"/>
              <a:t> </a:t>
            </a:r>
            <a:r>
              <a:rPr lang="sv-SE" dirty="0" err="1"/>
              <a:t>books</a:t>
            </a:r>
            <a:r>
              <a:rPr lang="sv-SE" dirty="0"/>
              <a:t>. For </a:t>
            </a:r>
            <a:r>
              <a:rPr lang="sv-SE" dirty="0" err="1"/>
              <a:t>each</a:t>
            </a:r>
            <a:r>
              <a:rPr lang="sv-SE" dirty="0"/>
              <a:t> </a:t>
            </a:r>
            <a:r>
              <a:rPr lang="sv-SE" dirty="0" err="1"/>
              <a:t>loan</a:t>
            </a:r>
            <a:r>
              <a:rPr lang="sv-SE" dirty="0"/>
              <a:t>, the </a:t>
            </a:r>
            <a:r>
              <a:rPr lang="sv-SE" dirty="0" err="1"/>
              <a:t>library</a:t>
            </a:r>
            <a:r>
              <a:rPr lang="sv-SE" dirty="0"/>
              <a:t> </a:t>
            </a:r>
            <a:r>
              <a:rPr lang="sv-SE" dirty="0" err="1"/>
              <a:t>needs</a:t>
            </a:r>
            <a:r>
              <a:rPr lang="sv-SE" dirty="0"/>
              <a:t> to </a:t>
            </a:r>
            <a:r>
              <a:rPr lang="sv-SE" dirty="0" err="1"/>
              <a:t>know</a:t>
            </a:r>
            <a:r>
              <a:rPr lang="sv-SE" dirty="0"/>
              <a:t> </a:t>
            </a:r>
            <a:r>
              <a:rPr lang="sv-SE" dirty="0" err="1"/>
              <a:t>which</a:t>
            </a:r>
            <a:r>
              <a:rPr lang="sv-SE" dirty="0"/>
              <a:t> </a:t>
            </a:r>
            <a:r>
              <a:rPr lang="sv-SE" dirty="0" err="1"/>
              <a:t>book</a:t>
            </a:r>
            <a:r>
              <a:rPr lang="sv-SE" dirty="0"/>
              <a:t> copy the </a:t>
            </a:r>
            <a:r>
              <a:rPr lang="sv-SE" dirty="0" err="1"/>
              <a:t>loan</a:t>
            </a:r>
            <a:r>
              <a:rPr lang="sv-SE" dirty="0"/>
              <a:t> </a:t>
            </a:r>
            <a:r>
              <a:rPr lang="sv-SE" dirty="0" err="1"/>
              <a:t>concerns</a:t>
            </a:r>
            <a:r>
              <a:rPr lang="sv-SE" dirty="0"/>
              <a:t>, date </a:t>
            </a:r>
            <a:r>
              <a:rPr lang="sv-SE" dirty="0" err="1"/>
              <a:t>of</a:t>
            </a:r>
            <a:r>
              <a:rPr lang="sv-SE" dirty="0"/>
              <a:t> the </a:t>
            </a:r>
            <a:r>
              <a:rPr lang="sv-SE" dirty="0" err="1"/>
              <a:t>loan</a:t>
            </a:r>
            <a:r>
              <a:rPr lang="sv-SE" dirty="0"/>
              <a:t>, the date </a:t>
            </a:r>
            <a:r>
              <a:rPr lang="sv-SE" dirty="0" err="1"/>
              <a:t>when</a:t>
            </a:r>
            <a:r>
              <a:rPr lang="sv-SE" dirty="0"/>
              <a:t> the copy </a:t>
            </a:r>
            <a:r>
              <a:rPr lang="sv-SE" dirty="0" err="1"/>
              <a:t>needs</a:t>
            </a:r>
            <a:r>
              <a:rPr lang="sv-SE" dirty="0"/>
              <a:t> be </a:t>
            </a:r>
            <a:r>
              <a:rPr lang="sv-SE" dirty="0" err="1"/>
              <a:t>returned</a:t>
            </a:r>
            <a:r>
              <a:rPr lang="sv-SE" dirty="0"/>
              <a:t>. For </a:t>
            </a:r>
            <a:r>
              <a:rPr lang="sv-SE" dirty="0" err="1"/>
              <a:t>each</a:t>
            </a:r>
            <a:r>
              <a:rPr lang="sv-SE" dirty="0"/>
              <a:t> </a:t>
            </a:r>
            <a:r>
              <a:rPr lang="sv-SE" dirty="0" err="1"/>
              <a:t>loan</a:t>
            </a:r>
            <a:r>
              <a:rPr lang="sv-SE" dirty="0"/>
              <a:t>, a </a:t>
            </a:r>
            <a:r>
              <a:rPr lang="sv-SE" dirty="0" err="1"/>
              <a:t>librarian</a:t>
            </a:r>
            <a:r>
              <a:rPr lang="sv-SE" dirty="0"/>
              <a:t> </a:t>
            </a:r>
            <a:r>
              <a:rPr lang="sv-SE" dirty="0" err="1"/>
              <a:t>needs</a:t>
            </a:r>
            <a:r>
              <a:rPr lang="sv-SE" dirty="0"/>
              <a:t> to </a:t>
            </a:r>
            <a:r>
              <a:rPr lang="sv-SE" dirty="0" err="1"/>
              <a:t>confirm</a:t>
            </a:r>
            <a:r>
              <a:rPr lang="sv-SE" dirty="0"/>
              <a:t> the </a:t>
            </a:r>
            <a:r>
              <a:rPr lang="sv-SE" dirty="0" err="1"/>
              <a:t>loan</a:t>
            </a:r>
            <a:endParaRPr lang="sv-SE" dirty="0"/>
          </a:p>
          <a:p>
            <a:r>
              <a:rPr lang="sv-SE" dirty="0"/>
              <a:t>For </a:t>
            </a:r>
            <a:r>
              <a:rPr lang="sv-SE" dirty="0" err="1"/>
              <a:t>each</a:t>
            </a:r>
            <a:r>
              <a:rPr lang="sv-SE" dirty="0"/>
              <a:t> </a:t>
            </a:r>
            <a:r>
              <a:rPr lang="sv-SE" dirty="0" err="1"/>
              <a:t>book</a:t>
            </a:r>
            <a:r>
              <a:rPr lang="sv-SE" dirty="0"/>
              <a:t> </a:t>
            </a:r>
            <a:r>
              <a:rPr lang="sv-SE" dirty="0" err="1"/>
              <a:t>title</a:t>
            </a:r>
            <a:r>
              <a:rPr lang="sv-SE" dirty="0"/>
              <a:t> the </a:t>
            </a:r>
            <a:r>
              <a:rPr lang="sv-SE" dirty="0" err="1"/>
              <a:t>library</a:t>
            </a:r>
            <a:r>
              <a:rPr lang="sv-SE" dirty="0"/>
              <a:t> </a:t>
            </a:r>
            <a:r>
              <a:rPr lang="sv-SE" dirty="0" err="1"/>
              <a:t>needs</a:t>
            </a:r>
            <a:r>
              <a:rPr lang="sv-SE" dirty="0"/>
              <a:t> to </a:t>
            </a:r>
            <a:r>
              <a:rPr lang="sv-SE" dirty="0" err="1"/>
              <a:t>have</a:t>
            </a:r>
            <a:r>
              <a:rPr lang="sv-SE" dirty="0"/>
              <a:t> information </a:t>
            </a:r>
            <a:r>
              <a:rPr lang="sv-SE" dirty="0" err="1"/>
              <a:t>about</a:t>
            </a:r>
            <a:r>
              <a:rPr lang="sv-SE" dirty="0"/>
              <a:t>: </a:t>
            </a:r>
            <a:r>
              <a:rPr lang="sv-SE" dirty="0" err="1"/>
              <a:t>author</a:t>
            </a:r>
            <a:r>
              <a:rPr lang="sv-SE" dirty="0"/>
              <a:t>, </a:t>
            </a:r>
            <a:r>
              <a:rPr lang="sv-SE" dirty="0" err="1"/>
              <a:t>title</a:t>
            </a:r>
            <a:r>
              <a:rPr lang="sv-SE" dirty="0"/>
              <a:t>, </a:t>
            </a:r>
            <a:r>
              <a:rPr lang="sv-SE" dirty="0" err="1"/>
              <a:t>publisher</a:t>
            </a:r>
            <a:r>
              <a:rPr lang="sv-SE" dirty="0"/>
              <a:t>, ISBN, and </a:t>
            </a:r>
            <a:r>
              <a:rPr lang="sv-SE" dirty="0" err="1"/>
              <a:t>what</a:t>
            </a:r>
            <a:r>
              <a:rPr lang="sv-SE" dirty="0"/>
              <a:t> </a:t>
            </a:r>
            <a:r>
              <a:rPr lang="sv-SE" dirty="0" err="1"/>
              <a:t>category</a:t>
            </a:r>
            <a:r>
              <a:rPr lang="sv-SE" dirty="0"/>
              <a:t> it </a:t>
            </a:r>
            <a:r>
              <a:rPr lang="sv-SE" dirty="0" err="1"/>
              <a:t>belongs</a:t>
            </a:r>
            <a:r>
              <a:rPr lang="sv-SE" dirty="0"/>
              <a:t> to. </a:t>
            </a:r>
            <a:r>
              <a:rPr lang="sv-SE" dirty="0" err="1"/>
              <a:t>Regarding</a:t>
            </a:r>
            <a:r>
              <a:rPr lang="sv-SE" dirty="0"/>
              <a:t> </a:t>
            </a:r>
            <a:r>
              <a:rPr lang="sv-SE" dirty="0" err="1"/>
              <a:t>copies</a:t>
            </a:r>
            <a:r>
              <a:rPr lang="sv-SE" dirty="0"/>
              <a:t> </a:t>
            </a:r>
            <a:r>
              <a:rPr lang="sv-SE" dirty="0" err="1"/>
              <a:t>of</a:t>
            </a:r>
            <a:r>
              <a:rPr lang="sv-SE" dirty="0"/>
              <a:t> </a:t>
            </a:r>
            <a:r>
              <a:rPr lang="sv-SE" dirty="0" err="1"/>
              <a:t>books</a:t>
            </a:r>
            <a:r>
              <a:rPr lang="sv-SE" dirty="0"/>
              <a:t>, the </a:t>
            </a:r>
            <a:r>
              <a:rPr lang="sv-SE" dirty="0" err="1"/>
              <a:t>library</a:t>
            </a:r>
            <a:r>
              <a:rPr lang="sv-SE" dirty="0"/>
              <a:t> </a:t>
            </a:r>
            <a:r>
              <a:rPr lang="sv-SE" dirty="0" err="1"/>
              <a:t>needs</a:t>
            </a:r>
            <a:r>
              <a:rPr lang="sv-SE" dirty="0"/>
              <a:t> to </a:t>
            </a:r>
            <a:r>
              <a:rPr lang="sv-SE" dirty="0" err="1"/>
              <a:t>have</a:t>
            </a:r>
            <a:r>
              <a:rPr lang="sv-SE" dirty="0"/>
              <a:t> information </a:t>
            </a:r>
            <a:r>
              <a:rPr lang="sv-SE" dirty="0" err="1"/>
              <a:t>of</a:t>
            </a:r>
            <a:r>
              <a:rPr lang="sv-SE" dirty="0"/>
              <a:t> the date </a:t>
            </a:r>
            <a:r>
              <a:rPr lang="sv-SE" dirty="0" err="1"/>
              <a:t>of</a:t>
            </a:r>
            <a:r>
              <a:rPr lang="sv-SE" dirty="0"/>
              <a:t> </a:t>
            </a:r>
            <a:r>
              <a:rPr lang="sv-SE" dirty="0" err="1"/>
              <a:t>purchase</a:t>
            </a:r>
            <a:r>
              <a:rPr lang="sv-SE" dirty="0"/>
              <a:t> </a:t>
            </a:r>
            <a:r>
              <a:rPr lang="sv-SE" dirty="0" err="1"/>
              <a:t>of</a:t>
            </a:r>
            <a:r>
              <a:rPr lang="sv-SE" dirty="0"/>
              <a:t> the copy and </a:t>
            </a:r>
            <a:r>
              <a:rPr lang="sv-SE" dirty="0" err="1"/>
              <a:t>which</a:t>
            </a:r>
            <a:r>
              <a:rPr lang="sv-SE" dirty="0"/>
              <a:t> copy </a:t>
            </a:r>
            <a:r>
              <a:rPr lang="sv-SE" dirty="0" err="1"/>
              <a:t>number</a:t>
            </a:r>
            <a:r>
              <a:rPr lang="sv-SE" dirty="0"/>
              <a:t> the </a:t>
            </a:r>
            <a:r>
              <a:rPr lang="sv-SE" dirty="0" err="1"/>
              <a:t>book</a:t>
            </a:r>
            <a:r>
              <a:rPr lang="sv-SE" dirty="0"/>
              <a:t> has (</a:t>
            </a:r>
            <a:r>
              <a:rPr lang="sv-SE" dirty="0" err="1"/>
              <a:t>this</a:t>
            </a:r>
            <a:r>
              <a:rPr lang="sv-SE" dirty="0"/>
              <a:t> </a:t>
            </a:r>
            <a:r>
              <a:rPr lang="sv-SE" dirty="0" err="1"/>
              <a:t>number</a:t>
            </a:r>
            <a:r>
              <a:rPr lang="sv-SE" dirty="0"/>
              <a:t> is </a:t>
            </a:r>
            <a:r>
              <a:rPr lang="sv-SE" dirty="0" err="1"/>
              <a:t>provided</a:t>
            </a:r>
            <a:r>
              <a:rPr lang="sv-SE" dirty="0"/>
              <a:t> by the </a:t>
            </a:r>
            <a:r>
              <a:rPr lang="sv-SE" dirty="0" err="1"/>
              <a:t>library</a:t>
            </a:r>
            <a:r>
              <a:rPr lang="sv-SE" dirty="0"/>
              <a:t> </a:t>
            </a:r>
            <a:r>
              <a:rPr lang="sv-SE" dirty="0" err="1"/>
              <a:t>directly</a:t>
            </a:r>
            <a:r>
              <a:rPr lang="sv-SE" dirty="0"/>
              <a:t> </a:t>
            </a:r>
            <a:r>
              <a:rPr lang="sv-SE" dirty="0" err="1"/>
              <a:t>after</a:t>
            </a:r>
            <a:r>
              <a:rPr lang="sv-SE" dirty="0"/>
              <a:t> </a:t>
            </a:r>
            <a:r>
              <a:rPr lang="sv-SE" dirty="0" err="1"/>
              <a:t>purchase</a:t>
            </a:r>
            <a:r>
              <a:rPr lang="sv-SE" dirty="0"/>
              <a:t>). This copy </a:t>
            </a:r>
            <a:r>
              <a:rPr lang="sv-SE" dirty="0" err="1"/>
              <a:t>number</a:t>
            </a:r>
            <a:r>
              <a:rPr lang="sv-SE" dirty="0"/>
              <a:t> is </a:t>
            </a:r>
            <a:r>
              <a:rPr lang="sv-SE" dirty="0" err="1"/>
              <a:t>used</a:t>
            </a:r>
            <a:r>
              <a:rPr lang="sv-SE" dirty="0"/>
              <a:t> to </a:t>
            </a:r>
            <a:r>
              <a:rPr lang="sv-SE" dirty="0" err="1"/>
              <a:t>identify</a:t>
            </a:r>
            <a:r>
              <a:rPr lang="sv-SE" dirty="0"/>
              <a:t> </a:t>
            </a:r>
            <a:r>
              <a:rPr lang="sv-SE" dirty="0" err="1"/>
              <a:t>individual</a:t>
            </a:r>
            <a:r>
              <a:rPr lang="sv-SE" dirty="0"/>
              <a:t> </a:t>
            </a:r>
            <a:r>
              <a:rPr lang="sv-SE" dirty="0" err="1"/>
              <a:t>copies</a:t>
            </a:r>
            <a:r>
              <a:rPr lang="sv-SE" dirty="0"/>
              <a:t> </a:t>
            </a:r>
            <a:r>
              <a:rPr lang="sv-SE" dirty="0" err="1"/>
              <a:t>of</a:t>
            </a:r>
            <a:r>
              <a:rPr lang="sv-SE" dirty="0"/>
              <a:t> a </a:t>
            </a:r>
            <a:r>
              <a:rPr lang="sv-SE" dirty="0" err="1"/>
              <a:t>book</a:t>
            </a:r>
            <a:r>
              <a:rPr lang="sv-SE" dirty="0"/>
              <a:t>, </a:t>
            </a:r>
            <a:r>
              <a:rPr lang="sv-SE" dirty="0" err="1"/>
              <a:t>because</a:t>
            </a:r>
            <a:r>
              <a:rPr lang="sv-SE" dirty="0"/>
              <a:t> </a:t>
            </a:r>
            <a:r>
              <a:rPr lang="sv-SE" dirty="0" err="1"/>
              <a:t>popular</a:t>
            </a:r>
            <a:r>
              <a:rPr lang="sv-SE" dirty="0"/>
              <a:t> </a:t>
            </a:r>
            <a:r>
              <a:rPr lang="sv-SE" dirty="0" err="1"/>
              <a:t>books</a:t>
            </a:r>
            <a:r>
              <a:rPr lang="sv-SE" dirty="0"/>
              <a:t> </a:t>
            </a:r>
            <a:r>
              <a:rPr lang="sv-SE" dirty="0" err="1"/>
              <a:t>have</a:t>
            </a:r>
            <a:r>
              <a:rPr lang="sv-SE" dirty="0"/>
              <a:t> </a:t>
            </a:r>
            <a:r>
              <a:rPr lang="sv-SE" dirty="0" err="1"/>
              <a:t>several</a:t>
            </a:r>
            <a:r>
              <a:rPr lang="sv-SE" dirty="0"/>
              <a:t> </a:t>
            </a:r>
            <a:r>
              <a:rPr lang="sv-SE" dirty="0" err="1"/>
              <a:t>copies</a:t>
            </a:r>
            <a:r>
              <a:rPr lang="sv-SE" dirty="0"/>
              <a:t> </a:t>
            </a:r>
          </a:p>
        </p:txBody>
      </p:sp>
    </p:spTree>
    <p:extLst>
      <p:ext uri="{BB962C8B-B14F-4D97-AF65-F5344CB8AC3E}">
        <p14:creationId xmlns:p14="http://schemas.microsoft.com/office/powerpoint/2010/main" val="4232430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7467600" y="0"/>
            <a:ext cx="1600200"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 name="Straight Connector 3"/>
          <p:cNvCxnSpPr/>
          <p:nvPr/>
        </p:nvCxnSpPr>
        <p:spPr>
          <a:xfrm flipH="1">
            <a:off x="3225877" y="2578868"/>
            <a:ext cx="8048" cy="405631"/>
          </a:xfrm>
          <a:prstGeom prst="line">
            <a:avLst/>
          </a:prstGeom>
        </p:spPr>
        <p:style>
          <a:lnRef idx="1">
            <a:schemeClr val="dk1"/>
          </a:lnRef>
          <a:fillRef idx="0">
            <a:schemeClr val="dk1"/>
          </a:fillRef>
          <a:effectRef idx="0">
            <a:schemeClr val="dk1"/>
          </a:effectRef>
          <a:fontRef idx="minor">
            <a:schemeClr val="tx1"/>
          </a:fontRef>
        </p:style>
      </p:cxnSp>
      <p:sp>
        <p:nvSpPr>
          <p:cNvPr id="5" name="Rectangle 4"/>
          <p:cNvSpPr/>
          <p:nvPr/>
        </p:nvSpPr>
        <p:spPr>
          <a:xfrm>
            <a:off x="1026949" y="2962283"/>
            <a:ext cx="1477850" cy="5081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6" name="Straight Connector 5"/>
          <p:cNvCxnSpPr/>
          <p:nvPr/>
        </p:nvCxnSpPr>
        <p:spPr>
          <a:xfrm>
            <a:off x="1065585" y="3165125"/>
            <a:ext cx="1439215"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219200" y="2917104"/>
            <a:ext cx="1050451" cy="300082"/>
          </a:xfrm>
          <a:prstGeom prst="rect">
            <a:avLst/>
          </a:prstGeom>
          <a:noFill/>
        </p:spPr>
        <p:txBody>
          <a:bodyPr wrap="square" rtlCol="0">
            <a:spAutoFit/>
          </a:bodyPr>
          <a:lstStyle/>
          <a:p>
            <a:r>
              <a:rPr lang="sv-SE" sz="1350" b="1" dirty="0">
                <a:latin typeface="Arial" panose="020B0604020202020204" pitchFamily="34" charset="0"/>
                <a:cs typeface="Arial" panose="020B0604020202020204" pitchFamily="34" charset="0"/>
              </a:rPr>
              <a:t>Borrower</a:t>
            </a:r>
          </a:p>
        </p:txBody>
      </p:sp>
      <p:sp>
        <p:nvSpPr>
          <p:cNvPr id="8" name="Rectangle 7"/>
          <p:cNvSpPr/>
          <p:nvPr/>
        </p:nvSpPr>
        <p:spPr>
          <a:xfrm>
            <a:off x="2873741" y="2952622"/>
            <a:ext cx="1477850" cy="5141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9" name="Straight Connector 8"/>
          <p:cNvCxnSpPr/>
          <p:nvPr/>
        </p:nvCxnSpPr>
        <p:spPr>
          <a:xfrm>
            <a:off x="2912376" y="3155465"/>
            <a:ext cx="1439215"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178003" y="2907443"/>
            <a:ext cx="966890" cy="300082"/>
          </a:xfrm>
          <a:prstGeom prst="rect">
            <a:avLst/>
          </a:prstGeom>
          <a:noFill/>
        </p:spPr>
        <p:txBody>
          <a:bodyPr wrap="square" rtlCol="0">
            <a:spAutoFit/>
          </a:bodyPr>
          <a:lstStyle>
            <a:defPPr>
              <a:defRPr lang="sv-SE"/>
            </a:defPPr>
            <a:lvl1pPr>
              <a:defRPr b="1">
                <a:latin typeface="Arial" panose="020B0604020202020204" pitchFamily="34" charset="0"/>
                <a:cs typeface="Arial" panose="020B0604020202020204" pitchFamily="34" charset="0"/>
              </a:defRPr>
            </a:lvl1pPr>
          </a:lstStyle>
          <a:p>
            <a:r>
              <a:rPr lang="sv-SE" sz="1350" dirty="0"/>
              <a:t>Librarian</a:t>
            </a:r>
          </a:p>
        </p:txBody>
      </p:sp>
      <p:sp>
        <p:nvSpPr>
          <p:cNvPr id="11" name="Rectangle 10"/>
          <p:cNvSpPr/>
          <p:nvPr/>
        </p:nvSpPr>
        <p:spPr>
          <a:xfrm>
            <a:off x="1883991" y="1441129"/>
            <a:ext cx="1707254" cy="910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12" name="Straight Connector 11"/>
          <p:cNvCxnSpPr/>
          <p:nvPr/>
        </p:nvCxnSpPr>
        <p:spPr>
          <a:xfrm flipV="1">
            <a:off x="1883991" y="1693843"/>
            <a:ext cx="1725376" cy="2264"/>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345138" y="1416544"/>
            <a:ext cx="811370" cy="300082"/>
          </a:xfrm>
          <a:prstGeom prst="rect">
            <a:avLst/>
          </a:prstGeom>
          <a:noFill/>
        </p:spPr>
        <p:txBody>
          <a:bodyPr wrap="square" rtlCol="0">
            <a:spAutoFit/>
          </a:bodyPr>
          <a:lstStyle/>
          <a:p>
            <a:r>
              <a:rPr lang="sv-SE" sz="1350" b="1" dirty="0">
                <a:latin typeface="Arial" panose="020B0604020202020204" pitchFamily="34" charset="0"/>
                <a:cs typeface="Arial" panose="020B0604020202020204" pitchFamily="34" charset="0"/>
              </a:rPr>
              <a:t>Person</a:t>
            </a:r>
          </a:p>
        </p:txBody>
      </p:sp>
      <p:sp>
        <p:nvSpPr>
          <p:cNvPr id="14" name="Isosceles Triangle 13"/>
          <p:cNvSpPr/>
          <p:nvPr/>
        </p:nvSpPr>
        <p:spPr>
          <a:xfrm>
            <a:off x="2077924" y="2398834"/>
            <a:ext cx="210087" cy="167423"/>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15" name="Straight Connector 14"/>
          <p:cNvCxnSpPr>
            <a:stCxn id="14" idx="3"/>
          </p:cNvCxnSpPr>
          <p:nvPr/>
        </p:nvCxnSpPr>
        <p:spPr>
          <a:xfrm flipH="1">
            <a:off x="2173310" y="2566257"/>
            <a:ext cx="9658" cy="405631"/>
          </a:xfrm>
          <a:prstGeom prst="line">
            <a:avLst/>
          </a:prstGeom>
        </p:spPr>
        <p:style>
          <a:lnRef idx="1">
            <a:schemeClr val="dk1"/>
          </a:lnRef>
          <a:fillRef idx="0">
            <a:schemeClr val="dk1"/>
          </a:fillRef>
          <a:effectRef idx="0">
            <a:schemeClr val="dk1"/>
          </a:effectRef>
          <a:fontRef idx="minor">
            <a:schemeClr val="tx1"/>
          </a:fontRef>
        </p:style>
      </p:cxnSp>
      <p:sp>
        <p:nvSpPr>
          <p:cNvPr id="16" name="Isosceles Triangle 15"/>
          <p:cNvSpPr/>
          <p:nvPr/>
        </p:nvSpPr>
        <p:spPr>
          <a:xfrm>
            <a:off x="3129161" y="2397223"/>
            <a:ext cx="210087" cy="167423"/>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7" name="TextBox 16"/>
          <p:cNvSpPr txBox="1"/>
          <p:nvPr/>
        </p:nvSpPr>
        <p:spPr>
          <a:xfrm>
            <a:off x="1909501" y="1679621"/>
            <a:ext cx="1687536" cy="738664"/>
          </a:xfrm>
          <a:prstGeom prst="rect">
            <a:avLst/>
          </a:prstGeom>
          <a:noFill/>
        </p:spPr>
        <p:txBody>
          <a:bodyPr wrap="square" rtlCol="0">
            <a:spAutoFit/>
          </a:bodyPr>
          <a:lstStyle/>
          <a:p>
            <a:r>
              <a:rPr lang="sv-SE" sz="1050" dirty="0">
                <a:latin typeface="Arial" panose="020B0604020202020204" pitchFamily="34" charset="0"/>
                <a:cs typeface="Arial" panose="020B0604020202020204" pitchFamily="34" charset="0"/>
              </a:rPr>
              <a:t>name</a:t>
            </a:r>
          </a:p>
          <a:p>
            <a:r>
              <a:rPr lang="sv-SE" sz="1050" dirty="0">
                <a:latin typeface="Arial" panose="020B0604020202020204" pitchFamily="34" charset="0"/>
                <a:cs typeface="Arial" panose="020B0604020202020204" pitchFamily="34" charset="0"/>
              </a:rPr>
              <a:t>address</a:t>
            </a:r>
          </a:p>
          <a:p>
            <a:r>
              <a:rPr lang="sv-SE" sz="1050" dirty="0">
                <a:latin typeface="Arial" panose="020B0604020202020204" pitchFamily="34" charset="0"/>
                <a:cs typeface="Arial" panose="020B0604020202020204" pitchFamily="34" charset="0"/>
              </a:rPr>
              <a:t>nationalIDNumber</a:t>
            </a:r>
          </a:p>
          <a:p>
            <a:r>
              <a:rPr lang="sv-SE" sz="1050" dirty="0">
                <a:latin typeface="Arial" panose="020B0604020202020204" pitchFamily="34" charset="0"/>
                <a:cs typeface="Arial" panose="020B0604020202020204" pitchFamily="34" charset="0"/>
              </a:rPr>
              <a:t>libraryCardNo</a:t>
            </a:r>
          </a:p>
        </p:txBody>
      </p:sp>
      <p:sp>
        <p:nvSpPr>
          <p:cNvPr id="18" name="TextBox 17"/>
          <p:cNvSpPr txBox="1"/>
          <p:nvPr/>
        </p:nvSpPr>
        <p:spPr>
          <a:xfrm>
            <a:off x="2863703" y="3167988"/>
            <a:ext cx="1687536" cy="253916"/>
          </a:xfrm>
          <a:prstGeom prst="rect">
            <a:avLst/>
          </a:prstGeom>
          <a:noFill/>
        </p:spPr>
        <p:txBody>
          <a:bodyPr wrap="square" rtlCol="0">
            <a:spAutoFit/>
          </a:bodyPr>
          <a:lstStyle/>
          <a:p>
            <a:r>
              <a:rPr lang="sv-SE" sz="1050" dirty="0">
                <a:latin typeface="Arial" panose="020B0604020202020204" pitchFamily="34" charset="0"/>
                <a:cs typeface="Arial" panose="020B0604020202020204" pitchFamily="34" charset="0"/>
              </a:rPr>
              <a:t>employeeNo</a:t>
            </a:r>
          </a:p>
        </p:txBody>
      </p:sp>
      <p:sp>
        <p:nvSpPr>
          <p:cNvPr id="55" name="Rectangle 54"/>
          <p:cNvSpPr/>
          <p:nvPr/>
        </p:nvSpPr>
        <p:spPr>
          <a:xfrm>
            <a:off x="6816144" y="301478"/>
            <a:ext cx="1477850" cy="10699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56" name="Straight Connector 55"/>
          <p:cNvCxnSpPr/>
          <p:nvPr/>
        </p:nvCxnSpPr>
        <p:spPr>
          <a:xfrm>
            <a:off x="6854779" y="504320"/>
            <a:ext cx="1439215" cy="0"/>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7134896" y="256299"/>
            <a:ext cx="1439215" cy="300082"/>
          </a:xfrm>
          <a:prstGeom prst="rect">
            <a:avLst/>
          </a:prstGeom>
          <a:noFill/>
        </p:spPr>
        <p:txBody>
          <a:bodyPr wrap="square" rtlCol="0">
            <a:spAutoFit/>
          </a:bodyPr>
          <a:lstStyle/>
          <a:p>
            <a:r>
              <a:rPr lang="sv-SE" sz="1350" b="1" dirty="0">
                <a:latin typeface="Arial" panose="020B0604020202020204" pitchFamily="34" charset="0"/>
                <a:cs typeface="Arial" panose="020B0604020202020204" pitchFamily="34" charset="0"/>
              </a:rPr>
              <a:t>BookTitle</a:t>
            </a:r>
          </a:p>
        </p:txBody>
      </p:sp>
      <p:sp>
        <p:nvSpPr>
          <p:cNvPr id="58" name="TextBox 57"/>
          <p:cNvSpPr txBox="1"/>
          <p:nvPr/>
        </p:nvSpPr>
        <p:spPr>
          <a:xfrm>
            <a:off x="6869269" y="525928"/>
            <a:ext cx="1687536" cy="900246"/>
          </a:xfrm>
          <a:prstGeom prst="rect">
            <a:avLst/>
          </a:prstGeom>
          <a:noFill/>
        </p:spPr>
        <p:txBody>
          <a:bodyPr wrap="square" rtlCol="0">
            <a:spAutoFit/>
          </a:bodyPr>
          <a:lstStyle/>
          <a:p>
            <a:r>
              <a:rPr lang="sv-SE" sz="1050" dirty="0">
                <a:latin typeface="Arial" panose="020B0604020202020204" pitchFamily="34" charset="0"/>
                <a:cs typeface="Arial" panose="020B0604020202020204" pitchFamily="34" charset="0"/>
              </a:rPr>
              <a:t>title</a:t>
            </a:r>
          </a:p>
          <a:p>
            <a:r>
              <a:rPr lang="sv-SE" sz="1050" dirty="0">
                <a:latin typeface="Arial" panose="020B0604020202020204" pitchFamily="34" charset="0"/>
                <a:cs typeface="Arial" panose="020B0604020202020204" pitchFamily="34" charset="0"/>
              </a:rPr>
              <a:t>author</a:t>
            </a:r>
          </a:p>
          <a:p>
            <a:r>
              <a:rPr lang="sv-SE" sz="1050" dirty="0">
                <a:latin typeface="Arial" panose="020B0604020202020204" pitchFamily="34" charset="0"/>
                <a:cs typeface="Arial" panose="020B0604020202020204" pitchFamily="34" charset="0"/>
              </a:rPr>
              <a:t>publisher</a:t>
            </a:r>
          </a:p>
          <a:p>
            <a:r>
              <a:rPr lang="sv-SE" sz="1050" dirty="0">
                <a:latin typeface="Arial" panose="020B0604020202020204" pitchFamily="34" charset="0"/>
                <a:cs typeface="Arial" panose="020B0604020202020204" pitchFamily="34" charset="0"/>
              </a:rPr>
              <a:t>isbn</a:t>
            </a:r>
          </a:p>
          <a:p>
            <a:r>
              <a:rPr lang="sv-SE" sz="1050" dirty="0">
                <a:latin typeface="Arial" panose="020B0604020202020204" pitchFamily="34" charset="0"/>
                <a:cs typeface="Arial" panose="020B0604020202020204" pitchFamily="34" charset="0"/>
              </a:rPr>
              <a:t>category</a:t>
            </a:r>
          </a:p>
        </p:txBody>
      </p:sp>
      <p:sp>
        <p:nvSpPr>
          <p:cNvPr id="59" name="Rectangle 58"/>
          <p:cNvSpPr/>
          <p:nvPr/>
        </p:nvSpPr>
        <p:spPr>
          <a:xfrm>
            <a:off x="5830910" y="3042775"/>
            <a:ext cx="1477850" cy="623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60" name="Straight Connector 59"/>
          <p:cNvCxnSpPr/>
          <p:nvPr/>
        </p:nvCxnSpPr>
        <p:spPr>
          <a:xfrm>
            <a:off x="5869545" y="3245617"/>
            <a:ext cx="143921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134332" y="2996881"/>
            <a:ext cx="1439215" cy="300082"/>
          </a:xfrm>
          <a:prstGeom prst="rect">
            <a:avLst/>
          </a:prstGeom>
          <a:noFill/>
        </p:spPr>
        <p:txBody>
          <a:bodyPr wrap="square" rtlCol="0">
            <a:spAutoFit/>
          </a:bodyPr>
          <a:lstStyle/>
          <a:p>
            <a:r>
              <a:rPr lang="sv-SE" sz="1350" b="1" dirty="0">
                <a:latin typeface="Arial" panose="020B0604020202020204" pitchFamily="34" charset="0"/>
                <a:cs typeface="Arial" panose="020B0604020202020204" pitchFamily="34" charset="0"/>
              </a:rPr>
              <a:t>BookCopy</a:t>
            </a:r>
          </a:p>
        </p:txBody>
      </p:sp>
      <p:sp>
        <p:nvSpPr>
          <p:cNvPr id="62" name="TextBox 61"/>
          <p:cNvSpPr txBox="1"/>
          <p:nvPr/>
        </p:nvSpPr>
        <p:spPr>
          <a:xfrm>
            <a:off x="5847009" y="3261744"/>
            <a:ext cx="1687536" cy="415498"/>
          </a:xfrm>
          <a:prstGeom prst="rect">
            <a:avLst/>
          </a:prstGeom>
          <a:noFill/>
        </p:spPr>
        <p:txBody>
          <a:bodyPr wrap="square" rtlCol="0">
            <a:spAutoFit/>
          </a:bodyPr>
          <a:lstStyle/>
          <a:p>
            <a:r>
              <a:rPr lang="sv-SE" sz="1050" dirty="0">
                <a:latin typeface="Arial" panose="020B0604020202020204" pitchFamily="34" charset="0"/>
                <a:cs typeface="Arial" panose="020B0604020202020204" pitchFamily="34" charset="0"/>
              </a:rPr>
              <a:t>copyNo</a:t>
            </a:r>
          </a:p>
          <a:p>
            <a:r>
              <a:rPr lang="sv-SE" sz="1050" dirty="0">
                <a:latin typeface="Arial" panose="020B0604020202020204" pitchFamily="34" charset="0"/>
                <a:cs typeface="Arial" panose="020B0604020202020204" pitchFamily="34" charset="0"/>
              </a:rPr>
              <a:t>purchaseDate</a:t>
            </a:r>
          </a:p>
        </p:txBody>
      </p:sp>
      <p:cxnSp>
        <p:nvCxnSpPr>
          <p:cNvPr id="63" name="Straight Connector 62"/>
          <p:cNvCxnSpPr/>
          <p:nvPr/>
        </p:nvCxnSpPr>
        <p:spPr>
          <a:xfrm flipH="1">
            <a:off x="7019802" y="1390256"/>
            <a:ext cx="3498" cy="1635235"/>
          </a:xfrm>
          <a:prstGeom prst="line">
            <a:avLst/>
          </a:prstGeom>
        </p:spPr>
        <p:style>
          <a:lnRef idx="1">
            <a:schemeClr val="dk1"/>
          </a:lnRef>
          <a:fillRef idx="0">
            <a:schemeClr val="dk1"/>
          </a:fillRef>
          <a:effectRef idx="0">
            <a:schemeClr val="dk1"/>
          </a:effectRef>
          <a:fontRef idx="minor">
            <a:schemeClr val="tx1"/>
          </a:fontRef>
        </p:style>
      </p:cxnSp>
      <p:sp>
        <p:nvSpPr>
          <p:cNvPr id="64" name="Isosceles Triangle 63"/>
          <p:cNvSpPr/>
          <p:nvPr/>
        </p:nvSpPr>
        <p:spPr>
          <a:xfrm>
            <a:off x="6754743" y="2063620"/>
            <a:ext cx="186686" cy="5378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b="1" dirty="0"/>
          </a:p>
        </p:txBody>
      </p:sp>
      <p:sp>
        <p:nvSpPr>
          <p:cNvPr id="67" name="TextBox 66"/>
          <p:cNvSpPr txBox="1"/>
          <p:nvPr/>
        </p:nvSpPr>
        <p:spPr>
          <a:xfrm>
            <a:off x="6309616" y="2107338"/>
            <a:ext cx="1902707" cy="253916"/>
          </a:xfrm>
          <a:prstGeom prst="rect">
            <a:avLst/>
          </a:prstGeom>
          <a:noFill/>
        </p:spPr>
        <p:txBody>
          <a:bodyPr wrap="square" rtlCol="0">
            <a:spAutoFit/>
          </a:bodyPr>
          <a:lstStyle/>
          <a:p>
            <a:r>
              <a:rPr lang="sv-SE" sz="1050" dirty="0"/>
              <a:t>is item of</a:t>
            </a:r>
          </a:p>
        </p:txBody>
      </p:sp>
      <p:sp>
        <p:nvSpPr>
          <p:cNvPr id="68" name="Rectangle 67"/>
          <p:cNvSpPr/>
          <p:nvPr/>
        </p:nvSpPr>
        <p:spPr>
          <a:xfrm>
            <a:off x="3103810" y="4016740"/>
            <a:ext cx="1477850" cy="744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69" name="Straight Connector 68"/>
          <p:cNvCxnSpPr/>
          <p:nvPr/>
        </p:nvCxnSpPr>
        <p:spPr>
          <a:xfrm>
            <a:off x="3142446" y="4219583"/>
            <a:ext cx="1439215" cy="0"/>
          </a:xfrm>
          <a:prstGeom prst="line">
            <a:avLst/>
          </a:prstGeom>
        </p:spPr>
        <p:style>
          <a:lnRef idx="1">
            <a:schemeClr val="dk1"/>
          </a:lnRef>
          <a:fillRef idx="0">
            <a:schemeClr val="dk1"/>
          </a:fillRef>
          <a:effectRef idx="0">
            <a:schemeClr val="dk1"/>
          </a:effectRef>
          <a:fontRef idx="minor">
            <a:schemeClr val="tx1"/>
          </a:fontRef>
        </p:style>
      </p:cxnSp>
      <p:sp>
        <p:nvSpPr>
          <p:cNvPr id="70" name="TextBox 69"/>
          <p:cNvSpPr txBox="1"/>
          <p:nvPr/>
        </p:nvSpPr>
        <p:spPr>
          <a:xfrm>
            <a:off x="3408072" y="3971561"/>
            <a:ext cx="1234614" cy="300082"/>
          </a:xfrm>
          <a:prstGeom prst="rect">
            <a:avLst/>
          </a:prstGeom>
          <a:noFill/>
        </p:spPr>
        <p:txBody>
          <a:bodyPr wrap="square" rtlCol="0">
            <a:spAutoFit/>
          </a:bodyPr>
          <a:lstStyle>
            <a:defPPr>
              <a:defRPr lang="sv-SE"/>
            </a:defPPr>
            <a:lvl1pPr>
              <a:defRPr b="1">
                <a:latin typeface="Arial" panose="020B0604020202020204" pitchFamily="34" charset="0"/>
                <a:cs typeface="Arial" panose="020B0604020202020204" pitchFamily="34" charset="0"/>
              </a:defRPr>
            </a:lvl1pPr>
          </a:lstStyle>
          <a:p>
            <a:r>
              <a:rPr lang="sv-SE" sz="1350" dirty="0"/>
              <a:t>BookLoan</a:t>
            </a:r>
          </a:p>
        </p:txBody>
      </p:sp>
      <p:cxnSp>
        <p:nvCxnSpPr>
          <p:cNvPr id="71" name="Straight Connector 70"/>
          <p:cNvCxnSpPr/>
          <p:nvPr/>
        </p:nvCxnSpPr>
        <p:spPr>
          <a:xfrm flipH="1">
            <a:off x="1818368" y="3454332"/>
            <a:ext cx="3051" cy="101444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1806262" y="4461062"/>
            <a:ext cx="1262129"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704005" y="3480818"/>
            <a:ext cx="0" cy="520067"/>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4610640" y="4465892"/>
            <a:ext cx="1426966" cy="14868"/>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6037606" y="3682694"/>
            <a:ext cx="0" cy="783198"/>
          </a:xfrm>
          <a:prstGeom prst="line">
            <a:avLst/>
          </a:prstGeom>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1811382" y="4196791"/>
            <a:ext cx="811816" cy="2308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made by</a:t>
            </a:r>
          </a:p>
        </p:txBody>
      </p:sp>
      <p:sp>
        <p:nvSpPr>
          <p:cNvPr id="77" name="Isosceles Triangle 76"/>
          <p:cNvSpPr/>
          <p:nvPr/>
        </p:nvSpPr>
        <p:spPr>
          <a:xfrm>
            <a:off x="1878530" y="4173995"/>
            <a:ext cx="127509" cy="5378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b="1" dirty="0"/>
          </a:p>
        </p:txBody>
      </p:sp>
      <p:sp>
        <p:nvSpPr>
          <p:cNvPr id="78" name="TextBox 77"/>
          <p:cNvSpPr txBox="1"/>
          <p:nvPr/>
        </p:nvSpPr>
        <p:spPr>
          <a:xfrm>
            <a:off x="3672107" y="3761993"/>
            <a:ext cx="1246119" cy="2308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confirmed_by</a:t>
            </a:r>
          </a:p>
        </p:txBody>
      </p:sp>
      <p:sp>
        <p:nvSpPr>
          <p:cNvPr id="79" name="Isosceles Triangle 78"/>
          <p:cNvSpPr/>
          <p:nvPr/>
        </p:nvSpPr>
        <p:spPr>
          <a:xfrm>
            <a:off x="3769838" y="3730341"/>
            <a:ext cx="127509" cy="5378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b="1" dirty="0"/>
          </a:p>
        </p:txBody>
      </p:sp>
      <p:sp>
        <p:nvSpPr>
          <p:cNvPr id="80" name="TextBox 79"/>
          <p:cNvSpPr txBox="1"/>
          <p:nvPr/>
        </p:nvSpPr>
        <p:spPr>
          <a:xfrm>
            <a:off x="5423965" y="4207721"/>
            <a:ext cx="811816" cy="253916"/>
          </a:xfrm>
          <a:prstGeom prst="rect">
            <a:avLst/>
          </a:prstGeom>
          <a:noFill/>
        </p:spPr>
        <p:txBody>
          <a:bodyPr wrap="square" rtlCol="0">
            <a:spAutoFit/>
          </a:bodyPr>
          <a:lstStyle/>
          <a:p>
            <a:r>
              <a:rPr lang="sv-SE" sz="1050" dirty="0"/>
              <a:t>concerns</a:t>
            </a:r>
          </a:p>
        </p:txBody>
      </p:sp>
      <p:sp>
        <p:nvSpPr>
          <p:cNvPr id="81" name="Isosceles Triangle 80"/>
          <p:cNvSpPr/>
          <p:nvPr/>
        </p:nvSpPr>
        <p:spPr>
          <a:xfrm>
            <a:off x="5821192" y="4189635"/>
            <a:ext cx="127509" cy="5378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b="1" dirty="0"/>
          </a:p>
        </p:txBody>
      </p:sp>
      <p:sp>
        <p:nvSpPr>
          <p:cNvPr id="82" name="TextBox 81"/>
          <p:cNvSpPr txBox="1"/>
          <p:nvPr/>
        </p:nvSpPr>
        <p:spPr>
          <a:xfrm>
            <a:off x="3096160" y="4185778"/>
            <a:ext cx="1687536" cy="784830"/>
          </a:xfrm>
          <a:prstGeom prst="rect">
            <a:avLst/>
          </a:prstGeom>
          <a:noFill/>
        </p:spPr>
        <p:txBody>
          <a:bodyPr wrap="square" rtlCol="0">
            <a:spAutoFit/>
          </a:bodyPr>
          <a:lstStyle/>
          <a:p>
            <a:r>
              <a:rPr lang="sv-SE" sz="1050" dirty="0">
                <a:latin typeface="Arial" panose="020B0604020202020204" pitchFamily="34" charset="0"/>
                <a:cs typeface="Arial" panose="020B0604020202020204" pitchFamily="34" charset="0"/>
              </a:rPr>
              <a:t>loanDate</a:t>
            </a:r>
          </a:p>
          <a:p>
            <a:r>
              <a:rPr lang="sv-SE" sz="1050" dirty="0">
                <a:latin typeface="Arial" panose="020B0604020202020204" pitchFamily="34" charset="0"/>
                <a:cs typeface="Arial" panose="020B0604020202020204" pitchFamily="34" charset="0"/>
              </a:rPr>
              <a:t>plannedReturnDate</a:t>
            </a:r>
          </a:p>
          <a:p>
            <a:r>
              <a:rPr lang="sv-SE" sz="1050" dirty="0">
                <a:latin typeface="Arial" panose="020B0604020202020204" pitchFamily="34" charset="0"/>
                <a:cs typeface="Arial" panose="020B0604020202020204" pitchFamily="34" charset="0"/>
              </a:rPr>
              <a:t>returned (Y/N)</a:t>
            </a:r>
          </a:p>
          <a:p>
            <a:endParaRPr lang="sv-SE" sz="1350" dirty="0"/>
          </a:p>
        </p:txBody>
      </p:sp>
      <p:sp>
        <p:nvSpPr>
          <p:cNvPr id="43" name="TextBox 42"/>
          <p:cNvSpPr txBox="1"/>
          <p:nvPr/>
        </p:nvSpPr>
        <p:spPr>
          <a:xfrm>
            <a:off x="4642687" y="4209398"/>
            <a:ext cx="534209" cy="300082"/>
          </a:xfrm>
          <a:prstGeom prst="rect">
            <a:avLst/>
          </a:prstGeom>
          <a:noFill/>
        </p:spPr>
        <p:txBody>
          <a:bodyPr wrap="square" rtlCol="0">
            <a:spAutoFit/>
          </a:bodyPr>
          <a:lstStyle/>
          <a:p>
            <a:r>
              <a:rPr lang="sv-SE" sz="1350" b="1" dirty="0"/>
              <a:t>0..*</a:t>
            </a:r>
          </a:p>
        </p:txBody>
      </p:sp>
      <p:sp>
        <p:nvSpPr>
          <p:cNvPr id="44" name="TextBox 43"/>
          <p:cNvSpPr txBox="1"/>
          <p:nvPr/>
        </p:nvSpPr>
        <p:spPr>
          <a:xfrm>
            <a:off x="3297357" y="3765309"/>
            <a:ext cx="534209" cy="300082"/>
          </a:xfrm>
          <a:prstGeom prst="rect">
            <a:avLst/>
          </a:prstGeom>
          <a:noFill/>
        </p:spPr>
        <p:txBody>
          <a:bodyPr wrap="square" rtlCol="0">
            <a:spAutoFit/>
          </a:bodyPr>
          <a:lstStyle/>
          <a:p>
            <a:r>
              <a:rPr lang="sv-SE" sz="1350" b="1" dirty="0"/>
              <a:t>0..*</a:t>
            </a:r>
          </a:p>
        </p:txBody>
      </p:sp>
      <p:sp>
        <p:nvSpPr>
          <p:cNvPr id="45" name="TextBox 44"/>
          <p:cNvSpPr txBox="1"/>
          <p:nvPr/>
        </p:nvSpPr>
        <p:spPr>
          <a:xfrm>
            <a:off x="2704122" y="4198554"/>
            <a:ext cx="534209" cy="300082"/>
          </a:xfrm>
          <a:prstGeom prst="rect">
            <a:avLst/>
          </a:prstGeom>
          <a:noFill/>
        </p:spPr>
        <p:txBody>
          <a:bodyPr wrap="square" rtlCol="0">
            <a:spAutoFit/>
          </a:bodyPr>
          <a:lstStyle/>
          <a:p>
            <a:r>
              <a:rPr lang="sv-SE" sz="1350" b="1" dirty="0"/>
              <a:t>0..*</a:t>
            </a:r>
          </a:p>
        </p:txBody>
      </p:sp>
      <p:sp>
        <p:nvSpPr>
          <p:cNvPr id="46" name="TextBox 45"/>
          <p:cNvSpPr txBox="1"/>
          <p:nvPr/>
        </p:nvSpPr>
        <p:spPr>
          <a:xfrm>
            <a:off x="6610915" y="2745981"/>
            <a:ext cx="534209" cy="300082"/>
          </a:xfrm>
          <a:prstGeom prst="rect">
            <a:avLst/>
          </a:prstGeom>
          <a:noFill/>
        </p:spPr>
        <p:txBody>
          <a:bodyPr wrap="square" rtlCol="0">
            <a:spAutoFit/>
          </a:bodyPr>
          <a:lstStyle/>
          <a:p>
            <a:r>
              <a:rPr lang="sv-SE" sz="1350" b="1" dirty="0"/>
              <a:t>1..*</a:t>
            </a:r>
          </a:p>
        </p:txBody>
      </p:sp>
      <p:sp>
        <p:nvSpPr>
          <p:cNvPr id="47" name="TextBox 46"/>
          <p:cNvSpPr txBox="1"/>
          <p:nvPr/>
        </p:nvSpPr>
        <p:spPr>
          <a:xfrm>
            <a:off x="1802866" y="3458146"/>
            <a:ext cx="534209" cy="276999"/>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1..1</a:t>
            </a:r>
          </a:p>
        </p:txBody>
      </p:sp>
      <p:sp>
        <p:nvSpPr>
          <p:cNvPr id="48" name="TextBox 47"/>
          <p:cNvSpPr txBox="1"/>
          <p:nvPr/>
        </p:nvSpPr>
        <p:spPr>
          <a:xfrm>
            <a:off x="3309065" y="3468460"/>
            <a:ext cx="534209" cy="276999"/>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1..1</a:t>
            </a:r>
          </a:p>
        </p:txBody>
      </p:sp>
      <p:sp>
        <p:nvSpPr>
          <p:cNvPr id="49" name="TextBox 48"/>
          <p:cNvSpPr txBox="1"/>
          <p:nvPr/>
        </p:nvSpPr>
        <p:spPr>
          <a:xfrm>
            <a:off x="6032566" y="3668569"/>
            <a:ext cx="534209" cy="276999"/>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1..1</a:t>
            </a:r>
          </a:p>
        </p:txBody>
      </p:sp>
      <p:sp>
        <p:nvSpPr>
          <p:cNvPr id="50" name="TextBox 49"/>
          <p:cNvSpPr txBox="1"/>
          <p:nvPr/>
        </p:nvSpPr>
        <p:spPr>
          <a:xfrm>
            <a:off x="6993865" y="1395535"/>
            <a:ext cx="534209" cy="276999"/>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34055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3" name="object 273"/>
          <p:cNvSpPr/>
          <p:nvPr/>
        </p:nvSpPr>
        <p:spPr>
          <a:xfrm>
            <a:off x="3430904" y="644270"/>
            <a:ext cx="3336290" cy="4221480"/>
          </a:xfrm>
          <a:custGeom>
            <a:avLst/>
            <a:gdLst/>
            <a:ahLst/>
            <a:cxnLst/>
            <a:rect l="l" t="t" r="r" b="b"/>
            <a:pathLst>
              <a:path w="3336290" h="4221480">
                <a:moveTo>
                  <a:pt x="0" y="2110740"/>
                </a:moveTo>
                <a:lnTo>
                  <a:pt x="528" y="2057096"/>
                </a:lnTo>
                <a:lnTo>
                  <a:pt x="2104" y="2003781"/>
                </a:lnTo>
                <a:lnTo>
                  <a:pt x="4715" y="1950812"/>
                </a:lnTo>
                <a:lnTo>
                  <a:pt x="8350" y="1898204"/>
                </a:lnTo>
                <a:lnTo>
                  <a:pt x="12995" y="1845972"/>
                </a:lnTo>
                <a:lnTo>
                  <a:pt x="18638" y="1794133"/>
                </a:lnTo>
                <a:lnTo>
                  <a:pt x="25267" y="1742702"/>
                </a:lnTo>
                <a:lnTo>
                  <a:pt x="32868" y="1691696"/>
                </a:lnTo>
                <a:lnTo>
                  <a:pt x="41430" y="1641130"/>
                </a:lnTo>
                <a:lnTo>
                  <a:pt x="50940" y="1591019"/>
                </a:lnTo>
                <a:lnTo>
                  <a:pt x="61385" y="1541380"/>
                </a:lnTo>
                <a:lnTo>
                  <a:pt x="72754" y="1492229"/>
                </a:lnTo>
                <a:lnTo>
                  <a:pt x="85033" y="1443581"/>
                </a:lnTo>
                <a:lnTo>
                  <a:pt x="98209" y="1395452"/>
                </a:lnTo>
                <a:lnTo>
                  <a:pt x="112272" y="1347859"/>
                </a:lnTo>
                <a:lnTo>
                  <a:pt x="127207" y="1300816"/>
                </a:lnTo>
                <a:lnTo>
                  <a:pt x="143002" y="1254339"/>
                </a:lnTo>
                <a:lnTo>
                  <a:pt x="159646" y="1208445"/>
                </a:lnTo>
                <a:lnTo>
                  <a:pt x="177125" y="1163150"/>
                </a:lnTo>
                <a:lnTo>
                  <a:pt x="195427" y="1118468"/>
                </a:lnTo>
                <a:lnTo>
                  <a:pt x="214539" y="1074417"/>
                </a:lnTo>
                <a:lnTo>
                  <a:pt x="234449" y="1031011"/>
                </a:lnTo>
                <a:lnTo>
                  <a:pt x="255145" y="988267"/>
                </a:lnTo>
                <a:lnTo>
                  <a:pt x="276614" y="946200"/>
                </a:lnTo>
                <a:lnTo>
                  <a:pt x="298843" y="904827"/>
                </a:lnTo>
                <a:lnTo>
                  <a:pt x="321820" y="864162"/>
                </a:lnTo>
                <a:lnTo>
                  <a:pt x="345532" y="824223"/>
                </a:lnTo>
                <a:lnTo>
                  <a:pt x="369967" y="785024"/>
                </a:lnTo>
                <a:lnTo>
                  <a:pt x="395113" y="746582"/>
                </a:lnTo>
                <a:lnTo>
                  <a:pt x="420956" y="708912"/>
                </a:lnTo>
                <a:lnTo>
                  <a:pt x="447485" y="672030"/>
                </a:lnTo>
                <a:lnTo>
                  <a:pt x="474687" y="635952"/>
                </a:lnTo>
                <a:lnTo>
                  <a:pt x="502550" y="600694"/>
                </a:lnTo>
                <a:lnTo>
                  <a:pt x="531060" y="566272"/>
                </a:lnTo>
                <a:lnTo>
                  <a:pt x="560205" y="532701"/>
                </a:lnTo>
                <a:lnTo>
                  <a:pt x="589974" y="499997"/>
                </a:lnTo>
                <a:lnTo>
                  <a:pt x="620353" y="468177"/>
                </a:lnTo>
                <a:lnTo>
                  <a:pt x="651330" y="437256"/>
                </a:lnTo>
                <a:lnTo>
                  <a:pt x="682892" y="407249"/>
                </a:lnTo>
                <a:lnTo>
                  <a:pt x="715027" y="378173"/>
                </a:lnTo>
                <a:lnTo>
                  <a:pt x="747722" y="350043"/>
                </a:lnTo>
                <a:lnTo>
                  <a:pt x="780965" y="322876"/>
                </a:lnTo>
                <a:lnTo>
                  <a:pt x="814744" y="296686"/>
                </a:lnTo>
                <a:lnTo>
                  <a:pt x="849046" y="271491"/>
                </a:lnTo>
                <a:lnTo>
                  <a:pt x="883857" y="247305"/>
                </a:lnTo>
                <a:lnTo>
                  <a:pt x="919167" y="224145"/>
                </a:lnTo>
                <a:lnTo>
                  <a:pt x="954962" y="202026"/>
                </a:lnTo>
                <a:lnTo>
                  <a:pt x="991230" y="180964"/>
                </a:lnTo>
                <a:lnTo>
                  <a:pt x="1027959" y="160976"/>
                </a:lnTo>
                <a:lnTo>
                  <a:pt x="1065135" y="142076"/>
                </a:lnTo>
                <a:lnTo>
                  <a:pt x="1102746" y="124281"/>
                </a:lnTo>
                <a:lnTo>
                  <a:pt x="1140781" y="107606"/>
                </a:lnTo>
                <a:lnTo>
                  <a:pt x="1179225" y="92068"/>
                </a:lnTo>
                <a:lnTo>
                  <a:pt x="1218068" y="77682"/>
                </a:lnTo>
                <a:lnTo>
                  <a:pt x="1257296" y="64463"/>
                </a:lnTo>
                <a:lnTo>
                  <a:pt x="1296896" y="52429"/>
                </a:lnTo>
                <a:lnTo>
                  <a:pt x="1336857" y="41594"/>
                </a:lnTo>
                <a:lnTo>
                  <a:pt x="1377166" y="31974"/>
                </a:lnTo>
                <a:lnTo>
                  <a:pt x="1417811" y="23586"/>
                </a:lnTo>
                <a:lnTo>
                  <a:pt x="1458778" y="16445"/>
                </a:lnTo>
                <a:lnTo>
                  <a:pt x="1500055" y="10567"/>
                </a:lnTo>
                <a:lnTo>
                  <a:pt x="1541630" y="5967"/>
                </a:lnTo>
                <a:lnTo>
                  <a:pt x="1583491" y="2662"/>
                </a:lnTo>
                <a:lnTo>
                  <a:pt x="1625624" y="668"/>
                </a:lnTo>
                <a:lnTo>
                  <a:pt x="1668018" y="0"/>
                </a:lnTo>
                <a:lnTo>
                  <a:pt x="1710411" y="668"/>
                </a:lnTo>
                <a:lnTo>
                  <a:pt x="1752544" y="2662"/>
                </a:lnTo>
                <a:lnTo>
                  <a:pt x="1794405" y="5967"/>
                </a:lnTo>
                <a:lnTo>
                  <a:pt x="1835980" y="10567"/>
                </a:lnTo>
                <a:lnTo>
                  <a:pt x="1877257" y="16445"/>
                </a:lnTo>
                <a:lnTo>
                  <a:pt x="1918224" y="23586"/>
                </a:lnTo>
                <a:lnTo>
                  <a:pt x="1958869" y="31974"/>
                </a:lnTo>
                <a:lnTo>
                  <a:pt x="1999178" y="41594"/>
                </a:lnTo>
                <a:lnTo>
                  <a:pt x="2039139" y="52429"/>
                </a:lnTo>
                <a:lnTo>
                  <a:pt x="2078739" y="64463"/>
                </a:lnTo>
                <a:lnTo>
                  <a:pt x="2117967" y="77682"/>
                </a:lnTo>
                <a:lnTo>
                  <a:pt x="2156810" y="92068"/>
                </a:lnTo>
                <a:lnTo>
                  <a:pt x="2195254" y="107606"/>
                </a:lnTo>
                <a:lnTo>
                  <a:pt x="2233289" y="124281"/>
                </a:lnTo>
                <a:lnTo>
                  <a:pt x="2270900" y="142076"/>
                </a:lnTo>
                <a:lnTo>
                  <a:pt x="2308076" y="160976"/>
                </a:lnTo>
                <a:lnTo>
                  <a:pt x="2344805" y="180964"/>
                </a:lnTo>
                <a:lnTo>
                  <a:pt x="2381073" y="202026"/>
                </a:lnTo>
                <a:lnTo>
                  <a:pt x="2416868" y="224145"/>
                </a:lnTo>
                <a:lnTo>
                  <a:pt x="2452178" y="247305"/>
                </a:lnTo>
                <a:lnTo>
                  <a:pt x="2486989" y="271491"/>
                </a:lnTo>
                <a:lnTo>
                  <a:pt x="2521291" y="296686"/>
                </a:lnTo>
                <a:lnTo>
                  <a:pt x="2555070" y="322876"/>
                </a:lnTo>
                <a:lnTo>
                  <a:pt x="2588313" y="350043"/>
                </a:lnTo>
                <a:lnTo>
                  <a:pt x="2621008" y="378173"/>
                </a:lnTo>
                <a:lnTo>
                  <a:pt x="2653143" y="407249"/>
                </a:lnTo>
                <a:lnTo>
                  <a:pt x="2684705" y="437256"/>
                </a:lnTo>
                <a:lnTo>
                  <a:pt x="2715682" y="468177"/>
                </a:lnTo>
                <a:lnTo>
                  <a:pt x="2746061" y="499997"/>
                </a:lnTo>
                <a:lnTo>
                  <a:pt x="2775830" y="532701"/>
                </a:lnTo>
                <a:lnTo>
                  <a:pt x="2804975" y="566272"/>
                </a:lnTo>
                <a:lnTo>
                  <a:pt x="2833485" y="600694"/>
                </a:lnTo>
                <a:lnTo>
                  <a:pt x="2861348" y="635952"/>
                </a:lnTo>
                <a:lnTo>
                  <a:pt x="2888550" y="672030"/>
                </a:lnTo>
                <a:lnTo>
                  <a:pt x="2915079" y="708912"/>
                </a:lnTo>
                <a:lnTo>
                  <a:pt x="2940922" y="746582"/>
                </a:lnTo>
                <a:lnTo>
                  <a:pt x="2966068" y="785024"/>
                </a:lnTo>
                <a:lnTo>
                  <a:pt x="2990503" y="824223"/>
                </a:lnTo>
                <a:lnTo>
                  <a:pt x="3014215" y="864162"/>
                </a:lnTo>
                <a:lnTo>
                  <a:pt x="3037192" y="904827"/>
                </a:lnTo>
                <a:lnTo>
                  <a:pt x="3059421" y="946200"/>
                </a:lnTo>
                <a:lnTo>
                  <a:pt x="3080890" y="988267"/>
                </a:lnTo>
                <a:lnTo>
                  <a:pt x="3101586" y="1031011"/>
                </a:lnTo>
                <a:lnTo>
                  <a:pt x="3121496" y="1074417"/>
                </a:lnTo>
                <a:lnTo>
                  <a:pt x="3140608" y="1118468"/>
                </a:lnTo>
                <a:lnTo>
                  <a:pt x="3158910" y="1163150"/>
                </a:lnTo>
                <a:lnTo>
                  <a:pt x="3176389" y="1208445"/>
                </a:lnTo>
                <a:lnTo>
                  <a:pt x="3193033" y="1254339"/>
                </a:lnTo>
                <a:lnTo>
                  <a:pt x="3208828" y="1300816"/>
                </a:lnTo>
                <a:lnTo>
                  <a:pt x="3223763" y="1347859"/>
                </a:lnTo>
                <a:lnTo>
                  <a:pt x="3237826" y="1395452"/>
                </a:lnTo>
                <a:lnTo>
                  <a:pt x="3251002" y="1443581"/>
                </a:lnTo>
                <a:lnTo>
                  <a:pt x="3263281" y="1492229"/>
                </a:lnTo>
                <a:lnTo>
                  <a:pt x="3274650" y="1541380"/>
                </a:lnTo>
                <a:lnTo>
                  <a:pt x="3285095" y="1591019"/>
                </a:lnTo>
                <a:lnTo>
                  <a:pt x="3294605" y="1641130"/>
                </a:lnTo>
                <a:lnTo>
                  <a:pt x="3303167" y="1691696"/>
                </a:lnTo>
                <a:lnTo>
                  <a:pt x="3310768" y="1742702"/>
                </a:lnTo>
                <a:lnTo>
                  <a:pt x="3317397" y="1794133"/>
                </a:lnTo>
                <a:lnTo>
                  <a:pt x="3323040" y="1845972"/>
                </a:lnTo>
                <a:lnTo>
                  <a:pt x="3327685" y="1898204"/>
                </a:lnTo>
                <a:lnTo>
                  <a:pt x="3331320" y="1950812"/>
                </a:lnTo>
                <a:lnTo>
                  <a:pt x="3333931" y="2003781"/>
                </a:lnTo>
                <a:lnTo>
                  <a:pt x="3335507" y="2057096"/>
                </a:lnTo>
                <a:lnTo>
                  <a:pt x="3336036" y="2110740"/>
                </a:lnTo>
                <a:lnTo>
                  <a:pt x="3335507" y="2164383"/>
                </a:lnTo>
                <a:lnTo>
                  <a:pt x="3333931" y="2217698"/>
                </a:lnTo>
                <a:lnTo>
                  <a:pt x="3331320" y="2270667"/>
                </a:lnTo>
                <a:lnTo>
                  <a:pt x="3327685" y="2323275"/>
                </a:lnTo>
                <a:lnTo>
                  <a:pt x="3323040" y="2375507"/>
                </a:lnTo>
                <a:lnTo>
                  <a:pt x="3317397" y="2427346"/>
                </a:lnTo>
                <a:lnTo>
                  <a:pt x="3310768" y="2478777"/>
                </a:lnTo>
                <a:lnTo>
                  <a:pt x="3303167" y="2529783"/>
                </a:lnTo>
                <a:lnTo>
                  <a:pt x="3294605" y="2580349"/>
                </a:lnTo>
                <a:lnTo>
                  <a:pt x="3285095" y="2630460"/>
                </a:lnTo>
                <a:lnTo>
                  <a:pt x="3274650" y="2680099"/>
                </a:lnTo>
                <a:lnTo>
                  <a:pt x="3263281" y="2729250"/>
                </a:lnTo>
                <a:lnTo>
                  <a:pt x="3251002" y="2777898"/>
                </a:lnTo>
                <a:lnTo>
                  <a:pt x="3237826" y="2826027"/>
                </a:lnTo>
                <a:lnTo>
                  <a:pt x="3223763" y="2873620"/>
                </a:lnTo>
                <a:lnTo>
                  <a:pt x="3208828" y="2920663"/>
                </a:lnTo>
                <a:lnTo>
                  <a:pt x="3193033" y="2967140"/>
                </a:lnTo>
                <a:lnTo>
                  <a:pt x="3176389" y="3013034"/>
                </a:lnTo>
                <a:lnTo>
                  <a:pt x="3158910" y="3058329"/>
                </a:lnTo>
                <a:lnTo>
                  <a:pt x="3140608" y="3103011"/>
                </a:lnTo>
                <a:lnTo>
                  <a:pt x="3121496" y="3147062"/>
                </a:lnTo>
                <a:lnTo>
                  <a:pt x="3101586" y="3190468"/>
                </a:lnTo>
                <a:lnTo>
                  <a:pt x="3080890" y="3233212"/>
                </a:lnTo>
                <a:lnTo>
                  <a:pt x="3059421" y="3275279"/>
                </a:lnTo>
                <a:lnTo>
                  <a:pt x="3037192" y="3316652"/>
                </a:lnTo>
                <a:lnTo>
                  <a:pt x="3014215" y="3357317"/>
                </a:lnTo>
                <a:lnTo>
                  <a:pt x="2990503" y="3397256"/>
                </a:lnTo>
                <a:lnTo>
                  <a:pt x="2966068" y="3436455"/>
                </a:lnTo>
                <a:lnTo>
                  <a:pt x="2940922" y="3474897"/>
                </a:lnTo>
                <a:lnTo>
                  <a:pt x="2915079" y="3512567"/>
                </a:lnTo>
                <a:lnTo>
                  <a:pt x="2888550" y="3549449"/>
                </a:lnTo>
                <a:lnTo>
                  <a:pt x="2861348" y="3585527"/>
                </a:lnTo>
                <a:lnTo>
                  <a:pt x="2833485" y="3620785"/>
                </a:lnTo>
                <a:lnTo>
                  <a:pt x="2804975" y="3655207"/>
                </a:lnTo>
                <a:lnTo>
                  <a:pt x="2775830" y="3688778"/>
                </a:lnTo>
                <a:lnTo>
                  <a:pt x="2746061" y="3721482"/>
                </a:lnTo>
                <a:lnTo>
                  <a:pt x="2715682" y="3753302"/>
                </a:lnTo>
                <a:lnTo>
                  <a:pt x="2684705" y="3784223"/>
                </a:lnTo>
                <a:lnTo>
                  <a:pt x="2653143" y="3814230"/>
                </a:lnTo>
                <a:lnTo>
                  <a:pt x="2621008" y="3843306"/>
                </a:lnTo>
                <a:lnTo>
                  <a:pt x="2588313" y="3871436"/>
                </a:lnTo>
                <a:lnTo>
                  <a:pt x="2555070" y="3898603"/>
                </a:lnTo>
                <a:lnTo>
                  <a:pt x="2521291" y="3924793"/>
                </a:lnTo>
                <a:lnTo>
                  <a:pt x="2486989" y="3949988"/>
                </a:lnTo>
                <a:lnTo>
                  <a:pt x="2452178" y="3974174"/>
                </a:lnTo>
                <a:lnTo>
                  <a:pt x="2416868" y="3997334"/>
                </a:lnTo>
                <a:lnTo>
                  <a:pt x="2381073" y="4019453"/>
                </a:lnTo>
                <a:lnTo>
                  <a:pt x="2344805" y="4040515"/>
                </a:lnTo>
                <a:lnTo>
                  <a:pt x="2308076" y="4060503"/>
                </a:lnTo>
                <a:lnTo>
                  <a:pt x="2270900" y="4079403"/>
                </a:lnTo>
                <a:lnTo>
                  <a:pt x="2233289" y="4097198"/>
                </a:lnTo>
                <a:lnTo>
                  <a:pt x="2195254" y="4113873"/>
                </a:lnTo>
                <a:lnTo>
                  <a:pt x="2156810" y="4129411"/>
                </a:lnTo>
                <a:lnTo>
                  <a:pt x="2117967" y="4143797"/>
                </a:lnTo>
                <a:lnTo>
                  <a:pt x="2078739" y="4157016"/>
                </a:lnTo>
                <a:lnTo>
                  <a:pt x="2039139" y="4169050"/>
                </a:lnTo>
                <a:lnTo>
                  <a:pt x="1999178" y="4179885"/>
                </a:lnTo>
                <a:lnTo>
                  <a:pt x="1958869" y="4189505"/>
                </a:lnTo>
                <a:lnTo>
                  <a:pt x="1918224" y="4197893"/>
                </a:lnTo>
                <a:lnTo>
                  <a:pt x="1877257" y="4205034"/>
                </a:lnTo>
                <a:lnTo>
                  <a:pt x="1835980" y="4210912"/>
                </a:lnTo>
                <a:lnTo>
                  <a:pt x="1794405" y="4215512"/>
                </a:lnTo>
                <a:lnTo>
                  <a:pt x="1752544" y="4218817"/>
                </a:lnTo>
                <a:lnTo>
                  <a:pt x="1710411" y="4220811"/>
                </a:lnTo>
                <a:lnTo>
                  <a:pt x="1668018" y="4221480"/>
                </a:lnTo>
                <a:lnTo>
                  <a:pt x="1625624" y="4220811"/>
                </a:lnTo>
                <a:lnTo>
                  <a:pt x="1583491" y="4218817"/>
                </a:lnTo>
                <a:lnTo>
                  <a:pt x="1541630" y="4215512"/>
                </a:lnTo>
                <a:lnTo>
                  <a:pt x="1500055" y="4210912"/>
                </a:lnTo>
                <a:lnTo>
                  <a:pt x="1458778" y="4205034"/>
                </a:lnTo>
                <a:lnTo>
                  <a:pt x="1417811" y="4197893"/>
                </a:lnTo>
                <a:lnTo>
                  <a:pt x="1377166" y="4189505"/>
                </a:lnTo>
                <a:lnTo>
                  <a:pt x="1336857" y="4179885"/>
                </a:lnTo>
                <a:lnTo>
                  <a:pt x="1296896" y="4169050"/>
                </a:lnTo>
                <a:lnTo>
                  <a:pt x="1257296" y="4157016"/>
                </a:lnTo>
                <a:lnTo>
                  <a:pt x="1218068" y="4143797"/>
                </a:lnTo>
                <a:lnTo>
                  <a:pt x="1179225" y="4129411"/>
                </a:lnTo>
                <a:lnTo>
                  <a:pt x="1140781" y="4113873"/>
                </a:lnTo>
                <a:lnTo>
                  <a:pt x="1102746" y="4097198"/>
                </a:lnTo>
                <a:lnTo>
                  <a:pt x="1065135" y="4079403"/>
                </a:lnTo>
                <a:lnTo>
                  <a:pt x="1027959" y="4060503"/>
                </a:lnTo>
                <a:lnTo>
                  <a:pt x="991230" y="4040515"/>
                </a:lnTo>
                <a:lnTo>
                  <a:pt x="954962" y="4019453"/>
                </a:lnTo>
                <a:lnTo>
                  <a:pt x="919167" y="3997334"/>
                </a:lnTo>
                <a:lnTo>
                  <a:pt x="883857" y="3974174"/>
                </a:lnTo>
                <a:lnTo>
                  <a:pt x="849046" y="3949988"/>
                </a:lnTo>
                <a:lnTo>
                  <a:pt x="814744" y="3924793"/>
                </a:lnTo>
                <a:lnTo>
                  <a:pt x="780965" y="3898603"/>
                </a:lnTo>
                <a:lnTo>
                  <a:pt x="747722" y="3871436"/>
                </a:lnTo>
                <a:lnTo>
                  <a:pt x="715027" y="3843306"/>
                </a:lnTo>
                <a:lnTo>
                  <a:pt x="682892" y="3814230"/>
                </a:lnTo>
                <a:lnTo>
                  <a:pt x="651330" y="3784223"/>
                </a:lnTo>
                <a:lnTo>
                  <a:pt x="620353" y="3753302"/>
                </a:lnTo>
                <a:lnTo>
                  <a:pt x="589974" y="3721482"/>
                </a:lnTo>
                <a:lnTo>
                  <a:pt x="560205" y="3688778"/>
                </a:lnTo>
                <a:lnTo>
                  <a:pt x="531060" y="3655207"/>
                </a:lnTo>
                <a:lnTo>
                  <a:pt x="502550" y="3620785"/>
                </a:lnTo>
                <a:lnTo>
                  <a:pt x="474687" y="3585527"/>
                </a:lnTo>
                <a:lnTo>
                  <a:pt x="447485" y="3549449"/>
                </a:lnTo>
                <a:lnTo>
                  <a:pt x="420956" y="3512567"/>
                </a:lnTo>
                <a:lnTo>
                  <a:pt x="395113" y="3474897"/>
                </a:lnTo>
                <a:lnTo>
                  <a:pt x="369967" y="3436455"/>
                </a:lnTo>
                <a:lnTo>
                  <a:pt x="345532" y="3397256"/>
                </a:lnTo>
                <a:lnTo>
                  <a:pt x="321820" y="3357317"/>
                </a:lnTo>
                <a:lnTo>
                  <a:pt x="298843" y="3316652"/>
                </a:lnTo>
                <a:lnTo>
                  <a:pt x="276614" y="3275279"/>
                </a:lnTo>
                <a:lnTo>
                  <a:pt x="255145" y="3233212"/>
                </a:lnTo>
                <a:lnTo>
                  <a:pt x="234449" y="3190468"/>
                </a:lnTo>
                <a:lnTo>
                  <a:pt x="214539" y="3147062"/>
                </a:lnTo>
                <a:lnTo>
                  <a:pt x="195427" y="3103011"/>
                </a:lnTo>
                <a:lnTo>
                  <a:pt x="177125" y="3058329"/>
                </a:lnTo>
                <a:lnTo>
                  <a:pt x="159646" y="3013034"/>
                </a:lnTo>
                <a:lnTo>
                  <a:pt x="143002" y="2967140"/>
                </a:lnTo>
                <a:lnTo>
                  <a:pt x="127207" y="2920663"/>
                </a:lnTo>
                <a:lnTo>
                  <a:pt x="112272" y="2873620"/>
                </a:lnTo>
                <a:lnTo>
                  <a:pt x="98209" y="2826027"/>
                </a:lnTo>
                <a:lnTo>
                  <a:pt x="85033" y="2777898"/>
                </a:lnTo>
                <a:lnTo>
                  <a:pt x="72754" y="2729250"/>
                </a:lnTo>
                <a:lnTo>
                  <a:pt x="61385" y="2680099"/>
                </a:lnTo>
                <a:lnTo>
                  <a:pt x="50940" y="2630460"/>
                </a:lnTo>
                <a:lnTo>
                  <a:pt x="41430" y="2580349"/>
                </a:lnTo>
                <a:lnTo>
                  <a:pt x="32868" y="2529783"/>
                </a:lnTo>
                <a:lnTo>
                  <a:pt x="25267" y="2478777"/>
                </a:lnTo>
                <a:lnTo>
                  <a:pt x="18638" y="2427346"/>
                </a:lnTo>
                <a:lnTo>
                  <a:pt x="12995" y="2375507"/>
                </a:lnTo>
                <a:lnTo>
                  <a:pt x="8350" y="2323275"/>
                </a:lnTo>
                <a:lnTo>
                  <a:pt x="4715" y="2270667"/>
                </a:lnTo>
                <a:lnTo>
                  <a:pt x="2104" y="2217698"/>
                </a:lnTo>
                <a:lnTo>
                  <a:pt x="528" y="2164383"/>
                </a:lnTo>
                <a:lnTo>
                  <a:pt x="0" y="2110740"/>
                </a:lnTo>
                <a:close/>
              </a:path>
            </a:pathLst>
          </a:custGeom>
          <a:ln w="25146">
            <a:solidFill>
              <a:srgbClr val="002E5F"/>
            </a:solidFill>
          </a:ln>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0711" y="1293367"/>
            <a:ext cx="6673089" cy="369332"/>
          </a:xfrm>
          <a:prstGeom prst="rect">
            <a:avLst/>
          </a:prstGeom>
        </p:spPr>
        <p:txBody>
          <a:bodyPr vert="horz" wrap="square" lIns="0" tIns="0" rIns="0" bIns="0" rtlCol="0">
            <a:spAutoFit/>
          </a:bodyPr>
          <a:lstStyle/>
          <a:p>
            <a:pPr marL="12700">
              <a:lnSpc>
                <a:spcPct val="100000"/>
              </a:lnSpc>
            </a:pPr>
            <a:r>
              <a:rPr lang="sv-SE" sz="2400" spc="-5" dirty="0" err="1"/>
              <a:t>Requirement</a:t>
            </a:r>
            <a:r>
              <a:rPr lang="sv-SE" sz="2400" spc="-5" dirty="0"/>
              <a:t> </a:t>
            </a:r>
            <a:r>
              <a:rPr lang="sv-SE" sz="2400" spc="-5" dirty="0" err="1"/>
              <a:t>Engineering</a:t>
            </a:r>
            <a:r>
              <a:rPr lang="sv-SE" sz="2400" spc="-5" dirty="0"/>
              <a:t> and </a:t>
            </a:r>
            <a:r>
              <a:rPr lang="sv-SE" sz="2400" spc="-5" dirty="0" err="1"/>
              <a:t>Use</a:t>
            </a:r>
            <a:r>
              <a:rPr lang="sv-SE" sz="2400" spc="-5" dirty="0"/>
              <a:t> Cases</a:t>
            </a:r>
            <a:endParaRPr sz="2400" dirty="0"/>
          </a:p>
        </p:txBody>
      </p:sp>
    </p:spTree>
    <p:extLst>
      <p:ext uri="{BB962C8B-B14F-4D97-AF65-F5344CB8AC3E}">
        <p14:creationId xmlns:p14="http://schemas.microsoft.com/office/powerpoint/2010/main" val="4224916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a:t>Requirement </a:t>
            </a:r>
          </a:p>
        </p:txBody>
      </p:sp>
      <p:sp>
        <p:nvSpPr>
          <p:cNvPr id="35" name="TextBox 34"/>
          <p:cNvSpPr txBox="1"/>
          <p:nvPr/>
        </p:nvSpPr>
        <p:spPr>
          <a:xfrm>
            <a:off x="647229" y="1320278"/>
            <a:ext cx="7454780" cy="2023631"/>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a:latin typeface="Verdana" pitchFamily="34" charset="0"/>
                <a:ea typeface="Verdana" pitchFamily="34" charset="0"/>
                <a:cs typeface="Verdana" pitchFamily="34" charset="0"/>
              </a:rPr>
              <a:t>Requirement</a:t>
            </a:r>
            <a:r>
              <a:rPr lang="sv-SE" dirty="0">
                <a:latin typeface="Verdana" pitchFamily="34" charset="0"/>
                <a:ea typeface="Verdana" pitchFamily="34" charset="0"/>
                <a:cs typeface="Verdana" pitchFamily="34" charset="0"/>
              </a:rPr>
              <a:t> is a desirable property/feature/attribute/quality/capacity of a system</a:t>
            </a: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a:p>
        </p:txBody>
      </p:sp>
    </p:spTree>
    <p:extLst>
      <p:ext uri="{BB962C8B-B14F-4D97-AF65-F5344CB8AC3E}">
        <p14:creationId xmlns:p14="http://schemas.microsoft.com/office/powerpoint/2010/main" val="463134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a:t>Requirement Engineering</a:t>
            </a:r>
          </a:p>
        </p:txBody>
      </p:sp>
      <p:sp>
        <p:nvSpPr>
          <p:cNvPr id="35" name="TextBox 34"/>
          <p:cNvSpPr txBox="1"/>
          <p:nvPr/>
        </p:nvSpPr>
        <p:spPr>
          <a:xfrm>
            <a:off x="647229" y="1320278"/>
            <a:ext cx="7454780" cy="1569660"/>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a:latin typeface="Verdana" pitchFamily="34" charset="0"/>
                <a:ea typeface="Verdana" pitchFamily="34" charset="0"/>
                <a:cs typeface="Verdana" pitchFamily="34" charset="0"/>
              </a:rPr>
              <a:t>Requirement Engineering </a:t>
            </a:r>
            <a:r>
              <a:rPr lang="sv-SE" dirty="0">
                <a:latin typeface="Verdana" pitchFamily="34" charset="0"/>
                <a:ea typeface="Verdana" pitchFamily="34" charset="0"/>
                <a:cs typeface="Verdana" pitchFamily="34" charset="0"/>
              </a:rPr>
              <a:t>is the process of gathering, defining, organizing, prioritizing, documenting, quality assuring and maintaining requirements</a:t>
            </a:r>
          </a:p>
          <a:p>
            <a:pPr marL="285750" indent="-285750">
              <a:buFont typeface="Arial" panose="020B0604020202020204" pitchFamily="34" charset="0"/>
              <a:buChar char="•"/>
            </a:pPr>
            <a:endParaRPr lang="sv-SE" sz="1500" dirty="0"/>
          </a:p>
        </p:txBody>
      </p:sp>
    </p:spTree>
    <p:extLst>
      <p:ext uri="{BB962C8B-B14F-4D97-AF65-F5344CB8AC3E}">
        <p14:creationId xmlns:p14="http://schemas.microsoft.com/office/powerpoint/2010/main" val="941338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err="1"/>
              <a:t>Requirement</a:t>
            </a:r>
            <a:r>
              <a:rPr lang="sv-SE" sz="2700" dirty="0"/>
              <a:t> </a:t>
            </a:r>
          </a:p>
        </p:txBody>
      </p:sp>
      <p:sp>
        <p:nvSpPr>
          <p:cNvPr id="35" name="TextBox 34"/>
          <p:cNvSpPr txBox="1"/>
          <p:nvPr/>
        </p:nvSpPr>
        <p:spPr>
          <a:xfrm>
            <a:off x="595858" y="1114798"/>
            <a:ext cx="8373481" cy="1800493"/>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a:latin typeface="Verdana" pitchFamily="34" charset="0"/>
                <a:ea typeface="Verdana" pitchFamily="34" charset="0"/>
                <a:cs typeface="Verdana" pitchFamily="34" charset="0"/>
              </a:rPr>
              <a:t>Requirements can be </a:t>
            </a:r>
            <a:r>
              <a:rPr lang="sv-SE" dirty="0" err="1">
                <a:latin typeface="Verdana" pitchFamily="34" charset="0"/>
                <a:ea typeface="Verdana" pitchFamily="34" charset="0"/>
                <a:cs typeface="Verdana" pitchFamily="34" charset="0"/>
              </a:rPr>
              <a:t>categorized</a:t>
            </a:r>
            <a:r>
              <a:rPr lang="sv-SE" dirty="0">
                <a:latin typeface="Verdana" pitchFamily="34" charset="0"/>
                <a:ea typeface="Verdana" pitchFamily="34" charset="0"/>
                <a:cs typeface="Verdana" pitchFamily="34" charset="0"/>
              </a:rPr>
              <a:t> </a:t>
            </a:r>
            <a:r>
              <a:rPr lang="sv-SE" dirty="0" err="1">
                <a:latin typeface="Verdana" pitchFamily="34" charset="0"/>
                <a:ea typeface="Verdana" pitchFamily="34" charset="0"/>
                <a:cs typeface="Verdana" pitchFamily="34" charset="0"/>
              </a:rPr>
              <a:t>into</a:t>
            </a:r>
            <a:r>
              <a:rPr lang="sv-SE" dirty="0">
                <a:latin typeface="Verdana" pitchFamily="34" charset="0"/>
                <a:ea typeface="Verdana" pitchFamily="34" charset="0"/>
                <a:cs typeface="Verdana" pitchFamily="34" charset="0"/>
              </a:rPr>
              <a:t>:</a:t>
            </a:r>
          </a:p>
          <a:p>
            <a:pPr marL="742950" lvl="1" indent="-285750">
              <a:lnSpc>
                <a:spcPct val="150000"/>
              </a:lnSpc>
              <a:spcBef>
                <a:spcPts val="900"/>
              </a:spcBef>
              <a:buFont typeface="Arial" panose="020B0604020202020204" pitchFamily="34" charset="0"/>
              <a:buChar char="•"/>
            </a:pPr>
            <a:r>
              <a:rPr lang="sv-SE" dirty="0" err="1">
                <a:latin typeface="Verdana" pitchFamily="34" charset="0"/>
                <a:ea typeface="Verdana" pitchFamily="34" charset="0"/>
                <a:cs typeface="Verdana" pitchFamily="34" charset="0"/>
              </a:rPr>
              <a:t>Functional</a:t>
            </a:r>
            <a:r>
              <a:rPr lang="sv-SE" dirty="0">
                <a:latin typeface="Verdana" pitchFamily="34" charset="0"/>
                <a:ea typeface="Verdana" pitchFamily="34" charset="0"/>
                <a:cs typeface="Verdana" pitchFamily="34" charset="0"/>
              </a:rPr>
              <a:t> </a:t>
            </a:r>
            <a:r>
              <a:rPr lang="sv-SE" dirty="0" err="1">
                <a:latin typeface="Verdana" pitchFamily="34" charset="0"/>
                <a:ea typeface="Verdana" pitchFamily="34" charset="0"/>
                <a:cs typeface="Verdana" pitchFamily="34" charset="0"/>
              </a:rPr>
              <a:t>requirements</a:t>
            </a:r>
            <a:endParaRPr lang="sv-SE" dirty="0">
              <a:latin typeface="Verdana" pitchFamily="34" charset="0"/>
              <a:ea typeface="Verdana" pitchFamily="34" charset="0"/>
              <a:cs typeface="Verdana" pitchFamily="34" charset="0"/>
            </a:endParaRPr>
          </a:p>
          <a:p>
            <a:pPr marL="742950" lvl="1" indent="-285750">
              <a:lnSpc>
                <a:spcPct val="150000"/>
              </a:lnSpc>
              <a:spcBef>
                <a:spcPts val="900"/>
              </a:spcBef>
              <a:buFont typeface="Arial" panose="020B0604020202020204" pitchFamily="34" charset="0"/>
              <a:buChar char="•"/>
            </a:pPr>
            <a:r>
              <a:rPr lang="sv-SE" dirty="0">
                <a:latin typeface="Verdana" pitchFamily="34" charset="0"/>
                <a:ea typeface="Verdana" pitchFamily="34" charset="0"/>
                <a:cs typeface="Verdana" pitchFamily="34" charset="0"/>
              </a:rPr>
              <a:t>Non-</a:t>
            </a:r>
            <a:r>
              <a:rPr lang="sv-SE" dirty="0" err="1">
                <a:latin typeface="Verdana" pitchFamily="34" charset="0"/>
                <a:ea typeface="Verdana" pitchFamily="34" charset="0"/>
                <a:cs typeface="Verdana" pitchFamily="34" charset="0"/>
              </a:rPr>
              <a:t>functional</a:t>
            </a:r>
            <a:r>
              <a:rPr lang="sv-SE" dirty="0">
                <a:latin typeface="Verdana" pitchFamily="34" charset="0"/>
                <a:ea typeface="Verdana" pitchFamily="34" charset="0"/>
                <a:cs typeface="Verdana" pitchFamily="34" charset="0"/>
              </a:rPr>
              <a:t> requirements</a:t>
            </a:r>
          </a:p>
          <a:p>
            <a:pPr marL="285750" indent="-285750">
              <a:buFont typeface="Arial" panose="020B0604020202020204" pitchFamily="34" charset="0"/>
              <a:buChar char="•"/>
            </a:pPr>
            <a:endParaRPr lang="sv-SE" sz="1500" dirty="0"/>
          </a:p>
        </p:txBody>
      </p:sp>
    </p:spTree>
    <p:extLst>
      <p:ext uri="{BB962C8B-B14F-4D97-AF65-F5344CB8AC3E}">
        <p14:creationId xmlns:p14="http://schemas.microsoft.com/office/powerpoint/2010/main" val="1497660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a:t>Functional Requirement </a:t>
            </a:r>
          </a:p>
        </p:txBody>
      </p:sp>
      <p:sp>
        <p:nvSpPr>
          <p:cNvPr id="35" name="TextBox 34"/>
          <p:cNvSpPr txBox="1"/>
          <p:nvPr/>
        </p:nvSpPr>
        <p:spPr>
          <a:xfrm>
            <a:off x="595858" y="1114798"/>
            <a:ext cx="8373481" cy="2100575"/>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err="1">
                <a:latin typeface="Verdana" pitchFamily="34" charset="0"/>
                <a:ea typeface="Verdana" pitchFamily="34" charset="0"/>
                <a:cs typeface="Verdana" pitchFamily="34" charset="0"/>
              </a:rPr>
              <a:t>Functional</a:t>
            </a:r>
            <a:r>
              <a:rPr lang="sv-SE" b="1" dirty="0">
                <a:latin typeface="Verdana" pitchFamily="34" charset="0"/>
                <a:ea typeface="Verdana" pitchFamily="34" charset="0"/>
                <a:cs typeface="Verdana" pitchFamily="34" charset="0"/>
              </a:rPr>
              <a:t> requirements </a:t>
            </a:r>
            <a:r>
              <a:rPr lang="sv-SE" dirty="0">
                <a:latin typeface="Verdana" pitchFamily="34" charset="0"/>
                <a:ea typeface="Verdana" pitchFamily="34" charset="0"/>
                <a:cs typeface="Verdana" pitchFamily="34" charset="0"/>
              </a:rPr>
              <a:t>– are functions that a system should perform. </a:t>
            </a:r>
          </a:p>
          <a:p>
            <a:pPr marL="285750" indent="-285750">
              <a:lnSpc>
                <a:spcPct val="150000"/>
              </a:lnSpc>
              <a:spcBef>
                <a:spcPts val="900"/>
              </a:spcBef>
              <a:buFont typeface="Arial" panose="020B0604020202020204" pitchFamily="34" charset="0"/>
              <a:buChar char="•"/>
            </a:pPr>
            <a:r>
              <a:rPr lang="sv-SE" dirty="0">
                <a:latin typeface="Verdana" pitchFamily="34" charset="0"/>
                <a:ea typeface="Verdana" pitchFamily="34" charset="0"/>
                <a:cs typeface="Verdana" pitchFamily="34" charset="0"/>
              </a:rPr>
              <a:t>A </a:t>
            </a:r>
            <a:r>
              <a:rPr lang="sv-SE" dirty="0" err="1">
                <a:latin typeface="Verdana" pitchFamily="34" charset="0"/>
                <a:ea typeface="Verdana" pitchFamily="34" charset="0"/>
                <a:cs typeface="Verdana" pitchFamily="34" charset="0"/>
              </a:rPr>
              <a:t>functional</a:t>
            </a:r>
            <a:r>
              <a:rPr lang="sv-SE" dirty="0">
                <a:latin typeface="Verdana" pitchFamily="34" charset="0"/>
                <a:ea typeface="Verdana" pitchFamily="34" charset="0"/>
                <a:cs typeface="Verdana" pitchFamily="34" charset="0"/>
              </a:rPr>
              <a:t> </a:t>
            </a:r>
            <a:r>
              <a:rPr lang="sv-SE" dirty="0" err="1">
                <a:latin typeface="Verdana" pitchFamily="34" charset="0"/>
                <a:ea typeface="Verdana" pitchFamily="34" charset="0"/>
                <a:cs typeface="Verdana" pitchFamily="34" charset="0"/>
              </a:rPr>
              <a:t>requirement</a:t>
            </a:r>
            <a:r>
              <a:rPr lang="sv-SE" dirty="0">
                <a:latin typeface="Verdana" pitchFamily="34" charset="0"/>
                <a:ea typeface="Verdana" pitchFamily="34" charset="0"/>
                <a:cs typeface="Verdana" pitchFamily="34" charset="0"/>
              </a:rPr>
              <a:t> - is </a:t>
            </a:r>
            <a:r>
              <a:rPr lang="sv-SE" b="1" dirty="0" err="1">
                <a:latin typeface="Verdana" pitchFamily="34" charset="0"/>
                <a:ea typeface="Verdana" pitchFamily="34" charset="0"/>
                <a:cs typeface="Verdana" pitchFamily="34" charset="0"/>
              </a:rPr>
              <a:t>something</a:t>
            </a:r>
            <a:r>
              <a:rPr lang="sv-SE" b="1" dirty="0">
                <a:latin typeface="Verdana" pitchFamily="34" charset="0"/>
                <a:ea typeface="Verdana" pitchFamily="34" charset="0"/>
                <a:cs typeface="Verdana" pitchFamily="34" charset="0"/>
              </a:rPr>
              <a:t> </a:t>
            </a:r>
            <a:r>
              <a:rPr lang="sv-SE" b="1" dirty="0" err="1">
                <a:latin typeface="Verdana" pitchFamily="34" charset="0"/>
                <a:ea typeface="Verdana" pitchFamily="34" charset="0"/>
                <a:cs typeface="Verdana" pitchFamily="34" charset="0"/>
              </a:rPr>
              <a:t>that</a:t>
            </a:r>
            <a:r>
              <a:rPr lang="sv-SE" b="1" dirty="0">
                <a:latin typeface="Verdana" pitchFamily="34" charset="0"/>
                <a:ea typeface="Verdana" pitchFamily="34" charset="0"/>
                <a:cs typeface="Verdana" pitchFamily="34" charset="0"/>
              </a:rPr>
              <a:t> a system </a:t>
            </a:r>
            <a:r>
              <a:rPr lang="sv-SE" b="1" dirty="0" err="1">
                <a:latin typeface="Verdana" pitchFamily="34" charset="0"/>
                <a:ea typeface="Verdana" pitchFamily="34" charset="0"/>
                <a:cs typeface="Verdana" pitchFamily="34" charset="0"/>
              </a:rPr>
              <a:t>should</a:t>
            </a:r>
            <a:r>
              <a:rPr lang="sv-SE" b="1" dirty="0">
                <a:latin typeface="Verdana" pitchFamily="34" charset="0"/>
                <a:ea typeface="Verdana" pitchFamily="34" charset="0"/>
                <a:cs typeface="Verdana" pitchFamily="34" charset="0"/>
              </a:rPr>
              <a:t> do </a:t>
            </a:r>
            <a:r>
              <a:rPr lang="sv-SE" b="1" dirty="0" err="1">
                <a:latin typeface="Verdana" pitchFamily="34" charset="0"/>
                <a:ea typeface="Verdana" pitchFamily="34" charset="0"/>
                <a:cs typeface="Verdana" pitchFamily="34" charset="0"/>
              </a:rPr>
              <a:t>based</a:t>
            </a:r>
            <a:r>
              <a:rPr lang="sv-SE" b="1" dirty="0">
                <a:latin typeface="Verdana" pitchFamily="34" charset="0"/>
                <a:ea typeface="Verdana" pitchFamily="34" charset="0"/>
                <a:cs typeface="Verdana" pitchFamily="34" charset="0"/>
              </a:rPr>
              <a:t> on an </a:t>
            </a:r>
            <a:r>
              <a:rPr lang="sv-SE" b="1" dirty="0" err="1">
                <a:latin typeface="Verdana" pitchFamily="34" charset="0"/>
                <a:ea typeface="Verdana" pitchFamily="34" charset="0"/>
                <a:cs typeface="Verdana" pitchFamily="34" charset="0"/>
              </a:rPr>
              <a:t>active</a:t>
            </a:r>
            <a:r>
              <a:rPr lang="sv-SE" b="1" dirty="0">
                <a:latin typeface="Verdana" pitchFamily="34" charset="0"/>
                <a:ea typeface="Verdana" pitchFamily="34" charset="0"/>
                <a:cs typeface="Verdana" pitchFamily="34" charset="0"/>
              </a:rPr>
              <a:t> action from a </a:t>
            </a:r>
            <a:r>
              <a:rPr lang="sv-SE" b="1" dirty="0" err="1">
                <a:latin typeface="Verdana" pitchFamily="34" charset="0"/>
                <a:ea typeface="Verdana" pitchFamily="34" charset="0"/>
                <a:cs typeface="Verdana" pitchFamily="34" charset="0"/>
              </a:rPr>
              <a:t>user</a:t>
            </a:r>
            <a:endParaRPr lang="sv-SE" b="1"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a:p>
        </p:txBody>
      </p:sp>
    </p:spTree>
    <p:extLst>
      <p:ext uri="{BB962C8B-B14F-4D97-AF65-F5344CB8AC3E}">
        <p14:creationId xmlns:p14="http://schemas.microsoft.com/office/powerpoint/2010/main" val="3426229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a:t>Functional Requirement </a:t>
            </a:r>
          </a:p>
        </p:txBody>
      </p:sp>
      <p:sp>
        <p:nvSpPr>
          <p:cNvPr id="35" name="TextBox 34"/>
          <p:cNvSpPr txBox="1"/>
          <p:nvPr/>
        </p:nvSpPr>
        <p:spPr>
          <a:xfrm>
            <a:off x="595858" y="1114798"/>
            <a:ext cx="8373481" cy="2377574"/>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err="1">
                <a:latin typeface="Verdana" pitchFamily="34" charset="0"/>
                <a:ea typeface="Verdana" pitchFamily="34" charset="0"/>
                <a:cs typeface="Verdana" pitchFamily="34" charset="0"/>
              </a:rPr>
              <a:t>Examples</a:t>
            </a:r>
            <a:r>
              <a:rPr lang="sv-SE" dirty="0">
                <a:latin typeface="Verdana" pitchFamily="34" charset="0"/>
                <a:ea typeface="Verdana" pitchFamily="34" charset="0"/>
                <a:cs typeface="Verdana" pitchFamily="34" charset="0"/>
              </a:rPr>
              <a:t> </a:t>
            </a:r>
            <a:r>
              <a:rPr lang="sv-SE" dirty="0" err="1">
                <a:latin typeface="Verdana" pitchFamily="34" charset="0"/>
                <a:ea typeface="Verdana" pitchFamily="34" charset="0"/>
                <a:cs typeface="Verdana" pitchFamily="34" charset="0"/>
              </a:rPr>
              <a:t>of</a:t>
            </a:r>
            <a:r>
              <a:rPr lang="sv-SE" dirty="0">
                <a:latin typeface="Verdana" pitchFamily="34" charset="0"/>
                <a:ea typeface="Verdana" pitchFamily="34" charset="0"/>
                <a:cs typeface="Verdana" pitchFamily="34" charset="0"/>
              </a:rPr>
              <a:t> </a:t>
            </a:r>
            <a:r>
              <a:rPr lang="sv-SE" dirty="0" err="1">
                <a:latin typeface="Verdana" pitchFamily="34" charset="0"/>
                <a:ea typeface="Verdana" pitchFamily="34" charset="0"/>
                <a:cs typeface="Verdana" pitchFamily="34" charset="0"/>
              </a:rPr>
              <a:t>functional</a:t>
            </a:r>
            <a:r>
              <a:rPr lang="sv-SE" dirty="0">
                <a:latin typeface="Verdana" pitchFamily="34" charset="0"/>
                <a:ea typeface="Verdana" pitchFamily="34" charset="0"/>
                <a:cs typeface="Verdana" pitchFamily="34" charset="0"/>
              </a:rPr>
              <a:t> </a:t>
            </a:r>
            <a:r>
              <a:rPr lang="sv-SE" dirty="0" err="1">
                <a:latin typeface="Verdana" pitchFamily="34" charset="0"/>
                <a:ea typeface="Verdana" pitchFamily="34" charset="0"/>
                <a:cs typeface="Verdana" pitchFamily="34" charset="0"/>
              </a:rPr>
              <a:t>requirements</a:t>
            </a:r>
            <a:r>
              <a:rPr lang="sv-SE" dirty="0">
                <a:latin typeface="Verdana" pitchFamily="34" charset="0"/>
                <a:ea typeface="Verdana" pitchFamily="34" charset="0"/>
                <a:cs typeface="Verdana" pitchFamily="34" charset="0"/>
              </a:rPr>
              <a:t>: </a:t>
            </a:r>
          </a:p>
          <a:p>
            <a:pPr marL="742950" lvl="1" indent="-285750">
              <a:lnSpc>
                <a:spcPct val="150000"/>
              </a:lnSpc>
              <a:spcBef>
                <a:spcPts val="900"/>
              </a:spcBef>
              <a:buFont typeface="Arial" panose="020B0604020202020204" pitchFamily="34" charset="0"/>
              <a:buChar char="•"/>
            </a:pPr>
            <a:r>
              <a:rPr lang="sv-SE" sz="1400" dirty="0">
                <a:latin typeface="Verdana" pitchFamily="34" charset="0"/>
                <a:ea typeface="Verdana" pitchFamily="34" charset="0"/>
                <a:cs typeface="Verdana" pitchFamily="34" charset="0"/>
              </a:rPr>
              <a:t>The </a:t>
            </a:r>
            <a:r>
              <a:rPr lang="sv-SE" sz="1400" dirty="0" err="1">
                <a:latin typeface="Verdana" pitchFamily="34" charset="0"/>
                <a:ea typeface="Verdana" pitchFamily="34" charset="0"/>
                <a:cs typeface="Verdana" pitchFamily="34" charset="0"/>
              </a:rPr>
              <a:t>sytem</a:t>
            </a:r>
            <a:r>
              <a:rPr lang="sv-SE" sz="1400" dirty="0">
                <a:latin typeface="Verdana" pitchFamily="34" charset="0"/>
                <a:ea typeface="Verdana" pitchFamily="34" charset="0"/>
                <a:cs typeface="Verdana" pitchFamily="34" charset="0"/>
              </a:rPr>
              <a:t> </a:t>
            </a:r>
            <a:r>
              <a:rPr lang="sv-SE" sz="1400" dirty="0" err="1">
                <a:latin typeface="Verdana" pitchFamily="34" charset="0"/>
                <a:ea typeface="Verdana" pitchFamily="34" charset="0"/>
                <a:cs typeface="Verdana" pitchFamily="34" charset="0"/>
              </a:rPr>
              <a:t>should</a:t>
            </a:r>
            <a:r>
              <a:rPr lang="sv-SE" sz="1400" dirty="0">
                <a:latin typeface="Verdana" pitchFamily="34" charset="0"/>
                <a:ea typeface="Verdana" pitchFamily="34" charset="0"/>
                <a:cs typeface="Verdana" pitchFamily="34" charset="0"/>
              </a:rPr>
              <a:t> be </a:t>
            </a:r>
            <a:r>
              <a:rPr lang="sv-SE" sz="1400" dirty="0" err="1">
                <a:latin typeface="Verdana" pitchFamily="34" charset="0"/>
                <a:ea typeface="Verdana" pitchFamily="34" charset="0"/>
                <a:cs typeface="Verdana" pitchFamily="34" charset="0"/>
              </a:rPr>
              <a:t>able</a:t>
            </a:r>
            <a:r>
              <a:rPr lang="sv-SE" sz="1400" dirty="0">
                <a:latin typeface="Verdana" pitchFamily="34" charset="0"/>
                <a:ea typeface="Verdana" pitchFamily="34" charset="0"/>
                <a:cs typeface="Verdana" pitchFamily="34" charset="0"/>
              </a:rPr>
              <a:t> to register an order</a:t>
            </a:r>
          </a:p>
          <a:p>
            <a:pPr marL="742950" lvl="1" indent="-285750">
              <a:lnSpc>
                <a:spcPct val="150000"/>
              </a:lnSpc>
              <a:spcBef>
                <a:spcPts val="900"/>
              </a:spcBef>
              <a:buFont typeface="Arial" panose="020B0604020202020204" pitchFamily="34" charset="0"/>
              <a:buChar char="•"/>
            </a:pPr>
            <a:r>
              <a:rPr lang="sv-SE" sz="1400" dirty="0">
                <a:latin typeface="Verdana" pitchFamily="34" charset="0"/>
                <a:ea typeface="Verdana" pitchFamily="34" charset="0"/>
                <a:cs typeface="Verdana" pitchFamily="34" charset="0"/>
              </a:rPr>
              <a:t>The </a:t>
            </a:r>
            <a:r>
              <a:rPr lang="sv-SE" sz="1400" dirty="0" err="1">
                <a:latin typeface="Verdana" pitchFamily="34" charset="0"/>
                <a:ea typeface="Verdana" pitchFamily="34" charset="0"/>
                <a:cs typeface="Verdana" pitchFamily="34" charset="0"/>
              </a:rPr>
              <a:t>sytem</a:t>
            </a:r>
            <a:r>
              <a:rPr lang="sv-SE" sz="1400" dirty="0">
                <a:latin typeface="Verdana" pitchFamily="34" charset="0"/>
                <a:ea typeface="Verdana" pitchFamily="34" charset="0"/>
                <a:cs typeface="Verdana" pitchFamily="34" charset="0"/>
              </a:rPr>
              <a:t> </a:t>
            </a:r>
            <a:r>
              <a:rPr lang="sv-SE" sz="1400" dirty="0" err="1">
                <a:latin typeface="Verdana" pitchFamily="34" charset="0"/>
                <a:ea typeface="Verdana" pitchFamily="34" charset="0"/>
                <a:cs typeface="Verdana" pitchFamily="34" charset="0"/>
              </a:rPr>
              <a:t>should</a:t>
            </a:r>
            <a:r>
              <a:rPr lang="sv-SE" sz="1400" dirty="0">
                <a:latin typeface="Verdana" pitchFamily="34" charset="0"/>
                <a:ea typeface="Verdana" pitchFamily="34" charset="0"/>
                <a:cs typeface="Verdana" pitchFamily="34" charset="0"/>
              </a:rPr>
              <a:t> be </a:t>
            </a:r>
            <a:r>
              <a:rPr lang="sv-SE" sz="1400" dirty="0" err="1">
                <a:latin typeface="Verdana" pitchFamily="34" charset="0"/>
                <a:ea typeface="Verdana" pitchFamily="34" charset="0"/>
                <a:cs typeface="Verdana" pitchFamily="34" charset="0"/>
              </a:rPr>
              <a:t>able</a:t>
            </a:r>
            <a:r>
              <a:rPr lang="sv-SE" sz="1400" dirty="0">
                <a:latin typeface="Verdana" pitchFamily="34" charset="0"/>
                <a:ea typeface="Verdana" pitchFamily="34" charset="0"/>
                <a:cs typeface="Verdana" pitchFamily="34" charset="0"/>
              </a:rPr>
              <a:t> to register an new </a:t>
            </a:r>
            <a:r>
              <a:rPr lang="sv-SE" sz="1400" dirty="0" err="1">
                <a:latin typeface="Verdana" pitchFamily="34" charset="0"/>
                <a:ea typeface="Verdana" pitchFamily="34" charset="0"/>
                <a:cs typeface="Verdana" pitchFamily="34" charset="0"/>
              </a:rPr>
              <a:t>customer</a:t>
            </a:r>
            <a:endParaRPr lang="sv-SE" sz="1400" dirty="0">
              <a:latin typeface="Verdana" pitchFamily="34" charset="0"/>
              <a:ea typeface="Verdana" pitchFamily="34" charset="0"/>
              <a:cs typeface="Verdana" pitchFamily="34" charset="0"/>
            </a:endParaRPr>
          </a:p>
          <a:p>
            <a:pPr marL="742950" lvl="1" indent="-285750">
              <a:lnSpc>
                <a:spcPct val="150000"/>
              </a:lnSpc>
              <a:spcBef>
                <a:spcPts val="900"/>
              </a:spcBef>
              <a:buFont typeface="Arial" panose="020B0604020202020204" pitchFamily="34" charset="0"/>
              <a:buChar char="•"/>
            </a:pPr>
            <a:r>
              <a:rPr lang="sv-SE" sz="1400" dirty="0">
                <a:latin typeface="Verdana" pitchFamily="34" charset="0"/>
                <a:ea typeface="Verdana" pitchFamily="34" charset="0"/>
                <a:cs typeface="Verdana" pitchFamily="34" charset="0"/>
              </a:rPr>
              <a:t>The system </a:t>
            </a:r>
            <a:r>
              <a:rPr lang="sv-SE" sz="1400" dirty="0" err="1">
                <a:latin typeface="Verdana" pitchFamily="34" charset="0"/>
                <a:ea typeface="Verdana" pitchFamily="34" charset="0"/>
                <a:cs typeface="Verdana" pitchFamily="34" charset="0"/>
              </a:rPr>
              <a:t>should</a:t>
            </a:r>
            <a:r>
              <a:rPr lang="sv-SE" sz="1400" dirty="0">
                <a:latin typeface="Verdana" pitchFamily="34" charset="0"/>
                <a:ea typeface="Verdana" pitchFamily="34" charset="0"/>
                <a:cs typeface="Verdana" pitchFamily="34" charset="0"/>
              </a:rPr>
              <a:t> be </a:t>
            </a:r>
            <a:r>
              <a:rPr lang="sv-SE" sz="1400" dirty="0" err="1">
                <a:latin typeface="Verdana" pitchFamily="34" charset="0"/>
                <a:ea typeface="Verdana" pitchFamily="34" charset="0"/>
                <a:cs typeface="Verdana" pitchFamily="34" charset="0"/>
              </a:rPr>
              <a:t>able</a:t>
            </a:r>
            <a:r>
              <a:rPr lang="sv-SE" sz="1400" dirty="0">
                <a:latin typeface="Verdana" pitchFamily="34" charset="0"/>
                <a:ea typeface="Verdana" pitchFamily="34" charset="0"/>
                <a:cs typeface="Verdana" pitchFamily="34" charset="0"/>
              </a:rPr>
              <a:t> to </a:t>
            </a:r>
            <a:r>
              <a:rPr lang="sv-SE" sz="1400" dirty="0" err="1">
                <a:latin typeface="Verdana" pitchFamily="34" charset="0"/>
                <a:ea typeface="Verdana" pitchFamily="34" charset="0"/>
                <a:cs typeface="Verdana" pitchFamily="34" charset="0"/>
              </a:rPr>
              <a:t>find</a:t>
            </a:r>
            <a:r>
              <a:rPr lang="sv-SE" sz="1400" dirty="0">
                <a:latin typeface="Verdana" pitchFamily="34" charset="0"/>
                <a:ea typeface="Verdana" pitchFamily="34" charset="0"/>
                <a:cs typeface="Verdana" pitchFamily="34" charset="0"/>
              </a:rPr>
              <a:t> a </a:t>
            </a:r>
            <a:r>
              <a:rPr lang="sv-SE" sz="1400" dirty="0" err="1">
                <a:latin typeface="Verdana" pitchFamily="34" charset="0"/>
                <a:ea typeface="Verdana" pitchFamily="34" charset="0"/>
                <a:cs typeface="Verdana" pitchFamily="34" charset="0"/>
              </a:rPr>
              <a:t>customer</a:t>
            </a:r>
            <a:r>
              <a:rPr lang="sv-SE" sz="1400" dirty="0">
                <a:latin typeface="Verdana" pitchFamily="34" charset="0"/>
                <a:ea typeface="Verdana" pitchFamily="34" charset="0"/>
                <a:cs typeface="Verdana" pitchFamily="34" charset="0"/>
              </a:rPr>
              <a:t> </a:t>
            </a:r>
            <a:r>
              <a:rPr lang="sv-SE" sz="1400" dirty="0" err="1">
                <a:latin typeface="Verdana" pitchFamily="34" charset="0"/>
                <a:ea typeface="Verdana" pitchFamily="34" charset="0"/>
                <a:cs typeface="Verdana" pitchFamily="34" charset="0"/>
              </a:rPr>
              <a:t>when</a:t>
            </a:r>
            <a:r>
              <a:rPr lang="sv-SE" sz="1400" dirty="0">
                <a:latin typeface="Verdana" pitchFamily="34" charset="0"/>
                <a:ea typeface="Verdana" pitchFamily="34" charset="0"/>
                <a:cs typeface="Verdana" pitchFamily="34" charset="0"/>
              </a:rPr>
              <a:t> </a:t>
            </a:r>
            <a:r>
              <a:rPr lang="sv-SE" sz="1400" dirty="0" err="1">
                <a:latin typeface="Verdana" pitchFamily="34" charset="0"/>
                <a:ea typeface="Verdana" pitchFamily="34" charset="0"/>
                <a:cs typeface="Verdana" pitchFamily="34" charset="0"/>
              </a:rPr>
              <a:t>searching</a:t>
            </a:r>
            <a:r>
              <a:rPr lang="sv-SE" sz="1400" dirty="0">
                <a:latin typeface="Verdana" pitchFamily="34" charset="0"/>
                <a:ea typeface="Verdana" pitchFamily="34" charset="0"/>
                <a:cs typeface="Verdana" pitchFamily="34" charset="0"/>
              </a:rPr>
              <a:t> </a:t>
            </a:r>
            <a:r>
              <a:rPr lang="sv-SE" sz="1400" dirty="0" err="1">
                <a:latin typeface="Verdana" pitchFamily="34" charset="0"/>
                <a:ea typeface="Verdana" pitchFamily="34" charset="0"/>
                <a:cs typeface="Verdana" pitchFamily="34" charset="0"/>
              </a:rPr>
              <a:t>after</a:t>
            </a:r>
            <a:r>
              <a:rPr lang="sv-SE" sz="1400" dirty="0">
                <a:latin typeface="Verdana" pitchFamily="34" charset="0"/>
                <a:ea typeface="Verdana" pitchFamily="34" charset="0"/>
                <a:cs typeface="Verdana" pitchFamily="34" charset="0"/>
              </a:rPr>
              <a:t> a </a:t>
            </a:r>
            <a:r>
              <a:rPr lang="sv-SE" sz="1400" dirty="0" err="1">
                <a:latin typeface="Verdana" pitchFamily="34" charset="0"/>
                <a:ea typeface="Verdana" pitchFamily="34" charset="0"/>
                <a:cs typeface="Verdana" pitchFamily="34" charset="0"/>
              </a:rPr>
              <a:t>registered</a:t>
            </a:r>
            <a:r>
              <a:rPr lang="sv-SE" sz="1400" dirty="0">
                <a:latin typeface="Verdana" pitchFamily="34" charset="0"/>
                <a:ea typeface="Verdana" pitchFamily="34" charset="0"/>
                <a:cs typeface="Verdana" pitchFamily="34" charset="0"/>
              </a:rPr>
              <a:t> </a:t>
            </a:r>
            <a:r>
              <a:rPr lang="sv-SE" sz="1400" dirty="0" err="1">
                <a:latin typeface="Verdana" pitchFamily="34" charset="0"/>
                <a:ea typeface="Verdana" pitchFamily="34" charset="0"/>
                <a:cs typeface="Verdana" pitchFamily="34" charset="0"/>
              </a:rPr>
              <a:t>customer</a:t>
            </a:r>
            <a:r>
              <a:rPr lang="sv-SE" sz="1400" dirty="0">
                <a:latin typeface="Verdana" pitchFamily="34" charset="0"/>
                <a:ea typeface="Verdana" pitchFamily="34" charset="0"/>
                <a:cs typeface="Verdana" pitchFamily="34" charset="0"/>
              </a:rPr>
              <a:t> in the system by </a:t>
            </a:r>
            <a:r>
              <a:rPr lang="sv-SE" sz="1400" dirty="0" err="1">
                <a:latin typeface="Verdana" pitchFamily="34" charset="0"/>
                <a:ea typeface="Verdana" pitchFamily="34" charset="0"/>
                <a:cs typeface="Verdana" pitchFamily="34" charset="0"/>
              </a:rPr>
              <a:t>using</a:t>
            </a:r>
            <a:r>
              <a:rPr lang="sv-SE" sz="1400" dirty="0">
                <a:latin typeface="Verdana" pitchFamily="34" charset="0"/>
                <a:ea typeface="Verdana" pitchFamily="34" charset="0"/>
                <a:cs typeface="Verdana" pitchFamily="34" charset="0"/>
              </a:rPr>
              <a:t> </a:t>
            </a:r>
            <a:r>
              <a:rPr lang="sv-SE" sz="1400" dirty="0" err="1">
                <a:latin typeface="Verdana" pitchFamily="34" charset="0"/>
                <a:ea typeface="Verdana" pitchFamily="34" charset="0"/>
                <a:cs typeface="Verdana" pitchFamily="34" charset="0"/>
              </a:rPr>
              <a:t>customer</a:t>
            </a:r>
            <a:r>
              <a:rPr lang="sv-SE" sz="1400" dirty="0">
                <a:latin typeface="Verdana" pitchFamily="34" charset="0"/>
                <a:ea typeface="Verdana" pitchFamily="34" charset="0"/>
                <a:cs typeface="Verdana" pitchFamily="34" charset="0"/>
              </a:rPr>
              <a:t> id or </a:t>
            </a:r>
            <a:r>
              <a:rPr lang="sv-SE" sz="1400" dirty="0" err="1">
                <a:latin typeface="Verdana" pitchFamily="34" charset="0"/>
                <a:ea typeface="Verdana" pitchFamily="34" charset="0"/>
                <a:cs typeface="Verdana" pitchFamily="34" charset="0"/>
              </a:rPr>
              <a:t>customer</a:t>
            </a:r>
            <a:r>
              <a:rPr lang="sv-SE" sz="1400" dirty="0">
                <a:latin typeface="Verdana" pitchFamily="34" charset="0"/>
                <a:ea typeface="Verdana" pitchFamily="34" charset="0"/>
                <a:cs typeface="Verdana" pitchFamily="34" charset="0"/>
              </a:rPr>
              <a:t> </a:t>
            </a:r>
            <a:r>
              <a:rPr lang="sv-SE" sz="1400" dirty="0" err="1">
                <a:latin typeface="Verdana" pitchFamily="34" charset="0"/>
                <a:ea typeface="Verdana" pitchFamily="34" charset="0"/>
                <a:cs typeface="Verdana" pitchFamily="34" charset="0"/>
              </a:rPr>
              <a:t>name</a:t>
            </a:r>
            <a:endParaRPr 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a:p>
        </p:txBody>
      </p:sp>
    </p:spTree>
    <p:extLst>
      <p:ext uri="{BB962C8B-B14F-4D97-AF65-F5344CB8AC3E}">
        <p14:creationId xmlns:p14="http://schemas.microsoft.com/office/powerpoint/2010/main" val="1437974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a:t>Non-functional Requirement </a:t>
            </a:r>
          </a:p>
        </p:txBody>
      </p:sp>
      <p:sp>
        <p:nvSpPr>
          <p:cNvPr id="35" name="TextBox 34"/>
          <p:cNvSpPr txBox="1"/>
          <p:nvPr/>
        </p:nvSpPr>
        <p:spPr>
          <a:xfrm>
            <a:off x="647229" y="1320278"/>
            <a:ext cx="7454780" cy="3824124"/>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a:latin typeface="Verdana" pitchFamily="34" charset="0"/>
                <a:ea typeface="Verdana" pitchFamily="34" charset="0"/>
                <a:cs typeface="Verdana" pitchFamily="34" charset="0"/>
              </a:rPr>
              <a:t>Non-functional requirements </a:t>
            </a:r>
            <a:r>
              <a:rPr lang="sv-SE" dirty="0">
                <a:latin typeface="Verdana" pitchFamily="34" charset="0"/>
                <a:ea typeface="Verdana" pitchFamily="34" charset="0"/>
                <a:cs typeface="Verdana" pitchFamily="34" charset="0"/>
              </a:rPr>
              <a:t>– are requirements of </a:t>
            </a:r>
            <a:r>
              <a:rPr lang="sv-SE" b="1" dirty="0">
                <a:latin typeface="Verdana" pitchFamily="34" charset="0"/>
                <a:ea typeface="Verdana" pitchFamily="34" charset="0"/>
                <a:cs typeface="Verdana" pitchFamily="34" charset="0"/>
              </a:rPr>
              <a:t>how a system should perform the functions of the system </a:t>
            </a:r>
          </a:p>
          <a:p>
            <a:pPr marL="285750" indent="-285750">
              <a:lnSpc>
                <a:spcPct val="150000"/>
              </a:lnSpc>
              <a:spcBef>
                <a:spcPts val="900"/>
              </a:spcBef>
              <a:buFont typeface="Arial" panose="020B0604020202020204" pitchFamily="34" charset="0"/>
              <a:buChar char="•"/>
            </a:pPr>
            <a:r>
              <a:rPr lang="sv-SE" dirty="0">
                <a:latin typeface="Verdana" pitchFamily="34" charset="0"/>
                <a:ea typeface="Verdana" pitchFamily="34" charset="0"/>
                <a:cs typeface="Verdana" pitchFamily="34" charset="0"/>
              </a:rPr>
              <a:t>Non-functional requirement are related to </a:t>
            </a:r>
            <a:r>
              <a:rPr lang="sv-SE" dirty="0" err="1">
                <a:latin typeface="Verdana" pitchFamily="34" charset="0"/>
                <a:ea typeface="Verdana" pitchFamily="34" charset="0"/>
                <a:cs typeface="Verdana" pitchFamily="34" charset="0"/>
              </a:rPr>
              <a:t>qualities</a:t>
            </a:r>
            <a:r>
              <a:rPr lang="sv-SE" dirty="0">
                <a:latin typeface="Verdana" pitchFamily="34" charset="0"/>
                <a:ea typeface="Verdana" pitchFamily="34" charset="0"/>
                <a:cs typeface="Verdana" pitchFamily="34" charset="0"/>
              </a:rPr>
              <a:t> </a:t>
            </a:r>
            <a:r>
              <a:rPr lang="sv-SE" dirty="0" err="1">
                <a:latin typeface="Verdana" pitchFamily="34" charset="0"/>
                <a:ea typeface="Verdana" pitchFamily="34" charset="0"/>
                <a:cs typeface="Verdana" pitchFamily="34" charset="0"/>
              </a:rPr>
              <a:t>of</a:t>
            </a:r>
            <a:r>
              <a:rPr lang="sv-SE" dirty="0">
                <a:latin typeface="Verdana" pitchFamily="34" charset="0"/>
                <a:ea typeface="Verdana" pitchFamily="34" charset="0"/>
                <a:cs typeface="Verdana" pitchFamily="34" charset="0"/>
              </a:rPr>
              <a:t> the system, </a:t>
            </a:r>
            <a:r>
              <a:rPr lang="sv-SE" dirty="0" err="1">
                <a:latin typeface="Verdana" pitchFamily="34" charset="0"/>
                <a:ea typeface="Verdana" pitchFamily="34" charset="0"/>
                <a:cs typeface="Verdana" pitchFamily="34" charset="0"/>
              </a:rPr>
              <a:t>such</a:t>
            </a:r>
            <a:r>
              <a:rPr lang="sv-SE" dirty="0">
                <a:latin typeface="Verdana" pitchFamily="34" charset="0"/>
                <a:ea typeface="Verdana" pitchFamily="34" charset="0"/>
                <a:cs typeface="Verdana" pitchFamily="34" charset="0"/>
              </a:rPr>
              <a:t> as </a:t>
            </a:r>
            <a:r>
              <a:rPr lang="sv-SE" dirty="0" err="1">
                <a:latin typeface="Verdana" pitchFamily="34" charset="0"/>
                <a:ea typeface="Verdana" pitchFamily="34" charset="0"/>
                <a:cs typeface="Verdana" pitchFamily="34" charset="0"/>
              </a:rPr>
              <a:t>performance</a:t>
            </a:r>
            <a:r>
              <a:rPr lang="sv-SE" dirty="0">
                <a:latin typeface="Verdana" pitchFamily="34" charset="0"/>
                <a:ea typeface="Verdana" pitchFamily="34" charset="0"/>
                <a:cs typeface="Verdana" pitchFamily="34" charset="0"/>
              </a:rPr>
              <a:t>, reliability, usability, security, </a:t>
            </a:r>
            <a:r>
              <a:rPr lang="sv-SE" dirty="0" err="1">
                <a:latin typeface="Verdana" pitchFamily="34" charset="0"/>
                <a:ea typeface="Verdana" pitchFamily="34" charset="0"/>
                <a:cs typeface="Verdana" pitchFamily="34" charset="0"/>
              </a:rPr>
              <a:t>platform</a:t>
            </a:r>
            <a:r>
              <a:rPr lang="sv-SE" dirty="0">
                <a:latin typeface="Verdana" pitchFamily="34" charset="0"/>
                <a:ea typeface="Verdana" pitchFamily="34" charset="0"/>
                <a:cs typeface="Verdana" pitchFamily="34" charset="0"/>
              </a:rPr>
              <a:t> </a:t>
            </a:r>
            <a:r>
              <a:rPr lang="sv-SE" dirty="0" err="1">
                <a:latin typeface="Verdana" pitchFamily="34" charset="0"/>
                <a:ea typeface="Verdana" pitchFamily="34" charset="0"/>
                <a:cs typeface="Verdana" pitchFamily="34" charset="0"/>
              </a:rPr>
              <a:t>constraints</a:t>
            </a:r>
            <a:endParaRPr lang="sv-SE" dirty="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a:p>
        </p:txBody>
      </p:sp>
    </p:spTree>
    <p:extLst>
      <p:ext uri="{BB962C8B-B14F-4D97-AF65-F5344CB8AC3E}">
        <p14:creationId xmlns:p14="http://schemas.microsoft.com/office/powerpoint/2010/main" val="896494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a:t>Non-functional Requirement </a:t>
            </a:r>
          </a:p>
        </p:txBody>
      </p:sp>
      <p:sp>
        <p:nvSpPr>
          <p:cNvPr id="35" name="TextBox 34"/>
          <p:cNvSpPr txBox="1"/>
          <p:nvPr/>
        </p:nvSpPr>
        <p:spPr>
          <a:xfrm>
            <a:off x="647229" y="1320278"/>
            <a:ext cx="7454780" cy="3247043"/>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err="1">
                <a:latin typeface="Verdana" pitchFamily="34" charset="0"/>
                <a:ea typeface="Verdana" pitchFamily="34" charset="0"/>
                <a:cs typeface="Verdana" pitchFamily="34" charset="0"/>
              </a:rPr>
              <a:t>Examples</a:t>
            </a:r>
            <a:r>
              <a:rPr lang="sv-SE" dirty="0">
                <a:latin typeface="Verdana" pitchFamily="34" charset="0"/>
                <a:ea typeface="Verdana" pitchFamily="34" charset="0"/>
                <a:cs typeface="Verdana" pitchFamily="34" charset="0"/>
              </a:rPr>
              <a:t> of non-functional requirements: </a:t>
            </a:r>
          </a:p>
          <a:p>
            <a:pPr marL="742950" lvl="1" indent="-285750">
              <a:lnSpc>
                <a:spcPct val="150000"/>
              </a:lnSpc>
              <a:spcBef>
                <a:spcPts val="900"/>
              </a:spcBef>
              <a:buFont typeface="Arial" panose="020B0604020202020204" pitchFamily="34" charset="0"/>
              <a:buChar char="•"/>
            </a:pPr>
            <a:r>
              <a:rPr lang="sv-SE" sz="1400" dirty="0">
                <a:latin typeface="Verdana" pitchFamily="34" charset="0"/>
                <a:ea typeface="Verdana" pitchFamily="34" charset="0"/>
                <a:cs typeface="Verdana" pitchFamily="34" charset="0"/>
              </a:rPr>
              <a:t>The system must be able to handle 100 orders in parallel</a:t>
            </a:r>
          </a:p>
          <a:p>
            <a:pPr marL="742950" lvl="1" indent="-285750">
              <a:lnSpc>
                <a:spcPct val="150000"/>
              </a:lnSpc>
              <a:spcBef>
                <a:spcPts val="900"/>
              </a:spcBef>
              <a:buFont typeface="Arial" panose="020B0604020202020204" pitchFamily="34" charset="0"/>
              <a:buChar char="•"/>
            </a:pPr>
            <a:r>
              <a:rPr lang="sv-SE" sz="1400" dirty="0">
                <a:latin typeface="Verdana" pitchFamily="34" charset="0"/>
                <a:ea typeface="Verdana" pitchFamily="34" charset="0"/>
                <a:cs typeface="Verdana" pitchFamily="34" charset="0"/>
              </a:rPr>
              <a:t>The system must be able to integrate with systems in a Microsoft platform</a:t>
            </a: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a:p>
        </p:txBody>
      </p:sp>
    </p:spTree>
    <p:extLst>
      <p:ext uri="{BB962C8B-B14F-4D97-AF65-F5344CB8AC3E}">
        <p14:creationId xmlns:p14="http://schemas.microsoft.com/office/powerpoint/2010/main" val="1843956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a:t>Requirement Specification</a:t>
            </a:r>
          </a:p>
        </p:txBody>
      </p:sp>
      <p:sp>
        <p:nvSpPr>
          <p:cNvPr id="35" name="TextBox 34"/>
          <p:cNvSpPr txBox="1"/>
          <p:nvPr/>
        </p:nvSpPr>
        <p:spPr>
          <a:xfrm>
            <a:off x="668498" y="1267115"/>
            <a:ext cx="7951520" cy="1908215"/>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b="1" dirty="0">
                <a:latin typeface="Verdana" pitchFamily="34" charset="0"/>
                <a:ea typeface="Verdana" pitchFamily="34" charset="0"/>
                <a:cs typeface="Verdana" pitchFamily="34" charset="0"/>
              </a:rPr>
              <a:t>Requirement specification </a:t>
            </a:r>
            <a:r>
              <a:rPr lang="sv-SE" altLang="sv-SE" dirty="0">
                <a:latin typeface="Verdana" pitchFamily="34" charset="0"/>
                <a:ea typeface="Verdana" pitchFamily="34" charset="0"/>
                <a:cs typeface="Verdana" pitchFamily="34" charset="0"/>
              </a:rPr>
              <a:t>is a document specifying the requirements of a system. </a:t>
            </a:r>
          </a:p>
          <a:p>
            <a:pPr marL="285750" indent="-285750">
              <a:lnSpc>
                <a:spcPct val="150000"/>
              </a:lnSpc>
              <a:spcBef>
                <a:spcPts val="1200"/>
              </a:spcBef>
              <a:buFont typeface="Arial" panose="020B0604020202020204" pitchFamily="34" charset="0"/>
              <a:buChar char="•"/>
            </a:pPr>
            <a:r>
              <a:rPr lang="sv-SE" altLang="sv-SE" b="1" dirty="0">
                <a:latin typeface="Verdana" pitchFamily="34" charset="0"/>
                <a:ea typeface="Verdana" pitchFamily="34" charset="0"/>
                <a:cs typeface="Verdana" pitchFamily="34" charset="0"/>
              </a:rPr>
              <a:t>The core of the requirement specification is</a:t>
            </a:r>
            <a:r>
              <a:rPr lang="sv-SE" altLang="sv-SE" dirty="0">
                <a:latin typeface="Verdana" pitchFamily="34" charset="0"/>
                <a:ea typeface="Verdana" pitchFamily="34" charset="0"/>
                <a:cs typeface="Verdana" pitchFamily="34" charset="0"/>
              </a:rPr>
              <a:t>, therefore, to </a:t>
            </a:r>
            <a:r>
              <a:rPr lang="sv-SE" altLang="sv-SE" dirty="0" err="1">
                <a:latin typeface="Verdana" pitchFamily="34" charset="0"/>
                <a:ea typeface="Verdana" pitchFamily="34" charset="0"/>
                <a:cs typeface="Verdana" pitchFamily="34" charset="0"/>
              </a:rPr>
              <a:t>specify</a:t>
            </a:r>
            <a:r>
              <a:rPr lang="sv-SE" altLang="sv-SE" dirty="0">
                <a:latin typeface="Verdana" pitchFamily="34" charset="0"/>
                <a:ea typeface="Verdana" pitchFamily="34" charset="0"/>
                <a:cs typeface="Verdana" pitchFamily="34" charset="0"/>
              </a:rPr>
              <a:t> the </a:t>
            </a:r>
            <a:r>
              <a:rPr lang="sv-SE" altLang="sv-SE" b="1" dirty="0">
                <a:latin typeface="Verdana" pitchFamily="34" charset="0"/>
                <a:ea typeface="Verdana" pitchFamily="34" charset="0"/>
                <a:cs typeface="Verdana" pitchFamily="34" charset="0"/>
              </a:rPr>
              <a:t>functional and non-</a:t>
            </a:r>
            <a:r>
              <a:rPr lang="sv-SE" altLang="sv-SE" b="1" dirty="0" err="1">
                <a:latin typeface="Verdana" pitchFamily="34" charset="0"/>
                <a:ea typeface="Verdana" pitchFamily="34" charset="0"/>
                <a:cs typeface="Verdana" pitchFamily="34" charset="0"/>
              </a:rPr>
              <a:t>functional</a:t>
            </a:r>
            <a:r>
              <a:rPr lang="sv-SE" altLang="sv-SE" b="1" dirty="0">
                <a:latin typeface="Verdana" pitchFamily="34" charset="0"/>
                <a:ea typeface="Verdana" pitchFamily="34" charset="0"/>
                <a:cs typeface="Verdana" pitchFamily="34" charset="0"/>
              </a:rPr>
              <a:t> </a:t>
            </a:r>
            <a:r>
              <a:rPr lang="sv-SE" altLang="sv-SE" b="1" dirty="0" err="1">
                <a:latin typeface="Verdana" pitchFamily="34" charset="0"/>
                <a:ea typeface="Verdana" pitchFamily="34" charset="0"/>
                <a:cs typeface="Verdana" pitchFamily="34" charset="0"/>
              </a:rPr>
              <a:t>requirements</a:t>
            </a:r>
            <a:endParaRPr lang="sv-SE" altLang="sv-SE"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08948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a:t>Requirement Specification</a:t>
            </a:r>
          </a:p>
        </p:txBody>
      </p:sp>
      <p:sp>
        <p:nvSpPr>
          <p:cNvPr id="35" name="TextBox 34"/>
          <p:cNvSpPr txBox="1"/>
          <p:nvPr/>
        </p:nvSpPr>
        <p:spPr>
          <a:xfrm>
            <a:off x="668498" y="1267115"/>
            <a:ext cx="7951520" cy="1754326"/>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dirty="0" err="1">
                <a:latin typeface="Verdana" pitchFamily="34" charset="0"/>
                <a:ea typeface="Verdana" pitchFamily="34" charset="0"/>
                <a:cs typeface="Verdana" pitchFamily="34" charset="0"/>
              </a:rPr>
              <a:t>Usually</a:t>
            </a:r>
            <a:r>
              <a:rPr lang="sv-SE" altLang="sv-SE" dirty="0">
                <a:latin typeface="Verdana" pitchFamily="34" charset="0"/>
                <a:ea typeface="Verdana" pitchFamily="34" charset="0"/>
                <a:cs typeface="Verdana" pitchFamily="34" charset="0"/>
              </a:rPr>
              <a:t> the </a:t>
            </a:r>
            <a:r>
              <a:rPr lang="sv-SE" altLang="sv-SE" b="1" dirty="0">
                <a:latin typeface="Verdana" pitchFamily="34" charset="0"/>
                <a:ea typeface="Verdana" pitchFamily="34" charset="0"/>
                <a:cs typeface="Verdana" pitchFamily="34" charset="0"/>
              </a:rPr>
              <a:t>requirement specification also describe the context of the requirements</a:t>
            </a:r>
            <a:r>
              <a:rPr lang="sv-SE" altLang="sv-SE" dirty="0">
                <a:latin typeface="Verdana" pitchFamily="34" charset="0"/>
                <a:ea typeface="Verdana" pitchFamily="34" charset="0"/>
                <a:cs typeface="Verdana" pitchFamily="34" charset="0"/>
              </a:rPr>
              <a:t>, such as which business problems should be addressed by the system and/or the business processes that should be supported by the system</a:t>
            </a:r>
          </a:p>
        </p:txBody>
      </p:sp>
    </p:spTree>
    <p:extLst>
      <p:ext uri="{BB962C8B-B14F-4D97-AF65-F5344CB8AC3E}">
        <p14:creationId xmlns:p14="http://schemas.microsoft.com/office/powerpoint/2010/main" val="113545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867155" y="740663"/>
            <a:ext cx="2456688" cy="2240280"/>
          </a:xfrm>
          <a:prstGeom prst="rect">
            <a:avLst/>
          </a:prstGeom>
          <a:blipFill>
            <a:blip r:embed="rId26" cstate="print"/>
            <a:stretch>
              <a:fillRect/>
            </a:stretch>
          </a:blip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Why Requirement Engineering?</a:t>
            </a:r>
          </a:p>
        </p:txBody>
      </p:sp>
      <p:sp>
        <p:nvSpPr>
          <p:cNvPr id="3" name="Content Placeholder 2"/>
          <p:cNvSpPr>
            <a:spLocks noGrp="1"/>
          </p:cNvSpPr>
          <p:nvPr>
            <p:ph idx="1"/>
          </p:nvPr>
        </p:nvSpPr>
        <p:spPr>
          <a:xfrm>
            <a:off x="791999" y="1275534"/>
            <a:ext cx="7530067" cy="3240432"/>
          </a:xfrm>
        </p:spPr>
        <p:txBody>
          <a:bodyPr>
            <a:normAutofit/>
          </a:bodyPr>
          <a:lstStyle/>
          <a:p>
            <a:r>
              <a:rPr lang="sv-SE" sz="1800" dirty="0"/>
              <a:t>The </a:t>
            </a:r>
            <a:r>
              <a:rPr lang="sv-SE" sz="1800" b="1" dirty="0"/>
              <a:t>major reason for failure in system development is shortcoming in requirement engineering</a:t>
            </a:r>
            <a:r>
              <a:rPr lang="sv-SE" sz="1800" dirty="0"/>
              <a:t>, such as:</a:t>
            </a:r>
          </a:p>
          <a:p>
            <a:pPr lvl="1"/>
            <a:r>
              <a:rPr lang="sv-SE" sz="1500" dirty="0"/>
              <a:t>no requirements have been gathered at all</a:t>
            </a:r>
          </a:p>
          <a:p>
            <a:pPr lvl="1"/>
            <a:r>
              <a:rPr lang="sv-SE" sz="1500" dirty="0"/>
              <a:t>not all users (or other stakeholders) have been involved in the requirement gathering</a:t>
            </a:r>
          </a:p>
          <a:p>
            <a:pPr lvl="1"/>
            <a:r>
              <a:rPr lang="sv-SE" sz="1500" dirty="0"/>
              <a:t>the requirements are </a:t>
            </a:r>
            <a:r>
              <a:rPr lang="sv-SE" sz="1500" dirty="0" err="1"/>
              <a:t>vaguely</a:t>
            </a:r>
            <a:r>
              <a:rPr lang="sv-SE" sz="1500" dirty="0"/>
              <a:t> </a:t>
            </a:r>
            <a:r>
              <a:rPr lang="sv-SE" sz="1500" dirty="0" err="1"/>
              <a:t>stated</a:t>
            </a:r>
            <a:endParaRPr lang="sv-SE" sz="1500" dirty="0"/>
          </a:p>
          <a:p>
            <a:pPr lvl="1"/>
            <a:r>
              <a:rPr lang="sv-SE" sz="1500" dirty="0" err="1"/>
              <a:t>users</a:t>
            </a:r>
            <a:r>
              <a:rPr lang="sv-SE" sz="1500" dirty="0"/>
              <a:t> do not </a:t>
            </a:r>
            <a:r>
              <a:rPr lang="sv-SE" sz="1500" dirty="0" err="1"/>
              <a:t>know</a:t>
            </a:r>
            <a:r>
              <a:rPr lang="sv-SE" sz="1500" dirty="0"/>
              <a:t> </a:t>
            </a:r>
            <a:r>
              <a:rPr lang="sv-SE" sz="1500" dirty="0" err="1"/>
              <a:t>what</a:t>
            </a:r>
            <a:r>
              <a:rPr lang="sv-SE" sz="1500" dirty="0"/>
              <a:t> </a:t>
            </a:r>
            <a:r>
              <a:rPr lang="sv-SE" sz="1500" dirty="0" err="1"/>
              <a:t>they</a:t>
            </a:r>
            <a:r>
              <a:rPr lang="sv-SE" sz="1500" dirty="0"/>
              <a:t> </a:t>
            </a:r>
            <a:r>
              <a:rPr lang="sv-SE" sz="1500" dirty="0" err="1"/>
              <a:t>want</a:t>
            </a:r>
            <a:r>
              <a:rPr lang="sv-SE" sz="1500" dirty="0"/>
              <a:t> </a:t>
            </a:r>
            <a:r>
              <a:rPr lang="sv-SE" sz="1500" dirty="0" err="1"/>
              <a:t>before</a:t>
            </a:r>
            <a:r>
              <a:rPr lang="sv-SE" sz="1500" dirty="0"/>
              <a:t> </a:t>
            </a:r>
            <a:r>
              <a:rPr lang="sv-SE" sz="1500" dirty="0" err="1"/>
              <a:t>they</a:t>
            </a:r>
            <a:r>
              <a:rPr lang="sv-SE" sz="1500" dirty="0"/>
              <a:t> </a:t>
            </a:r>
            <a:r>
              <a:rPr lang="sv-SE" sz="1500" dirty="0" err="1"/>
              <a:t>use</a:t>
            </a:r>
            <a:r>
              <a:rPr lang="sv-SE" sz="1500" dirty="0"/>
              <a:t> the system in </a:t>
            </a:r>
            <a:r>
              <a:rPr lang="sv-SE" sz="1500" dirty="0" err="1"/>
              <a:t>actual</a:t>
            </a:r>
            <a:r>
              <a:rPr lang="sv-SE" sz="1500" dirty="0"/>
              <a:t> business process </a:t>
            </a:r>
            <a:r>
              <a:rPr lang="sv-SE" sz="1500" dirty="0" err="1"/>
              <a:t>instances</a:t>
            </a:r>
            <a:endParaRPr lang="sv-SE" sz="1500" dirty="0"/>
          </a:p>
          <a:p>
            <a:pPr marL="457200" lvl="1" indent="0">
              <a:buNone/>
            </a:pPr>
            <a:endParaRPr lang="sv-SE" sz="1800" dirty="0"/>
          </a:p>
          <a:p>
            <a:endParaRPr lang="sv-SE" sz="1400" dirty="0"/>
          </a:p>
          <a:p>
            <a:pPr marL="0" indent="0">
              <a:buNone/>
            </a:pPr>
            <a:endParaRPr lang="sv-SE" sz="1400" dirty="0"/>
          </a:p>
          <a:p>
            <a:pPr marL="0" indent="0">
              <a:buNone/>
            </a:pPr>
            <a:endParaRPr lang="sv-SE" sz="1400" dirty="0"/>
          </a:p>
        </p:txBody>
      </p:sp>
    </p:spTree>
    <p:extLst>
      <p:ext uri="{BB962C8B-B14F-4D97-AF65-F5344CB8AC3E}">
        <p14:creationId xmlns:p14="http://schemas.microsoft.com/office/powerpoint/2010/main" val="2107990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Why Requirement Engineering?</a:t>
            </a:r>
          </a:p>
        </p:txBody>
      </p:sp>
      <p:sp>
        <p:nvSpPr>
          <p:cNvPr id="3" name="Content Placeholder 2"/>
          <p:cNvSpPr>
            <a:spLocks noGrp="1"/>
          </p:cNvSpPr>
          <p:nvPr>
            <p:ph idx="1"/>
          </p:nvPr>
        </p:nvSpPr>
        <p:spPr>
          <a:xfrm>
            <a:off x="791999" y="1275534"/>
            <a:ext cx="7530067" cy="3240432"/>
          </a:xfrm>
        </p:spPr>
        <p:txBody>
          <a:bodyPr>
            <a:normAutofit/>
          </a:bodyPr>
          <a:lstStyle/>
          <a:p>
            <a:r>
              <a:rPr lang="sv-SE" sz="1800" dirty="0"/>
              <a:t>The requirements are</a:t>
            </a:r>
            <a:r>
              <a:rPr lang="sv-SE" sz="1800" b="1" dirty="0"/>
              <a:t> central in the development of a system and are often the things that drive the development process</a:t>
            </a:r>
          </a:p>
          <a:p>
            <a:endParaRPr lang="sv-SE" sz="1400" dirty="0"/>
          </a:p>
          <a:p>
            <a:pPr marL="0" indent="0">
              <a:buNone/>
            </a:pPr>
            <a:endParaRPr lang="sv-SE" sz="1400" dirty="0"/>
          </a:p>
        </p:txBody>
      </p:sp>
    </p:spTree>
    <p:extLst>
      <p:ext uri="{BB962C8B-B14F-4D97-AF65-F5344CB8AC3E}">
        <p14:creationId xmlns:p14="http://schemas.microsoft.com/office/powerpoint/2010/main" val="2412644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Why Requirement Engineering?</a:t>
            </a:r>
          </a:p>
        </p:txBody>
      </p:sp>
      <p:sp>
        <p:nvSpPr>
          <p:cNvPr id="3" name="Content Placeholder 2"/>
          <p:cNvSpPr>
            <a:spLocks noGrp="1"/>
          </p:cNvSpPr>
          <p:nvPr>
            <p:ph idx="1"/>
          </p:nvPr>
        </p:nvSpPr>
        <p:spPr>
          <a:xfrm>
            <a:off x="791999" y="1275534"/>
            <a:ext cx="7530067" cy="3240432"/>
          </a:xfrm>
        </p:spPr>
        <p:txBody>
          <a:bodyPr>
            <a:normAutofit/>
          </a:bodyPr>
          <a:lstStyle/>
          <a:p>
            <a:r>
              <a:rPr lang="sv-SE" sz="1800" dirty="0" err="1"/>
              <a:t>However</a:t>
            </a:r>
            <a:r>
              <a:rPr lang="sv-SE" sz="1800" dirty="0"/>
              <a:t>, the </a:t>
            </a:r>
            <a:r>
              <a:rPr lang="sv-SE" sz="1800" dirty="0" err="1"/>
              <a:t>traditional</a:t>
            </a:r>
            <a:r>
              <a:rPr lang="sv-SE" sz="1800" dirty="0"/>
              <a:t> </a:t>
            </a:r>
            <a:r>
              <a:rPr lang="sv-SE" sz="1800" dirty="0" err="1"/>
              <a:t>way</a:t>
            </a:r>
            <a:r>
              <a:rPr lang="sv-SE" sz="1800" dirty="0"/>
              <a:t> </a:t>
            </a:r>
            <a:r>
              <a:rPr lang="sv-SE" sz="1800" dirty="0" err="1"/>
              <a:t>of</a:t>
            </a:r>
            <a:r>
              <a:rPr lang="sv-SE" sz="1800" dirty="0"/>
              <a:t> handling </a:t>
            </a:r>
            <a:r>
              <a:rPr lang="sv-SE" sz="1800" dirty="0" err="1"/>
              <a:t>requirements</a:t>
            </a:r>
            <a:r>
              <a:rPr lang="sv-SE" sz="1800" dirty="0"/>
              <a:t> – </a:t>
            </a:r>
            <a:r>
              <a:rPr lang="sv-SE" sz="1800" dirty="0" err="1"/>
              <a:t>using</a:t>
            </a:r>
            <a:r>
              <a:rPr lang="sv-SE" sz="1800" dirty="0"/>
              <a:t> the </a:t>
            </a:r>
            <a:r>
              <a:rPr lang="sv-SE" sz="1800" b="1" dirty="0" err="1"/>
              <a:t>waterfall</a:t>
            </a:r>
            <a:r>
              <a:rPr lang="sv-SE" sz="1800" b="1" dirty="0"/>
              <a:t> </a:t>
            </a:r>
            <a:r>
              <a:rPr lang="sv-SE" sz="1800" b="1" dirty="0" err="1"/>
              <a:t>principle</a:t>
            </a:r>
            <a:r>
              <a:rPr lang="sv-SE" sz="1800" b="1" dirty="0"/>
              <a:t> </a:t>
            </a:r>
            <a:r>
              <a:rPr lang="sv-SE" sz="1800" dirty="0"/>
              <a:t>- has </a:t>
            </a:r>
            <a:r>
              <a:rPr lang="sv-SE" sz="1800" dirty="0" err="1"/>
              <a:t>been</a:t>
            </a:r>
            <a:r>
              <a:rPr lang="sv-SE" sz="1800" dirty="0"/>
              <a:t> </a:t>
            </a:r>
            <a:r>
              <a:rPr lang="sv-SE" sz="1800" dirty="0" err="1"/>
              <a:t>heavily</a:t>
            </a:r>
            <a:r>
              <a:rPr lang="sv-SE" sz="1800" dirty="0"/>
              <a:t> </a:t>
            </a:r>
            <a:r>
              <a:rPr lang="sv-SE" sz="1800" dirty="0" err="1"/>
              <a:t>critizised</a:t>
            </a:r>
            <a:endParaRPr lang="sv-SE" sz="1800" dirty="0"/>
          </a:p>
          <a:p>
            <a:endParaRPr lang="sv-SE" sz="1400" dirty="0"/>
          </a:p>
          <a:p>
            <a:pPr marL="0" indent="0">
              <a:buNone/>
            </a:pPr>
            <a:endParaRPr lang="sv-SE" sz="1400" dirty="0"/>
          </a:p>
        </p:txBody>
      </p:sp>
    </p:spTree>
    <p:extLst>
      <p:ext uri="{BB962C8B-B14F-4D97-AF65-F5344CB8AC3E}">
        <p14:creationId xmlns:p14="http://schemas.microsoft.com/office/powerpoint/2010/main" val="830909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a:t>Waterfall Principle</a:t>
            </a:r>
          </a:p>
        </p:txBody>
      </p:sp>
      <p:sp>
        <p:nvSpPr>
          <p:cNvPr id="35" name="TextBox 34"/>
          <p:cNvSpPr txBox="1"/>
          <p:nvPr/>
        </p:nvSpPr>
        <p:spPr>
          <a:xfrm>
            <a:off x="668498" y="1267115"/>
            <a:ext cx="4513102" cy="2169825"/>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b="1" dirty="0">
                <a:latin typeface="Verdana" pitchFamily="34" charset="0"/>
                <a:ea typeface="Verdana" pitchFamily="34" charset="0"/>
                <a:cs typeface="Verdana" pitchFamily="34" charset="0"/>
              </a:rPr>
              <a:t>Waterfall principle </a:t>
            </a:r>
            <a:r>
              <a:rPr lang="sv-SE" altLang="sv-SE" dirty="0">
                <a:latin typeface="Verdana" pitchFamily="34" charset="0"/>
                <a:ea typeface="Verdana" pitchFamily="34" charset="0"/>
                <a:cs typeface="Verdana" pitchFamily="34" charset="0"/>
              </a:rPr>
              <a:t>is based on the idea that all requirements should be defined before the overall design of the system is started. </a:t>
            </a:r>
          </a:p>
        </p:txBody>
      </p:sp>
      <p:sp>
        <p:nvSpPr>
          <p:cNvPr id="5" name="Rectangle 4"/>
          <p:cNvSpPr>
            <a:spLocks noChangeArrowheads="1"/>
          </p:cNvSpPr>
          <p:nvPr/>
        </p:nvSpPr>
        <p:spPr bwMode="auto">
          <a:xfrm>
            <a:off x="5334000" y="1428750"/>
            <a:ext cx="1295400" cy="358775"/>
          </a:xfrm>
          <a:prstGeom prst="rect">
            <a:avLst/>
          </a:pr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r>
              <a:rPr lang="sv-SE" altLang="sv-SE"/>
              <a:t>Requirement </a:t>
            </a:r>
          </a:p>
        </p:txBody>
      </p:sp>
      <p:sp>
        <p:nvSpPr>
          <p:cNvPr id="6" name="Rectangle 5"/>
          <p:cNvSpPr>
            <a:spLocks noChangeArrowheads="1"/>
          </p:cNvSpPr>
          <p:nvPr/>
        </p:nvSpPr>
        <p:spPr bwMode="auto">
          <a:xfrm>
            <a:off x="5940323" y="2055275"/>
            <a:ext cx="1296988" cy="360363"/>
          </a:xfrm>
          <a:prstGeom prst="rect">
            <a:avLst/>
          </a:pr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r>
              <a:rPr lang="sv-SE" altLang="sv-SE"/>
              <a:t>Design </a:t>
            </a:r>
          </a:p>
        </p:txBody>
      </p:sp>
      <p:sp>
        <p:nvSpPr>
          <p:cNvPr id="7" name="Rectangle 6"/>
          <p:cNvSpPr>
            <a:spLocks noChangeArrowheads="1"/>
          </p:cNvSpPr>
          <p:nvPr/>
        </p:nvSpPr>
        <p:spPr bwMode="auto">
          <a:xfrm>
            <a:off x="6580123" y="2703906"/>
            <a:ext cx="1439863" cy="431800"/>
          </a:xfrm>
          <a:prstGeom prst="rect">
            <a:avLst/>
          </a:pr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r>
              <a:rPr lang="sv-SE" altLang="sv-SE"/>
              <a:t>Implementation </a:t>
            </a:r>
          </a:p>
        </p:txBody>
      </p:sp>
      <p:sp>
        <p:nvSpPr>
          <p:cNvPr id="8" name="Rectangle 7"/>
          <p:cNvSpPr>
            <a:spLocks noChangeArrowheads="1"/>
          </p:cNvSpPr>
          <p:nvPr/>
        </p:nvSpPr>
        <p:spPr bwMode="auto">
          <a:xfrm>
            <a:off x="7273077" y="3435835"/>
            <a:ext cx="1494698" cy="431800"/>
          </a:xfrm>
          <a:prstGeom prst="rect">
            <a:avLst/>
          </a:pr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r>
              <a:rPr lang="sv-SE" altLang="sv-SE"/>
              <a:t>Test &amp; Deploy</a:t>
            </a:r>
          </a:p>
        </p:txBody>
      </p:sp>
      <p:cxnSp>
        <p:nvCxnSpPr>
          <p:cNvPr id="16" name="Elbow Connector 15"/>
          <p:cNvCxnSpPr>
            <a:stCxn id="5" idx="3"/>
            <a:endCxn id="6" idx="1"/>
          </p:cNvCxnSpPr>
          <p:nvPr/>
        </p:nvCxnSpPr>
        <p:spPr>
          <a:xfrm flipH="1">
            <a:off x="5940323" y="1608138"/>
            <a:ext cx="689077" cy="627319"/>
          </a:xfrm>
          <a:prstGeom prst="bentConnector5">
            <a:avLst>
              <a:gd name="adj1" fmla="val -33175"/>
              <a:gd name="adj2" fmla="val 49937"/>
              <a:gd name="adj3" fmla="val 1331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H="1">
            <a:off x="6544779" y="2263972"/>
            <a:ext cx="689077" cy="627319"/>
          </a:xfrm>
          <a:prstGeom prst="bentConnector5">
            <a:avLst>
              <a:gd name="adj1" fmla="val -33175"/>
              <a:gd name="adj2" fmla="val 49937"/>
              <a:gd name="adj3" fmla="val 1331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H="1">
            <a:off x="7303353" y="2940355"/>
            <a:ext cx="689077" cy="627319"/>
          </a:xfrm>
          <a:prstGeom prst="bentConnector5">
            <a:avLst>
              <a:gd name="adj1" fmla="val -33175"/>
              <a:gd name="adj2" fmla="val 49937"/>
              <a:gd name="adj3" fmla="val 133175"/>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3334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Waterfall Principle Evaluated</a:t>
            </a:r>
          </a:p>
        </p:txBody>
      </p:sp>
      <p:sp>
        <p:nvSpPr>
          <p:cNvPr id="3" name="Content Placeholder 2"/>
          <p:cNvSpPr>
            <a:spLocks noGrp="1"/>
          </p:cNvSpPr>
          <p:nvPr>
            <p:ph idx="1"/>
          </p:nvPr>
        </p:nvSpPr>
        <p:spPr>
          <a:xfrm>
            <a:off x="791999" y="1275533"/>
            <a:ext cx="8136243" cy="3594418"/>
          </a:xfrm>
        </p:spPr>
        <p:txBody>
          <a:bodyPr>
            <a:normAutofit/>
          </a:bodyPr>
          <a:lstStyle/>
          <a:p>
            <a:r>
              <a:rPr lang="sv-SE" sz="1800" b="1" dirty="0"/>
              <a:t>Drawback of Waterfall principle:</a:t>
            </a:r>
          </a:p>
          <a:p>
            <a:pPr lvl="1"/>
            <a:r>
              <a:rPr lang="sv-SE" sz="1800" dirty="0"/>
              <a:t>many systems developed using the waterfall principle are not successful, mainly due to limited customer feedback during the project</a:t>
            </a:r>
          </a:p>
          <a:p>
            <a:pPr lvl="1"/>
            <a:r>
              <a:rPr lang="sv-SE" sz="1800" dirty="0"/>
              <a:t>problem to handle changed requirments during development</a:t>
            </a:r>
          </a:p>
          <a:p>
            <a:pPr lvl="1"/>
            <a:r>
              <a:rPr lang="sv-SE" sz="1800" dirty="0"/>
              <a:t>often results in extensive production of documents that are not used (i.e. easily become bureaucratic)</a:t>
            </a:r>
          </a:p>
        </p:txBody>
      </p:sp>
    </p:spTree>
    <p:extLst>
      <p:ext uri="{BB962C8B-B14F-4D97-AF65-F5344CB8AC3E}">
        <p14:creationId xmlns:p14="http://schemas.microsoft.com/office/powerpoint/2010/main" val="2110957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78715"/>
            <a:ext cx="6850800" cy="656370"/>
          </a:xfrm>
        </p:spPr>
        <p:txBody>
          <a:bodyPr/>
          <a:lstStyle/>
          <a:p>
            <a:r>
              <a:rPr lang="sv-SE" dirty="0"/>
              <a:t>Iteration Principle</a:t>
            </a:r>
          </a:p>
        </p:txBody>
      </p:sp>
      <p:sp>
        <p:nvSpPr>
          <p:cNvPr id="3" name="Content Placeholder 2"/>
          <p:cNvSpPr>
            <a:spLocks noGrp="1"/>
          </p:cNvSpPr>
          <p:nvPr>
            <p:ph idx="1"/>
          </p:nvPr>
        </p:nvSpPr>
        <p:spPr>
          <a:xfrm>
            <a:off x="791999" y="990225"/>
            <a:ext cx="8352001" cy="3564475"/>
          </a:xfrm>
        </p:spPr>
        <p:txBody>
          <a:bodyPr>
            <a:normAutofit/>
          </a:bodyPr>
          <a:lstStyle/>
          <a:p>
            <a:r>
              <a:rPr lang="sv-SE" sz="1800" b="1" dirty="0"/>
              <a:t>Iteration principle </a:t>
            </a:r>
            <a:r>
              <a:rPr lang="sv-SE" sz="1800" dirty="0"/>
              <a:t>is based on the idea that a system should be developed in a set of mini project. Each miniproject, called an iteration, involve a limited set of requirements, which are designed, implemented and deployed to receive early user feedback </a:t>
            </a:r>
            <a:endParaRPr lang="sv-SE" sz="1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301" y="2689896"/>
            <a:ext cx="6709025" cy="23100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73550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Agile Methods</a:t>
            </a:r>
          </a:p>
        </p:txBody>
      </p:sp>
      <p:sp>
        <p:nvSpPr>
          <p:cNvPr id="3" name="Content Placeholder 2"/>
          <p:cNvSpPr>
            <a:spLocks noGrp="1"/>
          </p:cNvSpPr>
          <p:nvPr>
            <p:ph idx="1"/>
          </p:nvPr>
        </p:nvSpPr>
        <p:spPr>
          <a:xfrm>
            <a:off x="792000" y="1275532"/>
            <a:ext cx="7930759" cy="4593640"/>
          </a:xfrm>
        </p:spPr>
        <p:txBody>
          <a:bodyPr>
            <a:normAutofit/>
          </a:bodyPr>
          <a:lstStyle/>
          <a:p>
            <a:r>
              <a:rPr lang="sv-SE" sz="1800" b="1" dirty="0"/>
              <a:t>Agile methods </a:t>
            </a:r>
            <a:r>
              <a:rPr lang="sv-SE" sz="1800" dirty="0"/>
              <a:t>are a group of </a:t>
            </a:r>
            <a:r>
              <a:rPr lang="sv-SE" sz="1800" b="1" dirty="0"/>
              <a:t>iterative</a:t>
            </a:r>
            <a:r>
              <a:rPr lang="sv-SE" sz="1800" dirty="0"/>
              <a:t> system development methods that share a set of </a:t>
            </a:r>
            <a:r>
              <a:rPr lang="sv-SE" sz="1800" b="1" dirty="0"/>
              <a:t>values </a:t>
            </a:r>
            <a:r>
              <a:rPr lang="sv-SE" sz="1800" dirty="0"/>
              <a:t>and</a:t>
            </a:r>
            <a:r>
              <a:rPr lang="sv-SE" sz="1800" b="1" dirty="0"/>
              <a:t> principles </a:t>
            </a:r>
            <a:r>
              <a:rPr lang="sv-SE" sz="1800" dirty="0"/>
              <a:t>that should govern the system development – presented in the Agile Manifesto</a:t>
            </a:r>
          </a:p>
          <a:p>
            <a:r>
              <a:rPr lang="sv-SE" sz="1800" dirty="0"/>
              <a:t>Agiles methods also provide a set of</a:t>
            </a:r>
            <a:r>
              <a:rPr lang="sv-SE" sz="1800" b="1" dirty="0"/>
              <a:t> practices </a:t>
            </a:r>
            <a:r>
              <a:rPr lang="sv-SE" sz="1800" dirty="0"/>
              <a:t>to use for supporting the values and principles, for example pair programming and time boxing</a:t>
            </a:r>
          </a:p>
          <a:p>
            <a:r>
              <a:rPr lang="sv-SE" sz="1800" b="1" dirty="0"/>
              <a:t>Most well-known agile methods are: </a:t>
            </a:r>
            <a:r>
              <a:rPr lang="sv-SE" altLang="sv-SE" sz="1800" dirty="0"/>
              <a:t>eXtreme Programming (XP), Scrum, Crystal, Lean Software Development </a:t>
            </a:r>
          </a:p>
          <a:p>
            <a:pPr marL="0" indent="0">
              <a:buNone/>
            </a:pPr>
            <a:endParaRPr lang="sv-SE" sz="1800" dirty="0"/>
          </a:p>
          <a:p>
            <a:pPr marL="0" indent="0">
              <a:buNone/>
            </a:pPr>
            <a:r>
              <a:rPr lang="sv-SE" dirty="0"/>
              <a:t> </a:t>
            </a:r>
          </a:p>
        </p:txBody>
      </p:sp>
    </p:spTree>
    <p:extLst>
      <p:ext uri="{BB962C8B-B14F-4D97-AF65-F5344CB8AC3E}">
        <p14:creationId xmlns:p14="http://schemas.microsoft.com/office/powerpoint/2010/main" val="196105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68498" y="1267115"/>
            <a:ext cx="7951520" cy="3308598"/>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dirty="0">
                <a:latin typeface="Verdana" pitchFamily="34" charset="0"/>
                <a:ea typeface="Verdana" pitchFamily="34" charset="0"/>
                <a:cs typeface="Verdana" pitchFamily="34" charset="0"/>
              </a:rPr>
              <a:t>The requirement specification can consist of only text or both text and models:</a:t>
            </a:r>
          </a:p>
          <a:p>
            <a:pPr marL="742950" lvl="1" indent="-285750">
              <a:lnSpc>
                <a:spcPct val="150000"/>
              </a:lnSpc>
              <a:spcBef>
                <a:spcPts val="1200"/>
              </a:spcBef>
              <a:buFont typeface="Arial" panose="020B0604020202020204" pitchFamily="34" charset="0"/>
              <a:buChar char="•"/>
            </a:pPr>
            <a:r>
              <a:rPr lang="sv-SE" altLang="sv-SE" dirty="0">
                <a:latin typeface="Verdana" pitchFamily="34" charset="0"/>
                <a:ea typeface="Verdana" pitchFamily="34" charset="0"/>
                <a:cs typeface="Verdana" pitchFamily="34" charset="0"/>
              </a:rPr>
              <a:t>Functional requirements can be listed in form of text or as a combination of diagram and text (e.g. UML Use Case Diagram and Use Case Description) </a:t>
            </a:r>
          </a:p>
          <a:p>
            <a:pPr marL="742950" lvl="1" indent="-285750">
              <a:lnSpc>
                <a:spcPct val="150000"/>
              </a:lnSpc>
              <a:spcBef>
                <a:spcPts val="1200"/>
              </a:spcBef>
              <a:buFont typeface="Arial" panose="020B0604020202020204" pitchFamily="34" charset="0"/>
              <a:buChar char="•"/>
            </a:pPr>
            <a:r>
              <a:rPr lang="sv-SE" altLang="sv-SE" dirty="0">
                <a:latin typeface="Verdana" pitchFamily="34" charset="0"/>
                <a:ea typeface="Verdana" pitchFamily="34" charset="0"/>
                <a:cs typeface="Verdana" pitchFamily="34" charset="0"/>
              </a:rPr>
              <a:t>The context of the requitements can be be described in form of text and/or models, e.g. business process models</a:t>
            </a:r>
          </a:p>
        </p:txBody>
      </p:sp>
      <p:sp>
        <p:nvSpPr>
          <p:cNvPr id="2" name="Rectangle 1"/>
          <p:cNvSpPr/>
          <p:nvPr/>
        </p:nvSpPr>
        <p:spPr>
          <a:xfrm>
            <a:off x="7623425" y="71919"/>
            <a:ext cx="1438382" cy="11951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431447"/>
            <a:ext cx="7951520" cy="596700"/>
          </a:xfrm>
        </p:spPr>
        <p:txBody>
          <a:bodyPr>
            <a:noAutofit/>
          </a:bodyPr>
          <a:lstStyle/>
          <a:p>
            <a:r>
              <a:rPr lang="sv-SE" sz="2700" dirty="0"/>
              <a:t>Requirement Specification and Models</a:t>
            </a:r>
          </a:p>
        </p:txBody>
      </p:sp>
    </p:spTree>
    <p:extLst>
      <p:ext uri="{BB962C8B-B14F-4D97-AF65-F5344CB8AC3E}">
        <p14:creationId xmlns:p14="http://schemas.microsoft.com/office/powerpoint/2010/main" val="3392876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68</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a:t>UML Use Case</a:t>
            </a:r>
            <a:endParaRPr lang="en-US" altLang="sv-SE" dirty="0"/>
          </a:p>
        </p:txBody>
      </p:sp>
    </p:spTree>
    <p:extLst>
      <p:ext uri="{BB962C8B-B14F-4D97-AF65-F5344CB8AC3E}">
        <p14:creationId xmlns:p14="http://schemas.microsoft.com/office/powerpoint/2010/main" val="1525561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UML Use Case Diagram</a:t>
            </a:r>
          </a:p>
        </p:txBody>
      </p:sp>
      <p:sp>
        <p:nvSpPr>
          <p:cNvPr id="22" name="Oval 5"/>
          <p:cNvSpPr>
            <a:spLocks noChangeAspect="1" noChangeArrowheads="1"/>
          </p:cNvSpPr>
          <p:nvPr/>
        </p:nvSpPr>
        <p:spPr bwMode="auto">
          <a:xfrm>
            <a:off x="2790050" y="2407941"/>
            <a:ext cx="1223962" cy="688975"/>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4" name="Oval 7"/>
          <p:cNvSpPr>
            <a:spLocks noChangeAspect="1" noChangeArrowheads="1"/>
          </p:cNvSpPr>
          <p:nvPr/>
        </p:nvSpPr>
        <p:spPr bwMode="auto">
          <a:xfrm>
            <a:off x="3150412" y="3274716"/>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nvGrpSpPr>
          <p:cNvPr id="25" name="Group 9"/>
          <p:cNvGrpSpPr>
            <a:grpSpLocks noChangeAspect="1"/>
          </p:cNvGrpSpPr>
          <p:nvPr/>
        </p:nvGrpSpPr>
        <p:grpSpPr bwMode="auto">
          <a:xfrm>
            <a:off x="1935975" y="2671466"/>
            <a:ext cx="481012" cy="855662"/>
            <a:chOff x="4634" y="3385"/>
            <a:chExt cx="226" cy="408"/>
          </a:xfrm>
        </p:grpSpPr>
        <p:sp>
          <p:nvSpPr>
            <p:cNvPr id="26" name="Oval 10"/>
            <p:cNvSpPr>
              <a:spLocks noChangeAspect="1"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7" name="Line 11"/>
            <p:cNvSpPr>
              <a:spLocks noChangeAspect="1"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8" name="Line 12"/>
            <p:cNvSpPr>
              <a:spLocks noChangeAspect="1"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 name="Line 13"/>
            <p:cNvSpPr>
              <a:spLocks noChangeAspect="1"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14"/>
            <p:cNvSpPr>
              <a:spLocks noChangeAspect="1"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31" name="Line 15"/>
          <p:cNvSpPr>
            <a:spLocks noChangeAspect="1" noChangeShapeType="1"/>
          </p:cNvSpPr>
          <p:nvPr/>
        </p:nvSpPr>
        <p:spPr bwMode="auto">
          <a:xfrm flipV="1">
            <a:off x="2515412" y="3000078"/>
            <a:ext cx="4191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2" name="Line 16"/>
          <p:cNvSpPr>
            <a:spLocks noChangeAspect="1" noChangeShapeType="1"/>
          </p:cNvSpPr>
          <p:nvPr/>
        </p:nvSpPr>
        <p:spPr bwMode="auto">
          <a:xfrm>
            <a:off x="2515412" y="3309641"/>
            <a:ext cx="635000" cy="136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Rectangle 28"/>
          <p:cNvSpPr>
            <a:spLocks noChangeArrowheads="1"/>
          </p:cNvSpPr>
          <p:nvPr/>
        </p:nvSpPr>
        <p:spPr bwMode="auto">
          <a:xfrm>
            <a:off x="2934512" y="2480966"/>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a:t>Registrer</a:t>
            </a:r>
          </a:p>
          <a:p>
            <a:pPr eaLnBrk="1" hangingPunct="1"/>
            <a:r>
              <a:rPr lang="sv-SE" altLang="sv-SE" b="1" i="0"/>
              <a:t>for course</a:t>
            </a:r>
            <a:endParaRPr lang="en-US" altLang="sv-SE" b="1" i="0"/>
          </a:p>
        </p:txBody>
      </p:sp>
      <p:sp>
        <p:nvSpPr>
          <p:cNvPr id="34" name="Rectangle 29"/>
          <p:cNvSpPr>
            <a:spLocks noChangeArrowheads="1"/>
          </p:cNvSpPr>
          <p:nvPr/>
        </p:nvSpPr>
        <p:spPr bwMode="auto">
          <a:xfrm>
            <a:off x="3226612" y="340330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a:t>Register</a:t>
            </a:r>
          </a:p>
          <a:p>
            <a:pPr eaLnBrk="1" hangingPunct="1"/>
            <a:r>
              <a:rPr lang="sv-SE" altLang="sv-SE" b="1" i="0" dirty="0"/>
              <a:t>for exam</a:t>
            </a:r>
            <a:endParaRPr lang="en-US" altLang="sv-SE" b="1" i="0" dirty="0"/>
          </a:p>
        </p:txBody>
      </p:sp>
    </p:spTree>
    <p:extLst>
      <p:ext uri="{BB962C8B-B14F-4D97-AF65-F5344CB8AC3E}">
        <p14:creationId xmlns:p14="http://schemas.microsoft.com/office/powerpoint/2010/main" val="390912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3" name="object 273"/>
          <p:cNvSpPr/>
          <p:nvPr/>
        </p:nvSpPr>
        <p:spPr>
          <a:xfrm>
            <a:off x="3302889" y="680847"/>
            <a:ext cx="3657600" cy="1854200"/>
          </a:xfrm>
          <a:custGeom>
            <a:avLst/>
            <a:gdLst/>
            <a:ahLst/>
            <a:cxnLst/>
            <a:rect l="l" t="t" r="r" b="b"/>
            <a:pathLst>
              <a:path w="3657600" h="1854200">
                <a:moveTo>
                  <a:pt x="0" y="926973"/>
                </a:moveTo>
                <a:lnTo>
                  <a:pt x="4219" y="863508"/>
                </a:lnTo>
                <a:lnTo>
                  <a:pt x="16694" y="801191"/>
                </a:lnTo>
                <a:lnTo>
                  <a:pt x="37154" y="740160"/>
                </a:lnTo>
                <a:lnTo>
                  <a:pt x="65325" y="680552"/>
                </a:lnTo>
                <a:lnTo>
                  <a:pt x="100936" y="622506"/>
                </a:lnTo>
                <a:lnTo>
                  <a:pt x="143714" y="566160"/>
                </a:lnTo>
                <a:lnTo>
                  <a:pt x="193387" y="511651"/>
                </a:lnTo>
                <a:lnTo>
                  <a:pt x="249681" y="459119"/>
                </a:lnTo>
                <a:lnTo>
                  <a:pt x="280227" y="433636"/>
                </a:lnTo>
                <a:lnTo>
                  <a:pt x="312326" y="408700"/>
                </a:lnTo>
                <a:lnTo>
                  <a:pt x="345945" y="384327"/>
                </a:lnTo>
                <a:lnTo>
                  <a:pt x="381049" y="360534"/>
                </a:lnTo>
                <a:lnTo>
                  <a:pt x="417604" y="337338"/>
                </a:lnTo>
                <a:lnTo>
                  <a:pt x="455577" y="314758"/>
                </a:lnTo>
                <a:lnTo>
                  <a:pt x="494933" y="292809"/>
                </a:lnTo>
                <a:lnTo>
                  <a:pt x="535638" y="271510"/>
                </a:lnTo>
                <a:lnTo>
                  <a:pt x="577658" y="250877"/>
                </a:lnTo>
                <a:lnTo>
                  <a:pt x="620959" y="230928"/>
                </a:lnTo>
                <a:lnTo>
                  <a:pt x="665508" y="211680"/>
                </a:lnTo>
                <a:lnTo>
                  <a:pt x="711269" y="193151"/>
                </a:lnTo>
                <a:lnTo>
                  <a:pt x="758209" y="175357"/>
                </a:lnTo>
                <a:lnTo>
                  <a:pt x="806294" y="158316"/>
                </a:lnTo>
                <a:lnTo>
                  <a:pt x="855491" y="142045"/>
                </a:lnTo>
                <a:lnTo>
                  <a:pt x="905763" y="126562"/>
                </a:lnTo>
                <a:lnTo>
                  <a:pt x="957079" y="111883"/>
                </a:lnTo>
                <a:lnTo>
                  <a:pt x="1009404" y="98027"/>
                </a:lnTo>
                <a:lnTo>
                  <a:pt x="1062703" y="85009"/>
                </a:lnTo>
                <a:lnTo>
                  <a:pt x="1116943" y="72848"/>
                </a:lnTo>
                <a:lnTo>
                  <a:pt x="1172089" y="61560"/>
                </a:lnTo>
                <a:lnTo>
                  <a:pt x="1228108" y="51164"/>
                </a:lnTo>
                <a:lnTo>
                  <a:pt x="1284966" y="41676"/>
                </a:lnTo>
                <a:lnTo>
                  <a:pt x="1342628" y="33113"/>
                </a:lnTo>
                <a:lnTo>
                  <a:pt x="1401060" y="25493"/>
                </a:lnTo>
                <a:lnTo>
                  <a:pt x="1460229" y="18833"/>
                </a:lnTo>
                <a:lnTo>
                  <a:pt x="1520100" y="13150"/>
                </a:lnTo>
                <a:lnTo>
                  <a:pt x="1580640" y="8462"/>
                </a:lnTo>
                <a:lnTo>
                  <a:pt x="1641813" y="4786"/>
                </a:lnTo>
                <a:lnTo>
                  <a:pt x="1703587" y="2138"/>
                </a:lnTo>
                <a:lnTo>
                  <a:pt x="1765927" y="537"/>
                </a:lnTo>
                <a:lnTo>
                  <a:pt x="1828800" y="0"/>
                </a:lnTo>
                <a:lnTo>
                  <a:pt x="1891672" y="537"/>
                </a:lnTo>
                <a:lnTo>
                  <a:pt x="1954012" y="2138"/>
                </a:lnTo>
                <a:lnTo>
                  <a:pt x="2015786" y="4786"/>
                </a:lnTo>
                <a:lnTo>
                  <a:pt x="2076959" y="8462"/>
                </a:lnTo>
                <a:lnTo>
                  <a:pt x="2137499" y="13150"/>
                </a:lnTo>
                <a:lnTo>
                  <a:pt x="2197370" y="18833"/>
                </a:lnTo>
                <a:lnTo>
                  <a:pt x="2256539" y="25493"/>
                </a:lnTo>
                <a:lnTo>
                  <a:pt x="2314971" y="33113"/>
                </a:lnTo>
                <a:lnTo>
                  <a:pt x="2372633" y="41676"/>
                </a:lnTo>
                <a:lnTo>
                  <a:pt x="2429491" y="51164"/>
                </a:lnTo>
                <a:lnTo>
                  <a:pt x="2485510" y="61560"/>
                </a:lnTo>
                <a:lnTo>
                  <a:pt x="2540656" y="72848"/>
                </a:lnTo>
                <a:lnTo>
                  <a:pt x="2594896" y="85009"/>
                </a:lnTo>
                <a:lnTo>
                  <a:pt x="2648195" y="98027"/>
                </a:lnTo>
                <a:lnTo>
                  <a:pt x="2700520" y="111883"/>
                </a:lnTo>
                <a:lnTo>
                  <a:pt x="2751835" y="126562"/>
                </a:lnTo>
                <a:lnTo>
                  <a:pt x="2802108" y="142045"/>
                </a:lnTo>
                <a:lnTo>
                  <a:pt x="2851305" y="158316"/>
                </a:lnTo>
                <a:lnTo>
                  <a:pt x="2899390" y="175357"/>
                </a:lnTo>
                <a:lnTo>
                  <a:pt x="2946330" y="193151"/>
                </a:lnTo>
                <a:lnTo>
                  <a:pt x="2992091" y="211680"/>
                </a:lnTo>
                <a:lnTo>
                  <a:pt x="3036640" y="230928"/>
                </a:lnTo>
                <a:lnTo>
                  <a:pt x="3079941" y="250877"/>
                </a:lnTo>
                <a:lnTo>
                  <a:pt x="3121961" y="271510"/>
                </a:lnTo>
                <a:lnTo>
                  <a:pt x="3162666" y="292809"/>
                </a:lnTo>
                <a:lnTo>
                  <a:pt x="3202022" y="314758"/>
                </a:lnTo>
                <a:lnTo>
                  <a:pt x="3239995" y="337338"/>
                </a:lnTo>
                <a:lnTo>
                  <a:pt x="3276550" y="360534"/>
                </a:lnTo>
                <a:lnTo>
                  <a:pt x="3311654" y="384327"/>
                </a:lnTo>
                <a:lnTo>
                  <a:pt x="3345273" y="408700"/>
                </a:lnTo>
                <a:lnTo>
                  <a:pt x="3377372" y="433636"/>
                </a:lnTo>
                <a:lnTo>
                  <a:pt x="3407917" y="459119"/>
                </a:lnTo>
                <a:lnTo>
                  <a:pt x="3436876" y="485129"/>
                </a:lnTo>
                <a:lnTo>
                  <a:pt x="3489894" y="538667"/>
                </a:lnTo>
                <a:lnTo>
                  <a:pt x="3536153" y="594112"/>
                </a:lnTo>
                <a:lnTo>
                  <a:pt x="3575381" y="651325"/>
                </a:lnTo>
                <a:lnTo>
                  <a:pt x="3607307" y="710169"/>
                </a:lnTo>
                <a:lnTo>
                  <a:pt x="3631656" y="770506"/>
                </a:lnTo>
                <a:lnTo>
                  <a:pt x="3648158" y="832198"/>
                </a:lnTo>
                <a:lnTo>
                  <a:pt x="3656539" y="895105"/>
                </a:lnTo>
                <a:lnTo>
                  <a:pt x="3657600" y="926973"/>
                </a:lnTo>
                <a:lnTo>
                  <a:pt x="3656539" y="958840"/>
                </a:lnTo>
                <a:lnTo>
                  <a:pt x="3648158" y="1021747"/>
                </a:lnTo>
                <a:lnTo>
                  <a:pt x="3631656" y="1083439"/>
                </a:lnTo>
                <a:lnTo>
                  <a:pt x="3607307" y="1143776"/>
                </a:lnTo>
                <a:lnTo>
                  <a:pt x="3575381" y="1202620"/>
                </a:lnTo>
                <a:lnTo>
                  <a:pt x="3536153" y="1259833"/>
                </a:lnTo>
                <a:lnTo>
                  <a:pt x="3489894" y="1315278"/>
                </a:lnTo>
                <a:lnTo>
                  <a:pt x="3436876" y="1368816"/>
                </a:lnTo>
                <a:lnTo>
                  <a:pt x="3407918" y="1394826"/>
                </a:lnTo>
                <a:lnTo>
                  <a:pt x="3377372" y="1420309"/>
                </a:lnTo>
                <a:lnTo>
                  <a:pt x="3345273" y="1445245"/>
                </a:lnTo>
                <a:lnTo>
                  <a:pt x="3311654" y="1469618"/>
                </a:lnTo>
                <a:lnTo>
                  <a:pt x="3276550" y="1493411"/>
                </a:lnTo>
                <a:lnTo>
                  <a:pt x="3239995" y="1516607"/>
                </a:lnTo>
                <a:lnTo>
                  <a:pt x="3202022" y="1539187"/>
                </a:lnTo>
                <a:lnTo>
                  <a:pt x="3162666" y="1561136"/>
                </a:lnTo>
                <a:lnTo>
                  <a:pt x="3121961" y="1582435"/>
                </a:lnTo>
                <a:lnTo>
                  <a:pt x="3079941" y="1603068"/>
                </a:lnTo>
                <a:lnTo>
                  <a:pt x="3036640" y="1623017"/>
                </a:lnTo>
                <a:lnTo>
                  <a:pt x="2992091" y="1642265"/>
                </a:lnTo>
                <a:lnTo>
                  <a:pt x="2946330" y="1660794"/>
                </a:lnTo>
                <a:lnTo>
                  <a:pt x="2899390" y="1678588"/>
                </a:lnTo>
                <a:lnTo>
                  <a:pt x="2851305" y="1695629"/>
                </a:lnTo>
                <a:lnTo>
                  <a:pt x="2802108" y="1711900"/>
                </a:lnTo>
                <a:lnTo>
                  <a:pt x="2751836" y="1727383"/>
                </a:lnTo>
                <a:lnTo>
                  <a:pt x="2700520" y="1742062"/>
                </a:lnTo>
                <a:lnTo>
                  <a:pt x="2648195" y="1755918"/>
                </a:lnTo>
                <a:lnTo>
                  <a:pt x="2594896" y="1768936"/>
                </a:lnTo>
                <a:lnTo>
                  <a:pt x="2540656" y="1781097"/>
                </a:lnTo>
                <a:lnTo>
                  <a:pt x="2485510" y="1792385"/>
                </a:lnTo>
                <a:lnTo>
                  <a:pt x="2429491" y="1802781"/>
                </a:lnTo>
                <a:lnTo>
                  <a:pt x="2372633" y="1812269"/>
                </a:lnTo>
                <a:lnTo>
                  <a:pt x="2314971" y="1820832"/>
                </a:lnTo>
                <a:lnTo>
                  <a:pt x="2256539" y="1828452"/>
                </a:lnTo>
                <a:lnTo>
                  <a:pt x="2197370" y="1835112"/>
                </a:lnTo>
                <a:lnTo>
                  <a:pt x="2137499" y="1840795"/>
                </a:lnTo>
                <a:lnTo>
                  <a:pt x="2076959" y="1845483"/>
                </a:lnTo>
                <a:lnTo>
                  <a:pt x="2015786" y="1849159"/>
                </a:lnTo>
                <a:lnTo>
                  <a:pt x="1954012" y="1851807"/>
                </a:lnTo>
                <a:lnTo>
                  <a:pt x="1891672" y="1853408"/>
                </a:lnTo>
                <a:lnTo>
                  <a:pt x="1828800" y="1853945"/>
                </a:lnTo>
                <a:lnTo>
                  <a:pt x="1765927" y="1853408"/>
                </a:lnTo>
                <a:lnTo>
                  <a:pt x="1703587" y="1851807"/>
                </a:lnTo>
                <a:lnTo>
                  <a:pt x="1641813" y="1849159"/>
                </a:lnTo>
                <a:lnTo>
                  <a:pt x="1580640" y="1845483"/>
                </a:lnTo>
                <a:lnTo>
                  <a:pt x="1520100" y="1840795"/>
                </a:lnTo>
                <a:lnTo>
                  <a:pt x="1460229" y="1835112"/>
                </a:lnTo>
                <a:lnTo>
                  <a:pt x="1401060" y="1828452"/>
                </a:lnTo>
                <a:lnTo>
                  <a:pt x="1342628" y="1820832"/>
                </a:lnTo>
                <a:lnTo>
                  <a:pt x="1284966" y="1812269"/>
                </a:lnTo>
                <a:lnTo>
                  <a:pt x="1228108" y="1802781"/>
                </a:lnTo>
                <a:lnTo>
                  <a:pt x="1172089" y="1792385"/>
                </a:lnTo>
                <a:lnTo>
                  <a:pt x="1116943" y="1781097"/>
                </a:lnTo>
                <a:lnTo>
                  <a:pt x="1062703" y="1768936"/>
                </a:lnTo>
                <a:lnTo>
                  <a:pt x="1009404" y="1755918"/>
                </a:lnTo>
                <a:lnTo>
                  <a:pt x="957079" y="1742062"/>
                </a:lnTo>
                <a:lnTo>
                  <a:pt x="905764" y="1727383"/>
                </a:lnTo>
                <a:lnTo>
                  <a:pt x="855491" y="1711900"/>
                </a:lnTo>
                <a:lnTo>
                  <a:pt x="806294" y="1695629"/>
                </a:lnTo>
                <a:lnTo>
                  <a:pt x="758209" y="1678588"/>
                </a:lnTo>
                <a:lnTo>
                  <a:pt x="711269" y="1660794"/>
                </a:lnTo>
                <a:lnTo>
                  <a:pt x="665508" y="1642265"/>
                </a:lnTo>
                <a:lnTo>
                  <a:pt x="620959" y="1623017"/>
                </a:lnTo>
                <a:lnTo>
                  <a:pt x="577658" y="1603068"/>
                </a:lnTo>
                <a:lnTo>
                  <a:pt x="535638" y="1582435"/>
                </a:lnTo>
                <a:lnTo>
                  <a:pt x="494933" y="1561136"/>
                </a:lnTo>
                <a:lnTo>
                  <a:pt x="455577" y="1539187"/>
                </a:lnTo>
                <a:lnTo>
                  <a:pt x="417604" y="1516607"/>
                </a:lnTo>
                <a:lnTo>
                  <a:pt x="381049" y="1493411"/>
                </a:lnTo>
                <a:lnTo>
                  <a:pt x="345945" y="1469618"/>
                </a:lnTo>
                <a:lnTo>
                  <a:pt x="312326" y="1445245"/>
                </a:lnTo>
                <a:lnTo>
                  <a:pt x="280227" y="1420309"/>
                </a:lnTo>
                <a:lnTo>
                  <a:pt x="249682" y="1394826"/>
                </a:lnTo>
                <a:lnTo>
                  <a:pt x="220723" y="1368816"/>
                </a:lnTo>
                <a:lnTo>
                  <a:pt x="167705" y="1315278"/>
                </a:lnTo>
                <a:lnTo>
                  <a:pt x="121446" y="1259833"/>
                </a:lnTo>
                <a:lnTo>
                  <a:pt x="82218" y="1202620"/>
                </a:lnTo>
                <a:lnTo>
                  <a:pt x="50292" y="1143776"/>
                </a:lnTo>
                <a:lnTo>
                  <a:pt x="25943" y="1083439"/>
                </a:lnTo>
                <a:lnTo>
                  <a:pt x="9441" y="1021747"/>
                </a:lnTo>
                <a:lnTo>
                  <a:pt x="1060" y="958840"/>
                </a:lnTo>
                <a:lnTo>
                  <a:pt x="0" y="926973"/>
                </a:lnTo>
                <a:close/>
              </a:path>
            </a:pathLst>
          </a:custGeom>
          <a:ln w="25146">
            <a:solidFill>
              <a:srgbClr val="002E5F"/>
            </a:solidFill>
          </a:ln>
        </p:spPr>
        <p:txBody>
          <a:bodyPr wrap="square" lIns="0" tIns="0" rIns="0" bIns="0" rtlCol="0"/>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UML Use Case Diagram</a:t>
            </a:r>
          </a:p>
        </p:txBody>
      </p:sp>
      <p:sp>
        <p:nvSpPr>
          <p:cNvPr id="22" name="Oval 5"/>
          <p:cNvSpPr>
            <a:spLocks noChangeAspect="1" noChangeArrowheads="1"/>
          </p:cNvSpPr>
          <p:nvPr/>
        </p:nvSpPr>
        <p:spPr bwMode="auto">
          <a:xfrm>
            <a:off x="2790050" y="2407941"/>
            <a:ext cx="1223962" cy="688975"/>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4" name="Oval 7"/>
          <p:cNvSpPr>
            <a:spLocks noChangeAspect="1" noChangeArrowheads="1"/>
          </p:cNvSpPr>
          <p:nvPr/>
        </p:nvSpPr>
        <p:spPr bwMode="auto">
          <a:xfrm>
            <a:off x="3150412" y="3274716"/>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nvGrpSpPr>
          <p:cNvPr id="25" name="Group 9"/>
          <p:cNvGrpSpPr>
            <a:grpSpLocks noChangeAspect="1"/>
          </p:cNvGrpSpPr>
          <p:nvPr/>
        </p:nvGrpSpPr>
        <p:grpSpPr bwMode="auto">
          <a:xfrm>
            <a:off x="1724478" y="2791430"/>
            <a:ext cx="481012" cy="855662"/>
            <a:chOff x="4634" y="3385"/>
            <a:chExt cx="226" cy="408"/>
          </a:xfrm>
        </p:grpSpPr>
        <p:sp>
          <p:nvSpPr>
            <p:cNvPr id="26" name="Oval 10"/>
            <p:cNvSpPr>
              <a:spLocks noChangeAspect="1"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7" name="Line 11"/>
            <p:cNvSpPr>
              <a:spLocks noChangeAspect="1"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8" name="Line 12"/>
            <p:cNvSpPr>
              <a:spLocks noChangeAspect="1"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 name="Line 13"/>
            <p:cNvSpPr>
              <a:spLocks noChangeAspect="1"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14"/>
            <p:cNvSpPr>
              <a:spLocks noChangeAspect="1"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31" name="Line 15"/>
          <p:cNvSpPr>
            <a:spLocks noChangeAspect="1" noChangeShapeType="1"/>
          </p:cNvSpPr>
          <p:nvPr/>
        </p:nvSpPr>
        <p:spPr bwMode="auto">
          <a:xfrm flipV="1">
            <a:off x="2515412" y="3000078"/>
            <a:ext cx="4191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2" name="Line 16"/>
          <p:cNvSpPr>
            <a:spLocks noChangeAspect="1" noChangeShapeType="1"/>
          </p:cNvSpPr>
          <p:nvPr/>
        </p:nvSpPr>
        <p:spPr bwMode="auto">
          <a:xfrm>
            <a:off x="2515412" y="3309641"/>
            <a:ext cx="635000" cy="136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Rectangle 28"/>
          <p:cNvSpPr>
            <a:spLocks noChangeArrowheads="1"/>
          </p:cNvSpPr>
          <p:nvPr/>
        </p:nvSpPr>
        <p:spPr bwMode="auto">
          <a:xfrm>
            <a:off x="2934512" y="2480966"/>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a:t>Registrer</a:t>
            </a:r>
          </a:p>
          <a:p>
            <a:pPr eaLnBrk="1" hangingPunct="1"/>
            <a:r>
              <a:rPr lang="sv-SE" altLang="sv-SE" b="1" i="0"/>
              <a:t>for course</a:t>
            </a:r>
            <a:endParaRPr lang="en-US" altLang="sv-SE" b="1" i="0"/>
          </a:p>
        </p:txBody>
      </p:sp>
      <p:sp>
        <p:nvSpPr>
          <p:cNvPr id="34" name="Rectangle 29"/>
          <p:cNvSpPr>
            <a:spLocks noChangeArrowheads="1"/>
          </p:cNvSpPr>
          <p:nvPr/>
        </p:nvSpPr>
        <p:spPr bwMode="auto">
          <a:xfrm>
            <a:off x="3226612" y="340330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a:t>Register</a:t>
            </a:r>
          </a:p>
          <a:p>
            <a:pPr eaLnBrk="1" hangingPunct="1"/>
            <a:r>
              <a:rPr lang="sv-SE" altLang="sv-SE" b="1" i="0" dirty="0"/>
              <a:t>for exam</a:t>
            </a:r>
            <a:endParaRPr lang="en-US" altLang="sv-SE" b="1" i="0" dirty="0"/>
          </a:p>
        </p:txBody>
      </p:sp>
      <p:sp>
        <p:nvSpPr>
          <p:cNvPr id="39" name="Rectangle 49"/>
          <p:cNvSpPr>
            <a:spLocks noChangeArrowheads="1"/>
          </p:cNvSpPr>
          <p:nvPr/>
        </p:nvSpPr>
        <p:spPr bwMode="auto">
          <a:xfrm>
            <a:off x="908600" y="1644190"/>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a:t>Actor</a:t>
            </a:r>
            <a:endParaRPr lang="en-US" altLang="sv-SE" b="1" i="0" dirty="0"/>
          </a:p>
        </p:txBody>
      </p:sp>
      <p:sp>
        <p:nvSpPr>
          <p:cNvPr id="40" name="Rectangle 49"/>
          <p:cNvSpPr>
            <a:spLocks noChangeArrowheads="1"/>
          </p:cNvSpPr>
          <p:nvPr/>
        </p:nvSpPr>
        <p:spPr bwMode="auto">
          <a:xfrm>
            <a:off x="3613831" y="1607940"/>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a:t>Use Case</a:t>
            </a:r>
            <a:endParaRPr lang="en-US" altLang="sv-SE" b="1" i="0" dirty="0"/>
          </a:p>
        </p:txBody>
      </p:sp>
      <p:sp>
        <p:nvSpPr>
          <p:cNvPr id="41" name="AutoShape 52"/>
          <p:cNvSpPr>
            <a:spLocks noChangeArrowheads="1"/>
          </p:cNvSpPr>
          <p:nvPr/>
        </p:nvSpPr>
        <p:spPr bwMode="auto">
          <a:xfrm rot="14568309">
            <a:off x="1516456" y="2354778"/>
            <a:ext cx="557312" cy="124461"/>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42" name="AutoShape 52"/>
          <p:cNvSpPr>
            <a:spLocks noChangeArrowheads="1"/>
          </p:cNvSpPr>
          <p:nvPr/>
        </p:nvSpPr>
        <p:spPr bwMode="auto">
          <a:xfrm rot="19178745">
            <a:off x="3591482" y="2234207"/>
            <a:ext cx="844592" cy="119791"/>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19" name="Rectangle 49"/>
          <p:cNvSpPr>
            <a:spLocks noChangeArrowheads="1"/>
          </p:cNvSpPr>
          <p:nvPr/>
        </p:nvSpPr>
        <p:spPr bwMode="auto">
          <a:xfrm>
            <a:off x="1444954" y="4314017"/>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a:t>Association</a:t>
            </a:r>
            <a:endParaRPr lang="en-US" altLang="sv-SE" b="1" i="0" dirty="0"/>
          </a:p>
        </p:txBody>
      </p:sp>
      <p:sp>
        <p:nvSpPr>
          <p:cNvPr id="20" name="AutoShape 52"/>
          <p:cNvSpPr>
            <a:spLocks noChangeArrowheads="1"/>
          </p:cNvSpPr>
          <p:nvPr/>
        </p:nvSpPr>
        <p:spPr bwMode="auto">
          <a:xfrm rot="7676196">
            <a:off x="2152033" y="3756735"/>
            <a:ext cx="847227" cy="107327"/>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Tree>
    <p:extLst>
      <p:ext uri="{BB962C8B-B14F-4D97-AF65-F5344CB8AC3E}">
        <p14:creationId xmlns:p14="http://schemas.microsoft.com/office/powerpoint/2010/main" val="2947202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a:t>Use Case Description</a:t>
            </a:r>
          </a:p>
        </p:txBody>
      </p:sp>
      <p:sp>
        <p:nvSpPr>
          <p:cNvPr id="35" name="TextBox 34"/>
          <p:cNvSpPr txBox="1"/>
          <p:nvPr/>
        </p:nvSpPr>
        <p:spPr>
          <a:xfrm>
            <a:off x="774823" y="1320278"/>
            <a:ext cx="3956665" cy="36625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b="1" dirty="0">
                <a:latin typeface="Verdana" pitchFamily="34" charset="0"/>
                <a:ea typeface="Verdana" pitchFamily="34" charset="0"/>
                <a:cs typeface="Verdana" pitchFamily="34" charset="0"/>
              </a:rPr>
              <a:t>Use case description </a:t>
            </a:r>
            <a:r>
              <a:rPr lang="sv-SE" dirty="0">
                <a:latin typeface="Verdana" pitchFamily="34" charset="0"/>
                <a:ea typeface="Verdana" pitchFamily="34" charset="0"/>
                <a:cs typeface="Verdana" pitchFamily="34" charset="0"/>
              </a:rPr>
              <a:t>describe the interaction between a user and the system</a:t>
            </a:r>
            <a:endParaRPr lang="sv-SE" altLang="sv-SE"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sv-SE" dirty="0">
                <a:latin typeface="Verdana" pitchFamily="34" charset="0"/>
                <a:ea typeface="Verdana" pitchFamily="34" charset="0"/>
                <a:cs typeface="Verdana" pitchFamily="34" charset="0"/>
              </a:rPr>
              <a:t>The look of the use case description is not specified in UML</a:t>
            </a: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a:p>
        </p:txBody>
      </p:sp>
      <p:sp>
        <p:nvSpPr>
          <p:cNvPr id="5" name="Text Box 27"/>
          <p:cNvSpPr txBox="1">
            <a:spLocks noChangeArrowheads="1"/>
          </p:cNvSpPr>
          <p:nvPr/>
        </p:nvSpPr>
        <p:spPr bwMode="auto">
          <a:xfrm>
            <a:off x="5021263" y="1467674"/>
            <a:ext cx="3694112" cy="2571750"/>
          </a:xfrm>
          <a:prstGeom prst="rect">
            <a:avLst/>
          </a:prstGeom>
          <a:solidFill>
            <a:srgbClr val="FFFFCC"/>
          </a:solidFill>
          <a:ln w="3175">
            <a:solidFill>
              <a:schemeClr val="tx1"/>
            </a:solidFill>
            <a:miter lim="800000"/>
            <a:headEnd/>
            <a:tailEnd/>
          </a:ln>
        </p:spPr>
        <p:txBody>
          <a:bodyPr lIns="36000" tIns="36000" rIns="36000" bIns="36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200" i="0" dirty="0"/>
              <a:t>Use case:  </a:t>
            </a:r>
            <a:r>
              <a:rPr lang="sv-SE" altLang="sv-SE" sz="1200" b="1" i="0" dirty="0"/>
              <a:t>Registrer for course</a:t>
            </a:r>
          </a:p>
          <a:p>
            <a:pPr eaLnBrk="1" hangingPunct="1"/>
            <a:endParaRPr lang="sv-SE" altLang="sv-SE" sz="1200" i="0" dirty="0"/>
          </a:p>
          <a:p>
            <a:pPr eaLnBrk="1" hangingPunct="1"/>
            <a:r>
              <a:rPr lang="sv-SE" altLang="sv-SE" sz="1200" i="0" dirty="0"/>
              <a:t>Actor:</a:t>
            </a:r>
            <a:r>
              <a:rPr lang="sv-SE" altLang="sv-SE" sz="1200" i="0" dirty="0">
                <a:solidFill>
                  <a:srgbClr val="7F7F7F"/>
                </a:solidFill>
              </a:rPr>
              <a:t>	</a:t>
            </a:r>
            <a:r>
              <a:rPr lang="sv-SE" altLang="sv-SE" sz="1200" i="0" dirty="0"/>
              <a:t>       Student</a:t>
            </a:r>
            <a:endParaRPr lang="sv-SE" altLang="sv-SE" sz="1200" b="1" i="0" dirty="0"/>
          </a:p>
          <a:p>
            <a:pPr eaLnBrk="1" hangingPunct="1"/>
            <a:r>
              <a:rPr lang="sv-SE" altLang="sv-SE" sz="1200" i="0" dirty="0"/>
              <a:t>Goal:</a:t>
            </a:r>
            <a:r>
              <a:rPr lang="sv-SE" altLang="sv-SE" sz="1200" i="0" dirty="0">
                <a:solidFill>
                  <a:srgbClr val="7F7F7F"/>
                </a:solidFill>
              </a:rPr>
              <a:t>	</a:t>
            </a:r>
            <a:r>
              <a:rPr lang="sv-SE" altLang="sv-SE" sz="1200" i="0" dirty="0"/>
              <a:t>       Student shall be registered for the 	       course</a:t>
            </a:r>
          </a:p>
          <a:p>
            <a:pPr eaLnBrk="1" hangingPunct="1"/>
            <a:endParaRPr lang="sv-SE" altLang="sv-SE" sz="1200" i="0" dirty="0"/>
          </a:p>
          <a:p>
            <a:pPr eaLnBrk="1" hangingPunct="1"/>
            <a:r>
              <a:rPr lang="sv-SE" altLang="sv-SE" sz="1200" i="0" dirty="0"/>
              <a:t>Main scenario:    1) Student wants to see available 	      courses</a:t>
            </a:r>
          </a:p>
          <a:p>
            <a:pPr eaLnBrk="1" hangingPunct="1"/>
            <a:r>
              <a:rPr lang="sv-SE" altLang="sv-SE" sz="1200" i="0" dirty="0">
                <a:solidFill>
                  <a:srgbClr val="7F7F7F"/>
                </a:solidFill>
              </a:rPr>
              <a:t>	</a:t>
            </a:r>
            <a:r>
              <a:rPr lang="sv-SE" altLang="sv-SE" sz="1200" i="0" dirty="0"/>
              <a:t>      2) System presents the cources</a:t>
            </a:r>
            <a:br>
              <a:rPr lang="sv-SE" altLang="sv-SE" sz="1200" i="0" dirty="0"/>
            </a:br>
            <a:r>
              <a:rPr lang="sv-SE" altLang="sv-SE" sz="1200" i="0" dirty="0">
                <a:solidFill>
                  <a:srgbClr val="7F7F7F"/>
                </a:solidFill>
              </a:rPr>
              <a:t>	</a:t>
            </a:r>
            <a:r>
              <a:rPr lang="sv-SE" altLang="sv-SE" sz="1200" i="0" dirty="0"/>
              <a:t>      3) Student chooses a course</a:t>
            </a:r>
          </a:p>
          <a:p>
            <a:pPr eaLnBrk="1" hangingPunct="1"/>
            <a:r>
              <a:rPr lang="sv-SE" altLang="sv-SE" sz="1200" i="0" dirty="0"/>
              <a:t>	      4) Systemet confirms registration of 	      the chosen course </a:t>
            </a:r>
          </a:p>
          <a:p>
            <a:pPr eaLnBrk="1" hangingPunct="1"/>
            <a:r>
              <a:rPr lang="sv-SE" altLang="sv-SE" sz="1200" i="0" dirty="0"/>
              <a:t>	</a:t>
            </a:r>
            <a:endParaRPr lang="en-US" altLang="sv-SE" sz="1200" i="0" dirty="0"/>
          </a:p>
        </p:txBody>
      </p:sp>
    </p:spTree>
    <p:extLst>
      <p:ext uri="{BB962C8B-B14F-4D97-AF65-F5344CB8AC3E}">
        <p14:creationId xmlns:p14="http://schemas.microsoft.com/office/powerpoint/2010/main" val="19762240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44" y="476952"/>
            <a:ext cx="6850800" cy="596700"/>
          </a:xfrm>
        </p:spPr>
        <p:txBody>
          <a:bodyPr>
            <a:normAutofit/>
          </a:bodyPr>
          <a:lstStyle/>
          <a:p>
            <a:r>
              <a:rPr lang="sv-SE" sz="2700" dirty="0"/>
              <a:t>Use Case Model</a:t>
            </a:r>
          </a:p>
        </p:txBody>
      </p:sp>
      <p:sp>
        <p:nvSpPr>
          <p:cNvPr id="19" name="TextBox 18"/>
          <p:cNvSpPr txBox="1"/>
          <p:nvPr/>
        </p:nvSpPr>
        <p:spPr>
          <a:xfrm>
            <a:off x="466478" y="1022561"/>
            <a:ext cx="8188423" cy="646331"/>
          </a:xfrm>
          <a:prstGeom prst="rect">
            <a:avLst/>
          </a:prstGeom>
          <a:noFill/>
        </p:spPr>
        <p:txBody>
          <a:bodyPr wrap="square" rtlCol="0">
            <a:spAutoFit/>
          </a:bodyPr>
          <a:lstStyle/>
          <a:p>
            <a:pPr marL="285750" indent="-285750">
              <a:spcBef>
                <a:spcPts val="900"/>
              </a:spcBef>
              <a:buFont typeface="Arial" panose="020B0604020202020204" pitchFamily="34" charset="0"/>
              <a:buChar char="•"/>
            </a:pPr>
            <a:r>
              <a:rPr lang="sv-SE" altLang="sv-SE" b="1" dirty="0">
                <a:latin typeface="Verdana" panose="020B0604030504040204" pitchFamily="34" charset="0"/>
                <a:ea typeface="Verdana" panose="020B0604030504040204" pitchFamily="34" charset="0"/>
                <a:cs typeface="Verdana" panose="020B0604030504040204" pitchFamily="34" charset="0"/>
              </a:rPr>
              <a:t>Use case model – </a:t>
            </a:r>
            <a:r>
              <a:rPr lang="sv-SE" altLang="sv-SE" dirty="0">
                <a:latin typeface="Verdana" panose="020B0604030504040204" pitchFamily="34" charset="0"/>
                <a:ea typeface="Verdana" panose="020B0604030504040204" pitchFamily="34" charset="0"/>
                <a:cs typeface="Verdana" panose="020B0604030504040204" pitchFamily="34" charset="0"/>
              </a:rPr>
              <a:t>consists of </a:t>
            </a:r>
            <a:r>
              <a:rPr lang="sv-SE" altLang="sv-SE" b="1" dirty="0">
                <a:latin typeface="Verdana" panose="020B0604030504040204" pitchFamily="34" charset="0"/>
                <a:ea typeface="Verdana" panose="020B0604030504040204" pitchFamily="34" charset="0"/>
                <a:cs typeface="Verdana" panose="020B0604030504040204" pitchFamily="34" charset="0"/>
              </a:rPr>
              <a:t>Use case diagram </a:t>
            </a:r>
            <a:r>
              <a:rPr lang="sv-SE" altLang="sv-SE" dirty="0">
                <a:latin typeface="Verdana" panose="020B0604030504040204" pitchFamily="34" charset="0"/>
                <a:ea typeface="Verdana" panose="020B0604030504040204" pitchFamily="34" charset="0"/>
                <a:cs typeface="Verdana" panose="020B0604030504040204" pitchFamily="34" charset="0"/>
              </a:rPr>
              <a:t>and </a:t>
            </a:r>
            <a:r>
              <a:rPr lang="sv-SE" altLang="sv-SE" b="1" dirty="0">
                <a:latin typeface="Verdana" panose="020B0604030504040204" pitchFamily="34" charset="0"/>
                <a:ea typeface="Verdana" panose="020B0604030504040204" pitchFamily="34" charset="0"/>
                <a:cs typeface="Verdana" panose="020B0604030504040204" pitchFamily="34" charset="0"/>
              </a:rPr>
              <a:t>Use case descriptions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625" y="1668892"/>
            <a:ext cx="7142128" cy="32244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05249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44" y="476952"/>
            <a:ext cx="6850800" cy="596700"/>
          </a:xfrm>
        </p:spPr>
        <p:txBody>
          <a:bodyPr>
            <a:normAutofit/>
          </a:bodyPr>
          <a:lstStyle/>
          <a:p>
            <a:r>
              <a:rPr lang="sv-SE" sz="2700" dirty="0"/>
              <a:t>Guidelines for the Use Case Model</a:t>
            </a:r>
          </a:p>
        </p:txBody>
      </p:sp>
      <p:sp>
        <p:nvSpPr>
          <p:cNvPr id="19" name="TextBox 18"/>
          <p:cNvSpPr txBox="1"/>
          <p:nvPr/>
        </p:nvSpPr>
        <p:spPr>
          <a:xfrm>
            <a:off x="466478" y="1063657"/>
            <a:ext cx="8188423" cy="1546577"/>
          </a:xfrm>
          <a:prstGeom prst="rect">
            <a:avLst/>
          </a:prstGeom>
          <a:noFill/>
        </p:spPr>
        <p:txBody>
          <a:bodyPr wrap="square" rtlCol="0">
            <a:spAutoFit/>
          </a:bodyPr>
          <a:lstStyle/>
          <a:p>
            <a:pPr marL="285750" indent="-285750">
              <a:spcBef>
                <a:spcPts val="900"/>
              </a:spcBef>
              <a:buFont typeface="Arial" panose="020B0604020202020204" pitchFamily="34" charset="0"/>
              <a:buChar char="•"/>
            </a:pPr>
            <a:r>
              <a:rPr lang="sv-SE" altLang="sv-SE" b="1" dirty="0">
                <a:latin typeface="Verdana" panose="020B0604030504040204" pitchFamily="34" charset="0"/>
                <a:ea typeface="Verdana" panose="020B0604030504040204" pitchFamily="34" charset="0"/>
                <a:cs typeface="Verdana" panose="020B0604030504040204" pitchFamily="34" charset="0"/>
              </a:rPr>
              <a:t>Guideline: </a:t>
            </a:r>
            <a:r>
              <a:rPr lang="sv-SE" altLang="sv-SE" dirty="0">
                <a:latin typeface="Verdana" panose="020B0604030504040204" pitchFamily="34" charset="0"/>
                <a:ea typeface="Verdana" panose="020B0604030504040204" pitchFamily="34" charset="0"/>
                <a:cs typeface="Verdana" panose="020B0604030504040204" pitchFamily="34" charset="0"/>
              </a:rPr>
              <a:t>Create</a:t>
            </a:r>
            <a:r>
              <a:rPr lang="sv-SE" altLang="sv-SE" b="1" dirty="0">
                <a:latin typeface="Verdana" panose="020B0604030504040204" pitchFamily="34" charset="0"/>
                <a:ea typeface="Verdana" panose="020B0604030504040204" pitchFamily="34" charset="0"/>
                <a:cs typeface="Verdana" panose="020B0604030504040204" pitchFamily="34" charset="0"/>
              </a:rPr>
              <a:t> </a:t>
            </a:r>
            <a:r>
              <a:rPr lang="sv-SE" altLang="sv-SE" dirty="0">
                <a:latin typeface="Verdana" panose="020B0604030504040204" pitchFamily="34" charset="0"/>
                <a:ea typeface="Verdana" panose="020B0604030504040204" pitchFamily="34" charset="0"/>
                <a:cs typeface="Verdana" panose="020B0604030504040204" pitchFamily="34" charset="0"/>
              </a:rPr>
              <a:t>one Use case description for each use case in the Use case diagram</a:t>
            </a:r>
          </a:p>
          <a:p>
            <a:pPr marL="285750" indent="-285750">
              <a:spcBef>
                <a:spcPts val="900"/>
              </a:spcBef>
              <a:buFont typeface="Arial" panose="020B0604020202020204" pitchFamily="34" charset="0"/>
              <a:buChar char="•"/>
            </a:pPr>
            <a:r>
              <a:rPr lang="sv-SE" altLang="sv-SE" b="1" dirty="0">
                <a:latin typeface="Verdana" panose="020B0604030504040204" pitchFamily="34" charset="0"/>
                <a:ea typeface="Verdana" panose="020B0604030504040204" pitchFamily="34" charset="0"/>
                <a:cs typeface="Verdana" panose="020B0604030504040204" pitchFamily="34" charset="0"/>
              </a:rPr>
              <a:t>Guideline: </a:t>
            </a:r>
            <a:r>
              <a:rPr lang="sv-SE" altLang="sv-SE" dirty="0">
                <a:latin typeface="Verdana" panose="020B0604030504040204" pitchFamily="34" charset="0"/>
                <a:ea typeface="Verdana" panose="020B0604030504040204" pitchFamily="34" charset="0"/>
                <a:cs typeface="Verdana" panose="020B0604030504040204" pitchFamily="34" charset="0"/>
              </a:rPr>
              <a:t>Use the same name of the use case in the descrption as in the use case diagram</a:t>
            </a:r>
          </a:p>
          <a:p>
            <a:pPr marL="285750" indent="-285750">
              <a:buFont typeface="Arial" panose="020B0604020202020204" pitchFamily="34" charset="0"/>
              <a:buChar char="•"/>
            </a:pPr>
            <a:endParaRPr lang="sv-SE" sz="15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969" y="2178121"/>
            <a:ext cx="5991962" cy="2705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198879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a:t>More about Use Case Description</a:t>
            </a:r>
          </a:p>
        </p:txBody>
      </p:sp>
      <p:sp>
        <p:nvSpPr>
          <p:cNvPr id="35" name="TextBox 34"/>
          <p:cNvSpPr txBox="1"/>
          <p:nvPr/>
        </p:nvSpPr>
        <p:spPr>
          <a:xfrm>
            <a:off x="774823" y="1320278"/>
            <a:ext cx="3956665" cy="393954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b="1" dirty="0">
                <a:latin typeface="Verdana" pitchFamily="34" charset="0"/>
                <a:ea typeface="Verdana" pitchFamily="34" charset="0"/>
                <a:cs typeface="Verdana" pitchFamily="34" charset="0"/>
              </a:rPr>
              <a:t>Guideline: </a:t>
            </a:r>
            <a:r>
              <a:rPr lang="sv-SE" dirty="0">
                <a:latin typeface="Verdana" pitchFamily="34" charset="0"/>
                <a:ea typeface="Verdana" pitchFamily="34" charset="0"/>
                <a:cs typeface="Verdana" pitchFamily="34" charset="0"/>
              </a:rPr>
              <a:t>The m</a:t>
            </a:r>
            <a:r>
              <a:rPr lang="sv-SE" altLang="sv-SE" dirty="0">
                <a:latin typeface="Verdana" pitchFamily="34" charset="0"/>
                <a:ea typeface="Verdana" pitchFamily="34" charset="0"/>
                <a:cs typeface="Verdana" pitchFamily="34" charset="0"/>
              </a:rPr>
              <a:t>ain scenario shall be divided into a set of steps, which each need to: </a:t>
            </a:r>
          </a:p>
          <a:p>
            <a:pPr marL="742950" lvl="1" indent="-285750">
              <a:buFont typeface="Arial" panose="020B0604020202020204" pitchFamily="34" charset="0"/>
              <a:buChar char="•"/>
            </a:pPr>
            <a:r>
              <a:rPr lang="sv-SE" altLang="sv-SE" dirty="0">
                <a:latin typeface="Verdana" pitchFamily="34" charset="0"/>
                <a:ea typeface="Verdana" pitchFamily="34" charset="0"/>
                <a:cs typeface="Verdana" pitchFamily="34" charset="0"/>
              </a:rPr>
              <a:t>start with who is carrying out the step (the actor or the system)</a:t>
            </a:r>
          </a:p>
          <a:p>
            <a:pPr marL="742950" lvl="1" indent="-285750">
              <a:buFont typeface="Arial" panose="020B0604020202020204" pitchFamily="34" charset="0"/>
              <a:buChar char="•"/>
            </a:pPr>
            <a:r>
              <a:rPr lang="sv-SE" altLang="sv-SE" dirty="0">
                <a:latin typeface="Verdana" pitchFamily="34" charset="0"/>
                <a:ea typeface="Verdana" pitchFamily="34" charset="0"/>
                <a:cs typeface="Verdana" pitchFamily="34" charset="0"/>
              </a:rPr>
              <a:t>be simple and precise statements of what are communicated between the actor and the system</a:t>
            </a: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a:p>
        </p:txBody>
      </p:sp>
      <p:sp>
        <p:nvSpPr>
          <p:cNvPr id="5" name="Text Box 27"/>
          <p:cNvSpPr txBox="1">
            <a:spLocks noChangeArrowheads="1"/>
          </p:cNvSpPr>
          <p:nvPr/>
        </p:nvSpPr>
        <p:spPr bwMode="auto">
          <a:xfrm>
            <a:off x="5021263" y="1488222"/>
            <a:ext cx="3694112" cy="2571750"/>
          </a:xfrm>
          <a:prstGeom prst="rect">
            <a:avLst/>
          </a:prstGeom>
          <a:solidFill>
            <a:srgbClr val="FFFFCC"/>
          </a:solidFill>
          <a:ln w="3175">
            <a:solidFill>
              <a:schemeClr val="tx1"/>
            </a:solidFill>
            <a:miter lim="800000"/>
            <a:headEnd/>
            <a:tailEnd/>
          </a:ln>
        </p:spPr>
        <p:txBody>
          <a:bodyPr lIns="36000" tIns="36000" rIns="36000" bIns="36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200" i="0"/>
              <a:t>Use case:  </a:t>
            </a:r>
            <a:r>
              <a:rPr lang="sv-SE" altLang="sv-SE" sz="1200" b="1" i="0"/>
              <a:t>Registrer for course</a:t>
            </a:r>
          </a:p>
          <a:p>
            <a:pPr eaLnBrk="1" hangingPunct="1"/>
            <a:endParaRPr lang="sv-SE" altLang="sv-SE" sz="1200" i="0"/>
          </a:p>
          <a:p>
            <a:pPr eaLnBrk="1" hangingPunct="1"/>
            <a:r>
              <a:rPr lang="sv-SE" altLang="sv-SE" sz="1200" i="0"/>
              <a:t>Actor:</a:t>
            </a:r>
            <a:r>
              <a:rPr lang="sv-SE" altLang="sv-SE" sz="1200" i="0">
                <a:solidFill>
                  <a:srgbClr val="7F7F7F"/>
                </a:solidFill>
              </a:rPr>
              <a:t>	</a:t>
            </a:r>
            <a:r>
              <a:rPr lang="sv-SE" altLang="sv-SE" sz="1200" i="0"/>
              <a:t>       Student</a:t>
            </a:r>
            <a:endParaRPr lang="sv-SE" altLang="sv-SE" sz="1200" b="1" i="0"/>
          </a:p>
          <a:p>
            <a:pPr eaLnBrk="1" hangingPunct="1"/>
            <a:r>
              <a:rPr lang="sv-SE" altLang="sv-SE" sz="1200" i="0"/>
              <a:t>Goal:</a:t>
            </a:r>
            <a:r>
              <a:rPr lang="sv-SE" altLang="sv-SE" sz="1200" i="0">
                <a:solidFill>
                  <a:srgbClr val="7F7F7F"/>
                </a:solidFill>
              </a:rPr>
              <a:t>	</a:t>
            </a:r>
            <a:r>
              <a:rPr lang="sv-SE" altLang="sv-SE" sz="1200" i="0"/>
              <a:t>       Student shall be registered for the 	       course</a:t>
            </a:r>
          </a:p>
          <a:p>
            <a:pPr eaLnBrk="1" hangingPunct="1"/>
            <a:endParaRPr lang="sv-SE" altLang="sv-SE" sz="1200" i="0"/>
          </a:p>
          <a:p>
            <a:pPr eaLnBrk="1" hangingPunct="1"/>
            <a:r>
              <a:rPr lang="sv-SE" altLang="sv-SE" sz="1200" i="0"/>
              <a:t>Main scenario:    1) Student wants to see available 	      courses</a:t>
            </a:r>
          </a:p>
          <a:p>
            <a:pPr eaLnBrk="1" hangingPunct="1"/>
            <a:r>
              <a:rPr lang="sv-SE" altLang="sv-SE" sz="1200" i="0">
                <a:solidFill>
                  <a:srgbClr val="7F7F7F"/>
                </a:solidFill>
              </a:rPr>
              <a:t>	</a:t>
            </a:r>
            <a:r>
              <a:rPr lang="sv-SE" altLang="sv-SE" sz="1200" i="0"/>
              <a:t>      2) System presents the cources</a:t>
            </a:r>
            <a:br>
              <a:rPr lang="sv-SE" altLang="sv-SE" sz="1200" i="0"/>
            </a:br>
            <a:r>
              <a:rPr lang="sv-SE" altLang="sv-SE" sz="1200" i="0">
                <a:solidFill>
                  <a:srgbClr val="7F7F7F"/>
                </a:solidFill>
              </a:rPr>
              <a:t>	</a:t>
            </a:r>
            <a:r>
              <a:rPr lang="sv-SE" altLang="sv-SE" sz="1200" i="0"/>
              <a:t>      3) Student chooses a course</a:t>
            </a:r>
          </a:p>
          <a:p>
            <a:pPr eaLnBrk="1" hangingPunct="1"/>
            <a:r>
              <a:rPr lang="sv-SE" altLang="sv-SE" sz="1200" i="0"/>
              <a:t>	      4) Systemet confirms registration of 	      the chosen course </a:t>
            </a:r>
          </a:p>
          <a:p>
            <a:pPr eaLnBrk="1" hangingPunct="1"/>
            <a:r>
              <a:rPr lang="sv-SE" altLang="sv-SE" sz="1200" i="0"/>
              <a:t>	</a:t>
            </a:r>
            <a:endParaRPr lang="en-US" altLang="sv-SE" sz="1200" i="0"/>
          </a:p>
        </p:txBody>
      </p:sp>
    </p:spTree>
    <p:extLst>
      <p:ext uri="{BB962C8B-B14F-4D97-AF65-F5344CB8AC3E}">
        <p14:creationId xmlns:p14="http://schemas.microsoft.com/office/powerpoint/2010/main" val="4185674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812700"/>
            <a:ext cx="8534400" cy="4039416"/>
          </a:xfrm>
        </p:spPr>
        <p:txBody>
          <a:bodyPr>
            <a:noAutofit/>
          </a:bodyPr>
          <a:lstStyle/>
          <a:p>
            <a:pPr marL="0" indent="0">
              <a:buNone/>
            </a:pPr>
            <a:r>
              <a:rPr lang="sv-SE" altLang="zh-CN" sz="1000" dirty="0">
                <a:ea typeface="SimSun" panose="02010600030101010101" pitchFamily="2" charset="-122"/>
              </a:rPr>
              <a:t>Zoo International is a company with eight zoos in different European cities. Zoo International has specified an introduction process that all zoos should follow. In order to support the introduction process, Zoo International aims to introduce an information system (IS) supporting the process. </a:t>
            </a:r>
            <a:endParaRPr lang="sv-SE" altLang="sv-SE" sz="1000" dirty="0"/>
          </a:p>
          <a:p>
            <a:pPr marL="0" indent="0">
              <a:buNone/>
            </a:pPr>
            <a:r>
              <a:rPr lang="sv-SE" altLang="sv-SE" sz="1000" dirty="0"/>
              <a:t>As a first step, requirements on the IS have been gathered from different stakeholders. Three of the requirements are as follows:</a:t>
            </a:r>
          </a:p>
          <a:p>
            <a:r>
              <a:rPr lang="sv-SE" altLang="sv-SE" sz="1000" dirty="0"/>
              <a:t> When an animal arrive at a zoo (which is part of Zoo International) the animal needs to be registered in the IS by one of the </a:t>
            </a:r>
            <a:r>
              <a:rPr lang="sv-SE" altLang="zh-CN" sz="1000" dirty="0">
                <a:ea typeface="SimSun" panose="02010600030101010101" pitchFamily="2" charset="-122"/>
              </a:rPr>
              <a:t>zoo adminstrators</a:t>
            </a:r>
            <a:r>
              <a:rPr lang="sv-SE" altLang="sv-SE" sz="1000" dirty="0"/>
              <a:t>. The following information must then be registered in the information system by the administator: date of registration, name of the animal, spieces, gender, year of birth </a:t>
            </a:r>
          </a:p>
          <a:p>
            <a:r>
              <a:rPr lang="en-US" altLang="sv-SE" sz="1000" dirty="0"/>
              <a:t>For each animal arriving at the zoo, one of the zoo veterinarian needs to document information in the IS about the medical status of the animal after carrying out a medical investigation</a:t>
            </a:r>
          </a:p>
          <a:p>
            <a:r>
              <a:rPr lang="en-US" altLang="sv-SE" sz="1000" dirty="0"/>
              <a:t>For each animal arriving at the zoo, one of the animal keepers needs to document the result of the meeting between the arrived animal and its</a:t>
            </a:r>
            <a:r>
              <a:rPr lang="sv-SE" altLang="zh-CN" sz="1000" dirty="0">
                <a:ea typeface="SimSun" panose="02010600030101010101" pitchFamily="2" charset="-122"/>
              </a:rPr>
              <a:t> ”cage colleagues” </a:t>
            </a:r>
            <a:endParaRPr lang="en-US" altLang="sv-SE" sz="1000" dirty="0"/>
          </a:p>
        </p:txBody>
      </p:sp>
      <p:sp>
        <p:nvSpPr>
          <p:cNvPr id="5" name="Title 1"/>
          <p:cNvSpPr>
            <a:spLocks noGrp="1"/>
          </p:cNvSpPr>
          <p:nvPr>
            <p:ph type="title"/>
          </p:nvPr>
        </p:nvSpPr>
        <p:spPr>
          <a:xfrm>
            <a:off x="435429" y="361950"/>
            <a:ext cx="6850800" cy="596700"/>
          </a:xfrm>
        </p:spPr>
        <p:txBody>
          <a:bodyPr/>
          <a:lstStyle/>
          <a:p>
            <a:r>
              <a:rPr lang="sv-SE" dirty="0"/>
              <a:t>Domain Description</a:t>
            </a:r>
          </a:p>
        </p:txBody>
      </p:sp>
    </p:spTree>
    <p:extLst>
      <p:ext uri="{BB962C8B-B14F-4D97-AF65-F5344CB8AC3E}">
        <p14:creationId xmlns:p14="http://schemas.microsoft.com/office/powerpoint/2010/main" val="171588447"/>
      </p:ext>
    </p:extLst>
  </p:cSld>
  <p:clrMapOvr>
    <a:masterClrMapping/>
  </p:clrMapOvr>
  <mc:AlternateContent xmlns:mc="http://schemas.openxmlformats.org/markup-compatibility/2006" xmlns:p14="http://schemas.microsoft.com/office/powerpoint/2010/main">
    <mc:Choice Requires="p14">
      <p:transition spd="slow" p14:dur="2000" advTm="50549"/>
    </mc:Choice>
    <mc:Fallback xmlns="">
      <p:transition spd="slow" advTm="50549"/>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800" y="589207"/>
            <a:ext cx="299434" cy="1738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5" name="Straight Connector 4"/>
          <p:cNvCxnSpPr>
            <a:stCxn id="2" idx="4"/>
          </p:cNvCxnSpPr>
          <p:nvPr/>
        </p:nvCxnSpPr>
        <p:spPr>
          <a:xfrm>
            <a:off x="835518" y="763071"/>
            <a:ext cx="4829" cy="50227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618187" y="917617"/>
            <a:ext cx="463640" cy="1931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685800" y="1275005"/>
            <a:ext cx="154547" cy="1835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840347" y="1275005"/>
            <a:ext cx="144887" cy="183524"/>
          </a:xfrm>
          <a:prstGeom prst="line">
            <a:avLst/>
          </a:prstGeom>
        </p:spPr>
        <p:style>
          <a:lnRef idx="1">
            <a:schemeClr val="dk1"/>
          </a:lnRef>
          <a:fillRef idx="0">
            <a:schemeClr val="dk1"/>
          </a:fillRef>
          <a:effectRef idx="0">
            <a:schemeClr val="dk1"/>
          </a:effectRef>
          <a:fontRef idx="minor">
            <a:schemeClr val="tx1"/>
          </a:fontRef>
        </p:style>
      </p:cxnSp>
      <p:sp>
        <p:nvSpPr>
          <p:cNvPr id="77" name="Oval 76"/>
          <p:cNvSpPr/>
          <p:nvPr/>
        </p:nvSpPr>
        <p:spPr>
          <a:xfrm>
            <a:off x="713167" y="1978516"/>
            <a:ext cx="299434" cy="1738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82" name="Straight Connector 81"/>
          <p:cNvCxnSpPr>
            <a:stCxn id="77" idx="4"/>
          </p:cNvCxnSpPr>
          <p:nvPr/>
        </p:nvCxnSpPr>
        <p:spPr>
          <a:xfrm>
            <a:off x="862885" y="2152380"/>
            <a:ext cx="4829" cy="50227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V="1">
            <a:off x="645553" y="2306926"/>
            <a:ext cx="463640" cy="19319"/>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H="1">
            <a:off x="713167" y="2664314"/>
            <a:ext cx="154547" cy="183524"/>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867714" y="2664314"/>
            <a:ext cx="144887" cy="183524"/>
          </a:xfrm>
          <a:prstGeom prst="line">
            <a:avLst/>
          </a:prstGeom>
        </p:spPr>
        <p:style>
          <a:lnRef idx="1">
            <a:schemeClr val="dk1"/>
          </a:lnRef>
          <a:fillRef idx="0">
            <a:schemeClr val="dk1"/>
          </a:fillRef>
          <a:effectRef idx="0">
            <a:schemeClr val="dk1"/>
          </a:effectRef>
          <a:fontRef idx="minor">
            <a:schemeClr val="tx1"/>
          </a:fontRef>
        </p:style>
      </p:cxnSp>
      <p:sp>
        <p:nvSpPr>
          <p:cNvPr id="86" name="Oval 85"/>
          <p:cNvSpPr/>
          <p:nvPr/>
        </p:nvSpPr>
        <p:spPr>
          <a:xfrm>
            <a:off x="692238" y="3406461"/>
            <a:ext cx="299434" cy="1738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87" name="Straight Connector 86"/>
          <p:cNvCxnSpPr>
            <a:stCxn id="86" idx="4"/>
          </p:cNvCxnSpPr>
          <p:nvPr/>
        </p:nvCxnSpPr>
        <p:spPr>
          <a:xfrm>
            <a:off x="841955" y="3580324"/>
            <a:ext cx="4829" cy="502277"/>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624624" y="3734871"/>
            <a:ext cx="463640" cy="19319"/>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H="1">
            <a:off x="692237" y="4092259"/>
            <a:ext cx="154547" cy="18352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846784" y="4092259"/>
            <a:ext cx="144887" cy="1835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303986" y="1043189"/>
            <a:ext cx="1487509" cy="222159"/>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a:off x="1303986" y="3874930"/>
            <a:ext cx="1650105" cy="217329"/>
          </a:xfrm>
          <a:prstGeom prst="line">
            <a:avLst/>
          </a:prstGeom>
        </p:spPr>
        <p:style>
          <a:lnRef idx="1">
            <a:schemeClr val="dk1"/>
          </a:lnRef>
          <a:fillRef idx="0">
            <a:schemeClr val="dk1"/>
          </a:fillRef>
          <a:effectRef idx="0">
            <a:schemeClr val="dk1"/>
          </a:effectRef>
          <a:fontRef idx="minor">
            <a:schemeClr val="tx1"/>
          </a:fontRef>
        </p:style>
      </p:cxnSp>
      <p:sp>
        <p:nvSpPr>
          <p:cNvPr id="32" name="Oval 31"/>
          <p:cNvSpPr/>
          <p:nvPr/>
        </p:nvSpPr>
        <p:spPr>
          <a:xfrm>
            <a:off x="2794718" y="1029987"/>
            <a:ext cx="2875206" cy="5119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8" name="Oval 97"/>
          <p:cNvSpPr/>
          <p:nvPr/>
        </p:nvSpPr>
        <p:spPr>
          <a:xfrm>
            <a:off x="2839791" y="2248975"/>
            <a:ext cx="3042634" cy="5119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9" name="Oval 98"/>
          <p:cNvSpPr/>
          <p:nvPr/>
        </p:nvSpPr>
        <p:spPr>
          <a:xfrm>
            <a:off x="2915456" y="3781556"/>
            <a:ext cx="3042634" cy="6200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3" name="TextBox 32"/>
          <p:cNvSpPr txBox="1"/>
          <p:nvPr/>
        </p:nvSpPr>
        <p:spPr>
          <a:xfrm>
            <a:off x="3466024" y="1134951"/>
            <a:ext cx="1555124" cy="323165"/>
          </a:xfrm>
          <a:prstGeom prst="rect">
            <a:avLst/>
          </a:prstGeom>
          <a:noFill/>
        </p:spPr>
        <p:txBody>
          <a:bodyPr wrap="square" rtlCol="0">
            <a:spAutoFit/>
          </a:bodyPr>
          <a:lstStyle/>
          <a:p>
            <a:r>
              <a:rPr lang="sv-SE" sz="1500" dirty="0"/>
              <a:t>Register animal</a:t>
            </a:r>
          </a:p>
        </p:txBody>
      </p:sp>
      <p:sp>
        <p:nvSpPr>
          <p:cNvPr id="106" name="TextBox 105"/>
          <p:cNvSpPr txBox="1"/>
          <p:nvPr/>
        </p:nvSpPr>
        <p:spPr>
          <a:xfrm>
            <a:off x="3330795" y="2354900"/>
            <a:ext cx="2657880" cy="323165"/>
          </a:xfrm>
          <a:prstGeom prst="rect">
            <a:avLst/>
          </a:prstGeom>
          <a:noFill/>
        </p:spPr>
        <p:txBody>
          <a:bodyPr wrap="square" rtlCol="0">
            <a:spAutoFit/>
          </a:bodyPr>
          <a:lstStyle/>
          <a:p>
            <a:r>
              <a:rPr lang="sv-SE" sz="1500" dirty="0"/>
              <a:t>Document medical status </a:t>
            </a:r>
          </a:p>
        </p:txBody>
      </p:sp>
      <p:sp>
        <p:nvSpPr>
          <p:cNvPr id="107" name="TextBox 106"/>
          <p:cNvSpPr txBox="1"/>
          <p:nvPr/>
        </p:nvSpPr>
        <p:spPr>
          <a:xfrm>
            <a:off x="3340456" y="3841757"/>
            <a:ext cx="2657880" cy="553998"/>
          </a:xfrm>
          <a:prstGeom prst="rect">
            <a:avLst/>
          </a:prstGeom>
          <a:noFill/>
        </p:spPr>
        <p:txBody>
          <a:bodyPr wrap="square" rtlCol="0">
            <a:spAutoFit/>
          </a:bodyPr>
          <a:lstStyle/>
          <a:p>
            <a:r>
              <a:rPr lang="sv-SE" sz="1500" dirty="0"/>
              <a:t>Document result from meeting with ”cage colleagues” </a:t>
            </a:r>
          </a:p>
        </p:txBody>
      </p:sp>
      <p:sp>
        <p:nvSpPr>
          <p:cNvPr id="34" name="TextBox 33"/>
          <p:cNvSpPr txBox="1"/>
          <p:nvPr/>
        </p:nvSpPr>
        <p:spPr>
          <a:xfrm>
            <a:off x="462836" y="2936279"/>
            <a:ext cx="1237981" cy="300082"/>
          </a:xfrm>
          <a:prstGeom prst="rect">
            <a:avLst/>
          </a:prstGeom>
          <a:noFill/>
        </p:spPr>
        <p:txBody>
          <a:bodyPr wrap="square" rtlCol="0">
            <a:spAutoFit/>
          </a:bodyPr>
          <a:lstStyle/>
          <a:p>
            <a:r>
              <a:rPr lang="sv-SE" sz="1350" dirty="0"/>
              <a:t>Veterinarian</a:t>
            </a:r>
          </a:p>
        </p:txBody>
      </p:sp>
      <p:sp>
        <p:nvSpPr>
          <p:cNvPr id="108" name="TextBox 107"/>
          <p:cNvSpPr txBox="1"/>
          <p:nvPr/>
        </p:nvSpPr>
        <p:spPr>
          <a:xfrm>
            <a:off x="366243" y="4367238"/>
            <a:ext cx="1237981" cy="300082"/>
          </a:xfrm>
          <a:prstGeom prst="rect">
            <a:avLst/>
          </a:prstGeom>
          <a:noFill/>
        </p:spPr>
        <p:txBody>
          <a:bodyPr wrap="square" rtlCol="0">
            <a:spAutoFit/>
          </a:bodyPr>
          <a:lstStyle/>
          <a:p>
            <a:r>
              <a:rPr lang="sv-SE" sz="1350" dirty="0"/>
              <a:t>Animal keeper</a:t>
            </a:r>
          </a:p>
        </p:txBody>
      </p:sp>
      <p:sp>
        <p:nvSpPr>
          <p:cNvPr id="109" name="TextBox 108"/>
          <p:cNvSpPr txBox="1"/>
          <p:nvPr/>
        </p:nvSpPr>
        <p:spPr>
          <a:xfrm>
            <a:off x="393610" y="1487347"/>
            <a:ext cx="1237981" cy="300082"/>
          </a:xfrm>
          <a:prstGeom prst="rect">
            <a:avLst/>
          </a:prstGeom>
          <a:noFill/>
        </p:spPr>
        <p:txBody>
          <a:bodyPr wrap="square" rtlCol="0">
            <a:spAutoFit/>
          </a:bodyPr>
          <a:lstStyle/>
          <a:p>
            <a:r>
              <a:rPr lang="sv-SE" sz="1350" dirty="0"/>
              <a:t>Administrator</a:t>
            </a:r>
          </a:p>
        </p:txBody>
      </p:sp>
      <p:cxnSp>
        <p:nvCxnSpPr>
          <p:cNvPr id="110" name="Straight Connector 109"/>
          <p:cNvCxnSpPr/>
          <p:nvPr/>
        </p:nvCxnSpPr>
        <p:spPr>
          <a:xfrm>
            <a:off x="1358718" y="2285630"/>
            <a:ext cx="1487509" cy="22215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4221079"/>
      </p:ext>
    </p:extLst>
  </p:cSld>
  <p:clrMapOvr>
    <a:masterClrMapping/>
  </p:clrMapOvr>
  <mc:AlternateContent xmlns:mc="http://schemas.openxmlformats.org/markup-compatibility/2006" xmlns:p14="http://schemas.microsoft.com/office/powerpoint/2010/main">
    <mc:Choice Requires="p14">
      <p:transition spd="slow" p14:dur="2000" advTm="23756"/>
    </mc:Choice>
    <mc:Fallback xmlns="">
      <p:transition spd="slow" advTm="23756"/>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598313" y="245065"/>
            <a:ext cx="3844343" cy="46617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 name="Oval 1"/>
          <p:cNvSpPr/>
          <p:nvPr/>
        </p:nvSpPr>
        <p:spPr>
          <a:xfrm>
            <a:off x="685800" y="589207"/>
            <a:ext cx="299434" cy="1738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5" name="Straight Connector 4"/>
          <p:cNvCxnSpPr>
            <a:stCxn id="2" idx="4"/>
          </p:cNvCxnSpPr>
          <p:nvPr/>
        </p:nvCxnSpPr>
        <p:spPr>
          <a:xfrm>
            <a:off x="835518" y="763071"/>
            <a:ext cx="4829" cy="50227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618187" y="917617"/>
            <a:ext cx="463640" cy="1931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685800" y="1275005"/>
            <a:ext cx="154547" cy="1835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840347" y="1275005"/>
            <a:ext cx="144887" cy="183524"/>
          </a:xfrm>
          <a:prstGeom prst="line">
            <a:avLst/>
          </a:prstGeom>
        </p:spPr>
        <p:style>
          <a:lnRef idx="1">
            <a:schemeClr val="dk1"/>
          </a:lnRef>
          <a:fillRef idx="0">
            <a:schemeClr val="dk1"/>
          </a:fillRef>
          <a:effectRef idx="0">
            <a:schemeClr val="dk1"/>
          </a:effectRef>
          <a:fontRef idx="minor">
            <a:schemeClr val="tx1"/>
          </a:fontRef>
        </p:style>
      </p:cxnSp>
      <p:sp>
        <p:nvSpPr>
          <p:cNvPr id="77" name="Oval 76"/>
          <p:cNvSpPr/>
          <p:nvPr/>
        </p:nvSpPr>
        <p:spPr>
          <a:xfrm>
            <a:off x="713167" y="1978516"/>
            <a:ext cx="299434" cy="1738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82" name="Straight Connector 81"/>
          <p:cNvCxnSpPr>
            <a:stCxn id="77" idx="4"/>
          </p:cNvCxnSpPr>
          <p:nvPr/>
        </p:nvCxnSpPr>
        <p:spPr>
          <a:xfrm>
            <a:off x="862885" y="2152380"/>
            <a:ext cx="4829" cy="50227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V="1">
            <a:off x="645553" y="2306926"/>
            <a:ext cx="463640" cy="19319"/>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H="1">
            <a:off x="713167" y="2664314"/>
            <a:ext cx="154547" cy="183524"/>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867714" y="2664314"/>
            <a:ext cx="144887" cy="183524"/>
          </a:xfrm>
          <a:prstGeom prst="line">
            <a:avLst/>
          </a:prstGeom>
        </p:spPr>
        <p:style>
          <a:lnRef idx="1">
            <a:schemeClr val="dk1"/>
          </a:lnRef>
          <a:fillRef idx="0">
            <a:schemeClr val="dk1"/>
          </a:fillRef>
          <a:effectRef idx="0">
            <a:schemeClr val="dk1"/>
          </a:effectRef>
          <a:fontRef idx="minor">
            <a:schemeClr val="tx1"/>
          </a:fontRef>
        </p:style>
      </p:cxnSp>
      <p:sp>
        <p:nvSpPr>
          <p:cNvPr id="86" name="Oval 85"/>
          <p:cNvSpPr/>
          <p:nvPr/>
        </p:nvSpPr>
        <p:spPr>
          <a:xfrm>
            <a:off x="692238" y="3406461"/>
            <a:ext cx="299434" cy="1738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87" name="Straight Connector 86"/>
          <p:cNvCxnSpPr>
            <a:stCxn id="86" idx="4"/>
          </p:cNvCxnSpPr>
          <p:nvPr/>
        </p:nvCxnSpPr>
        <p:spPr>
          <a:xfrm>
            <a:off x="841955" y="3580324"/>
            <a:ext cx="4829" cy="502277"/>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624624" y="3734871"/>
            <a:ext cx="463640" cy="19319"/>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H="1">
            <a:off x="692237" y="4092259"/>
            <a:ext cx="154547" cy="18352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846784" y="4092259"/>
            <a:ext cx="144887" cy="1835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303986" y="1043189"/>
            <a:ext cx="1487509" cy="222159"/>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a:off x="1303986" y="3874930"/>
            <a:ext cx="1650105" cy="217329"/>
          </a:xfrm>
          <a:prstGeom prst="line">
            <a:avLst/>
          </a:prstGeom>
        </p:spPr>
        <p:style>
          <a:lnRef idx="1">
            <a:schemeClr val="dk1"/>
          </a:lnRef>
          <a:fillRef idx="0">
            <a:schemeClr val="dk1"/>
          </a:fillRef>
          <a:effectRef idx="0">
            <a:schemeClr val="dk1"/>
          </a:effectRef>
          <a:fontRef idx="minor">
            <a:schemeClr val="tx1"/>
          </a:fontRef>
        </p:style>
      </p:cxnSp>
      <p:sp>
        <p:nvSpPr>
          <p:cNvPr id="32" name="Oval 31"/>
          <p:cNvSpPr/>
          <p:nvPr/>
        </p:nvSpPr>
        <p:spPr>
          <a:xfrm>
            <a:off x="2794718" y="1029987"/>
            <a:ext cx="2875206" cy="5119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8" name="Oval 97"/>
          <p:cNvSpPr/>
          <p:nvPr/>
        </p:nvSpPr>
        <p:spPr>
          <a:xfrm>
            <a:off x="2839791" y="2248975"/>
            <a:ext cx="3042634" cy="5119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9" name="Oval 98"/>
          <p:cNvSpPr/>
          <p:nvPr/>
        </p:nvSpPr>
        <p:spPr>
          <a:xfrm>
            <a:off x="2915456" y="3781556"/>
            <a:ext cx="3042634" cy="6200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3" name="TextBox 32"/>
          <p:cNvSpPr txBox="1"/>
          <p:nvPr/>
        </p:nvSpPr>
        <p:spPr>
          <a:xfrm>
            <a:off x="3466024" y="1134951"/>
            <a:ext cx="1555124" cy="323165"/>
          </a:xfrm>
          <a:prstGeom prst="rect">
            <a:avLst/>
          </a:prstGeom>
          <a:noFill/>
        </p:spPr>
        <p:txBody>
          <a:bodyPr wrap="square" rtlCol="0">
            <a:spAutoFit/>
          </a:bodyPr>
          <a:lstStyle/>
          <a:p>
            <a:r>
              <a:rPr lang="sv-SE" sz="1500" dirty="0"/>
              <a:t>Register animal</a:t>
            </a:r>
          </a:p>
        </p:txBody>
      </p:sp>
      <p:sp>
        <p:nvSpPr>
          <p:cNvPr id="106" name="TextBox 105"/>
          <p:cNvSpPr txBox="1"/>
          <p:nvPr/>
        </p:nvSpPr>
        <p:spPr>
          <a:xfrm>
            <a:off x="3330795" y="2354900"/>
            <a:ext cx="2657880" cy="323165"/>
          </a:xfrm>
          <a:prstGeom prst="rect">
            <a:avLst/>
          </a:prstGeom>
          <a:noFill/>
        </p:spPr>
        <p:txBody>
          <a:bodyPr wrap="square" rtlCol="0">
            <a:spAutoFit/>
          </a:bodyPr>
          <a:lstStyle/>
          <a:p>
            <a:r>
              <a:rPr lang="sv-SE" sz="1500" dirty="0"/>
              <a:t>Document medical status </a:t>
            </a:r>
          </a:p>
        </p:txBody>
      </p:sp>
      <p:sp>
        <p:nvSpPr>
          <p:cNvPr id="107" name="TextBox 106"/>
          <p:cNvSpPr txBox="1"/>
          <p:nvPr/>
        </p:nvSpPr>
        <p:spPr>
          <a:xfrm>
            <a:off x="3340456" y="3841757"/>
            <a:ext cx="2657880" cy="553998"/>
          </a:xfrm>
          <a:prstGeom prst="rect">
            <a:avLst/>
          </a:prstGeom>
          <a:noFill/>
        </p:spPr>
        <p:txBody>
          <a:bodyPr wrap="square" rtlCol="0">
            <a:spAutoFit/>
          </a:bodyPr>
          <a:lstStyle/>
          <a:p>
            <a:r>
              <a:rPr lang="sv-SE" sz="1500" dirty="0"/>
              <a:t>Document result from meeting with ”cage colleagues” </a:t>
            </a:r>
          </a:p>
        </p:txBody>
      </p:sp>
      <p:sp>
        <p:nvSpPr>
          <p:cNvPr id="34" name="TextBox 33"/>
          <p:cNvSpPr txBox="1"/>
          <p:nvPr/>
        </p:nvSpPr>
        <p:spPr>
          <a:xfrm>
            <a:off x="462836" y="2936279"/>
            <a:ext cx="1237981" cy="300082"/>
          </a:xfrm>
          <a:prstGeom prst="rect">
            <a:avLst/>
          </a:prstGeom>
          <a:noFill/>
        </p:spPr>
        <p:txBody>
          <a:bodyPr wrap="square" rtlCol="0">
            <a:spAutoFit/>
          </a:bodyPr>
          <a:lstStyle/>
          <a:p>
            <a:r>
              <a:rPr lang="sv-SE" sz="1350" dirty="0"/>
              <a:t>Veterinarian</a:t>
            </a:r>
          </a:p>
        </p:txBody>
      </p:sp>
      <p:sp>
        <p:nvSpPr>
          <p:cNvPr id="108" name="TextBox 107"/>
          <p:cNvSpPr txBox="1"/>
          <p:nvPr/>
        </p:nvSpPr>
        <p:spPr>
          <a:xfrm>
            <a:off x="366243" y="4367238"/>
            <a:ext cx="1237981" cy="300082"/>
          </a:xfrm>
          <a:prstGeom prst="rect">
            <a:avLst/>
          </a:prstGeom>
          <a:noFill/>
        </p:spPr>
        <p:txBody>
          <a:bodyPr wrap="square" rtlCol="0">
            <a:spAutoFit/>
          </a:bodyPr>
          <a:lstStyle/>
          <a:p>
            <a:r>
              <a:rPr lang="sv-SE" sz="1350" dirty="0"/>
              <a:t>Animal keeper</a:t>
            </a:r>
          </a:p>
        </p:txBody>
      </p:sp>
      <p:sp>
        <p:nvSpPr>
          <p:cNvPr id="109" name="TextBox 108"/>
          <p:cNvSpPr txBox="1"/>
          <p:nvPr/>
        </p:nvSpPr>
        <p:spPr>
          <a:xfrm>
            <a:off x="393610" y="1487347"/>
            <a:ext cx="1237981" cy="300082"/>
          </a:xfrm>
          <a:prstGeom prst="rect">
            <a:avLst/>
          </a:prstGeom>
          <a:noFill/>
        </p:spPr>
        <p:txBody>
          <a:bodyPr wrap="square" rtlCol="0">
            <a:spAutoFit/>
          </a:bodyPr>
          <a:lstStyle/>
          <a:p>
            <a:r>
              <a:rPr lang="sv-SE" sz="1350" dirty="0"/>
              <a:t>Administrator</a:t>
            </a:r>
          </a:p>
        </p:txBody>
      </p:sp>
      <p:cxnSp>
        <p:nvCxnSpPr>
          <p:cNvPr id="110" name="Straight Connector 109"/>
          <p:cNvCxnSpPr/>
          <p:nvPr/>
        </p:nvCxnSpPr>
        <p:spPr>
          <a:xfrm>
            <a:off x="1358718" y="2285630"/>
            <a:ext cx="1487509" cy="22215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6308398"/>
      </p:ext>
    </p:extLst>
  </p:cSld>
  <p:clrMapOvr>
    <a:masterClrMapping/>
  </p:clrMapOvr>
  <mc:AlternateContent xmlns:mc="http://schemas.openxmlformats.org/markup-compatibility/2006" xmlns:p14="http://schemas.microsoft.com/office/powerpoint/2010/main">
    <mc:Choice Requires="p14">
      <p:transition spd="slow" p14:dur="2000" advTm="76674"/>
    </mc:Choice>
    <mc:Fallback xmlns="">
      <p:transition spd="slow" advTm="76674"/>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7"/>
          <p:cNvSpPr txBox="1">
            <a:spLocks noChangeArrowheads="1"/>
          </p:cNvSpPr>
          <p:nvPr/>
        </p:nvSpPr>
        <p:spPr bwMode="auto">
          <a:xfrm>
            <a:off x="1115713" y="2318818"/>
            <a:ext cx="6827285" cy="2132019"/>
          </a:xfrm>
          <a:prstGeom prst="rect">
            <a:avLst/>
          </a:prstGeom>
          <a:solidFill>
            <a:srgbClr val="FFFFCC"/>
          </a:solidFill>
          <a:ln w="3175">
            <a:solidFill>
              <a:schemeClr val="tx1"/>
            </a:solidFill>
            <a:miter lim="800000"/>
            <a:headEnd/>
            <a:tailEnd/>
          </a:ln>
        </p:spPr>
        <p:txBody>
          <a:bodyPr wrap="square" lIns="27000" tIns="27000" rIns="27000" bIns="27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350" i="0" dirty="0"/>
              <a:t>Use case:  </a:t>
            </a:r>
            <a:r>
              <a:rPr lang="sv-SE" altLang="sv-SE" sz="1350" b="1" i="0" dirty="0"/>
              <a:t>Registrer animal</a:t>
            </a:r>
          </a:p>
          <a:p>
            <a:pPr eaLnBrk="1" hangingPunct="1"/>
            <a:endParaRPr lang="sv-SE" altLang="sv-SE" sz="1350" i="0" dirty="0"/>
          </a:p>
          <a:p>
            <a:pPr eaLnBrk="1" hangingPunct="1"/>
            <a:r>
              <a:rPr lang="sv-SE" altLang="sv-SE" sz="1350" i="0" dirty="0"/>
              <a:t>Actor:</a:t>
            </a:r>
            <a:r>
              <a:rPr lang="sv-SE" altLang="sv-SE" sz="1350" i="0" dirty="0">
                <a:solidFill>
                  <a:srgbClr val="7F7F7F"/>
                </a:solidFill>
              </a:rPr>
              <a:t>	</a:t>
            </a:r>
            <a:r>
              <a:rPr lang="sv-SE" altLang="sv-SE" sz="1350" i="0" dirty="0"/>
              <a:t>       Administrator</a:t>
            </a:r>
            <a:endParaRPr lang="sv-SE" altLang="sv-SE" sz="1350" b="1" i="0" dirty="0"/>
          </a:p>
          <a:p>
            <a:pPr eaLnBrk="1" hangingPunct="1"/>
            <a:r>
              <a:rPr lang="sv-SE" altLang="sv-SE" sz="1350" i="0" dirty="0"/>
              <a:t>Goal:</a:t>
            </a:r>
            <a:r>
              <a:rPr lang="sv-SE" altLang="sv-SE" sz="1350" i="0" dirty="0">
                <a:solidFill>
                  <a:srgbClr val="7F7F7F"/>
                </a:solidFill>
              </a:rPr>
              <a:t>	</a:t>
            </a:r>
            <a:r>
              <a:rPr lang="sv-SE" altLang="sv-SE" sz="1350" i="0" dirty="0"/>
              <a:t>       Animal must be registered at the zoo</a:t>
            </a:r>
          </a:p>
          <a:p>
            <a:pPr eaLnBrk="1" hangingPunct="1"/>
            <a:endParaRPr lang="sv-SE" altLang="sv-SE" sz="1350" i="0" dirty="0"/>
          </a:p>
          <a:p>
            <a:pPr eaLnBrk="1" hangingPunct="1"/>
            <a:r>
              <a:rPr lang="sv-SE" altLang="sv-SE" sz="1350" i="0" dirty="0"/>
              <a:t>Main scenario: 1) Administrator asks for register arrived animal </a:t>
            </a:r>
          </a:p>
          <a:p>
            <a:pPr eaLnBrk="1" hangingPunct="1"/>
            <a:r>
              <a:rPr lang="sv-SE" altLang="sv-SE" sz="1350" i="0" dirty="0">
                <a:solidFill>
                  <a:srgbClr val="7F7F7F"/>
                </a:solidFill>
              </a:rPr>
              <a:t>	</a:t>
            </a:r>
            <a:r>
              <a:rPr lang="sv-SE" altLang="sv-SE" sz="1350" i="0" dirty="0"/>
              <a:t>          2) System presents registration form</a:t>
            </a:r>
            <a:br>
              <a:rPr lang="sv-SE" altLang="sv-SE" sz="1350" i="0" dirty="0"/>
            </a:br>
            <a:r>
              <a:rPr lang="sv-SE" altLang="sv-SE" sz="1350" i="0" dirty="0">
                <a:solidFill>
                  <a:srgbClr val="7F7F7F"/>
                </a:solidFill>
              </a:rPr>
              <a:t>	</a:t>
            </a:r>
            <a:r>
              <a:rPr lang="sv-SE" altLang="sv-SE" sz="1350" i="0" dirty="0"/>
              <a:t>          3) Administrator registers the animal with required info</a:t>
            </a:r>
          </a:p>
          <a:p>
            <a:pPr eaLnBrk="1" hangingPunct="1"/>
            <a:r>
              <a:rPr lang="sv-SE" altLang="sv-SE" sz="1350" i="0" dirty="0"/>
              <a:t>                             (</a:t>
            </a:r>
            <a:r>
              <a:rPr lang="sv-SE" altLang="sv-SE" sz="1350" dirty="0"/>
              <a:t>date of registration, name of the animal, spieces, gender, year of birth)</a:t>
            </a:r>
          </a:p>
          <a:p>
            <a:pPr eaLnBrk="1" hangingPunct="1"/>
            <a:r>
              <a:rPr lang="sv-SE" altLang="sv-SE" sz="1350" i="0" dirty="0"/>
              <a:t>	          4) Systemet confirms registration </a:t>
            </a:r>
            <a:r>
              <a:rPr lang="sv-SE" altLang="sv-SE" sz="900" i="0" dirty="0"/>
              <a:t>	</a:t>
            </a:r>
            <a:endParaRPr lang="en-US" altLang="sv-SE" sz="900" i="0" dirty="0"/>
          </a:p>
        </p:txBody>
      </p:sp>
      <p:sp>
        <p:nvSpPr>
          <p:cNvPr id="6" name="Oval 5"/>
          <p:cNvSpPr/>
          <p:nvPr/>
        </p:nvSpPr>
        <p:spPr>
          <a:xfrm>
            <a:off x="1484196" y="630151"/>
            <a:ext cx="299434" cy="1738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7" name="Straight Connector 6"/>
          <p:cNvCxnSpPr>
            <a:stCxn id="6" idx="4"/>
          </p:cNvCxnSpPr>
          <p:nvPr/>
        </p:nvCxnSpPr>
        <p:spPr>
          <a:xfrm>
            <a:off x="1633914" y="804015"/>
            <a:ext cx="4829" cy="50227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1416583" y="958561"/>
            <a:ext cx="463640" cy="19319"/>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1484196" y="1315949"/>
            <a:ext cx="154547" cy="183524"/>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638743" y="1315949"/>
            <a:ext cx="144887" cy="18352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102382" y="1084133"/>
            <a:ext cx="1487509" cy="222159"/>
          </a:xfrm>
          <a:prstGeom prst="line">
            <a:avLst/>
          </a:prstGeom>
        </p:spPr>
        <p:style>
          <a:lnRef idx="1">
            <a:schemeClr val="dk1"/>
          </a:lnRef>
          <a:fillRef idx="0">
            <a:schemeClr val="dk1"/>
          </a:fillRef>
          <a:effectRef idx="0">
            <a:schemeClr val="dk1"/>
          </a:effectRef>
          <a:fontRef idx="minor">
            <a:schemeClr val="tx1"/>
          </a:fontRef>
        </p:style>
      </p:cxnSp>
      <p:sp>
        <p:nvSpPr>
          <p:cNvPr id="15" name="Oval 14"/>
          <p:cNvSpPr/>
          <p:nvPr/>
        </p:nvSpPr>
        <p:spPr>
          <a:xfrm>
            <a:off x="3593114" y="1070931"/>
            <a:ext cx="2875206" cy="5119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 name="TextBox 15"/>
          <p:cNvSpPr txBox="1"/>
          <p:nvPr/>
        </p:nvSpPr>
        <p:spPr>
          <a:xfrm>
            <a:off x="4264420" y="1175895"/>
            <a:ext cx="1555124" cy="323165"/>
          </a:xfrm>
          <a:prstGeom prst="rect">
            <a:avLst/>
          </a:prstGeom>
          <a:noFill/>
        </p:spPr>
        <p:txBody>
          <a:bodyPr wrap="square" rtlCol="0">
            <a:spAutoFit/>
          </a:bodyPr>
          <a:lstStyle/>
          <a:p>
            <a:r>
              <a:rPr lang="sv-SE" sz="1500" dirty="0"/>
              <a:t>Register animal</a:t>
            </a:r>
          </a:p>
        </p:txBody>
      </p:sp>
      <p:sp>
        <p:nvSpPr>
          <p:cNvPr id="17" name="TextBox 16"/>
          <p:cNvSpPr txBox="1"/>
          <p:nvPr/>
        </p:nvSpPr>
        <p:spPr>
          <a:xfrm>
            <a:off x="1192006" y="1528291"/>
            <a:ext cx="1237981" cy="300082"/>
          </a:xfrm>
          <a:prstGeom prst="rect">
            <a:avLst/>
          </a:prstGeom>
          <a:noFill/>
        </p:spPr>
        <p:txBody>
          <a:bodyPr wrap="square" rtlCol="0">
            <a:spAutoFit/>
          </a:bodyPr>
          <a:lstStyle/>
          <a:p>
            <a:r>
              <a:rPr lang="sv-SE" sz="1350" dirty="0"/>
              <a:t>Administrator</a:t>
            </a:r>
          </a:p>
        </p:txBody>
      </p:sp>
    </p:spTree>
    <p:extLst>
      <p:ext uri="{BB962C8B-B14F-4D97-AF65-F5344CB8AC3E}">
        <p14:creationId xmlns:p14="http://schemas.microsoft.com/office/powerpoint/2010/main" val="2082732069"/>
      </p:ext>
    </p:extLst>
  </p:cSld>
  <p:clrMapOvr>
    <a:masterClrMapping/>
  </p:clrMapOvr>
  <mc:AlternateContent xmlns:mc="http://schemas.openxmlformats.org/markup-compatibility/2006" xmlns:p14="http://schemas.microsoft.com/office/powerpoint/2010/main">
    <mc:Choice Requires="p14">
      <p:transition spd="slow" p14:dur="2000" advTm="95522"/>
    </mc:Choice>
    <mc:Fallback xmlns="">
      <p:transition spd="slow" advTm="95522"/>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7"/>
          <p:cNvSpPr txBox="1">
            <a:spLocks noChangeArrowheads="1"/>
          </p:cNvSpPr>
          <p:nvPr/>
        </p:nvSpPr>
        <p:spPr bwMode="auto">
          <a:xfrm>
            <a:off x="3418772" y="97643"/>
            <a:ext cx="5424116" cy="1670354"/>
          </a:xfrm>
          <a:prstGeom prst="rect">
            <a:avLst/>
          </a:prstGeom>
          <a:solidFill>
            <a:srgbClr val="FFFFCC"/>
          </a:solidFill>
          <a:ln w="3175">
            <a:solidFill>
              <a:schemeClr val="tx1"/>
            </a:solidFill>
            <a:miter lim="800000"/>
            <a:headEnd/>
            <a:tailEnd/>
          </a:ln>
        </p:spPr>
        <p:txBody>
          <a:bodyPr wrap="square" lIns="27000" tIns="27000" rIns="27000" bIns="27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050" i="0" dirty="0"/>
              <a:t>Use case:  </a:t>
            </a:r>
            <a:r>
              <a:rPr lang="sv-SE" altLang="sv-SE" sz="1050" b="1" i="0" dirty="0"/>
              <a:t>Registrer animal</a:t>
            </a:r>
          </a:p>
          <a:p>
            <a:pPr eaLnBrk="1" hangingPunct="1"/>
            <a:endParaRPr lang="sv-SE" altLang="sv-SE" sz="1050" i="0" dirty="0"/>
          </a:p>
          <a:p>
            <a:pPr eaLnBrk="1" hangingPunct="1"/>
            <a:r>
              <a:rPr lang="sv-SE" altLang="sv-SE" sz="1050" i="0" dirty="0"/>
              <a:t>Actor:</a:t>
            </a:r>
            <a:r>
              <a:rPr lang="sv-SE" altLang="sv-SE" sz="1050" i="0" dirty="0">
                <a:solidFill>
                  <a:srgbClr val="7F7F7F"/>
                </a:solidFill>
              </a:rPr>
              <a:t>	</a:t>
            </a:r>
            <a:r>
              <a:rPr lang="sv-SE" altLang="sv-SE" sz="1050" i="0" dirty="0"/>
              <a:t>       Administrator</a:t>
            </a:r>
            <a:endParaRPr lang="sv-SE" altLang="sv-SE" sz="1050" b="1" i="0" dirty="0"/>
          </a:p>
          <a:p>
            <a:pPr eaLnBrk="1" hangingPunct="1"/>
            <a:r>
              <a:rPr lang="sv-SE" altLang="sv-SE" sz="1050" i="0" dirty="0"/>
              <a:t>Goal:</a:t>
            </a:r>
            <a:r>
              <a:rPr lang="sv-SE" altLang="sv-SE" sz="1050" i="0" dirty="0">
                <a:solidFill>
                  <a:srgbClr val="7F7F7F"/>
                </a:solidFill>
              </a:rPr>
              <a:t>	</a:t>
            </a:r>
            <a:r>
              <a:rPr lang="sv-SE" altLang="sv-SE" sz="1050" i="0" dirty="0"/>
              <a:t>       Animal must be registered at the zoo</a:t>
            </a:r>
          </a:p>
          <a:p>
            <a:pPr eaLnBrk="1" hangingPunct="1"/>
            <a:endParaRPr lang="sv-SE" altLang="sv-SE" sz="1050" i="0" dirty="0"/>
          </a:p>
          <a:p>
            <a:pPr eaLnBrk="1" hangingPunct="1"/>
            <a:r>
              <a:rPr lang="sv-SE" altLang="sv-SE" sz="1050" i="0" dirty="0"/>
              <a:t>Main scenario: 1) Administrator asks for register arrived animal</a:t>
            </a:r>
          </a:p>
          <a:p>
            <a:pPr eaLnBrk="1" hangingPunct="1"/>
            <a:r>
              <a:rPr lang="sv-SE" altLang="sv-SE" sz="1050" i="0" dirty="0">
                <a:solidFill>
                  <a:srgbClr val="7F7F7F"/>
                </a:solidFill>
              </a:rPr>
              <a:t>	</a:t>
            </a:r>
            <a:r>
              <a:rPr lang="sv-SE" altLang="sv-SE" sz="1050" i="0" dirty="0"/>
              <a:t>      2) System presents registration form</a:t>
            </a:r>
            <a:br>
              <a:rPr lang="sv-SE" altLang="sv-SE" sz="1050" i="0" dirty="0"/>
            </a:br>
            <a:r>
              <a:rPr lang="sv-SE" altLang="sv-SE" sz="1050" i="0" dirty="0">
                <a:solidFill>
                  <a:srgbClr val="7F7F7F"/>
                </a:solidFill>
              </a:rPr>
              <a:t>	</a:t>
            </a:r>
            <a:r>
              <a:rPr lang="sv-SE" altLang="sv-SE" sz="1050" i="0" dirty="0"/>
              <a:t>      3) Administrator registers the animal wihj required info</a:t>
            </a:r>
          </a:p>
          <a:p>
            <a:pPr eaLnBrk="1" hangingPunct="1"/>
            <a:r>
              <a:rPr lang="sv-SE" altLang="sv-SE" sz="1050" i="0" dirty="0"/>
              <a:t>                             (</a:t>
            </a:r>
            <a:r>
              <a:rPr lang="sv-SE" altLang="sv-SE" sz="1050" dirty="0"/>
              <a:t>date of registration, name of the animal, spieces, gender, year of birth)</a:t>
            </a:r>
          </a:p>
          <a:p>
            <a:pPr eaLnBrk="1" hangingPunct="1"/>
            <a:r>
              <a:rPr lang="sv-SE" altLang="sv-SE" sz="1050" i="0" dirty="0"/>
              <a:t>	      4) Systemet confirms registration </a:t>
            </a:r>
            <a:r>
              <a:rPr lang="sv-SE" altLang="sv-SE" sz="900" i="0" dirty="0"/>
              <a:t>	</a:t>
            </a:r>
            <a:endParaRPr lang="en-US" altLang="sv-SE" sz="900" i="0" dirty="0"/>
          </a:p>
        </p:txBody>
      </p:sp>
      <p:sp>
        <p:nvSpPr>
          <p:cNvPr id="10" name="Text Box 27"/>
          <p:cNvSpPr txBox="1">
            <a:spLocks noChangeArrowheads="1"/>
          </p:cNvSpPr>
          <p:nvPr/>
        </p:nvSpPr>
        <p:spPr bwMode="auto">
          <a:xfrm>
            <a:off x="3418772" y="1859914"/>
            <a:ext cx="5424116" cy="1508772"/>
          </a:xfrm>
          <a:prstGeom prst="rect">
            <a:avLst/>
          </a:prstGeom>
          <a:solidFill>
            <a:srgbClr val="FFFFCC"/>
          </a:solidFill>
          <a:ln w="3175">
            <a:solidFill>
              <a:schemeClr val="tx1"/>
            </a:solidFill>
            <a:miter lim="800000"/>
            <a:headEnd/>
            <a:tailEnd/>
          </a:ln>
        </p:spPr>
        <p:txBody>
          <a:bodyPr wrap="square" lIns="27000" tIns="27000" rIns="27000" bIns="27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050" i="0" dirty="0"/>
              <a:t>Use case:  </a:t>
            </a:r>
            <a:r>
              <a:rPr lang="sv-SE" altLang="sv-SE" sz="1050" b="1" i="0" dirty="0"/>
              <a:t>Document medical status</a:t>
            </a:r>
          </a:p>
          <a:p>
            <a:pPr eaLnBrk="1" hangingPunct="1"/>
            <a:endParaRPr lang="sv-SE" altLang="sv-SE" sz="1050" i="0" dirty="0"/>
          </a:p>
          <a:p>
            <a:pPr eaLnBrk="1" hangingPunct="1"/>
            <a:r>
              <a:rPr lang="sv-SE" altLang="sv-SE" sz="1050" i="0" dirty="0"/>
              <a:t>Actor:</a:t>
            </a:r>
            <a:r>
              <a:rPr lang="sv-SE" altLang="sv-SE" sz="1050" i="0" dirty="0">
                <a:solidFill>
                  <a:srgbClr val="7F7F7F"/>
                </a:solidFill>
              </a:rPr>
              <a:t>	</a:t>
            </a:r>
            <a:r>
              <a:rPr lang="sv-SE" altLang="sv-SE" sz="1050" i="0" dirty="0"/>
              <a:t>       Veterinarian</a:t>
            </a:r>
            <a:endParaRPr lang="sv-SE" altLang="sv-SE" sz="1050" b="1" i="0" dirty="0"/>
          </a:p>
          <a:p>
            <a:pPr eaLnBrk="1" hangingPunct="1"/>
            <a:r>
              <a:rPr lang="sv-SE" altLang="sv-SE" sz="1050" i="0" dirty="0"/>
              <a:t>Goal:</a:t>
            </a:r>
            <a:r>
              <a:rPr lang="sv-SE" altLang="sv-SE" sz="1050" i="0" dirty="0">
                <a:solidFill>
                  <a:srgbClr val="7F7F7F"/>
                </a:solidFill>
              </a:rPr>
              <a:t>	</a:t>
            </a:r>
            <a:r>
              <a:rPr lang="sv-SE" altLang="sv-SE" sz="1050" i="0" dirty="0"/>
              <a:t>       Medical status of animal must be documented</a:t>
            </a:r>
          </a:p>
          <a:p>
            <a:pPr eaLnBrk="1" hangingPunct="1"/>
            <a:endParaRPr lang="sv-SE" altLang="sv-SE" sz="1050" i="0" dirty="0"/>
          </a:p>
          <a:p>
            <a:pPr eaLnBrk="1" hangingPunct="1"/>
            <a:r>
              <a:rPr lang="sv-SE" altLang="sv-SE" sz="1050" i="0" dirty="0"/>
              <a:t>Main scenario: 1) Veterinarian asks for document the medical status of an animal</a:t>
            </a:r>
          </a:p>
          <a:p>
            <a:pPr eaLnBrk="1" hangingPunct="1"/>
            <a:r>
              <a:rPr lang="sv-SE" altLang="sv-SE" sz="1050" i="0" dirty="0">
                <a:solidFill>
                  <a:srgbClr val="7F7F7F"/>
                </a:solidFill>
              </a:rPr>
              <a:t>	</a:t>
            </a:r>
            <a:r>
              <a:rPr lang="sv-SE" altLang="sv-SE" sz="1050" i="0" dirty="0"/>
              <a:t>      2) System presents medical status form</a:t>
            </a:r>
            <a:br>
              <a:rPr lang="sv-SE" altLang="sv-SE" sz="1050" i="0" dirty="0"/>
            </a:br>
            <a:r>
              <a:rPr lang="sv-SE" altLang="sv-SE" sz="1050" i="0" dirty="0">
                <a:solidFill>
                  <a:srgbClr val="7F7F7F"/>
                </a:solidFill>
              </a:rPr>
              <a:t>	</a:t>
            </a:r>
            <a:r>
              <a:rPr lang="sv-SE" altLang="sv-SE" sz="1050" i="0" dirty="0"/>
              <a:t>      3) Veterinarian documents </a:t>
            </a:r>
            <a:r>
              <a:rPr lang="sv-SE" altLang="sv-SE" sz="1050" dirty="0"/>
              <a:t>medical staus </a:t>
            </a:r>
            <a:r>
              <a:rPr lang="sv-SE" altLang="sv-SE" sz="1050" i="0" dirty="0"/>
              <a:t>and</a:t>
            </a:r>
            <a:r>
              <a:rPr lang="sv-SE" altLang="sv-SE" sz="1050" dirty="0"/>
              <a:t> date for medical investigation </a:t>
            </a:r>
            <a:r>
              <a:rPr lang="sv-SE" altLang="sv-SE" sz="1050" i="0" dirty="0"/>
              <a:t>	      4) Systemet confirms documentation	</a:t>
            </a:r>
            <a:endParaRPr lang="en-US" altLang="sv-SE" sz="1050" i="0" dirty="0"/>
          </a:p>
        </p:txBody>
      </p:sp>
      <p:sp>
        <p:nvSpPr>
          <p:cNvPr id="11" name="Text Box 27"/>
          <p:cNvSpPr txBox="1">
            <a:spLocks noChangeArrowheads="1"/>
          </p:cNvSpPr>
          <p:nvPr/>
        </p:nvSpPr>
        <p:spPr bwMode="auto">
          <a:xfrm>
            <a:off x="3418772" y="3460600"/>
            <a:ext cx="5424116" cy="1670354"/>
          </a:xfrm>
          <a:prstGeom prst="rect">
            <a:avLst/>
          </a:prstGeom>
          <a:solidFill>
            <a:srgbClr val="FFFFCC"/>
          </a:solidFill>
          <a:ln w="3175">
            <a:solidFill>
              <a:schemeClr val="tx1"/>
            </a:solidFill>
            <a:miter lim="800000"/>
            <a:headEnd/>
            <a:tailEnd/>
          </a:ln>
        </p:spPr>
        <p:txBody>
          <a:bodyPr wrap="square" lIns="27000" tIns="27000" rIns="27000" bIns="27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050" i="0" dirty="0"/>
              <a:t>Use case:  </a:t>
            </a:r>
            <a:r>
              <a:rPr lang="sv-SE" altLang="sv-SE" sz="1050" b="1" i="0" dirty="0"/>
              <a:t>Document result </a:t>
            </a:r>
            <a:r>
              <a:rPr lang="sv-SE" sz="1050" b="1" i="0" dirty="0"/>
              <a:t>from meeting with ”</a:t>
            </a:r>
            <a:r>
              <a:rPr lang="sv-SE" sz="1050" b="1" i="0"/>
              <a:t>cage colleagues”</a:t>
            </a:r>
            <a:endParaRPr lang="sv-SE" sz="1050" b="1" i="0" dirty="0"/>
          </a:p>
          <a:p>
            <a:pPr eaLnBrk="1" hangingPunct="1"/>
            <a:endParaRPr lang="sv-SE" altLang="sv-SE" sz="1050" b="1" i="0" dirty="0"/>
          </a:p>
          <a:p>
            <a:pPr eaLnBrk="1" hangingPunct="1"/>
            <a:r>
              <a:rPr lang="sv-SE" altLang="sv-SE" sz="1050" i="0" dirty="0"/>
              <a:t>Actor:</a:t>
            </a:r>
            <a:r>
              <a:rPr lang="sv-SE" altLang="sv-SE" sz="1050" i="0" dirty="0">
                <a:solidFill>
                  <a:srgbClr val="7F7F7F"/>
                </a:solidFill>
              </a:rPr>
              <a:t>	</a:t>
            </a:r>
            <a:r>
              <a:rPr lang="sv-SE" altLang="sv-SE" sz="1050" i="0" dirty="0"/>
              <a:t>       Animal keeper</a:t>
            </a:r>
            <a:endParaRPr lang="sv-SE" altLang="sv-SE" sz="1050" b="1" i="0" dirty="0"/>
          </a:p>
          <a:p>
            <a:pPr eaLnBrk="1" hangingPunct="1"/>
            <a:r>
              <a:rPr lang="sv-SE" altLang="sv-SE" sz="1050" i="0" dirty="0"/>
              <a:t>Goal:</a:t>
            </a:r>
            <a:r>
              <a:rPr lang="sv-SE" altLang="sv-SE" sz="1050" i="0" dirty="0">
                <a:solidFill>
                  <a:srgbClr val="7F7F7F"/>
                </a:solidFill>
              </a:rPr>
              <a:t>	</a:t>
            </a:r>
            <a:r>
              <a:rPr lang="sv-SE" altLang="sv-SE" sz="1050" i="0" dirty="0"/>
              <a:t>       Result from animal’s meeting </a:t>
            </a:r>
            <a:r>
              <a:rPr lang="sv-SE" sz="1050" i="0" dirty="0"/>
              <a:t>with ”cage colleagues” must </a:t>
            </a:r>
            <a:r>
              <a:rPr lang="sv-SE" altLang="sv-SE" sz="1050" i="0" dirty="0"/>
              <a:t>be documented</a:t>
            </a:r>
          </a:p>
          <a:p>
            <a:pPr eaLnBrk="1" hangingPunct="1"/>
            <a:endParaRPr lang="sv-SE" altLang="sv-SE" sz="1050" i="0" dirty="0"/>
          </a:p>
          <a:p>
            <a:pPr eaLnBrk="1" hangingPunct="1"/>
            <a:r>
              <a:rPr lang="sv-SE" altLang="sv-SE" sz="1050" i="0" dirty="0"/>
              <a:t>Main scenario: 1) Animal keeper asks for document animal meeting with </a:t>
            </a:r>
            <a:r>
              <a:rPr lang="sv-SE" sz="1050" i="0" dirty="0"/>
              <a:t>”cage colleagues” </a:t>
            </a:r>
            <a:endParaRPr lang="sv-SE" altLang="sv-SE" sz="1050" i="0" dirty="0"/>
          </a:p>
          <a:p>
            <a:pPr eaLnBrk="1" hangingPunct="1"/>
            <a:r>
              <a:rPr lang="sv-SE" altLang="sv-SE" sz="1050" i="0" dirty="0">
                <a:solidFill>
                  <a:srgbClr val="7F7F7F"/>
                </a:solidFill>
              </a:rPr>
              <a:t>	</a:t>
            </a:r>
            <a:r>
              <a:rPr lang="sv-SE" altLang="sv-SE" sz="1050" i="0" dirty="0"/>
              <a:t>      2) System presents form for document meeting</a:t>
            </a:r>
            <a:br>
              <a:rPr lang="sv-SE" altLang="sv-SE" sz="1050" i="0" dirty="0"/>
            </a:br>
            <a:r>
              <a:rPr lang="sv-SE" altLang="sv-SE" sz="1050" i="0" dirty="0">
                <a:solidFill>
                  <a:srgbClr val="7F7F7F"/>
                </a:solidFill>
              </a:rPr>
              <a:t>	</a:t>
            </a:r>
            <a:r>
              <a:rPr lang="sv-SE" altLang="sv-SE" sz="1050" i="0" dirty="0"/>
              <a:t>      3) Animal keeper documents </a:t>
            </a:r>
            <a:r>
              <a:rPr lang="sv-SE" altLang="sv-SE" sz="1050" dirty="0"/>
              <a:t>result from meeting </a:t>
            </a:r>
            <a:r>
              <a:rPr lang="sv-SE" altLang="sv-SE" sz="1050" i="0" dirty="0"/>
              <a:t>and </a:t>
            </a:r>
            <a:r>
              <a:rPr lang="sv-SE" altLang="sv-SE" sz="1050" dirty="0"/>
              <a:t>date for meeting</a:t>
            </a:r>
            <a:r>
              <a:rPr lang="sv-SE" altLang="sv-SE" sz="1050" i="0" dirty="0"/>
              <a:t>	      4) Systemet confirms documentation	</a:t>
            </a:r>
            <a:endParaRPr lang="en-US" altLang="sv-SE" sz="1050" i="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68" y="1122576"/>
            <a:ext cx="3097751" cy="30924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32620707"/>
      </p:ext>
    </p:extLst>
  </p:cSld>
  <p:clrMapOvr>
    <a:masterClrMapping/>
  </p:clrMapOvr>
  <mc:AlternateContent xmlns:mc="http://schemas.openxmlformats.org/markup-compatibility/2006" xmlns:p14="http://schemas.microsoft.com/office/powerpoint/2010/main">
    <mc:Choice Requires="p14">
      <p:transition spd="slow" p14:dur="2000" advTm="14353"/>
    </mc:Choice>
    <mc:Fallback xmlns="">
      <p:transition spd="slow" advTm="1435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861822" y="2314955"/>
            <a:ext cx="2456688" cy="1009650"/>
          </a:xfrm>
          <a:prstGeom prst="rect">
            <a:avLst/>
          </a:prstGeom>
          <a:blipFill>
            <a:blip r:embed="rId27" cstate="print"/>
            <a:stretch>
              <a:fillRect/>
            </a:stretch>
          </a:blipFill>
        </p:spPr>
        <p:txBody>
          <a:bodyPr wrap="square" lIns="0" tIns="0" rIns="0" bIns="0" rtlCol="0"/>
          <a:lstStyle/>
          <a:p>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0711" y="1293367"/>
            <a:ext cx="6673089" cy="369332"/>
          </a:xfrm>
          <a:prstGeom prst="rect">
            <a:avLst/>
          </a:prstGeom>
        </p:spPr>
        <p:txBody>
          <a:bodyPr vert="horz" wrap="square" lIns="0" tIns="0" rIns="0" bIns="0" rtlCol="0">
            <a:spAutoFit/>
          </a:bodyPr>
          <a:lstStyle/>
          <a:p>
            <a:pPr marL="12700">
              <a:lnSpc>
                <a:spcPct val="100000"/>
              </a:lnSpc>
            </a:pPr>
            <a:r>
              <a:rPr lang="sv-SE" sz="2400" spc="-5" dirty="0" err="1"/>
              <a:t>Other</a:t>
            </a:r>
            <a:r>
              <a:rPr lang="sv-SE" sz="2400" spc="-5" dirty="0"/>
              <a:t> </a:t>
            </a:r>
            <a:r>
              <a:rPr lang="sv-SE" sz="2400" spc="-5" dirty="0" err="1"/>
              <a:t>types</a:t>
            </a:r>
            <a:r>
              <a:rPr lang="sv-SE" sz="2400" spc="-5" dirty="0"/>
              <a:t> </a:t>
            </a:r>
            <a:r>
              <a:rPr lang="sv-SE" sz="2400" spc="-5" dirty="0" err="1"/>
              <a:t>of</a:t>
            </a:r>
            <a:r>
              <a:rPr lang="sv-SE" sz="2400" spc="-5" dirty="0"/>
              <a:t> UML diagram</a:t>
            </a:r>
            <a:endParaRPr sz="2400" dirty="0"/>
          </a:p>
        </p:txBody>
      </p:sp>
    </p:spTree>
    <p:extLst>
      <p:ext uri="{BB962C8B-B14F-4D97-AF65-F5344CB8AC3E}">
        <p14:creationId xmlns:p14="http://schemas.microsoft.com/office/powerpoint/2010/main" val="8269432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4" name="Oval 273"/>
          <p:cNvSpPr/>
          <p:nvPr/>
        </p:nvSpPr>
        <p:spPr>
          <a:xfrm>
            <a:off x="5257747" y="1030599"/>
            <a:ext cx="1772517" cy="1383573"/>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7357687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2000" y="627534"/>
            <a:ext cx="8352000" cy="596700"/>
          </a:xfrm>
        </p:spPr>
        <p:txBody>
          <a:bodyPr/>
          <a:lstStyle/>
          <a:p>
            <a:r>
              <a:rPr lang="sv-SE" dirty="0" err="1"/>
              <a:t>Activity</a:t>
            </a:r>
            <a:r>
              <a:rPr lang="sv-SE" dirty="0"/>
              <a:t> diagram</a:t>
            </a:r>
            <a:br>
              <a:rPr lang="sv-SE" dirty="0"/>
            </a:br>
            <a:endParaRPr lang="sv-SE" dirty="0"/>
          </a:p>
        </p:txBody>
      </p:sp>
      <p:pic>
        <p:nvPicPr>
          <p:cNvPr id="4" name="Picture 3"/>
          <p:cNvPicPr>
            <a:picLocks noChangeAspect="1"/>
          </p:cNvPicPr>
          <p:nvPr/>
        </p:nvPicPr>
        <p:blipFill>
          <a:blip r:embed="rId2"/>
          <a:stretch>
            <a:fillRect/>
          </a:stretch>
        </p:blipFill>
        <p:spPr>
          <a:xfrm>
            <a:off x="685800" y="1189176"/>
            <a:ext cx="5956402" cy="3638550"/>
          </a:xfrm>
          <a:prstGeom prst="rect">
            <a:avLst/>
          </a:prstGeom>
        </p:spPr>
      </p:pic>
    </p:spTree>
    <p:extLst>
      <p:ext uri="{BB962C8B-B14F-4D97-AF65-F5344CB8AC3E}">
        <p14:creationId xmlns:p14="http://schemas.microsoft.com/office/powerpoint/2010/main" val="1795787939"/>
      </p:ext>
    </p:extLst>
  </p:cSld>
  <p:clrMapOvr>
    <a:masterClrMapping/>
  </p:clrMapOvr>
  <mc:AlternateContent xmlns:mc="http://schemas.openxmlformats.org/markup-compatibility/2006" xmlns:p14="http://schemas.microsoft.com/office/powerpoint/2010/main">
    <mc:Choice Requires="p14">
      <p:transition spd="slow" p14:dur="2000" advTm="44989"/>
    </mc:Choice>
    <mc:Fallback xmlns="">
      <p:transition spd="slow" advTm="44989"/>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4" name="Oval 273"/>
          <p:cNvSpPr/>
          <p:nvPr/>
        </p:nvSpPr>
        <p:spPr>
          <a:xfrm>
            <a:off x="5173802" y="3128263"/>
            <a:ext cx="1772517" cy="904522"/>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700100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3000" y="666750"/>
            <a:ext cx="8352000" cy="596700"/>
          </a:xfrm>
        </p:spPr>
        <p:txBody>
          <a:bodyPr/>
          <a:lstStyle/>
          <a:p>
            <a:r>
              <a:rPr lang="sv-SE" dirty="0" err="1"/>
              <a:t>Sequence</a:t>
            </a:r>
            <a:r>
              <a:rPr lang="sv-SE" dirty="0"/>
              <a:t> diagram</a:t>
            </a:r>
            <a:br>
              <a:rPr lang="sv-SE" dirty="0"/>
            </a:b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1962820778"/>
              </p:ext>
            </p:extLst>
          </p:nvPr>
        </p:nvGraphicFramePr>
        <p:xfrm>
          <a:off x="1159790" y="1279286"/>
          <a:ext cx="6400800" cy="3601518"/>
        </p:xfrm>
        <a:graphic>
          <a:graphicData uri="http://schemas.openxmlformats.org/presentationml/2006/ole">
            <mc:AlternateContent xmlns:mc="http://schemas.openxmlformats.org/markup-compatibility/2006">
              <mc:Choice xmlns:v="urn:schemas-microsoft-com:vml" Requires="v">
                <p:oleObj spid="_x0000_s4122" name="Slide" r:id="rId3" imgW="4570480" imgH="2570923" progId="PowerPoint.Slide.12">
                  <p:embed/>
                </p:oleObj>
              </mc:Choice>
              <mc:Fallback>
                <p:oleObj name="Slide" r:id="rId3" imgW="4570480" imgH="2570923" progId="PowerPoint.Slide.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790" y="1279286"/>
                        <a:ext cx="6400800" cy="36015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54388707"/>
      </p:ext>
    </p:extLst>
  </p:cSld>
  <p:clrMapOvr>
    <a:masterClrMapping/>
  </p:clrMapOvr>
  <mc:AlternateContent xmlns:mc="http://schemas.openxmlformats.org/markup-compatibility/2006" xmlns:p14="http://schemas.microsoft.com/office/powerpoint/2010/main">
    <mc:Choice Requires="p14">
      <p:transition spd="slow" p14:dur="2000" advTm="44989"/>
    </mc:Choice>
    <mc:Fallback xmlns="">
      <p:transition spd="slow" advTm="44989"/>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3000" y="666750"/>
            <a:ext cx="8352000" cy="596700"/>
          </a:xfrm>
        </p:spPr>
        <p:txBody>
          <a:bodyPr/>
          <a:lstStyle/>
          <a:p>
            <a:r>
              <a:rPr lang="sv-SE" dirty="0"/>
              <a:t>State </a:t>
            </a:r>
            <a:r>
              <a:rPr lang="sv-SE" dirty="0" err="1"/>
              <a:t>machine</a:t>
            </a:r>
            <a:r>
              <a:rPr lang="sv-SE" dirty="0"/>
              <a:t> diagram</a:t>
            </a:r>
            <a:br>
              <a:rPr lang="sv-SE" dirty="0"/>
            </a:br>
            <a:endParaRPr lang="sv-SE"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81150"/>
            <a:ext cx="5670916" cy="3352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91350414"/>
      </p:ext>
    </p:extLst>
  </p:cSld>
  <p:clrMapOvr>
    <a:masterClrMapping/>
  </p:clrMapOvr>
  <mc:AlternateContent xmlns:mc="http://schemas.openxmlformats.org/markup-compatibility/2006" xmlns:p14="http://schemas.microsoft.com/office/powerpoint/2010/main">
    <mc:Choice Requires="p14">
      <p:transition spd="slow" p14:dur="2000" advTm="44989"/>
    </mc:Choice>
    <mc:Fallback xmlns="">
      <p:transition spd="slow" advTm="44989"/>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0711" y="1293367"/>
            <a:ext cx="6673089" cy="369332"/>
          </a:xfrm>
          <a:prstGeom prst="rect">
            <a:avLst/>
          </a:prstGeom>
        </p:spPr>
        <p:txBody>
          <a:bodyPr vert="horz" wrap="square" lIns="0" tIns="0" rIns="0" bIns="0" rtlCol="0">
            <a:spAutoFit/>
          </a:bodyPr>
          <a:lstStyle/>
          <a:p>
            <a:pPr marL="12700">
              <a:lnSpc>
                <a:spcPct val="100000"/>
              </a:lnSpc>
            </a:pPr>
            <a:r>
              <a:rPr lang="sv-SE" sz="2400" spc="-5" dirty="0"/>
              <a:t>Information standard in </a:t>
            </a:r>
            <a:r>
              <a:rPr lang="sv-SE" sz="2400" spc="-5" dirty="0" err="1"/>
              <a:t>healthcare</a:t>
            </a:r>
            <a:endParaRPr sz="2400" dirty="0"/>
          </a:p>
        </p:txBody>
      </p:sp>
    </p:spTree>
    <p:extLst>
      <p:ext uri="{BB962C8B-B14F-4D97-AF65-F5344CB8AC3E}">
        <p14:creationId xmlns:p14="http://schemas.microsoft.com/office/powerpoint/2010/main" val="34312716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Healthcare</a:t>
            </a:r>
            <a:br>
              <a:rPr lang="sv-SE" dirty="0"/>
            </a:br>
            <a:r>
              <a:rPr lang="sv-SE" dirty="0"/>
              <a:t>standard</a:t>
            </a:r>
          </a:p>
        </p:txBody>
      </p:sp>
      <p:pic>
        <p:nvPicPr>
          <p:cNvPr id="13" name="Picture 12"/>
          <p:cNvPicPr>
            <a:picLocks noChangeAspect="1"/>
          </p:cNvPicPr>
          <p:nvPr/>
        </p:nvPicPr>
        <p:blipFill>
          <a:blip r:embed="rId2"/>
          <a:stretch>
            <a:fillRect/>
          </a:stretch>
        </p:blipFill>
        <p:spPr>
          <a:xfrm>
            <a:off x="3124200" y="209550"/>
            <a:ext cx="5867400" cy="4896744"/>
          </a:xfrm>
          <a:prstGeom prst="rect">
            <a:avLst/>
          </a:prstGeom>
        </p:spPr>
      </p:pic>
      <p:sp>
        <p:nvSpPr>
          <p:cNvPr id="14" name="Content Placeholder 2"/>
          <p:cNvSpPr>
            <a:spLocks noGrp="1"/>
          </p:cNvSpPr>
          <p:nvPr>
            <p:ph idx="1"/>
          </p:nvPr>
        </p:nvSpPr>
        <p:spPr>
          <a:xfrm>
            <a:off x="990600" y="1642218"/>
            <a:ext cx="2209800" cy="1263823"/>
          </a:xfrm>
        </p:spPr>
        <p:txBody>
          <a:bodyPr>
            <a:noAutofit/>
          </a:bodyPr>
          <a:lstStyle/>
          <a:p>
            <a:pPr>
              <a:spcBef>
                <a:spcPts val="1200"/>
              </a:spcBef>
            </a:pPr>
            <a:r>
              <a:rPr lang="en-US" sz="1800" dirty="0"/>
              <a:t>CONTSYS</a:t>
            </a:r>
          </a:p>
        </p:txBody>
      </p:sp>
    </p:spTree>
    <p:extLst>
      <p:ext uri="{BB962C8B-B14F-4D97-AF65-F5344CB8AC3E}">
        <p14:creationId xmlns:p14="http://schemas.microsoft.com/office/powerpoint/2010/main" val="17099218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Healthcare</a:t>
            </a:r>
            <a:br>
              <a:rPr lang="sv-SE" dirty="0"/>
            </a:br>
            <a:r>
              <a:rPr lang="sv-SE" dirty="0"/>
              <a:t>standard</a:t>
            </a:r>
          </a:p>
        </p:txBody>
      </p:sp>
      <p:sp>
        <p:nvSpPr>
          <p:cNvPr id="14" name="Content Placeholder 2"/>
          <p:cNvSpPr>
            <a:spLocks noGrp="1"/>
          </p:cNvSpPr>
          <p:nvPr>
            <p:ph idx="1"/>
          </p:nvPr>
        </p:nvSpPr>
        <p:spPr>
          <a:xfrm>
            <a:off x="990600" y="1642218"/>
            <a:ext cx="2209800" cy="1263823"/>
          </a:xfrm>
        </p:spPr>
        <p:txBody>
          <a:bodyPr>
            <a:noAutofit/>
          </a:bodyPr>
          <a:lstStyle/>
          <a:p>
            <a:pPr>
              <a:spcBef>
                <a:spcPts val="1200"/>
              </a:spcBef>
            </a:pPr>
            <a:r>
              <a:rPr lang="en-US" sz="1800" dirty="0"/>
              <a:t>HL7 RIM</a:t>
            </a:r>
          </a:p>
        </p:txBody>
      </p:sp>
      <p:pic>
        <p:nvPicPr>
          <p:cNvPr id="3" name="Picture 2"/>
          <p:cNvPicPr>
            <a:picLocks noChangeAspect="1"/>
          </p:cNvPicPr>
          <p:nvPr/>
        </p:nvPicPr>
        <p:blipFill>
          <a:blip r:embed="rId2"/>
          <a:stretch>
            <a:fillRect/>
          </a:stretch>
        </p:blipFill>
        <p:spPr>
          <a:xfrm>
            <a:off x="2819400" y="1276350"/>
            <a:ext cx="6270172" cy="3657600"/>
          </a:xfrm>
          <a:prstGeom prst="rect">
            <a:avLst/>
          </a:prstGeom>
        </p:spPr>
      </p:pic>
    </p:spTree>
    <p:extLst>
      <p:ext uri="{BB962C8B-B14F-4D97-AF65-F5344CB8AC3E}">
        <p14:creationId xmlns:p14="http://schemas.microsoft.com/office/powerpoint/2010/main" val="3743279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0711" y="1293367"/>
            <a:ext cx="5225289" cy="369332"/>
          </a:xfrm>
          <a:prstGeom prst="rect">
            <a:avLst/>
          </a:prstGeom>
        </p:spPr>
        <p:txBody>
          <a:bodyPr vert="horz" wrap="square" lIns="0" tIns="0" rIns="0" bIns="0" rtlCol="0">
            <a:spAutoFit/>
          </a:bodyPr>
          <a:lstStyle/>
          <a:p>
            <a:pPr marL="12700">
              <a:lnSpc>
                <a:spcPct val="100000"/>
              </a:lnSpc>
            </a:pPr>
            <a:r>
              <a:rPr lang="sv-SE" sz="2400" spc="-5" dirty="0" err="1"/>
              <a:t>OMG’s</a:t>
            </a:r>
            <a:r>
              <a:rPr lang="sv-SE" sz="2400" spc="-5" dirty="0"/>
              <a:t> </a:t>
            </a:r>
            <a:r>
              <a:rPr lang="sv-SE" sz="2400" spc="-5" dirty="0" err="1"/>
              <a:t>Model</a:t>
            </a:r>
            <a:r>
              <a:rPr lang="sv-SE" sz="2400" spc="-5" dirty="0"/>
              <a:t> Driven </a:t>
            </a:r>
            <a:r>
              <a:rPr lang="sv-SE" sz="2400" spc="-5" dirty="0" err="1"/>
              <a:t>Architecture</a:t>
            </a:r>
            <a:endParaRPr sz="2400" dirty="0"/>
          </a:p>
        </p:txBody>
      </p:sp>
    </p:spTree>
    <p:extLst>
      <p:ext uri="{BB962C8B-B14F-4D97-AF65-F5344CB8AC3E}">
        <p14:creationId xmlns:p14="http://schemas.microsoft.com/office/powerpoint/2010/main" val="183427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3" name="object 273"/>
          <p:cNvSpPr/>
          <p:nvPr/>
        </p:nvSpPr>
        <p:spPr>
          <a:xfrm>
            <a:off x="3617595" y="2349626"/>
            <a:ext cx="2432050" cy="984885"/>
          </a:xfrm>
          <a:custGeom>
            <a:avLst/>
            <a:gdLst/>
            <a:ahLst/>
            <a:cxnLst/>
            <a:rect l="l" t="t" r="r" b="b"/>
            <a:pathLst>
              <a:path w="2432050" h="984885">
                <a:moveTo>
                  <a:pt x="0" y="492252"/>
                </a:moveTo>
                <a:lnTo>
                  <a:pt x="7134" y="438608"/>
                </a:lnTo>
                <a:lnTo>
                  <a:pt x="28041" y="386639"/>
                </a:lnTo>
                <a:lnTo>
                  <a:pt x="61981" y="336645"/>
                </a:lnTo>
                <a:lnTo>
                  <a:pt x="108210" y="288926"/>
                </a:lnTo>
                <a:lnTo>
                  <a:pt x="165988" y="243783"/>
                </a:lnTo>
                <a:lnTo>
                  <a:pt x="198977" y="222271"/>
                </a:lnTo>
                <a:lnTo>
                  <a:pt x="234574" y="201515"/>
                </a:lnTo>
                <a:lnTo>
                  <a:pt x="272687" y="181553"/>
                </a:lnTo>
                <a:lnTo>
                  <a:pt x="313224" y="162422"/>
                </a:lnTo>
                <a:lnTo>
                  <a:pt x="356092" y="144160"/>
                </a:lnTo>
                <a:lnTo>
                  <a:pt x="401198" y="126805"/>
                </a:lnTo>
                <a:lnTo>
                  <a:pt x="448449" y="110393"/>
                </a:lnTo>
                <a:lnTo>
                  <a:pt x="497753" y="94963"/>
                </a:lnTo>
                <a:lnTo>
                  <a:pt x="549017" y="80552"/>
                </a:lnTo>
                <a:lnTo>
                  <a:pt x="602149" y="67197"/>
                </a:lnTo>
                <a:lnTo>
                  <a:pt x="657055" y="54936"/>
                </a:lnTo>
                <a:lnTo>
                  <a:pt x="713643" y="43806"/>
                </a:lnTo>
                <a:lnTo>
                  <a:pt x="771820" y="33845"/>
                </a:lnTo>
                <a:lnTo>
                  <a:pt x="831494" y="25091"/>
                </a:lnTo>
                <a:lnTo>
                  <a:pt x="892571" y="17580"/>
                </a:lnTo>
                <a:lnTo>
                  <a:pt x="954960" y="11351"/>
                </a:lnTo>
                <a:lnTo>
                  <a:pt x="1018567" y="6441"/>
                </a:lnTo>
                <a:lnTo>
                  <a:pt x="1083299" y="2887"/>
                </a:lnTo>
                <a:lnTo>
                  <a:pt x="1149065" y="728"/>
                </a:lnTo>
                <a:lnTo>
                  <a:pt x="1215770" y="0"/>
                </a:lnTo>
                <a:lnTo>
                  <a:pt x="1282476" y="728"/>
                </a:lnTo>
                <a:lnTo>
                  <a:pt x="1348242" y="2887"/>
                </a:lnTo>
                <a:lnTo>
                  <a:pt x="1412974" y="6441"/>
                </a:lnTo>
                <a:lnTo>
                  <a:pt x="1476581" y="11351"/>
                </a:lnTo>
                <a:lnTo>
                  <a:pt x="1538970" y="17580"/>
                </a:lnTo>
                <a:lnTo>
                  <a:pt x="1600047" y="25091"/>
                </a:lnTo>
                <a:lnTo>
                  <a:pt x="1659721" y="33845"/>
                </a:lnTo>
                <a:lnTo>
                  <a:pt x="1717898" y="43806"/>
                </a:lnTo>
                <a:lnTo>
                  <a:pt x="1774486" y="54936"/>
                </a:lnTo>
                <a:lnTo>
                  <a:pt x="1829392" y="67197"/>
                </a:lnTo>
                <a:lnTo>
                  <a:pt x="1882524" y="80552"/>
                </a:lnTo>
                <a:lnTo>
                  <a:pt x="1933788" y="94963"/>
                </a:lnTo>
                <a:lnTo>
                  <a:pt x="1983092" y="110393"/>
                </a:lnTo>
                <a:lnTo>
                  <a:pt x="2030343" y="126805"/>
                </a:lnTo>
                <a:lnTo>
                  <a:pt x="2075449" y="144160"/>
                </a:lnTo>
                <a:lnTo>
                  <a:pt x="2118317" y="162422"/>
                </a:lnTo>
                <a:lnTo>
                  <a:pt x="2158854" y="181553"/>
                </a:lnTo>
                <a:lnTo>
                  <a:pt x="2196967" y="201515"/>
                </a:lnTo>
                <a:lnTo>
                  <a:pt x="2232564" y="222271"/>
                </a:lnTo>
                <a:lnTo>
                  <a:pt x="2265553" y="243783"/>
                </a:lnTo>
                <a:lnTo>
                  <a:pt x="2323331" y="288926"/>
                </a:lnTo>
                <a:lnTo>
                  <a:pt x="2369560" y="336645"/>
                </a:lnTo>
                <a:lnTo>
                  <a:pt x="2403500" y="386639"/>
                </a:lnTo>
                <a:lnTo>
                  <a:pt x="2424407" y="438608"/>
                </a:lnTo>
                <a:lnTo>
                  <a:pt x="2431541" y="492252"/>
                </a:lnTo>
                <a:lnTo>
                  <a:pt x="2429743" y="519264"/>
                </a:lnTo>
                <a:lnTo>
                  <a:pt x="2415629" y="572108"/>
                </a:lnTo>
                <a:lnTo>
                  <a:pt x="2388113" y="623127"/>
                </a:lnTo>
                <a:lnTo>
                  <a:pt x="2347935" y="672020"/>
                </a:lnTo>
                <a:lnTo>
                  <a:pt x="2295839" y="718489"/>
                </a:lnTo>
                <a:lnTo>
                  <a:pt x="2232564" y="762232"/>
                </a:lnTo>
                <a:lnTo>
                  <a:pt x="2196967" y="782988"/>
                </a:lnTo>
                <a:lnTo>
                  <a:pt x="2158854" y="802950"/>
                </a:lnTo>
                <a:lnTo>
                  <a:pt x="2118317" y="822081"/>
                </a:lnTo>
                <a:lnTo>
                  <a:pt x="2075449" y="840343"/>
                </a:lnTo>
                <a:lnTo>
                  <a:pt x="2030343" y="857698"/>
                </a:lnTo>
                <a:lnTo>
                  <a:pt x="1983092" y="874110"/>
                </a:lnTo>
                <a:lnTo>
                  <a:pt x="1933788" y="889540"/>
                </a:lnTo>
                <a:lnTo>
                  <a:pt x="1882524" y="903951"/>
                </a:lnTo>
                <a:lnTo>
                  <a:pt x="1829392" y="917306"/>
                </a:lnTo>
                <a:lnTo>
                  <a:pt x="1774486" y="929567"/>
                </a:lnTo>
                <a:lnTo>
                  <a:pt x="1717898" y="940697"/>
                </a:lnTo>
                <a:lnTo>
                  <a:pt x="1659721" y="950658"/>
                </a:lnTo>
                <a:lnTo>
                  <a:pt x="1600047" y="959412"/>
                </a:lnTo>
                <a:lnTo>
                  <a:pt x="1538970" y="966923"/>
                </a:lnTo>
                <a:lnTo>
                  <a:pt x="1476581" y="973152"/>
                </a:lnTo>
                <a:lnTo>
                  <a:pt x="1412974" y="978062"/>
                </a:lnTo>
                <a:lnTo>
                  <a:pt x="1348242" y="981616"/>
                </a:lnTo>
                <a:lnTo>
                  <a:pt x="1282476" y="983775"/>
                </a:lnTo>
                <a:lnTo>
                  <a:pt x="1215770" y="984504"/>
                </a:lnTo>
                <a:lnTo>
                  <a:pt x="1149065" y="983775"/>
                </a:lnTo>
                <a:lnTo>
                  <a:pt x="1083299" y="981616"/>
                </a:lnTo>
                <a:lnTo>
                  <a:pt x="1018567" y="978062"/>
                </a:lnTo>
                <a:lnTo>
                  <a:pt x="954960" y="973152"/>
                </a:lnTo>
                <a:lnTo>
                  <a:pt x="892571" y="966923"/>
                </a:lnTo>
                <a:lnTo>
                  <a:pt x="831494" y="959412"/>
                </a:lnTo>
                <a:lnTo>
                  <a:pt x="771820" y="950658"/>
                </a:lnTo>
                <a:lnTo>
                  <a:pt x="713643" y="940697"/>
                </a:lnTo>
                <a:lnTo>
                  <a:pt x="657055" y="929567"/>
                </a:lnTo>
                <a:lnTo>
                  <a:pt x="602149" y="917306"/>
                </a:lnTo>
                <a:lnTo>
                  <a:pt x="549017" y="903951"/>
                </a:lnTo>
                <a:lnTo>
                  <a:pt x="497753" y="889540"/>
                </a:lnTo>
                <a:lnTo>
                  <a:pt x="448449" y="874110"/>
                </a:lnTo>
                <a:lnTo>
                  <a:pt x="401198" y="857698"/>
                </a:lnTo>
                <a:lnTo>
                  <a:pt x="356092" y="840343"/>
                </a:lnTo>
                <a:lnTo>
                  <a:pt x="313224" y="822081"/>
                </a:lnTo>
                <a:lnTo>
                  <a:pt x="272687" y="802950"/>
                </a:lnTo>
                <a:lnTo>
                  <a:pt x="234574" y="782988"/>
                </a:lnTo>
                <a:lnTo>
                  <a:pt x="198977" y="762232"/>
                </a:lnTo>
                <a:lnTo>
                  <a:pt x="165988" y="740720"/>
                </a:lnTo>
                <a:lnTo>
                  <a:pt x="108210" y="695577"/>
                </a:lnTo>
                <a:lnTo>
                  <a:pt x="61981" y="647858"/>
                </a:lnTo>
                <a:lnTo>
                  <a:pt x="28041" y="597864"/>
                </a:lnTo>
                <a:lnTo>
                  <a:pt x="7134" y="545895"/>
                </a:lnTo>
                <a:lnTo>
                  <a:pt x="0" y="492252"/>
                </a:lnTo>
                <a:close/>
              </a:path>
            </a:pathLst>
          </a:custGeom>
          <a:ln w="25146">
            <a:solidFill>
              <a:srgbClr val="002E5F"/>
            </a:solidFill>
          </a:ln>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4601210" cy="443230"/>
          </a:xfrm>
          <a:prstGeom prst="rect">
            <a:avLst/>
          </a:prstGeom>
        </p:spPr>
        <p:txBody>
          <a:bodyPr vert="horz" wrap="square" lIns="0" tIns="0" rIns="0" bIns="0" rtlCol="0">
            <a:spAutoFit/>
          </a:bodyPr>
          <a:lstStyle/>
          <a:p>
            <a:pPr marL="12700">
              <a:lnSpc>
                <a:spcPct val="100000"/>
              </a:lnSpc>
            </a:pPr>
            <a:r>
              <a:rPr sz="2800" b="1" spc="-5" dirty="0">
                <a:latin typeface="Verdana"/>
                <a:cs typeface="Verdana"/>
              </a:rPr>
              <a:t>Real </a:t>
            </a:r>
            <a:r>
              <a:rPr sz="2800" b="1" dirty="0">
                <a:latin typeface="Verdana"/>
                <a:cs typeface="Verdana"/>
              </a:rPr>
              <a:t>World and</a:t>
            </a:r>
            <a:r>
              <a:rPr sz="2800" b="1" spc="-60" dirty="0">
                <a:latin typeface="Verdana"/>
                <a:cs typeface="Verdana"/>
              </a:rPr>
              <a:t> </a:t>
            </a:r>
            <a:r>
              <a:rPr sz="2800" b="1" dirty="0">
                <a:latin typeface="Verdana"/>
                <a:cs typeface="Verdana"/>
              </a:rPr>
              <a:t>Models</a:t>
            </a:r>
            <a:endParaRPr sz="2800" dirty="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6" name="object 6"/>
          <p:cNvSpPr txBox="1"/>
          <p:nvPr/>
        </p:nvSpPr>
        <p:spPr>
          <a:xfrm>
            <a:off x="4794250" y="3381532"/>
            <a:ext cx="907415" cy="643890"/>
          </a:xfrm>
          <a:prstGeom prst="rect">
            <a:avLst/>
          </a:prstGeom>
        </p:spPr>
        <p:txBody>
          <a:bodyPr vert="horz" wrap="square" lIns="0" tIns="0" rIns="0" bIns="0" rtlCol="0">
            <a:spAutoFit/>
          </a:bodyPr>
          <a:lstStyle/>
          <a:p>
            <a:pPr marL="12700" marR="5080" indent="344170">
              <a:lnSpc>
                <a:spcPct val="103099"/>
              </a:lnSpc>
            </a:pPr>
            <a:r>
              <a:rPr sz="800" b="1" spc="5" dirty="0">
                <a:solidFill>
                  <a:srgbClr val="002E5F"/>
                </a:solidFill>
                <a:latin typeface="Arial"/>
                <a:cs typeface="Arial"/>
              </a:rPr>
              <a:t>I</a:t>
            </a:r>
            <a:r>
              <a:rPr sz="800" b="1" spc="10" dirty="0">
                <a:solidFill>
                  <a:srgbClr val="002E5F"/>
                </a:solidFill>
                <a:latin typeface="Arial"/>
                <a:cs typeface="Arial"/>
              </a:rPr>
              <a:t>nterac</a:t>
            </a:r>
            <a:r>
              <a:rPr sz="800" b="1" spc="5" dirty="0">
                <a:solidFill>
                  <a:srgbClr val="002E5F"/>
                </a:solidFill>
                <a:latin typeface="Arial"/>
                <a:cs typeface="Arial"/>
              </a:rPr>
              <a:t>ti</a:t>
            </a:r>
            <a:r>
              <a:rPr sz="800" b="1" spc="10" dirty="0">
                <a:solidFill>
                  <a:srgbClr val="002E5F"/>
                </a:solidFill>
                <a:latin typeface="Arial"/>
                <a:cs typeface="Arial"/>
              </a:rPr>
              <a:t>on  </a:t>
            </a:r>
            <a:r>
              <a:rPr sz="800" b="1" spc="15" dirty="0">
                <a:solidFill>
                  <a:srgbClr val="002E5F"/>
                </a:solidFill>
                <a:latin typeface="Arial"/>
                <a:cs typeface="Arial"/>
              </a:rPr>
              <a:t>between</a:t>
            </a:r>
            <a:r>
              <a:rPr sz="800" b="1" spc="-85" dirty="0">
                <a:solidFill>
                  <a:srgbClr val="002E5F"/>
                </a:solidFill>
                <a:latin typeface="Arial"/>
                <a:cs typeface="Arial"/>
              </a:rPr>
              <a:t> </a:t>
            </a:r>
            <a:r>
              <a:rPr sz="800" b="1" spc="10" dirty="0">
                <a:solidFill>
                  <a:srgbClr val="002E5F"/>
                </a:solidFill>
                <a:latin typeface="Arial"/>
                <a:cs typeface="Arial"/>
              </a:rPr>
              <a:t>software</a:t>
            </a:r>
            <a:endParaRPr sz="800">
              <a:latin typeface="Arial"/>
              <a:cs typeface="Arial"/>
            </a:endParaRPr>
          </a:p>
          <a:p>
            <a:pPr marL="525780">
              <a:lnSpc>
                <a:spcPct val="100000"/>
              </a:lnSpc>
              <a:spcBef>
                <a:spcPts val="30"/>
              </a:spcBef>
            </a:pPr>
            <a:r>
              <a:rPr sz="800" b="1" spc="15" dirty="0">
                <a:solidFill>
                  <a:srgbClr val="002E5F"/>
                </a:solidFill>
                <a:latin typeface="Arial"/>
                <a:cs typeface="Arial"/>
              </a:rPr>
              <a:t>o</a:t>
            </a:r>
            <a:r>
              <a:rPr sz="800" b="1" spc="10" dirty="0">
                <a:solidFill>
                  <a:srgbClr val="002E5F"/>
                </a:solidFill>
                <a:latin typeface="Arial"/>
                <a:cs typeface="Arial"/>
              </a:rPr>
              <a:t>bjekts</a:t>
            </a:r>
            <a:endParaRPr sz="800">
              <a:latin typeface="Arial"/>
              <a:cs typeface="Arial"/>
            </a:endParaRPr>
          </a:p>
          <a:p>
            <a:pPr marL="22225">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85" dirty="0">
                <a:solidFill>
                  <a:srgbClr val="002E5F"/>
                </a:solidFill>
                <a:latin typeface="Arial"/>
                <a:cs typeface="Arial"/>
              </a:rPr>
              <a:t> </a:t>
            </a:r>
            <a:r>
              <a:rPr sz="800" spc="15" dirty="0">
                <a:solidFill>
                  <a:srgbClr val="002E5F"/>
                </a:solidFill>
                <a:latin typeface="Arial"/>
                <a:cs typeface="Arial"/>
              </a:rPr>
              <a:t>Sequence</a:t>
            </a:r>
            <a:endParaRPr sz="800">
              <a:latin typeface="Arial"/>
              <a:cs typeface="Arial"/>
            </a:endParaRPr>
          </a:p>
          <a:p>
            <a:pPr marL="478155">
              <a:lnSpc>
                <a:spcPct val="100000"/>
              </a:lnSpc>
              <a:spcBef>
                <a:spcPts val="30"/>
              </a:spcBef>
            </a:pPr>
            <a:r>
              <a:rPr sz="800" spc="10" dirty="0">
                <a:solidFill>
                  <a:srgbClr val="002E5F"/>
                </a:solidFill>
                <a:latin typeface="Arial"/>
                <a:cs typeface="Arial"/>
              </a:rPr>
              <a:t>diagram)</a:t>
            </a:r>
            <a:endParaRPr sz="800">
              <a:latin typeface="Arial"/>
              <a:cs typeface="Arial"/>
            </a:endParaRPr>
          </a:p>
        </p:txBody>
      </p:sp>
      <p:sp>
        <p:nvSpPr>
          <p:cNvPr id="7" name="object 7"/>
          <p:cNvSpPr/>
          <p:nvPr/>
        </p:nvSpPr>
        <p:spPr>
          <a:xfrm>
            <a:off x="5975984" y="3594734"/>
            <a:ext cx="0" cy="193040"/>
          </a:xfrm>
          <a:custGeom>
            <a:avLst/>
            <a:gdLst/>
            <a:ahLst/>
            <a:cxnLst/>
            <a:rect l="l" t="t" r="r" b="b"/>
            <a:pathLst>
              <a:path h="193039">
                <a:moveTo>
                  <a:pt x="0" y="0"/>
                </a:moveTo>
                <a:lnTo>
                  <a:pt x="0" y="192785"/>
                </a:lnTo>
              </a:path>
            </a:pathLst>
          </a:custGeom>
          <a:ln w="9906">
            <a:solidFill>
              <a:srgbClr val="002E5F"/>
            </a:solidFill>
          </a:ln>
        </p:spPr>
        <p:txBody>
          <a:bodyPr wrap="square" lIns="0" tIns="0" rIns="0" bIns="0" rtlCol="0"/>
          <a:lstStyle/>
          <a:p>
            <a:endParaRPr/>
          </a:p>
        </p:txBody>
      </p:sp>
      <p:sp>
        <p:nvSpPr>
          <p:cNvPr id="8" name="object 8"/>
          <p:cNvSpPr/>
          <p:nvPr/>
        </p:nvSpPr>
        <p:spPr>
          <a:xfrm>
            <a:off x="6658736" y="3463671"/>
            <a:ext cx="0" cy="323850"/>
          </a:xfrm>
          <a:custGeom>
            <a:avLst/>
            <a:gdLst/>
            <a:ahLst/>
            <a:cxnLst/>
            <a:rect l="l" t="t" r="r" b="b"/>
            <a:pathLst>
              <a:path h="323850">
                <a:moveTo>
                  <a:pt x="0" y="0"/>
                </a:moveTo>
                <a:lnTo>
                  <a:pt x="0" y="323849"/>
                </a:lnTo>
              </a:path>
            </a:pathLst>
          </a:custGeom>
          <a:ln w="9906">
            <a:solidFill>
              <a:srgbClr val="002E5F"/>
            </a:solidFill>
          </a:ln>
        </p:spPr>
        <p:txBody>
          <a:bodyPr wrap="square" lIns="0" tIns="0" rIns="0" bIns="0" rtlCol="0"/>
          <a:lstStyle/>
          <a:p>
            <a:endParaRPr/>
          </a:p>
        </p:txBody>
      </p:sp>
      <p:sp>
        <p:nvSpPr>
          <p:cNvPr id="9" name="object 9"/>
          <p:cNvSpPr/>
          <p:nvPr/>
        </p:nvSpPr>
        <p:spPr>
          <a:xfrm>
            <a:off x="6334886" y="3463671"/>
            <a:ext cx="0" cy="131445"/>
          </a:xfrm>
          <a:custGeom>
            <a:avLst/>
            <a:gdLst/>
            <a:ahLst/>
            <a:cxnLst/>
            <a:rect l="l" t="t" r="r" b="b"/>
            <a:pathLst>
              <a:path h="131445">
                <a:moveTo>
                  <a:pt x="0" y="0"/>
                </a:moveTo>
                <a:lnTo>
                  <a:pt x="0" y="131063"/>
                </a:lnTo>
              </a:path>
            </a:pathLst>
          </a:custGeom>
          <a:ln w="9906">
            <a:solidFill>
              <a:srgbClr val="002E5F"/>
            </a:solidFill>
          </a:ln>
        </p:spPr>
        <p:txBody>
          <a:bodyPr wrap="square" lIns="0" tIns="0" rIns="0" bIns="0" rtlCol="0"/>
          <a:lstStyle/>
          <a:p>
            <a:endParaRPr/>
          </a:p>
        </p:txBody>
      </p:sp>
      <p:sp>
        <p:nvSpPr>
          <p:cNvPr id="10" name="object 10"/>
          <p:cNvSpPr/>
          <p:nvPr/>
        </p:nvSpPr>
        <p:spPr>
          <a:xfrm>
            <a:off x="6334886" y="3757040"/>
            <a:ext cx="0" cy="30480"/>
          </a:xfrm>
          <a:custGeom>
            <a:avLst/>
            <a:gdLst/>
            <a:ahLst/>
            <a:cxnLst/>
            <a:rect l="l" t="t" r="r" b="b"/>
            <a:pathLst>
              <a:path h="30479">
                <a:moveTo>
                  <a:pt x="0" y="0"/>
                </a:moveTo>
                <a:lnTo>
                  <a:pt x="0" y="30480"/>
                </a:lnTo>
              </a:path>
            </a:pathLst>
          </a:custGeom>
          <a:ln w="9906">
            <a:solidFill>
              <a:srgbClr val="002E5F"/>
            </a:solidFill>
          </a:ln>
        </p:spPr>
        <p:txBody>
          <a:bodyPr wrap="square" lIns="0" tIns="0" rIns="0" bIns="0" rtlCol="0"/>
          <a:lstStyle/>
          <a:p>
            <a:endParaRPr/>
          </a:p>
        </p:txBody>
      </p:sp>
      <p:sp>
        <p:nvSpPr>
          <p:cNvPr id="11" name="object 11"/>
          <p:cNvSpPr/>
          <p:nvPr/>
        </p:nvSpPr>
        <p:spPr>
          <a:xfrm>
            <a:off x="5947790" y="3433190"/>
            <a:ext cx="53340" cy="161925"/>
          </a:xfrm>
          <a:custGeom>
            <a:avLst/>
            <a:gdLst/>
            <a:ahLst/>
            <a:cxnLst/>
            <a:rect l="l" t="t" r="r" b="b"/>
            <a:pathLst>
              <a:path w="53339" h="161925">
                <a:moveTo>
                  <a:pt x="0" y="161544"/>
                </a:moveTo>
                <a:lnTo>
                  <a:pt x="53339" y="161544"/>
                </a:lnTo>
                <a:lnTo>
                  <a:pt x="53339" y="0"/>
                </a:lnTo>
                <a:lnTo>
                  <a:pt x="0" y="0"/>
                </a:lnTo>
                <a:lnTo>
                  <a:pt x="0" y="161544"/>
                </a:lnTo>
                <a:close/>
              </a:path>
            </a:pathLst>
          </a:custGeom>
          <a:ln w="9906">
            <a:solidFill>
              <a:srgbClr val="002E5F"/>
            </a:solidFill>
          </a:ln>
        </p:spPr>
        <p:txBody>
          <a:bodyPr wrap="square" lIns="0" tIns="0" rIns="0" bIns="0" rtlCol="0"/>
          <a:lstStyle/>
          <a:p>
            <a:endParaRPr/>
          </a:p>
        </p:txBody>
      </p:sp>
      <p:sp>
        <p:nvSpPr>
          <p:cNvPr id="12" name="object 12"/>
          <p:cNvSpPr/>
          <p:nvPr/>
        </p:nvSpPr>
        <p:spPr>
          <a:xfrm>
            <a:off x="6299834" y="3594734"/>
            <a:ext cx="54610" cy="162560"/>
          </a:xfrm>
          <a:custGeom>
            <a:avLst/>
            <a:gdLst/>
            <a:ahLst/>
            <a:cxnLst/>
            <a:rect l="l" t="t" r="r" b="b"/>
            <a:pathLst>
              <a:path w="54610" h="162560">
                <a:moveTo>
                  <a:pt x="0" y="162305"/>
                </a:moveTo>
                <a:lnTo>
                  <a:pt x="54101" y="162305"/>
                </a:lnTo>
                <a:lnTo>
                  <a:pt x="54101" y="0"/>
                </a:lnTo>
                <a:lnTo>
                  <a:pt x="0" y="0"/>
                </a:lnTo>
                <a:lnTo>
                  <a:pt x="0" y="162305"/>
                </a:lnTo>
                <a:close/>
              </a:path>
            </a:pathLst>
          </a:custGeom>
          <a:ln w="9906">
            <a:solidFill>
              <a:srgbClr val="002E5F"/>
            </a:solidFill>
          </a:ln>
        </p:spPr>
        <p:txBody>
          <a:bodyPr wrap="square" lIns="0" tIns="0" rIns="0" bIns="0" rtlCol="0"/>
          <a:lstStyle/>
          <a:p>
            <a:endParaRPr/>
          </a:p>
        </p:txBody>
      </p:sp>
      <p:sp>
        <p:nvSpPr>
          <p:cNvPr id="13" name="object 13"/>
          <p:cNvSpPr/>
          <p:nvPr/>
        </p:nvSpPr>
        <p:spPr>
          <a:xfrm>
            <a:off x="6001130" y="3552063"/>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4" name="object 14"/>
          <p:cNvSpPr/>
          <p:nvPr/>
        </p:nvSpPr>
        <p:spPr>
          <a:xfrm>
            <a:off x="6363080" y="3713607"/>
            <a:ext cx="323850" cy="76200"/>
          </a:xfrm>
          <a:custGeom>
            <a:avLst/>
            <a:gdLst/>
            <a:ahLst/>
            <a:cxnLst/>
            <a:rect l="l" t="t" r="r" b="b"/>
            <a:pathLst>
              <a:path w="323850" h="76200">
                <a:moveTo>
                  <a:pt x="247650" y="0"/>
                </a:moveTo>
                <a:lnTo>
                  <a:pt x="247650" y="76200"/>
                </a:lnTo>
                <a:lnTo>
                  <a:pt x="311150" y="44450"/>
                </a:lnTo>
                <a:lnTo>
                  <a:pt x="260350" y="44450"/>
                </a:lnTo>
                <a:lnTo>
                  <a:pt x="260350" y="31750"/>
                </a:lnTo>
                <a:lnTo>
                  <a:pt x="311150" y="31750"/>
                </a:lnTo>
                <a:lnTo>
                  <a:pt x="247650" y="0"/>
                </a:lnTo>
                <a:close/>
              </a:path>
              <a:path w="323850" h="76200">
                <a:moveTo>
                  <a:pt x="247650" y="31750"/>
                </a:moveTo>
                <a:lnTo>
                  <a:pt x="0" y="31750"/>
                </a:lnTo>
                <a:lnTo>
                  <a:pt x="0" y="44450"/>
                </a:lnTo>
                <a:lnTo>
                  <a:pt x="247650" y="44450"/>
                </a:lnTo>
                <a:lnTo>
                  <a:pt x="247650" y="31750"/>
                </a:lnTo>
                <a:close/>
              </a:path>
              <a:path w="323850" h="76200">
                <a:moveTo>
                  <a:pt x="311150" y="31750"/>
                </a:moveTo>
                <a:lnTo>
                  <a:pt x="260350" y="31750"/>
                </a:lnTo>
                <a:lnTo>
                  <a:pt x="260350" y="44450"/>
                </a:lnTo>
                <a:lnTo>
                  <a:pt x="311150" y="44450"/>
                </a:lnTo>
                <a:lnTo>
                  <a:pt x="323850" y="38100"/>
                </a:lnTo>
                <a:lnTo>
                  <a:pt x="311150" y="31750"/>
                </a:lnTo>
                <a:close/>
              </a:path>
            </a:pathLst>
          </a:custGeom>
          <a:solidFill>
            <a:srgbClr val="002E5F"/>
          </a:solidFill>
        </p:spPr>
        <p:txBody>
          <a:bodyPr wrap="square" lIns="0" tIns="0" rIns="0" bIns="0" rtlCol="0"/>
          <a:lstStyle/>
          <a:p>
            <a:endParaRPr/>
          </a:p>
        </p:txBody>
      </p:sp>
      <p:sp>
        <p:nvSpPr>
          <p:cNvPr id="15" name="object 15"/>
          <p:cNvSpPr/>
          <p:nvPr/>
        </p:nvSpPr>
        <p:spPr>
          <a:xfrm>
            <a:off x="5847207" y="3417951"/>
            <a:ext cx="217170" cy="0"/>
          </a:xfrm>
          <a:custGeom>
            <a:avLst/>
            <a:gdLst/>
            <a:ahLst/>
            <a:cxnLst/>
            <a:rect l="l" t="t" r="r" b="b"/>
            <a:pathLst>
              <a:path w="217170">
                <a:moveTo>
                  <a:pt x="0" y="0"/>
                </a:moveTo>
                <a:lnTo>
                  <a:pt x="217170" y="0"/>
                </a:lnTo>
              </a:path>
            </a:pathLst>
          </a:custGeom>
          <a:ln w="53339">
            <a:solidFill>
              <a:srgbClr val="FFFFFF"/>
            </a:solidFill>
          </a:ln>
        </p:spPr>
        <p:txBody>
          <a:bodyPr wrap="square" lIns="0" tIns="0" rIns="0" bIns="0" rtlCol="0"/>
          <a:lstStyle/>
          <a:p>
            <a:endParaRPr/>
          </a:p>
        </p:txBody>
      </p:sp>
      <p:sp>
        <p:nvSpPr>
          <p:cNvPr id="16" name="object 16"/>
          <p:cNvSpPr/>
          <p:nvPr/>
        </p:nvSpPr>
        <p:spPr>
          <a:xfrm>
            <a:off x="5847207" y="339128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7" name="object 17"/>
          <p:cNvSpPr/>
          <p:nvPr/>
        </p:nvSpPr>
        <p:spPr>
          <a:xfrm>
            <a:off x="6225921" y="3410330"/>
            <a:ext cx="217170" cy="53340"/>
          </a:xfrm>
          <a:custGeom>
            <a:avLst/>
            <a:gdLst/>
            <a:ahLst/>
            <a:cxnLst/>
            <a:rect l="l" t="t" r="r" b="b"/>
            <a:pathLst>
              <a:path w="217170" h="53339">
                <a:moveTo>
                  <a:pt x="0" y="53340"/>
                </a:moveTo>
                <a:lnTo>
                  <a:pt x="217170" y="53340"/>
                </a:lnTo>
                <a:lnTo>
                  <a:pt x="217170" y="0"/>
                </a:lnTo>
                <a:lnTo>
                  <a:pt x="0" y="0"/>
                </a:lnTo>
                <a:lnTo>
                  <a:pt x="0" y="53340"/>
                </a:lnTo>
                <a:close/>
              </a:path>
            </a:pathLst>
          </a:custGeom>
          <a:ln w="9906">
            <a:solidFill>
              <a:srgbClr val="002E5F"/>
            </a:solidFill>
          </a:ln>
        </p:spPr>
        <p:txBody>
          <a:bodyPr wrap="square" lIns="0" tIns="0" rIns="0" bIns="0" rtlCol="0"/>
          <a:lstStyle/>
          <a:p>
            <a:endParaRPr/>
          </a:p>
        </p:txBody>
      </p:sp>
      <p:sp>
        <p:nvSpPr>
          <p:cNvPr id="18" name="object 18"/>
          <p:cNvSpPr/>
          <p:nvPr/>
        </p:nvSpPr>
        <p:spPr>
          <a:xfrm>
            <a:off x="6549770" y="3408807"/>
            <a:ext cx="217170" cy="54610"/>
          </a:xfrm>
          <a:custGeom>
            <a:avLst/>
            <a:gdLst/>
            <a:ahLst/>
            <a:cxnLst/>
            <a:rect l="l" t="t" r="r" b="b"/>
            <a:pathLst>
              <a:path w="217170" h="54610">
                <a:moveTo>
                  <a:pt x="0" y="54102"/>
                </a:moveTo>
                <a:lnTo>
                  <a:pt x="217170" y="54102"/>
                </a:lnTo>
                <a:lnTo>
                  <a:pt x="217170" y="0"/>
                </a:lnTo>
                <a:lnTo>
                  <a:pt x="0" y="0"/>
                </a:lnTo>
                <a:lnTo>
                  <a:pt x="0" y="54102"/>
                </a:lnTo>
                <a:close/>
              </a:path>
            </a:pathLst>
          </a:custGeom>
          <a:ln w="9906">
            <a:solidFill>
              <a:srgbClr val="002E5F"/>
            </a:solidFill>
          </a:ln>
        </p:spPr>
        <p:txBody>
          <a:bodyPr wrap="square" lIns="0" tIns="0" rIns="0" bIns="0" rtlCol="0"/>
          <a:lstStyle/>
          <a:p>
            <a:endParaRPr/>
          </a:p>
        </p:txBody>
      </p:sp>
      <p:sp>
        <p:nvSpPr>
          <p:cNvPr id="19" name="object 19"/>
          <p:cNvSpPr/>
          <p:nvPr/>
        </p:nvSpPr>
        <p:spPr>
          <a:xfrm>
            <a:off x="5361813"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0" name="object 20"/>
          <p:cNvSpPr/>
          <p:nvPr/>
        </p:nvSpPr>
        <p:spPr>
          <a:xfrm>
            <a:off x="5740527" y="2690241"/>
            <a:ext cx="215900" cy="108585"/>
          </a:xfrm>
          <a:custGeom>
            <a:avLst/>
            <a:gdLst/>
            <a:ahLst/>
            <a:cxnLst/>
            <a:rect l="l" t="t" r="r" b="b"/>
            <a:pathLst>
              <a:path w="215900" h="108585">
                <a:moveTo>
                  <a:pt x="0" y="54101"/>
                </a:moveTo>
                <a:lnTo>
                  <a:pt x="8471" y="33057"/>
                </a:lnTo>
                <a:lnTo>
                  <a:pt x="31575" y="15859"/>
                </a:lnTo>
                <a:lnTo>
                  <a:pt x="65847" y="4256"/>
                </a:lnTo>
                <a:lnTo>
                  <a:pt x="107823" y="0"/>
                </a:lnTo>
                <a:lnTo>
                  <a:pt x="149798" y="4256"/>
                </a:lnTo>
                <a:lnTo>
                  <a:pt x="184070" y="15859"/>
                </a:lnTo>
                <a:lnTo>
                  <a:pt x="207174" y="33057"/>
                </a:lnTo>
                <a:lnTo>
                  <a:pt x="215646" y="54101"/>
                </a:lnTo>
                <a:lnTo>
                  <a:pt x="207174" y="75146"/>
                </a:lnTo>
                <a:lnTo>
                  <a:pt x="184070" y="92344"/>
                </a:lnTo>
                <a:lnTo>
                  <a:pt x="149798" y="103947"/>
                </a:lnTo>
                <a:lnTo>
                  <a:pt x="107823"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1" name="object 21"/>
          <p:cNvSpPr/>
          <p:nvPr/>
        </p:nvSpPr>
        <p:spPr>
          <a:xfrm>
            <a:off x="5523357" y="2851785"/>
            <a:ext cx="215900" cy="108585"/>
          </a:xfrm>
          <a:custGeom>
            <a:avLst/>
            <a:gdLst/>
            <a:ahLst/>
            <a:cxnLst/>
            <a:rect l="l" t="t" r="r" b="b"/>
            <a:pathLst>
              <a:path w="215900" h="108585">
                <a:moveTo>
                  <a:pt x="0" y="54101"/>
                </a:moveTo>
                <a:lnTo>
                  <a:pt x="8471" y="33057"/>
                </a:lnTo>
                <a:lnTo>
                  <a:pt x="31575" y="15859"/>
                </a:lnTo>
                <a:lnTo>
                  <a:pt x="65847" y="4256"/>
                </a:lnTo>
                <a:lnTo>
                  <a:pt x="107822" y="0"/>
                </a:lnTo>
                <a:lnTo>
                  <a:pt x="149798" y="4256"/>
                </a:lnTo>
                <a:lnTo>
                  <a:pt x="184070" y="15859"/>
                </a:lnTo>
                <a:lnTo>
                  <a:pt x="207174" y="33057"/>
                </a:lnTo>
                <a:lnTo>
                  <a:pt x="215645" y="54101"/>
                </a:lnTo>
                <a:lnTo>
                  <a:pt x="207174" y="75146"/>
                </a:lnTo>
                <a:lnTo>
                  <a:pt x="184070" y="92344"/>
                </a:lnTo>
                <a:lnTo>
                  <a:pt x="149798" y="103947"/>
                </a:lnTo>
                <a:lnTo>
                  <a:pt x="107822" y="108203"/>
                </a:lnTo>
                <a:lnTo>
                  <a:pt x="65847" y="103947"/>
                </a:lnTo>
                <a:lnTo>
                  <a:pt x="31575" y="92344"/>
                </a:lnTo>
                <a:lnTo>
                  <a:pt x="8471" y="75146"/>
                </a:lnTo>
                <a:lnTo>
                  <a:pt x="0" y="54101"/>
                </a:lnTo>
                <a:close/>
              </a:path>
            </a:pathLst>
          </a:custGeom>
          <a:ln w="9906">
            <a:solidFill>
              <a:srgbClr val="002E5F"/>
            </a:solidFill>
          </a:ln>
        </p:spPr>
        <p:txBody>
          <a:bodyPr wrap="square" lIns="0" tIns="0" rIns="0" bIns="0" rtlCol="0"/>
          <a:lstStyle/>
          <a:p>
            <a:endParaRPr/>
          </a:p>
        </p:txBody>
      </p:sp>
      <p:sp>
        <p:nvSpPr>
          <p:cNvPr id="22" name="object 22"/>
          <p:cNvSpPr/>
          <p:nvPr/>
        </p:nvSpPr>
        <p:spPr>
          <a:xfrm>
            <a:off x="5577459" y="2707004"/>
            <a:ext cx="161925" cy="76200"/>
          </a:xfrm>
          <a:custGeom>
            <a:avLst/>
            <a:gdLst/>
            <a:ahLst/>
            <a:cxnLst/>
            <a:rect l="l" t="t" r="r" b="b"/>
            <a:pathLst>
              <a:path w="161925" h="76200">
                <a:moveTo>
                  <a:pt x="161543" y="31750"/>
                </a:moveTo>
                <a:lnTo>
                  <a:pt x="110743" y="31750"/>
                </a:lnTo>
                <a:lnTo>
                  <a:pt x="110743" y="44450"/>
                </a:lnTo>
                <a:lnTo>
                  <a:pt x="161543" y="44450"/>
                </a:lnTo>
                <a:lnTo>
                  <a:pt x="161543" y="31750"/>
                </a:lnTo>
                <a:close/>
              </a:path>
              <a:path w="161925" h="76200">
                <a:moveTo>
                  <a:pt x="76200" y="0"/>
                </a:moveTo>
                <a:lnTo>
                  <a:pt x="0" y="38100"/>
                </a:lnTo>
                <a:lnTo>
                  <a:pt x="76200" y="76200"/>
                </a:lnTo>
                <a:lnTo>
                  <a:pt x="76200" y="44450"/>
                </a:lnTo>
                <a:lnTo>
                  <a:pt x="63500" y="44450"/>
                </a:lnTo>
                <a:lnTo>
                  <a:pt x="63500" y="31750"/>
                </a:lnTo>
                <a:lnTo>
                  <a:pt x="76200" y="31750"/>
                </a:lnTo>
                <a:lnTo>
                  <a:pt x="76200" y="0"/>
                </a:lnTo>
                <a:close/>
              </a:path>
              <a:path w="161925" h="76200">
                <a:moveTo>
                  <a:pt x="72643" y="31750"/>
                </a:moveTo>
                <a:lnTo>
                  <a:pt x="63500" y="31750"/>
                </a:lnTo>
                <a:lnTo>
                  <a:pt x="63500" y="44450"/>
                </a:lnTo>
                <a:lnTo>
                  <a:pt x="72643" y="44450"/>
                </a:lnTo>
                <a:lnTo>
                  <a:pt x="72643" y="31750"/>
                </a:lnTo>
                <a:close/>
              </a:path>
              <a:path w="161925" h="76200">
                <a:moveTo>
                  <a:pt x="76200" y="31750"/>
                </a:moveTo>
                <a:lnTo>
                  <a:pt x="72643" y="31750"/>
                </a:lnTo>
                <a:lnTo>
                  <a:pt x="72643" y="44450"/>
                </a:lnTo>
                <a:lnTo>
                  <a:pt x="76200" y="44450"/>
                </a:lnTo>
                <a:lnTo>
                  <a:pt x="76200" y="31750"/>
                </a:lnTo>
                <a:close/>
              </a:path>
            </a:pathLst>
          </a:custGeom>
          <a:solidFill>
            <a:srgbClr val="002E5F"/>
          </a:solidFill>
        </p:spPr>
        <p:txBody>
          <a:bodyPr wrap="square" lIns="0" tIns="0" rIns="0" bIns="0" rtlCol="0"/>
          <a:lstStyle/>
          <a:p>
            <a:endParaRPr/>
          </a:p>
        </p:txBody>
      </p:sp>
      <p:sp>
        <p:nvSpPr>
          <p:cNvPr id="23" name="object 23"/>
          <p:cNvSpPr/>
          <p:nvPr/>
        </p:nvSpPr>
        <p:spPr>
          <a:xfrm>
            <a:off x="4977003" y="2691002"/>
            <a:ext cx="71755" cy="48260"/>
          </a:xfrm>
          <a:custGeom>
            <a:avLst/>
            <a:gdLst/>
            <a:ahLst/>
            <a:cxnLst/>
            <a:rect l="l" t="t" r="r" b="b"/>
            <a:pathLst>
              <a:path w="71754" h="48260">
                <a:moveTo>
                  <a:pt x="0" y="24003"/>
                </a:moveTo>
                <a:lnTo>
                  <a:pt x="2809" y="14680"/>
                </a:lnTo>
                <a:lnTo>
                  <a:pt x="10477" y="7048"/>
                </a:lnTo>
                <a:lnTo>
                  <a:pt x="21859" y="1893"/>
                </a:lnTo>
                <a:lnTo>
                  <a:pt x="35813" y="0"/>
                </a:lnTo>
                <a:lnTo>
                  <a:pt x="49768" y="1893"/>
                </a:lnTo>
                <a:lnTo>
                  <a:pt x="61150" y="7048"/>
                </a:lnTo>
                <a:lnTo>
                  <a:pt x="68818" y="14680"/>
                </a:lnTo>
                <a:lnTo>
                  <a:pt x="71627" y="24003"/>
                </a:lnTo>
                <a:lnTo>
                  <a:pt x="68818" y="33325"/>
                </a:lnTo>
                <a:lnTo>
                  <a:pt x="61150" y="40957"/>
                </a:lnTo>
                <a:lnTo>
                  <a:pt x="49768" y="46112"/>
                </a:lnTo>
                <a:lnTo>
                  <a:pt x="35813" y="48006"/>
                </a:lnTo>
                <a:lnTo>
                  <a:pt x="21859" y="46112"/>
                </a:lnTo>
                <a:lnTo>
                  <a:pt x="10477" y="40957"/>
                </a:lnTo>
                <a:lnTo>
                  <a:pt x="2809" y="33325"/>
                </a:lnTo>
                <a:lnTo>
                  <a:pt x="0" y="24003"/>
                </a:lnTo>
                <a:close/>
              </a:path>
            </a:pathLst>
          </a:custGeom>
          <a:ln w="9906">
            <a:solidFill>
              <a:srgbClr val="002E5F"/>
            </a:solidFill>
          </a:ln>
        </p:spPr>
        <p:txBody>
          <a:bodyPr wrap="square" lIns="0" tIns="0" rIns="0" bIns="0" rtlCol="0"/>
          <a:lstStyle/>
          <a:p>
            <a:endParaRPr/>
          </a:p>
        </p:txBody>
      </p:sp>
      <p:sp>
        <p:nvSpPr>
          <p:cNvPr id="24" name="object 24"/>
          <p:cNvSpPr/>
          <p:nvPr/>
        </p:nvSpPr>
        <p:spPr>
          <a:xfrm>
            <a:off x="5013578" y="2739008"/>
            <a:ext cx="0" cy="120014"/>
          </a:xfrm>
          <a:custGeom>
            <a:avLst/>
            <a:gdLst/>
            <a:ahLst/>
            <a:cxnLst/>
            <a:rect l="l" t="t" r="r" b="b"/>
            <a:pathLst>
              <a:path h="120014">
                <a:moveTo>
                  <a:pt x="0" y="0"/>
                </a:moveTo>
                <a:lnTo>
                  <a:pt x="0" y="119634"/>
                </a:lnTo>
              </a:path>
            </a:pathLst>
          </a:custGeom>
          <a:ln w="9906">
            <a:solidFill>
              <a:srgbClr val="002E5F"/>
            </a:solidFill>
          </a:ln>
        </p:spPr>
        <p:txBody>
          <a:bodyPr wrap="square" lIns="0" tIns="0" rIns="0" bIns="0" rtlCol="0"/>
          <a:lstStyle/>
          <a:p>
            <a:endParaRPr/>
          </a:p>
        </p:txBody>
      </p:sp>
      <p:sp>
        <p:nvSpPr>
          <p:cNvPr id="25" name="object 25"/>
          <p:cNvSpPr/>
          <p:nvPr/>
        </p:nvSpPr>
        <p:spPr>
          <a:xfrm>
            <a:off x="4941189" y="2858642"/>
            <a:ext cx="72390" cy="48260"/>
          </a:xfrm>
          <a:custGeom>
            <a:avLst/>
            <a:gdLst/>
            <a:ahLst/>
            <a:cxnLst/>
            <a:rect l="l" t="t" r="r" b="b"/>
            <a:pathLst>
              <a:path w="72389" h="48260">
                <a:moveTo>
                  <a:pt x="72389" y="0"/>
                </a:moveTo>
                <a:lnTo>
                  <a:pt x="0" y="48006"/>
                </a:lnTo>
              </a:path>
            </a:pathLst>
          </a:custGeom>
          <a:ln w="9905">
            <a:solidFill>
              <a:srgbClr val="002E5F"/>
            </a:solidFill>
          </a:ln>
        </p:spPr>
        <p:txBody>
          <a:bodyPr wrap="square" lIns="0" tIns="0" rIns="0" bIns="0" rtlCol="0"/>
          <a:lstStyle/>
          <a:p>
            <a:endParaRPr/>
          </a:p>
        </p:txBody>
      </p:sp>
      <p:sp>
        <p:nvSpPr>
          <p:cNvPr id="26" name="object 26"/>
          <p:cNvSpPr/>
          <p:nvPr/>
        </p:nvSpPr>
        <p:spPr>
          <a:xfrm>
            <a:off x="5013578" y="2858642"/>
            <a:ext cx="71755" cy="48260"/>
          </a:xfrm>
          <a:custGeom>
            <a:avLst/>
            <a:gdLst/>
            <a:ahLst/>
            <a:cxnLst/>
            <a:rect l="l" t="t" r="r" b="b"/>
            <a:pathLst>
              <a:path w="71754" h="48260">
                <a:moveTo>
                  <a:pt x="0" y="0"/>
                </a:moveTo>
                <a:lnTo>
                  <a:pt x="71628" y="48006"/>
                </a:lnTo>
              </a:path>
            </a:pathLst>
          </a:custGeom>
          <a:ln w="9906">
            <a:solidFill>
              <a:srgbClr val="002E5F"/>
            </a:solidFill>
          </a:ln>
        </p:spPr>
        <p:txBody>
          <a:bodyPr wrap="square" lIns="0" tIns="0" rIns="0" bIns="0" rtlCol="0"/>
          <a:lstStyle/>
          <a:p>
            <a:endParaRPr/>
          </a:p>
        </p:txBody>
      </p:sp>
      <p:sp>
        <p:nvSpPr>
          <p:cNvPr id="27" name="object 27"/>
          <p:cNvSpPr/>
          <p:nvPr/>
        </p:nvSpPr>
        <p:spPr>
          <a:xfrm>
            <a:off x="4929759" y="2774060"/>
            <a:ext cx="180340" cy="0"/>
          </a:xfrm>
          <a:custGeom>
            <a:avLst/>
            <a:gdLst/>
            <a:ahLst/>
            <a:cxnLst/>
            <a:rect l="l" t="t" r="r" b="b"/>
            <a:pathLst>
              <a:path w="180339">
                <a:moveTo>
                  <a:pt x="0" y="0"/>
                </a:moveTo>
                <a:lnTo>
                  <a:pt x="179831" y="0"/>
                </a:lnTo>
              </a:path>
            </a:pathLst>
          </a:custGeom>
          <a:ln w="9906">
            <a:solidFill>
              <a:srgbClr val="002E5F"/>
            </a:solidFill>
          </a:ln>
        </p:spPr>
        <p:txBody>
          <a:bodyPr wrap="square" lIns="0" tIns="0" rIns="0" bIns="0" rtlCol="0"/>
          <a:lstStyle/>
          <a:p>
            <a:endParaRPr/>
          </a:p>
        </p:txBody>
      </p:sp>
      <p:sp>
        <p:nvSpPr>
          <p:cNvPr id="28" name="object 28"/>
          <p:cNvSpPr/>
          <p:nvPr/>
        </p:nvSpPr>
        <p:spPr>
          <a:xfrm>
            <a:off x="5143372" y="2744723"/>
            <a:ext cx="218440" cy="113030"/>
          </a:xfrm>
          <a:custGeom>
            <a:avLst/>
            <a:gdLst/>
            <a:ahLst/>
            <a:cxnLst/>
            <a:rect l="l" t="t" r="r" b="b"/>
            <a:pathLst>
              <a:path w="218439" h="113030">
                <a:moveTo>
                  <a:pt x="147319" y="28511"/>
                </a:moveTo>
                <a:lnTo>
                  <a:pt x="0" y="101345"/>
                </a:lnTo>
                <a:lnTo>
                  <a:pt x="5587" y="112775"/>
                </a:lnTo>
                <a:lnTo>
                  <a:pt x="152958" y="39916"/>
                </a:lnTo>
                <a:lnTo>
                  <a:pt x="147319" y="28511"/>
                </a:lnTo>
                <a:close/>
              </a:path>
              <a:path w="218439" h="113030">
                <a:moveTo>
                  <a:pt x="201423" y="22859"/>
                </a:moveTo>
                <a:lnTo>
                  <a:pt x="158750" y="22859"/>
                </a:lnTo>
                <a:lnTo>
                  <a:pt x="164337" y="34289"/>
                </a:lnTo>
                <a:lnTo>
                  <a:pt x="152958" y="39916"/>
                </a:lnTo>
                <a:lnTo>
                  <a:pt x="167004" y="68325"/>
                </a:lnTo>
                <a:lnTo>
                  <a:pt x="201423" y="22859"/>
                </a:lnTo>
                <a:close/>
              </a:path>
              <a:path w="218439" h="113030">
                <a:moveTo>
                  <a:pt x="158750" y="22859"/>
                </a:moveTo>
                <a:lnTo>
                  <a:pt x="147319" y="28511"/>
                </a:lnTo>
                <a:lnTo>
                  <a:pt x="152958" y="39916"/>
                </a:lnTo>
                <a:lnTo>
                  <a:pt x="164337" y="34289"/>
                </a:lnTo>
                <a:lnTo>
                  <a:pt x="158750" y="22859"/>
                </a:lnTo>
                <a:close/>
              </a:path>
              <a:path w="218439" h="113030">
                <a:moveTo>
                  <a:pt x="133223" y="0"/>
                </a:moveTo>
                <a:lnTo>
                  <a:pt x="147319" y="28511"/>
                </a:lnTo>
                <a:lnTo>
                  <a:pt x="158750" y="22859"/>
                </a:lnTo>
                <a:lnTo>
                  <a:pt x="201423" y="22859"/>
                </a:lnTo>
                <a:lnTo>
                  <a:pt x="218439" y="381"/>
                </a:lnTo>
                <a:lnTo>
                  <a:pt x="133223" y="0"/>
                </a:lnTo>
                <a:close/>
              </a:path>
            </a:pathLst>
          </a:custGeom>
          <a:solidFill>
            <a:srgbClr val="002E5F"/>
          </a:solidFill>
        </p:spPr>
        <p:txBody>
          <a:bodyPr wrap="square" lIns="0" tIns="0" rIns="0" bIns="0" rtlCol="0"/>
          <a:lstStyle/>
          <a:p>
            <a:endParaRPr/>
          </a:p>
        </p:txBody>
      </p:sp>
      <p:sp>
        <p:nvSpPr>
          <p:cNvPr id="29" name="object 29"/>
          <p:cNvSpPr/>
          <p:nvPr/>
        </p:nvSpPr>
        <p:spPr>
          <a:xfrm>
            <a:off x="5145278" y="2845561"/>
            <a:ext cx="378460" cy="88265"/>
          </a:xfrm>
          <a:custGeom>
            <a:avLst/>
            <a:gdLst/>
            <a:ahLst/>
            <a:cxnLst/>
            <a:rect l="l" t="t" r="r" b="b"/>
            <a:pathLst>
              <a:path w="378460" h="88264">
                <a:moveTo>
                  <a:pt x="301730" y="56455"/>
                </a:moveTo>
                <a:lnTo>
                  <a:pt x="297180" y="87883"/>
                </a:lnTo>
                <a:lnTo>
                  <a:pt x="378079" y="61087"/>
                </a:lnTo>
                <a:lnTo>
                  <a:pt x="374059" y="58293"/>
                </a:lnTo>
                <a:lnTo>
                  <a:pt x="314325" y="58293"/>
                </a:lnTo>
                <a:lnTo>
                  <a:pt x="301730" y="56455"/>
                </a:lnTo>
                <a:close/>
              </a:path>
              <a:path w="378460" h="88264">
                <a:moveTo>
                  <a:pt x="303548" y="43893"/>
                </a:moveTo>
                <a:lnTo>
                  <a:pt x="301730" y="56455"/>
                </a:lnTo>
                <a:lnTo>
                  <a:pt x="314325" y="58293"/>
                </a:lnTo>
                <a:lnTo>
                  <a:pt x="316102" y="45719"/>
                </a:lnTo>
                <a:lnTo>
                  <a:pt x="303548" y="43893"/>
                </a:lnTo>
                <a:close/>
              </a:path>
              <a:path w="378460" h="88264">
                <a:moveTo>
                  <a:pt x="308101" y="12445"/>
                </a:moveTo>
                <a:lnTo>
                  <a:pt x="303548" y="43893"/>
                </a:lnTo>
                <a:lnTo>
                  <a:pt x="316102" y="45719"/>
                </a:lnTo>
                <a:lnTo>
                  <a:pt x="314325" y="58293"/>
                </a:lnTo>
                <a:lnTo>
                  <a:pt x="374059" y="58293"/>
                </a:lnTo>
                <a:lnTo>
                  <a:pt x="308101" y="12445"/>
                </a:lnTo>
                <a:close/>
              </a:path>
              <a:path w="378460" h="88264">
                <a:moveTo>
                  <a:pt x="1777" y="0"/>
                </a:moveTo>
                <a:lnTo>
                  <a:pt x="0" y="12445"/>
                </a:lnTo>
                <a:lnTo>
                  <a:pt x="301730" y="56455"/>
                </a:lnTo>
                <a:lnTo>
                  <a:pt x="303548" y="43893"/>
                </a:lnTo>
                <a:lnTo>
                  <a:pt x="1777" y="0"/>
                </a:lnTo>
                <a:close/>
              </a:path>
            </a:pathLst>
          </a:custGeom>
          <a:solidFill>
            <a:srgbClr val="002E5F"/>
          </a:solidFill>
        </p:spPr>
        <p:txBody>
          <a:bodyPr wrap="square" lIns="0" tIns="0" rIns="0" bIns="0" rtlCol="0"/>
          <a:lstStyle/>
          <a:p>
            <a:endParaRPr/>
          </a:p>
        </p:txBody>
      </p:sp>
      <p:sp>
        <p:nvSpPr>
          <p:cNvPr id="30" name="object 30"/>
          <p:cNvSpPr txBox="1"/>
          <p:nvPr/>
        </p:nvSpPr>
        <p:spPr>
          <a:xfrm>
            <a:off x="2601976" y="4667758"/>
            <a:ext cx="736600"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The real</a:t>
            </a:r>
            <a:r>
              <a:rPr sz="800" b="1" spc="-95" dirty="0">
                <a:solidFill>
                  <a:srgbClr val="002E5F"/>
                </a:solidFill>
                <a:latin typeface="Arial"/>
                <a:cs typeface="Arial"/>
              </a:rPr>
              <a:t> </a:t>
            </a:r>
            <a:r>
              <a:rPr sz="800" b="1" spc="15" dirty="0">
                <a:solidFill>
                  <a:srgbClr val="002E5F"/>
                </a:solidFill>
                <a:latin typeface="Arial"/>
                <a:cs typeface="Arial"/>
              </a:rPr>
              <a:t>world</a:t>
            </a:r>
            <a:endParaRPr sz="800">
              <a:latin typeface="Arial"/>
              <a:cs typeface="Arial"/>
            </a:endParaRPr>
          </a:p>
        </p:txBody>
      </p:sp>
      <p:sp>
        <p:nvSpPr>
          <p:cNvPr id="31" name="object 31"/>
          <p:cNvSpPr txBox="1"/>
          <p:nvPr/>
        </p:nvSpPr>
        <p:spPr>
          <a:xfrm>
            <a:off x="3683000" y="4667758"/>
            <a:ext cx="1341755" cy="137160"/>
          </a:xfrm>
          <a:prstGeom prst="rect">
            <a:avLst/>
          </a:prstGeom>
        </p:spPr>
        <p:txBody>
          <a:bodyPr vert="horz" wrap="square" lIns="0" tIns="0" rIns="0" bIns="0" rtlCol="0">
            <a:spAutoFit/>
          </a:bodyPr>
          <a:lstStyle/>
          <a:p>
            <a:pPr marL="12700">
              <a:lnSpc>
                <a:spcPct val="100000"/>
              </a:lnSpc>
            </a:pPr>
            <a:r>
              <a:rPr sz="800" b="1" spc="10" dirty="0">
                <a:solidFill>
                  <a:srgbClr val="002E5F"/>
                </a:solidFill>
                <a:latin typeface="Arial"/>
                <a:cs typeface="Arial"/>
              </a:rPr>
              <a:t>Graphical</a:t>
            </a:r>
            <a:r>
              <a:rPr sz="800" b="1" spc="-25" dirty="0">
                <a:solidFill>
                  <a:srgbClr val="002E5F"/>
                </a:solidFill>
                <a:latin typeface="Arial"/>
                <a:cs typeface="Arial"/>
              </a:rPr>
              <a:t> </a:t>
            </a:r>
            <a:r>
              <a:rPr sz="800" b="1" spc="10" dirty="0">
                <a:solidFill>
                  <a:srgbClr val="002E5F"/>
                </a:solidFill>
                <a:latin typeface="Arial"/>
                <a:cs typeface="Arial"/>
              </a:rPr>
              <a:t>models/diagram</a:t>
            </a:r>
            <a:endParaRPr sz="800">
              <a:latin typeface="Arial"/>
              <a:cs typeface="Arial"/>
            </a:endParaRPr>
          </a:p>
        </p:txBody>
      </p:sp>
      <p:sp>
        <p:nvSpPr>
          <p:cNvPr id="32" name="object 32"/>
          <p:cNvSpPr txBox="1"/>
          <p:nvPr/>
        </p:nvSpPr>
        <p:spPr>
          <a:xfrm>
            <a:off x="3589273" y="1478564"/>
            <a:ext cx="748030" cy="643890"/>
          </a:xfrm>
          <a:prstGeom prst="rect">
            <a:avLst/>
          </a:prstGeom>
        </p:spPr>
        <p:txBody>
          <a:bodyPr vert="horz" wrap="square" lIns="0" tIns="0" rIns="0" bIns="0" rtlCol="0">
            <a:spAutoFit/>
          </a:bodyPr>
          <a:lstStyle/>
          <a:p>
            <a:pPr marL="203200" marR="5080" indent="-190500" algn="r">
              <a:lnSpc>
                <a:spcPct val="103099"/>
              </a:lnSpc>
            </a:pPr>
            <a:r>
              <a:rPr sz="800" b="1" spc="15" dirty="0">
                <a:solidFill>
                  <a:srgbClr val="002E5F"/>
                </a:solidFill>
                <a:latin typeface="Arial"/>
                <a:cs typeface="Arial"/>
              </a:rPr>
              <a:t>Domain</a:t>
            </a:r>
            <a:r>
              <a:rPr sz="800" b="1" spc="-95" dirty="0">
                <a:solidFill>
                  <a:srgbClr val="002E5F"/>
                </a:solidFill>
                <a:latin typeface="Arial"/>
                <a:cs typeface="Arial"/>
              </a:rPr>
              <a:t> </a:t>
            </a:r>
            <a:r>
              <a:rPr sz="800" b="1" spc="15" dirty="0">
                <a:solidFill>
                  <a:srgbClr val="002E5F"/>
                </a:solidFill>
                <a:latin typeface="Arial"/>
                <a:cs typeface="Arial"/>
              </a:rPr>
              <a:t>model </a:t>
            </a:r>
            <a:r>
              <a:rPr sz="800" b="1" spc="5" dirty="0">
                <a:solidFill>
                  <a:srgbClr val="002E5F"/>
                </a:solidFill>
                <a:latin typeface="Arial"/>
                <a:cs typeface="Arial"/>
              </a:rPr>
              <a:t> </a:t>
            </a:r>
            <a:r>
              <a:rPr sz="800" spc="10" dirty="0">
                <a:solidFill>
                  <a:srgbClr val="002E5F"/>
                </a:solidFill>
                <a:latin typeface="Arial"/>
                <a:cs typeface="Arial"/>
              </a:rPr>
              <a:t>of</a:t>
            </a:r>
            <a:r>
              <a:rPr sz="800" spc="-75" dirty="0">
                <a:solidFill>
                  <a:srgbClr val="002E5F"/>
                </a:solidFill>
                <a:latin typeface="Arial"/>
                <a:cs typeface="Arial"/>
              </a:rPr>
              <a:t> </a:t>
            </a:r>
            <a:r>
              <a:rPr sz="800" spc="10" dirty="0">
                <a:solidFill>
                  <a:srgbClr val="002E5F"/>
                </a:solidFill>
                <a:latin typeface="Arial"/>
                <a:cs typeface="Arial"/>
              </a:rPr>
              <a:t>business  concepts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715"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33" name="object 33"/>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solidFill>
            <a:srgbClr val="FFFF00"/>
          </a:solidFill>
        </p:spPr>
        <p:txBody>
          <a:bodyPr wrap="square" lIns="0" tIns="0" rIns="0" bIns="0" rtlCol="0"/>
          <a:lstStyle/>
          <a:p>
            <a:endParaRPr/>
          </a:p>
        </p:txBody>
      </p:sp>
      <p:sp>
        <p:nvSpPr>
          <p:cNvPr id="34" name="object 34"/>
          <p:cNvSpPr/>
          <p:nvPr/>
        </p:nvSpPr>
        <p:spPr>
          <a:xfrm>
            <a:off x="4519803" y="1490852"/>
            <a:ext cx="172720" cy="160020"/>
          </a:xfrm>
          <a:custGeom>
            <a:avLst/>
            <a:gdLst/>
            <a:ahLst/>
            <a:cxnLst/>
            <a:rect l="l" t="t" r="r" b="b"/>
            <a:pathLst>
              <a:path w="172720" h="160019">
                <a:moveTo>
                  <a:pt x="0" y="160020"/>
                </a:moveTo>
                <a:lnTo>
                  <a:pt x="172212" y="160020"/>
                </a:lnTo>
                <a:lnTo>
                  <a:pt x="172212" y="0"/>
                </a:lnTo>
                <a:lnTo>
                  <a:pt x="0" y="0"/>
                </a:lnTo>
                <a:lnTo>
                  <a:pt x="0" y="160020"/>
                </a:lnTo>
                <a:close/>
              </a:path>
            </a:pathLst>
          </a:custGeom>
          <a:ln w="9906">
            <a:solidFill>
              <a:srgbClr val="002E5F"/>
            </a:solidFill>
          </a:ln>
        </p:spPr>
        <p:txBody>
          <a:bodyPr wrap="square" lIns="0" tIns="0" rIns="0" bIns="0" rtlCol="0"/>
          <a:lstStyle/>
          <a:p>
            <a:endParaRPr/>
          </a:p>
        </p:txBody>
      </p:sp>
      <p:sp>
        <p:nvSpPr>
          <p:cNvPr id="35" name="object 35"/>
          <p:cNvSpPr/>
          <p:nvPr/>
        </p:nvSpPr>
        <p:spPr>
          <a:xfrm>
            <a:off x="4519803" y="1541144"/>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6" name="object 36"/>
          <p:cNvSpPr/>
          <p:nvPr/>
        </p:nvSpPr>
        <p:spPr>
          <a:xfrm>
            <a:off x="4519803" y="1604391"/>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37" name="object 37"/>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38" name="object 38"/>
          <p:cNvSpPr/>
          <p:nvPr/>
        </p:nvSpPr>
        <p:spPr>
          <a:xfrm>
            <a:off x="4758309" y="1490852"/>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39" name="object 39"/>
          <p:cNvSpPr/>
          <p:nvPr/>
        </p:nvSpPr>
        <p:spPr>
          <a:xfrm>
            <a:off x="4758309" y="1541144"/>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0" name="object 40"/>
          <p:cNvSpPr/>
          <p:nvPr/>
        </p:nvSpPr>
        <p:spPr>
          <a:xfrm>
            <a:off x="4758309" y="1604391"/>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1" name="object 41"/>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2" name="object 42"/>
          <p:cNvSpPr/>
          <p:nvPr/>
        </p:nvSpPr>
        <p:spPr>
          <a:xfrm>
            <a:off x="4758309"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3" name="object 43"/>
          <p:cNvSpPr/>
          <p:nvPr/>
        </p:nvSpPr>
        <p:spPr>
          <a:xfrm>
            <a:off x="4758309"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4" name="object 44"/>
          <p:cNvSpPr/>
          <p:nvPr/>
        </p:nvSpPr>
        <p:spPr>
          <a:xfrm>
            <a:off x="4758309"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5" name="object 45"/>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solidFill>
            <a:srgbClr val="FFFF00"/>
          </a:solidFill>
        </p:spPr>
        <p:txBody>
          <a:bodyPr wrap="square" lIns="0" tIns="0" rIns="0" bIns="0" rtlCol="0"/>
          <a:lstStyle/>
          <a:p>
            <a:endParaRPr/>
          </a:p>
        </p:txBody>
      </p:sp>
      <p:sp>
        <p:nvSpPr>
          <p:cNvPr id="46" name="object 46"/>
          <p:cNvSpPr/>
          <p:nvPr/>
        </p:nvSpPr>
        <p:spPr>
          <a:xfrm>
            <a:off x="4996053" y="1708785"/>
            <a:ext cx="171450" cy="160020"/>
          </a:xfrm>
          <a:custGeom>
            <a:avLst/>
            <a:gdLst/>
            <a:ahLst/>
            <a:cxnLst/>
            <a:rect l="l" t="t" r="r" b="b"/>
            <a:pathLst>
              <a:path w="171450" h="160019">
                <a:moveTo>
                  <a:pt x="0" y="160020"/>
                </a:moveTo>
                <a:lnTo>
                  <a:pt x="171450" y="160020"/>
                </a:lnTo>
                <a:lnTo>
                  <a:pt x="171450" y="0"/>
                </a:lnTo>
                <a:lnTo>
                  <a:pt x="0" y="0"/>
                </a:lnTo>
                <a:lnTo>
                  <a:pt x="0" y="160020"/>
                </a:lnTo>
                <a:close/>
              </a:path>
            </a:pathLst>
          </a:custGeom>
          <a:ln w="9906">
            <a:solidFill>
              <a:srgbClr val="002E5F"/>
            </a:solidFill>
          </a:ln>
        </p:spPr>
        <p:txBody>
          <a:bodyPr wrap="square" lIns="0" tIns="0" rIns="0" bIns="0" rtlCol="0"/>
          <a:lstStyle/>
          <a:p>
            <a:endParaRPr/>
          </a:p>
        </p:txBody>
      </p:sp>
      <p:sp>
        <p:nvSpPr>
          <p:cNvPr id="47" name="object 47"/>
          <p:cNvSpPr/>
          <p:nvPr/>
        </p:nvSpPr>
        <p:spPr>
          <a:xfrm>
            <a:off x="4996053" y="175907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8" name="object 48"/>
          <p:cNvSpPr/>
          <p:nvPr/>
        </p:nvSpPr>
        <p:spPr>
          <a:xfrm>
            <a:off x="4996053" y="182156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49" name="object 49"/>
          <p:cNvSpPr/>
          <p:nvPr/>
        </p:nvSpPr>
        <p:spPr>
          <a:xfrm>
            <a:off x="4843653" y="1650873"/>
            <a:ext cx="0" cy="58419"/>
          </a:xfrm>
          <a:custGeom>
            <a:avLst/>
            <a:gdLst/>
            <a:ahLst/>
            <a:cxnLst/>
            <a:rect l="l" t="t" r="r" b="b"/>
            <a:pathLst>
              <a:path h="58419">
                <a:moveTo>
                  <a:pt x="0" y="0"/>
                </a:moveTo>
                <a:lnTo>
                  <a:pt x="0" y="57912"/>
                </a:lnTo>
              </a:path>
            </a:pathLst>
          </a:custGeom>
          <a:ln w="9906">
            <a:solidFill>
              <a:srgbClr val="002E5F"/>
            </a:solidFill>
          </a:ln>
        </p:spPr>
        <p:txBody>
          <a:bodyPr wrap="square" lIns="0" tIns="0" rIns="0" bIns="0" rtlCol="0"/>
          <a:lstStyle/>
          <a:p>
            <a:endParaRPr/>
          </a:p>
        </p:txBody>
      </p:sp>
      <p:sp>
        <p:nvSpPr>
          <p:cNvPr id="50" name="object 50"/>
          <p:cNvSpPr/>
          <p:nvPr/>
        </p:nvSpPr>
        <p:spPr>
          <a:xfrm>
            <a:off x="4929759" y="1788795"/>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51" name="object 51"/>
          <p:cNvSpPr/>
          <p:nvPr/>
        </p:nvSpPr>
        <p:spPr>
          <a:xfrm>
            <a:off x="4605909" y="1650873"/>
            <a:ext cx="152400" cy="137795"/>
          </a:xfrm>
          <a:custGeom>
            <a:avLst/>
            <a:gdLst/>
            <a:ahLst/>
            <a:cxnLst/>
            <a:rect l="l" t="t" r="r" b="b"/>
            <a:pathLst>
              <a:path w="152400" h="137794">
                <a:moveTo>
                  <a:pt x="152145" y="137794"/>
                </a:moveTo>
                <a:lnTo>
                  <a:pt x="0" y="137794"/>
                </a:lnTo>
                <a:lnTo>
                  <a:pt x="0" y="0"/>
                </a:lnTo>
              </a:path>
            </a:pathLst>
          </a:custGeom>
          <a:ln w="9906">
            <a:solidFill>
              <a:srgbClr val="002E5F"/>
            </a:solidFill>
          </a:ln>
        </p:spPr>
        <p:txBody>
          <a:bodyPr wrap="square" lIns="0" tIns="0" rIns="0" bIns="0" rtlCol="0"/>
          <a:lstStyle/>
          <a:p>
            <a:endParaRPr/>
          </a:p>
        </p:txBody>
      </p:sp>
      <p:sp>
        <p:nvSpPr>
          <p:cNvPr id="52" name="object 52"/>
          <p:cNvSpPr txBox="1"/>
          <p:nvPr/>
        </p:nvSpPr>
        <p:spPr>
          <a:xfrm>
            <a:off x="3549396" y="4048282"/>
            <a:ext cx="864869" cy="518159"/>
          </a:xfrm>
          <a:prstGeom prst="rect">
            <a:avLst/>
          </a:prstGeom>
        </p:spPr>
        <p:txBody>
          <a:bodyPr vert="horz" wrap="square" lIns="0" tIns="0" rIns="0" bIns="0" rtlCol="0">
            <a:spAutoFit/>
          </a:bodyPr>
          <a:lstStyle/>
          <a:p>
            <a:pPr marL="22860" marR="5080" indent="-10795" algn="r">
              <a:lnSpc>
                <a:spcPct val="103099"/>
              </a:lnSpc>
            </a:pPr>
            <a:r>
              <a:rPr sz="800" b="1" spc="15" dirty="0">
                <a:solidFill>
                  <a:srgbClr val="002E5F"/>
                </a:solidFill>
                <a:latin typeface="Arial"/>
                <a:cs typeface="Arial"/>
              </a:rPr>
              <a:t>System</a:t>
            </a:r>
            <a:r>
              <a:rPr sz="800" b="1" spc="-40" dirty="0">
                <a:solidFill>
                  <a:srgbClr val="002E5F"/>
                </a:solidFill>
                <a:latin typeface="Arial"/>
                <a:cs typeface="Arial"/>
              </a:rPr>
              <a:t> </a:t>
            </a:r>
            <a:r>
              <a:rPr sz="800" b="1" spc="15" dirty="0">
                <a:solidFill>
                  <a:srgbClr val="002E5F"/>
                </a:solidFill>
                <a:latin typeface="Arial"/>
                <a:cs typeface="Arial"/>
              </a:rPr>
              <a:t>model</a:t>
            </a:r>
            <a:r>
              <a:rPr sz="800" b="1" spc="-50" dirty="0">
                <a:solidFill>
                  <a:srgbClr val="002E5F"/>
                </a:solidFill>
                <a:latin typeface="Arial"/>
                <a:cs typeface="Arial"/>
              </a:rPr>
              <a:t> </a:t>
            </a:r>
            <a:r>
              <a:rPr sz="800" b="1" spc="10" dirty="0">
                <a:solidFill>
                  <a:srgbClr val="002E5F"/>
                </a:solidFill>
                <a:latin typeface="Arial"/>
                <a:cs typeface="Arial"/>
              </a:rPr>
              <a:t>of </a:t>
            </a:r>
            <a:r>
              <a:rPr sz="800" b="1" spc="5" dirty="0">
                <a:solidFill>
                  <a:srgbClr val="002E5F"/>
                </a:solidFill>
                <a:latin typeface="Arial"/>
                <a:cs typeface="Arial"/>
              </a:rPr>
              <a:t> </a:t>
            </a:r>
            <a:r>
              <a:rPr sz="800" b="1" spc="10" dirty="0">
                <a:solidFill>
                  <a:srgbClr val="002E5F"/>
                </a:solidFill>
                <a:latin typeface="Arial"/>
                <a:cs typeface="Arial"/>
              </a:rPr>
              <a:t>software</a:t>
            </a:r>
            <a:r>
              <a:rPr sz="800" b="1" spc="-65" dirty="0">
                <a:solidFill>
                  <a:srgbClr val="002E5F"/>
                </a:solidFill>
                <a:latin typeface="Arial"/>
                <a:cs typeface="Arial"/>
              </a:rPr>
              <a:t> </a:t>
            </a:r>
            <a:r>
              <a:rPr sz="800" b="1" spc="10" dirty="0">
                <a:solidFill>
                  <a:srgbClr val="002E5F"/>
                </a:solidFill>
                <a:latin typeface="Arial"/>
                <a:cs typeface="Arial"/>
              </a:rPr>
              <a:t>objects </a:t>
            </a:r>
            <a:r>
              <a:rPr sz="800" b="1" spc="5" dirty="0">
                <a:solidFill>
                  <a:srgbClr val="002E5F"/>
                </a:solidFill>
                <a:latin typeface="Arial"/>
                <a:cs typeface="Arial"/>
              </a:rPr>
              <a:t> </a:t>
            </a:r>
            <a:r>
              <a:rPr sz="800" spc="10" dirty="0">
                <a:solidFill>
                  <a:srgbClr val="002E5F"/>
                </a:solidFill>
                <a:latin typeface="Arial"/>
                <a:cs typeface="Arial"/>
              </a:rPr>
              <a:t>(in </a:t>
            </a:r>
            <a:r>
              <a:rPr sz="800" spc="15" dirty="0">
                <a:solidFill>
                  <a:srgbClr val="002E5F"/>
                </a:solidFill>
                <a:latin typeface="Arial"/>
                <a:cs typeface="Arial"/>
              </a:rPr>
              <a:t>UML</a:t>
            </a:r>
            <a:r>
              <a:rPr sz="800" spc="-70" dirty="0">
                <a:solidFill>
                  <a:srgbClr val="002E5F"/>
                </a:solidFill>
                <a:latin typeface="Arial"/>
                <a:cs typeface="Arial"/>
              </a:rPr>
              <a:t> </a:t>
            </a:r>
            <a:r>
              <a:rPr sz="800" spc="10" dirty="0">
                <a:solidFill>
                  <a:srgbClr val="002E5F"/>
                </a:solidFill>
                <a:latin typeface="Arial"/>
                <a:cs typeface="Arial"/>
              </a:rPr>
              <a:t>Class</a:t>
            </a:r>
            <a:endParaRPr sz="800">
              <a:latin typeface="Arial"/>
              <a:cs typeface="Arial"/>
            </a:endParaRPr>
          </a:p>
          <a:p>
            <a:pPr marR="5080" algn="r">
              <a:lnSpc>
                <a:spcPct val="100000"/>
              </a:lnSpc>
              <a:spcBef>
                <a:spcPts val="30"/>
              </a:spcBef>
            </a:pPr>
            <a:r>
              <a:rPr sz="800" spc="10" dirty="0">
                <a:solidFill>
                  <a:srgbClr val="002E5F"/>
                </a:solidFill>
                <a:latin typeface="Arial"/>
                <a:cs typeface="Arial"/>
              </a:rPr>
              <a:t>di</a:t>
            </a:r>
            <a:r>
              <a:rPr sz="800" spc="15" dirty="0">
                <a:solidFill>
                  <a:srgbClr val="002E5F"/>
                </a:solidFill>
                <a:latin typeface="Arial"/>
                <a:cs typeface="Arial"/>
              </a:rPr>
              <a:t>ag</a:t>
            </a:r>
            <a:r>
              <a:rPr sz="800" spc="10" dirty="0">
                <a:solidFill>
                  <a:srgbClr val="002E5F"/>
                </a:solidFill>
                <a:latin typeface="Arial"/>
                <a:cs typeface="Arial"/>
              </a:rPr>
              <a:t>ram)</a:t>
            </a:r>
            <a:endParaRPr sz="800">
              <a:latin typeface="Arial"/>
              <a:cs typeface="Arial"/>
            </a:endParaRPr>
          </a:p>
        </p:txBody>
      </p:sp>
      <p:sp>
        <p:nvSpPr>
          <p:cNvPr id="53" name="object 53"/>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solidFill>
            <a:srgbClr val="FFFF00"/>
          </a:solidFill>
        </p:spPr>
        <p:txBody>
          <a:bodyPr wrap="square" lIns="0" tIns="0" rIns="0" bIns="0" rtlCol="0"/>
          <a:lstStyle/>
          <a:p>
            <a:endParaRPr/>
          </a:p>
        </p:txBody>
      </p:sp>
      <p:sp>
        <p:nvSpPr>
          <p:cNvPr id="54" name="object 54"/>
          <p:cNvSpPr/>
          <p:nvPr/>
        </p:nvSpPr>
        <p:spPr>
          <a:xfrm>
            <a:off x="4741545" y="4087748"/>
            <a:ext cx="171450" cy="160020"/>
          </a:xfrm>
          <a:custGeom>
            <a:avLst/>
            <a:gdLst/>
            <a:ahLst/>
            <a:cxnLst/>
            <a:rect l="l" t="t" r="r" b="b"/>
            <a:pathLst>
              <a:path w="171450" h="160020">
                <a:moveTo>
                  <a:pt x="0" y="160019"/>
                </a:moveTo>
                <a:lnTo>
                  <a:pt x="171450" y="160019"/>
                </a:lnTo>
                <a:lnTo>
                  <a:pt x="171450" y="0"/>
                </a:lnTo>
                <a:lnTo>
                  <a:pt x="0" y="0"/>
                </a:lnTo>
                <a:lnTo>
                  <a:pt x="0" y="160019"/>
                </a:lnTo>
                <a:close/>
              </a:path>
            </a:pathLst>
          </a:custGeom>
          <a:ln w="9906">
            <a:solidFill>
              <a:srgbClr val="002E5F"/>
            </a:solidFill>
          </a:ln>
        </p:spPr>
        <p:txBody>
          <a:bodyPr wrap="square" lIns="0" tIns="0" rIns="0" bIns="0" rtlCol="0"/>
          <a:lstStyle/>
          <a:p>
            <a:endParaRPr/>
          </a:p>
        </p:txBody>
      </p:sp>
      <p:sp>
        <p:nvSpPr>
          <p:cNvPr id="55" name="object 55"/>
          <p:cNvSpPr/>
          <p:nvPr/>
        </p:nvSpPr>
        <p:spPr>
          <a:xfrm>
            <a:off x="4741545" y="4138040"/>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6" name="object 56"/>
          <p:cNvSpPr/>
          <p:nvPr/>
        </p:nvSpPr>
        <p:spPr>
          <a:xfrm>
            <a:off x="4741545" y="4201286"/>
            <a:ext cx="171450" cy="0"/>
          </a:xfrm>
          <a:custGeom>
            <a:avLst/>
            <a:gdLst/>
            <a:ahLst/>
            <a:cxnLst/>
            <a:rect l="l" t="t" r="r" b="b"/>
            <a:pathLst>
              <a:path w="171450">
                <a:moveTo>
                  <a:pt x="0" y="0"/>
                </a:moveTo>
                <a:lnTo>
                  <a:pt x="171450" y="0"/>
                </a:lnTo>
              </a:path>
            </a:pathLst>
          </a:custGeom>
          <a:ln w="9906">
            <a:solidFill>
              <a:srgbClr val="002E5F"/>
            </a:solidFill>
          </a:ln>
        </p:spPr>
        <p:txBody>
          <a:bodyPr wrap="square" lIns="0" tIns="0" rIns="0" bIns="0" rtlCol="0"/>
          <a:lstStyle/>
          <a:p>
            <a:endParaRPr/>
          </a:p>
        </p:txBody>
      </p:sp>
      <p:sp>
        <p:nvSpPr>
          <p:cNvPr id="57" name="object 57"/>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solidFill>
            <a:srgbClr val="FFFF00"/>
          </a:solidFill>
        </p:spPr>
        <p:txBody>
          <a:bodyPr wrap="square" lIns="0" tIns="0" rIns="0" bIns="0" rtlCol="0"/>
          <a:lstStyle/>
          <a:p>
            <a:endParaRPr/>
          </a:p>
        </p:txBody>
      </p:sp>
      <p:sp>
        <p:nvSpPr>
          <p:cNvPr id="58" name="object 58"/>
          <p:cNvSpPr/>
          <p:nvPr/>
        </p:nvSpPr>
        <p:spPr>
          <a:xfrm>
            <a:off x="4979289" y="4087748"/>
            <a:ext cx="172720" cy="160020"/>
          </a:xfrm>
          <a:custGeom>
            <a:avLst/>
            <a:gdLst/>
            <a:ahLst/>
            <a:cxnLst/>
            <a:rect l="l" t="t" r="r" b="b"/>
            <a:pathLst>
              <a:path w="172720" h="160020">
                <a:moveTo>
                  <a:pt x="0" y="160019"/>
                </a:moveTo>
                <a:lnTo>
                  <a:pt x="172212" y="160019"/>
                </a:lnTo>
                <a:lnTo>
                  <a:pt x="172212" y="0"/>
                </a:lnTo>
                <a:lnTo>
                  <a:pt x="0" y="0"/>
                </a:lnTo>
                <a:lnTo>
                  <a:pt x="0" y="160019"/>
                </a:lnTo>
                <a:close/>
              </a:path>
            </a:pathLst>
          </a:custGeom>
          <a:ln w="9906">
            <a:solidFill>
              <a:srgbClr val="002E5F"/>
            </a:solidFill>
          </a:ln>
        </p:spPr>
        <p:txBody>
          <a:bodyPr wrap="square" lIns="0" tIns="0" rIns="0" bIns="0" rtlCol="0"/>
          <a:lstStyle/>
          <a:p>
            <a:endParaRPr/>
          </a:p>
        </p:txBody>
      </p:sp>
      <p:sp>
        <p:nvSpPr>
          <p:cNvPr id="59" name="object 59"/>
          <p:cNvSpPr/>
          <p:nvPr/>
        </p:nvSpPr>
        <p:spPr>
          <a:xfrm>
            <a:off x="4979289" y="4138040"/>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0" name="object 60"/>
          <p:cNvSpPr/>
          <p:nvPr/>
        </p:nvSpPr>
        <p:spPr>
          <a:xfrm>
            <a:off x="4979289" y="4201286"/>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1" name="object 61"/>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2" name="object 62"/>
          <p:cNvSpPr/>
          <p:nvPr/>
        </p:nvSpPr>
        <p:spPr>
          <a:xfrm>
            <a:off x="4979289"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3" name="object 63"/>
          <p:cNvSpPr/>
          <p:nvPr/>
        </p:nvSpPr>
        <p:spPr>
          <a:xfrm>
            <a:off x="4979289"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4" name="object 64"/>
          <p:cNvSpPr/>
          <p:nvPr/>
        </p:nvSpPr>
        <p:spPr>
          <a:xfrm>
            <a:off x="4979289"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5" name="object 65"/>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solidFill>
            <a:srgbClr val="FFFF00"/>
          </a:solidFill>
        </p:spPr>
        <p:txBody>
          <a:bodyPr wrap="square" lIns="0" tIns="0" rIns="0" bIns="0" rtlCol="0"/>
          <a:lstStyle/>
          <a:p>
            <a:endParaRPr/>
          </a:p>
        </p:txBody>
      </p:sp>
      <p:sp>
        <p:nvSpPr>
          <p:cNvPr id="66" name="object 66"/>
          <p:cNvSpPr/>
          <p:nvPr/>
        </p:nvSpPr>
        <p:spPr>
          <a:xfrm>
            <a:off x="5217033" y="4305680"/>
            <a:ext cx="172720" cy="159385"/>
          </a:xfrm>
          <a:custGeom>
            <a:avLst/>
            <a:gdLst/>
            <a:ahLst/>
            <a:cxnLst/>
            <a:rect l="l" t="t" r="r" b="b"/>
            <a:pathLst>
              <a:path w="172720" h="159385">
                <a:moveTo>
                  <a:pt x="0" y="159258"/>
                </a:moveTo>
                <a:lnTo>
                  <a:pt x="172212" y="159258"/>
                </a:lnTo>
                <a:lnTo>
                  <a:pt x="172212" y="0"/>
                </a:lnTo>
                <a:lnTo>
                  <a:pt x="0" y="0"/>
                </a:lnTo>
                <a:lnTo>
                  <a:pt x="0" y="159258"/>
                </a:lnTo>
                <a:close/>
              </a:path>
            </a:pathLst>
          </a:custGeom>
          <a:ln w="9905">
            <a:solidFill>
              <a:srgbClr val="002E5F"/>
            </a:solidFill>
          </a:ln>
        </p:spPr>
        <p:txBody>
          <a:bodyPr wrap="square" lIns="0" tIns="0" rIns="0" bIns="0" rtlCol="0"/>
          <a:lstStyle/>
          <a:p>
            <a:endParaRPr/>
          </a:p>
        </p:txBody>
      </p:sp>
      <p:sp>
        <p:nvSpPr>
          <p:cNvPr id="67" name="object 67"/>
          <p:cNvSpPr/>
          <p:nvPr/>
        </p:nvSpPr>
        <p:spPr>
          <a:xfrm>
            <a:off x="5217033" y="4355972"/>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8" name="object 68"/>
          <p:cNvSpPr/>
          <p:nvPr/>
        </p:nvSpPr>
        <p:spPr>
          <a:xfrm>
            <a:off x="5217033" y="4418457"/>
            <a:ext cx="172720" cy="0"/>
          </a:xfrm>
          <a:custGeom>
            <a:avLst/>
            <a:gdLst/>
            <a:ahLst/>
            <a:cxnLst/>
            <a:rect l="l" t="t" r="r" b="b"/>
            <a:pathLst>
              <a:path w="172720">
                <a:moveTo>
                  <a:pt x="0" y="0"/>
                </a:moveTo>
                <a:lnTo>
                  <a:pt x="172212" y="0"/>
                </a:lnTo>
              </a:path>
            </a:pathLst>
          </a:custGeom>
          <a:ln w="9906">
            <a:solidFill>
              <a:srgbClr val="002E5F"/>
            </a:solidFill>
          </a:ln>
        </p:spPr>
        <p:txBody>
          <a:bodyPr wrap="square" lIns="0" tIns="0" rIns="0" bIns="0" rtlCol="0"/>
          <a:lstStyle/>
          <a:p>
            <a:endParaRPr/>
          </a:p>
        </p:txBody>
      </p:sp>
      <p:sp>
        <p:nvSpPr>
          <p:cNvPr id="69" name="object 69"/>
          <p:cNvSpPr/>
          <p:nvPr/>
        </p:nvSpPr>
        <p:spPr>
          <a:xfrm>
            <a:off x="5065395" y="4247769"/>
            <a:ext cx="0" cy="58419"/>
          </a:xfrm>
          <a:custGeom>
            <a:avLst/>
            <a:gdLst/>
            <a:ahLst/>
            <a:cxnLst/>
            <a:rect l="l" t="t" r="r" b="b"/>
            <a:pathLst>
              <a:path h="58420">
                <a:moveTo>
                  <a:pt x="0" y="0"/>
                </a:moveTo>
                <a:lnTo>
                  <a:pt x="0" y="57962"/>
                </a:lnTo>
              </a:path>
            </a:pathLst>
          </a:custGeom>
          <a:ln w="9906">
            <a:solidFill>
              <a:srgbClr val="002E5F"/>
            </a:solidFill>
          </a:ln>
        </p:spPr>
        <p:txBody>
          <a:bodyPr wrap="square" lIns="0" tIns="0" rIns="0" bIns="0" rtlCol="0"/>
          <a:lstStyle/>
          <a:p>
            <a:endParaRPr/>
          </a:p>
        </p:txBody>
      </p:sp>
      <p:sp>
        <p:nvSpPr>
          <p:cNvPr id="70" name="object 70"/>
          <p:cNvSpPr/>
          <p:nvPr/>
        </p:nvSpPr>
        <p:spPr>
          <a:xfrm>
            <a:off x="5151501" y="4385690"/>
            <a:ext cx="66040" cy="0"/>
          </a:xfrm>
          <a:custGeom>
            <a:avLst/>
            <a:gdLst/>
            <a:ahLst/>
            <a:cxnLst/>
            <a:rect l="l" t="t" r="r" b="b"/>
            <a:pathLst>
              <a:path w="66039">
                <a:moveTo>
                  <a:pt x="0" y="0"/>
                </a:moveTo>
                <a:lnTo>
                  <a:pt x="65786" y="0"/>
                </a:lnTo>
              </a:path>
            </a:pathLst>
          </a:custGeom>
          <a:ln w="9906">
            <a:solidFill>
              <a:srgbClr val="002E5F"/>
            </a:solidFill>
          </a:ln>
        </p:spPr>
        <p:txBody>
          <a:bodyPr wrap="square" lIns="0" tIns="0" rIns="0" bIns="0" rtlCol="0"/>
          <a:lstStyle/>
          <a:p>
            <a:endParaRPr/>
          </a:p>
        </p:txBody>
      </p:sp>
      <p:sp>
        <p:nvSpPr>
          <p:cNvPr id="71" name="object 71"/>
          <p:cNvSpPr/>
          <p:nvPr/>
        </p:nvSpPr>
        <p:spPr>
          <a:xfrm>
            <a:off x="4827651" y="4247769"/>
            <a:ext cx="152400" cy="138430"/>
          </a:xfrm>
          <a:custGeom>
            <a:avLst/>
            <a:gdLst/>
            <a:ahLst/>
            <a:cxnLst/>
            <a:rect l="l" t="t" r="r" b="b"/>
            <a:pathLst>
              <a:path w="152400" h="138429">
                <a:moveTo>
                  <a:pt x="152146" y="137820"/>
                </a:moveTo>
                <a:lnTo>
                  <a:pt x="0" y="137820"/>
                </a:lnTo>
                <a:lnTo>
                  <a:pt x="0" y="0"/>
                </a:lnTo>
              </a:path>
            </a:pathLst>
          </a:custGeom>
          <a:ln w="9905">
            <a:solidFill>
              <a:srgbClr val="002E5F"/>
            </a:solidFill>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78" name="object 178"/>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79" name="object 179"/>
          <p:cNvSpPr/>
          <p:nvPr/>
        </p:nvSpPr>
        <p:spPr>
          <a:xfrm>
            <a:off x="3334130" y="3705986"/>
            <a:ext cx="0" cy="0"/>
          </a:xfrm>
          <a:custGeom>
            <a:avLst/>
            <a:gdLst/>
            <a:ahLst/>
            <a:cxnLst/>
            <a:rect l="l" t="t" r="r" b="b"/>
            <a:pathLst>
              <a:path>
                <a:moveTo>
                  <a:pt x="0" y="0"/>
                </a:moveTo>
                <a:lnTo>
                  <a:pt x="0" y="0"/>
                </a:lnTo>
              </a:path>
            </a:pathLst>
          </a:custGeom>
          <a:ln w="9906">
            <a:solidFill>
              <a:srgbClr val="002E5F"/>
            </a:solidFill>
          </a:ln>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26" name="object 226"/>
          <p:cNvSpPr/>
          <p:nvPr/>
        </p:nvSpPr>
        <p:spPr>
          <a:xfrm>
            <a:off x="848867" y="4578858"/>
            <a:ext cx="6049010" cy="35560"/>
          </a:xfrm>
          <a:custGeom>
            <a:avLst/>
            <a:gdLst/>
            <a:ahLst/>
            <a:cxnLst/>
            <a:rect l="l" t="t" r="r" b="b"/>
            <a:pathLst>
              <a:path w="6049009" h="35560">
                <a:moveTo>
                  <a:pt x="0" y="35051"/>
                </a:moveTo>
                <a:lnTo>
                  <a:pt x="6048756" y="0"/>
                </a:lnTo>
              </a:path>
            </a:pathLst>
          </a:custGeom>
          <a:ln w="6096">
            <a:solidFill>
              <a:srgbClr val="002E5F"/>
            </a:solidFill>
          </a:ln>
        </p:spPr>
        <p:txBody>
          <a:bodyPr wrap="square" lIns="0" tIns="0" rIns="0" bIns="0" rtlCol="0"/>
          <a:lstStyle/>
          <a:p>
            <a:endParaRPr/>
          </a:p>
        </p:txBody>
      </p:sp>
      <p:sp>
        <p:nvSpPr>
          <p:cNvPr id="227" name="object 227"/>
          <p:cNvSpPr txBox="1"/>
          <p:nvPr/>
        </p:nvSpPr>
        <p:spPr>
          <a:xfrm>
            <a:off x="3686555" y="2665760"/>
            <a:ext cx="1183640" cy="392430"/>
          </a:xfrm>
          <a:prstGeom prst="rect">
            <a:avLst/>
          </a:prstGeom>
        </p:spPr>
        <p:txBody>
          <a:bodyPr vert="horz" wrap="square" lIns="0" tIns="0" rIns="0" bIns="0" rtlCol="0">
            <a:spAutoFit/>
          </a:bodyPr>
          <a:lstStyle/>
          <a:p>
            <a:pPr marL="12700" marR="5080">
              <a:lnSpc>
                <a:spcPct val="103099"/>
              </a:lnSpc>
            </a:pPr>
            <a:r>
              <a:rPr sz="800" b="1" spc="15" dirty="0">
                <a:solidFill>
                  <a:srgbClr val="002E5F"/>
                </a:solidFill>
                <a:latin typeface="Arial"/>
                <a:cs typeface="Arial"/>
              </a:rPr>
              <a:t>Human </a:t>
            </a:r>
            <a:r>
              <a:rPr sz="800" b="1" spc="10" dirty="0">
                <a:solidFill>
                  <a:srgbClr val="002E5F"/>
                </a:solidFill>
                <a:latin typeface="Arial"/>
                <a:cs typeface="Arial"/>
              </a:rPr>
              <a:t>interaction</a:t>
            </a:r>
            <a:r>
              <a:rPr sz="800" b="1" spc="-85" dirty="0">
                <a:solidFill>
                  <a:srgbClr val="002E5F"/>
                </a:solidFill>
                <a:latin typeface="Arial"/>
                <a:cs typeface="Arial"/>
              </a:rPr>
              <a:t> </a:t>
            </a:r>
            <a:r>
              <a:rPr sz="800" b="1" spc="10" dirty="0">
                <a:solidFill>
                  <a:srgbClr val="002E5F"/>
                </a:solidFill>
                <a:latin typeface="Arial"/>
                <a:cs typeface="Arial"/>
              </a:rPr>
              <a:t>with  software</a:t>
            </a:r>
            <a:r>
              <a:rPr sz="800" b="1" spc="-85" dirty="0">
                <a:solidFill>
                  <a:srgbClr val="002E5F"/>
                </a:solidFill>
                <a:latin typeface="Arial"/>
                <a:cs typeface="Arial"/>
              </a:rPr>
              <a:t> </a:t>
            </a:r>
            <a:r>
              <a:rPr sz="800" b="1" spc="15" dirty="0">
                <a:solidFill>
                  <a:srgbClr val="002E5F"/>
                </a:solidFill>
                <a:latin typeface="Arial"/>
                <a:cs typeface="Arial"/>
              </a:rPr>
              <a:t>systam</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Use</a:t>
            </a:r>
            <a:r>
              <a:rPr sz="800" spc="-75" dirty="0">
                <a:solidFill>
                  <a:srgbClr val="002E5F"/>
                </a:solidFill>
                <a:latin typeface="Arial"/>
                <a:cs typeface="Arial"/>
              </a:rPr>
              <a:t> </a:t>
            </a:r>
            <a:r>
              <a:rPr sz="800" spc="10" dirty="0">
                <a:solidFill>
                  <a:srgbClr val="002E5F"/>
                </a:solidFill>
                <a:latin typeface="Arial"/>
                <a:cs typeface="Arial"/>
              </a:rPr>
              <a:t>cases)</a:t>
            </a:r>
            <a:endParaRPr sz="800">
              <a:latin typeface="Arial"/>
              <a:cs typeface="Arial"/>
            </a:endParaRPr>
          </a:p>
        </p:txBody>
      </p:sp>
      <p:sp>
        <p:nvSpPr>
          <p:cNvPr id="228" name="object 228"/>
          <p:cNvSpPr txBox="1"/>
          <p:nvPr/>
        </p:nvSpPr>
        <p:spPr>
          <a:xfrm>
            <a:off x="5601208" y="1133347"/>
            <a:ext cx="1262380" cy="388620"/>
          </a:xfrm>
          <a:prstGeom prst="rect">
            <a:avLst/>
          </a:prstGeom>
        </p:spPr>
        <p:txBody>
          <a:bodyPr vert="horz" wrap="square" lIns="0" tIns="0" rIns="0" bIns="0" rtlCol="0">
            <a:spAutoFit/>
          </a:bodyPr>
          <a:lstStyle/>
          <a:p>
            <a:pPr marL="12700">
              <a:lnSpc>
                <a:spcPct val="100000"/>
              </a:lnSpc>
            </a:pPr>
            <a:r>
              <a:rPr sz="800" b="1" spc="15" dirty="0">
                <a:solidFill>
                  <a:srgbClr val="002E5F"/>
                </a:solidFill>
                <a:latin typeface="Arial"/>
                <a:cs typeface="Arial"/>
              </a:rPr>
              <a:t>Business process</a:t>
            </a:r>
            <a:r>
              <a:rPr sz="800" b="1" spc="-110" dirty="0">
                <a:solidFill>
                  <a:srgbClr val="002E5F"/>
                </a:solidFill>
                <a:latin typeface="Arial"/>
                <a:cs typeface="Arial"/>
              </a:rPr>
              <a:t> </a:t>
            </a:r>
            <a:r>
              <a:rPr sz="800" b="1" spc="15" dirty="0">
                <a:solidFill>
                  <a:srgbClr val="002E5F"/>
                </a:solidFill>
                <a:latin typeface="Arial"/>
                <a:cs typeface="Arial"/>
              </a:rPr>
              <a:t>model</a:t>
            </a:r>
            <a:endParaRPr sz="800">
              <a:latin typeface="Arial"/>
              <a:cs typeface="Arial"/>
            </a:endParaRPr>
          </a:p>
          <a:p>
            <a:pPr marL="12700">
              <a:lnSpc>
                <a:spcPct val="100000"/>
              </a:lnSpc>
              <a:spcBef>
                <a:spcPts val="30"/>
              </a:spcBef>
            </a:pPr>
            <a:r>
              <a:rPr sz="800" spc="10" dirty="0">
                <a:solidFill>
                  <a:srgbClr val="002E5F"/>
                </a:solidFill>
                <a:latin typeface="Arial"/>
                <a:cs typeface="Arial"/>
              </a:rPr>
              <a:t>of business</a:t>
            </a:r>
            <a:r>
              <a:rPr sz="800" spc="-70" dirty="0">
                <a:solidFill>
                  <a:srgbClr val="002E5F"/>
                </a:solidFill>
                <a:latin typeface="Arial"/>
                <a:cs typeface="Arial"/>
              </a:rPr>
              <a:t> </a:t>
            </a:r>
            <a:r>
              <a:rPr sz="800" spc="10" dirty="0">
                <a:solidFill>
                  <a:srgbClr val="002E5F"/>
                </a:solidFill>
                <a:latin typeface="Arial"/>
                <a:cs typeface="Arial"/>
              </a:rPr>
              <a:t>activities</a:t>
            </a:r>
            <a:endParaRPr sz="800">
              <a:latin typeface="Arial"/>
              <a:cs typeface="Arial"/>
            </a:endParaRPr>
          </a:p>
          <a:p>
            <a:pPr marL="12700">
              <a:lnSpc>
                <a:spcPct val="100000"/>
              </a:lnSpc>
              <a:spcBef>
                <a:spcPts val="30"/>
              </a:spcBef>
            </a:pPr>
            <a:r>
              <a:rPr sz="800" spc="10" dirty="0">
                <a:solidFill>
                  <a:srgbClr val="002E5F"/>
                </a:solidFill>
                <a:latin typeface="Arial"/>
                <a:cs typeface="Arial"/>
              </a:rPr>
              <a:t>(in </a:t>
            </a:r>
            <a:r>
              <a:rPr sz="800" spc="15" dirty="0">
                <a:solidFill>
                  <a:srgbClr val="002E5F"/>
                </a:solidFill>
                <a:latin typeface="Arial"/>
                <a:cs typeface="Arial"/>
              </a:rPr>
              <a:t>UML </a:t>
            </a:r>
            <a:r>
              <a:rPr sz="800" spc="10" dirty="0">
                <a:solidFill>
                  <a:srgbClr val="002E5F"/>
                </a:solidFill>
                <a:latin typeface="Arial"/>
                <a:cs typeface="Arial"/>
              </a:rPr>
              <a:t>Activity</a:t>
            </a:r>
            <a:r>
              <a:rPr sz="800" spc="-70" dirty="0">
                <a:solidFill>
                  <a:srgbClr val="002E5F"/>
                </a:solidFill>
                <a:latin typeface="Arial"/>
                <a:cs typeface="Arial"/>
              </a:rPr>
              <a:t> </a:t>
            </a:r>
            <a:r>
              <a:rPr sz="800" spc="10" dirty="0">
                <a:solidFill>
                  <a:srgbClr val="002E5F"/>
                </a:solidFill>
                <a:latin typeface="Arial"/>
                <a:cs typeface="Arial"/>
              </a:rPr>
              <a:t>diagram)</a:t>
            </a:r>
            <a:endParaRPr sz="800">
              <a:latin typeface="Arial"/>
              <a:cs typeface="Arial"/>
            </a:endParaRPr>
          </a:p>
        </p:txBody>
      </p:sp>
      <p:sp>
        <p:nvSpPr>
          <p:cNvPr id="229" name="object 229"/>
          <p:cNvSpPr/>
          <p:nvPr/>
        </p:nvSpPr>
        <p:spPr>
          <a:xfrm>
            <a:off x="5630798" y="1609725"/>
            <a:ext cx="216535" cy="109220"/>
          </a:xfrm>
          <a:custGeom>
            <a:avLst/>
            <a:gdLst/>
            <a:ahLst/>
            <a:cxnLst/>
            <a:rect l="l" t="t" r="r" b="b"/>
            <a:pathLst>
              <a:path w="216535" h="109219">
                <a:moveTo>
                  <a:pt x="0" y="18161"/>
                </a:moveTo>
                <a:lnTo>
                  <a:pt x="1426" y="11090"/>
                </a:lnTo>
                <a:lnTo>
                  <a:pt x="5318" y="5318"/>
                </a:lnTo>
                <a:lnTo>
                  <a:pt x="11090" y="1426"/>
                </a:lnTo>
                <a:lnTo>
                  <a:pt x="18161" y="0"/>
                </a:lnTo>
                <a:lnTo>
                  <a:pt x="198247" y="0"/>
                </a:lnTo>
                <a:lnTo>
                  <a:pt x="205317" y="1426"/>
                </a:lnTo>
                <a:lnTo>
                  <a:pt x="211089" y="5318"/>
                </a:lnTo>
                <a:lnTo>
                  <a:pt x="214981" y="11090"/>
                </a:lnTo>
                <a:lnTo>
                  <a:pt x="216408" y="18161"/>
                </a:lnTo>
                <a:lnTo>
                  <a:pt x="216408" y="90804"/>
                </a:lnTo>
                <a:lnTo>
                  <a:pt x="214981" y="97875"/>
                </a:lnTo>
                <a:lnTo>
                  <a:pt x="211089" y="103647"/>
                </a:lnTo>
                <a:lnTo>
                  <a:pt x="205317" y="107539"/>
                </a:lnTo>
                <a:lnTo>
                  <a:pt x="198247"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0" name="object 230"/>
          <p:cNvSpPr/>
          <p:nvPr/>
        </p:nvSpPr>
        <p:spPr>
          <a:xfrm>
            <a:off x="6062853" y="1609725"/>
            <a:ext cx="217170" cy="109220"/>
          </a:xfrm>
          <a:custGeom>
            <a:avLst/>
            <a:gdLst/>
            <a:ahLst/>
            <a:cxnLst/>
            <a:rect l="l" t="t" r="r" b="b"/>
            <a:pathLst>
              <a:path w="217170" h="109219">
                <a:moveTo>
                  <a:pt x="0" y="18161"/>
                </a:moveTo>
                <a:lnTo>
                  <a:pt x="1426" y="11090"/>
                </a:lnTo>
                <a:lnTo>
                  <a:pt x="5318" y="5318"/>
                </a:lnTo>
                <a:lnTo>
                  <a:pt x="11090" y="1426"/>
                </a:lnTo>
                <a:lnTo>
                  <a:pt x="18161" y="0"/>
                </a:lnTo>
                <a:lnTo>
                  <a:pt x="199009" y="0"/>
                </a:lnTo>
                <a:lnTo>
                  <a:pt x="206079" y="1426"/>
                </a:lnTo>
                <a:lnTo>
                  <a:pt x="211851" y="5318"/>
                </a:lnTo>
                <a:lnTo>
                  <a:pt x="215743" y="11090"/>
                </a:lnTo>
                <a:lnTo>
                  <a:pt x="217170" y="18161"/>
                </a:lnTo>
                <a:lnTo>
                  <a:pt x="217170" y="90804"/>
                </a:lnTo>
                <a:lnTo>
                  <a:pt x="215743" y="97875"/>
                </a:lnTo>
                <a:lnTo>
                  <a:pt x="211851" y="103647"/>
                </a:lnTo>
                <a:lnTo>
                  <a:pt x="206079" y="107539"/>
                </a:lnTo>
                <a:lnTo>
                  <a:pt x="199009" y="108965"/>
                </a:lnTo>
                <a:lnTo>
                  <a:pt x="18161" y="108965"/>
                </a:lnTo>
                <a:lnTo>
                  <a:pt x="11090" y="107539"/>
                </a:lnTo>
                <a:lnTo>
                  <a:pt x="5318" y="103647"/>
                </a:lnTo>
                <a:lnTo>
                  <a:pt x="1426" y="97875"/>
                </a:lnTo>
                <a:lnTo>
                  <a:pt x="0" y="90804"/>
                </a:lnTo>
                <a:lnTo>
                  <a:pt x="0" y="18161"/>
                </a:lnTo>
                <a:close/>
              </a:path>
            </a:pathLst>
          </a:custGeom>
          <a:ln w="9906">
            <a:solidFill>
              <a:srgbClr val="002E5F"/>
            </a:solidFill>
          </a:ln>
        </p:spPr>
        <p:txBody>
          <a:bodyPr wrap="square" lIns="0" tIns="0" rIns="0" bIns="0" rtlCol="0"/>
          <a:lstStyle/>
          <a:p>
            <a:endParaRPr/>
          </a:p>
        </p:txBody>
      </p:sp>
      <p:sp>
        <p:nvSpPr>
          <p:cNvPr id="231" name="object 231"/>
          <p:cNvSpPr/>
          <p:nvPr/>
        </p:nvSpPr>
        <p:spPr>
          <a:xfrm>
            <a:off x="5735192" y="1713610"/>
            <a:ext cx="219710" cy="167005"/>
          </a:xfrm>
          <a:custGeom>
            <a:avLst/>
            <a:gdLst/>
            <a:ahLst/>
            <a:cxnLst/>
            <a:rect l="l" t="t" r="r" b="b"/>
            <a:pathLst>
              <a:path w="219710" h="167005">
                <a:moveTo>
                  <a:pt x="154680" y="125991"/>
                </a:moveTo>
                <a:lnTo>
                  <a:pt x="135636" y="151384"/>
                </a:lnTo>
                <a:lnTo>
                  <a:pt x="219456" y="166624"/>
                </a:lnTo>
                <a:lnTo>
                  <a:pt x="202946" y="133603"/>
                </a:lnTo>
                <a:lnTo>
                  <a:pt x="164846" y="133603"/>
                </a:lnTo>
                <a:lnTo>
                  <a:pt x="154680" y="125991"/>
                </a:lnTo>
                <a:close/>
              </a:path>
              <a:path w="219710" h="167005">
                <a:moveTo>
                  <a:pt x="162300" y="115831"/>
                </a:moveTo>
                <a:lnTo>
                  <a:pt x="154680" y="125991"/>
                </a:lnTo>
                <a:lnTo>
                  <a:pt x="164846" y="133603"/>
                </a:lnTo>
                <a:lnTo>
                  <a:pt x="172466" y="123443"/>
                </a:lnTo>
                <a:lnTo>
                  <a:pt x="162300" y="115831"/>
                </a:lnTo>
                <a:close/>
              </a:path>
              <a:path w="219710" h="167005">
                <a:moveTo>
                  <a:pt x="181356" y="90424"/>
                </a:moveTo>
                <a:lnTo>
                  <a:pt x="162300" y="115831"/>
                </a:lnTo>
                <a:lnTo>
                  <a:pt x="172466" y="123443"/>
                </a:lnTo>
                <a:lnTo>
                  <a:pt x="164846" y="133603"/>
                </a:lnTo>
                <a:lnTo>
                  <a:pt x="202946" y="133603"/>
                </a:lnTo>
                <a:lnTo>
                  <a:pt x="181356" y="90424"/>
                </a:lnTo>
                <a:close/>
              </a:path>
              <a:path w="219710" h="167005">
                <a:moveTo>
                  <a:pt x="7620" y="0"/>
                </a:moveTo>
                <a:lnTo>
                  <a:pt x="0" y="10160"/>
                </a:lnTo>
                <a:lnTo>
                  <a:pt x="154680" y="125991"/>
                </a:lnTo>
                <a:lnTo>
                  <a:pt x="162300" y="115831"/>
                </a:lnTo>
                <a:lnTo>
                  <a:pt x="7620" y="0"/>
                </a:lnTo>
                <a:close/>
              </a:path>
            </a:pathLst>
          </a:custGeom>
          <a:solidFill>
            <a:srgbClr val="002E5F"/>
          </a:solidFill>
        </p:spPr>
        <p:txBody>
          <a:bodyPr wrap="square" lIns="0" tIns="0" rIns="0" bIns="0" rtlCol="0"/>
          <a:lstStyle/>
          <a:p>
            <a:endParaRPr/>
          </a:p>
        </p:txBody>
      </p:sp>
      <p:sp>
        <p:nvSpPr>
          <p:cNvPr id="232" name="object 232"/>
          <p:cNvSpPr/>
          <p:nvPr/>
        </p:nvSpPr>
        <p:spPr>
          <a:xfrm>
            <a:off x="5954648" y="1713229"/>
            <a:ext cx="274320" cy="167005"/>
          </a:xfrm>
          <a:custGeom>
            <a:avLst/>
            <a:gdLst/>
            <a:ahLst/>
            <a:cxnLst/>
            <a:rect l="l" t="t" r="r" b="b"/>
            <a:pathLst>
              <a:path w="274320" h="167005">
                <a:moveTo>
                  <a:pt x="45847" y="95250"/>
                </a:moveTo>
                <a:lnTo>
                  <a:pt x="0" y="167005"/>
                </a:lnTo>
                <a:lnTo>
                  <a:pt x="84962" y="160655"/>
                </a:lnTo>
                <a:lnTo>
                  <a:pt x="72582" y="139954"/>
                </a:lnTo>
                <a:lnTo>
                  <a:pt x="57785" y="139954"/>
                </a:lnTo>
                <a:lnTo>
                  <a:pt x="51308" y="129032"/>
                </a:lnTo>
                <a:lnTo>
                  <a:pt x="62168" y="122541"/>
                </a:lnTo>
                <a:lnTo>
                  <a:pt x="45847" y="95250"/>
                </a:lnTo>
                <a:close/>
              </a:path>
              <a:path w="274320" h="167005">
                <a:moveTo>
                  <a:pt x="62168" y="122541"/>
                </a:moveTo>
                <a:lnTo>
                  <a:pt x="51308" y="129032"/>
                </a:lnTo>
                <a:lnTo>
                  <a:pt x="57785" y="139954"/>
                </a:lnTo>
                <a:lnTo>
                  <a:pt x="68687" y="133441"/>
                </a:lnTo>
                <a:lnTo>
                  <a:pt x="62168" y="122541"/>
                </a:lnTo>
                <a:close/>
              </a:path>
              <a:path w="274320" h="167005">
                <a:moveTo>
                  <a:pt x="68687" y="133441"/>
                </a:moveTo>
                <a:lnTo>
                  <a:pt x="57785" y="139954"/>
                </a:lnTo>
                <a:lnTo>
                  <a:pt x="72582" y="139954"/>
                </a:lnTo>
                <a:lnTo>
                  <a:pt x="68687" y="133441"/>
                </a:lnTo>
                <a:close/>
              </a:path>
              <a:path w="274320" h="167005">
                <a:moveTo>
                  <a:pt x="267208" y="0"/>
                </a:moveTo>
                <a:lnTo>
                  <a:pt x="62168" y="122541"/>
                </a:lnTo>
                <a:lnTo>
                  <a:pt x="68687" y="133441"/>
                </a:lnTo>
                <a:lnTo>
                  <a:pt x="273812" y="10922"/>
                </a:lnTo>
                <a:lnTo>
                  <a:pt x="267208" y="0"/>
                </a:lnTo>
                <a:close/>
              </a:path>
            </a:pathLst>
          </a:custGeom>
          <a:solidFill>
            <a:srgbClr val="002E5F"/>
          </a:solidFill>
        </p:spPr>
        <p:txBody>
          <a:bodyPr wrap="square" lIns="0" tIns="0" rIns="0" bIns="0" rtlCol="0"/>
          <a:lstStyle/>
          <a:p>
            <a:endParaRPr/>
          </a:p>
        </p:txBody>
      </p:sp>
      <p:sp>
        <p:nvSpPr>
          <p:cNvPr id="233" name="object 233"/>
          <p:cNvSpPr/>
          <p:nvPr/>
        </p:nvSpPr>
        <p:spPr>
          <a:xfrm>
            <a:off x="5740527" y="1880235"/>
            <a:ext cx="430530" cy="0"/>
          </a:xfrm>
          <a:custGeom>
            <a:avLst/>
            <a:gdLst/>
            <a:ahLst/>
            <a:cxnLst/>
            <a:rect l="l" t="t" r="r" b="b"/>
            <a:pathLst>
              <a:path w="430529">
                <a:moveTo>
                  <a:pt x="0" y="0"/>
                </a:moveTo>
                <a:lnTo>
                  <a:pt x="430530" y="0"/>
                </a:lnTo>
              </a:path>
            </a:pathLst>
          </a:custGeom>
          <a:ln w="9906">
            <a:solidFill>
              <a:srgbClr val="002E5F"/>
            </a:solidFill>
          </a:ln>
        </p:spPr>
        <p:txBody>
          <a:bodyPr wrap="square" lIns="0" tIns="0" rIns="0" bIns="0" rtlCol="0"/>
          <a:lstStyle/>
          <a:p>
            <a:endParaRPr/>
          </a:p>
        </p:txBody>
      </p:sp>
      <p:sp>
        <p:nvSpPr>
          <p:cNvPr id="234" name="object 234"/>
          <p:cNvSpPr/>
          <p:nvPr/>
        </p:nvSpPr>
        <p:spPr>
          <a:xfrm>
            <a:off x="5916548" y="1880235"/>
            <a:ext cx="76200" cy="269240"/>
          </a:xfrm>
          <a:custGeom>
            <a:avLst/>
            <a:gdLst/>
            <a:ahLst/>
            <a:cxnLst/>
            <a:rect l="l" t="t" r="r" b="b"/>
            <a:pathLst>
              <a:path w="76200" h="269239">
                <a:moveTo>
                  <a:pt x="31750" y="192785"/>
                </a:moveTo>
                <a:lnTo>
                  <a:pt x="0" y="192785"/>
                </a:lnTo>
                <a:lnTo>
                  <a:pt x="38100" y="268985"/>
                </a:lnTo>
                <a:lnTo>
                  <a:pt x="69850" y="205485"/>
                </a:lnTo>
                <a:lnTo>
                  <a:pt x="31750" y="205485"/>
                </a:lnTo>
                <a:lnTo>
                  <a:pt x="31750" y="192785"/>
                </a:lnTo>
                <a:close/>
              </a:path>
              <a:path w="76200" h="269239">
                <a:moveTo>
                  <a:pt x="44450" y="0"/>
                </a:moveTo>
                <a:lnTo>
                  <a:pt x="31750" y="0"/>
                </a:lnTo>
                <a:lnTo>
                  <a:pt x="31750" y="205485"/>
                </a:lnTo>
                <a:lnTo>
                  <a:pt x="44450" y="205485"/>
                </a:lnTo>
                <a:lnTo>
                  <a:pt x="44450" y="0"/>
                </a:lnTo>
                <a:close/>
              </a:path>
              <a:path w="76200" h="269239">
                <a:moveTo>
                  <a:pt x="76200" y="192785"/>
                </a:moveTo>
                <a:lnTo>
                  <a:pt x="44450" y="192785"/>
                </a:lnTo>
                <a:lnTo>
                  <a:pt x="44450" y="205485"/>
                </a:lnTo>
                <a:lnTo>
                  <a:pt x="69850" y="205485"/>
                </a:lnTo>
                <a:lnTo>
                  <a:pt x="76200" y="192785"/>
                </a:lnTo>
                <a:close/>
              </a:path>
            </a:pathLst>
          </a:custGeom>
          <a:solidFill>
            <a:srgbClr val="002E5F"/>
          </a:solidFill>
        </p:spPr>
        <p:txBody>
          <a:bodyPr wrap="square" lIns="0" tIns="0" rIns="0" bIns="0" rtlCol="0"/>
          <a:lstStyle/>
          <a:p>
            <a:endParaRPr/>
          </a:p>
        </p:txBody>
      </p:sp>
      <p:sp>
        <p:nvSpPr>
          <p:cNvPr id="235" name="object 235"/>
          <p:cNvSpPr/>
          <p:nvPr/>
        </p:nvSpPr>
        <p:spPr>
          <a:xfrm>
            <a:off x="5847207" y="2149220"/>
            <a:ext cx="217170" cy="108585"/>
          </a:xfrm>
          <a:custGeom>
            <a:avLst/>
            <a:gdLst/>
            <a:ahLst/>
            <a:cxnLst/>
            <a:rect l="l" t="t" r="r" b="b"/>
            <a:pathLst>
              <a:path w="217170" h="108585">
                <a:moveTo>
                  <a:pt x="0" y="18034"/>
                </a:moveTo>
                <a:lnTo>
                  <a:pt x="1424" y="11037"/>
                </a:lnTo>
                <a:lnTo>
                  <a:pt x="5302" y="5302"/>
                </a:lnTo>
                <a:lnTo>
                  <a:pt x="11037" y="1424"/>
                </a:lnTo>
                <a:lnTo>
                  <a:pt x="18033" y="0"/>
                </a:lnTo>
                <a:lnTo>
                  <a:pt x="199135" y="0"/>
                </a:lnTo>
                <a:lnTo>
                  <a:pt x="206132" y="1424"/>
                </a:lnTo>
                <a:lnTo>
                  <a:pt x="211867" y="5302"/>
                </a:lnTo>
                <a:lnTo>
                  <a:pt x="215745" y="11037"/>
                </a:lnTo>
                <a:lnTo>
                  <a:pt x="217169" y="18034"/>
                </a:lnTo>
                <a:lnTo>
                  <a:pt x="217169" y="90170"/>
                </a:lnTo>
                <a:lnTo>
                  <a:pt x="215745" y="97166"/>
                </a:lnTo>
                <a:lnTo>
                  <a:pt x="211867" y="102901"/>
                </a:lnTo>
                <a:lnTo>
                  <a:pt x="206132" y="106779"/>
                </a:lnTo>
                <a:lnTo>
                  <a:pt x="199135" y="108204"/>
                </a:lnTo>
                <a:lnTo>
                  <a:pt x="18033" y="108204"/>
                </a:lnTo>
                <a:lnTo>
                  <a:pt x="11037" y="106779"/>
                </a:lnTo>
                <a:lnTo>
                  <a:pt x="5302" y="102901"/>
                </a:lnTo>
                <a:lnTo>
                  <a:pt x="1424" y="97166"/>
                </a:lnTo>
                <a:lnTo>
                  <a:pt x="0" y="90170"/>
                </a:lnTo>
                <a:lnTo>
                  <a:pt x="0" y="18034"/>
                </a:lnTo>
                <a:close/>
              </a:path>
            </a:pathLst>
          </a:custGeom>
          <a:ln w="9906">
            <a:solidFill>
              <a:srgbClr val="002E5F"/>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42351546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5713984" cy="430887"/>
          </a:xfrm>
          <a:prstGeom prst="rect">
            <a:avLst/>
          </a:prstGeom>
        </p:spPr>
        <p:txBody>
          <a:bodyPr vert="horz" wrap="square" lIns="0" tIns="0" rIns="0" bIns="0" rtlCol="0">
            <a:spAutoFit/>
          </a:bodyPr>
          <a:lstStyle/>
          <a:p>
            <a:pPr marL="12700">
              <a:lnSpc>
                <a:spcPct val="100000"/>
              </a:lnSpc>
            </a:pPr>
            <a:r>
              <a:rPr lang="sv-SE" sz="2800" b="1" spc="-5" dirty="0" err="1">
                <a:latin typeface="Verdana"/>
                <a:cs typeface="Verdana"/>
              </a:rPr>
              <a:t>Model</a:t>
            </a:r>
            <a:r>
              <a:rPr lang="sv-SE" sz="2800" b="1" spc="-5" dirty="0">
                <a:latin typeface="Verdana"/>
                <a:cs typeface="Verdana"/>
              </a:rPr>
              <a:t> Driven </a:t>
            </a:r>
            <a:r>
              <a:rPr lang="sv-SE" sz="2800" b="1" spc="-5" dirty="0" err="1">
                <a:latin typeface="Verdana"/>
                <a:cs typeface="Verdana"/>
              </a:rPr>
              <a:t>Architecture</a:t>
            </a:r>
            <a:endParaRPr sz="2800" dirty="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5" name="Rectangle 274"/>
          <p:cNvSpPr/>
          <p:nvPr/>
        </p:nvSpPr>
        <p:spPr>
          <a:xfrm>
            <a:off x="3683000" y="1105172"/>
            <a:ext cx="3214877" cy="1746199"/>
          </a:xfrm>
          <a:prstGeom prst="rect">
            <a:avLst/>
          </a:prstGeom>
          <a:solidFill>
            <a:srgbClr val="F7FCD4"/>
          </a:solidFill>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err="1"/>
              <a:t>Computation</a:t>
            </a:r>
            <a:endParaRPr lang="sv-SE" sz="1600" dirty="0"/>
          </a:p>
          <a:p>
            <a:pPr algn="ctr"/>
            <a:r>
              <a:rPr lang="sv-SE" sz="1600" dirty="0"/>
              <a:t>Independent </a:t>
            </a:r>
            <a:r>
              <a:rPr lang="sv-SE" sz="1600" dirty="0" err="1"/>
              <a:t>Model</a:t>
            </a:r>
            <a:r>
              <a:rPr lang="sv-SE" sz="1600" dirty="0"/>
              <a:t> (CIM) </a:t>
            </a:r>
          </a:p>
        </p:txBody>
      </p:sp>
      <p:sp>
        <p:nvSpPr>
          <p:cNvPr id="277" name="Rectangle 276"/>
          <p:cNvSpPr/>
          <p:nvPr/>
        </p:nvSpPr>
        <p:spPr>
          <a:xfrm>
            <a:off x="3705159" y="3268967"/>
            <a:ext cx="3214877" cy="319406"/>
          </a:xfrm>
          <a:prstGeom prst="rect">
            <a:avLst/>
          </a:prstGeom>
          <a:solidFill>
            <a:srgbClr val="F7FCD4"/>
          </a:solidFill>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err="1"/>
              <a:t>Platform</a:t>
            </a:r>
            <a:r>
              <a:rPr lang="sv-SE" sz="1600" dirty="0"/>
              <a:t> Independent </a:t>
            </a:r>
            <a:r>
              <a:rPr lang="sv-SE" sz="1600" dirty="0" err="1"/>
              <a:t>Model</a:t>
            </a:r>
            <a:r>
              <a:rPr lang="sv-SE" sz="1600" dirty="0"/>
              <a:t> (PIM)</a:t>
            </a:r>
          </a:p>
        </p:txBody>
      </p:sp>
      <p:sp>
        <p:nvSpPr>
          <p:cNvPr id="279" name="Rectangle 278"/>
          <p:cNvSpPr/>
          <p:nvPr/>
        </p:nvSpPr>
        <p:spPr>
          <a:xfrm>
            <a:off x="3705159" y="3998856"/>
            <a:ext cx="3214877" cy="319406"/>
          </a:xfrm>
          <a:prstGeom prst="rect">
            <a:avLst/>
          </a:prstGeom>
          <a:solidFill>
            <a:srgbClr val="F7FCD4"/>
          </a:solidFill>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err="1"/>
              <a:t>Platform</a:t>
            </a:r>
            <a:r>
              <a:rPr lang="sv-SE" sz="1600" dirty="0"/>
              <a:t> </a:t>
            </a:r>
            <a:r>
              <a:rPr lang="sv-SE" sz="1600" dirty="0" err="1"/>
              <a:t>Dependent</a:t>
            </a:r>
            <a:r>
              <a:rPr lang="sv-SE" sz="1600" dirty="0"/>
              <a:t> </a:t>
            </a:r>
            <a:r>
              <a:rPr lang="sv-SE" sz="1600" dirty="0" err="1"/>
              <a:t>Model</a:t>
            </a:r>
            <a:r>
              <a:rPr lang="sv-SE" sz="1600" dirty="0"/>
              <a:t> (PSM)</a:t>
            </a:r>
          </a:p>
        </p:txBody>
      </p:sp>
      <p:sp>
        <p:nvSpPr>
          <p:cNvPr id="281" name="Rectangle 280"/>
          <p:cNvSpPr/>
          <p:nvPr/>
        </p:nvSpPr>
        <p:spPr>
          <a:xfrm>
            <a:off x="3708560" y="4692978"/>
            <a:ext cx="3214877" cy="319406"/>
          </a:xfrm>
          <a:prstGeom prst="rect">
            <a:avLst/>
          </a:prstGeom>
          <a:solidFill>
            <a:srgbClr val="F7FCD4"/>
          </a:solidFill>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err="1"/>
              <a:t>Code</a:t>
            </a:r>
            <a:endParaRPr lang="sv-SE" sz="1600" dirty="0"/>
          </a:p>
        </p:txBody>
      </p:sp>
      <p:sp>
        <p:nvSpPr>
          <p:cNvPr id="6" name="Down Arrow 5"/>
          <p:cNvSpPr/>
          <p:nvPr/>
        </p:nvSpPr>
        <p:spPr>
          <a:xfrm>
            <a:off x="3761455" y="2930868"/>
            <a:ext cx="3057966" cy="249387"/>
          </a:xfrm>
          <a:prstGeom prst="down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26" name="Down Arrow 225"/>
          <p:cNvSpPr/>
          <p:nvPr/>
        </p:nvSpPr>
        <p:spPr>
          <a:xfrm>
            <a:off x="3824260" y="3681336"/>
            <a:ext cx="3057966" cy="249387"/>
          </a:xfrm>
          <a:prstGeom prst="down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27" name="Down Arrow 226"/>
          <p:cNvSpPr/>
          <p:nvPr/>
        </p:nvSpPr>
        <p:spPr>
          <a:xfrm>
            <a:off x="3839911" y="4366245"/>
            <a:ext cx="3057966" cy="249387"/>
          </a:xfrm>
          <a:prstGeom prst="down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9254089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3016" y="251459"/>
            <a:ext cx="5713984" cy="430887"/>
          </a:xfrm>
          <a:prstGeom prst="rect">
            <a:avLst/>
          </a:prstGeom>
        </p:spPr>
        <p:txBody>
          <a:bodyPr vert="horz" wrap="square" lIns="0" tIns="0" rIns="0" bIns="0" rtlCol="0">
            <a:spAutoFit/>
          </a:bodyPr>
          <a:lstStyle/>
          <a:p>
            <a:pPr marL="12700">
              <a:lnSpc>
                <a:spcPct val="100000"/>
              </a:lnSpc>
            </a:pPr>
            <a:r>
              <a:rPr lang="sv-SE" sz="2800" b="1" spc="-5" dirty="0" err="1"/>
              <a:t>Model</a:t>
            </a:r>
            <a:r>
              <a:rPr lang="sv-SE" sz="2800" b="1" spc="-5" dirty="0"/>
              <a:t> Driven </a:t>
            </a:r>
            <a:r>
              <a:rPr lang="sv-SE" sz="2800" b="1" spc="-5" dirty="0" err="1"/>
              <a:t>Architecture</a:t>
            </a:r>
            <a:endParaRPr sz="2800" dirty="0">
              <a:latin typeface="Verdana"/>
              <a:cs typeface="Verdana"/>
            </a:endParaRPr>
          </a:p>
        </p:txBody>
      </p:sp>
      <p:sp>
        <p:nvSpPr>
          <p:cNvPr id="4" name="object 4"/>
          <p:cNvSpPr/>
          <p:nvPr/>
        </p:nvSpPr>
        <p:spPr>
          <a:xfrm>
            <a:off x="848867" y="3183635"/>
            <a:ext cx="6049010" cy="25400"/>
          </a:xfrm>
          <a:custGeom>
            <a:avLst/>
            <a:gdLst/>
            <a:ahLst/>
            <a:cxnLst/>
            <a:rect l="l" t="t" r="r" b="b"/>
            <a:pathLst>
              <a:path w="6049009" h="25400">
                <a:moveTo>
                  <a:pt x="0" y="25145"/>
                </a:moveTo>
                <a:lnTo>
                  <a:pt x="6048756" y="0"/>
                </a:lnTo>
              </a:path>
            </a:pathLst>
          </a:custGeom>
          <a:ln w="6096">
            <a:solidFill>
              <a:srgbClr val="002E5F"/>
            </a:solidFill>
            <a:prstDash val="sysDot"/>
          </a:ln>
        </p:spPr>
        <p:txBody>
          <a:bodyPr wrap="square" lIns="0" tIns="0" rIns="0" bIns="0" rtlCol="0"/>
          <a:lstStyle/>
          <a:p>
            <a:endParaRPr/>
          </a:p>
        </p:txBody>
      </p:sp>
      <p:sp>
        <p:nvSpPr>
          <p:cNvPr id="5" name="object 5"/>
          <p:cNvSpPr/>
          <p:nvPr/>
        </p:nvSpPr>
        <p:spPr>
          <a:xfrm>
            <a:off x="848867" y="2472689"/>
            <a:ext cx="6049010" cy="10160"/>
          </a:xfrm>
          <a:custGeom>
            <a:avLst/>
            <a:gdLst/>
            <a:ahLst/>
            <a:cxnLst/>
            <a:rect l="l" t="t" r="r" b="b"/>
            <a:pathLst>
              <a:path w="6049009" h="10160">
                <a:moveTo>
                  <a:pt x="0" y="9906"/>
                </a:moveTo>
                <a:lnTo>
                  <a:pt x="6048756" y="0"/>
                </a:lnTo>
              </a:path>
            </a:pathLst>
          </a:custGeom>
          <a:ln w="6096">
            <a:solidFill>
              <a:srgbClr val="002E5F"/>
            </a:solidFill>
            <a:prstDash val="sysDot"/>
          </a:ln>
        </p:spPr>
        <p:txBody>
          <a:bodyPr wrap="square" lIns="0" tIns="0" rIns="0" bIns="0" rtlCol="0"/>
          <a:lstStyle/>
          <a:p>
            <a:endParaRPr/>
          </a:p>
        </p:txBody>
      </p:sp>
      <p:sp>
        <p:nvSpPr>
          <p:cNvPr id="72" name="object 72"/>
          <p:cNvSpPr/>
          <p:nvPr/>
        </p:nvSpPr>
        <p:spPr>
          <a:xfrm>
            <a:off x="3496436" y="961263"/>
            <a:ext cx="0" cy="3835400"/>
          </a:xfrm>
          <a:custGeom>
            <a:avLst/>
            <a:gdLst/>
            <a:ahLst/>
            <a:cxnLst/>
            <a:rect l="l" t="t" r="r" b="b"/>
            <a:pathLst>
              <a:path h="3835400">
                <a:moveTo>
                  <a:pt x="0" y="0"/>
                </a:moveTo>
                <a:lnTo>
                  <a:pt x="0" y="3835146"/>
                </a:lnTo>
              </a:path>
            </a:pathLst>
          </a:custGeom>
          <a:ln w="9906">
            <a:solidFill>
              <a:srgbClr val="002E5F"/>
            </a:solidFill>
          </a:ln>
        </p:spPr>
        <p:txBody>
          <a:bodyPr wrap="square" lIns="0" tIns="0" rIns="0" bIns="0" rtlCol="0"/>
          <a:lstStyle/>
          <a:p>
            <a:endParaRPr/>
          </a:p>
        </p:txBody>
      </p:sp>
      <p:sp>
        <p:nvSpPr>
          <p:cNvPr id="73" name="object 73"/>
          <p:cNvSpPr/>
          <p:nvPr/>
        </p:nvSpPr>
        <p:spPr>
          <a:xfrm>
            <a:off x="1397127" y="2949320"/>
            <a:ext cx="756285" cy="613410"/>
          </a:xfrm>
          <a:custGeom>
            <a:avLst/>
            <a:gdLst/>
            <a:ahLst/>
            <a:cxnLst/>
            <a:rect l="l" t="t" r="r" b="b"/>
            <a:pathLst>
              <a:path w="756285" h="613410">
                <a:moveTo>
                  <a:pt x="756030" y="613156"/>
                </a:moveTo>
                <a:lnTo>
                  <a:pt x="0" y="0"/>
                </a:lnTo>
              </a:path>
            </a:pathLst>
          </a:custGeom>
          <a:ln w="9905">
            <a:solidFill>
              <a:srgbClr val="002E5F"/>
            </a:solidFill>
          </a:ln>
        </p:spPr>
        <p:txBody>
          <a:bodyPr wrap="square" lIns="0" tIns="0" rIns="0" bIns="0" rtlCol="0"/>
          <a:lstStyle/>
          <a:p>
            <a:endParaRPr/>
          </a:p>
        </p:txBody>
      </p:sp>
      <p:sp>
        <p:nvSpPr>
          <p:cNvPr id="74" name="object 74"/>
          <p:cNvSpPr/>
          <p:nvPr/>
        </p:nvSpPr>
        <p:spPr>
          <a:xfrm>
            <a:off x="1296923" y="2851373"/>
            <a:ext cx="108279" cy="84880"/>
          </a:xfrm>
          <a:prstGeom prst="rect">
            <a:avLst/>
          </a:prstGeom>
          <a:blipFill>
            <a:blip r:embed="rId2" cstate="print"/>
            <a:stretch>
              <a:fillRect/>
            </a:stretch>
          </a:blipFill>
        </p:spPr>
        <p:txBody>
          <a:bodyPr wrap="square" lIns="0" tIns="0" rIns="0" bIns="0" rtlCol="0"/>
          <a:lstStyle/>
          <a:p>
            <a:endParaRPr/>
          </a:p>
        </p:txBody>
      </p:sp>
      <p:sp>
        <p:nvSpPr>
          <p:cNvPr id="75" name="object 75"/>
          <p:cNvSpPr/>
          <p:nvPr/>
        </p:nvSpPr>
        <p:spPr>
          <a:xfrm>
            <a:off x="1372247" y="2907316"/>
            <a:ext cx="32955" cy="36170"/>
          </a:xfrm>
          <a:prstGeom prst="rect">
            <a:avLst/>
          </a:prstGeom>
          <a:blipFill>
            <a:blip r:embed="rId3" cstate="print"/>
            <a:stretch>
              <a:fillRect/>
            </a:stretch>
          </a:blipFill>
        </p:spPr>
        <p:txBody>
          <a:bodyPr wrap="square" lIns="0" tIns="0" rIns="0" bIns="0" rtlCol="0"/>
          <a:lstStyle/>
          <a:p>
            <a:endParaRPr/>
          </a:p>
        </p:txBody>
      </p:sp>
      <p:sp>
        <p:nvSpPr>
          <p:cNvPr id="76" name="object 76"/>
          <p:cNvSpPr/>
          <p:nvPr/>
        </p:nvSpPr>
        <p:spPr>
          <a:xfrm>
            <a:off x="1372247" y="2907316"/>
            <a:ext cx="33020" cy="36195"/>
          </a:xfrm>
          <a:custGeom>
            <a:avLst/>
            <a:gdLst/>
            <a:ahLst/>
            <a:cxnLst/>
            <a:rect l="l" t="t" r="r" b="b"/>
            <a:pathLst>
              <a:path w="33019" h="36194">
                <a:moveTo>
                  <a:pt x="0" y="36170"/>
                </a:moveTo>
                <a:lnTo>
                  <a:pt x="0" y="28936"/>
                </a:lnTo>
                <a:lnTo>
                  <a:pt x="32955" y="0"/>
                </a:lnTo>
                <a:lnTo>
                  <a:pt x="32955" y="12056"/>
                </a:lnTo>
                <a:lnTo>
                  <a:pt x="0" y="36170"/>
                </a:lnTo>
                <a:close/>
              </a:path>
            </a:pathLst>
          </a:custGeom>
          <a:ln w="3175">
            <a:solidFill>
              <a:srgbClr val="FFFFFF"/>
            </a:solidFill>
          </a:ln>
        </p:spPr>
        <p:txBody>
          <a:bodyPr wrap="square" lIns="0" tIns="0" rIns="0" bIns="0" rtlCol="0"/>
          <a:lstStyle/>
          <a:p>
            <a:endParaRPr/>
          </a:p>
        </p:txBody>
      </p:sp>
      <p:sp>
        <p:nvSpPr>
          <p:cNvPr id="77" name="object 77"/>
          <p:cNvSpPr/>
          <p:nvPr/>
        </p:nvSpPr>
        <p:spPr>
          <a:xfrm>
            <a:off x="1426858" y="2761670"/>
            <a:ext cx="58192" cy="122738"/>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1426858" y="2761670"/>
            <a:ext cx="58419" cy="123189"/>
          </a:xfrm>
          <a:custGeom>
            <a:avLst/>
            <a:gdLst/>
            <a:ahLst/>
            <a:cxnLst/>
            <a:rect l="l" t="t" r="r" b="b"/>
            <a:pathLst>
              <a:path w="58419" h="123189">
                <a:moveTo>
                  <a:pt x="0" y="122738"/>
                </a:moveTo>
                <a:lnTo>
                  <a:pt x="0" y="0"/>
                </a:lnTo>
                <a:lnTo>
                  <a:pt x="15021" y="434"/>
                </a:lnTo>
                <a:lnTo>
                  <a:pt x="29643" y="4190"/>
                </a:lnTo>
                <a:lnTo>
                  <a:pt x="43565" y="11156"/>
                </a:lnTo>
                <a:lnTo>
                  <a:pt x="56488" y="21219"/>
                </a:lnTo>
                <a:lnTo>
                  <a:pt x="58192" y="32044"/>
                </a:lnTo>
                <a:lnTo>
                  <a:pt x="58110" y="42989"/>
                </a:lnTo>
                <a:lnTo>
                  <a:pt x="35651" y="90085"/>
                </a:lnTo>
                <a:lnTo>
                  <a:pt x="14560" y="110547"/>
                </a:lnTo>
                <a:lnTo>
                  <a:pt x="0" y="122738"/>
                </a:lnTo>
                <a:close/>
              </a:path>
            </a:pathLst>
          </a:custGeom>
          <a:ln w="3175">
            <a:solidFill>
              <a:srgbClr val="000000"/>
            </a:solidFill>
          </a:ln>
        </p:spPr>
        <p:txBody>
          <a:bodyPr wrap="square" lIns="0" tIns="0" rIns="0" bIns="0" rtlCol="0"/>
          <a:lstStyle/>
          <a:p>
            <a:endParaRPr/>
          </a:p>
        </p:txBody>
      </p:sp>
      <p:sp>
        <p:nvSpPr>
          <p:cNvPr id="79" name="object 79"/>
          <p:cNvSpPr/>
          <p:nvPr/>
        </p:nvSpPr>
        <p:spPr>
          <a:xfrm>
            <a:off x="1349651" y="2702155"/>
            <a:ext cx="133696" cy="80734"/>
          </a:xfrm>
          <a:prstGeom prst="rect">
            <a:avLst/>
          </a:prstGeom>
          <a:blipFill>
            <a:blip r:embed="rId5" cstate="print"/>
            <a:stretch>
              <a:fillRect/>
            </a:stretch>
          </a:blipFill>
        </p:spPr>
        <p:txBody>
          <a:bodyPr wrap="square" lIns="0" tIns="0" rIns="0" bIns="0" rtlCol="0"/>
          <a:lstStyle/>
          <a:p>
            <a:endParaRPr/>
          </a:p>
        </p:txBody>
      </p:sp>
      <p:sp>
        <p:nvSpPr>
          <p:cNvPr id="80" name="object 80"/>
          <p:cNvSpPr/>
          <p:nvPr/>
        </p:nvSpPr>
        <p:spPr>
          <a:xfrm>
            <a:off x="1349651" y="2702155"/>
            <a:ext cx="133985" cy="81280"/>
          </a:xfrm>
          <a:custGeom>
            <a:avLst/>
            <a:gdLst/>
            <a:ahLst/>
            <a:cxnLst/>
            <a:rect l="l" t="t" r="r" b="b"/>
            <a:pathLst>
              <a:path w="133984" h="81280">
                <a:moveTo>
                  <a:pt x="0" y="2601"/>
                </a:moveTo>
                <a:lnTo>
                  <a:pt x="1560" y="874"/>
                </a:lnTo>
                <a:lnTo>
                  <a:pt x="3588" y="0"/>
                </a:lnTo>
                <a:lnTo>
                  <a:pt x="5649" y="166"/>
                </a:lnTo>
                <a:lnTo>
                  <a:pt x="46891" y="4167"/>
                </a:lnTo>
                <a:lnTo>
                  <a:pt x="83233" y="19719"/>
                </a:lnTo>
                <a:lnTo>
                  <a:pt x="112795" y="45637"/>
                </a:lnTo>
                <a:lnTo>
                  <a:pt x="133696" y="80734"/>
                </a:lnTo>
                <a:lnTo>
                  <a:pt x="120727" y="70654"/>
                </a:lnTo>
                <a:lnTo>
                  <a:pt x="106789" y="63681"/>
                </a:lnTo>
                <a:lnTo>
                  <a:pt x="92182" y="59931"/>
                </a:lnTo>
                <a:lnTo>
                  <a:pt x="77207" y="59515"/>
                </a:lnTo>
                <a:lnTo>
                  <a:pt x="0" y="2601"/>
                </a:lnTo>
                <a:close/>
              </a:path>
            </a:pathLst>
          </a:custGeom>
          <a:ln w="3175">
            <a:solidFill>
              <a:srgbClr val="FFFFFF"/>
            </a:solidFill>
          </a:ln>
        </p:spPr>
        <p:txBody>
          <a:bodyPr wrap="square" lIns="0" tIns="0" rIns="0" bIns="0" rtlCol="0"/>
          <a:lstStyle/>
          <a:p>
            <a:endParaRPr/>
          </a:p>
        </p:txBody>
      </p:sp>
      <p:sp>
        <p:nvSpPr>
          <p:cNvPr id="81" name="object 81"/>
          <p:cNvSpPr/>
          <p:nvPr/>
        </p:nvSpPr>
        <p:spPr>
          <a:xfrm>
            <a:off x="1360534" y="2844798"/>
            <a:ext cx="46552" cy="36031"/>
          </a:xfrm>
          <a:prstGeom prst="rect">
            <a:avLst/>
          </a:prstGeom>
          <a:blipFill>
            <a:blip r:embed="rId6" cstate="print"/>
            <a:stretch>
              <a:fillRect/>
            </a:stretch>
          </a:blipFill>
        </p:spPr>
        <p:txBody>
          <a:bodyPr wrap="square" lIns="0" tIns="0" rIns="0" bIns="0" rtlCol="0"/>
          <a:lstStyle/>
          <a:p>
            <a:endParaRPr/>
          </a:p>
        </p:txBody>
      </p:sp>
      <p:sp>
        <p:nvSpPr>
          <p:cNvPr id="82" name="object 82"/>
          <p:cNvSpPr/>
          <p:nvPr/>
        </p:nvSpPr>
        <p:spPr>
          <a:xfrm>
            <a:off x="1360534" y="2844798"/>
            <a:ext cx="46990" cy="36195"/>
          </a:xfrm>
          <a:custGeom>
            <a:avLst/>
            <a:gdLst/>
            <a:ahLst/>
            <a:cxnLst/>
            <a:rect l="l" t="t" r="r" b="b"/>
            <a:pathLst>
              <a:path w="46990" h="36194">
                <a:moveTo>
                  <a:pt x="0" y="6836"/>
                </a:moveTo>
                <a:lnTo>
                  <a:pt x="9085" y="15231"/>
                </a:lnTo>
                <a:lnTo>
                  <a:pt x="18539" y="22908"/>
                </a:lnTo>
                <a:lnTo>
                  <a:pt x="28334" y="29848"/>
                </a:lnTo>
                <a:lnTo>
                  <a:pt x="38445" y="36031"/>
                </a:lnTo>
                <a:lnTo>
                  <a:pt x="46552" y="29723"/>
                </a:lnTo>
                <a:lnTo>
                  <a:pt x="36269" y="22923"/>
                </a:lnTo>
                <a:lnTo>
                  <a:pt x="26169" y="15699"/>
                </a:lnTo>
                <a:lnTo>
                  <a:pt x="16259" y="8055"/>
                </a:lnTo>
                <a:lnTo>
                  <a:pt x="6546" y="0"/>
                </a:lnTo>
                <a:lnTo>
                  <a:pt x="0" y="6836"/>
                </a:lnTo>
                <a:close/>
              </a:path>
            </a:pathLst>
          </a:custGeom>
          <a:ln w="3175">
            <a:solidFill>
              <a:srgbClr val="FFFFFF"/>
            </a:solidFill>
          </a:ln>
        </p:spPr>
        <p:txBody>
          <a:bodyPr wrap="square" lIns="0" tIns="0" rIns="0" bIns="0" rtlCol="0"/>
          <a:lstStyle/>
          <a:p>
            <a:endParaRPr/>
          </a:p>
        </p:txBody>
      </p:sp>
      <p:sp>
        <p:nvSpPr>
          <p:cNvPr id="83" name="object 83"/>
          <p:cNvSpPr/>
          <p:nvPr/>
        </p:nvSpPr>
        <p:spPr>
          <a:xfrm>
            <a:off x="1347767" y="2704756"/>
            <a:ext cx="79091" cy="179652"/>
          </a:xfrm>
          <a:prstGeom prst="rect">
            <a:avLst/>
          </a:prstGeom>
          <a:blipFill>
            <a:blip r:embed="rId7" cstate="print"/>
            <a:stretch>
              <a:fillRect/>
            </a:stretch>
          </a:blipFill>
        </p:spPr>
        <p:txBody>
          <a:bodyPr wrap="square" lIns="0" tIns="0" rIns="0" bIns="0" rtlCol="0"/>
          <a:lstStyle/>
          <a:p>
            <a:endParaRPr/>
          </a:p>
        </p:txBody>
      </p:sp>
      <p:sp>
        <p:nvSpPr>
          <p:cNvPr id="84" name="object 84"/>
          <p:cNvSpPr/>
          <p:nvPr/>
        </p:nvSpPr>
        <p:spPr>
          <a:xfrm>
            <a:off x="1347767" y="2704756"/>
            <a:ext cx="79375" cy="179705"/>
          </a:xfrm>
          <a:custGeom>
            <a:avLst/>
            <a:gdLst/>
            <a:ahLst/>
            <a:cxnLst/>
            <a:rect l="l" t="t" r="r" b="b"/>
            <a:pathLst>
              <a:path w="79375" h="179705">
                <a:moveTo>
                  <a:pt x="79091" y="179652"/>
                </a:moveTo>
                <a:lnTo>
                  <a:pt x="57922" y="168630"/>
                </a:lnTo>
                <a:lnTo>
                  <a:pt x="37605" y="155131"/>
                </a:lnTo>
                <a:lnTo>
                  <a:pt x="18258" y="139243"/>
                </a:lnTo>
                <a:lnTo>
                  <a:pt x="0" y="121055"/>
                </a:lnTo>
                <a:lnTo>
                  <a:pt x="0" y="4828"/>
                </a:lnTo>
                <a:lnTo>
                  <a:pt x="100" y="2955"/>
                </a:lnTo>
                <a:lnTo>
                  <a:pt x="778" y="1227"/>
                </a:lnTo>
                <a:lnTo>
                  <a:pt x="1883" y="0"/>
                </a:lnTo>
                <a:lnTo>
                  <a:pt x="79091" y="56913"/>
                </a:lnTo>
                <a:lnTo>
                  <a:pt x="79091" y="179652"/>
                </a:lnTo>
                <a:close/>
              </a:path>
            </a:pathLst>
          </a:custGeom>
          <a:ln w="3175">
            <a:solidFill>
              <a:srgbClr val="000000"/>
            </a:solidFill>
          </a:ln>
        </p:spPr>
        <p:txBody>
          <a:bodyPr wrap="square" lIns="0" tIns="0" rIns="0" bIns="0" rtlCol="0"/>
          <a:lstStyle/>
          <a:p>
            <a:endParaRPr/>
          </a:p>
        </p:txBody>
      </p:sp>
      <p:sp>
        <p:nvSpPr>
          <p:cNvPr id="85" name="object 85"/>
          <p:cNvSpPr/>
          <p:nvPr/>
        </p:nvSpPr>
        <p:spPr>
          <a:xfrm>
            <a:off x="1404877" y="2854578"/>
            <a:ext cx="10310" cy="15515"/>
          </a:xfrm>
          <a:prstGeom prst="rect">
            <a:avLst/>
          </a:prstGeom>
          <a:blipFill>
            <a:blip r:embed="rId8" cstate="print"/>
            <a:stretch>
              <a:fillRect/>
            </a:stretch>
          </a:blipFill>
        </p:spPr>
        <p:txBody>
          <a:bodyPr wrap="square" lIns="0" tIns="0" rIns="0" bIns="0" rtlCol="0"/>
          <a:lstStyle/>
          <a:p>
            <a:endParaRPr/>
          </a:p>
        </p:txBody>
      </p:sp>
      <p:sp>
        <p:nvSpPr>
          <p:cNvPr id="86" name="object 86"/>
          <p:cNvSpPr/>
          <p:nvPr/>
        </p:nvSpPr>
        <p:spPr>
          <a:xfrm>
            <a:off x="1404877" y="2854577"/>
            <a:ext cx="10795" cy="15875"/>
          </a:xfrm>
          <a:custGeom>
            <a:avLst/>
            <a:gdLst/>
            <a:ahLst/>
            <a:cxnLst/>
            <a:rect l="l" t="t" r="r" b="b"/>
            <a:pathLst>
              <a:path w="10794" h="15875">
                <a:moveTo>
                  <a:pt x="8743" y="5105"/>
                </a:moveTo>
                <a:lnTo>
                  <a:pt x="7177" y="1629"/>
                </a:lnTo>
                <a:lnTo>
                  <a:pt x="4300" y="0"/>
                </a:lnTo>
                <a:lnTo>
                  <a:pt x="2317" y="1465"/>
                </a:lnTo>
                <a:lnTo>
                  <a:pt x="336" y="2932"/>
                </a:lnTo>
                <a:lnTo>
                  <a:pt x="0" y="6936"/>
                </a:lnTo>
                <a:lnTo>
                  <a:pt x="1566" y="10412"/>
                </a:lnTo>
                <a:lnTo>
                  <a:pt x="3133" y="13885"/>
                </a:lnTo>
                <a:lnTo>
                  <a:pt x="6010" y="15515"/>
                </a:lnTo>
                <a:lnTo>
                  <a:pt x="7991" y="14049"/>
                </a:lnTo>
                <a:lnTo>
                  <a:pt x="9974" y="12584"/>
                </a:lnTo>
                <a:lnTo>
                  <a:pt x="10310" y="8578"/>
                </a:lnTo>
                <a:lnTo>
                  <a:pt x="8743" y="5105"/>
                </a:lnTo>
                <a:close/>
              </a:path>
            </a:pathLst>
          </a:custGeom>
          <a:ln w="3175">
            <a:solidFill>
              <a:srgbClr val="000000"/>
            </a:solidFill>
          </a:ln>
        </p:spPr>
        <p:txBody>
          <a:bodyPr wrap="square" lIns="0" tIns="0" rIns="0" bIns="0" rtlCol="0"/>
          <a:lstStyle/>
          <a:p>
            <a:endParaRPr/>
          </a:p>
        </p:txBody>
      </p:sp>
      <p:sp>
        <p:nvSpPr>
          <p:cNvPr id="87" name="object 87"/>
          <p:cNvSpPr/>
          <p:nvPr/>
        </p:nvSpPr>
        <p:spPr>
          <a:xfrm>
            <a:off x="1347767" y="2702321"/>
            <a:ext cx="137795" cy="182245"/>
          </a:xfrm>
          <a:custGeom>
            <a:avLst/>
            <a:gdLst/>
            <a:ahLst/>
            <a:cxnLst/>
            <a:rect l="l" t="t" r="r" b="b"/>
            <a:pathLst>
              <a:path w="137794" h="182244">
                <a:moveTo>
                  <a:pt x="79091" y="182087"/>
                </a:moveTo>
                <a:lnTo>
                  <a:pt x="113845" y="150590"/>
                </a:lnTo>
                <a:lnTo>
                  <a:pt x="135388" y="112977"/>
                </a:lnTo>
                <a:lnTo>
                  <a:pt x="137301" y="91358"/>
                </a:lnTo>
                <a:lnTo>
                  <a:pt x="135580" y="80568"/>
                </a:lnTo>
                <a:lnTo>
                  <a:pt x="114679" y="45471"/>
                </a:lnTo>
                <a:lnTo>
                  <a:pt x="85117" y="19553"/>
                </a:lnTo>
                <a:lnTo>
                  <a:pt x="48775" y="4001"/>
                </a:lnTo>
                <a:lnTo>
                  <a:pt x="7533" y="0"/>
                </a:lnTo>
                <a:lnTo>
                  <a:pt x="2910" y="395"/>
                </a:lnTo>
                <a:lnTo>
                  <a:pt x="359" y="2851"/>
                </a:lnTo>
                <a:lnTo>
                  <a:pt x="0" y="7263"/>
                </a:lnTo>
                <a:lnTo>
                  <a:pt x="0" y="123490"/>
                </a:lnTo>
                <a:lnTo>
                  <a:pt x="19312" y="142476"/>
                </a:lnTo>
                <a:lnTo>
                  <a:pt x="16928" y="144530"/>
                </a:lnTo>
                <a:lnTo>
                  <a:pt x="14572" y="146645"/>
                </a:lnTo>
                <a:lnTo>
                  <a:pt x="12246" y="148818"/>
                </a:lnTo>
                <a:lnTo>
                  <a:pt x="21463" y="157181"/>
                </a:lnTo>
                <a:lnTo>
                  <a:pt x="30954" y="164951"/>
                </a:lnTo>
                <a:lnTo>
                  <a:pt x="40704" y="172114"/>
                </a:lnTo>
                <a:lnTo>
                  <a:pt x="50696" y="178657"/>
                </a:lnTo>
                <a:lnTo>
                  <a:pt x="53451" y="176655"/>
                </a:lnTo>
                <a:lnTo>
                  <a:pt x="56185" y="174597"/>
                </a:lnTo>
                <a:lnTo>
                  <a:pt x="58894" y="172485"/>
                </a:lnTo>
                <a:lnTo>
                  <a:pt x="65478" y="176224"/>
                </a:lnTo>
                <a:lnTo>
                  <a:pt x="72222" y="179432"/>
                </a:lnTo>
                <a:lnTo>
                  <a:pt x="79091" y="182087"/>
                </a:lnTo>
                <a:close/>
              </a:path>
            </a:pathLst>
          </a:custGeom>
          <a:ln w="3175">
            <a:solidFill>
              <a:srgbClr val="000000"/>
            </a:solidFill>
          </a:ln>
        </p:spPr>
        <p:txBody>
          <a:bodyPr wrap="square" lIns="0" tIns="0" rIns="0" bIns="0" rtlCol="0"/>
          <a:lstStyle/>
          <a:p>
            <a:endParaRPr/>
          </a:p>
        </p:txBody>
      </p:sp>
      <p:sp>
        <p:nvSpPr>
          <p:cNvPr id="88" name="object 88"/>
          <p:cNvSpPr/>
          <p:nvPr/>
        </p:nvSpPr>
        <p:spPr>
          <a:xfrm>
            <a:off x="1353981" y="2722072"/>
            <a:ext cx="67310" cy="133985"/>
          </a:xfrm>
          <a:custGeom>
            <a:avLst/>
            <a:gdLst/>
            <a:ahLst/>
            <a:cxnLst/>
            <a:rect l="l" t="t" r="r" b="b"/>
            <a:pathLst>
              <a:path w="67309" h="133985">
                <a:moveTo>
                  <a:pt x="0" y="0"/>
                </a:moveTo>
                <a:lnTo>
                  <a:pt x="188" y="82761"/>
                </a:lnTo>
                <a:lnTo>
                  <a:pt x="67228" y="133642"/>
                </a:lnTo>
              </a:path>
            </a:pathLst>
          </a:custGeom>
          <a:ln w="3175">
            <a:solidFill>
              <a:srgbClr val="000000"/>
            </a:solidFill>
          </a:ln>
        </p:spPr>
        <p:txBody>
          <a:bodyPr wrap="square" lIns="0" tIns="0" rIns="0" bIns="0" rtlCol="0"/>
          <a:lstStyle/>
          <a:p>
            <a:endParaRPr/>
          </a:p>
        </p:txBody>
      </p:sp>
      <p:sp>
        <p:nvSpPr>
          <p:cNvPr id="89" name="object 89"/>
          <p:cNvSpPr/>
          <p:nvPr/>
        </p:nvSpPr>
        <p:spPr>
          <a:xfrm>
            <a:off x="1355793" y="2817978"/>
            <a:ext cx="10312" cy="15515"/>
          </a:xfrm>
          <a:prstGeom prst="rect">
            <a:avLst/>
          </a:prstGeom>
          <a:blipFill>
            <a:blip r:embed="rId8" cstate="print"/>
            <a:stretch>
              <a:fillRect/>
            </a:stretch>
          </a:blipFill>
        </p:spPr>
        <p:txBody>
          <a:bodyPr wrap="square" lIns="0" tIns="0" rIns="0" bIns="0" rtlCol="0"/>
          <a:lstStyle/>
          <a:p>
            <a:endParaRPr/>
          </a:p>
        </p:txBody>
      </p:sp>
      <p:sp>
        <p:nvSpPr>
          <p:cNvPr id="90" name="object 90"/>
          <p:cNvSpPr/>
          <p:nvPr/>
        </p:nvSpPr>
        <p:spPr>
          <a:xfrm>
            <a:off x="1306338" y="2817851"/>
            <a:ext cx="88505" cy="111058"/>
          </a:xfrm>
          <a:prstGeom prst="rect">
            <a:avLst/>
          </a:prstGeom>
          <a:blipFill>
            <a:blip r:embed="rId9" cstate="print"/>
            <a:stretch>
              <a:fillRect/>
            </a:stretch>
          </a:blipFill>
        </p:spPr>
        <p:txBody>
          <a:bodyPr wrap="square" lIns="0" tIns="0" rIns="0" bIns="0" rtlCol="0"/>
          <a:lstStyle/>
          <a:p>
            <a:endParaRPr/>
          </a:p>
        </p:txBody>
      </p:sp>
      <p:sp>
        <p:nvSpPr>
          <p:cNvPr id="91" name="object 91"/>
          <p:cNvSpPr/>
          <p:nvPr/>
        </p:nvSpPr>
        <p:spPr>
          <a:xfrm>
            <a:off x="1296923" y="2880792"/>
            <a:ext cx="75323" cy="62694"/>
          </a:xfrm>
          <a:prstGeom prst="rect">
            <a:avLst/>
          </a:prstGeom>
          <a:blipFill>
            <a:blip r:embed="rId10" cstate="print"/>
            <a:stretch>
              <a:fillRect/>
            </a:stretch>
          </a:blipFill>
        </p:spPr>
        <p:txBody>
          <a:bodyPr wrap="square" lIns="0" tIns="0" rIns="0" bIns="0" rtlCol="0"/>
          <a:lstStyle/>
          <a:p>
            <a:endParaRPr/>
          </a:p>
        </p:txBody>
      </p:sp>
      <p:sp>
        <p:nvSpPr>
          <p:cNvPr id="92" name="object 92"/>
          <p:cNvSpPr/>
          <p:nvPr/>
        </p:nvSpPr>
        <p:spPr>
          <a:xfrm>
            <a:off x="1296923" y="2880792"/>
            <a:ext cx="75565" cy="62865"/>
          </a:xfrm>
          <a:custGeom>
            <a:avLst/>
            <a:gdLst/>
            <a:ahLst/>
            <a:cxnLst/>
            <a:rect l="l" t="t" r="r" b="b"/>
            <a:pathLst>
              <a:path w="75565" h="62864">
                <a:moveTo>
                  <a:pt x="0" y="7234"/>
                </a:moveTo>
                <a:lnTo>
                  <a:pt x="75323" y="62694"/>
                </a:lnTo>
                <a:lnTo>
                  <a:pt x="75323" y="55460"/>
                </a:lnTo>
                <a:lnTo>
                  <a:pt x="0" y="0"/>
                </a:lnTo>
                <a:lnTo>
                  <a:pt x="0" y="72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1296923" y="2851372"/>
            <a:ext cx="108585" cy="92710"/>
          </a:xfrm>
          <a:custGeom>
            <a:avLst/>
            <a:gdLst/>
            <a:ahLst/>
            <a:cxnLst/>
            <a:rect l="l" t="t" r="r" b="b"/>
            <a:pathLst>
              <a:path w="108584" h="92710">
                <a:moveTo>
                  <a:pt x="0" y="29419"/>
                </a:moveTo>
                <a:lnTo>
                  <a:pt x="32012" y="0"/>
                </a:lnTo>
                <a:lnTo>
                  <a:pt x="108279" y="55943"/>
                </a:lnTo>
                <a:lnTo>
                  <a:pt x="108279" y="68000"/>
                </a:lnTo>
                <a:lnTo>
                  <a:pt x="75323" y="92114"/>
                </a:lnTo>
                <a:lnTo>
                  <a:pt x="0" y="36653"/>
                </a:lnTo>
                <a:lnTo>
                  <a:pt x="0" y="29419"/>
                </a:lnTo>
                <a:close/>
              </a:path>
            </a:pathLst>
          </a:custGeom>
          <a:ln w="3175">
            <a:solidFill>
              <a:srgbClr val="000000"/>
            </a:solidFill>
          </a:ln>
        </p:spPr>
        <p:txBody>
          <a:bodyPr wrap="square" lIns="0" tIns="0" rIns="0" bIns="0" rtlCol="0"/>
          <a:lstStyle/>
          <a:p>
            <a:endParaRPr/>
          </a:p>
        </p:txBody>
      </p:sp>
      <p:sp>
        <p:nvSpPr>
          <p:cNvPr id="94" name="object 94"/>
          <p:cNvSpPr/>
          <p:nvPr/>
        </p:nvSpPr>
        <p:spPr>
          <a:xfrm>
            <a:off x="1353980" y="2722072"/>
            <a:ext cx="67228" cy="130967"/>
          </a:xfrm>
          <a:prstGeom prst="rect">
            <a:avLst/>
          </a:prstGeom>
          <a:blipFill>
            <a:blip r:embed="rId11" cstate="print"/>
            <a:stretch>
              <a:fillRect/>
            </a:stretch>
          </a:blipFill>
        </p:spPr>
        <p:txBody>
          <a:bodyPr wrap="square" lIns="0" tIns="0" rIns="0" bIns="0" rtlCol="0"/>
          <a:lstStyle/>
          <a:p>
            <a:endParaRPr/>
          </a:p>
        </p:txBody>
      </p:sp>
      <p:sp>
        <p:nvSpPr>
          <p:cNvPr id="95" name="object 95"/>
          <p:cNvSpPr/>
          <p:nvPr/>
        </p:nvSpPr>
        <p:spPr>
          <a:xfrm>
            <a:off x="1353981" y="2722072"/>
            <a:ext cx="67310" cy="133985"/>
          </a:xfrm>
          <a:custGeom>
            <a:avLst/>
            <a:gdLst/>
            <a:ahLst/>
            <a:cxnLst/>
            <a:rect l="l" t="t" r="r" b="b"/>
            <a:pathLst>
              <a:path w="67309" h="133985">
                <a:moveTo>
                  <a:pt x="2016" y="81523"/>
                </a:moveTo>
                <a:lnTo>
                  <a:pt x="2016" y="2018"/>
                </a:lnTo>
                <a:lnTo>
                  <a:pt x="0" y="0"/>
                </a:lnTo>
                <a:lnTo>
                  <a:pt x="67228" y="50208"/>
                </a:lnTo>
                <a:lnTo>
                  <a:pt x="67228" y="133642"/>
                </a:lnTo>
                <a:lnTo>
                  <a:pt x="67228" y="130967"/>
                </a:lnTo>
                <a:lnTo>
                  <a:pt x="2016" y="81523"/>
                </a:lnTo>
                <a:close/>
              </a:path>
            </a:pathLst>
          </a:custGeom>
          <a:ln w="3175">
            <a:solidFill>
              <a:srgbClr val="000000"/>
            </a:solidFill>
          </a:ln>
        </p:spPr>
        <p:txBody>
          <a:bodyPr wrap="square" lIns="0" tIns="0" rIns="0" bIns="0" rtlCol="0"/>
          <a:lstStyle/>
          <a:p>
            <a:endParaRPr/>
          </a:p>
        </p:txBody>
      </p:sp>
      <p:sp>
        <p:nvSpPr>
          <p:cNvPr id="96" name="object 96"/>
          <p:cNvSpPr/>
          <p:nvPr/>
        </p:nvSpPr>
        <p:spPr>
          <a:xfrm>
            <a:off x="2170164" y="2851372"/>
            <a:ext cx="107876" cy="84880"/>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245208" y="2907316"/>
            <a:ext cx="32832" cy="36170"/>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2452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99" name="object 99"/>
          <p:cNvSpPr/>
          <p:nvPr/>
        </p:nvSpPr>
        <p:spPr>
          <a:xfrm>
            <a:off x="2299616" y="2761670"/>
            <a:ext cx="57976" cy="122738"/>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2299616" y="2761670"/>
            <a:ext cx="58419" cy="123189"/>
          </a:xfrm>
          <a:custGeom>
            <a:avLst/>
            <a:gdLst/>
            <a:ahLst/>
            <a:cxnLst/>
            <a:rect l="l" t="t" r="r" b="b"/>
            <a:pathLst>
              <a:path w="58419" h="123189">
                <a:moveTo>
                  <a:pt x="0" y="122738"/>
                </a:moveTo>
                <a:lnTo>
                  <a:pt x="0" y="0"/>
                </a:lnTo>
                <a:lnTo>
                  <a:pt x="14965" y="434"/>
                </a:lnTo>
                <a:lnTo>
                  <a:pt x="29532"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222696" y="2702155"/>
            <a:ext cx="133199" cy="80734"/>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22226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03" name="object 103"/>
          <p:cNvSpPr/>
          <p:nvPr/>
        </p:nvSpPr>
        <p:spPr>
          <a:xfrm>
            <a:off x="2233538" y="2844798"/>
            <a:ext cx="46379" cy="36031"/>
          </a:xfrm>
          <a:prstGeom prst="rect">
            <a:avLst/>
          </a:prstGeom>
          <a:blipFill>
            <a:blip r:embed="rId6" cstate="print"/>
            <a:stretch>
              <a:fillRect/>
            </a:stretch>
          </a:blipFill>
        </p:spPr>
        <p:txBody>
          <a:bodyPr wrap="square" lIns="0" tIns="0" rIns="0" bIns="0" rtlCol="0"/>
          <a:lstStyle/>
          <a:p>
            <a:endParaRPr/>
          </a:p>
        </p:txBody>
      </p:sp>
      <p:sp>
        <p:nvSpPr>
          <p:cNvPr id="104" name="object 104"/>
          <p:cNvSpPr/>
          <p:nvPr/>
        </p:nvSpPr>
        <p:spPr>
          <a:xfrm>
            <a:off x="22335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05" name="object 105"/>
          <p:cNvSpPr/>
          <p:nvPr/>
        </p:nvSpPr>
        <p:spPr>
          <a:xfrm>
            <a:off x="2220819" y="2704756"/>
            <a:ext cx="78797" cy="179652"/>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22208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2277716" y="2854577"/>
            <a:ext cx="10272" cy="15515"/>
          </a:xfrm>
          <a:prstGeom prst="rect">
            <a:avLst/>
          </a:prstGeom>
          <a:blipFill>
            <a:blip r:embed="rId8" cstate="print"/>
            <a:stretch>
              <a:fillRect/>
            </a:stretch>
          </a:blipFill>
        </p:spPr>
        <p:txBody>
          <a:bodyPr wrap="square" lIns="0" tIns="0" rIns="0" bIns="0" rtlCol="0"/>
          <a:lstStyle/>
          <a:p>
            <a:endParaRPr/>
          </a:p>
        </p:txBody>
      </p:sp>
      <p:sp>
        <p:nvSpPr>
          <p:cNvPr id="108" name="object 108"/>
          <p:cNvSpPr/>
          <p:nvPr/>
        </p:nvSpPr>
        <p:spPr>
          <a:xfrm>
            <a:off x="22777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09" name="object 109"/>
          <p:cNvSpPr/>
          <p:nvPr/>
        </p:nvSpPr>
        <p:spPr>
          <a:xfrm>
            <a:off x="22208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900" y="395"/>
                </a:lnTo>
                <a:lnTo>
                  <a:pt x="357" y="2851"/>
                </a:lnTo>
                <a:lnTo>
                  <a:pt x="0" y="7263"/>
                </a:lnTo>
                <a:lnTo>
                  <a:pt x="0" y="123490"/>
                </a:lnTo>
                <a:lnTo>
                  <a:pt x="19241" y="142476"/>
                </a:lnTo>
                <a:lnTo>
                  <a:pt x="16865" y="144530"/>
                </a:lnTo>
                <a:lnTo>
                  <a:pt x="14517" y="146645"/>
                </a:lnTo>
                <a:lnTo>
                  <a:pt x="12200" y="148818"/>
                </a:lnTo>
                <a:lnTo>
                  <a:pt x="21383" y="157181"/>
                </a:lnTo>
                <a:lnTo>
                  <a:pt x="30839" y="164951"/>
                </a:lnTo>
                <a:lnTo>
                  <a:pt x="40552" y="172114"/>
                </a:lnTo>
                <a:lnTo>
                  <a:pt x="50508" y="178657"/>
                </a:lnTo>
                <a:lnTo>
                  <a:pt x="53252" y="176655"/>
                </a:lnTo>
                <a:lnTo>
                  <a:pt x="55976" y="174597"/>
                </a:lnTo>
                <a:lnTo>
                  <a:pt x="58675" y="172485"/>
                </a:lnTo>
                <a:lnTo>
                  <a:pt x="65234"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10" name="object 110"/>
          <p:cNvSpPr/>
          <p:nvPr/>
        </p:nvSpPr>
        <p:spPr>
          <a:xfrm>
            <a:off x="22270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11" name="object 111"/>
          <p:cNvSpPr/>
          <p:nvPr/>
        </p:nvSpPr>
        <p:spPr>
          <a:xfrm>
            <a:off x="2228815" y="2817978"/>
            <a:ext cx="10273" cy="15515"/>
          </a:xfrm>
          <a:prstGeom prst="rect">
            <a:avLst/>
          </a:prstGeom>
          <a:blipFill>
            <a:blip r:embed="rId8" cstate="print"/>
            <a:stretch>
              <a:fillRect/>
            </a:stretch>
          </a:blipFill>
        </p:spPr>
        <p:txBody>
          <a:bodyPr wrap="square" lIns="0" tIns="0" rIns="0" bIns="0" rtlCol="0"/>
          <a:lstStyle/>
          <a:p>
            <a:endParaRPr/>
          </a:p>
        </p:txBody>
      </p:sp>
      <p:sp>
        <p:nvSpPr>
          <p:cNvPr id="112" name="object 112"/>
          <p:cNvSpPr/>
          <p:nvPr/>
        </p:nvSpPr>
        <p:spPr>
          <a:xfrm>
            <a:off x="2179544" y="2817851"/>
            <a:ext cx="88176" cy="111057"/>
          </a:xfrm>
          <a:prstGeom prst="rect">
            <a:avLst/>
          </a:prstGeom>
          <a:blipFill>
            <a:blip r:embed="rId17" cstate="print"/>
            <a:stretch>
              <a:fillRect/>
            </a:stretch>
          </a:blipFill>
        </p:spPr>
        <p:txBody>
          <a:bodyPr wrap="square" lIns="0" tIns="0" rIns="0" bIns="0" rtlCol="0"/>
          <a:lstStyle/>
          <a:p>
            <a:endParaRPr/>
          </a:p>
        </p:txBody>
      </p:sp>
      <p:sp>
        <p:nvSpPr>
          <p:cNvPr id="113" name="object 113"/>
          <p:cNvSpPr/>
          <p:nvPr/>
        </p:nvSpPr>
        <p:spPr>
          <a:xfrm>
            <a:off x="2170164" y="2880792"/>
            <a:ext cx="75044" cy="62694"/>
          </a:xfrm>
          <a:prstGeom prst="rect">
            <a:avLst/>
          </a:prstGeom>
          <a:blipFill>
            <a:blip r:embed="rId18" cstate="print"/>
            <a:stretch>
              <a:fillRect/>
            </a:stretch>
          </a:blipFill>
        </p:spPr>
        <p:txBody>
          <a:bodyPr wrap="square" lIns="0" tIns="0" rIns="0" bIns="0" rtlCol="0"/>
          <a:lstStyle/>
          <a:p>
            <a:endParaRPr/>
          </a:p>
        </p:txBody>
      </p:sp>
      <p:sp>
        <p:nvSpPr>
          <p:cNvPr id="114" name="object 114"/>
          <p:cNvSpPr/>
          <p:nvPr/>
        </p:nvSpPr>
        <p:spPr>
          <a:xfrm>
            <a:off x="2170164" y="2880792"/>
            <a:ext cx="75565" cy="62865"/>
          </a:xfrm>
          <a:custGeom>
            <a:avLst/>
            <a:gdLst/>
            <a:ahLst/>
            <a:cxnLst/>
            <a:rect l="l" t="t" r="r" b="b"/>
            <a:pathLst>
              <a:path w="75564" h="62864">
                <a:moveTo>
                  <a:pt x="0" y="7234"/>
                </a:moveTo>
                <a:lnTo>
                  <a:pt x="75044" y="62694"/>
                </a:lnTo>
                <a:lnTo>
                  <a:pt x="75043" y="55460"/>
                </a:lnTo>
                <a:lnTo>
                  <a:pt x="0" y="0"/>
                </a:lnTo>
                <a:lnTo>
                  <a:pt x="0" y="7234"/>
                </a:lnTo>
                <a:close/>
              </a:path>
            </a:pathLst>
          </a:custGeom>
          <a:ln w="3175">
            <a:solidFill>
              <a:srgbClr val="000000"/>
            </a:solidFill>
          </a:ln>
        </p:spPr>
        <p:txBody>
          <a:bodyPr wrap="square" lIns="0" tIns="0" rIns="0" bIns="0" rtlCol="0"/>
          <a:lstStyle/>
          <a:p>
            <a:endParaRPr/>
          </a:p>
        </p:txBody>
      </p:sp>
      <p:sp>
        <p:nvSpPr>
          <p:cNvPr id="115" name="object 115"/>
          <p:cNvSpPr/>
          <p:nvPr/>
        </p:nvSpPr>
        <p:spPr>
          <a:xfrm>
            <a:off x="2170164"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16" name="object 116"/>
          <p:cNvSpPr/>
          <p:nvPr/>
        </p:nvSpPr>
        <p:spPr>
          <a:xfrm>
            <a:off x="2227009" y="2722072"/>
            <a:ext cx="66978" cy="130967"/>
          </a:xfrm>
          <a:prstGeom prst="rect">
            <a:avLst/>
          </a:prstGeom>
          <a:blipFill>
            <a:blip r:embed="rId19" cstate="print"/>
            <a:stretch>
              <a:fillRect/>
            </a:stretch>
          </a:blipFill>
        </p:spPr>
        <p:txBody>
          <a:bodyPr wrap="square" lIns="0" tIns="0" rIns="0" bIns="0" rtlCol="0"/>
          <a:lstStyle/>
          <a:p>
            <a:endParaRPr/>
          </a:p>
        </p:txBody>
      </p:sp>
      <p:sp>
        <p:nvSpPr>
          <p:cNvPr id="117" name="object 117"/>
          <p:cNvSpPr/>
          <p:nvPr/>
        </p:nvSpPr>
        <p:spPr>
          <a:xfrm>
            <a:off x="22270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18" name="object 118"/>
          <p:cNvSpPr/>
          <p:nvPr/>
        </p:nvSpPr>
        <p:spPr>
          <a:xfrm>
            <a:off x="3046463" y="2851372"/>
            <a:ext cx="107876" cy="84880"/>
          </a:xfrm>
          <a:prstGeom prst="rect">
            <a:avLst/>
          </a:prstGeom>
          <a:blipFill>
            <a:blip r:embed="rId12" cstate="print"/>
            <a:stretch>
              <a:fillRect/>
            </a:stretch>
          </a:blipFill>
        </p:spPr>
        <p:txBody>
          <a:bodyPr wrap="square" lIns="0" tIns="0" rIns="0" bIns="0" rtlCol="0"/>
          <a:lstStyle/>
          <a:p>
            <a:endParaRPr/>
          </a:p>
        </p:txBody>
      </p:sp>
      <p:sp>
        <p:nvSpPr>
          <p:cNvPr id="119" name="object 119"/>
          <p:cNvSpPr/>
          <p:nvPr/>
        </p:nvSpPr>
        <p:spPr>
          <a:xfrm>
            <a:off x="3121507" y="2907316"/>
            <a:ext cx="32832" cy="36170"/>
          </a:xfrm>
          <a:prstGeom prst="rect">
            <a:avLst/>
          </a:prstGeom>
          <a:blipFill>
            <a:blip r:embed="rId20" cstate="print"/>
            <a:stretch>
              <a:fillRect/>
            </a:stretch>
          </a:blipFill>
        </p:spPr>
        <p:txBody>
          <a:bodyPr wrap="square" lIns="0" tIns="0" rIns="0" bIns="0" rtlCol="0"/>
          <a:lstStyle/>
          <a:p>
            <a:endParaRPr/>
          </a:p>
        </p:txBody>
      </p:sp>
      <p:sp>
        <p:nvSpPr>
          <p:cNvPr id="120" name="object 120"/>
          <p:cNvSpPr/>
          <p:nvPr/>
        </p:nvSpPr>
        <p:spPr>
          <a:xfrm>
            <a:off x="3121507" y="2907316"/>
            <a:ext cx="33020" cy="36195"/>
          </a:xfrm>
          <a:custGeom>
            <a:avLst/>
            <a:gdLst/>
            <a:ahLst/>
            <a:cxnLst/>
            <a:rect l="l" t="t" r="r" b="b"/>
            <a:pathLst>
              <a:path w="33019" h="36194">
                <a:moveTo>
                  <a:pt x="0" y="36170"/>
                </a:moveTo>
                <a:lnTo>
                  <a:pt x="0" y="28936"/>
                </a:lnTo>
                <a:lnTo>
                  <a:pt x="32832" y="0"/>
                </a:lnTo>
                <a:lnTo>
                  <a:pt x="32832" y="12056"/>
                </a:lnTo>
                <a:lnTo>
                  <a:pt x="0" y="36170"/>
                </a:lnTo>
                <a:close/>
              </a:path>
            </a:pathLst>
          </a:custGeom>
          <a:ln w="3175">
            <a:solidFill>
              <a:srgbClr val="FFFFFF"/>
            </a:solidFill>
          </a:ln>
        </p:spPr>
        <p:txBody>
          <a:bodyPr wrap="square" lIns="0" tIns="0" rIns="0" bIns="0" rtlCol="0"/>
          <a:lstStyle/>
          <a:p>
            <a:endParaRPr/>
          </a:p>
        </p:txBody>
      </p:sp>
      <p:sp>
        <p:nvSpPr>
          <p:cNvPr id="121" name="object 121"/>
          <p:cNvSpPr/>
          <p:nvPr/>
        </p:nvSpPr>
        <p:spPr>
          <a:xfrm>
            <a:off x="3175916" y="2761670"/>
            <a:ext cx="57976" cy="122738"/>
          </a:xfrm>
          <a:prstGeom prst="rect">
            <a:avLst/>
          </a:prstGeom>
          <a:blipFill>
            <a:blip r:embed="rId21" cstate="print"/>
            <a:stretch>
              <a:fillRect/>
            </a:stretch>
          </a:blipFill>
        </p:spPr>
        <p:txBody>
          <a:bodyPr wrap="square" lIns="0" tIns="0" rIns="0" bIns="0" rtlCol="0"/>
          <a:lstStyle/>
          <a:p>
            <a:endParaRPr/>
          </a:p>
        </p:txBody>
      </p:sp>
      <p:sp>
        <p:nvSpPr>
          <p:cNvPr id="122" name="object 122"/>
          <p:cNvSpPr/>
          <p:nvPr/>
        </p:nvSpPr>
        <p:spPr>
          <a:xfrm>
            <a:off x="3175916" y="2761670"/>
            <a:ext cx="58419" cy="123189"/>
          </a:xfrm>
          <a:custGeom>
            <a:avLst/>
            <a:gdLst/>
            <a:ahLst/>
            <a:cxnLst/>
            <a:rect l="l" t="t" r="r" b="b"/>
            <a:pathLst>
              <a:path w="58419" h="123189">
                <a:moveTo>
                  <a:pt x="0" y="122738"/>
                </a:moveTo>
                <a:lnTo>
                  <a:pt x="0" y="0"/>
                </a:lnTo>
                <a:lnTo>
                  <a:pt x="14965" y="434"/>
                </a:lnTo>
                <a:lnTo>
                  <a:pt x="29533" y="4190"/>
                </a:lnTo>
                <a:lnTo>
                  <a:pt x="43403" y="11156"/>
                </a:lnTo>
                <a:lnTo>
                  <a:pt x="56278" y="21219"/>
                </a:lnTo>
                <a:lnTo>
                  <a:pt x="57976" y="32044"/>
                </a:lnTo>
                <a:lnTo>
                  <a:pt x="57894" y="42989"/>
                </a:lnTo>
                <a:lnTo>
                  <a:pt x="35519" y="90085"/>
                </a:lnTo>
                <a:lnTo>
                  <a:pt x="14506" y="110547"/>
                </a:lnTo>
                <a:lnTo>
                  <a:pt x="0" y="122738"/>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3098995" y="2702155"/>
            <a:ext cx="133199" cy="80734"/>
          </a:xfrm>
          <a:prstGeom prst="rect">
            <a:avLst/>
          </a:prstGeom>
          <a:blipFill>
            <a:blip r:embed="rId15" cstate="print"/>
            <a:stretch>
              <a:fillRect/>
            </a:stretch>
          </a:blipFill>
        </p:spPr>
        <p:txBody>
          <a:bodyPr wrap="square" lIns="0" tIns="0" rIns="0" bIns="0" rtlCol="0"/>
          <a:lstStyle/>
          <a:p>
            <a:endParaRPr/>
          </a:p>
        </p:txBody>
      </p:sp>
      <p:sp>
        <p:nvSpPr>
          <p:cNvPr id="124" name="object 124"/>
          <p:cNvSpPr/>
          <p:nvPr/>
        </p:nvSpPr>
        <p:spPr>
          <a:xfrm>
            <a:off x="3098995" y="2702155"/>
            <a:ext cx="133350" cy="81280"/>
          </a:xfrm>
          <a:custGeom>
            <a:avLst/>
            <a:gdLst/>
            <a:ahLst/>
            <a:cxnLst/>
            <a:rect l="l" t="t" r="r" b="b"/>
            <a:pathLst>
              <a:path w="133350" h="81280">
                <a:moveTo>
                  <a:pt x="0" y="2601"/>
                </a:moveTo>
                <a:lnTo>
                  <a:pt x="1554" y="874"/>
                </a:lnTo>
                <a:lnTo>
                  <a:pt x="3575" y="0"/>
                </a:lnTo>
                <a:lnTo>
                  <a:pt x="5628" y="166"/>
                </a:lnTo>
                <a:lnTo>
                  <a:pt x="46717" y="4167"/>
                </a:lnTo>
                <a:lnTo>
                  <a:pt x="82924" y="19719"/>
                </a:lnTo>
                <a:lnTo>
                  <a:pt x="112376" y="45637"/>
                </a:lnTo>
                <a:lnTo>
                  <a:pt x="133199" y="80734"/>
                </a:lnTo>
                <a:lnTo>
                  <a:pt x="120278" y="70654"/>
                </a:lnTo>
                <a:lnTo>
                  <a:pt x="106392" y="63681"/>
                </a:lnTo>
                <a:lnTo>
                  <a:pt x="91839" y="59931"/>
                </a:lnTo>
                <a:lnTo>
                  <a:pt x="76920" y="59515"/>
                </a:lnTo>
                <a:lnTo>
                  <a:pt x="0" y="2601"/>
                </a:lnTo>
                <a:close/>
              </a:path>
            </a:pathLst>
          </a:custGeom>
          <a:ln w="3175">
            <a:solidFill>
              <a:srgbClr val="FFFFFF"/>
            </a:solidFill>
          </a:ln>
        </p:spPr>
        <p:txBody>
          <a:bodyPr wrap="square" lIns="0" tIns="0" rIns="0" bIns="0" rtlCol="0"/>
          <a:lstStyle/>
          <a:p>
            <a:endParaRPr/>
          </a:p>
        </p:txBody>
      </p:sp>
      <p:sp>
        <p:nvSpPr>
          <p:cNvPr id="125" name="object 125"/>
          <p:cNvSpPr/>
          <p:nvPr/>
        </p:nvSpPr>
        <p:spPr>
          <a:xfrm>
            <a:off x="3109838" y="2844798"/>
            <a:ext cx="46379" cy="36031"/>
          </a:xfrm>
          <a:prstGeom prst="rect">
            <a:avLst/>
          </a:prstGeom>
          <a:blipFill>
            <a:blip r:embed="rId6" cstate="print"/>
            <a:stretch>
              <a:fillRect/>
            </a:stretch>
          </a:blipFill>
        </p:spPr>
        <p:txBody>
          <a:bodyPr wrap="square" lIns="0" tIns="0" rIns="0" bIns="0" rtlCol="0"/>
          <a:lstStyle/>
          <a:p>
            <a:endParaRPr/>
          </a:p>
        </p:txBody>
      </p:sp>
      <p:sp>
        <p:nvSpPr>
          <p:cNvPr id="126" name="object 126"/>
          <p:cNvSpPr/>
          <p:nvPr/>
        </p:nvSpPr>
        <p:spPr>
          <a:xfrm>
            <a:off x="3109838" y="2844798"/>
            <a:ext cx="46990" cy="36195"/>
          </a:xfrm>
          <a:custGeom>
            <a:avLst/>
            <a:gdLst/>
            <a:ahLst/>
            <a:cxnLst/>
            <a:rect l="l" t="t" r="r" b="b"/>
            <a:pathLst>
              <a:path w="46989" h="36194">
                <a:moveTo>
                  <a:pt x="0" y="6836"/>
                </a:moveTo>
                <a:lnTo>
                  <a:pt x="9052" y="15231"/>
                </a:lnTo>
                <a:lnTo>
                  <a:pt x="18470" y="22908"/>
                </a:lnTo>
                <a:lnTo>
                  <a:pt x="28229" y="29848"/>
                </a:lnTo>
                <a:lnTo>
                  <a:pt x="38302" y="36031"/>
                </a:lnTo>
                <a:lnTo>
                  <a:pt x="46379" y="29723"/>
                </a:lnTo>
                <a:lnTo>
                  <a:pt x="36135" y="22923"/>
                </a:lnTo>
                <a:lnTo>
                  <a:pt x="26072" y="15699"/>
                </a:lnTo>
                <a:lnTo>
                  <a:pt x="16198" y="8055"/>
                </a:lnTo>
                <a:lnTo>
                  <a:pt x="6522" y="0"/>
                </a:lnTo>
                <a:lnTo>
                  <a:pt x="0" y="6836"/>
                </a:lnTo>
                <a:close/>
              </a:path>
            </a:pathLst>
          </a:custGeom>
          <a:ln w="3175">
            <a:solidFill>
              <a:srgbClr val="FFFFFF"/>
            </a:solidFill>
          </a:ln>
        </p:spPr>
        <p:txBody>
          <a:bodyPr wrap="square" lIns="0" tIns="0" rIns="0" bIns="0" rtlCol="0"/>
          <a:lstStyle/>
          <a:p>
            <a:endParaRPr/>
          </a:p>
        </p:txBody>
      </p:sp>
      <p:sp>
        <p:nvSpPr>
          <p:cNvPr id="127" name="object 127"/>
          <p:cNvSpPr/>
          <p:nvPr/>
        </p:nvSpPr>
        <p:spPr>
          <a:xfrm>
            <a:off x="3097119" y="2704756"/>
            <a:ext cx="78797" cy="179652"/>
          </a:xfrm>
          <a:prstGeom prst="rect">
            <a:avLst/>
          </a:prstGeom>
          <a:blipFill>
            <a:blip r:embed="rId22" cstate="print"/>
            <a:stretch>
              <a:fillRect/>
            </a:stretch>
          </a:blipFill>
        </p:spPr>
        <p:txBody>
          <a:bodyPr wrap="square" lIns="0" tIns="0" rIns="0" bIns="0" rtlCol="0"/>
          <a:lstStyle/>
          <a:p>
            <a:endParaRPr/>
          </a:p>
        </p:txBody>
      </p:sp>
      <p:sp>
        <p:nvSpPr>
          <p:cNvPr id="128" name="object 128"/>
          <p:cNvSpPr/>
          <p:nvPr/>
        </p:nvSpPr>
        <p:spPr>
          <a:xfrm>
            <a:off x="3097119" y="2704756"/>
            <a:ext cx="79375" cy="179705"/>
          </a:xfrm>
          <a:custGeom>
            <a:avLst/>
            <a:gdLst/>
            <a:ahLst/>
            <a:cxnLst/>
            <a:rect l="l" t="t" r="r" b="b"/>
            <a:pathLst>
              <a:path w="79375" h="179705">
                <a:moveTo>
                  <a:pt x="78797" y="179652"/>
                </a:moveTo>
                <a:lnTo>
                  <a:pt x="57707" y="168630"/>
                </a:lnTo>
                <a:lnTo>
                  <a:pt x="37466" y="155131"/>
                </a:lnTo>
                <a:lnTo>
                  <a:pt x="18190" y="139243"/>
                </a:lnTo>
                <a:lnTo>
                  <a:pt x="0" y="121055"/>
                </a:lnTo>
                <a:lnTo>
                  <a:pt x="0" y="4828"/>
                </a:lnTo>
                <a:lnTo>
                  <a:pt x="100" y="2955"/>
                </a:lnTo>
                <a:lnTo>
                  <a:pt x="775" y="1227"/>
                </a:lnTo>
                <a:lnTo>
                  <a:pt x="1876" y="0"/>
                </a:lnTo>
                <a:lnTo>
                  <a:pt x="78797" y="56913"/>
                </a:lnTo>
                <a:lnTo>
                  <a:pt x="78797" y="179652"/>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3154016" y="2854578"/>
            <a:ext cx="10272" cy="15515"/>
          </a:xfrm>
          <a:prstGeom prst="rect">
            <a:avLst/>
          </a:prstGeom>
          <a:blipFill>
            <a:blip r:embed="rId8" cstate="print"/>
            <a:stretch>
              <a:fillRect/>
            </a:stretch>
          </a:blipFill>
        </p:spPr>
        <p:txBody>
          <a:bodyPr wrap="square" lIns="0" tIns="0" rIns="0" bIns="0" rtlCol="0"/>
          <a:lstStyle/>
          <a:p>
            <a:endParaRPr/>
          </a:p>
        </p:txBody>
      </p:sp>
      <p:sp>
        <p:nvSpPr>
          <p:cNvPr id="130" name="object 130"/>
          <p:cNvSpPr/>
          <p:nvPr/>
        </p:nvSpPr>
        <p:spPr>
          <a:xfrm>
            <a:off x="3154016" y="2854577"/>
            <a:ext cx="10795" cy="15875"/>
          </a:xfrm>
          <a:custGeom>
            <a:avLst/>
            <a:gdLst/>
            <a:ahLst/>
            <a:cxnLst/>
            <a:rect l="l" t="t" r="r" b="b"/>
            <a:pathLst>
              <a:path w="10794" h="15875">
                <a:moveTo>
                  <a:pt x="8711" y="5105"/>
                </a:moveTo>
                <a:lnTo>
                  <a:pt x="7150" y="1629"/>
                </a:lnTo>
                <a:lnTo>
                  <a:pt x="4284" y="0"/>
                </a:lnTo>
                <a:lnTo>
                  <a:pt x="2308" y="1465"/>
                </a:lnTo>
                <a:lnTo>
                  <a:pt x="335" y="2932"/>
                </a:lnTo>
                <a:lnTo>
                  <a:pt x="0" y="6936"/>
                </a:lnTo>
                <a:lnTo>
                  <a:pt x="1560" y="10412"/>
                </a:lnTo>
                <a:lnTo>
                  <a:pt x="3121" y="13885"/>
                </a:lnTo>
                <a:lnTo>
                  <a:pt x="5987" y="15515"/>
                </a:lnTo>
                <a:lnTo>
                  <a:pt x="7961" y="14049"/>
                </a:lnTo>
                <a:lnTo>
                  <a:pt x="9937" y="12584"/>
                </a:lnTo>
                <a:lnTo>
                  <a:pt x="10272" y="8578"/>
                </a:lnTo>
                <a:lnTo>
                  <a:pt x="8711" y="5105"/>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097119" y="2702321"/>
            <a:ext cx="137160" cy="182245"/>
          </a:xfrm>
          <a:custGeom>
            <a:avLst/>
            <a:gdLst/>
            <a:ahLst/>
            <a:cxnLst/>
            <a:rect l="l" t="t" r="r" b="b"/>
            <a:pathLst>
              <a:path w="137160" h="182244">
                <a:moveTo>
                  <a:pt x="78797" y="182087"/>
                </a:moveTo>
                <a:lnTo>
                  <a:pt x="113422" y="150590"/>
                </a:lnTo>
                <a:lnTo>
                  <a:pt x="134885" y="112977"/>
                </a:lnTo>
                <a:lnTo>
                  <a:pt x="136791" y="91358"/>
                </a:lnTo>
                <a:lnTo>
                  <a:pt x="135076" y="80568"/>
                </a:lnTo>
                <a:lnTo>
                  <a:pt x="114252" y="45471"/>
                </a:lnTo>
                <a:lnTo>
                  <a:pt x="84800" y="19553"/>
                </a:lnTo>
                <a:lnTo>
                  <a:pt x="48593" y="4001"/>
                </a:lnTo>
                <a:lnTo>
                  <a:pt x="7505" y="0"/>
                </a:lnTo>
                <a:lnTo>
                  <a:pt x="2899" y="395"/>
                </a:lnTo>
                <a:lnTo>
                  <a:pt x="357" y="2851"/>
                </a:lnTo>
                <a:lnTo>
                  <a:pt x="0" y="7263"/>
                </a:lnTo>
                <a:lnTo>
                  <a:pt x="0" y="123490"/>
                </a:lnTo>
                <a:lnTo>
                  <a:pt x="19241" y="142476"/>
                </a:lnTo>
                <a:lnTo>
                  <a:pt x="16865" y="144530"/>
                </a:lnTo>
                <a:lnTo>
                  <a:pt x="14518" y="146645"/>
                </a:lnTo>
                <a:lnTo>
                  <a:pt x="12200" y="148818"/>
                </a:lnTo>
                <a:lnTo>
                  <a:pt x="21383" y="157181"/>
                </a:lnTo>
                <a:lnTo>
                  <a:pt x="30839" y="164951"/>
                </a:lnTo>
                <a:lnTo>
                  <a:pt x="40553" y="172114"/>
                </a:lnTo>
                <a:lnTo>
                  <a:pt x="50508" y="178657"/>
                </a:lnTo>
                <a:lnTo>
                  <a:pt x="53252" y="176655"/>
                </a:lnTo>
                <a:lnTo>
                  <a:pt x="55976" y="174597"/>
                </a:lnTo>
                <a:lnTo>
                  <a:pt x="58675" y="172485"/>
                </a:lnTo>
                <a:lnTo>
                  <a:pt x="65235" y="176224"/>
                </a:lnTo>
                <a:lnTo>
                  <a:pt x="71954" y="179432"/>
                </a:lnTo>
                <a:lnTo>
                  <a:pt x="78797" y="182087"/>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3103309" y="2722072"/>
            <a:ext cx="67310" cy="133985"/>
          </a:xfrm>
          <a:custGeom>
            <a:avLst/>
            <a:gdLst/>
            <a:ahLst/>
            <a:cxnLst/>
            <a:rect l="l" t="t" r="r" b="b"/>
            <a:pathLst>
              <a:path w="67310" h="133985">
                <a:moveTo>
                  <a:pt x="0" y="0"/>
                </a:moveTo>
                <a:lnTo>
                  <a:pt x="187" y="82761"/>
                </a:lnTo>
                <a:lnTo>
                  <a:pt x="66978" y="133642"/>
                </a:lnTo>
              </a:path>
            </a:pathLst>
          </a:custGeom>
          <a:ln w="3175">
            <a:solidFill>
              <a:srgbClr val="000000"/>
            </a:solidFill>
          </a:ln>
        </p:spPr>
        <p:txBody>
          <a:bodyPr wrap="square" lIns="0" tIns="0" rIns="0" bIns="0" rtlCol="0"/>
          <a:lstStyle/>
          <a:p>
            <a:endParaRPr/>
          </a:p>
        </p:txBody>
      </p:sp>
      <p:sp>
        <p:nvSpPr>
          <p:cNvPr id="133" name="object 133"/>
          <p:cNvSpPr/>
          <p:nvPr/>
        </p:nvSpPr>
        <p:spPr>
          <a:xfrm>
            <a:off x="3105114" y="2817978"/>
            <a:ext cx="10273" cy="15515"/>
          </a:xfrm>
          <a:prstGeom prst="rect">
            <a:avLst/>
          </a:prstGeom>
          <a:blipFill>
            <a:blip r:embed="rId8" cstate="print"/>
            <a:stretch>
              <a:fillRect/>
            </a:stretch>
          </a:blipFill>
        </p:spPr>
        <p:txBody>
          <a:bodyPr wrap="square" lIns="0" tIns="0" rIns="0" bIns="0" rtlCol="0"/>
          <a:lstStyle/>
          <a:p>
            <a:endParaRPr/>
          </a:p>
        </p:txBody>
      </p:sp>
      <p:sp>
        <p:nvSpPr>
          <p:cNvPr id="134" name="object 134"/>
          <p:cNvSpPr/>
          <p:nvPr/>
        </p:nvSpPr>
        <p:spPr>
          <a:xfrm>
            <a:off x="3055844" y="2817851"/>
            <a:ext cx="88176" cy="111057"/>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3046463" y="2880792"/>
            <a:ext cx="75044" cy="62694"/>
          </a:xfrm>
          <a:prstGeom prst="rect">
            <a:avLst/>
          </a:prstGeom>
          <a:blipFill>
            <a:blip r:embed="rId24" cstate="print"/>
            <a:stretch>
              <a:fillRect/>
            </a:stretch>
          </a:blipFill>
        </p:spPr>
        <p:txBody>
          <a:bodyPr wrap="square" lIns="0" tIns="0" rIns="0" bIns="0" rtlCol="0"/>
          <a:lstStyle/>
          <a:p>
            <a:endParaRPr/>
          </a:p>
        </p:txBody>
      </p:sp>
      <p:sp>
        <p:nvSpPr>
          <p:cNvPr id="136" name="object 136"/>
          <p:cNvSpPr/>
          <p:nvPr/>
        </p:nvSpPr>
        <p:spPr>
          <a:xfrm>
            <a:off x="3046463" y="2880792"/>
            <a:ext cx="75565" cy="62865"/>
          </a:xfrm>
          <a:custGeom>
            <a:avLst/>
            <a:gdLst/>
            <a:ahLst/>
            <a:cxnLst/>
            <a:rect l="l" t="t" r="r" b="b"/>
            <a:pathLst>
              <a:path w="75564" h="62864">
                <a:moveTo>
                  <a:pt x="0" y="7234"/>
                </a:moveTo>
                <a:lnTo>
                  <a:pt x="75044" y="62694"/>
                </a:lnTo>
                <a:lnTo>
                  <a:pt x="75044" y="55460"/>
                </a:lnTo>
                <a:lnTo>
                  <a:pt x="0" y="0"/>
                </a:lnTo>
                <a:lnTo>
                  <a:pt x="0" y="7234"/>
                </a:lnTo>
                <a:close/>
              </a:path>
            </a:pathLst>
          </a:custGeom>
          <a:ln w="3175">
            <a:solidFill>
              <a:srgbClr val="000000"/>
            </a:solidFill>
          </a:ln>
        </p:spPr>
        <p:txBody>
          <a:bodyPr wrap="square" lIns="0" tIns="0" rIns="0" bIns="0" rtlCol="0"/>
          <a:lstStyle/>
          <a:p>
            <a:endParaRPr/>
          </a:p>
        </p:txBody>
      </p:sp>
      <p:sp>
        <p:nvSpPr>
          <p:cNvPr id="137" name="object 137"/>
          <p:cNvSpPr/>
          <p:nvPr/>
        </p:nvSpPr>
        <p:spPr>
          <a:xfrm>
            <a:off x="3046463" y="2851372"/>
            <a:ext cx="107950" cy="92710"/>
          </a:xfrm>
          <a:custGeom>
            <a:avLst/>
            <a:gdLst/>
            <a:ahLst/>
            <a:cxnLst/>
            <a:rect l="l" t="t" r="r" b="b"/>
            <a:pathLst>
              <a:path w="107950" h="92710">
                <a:moveTo>
                  <a:pt x="0" y="29419"/>
                </a:moveTo>
                <a:lnTo>
                  <a:pt x="31893" y="0"/>
                </a:lnTo>
                <a:lnTo>
                  <a:pt x="107876" y="55943"/>
                </a:lnTo>
                <a:lnTo>
                  <a:pt x="107876" y="68000"/>
                </a:lnTo>
                <a:lnTo>
                  <a:pt x="75044" y="92114"/>
                </a:lnTo>
                <a:lnTo>
                  <a:pt x="0" y="36653"/>
                </a:lnTo>
                <a:lnTo>
                  <a:pt x="0" y="29419"/>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03309" y="2722072"/>
            <a:ext cx="66978" cy="130967"/>
          </a:xfrm>
          <a:prstGeom prst="rect">
            <a:avLst/>
          </a:prstGeom>
          <a:blipFill>
            <a:blip r:embed="rId25" cstate="print"/>
            <a:stretch>
              <a:fillRect/>
            </a:stretch>
          </a:blipFill>
        </p:spPr>
        <p:txBody>
          <a:bodyPr wrap="square" lIns="0" tIns="0" rIns="0" bIns="0" rtlCol="0"/>
          <a:lstStyle/>
          <a:p>
            <a:endParaRPr/>
          </a:p>
        </p:txBody>
      </p:sp>
      <p:sp>
        <p:nvSpPr>
          <p:cNvPr id="139" name="object 139"/>
          <p:cNvSpPr/>
          <p:nvPr/>
        </p:nvSpPr>
        <p:spPr>
          <a:xfrm>
            <a:off x="3103309" y="2722072"/>
            <a:ext cx="67310" cy="133985"/>
          </a:xfrm>
          <a:custGeom>
            <a:avLst/>
            <a:gdLst/>
            <a:ahLst/>
            <a:cxnLst/>
            <a:rect l="l" t="t" r="r" b="b"/>
            <a:pathLst>
              <a:path w="67310" h="133985">
                <a:moveTo>
                  <a:pt x="2009" y="81523"/>
                </a:moveTo>
                <a:lnTo>
                  <a:pt x="2009" y="2018"/>
                </a:lnTo>
                <a:lnTo>
                  <a:pt x="0" y="0"/>
                </a:lnTo>
                <a:lnTo>
                  <a:pt x="66978" y="50208"/>
                </a:lnTo>
                <a:lnTo>
                  <a:pt x="66978" y="133642"/>
                </a:lnTo>
                <a:lnTo>
                  <a:pt x="66978" y="130967"/>
                </a:lnTo>
                <a:lnTo>
                  <a:pt x="2009" y="81523"/>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3139820" y="2949320"/>
            <a:ext cx="6350" cy="720725"/>
          </a:xfrm>
          <a:custGeom>
            <a:avLst/>
            <a:gdLst/>
            <a:ahLst/>
            <a:cxnLst/>
            <a:rect l="l" t="t" r="r" b="b"/>
            <a:pathLst>
              <a:path w="6350" h="720725">
                <a:moveTo>
                  <a:pt x="0" y="720344"/>
                </a:moveTo>
                <a:lnTo>
                  <a:pt x="5968" y="0"/>
                </a:lnTo>
              </a:path>
            </a:pathLst>
          </a:custGeom>
          <a:ln w="9906">
            <a:solidFill>
              <a:srgbClr val="002E5F"/>
            </a:solidFill>
          </a:ln>
        </p:spPr>
        <p:txBody>
          <a:bodyPr wrap="square" lIns="0" tIns="0" rIns="0" bIns="0" rtlCol="0"/>
          <a:lstStyle/>
          <a:p>
            <a:endParaRPr/>
          </a:p>
        </p:txBody>
      </p:sp>
      <p:sp>
        <p:nvSpPr>
          <p:cNvPr id="141" name="object 141"/>
          <p:cNvSpPr/>
          <p:nvPr/>
        </p:nvSpPr>
        <p:spPr>
          <a:xfrm>
            <a:off x="2269617" y="2949320"/>
            <a:ext cx="815975" cy="836294"/>
          </a:xfrm>
          <a:custGeom>
            <a:avLst/>
            <a:gdLst/>
            <a:ahLst/>
            <a:cxnLst/>
            <a:rect l="l" t="t" r="r" b="b"/>
            <a:pathLst>
              <a:path w="815975" h="836295">
                <a:moveTo>
                  <a:pt x="0" y="0"/>
                </a:moveTo>
                <a:lnTo>
                  <a:pt x="815594" y="835787"/>
                </a:lnTo>
              </a:path>
            </a:pathLst>
          </a:custGeom>
          <a:ln w="9906">
            <a:solidFill>
              <a:srgbClr val="002E5F"/>
            </a:solidFill>
          </a:ln>
        </p:spPr>
        <p:txBody>
          <a:bodyPr wrap="square" lIns="0" tIns="0" rIns="0" bIns="0" rtlCol="0"/>
          <a:lstStyle/>
          <a:p>
            <a:endParaRPr/>
          </a:p>
        </p:txBody>
      </p:sp>
      <p:sp>
        <p:nvSpPr>
          <p:cNvPr id="142" name="object 142"/>
          <p:cNvSpPr/>
          <p:nvPr/>
        </p:nvSpPr>
        <p:spPr>
          <a:xfrm>
            <a:off x="1086230" y="4157090"/>
            <a:ext cx="108585" cy="215900"/>
          </a:xfrm>
          <a:custGeom>
            <a:avLst/>
            <a:gdLst/>
            <a:ahLst/>
            <a:cxnLst/>
            <a:rect l="l" t="t" r="r" b="b"/>
            <a:pathLst>
              <a:path w="108584" h="215900">
                <a:moveTo>
                  <a:pt x="108203" y="0"/>
                </a:moveTo>
                <a:lnTo>
                  <a:pt x="33388" y="0"/>
                </a:lnTo>
                <a:lnTo>
                  <a:pt x="0" y="21805"/>
                </a:lnTo>
                <a:lnTo>
                  <a:pt x="0" y="215646"/>
                </a:lnTo>
                <a:lnTo>
                  <a:pt x="75971" y="215646"/>
                </a:lnTo>
                <a:lnTo>
                  <a:pt x="108203" y="193840"/>
                </a:lnTo>
                <a:lnTo>
                  <a:pt x="108203" y="0"/>
                </a:lnTo>
                <a:close/>
              </a:path>
            </a:pathLst>
          </a:custGeom>
          <a:solidFill>
            <a:srgbClr val="FFFFCC"/>
          </a:solidFill>
        </p:spPr>
        <p:txBody>
          <a:bodyPr wrap="square" lIns="0" tIns="0" rIns="0" bIns="0" rtlCol="0"/>
          <a:lstStyle/>
          <a:p>
            <a:endParaRPr/>
          </a:p>
        </p:txBody>
      </p:sp>
      <p:sp>
        <p:nvSpPr>
          <p:cNvPr id="143" name="object 143"/>
          <p:cNvSpPr/>
          <p:nvPr/>
        </p:nvSpPr>
        <p:spPr>
          <a:xfrm>
            <a:off x="1086230" y="4157090"/>
            <a:ext cx="108585" cy="215900"/>
          </a:xfrm>
          <a:custGeom>
            <a:avLst/>
            <a:gdLst/>
            <a:ahLst/>
            <a:cxnLst/>
            <a:rect l="l" t="t" r="r" b="b"/>
            <a:pathLst>
              <a:path w="108584" h="215900">
                <a:moveTo>
                  <a:pt x="108203" y="0"/>
                </a:moveTo>
                <a:lnTo>
                  <a:pt x="0" y="21805"/>
                </a:lnTo>
                <a:lnTo>
                  <a:pt x="8751" y="44831"/>
                </a:lnTo>
                <a:lnTo>
                  <a:pt x="66763" y="44831"/>
                </a:lnTo>
                <a:lnTo>
                  <a:pt x="66763" y="48463"/>
                </a:lnTo>
                <a:lnTo>
                  <a:pt x="10131" y="48463"/>
                </a:lnTo>
                <a:lnTo>
                  <a:pt x="14273" y="59359"/>
                </a:lnTo>
                <a:lnTo>
                  <a:pt x="66763" y="59359"/>
                </a:lnTo>
                <a:lnTo>
                  <a:pt x="66763" y="62992"/>
                </a:lnTo>
                <a:lnTo>
                  <a:pt x="15653" y="62992"/>
                </a:lnTo>
                <a:lnTo>
                  <a:pt x="73672" y="215646"/>
                </a:lnTo>
                <a:lnTo>
                  <a:pt x="73672" y="35128"/>
                </a:lnTo>
                <a:lnTo>
                  <a:pt x="5753" y="35128"/>
                </a:lnTo>
                <a:lnTo>
                  <a:pt x="5753" y="30289"/>
                </a:lnTo>
                <a:lnTo>
                  <a:pt x="73672" y="30289"/>
                </a:lnTo>
                <a:lnTo>
                  <a:pt x="73672" y="21805"/>
                </a:lnTo>
                <a:lnTo>
                  <a:pt x="108203" y="0"/>
                </a:lnTo>
                <a:close/>
              </a:path>
              <a:path w="108584" h="215900">
                <a:moveTo>
                  <a:pt x="14273" y="59359"/>
                </a:moveTo>
                <a:lnTo>
                  <a:pt x="5753" y="59359"/>
                </a:lnTo>
                <a:lnTo>
                  <a:pt x="5753" y="62992"/>
                </a:lnTo>
                <a:lnTo>
                  <a:pt x="15653" y="62992"/>
                </a:lnTo>
                <a:lnTo>
                  <a:pt x="14273" y="59359"/>
                </a:lnTo>
                <a:close/>
              </a:path>
              <a:path w="108584" h="215900">
                <a:moveTo>
                  <a:pt x="8751" y="44831"/>
                </a:moveTo>
                <a:lnTo>
                  <a:pt x="5753" y="44831"/>
                </a:lnTo>
                <a:lnTo>
                  <a:pt x="5753" y="48463"/>
                </a:lnTo>
                <a:lnTo>
                  <a:pt x="10131" y="48463"/>
                </a:lnTo>
                <a:lnTo>
                  <a:pt x="8751" y="44831"/>
                </a:lnTo>
                <a:close/>
              </a:path>
              <a:path w="108584" h="215900">
                <a:moveTo>
                  <a:pt x="73672" y="30289"/>
                </a:moveTo>
                <a:lnTo>
                  <a:pt x="66763" y="30289"/>
                </a:lnTo>
                <a:lnTo>
                  <a:pt x="66763" y="35128"/>
                </a:lnTo>
                <a:lnTo>
                  <a:pt x="73672" y="35128"/>
                </a:lnTo>
                <a:lnTo>
                  <a:pt x="73672" y="30289"/>
                </a:lnTo>
                <a:close/>
              </a:path>
            </a:pathLst>
          </a:custGeom>
          <a:solidFill>
            <a:srgbClr val="FFFFCC"/>
          </a:solidFill>
        </p:spPr>
        <p:txBody>
          <a:bodyPr wrap="square" lIns="0" tIns="0" rIns="0" bIns="0" rtlCol="0"/>
          <a:lstStyle/>
          <a:p>
            <a:endParaRPr/>
          </a:p>
        </p:txBody>
      </p:sp>
      <p:sp>
        <p:nvSpPr>
          <p:cNvPr id="144" name="object 144"/>
          <p:cNvSpPr/>
          <p:nvPr/>
        </p:nvSpPr>
        <p:spPr>
          <a:xfrm>
            <a:off x="1086230" y="4157090"/>
            <a:ext cx="108585" cy="215900"/>
          </a:xfrm>
          <a:custGeom>
            <a:avLst/>
            <a:gdLst/>
            <a:ahLst/>
            <a:cxnLst/>
            <a:rect l="l" t="t" r="r" b="b"/>
            <a:pathLst>
              <a:path w="108584" h="215900">
                <a:moveTo>
                  <a:pt x="0" y="21805"/>
                </a:moveTo>
                <a:lnTo>
                  <a:pt x="33388" y="0"/>
                </a:lnTo>
                <a:lnTo>
                  <a:pt x="54102" y="0"/>
                </a:lnTo>
                <a:lnTo>
                  <a:pt x="108203" y="0"/>
                </a:lnTo>
                <a:lnTo>
                  <a:pt x="108203" y="116293"/>
                </a:lnTo>
                <a:lnTo>
                  <a:pt x="108203" y="193840"/>
                </a:lnTo>
                <a:lnTo>
                  <a:pt x="75971" y="215646"/>
                </a:lnTo>
                <a:lnTo>
                  <a:pt x="52946"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45" name="object 145"/>
          <p:cNvSpPr/>
          <p:nvPr/>
        </p:nvSpPr>
        <p:spPr>
          <a:xfrm>
            <a:off x="1086230" y="4157090"/>
            <a:ext cx="108585" cy="22225"/>
          </a:xfrm>
          <a:custGeom>
            <a:avLst/>
            <a:gdLst/>
            <a:ahLst/>
            <a:cxnLst/>
            <a:rect l="l" t="t" r="r" b="b"/>
            <a:pathLst>
              <a:path w="108584" h="22225">
                <a:moveTo>
                  <a:pt x="0" y="21805"/>
                </a:moveTo>
                <a:lnTo>
                  <a:pt x="73672" y="21805"/>
                </a:lnTo>
                <a:lnTo>
                  <a:pt x="108203" y="0"/>
                </a:lnTo>
              </a:path>
            </a:pathLst>
          </a:custGeom>
          <a:ln w="9906">
            <a:solidFill>
              <a:srgbClr val="000000"/>
            </a:solidFill>
          </a:ln>
        </p:spPr>
        <p:txBody>
          <a:bodyPr wrap="square" lIns="0" tIns="0" rIns="0" bIns="0" rtlCol="0"/>
          <a:lstStyle/>
          <a:p>
            <a:endParaRPr/>
          </a:p>
        </p:txBody>
      </p:sp>
      <p:sp>
        <p:nvSpPr>
          <p:cNvPr id="146" name="object 146"/>
          <p:cNvSpPr/>
          <p:nvPr/>
        </p:nvSpPr>
        <p:spPr>
          <a:xfrm>
            <a:off x="1086230" y="4178896"/>
            <a:ext cx="74295" cy="194310"/>
          </a:xfrm>
          <a:custGeom>
            <a:avLst/>
            <a:gdLst/>
            <a:ahLst/>
            <a:cxnLst/>
            <a:rect l="l" t="t" r="r" b="b"/>
            <a:pathLst>
              <a:path w="74294" h="194310">
                <a:moveTo>
                  <a:pt x="0" y="0"/>
                </a:moveTo>
                <a:lnTo>
                  <a:pt x="73672" y="0"/>
                </a:lnTo>
                <a:lnTo>
                  <a:pt x="73672" y="31495"/>
                </a:lnTo>
                <a:lnTo>
                  <a:pt x="73672" y="152641"/>
                </a:lnTo>
                <a:lnTo>
                  <a:pt x="73672" y="193840"/>
                </a:lnTo>
              </a:path>
            </a:pathLst>
          </a:custGeom>
          <a:ln w="9906">
            <a:solidFill>
              <a:srgbClr val="000000"/>
            </a:solidFill>
          </a:ln>
        </p:spPr>
        <p:txBody>
          <a:bodyPr wrap="square" lIns="0" tIns="0" rIns="0" bIns="0" rtlCol="0"/>
          <a:lstStyle/>
          <a:p>
            <a:endParaRPr/>
          </a:p>
        </p:txBody>
      </p:sp>
      <p:sp>
        <p:nvSpPr>
          <p:cNvPr id="147" name="object 147"/>
          <p:cNvSpPr/>
          <p:nvPr/>
        </p:nvSpPr>
        <p:spPr>
          <a:xfrm>
            <a:off x="1087031" y="4182427"/>
            <a:ext cx="71120" cy="15240"/>
          </a:xfrm>
          <a:custGeom>
            <a:avLst/>
            <a:gdLst/>
            <a:ahLst/>
            <a:cxnLst/>
            <a:rect l="l" t="t" r="r" b="b"/>
            <a:pathLst>
              <a:path w="71119" h="15239">
                <a:moveTo>
                  <a:pt x="0" y="14744"/>
                </a:moveTo>
                <a:lnTo>
                  <a:pt x="70916" y="14744"/>
                </a:lnTo>
                <a:lnTo>
                  <a:pt x="70916" y="0"/>
                </a:lnTo>
                <a:lnTo>
                  <a:pt x="0" y="0"/>
                </a:lnTo>
                <a:lnTo>
                  <a:pt x="0" y="14744"/>
                </a:lnTo>
                <a:close/>
              </a:path>
            </a:pathLst>
          </a:custGeom>
          <a:solidFill>
            <a:srgbClr val="000000"/>
          </a:solidFill>
        </p:spPr>
        <p:txBody>
          <a:bodyPr wrap="square" lIns="0" tIns="0" rIns="0" bIns="0" rtlCol="0"/>
          <a:lstStyle/>
          <a:p>
            <a:endParaRPr/>
          </a:p>
        </p:txBody>
      </p:sp>
      <p:sp>
        <p:nvSpPr>
          <p:cNvPr id="148" name="object 148"/>
          <p:cNvSpPr/>
          <p:nvPr/>
        </p:nvSpPr>
        <p:spPr>
          <a:xfrm>
            <a:off x="1087031" y="4196969"/>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49" name="object 149"/>
          <p:cNvSpPr/>
          <p:nvPr/>
        </p:nvSpPr>
        <p:spPr>
          <a:xfrm>
            <a:off x="1087031" y="4211497"/>
            <a:ext cx="71120" cy="13970"/>
          </a:xfrm>
          <a:custGeom>
            <a:avLst/>
            <a:gdLst/>
            <a:ahLst/>
            <a:cxnLst/>
            <a:rect l="l" t="t" r="r" b="b"/>
            <a:pathLst>
              <a:path w="71119" h="13970">
                <a:moveTo>
                  <a:pt x="0" y="13538"/>
                </a:moveTo>
                <a:lnTo>
                  <a:pt x="70916" y="13538"/>
                </a:lnTo>
                <a:lnTo>
                  <a:pt x="70916" y="0"/>
                </a:lnTo>
                <a:lnTo>
                  <a:pt x="0" y="0"/>
                </a:lnTo>
                <a:lnTo>
                  <a:pt x="0" y="13538"/>
                </a:lnTo>
                <a:close/>
              </a:path>
            </a:pathLst>
          </a:custGeom>
          <a:solidFill>
            <a:srgbClr val="000000"/>
          </a:solidFill>
        </p:spPr>
        <p:txBody>
          <a:bodyPr wrap="square" lIns="0" tIns="0" rIns="0" bIns="0" rtlCol="0"/>
          <a:lstStyle/>
          <a:p>
            <a:endParaRPr/>
          </a:p>
        </p:txBody>
      </p:sp>
      <p:sp>
        <p:nvSpPr>
          <p:cNvPr id="150" name="object 150"/>
          <p:cNvSpPr/>
          <p:nvPr/>
        </p:nvSpPr>
        <p:spPr>
          <a:xfrm>
            <a:off x="1086230" y="3670172"/>
            <a:ext cx="108585" cy="215265"/>
          </a:xfrm>
          <a:custGeom>
            <a:avLst/>
            <a:gdLst/>
            <a:ahLst/>
            <a:cxnLst/>
            <a:rect l="l" t="t" r="r" b="b"/>
            <a:pathLst>
              <a:path w="108584" h="215264">
                <a:moveTo>
                  <a:pt x="108203" y="0"/>
                </a:moveTo>
                <a:lnTo>
                  <a:pt x="33388" y="0"/>
                </a:lnTo>
                <a:lnTo>
                  <a:pt x="0" y="21716"/>
                </a:lnTo>
                <a:lnTo>
                  <a:pt x="0" y="214883"/>
                </a:lnTo>
                <a:lnTo>
                  <a:pt x="75971" y="214883"/>
                </a:lnTo>
                <a:lnTo>
                  <a:pt x="108203" y="193166"/>
                </a:lnTo>
                <a:lnTo>
                  <a:pt x="108203" y="0"/>
                </a:lnTo>
                <a:close/>
              </a:path>
            </a:pathLst>
          </a:custGeom>
          <a:solidFill>
            <a:srgbClr val="FFFFCC"/>
          </a:solidFill>
        </p:spPr>
        <p:txBody>
          <a:bodyPr wrap="square" lIns="0" tIns="0" rIns="0" bIns="0" rtlCol="0"/>
          <a:lstStyle/>
          <a:p>
            <a:endParaRPr/>
          </a:p>
        </p:txBody>
      </p:sp>
      <p:sp>
        <p:nvSpPr>
          <p:cNvPr id="151" name="object 151"/>
          <p:cNvSpPr/>
          <p:nvPr/>
        </p:nvSpPr>
        <p:spPr>
          <a:xfrm>
            <a:off x="1086230" y="3670172"/>
            <a:ext cx="108585" cy="215265"/>
          </a:xfrm>
          <a:custGeom>
            <a:avLst/>
            <a:gdLst/>
            <a:ahLst/>
            <a:cxnLst/>
            <a:rect l="l" t="t" r="r" b="b"/>
            <a:pathLst>
              <a:path w="108584" h="215264">
                <a:moveTo>
                  <a:pt x="108203" y="0"/>
                </a:moveTo>
                <a:lnTo>
                  <a:pt x="0" y="21716"/>
                </a:lnTo>
                <a:lnTo>
                  <a:pt x="8767" y="44703"/>
                </a:lnTo>
                <a:lnTo>
                  <a:pt x="66763" y="44703"/>
                </a:lnTo>
                <a:lnTo>
                  <a:pt x="66763" y="48259"/>
                </a:lnTo>
                <a:lnTo>
                  <a:pt x="10123" y="48259"/>
                </a:lnTo>
                <a:lnTo>
                  <a:pt x="14288" y="59181"/>
                </a:lnTo>
                <a:lnTo>
                  <a:pt x="66763" y="59181"/>
                </a:lnTo>
                <a:lnTo>
                  <a:pt x="66763" y="62737"/>
                </a:lnTo>
                <a:lnTo>
                  <a:pt x="15645" y="62737"/>
                </a:lnTo>
                <a:lnTo>
                  <a:pt x="73672" y="214883"/>
                </a:lnTo>
                <a:lnTo>
                  <a:pt x="73672" y="35051"/>
                </a:lnTo>
                <a:lnTo>
                  <a:pt x="5753" y="35051"/>
                </a:lnTo>
                <a:lnTo>
                  <a:pt x="5753" y="30225"/>
                </a:lnTo>
                <a:lnTo>
                  <a:pt x="73672" y="30225"/>
                </a:lnTo>
                <a:lnTo>
                  <a:pt x="73672" y="21716"/>
                </a:lnTo>
                <a:lnTo>
                  <a:pt x="108203" y="0"/>
                </a:lnTo>
                <a:close/>
              </a:path>
              <a:path w="108584" h="215264">
                <a:moveTo>
                  <a:pt x="14288" y="59181"/>
                </a:moveTo>
                <a:lnTo>
                  <a:pt x="5753" y="59181"/>
                </a:lnTo>
                <a:lnTo>
                  <a:pt x="5753" y="62737"/>
                </a:lnTo>
                <a:lnTo>
                  <a:pt x="15645" y="62737"/>
                </a:lnTo>
                <a:lnTo>
                  <a:pt x="14288" y="59181"/>
                </a:lnTo>
                <a:close/>
              </a:path>
              <a:path w="108584" h="215264">
                <a:moveTo>
                  <a:pt x="8767" y="44703"/>
                </a:moveTo>
                <a:lnTo>
                  <a:pt x="5753" y="44703"/>
                </a:lnTo>
                <a:lnTo>
                  <a:pt x="5753" y="48259"/>
                </a:lnTo>
                <a:lnTo>
                  <a:pt x="10123" y="48259"/>
                </a:lnTo>
                <a:lnTo>
                  <a:pt x="8767" y="44703"/>
                </a:lnTo>
                <a:close/>
              </a:path>
              <a:path w="108584" h="215264">
                <a:moveTo>
                  <a:pt x="73672" y="30225"/>
                </a:moveTo>
                <a:lnTo>
                  <a:pt x="66763" y="30225"/>
                </a:lnTo>
                <a:lnTo>
                  <a:pt x="66763" y="35051"/>
                </a:lnTo>
                <a:lnTo>
                  <a:pt x="73672" y="35051"/>
                </a:lnTo>
                <a:lnTo>
                  <a:pt x="73672" y="30225"/>
                </a:lnTo>
                <a:close/>
              </a:path>
            </a:pathLst>
          </a:custGeom>
          <a:solidFill>
            <a:srgbClr val="FFFFCC"/>
          </a:solidFill>
        </p:spPr>
        <p:txBody>
          <a:bodyPr wrap="square" lIns="0" tIns="0" rIns="0" bIns="0" rtlCol="0"/>
          <a:lstStyle/>
          <a:p>
            <a:endParaRPr/>
          </a:p>
        </p:txBody>
      </p:sp>
      <p:sp>
        <p:nvSpPr>
          <p:cNvPr id="152" name="object 152"/>
          <p:cNvSpPr/>
          <p:nvPr/>
        </p:nvSpPr>
        <p:spPr>
          <a:xfrm>
            <a:off x="1086230" y="3670172"/>
            <a:ext cx="108585" cy="215265"/>
          </a:xfrm>
          <a:custGeom>
            <a:avLst/>
            <a:gdLst/>
            <a:ahLst/>
            <a:cxnLst/>
            <a:rect l="l" t="t" r="r" b="b"/>
            <a:pathLst>
              <a:path w="108584" h="215264">
                <a:moveTo>
                  <a:pt x="0" y="21716"/>
                </a:moveTo>
                <a:lnTo>
                  <a:pt x="33388" y="0"/>
                </a:lnTo>
                <a:lnTo>
                  <a:pt x="54102" y="0"/>
                </a:lnTo>
                <a:lnTo>
                  <a:pt x="108203" y="0"/>
                </a:lnTo>
                <a:lnTo>
                  <a:pt x="108203" y="115950"/>
                </a:lnTo>
                <a:lnTo>
                  <a:pt x="108203" y="193166"/>
                </a:lnTo>
                <a:lnTo>
                  <a:pt x="75971" y="214883"/>
                </a:lnTo>
                <a:lnTo>
                  <a:pt x="52946" y="214883"/>
                </a:lnTo>
                <a:lnTo>
                  <a:pt x="0" y="214883"/>
                </a:lnTo>
                <a:lnTo>
                  <a:pt x="0" y="114680"/>
                </a:lnTo>
                <a:lnTo>
                  <a:pt x="0" y="21716"/>
                </a:lnTo>
                <a:close/>
              </a:path>
            </a:pathLst>
          </a:custGeom>
          <a:ln w="9906">
            <a:solidFill>
              <a:srgbClr val="000000"/>
            </a:solidFill>
          </a:ln>
        </p:spPr>
        <p:txBody>
          <a:bodyPr wrap="square" lIns="0" tIns="0" rIns="0" bIns="0" rtlCol="0"/>
          <a:lstStyle/>
          <a:p>
            <a:endParaRPr/>
          </a:p>
        </p:txBody>
      </p:sp>
      <p:sp>
        <p:nvSpPr>
          <p:cNvPr id="153" name="object 153"/>
          <p:cNvSpPr/>
          <p:nvPr/>
        </p:nvSpPr>
        <p:spPr>
          <a:xfrm>
            <a:off x="1086230" y="3670172"/>
            <a:ext cx="108585" cy="22225"/>
          </a:xfrm>
          <a:custGeom>
            <a:avLst/>
            <a:gdLst/>
            <a:ahLst/>
            <a:cxnLst/>
            <a:rect l="l" t="t" r="r" b="b"/>
            <a:pathLst>
              <a:path w="108584" h="22225">
                <a:moveTo>
                  <a:pt x="0" y="21716"/>
                </a:moveTo>
                <a:lnTo>
                  <a:pt x="73672" y="21716"/>
                </a:lnTo>
                <a:lnTo>
                  <a:pt x="108203" y="0"/>
                </a:lnTo>
              </a:path>
            </a:pathLst>
          </a:custGeom>
          <a:ln w="9906">
            <a:solidFill>
              <a:srgbClr val="000000"/>
            </a:solidFill>
          </a:ln>
        </p:spPr>
        <p:txBody>
          <a:bodyPr wrap="square" lIns="0" tIns="0" rIns="0" bIns="0" rtlCol="0"/>
          <a:lstStyle/>
          <a:p>
            <a:endParaRPr/>
          </a:p>
        </p:txBody>
      </p:sp>
      <p:sp>
        <p:nvSpPr>
          <p:cNvPr id="154" name="object 154"/>
          <p:cNvSpPr/>
          <p:nvPr/>
        </p:nvSpPr>
        <p:spPr>
          <a:xfrm>
            <a:off x="1086230" y="3691890"/>
            <a:ext cx="74295" cy="193675"/>
          </a:xfrm>
          <a:custGeom>
            <a:avLst/>
            <a:gdLst/>
            <a:ahLst/>
            <a:cxnLst/>
            <a:rect l="l" t="t" r="r" b="b"/>
            <a:pathLst>
              <a:path w="74294" h="193675">
                <a:moveTo>
                  <a:pt x="0" y="0"/>
                </a:moveTo>
                <a:lnTo>
                  <a:pt x="73672" y="0"/>
                </a:lnTo>
                <a:lnTo>
                  <a:pt x="73672" y="31369"/>
                </a:lnTo>
                <a:lnTo>
                  <a:pt x="73672" y="152146"/>
                </a:lnTo>
                <a:lnTo>
                  <a:pt x="73672" y="193167"/>
                </a:lnTo>
              </a:path>
            </a:pathLst>
          </a:custGeom>
          <a:ln w="9906">
            <a:solidFill>
              <a:srgbClr val="000000"/>
            </a:solidFill>
          </a:ln>
        </p:spPr>
        <p:txBody>
          <a:bodyPr wrap="square" lIns="0" tIns="0" rIns="0" bIns="0" rtlCol="0"/>
          <a:lstStyle/>
          <a:p>
            <a:endParaRPr/>
          </a:p>
        </p:txBody>
      </p:sp>
      <p:sp>
        <p:nvSpPr>
          <p:cNvPr id="155" name="object 155"/>
          <p:cNvSpPr/>
          <p:nvPr/>
        </p:nvSpPr>
        <p:spPr>
          <a:xfrm>
            <a:off x="1087031" y="3695446"/>
            <a:ext cx="71120" cy="15240"/>
          </a:xfrm>
          <a:custGeom>
            <a:avLst/>
            <a:gdLst/>
            <a:ahLst/>
            <a:cxnLst/>
            <a:rect l="l" t="t" r="r" b="b"/>
            <a:pathLst>
              <a:path w="71119" h="15239">
                <a:moveTo>
                  <a:pt x="0" y="14731"/>
                </a:moveTo>
                <a:lnTo>
                  <a:pt x="70916" y="14731"/>
                </a:lnTo>
                <a:lnTo>
                  <a:pt x="70916" y="0"/>
                </a:lnTo>
                <a:lnTo>
                  <a:pt x="0" y="0"/>
                </a:lnTo>
                <a:lnTo>
                  <a:pt x="0" y="14731"/>
                </a:lnTo>
                <a:close/>
              </a:path>
            </a:pathLst>
          </a:custGeom>
          <a:solidFill>
            <a:srgbClr val="000000"/>
          </a:solidFill>
        </p:spPr>
        <p:txBody>
          <a:bodyPr wrap="square" lIns="0" tIns="0" rIns="0" bIns="0" rtlCol="0"/>
          <a:lstStyle/>
          <a:p>
            <a:endParaRPr/>
          </a:p>
        </p:txBody>
      </p:sp>
      <p:sp>
        <p:nvSpPr>
          <p:cNvPr id="156" name="object 156"/>
          <p:cNvSpPr/>
          <p:nvPr/>
        </p:nvSpPr>
        <p:spPr>
          <a:xfrm>
            <a:off x="1087031" y="3709923"/>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7" name="object 157"/>
          <p:cNvSpPr/>
          <p:nvPr/>
        </p:nvSpPr>
        <p:spPr>
          <a:xfrm>
            <a:off x="1087031" y="3724402"/>
            <a:ext cx="71120" cy="13970"/>
          </a:xfrm>
          <a:custGeom>
            <a:avLst/>
            <a:gdLst/>
            <a:ahLst/>
            <a:cxnLst/>
            <a:rect l="l" t="t" r="r" b="b"/>
            <a:pathLst>
              <a:path w="71119" h="13970">
                <a:moveTo>
                  <a:pt x="0" y="13462"/>
                </a:moveTo>
                <a:lnTo>
                  <a:pt x="70916" y="13462"/>
                </a:lnTo>
                <a:lnTo>
                  <a:pt x="70916" y="0"/>
                </a:lnTo>
                <a:lnTo>
                  <a:pt x="0" y="0"/>
                </a:lnTo>
                <a:lnTo>
                  <a:pt x="0" y="13462"/>
                </a:lnTo>
                <a:close/>
              </a:path>
            </a:pathLst>
          </a:custGeom>
          <a:solidFill>
            <a:srgbClr val="000000"/>
          </a:solidFill>
        </p:spPr>
        <p:txBody>
          <a:bodyPr wrap="square" lIns="0" tIns="0" rIns="0" bIns="0" rtlCol="0"/>
          <a:lstStyle/>
          <a:p>
            <a:endParaRPr/>
          </a:p>
        </p:txBody>
      </p:sp>
      <p:sp>
        <p:nvSpPr>
          <p:cNvPr id="158" name="object 158"/>
          <p:cNvSpPr/>
          <p:nvPr/>
        </p:nvSpPr>
        <p:spPr>
          <a:xfrm>
            <a:off x="3084957" y="4157090"/>
            <a:ext cx="109220" cy="215900"/>
          </a:xfrm>
          <a:custGeom>
            <a:avLst/>
            <a:gdLst/>
            <a:ahLst/>
            <a:cxnLst/>
            <a:rect l="l" t="t" r="r" b="b"/>
            <a:pathLst>
              <a:path w="109219" h="215900">
                <a:moveTo>
                  <a:pt x="108966" y="0"/>
                </a:moveTo>
                <a:lnTo>
                  <a:pt x="33655" y="0"/>
                </a:lnTo>
                <a:lnTo>
                  <a:pt x="0" y="21805"/>
                </a:lnTo>
                <a:lnTo>
                  <a:pt x="0" y="215646"/>
                </a:lnTo>
                <a:lnTo>
                  <a:pt x="76454" y="215646"/>
                </a:lnTo>
                <a:lnTo>
                  <a:pt x="108966" y="193840"/>
                </a:lnTo>
                <a:lnTo>
                  <a:pt x="108966" y="0"/>
                </a:lnTo>
                <a:close/>
              </a:path>
            </a:pathLst>
          </a:custGeom>
          <a:solidFill>
            <a:srgbClr val="FFFFCC"/>
          </a:solidFill>
        </p:spPr>
        <p:txBody>
          <a:bodyPr wrap="square" lIns="0" tIns="0" rIns="0" bIns="0" rtlCol="0"/>
          <a:lstStyle/>
          <a:p>
            <a:endParaRPr/>
          </a:p>
        </p:txBody>
      </p:sp>
      <p:sp>
        <p:nvSpPr>
          <p:cNvPr id="159" name="object 159"/>
          <p:cNvSpPr/>
          <p:nvPr/>
        </p:nvSpPr>
        <p:spPr>
          <a:xfrm>
            <a:off x="3084957" y="4157090"/>
            <a:ext cx="109220" cy="215900"/>
          </a:xfrm>
          <a:custGeom>
            <a:avLst/>
            <a:gdLst/>
            <a:ahLst/>
            <a:cxnLst/>
            <a:rect l="l" t="t" r="r" b="b"/>
            <a:pathLst>
              <a:path w="109219" h="215900">
                <a:moveTo>
                  <a:pt x="108966" y="0"/>
                </a:moveTo>
                <a:lnTo>
                  <a:pt x="0" y="21805"/>
                </a:lnTo>
                <a:lnTo>
                  <a:pt x="8809" y="44831"/>
                </a:lnTo>
                <a:lnTo>
                  <a:pt x="67182" y="44831"/>
                </a:lnTo>
                <a:lnTo>
                  <a:pt x="67182" y="48463"/>
                </a:lnTo>
                <a:lnTo>
                  <a:pt x="10199" y="48463"/>
                </a:lnTo>
                <a:lnTo>
                  <a:pt x="14369" y="59359"/>
                </a:lnTo>
                <a:lnTo>
                  <a:pt x="67182" y="59359"/>
                </a:lnTo>
                <a:lnTo>
                  <a:pt x="67182" y="62992"/>
                </a:lnTo>
                <a:lnTo>
                  <a:pt x="15758" y="62992"/>
                </a:lnTo>
                <a:lnTo>
                  <a:pt x="74168" y="215646"/>
                </a:lnTo>
                <a:lnTo>
                  <a:pt x="74168" y="35128"/>
                </a:lnTo>
                <a:lnTo>
                  <a:pt x="5842" y="35128"/>
                </a:lnTo>
                <a:lnTo>
                  <a:pt x="5842" y="30289"/>
                </a:lnTo>
                <a:lnTo>
                  <a:pt x="74168" y="30289"/>
                </a:lnTo>
                <a:lnTo>
                  <a:pt x="74168" y="21805"/>
                </a:lnTo>
                <a:lnTo>
                  <a:pt x="108966" y="0"/>
                </a:lnTo>
                <a:close/>
              </a:path>
              <a:path w="109219" h="215900">
                <a:moveTo>
                  <a:pt x="14369" y="59359"/>
                </a:moveTo>
                <a:lnTo>
                  <a:pt x="5842" y="59359"/>
                </a:lnTo>
                <a:lnTo>
                  <a:pt x="5842" y="62992"/>
                </a:lnTo>
                <a:lnTo>
                  <a:pt x="15758" y="62992"/>
                </a:lnTo>
                <a:lnTo>
                  <a:pt x="14369" y="59359"/>
                </a:lnTo>
                <a:close/>
              </a:path>
              <a:path w="109219" h="215900">
                <a:moveTo>
                  <a:pt x="8809" y="44831"/>
                </a:moveTo>
                <a:lnTo>
                  <a:pt x="5842" y="44831"/>
                </a:lnTo>
                <a:lnTo>
                  <a:pt x="5842" y="48463"/>
                </a:lnTo>
                <a:lnTo>
                  <a:pt x="10199" y="48463"/>
                </a:lnTo>
                <a:lnTo>
                  <a:pt x="8809" y="44831"/>
                </a:lnTo>
                <a:close/>
              </a:path>
              <a:path w="109219" h="215900">
                <a:moveTo>
                  <a:pt x="74168" y="30289"/>
                </a:moveTo>
                <a:lnTo>
                  <a:pt x="67182" y="30289"/>
                </a:lnTo>
                <a:lnTo>
                  <a:pt x="67182" y="35128"/>
                </a:lnTo>
                <a:lnTo>
                  <a:pt x="74168" y="35128"/>
                </a:lnTo>
                <a:lnTo>
                  <a:pt x="74168" y="30289"/>
                </a:lnTo>
                <a:close/>
              </a:path>
            </a:pathLst>
          </a:custGeom>
          <a:solidFill>
            <a:srgbClr val="FFFFCC"/>
          </a:solidFill>
        </p:spPr>
        <p:txBody>
          <a:bodyPr wrap="square" lIns="0" tIns="0" rIns="0" bIns="0" rtlCol="0"/>
          <a:lstStyle/>
          <a:p>
            <a:endParaRPr/>
          </a:p>
        </p:txBody>
      </p:sp>
      <p:sp>
        <p:nvSpPr>
          <p:cNvPr id="160" name="object 160"/>
          <p:cNvSpPr/>
          <p:nvPr/>
        </p:nvSpPr>
        <p:spPr>
          <a:xfrm>
            <a:off x="3084957" y="4157090"/>
            <a:ext cx="109220" cy="215900"/>
          </a:xfrm>
          <a:custGeom>
            <a:avLst/>
            <a:gdLst/>
            <a:ahLst/>
            <a:cxnLst/>
            <a:rect l="l" t="t" r="r" b="b"/>
            <a:pathLst>
              <a:path w="109219" h="215900">
                <a:moveTo>
                  <a:pt x="0" y="21805"/>
                </a:moveTo>
                <a:lnTo>
                  <a:pt x="33655" y="0"/>
                </a:lnTo>
                <a:lnTo>
                  <a:pt x="54482" y="0"/>
                </a:lnTo>
                <a:lnTo>
                  <a:pt x="108966" y="0"/>
                </a:lnTo>
                <a:lnTo>
                  <a:pt x="108966" y="116293"/>
                </a:lnTo>
                <a:lnTo>
                  <a:pt x="108966" y="193840"/>
                </a:lnTo>
                <a:lnTo>
                  <a:pt x="76454" y="215646"/>
                </a:lnTo>
                <a:lnTo>
                  <a:pt x="53340" y="215646"/>
                </a:lnTo>
                <a:lnTo>
                  <a:pt x="0" y="215646"/>
                </a:lnTo>
                <a:lnTo>
                  <a:pt x="0" y="115087"/>
                </a:lnTo>
                <a:lnTo>
                  <a:pt x="0" y="21805"/>
                </a:lnTo>
                <a:close/>
              </a:path>
            </a:pathLst>
          </a:custGeom>
          <a:ln w="9906">
            <a:solidFill>
              <a:srgbClr val="000000"/>
            </a:solidFill>
          </a:ln>
        </p:spPr>
        <p:txBody>
          <a:bodyPr wrap="square" lIns="0" tIns="0" rIns="0" bIns="0" rtlCol="0"/>
          <a:lstStyle/>
          <a:p>
            <a:endParaRPr/>
          </a:p>
        </p:txBody>
      </p:sp>
      <p:sp>
        <p:nvSpPr>
          <p:cNvPr id="161" name="object 161"/>
          <p:cNvSpPr/>
          <p:nvPr/>
        </p:nvSpPr>
        <p:spPr>
          <a:xfrm>
            <a:off x="3084957" y="4157090"/>
            <a:ext cx="109220" cy="22225"/>
          </a:xfrm>
          <a:custGeom>
            <a:avLst/>
            <a:gdLst/>
            <a:ahLst/>
            <a:cxnLst/>
            <a:rect l="l" t="t" r="r" b="b"/>
            <a:pathLst>
              <a:path w="109219" h="22225">
                <a:moveTo>
                  <a:pt x="0" y="21805"/>
                </a:moveTo>
                <a:lnTo>
                  <a:pt x="74168" y="21805"/>
                </a:lnTo>
                <a:lnTo>
                  <a:pt x="108966" y="0"/>
                </a:lnTo>
              </a:path>
            </a:pathLst>
          </a:custGeom>
          <a:ln w="9906">
            <a:solidFill>
              <a:srgbClr val="000000"/>
            </a:solidFill>
          </a:ln>
        </p:spPr>
        <p:txBody>
          <a:bodyPr wrap="square" lIns="0" tIns="0" rIns="0" bIns="0" rtlCol="0"/>
          <a:lstStyle/>
          <a:p>
            <a:endParaRPr/>
          </a:p>
        </p:txBody>
      </p:sp>
      <p:sp>
        <p:nvSpPr>
          <p:cNvPr id="162" name="object 162"/>
          <p:cNvSpPr/>
          <p:nvPr/>
        </p:nvSpPr>
        <p:spPr>
          <a:xfrm>
            <a:off x="3084957" y="4178896"/>
            <a:ext cx="74295" cy="194310"/>
          </a:xfrm>
          <a:custGeom>
            <a:avLst/>
            <a:gdLst/>
            <a:ahLst/>
            <a:cxnLst/>
            <a:rect l="l" t="t" r="r" b="b"/>
            <a:pathLst>
              <a:path w="74294" h="194310">
                <a:moveTo>
                  <a:pt x="0" y="0"/>
                </a:moveTo>
                <a:lnTo>
                  <a:pt x="74168" y="0"/>
                </a:lnTo>
                <a:lnTo>
                  <a:pt x="74168" y="31495"/>
                </a:lnTo>
                <a:lnTo>
                  <a:pt x="74168" y="152641"/>
                </a:lnTo>
                <a:lnTo>
                  <a:pt x="74168" y="193840"/>
                </a:lnTo>
              </a:path>
            </a:pathLst>
          </a:custGeom>
          <a:ln w="9906">
            <a:solidFill>
              <a:srgbClr val="000000"/>
            </a:solidFill>
          </a:ln>
        </p:spPr>
        <p:txBody>
          <a:bodyPr wrap="square" lIns="0" tIns="0" rIns="0" bIns="0" rtlCol="0"/>
          <a:lstStyle/>
          <a:p>
            <a:endParaRPr/>
          </a:p>
        </p:txBody>
      </p:sp>
      <p:sp>
        <p:nvSpPr>
          <p:cNvPr id="163" name="object 163"/>
          <p:cNvSpPr/>
          <p:nvPr/>
        </p:nvSpPr>
        <p:spPr>
          <a:xfrm>
            <a:off x="3085845" y="4182427"/>
            <a:ext cx="71755" cy="15240"/>
          </a:xfrm>
          <a:custGeom>
            <a:avLst/>
            <a:gdLst/>
            <a:ahLst/>
            <a:cxnLst/>
            <a:rect l="l" t="t" r="r" b="b"/>
            <a:pathLst>
              <a:path w="71755" h="15239">
                <a:moveTo>
                  <a:pt x="0" y="14744"/>
                </a:moveTo>
                <a:lnTo>
                  <a:pt x="71246" y="14744"/>
                </a:lnTo>
                <a:lnTo>
                  <a:pt x="71246" y="0"/>
                </a:lnTo>
                <a:lnTo>
                  <a:pt x="0" y="0"/>
                </a:lnTo>
                <a:lnTo>
                  <a:pt x="0" y="14744"/>
                </a:lnTo>
                <a:close/>
              </a:path>
            </a:pathLst>
          </a:custGeom>
          <a:solidFill>
            <a:srgbClr val="000000"/>
          </a:solidFill>
        </p:spPr>
        <p:txBody>
          <a:bodyPr wrap="square" lIns="0" tIns="0" rIns="0" bIns="0" rtlCol="0"/>
          <a:lstStyle/>
          <a:p>
            <a:endParaRPr/>
          </a:p>
        </p:txBody>
      </p:sp>
      <p:sp>
        <p:nvSpPr>
          <p:cNvPr id="164" name="object 164"/>
          <p:cNvSpPr/>
          <p:nvPr/>
        </p:nvSpPr>
        <p:spPr>
          <a:xfrm>
            <a:off x="3085845" y="4196969"/>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5" name="object 165"/>
          <p:cNvSpPr/>
          <p:nvPr/>
        </p:nvSpPr>
        <p:spPr>
          <a:xfrm>
            <a:off x="3085845" y="4211497"/>
            <a:ext cx="71755" cy="13970"/>
          </a:xfrm>
          <a:custGeom>
            <a:avLst/>
            <a:gdLst/>
            <a:ahLst/>
            <a:cxnLst/>
            <a:rect l="l" t="t" r="r" b="b"/>
            <a:pathLst>
              <a:path w="71755" h="13970">
                <a:moveTo>
                  <a:pt x="0" y="13538"/>
                </a:moveTo>
                <a:lnTo>
                  <a:pt x="71246" y="13538"/>
                </a:lnTo>
                <a:lnTo>
                  <a:pt x="71246" y="0"/>
                </a:lnTo>
                <a:lnTo>
                  <a:pt x="0" y="0"/>
                </a:lnTo>
                <a:lnTo>
                  <a:pt x="0" y="13538"/>
                </a:lnTo>
                <a:close/>
              </a:path>
            </a:pathLst>
          </a:custGeom>
          <a:solidFill>
            <a:srgbClr val="000000"/>
          </a:solidFill>
        </p:spPr>
        <p:txBody>
          <a:bodyPr wrap="square" lIns="0" tIns="0" rIns="0" bIns="0" rtlCol="0"/>
          <a:lstStyle/>
          <a:p>
            <a:endParaRPr/>
          </a:p>
        </p:txBody>
      </p:sp>
      <p:sp>
        <p:nvSpPr>
          <p:cNvPr id="166" name="object 166"/>
          <p:cNvSpPr/>
          <p:nvPr/>
        </p:nvSpPr>
        <p:spPr>
          <a:xfrm>
            <a:off x="3084957" y="3670172"/>
            <a:ext cx="109220" cy="216535"/>
          </a:xfrm>
          <a:custGeom>
            <a:avLst/>
            <a:gdLst/>
            <a:ahLst/>
            <a:cxnLst/>
            <a:rect l="l" t="t" r="r" b="b"/>
            <a:pathLst>
              <a:path w="109219" h="216535">
                <a:moveTo>
                  <a:pt x="108966" y="0"/>
                </a:moveTo>
                <a:lnTo>
                  <a:pt x="33655" y="0"/>
                </a:lnTo>
                <a:lnTo>
                  <a:pt x="0" y="21843"/>
                </a:lnTo>
                <a:lnTo>
                  <a:pt x="0" y="216407"/>
                </a:lnTo>
                <a:lnTo>
                  <a:pt x="76454" y="216407"/>
                </a:lnTo>
                <a:lnTo>
                  <a:pt x="108966" y="194563"/>
                </a:lnTo>
                <a:lnTo>
                  <a:pt x="108966" y="0"/>
                </a:lnTo>
                <a:close/>
              </a:path>
            </a:pathLst>
          </a:custGeom>
          <a:solidFill>
            <a:srgbClr val="FFFFCC"/>
          </a:solidFill>
        </p:spPr>
        <p:txBody>
          <a:bodyPr wrap="square" lIns="0" tIns="0" rIns="0" bIns="0" rtlCol="0"/>
          <a:lstStyle/>
          <a:p>
            <a:endParaRPr/>
          </a:p>
        </p:txBody>
      </p:sp>
      <p:sp>
        <p:nvSpPr>
          <p:cNvPr id="167" name="object 167"/>
          <p:cNvSpPr/>
          <p:nvPr/>
        </p:nvSpPr>
        <p:spPr>
          <a:xfrm>
            <a:off x="3084957" y="3670172"/>
            <a:ext cx="109220" cy="216535"/>
          </a:xfrm>
          <a:custGeom>
            <a:avLst/>
            <a:gdLst/>
            <a:ahLst/>
            <a:cxnLst/>
            <a:rect l="l" t="t" r="r" b="b"/>
            <a:pathLst>
              <a:path w="109219" h="216535">
                <a:moveTo>
                  <a:pt x="108966" y="0"/>
                </a:moveTo>
                <a:lnTo>
                  <a:pt x="0" y="21843"/>
                </a:lnTo>
                <a:lnTo>
                  <a:pt x="8811" y="44957"/>
                </a:lnTo>
                <a:lnTo>
                  <a:pt x="67182" y="44957"/>
                </a:lnTo>
                <a:lnTo>
                  <a:pt x="67182" y="48640"/>
                </a:lnTo>
                <a:lnTo>
                  <a:pt x="10215" y="48640"/>
                </a:lnTo>
                <a:lnTo>
                  <a:pt x="14378" y="59562"/>
                </a:lnTo>
                <a:lnTo>
                  <a:pt x="67182" y="59562"/>
                </a:lnTo>
                <a:lnTo>
                  <a:pt x="67182" y="63245"/>
                </a:lnTo>
                <a:lnTo>
                  <a:pt x="15782" y="63245"/>
                </a:lnTo>
                <a:lnTo>
                  <a:pt x="74168" y="216407"/>
                </a:lnTo>
                <a:lnTo>
                  <a:pt x="74168" y="35305"/>
                </a:lnTo>
                <a:lnTo>
                  <a:pt x="5842" y="35305"/>
                </a:lnTo>
                <a:lnTo>
                  <a:pt x="5842" y="30352"/>
                </a:lnTo>
                <a:lnTo>
                  <a:pt x="74168" y="30352"/>
                </a:lnTo>
                <a:lnTo>
                  <a:pt x="74168" y="21843"/>
                </a:lnTo>
                <a:lnTo>
                  <a:pt x="108966" y="0"/>
                </a:lnTo>
                <a:close/>
              </a:path>
              <a:path w="109219" h="216535">
                <a:moveTo>
                  <a:pt x="14378" y="59562"/>
                </a:moveTo>
                <a:lnTo>
                  <a:pt x="5842" y="59562"/>
                </a:lnTo>
                <a:lnTo>
                  <a:pt x="5842" y="63245"/>
                </a:lnTo>
                <a:lnTo>
                  <a:pt x="15782" y="63245"/>
                </a:lnTo>
                <a:lnTo>
                  <a:pt x="14378" y="59562"/>
                </a:lnTo>
                <a:close/>
              </a:path>
              <a:path w="109219" h="216535">
                <a:moveTo>
                  <a:pt x="8811" y="44957"/>
                </a:moveTo>
                <a:lnTo>
                  <a:pt x="5842" y="44957"/>
                </a:lnTo>
                <a:lnTo>
                  <a:pt x="5842" y="48640"/>
                </a:lnTo>
                <a:lnTo>
                  <a:pt x="10215" y="48640"/>
                </a:lnTo>
                <a:lnTo>
                  <a:pt x="8811" y="44957"/>
                </a:lnTo>
                <a:close/>
              </a:path>
              <a:path w="109219" h="216535">
                <a:moveTo>
                  <a:pt x="74168" y="30352"/>
                </a:moveTo>
                <a:lnTo>
                  <a:pt x="67182" y="30352"/>
                </a:lnTo>
                <a:lnTo>
                  <a:pt x="67182" y="35305"/>
                </a:lnTo>
                <a:lnTo>
                  <a:pt x="74168" y="35305"/>
                </a:lnTo>
                <a:lnTo>
                  <a:pt x="74168" y="30352"/>
                </a:lnTo>
                <a:close/>
              </a:path>
            </a:pathLst>
          </a:custGeom>
          <a:solidFill>
            <a:srgbClr val="FFFFCC"/>
          </a:solidFill>
        </p:spPr>
        <p:txBody>
          <a:bodyPr wrap="square" lIns="0" tIns="0" rIns="0" bIns="0" rtlCol="0"/>
          <a:lstStyle/>
          <a:p>
            <a:endParaRPr/>
          </a:p>
        </p:txBody>
      </p:sp>
      <p:sp>
        <p:nvSpPr>
          <p:cNvPr id="168" name="object 168"/>
          <p:cNvSpPr/>
          <p:nvPr/>
        </p:nvSpPr>
        <p:spPr>
          <a:xfrm>
            <a:off x="3084957" y="3670172"/>
            <a:ext cx="109220" cy="216535"/>
          </a:xfrm>
          <a:custGeom>
            <a:avLst/>
            <a:gdLst/>
            <a:ahLst/>
            <a:cxnLst/>
            <a:rect l="l" t="t" r="r" b="b"/>
            <a:pathLst>
              <a:path w="109219" h="216535">
                <a:moveTo>
                  <a:pt x="0" y="21843"/>
                </a:moveTo>
                <a:lnTo>
                  <a:pt x="33655" y="0"/>
                </a:lnTo>
                <a:lnTo>
                  <a:pt x="54482" y="0"/>
                </a:lnTo>
                <a:lnTo>
                  <a:pt x="108966" y="0"/>
                </a:lnTo>
                <a:lnTo>
                  <a:pt x="108966" y="116712"/>
                </a:lnTo>
                <a:lnTo>
                  <a:pt x="108966" y="194563"/>
                </a:lnTo>
                <a:lnTo>
                  <a:pt x="76454" y="216407"/>
                </a:lnTo>
                <a:lnTo>
                  <a:pt x="53340" y="216407"/>
                </a:lnTo>
                <a:lnTo>
                  <a:pt x="0" y="216407"/>
                </a:lnTo>
                <a:lnTo>
                  <a:pt x="0" y="115442"/>
                </a:lnTo>
                <a:lnTo>
                  <a:pt x="0" y="21843"/>
                </a:lnTo>
                <a:close/>
              </a:path>
            </a:pathLst>
          </a:custGeom>
          <a:ln w="9905">
            <a:solidFill>
              <a:srgbClr val="000000"/>
            </a:solidFill>
          </a:ln>
        </p:spPr>
        <p:txBody>
          <a:bodyPr wrap="square" lIns="0" tIns="0" rIns="0" bIns="0" rtlCol="0"/>
          <a:lstStyle/>
          <a:p>
            <a:endParaRPr/>
          </a:p>
        </p:txBody>
      </p:sp>
      <p:sp>
        <p:nvSpPr>
          <p:cNvPr id="169" name="object 169"/>
          <p:cNvSpPr/>
          <p:nvPr/>
        </p:nvSpPr>
        <p:spPr>
          <a:xfrm>
            <a:off x="3084957" y="3670172"/>
            <a:ext cx="109220" cy="22225"/>
          </a:xfrm>
          <a:custGeom>
            <a:avLst/>
            <a:gdLst/>
            <a:ahLst/>
            <a:cxnLst/>
            <a:rect l="l" t="t" r="r" b="b"/>
            <a:pathLst>
              <a:path w="109219" h="22225">
                <a:moveTo>
                  <a:pt x="0" y="21843"/>
                </a:moveTo>
                <a:lnTo>
                  <a:pt x="74168" y="21843"/>
                </a:lnTo>
                <a:lnTo>
                  <a:pt x="108966" y="0"/>
                </a:lnTo>
              </a:path>
            </a:pathLst>
          </a:custGeom>
          <a:ln w="9906">
            <a:solidFill>
              <a:srgbClr val="000000"/>
            </a:solidFill>
          </a:ln>
        </p:spPr>
        <p:txBody>
          <a:bodyPr wrap="square" lIns="0" tIns="0" rIns="0" bIns="0" rtlCol="0"/>
          <a:lstStyle/>
          <a:p>
            <a:endParaRPr/>
          </a:p>
        </p:txBody>
      </p:sp>
      <p:sp>
        <p:nvSpPr>
          <p:cNvPr id="170" name="object 170"/>
          <p:cNvSpPr/>
          <p:nvPr/>
        </p:nvSpPr>
        <p:spPr>
          <a:xfrm>
            <a:off x="3084957" y="3692016"/>
            <a:ext cx="74295" cy="194945"/>
          </a:xfrm>
          <a:custGeom>
            <a:avLst/>
            <a:gdLst/>
            <a:ahLst/>
            <a:cxnLst/>
            <a:rect l="l" t="t" r="r" b="b"/>
            <a:pathLst>
              <a:path w="74294" h="194945">
                <a:moveTo>
                  <a:pt x="0" y="0"/>
                </a:moveTo>
                <a:lnTo>
                  <a:pt x="74168" y="0"/>
                </a:lnTo>
                <a:lnTo>
                  <a:pt x="74168" y="31623"/>
                </a:lnTo>
                <a:lnTo>
                  <a:pt x="74168" y="153289"/>
                </a:lnTo>
                <a:lnTo>
                  <a:pt x="74168" y="194564"/>
                </a:lnTo>
              </a:path>
            </a:pathLst>
          </a:custGeom>
          <a:ln w="9906">
            <a:solidFill>
              <a:srgbClr val="000000"/>
            </a:solidFill>
          </a:ln>
        </p:spPr>
        <p:txBody>
          <a:bodyPr wrap="square" lIns="0" tIns="0" rIns="0" bIns="0" rtlCol="0"/>
          <a:lstStyle/>
          <a:p>
            <a:endParaRPr/>
          </a:p>
        </p:txBody>
      </p:sp>
      <p:sp>
        <p:nvSpPr>
          <p:cNvPr id="171" name="object 171"/>
          <p:cNvSpPr/>
          <p:nvPr/>
        </p:nvSpPr>
        <p:spPr>
          <a:xfrm>
            <a:off x="3085845" y="3695572"/>
            <a:ext cx="71755" cy="15240"/>
          </a:xfrm>
          <a:custGeom>
            <a:avLst/>
            <a:gdLst/>
            <a:ahLst/>
            <a:cxnLst/>
            <a:rect l="l" t="t" r="r" b="b"/>
            <a:pathLst>
              <a:path w="71755" h="15239">
                <a:moveTo>
                  <a:pt x="0" y="14858"/>
                </a:moveTo>
                <a:lnTo>
                  <a:pt x="71246" y="14858"/>
                </a:lnTo>
                <a:lnTo>
                  <a:pt x="71246" y="0"/>
                </a:lnTo>
                <a:lnTo>
                  <a:pt x="0" y="0"/>
                </a:lnTo>
                <a:lnTo>
                  <a:pt x="0" y="14858"/>
                </a:lnTo>
                <a:close/>
              </a:path>
            </a:pathLst>
          </a:custGeom>
          <a:solidFill>
            <a:srgbClr val="000000"/>
          </a:solidFill>
        </p:spPr>
        <p:txBody>
          <a:bodyPr wrap="square" lIns="0" tIns="0" rIns="0" bIns="0" rtlCol="0"/>
          <a:lstStyle/>
          <a:p>
            <a:endParaRPr/>
          </a:p>
        </p:txBody>
      </p:sp>
      <p:sp>
        <p:nvSpPr>
          <p:cNvPr id="172" name="object 172"/>
          <p:cNvSpPr/>
          <p:nvPr/>
        </p:nvSpPr>
        <p:spPr>
          <a:xfrm>
            <a:off x="3085845" y="3710178"/>
            <a:ext cx="71755" cy="13970"/>
          </a:xfrm>
          <a:custGeom>
            <a:avLst/>
            <a:gdLst/>
            <a:ahLst/>
            <a:cxnLst/>
            <a:rect l="l" t="t" r="r" b="b"/>
            <a:pathLst>
              <a:path w="71755" h="13970">
                <a:moveTo>
                  <a:pt x="0" y="13589"/>
                </a:moveTo>
                <a:lnTo>
                  <a:pt x="71246" y="13589"/>
                </a:lnTo>
                <a:lnTo>
                  <a:pt x="71246" y="0"/>
                </a:lnTo>
                <a:lnTo>
                  <a:pt x="0" y="0"/>
                </a:lnTo>
                <a:lnTo>
                  <a:pt x="0" y="13589"/>
                </a:lnTo>
                <a:close/>
              </a:path>
            </a:pathLst>
          </a:custGeom>
          <a:solidFill>
            <a:srgbClr val="000000"/>
          </a:solidFill>
        </p:spPr>
        <p:txBody>
          <a:bodyPr wrap="square" lIns="0" tIns="0" rIns="0" bIns="0" rtlCol="0"/>
          <a:lstStyle/>
          <a:p>
            <a:endParaRPr/>
          </a:p>
        </p:txBody>
      </p:sp>
      <p:sp>
        <p:nvSpPr>
          <p:cNvPr id="173" name="object 173"/>
          <p:cNvSpPr/>
          <p:nvPr/>
        </p:nvSpPr>
        <p:spPr>
          <a:xfrm>
            <a:off x="3085845" y="3724783"/>
            <a:ext cx="71755" cy="13970"/>
          </a:xfrm>
          <a:custGeom>
            <a:avLst/>
            <a:gdLst/>
            <a:ahLst/>
            <a:cxnLst/>
            <a:rect l="l" t="t" r="r" b="b"/>
            <a:pathLst>
              <a:path w="71755" h="13970">
                <a:moveTo>
                  <a:pt x="0" y="13588"/>
                </a:moveTo>
                <a:lnTo>
                  <a:pt x="71246" y="13588"/>
                </a:lnTo>
                <a:lnTo>
                  <a:pt x="71246" y="0"/>
                </a:lnTo>
                <a:lnTo>
                  <a:pt x="0" y="0"/>
                </a:lnTo>
                <a:lnTo>
                  <a:pt x="0" y="13588"/>
                </a:lnTo>
                <a:close/>
              </a:path>
            </a:pathLst>
          </a:custGeom>
          <a:solidFill>
            <a:srgbClr val="000000"/>
          </a:solidFill>
        </p:spPr>
        <p:txBody>
          <a:bodyPr wrap="square" lIns="0" tIns="0" rIns="0" bIns="0" rtlCol="0"/>
          <a:lstStyle/>
          <a:p>
            <a:endParaRPr/>
          </a:p>
        </p:txBody>
      </p:sp>
      <p:sp>
        <p:nvSpPr>
          <p:cNvPr id="174" name="object 174"/>
          <p:cNvSpPr/>
          <p:nvPr/>
        </p:nvSpPr>
        <p:spPr>
          <a:xfrm>
            <a:off x="2031691" y="3715626"/>
            <a:ext cx="237490" cy="435609"/>
          </a:xfrm>
          <a:custGeom>
            <a:avLst/>
            <a:gdLst/>
            <a:ahLst/>
            <a:cxnLst/>
            <a:rect l="l" t="t" r="r" b="b"/>
            <a:pathLst>
              <a:path w="237489" h="435610">
                <a:moveTo>
                  <a:pt x="118430" y="435469"/>
                </a:moveTo>
                <a:lnTo>
                  <a:pt x="237490" y="371005"/>
                </a:lnTo>
                <a:lnTo>
                  <a:pt x="39893" y="262469"/>
                </a:lnTo>
                <a:lnTo>
                  <a:pt x="177645" y="188789"/>
                </a:lnTo>
                <a:lnTo>
                  <a:pt x="74797" y="133532"/>
                </a:lnTo>
                <a:lnTo>
                  <a:pt x="152715" y="92093"/>
                </a:lnTo>
                <a:lnTo>
                  <a:pt x="89758" y="57229"/>
                </a:lnTo>
                <a:lnTo>
                  <a:pt x="139005" y="30260"/>
                </a:lnTo>
                <a:lnTo>
                  <a:pt x="100977" y="8555"/>
                </a:lnTo>
                <a:lnTo>
                  <a:pt x="117809" y="0"/>
                </a:lnTo>
                <a:lnTo>
                  <a:pt x="134012" y="9206"/>
                </a:lnTo>
                <a:lnTo>
                  <a:pt x="95992" y="30260"/>
                </a:lnTo>
                <a:lnTo>
                  <a:pt x="145239" y="57229"/>
                </a:lnTo>
                <a:lnTo>
                  <a:pt x="82902" y="92093"/>
                </a:lnTo>
                <a:lnTo>
                  <a:pt x="160821" y="133532"/>
                </a:lnTo>
                <a:lnTo>
                  <a:pt x="59836" y="188138"/>
                </a:lnTo>
                <a:lnTo>
                  <a:pt x="196970" y="263121"/>
                </a:lnTo>
                <a:lnTo>
                  <a:pt x="0" y="370344"/>
                </a:lnTo>
                <a:lnTo>
                  <a:pt x="118430" y="435469"/>
                </a:lnTo>
                <a:close/>
              </a:path>
            </a:pathLst>
          </a:custGeom>
          <a:ln w="6341">
            <a:solidFill>
              <a:srgbClr val="000000"/>
            </a:solidFill>
          </a:ln>
        </p:spPr>
        <p:txBody>
          <a:bodyPr wrap="square" lIns="0" tIns="0" rIns="0" bIns="0" rtlCol="0"/>
          <a:lstStyle/>
          <a:p>
            <a:endParaRPr/>
          </a:p>
        </p:txBody>
      </p:sp>
      <p:sp>
        <p:nvSpPr>
          <p:cNvPr id="175" name="object 175"/>
          <p:cNvSpPr/>
          <p:nvPr/>
        </p:nvSpPr>
        <p:spPr>
          <a:xfrm>
            <a:off x="2149500" y="3578802"/>
            <a:ext cx="0" cy="635000"/>
          </a:xfrm>
          <a:custGeom>
            <a:avLst/>
            <a:gdLst/>
            <a:ahLst/>
            <a:cxnLst/>
            <a:rect l="l" t="t" r="r" b="b"/>
            <a:pathLst>
              <a:path h="635000">
                <a:moveTo>
                  <a:pt x="0" y="0"/>
                </a:moveTo>
                <a:lnTo>
                  <a:pt x="0" y="634786"/>
                </a:lnTo>
              </a:path>
            </a:pathLst>
          </a:custGeom>
          <a:ln w="12469">
            <a:solidFill>
              <a:srgbClr val="000000"/>
            </a:solidFill>
          </a:ln>
        </p:spPr>
        <p:txBody>
          <a:bodyPr wrap="square" lIns="0" tIns="0" rIns="0" bIns="0" rtlCol="0"/>
          <a:lstStyle/>
          <a:p>
            <a:endParaRPr/>
          </a:p>
        </p:txBody>
      </p:sp>
      <p:sp>
        <p:nvSpPr>
          <p:cNvPr id="176" name="object 176"/>
          <p:cNvSpPr/>
          <p:nvPr/>
        </p:nvSpPr>
        <p:spPr>
          <a:xfrm>
            <a:off x="2051637" y="3724833"/>
            <a:ext cx="196850" cy="359410"/>
          </a:xfrm>
          <a:custGeom>
            <a:avLst/>
            <a:gdLst/>
            <a:ahLst/>
            <a:cxnLst/>
            <a:rect l="l" t="t" r="r" b="b"/>
            <a:pathLst>
              <a:path w="196850" h="359410">
                <a:moveTo>
                  <a:pt x="97863" y="359166"/>
                </a:moveTo>
                <a:lnTo>
                  <a:pt x="0" y="305889"/>
                </a:lnTo>
                <a:lnTo>
                  <a:pt x="166426" y="216427"/>
                </a:lnTo>
                <a:lnTo>
                  <a:pt x="46124" y="151303"/>
                </a:lnTo>
                <a:lnTo>
                  <a:pt x="136512" y="101960"/>
                </a:lnTo>
                <a:lnTo>
                  <a:pt x="66699" y="63813"/>
                </a:lnTo>
                <a:lnTo>
                  <a:pt x="121551" y="32892"/>
                </a:lnTo>
                <a:lnTo>
                  <a:pt x="79159" y="9866"/>
                </a:lnTo>
                <a:lnTo>
                  <a:pt x="97863" y="0"/>
                </a:lnTo>
                <a:lnTo>
                  <a:pt x="115937" y="9866"/>
                </a:lnTo>
                <a:lnTo>
                  <a:pt x="74175" y="32892"/>
                </a:lnTo>
                <a:lnTo>
                  <a:pt x="130277" y="63813"/>
                </a:lnTo>
                <a:lnTo>
                  <a:pt x="59214" y="101960"/>
                </a:lnTo>
                <a:lnTo>
                  <a:pt x="148972" y="151303"/>
                </a:lnTo>
                <a:lnTo>
                  <a:pt x="29300" y="216427"/>
                </a:lnTo>
                <a:lnTo>
                  <a:pt x="196348" y="306540"/>
                </a:lnTo>
                <a:lnTo>
                  <a:pt x="97863" y="359166"/>
                </a:lnTo>
                <a:close/>
              </a:path>
            </a:pathLst>
          </a:custGeom>
          <a:ln w="6341">
            <a:solidFill>
              <a:srgbClr val="000000"/>
            </a:solidFill>
          </a:ln>
        </p:spPr>
        <p:txBody>
          <a:bodyPr wrap="square" lIns="0" tIns="0" rIns="0" bIns="0" rtlCol="0"/>
          <a:lstStyle/>
          <a:p>
            <a:endParaRPr/>
          </a:p>
        </p:txBody>
      </p:sp>
      <p:sp>
        <p:nvSpPr>
          <p:cNvPr id="177" name="object 177"/>
          <p:cNvSpPr/>
          <p:nvPr/>
        </p:nvSpPr>
        <p:spPr>
          <a:xfrm>
            <a:off x="2002779" y="3654181"/>
            <a:ext cx="314960" cy="553085"/>
          </a:xfrm>
          <a:custGeom>
            <a:avLst/>
            <a:gdLst/>
            <a:ahLst/>
            <a:cxnLst/>
            <a:rect l="l" t="t" r="r" b="b"/>
            <a:pathLst>
              <a:path w="314960" h="553085">
                <a:moveTo>
                  <a:pt x="141068" y="500883"/>
                </a:moveTo>
                <a:lnTo>
                  <a:pt x="140487" y="552753"/>
                </a:lnTo>
                <a:lnTo>
                  <a:pt x="152956" y="552911"/>
                </a:lnTo>
                <a:lnTo>
                  <a:pt x="153510" y="502768"/>
                </a:lnTo>
                <a:lnTo>
                  <a:pt x="150187" y="502768"/>
                </a:lnTo>
                <a:lnTo>
                  <a:pt x="144464" y="502750"/>
                </a:lnTo>
                <a:lnTo>
                  <a:pt x="141068" y="500883"/>
                </a:lnTo>
                <a:close/>
              </a:path>
              <a:path w="314960" h="553085">
                <a:moveTo>
                  <a:pt x="295691" y="480880"/>
                </a:moveTo>
                <a:lnTo>
                  <a:pt x="284486" y="486563"/>
                </a:lnTo>
                <a:lnTo>
                  <a:pt x="311646" y="545483"/>
                </a:lnTo>
                <a:lnTo>
                  <a:pt x="314465" y="544053"/>
                </a:lnTo>
                <a:lnTo>
                  <a:pt x="314465" y="522710"/>
                </a:lnTo>
                <a:lnTo>
                  <a:pt x="295691" y="480880"/>
                </a:lnTo>
                <a:close/>
              </a:path>
              <a:path w="314960" h="553085">
                <a:moveTo>
                  <a:pt x="153574" y="496998"/>
                </a:moveTo>
                <a:lnTo>
                  <a:pt x="150187" y="502768"/>
                </a:lnTo>
                <a:lnTo>
                  <a:pt x="153530" y="500957"/>
                </a:lnTo>
                <a:lnTo>
                  <a:pt x="153574" y="496998"/>
                </a:lnTo>
                <a:close/>
              </a:path>
              <a:path w="314960" h="553085">
                <a:moveTo>
                  <a:pt x="153530" y="500957"/>
                </a:moveTo>
                <a:lnTo>
                  <a:pt x="150187" y="502768"/>
                </a:lnTo>
                <a:lnTo>
                  <a:pt x="153510" y="502768"/>
                </a:lnTo>
                <a:lnTo>
                  <a:pt x="153530" y="500957"/>
                </a:lnTo>
                <a:close/>
              </a:path>
              <a:path w="314960" h="553085">
                <a:moveTo>
                  <a:pt x="141113" y="496854"/>
                </a:moveTo>
                <a:lnTo>
                  <a:pt x="141068" y="500883"/>
                </a:lnTo>
                <a:lnTo>
                  <a:pt x="144464" y="502750"/>
                </a:lnTo>
                <a:lnTo>
                  <a:pt x="141113" y="496854"/>
                </a:lnTo>
                <a:close/>
              </a:path>
              <a:path w="314960" h="553085">
                <a:moveTo>
                  <a:pt x="147364" y="489514"/>
                </a:moveTo>
                <a:lnTo>
                  <a:pt x="141158" y="492874"/>
                </a:lnTo>
                <a:lnTo>
                  <a:pt x="141195" y="496998"/>
                </a:lnTo>
                <a:lnTo>
                  <a:pt x="144464" y="502750"/>
                </a:lnTo>
                <a:lnTo>
                  <a:pt x="150197" y="502750"/>
                </a:lnTo>
                <a:lnTo>
                  <a:pt x="153574" y="496998"/>
                </a:lnTo>
                <a:lnTo>
                  <a:pt x="153618" y="492954"/>
                </a:lnTo>
                <a:lnTo>
                  <a:pt x="147364" y="489514"/>
                </a:lnTo>
                <a:close/>
              </a:path>
              <a:path w="314960" h="553085">
                <a:moveTo>
                  <a:pt x="160851" y="496994"/>
                </a:moveTo>
                <a:lnTo>
                  <a:pt x="153576" y="496994"/>
                </a:lnTo>
                <a:lnTo>
                  <a:pt x="153532" y="500956"/>
                </a:lnTo>
                <a:lnTo>
                  <a:pt x="160851" y="496994"/>
                </a:lnTo>
                <a:close/>
              </a:path>
              <a:path w="314960" h="553085">
                <a:moveTo>
                  <a:pt x="47239" y="434457"/>
                </a:moveTo>
                <a:lnTo>
                  <a:pt x="34611" y="434457"/>
                </a:lnTo>
                <a:lnTo>
                  <a:pt x="31921" y="440864"/>
                </a:lnTo>
                <a:lnTo>
                  <a:pt x="141063" y="500880"/>
                </a:lnTo>
                <a:lnTo>
                  <a:pt x="141158" y="492874"/>
                </a:lnTo>
                <a:lnTo>
                  <a:pt x="147364" y="489514"/>
                </a:lnTo>
                <a:lnTo>
                  <a:pt x="47239" y="434457"/>
                </a:lnTo>
                <a:close/>
              </a:path>
              <a:path w="314960" h="553085">
                <a:moveTo>
                  <a:pt x="258860" y="429144"/>
                </a:moveTo>
                <a:lnTo>
                  <a:pt x="147364" y="489514"/>
                </a:lnTo>
                <a:lnTo>
                  <a:pt x="153618" y="492954"/>
                </a:lnTo>
                <a:lnTo>
                  <a:pt x="153574" y="496998"/>
                </a:lnTo>
                <a:lnTo>
                  <a:pt x="160851" y="496994"/>
                </a:lnTo>
                <a:lnTo>
                  <a:pt x="263585" y="441368"/>
                </a:lnTo>
                <a:lnTo>
                  <a:pt x="260797" y="435328"/>
                </a:lnTo>
                <a:lnTo>
                  <a:pt x="261484" y="435328"/>
                </a:lnTo>
                <a:lnTo>
                  <a:pt x="258860" y="429144"/>
                </a:lnTo>
                <a:close/>
              </a:path>
              <a:path w="314960" h="553085">
                <a:moveTo>
                  <a:pt x="5237" y="490088"/>
                </a:moveTo>
                <a:lnTo>
                  <a:pt x="7692" y="491246"/>
                </a:lnTo>
                <a:lnTo>
                  <a:pt x="5237" y="490088"/>
                </a:lnTo>
                <a:close/>
              </a:path>
              <a:path w="314960" h="553085">
                <a:moveTo>
                  <a:pt x="9642" y="490464"/>
                </a:moveTo>
                <a:lnTo>
                  <a:pt x="7706" y="491240"/>
                </a:lnTo>
                <a:lnTo>
                  <a:pt x="9642" y="490464"/>
                </a:lnTo>
                <a:close/>
              </a:path>
              <a:path w="314960" h="553085">
                <a:moveTo>
                  <a:pt x="25902" y="422724"/>
                </a:moveTo>
                <a:lnTo>
                  <a:pt x="13959" y="451170"/>
                </a:lnTo>
                <a:lnTo>
                  <a:pt x="11947" y="456215"/>
                </a:lnTo>
                <a:lnTo>
                  <a:pt x="1405" y="481071"/>
                </a:lnTo>
                <a:lnTo>
                  <a:pt x="9" y="484416"/>
                </a:lnTo>
                <a:lnTo>
                  <a:pt x="1413" y="488280"/>
                </a:lnTo>
                <a:lnTo>
                  <a:pt x="7706" y="491240"/>
                </a:lnTo>
                <a:lnTo>
                  <a:pt x="11387" y="489750"/>
                </a:lnTo>
                <a:lnTo>
                  <a:pt x="15124" y="480877"/>
                </a:lnTo>
                <a:lnTo>
                  <a:pt x="25527" y="456074"/>
                </a:lnTo>
                <a:lnTo>
                  <a:pt x="31654" y="440717"/>
                </a:lnTo>
                <a:lnTo>
                  <a:pt x="26031" y="437625"/>
                </a:lnTo>
                <a:lnTo>
                  <a:pt x="34053" y="434663"/>
                </a:lnTo>
                <a:lnTo>
                  <a:pt x="36441" y="428519"/>
                </a:lnTo>
                <a:lnTo>
                  <a:pt x="25902" y="422724"/>
                </a:lnTo>
                <a:close/>
              </a:path>
              <a:path w="314960" h="553085">
                <a:moveTo>
                  <a:pt x="1414" y="488283"/>
                </a:moveTo>
                <a:lnTo>
                  <a:pt x="5237" y="490088"/>
                </a:lnTo>
                <a:lnTo>
                  <a:pt x="1414" y="488283"/>
                </a:lnTo>
                <a:close/>
              </a:path>
              <a:path w="314960" h="553085">
                <a:moveTo>
                  <a:pt x="12722" y="486599"/>
                </a:moveTo>
                <a:lnTo>
                  <a:pt x="11384" y="489756"/>
                </a:lnTo>
                <a:lnTo>
                  <a:pt x="12722" y="486599"/>
                </a:lnTo>
                <a:close/>
              </a:path>
              <a:path w="314960" h="553085">
                <a:moveTo>
                  <a:pt x="25353" y="456511"/>
                </a:moveTo>
                <a:lnTo>
                  <a:pt x="12722" y="486599"/>
                </a:lnTo>
                <a:lnTo>
                  <a:pt x="23410" y="461381"/>
                </a:lnTo>
                <a:lnTo>
                  <a:pt x="25353" y="456511"/>
                </a:lnTo>
                <a:close/>
              </a:path>
              <a:path w="314960" h="553085">
                <a:moveTo>
                  <a:pt x="269221" y="423534"/>
                </a:moveTo>
                <a:lnTo>
                  <a:pt x="258860" y="429144"/>
                </a:lnTo>
                <a:lnTo>
                  <a:pt x="261605" y="435613"/>
                </a:lnTo>
                <a:lnTo>
                  <a:pt x="269246" y="438303"/>
                </a:lnTo>
                <a:lnTo>
                  <a:pt x="264052" y="441116"/>
                </a:lnTo>
                <a:lnTo>
                  <a:pt x="284455" y="486579"/>
                </a:lnTo>
                <a:lnTo>
                  <a:pt x="295690" y="480877"/>
                </a:lnTo>
                <a:lnTo>
                  <a:pt x="269221" y="423534"/>
                </a:lnTo>
                <a:close/>
              </a:path>
              <a:path w="314960" h="553085">
                <a:moveTo>
                  <a:pt x="264052" y="441116"/>
                </a:moveTo>
                <a:lnTo>
                  <a:pt x="263585" y="441368"/>
                </a:lnTo>
                <a:lnTo>
                  <a:pt x="284274" y="486188"/>
                </a:lnTo>
                <a:lnTo>
                  <a:pt x="264052" y="441116"/>
                </a:lnTo>
                <a:close/>
              </a:path>
              <a:path w="314960" h="553085">
                <a:moveTo>
                  <a:pt x="1452" y="480960"/>
                </a:moveTo>
                <a:lnTo>
                  <a:pt x="0" y="484389"/>
                </a:lnTo>
                <a:lnTo>
                  <a:pt x="1452" y="480960"/>
                </a:lnTo>
                <a:close/>
              </a:path>
              <a:path w="314960" h="553085">
                <a:moveTo>
                  <a:pt x="13959" y="451170"/>
                </a:moveTo>
                <a:lnTo>
                  <a:pt x="1452" y="480960"/>
                </a:lnTo>
                <a:lnTo>
                  <a:pt x="12003" y="456074"/>
                </a:lnTo>
                <a:lnTo>
                  <a:pt x="13959" y="451170"/>
                </a:lnTo>
                <a:close/>
              </a:path>
              <a:path w="314960" h="553085">
                <a:moveTo>
                  <a:pt x="270143" y="423534"/>
                </a:moveTo>
                <a:lnTo>
                  <a:pt x="269221" y="423534"/>
                </a:lnTo>
                <a:lnTo>
                  <a:pt x="295515" y="480488"/>
                </a:lnTo>
                <a:lnTo>
                  <a:pt x="273289" y="430954"/>
                </a:lnTo>
                <a:lnTo>
                  <a:pt x="270143" y="423534"/>
                </a:lnTo>
                <a:close/>
              </a:path>
              <a:path w="314960" h="553085">
                <a:moveTo>
                  <a:pt x="31654" y="440717"/>
                </a:moveTo>
                <a:lnTo>
                  <a:pt x="25353" y="456511"/>
                </a:lnTo>
                <a:lnTo>
                  <a:pt x="31921" y="440864"/>
                </a:lnTo>
                <a:lnTo>
                  <a:pt x="31654" y="440717"/>
                </a:lnTo>
                <a:close/>
              </a:path>
              <a:path w="314960" h="553085">
                <a:moveTo>
                  <a:pt x="22336" y="431218"/>
                </a:moveTo>
                <a:lnTo>
                  <a:pt x="21920" y="431218"/>
                </a:lnTo>
                <a:lnTo>
                  <a:pt x="13959" y="451170"/>
                </a:lnTo>
                <a:lnTo>
                  <a:pt x="22336" y="431218"/>
                </a:lnTo>
                <a:close/>
              </a:path>
              <a:path w="314960" h="553085">
                <a:moveTo>
                  <a:pt x="260797" y="435328"/>
                </a:moveTo>
                <a:lnTo>
                  <a:pt x="263585" y="441368"/>
                </a:lnTo>
                <a:lnTo>
                  <a:pt x="264052" y="441116"/>
                </a:lnTo>
                <a:lnTo>
                  <a:pt x="261988" y="436516"/>
                </a:lnTo>
                <a:lnTo>
                  <a:pt x="261605" y="435613"/>
                </a:lnTo>
                <a:lnTo>
                  <a:pt x="260797" y="435328"/>
                </a:lnTo>
                <a:close/>
              </a:path>
              <a:path w="314960" h="553085">
                <a:moveTo>
                  <a:pt x="261605" y="435613"/>
                </a:moveTo>
                <a:lnTo>
                  <a:pt x="261988" y="436516"/>
                </a:lnTo>
                <a:lnTo>
                  <a:pt x="264052" y="441116"/>
                </a:lnTo>
                <a:lnTo>
                  <a:pt x="269246" y="438303"/>
                </a:lnTo>
                <a:lnTo>
                  <a:pt x="261605" y="435613"/>
                </a:lnTo>
                <a:close/>
              </a:path>
              <a:path w="314960" h="553085">
                <a:moveTo>
                  <a:pt x="34611" y="434457"/>
                </a:moveTo>
                <a:lnTo>
                  <a:pt x="34053" y="434663"/>
                </a:lnTo>
                <a:lnTo>
                  <a:pt x="33421" y="436287"/>
                </a:lnTo>
                <a:lnTo>
                  <a:pt x="31654" y="440717"/>
                </a:lnTo>
                <a:lnTo>
                  <a:pt x="31921" y="440864"/>
                </a:lnTo>
                <a:lnTo>
                  <a:pt x="34611" y="434457"/>
                </a:lnTo>
                <a:close/>
              </a:path>
              <a:path w="314960" h="553085">
                <a:moveTo>
                  <a:pt x="34053" y="434663"/>
                </a:moveTo>
                <a:lnTo>
                  <a:pt x="26031" y="437625"/>
                </a:lnTo>
                <a:lnTo>
                  <a:pt x="31654" y="440717"/>
                </a:lnTo>
                <a:lnTo>
                  <a:pt x="33421" y="436287"/>
                </a:lnTo>
                <a:lnTo>
                  <a:pt x="34053" y="434663"/>
                </a:lnTo>
                <a:close/>
              </a:path>
              <a:path w="314960" h="553085">
                <a:moveTo>
                  <a:pt x="261484" y="435328"/>
                </a:moveTo>
                <a:lnTo>
                  <a:pt x="260797" y="435328"/>
                </a:lnTo>
                <a:lnTo>
                  <a:pt x="261605" y="435613"/>
                </a:lnTo>
                <a:lnTo>
                  <a:pt x="261484" y="435328"/>
                </a:lnTo>
                <a:close/>
              </a:path>
              <a:path w="314960" h="553085">
                <a:moveTo>
                  <a:pt x="36441" y="428519"/>
                </a:moveTo>
                <a:lnTo>
                  <a:pt x="34053" y="434663"/>
                </a:lnTo>
                <a:lnTo>
                  <a:pt x="34611" y="434457"/>
                </a:lnTo>
                <a:lnTo>
                  <a:pt x="47239" y="434457"/>
                </a:lnTo>
                <a:lnTo>
                  <a:pt x="36441" y="428519"/>
                </a:lnTo>
                <a:close/>
              </a:path>
              <a:path w="314960" h="553085">
                <a:moveTo>
                  <a:pt x="54456" y="380097"/>
                </a:moveTo>
                <a:lnTo>
                  <a:pt x="41170" y="380097"/>
                </a:lnTo>
                <a:lnTo>
                  <a:pt x="31821" y="405754"/>
                </a:lnTo>
                <a:lnTo>
                  <a:pt x="21898" y="431270"/>
                </a:lnTo>
                <a:lnTo>
                  <a:pt x="22336" y="431218"/>
                </a:lnTo>
                <a:lnTo>
                  <a:pt x="25902" y="422724"/>
                </a:lnTo>
                <a:lnTo>
                  <a:pt x="38695" y="422724"/>
                </a:lnTo>
                <a:lnTo>
                  <a:pt x="43431" y="410542"/>
                </a:lnTo>
                <a:lnTo>
                  <a:pt x="52822" y="384779"/>
                </a:lnTo>
                <a:lnTo>
                  <a:pt x="54456" y="380097"/>
                </a:lnTo>
                <a:close/>
              </a:path>
              <a:path w="314960" h="553085">
                <a:moveTo>
                  <a:pt x="273289" y="430954"/>
                </a:moveTo>
                <a:close/>
              </a:path>
              <a:path w="314960" h="553085">
                <a:moveTo>
                  <a:pt x="255241" y="385475"/>
                </a:moveTo>
                <a:lnTo>
                  <a:pt x="241883" y="385475"/>
                </a:lnTo>
                <a:lnTo>
                  <a:pt x="251290" y="411299"/>
                </a:lnTo>
                <a:lnTo>
                  <a:pt x="258860" y="429144"/>
                </a:lnTo>
                <a:lnTo>
                  <a:pt x="269221" y="423534"/>
                </a:lnTo>
                <a:lnTo>
                  <a:pt x="270143" y="423534"/>
                </a:lnTo>
                <a:lnTo>
                  <a:pt x="262881" y="406405"/>
                </a:lnTo>
                <a:lnTo>
                  <a:pt x="255241" y="385475"/>
                </a:lnTo>
                <a:close/>
              </a:path>
              <a:path w="314960" h="553085">
                <a:moveTo>
                  <a:pt x="38695" y="422724"/>
                </a:moveTo>
                <a:lnTo>
                  <a:pt x="25902" y="422724"/>
                </a:lnTo>
                <a:lnTo>
                  <a:pt x="36441" y="428519"/>
                </a:lnTo>
                <a:lnTo>
                  <a:pt x="38695" y="422724"/>
                </a:lnTo>
                <a:close/>
              </a:path>
              <a:path w="314960" h="553085">
                <a:moveTo>
                  <a:pt x="262794" y="406200"/>
                </a:moveTo>
                <a:lnTo>
                  <a:pt x="262869" y="406405"/>
                </a:lnTo>
                <a:lnTo>
                  <a:pt x="262794" y="406200"/>
                </a:lnTo>
                <a:close/>
              </a:path>
              <a:path w="314960" h="553085">
                <a:moveTo>
                  <a:pt x="262750" y="406080"/>
                </a:moveTo>
                <a:close/>
              </a:path>
              <a:path w="314960" h="553085">
                <a:moveTo>
                  <a:pt x="158074" y="73817"/>
                </a:moveTo>
                <a:lnTo>
                  <a:pt x="166808" y="123330"/>
                </a:lnTo>
                <a:lnTo>
                  <a:pt x="178053" y="176766"/>
                </a:lnTo>
                <a:lnTo>
                  <a:pt x="191218" y="229691"/>
                </a:lnTo>
                <a:lnTo>
                  <a:pt x="206230" y="281825"/>
                </a:lnTo>
                <a:lnTo>
                  <a:pt x="231906" y="359817"/>
                </a:lnTo>
                <a:lnTo>
                  <a:pt x="241934" y="385615"/>
                </a:lnTo>
                <a:lnTo>
                  <a:pt x="241883" y="385475"/>
                </a:lnTo>
                <a:lnTo>
                  <a:pt x="255241" y="385475"/>
                </a:lnTo>
                <a:lnTo>
                  <a:pt x="253496" y="380686"/>
                </a:lnTo>
                <a:lnTo>
                  <a:pt x="243554" y="355129"/>
                </a:lnTo>
                <a:lnTo>
                  <a:pt x="226141" y="303926"/>
                </a:lnTo>
                <a:lnTo>
                  <a:pt x="210473" y="251634"/>
                </a:lnTo>
                <a:lnTo>
                  <a:pt x="196369" y="199818"/>
                </a:lnTo>
                <a:lnTo>
                  <a:pt x="184591" y="147491"/>
                </a:lnTo>
                <a:lnTo>
                  <a:pt x="174029" y="93730"/>
                </a:lnTo>
                <a:lnTo>
                  <a:pt x="170920" y="74982"/>
                </a:lnTo>
                <a:lnTo>
                  <a:pt x="161758" y="74982"/>
                </a:lnTo>
                <a:lnTo>
                  <a:pt x="158074" y="73817"/>
                </a:lnTo>
                <a:close/>
              </a:path>
              <a:path w="314960" h="553085">
                <a:moveTo>
                  <a:pt x="63072" y="355188"/>
                </a:moveTo>
                <a:lnTo>
                  <a:pt x="49865" y="355188"/>
                </a:lnTo>
                <a:lnTo>
                  <a:pt x="41162" y="380118"/>
                </a:lnTo>
                <a:lnTo>
                  <a:pt x="54456" y="380097"/>
                </a:lnTo>
                <a:lnTo>
                  <a:pt x="61581" y="359685"/>
                </a:lnTo>
                <a:lnTo>
                  <a:pt x="63072" y="355188"/>
                </a:lnTo>
                <a:close/>
              </a:path>
              <a:path w="314960" h="553085">
                <a:moveTo>
                  <a:pt x="71694" y="328976"/>
                </a:moveTo>
                <a:lnTo>
                  <a:pt x="58558" y="328976"/>
                </a:lnTo>
                <a:lnTo>
                  <a:pt x="49831" y="355284"/>
                </a:lnTo>
                <a:lnTo>
                  <a:pt x="63072" y="355188"/>
                </a:lnTo>
                <a:lnTo>
                  <a:pt x="70338" y="333271"/>
                </a:lnTo>
                <a:lnTo>
                  <a:pt x="71694" y="328976"/>
                </a:lnTo>
                <a:close/>
              </a:path>
              <a:path w="314960" h="553085">
                <a:moveTo>
                  <a:pt x="243557" y="355129"/>
                </a:moveTo>
                <a:close/>
              </a:path>
              <a:path w="314960" h="553085">
                <a:moveTo>
                  <a:pt x="243502" y="354968"/>
                </a:moveTo>
                <a:lnTo>
                  <a:pt x="243557" y="355129"/>
                </a:lnTo>
                <a:lnTo>
                  <a:pt x="243502" y="354968"/>
                </a:lnTo>
                <a:close/>
              </a:path>
              <a:path w="314960" h="553085">
                <a:moveTo>
                  <a:pt x="79668" y="303415"/>
                </a:moveTo>
                <a:lnTo>
                  <a:pt x="66631" y="303415"/>
                </a:lnTo>
                <a:lnTo>
                  <a:pt x="58527" y="329064"/>
                </a:lnTo>
                <a:lnTo>
                  <a:pt x="71694" y="328976"/>
                </a:lnTo>
                <a:lnTo>
                  <a:pt x="78477" y="307499"/>
                </a:lnTo>
                <a:lnTo>
                  <a:pt x="79668" y="303415"/>
                </a:lnTo>
                <a:close/>
              </a:path>
              <a:path w="314960" h="553085">
                <a:moveTo>
                  <a:pt x="226142" y="303926"/>
                </a:moveTo>
                <a:lnTo>
                  <a:pt x="226200" y="304120"/>
                </a:lnTo>
                <a:lnTo>
                  <a:pt x="226142" y="303926"/>
                </a:lnTo>
                <a:close/>
              </a:path>
              <a:path w="314960" h="553085">
                <a:moveTo>
                  <a:pt x="108059" y="199158"/>
                </a:moveTo>
                <a:lnTo>
                  <a:pt x="95209" y="199158"/>
                </a:lnTo>
                <a:lnTo>
                  <a:pt x="81498" y="251784"/>
                </a:lnTo>
                <a:lnTo>
                  <a:pt x="74055" y="277952"/>
                </a:lnTo>
                <a:lnTo>
                  <a:pt x="66587" y="303555"/>
                </a:lnTo>
                <a:lnTo>
                  <a:pt x="66631" y="303415"/>
                </a:lnTo>
                <a:lnTo>
                  <a:pt x="79668" y="303415"/>
                </a:lnTo>
                <a:lnTo>
                  <a:pt x="85987" y="281754"/>
                </a:lnTo>
                <a:lnTo>
                  <a:pt x="93497" y="255340"/>
                </a:lnTo>
                <a:lnTo>
                  <a:pt x="107250" y="202573"/>
                </a:lnTo>
                <a:lnTo>
                  <a:pt x="108059" y="199158"/>
                </a:lnTo>
                <a:close/>
              </a:path>
              <a:path w="314960" h="553085">
                <a:moveTo>
                  <a:pt x="218098" y="277802"/>
                </a:moveTo>
                <a:close/>
              </a:path>
              <a:path w="314960" h="553085">
                <a:moveTo>
                  <a:pt x="210652" y="252251"/>
                </a:moveTo>
                <a:close/>
              </a:path>
              <a:path w="314960" h="553085">
                <a:moveTo>
                  <a:pt x="81531" y="251634"/>
                </a:moveTo>
                <a:lnTo>
                  <a:pt x="81489" y="251784"/>
                </a:lnTo>
                <a:lnTo>
                  <a:pt x="81531" y="251634"/>
                </a:lnTo>
                <a:close/>
              </a:path>
              <a:path w="314960" h="553085">
                <a:moveTo>
                  <a:pt x="203184" y="225986"/>
                </a:moveTo>
                <a:lnTo>
                  <a:pt x="203218" y="226127"/>
                </a:lnTo>
                <a:lnTo>
                  <a:pt x="203184" y="225986"/>
                </a:lnTo>
                <a:close/>
              </a:path>
              <a:path w="314960" h="553085">
                <a:moveTo>
                  <a:pt x="196369" y="199818"/>
                </a:moveTo>
                <a:lnTo>
                  <a:pt x="196404" y="199968"/>
                </a:lnTo>
                <a:lnTo>
                  <a:pt x="196369" y="199818"/>
                </a:lnTo>
                <a:close/>
              </a:path>
              <a:path w="314960" h="553085">
                <a:moveTo>
                  <a:pt x="130191" y="94364"/>
                </a:moveTo>
                <a:lnTo>
                  <a:pt x="117545" y="94364"/>
                </a:lnTo>
                <a:lnTo>
                  <a:pt x="112547" y="120707"/>
                </a:lnTo>
                <a:lnTo>
                  <a:pt x="101368" y="173149"/>
                </a:lnTo>
                <a:lnTo>
                  <a:pt x="95167" y="199308"/>
                </a:lnTo>
                <a:lnTo>
                  <a:pt x="95209" y="199158"/>
                </a:lnTo>
                <a:lnTo>
                  <a:pt x="108059" y="199158"/>
                </a:lnTo>
                <a:lnTo>
                  <a:pt x="113518" y="176106"/>
                </a:lnTo>
                <a:lnTo>
                  <a:pt x="124777" y="123295"/>
                </a:lnTo>
                <a:lnTo>
                  <a:pt x="129788" y="96855"/>
                </a:lnTo>
                <a:lnTo>
                  <a:pt x="130191" y="94364"/>
                </a:lnTo>
                <a:close/>
              </a:path>
              <a:path w="314960" h="553085">
                <a:moveTo>
                  <a:pt x="190186" y="173720"/>
                </a:moveTo>
                <a:close/>
              </a:path>
              <a:path w="314960" h="553085">
                <a:moveTo>
                  <a:pt x="190171" y="173650"/>
                </a:moveTo>
                <a:close/>
              </a:path>
              <a:path w="314960" h="553085">
                <a:moveTo>
                  <a:pt x="184591" y="147491"/>
                </a:moveTo>
                <a:close/>
              </a:path>
              <a:path w="314960" h="553085">
                <a:moveTo>
                  <a:pt x="178993" y="120558"/>
                </a:moveTo>
                <a:lnTo>
                  <a:pt x="179018" y="120707"/>
                </a:lnTo>
                <a:lnTo>
                  <a:pt x="178993" y="120558"/>
                </a:lnTo>
                <a:close/>
              </a:path>
              <a:path w="314960" h="553085">
                <a:moveTo>
                  <a:pt x="128490" y="62021"/>
                </a:moveTo>
                <a:lnTo>
                  <a:pt x="122672" y="62633"/>
                </a:lnTo>
                <a:lnTo>
                  <a:pt x="117520" y="94496"/>
                </a:lnTo>
                <a:lnTo>
                  <a:pt x="117545" y="94364"/>
                </a:lnTo>
                <a:lnTo>
                  <a:pt x="130191" y="94364"/>
                </a:lnTo>
                <a:lnTo>
                  <a:pt x="133288" y="75229"/>
                </a:lnTo>
                <a:lnTo>
                  <a:pt x="128638" y="75229"/>
                </a:lnTo>
                <a:lnTo>
                  <a:pt x="134168" y="69789"/>
                </a:lnTo>
                <a:lnTo>
                  <a:pt x="140365" y="69789"/>
                </a:lnTo>
                <a:lnTo>
                  <a:pt x="140557" y="67457"/>
                </a:lnTo>
                <a:lnTo>
                  <a:pt x="128043" y="67457"/>
                </a:lnTo>
                <a:lnTo>
                  <a:pt x="128490" y="62021"/>
                </a:lnTo>
                <a:close/>
              </a:path>
              <a:path w="314960" h="553085">
                <a:moveTo>
                  <a:pt x="174034" y="93730"/>
                </a:moveTo>
                <a:lnTo>
                  <a:pt x="174050" y="93862"/>
                </a:lnTo>
                <a:lnTo>
                  <a:pt x="174034" y="93730"/>
                </a:lnTo>
                <a:close/>
              </a:path>
              <a:path w="314960" h="553085">
                <a:moveTo>
                  <a:pt x="134168" y="69789"/>
                </a:moveTo>
                <a:lnTo>
                  <a:pt x="128638" y="75229"/>
                </a:lnTo>
                <a:lnTo>
                  <a:pt x="133369" y="74727"/>
                </a:lnTo>
                <a:lnTo>
                  <a:pt x="134168" y="69789"/>
                </a:lnTo>
                <a:close/>
              </a:path>
              <a:path w="314960" h="553085">
                <a:moveTo>
                  <a:pt x="133369" y="74727"/>
                </a:moveTo>
                <a:lnTo>
                  <a:pt x="128638" y="75229"/>
                </a:lnTo>
                <a:lnTo>
                  <a:pt x="133288" y="75229"/>
                </a:lnTo>
                <a:lnTo>
                  <a:pt x="133369" y="74727"/>
                </a:lnTo>
                <a:close/>
              </a:path>
              <a:path w="314960" h="553085">
                <a:moveTo>
                  <a:pt x="157411" y="69815"/>
                </a:moveTo>
                <a:lnTo>
                  <a:pt x="158074" y="73817"/>
                </a:lnTo>
                <a:lnTo>
                  <a:pt x="161758" y="74982"/>
                </a:lnTo>
                <a:lnTo>
                  <a:pt x="157411" y="69815"/>
                </a:lnTo>
                <a:close/>
              </a:path>
              <a:path w="314960" h="553085">
                <a:moveTo>
                  <a:pt x="170063" y="69815"/>
                </a:moveTo>
                <a:lnTo>
                  <a:pt x="157411" y="69815"/>
                </a:lnTo>
                <a:lnTo>
                  <a:pt x="161758" y="74982"/>
                </a:lnTo>
                <a:lnTo>
                  <a:pt x="170920" y="74982"/>
                </a:lnTo>
                <a:lnTo>
                  <a:pt x="170063" y="69815"/>
                </a:lnTo>
                <a:close/>
              </a:path>
              <a:path w="314960" h="553085">
                <a:moveTo>
                  <a:pt x="140365" y="69789"/>
                </a:moveTo>
                <a:lnTo>
                  <a:pt x="134168" y="69789"/>
                </a:lnTo>
                <a:lnTo>
                  <a:pt x="133369" y="74727"/>
                </a:lnTo>
                <a:lnTo>
                  <a:pt x="140017" y="74023"/>
                </a:lnTo>
                <a:lnTo>
                  <a:pt x="140365" y="69789"/>
                </a:lnTo>
                <a:close/>
              </a:path>
              <a:path w="314960" h="553085">
                <a:moveTo>
                  <a:pt x="160432" y="6847"/>
                </a:moveTo>
                <a:lnTo>
                  <a:pt x="147971" y="6847"/>
                </a:lnTo>
                <a:lnTo>
                  <a:pt x="154449" y="13422"/>
                </a:lnTo>
                <a:lnTo>
                  <a:pt x="147971" y="13693"/>
                </a:lnTo>
                <a:lnTo>
                  <a:pt x="149859" y="52819"/>
                </a:lnTo>
                <a:lnTo>
                  <a:pt x="158074" y="73817"/>
                </a:lnTo>
                <a:lnTo>
                  <a:pt x="157411" y="69815"/>
                </a:lnTo>
                <a:lnTo>
                  <a:pt x="170063" y="69815"/>
                </a:lnTo>
                <a:lnTo>
                  <a:pt x="169449" y="66110"/>
                </a:lnTo>
                <a:lnTo>
                  <a:pt x="163528" y="66110"/>
                </a:lnTo>
                <a:lnTo>
                  <a:pt x="159106" y="60406"/>
                </a:lnTo>
                <a:lnTo>
                  <a:pt x="163035" y="60406"/>
                </a:lnTo>
                <a:lnTo>
                  <a:pt x="162276" y="51640"/>
                </a:lnTo>
                <a:lnTo>
                  <a:pt x="161053" y="36817"/>
                </a:lnTo>
                <a:lnTo>
                  <a:pt x="160450" y="22118"/>
                </a:lnTo>
                <a:lnTo>
                  <a:pt x="160432" y="21978"/>
                </a:lnTo>
                <a:lnTo>
                  <a:pt x="160432" y="6847"/>
                </a:lnTo>
                <a:close/>
              </a:path>
              <a:path w="314960" h="553085">
                <a:moveTo>
                  <a:pt x="133631" y="61480"/>
                </a:moveTo>
                <a:lnTo>
                  <a:pt x="128490" y="62021"/>
                </a:lnTo>
                <a:lnTo>
                  <a:pt x="128043" y="67457"/>
                </a:lnTo>
                <a:lnTo>
                  <a:pt x="133631" y="61480"/>
                </a:lnTo>
                <a:close/>
              </a:path>
              <a:path w="314960" h="553085">
                <a:moveTo>
                  <a:pt x="141050" y="61480"/>
                </a:moveTo>
                <a:lnTo>
                  <a:pt x="133631" y="61480"/>
                </a:lnTo>
                <a:lnTo>
                  <a:pt x="128043" y="67457"/>
                </a:lnTo>
                <a:lnTo>
                  <a:pt x="140557" y="67457"/>
                </a:lnTo>
                <a:lnTo>
                  <a:pt x="141050" y="61480"/>
                </a:lnTo>
                <a:close/>
              </a:path>
              <a:path w="314960" h="553085">
                <a:moveTo>
                  <a:pt x="159106" y="60406"/>
                </a:moveTo>
                <a:lnTo>
                  <a:pt x="163528" y="66110"/>
                </a:lnTo>
                <a:lnTo>
                  <a:pt x="163146" y="61686"/>
                </a:lnTo>
                <a:lnTo>
                  <a:pt x="159106" y="60406"/>
                </a:lnTo>
                <a:close/>
              </a:path>
              <a:path w="314960" h="553085">
                <a:moveTo>
                  <a:pt x="163146" y="61686"/>
                </a:moveTo>
                <a:lnTo>
                  <a:pt x="163528" y="66110"/>
                </a:lnTo>
                <a:lnTo>
                  <a:pt x="169449" y="66110"/>
                </a:lnTo>
                <a:lnTo>
                  <a:pt x="169024" y="63549"/>
                </a:lnTo>
                <a:lnTo>
                  <a:pt x="163146" y="61686"/>
                </a:lnTo>
                <a:close/>
              </a:path>
              <a:path w="314960" h="553085">
                <a:moveTo>
                  <a:pt x="160432" y="0"/>
                </a:moveTo>
                <a:lnTo>
                  <a:pt x="132767" y="1170"/>
                </a:lnTo>
                <a:lnTo>
                  <a:pt x="130526" y="37337"/>
                </a:lnTo>
                <a:lnTo>
                  <a:pt x="128490" y="62021"/>
                </a:lnTo>
                <a:lnTo>
                  <a:pt x="133631" y="61480"/>
                </a:lnTo>
                <a:lnTo>
                  <a:pt x="141050" y="61480"/>
                </a:lnTo>
                <a:lnTo>
                  <a:pt x="142962" y="38261"/>
                </a:lnTo>
                <a:lnTo>
                  <a:pt x="144461" y="14074"/>
                </a:lnTo>
                <a:lnTo>
                  <a:pt x="138867" y="14074"/>
                </a:lnTo>
                <a:lnTo>
                  <a:pt x="144841" y="7930"/>
                </a:lnTo>
                <a:lnTo>
                  <a:pt x="147971" y="7930"/>
                </a:lnTo>
                <a:lnTo>
                  <a:pt x="147971" y="6847"/>
                </a:lnTo>
                <a:lnTo>
                  <a:pt x="160432" y="6847"/>
                </a:lnTo>
                <a:lnTo>
                  <a:pt x="160432" y="0"/>
                </a:lnTo>
                <a:close/>
              </a:path>
              <a:path w="314960" h="553085">
                <a:moveTo>
                  <a:pt x="163035" y="60406"/>
                </a:moveTo>
                <a:lnTo>
                  <a:pt x="159106" y="60406"/>
                </a:lnTo>
                <a:lnTo>
                  <a:pt x="163146" y="61686"/>
                </a:lnTo>
                <a:lnTo>
                  <a:pt x="163035" y="60406"/>
                </a:lnTo>
                <a:close/>
              </a:path>
              <a:path w="314960" h="553085">
                <a:moveTo>
                  <a:pt x="161046" y="36663"/>
                </a:moveTo>
                <a:lnTo>
                  <a:pt x="161053" y="36817"/>
                </a:lnTo>
                <a:lnTo>
                  <a:pt x="161046" y="36663"/>
                </a:lnTo>
                <a:close/>
              </a:path>
              <a:path w="314960" h="553085">
                <a:moveTo>
                  <a:pt x="161041" y="36536"/>
                </a:moveTo>
                <a:lnTo>
                  <a:pt x="161046" y="36663"/>
                </a:lnTo>
                <a:lnTo>
                  <a:pt x="161041" y="36536"/>
                </a:lnTo>
                <a:close/>
              </a:path>
              <a:path w="314960" h="553085">
                <a:moveTo>
                  <a:pt x="160432" y="21687"/>
                </a:moveTo>
                <a:lnTo>
                  <a:pt x="160432" y="21978"/>
                </a:lnTo>
                <a:lnTo>
                  <a:pt x="160432" y="21687"/>
                </a:lnTo>
                <a:close/>
              </a:path>
              <a:path w="314960" h="553085">
                <a:moveTo>
                  <a:pt x="144841" y="7930"/>
                </a:moveTo>
                <a:lnTo>
                  <a:pt x="138867" y="14074"/>
                </a:lnTo>
                <a:lnTo>
                  <a:pt x="144475" y="13839"/>
                </a:lnTo>
                <a:lnTo>
                  <a:pt x="144841" y="7930"/>
                </a:lnTo>
                <a:close/>
              </a:path>
              <a:path w="314960" h="553085">
                <a:moveTo>
                  <a:pt x="144475" y="13839"/>
                </a:moveTo>
                <a:lnTo>
                  <a:pt x="138867" y="14074"/>
                </a:lnTo>
                <a:lnTo>
                  <a:pt x="144461" y="14074"/>
                </a:lnTo>
                <a:lnTo>
                  <a:pt x="144475" y="13839"/>
                </a:lnTo>
                <a:close/>
              </a:path>
              <a:path w="314960" h="553085">
                <a:moveTo>
                  <a:pt x="147971" y="7930"/>
                </a:moveTo>
                <a:lnTo>
                  <a:pt x="144841" y="7930"/>
                </a:lnTo>
                <a:lnTo>
                  <a:pt x="144475" y="13839"/>
                </a:lnTo>
                <a:lnTo>
                  <a:pt x="147971" y="13693"/>
                </a:lnTo>
                <a:lnTo>
                  <a:pt x="147971" y="7930"/>
                </a:lnTo>
                <a:close/>
              </a:path>
              <a:path w="314960" h="553085">
                <a:moveTo>
                  <a:pt x="147971" y="6847"/>
                </a:moveTo>
                <a:lnTo>
                  <a:pt x="147971" y="13693"/>
                </a:lnTo>
                <a:lnTo>
                  <a:pt x="154449" y="13422"/>
                </a:lnTo>
                <a:lnTo>
                  <a:pt x="147971" y="6847"/>
                </a:lnTo>
                <a:close/>
              </a:path>
            </a:pathLst>
          </a:custGeom>
          <a:solidFill>
            <a:srgbClr val="000000"/>
          </a:solidFill>
        </p:spPr>
        <p:txBody>
          <a:bodyPr wrap="square" lIns="0" tIns="0" rIns="0" bIns="0" rtlCol="0"/>
          <a:lstStyle/>
          <a:p>
            <a:endParaRPr/>
          </a:p>
        </p:txBody>
      </p:sp>
      <p:sp>
        <p:nvSpPr>
          <p:cNvPr id="180" name="object 180"/>
          <p:cNvSpPr/>
          <p:nvPr/>
        </p:nvSpPr>
        <p:spPr>
          <a:xfrm>
            <a:off x="2317623" y="3967353"/>
            <a:ext cx="768350" cy="304800"/>
          </a:xfrm>
          <a:custGeom>
            <a:avLst/>
            <a:gdLst/>
            <a:ahLst/>
            <a:cxnLst/>
            <a:rect l="l" t="t" r="r" b="b"/>
            <a:pathLst>
              <a:path w="768350" h="304800">
                <a:moveTo>
                  <a:pt x="767969" y="304800"/>
                </a:moveTo>
                <a:lnTo>
                  <a:pt x="0" y="0"/>
                </a:lnTo>
              </a:path>
            </a:pathLst>
          </a:custGeom>
          <a:ln w="9906">
            <a:solidFill>
              <a:srgbClr val="002E5F"/>
            </a:solidFill>
          </a:ln>
        </p:spPr>
        <p:txBody>
          <a:bodyPr wrap="square" lIns="0" tIns="0" rIns="0" bIns="0" rtlCol="0"/>
          <a:lstStyle/>
          <a:p>
            <a:endParaRPr/>
          </a:p>
        </p:txBody>
      </p:sp>
      <p:sp>
        <p:nvSpPr>
          <p:cNvPr id="181" name="object 181"/>
          <p:cNvSpPr/>
          <p:nvPr/>
        </p:nvSpPr>
        <p:spPr>
          <a:xfrm>
            <a:off x="1194435" y="3967353"/>
            <a:ext cx="794385" cy="306070"/>
          </a:xfrm>
          <a:custGeom>
            <a:avLst/>
            <a:gdLst/>
            <a:ahLst/>
            <a:cxnLst/>
            <a:rect l="l" t="t" r="r" b="b"/>
            <a:pathLst>
              <a:path w="794385" h="306070">
                <a:moveTo>
                  <a:pt x="0" y="305993"/>
                </a:moveTo>
                <a:lnTo>
                  <a:pt x="794131" y="0"/>
                </a:lnTo>
              </a:path>
            </a:pathLst>
          </a:custGeom>
          <a:ln w="9906">
            <a:solidFill>
              <a:srgbClr val="002E5F"/>
            </a:solidFill>
          </a:ln>
        </p:spPr>
        <p:txBody>
          <a:bodyPr wrap="square" lIns="0" tIns="0" rIns="0" bIns="0" rtlCol="0"/>
          <a:lstStyle/>
          <a:p>
            <a:endParaRPr/>
          </a:p>
        </p:txBody>
      </p:sp>
      <p:sp>
        <p:nvSpPr>
          <p:cNvPr id="182" name="object 182"/>
          <p:cNvSpPr/>
          <p:nvPr/>
        </p:nvSpPr>
        <p:spPr>
          <a:xfrm>
            <a:off x="1194435" y="3786759"/>
            <a:ext cx="794385" cy="180975"/>
          </a:xfrm>
          <a:custGeom>
            <a:avLst/>
            <a:gdLst/>
            <a:ahLst/>
            <a:cxnLst/>
            <a:rect l="l" t="t" r="r" b="b"/>
            <a:pathLst>
              <a:path w="794385" h="180975">
                <a:moveTo>
                  <a:pt x="0" y="0"/>
                </a:moveTo>
                <a:lnTo>
                  <a:pt x="794131" y="180974"/>
                </a:lnTo>
              </a:path>
            </a:pathLst>
          </a:custGeom>
          <a:ln w="9906">
            <a:solidFill>
              <a:srgbClr val="002E5F"/>
            </a:solidFill>
          </a:ln>
        </p:spPr>
        <p:txBody>
          <a:bodyPr wrap="square" lIns="0" tIns="0" rIns="0" bIns="0" rtlCol="0"/>
          <a:lstStyle/>
          <a:p>
            <a:endParaRPr/>
          </a:p>
        </p:txBody>
      </p:sp>
      <p:sp>
        <p:nvSpPr>
          <p:cNvPr id="183" name="object 183"/>
          <p:cNvSpPr/>
          <p:nvPr/>
        </p:nvSpPr>
        <p:spPr>
          <a:xfrm>
            <a:off x="3139058" y="3886580"/>
            <a:ext cx="1270" cy="270510"/>
          </a:xfrm>
          <a:custGeom>
            <a:avLst/>
            <a:gdLst/>
            <a:ahLst/>
            <a:cxnLst/>
            <a:rect l="l" t="t" r="r" b="b"/>
            <a:pathLst>
              <a:path w="1269" h="270510">
                <a:moveTo>
                  <a:pt x="0" y="0"/>
                </a:moveTo>
                <a:lnTo>
                  <a:pt x="1143" y="270268"/>
                </a:lnTo>
              </a:path>
            </a:pathLst>
          </a:custGeom>
          <a:ln w="9906">
            <a:solidFill>
              <a:srgbClr val="002E5F"/>
            </a:solidFill>
          </a:ln>
        </p:spPr>
        <p:txBody>
          <a:bodyPr wrap="square" lIns="0" tIns="0" rIns="0" bIns="0" rtlCol="0"/>
          <a:lstStyle/>
          <a:p>
            <a:endParaRPr/>
          </a:p>
        </p:txBody>
      </p:sp>
      <p:sp>
        <p:nvSpPr>
          <p:cNvPr id="184" name="object 184"/>
          <p:cNvSpPr/>
          <p:nvPr/>
        </p:nvSpPr>
        <p:spPr>
          <a:xfrm>
            <a:off x="2742962" y="1882772"/>
            <a:ext cx="475615" cy="263525"/>
          </a:xfrm>
          <a:custGeom>
            <a:avLst/>
            <a:gdLst/>
            <a:ahLst/>
            <a:cxnLst/>
            <a:rect l="l" t="t" r="r" b="b"/>
            <a:pathLst>
              <a:path w="475614" h="263525">
                <a:moveTo>
                  <a:pt x="475618" y="67354"/>
                </a:moveTo>
                <a:lnTo>
                  <a:pt x="230609" y="171451"/>
                </a:lnTo>
                <a:lnTo>
                  <a:pt x="158544" y="202069"/>
                </a:lnTo>
                <a:lnTo>
                  <a:pt x="158544" y="263302"/>
                </a:lnTo>
                <a:lnTo>
                  <a:pt x="475618" y="128589"/>
                </a:lnTo>
                <a:lnTo>
                  <a:pt x="475618" y="67354"/>
                </a:lnTo>
                <a:close/>
              </a:path>
              <a:path w="475614" h="263525">
                <a:moveTo>
                  <a:pt x="72064" y="104094"/>
                </a:moveTo>
                <a:lnTo>
                  <a:pt x="0" y="134712"/>
                </a:lnTo>
                <a:lnTo>
                  <a:pt x="158544" y="202069"/>
                </a:lnTo>
                <a:lnTo>
                  <a:pt x="230609" y="171451"/>
                </a:lnTo>
                <a:lnTo>
                  <a:pt x="72064" y="104094"/>
                </a:lnTo>
                <a:close/>
              </a:path>
              <a:path w="475614" h="263525">
                <a:moveTo>
                  <a:pt x="194577" y="18368"/>
                </a:moveTo>
                <a:lnTo>
                  <a:pt x="108097" y="55108"/>
                </a:lnTo>
                <a:lnTo>
                  <a:pt x="266645" y="122466"/>
                </a:lnTo>
                <a:lnTo>
                  <a:pt x="353114" y="85726"/>
                </a:lnTo>
                <a:lnTo>
                  <a:pt x="194577" y="18368"/>
                </a:lnTo>
                <a:close/>
              </a:path>
              <a:path w="475614" h="263525">
                <a:moveTo>
                  <a:pt x="353114" y="119402"/>
                </a:moveTo>
                <a:close/>
              </a:path>
              <a:path w="475614" h="263525">
                <a:moveTo>
                  <a:pt x="317091" y="0"/>
                </a:moveTo>
                <a:lnTo>
                  <a:pt x="230611" y="33675"/>
                </a:lnTo>
                <a:lnTo>
                  <a:pt x="353114" y="85726"/>
                </a:lnTo>
                <a:lnTo>
                  <a:pt x="353114" y="119402"/>
                </a:lnTo>
                <a:lnTo>
                  <a:pt x="475618" y="67354"/>
                </a:lnTo>
                <a:lnTo>
                  <a:pt x="317091" y="0"/>
                </a:lnTo>
                <a:close/>
              </a:path>
            </a:pathLst>
          </a:custGeom>
          <a:solidFill>
            <a:srgbClr val="FF0000"/>
          </a:solidFill>
        </p:spPr>
        <p:txBody>
          <a:bodyPr wrap="square" lIns="0" tIns="0" rIns="0" bIns="0" rtlCol="0"/>
          <a:lstStyle/>
          <a:p>
            <a:endParaRPr/>
          </a:p>
        </p:txBody>
      </p:sp>
      <p:sp>
        <p:nvSpPr>
          <p:cNvPr id="185" name="object 185"/>
          <p:cNvSpPr/>
          <p:nvPr/>
        </p:nvSpPr>
        <p:spPr>
          <a:xfrm>
            <a:off x="2742962" y="1986867"/>
            <a:ext cx="231140" cy="98425"/>
          </a:xfrm>
          <a:custGeom>
            <a:avLst/>
            <a:gdLst/>
            <a:ahLst/>
            <a:cxnLst/>
            <a:rect l="l" t="t" r="r" b="b"/>
            <a:pathLst>
              <a:path w="231139" h="98425">
                <a:moveTo>
                  <a:pt x="0" y="30617"/>
                </a:moveTo>
                <a:lnTo>
                  <a:pt x="158544" y="97975"/>
                </a:lnTo>
                <a:lnTo>
                  <a:pt x="230611" y="67357"/>
                </a:lnTo>
                <a:lnTo>
                  <a:pt x="72064" y="0"/>
                </a:lnTo>
                <a:lnTo>
                  <a:pt x="0" y="30617"/>
                </a:lnTo>
                <a:close/>
              </a:path>
            </a:pathLst>
          </a:custGeom>
          <a:ln w="3175">
            <a:solidFill>
              <a:srgbClr val="000000"/>
            </a:solidFill>
          </a:ln>
        </p:spPr>
        <p:txBody>
          <a:bodyPr wrap="square" lIns="0" tIns="0" rIns="0" bIns="0" rtlCol="0"/>
          <a:lstStyle/>
          <a:p>
            <a:endParaRPr/>
          </a:p>
        </p:txBody>
      </p:sp>
      <p:sp>
        <p:nvSpPr>
          <p:cNvPr id="186" name="object 186"/>
          <p:cNvSpPr/>
          <p:nvPr/>
        </p:nvSpPr>
        <p:spPr>
          <a:xfrm>
            <a:off x="2851059" y="1901141"/>
            <a:ext cx="245110" cy="104139"/>
          </a:xfrm>
          <a:custGeom>
            <a:avLst/>
            <a:gdLst/>
            <a:ahLst/>
            <a:cxnLst/>
            <a:rect l="l" t="t" r="r" b="b"/>
            <a:pathLst>
              <a:path w="245110" h="104139">
                <a:moveTo>
                  <a:pt x="0" y="36740"/>
                </a:moveTo>
                <a:lnTo>
                  <a:pt x="158547" y="104098"/>
                </a:lnTo>
                <a:lnTo>
                  <a:pt x="245016" y="67357"/>
                </a:lnTo>
                <a:lnTo>
                  <a:pt x="86479" y="0"/>
                </a:lnTo>
                <a:lnTo>
                  <a:pt x="0" y="3674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2973573" y="1882772"/>
            <a:ext cx="245110" cy="120014"/>
          </a:xfrm>
          <a:custGeom>
            <a:avLst/>
            <a:gdLst/>
            <a:ahLst/>
            <a:cxnLst/>
            <a:rect l="l" t="t" r="r" b="b"/>
            <a:pathLst>
              <a:path w="245110" h="120014">
                <a:moveTo>
                  <a:pt x="245006" y="67354"/>
                </a:moveTo>
                <a:lnTo>
                  <a:pt x="86479" y="0"/>
                </a:lnTo>
                <a:lnTo>
                  <a:pt x="0" y="33675"/>
                </a:lnTo>
                <a:lnTo>
                  <a:pt x="122503" y="85726"/>
                </a:lnTo>
                <a:lnTo>
                  <a:pt x="122503" y="119405"/>
                </a:lnTo>
                <a:lnTo>
                  <a:pt x="245006" y="67354"/>
                </a:lnTo>
                <a:close/>
              </a:path>
            </a:pathLst>
          </a:custGeom>
          <a:ln w="3175">
            <a:solidFill>
              <a:srgbClr val="000000"/>
            </a:solidFill>
          </a:ln>
        </p:spPr>
        <p:txBody>
          <a:bodyPr wrap="square" lIns="0" tIns="0" rIns="0" bIns="0" rtlCol="0"/>
          <a:lstStyle/>
          <a:p>
            <a:endParaRPr/>
          </a:p>
        </p:txBody>
      </p:sp>
      <p:sp>
        <p:nvSpPr>
          <p:cNvPr id="188" name="object 188"/>
          <p:cNvSpPr/>
          <p:nvPr/>
        </p:nvSpPr>
        <p:spPr>
          <a:xfrm>
            <a:off x="2901506" y="1950127"/>
            <a:ext cx="317500" cy="196215"/>
          </a:xfrm>
          <a:custGeom>
            <a:avLst/>
            <a:gdLst/>
            <a:ahLst/>
            <a:cxnLst/>
            <a:rect l="l" t="t" r="r" b="b"/>
            <a:pathLst>
              <a:path w="317500" h="196214">
                <a:moveTo>
                  <a:pt x="0" y="195947"/>
                </a:moveTo>
                <a:lnTo>
                  <a:pt x="317074" y="61234"/>
                </a:lnTo>
                <a:lnTo>
                  <a:pt x="317073" y="0"/>
                </a:lnTo>
                <a:lnTo>
                  <a:pt x="0" y="134715"/>
                </a:lnTo>
                <a:lnTo>
                  <a:pt x="0" y="195947"/>
                </a:lnTo>
                <a:close/>
              </a:path>
            </a:pathLst>
          </a:custGeom>
          <a:ln w="3175">
            <a:solidFill>
              <a:srgbClr val="000000"/>
            </a:solidFill>
          </a:ln>
        </p:spPr>
        <p:txBody>
          <a:bodyPr wrap="square" lIns="0" tIns="0" rIns="0" bIns="0" rtlCol="0"/>
          <a:lstStyle/>
          <a:p>
            <a:endParaRPr/>
          </a:p>
        </p:txBody>
      </p:sp>
      <p:sp>
        <p:nvSpPr>
          <p:cNvPr id="189" name="object 189"/>
          <p:cNvSpPr/>
          <p:nvPr/>
        </p:nvSpPr>
        <p:spPr>
          <a:xfrm>
            <a:off x="2815029" y="1937881"/>
            <a:ext cx="309880" cy="116839"/>
          </a:xfrm>
          <a:custGeom>
            <a:avLst/>
            <a:gdLst/>
            <a:ahLst/>
            <a:cxnLst/>
            <a:rect l="l" t="t" r="r" b="b"/>
            <a:pathLst>
              <a:path w="309880" h="116839">
                <a:moveTo>
                  <a:pt x="36030" y="0"/>
                </a:moveTo>
                <a:lnTo>
                  <a:pt x="0" y="48986"/>
                </a:lnTo>
                <a:lnTo>
                  <a:pt x="158544" y="116343"/>
                </a:lnTo>
                <a:lnTo>
                  <a:pt x="194577" y="67357"/>
                </a:lnTo>
                <a:lnTo>
                  <a:pt x="36030" y="0"/>
                </a:lnTo>
                <a:close/>
              </a:path>
              <a:path w="309880" h="116839">
                <a:moveTo>
                  <a:pt x="281047" y="30617"/>
                </a:moveTo>
                <a:lnTo>
                  <a:pt x="194577" y="67357"/>
                </a:lnTo>
                <a:lnTo>
                  <a:pt x="158544" y="116343"/>
                </a:lnTo>
                <a:lnTo>
                  <a:pt x="309871" y="52047"/>
                </a:lnTo>
                <a:lnTo>
                  <a:pt x="281047" y="30617"/>
                </a:lnTo>
                <a:close/>
              </a:path>
            </a:pathLst>
          </a:custGeom>
          <a:solidFill>
            <a:srgbClr val="0000FF"/>
          </a:solidFill>
        </p:spPr>
        <p:txBody>
          <a:bodyPr wrap="square" lIns="0" tIns="0" rIns="0" bIns="0" rtlCol="0"/>
          <a:lstStyle/>
          <a:p>
            <a:endParaRPr/>
          </a:p>
        </p:txBody>
      </p:sp>
      <p:sp>
        <p:nvSpPr>
          <p:cNvPr id="190" name="object 190"/>
          <p:cNvSpPr/>
          <p:nvPr/>
        </p:nvSpPr>
        <p:spPr>
          <a:xfrm>
            <a:off x="2815029" y="1937881"/>
            <a:ext cx="194945" cy="116839"/>
          </a:xfrm>
          <a:custGeom>
            <a:avLst/>
            <a:gdLst/>
            <a:ahLst/>
            <a:cxnLst/>
            <a:rect l="l" t="t" r="r" b="b"/>
            <a:pathLst>
              <a:path w="194944" h="116839">
                <a:moveTo>
                  <a:pt x="0" y="48986"/>
                </a:moveTo>
                <a:lnTo>
                  <a:pt x="36030" y="0"/>
                </a:lnTo>
                <a:lnTo>
                  <a:pt x="194577" y="67357"/>
                </a:lnTo>
                <a:lnTo>
                  <a:pt x="158544" y="116343"/>
                </a:lnTo>
                <a:lnTo>
                  <a:pt x="0" y="48986"/>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2973573" y="1968499"/>
            <a:ext cx="151765" cy="85725"/>
          </a:xfrm>
          <a:custGeom>
            <a:avLst/>
            <a:gdLst/>
            <a:ahLst/>
            <a:cxnLst/>
            <a:rect l="l" t="t" r="r" b="b"/>
            <a:pathLst>
              <a:path w="151764" h="85725">
                <a:moveTo>
                  <a:pt x="36033" y="36740"/>
                </a:moveTo>
                <a:lnTo>
                  <a:pt x="122503" y="0"/>
                </a:lnTo>
                <a:lnTo>
                  <a:pt x="151327" y="21430"/>
                </a:lnTo>
                <a:lnTo>
                  <a:pt x="0" y="85726"/>
                </a:lnTo>
                <a:lnTo>
                  <a:pt x="36033" y="36740"/>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2951951" y="2005239"/>
            <a:ext cx="209550" cy="140970"/>
          </a:xfrm>
          <a:custGeom>
            <a:avLst/>
            <a:gdLst/>
            <a:ahLst/>
            <a:cxnLst/>
            <a:rect l="l" t="t" r="r" b="b"/>
            <a:pathLst>
              <a:path w="209550" h="140969">
                <a:moveTo>
                  <a:pt x="21621" y="79603"/>
                </a:moveTo>
                <a:lnTo>
                  <a:pt x="13205" y="82009"/>
                </a:lnTo>
                <a:lnTo>
                  <a:pt x="6333" y="88570"/>
                </a:lnTo>
                <a:lnTo>
                  <a:pt x="1699" y="98301"/>
                </a:lnTo>
                <a:lnTo>
                  <a:pt x="0" y="110217"/>
                </a:lnTo>
                <a:lnTo>
                  <a:pt x="1699" y="122135"/>
                </a:lnTo>
                <a:lnTo>
                  <a:pt x="6333" y="131867"/>
                </a:lnTo>
                <a:lnTo>
                  <a:pt x="13205" y="138429"/>
                </a:lnTo>
                <a:lnTo>
                  <a:pt x="21621" y="140835"/>
                </a:lnTo>
                <a:lnTo>
                  <a:pt x="30036" y="138429"/>
                </a:lnTo>
                <a:lnTo>
                  <a:pt x="36908" y="131867"/>
                </a:lnTo>
                <a:lnTo>
                  <a:pt x="41541" y="122135"/>
                </a:lnTo>
                <a:lnTo>
                  <a:pt x="43239" y="110217"/>
                </a:lnTo>
                <a:lnTo>
                  <a:pt x="41541" y="98301"/>
                </a:lnTo>
                <a:lnTo>
                  <a:pt x="36908" y="88570"/>
                </a:lnTo>
                <a:lnTo>
                  <a:pt x="30036" y="82009"/>
                </a:lnTo>
                <a:lnTo>
                  <a:pt x="21621" y="79603"/>
                </a:lnTo>
                <a:close/>
              </a:path>
              <a:path w="209550" h="140969">
                <a:moveTo>
                  <a:pt x="187361" y="0"/>
                </a:moveTo>
                <a:lnTo>
                  <a:pt x="178946" y="2405"/>
                </a:lnTo>
                <a:lnTo>
                  <a:pt x="172074" y="8966"/>
                </a:lnTo>
                <a:lnTo>
                  <a:pt x="167441" y="18698"/>
                </a:lnTo>
                <a:lnTo>
                  <a:pt x="165743" y="30614"/>
                </a:lnTo>
                <a:lnTo>
                  <a:pt x="167441" y="42532"/>
                </a:lnTo>
                <a:lnTo>
                  <a:pt x="172074" y="52264"/>
                </a:lnTo>
                <a:lnTo>
                  <a:pt x="178946" y="58825"/>
                </a:lnTo>
                <a:lnTo>
                  <a:pt x="187361" y="61231"/>
                </a:lnTo>
                <a:lnTo>
                  <a:pt x="195776" y="58825"/>
                </a:lnTo>
                <a:lnTo>
                  <a:pt x="202648" y="52264"/>
                </a:lnTo>
                <a:lnTo>
                  <a:pt x="207280" y="42532"/>
                </a:lnTo>
                <a:lnTo>
                  <a:pt x="208979" y="30614"/>
                </a:lnTo>
                <a:lnTo>
                  <a:pt x="207280" y="18698"/>
                </a:lnTo>
                <a:lnTo>
                  <a:pt x="202648" y="8966"/>
                </a:lnTo>
                <a:lnTo>
                  <a:pt x="195776" y="2405"/>
                </a:lnTo>
                <a:lnTo>
                  <a:pt x="187361" y="0"/>
                </a:lnTo>
                <a:close/>
              </a:path>
            </a:pathLst>
          </a:custGeom>
          <a:solidFill>
            <a:srgbClr val="FFFFFF"/>
          </a:solidFill>
        </p:spPr>
        <p:txBody>
          <a:bodyPr wrap="square" lIns="0" tIns="0" rIns="0" bIns="0" rtlCol="0"/>
          <a:lstStyle/>
          <a:p>
            <a:endParaRPr/>
          </a:p>
        </p:txBody>
      </p:sp>
      <p:sp>
        <p:nvSpPr>
          <p:cNvPr id="193" name="object 193"/>
          <p:cNvSpPr/>
          <p:nvPr/>
        </p:nvSpPr>
        <p:spPr>
          <a:xfrm>
            <a:off x="2951951" y="2084842"/>
            <a:ext cx="43815" cy="61594"/>
          </a:xfrm>
          <a:custGeom>
            <a:avLst/>
            <a:gdLst/>
            <a:ahLst/>
            <a:cxnLst/>
            <a:rect l="l" t="t" r="r" b="b"/>
            <a:pathLst>
              <a:path w="43814" h="61594">
                <a:moveTo>
                  <a:pt x="0" y="30614"/>
                </a:moveTo>
                <a:lnTo>
                  <a:pt x="1699" y="18698"/>
                </a:lnTo>
                <a:lnTo>
                  <a:pt x="6333" y="8966"/>
                </a:lnTo>
                <a:lnTo>
                  <a:pt x="13205" y="2405"/>
                </a:lnTo>
                <a:lnTo>
                  <a:pt x="21621" y="0"/>
                </a:lnTo>
                <a:lnTo>
                  <a:pt x="30036" y="2405"/>
                </a:lnTo>
                <a:lnTo>
                  <a:pt x="36908" y="8966"/>
                </a:lnTo>
                <a:lnTo>
                  <a:pt x="41541" y="18698"/>
                </a:lnTo>
                <a:lnTo>
                  <a:pt x="43239" y="30614"/>
                </a:lnTo>
                <a:lnTo>
                  <a:pt x="41541" y="42532"/>
                </a:lnTo>
                <a:lnTo>
                  <a:pt x="36908" y="52264"/>
                </a:lnTo>
                <a:lnTo>
                  <a:pt x="30036" y="58826"/>
                </a:lnTo>
                <a:lnTo>
                  <a:pt x="21621" y="61232"/>
                </a:lnTo>
                <a:lnTo>
                  <a:pt x="13205" y="58826"/>
                </a:lnTo>
                <a:lnTo>
                  <a:pt x="6333" y="52264"/>
                </a:lnTo>
                <a:lnTo>
                  <a:pt x="1699" y="42532"/>
                </a:lnTo>
                <a:lnTo>
                  <a:pt x="0" y="30614"/>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3117695" y="2005239"/>
            <a:ext cx="43815" cy="61594"/>
          </a:xfrm>
          <a:custGeom>
            <a:avLst/>
            <a:gdLst/>
            <a:ahLst/>
            <a:cxnLst/>
            <a:rect l="l" t="t" r="r" b="b"/>
            <a:pathLst>
              <a:path w="43814" h="61594">
                <a:moveTo>
                  <a:pt x="0" y="30614"/>
                </a:moveTo>
                <a:lnTo>
                  <a:pt x="1698" y="18698"/>
                </a:lnTo>
                <a:lnTo>
                  <a:pt x="6331" y="8966"/>
                </a:lnTo>
                <a:lnTo>
                  <a:pt x="13202" y="2405"/>
                </a:lnTo>
                <a:lnTo>
                  <a:pt x="21618" y="0"/>
                </a:lnTo>
                <a:lnTo>
                  <a:pt x="30033" y="2405"/>
                </a:lnTo>
                <a:lnTo>
                  <a:pt x="36904" y="8966"/>
                </a:lnTo>
                <a:lnTo>
                  <a:pt x="41537" y="18698"/>
                </a:lnTo>
                <a:lnTo>
                  <a:pt x="43236" y="30614"/>
                </a:lnTo>
                <a:lnTo>
                  <a:pt x="41537" y="42532"/>
                </a:lnTo>
                <a:lnTo>
                  <a:pt x="36905" y="52264"/>
                </a:lnTo>
                <a:lnTo>
                  <a:pt x="30033" y="58825"/>
                </a:lnTo>
                <a:lnTo>
                  <a:pt x="21618" y="61231"/>
                </a:lnTo>
                <a:lnTo>
                  <a:pt x="13202" y="58825"/>
                </a:lnTo>
                <a:lnTo>
                  <a:pt x="6331" y="52264"/>
                </a:lnTo>
                <a:lnTo>
                  <a:pt x="1698" y="42532"/>
                </a:lnTo>
                <a:lnTo>
                  <a:pt x="0" y="30614"/>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solidFill>
            <a:srgbClr val="FFFFFF"/>
          </a:solidFill>
        </p:spPr>
        <p:txBody>
          <a:bodyPr wrap="square" lIns="0" tIns="0" rIns="0" bIns="0" rtlCol="0"/>
          <a:lstStyle/>
          <a:p>
            <a:endParaRPr/>
          </a:p>
        </p:txBody>
      </p:sp>
      <p:sp>
        <p:nvSpPr>
          <p:cNvPr id="196" name="object 196"/>
          <p:cNvSpPr/>
          <p:nvPr/>
        </p:nvSpPr>
        <p:spPr>
          <a:xfrm>
            <a:off x="2742962" y="2017484"/>
            <a:ext cx="158750" cy="128905"/>
          </a:xfrm>
          <a:custGeom>
            <a:avLst/>
            <a:gdLst/>
            <a:ahLst/>
            <a:cxnLst/>
            <a:rect l="l" t="t" r="r" b="b"/>
            <a:pathLst>
              <a:path w="158750" h="128905">
                <a:moveTo>
                  <a:pt x="0" y="0"/>
                </a:moveTo>
                <a:lnTo>
                  <a:pt x="0" y="61231"/>
                </a:lnTo>
                <a:lnTo>
                  <a:pt x="158544" y="128589"/>
                </a:lnTo>
                <a:lnTo>
                  <a:pt x="158544" y="67357"/>
                </a:lnTo>
                <a:lnTo>
                  <a:pt x="0" y="0"/>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2757375" y="2048102"/>
            <a:ext cx="43815" cy="36830"/>
          </a:xfrm>
          <a:custGeom>
            <a:avLst/>
            <a:gdLst/>
            <a:ahLst/>
            <a:cxnLst/>
            <a:rect l="l" t="t" r="r" b="b"/>
            <a:pathLst>
              <a:path w="43814" h="36830">
                <a:moveTo>
                  <a:pt x="0" y="0"/>
                </a:moveTo>
                <a:lnTo>
                  <a:pt x="0" y="18368"/>
                </a:lnTo>
                <a:lnTo>
                  <a:pt x="43238" y="36740"/>
                </a:lnTo>
                <a:lnTo>
                  <a:pt x="43238" y="18368"/>
                </a:lnTo>
                <a:lnTo>
                  <a:pt x="0" y="0"/>
                </a:lnTo>
                <a:close/>
              </a:path>
            </a:pathLst>
          </a:custGeom>
          <a:solidFill>
            <a:srgbClr val="FF0000"/>
          </a:solidFill>
        </p:spPr>
        <p:txBody>
          <a:bodyPr wrap="square" lIns="0" tIns="0" rIns="0" bIns="0" rtlCol="0"/>
          <a:lstStyle/>
          <a:p>
            <a:endParaRPr/>
          </a:p>
        </p:txBody>
      </p:sp>
      <p:sp>
        <p:nvSpPr>
          <p:cNvPr id="198" name="object 198"/>
          <p:cNvSpPr/>
          <p:nvPr/>
        </p:nvSpPr>
        <p:spPr>
          <a:xfrm>
            <a:off x="2829441" y="2078716"/>
            <a:ext cx="43815" cy="36830"/>
          </a:xfrm>
          <a:custGeom>
            <a:avLst/>
            <a:gdLst/>
            <a:ahLst/>
            <a:cxnLst/>
            <a:rect l="l" t="t" r="r" b="b"/>
            <a:pathLst>
              <a:path w="43814" h="36830">
                <a:moveTo>
                  <a:pt x="0" y="0"/>
                </a:moveTo>
                <a:lnTo>
                  <a:pt x="0" y="18371"/>
                </a:lnTo>
                <a:lnTo>
                  <a:pt x="43239" y="36740"/>
                </a:lnTo>
                <a:lnTo>
                  <a:pt x="43239" y="18371"/>
                </a:lnTo>
                <a:lnTo>
                  <a:pt x="0" y="0"/>
                </a:lnTo>
                <a:close/>
              </a:path>
            </a:pathLst>
          </a:custGeom>
          <a:solidFill>
            <a:srgbClr val="FF0000"/>
          </a:solidFill>
        </p:spPr>
        <p:txBody>
          <a:bodyPr wrap="square" lIns="0" tIns="0" rIns="0" bIns="0" rtlCol="0"/>
          <a:lstStyle/>
          <a:p>
            <a:endParaRPr/>
          </a:p>
        </p:txBody>
      </p:sp>
      <p:sp>
        <p:nvSpPr>
          <p:cNvPr id="199" name="object 199"/>
          <p:cNvSpPr/>
          <p:nvPr/>
        </p:nvSpPr>
        <p:spPr>
          <a:xfrm>
            <a:off x="3122398" y="1136553"/>
            <a:ext cx="49530" cy="202565"/>
          </a:xfrm>
          <a:custGeom>
            <a:avLst/>
            <a:gdLst/>
            <a:ahLst/>
            <a:cxnLst/>
            <a:rect l="l" t="t" r="r" b="b"/>
            <a:pathLst>
              <a:path w="49530" h="202565">
                <a:moveTo>
                  <a:pt x="0" y="0"/>
                </a:moveTo>
                <a:lnTo>
                  <a:pt x="0" y="178417"/>
                </a:lnTo>
                <a:lnTo>
                  <a:pt x="49164" y="202144"/>
                </a:lnTo>
                <a:lnTo>
                  <a:pt x="49164" y="478"/>
                </a:lnTo>
                <a:lnTo>
                  <a:pt x="0" y="0"/>
                </a:lnTo>
                <a:close/>
              </a:path>
            </a:pathLst>
          </a:custGeom>
          <a:solidFill>
            <a:srgbClr val="666666"/>
          </a:solidFill>
        </p:spPr>
        <p:txBody>
          <a:bodyPr wrap="square" lIns="0" tIns="0" rIns="0" bIns="0" rtlCol="0"/>
          <a:lstStyle/>
          <a:p>
            <a:endParaRPr/>
          </a:p>
        </p:txBody>
      </p:sp>
      <p:sp>
        <p:nvSpPr>
          <p:cNvPr id="200" name="object 200"/>
          <p:cNvSpPr/>
          <p:nvPr/>
        </p:nvSpPr>
        <p:spPr>
          <a:xfrm>
            <a:off x="3122398" y="1136553"/>
            <a:ext cx="49530" cy="202565"/>
          </a:xfrm>
          <a:custGeom>
            <a:avLst/>
            <a:gdLst/>
            <a:ahLst/>
            <a:cxnLst/>
            <a:rect l="l" t="t" r="r" b="b"/>
            <a:pathLst>
              <a:path w="49530" h="202565">
                <a:moveTo>
                  <a:pt x="49164" y="478"/>
                </a:moveTo>
                <a:lnTo>
                  <a:pt x="49164" y="202144"/>
                </a:lnTo>
                <a:lnTo>
                  <a:pt x="0" y="178417"/>
                </a:lnTo>
                <a:lnTo>
                  <a:pt x="0" y="0"/>
                </a:lnTo>
                <a:lnTo>
                  <a:pt x="49164" y="478"/>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2728914" y="1471656"/>
            <a:ext cx="147955" cy="186690"/>
          </a:xfrm>
          <a:custGeom>
            <a:avLst/>
            <a:gdLst/>
            <a:ahLst/>
            <a:cxnLst/>
            <a:rect l="l" t="t" r="r" b="b"/>
            <a:pathLst>
              <a:path w="147955" h="186689">
                <a:moveTo>
                  <a:pt x="0" y="0"/>
                </a:moveTo>
                <a:lnTo>
                  <a:pt x="0" y="106380"/>
                </a:lnTo>
                <a:lnTo>
                  <a:pt x="147552" y="186163"/>
                </a:lnTo>
                <a:lnTo>
                  <a:pt x="147552" y="79785"/>
                </a:lnTo>
                <a:lnTo>
                  <a:pt x="0" y="0"/>
                </a:lnTo>
                <a:close/>
              </a:path>
            </a:pathLst>
          </a:custGeom>
          <a:solidFill>
            <a:srgbClr val="C0C0C0"/>
          </a:solidFill>
        </p:spPr>
        <p:txBody>
          <a:bodyPr wrap="square" lIns="0" tIns="0" rIns="0" bIns="0" rtlCol="0"/>
          <a:lstStyle/>
          <a:p>
            <a:endParaRPr/>
          </a:p>
        </p:txBody>
      </p:sp>
      <p:sp>
        <p:nvSpPr>
          <p:cNvPr id="202" name="object 202"/>
          <p:cNvSpPr/>
          <p:nvPr/>
        </p:nvSpPr>
        <p:spPr>
          <a:xfrm>
            <a:off x="2728914" y="1471656"/>
            <a:ext cx="147955" cy="186690"/>
          </a:xfrm>
          <a:custGeom>
            <a:avLst/>
            <a:gdLst/>
            <a:ahLst/>
            <a:cxnLst/>
            <a:rect l="l" t="t" r="r" b="b"/>
            <a:pathLst>
              <a:path w="147955" h="186689">
                <a:moveTo>
                  <a:pt x="0" y="0"/>
                </a:moveTo>
                <a:lnTo>
                  <a:pt x="147552" y="79785"/>
                </a:lnTo>
                <a:lnTo>
                  <a:pt x="147552" y="186163"/>
                </a:lnTo>
                <a:lnTo>
                  <a:pt x="0" y="10638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2876467" y="1338697"/>
            <a:ext cx="295275" cy="319405"/>
          </a:xfrm>
          <a:custGeom>
            <a:avLst/>
            <a:gdLst/>
            <a:ahLst/>
            <a:cxnLst/>
            <a:rect l="l" t="t" r="r" b="b"/>
            <a:pathLst>
              <a:path w="295275" h="319405">
                <a:moveTo>
                  <a:pt x="295095" y="0"/>
                </a:moveTo>
                <a:lnTo>
                  <a:pt x="295095" y="159553"/>
                </a:lnTo>
                <a:lnTo>
                  <a:pt x="0" y="319122"/>
                </a:lnTo>
                <a:lnTo>
                  <a:pt x="0" y="212744"/>
                </a:lnTo>
                <a:lnTo>
                  <a:pt x="98367" y="106366"/>
                </a:lnTo>
                <a:lnTo>
                  <a:pt x="98367" y="159553"/>
                </a:lnTo>
                <a:lnTo>
                  <a:pt x="196740" y="53176"/>
                </a:lnTo>
                <a:lnTo>
                  <a:pt x="196740" y="106366"/>
                </a:lnTo>
                <a:lnTo>
                  <a:pt x="295095" y="0"/>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122398" y="1125914"/>
            <a:ext cx="49530" cy="26670"/>
          </a:xfrm>
          <a:custGeom>
            <a:avLst/>
            <a:gdLst/>
            <a:ahLst/>
            <a:cxnLst/>
            <a:rect l="l" t="t" r="r" b="b"/>
            <a:pathLst>
              <a:path w="49530" h="26669">
                <a:moveTo>
                  <a:pt x="24569" y="0"/>
                </a:moveTo>
                <a:lnTo>
                  <a:pt x="15009" y="1047"/>
                </a:lnTo>
                <a:lnTo>
                  <a:pt x="7199" y="3901"/>
                </a:lnTo>
                <a:lnTo>
                  <a:pt x="1932" y="8133"/>
                </a:lnTo>
                <a:lnTo>
                  <a:pt x="0" y="13313"/>
                </a:lnTo>
                <a:lnTo>
                  <a:pt x="1932" y="18487"/>
                </a:lnTo>
                <a:lnTo>
                  <a:pt x="7199" y="22710"/>
                </a:lnTo>
                <a:lnTo>
                  <a:pt x="15009" y="25555"/>
                </a:lnTo>
                <a:lnTo>
                  <a:pt x="24569" y="26597"/>
                </a:lnTo>
                <a:lnTo>
                  <a:pt x="34143" y="25555"/>
                </a:lnTo>
                <a:lnTo>
                  <a:pt x="41961" y="22710"/>
                </a:lnTo>
                <a:lnTo>
                  <a:pt x="47231" y="18487"/>
                </a:lnTo>
                <a:lnTo>
                  <a:pt x="49164" y="13313"/>
                </a:lnTo>
                <a:lnTo>
                  <a:pt x="47231" y="8133"/>
                </a:lnTo>
                <a:lnTo>
                  <a:pt x="41961" y="3901"/>
                </a:lnTo>
                <a:lnTo>
                  <a:pt x="34143" y="1047"/>
                </a:lnTo>
                <a:lnTo>
                  <a:pt x="24569" y="0"/>
                </a:lnTo>
                <a:close/>
              </a:path>
            </a:pathLst>
          </a:custGeom>
          <a:solidFill>
            <a:srgbClr val="000000"/>
          </a:solidFill>
        </p:spPr>
        <p:txBody>
          <a:bodyPr wrap="square" lIns="0" tIns="0" rIns="0" bIns="0" rtlCol="0"/>
          <a:lstStyle/>
          <a:p>
            <a:endParaRPr/>
          </a:p>
        </p:txBody>
      </p:sp>
      <p:sp>
        <p:nvSpPr>
          <p:cNvPr id="205" name="object 205"/>
          <p:cNvSpPr/>
          <p:nvPr/>
        </p:nvSpPr>
        <p:spPr>
          <a:xfrm>
            <a:off x="3122398" y="1125914"/>
            <a:ext cx="49530" cy="26670"/>
          </a:xfrm>
          <a:custGeom>
            <a:avLst/>
            <a:gdLst/>
            <a:ahLst/>
            <a:cxnLst/>
            <a:rect l="l" t="t" r="r" b="b"/>
            <a:pathLst>
              <a:path w="49530" h="26669">
                <a:moveTo>
                  <a:pt x="0" y="13313"/>
                </a:moveTo>
                <a:lnTo>
                  <a:pt x="1932" y="8133"/>
                </a:lnTo>
                <a:lnTo>
                  <a:pt x="7199" y="3901"/>
                </a:lnTo>
                <a:lnTo>
                  <a:pt x="15009" y="1047"/>
                </a:lnTo>
                <a:lnTo>
                  <a:pt x="24569" y="0"/>
                </a:lnTo>
                <a:lnTo>
                  <a:pt x="34143" y="1047"/>
                </a:lnTo>
                <a:lnTo>
                  <a:pt x="41961" y="3901"/>
                </a:lnTo>
                <a:lnTo>
                  <a:pt x="47231" y="8133"/>
                </a:lnTo>
                <a:lnTo>
                  <a:pt x="49164" y="13313"/>
                </a:lnTo>
                <a:lnTo>
                  <a:pt x="47231" y="18487"/>
                </a:lnTo>
                <a:lnTo>
                  <a:pt x="41961" y="22710"/>
                </a:lnTo>
                <a:lnTo>
                  <a:pt x="34143" y="25555"/>
                </a:lnTo>
                <a:lnTo>
                  <a:pt x="24569" y="26597"/>
                </a:lnTo>
                <a:lnTo>
                  <a:pt x="15009" y="25555"/>
                </a:lnTo>
                <a:lnTo>
                  <a:pt x="7199" y="22710"/>
                </a:lnTo>
                <a:lnTo>
                  <a:pt x="1932" y="18487"/>
                </a:lnTo>
                <a:lnTo>
                  <a:pt x="0" y="13313"/>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2728914" y="1258903"/>
            <a:ext cx="443230" cy="292735"/>
          </a:xfrm>
          <a:custGeom>
            <a:avLst/>
            <a:gdLst/>
            <a:ahLst/>
            <a:cxnLst/>
            <a:rect l="l" t="t" r="r" b="b"/>
            <a:pathLst>
              <a:path w="443230" h="292734">
                <a:moveTo>
                  <a:pt x="98367" y="106363"/>
                </a:moveTo>
                <a:lnTo>
                  <a:pt x="0" y="212752"/>
                </a:lnTo>
                <a:lnTo>
                  <a:pt x="147552" y="292537"/>
                </a:lnTo>
                <a:lnTo>
                  <a:pt x="245920" y="186160"/>
                </a:lnTo>
                <a:lnTo>
                  <a:pt x="131158" y="124104"/>
                </a:lnTo>
                <a:lnTo>
                  <a:pt x="98367" y="106363"/>
                </a:lnTo>
                <a:close/>
              </a:path>
              <a:path w="443230" h="292734">
                <a:moveTo>
                  <a:pt x="196738" y="53195"/>
                </a:moveTo>
                <a:lnTo>
                  <a:pt x="131163" y="124099"/>
                </a:lnTo>
                <a:lnTo>
                  <a:pt x="245920" y="186160"/>
                </a:lnTo>
                <a:lnTo>
                  <a:pt x="245920" y="239347"/>
                </a:lnTo>
                <a:lnTo>
                  <a:pt x="344293" y="132970"/>
                </a:lnTo>
                <a:lnTo>
                  <a:pt x="229526" y="70927"/>
                </a:lnTo>
                <a:lnTo>
                  <a:pt x="196738" y="53195"/>
                </a:lnTo>
                <a:close/>
              </a:path>
              <a:path w="443230" h="292734">
                <a:moveTo>
                  <a:pt x="295103" y="0"/>
                </a:moveTo>
                <a:lnTo>
                  <a:pt x="229529" y="70924"/>
                </a:lnTo>
                <a:lnTo>
                  <a:pt x="344293" y="132970"/>
                </a:lnTo>
                <a:lnTo>
                  <a:pt x="344293" y="186160"/>
                </a:lnTo>
                <a:lnTo>
                  <a:pt x="442648" y="79793"/>
                </a:lnTo>
                <a:lnTo>
                  <a:pt x="295103" y="0"/>
                </a:lnTo>
                <a:close/>
              </a:path>
            </a:pathLst>
          </a:custGeom>
          <a:solidFill>
            <a:srgbClr val="800000"/>
          </a:solidFill>
        </p:spPr>
        <p:txBody>
          <a:bodyPr wrap="square" lIns="0" tIns="0" rIns="0" bIns="0" rtlCol="0"/>
          <a:lstStyle/>
          <a:p>
            <a:endParaRPr/>
          </a:p>
        </p:txBody>
      </p:sp>
      <p:sp>
        <p:nvSpPr>
          <p:cNvPr id="207" name="object 207"/>
          <p:cNvSpPr/>
          <p:nvPr/>
        </p:nvSpPr>
        <p:spPr>
          <a:xfrm>
            <a:off x="2958440" y="1258903"/>
            <a:ext cx="213360" cy="186690"/>
          </a:xfrm>
          <a:custGeom>
            <a:avLst/>
            <a:gdLst/>
            <a:ahLst/>
            <a:cxnLst/>
            <a:rect l="l" t="t" r="r" b="b"/>
            <a:pathLst>
              <a:path w="213360" h="186690">
                <a:moveTo>
                  <a:pt x="114767" y="132970"/>
                </a:moveTo>
                <a:lnTo>
                  <a:pt x="114767" y="186160"/>
                </a:lnTo>
                <a:lnTo>
                  <a:pt x="213121" y="79793"/>
                </a:lnTo>
                <a:lnTo>
                  <a:pt x="65576" y="0"/>
                </a:lnTo>
                <a:lnTo>
                  <a:pt x="0" y="70927"/>
                </a:lnTo>
                <a:lnTo>
                  <a:pt x="114767" y="13297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2860072" y="1312099"/>
            <a:ext cx="213360" cy="186690"/>
          </a:xfrm>
          <a:custGeom>
            <a:avLst/>
            <a:gdLst/>
            <a:ahLst/>
            <a:cxnLst/>
            <a:rect l="l" t="t" r="r" b="b"/>
            <a:pathLst>
              <a:path w="213360" h="186690">
                <a:moveTo>
                  <a:pt x="114761" y="186151"/>
                </a:moveTo>
                <a:lnTo>
                  <a:pt x="213134" y="79774"/>
                </a:lnTo>
                <a:lnTo>
                  <a:pt x="65579" y="0"/>
                </a:lnTo>
                <a:lnTo>
                  <a:pt x="0" y="70908"/>
                </a:lnTo>
                <a:lnTo>
                  <a:pt x="114761" y="132964"/>
                </a:lnTo>
                <a:lnTo>
                  <a:pt x="114761" y="186151"/>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2728914" y="1365267"/>
            <a:ext cx="246379" cy="186690"/>
          </a:xfrm>
          <a:custGeom>
            <a:avLst/>
            <a:gdLst/>
            <a:ahLst/>
            <a:cxnLst/>
            <a:rect l="l" t="t" r="r" b="b"/>
            <a:pathLst>
              <a:path w="246380" h="186690">
                <a:moveTo>
                  <a:pt x="147552" y="186174"/>
                </a:moveTo>
                <a:lnTo>
                  <a:pt x="245920" y="79796"/>
                </a:lnTo>
                <a:lnTo>
                  <a:pt x="98367" y="0"/>
                </a:lnTo>
                <a:lnTo>
                  <a:pt x="0" y="106388"/>
                </a:lnTo>
                <a:lnTo>
                  <a:pt x="147552" y="186174"/>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1131252" y="1721512"/>
            <a:ext cx="311785" cy="269240"/>
          </a:xfrm>
          <a:custGeom>
            <a:avLst/>
            <a:gdLst/>
            <a:ahLst/>
            <a:cxnLst/>
            <a:rect l="l" t="t" r="r" b="b"/>
            <a:pathLst>
              <a:path w="311784" h="269239">
                <a:moveTo>
                  <a:pt x="249420" y="0"/>
                </a:moveTo>
                <a:lnTo>
                  <a:pt x="0" y="134330"/>
                </a:lnTo>
                <a:lnTo>
                  <a:pt x="62353" y="268669"/>
                </a:lnTo>
                <a:lnTo>
                  <a:pt x="311759" y="134330"/>
                </a:lnTo>
                <a:lnTo>
                  <a:pt x="249420" y="0"/>
                </a:lnTo>
                <a:close/>
              </a:path>
            </a:pathLst>
          </a:custGeom>
          <a:solidFill>
            <a:srgbClr val="FF0000"/>
          </a:solidFill>
        </p:spPr>
        <p:txBody>
          <a:bodyPr wrap="square" lIns="0" tIns="0" rIns="0" bIns="0" rtlCol="0"/>
          <a:lstStyle/>
          <a:p>
            <a:endParaRPr/>
          </a:p>
        </p:txBody>
      </p:sp>
      <p:sp>
        <p:nvSpPr>
          <p:cNvPr id="211" name="object 211"/>
          <p:cNvSpPr/>
          <p:nvPr/>
        </p:nvSpPr>
        <p:spPr>
          <a:xfrm>
            <a:off x="1131252" y="1721512"/>
            <a:ext cx="311785" cy="269240"/>
          </a:xfrm>
          <a:custGeom>
            <a:avLst/>
            <a:gdLst/>
            <a:ahLst/>
            <a:cxnLst/>
            <a:rect l="l" t="t" r="r" b="b"/>
            <a:pathLst>
              <a:path w="311784" h="269239">
                <a:moveTo>
                  <a:pt x="62353" y="268669"/>
                </a:moveTo>
                <a:lnTo>
                  <a:pt x="311759" y="134330"/>
                </a:lnTo>
                <a:lnTo>
                  <a:pt x="249420" y="0"/>
                </a:lnTo>
                <a:lnTo>
                  <a:pt x="0" y="134330"/>
                </a:lnTo>
                <a:lnTo>
                  <a:pt x="62353" y="268669"/>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1193606" y="1855843"/>
            <a:ext cx="249554" cy="269240"/>
          </a:xfrm>
          <a:custGeom>
            <a:avLst/>
            <a:gdLst/>
            <a:ahLst/>
            <a:cxnLst/>
            <a:rect l="l" t="t" r="r" b="b"/>
            <a:pathLst>
              <a:path w="249555" h="269239">
                <a:moveTo>
                  <a:pt x="249406" y="0"/>
                </a:moveTo>
                <a:lnTo>
                  <a:pt x="0" y="134338"/>
                </a:lnTo>
                <a:lnTo>
                  <a:pt x="0" y="268676"/>
                </a:lnTo>
                <a:lnTo>
                  <a:pt x="249406" y="134338"/>
                </a:lnTo>
                <a:lnTo>
                  <a:pt x="249406" y="0"/>
                </a:lnTo>
                <a:close/>
              </a:path>
            </a:pathLst>
          </a:custGeom>
          <a:solidFill>
            <a:srgbClr val="FFFFFF"/>
          </a:solidFill>
        </p:spPr>
        <p:txBody>
          <a:bodyPr wrap="square" lIns="0" tIns="0" rIns="0" bIns="0" rtlCol="0"/>
          <a:lstStyle/>
          <a:p>
            <a:endParaRPr/>
          </a:p>
        </p:txBody>
      </p:sp>
      <p:sp>
        <p:nvSpPr>
          <p:cNvPr id="213" name="object 213"/>
          <p:cNvSpPr/>
          <p:nvPr/>
        </p:nvSpPr>
        <p:spPr>
          <a:xfrm>
            <a:off x="1193606" y="1855843"/>
            <a:ext cx="249554" cy="269240"/>
          </a:xfrm>
          <a:custGeom>
            <a:avLst/>
            <a:gdLst/>
            <a:ahLst/>
            <a:cxnLst/>
            <a:rect l="l" t="t" r="r" b="b"/>
            <a:pathLst>
              <a:path w="249555" h="269239">
                <a:moveTo>
                  <a:pt x="249406" y="0"/>
                </a:moveTo>
                <a:lnTo>
                  <a:pt x="249406" y="134338"/>
                </a:lnTo>
                <a:lnTo>
                  <a:pt x="0" y="268676"/>
                </a:lnTo>
                <a:lnTo>
                  <a:pt x="0" y="134338"/>
                </a:lnTo>
                <a:lnTo>
                  <a:pt x="249406" y="0"/>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1068895" y="1855843"/>
            <a:ext cx="125095" cy="134620"/>
          </a:xfrm>
          <a:custGeom>
            <a:avLst/>
            <a:gdLst/>
            <a:ahLst/>
            <a:cxnLst/>
            <a:rect l="l" t="t" r="r" b="b"/>
            <a:pathLst>
              <a:path w="125094" h="134619">
                <a:moveTo>
                  <a:pt x="62356" y="0"/>
                </a:moveTo>
                <a:lnTo>
                  <a:pt x="0" y="67167"/>
                </a:lnTo>
                <a:lnTo>
                  <a:pt x="124710" y="134338"/>
                </a:lnTo>
                <a:lnTo>
                  <a:pt x="62356" y="0"/>
                </a:lnTo>
                <a:close/>
              </a:path>
            </a:pathLst>
          </a:custGeom>
          <a:solidFill>
            <a:srgbClr val="C0C0C0"/>
          </a:solidFill>
        </p:spPr>
        <p:txBody>
          <a:bodyPr wrap="square" lIns="0" tIns="0" rIns="0" bIns="0" rtlCol="0"/>
          <a:lstStyle/>
          <a:p>
            <a:endParaRPr/>
          </a:p>
        </p:txBody>
      </p:sp>
      <p:sp>
        <p:nvSpPr>
          <p:cNvPr id="215" name="object 215"/>
          <p:cNvSpPr/>
          <p:nvPr/>
        </p:nvSpPr>
        <p:spPr>
          <a:xfrm>
            <a:off x="1068895" y="1855843"/>
            <a:ext cx="125095" cy="134620"/>
          </a:xfrm>
          <a:custGeom>
            <a:avLst/>
            <a:gdLst/>
            <a:ahLst/>
            <a:cxnLst/>
            <a:rect l="l" t="t" r="r" b="b"/>
            <a:pathLst>
              <a:path w="125094" h="134619">
                <a:moveTo>
                  <a:pt x="0" y="67167"/>
                </a:moveTo>
                <a:lnTo>
                  <a:pt x="124710" y="134338"/>
                </a:lnTo>
                <a:lnTo>
                  <a:pt x="62356" y="0"/>
                </a:lnTo>
                <a:lnTo>
                  <a:pt x="0" y="67167"/>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1068895" y="1923010"/>
            <a:ext cx="125095" cy="201930"/>
          </a:xfrm>
          <a:custGeom>
            <a:avLst/>
            <a:gdLst/>
            <a:ahLst/>
            <a:cxnLst/>
            <a:rect l="l" t="t" r="r" b="b"/>
            <a:pathLst>
              <a:path w="125094" h="201930">
                <a:moveTo>
                  <a:pt x="0" y="0"/>
                </a:moveTo>
                <a:lnTo>
                  <a:pt x="0" y="134338"/>
                </a:lnTo>
                <a:lnTo>
                  <a:pt x="124710" y="201509"/>
                </a:lnTo>
                <a:lnTo>
                  <a:pt x="124710" y="67171"/>
                </a:lnTo>
                <a:lnTo>
                  <a:pt x="0" y="0"/>
                </a:lnTo>
                <a:close/>
              </a:path>
            </a:pathLst>
          </a:custGeom>
          <a:solidFill>
            <a:srgbClr val="C0C0C0"/>
          </a:solidFill>
        </p:spPr>
        <p:txBody>
          <a:bodyPr wrap="square" lIns="0" tIns="0" rIns="0" bIns="0" rtlCol="0"/>
          <a:lstStyle/>
          <a:p>
            <a:endParaRPr/>
          </a:p>
        </p:txBody>
      </p:sp>
      <p:sp>
        <p:nvSpPr>
          <p:cNvPr id="217" name="object 217"/>
          <p:cNvSpPr/>
          <p:nvPr/>
        </p:nvSpPr>
        <p:spPr>
          <a:xfrm>
            <a:off x="1068895" y="1923010"/>
            <a:ext cx="125095" cy="201930"/>
          </a:xfrm>
          <a:custGeom>
            <a:avLst/>
            <a:gdLst/>
            <a:ahLst/>
            <a:cxnLst/>
            <a:rect l="l" t="t" r="r" b="b"/>
            <a:pathLst>
              <a:path w="125094" h="201930">
                <a:moveTo>
                  <a:pt x="124710" y="67171"/>
                </a:moveTo>
                <a:lnTo>
                  <a:pt x="0" y="0"/>
                </a:lnTo>
                <a:lnTo>
                  <a:pt x="0" y="134338"/>
                </a:lnTo>
                <a:lnTo>
                  <a:pt x="124710" y="201509"/>
                </a:lnTo>
                <a:lnTo>
                  <a:pt x="124710" y="67171"/>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1067884" y="1288334"/>
            <a:ext cx="128905" cy="193040"/>
          </a:xfrm>
          <a:custGeom>
            <a:avLst/>
            <a:gdLst/>
            <a:ahLst/>
            <a:cxnLst/>
            <a:rect l="l" t="t" r="r" b="b"/>
            <a:pathLst>
              <a:path w="128905" h="193040">
                <a:moveTo>
                  <a:pt x="101873" y="165109"/>
                </a:moveTo>
                <a:lnTo>
                  <a:pt x="29489" y="165109"/>
                </a:lnTo>
                <a:lnTo>
                  <a:pt x="0" y="192628"/>
                </a:lnTo>
                <a:lnTo>
                  <a:pt x="128682" y="192628"/>
                </a:lnTo>
                <a:lnTo>
                  <a:pt x="101873" y="165109"/>
                </a:lnTo>
                <a:close/>
              </a:path>
              <a:path w="128905" h="193040">
                <a:moveTo>
                  <a:pt x="96512" y="110074"/>
                </a:moveTo>
                <a:lnTo>
                  <a:pt x="32169" y="110074"/>
                </a:lnTo>
                <a:lnTo>
                  <a:pt x="10723" y="165109"/>
                </a:lnTo>
                <a:lnTo>
                  <a:pt x="117959" y="165110"/>
                </a:lnTo>
                <a:lnTo>
                  <a:pt x="96512" y="110074"/>
                </a:lnTo>
                <a:close/>
              </a:path>
              <a:path w="128905" h="193040">
                <a:moveTo>
                  <a:pt x="96512" y="55039"/>
                </a:moveTo>
                <a:lnTo>
                  <a:pt x="32169" y="55039"/>
                </a:lnTo>
                <a:lnTo>
                  <a:pt x="10723" y="110074"/>
                </a:lnTo>
                <a:lnTo>
                  <a:pt x="117959" y="110075"/>
                </a:lnTo>
                <a:lnTo>
                  <a:pt x="96512" y="55039"/>
                </a:lnTo>
                <a:close/>
              </a:path>
              <a:path w="128905" h="193040">
                <a:moveTo>
                  <a:pt x="64339" y="0"/>
                </a:moveTo>
                <a:lnTo>
                  <a:pt x="10723" y="55039"/>
                </a:lnTo>
                <a:lnTo>
                  <a:pt x="117959" y="55040"/>
                </a:lnTo>
                <a:lnTo>
                  <a:pt x="64339" y="0"/>
                </a:lnTo>
                <a:close/>
              </a:path>
            </a:pathLst>
          </a:custGeom>
          <a:solidFill>
            <a:srgbClr val="008000"/>
          </a:solidFill>
        </p:spPr>
        <p:txBody>
          <a:bodyPr wrap="square" lIns="0" tIns="0" rIns="0" bIns="0" rtlCol="0"/>
          <a:lstStyle/>
          <a:p>
            <a:endParaRPr/>
          </a:p>
        </p:txBody>
      </p:sp>
      <p:sp>
        <p:nvSpPr>
          <p:cNvPr id="219" name="object 219"/>
          <p:cNvSpPr/>
          <p:nvPr/>
        </p:nvSpPr>
        <p:spPr>
          <a:xfrm>
            <a:off x="1067884" y="1288334"/>
            <a:ext cx="128905" cy="193040"/>
          </a:xfrm>
          <a:custGeom>
            <a:avLst/>
            <a:gdLst/>
            <a:ahLst/>
            <a:cxnLst/>
            <a:rect l="l" t="t" r="r" b="b"/>
            <a:pathLst>
              <a:path w="128905" h="193040">
                <a:moveTo>
                  <a:pt x="64339" y="0"/>
                </a:moveTo>
                <a:lnTo>
                  <a:pt x="10723" y="55039"/>
                </a:lnTo>
                <a:lnTo>
                  <a:pt x="32169" y="55039"/>
                </a:lnTo>
                <a:lnTo>
                  <a:pt x="10723" y="110074"/>
                </a:lnTo>
                <a:lnTo>
                  <a:pt x="32169" y="110074"/>
                </a:lnTo>
                <a:lnTo>
                  <a:pt x="10723" y="165109"/>
                </a:lnTo>
                <a:lnTo>
                  <a:pt x="29489" y="165109"/>
                </a:lnTo>
                <a:lnTo>
                  <a:pt x="0" y="192628"/>
                </a:lnTo>
                <a:lnTo>
                  <a:pt x="128682" y="192628"/>
                </a:lnTo>
                <a:lnTo>
                  <a:pt x="101873" y="165109"/>
                </a:lnTo>
                <a:lnTo>
                  <a:pt x="117959" y="165110"/>
                </a:lnTo>
                <a:lnTo>
                  <a:pt x="96512" y="110074"/>
                </a:lnTo>
                <a:lnTo>
                  <a:pt x="117959" y="110075"/>
                </a:lnTo>
                <a:lnTo>
                  <a:pt x="96512" y="55039"/>
                </a:lnTo>
                <a:lnTo>
                  <a:pt x="117959" y="55040"/>
                </a:lnTo>
                <a:lnTo>
                  <a:pt x="64339" y="0"/>
                </a:lnTo>
                <a:close/>
              </a:path>
            </a:pathLst>
          </a:custGeom>
          <a:ln w="3175">
            <a:solidFill>
              <a:srgbClr val="00FF00"/>
            </a:solidFill>
          </a:ln>
        </p:spPr>
        <p:txBody>
          <a:bodyPr wrap="square" lIns="0" tIns="0" rIns="0" bIns="0" rtlCol="0"/>
          <a:lstStyle/>
          <a:p>
            <a:endParaRPr/>
          </a:p>
        </p:txBody>
      </p:sp>
      <p:sp>
        <p:nvSpPr>
          <p:cNvPr id="220" name="object 220"/>
          <p:cNvSpPr/>
          <p:nvPr/>
        </p:nvSpPr>
        <p:spPr>
          <a:xfrm>
            <a:off x="1118821" y="1480963"/>
            <a:ext cx="27305" cy="82550"/>
          </a:xfrm>
          <a:custGeom>
            <a:avLst/>
            <a:gdLst/>
            <a:ahLst/>
            <a:cxnLst/>
            <a:rect l="l" t="t" r="r" b="b"/>
            <a:pathLst>
              <a:path w="27305" h="82550">
                <a:moveTo>
                  <a:pt x="26808" y="0"/>
                </a:moveTo>
                <a:lnTo>
                  <a:pt x="0" y="0"/>
                </a:lnTo>
                <a:lnTo>
                  <a:pt x="0" y="74297"/>
                </a:lnTo>
                <a:lnTo>
                  <a:pt x="13403" y="82552"/>
                </a:lnTo>
                <a:lnTo>
                  <a:pt x="26808" y="74297"/>
                </a:lnTo>
                <a:lnTo>
                  <a:pt x="26808" y="0"/>
                </a:lnTo>
                <a:close/>
              </a:path>
            </a:pathLst>
          </a:custGeom>
          <a:solidFill>
            <a:srgbClr val="800000"/>
          </a:solidFill>
        </p:spPr>
        <p:txBody>
          <a:bodyPr wrap="square" lIns="0" tIns="0" rIns="0" bIns="0" rtlCol="0"/>
          <a:lstStyle/>
          <a:p>
            <a:endParaRPr/>
          </a:p>
        </p:txBody>
      </p:sp>
      <p:sp>
        <p:nvSpPr>
          <p:cNvPr id="221" name="object 221"/>
          <p:cNvSpPr/>
          <p:nvPr/>
        </p:nvSpPr>
        <p:spPr>
          <a:xfrm>
            <a:off x="1118821" y="1480963"/>
            <a:ext cx="27305" cy="82550"/>
          </a:xfrm>
          <a:custGeom>
            <a:avLst/>
            <a:gdLst/>
            <a:ahLst/>
            <a:cxnLst/>
            <a:rect l="l" t="t" r="r" b="b"/>
            <a:pathLst>
              <a:path w="27305" h="82550">
                <a:moveTo>
                  <a:pt x="0" y="74297"/>
                </a:moveTo>
                <a:lnTo>
                  <a:pt x="0" y="0"/>
                </a:lnTo>
                <a:lnTo>
                  <a:pt x="26808" y="0"/>
                </a:lnTo>
                <a:lnTo>
                  <a:pt x="26808" y="74297"/>
                </a:lnTo>
                <a:lnTo>
                  <a:pt x="13403" y="82552"/>
                </a:lnTo>
                <a:lnTo>
                  <a:pt x="0" y="74297"/>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1224843" y="1234824"/>
            <a:ext cx="157480" cy="184150"/>
          </a:xfrm>
          <a:custGeom>
            <a:avLst/>
            <a:gdLst/>
            <a:ahLst/>
            <a:cxnLst/>
            <a:rect l="l" t="t" r="r" b="b"/>
            <a:pathLst>
              <a:path w="157480" h="184150">
                <a:moveTo>
                  <a:pt x="124509" y="157588"/>
                </a:moveTo>
                <a:lnTo>
                  <a:pt x="36041" y="157588"/>
                </a:lnTo>
                <a:lnTo>
                  <a:pt x="0" y="183853"/>
                </a:lnTo>
                <a:lnTo>
                  <a:pt x="157275" y="183853"/>
                </a:lnTo>
                <a:lnTo>
                  <a:pt x="124509" y="157588"/>
                </a:lnTo>
                <a:close/>
              </a:path>
              <a:path w="157480" h="184150">
                <a:moveTo>
                  <a:pt x="117957" y="105060"/>
                </a:moveTo>
                <a:lnTo>
                  <a:pt x="39318" y="105060"/>
                </a:lnTo>
                <a:lnTo>
                  <a:pt x="13106" y="157588"/>
                </a:lnTo>
                <a:lnTo>
                  <a:pt x="144170" y="157588"/>
                </a:lnTo>
                <a:lnTo>
                  <a:pt x="117957" y="105060"/>
                </a:lnTo>
                <a:close/>
              </a:path>
              <a:path w="157480" h="184150">
                <a:moveTo>
                  <a:pt x="117957" y="52532"/>
                </a:moveTo>
                <a:lnTo>
                  <a:pt x="39318" y="52532"/>
                </a:lnTo>
                <a:lnTo>
                  <a:pt x="13106" y="105060"/>
                </a:lnTo>
                <a:lnTo>
                  <a:pt x="144170" y="105060"/>
                </a:lnTo>
                <a:lnTo>
                  <a:pt x="117957" y="52532"/>
                </a:lnTo>
                <a:close/>
              </a:path>
              <a:path w="157480" h="184150">
                <a:moveTo>
                  <a:pt x="78636" y="0"/>
                </a:moveTo>
                <a:lnTo>
                  <a:pt x="13106" y="52532"/>
                </a:lnTo>
                <a:lnTo>
                  <a:pt x="144170" y="52532"/>
                </a:lnTo>
                <a:lnTo>
                  <a:pt x="78636" y="0"/>
                </a:lnTo>
                <a:close/>
              </a:path>
            </a:pathLst>
          </a:custGeom>
          <a:solidFill>
            <a:srgbClr val="008000"/>
          </a:solidFill>
        </p:spPr>
        <p:txBody>
          <a:bodyPr wrap="square" lIns="0" tIns="0" rIns="0" bIns="0" rtlCol="0"/>
          <a:lstStyle/>
          <a:p>
            <a:endParaRPr/>
          </a:p>
        </p:txBody>
      </p:sp>
      <p:sp>
        <p:nvSpPr>
          <p:cNvPr id="223" name="object 223"/>
          <p:cNvSpPr/>
          <p:nvPr/>
        </p:nvSpPr>
        <p:spPr>
          <a:xfrm>
            <a:off x="1224843" y="1234824"/>
            <a:ext cx="157480" cy="184150"/>
          </a:xfrm>
          <a:custGeom>
            <a:avLst/>
            <a:gdLst/>
            <a:ahLst/>
            <a:cxnLst/>
            <a:rect l="l" t="t" r="r" b="b"/>
            <a:pathLst>
              <a:path w="157480" h="184150">
                <a:moveTo>
                  <a:pt x="78636" y="0"/>
                </a:moveTo>
                <a:lnTo>
                  <a:pt x="13106" y="52532"/>
                </a:lnTo>
                <a:lnTo>
                  <a:pt x="39318" y="52532"/>
                </a:lnTo>
                <a:lnTo>
                  <a:pt x="13106" y="105060"/>
                </a:lnTo>
                <a:lnTo>
                  <a:pt x="39318" y="105060"/>
                </a:lnTo>
                <a:lnTo>
                  <a:pt x="13106" y="157588"/>
                </a:lnTo>
                <a:lnTo>
                  <a:pt x="36041" y="157588"/>
                </a:lnTo>
                <a:lnTo>
                  <a:pt x="0" y="183853"/>
                </a:lnTo>
                <a:lnTo>
                  <a:pt x="157275" y="183853"/>
                </a:lnTo>
                <a:lnTo>
                  <a:pt x="124509" y="157588"/>
                </a:lnTo>
                <a:lnTo>
                  <a:pt x="144170" y="157588"/>
                </a:lnTo>
                <a:lnTo>
                  <a:pt x="117957" y="105060"/>
                </a:lnTo>
                <a:lnTo>
                  <a:pt x="144170" y="105060"/>
                </a:lnTo>
                <a:lnTo>
                  <a:pt x="117957" y="52532"/>
                </a:lnTo>
                <a:lnTo>
                  <a:pt x="144170" y="52532"/>
                </a:lnTo>
                <a:lnTo>
                  <a:pt x="78636" y="0"/>
                </a:lnTo>
                <a:close/>
              </a:path>
            </a:pathLst>
          </a:custGeom>
          <a:ln w="3175">
            <a:solidFill>
              <a:srgbClr val="00FF00"/>
            </a:solidFill>
          </a:ln>
        </p:spPr>
        <p:txBody>
          <a:bodyPr wrap="square" lIns="0" tIns="0" rIns="0" bIns="0" rtlCol="0"/>
          <a:lstStyle/>
          <a:p>
            <a:endParaRPr/>
          </a:p>
        </p:txBody>
      </p:sp>
      <p:sp>
        <p:nvSpPr>
          <p:cNvPr id="224" name="object 224"/>
          <p:cNvSpPr/>
          <p:nvPr/>
        </p:nvSpPr>
        <p:spPr>
          <a:xfrm>
            <a:off x="1287098" y="1418677"/>
            <a:ext cx="33020" cy="79375"/>
          </a:xfrm>
          <a:custGeom>
            <a:avLst/>
            <a:gdLst/>
            <a:ahLst/>
            <a:cxnLst/>
            <a:rect l="l" t="t" r="r" b="b"/>
            <a:pathLst>
              <a:path w="33019" h="79375">
                <a:moveTo>
                  <a:pt x="32765" y="0"/>
                </a:moveTo>
                <a:lnTo>
                  <a:pt x="0" y="0"/>
                </a:lnTo>
                <a:lnTo>
                  <a:pt x="0" y="70912"/>
                </a:lnTo>
                <a:lnTo>
                  <a:pt x="16381" y="78791"/>
                </a:lnTo>
                <a:lnTo>
                  <a:pt x="32765" y="70912"/>
                </a:lnTo>
                <a:lnTo>
                  <a:pt x="32765" y="0"/>
                </a:lnTo>
                <a:close/>
              </a:path>
            </a:pathLst>
          </a:custGeom>
          <a:solidFill>
            <a:srgbClr val="800000"/>
          </a:solidFill>
        </p:spPr>
        <p:txBody>
          <a:bodyPr wrap="square" lIns="0" tIns="0" rIns="0" bIns="0" rtlCol="0"/>
          <a:lstStyle/>
          <a:p>
            <a:endParaRPr/>
          </a:p>
        </p:txBody>
      </p:sp>
      <p:sp>
        <p:nvSpPr>
          <p:cNvPr id="225" name="object 225"/>
          <p:cNvSpPr/>
          <p:nvPr/>
        </p:nvSpPr>
        <p:spPr>
          <a:xfrm>
            <a:off x="1287098" y="1418677"/>
            <a:ext cx="33020" cy="79375"/>
          </a:xfrm>
          <a:custGeom>
            <a:avLst/>
            <a:gdLst/>
            <a:ahLst/>
            <a:cxnLst/>
            <a:rect l="l" t="t" r="r" b="b"/>
            <a:pathLst>
              <a:path w="33019" h="79375">
                <a:moveTo>
                  <a:pt x="0" y="70912"/>
                </a:moveTo>
                <a:lnTo>
                  <a:pt x="0" y="0"/>
                </a:lnTo>
                <a:lnTo>
                  <a:pt x="32765" y="0"/>
                </a:lnTo>
                <a:lnTo>
                  <a:pt x="32765" y="70912"/>
                </a:lnTo>
                <a:lnTo>
                  <a:pt x="16381" y="78791"/>
                </a:lnTo>
                <a:lnTo>
                  <a:pt x="0" y="70912"/>
                </a:lnTo>
                <a:close/>
              </a:path>
            </a:pathLst>
          </a:custGeom>
          <a:ln w="3175">
            <a:solidFill>
              <a:srgbClr val="000000"/>
            </a:solidFill>
          </a:ln>
        </p:spPr>
        <p:txBody>
          <a:bodyPr wrap="square" lIns="0" tIns="0" rIns="0" bIns="0" rtlCol="0"/>
          <a:lstStyle/>
          <a:p>
            <a:endParaRPr/>
          </a:p>
        </p:txBody>
      </p:sp>
      <p:sp>
        <p:nvSpPr>
          <p:cNvPr id="236" name="object 236"/>
          <p:cNvSpPr/>
          <p:nvPr/>
        </p:nvSpPr>
        <p:spPr>
          <a:xfrm>
            <a:off x="1789176" y="1204722"/>
            <a:ext cx="391668" cy="930401"/>
          </a:xfrm>
          <a:prstGeom prst="rect">
            <a:avLst/>
          </a:prstGeom>
          <a:blipFill>
            <a:blip r:embed="rId26" cstate="print"/>
            <a:stretch>
              <a:fillRect/>
            </a:stretch>
          </a:blipFill>
        </p:spPr>
        <p:txBody>
          <a:bodyPr wrap="square" lIns="0" tIns="0" rIns="0" bIns="0" rtlCol="0"/>
          <a:lstStyle/>
          <a:p>
            <a:endParaRPr/>
          </a:p>
        </p:txBody>
      </p:sp>
      <p:sp>
        <p:nvSpPr>
          <p:cNvPr id="237" name="object 237"/>
          <p:cNvSpPr/>
          <p:nvPr/>
        </p:nvSpPr>
        <p:spPr>
          <a:xfrm>
            <a:off x="1047750" y="2634995"/>
            <a:ext cx="40640" cy="33655"/>
          </a:xfrm>
          <a:custGeom>
            <a:avLst/>
            <a:gdLst/>
            <a:ahLst/>
            <a:cxnLst/>
            <a:rect l="l" t="t" r="r" b="b"/>
            <a:pathLst>
              <a:path w="40640" h="33655">
                <a:moveTo>
                  <a:pt x="20739" y="0"/>
                </a:moveTo>
                <a:lnTo>
                  <a:pt x="12001" y="635"/>
                </a:lnTo>
                <a:lnTo>
                  <a:pt x="5461" y="3556"/>
                </a:lnTo>
                <a:lnTo>
                  <a:pt x="0" y="8255"/>
                </a:lnTo>
                <a:lnTo>
                  <a:pt x="0" y="11811"/>
                </a:lnTo>
                <a:lnTo>
                  <a:pt x="6553" y="17018"/>
                </a:lnTo>
                <a:lnTo>
                  <a:pt x="10909" y="20574"/>
                </a:lnTo>
                <a:lnTo>
                  <a:pt x="13093" y="25908"/>
                </a:lnTo>
                <a:lnTo>
                  <a:pt x="13093" y="30606"/>
                </a:lnTo>
                <a:lnTo>
                  <a:pt x="20739" y="33528"/>
                </a:lnTo>
                <a:lnTo>
                  <a:pt x="24015" y="31750"/>
                </a:lnTo>
                <a:lnTo>
                  <a:pt x="27292" y="27686"/>
                </a:lnTo>
                <a:lnTo>
                  <a:pt x="27292" y="25908"/>
                </a:lnTo>
                <a:lnTo>
                  <a:pt x="28384" y="20574"/>
                </a:lnTo>
                <a:lnTo>
                  <a:pt x="34925" y="15875"/>
                </a:lnTo>
                <a:lnTo>
                  <a:pt x="40386" y="11811"/>
                </a:lnTo>
                <a:lnTo>
                  <a:pt x="40386" y="8255"/>
                </a:lnTo>
                <a:lnTo>
                  <a:pt x="38201" y="4064"/>
                </a:lnTo>
                <a:lnTo>
                  <a:pt x="31648" y="1143"/>
                </a:lnTo>
                <a:lnTo>
                  <a:pt x="27292" y="635"/>
                </a:lnTo>
                <a:lnTo>
                  <a:pt x="20739" y="0"/>
                </a:lnTo>
                <a:close/>
              </a:path>
            </a:pathLst>
          </a:custGeom>
          <a:solidFill>
            <a:srgbClr val="FFFF00"/>
          </a:solidFill>
        </p:spPr>
        <p:txBody>
          <a:bodyPr wrap="square" lIns="0" tIns="0" rIns="0" bIns="0" rtlCol="0"/>
          <a:lstStyle/>
          <a:p>
            <a:endParaRPr/>
          </a:p>
        </p:txBody>
      </p:sp>
      <p:sp>
        <p:nvSpPr>
          <p:cNvPr id="238" name="object 238"/>
          <p:cNvSpPr/>
          <p:nvPr/>
        </p:nvSpPr>
        <p:spPr>
          <a:xfrm>
            <a:off x="1047750" y="2634995"/>
            <a:ext cx="40640" cy="33655"/>
          </a:xfrm>
          <a:custGeom>
            <a:avLst/>
            <a:gdLst/>
            <a:ahLst/>
            <a:cxnLst/>
            <a:rect l="l" t="t" r="r" b="b"/>
            <a:pathLst>
              <a:path w="40640" h="33655">
                <a:moveTo>
                  <a:pt x="13093" y="30606"/>
                </a:moveTo>
                <a:lnTo>
                  <a:pt x="13093" y="25908"/>
                </a:lnTo>
                <a:lnTo>
                  <a:pt x="10909" y="20574"/>
                </a:lnTo>
                <a:lnTo>
                  <a:pt x="6553" y="17018"/>
                </a:lnTo>
                <a:lnTo>
                  <a:pt x="0" y="11811"/>
                </a:lnTo>
                <a:lnTo>
                  <a:pt x="0" y="8255"/>
                </a:lnTo>
                <a:lnTo>
                  <a:pt x="5461" y="3556"/>
                </a:lnTo>
                <a:lnTo>
                  <a:pt x="12001" y="635"/>
                </a:lnTo>
                <a:lnTo>
                  <a:pt x="20739" y="0"/>
                </a:lnTo>
                <a:lnTo>
                  <a:pt x="27292" y="635"/>
                </a:lnTo>
                <a:lnTo>
                  <a:pt x="31648" y="1143"/>
                </a:lnTo>
                <a:lnTo>
                  <a:pt x="38201" y="4064"/>
                </a:lnTo>
                <a:lnTo>
                  <a:pt x="40386" y="8255"/>
                </a:lnTo>
                <a:lnTo>
                  <a:pt x="40386" y="11811"/>
                </a:lnTo>
                <a:lnTo>
                  <a:pt x="34925" y="15875"/>
                </a:lnTo>
                <a:lnTo>
                  <a:pt x="28384" y="20574"/>
                </a:lnTo>
                <a:lnTo>
                  <a:pt x="27292" y="25908"/>
                </a:lnTo>
                <a:lnTo>
                  <a:pt x="27292" y="27686"/>
                </a:lnTo>
                <a:lnTo>
                  <a:pt x="24015" y="31750"/>
                </a:lnTo>
                <a:lnTo>
                  <a:pt x="20739" y="33528"/>
                </a:lnTo>
                <a:lnTo>
                  <a:pt x="13093" y="30606"/>
                </a:lnTo>
                <a:close/>
              </a:path>
            </a:pathLst>
          </a:custGeom>
          <a:ln w="4572">
            <a:solidFill>
              <a:srgbClr val="000000"/>
            </a:solidFill>
          </a:ln>
        </p:spPr>
        <p:txBody>
          <a:bodyPr wrap="square" lIns="0" tIns="0" rIns="0" bIns="0" rtlCol="0"/>
          <a:lstStyle/>
          <a:p>
            <a:endParaRPr/>
          </a:p>
        </p:txBody>
      </p:sp>
      <p:sp>
        <p:nvSpPr>
          <p:cNvPr id="239" name="object 239"/>
          <p:cNvSpPr/>
          <p:nvPr/>
        </p:nvSpPr>
        <p:spPr>
          <a:xfrm>
            <a:off x="1002791" y="2632710"/>
            <a:ext cx="30480" cy="6985"/>
          </a:xfrm>
          <a:custGeom>
            <a:avLst/>
            <a:gdLst/>
            <a:ahLst/>
            <a:cxnLst/>
            <a:rect l="l" t="t" r="r" b="b"/>
            <a:pathLst>
              <a:path w="30480" h="6985">
                <a:moveTo>
                  <a:pt x="7620" y="0"/>
                </a:moveTo>
                <a:lnTo>
                  <a:pt x="2171" y="0"/>
                </a:lnTo>
                <a:lnTo>
                  <a:pt x="0" y="2539"/>
                </a:lnTo>
                <a:lnTo>
                  <a:pt x="3263" y="4952"/>
                </a:lnTo>
                <a:lnTo>
                  <a:pt x="30480" y="6857"/>
                </a:lnTo>
                <a:lnTo>
                  <a:pt x="7620" y="0"/>
                </a:lnTo>
                <a:close/>
              </a:path>
            </a:pathLst>
          </a:custGeom>
          <a:solidFill>
            <a:srgbClr val="000000"/>
          </a:solidFill>
        </p:spPr>
        <p:txBody>
          <a:bodyPr wrap="square" lIns="0" tIns="0" rIns="0" bIns="0" rtlCol="0"/>
          <a:lstStyle/>
          <a:p>
            <a:endParaRPr/>
          </a:p>
        </p:txBody>
      </p:sp>
      <p:sp>
        <p:nvSpPr>
          <p:cNvPr id="240" name="object 240"/>
          <p:cNvSpPr/>
          <p:nvPr/>
        </p:nvSpPr>
        <p:spPr>
          <a:xfrm>
            <a:off x="1033272" y="2615183"/>
            <a:ext cx="14604" cy="11430"/>
          </a:xfrm>
          <a:custGeom>
            <a:avLst/>
            <a:gdLst/>
            <a:ahLst/>
            <a:cxnLst/>
            <a:rect l="l" t="t" r="r" b="b"/>
            <a:pathLst>
              <a:path w="14605" h="11430">
                <a:moveTo>
                  <a:pt x="7797" y="0"/>
                </a:moveTo>
                <a:lnTo>
                  <a:pt x="2222" y="1778"/>
                </a:lnTo>
                <a:lnTo>
                  <a:pt x="0" y="3556"/>
                </a:lnTo>
                <a:lnTo>
                  <a:pt x="14478" y="11430"/>
                </a:lnTo>
                <a:lnTo>
                  <a:pt x="11137" y="2413"/>
                </a:lnTo>
                <a:lnTo>
                  <a:pt x="7797" y="0"/>
                </a:lnTo>
                <a:close/>
              </a:path>
            </a:pathLst>
          </a:custGeom>
          <a:solidFill>
            <a:srgbClr val="000000"/>
          </a:solidFill>
        </p:spPr>
        <p:txBody>
          <a:bodyPr wrap="square" lIns="0" tIns="0" rIns="0" bIns="0" rtlCol="0"/>
          <a:lstStyle/>
          <a:p>
            <a:endParaRPr/>
          </a:p>
        </p:txBody>
      </p:sp>
      <p:sp>
        <p:nvSpPr>
          <p:cNvPr id="241" name="object 241"/>
          <p:cNvSpPr/>
          <p:nvPr/>
        </p:nvSpPr>
        <p:spPr>
          <a:xfrm>
            <a:off x="1077467" y="2612898"/>
            <a:ext cx="10795" cy="13335"/>
          </a:xfrm>
          <a:custGeom>
            <a:avLst/>
            <a:gdLst/>
            <a:ahLst/>
            <a:cxnLst/>
            <a:rect l="l" t="t" r="r" b="b"/>
            <a:pathLst>
              <a:path w="10794" h="13335">
                <a:moveTo>
                  <a:pt x="5334" y="0"/>
                </a:moveTo>
                <a:lnTo>
                  <a:pt x="0" y="2920"/>
                </a:lnTo>
                <a:lnTo>
                  <a:pt x="2133" y="12953"/>
                </a:lnTo>
                <a:lnTo>
                  <a:pt x="9601" y="4063"/>
                </a:lnTo>
                <a:lnTo>
                  <a:pt x="10668" y="1143"/>
                </a:lnTo>
                <a:lnTo>
                  <a:pt x="5334" y="0"/>
                </a:lnTo>
                <a:close/>
              </a:path>
            </a:pathLst>
          </a:custGeom>
          <a:solidFill>
            <a:srgbClr val="000000"/>
          </a:solidFill>
        </p:spPr>
        <p:txBody>
          <a:bodyPr wrap="square" lIns="0" tIns="0" rIns="0" bIns="0" rtlCol="0"/>
          <a:lstStyle/>
          <a:p>
            <a:endParaRPr/>
          </a:p>
        </p:txBody>
      </p:sp>
      <p:sp>
        <p:nvSpPr>
          <p:cNvPr id="242" name="object 242"/>
          <p:cNvSpPr/>
          <p:nvPr/>
        </p:nvSpPr>
        <p:spPr>
          <a:xfrm>
            <a:off x="1099566" y="2622804"/>
            <a:ext cx="29209" cy="7620"/>
          </a:xfrm>
          <a:custGeom>
            <a:avLst/>
            <a:gdLst/>
            <a:ahLst/>
            <a:cxnLst/>
            <a:rect l="l" t="t" r="r" b="b"/>
            <a:pathLst>
              <a:path w="29209" h="7619">
                <a:moveTo>
                  <a:pt x="20370" y="0"/>
                </a:moveTo>
                <a:lnTo>
                  <a:pt x="0" y="7619"/>
                </a:lnTo>
                <a:lnTo>
                  <a:pt x="23596" y="5841"/>
                </a:lnTo>
                <a:lnTo>
                  <a:pt x="28956" y="4063"/>
                </a:lnTo>
                <a:lnTo>
                  <a:pt x="28956" y="1777"/>
                </a:lnTo>
                <a:lnTo>
                  <a:pt x="20370" y="0"/>
                </a:lnTo>
                <a:close/>
              </a:path>
            </a:pathLst>
          </a:custGeom>
          <a:solidFill>
            <a:srgbClr val="000000"/>
          </a:solidFill>
        </p:spPr>
        <p:txBody>
          <a:bodyPr wrap="square" lIns="0" tIns="0" rIns="0" bIns="0" rtlCol="0"/>
          <a:lstStyle/>
          <a:p>
            <a:endParaRPr/>
          </a:p>
        </p:txBody>
      </p:sp>
      <p:sp>
        <p:nvSpPr>
          <p:cNvPr id="243" name="object 243"/>
          <p:cNvSpPr/>
          <p:nvPr/>
        </p:nvSpPr>
        <p:spPr>
          <a:xfrm>
            <a:off x="1010411" y="2682239"/>
            <a:ext cx="116205" cy="52705"/>
          </a:xfrm>
          <a:custGeom>
            <a:avLst/>
            <a:gdLst/>
            <a:ahLst/>
            <a:cxnLst/>
            <a:rect l="l" t="t" r="r" b="b"/>
            <a:pathLst>
              <a:path w="116205" h="52705">
                <a:moveTo>
                  <a:pt x="48082" y="0"/>
                </a:moveTo>
                <a:lnTo>
                  <a:pt x="30594" y="0"/>
                </a:lnTo>
                <a:lnTo>
                  <a:pt x="10921" y="2921"/>
                </a:lnTo>
                <a:lnTo>
                  <a:pt x="3276" y="8762"/>
                </a:lnTo>
                <a:lnTo>
                  <a:pt x="0" y="16891"/>
                </a:lnTo>
                <a:lnTo>
                  <a:pt x="3276" y="27432"/>
                </a:lnTo>
                <a:lnTo>
                  <a:pt x="15303" y="39116"/>
                </a:lnTo>
                <a:lnTo>
                  <a:pt x="33870" y="46736"/>
                </a:lnTo>
                <a:lnTo>
                  <a:pt x="49174" y="50800"/>
                </a:lnTo>
                <a:lnTo>
                  <a:pt x="66649" y="52578"/>
                </a:lnTo>
                <a:lnTo>
                  <a:pt x="77584" y="50292"/>
                </a:lnTo>
                <a:lnTo>
                  <a:pt x="86321" y="46736"/>
                </a:lnTo>
                <a:lnTo>
                  <a:pt x="90690" y="39116"/>
                </a:lnTo>
                <a:lnTo>
                  <a:pt x="88506" y="30353"/>
                </a:lnTo>
                <a:lnTo>
                  <a:pt x="85229" y="22733"/>
                </a:lnTo>
                <a:lnTo>
                  <a:pt x="98888" y="18668"/>
                </a:lnTo>
                <a:lnTo>
                  <a:pt x="80860" y="18668"/>
                </a:lnTo>
                <a:lnTo>
                  <a:pt x="76492" y="14605"/>
                </a:lnTo>
                <a:lnTo>
                  <a:pt x="61188" y="5207"/>
                </a:lnTo>
                <a:lnTo>
                  <a:pt x="48082" y="0"/>
                </a:lnTo>
                <a:close/>
              </a:path>
              <a:path w="116205" h="52705">
                <a:moveTo>
                  <a:pt x="112547" y="9906"/>
                </a:moveTo>
                <a:lnTo>
                  <a:pt x="80860" y="18668"/>
                </a:lnTo>
                <a:lnTo>
                  <a:pt x="98888" y="18668"/>
                </a:lnTo>
                <a:lnTo>
                  <a:pt x="112547" y="14605"/>
                </a:lnTo>
                <a:lnTo>
                  <a:pt x="115824" y="11684"/>
                </a:lnTo>
                <a:lnTo>
                  <a:pt x="112547" y="9906"/>
                </a:lnTo>
                <a:close/>
              </a:path>
            </a:pathLst>
          </a:custGeom>
          <a:solidFill>
            <a:srgbClr val="000000"/>
          </a:solidFill>
        </p:spPr>
        <p:txBody>
          <a:bodyPr wrap="square" lIns="0" tIns="0" rIns="0" bIns="0" rtlCol="0"/>
          <a:lstStyle/>
          <a:p>
            <a:endParaRPr/>
          </a:p>
        </p:txBody>
      </p:sp>
      <p:sp>
        <p:nvSpPr>
          <p:cNvPr id="244" name="object 244"/>
          <p:cNvSpPr/>
          <p:nvPr/>
        </p:nvSpPr>
        <p:spPr>
          <a:xfrm>
            <a:off x="1093469" y="2631948"/>
            <a:ext cx="102235" cy="118110"/>
          </a:xfrm>
          <a:custGeom>
            <a:avLst/>
            <a:gdLst/>
            <a:ahLst/>
            <a:cxnLst/>
            <a:rect l="l" t="t" r="r" b="b"/>
            <a:pathLst>
              <a:path w="102234" h="118110">
                <a:moveTo>
                  <a:pt x="58191" y="20446"/>
                </a:moveTo>
                <a:lnTo>
                  <a:pt x="49403" y="20446"/>
                </a:lnTo>
                <a:lnTo>
                  <a:pt x="49403" y="23368"/>
                </a:lnTo>
                <a:lnTo>
                  <a:pt x="54902" y="25145"/>
                </a:lnTo>
                <a:lnTo>
                  <a:pt x="65874" y="25145"/>
                </a:lnTo>
                <a:lnTo>
                  <a:pt x="71361" y="27431"/>
                </a:lnTo>
                <a:lnTo>
                  <a:pt x="76860" y="32131"/>
                </a:lnTo>
                <a:lnTo>
                  <a:pt x="84543" y="39115"/>
                </a:lnTo>
                <a:lnTo>
                  <a:pt x="87833" y="53847"/>
                </a:lnTo>
                <a:lnTo>
                  <a:pt x="87833" y="67182"/>
                </a:lnTo>
                <a:lnTo>
                  <a:pt x="85636" y="77724"/>
                </a:lnTo>
                <a:lnTo>
                  <a:pt x="79057" y="82422"/>
                </a:lnTo>
                <a:lnTo>
                  <a:pt x="59283" y="88900"/>
                </a:lnTo>
                <a:lnTo>
                  <a:pt x="37325" y="94741"/>
                </a:lnTo>
                <a:lnTo>
                  <a:pt x="27444" y="99440"/>
                </a:lnTo>
                <a:lnTo>
                  <a:pt x="9880" y="106425"/>
                </a:lnTo>
                <a:lnTo>
                  <a:pt x="4394" y="108203"/>
                </a:lnTo>
                <a:lnTo>
                  <a:pt x="0" y="112902"/>
                </a:lnTo>
                <a:lnTo>
                  <a:pt x="5486" y="117475"/>
                </a:lnTo>
                <a:lnTo>
                  <a:pt x="10985" y="118109"/>
                </a:lnTo>
                <a:lnTo>
                  <a:pt x="27444" y="115188"/>
                </a:lnTo>
                <a:lnTo>
                  <a:pt x="53797" y="106425"/>
                </a:lnTo>
                <a:lnTo>
                  <a:pt x="101015" y="82422"/>
                </a:lnTo>
                <a:lnTo>
                  <a:pt x="102001" y="77724"/>
                </a:lnTo>
                <a:lnTo>
                  <a:pt x="102108" y="62610"/>
                </a:lnTo>
                <a:lnTo>
                  <a:pt x="95516" y="39750"/>
                </a:lnTo>
                <a:lnTo>
                  <a:pt x="98818" y="26924"/>
                </a:lnTo>
                <a:lnTo>
                  <a:pt x="101716" y="22225"/>
                </a:lnTo>
                <a:lnTo>
                  <a:pt x="69164" y="22225"/>
                </a:lnTo>
                <a:lnTo>
                  <a:pt x="58191" y="20446"/>
                </a:lnTo>
                <a:close/>
              </a:path>
              <a:path w="102234" h="118110">
                <a:moveTo>
                  <a:pt x="82346" y="0"/>
                </a:moveTo>
                <a:lnTo>
                  <a:pt x="76860" y="634"/>
                </a:lnTo>
                <a:lnTo>
                  <a:pt x="74663" y="15747"/>
                </a:lnTo>
                <a:lnTo>
                  <a:pt x="70269" y="20446"/>
                </a:lnTo>
                <a:lnTo>
                  <a:pt x="69164" y="22225"/>
                </a:lnTo>
                <a:lnTo>
                  <a:pt x="101716" y="22225"/>
                </a:lnTo>
                <a:lnTo>
                  <a:pt x="102108" y="21589"/>
                </a:lnTo>
                <a:lnTo>
                  <a:pt x="97713" y="19303"/>
                </a:lnTo>
                <a:lnTo>
                  <a:pt x="87833" y="16382"/>
                </a:lnTo>
                <a:lnTo>
                  <a:pt x="80149" y="15239"/>
                </a:lnTo>
                <a:lnTo>
                  <a:pt x="85636" y="1777"/>
                </a:lnTo>
                <a:lnTo>
                  <a:pt x="82346" y="0"/>
                </a:lnTo>
                <a:close/>
              </a:path>
            </a:pathLst>
          </a:custGeom>
          <a:solidFill>
            <a:srgbClr val="000000"/>
          </a:solidFill>
        </p:spPr>
        <p:txBody>
          <a:bodyPr wrap="square" lIns="0" tIns="0" rIns="0" bIns="0" rtlCol="0"/>
          <a:lstStyle/>
          <a:p>
            <a:endParaRPr/>
          </a:p>
        </p:txBody>
      </p:sp>
      <p:sp>
        <p:nvSpPr>
          <p:cNvPr id="245" name="object 245"/>
          <p:cNvSpPr/>
          <p:nvPr/>
        </p:nvSpPr>
        <p:spPr>
          <a:xfrm>
            <a:off x="970025" y="2740914"/>
            <a:ext cx="93345" cy="71120"/>
          </a:xfrm>
          <a:custGeom>
            <a:avLst/>
            <a:gdLst/>
            <a:ahLst/>
            <a:cxnLst/>
            <a:rect l="l" t="t" r="r" b="b"/>
            <a:pathLst>
              <a:path w="93344" h="71119">
                <a:moveTo>
                  <a:pt x="25158" y="64388"/>
                </a:moveTo>
                <a:lnTo>
                  <a:pt x="19685" y="65531"/>
                </a:lnTo>
                <a:lnTo>
                  <a:pt x="19685" y="68580"/>
                </a:lnTo>
                <a:lnTo>
                  <a:pt x="32816" y="70866"/>
                </a:lnTo>
                <a:lnTo>
                  <a:pt x="50304" y="70866"/>
                </a:lnTo>
                <a:lnTo>
                  <a:pt x="65620" y="68580"/>
                </a:lnTo>
                <a:lnTo>
                  <a:pt x="74371" y="65531"/>
                </a:lnTo>
                <a:lnTo>
                  <a:pt x="36093" y="65531"/>
                </a:lnTo>
                <a:lnTo>
                  <a:pt x="25158" y="64388"/>
                </a:lnTo>
                <a:close/>
              </a:path>
              <a:path w="93344" h="71119">
                <a:moveTo>
                  <a:pt x="83121" y="0"/>
                </a:moveTo>
                <a:lnTo>
                  <a:pt x="41554" y="6985"/>
                </a:lnTo>
                <a:lnTo>
                  <a:pt x="1092" y="32258"/>
                </a:lnTo>
                <a:lnTo>
                  <a:pt x="0" y="35687"/>
                </a:lnTo>
                <a:lnTo>
                  <a:pt x="7658" y="43306"/>
                </a:lnTo>
                <a:lnTo>
                  <a:pt x="22961" y="46862"/>
                </a:lnTo>
                <a:lnTo>
                  <a:pt x="41554" y="50418"/>
                </a:lnTo>
                <a:lnTo>
                  <a:pt x="56870" y="52705"/>
                </a:lnTo>
                <a:lnTo>
                  <a:pt x="65620" y="55625"/>
                </a:lnTo>
                <a:lnTo>
                  <a:pt x="61252" y="59690"/>
                </a:lnTo>
                <a:lnTo>
                  <a:pt x="50304" y="65024"/>
                </a:lnTo>
                <a:lnTo>
                  <a:pt x="36093" y="65531"/>
                </a:lnTo>
                <a:lnTo>
                  <a:pt x="74371" y="65531"/>
                </a:lnTo>
                <a:lnTo>
                  <a:pt x="78740" y="61468"/>
                </a:lnTo>
                <a:lnTo>
                  <a:pt x="83121" y="56261"/>
                </a:lnTo>
                <a:lnTo>
                  <a:pt x="76555" y="52069"/>
                </a:lnTo>
                <a:lnTo>
                  <a:pt x="56870" y="49149"/>
                </a:lnTo>
                <a:lnTo>
                  <a:pt x="39370" y="46228"/>
                </a:lnTo>
                <a:lnTo>
                  <a:pt x="19685" y="41529"/>
                </a:lnTo>
                <a:lnTo>
                  <a:pt x="17500" y="37465"/>
                </a:lnTo>
                <a:lnTo>
                  <a:pt x="19685" y="29844"/>
                </a:lnTo>
                <a:lnTo>
                  <a:pt x="32816" y="21081"/>
                </a:lnTo>
                <a:lnTo>
                  <a:pt x="47028" y="15875"/>
                </a:lnTo>
                <a:lnTo>
                  <a:pt x="73279" y="11684"/>
                </a:lnTo>
                <a:lnTo>
                  <a:pt x="92964" y="9906"/>
                </a:lnTo>
                <a:lnTo>
                  <a:pt x="92964" y="2286"/>
                </a:lnTo>
                <a:lnTo>
                  <a:pt x="83121" y="0"/>
                </a:lnTo>
                <a:close/>
              </a:path>
            </a:pathLst>
          </a:custGeom>
          <a:solidFill>
            <a:srgbClr val="000000"/>
          </a:solidFill>
        </p:spPr>
        <p:txBody>
          <a:bodyPr wrap="square" lIns="0" tIns="0" rIns="0" bIns="0" rtlCol="0"/>
          <a:lstStyle/>
          <a:p>
            <a:endParaRPr/>
          </a:p>
        </p:txBody>
      </p:sp>
      <p:sp>
        <p:nvSpPr>
          <p:cNvPr id="246" name="object 246"/>
          <p:cNvSpPr/>
          <p:nvPr/>
        </p:nvSpPr>
        <p:spPr>
          <a:xfrm>
            <a:off x="1044702" y="2737104"/>
            <a:ext cx="86360" cy="87630"/>
          </a:xfrm>
          <a:custGeom>
            <a:avLst/>
            <a:gdLst/>
            <a:ahLst/>
            <a:cxnLst/>
            <a:rect l="l" t="t" r="r" b="b"/>
            <a:pathLst>
              <a:path w="86359" h="87630">
                <a:moveTo>
                  <a:pt x="34874" y="0"/>
                </a:moveTo>
                <a:lnTo>
                  <a:pt x="14173" y="1143"/>
                </a:lnTo>
                <a:lnTo>
                  <a:pt x="4356" y="9397"/>
                </a:lnTo>
                <a:lnTo>
                  <a:pt x="7632" y="20573"/>
                </a:lnTo>
                <a:lnTo>
                  <a:pt x="10896" y="37083"/>
                </a:lnTo>
                <a:lnTo>
                  <a:pt x="10896" y="52958"/>
                </a:lnTo>
                <a:lnTo>
                  <a:pt x="4356" y="65912"/>
                </a:lnTo>
                <a:lnTo>
                  <a:pt x="0" y="74040"/>
                </a:lnTo>
                <a:lnTo>
                  <a:pt x="3263" y="80009"/>
                </a:lnTo>
                <a:lnTo>
                  <a:pt x="14173" y="83565"/>
                </a:lnTo>
                <a:lnTo>
                  <a:pt x="25069" y="86487"/>
                </a:lnTo>
                <a:lnTo>
                  <a:pt x="38150" y="87629"/>
                </a:lnTo>
                <a:lnTo>
                  <a:pt x="54495" y="87629"/>
                </a:lnTo>
                <a:lnTo>
                  <a:pt x="73025" y="81152"/>
                </a:lnTo>
                <a:lnTo>
                  <a:pt x="86106" y="67690"/>
                </a:lnTo>
                <a:lnTo>
                  <a:pt x="85013" y="54737"/>
                </a:lnTo>
                <a:lnTo>
                  <a:pt x="76301" y="40004"/>
                </a:lnTo>
                <a:lnTo>
                  <a:pt x="75209" y="27685"/>
                </a:lnTo>
                <a:lnTo>
                  <a:pt x="65392" y="10540"/>
                </a:lnTo>
                <a:lnTo>
                  <a:pt x="56680" y="2920"/>
                </a:lnTo>
                <a:lnTo>
                  <a:pt x="34874" y="0"/>
                </a:lnTo>
                <a:close/>
              </a:path>
            </a:pathLst>
          </a:custGeom>
          <a:solidFill>
            <a:srgbClr val="000000"/>
          </a:solidFill>
        </p:spPr>
        <p:txBody>
          <a:bodyPr wrap="square" lIns="0" tIns="0" rIns="0" bIns="0" rtlCol="0"/>
          <a:lstStyle/>
          <a:p>
            <a:endParaRPr/>
          </a:p>
        </p:txBody>
      </p:sp>
      <p:sp>
        <p:nvSpPr>
          <p:cNvPr id="247" name="object 247"/>
          <p:cNvSpPr/>
          <p:nvPr/>
        </p:nvSpPr>
        <p:spPr>
          <a:xfrm>
            <a:off x="1020317" y="2807970"/>
            <a:ext cx="66040" cy="127000"/>
          </a:xfrm>
          <a:custGeom>
            <a:avLst/>
            <a:gdLst/>
            <a:ahLst/>
            <a:cxnLst/>
            <a:rect l="l" t="t" r="r" b="b"/>
            <a:pathLst>
              <a:path w="66040" h="127000">
                <a:moveTo>
                  <a:pt x="44780" y="0"/>
                </a:moveTo>
                <a:lnTo>
                  <a:pt x="34950" y="1778"/>
                </a:lnTo>
                <a:lnTo>
                  <a:pt x="31673" y="8762"/>
                </a:lnTo>
                <a:lnTo>
                  <a:pt x="34950" y="44450"/>
                </a:lnTo>
                <a:lnTo>
                  <a:pt x="34950" y="53340"/>
                </a:lnTo>
                <a:lnTo>
                  <a:pt x="28397" y="69087"/>
                </a:lnTo>
                <a:lnTo>
                  <a:pt x="27304" y="87884"/>
                </a:lnTo>
                <a:lnTo>
                  <a:pt x="31673" y="96647"/>
                </a:lnTo>
                <a:lnTo>
                  <a:pt x="27304" y="102488"/>
                </a:lnTo>
                <a:lnTo>
                  <a:pt x="6553" y="109474"/>
                </a:lnTo>
                <a:lnTo>
                  <a:pt x="0" y="120015"/>
                </a:lnTo>
                <a:lnTo>
                  <a:pt x="0" y="123571"/>
                </a:lnTo>
                <a:lnTo>
                  <a:pt x="16382" y="126492"/>
                </a:lnTo>
                <a:lnTo>
                  <a:pt x="20751" y="124713"/>
                </a:lnTo>
                <a:lnTo>
                  <a:pt x="21843" y="118872"/>
                </a:lnTo>
                <a:lnTo>
                  <a:pt x="27304" y="110109"/>
                </a:lnTo>
                <a:lnTo>
                  <a:pt x="33858" y="106553"/>
                </a:lnTo>
                <a:lnTo>
                  <a:pt x="42595" y="103631"/>
                </a:lnTo>
                <a:lnTo>
                  <a:pt x="49148" y="100711"/>
                </a:lnTo>
                <a:lnTo>
                  <a:pt x="51333" y="97790"/>
                </a:lnTo>
                <a:lnTo>
                  <a:pt x="45872" y="94868"/>
                </a:lnTo>
                <a:lnTo>
                  <a:pt x="42595" y="92582"/>
                </a:lnTo>
                <a:lnTo>
                  <a:pt x="38226" y="85471"/>
                </a:lnTo>
                <a:lnTo>
                  <a:pt x="42595" y="68453"/>
                </a:lnTo>
                <a:lnTo>
                  <a:pt x="51333" y="48641"/>
                </a:lnTo>
                <a:lnTo>
                  <a:pt x="61163" y="33909"/>
                </a:lnTo>
                <a:lnTo>
                  <a:pt x="65531" y="15240"/>
                </a:lnTo>
                <a:lnTo>
                  <a:pt x="61163" y="1778"/>
                </a:lnTo>
                <a:lnTo>
                  <a:pt x="44780" y="0"/>
                </a:lnTo>
                <a:close/>
              </a:path>
            </a:pathLst>
          </a:custGeom>
          <a:solidFill>
            <a:srgbClr val="000000"/>
          </a:solidFill>
        </p:spPr>
        <p:txBody>
          <a:bodyPr wrap="square" lIns="0" tIns="0" rIns="0" bIns="0" rtlCol="0"/>
          <a:lstStyle/>
          <a:p>
            <a:endParaRPr/>
          </a:p>
        </p:txBody>
      </p:sp>
      <p:sp>
        <p:nvSpPr>
          <p:cNvPr id="248" name="object 248"/>
          <p:cNvSpPr/>
          <p:nvPr/>
        </p:nvSpPr>
        <p:spPr>
          <a:xfrm>
            <a:off x="1090422" y="2807970"/>
            <a:ext cx="109855" cy="106680"/>
          </a:xfrm>
          <a:custGeom>
            <a:avLst/>
            <a:gdLst/>
            <a:ahLst/>
            <a:cxnLst/>
            <a:rect l="l" t="t" r="r" b="b"/>
            <a:pathLst>
              <a:path w="109855" h="106680">
                <a:moveTo>
                  <a:pt x="19748" y="0"/>
                </a:moveTo>
                <a:lnTo>
                  <a:pt x="1092" y="635"/>
                </a:lnTo>
                <a:lnTo>
                  <a:pt x="0" y="4699"/>
                </a:lnTo>
                <a:lnTo>
                  <a:pt x="1092" y="14605"/>
                </a:lnTo>
                <a:lnTo>
                  <a:pt x="10972" y="30480"/>
                </a:lnTo>
                <a:lnTo>
                  <a:pt x="18656" y="41656"/>
                </a:lnTo>
                <a:lnTo>
                  <a:pt x="27431" y="56896"/>
                </a:lnTo>
                <a:lnTo>
                  <a:pt x="29629" y="69215"/>
                </a:lnTo>
                <a:lnTo>
                  <a:pt x="29629" y="80263"/>
                </a:lnTo>
                <a:lnTo>
                  <a:pt x="25234" y="87884"/>
                </a:lnTo>
                <a:lnTo>
                  <a:pt x="21945" y="91440"/>
                </a:lnTo>
                <a:lnTo>
                  <a:pt x="21945" y="93725"/>
                </a:lnTo>
                <a:lnTo>
                  <a:pt x="27431" y="97281"/>
                </a:lnTo>
                <a:lnTo>
                  <a:pt x="38404" y="98425"/>
                </a:lnTo>
                <a:lnTo>
                  <a:pt x="52666" y="98425"/>
                </a:lnTo>
                <a:lnTo>
                  <a:pt x="80098" y="102616"/>
                </a:lnTo>
                <a:lnTo>
                  <a:pt x="91071" y="106680"/>
                </a:lnTo>
                <a:lnTo>
                  <a:pt x="102044" y="103759"/>
                </a:lnTo>
                <a:lnTo>
                  <a:pt x="109728" y="97281"/>
                </a:lnTo>
                <a:lnTo>
                  <a:pt x="102044" y="94996"/>
                </a:lnTo>
                <a:lnTo>
                  <a:pt x="79006" y="93725"/>
                </a:lnTo>
                <a:lnTo>
                  <a:pt x="51574" y="93725"/>
                </a:lnTo>
                <a:lnTo>
                  <a:pt x="39496" y="92582"/>
                </a:lnTo>
                <a:lnTo>
                  <a:pt x="38404" y="88518"/>
                </a:lnTo>
                <a:lnTo>
                  <a:pt x="39496" y="80899"/>
                </a:lnTo>
                <a:lnTo>
                  <a:pt x="40601" y="69215"/>
                </a:lnTo>
                <a:lnTo>
                  <a:pt x="39496" y="55625"/>
                </a:lnTo>
                <a:lnTo>
                  <a:pt x="34010" y="36322"/>
                </a:lnTo>
                <a:lnTo>
                  <a:pt x="36207" y="20574"/>
                </a:lnTo>
                <a:lnTo>
                  <a:pt x="36207" y="15240"/>
                </a:lnTo>
                <a:lnTo>
                  <a:pt x="32918" y="4699"/>
                </a:lnTo>
                <a:lnTo>
                  <a:pt x="19748" y="0"/>
                </a:lnTo>
                <a:close/>
              </a:path>
            </a:pathLst>
          </a:custGeom>
          <a:solidFill>
            <a:srgbClr val="000000"/>
          </a:solidFill>
        </p:spPr>
        <p:txBody>
          <a:bodyPr wrap="square" lIns="0" tIns="0" rIns="0" bIns="0" rtlCol="0"/>
          <a:lstStyle/>
          <a:p>
            <a:endParaRPr/>
          </a:p>
        </p:txBody>
      </p:sp>
      <p:sp>
        <p:nvSpPr>
          <p:cNvPr id="249" name="object 249"/>
          <p:cNvSpPr/>
          <p:nvPr/>
        </p:nvSpPr>
        <p:spPr>
          <a:xfrm>
            <a:off x="1914144" y="2653283"/>
            <a:ext cx="40640" cy="33655"/>
          </a:xfrm>
          <a:custGeom>
            <a:avLst/>
            <a:gdLst/>
            <a:ahLst/>
            <a:cxnLst/>
            <a:rect l="l" t="t" r="r" b="b"/>
            <a:pathLst>
              <a:path w="40639" h="33655">
                <a:moveTo>
                  <a:pt x="20700" y="0"/>
                </a:moveTo>
                <a:lnTo>
                  <a:pt x="12064" y="635"/>
                </a:lnTo>
                <a:lnTo>
                  <a:pt x="5461" y="3556"/>
                </a:lnTo>
                <a:lnTo>
                  <a:pt x="0" y="8255"/>
                </a:lnTo>
                <a:lnTo>
                  <a:pt x="0" y="11811"/>
                </a:lnTo>
                <a:lnTo>
                  <a:pt x="6604" y="17018"/>
                </a:lnTo>
                <a:lnTo>
                  <a:pt x="10922" y="20574"/>
                </a:lnTo>
                <a:lnTo>
                  <a:pt x="13081" y="25908"/>
                </a:lnTo>
                <a:lnTo>
                  <a:pt x="13081" y="30607"/>
                </a:lnTo>
                <a:lnTo>
                  <a:pt x="20700" y="33528"/>
                </a:lnTo>
                <a:lnTo>
                  <a:pt x="24003" y="31750"/>
                </a:lnTo>
                <a:lnTo>
                  <a:pt x="27305" y="27686"/>
                </a:lnTo>
                <a:lnTo>
                  <a:pt x="27305" y="25908"/>
                </a:lnTo>
                <a:lnTo>
                  <a:pt x="28320" y="20574"/>
                </a:lnTo>
                <a:lnTo>
                  <a:pt x="34925" y="15875"/>
                </a:lnTo>
                <a:lnTo>
                  <a:pt x="40386" y="11811"/>
                </a:lnTo>
                <a:lnTo>
                  <a:pt x="40386" y="8255"/>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50" name="object 250"/>
          <p:cNvSpPr/>
          <p:nvPr/>
        </p:nvSpPr>
        <p:spPr>
          <a:xfrm>
            <a:off x="1914144" y="2653283"/>
            <a:ext cx="40640" cy="33655"/>
          </a:xfrm>
          <a:custGeom>
            <a:avLst/>
            <a:gdLst/>
            <a:ahLst/>
            <a:cxnLst/>
            <a:rect l="l" t="t" r="r" b="b"/>
            <a:pathLst>
              <a:path w="40639" h="33655">
                <a:moveTo>
                  <a:pt x="13081" y="30607"/>
                </a:moveTo>
                <a:lnTo>
                  <a:pt x="13081" y="25908"/>
                </a:lnTo>
                <a:lnTo>
                  <a:pt x="10922" y="20574"/>
                </a:lnTo>
                <a:lnTo>
                  <a:pt x="6604" y="17018"/>
                </a:lnTo>
                <a:lnTo>
                  <a:pt x="0" y="11811"/>
                </a:lnTo>
                <a:lnTo>
                  <a:pt x="0" y="8255"/>
                </a:lnTo>
                <a:lnTo>
                  <a:pt x="5461" y="3556"/>
                </a:lnTo>
                <a:lnTo>
                  <a:pt x="12064" y="635"/>
                </a:lnTo>
                <a:lnTo>
                  <a:pt x="20700" y="0"/>
                </a:lnTo>
                <a:lnTo>
                  <a:pt x="27305" y="635"/>
                </a:lnTo>
                <a:lnTo>
                  <a:pt x="31623" y="1143"/>
                </a:lnTo>
                <a:lnTo>
                  <a:pt x="38226" y="4064"/>
                </a:lnTo>
                <a:lnTo>
                  <a:pt x="40386" y="8255"/>
                </a:lnTo>
                <a:lnTo>
                  <a:pt x="40386" y="11811"/>
                </a:lnTo>
                <a:lnTo>
                  <a:pt x="34925" y="15875"/>
                </a:lnTo>
                <a:lnTo>
                  <a:pt x="28320" y="20574"/>
                </a:lnTo>
                <a:lnTo>
                  <a:pt x="27305" y="25908"/>
                </a:lnTo>
                <a:lnTo>
                  <a:pt x="27305" y="27686"/>
                </a:lnTo>
                <a:lnTo>
                  <a:pt x="24003" y="31750"/>
                </a:lnTo>
                <a:lnTo>
                  <a:pt x="20700" y="33528"/>
                </a:lnTo>
                <a:lnTo>
                  <a:pt x="13081" y="30607"/>
                </a:lnTo>
                <a:close/>
              </a:path>
            </a:pathLst>
          </a:custGeom>
          <a:ln w="4572">
            <a:solidFill>
              <a:srgbClr val="000000"/>
            </a:solidFill>
          </a:ln>
        </p:spPr>
        <p:txBody>
          <a:bodyPr wrap="square" lIns="0" tIns="0" rIns="0" bIns="0" rtlCol="0"/>
          <a:lstStyle/>
          <a:p>
            <a:endParaRPr/>
          </a:p>
        </p:txBody>
      </p:sp>
      <p:sp>
        <p:nvSpPr>
          <p:cNvPr id="251" name="object 251"/>
          <p:cNvSpPr/>
          <p:nvPr/>
        </p:nvSpPr>
        <p:spPr>
          <a:xfrm>
            <a:off x="1869185" y="2650998"/>
            <a:ext cx="30480" cy="6985"/>
          </a:xfrm>
          <a:custGeom>
            <a:avLst/>
            <a:gdLst/>
            <a:ahLst/>
            <a:cxnLst/>
            <a:rect l="l" t="t" r="r" b="b"/>
            <a:pathLst>
              <a:path w="30480" h="6985">
                <a:moveTo>
                  <a:pt x="7619" y="0"/>
                </a:moveTo>
                <a:lnTo>
                  <a:pt x="2158" y="0"/>
                </a:lnTo>
                <a:lnTo>
                  <a:pt x="0" y="2539"/>
                </a:lnTo>
                <a:lnTo>
                  <a:pt x="3301" y="4952"/>
                </a:lnTo>
                <a:lnTo>
                  <a:pt x="30480" y="6857"/>
                </a:lnTo>
                <a:lnTo>
                  <a:pt x="7619" y="0"/>
                </a:lnTo>
                <a:close/>
              </a:path>
            </a:pathLst>
          </a:custGeom>
          <a:solidFill>
            <a:srgbClr val="000000"/>
          </a:solidFill>
        </p:spPr>
        <p:txBody>
          <a:bodyPr wrap="square" lIns="0" tIns="0" rIns="0" bIns="0" rtlCol="0"/>
          <a:lstStyle/>
          <a:p>
            <a:endParaRPr/>
          </a:p>
        </p:txBody>
      </p:sp>
      <p:sp>
        <p:nvSpPr>
          <p:cNvPr id="252" name="object 252"/>
          <p:cNvSpPr/>
          <p:nvPr/>
        </p:nvSpPr>
        <p:spPr>
          <a:xfrm>
            <a:off x="1899666" y="2633472"/>
            <a:ext cx="14604" cy="11430"/>
          </a:xfrm>
          <a:custGeom>
            <a:avLst/>
            <a:gdLst/>
            <a:ahLst/>
            <a:cxnLst/>
            <a:rect l="l" t="t" r="r" b="b"/>
            <a:pathLst>
              <a:path w="14605" h="11430">
                <a:moveTo>
                  <a:pt x="7746" y="0"/>
                </a:moveTo>
                <a:lnTo>
                  <a:pt x="2285" y="1777"/>
                </a:lnTo>
                <a:lnTo>
                  <a:pt x="0" y="3555"/>
                </a:lnTo>
                <a:lnTo>
                  <a:pt x="14477" y="11429"/>
                </a:lnTo>
                <a:lnTo>
                  <a:pt x="11175" y="2412"/>
                </a:lnTo>
                <a:lnTo>
                  <a:pt x="7746" y="0"/>
                </a:lnTo>
                <a:close/>
              </a:path>
            </a:pathLst>
          </a:custGeom>
          <a:solidFill>
            <a:srgbClr val="000000"/>
          </a:solidFill>
        </p:spPr>
        <p:txBody>
          <a:bodyPr wrap="square" lIns="0" tIns="0" rIns="0" bIns="0" rtlCol="0"/>
          <a:lstStyle/>
          <a:p>
            <a:endParaRPr/>
          </a:p>
        </p:txBody>
      </p:sp>
      <p:sp>
        <p:nvSpPr>
          <p:cNvPr id="253" name="object 253"/>
          <p:cNvSpPr/>
          <p:nvPr/>
        </p:nvSpPr>
        <p:spPr>
          <a:xfrm>
            <a:off x="1943100" y="2631185"/>
            <a:ext cx="11430" cy="13335"/>
          </a:xfrm>
          <a:custGeom>
            <a:avLst/>
            <a:gdLst/>
            <a:ahLst/>
            <a:cxnLst/>
            <a:rect l="l" t="t" r="r" b="b"/>
            <a:pathLst>
              <a:path w="11430" h="13335">
                <a:moveTo>
                  <a:pt x="5714" y="0"/>
                </a:moveTo>
                <a:lnTo>
                  <a:pt x="0" y="2920"/>
                </a:lnTo>
                <a:lnTo>
                  <a:pt x="2286" y="12953"/>
                </a:lnTo>
                <a:lnTo>
                  <a:pt x="10287" y="4063"/>
                </a:lnTo>
                <a:lnTo>
                  <a:pt x="11430" y="1143"/>
                </a:lnTo>
                <a:lnTo>
                  <a:pt x="5714" y="0"/>
                </a:lnTo>
                <a:close/>
              </a:path>
            </a:pathLst>
          </a:custGeom>
          <a:solidFill>
            <a:srgbClr val="000000"/>
          </a:solidFill>
        </p:spPr>
        <p:txBody>
          <a:bodyPr wrap="square" lIns="0" tIns="0" rIns="0" bIns="0" rtlCol="0"/>
          <a:lstStyle/>
          <a:p>
            <a:endParaRPr/>
          </a:p>
        </p:txBody>
      </p:sp>
      <p:sp>
        <p:nvSpPr>
          <p:cNvPr id="254" name="object 254"/>
          <p:cNvSpPr/>
          <p:nvPr/>
        </p:nvSpPr>
        <p:spPr>
          <a:xfrm>
            <a:off x="1965198" y="2641092"/>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55" name="object 255"/>
          <p:cNvSpPr/>
          <p:nvPr/>
        </p:nvSpPr>
        <p:spPr>
          <a:xfrm>
            <a:off x="1876805" y="2700527"/>
            <a:ext cx="116205" cy="52705"/>
          </a:xfrm>
          <a:custGeom>
            <a:avLst/>
            <a:gdLst/>
            <a:ahLst/>
            <a:cxnLst/>
            <a:rect l="l" t="t" r="r" b="b"/>
            <a:pathLst>
              <a:path w="116205" h="52705">
                <a:moveTo>
                  <a:pt x="48132" y="0"/>
                </a:moveTo>
                <a:lnTo>
                  <a:pt x="30606" y="0"/>
                </a:lnTo>
                <a:lnTo>
                  <a:pt x="10921" y="2921"/>
                </a:lnTo>
                <a:lnTo>
                  <a:pt x="3301" y="8763"/>
                </a:lnTo>
                <a:lnTo>
                  <a:pt x="0" y="16891"/>
                </a:lnTo>
                <a:lnTo>
                  <a:pt x="3301" y="27432"/>
                </a:lnTo>
                <a:lnTo>
                  <a:pt x="15239" y="39116"/>
                </a:lnTo>
                <a:lnTo>
                  <a:pt x="33908" y="46736"/>
                </a:lnTo>
                <a:lnTo>
                  <a:pt x="49149" y="50800"/>
                </a:lnTo>
                <a:lnTo>
                  <a:pt x="66675" y="52578"/>
                </a:lnTo>
                <a:lnTo>
                  <a:pt x="77596" y="50292"/>
                </a:lnTo>
                <a:lnTo>
                  <a:pt x="86360" y="46736"/>
                </a:lnTo>
                <a:lnTo>
                  <a:pt x="90677" y="39116"/>
                </a:lnTo>
                <a:lnTo>
                  <a:pt x="88518" y="30353"/>
                </a:lnTo>
                <a:lnTo>
                  <a:pt x="85217" y="22733"/>
                </a:lnTo>
                <a:lnTo>
                  <a:pt x="98869" y="18669"/>
                </a:lnTo>
                <a:lnTo>
                  <a:pt x="80899" y="18669"/>
                </a:lnTo>
                <a:lnTo>
                  <a:pt x="76454" y="14605"/>
                </a:lnTo>
                <a:lnTo>
                  <a:pt x="61213" y="5207"/>
                </a:lnTo>
                <a:lnTo>
                  <a:pt x="48132" y="0"/>
                </a:lnTo>
                <a:close/>
              </a:path>
              <a:path w="116205" h="52705">
                <a:moveTo>
                  <a:pt x="112521" y="9906"/>
                </a:moveTo>
                <a:lnTo>
                  <a:pt x="80899" y="18669"/>
                </a:lnTo>
                <a:lnTo>
                  <a:pt x="98869" y="18669"/>
                </a:lnTo>
                <a:lnTo>
                  <a:pt x="112521" y="14605"/>
                </a:lnTo>
                <a:lnTo>
                  <a:pt x="115824" y="11684"/>
                </a:lnTo>
                <a:lnTo>
                  <a:pt x="112521" y="9906"/>
                </a:lnTo>
                <a:close/>
              </a:path>
            </a:pathLst>
          </a:custGeom>
          <a:solidFill>
            <a:srgbClr val="000000"/>
          </a:solidFill>
        </p:spPr>
        <p:txBody>
          <a:bodyPr wrap="square" lIns="0" tIns="0" rIns="0" bIns="0" rtlCol="0"/>
          <a:lstStyle/>
          <a:p>
            <a:endParaRPr/>
          </a:p>
        </p:txBody>
      </p:sp>
      <p:sp>
        <p:nvSpPr>
          <p:cNvPr id="256" name="object 256"/>
          <p:cNvSpPr/>
          <p:nvPr/>
        </p:nvSpPr>
        <p:spPr>
          <a:xfrm>
            <a:off x="1959864" y="2650235"/>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1"/>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57" name="object 257"/>
          <p:cNvSpPr/>
          <p:nvPr/>
        </p:nvSpPr>
        <p:spPr>
          <a:xfrm>
            <a:off x="1836420" y="2759201"/>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5"/>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58" name="object 258"/>
          <p:cNvSpPr/>
          <p:nvPr/>
        </p:nvSpPr>
        <p:spPr>
          <a:xfrm>
            <a:off x="1910333" y="2755392"/>
            <a:ext cx="86995" cy="87630"/>
          </a:xfrm>
          <a:custGeom>
            <a:avLst/>
            <a:gdLst/>
            <a:ahLst/>
            <a:cxnLst/>
            <a:rect l="l" t="t" r="r" b="b"/>
            <a:pathLst>
              <a:path w="86994" h="87630">
                <a:moveTo>
                  <a:pt x="35179" y="0"/>
                </a:moveTo>
                <a:lnTo>
                  <a:pt x="14351" y="1143"/>
                </a:lnTo>
                <a:lnTo>
                  <a:pt x="4445" y="9397"/>
                </a:lnTo>
                <a:lnTo>
                  <a:pt x="7747" y="20574"/>
                </a:lnTo>
                <a:lnTo>
                  <a:pt x="11049" y="37083"/>
                </a:lnTo>
                <a:lnTo>
                  <a:pt x="11049" y="52958"/>
                </a:lnTo>
                <a:lnTo>
                  <a:pt x="4445" y="65912"/>
                </a:lnTo>
                <a:lnTo>
                  <a:pt x="0" y="74040"/>
                </a:lnTo>
                <a:lnTo>
                  <a:pt x="3302" y="80009"/>
                </a:lnTo>
                <a:lnTo>
                  <a:pt x="14351" y="83565"/>
                </a:lnTo>
                <a:lnTo>
                  <a:pt x="25273" y="86487"/>
                </a:lnTo>
                <a:lnTo>
                  <a:pt x="38481" y="87630"/>
                </a:lnTo>
                <a:lnTo>
                  <a:pt x="54991" y="87630"/>
                </a:lnTo>
                <a:lnTo>
                  <a:pt x="73660" y="81152"/>
                </a:lnTo>
                <a:lnTo>
                  <a:pt x="86868" y="67690"/>
                </a:lnTo>
                <a:lnTo>
                  <a:pt x="85725" y="54737"/>
                </a:lnTo>
                <a:lnTo>
                  <a:pt x="76962" y="40005"/>
                </a:lnTo>
                <a:lnTo>
                  <a:pt x="75818" y="27685"/>
                </a:lnTo>
                <a:lnTo>
                  <a:pt x="65913" y="10540"/>
                </a:lnTo>
                <a:lnTo>
                  <a:pt x="57150" y="2920"/>
                </a:lnTo>
                <a:lnTo>
                  <a:pt x="35179" y="0"/>
                </a:lnTo>
                <a:close/>
              </a:path>
            </a:pathLst>
          </a:custGeom>
          <a:solidFill>
            <a:srgbClr val="000000"/>
          </a:solidFill>
        </p:spPr>
        <p:txBody>
          <a:bodyPr wrap="square" lIns="0" tIns="0" rIns="0" bIns="0" rtlCol="0"/>
          <a:lstStyle/>
          <a:p>
            <a:endParaRPr/>
          </a:p>
        </p:txBody>
      </p:sp>
      <p:sp>
        <p:nvSpPr>
          <p:cNvPr id="259" name="object 259"/>
          <p:cNvSpPr/>
          <p:nvPr/>
        </p:nvSpPr>
        <p:spPr>
          <a:xfrm>
            <a:off x="1886711" y="2826257"/>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60" name="object 260"/>
          <p:cNvSpPr/>
          <p:nvPr/>
        </p:nvSpPr>
        <p:spPr>
          <a:xfrm>
            <a:off x="1956816" y="2826257"/>
            <a:ext cx="109220" cy="106680"/>
          </a:xfrm>
          <a:custGeom>
            <a:avLst/>
            <a:gdLst/>
            <a:ahLst/>
            <a:cxnLst/>
            <a:rect l="l" t="t" r="r" b="b"/>
            <a:pathLst>
              <a:path w="109219" h="106680">
                <a:moveTo>
                  <a:pt x="19557" y="0"/>
                </a:moveTo>
                <a:lnTo>
                  <a:pt x="1142" y="635"/>
                </a:lnTo>
                <a:lnTo>
                  <a:pt x="0" y="4699"/>
                </a:lnTo>
                <a:lnTo>
                  <a:pt x="1142" y="14605"/>
                </a:lnTo>
                <a:lnTo>
                  <a:pt x="10921" y="30480"/>
                </a:lnTo>
                <a:lnTo>
                  <a:pt x="18541" y="41656"/>
                </a:lnTo>
                <a:lnTo>
                  <a:pt x="27177" y="56896"/>
                </a:lnTo>
                <a:lnTo>
                  <a:pt x="29463" y="69215"/>
                </a:lnTo>
                <a:lnTo>
                  <a:pt x="29463" y="80264"/>
                </a:lnTo>
                <a:lnTo>
                  <a:pt x="25018" y="87884"/>
                </a:lnTo>
                <a:lnTo>
                  <a:pt x="21843" y="91440"/>
                </a:lnTo>
                <a:lnTo>
                  <a:pt x="21843" y="93725"/>
                </a:lnTo>
                <a:lnTo>
                  <a:pt x="27177" y="97281"/>
                </a:lnTo>
                <a:lnTo>
                  <a:pt x="38100" y="98425"/>
                </a:lnTo>
                <a:lnTo>
                  <a:pt x="52323" y="98425"/>
                </a:lnTo>
                <a:lnTo>
                  <a:pt x="79501" y="102616"/>
                </a:lnTo>
                <a:lnTo>
                  <a:pt x="90423" y="106680"/>
                </a:lnTo>
                <a:lnTo>
                  <a:pt x="101345" y="103759"/>
                </a:lnTo>
                <a:lnTo>
                  <a:pt x="108965" y="97281"/>
                </a:lnTo>
                <a:lnTo>
                  <a:pt x="101345" y="94996"/>
                </a:lnTo>
                <a:lnTo>
                  <a:pt x="78485" y="93725"/>
                </a:lnTo>
                <a:lnTo>
                  <a:pt x="51181" y="93725"/>
                </a:lnTo>
                <a:lnTo>
                  <a:pt x="39242" y="92583"/>
                </a:lnTo>
                <a:lnTo>
                  <a:pt x="38100" y="88518"/>
                </a:lnTo>
                <a:lnTo>
                  <a:pt x="39242" y="80899"/>
                </a:lnTo>
                <a:lnTo>
                  <a:pt x="40258" y="69215"/>
                </a:lnTo>
                <a:lnTo>
                  <a:pt x="39242" y="55625"/>
                </a:lnTo>
                <a:lnTo>
                  <a:pt x="33781" y="36322"/>
                </a:lnTo>
                <a:lnTo>
                  <a:pt x="35940" y="20574"/>
                </a:lnTo>
                <a:lnTo>
                  <a:pt x="35940" y="15240"/>
                </a:lnTo>
                <a:lnTo>
                  <a:pt x="32638" y="4699"/>
                </a:lnTo>
                <a:lnTo>
                  <a:pt x="19557" y="0"/>
                </a:lnTo>
                <a:close/>
              </a:path>
            </a:pathLst>
          </a:custGeom>
          <a:solidFill>
            <a:srgbClr val="000000"/>
          </a:solidFill>
        </p:spPr>
        <p:txBody>
          <a:bodyPr wrap="square" lIns="0" tIns="0" rIns="0" bIns="0" rtlCol="0"/>
          <a:lstStyle/>
          <a:p>
            <a:endParaRPr/>
          </a:p>
        </p:txBody>
      </p:sp>
      <p:sp>
        <p:nvSpPr>
          <p:cNvPr id="261" name="object 261"/>
          <p:cNvSpPr/>
          <p:nvPr/>
        </p:nvSpPr>
        <p:spPr>
          <a:xfrm>
            <a:off x="2809494" y="2682239"/>
            <a:ext cx="40640" cy="33020"/>
          </a:xfrm>
          <a:custGeom>
            <a:avLst/>
            <a:gdLst/>
            <a:ahLst/>
            <a:cxnLst/>
            <a:rect l="l" t="t" r="r" b="b"/>
            <a:pathLst>
              <a:path w="40639" h="33019">
                <a:moveTo>
                  <a:pt x="20700" y="0"/>
                </a:moveTo>
                <a:lnTo>
                  <a:pt x="12064" y="635"/>
                </a:lnTo>
                <a:lnTo>
                  <a:pt x="5461" y="3429"/>
                </a:lnTo>
                <a:lnTo>
                  <a:pt x="0" y="8001"/>
                </a:lnTo>
                <a:lnTo>
                  <a:pt x="0" y="11557"/>
                </a:lnTo>
                <a:lnTo>
                  <a:pt x="6604" y="16637"/>
                </a:lnTo>
                <a:lnTo>
                  <a:pt x="10922" y="20066"/>
                </a:lnTo>
                <a:lnTo>
                  <a:pt x="13081" y="25273"/>
                </a:lnTo>
                <a:lnTo>
                  <a:pt x="13081" y="29845"/>
                </a:lnTo>
                <a:lnTo>
                  <a:pt x="20700" y="32766"/>
                </a:lnTo>
                <a:lnTo>
                  <a:pt x="24003" y="30987"/>
                </a:lnTo>
                <a:lnTo>
                  <a:pt x="27305" y="27051"/>
                </a:lnTo>
                <a:lnTo>
                  <a:pt x="27305" y="25273"/>
                </a:lnTo>
                <a:lnTo>
                  <a:pt x="28320" y="20066"/>
                </a:lnTo>
                <a:lnTo>
                  <a:pt x="34925" y="15493"/>
                </a:lnTo>
                <a:lnTo>
                  <a:pt x="40386" y="11557"/>
                </a:lnTo>
                <a:lnTo>
                  <a:pt x="40386" y="8001"/>
                </a:lnTo>
                <a:lnTo>
                  <a:pt x="38226" y="4064"/>
                </a:lnTo>
                <a:lnTo>
                  <a:pt x="31623" y="1143"/>
                </a:lnTo>
                <a:lnTo>
                  <a:pt x="27305" y="635"/>
                </a:lnTo>
                <a:lnTo>
                  <a:pt x="20700" y="0"/>
                </a:lnTo>
                <a:close/>
              </a:path>
            </a:pathLst>
          </a:custGeom>
          <a:solidFill>
            <a:srgbClr val="FFFF00"/>
          </a:solidFill>
        </p:spPr>
        <p:txBody>
          <a:bodyPr wrap="square" lIns="0" tIns="0" rIns="0" bIns="0" rtlCol="0"/>
          <a:lstStyle/>
          <a:p>
            <a:endParaRPr/>
          </a:p>
        </p:txBody>
      </p:sp>
      <p:sp>
        <p:nvSpPr>
          <p:cNvPr id="262" name="object 262"/>
          <p:cNvSpPr/>
          <p:nvPr/>
        </p:nvSpPr>
        <p:spPr>
          <a:xfrm>
            <a:off x="2809494" y="2682239"/>
            <a:ext cx="40640" cy="33020"/>
          </a:xfrm>
          <a:custGeom>
            <a:avLst/>
            <a:gdLst/>
            <a:ahLst/>
            <a:cxnLst/>
            <a:rect l="l" t="t" r="r" b="b"/>
            <a:pathLst>
              <a:path w="40639" h="33019">
                <a:moveTo>
                  <a:pt x="13081" y="29845"/>
                </a:moveTo>
                <a:lnTo>
                  <a:pt x="13081" y="25273"/>
                </a:lnTo>
                <a:lnTo>
                  <a:pt x="10922" y="20066"/>
                </a:lnTo>
                <a:lnTo>
                  <a:pt x="6604" y="16637"/>
                </a:lnTo>
                <a:lnTo>
                  <a:pt x="0" y="11557"/>
                </a:lnTo>
                <a:lnTo>
                  <a:pt x="0" y="8001"/>
                </a:lnTo>
                <a:lnTo>
                  <a:pt x="5461" y="3429"/>
                </a:lnTo>
                <a:lnTo>
                  <a:pt x="12064" y="635"/>
                </a:lnTo>
                <a:lnTo>
                  <a:pt x="20700" y="0"/>
                </a:lnTo>
                <a:lnTo>
                  <a:pt x="27305" y="635"/>
                </a:lnTo>
                <a:lnTo>
                  <a:pt x="31623" y="1143"/>
                </a:lnTo>
                <a:lnTo>
                  <a:pt x="38226" y="4064"/>
                </a:lnTo>
                <a:lnTo>
                  <a:pt x="40386" y="8001"/>
                </a:lnTo>
                <a:lnTo>
                  <a:pt x="40386" y="11557"/>
                </a:lnTo>
                <a:lnTo>
                  <a:pt x="34925" y="15493"/>
                </a:lnTo>
                <a:lnTo>
                  <a:pt x="28320" y="20066"/>
                </a:lnTo>
                <a:lnTo>
                  <a:pt x="27305" y="25273"/>
                </a:lnTo>
                <a:lnTo>
                  <a:pt x="27305" y="27051"/>
                </a:lnTo>
                <a:lnTo>
                  <a:pt x="24003" y="30987"/>
                </a:lnTo>
                <a:lnTo>
                  <a:pt x="20700" y="32766"/>
                </a:lnTo>
                <a:lnTo>
                  <a:pt x="13081" y="29845"/>
                </a:lnTo>
                <a:close/>
              </a:path>
            </a:pathLst>
          </a:custGeom>
          <a:ln w="4572">
            <a:solidFill>
              <a:srgbClr val="000000"/>
            </a:solidFill>
          </a:ln>
        </p:spPr>
        <p:txBody>
          <a:bodyPr wrap="square" lIns="0" tIns="0" rIns="0" bIns="0" rtlCol="0"/>
          <a:lstStyle/>
          <a:p>
            <a:endParaRPr/>
          </a:p>
        </p:txBody>
      </p:sp>
      <p:sp>
        <p:nvSpPr>
          <p:cNvPr id="263" name="object 263"/>
          <p:cNvSpPr/>
          <p:nvPr/>
        </p:nvSpPr>
        <p:spPr>
          <a:xfrm>
            <a:off x="2764535" y="2679954"/>
            <a:ext cx="30480" cy="6350"/>
          </a:xfrm>
          <a:custGeom>
            <a:avLst/>
            <a:gdLst/>
            <a:ahLst/>
            <a:cxnLst/>
            <a:rect l="l" t="t" r="r" b="b"/>
            <a:pathLst>
              <a:path w="30480" h="6350">
                <a:moveTo>
                  <a:pt x="7619" y="0"/>
                </a:moveTo>
                <a:lnTo>
                  <a:pt x="2158" y="0"/>
                </a:lnTo>
                <a:lnTo>
                  <a:pt x="0" y="2158"/>
                </a:lnTo>
                <a:lnTo>
                  <a:pt x="3301" y="4444"/>
                </a:lnTo>
                <a:lnTo>
                  <a:pt x="30480" y="6095"/>
                </a:lnTo>
                <a:lnTo>
                  <a:pt x="7619" y="0"/>
                </a:lnTo>
                <a:close/>
              </a:path>
            </a:pathLst>
          </a:custGeom>
          <a:solidFill>
            <a:srgbClr val="000000"/>
          </a:solidFill>
        </p:spPr>
        <p:txBody>
          <a:bodyPr wrap="square" lIns="0" tIns="0" rIns="0" bIns="0" rtlCol="0"/>
          <a:lstStyle/>
          <a:p>
            <a:endParaRPr/>
          </a:p>
        </p:txBody>
      </p:sp>
      <p:sp>
        <p:nvSpPr>
          <p:cNvPr id="264" name="object 264"/>
          <p:cNvSpPr/>
          <p:nvPr/>
        </p:nvSpPr>
        <p:spPr>
          <a:xfrm>
            <a:off x="2795016" y="2662427"/>
            <a:ext cx="14604" cy="10795"/>
          </a:xfrm>
          <a:custGeom>
            <a:avLst/>
            <a:gdLst/>
            <a:ahLst/>
            <a:cxnLst/>
            <a:rect l="l" t="t" r="r" b="b"/>
            <a:pathLst>
              <a:path w="14605" h="10794">
                <a:moveTo>
                  <a:pt x="7746" y="0"/>
                </a:moveTo>
                <a:lnTo>
                  <a:pt x="2285" y="1651"/>
                </a:lnTo>
                <a:lnTo>
                  <a:pt x="0" y="3429"/>
                </a:lnTo>
                <a:lnTo>
                  <a:pt x="14477" y="10668"/>
                </a:lnTo>
                <a:lnTo>
                  <a:pt x="11175" y="2286"/>
                </a:lnTo>
                <a:lnTo>
                  <a:pt x="7746" y="0"/>
                </a:lnTo>
                <a:close/>
              </a:path>
            </a:pathLst>
          </a:custGeom>
          <a:solidFill>
            <a:srgbClr val="000000"/>
          </a:solidFill>
        </p:spPr>
        <p:txBody>
          <a:bodyPr wrap="square" lIns="0" tIns="0" rIns="0" bIns="0" rtlCol="0"/>
          <a:lstStyle/>
          <a:p>
            <a:endParaRPr/>
          </a:p>
        </p:txBody>
      </p:sp>
      <p:sp>
        <p:nvSpPr>
          <p:cNvPr id="265" name="object 265"/>
          <p:cNvSpPr/>
          <p:nvPr/>
        </p:nvSpPr>
        <p:spPr>
          <a:xfrm>
            <a:off x="2839211" y="2659379"/>
            <a:ext cx="10795" cy="13335"/>
          </a:xfrm>
          <a:custGeom>
            <a:avLst/>
            <a:gdLst/>
            <a:ahLst/>
            <a:cxnLst/>
            <a:rect l="l" t="t" r="r" b="b"/>
            <a:pathLst>
              <a:path w="10794" h="13335">
                <a:moveTo>
                  <a:pt x="5333" y="0"/>
                </a:moveTo>
                <a:lnTo>
                  <a:pt x="0" y="2920"/>
                </a:lnTo>
                <a:lnTo>
                  <a:pt x="2158" y="12953"/>
                </a:lnTo>
                <a:lnTo>
                  <a:pt x="9651" y="4063"/>
                </a:lnTo>
                <a:lnTo>
                  <a:pt x="10668" y="1143"/>
                </a:lnTo>
                <a:lnTo>
                  <a:pt x="5333" y="0"/>
                </a:lnTo>
                <a:close/>
              </a:path>
            </a:pathLst>
          </a:custGeom>
          <a:solidFill>
            <a:srgbClr val="000000"/>
          </a:solidFill>
        </p:spPr>
        <p:txBody>
          <a:bodyPr wrap="square" lIns="0" tIns="0" rIns="0" bIns="0" rtlCol="0"/>
          <a:lstStyle/>
          <a:p>
            <a:endParaRPr/>
          </a:p>
        </p:txBody>
      </p:sp>
      <p:sp>
        <p:nvSpPr>
          <p:cNvPr id="266" name="object 266"/>
          <p:cNvSpPr/>
          <p:nvPr/>
        </p:nvSpPr>
        <p:spPr>
          <a:xfrm>
            <a:off x="2860548" y="2669285"/>
            <a:ext cx="29845" cy="7620"/>
          </a:xfrm>
          <a:custGeom>
            <a:avLst/>
            <a:gdLst/>
            <a:ahLst/>
            <a:cxnLst/>
            <a:rect l="l" t="t" r="r" b="b"/>
            <a:pathLst>
              <a:path w="29844" h="7619">
                <a:moveTo>
                  <a:pt x="20954" y="0"/>
                </a:moveTo>
                <a:lnTo>
                  <a:pt x="0" y="7619"/>
                </a:lnTo>
                <a:lnTo>
                  <a:pt x="24256" y="5841"/>
                </a:lnTo>
                <a:lnTo>
                  <a:pt x="29718" y="4063"/>
                </a:lnTo>
                <a:lnTo>
                  <a:pt x="29718" y="1777"/>
                </a:lnTo>
                <a:lnTo>
                  <a:pt x="20954" y="0"/>
                </a:lnTo>
                <a:close/>
              </a:path>
            </a:pathLst>
          </a:custGeom>
          <a:solidFill>
            <a:srgbClr val="000000"/>
          </a:solidFill>
        </p:spPr>
        <p:txBody>
          <a:bodyPr wrap="square" lIns="0" tIns="0" rIns="0" bIns="0" rtlCol="0"/>
          <a:lstStyle/>
          <a:p>
            <a:endParaRPr/>
          </a:p>
        </p:txBody>
      </p:sp>
      <p:sp>
        <p:nvSpPr>
          <p:cNvPr id="267" name="object 267"/>
          <p:cNvSpPr/>
          <p:nvPr/>
        </p:nvSpPr>
        <p:spPr>
          <a:xfrm>
            <a:off x="2772155" y="2728722"/>
            <a:ext cx="116205" cy="52705"/>
          </a:xfrm>
          <a:custGeom>
            <a:avLst/>
            <a:gdLst/>
            <a:ahLst/>
            <a:cxnLst/>
            <a:rect l="l" t="t" r="r" b="b"/>
            <a:pathLst>
              <a:path w="116205" h="52705">
                <a:moveTo>
                  <a:pt x="48132" y="0"/>
                </a:moveTo>
                <a:lnTo>
                  <a:pt x="30606" y="0"/>
                </a:lnTo>
                <a:lnTo>
                  <a:pt x="10921" y="2920"/>
                </a:lnTo>
                <a:lnTo>
                  <a:pt x="3301" y="8762"/>
                </a:lnTo>
                <a:lnTo>
                  <a:pt x="0" y="16890"/>
                </a:lnTo>
                <a:lnTo>
                  <a:pt x="3301" y="27431"/>
                </a:lnTo>
                <a:lnTo>
                  <a:pt x="15239" y="39115"/>
                </a:lnTo>
                <a:lnTo>
                  <a:pt x="33908" y="46735"/>
                </a:lnTo>
                <a:lnTo>
                  <a:pt x="49149" y="50800"/>
                </a:lnTo>
                <a:lnTo>
                  <a:pt x="66675" y="52577"/>
                </a:lnTo>
                <a:lnTo>
                  <a:pt x="77596" y="50291"/>
                </a:lnTo>
                <a:lnTo>
                  <a:pt x="86360" y="46735"/>
                </a:lnTo>
                <a:lnTo>
                  <a:pt x="90677" y="39115"/>
                </a:lnTo>
                <a:lnTo>
                  <a:pt x="88518" y="30352"/>
                </a:lnTo>
                <a:lnTo>
                  <a:pt x="85217" y="22732"/>
                </a:lnTo>
                <a:lnTo>
                  <a:pt x="98869" y="18668"/>
                </a:lnTo>
                <a:lnTo>
                  <a:pt x="80899" y="18668"/>
                </a:lnTo>
                <a:lnTo>
                  <a:pt x="76454" y="14604"/>
                </a:lnTo>
                <a:lnTo>
                  <a:pt x="61213" y="5206"/>
                </a:lnTo>
                <a:lnTo>
                  <a:pt x="48132" y="0"/>
                </a:lnTo>
                <a:close/>
              </a:path>
              <a:path w="116205" h="52705">
                <a:moveTo>
                  <a:pt x="112521" y="9905"/>
                </a:moveTo>
                <a:lnTo>
                  <a:pt x="80899" y="18668"/>
                </a:lnTo>
                <a:lnTo>
                  <a:pt x="98869" y="18668"/>
                </a:lnTo>
                <a:lnTo>
                  <a:pt x="112521" y="14604"/>
                </a:lnTo>
                <a:lnTo>
                  <a:pt x="115824" y="11683"/>
                </a:lnTo>
                <a:lnTo>
                  <a:pt x="112521" y="9905"/>
                </a:lnTo>
                <a:close/>
              </a:path>
            </a:pathLst>
          </a:custGeom>
          <a:solidFill>
            <a:srgbClr val="000000"/>
          </a:solidFill>
        </p:spPr>
        <p:txBody>
          <a:bodyPr wrap="square" lIns="0" tIns="0" rIns="0" bIns="0" rtlCol="0"/>
          <a:lstStyle/>
          <a:p>
            <a:endParaRPr/>
          </a:p>
        </p:txBody>
      </p:sp>
      <p:sp>
        <p:nvSpPr>
          <p:cNvPr id="268" name="object 268"/>
          <p:cNvSpPr/>
          <p:nvPr/>
        </p:nvSpPr>
        <p:spPr>
          <a:xfrm>
            <a:off x="2855214" y="2678429"/>
            <a:ext cx="102235" cy="118110"/>
          </a:xfrm>
          <a:custGeom>
            <a:avLst/>
            <a:gdLst/>
            <a:ahLst/>
            <a:cxnLst/>
            <a:rect l="l" t="t" r="r" b="b"/>
            <a:pathLst>
              <a:path w="102235" h="118110">
                <a:moveTo>
                  <a:pt x="58166" y="20446"/>
                </a:moveTo>
                <a:lnTo>
                  <a:pt x="49403" y="20446"/>
                </a:lnTo>
                <a:lnTo>
                  <a:pt x="49403" y="23368"/>
                </a:lnTo>
                <a:lnTo>
                  <a:pt x="54863" y="25145"/>
                </a:lnTo>
                <a:lnTo>
                  <a:pt x="65912" y="25145"/>
                </a:lnTo>
                <a:lnTo>
                  <a:pt x="71374" y="27431"/>
                </a:lnTo>
                <a:lnTo>
                  <a:pt x="76835" y="32131"/>
                </a:lnTo>
                <a:lnTo>
                  <a:pt x="84581" y="39115"/>
                </a:lnTo>
                <a:lnTo>
                  <a:pt x="87884" y="53847"/>
                </a:lnTo>
                <a:lnTo>
                  <a:pt x="87884" y="67182"/>
                </a:lnTo>
                <a:lnTo>
                  <a:pt x="85598" y="77724"/>
                </a:lnTo>
                <a:lnTo>
                  <a:pt x="78993" y="82422"/>
                </a:lnTo>
                <a:lnTo>
                  <a:pt x="59309" y="88900"/>
                </a:lnTo>
                <a:lnTo>
                  <a:pt x="37337" y="94742"/>
                </a:lnTo>
                <a:lnTo>
                  <a:pt x="27431" y="99440"/>
                </a:lnTo>
                <a:lnTo>
                  <a:pt x="9906" y="106425"/>
                </a:lnTo>
                <a:lnTo>
                  <a:pt x="4444" y="108203"/>
                </a:lnTo>
                <a:lnTo>
                  <a:pt x="0" y="112902"/>
                </a:lnTo>
                <a:lnTo>
                  <a:pt x="5461" y="117475"/>
                </a:lnTo>
                <a:lnTo>
                  <a:pt x="10922" y="118109"/>
                </a:lnTo>
                <a:lnTo>
                  <a:pt x="27431" y="115188"/>
                </a:lnTo>
                <a:lnTo>
                  <a:pt x="53848" y="106425"/>
                </a:lnTo>
                <a:lnTo>
                  <a:pt x="100965" y="82422"/>
                </a:lnTo>
                <a:lnTo>
                  <a:pt x="101996" y="77724"/>
                </a:lnTo>
                <a:lnTo>
                  <a:pt x="102108" y="62611"/>
                </a:lnTo>
                <a:lnTo>
                  <a:pt x="95504" y="39750"/>
                </a:lnTo>
                <a:lnTo>
                  <a:pt x="98806" y="26924"/>
                </a:lnTo>
                <a:lnTo>
                  <a:pt x="101714" y="22225"/>
                </a:lnTo>
                <a:lnTo>
                  <a:pt x="69215" y="22225"/>
                </a:lnTo>
                <a:lnTo>
                  <a:pt x="58166" y="20446"/>
                </a:lnTo>
                <a:close/>
              </a:path>
              <a:path w="102235" h="118110">
                <a:moveTo>
                  <a:pt x="82296" y="0"/>
                </a:moveTo>
                <a:lnTo>
                  <a:pt x="76835" y="634"/>
                </a:lnTo>
                <a:lnTo>
                  <a:pt x="74675" y="15747"/>
                </a:lnTo>
                <a:lnTo>
                  <a:pt x="70231" y="20446"/>
                </a:lnTo>
                <a:lnTo>
                  <a:pt x="69215" y="22225"/>
                </a:lnTo>
                <a:lnTo>
                  <a:pt x="101714" y="22225"/>
                </a:lnTo>
                <a:lnTo>
                  <a:pt x="102108" y="21589"/>
                </a:lnTo>
                <a:lnTo>
                  <a:pt x="97662" y="19303"/>
                </a:lnTo>
                <a:lnTo>
                  <a:pt x="87884" y="16382"/>
                </a:lnTo>
                <a:lnTo>
                  <a:pt x="80137" y="15239"/>
                </a:lnTo>
                <a:lnTo>
                  <a:pt x="85598" y="1777"/>
                </a:lnTo>
                <a:lnTo>
                  <a:pt x="82296" y="0"/>
                </a:lnTo>
                <a:close/>
              </a:path>
            </a:pathLst>
          </a:custGeom>
          <a:solidFill>
            <a:srgbClr val="000000"/>
          </a:solidFill>
        </p:spPr>
        <p:txBody>
          <a:bodyPr wrap="square" lIns="0" tIns="0" rIns="0" bIns="0" rtlCol="0"/>
          <a:lstStyle/>
          <a:p>
            <a:endParaRPr/>
          </a:p>
        </p:txBody>
      </p:sp>
      <p:sp>
        <p:nvSpPr>
          <p:cNvPr id="269" name="object 269"/>
          <p:cNvSpPr/>
          <p:nvPr/>
        </p:nvSpPr>
        <p:spPr>
          <a:xfrm>
            <a:off x="2731770" y="2787395"/>
            <a:ext cx="93345" cy="71120"/>
          </a:xfrm>
          <a:custGeom>
            <a:avLst/>
            <a:gdLst/>
            <a:ahLst/>
            <a:cxnLst/>
            <a:rect l="l" t="t" r="r" b="b"/>
            <a:pathLst>
              <a:path w="93344" h="71119">
                <a:moveTo>
                  <a:pt x="25146" y="64389"/>
                </a:moveTo>
                <a:lnTo>
                  <a:pt x="19685" y="65531"/>
                </a:lnTo>
                <a:lnTo>
                  <a:pt x="19685" y="68580"/>
                </a:lnTo>
                <a:lnTo>
                  <a:pt x="32766" y="70866"/>
                </a:lnTo>
                <a:lnTo>
                  <a:pt x="50292" y="70866"/>
                </a:lnTo>
                <a:lnTo>
                  <a:pt x="65659" y="68580"/>
                </a:lnTo>
                <a:lnTo>
                  <a:pt x="74422" y="65531"/>
                </a:lnTo>
                <a:lnTo>
                  <a:pt x="36068" y="65531"/>
                </a:lnTo>
                <a:lnTo>
                  <a:pt x="25146" y="64389"/>
                </a:lnTo>
                <a:close/>
              </a:path>
              <a:path w="93344" h="71119">
                <a:moveTo>
                  <a:pt x="83057" y="0"/>
                </a:moveTo>
                <a:lnTo>
                  <a:pt x="41529" y="6985"/>
                </a:lnTo>
                <a:lnTo>
                  <a:pt x="1143" y="32258"/>
                </a:lnTo>
                <a:lnTo>
                  <a:pt x="0" y="35687"/>
                </a:lnTo>
                <a:lnTo>
                  <a:pt x="7619" y="43306"/>
                </a:lnTo>
                <a:lnTo>
                  <a:pt x="22987" y="46862"/>
                </a:lnTo>
                <a:lnTo>
                  <a:pt x="41529" y="50418"/>
                </a:lnTo>
                <a:lnTo>
                  <a:pt x="56896" y="52705"/>
                </a:lnTo>
                <a:lnTo>
                  <a:pt x="65659" y="55626"/>
                </a:lnTo>
                <a:lnTo>
                  <a:pt x="61213" y="59690"/>
                </a:lnTo>
                <a:lnTo>
                  <a:pt x="50292" y="65024"/>
                </a:lnTo>
                <a:lnTo>
                  <a:pt x="36068" y="65531"/>
                </a:lnTo>
                <a:lnTo>
                  <a:pt x="74422" y="65531"/>
                </a:lnTo>
                <a:lnTo>
                  <a:pt x="78740" y="61468"/>
                </a:lnTo>
                <a:lnTo>
                  <a:pt x="83057" y="56261"/>
                </a:lnTo>
                <a:lnTo>
                  <a:pt x="76581" y="52070"/>
                </a:lnTo>
                <a:lnTo>
                  <a:pt x="56896" y="49149"/>
                </a:lnTo>
                <a:lnTo>
                  <a:pt x="39369" y="46228"/>
                </a:lnTo>
                <a:lnTo>
                  <a:pt x="19685" y="41529"/>
                </a:lnTo>
                <a:lnTo>
                  <a:pt x="17525" y="37465"/>
                </a:lnTo>
                <a:lnTo>
                  <a:pt x="19685" y="29845"/>
                </a:lnTo>
                <a:lnTo>
                  <a:pt x="32766" y="21081"/>
                </a:lnTo>
                <a:lnTo>
                  <a:pt x="46990" y="15875"/>
                </a:lnTo>
                <a:lnTo>
                  <a:pt x="73279" y="11684"/>
                </a:lnTo>
                <a:lnTo>
                  <a:pt x="92963" y="9906"/>
                </a:lnTo>
                <a:lnTo>
                  <a:pt x="92963" y="2286"/>
                </a:lnTo>
                <a:lnTo>
                  <a:pt x="83057" y="0"/>
                </a:lnTo>
                <a:close/>
              </a:path>
            </a:pathLst>
          </a:custGeom>
          <a:solidFill>
            <a:srgbClr val="000000"/>
          </a:solidFill>
        </p:spPr>
        <p:txBody>
          <a:bodyPr wrap="square" lIns="0" tIns="0" rIns="0" bIns="0" rtlCol="0"/>
          <a:lstStyle/>
          <a:p>
            <a:endParaRPr/>
          </a:p>
        </p:txBody>
      </p:sp>
      <p:sp>
        <p:nvSpPr>
          <p:cNvPr id="270" name="object 270"/>
          <p:cNvSpPr/>
          <p:nvPr/>
        </p:nvSpPr>
        <p:spPr>
          <a:xfrm>
            <a:off x="2806445" y="2783585"/>
            <a:ext cx="86360" cy="87630"/>
          </a:xfrm>
          <a:custGeom>
            <a:avLst/>
            <a:gdLst/>
            <a:ahLst/>
            <a:cxnLst/>
            <a:rect l="l" t="t" r="r" b="b"/>
            <a:pathLst>
              <a:path w="86360" h="87630">
                <a:moveTo>
                  <a:pt x="34925" y="0"/>
                </a:moveTo>
                <a:lnTo>
                  <a:pt x="14224" y="1143"/>
                </a:lnTo>
                <a:lnTo>
                  <a:pt x="4318" y="9397"/>
                </a:lnTo>
                <a:lnTo>
                  <a:pt x="7620" y="20574"/>
                </a:lnTo>
                <a:lnTo>
                  <a:pt x="10922" y="37083"/>
                </a:lnTo>
                <a:lnTo>
                  <a:pt x="10922" y="52958"/>
                </a:lnTo>
                <a:lnTo>
                  <a:pt x="4318" y="65912"/>
                </a:lnTo>
                <a:lnTo>
                  <a:pt x="0" y="74040"/>
                </a:lnTo>
                <a:lnTo>
                  <a:pt x="3302" y="80009"/>
                </a:lnTo>
                <a:lnTo>
                  <a:pt x="14224" y="83565"/>
                </a:lnTo>
                <a:lnTo>
                  <a:pt x="25018" y="86487"/>
                </a:lnTo>
                <a:lnTo>
                  <a:pt x="38100" y="87630"/>
                </a:lnTo>
                <a:lnTo>
                  <a:pt x="54483" y="87630"/>
                </a:lnTo>
                <a:lnTo>
                  <a:pt x="73025" y="81152"/>
                </a:lnTo>
                <a:lnTo>
                  <a:pt x="86106" y="67690"/>
                </a:lnTo>
                <a:lnTo>
                  <a:pt x="84962" y="54737"/>
                </a:lnTo>
                <a:lnTo>
                  <a:pt x="76327" y="40005"/>
                </a:lnTo>
                <a:lnTo>
                  <a:pt x="75184" y="27686"/>
                </a:lnTo>
                <a:lnTo>
                  <a:pt x="65405" y="10540"/>
                </a:lnTo>
                <a:lnTo>
                  <a:pt x="56642" y="2920"/>
                </a:lnTo>
                <a:lnTo>
                  <a:pt x="34925" y="0"/>
                </a:lnTo>
                <a:close/>
              </a:path>
            </a:pathLst>
          </a:custGeom>
          <a:solidFill>
            <a:srgbClr val="000000"/>
          </a:solidFill>
        </p:spPr>
        <p:txBody>
          <a:bodyPr wrap="square" lIns="0" tIns="0" rIns="0" bIns="0" rtlCol="0"/>
          <a:lstStyle/>
          <a:p>
            <a:endParaRPr/>
          </a:p>
        </p:txBody>
      </p:sp>
      <p:sp>
        <p:nvSpPr>
          <p:cNvPr id="271" name="object 271"/>
          <p:cNvSpPr/>
          <p:nvPr/>
        </p:nvSpPr>
        <p:spPr>
          <a:xfrm>
            <a:off x="2782061" y="2854451"/>
            <a:ext cx="66040" cy="127000"/>
          </a:xfrm>
          <a:custGeom>
            <a:avLst/>
            <a:gdLst/>
            <a:ahLst/>
            <a:cxnLst/>
            <a:rect l="l" t="t" r="r" b="b"/>
            <a:pathLst>
              <a:path w="66039" h="127000">
                <a:moveTo>
                  <a:pt x="44831" y="0"/>
                </a:moveTo>
                <a:lnTo>
                  <a:pt x="34925" y="1778"/>
                </a:lnTo>
                <a:lnTo>
                  <a:pt x="31623" y="8762"/>
                </a:lnTo>
                <a:lnTo>
                  <a:pt x="34925" y="44450"/>
                </a:lnTo>
                <a:lnTo>
                  <a:pt x="34925" y="53340"/>
                </a:lnTo>
                <a:lnTo>
                  <a:pt x="28448" y="69087"/>
                </a:lnTo>
                <a:lnTo>
                  <a:pt x="27305" y="87884"/>
                </a:lnTo>
                <a:lnTo>
                  <a:pt x="31623" y="96647"/>
                </a:lnTo>
                <a:lnTo>
                  <a:pt x="27305" y="102489"/>
                </a:lnTo>
                <a:lnTo>
                  <a:pt x="6604" y="109474"/>
                </a:lnTo>
                <a:lnTo>
                  <a:pt x="0" y="120015"/>
                </a:lnTo>
                <a:lnTo>
                  <a:pt x="0" y="123571"/>
                </a:lnTo>
                <a:lnTo>
                  <a:pt x="16382" y="126492"/>
                </a:lnTo>
                <a:lnTo>
                  <a:pt x="20700" y="124714"/>
                </a:lnTo>
                <a:lnTo>
                  <a:pt x="21843" y="118872"/>
                </a:lnTo>
                <a:lnTo>
                  <a:pt x="27305" y="110109"/>
                </a:lnTo>
                <a:lnTo>
                  <a:pt x="33908" y="106553"/>
                </a:lnTo>
                <a:lnTo>
                  <a:pt x="42544" y="103631"/>
                </a:lnTo>
                <a:lnTo>
                  <a:pt x="49149" y="100711"/>
                </a:lnTo>
                <a:lnTo>
                  <a:pt x="51307" y="97790"/>
                </a:lnTo>
                <a:lnTo>
                  <a:pt x="45846" y="94868"/>
                </a:lnTo>
                <a:lnTo>
                  <a:pt x="42544" y="92583"/>
                </a:lnTo>
                <a:lnTo>
                  <a:pt x="38226" y="85471"/>
                </a:lnTo>
                <a:lnTo>
                  <a:pt x="42544" y="68453"/>
                </a:lnTo>
                <a:lnTo>
                  <a:pt x="51307" y="48641"/>
                </a:lnTo>
                <a:lnTo>
                  <a:pt x="61213" y="33909"/>
                </a:lnTo>
                <a:lnTo>
                  <a:pt x="65531" y="15240"/>
                </a:lnTo>
                <a:lnTo>
                  <a:pt x="61213" y="1778"/>
                </a:lnTo>
                <a:lnTo>
                  <a:pt x="44831" y="0"/>
                </a:lnTo>
                <a:close/>
              </a:path>
            </a:pathLst>
          </a:custGeom>
          <a:solidFill>
            <a:srgbClr val="000000"/>
          </a:solidFill>
        </p:spPr>
        <p:txBody>
          <a:bodyPr wrap="square" lIns="0" tIns="0" rIns="0" bIns="0" rtlCol="0"/>
          <a:lstStyle/>
          <a:p>
            <a:endParaRPr/>
          </a:p>
        </p:txBody>
      </p:sp>
      <p:sp>
        <p:nvSpPr>
          <p:cNvPr id="272" name="object 272"/>
          <p:cNvSpPr/>
          <p:nvPr/>
        </p:nvSpPr>
        <p:spPr>
          <a:xfrm>
            <a:off x="2852166" y="2854451"/>
            <a:ext cx="109855" cy="106680"/>
          </a:xfrm>
          <a:custGeom>
            <a:avLst/>
            <a:gdLst/>
            <a:ahLst/>
            <a:cxnLst/>
            <a:rect l="l" t="t" r="r" b="b"/>
            <a:pathLst>
              <a:path w="109855" h="106680">
                <a:moveTo>
                  <a:pt x="19811" y="0"/>
                </a:moveTo>
                <a:lnTo>
                  <a:pt x="1142" y="635"/>
                </a:lnTo>
                <a:lnTo>
                  <a:pt x="0" y="4699"/>
                </a:lnTo>
                <a:lnTo>
                  <a:pt x="1142" y="14605"/>
                </a:lnTo>
                <a:lnTo>
                  <a:pt x="10921" y="30480"/>
                </a:lnTo>
                <a:lnTo>
                  <a:pt x="18668" y="41656"/>
                </a:lnTo>
                <a:lnTo>
                  <a:pt x="27431" y="56896"/>
                </a:lnTo>
                <a:lnTo>
                  <a:pt x="29590" y="69215"/>
                </a:lnTo>
                <a:lnTo>
                  <a:pt x="29590" y="80264"/>
                </a:lnTo>
                <a:lnTo>
                  <a:pt x="25272" y="87884"/>
                </a:lnTo>
                <a:lnTo>
                  <a:pt x="21970" y="91440"/>
                </a:lnTo>
                <a:lnTo>
                  <a:pt x="21970" y="93725"/>
                </a:lnTo>
                <a:lnTo>
                  <a:pt x="27431" y="97281"/>
                </a:lnTo>
                <a:lnTo>
                  <a:pt x="38353" y="98425"/>
                </a:lnTo>
                <a:lnTo>
                  <a:pt x="52704" y="98425"/>
                </a:lnTo>
                <a:lnTo>
                  <a:pt x="80136" y="102616"/>
                </a:lnTo>
                <a:lnTo>
                  <a:pt x="91058" y="106680"/>
                </a:lnTo>
                <a:lnTo>
                  <a:pt x="102107" y="103759"/>
                </a:lnTo>
                <a:lnTo>
                  <a:pt x="109727" y="97281"/>
                </a:lnTo>
                <a:lnTo>
                  <a:pt x="102107" y="94996"/>
                </a:lnTo>
                <a:lnTo>
                  <a:pt x="78993" y="93725"/>
                </a:lnTo>
                <a:lnTo>
                  <a:pt x="51561" y="93725"/>
                </a:lnTo>
                <a:lnTo>
                  <a:pt x="39496" y="92583"/>
                </a:lnTo>
                <a:lnTo>
                  <a:pt x="38353" y="88518"/>
                </a:lnTo>
                <a:lnTo>
                  <a:pt x="39496" y="80899"/>
                </a:lnTo>
                <a:lnTo>
                  <a:pt x="40639" y="69215"/>
                </a:lnTo>
                <a:lnTo>
                  <a:pt x="39496" y="55625"/>
                </a:lnTo>
                <a:lnTo>
                  <a:pt x="34035" y="36322"/>
                </a:lnTo>
                <a:lnTo>
                  <a:pt x="36194" y="20574"/>
                </a:lnTo>
                <a:lnTo>
                  <a:pt x="36194" y="15240"/>
                </a:lnTo>
                <a:lnTo>
                  <a:pt x="32892" y="4699"/>
                </a:lnTo>
                <a:lnTo>
                  <a:pt x="19811" y="0"/>
                </a:lnTo>
                <a:close/>
              </a:path>
            </a:pathLst>
          </a:custGeom>
          <a:solidFill>
            <a:srgbClr val="000000"/>
          </a:solidFill>
        </p:spPr>
        <p:txBody>
          <a:bodyPr wrap="square" lIns="0" tIns="0" rIns="0" bIns="0" rtlCol="0"/>
          <a:lstStyle/>
          <a:p>
            <a:endParaRPr/>
          </a:p>
        </p:txBody>
      </p:sp>
      <p:sp>
        <p:nvSpPr>
          <p:cNvPr id="275" name="Rectangle 274"/>
          <p:cNvSpPr/>
          <p:nvPr/>
        </p:nvSpPr>
        <p:spPr>
          <a:xfrm>
            <a:off x="3683000" y="1105172"/>
            <a:ext cx="3214877" cy="1746199"/>
          </a:xfrm>
          <a:prstGeom prst="rect">
            <a:avLst/>
          </a:prstGeom>
          <a:solidFill>
            <a:srgbClr val="F5FCD4"/>
          </a:solidFill>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err="1"/>
              <a:t>Computation</a:t>
            </a:r>
            <a:endParaRPr lang="sv-SE" sz="1600" dirty="0"/>
          </a:p>
          <a:p>
            <a:pPr algn="ctr"/>
            <a:r>
              <a:rPr lang="sv-SE" sz="1600" dirty="0"/>
              <a:t>Independent </a:t>
            </a:r>
            <a:r>
              <a:rPr lang="sv-SE" sz="1600" dirty="0" err="1"/>
              <a:t>Model</a:t>
            </a:r>
            <a:r>
              <a:rPr lang="sv-SE" sz="1600" dirty="0"/>
              <a:t> (CIM) </a:t>
            </a:r>
          </a:p>
        </p:txBody>
      </p:sp>
      <p:sp>
        <p:nvSpPr>
          <p:cNvPr id="277" name="Rectangle 276"/>
          <p:cNvSpPr/>
          <p:nvPr/>
        </p:nvSpPr>
        <p:spPr>
          <a:xfrm>
            <a:off x="3705159" y="3268967"/>
            <a:ext cx="3214877" cy="319406"/>
          </a:xfrm>
          <a:prstGeom prst="rect">
            <a:avLst/>
          </a:prstGeom>
          <a:solidFill>
            <a:srgbClr val="F5FCD4"/>
          </a:solidFill>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err="1"/>
              <a:t>Platform</a:t>
            </a:r>
            <a:r>
              <a:rPr lang="sv-SE" sz="1600" dirty="0"/>
              <a:t> Independent </a:t>
            </a:r>
            <a:r>
              <a:rPr lang="sv-SE" sz="1600" dirty="0" err="1"/>
              <a:t>Model</a:t>
            </a:r>
            <a:r>
              <a:rPr lang="sv-SE" sz="1600" dirty="0"/>
              <a:t> (PIM)</a:t>
            </a:r>
          </a:p>
        </p:txBody>
      </p:sp>
      <p:sp>
        <p:nvSpPr>
          <p:cNvPr id="279" name="Rectangle 278"/>
          <p:cNvSpPr/>
          <p:nvPr/>
        </p:nvSpPr>
        <p:spPr>
          <a:xfrm>
            <a:off x="3705159" y="3998856"/>
            <a:ext cx="3214877" cy="319406"/>
          </a:xfrm>
          <a:prstGeom prst="rect">
            <a:avLst/>
          </a:prstGeom>
          <a:solidFill>
            <a:srgbClr val="F5FCD4"/>
          </a:solidFill>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err="1"/>
              <a:t>Platform</a:t>
            </a:r>
            <a:r>
              <a:rPr lang="sv-SE" sz="1600" dirty="0"/>
              <a:t> </a:t>
            </a:r>
            <a:r>
              <a:rPr lang="sv-SE" sz="1600" dirty="0" err="1"/>
              <a:t>Dependent</a:t>
            </a:r>
            <a:r>
              <a:rPr lang="sv-SE" sz="1600" dirty="0"/>
              <a:t> </a:t>
            </a:r>
            <a:r>
              <a:rPr lang="sv-SE" sz="1600" dirty="0" err="1"/>
              <a:t>Model</a:t>
            </a:r>
            <a:r>
              <a:rPr lang="sv-SE" sz="1600" dirty="0"/>
              <a:t> (PSM)</a:t>
            </a:r>
          </a:p>
        </p:txBody>
      </p:sp>
      <p:sp>
        <p:nvSpPr>
          <p:cNvPr id="281" name="Rectangle 280"/>
          <p:cNvSpPr/>
          <p:nvPr/>
        </p:nvSpPr>
        <p:spPr>
          <a:xfrm>
            <a:off x="3708560" y="4692978"/>
            <a:ext cx="3214877" cy="319406"/>
          </a:xfrm>
          <a:prstGeom prst="rect">
            <a:avLst/>
          </a:prstGeom>
          <a:solidFill>
            <a:srgbClr val="F5FCD4"/>
          </a:solidFill>
        </p:spPr>
        <p:style>
          <a:lnRef idx="2">
            <a:schemeClr val="dk1"/>
          </a:lnRef>
          <a:fillRef idx="1">
            <a:schemeClr val="lt1"/>
          </a:fillRef>
          <a:effectRef idx="0">
            <a:schemeClr val="dk1"/>
          </a:effectRef>
          <a:fontRef idx="minor">
            <a:schemeClr val="dk1"/>
          </a:fontRef>
        </p:style>
        <p:txBody>
          <a:bodyPr rtlCol="0" anchor="ctr"/>
          <a:lstStyle/>
          <a:p>
            <a:pPr algn="ctr"/>
            <a:r>
              <a:rPr lang="sv-SE" sz="1600" dirty="0" err="1"/>
              <a:t>Code</a:t>
            </a:r>
            <a:endParaRPr lang="sv-SE" sz="1600" dirty="0"/>
          </a:p>
        </p:txBody>
      </p:sp>
      <p:sp>
        <p:nvSpPr>
          <p:cNvPr id="6" name="Down Arrow 5"/>
          <p:cNvSpPr/>
          <p:nvPr/>
        </p:nvSpPr>
        <p:spPr>
          <a:xfrm>
            <a:off x="3761455" y="2930868"/>
            <a:ext cx="3057966" cy="249387"/>
          </a:xfrm>
          <a:prstGeom prst="down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26" name="Down Arrow 225"/>
          <p:cNvSpPr/>
          <p:nvPr/>
        </p:nvSpPr>
        <p:spPr>
          <a:xfrm>
            <a:off x="3824260" y="3681336"/>
            <a:ext cx="3057966" cy="249387"/>
          </a:xfrm>
          <a:prstGeom prst="down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27" name="Down Arrow 226"/>
          <p:cNvSpPr/>
          <p:nvPr/>
        </p:nvSpPr>
        <p:spPr>
          <a:xfrm>
            <a:off x="3839911" y="4366245"/>
            <a:ext cx="3057966" cy="249387"/>
          </a:xfrm>
          <a:prstGeom prst="downArrow">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4649477" y="2859194"/>
            <a:ext cx="1281569" cy="307777"/>
          </a:xfrm>
          <a:prstGeom prst="rect">
            <a:avLst/>
          </a:prstGeom>
          <a:noFill/>
        </p:spPr>
        <p:txBody>
          <a:bodyPr wrap="none" rtlCol="0">
            <a:spAutoFit/>
          </a:bodyPr>
          <a:lstStyle/>
          <a:p>
            <a:r>
              <a:rPr lang="sv-SE" sz="1400" dirty="0"/>
              <a:t>transformation</a:t>
            </a:r>
          </a:p>
        </p:txBody>
      </p:sp>
      <p:sp>
        <p:nvSpPr>
          <p:cNvPr id="228" name="TextBox 227"/>
          <p:cNvSpPr txBox="1"/>
          <p:nvPr/>
        </p:nvSpPr>
        <p:spPr>
          <a:xfrm>
            <a:off x="4756023" y="4285144"/>
            <a:ext cx="1281569" cy="307777"/>
          </a:xfrm>
          <a:prstGeom prst="rect">
            <a:avLst/>
          </a:prstGeom>
          <a:noFill/>
        </p:spPr>
        <p:txBody>
          <a:bodyPr wrap="none" rtlCol="0">
            <a:spAutoFit/>
          </a:bodyPr>
          <a:lstStyle/>
          <a:p>
            <a:r>
              <a:rPr lang="sv-SE" sz="1400" dirty="0"/>
              <a:t>transformation</a:t>
            </a:r>
          </a:p>
        </p:txBody>
      </p:sp>
      <p:sp>
        <p:nvSpPr>
          <p:cNvPr id="229" name="TextBox 228"/>
          <p:cNvSpPr txBox="1"/>
          <p:nvPr/>
        </p:nvSpPr>
        <p:spPr>
          <a:xfrm>
            <a:off x="4723441" y="3641681"/>
            <a:ext cx="1281569" cy="307777"/>
          </a:xfrm>
          <a:prstGeom prst="rect">
            <a:avLst/>
          </a:prstGeom>
          <a:noFill/>
        </p:spPr>
        <p:txBody>
          <a:bodyPr wrap="none" rtlCol="0">
            <a:spAutoFit/>
          </a:bodyPr>
          <a:lstStyle/>
          <a:p>
            <a:r>
              <a:rPr lang="sv-SE" sz="1400" dirty="0"/>
              <a:t>transformation</a:t>
            </a:r>
          </a:p>
        </p:txBody>
      </p:sp>
    </p:spTree>
    <p:extLst>
      <p:ext uri="{BB962C8B-B14F-4D97-AF65-F5344CB8AC3E}">
        <p14:creationId xmlns:p14="http://schemas.microsoft.com/office/powerpoint/2010/main" val="2449868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180,24"/>
  <p:tag name="TIMELINE" val="17,5/49,5/55,8/59,2/68,4/74,7/79,3"/>
</p:tagLst>
</file>

<file path=ppt/tags/tag2.xml><?xml version="1.0" encoding="utf-8"?>
<p:tagLst xmlns:a="http://schemas.openxmlformats.org/drawingml/2006/main" xmlns:r="http://schemas.openxmlformats.org/officeDocument/2006/relationships" xmlns:p="http://schemas.openxmlformats.org/presentationml/2006/main">
  <p:tag name="ELAPSEDTIME" val="180,24"/>
  <p:tag name="TIMELINE" val="17,5/49,5/55,8/59,2/68,4/74,7/79,3"/>
</p:tagLst>
</file>

<file path=ppt/tags/tag3.xml><?xml version="1.0" encoding="utf-8"?>
<p:tagLst xmlns:a="http://schemas.openxmlformats.org/drawingml/2006/main" xmlns:r="http://schemas.openxmlformats.org/officeDocument/2006/relationships" xmlns:p="http://schemas.openxmlformats.org/presentationml/2006/main">
  <p:tag name="ELAPSEDTIME" val="180,24"/>
  <p:tag name="TIMELINE" val="17,5/49,5/55,8/59,2/68,4/74,7/79,3"/>
</p:tagLst>
</file>

<file path=ppt/tags/tag4.xml><?xml version="1.0" encoding="utf-8"?>
<p:tagLst xmlns:a="http://schemas.openxmlformats.org/drawingml/2006/main" xmlns:r="http://schemas.openxmlformats.org/officeDocument/2006/relationships" xmlns:p="http://schemas.openxmlformats.org/presentationml/2006/main">
  <p:tag name="ELAPSEDTIME" val="180,24"/>
  <p:tag name="TIMELINE" val="17,5/49,5/55,8/59,2/68,4/74,7/7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4047</TotalTime>
  <Words>5604</Words>
  <Application>Microsoft Office PowerPoint</Application>
  <PresentationFormat>On-screen Show (16:9)</PresentationFormat>
  <Paragraphs>908</Paragraphs>
  <Slides>92</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92</vt:i4>
      </vt:variant>
    </vt:vector>
  </HeadingPairs>
  <TitlesOfParts>
    <vt:vector size="101" baseType="lpstr">
      <vt:lpstr>SimSun</vt:lpstr>
      <vt:lpstr>Arial</vt:lpstr>
      <vt:lpstr>Calibri</vt:lpstr>
      <vt:lpstr>Times New Roman</vt:lpstr>
      <vt:lpstr>Verdana</vt:lpstr>
      <vt:lpstr>Wingdings</vt:lpstr>
      <vt:lpstr>Office Theme</vt:lpstr>
      <vt:lpstr>su_dsv_ppt_template_16_9_20130920</vt:lpstr>
      <vt:lpstr>Slide</vt:lpstr>
      <vt:lpstr>PowerPoint Presentation</vt:lpstr>
      <vt:lpstr>Enterprise and System Models</vt:lpstr>
      <vt:lpstr>Real World and Models</vt:lpstr>
      <vt:lpstr>Real World and Models</vt:lpstr>
      <vt:lpstr>Real World and Models</vt:lpstr>
      <vt:lpstr>Real World and Models</vt:lpstr>
      <vt:lpstr>Real World and Models</vt:lpstr>
      <vt:lpstr>Real World and Models</vt:lpstr>
      <vt:lpstr>Real World and Models</vt:lpstr>
      <vt:lpstr>Real World and Models</vt:lpstr>
      <vt:lpstr>Real World and Models</vt:lpstr>
      <vt:lpstr>Enterprise and System Models</vt:lpstr>
      <vt:lpstr>Why enterprise models?</vt:lpstr>
      <vt:lpstr>Why system models?</vt:lpstr>
      <vt:lpstr>Static and Dynamic Models</vt:lpstr>
      <vt:lpstr>Modelling Language</vt:lpstr>
      <vt:lpstr>Unified Modelling Language (UML) is a general-purpose modelling  language/technique which is designed to provide a standard way to  visualize the design of a software system - but the language can also  be used for enterprise modelling  Maintained by Object Management Group (OMG)</vt:lpstr>
      <vt:lpstr>UML diagrams</vt:lpstr>
      <vt:lpstr>UML Class Diagram</vt:lpstr>
      <vt:lpstr>Real World and Models</vt:lpstr>
      <vt:lpstr>Class </vt:lpstr>
      <vt:lpstr>Class </vt:lpstr>
      <vt:lpstr>Class </vt:lpstr>
      <vt:lpstr>Class </vt:lpstr>
      <vt:lpstr>Class </vt:lpstr>
      <vt:lpstr>Association </vt:lpstr>
      <vt:lpstr>Association </vt:lpstr>
      <vt:lpstr>Association </vt:lpstr>
      <vt:lpstr>Association </vt:lpstr>
      <vt:lpstr>Association </vt:lpstr>
      <vt:lpstr>Modelling Class and Objects</vt:lpstr>
      <vt:lpstr>Class and Association Structure </vt:lpstr>
      <vt:lpstr>Creating Object and Link structures</vt:lpstr>
      <vt:lpstr>Object and Link structures</vt:lpstr>
      <vt:lpstr>Multiplicity </vt:lpstr>
      <vt:lpstr>Multiplicity </vt:lpstr>
      <vt:lpstr>Multiplicitet</vt:lpstr>
      <vt:lpstr>Multiplicity </vt:lpstr>
      <vt:lpstr>Multiplicity </vt:lpstr>
      <vt:lpstr>Multiplicity Exercise</vt:lpstr>
      <vt:lpstr>Multiplicity Exercise</vt:lpstr>
      <vt:lpstr>Multiplicity Exercise</vt:lpstr>
      <vt:lpstr>Multiplicity </vt:lpstr>
      <vt:lpstr>Modelling Generalization in UML</vt:lpstr>
      <vt:lpstr>Modelling Generalization in UML</vt:lpstr>
      <vt:lpstr>Modelling generalization in UML</vt:lpstr>
      <vt:lpstr>Generalization</vt:lpstr>
      <vt:lpstr>Domain description</vt:lpstr>
      <vt:lpstr>PowerPoint Presentation</vt:lpstr>
      <vt:lpstr>Requirement Engineering and Use Cases</vt:lpstr>
      <vt:lpstr>Requirement </vt:lpstr>
      <vt:lpstr>Requirement Engineering</vt:lpstr>
      <vt:lpstr>Requirement </vt:lpstr>
      <vt:lpstr>Functional Requirement </vt:lpstr>
      <vt:lpstr>Functional Requirement </vt:lpstr>
      <vt:lpstr>Non-functional Requirement </vt:lpstr>
      <vt:lpstr>Non-functional Requirement </vt:lpstr>
      <vt:lpstr>Requirement Specification</vt:lpstr>
      <vt:lpstr>Requirement Specification</vt:lpstr>
      <vt:lpstr>Why Requirement Engineering?</vt:lpstr>
      <vt:lpstr>Why Requirement Engineering?</vt:lpstr>
      <vt:lpstr>Why Requirement Engineering?</vt:lpstr>
      <vt:lpstr>Waterfall Principle</vt:lpstr>
      <vt:lpstr>Waterfall Principle Evaluated</vt:lpstr>
      <vt:lpstr>Iteration Principle</vt:lpstr>
      <vt:lpstr>Agile Methods</vt:lpstr>
      <vt:lpstr>Requirement Specification and Models</vt:lpstr>
      <vt:lpstr>PowerPoint Presentation</vt:lpstr>
      <vt:lpstr>UML Use Case Diagram</vt:lpstr>
      <vt:lpstr>UML Use Case Diagram</vt:lpstr>
      <vt:lpstr>Use Case Description</vt:lpstr>
      <vt:lpstr>Use Case Model</vt:lpstr>
      <vt:lpstr>Guidelines for the Use Case Model</vt:lpstr>
      <vt:lpstr>More about Use Case Description</vt:lpstr>
      <vt:lpstr>Domain Description</vt:lpstr>
      <vt:lpstr>PowerPoint Presentation</vt:lpstr>
      <vt:lpstr>PowerPoint Presentation</vt:lpstr>
      <vt:lpstr>PowerPoint Presentation</vt:lpstr>
      <vt:lpstr>PowerPoint Presentation</vt:lpstr>
      <vt:lpstr>Other types of UML diagram</vt:lpstr>
      <vt:lpstr>Real World and Models</vt:lpstr>
      <vt:lpstr>Activity diagram </vt:lpstr>
      <vt:lpstr>Real World and Models</vt:lpstr>
      <vt:lpstr>Sequence diagram </vt:lpstr>
      <vt:lpstr>State machine diagram </vt:lpstr>
      <vt:lpstr>Information standard in healthcare</vt:lpstr>
      <vt:lpstr>Healthcare standard</vt:lpstr>
      <vt:lpstr>Healthcare standard</vt:lpstr>
      <vt:lpstr>OMG’s Model Driven Architecture</vt:lpstr>
      <vt:lpstr>Real World and Models</vt:lpstr>
      <vt:lpstr>Model Driven Architecture</vt:lpstr>
      <vt:lpstr>Model Driven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55</cp:revision>
  <cp:lastPrinted>2019-12-18T11:42:44Z</cp:lastPrinted>
  <dcterms:created xsi:type="dcterms:W3CDTF">2019-01-06T15:07:05Z</dcterms:created>
  <dcterms:modified xsi:type="dcterms:W3CDTF">2023-12-05T14:49:04Z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2015-08-30T00:00:00Z</vt:filetime>
  </property>
  <property fmtid="{D5CDD505-2E9C-101B-9397-08002B2CF9AE}" pid="3" name="Creator">
    <vt:lpwstr>Microsoft® PowerPoint® 2013</vt:lpwstr>
  </property>
  <property fmtid="{D5CDD505-2E9C-101B-9397-08002B2CF9AE}" pid="4" name="LastSaved">
    <vt:filetime>2019-01-06T00:00:00Z</vt:filetime>
  </property>
</Properties>
</file>