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44"/>
  </p:notesMasterIdLst>
  <p:handoutMasterIdLst>
    <p:handoutMasterId r:id="rId45"/>
  </p:handoutMasterIdLst>
  <p:sldIdLst>
    <p:sldId id="264" r:id="rId6"/>
    <p:sldId id="343" r:id="rId7"/>
    <p:sldId id="349" r:id="rId8"/>
    <p:sldId id="276" r:id="rId9"/>
    <p:sldId id="341" r:id="rId10"/>
    <p:sldId id="342" r:id="rId11"/>
    <p:sldId id="277" r:id="rId12"/>
    <p:sldId id="327" r:id="rId13"/>
    <p:sldId id="346" r:id="rId14"/>
    <p:sldId id="278" r:id="rId15"/>
    <p:sldId id="356" r:id="rId16"/>
    <p:sldId id="328" r:id="rId17"/>
    <p:sldId id="338" r:id="rId18"/>
    <p:sldId id="347" r:id="rId19"/>
    <p:sldId id="279" r:id="rId20"/>
    <p:sldId id="350" r:id="rId21"/>
    <p:sldId id="344" r:id="rId22"/>
    <p:sldId id="351" r:id="rId23"/>
    <p:sldId id="345" r:id="rId24"/>
    <p:sldId id="325" r:id="rId25"/>
    <p:sldId id="352" r:id="rId26"/>
    <p:sldId id="324" r:id="rId27"/>
    <p:sldId id="305" r:id="rId28"/>
    <p:sldId id="321" r:id="rId29"/>
    <p:sldId id="323" r:id="rId30"/>
    <p:sldId id="313" r:id="rId31"/>
    <p:sldId id="314" r:id="rId32"/>
    <p:sldId id="315" r:id="rId33"/>
    <p:sldId id="316" r:id="rId34"/>
    <p:sldId id="317" r:id="rId35"/>
    <p:sldId id="318" r:id="rId36"/>
    <p:sldId id="353" r:id="rId37"/>
    <p:sldId id="354" r:id="rId38"/>
    <p:sldId id="340" r:id="rId39"/>
    <p:sldId id="339" r:id="rId40"/>
    <p:sldId id="280" r:id="rId41"/>
    <p:sldId id="355" r:id="rId42"/>
    <p:sldId id="348" r:id="rId43"/>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0" autoAdjust="0"/>
    <p:restoredTop sz="94660"/>
  </p:normalViewPr>
  <p:slideViewPr>
    <p:cSldViewPr snapToGrid="0">
      <p:cViewPr varScale="1">
        <p:scale>
          <a:sx n="85" d="100"/>
          <a:sy n="85" d="100"/>
        </p:scale>
        <p:origin x="60" y="23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9/21/2025</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2025-09-21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D90DB1DE-B912-4DCF-8C82-C6E93F4B69B3}" type="slidenum">
              <a:rPr lang="en-US" altLang="sv-SE" sz="1300" i="0"/>
              <a:pPr eaLnBrk="1" hangingPunct="1"/>
              <a:t>3</a:t>
            </a:fld>
            <a:endParaRPr lang="en-US" altLang="sv-SE" sz="1300" i="0"/>
          </a:p>
        </p:txBody>
      </p:sp>
      <p:sp>
        <p:nvSpPr>
          <p:cNvPr id="47107" name="Rectangle 2"/>
          <p:cNvSpPr>
            <a:spLocks noGrp="1" noRot="1" noChangeAspect="1" noChangeArrowheads="1" noTextEdit="1"/>
          </p:cNvSpPr>
          <p:nvPr>
            <p:ph type="sldImg"/>
          </p:nvPr>
        </p:nvSpPr>
        <p:spPr>
          <a:xfrm>
            <a:off x="461963" y="719138"/>
            <a:ext cx="6402387" cy="3602037"/>
          </a:xfrm>
          <a:ln/>
        </p:spPr>
      </p:sp>
      <p:sp>
        <p:nvSpPr>
          <p:cNvPr id="47108"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Den här bilden syftar till att förklara de mest grundläggande symbolerna som används i notationen för aktivitetsdiagram. </a:t>
            </a:r>
          </a:p>
          <a:p>
            <a:endParaRPr lang="sv-SE" altLang="sv-SE" sz="800">
              <a:latin typeface="Arial" panose="020B0604020202020204" pitchFamily="34" charset="0"/>
            </a:endParaRPr>
          </a:p>
          <a:p>
            <a:r>
              <a:rPr lang="sv-SE" altLang="sv-SE" sz="800">
                <a:latin typeface="Arial" panose="020B0604020202020204" pitchFamily="34" charset="0"/>
              </a:rPr>
              <a:t>Aktivitetsdiagram innehåller noder (eng. nodes) av ett antal olika slag. Bilden visar tre grundläggande slag av noder. </a:t>
            </a:r>
          </a:p>
          <a:p>
            <a:endParaRPr lang="sv-SE" altLang="sv-SE" sz="800">
              <a:latin typeface="Arial" panose="020B0604020202020204" pitchFamily="34" charset="0"/>
            </a:endParaRPr>
          </a:p>
          <a:p>
            <a:r>
              <a:rPr lang="sv-SE" altLang="sv-SE" sz="800">
                <a:latin typeface="Arial" panose="020B0604020202020204" pitchFamily="34" charset="0"/>
              </a:rPr>
              <a:t>Längst till vänster ser vi startnoden (eng. initial node). Denna nod anger var aktiviteten börjar. Vi ritar den som en stor svart punkt. Det får bara finnas en startnod i ett aktivitetsdiagram. </a:t>
            </a:r>
          </a:p>
          <a:p>
            <a:endParaRPr lang="sv-SE" altLang="sv-SE" sz="800">
              <a:latin typeface="Arial" panose="020B0604020202020204" pitchFamily="34" charset="0"/>
            </a:endParaRPr>
          </a:p>
          <a:p>
            <a:r>
              <a:rPr lang="sv-SE" altLang="sv-SE" sz="800">
                <a:latin typeface="Arial" panose="020B0604020202020204" pitchFamily="34" charset="0"/>
              </a:rPr>
              <a:t>Rektanglar med rundade hörn visar aktivitetens diskreta aktioner. Det kan finnas ett godtyckligt, men inte obegränsat, antal aktioner inom en aktivitet. I rektangeln skriver vi också in en lämplig, kortfattad text som beskriver aktionen i fråga. Notera alltså skillnaden mellan aktivitet och aktion</a:t>
            </a:r>
            <a:r>
              <a:rPr lang="sv-SE" altLang="sv-SE" sz="800" b="1">
                <a:latin typeface="Arial" panose="020B0604020202020204" pitchFamily="34" charset="0"/>
              </a:rPr>
              <a:t>.</a:t>
            </a:r>
            <a:r>
              <a:rPr lang="sv-SE" altLang="sv-SE" sz="800">
                <a:latin typeface="Arial" panose="020B0604020202020204" pitchFamily="34" charset="0"/>
              </a:rPr>
              <a:t> Ibland ser vi inkonsekventhet även i facklitteraturen runt användningen av dessa två termer och begrepp. </a:t>
            </a:r>
            <a:endParaRPr lang="sv-SE" altLang="sv-SE" sz="800" b="1">
              <a:latin typeface="Arial" panose="020B0604020202020204" pitchFamily="34" charset="0"/>
            </a:endParaRPr>
          </a:p>
          <a:p>
            <a:endParaRPr lang="sv-SE" altLang="sv-SE" sz="800">
              <a:latin typeface="Arial" panose="020B0604020202020204" pitchFamily="34" charset="0"/>
            </a:endParaRPr>
          </a:p>
          <a:p>
            <a:r>
              <a:rPr lang="sv-SE" altLang="sv-SE" sz="800">
                <a:latin typeface="Arial" panose="020B0604020202020204" pitchFamily="34" charset="0"/>
              </a:rPr>
              <a:t>Längst till höger ser vi en nod som visar aktivitetens slut (eng. activity final). Den ritar vi med en ring runt en likadan svart punkt som startnoden har. Det kan finnas fler än ett aktivitetsslut i ett aktivitetsdiagram; när något av dem nåtts avslutas aktiviteten. </a:t>
            </a:r>
          </a:p>
          <a:p>
            <a:r>
              <a:rPr lang="sv-SE" altLang="sv-SE" sz="800">
                <a:latin typeface="Arial" panose="020B0604020202020204" pitchFamily="34" charset="0"/>
              </a:rPr>
              <a:t>   </a:t>
            </a:r>
          </a:p>
          <a:p>
            <a:r>
              <a:rPr lang="sv-SE" altLang="sv-SE" sz="800">
                <a:latin typeface="Arial" panose="020B0604020202020204" pitchFamily="34" charset="0"/>
              </a:rPr>
              <a:t>Aktivitetsdiagram innehåller också flöden (eng. flows). Flöden kan också helt synonymt kallas kanter (eng. edges). Ett flöde är alltid riktat från en nod till en annan och visas med en pil mellan noderna. Vi får ge en textbeskrivning av ett flöde om vi vill, men det sker sällan i praktiken.</a:t>
            </a:r>
          </a:p>
          <a:p>
            <a:endParaRPr lang="en-US" altLang="sv-SE" sz="800">
              <a:latin typeface="Arial" panose="020B0604020202020204" pitchFamily="34" charset="0"/>
            </a:endParaRPr>
          </a:p>
        </p:txBody>
      </p:sp>
    </p:spTree>
    <p:extLst>
      <p:ext uri="{BB962C8B-B14F-4D97-AF65-F5344CB8AC3E}">
        <p14:creationId xmlns:p14="http://schemas.microsoft.com/office/powerpoint/2010/main" val="392725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16</a:t>
            </a:fld>
            <a:endParaRPr lang="en-US" altLang="sv-SE" sz="1300" i="0"/>
          </a:p>
        </p:txBody>
      </p:sp>
    </p:spTree>
    <p:extLst>
      <p:ext uri="{BB962C8B-B14F-4D97-AF65-F5344CB8AC3E}">
        <p14:creationId xmlns:p14="http://schemas.microsoft.com/office/powerpoint/2010/main" val="55665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23</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dirty="0">
                <a:latin typeface="Arial" panose="020B0604020202020204" pitchFamily="34" charset="0"/>
              </a:rPr>
              <a:t>. </a:t>
            </a:r>
          </a:p>
          <a:p>
            <a:endParaRPr lang="en-US" altLang="sv-SE" sz="800" dirty="0">
              <a:latin typeface="Arial" panose="020B0604020202020204" pitchFamily="34" charset="0"/>
            </a:endParaRPr>
          </a:p>
        </p:txBody>
      </p:sp>
    </p:spTree>
    <p:extLst>
      <p:ext uri="{BB962C8B-B14F-4D97-AF65-F5344CB8AC3E}">
        <p14:creationId xmlns:p14="http://schemas.microsoft.com/office/powerpoint/2010/main" val="2619204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24</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422555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25</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145191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26</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1652424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27</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388115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28</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3199965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29</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1667542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30</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Här har vi nu kompletterat aktivitetsdiagrammet från den första bilden med det vi har lärt oss hittills notationsmässigt, samt ett konkret textgivet exempel. </a:t>
            </a:r>
          </a:p>
          <a:p>
            <a:endParaRPr lang="sv-SE" altLang="sv-SE" sz="800">
              <a:latin typeface="Arial" panose="020B0604020202020204" pitchFamily="34" charset="0"/>
            </a:endParaRPr>
          </a:p>
          <a:p>
            <a:r>
              <a:rPr lang="sv-SE" altLang="sv-SE" sz="800">
                <a:latin typeface="Arial" panose="020B0604020202020204" pitchFamily="34" charset="0"/>
              </a:rPr>
              <a:t>Vi börjar i startnoden och följer flödena genom aktionsnoderna. </a:t>
            </a:r>
          </a:p>
          <a:p>
            <a:r>
              <a:rPr lang="sv-SE" altLang="sv-SE" sz="800">
                <a:latin typeface="Arial" panose="020B0604020202020204" pitchFamily="34" charset="0"/>
              </a:rPr>
              <a:t>Vi kommer till en förgreningsnod som ger parallella sekvenser av flöden. </a:t>
            </a:r>
          </a:p>
          <a:p>
            <a:r>
              <a:rPr lang="sv-SE" altLang="sv-SE" sz="800">
                <a:latin typeface="Arial" panose="020B0604020202020204" pitchFamily="34" charset="0"/>
              </a:rPr>
              <a:t>Vi kommer till en beslutsnod, med dess villkorade utgående flöden, som så småningom återförs i en samgåendenod. </a:t>
            </a:r>
          </a:p>
          <a:p>
            <a:r>
              <a:rPr lang="sv-SE" altLang="sv-SE" sz="800">
                <a:latin typeface="Arial" panose="020B0604020202020204" pitchFamily="34" charset="0"/>
              </a:rPr>
              <a:t>De parallella sekvenserna av flöden från förgreningen går också de så småningom samman, i föreningsnoden. </a:t>
            </a:r>
          </a:p>
          <a:p>
            <a:r>
              <a:rPr lang="sv-SE" altLang="sv-SE" sz="800">
                <a:latin typeface="Arial" panose="020B0604020202020204" pitchFamily="34" charset="0"/>
              </a:rPr>
              <a:t>Slutligen når vi noden för aktivitetsslut.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584009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31</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12593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D90DB1DE-B912-4DCF-8C82-C6E93F4B69B3}" type="slidenum">
              <a:rPr lang="en-US" altLang="sv-SE" sz="1300" i="0"/>
              <a:pPr eaLnBrk="1" hangingPunct="1"/>
              <a:t>4</a:t>
            </a:fld>
            <a:endParaRPr lang="en-US" altLang="sv-SE" sz="1300" i="0"/>
          </a:p>
        </p:txBody>
      </p:sp>
      <p:sp>
        <p:nvSpPr>
          <p:cNvPr id="47107" name="Rectangle 2"/>
          <p:cNvSpPr>
            <a:spLocks noGrp="1" noRot="1" noChangeAspect="1" noChangeArrowheads="1" noTextEdit="1"/>
          </p:cNvSpPr>
          <p:nvPr>
            <p:ph type="sldImg"/>
          </p:nvPr>
        </p:nvSpPr>
        <p:spPr>
          <a:xfrm>
            <a:off x="461963" y="719138"/>
            <a:ext cx="6402387" cy="3602037"/>
          </a:xfrm>
          <a:ln/>
        </p:spPr>
      </p:sp>
      <p:sp>
        <p:nvSpPr>
          <p:cNvPr id="47108"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Den här bilden syftar till att förklara de mest grundläggande symbolerna som används i notationen för aktivitetsdiagram. </a:t>
            </a:r>
          </a:p>
          <a:p>
            <a:endParaRPr lang="sv-SE" altLang="sv-SE" sz="800">
              <a:latin typeface="Arial" panose="020B0604020202020204" pitchFamily="34" charset="0"/>
            </a:endParaRPr>
          </a:p>
          <a:p>
            <a:r>
              <a:rPr lang="sv-SE" altLang="sv-SE" sz="800">
                <a:latin typeface="Arial" panose="020B0604020202020204" pitchFamily="34" charset="0"/>
              </a:rPr>
              <a:t>Aktivitetsdiagram innehåller noder (eng. nodes) av ett antal olika slag. Bilden visar tre grundläggande slag av noder. </a:t>
            </a:r>
          </a:p>
          <a:p>
            <a:endParaRPr lang="sv-SE" altLang="sv-SE" sz="800">
              <a:latin typeface="Arial" panose="020B0604020202020204" pitchFamily="34" charset="0"/>
            </a:endParaRPr>
          </a:p>
          <a:p>
            <a:r>
              <a:rPr lang="sv-SE" altLang="sv-SE" sz="800">
                <a:latin typeface="Arial" panose="020B0604020202020204" pitchFamily="34" charset="0"/>
              </a:rPr>
              <a:t>Längst till vänster ser vi startnoden (eng. initial node). Denna nod anger var aktiviteten börjar. Vi ritar den som en stor svart punkt. Det får bara finnas en startnod i ett aktivitetsdiagram. </a:t>
            </a:r>
          </a:p>
          <a:p>
            <a:endParaRPr lang="sv-SE" altLang="sv-SE" sz="800">
              <a:latin typeface="Arial" panose="020B0604020202020204" pitchFamily="34" charset="0"/>
            </a:endParaRPr>
          </a:p>
          <a:p>
            <a:r>
              <a:rPr lang="sv-SE" altLang="sv-SE" sz="800">
                <a:latin typeface="Arial" panose="020B0604020202020204" pitchFamily="34" charset="0"/>
              </a:rPr>
              <a:t>Rektanglar med rundade hörn visar aktivitetens diskreta aktioner. Det kan finnas ett godtyckligt, men inte obegränsat, antal aktioner inom en aktivitet. I rektangeln skriver vi också in en lämplig, kortfattad text som beskriver aktionen i fråga. Notera alltså skillnaden mellan aktivitet och aktion</a:t>
            </a:r>
            <a:r>
              <a:rPr lang="sv-SE" altLang="sv-SE" sz="800" b="1">
                <a:latin typeface="Arial" panose="020B0604020202020204" pitchFamily="34" charset="0"/>
              </a:rPr>
              <a:t>.</a:t>
            </a:r>
            <a:r>
              <a:rPr lang="sv-SE" altLang="sv-SE" sz="800">
                <a:latin typeface="Arial" panose="020B0604020202020204" pitchFamily="34" charset="0"/>
              </a:rPr>
              <a:t> Ibland ser vi inkonsekventhet även i facklitteraturen runt användningen av dessa två termer och begrepp. </a:t>
            </a:r>
            <a:endParaRPr lang="sv-SE" altLang="sv-SE" sz="800" b="1">
              <a:latin typeface="Arial" panose="020B0604020202020204" pitchFamily="34" charset="0"/>
            </a:endParaRPr>
          </a:p>
          <a:p>
            <a:endParaRPr lang="sv-SE" altLang="sv-SE" sz="800">
              <a:latin typeface="Arial" panose="020B0604020202020204" pitchFamily="34" charset="0"/>
            </a:endParaRPr>
          </a:p>
          <a:p>
            <a:r>
              <a:rPr lang="sv-SE" altLang="sv-SE" sz="800">
                <a:latin typeface="Arial" panose="020B0604020202020204" pitchFamily="34" charset="0"/>
              </a:rPr>
              <a:t>Längst till höger ser vi en nod som visar aktivitetens slut (eng. activity final). Den ritar vi med en ring runt en likadan svart punkt som startnoden har. Det kan finnas fler än ett aktivitetsslut i ett aktivitetsdiagram; när något av dem nåtts avslutas aktiviteten. </a:t>
            </a:r>
          </a:p>
          <a:p>
            <a:r>
              <a:rPr lang="sv-SE" altLang="sv-SE" sz="800">
                <a:latin typeface="Arial" panose="020B0604020202020204" pitchFamily="34" charset="0"/>
              </a:rPr>
              <a:t>   </a:t>
            </a:r>
          </a:p>
          <a:p>
            <a:r>
              <a:rPr lang="sv-SE" altLang="sv-SE" sz="800">
                <a:latin typeface="Arial" panose="020B0604020202020204" pitchFamily="34" charset="0"/>
              </a:rPr>
              <a:t>Aktivitetsdiagram innehåller också flöden (eng. flows). Flöden kan också helt synonymt kallas kanter (eng. edges). Ett flöde är alltid riktat från en nod till en annan och visas med en pil mellan noderna. Vi får ge en textbeskrivning av ett flöde om vi vill, men det sker sällan i praktiken.</a:t>
            </a:r>
          </a:p>
          <a:p>
            <a:endParaRPr lang="en-US" altLang="sv-SE" sz="800">
              <a:latin typeface="Arial" panose="020B0604020202020204" pitchFamily="34" charset="0"/>
            </a:endParaRPr>
          </a:p>
        </p:txBody>
      </p:sp>
    </p:spTree>
    <p:extLst>
      <p:ext uri="{BB962C8B-B14F-4D97-AF65-F5344CB8AC3E}">
        <p14:creationId xmlns:p14="http://schemas.microsoft.com/office/powerpoint/2010/main" val="4041334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31CF288-96C9-4CCC-8EAC-6CF3B4212640}" type="slidenum">
              <a:rPr lang="en-US" altLang="sv-SE" sz="1300" i="0"/>
              <a:pPr eaLnBrk="1" hangingPunct="1"/>
              <a:t>34</a:t>
            </a:fld>
            <a:endParaRPr lang="en-US" altLang="sv-SE" sz="1300" i="0"/>
          </a:p>
        </p:txBody>
      </p:sp>
      <p:sp>
        <p:nvSpPr>
          <p:cNvPr id="51203" name="Rectangle 2"/>
          <p:cNvSpPr>
            <a:spLocks noGrp="1" noRot="1" noChangeAspect="1" noChangeArrowheads="1" noTextEdit="1"/>
          </p:cNvSpPr>
          <p:nvPr>
            <p:ph type="sldImg"/>
          </p:nvPr>
        </p:nvSpPr>
        <p:spPr>
          <a:xfrm>
            <a:off x="461963" y="719138"/>
            <a:ext cx="6402387" cy="3602037"/>
          </a:xfrm>
          <a:ln/>
        </p:spPr>
      </p:sp>
      <p:sp>
        <p:nvSpPr>
          <p:cNvPr id="51204"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4075314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31CF288-96C9-4CCC-8EAC-6CF3B4212640}" type="slidenum">
              <a:rPr lang="en-US" altLang="sv-SE" sz="1300" i="0"/>
              <a:pPr eaLnBrk="1" hangingPunct="1"/>
              <a:t>35</a:t>
            </a:fld>
            <a:endParaRPr lang="en-US" altLang="sv-SE" sz="1300" i="0"/>
          </a:p>
        </p:txBody>
      </p:sp>
      <p:sp>
        <p:nvSpPr>
          <p:cNvPr id="51203" name="Rectangle 2"/>
          <p:cNvSpPr>
            <a:spLocks noGrp="1" noRot="1" noChangeAspect="1" noChangeArrowheads="1" noTextEdit="1"/>
          </p:cNvSpPr>
          <p:nvPr>
            <p:ph type="sldImg"/>
          </p:nvPr>
        </p:nvSpPr>
        <p:spPr>
          <a:xfrm>
            <a:off x="461963" y="719138"/>
            <a:ext cx="6402387" cy="3602037"/>
          </a:xfrm>
          <a:ln/>
        </p:spPr>
      </p:sp>
      <p:sp>
        <p:nvSpPr>
          <p:cNvPr id="51204"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3979349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31CF288-96C9-4CCC-8EAC-6CF3B4212640}" type="slidenum">
              <a:rPr lang="en-US" altLang="sv-SE" sz="1300" i="0"/>
              <a:pPr eaLnBrk="1" hangingPunct="1"/>
              <a:t>36</a:t>
            </a:fld>
            <a:endParaRPr lang="en-US" altLang="sv-SE" sz="1300" i="0"/>
          </a:p>
        </p:txBody>
      </p:sp>
      <p:sp>
        <p:nvSpPr>
          <p:cNvPr id="51203" name="Rectangle 2"/>
          <p:cNvSpPr>
            <a:spLocks noGrp="1" noRot="1" noChangeAspect="1" noChangeArrowheads="1" noTextEdit="1"/>
          </p:cNvSpPr>
          <p:nvPr>
            <p:ph type="sldImg"/>
          </p:nvPr>
        </p:nvSpPr>
        <p:spPr>
          <a:xfrm>
            <a:off x="461963" y="719138"/>
            <a:ext cx="6402387" cy="3602037"/>
          </a:xfrm>
          <a:ln/>
        </p:spPr>
      </p:sp>
      <p:sp>
        <p:nvSpPr>
          <p:cNvPr id="51204"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sv-SE" sz="800" dirty="0">
              <a:latin typeface="Arial" panose="020B0604020202020204" pitchFamily="34" charset="0"/>
            </a:endParaRPr>
          </a:p>
        </p:txBody>
      </p:sp>
    </p:spTree>
    <p:extLst>
      <p:ext uri="{BB962C8B-B14F-4D97-AF65-F5344CB8AC3E}">
        <p14:creationId xmlns:p14="http://schemas.microsoft.com/office/powerpoint/2010/main" val="465803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31CF288-96C9-4CCC-8EAC-6CF3B4212640}" type="slidenum">
              <a:rPr lang="en-US" altLang="sv-SE" sz="1300" i="0"/>
              <a:pPr eaLnBrk="1" hangingPunct="1"/>
              <a:t>37</a:t>
            </a:fld>
            <a:endParaRPr lang="en-US" altLang="sv-SE" sz="1300" i="0"/>
          </a:p>
        </p:txBody>
      </p:sp>
      <p:sp>
        <p:nvSpPr>
          <p:cNvPr id="51203" name="Rectangle 2"/>
          <p:cNvSpPr>
            <a:spLocks noGrp="1" noRot="1" noChangeAspect="1" noChangeArrowheads="1" noTextEdit="1"/>
          </p:cNvSpPr>
          <p:nvPr>
            <p:ph type="sldImg"/>
          </p:nvPr>
        </p:nvSpPr>
        <p:spPr>
          <a:xfrm>
            <a:off x="461963" y="719138"/>
            <a:ext cx="6402387" cy="3602037"/>
          </a:xfrm>
          <a:ln/>
        </p:spPr>
      </p:sp>
      <p:sp>
        <p:nvSpPr>
          <p:cNvPr id="51204"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Här har vi nu kompletterat aktivitetsdiagrammet från den första bilden med det vi har lärt oss hittills notationsmässigt, samt ett konkret textgivet exempel. </a:t>
            </a:r>
          </a:p>
          <a:p>
            <a:endParaRPr lang="sv-SE" altLang="sv-SE" sz="800">
              <a:latin typeface="Arial" panose="020B0604020202020204" pitchFamily="34" charset="0"/>
            </a:endParaRPr>
          </a:p>
          <a:p>
            <a:r>
              <a:rPr lang="sv-SE" altLang="sv-SE" sz="800">
                <a:latin typeface="Arial" panose="020B0604020202020204" pitchFamily="34" charset="0"/>
              </a:rPr>
              <a:t>Vi börjar i startnoden och följer flödena genom aktionsnoderna. </a:t>
            </a:r>
          </a:p>
          <a:p>
            <a:r>
              <a:rPr lang="sv-SE" altLang="sv-SE" sz="800">
                <a:latin typeface="Arial" panose="020B0604020202020204" pitchFamily="34" charset="0"/>
              </a:rPr>
              <a:t>Vi kommer till en förgreningsnod som ger parallella sekvenser av flöden. </a:t>
            </a:r>
          </a:p>
          <a:p>
            <a:r>
              <a:rPr lang="sv-SE" altLang="sv-SE" sz="800">
                <a:latin typeface="Arial" panose="020B0604020202020204" pitchFamily="34" charset="0"/>
              </a:rPr>
              <a:t>Vi kommer till en beslutsnod, med dess villkorade utgående flöden, som så småningom återförs i en samgåendenod. </a:t>
            </a:r>
          </a:p>
          <a:p>
            <a:r>
              <a:rPr lang="sv-SE" altLang="sv-SE" sz="800">
                <a:latin typeface="Arial" panose="020B0604020202020204" pitchFamily="34" charset="0"/>
              </a:rPr>
              <a:t>De parallella sekvenserna av flöden från förgreningen går också de så småningom samman, i föreningsnoden. </a:t>
            </a:r>
          </a:p>
          <a:p>
            <a:r>
              <a:rPr lang="sv-SE" altLang="sv-SE" sz="800">
                <a:latin typeface="Arial" panose="020B0604020202020204" pitchFamily="34" charset="0"/>
              </a:rPr>
              <a:t>Slutligen når vi noden för aktivitetsslut.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255467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9488BEE2-C5B5-44AF-8821-8FEAC8415A94}" type="slidenum">
              <a:rPr lang="en-US" altLang="sv-SE" sz="1300" i="0"/>
              <a:pPr eaLnBrk="1" hangingPunct="1"/>
              <a:t>7</a:t>
            </a:fld>
            <a:endParaRPr lang="en-US" altLang="sv-SE" sz="1300" i="0"/>
          </a:p>
        </p:txBody>
      </p:sp>
      <p:sp>
        <p:nvSpPr>
          <p:cNvPr id="48131" name="Rectangle 2"/>
          <p:cNvSpPr>
            <a:spLocks noGrp="1" noRot="1" noChangeAspect="1" noChangeArrowheads="1" noTextEdit="1"/>
          </p:cNvSpPr>
          <p:nvPr>
            <p:ph type="sldImg"/>
          </p:nvPr>
        </p:nvSpPr>
        <p:spPr>
          <a:xfrm>
            <a:off x="461963" y="719138"/>
            <a:ext cx="6402387" cy="3602037"/>
          </a:xfrm>
          <a:ln/>
        </p:spPr>
      </p:sp>
      <p:sp>
        <p:nvSpPr>
          <p:cNvPr id="48132"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Aktivitetsdiagram stödjer modellering av parallella sekvenser av aktioner. Med parallellt menas att aktioner kan utföras samtidigt, eller att vi inte vet vilken av aktionerna som ska utföras först. Många processmodelleringsspråk stödjer inte parallellt beteende. Parallellt beteende är vanligt i verksamhetsprocesser och i programmering med användning av oberoende trådar. När vi använder parallellism måste vi tänka på att aktionerna måste synkroniseras en eller flera gånger under exekveringen. </a:t>
            </a:r>
          </a:p>
          <a:p>
            <a:endParaRPr lang="sv-SE" altLang="sv-SE" sz="800">
              <a:latin typeface="Arial" panose="020B0604020202020204" pitchFamily="34" charset="0"/>
            </a:endParaRPr>
          </a:p>
          <a:p>
            <a:r>
              <a:rPr lang="sv-SE" altLang="sv-SE" sz="800">
                <a:latin typeface="Arial" panose="020B0604020202020204" pitchFamily="34" charset="0"/>
              </a:rPr>
              <a:t>Den notation vi använder för att visa parallellt beteende bygger på paret förgrening (eng. fork) och förening (eng. join). Notera dock att det från och med UML 2.0 inte är nödvändigt att balansera, det vill säga synkronisera, varje förgrening med exakt en förening. </a:t>
            </a:r>
          </a:p>
          <a:p>
            <a:endParaRPr lang="sv-SE" altLang="sv-SE" sz="800">
              <a:latin typeface="Arial" panose="020B0604020202020204" pitchFamily="34" charset="0"/>
            </a:endParaRPr>
          </a:p>
          <a:p>
            <a:r>
              <a:rPr lang="sv-SE" altLang="sv-SE" sz="800">
                <a:latin typeface="Arial" panose="020B0604020202020204" pitchFamily="34" charset="0"/>
              </a:rPr>
              <a:t>En förgrening ritar vi som ett tjockt svart streck. Varje förgrening har ett inflöde, och två eller fler grenar av utflöden, som alla </a:t>
            </a:r>
            <a:r>
              <a:rPr lang="sv-SE" altLang="sv-SE" sz="800" b="1">
                <a:latin typeface="Arial" panose="020B0604020202020204" pitchFamily="34" charset="0"/>
              </a:rPr>
              <a:t>måste</a:t>
            </a:r>
            <a:r>
              <a:rPr lang="sv-SE" altLang="sv-SE" sz="800">
                <a:latin typeface="Arial" panose="020B0604020202020204" pitchFamily="34" charset="0"/>
              </a:rPr>
              <a:t> utföras. När aktionen som föregår inflödet har slutförts påbörjas exekveringen av de utgående flödena. Men notera att varje gren av utflöden kan exekveras helt separat och godtyckligt, det vill säga i vilken ordning som helst, till och med sekvensiellt. Förgrening kallas ofta </a:t>
            </a:r>
            <a:r>
              <a:rPr lang="sv-SE" altLang="sv-SE" sz="800" i="1">
                <a:latin typeface="Arial" panose="020B0604020202020204" pitchFamily="34" charset="0"/>
              </a:rPr>
              <a:t>AND split</a:t>
            </a:r>
            <a:r>
              <a:rPr lang="sv-SE" altLang="sv-SE" sz="800">
                <a:latin typeface="Arial" panose="020B0604020202020204" pitchFamily="34" charset="0"/>
              </a:rPr>
              <a:t>. </a:t>
            </a:r>
          </a:p>
          <a:p>
            <a:endParaRPr lang="sv-SE" altLang="sv-SE" sz="800">
              <a:latin typeface="Arial" panose="020B0604020202020204" pitchFamily="34" charset="0"/>
            </a:endParaRPr>
          </a:p>
          <a:p>
            <a:r>
              <a:rPr lang="sv-SE" altLang="sv-SE" sz="800">
                <a:latin typeface="Arial" panose="020B0604020202020204" pitchFamily="34" charset="0"/>
              </a:rPr>
              <a:t>Förr eller senare måste dock alla grenar av flöden som gått ut från förgreningar förenas, eller synkroniseras. Notationen för detta är densamma som för en förgrening, med den skillnaden att nu finns det två eller fler grenar av inflöden. Viktigt här är att </a:t>
            </a:r>
            <a:r>
              <a:rPr lang="sv-SE" altLang="sv-SE" sz="800" b="1">
                <a:latin typeface="Arial" panose="020B0604020202020204" pitchFamily="34" charset="0"/>
              </a:rPr>
              <a:t>alla</a:t>
            </a:r>
            <a:r>
              <a:rPr lang="sv-SE" altLang="sv-SE" sz="800">
                <a:latin typeface="Arial" panose="020B0604020202020204" pitchFamily="34" charset="0"/>
              </a:rPr>
              <a:t> ingående flöden måste vara aktiverade för att det utgående flödet (de utgående flödena) ska börja exekveras. Förening kallas ofta </a:t>
            </a:r>
            <a:r>
              <a:rPr lang="sv-SE" altLang="sv-SE" sz="800" i="1">
                <a:latin typeface="Arial" panose="020B0604020202020204" pitchFamily="34" charset="0"/>
              </a:rPr>
              <a:t>AND join, eller synkronisering</a:t>
            </a:r>
            <a:r>
              <a:rPr lang="sv-SE" altLang="sv-SE" sz="800">
                <a:latin typeface="Arial" panose="020B0604020202020204" pitchFamily="34" charset="0"/>
              </a:rPr>
              <a:t>. </a:t>
            </a:r>
          </a:p>
          <a:p>
            <a:endParaRPr lang="sv-SE" altLang="sv-SE" sz="800">
              <a:latin typeface="Arial" panose="020B0604020202020204" pitchFamily="34" charset="0"/>
            </a:endParaRPr>
          </a:p>
          <a:p>
            <a:r>
              <a:rPr lang="sv-SE" altLang="sv-SE" sz="800">
                <a:latin typeface="Arial" panose="020B0604020202020204" pitchFamily="34" charset="0"/>
              </a:rPr>
              <a:t>Om man behöver göra en ny förgrening direkt efter en förening är det tillåtet att göra en kombination så att samma nod representerar både en förening och en förgrening.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372953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9488BEE2-C5B5-44AF-8821-8FEAC8415A94}" type="slidenum">
              <a:rPr lang="en-US" altLang="sv-SE" sz="1300" i="0"/>
              <a:pPr eaLnBrk="1" hangingPunct="1"/>
              <a:t>8</a:t>
            </a:fld>
            <a:endParaRPr lang="en-US" altLang="sv-SE" sz="1300" i="0"/>
          </a:p>
        </p:txBody>
      </p:sp>
      <p:sp>
        <p:nvSpPr>
          <p:cNvPr id="48131" name="Rectangle 2"/>
          <p:cNvSpPr>
            <a:spLocks noGrp="1" noRot="1" noChangeAspect="1" noChangeArrowheads="1" noTextEdit="1"/>
          </p:cNvSpPr>
          <p:nvPr>
            <p:ph type="sldImg"/>
          </p:nvPr>
        </p:nvSpPr>
        <p:spPr>
          <a:xfrm>
            <a:off x="461963" y="719138"/>
            <a:ext cx="6402387" cy="3602037"/>
          </a:xfrm>
          <a:ln/>
        </p:spPr>
      </p:sp>
      <p:sp>
        <p:nvSpPr>
          <p:cNvPr id="48132"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Aktivitetsdiagram stödjer modellering av parallella sekvenser av aktioner. Med parallellt menas att aktioner kan utföras samtidigt, eller att vi inte vet vilken av aktionerna som ska utföras först. Många processmodelleringsspråk stödjer inte parallellt beteende. Parallellt beteende är vanligt i verksamhetsprocesser och i programmering med användning av oberoende trådar. När vi använder parallellism måste vi tänka på att aktionerna måste synkroniseras en eller flera gånger under exekveringen. </a:t>
            </a:r>
          </a:p>
          <a:p>
            <a:endParaRPr lang="sv-SE" altLang="sv-SE" sz="800">
              <a:latin typeface="Arial" panose="020B0604020202020204" pitchFamily="34" charset="0"/>
            </a:endParaRPr>
          </a:p>
          <a:p>
            <a:r>
              <a:rPr lang="sv-SE" altLang="sv-SE" sz="800">
                <a:latin typeface="Arial" panose="020B0604020202020204" pitchFamily="34" charset="0"/>
              </a:rPr>
              <a:t>Den notation vi använder för att visa parallellt beteende bygger på paret förgrening (eng. fork) och förening (eng. join). Notera dock att det från och med UML 2.0 inte är nödvändigt att balansera, det vill säga synkronisera, varje förgrening med exakt en förening. </a:t>
            </a:r>
          </a:p>
          <a:p>
            <a:endParaRPr lang="sv-SE" altLang="sv-SE" sz="800">
              <a:latin typeface="Arial" panose="020B0604020202020204" pitchFamily="34" charset="0"/>
            </a:endParaRPr>
          </a:p>
          <a:p>
            <a:r>
              <a:rPr lang="sv-SE" altLang="sv-SE" sz="800">
                <a:latin typeface="Arial" panose="020B0604020202020204" pitchFamily="34" charset="0"/>
              </a:rPr>
              <a:t>En förgrening ritar vi som ett tjockt svart streck. Varje förgrening har ett inflöde, och två eller fler grenar av utflöden, som alla </a:t>
            </a:r>
            <a:r>
              <a:rPr lang="sv-SE" altLang="sv-SE" sz="800" b="1">
                <a:latin typeface="Arial" panose="020B0604020202020204" pitchFamily="34" charset="0"/>
              </a:rPr>
              <a:t>måste</a:t>
            </a:r>
            <a:r>
              <a:rPr lang="sv-SE" altLang="sv-SE" sz="800">
                <a:latin typeface="Arial" panose="020B0604020202020204" pitchFamily="34" charset="0"/>
              </a:rPr>
              <a:t> utföras. När aktionen som föregår inflödet har slutförts påbörjas exekveringen av de utgående flödena. Men notera att varje gren av utflöden kan exekveras helt separat och godtyckligt, det vill säga i vilken ordning som helst, till och med sekvensiellt. Förgrening kallas ofta </a:t>
            </a:r>
            <a:r>
              <a:rPr lang="sv-SE" altLang="sv-SE" sz="800" i="1">
                <a:latin typeface="Arial" panose="020B0604020202020204" pitchFamily="34" charset="0"/>
              </a:rPr>
              <a:t>AND split</a:t>
            </a:r>
            <a:r>
              <a:rPr lang="sv-SE" altLang="sv-SE" sz="800">
                <a:latin typeface="Arial" panose="020B0604020202020204" pitchFamily="34" charset="0"/>
              </a:rPr>
              <a:t>. </a:t>
            </a:r>
          </a:p>
          <a:p>
            <a:endParaRPr lang="sv-SE" altLang="sv-SE" sz="800">
              <a:latin typeface="Arial" panose="020B0604020202020204" pitchFamily="34" charset="0"/>
            </a:endParaRPr>
          </a:p>
          <a:p>
            <a:r>
              <a:rPr lang="sv-SE" altLang="sv-SE" sz="800">
                <a:latin typeface="Arial" panose="020B0604020202020204" pitchFamily="34" charset="0"/>
              </a:rPr>
              <a:t>Förr eller senare måste dock alla grenar av flöden som gått ut från förgreningar förenas, eller synkroniseras. Notationen för detta är densamma som för en förgrening, med den skillnaden att nu finns det två eller fler grenar av inflöden. Viktigt här är att </a:t>
            </a:r>
            <a:r>
              <a:rPr lang="sv-SE" altLang="sv-SE" sz="800" b="1">
                <a:latin typeface="Arial" panose="020B0604020202020204" pitchFamily="34" charset="0"/>
              </a:rPr>
              <a:t>alla</a:t>
            </a:r>
            <a:r>
              <a:rPr lang="sv-SE" altLang="sv-SE" sz="800">
                <a:latin typeface="Arial" panose="020B0604020202020204" pitchFamily="34" charset="0"/>
              </a:rPr>
              <a:t> ingående flöden måste vara aktiverade för att det utgående flödet (de utgående flödena) ska börja exekveras. Förening kallas ofta </a:t>
            </a:r>
            <a:r>
              <a:rPr lang="sv-SE" altLang="sv-SE" sz="800" i="1">
                <a:latin typeface="Arial" panose="020B0604020202020204" pitchFamily="34" charset="0"/>
              </a:rPr>
              <a:t>AND join, eller synkronisering</a:t>
            </a:r>
            <a:r>
              <a:rPr lang="sv-SE" altLang="sv-SE" sz="800">
                <a:latin typeface="Arial" panose="020B0604020202020204" pitchFamily="34" charset="0"/>
              </a:rPr>
              <a:t>. </a:t>
            </a:r>
          </a:p>
          <a:p>
            <a:endParaRPr lang="sv-SE" altLang="sv-SE" sz="800">
              <a:latin typeface="Arial" panose="020B0604020202020204" pitchFamily="34" charset="0"/>
            </a:endParaRPr>
          </a:p>
          <a:p>
            <a:r>
              <a:rPr lang="sv-SE" altLang="sv-SE" sz="800">
                <a:latin typeface="Arial" panose="020B0604020202020204" pitchFamily="34" charset="0"/>
              </a:rPr>
              <a:t>Om man behöver göra en ny förgrening direkt efter en förening är det tillåtet att göra en kombination så att samma nod representerar både en förening och en förgrening.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195355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9488BEE2-C5B5-44AF-8821-8FEAC8415A94}" type="slidenum">
              <a:rPr lang="en-US" altLang="sv-SE" sz="1300" i="0"/>
              <a:pPr eaLnBrk="1" hangingPunct="1"/>
              <a:t>9</a:t>
            </a:fld>
            <a:endParaRPr lang="en-US" altLang="sv-SE" sz="1300" i="0"/>
          </a:p>
        </p:txBody>
      </p:sp>
      <p:sp>
        <p:nvSpPr>
          <p:cNvPr id="48131" name="Rectangle 2"/>
          <p:cNvSpPr>
            <a:spLocks noGrp="1" noRot="1" noChangeAspect="1" noChangeArrowheads="1" noTextEdit="1"/>
          </p:cNvSpPr>
          <p:nvPr>
            <p:ph type="sldImg"/>
          </p:nvPr>
        </p:nvSpPr>
        <p:spPr>
          <a:xfrm>
            <a:off x="461963" y="719138"/>
            <a:ext cx="6402387" cy="3602037"/>
          </a:xfrm>
          <a:ln/>
        </p:spPr>
      </p:sp>
      <p:sp>
        <p:nvSpPr>
          <p:cNvPr id="48132"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Aktivitetsdiagram stödjer modellering av parallella sekvenser av aktioner. Med parallellt menas att aktioner kan utföras samtidigt, eller att vi inte vet vilken av aktionerna som ska utföras först. Många processmodelleringsspråk stödjer inte parallellt beteende. Parallellt beteende är vanligt i verksamhetsprocesser och i programmering med användning av oberoende trådar. När vi använder parallellism måste vi tänka på att aktionerna måste synkroniseras en eller flera gånger under exekveringen. </a:t>
            </a:r>
          </a:p>
          <a:p>
            <a:endParaRPr lang="sv-SE" altLang="sv-SE" sz="800">
              <a:latin typeface="Arial" panose="020B0604020202020204" pitchFamily="34" charset="0"/>
            </a:endParaRPr>
          </a:p>
          <a:p>
            <a:r>
              <a:rPr lang="sv-SE" altLang="sv-SE" sz="800">
                <a:latin typeface="Arial" panose="020B0604020202020204" pitchFamily="34" charset="0"/>
              </a:rPr>
              <a:t>Den notation vi använder för att visa parallellt beteende bygger på paret förgrening (eng. fork) och förening (eng. join). Notera dock att det från och med UML 2.0 inte är nödvändigt att balansera, det vill säga synkronisera, varje förgrening med exakt en förening. </a:t>
            </a:r>
          </a:p>
          <a:p>
            <a:endParaRPr lang="sv-SE" altLang="sv-SE" sz="800">
              <a:latin typeface="Arial" panose="020B0604020202020204" pitchFamily="34" charset="0"/>
            </a:endParaRPr>
          </a:p>
          <a:p>
            <a:r>
              <a:rPr lang="sv-SE" altLang="sv-SE" sz="800">
                <a:latin typeface="Arial" panose="020B0604020202020204" pitchFamily="34" charset="0"/>
              </a:rPr>
              <a:t>En förgrening ritar vi som ett tjockt svart streck. Varje förgrening har ett inflöde, och två eller fler grenar av utflöden, som alla </a:t>
            </a:r>
            <a:r>
              <a:rPr lang="sv-SE" altLang="sv-SE" sz="800" b="1">
                <a:latin typeface="Arial" panose="020B0604020202020204" pitchFamily="34" charset="0"/>
              </a:rPr>
              <a:t>måste</a:t>
            </a:r>
            <a:r>
              <a:rPr lang="sv-SE" altLang="sv-SE" sz="800">
                <a:latin typeface="Arial" panose="020B0604020202020204" pitchFamily="34" charset="0"/>
              </a:rPr>
              <a:t> utföras. När aktionen som föregår inflödet har slutförts påbörjas exekveringen av de utgående flödena. Men notera att varje gren av utflöden kan exekveras helt separat och godtyckligt, det vill säga i vilken ordning som helst, till och med sekvensiellt. Förgrening kallas ofta </a:t>
            </a:r>
            <a:r>
              <a:rPr lang="sv-SE" altLang="sv-SE" sz="800" i="1">
                <a:latin typeface="Arial" panose="020B0604020202020204" pitchFamily="34" charset="0"/>
              </a:rPr>
              <a:t>AND split</a:t>
            </a:r>
            <a:r>
              <a:rPr lang="sv-SE" altLang="sv-SE" sz="800">
                <a:latin typeface="Arial" panose="020B0604020202020204" pitchFamily="34" charset="0"/>
              </a:rPr>
              <a:t>. </a:t>
            </a:r>
          </a:p>
          <a:p>
            <a:endParaRPr lang="sv-SE" altLang="sv-SE" sz="800">
              <a:latin typeface="Arial" panose="020B0604020202020204" pitchFamily="34" charset="0"/>
            </a:endParaRPr>
          </a:p>
          <a:p>
            <a:r>
              <a:rPr lang="sv-SE" altLang="sv-SE" sz="800">
                <a:latin typeface="Arial" panose="020B0604020202020204" pitchFamily="34" charset="0"/>
              </a:rPr>
              <a:t>Förr eller senare måste dock alla grenar av flöden som gått ut från förgreningar förenas, eller synkroniseras. Notationen för detta är densamma som för en förgrening, med den skillnaden att nu finns det två eller fler grenar av inflöden. Viktigt här är att </a:t>
            </a:r>
            <a:r>
              <a:rPr lang="sv-SE" altLang="sv-SE" sz="800" b="1">
                <a:latin typeface="Arial" panose="020B0604020202020204" pitchFamily="34" charset="0"/>
              </a:rPr>
              <a:t>alla</a:t>
            </a:r>
            <a:r>
              <a:rPr lang="sv-SE" altLang="sv-SE" sz="800">
                <a:latin typeface="Arial" panose="020B0604020202020204" pitchFamily="34" charset="0"/>
              </a:rPr>
              <a:t> ingående flöden måste vara aktiverade för att det utgående flödet (de utgående flödena) ska börja exekveras. Förening kallas ofta </a:t>
            </a:r>
            <a:r>
              <a:rPr lang="sv-SE" altLang="sv-SE" sz="800" i="1">
                <a:latin typeface="Arial" panose="020B0604020202020204" pitchFamily="34" charset="0"/>
              </a:rPr>
              <a:t>AND join, eller synkronisering</a:t>
            </a:r>
            <a:r>
              <a:rPr lang="sv-SE" altLang="sv-SE" sz="800">
                <a:latin typeface="Arial" panose="020B0604020202020204" pitchFamily="34" charset="0"/>
              </a:rPr>
              <a:t>. </a:t>
            </a:r>
          </a:p>
          <a:p>
            <a:endParaRPr lang="sv-SE" altLang="sv-SE" sz="800">
              <a:latin typeface="Arial" panose="020B0604020202020204" pitchFamily="34" charset="0"/>
            </a:endParaRPr>
          </a:p>
          <a:p>
            <a:r>
              <a:rPr lang="sv-SE" altLang="sv-SE" sz="800">
                <a:latin typeface="Arial" panose="020B0604020202020204" pitchFamily="34" charset="0"/>
              </a:rPr>
              <a:t>Om man behöver göra en ny förgrening direkt efter en förening är det tillåtet att göra en kombination så att samma nod representerar både en förening och en förgrening.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421348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FC318621-806A-4139-84B0-629D21480001}" type="slidenum">
              <a:rPr lang="en-US" altLang="sv-SE" sz="1300" i="0"/>
              <a:pPr eaLnBrk="1" hangingPunct="1"/>
              <a:t>10</a:t>
            </a:fld>
            <a:endParaRPr lang="en-US" altLang="sv-SE" sz="1300" i="0"/>
          </a:p>
        </p:txBody>
      </p:sp>
      <p:sp>
        <p:nvSpPr>
          <p:cNvPr id="49155" name="Rectangle 2"/>
          <p:cNvSpPr>
            <a:spLocks noGrp="1" noRot="1" noChangeAspect="1" noChangeArrowheads="1" noTextEdit="1"/>
          </p:cNvSpPr>
          <p:nvPr>
            <p:ph type="sldImg"/>
          </p:nvPr>
        </p:nvSpPr>
        <p:spPr>
          <a:xfrm>
            <a:off x="461963" y="719138"/>
            <a:ext cx="6402387" cy="3602037"/>
          </a:xfrm>
          <a:ln/>
        </p:spPr>
      </p:sp>
      <p:sp>
        <p:nvSpPr>
          <p:cNvPr id="49156"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En mycket viktig egenskap för ett aktivitetsdiagram är att kunna modellera delar av aktiviteter, där nästa aktion i exekveringen beror av något villkor som ska uppfyllas. För detta använder vi notationsparet beslut (eng. decision) och samgående (eng. merge). </a:t>
            </a:r>
          </a:p>
          <a:p>
            <a:endParaRPr lang="sv-SE" altLang="sv-SE" sz="800">
              <a:latin typeface="Arial" panose="020B0604020202020204" pitchFamily="34" charset="0"/>
            </a:endParaRPr>
          </a:p>
          <a:p>
            <a:r>
              <a:rPr lang="sv-SE" altLang="sv-SE" sz="800">
                <a:latin typeface="Arial" panose="020B0604020202020204" pitchFamily="34" charset="0"/>
              </a:rPr>
              <a:t>Beslut visar vi med en diamant (en vriden fyrkant). En beslutsnod har alltid ett, och endast ett, inflöde, men flera utgående flöden. </a:t>
            </a:r>
          </a:p>
          <a:p>
            <a:endParaRPr lang="sv-SE" altLang="sv-SE" sz="800">
              <a:latin typeface="Arial" panose="020B0604020202020204" pitchFamily="34" charset="0"/>
            </a:endParaRPr>
          </a:p>
          <a:p>
            <a:r>
              <a:rPr lang="sv-SE" altLang="sv-SE" sz="800">
                <a:latin typeface="Arial" panose="020B0604020202020204" pitchFamily="34" charset="0"/>
              </a:rPr>
              <a:t>De utgående flödena är alla kopplade till varsitt booleskt villkor (eng. guard, el. condition). Villkoren anges inom hakparenteser i anslutning till respektive flöde. Endast ett av de utgående flödena kan vara sant samtidigt, och alla möjligheter måste vara täckta. Ett vägval görs alltså omedelbart när aktionen innan beslutsnodens ingående flöde har slutförts. Beslut kallas ofta ”OR split”. </a:t>
            </a:r>
          </a:p>
          <a:p>
            <a:endParaRPr lang="sv-SE" altLang="sv-SE" sz="800">
              <a:latin typeface="Arial" panose="020B0604020202020204" pitchFamily="34" charset="0"/>
            </a:endParaRPr>
          </a:p>
          <a:p>
            <a:r>
              <a:rPr lang="sv-SE" altLang="sv-SE" sz="800">
                <a:latin typeface="Arial" panose="020B0604020202020204" pitchFamily="34" charset="0"/>
              </a:rPr>
              <a:t>Ett samgående visar vi på samma sätt som ett beslut med den skillnaden att det nu finns fler än ett ingående flöde, men bara ett utgående flöde. Så fort någon av aktionerna som föregår ett ingående flöde har slutförts kommer det utgående flödet att aktiveras. Samgående kallas ofta ”OR join”.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100566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FC318621-806A-4139-84B0-629D21480001}" type="slidenum">
              <a:rPr lang="en-US" altLang="sv-SE" sz="1300" i="0"/>
              <a:pPr eaLnBrk="1" hangingPunct="1"/>
              <a:t>11</a:t>
            </a:fld>
            <a:endParaRPr lang="en-US" altLang="sv-SE" sz="1300" i="0"/>
          </a:p>
        </p:txBody>
      </p:sp>
      <p:sp>
        <p:nvSpPr>
          <p:cNvPr id="49155" name="Rectangle 2"/>
          <p:cNvSpPr>
            <a:spLocks noGrp="1" noRot="1" noChangeAspect="1" noChangeArrowheads="1" noTextEdit="1"/>
          </p:cNvSpPr>
          <p:nvPr>
            <p:ph type="sldImg"/>
          </p:nvPr>
        </p:nvSpPr>
        <p:spPr>
          <a:xfrm>
            <a:off x="461963" y="719138"/>
            <a:ext cx="6402387" cy="3602037"/>
          </a:xfrm>
          <a:ln/>
        </p:spPr>
      </p:sp>
      <p:sp>
        <p:nvSpPr>
          <p:cNvPr id="49156"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En mycket viktig egenskap för ett aktivitetsdiagram är att kunna modellera delar av aktiviteter, där nästa aktion i exekveringen beror av något villkor som ska uppfyllas. För detta använder vi notationsparet beslut (eng. decision) och samgående (eng. merge). </a:t>
            </a:r>
          </a:p>
          <a:p>
            <a:endParaRPr lang="sv-SE" altLang="sv-SE" sz="800">
              <a:latin typeface="Arial" panose="020B0604020202020204" pitchFamily="34" charset="0"/>
            </a:endParaRPr>
          </a:p>
          <a:p>
            <a:r>
              <a:rPr lang="sv-SE" altLang="sv-SE" sz="800">
                <a:latin typeface="Arial" panose="020B0604020202020204" pitchFamily="34" charset="0"/>
              </a:rPr>
              <a:t>Beslut visar vi med en diamant (en vriden fyrkant). En beslutsnod har alltid ett, och endast ett, inflöde, men flera utgående flöden. </a:t>
            </a:r>
          </a:p>
          <a:p>
            <a:endParaRPr lang="sv-SE" altLang="sv-SE" sz="800">
              <a:latin typeface="Arial" panose="020B0604020202020204" pitchFamily="34" charset="0"/>
            </a:endParaRPr>
          </a:p>
          <a:p>
            <a:r>
              <a:rPr lang="sv-SE" altLang="sv-SE" sz="800">
                <a:latin typeface="Arial" panose="020B0604020202020204" pitchFamily="34" charset="0"/>
              </a:rPr>
              <a:t>De utgående flödena är alla kopplade till varsitt booleskt villkor (eng. guard, el. condition). Villkoren anges inom hakparenteser i anslutning till respektive flöde. Endast ett av de utgående flödena kan vara sant samtidigt, och alla möjligheter måste vara täckta. Ett vägval görs alltså omedelbart när aktionen innan beslutsnodens ingående flöde har slutförts. Beslut kallas ofta ”OR split”. </a:t>
            </a:r>
          </a:p>
          <a:p>
            <a:endParaRPr lang="sv-SE" altLang="sv-SE" sz="800">
              <a:latin typeface="Arial" panose="020B0604020202020204" pitchFamily="34" charset="0"/>
            </a:endParaRPr>
          </a:p>
          <a:p>
            <a:r>
              <a:rPr lang="sv-SE" altLang="sv-SE" sz="800">
                <a:latin typeface="Arial" panose="020B0604020202020204" pitchFamily="34" charset="0"/>
              </a:rPr>
              <a:t>Ett samgående visar vi på samma sätt som ett beslut med den skillnaden att det nu finns fler än ett ingående flöde, men bara ett utgående flöde. Så fort någon av aktionerna som föregår ett ingående flöde har slutförts kommer det utgående flödet att aktiveras. Samgående kallas ofta ”OR join”.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2360980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FC318621-806A-4139-84B0-629D21480001}" type="slidenum">
              <a:rPr lang="en-US" altLang="sv-SE" sz="1300" i="0"/>
              <a:pPr eaLnBrk="1" hangingPunct="1"/>
              <a:t>12</a:t>
            </a:fld>
            <a:endParaRPr lang="en-US" altLang="sv-SE" sz="1300" i="0"/>
          </a:p>
        </p:txBody>
      </p:sp>
      <p:sp>
        <p:nvSpPr>
          <p:cNvPr id="49155" name="Rectangle 2"/>
          <p:cNvSpPr>
            <a:spLocks noGrp="1" noRot="1" noChangeAspect="1" noChangeArrowheads="1" noTextEdit="1"/>
          </p:cNvSpPr>
          <p:nvPr>
            <p:ph type="sldImg"/>
          </p:nvPr>
        </p:nvSpPr>
        <p:spPr>
          <a:xfrm>
            <a:off x="461963" y="719138"/>
            <a:ext cx="6402387" cy="3602037"/>
          </a:xfrm>
          <a:ln/>
        </p:spPr>
      </p:sp>
      <p:sp>
        <p:nvSpPr>
          <p:cNvPr id="49156"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En mycket viktig egenskap för ett aktivitetsdiagram är att kunna modellera delar av aktiviteter, där nästa aktion i exekveringen beror av något villkor som ska uppfyllas. För detta använder vi notationsparet beslut (eng. decision) och samgående (eng. merge). </a:t>
            </a:r>
          </a:p>
          <a:p>
            <a:endParaRPr lang="sv-SE" altLang="sv-SE" sz="800">
              <a:latin typeface="Arial" panose="020B0604020202020204" pitchFamily="34" charset="0"/>
            </a:endParaRPr>
          </a:p>
          <a:p>
            <a:r>
              <a:rPr lang="sv-SE" altLang="sv-SE" sz="800">
                <a:latin typeface="Arial" panose="020B0604020202020204" pitchFamily="34" charset="0"/>
              </a:rPr>
              <a:t>Beslut visar vi med en diamant (en vriden fyrkant). En beslutsnod har alltid ett, och endast ett, inflöde, men flera utgående flöden. </a:t>
            </a:r>
          </a:p>
          <a:p>
            <a:endParaRPr lang="sv-SE" altLang="sv-SE" sz="800">
              <a:latin typeface="Arial" panose="020B0604020202020204" pitchFamily="34" charset="0"/>
            </a:endParaRPr>
          </a:p>
          <a:p>
            <a:r>
              <a:rPr lang="sv-SE" altLang="sv-SE" sz="800">
                <a:latin typeface="Arial" panose="020B0604020202020204" pitchFamily="34" charset="0"/>
              </a:rPr>
              <a:t>De utgående flödena är alla kopplade till varsitt booleskt villkor (eng. guard, el. condition). Villkoren anges inom hakparenteser i anslutning till respektive flöde. Endast ett av de utgående flödena kan vara sant samtidigt, och alla möjligheter måste vara täckta. Ett vägval görs alltså omedelbart när aktionen innan beslutsnodens ingående flöde har slutförts. Beslut kallas ofta ”OR split”. </a:t>
            </a:r>
          </a:p>
          <a:p>
            <a:endParaRPr lang="sv-SE" altLang="sv-SE" sz="800">
              <a:latin typeface="Arial" panose="020B0604020202020204" pitchFamily="34" charset="0"/>
            </a:endParaRPr>
          </a:p>
          <a:p>
            <a:r>
              <a:rPr lang="sv-SE" altLang="sv-SE" sz="800">
                <a:latin typeface="Arial" panose="020B0604020202020204" pitchFamily="34" charset="0"/>
              </a:rPr>
              <a:t>Ett samgående visar vi på samma sätt som ett beslut med den skillnaden att det nu finns fler än ett ingående flöde, men bara ett utgående flöde. Så fort någon av aktionerna som föregår ett ingående flöde har slutförts kommer det utgående flödet att aktiveras. Samgående kallas ofta ”OR join”.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175696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0801118-FDB0-4E4D-B832-A67806F546D8}" type="slidenum">
              <a:rPr lang="en-US" altLang="sv-SE" sz="1300" i="0"/>
              <a:pPr eaLnBrk="1" hangingPunct="1"/>
              <a:t>15</a:t>
            </a:fld>
            <a:endParaRPr lang="en-US" altLang="sv-SE" sz="1300" i="0"/>
          </a:p>
        </p:txBody>
      </p:sp>
      <p:sp>
        <p:nvSpPr>
          <p:cNvPr id="50179" name="Rectangle 2"/>
          <p:cNvSpPr>
            <a:spLocks noGrp="1" noRot="1" noChangeAspect="1" noChangeArrowheads="1" noTextEdit="1"/>
          </p:cNvSpPr>
          <p:nvPr>
            <p:ph type="sldImg"/>
          </p:nvPr>
        </p:nvSpPr>
        <p:spPr>
          <a:xfrm>
            <a:off x="461963" y="719138"/>
            <a:ext cx="6402387" cy="3602037"/>
          </a:xfrm>
          <a:ln/>
        </p:spPr>
      </p:sp>
      <p:sp>
        <p:nvSpPr>
          <p:cNvPr id="50180" name="Rectangle 3"/>
          <p:cNvSpPr>
            <a:spLocks noGrp="1" noChangeArrowheads="1"/>
          </p:cNvSpPr>
          <p:nvPr>
            <p:ph type="body" idx="1"/>
          </p:nvPr>
        </p:nvSpPr>
        <p:spPr>
          <a:xfrm>
            <a:off x="731838" y="4448175"/>
            <a:ext cx="6246812" cy="478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800">
                <a:latin typeface="Arial" panose="020B0604020202020204" pitchFamily="34" charset="0"/>
              </a:rPr>
              <a:t>Här har vi nu kompletterat aktivitetsdiagrammet från den första bilden med det vi har lärt oss hittills notationsmässigt, samt ett konkret textgivet exempel. </a:t>
            </a:r>
          </a:p>
          <a:p>
            <a:endParaRPr lang="sv-SE" altLang="sv-SE" sz="800">
              <a:latin typeface="Arial" panose="020B0604020202020204" pitchFamily="34" charset="0"/>
            </a:endParaRPr>
          </a:p>
          <a:p>
            <a:r>
              <a:rPr lang="sv-SE" altLang="sv-SE" sz="800">
                <a:latin typeface="Arial" panose="020B0604020202020204" pitchFamily="34" charset="0"/>
              </a:rPr>
              <a:t>Vi börjar i startnoden och följer flödena genom aktionsnoderna. </a:t>
            </a:r>
          </a:p>
          <a:p>
            <a:r>
              <a:rPr lang="sv-SE" altLang="sv-SE" sz="800">
                <a:latin typeface="Arial" panose="020B0604020202020204" pitchFamily="34" charset="0"/>
              </a:rPr>
              <a:t>Vi kommer till en förgreningsnod som ger parallella sekvenser av flöden. </a:t>
            </a:r>
          </a:p>
          <a:p>
            <a:r>
              <a:rPr lang="sv-SE" altLang="sv-SE" sz="800">
                <a:latin typeface="Arial" panose="020B0604020202020204" pitchFamily="34" charset="0"/>
              </a:rPr>
              <a:t>Vi kommer till en beslutsnod, med dess villkorade utgående flöden, som så småningom återförs i en samgåendenod. </a:t>
            </a:r>
          </a:p>
          <a:p>
            <a:r>
              <a:rPr lang="sv-SE" altLang="sv-SE" sz="800">
                <a:latin typeface="Arial" panose="020B0604020202020204" pitchFamily="34" charset="0"/>
              </a:rPr>
              <a:t>De parallella sekvenserna av flöden från förgreningen går också de så småningom samman, i föreningsnoden. </a:t>
            </a:r>
          </a:p>
          <a:p>
            <a:r>
              <a:rPr lang="sv-SE" altLang="sv-SE" sz="800">
                <a:latin typeface="Arial" panose="020B0604020202020204" pitchFamily="34" charset="0"/>
              </a:rPr>
              <a:t>Slutligen når vi noden för aktivitetsslut. </a:t>
            </a:r>
          </a:p>
          <a:p>
            <a:endParaRPr lang="en-US" altLang="sv-SE" sz="800">
              <a:latin typeface="Arial" panose="020B0604020202020204" pitchFamily="34" charset="0"/>
            </a:endParaRPr>
          </a:p>
        </p:txBody>
      </p:sp>
    </p:spTree>
    <p:extLst>
      <p:ext uri="{BB962C8B-B14F-4D97-AF65-F5344CB8AC3E}">
        <p14:creationId xmlns:p14="http://schemas.microsoft.com/office/powerpoint/2010/main" val="3080276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102375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324250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30291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68780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15983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267257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333075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2033075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1701934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325051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1691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25911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27879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89780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1799169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64953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49461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47177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715187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934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002F5F"/>
                </a:solidFill>
                <a:latin typeface="Verdana"/>
                <a:cs typeface="Verdana"/>
              </a:rPr>
              <a:t>Medverkande</a:t>
            </a: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chemeClr val="tx1"/>
                </a:solidFill>
                <a:latin typeface="Verdana"/>
              </a:rPr>
              <a:t>Inspelat</a:t>
            </a:r>
            <a:r>
              <a:rPr lang="sv-SE" sz="1600" baseline="0" noProof="0" dirty="0">
                <a:solidFill>
                  <a:schemeClr val="tx1"/>
                </a:solidFill>
                <a:latin typeface="Verdana"/>
              </a:rPr>
              <a:t> </a:t>
            </a:r>
            <a:fld id="{DEF0F593-7E64-D74F-96F6-B611C3DC3FC9}" type="datetime1">
              <a:rPr lang="sv-SE" sz="1600" baseline="0" noProof="0" smtClean="0">
                <a:solidFill>
                  <a:schemeClr val="tx1"/>
                </a:solidFill>
                <a:latin typeface="Verdana"/>
              </a:rPr>
              <a:t>2025-09-21</a:t>
            </a:fld>
            <a:endParaRPr lang="sv-SE" sz="1600" noProof="0" dirty="0">
              <a:solidFill>
                <a:schemeClr val="tx1"/>
              </a:solidFill>
              <a:latin typeface="Verdana"/>
            </a:endParaRPr>
          </a:p>
          <a:p>
            <a:r>
              <a:rPr lang="sv-SE" sz="1600" noProof="0" dirty="0">
                <a:solidFill>
                  <a:schemeClr val="tx1"/>
                </a:solidFill>
                <a:latin typeface="Verdana"/>
              </a:rPr>
              <a:t>Institutionen för data- och systemvetenskap, DSV </a:t>
            </a:r>
          </a:p>
        </p:txBody>
      </p:sp>
    </p:spTree>
    <p:extLst>
      <p:ext uri="{BB962C8B-B14F-4D97-AF65-F5344CB8AC3E}">
        <p14:creationId xmlns:p14="http://schemas.microsoft.com/office/powerpoint/2010/main" val="153210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a:solidFill>
                  <a:srgbClr val="002F5F"/>
                </a:solidFill>
                <a:latin typeface="Verdana"/>
                <a:cs typeface="Verdana"/>
              </a:rPr>
              <a:t>Contributors</a:t>
            </a: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1"/>
                </a:solidFill>
                <a:latin typeface="Verdana"/>
              </a:rPr>
              <a:t>Recorded </a:t>
            </a:r>
            <a:fld id="{DEF0F593-7E64-D74F-96F6-B611C3DC3FC9}" type="datetime1">
              <a:rPr lang="en-US" sz="1600" baseline="0" noProof="0" smtClean="0">
                <a:solidFill>
                  <a:schemeClr val="tx1"/>
                </a:solidFill>
                <a:latin typeface="Verdana"/>
              </a:rPr>
              <a:t>9/21/2025</a:t>
            </a:fld>
            <a:endParaRPr lang="en-US" sz="1600" noProof="0" dirty="0">
              <a:solidFill>
                <a:schemeClr val="tx1"/>
              </a:solidFill>
              <a:latin typeface="Verdana"/>
            </a:endParaRPr>
          </a:p>
          <a:p>
            <a:r>
              <a:rPr lang="en-US" sz="1600" noProof="0" dirty="0">
                <a:solidFill>
                  <a:schemeClr val="tx1"/>
                </a:solidFill>
                <a:latin typeface="Verdana"/>
              </a:rPr>
              <a:t>Department of Computer and Systems Sciences, DSV </a:t>
            </a: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rgbClr val="FFFFFF"/>
                </a:solidFill>
                <a:latin typeface="Verdana"/>
              </a:rPr>
              <a:t>Inspelat</a:t>
            </a:r>
            <a:r>
              <a:rPr lang="sv-SE" sz="1600" baseline="0" noProof="0" dirty="0">
                <a:solidFill>
                  <a:srgbClr val="FFFFFF"/>
                </a:solidFill>
                <a:latin typeface="Verdana"/>
              </a:rPr>
              <a:t> </a:t>
            </a:r>
            <a:fld id="{DEF0F593-7E64-D74F-96F6-B611C3DC3FC9}" type="datetime1">
              <a:rPr lang="sv-SE" sz="1600" baseline="0" noProof="0" smtClean="0">
                <a:solidFill>
                  <a:srgbClr val="FFFFFF"/>
                </a:solidFill>
                <a:latin typeface="Verdana"/>
              </a:rPr>
              <a:t>2025-09-21</a:t>
            </a:fld>
            <a:endParaRPr lang="sv-SE" sz="1600" noProof="0" dirty="0">
              <a:solidFill>
                <a:srgbClr val="FFFFFF"/>
              </a:solidFill>
              <a:latin typeface="Verdana"/>
            </a:endParaRPr>
          </a:p>
          <a:p>
            <a:r>
              <a:rPr lang="sv-SE" sz="1600" noProof="0" dirty="0">
                <a:solidFill>
                  <a:srgbClr val="FFFFFF"/>
                </a:solidFill>
                <a:latin typeface="Verdana"/>
              </a:rPr>
              <a:t>Institutionen för data- och systemvetenskap, DSV </a:t>
            </a: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FFFFFF"/>
                </a:solidFill>
                <a:latin typeface="Verdana"/>
                <a:cs typeface="Verdana"/>
              </a:rPr>
              <a:t>Medverkande</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FFFFFF"/>
                </a:solidFill>
                <a:latin typeface="Verdana"/>
                <a:cs typeface="Verdana"/>
              </a:rPr>
              <a:t>Medverkande</a:t>
            </a: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Click to insert custom footer</a:t>
            </a:r>
          </a:p>
        </p:txBody>
      </p:sp>
    </p:spTree>
    <p:extLst>
      <p:ext uri="{BB962C8B-B14F-4D97-AF65-F5344CB8AC3E}">
        <p14:creationId xmlns:p14="http://schemas.microsoft.com/office/powerpoint/2010/main" val="2968804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9/21/2025</a:t>
            </a:fld>
            <a:endParaRPr lang="en-US" sz="1600" noProof="0" dirty="0">
              <a:solidFill>
                <a:schemeClr val="bg1"/>
              </a:solidFill>
              <a:latin typeface="Verdana"/>
            </a:endParaRPr>
          </a:p>
          <a:p>
            <a:r>
              <a:rPr lang="en-US" sz="1600" noProof="0" dirty="0">
                <a:solidFill>
                  <a:schemeClr val="bg1"/>
                </a:solidFill>
                <a:latin typeface="Verdana"/>
              </a:rPr>
              <a:t>Department of Computer and Systems Sciences, DSV </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a:solidFill>
                  <a:srgbClr val="FFFFFF"/>
                </a:solidFill>
                <a:latin typeface="Verdana"/>
                <a:cs typeface="Verdana"/>
              </a:rPr>
              <a:t>Contributors</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a:solidFill>
                  <a:srgbClr val="FFFFFF"/>
                </a:solidFill>
                <a:latin typeface="Verdana"/>
                <a:cs typeface="Verdana"/>
              </a:rPr>
              <a:t>Contributors</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Click to insert custom footer</a:t>
            </a:r>
          </a:p>
        </p:txBody>
      </p:sp>
    </p:spTree>
    <p:extLst>
      <p:ext uri="{BB962C8B-B14F-4D97-AF65-F5344CB8AC3E}">
        <p14:creationId xmlns:p14="http://schemas.microsoft.com/office/powerpoint/2010/main" val="417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rgbClr val="FFFFFF"/>
                </a:solidFill>
                <a:latin typeface="Verdana"/>
              </a:rPr>
              <a:t>Institutionen för data- och systemvetenskap, DSV </a:t>
            </a:r>
          </a:p>
        </p:txBody>
      </p:sp>
    </p:spTree>
    <p:extLst>
      <p:ext uri="{BB962C8B-B14F-4D97-AF65-F5344CB8AC3E}">
        <p14:creationId xmlns:p14="http://schemas.microsoft.com/office/powerpoint/2010/main" val="5334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a:solidFill>
                  <a:schemeClr val="bg1"/>
                </a:solidFill>
                <a:latin typeface="Verdana"/>
              </a:rPr>
              <a:t>Department of Computer and Systems Sciences, DSV </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dirty="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e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logo-org-svensk_rgb.png"/>
          <p:cNvPicPr>
            <a:picLocks noChangeAspect="1"/>
          </p:cNvPicPr>
          <p:nvPr/>
        </p:nvPicPr>
        <p:blipFill>
          <a:blip r:embed="rId15"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notesSlide" Target="../notesSlides/notesSlide15.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notesSlide" Target="../notesSlides/notesSlide16.xml"/><Relationship Id="rId4"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notesSlide" Target="../notesSlides/notesSlide17.xml"/><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notesSlide" Target="../notesSlides/notesSlide18.xml"/><Relationship Id="rId4"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notesSlide" Target="../notesSlides/notesSlide20.xml"/><Relationship Id="rId4"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notesSlide" Target="../notesSlides/notesSlide21.xml"/><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21.xml"/><Relationship Id="rId6" Type="http://schemas.openxmlformats.org/officeDocument/2006/relationships/image" Target="../media/image12.png"/><Relationship Id="rId5" Type="http://schemas.openxmlformats.org/officeDocument/2006/relationships/notesSlide" Target="../notesSlides/notesSlide22.xml"/><Relationship Id="rId4"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2.xml"/><Relationship Id="rId6" Type="http://schemas.openxmlformats.org/officeDocument/2006/relationships/image" Target="../media/image12.png"/><Relationship Id="rId5" Type="http://schemas.openxmlformats.org/officeDocument/2006/relationships/notesSlide" Target="../notesSlides/notesSlide23.xml"/><Relationship Id="rId4"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2.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9" y="1704612"/>
            <a:ext cx="7437357" cy="1069200"/>
          </a:xfrm>
        </p:spPr>
        <p:txBody>
          <a:bodyPr/>
          <a:lstStyle/>
          <a:p>
            <a:r>
              <a:rPr lang="sv-SE" dirty="0"/>
              <a:t>Processes Modelling with UML Activity Diagram </a:t>
            </a:r>
            <a:br>
              <a:rPr lang="sv-SE" dirty="0"/>
            </a:br>
            <a:endParaRPr lang="sv-SE" dirty="0"/>
          </a:p>
        </p:txBody>
      </p:sp>
      <p:sp>
        <p:nvSpPr>
          <p:cNvPr id="3" name="Subtitle 2"/>
          <p:cNvSpPr>
            <a:spLocks noGrp="1"/>
          </p:cNvSpPr>
          <p:nvPr>
            <p:ph type="subTitle" idx="1"/>
          </p:nvPr>
        </p:nvSpPr>
        <p:spPr>
          <a:xfrm>
            <a:off x="1008000" y="2781382"/>
            <a:ext cx="6631200" cy="1045502"/>
          </a:xfrm>
        </p:spPr>
        <p:txBody>
          <a:bodyPr/>
          <a:lstStyle/>
          <a:p>
            <a:r>
              <a:rPr lang="sv-SE" dirty="0"/>
              <a:t>Erik Perjons</a:t>
            </a:r>
          </a:p>
        </p:txBody>
      </p:sp>
      <p:sp>
        <p:nvSpPr>
          <p:cNvPr id="4" name="Content Placeholder 3"/>
          <p:cNvSpPr>
            <a:spLocks noGrp="1"/>
          </p:cNvSpPr>
          <p:nvPr>
            <p:ph sz="quarter" idx="10"/>
          </p:nvPr>
        </p:nvSpPr>
        <p:spPr/>
        <p:txBody>
          <a:bodyPr/>
          <a:lstStyle/>
          <a:p>
            <a:endParaRPr lang="sv-SE" dirty="0"/>
          </a:p>
        </p:txBody>
      </p:sp>
      <p:pic>
        <p:nvPicPr>
          <p:cNvPr id="5" name="Audio 4">
            <a:hlinkClick r:id="" action="ppaction://media"/>
            <a:extLst>
              <a:ext uri="{FF2B5EF4-FFF2-40B4-BE49-F238E27FC236}">
                <a16:creationId xmlns:a16="http://schemas.microsoft.com/office/drawing/2014/main" id="{36532427-696D-4028-A695-A417FE5E12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mc:Choice xmlns:p14="http://schemas.microsoft.com/office/powerpoint/2010/main" Requires="p14">
      <p:transition spd="slow" p14:dur="2000" advTm="12646"/>
    </mc:Choice>
    <mc:Fallback>
      <p:transition spd="slow" advTm="12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4" name="AutoShape 24"/>
          <p:cNvSpPr>
            <a:spLocks noChangeArrowheads="1"/>
          </p:cNvSpPr>
          <p:nvPr/>
        </p:nvSpPr>
        <p:spPr bwMode="auto">
          <a:xfrm rot="5457209" flipH="1">
            <a:off x="4135563" y="2387678"/>
            <a:ext cx="701417" cy="45719"/>
          </a:xfrm>
          <a:prstGeom prst="leftArrow">
            <a:avLst>
              <a:gd name="adj1" fmla="val 50000"/>
              <a:gd name="adj2" fmla="val 129446"/>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31" name="AutoShape 8"/>
          <p:cNvSpPr>
            <a:spLocks noChangeArrowheads="1"/>
          </p:cNvSpPr>
          <p:nvPr/>
        </p:nvSpPr>
        <p:spPr bwMode="auto">
          <a:xfrm>
            <a:off x="870254" y="3696945"/>
            <a:ext cx="1992377" cy="21669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600" b="1" i="0"/>
          </a:p>
        </p:txBody>
      </p:sp>
      <p:sp>
        <p:nvSpPr>
          <p:cNvPr id="30" name="AutoShape 8"/>
          <p:cNvSpPr>
            <a:spLocks noChangeArrowheads="1"/>
          </p:cNvSpPr>
          <p:nvPr/>
        </p:nvSpPr>
        <p:spPr bwMode="auto">
          <a:xfrm>
            <a:off x="899652" y="2658720"/>
            <a:ext cx="1992377" cy="21669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600" b="1" i="0"/>
          </a:p>
        </p:txBody>
      </p:sp>
      <p:sp>
        <p:nvSpPr>
          <p:cNvPr id="17410"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3773E9AD-C1BB-40AE-A5A0-71BC310C16F0}" type="slidenum">
              <a:rPr lang="sv-SE" altLang="sv-SE" sz="750" i="0"/>
              <a:pPr eaLnBrk="1" hangingPunct="1"/>
              <a:t>10</a:t>
            </a:fld>
            <a:endParaRPr lang="sv-SE" altLang="sv-SE" sz="750" i="0"/>
          </a:p>
        </p:txBody>
      </p:sp>
      <p:sp>
        <p:nvSpPr>
          <p:cNvPr id="17411" name="Rectangle 2"/>
          <p:cNvSpPr>
            <a:spLocks noGrp="1" noChangeArrowheads="1"/>
          </p:cNvSpPr>
          <p:nvPr>
            <p:ph type="title"/>
          </p:nvPr>
        </p:nvSpPr>
        <p:spPr>
          <a:xfrm>
            <a:off x="535150" y="627534"/>
            <a:ext cx="7437600" cy="596700"/>
          </a:xfrm>
          <a:noFill/>
        </p:spPr>
        <p:txBody>
          <a:bodyPr/>
          <a:lstStyle/>
          <a:p>
            <a:r>
              <a:rPr lang="sv-SE" altLang="sv-SE" dirty="0"/>
              <a:t>Control flow: Conditional behaviour</a:t>
            </a:r>
          </a:p>
        </p:txBody>
      </p:sp>
      <p:sp>
        <p:nvSpPr>
          <p:cNvPr id="17414" name="AutoShape 5"/>
          <p:cNvSpPr>
            <a:spLocks noChangeArrowheads="1"/>
          </p:cNvSpPr>
          <p:nvPr/>
        </p:nvSpPr>
        <p:spPr bwMode="auto">
          <a:xfrm>
            <a:off x="3215879" y="2682479"/>
            <a:ext cx="215503" cy="215503"/>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7415" name="Line 6"/>
          <p:cNvSpPr>
            <a:spLocks noChangeShapeType="1"/>
          </p:cNvSpPr>
          <p:nvPr/>
        </p:nvSpPr>
        <p:spPr bwMode="auto">
          <a:xfrm flipH="1">
            <a:off x="4187429" y="2790826"/>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16" name="Line 7"/>
          <p:cNvSpPr>
            <a:spLocks noChangeShapeType="1"/>
          </p:cNvSpPr>
          <p:nvPr/>
        </p:nvSpPr>
        <p:spPr bwMode="auto">
          <a:xfrm flipV="1">
            <a:off x="2892029" y="2789635"/>
            <a:ext cx="323850" cy="119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17" name="AutoShape 8"/>
          <p:cNvSpPr>
            <a:spLocks noChangeArrowheads="1"/>
          </p:cNvSpPr>
          <p:nvPr/>
        </p:nvSpPr>
        <p:spPr bwMode="auto">
          <a:xfrm>
            <a:off x="899652" y="3268266"/>
            <a:ext cx="1992377" cy="21669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600" b="1" i="0"/>
          </a:p>
        </p:txBody>
      </p:sp>
      <p:sp>
        <p:nvSpPr>
          <p:cNvPr id="17418" name="Line 9"/>
          <p:cNvSpPr>
            <a:spLocks noChangeShapeType="1"/>
          </p:cNvSpPr>
          <p:nvPr/>
        </p:nvSpPr>
        <p:spPr bwMode="auto">
          <a:xfrm>
            <a:off x="1841898" y="3484960"/>
            <a:ext cx="119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19" name="AutoShape 10"/>
          <p:cNvSpPr>
            <a:spLocks noChangeArrowheads="1"/>
          </p:cNvSpPr>
          <p:nvPr/>
        </p:nvSpPr>
        <p:spPr bwMode="auto">
          <a:xfrm>
            <a:off x="4080273" y="3708798"/>
            <a:ext cx="215503" cy="215503"/>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7420" name="Line 11"/>
          <p:cNvSpPr>
            <a:spLocks noChangeShapeType="1"/>
          </p:cNvSpPr>
          <p:nvPr/>
        </p:nvSpPr>
        <p:spPr bwMode="auto">
          <a:xfrm>
            <a:off x="3431382" y="2789635"/>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600"/>
          </a:p>
        </p:txBody>
      </p:sp>
      <p:sp>
        <p:nvSpPr>
          <p:cNvPr id="17421" name="Line 12"/>
          <p:cNvSpPr>
            <a:spLocks noChangeShapeType="1"/>
          </p:cNvSpPr>
          <p:nvPr/>
        </p:nvSpPr>
        <p:spPr bwMode="auto">
          <a:xfrm>
            <a:off x="3323035" y="2897981"/>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600"/>
          </a:p>
        </p:txBody>
      </p:sp>
      <p:sp>
        <p:nvSpPr>
          <p:cNvPr id="17422" name="Line 13"/>
          <p:cNvSpPr>
            <a:spLocks noChangeShapeType="1"/>
          </p:cNvSpPr>
          <p:nvPr/>
        </p:nvSpPr>
        <p:spPr bwMode="auto">
          <a:xfrm flipH="1">
            <a:off x="2892028" y="3383756"/>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23" name="Line 14"/>
          <p:cNvSpPr>
            <a:spLocks noChangeShapeType="1"/>
          </p:cNvSpPr>
          <p:nvPr/>
        </p:nvSpPr>
        <p:spPr bwMode="auto">
          <a:xfrm>
            <a:off x="2890838" y="3814987"/>
            <a:ext cx="1194793" cy="1763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24" name="Line 15"/>
          <p:cNvSpPr>
            <a:spLocks noChangeShapeType="1"/>
          </p:cNvSpPr>
          <p:nvPr/>
        </p:nvSpPr>
        <p:spPr bwMode="auto">
          <a:xfrm>
            <a:off x="4187429" y="3924300"/>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024016" name="Rectangle 16"/>
          <p:cNvSpPr>
            <a:spLocks noChangeArrowheads="1"/>
          </p:cNvSpPr>
          <p:nvPr/>
        </p:nvSpPr>
        <p:spPr bwMode="auto">
          <a:xfrm>
            <a:off x="4943475" y="3460171"/>
            <a:ext cx="1134666" cy="566309"/>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XOR join </a:t>
            </a:r>
          </a:p>
          <a:p>
            <a:pPr algn="ctr" eaLnBrk="1" hangingPunct="1">
              <a:spcBef>
                <a:spcPct val="20000"/>
              </a:spcBef>
              <a:buClr>
                <a:schemeClr val="bg1"/>
              </a:buClr>
              <a:buFont typeface="Wingdings" panose="05000000000000000000" pitchFamily="2" charset="2"/>
              <a:buNone/>
            </a:pPr>
            <a:r>
              <a:rPr lang="sv-SE" altLang="sv-SE" dirty="0"/>
              <a:t>(or merge)</a:t>
            </a:r>
            <a:r>
              <a:rPr lang="sv-SE" altLang="sv-SE" b="1" dirty="0"/>
              <a:t> </a:t>
            </a:r>
            <a:endParaRPr lang="en-US" altLang="sv-SE" b="1" dirty="0"/>
          </a:p>
        </p:txBody>
      </p:sp>
      <p:sp>
        <p:nvSpPr>
          <p:cNvPr id="1024017" name="AutoShape 17"/>
          <p:cNvSpPr>
            <a:spLocks noChangeArrowheads="1"/>
          </p:cNvSpPr>
          <p:nvPr/>
        </p:nvSpPr>
        <p:spPr bwMode="auto">
          <a:xfrm>
            <a:off x="4471987" y="3768329"/>
            <a:ext cx="309563" cy="64294"/>
          </a:xfrm>
          <a:prstGeom prst="leftArrow">
            <a:avLst>
              <a:gd name="adj1" fmla="val 50000"/>
              <a:gd name="adj2" fmla="val 12037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024018" name="AutoShape 18"/>
          <p:cNvSpPr>
            <a:spLocks noChangeArrowheads="1"/>
          </p:cNvSpPr>
          <p:nvPr/>
        </p:nvSpPr>
        <p:spPr bwMode="auto">
          <a:xfrm rot="5319404" flipH="1">
            <a:off x="3157538" y="2369344"/>
            <a:ext cx="277416" cy="53579"/>
          </a:xfrm>
          <a:prstGeom prst="leftArrow">
            <a:avLst>
              <a:gd name="adj1" fmla="val 50000"/>
              <a:gd name="adj2" fmla="val 129444"/>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024019" name="Rectangle 19"/>
          <p:cNvSpPr>
            <a:spLocks noChangeArrowheads="1"/>
          </p:cNvSpPr>
          <p:nvPr/>
        </p:nvSpPr>
        <p:spPr bwMode="auto">
          <a:xfrm>
            <a:off x="2890838" y="1510070"/>
            <a:ext cx="1001316" cy="738664"/>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XOR split </a:t>
            </a:r>
            <a:r>
              <a:rPr lang="sv-SE" altLang="sv-SE" dirty="0"/>
              <a:t>(or decision) </a:t>
            </a:r>
            <a:endParaRPr lang="en-US" altLang="sv-SE" b="1" dirty="0"/>
          </a:p>
        </p:txBody>
      </p:sp>
      <p:sp>
        <p:nvSpPr>
          <p:cNvPr id="17430" name="Text Box 21"/>
          <p:cNvSpPr txBox="1">
            <a:spLocks noChangeArrowheads="1"/>
          </p:cNvSpPr>
          <p:nvPr/>
        </p:nvSpPr>
        <p:spPr bwMode="auto">
          <a:xfrm>
            <a:off x="4161234" y="2761060"/>
            <a:ext cx="8899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i="0" dirty="0"/>
              <a:t>[sum&gt;1000 ]</a:t>
            </a:r>
            <a:endParaRPr lang="en-US" altLang="sv-SE" sz="1000" i="0" dirty="0"/>
          </a:p>
        </p:txBody>
      </p:sp>
      <p:sp>
        <p:nvSpPr>
          <p:cNvPr id="17431" name="Text Box 22"/>
          <p:cNvSpPr txBox="1">
            <a:spLocks noChangeArrowheads="1"/>
          </p:cNvSpPr>
          <p:nvPr/>
        </p:nvSpPr>
        <p:spPr bwMode="auto">
          <a:xfrm>
            <a:off x="3236850" y="3200400"/>
            <a:ext cx="9653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i="0" dirty="0"/>
              <a:t>[sum&lt;=1000]</a:t>
            </a:r>
            <a:endParaRPr lang="en-US" altLang="sv-SE" sz="1000" i="0" dirty="0"/>
          </a:p>
        </p:txBody>
      </p:sp>
      <p:sp>
        <p:nvSpPr>
          <p:cNvPr id="1024023" name="Rectangle 23"/>
          <p:cNvSpPr>
            <a:spLocks noChangeArrowheads="1"/>
          </p:cNvSpPr>
          <p:nvPr/>
        </p:nvSpPr>
        <p:spPr bwMode="auto">
          <a:xfrm>
            <a:off x="4146582" y="1506083"/>
            <a:ext cx="1134335" cy="523220"/>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Condition/”guard”</a:t>
            </a:r>
            <a:endParaRPr lang="en-US" altLang="sv-SE" b="1" i="0" dirty="0"/>
          </a:p>
        </p:txBody>
      </p:sp>
      <p:sp>
        <p:nvSpPr>
          <p:cNvPr id="17434" name="Text Box 29"/>
          <p:cNvSpPr txBox="1">
            <a:spLocks noChangeArrowheads="1"/>
          </p:cNvSpPr>
          <p:nvPr/>
        </p:nvSpPr>
        <p:spPr bwMode="auto">
          <a:xfrm>
            <a:off x="914401" y="2696767"/>
            <a:ext cx="2162176"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Calculate sum for products</a:t>
            </a:r>
          </a:p>
        </p:txBody>
      </p:sp>
      <p:sp>
        <p:nvSpPr>
          <p:cNvPr id="17435" name="Text Box 29"/>
          <p:cNvSpPr txBox="1">
            <a:spLocks noChangeArrowheads="1"/>
          </p:cNvSpPr>
          <p:nvPr/>
        </p:nvSpPr>
        <p:spPr bwMode="auto">
          <a:xfrm>
            <a:off x="942975" y="3306367"/>
            <a:ext cx="176569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Calculate delivery cost</a:t>
            </a:r>
          </a:p>
        </p:txBody>
      </p:sp>
      <p:sp>
        <p:nvSpPr>
          <p:cNvPr id="17436" name="Text Box 29"/>
          <p:cNvSpPr txBox="1">
            <a:spLocks noChangeArrowheads="1"/>
          </p:cNvSpPr>
          <p:nvPr/>
        </p:nvSpPr>
        <p:spPr bwMode="auto">
          <a:xfrm>
            <a:off x="972741" y="3749279"/>
            <a:ext cx="1560909"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Calculate total sum</a:t>
            </a:r>
          </a:p>
        </p:txBody>
      </p:sp>
      <p:sp>
        <p:nvSpPr>
          <p:cNvPr id="33" name="Line 9"/>
          <p:cNvSpPr>
            <a:spLocks noChangeShapeType="1"/>
          </p:cNvSpPr>
          <p:nvPr/>
        </p:nvSpPr>
        <p:spPr bwMode="auto">
          <a:xfrm>
            <a:off x="4223150" y="4392464"/>
            <a:ext cx="119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grpSp>
        <p:nvGrpSpPr>
          <p:cNvPr id="35" name="Group 5"/>
          <p:cNvGrpSpPr>
            <a:grpSpLocks/>
          </p:cNvGrpSpPr>
          <p:nvPr/>
        </p:nvGrpSpPr>
        <p:grpSpPr bwMode="auto">
          <a:xfrm>
            <a:off x="4102299" y="4632264"/>
            <a:ext cx="269081" cy="270272"/>
            <a:chOff x="3198" y="3838"/>
            <a:chExt cx="226" cy="227"/>
          </a:xfrm>
        </p:grpSpPr>
        <p:sp>
          <p:nvSpPr>
            <p:cNvPr id="36" name="Oval 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37" name="Oval 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grpSp>
      <p:sp>
        <p:nvSpPr>
          <p:cNvPr id="38" name="Line 5"/>
          <p:cNvSpPr>
            <a:spLocks noChangeShapeType="1"/>
          </p:cNvSpPr>
          <p:nvPr/>
        </p:nvSpPr>
        <p:spPr bwMode="auto">
          <a:xfrm>
            <a:off x="1734858" y="2373073"/>
            <a:ext cx="0" cy="2702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39" name="AutoShape 16"/>
          <p:cNvSpPr>
            <a:spLocks noChangeArrowheads="1"/>
          </p:cNvSpPr>
          <p:nvPr/>
        </p:nvSpPr>
        <p:spPr bwMode="auto">
          <a:xfrm>
            <a:off x="1247893" y="2140437"/>
            <a:ext cx="1201339" cy="26670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40" name="Text Box 29"/>
          <p:cNvSpPr txBox="1">
            <a:spLocks noChangeArrowheads="1"/>
          </p:cNvSpPr>
          <p:nvPr/>
        </p:nvSpPr>
        <p:spPr bwMode="auto">
          <a:xfrm>
            <a:off x="1251465" y="2204005"/>
            <a:ext cx="119776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Receive order</a:t>
            </a:r>
          </a:p>
        </p:txBody>
      </p:sp>
      <p:sp>
        <p:nvSpPr>
          <p:cNvPr id="41" name="Line 9"/>
          <p:cNvSpPr>
            <a:spLocks noChangeShapeType="1"/>
          </p:cNvSpPr>
          <p:nvPr/>
        </p:nvSpPr>
        <p:spPr bwMode="auto">
          <a:xfrm>
            <a:off x="1717001" y="1933404"/>
            <a:ext cx="119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42" name="Oval 3"/>
          <p:cNvSpPr>
            <a:spLocks noChangeArrowheads="1"/>
          </p:cNvSpPr>
          <p:nvPr/>
        </p:nvSpPr>
        <p:spPr bwMode="auto">
          <a:xfrm>
            <a:off x="1652705" y="1762690"/>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43" name="AutoShape 14"/>
          <p:cNvSpPr>
            <a:spLocks noChangeArrowheads="1"/>
          </p:cNvSpPr>
          <p:nvPr/>
        </p:nvSpPr>
        <p:spPr bwMode="auto">
          <a:xfrm>
            <a:off x="3599938" y="4155438"/>
            <a:ext cx="1187816" cy="204787"/>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44" name="Text Box 29"/>
          <p:cNvSpPr txBox="1">
            <a:spLocks noChangeArrowheads="1"/>
          </p:cNvSpPr>
          <p:nvPr/>
        </p:nvSpPr>
        <p:spPr bwMode="auto">
          <a:xfrm>
            <a:off x="3541425" y="4189967"/>
            <a:ext cx="1560910" cy="21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Deliver products</a:t>
            </a:r>
          </a:p>
        </p:txBody>
      </p:sp>
      <p:pic>
        <p:nvPicPr>
          <p:cNvPr id="4" name="Audio 3">
            <a:hlinkClick r:id="" action="ppaction://media"/>
            <a:extLst>
              <a:ext uri="{FF2B5EF4-FFF2-40B4-BE49-F238E27FC236}">
                <a16:creationId xmlns:a16="http://schemas.microsoft.com/office/drawing/2014/main" id="{95572E60-2148-432D-ACAE-46DA003DA6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4133198032"/>
      </p:ext>
    </p:extLst>
  </p:cSld>
  <p:clrMapOvr>
    <a:masterClrMapping/>
  </p:clrMapOvr>
  <mc:AlternateContent xmlns:mc="http://schemas.openxmlformats.org/markup-compatibility/2006">
    <mc:Choice xmlns:p14="http://schemas.microsoft.com/office/powerpoint/2010/main" Requires="p14">
      <p:transition spd="slow" p14:dur="2000" advTm="102227"/>
    </mc:Choice>
    <mc:Fallback>
      <p:transition spd="slow" advTm="10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4" name="AutoShape 24"/>
          <p:cNvSpPr>
            <a:spLocks noChangeArrowheads="1"/>
          </p:cNvSpPr>
          <p:nvPr/>
        </p:nvSpPr>
        <p:spPr bwMode="auto">
          <a:xfrm rot="5457209" flipH="1">
            <a:off x="4135563" y="2387678"/>
            <a:ext cx="701417" cy="45719"/>
          </a:xfrm>
          <a:prstGeom prst="leftArrow">
            <a:avLst>
              <a:gd name="adj1" fmla="val 50000"/>
              <a:gd name="adj2" fmla="val 129446"/>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31" name="AutoShape 8"/>
          <p:cNvSpPr>
            <a:spLocks noChangeArrowheads="1"/>
          </p:cNvSpPr>
          <p:nvPr/>
        </p:nvSpPr>
        <p:spPr bwMode="auto">
          <a:xfrm>
            <a:off x="870254" y="3696945"/>
            <a:ext cx="1992377" cy="21669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600" b="1" i="0"/>
          </a:p>
        </p:txBody>
      </p:sp>
      <p:sp>
        <p:nvSpPr>
          <p:cNvPr id="30" name="AutoShape 8"/>
          <p:cNvSpPr>
            <a:spLocks noChangeArrowheads="1"/>
          </p:cNvSpPr>
          <p:nvPr/>
        </p:nvSpPr>
        <p:spPr bwMode="auto">
          <a:xfrm>
            <a:off x="899652" y="2658720"/>
            <a:ext cx="1992377" cy="21669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600" b="1" i="0"/>
          </a:p>
        </p:txBody>
      </p:sp>
      <p:sp>
        <p:nvSpPr>
          <p:cNvPr id="17410"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3773E9AD-C1BB-40AE-A5A0-71BC310C16F0}" type="slidenum">
              <a:rPr lang="sv-SE" altLang="sv-SE" sz="750" i="0"/>
              <a:pPr eaLnBrk="1" hangingPunct="1"/>
              <a:t>11</a:t>
            </a:fld>
            <a:endParaRPr lang="sv-SE" altLang="sv-SE" sz="750" i="0"/>
          </a:p>
        </p:txBody>
      </p:sp>
      <p:sp>
        <p:nvSpPr>
          <p:cNvPr id="17411" name="Rectangle 2"/>
          <p:cNvSpPr>
            <a:spLocks noGrp="1" noChangeArrowheads="1"/>
          </p:cNvSpPr>
          <p:nvPr>
            <p:ph type="title"/>
          </p:nvPr>
        </p:nvSpPr>
        <p:spPr>
          <a:xfrm>
            <a:off x="535150" y="627534"/>
            <a:ext cx="7437600" cy="596700"/>
          </a:xfrm>
          <a:noFill/>
        </p:spPr>
        <p:txBody>
          <a:bodyPr/>
          <a:lstStyle/>
          <a:p>
            <a:r>
              <a:rPr lang="sv-SE" altLang="sv-SE" dirty="0"/>
              <a:t>Control flow: Conditional behaviour</a:t>
            </a:r>
          </a:p>
        </p:txBody>
      </p:sp>
      <p:sp>
        <p:nvSpPr>
          <p:cNvPr id="17414" name="AutoShape 5"/>
          <p:cNvSpPr>
            <a:spLocks noChangeArrowheads="1"/>
          </p:cNvSpPr>
          <p:nvPr/>
        </p:nvSpPr>
        <p:spPr bwMode="auto">
          <a:xfrm>
            <a:off x="3215879" y="2682479"/>
            <a:ext cx="215503" cy="215503"/>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7415" name="Line 6"/>
          <p:cNvSpPr>
            <a:spLocks noChangeShapeType="1"/>
          </p:cNvSpPr>
          <p:nvPr/>
        </p:nvSpPr>
        <p:spPr bwMode="auto">
          <a:xfrm flipH="1">
            <a:off x="4187429" y="2790826"/>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16" name="Line 7"/>
          <p:cNvSpPr>
            <a:spLocks noChangeShapeType="1"/>
          </p:cNvSpPr>
          <p:nvPr/>
        </p:nvSpPr>
        <p:spPr bwMode="auto">
          <a:xfrm flipV="1">
            <a:off x="2892029" y="2789635"/>
            <a:ext cx="323850" cy="119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17" name="AutoShape 8"/>
          <p:cNvSpPr>
            <a:spLocks noChangeArrowheads="1"/>
          </p:cNvSpPr>
          <p:nvPr/>
        </p:nvSpPr>
        <p:spPr bwMode="auto">
          <a:xfrm>
            <a:off x="899652" y="3268266"/>
            <a:ext cx="1992377" cy="21669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600" b="1" i="0"/>
          </a:p>
        </p:txBody>
      </p:sp>
      <p:sp>
        <p:nvSpPr>
          <p:cNvPr id="17418" name="Line 9"/>
          <p:cNvSpPr>
            <a:spLocks noChangeShapeType="1"/>
          </p:cNvSpPr>
          <p:nvPr/>
        </p:nvSpPr>
        <p:spPr bwMode="auto">
          <a:xfrm>
            <a:off x="1841898" y="3484960"/>
            <a:ext cx="119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19" name="AutoShape 10"/>
          <p:cNvSpPr>
            <a:spLocks noChangeArrowheads="1"/>
          </p:cNvSpPr>
          <p:nvPr/>
        </p:nvSpPr>
        <p:spPr bwMode="auto">
          <a:xfrm>
            <a:off x="4080273" y="3708798"/>
            <a:ext cx="215503" cy="215503"/>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7420" name="Line 11"/>
          <p:cNvSpPr>
            <a:spLocks noChangeShapeType="1"/>
          </p:cNvSpPr>
          <p:nvPr/>
        </p:nvSpPr>
        <p:spPr bwMode="auto">
          <a:xfrm>
            <a:off x="3431382" y="2789635"/>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600"/>
          </a:p>
        </p:txBody>
      </p:sp>
      <p:sp>
        <p:nvSpPr>
          <p:cNvPr id="17421" name="Line 12"/>
          <p:cNvSpPr>
            <a:spLocks noChangeShapeType="1"/>
          </p:cNvSpPr>
          <p:nvPr/>
        </p:nvSpPr>
        <p:spPr bwMode="auto">
          <a:xfrm>
            <a:off x="3323035" y="2897981"/>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600"/>
          </a:p>
        </p:txBody>
      </p:sp>
      <p:sp>
        <p:nvSpPr>
          <p:cNvPr id="17422" name="Line 13"/>
          <p:cNvSpPr>
            <a:spLocks noChangeShapeType="1"/>
          </p:cNvSpPr>
          <p:nvPr/>
        </p:nvSpPr>
        <p:spPr bwMode="auto">
          <a:xfrm flipH="1">
            <a:off x="2892028" y="3383756"/>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23" name="Line 14"/>
          <p:cNvSpPr>
            <a:spLocks noChangeShapeType="1"/>
          </p:cNvSpPr>
          <p:nvPr/>
        </p:nvSpPr>
        <p:spPr bwMode="auto">
          <a:xfrm>
            <a:off x="2890838" y="3814987"/>
            <a:ext cx="1194793" cy="1763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7424" name="Line 15"/>
          <p:cNvSpPr>
            <a:spLocks noChangeShapeType="1"/>
          </p:cNvSpPr>
          <p:nvPr/>
        </p:nvSpPr>
        <p:spPr bwMode="auto">
          <a:xfrm>
            <a:off x="4187429" y="3924300"/>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024016" name="Rectangle 16"/>
          <p:cNvSpPr>
            <a:spLocks noChangeArrowheads="1"/>
          </p:cNvSpPr>
          <p:nvPr/>
        </p:nvSpPr>
        <p:spPr bwMode="auto">
          <a:xfrm>
            <a:off x="4943475" y="3460171"/>
            <a:ext cx="1134666" cy="566309"/>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XOR join </a:t>
            </a:r>
          </a:p>
          <a:p>
            <a:pPr algn="ctr" eaLnBrk="1" hangingPunct="1">
              <a:spcBef>
                <a:spcPct val="20000"/>
              </a:spcBef>
              <a:buClr>
                <a:schemeClr val="bg1"/>
              </a:buClr>
              <a:buFont typeface="Wingdings" panose="05000000000000000000" pitchFamily="2" charset="2"/>
              <a:buNone/>
            </a:pPr>
            <a:r>
              <a:rPr lang="sv-SE" altLang="sv-SE" dirty="0"/>
              <a:t>(or merge)</a:t>
            </a:r>
            <a:r>
              <a:rPr lang="sv-SE" altLang="sv-SE" b="1" dirty="0"/>
              <a:t> </a:t>
            </a:r>
            <a:endParaRPr lang="en-US" altLang="sv-SE" b="1" dirty="0"/>
          </a:p>
        </p:txBody>
      </p:sp>
      <p:sp>
        <p:nvSpPr>
          <p:cNvPr id="1024017" name="AutoShape 17"/>
          <p:cNvSpPr>
            <a:spLocks noChangeArrowheads="1"/>
          </p:cNvSpPr>
          <p:nvPr/>
        </p:nvSpPr>
        <p:spPr bwMode="auto">
          <a:xfrm>
            <a:off x="4471987" y="3768329"/>
            <a:ext cx="309563" cy="64294"/>
          </a:xfrm>
          <a:prstGeom prst="leftArrow">
            <a:avLst>
              <a:gd name="adj1" fmla="val 50000"/>
              <a:gd name="adj2" fmla="val 12037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024018" name="AutoShape 18"/>
          <p:cNvSpPr>
            <a:spLocks noChangeArrowheads="1"/>
          </p:cNvSpPr>
          <p:nvPr/>
        </p:nvSpPr>
        <p:spPr bwMode="auto">
          <a:xfrm rot="5319404" flipH="1">
            <a:off x="3157538" y="2369344"/>
            <a:ext cx="277416" cy="53579"/>
          </a:xfrm>
          <a:prstGeom prst="leftArrow">
            <a:avLst>
              <a:gd name="adj1" fmla="val 50000"/>
              <a:gd name="adj2" fmla="val 129444"/>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024019" name="Rectangle 19"/>
          <p:cNvSpPr>
            <a:spLocks noChangeArrowheads="1"/>
          </p:cNvSpPr>
          <p:nvPr/>
        </p:nvSpPr>
        <p:spPr bwMode="auto">
          <a:xfrm>
            <a:off x="2890838" y="1510070"/>
            <a:ext cx="1001316" cy="738664"/>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XOR split </a:t>
            </a:r>
            <a:r>
              <a:rPr lang="sv-SE" altLang="sv-SE" dirty="0"/>
              <a:t>(or decision) </a:t>
            </a:r>
            <a:endParaRPr lang="en-US" altLang="sv-SE" b="1" dirty="0"/>
          </a:p>
        </p:txBody>
      </p:sp>
      <p:sp>
        <p:nvSpPr>
          <p:cNvPr id="17430" name="Text Box 21"/>
          <p:cNvSpPr txBox="1">
            <a:spLocks noChangeArrowheads="1"/>
          </p:cNvSpPr>
          <p:nvPr/>
        </p:nvSpPr>
        <p:spPr bwMode="auto">
          <a:xfrm>
            <a:off x="4161234" y="2761060"/>
            <a:ext cx="8899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i="0" dirty="0"/>
              <a:t>[sum&gt;1000 ]</a:t>
            </a:r>
            <a:endParaRPr lang="en-US" altLang="sv-SE" sz="1000" i="0" dirty="0"/>
          </a:p>
        </p:txBody>
      </p:sp>
      <p:sp>
        <p:nvSpPr>
          <p:cNvPr id="17431" name="Text Box 22"/>
          <p:cNvSpPr txBox="1">
            <a:spLocks noChangeArrowheads="1"/>
          </p:cNvSpPr>
          <p:nvPr/>
        </p:nvSpPr>
        <p:spPr bwMode="auto">
          <a:xfrm>
            <a:off x="3236850" y="3200400"/>
            <a:ext cx="9653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i="0" dirty="0"/>
              <a:t>[sum&lt;=1000]</a:t>
            </a:r>
            <a:endParaRPr lang="en-US" altLang="sv-SE" sz="1000" i="0" dirty="0"/>
          </a:p>
        </p:txBody>
      </p:sp>
      <p:sp>
        <p:nvSpPr>
          <p:cNvPr id="1024023" name="Rectangle 23"/>
          <p:cNvSpPr>
            <a:spLocks noChangeArrowheads="1"/>
          </p:cNvSpPr>
          <p:nvPr/>
        </p:nvSpPr>
        <p:spPr bwMode="auto">
          <a:xfrm>
            <a:off x="4146582" y="1506083"/>
            <a:ext cx="1134335" cy="523220"/>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Condition/”guard”</a:t>
            </a:r>
            <a:endParaRPr lang="en-US" altLang="sv-SE" b="1" i="0" dirty="0"/>
          </a:p>
        </p:txBody>
      </p:sp>
      <p:sp>
        <p:nvSpPr>
          <p:cNvPr id="17434" name="Text Box 29"/>
          <p:cNvSpPr txBox="1">
            <a:spLocks noChangeArrowheads="1"/>
          </p:cNvSpPr>
          <p:nvPr/>
        </p:nvSpPr>
        <p:spPr bwMode="auto">
          <a:xfrm>
            <a:off x="914401" y="2696767"/>
            <a:ext cx="2162176"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Calculate sum for products</a:t>
            </a:r>
          </a:p>
        </p:txBody>
      </p:sp>
      <p:sp>
        <p:nvSpPr>
          <p:cNvPr id="17435" name="Text Box 29"/>
          <p:cNvSpPr txBox="1">
            <a:spLocks noChangeArrowheads="1"/>
          </p:cNvSpPr>
          <p:nvPr/>
        </p:nvSpPr>
        <p:spPr bwMode="auto">
          <a:xfrm>
            <a:off x="942975" y="3306367"/>
            <a:ext cx="176569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Calculate delivery cost</a:t>
            </a:r>
          </a:p>
        </p:txBody>
      </p:sp>
      <p:sp>
        <p:nvSpPr>
          <p:cNvPr id="17436" name="Text Box 29"/>
          <p:cNvSpPr txBox="1">
            <a:spLocks noChangeArrowheads="1"/>
          </p:cNvSpPr>
          <p:nvPr/>
        </p:nvSpPr>
        <p:spPr bwMode="auto">
          <a:xfrm>
            <a:off x="972741" y="3749279"/>
            <a:ext cx="1560909"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Calculate total sum</a:t>
            </a:r>
          </a:p>
        </p:txBody>
      </p:sp>
      <p:sp>
        <p:nvSpPr>
          <p:cNvPr id="33" name="Line 9"/>
          <p:cNvSpPr>
            <a:spLocks noChangeShapeType="1"/>
          </p:cNvSpPr>
          <p:nvPr/>
        </p:nvSpPr>
        <p:spPr bwMode="auto">
          <a:xfrm>
            <a:off x="4223150" y="4392464"/>
            <a:ext cx="119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grpSp>
        <p:nvGrpSpPr>
          <p:cNvPr id="35" name="Group 5"/>
          <p:cNvGrpSpPr>
            <a:grpSpLocks/>
          </p:cNvGrpSpPr>
          <p:nvPr/>
        </p:nvGrpSpPr>
        <p:grpSpPr bwMode="auto">
          <a:xfrm>
            <a:off x="4102299" y="4632264"/>
            <a:ext cx="269081" cy="270272"/>
            <a:chOff x="3198" y="3838"/>
            <a:chExt cx="226" cy="227"/>
          </a:xfrm>
        </p:grpSpPr>
        <p:sp>
          <p:nvSpPr>
            <p:cNvPr id="36" name="Oval 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37" name="Oval 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grpSp>
      <p:sp>
        <p:nvSpPr>
          <p:cNvPr id="38" name="Line 5"/>
          <p:cNvSpPr>
            <a:spLocks noChangeShapeType="1"/>
          </p:cNvSpPr>
          <p:nvPr/>
        </p:nvSpPr>
        <p:spPr bwMode="auto">
          <a:xfrm>
            <a:off x="1734858" y="2373073"/>
            <a:ext cx="0" cy="2702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39" name="AutoShape 16"/>
          <p:cNvSpPr>
            <a:spLocks noChangeArrowheads="1"/>
          </p:cNvSpPr>
          <p:nvPr/>
        </p:nvSpPr>
        <p:spPr bwMode="auto">
          <a:xfrm>
            <a:off x="1247893" y="2140437"/>
            <a:ext cx="1201339" cy="26670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40" name="Text Box 29"/>
          <p:cNvSpPr txBox="1">
            <a:spLocks noChangeArrowheads="1"/>
          </p:cNvSpPr>
          <p:nvPr/>
        </p:nvSpPr>
        <p:spPr bwMode="auto">
          <a:xfrm>
            <a:off x="1251465" y="2204005"/>
            <a:ext cx="119776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Receive order</a:t>
            </a:r>
          </a:p>
        </p:txBody>
      </p:sp>
      <p:sp>
        <p:nvSpPr>
          <p:cNvPr id="41" name="Line 9"/>
          <p:cNvSpPr>
            <a:spLocks noChangeShapeType="1"/>
          </p:cNvSpPr>
          <p:nvPr/>
        </p:nvSpPr>
        <p:spPr bwMode="auto">
          <a:xfrm>
            <a:off x="1717001" y="1933404"/>
            <a:ext cx="119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42" name="Oval 3"/>
          <p:cNvSpPr>
            <a:spLocks noChangeArrowheads="1"/>
          </p:cNvSpPr>
          <p:nvPr/>
        </p:nvSpPr>
        <p:spPr bwMode="auto">
          <a:xfrm>
            <a:off x="1652705" y="1762690"/>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43" name="AutoShape 14"/>
          <p:cNvSpPr>
            <a:spLocks noChangeArrowheads="1"/>
          </p:cNvSpPr>
          <p:nvPr/>
        </p:nvSpPr>
        <p:spPr bwMode="auto">
          <a:xfrm>
            <a:off x="3599938" y="4155438"/>
            <a:ext cx="1187816" cy="204787"/>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44" name="Text Box 29"/>
          <p:cNvSpPr txBox="1">
            <a:spLocks noChangeArrowheads="1"/>
          </p:cNvSpPr>
          <p:nvPr/>
        </p:nvSpPr>
        <p:spPr bwMode="auto">
          <a:xfrm>
            <a:off x="3541425" y="4189967"/>
            <a:ext cx="1560910" cy="21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Deliver products</a:t>
            </a:r>
          </a:p>
        </p:txBody>
      </p:sp>
      <p:pic>
        <p:nvPicPr>
          <p:cNvPr id="3" name="Audio 2">
            <a:hlinkClick r:id="" action="ppaction://media"/>
            <a:extLst>
              <a:ext uri="{FF2B5EF4-FFF2-40B4-BE49-F238E27FC236}">
                <a16:creationId xmlns:a16="http://schemas.microsoft.com/office/drawing/2014/main" id="{446B1B8B-DAA6-426E-B106-306730B2EC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977163542"/>
      </p:ext>
    </p:extLst>
  </p:cSld>
  <p:clrMapOvr>
    <a:masterClrMapping/>
  </p:clrMapOvr>
  <mc:AlternateContent xmlns:mc="http://schemas.openxmlformats.org/markup-compatibility/2006">
    <mc:Choice xmlns:p14="http://schemas.microsoft.com/office/powerpoint/2010/main" Requires="p14">
      <p:transition spd="slow" p14:dur="2000" advTm="20234"/>
    </mc:Choice>
    <mc:Fallback>
      <p:transition spd="slow" advTm="2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846102" y="1528159"/>
            <a:ext cx="3777269" cy="2694456"/>
          </a:xfrm>
          <a:prstGeom prst="rect">
            <a:avLst/>
          </a:prstGeom>
          <a:noFill/>
        </p:spPr>
        <p:txBody>
          <a:bodyPr wrap="square" rtlCol="0">
            <a:spAutoFit/>
          </a:bodyPr>
          <a:lstStyle/>
          <a:p>
            <a:pPr marL="342900" indent="-342900">
              <a:lnSpc>
                <a:spcPts val="2900"/>
              </a:lnSpc>
              <a:spcBef>
                <a:spcPct val="20000"/>
              </a:spcBef>
              <a:buSzPct val="93000"/>
              <a:buFont typeface="Verdana" pitchFamily="34" charset="0"/>
              <a:buChar char="●"/>
            </a:pPr>
            <a:r>
              <a:rPr lang="sv-SE" sz="1600" dirty="0">
                <a:latin typeface="Verdana" pitchFamily="34" charset="0"/>
                <a:ea typeface="Verdana" pitchFamily="34" charset="0"/>
                <a:cs typeface="Verdana" pitchFamily="34" charset="0"/>
              </a:rPr>
              <a:t>An</a:t>
            </a:r>
            <a:r>
              <a:rPr lang="sv-SE" sz="1600" b="1" dirty="0">
                <a:latin typeface="Verdana" pitchFamily="34" charset="0"/>
                <a:ea typeface="Verdana" pitchFamily="34" charset="0"/>
                <a:cs typeface="Verdana" pitchFamily="34" charset="0"/>
              </a:rPr>
              <a:t> XOR split </a:t>
            </a:r>
            <a:r>
              <a:rPr lang="sv-SE" sz="1600" dirty="0">
                <a:latin typeface="Verdana" pitchFamily="34" charset="0"/>
                <a:ea typeface="Verdana" pitchFamily="34" charset="0"/>
                <a:cs typeface="Verdana" pitchFamily="34" charset="0"/>
              </a:rPr>
              <a:t>has one flow in and several flows out. The condition/guard must be true for a process instance to choose a certain path</a:t>
            </a:r>
          </a:p>
          <a:p>
            <a:pPr marL="342900" indent="-342900">
              <a:lnSpc>
                <a:spcPts val="2900"/>
              </a:lnSpc>
              <a:spcBef>
                <a:spcPct val="20000"/>
              </a:spcBef>
              <a:buSzPct val="93000"/>
              <a:buFont typeface="Verdana" pitchFamily="34" charset="0"/>
              <a:buChar char="●"/>
            </a:pPr>
            <a:r>
              <a:rPr lang="sv-SE" sz="1600" dirty="0">
                <a:latin typeface="Verdana" pitchFamily="34" charset="0"/>
                <a:ea typeface="Verdana" pitchFamily="34" charset="0"/>
                <a:cs typeface="Verdana" pitchFamily="34" charset="0"/>
              </a:rPr>
              <a:t>An </a:t>
            </a:r>
            <a:r>
              <a:rPr lang="sv-SE" sz="1600" b="1" dirty="0">
                <a:latin typeface="Verdana" pitchFamily="34" charset="0"/>
                <a:ea typeface="Verdana" pitchFamily="34" charset="0"/>
                <a:cs typeface="Verdana" pitchFamily="34" charset="0"/>
              </a:rPr>
              <a:t>XOR join </a:t>
            </a:r>
            <a:r>
              <a:rPr lang="sv-SE" sz="1600" dirty="0">
                <a:latin typeface="Verdana" pitchFamily="34" charset="0"/>
                <a:ea typeface="Verdana" pitchFamily="34" charset="0"/>
                <a:cs typeface="Verdana" pitchFamily="34" charset="0"/>
              </a:rPr>
              <a:t>has several flows (edges) in and one flow out</a:t>
            </a:r>
          </a:p>
        </p:txBody>
      </p:sp>
      <p:sp>
        <p:nvSpPr>
          <p:cNvPr id="5" name="Rectangle 2"/>
          <p:cNvSpPr>
            <a:spLocks noGrp="1" noChangeArrowheads="1"/>
          </p:cNvSpPr>
          <p:nvPr>
            <p:ph type="title"/>
          </p:nvPr>
        </p:nvSpPr>
        <p:spPr>
          <a:xfrm>
            <a:off x="535150" y="627534"/>
            <a:ext cx="7437600" cy="596700"/>
          </a:xfrm>
          <a:noFill/>
        </p:spPr>
        <p:txBody>
          <a:bodyPr/>
          <a:lstStyle/>
          <a:p>
            <a:r>
              <a:rPr lang="sv-SE" altLang="sv-SE" dirty="0"/>
              <a:t>Control flow: Conditional behaviour</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063" y="1619865"/>
            <a:ext cx="3720735" cy="30959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Audio 6">
            <a:hlinkClick r:id="" action="ppaction://media"/>
            <a:extLst>
              <a:ext uri="{FF2B5EF4-FFF2-40B4-BE49-F238E27FC236}">
                <a16:creationId xmlns:a16="http://schemas.microsoft.com/office/drawing/2014/main" id="{F81CA5BC-B8B1-44A6-B840-D189EA2D56E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1496715515"/>
      </p:ext>
    </p:extLst>
  </p:cSld>
  <p:clrMapOvr>
    <a:masterClrMapping/>
  </p:clrMapOvr>
  <mc:AlternateContent xmlns:mc="http://schemas.openxmlformats.org/markup-compatibility/2006">
    <mc:Choice xmlns:p14="http://schemas.microsoft.com/office/powerpoint/2010/main" Requires="p14">
      <p:transition spd="slow" p14:dur="2000" advTm="17471"/>
    </mc:Choice>
    <mc:Fallback>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288489"/>
            <a:ext cx="6850800" cy="596700"/>
          </a:xfrm>
        </p:spPr>
        <p:txBody>
          <a:bodyPr/>
          <a:lstStyle/>
          <a:p>
            <a:r>
              <a:rPr lang="sv-SE" dirty="0"/>
              <a:t>Guidelines</a:t>
            </a:r>
          </a:p>
        </p:txBody>
      </p:sp>
      <p:sp>
        <p:nvSpPr>
          <p:cNvPr id="3" name="Content Placeholder 2"/>
          <p:cNvSpPr>
            <a:spLocks noGrp="1"/>
          </p:cNvSpPr>
          <p:nvPr>
            <p:ph idx="1"/>
          </p:nvPr>
        </p:nvSpPr>
        <p:spPr>
          <a:xfrm>
            <a:off x="791999" y="1275533"/>
            <a:ext cx="7815288" cy="3579477"/>
          </a:xfrm>
        </p:spPr>
        <p:txBody>
          <a:bodyPr>
            <a:normAutofit/>
          </a:bodyPr>
          <a:lstStyle/>
          <a:p>
            <a:r>
              <a:rPr lang="sv-SE" sz="1600" b="1" dirty="0"/>
              <a:t>Guideline:</a:t>
            </a:r>
            <a:r>
              <a:rPr lang="sv-SE" sz="1600" dirty="0"/>
              <a:t> UML does not use the terms AND split and AND join, and XOR split and XOR join (UML use the terms forks, join, decision and merge), but I recommend the use of these terms, because they are easy to remember and can be used in different business process languages</a:t>
            </a:r>
          </a:p>
          <a:p>
            <a:r>
              <a:rPr lang="sv-SE" sz="1600" b="1" dirty="0"/>
              <a:t>Guideline: </a:t>
            </a:r>
            <a:r>
              <a:rPr lang="sv-SE" sz="1600" dirty="0" err="1"/>
              <a:t>Each</a:t>
            </a:r>
            <a:r>
              <a:rPr lang="sv-SE" sz="1600" dirty="0"/>
              <a:t> AND split should be followed by an AND join later in the activity (process) </a:t>
            </a:r>
          </a:p>
          <a:p>
            <a:r>
              <a:rPr lang="sv-SE" sz="1600" b="1" dirty="0"/>
              <a:t>Guideline: </a:t>
            </a:r>
            <a:r>
              <a:rPr lang="sv-SE" sz="1600" dirty="0"/>
              <a:t>If possible, </a:t>
            </a:r>
            <a:r>
              <a:rPr lang="sv-SE" sz="1600" dirty="0" err="1"/>
              <a:t>each</a:t>
            </a:r>
            <a:r>
              <a:rPr lang="sv-SE" sz="1600" dirty="0"/>
              <a:t> XOR split should be followed by an XOR join later in the activity (process)</a:t>
            </a:r>
          </a:p>
          <a:p>
            <a:pPr marL="0" indent="0">
              <a:buNone/>
            </a:pPr>
            <a:endParaRPr lang="sv-SE" sz="1800" dirty="0"/>
          </a:p>
          <a:p>
            <a:endParaRPr lang="sv-SE" sz="1800" b="1" dirty="0"/>
          </a:p>
        </p:txBody>
      </p:sp>
      <p:pic>
        <p:nvPicPr>
          <p:cNvPr id="9" name="Audio 8">
            <a:hlinkClick r:id="" action="ppaction://media"/>
            <a:extLst>
              <a:ext uri="{FF2B5EF4-FFF2-40B4-BE49-F238E27FC236}">
                <a16:creationId xmlns:a16="http://schemas.microsoft.com/office/drawing/2014/main" id="{4C27DFB1-00B7-490E-B05A-E059523F3E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891394313"/>
      </p:ext>
    </p:extLst>
  </p:cSld>
  <p:clrMapOvr>
    <a:masterClrMapping/>
  </p:clrMapOvr>
  <mc:AlternateContent xmlns:mc="http://schemas.openxmlformats.org/markup-compatibility/2006">
    <mc:Choice xmlns:p14="http://schemas.microsoft.com/office/powerpoint/2010/main" Requires="p14">
      <p:transition spd="slow" p14:dur="2000" advTm="83834"/>
    </mc:Choice>
    <mc:Fallback>
      <p:transition spd="slow" advTm="8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288489"/>
            <a:ext cx="6850800" cy="596700"/>
          </a:xfrm>
        </p:spPr>
        <p:txBody>
          <a:bodyPr/>
          <a:lstStyle/>
          <a:p>
            <a:r>
              <a:rPr lang="sv-SE" dirty="0"/>
              <a:t>More Guidelines</a:t>
            </a:r>
          </a:p>
        </p:txBody>
      </p:sp>
      <p:sp>
        <p:nvSpPr>
          <p:cNvPr id="3" name="Content Placeholder 2"/>
          <p:cNvSpPr>
            <a:spLocks noGrp="1"/>
          </p:cNvSpPr>
          <p:nvPr>
            <p:ph idx="1"/>
          </p:nvPr>
        </p:nvSpPr>
        <p:spPr/>
        <p:txBody>
          <a:bodyPr>
            <a:normAutofit/>
          </a:bodyPr>
          <a:lstStyle/>
          <a:p>
            <a:r>
              <a:rPr lang="sv-SE" sz="1600" b="1" dirty="0"/>
              <a:t>Guidelines: </a:t>
            </a:r>
            <a:r>
              <a:rPr lang="sv-SE" sz="1600" dirty="0"/>
              <a:t>Start an activity with one initial node (although UML Activity Diagram does not forbid to have several initial nodels in an activity) – since it a common requirement for business processes models to have one start node</a:t>
            </a:r>
          </a:p>
          <a:p>
            <a:r>
              <a:rPr lang="sv-SE" sz="1600" b="1" dirty="0"/>
              <a:t>Guideline: </a:t>
            </a:r>
            <a:r>
              <a:rPr lang="sv-SE" sz="1600" dirty="0"/>
              <a:t>Several activity final nodes can be used</a:t>
            </a:r>
          </a:p>
          <a:p>
            <a:endParaRPr lang="sv-SE" sz="1800" b="1" dirty="0"/>
          </a:p>
        </p:txBody>
      </p:sp>
      <p:pic>
        <p:nvPicPr>
          <p:cNvPr id="7" name="Audio 6">
            <a:hlinkClick r:id="" action="ppaction://media"/>
            <a:extLst>
              <a:ext uri="{FF2B5EF4-FFF2-40B4-BE49-F238E27FC236}">
                <a16:creationId xmlns:a16="http://schemas.microsoft.com/office/drawing/2014/main" id="{127B88A1-CB5E-4E1F-B228-70B2CDC0F1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51037139"/>
      </p:ext>
    </p:extLst>
  </p:cSld>
  <p:clrMapOvr>
    <a:masterClrMapping/>
  </p:clrMapOvr>
  <mc:AlternateContent xmlns:mc="http://schemas.openxmlformats.org/markup-compatibility/2006">
    <mc:Choice xmlns:p14="http://schemas.microsoft.com/office/powerpoint/2010/main" Requires="p14">
      <p:transition spd="slow" p14:dur="2000" advTm="35865"/>
    </mc:Choice>
    <mc:Fallback>
      <p:transition spd="slow" advTm="3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Completed example</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6" name="Text Box 35"/>
          <p:cNvSpPr txBox="1">
            <a:spLocks noChangeArrowheads="1"/>
          </p:cNvSpPr>
          <p:nvPr/>
        </p:nvSpPr>
        <p:spPr bwMode="auto">
          <a:xfrm>
            <a:off x="4267201" y="4414264"/>
            <a:ext cx="118824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026091" name="Rectangle 43"/>
          <p:cNvSpPr>
            <a:spLocks noChangeArrowheads="1"/>
          </p:cNvSpPr>
          <p:nvPr/>
        </p:nvSpPr>
        <p:spPr bwMode="auto">
          <a:xfrm>
            <a:off x="2486026" y="1118294"/>
            <a:ext cx="1288134"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initial node</a:t>
            </a:r>
            <a:endParaRPr lang="en-US" altLang="sv-SE" b="1" i="0" dirty="0"/>
          </a:p>
        </p:txBody>
      </p:sp>
      <p:sp>
        <p:nvSpPr>
          <p:cNvPr id="1026092" name="Rectangle 44"/>
          <p:cNvSpPr>
            <a:spLocks noChangeArrowheads="1"/>
          </p:cNvSpPr>
          <p:nvPr/>
        </p:nvSpPr>
        <p:spPr bwMode="auto">
          <a:xfrm>
            <a:off x="2486026" y="1449289"/>
            <a:ext cx="756047"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action</a:t>
            </a:r>
            <a:endParaRPr lang="en-US" altLang="sv-SE" b="1" i="0" dirty="0"/>
          </a:p>
        </p:txBody>
      </p:sp>
      <p:sp>
        <p:nvSpPr>
          <p:cNvPr id="1026093" name="AutoShape 45"/>
          <p:cNvSpPr>
            <a:spLocks noChangeArrowheads="1"/>
          </p:cNvSpPr>
          <p:nvPr/>
        </p:nvSpPr>
        <p:spPr bwMode="auto">
          <a:xfrm>
            <a:off x="2053829" y="1628775"/>
            <a:ext cx="377428"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26094" name="AutoShape 46"/>
          <p:cNvSpPr>
            <a:spLocks noChangeArrowheads="1"/>
          </p:cNvSpPr>
          <p:nvPr/>
        </p:nvSpPr>
        <p:spPr bwMode="auto">
          <a:xfrm>
            <a:off x="2053829" y="1276350"/>
            <a:ext cx="377428"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26095" name="Rectangle 47"/>
          <p:cNvSpPr>
            <a:spLocks noChangeArrowheads="1"/>
          </p:cNvSpPr>
          <p:nvPr/>
        </p:nvSpPr>
        <p:spPr bwMode="auto">
          <a:xfrm>
            <a:off x="2486026" y="1776269"/>
            <a:ext cx="754856"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flow</a:t>
            </a:r>
            <a:endParaRPr lang="en-US" altLang="sv-SE" b="1" i="0" dirty="0"/>
          </a:p>
        </p:txBody>
      </p:sp>
      <p:sp>
        <p:nvSpPr>
          <p:cNvPr id="1026096" name="AutoShape 48"/>
          <p:cNvSpPr>
            <a:spLocks noChangeArrowheads="1"/>
          </p:cNvSpPr>
          <p:nvPr/>
        </p:nvSpPr>
        <p:spPr bwMode="auto">
          <a:xfrm>
            <a:off x="2053829" y="1924050"/>
            <a:ext cx="377428"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26097" name="Rectangle 49"/>
          <p:cNvSpPr>
            <a:spLocks noChangeArrowheads="1"/>
          </p:cNvSpPr>
          <p:nvPr/>
        </p:nvSpPr>
        <p:spPr bwMode="auto">
          <a:xfrm>
            <a:off x="4537472" y="1449288"/>
            <a:ext cx="1000299"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AND split</a:t>
            </a:r>
            <a:endParaRPr lang="en-US" altLang="sv-SE" b="1" i="0" dirty="0"/>
          </a:p>
        </p:txBody>
      </p:sp>
      <p:sp>
        <p:nvSpPr>
          <p:cNvPr id="1026098" name="AutoShape 50"/>
          <p:cNvSpPr>
            <a:spLocks noChangeArrowheads="1"/>
          </p:cNvSpPr>
          <p:nvPr/>
        </p:nvSpPr>
        <p:spPr bwMode="auto">
          <a:xfrm rot="-5400000">
            <a:off x="4808340" y="1869877"/>
            <a:ext cx="269081" cy="53578"/>
          </a:xfrm>
          <a:prstGeom prst="leftArrow">
            <a:avLst>
              <a:gd name="adj1" fmla="val 50000"/>
              <a:gd name="adj2" fmla="val 125556"/>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26099" name="Rectangle 51"/>
          <p:cNvSpPr>
            <a:spLocks noChangeArrowheads="1"/>
          </p:cNvSpPr>
          <p:nvPr/>
        </p:nvSpPr>
        <p:spPr bwMode="auto">
          <a:xfrm>
            <a:off x="4213622" y="3278089"/>
            <a:ext cx="1081088"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XOR join</a:t>
            </a:r>
            <a:endParaRPr lang="en-US" altLang="sv-SE" b="1" i="0" dirty="0"/>
          </a:p>
        </p:txBody>
      </p:sp>
      <p:sp>
        <p:nvSpPr>
          <p:cNvPr id="1026100" name="AutoShape 52"/>
          <p:cNvSpPr>
            <a:spLocks noChangeArrowheads="1"/>
          </p:cNvSpPr>
          <p:nvPr/>
        </p:nvSpPr>
        <p:spPr bwMode="auto">
          <a:xfrm rot="-2864355">
            <a:off x="3929063" y="3668316"/>
            <a:ext cx="309563" cy="64294"/>
          </a:xfrm>
          <a:prstGeom prst="leftArrow">
            <a:avLst>
              <a:gd name="adj1" fmla="val 50000"/>
              <a:gd name="adj2" fmla="val 12037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26101" name="AutoShape 53"/>
          <p:cNvSpPr>
            <a:spLocks noChangeArrowheads="1"/>
          </p:cNvSpPr>
          <p:nvPr/>
        </p:nvSpPr>
        <p:spPr bwMode="auto">
          <a:xfrm rot="8631237" flipH="1">
            <a:off x="3071813" y="2680098"/>
            <a:ext cx="277416" cy="53578"/>
          </a:xfrm>
          <a:prstGeom prst="leftArrow">
            <a:avLst>
              <a:gd name="adj1" fmla="val 50000"/>
              <a:gd name="adj2" fmla="val 129446"/>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26102" name="Rectangle 54"/>
          <p:cNvSpPr>
            <a:spLocks noChangeArrowheads="1"/>
          </p:cNvSpPr>
          <p:nvPr/>
        </p:nvSpPr>
        <p:spPr bwMode="auto">
          <a:xfrm>
            <a:off x="3403997" y="2367259"/>
            <a:ext cx="1028882"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XOR split</a:t>
            </a:r>
            <a:endParaRPr lang="en-US" altLang="sv-SE" b="1" i="0" dirty="0"/>
          </a:p>
        </p:txBody>
      </p:sp>
      <p:sp>
        <p:nvSpPr>
          <p:cNvPr id="1026103" name="Rectangle 55"/>
          <p:cNvSpPr>
            <a:spLocks noChangeArrowheads="1"/>
          </p:cNvSpPr>
          <p:nvPr/>
        </p:nvSpPr>
        <p:spPr bwMode="auto">
          <a:xfrm>
            <a:off x="4860131" y="3609083"/>
            <a:ext cx="1081088"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AND join</a:t>
            </a:r>
            <a:endParaRPr lang="en-US" altLang="sv-SE" b="1" i="0" dirty="0"/>
          </a:p>
        </p:txBody>
      </p:sp>
      <p:sp>
        <p:nvSpPr>
          <p:cNvPr id="1026104" name="AutoShape 56"/>
          <p:cNvSpPr>
            <a:spLocks noChangeArrowheads="1"/>
          </p:cNvSpPr>
          <p:nvPr/>
        </p:nvSpPr>
        <p:spPr bwMode="auto">
          <a:xfrm rot="-5400000">
            <a:off x="5239941" y="4030266"/>
            <a:ext cx="270272" cy="53579"/>
          </a:xfrm>
          <a:prstGeom prst="leftArrow">
            <a:avLst>
              <a:gd name="adj1" fmla="val 50000"/>
              <a:gd name="adj2" fmla="val 12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26105" name="Rectangle 57"/>
          <p:cNvSpPr>
            <a:spLocks noChangeArrowheads="1"/>
          </p:cNvSpPr>
          <p:nvPr/>
        </p:nvSpPr>
        <p:spPr bwMode="auto">
          <a:xfrm>
            <a:off x="2784297" y="4722930"/>
            <a:ext cx="1320979"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activity final</a:t>
            </a:r>
            <a:endParaRPr lang="en-US" altLang="sv-SE" b="1" i="0" dirty="0"/>
          </a:p>
        </p:txBody>
      </p:sp>
      <p:sp>
        <p:nvSpPr>
          <p:cNvPr id="1026106" name="AutoShape 58"/>
          <p:cNvSpPr>
            <a:spLocks noChangeArrowheads="1"/>
          </p:cNvSpPr>
          <p:nvPr/>
        </p:nvSpPr>
        <p:spPr bwMode="auto">
          <a:xfrm rot="10800000">
            <a:off x="4213623" y="4827408"/>
            <a:ext cx="377428"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26107" name="Rectangle 59"/>
          <p:cNvSpPr>
            <a:spLocks noChangeArrowheads="1"/>
          </p:cNvSpPr>
          <p:nvPr/>
        </p:nvSpPr>
        <p:spPr bwMode="auto">
          <a:xfrm>
            <a:off x="4537471" y="2791717"/>
            <a:ext cx="1034507"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condition</a:t>
            </a:r>
            <a:endParaRPr lang="en-US" altLang="sv-SE" b="1" i="0" dirty="0"/>
          </a:p>
        </p:txBody>
      </p:sp>
      <p:sp>
        <p:nvSpPr>
          <p:cNvPr id="1026108" name="AutoShape 60"/>
          <p:cNvSpPr>
            <a:spLocks noChangeArrowheads="1"/>
          </p:cNvSpPr>
          <p:nvPr/>
        </p:nvSpPr>
        <p:spPr bwMode="auto">
          <a:xfrm>
            <a:off x="3709840" y="2939066"/>
            <a:ext cx="723039" cy="72026"/>
          </a:xfrm>
          <a:prstGeom prst="leftArrow">
            <a:avLst>
              <a:gd name="adj1" fmla="val 50000"/>
              <a:gd name="adj2" fmla="val 176113"/>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 name="Right Brace 1"/>
          <p:cNvSpPr/>
          <p:nvPr/>
        </p:nvSpPr>
        <p:spPr>
          <a:xfrm>
            <a:off x="7068620" y="957534"/>
            <a:ext cx="215758" cy="40819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2" name="Rectangle 44"/>
          <p:cNvSpPr>
            <a:spLocks noChangeArrowheads="1"/>
          </p:cNvSpPr>
          <p:nvPr/>
        </p:nvSpPr>
        <p:spPr bwMode="auto">
          <a:xfrm>
            <a:off x="7438116" y="2871048"/>
            <a:ext cx="980672"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i="0" dirty="0"/>
              <a:t>activity</a:t>
            </a:r>
            <a:endParaRPr lang="en-US" altLang="sv-SE" b="1" i="0" dirty="0"/>
          </a:p>
        </p:txBody>
      </p:sp>
      <p:pic>
        <p:nvPicPr>
          <p:cNvPr id="6" name="Audio 5">
            <a:hlinkClick r:id="" action="ppaction://media"/>
            <a:extLst>
              <a:ext uri="{FF2B5EF4-FFF2-40B4-BE49-F238E27FC236}">
                <a16:creationId xmlns:a16="http://schemas.microsoft.com/office/drawing/2014/main" id="{4EA401C3-618E-486D-B994-3A0B6EEA15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593042808"/>
      </p:ext>
    </p:extLst>
  </p:cSld>
  <p:clrMapOvr>
    <a:masterClrMapping/>
  </p:clrMapOvr>
  <mc:AlternateContent xmlns:mc="http://schemas.openxmlformats.org/markup-compatibility/2006">
    <mc:Choice xmlns:p14="http://schemas.microsoft.com/office/powerpoint/2010/main" Requires="p14">
      <p:transition spd="slow" p14:dur="2000" advTm="16523"/>
    </mc:Choice>
    <mc:Fallback>
      <p:transition spd="slow" advTm="1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16</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a:t>More about UML Activity Diagram</a:t>
            </a:r>
            <a:endParaRPr lang="en-US" altLang="sv-S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76582474"/>
      </p:ext>
    </p:extLst>
  </p:cSld>
  <p:clrMapOvr>
    <a:masterClrMapping/>
  </p:clrMapOvr>
  <mc:AlternateContent xmlns:mc="http://schemas.openxmlformats.org/markup-compatibility/2006" xmlns:p14="http://schemas.microsoft.com/office/powerpoint/2010/main">
    <mc:Choice Requires="p14">
      <p:transition spd="slow" p14:dur="2000" advTm="6409"/>
    </mc:Choice>
    <mc:Fallback xmlns="">
      <p:transition spd="slow" advTm="6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565890"/>
            <a:ext cx="7499245" cy="596700"/>
          </a:xfrm>
        </p:spPr>
        <p:txBody>
          <a:bodyPr/>
          <a:lstStyle/>
          <a:p>
            <a:r>
              <a:rPr lang="sv-SE" dirty="0"/>
              <a:t>Action vs. Activity</a:t>
            </a:r>
          </a:p>
        </p:txBody>
      </p:sp>
      <p:sp>
        <p:nvSpPr>
          <p:cNvPr id="45" name="TextBox 44"/>
          <p:cNvSpPr txBox="1"/>
          <p:nvPr/>
        </p:nvSpPr>
        <p:spPr>
          <a:xfrm>
            <a:off x="791999" y="1081431"/>
            <a:ext cx="7654834" cy="1666097"/>
          </a:xfrm>
          <a:prstGeom prst="rect">
            <a:avLst/>
          </a:prstGeom>
          <a:noFill/>
        </p:spPr>
        <p:txBody>
          <a:bodyPr wrap="square" rtlCol="0">
            <a:spAutoFit/>
          </a:bodyPr>
          <a:lstStyle/>
          <a:p>
            <a:pPr marL="342900" indent="-342900">
              <a:lnSpc>
                <a:spcPts val="2900"/>
              </a:lnSpc>
              <a:spcBef>
                <a:spcPct val="20000"/>
              </a:spcBef>
              <a:buSzPct val="93000"/>
              <a:buFont typeface="Verdana" pitchFamily="34" charset="0"/>
              <a:buChar char="●"/>
            </a:pPr>
            <a:r>
              <a:rPr lang="sv-SE" sz="1400" dirty="0">
                <a:latin typeface="Verdana" pitchFamily="34" charset="0"/>
                <a:ea typeface="Verdana" pitchFamily="34" charset="0"/>
                <a:cs typeface="Verdana" pitchFamily="34" charset="0"/>
              </a:rPr>
              <a:t>An </a:t>
            </a:r>
            <a:r>
              <a:rPr lang="sv-SE" sz="1400" b="1" dirty="0">
                <a:latin typeface="Verdana" pitchFamily="34" charset="0"/>
                <a:ea typeface="Verdana" pitchFamily="34" charset="0"/>
                <a:cs typeface="Verdana" pitchFamily="34" charset="0"/>
              </a:rPr>
              <a:t>UML </a:t>
            </a:r>
            <a:r>
              <a:rPr lang="sv-SE" sz="1400" b="1" dirty="0" err="1">
                <a:latin typeface="Verdana" pitchFamily="34" charset="0"/>
                <a:ea typeface="Verdana" pitchFamily="34" charset="0"/>
                <a:cs typeface="Verdana" pitchFamily="34" charset="0"/>
              </a:rPr>
              <a:t>Activity</a:t>
            </a:r>
            <a:r>
              <a:rPr lang="sv-SE" sz="1400" b="1" dirty="0">
                <a:latin typeface="Verdana" pitchFamily="34" charset="0"/>
                <a:ea typeface="Verdana" pitchFamily="34" charset="0"/>
                <a:cs typeface="Verdana" pitchFamily="34" charset="0"/>
              </a:rPr>
              <a:t> Diagram </a:t>
            </a:r>
            <a:r>
              <a:rPr lang="sv-SE" sz="1400" dirty="0">
                <a:latin typeface="Verdana" pitchFamily="34" charset="0"/>
                <a:ea typeface="Verdana" pitchFamily="34" charset="0"/>
                <a:cs typeface="Verdana" pitchFamily="34" charset="0"/>
              </a:rPr>
              <a:t>can include both </a:t>
            </a:r>
            <a:r>
              <a:rPr lang="sv-SE" sz="1400" b="1" dirty="0">
                <a:latin typeface="Verdana" pitchFamily="34" charset="0"/>
                <a:ea typeface="Verdana" pitchFamily="34" charset="0"/>
                <a:cs typeface="Verdana" pitchFamily="34" charset="0"/>
              </a:rPr>
              <a:t>activities </a:t>
            </a:r>
            <a:r>
              <a:rPr lang="sv-SE" sz="1400" dirty="0">
                <a:latin typeface="Verdana" pitchFamily="34" charset="0"/>
                <a:ea typeface="Verdana" pitchFamily="34" charset="0"/>
                <a:cs typeface="Verdana" pitchFamily="34" charset="0"/>
              </a:rPr>
              <a:t>and </a:t>
            </a:r>
            <a:r>
              <a:rPr lang="sv-SE" sz="1400" b="1" dirty="0">
                <a:latin typeface="Verdana" pitchFamily="34" charset="0"/>
                <a:ea typeface="Verdana" pitchFamily="34" charset="0"/>
                <a:cs typeface="Verdana" pitchFamily="34" charset="0"/>
              </a:rPr>
              <a:t>actions</a:t>
            </a:r>
            <a:endParaRPr lang="sv-SE" sz="1400" dirty="0">
              <a:latin typeface="Verdana" pitchFamily="34" charset="0"/>
              <a:ea typeface="Verdana" pitchFamily="34" charset="0"/>
              <a:cs typeface="Verdana" pitchFamily="34" charset="0"/>
            </a:endParaRPr>
          </a:p>
          <a:p>
            <a:pPr marL="342900" indent="-342900">
              <a:lnSpc>
                <a:spcPts val="2900"/>
              </a:lnSpc>
              <a:spcBef>
                <a:spcPct val="20000"/>
              </a:spcBef>
              <a:buSzPct val="93000"/>
              <a:buFont typeface="Verdana" pitchFamily="34" charset="0"/>
              <a:buChar char="●"/>
            </a:pPr>
            <a:r>
              <a:rPr lang="en-US" sz="1400" b="1" dirty="0">
                <a:latin typeface="Verdana" pitchFamily="34" charset="0"/>
                <a:ea typeface="Verdana" pitchFamily="34" charset="0"/>
                <a:cs typeface="Verdana" pitchFamily="34" charset="0"/>
              </a:rPr>
              <a:t>Action </a:t>
            </a:r>
            <a:r>
              <a:rPr lang="en-US" sz="1400" dirty="0">
                <a:latin typeface="Verdana" pitchFamily="34" charset="0"/>
                <a:ea typeface="Verdana" pitchFamily="34" charset="0"/>
                <a:cs typeface="Verdana" pitchFamily="34" charset="0"/>
              </a:rPr>
              <a:t>is a named element which represents a single atomic step within an activity, that is, an action cannot be further decomposed</a:t>
            </a:r>
          </a:p>
          <a:p>
            <a:pPr marL="342900" indent="-342900">
              <a:lnSpc>
                <a:spcPts val="2900"/>
              </a:lnSpc>
              <a:spcBef>
                <a:spcPct val="20000"/>
              </a:spcBef>
              <a:buSzPct val="93000"/>
              <a:buFont typeface="Verdana" pitchFamily="34" charset="0"/>
              <a:buChar char="●"/>
            </a:pPr>
            <a:r>
              <a:rPr lang="en-US" sz="1400" b="1" dirty="0">
                <a:latin typeface="Verdana" pitchFamily="34" charset="0"/>
                <a:ea typeface="Verdana" pitchFamily="34" charset="0"/>
                <a:cs typeface="Verdana" pitchFamily="34" charset="0"/>
              </a:rPr>
              <a:t>Activity </a:t>
            </a:r>
            <a:r>
              <a:rPr lang="en-US" sz="1400" dirty="0">
                <a:latin typeface="Verdana" pitchFamily="34" charset="0"/>
                <a:ea typeface="Verdana" pitchFamily="34" charset="0"/>
                <a:cs typeface="Verdana" pitchFamily="34" charset="0"/>
              </a:rPr>
              <a:t>represents a behavior that is composed of activities and/or actions </a:t>
            </a:r>
            <a:endParaRPr lang="sv-SE" sz="1400" dirty="0">
              <a:latin typeface="Verdana" pitchFamily="34" charset="0"/>
              <a:ea typeface="Verdana" pitchFamily="34" charset="0"/>
              <a:cs typeface="Verdana" pitchFamily="34" charset="0"/>
            </a:endParaRPr>
          </a:p>
        </p:txBody>
      </p:sp>
      <p:sp>
        <p:nvSpPr>
          <p:cNvPr id="20" name="AutoShape 10"/>
          <p:cNvSpPr>
            <a:spLocks noChangeArrowheads="1"/>
          </p:cNvSpPr>
          <p:nvPr/>
        </p:nvSpPr>
        <p:spPr bwMode="auto">
          <a:xfrm>
            <a:off x="1646325" y="3319064"/>
            <a:ext cx="1704977" cy="381602"/>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 name="Line 13"/>
          <p:cNvSpPr>
            <a:spLocks noChangeShapeType="1"/>
          </p:cNvSpPr>
          <p:nvPr/>
        </p:nvSpPr>
        <p:spPr bwMode="auto">
          <a:xfrm>
            <a:off x="2359552" y="3103560"/>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2" name="Line 16"/>
          <p:cNvSpPr>
            <a:spLocks noChangeShapeType="1"/>
          </p:cNvSpPr>
          <p:nvPr/>
        </p:nvSpPr>
        <p:spPr bwMode="auto">
          <a:xfrm flipH="1">
            <a:off x="2378561" y="3700666"/>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4" name="Text Box 32"/>
          <p:cNvSpPr txBox="1">
            <a:spLocks noChangeArrowheads="1"/>
          </p:cNvSpPr>
          <p:nvPr/>
        </p:nvSpPr>
        <p:spPr bwMode="auto">
          <a:xfrm>
            <a:off x="1620131" y="3436276"/>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Get ordered products</a:t>
            </a:r>
          </a:p>
        </p:txBody>
      </p:sp>
      <p:sp>
        <p:nvSpPr>
          <p:cNvPr id="26" name="AutoShape 10"/>
          <p:cNvSpPr>
            <a:spLocks noChangeArrowheads="1"/>
          </p:cNvSpPr>
          <p:nvPr/>
        </p:nvSpPr>
        <p:spPr bwMode="auto">
          <a:xfrm>
            <a:off x="1620131" y="3884314"/>
            <a:ext cx="1704977" cy="381602"/>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 name="Text Box 31"/>
          <p:cNvSpPr txBox="1">
            <a:spLocks noChangeArrowheads="1"/>
          </p:cNvSpPr>
          <p:nvPr/>
        </p:nvSpPr>
        <p:spPr bwMode="auto">
          <a:xfrm>
            <a:off x="1620131" y="3980445"/>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28" name="Line 16"/>
          <p:cNvSpPr>
            <a:spLocks noChangeShapeType="1"/>
          </p:cNvSpPr>
          <p:nvPr/>
        </p:nvSpPr>
        <p:spPr bwMode="auto">
          <a:xfrm flipH="1">
            <a:off x="2389453" y="4304692"/>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9" name="Oval 8"/>
          <p:cNvSpPr>
            <a:spLocks noChangeArrowheads="1"/>
          </p:cNvSpPr>
          <p:nvPr/>
        </p:nvSpPr>
        <p:spPr bwMode="auto">
          <a:xfrm>
            <a:off x="2278589" y="2929337"/>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nvGrpSpPr>
          <p:cNvPr id="30" name="Group 25"/>
          <p:cNvGrpSpPr>
            <a:grpSpLocks/>
          </p:cNvGrpSpPr>
          <p:nvPr/>
        </p:nvGrpSpPr>
        <p:grpSpPr bwMode="auto">
          <a:xfrm>
            <a:off x="2243228" y="4459231"/>
            <a:ext cx="269081" cy="270272"/>
            <a:chOff x="3198" y="3838"/>
            <a:chExt cx="226" cy="227"/>
          </a:xfrm>
        </p:grpSpPr>
        <p:sp>
          <p:nvSpPr>
            <p:cNvPr id="31"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32"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cxnSp>
        <p:nvCxnSpPr>
          <p:cNvPr id="33" name="Straight Connector 32"/>
          <p:cNvCxnSpPr/>
          <p:nvPr/>
        </p:nvCxnSpPr>
        <p:spPr>
          <a:xfrm flipH="1">
            <a:off x="3160974" y="3366435"/>
            <a:ext cx="2570" cy="280344"/>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53024" y="3539027"/>
            <a:ext cx="203200"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3053024" y="3539027"/>
            <a:ext cx="0" cy="10775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3256224" y="3539027"/>
            <a:ext cx="0" cy="107752"/>
          </a:xfrm>
          <a:prstGeom prst="line">
            <a:avLst/>
          </a:prstGeom>
        </p:spPr>
        <p:style>
          <a:lnRef idx="1">
            <a:schemeClr val="dk1"/>
          </a:lnRef>
          <a:fillRef idx="0">
            <a:schemeClr val="dk1"/>
          </a:fillRef>
          <a:effectRef idx="0">
            <a:schemeClr val="dk1"/>
          </a:effectRef>
          <a:fontRef idx="minor">
            <a:schemeClr val="tx1"/>
          </a:fontRef>
        </p:style>
      </p:cxn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49261209"/>
      </p:ext>
    </p:extLst>
  </p:cSld>
  <p:clrMapOvr>
    <a:masterClrMapping/>
  </p:clrMapOvr>
  <mc:AlternateContent xmlns:mc="http://schemas.openxmlformats.org/markup-compatibility/2006" xmlns:p14="http://schemas.microsoft.com/office/powerpoint/2010/main">
    <mc:Choice Requires="p14">
      <p:transition spd="slow" p14:dur="2000" advTm="47926"/>
    </mc:Choice>
    <mc:Fallback xmlns="">
      <p:transition spd="slow" advTm="4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565890"/>
            <a:ext cx="7499245" cy="596700"/>
          </a:xfrm>
        </p:spPr>
        <p:txBody>
          <a:bodyPr/>
          <a:lstStyle/>
          <a:p>
            <a:r>
              <a:rPr lang="sv-SE" dirty="0"/>
              <a:t>Action vs. Activity</a:t>
            </a:r>
          </a:p>
        </p:txBody>
      </p:sp>
      <p:sp>
        <p:nvSpPr>
          <p:cNvPr id="45" name="TextBox 44"/>
          <p:cNvSpPr txBox="1"/>
          <p:nvPr/>
        </p:nvSpPr>
        <p:spPr>
          <a:xfrm>
            <a:off x="791999" y="1081431"/>
            <a:ext cx="7654834" cy="1666097"/>
          </a:xfrm>
          <a:prstGeom prst="rect">
            <a:avLst/>
          </a:prstGeom>
          <a:noFill/>
        </p:spPr>
        <p:txBody>
          <a:bodyPr wrap="square" rtlCol="0">
            <a:spAutoFit/>
          </a:bodyPr>
          <a:lstStyle/>
          <a:p>
            <a:pPr marL="342900" indent="-342900">
              <a:lnSpc>
                <a:spcPts val="2900"/>
              </a:lnSpc>
              <a:spcBef>
                <a:spcPct val="20000"/>
              </a:spcBef>
              <a:buSzPct val="93000"/>
              <a:buFont typeface="Verdana" pitchFamily="34" charset="0"/>
              <a:buChar char="●"/>
            </a:pPr>
            <a:r>
              <a:rPr lang="sv-SE" sz="1400" dirty="0">
                <a:latin typeface="Verdana" pitchFamily="34" charset="0"/>
                <a:ea typeface="Verdana" pitchFamily="34" charset="0"/>
                <a:cs typeface="Verdana" pitchFamily="34" charset="0"/>
              </a:rPr>
              <a:t>An </a:t>
            </a:r>
            <a:r>
              <a:rPr lang="sv-SE" sz="1400" b="1" dirty="0">
                <a:latin typeface="Verdana" pitchFamily="34" charset="0"/>
                <a:ea typeface="Verdana" pitchFamily="34" charset="0"/>
                <a:cs typeface="Verdana" pitchFamily="34" charset="0"/>
              </a:rPr>
              <a:t>UML</a:t>
            </a:r>
            <a:r>
              <a:rPr lang="sv-SE" sz="1400" dirty="0">
                <a:latin typeface="Verdana" pitchFamily="34" charset="0"/>
                <a:ea typeface="Verdana" pitchFamily="34" charset="0"/>
                <a:cs typeface="Verdana" pitchFamily="34" charset="0"/>
              </a:rPr>
              <a:t> </a:t>
            </a:r>
            <a:r>
              <a:rPr lang="sv-SE" sz="1400" b="1" dirty="0" err="1">
                <a:latin typeface="Verdana" pitchFamily="34" charset="0"/>
                <a:ea typeface="Verdana" pitchFamily="34" charset="0"/>
                <a:cs typeface="Verdana" pitchFamily="34" charset="0"/>
              </a:rPr>
              <a:t>Activity</a:t>
            </a:r>
            <a:r>
              <a:rPr lang="sv-SE" sz="1400" b="1" dirty="0">
                <a:latin typeface="Verdana" pitchFamily="34" charset="0"/>
                <a:ea typeface="Verdana" pitchFamily="34" charset="0"/>
                <a:cs typeface="Verdana" pitchFamily="34" charset="0"/>
              </a:rPr>
              <a:t> Diagram </a:t>
            </a:r>
            <a:r>
              <a:rPr lang="sv-SE" sz="1400" dirty="0">
                <a:latin typeface="Verdana" pitchFamily="34" charset="0"/>
                <a:ea typeface="Verdana" pitchFamily="34" charset="0"/>
                <a:cs typeface="Verdana" pitchFamily="34" charset="0"/>
              </a:rPr>
              <a:t>can include both </a:t>
            </a:r>
            <a:r>
              <a:rPr lang="sv-SE" sz="1400" b="1" dirty="0">
                <a:latin typeface="Verdana" pitchFamily="34" charset="0"/>
                <a:ea typeface="Verdana" pitchFamily="34" charset="0"/>
                <a:cs typeface="Verdana" pitchFamily="34" charset="0"/>
              </a:rPr>
              <a:t>activities </a:t>
            </a:r>
            <a:r>
              <a:rPr lang="sv-SE" sz="1400" dirty="0">
                <a:latin typeface="Verdana" pitchFamily="34" charset="0"/>
                <a:ea typeface="Verdana" pitchFamily="34" charset="0"/>
                <a:cs typeface="Verdana" pitchFamily="34" charset="0"/>
              </a:rPr>
              <a:t>and </a:t>
            </a:r>
            <a:r>
              <a:rPr lang="sv-SE" sz="1400" b="1" dirty="0">
                <a:latin typeface="Verdana" pitchFamily="34" charset="0"/>
                <a:ea typeface="Verdana" pitchFamily="34" charset="0"/>
                <a:cs typeface="Verdana" pitchFamily="34" charset="0"/>
              </a:rPr>
              <a:t>actions</a:t>
            </a:r>
            <a:endParaRPr lang="sv-SE" sz="1400" dirty="0">
              <a:latin typeface="Verdana" pitchFamily="34" charset="0"/>
              <a:ea typeface="Verdana" pitchFamily="34" charset="0"/>
              <a:cs typeface="Verdana" pitchFamily="34" charset="0"/>
            </a:endParaRPr>
          </a:p>
          <a:p>
            <a:pPr marL="342900" indent="-342900">
              <a:lnSpc>
                <a:spcPts val="2900"/>
              </a:lnSpc>
              <a:spcBef>
                <a:spcPct val="20000"/>
              </a:spcBef>
              <a:buSzPct val="93000"/>
              <a:buFont typeface="Verdana" pitchFamily="34" charset="0"/>
              <a:buChar char="●"/>
            </a:pPr>
            <a:r>
              <a:rPr lang="en-US" sz="1400" b="1" dirty="0">
                <a:latin typeface="Verdana" pitchFamily="34" charset="0"/>
                <a:ea typeface="Verdana" pitchFamily="34" charset="0"/>
                <a:cs typeface="Verdana" pitchFamily="34" charset="0"/>
              </a:rPr>
              <a:t>Action </a:t>
            </a:r>
            <a:r>
              <a:rPr lang="en-US" sz="1400" dirty="0">
                <a:latin typeface="Verdana" pitchFamily="34" charset="0"/>
                <a:ea typeface="Verdana" pitchFamily="34" charset="0"/>
                <a:cs typeface="Verdana" pitchFamily="34" charset="0"/>
              </a:rPr>
              <a:t>is a named element which represents a single atomic step within an activity, that is, an action cannot be further decomposed</a:t>
            </a:r>
          </a:p>
          <a:p>
            <a:pPr marL="342900" indent="-342900">
              <a:lnSpc>
                <a:spcPts val="2900"/>
              </a:lnSpc>
              <a:spcBef>
                <a:spcPct val="20000"/>
              </a:spcBef>
              <a:buSzPct val="93000"/>
              <a:buFont typeface="Verdana" pitchFamily="34" charset="0"/>
              <a:buChar char="●"/>
            </a:pPr>
            <a:r>
              <a:rPr lang="en-US" sz="1400" b="1" dirty="0">
                <a:latin typeface="Verdana" pitchFamily="34" charset="0"/>
                <a:ea typeface="Verdana" pitchFamily="34" charset="0"/>
                <a:cs typeface="Verdana" pitchFamily="34" charset="0"/>
              </a:rPr>
              <a:t>Activity </a:t>
            </a:r>
            <a:r>
              <a:rPr lang="en-US" sz="1400" dirty="0">
                <a:latin typeface="Verdana" pitchFamily="34" charset="0"/>
                <a:ea typeface="Verdana" pitchFamily="34" charset="0"/>
                <a:cs typeface="Verdana" pitchFamily="34" charset="0"/>
              </a:rPr>
              <a:t>represents a behavior that is composed of activities and/or actions </a:t>
            </a:r>
            <a:endParaRPr lang="sv-SE" sz="1400" dirty="0">
              <a:latin typeface="Verdana" pitchFamily="34" charset="0"/>
              <a:ea typeface="Verdana" pitchFamily="34" charset="0"/>
              <a:cs typeface="Verdana"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
        <p:nvSpPr>
          <p:cNvPr id="18" name="AutoShape 10"/>
          <p:cNvSpPr>
            <a:spLocks noChangeArrowheads="1"/>
          </p:cNvSpPr>
          <p:nvPr/>
        </p:nvSpPr>
        <p:spPr bwMode="auto">
          <a:xfrm>
            <a:off x="1646325" y="3319064"/>
            <a:ext cx="1704977" cy="381602"/>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 name="Line 13"/>
          <p:cNvSpPr>
            <a:spLocks noChangeShapeType="1"/>
          </p:cNvSpPr>
          <p:nvPr/>
        </p:nvSpPr>
        <p:spPr bwMode="auto">
          <a:xfrm>
            <a:off x="2359552" y="3103560"/>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1" name="Line 16"/>
          <p:cNvSpPr>
            <a:spLocks noChangeShapeType="1"/>
          </p:cNvSpPr>
          <p:nvPr/>
        </p:nvSpPr>
        <p:spPr bwMode="auto">
          <a:xfrm flipH="1">
            <a:off x="2378561" y="3700666"/>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2" name="Text Box 32"/>
          <p:cNvSpPr txBox="1">
            <a:spLocks noChangeArrowheads="1"/>
          </p:cNvSpPr>
          <p:nvPr/>
        </p:nvSpPr>
        <p:spPr bwMode="auto">
          <a:xfrm>
            <a:off x="1620131" y="3436276"/>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Get ordered products</a:t>
            </a:r>
          </a:p>
        </p:txBody>
      </p:sp>
      <p:sp>
        <p:nvSpPr>
          <p:cNvPr id="24" name="AutoShape 10"/>
          <p:cNvSpPr>
            <a:spLocks noChangeArrowheads="1"/>
          </p:cNvSpPr>
          <p:nvPr/>
        </p:nvSpPr>
        <p:spPr bwMode="auto">
          <a:xfrm>
            <a:off x="1620131" y="3884314"/>
            <a:ext cx="1704977" cy="381602"/>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6" name="Text Box 31"/>
          <p:cNvSpPr txBox="1">
            <a:spLocks noChangeArrowheads="1"/>
          </p:cNvSpPr>
          <p:nvPr/>
        </p:nvSpPr>
        <p:spPr bwMode="auto">
          <a:xfrm>
            <a:off x="1620131" y="3980445"/>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27" name="Line 16"/>
          <p:cNvSpPr>
            <a:spLocks noChangeShapeType="1"/>
          </p:cNvSpPr>
          <p:nvPr/>
        </p:nvSpPr>
        <p:spPr bwMode="auto">
          <a:xfrm flipH="1">
            <a:off x="2389453" y="4304692"/>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8" name="Oval 8"/>
          <p:cNvSpPr>
            <a:spLocks noChangeArrowheads="1"/>
          </p:cNvSpPr>
          <p:nvPr/>
        </p:nvSpPr>
        <p:spPr bwMode="auto">
          <a:xfrm>
            <a:off x="2278589" y="2929337"/>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nvGrpSpPr>
          <p:cNvPr id="29" name="Group 25"/>
          <p:cNvGrpSpPr>
            <a:grpSpLocks/>
          </p:cNvGrpSpPr>
          <p:nvPr/>
        </p:nvGrpSpPr>
        <p:grpSpPr bwMode="auto">
          <a:xfrm>
            <a:off x="2243228" y="4459231"/>
            <a:ext cx="269081" cy="270272"/>
            <a:chOff x="3198" y="3838"/>
            <a:chExt cx="226" cy="227"/>
          </a:xfrm>
        </p:grpSpPr>
        <p:sp>
          <p:nvSpPr>
            <p:cNvPr id="30"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31"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cxnSp>
        <p:nvCxnSpPr>
          <p:cNvPr id="32" name="Straight Connector 31"/>
          <p:cNvCxnSpPr/>
          <p:nvPr/>
        </p:nvCxnSpPr>
        <p:spPr>
          <a:xfrm flipH="1">
            <a:off x="3160974" y="3366435"/>
            <a:ext cx="2570" cy="280344"/>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3053024" y="3539027"/>
            <a:ext cx="203200"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53024" y="3539027"/>
            <a:ext cx="0" cy="107752"/>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3256224" y="3539027"/>
            <a:ext cx="0" cy="1077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197939"/>
      </p:ext>
    </p:extLst>
  </p:cSld>
  <p:clrMapOvr>
    <a:masterClrMapping/>
  </p:clrMapOvr>
  <mc:AlternateContent xmlns:mc="http://schemas.openxmlformats.org/markup-compatibility/2006" xmlns:p14="http://schemas.microsoft.com/office/powerpoint/2010/main">
    <mc:Choice Requires="p14">
      <p:transition spd="slow" p14:dur="2000" advTm="51466"/>
    </mc:Choice>
    <mc:Fallback xmlns="">
      <p:transition spd="slow" advTm="5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565890"/>
            <a:ext cx="7499245" cy="596700"/>
          </a:xfrm>
        </p:spPr>
        <p:txBody>
          <a:bodyPr/>
          <a:lstStyle/>
          <a:p>
            <a:r>
              <a:rPr lang="sv-SE" dirty="0"/>
              <a:t>Action vs. Activity</a:t>
            </a:r>
          </a:p>
        </p:txBody>
      </p:sp>
      <p:sp>
        <p:nvSpPr>
          <p:cNvPr id="45" name="TextBox 44"/>
          <p:cNvSpPr txBox="1"/>
          <p:nvPr/>
        </p:nvSpPr>
        <p:spPr>
          <a:xfrm>
            <a:off x="791999" y="1081431"/>
            <a:ext cx="7654834" cy="1666097"/>
          </a:xfrm>
          <a:prstGeom prst="rect">
            <a:avLst/>
          </a:prstGeom>
          <a:noFill/>
        </p:spPr>
        <p:txBody>
          <a:bodyPr wrap="square" rtlCol="0">
            <a:spAutoFit/>
          </a:bodyPr>
          <a:lstStyle/>
          <a:p>
            <a:pPr marL="342900" indent="-342900">
              <a:lnSpc>
                <a:spcPts val="2900"/>
              </a:lnSpc>
              <a:spcBef>
                <a:spcPct val="20000"/>
              </a:spcBef>
              <a:buSzPct val="93000"/>
              <a:buFont typeface="Verdana" pitchFamily="34" charset="0"/>
              <a:buChar char="●"/>
            </a:pPr>
            <a:r>
              <a:rPr lang="sv-SE" sz="1400" dirty="0">
                <a:latin typeface="Verdana" pitchFamily="34" charset="0"/>
                <a:ea typeface="Verdana" pitchFamily="34" charset="0"/>
                <a:cs typeface="Verdana" pitchFamily="34" charset="0"/>
              </a:rPr>
              <a:t>An </a:t>
            </a:r>
            <a:r>
              <a:rPr lang="sv-SE" sz="1400" b="1" dirty="0">
                <a:latin typeface="Verdana" pitchFamily="34" charset="0"/>
                <a:ea typeface="Verdana" pitchFamily="34" charset="0"/>
                <a:cs typeface="Verdana" pitchFamily="34" charset="0"/>
              </a:rPr>
              <a:t>UML </a:t>
            </a:r>
            <a:r>
              <a:rPr lang="sv-SE" sz="1400" b="1" dirty="0" err="1">
                <a:latin typeface="Verdana" pitchFamily="34" charset="0"/>
                <a:ea typeface="Verdana" pitchFamily="34" charset="0"/>
                <a:cs typeface="Verdana" pitchFamily="34" charset="0"/>
              </a:rPr>
              <a:t>Activity</a:t>
            </a:r>
            <a:r>
              <a:rPr lang="sv-SE" sz="1400" b="1" dirty="0">
                <a:latin typeface="Verdana" pitchFamily="34" charset="0"/>
                <a:ea typeface="Verdana" pitchFamily="34" charset="0"/>
                <a:cs typeface="Verdana" pitchFamily="34" charset="0"/>
              </a:rPr>
              <a:t> Diagram </a:t>
            </a:r>
            <a:r>
              <a:rPr lang="sv-SE" sz="1400" dirty="0">
                <a:latin typeface="Verdana" pitchFamily="34" charset="0"/>
                <a:ea typeface="Verdana" pitchFamily="34" charset="0"/>
                <a:cs typeface="Verdana" pitchFamily="34" charset="0"/>
              </a:rPr>
              <a:t>can include both </a:t>
            </a:r>
            <a:r>
              <a:rPr lang="sv-SE" sz="1400" b="1" dirty="0">
                <a:latin typeface="Verdana" pitchFamily="34" charset="0"/>
                <a:ea typeface="Verdana" pitchFamily="34" charset="0"/>
                <a:cs typeface="Verdana" pitchFamily="34" charset="0"/>
              </a:rPr>
              <a:t>activities</a:t>
            </a:r>
            <a:r>
              <a:rPr lang="sv-SE" sz="1400" dirty="0">
                <a:latin typeface="Verdana" pitchFamily="34" charset="0"/>
                <a:ea typeface="Verdana" pitchFamily="34" charset="0"/>
                <a:cs typeface="Verdana" pitchFamily="34" charset="0"/>
              </a:rPr>
              <a:t> and </a:t>
            </a:r>
            <a:r>
              <a:rPr lang="sv-SE" sz="1400" b="1" dirty="0">
                <a:latin typeface="Verdana" pitchFamily="34" charset="0"/>
                <a:ea typeface="Verdana" pitchFamily="34" charset="0"/>
                <a:cs typeface="Verdana" pitchFamily="34" charset="0"/>
              </a:rPr>
              <a:t>actions</a:t>
            </a:r>
            <a:endParaRPr lang="sv-SE" sz="1400" dirty="0">
              <a:latin typeface="Verdana" pitchFamily="34" charset="0"/>
              <a:ea typeface="Verdana" pitchFamily="34" charset="0"/>
              <a:cs typeface="Verdana" pitchFamily="34" charset="0"/>
            </a:endParaRPr>
          </a:p>
          <a:p>
            <a:pPr marL="342900" indent="-342900">
              <a:lnSpc>
                <a:spcPts val="2900"/>
              </a:lnSpc>
              <a:spcBef>
                <a:spcPct val="20000"/>
              </a:spcBef>
              <a:buSzPct val="93000"/>
              <a:buFont typeface="Verdana" pitchFamily="34" charset="0"/>
              <a:buChar char="●"/>
            </a:pPr>
            <a:r>
              <a:rPr lang="en-US" sz="1400" b="1" dirty="0">
                <a:latin typeface="Verdana" pitchFamily="34" charset="0"/>
                <a:ea typeface="Verdana" pitchFamily="34" charset="0"/>
                <a:cs typeface="Verdana" pitchFamily="34" charset="0"/>
              </a:rPr>
              <a:t>Action </a:t>
            </a:r>
            <a:r>
              <a:rPr lang="en-US" sz="1400" dirty="0">
                <a:latin typeface="Verdana" pitchFamily="34" charset="0"/>
                <a:ea typeface="Verdana" pitchFamily="34" charset="0"/>
                <a:cs typeface="Verdana" pitchFamily="34" charset="0"/>
              </a:rPr>
              <a:t>is a named element which represents a single atomic step within activity, that is, an action cannot be further decomposed</a:t>
            </a:r>
          </a:p>
          <a:p>
            <a:pPr marL="342900" indent="-342900">
              <a:lnSpc>
                <a:spcPts val="2900"/>
              </a:lnSpc>
              <a:spcBef>
                <a:spcPct val="20000"/>
              </a:spcBef>
              <a:buSzPct val="93000"/>
              <a:buFont typeface="Verdana" pitchFamily="34" charset="0"/>
              <a:buChar char="●"/>
            </a:pPr>
            <a:r>
              <a:rPr lang="en-US" sz="1400" b="1" dirty="0">
                <a:latin typeface="Verdana" pitchFamily="34" charset="0"/>
                <a:ea typeface="Verdana" pitchFamily="34" charset="0"/>
                <a:cs typeface="Verdana" pitchFamily="34" charset="0"/>
              </a:rPr>
              <a:t>Activity </a:t>
            </a:r>
            <a:r>
              <a:rPr lang="en-US" sz="1400" dirty="0">
                <a:latin typeface="Verdana" pitchFamily="34" charset="0"/>
                <a:ea typeface="Verdana" pitchFamily="34" charset="0"/>
                <a:cs typeface="Verdana" pitchFamily="34" charset="0"/>
              </a:rPr>
              <a:t>represents a behavior that is composed of activities and actions </a:t>
            </a:r>
            <a:endParaRPr lang="sv-SE" sz="1400" dirty="0">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750" y="2849897"/>
            <a:ext cx="2466847" cy="17905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2" name="Down Arrow 31"/>
          <p:cNvSpPr/>
          <p:nvPr/>
        </p:nvSpPr>
        <p:spPr>
          <a:xfrm rot="16200000">
            <a:off x="3545735" y="2922657"/>
            <a:ext cx="299987" cy="1170447"/>
          </a:xfrm>
          <a:prstGeom prst="downArrow">
            <a:avLst/>
          </a:prstGeom>
          <a:solidFill>
            <a:schemeClr val="bg1">
              <a:lumMod val="95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0" name="AutoShape 10"/>
          <p:cNvSpPr>
            <a:spLocks noChangeArrowheads="1"/>
          </p:cNvSpPr>
          <p:nvPr/>
        </p:nvSpPr>
        <p:spPr bwMode="auto">
          <a:xfrm>
            <a:off x="1249085" y="3319064"/>
            <a:ext cx="1704977" cy="381602"/>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 name="Line 13"/>
          <p:cNvSpPr>
            <a:spLocks noChangeShapeType="1"/>
          </p:cNvSpPr>
          <p:nvPr/>
        </p:nvSpPr>
        <p:spPr bwMode="auto">
          <a:xfrm>
            <a:off x="1962312" y="3103560"/>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2" name="Line 16"/>
          <p:cNvSpPr>
            <a:spLocks noChangeShapeType="1"/>
          </p:cNvSpPr>
          <p:nvPr/>
        </p:nvSpPr>
        <p:spPr bwMode="auto">
          <a:xfrm flipH="1">
            <a:off x="1981321" y="3700666"/>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4" name="Text Box 32"/>
          <p:cNvSpPr txBox="1">
            <a:spLocks noChangeArrowheads="1"/>
          </p:cNvSpPr>
          <p:nvPr/>
        </p:nvSpPr>
        <p:spPr bwMode="auto">
          <a:xfrm>
            <a:off x="1222891" y="3436276"/>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Get ordered products</a:t>
            </a:r>
          </a:p>
        </p:txBody>
      </p:sp>
      <p:sp>
        <p:nvSpPr>
          <p:cNvPr id="26" name="AutoShape 10"/>
          <p:cNvSpPr>
            <a:spLocks noChangeArrowheads="1"/>
          </p:cNvSpPr>
          <p:nvPr/>
        </p:nvSpPr>
        <p:spPr bwMode="auto">
          <a:xfrm>
            <a:off x="1222891" y="3884314"/>
            <a:ext cx="1704977" cy="381602"/>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 name="Text Box 31"/>
          <p:cNvSpPr txBox="1">
            <a:spLocks noChangeArrowheads="1"/>
          </p:cNvSpPr>
          <p:nvPr/>
        </p:nvSpPr>
        <p:spPr bwMode="auto">
          <a:xfrm>
            <a:off x="1222891" y="3980445"/>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28" name="Line 16"/>
          <p:cNvSpPr>
            <a:spLocks noChangeShapeType="1"/>
          </p:cNvSpPr>
          <p:nvPr/>
        </p:nvSpPr>
        <p:spPr bwMode="auto">
          <a:xfrm flipH="1">
            <a:off x="1992213" y="4304692"/>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9" name="Oval 8"/>
          <p:cNvSpPr>
            <a:spLocks noChangeArrowheads="1"/>
          </p:cNvSpPr>
          <p:nvPr/>
        </p:nvSpPr>
        <p:spPr bwMode="auto">
          <a:xfrm>
            <a:off x="1881349" y="2929337"/>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nvGrpSpPr>
          <p:cNvPr id="30" name="Group 25"/>
          <p:cNvGrpSpPr>
            <a:grpSpLocks/>
          </p:cNvGrpSpPr>
          <p:nvPr/>
        </p:nvGrpSpPr>
        <p:grpSpPr bwMode="auto">
          <a:xfrm>
            <a:off x="1845988" y="4459231"/>
            <a:ext cx="269081" cy="270272"/>
            <a:chOff x="3198" y="3838"/>
            <a:chExt cx="226" cy="227"/>
          </a:xfrm>
        </p:grpSpPr>
        <p:sp>
          <p:nvSpPr>
            <p:cNvPr id="31"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3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cxnSp>
        <p:nvCxnSpPr>
          <p:cNvPr id="34" name="Straight Connector 33"/>
          <p:cNvCxnSpPr/>
          <p:nvPr/>
        </p:nvCxnSpPr>
        <p:spPr>
          <a:xfrm flipH="1">
            <a:off x="2763734" y="3366435"/>
            <a:ext cx="2570" cy="28034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2655784" y="3539027"/>
            <a:ext cx="2032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2655784" y="3539027"/>
            <a:ext cx="0" cy="107752"/>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2858984" y="3539027"/>
            <a:ext cx="0" cy="107752"/>
          </a:xfrm>
          <a:prstGeom prst="line">
            <a:avLst/>
          </a:prstGeom>
        </p:spPr>
        <p:style>
          <a:lnRef idx="1">
            <a:schemeClr val="dk1"/>
          </a:lnRef>
          <a:fillRef idx="0">
            <a:schemeClr val="dk1"/>
          </a:fillRef>
          <a:effectRef idx="0">
            <a:schemeClr val="dk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157510587"/>
      </p:ext>
    </p:extLst>
  </p:cSld>
  <p:clrMapOvr>
    <a:masterClrMapping/>
  </p:clrMapOvr>
  <mc:AlternateContent xmlns:mc="http://schemas.openxmlformats.org/markup-compatibility/2006" xmlns:p14="http://schemas.microsoft.com/office/powerpoint/2010/main">
    <mc:Choice Requires="p14">
      <p:transition spd="slow" p14:dur="2000" advTm="31533"/>
    </mc:Choice>
    <mc:Fallback xmlns="">
      <p:transition spd="slow" advTm="3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a:t>Question to answer </a:t>
            </a:r>
          </a:p>
        </p:txBody>
      </p:sp>
      <p:sp>
        <p:nvSpPr>
          <p:cNvPr id="3" name="Content Placeholder 2"/>
          <p:cNvSpPr>
            <a:spLocks noGrp="1"/>
          </p:cNvSpPr>
          <p:nvPr>
            <p:ph idx="1"/>
          </p:nvPr>
        </p:nvSpPr>
        <p:spPr>
          <a:xfrm>
            <a:off x="792000" y="1275533"/>
            <a:ext cx="6411246" cy="3324991"/>
          </a:xfrm>
        </p:spPr>
        <p:txBody>
          <a:bodyPr>
            <a:normAutofit/>
          </a:bodyPr>
          <a:lstStyle/>
          <a:p>
            <a:r>
              <a:rPr lang="sv-SE" sz="1600" dirty="0"/>
              <a:t>How do you model business processes using a formal business process modelling language, in this case UML Activity Diagram? </a:t>
            </a:r>
          </a:p>
          <a:p>
            <a:pPr marL="0" indent="0">
              <a:buNone/>
            </a:pPr>
            <a:endParaRPr lang="sv-SE" sz="1400" dirty="0"/>
          </a:p>
        </p:txBody>
      </p:sp>
      <p:pic>
        <p:nvPicPr>
          <p:cNvPr id="4" name="Audio 3">
            <a:hlinkClick r:id="" action="ppaction://media"/>
            <a:extLst>
              <a:ext uri="{FF2B5EF4-FFF2-40B4-BE49-F238E27FC236}">
                <a16:creationId xmlns:a16="http://schemas.microsoft.com/office/drawing/2014/main" id="{98BE9611-FDC4-476A-B5D0-4D4FE3BAFF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6083921"/>
      </p:ext>
    </p:extLst>
  </p:cSld>
  <p:clrMapOvr>
    <a:masterClrMapping/>
  </p:clrMapOvr>
  <mc:AlternateContent xmlns:mc="http://schemas.openxmlformats.org/markup-compatibility/2006">
    <mc:Choice xmlns:p14="http://schemas.microsoft.com/office/powerpoint/2010/main" Requires="p14">
      <p:transition spd="slow" p14:dur="2000" advTm="18725"/>
    </mc:Choice>
    <mc:Fallback>
      <p:transition spd="slow" advTm="1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565890"/>
            <a:ext cx="7499245" cy="596700"/>
          </a:xfrm>
        </p:spPr>
        <p:txBody>
          <a:bodyPr/>
          <a:lstStyle/>
          <a:p>
            <a:r>
              <a:rPr lang="sv-SE" dirty="0"/>
              <a:t>Action vs. Activity</a:t>
            </a:r>
          </a:p>
        </p:txBody>
      </p:sp>
      <p:sp>
        <p:nvSpPr>
          <p:cNvPr id="45" name="TextBox 44"/>
          <p:cNvSpPr txBox="1"/>
          <p:nvPr/>
        </p:nvSpPr>
        <p:spPr>
          <a:xfrm>
            <a:off x="825554" y="1167778"/>
            <a:ext cx="7654834" cy="780406"/>
          </a:xfrm>
          <a:prstGeom prst="rect">
            <a:avLst/>
          </a:prstGeom>
          <a:noFill/>
        </p:spPr>
        <p:txBody>
          <a:bodyPr wrap="square" rtlCol="0">
            <a:spAutoFit/>
          </a:bodyPr>
          <a:lstStyle/>
          <a:p>
            <a:pPr marL="342900" indent="-342900">
              <a:lnSpc>
                <a:spcPts val="2900"/>
              </a:lnSpc>
              <a:spcBef>
                <a:spcPct val="20000"/>
              </a:spcBef>
              <a:buSzPct val="93000"/>
              <a:buFont typeface="Verdana" pitchFamily="34" charset="0"/>
              <a:buChar char="●"/>
            </a:pPr>
            <a:r>
              <a:rPr lang="en-US" sz="1400" b="1" dirty="0">
                <a:latin typeface="Verdana" pitchFamily="34" charset="0"/>
                <a:ea typeface="Verdana" pitchFamily="34" charset="0"/>
                <a:cs typeface="Verdana" pitchFamily="34" charset="0"/>
              </a:rPr>
              <a:t>Activity </a:t>
            </a:r>
            <a:r>
              <a:rPr lang="en-US" sz="1400" dirty="0">
                <a:latin typeface="Verdana" pitchFamily="34" charset="0"/>
                <a:ea typeface="Verdana" pitchFamily="34" charset="0"/>
                <a:cs typeface="Verdana" pitchFamily="34" charset="0"/>
              </a:rPr>
              <a:t>represents a behavior that is composed of individual elements that are actions and/or activities</a:t>
            </a:r>
            <a:endParaRPr lang="sv-SE" sz="1400" dirty="0">
              <a:latin typeface="Verdana" pitchFamily="34" charset="0"/>
              <a:ea typeface="Verdana" pitchFamily="34" charset="0"/>
              <a:cs typeface="Verdana" pitchFamily="34" charset="0"/>
            </a:endParaRPr>
          </a:p>
        </p:txBody>
      </p:sp>
      <p:sp>
        <p:nvSpPr>
          <p:cNvPr id="46" name="Left Brace 45"/>
          <p:cNvSpPr/>
          <p:nvPr/>
        </p:nvSpPr>
        <p:spPr>
          <a:xfrm flipH="1">
            <a:off x="4904431" y="2668249"/>
            <a:ext cx="357673" cy="1947715"/>
          </a:xfrm>
          <a:prstGeom prst="leftBrace">
            <a:avLst>
              <a:gd name="adj1" fmla="val 8333"/>
              <a:gd name="adj2" fmla="val 34912"/>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47" name="Rectangle 48"/>
          <p:cNvSpPr>
            <a:spLocks noChangeArrowheads="1"/>
          </p:cNvSpPr>
          <p:nvPr/>
        </p:nvSpPr>
        <p:spPr bwMode="auto">
          <a:xfrm>
            <a:off x="3811565" y="3125638"/>
            <a:ext cx="883444" cy="232985"/>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900" b="1" i="0" dirty="0"/>
              <a:t>activity</a:t>
            </a:r>
            <a:endParaRPr lang="en-US" altLang="sv-SE" sz="900" b="1" i="0" dirty="0"/>
          </a:p>
        </p:txBody>
      </p:sp>
      <p:sp>
        <p:nvSpPr>
          <p:cNvPr id="43" name="AutoShape 10"/>
          <p:cNvSpPr>
            <a:spLocks noChangeArrowheads="1"/>
          </p:cNvSpPr>
          <p:nvPr/>
        </p:nvSpPr>
        <p:spPr bwMode="auto">
          <a:xfrm>
            <a:off x="1341519" y="3149178"/>
            <a:ext cx="1704977" cy="381602"/>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 name="Line 13"/>
          <p:cNvSpPr>
            <a:spLocks noChangeShapeType="1"/>
          </p:cNvSpPr>
          <p:nvPr/>
        </p:nvSpPr>
        <p:spPr bwMode="auto">
          <a:xfrm>
            <a:off x="2054746" y="293367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50" name="Line 16"/>
          <p:cNvSpPr>
            <a:spLocks noChangeShapeType="1"/>
          </p:cNvSpPr>
          <p:nvPr/>
        </p:nvSpPr>
        <p:spPr bwMode="auto">
          <a:xfrm flipH="1">
            <a:off x="2073755" y="3530780"/>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51" name="Text Box 32"/>
          <p:cNvSpPr txBox="1">
            <a:spLocks noChangeArrowheads="1"/>
          </p:cNvSpPr>
          <p:nvPr/>
        </p:nvSpPr>
        <p:spPr bwMode="auto">
          <a:xfrm>
            <a:off x="1315325" y="3266390"/>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Get ordered products</a:t>
            </a:r>
          </a:p>
        </p:txBody>
      </p:sp>
      <p:sp>
        <p:nvSpPr>
          <p:cNvPr id="52" name="AutoShape 10"/>
          <p:cNvSpPr>
            <a:spLocks noChangeArrowheads="1"/>
          </p:cNvSpPr>
          <p:nvPr/>
        </p:nvSpPr>
        <p:spPr bwMode="auto">
          <a:xfrm>
            <a:off x="1315325" y="3714428"/>
            <a:ext cx="1704977" cy="381602"/>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3" name="Text Box 31"/>
          <p:cNvSpPr txBox="1">
            <a:spLocks noChangeArrowheads="1"/>
          </p:cNvSpPr>
          <p:nvPr/>
        </p:nvSpPr>
        <p:spPr bwMode="auto">
          <a:xfrm>
            <a:off x="1315325" y="3810559"/>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54" name="Line 16"/>
          <p:cNvSpPr>
            <a:spLocks noChangeShapeType="1"/>
          </p:cNvSpPr>
          <p:nvPr/>
        </p:nvSpPr>
        <p:spPr bwMode="auto">
          <a:xfrm flipH="1">
            <a:off x="2084647" y="4134806"/>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55" name="Oval 8"/>
          <p:cNvSpPr>
            <a:spLocks noChangeArrowheads="1"/>
          </p:cNvSpPr>
          <p:nvPr/>
        </p:nvSpPr>
        <p:spPr bwMode="auto">
          <a:xfrm>
            <a:off x="1973783" y="275945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nvGrpSpPr>
          <p:cNvPr id="56" name="Group 25"/>
          <p:cNvGrpSpPr>
            <a:grpSpLocks/>
          </p:cNvGrpSpPr>
          <p:nvPr/>
        </p:nvGrpSpPr>
        <p:grpSpPr bwMode="auto">
          <a:xfrm>
            <a:off x="1938422" y="4289345"/>
            <a:ext cx="269081" cy="270272"/>
            <a:chOff x="3198" y="3838"/>
            <a:chExt cx="226" cy="227"/>
          </a:xfrm>
        </p:grpSpPr>
        <p:sp>
          <p:nvSpPr>
            <p:cNvPr id="57"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58"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cxnSp>
        <p:nvCxnSpPr>
          <p:cNvPr id="59" name="Straight Connector 58"/>
          <p:cNvCxnSpPr/>
          <p:nvPr/>
        </p:nvCxnSpPr>
        <p:spPr>
          <a:xfrm flipH="1">
            <a:off x="2856168" y="3196549"/>
            <a:ext cx="2570" cy="280344"/>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2748218" y="3369141"/>
            <a:ext cx="203200" cy="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2748218" y="3369141"/>
            <a:ext cx="0" cy="107752"/>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2951418" y="3369141"/>
            <a:ext cx="0" cy="107752"/>
          </a:xfrm>
          <a:prstGeom prst="line">
            <a:avLst/>
          </a:prstGeom>
        </p:spPr>
        <p:style>
          <a:lnRef idx="1">
            <a:schemeClr val="dk1"/>
          </a:lnRef>
          <a:fillRef idx="0">
            <a:schemeClr val="dk1"/>
          </a:fillRef>
          <a:effectRef idx="0">
            <a:schemeClr val="dk1"/>
          </a:effectRef>
          <a:fontRef idx="minor">
            <a:schemeClr val="tx1"/>
          </a:fontRef>
        </p:style>
      </p:cxnSp>
      <p:sp>
        <p:nvSpPr>
          <p:cNvPr id="63" name="AutoShape 49"/>
          <p:cNvSpPr>
            <a:spLocks noChangeArrowheads="1"/>
          </p:cNvSpPr>
          <p:nvPr/>
        </p:nvSpPr>
        <p:spPr bwMode="auto">
          <a:xfrm flipV="1">
            <a:off x="3255918" y="3227135"/>
            <a:ext cx="346225" cy="5322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64" name="Rectangle 48"/>
          <p:cNvSpPr>
            <a:spLocks noChangeArrowheads="1"/>
          </p:cNvSpPr>
          <p:nvPr/>
        </p:nvSpPr>
        <p:spPr bwMode="auto">
          <a:xfrm>
            <a:off x="5597903" y="3190032"/>
            <a:ext cx="883444" cy="232985"/>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900" b="1" i="0" dirty="0"/>
              <a:t>activity</a:t>
            </a:r>
            <a:endParaRPr lang="en-US" altLang="sv-SE" sz="900" b="1" i="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2631676"/>
      </p:ext>
    </p:extLst>
  </p:cSld>
  <p:clrMapOvr>
    <a:masterClrMapping/>
  </p:clrMapOvr>
  <mc:AlternateContent xmlns:mc="http://schemas.openxmlformats.org/markup-compatibility/2006" xmlns:p14="http://schemas.microsoft.com/office/powerpoint/2010/main">
    <mc:Choice Requires="p14">
      <p:transition spd="slow" p14:dur="2000" advTm="44496"/>
    </mc:Choice>
    <mc:Fallback xmlns="">
      <p:transition spd="slow" advTm="4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129375" cy="596700"/>
          </a:xfrm>
        </p:spPr>
        <p:txBody>
          <a:bodyPr/>
          <a:lstStyle/>
          <a:p>
            <a:r>
              <a:rPr lang="sv-SE" dirty="0"/>
              <a:t>Token</a:t>
            </a:r>
          </a:p>
        </p:txBody>
      </p:sp>
      <p:sp>
        <p:nvSpPr>
          <p:cNvPr id="3" name="Content Placeholder 2"/>
          <p:cNvSpPr>
            <a:spLocks noGrp="1"/>
          </p:cNvSpPr>
          <p:nvPr>
            <p:ph idx="1"/>
          </p:nvPr>
        </p:nvSpPr>
        <p:spPr/>
        <p:txBody>
          <a:bodyPr>
            <a:normAutofit/>
          </a:bodyPr>
          <a:lstStyle/>
          <a:p>
            <a:r>
              <a:rPr lang="en-US" sz="1400" dirty="0"/>
              <a:t>The modelling element "</a:t>
            </a:r>
            <a:r>
              <a:rPr lang="en-US" sz="1400" b="1" dirty="0"/>
              <a:t>token</a:t>
            </a:r>
            <a:r>
              <a:rPr lang="en-US" sz="1400" dirty="0"/>
              <a:t>" is shorthand for </a:t>
            </a:r>
            <a:r>
              <a:rPr lang="en-US" sz="1400" b="1" dirty="0"/>
              <a:t>control and data values </a:t>
            </a:r>
            <a:r>
              <a:rPr lang="en-US" sz="1400" dirty="0"/>
              <a:t>that </a:t>
            </a:r>
            <a:r>
              <a:rPr lang="en-US" sz="1400" b="1" dirty="0"/>
              <a:t>flow through an activity</a:t>
            </a:r>
          </a:p>
          <a:p>
            <a:r>
              <a:rPr lang="en-US" sz="1400" b="1" dirty="0"/>
              <a:t>A token could represent many things: </a:t>
            </a:r>
            <a:r>
              <a:rPr lang="en-US" sz="1400" dirty="0"/>
              <a:t>an specific order, a case, a patient which can flow through an activity</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17337293"/>
      </p:ext>
    </p:extLst>
  </p:cSld>
  <p:clrMapOvr>
    <a:masterClrMapping/>
  </p:clrMapOvr>
  <mc:AlternateContent xmlns:mc="http://schemas.openxmlformats.org/markup-compatibility/2006" xmlns:p14="http://schemas.microsoft.com/office/powerpoint/2010/main">
    <mc:Choice Requires="p14">
      <p:transition spd="slow" p14:dur="2000" advTm="41314"/>
    </mc:Choice>
    <mc:Fallback xmlns="">
      <p:transition spd="slow" advTm="4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129375" cy="596700"/>
          </a:xfrm>
        </p:spPr>
        <p:txBody>
          <a:bodyPr/>
          <a:lstStyle/>
          <a:p>
            <a:r>
              <a:rPr lang="sv-SE" dirty="0"/>
              <a:t>Token</a:t>
            </a:r>
          </a:p>
        </p:txBody>
      </p:sp>
      <p:sp>
        <p:nvSpPr>
          <p:cNvPr id="3" name="Content Placeholder 2"/>
          <p:cNvSpPr>
            <a:spLocks noGrp="1"/>
          </p:cNvSpPr>
          <p:nvPr>
            <p:ph idx="1"/>
          </p:nvPr>
        </p:nvSpPr>
        <p:spPr/>
        <p:txBody>
          <a:bodyPr>
            <a:normAutofit/>
          </a:bodyPr>
          <a:lstStyle/>
          <a:p>
            <a:r>
              <a:rPr lang="en-US" sz="1400" b="1" dirty="0"/>
              <a:t>Token is consumed and produced in each actions/activity </a:t>
            </a:r>
            <a:r>
              <a:rPr lang="en-US" sz="1400" dirty="0"/>
              <a:t>in the diagrams.</a:t>
            </a:r>
          </a:p>
          <a:p>
            <a:r>
              <a:rPr lang="en-US" sz="1400" b="1" dirty="0"/>
              <a:t>Guideline: </a:t>
            </a:r>
            <a:r>
              <a:rPr lang="en-US" sz="1400" dirty="0"/>
              <a:t>Use tokens to see if the activity diagram is modelled correctly</a:t>
            </a:r>
            <a:endParaRPr lang="sv-SE"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38887492"/>
      </p:ext>
    </p:extLst>
  </p:cSld>
  <p:clrMapOvr>
    <a:masterClrMapping/>
  </p:clrMapOvr>
  <mc:AlternateContent xmlns:mc="http://schemas.openxmlformats.org/markup-compatibility/2006" xmlns:p14="http://schemas.microsoft.com/office/powerpoint/2010/main">
    <mc:Choice Requires="p14">
      <p:transition spd="slow" p14:dur="2000" advTm="36328"/>
    </mc:Choice>
    <mc:Fallback xmlns="">
      <p:transition spd="slow" advTm="3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6"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826564980"/>
      </p:ext>
    </p:extLst>
  </p:cSld>
  <p:clrMapOvr>
    <a:masterClrMapping/>
  </p:clrMapOvr>
  <mc:AlternateContent xmlns:mc="http://schemas.openxmlformats.org/markup-compatibility/2006" xmlns:p14="http://schemas.microsoft.com/office/powerpoint/2010/main">
    <mc:Choice Requires="p14">
      <p:transition spd="slow" p14:dur="2000" advTm="36617"/>
    </mc:Choice>
    <mc:Fallback xmlns="">
      <p:transition spd="slow" advTm="3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 name="Oval 1"/>
          <p:cNvSpPr/>
          <p:nvPr/>
        </p:nvSpPr>
        <p:spPr>
          <a:xfrm>
            <a:off x="1541072" y="1224056"/>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6" name="Rectangle 43"/>
          <p:cNvSpPr>
            <a:spLocks noChangeArrowheads="1"/>
          </p:cNvSpPr>
          <p:nvPr/>
        </p:nvSpPr>
        <p:spPr bwMode="auto">
          <a:xfrm>
            <a:off x="2434656" y="997720"/>
            <a:ext cx="756047" cy="507831"/>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900" b="1" i="0" dirty="0"/>
              <a:t>Token in the initial node</a:t>
            </a:r>
            <a:endParaRPr lang="en-US" altLang="sv-SE" sz="900" b="1" i="0" dirty="0"/>
          </a:p>
        </p:txBody>
      </p:sp>
      <p:sp>
        <p:nvSpPr>
          <p:cNvPr id="47" name="AutoShape 46"/>
          <p:cNvSpPr>
            <a:spLocks noChangeArrowheads="1"/>
          </p:cNvSpPr>
          <p:nvPr/>
        </p:nvSpPr>
        <p:spPr bwMode="auto">
          <a:xfrm>
            <a:off x="2002459" y="1255802"/>
            <a:ext cx="377428"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8"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4096000327"/>
      </p:ext>
    </p:extLst>
  </p:cSld>
  <p:clrMapOvr>
    <a:masterClrMapping/>
  </p:clrMapOvr>
  <mc:AlternateContent xmlns:mc="http://schemas.openxmlformats.org/markup-compatibility/2006" xmlns:p14="http://schemas.microsoft.com/office/powerpoint/2010/main">
    <mc:Choice Requires="p14">
      <p:transition spd="slow" p14:dur="2000" advTm="39490"/>
    </mc:Choice>
    <mc:Fallback xmlns="">
      <p:transition spd="slow" advTm="39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 name="Oval 1"/>
          <p:cNvSpPr/>
          <p:nvPr/>
        </p:nvSpPr>
        <p:spPr>
          <a:xfrm>
            <a:off x="1795671" y="1552180"/>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4"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872217894"/>
      </p:ext>
    </p:extLst>
  </p:cSld>
  <p:clrMapOvr>
    <a:masterClrMapping/>
  </p:clrMapOvr>
  <mc:AlternateContent xmlns:mc="http://schemas.openxmlformats.org/markup-compatibility/2006" xmlns:p14="http://schemas.microsoft.com/office/powerpoint/2010/main">
    <mc:Choice Requires="p14">
      <p:transition spd="slow" p14:dur="2000" advTm="45418"/>
    </mc:Choice>
    <mc:Fallback xmlns="">
      <p:transition spd="slow" advTm="4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 name="Oval 1"/>
          <p:cNvSpPr/>
          <p:nvPr/>
        </p:nvSpPr>
        <p:spPr>
          <a:xfrm>
            <a:off x="2415124" y="2394441"/>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4" name="Oval 43"/>
          <p:cNvSpPr/>
          <p:nvPr/>
        </p:nvSpPr>
        <p:spPr>
          <a:xfrm>
            <a:off x="6681923" y="2334838"/>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5"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064188112"/>
      </p:ext>
    </p:extLst>
  </p:cSld>
  <p:clrMapOvr>
    <a:masterClrMapping/>
  </p:clrMapOvr>
  <mc:AlternateContent xmlns:mc="http://schemas.openxmlformats.org/markup-compatibility/2006" xmlns:p14="http://schemas.microsoft.com/office/powerpoint/2010/main">
    <mc:Choice Requires="p14">
      <p:transition spd="slow" p14:dur="2000" advTm="39342"/>
    </mc:Choice>
    <mc:Fallback xmlns="">
      <p:transition spd="slow" advTm="3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 name="Oval 1"/>
          <p:cNvSpPr/>
          <p:nvPr/>
        </p:nvSpPr>
        <p:spPr>
          <a:xfrm>
            <a:off x="2515439" y="2774942"/>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4" name="Oval 43"/>
          <p:cNvSpPr/>
          <p:nvPr/>
        </p:nvSpPr>
        <p:spPr>
          <a:xfrm>
            <a:off x="6681923" y="2334838"/>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5"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005856579"/>
      </p:ext>
    </p:extLst>
  </p:cSld>
  <p:clrMapOvr>
    <a:masterClrMapping/>
  </p:clrMapOvr>
  <mc:AlternateContent xmlns:mc="http://schemas.openxmlformats.org/markup-compatibility/2006" xmlns:p14="http://schemas.microsoft.com/office/powerpoint/2010/main">
    <mc:Choice Requires="p14">
      <p:transition spd="slow" p14:dur="2000" advTm="29708"/>
    </mc:Choice>
    <mc:Fallback xmlns="">
      <p:transition spd="slow" advTm="2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 name="Oval 1"/>
          <p:cNvSpPr/>
          <p:nvPr/>
        </p:nvSpPr>
        <p:spPr>
          <a:xfrm>
            <a:off x="2350510" y="3434338"/>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4" name="Oval 43"/>
          <p:cNvSpPr/>
          <p:nvPr/>
        </p:nvSpPr>
        <p:spPr>
          <a:xfrm>
            <a:off x="6681923" y="2334838"/>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5"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948275252"/>
      </p:ext>
    </p:extLst>
  </p:cSld>
  <p:clrMapOvr>
    <a:masterClrMapping/>
  </p:clrMapOvr>
  <mc:AlternateContent xmlns:mc="http://schemas.openxmlformats.org/markup-compatibility/2006" xmlns:p14="http://schemas.microsoft.com/office/powerpoint/2010/main">
    <mc:Choice Requires="p14">
      <p:transition spd="slow" p14:dur="2000" advTm="15245"/>
    </mc:Choice>
    <mc:Fallback xmlns="">
      <p:transition spd="slow" advTm="15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 name="Oval 1"/>
          <p:cNvSpPr/>
          <p:nvPr/>
        </p:nvSpPr>
        <p:spPr>
          <a:xfrm>
            <a:off x="2327285" y="3886727"/>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4" name="Oval 43"/>
          <p:cNvSpPr/>
          <p:nvPr/>
        </p:nvSpPr>
        <p:spPr>
          <a:xfrm>
            <a:off x="6681923" y="2334838"/>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5"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1760948206"/>
      </p:ext>
    </p:extLst>
  </p:cSld>
  <p:clrMapOvr>
    <a:masterClrMapping/>
  </p:clrMapOvr>
  <mc:AlternateContent xmlns:mc="http://schemas.openxmlformats.org/markup-compatibility/2006" xmlns:p14="http://schemas.microsoft.com/office/powerpoint/2010/main">
    <mc:Choice Requires="p14">
      <p:transition spd="slow" p14:dur="2000" advTm="32002"/>
    </mc:Choice>
    <mc:Fallback xmlns="">
      <p:transition spd="slow" advTm="3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4BFD8C95-999A-43B3-8472-E7A7A89E3749}" type="slidenum">
              <a:rPr lang="sv-SE" altLang="sv-SE" sz="750" i="0"/>
              <a:pPr eaLnBrk="1" hangingPunct="1"/>
              <a:t>3</a:t>
            </a:fld>
            <a:endParaRPr lang="sv-SE" altLang="sv-SE" sz="750" i="0"/>
          </a:p>
        </p:txBody>
      </p:sp>
      <p:sp>
        <p:nvSpPr>
          <p:cNvPr id="15363" name="Rectangle 2"/>
          <p:cNvSpPr>
            <a:spLocks noGrp="1" noChangeArrowheads="1"/>
          </p:cNvSpPr>
          <p:nvPr>
            <p:ph type="title"/>
          </p:nvPr>
        </p:nvSpPr>
        <p:spPr>
          <a:noFill/>
        </p:spPr>
        <p:txBody>
          <a:bodyPr/>
          <a:lstStyle/>
          <a:p>
            <a:r>
              <a:rPr lang="sv-SE" altLang="sv-SE" dirty="0"/>
              <a:t>UML Activity Diagram</a:t>
            </a:r>
          </a:p>
        </p:txBody>
      </p:sp>
      <p:sp>
        <p:nvSpPr>
          <p:cNvPr id="15364" name="Oval 3"/>
          <p:cNvSpPr>
            <a:spLocks noChangeArrowheads="1"/>
          </p:cNvSpPr>
          <p:nvPr/>
        </p:nvSpPr>
        <p:spPr bwMode="auto">
          <a:xfrm>
            <a:off x="1347788" y="2861072"/>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15365" name="AutoShape 4"/>
          <p:cNvSpPr>
            <a:spLocks noChangeArrowheads="1"/>
          </p:cNvSpPr>
          <p:nvPr/>
        </p:nvSpPr>
        <p:spPr bwMode="auto">
          <a:xfrm>
            <a:off x="2536031" y="2861073"/>
            <a:ext cx="972741" cy="410396"/>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grpSp>
        <p:nvGrpSpPr>
          <p:cNvPr id="15366" name="Group 5"/>
          <p:cNvGrpSpPr>
            <a:grpSpLocks/>
          </p:cNvGrpSpPr>
          <p:nvPr/>
        </p:nvGrpSpPr>
        <p:grpSpPr bwMode="auto">
          <a:xfrm>
            <a:off x="6209110" y="2807494"/>
            <a:ext cx="269081" cy="270272"/>
            <a:chOff x="3198" y="3838"/>
            <a:chExt cx="226" cy="227"/>
          </a:xfrm>
        </p:grpSpPr>
        <p:sp>
          <p:nvSpPr>
            <p:cNvPr id="15387" name="Oval 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15388" name="Oval 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grpSp>
      <p:sp>
        <p:nvSpPr>
          <p:cNvPr id="15367" name="Line 8"/>
          <p:cNvSpPr>
            <a:spLocks noChangeShapeType="1"/>
          </p:cNvSpPr>
          <p:nvPr/>
        </p:nvSpPr>
        <p:spPr bwMode="auto">
          <a:xfrm>
            <a:off x="1509713" y="2969419"/>
            <a:ext cx="102631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5375" name="AutoShape 16"/>
          <p:cNvSpPr>
            <a:spLocks noChangeArrowheads="1"/>
          </p:cNvSpPr>
          <p:nvPr/>
        </p:nvSpPr>
        <p:spPr bwMode="auto">
          <a:xfrm>
            <a:off x="4213624" y="2842022"/>
            <a:ext cx="972741" cy="402063"/>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sp>
        <p:nvSpPr>
          <p:cNvPr id="15376" name="Line 17"/>
          <p:cNvSpPr>
            <a:spLocks noChangeShapeType="1"/>
          </p:cNvSpPr>
          <p:nvPr/>
        </p:nvSpPr>
        <p:spPr bwMode="auto">
          <a:xfrm>
            <a:off x="3508773" y="2969419"/>
            <a:ext cx="701278"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5377" name="Line 18"/>
          <p:cNvSpPr>
            <a:spLocks noChangeShapeType="1"/>
          </p:cNvSpPr>
          <p:nvPr/>
        </p:nvSpPr>
        <p:spPr bwMode="auto">
          <a:xfrm>
            <a:off x="5182791" y="2969419"/>
            <a:ext cx="102631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5385" name="Text Box 29"/>
          <p:cNvSpPr txBox="1">
            <a:spLocks noChangeArrowheads="1"/>
          </p:cNvSpPr>
          <p:nvPr/>
        </p:nvSpPr>
        <p:spPr bwMode="auto">
          <a:xfrm>
            <a:off x="2555081" y="2920604"/>
            <a:ext cx="104537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Receive order</a:t>
            </a:r>
          </a:p>
        </p:txBody>
      </p:sp>
      <p:sp>
        <p:nvSpPr>
          <p:cNvPr id="15386" name="Text Box 29"/>
          <p:cNvSpPr txBox="1">
            <a:spLocks noChangeArrowheads="1"/>
          </p:cNvSpPr>
          <p:nvPr/>
        </p:nvSpPr>
        <p:spPr bwMode="auto">
          <a:xfrm>
            <a:off x="4230291" y="2903935"/>
            <a:ext cx="1113234" cy="35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Deliver products</a:t>
            </a:r>
          </a:p>
        </p:txBody>
      </p:sp>
      <p:pic>
        <p:nvPicPr>
          <p:cNvPr id="13" name="Audio 12">
            <a:hlinkClick r:id="" action="ppaction://media"/>
            <a:extLst>
              <a:ext uri="{FF2B5EF4-FFF2-40B4-BE49-F238E27FC236}">
                <a16:creationId xmlns:a16="http://schemas.microsoft.com/office/drawing/2014/main" id="{0C22E58A-A779-41B4-BC92-A14C81B5C9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653714131"/>
      </p:ext>
    </p:extLst>
  </p:cSld>
  <p:clrMapOvr>
    <a:masterClrMapping/>
  </p:clrMapOvr>
  <mc:AlternateContent xmlns:mc="http://schemas.openxmlformats.org/markup-compatibility/2006">
    <mc:Choice xmlns:p14="http://schemas.microsoft.com/office/powerpoint/2010/main" Requires="p14">
      <p:transition spd="slow" p14:dur="2000" advTm="17306"/>
    </mc:Choice>
    <mc:Fallback>
      <p:transition spd="slow" advTm="1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2" name="Oval 1"/>
          <p:cNvSpPr/>
          <p:nvPr/>
        </p:nvSpPr>
        <p:spPr>
          <a:xfrm>
            <a:off x="5293581" y="4461273"/>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4"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639420084"/>
      </p:ext>
    </p:extLst>
  </p:cSld>
  <p:clrMapOvr>
    <a:masterClrMapping/>
  </p:clrMapOvr>
  <mc:AlternateContent xmlns:mc="http://schemas.openxmlformats.org/markup-compatibility/2006" xmlns:p14="http://schemas.microsoft.com/office/powerpoint/2010/main">
    <mc:Choice Requires="p14">
      <p:transition spd="slow" p14:dur="2000" advTm="9464"/>
    </mc:Choice>
    <mc:Fallback xmlns="">
      <p:transition spd="slow" advTm="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AutoShape 2"/>
          <p:cNvSpPr>
            <a:spLocks noChangeArrowheads="1"/>
          </p:cNvSpPr>
          <p:nvPr/>
        </p:nvSpPr>
        <p:spPr bwMode="auto">
          <a:xfrm>
            <a:off x="4267200" y="4395212"/>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6" name="AutoShape 3"/>
          <p:cNvSpPr>
            <a:spLocks noChangeArrowheads="1"/>
          </p:cNvSpPr>
          <p:nvPr/>
        </p:nvSpPr>
        <p:spPr bwMode="auto">
          <a:xfrm>
            <a:off x="972741" y="2726531"/>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37" name="Rectangle 4"/>
          <p:cNvSpPr>
            <a:spLocks noGrp="1" noChangeArrowheads="1"/>
          </p:cNvSpPr>
          <p:nvPr>
            <p:ph type="title"/>
          </p:nvPr>
        </p:nvSpPr>
        <p:spPr>
          <a:xfrm>
            <a:off x="792000" y="360834"/>
            <a:ext cx="6850800" cy="596700"/>
          </a:xfrm>
          <a:noFill/>
        </p:spPr>
        <p:txBody>
          <a:bodyPr/>
          <a:lstStyle/>
          <a:p>
            <a:r>
              <a:rPr lang="sv-SE" altLang="sv-SE" sz="2850" dirty="0"/>
              <a:t>Token</a:t>
            </a:r>
          </a:p>
        </p:txBody>
      </p:sp>
      <p:sp>
        <p:nvSpPr>
          <p:cNvPr id="18438" name="Text Box 5"/>
          <p:cNvSpPr txBox="1">
            <a:spLocks noChangeArrowheads="1"/>
          </p:cNvSpPr>
          <p:nvPr/>
        </p:nvSpPr>
        <p:spPr bwMode="auto">
          <a:xfrm>
            <a:off x="2961085" y="3293269"/>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8439" name="AutoShape 6"/>
          <p:cNvSpPr>
            <a:spLocks noChangeArrowheads="1"/>
          </p:cNvSpPr>
          <p:nvPr/>
        </p:nvSpPr>
        <p:spPr bwMode="auto">
          <a:xfrm>
            <a:off x="972741" y="3806428"/>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0" name="AutoShape 7"/>
          <p:cNvSpPr>
            <a:spLocks noChangeArrowheads="1"/>
          </p:cNvSpPr>
          <p:nvPr/>
        </p:nvSpPr>
        <p:spPr bwMode="auto">
          <a:xfrm>
            <a:off x="5725716" y="2295525"/>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1" name="Oval 8"/>
          <p:cNvSpPr>
            <a:spLocks noChangeArrowheads="1"/>
          </p:cNvSpPr>
          <p:nvPr/>
        </p:nvSpPr>
        <p:spPr bwMode="auto">
          <a:xfrm>
            <a:off x="1404938" y="1221581"/>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42" name="AutoShape 9"/>
          <p:cNvSpPr>
            <a:spLocks noChangeArrowheads="1"/>
          </p:cNvSpPr>
          <p:nvPr/>
        </p:nvSpPr>
        <p:spPr bwMode="auto">
          <a:xfrm>
            <a:off x="972742" y="1545431"/>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3" name="AutoShape 10"/>
          <p:cNvSpPr>
            <a:spLocks noChangeArrowheads="1"/>
          </p:cNvSpPr>
          <p:nvPr/>
        </p:nvSpPr>
        <p:spPr bwMode="auto">
          <a:xfrm>
            <a:off x="995362" y="2357437"/>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44" name="Line 11"/>
          <p:cNvSpPr>
            <a:spLocks noChangeShapeType="1"/>
          </p:cNvSpPr>
          <p:nvPr/>
        </p:nvSpPr>
        <p:spPr bwMode="auto">
          <a:xfrm>
            <a:off x="972741" y="2140744"/>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5" name="Line 12"/>
          <p:cNvSpPr>
            <a:spLocks noChangeShapeType="1"/>
          </p:cNvSpPr>
          <p:nvPr/>
        </p:nvSpPr>
        <p:spPr bwMode="auto">
          <a:xfrm>
            <a:off x="1482329" y="1762125"/>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6" name="Line 13"/>
          <p:cNvSpPr>
            <a:spLocks noChangeShapeType="1"/>
          </p:cNvSpPr>
          <p:nvPr/>
        </p:nvSpPr>
        <p:spPr bwMode="auto">
          <a:xfrm>
            <a:off x="1728788" y="2140744"/>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7" name="Line 14"/>
          <p:cNvSpPr>
            <a:spLocks noChangeShapeType="1"/>
          </p:cNvSpPr>
          <p:nvPr/>
        </p:nvSpPr>
        <p:spPr bwMode="auto">
          <a:xfrm>
            <a:off x="6266260" y="2140744"/>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48" name="Line 15"/>
          <p:cNvSpPr>
            <a:spLocks noChangeShapeType="1"/>
          </p:cNvSpPr>
          <p:nvPr/>
        </p:nvSpPr>
        <p:spPr bwMode="auto">
          <a:xfrm>
            <a:off x="3349228" y="4245769"/>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49" name="Line 16"/>
          <p:cNvSpPr>
            <a:spLocks noChangeShapeType="1"/>
          </p:cNvSpPr>
          <p:nvPr/>
        </p:nvSpPr>
        <p:spPr bwMode="auto">
          <a:xfrm flipH="1">
            <a:off x="1727598" y="2572941"/>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0" name="AutoShape 17"/>
          <p:cNvSpPr>
            <a:spLocks noChangeArrowheads="1"/>
          </p:cNvSpPr>
          <p:nvPr/>
        </p:nvSpPr>
        <p:spPr bwMode="auto">
          <a:xfrm>
            <a:off x="2863454" y="2788444"/>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51" name="Line 18"/>
          <p:cNvSpPr>
            <a:spLocks noChangeShapeType="1"/>
          </p:cNvSpPr>
          <p:nvPr/>
        </p:nvSpPr>
        <p:spPr bwMode="auto">
          <a:xfrm flipH="1">
            <a:off x="3835004" y="2896791"/>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2" name="Line 19"/>
          <p:cNvSpPr>
            <a:spLocks noChangeShapeType="1"/>
          </p:cNvSpPr>
          <p:nvPr/>
        </p:nvSpPr>
        <p:spPr bwMode="auto">
          <a:xfrm flipV="1">
            <a:off x="2700340" y="2876550"/>
            <a:ext cx="16311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3" name="AutoShape 20"/>
          <p:cNvSpPr>
            <a:spLocks noChangeArrowheads="1"/>
          </p:cNvSpPr>
          <p:nvPr/>
        </p:nvSpPr>
        <p:spPr bwMode="auto">
          <a:xfrm>
            <a:off x="972741" y="337423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54" name="Line 21"/>
          <p:cNvSpPr>
            <a:spLocks noChangeShapeType="1"/>
          </p:cNvSpPr>
          <p:nvPr/>
        </p:nvSpPr>
        <p:spPr bwMode="auto">
          <a:xfrm>
            <a:off x="1727598" y="3590925"/>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5" name="Line 22"/>
          <p:cNvSpPr>
            <a:spLocks noChangeShapeType="1"/>
          </p:cNvSpPr>
          <p:nvPr/>
        </p:nvSpPr>
        <p:spPr bwMode="auto">
          <a:xfrm>
            <a:off x="4860131" y="4286865"/>
            <a:ext cx="1191" cy="108347"/>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6" name="Line 23"/>
          <p:cNvSpPr>
            <a:spLocks noChangeShapeType="1"/>
          </p:cNvSpPr>
          <p:nvPr/>
        </p:nvSpPr>
        <p:spPr bwMode="auto">
          <a:xfrm flipH="1">
            <a:off x="4861322" y="4662085"/>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57" name="Line 24"/>
          <p:cNvSpPr>
            <a:spLocks noChangeShapeType="1"/>
          </p:cNvSpPr>
          <p:nvPr/>
        </p:nvSpPr>
        <p:spPr bwMode="auto">
          <a:xfrm>
            <a:off x="6266260" y="2733675"/>
            <a:ext cx="0" cy="151328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8458" name="Group 25"/>
          <p:cNvGrpSpPr>
            <a:grpSpLocks/>
          </p:cNvGrpSpPr>
          <p:nvPr/>
        </p:nvGrpSpPr>
        <p:grpSpPr bwMode="auto">
          <a:xfrm>
            <a:off x="4722019" y="4769242"/>
            <a:ext cx="269081" cy="270272"/>
            <a:chOff x="3198" y="3838"/>
            <a:chExt cx="226" cy="227"/>
          </a:xfrm>
        </p:grpSpPr>
        <p:sp>
          <p:nvSpPr>
            <p:cNvPr id="18492"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8493"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8459" name="Line 28"/>
          <p:cNvSpPr>
            <a:spLocks noChangeShapeType="1"/>
          </p:cNvSpPr>
          <p:nvPr/>
        </p:nvSpPr>
        <p:spPr bwMode="auto">
          <a:xfrm>
            <a:off x="1481138" y="1383507"/>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60" name="Text Box 29"/>
          <p:cNvSpPr txBox="1">
            <a:spLocks noChangeArrowheads="1"/>
          </p:cNvSpPr>
          <p:nvPr/>
        </p:nvSpPr>
        <p:spPr bwMode="auto">
          <a:xfrm>
            <a:off x="934641" y="1599009"/>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8461" name="Text Box 30"/>
          <p:cNvSpPr txBox="1">
            <a:spLocks noChangeArrowheads="1"/>
          </p:cNvSpPr>
          <p:nvPr/>
        </p:nvSpPr>
        <p:spPr bwMode="auto">
          <a:xfrm>
            <a:off x="5782866" y="2365772"/>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8462" name="Text Box 31"/>
          <p:cNvSpPr txBox="1">
            <a:spLocks noChangeArrowheads="1"/>
          </p:cNvSpPr>
          <p:nvPr/>
        </p:nvSpPr>
        <p:spPr bwMode="auto">
          <a:xfrm>
            <a:off x="963282" y="2754964"/>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8463" name="Text Box 32"/>
          <p:cNvSpPr txBox="1">
            <a:spLocks noChangeArrowheads="1"/>
          </p:cNvSpPr>
          <p:nvPr/>
        </p:nvSpPr>
        <p:spPr bwMode="auto">
          <a:xfrm>
            <a:off x="972741" y="2375298"/>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8464" name="Text Box 33"/>
          <p:cNvSpPr txBox="1">
            <a:spLocks noChangeArrowheads="1"/>
          </p:cNvSpPr>
          <p:nvPr/>
        </p:nvSpPr>
        <p:spPr bwMode="auto">
          <a:xfrm>
            <a:off x="972740" y="3833813"/>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8465" name="Text Box 34"/>
          <p:cNvSpPr txBox="1">
            <a:spLocks noChangeArrowheads="1"/>
          </p:cNvSpPr>
          <p:nvPr/>
        </p:nvSpPr>
        <p:spPr bwMode="auto">
          <a:xfrm>
            <a:off x="972742" y="3401617"/>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8467" name="AutoShape 36"/>
          <p:cNvSpPr>
            <a:spLocks noChangeArrowheads="1"/>
          </p:cNvSpPr>
          <p:nvPr/>
        </p:nvSpPr>
        <p:spPr bwMode="auto">
          <a:xfrm>
            <a:off x="3727848" y="3814762"/>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468" name="Text Box 37"/>
          <p:cNvSpPr txBox="1">
            <a:spLocks noChangeArrowheads="1"/>
          </p:cNvSpPr>
          <p:nvPr/>
        </p:nvSpPr>
        <p:spPr bwMode="auto">
          <a:xfrm>
            <a:off x="3027760" y="2874169"/>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8469" name="Line 38"/>
          <p:cNvSpPr>
            <a:spLocks noChangeShapeType="1"/>
          </p:cNvSpPr>
          <p:nvPr/>
        </p:nvSpPr>
        <p:spPr bwMode="auto">
          <a:xfrm>
            <a:off x="3078957" y="2895600"/>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0" name="Line 39"/>
          <p:cNvSpPr>
            <a:spLocks noChangeShapeType="1"/>
          </p:cNvSpPr>
          <p:nvPr/>
        </p:nvSpPr>
        <p:spPr bwMode="auto">
          <a:xfrm>
            <a:off x="2970610" y="3003947"/>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8471" name="Line 40"/>
          <p:cNvSpPr>
            <a:spLocks noChangeShapeType="1"/>
          </p:cNvSpPr>
          <p:nvPr/>
        </p:nvSpPr>
        <p:spPr bwMode="auto">
          <a:xfrm flipH="1">
            <a:off x="2539603" y="3489722"/>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2" name="Line 41"/>
          <p:cNvSpPr>
            <a:spLocks noChangeShapeType="1"/>
          </p:cNvSpPr>
          <p:nvPr/>
        </p:nvSpPr>
        <p:spPr bwMode="auto">
          <a:xfrm>
            <a:off x="2539604" y="3921919"/>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8473" name="Line 42"/>
          <p:cNvSpPr>
            <a:spLocks noChangeShapeType="1"/>
          </p:cNvSpPr>
          <p:nvPr/>
        </p:nvSpPr>
        <p:spPr bwMode="auto">
          <a:xfrm>
            <a:off x="3835004" y="4030266"/>
            <a:ext cx="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44" name="Oval 43"/>
          <p:cNvSpPr/>
          <p:nvPr/>
        </p:nvSpPr>
        <p:spPr>
          <a:xfrm>
            <a:off x="4970786" y="4887755"/>
            <a:ext cx="123290" cy="113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5" name="Rectangle 43"/>
          <p:cNvSpPr>
            <a:spLocks noChangeArrowheads="1"/>
          </p:cNvSpPr>
          <p:nvPr/>
        </p:nvSpPr>
        <p:spPr bwMode="auto">
          <a:xfrm>
            <a:off x="5753216" y="4591005"/>
            <a:ext cx="934661" cy="369332"/>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900" b="1" i="0" dirty="0"/>
              <a:t>Token in the </a:t>
            </a:r>
            <a:r>
              <a:rPr lang="sv-SE" altLang="sv-SE" sz="900" b="1" i="0" dirty="0" err="1"/>
              <a:t>activity</a:t>
            </a:r>
            <a:r>
              <a:rPr lang="sv-SE" altLang="sv-SE" sz="900" b="1" i="0" dirty="0"/>
              <a:t> final</a:t>
            </a:r>
            <a:endParaRPr lang="en-US" altLang="sv-SE" sz="900" b="1" i="0" dirty="0"/>
          </a:p>
        </p:txBody>
      </p:sp>
      <p:sp>
        <p:nvSpPr>
          <p:cNvPr id="46" name="AutoShape 46"/>
          <p:cNvSpPr>
            <a:spLocks noChangeArrowheads="1"/>
          </p:cNvSpPr>
          <p:nvPr/>
        </p:nvSpPr>
        <p:spPr bwMode="auto">
          <a:xfrm>
            <a:off x="5239867" y="4917473"/>
            <a:ext cx="377428"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7"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679866688"/>
      </p:ext>
    </p:extLst>
  </p:cSld>
  <p:clrMapOvr>
    <a:masterClrMapping/>
  </p:clrMapOvr>
  <mc:AlternateContent xmlns:mc="http://schemas.openxmlformats.org/markup-compatibility/2006" xmlns:p14="http://schemas.microsoft.com/office/powerpoint/2010/main">
    <mc:Choice Requires="p14">
      <p:transition spd="slow" p14:dur="2000" advTm="43212"/>
    </mc:Choice>
    <mc:Fallback xmlns="">
      <p:transition spd="slow" advTm="4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23EC-D3ED-488D-A9DC-3E999B906C50}"/>
              </a:ext>
            </a:extLst>
          </p:cNvPr>
          <p:cNvSpPr>
            <a:spLocks noGrp="1"/>
          </p:cNvSpPr>
          <p:nvPr>
            <p:ph type="title"/>
          </p:nvPr>
        </p:nvSpPr>
        <p:spPr/>
        <p:txBody>
          <a:bodyPr/>
          <a:lstStyle/>
          <a:p>
            <a:r>
              <a:rPr lang="sv-SE" dirty="0"/>
              <a:t>Process </a:t>
            </a:r>
            <a:r>
              <a:rPr lang="sv-SE" dirty="0" err="1"/>
              <a:t>instance</a:t>
            </a:r>
            <a:r>
              <a:rPr lang="sv-SE" dirty="0"/>
              <a:t> </a:t>
            </a:r>
            <a:r>
              <a:rPr lang="sv-SE" dirty="0" err="1"/>
              <a:t>revisited</a:t>
            </a:r>
            <a:endParaRPr lang="sv-SE" dirty="0"/>
          </a:p>
        </p:txBody>
      </p:sp>
      <p:sp>
        <p:nvSpPr>
          <p:cNvPr id="3" name="Content Placeholder 2">
            <a:extLst>
              <a:ext uri="{FF2B5EF4-FFF2-40B4-BE49-F238E27FC236}">
                <a16:creationId xmlns:a16="http://schemas.microsoft.com/office/drawing/2014/main" id="{FDB2D982-0FCC-49FA-98A3-8578919FDDE3}"/>
              </a:ext>
            </a:extLst>
          </p:cNvPr>
          <p:cNvSpPr>
            <a:spLocks noGrp="1"/>
          </p:cNvSpPr>
          <p:nvPr>
            <p:ph idx="1"/>
          </p:nvPr>
        </p:nvSpPr>
        <p:spPr>
          <a:xfrm>
            <a:off x="755478" y="1275533"/>
            <a:ext cx="2798883" cy="3867967"/>
          </a:xfrm>
        </p:spPr>
        <p:txBody>
          <a:bodyPr>
            <a:normAutofit/>
          </a:bodyPr>
          <a:lstStyle/>
          <a:p>
            <a:r>
              <a:rPr lang="sv-SE" sz="1400" dirty="0"/>
              <a:t>A token </a:t>
            </a:r>
            <a:r>
              <a:rPr lang="sv-SE" sz="1400" dirty="0" err="1"/>
              <a:t>could</a:t>
            </a:r>
            <a:r>
              <a:rPr lang="sv-SE" sz="1400" dirty="0"/>
              <a:t> make the </a:t>
            </a:r>
            <a:r>
              <a:rPr lang="sv-SE" sz="1400" dirty="0" err="1"/>
              <a:t>concept</a:t>
            </a:r>
            <a:r>
              <a:rPr lang="sv-SE" sz="1400" dirty="0"/>
              <a:t> </a:t>
            </a:r>
            <a:r>
              <a:rPr lang="sv-SE" sz="1400" dirty="0" err="1"/>
              <a:t>of</a:t>
            </a:r>
            <a:r>
              <a:rPr lang="sv-SE" sz="1400" dirty="0"/>
              <a:t> process </a:t>
            </a:r>
            <a:r>
              <a:rPr lang="sv-SE" sz="1400" dirty="0" err="1"/>
              <a:t>instance</a:t>
            </a:r>
            <a:r>
              <a:rPr lang="sv-SE" sz="1400" dirty="0"/>
              <a:t> </a:t>
            </a:r>
            <a:r>
              <a:rPr lang="sv-SE" sz="1400" dirty="0" err="1"/>
              <a:t>more</a:t>
            </a:r>
            <a:r>
              <a:rPr lang="sv-SE" sz="1400" dirty="0"/>
              <a:t> </a:t>
            </a:r>
            <a:r>
              <a:rPr lang="sv-SE" sz="1400" dirty="0" err="1"/>
              <a:t>understandable</a:t>
            </a:r>
            <a:endParaRPr lang="sv-SE" sz="1400" dirty="0"/>
          </a:p>
          <a:p>
            <a:r>
              <a:rPr lang="sv-SE" sz="1400" dirty="0"/>
              <a:t>The token </a:t>
            </a:r>
            <a:r>
              <a:rPr lang="sv-SE" sz="1400" dirty="0" err="1"/>
              <a:t>can</a:t>
            </a:r>
            <a:r>
              <a:rPr lang="sv-SE" sz="1400" dirty="0"/>
              <a:t> be </a:t>
            </a:r>
            <a:r>
              <a:rPr lang="sv-SE" sz="1400" dirty="0" err="1"/>
              <a:t>used</a:t>
            </a:r>
            <a:r>
              <a:rPr lang="sv-SE" sz="1400" dirty="0"/>
              <a:t> for </a:t>
            </a:r>
            <a:r>
              <a:rPr lang="sv-SE" sz="1400" dirty="0" err="1"/>
              <a:t>describing</a:t>
            </a:r>
            <a:r>
              <a:rPr lang="sv-SE" sz="1400" dirty="0"/>
              <a:t> the </a:t>
            </a:r>
            <a:r>
              <a:rPr lang="sv-SE" sz="1400" dirty="0" err="1"/>
              <a:t>performance</a:t>
            </a:r>
            <a:r>
              <a:rPr lang="sv-SE" sz="1400" dirty="0"/>
              <a:t> </a:t>
            </a:r>
            <a:r>
              <a:rPr lang="sv-SE" sz="1400" dirty="0" err="1"/>
              <a:t>of</a:t>
            </a:r>
            <a:r>
              <a:rPr lang="sv-SE" sz="1400" dirty="0"/>
              <a:t> a </a:t>
            </a:r>
            <a:r>
              <a:rPr lang="sv-SE" sz="1400" dirty="0" err="1"/>
              <a:t>certain</a:t>
            </a:r>
            <a:r>
              <a:rPr lang="sv-SE" sz="1400" dirty="0"/>
              <a:t> process </a:t>
            </a:r>
            <a:r>
              <a:rPr lang="sv-SE" sz="1400" dirty="0" err="1"/>
              <a:t>instance</a:t>
            </a:r>
            <a:endParaRPr lang="sv-SE" sz="1400" dirty="0"/>
          </a:p>
        </p:txBody>
      </p:sp>
      <p:pic>
        <p:nvPicPr>
          <p:cNvPr id="1026" name="Picture 2">
            <a:extLst>
              <a:ext uri="{FF2B5EF4-FFF2-40B4-BE49-F238E27FC236}">
                <a16:creationId xmlns:a16="http://schemas.microsoft.com/office/drawing/2014/main" id="{51694FBA-6DFE-48D4-A32D-C1BB01F4C5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1955" y="2263820"/>
            <a:ext cx="4029445" cy="25805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3" name="Audio 32">
            <a:hlinkClick r:id="" action="ppaction://media"/>
            <a:extLst>
              <a:ext uri="{FF2B5EF4-FFF2-40B4-BE49-F238E27FC236}">
                <a16:creationId xmlns:a16="http://schemas.microsoft.com/office/drawing/2014/main" id="{7539EA47-6C41-45A2-A311-2D7C5CF39A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266230029"/>
      </p:ext>
    </p:extLst>
  </p:cSld>
  <p:clrMapOvr>
    <a:masterClrMapping/>
  </p:clrMapOvr>
  <mc:AlternateContent xmlns:mc="http://schemas.openxmlformats.org/markup-compatibility/2006" xmlns:p14="http://schemas.microsoft.com/office/powerpoint/2010/main">
    <mc:Choice Requires="p14">
      <p:transition spd="slow" p14:dur="2000" advTm="62544"/>
    </mc:Choice>
    <mc:Fallback xmlns="">
      <p:transition spd="slow" advTm="6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23EC-D3ED-488D-A9DC-3E999B906C50}"/>
              </a:ext>
            </a:extLst>
          </p:cNvPr>
          <p:cNvSpPr>
            <a:spLocks noGrp="1"/>
          </p:cNvSpPr>
          <p:nvPr>
            <p:ph type="title"/>
          </p:nvPr>
        </p:nvSpPr>
        <p:spPr/>
        <p:txBody>
          <a:bodyPr/>
          <a:lstStyle/>
          <a:p>
            <a:r>
              <a:rPr lang="sv-SE" dirty="0"/>
              <a:t>Process </a:t>
            </a:r>
            <a:r>
              <a:rPr lang="sv-SE" dirty="0" err="1"/>
              <a:t>instance</a:t>
            </a:r>
            <a:r>
              <a:rPr lang="sv-SE" dirty="0"/>
              <a:t> </a:t>
            </a:r>
            <a:r>
              <a:rPr lang="sv-SE" dirty="0" err="1"/>
              <a:t>revisited</a:t>
            </a:r>
            <a:endParaRPr lang="sv-SE" dirty="0"/>
          </a:p>
        </p:txBody>
      </p:sp>
      <p:sp>
        <p:nvSpPr>
          <p:cNvPr id="3" name="Content Placeholder 2">
            <a:extLst>
              <a:ext uri="{FF2B5EF4-FFF2-40B4-BE49-F238E27FC236}">
                <a16:creationId xmlns:a16="http://schemas.microsoft.com/office/drawing/2014/main" id="{FDB2D982-0FCC-49FA-98A3-8578919FDDE3}"/>
              </a:ext>
            </a:extLst>
          </p:cNvPr>
          <p:cNvSpPr>
            <a:spLocks noGrp="1"/>
          </p:cNvSpPr>
          <p:nvPr>
            <p:ph idx="1"/>
          </p:nvPr>
        </p:nvSpPr>
        <p:spPr>
          <a:xfrm>
            <a:off x="755478" y="1275533"/>
            <a:ext cx="3265424" cy="3867967"/>
          </a:xfrm>
        </p:spPr>
        <p:txBody>
          <a:bodyPr>
            <a:normAutofit/>
          </a:bodyPr>
          <a:lstStyle/>
          <a:p>
            <a:r>
              <a:rPr lang="sv-SE" sz="1400" dirty="0"/>
              <a:t>Another </a:t>
            </a:r>
            <a:r>
              <a:rPr lang="sv-SE" sz="1400" dirty="0" err="1"/>
              <a:t>way</a:t>
            </a:r>
            <a:r>
              <a:rPr lang="sv-SE" sz="1400" dirty="0"/>
              <a:t> to </a:t>
            </a:r>
            <a:r>
              <a:rPr lang="sv-SE" sz="1400" dirty="0" err="1"/>
              <a:t>describe</a:t>
            </a:r>
            <a:r>
              <a:rPr lang="sv-SE" sz="1400" dirty="0"/>
              <a:t> a process </a:t>
            </a:r>
            <a:r>
              <a:rPr lang="sv-SE" sz="1400" dirty="0" err="1"/>
              <a:t>instance</a:t>
            </a:r>
            <a:r>
              <a:rPr lang="sv-SE" sz="1400" dirty="0"/>
              <a:t> </a:t>
            </a:r>
            <a:r>
              <a:rPr lang="sv-SE" sz="1400" dirty="0" err="1"/>
              <a:t>could</a:t>
            </a:r>
            <a:r>
              <a:rPr lang="sv-SE" sz="1400" dirty="0"/>
              <a:t> be by </a:t>
            </a:r>
            <a:r>
              <a:rPr lang="sv-SE" sz="1400" dirty="0" err="1"/>
              <a:t>showing</a:t>
            </a:r>
            <a:r>
              <a:rPr lang="sv-SE" sz="1400" dirty="0"/>
              <a:t> the order </a:t>
            </a:r>
            <a:r>
              <a:rPr lang="sv-SE" sz="1400" dirty="0" err="1"/>
              <a:t>of</a:t>
            </a:r>
            <a:r>
              <a:rPr lang="sv-SE" sz="1400" dirty="0"/>
              <a:t> actions and </a:t>
            </a:r>
            <a:r>
              <a:rPr lang="sv-SE" sz="1400" dirty="0" err="1"/>
              <a:t>activties</a:t>
            </a:r>
            <a:r>
              <a:rPr lang="sv-SE" sz="1400" dirty="0"/>
              <a:t> </a:t>
            </a:r>
            <a:r>
              <a:rPr lang="sv-SE" sz="1400" dirty="0" err="1"/>
              <a:t>carried</a:t>
            </a:r>
            <a:r>
              <a:rPr lang="sv-SE" sz="1400" dirty="0"/>
              <a:t> </a:t>
            </a:r>
            <a:r>
              <a:rPr lang="sv-SE" sz="1400" dirty="0" err="1"/>
              <a:t>out</a:t>
            </a:r>
            <a:r>
              <a:rPr lang="sv-SE" sz="1400" dirty="0"/>
              <a:t> by the </a:t>
            </a:r>
            <a:r>
              <a:rPr lang="sv-SE" sz="1400" dirty="0" err="1"/>
              <a:t>instance</a:t>
            </a:r>
            <a:r>
              <a:rPr lang="sv-SE" sz="1400" dirty="0"/>
              <a:t>, and </a:t>
            </a:r>
            <a:r>
              <a:rPr lang="sv-SE" sz="1400" dirty="0" err="1"/>
              <a:t>which</a:t>
            </a:r>
            <a:r>
              <a:rPr lang="sv-SE" sz="1400" dirty="0"/>
              <a:t> date and </a:t>
            </a:r>
            <a:r>
              <a:rPr lang="sv-SE" sz="1400" dirty="0" err="1"/>
              <a:t>time</a:t>
            </a:r>
            <a:r>
              <a:rPr lang="sv-SE" sz="1400" dirty="0"/>
              <a:t> </a:t>
            </a:r>
            <a:r>
              <a:rPr lang="sv-SE" sz="1400" dirty="0" err="1"/>
              <a:t>they</a:t>
            </a:r>
            <a:r>
              <a:rPr lang="sv-SE" sz="1400" dirty="0"/>
              <a:t> </a:t>
            </a:r>
            <a:r>
              <a:rPr lang="sv-SE" sz="1400" dirty="0" err="1"/>
              <a:t>were</a:t>
            </a:r>
            <a:r>
              <a:rPr lang="sv-SE" sz="1400" dirty="0"/>
              <a:t> </a:t>
            </a:r>
            <a:r>
              <a:rPr lang="sv-SE" sz="1400" dirty="0" err="1"/>
              <a:t>carried</a:t>
            </a:r>
            <a:r>
              <a:rPr lang="sv-SE" sz="1400" dirty="0"/>
              <a:t> </a:t>
            </a:r>
            <a:r>
              <a:rPr lang="sv-SE" sz="1400" dirty="0" err="1"/>
              <a:t>out</a:t>
            </a:r>
            <a:r>
              <a:rPr lang="sv-SE" sz="1400" dirty="0"/>
              <a:t>, as </a:t>
            </a:r>
            <a:r>
              <a:rPr lang="sv-SE" sz="1400" dirty="0" err="1"/>
              <a:t>well</a:t>
            </a:r>
            <a:r>
              <a:rPr lang="sv-SE" sz="1400" dirty="0"/>
              <a:t> as </a:t>
            </a:r>
            <a:r>
              <a:rPr lang="sv-SE" sz="1400" dirty="0" err="1"/>
              <a:t>other</a:t>
            </a:r>
            <a:r>
              <a:rPr lang="sv-SE" sz="1400" dirty="0"/>
              <a:t> data </a:t>
            </a:r>
            <a:r>
              <a:rPr lang="sv-SE" sz="1400" dirty="0" err="1"/>
              <a:t>related</a:t>
            </a:r>
            <a:r>
              <a:rPr lang="sv-SE" sz="1400" dirty="0"/>
              <a:t> to the process </a:t>
            </a:r>
            <a:r>
              <a:rPr lang="sv-SE" sz="1400" dirty="0" err="1"/>
              <a:t>instance</a:t>
            </a:r>
            <a:r>
              <a:rPr lang="sv-SE" sz="1400" dirty="0"/>
              <a:t>, </a:t>
            </a:r>
            <a:r>
              <a:rPr lang="sv-SE" sz="1400" dirty="0" err="1"/>
              <a:t>see</a:t>
            </a:r>
            <a:r>
              <a:rPr lang="sv-SE" sz="1400" dirty="0"/>
              <a:t> </a:t>
            </a:r>
            <a:r>
              <a:rPr lang="sv-SE" sz="1400" dirty="0" err="1"/>
              <a:t>figure</a:t>
            </a:r>
            <a:r>
              <a:rPr lang="sv-SE" sz="1400" dirty="0"/>
              <a:t> right</a:t>
            </a:r>
          </a:p>
        </p:txBody>
      </p:sp>
      <p:sp>
        <p:nvSpPr>
          <p:cNvPr id="4" name="AutoShape 9">
            <a:extLst>
              <a:ext uri="{FF2B5EF4-FFF2-40B4-BE49-F238E27FC236}">
                <a16:creationId xmlns:a16="http://schemas.microsoft.com/office/drawing/2014/main" id="{B060B26A-1620-4B68-956E-E0F0AA4FF52A}"/>
              </a:ext>
            </a:extLst>
          </p:cNvPr>
          <p:cNvSpPr>
            <a:spLocks noChangeArrowheads="1"/>
          </p:cNvSpPr>
          <p:nvPr/>
        </p:nvSpPr>
        <p:spPr bwMode="auto">
          <a:xfrm>
            <a:off x="4279343" y="1936265"/>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 name="Text Box 29">
            <a:extLst>
              <a:ext uri="{FF2B5EF4-FFF2-40B4-BE49-F238E27FC236}">
                <a16:creationId xmlns:a16="http://schemas.microsoft.com/office/drawing/2014/main" id="{E1B30261-D92F-4992-9FD9-540E21FA76C6}"/>
              </a:ext>
            </a:extLst>
          </p:cNvPr>
          <p:cNvSpPr txBox="1">
            <a:spLocks noChangeArrowheads="1"/>
          </p:cNvSpPr>
          <p:nvPr/>
        </p:nvSpPr>
        <p:spPr bwMode="auto">
          <a:xfrm>
            <a:off x="4267746" y="1989843"/>
            <a:ext cx="1081088"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6" name="AutoShape 7">
            <a:extLst>
              <a:ext uri="{FF2B5EF4-FFF2-40B4-BE49-F238E27FC236}">
                <a16:creationId xmlns:a16="http://schemas.microsoft.com/office/drawing/2014/main" id="{B492573A-8CC1-4CE5-B753-776892765662}"/>
              </a:ext>
            </a:extLst>
          </p:cNvPr>
          <p:cNvSpPr>
            <a:spLocks noChangeArrowheads="1"/>
          </p:cNvSpPr>
          <p:nvPr/>
        </p:nvSpPr>
        <p:spPr bwMode="auto">
          <a:xfrm>
            <a:off x="4279343" y="2320802"/>
            <a:ext cx="1514961" cy="21181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 name="Text Box 30">
            <a:extLst>
              <a:ext uri="{FF2B5EF4-FFF2-40B4-BE49-F238E27FC236}">
                <a16:creationId xmlns:a16="http://schemas.microsoft.com/office/drawing/2014/main" id="{8FB267FB-1BB1-411B-A861-09756E134DA4}"/>
              </a:ext>
            </a:extLst>
          </p:cNvPr>
          <p:cNvSpPr txBox="1">
            <a:spLocks noChangeArrowheads="1"/>
          </p:cNvSpPr>
          <p:nvPr/>
        </p:nvSpPr>
        <p:spPr bwMode="auto">
          <a:xfrm>
            <a:off x="4279343" y="2358181"/>
            <a:ext cx="1470422" cy="19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err="1"/>
              <a:t>Update</a:t>
            </a:r>
            <a:r>
              <a:rPr lang="sv-SE" altLang="sv-SE" sz="1050" i="0" dirty="0"/>
              <a:t> </a:t>
            </a:r>
            <a:r>
              <a:rPr lang="sv-SE" altLang="sv-SE" sz="1050" i="0" dirty="0" err="1"/>
              <a:t>customer</a:t>
            </a:r>
            <a:r>
              <a:rPr lang="sv-SE" altLang="sv-SE" sz="1050" i="0" dirty="0"/>
              <a:t> info</a:t>
            </a:r>
          </a:p>
        </p:txBody>
      </p:sp>
      <p:sp>
        <p:nvSpPr>
          <p:cNvPr id="8" name="AutoShape 3">
            <a:extLst>
              <a:ext uri="{FF2B5EF4-FFF2-40B4-BE49-F238E27FC236}">
                <a16:creationId xmlns:a16="http://schemas.microsoft.com/office/drawing/2014/main" id="{607145C3-F429-4BA4-AAD3-41FF2BF83D37}"/>
              </a:ext>
            </a:extLst>
          </p:cNvPr>
          <p:cNvSpPr>
            <a:spLocks noChangeArrowheads="1"/>
          </p:cNvSpPr>
          <p:nvPr/>
        </p:nvSpPr>
        <p:spPr bwMode="auto">
          <a:xfrm>
            <a:off x="4296011" y="2694072"/>
            <a:ext cx="1727598"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0" name="AutoShape 20">
            <a:extLst>
              <a:ext uri="{FF2B5EF4-FFF2-40B4-BE49-F238E27FC236}">
                <a16:creationId xmlns:a16="http://schemas.microsoft.com/office/drawing/2014/main" id="{5072AEEE-2951-4A53-BC6F-0F318F56CC26}"/>
              </a:ext>
            </a:extLst>
          </p:cNvPr>
          <p:cNvSpPr>
            <a:spLocks noChangeArrowheads="1"/>
          </p:cNvSpPr>
          <p:nvPr/>
        </p:nvSpPr>
        <p:spPr bwMode="auto">
          <a:xfrm>
            <a:off x="4296011" y="3106324"/>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1" name="Text Box 34">
            <a:extLst>
              <a:ext uri="{FF2B5EF4-FFF2-40B4-BE49-F238E27FC236}">
                <a16:creationId xmlns:a16="http://schemas.microsoft.com/office/drawing/2014/main" id="{186C88F0-F4EA-4C31-B249-14C49877A2C0}"/>
              </a:ext>
            </a:extLst>
          </p:cNvPr>
          <p:cNvSpPr txBox="1">
            <a:spLocks noChangeArrowheads="1"/>
          </p:cNvSpPr>
          <p:nvPr/>
        </p:nvSpPr>
        <p:spPr bwMode="auto">
          <a:xfrm>
            <a:off x="4296012" y="3133710"/>
            <a:ext cx="1565672"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Calculate delivery cost</a:t>
            </a:r>
          </a:p>
        </p:txBody>
      </p:sp>
      <p:sp>
        <p:nvSpPr>
          <p:cNvPr id="14" name="AutoShape 6">
            <a:extLst>
              <a:ext uri="{FF2B5EF4-FFF2-40B4-BE49-F238E27FC236}">
                <a16:creationId xmlns:a16="http://schemas.microsoft.com/office/drawing/2014/main" id="{1F11552A-EDC8-4242-A562-DB7E53060858}"/>
              </a:ext>
            </a:extLst>
          </p:cNvPr>
          <p:cNvSpPr>
            <a:spLocks noChangeArrowheads="1"/>
          </p:cNvSpPr>
          <p:nvPr/>
        </p:nvSpPr>
        <p:spPr bwMode="auto">
          <a:xfrm>
            <a:off x="4292596" y="3487981"/>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5" name="Text Box 33">
            <a:extLst>
              <a:ext uri="{FF2B5EF4-FFF2-40B4-BE49-F238E27FC236}">
                <a16:creationId xmlns:a16="http://schemas.microsoft.com/office/drawing/2014/main" id="{BAB0AFDA-3632-4A19-A13A-86BDA00D09E6}"/>
              </a:ext>
            </a:extLst>
          </p:cNvPr>
          <p:cNvSpPr txBox="1">
            <a:spLocks noChangeArrowheads="1"/>
          </p:cNvSpPr>
          <p:nvPr/>
        </p:nvSpPr>
        <p:spPr bwMode="auto">
          <a:xfrm>
            <a:off x="4292595" y="3515366"/>
            <a:ext cx="155425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6" name="AutoShape 2">
            <a:extLst>
              <a:ext uri="{FF2B5EF4-FFF2-40B4-BE49-F238E27FC236}">
                <a16:creationId xmlns:a16="http://schemas.microsoft.com/office/drawing/2014/main" id="{98825AAF-4C4D-4AB9-934B-A3B1508CA5D0}"/>
              </a:ext>
            </a:extLst>
          </p:cNvPr>
          <p:cNvSpPr>
            <a:spLocks noChangeArrowheads="1"/>
          </p:cNvSpPr>
          <p:nvPr/>
        </p:nvSpPr>
        <p:spPr bwMode="auto">
          <a:xfrm>
            <a:off x="4303522" y="3869638"/>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 name="Text Box 35">
            <a:extLst>
              <a:ext uri="{FF2B5EF4-FFF2-40B4-BE49-F238E27FC236}">
                <a16:creationId xmlns:a16="http://schemas.microsoft.com/office/drawing/2014/main" id="{DE03BBB9-9BD9-4FDC-B8A0-BB38B205EF32}"/>
              </a:ext>
            </a:extLst>
          </p:cNvPr>
          <p:cNvSpPr txBox="1">
            <a:spLocks noChangeArrowheads="1"/>
          </p:cNvSpPr>
          <p:nvPr/>
        </p:nvSpPr>
        <p:spPr bwMode="auto">
          <a:xfrm>
            <a:off x="4297436" y="3879951"/>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sp>
        <p:nvSpPr>
          <p:cNvPr id="19" name="Text Box 31">
            <a:extLst>
              <a:ext uri="{FF2B5EF4-FFF2-40B4-BE49-F238E27FC236}">
                <a16:creationId xmlns:a16="http://schemas.microsoft.com/office/drawing/2014/main" id="{CF37C889-418E-4F8B-813B-5B7EA651F3AC}"/>
              </a:ext>
            </a:extLst>
          </p:cNvPr>
          <p:cNvSpPr txBox="1">
            <a:spLocks noChangeArrowheads="1"/>
          </p:cNvSpPr>
          <p:nvPr/>
        </p:nvSpPr>
        <p:spPr bwMode="auto">
          <a:xfrm>
            <a:off x="4279343" y="2716593"/>
            <a:ext cx="2051265"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20" name="TextBox 19">
            <a:extLst>
              <a:ext uri="{FF2B5EF4-FFF2-40B4-BE49-F238E27FC236}">
                <a16:creationId xmlns:a16="http://schemas.microsoft.com/office/drawing/2014/main" id="{8C3264E8-8B7A-4B7B-A220-6659C2CC7B00}"/>
              </a:ext>
            </a:extLst>
          </p:cNvPr>
          <p:cNvSpPr txBox="1"/>
          <p:nvPr/>
        </p:nvSpPr>
        <p:spPr>
          <a:xfrm>
            <a:off x="5493168" y="1841642"/>
            <a:ext cx="3265424" cy="338554"/>
          </a:xfrm>
          <a:prstGeom prst="rect">
            <a:avLst/>
          </a:prstGeom>
          <a:noFill/>
        </p:spPr>
        <p:txBody>
          <a:bodyPr wrap="square" rtlCol="0">
            <a:spAutoFit/>
          </a:bodyPr>
          <a:lstStyle/>
          <a:p>
            <a:pPr algn="r"/>
            <a:r>
              <a:rPr lang="sv-SE" sz="800" dirty="0"/>
              <a:t>date: 2020-08-21; </a:t>
            </a:r>
            <a:r>
              <a:rPr lang="sv-SE" sz="800" dirty="0" err="1"/>
              <a:t>timeInterwall</a:t>
            </a:r>
            <a:r>
              <a:rPr lang="sv-SE" sz="800" dirty="0"/>
              <a:t>: 10:22:22 – 10:24:16; </a:t>
            </a:r>
            <a:r>
              <a:rPr lang="sv-SE" sz="800" dirty="0" err="1"/>
              <a:t>orderNo</a:t>
            </a:r>
            <a:r>
              <a:rPr lang="sv-SE" sz="800" dirty="0"/>
              <a:t>: 44669392; </a:t>
            </a:r>
            <a:r>
              <a:rPr lang="sv-SE" sz="800" dirty="0" err="1"/>
              <a:t>name</a:t>
            </a:r>
            <a:r>
              <a:rPr lang="sv-SE" sz="800" dirty="0"/>
              <a:t>: Anna </a:t>
            </a:r>
            <a:r>
              <a:rPr lang="sv-SE" sz="800" dirty="0" err="1"/>
              <a:t>Anderssson</a:t>
            </a:r>
            <a:r>
              <a:rPr lang="sv-SE" sz="800" dirty="0"/>
              <a:t>, </a:t>
            </a:r>
            <a:r>
              <a:rPr lang="sv-SE" sz="800" dirty="0" err="1"/>
              <a:t>kundNo</a:t>
            </a:r>
            <a:r>
              <a:rPr lang="sv-SE" sz="800" dirty="0"/>
              <a:t>: 22354; </a:t>
            </a:r>
            <a:r>
              <a:rPr lang="sv-SE" sz="800" dirty="0" err="1"/>
              <a:t>productID</a:t>
            </a:r>
            <a:r>
              <a:rPr lang="sv-SE" sz="800" dirty="0"/>
              <a:t>: 33939, 6666</a:t>
            </a:r>
          </a:p>
        </p:txBody>
      </p:sp>
      <p:sp>
        <p:nvSpPr>
          <p:cNvPr id="21" name="TextBox 20">
            <a:extLst>
              <a:ext uri="{FF2B5EF4-FFF2-40B4-BE49-F238E27FC236}">
                <a16:creationId xmlns:a16="http://schemas.microsoft.com/office/drawing/2014/main" id="{CD63C233-5479-4CD9-A158-DC16BB0D1F6A}"/>
              </a:ext>
            </a:extLst>
          </p:cNvPr>
          <p:cNvSpPr txBox="1"/>
          <p:nvPr/>
        </p:nvSpPr>
        <p:spPr>
          <a:xfrm>
            <a:off x="6415549" y="2333322"/>
            <a:ext cx="2728451" cy="215444"/>
          </a:xfrm>
          <a:prstGeom prst="rect">
            <a:avLst/>
          </a:prstGeom>
          <a:noFill/>
        </p:spPr>
        <p:txBody>
          <a:bodyPr wrap="square" rtlCol="0">
            <a:spAutoFit/>
          </a:bodyPr>
          <a:lstStyle/>
          <a:p>
            <a:r>
              <a:rPr lang="sv-SE" sz="800" dirty="0"/>
              <a:t>date: 2020-08-21; </a:t>
            </a:r>
            <a:r>
              <a:rPr lang="sv-SE" sz="800" dirty="0" err="1"/>
              <a:t>timeInterwall</a:t>
            </a:r>
            <a:r>
              <a:rPr lang="sv-SE" sz="800" dirty="0"/>
              <a:t>: 10:48:11 – 11:01:36</a:t>
            </a:r>
          </a:p>
        </p:txBody>
      </p:sp>
      <p:sp>
        <p:nvSpPr>
          <p:cNvPr id="22" name="TextBox 21">
            <a:extLst>
              <a:ext uri="{FF2B5EF4-FFF2-40B4-BE49-F238E27FC236}">
                <a16:creationId xmlns:a16="http://schemas.microsoft.com/office/drawing/2014/main" id="{8C611F14-89E6-4011-8E0F-FA75836BB611}"/>
              </a:ext>
            </a:extLst>
          </p:cNvPr>
          <p:cNvSpPr txBox="1"/>
          <p:nvPr/>
        </p:nvSpPr>
        <p:spPr>
          <a:xfrm>
            <a:off x="6415548" y="2701892"/>
            <a:ext cx="2728451" cy="338554"/>
          </a:xfrm>
          <a:prstGeom prst="rect">
            <a:avLst/>
          </a:prstGeom>
          <a:noFill/>
        </p:spPr>
        <p:txBody>
          <a:bodyPr wrap="square" rtlCol="0">
            <a:spAutoFit/>
          </a:bodyPr>
          <a:lstStyle/>
          <a:p>
            <a:r>
              <a:rPr lang="sv-SE" sz="800" dirty="0"/>
              <a:t>date: 2020-08-21; </a:t>
            </a:r>
            <a:r>
              <a:rPr lang="sv-SE" sz="800" dirty="0" err="1"/>
              <a:t>timeInterwall</a:t>
            </a:r>
            <a:r>
              <a:rPr lang="sv-SE" sz="800" dirty="0"/>
              <a:t>: 11:09:22 – 12:07:21,</a:t>
            </a:r>
          </a:p>
          <a:p>
            <a:r>
              <a:rPr lang="sv-SE" sz="800" dirty="0" err="1"/>
              <a:t>Sum</a:t>
            </a:r>
            <a:r>
              <a:rPr lang="sv-SE" sz="800" dirty="0"/>
              <a:t>: 5 000</a:t>
            </a:r>
          </a:p>
        </p:txBody>
      </p:sp>
      <p:sp>
        <p:nvSpPr>
          <p:cNvPr id="25" name="TextBox 24">
            <a:extLst>
              <a:ext uri="{FF2B5EF4-FFF2-40B4-BE49-F238E27FC236}">
                <a16:creationId xmlns:a16="http://schemas.microsoft.com/office/drawing/2014/main" id="{9405D713-07FF-4813-9573-ECE685A313BC}"/>
              </a:ext>
            </a:extLst>
          </p:cNvPr>
          <p:cNvSpPr txBox="1"/>
          <p:nvPr/>
        </p:nvSpPr>
        <p:spPr>
          <a:xfrm>
            <a:off x="6409503" y="3855715"/>
            <a:ext cx="2728451" cy="215444"/>
          </a:xfrm>
          <a:prstGeom prst="rect">
            <a:avLst/>
          </a:prstGeom>
          <a:noFill/>
        </p:spPr>
        <p:txBody>
          <a:bodyPr wrap="square" rtlCol="0">
            <a:spAutoFit/>
          </a:bodyPr>
          <a:lstStyle/>
          <a:p>
            <a:r>
              <a:rPr lang="sv-SE" sz="800" dirty="0"/>
              <a:t>date: 2020-08-21; </a:t>
            </a:r>
            <a:r>
              <a:rPr lang="sv-SE" sz="800" dirty="0" err="1"/>
              <a:t>timeInterwall</a:t>
            </a:r>
            <a:r>
              <a:rPr lang="sv-SE" sz="800" dirty="0"/>
              <a:t>: 14:28:56 – 15:01:23</a:t>
            </a:r>
          </a:p>
        </p:txBody>
      </p:sp>
      <p:sp>
        <p:nvSpPr>
          <p:cNvPr id="26" name="TextBox 25">
            <a:extLst>
              <a:ext uri="{FF2B5EF4-FFF2-40B4-BE49-F238E27FC236}">
                <a16:creationId xmlns:a16="http://schemas.microsoft.com/office/drawing/2014/main" id="{E17B900E-473D-4010-B065-32A7FAD9E568}"/>
              </a:ext>
            </a:extLst>
          </p:cNvPr>
          <p:cNvSpPr txBox="1"/>
          <p:nvPr/>
        </p:nvSpPr>
        <p:spPr>
          <a:xfrm>
            <a:off x="7895115" y="3120345"/>
            <a:ext cx="986814" cy="215444"/>
          </a:xfrm>
          <a:prstGeom prst="rect">
            <a:avLst/>
          </a:prstGeom>
          <a:noFill/>
        </p:spPr>
        <p:txBody>
          <a:bodyPr wrap="square" rtlCol="0">
            <a:spAutoFit/>
          </a:bodyPr>
          <a:lstStyle/>
          <a:p>
            <a:r>
              <a:rPr lang="sv-SE" sz="800" dirty="0"/>
              <a:t>Not </a:t>
            </a:r>
            <a:r>
              <a:rPr lang="sv-SE" sz="800" dirty="0" err="1"/>
              <a:t>carried</a:t>
            </a:r>
            <a:r>
              <a:rPr lang="sv-SE" sz="800" dirty="0"/>
              <a:t> </a:t>
            </a:r>
            <a:r>
              <a:rPr lang="sv-SE" sz="800" dirty="0" err="1"/>
              <a:t>out</a:t>
            </a:r>
            <a:endParaRPr lang="sv-SE" sz="800" dirty="0"/>
          </a:p>
        </p:txBody>
      </p:sp>
      <p:sp>
        <p:nvSpPr>
          <p:cNvPr id="27" name="TextBox 26">
            <a:extLst>
              <a:ext uri="{FF2B5EF4-FFF2-40B4-BE49-F238E27FC236}">
                <a16:creationId xmlns:a16="http://schemas.microsoft.com/office/drawing/2014/main" id="{E86A646E-F3E3-4480-83FE-C041BAC8E951}"/>
              </a:ext>
            </a:extLst>
          </p:cNvPr>
          <p:cNvSpPr txBox="1"/>
          <p:nvPr/>
        </p:nvSpPr>
        <p:spPr>
          <a:xfrm>
            <a:off x="7951650" y="3495526"/>
            <a:ext cx="986814" cy="215444"/>
          </a:xfrm>
          <a:prstGeom prst="rect">
            <a:avLst/>
          </a:prstGeom>
          <a:noFill/>
        </p:spPr>
        <p:txBody>
          <a:bodyPr wrap="square" rtlCol="0">
            <a:spAutoFit/>
          </a:bodyPr>
          <a:lstStyle/>
          <a:p>
            <a:r>
              <a:rPr lang="sv-SE" sz="800" dirty="0"/>
              <a:t>Not </a:t>
            </a:r>
            <a:r>
              <a:rPr lang="sv-SE" sz="800" dirty="0" err="1"/>
              <a:t>carried</a:t>
            </a:r>
            <a:r>
              <a:rPr lang="sv-SE" sz="800" dirty="0"/>
              <a:t> </a:t>
            </a:r>
            <a:r>
              <a:rPr lang="sv-SE" sz="800" dirty="0" err="1"/>
              <a:t>out</a:t>
            </a:r>
            <a:endParaRPr lang="sv-SE" sz="800" dirty="0"/>
          </a:p>
        </p:txBody>
      </p:sp>
      <p:pic>
        <p:nvPicPr>
          <p:cNvPr id="29" name="Audio 28">
            <a:hlinkClick r:id="" action="ppaction://media"/>
            <a:extLst>
              <a:ext uri="{FF2B5EF4-FFF2-40B4-BE49-F238E27FC236}">
                <a16:creationId xmlns:a16="http://schemas.microsoft.com/office/drawing/2014/main" id="{3701317C-A523-45F7-98DC-4B4F6087EC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cxnSp>
        <p:nvCxnSpPr>
          <p:cNvPr id="12" name="Straight Arrow Connector 11">
            <a:extLst>
              <a:ext uri="{FF2B5EF4-FFF2-40B4-BE49-F238E27FC236}">
                <a16:creationId xmlns:a16="http://schemas.microsoft.com/office/drawing/2014/main" id="{502DC93C-BCCC-4830-B496-14104F5C4356}"/>
              </a:ext>
            </a:extLst>
          </p:cNvPr>
          <p:cNvCxnSpPr>
            <a:cxnSpLocks/>
            <a:stCxn id="5" idx="2"/>
          </p:cNvCxnSpPr>
          <p:nvPr/>
        </p:nvCxnSpPr>
        <p:spPr>
          <a:xfrm>
            <a:off x="4808290" y="2179126"/>
            <a:ext cx="2248" cy="141676"/>
          </a:xfrm>
          <a:prstGeom prst="straightConnector1">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AA2B7F9-95EB-443F-A41A-295417CBA1B3}"/>
              </a:ext>
            </a:extLst>
          </p:cNvPr>
          <p:cNvCxnSpPr>
            <a:cxnSpLocks/>
          </p:cNvCxnSpPr>
          <p:nvPr/>
        </p:nvCxnSpPr>
        <p:spPr>
          <a:xfrm>
            <a:off x="4807009" y="2536758"/>
            <a:ext cx="2248" cy="141676"/>
          </a:xfrm>
          <a:prstGeom prst="straightConnector1">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AE44822-9D5C-4CC2-B9B6-B37232E9EC1F}"/>
              </a:ext>
            </a:extLst>
          </p:cNvPr>
          <p:cNvCxnSpPr>
            <a:cxnSpLocks/>
          </p:cNvCxnSpPr>
          <p:nvPr/>
        </p:nvCxnSpPr>
        <p:spPr>
          <a:xfrm>
            <a:off x="4039951" y="3981557"/>
            <a:ext cx="234168" cy="1"/>
          </a:xfrm>
          <a:prstGeom prst="straightConnector1">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22EE22E-22E8-4504-8042-874ECBC20A45}"/>
              </a:ext>
            </a:extLst>
          </p:cNvPr>
          <p:cNvCxnSpPr>
            <a:cxnSpLocks/>
            <a:stCxn id="19" idx="1"/>
          </p:cNvCxnSpPr>
          <p:nvPr/>
        </p:nvCxnSpPr>
        <p:spPr>
          <a:xfrm flipH="1">
            <a:off x="4061542" y="2827393"/>
            <a:ext cx="217801"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CA9C354-2812-4A5B-8EA5-29F3F64785D8}"/>
              </a:ext>
            </a:extLst>
          </p:cNvPr>
          <p:cNvCxnSpPr>
            <a:cxnSpLocks/>
          </p:cNvCxnSpPr>
          <p:nvPr/>
        </p:nvCxnSpPr>
        <p:spPr>
          <a:xfrm flipH="1" flipV="1">
            <a:off x="4023030" y="2816730"/>
            <a:ext cx="14794" cy="1132038"/>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131242"/>
      </p:ext>
    </p:extLst>
  </p:cSld>
  <p:clrMapOvr>
    <a:masterClrMapping/>
  </p:clrMapOvr>
  <mc:AlternateContent xmlns:mc="http://schemas.openxmlformats.org/markup-compatibility/2006" xmlns:p14="http://schemas.microsoft.com/office/powerpoint/2010/main">
    <mc:Choice Requires="p14">
      <p:transition spd="slow" p14:dur="2000" advTm="150801"/>
    </mc:Choice>
    <mc:Fallback xmlns="">
      <p:transition spd="slow" advTm="15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AutoShape 2"/>
          <p:cNvSpPr>
            <a:spLocks noChangeArrowheads="1"/>
          </p:cNvSpPr>
          <p:nvPr/>
        </p:nvSpPr>
        <p:spPr bwMode="auto">
          <a:xfrm>
            <a:off x="4286250" y="4367923"/>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0" name="AutoShape 3"/>
          <p:cNvSpPr>
            <a:spLocks noChangeArrowheads="1"/>
          </p:cNvSpPr>
          <p:nvPr/>
        </p:nvSpPr>
        <p:spPr bwMode="auto">
          <a:xfrm>
            <a:off x="972741" y="2804766"/>
            <a:ext cx="1722832"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1" name="Rectangle 4"/>
          <p:cNvSpPr>
            <a:spLocks noGrp="1" noChangeArrowheads="1"/>
          </p:cNvSpPr>
          <p:nvPr>
            <p:ph type="title"/>
          </p:nvPr>
        </p:nvSpPr>
        <p:spPr>
          <a:xfrm>
            <a:off x="740629" y="169373"/>
            <a:ext cx="8752775" cy="596700"/>
          </a:xfrm>
          <a:noFill/>
        </p:spPr>
        <p:txBody>
          <a:bodyPr/>
          <a:lstStyle/>
          <a:p>
            <a:r>
              <a:rPr lang="sv-SE" altLang="sv-SE" sz="2850" dirty="0" err="1"/>
              <a:t>Swimlanes</a:t>
            </a:r>
            <a:r>
              <a:rPr lang="sv-SE" altLang="sv-SE" sz="2850" dirty="0"/>
              <a:t>/Lanes/Partitions</a:t>
            </a:r>
          </a:p>
        </p:txBody>
      </p:sp>
      <p:sp>
        <p:nvSpPr>
          <p:cNvPr id="19462" name="Text Box 5"/>
          <p:cNvSpPr txBox="1">
            <a:spLocks noChangeArrowheads="1"/>
          </p:cNvSpPr>
          <p:nvPr/>
        </p:nvSpPr>
        <p:spPr bwMode="auto">
          <a:xfrm>
            <a:off x="2961085" y="3371504"/>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dirty="0"/>
              <a:t>[</a:t>
            </a:r>
            <a:r>
              <a:rPr lang="sv-SE" altLang="sv-SE" sz="750" i="0" dirty="0" err="1"/>
              <a:t>sum</a:t>
            </a:r>
            <a:r>
              <a:rPr lang="sv-SE" altLang="sv-SE" sz="750" i="0" dirty="0"/>
              <a:t>&lt;= 1000]</a:t>
            </a:r>
          </a:p>
        </p:txBody>
      </p:sp>
      <p:sp>
        <p:nvSpPr>
          <p:cNvPr id="19463" name="AutoShape 6"/>
          <p:cNvSpPr>
            <a:spLocks noChangeArrowheads="1"/>
          </p:cNvSpPr>
          <p:nvPr/>
        </p:nvSpPr>
        <p:spPr bwMode="auto">
          <a:xfrm>
            <a:off x="972741" y="3884663"/>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4" name="AutoShape 7"/>
          <p:cNvSpPr>
            <a:spLocks noChangeArrowheads="1"/>
          </p:cNvSpPr>
          <p:nvPr/>
        </p:nvSpPr>
        <p:spPr bwMode="auto">
          <a:xfrm>
            <a:off x="5725716" y="2373760"/>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5" name="Oval 8"/>
          <p:cNvSpPr>
            <a:spLocks noChangeArrowheads="1"/>
          </p:cNvSpPr>
          <p:nvPr/>
        </p:nvSpPr>
        <p:spPr bwMode="auto">
          <a:xfrm>
            <a:off x="1404938" y="1299816"/>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466" name="AutoShape 9"/>
          <p:cNvSpPr>
            <a:spLocks noChangeArrowheads="1"/>
          </p:cNvSpPr>
          <p:nvPr/>
        </p:nvSpPr>
        <p:spPr bwMode="auto">
          <a:xfrm>
            <a:off x="972742" y="1623666"/>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7" name="AutoShape 10"/>
          <p:cNvSpPr>
            <a:spLocks noChangeArrowheads="1"/>
          </p:cNvSpPr>
          <p:nvPr/>
        </p:nvSpPr>
        <p:spPr bwMode="auto">
          <a:xfrm>
            <a:off x="995362" y="2435672"/>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8" name="Line 11"/>
          <p:cNvSpPr>
            <a:spLocks noChangeShapeType="1"/>
          </p:cNvSpPr>
          <p:nvPr/>
        </p:nvSpPr>
        <p:spPr bwMode="auto">
          <a:xfrm>
            <a:off x="972741" y="2218979"/>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69" name="Line 12"/>
          <p:cNvSpPr>
            <a:spLocks noChangeShapeType="1"/>
          </p:cNvSpPr>
          <p:nvPr/>
        </p:nvSpPr>
        <p:spPr bwMode="auto">
          <a:xfrm>
            <a:off x="1482329" y="1840360"/>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0" name="Line 13"/>
          <p:cNvSpPr>
            <a:spLocks noChangeShapeType="1"/>
          </p:cNvSpPr>
          <p:nvPr/>
        </p:nvSpPr>
        <p:spPr bwMode="auto">
          <a:xfrm>
            <a:off x="1728788" y="2218979"/>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1" name="Line 14"/>
          <p:cNvSpPr>
            <a:spLocks noChangeShapeType="1"/>
          </p:cNvSpPr>
          <p:nvPr/>
        </p:nvSpPr>
        <p:spPr bwMode="auto">
          <a:xfrm>
            <a:off x="6266260" y="2218979"/>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2" name="Line 15"/>
          <p:cNvSpPr>
            <a:spLocks noChangeShapeType="1"/>
          </p:cNvSpPr>
          <p:nvPr/>
        </p:nvSpPr>
        <p:spPr bwMode="auto">
          <a:xfrm>
            <a:off x="3368278" y="4228754"/>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73" name="Line 16"/>
          <p:cNvSpPr>
            <a:spLocks noChangeShapeType="1"/>
          </p:cNvSpPr>
          <p:nvPr/>
        </p:nvSpPr>
        <p:spPr bwMode="auto">
          <a:xfrm flipH="1">
            <a:off x="1727598" y="2651176"/>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4" name="AutoShape 17"/>
          <p:cNvSpPr>
            <a:spLocks noChangeArrowheads="1"/>
          </p:cNvSpPr>
          <p:nvPr/>
        </p:nvSpPr>
        <p:spPr bwMode="auto">
          <a:xfrm>
            <a:off x="2863454" y="2866679"/>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75" name="Line 18"/>
          <p:cNvSpPr>
            <a:spLocks noChangeShapeType="1"/>
          </p:cNvSpPr>
          <p:nvPr/>
        </p:nvSpPr>
        <p:spPr bwMode="auto">
          <a:xfrm flipH="1">
            <a:off x="3835004" y="2975026"/>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6" name="Line 19"/>
          <p:cNvSpPr>
            <a:spLocks noChangeShapeType="1"/>
          </p:cNvSpPr>
          <p:nvPr/>
        </p:nvSpPr>
        <p:spPr bwMode="auto">
          <a:xfrm flipV="1">
            <a:off x="2695574" y="2973835"/>
            <a:ext cx="16787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7" name="AutoShape 20"/>
          <p:cNvSpPr>
            <a:spLocks noChangeArrowheads="1"/>
          </p:cNvSpPr>
          <p:nvPr/>
        </p:nvSpPr>
        <p:spPr bwMode="auto">
          <a:xfrm>
            <a:off x="972741" y="3452466"/>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478" name="Line 21"/>
          <p:cNvSpPr>
            <a:spLocks noChangeShapeType="1"/>
          </p:cNvSpPr>
          <p:nvPr/>
        </p:nvSpPr>
        <p:spPr bwMode="auto">
          <a:xfrm>
            <a:off x="1727598" y="3669160"/>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9" name="Line 22"/>
          <p:cNvSpPr>
            <a:spLocks noChangeShapeType="1"/>
          </p:cNvSpPr>
          <p:nvPr/>
        </p:nvSpPr>
        <p:spPr bwMode="auto">
          <a:xfrm flipH="1">
            <a:off x="4850128" y="4228754"/>
            <a:ext cx="29054" cy="15254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0" name="Line 23"/>
          <p:cNvSpPr>
            <a:spLocks noChangeShapeType="1"/>
          </p:cNvSpPr>
          <p:nvPr/>
        </p:nvSpPr>
        <p:spPr bwMode="auto">
          <a:xfrm flipH="1">
            <a:off x="4880372" y="4614248"/>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1" name="Line 24"/>
          <p:cNvSpPr>
            <a:spLocks noChangeShapeType="1"/>
          </p:cNvSpPr>
          <p:nvPr/>
        </p:nvSpPr>
        <p:spPr bwMode="auto">
          <a:xfrm>
            <a:off x="6266260" y="2811910"/>
            <a:ext cx="0" cy="1397198"/>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9482" name="Group 25"/>
          <p:cNvGrpSpPr>
            <a:grpSpLocks/>
          </p:cNvGrpSpPr>
          <p:nvPr/>
        </p:nvGrpSpPr>
        <p:grpSpPr bwMode="auto">
          <a:xfrm>
            <a:off x="4750594" y="4711880"/>
            <a:ext cx="269081" cy="270272"/>
            <a:chOff x="3198" y="3838"/>
            <a:chExt cx="226" cy="227"/>
          </a:xfrm>
        </p:grpSpPr>
        <p:sp>
          <p:nvSpPr>
            <p:cNvPr id="19505"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506"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9483" name="Line 28"/>
          <p:cNvSpPr>
            <a:spLocks noChangeShapeType="1"/>
          </p:cNvSpPr>
          <p:nvPr/>
        </p:nvSpPr>
        <p:spPr bwMode="auto">
          <a:xfrm>
            <a:off x="1481138" y="1461742"/>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4" name="Text Box 29"/>
          <p:cNvSpPr txBox="1">
            <a:spLocks noChangeArrowheads="1"/>
          </p:cNvSpPr>
          <p:nvPr/>
        </p:nvSpPr>
        <p:spPr bwMode="auto">
          <a:xfrm>
            <a:off x="953691" y="1648670"/>
            <a:ext cx="1148780"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9485" name="Text Box 30"/>
          <p:cNvSpPr txBox="1">
            <a:spLocks noChangeArrowheads="1"/>
          </p:cNvSpPr>
          <p:nvPr/>
        </p:nvSpPr>
        <p:spPr bwMode="auto">
          <a:xfrm>
            <a:off x="5725716" y="2424957"/>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9486" name="Text Box 31"/>
          <p:cNvSpPr txBox="1">
            <a:spLocks noChangeArrowheads="1"/>
          </p:cNvSpPr>
          <p:nvPr/>
        </p:nvSpPr>
        <p:spPr bwMode="auto">
          <a:xfrm>
            <a:off x="972742" y="2832152"/>
            <a:ext cx="178117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9487" name="Text Box 32"/>
          <p:cNvSpPr txBox="1">
            <a:spLocks noChangeArrowheads="1"/>
          </p:cNvSpPr>
          <p:nvPr/>
        </p:nvSpPr>
        <p:spPr bwMode="auto">
          <a:xfrm>
            <a:off x="972741" y="2453533"/>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9488" name="Text Box 33"/>
          <p:cNvSpPr txBox="1">
            <a:spLocks noChangeArrowheads="1"/>
          </p:cNvSpPr>
          <p:nvPr/>
        </p:nvSpPr>
        <p:spPr bwMode="auto">
          <a:xfrm>
            <a:off x="972740" y="3912048"/>
            <a:ext cx="1458517"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9489" name="Text Box 34"/>
          <p:cNvSpPr txBox="1">
            <a:spLocks noChangeArrowheads="1"/>
          </p:cNvSpPr>
          <p:nvPr/>
        </p:nvSpPr>
        <p:spPr bwMode="auto">
          <a:xfrm>
            <a:off x="972742" y="3479852"/>
            <a:ext cx="160734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delivery cost</a:t>
            </a:r>
          </a:p>
        </p:txBody>
      </p:sp>
      <p:sp>
        <p:nvSpPr>
          <p:cNvPr id="19491" name="AutoShape 36"/>
          <p:cNvSpPr>
            <a:spLocks noChangeArrowheads="1"/>
          </p:cNvSpPr>
          <p:nvPr/>
        </p:nvSpPr>
        <p:spPr bwMode="auto">
          <a:xfrm>
            <a:off x="3727848" y="3892997"/>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92" name="Text Box 37"/>
          <p:cNvSpPr txBox="1">
            <a:spLocks noChangeArrowheads="1"/>
          </p:cNvSpPr>
          <p:nvPr/>
        </p:nvSpPr>
        <p:spPr bwMode="auto">
          <a:xfrm>
            <a:off x="3027760" y="2952404"/>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9493" name="Line 38"/>
          <p:cNvSpPr>
            <a:spLocks noChangeShapeType="1"/>
          </p:cNvSpPr>
          <p:nvPr/>
        </p:nvSpPr>
        <p:spPr bwMode="auto">
          <a:xfrm>
            <a:off x="3078957" y="2973835"/>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94" name="Line 39"/>
          <p:cNvSpPr>
            <a:spLocks noChangeShapeType="1"/>
          </p:cNvSpPr>
          <p:nvPr/>
        </p:nvSpPr>
        <p:spPr bwMode="auto">
          <a:xfrm>
            <a:off x="2970610" y="3082182"/>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95" name="Line 40"/>
          <p:cNvSpPr>
            <a:spLocks noChangeShapeType="1"/>
          </p:cNvSpPr>
          <p:nvPr/>
        </p:nvSpPr>
        <p:spPr bwMode="auto">
          <a:xfrm flipH="1">
            <a:off x="2539603" y="3567957"/>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96" name="Line 41"/>
          <p:cNvSpPr>
            <a:spLocks noChangeShapeType="1"/>
          </p:cNvSpPr>
          <p:nvPr/>
        </p:nvSpPr>
        <p:spPr bwMode="auto">
          <a:xfrm>
            <a:off x="2539604" y="4000154"/>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62" name="Text Box 47"/>
          <p:cNvSpPr txBox="1">
            <a:spLocks noChangeArrowheads="1"/>
          </p:cNvSpPr>
          <p:nvPr/>
        </p:nvSpPr>
        <p:spPr bwMode="auto">
          <a:xfrm>
            <a:off x="1481138" y="849755"/>
            <a:ext cx="19551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Order handling department</a:t>
            </a:r>
          </a:p>
        </p:txBody>
      </p:sp>
      <p:sp>
        <p:nvSpPr>
          <p:cNvPr id="63" name="Text Box 47"/>
          <p:cNvSpPr txBox="1">
            <a:spLocks noChangeArrowheads="1"/>
          </p:cNvSpPr>
          <p:nvPr/>
        </p:nvSpPr>
        <p:spPr bwMode="auto">
          <a:xfrm>
            <a:off x="4010287" y="859151"/>
            <a:ext cx="17324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Delivery department</a:t>
            </a:r>
          </a:p>
        </p:txBody>
      </p:sp>
      <p:sp>
        <p:nvSpPr>
          <p:cNvPr id="64" name="Text Box 47"/>
          <p:cNvSpPr txBox="1">
            <a:spLocks noChangeArrowheads="1"/>
          </p:cNvSpPr>
          <p:nvPr/>
        </p:nvSpPr>
        <p:spPr bwMode="auto">
          <a:xfrm>
            <a:off x="5470760" y="857210"/>
            <a:ext cx="240387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Sales &amp; Marketing department</a:t>
            </a:r>
          </a:p>
        </p:txBody>
      </p:sp>
      <p:sp>
        <p:nvSpPr>
          <p:cNvPr id="65" name="Line 44"/>
          <p:cNvSpPr>
            <a:spLocks noChangeShapeType="1"/>
          </p:cNvSpPr>
          <p:nvPr/>
        </p:nvSpPr>
        <p:spPr bwMode="auto">
          <a:xfrm>
            <a:off x="4057650" y="909909"/>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66" name="Line 44"/>
          <p:cNvSpPr>
            <a:spLocks noChangeShapeType="1"/>
          </p:cNvSpPr>
          <p:nvPr/>
        </p:nvSpPr>
        <p:spPr bwMode="auto">
          <a:xfrm flipH="1">
            <a:off x="5495924" y="909909"/>
            <a:ext cx="13097"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2" name="Line 11"/>
          <p:cNvSpPr>
            <a:spLocks noChangeShapeType="1"/>
          </p:cNvSpPr>
          <p:nvPr/>
        </p:nvSpPr>
        <p:spPr bwMode="auto">
          <a:xfrm>
            <a:off x="759380" y="1081358"/>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3" name="Line 44"/>
          <p:cNvSpPr>
            <a:spLocks noChangeShapeType="1"/>
          </p:cNvSpPr>
          <p:nvPr/>
        </p:nvSpPr>
        <p:spPr bwMode="auto">
          <a:xfrm>
            <a:off x="763192" y="878953"/>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4" name="Line 44"/>
          <p:cNvSpPr>
            <a:spLocks noChangeShapeType="1"/>
          </p:cNvSpPr>
          <p:nvPr/>
        </p:nvSpPr>
        <p:spPr bwMode="auto">
          <a:xfrm>
            <a:off x="7524038" y="909908"/>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6" name="Line 11"/>
          <p:cNvSpPr>
            <a:spLocks noChangeShapeType="1"/>
          </p:cNvSpPr>
          <p:nvPr/>
        </p:nvSpPr>
        <p:spPr bwMode="auto">
          <a:xfrm>
            <a:off x="740330" y="881333"/>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7" name="Line 11"/>
          <p:cNvSpPr>
            <a:spLocks noChangeShapeType="1"/>
          </p:cNvSpPr>
          <p:nvPr/>
        </p:nvSpPr>
        <p:spPr bwMode="auto">
          <a:xfrm>
            <a:off x="749855" y="5094558"/>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8" name="Line 14"/>
          <p:cNvSpPr>
            <a:spLocks noChangeShapeType="1"/>
          </p:cNvSpPr>
          <p:nvPr/>
        </p:nvSpPr>
        <p:spPr bwMode="auto">
          <a:xfrm>
            <a:off x="3846910" y="4066829"/>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55"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936311533"/>
      </p:ext>
    </p:extLst>
  </p:cSld>
  <p:clrMapOvr>
    <a:masterClrMapping/>
  </p:clrMapOvr>
  <mc:AlternateContent xmlns:mc="http://schemas.openxmlformats.org/markup-compatibility/2006" xmlns:p14="http://schemas.microsoft.com/office/powerpoint/2010/main">
    <mc:Choice Requires="p14">
      <p:transition spd="slow" p14:dur="2000" advTm="20572"/>
    </mc:Choice>
    <mc:Fallback xmlns="">
      <p:transition spd="slow" advTm="2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AutoShape 2"/>
          <p:cNvSpPr>
            <a:spLocks noChangeArrowheads="1"/>
          </p:cNvSpPr>
          <p:nvPr/>
        </p:nvSpPr>
        <p:spPr bwMode="auto">
          <a:xfrm>
            <a:off x="4286250" y="4367923"/>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0" name="AutoShape 3"/>
          <p:cNvSpPr>
            <a:spLocks noChangeArrowheads="1"/>
          </p:cNvSpPr>
          <p:nvPr/>
        </p:nvSpPr>
        <p:spPr bwMode="auto">
          <a:xfrm>
            <a:off x="972741" y="2804766"/>
            <a:ext cx="1722832"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1" name="Rectangle 4"/>
          <p:cNvSpPr>
            <a:spLocks noGrp="1" noChangeArrowheads="1"/>
          </p:cNvSpPr>
          <p:nvPr>
            <p:ph type="title"/>
          </p:nvPr>
        </p:nvSpPr>
        <p:spPr>
          <a:xfrm>
            <a:off x="740630" y="169373"/>
            <a:ext cx="6850800" cy="596700"/>
          </a:xfrm>
          <a:noFill/>
        </p:spPr>
        <p:txBody>
          <a:bodyPr/>
          <a:lstStyle/>
          <a:p>
            <a:r>
              <a:rPr lang="sv-SE" altLang="sv-SE" sz="2850" dirty="0" err="1"/>
              <a:t>Swimlanes</a:t>
            </a:r>
            <a:r>
              <a:rPr lang="sv-SE" altLang="sv-SE" sz="2850" dirty="0"/>
              <a:t>/Lanes/Partitions</a:t>
            </a:r>
          </a:p>
        </p:txBody>
      </p:sp>
      <p:sp>
        <p:nvSpPr>
          <p:cNvPr id="19462" name="Text Box 5"/>
          <p:cNvSpPr txBox="1">
            <a:spLocks noChangeArrowheads="1"/>
          </p:cNvSpPr>
          <p:nvPr/>
        </p:nvSpPr>
        <p:spPr bwMode="auto">
          <a:xfrm>
            <a:off x="2961085" y="3371504"/>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9463" name="AutoShape 6"/>
          <p:cNvSpPr>
            <a:spLocks noChangeArrowheads="1"/>
          </p:cNvSpPr>
          <p:nvPr/>
        </p:nvSpPr>
        <p:spPr bwMode="auto">
          <a:xfrm>
            <a:off x="972741" y="3884663"/>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4" name="AutoShape 7"/>
          <p:cNvSpPr>
            <a:spLocks noChangeArrowheads="1"/>
          </p:cNvSpPr>
          <p:nvPr/>
        </p:nvSpPr>
        <p:spPr bwMode="auto">
          <a:xfrm>
            <a:off x="5725716" y="2373760"/>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5" name="Oval 8"/>
          <p:cNvSpPr>
            <a:spLocks noChangeArrowheads="1"/>
          </p:cNvSpPr>
          <p:nvPr/>
        </p:nvSpPr>
        <p:spPr bwMode="auto">
          <a:xfrm>
            <a:off x="1404938" y="1299816"/>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466" name="AutoShape 9"/>
          <p:cNvSpPr>
            <a:spLocks noChangeArrowheads="1"/>
          </p:cNvSpPr>
          <p:nvPr/>
        </p:nvSpPr>
        <p:spPr bwMode="auto">
          <a:xfrm>
            <a:off x="972742" y="1623666"/>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7" name="AutoShape 10"/>
          <p:cNvSpPr>
            <a:spLocks noChangeArrowheads="1"/>
          </p:cNvSpPr>
          <p:nvPr/>
        </p:nvSpPr>
        <p:spPr bwMode="auto">
          <a:xfrm>
            <a:off x="995362" y="2435672"/>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8" name="Line 11"/>
          <p:cNvSpPr>
            <a:spLocks noChangeShapeType="1"/>
          </p:cNvSpPr>
          <p:nvPr/>
        </p:nvSpPr>
        <p:spPr bwMode="auto">
          <a:xfrm>
            <a:off x="972741" y="2218979"/>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69" name="Line 12"/>
          <p:cNvSpPr>
            <a:spLocks noChangeShapeType="1"/>
          </p:cNvSpPr>
          <p:nvPr/>
        </p:nvSpPr>
        <p:spPr bwMode="auto">
          <a:xfrm>
            <a:off x="1482329" y="1840360"/>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0" name="Line 13"/>
          <p:cNvSpPr>
            <a:spLocks noChangeShapeType="1"/>
          </p:cNvSpPr>
          <p:nvPr/>
        </p:nvSpPr>
        <p:spPr bwMode="auto">
          <a:xfrm>
            <a:off x="1728788" y="2218979"/>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1" name="Line 14"/>
          <p:cNvSpPr>
            <a:spLocks noChangeShapeType="1"/>
          </p:cNvSpPr>
          <p:nvPr/>
        </p:nvSpPr>
        <p:spPr bwMode="auto">
          <a:xfrm>
            <a:off x="6266260" y="2218979"/>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2" name="Line 15"/>
          <p:cNvSpPr>
            <a:spLocks noChangeShapeType="1"/>
          </p:cNvSpPr>
          <p:nvPr/>
        </p:nvSpPr>
        <p:spPr bwMode="auto">
          <a:xfrm>
            <a:off x="3368278" y="4228754"/>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73" name="Line 16"/>
          <p:cNvSpPr>
            <a:spLocks noChangeShapeType="1"/>
          </p:cNvSpPr>
          <p:nvPr/>
        </p:nvSpPr>
        <p:spPr bwMode="auto">
          <a:xfrm flipH="1">
            <a:off x="1727598" y="2651176"/>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4" name="AutoShape 17"/>
          <p:cNvSpPr>
            <a:spLocks noChangeArrowheads="1"/>
          </p:cNvSpPr>
          <p:nvPr/>
        </p:nvSpPr>
        <p:spPr bwMode="auto">
          <a:xfrm>
            <a:off x="2863454" y="2866679"/>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75" name="Line 18"/>
          <p:cNvSpPr>
            <a:spLocks noChangeShapeType="1"/>
          </p:cNvSpPr>
          <p:nvPr/>
        </p:nvSpPr>
        <p:spPr bwMode="auto">
          <a:xfrm flipH="1">
            <a:off x="3835004" y="2975026"/>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6" name="Line 19"/>
          <p:cNvSpPr>
            <a:spLocks noChangeShapeType="1"/>
          </p:cNvSpPr>
          <p:nvPr/>
        </p:nvSpPr>
        <p:spPr bwMode="auto">
          <a:xfrm flipV="1">
            <a:off x="2695574" y="2973835"/>
            <a:ext cx="16787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7" name="AutoShape 20"/>
          <p:cNvSpPr>
            <a:spLocks noChangeArrowheads="1"/>
          </p:cNvSpPr>
          <p:nvPr/>
        </p:nvSpPr>
        <p:spPr bwMode="auto">
          <a:xfrm>
            <a:off x="972741" y="3452466"/>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478" name="Line 21"/>
          <p:cNvSpPr>
            <a:spLocks noChangeShapeType="1"/>
          </p:cNvSpPr>
          <p:nvPr/>
        </p:nvSpPr>
        <p:spPr bwMode="auto">
          <a:xfrm>
            <a:off x="1727598" y="3669160"/>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9" name="Line 22"/>
          <p:cNvSpPr>
            <a:spLocks noChangeShapeType="1"/>
          </p:cNvSpPr>
          <p:nvPr/>
        </p:nvSpPr>
        <p:spPr bwMode="auto">
          <a:xfrm flipH="1">
            <a:off x="4850128" y="4228754"/>
            <a:ext cx="29054" cy="15254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0" name="Line 23"/>
          <p:cNvSpPr>
            <a:spLocks noChangeShapeType="1"/>
          </p:cNvSpPr>
          <p:nvPr/>
        </p:nvSpPr>
        <p:spPr bwMode="auto">
          <a:xfrm flipH="1">
            <a:off x="4880372" y="4614248"/>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1" name="Line 24"/>
          <p:cNvSpPr>
            <a:spLocks noChangeShapeType="1"/>
          </p:cNvSpPr>
          <p:nvPr/>
        </p:nvSpPr>
        <p:spPr bwMode="auto">
          <a:xfrm>
            <a:off x="6266260" y="2811910"/>
            <a:ext cx="0" cy="1397198"/>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9482" name="Group 25"/>
          <p:cNvGrpSpPr>
            <a:grpSpLocks/>
          </p:cNvGrpSpPr>
          <p:nvPr/>
        </p:nvGrpSpPr>
        <p:grpSpPr bwMode="auto">
          <a:xfrm>
            <a:off x="4750594" y="4711880"/>
            <a:ext cx="269081" cy="270272"/>
            <a:chOff x="3198" y="3838"/>
            <a:chExt cx="226" cy="227"/>
          </a:xfrm>
        </p:grpSpPr>
        <p:sp>
          <p:nvSpPr>
            <p:cNvPr id="19505"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506"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9483" name="Line 28"/>
          <p:cNvSpPr>
            <a:spLocks noChangeShapeType="1"/>
          </p:cNvSpPr>
          <p:nvPr/>
        </p:nvSpPr>
        <p:spPr bwMode="auto">
          <a:xfrm>
            <a:off x="1481138" y="1461742"/>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4" name="Text Box 29"/>
          <p:cNvSpPr txBox="1">
            <a:spLocks noChangeArrowheads="1"/>
          </p:cNvSpPr>
          <p:nvPr/>
        </p:nvSpPr>
        <p:spPr bwMode="auto">
          <a:xfrm>
            <a:off x="953691" y="1648670"/>
            <a:ext cx="1148780"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9485" name="Text Box 30"/>
          <p:cNvSpPr txBox="1">
            <a:spLocks noChangeArrowheads="1"/>
          </p:cNvSpPr>
          <p:nvPr/>
        </p:nvSpPr>
        <p:spPr bwMode="auto">
          <a:xfrm>
            <a:off x="5725716" y="2424957"/>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9486" name="Text Box 31"/>
          <p:cNvSpPr txBox="1">
            <a:spLocks noChangeArrowheads="1"/>
          </p:cNvSpPr>
          <p:nvPr/>
        </p:nvSpPr>
        <p:spPr bwMode="auto">
          <a:xfrm>
            <a:off x="972742" y="2832152"/>
            <a:ext cx="178117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9487" name="Text Box 32"/>
          <p:cNvSpPr txBox="1">
            <a:spLocks noChangeArrowheads="1"/>
          </p:cNvSpPr>
          <p:nvPr/>
        </p:nvSpPr>
        <p:spPr bwMode="auto">
          <a:xfrm>
            <a:off x="972741" y="2453533"/>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9488" name="Text Box 33"/>
          <p:cNvSpPr txBox="1">
            <a:spLocks noChangeArrowheads="1"/>
          </p:cNvSpPr>
          <p:nvPr/>
        </p:nvSpPr>
        <p:spPr bwMode="auto">
          <a:xfrm>
            <a:off x="972740" y="3912048"/>
            <a:ext cx="1458517"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9489" name="Text Box 34"/>
          <p:cNvSpPr txBox="1">
            <a:spLocks noChangeArrowheads="1"/>
          </p:cNvSpPr>
          <p:nvPr/>
        </p:nvSpPr>
        <p:spPr bwMode="auto">
          <a:xfrm>
            <a:off x="972742" y="3479852"/>
            <a:ext cx="160734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delivery cost</a:t>
            </a:r>
          </a:p>
        </p:txBody>
      </p:sp>
      <p:sp>
        <p:nvSpPr>
          <p:cNvPr id="19491" name="AutoShape 36"/>
          <p:cNvSpPr>
            <a:spLocks noChangeArrowheads="1"/>
          </p:cNvSpPr>
          <p:nvPr/>
        </p:nvSpPr>
        <p:spPr bwMode="auto">
          <a:xfrm>
            <a:off x="3727848" y="3892997"/>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92" name="Text Box 37"/>
          <p:cNvSpPr txBox="1">
            <a:spLocks noChangeArrowheads="1"/>
          </p:cNvSpPr>
          <p:nvPr/>
        </p:nvSpPr>
        <p:spPr bwMode="auto">
          <a:xfrm>
            <a:off x="3027760" y="2952404"/>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9493" name="Line 38"/>
          <p:cNvSpPr>
            <a:spLocks noChangeShapeType="1"/>
          </p:cNvSpPr>
          <p:nvPr/>
        </p:nvSpPr>
        <p:spPr bwMode="auto">
          <a:xfrm>
            <a:off x="3078957" y="2973835"/>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94" name="Line 39"/>
          <p:cNvSpPr>
            <a:spLocks noChangeShapeType="1"/>
          </p:cNvSpPr>
          <p:nvPr/>
        </p:nvSpPr>
        <p:spPr bwMode="auto">
          <a:xfrm>
            <a:off x="2970610" y="3082182"/>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95" name="Line 40"/>
          <p:cNvSpPr>
            <a:spLocks noChangeShapeType="1"/>
          </p:cNvSpPr>
          <p:nvPr/>
        </p:nvSpPr>
        <p:spPr bwMode="auto">
          <a:xfrm flipH="1">
            <a:off x="2539603" y="3567957"/>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96" name="Line 41"/>
          <p:cNvSpPr>
            <a:spLocks noChangeShapeType="1"/>
          </p:cNvSpPr>
          <p:nvPr/>
        </p:nvSpPr>
        <p:spPr bwMode="auto">
          <a:xfrm>
            <a:off x="2539604" y="4000154"/>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62" name="Text Box 47"/>
          <p:cNvSpPr txBox="1">
            <a:spLocks noChangeArrowheads="1"/>
          </p:cNvSpPr>
          <p:nvPr/>
        </p:nvSpPr>
        <p:spPr bwMode="auto">
          <a:xfrm>
            <a:off x="1481138" y="849755"/>
            <a:ext cx="19551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Order handling department</a:t>
            </a:r>
          </a:p>
        </p:txBody>
      </p:sp>
      <p:sp>
        <p:nvSpPr>
          <p:cNvPr id="63" name="Text Box 47"/>
          <p:cNvSpPr txBox="1">
            <a:spLocks noChangeArrowheads="1"/>
          </p:cNvSpPr>
          <p:nvPr/>
        </p:nvSpPr>
        <p:spPr bwMode="auto">
          <a:xfrm>
            <a:off x="4010287" y="859151"/>
            <a:ext cx="17324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Delivery department</a:t>
            </a:r>
          </a:p>
        </p:txBody>
      </p:sp>
      <p:sp>
        <p:nvSpPr>
          <p:cNvPr id="64" name="Text Box 47"/>
          <p:cNvSpPr txBox="1">
            <a:spLocks noChangeArrowheads="1"/>
          </p:cNvSpPr>
          <p:nvPr/>
        </p:nvSpPr>
        <p:spPr bwMode="auto">
          <a:xfrm>
            <a:off x="5470760" y="857210"/>
            <a:ext cx="240387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Sales &amp; Marketing department</a:t>
            </a:r>
          </a:p>
        </p:txBody>
      </p:sp>
      <p:sp>
        <p:nvSpPr>
          <p:cNvPr id="65" name="Line 44"/>
          <p:cNvSpPr>
            <a:spLocks noChangeShapeType="1"/>
          </p:cNvSpPr>
          <p:nvPr/>
        </p:nvSpPr>
        <p:spPr bwMode="auto">
          <a:xfrm>
            <a:off x="4057650" y="909909"/>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66" name="Line 44"/>
          <p:cNvSpPr>
            <a:spLocks noChangeShapeType="1"/>
          </p:cNvSpPr>
          <p:nvPr/>
        </p:nvSpPr>
        <p:spPr bwMode="auto">
          <a:xfrm flipH="1">
            <a:off x="5495924" y="909909"/>
            <a:ext cx="13097"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2" name="Line 11"/>
          <p:cNvSpPr>
            <a:spLocks noChangeShapeType="1"/>
          </p:cNvSpPr>
          <p:nvPr/>
        </p:nvSpPr>
        <p:spPr bwMode="auto">
          <a:xfrm>
            <a:off x="759380" y="1081358"/>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3" name="Line 44"/>
          <p:cNvSpPr>
            <a:spLocks noChangeShapeType="1"/>
          </p:cNvSpPr>
          <p:nvPr/>
        </p:nvSpPr>
        <p:spPr bwMode="auto">
          <a:xfrm>
            <a:off x="763192" y="878953"/>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4" name="Line 44"/>
          <p:cNvSpPr>
            <a:spLocks noChangeShapeType="1"/>
          </p:cNvSpPr>
          <p:nvPr/>
        </p:nvSpPr>
        <p:spPr bwMode="auto">
          <a:xfrm>
            <a:off x="7524038" y="909908"/>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6" name="Line 11"/>
          <p:cNvSpPr>
            <a:spLocks noChangeShapeType="1"/>
          </p:cNvSpPr>
          <p:nvPr/>
        </p:nvSpPr>
        <p:spPr bwMode="auto">
          <a:xfrm>
            <a:off x="740330" y="881333"/>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7" name="Line 11"/>
          <p:cNvSpPr>
            <a:spLocks noChangeShapeType="1"/>
          </p:cNvSpPr>
          <p:nvPr/>
        </p:nvSpPr>
        <p:spPr bwMode="auto">
          <a:xfrm>
            <a:off x="749855" y="5094558"/>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8" name="Line 14"/>
          <p:cNvSpPr>
            <a:spLocks noChangeShapeType="1"/>
          </p:cNvSpPr>
          <p:nvPr/>
        </p:nvSpPr>
        <p:spPr bwMode="auto">
          <a:xfrm>
            <a:off x="3846910" y="4066829"/>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59" name="AutoShape 49"/>
          <p:cNvSpPr>
            <a:spLocks noChangeArrowheads="1"/>
          </p:cNvSpPr>
          <p:nvPr/>
        </p:nvSpPr>
        <p:spPr bwMode="auto">
          <a:xfrm rot="764907">
            <a:off x="4951508" y="1578386"/>
            <a:ext cx="2647709" cy="7044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60" name="AutoShape 49"/>
          <p:cNvSpPr>
            <a:spLocks noChangeArrowheads="1"/>
          </p:cNvSpPr>
          <p:nvPr/>
        </p:nvSpPr>
        <p:spPr bwMode="auto">
          <a:xfrm>
            <a:off x="3287730" y="1897554"/>
            <a:ext cx="4355071" cy="77583"/>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69" name="AutoShape 49"/>
          <p:cNvSpPr>
            <a:spLocks noChangeArrowheads="1"/>
          </p:cNvSpPr>
          <p:nvPr/>
        </p:nvSpPr>
        <p:spPr bwMode="auto">
          <a:xfrm rot="3182796" flipV="1">
            <a:off x="6932508" y="1545154"/>
            <a:ext cx="874776" cy="7856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67"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sp>
        <p:nvSpPr>
          <p:cNvPr id="68" name="Rectangle 48"/>
          <p:cNvSpPr>
            <a:spLocks noChangeArrowheads="1"/>
          </p:cNvSpPr>
          <p:nvPr/>
        </p:nvSpPr>
        <p:spPr bwMode="auto">
          <a:xfrm>
            <a:off x="7631907" y="1936271"/>
            <a:ext cx="883444" cy="53553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900" b="1" i="0" dirty="0" err="1"/>
              <a:t>Swimlanes</a:t>
            </a:r>
            <a:r>
              <a:rPr lang="sv-SE" altLang="sv-SE" sz="900" b="1" i="0" dirty="0"/>
              <a:t>/</a:t>
            </a:r>
          </a:p>
          <a:p>
            <a:pPr algn="ctr" eaLnBrk="1" hangingPunct="1">
              <a:spcBef>
                <a:spcPct val="20000"/>
              </a:spcBef>
              <a:buClr>
                <a:schemeClr val="bg1"/>
              </a:buClr>
              <a:buFont typeface="Wingdings" panose="05000000000000000000" pitchFamily="2" charset="2"/>
              <a:buNone/>
            </a:pPr>
            <a:r>
              <a:rPr lang="sv-SE" altLang="sv-SE" sz="900" b="1" i="0" dirty="0"/>
              <a:t>Lanes/  Partitions</a:t>
            </a:r>
            <a:endParaRPr lang="en-US" altLang="sv-SE" sz="900" b="1" i="0" dirty="0"/>
          </a:p>
        </p:txBody>
      </p:sp>
      <p:sp>
        <p:nvSpPr>
          <p:cNvPr id="70" name="Rectangle 48"/>
          <p:cNvSpPr>
            <a:spLocks noChangeArrowheads="1"/>
          </p:cNvSpPr>
          <p:nvPr/>
        </p:nvSpPr>
        <p:spPr bwMode="auto">
          <a:xfrm>
            <a:off x="7757879" y="3337587"/>
            <a:ext cx="883444" cy="230832"/>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900" b="1" i="0" dirty="0"/>
              <a:t>Pool</a:t>
            </a:r>
            <a:endParaRPr lang="en-US" altLang="sv-SE" sz="900" b="1" i="0" dirty="0"/>
          </a:p>
        </p:txBody>
      </p:sp>
      <p:sp>
        <p:nvSpPr>
          <p:cNvPr id="71" name="AutoShape 49"/>
          <p:cNvSpPr>
            <a:spLocks noChangeArrowheads="1"/>
          </p:cNvSpPr>
          <p:nvPr/>
        </p:nvSpPr>
        <p:spPr bwMode="auto">
          <a:xfrm rot="3182796" flipV="1">
            <a:off x="7410753" y="2934439"/>
            <a:ext cx="874776" cy="7856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
        <p:nvSpPr>
          <p:cNvPr id="7" name="TextBox 6"/>
          <p:cNvSpPr txBox="1"/>
          <p:nvPr/>
        </p:nvSpPr>
        <p:spPr>
          <a:xfrm>
            <a:off x="7581590" y="3850106"/>
            <a:ext cx="1277649" cy="1323439"/>
          </a:xfrm>
          <a:prstGeom prst="rect">
            <a:avLst/>
          </a:prstGeom>
          <a:noFill/>
        </p:spPr>
        <p:txBody>
          <a:bodyPr wrap="square" rtlCol="0">
            <a:spAutoFit/>
          </a:bodyPr>
          <a:lstStyle/>
          <a:p>
            <a:r>
              <a:rPr lang="sv-SE" sz="1000" dirty="0"/>
              <a:t>Note, the terms </a:t>
            </a:r>
            <a:r>
              <a:rPr lang="sv-SE" sz="1000" dirty="0" err="1"/>
              <a:t>Swimlane</a:t>
            </a:r>
            <a:r>
              <a:rPr lang="sv-SE" sz="1000" dirty="0"/>
              <a:t>. Lane and Pool </a:t>
            </a:r>
            <a:r>
              <a:rPr lang="sv-SE" sz="1000" dirty="0" err="1"/>
              <a:t>are</a:t>
            </a:r>
            <a:r>
              <a:rPr lang="sv-SE" sz="1000" dirty="0"/>
              <a:t> not </a:t>
            </a:r>
            <a:r>
              <a:rPr lang="sv-SE" sz="1000" dirty="0" err="1"/>
              <a:t>used</a:t>
            </a:r>
            <a:r>
              <a:rPr lang="sv-SE" sz="1000" dirty="0"/>
              <a:t> in UML </a:t>
            </a:r>
            <a:r>
              <a:rPr lang="sv-SE" sz="1000" dirty="0" err="1"/>
              <a:t>Activity</a:t>
            </a:r>
            <a:r>
              <a:rPr lang="sv-SE" sz="1000" dirty="0"/>
              <a:t> Diagram </a:t>
            </a:r>
            <a:r>
              <a:rPr lang="sv-SE" sz="1000" dirty="0" err="1"/>
              <a:t>but</a:t>
            </a:r>
            <a:r>
              <a:rPr lang="sv-SE" sz="1000" dirty="0"/>
              <a:t> in </a:t>
            </a:r>
            <a:r>
              <a:rPr lang="sv-SE" sz="1000" dirty="0" err="1"/>
              <a:t>other</a:t>
            </a:r>
            <a:r>
              <a:rPr lang="sv-SE" sz="1000" dirty="0"/>
              <a:t> </a:t>
            </a:r>
            <a:r>
              <a:rPr lang="sv-SE" sz="1000" dirty="0" err="1"/>
              <a:t>modelling</a:t>
            </a:r>
            <a:r>
              <a:rPr lang="sv-SE" sz="1000" dirty="0"/>
              <a:t> </a:t>
            </a:r>
            <a:r>
              <a:rPr lang="sv-SE" sz="1000" dirty="0" err="1"/>
              <a:t>languages</a:t>
            </a:r>
            <a:r>
              <a:rPr lang="sv-SE" sz="1000" dirty="0"/>
              <a:t>. UML </a:t>
            </a:r>
            <a:r>
              <a:rPr lang="sv-SE" sz="1000" dirty="0" err="1"/>
              <a:t>use</a:t>
            </a:r>
            <a:r>
              <a:rPr lang="sv-SE" sz="1000" dirty="0"/>
              <a:t> the term Partition</a:t>
            </a:r>
          </a:p>
        </p:txBody>
      </p:sp>
    </p:spTree>
    <p:custDataLst>
      <p:tags r:id="rId1"/>
    </p:custDataLst>
    <p:extLst>
      <p:ext uri="{BB962C8B-B14F-4D97-AF65-F5344CB8AC3E}">
        <p14:creationId xmlns:p14="http://schemas.microsoft.com/office/powerpoint/2010/main" val="345431945"/>
      </p:ext>
    </p:extLst>
  </p:cSld>
  <p:clrMapOvr>
    <a:masterClrMapping/>
  </p:clrMapOvr>
  <mc:AlternateContent xmlns:mc="http://schemas.openxmlformats.org/markup-compatibility/2006" xmlns:p14="http://schemas.microsoft.com/office/powerpoint/2010/main">
    <mc:Choice Requires="p14">
      <p:transition spd="slow" p14:dur="2000" advTm="45419"/>
    </mc:Choice>
    <mc:Fallback xmlns="">
      <p:transition spd="slow" advTm="45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68"/>
                                        </p:tgtEl>
                                        <p:attrNameLst>
                                          <p:attrName>style.visibility</p:attrName>
                                        </p:attrNameLst>
                                      </p:cBhvr>
                                      <p:to>
                                        <p:strVal val="visible"/>
                                      </p:to>
                                    </p:set>
                                  </p:childTnLst>
                                </p:cTn>
                              </p:par>
                            </p:childTnLst>
                          </p:cTn>
                        </p:par>
                        <p:par>
                          <p:cTn id="10" fill="hold">
                            <p:stCondLst>
                              <p:cond delay="1"/>
                            </p:stCondLst>
                            <p:childTnLst>
                              <p:par>
                                <p:cTn id="11" presetID="1" presetClass="entr" presetSubtype="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68" grpId="0" animBg="1"/>
      <p:bldP spid="70" grpId="0" animBg="1"/>
      <p:bldP spid="7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AutoShape 2"/>
          <p:cNvSpPr>
            <a:spLocks noChangeArrowheads="1"/>
          </p:cNvSpPr>
          <p:nvPr/>
        </p:nvSpPr>
        <p:spPr bwMode="auto">
          <a:xfrm>
            <a:off x="4286250" y="4367923"/>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0" name="AutoShape 3"/>
          <p:cNvSpPr>
            <a:spLocks noChangeArrowheads="1"/>
          </p:cNvSpPr>
          <p:nvPr/>
        </p:nvSpPr>
        <p:spPr bwMode="auto">
          <a:xfrm>
            <a:off x="972741" y="2804766"/>
            <a:ext cx="1722832"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1" name="Rectangle 4"/>
          <p:cNvSpPr>
            <a:spLocks noGrp="1" noChangeArrowheads="1"/>
          </p:cNvSpPr>
          <p:nvPr>
            <p:ph type="title"/>
          </p:nvPr>
        </p:nvSpPr>
        <p:spPr>
          <a:xfrm>
            <a:off x="740630" y="169373"/>
            <a:ext cx="6850800" cy="596700"/>
          </a:xfrm>
          <a:noFill/>
        </p:spPr>
        <p:txBody>
          <a:bodyPr/>
          <a:lstStyle/>
          <a:p>
            <a:r>
              <a:rPr lang="sv-SE" altLang="sv-SE" sz="2850" dirty="0" err="1"/>
              <a:t>Swimlanes</a:t>
            </a:r>
            <a:r>
              <a:rPr lang="sv-SE" altLang="sv-SE" sz="2850" dirty="0"/>
              <a:t>/Lanes Partitions</a:t>
            </a:r>
          </a:p>
        </p:txBody>
      </p:sp>
      <p:sp>
        <p:nvSpPr>
          <p:cNvPr id="19462" name="Text Box 5"/>
          <p:cNvSpPr txBox="1">
            <a:spLocks noChangeArrowheads="1"/>
          </p:cNvSpPr>
          <p:nvPr/>
        </p:nvSpPr>
        <p:spPr bwMode="auto">
          <a:xfrm>
            <a:off x="2961085" y="3371504"/>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9463" name="AutoShape 6"/>
          <p:cNvSpPr>
            <a:spLocks noChangeArrowheads="1"/>
          </p:cNvSpPr>
          <p:nvPr/>
        </p:nvSpPr>
        <p:spPr bwMode="auto">
          <a:xfrm>
            <a:off x="972741" y="3884663"/>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4" name="AutoShape 7"/>
          <p:cNvSpPr>
            <a:spLocks noChangeArrowheads="1"/>
          </p:cNvSpPr>
          <p:nvPr/>
        </p:nvSpPr>
        <p:spPr bwMode="auto">
          <a:xfrm>
            <a:off x="5725716" y="2373760"/>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5" name="Oval 8"/>
          <p:cNvSpPr>
            <a:spLocks noChangeArrowheads="1"/>
          </p:cNvSpPr>
          <p:nvPr/>
        </p:nvSpPr>
        <p:spPr bwMode="auto">
          <a:xfrm>
            <a:off x="1404938" y="1299816"/>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466" name="AutoShape 9"/>
          <p:cNvSpPr>
            <a:spLocks noChangeArrowheads="1"/>
          </p:cNvSpPr>
          <p:nvPr/>
        </p:nvSpPr>
        <p:spPr bwMode="auto">
          <a:xfrm>
            <a:off x="972742" y="1623666"/>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7" name="AutoShape 10"/>
          <p:cNvSpPr>
            <a:spLocks noChangeArrowheads="1"/>
          </p:cNvSpPr>
          <p:nvPr/>
        </p:nvSpPr>
        <p:spPr bwMode="auto">
          <a:xfrm>
            <a:off x="995362" y="2435672"/>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8" name="Line 11"/>
          <p:cNvSpPr>
            <a:spLocks noChangeShapeType="1"/>
          </p:cNvSpPr>
          <p:nvPr/>
        </p:nvSpPr>
        <p:spPr bwMode="auto">
          <a:xfrm>
            <a:off x="972741" y="2218979"/>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69" name="Line 12"/>
          <p:cNvSpPr>
            <a:spLocks noChangeShapeType="1"/>
          </p:cNvSpPr>
          <p:nvPr/>
        </p:nvSpPr>
        <p:spPr bwMode="auto">
          <a:xfrm>
            <a:off x="1482329" y="1840360"/>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0" name="Line 13"/>
          <p:cNvSpPr>
            <a:spLocks noChangeShapeType="1"/>
          </p:cNvSpPr>
          <p:nvPr/>
        </p:nvSpPr>
        <p:spPr bwMode="auto">
          <a:xfrm>
            <a:off x="1728788" y="2218979"/>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1" name="Line 14"/>
          <p:cNvSpPr>
            <a:spLocks noChangeShapeType="1"/>
          </p:cNvSpPr>
          <p:nvPr/>
        </p:nvSpPr>
        <p:spPr bwMode="auto">
          <a:xfrm>
            <a:off x="6266260" y="2218979"/>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2" name="Line 15"/>
          <p:cNvSpPr>
            <a:spLocks noChangeShapeType="1"/>
          </p:cNvSpPr>
          <p:nvPr/>
        </p:nvSpPr>
        <p:spPr bwMode="auto">
          <a:xfrm>
            <a:off x="3368278" y="4228754"/>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73" name="Line 16"/>
          <p:cNvSpPr>
            <a:spLocks noChangeShapeType="1"/>
          </p:cNvSpPr>
          <p:nvPr/>
        </p:nvSpPr>
        <p:spPr bwMode="auto">
          <a:xfrm flipH="1">
            <a:off x="1727598" y="2651176"/>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4" name="AutoShape 17"/>
          <p:cNvSpPr>
            <a:spLocks noChangeArrowheads="1"/>
          </p:cNvSpPr>
          <p:nvPr/>
        </p:nvSpPr>
        <p:spPr bwMode="auto">
          <a:xfrm>
            <a:off x="2863454" y="2866679"/>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75" name="Line 18"/>
          <p:cNvSpPr>
            <a:spLocks noChangeShapeType="1"/>
          </p:cNvSpPr>
          <p:nvPr/>
        </p:nvSpPr>
        <p:spPr bwMode="auto">
          <a:xfrm flipH="1">
            <a:off x="3835004" y="2975026"/>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6" name="Line 19"/>
          <p:cNvSpPr>
            <a:spLocks noChangeShapeType="1"/>
          </p:cNvSpPr>
          <p:nvPr/>
        </p:nvSpPr>
        <p:spPr bwMode="auto">
          <a:xfrm flipV="1">
            <a:off x="2695574" y="2973835"/>
            <a:ext cx="16787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7" name="AutoShape 20"/>
          <p:cNvSpPr>
            <a:spLocks noChangeArrowheads="1"/>
          </p:cNvSpPr>
          <p:nvPr/>
        </p:nvSpPr>
        <p:spPr bwMode="auto">
          <a:xfrm>
            <a:off x="972741" y="3452466"/>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478" name="Line 21"/>
          <p:cNvSpPr>
            <a:spLocks noChangeShapeType="1"/>
          </p:cNvSpPr>
          <p:nvPr/>
        </p:nvSpPr>
        <p:spPr bwMode="auto">
          <a:xfrm>
            <a:off x="1727598" y="3669160"/>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9" name="Line 22"/>
          <p:cNvSpPr>
            <a:spLocks noChangeShapeType="1"/>
          </p:cNvSpPr>
          <p:nvPr/>
        </p:nvSpPr>
        <p:spPr bwMode="auto">
          <a:xfrm flipH="1">
            <a:off x="4850128" y="4228754"/>
            <a:ext cx="29054" cy="15254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0" name="Line 23"/>
          <p:cNvSpPr>
            <a:spLocks noChangeShapeType="1"/>
          </p:cNvSpPr>
          <p:nvPr/>
        </p:nvSpPr>
        <p:spPr bwMode="auto">
          <a:xfrm flipH="1">
            <a:off x="4880372" y="4614248"/>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1" name="Line 24"/>
          <p:cNvSpPr>
            <a:spLocks noChangeShapeType="1"/>
          </p:cNvSpPr>
          <p:nvPr/>
        </p:nvSpPr>
        <p:spPr bwMode="auto">
          <a:xfrm>
            <a:off x="6266260" y="2811910"/>
            <a:ext cx="0" cy="1397198"/>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9482" name="Group 25"/>
          <p:cNvGrpSpPr>
            <a:grpSpLocks/>
          </p:cNvGrpSpPr>
          <p:nvPr/>
        </p:nvGrpSpPr>
        <p:grpSpPr bwMode="auto">
          <a:xfrm>
            <a:off x="4750594" y="4711880"/>
            <a:ext cx="269081" cy="270272"/>
            <a:chOff x="3198" y="3838"/>
            <a:chExt cx="226" cy="227"/>
          </a:xfrm>
        </p:grpSpPr>
        <p:sp>
          <p:nvSpPr>
            <p:cNvPr id="19505"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506"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9483" name="Line 28"/>
          <p:cNvSpPr>
            <a:spLocks noChangeShapeType="1"/>
          </p:cNvSpPr>
          <p:nvPr/>
        </p:nvSpPr>
        <p:spPr bwMode="auto">
          <a:xfrm>
            <a:off x="1481138" y="1461742"/>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4" name="Text Box 29"/>
          <p:cNvSpPr txBox="1">
            <a:spLocks noChangeArrowheads="1"/>
          </p:cNvSpPr>
          <p:nvPr/>
        </p:nvSpPr>
        <p:spPr bwMode="auto">
          <a:xfrm>
            <a:off x="953691" y="1648670"/>
            <a:ext cx="1148780"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9485" name="Text Box 30"/>
          <p:cNvSpPr txBox="1">
            <a:spLocks noChangeArrowheads="1"/>
          </p:cNvSpPr>
          <p:nvPr/>
        </p:nvSpPr>
        <p:spPr bwMode="auto">
          <a:xfrm>
            <a:off x="5725716" y="2424957"/>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9486" name="Text Box 31"/>
          <p:cNvSpPr txBox="1">
            <a:spLocks noChangeArrowheads="1"/>
          </p:cNvSpPr>
          <p:nvPr/>
        </p:nvSpPr>
        <p:spPr bwMode="auto">
          <a:xfrm>
            <a:off x="972742" y="2832152"/>
            <a:ext cx="178117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9487" name="Text Box 32"/>
          <p:cNvSpPr txBox="1">
            <a:spLocks noChangeArrowheads="1"/>
          </p:cNvSpPr>
          <p:nvPr/>
        </p:nvSpPr>
        <p:spPr bwMode="auto">
          <a:xfrm>
            <a:off x="972741" y="2453533"/>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9488" name="Text Box 33"/>
          <p:cNvSpPr txBox="1">
            <a:spLocks noChangeArrowheads="1"/>
          </p:cNvSpPr>
          <p:nvPr/>
        </p:nvSpPr>
        <p:spPr bwMode="auto">
          <a:xfrm>
            <a:off x="972740" y="3912048"/>
            <a:ext cx="1458517"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9489" name="Text Box 34"/>
          <p:cNvSpPr txBox="1">
            <a:spLocks noChangeArrowheads="1"/>
          </p:cNvSpPr>
          <p:nvPr/>
        </p:nvSpPr>
        <p:spPr bwMode="auto">
          <a:xfrm>
            <a:off x="972742" y="3479852"/>
            <a:ext cx="160734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delivery cost</a:t>
            </a:r>
          </a:p>
        </p:txBody>
      </p:sp>
      <p:sp>
        <p:nvSpPr>
          <p:cNvPr id="19491" name="AutoShape 36"/>
          <p:cNvSpPr>
            <a:spLocks noChangeArrowheads="1"/>
          </p:cNvSpPr>
          <p:nvPr/>
        </p:nvSpPr>
        <p:spPr bwMode="auto">
          <a:xfrm>
            <a:off x="3727848" y="3892997"/>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92" name="Text Box 37"/>
          <p:cNvSpPr txBox="1">
            <a:spLocks noChangeArrowheads="1"/>
          </p:cNvSpPr>
          <p:nvPr/>
        </p:nvSpPr>
        <p:spPr bwMode="auto">
          <a:xfrm>
            <a:off x="3027760" y="2952404"/>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9493" name="Line 38"/>
          <p:cNvSpPr>
            <a:spLocks noChangeShapeType="1"/>
          </p:cNvSpPr>
          <p:nvPr/>
        </p:nvSpPr>
        <p:spPr bwMode="auto">
          <a:xfrm>
            <a:off x="3078957" y="2973835"/>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94" name="Line 39"/>
          <p:cNvSpPr>
            <a:spLocks noChangeShapeType="1"/>
          </p:cNvSpPr>
          <p:nvPr/>
        </p:nvSpPr>
        <p:spPr bwMode="auto">
          <a:xfrm>
            <a:off x="2970610" y="3082182"/>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95" name="Line 40"/>
          <p:cNvSpPr>
            <a:spLocks noChangeShapeType="1"/>
          </p:cNvSpPr>
          <p:nvPr/>
        </p:nvSpPr>
        <p:spPr bwMode="auto">
          <a:xfrm flipH="1">
            <a:off x="2539603" y="3567957"/>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96" name="Line 41"/>
          <p:cNvSpPr>
            <a:spLocks noChangeShapeType="1"/>
          </p:cNvSpPr>
          <p:nvPr/>
        </p:nvSpPr>
        <p:spPr bwMode="auto">
          <a:xfrm>
            <a:off x="2539604" y="4000154"/>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62" name="Text Box 47"/>
          <p:cNvSpPr txBox="1">
            <a:spLocks noChangeArrowheads="1"/>
          </p:cNvSpPr>
          <p:nvPr/>
        </p:nvSpPr>
        <p:spPr bwMode="auto">
          <a:xfrm>
            <a:off x="1481138" y="849755"/>
            <a:ext cx="19551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Order handling department</a:t>
            </a:r>
          </a:p>
        </p:txBody>
      </p:sp>
      <p:sp>
        <p:nvSpPr>
          <p:cNvPr id="63" name="Text Box 47"/>
          <p:cNvSpPr txBox="1">
            <a:spLocks noChangeArrowheads="1"/>
          </p:cNvSpPr>
          <p:nvPr/>
        </p:nvSpPr>
        <p:spPr bwMode="auto">
          <a:xfrm>
            <a:off x="4010287" y="859151"/>
            <a:ext cx="17324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Delivery department</a:t>
            </a:r>
          </a:p>
        </p:txBody>
      </p:sp>
      <p:sp>
        <p:nvSpPr>
          <p:cNvPr id="64" name="Text Box 47"/>
          <p:cNvSpPr txBox="1">
            <a:spLocks noChangeArrowheads="1"/>
          </p:cNvSpPr>
          <p:nvPr/>
        </p:nvSpPr>
        <p:spPr bwMode="auto">
          <a:xfrm>
            <a:off x="5470760" y="857210"/>
            <a:ext cx="240387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Sales &amp; Marketing department</a:t>
            </a:r>
          </a:p>
        </p:txBody>
      </p:sp>
      <p:sp>
        <p:nvSpPr>
          <p:cNvPr id="65" name="Line 44"/>
          <p:cNvSpPr>
            <a:spLocks noChangeShapeType="1"/>
          </p:cNvSpPr>
          <p:nvPr/>
        </p:nvSpPr>
        <p:spPr bwMode="auto">
          <a:xfrm>
            <a:off x="4057650" y="909909"/>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66" name="Line 44"/>
          <p:cNvSpPr>
            <a:spLocks noChangeShapeType="1"/>
          </p:cNvSpPr>
          <p:nvPr/>
        </p:nvSpPr>
        <p:spPr bwMode="auto">
          <a:xfrm flipH="1">
            <a:off x="5495924" y="909909"/>
            <a:ext cx="13097"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68" name="AutoShape 49"/>
          <p:cNvSpPr>
            <a:spLocks noChangeArrowheads="1"/>
          </p:cNvSpPr>
          <p:nvPr/>
        </p:nvSpPr>
        <p:spPr bwMode="auto">
          <a:xfrm rot="1599423" flipV="1">
            <a:off x="3250283" y="1231064"/>
            <a:ext cx="1038296" cy="9177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2" name="Line 11"/>
          <p:cNvSpPr>
            <a:spLocks noChangeShapeType="1"/>
          </p:cNvSpPr>
          <p:nvPr/>
        </p:nvSpPr>
        <p:spPr bwMode="auto">
          <a:xfrm>
            <a:off x="759380" y="1081358"/>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3" name="Line 44"/>
          <p:cNvSpPr>
            <a:spLocks noChangeShapeType="1"/>
          </p:cNvSpPr>
          <p:nvPr/>
        </p:nvSpPr>
        <p:spPr bwMode="auto">
          <a:xfrm>
            <a:off x="763192" y="878953"/>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4" name="Line 44"/>
          <p:cNvSpPr>
            <a:spLocks noChangeShapeType="1"/>
          </p:cNvSpPr>
          <p:nvPr/>
        </p:nvSpPr>
        <p:spPr bwMode="auto">
          <a:xfrm>
            <a:off x="7524038" y="909908"/>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6" name="Line 11"/>
          <p:cNvSpPr>
            <a:spLocks noChangeShapeType="1"/>
          </p:cNvSpPr>
          <p:nvPr/>
        </p:nvSpPr>
        <p:spPr bwMode="auto">
          <a:xfrm>
            <a:off x="740330" y="881333"/>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7" name="Line 11"/>
          <p:cNvSpPr>
            <a:spLocks noChangeShapeType="1"/>
          </p:cNvSpPr>
          <p:nvPr/>
        </p:nvSpPr>
        <p:spPr bwMode="auto">
          <a:xfrm>
            <a:off x="749855" y="5094558"/>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8" name="Line 14"/>
          <p:cNvSpPr>
            <a:spLocks noChangeShapeType="1"/>
          </p:cNvSpPr>
          <p:nvPr/>
        </p:nvSpPr>
        <p:spPr bwMode="auto">
          <a:xfrm>
            <a:off x="3846910" y="4066829"/>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70" name="AutoShape 49"/>
          <p:cNvSpPr>
            <a:spLocks noChangeArrowheads="1"/>
          </p:cNvSpPr>
          <p:nvPr/>
        </p:nvSpPr>
        <p:spPr bwMode="auto">
          <a:xfrm rot="9663435">
            <a:off x="4136027" y="1237246"/>
            <a:ext cx="1637827" cy="7391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 name="AutoShape 49"/>
          <p:cNvSpPr>
            <a:spLocks noChangeArrowheads="1"/>
          </p:cNvSpPr>
          <p:nvPr/>
        </p:nvSpPr>
        <p:spPr bwMode="auto">
          <a:xfrm rot="8581870">
            <a:off x="4034945" y="1233037"/>
            <a:ext cx="976082" cy="91117"/>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67" name="Rectangle 48"/>
          <p:cNvSpPr>
            <a:spLocks noChangeArrowheads="1"/>
          </p:cNvSpPr>
          <p:nvPr/>
        </p:nvSpPr>
        <p:spPr bwMode="auto">
          <a:xfrm>
            <a:off x="3426082" y="1514069"/>
            <a:ext cx="1501379" cy="230832"/>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900" b="1" i="0" dirty="0"/>
              <a:t>Performer</a:t>
            </a:r>
            <a:endParaRPr lang="en-US" altLang="sv-SE" sz="900" b="1" i="0" dirty="0"/>
          </a:p>
        </p:txBody>
      </p:sp>
      <p:sp>
        <p:nvSpPr>
          <p:cNvPr id="59"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394502879"/>
      </p:ext>
    </p:extLst>
  </p:cSld>
  <p:clrMapOvr>
    <a:masterClrMapping/>
  </p:clrMapOvr>
  <mc:AlternateContent xmlns:mc="http://schemas.openxmlformats.org/markup-compatibility/2006" xmlns:p14="http://schemas.microsoft.com/office/powerpoint/2010/main">
    <mc:Choice Requires="p14">
      <p:transition spd="slow" p14:dur="2000" advTm="89237"/>
    </mc:Choice>
    <mc:Fallback xmlns="">
      <p:transition spd="slow" advTm="89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AutoShape 2"/>
          <p:cNvSpPr>
            <a:spLocks noChangeArrowheads="1"/>
          </p:cNvSpPr>
          <p:nvPr/>
        </p:nvSpPr>
        <p:spPr bwMode="auto">
          <a:xfrm>
            <a:off x="4286250" y="4367923"/>
            <a:ext cx="1188244"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0" name="AutoShape 3"/>
          <p:cNvSpPr>
            <a:spLocks noChangeArrowheads="1"/>
          </p:cNvSpPr>
          <p:nvPr/>
        </p:nvSpPr>
        <p:spPr bwMode="auto">
          <a:xfrm>
            <a:off x="972741" y="2804766"/>
            <a:ext cx="1722832"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1" name="Rectangle 4"/>
          <p:cNvSpPr>
            <a:spLocks noGrp="1" noChangeArrowheads="1"/>
          </p:cNvSpPr>
          <p:nvPr>
            <p:ph type="title"/>
          </p:nvPr>
        </p:nvSpPr>
        <p:spPr>
          <a:xfrm>
            <a:off x="740630" y="169373"/>
            <a:ext cx="6850800" cy="596700"/>
          </a:xfrm>
          <a:noFill/>
        </p:spPr>
        <p:txBody>
          <a:bodyPr/>
          <a:lstStyle/>
          <a:p>
            <a:r>
              <a:rPr lang="sv-SE" altLang="sv-SE" sz="2850" dirty="0" err="1"/>
              <a:t>Swimlanes</a:t>
            </a:r>
            <a:r>
              <a:rPr lang="sv-SE" altLang="sv-SE" sz="2850" dirty="0"/>
              <a:t>/Lanes Partitions</a:t>
            </a:r>
          </a:p>
        </p:txBody>
      </p:sp>
      <p:sp>
        <p:nvSpPr>
          <p:cNvPr id="19462" name="Text Box 5"/>
          <p:cNvSpPr txBox="1">
            <a:spLocks noChangeArrowheads="1"/>
          </p:cNvSpPr>
          <p:nvPr/>
        </p:nvSpPr>
        <p:spPr bwMode="auto">
          <a:xfrm>
            <a:off x="2961085" y="3371504"/>
            <a:ext cx="7713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[sum&lt;= 1000]</a:t>
            </a:r>
          </a:p>
        </p:txBody>
      </p:sp>
      <p:sp>
        <p:nvSpPr>
          <p:cNvPr id="19463" name="AutoShape 6"/>
          <p:cNvSpPr>
            <a:spLocks noChangeArrowheads="1"/>
          </p:cNvSpPr>
          <p:nvPr/>
        </p:nvSpPr>
        <p:spPr bwMode="auto">
          <a:xfrm>
            <a:off x="972741" y="3884663"/>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4" name="AutoShape 7"/>
          <p:cNvSpPr>
            <a:spLocks noChangeArrowheads="1"/>
          </p:cNvSpPr>
          <p:nvPr/>
        </p:nvSpPr>
        <p:spPr bwMode="auto">
          <a:xfrm>
            <a:off x="5725716" y="2373760"/>
            <a:ext cx="1133475" cy="43815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5" name="Oval 8"/>
          <p:cNvSpPr>
            <a:spLocks noChangeArrowheads="1"/>
          </p:cNvSpPr>
          <p:nvPr/>
        </p:nvSpPr>
        <p:spPr bwMode="auto">
          <a:xfrm>
            <a:off x="1404938" y="1299816"/>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466" name="AutoShape 9"/>
          <p:cNvSpPr>
            <a:spLocks noChangeArrowheads="1"/>
          </p:cNvSpPr>
          <p:nvPr/>
        </p:nvSpPr>
        <p:spPr bwMode="auto">
          <a:xfrm>
            <a:off x="972742" y="1623666"/>
            <a:ext cx="972740"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7" name="AutoShape 10"/>
          <p:cNvSpPr>
            <a:spLocks noChangeArrowheads="1"/>
          </p:cNvSpPr>
          <p:nvPr/>
        </p:nvSpPr>
        <p:spPr bwMode="auto">
          <a:xfrm>
            <a:off x="995362" y="2435672"/>
            <a:ext cx="1566863" cy="215504"/>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68" name="Line 11"/>
          <p:cNvSpPr>
            <a:spLocks noChangeShapeType="1"/>
          </p:cNvSpPr>
          <p:nvPr/>
        </p:nvSpPr>
        <p:spPr bwMode="auto">
          <a:xfrm>
            <a:off x="972741" y="2218979"/>
            <a:ext cx="58864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69" name="Line 12"/>
          <p:cNvSpPr>
            <a:spLocks noChangeShapeType="1"/>
          </p:cNvSpPr>
          <p:nvPr/>
        </p:nvSpPr>
        <p:spPr bwMode="auto">
          <a:xfrm>
            <a:off x="1482329" y="1840360"/>
            <a:ext cx="0" cy="377429"/>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0" name="Line 13"/>
          <p:cNvSpPr>
            <a:spLocks noChangeShapeType="1"/>
          </p:cNvSpPr>
          <p:nvPr/>
        </p:nvSpPr>
        <p:spPr bwMode="auto">
          <a:xfrm>
            <a:off x="1728788" y="2218979"/>
            <a:ext cx="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1" name="Line 14"/>
          <p:cNvSpPr>
            <a:spLocks noChangeShapeType="1"/>
          </p:cNvSpPr>
          <p:nvPr/>
        </p:nvSpPr>
        <p:spPr bwMode="auto">
          <a:xfrm>
            <a:off x="6266260" y="2218979"/>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2" name="Line 15"/>
          <p:cNvSpPr>
            <a:spLocks noChangeShapeType="1"/>
          </p:cNvSpPr>
          <p:nvPr/>
        </p:nvSpPr>
        <p:spPr bwMode="auto">
          <a:xfrm>
            <a:off x="3368278" y="4228754"/>
            <a:ext cx="35099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73" name="Line 16"/>
          <p:cNvSpPr>
            <a:spLocks noChangeShapeType="1"/>
          </p:cNvSpPr>
          <p:nvPr/>
        </p:nvSpPr>
        <p:spPr bwMode="auto">
          <a:xfrm flipH="1">
            <a:off x="1727598" y="2651176"/>
            <a:ext cx="119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4" name="AutoShape 17"/>
          <p:cNvSpPr>
            <a:spLocks noChangeArrowheads="1"/>
          </p:cNvSpPr>
          <p:nvPr/>
        </p:nvSpPr>
        <p:spPr bwMode="auto">
          <a:xfrm>
            <a:off x="2863454" y="2866679"/>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75" name="Line 18"/>
          <p:cNvSpPr>
            <a:spLocks noChangeShapeType="1"/>
          </p:cNvSpPr>
          <p:nvPr/>
        </p:nvSpPr>
        <p:spPr bwMode="auto">
          <a:xfrm flipH="1">
            <a:off x="3835004" y="2975026"/>
            <a:ext cx="0" cy="9179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6" name="Line 19"/>
          <p:cNvSpPr>
            <a:spLocks noChangeShapeType="1"/>
          </p:cNvSpPr>
          <p:nvPr/>
        </p:nvSpPr>
        <p:spPr bwMode="auto">
          <a:xfrm flipV="1">
            <a:off x="2695574" y="2973835"/>
            <a:ext cx="16787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7" name="AutoShape 20"/>
          <p:cNvSpPr>
            <a:spLocks noChangeArrowheads="1"/>
          </p:cNvSpPr>
          <p:nvPr/>
        </p:nvSpPr>
        <p:spPr bwMode="auto">
          <a:xfrm>
            <a:off x="972741" y="3452466"/>
            <a:ext cx="1566863" cy="223838"/>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478" name="Line 21"/>
          <p:cNvSpPr>
            <a:spLocks noChangeShapeType="1"/>
          </p:cNvSpPr>
          <p:nvPr/>
        </p:nvSpPr>
        <p:spPr bwMode="auto">
          <a:xfrm>
            <a:off x="1727598" y="3669160"/>
            <a:ext cx="1190" cy="215504"/>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79" name="Line 22"/>
          <p:cNvSpPr>
            <a:spLocks noChangeShapeType="1"/>
          </p:cNvSpPr>
          <p:nvPr/>
        </p:nvSpPr>
        <p:spPr bwMode="auto">
          <a:xfrm flipH="1">
            <a:off x="4850128" y="4228754"/>
            <a:ext cx="29054" cy="15254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0" name="Line 23"/>
          <p:cNvSpPr>
            <a:spLocks noChangeShapeType="1"/>
          </p:cNvSpPr>
          <p:nvPr/>
        </p:nvSpPr>
        <p:spPr bwMode="auto">
          <a:xfrm flipH="1">
            <a:off x="4880372" y="4614248"/>
            <a:ext cx="0" cy="1071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1" name="Line 24"/>
          <p:cNvSpPr>
            <a:spLocks noChangeShapeType="1"/>
          </p:cNvSpPr>
          <p:nvPr/>
        </p:nvSpPr>
        <p:spPr bwMode="auto">
          <a:xfrm>
            <a:off x="6266260" y="2811910"/>
            <a:ext cx="0" cy="1397198"/>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grpSp>
        <p:nvGrpSpPr>
          <p:cNvPr id="19482" name="Group 25"/>
          <p:cNvGrpSpPr>
            <a:grpSpLocks/>
          </p:cNvGrpSpPr>
          <p:nvPr/>
        </p:nvGrpSpPr>
        <p:grpSpPr bwMode="auto">
          <a:xfrm>
            <a:off x="4750594" y="4711880"/>
            <a:ext cx="269081" cy="270272"/>
            <a:chOff x="3198" y="3838"/>
            <a:chExt cx="226" cy="227"/>
          </a:xfrm>
        </p:grpSpPr>
        <p:sp>
          <p:nvSpPr>
            <p:cNvPr id="19505" name="Oval 2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sp>
          <p:nvSpPr>
            <p:cNvPr id="19506" name="Oval 2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350" b="1" i="0"/>
            </a:p>
          </p:txBody>
        </p:sp>
      </p:grpSp>
      <p:sp>
        <p:nvSpPr>
          <p:cNvPr id="19483" name="Line 28"/>
          <p:cNvSpPr>
            <a:spLocks noChangeShapeType="1"/>
          </p:cNvSpPr>
          <p:nvPr/>
        </p:nvSpPr>
        <p:spPr bwMode="auto">
          <a:xfrm>
            <a:off x="1481138" y="1461742"/>
            <a:ext cx="1191" cy="16073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84" name="Text Box 29"/>
          <p:cNvSpPr txBox="1">
            <a:spLocks noChangeArrowheads="1"/>
          </p:cNvSpPr>
          <p:nvPr/>
        </p:nvSpPr>
        <p:spPr bwMode="auto">
          <a:xfrm>
            <a:off x="953691" y="1648670"/>
            <a:ext cx="1148780" cy="1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Receive order</a:t>
            </a:r>
          </a:p>
        </p:txBody>
      </p:sp>
      <p:sp>
        <p:nvSpPr>
          <p:cNvPr id="19485" name="Text Box 30"/>
          <p:cNvSpPr txBox="1">
            <a:spLocks noChangeArrowheads="1"/>
          </p:cNvSpPr>
          <p:nvPr/>
        </p:nvSpPr>
        <p:spPr bwMode="auto">
          <a:xfrm>
            <a:off x="5725716" y="2424957"/>
            <a:ext cx="1133475"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050" i="0" dirty="0"/>
              <a:t>Update</a:t>
            </a:r>
          </a:p>
          <a:p>
            <a:pPr eaLnBrk="1" hangingPunct="1">
              <a:lnSpc>
                <a:spcPct val="60000"/>
              </a:lnSpc>
            </a:pPr>
            <a:endParaRPr lang="sv-SE" altLang="sv-SE" sz="1050" i="0" dirty="0"/>
          </a:p>
          <a:p>
            <a:pPr eaLnBrk="1" hangingPunct="1">
              <a:lnSpc>
                <a:spcPct val="60000"/>
              </a:lnSpc>
            </a:pPr>
            <a:r>
              <a:rPr lang="sv-SE" altLang="sv-SE" sz="1050" i="0" dirty="0"/>
              <a:t>customer info</a:t>
            </a:r>
          </a:p>
        </p:txBody>
      </p:sp>
      <p:sp>
        <p:nvSpPr>
          <p:cNvPr id="19486" name="Text Box 31"/>
          <p:cNvSpPr txBox="1">
            <a:spLocks noChangeArrowheads="1"/>
          </p:cNvSpPr>
          <p:nvPr/>
        </p:nvSpPr>
        <p:spPr bwMode="auto">
          <a:xfrm>
            <a:off x="972742" y="2832152"/>
            <a:ext cx="178117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sum for products</a:t>
            </a:r>
          </a:p>
        </p:txBody>
      </p:sp>
      <p:sp>
        <p:nvSpPr>
          <p:cNvPr id="19487" name="Text Box 32"/>
          <p:cNvSpPr txBox="1">
            <a:spLocks noChangeArrowheads="1"/>
          </p:cNvSpPr>
          <p:nvPr/>
        </p:nvSpPr>
        <p:spPr bwMode="auto">
          <a:xfrm>
            <a:off x="972741" y="2453533"/>
            <a:ext cx="161925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a:t>Get ordered products</a:t>
            </a:r>
          </a:p>
        </p:txBody>
      </p:sp>
      <p:sp>
        <p:nvSpPr>
          <p:cNvPr id="19488" name="Text Box 33"/>
          <p:cNvSpPr txBox="1">
            <a:spLocks noChangeArrowheads="1"/>
          </p:cNvSpPr>
          <p:nvPr/>
        </p:nvSpPr>
        <p:spPr bwMode="auto">
          <a:xfrm>
            <a:off x="972740" y="3912048"/>
            <a:ext cx="1458517"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total sum</a:t>
            </a:r>
          </a:p>
        </p:txBody>
      </p:sp>
      <p:sp>
        <p:nvSpPr>
          <p:cNvPr id="19489" name="Text Box 34"/>
          <p:cNvSpPr txBox="1">
            <a:spLocks noChangeArrowheads="1"/>
          </p:cNvSpPr>
          <p:nvPr/>
        </p:nvSpPr>
        <p:spPr bwMode="auto">
          <a:xfrm>
            <a:off x="972742" y="3479852"/>
            <a:ext cx="1607343"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Calculate delivery cost</a:t>
            </a:r>
          </a:p>
        </p:txBody>
      </p:sp>
      <p:sp>
        <p:nvSpPr>
          <p:cNvPr id="19491" name="AutoShape 36"/>
          <p:cNvSpPr>
            <a:spLocks noChangeArrowheads="1"/>
          </p:cNvSpPr>
          <p:nvPr/>
        </p:nvSpPr>
        <p:spPr bwMode="auto">
          <a:xfrm>
            <a:off x="3727848" y="3892997"/>
            <a:ext cx="215503" cy="215504"/>
          </a:xfrm>
          <a:prstGeom prst="diamond">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492" name="Text Box 37"/>
          <p:cNvSpPr txBox="1">
            <a:spLocks noChangeArrowheads="1"/>
          </p:cNvSpPr>
          <p:nvPr/>
        </p:nvSpPr>
        <p:spPr bwMode="auto">
          <a:xfrm>
            <a:off x="3027760" y="2952404"/>
            <a:ext cx="71526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750" i="0"/>
              <a:t>[sum&gt; 1000]</a:t>
            </a:r>
          </a:p>
        </p:txBody>
      </p:sp>
      <p:sp>
        <p:nvSpPr>
          <p:cNvPr id="19493" name="Line 38"/>
          <p:cNvSpPr>
            <a:spLocks noChangeShapeType="1"/>
          </p:cNvSpPr>
          <p:nvPr/>
        </p:nvSpPr>
        <p:spPr bwMode="auto">
          <a:xfrm>
            <a:off x="3078957" y="2973835"/>
            <a:ext cx="75604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94" name="Line 39"/>
          <p:cNvSpPr>
            <a:spLocks noChangeShapeType="1"/>
          </p:cNvSpPr>
          <p:nvPr/>
        </p:nvSpPr>
        <p:spPr bwMode="auto">
          <a:xfrm>
            <a:off x="2970610" y="3082182"/>
            <a:ext cx="0"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9495" name="Line 40"/>
          <p:cNvSpPr>
            <a:spLocks noChangeShapeType="1"/>
          </p:cNvSpPr>
          <p:nvPr/>
        </p:nvSpPr>
        <p:spPr bwMode="auto">
          <a:xfrm flipH="1">
            <a:off x="2539603" y="3567957"/>
            <a:ext cx="432197"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19496" name="Line 41"/>
          <p:cNvSpPr>
            <a:spLocks noChangeShapeType="1"/>
          </p:cNvSpPr>
          <p:nvPr/>
        </p:nvSpPr>
        <p:spPr bwMode="auto">
          <a:xfrm>
            <a:off x="2539604" y="4000154"/>
            <a:ext cx="1188244"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62" name="Text Box 47"/>
          <p:cNvSpPr txBox="1">
            <a:spLocks noChangeArrowheads="1"/>
          </p:cNvSpPr>
          <p:nvPr/>
        </p:nvSpPr>
        <p:spPr bwMode="auto">
          <a:xfrm>
            <a:off x="1481138" y="849755"/>
            <a:ext cx="19551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Order handling department</a:t>
            </a:r>
          </a:p>
        </p:txBody>
      </p:sp>
      <p:sp>
        <p:nvSpPr>
          <p:cNvPr id="63" name="Text Box 47"/>
          <p:cNvSpPr txBox="1">
            <a:spLocks noChangeArrowheads="1"/>
          </p:cNvSpPr>
          <p:nvPr/>
        </p:nvSpPr>
        <p:spPr bwMode="auto">
          <a:xfrm>
            <a:off x="4010287" y="859151"/>
            <a:ext cx="17324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Delivery department</a:t>
            </a:r>
          </a:p>
        </p:txBody>
      </p:sp>
      <p:sp>
        <p:nvSpPr>
          <p:cNvPr id="64" name="Text Box 47"/>
          <p:cNvSpPr txBox="1">
            <a:spLocks noChangeArrowheads="1"/>
          </p:cNvSpPr>
          <p:nvPr/>
        </p:nvSpPr>
        <p:spPr bwMode="auto">
          <a:xfrm>
            <a:off x="5470760" y="857210"/>
            <a:ext cx="240387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050" b="1" dirty="0"/>
              <a:t>Sales &amp; Marketing department</a:t>
            </a:r>
          </a:p>
        </p:txBody>
      </p:sp>
      <p:sp>
        <p:nvSpPr>
          <p:cNvPr id="65" name="Line 44"/>
          <p:cNvSpPr>
            <a:spLocks noChangeShapeType="1"/>
          </p:cNvSpPr>
          <p:nvPr/>
        </p:nvSpPr>
        <p:spPr bwMode="auto">
          <a:xfrm>
            <a:off x="4057650" y="909909"/>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66" name="Line 44"/>
          <p:cNvSpPr>
            <a:spLocks noChangeShapeType="1"/>
          </p:cNvSpPr>
          <p:nvPr/>
        </p:nvSpPr>
        <p:spPr bwMode="auto">
          <a:xfrm flipH="1">
            <a:off x="5495924" y="909909"/>
            <a:ext cx="13097"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68" name="AutoShape 49"/>
          <p:cNvSpPr>
            <a:spLocks noChangeArrowheads="1"/>
          </p:cNvSpPr>
          <p:nvPr/>
        </p:nvSpPr>
        <p:spPr bwMode="auto">
          <a:xfrm rot="1599423" flipV="1">
            <a:off x="3250283" y="1231064"/>
            <a:ext cx="1038296" cy="9177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2" name="Line 11"/>
          <p:cNvSpPr>
            <a:spLocks noChangeShapeType="1"/>
          </p:cNvSpPr>
          <p:nvPr/>
        </p:nvSpPr>
        <p:spPr bwMode="auto">
          <a:xfrm>
            <a:off x="759380" y="1081358"/>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3" name="Line 44"/>
          <p:cNvSpPr>
            <a:spLocks noChangeShapeType="1"/>
          </p:cNvSpPr>
          <p:nvPr/>
        </p:nvSpPr>
        <p:spPr bwMode="auto">
          <a:xfrm>
            <a:off x="763192" y="878953"/>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4" name="Line 44"/>
          <p:cNvSpPr>
            <a:spLocks noChangeShapeType="1"/>
          </p:cNvSpPr>
          <p:nvPr/>
        </p:nvSpPr>
        <p:spPr bwMode="auto">
          <a:xfrm>
            <a:off x="7524038" y="909908"/>
            <a:ext cx="10716" cy="416453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56" name="Line 11"/>
          <p:cNvSpPr>
            <a:spLocks noChangeShapeType="1"/>
          </p:cNvSpPr>
          <p:nvPr/>
        </p:nvSpPr>
        <p:spPr bwMode="auto">
          <a:xfrm>
            <a:off x="740330" y="881333"/>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7" name="Line 11"/>
          <p:cNvSpPr>
            <a:spLocks noChangeShapeType="1"/>
          </p:cNvSpPr>
          <p:nvPr/>
        </p:nvSpPr>
        <p:spPr bwMode="auto">
          <a:xfrm>
            <a:off x="749855" y="5094558"/>
            <a:ext cx="6764657" cy="31659"/>
          </a:xfrm>
          <a:prstGeom prst="line">
            <a:avLst/>
          </a:prstGeom>
          <a:ln w="19050">
            <a:headEnd/>
            <a:tailEnd/>
          </a:ln>
        </p:spPr>
        <p:style>
          <a:lnRef idx="1">
            <a:schemeClr val="dk1"/>
          </a:lnRef>
          <a:fillRef idx="0">
            <a:schemeClr val="dk1"/>
          </a:fillRef>
          <a:effectRef idx="0">
            <a:schemeClr val="dk1"/>
          </a:effectRef>
          <a:fontRef idx="minor">
            <a:schemeClr val="tx1"/>
          </a:fontRef>
        </p:style>
        <p:txBody>
          <a:bodyPr/>
          <a:lstStyle/>
          <a:p>
            <a:endParaRPr lang="sv-SE" sz="1350"/>
          </a:p>
        </p:txBody>
      </p:sp>
      <p:sp>
        <p:nvSpPr>
          <p:cNvPr id="58" name="Line 14"/>
          <p:cNvSpPr>
            <a:spLocks noChangeShapeType="1"/>
          </p:cNvSpPr>
          <p:nvPr/>
        </p:nvSpPr>
        <p:spPr bwMode="auto">
          <a:xfrm>
            <a:off x="3846910" y="4066829"/>
            <a:ext cx="0" cy="16192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350"/>
          </a:p>
        </p:txBody>
      </p:sp>
      <p:sp>
        <p:nvSpPr>
          <p:cNvPr id="70" name="AutoShape 49"/>
          <p:cNvSpPr>
            <a:spLocks noChangeArrowheads="1"/>
          </p:cNvSpPr>
          <p:nvPr/>
        </p:nvSpPr>
        <p:spPr bwMode="auto">
          <a:xfrm rot="9663435">
            <a:off x="4136027" y="1237246"/>
            <a:ext cx="1637827" cy="7391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 name="AutoShape 49"/>
          <p:cNvSpPr>
            <a:spLocks noChangeArrowheads="1"/>
          </p:cNvSpPr>
          <p:nvPr/>
        </p:nvSpPr>
        <p:spPr bwMode="auto">
          <a:xfrm rot="8581870">
            <a:off x="4034945" y="1233037"/>
            <a:ext cx="976082" cy="91117"/>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67" name="Rectangle 48"/>
          <p:cNvSpPr>
            <a:spLocks noChangeArrowheads="1"/>
          </p:cNvSpPr>
          <p:nvPr/>
        </p:nvSpPr>
        <p:spPr bwMode="auto">
          <a:xfrm>
            <a:off x="3426082" y="1514069"/>
            <a:ext cx="1501379" cy="230832"/>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900" b="1" i="0" dirty="0" err="1"/>
              <a:t>Responsible</a:t>
            </a:r>
            <a:endParaRPr lang="en-US" altLang="sv-SE" sz="900" b="1" i="0" dirty="0"/>
          </a:p>
        </p:txBody>
      </p:sp>
      <p:sp>
        <p:nvSpPr>
          <p:cNvPr id="59" name="Text Box 35"/>
          <p:cNvSpPr txBox="1">
            <a:spLocks noChangeArrowheads="1"/>
          </p:cNvSpPr>
          <p:nvPr/>
        </p:nvSpPr>
        <p:spPr bwMode="auto">
          <a:xfrm>
            <a:off x="4267201" y="4414263"/>
            <a:ext cx="1321941"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80000"/>
              </a:lnSpc>
            </a:pPr>
            <a:r>
              <a:rPr lang="sv-SE" altLang="sv-SE" sz="1050" i="0" dirty="0"/>
              <a:t>Deliver products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450997371"/>
      </p:ext>
    </p:extLst>
  </p:cSld>
  <p:clrMapOvr>
    <a:masterClrMapping/>
  </p:clrMapOvr>
  <mc:AlternateContent xmlns:mc="http://schemas.openxmlformats.org/markup-compatibility/2006" xmlns:p14="http://schemas.microsoft.com/office/powerpoint/2010/main">
    <mc:Choice Requires="p14">
      <p:transition spd="slow" p14:dur="2000" advTm="29100"/>
    </mc:Choice>
    <mc:Fallback xmlns="">
      <p:transition spd="slow" advTm="2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a:t>Question to answer </a:t>
            </a:r>
          </a:p>
        </p:txBody>
      </p:sp>
      <p:sp>
        <p:nvSpPr>
          <p:cNvPr id="3" name="Content Placeholder 2"/>
          <p:cNvSpPr>
            <a:spLocks noGrp="1"/>
          </p:cNvSpPr>
          <p:nvPr>
            <p:ph idx="1"/>
          </p:nvPr>
        </p:nvSpPr>
        <p:spPr>
          <a:xfrm>
            <a:off x="792000" y="1275533"/>
            <a:ext cx="6411246" cy="3324991"/>
          </a:xfrm>
        </p:spPr>
        <p:txBody>
          <a:bodyPr>
            <a:normAutofit/>
          </a:bodyPr>
          <a:lstStyle/>
          <a:p>
            <a:r>
              <a:rPr lang="sv-SE" sz="1600" dirty="0"/>
              <a:t>How do you model business processes using a formal business process modelling language, in this case UML Activity Diagram? </a:t>
            </a:r>
          </a:p>
          <a:p>
            <a:pPr marL="0" indent="0">
              <a:buNone/>
            </a:pPr>
            <a:endParaRPr lang="sv-SE" sz="1400" dirty="0"/>
          </a:p>
        </p:txBody>
      </p:sp>
      <p:pic>
        <p:nvPicPr>
          <p:cNvPr id="5" name="Audio 4">
            <a:hlinkClick r:id="" action="ppaction://media"/>
            <a:extLst>
              <a:ext uri="{FF2B5EF4-FFF2-40B4-BE49-F238E27FC236}">
                <a16:creationId xmlns:a16="http://schemas.microsoft.com/office/drawing/2014/main" id="{1470D496-6048-4A96-9E73-6960436ED5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50751009"/>
      </p:ext>
    </p:extLst>
  </p:cSld>
  <p:clrMapOvr>
    <a:masterClrMapping/>
  </p:clrMapOvr>
  <mc:AlternateContent xmlns:mc="http://schemas.openxmlformats.org/markup-compatibility/2006">
    <mc:Choice xmlns:p14="http://schemas.microsoft.com/office/powerpoint/2010/main" Requires="p14">
      <p:transition spd="slow" p14:dur="2000" advTm="151035"/>
    </mc:Choice>
    <mc:Fallback>
      <p:transition spd="slow" advTm="151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4BFD8C95-999A-43B3-8472-E7A7A89E3749}" type="slidenum">
              <a:rPr lang="sv-SE" altLang="sv-SE" sz="750" i="0"/>
              <a:pPr eaLnBrk="1" hangingPunct="1"/>
              <a:t>4</a:t>
            </a:fld>
            <a:endParaRPr lang="sv-SE" altLang="sv-SE" sz="750" i="0"/>
          </a:p>
        </p:txBody>
      </p:sp>
      <p:sp>
        <p:nvSpPr>
          <p:cNvPr id="15363" name="Rectangle 2"/>
          <p:cNvSpPr>
            <a:spLocks noGrp="1" noChangeArrowheads="1"/>
          </p:cNvSpPr>
          <p:nvPr>
            <p:ph type="title"/>
          </p:nvPr>
        </p:nvSpPr>
        <p:spPr>
          <a:noFill/>
        </p:spPr>
        <p:txBody>
          <a:bodyPr/>
          <a:lstStyle/>
          <a:p>
            <a:r>
              <a:rPr lang="sv-SE" altLang="sv-SE" dirty="0"/>
              <a:t>UML Activity Diagram</a:t>
            </a:r>
          </a:p>
        </p:txBody>
      </p:sp>
      <p:sp>
        <p:nvSpPr>
          <p:cNvPr id="15364" name="Oval 3"/>
          <p:cNvSpPr>
            <a:spLocks noChangeArrowheads="1"/>
          </p:cNvSpPr>
          <p:nvPr/>
        </p:nvSpPr>
        <p:spPr bwMode="auto">
          <a:xfrm>
            <a:off x="1347788" y="2861072"/>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15365" name="AutoShape 4"/>
          <p:cNvSpPr>
            <a:spLocks noChangeArrowheads="1"/>
          </p:cNvSpPr>
          <p:nvPr/>
        </p:nvSpPr>
        <p:spPr bwMode="auto">
          <a:xfrm>
            <a:off x="2536031" y="2861073"/>
            <a:ext cx="972741" cy="410396"/>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grpSp>
        <p:nvGrpSpPr>
          <p:cNvPr id="15366" name="Group 5"/>
          <p:cNvGrpSpPr>
            <a:grpSpLocks/>
          </p:cNvGrpSpPr>
          <p:nvPr/>
        </p:nvGrpSpPr>
        <p:grpSpPr bwMode="auto">
          <a:xfrm>
            <a:off x="6209110" y="2807494"/>
            <a:ext cx="269081" cy="270272"/>
            <a:chOff x="3198" y="3838"/>
            <a:chExt cx="226" cy="227"/>
          </a:xfrm>
        </p:grpSpPr>
        <p:sp>
          <p:nvSpPr>
            <p:cNvPr id="15387" name="Oval 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15388" name="Oval 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grpSp>
      <p:sp>
        <p:nvSpPr>
          <p:cNvPr id="15367" name="Line 8"/>
          <p:cNvSpPr>
            <a:spLocks noChangeShapeType="1"/>
          </p:cNvSpPr>
          <p:nvPr/>
        </p:nvSpPr>
        <p:spPr bwMode="auto">
          <a:xfrm>
            <a:off x="1509713" y="2969419"/>
            <a:ext cx="102631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019913" name="Rectangle 9"/>
          <p:cNvSpPr>
            <a:spLocks noChangeArrowheads="1"/>
          </p:cNvSpPr>
          <p:nvPr/>
        </p:nvSpPr>
        <p:spPr bwMode="auto">
          <a:xfrm>
            <a:off x="915592" y="1757691"/>
            <a:ext cx="972740" cy="523220"/>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initial node</a:t>
            </a:r>
            <a:endParaRPr lang="en-US" altLang="sv-SE" b="1" dirty="0"/>
          </a:p>
        </p:txBody>
      </p:sp>
      <p:sp>
        <p:nvSpPr>
          <p:cNvPr id="1019914" name="Rectangle 10"/>
          <p:cNvSpPr>
            <a:spLocks noChangeArrowheads="1"/>
          </p:cNvSpPr>
          <p:nvPr/>
        </p:nvSpPr>
        <p:spPr bwMode="auto">
          <a:xfrm>
            <a:off x="2536031" y="1865412"/>
            <a:ext cx="972741"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action</a:t>
            </a:r>
            <a:endParaRPr lang="en-US" altLang="sv-SE" b="1" dirty="0"/>
          </a:p>
        </p:txBody>
      </p:sp>
      <p:sp>
        <p:nvSpPr>
          <p:cNvPr id="1019915" name="AutoShape 11"/>
          <p:cNvSpPr>
            <a:spLocks noChangeArrowheads="1"/>
          </p:cNvSpPr>
          <p:nvPr/>
        </p:nvSpPr>
        <p:spPr bwMode="auto">
          <a:xfrm rot="-5400000">
            <a:off x="1240631" y="2483644"/>
            <a:ext cx="377429"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19916" name="Rectangle 12"/>
          <p:cNvSpPr>
            <a:spLocks noChangeArrowheads="1"/>
          </p:cNvSpPr>
          <p:nvPr/>
        </p:nvSpPr>
        <p:spPr bwMode="auto">
          <a:xfrm>
            <a:off x="1454944" y="3647778"/>
            <a:ext cx="972741"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flow</a:t>
            </a:r>
            <a:endParaRPr lang="en-US" altLang="sv-SE" b="1" dirty="0"/>
          </a:p>
        </p:txBody>
      </p:sp>
      <p:sp>
        <p:nvSpPr>
          <p:cNvPr id="1019917" name="Rectangle 13"/>
          <p:cNvSpPr>
            <a:spLocks noChangeArrowheads="1"/>
          </p:cNvSpPr>
          <p:nvPr/>
        </p:nvSpPr>
        <p:spPr bwMode="auto">
          <a:xfrm>
            <a:off x="5614988" y="1870770"/>
            <a:ext cx="1495424"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activity final </a:t>
            </a:r>
            <a:endParaRPr lang="en-US" altLang="sv-SE" b="1" dirty="0"/>
          </a:p>
        </p:txBody>
      </p:sp>
      <p:sp>
        <p:nvSpPr>
          <p:cNvPr id="1019918" name="AutoShape 14"/>
          <p:cNvSpPr>
            <a:spLocks noChangeArrowheads="1"/>
          </p:cNvSpPr>
          <p:nvPr/>
        </p:nvSpPr>
        <p:spPr bwMode="auto">
          <a:xfrm rot="5400000">
            <a:off x="1779985" y="3401616"/>
            <a:ext cx="377428" cy="53578"/>
          </a:xfrm>
          <a:prstGeom prst="leftArrow">
            <a:avLst>
              <a:gd name="adj1" fmla="val 50000"/>
              <a:gd name="adj2" fmla="val 176112"/>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19919" name="AutoShape 15"/>
          <p:cNvSpPr>
            <a:spLocks noChangeArrowheads="1"/>
          </p:cNvSpPr>
          <p:nvPr/>
        </p:nvSpPr>
        <p:spPr bwMode="auto">
          <a:xfrm rot="-5400000">
            <a:off x="6154341" y="2483644"/>
            <a:ext cx="377429" cy="53578"/>
          </a:xfrm>
          <a:prstGeom prst="leftArrow">
            <a:avLst>
              <a:gd name="adj1" fmla="val 50000"/>
              <a:gd name="adj2" fmla="val 176113"/>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5375" name="AutoShape 16"/>
          <p:cNvSpPr>
            <a:spLocks noChangeArrowheads="1"/>
          </p:cNvSpPr>
          <p:nvPr/>
        </p:nvSpPr>
        <p:spPr bwMode="auto">
          <a:xfrm>
            <a:off x="4213624" y="2842022"/>
            <a:ext cx="972741" cy="402063"/>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sp>
        <p:nvSpPr>
          <p:cNvPr id="15376" name="Line 17"/>
          <p:cNvSpPr>
            <a:spLocks noChangeShapeType="1"/>
          </p:cNvSpPr>
          <p:nvPr/>
        </p:nvSpPr>
        <p:spPr bwMode="auto">
          <a:xfrm>
            <a:off x="3508773" y="2969419"/>
            <a:ext cx="701278"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5377" name="Line 18"/>
          <p:cNvSpPr>
            <a:spLocks noChangeShapeType="1"/>
          </p:cNvSpPr>
          <p:nvPr/>
        </p:nvSpPr>
        <p:spPr bwMode="auto">
          <a:xfrm>
            <a:off x="5182791" y="2969419"/>
            <a:ext cx="102631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019923" name="AutoShape 19"/>
          <p:cNvSpPr>
            <a:spLocks noChangeArrowheads="1"/>
          </p:cNvSpPr>
          <p:nvPr/>
        </p:nvSpPr>
        <p:spPr bwMode="auto">
          <a:xfrm rot="-5400000">
            <a:off x="2807494" y="2483644"/>
            <a:ext cx="377429"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19924" name="Rectangle 20"/>
          <p:cNvSpPr>
            <a:spLocks noChangeArrowheads="1"/>
          </p:cNvSpPr>
          <p:nvPr/>
        </p:nvSpPr>
        <p:spPr bwMode="auto">
          <a:xfrm>
            <a:off x="5236369" y="3647777"/>
            <a:ext cx="972741"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flow </a:t>
            </a:r>
            <a:endParaRPr lang="en-US" altLang="sv-SE" b="1" dirty="0"/>
          </a:p>
        </p:txBody>
      </p:sp>
      <p:sp>
        <p:nvSpPr>
          <p:cNvPr id="1019925" name="AutoShape 21"/>
          <p:cNvSpPr>
            <a:spLocks noChangeArrowheads="1"/>
          </p:cNvSpPr>
          <p:nvPr/>
        </p:nvSpPr>
        <p:spPr bwMode="auto">
          <a:xfrm rot="5400000">
            <a:off x="5560219" y="3401616"/>
            <a:ext cx="377428"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19926" name="Rectangle 22"/>
          <p:cNvSpPr>
            <a:spLocks noChangeArrowheads="1"/>
          </p:cNvSpPr>
          <p:nvPr/>
        </p:nvSpPr>
        <p:spPr bwMode="auto">
          <a:xfrm>
            <a:off x="3345656" y="3647777"/>
            <a:ext cx="972741"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flow</a:t>
            </a:r>
            <a:endParaRPr lang="en-US" altLang="sv-SE" b="1" dirty="0"/>
          </a:p>
        </p:txBody>
      </p:sp>
      <p:sp>
        <p:nvSpPr>
          <p:cNvPr id="1019927" name="AutoShape 23"/>
          <p:cNvSpPr>
            <a:spLocks noChangeArrowheads="1"/>
          </p:cNvSpPr>
          <p:nvPr/>
        </p:nvSpPr>
        <p:spPr bwMode="auto">
          <a:xfrm rot="5400000">
            <a:off x="3670698" y="3401616"/>
            <a:ext cx="377428" cy="53578"/>
          </a:xfrm>
          <a:prstGeom prst="leftArrow">
            <a:avLst>
              <a:gd name="adj1" fmla="val 50000"/>
              <a:gd name="adj2" fmla="val 176112"/>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19928" name="Rectangle 24"/>
          <p:cNvSpPr>
            <a:spLocks noChangeArrowheads="1"/>
          </p:cNvSpPr>
          <p:nvPr/>
        </p:nvSpPr>
        <p:spPr bwMode="auto">
          <a:xfrm>
            <a:off x="4210050" y="1865413"/>
            <a:ext cx="972741" cy="307777"/>
          </a:xfrm>
          <a:prstGeom prst="rect">
            <a:avLst/>
          </a:prstGeom>
          <a:solidFill>
            <a:schemeClr val="accent1"/>
          </a:solidFill>
          <a:ln w="3175" algn="ctr">
            <a:solidFill>
              <a:schemeClr val="tx1"/>
            </a:solidFill>
            <a:miter lim="800000"/>
            <a:headEnd/>
            <a:tailEnd/>
          </a:ln>
        </p:spPr>
        <p:txBody>
          <a:bodyPr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action</a:t>
            </a:r>
          </a:p>
        </p:txBody>
      </p:sp>
      <p:sp>
        <p:nvSpPr>
          <p:cNvPr id="1019929" name="AutoShape 25"/>
          <p:cNvSpPr>
            <a:spLocks noChangeArrowheads="1"/>
          </p:cNvSpPr>
          <p:nvPr/>
        </p:nvSpPr>
        <p:spPr bwMode="auto">
          <a:xfrm rot="-5400000">
            <a:off x="4535091" y="2483644"/>
            <a:ext cx="377429" cy="53578"/>
          </a:xfrm>
          <a:prstGeom prst="leftArrow">
            <a:avLst>
              <a:gd name="adj1" fmla="val 50000"/>
              <a:gd name="adj2" fmla="val 176113"/>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5385" name="Text Box 29"/>
          <p:cNvSpPr txBox="1">
            <a:spLocks noChangeArrowheads="1"/>
          </p:cNvSpPr>
          <p:nvPr/>
        </p:nvSpPr>
        <p:spPr bwMode="auto">
          <a:xfrm>
            <a:off x="2555081" y="2920604"/>
            <a:ext cx="104537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Receive order</a:t>
            </a:r>
          </a:p>
        </p:txBody>
      </p:sp>
      <p:sp>
        <p:nvSpPr>
          <p:cNvPr id="15386" name="Text Box 29"/>
          <p:cNvSpPr txBox="1">
            <a:spLocks noChangeArrowheads="1"/>
          </p:cNvSpPr>
          <p:nvPr/>
        </p:nvSpPr>
        <p:spPr bwMode="auto">
          <a:xfrm>
            <a:off x="4230291" y="2903935"/>
            <a:ext cx="1113234" cy="35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Deliver products</a:t>
            </a:r>
          </a:p>
        </p:txBody>
      </p:sp>
      <p:sp>
        <p:nvSpPr>
          <p:cNvPr id="2" name="Right Brace 1"/>
          <p:cNvSpPr/>
          <p:nvPr/>
        </p:nvSpPr>
        <p:spPr>
          <a:xfrm rot="5400000">
            <a:off x="3802405" y="1107931"/>
            <a:ext cx="337389" cy="63581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1" name="Rectangle 13"/>
          <p:cNvSpPr>
            <a:spLocks noChangeArrowheads="1"/>
          </p:cNvSpPr>
          <p:nvPr/>
        </p:nvSpPr>
        <p:spPr bwMode="auto">
          <a:xfrm>
            <a:off x="3255171" y="4577180"/>
            <a:ext cx="1495424"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activity</a:t>
            </a:r>
            <a:endParaRPr lang="en-US" altLang="sv-SE" b="1" dirty="0"/>
          </a:p>
        </p:txBody>
      </p:sp>
      <p:pic>
        <p:nvPicPr>
          <p:cNvPr id="17" name="Audio 16">
            <a:hlinkClick r:id="" action="ppaction://media"/>
            <a:extLst>
              <a:ext uri="{FF2B5EF4-FFF2-40B4-BE49-F238E27FC236}">
                <a16:creationId xmlns:a16="http://schemas.microsoft.com/office/drawing/2014/main" id="{E74DE3DB-EFC6-4A8A-9303-4C861BA355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145702207"/>
      </p:ext>
    </p:extLst>
  </p:cSld>
  <p:clrMapOvr>
    <a:masterClrMapping/>
  </p:clrMapOvr>
  <mc:AlternateContent xmlns:mc="http://schemas.openxmlformats.org/markup-compatibility/2006">
    <mc:Choice xmlns:p14="http://schemas.microsoft.com/office/powerpoint/2010/main" Requires="p14">
      <p:transition spd="slow" p14:dur="2000" advTm="71917"/>
    </mc:Choice>
    <mc:Fallback>
      <p:transition spd="slow" advTm="7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The Control Flow</a:t>
            </a:r>
          </a:p>
        </p:txBody>
      </p:sp>
      <p:sp>
        <p:nvSpPr>
          <p:cNvPr id="3" name="Content Placeholder 2"/>
          <p:cNvSpPr>
            <a:spLocks noGrp="1"/>
          </p:cNvSpPr>
          <p:nvPr>
            <p:ph idx="1"/>
          </p:nvPr>
        </p:nvSpPr>
        <p:spPr>
          <a:xfrm>
            <a:off x="738422" y="1209226"/>
            <a:ext cx="6850800" cy="3240432"/>
          </a:xfrm>
        </p:spPr>
        <p:txBody>
          <a:bodyPr>
            <a:normAutofit/>
          </a:bodyPr>
          <a:lstStyle/>
          <a:p>
            <a:r>
              <a:rPr lang="sv-SE" sz="1600" dirty="0"/>
              <a:t>The flow symbol (i.e. the arrow) represents the order of actions. For example, the action ”Receive order” should be carried out before the action ”Get ordered products”</a:t>
            </a:r>
          </a:p>
          <a:p>
            <a:r>
              <a:rPr lang="sv-SE" sz="1600" dirty="0"/>
              <a:t>The order of actions in an activity (or process) is sometimes called the control flow (which differs from the data or information flow)</a:t>
            </a:r>
          </a:p>
        </p:txBody>
      </p:sp>
      <p:sp>
        <p:nvSpPr>
          <p:cNvPr id="18" name="Oval 17"/>
          <p:cNvSpPr>
            <a:spLocks noChangeArrowheads="1"/>
          </p:cNvSpPr>
          <p:nvPr/>
        </p:nvSpPr>
        <p:spPr bwMode="auto">
          <a:xfrm>
            <a:off x="916278" y="4299456"/>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19" name="AutoShape 4"/>
          <p:cNvSpPr>
            <a:spLocks noChangeArrowheads="1"/>
          </p:cNvSpPr>
          <p:nvPr/>
        </p:nvSpPr>
        <p:spPr bwMode="auto">
          <a:xfrm>
            <a:off x="2104521" y="4299457"/>
            <a:ext cx="972741" cy="410396"/>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grpSp>
        <p:nvGrpSpPr>
          <p:cNvPr id="20" name="Group 19"/>
          <p:cNvGrpSpPr>
            <a:grpSpLocks/>
          </p:cNvGrpSpPr>
          <p:nvPr/>
        </p:nvGrpSpPr>
        <p:grpSpPr bwMode="auto">
          <a:xfrm>
            <a:off x="7452284" y="4245878"/>
            <a:ext cx="269081" cy="270272"/>
            <a:chOff x="3198" y="3838"/>
            <a:chExt cx="226" cy="227"/>
          </a:xfrm>
        </p:grpSpPr>
        <p:sp>
          <p:nvSpPr>
            <p:cNvPr id="21" name="Oval 20"/>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22" name="Oval 21"/>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grpSp>
      <p:sp>
        <p:nvSpPr>
          <p:cNvPr id="23" name="Line 8"/>
          <p:cNvSpPr>
            <a:spLocks noChangeShapeType="1"/>
          </p:cNvSpPr>
          <p:nvPr/>
        </p:nvSpPr>
        <p:spPr bwMode="auto">
          <a:xfrm>
            <a:off x="1078203" y="4407803"/>
            <a:ext cx="102631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24" name="AutoShape 16"/>
          <p:cNvSpPr>
            <a:spLocks noChangeArrowheads="1"/>
          </p:cNvSpPr>
          <p:nvPr/>
        </p:nvSpPr>
        <p:spPr bwMode="auto">
          <a:xfrm>
            <a:off x="5456798" y="4280406"/>
            <a:ext cx="972741" cy="402063"/>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sp>
        <p:nvSpPr>
          <p:cNvPr id="25" name="Line 17"/>
          <p:cNvSpPr>
            <a:spLocks noChangeShapeType="1"/>
          </p:cNvSpPr>
          <p:nvPr/>
        </p:nvSpPr>
        <p:spPr bwMode="auto">
          <a:xfrm>
            <a:off x="3077263" y="4407803"/>
            <a:ext cx="597696"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26" name="Line 18"/>
          <p:cNvSpPr>
            <a:spLocks noChangeShapeType="1"/>
          </p:cNvSpPr>
          <p:nvPr/>
        </p:nvSpPr>
        <p:spPr bwMode="auto">
          <a:xfrm>
            <a:off x="6425965" y="4407803"/>
            <a:ext cx="102631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27" name="Text Box 29"/>
          <p:cNvSpPr txBox="1">
            <a:spLocks noChangeArrowheads="1"/>
          </p:cNvSpPr>
          <p:nvPr/>
        </p:nvSpPr>
        <p:spPr bwMode="auto">
          <a:xfrm>
            <a:off x="2123571" y="4358988"/>
            <a:ext cx="104537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Receive order</a:t>
            </a:r>
          </a:p>
        </p:txBody>
      </p:sp>
      <p:sp>
        <p:nvSpPr>
          <p:cNvPr id="28" name="Text Box 29"/>
          <p:cNvSpPr txBox="1">
            <a:spLocks noChangeArrowheads="1"/>
          </p:cNvSpPr>
          <p:nvPr/>
        </p:nvSpPr>
        <p:spPr bwMode="auto">
          <a:xfrm>
            <a:off x="5473465" y="4342319"/>
            <a:ext cx="1113234" cy="35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Deliver products</a:t>
            </a:r>
          </a:p>
        </p:txBody>
      </p:sp>
      <p:sp>
        <p:nvSpPr>
          <p:cNvPr id="29" name="AutoShape 16"/>
          <p:cNvSpPr>
            <a:spLocks noChangeArrowheads="1"/>
          </p:cNvSpPr>
          <p:nvPr/>
        </p:nvSpPr>
        <p:spPr bwMode="auto">
          <a:xfrm>
            <a:off x="3698557" y="4268827"/>
            <a:ext cx="1140576" cy="402063"/>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sp>
        <p:nvSpPr>
          <p:cNvPr id="30" name="Text Box 29"/>
          <p:cNvSpPr txBox="1">
            <a:spLocks noChangeArrowheads="1"/>
          </p:cNvSpPr>
          <p:nvPr/>
        </p:nvSpPr>
        <p:spPr bwMode="auto">
          <a:xfrm>
            <a:off x="3719914" y="4340717"/>
            <a:ext cx="1236925"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Get ordered products</a:t>
            </a:r>
          </a:p>
        </p:txBody>
      </p:sp>
      <p:sp>
        <p:nvSpPr>
          <p:cNvPr id="31" name="Line 17"/>
          <p:cNvSpPr>
            <a:spLocks noChangeShapeType="1"/>
          </p:cNvSpPr>
          <p:nvPr/>
        </p:nvSpPr>
        <p:spPr bwMode="auto">
          <a:xfrm>
            <a:off x="4839133" y="4461381"/>
            <a:ext cx="597696"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pic>
        <p:nvPicPr>
          <p:cNvPr id="9" name="Audio 8">
            <a:hlinkClick r:id="" action="ppaction://media"/>
            <a:extLst>
              <a:ext uri="{FF2B5EF4-FFF2-40B4-BE49-F238E27FC236}">
                <a16:creationId xmlns:a16="http://schemas.microsoft.com/office/drawing/2014/main" id="{5527BB1F-0F24-48AF-AE8A-3D0545E849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44878768"/>
      </p:ext>
    </p:extLst>
  </p:cSld>
  <p:clrMapOvr>
    <a:masterClrMapping/>
  </p:clrMapOvr>
  <mc:AlternateContent xmlns:mc="http://schemas.openxmlformats.org/markup-compatibility/2006">
    <mc:Choice xmlns:p14="http://schemas.microsoft.com/office/powerpoint/2010/main" Requires="p14">
      <p:transition spd="slow" p14:dur="2000" advTm="68206"/>
    </mc:Choice>
    <mc:Fallback>
      <p:transition spd="slow" advTm="6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The Information Flow</a:t>
            </a:r>
          </a:p>
        </p:txBody>
      </p:sp>
      <p:sp>
        <p:nvSpPr>
          <p:cNvPr id="3" name="Content Placeholder 2"/>
          <p:cNvSpPr>
            <a:spLocks noGrp="1"/>
          </p:cNvSpPr>
          <p:nvPr>
            <p:ph idx="1"/>
          </p:nvPr>
        </p:nvSpPr>
        <p:spPr/>
        <p:txBody>
          <a:bodyPr>
            <a:normAutofit/>
          </a:bodyPr>
          <a:lstStyle/>
          <a:p>
            <a:r>
              <a:rPr lang="sv-SE" sz="1600" dirty="0"/>
              <a:t>It is also possible in UML Activty Diagram to model the flow of data or information </a:t>
            </a:r>
          </a:p>
          <a:p>
            <a:r>
              <a:rPr lang="sv-SE" sz="1600" dirty="0"/>
              <a:t>The flow of data or information is shown as a labeled box, and it model explicitly the input to and output from actions</a:t>
            </a:r>
          </a:p>
        </p:txBody>
      </p:sp>
      <p:sp>
        <p:nvSpPr>
          <p:cNvPr id="4" name="Oval 3"/>
          <p:cNvSpPr>
            <a:spLocks noChangeArrowheads="1"/>
          </p:cNvSpPr>
          <p:nvPr/>
        </p:nvSpPr>
        <p:spPr bwMode="auto">
          <a:xfrm>
            <a:off x="916278" y="4350827"/>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5" name="AutoShape 4"/>
          <p:cNvSpPr>
            <a:spLocks noChangeArrowheads="1"/>
          </p:cNvSpPr>
          <p:nvPr/>
        </p:nvSpPr>
        <p:spPr bwMode="auto">
          <a:xfrm>
            <a:off x="2104521" y="4350828"/>
            <a:ext cx="972741" cy="410396"/>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grpSp>
        <p:nvGrpSpPr>
          <p:cNvPr id="6" name="Group 5"/>
          <p:cNvGrpSpPr>
            <a:grpSpLocks/>
          </p:cNvGrpSpPr>
          <p:nvPr/>
        </p:nvGrpSpPr>
        <p:grpSpPr bwMode="auto">
          <a:xfrm>
            <a:off x="7452284" y="4297249"/>
            <a:ext cx="269081" cy="270272"/>
            <a:chOff x="3198" y="3838"/>
            <a:chExt cx="226" cy="227"/>
          </a:xfrm>
        </p:grpSpPr>
        <p:sp>
          <p:nvSpPr>
            <p:cNvPr id="7" name="Oval 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8" name="Oval 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grpSp>
      <p:sp>
        <p:nvSpPr>
          <p:cNvPr id="9" name="Line 8"/>
          <p:cNvSpPr>
            <a:spLocks noChangeShapeType="1"/>
          </p:cNvSpPr>
          <p:nvPr/>
        </p:nvSpPr>
        <p:spPr bwMode="auto">
          <a:xfrm>
            <a:off x="1078203" y="4459174"/>
            <a:ext cx="102631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0" name="AutoShape 16"/>
          <p:cNvSpPr>
            <a:spLocks noChangeArrowheads="1"/>
          </p:cNvSpPr>
          <p:nvPr/>
        </p:nvSpPr>
        <p:spPr bwMode="auto">
          <a:xfrm>
            <a:off x="5456798" y="4331777"/>
            <a:ext cx="972741" cy="402063"/>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sp>
        <p:nvSpPr>
          <p:cNvPr id="11" name="Line 17"/>
          <p:cNvSpPr>
            <a:spLocks noChangeShapeType="1"/>
          </p:cNvSpPr>
          <p:nvPr/>
        </p:nvSpPr>
        <p:spPr bwMode="auto">
          <a:xfrm>
            <a:off x="3077263" y="4459174"/>
            <a:ext cx="597696"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2" name="Line 18"/>
          <p:cNvSpPr>
            <a:spLocks noChangeShapeType="1"/>
          </p:cNvSpPr>
          <p:nvPr/>
        </p:nvSpPr>
        <p:spPr bwMode="auto">
          <a:xfrm>
            <a:off x="6425965" y="4459174"/>
            <a:ext cx="1026319"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13" name="Text Box 29"/>
          <p:cNvSpPr txBox="1">
            <a:spLocks noChangeArrowheads="1"/>
          </p:cNvSpPr>
          <p:nvPr/>
        </p:nvSpPr>
        <p:spPr bwMode="auto">
          <a:xfrm>
            <a:off x="2123571" y="4410359"/>
            <a:ext cx="104537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Receive order</a:t>
            </a:r>
          </a:p>
        </p:txBody>
      </p:sp>
      <p:sp>
        <p:nvSpPr>
          <p:cNvPr id="14" name="Text Box 29"/>
          <p:cNvSpPr txBox="1">
            <a:spLocks noChangeArrowheads="1"/>
          </p:cNvSpPr>
          <p:nvPr/>
        </p:nvSpPr>
        <p:spPr bwMode="auto">
          <a:xfrm>
            <a:off x="5473465" y="4393690"/>
            <a:ext cx="1113234" cy="35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Deliver products</a:t>
            </a:r>
          </a:p>
        </p:txBody>
      </p:sp>
      <p:sp>
        <p:nvSpPr>
          <p:cNvPr id="15" name="AutoShape 16"/>
          <p:cNvSpPr>
            <a:spLocks noChangeArrowheads="1"/>
          </p:cNvSpPr>
          <p:nvPr/>
        </p:nvSpPr>
        <p:spPr bwMode="auto">
          <a:xfrm>
            <a:off x="3698557" y="4320198"/>
            <a:ext cx="1140576" cy="402063"/>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100" i="0"/>
          </a:p>
        </p:txBody>
      </p:sp>
      <p:sp>
        <p:nvSpPr>
          <p:cNvPr id="16" name="Text Box 29"/>
          <p:cNvSpPr txBox="1">
            <a:spLocks noChangeArrowheads="1"/>
          </p:cNvSpPr>
          <p:nvPr/>
        </p:nvSpPr>
        <p:spPr bwMode="auto">
          <a:xfrm>
            <a:off x="3719914" y="4392088"/>
            <a:ext cx="1236925"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i="0" dirty="0"/>
              <a:t>Get ordered products</a:t>
            </a:r>
          </a:p>
        </p:txBody>
      </p:sp>
      <p:sp>
        <p:nvSpPr>
          <p:cNvPr id="17" name="Line 17"/>
          <p:cNvSpPr>
            <a:spLocks noChangeShapeType="1"/>
          </p:cNvSpPr>
          <p:nvPr/>
        </p:nvSpPr>
        <p:spPr bwMode="auto">
          <a:xfrm>
            <a:off x="4839133" y="4512752"/>
            <a:ext cx="597696" cy="0"/>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20" name="Rectangle 19"/>
          <p:cNvSpPr/>
          <p:nvPr/>
        </p:nvSpPr>
        <p:spPr>
          <a:xfrm>
            <a:off x="3298676" y="3421291"/>
            <a:ext cx="941361" cy="4213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 name="Line 8"/>
          <p:cNvSpPr>
            <a:spLocks noChangeShapeType="1"/>
          </p:cNvSpPr>
          <p:nvPr/>
        </p:nvSpPr>
        <p:spPr bwMode="auto">
          <a:xfrm flipV="1">
            <a:off x="2564102" y="3647322"/>
            <a:ext cx="734574" cy="691905"/>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a:p>
        </p:txBody>
      </p:sp>
      <p:sp>
        <p:nvSpPr>
          <p:cNvPr id="22" name="TextBox 21"/>
          <p:cNvSpPr txBox="1"/>
          <p:nvPr/>
        </p:nvSpPr>
        <p:spPr>
          <a:xfrm>
            <a:off x="3476531" y="3472661"/>
            <a:ext cx="763506" cy="307777"/>
          </a:xfrm>
          <a:prstGeom prst="rect">
            <a:avLst/>
          </a:prstGeom>
          <a:noFill/>
        </p:spPr>
        <p:txBody>
          <a:bodyPr wrap="square" rtlCol="0">
            <a:spAutoFit/>
          </a:bodyPr>
          <a:lstStyle/>
          <a:p>
            <a:r>
              <a:rPr lang="sv-SE" sz="1400" dirty="0">
                <a:latin typeface="Arial" panose="020B0604020202020204" pitchFamily="34" charset="0"/>
              </a:rPr>
              <a:t>order</a:t>
            </a:r>
          </a:p>
        </p:txBody>
      </p:sp>
      <p:cxnSp>
        <p:nvCxnSpPr>
          <p:cNvPr id="24" name="Straight Arrow Connector 23"/>
          <p:cNvCxnSpPr>
            <a:stCxn id="20" idx="3"/>
          </p:cNvCxnSpPr>
          <p:nvPr/>
        </p:nvCxnSpPr>
        <p:spPr>
          <a:xfrm>
            <a:off x="4240037" y="3631967"/>
            <a:ext cx="352511" cy="665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Audio 33">
            <a:hlinkClick r:id="" action="ppaction://media"/>
            <a:extLst>
              <a:ext uri="{FF2B5EF4-FFF2-40B4-BE49-F238E27FC236}">
                <a16:creationId xmlns:a16="http://schemas.microsoft.com/office/drawing/2014/main" id="{D8002F05-D256-4916-8350-943498D430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947645268"/>
      </p:ext>
    </p:extLst>
  </p:cSld>
  <p:clrMapOvr>
    <a:masterClrMapping/>
  </p:clrMapOvr>
  <mc:AlternateContent xmlns:mc="http://schemas.openxmlformats.org/markup-compatibility/2006">
    <mc:Choice xmlns:p14="http://schemas.microsoft.com/office/powerpoint/2010/main" Requires="p14">
      <p:transition spd="slow" p14:dur="2000" advTm="43830"/>
    </mc:Choice>
    <mc:Fallback>
      <p:transition spd="slow" advTm="4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FE4C6D5C-E9B2-4180-B28A-9615B3EBB9F5}" type="slidenum">
              <a:rPr lang="sv-SE" altLang="sv-SE" sz="750" i="0"/>
              <a:pPr eaLnBrk="1" hangingPunct="1"/>
              <a:t>7</a:t>
            </a:fld>
            <a:endParaRPr lang="sv-SE" altLang="sv-SE" sz="750" i="0"/>
          </a:p>
        </p:txBody>
      </p:sp>
      <p:sp>
        <p:nvSpPr>
          <p:cNvPr id="16387" name="Rectangle 2"/>
          <p:cNvSpPr>
            <a:spLocks noGrp="1" noChangeArrowheads="1"/>
          </p:cNvSpPr>
          <p:nvPr>
            <p:ph type="title"/>
          </p:nvPr>
        </p:nvSpPr>
        <p:spPr>
          <a:noFill/>
        </p:spPr>
        <p:txBody>
          <a:bodyPr/>
          <a:lstStyle/>
          <a:p>
            <a:r>
              <a:rPr lang="sv-SE" altLang="sv-SE" dirty="0"/>
              <a:t>Control flow: Parallel behaviour</a:t>
            </a:r>
          </a:p>
        </p:txBody>
      </p:sp>
      <p:sp>
        <p:nvSpPr>
          <p:cNvPr id="16388" name="Line 3"/>
          <p:cNvSpPr>
            <a:spLocks noChangeShapeType="1"/>
          </p:cNvSpPr>
          <p:nvPr/>
        </p:nvSpPr>
        <p:spPr bwMode="auto">
          <a:xfrm flipV="1">
            <a:off x="1001316" y="2313385"/>
            <a:ext cx="3511153" cy="119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600"/>
          </a:p>
        </p:txBody>
      </p:sp>
      <p:sp>
        <p:nvSpPr>
          <p:cNvPr id="16389" name="Line 4"/>
          <p:cNvSpPr>
            <a:spLocks noChangeShapeType="1"/>
          </p:cNvSpPr>
          <p:nvPr/>
        </p:nvSpPr>
        <p:spPr bwMode="auto">
          <a:xfrm flipV="1">
            <a:off x="1001316" y="3555206"/>
            <a:ext cx="3511153" cy="1191"/>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600"/>
          </a:p>
        </p:txBody>
      </p:sp>
      <p:sp>
        <p:nvSpPr>
          <p:cNvPr id="16390" name="Line 5"/>
          <p:cNvSpPr>
            <a:spLocks noChangeShapeType="1"/>
          </p:cNvSpPr>
          <p:nvPr/>
        </p:nvSpPr>
        <p:spPr bwMode="auto">
          <a:xfrm>
            <a:off x="1488281" y="2044303"/>
            <a:ext cx="0" cy="2702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6391" name="Line 6"/>
          <p:cNvSpPr>
            <a:spLocks noChangeShapeType="1"/>
          </p:cNvSpPr>
          <p:nvPr/>
        </p:nvSpPr>
        <p:spPr bwMode="auto">
          <a:xfrm>
            <a:off x="1972866" y="2313385"/>
            <a:ext cx="0" cy="2702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6392" name="Line 7"/>
          <p:cNvSpPr>
            <a:spLocks noChangeShapeType="1"/>
          </p:cNvSpPr>
          <p:nvPr/>
        </p:nvSpPr>
        <p:spPr bwMode="auto">
          <a:xfrm>
            <a:off x="1972866" y="2800351"/>
            <a:ext cx="0" cy="2702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6393" name="Line 8"/>
          <p:cNvSpPr>
            <a:spLocks noChangeShapeType="1"/>
          </p:cNvSpPr>
          <p:nvPr/>
        </p:nvSpPr>
        <p:spPr bwMode="auto">
          <a:xfrm>
            <a:off x="1972866" y="3286126"/>
            <a:ext cx="0" cy="2702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6394" name="Line 9"/>
          <p:cNvSpPr>
            <a:spLocks noChangeShapeType="1"/>
          </p:cNvSpPr>
          <p:nvPr/>
        </p:nvSpPr>
        <p:spPr bwMode="auto">
          <a:xfrm>
            <a:off x="3487341" y="2314576"/>
            <a:ext cx="0" cy="2702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6395" name="Line 10"/>
          <p:cNvSpPr>
            <a:spLocks noChangeShapeType="1"/>
          </p:cNvSpPr>
          <p:nvPr/>
        </p:nvSpPr>
        <p:spPr bwMode="auto">
          <a:xfrm>
            <a:off x="2689622" y="3556397"/>
            <a:ext cx="0" cy="270272"/>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6396" name="Line 11"/>
          <p:cNvSpPr>
            <a:spLocks noChangeShapeType="1"/>
          </p:cNvSpPr>
          <p:nvPr/>
        </p:nvSpPr>
        <p:spPr bwMode="auto">
          <a:xfrm>
            <a:off x="3487341" y="2800351"/>
            <a:ext cx="0" cy="754856"/>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16397" name="AutoShape 12"/>
          <p:cNvSpPr>
            <a:spLocks noChangeArrowheads="1"/>
          </p:cNvSpPr>
          <p:nvPr/>
        </p:nvSpPr>
        <p:spPr bwMode="auto">
          <a:xfrm>
            <a:off x="1131094" y="2583656"/>
            <a:ext cx="1554956" cy="240970"/>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16398" name="AutoShape 13"/>
          <p:cNvSpPr>
            <a:spLocks noChangeArrowheads="1"/>
          </p:cNvSpPr>
          <p:nvPr/>
        </p:nvSpPr>
        <p:spPr bwMode="auto">
          <a:xfrm>
            <a:off x="1487092" y="3070623"/>
            <a:ext cx="1198958" cy="240969"/>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16399" name="AutoShape 14"/>
          <p:cNvSpPr>
            <a:spLocks noChangeArrowheads="1"/>
          </p:cNvSpPr>
          <p:nvPr/>
        </p:nvSpPr>
        <p:spPr bwMode="auto">
          <a:xfrm>
            <a:off x="2202656" y="3826669"/>
            <a:ext cx="1187816" cy="204787"/>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16400" name="AutoShape 15"/>
          <p:cNvSpPr>
            <a:spLocks noChangeArrowheads="1"/>
          </p:cNvSpPr>
          <p:nvPr/>
        </p:nvSpPr>
        <p:spPr bwMode="auto">
          <a:xfrm>
            <a:off x="3000375" y="2583656"/>
            <a:ext cx="1695450" cy="222647"/>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16401" name="AutoShape 16"/>
          <p:cNvSpPr>
            <a:spLocks noChangeArrowheads="1"/>
          </p:cNvSpPr>
          <p:nvPr/>
        </p:nvSpPr>
        <p:spPr bwMode="auto">
          <a:xfrm>
            <a:off x="1001316" y="1811667"/>
            <a:ext cx="1201339" cy="26670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endParaRPr lang="sv-SE" altLang="sv-SE" sz="1050" i="0"/>
          </a:p>
        </p:txBody>
      </p:sp>
      <p:sp>
        <p:nvSpPr>
          <p:cNvPr id="1021969" name="Rectangle 17"/>
          <p:cNvSpPr>
            <a:spLocks noChangeArrowheads="1"/>
          </p:cNvSpPr>
          <p:nvPr/>
        </p:nvSpPr>
        <p:spPr bwMode="auto">
          <a:xfrm>
            <a:off x="5754291" y="2029041"/>
            <a:ext cx="1296592" cy="566309"/>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AND split</a:t>
            </a:r>
          </a:p>
          <a:p>
            <a:pPr algn="ctr" eaLnBrk="1" hangingPunct="1">
              <a:spcBef>
                <a:spcPct val="20000"/>
              </a:spcBef>
              <a:buClr>
                <a:schemeClr val="bg1"/>
              </a:buClr>
              <a:buFont typeface="Wingdings" panose="05000000000000000000" pitchFamily="2" charset="2"/>
              <a:buNone/>
            </a:pPr>
            <a:r>
              <a:rPr lang="sv-SE" altLang="sv-SE" dirty="0"/>
              <a:t> (or fork)</a:t>
            </a:r>
            <a:endParaRPr lang="en-US" altLang="sv-SE" dirty="0"/>
          </a:p>
        </p:txBody>
      </p:sp>
      <p:sp>
        <p:nvSpPr>
          <p:cNvPr id="1021970" name="AutoShape 18"/>
          <p:cNvSpPr>
            <a:spLocks noChangeArrowheads="1"/>
          </p:cNvSpPr>
          <p:nvPr/>
        </p:nvSpPr>
        <p:spPr bwMode="auto">
          <a:xfrm>
            <a:off x="5051823" y="2259806"/>
            <a:ext cx="377428" cy="535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021971" name="Rectangle 19"/>
          <p:cNvSpPr>
            <a:spLocks noChangeArrowheads="1"/>
          </p:cNvSpPr>
          <p:nvPr/>
        </p:nvSpPr>
        <p:spPr bwMode="auto">
          <a:xfrm>
            <a:off x="5754291" y="3141114"/>
            <a:ext cx="1356121" cy="781752"/>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AND join </a:t>
            </a:r>
          </a:p>
          <a:p>
            <a:pPr algn="ctr" eaLnBrk="1" hangingPunct="1">
              <a:spcBef>
                <a:spcPct val="20000"/>
              </a:spcBef>
              <a:buClr>
                <a:schemeClr val="bg1"/>
              </a:buClr>
              <a:buFont typeface="Wingdings" panose="05000000000000000000" pitchFamily="2" charset="2"/>
              <a:buNone/>
            </a:pPr>
            <a:r>
              <a:rPr lang="sv-SE" altLang="sv-SE" dirty="0"/>
              <a:t>(or join or syncronization </a:t>
            </a:r>
            <a:endParaRPr lang="en-US" altLang="sv-SE" b="1" dirty="0"/>
          </a:p>
        </p:txBody>
      </p:sp>
      <p:sp>
        <p:nvSpPr>
          <p:cNvPr id="1021972" name="AutoShape 20"/>
          <p:cNvSpPr>
            <a:spLocks noChangeArrowheads="1"/>
          </p:cNvSpPr>
          <p:nvPr/>
        </p:nvSpPr>
        <p:spPr bwMode="auto">
          <a:xfrm>
            <a:off x="5051823" y="3494485"/>
            <a:ext cx="377428" cy="53578"/>
          </a:xfrm>
          <a:prstGeom prst="leftArrow">
            <a:avLst>
              <a:gd name="adj1" fmla="val 50000"/>
              <a:gd name="adj2" fmla="val 176112"/>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200"/>
          </a:p>
        </p:txBody>
      </p:sp>
      <p:sp>
        <p:nvSpPr>
          <p:cNvPr id="16406" name="Text Box 29"/>
          <p:cNvSpPr txBox="1">
            <a:spLocks noChangeArrowheads="1"/>
          </p:cNvSpPr>
          <p:nvPr/>
        </p:nvSpPr>
        <p:spPr bwMode="auto">
          <a:xfrm>
            <a:off x="1004888" y="1875235"/>
            <a:ext cx="119776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Receive order</a:t>
            </a:r>
          </a:p>
        </p:txBody>
      </p:sp>
      <p:sp>
        <p:nvSpPr>
          <p:cNvPr id="16407" name="Text Box 29"/>
          <p:cNvSpPr txBox="1">
            <a:spLocks noChangeArrowheads="1"/>
          </p:cNvSpPr>
          <p:nvPr/>
        </p:nvSpPr>
        <p:spPr bwMode="auto">
          <a:xfrm>
            <a:off x="3050381" y="2628901"/>
            <a:ext cx="1716881"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a:t>Update customer info</a:t>
            </a:r>
          </a:p>
        </p:txBody>
      </p:sp>
      <p:sp>
        <p:nvSpPr>
          <p:cNvPr id="16408" name="Text Box 29"/>
          <p:cNvSpPr txBox="1">
            <a:spLocks noChangeArrowheads="1"/>
          </p:cNvSpPr>
          <p:nvPr/>
        </p:nvSpPr>
        <p:spPr bwMode="auto">
          <a:xfrm>
            <a:off x="1096566" y="2634854"/>
            <a:ext cx="1716880"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Get ordered products</a:t>
            </a:r>
          </a:p>
        </p:txBody>
      </p:sp>
      <p:sp>
        <p:nvSpPr>
          <p:cNvPr id="16409" name="Text Box 29"/>
          <p:cNvSpPr txBox="1">
            <a:spLocks noChangeArrowheads="1"/>
          </p:cNvSpPr>
          <p:nvPr/>
        </p:nvSpPr>
        <p:spPr bwMode="auto">
          <a:xfrm>
            <a:off x="1498997" y="3111104"/>
            <a:ext cx="1560909"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Calculate sum</a:t>
            </a:r>
          </a:p>
        </p:txBody>
      </p:sp>
      <p:sp>
        <p:nvSpPr>
          <p:cNvPr id="16410" name="Text Box 29"/>
          <p:cNvSpPr txBox="1">
            <a:spLocks noChangeArrowheads="1"/>
          </p:cNvSpPr>
          <p:nvPr/>
        </p:nvSpPr>
        <p:spPr bwMode="auto">
          <a:xfrm>
            <a:off x="2144143" y="3861198"/>
            <a:ext cx="1560910" cy="21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lnSpc>
                <a:spcPct val="60000"/>
              </a:lnSpc>
            </a:pPr>
            <a:r>
              <a:rPr lang="sv-SE" altLang="sv-SE" sz="1200" i="0" dirty="0"/>
              <a:t>Deliver products</a:t>
            </a:r>
          </a:p>
        </p:txBody>
      </p:sp>
      <p:sp>
        <p:nvSpPr>
          <p:cNvPr id="27" name="Line 9"/>
          <p:cNvSpPr>
            <a:spLocks noChangeShapeType="1"/>
          </p:cNvSpPr>
          <p:nvPr/>
        </p:nvSpPr>
        <p:spPr bwMode="auto">
          <a:xfrm>
            <a:off x="1470425" y="1563539"/>
            <a:ext cx="119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28" name="Line 9"/>
          <p:cNvSpPr>
            <a:spLocks noChangeShapeType="1"/>
          </p:cNvSpPr>
          <p:nvPr/>
        </p:nvSpPr>
        <p:spPr bwMode="auto">
          <a:xfrm>
            <a:off x="2684860" y="4058113"/>
            <a:ext cx="1190" cy="215503"/>
          </a:xfrm>
          <a:prstGeom prst="line">
            <a:avLst/>
          </a:prstGeom>
          <a:noFill/>
          <a:ln w="9525">
            <a:solidFill>
              <a:schemeClr val="tx1"/>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sv-SE" sz="1600"/>
          </a:p>
        </p:txBody>
      </p:sp>
      <p:sp>
        <p:nvSpPr>
          <p:cNvPr id="29" name="Oval 3"/>
          <p:cNvSpPr>
            <a:spLocks noChangeArrowheads="1"/>
          </p:cNvSpPr>
          <p:nvPr/>
        </p:nvSpPr>
        <p:spPr bwMode="auto">
          <a:xfrm>
            <a:off x="1406129" y="1392825"/>
            <a:ext cx="161925" cy="161925"/>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grpSp>
        <p:nvGrpSpPr>
          <p:cNvPr id="30" name="Group 5"/>
          <p:cNvGrpSpPr>
            <a:grpSpLocks/>
          </p:cNvGrpSpPr>
          <p:nvPr/>
        </p:nvGrpSpPr>
        <p:grpSpPr bwMode="auto">
          <a:xfrm>
            <a:off x="2541234" y="4276693"/>
            <a:ext cx="269081" cy="270272"/>
            <a:chOff x="3198" y="3838"/>
            <a:chExt cx="226" cy="227"/>
          </a:xfrm>
        </p:grpSpPr>
        <p:sp>
          <p:nvSpPr>
            <p:cNvPr id="31" name="Oval 6"/>
            <p:cNvSpPr>
              <a:spLocks noChangeArrowheads="1"/>
            </p:cNvSpPr>
            <p:nvPr/>
          </p:nvSpPr>
          <p:spPr bwMode="auto">
            <a:xfrm>
              <a:off x="3243" y="3884"/>
              <a:ext cx="136" cy="136"/>
            </a:xfrm>
            <a:prstGeom prst="ellipse">
              <a:avLst/>
            </a:prstGeom>
            <a:solidFill>
              <a:schemeClr val="tx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sp>
          <p:nvSpPr>
            <p:cNvPr id="32" name="Oval 7"/>
            <p:cNvSpPr>
              <a:spLocks noChangeArrowheads="1"/>
            </p:cNvSpPr>
            <p:nvPr/>
          </p:nvSpPr>
          <p:spPr bwMode="auto">
            <a:xfrm>
              <a:off x="3198" y="3838"/>
              <a:ext cx="226" cy="2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endParaRPr lang="sv-SE" altLang="sv-SE" sz="1800" b="1" i="0"/>
            </a:p>
          </p:txBody>
        </p:sp>
      </p:grpSp>
      <p:pic>
        <p:nvPicPr>
          <p:cNvPr id="9" name="Audio 8">
            <a:hlinkClick r:id="" action="ppaction://media"/>
            <a:extLst>
              <a:ext uri="{FF2B5EF4-FFF2-40B4-BE49-F238E27FC236}">
                <a16:creationId xmlns:a16="http://schemas.microsoft.com/office/drawing/2014/main" id="{BB8A8C6C-6E1A-4FE3-B187-846F2FBF49D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71036463"/>
      </p:ext>
    </p:extLst>
  </p:cSld>
  <p:clrMapOvr>
    <a:masterClrMapping/>
  </p:clrMapOvr>
  <mc:AlternateContent xmlns:mc="http://schemas.openxmlformats.org/markup-compatibility/2006">
    <mc:Choice xmlns:p14="http://schemas.microsoft.com/office/powerpoint/2010/main" Requires="p14">
      <p:transition spd="slow" p14:dur="2000" advTm="85696"/>
    </mc:Choice>
    <mc:Fallback>
      <p:transition spd="slow" advTm="8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FE4C6D5C-E9B2-4180-B28A-9615B3EBB9F5}" type="slidenum">
              <a:rPr lang="sv-SE" altLang="sv-SE" sz="750" i="0"/>
              <a:pPr eaLnBrk="1" hangingPunct="1"/>
              <a:t>8</a:t>
            </a:fld>
            <a:endParaRPr lang="sv-SE" altLang="sv-SE" sz="750" i="0"/>
          </a:p>
        </p:txBody>
      </p:sp>
      <p:sp>
        <p:nvSpPr>
          <p:cNvPr id="16387" name="Rectangle 2"/>
          <p:cNvSpPr>
            <a:spLocks noGrp="1" noChangeArrowheads="1"/>
          </p:cNvSpPr>
          <p:nvPr>
            <p:ph type="title"/>
          </p:nvPr>
        </p:nvSpPr>
        <p:spPr>
          <a:noFill/>
        </p:spPr>
        <p:txBody>
          <a:bodyPr/>
          <a:lstStyle/>
          <a:p>
            <a:r>
              <a:rPr lang="sv-SE" altLang="sv-SE" dirty="0"/>
              <a:t>Control flow: Parallel behaviour</a:t>
            </a:r>
          </a:p>
        </p:txBody>
      </p:sp>
      <p:sp>
        <p:nvSpPr>
          <p:cNvPr id="29" name="TextBox 28"/>
          <p:cNvSpPr txBox="1"/>
          <p:nvPr/>
        </p:nvSpPr>
        <p:spPr>
          <a:xfrm>
            <a:off x="835828" y="1673757"/>
            <a:ext cx="2595741" cy="3221395"/>
          </a:xfrm>
          <a:prstGeom prst="rect">
            <a:avLst/>
          </a:prstGeom>
          <a:noFill/>
        </p:spPr>
        <p:txBody>
          <a:bodyPr wrap="square" rtlCol="0">
            <a:spAutoFit/>
          </a:bodyPr>
          <a:lstStyle/>
          <a:p>
            <a:pPr marL="342900" indent="-342900">
              <a:lnSpc>
                <a:spcPts val="2900"/>
              </a:lnSpc>
              <a:spcBef>
                <a:spcPct val="20000"/>
              </a:spcBef>
              <a:buSzPct val="93000"/>
              <a:buFont typeface="Verdana" pitchFamily="34" charset="0"/>
              <a:buChar char="●"/>
            </a:pPr>
            <a:r>
              <a:rPr lang="sv-SE" sz="1600" dirty="0">
                <a:latin typeface="Verdana" pitchFamily="34" charset="0"/>
                <a:ea typeface="Verdana" pitchFamily="34" charset="0"/>
                <a:cs typeface="Verdana" pitchFamily="34" charset="0"/>
              </a:rPr>
              <a:t>An </a:t>
            </a:r>
            <a:r>
              <a:rPr lang="sv-SE" sz="1600" b="1" dirty="0">
                <a:latin typeface="Verdana" pitchFamily="34" charset="0"/>
                <a:ea typeface="Verdana" pitchFamily="34" charset="0"/>
                <a:cs typeface="Verdana" pitchFamily="34" charset="0"/>
              </a:rPr>
              <a:t>AND split </a:t>
            </a:r>
            <a:r>
              <a:rPr lang="sv-SE" sz="1600" dirty="0">
                <a:latin typeface="Verdana" pitchFamily="34" charset="0"/>
                <a:ea typeface="Verdana" pitchFamily="34" charset="0"/>
                <a:cs typeface="Verdana" pitchFamily="34" charset="0"/>
              </a:rPr>
              <a:t>has one flow in and several flows out </a:t>
            </a:r>
          </a:p>
          <a:p>
            <a:pPr>
              <a:lnSpc>
                <a:spcPts val="2900"/>
              </a:lnSpc>
              <a:spcBef>
                <a:spcPct val="20000"/>
              </a:spcBef>
              <a:buSzPct val="93000"/>
            </a:pPr>
            <a:endParaRPr lang="sv-SE" sz="1600" dirty="0">
              <a:latin typeface="Verdana" pitchFamily="34" charset="0"/>
              <a:ea typeface="Verdana" pitchFamily="34" charset="0"/>
              <a:cs typeface="Verdana" pitchFamily="34" charset="0"/>
            </a:endParaRPr>
          </a:p>
          <a:p>
            <a:pPr marL="342900" indent="-342900">
              <a:lnSpc>
                <a:spcPts val="2900"/>
              </a:lnSpc>
              <a:spcBef>
                <a:spcPct val="20000"/>
              </a:spcBef>
              <a:buSzPct val="93000"/>
              <a:buFont typeface="Verdana" pitchFamily="34" charset="0"/>
              <a:buChar char="●"/>
            </a:pPr>
            <a:r>
              <a:rPr lang="sv-SE" sz="1600" dirty="0">
                <a:latin typeface="Verdana" pitchFamily="34" charset="0"/>
                <a:ea typeface="Verdana" pitchFamily="34" charset="0"/>
                <a:cs typeface="Verdana" pitchFamily="34" charset="0"/>
              </a:rPr>
              <a:t>An </a:t>
            </a:r>
            <a:r>
              <a:rPr lang="sv-SE" sz="1600" b="1" dirty="0">
                <a:latin typeface="Verdana" pitchFamily="34" charset="0"/>
                <a:ea typeface="Verdana" pitchFamily="34" charset="0"/>
                <a:cs typeface="Verdana" pitchFamily="34" charset="0"/>
              </a:rPr>
              <a:t>AND join </a:t>
            </a:r>
            <a:r>
              <a:rPr lang="sv-SE" sz="1600" dirty="0">
                <a:latin typeface="Verdana" pitchFamily="34" charset="0"/>
                <a:ea typeface="Verdana" pitchFamily="34" charset="0"/>
                <a:cs typeface="Verdana" pitchFamily="34" charset="0"/>
              </a:rPr>
              <a:t>has several flows in and one flow out</a:t>
            </a:r>
          </a:p>
          <a:p>
            <a:pPr lvl="1">
              <a:lnSpc>
                <a:spcPts val="2900"/>
              </a:lnSpc>
              <a:spcBef>
                <a:spcPct val="20000"/>
              </a:spcBef>
              <a:buSzPct val="93000"/>
            </a:pPr>
            <a:endParaRPr lang="sv-SE" sz="1400" dirty="0">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574" y="1632661"/>
            <a:ext cx="3773488" cy="3170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Audio 2">
            <a:hlinkClick r:id="" action="ppaction://media"/>
            <a:extLst>
              <a:ext uri="{FF2B5EF4-FFF2-40B4-BE49-F238E27FC236}">
                <a16:creationId xmlns:a16="http://schemas.microsoft.com/office/drawing/2014/main" id="{892B78CC-E562-4D2D-939E-B2F7B2BD957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610103065"/>
      </p:ext>
    </p:extLst>
  </p:cSld>
  <p:clrMapOvr>
    <a:masterClrMapping/>
  </p:clrMapOvr>
  <mc:AlternateContent xmlns:mc="http://schemas.openxmlformats.org/markup-compatibility/2006">
    <mc:Choice xmlns:p14="http://schemas.microsoft.com/office/powerpoint/2010/main" Requires="p14">
      <p:transition spd="slow" p14:dur="2000" advTm="35211"/>
    </mc:Choice>
    <mc:Fallback>
      <p:transition spd="slow" advTm="3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FE4C6D5C-E9B2-4180-B28A-9615B3EBB9F5}" type="slidenum">
              <a:rPr lang="sv-SE" altLang="sv-SE" sz="750" i="0"/>
              <a:pPr eaLnBrk="1" hangingPunct="1"/>
              <a:t>9</a:t>
            </a:fld>
            <a:endParaRPr lang="sv-SE" altLang="sv-SE" sz="750" i="0"/>
          </a:p>
        </p:txBody>
      </p:sp>
      <p:sp>
        <p:nvSpPr>
          <p:cNvPr id="16387" name="Rectangle 2"/>
          <p:cNvSpPr>
            <a:spLocks noGrp="1" noChangeArrowheads="1"/>
          </p:cNvSpPr>
          <p:nvPr>
            <p:ph type="title"/>
          </p:nvPr>
        </p:nvSpPr>
        <p:spPr>
          <a:noFill/>
        </p:spPr>
        <p:txBody>
          <a:bodyPr/>
          <a:lstStyle/>
          <a:p>
            <a:r>
              <a:rPr lang="sv-SE" altLang="sv-SE" dirty="0"/>
              <a:t>Control flow: Parallel behaviour</a:t>
            </a:r>
          </a:p>
        </p:txBody>
      </p:sp>
      <p:sp>
        <p:nvSpPr>
          <p:cNvPr id="29" name="TextBox 28"/>
          <p:cNvSpPr txBox="1"/>
          <p:nvPr/>
        </p:nvSpPr>
        <p:spPr>
          <a:xfrm>
            <a:off x="846102" y="1499099"/>
            <a:ext cx="3900559" cy="3153364"/>
          </a:xfrm>
          <a:prstGeom prst="rect">
            <a:avLst/>
          </a:prstGeom>
          <a:noFill/>
        </p:spPr>
        <p:txBody>
          <a:bodyPr wrap="square" rtlCol="0">
            <a:spAutoFit/>
          </a:bodyPr>
          <a:lstStyle/>
          <a:p>
            <a:pPr marL="342900" indent="-342900">
              <a:lnSpc>
                <a:spcPts val="2900"/>
              </a:lnSpc>
              <a:spcBef>
                <a:spcPct val="20000"/>
              </a:spcBef>
              <a:buSzPct val="93000"/>
              <a:buFont typeface="Verdana" pitchFamily="34" charset="0"/>
              <a:buChar char="●"/>
            </a:pPr>
            <a:r>
              <a:rPr lang="sv-SE" sz="1600" b="1" dirty="0">
                <a:latin typeface="Verdana" pitchFamily="34" charset="0"/>
                <a:ea typeface="Verdana" pitchFamily="34" charset="0"/>
                <a:cs typeface="Verdana" pitchFamily="34" charset="0"/>
              </a:rPr>
              <a:t>Guidline: </a:t>
            </a:r>
            <a:r>
              <a:rPr lang="sv-SE" sz="1600" dirty="0">
                <a:latin typeface="Verdana" pitchFamily="34" charset="0"/>
                <a:ea typeface="Verdana" pitchFamily="34" charset="0"/>
                <a:cs typeface="Verdana" pitchFamily="34" charset="0"/>
              </a:rPr>
              <a:t>Parallel behaviour can be used in two situations:</a:t>
            </a:r>
          </a:p>
          <a:p>
            <a:pPr marL="800100" lvl="1" indent="-342900">
              <a:lnSpc>
                <a:spcPts val="2900"/>
              </a:lnSpc>
              <a:spcBef>
                <a:spcPct val="20000"/>
              </a:spcBef>
              <a:buSzPct val="93000"/>
              <a:buFont typeface="Verdana" pitchFamily="34" charset="0"/>
              <a:buChar char="●"/>
            </a:pPr>
            <a:r>
              <a:rPr lang="sv-SE" sz="1600" dirty="0">
                <a:latin typeface="Verdana" pitchFamily="34" charset="0"/>
                <a:ea typeface="Verdana" pitchFamily="34" charset="0"/>
                <a:cs typeface="Verdana" pitchFamily="34" charset="0"/>
              </a:rPr>
              <a:t>Situation 1: Two actions occure in the same time</a:t>
            </a:r>
          </a:p>
          <a:p>
            <a:pPr marL="800100" lvl="1" indent="-342900">
              <a:lnSpc>
                <a:spcPts val="2900"/>
              </a:lnSpc>
              <a:spcBef>
                <a:spcPct val="20000"/>
              </a:spcBef>
              <a:buSzPct val="93000"/>
              <a:buFont typeface="Verdana" pitchFamily="34" charset="0"/>
              <a:buChar char="●"/>
            </a:pPr>
            <a:r>
              <a:rPr lang="sv-SE" sz="1600" dirty="0">
                <a:latin typeface="Verdana" pitchFamily="34" charset="0"/>
                <a:ea typeface="Verdana" pitchFamily="34" charset="0"/>
                <a:cs typeface="Verdana" pitchFamily="34" charset="0"/>
              </a:rPr>
              <a:t>Situation 2: Two actions can occure in any order which is not specified</a:t>
            </a:r>
          </a:p>
          <a:p>
            <a:pPr lvl="1">
              <a:lnSpc>
                <a:spcPts val="2900"/>
              </a:lnSpc>
              <a:spcBef>
                <a:spcPct val="20000"/>
              </a:spcBef>
              <a:buSzPct val="93000"/>
            </a:pPr>
            <a:endParaRPr lang="sv-SE" sz="1400" dirty="0">
              <a:latin typeface="Verdana" pitchFamily="34" charset="0"/>
              <a:ea typeface="Verdana" pitchFamily="34" charset="0"/>
              <a:cs typeface="Verdana" pitchFamily="34" charset="0"/>
            </a:endParaRP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4119" y="1632661"/>
            <a:ext cx="3773488" cy="3170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Audio 2">
            <a:hlinkClick r:id="" action="ppaction://media"/>
            <a:extLst>
              <a:ext uri="{FF2B5EF4-FFF2-40B4-BE49-F238E27FC236}">
                <a16:creationId xmlns:a16="http://schemas.microsoft.com/office/drawing/2014/main" id="{4B3FEB7B-F406-4024-A56B-9B5BF10E3F1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875899211"/>
      </p:ext>
    </p:extLst>
  </p:cSld>
  <p:clrMapOvr>
    <a:masterClrMapping/>
  </p:clrMapOvr>
  <mc:AlternateContent xmlns:mc="http://schemas.openxmlformats.org/markup-compatibility/2006">
    <mc:Choice xmlns:p14="http://schemas.microsoft.com/office/powerpoint/2010/main" Requires="p14">
      <p:transition spd="slow" p14:dur="2000" advTm="54251"/>
    </mc:Choice>
    <mc:Fallback>
      <p:transition spd="slow" advTm="5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05,742"/>
  <p:tag name="TIMELINE" val="19,5/37,3/65,9/85,3"/>
</p:tagLst>
</file>

<file path=ppt/tags/tag10.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1.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2.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3.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4.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5.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6.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7.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8.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19.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2.xml><?xml version="1.0" encoding="utf-8"?>
<p:tagLst xmlns:a="http://schemas.openxmlformats.org/drawingml/2006/main" xmlns:r="http://schemas.openxmlformats.org/officeDocument/2006/relationships" xmlns:p="http://schemas.openxmlformats.org/presentationml/2006/main">
  <p:tag name="ELAPSEDTIME" val="105,742"/>
  <p:tag name="TIMELINE" val="19,5/37,3/65,9/85,3"/>
</p:tagLst>
</file>

<file path=ppt/tags/tag20.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21.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22.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ags/tag3.xml><?xml version="1.0" encoding="utf-8"?>
<p:tagLst xmlns:a="http://schemas.openxmlformats.org/drawingml/2006/main" xmlns:r="http://schemas.openxmlformats.org/officeDocument/2006/relationships" xmlns:p="http://schemas.openxmlformats.org/presentationml/2006/main">
  <p:tag name="ELAPSEDTIME" val="128,114"/>
  <p:tag name="TIMELINE" val="37,7/41,2"/>
</p:tagLst>
</file>

<file path=ppt/tags/tag4.xml><?xml version="1.0" encoding="utf-8"?>
<p:tagLst xmlns:a="http://schemas.openxmlformats.org/drawingml/2006/main" xmlns:r="http://schemas.openxmlformats.org/officeDocument/2006/relationships" xmlns:p="http://schemas.openxmlformats.org/presentationml/2006/main">
  <p:tag name="ELAPSEDTIME" val="128,114"/>
  <p:tag name="TIMELINE" val="37,7/41,2"/>
</p:tagLst>
</file>

<file path=ppt/tags/tag5.xml><?xml version="1.0" encoding="utf-8"?>
<p:tagLst xmlns:a="http://schemas.openxmlformats.org/drawingml/2006/main" xmlns:r="http://schemas.openxmlformats.org/officeDocument/2006/relationships" xmlns:p="http://schemas.openxmlformats.org/presentationml/2006/main">
  <p:tag name="ELAPSEDTIME" val="128,114"/>
  <p:tag name="TIMELINE" val="37,7/41,2"/>
</p:tagLst>
</file>

<file path=ppt/tags/tag6.xml><?xml version="1.0" encoding="utf-8"?>
<p:tagLst xmlns:a="http://schemas.openxmlformats.org/drawingml/2006/main" xmlns:r="http://schemas.openxmlformats.org/officeDocument/2006/relationships" xmlns:p="http://schemas.openxmlformats.org/presentationml/2006/main">
  <p:tag name="ELAPSEDTIME" val="83,249"/>
  <p:tag name="TIMELINE" val="14,4/17,7/36,2"/>
</p:tagLst>
</file>

<file path=ppt/tags/tag7.xml><?xml version="1.0" encoding="utf-8"?>
<p:tagLst xmlns:a="http://schemas.openxmlformats.org/drawingml/2006/main" xmlns:r="http://schemas.openxmlformats.org/officeDocument/2006/relationships" xmlns:p="http://schemas.openxmlformats.org/presentationml/2006/main">
  <p:tag name="ELAPSEDTIME" val="83,249"/>
  <p:tag name="TIMELINE" val="14,4/17,7/36,2"/>
</p:tagLst>
</file>

<file path=ppt/tags/tag8.xml><?xml version="1.0" encoding="utf-8"?>
<p:tagLst xmlns:a="http://schemas.openxmlformats.org/drawingml/2006/main" xmlns:r="http://schemas.openxmlformats.org/officeDocument/2006/relationships" xmlns:p="http://schemas.openxmlformats.org/presentationml/2006/main">
  <p:tag name="ELAPSEDTIME" val="83,249"/>
  <p:tag name="TIMELINE" val="14,4/17,7/36,2"/>
</p:tagLst>
</file>

<file path=ppt/tags/tag9.xml><?xml version="1.0" encoding="utf-8"?>
<p:tagLst xmlns:a="http://schemas.openxmlformats.org/drawingml/2006/main" xmlns:r="http://schemas.openxmlformats.org/officeDocument/2006/relationships" xmlns:p="http://schemas.openxmlformats.org/presentationml/2006/main">
  <p:tag name="ELAPSEDTIME" val="44,333"/>
  <p:tag name="TIMELINE" val="12,8/17,9/23,1/35,7/40,2"/>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1111</TotalTime>
  <Words>3902</Words>
  <Application>Microsoft Office PowerPoint</Application>
  <PresentationFormat>On-screen Show (16:9)</PresentationFormat>
  <Paragraphs>455</Paragraphs>
  <Slides>38</Slides>
  <Notes>23</Notes>
  <HiddenSlides>0</HiddenSlides>
  <MMClips>38</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Processes Modelling with UML Activity Diagram  </vt:lpstr>
      <vt:lpstr>Question to answer </vt:lpstr>
      <vt:lpstr>UML Activity Diagram</vt:lpstr>
      <vt:lpstr>UML Activity Diagram</vt:lpstr>
      <vt:lpstr>The Control Flow</vt:lpstr>
      <vt:lpstr>The Information Flow</vt:lpstr>
      <vt:lpstr>Control flow: Parallel behaviour</vt:lpstr>
      <vt:lpstr>Control flow: Parallel behaviour</vt:lpstr>
      <vt:lpstr>Control flow: Parallel behaviour</vt:lpstr>
      <vt:lpstr>Control flow: Conditional behaviour</vt:lpstr>
      <vt:lpstr>Control flow: Conditional behaviour</vt:lpstr>
      <vt:lpstr>Control flow: Conditional behaviour</vt:lpstr>
      <vt:lpstr>Guidelines</vt:lpstr>
      <vt:lpstr>More Guidelines</vt:lpstr>
      <vt:lpstr>Completed example</vt:lpstr>
      <vt:lpstr>PowerPoint Presentation</vt:lpstr>
      <vt:lpstr>Action vs. Activity</vt:lpstr>
      <vt:lpstr>Action vs. Activity</vt:lpstr>
      <vt:lpstr>Action vs. Activity</vt:lpstr>
      <vt:lpstr>Action vs. Activity</vt:lpstr>
      <vt:lpstr>Token</vt:lpstr>
      <vt:lpstr>Token</vt:lpstr>
      <vt:lpstr>Token</vt:lpstr>
      <vt:lpstr>Token</vt:lpstr>
      <vt:lpstr>Token</vt:lpstr>
      <vt:lpstr>Token</vt:lpstr>
      <vt:lpstr>Token</vt:lpstr>
      <vt:lpstr>Token</vt:lpstr>
      <vt:lpstr>Token</vt:lpstr>
      <vt:lpstr>Token</vt:lpstr>
      <vt:lpstr>Token</vt:lpstr>
      <vt:lpstr>Process instance revisited</vt:lpstr>
      <vt:lpstr>Process instance revisited</vt:lpstr>
      <vt:lpstr>Swimlanes/Lanes/Partitions</vt:lpstr>
      <vt:lpstr>Swimlanes/Lanes/Partitions</vt:lpstr>
      <vt:lpstr>Swimlanes/Lanes Partitions</vt:lpstr>
      <vt:lpstr>Swimlanes/Lanes Partitions</vt:lpstr>
      <vt:lpstr>Question to answer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73</cp:revision>
  <dcterms:created xsi:type="dcterms:W3CDTF">2015-05-25T21:35:52Z</dcterms:created>
  <dcterms:modified xsi:type="dcterms:W3CDTF">2025-09-21T22:39:32Z</dcterms:modified>
</cp:coreProperties>
</file>