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 id="2147483735" r:id="rId2"/>
    <p:sldMasterId id="2147483717" r:id="rId3"/>
    <p:sldMasterId id="2147483750" r:id="rId4"/>
    <p:sldMasterId id="2147483689" r:id="rId5"/>
  </p:sldMasterIdLst>
  <p:notesMasterIdLst>
    <p:notesMasterId r:id="rId29"/>
  </p:notesMasterIdLst>
  <p:handoutMasterIdLst>
    <p:handoutMasterId r:id="rId30"/>
  </p:handoutMasterIdLst>
  <p:sldIdLst>
    <p:sldId id="264" r:id="rId6"/>
    <p:sldId id="297" r:id="rId7"/>
    <p:sldId id="343" r:id="rId8"/>
    <p:sldId id="296" r:id="rId9"/>
    <p:sldId id="304" r:id="rId10"/>
    <p:sldId id="298" r:id="rId11"/>
    <p:sldId id="311" r:id="rId12"/>
    <p:sldId id="303" r:id="rId13"/>
    <p:sldId id="302" r:id="rId14"/>
    <p:sldId id="346" r:id="rId15"/>
    <p:sldId id="332" r:id="rId16"/>
    <p:sldId id="334" r:id="rId17"/>
    <p:sldId id="335" r:id="rId18"/>
    <p:sldId id="333" r:id="rId19"/>
    <p:sldId id="309" r:id="rId20"/>
    <p:sldId id="310" r:id="rId21"/>
    <p:sldId id="341" r:id="rId22"/>
    <p:sldId id="342" r:id="rId23"/>
    <p:sldId id="306" r:id="rId24"/>
    <p:sldId id="307" r:id="rId25"/>
    <p:sldId id="336" r:id="rId26"/>
    <p:sldId id="337" r:id="rId27"/>
    <p:sldId id="345" r:id="rId28"/>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4F"/>
    <a:srgbClr val="939A5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0" autoAdjust="0"/>
    <p:restoredTop sz="94660"/>
  </p:normalViewPr>
  <p:slideViewPr>
    <p:cSldViewPr snapToGrid="0">
      <p:cViewPr varScale="1">
        <p:scale>
          <a:sx n="96" d="100"/>
          <a:sy n="96" d="100"/>
        </p:scale>
        <p:origin x="412" y="5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w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w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w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C84FDD-BB37-6B48-A9C5-1C3155F992C4}" type="datetimeFigureOut">
              <a:rPr lang="en-US" smtClean="0"/>
              <a:t>9/21/2025</a:t>
            </a:fld>
            <a:endParaRPr lang="sv-S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10884B-425D-4B4B-8C23-55A191888549}" type="slidenum">
              <a:rPr lang="sv-SE" smtClean="0"/>
              <a:t>‹#›</a:t>
            </a:fld>
            <a:endParaRPr lang="sv-SE"/>
          </a:p>
        </p:txBody>
      </p:sp>
    </p:spTree>
    <p:extLst>
      <p:ext uri="{BB962C8B-B14F-4D97-AF65-F5344CB8AC3E}">
        <p14:creationId xmlns:p14="http://schemas.microsoft.com/office/powerpoint/2010/main" val="3130230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100B7E-7A17-47E8-A5AB-33071C0C8AAA}" type="datetimeFigureOut">
              <a:rPr lang="sv-SE" smtClean="0"/>
              <a:pPr/>
              <a:t>2025-09-21</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264AB5-3208-46EB-A2CB-53BA67DEFF15}" type="slidenum">
              <a:rPr lang="sv-SE" smtClean="0"/>
              <a:pPr/>
              <a:t>‹#›</a:t>
            </a:fld>
            <a:endParaRPr lang="sv-SE"/>
          </a:p>
        </p:txBody>
      </p:sp>
    </p:spTree>
    <p:extLst>
      <p:ext uri="{BB962C8B-B14F-4D97-AF65-F5344CB8AC3E}">
        <p14:creationId xmlns:p14="http://schemas.microsoft.com/office/powerpoint/2010/main" val="422437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5266984B-3571-4922-8C75-0CFD71F5D64F}" type="slidenum">
              <a:rPr lang="en-US" altLang="sv-SE" sz="1300" i="0"/>
              <a:pPr eaLnBrk="1" hangingPunct="1"/>
              <a:t>2</a:t>
            </a:fld>
            <a:endParaRPr lang="en-US" altLang="sv-SE" sz="1300" i="0"/>
          </a:p>
        </p:txBody>
      </p:sp>
    </p:spTree>
    <p:extLst>
      <p:ext uri="{BB962C8B-B14F-4D97-AF65-F5344CB8AC3E}">
        <p14:creationId xmlns:p14="http://schemas.microsoft.com/office/powerpoint/2010/main" val="1706855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494B03DD-33AD-43FA-8C8E-009BBC9C0714}" type="slidenum">
              <a:rPr lang="en-US" altLang="sv-SE" sz="1300" i="0"/>
              <a:pPr eaLnBrk="1" hangingPunct="1"/>
              <a:t>4</a:t>
            </a:fld>
            <a:endParaRPr lang="en-US" altLang="sv-SE" sz="1300" i="0"/>
          </a:p>
        </p:txBody>
      </p:sp>
      <p:sp>
        <p:nvSpPr>
          <p:cNvPr id="54275" name="Rectangle 2"/>
          <p:cNvSpPr>
            <a:spLocks noGrp="1" noRot="1" noChangeAspect="1" noChangeArrowheads="1" noTextEdit="1"/>
          </p:cNvSpPr>
          <p:nvPr>
            <p:ph type="sldImg"/>
          </p:nvPr>
        </p:nvSpPr>
        <p:spPr>
          <a:xfrm>
            <a:off x="457200" y="511175"/>
            <a:ext cx="6400800" cy="3600450"/>
          </a:xfrm>
          <a:ln/>
        </p:spPr>
      </p:sp>
      <p:sp>
        <p:nvSpPr>
          <p:cNvPr id="54276" name="Rectangle 3"/>
          <p:cNvSpPr>
            <a:spLocks noGrp="1" noChangeArrowheads="1"/>
          </p:cNvSpPr>
          <p:nvPr>
            <p:ph type="body" idx="1"/>
          </p:nvPr>
        </p:nvSpPr>
        <p:spPr>
          <a:xfrm>
            <a:off x="492125" y="4165600"/>
            <a:ext cx="6642100" cy="5133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r>
              <a:rPr lang="sv-SE" altLang="sv-SE">
                <a:latin typeface="Arial" panose="020B0604020202020204" pitchFamily="34" charset="0"/>
              </a:rPr>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Till höger ser vi modeller eller diagram av det som finns i verkligheten. Man bruka säga att dessa modeller/diagram ska representera eller avbilda företeelser i verkligheten.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Notera dock att olika författare har olika syn på relationen mellan modell och diagram. Hos en del författare används modell, eller snarare grafisk modell, och diagram som synonymer.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Notera också att en modell behöver inte vara grafisk, den kan till exempel formuleras i textform eller som en formel.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Om vi då tittar på den högra delen av bilden kan vi notera följande: </a:t>
            </a:r>
          </a:p>
          <a:p>
            <a:pPr eaLnBrk="1" hangingPunct="1"/>
            <a:r>
              <a:rPr lang="sv-SE" altLang="sv-SE">
                <a:latin typeface="Arial" panose="020B0604020202020204" pitchFamily="34" charset="0"/>
              </a:rPr>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ltLang="sv-SE">
                <a:latin typeface="Arial" panose="020B0604020202020204" pitchFamily="34" charset="0"/>
              </a:rPr>
              <a:t>- på mellersta nivån finns användningsfallsdiagram för att modellera interaktionen mellan människor och datorer, </a:t>
            </a:r>
          </a:p>
          <a:p>
            <a:pPr eaLnBrk="1" hangingPunct="1"/>
            <a:r>
              <a:rPr lang="sv-SE" altLang="sv-SE">
                <a:latin typeface="Arial" panose="020B0604020202020204" pitchFamily="34" charset="0"/>
              </a:rPr>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ltLang="sv-SE">
              <a:latin typeface="Arial" panose="020B0604020202020204" pitchFamily="34" charset="0"/>
            </a:endParaRPr>
          </a:p>
          <a:p>
            <a:pPr eaLnBrk="1" hangingPunct="1">
              <a:spcBef>
                <a:spcPct val="0"/>
              </a:spcBef>
            </a:pPr>
            <a:r>
              <a:rPr lang="sv-SE" altLang="sv-SE">
                <a:latin typeface="Arial" panose="020B0604020202020204" pitchFamily="34" charset="0"/>
              </a:rPr>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ltLang="sv-SE">
              <a:latin typeface="Arial" panose="020B0604020202020204" pitchFamily="34" charset="0"/>
            </a:endParaRPr>
          </a:p>
        </p:txBody>
      </p:sp>
    </p:spTree>
    <p:extLst>
      <p:ext uri="{BB962C8B-B14F-4D97-AF65-F5344CB8AC3E}">
        <p14:creationId xmlns:p14="http://schemas.microsoft.com/office/powerpoint/2010/main" val="374421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494B03DD-33AD-43FA-8C8E-009BBC9C0714}" type="slidenum">
              <a:rPr lang="en-US" altLang="sv-SE" sz="1300" i="0"/>
              <a:pPr eaLnBrk="1" hangingPunct="1"/>
              <a:t>5</a:t>
            </a:fld>
            <a:endParaRPr lang="en-US" altLang="sv-SE" sz="1300" i="0"/>
          </a:p>
        </p:txBody>
      </p:sp>
      <p:sp>
        <p:nvSpPr>
          <p:cNvPr id="54275" name="Rectangle 2"/>
          <p:cNvSpPr>
            <a:spLocks noGrp="1" noRot="1" noChangeAspect="1" noChangeArrowheads="1" noTextEdit="1"/>
          </p:cNvSpPr>
          <p:nvPr>
            <p:ph type="sldImg"/>
          </p:nvPr>
        </p:nvSpPr>
        <p:spPr>
          <a:xfrm>
            <a:off x="457200" y="511175"/>
            <a:ext cx="6400800" cy="3600450"/>
          </a:xfrm>
          <a:ln/>
        </p:spPr>
      </p:sp>
      <p:sp>
        <p:nvSpPr>
          <p:cNvPr id="54276" name="Rectangle 3"/>
          <p:cNvSpPr>
            <a:spLocks noGrp="1" noChangeArrowheads="1"/>
          </p:cNvSpPr>
          <p:nvPr>
            <p:ph type="body" idx="1"/>
          </p:nvPr>
        </p:nvSpPr>
        <p:spPr>
          <a:xfrm>
            <a:off x="492125" y="4165600"/>
            <a:ext cx="6642100" cy="5133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r>
              <a:rPr lang="sv-SE" altLang="sv-SE">
                <a:latin typeface="Arial" panose="020B0604020202020204" pitchFamily="34" charset="0"/>
              </a:rPr>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Till höger ser vi modeller eller diagram av det som finns i verkligheten. Man bruka säga att dessa modeller/diagram ska representera eller avbilda företeelser i verkligheten.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Notera dock att olika författare har olika syn på relationen mellan modell och diagram. Hos en del författare används modell, eller snarare grafisk modell, och diagram som synonymer.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Notera också att en modell behöver inte vara grafisk, den kan till exempel formuleras i textform eller som en formel.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Om vi då tittar på den högra delen av bilden kan vi notera följande: </a:t>
            </a:r>
          </a:p>
          <a:p>
            <a:pPr eaLnBrk="1" hangingPunct="1"/>
            <a:r>
              <a:rPr lang="sv-SE" altLang="sv-SE">
                <a:latin typeface="Arial" panose="020B0604020202020204" pitchFamily="34" charset="0"/>
              </a:rPr>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ltLang="sv-SE">
                <a:latin typeface="Arial" panose="020B0604020202020204" pitchFamily="34" charset="0"/>
              </a:rPr>
              <a:t>- på mellersta nivån finns användningsfallsdiagram för att modellera interaktionen mellan människor och datorer, </a:t>
            </a:r>
          </a:p>
          <a:p>
            <a:pPr eaLnBrk="1" hangingPunct="1"/>
            <a:r>
              <a:rPr lang="sv-SE" altLang="sv-SE">
                <a:latin typeface="Arial" panose="020B0604020202020204" pitchFamily="34" charset="0"/>
              </a:rPr>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ltLang="sv-SE">
              <a:latin typeface="Arial" panose="020B0604020202020204" pitchFamily="34" charset="0"/>
            </a:endParaRPr>
          </a:p>
          <a:p>
            <a:pPr eaLnBrk="1" hangingPunct="1">
              <a:spcBef>
                <a:spcPct val="0"/>
              </a:spcBef>
            </a:pPr>
            <a:r>
              <a:rPr lang="sv-SE" altLang="sv-SE">
                <a:latin typeface="Arial" panose="020B0604020202020204" pitchFamily="34" charset="0"/>
              </a:rPr>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ltLang="sv-SE">
              <a:latin typeface="Arial" panose="020B0604020202020204" pitchFamily="34" charset="0"/>
            </a:endParaRPr>
          </a:p>
        </p:txBody>
      </p:sp>
    </p:spTree>
    <p:extLst>
      <p:ext uri="{BB962C8B-B14F-4D97-AF65-F5344CB8AC3E}">
        <p14:creationId xmlns:p14="http://schemas.microsoft.com/office/powerpoint/2010/main" val="1981259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494B03DD-33AD-43FA-8C8E-009BBC9C0714}" type="slidenum">
              <a:rPr lang="en-US" altLang="sv-SE" sz="1300" i="0"/>
              <a:pPr eaLnBrk="1" hangingPunct="1"/>
              <a:t>6</a:t>
            </a:fld>
            <a:endParaRPr lang="en-US" altLang="sv-SE" sz="1300" i="0"/>
          </a:p>
        </p:txBody>
      </p:sp>
      <p:sp>
        <p:nvSpPr>
          <p:cNvPr id="54275" name="Rectangle 2"/>
          <p:cNvSpPr>
            <a:spLocks noGrp="1" noRot="1" noChangeAspect="1" noChangeArrowheads="1" noTextEdit="1"/>
          </p:cNvSpPr>
          <p:nvPr>
            <p:ph type="sldImg"/>
          </p:nvPr>
        </p:nvSpPr>
        <p:spPr>
          <a:xfrm>
            <a:off x="457200" y="511175"/>
            <a:ext cx="6400800" cy="3600450"/>
          </a:xfrm>
          <a:ln/>
        </p:spPr>
      </p:sp>
      <p:sp>
        <p:nvSpPr>
          <p:cNvPr id="54276" name="Rectangle 3"/>
          <p:cNvSpPr>
            <a:spLocks noGrp="1" noChangeArrowheads="1"/>
          </p:cNvSpPr>
          <p:nvPr>
            <p:ph type="body" idx="1"/>
          </p:nvPr>
        </p:nvSpPr>
        <p:spPr>
          <a:xfrm>
            <a:off x="492125" y="4165600"/>
            <a:ext cx="6642100" cy="5133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r>
              <a:rPr lang="sv-SE" altLang="sv-SE">
                <a:latin typeface="Arial" panose="020B0604020202020204" pitchFamily="34" charset="0"/>
              </a:rPr>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Till höger ser vi modeller eller diagram av det som finns i verkligheten. Man bruka säga att dessa modeller/diagram ska representera eller avbilda företeelser i verkligheten.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Notera dock att olika författare har olika syn på relationen mellan modell och diagram. Hos en del författare används modell, eller snarare grafisk modell, och diagram som synonymer.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Notera också att en modell behöver inte vara grafisk, den kan till exempel formuleras i textform eller som en formel.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Om vi då tittar på den högra delen av bilden kan vi notera följande: </a:t>
            </a:r>
          </a:p>
          <a:p>
            <a:pPr eaLnBrk="1" hangingPunct="1"/>
            <a:r>
              <a:rPr lang="sv-SE" altLang="sv-SE">
                <a:latin typeface="Arial" panose="020B0604020202020204" pitchFamily="34" charset="0"/>
              </a:rPr>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ltLang="sv-SE">
                <a:latin typeface="Arial" panose="020B0604020202020204" pitchFamily="34" charset="0"/>
              </a:rPr>
              <a:t>- på mellersta nivån finns användningsfallsdiagram för att modellera interaktionen mellan människor och datorer, </a:t>
            </a:r>
          </a:p>
          <a:p>
            <a:pPr eaLnBrk="1" hangingPunct="1"/>
            <a:r>
              <a:rPr lang="sv-SE" altLang="sv-SE">
                <a:latin typeface="Arial" panose="020B0604020202020204" pitchFamily="34" charset="0"/>
              </a:rPr>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ltLang="sv-SE">
              <a:latin typeface="Arial" panose="020B0604020202020204" pitchFamily="34" charset="0"/>
            </a:endParaRPr>
          </a:p>
          <a:p>
            <a:pPr eaLnBrk="1" hangingPunct="1">
              <a:spcBef>
                <a:spcPct val="0"/>
              </a:spcBef>
            </a:pPr>
            <a:r>
              <a:rPr lang="sv-SE" altLang="sv-SE">
                <a:latin typeface="Arial" panose="020B0604020202020204" pitchFamily="34" charset="0"/>
              </a:rPr>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ltLang="sv-SE">
              <a:latin typeface="Arial" panose="020B0604020202020204" pitchFamily="34" charset="0"/>
            </a:endParaRPr>
          </a:p>
        </p:txBody>
      </p:sp>
    </p:spTree>
    <p:extLst>
      <p:ext uri="{BB962C8B-B14F-4D97-AF65-F5344CB8AC3E}">
        <p14:creationId xmlns:p14="http://schemas.microsoft.com/office/powerpoint/2010/main" val="1261993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5266984B-3571-4922-8C75-0CFD71F5D64F}" type="slidenum">
              <a:rPr lang="en-US" altLang="sv-SE" sz="1300" i="0"/>
              <a:pPr eaLnBrk="1" hangingPunct="1"/>
              <a:t>7</a:t>
            </a:fld>
            <a:endParaRPr lang="en-US" altLang="sv-SE" sz="1300" i="0"/>
          </a:p>
        </p:txBody>
      </p:sp>
    </p:spTree>
    <p:extLst>
      <p:ext uri="{BB962C8B-B14F-4D97-AF65-F5344CB8AC3E}">
        <p14:creationId xmlns:p14="http://schemas.microsoft.com/office/powerpoint/2010/main" val="2394082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5266984B-3571-4922-8C75-0CFD71F5D64F}" type="slidenum">
              <a:rPr lang="en-US" altLang="sv-SE" sz="1300" i="0"/>
              <a:pPr eaLnBrk="1" hangingPunct="1"/>
              <a:t>15</a:t>
            </a:fld>
            <a:endParaRPr lang="en-US" altLang="sv-SE" sz="1300" i="0"/>
          </a:p>
        </p:txBody>
      </p:sp>
    </p:spTree>
    <p:extLst>
      <p:ext uri="{BB962C8B-B14F-4D97-AF65-F5344CB8AC3E}">
        <p14:creationId xmlns:p14="http://schemas.microsoft.com/office/powerpoint/2010/main" val="686997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B086B94F-FDDF-4325-9609-095A9A1DA4C7}" type="slidenum">
              <a:rPr lang="sv-SE" smtClean="0"/>
              <a:pPr/>
              <a:t>17</a:t>
            </a:fld>
            <a:endParaRPr lang="sv-SE"/>
          </a:p>
        </p:txBody>
      </p:sp>
    </p:spTree>
    <p:extLst>
      <p:ext uri="{BB962C8B-B14F-4D97-AF65-F5344CB8AC3E}">
        <p14:creationId xmlns:p14="http://schemas.microsoft.com/office/powerpoint/2010/main" val="505681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B086B94F-FDDF-4325-9609-095A9A1DA4C7}" type="slidenum">
              <a:rPr lang="sv-SE" smtClean="0"/>
              <a:pPr/>
              <a:t>18</a:t>
            </a:fld>
            <a:endParaRPr lang="sv-SE"/>
          </a:p>
        </p:txBody>
      </p:sp>
    </p:spTree>
    <p:extLst>
      <p:ext uri="{BB962C8B-B14F-4D97-AF65-F5344CB8AC3E}">
        <p14:creationId xmlns:p14="http://schemas.microsoft.com/office/powerpoint/2010/main" val="4151740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B086B94F-FDDF-4325-9609-095A9A1DA4C7}" type="slidenum">
              <a:rPr lang="sv-SE" smtClean="0"/>
              <a:pPr/>
              <a:t>19</a:t>
            </a:fld>
            <a:endParaRPr lang="sv-SE"/>
          </a:p>
        </p:txBody>
      </p:sp>
    </p:spTree>
    <p:extLst>
      <p:ext uri="{BB962C8B-B14F-4D97-AF65-F5344CB8AC3E}">
        <p14:creationId xmlns:p14="http://schemas.microsoft.com/office/powerpoint/2010/main" val="18888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3"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a:t>Kurs/Programserie</a:t>
            </a:r>
          </a:p>
        </p:txBody>
      </p:sp>
    </p:spTree>
    <p:extLst>
      <p:ext uri="{BB962C8B-B14F-4D97-AF65-F5344CB8AC3E}">
        <p14:creationId xmlns:p14="http://schemas.microsoft.com/office/powerpoint/2010/main" val="272635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41479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noProof="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en-US" noProof="0"/>
              <a:t>Click to edit Master text styles</a:t>
            </a:r>
          </a:p>
        </p:txBody>
      </p:sp>
    </p:spTree>
    <p:extLst>
      <p:ext uri="{BB962C8B-B14F-4D97-AF65-F5344CB8AC3E}">
        <p14:creationId xmlns:p14="http://schemas.microsoft.com/office/powerpoint/2010/main" val="655997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4196804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932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4214" y="208360"/>
            <a:ext cx="8351837" cy="857250"/>
          </a:xfrm>
        </p:spPr>
        <p:txBody>
          <a:bodyPr/>
          <a:lstStyle/>
          <a:p>
            <a:r>
              <a:rPr lang="en-US"/>
              <a:t>Click to edit Master title style</a:t>
            </a:r>
            <a:endParaRPr lang="sv-SE"/>
          </a:p>
        </p:txBody>
      </p:sp>
      <p:sp>
        <p:nvSpPr>
          <p:cNvPr id="3" name="Content Placeholder 2"/>
          <p:cNvSpPr>
            <a:spLocks noGrp="1"/>
          </p:cNvSpPr>
          <p:nvPr>
            <p:ph sz="quarter" idx="1"/>
          </p:nvPr>
        </p:nvSpPr>
        <p:spPr>
          <a:xfrm>
            <a:off x="684214" y="1200150"/>
            <a:ext cx="4098925" cy="1789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quarter" idx="2"/>
          </p:nvPr>
        </p:nvSpPr>
        <p:spPr>
          <a:xfrm>
            <a:off x="4935538" y="1200150"/>
            <a:ext cx="4100512" cy="1789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Content Placeholder 4"/>
          <p:cNvSpPr>
            <a:spLocks noGrp="1"/>
          </p:cNvSpPr>
          <p:nvPr>
            <p:ph sz="quarter" idx="3"/>
          </p:nvPr>
        </p:nvSpPr>
        <p:spPr>
          <a:xfrm>
            <a:off x="684214" y="3103960"/>
            <a:ext cx="4098925" cy="1789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Content Placeholder 5"/>
          <p:cNvSpPr>
            <a:spLocks noGrp="1"/>
          </p:cNvSpPr>
          <p:nvPr>
            <p:ph sz="quarter" idx="4"/>
          </p:nvPr>
        </p:nvSpPr>
        <p:spPr>
          <a:xfrm>
            <a:off x="4935538" y="3103960"/>
            <a:ext cx="4100512" cy="1789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Rectangle 9"/>
          <p:cNvSpPr>
            <a:spLocks noGrp="1" noChangeArrowheads="1"/>
          </p:cNvSpPr>
          <p:nvPr>
            <p:ph type="sldNum" sz="quarter" idx="10"/>
          </p:nvPr>
        </p:nvSpPr>
        <p:spPr>
          <a:xfrm>
            <a:off x="7956550" y="4974432"/>
            <a:ext cx="730250" cy="169069"/>
          </a:xfrm>
          <a:prstGeom prst="rect">
            <a:avLst/>
          </a:prstGeom>
          <a:ln/>
        </p:spPr>
        <p:txBody>
          <a:bodyPr/>
          <a:lstStyle>
            <a:lvl1pPr>
              <a:defRPr/>
            </a:lvl1pPr>
          </a:lstStyle>
          <a:p>
            <a:fld id="{4560D972-6ECE-47B1-A0D7-48B7ACD00B71}" type="slidenum">
              <a:rPr lang="sv-SE" altLang="sv-SE"/>
              <a:pPr/>
              <a:t>‹#›</a:t>
            </a:fld>
            <a:endParaRPr lang="sv-SE" altLang="sv-SE"/>
          </a:p>
        </p:txBody>
      </p:sp>
    </p:spTree>
    <p:extLst>
      <p:ext uri="{BB962C8B-B14F-4D97-AF65-F5344CB8AC3E}">
        <p14:creationId xmlns:p14="http://schemas.microsoft.com/office/powerpoint/2010/main" val="4003931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rst page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3"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Tree>
    <p:extLst>
      <p:ext uri="{BB962C8B-B14F-4D97-AF65-F5344CB8AC3E}">
        <p14:creationId xmlns:p14="http://schemas.microsoft.com/office/powerpoint/2010/main" val="3735963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rst page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Tree>
    <p:extLst>
      <p:ext uri="{BB962C8B-B14F-4D97-AF65-F5344CB8AC3E}">
        <p14:creationId xmlns:p14="http://schemas.microsoft.com/office/powerpoint/2010/main" val="1023754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st page - Crowns">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12"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Tree>
    <p:extLst>
      <p:ext uri="{BB962C8B-B14F-4D97-AF65-F5344CB8AC3E}">
        <p14:creationId xmlns:p14="http://schemas.microsoft.com/office/powerpoint/2010/main" val="3242507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sp>
        <p:nvSpPr>
          <p:cNvPr id="10"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Tree>
    <p:extLst>
      <p:ext uri="{BB962C8B-B14F-4D97-AF65-F5344CB8AC3E}">
        <p14:creationId xmlns:p14="http://schemas.microsoft.com/office/powerpoint/2010/main" val="3029145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Heading and conten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Tree>
    <p:extLst>
      <p:ext uri="{BB962C8B-B14F-4D97-AF65-F5344CB8AC3E}">
        <p14:creationId xmlns:p14="http://schemas.microsoft.com/office/powerpoint/2010/main" val="687807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sida - Kronor">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a:t>Kurs/Programserie</a:t>
            </a:r>
          </a:p>
        </p:txBody>
      </p:sp>
      <p:sp>
        <p:nvSpPr>
          <p:cNvPr id="7"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Tree>
    <p:extLst>
      <p:ext uri="{BB962C8B-B14F-4D97-AF65-F5344CB8AC3E}">
        <p14:creationId xmlns:p14="http://schemas.microsoft.com/office/powerpoint/2010/main" val="658289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hapter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3"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Click to edit Master subtitle style</a:t>
            </a:r>
          </a:p>
        </p:txBody>
      </p:sp>
    </p:spTree>
    <p:extLst>
      <p:ext uri="{BB962C8B-B14F-4D97-AF65-F5344CB8AC3E}">
        <p14:creationId xmlns:p14="http://schemas.microsoft.com/office/powerpoint/2010/main" val="1598360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Click to edit Master subtitle style</a:t>
            </a:r>
          </a:p>
        </p:txBody>
      </p:sp>
    </p:spTree>
    <p:extLst>
      <p:ext uri="{BB962C8B-B14F-4D97-AF65-F5344CB8AC3E}">
        <p14:creationId xmlns:p14="http://schemas.microsoft.com/office/powerpoint/2010/main" val="2672574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 Crowns">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Click to edit Master subtitle style</a:t>
            </a:r>
          </a:p>
        </p:txBody>
      </p:sp>
    </p:spTree>
    <p:extLst>
      <p:ext uri="{BB962C8B-B14F-4D97-AF65-F5344CB8AC3E}">
        <p14:creationId xmlns:p14="http://schemas.microsoft.com/office/powerpoint/2010/main" val="3330753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Click to edit Master subtitle style</a:t>
            </a:r>
          </a:p>
        </p:txBody>
      </p:sp>
    </p:spTree>
    <p:extLst>
      <p:ext uri="{BB962C8B-B14F-4D97-AF65-F5344CB8AC3E}">
        <p14:creationId xmlns:p14="http://schemas.microsoft.com/office/powerpoint/2010/main" val="2033075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parts">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1750504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Heading and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a:t>Click to edit Master text styles</a:t>
            </a:r>
          </a:p>
        </p:txBody>
      </p:sp>
    </p:spTree>
    <p:extLst>
      <p:ext uri="{BB962C8B-B14F-4D97-AF65-F5344CB8AC3E}">
        <p14:creationId xmlns:p14="http://schemas.microsoft.com/office/powerpoint/2010/main" val="1977495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ly conten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1796325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176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örsta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a:t>Kurs/Programserie</a:t>
            </a:r>
          </a:p>
        </p:txBody>
      </p:sp>
    </p:spTree>
    <p:extLst>
      <p:ext uri="{BB962C8B-B14F-4D97-AF65-F5344CB8AC3E}">
        <p14:creationId xmlns:p14="http://schemas.microsoft.com/office/powerpoint/2010/main" val="17019348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örstasida - Olivkvist">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9"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10"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
        <p:nvSpPr>
          <p:cNvPr id="11"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a:t>Kurs/Programserie</a:t>
            </a:r>
          </a:p>
        </p:txBody>
      </p:sp>
    </p:spTree>
    <p:extLst>
      <p:ext uri="{BB962C8B-B14F-4D97-AF65-F5344CB8AC3E}">
        <p14:creationId xmlns:p14="http://schemas.microsoft.com/office/powerpoint/2010/main" val="79801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örsta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8"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a:t>Kurs/Programserie</a:t>
            </a:r>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Tree>
    <p:extLst>
      <p:ext uri="{BB962C8B-B14F-4D97-AF65-F5344CB8AC3E}">
        <p14:creationId xmlns:p14="http://schemas.microsoft.com/office/powerpoint/2010/main" val="32714047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örstasida - Kronor">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11"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a:t>Kurs/Programserie</a:t>
            </a:r>
          </a:p>
        </p:txBody>
      </p:sp>
    </p:spTree>
    <p:extLst>
      <p:ext uri="{BB962C8B-B14F-4D97-AF65-F5344CB8AC3E}">
        <p14:creationId xmlns:p14="http://schemas.microsoft.com/office/powerpoint/2010/main" val="29683871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1"/>
        </a:solidFill>
        <a:effectLst/>
      </p:bgPr>
    </p:bg>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
        <p:nvSpPr>
          <p:cNvPr id="10"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a:t>Kurs/Programserie</a:t>
            </a:r>
          </a:p>
        </p:txBody>
      </p:sp>
    </p:spTree>
    <p:extLst>
      <p:ext uri="{BB962C8B-B14F-4D97-AF65-F5344CB8AC3E}">
        <p14:creationId xmlns:p14="http://schemas.microsoft.com/office/powerpoint/2010/main" val="4249829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Tree>
    <p:extLst>
      <p:ext uri="{BB962C8B-B14F-4D97-AF65-F5344CB8AC3E}">
        <p14:creationId xmlns:p14="http://schemas.microsoft.com/office/powerpoint/2010/main" val="3250514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el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11169158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pitelsida - Olivkvist">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125911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elsida - Kronor">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1278798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18978091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innehållsdelar">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3208948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ubrik och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a:t>Click to edit Master text styles</a:t>
            </a:r>
          </a:p>
        </p:txBody>
      </p:sp>
    </p:spTree>
    <p:extLst>
      <p:ext uri="{BB962C8B-B14F-4D97-AF65-F5344CB8AC3E}">
        <p14:creationId xmlns:p14="http://schemas.microsoft.com/office/powerpoint/2010/main" val="37164071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ast innehåll">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Tree>
    <p:extLst>
      <p:ext uri="{BB962C8B-B14F-4D97-AF65-F5344CB8AC3E}">
        <p14:creationId xmlns:p14="http://schemas.microsoft.com/office/powerpoint/2010/main" val="303764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örstasida">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7"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a:t>Kurs/Programserie</a:t>
            </a:r>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Tree>
    <p:extLst>
      <p:ext uri="{BB962C8B-B14F-4D97-AF65-F5344CB8AC3E}">
        <p14:creationId xmlns:p14="http://schemas.microsoft.com/office/powerpoint/2010/main" val="592840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2753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rst page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11"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Tree>
    <p:extLst>
      <p:ext uri="{BB962C8B-B14F-4D97-AF65-F5344CB8AC3E}">
        <p14:creationId xmlns:p14="http://schemas.microsoft.com/office/powerpoint/2010/main" val="17991691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rst page - Olive branch">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
        <p:nvSpPr>
          <p:cNvPr id="8"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Tree>
    <p:extLst>
      <p:ext uri="{BB962C8B-B14F-4D97-AF65-F5344CB8AC3E}">
        <p14:creationId xmlns:p14="http://schemas.microsoft.com/office/powerpoint/2010/main" val="18505095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rst page - Crowns">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Tree>
    <p:extLst>
      <p:ext uri="{BB962C8B-B14F-4D97-AF65-F5344CB8AC3E}">
        <p14:creationId xmlns:p14="http://schemas.microsoft.com/office/powerpoint/2010/main" val="22847219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rst page">
    <p:bg>
      <p:bgPr>
        <a:solidFill>
          <a:schemeClr val="tx1"/>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
        <p:nvSpPr>
          <p:cNvPr id="7"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Tree>
    <p:extLst>
      <p:ext uri="{BB962C8B-B14F-4D97-AF65-F5344CB8AC3E}">
        <p14:creationId xmlns:p14="http://schemas.microsoft.com/office/powerpoint/2010/main" val="4541948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Heading and conten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Tree>
    <p:extLst>
      <p:ext uri="{BB962C8B-B14F-4D97-AF65-F5344CB8AC3E}">
        <p14:creationId xmlns:p14="http://schemas.microsoft.com/office/powerpoint/2010/main" val="6495333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36494611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 Olive branch">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2471779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pter - Crowns">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7151870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119345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en-US" noProof="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Tree>
    <p:extLst>
      <p:ext uri="{BB962C8B-B14F-4D97-AF65-F5344CB8AC3E}">
        <p14:creationId xmlns:p14="http://schemas.microsoft.com/office/powerpoint/2010/main" val="1251073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arts">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5754704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Heading and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a:t>Click to edit Master text styles</a:t>
            </a:r>
          </a:p>
        </p:txBody>
      </p:sp>
    </p:spTree>
    <p:extLst>
      <p:ext uri="{BB962C8B-B14F-4D97-AF65-F5344CB8AC3E}">
        <p14:creationId xmlns:p14="http://schemas.microsoft.com/office/powerpoint/2010/main" val="25159268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ly content">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Tree>
    <p:extLst>
      <p:ext uri="{BB962C8B-B14F-4D97-AF65-F5344CB8AC3E}">
        <p14:creationId xmlns:p14="http://schemas.microsoft.com/office/powerpoint/2010/main" val="41412670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mpty">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0621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edverkande - Vit">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6" cy="1195504"/>
          </a:xfrm>
          <a:prstGeom prst="rect">
            <a:avLst/>
          </a:prstGeom>
        </p:spPr>
      </p:pic>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a:solidFill>
                  <a:srgbClr val="002F5F"/>
                </a:solidFill>
                <a:latin typeface="Verdana"/>
                <a:cs typeface="Verdana"/>
              </a:rPr>
              <a:t>Medverkande</a:t>
            </a:r>
          </a:p>
        </p:txBody>
      </p:sp>
      <p:sp>
        <p:nvSpPr>
          <p:cNvPr id="7" name="TextBox 6"/>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a:solidFill>
                  <a:schemeClr val="tx1"/>
                </a:solidFill>
                <a:latin typeface="Verdana"/>
              </a:rPr>
              <a:t>Inspelat</a:t>
            </a:r>
            <a:r>
              <a:rPr lang="sv-SE" sz="1600" baseline="0" noProof="0" dirty="0">
                <a:solidFill>
                  <a:schemeClr val="tx1"/>
                </a:solidFill>
                <a:latin typeface="Verdana"/>
              </a:rPr>
              <a:t> </a:t>
            </a:r>
            <a:fld id="{DEF0F593-7E64-D74F-96F6-B611C3DC3FC9}" type="datetime1">
              <a:rPr lang="sv-SE" sz="1600" baseline="0" noProof="0" smtClean="0">
                <a:solidFill>
                  <a:schemeClr val="tx1"/>
                </a:solidFill>
                <a:latin typeface="Verdana"/>
              </a:rPr>
              <a:t>2025-09-21</a:t>
            </a:fld>
            <a:endParaRPr lang="sv-SE" sz="1600" noProof="0" dirty="0">
              <a:solidFill>
                <a:schemeClr val="tx1"/>
              </a:solidFill>
              <a:latin typeface="Verdana"/>
            </a:endParaRPr>
          </a:p>
          <a:p>
            <a:r>
              <a:rPr lang="sv-SE" sz="1600" noProof="0" dirty="0">
                <a:solidFill>
                  <a:schemeClr val="tx1"/>
                </a:solidFill>
                <a:latin typeface="Verdana"/>
              </a:rPr>
              <a:t>Institutionen för data- och systemvetenskap, DSV </a:t>
            </a:r>
          </a:p>
        </p:txBody>
      </p:sp>
    </p:spTree>
    <p:extLst>
      <p:ext uri="{BB962C8B-B14F-4D97-AF65-F5344CB8AC3E}">
        <p14:creationId xmlns:p14="http://schemas.microsoft.com/office/powerpoint/2010/main" val="15321057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ributors - White">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a:solidFill>
                  <a:srgbClr val="002F5F"/>
                </a:solidFill>
                <a:latin typeface="Verdana"/>
                <a:cs typeface="Verdana"/>
              </a:rPr>
              <a:t>Contributors</a:t>
            </a:r>
          </a:p>
        </p:txBody>
      </p:sp>
      <p:sp>
        <p:nvSpPr>
          <p:cNvPr id="7" name="TextBox 6"/>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tx1"/>
                </a:solidFill>
                <a:latin typeface="Verdana"/>
              </a:rPr>
              <a:t>Recorded </a:t>
            </a:r>
            <a:fld id="{DEF0F593-7E64-D74F-96F6-B611C3DC3FC9}" type="datetime1">
              <a:rPr lang="en-US" sz="1600" baseline="0" noProof="0" smtClean="0">
                <a:solidFill>
                  <a:schemeClr val="tx1"/>
                </a:solidFill>
                <a:latin typeface="Verdana"/>
              </a:rPr>
              <a:t>9/21/2025</a:t>
            </a:fld>
            <a:endParaRPr lang="en-US" sz="1600" noProof="0" dirty="0">
              <a:solidFill>
                <a:schemeClr val="tx1"/>
              </a:solidFill>
              <a:latin typeface="Verdana"/>
            </a:endParaRPr>
          </a:p>
          <a:p>
            <a:r>
              <a:rPr lang="en-US" sz="1600" noProof="0" dirty="0">
                <a:solidFill>
                  <a:schemeClr val="tx1"/>
                </a:solidFill>
                <a:latin typeface="Verdana"/>
              </a:rPr>
              <a:t>Department of Computer and Systems Sciences, DSV </a:t>
            </a:r>
          </a:p>
        </p:txBody>
      </p:sp>
      <p:pic>
        <p:nvPicPr>
          <p:cNvPr id="8"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80"/>
          </a:xfrm>
          <a:prstGeom prst="rect">
            <a:avLst/>
          </a:prstGeom>
        </p:spPr>
      </p:pic>
    </p:spTree>
    <p:extLst>
      <p:ext uri="{BB962C8B-B14F-4D97-AF65-F5344CB8AC3E}">
        <p14:creationId xmlns:p14="http://schemas.microsoft.com/office/powerpoint/2010/main" val="36624612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edverkande - Blå">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5" name="TextBox 4"/>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a:solidFill>
                  <a:srgbClr val="FFFFFF"/>
                </a:solidFill>
                <a:latin typeface="Verdana"/>
              </a:rPr>
              <a:t>Inspelat</a:t>
            </a:r>
            <a:r>
              <a:rPr lang="sv-SE" sz="1600" baseline="0" noProof="0" dirty="0">
                <a:solidFill>
                  <a:srgbClr val="FFFFFF"/>
                </a:solidFill>
                <a:latin typeface="Verdana"/>
              </a:rPr>
              <a:t> </a:t>
            </a:r>
            <a:fld id="{DEF0F593-7E64-D74F-96F6-B611C3DC3FC9}" type="datetime1">
              <a:rPr lang="sv-SE" sz="1600" baseline="0" noProof="0" smtClean="0">
                <a:solidFill>
                  <a:srgbClr val="FFFFFF"/>
                </a:solidFill>
                <a:latin typeface="Verdana"/>
              </a:rPr>
              <a:t>2025-09-21</a:t>
            </a:fld>
            <a:endParaRPr lang="sv-SE" sz="1600" noProof="0" dirty="0">
              <a:solidFill>
                <a:srgbClr val="FFFFFF"/>
              </a:solidFill>
              <a:latin typeface="Verdana"/>
            </a:endParaRPr>
          </a:p>
          <a:p>
            <a:r>
              <a:rPr lang="sv-SE" sz="1600" noProof="0" dirty="0">
                <a:solidFill>
                  <a:srgbClr val="FFFFFF"/>
                </a:solidFill>
                <a:latin typeface="Verdana"/>
              </a:rPr>
              <a:t>Institutionen för data- och systemvetenskap, DSV </a:t>
            </a:r>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a:solidFill>
                  <a:srgbClr val="FFFFFF"/>
                </a:solidFill>
                <a:latin typeface="Verdana"/>
                <a:cs typeface="Verdana"/>
              </a:rPr>
              <a:t>Medverkande</a:t>
            </a: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Tree>
    <p:extLst>
      <p:ext uri="{BB962C8B-B14F-4D97-AF65-F5344CB8AC3E}">
        <p14:creationId xmlns:p14="http://schemas.microsoft.com/office/powerpoint/2010/main" val="1478849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edverkande - egen sidfot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a:solidFill>
                  <a:srgbClr val="FFFFFF"/>
                </a:solidFill>
                <a:latin typeface="Verdana"/>
                <a:cs typeface="Verdana"/>
              </a:rPr>
              <a:t>Medverkande</a:t>
            </a:r>
          </a:p>
        </p:txBody>
      </p:sp>
      <p:sp>
        <p:nvSpPr>
          <p:cNvPr id="7"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bg1"/>
                </a:solidFill>
                <a:latin typeface="Verdana"/>
              </a:rPr>
              <a:t>Click to insert custom footer</a:t>
            </a:r>
          </a:p>
        </p:txBody>
      </p:sp>
    </p:spTree>
    <p:extLst>
      <p:ext uri="{BB962C8B-B14F-4D97-AF65-F5344CB8AC3E}">
        <p14:creationId xmlns:p14="http://schemas.microsoft.com/office/powerpoint/2010/main" val="29688040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ributors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Box 4"/>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bg1"/>
                </a:solidFill>
                <a:latin typeface="Verdana"/>
              </a:rPr>
              <a:t>Recorded </a:t>
            </a:r>
            <a:fld id="{DEF0F593-7E64-D74F-96F6-B611C3DC3FC9}" type="datetime1">
              <a:rPr lang="en-US" sz="1600" baseline="0" noProof="0" smtClean="0">
                <a:solidFill>
                  <a:schemeClr val="bg1"/>
                </a:solidFill>
                <a:latin typeface="Verdana"/>
              </a:rPr>
              <a:pPr marL="0" marR="0" indent="0" algn="l" defTabSz="914400" rtl="0" eaLnBrk="1" fontAlgn="auto" latinLnBrk="0" hangingPunct="1">
                <a:lnSpc>
                  <a:spcPct val="100000"/>
                </a:lnSpc>
                <a:spcBef>
                  <a:spcPts val="0"/>
                </a:spcBef>
                <a:spcAft>
                  <a:spcPts val="0"/>
                </a:spcAft>
                <a:buClrTx/>
                <a:buSzTx/>
                <a:buFontTx/>
                <a:buNone/>
                <a:tabLst/>
                <a:defRPr/>
              </a:pPr>
              <a:t>9/21/2025</a:t>
            </a:fld>
            <a:endParaRPr lang="en-US" sz="1600" noProof="0" dirty="0">
              <a:solidFill>
                <a:schemeClr val="bg1"/>
              </a:solidFill>
              <a:latin typeface="Verdana"/>
            </a:endParaRPr>
          </a:p>
          <a:p>
            <a:r>
              <a:rPr lang="en-US" sz="1600" noProof="0" dirty="0">
                <a:solidFill>
                  <a:schemeClr val="bg1"/>
                </a:solidFill>
                <a:latin typeface="Verdana"/>
              </a:rPr>
              <a:t>Department of Computer and Systems Sciences, DSV </a:t>
            </a:r>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a:solidFill>
                  <a:srgbClr val="FFFFFF"/>
                </a:solidFill>
                <a:latin typeface="Verdana"/>
                <a:cs typeface="Verdana"/>
              </a:rPr>
              <a:t>Contributors</a:t>
            </a: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Tree>
    <p:extLst>
      <p:ext uri="{BB962C8B-B14F-4D97-AF65-F5344CB8AC3E}">
        <p14:creationId xmlns:p14="http://schemas.microsoft.com/office/powerpoint/2010/main" val="39822158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ributors - custom footer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a:solidFill>
                  <a:srgbClr val="FFFFFF"/>
                </a:solidFill>
                <a:latin typeface="Verdana"/>
                <a:cs typeface="Verdana"/>
              </a:rPr>
              <a:t>Contributors</a:t>
            </a: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
        <p:nvSpPr>
          <p:cNvPr id="9"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bg1"/>
                </a:solidFill>
                <a:latin typeface="Verdana"/>
              </a:rPr>
              <a:t>Click to insert custom footer</a:t>
            </a:r>
          </a:p>
        </p:txBody>
      </p:sp>
    </p:spTree>
    <p:extLst>
      <p:ext uri="{BB962C8B-B14F-4D97-AF65-F5344CB8AC3E}">
        <p14:creationId xmlns:p14="http://schemas.microsoft.com/office/powerpoint/2010/main" val="41744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Kapitel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a:t>Click to edit Master title style</a:t>
            </a:r>
            <a:endParaRPr lang="sv-SE" noProof="0" dirty="0"/>
          </a:p>
        </p:txBody>
      </p:sp>
      <p:sp>
        <p:nvSpPr>
          <p:cNvPr id="3"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sv-SE" noProof="0"/>
          </a:p>
        </p:txBody>
      </p:sp>
    </p:spTree>
    <p:extLst>
      <p:ext uri="{BB962C8B-B14F-4D97-AF65-F5344CB8AC3E}">
        <p14:creationId xmlns:p14="http://schemas.microsoft.com/office/powerpoint/2010/main" val="19377308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ara logo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7" cy="1195504"/>
          </a:xfrm>
          <a:prstGeom prst="rect">
            <a:avLst/>
          </a:prstGeom>
        </p:spPr>
      </p:pic>
      <p:sp>
        <p:nvSpPr>
          <p:cNvPr id="5" name="TextBox 4"/>
          <p:cNvSpPr txBox="1"/>
          <p:nvPr userDrawn="1"/>
        </p:nvSpPr>
        <p:spPr>
          <a:xfrm>
            <a:off x="792000" y="4465444"/>
            <a:ext cx="5354050" cy="33855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a:solidFill>
                  <a:srgbClr val="FFFFFF"/>
                </a:solidFill>
                <a:latin typeface="Verdana"/>
              </a:rPr>
              <a:t>Institutionen för data- och systemvetenskap, DSV </a:t>
            </a:r>
          </a:p>
        </p:txBody>
      </p:sp>
    </p:spTree>
    <p:extLst>
      <p:ext uri="{BB962C8B-B14F-4D97-AF65-F5344CB8AC3E}">
        <p14:creationId xmlns:p14="http://schemas.microsoft.com/office/powerpoint/2010/main" val="5334239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Just logo - Blue">
    <p:bg>
      <p:bgPr>
        <a:solidFill>
          <a:schemeClr val="tx1"/>
        </a:solidFill>
        <a:effectLst/>
      </p:bgPr>
    </p:bg>
    <p:spTree>
      <p:nvGrpSpPr>
        <p:cNvPr id="1" name=""/>
        <p:cNvGrpSpPr/>
        <p:nvPr/>
      </p:nvGrpSpPr>
      <p:grpSpPr>
        <a:xfrm>
          <a:off x="0" y="0"/>
          <a:ext cx="0" cy="0"/>
          <a:chOff x="0" y="0"/>
          <a:chExt cx="0" cy="0"/>
        </a:xfrm>
      </p:grpSpPr>
      <p:sp>
        <p:nvSpPr>
          <p:cNvPr id="5" name="TextBox 4"/>
          <p:cNvSpPr txBox="1"/>
          <p:nvPr userDrawn="1"/>
        </p:nvSpPr>
        <p:spPr>
          <a:xfrm>
            <a:off x="792000" y="4465444"/>
            <a:ext cx="5724644" cy="338554"/>
          </a:xfrm>
          <a:prstGeom prst="rect">
            <a:avLst/>
          </a:prstGeom>
          <a:noFill/>
        </p:spPr>
        <p:txBody>
          <a:bodyPr wrap="none" rtlCol="0">
            <a:spAutoFit/>
          </a:bodyPr>
          <a:lstStyle/>
          <a:p>
            <a:r>
              <a:rPr lang="en-US" sz="1600" noProof="0" dirty="0">
                <a:solidFill>
                  <a:schemeClr val="bg1"/>
                </a:solidFill>
                <a:latin typeface="Verdana"/>
              </a:rPr>
              <a:t>Department of Computer and Systems Sciences, DSV </a:t>
            </a: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9"/>
            <a:ext cx="1296144" cy="1236379"/>
          </a:xfrm>
          <a:prstGeom prst="rect">
            <a:avLst/>
          </a:prstGeom>
        </p:spPr>
      </p:pic>
    </p:spTree>
    <p:extLst>
      <p:ext uri="{BB962C8B-B14F-4D97-AF65-F5344CB8AC3E}">
        <p14:creationId xmlns:p14="http://schemas.microsoft.com/office/powerpoint/2010/main" val="285386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 vit/Empty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08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 svart/Empty black">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9523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om blå/Empty blu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765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ida - Kronor">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4"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a:t>Click to edit Master title style</a:t>
            </a:r>
            <a:endParaRPr lang="sv-SE" noProof="0" dirty="0"/>
          </a:p>
        </p:txBody>
      </p:sp>
      <p:sp>
        <p:nvSpPr>
          <p:cNvPr id="5"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sv-SE" noProof="0" dirty="0"/>
          </a:p>
        </p:txBody>
      </p:sp>
    </p:spTree>
    <p:extLst>
      <p:ext uri="{BB962C8B-B14F-4D97-AF65-F5344CB8AC3E}">
        <p14:creationId xmlns:p14="http://schemas.microsoft.com/office/powerpoint/2010/main" val="391254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5.emf"/><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6.emf"/><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0.emf"/><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descr="logo-org-svensk_rgb.png"/>
          <p:cNvPicPr>
            <a:picLocks noChangeAspect="1"/>
          </p:cNvPicPr>
          <p:nvPr/>
        </p:nvPicPr>
        <p:blipFill>
          <a:blip r:embed="rId16" cstate="print"/>
          <a:stretch>
            <a:fillRect/>
          </a:stretch>
        </p:blipFill>
        <p:spPr>
          <a:xfrm>
            <a:off x="7884368" y="216001"/>
            <a:ext cx="980375" cy="817853"/>
          </a:xfrm>
          <a:prstGeom prst="rect">
            <a:avLst/>
          </a:prstGeom>
        </p:spPr>
      </p:pic>
    </p:spTree>
    <p:extLst>
      <p:ext uri="{BB962C8B-B14F-4D97-AF65-F5344CB8AC3E}">
        <p14:creationId xmlns:p14="http://schemas.microsoft.com/office/powerpoint/2010/main" val="316779454"/>
      </p:ext>
    </p:extLst>
  </p:cSld>
  <p:clrMap bg1="lt1" tx1="dk1" bg2="lt2" tx2="dk2" accent1="accent1" accent2="accent2" accent3="accent3" accent4="accent4" accent5="accent5" accent6="accent6" hlink="hlink" folHlink="folHlink"/>
  <p:sldLayoutIdLst>
    <p:sldLayoutId id="2147483681" r:id="rId1"/>
    <p:sldLayoutId id="2147483709" r:id="rId2"/>
    <p:sldLayoutId id="2147483710" r:id="rId3"/>
    <p:sldLayoutId id="2147483713" r:id="rId4"/>
    <p:sldLayoutId id="2147483684" r:id="rId5"/>
    <p:sldLayoutId id="2147483683" r:id="rId6"/>
    <p:sldLayoutId id="2147483712" r:id="rId7"/>
    <p:sldLayoutId id="2147483711" r:id="rId8"/>
    <p:sldLayoutId id="2147483714" r:id="rId9"/>
    <p:sldLayoutId id="2147483685" r:id="rId10"/>
    <p:sldLayoutId id="2147483686" r:id="rId11"/>
    <p:sldLayoutId id="2147483687" r:id="rId12"/>
    <p:sldLayoutId id="2147483688" r:id="rId13"/>
    <p:sldLayoutId id="2147483771" r:id="rId14"/>
  </p:sldLayoutIdLst>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en-US" noProof="0"/>
              <a:t>Klicka här för att ändra format</a:t>
            </a:r>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en-US" noProof="0"/>
              <a:t>Klicka här för att ändra format på bakgrundstexten</a:t>
            </a:r>
          </a:p>
          <a:p>
            <a:pPr lvl="1"/>
            <a:r>
              <a:rPr lang="en-US" noProof="0"/>
              <a:t>Nivå två</a:t>
            </a:r>
          </a:p>
          <a:p>
            <a:pPr lvl="2"/>
            <a:r>
              <a:rPr lang="en-US" noProof="0"/>
              <a:t>Nivå tre</a:t>
            </a:r>
          </a:p>
          <a:p>
            <a:pPr lvl="3"/>
            <a:r>
              <a:rPr lang="en-US" noProof="0"/>
              <a:t>Nivå fyra</a:t>
            </a:r>
          </a:p>
          <a:p>
            <a:pPr lvl="4"/>
            <a:r>
              <a:rPr lang="en-US" noProof="0"/>
              <a:t>Nivå fem</a:t>
            </a:r>
          </a:p>
        </p:txBody>
      </p:sp>
      <p:pic>
        <p:nvPicPr>
          <p:cNvPr id="5"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001"/>
            <a:ext cx="884358" cy="843581"/>
          </a:xfrm>
          <a:prstGeom prst="rect">
            <a:avLst/>
          </a:prstGeom>
        </p:spPr>
      </p:pic>
    </p:spTree>
    <p:extLst>
      <p:ext uri="{BB962C8B-B14F-4D97-AF65-F5344CB8AC3E}">
        <p14:creationId xmlns:p14="http://schemas.microsoft.com/office/powerpoint/2010/main" val="2072926581"/>
      </p:ext>
    </p:extLst>
  </p:cSld>
  <p:clrMap bg1="lt1" tx1="dk1" bg2="lt2" tx2="dk2" accent1="accent1" accent2="accent2" accent3="accent3" accent4="accent4" accent5="accent5" accent6="accent6" hlink="hlink" folHlink="folHlink"/>
  <p:sldLayoutIdLst>
    <p:sldLayoutId id="2147483736" r:id="rId1"/>
    <p:sldLayoutId id="2147483738" r:id="rId2"/>
    <p:sldLayoutId id="2147483737"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655"/>
            <a:ext cx="980375" cy="816545"/>
          </a:xfrm>
          <a:prstGeom prst="rect">
            <a:avLst/>
          </a:prstGeom>
        </p:spPr>
      </p:pic>
    </p:spTree>
    <p:extLst>
      <p:ext uri="{BB962C8B-B14F-4D97-AF65-F5344CB8AC3E}">
        <p14:creationId xmlns:p14="http://schemas.microsoft.com/office/powerpoint/2010/main" val="1765877018"/>
      </p:ext>
    </p:extLst>
  </p:cSld>
  <p:clrMap bg1="lt1" tx1="dk1" bg2="lt2" tx2="dk2" accent1="accent1" accent2="accent2" accent3="accent3" accent4="accent4" accent5="accent5" accent6="accent6" hlink="hlink" folHlink="folHlink"/>
  <p:sldLayoutIdLst>
    <p:sldLayoutId id="2147483718" r:id="rId1"/>
    <p:sldLayoutId id="2147483720" r:id="rId2"/>
    <p:sldLayoutId id="2147483719" r:id="rId3"/>
    <p:sldLayoutId id="2147483721" r:id="rId4"/>
    <p:sldLayoutId id="2147483722"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sldNum="0" hdr="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4" name="Picture 3" descr="logo-neg-engelsk_rgb.eps"/>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4572" y="216023"/>
            <a:ext cx="884336" cy="843559"/>
          </a:xfrm>
          <a:prstGeom prst="rect">
            <a:avLst/>
          </a:prstGeom>
        </p:spPr>
      </p:pic>
    </p:spTree>
    <p:extLst>
      <p:ext uri="{BB962C8B-B14F-4D97-AF65-F5344CB8AC3E}">
        <p14:creationId xmlns:p14="http://schemas.microsoft.com/office/powerpoint/2010/main" val="336017297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hf sldNum="0" hdr="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03434581"/>
      </p:ext>
    </p:extLst>
  </p:cSld>
  <p:clrMap bg1="lt1" tx1="dk1" bg2="lt2" tx2="dk2" accent1="accent1" accent2="accent2" accent3="accent3" accent4="accent4" accent5="accent5" accent6="accent6" hlink="hlink" folHlink="folHlink"/>
  <p:sldLayoutIdLst>
    <p:sldLayoutId id="2147483734" r:id="rId1"/>
    <p:sldLayoutId id="2147483765" r:id="rId2"/>
    <p:sldLayoutId id="2147483733" r:id="rId3"/>
    <p:sldLayoutId id="2147483769" r:id="rId4"/>
    <p:sldLayoutId id="2147483766" r:id="rId5"/>
    <p:sldLayoutId id="2147483770" r:id="rId6"/>
    <p:sldLayoutId id="2147483767" r:id="rId7"/>
    <p:sldLayoutId id="2147483768" r:id="rId8"/>
    <p:sldLayoutId id="2147483697" r:id="rId9"/>
    <p:sldLayoutId id="2147483715" r:id="rId10"/>
    <p:sldLayoutId id="2147483716" r:id="rId11"/>
  </p:sldLayoutIdLst>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6.bin"/><Relationship Id="rId18" Type="http://schemas.openxmlformats.org/officeDocument/2006/relationships/image" Target="../media/image17.emf"/><Relationship Id="rId3" Type="http://schemas.openxmlformats.org/officeDocument/2006/relationships/slideLayout" Target="../slideLayouts/slideLayout14.xml"/><Relationship Id="rId7" Type="http://schemas.openxmlformats.org/officeDocument/2006/relationships/oleObject" Target="../embeddings/oleObject2.bin"/><Relationship Id="rId12" Type="http://schemas.openxmlformats.org/officeDocument/2006/relationships/image" Target="../media/image14.emf"/><Relationship Id="rId17" Type="http://schemas.openxmlformats.org/officeDocument/2006/relationships/oleObject" Target="../embeddings/oleObject8.bin"/><Relationship Id="rId2" Type="http://schemas.openxmlformats.org/officeDocument/2006/relationships/tags" Target="../tags/tag1.xml"/><Relationship Id="rId16" Type="http://schemas.openxmlformats.org/officeDocument/2006/relationships/image" Target="../media/image16.emf"/><Relationship Id="rId1" Type="http://schemas.openxmlformats.org/officeDocument/2006/relationships/vmlDrawing" Target="../drawings/vmlDrawing1.vml"/><Relationship Id="rId6" Type="http://schemas.openxmlformats.org/officeDocument/2006/relationships/image" Target="../media/image12.emf"/><Relationship Id="rId11" Type="http://schemas.openxmlformats.org/officeDocument/2006/relationships/oleObject" Target="../embeddings/oleObject5.bin"/><Relationship Id="rId5" Type="http://schemas.openxmlformats.org/officeDocument/2006/relationships/oleObject" Target="../embeddings/oleObject1.bin"/><Relationship Id="rId15" Type="http://schemas.openxmlformats.org/officeDocument/2006/relationships/oleObject" Target="../embeddings/oleObject7.bin"/><Relationship Id="rId10" Type="http://schemas.openxmlformats.org/officeDocument/2006/relationships/image" Target="../media/image13.wmf"/><Relationship Id="rId19" Type="http://schemas.openxmlformats.org/officeDocument/2006/relationships/oleObject" Target="../embeddings/oleObject9.bin"/><Relationship Id="rId4" Type="http://schemas.openxmlformats.org/officeDocument/2006/relationships/notesSlide" Target="../notesSlides/notesSlide2.xml"/><Relationship Id="rId9" Type="http://schemas.openxmlformats.org/officeDocument/2006/relationships/oleObject" Target="../embeddings/oleObject4.bin"/><Relationship Id="rId14" Type="http://schemas.openxmlformats.org/officeDocument/2006/relationships/image" Target="../media/image15.e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oleObject" Target="../embeddings/oleObject15.bin"/><Relationship Id="rId18" Type="http://schemas.openxmlformats.org/officeDocument/2006/relationships/image" Target="../media/image17.emf"/><Relationship Id="rId3" Type="http://schemas.openxmlformats.org/officeDocument/2006/relationships/slideLayout" Target="../slideLayouts/slideLayout14.xml"/><Relationship Id="rId7" Type="http://schemas.openxmlformats.org/officeDocument/2006/relationships/oleObject" Target="../embeddings/oleObject11.bin"/><Relationship Id="rId12" Type="http://schemas.openxmlformats.org/officeDocument/2006/relationships/image" Target="../media/image14.emf"/><Relationship Id="rId17" Type="http://schemas.openxmlformats.org/officeDocument/2006/relationships/oleObject" Target="../embeddings/oleObject17.bin"/><Relationship Id="rId2" Type="http://schemas.openxmlformats.org/officeDocument/2006/relationships/tags" Target="../tags/tag2.xml"/><Relationship Id="rId16" Type="http://schemas.openxmlformats.org/officeDocument/2006/relationships/image" Target="../media/image16.emf"/><Relationship Id="rId1" Type="http://schemas.openxmlformats.org/officeDocument/2006/relationships/vmlDrawing" Target="../drawings/vmlDrawing2.vml"/><Relationship Id="rId6" Type="http://schemas.openxmlformats.org/officeDocument/2006/relationships/image" Target="../media/image12.emf"/><Relationship Id="rId11" Type="http://schemas.openxmlformats.org/officeDocument/2006/relationships/oleObject" Target="../embeddings/oleObject14.bin"/><Relationship Id="rId5" Type="http://schemas.openxmlformats.org/officeDocument/2006/relationships/oleObject" Target="../embeddings/oleObject10.bin"/><Relationship Id="rId15" Type="http://schemas.openxmlformats.org/officeDocument/2006/relationships/oleObject" Target="../embeddings/oleObject16.bin"/><Relationship Id="rId10" Type="http://schemas.openxmlformats.org/officeDocument/2006/relationships/image" Target="../media/image13.wmf"/><Relationship Id="rId19" Type="http://schemas.openxmlformats.org/officeDocument/2006/relationships/oleObject" Target="../embeddings/oleObject18.bin"/><Relationship Id="rId4" Type="http://schemas.openxmlformats.org/officeDocument/2006/relationships/notesSlide" Target="../notesSlides/notesSlide3.xml"/><Relationship Id="rId9" Type="http://schemas.openxmlformats.org/officeDocument/2006/relationships/oleObject" Target="../embeddings/oleObject13.bin"/><Relationship Id="rId14" Type="http://schemas.openxmlformats.org/officeDocument/2006/relationships/image" Target="../media/image15.e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oleObject" Target="../embeddings/oleObject24.bin"/><Relationship Id="rId18" Type="http://schemas.openxmlformats.org/officeDocument/2006/relationships/image" Target="../media/image17.emf"/><Relationship Id="rId3" Type="http://schemas.openxmlformats.org/officeDocument/2006/relationships/slideLayout" Target="../slideLayouts/slideLayout14.xml"/><Relationship Id="rId7" Type="http://schemas.openxmlformats.org/officeDocument/2006/relationships/oleObject" Target="../embeddings/oleObject20.bin"/><Relationship Id="rId12" Type="http://schemas.openxmlformats.org/officeDocument/2006/relationships/image" Target="../media/image14.emf"/><Relationship Id="rId17" Type="http://schemas.openxmlformats.org/officeDocument/2006/relationships/oleObject" Target="../embeddings/oleObject26.bin"/><Relationship Id="rId2" Type="http://schemas.openxmlformats.org/officeDocument/2006/relationships/tags" Target="../tags/tag3.xml"/><Relationship Id="rId16" Type="http://schemas.openxmlformats.org/officeDocument/2006/relationships/image" Target="../media/image16.emf"/><Relationship Id="rId1" Type="http://schemas.openxmlformats.org/officeDocument/2006/relationships/vmlDrawing" Target="../drawings/vmlDrawing3.vml"/><Relationship Id="rId6" Type="http://schemas.openxmlformats.org/officeDocument/2006/relationships/image" Target="../media/image12.emf"/><Relationship Id="rId11" Type="http://schemas.openxmlformats.org/officeDocument/2006/relationships/oleObject" Target="../embeddings/oleObject23.bin"/><Relationship Id="rId5" Type="http://schemas.openxmlformats.org/officeDocument/2006/relationships/oleObject" Target="../embeddings/oleObject19.bin"/><Relationship Id="rId15" Type="http://schemas.openxmlformats.org/officeDocument/2006/relationships/oleObject" Target="../embeddings/oleObject25.bin"/><Relationship Id="rId10" Type="http://schemas.openxmlformats.org/officeDocument/2006/relationships/image" Target="../media/image13.wmf"/><Relationship Id="rId19" Type="http://schemas.openxmlformats.org/officeDocument/2006/relationships/oleObject" Target="../embeddings/oleObject27.bin"/><Relationship Id="rId4" Type="http://schemas.openxmlformats.org/officeDocument/2006/relationships/notesSlide" Target="../notesSlides/notesSlide4.xml"/><Relationship Id="rId9" Type="http://schemas.openxmlformats.org/officeDocument/2006/relationships/oleObject" Target="../embeddings/oleObject22.bin"/><Relationship Id="rId14" Type="http://schemas.openxmlformats.org/officeDocument/2006/relationships/image" Target="../media/image15.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7999" y="1704612"/>
            <a:ext cx="7437357" cy="1069200"/>
          </a:xfrm>
        </p:spPr>
        <p:txBody>
          <a:bodyPr/>
          <a:lstStyle/>
          <a:p>
            <a:r>
              <a:rPr lang="sv-SE" dirty="0"/>
              <a:t>Business Process Modelling</a:t>
            </a:r>
          </a:p>
        </p:txBody>
      </p:sp>
      <p:sp>
        <p:nvSpPr>
          <p:cNvPr id="3" name="Subtitle 2"/>
          <p:cNvSpPr>
            <a:spLocks noGrp="1"/>
          </p:cNvSpPr>
          <p:nvPr>
            <p:ph type="subTitle" idx="1"/>
          </p:nvPr>
        </p:nvSpPr>
        <p:spPr>
          <a:xfrm>
            <a:off x="1008000" y="2966318"/>
            <a:ext cx="6631200" cy="1045502"/>
          </a:xfrm>
        </p:spPr>
        <p:txBody>
          <a:bodyPr/>
          <a:lstStyle/>
          <a:p>
            <a:r>
              <a:rPr lang="sv-SE" dirty="0"/>
              <a:t>Erik Perjons</a:t>
            </a:r>
          </a:p>
        </p:txBody>
      </p:sp>
      <p:sp>
        <p:nvSpPr>
          <p:cNvPr id="4" name="Content Placeholder 3"/>
          <p:cNvSpPr>
            <a:spLocks noGrp="1"/>
          </p:cNvSpPr>
          <p:nvPr>
            <p:ph sz="quarter" idx="10"/>
          </p:nvPr>
        </p:nvSpPr>
        <p:spPr/>
        <p:txBody>
          <a:bodyPr/>
          <a:lstStyle/>
          <a:p>
            <a:endParaRPr lang="sv-SE" dirty="0"/>
          </a:p>
        </p:txBody>
      </p:sp>
    </p:spTree>
    <p:extLst>
      <p:ext uri="{BB962C8B-B14F-4D97-AF65-F5344CB8AC3E}">
        <p14:creationId xmlns:p14="http://schemas.microsoft.com/office/powerpoint/2010/main" val="668291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00" y="493969"/>
            <a:ext cx="6850800" cy="596700"/>
          </a:xfrm>
        </p:spPr>
        <p:txBody>
          <a:bodyPr/>
          <a:lstStyle/>
          <a:p>
            <a:r>
              <a:rPr lang="sv-SE" dirty="0"/>
              <a:t>Business Process Instance</a:t>
            </a:r>
          </a:p>
        </p:txBody>
      </p:sp>
      <p:sp>
        <p:nvSpPr>
          <p:cNvPr id="3" name="Content Placeholder 2"/>
          <p:cNvSpPr>
            <a:spLocks noGrp="1"/>
          </p:cNvSpPr>
          <p:nvPr>
            <p:ph idx="1"/>
          </p:nvPr>
        </p:nvSpPr>
        <p:spPr>
          <a:xfrm>
            <a:off x="792000" y="1275533"/>
            <a:ext cx="6850800" cy="3491675"/>
          </a:xfrm>
        </p:spPr>
        <p:txBody>
          <a:bodyPr>
            <a:normAutofit/>
          </a:bodyPr>
          <a:lstStyle/>
          <a:p>
            <a:r>
              <a:rPr lang="en-US" sz="1600" dirty="0"/>
              <a:t>By business process we either mean a </a:t>
            </a:r>
            <a:r>
              <a:rPr lang="en-US" sz="1600" b="1" dirty="0"/>
              <a:t>business process instance</a:t>
            </a:r>
            <a:r>
              <a:rPr lang="en-US" sz="1600" dirty="0"/>
              <a:t> or </a:t>
            </a:r>
            <a:r>
              <a:rPr lang="en-US" sz="1600" b="1" dirty="0"/>
              <a:t>business process type</a:t>
            </a:r>
          </a:p>
          <a:p>
            <a:pPr marL="0" indent="0">
              <a:buNone/>
            </a:pPr>
            <a:endParaRPr lang="en-US" sz="1400" dirty="0"/>
          </a:p>
        </p:txBody>
      </p:sp>
    </p:spTree>
    <p:extLst>
      <p:ext uri="{BB962C8B-B14F-4D97-AF65-F5344CB8AC3E}">
        <p14:creationId xmlns:p14="http://schemas.microsoft.com/office/powerpoint/2010/main" val="514403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00" y="493969"/>
            <a:ext cx="6850800" cy="596700"/>
          </a:xfrm>
        </p:spPr>
        <p:txBody>
          <a:bodyPr/>
          <a:lstStyle/>
          <a:p>
            <a:r>
              <a:rPr lang="sv-SE" dirty="0"/>
              <a:t>Business Process Instance</a:t>
            </a:r>
          </a:p>
        </p:txBody>
      </p:sp>
      <p:sp>
        <p:nvSpPr>
          <p:cNvPr id="3" name="Content Placeholder 2"/>
          <p:cNvSpPr>
            <a:spLocks noGrp="1"/>
          </p:cNvSpPr>
          <p:nvPr>
            <p:ph idx="1"/>
          </p:nvPr>
        </p:nvSpPr>
        <p:spPr>
          <a:xfrm>
            <a:off x="792000" y="1275533"/>
            <a:ext cx="6850800" cy="3491675"/>
          </a:xfrm>
        </p:spPr>
        <p:txBody>
          <a:bodyPr>
            <a:normAutofit/>
          </a:bodyPr>
          <a:lstStyle/>
          <a:p>
            <a:r>
              <a:rPr lang="en-US" sz="1600" dirty="0"/>
              <a:t>A business process instance (sometimes called case) is the actual carrying out (often called execution) of the process in the real world, resulting in the production of actual goods and/or services. </a:t>
            </a:r>
          </a:p>
          <a:p>
            <a:pPr marL="0" indent="0">
              <a:buNone/>
            </a:pPr>
            <a:endParaRPr lang="en-US" sz="1400" dirty="0"/>
          </a:p>
        </p:txBody>
      </p:sp>
    </p:spTree>
    <p:extLst>
      <p:ext uri="{BB962C8B-B14F-4D97-AF65-F5344CB8AC3E}">
        <p14:creationId xmlns:p14="http://schemas.microsoft.com/office/powerpoint/2010/main" val="1288285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00" y="555615"/>
            <a:ext cx="6850800" cy="596700"/>
          </a:xfrm>
        </p:spPr>
        <p:txBody>
          <a:bodyPr/>
          <a:lstStyle/>
          <a:p>
            <a:r>
              <a:rPr lang="sv-SE" dirty="0"/>
              <a:t>Business Process Type</a:t>
            </a:r>
          </a:p>
        </p:txBody>
      </p:sp>
      <p:sp>
        <p:nvSpPr>
          <p:cNvPr id="3" name="Content Placeholder 2"/>
          <p:cNvSpPr>
            <a:spLocks noGrp="1"/>
          </p:cNvSpPr>
          <p:nvPr>
            <p:ph idx="1"/>
          </p:nvPr>
        </p:nvSpPr>
        <p:spPr>
          <a:xfrm>
            <a:off x="627615" y="1193341"/>
            <a:ext cx="7869113" cy="3491675"/>
          </a:xfrm>
        </p:spPr>
        <p:txBody>
          <a:bodyPr>
            <a:noAutofit/>
          </a:bodyPr>
          <a:lstStyle/>
          <a:p>
            <a:r>
              <a:rPr lang="en-US" sz="1600" dirty="0"/>
              <a:t>A business process type is a grouping business process instances that aim at reaching similar goal in a similar way. </a:t>
            </a:r>
          </a:p>
          <a:p>
            <a:r>
              <a:rPr lang="en-US" sz="1600" dirty="0"/>
              <a:t>A business process type can be seen as a idea or understanding of how a business process instances of the same type are or should be carried out</a:t>
            </a:r>
          </a:p>
        </p:txBody>
      </p:sp>
    </p:spTree>
    <p:extLst>
      <p:ext uri="{BB962C8B-B14F-4D97-AF65-F5344CB8AC3E}">
        <p14:creationId xmlns:p14="http://schemas.microsoft.com/office/powerpoint/2010/main" val="2539019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00" y="288489"/>
            <a:ext cx="6850800" cy="596700"/>
          </a:xfrm>
        </p:spPr>
        <p:txBody>
          <a:bodyPr/>
          <a:lstStyle/>
          <a:p>
            <a:r>
              <a:rPr lang="sv-SE" dirty="0"/>
              <a:t>Business Process Model</a:t>
            </a:r>
          </a:p>
        </p:txBody>
      </p:sp>
      <p:sp>
        <p:nvSpPr>
          <p:cNvPr id="3" name="Content Placeholder 2"/>
          <p:cNvSpPr>
            <a:spLocks noGrp="1"/>
          </p:cNvSpPr>
          <p:nvPr>
            <p:ph idx="1"/>
          </p:nvPr>
        </p:nvSpPr>
        <p:spPr>
          <a:xfrm>
            <a:off x="792000" y="1275533"/>
            <a:ext cx="4858787" cy="3491675"/>
          </a:xfrm>
        </p:spPr>
        <p:txBody>
          <a:bodyPr>
            <a:normAutofit/>
          </a:bodyPr>
          <a:lstStyle/>
          <a:p>
            <a:r>
              <a:rPr lang="en-US" sz="1600" dirty="0"/>
              <a:t>Both business process types and business process instances can be represented as models</a:t>
            </a:r>
          </a:p>
          <a:p>
            <a:r>
              <a:rPr lang="en-US" sz="1600" dirty="0"/>
              <a:t>However, it is </a:t>
            </a:r>
            <a:r>
              <a:rPr lang="en-US" sz="1600" b="1" dirty="0"/>
              <a:t>usually the business process types that are represented as models</a:t>
            </a:r>
            <a:r>
              <a:rPr lang="en-US" sz="1600" dirty="0"/>
              <a:t>, thereby presenting a map of how business processes instances are or should be carried out</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5993" y="1439992"/>
            <a:ext cx="2650733" cy="244227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95646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00" y="288489"/>
            <a:ext cx="6850800" cy="596700"/>
          </a:xfrm>
        </p:spPr>
        <p:txBody>
          <a:bodyPr/>
          <a:lstStyle/>
          <a:p>
            <a:r>
              <a:rPr lang="sv-SE" dirty="0"/>
              <a:t>Business Process Model</a:t>
            </a:r>
          </a:p>
        </p:txBody>
      </p:sp>
      <p:sp>
        <p:nvSpPr>
          <p:cNvPr id="3" name="Content Placeholder 2"/>
          <p:cNvSpPr>
            <a:spLocks noGrp="1"/>
          </p:cNvSpPr>
          <p:nvPr>
            <p:ph idx="1"/>
          </p:nvPr>
        </p:nvSpPr>
        <p:spPr>
          <a:xfrm>
            <a:off x="792001" y="1244711"/>
            <a:ext cx="5393042" cy="3717707"/>
          </a:xfrm>
        </p:spPr>
        <p:txBody>
          <a:bodyPr>
            <a:noAutofit/>
          </a:bodyPr>
          <a:lstStyle/>
          <a:p>
            <a:r>
              <a:rPr lang="en-US" sz="1600" dirty="0"/>
              <a:t>A </a:t>
            </a:r>
            <a:r>
              <a:rPr lang="en-US" sz="1600" b="1" dirty="0"/>
              <a:t>business process model </a:t>
            </a:r>
            <a:r>
              <a:rPr lang="en-US" sz="1600" dirty="0"/>
              <a:t>is a representation of a business process type (if it is not explicitly stated that it is an instance)</a:t>
            </a:r>
          </a:p>
          <a:p>
            <a:r>
              <a:rPr lang="en-US" sz="1600" dirty="0"/>
              <a:t>The business process model may be illustrated by means of diagrams of various kinds complemented by textual descriptions and perhaps formal rules </a:t>
            </a:r>
            <a:endParaRPr lang="sv-SE" sz="16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7433" y="1419444"/>
            <a:ext cx="2650733" cy="244227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470725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4294967295"/>
          </p:nvPr>
        </p:nvSpPr>
        <p:spPr>
          <a:xfrm>
            <a:off x="7110412" y="4974432"/>
            <a:ext cx="547688" cy="1690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E59117A6-B975-45A5-A09F-B1EC89DB7E4B}" type="slidenum">
              <a:rPr lang="sv-SE" altLang="sv-SE" sz="750" i="0"/>
              <a:pPr eaLnBrk="1" hangingPunct="1"/>
              <a:t>15</a:t>
            </a:fld>
            <a:endParaRPr lang="sv-SE" altLang="sv-SE" sz="750" i="0"/>
          </a:p>
        </p:txBody>
      </p:sp>
      <p:sp>
        <p:nvSpPr>
          <p:cNvPr id="14339" name="Rectangle 2"/>
          <p:cNvSpPr>
            <a:spLocks noGrp="1" noChangeArrowheads="1"/>
          </p:cNvSpPr>
          <p:nvPr>
            <p:ph type="body" idx="1"/>
          </p:nvPr>
        </p:nvSpPr>
        <p:spPr/>
        <p:txBody>
          <a:bodyPr/>
          <a:lstStyle/>
          <a:p>
            <a:pPr eaLnBrk="1" hangingPunct="1">
              <a:buFont typeface="Wingdings" panose="05000000000000000000" pitchFamily="2" charset="2"/>
              <a:buNone/>
            </a:pPr>
            <a:r>
              <a:rPr lang="sv-SE" altLang="sv-SE" dirty="0"/>
              <a:t>Process Models</a:t>
            </a:r>
            <a:endParaRPr lang="en-US" altLang="sv-SE" dirty="0"/>
          </a:p>
        </p:txBody>
      </p:sp>
    </p:spTree>
    <p:extLst>
      <p:ext uri="{BB962C8B-B14F-4D97-AF65-F5344CB8AC3E}">
        <p14:creationId xmlns:p14="http://schemas.microsoft.com/office/powerpoint/2010/main" val="1832065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45900" y="369802"/>
            <a:ext cx="6850800" cy="596700"/>
          </a:xfrm>
        </p:spPr>
        <p:txBody>
          <a:bodyPr>
            <a:normAutofit/>
          </a:bodyPr>
          <a:lstStyle/>
          <a:p>
            <a:r>
              <a:rPr lang="sv-SE" sz="2700" dirty="0"/>
              <a:t>Business Processes Models</a:t>
            </a:r>
          </a:p>
        </p:txBody>
      </p:sp>
      <p:sp>
        <p:nvSpPr>
          <p:cNvPr id="80" name="Chevron 79"/>
          <p:cNvSpPr/>
          <p:nvPr/>
        </p:nvSpPr>
        <p:spPr>
          <a:xfrm>
            <a:off x="1048640" y="1463174"/>
            <a:ext cx="2160240" cy="540060"/>
          </a:xfrm>
          <a:prstGeom prst="chevr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solidFill>
                <a:schemeClr val="tx1"/>
              </a:solidFill>
            </a:endParaRPr>
          </a:p>
        </p:txBody>
      </p:sp>
      <p:sp>
        <p:nvSpPr>
          <p:cNvPr id="81" name="TextBox 80"/>
          <p:cNvSpPr txBox="1"/>
          <p:nvPr/>
        </p:nvSpPr>
        <p:spPr>
          <a:xfrm>
            <a:off x="1454564" y="1587915"/>
            <a:ext cx="2186862" cy="300082"/>
          </a:xfrm>
          <a:prstGeom prst="rect">
            <a:avLst/>
          </a:prstGeom>
          <a:noFill/>
        </p:spPr>
        <p:txBody>
          <a:bodyPr wrap="square" rtlCol="0">
            <a:spAutoFit/>
          </a:bodyPr>
          <a:lstStyle/>
          <a:p>
            <a:r>
              <a:rPr lang="sv-SE" sz="1350" dirty="0"/>
              <a:t>Sales process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1428" y="1224234"/>
            <a:ext cx="4327338" cy="277243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Right Brace 2"/>
          <p:cNvSpPr/>
          <p:nvPr/>
        </p:nvSpPr>
        <p:spPr>
          <a:xfrm rot="5400000">
            <a:off x="6390524" y="1839076"/>
            <a:ext cx="231171" cy="486481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5" name="TextBox 4"/>
          <p:cNvSpPr txBox="1"/>
          <p:nvPr/>
        </p:nvSpPr>
        <p:spPr>
          <a:xfrm>
            <a:off x="4633649" y="4520632"/>
            <a:ext cx="3609514" cy="369332"/>
          </a:xfrm>
          <a:prstGeom prst="rect">
            <a:avLst/>
          </a:prstGeom>
          <a:noFill/>
        </p:spPr>
        <p:txBody>
          <a:bodyPr wrap="none" rtlCol="0">
            <a:spAutoFit/>
          </a:bodyPr>
          <a:lstStyle/>
          <a:p>
            <a:r>
              <a:rPr lang="sv-SE" dirty="0"/>
              <a:t>Detailed description of Sales Process</a:t>
            </a:r>
          </a:p>
        </p:txBody>
      </p:sp>
      <p:sp>
        <p:nvSpPr>
          <p:cNvPr id="10" name="Right Brace 9"/>
          <p:cNvSpPr/>
          <p:nvPr/>
        </p:nvSpPr>
        <p:spPr>
          <a:xfrm rot="5400000">
            <a:off x="1941663" y="1434887"/>
            <a:ext cx="271453" cy="216024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11" name="TextBox 10"/>
          <p:cNvSpPr txBox="1"/>
          <p:nvPr/>
        </p:nvSpPr>
        <p:spPr>
          <a:xfrm>
            <a:off x="845034" y="2759230"/>
            <a:ext cx="2526353" cy="646331"/>
          </a:xfrm>
          <a:prstGeom prst="rect">
            <a:avLst/>
          </a:prstGeom>
          <a:noFill/>
        </p:spPr>
        <p:txBody>
          <a:bodyPr wrap="square" rtlCol="0">
            <a:spAutoFit/>
          </a:bodyPr>
          <a:lstStyle/>
          <a:p>
            <a:r>
              <a:rPr lang="sv-SE" dirty="0"/>
              <a:t>Abstract description </a:t>
            </a:r>
          </a:p>
          <a:p>
            <a:r>
              <a:rPr lang="sv-SE" dirty="0"/>
              <a:t>of a Sales Process</a:t>
            </a:r>
          </a:p>
        </p:txBody>
      </p:sp>
    </p:spTree>
    <p:extLst>
      <p:ext uri="{BB962C8B-B14F-4D97-AF65-F5344CB8AC3E}">
        <p14:creationId xmlns:p14="http://schemas.microsoft.com/office/powerpoint/2010/main" val="698773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64" y="380958"/>
            <a:ext cx="7632809" cy="596700"/>
          </a:xfrm>
        </p:spPr>
        <p:txBody>
          <a:bodyPr>
            <a:noAutofit/>
          </a:bodyPr>
          <a:lstStyle/>
          <a:p>
            <a:r>
              <a:rPr lang="sv-SE" sz="2700" dirty="0"/>
              <a:t>Why Create Process Models? 1(2)</a:t>
            </a:r>
          </a:p>
        </p:txBody>
      </p:sp>
      <p:sp>
        <p:nvSpPr>
          <p:cNvPr id="3" name="Content Placeholder 2"/>
          <p:cNvSpPr>
            <a:spLocks noGrp="1"/>
          </p:cNvSpPr>
          <p:nvPr>
            <p:ph idx="1"/>
          </p:nvPr>
        </p:nvSpPr>
        <p:spPr>
          <a:xfrm>
            <a:off x="369871" y="1189879"/>
            <a:ext cx="8691936" cy="3495135"/>
          </a:xfrm>
        </p:spPr>
        <p:txBody>
          <a:bodyPr>
            <a:normAutofit/>
          </a:bodyPr>
          <a:lstStyle/>
          <a:p>
            <a:pPr marL="0" indent="0">
              <a:spcBef>
                <a:spcPts val="900"/>
              </a:spcBef>
              <a:buNone/>
            </a:pPr>
            <a:r>
              <a:rPr lang="sv-SE" sz="1600" b="1" dirty="0"/>
              <a:t>Different goals for creating a business process model:</a:t>
            </a:r>
          </a:p>
          <a:p>
            <a:pPr>
              <a:spcBef>
                <a:spcPts val="900"/>
              </a:spcBef>
              <a:buFontTx/>
              <a:buChar char="-"/>
            </a:pPr>
            <a:r>
              <a:rPr lang="sv-SE" sz="1600" b="1" dirty="0"/>
              <a:t>To better understand the business</a:t>
            </a:r>
            <a:r>
              <a:rPr lang="sv-SE" sz="1600" dirty="0"/>
              <a:t>, that is, understand what activities are actually carried out in what order</a:t>
            </a:r>
          </a:p>
          <a:p>
            <a:pPr>
              <a:spcBef>
                <a:spcPts val="900"/>
              </a:spcBef>
              <a:buFontTx/>
              <a:buChar char="-"/>
            </a:pPr>
            <a:r>
              <a:rPr lang="sv-SE" sz="1600" b="1" dirty="0"/>
              <a:t>To analyse business processes to find problems </a:t>
            </a:r>
            <a:r>
              <a:rPr lang="sv-SE" sz="1600" dirty="0"/>
              <a:t>within the existing business processes </a:t>
            </a:r>
          </a:p>
          <a:p>
            <a:pPr>
              <a:spcBef>
                <a:spcPts val="900"/>
              </a:spcBef>
              <a:buFontTx/>
              <a:buChar char="-"/>
            </a:pPr>
            <a:r>
              <a:rPr lang="sv-SE" sz="1600" b="1" dirty="0"/>
              <a:t>To design more effective business process - </a:t>
            </a:r>
            <a:r>
              <a:rPr lang="sv-SE" sz="1600" dirty="0"/>
              <a:t>for example, more productive/efficient processes, higher quality processes, more complient processes</a:t>
            </a:r>
          </a:p>
          <a:p>
            <a:pPr>
              <a:spcBef>
                <a:spcPts val="900"/>
              </a:spcBef>
              <a:buFontTx/>
              <a:buChar char="-"/>
            </a:pPr>
            <a:endParaRPr lang="sv-SE" sz="1800" dirty="0"/>
          </a:p>
          <a:p>
            <a:pPr marL="3657600" lvl="8" indent="0">
              <a:spcBef>
                <a:spcPts val="900"/>
              </a:spcBef>
              <a:buNone/>
            </a:pPr>
            <a:endParaRPr lang="sv-SE" sz="1800" dirty="0"/>
          </a:p>
          <a:p>
            <a:pPr lvl="1">
              <a:spcBef>
                <a:spcPts val="900"/>
              </a:spcBef>
            </a:pPr>
            <a:endParaRPr lang="sv-SE" sz="1800" dirty="0"/>
          </a:p>
          <a:p>
            <a:pPr>
              <a:spcBef>
                <a:spcPts val="900"/>
              </a:spcBef>
            </a:pPr>
            <a:endParaRPr lang="sv-SE" sz="1800" dirty="0"/>
          </a:p>
          <a:p>
            <a:pPr lvl="1">
              <a:spcBef>
                <a:spcPts val="900"/>
              </a:spcBef>
              <a:buFont typeface="Wingdings" pitchFamily="2" charset="2"/>
              <a:buChar char="§"/>
            </a:pPr>
            <a:endParaRPr lang="sv-SE" sz="1800" dirty="0"/>
          </a:p>
          <a:p>
            <a:pPr>
              <a:spcBef>
                <a:spcPts val="900"/>
              </a:spcBef>
            </a:pPr>
            <a:endParaRPr lang="sv-SE" sz="1800" dirty="0"/>
          </a:p>
          <a:p>
            <a:pPr lvl="1">
              <a:spcBef>
                <a:spcPts val="900"/>
              </a:spcBef>
              <a:buNone/>
            </a:pPr>
            <a:endParaRPr lang="sv-SE" sz="1800" dirty="0"/>
          </a:p>
        </p:txBody>
      </p:sp>
    </p:spTree>
    <p:extLst>
      <p:ext uri="{BB962C8B-B14F-4D97-AF65-F5344CB8AC3E}">
        <p14:creationId xmlns:p14="http://schemas.microsoft.com/office/powerpoint/2010/main" val="1841017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64" y="380958"/>
            <a:ext cx="7632809" cy="596700"/>
          </a:xfrm>
        </p:spPr>
        <p:txBody>
          <a:bodyPr>
            <a:noAutofit/>
          </a:bodyPr>
          <a:lstStyle/>
          <a:p>
            <a:r>
              <a:rPr lang="sv-SE" sz="2700" dirty="0"/>
              <a:t>Why Create Process Models? 2(2)</a:t>
            </a:r>
          </a:p>
        </p:txBody>
      </p:sp>
      <p:sp>
        <p:nvSpPr>
          <p:cNvPr id="3" name="Content Placeholder 2"/>
          <p:cNvSpPr>
            <a:spLocks noGrp="1"/>
          </p:cNvSpPr>
          <p:nvPr>
            <p:ph idx="1"/>
          </p:nvPr>
        </p:nvSpPr>
        <p:spPr>
          <a:xfrm>
            <a:off x="369871" y="1333718"/>
            <a:ext cx="8691936" cy="2919782"/>
          </a:xfrm>
        </p:spPr>
        <p:txBody>
          <a:bodyPr>
            <a:normAutofit/>
          </a:bodyPr>
          <a:lstStyle/>
          <a:p>
            <a:pPr marL="0" indent="0">
              <a:spcBef>
                <a:spcPts val="900"/>
              </a:spcBef>
              <a:buNone/>
            </a:pPr>
            <a:r>
              <a:rPr lang="sv-SE" sz="1600" b="1" dirty="0"/>
              <a:t>Different goals for creating a business process model (cont):</a:t>
            </a:r>
          </a:p>
          <a:p>
            <a:pPr>
              <a:spcBef>
                <a:spcPts val="900"/>
              </a:spcBef>
              <a:buFontTx/>
              <a:buChar char="-"/>
            </a:pPr>
            <a:r>
              <a:rPr lang="sv-SE" sz="1600" b="1" dirty="0"/>
              <a:t>To </a:t>
            </a:r>
            <a:r>
              <a:rPr lang="sv-SE" sz="1600" b="1" dirty="0" err="1"/>
              <a:t>automate</a:t>
            </a:r>
            <a:r>
              <a:rPr lang="sv-SE" sz="1600" b="1" dirty="0"/>
              <a:t> business </a:t>
            </a:r>
            <a:r>
              <a:rPr lang="sv-SE" sz="1600" b="1" dirty="0" err="1"/>
              <a:t>processes</a:t>
            </a:r>
            <a:r>
              <a:rPr lang="sv-SE" sz="1600" b="1" dirty="0"/>
              <a:t> </a:t>
            </a:r>
            <a:r>
              <a:rPr lang="sv-SE" sz="1600" dirty="0"/>
              <a:t>– or part </a:t>
            </a:r>
            <a:r>
              <a:rPr lang="sv-SE" sz="1600" dirty="0" err="1"/>
              <a:t>of</a:t>
            </a:r>
            <a:r>
              <a:rPr lang="sv-SE" sz="1600" dirty="0"/>
              <a:t> </a:t>
            </a:r>
            <a:r>
              <a:rPr lang="sv-SE" sz="1600" dirty="0" err="1"/>
              <a:t>them</a:t>
            </a:r>
            <a:r>
              <a:rPr lang="sv-SE" sz="1600" dirty="0"/>
              <a:t>, to </a:t>
            </a:r>
            <a:r>
              <a:rPr lang="sv-SE" sz="1600" dirty="0" err="1"/>
              <a:t>create</a:t>
            </a:r>
            <a:r>
              <a:rPr lang="sv-SE" sz="1600" dirty="0"/>
              <a:t> </a:t>
            </a:r>
            <a:r>
              <a:rPr lang="sv-SE" sz="1600" dirty="0" err="1"/>
              <a:t>more</a:t>
            </a:r>
            <a:r>
              <a:rPr lang="sv-SE" sz="1600" dirty="0"/>
              <a:t> </a:t>
            </a:r>
            <a:r>
              <a:rPr lang="sv-SE" sz="1600" dirty="0" err="1"/>
              <a:t>productive</a:t>
            </a:r>
            <a:r>
              <a:rPr lang="sv-SE" sz="1600" dirty="0"/>
              <a:t>/</a:t>
            </a:r>
            <a:r>
              <a:rPr lang="sv-SE" sz="1600" dirty="0" err="1"/>
              <a:t>efficient</a:t>
            </a:r>
            <a:r>
              <a:rPr lang="sv-SE" sz="1600" dirty="0"/>
              <a:t> </a:t>
            </a:r>
            <a:r>
              <a:rPr lang="sv-SE" sz="1600" dirty="0" err="1"/>
              <a:t>processes</a:t>
            </a:r>
            <a:r>
              <a:rPr lang="sv-SE" sz="1600" dirty="0"/>
              <a:t>. </a:t>
            </a:r>
            <a:r>
              <a:rPr lang="sv-SE" sz="1600" dirty="0" err="1"/>
              <a:t>Such</a:t>
            </a:r>
            <a:r>
              <a:rPr lang="sv-SE" sz="1600" dirty="0"/>
              <a:t> automation </a:t>
            </a:r>
            <a:r>
              <a:rPr lang="sv-SE" sz="1600" dirty="0" err="1"/>
              <a:t>require</a:t>
            </a:r>
            <a:r>
              <a:rPr lang="sv-SE" sz="1600" dirty="0"/>
              <a:t> </a:t>
            </a:r>
            <a:r>
              <a:rPr lang="sv-SE" sz="1600" dirty="0" err="1"/>
              <a:t>that</a:t>
            </a:r>
            <a:r>
              <a:rPr lang="sv-SE" sz="1600" dirty="0"/>
              <a:t> it is </a:t>
            </a:r>
            <a:r>
              <a:rPr lang="sv-SE" sz="1600" dirty="0" err="1"/>
              <a:t>made</a:t>
            </a:r>
            <a:r>
              <a:rPr lang="sv-SE" sz="1600" dirty="0"/>
              <a:t> </a:t>
            </a:r>
            <a:r>
              <a:rPr lang="sv-SE" sz="1600" dirty="0" err="1"/>
              <a:t>clear</a:t>
            </a:r>
            <a:r>
              <a:rPr lang="sv-SE" sz="1600" dirty="0"/>
              <a:t> </a:t>
            </a:r>
            <a:r>
              <a:rPr lang="sv-SE" sz="1600" dirty="0" err="1"/>
              <a:t>what</a:t>
            </a:r>
            <a:r>
              <a:rPr lang="sv-SE" sz="1600" dirty="0"/>
              <a:t> part </a:t>
            </a:r>
            <a:r>
              <a:rPr lang="sv-SE" sz="1600" dirty="0" err="1"/>
              <a:t>of</a:t>
            </a:r>
            <a:r>
              <a:rPr lang="sv-SE" sz="1600" dirty="0"/>
              <a:t> the process </a:t>
            </a:r>
            <a:r>
              <a:rPr lang="sv-SE" sz="1600" dirty="0" err="1"/>
              <a:t>that</a:t>
            </a:r>
            <a:r>
              <a:rPr lang="sv-SE" sz="1600" dirty="0"/>
              <a:t> </a:t>
            </a:r>
            <a:r>
              <a:rPr lang="sv-SE" sz="1600" dirty="0" err="1"/>
              <a:t>should</a:t>
            </a:r>
            <a:r>
              <a:rPr lang="sv-SE" sz="1600" dirty="0"/>
              <a:t> be </a:t>
            </a:r>
            <a:r>
              <a:rPr lang="sv-SE" sz="1600" dirty="0" err="1"/>
              <a:t>automated</a:t>
            </a:r>
            <a:endParaRPr lang="sv-SE" sz="1600" dirty="0"/>
          </a:p>
          <a:p>
            <a:pPr>
              <a:spcBef>
                <a:spcPts val="900"/>
              </a:spcBef>
              <a:buFontTx/>
              <a:buChar char="-"/>
            </a:pPr>
            <a:r>
              <a:rPr lang="sv-SE" sz="1600" b="1" dirty="0"/>
              <a:t>To identify requirements on IT </a:t>
            </a:r>
            <a:r>
              <a:rPr lang="sv-SE" sz="1600" dirty="0"/>
              <a:t>- since IT needs to be designed to support business processes</a:t>
            </a:r>
          </a:p>
          <a:p>
            <a:pPr lvl="1">
              <a:spcBef>
                <a:spcPts val="900"/>
              </a:spcBef>
            </a:pPr>
            <a:endParaRPr lang="sv-SE" sz="4400" dirty="0"/>
          </a:p>
          <a:p>
            <a:pPr>
              <a:spcBef>
                <a:spcPts val="900"/>
              </a:spcBef>
            </a:pPr>
            <a:endParaRPr lang="sv-SE" sz="1500" dirty="0"/>
          </a:p>
          <a:p>
            <a:pPr lvl="1">
              <a:spcBef>
                <a:spcPts val="900"/>
              </a:spcBef>
              <a:buFont typeface="Wingdings" pitchFamily="2" charset="2"/>
              <a:buChar char="§"/>
            </a:pPr>
            <a:endParaRPr lang="sv-SE" sz="1050" dirty="0"/>
          </a:p>
          <a:p>
            <a:pPr>
              <a:spcBef>
                <a:spcPts val="900"/>
              </a:spcBef>
            </a:pPr>
            <a:endParaRPr lang="sv-SE" sz="1350" dirty="0"/>
          </a:p>
          <a:p>
            <a:pPr lvl="1">
              <a:spcBef>
                <a:spcPts val="900"/>
              </a:spcBef>
              <a:buNone/>
            </a:pPr>
            <a:endParaRPr lang="sv-SE" sz="1050" dirty="0"/>
          </a:p>
        </p:txBody>
      </p:sp>
    </p:spTree>
    <p:extLst>
      <p:ext uri="{BB962C8B-B14F-4D97-AF65-F5344CB8AC3E}">
        <p14:creationId xmlns:p14="http://schemas.microsoft.com/office/powerpoint/2010/main" val="1400270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492" y="535068"/>
            <a:ext cx="7036902" cy="656734"/>
          </a:xfrm>
        </p:spPr>
        <p:txBody>
          <a:bodyPr>
            <a:noAutofit/>
          </a:bodyPr>
          <a:lstStyle/>
          <a:p>
            <a:r>
              <a:rPr lang="sv-SE" sz="2700" dirty="0"/>
              <a:t>From Whom’s Perspective are Process Models Created?</a:t>
            </a:r>
          </a:p>
        </p:txBody>
      </p:sp>
      <p:sp>
        <p:nvSpPr>
          <p:cNvPr id="3" name="Content Placeholder 2"/>
          <p:cNvSpPr>
            <a:spLocks noGrp="1"/>
          </p:cNvSpPr>
          <p:nvPr>
            <p:ph idx="1"/>
          </p:nvPr>
        </p:nvSpPr>
        <p:spPr>
          <a:xfrm>
            <a:off x="462337" y="1508374"/>
            <a:ext cx="8250149" cy="2251968"/>
          </a:xfrm>
        </p:spPr>
        <p:txBody>
          <a:bodyPr>
            <a:normAutofit fontScale="25000" lnSpcReduction="20000"/>
          </a:bodyPr>
          <a:lstStyle/>
          <a:p>
            <a:pPr marL="0" indent="0">
              <a:spcBef>
                <a:spcPts val="900"/>
              </a:spcBef>
              <a:buNone/>
            </a:pPr>
            <a:r>
              <a:rPr lang="sv-SE" sz="6400" dirty="0"/>
              <a:t>Examples of perspectives: </a:t>
            </a:r>
          </a:p>
          <a:p>
            <a:pPr>
              <a:spcBef>
                <a:spcPts val="900"/>
              </a:spcBef>
              <a:buFontTx/>
              <a:buChar char="-"/>
            </a:pPr>
            <a:r>
              <a:rPr lang="sv-SE" sz="6400" dirty="0"/>
              <a:t>The organization’s perspective, or more preciesly: </a:t>
            </a:r>
          </a:p>
          <a:p>
            <a:pPr lvl="1">
              <a:spcBef>
                <a:spcPts val="900"/>
              </a:spcBef>
              <a:buFontTx/>
              <a:buChar char="-"/>
            </a:pPr>
            <a:r>
              <a:rPr lang="sv-SE" sz="6400" dirty="0"/>
              <a:t>Owners’ perspective</a:t>
            </a:r>
          </a:p>
          <a:p>
            <a:pPr lvl="1">
              <a:spcBef>
                <a:spcPts val="900"/>
              </a:spcBef>
              <a:buFontTx/>
              <a:buChar char="-"/>
            </a:pPr>
            <a:r>
              <a:rPr lang="sv-SE" sz="6400" dirty="0"/>
              <a:t>Executive/Management’s perspective</a:t>
            </a:r>
          </a:p>
          <a:p>
            <a:pPr lvl="1">
              <a:spcBef>
                <a:spcPts val="900"/>
              </a:spcBef>
              <a:buFontTx/>
              <a:buChar char="-"/>
            </a:pPr>
            <a:r>
              <a:rPr lang="sv-SE" sz="6400" dirty="0"/>
              <a:t>Process Participants’ perspectiv</a:t>
            </a:r>
          </a:p>
          <a:p>
            <a:pPr>
              <a:spcBef>
                <a:spcPts val="900"/>
              </a:spcBef>
              <a:buFontTx/>
              <a:buChar char="-"/>
            </a:pPr>
            <a:r>
              <a:rPr lang="sv-SE" sz="6400" dirty="0"/>
              <a:t>The customers’ perpective</a:t>
            </a:r>
          </a:p>
          <a:p>
            <a:pPr>
              <a:spcBef>
                <a:spcPts val="900"/>
              </a:spcBef>
              <a:buFontTx/>
              <a:buChar char="-"/>
            </a:pPr>
            <a:r>
              <a:rPr lang="sv-SE" sz="6400" dirty="0"/>
              <a:t>The suppliers’ perpective</a:t>
            </a:r>
          </a:p>
          <a:p>
            <a:pPr>
              <a:spcBef>
                <a:spcPts val="900"/>
              </a:spcBef>
            </a:pPr>
            <a:endParaRPr lang="sv-SE" sz="3500" dirty="0"/>
          </a:p>
          <a:p>
            <a:pPr>
              <a:spcBef>
                <a:spcPts val="900"/>
              </a:spcBef>
            </a:pPr>
            <a:endParaRPr lang="sv-SE" sz="1650" dirty="0"/>
          </a:p>
          <a:p>
            <a:pPr lvl="1">
              <a:spcBef>
                <a:spcPts val="900"/>
              </a:spcBef>
            </a:pPr>
            <a:endParaRPr lang="sv-SE" sz="1200" dirty="0"/>
          </a:p>
          <a:p>
            <a:pPr lvl="1">
              <a:spcBef>
                <a:spcPts val="900"/>
              </a:spcBef>
            </a:pPr>
            <a:endParaRPr lang="sv-SE" sz="1200" dirty="0"/>
          </a:p>
          <a:p>
            <a:pPr>
              <a:spcBef>
                <a:spcPts val="900"/>
              </a:spcBef>
            </a:pPr>
            <a:endParaRPr lang="sv-SE" sz="1500" dirty="0"/>
          </a:p>
          <a:p>
            <a:pPr lvl="1">
              <a:spcBef>
                <a:spcPts val="900"/>
              </a:spcBef>
              <a:buFont typeface="Wingdings" pitchFamily="2" charset="2"/>
              <a:buChar char="§"/>
            </a:pPr>
            <a:endParaRPr lang="sv-SE" sz="1050" dirty="0"/>
          </a:p>
          <a:p>
            <a:pPr>
              <a:spcBef>
                <a:spcPts val="900"/>
              </a:spcBef>
            </a:pPr>
            <a:endParaRPr lang="sv-SE" sz="1350" dirty="0"/>
          </a:p>
          <a:p>
            <a:pPr lvl="1">
              <a:spcBef>
                <a:spcPts val="900"/>
              </a:spcBef>
              <a:buNone/>
            </a:pPr>
            <a:endParaRPr lang="sv-SE" sz="1050" dirty="0"/>
          </a:p>
        </p:txBody>
      </p:sp>
    </p:spTree>
    <p:extLst>
      <p:ext uri="{BB962C8B-B14F-4D97-AF65-F5344CB8AC3E}">
        <p14:creationId xmlns:p14="http://schemas.microsoft.com/office/powerpoint/2010/main" val="1105341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4294967295"/>
          </p:nvPr>
        </p:nvSpPr>
        <p:spPr>
          <a:xfrm>
            <a:off x="7110412" y="4974432"/>
            <a:ext cx="547688" cy="1690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E59117A6-B975-45A5-A09F-B1EC89DB7E4B}" type="slidenum">
              <a:rPr lang="sv-SE" altLang="sv-SE" sz="750" i="0"/>
              <a:pPr eaLnBrk="1" hangingPunct="1"/>
              <a:t>2</a:t>
            </a:fld>
            <a:endParaRPr lang="sv-SE" altLang="sv-SE" sz="750" i="0"/>
          </a:p>
        </p:txBody>
      </p:sp>
      <p:sp>
        <p:nvSpPr>
          <p:cNvPr id="14339" name="Rectangle 2"/>
          <p:cNvSpPr>
            <a:spLocks noGrp="1" noChangeArrowheads="1"/>
          </p:cNvSpPr>
          <p:nvPr>
            <p:ph type="body" idx="1"/>
          </p:nvPr>
        </p:nvSpPr>
        <p:spPr/>
        <p:txBody>
          <a:bodyPr/>
          <a:lstStyle/>
          <a:p>
            <a:pPr eaLnBrk="1" hangingPunct="1">
              <a:buFont typeface="Wingdings" panose="05000000000000000000" pitchFamily="2" charset="2"/>
              <a:buNone/>
            </a:pPr>
            <a:r>
              <a:rPr lang="sv-SE" altLang="sv-SE" dirty="0"/>
              <a:t>Business Processes and Models</a:t>
            </a:r>
            <a:endParaRPr lang="en-US" altLang="sv-SE" dirty="0"/>
          </a:p>
        </p:txBody>
      </p:sp>
    </p:spTree>
    <p:extLst>
      <p:ext uri="{BB962C8B-B14F-4D97-AF65-F5344CB8AC3E}">
        <p14:creationId xmlns:p14="http://schemas.microsoft.com/office/powerpoint/2010/main" val="3152190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259" y="473421"/>
            <a:ext cx="6850800" cy="596700"/>
          </a:xfrm>
        </p:spPr>
        <p:txBody>
          <a:bodyPr/>
          <a:lstStyle/>
          <a:p>
            <a:r>
              <a:rPr lang="sv-SE" dirty="0"/>
              <a:t>Goal and Perspective</a:t>
            </a:r>
          </a:p>
        </p:txBody>
      </p:sp>
      <p:sp>
        <p:nvSpPr>
          <p:cNvPr id="3" name="Content Placeholder 2"/>
          <p:cNvSpPr>
            <a:spLocks noGrp="1"/>
          </p:cNvSpPr>
          <p:nvPr>
            <p:ph idx="1"/>
          </p:nvPr>
        </p:nvSpPr>
        <p:spPr>
          <a:xfrm>
            <a:off x="689259" y="1203617"/>
            <a:ext cx="5558392" cy="3240432"/>
          </a:xfrm>
        </p:spPr>
        <p:txBody>
          <a:bodyPr>
            <a:noAutofit/>
          </a:bodyPr>
          <a:lstStyle/>
          <a:p>
            <a:pPr marL="0" indent="0">
              <a:buNone/>
            </a:pPr>
            <a:r>
              <a:rPr lang="sv-SE" sz="1600" dirty="0"/>
              <a:t>The goal (purpose) and perspective of business process models should be explicitly stated - to support the design as well as interpretation of the process models</a:t>
            </a:r>
          </a:p>
          <a:p>
            <a:pPr marL="0" indent="0">
              <a:buNone/>
            </a:pPr>
            <a:r>
              <a:rPr lang="sv-SE" sz="1400" i="1" dirty="0"/>
              <a:t>Example: </a:t>
            </a:r>
          </a:p>
          <a:p>
            <a:r>
              <a:rPr lang="sv-SE" sz="1400" i="1" dirty="0"/>
              <a:t>Goal of Business Process Model: </a:t>
            </a:r>
            <a:r>
              <a:rPr lang="sv-SE" sz="1400" dirty="0"/>
              <a:t>To identify requirements on IT </a:t>
            </a:r>
          </a:p>
          <a:p>
            <a:r>
              <a:rPr lang="sv-SE" sz="1400" i="1" dirty="0"/>
              <a:t>Perspective of Business Process Model: </a:t>
            </a:r>
            <a:r>
              <a:rPr lang="sv-SE" sz="1400" dirty="0"/>
              <a:t>Executive/Management’s perspective</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6204" y="1378275"/>
            <a:ext cx="2584815" cy="240261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43494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As-is vs. To-be Process Models</a:t>
            </a:r>
          </a:p>
        </p:txBody>
      </p:sp>
      <p:sp>
        <p:nvSpPr>
          <p:cNvPr id="3" name="Content Placeholder 2"/>
          <p:cNvSpPr>
            <a:spLocks noGrp="1"/>
          </p:cNvSpPr>
          <p:nvPr>
            <p:ph idx="1"/>
          </p:nvPr>
        </p:nvSpPr>
        <p:spPr>
          <a:xfrm>
            <a:off x="792000" y="1275534"/>
            <a:ext cx="4745771" cy="3717706"/>
          </a:xfrm>
        </p:spPr>
        <p:txBody>
          <a:bodyPr>
            <a:normAutofit/>
          </a:bodyPr>
          <a:lstStyle/>
          <a:p>
            <a:r>
              <a:rPr lang="en-US" sz="1600" dirty="0"/>
              <a:t>Business process models can be </a:t>
            </a:r>
            <a:r>
              <a:rPr lang="en-US" sz="1600" b="1" dirty="0"/>
              <a:t>descriptive</a:t>
            </a:r>
            <a:r>
              <a:rPr lang="en-US" sz="1600" dirty="0"/>
              <a:t>, i.e. they depict the current way working of the process. These models are often called </a:t>
            </a:r>
            <a:r>
              <a:rPr lang="en-US" sz="1600" b="1" dirty="0"/>
              <a:t>as-is models</a:t>
            </a:r>
            <a:endParaRPr lang="en-US" sz="1600" dirty="0"/>
          </a:p>
          <a:p>
            <a:r>
              <a:rPr lang="en-US" sz="1600" dirty="0"/>
              <a:t>Business process models can be </a:t>
            </a:r>
            <a:r>
              <a:rPr lang="en-US" sz="1600" b="1" dirty="0"/>
              <a:t>prescriptive</a:t>
            </a:r>
            <a:r>
              <a:rPr lang="en-US" sz="1600" dirty="0"/>
              <a:t>, i.e. they prescribe a desired state. The models are often called </a:t>
            </a:r>
            <a:r>
              <a:rPr lang="en-US" sz="1600" b="1" dirty="0"/>
              <a:t>to-be models</a:t>
            </a:r>
          </a:p>
          <a:p>
            <a:endParaRPr lang="sv-SE" sz="1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451" y="1871435"/>
            <a:ext cx="2982680" cy="277243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380455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Modelling Languages</a:t>
            </a:r>
          </a:p>
        </p:txBody>
      </p:sp>
      <p:sp>
        <p:nvSpPr>
          <p:cNvPr id="3" name="Content Placeholder 2"/>
          <p:cNvSpPr>
            <a:spLocks noGrp="1"/>
          </p:cNvSpPr>
          <p:nvPr>
            <p:ph idx="1"/>
          </p:nvPr>
        </p:nvSpPr>
        <p:spPr>
          <a:xfrm>
            <a:off x="791999" y="1275534"/>
            <a:ext cx="8115695" cy="3240432"/>
          </a:xfrm>
        </p:spPr>
        <p:txBody>
          <a:bodyPr>
            <a:noAutofit/>
          </a:bodyPr>
          <a:lstStyle/>
          <a:p>
            <a:r>
              <a:rPr lang="sv-SE" sz="1600" dirty="0"/>
              <a:t>There are many different modelling languages (sometimes called modelling techniques) that can be used for modelling business processes. The different languages focus on different concepts and thereby give different focus on the business processes</a:t>
            </a:r>
          </a:p>
          <a:p>
            <a:r>
              <a:rPr lang="sv-SE" sz="1600" dirty="0"/>
              <a:t>Business Process Modelling Languages can focus on:</a:t>
            </a:r>
          </a:p>
          <a:p>
            <a:pPr lvl="1"/>
            <a:r>
              <a:rPr lang="sv-SE" sz="1600" dirty="0"/>
              <a:t>the order of the activities (such as UML Activity Diagrams, Event Process Chain, BPMN)</a:t>
            </a:r>
          </a:p>
          <a:p>
            <a:pPr lvl="1"/>
            <a:r>
              <a:rPr lang="sv-SE" sz="1600" dirty="0"/>
              <a:t>input and output (such as IDEF0)</a:t>
            </a:r>
          </a:p>
          <a:p>
            <a:pPr lvl="1"/>
            <a:r>
              <a:rPr lang="sv-SE" sz="1600" dirty="0"/>
              <a:t>states of a process (such as UML State Machine Diagrams)</a:t>
            </a:r>
          </a:p>
        </p:txBody>
      </p:sp>
    </p:spTree>
    <p:extLst>
      <p:ext uri="{BB962C8B-B14F-4D97-AF65-F5344CB8AC3E}">
        <p14:creationId xmlns:p14="http://schemas.microsoft.com/office/powerpoint/2010/main" val="834314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a:t>Questions to answer </a:t>
            </a:r>
          </a:p>
        </p:txBody>
      </p:sp>
      <p:sp>
        <p:nvSpPr>
          <p:cNvPr id="3" name="Content Placeholder 2"/>
          <p:cNvSpPr>
            <a:spLocks noGrp="1"/>
          </p:cNvSpPr>
          <p:nvPr>
            <p:ph idx="1"/>
          </p:nvPr>
        </p:nvSpPr>
        <p:spPr>
          <a:xfrm>
            <a:off x="792000" y="1275533"/>
            <a:ext cx="7152678" cy="3528380"/>
          </a:xfrm>
        </p:spPr>
        <p:txBody>
          <a:bodyPr>
            <a:norm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US" sz="1500" dirty="0">
                <a:effectLst/>
                <a:cs typeface="Calibri" panose="020F0502020204030204" pitchFamily="34" charset="0"/>
              </a:rPr>
              <a:t>How would you define a business process?</a:t>
            </a:r>
            <a:endParaRPr lang="sv-SE" sz="1500" dirty="0">
              <a:effectLst/>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500" dirty="0">
                <a:effectLst/>
                <a:cs typeface="Calibri" panose="020F0502020204030204" pitchFamily="34" charset="0"/>
              </a:rPr>
              <a:t>What do you think a business process model is?</a:t>
            </a:r>
            <a:endParaRPr lang="sv-SE" sz="1500" dirty="0">
              <a:effectLst/>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500" dirty="0">
                <a:effectLst/>
                <a:cs typeface="Calibri" panose="020F0502020204030204" pitchFamily="34" charset="0"/>
              </a:rPr>
              <a:t>And why do organizations spend time and resources on creating business process models?</a:t>
            </a:r>
            <a:endParaRPr lang="sv-SE" sz="1500" dirty="0">
              <a:effectLst/>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500" dirty="0">
                <a:effectLst/>
                <a:cs typeface="Calibri" panose="020F0502020204030204" pitchFamily="34" charset="0"/>
              </a:rPr>
              <a:t>What is the difference between a business process instance and a business process type?</a:t>
            </a:r>
            <a:endParaRPr lang="sv-SE" sz="1500" dirty="0">
              <a:effectLst/>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500" dirty="0">
                <a:effectLst/>
                <a:cs typeface="Calibri" panose="020F0502020204030204" pitchFamily="34" charset="0"/>
              </a:rPr>
              <a:t>What is the difference between an as-is model and a to-be model?</a:t>
            </a:r>
            <a:endParaRPr lang="sv-SE" sz="1500" dirty="0">
              <a:effectLst/>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500" dirty="0">
                <a:effectLst/>
                <a:cs typeface="Calibri" panose="020F0502020204030204" pitchFamily="34" charset="0"/>
              </a:rPr>
              <a:t>How are business process models connected to IT systems?</a:t>
            </a:r>
            <a:endParaRPr lang="sv-SE" sz="1500" dirty="0">
              <a:effectLst/>
              <a:cs typeface="Times New Roman" panose="02020603050405020304" pitchFamily="18" charset="0"/>
            </a:endParaRPr>
          </a:p>
          <a:p>
            <a:pPr marL="0" indent="0">
              <a:buNone/>
            </a:pPr>
            <a:endParaRPr lang="sv-SE" sz="1400" dirty="0"/>
          </a:p>
        </p:txBody>
      </p:sp>
    </p:spTree>
    <p:extLst>
      <p:ext uri="{BB962C8B-B14F-4D97-AF65-F5344CB8AC3E}">
        <p14:creationId xmlns:p14="http://schemas.microsoft.com/office/powerpoint/2010/main" val="60531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a:t>Questions to answer </a:t>
            </a:r>
          </a:p>
        </p:txBody>
      </p:sp>
      <p:sp>
        <p:nvSpPr>
          <p:cNvPr id="3" name="Content Placeholder 2"/>
          <p:cNvSpPr>
            <a:spLocks noGrp="1"/>
          </p:cNvSpPr>
          <p:nvPr>
            <p:ph idx="1"/>
          </p:nvPr>
        </p:nvSpPr>
        <p:spPr>
          <a:xfrm>
            <a:off x="792000" y="1275533"/>
            <a:ext cx="7152678" cy="3528380"/>
          </a:xfrm>
        </p:spPr>
        <p:txBody>
          <a:bodyPr>
            <a:norm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US" sz="1500" dirty="0">
                <a:effectLst/>
                <a:cs typeface="Calibri" panose="020F0502020204030204" pitchFamily="34" charset="0"/>
              </a:rPr>
              <a:t>How would you define a business process?</a:t>
            </a:r>
            <a:endParaRPr lang="sv-SE" sz="1500" dirty="0">
              <a:effectLst/>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500" dirty="0">
                <a:effectLst/>
                <a:cs typeface="Calibri" panose="020F0502020204030204" pitchFamily="34" charset="0"/>
              </a:rPr>
              <a:t>What do you think a business process model is?</a:t>
            </a:r>
            <a:endParaRPr lang="sv-SE" sz="1500" dirty="0">
              <a:effectLst/>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500" dirty="0">
                <a:effectLst/>
                <a:cs typeface="Calibri" panose="020F0502020204030204" pitchFamily="34" charset="0"/>
              </a:rPr>
              <a:t>And why do organizations spend time and resources on creating business process models?</a:t>
            </a:r>
            <a:endParaRPr lang="sv-SE" sz="1500" dirty="0">
              <a:effectLst/>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500" dirty="0">
                <a:effectLst/>
                <a:cs typeface="Calibri" panose="020F0502020204030204" pitchFamily="34" charset="0"/>
              </a:rPr>
              <a:t>What is the difference between a business process instance and a business process type?</a:t>
            </a:r>
            <a:endParaRPr lang="sv-SE" sz="1500" dirty="0">
              <a:effectLst/>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500" dirty="0">
                <a:effectLst/>
                <a:cs typeface="Calibri" panose="020F0502020204030204" pitchFamily="34" charset="0"/>
              </a:rPr>
              <a:t>What is the difference between an as-is model and a to-be model?</a:t>
            </a:r>
            <a:endParaRPr lang="sv-SE" sz="1500" dirty="0">
              <a:effectLst/>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500" dirty="0">
                <a:effectLst/>
                <a:cs typeface="Calibri" panose="020F0502020204030204" pitchFamily="34" charset="0"/>
              </a:rPr>
              <a:t>How are business process models connected to IT systems?</a:t>
            </a:r>
            <a:endParaRPr lang="sv-SE" sz="1500" dirty="0">
              <a:effectLst/>
              <a:cs typeface="Times New Roman" panose="02020603050405020304" pitchFamily="18" charset="0"/>
            </a:endParaRPr>
          </a:p>
          <a:p>
            <a:pPr marL="0" indent="0">
              <a:buNone/>
            </a:pPr>
            <a:endParaRPr lang="sv-SE" sz="1400" dirty="0"/>
          </a:p>
        </p:txBody>
      </p:sp>
    </p:spTree>
    <p:extLst>
      <p:ext uri="{BB962C8B-B14F-4D97-AF65-F5344CB8AC3E}">
        <p14:creationId xmlns:p14="http://schemas.microsoft.com/office/powerpoint/2010/main" val="1275092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9"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5B4BA0C9-5942-499A-860C-5A7146411296}" type="slidenum">
              <a:rPr lang="sv-SE" altLang="sv-SE" sz="750" i="0"/>
              <a:pPr eaLnBrk="1" hangingPunct="1"/>
              <a:t>4</a:t>
            </a:fld>
            <a:endParaRPr lang="sv-SE" altLang="sv-SE" sz="750" i="0"/>
          </a:p>
        </p:txBody>
      </p:sp>
      <p:sp>
        <p:nvSpPr>
          <p:cNvPr id="2060" name="Rectangle 2"/>
          <p:cNvSpPr>
            <a:spLocks noGrp="1" noChangeArrowheads="1"/>
          </p:cNvSpPr>
          <p:nvPr>
            <p:ph type="title" sz="quarter"/>
          </p:nvPr>
        </p:nvSpPr>
        <p:spPr/>
        <p:txBody>
          <a:bodyPr/>
          <a:lstStyle/>
          <a:p>
            <a:pPr eaLnBrk="1" hangingPunct="1"/>
            <a:r>
              <a:rPr lang="sv-SE" altLang="sv-SE" dirty="0"/>
              <a:t>Real World and Models</a:t>
            </a:r>
          </a:p>
        </p:txBody>
      </p:sp>
      <p:sp>
        <p:nvSpPr>
          <p:cNvPr id="2061" name="Line 3"/>
          <p:cNvSpPr>
            <a:spLocks noChangeShapeType="1"/>
          </p:cNvSpPr>
          <p:nvPr/>
        </p:nvSpPr>
        <p:spPr bwMode="auto">
          <a:xfrm flipV="1">
            <a:off x="848916" y="3183731"/>
            <a:ext cx="6048375" cy="25004"/>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62" name="Line 4"/>
          <p:cNvSpPr>
            <a:spLocks noChangeShapeType="1"/>
          </p:cNvSpPr>
          <p:nvPr/>
        </p:nvSpPr>
        <p:spPr bwMode="auto">
          <a:xfrm flipV="1">
            <a:off x="848916" y="2472929"/>
            <a:ext cx="6048375" cy="9525"/>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194" name="Text Box 42"/>
          <p:cNvSpPr txBox="1">
            <a:spLocks noChangeArrowheads="1"/>
          </p:cNvSpPr>
          <p:nvPr/>
        </p:nvSpPr>
        <p:spPr bwMode="auto">
          <a:xfrm>
            <a:off x="4575572" y="3338512"/>
            <a:ext cx="1203722"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Interaction </a:t>
            </a:r>
          </a:p>
          <a:p>
            <a:pPr algn="r" eaLnBrk="1" hangingPunct="1"/>
            <a:r>
              <a:rPr lang="sv-SE" altLang="sv-SE" sz="825" b="1" i="0" dirty="0"/>
              <a:t>between software objekts  </a:t>
            </a:r>
          </a:p>
          <a:p>
            <a:pPr algn="r" eaLnBrk="1" hangingPunct="1"/>
            <a:r>
              <a:rPr lang="sv-SE" altLang="sv-SE" sz="825" i="0" dirty="0"/>
              <a:t>(in UML Sequence   diagram)</a:t>
            </a:r>
          </a:p>
        </p:txBody>
      </p:sp>
      <p:grpSp>
        <p:nvGrpSpPr>
          <p:cNvPr id="2064" name="Group 43"/>
          <p:cNvGrpSpPr>
            <a:grpSpLocks/>
          </p:cNvGrpSpPr>
          <p:nvPr/>
        </p:nvGrpSpPr>
        <p:grpSpPr bwMode="auto">
          <a:xfrm>
            <a:off x="5847160" y="3390900"/>
            <a:ext cx="919163" cy="396479"/>
            <a:chOff x="4648" y="3324"/>
            <a:chExt cx="772" cy="333"/>
          </a:xfrm>
        </p:grpSpPr>
        <p:grpSp>
          <p:nvGrpSpPr>
            <p:cNvPr id="2248" name="Group 44"/>
            <p:cNvGrpSpPr>
              <a:grpSpLocks/>
            </p:cNvGrpSpPr>
            <p:nvPr/>
          </p:nvGrpSpPr>
          <p:grpSpPr bwMode="auto">
            <a:xfrm>
              <a:off x="4732" y="3359"/>
              <a:ext cx="621" cy="298"/>
              <a:chOff x="4596" y="2089"/>
              <a:chExt cx="621" cy="298"/>
            </a:xfrm>
          </p:grpSpPr>
          <p:sp>
            <p:nvSpPr>
              <p:cNvPr id="2252" name="Line 45"/>
              <p:cNvSpPr>
                <a:spLocks noChangeShapeType="1"/>
              </p:cNvSpPr>
              <p:nvPr/>
            </p:nvSpPr>
            <p:spPr bwMode="auto">
              <a:xfrm>
                <a:off x="4620"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3" name="Line 46"/>
              <p:cNvSpPr>
                <a:spLocks noChangeShapeType="1"/>
              </p:cNvSpPr>
              <p:nvPr/>
            </p:nvSpPr>
            <p:spPr bwMode="auto">
              <a:xfrm>
                <a:off x="5193"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4" name="Line 47"/>
              <p:cNvSpPr>
                <a:spLocks noChangeShapeType="1"/>
              </p:cNvSpPr>
              <p:nvPr/>
            </p:nvSpPr>
            <p:spPr bwMode="auto">
              <a:xfrm>
                <a:off x="4921"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5" name="Rectangle 48"/>
              <p:cNvSpPr>
                <a:spLocks noChangeArrowheads="1"/>
              </p:cNvSpPr>
              <p:nvPr/>
            </p:nvSpPr>
            <p:spPr bwMode="auto">
              <a:xfrm>
                <a:off x="4596" y="2089"/>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6" name="Rectangle 49"/>
              <p:cNvSpPr>
                <a:spLocks noChangeArrowheads="1"/>
              </p:cNvSpPr>
              <p:nvPr/>
            </p:nvSpPr>
            <p:spPr bwMode="auto">
              <a:xfrm>
                <a:off x="4892" y="2225"/>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7" name="Line 50"/>
              <p:cNvSpPr>
                <a:spLocks noChangeShapeType="1"/>
              </p:cNvSpPr>
              <p:nvPr/>
            </p:nvSpPr>
            <p:spPr bwMode="auto">
              <a:xfrm>
                <a:off x="4641" y="2221"/>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58" name="Line 51"/>
              <p:cNvSpPr>
                <a:spLocks noChangeShapeType="1"/>
              </p:cNvSpPr>
              <p:nvPr/>
            </p:nvSpPr>
            <p:spPr bwMode="auto">
              <a:xfrm>
                <a:off x="4945" y="2357"/>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249" name="Rectangle 52"/>
            <p:cNvSpPr>
              <a:spLocks noChangeArrowheads="1"/>
            </p:cNvSpPr>
            <p:nvPr/>
          </p:nvSpPr>
          <p:spPr bwMode="auto">
            <a:xfrm>
              <a:off x="4648" y="3324"/>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0" name="Rectangle 53"/>
            <p:cNvSpPr>
              <a:spLocks noChangeArrowheads="1"/>
            </p:cNvSpPr>
            <p:nvPr/>
          </p:nvSpPr>
          <p:spPr bwMode="auto">
            <a:xfrm>
              <a:off x="4966" y="3340"/>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1" name="Rectangle 54"/>
            <p:cNvSpPr>
              <a:spLocks noChangeArrowheads="1"/>
            </p:cNvSpPr>
            <p:nvPr/>
          </p:nvSpPr>
          <p:spPr bwMode="auto">
            <a:xfrm>
              <a:off x="5238" y="3339"/>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65" name="Group 65"/>
          <p:cNvGrpSpPr>
            <a:grpSpLocks/>
          </p:cNvGrpSpPr>
          <p:nvPr/>
        </p:nvGrpSpPr>
        <p:grpSpPr bwMode="auto">
          <a:xfrm>
            <a:off x="4929188" y="2689622"/>
            <a:ext cx="1026319" cy="270272"/>
            <a:chOff x="3923" y="2523"/>
            <a:chExt cx="862" cy="227"/>
          </a:xfrm>
        </p:grpSpPr>
        <p:sp>
          <p:nvSpPr>
            <p:cNvPr id="2236" name="Oval 66"/>
            <p:cNvSpPr>
              <a:spLocks noChangeArrowheads="1"/>
            </p:cNvSpPr>
            <p:nvPr/>
          </p:nvSpPr>
          <p:spPr bwMode="auto">
            <a:xfrm>
              <a:off x="4286"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7" name="Oval 67"/>
            <p:cNvSpPr>
              <a:spLocks noChangeArrowheads="1"/>
            </p:cNvSpPr>
            <p:nvPr/>
          </p:nvSpPr>
          <p:spPr bwMode="auto">
            <a:xfrm>
              <a:off x="4604"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8" name="Oval 68"/>
            <p:cNvSpPr>
              <a:spLocks noChangeArrowheads="1"/>
            </p:cNvSpPr>
            <p:nvPr/>
          </p:nvSpPr>
          <p:spPr bwMode="auto">
            <a:xfrm>
              <a:off x="4422" y="2659"/>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9" name="Line 69"/>
            <p:cNvSpPr>
              <a:spLocks noChangeShapeType="1"/>
            </p:cNvSpPr>
            <p:nvPr/>
          </p:nvSpPr>
          <p:spPr bwMode="auto">
            <a:xfrm flipH="1">
              <a:off x="4467" y="2569"/>
              <a:ext cx="136"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nvGrpSpPr>
            <p:cNvPr id="2240" name="Group 70"/>
            <p:cNvGrpSpPr>
              <a:grpSpLocks/>
            </p:cNvGrpSpPr>
            <p:nvPr/>
          </p:nvGrpSpPr>
          <p:grpSpPr bwMode="auto">
            <a:xfrm>
              <a:off x="3923" y="2524"/>
              <a:ext cx="151" cy="181"/>
              <a:chOff x="4634" y="3385"/>
              <a:chExt cx="226" cy="408"/>
            </a:xfrm>
          </p:grpSpPr>
          <p:sp>
            <p:nvSpPr>
              <p:cNvPr id="2243" name="Oval 71"/>
              <p:cNvSpPr>
                <a:spLocks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44" name="Line 72"/>
              <p:cNvSpPr>
                <a:spLocks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5" name="Line 73"/>
              <p:cNvSpPr>
                <a:spLocks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6" name="Line 74"/>
              <p:cNvSpPr>
                <a:spLocks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7" name="Line 75"/>
              <p:cNvSpPr>
                <a:spLocks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sp>
          <p:nvSpPr>
            <p:cNvPr id="2241" name="Line 76"/>
            <p:cNvSpPr>
              <a:spLocks noChangeShapeType="1"/>
            </p:cNvSpPr>
            <p:nvPr/>
          </p:nvSpPr>
          <p:spPr bwMode="auto">
            <a:xfrm flipV="1">
              <a:off x="4105" y="2569"/>
              <a:ext cx="181" cy="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42" name="Line 77"/>
            <p:cNvSpPr>
              <a:spLocks noChangeShapeType="1"/>
            </p:cNvSpPr>
            <p:nvPr/>
          </p:nvSpPr>
          <p:spPr bwMode="auto">
            <a:xfrm>
              <a:off x="4105" y="2659"/>
              <a:ext cx="317" cy="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066" name="Text Box 78"/>
          <p:cNvSpPr txBox="1">
            <a:spLocks noChangeArrowheads="1"/>
          </p:cNvSpPr>
          <p:nvPr/>
        </p:nvSpPr>
        <p:spPr bwMode="auto">
          <a:xfrm>
            <a:off x="2522935" y="4620817"/>
            <a:ext cx="10263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The real world </a:t>
            </a:r>
            <a:endParaRPr lang="en-US" altLang="sv-SE" sz="825" b="1" i="0"/>
          </a:p>
        </p:txBody>
      </p:sp>
      <p:sp>
        <p:nvSpPr>
          <p:cNvPr id="2067" name="Text Box 79"/>
          <p:cNvSpPr txBox="1">
            <a:spLocks noChangeArrowheads="1"/>
          </p:cNvSpPr>
          <p:nvPr/>
        </p:nvSpPr>
        <p:spPr bwMode="auto">
          <a:xfrm>
            <a:off x="3604023" y="4620817"/>
            <a:ext cx="16740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Graphical models/diagram</a:t>
            </a:r>
            <a:endParaRPr lang="en-US" altLang="sv-SE" sz="825" b="1" i="0"/>
          </a:p>
        </p:txBody>
      </p:sp>
      <p:sp>
        <p:nvSpPr>
          <p:cNvPr id="945232" name="Text Box 80"/>
          <p:cNvSpPr txBox="1">
            <a:spLocks noChangeArrowheads="1"/>
          </p:cNvSpPr>
          <p:nvPr/>
        </p:nvSpPr>
        <p:spPr bwMode="auto">
          <a:xfrm>
            <a:off x="3495675" y="1435894"/>
            <a:ext cx="920354"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Domain model </a:t>
            </a:r>
            <a:r>
              <a:rPr lang="sv-SE" altLang="sv-SE" sz="825" i="0" dirty="0"/>
              <a:t>of business concepts</a:t>
            </a:r>
          </a:p>
          <a:p>
            <a:pPr algn="r" eaLnBrk="1" hangingPunct="1"/>
            <a:r>
              <a:rPr lang="sv-SE" altLang="sv-SE" sz="825" i="0" dirty="0"/>
              <a:t>(in UML Class diagram)</a:t>
            </a:r>
          </a:p>
        </p:txBody>
      </p:sp>
      <p:grpSp>
        <p:nvGrpSpPr>
          <p:cNvPr id="2069" name="Group 81"/>
          <p:cNvGrpSpPr>
            <a:grpSpLocks/>
          </p:cNvGrpSpPr>
          <p:nvPr/>
        </p:nvGrpSpPr>
        <p:grpSpPr bwMode="auto">
          <a:xfrm>
            <a:off x="4519613" y="1490662"/>
            <a:ext cx="647700" cy="377429"/>
            <a:chOff x="521" y="1071"/>
            <a:chExt cx="2223" cy="1361"/>
          </a:xfrm>
        </p:grpSpPr>
        <p:grpSp>
          <p:nvGrpSpPr>
            <p:cNvPr id="2217" name="Group 82"/>
            <p:cNvGrpSpPr>
              <a:grpSpLocks/>
            </p:cNvGrpSpPr>
            <p:nvPr/>
          </p:nvGrpSpPr>
          <p:grpSpPr bwMode="auto">
            <a:xfrm>
              <a:off x="521" y="1071"/>
              <a:ext cx="590" cy="576"/>
              <a:chOff x="2608" y="1888"/>
              <a:chExt cx="590" cy="576"/>
            </a:xfrm>
          </p:grpSpPr>
          <p:sp>
            <p:nvSpPr>
              <p:cNvPr id="2233"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4" name="Line 84"/>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5" name="Line 85"/>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8" name="Group 86"/>
            <p:cNvGrpSpPr>
              <a:grpSpLocks/>
            </p:cNvGrpSpPr>
            <p:nvPr/>
          </p:nvGrpSpPr>
          <p:grpSpPr bwMode="auto">
            <a:xfrm>
              <a:off x="1338" y="1071"/>
              <a:ext cx="590" cy="576"/>
              <a:chOff x="2608" y="1888"/>
              <a:chExt cx="590" cy="576"/>
            </a:xfrm>
          </p:grpSpPr>
          <p:sp>
            <p:nvSpPr>
              <p:cNvPr id="2230"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1" name="Line 88"/>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2" name="Line 89"/>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9" name="Group 90"/>
            <p:cNvGrpSpPr>
              <a:grpSpLocks/>
            </p:cNvGrpSpPr>
            <p:nvPr/>
          </p:nvGrpSpPr>
          <p:grpSpPr bwMode="auto">
            <a:xfrm>
              <a:off x="1338" y="1856"/>
              <a:ext cx="590" cy="576"/>
              <a:chOff x="2608" y="1888"/>
              <a:chExt cx="590" cy="576"/>
            </a:xfrm>
          </p:grpSpPr>
          <p:sp>
            <p:nvSpPr>
              <p:cNvPr id="2227"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8" name="Line 92"/>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9" name="Line 93"/>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20" name="Group 94"/>
            <p:cNvGrpSpPr>
              <a:grpSpLocks/>
            </p:cNvGrpSpPr>
            <p:nvPr/>
          </p:nvGrpSpPr>
          <p:grpSpPr bwMode="auto">
            <a:xfrm>
              <a:off x="2154" y="1856"/>
              <a:ext cx="590" cy="576"/>
              <a:chOff x="2608" y="1888"/>
              <a:chExt cx="590" cy="576"/>
            </a:xfrm>
          </p:grpSpPr>
          <p:sp>
            <p:nvSpPr>
              <p:cNvPr id="2224"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5" name="Line 96"/>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6" name="Line 97"/>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21" name="AutoShape 98"/>
            <p:cNvCxnSpPr>
              <a:cxnSpLocks noChangeShapeType="1"/>
              <a:stCxn id="2230" idx="2"/>
              <a:endCxn id="2227"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2" name="AutoShape 99"/>
            <p:cNvCxnSpPr>
              <a:cxnSpLocks noChangeShapeType="1"/>
              <a:stCxn id="2227" idx="3"/>
              <a:endCxn id="2224"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3" name="AutoShape 100"/>
            <p:cNvCxnSpPr>
              <a:cxnSpLocks noChangeShapeType="1"/>
              <a:stCxn id="2227" idx="1"/>
              <a:endCxn id="2233"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945253" name="Text Box 101"/>
          <p:cNvSpPr txBox="1">
            <a:spLocks noChangeArrowheads="1"/>
          </p:cNvSpPr>
          <p:nvPr/>
        </p:nvSpPr>
        <p:spPr bwMode="auto">
          <a:xfrm>
            <a:off x="3444479" y="4005263"/>
            <a:ext cx="1048940"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System model of software objects </a:t>
            </a:r>
            <a:r>
              <a:rPr lang="sv-SE" altLang="sv-SE" sz="825" i="0" dirty="0"/>
              <a:t>(in UML Class diagram)</a:t>
            </a:r>
          </a:p>
          <a:p>
            <a:pPr algn="r" eaLnBrk="1" hangingPunct="1"/>
            <a:endParaRPr lang="sv-SE" altLang="sv-SE" sz="825" b="1" i="0" dirty="0"/>
          </a:p>
        </p:txBody>
      </p:sp>
      <p:grpSp>
        <p:nvGrpSpPr>
          <p:cNvPr id="2071" name="Group 102"/>
          <p:cNvGrpSpPr>
            <a:grpSpLocks/>
          </p:cNvGrpSpPr>
          <p:nvPr/>
        </p:nvGrpSpPr>
        <p:grpSpPr bwMode="auto">
          <a:xfrm>
            <a:off x="4741069" y="4087416"/>
            <a:ext cx="647700" cy="377428"/>
            <a:chOff x="521" y="1071"/>
            <a:chExt cx="2223" cy="1361"/>
          </a:xfrm>
        </p:grpSpPr>
        <p:grpSp>
          <p:nvGrpSpPr>
            <p:cNvPr id="2198" name="Group 103"/>
            <p:cNvGrpSpPr>
              <a:grpSpLocks/>
            </p:cNvGrpSpPr>
            <p:nvPr/>
          </p:nvGrpSpPr>
          <p:grpSpPr bwMode="auto">
            <a:xfrm>
              <a:off x="521" y="1071"/>
              <a:ext cx="590" cy="576"/>
              <a:chOff x="2608" y="1888"/>
              <a:chExt cx="590" cy="576"/>
            </a:xfrm>
          </p:grpSpPr>
          <p:sp>
            <p:nvSpPr>
              <p:cNvPr id="2214"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5" name="Line 105"/>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6" name="Line 106"/>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199" name="Group 107"/>
            <p:cNvGrpSpPr>
              <a:grpSpLocks/>
            </p:cNvGrpSpPr>
            <p:nvPr/>
          </p:nvGrpSpPr>
          <p:grpSpPr bwMode="auto">
            <a:xfrm>
              <a:off x="1338" y="1071"/>
              <a:ext cx="590" cy="576"/>
              <a:chOff x="2608" y="1888"/>
              <a:chExt cx="590" cy="576"/>
            </a:xfrm>
          </p:grpSpPr>
          <p:sp>
            <p:nvSpPr>
              <p:cNvPr id="2211"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2" name="Line 109"/>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3" name="Line 110"/>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0" name="Group 111"/>
            <p:cNvGrpSpPr>
              <a:grpSpLocks/>
            </p:cNvGrpSpPr>
            <p:nvPr/>
          </p:nvGrpSpPr>
          <p:grpSpPr bwMode="auto">
            <a:xfrm>
              <a:off x="1338" y="1856"/>
              <a:ext cx="590" cy="576"/>
              <a:chOff x="2608" y="1888"/>
              <a:chExt cx="590" cy="576"/>
            </a:xfrm>
          </p:grpSpPr>
          <p:sp>
            <p:nvSpPr>
              <p:cNvPr id="2208"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9" name="Line 113"/>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0" name="Line 114"/>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1" name="Group 115"/>
            <p:cNvGrpSpPr>
              <a:grpSpLocks/>
            </p:cNvGrpSpPr>
            <p:nvPr/>
          </p:nvGrpSpPr>
          <p:grpSpPr bwMode="auto">
            <a:xfrm>
              <a:off x="2154" y="1856"/>
              <a:ext cx="590" cy="576"/>
              <a:chOff x="2608" y="1888"/>
              <a:chExt cx="590" cy="576"/>
            </a:xfrm>
          </p:grpSpPr>
          <p:sp>
            <p:nvSpPr>
              <p:cNvPr id="2205"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6" name="Line 117"/>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07" name="Line 118"/>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02" name="AutoShape 119"/>
            <p:cNvCxnSpPr>
              <a:cxnSpLocks noChangeShapeType="1"/>
              <a:stCxn id="2211" idx="2"/>
              <a:endCxn id="2208"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3" name="AutoShape 120"/>
            <p:cNvCxnSpPr>
              <a:cxnSpLocks noChangeShapeType="1"/>
              <a:stCxn id="2208" idx="3"/>
              <a:endCxn id="2205"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4" name="AutoShape 121"/>
            <p:cNvCxnSpPr>
              <a:cxnSpLocks noChangeShapeType="1"/>
              <a:stCxn id="2208" idx="1"/>
              <a:endCxn id="2214"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2072" name="Line 122"/>
          <p:cNvSpPr>
            <a:spLocks noChangeShapeType="1"/>
          </p:cNvSpPr>
          <p:nvPr/>
        </p:nvSpPr>
        <p:spPr bwMode="auto">
          <a:xfrm>
            <a:off x="3495675" y="960835"/>
            <a:ext cx="0" cy="38350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cxnSp>
        <p:nvCxnSpPr>
          <p:cNvPr id="2073" name="AutoShape 123"/>
          <p:cNvCxnSpPr>
            <a:cxnSpLocks noChangeShapeType="1"/>
          </p:cNvCxnSpPr>
          <p:nvPr/>
        </p:nvCxnSpPr>
        <p:spPr bwMode="auto">
          <a:xfrm flipH="1" flipV="1">
            <a:off x="1396603" y="2949178"/>
            <a:ext cx="756047" cy="61317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aphicFrame>
        <p:nvGraphicFramePr>
          <p:cNvPr id="2056" name="Object 125"/>
          <p:cNvGraphicFramePr>
            <a:graphicFrameLocks noChangeAspect="1"/>
          </p:cNvGraphicFramePr>
          <p:nvPr>
            <p:extLst>
              <p:ext uri="{D42A27DB-BD31-4B8C-83A1-F6EECF244321}">
                <p14:modId xmlns:p14="http://schemas.microsoft.com/office/powerpoint/2010/main" val="2183095918"/>
              </p:ext>
            </p:extLst>
          </p:nvPr>
        </p:nvGraphicFramePr>
        <p:xfrm>
          <a:off x="1294209" y="2697958"/>
          <a:ext cx="203597" cy="251222"/>
        </p:xfrm>
        <a:graphic>
          <a:graphicData uri="http://schemas.openxmlformats.org/presentationml/2006/ole">
            <mc:AlternateContent xmlns:mc="http://schemas.openxmlformats.org/markup-compatibility/2006">
              <mc:Choice xmlns:v="urn:schemas-microsoft-com:vml" Requires="v">
                <p:oleObj spid="_x0000_s3272" name="Visio" r:id="rId5" imgW="1586224" imgH="1520336" progId="Visio.Drawing.11">
                  <p:embed/>
                </p:oleObj>
              </mc:Choice>
              <mc:Fallback>
                <p:oleObj name="Visio" r:id="rId5"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4209"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7" name="Object 168"/>
          <p:cNvGraphicFramePr>
            <a:graphicFrameLocks noChangeAspect="1"/>
          </p:cNvGraphicFramePr>
          <p:nvPr>
            <p:extLst>
              <p:ext uri="{D42A27DB-BD31-4B8C-83A1-F6EECF244321}">
                <p14:modId xmlns:p14="http://schemas.microsoft.com/office/powerpoint/2010/main" val="78960490"/>
              </p:ext>
            </p:extLst>
          </p:nvPr>
        </p:nvGraphicFramePr>
        <p:xfrm>
          <a:off x="2166938" y="2697958"/>
          <a:ext cx="203597" cy="251222"/>
        </p:xfrm>
        <a:graphic>
          <a:graphicData uri="http://schemas.openxmlformats.org/presentationml/2006/ole">
            <mc:AlternateContent xmlns:mc="http://schemas.openxmlformats.org/markup-compatibility/2006">
              <mc:Choice xmlns:v="urn:schemas-microsoft-com:vml" Requires="v">
                <p:oleObj spid="_x0000_s3273" name="Visio" r:id="rId7" imgW="1586224" imgH="1520336" progId="Visio.Drawing.11">
                  <p:embed/>
                </p:oleObj>
              </mc:Choice>
              <mc:Fallback>
                <p:oleObj name="Visio" r:id="rId7"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6938"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 name="Object 169"/>
          <p:cNvGraphicFramePr>
            <a:graphicFrameLocks noChangeAspect="1"/>
          </p:cNvGraphicFramePr>
          <p:nvPr>
            <p:extLst>
              <p:ext uri="{D42A27DB-BD31-4B8C-83A1-F6EECF244321}">
                <p14:modId xmlns:p14="http://schemas.microsoft.com/office/powerpoint/2010/main" val="1400412621"/>
              </p:ext>
            </p:extLst>
          </p:nvPr>
        </p:nvGraphicFramePr>
        <p:xfrm>
          <a:off x="3043238" y="2697958"/>
          <a:ext cx="203597" cy="251222"/>
        </p:xfrm>
        <a:graphic>
          <a:graphicData uri="http://schemas.openxmlformats.org/presentationml/2006/ole">
            <mc:AlternateContent xmlns:mc="http://schemas.openxmlformats.org/markup-compatibility/2006">
              <mc:Choice xmlns:v="urn:schemas-microsoft-com:vml" Requires="v">
                <p:oleObj spid="_x0000_s3274" name="Visio" r:id="rId8" imgW="1586224" imgH="1520336" progId="Visio.Drawing.11">
                  <p:embed/>
                </p:oleObj>
              </mc:Choice>
              <mc:Fallback>
                <p:oleObj name="Visio" r:id="rId8"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3238"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075" name="AutoShape 170"/>
          <p:cNvCxnSpPr>
            <a:cxnSpLocks noChangeShapeType="1"/>
            <a:stCxn id="2149" idx="2"/>
          </p:cNvCxnSpPr>
          <p:nvPr/>
        </p:nvCxnSpPr>
        <p:spPr bwMode="auto">
          <a:xfrm flipV="1">
            <a:off x="3139679" y="2949179"/>
            <a:ext cx="5953" cy="72032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76" name="AutoShape 171"/>
          <p:cNvCxnSpPr>
            <a:cxnSpLocks noChangeShapeType="1"/>
            <a:endCxn id="2149" idx="9"/>
          </p:cNvCxnSpPr>
          <p:nvPr/>
        </p:nvCxnSpPr>
        <p:spPr bwMode="auto">
          <a:xfrm>
            <a:off x="2269331" y="2949179"/>
            <a:ext cx="815579" cy="83581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2077" name="Group 172"/>
          <p:cNvGrpSpPr>
            <a:grpSpLocks/>
          </p:cNvGrpSpPr>
          <p:nvPr/>
        </p:nvGrpSpPr>
        <p:grpSpPr bwMode="auto">
          <a:xfrm>
            <a:off x="1085850" y="3562350"/>
            <a:ext cx="2247900" cy="809625"/>
            <a:chOff x="584" y="3120"/>
            <a:chExt cx="1888" cy="680"/>
          </a:xfrm>
        </p:grpSpPr>
        <p:sp>
          <p:nvSpPr>
            <p:cNvPr id="2146" name="tower"/>
            <p:cNvSpPr>
              <a:spLocks noEditPoints="1" noChangeArrowheads="1"/>
            </p:cNvSpPr>
            <p:nvPr/>
          </p:nvSpPr>
          <p:spPr bwMode="auto">
            <a:xfrm>
              <a:off x="584"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7" name="tower"/>
            <p:cNvSpPr>
              <a:spLocks noEditPoints="1" noChangeArrowheads="1"/>
            </p:cNvSpPr>
            <p:nvPr/>
          </p:nvSpPr>
          <p:spPr bwMode="auto">
            <a:xfrm>
              <a:off x="584" y="3210"/>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8" name="tower"/>
            <p:cNvSpPr>
              <a:spLocks noEditPoints="1" noChangeArrowheads="1"/>
            </p:cNvSpPr>
            <p:nvPr/>
          </p:nvSpPr>
          <p:spPr bwMode="auto">
            <a:xfrm>
              <a:off x="2263"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9" name="tower"/>
            <p:cNvSpPr>
              <a:spLocks noEditPoints="1" noChangeArrowheads="1"/>
            </p:cNvSpPr>
            <p:nvPr/>
          </p:nvSpPr>
          <p:spPr bwMode="auto">
            <a:xfrm>
              <a:off x="2263" y="3210"/>
              <a:ext cx="91" cy="1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49 h 21600"/>
                <a:gd name="T32" fmla="*/ 21600 w 21600"/>
                <a:gd name="T33" fmla="*/ 26941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aphicFrame>
          <p:nvGraphicFramePr>
            <p:cNvPr id="2055" name="Object 177"/>
            <p:cNvGraphicFramePr>
              <a:graphicFrameLocks noChangeAspect="1"/>
            </p:cNvGraphicFramePr>
            <p:nvPr/>
          </p:nvGraphicFramePr>
          <p:xfrm>
            <a:off x="1342" y="3120"/>
            <a:ext cx="276" cy="680"/>
          </p:xfrm>
          <a:graphic>
            <a:graphicData uri="http://schemas.openxmlformats.org/presentationml/2006/ole">
              <mc:AlternateContent xmlns:mc="http://schemas.openxmlformats.org/markup-compatibility/2006">
                <mc:Choice xmlns:v="urn:schemas-microsoft-com:vml" Requires="v">
                  <p:oleObj spid="_x0000_s3275" name="Visio" r:id="rId9" imgW="496800" imgH="1170000" progId="Visio.Drawing.11">
                    <p:embed/>
                  </p:oleObj>
                </mc:Choice>
                <mc:Fallback>
                  <p:oleObj name="Visio" r:id="rId9" imgW="496800" imgH="1170000"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2" y="3120"/>
                          <a:ext cx="27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oleObj>
                </mc:Fallback>
              </mc:AlternateContent>
            </a:graphicData>
          </a:graphic>
        </p:graphicFrame>
        <p:cxnSp>
          <p:nvCxnSpPr>
            <p:cNvPr id="2150" name="AutoShape 178"/>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1" name="AutoShape 179"/>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2" name="AutoShape 180"/>
            <p:cNvCxnSpPr>
              <a:cxnSpLocks noChangeShapeType="1"/>
              <a:stCxn id="2148" idx="9"/>
            </p:cNvCxnSpPr>
            <p:nvPr/>
          </p:nvCxnSpPr>
          <p:spPr bwMode="auto">
            <a:xfrm flipH="1" flipV="1">
              <a:off x="1618" y="3460"/>
              <a:ext cx="645" cy="256"/>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3" name="AutoShape 181"/>
            <p:cNvCxnSpPr>
              <a:cxnSpLocks noChangeShapeType="1"/>
              <a:stCxn id="2146" idx="4"/>
            </p:cNvCxnSpPr>
            <p:nvPr/>
          </p:nvCxnSpPr>
          <p:spPr bwMode="auto">
            <a:xfrm flipV="1">
              <a:off x="675" y="3460"/>
              <a:ext cx="667" cy="25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4" name="AutoShape 182"/>
            <p:cNvCxnSpPr>
              <a:cxnSpLocks noChangeShapeType="1"/>
              <a:stCxn id="2147" idx="4"/>
            </p:cNvCxnSpPr>
            <p:nvPr/>
          </p:nvCxnSpPr>
          <p:spPr bwMode="auto">
            <a:xfrm>
              <a:off x="675" y="3308"/>
              <a:ext cx="667" cy="15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5" name="AutoShape 183"/>
            <p:cNvCxnSpPr>
              <a:cxnSpLocks noChangeShapeType="1"/>
              <a:stCxn id="2149" idx="7"/>
              <a:endCxn id="2148" idx="2"/>
            </p:cNvCxnSpPr>
            <p:nvPr/>
          </p:nvCxnSpPr>
          <p:spPr bwMode="auto">
            <a:xfrm>
              <a:off x="2308" y="3392"/>
              <a:ext cx="1" cy="22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2050" name="Object 185"/>
          <p:cNvGraphicFramePr>
            <a:graphicFrameLocks noChangeAspect="1"/>
          </p:cNvGraphicFramePr>
          <p:nvPr>
            <p:extLst>
              <p:ext uri="{D42A27DB-BD31-4B8C-83A1-F6EECF244321}">
                <p14:modId xmlns:p14="http://schemas.microsoft.com/office/powerpoint/2010/main" val="432273740"/>
              </p:ext>
            </p:extLst>
          </p:nvPr>
        </p:nvGraphicFramePr>
        <p:xfrm>
          <a:off x="2738438" y="1878809"/>
          <a:ext cx="486966" cy="273844"/>
        </p:xfrm>
        <a:graphic>
          <a:graphicData uri="http://schemas.openxmlformats.org/presentationml/2006/ole">
            <mc:AlternateContent xmlns:mc="http://schemas.openxmlformats.org/markup-compatibility/2006">
              <mc:Choice xmlns:v="urn:schemas-microsoft-com:vml" Requires="v">
                <p:oleObj spid="_x0000_s3276" name="Visio" r:id="rId11" imgW="1766847" imgH="1165027" progId="Visio.Drawing.11">
                  <p:embed/>
                </p:oleObj>
              </mc:Choice>
              <mc:Fallback>
                <p:oleObj name="Visio" r:id="rId11" imgW="1766847" imgH="1165027"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38438" y="1878809"/>
                        <a:ext cx="486966"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86"/>
          <p:cNvGraphicFramePr>
            <a:graphicFrameLocks noChangeAspect="1"/>
          </p:cNvGraphicFramePr>
          <p:nvPr>
            <p:extLst>
              <p:ext uri="{D42A27DB-BD31-4B8C-83A1-F6EECF244321}">
                <p14:modId xmlns:p14="http://schemas.microsoft.com/office/powerpoint/2010/main" val="2035257553"/>
              </p:ext>
            </p:extLst>
          </p:nvPr>
        </p:nvGraphicFramePr>
        <p:xfrm>
          <a:off x="2725341" y="1122762"/>
          <a:ext cx="451247" cy="540544"/>
        </p:xfrm>
        <a:graphic>
          <a:graphicData uri="http://schemas.openxmlformats.org/presentationml/2006/ole">
            <mc:AlternateContent xmlns:mc="http://schemas.openxmlformats.org/markup-compatibility/2006">
              <mc:Choice xmlns:v="urn:schemas-microsoft-com:vml" Requires="v">
                <p:oleObj spid="_x0000_s3277" name="Visio" r:id="rId13" imgW="2191670" imgH="2431673" progId="Visio.Drawing.11">
                  <p:embed/>
                </p:oleObj>
              </mc:Choice>
              <mc:Fallback>
                <p:oleObj name="Visio" r:id="rId13" imgW="2191670" imgH="2431673"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25341" y="1122762"/>
                        <a:ext cx="451247" cy="54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187"/>
          <p:cNvGraphicFramePr>
            <a:graphicFrameLocks noChangeAspect="1"/>
          </p:cNvGraphicFramePr>
          <p:nvPr>
            <p:extLst>
              <p:ext uri="{D42A27DB-BD31-4B8C-83A1-F6EECF244321}">
                <p14:modId xmlns:p14="http://schemas.microsoft.com/office/powerpoint/2010/main" val="1446605946"/>
              </p:ext>
            </p:extLst>
          </p:nvPr>
        </p:nvGraphicFramePr>
        <p:xfrm>
          <a:off x="1064419" y="1716884"/>
          <a:ext cx="385763" cy="415528"/>
        </p:xfrm>
        <a:graphic>
          <a:graphicData uri="http://schemas.openxmlformats.org/presentationml/2006/ole">
            <mc:AlternateContent xmlns:mc="http://schemas.openxmlformats.org/markup-compatibility/2006">
              <mc:Choice xmlns:v="urn:schemas-microsoft-com:vml" Requires="v">
                <p:oleObj spid="_x0000_s3278" name="Visio" r:id="rId15" imgW="1381760" imgH="1381600" progId="Visio.Drawing.11">
                  <p:embed/>
                </p:oleObj>
              </mc:Choice>
              <mc:Fallback>
                <p:oleObj name="Visio" r:id="rId15" imgW="1381760" imgH="1381600"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4419" y="1716884"/>
                        <a:ext cx="385763" cy="41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188"/>
          <p:cNvGraphicFramePr>
            <a:graphicFrameLocks noChangeAspect="1"/>
          </p:cNvGraphicFramePr>
          <p:nvPr>
            <p:extLst>
              <p:ext uri="{D42A27DB-BD31-4B8C-83A1-F6EECF244321}">
                <p14:modId xmlns:p14="http://schemas.microsoft.com/office/powerpoint/2010/main" val="750159792"/>
              </p:ext>
            </p:extLst>
          </p:nvPr>
        </p:nvGraphicFramePr>
        <p:xfrm>
          <a:off x="1064419" y="1284687"/>
          <a:ext cx="136922" cy="284559"/>
        </p:xfrm>
        <a:graphic>
          <a:graphicData uri="http://schemas.openxmlformats.org/presentationml/2006/ole">
            <mc:AlternateContent xmlns:mc="http://schemas.openxmlformats.org/markup-compatibility/2006">
              <mc:Choice xmlns:v="urn:schemas-microsoft-com:vml" Requires="v">
                <p:oleObj spid="_x0000_s3279" name="Visio" r:id="rId17" imgW="757891" imgH="1477815" progId="Visio.Drawing.11">
                  <p:embed/>
                </p:oleObj>
              </mc:Choice>
              <mc:Fallback>
                <p:oleObj name="Visio" r:id="rId17"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4419" y="1284687"/>
                        <a:ext cx="136922" cy="28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90" name="Group 189"/>
          <p:cNvGrpSpPr>
            <a:grpSpLocks/>
          </p:cNvGrpSpPr>
          <p:nvPr/>
        </p:nvGrpSpPr>
        <p:grpSpPr bwMode="auto">
          <a:xfrm>
            <a:off x="1882379" y="1125143"/>
            <a:ext cx="152400" cy="391716"/>
            <a:chOff x="1459" y="1674"/>
            <a:chExt cx="118" cy="567"/>
          </a:xfrm>
        </p:grpSpPr>
        <p:grpSp>
          <p:nvGrpSpPr>
            <p:cNvPr id="2133" name="Group 190"/>
            <p:cNvGrpSpPr>
              <a:grpSpLocks/>
            </p:cNvGrpSpPr>
            <p:nvPr/>
          </p:nvGrpSpPr>
          <p:grpSpPr bwMode="auto">
            <a:xfrm>
              <a:off x="1489" y="1674"/>
              <a:ext cx="88" cy="268"/>
              <a:chOff x="1489" y="1674"/>
              <a:chExt cx="88" cy="268"/>
            </a:xfrm>
          </p:grpSpPr>
          <p:sp>
            <p:nvSpPr>
              <p:cNvPr id="2142" name="Freeform 192"/>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3" name="Freeform 193"/>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4" name="Freeform 194"/>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5" name="Freeform 195"/>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34" name="Group 196"/>
            <p:cNvGrpSpPr>
              <a:grpSpLocks/>
            </p:cNvGrpSpPr>
            <p:nvPr/>
          </p:nvGrpSpPr>
          <p:grpSpPr bwMode="auto">
            <a:xfrm>
              <a:off x="1459" y="1706"/>
              <a:ext cx="113" cy="535"/>
              <a:chOff x="1459" y="1706"/>
              <a:chExt cx="113" cy="535"/>
            </a:xfrm>
          </p:grpSpPr>
          <p:sp>
            <p:nvSpPr>
              <p:cNvPr id="2135" name="Freeform 197"/>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6" name="Freeform 198"/>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7" name="Freeform 199"/>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8" name="Freeform 200"/>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9" name="Freeform 201"/>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0" name="Freeform 202"/>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1" name="Group 203"/>
          <p:cNvGrpSpPr>
            <a:grpSpLocks/>
          </p:cNvGrpSpPr>
          <p:nvPr/>
        </p:nvGrpSpPr>
        <p:grpSpPr bwMode="auto">
          <a:xfrm>
            <a:off x="2044304" y="1287068"/>
            <a:ext cx="152400" cy="391716"/>
            <a:chOff x="1459" y="1674"/>
            <a:chExt cx="118" cy="567"/>
          </a:xfrm>
        </p:grpSpPr>
        <p:grpSp>
          <p:nvGrpSpPr>
            <p:cNvPr id="2120" name="Group 204"/>
            <p:cNvGrpSpPr>
              <a:grpSpLocks/>
            </p:cNvGrpSpPr>
            <p:nvPr/>
          </p:nvGrpSpPr>
          <p:grpSpPr bwMode="auto">
            <a:xfrm>
              <a:off x="1489" y="1674"/>
              <a:ext cx="88" cy="268"/>
              <a:chOff x="1489" y="1674"/>
              <a:chExt cx="88" cy="268"/>
            </a:xfrm>
          </p:grpSpPr>
          <p:sp>
            <p:nvSpPr>
              <p:cNvPr id="2129" name="Freeform 206"/>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0" name="Freeform 207"/>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1" name="Freeform 208"/>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2" name="Freeform 209"/>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21" name="Group 210"/>
            <p:cNvGrpSpPr>
              <a:grpSpLocks/>
            </p:cNvGrpSpPr>
            <p:nvPr/>
          </p:nvGrpSpPr>
          <p:grpSpPr bwMode="auto">
            <a:xfrm>
              <a:off x="1459" y="1706"/>
              <a:ext cx="113" cy="535"/>
              <a:chOff x="1459" y="1706"/>
              <a:chExt cx="113" cy="535"/>
            </a:xfrm>
          </p:grpSpPr>
          <p:sp>
            <p:nvSpPr>
              <p:cNvPr id="2122" name="Freeform 211"/>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3" name="Freeform 212"/>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4" name="Freeform 213"/>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5" name="Freeform 214"/>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6" name="Freeform 215"/>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7" name="Freeform 216"/>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2" name="Group 217"/>
          <p:cNvGrpSpPr>
            <a:grpSpLocks/>
          </p:cNvGrpSpPr>
          <p:nvPr/>
        </p:nvGrpSpPr>
        <p:grpSpPr bwMode="auto">
          <a:xfrm>
            <a:off x="1882379" y="1719265"/>
            <a:ext cx="152400" cy="391716"/>
            <a:chOff x="1459" y="1674"/>
            <a:chExt cx="118" cy="567"/>
          </a:xfrm>
        </p:grpSpPr>
        <p:grpSp>
          <p:nvGrpSpPr>
            <p:cNvPr id="2107" name="Group 218"/>
            <p:cNvGrpSpPr>
              <a:grpSpLocks/>
            </p:cNvGrpSpPr>
            <p:nvPr/>
          </p:nvGrpSpPr>
          <p:grpSpPr bwMode="auto">
            <a:xfrm>
              <a:off x="1489" y="1674"/>
              <a:ext cx="88" cy="268"/>
              <a:chOff x="1489" y="1674"/>
              <a:chExt cx="88" cy="268"/>
            </a:xfrm>
          </p:grpSpPr>
          <p:sp>
            <p:nvSpPr>
              <p:cNvPr id="2116" name="Freeform 220"/>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7" name="Freeform 221"/>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8" name="Freeform 222"/>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9" name="Freeform 223"/>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08" name="Group 224"/>
            <p:cNvGrpSpPr>
              <a:grpSpLocks/>
            </p:cNvGrpSpPr>
            <p:nvPr/>
          </p:nvGrpSpPr>
          <p:grpSpPr bwMode="auto">
            <a:xfrm>
              <a:off x="1459" y="1706"/>
              <a:ext cx="113" cy="535"/>
              <a:chOff x="1459" y="1706"/>
              <a:chExt cx="113" cy="535"/>
            </a:xfrm>
          </p:grpSpPr>
          <p:sp>
            <p:nvSpPr>
              <p:cNvPr id="2109" name="Freeform 225"/>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0" name="Freeform 226"/>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1" name="Freeform 227"/>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2" name="Freeform 228"/>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3" name="Freeform 229"/>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4" name="Freeform 230"/>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3" name="Group 231"/>
          <p:cNvGrpSpPr>
            <a:grpSpLocks/>
          </p:cNvGrpSpPr>
          <p:nvPr/>
        </p:nvGrpSpPr>
        <p:grpSpPr bwMode="auto">
          <a:xfrm>
            <a:off x="2044304" y="1881190"/>
            <a:ext cx="152400" cy="391716"/>
            <a:chOff x="1459" y="1674"/>
            <a:chExt cx="118" cy="567"/>
          </a:xfrm>
        </p:grpSpPr>
        <p:grpSp>
          <p:nvGrpSpPr>
            <p:cNvPr id="2094" name="Group 232"/>
            <p:cNvGrpSpPr>
              <a:grpSpLocks/>
            </p:cNvGrpSpPr>
            <p:nvPr/>
          </p:nvGrpSpPr>
          <p:grpSpPr bwMode="auto">
            <a:xfrm>
              <a:off x="1489" y="1674"/>
              <a:ext cx="88" cy="268"/>
              <a:chOff x="1489" y="1674"/>
              <a:chExt cx="88" cy="268"/>
            </a:xfrm>
          </p:grpSpPr>
          <p:sp>
            <p:nvSpPr>
              <p:cNvPr id="2103" name="Freeform 234"/>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4" name="Freeform 235"/>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5" name="Freeform 236"/>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6" name="Freeform 237"/>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95" name="Group 238"/>
            <p:cNvGrpSpPr>
              <a:grpSpLocks/>
            </p:cNvGrpSpPr>
            <p:nvPr/>
          </p:nvGrpSpPr>
          <p:grpSpPr bwMode="auto">
            <a:xfrm>
              <a:off x="1459" y="1706"/>
              <a:ext cx="113" cy="535"/>
              <a:chOff x="1459" y="1706"/>
              <a:chExt cx="113" cy="535"/>
            </a:xfrm>
          </p:grpSpPr>
          <p:sp>
            <p:nvSpPr>
              <p:cNvPr id="2096" name="Freeform 239"/>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7" name="Freeform 240"/>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8" name="Freeform 241"/>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9" name="Freeform 242"/>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0" name="Freeform 243"/>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1" name="Freeform 244"/>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aphicFrame>
        <p:nvGraphicFramePr>
          <p:cNvPr id="2054" name="Object 245"/>
          <p:cNvGraphicFramePr>
            <a:graphicFrameLocks noChangeAspect="1"/>
          </p:cNvGraphicFramePr>
          <p:nvPr>
            <p:extLst>
              <p:ext uri="{D42A27DB-BD31-4B8C-83A1-F6EECF244321}">
                <p14:modId xmlns:p14="http://schemas.microsoft.com/office/powerpoint/2010/main" val="4193846813"/>
              </p:ext>
            </p:extLst>
          </p:nvPr>
        </p:nvGraphicFramePr>
        <p:xfrm>
          <a:off x="1220391" y="1231109"/>
          <a:ext cx="167878" cy="271463"/>
        </p:xfrm>
        <a:graphic>
          <a:graphicData uri="http://schemas.openxmlformats.org/presentationml/2006/ole">
            <mc:AlternateContent xmlns:mc="http://schemas.openxmlformats.org/markup-compatibility/2006">
              <mc:Choice xmlns:v="urn:schemas-microsoft-com:vml" Requires="v">
                <p:oleObj spid="_x0000_s3280" name="Visio" r:id="rId19" imgW="757891" imgH="1477815" progId="Visio.Drawing.11">
                  <p:embed/>
                </p:oleObj>
              </mc:Choice>
              <mc:Fallback>
                <p:oleObj name="Visio" r:id="rId19"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20391" y="1231109"/>
                        <a:ext cx="167878"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9" name="Line 246"/>
          <p:cNvSpPr>
            <a:spLocks noChangeShapeType="1"/>
          </p:cNvSpPr>
          <p:nvPr/>
        </p:nvSpPr>
        <p:spPr bwMode="auto">
          <a:xfrm flipV="1">
            <a:off x="848916" y="4579144"/>
            <a:ext cx="6048375" cy="34529"/>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399" name="Text Box 247"/>
          <p:cNvSpPr txBox="1">
            <a:spLocks noChangeArrowheads="1"/>
          </p:cNvSpPr>
          <p:nvPr/>
        </p:nvSpPr>
        <p:spPr bwMode="auto">
          <a:xfrm>
            <a:off x="3607594" y="2622947"/>
            <a:ext cx="1404938"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Human interaction with software systam</a:t>
            </a:r>
          </a:p>
          <a:p>
            <a:pPr eaLnBrk="1" hangingPunct="1"/>
            <a:r>
              <a:rPr lang="sv-SE" altLang="sv-SE" sz="825" i="0" dirty="0"/>
              <a:t>(in UML Use cases)</a:t>
            </a:r>
          </a:p>
        </p:txBody>
      </p:sp>
      <p:sp>
        <p:nvSpPr>
          <p:cNvPr id="248" name="Text Box 5"/>
          <p:cNvSpPr txBox="1">
            <a:spLocks noChangeArrowheads="1"/>
          </p:cNvSpPr>
          <p:nvPr/>
        </p:nvSpPr>
        <p:spPr bwMode="auto">
          <a:xfrm>
            <a:off x="5522119" y="1087041"/>
            <a:ext cx="1458516"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Business process model  </a:t>
            </a:r>
            <a:r>
              <a:rPr lang="sv-SE" altLang="sv-SE" sz="825" i="0" dirty="0"/>
              <a:t>of business activities</a:t>
            </a:r>
          </a:p>
          <a:p>
            <a:pPr eaLnBrk="1" hangingPunct="1"/>
            <a:r>
              <a:rPr lang="sv-SE" altLang="sv-SE" sz="825" i="0" dirty="0"/>
              <a:t>(in UML Activity diagram)</a:t>
            </a:r>
          </a:p>
        </p:txBody>
      </p:sp>
      <p:grpSp>
        <p:nvGrpSpPr>
          <p:cNvPr id="2082" name="Group 6"/>
          <p:cNvGrpSpPr>
            <a:grpSpLocks/>
          </p:cNvGrpSpPr>
          <p:nvPr/>
        </p:nvGrpSpPr>
        <p:grpSpPr bwMode="auto">
          <a:xfrm>
            <a:off x="5630467" y="1609632"/>
            <a:ext cx="648890" cy="647700"/>
            <a:chOff x="3152" y="1480"/>
            <a:chExt cx="545" cy="544"/>
          </a:xfrm>
        </p:grpSpPr>
        <p:sp>
          <p:nvSpPr>
            <p:cNvPr id="2083" name="AutoShape 7"/>
            <p:cNvSpPr>
              <a:spLocks noChangeArrowheads="1"/>
            </p:cNvSpPr>
            <p:nvPr/>
          </p:nvSpPr>
          <p:spPr bwMode="auto">
            <a:xfrm>
              <a:off x="3152"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4" name="AutoShape 8"/>
            <p:cNvSpPr>
              <a:spLocks noChangeArrowheads="1"/>
            </p:cNvSpPr>
            <p:nvPr/>
          </p:nvSpPr>
          <p:spPr bwMode="auto">
            <a:xfrm>
              <a:off x="3515"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5" name="Line 9"/>
            <p:cNvSpPr>
              <a:spLocks noChangeShapeType="1"/>
            </p:cNvSpPr>
            <p:nvPr/>
          </p:nvSpPr>
          <p:spPr bwMode="auto">
            <a:xfrm>
              <a:off x="3243" y="1571"/>
              <a:ext cx="181"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6" name="Line 10"/>
            <p:cNvSpPr>
              <a:spLocks noChangeShapeType="1"/>
            </p:cNvSpPr>
            <p:nvPr/>
          </p:nvSpPr>
          <p:spPr bwMode="auto">
            <a:xfrm flipH="1">
              <a:off x="3424" y="1571"/>
              <a:ext cx="227"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7" name="Line 11"/>
            <p:cNvSpPr>
              <a:spLocks noChangeShapeType="1"/>
            </p:cNvSpPr>
            <p:nvPr/>
          </p:nvSpPr>
          <p:spPr bwMode="auto">
            <a:xfrm>
              <a:off x="3244" y="1707"/>
              <a:ext cx="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88" name="Line 12"/>
            <p:cNvSpPr>
              <a:spLocks noChangeShapeType="1"/>
            </p:cNvSpPr>
            <p:nvPr/>
          </p:nvSpPr>
          <p:spPr bwMode="auto">
            <a:xfrm>
              <a:off x="3424" y="1707"/>
              <a:ext cx="0" cy="2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9" name="AutoShape 13"/>
            <p:cNvSpPr>
              <a:spLocks noChangeArrowheads="1"/>
            </p:cNvSpPr>
            <p:nvPr/>
          </p:nvSpPr>
          <p:spPr bwMode="auto">
            <a:xfrm>
              <a:off x="3334" y="1933"/>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334" name="Group 189"/>
          <p:cNvGrpSpPr>
            <a:grpSpLocks/>
          </p:cNvGrpSpPr>
          <p:nvPr/>
        </p:nvGrpSpPr>
        <p:grpSpPr bwMode="auto">
          <a:xfrm>
            <a:off x="1789211" y="1204549"/>
            <a:ext cx="230071" cy="321341"/>
            <a:chOff x="1459" y="1674"/>
            <a:chExt cx="210" cy="549"/>
          </a:xfrm>
        </p:grpSpPr>
        <p:grpSp>
          <p:nvGrpSpPr>
            <p:cNvPr id="335" name="Group 190"/>
            <p:cNvGrpSpPr>
              <a:grpSpLocks/>
            </p:cNvGrpSpPr>
            <p:nvPr/>
          </p:nvGrpSpPr>
          <p:grpSpPr bwMode="auto">
            <a:xfrm>
              <a:off x="1489" y="1674"/>
              <a:ext cx="115" cy="95"/>
              <a:chOff x="1489" y="1674"/>
              <a:chExt cx="115" cy="95"/>
            </a:xfrm>
          </p:grpSpPr>
          <p:sp>
            <p:nvSpPr>
              <p:cNvPr id="34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36" name="Group 196"/>
            <p:cNvGrpSpPr>
              <a:grpSpLocks/>
            </p:cNvGrpSpPr>
            <p:nvPr/>
          </p:nvGrpSpPr>
          <p:grpSpPr bwMode="auto">
            <a:xfrm>
              <a:off x="1459" y="1706"/>
              <a:ext cx="210" cy="517"/>
              <a:chOff x="1459" y="1706"/>
              <a:chExt cx="210" cy="517"/>
            </a:xfrm>
          </p:grpSpPr>
          <p:sp>
            <p:nvSpPr>
              <p:cNvPr id="33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390" name="Group 189"/>
          <p:cNvGrpSpPr>
            <a:grpSpLocks/>
          </p:cNvGrpSpPr>
          <p:nvPr/>
        </p:nvGrpSpPr>
        <p:grpSpPr bwMode="auto">
          <a:xfrm>
            <a:off x="1941611" y="1356949"/>
            <a:ext cx="230071" cy="321341"/>
            <a:chOff x="1459" y="1674"/>
            <a:chExt cx="210" cy="549"/>
          </a:xfrm>
        </p:grpSpPr>
        <p:grpSp>
          <p:nvGrpSpPr>
            <p:cNvPr id="391" name="Group 190"/>
            <p:cNvGrpSpPr>
              <a:grpSpLocks/>
            </p:cNvGrpSpPr>
            <p:nvPr/>
          </p:nvGrpSpPr>
          <p:grpSpPr bwMode="auto">
            <a:xfrm>
              <a:off x="1489" y="1674"/>
              <a:ext cx="115" cy="95"/>
              <a:chOff x="1489" y="1674"/>
              <a:chExt cx="115" cy="95"/>
            </a:xfrm>
          </p:grpSpPr>
          <p:sp>
            <p:nvSpPr>
              <p:cNvPr id="39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92" name="Group 196"/>
            <p:cNvGrpSpPr>
              <a:grpSpLocks/>
            </p:cNvGrpSpPr>
            <p:nvPr/>
          </p:nvGrpSpPr>
          <p:grpSpPr bwMode="auto">
            <a:xfrm>
              <a:off x="1459" y="1706"/>
              <a:ext cx="210" cy="517"/>
              <a:chOff x="1459" y="1706"/>
              <a:chExt cx="210" cy="517"/>
            </a:xfrm>
          </p:grpSpPr>
          <p:sp>
            <p:nvSpPr>
              <p:cNvPr id="39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04" name="Group 189"/>
          <p:cNvGrpSpPr>
            <a:grpSpLocks/>
          </p:cNvGrpSpPr>
          <p:nvPr/>
        </p:nvGrpSpPr>
        <p:grpSpPr bwMode="auto">
          <a:xfrm>
            <a:off x="1798736" y="1661749"/>
            <a:ext cx="230071" cy="321341"/>
            <a:chOff x="1459" y="1674"/>
            <a:chExt cx="210" cy="549"/>
          </a:xfrm>
        </p:grpSpPr>
        <p:grpSp>
          <p:nvGrpSpPr>
            <p:cNvPr id="405" name="Group 190"/>
            <p:cNvGrpSpPr>
              <a:grpSpLocks/>
            </p:cNvGrpSpPr>
            <p:nvPr/>
          </p:nvGrpSpPr>
          <p:grpSpPr bwMode="auto">
            <a:xfrm>
              <a:off x="1489" y="1674"/>
              <a:ext cx="115" cy="95"/>
              <a:chOff x="1489" y="1674"/>
              <a:chExt cx="115" cy="95"/>
            </a:xfrm>
          </p:grpSpPr>
          <p:sp>
            <p:nvSpPr>
              <p:cNvPr id="41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06" name="Group 196"/>
            <p:cNvGrpSpPr>
              <a:grpSpLocks/>
            </p:cNvGrpSpPr>
            <p:nvPr/>
          </p:nvGrpSpPr>
          <p:grpSpPr bwMode="auto">
            <a:xfrm>
              <a:off x="1459" y="1706"/>
              <a:ext cx="210" cy="517"/>
              <a:chOff x="1459" y="1706"/>
              <a:chExt cx="210" cy="517"/>
            </a:xfrm>
          </p:grpSpPr>
          <p:sp>
            <p:nvSpPr>
              <p:cNvPr id="40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18" name="Group 189"/>
          <p:cNvGrpSpPr>
            <a:grpSpLocks/>
          </p:cNvGrpSpPr>
          <p:nvPr/>
        </p:nvGrpSpPr>
        <p:grpSpPr bwMode="auto">
          <a:xfrm>
            <a:off x="1951136" y="1814149"/>
            <a:ext cx="230071" cy="321341"/>
            <a:chOff x="1459" y="1674"/>
            <a:chExt cx="210" cy="549"/>
          </a:xfrm>
        </p:grpSpPr>
        <p:grpSp>
          <p:nvGrpSpPr>
            <p:cNvPr id="419" name="Group 190"/>
            <p:cNvGrpSpPr>
              <a:grpSpLocks/>
            </p:cNvGrpSpPr>
            <p:nvPr/>
          </p:nvGrpSpPr>
          <p:grpSpPr bwMode="auto">
            <a:xfrm>
              <a:off x="1489" y="1674"/>
              <a:ext cx="115" cy="95"/>
              <a:chOff x="1489" y="1674"/>
              <a:chExt cx="115" cy="95"/>
            </a:xfrm>
          </p:grpSpPr>
          <p:sp>
            <p:nvSpPr>
              <p:cNvPr id="427"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8"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9"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0"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1"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20" name="Group 196"/>
            <p:cNvGrpSpPr>
              <a:grpSpLocks/>
            </p:cNvGrpSpPr>
            <p:nvPr/>
          </p:nvGrpSpPr>
          <p:grpSpPr bwMode="auto">
            <a:xfrm>
              <a:off x="1459" y="1706"/>
              <a:ext cx="210" cy="517"/>
              <a:chOff x="1459" y="1706"/>
              <a:chExt cx="210" cy="517"/>
            </a:xfrm>
          </p:grpSpPr>
          <p:sp>
            <p:nvSpPr>
              <p:cNvPr id="421"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2"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3"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4"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5"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6"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32" name="Group 189"/>
          <p:cNvGrpSpPr>
            <a:grpSpLocks/>
          </p:cNvGrpSpPr>
          <p:nvPr/>
        </p:nvGrpSpPr>
        <p:grpSpPr bwMode="auto">
          <a:xfrm>
            <a:off x="969939" y="2613068"/>
            <a:ext cx="230071" cy="321341"/>
            <a:chOff x="1459" y="1674"/>
            <a:chExt cx="210" cy="549"/>
          </a:xfrm>
        </p:grpSpPr>
        <p:grpSp>
          <p:nvGrpSpPr>
            <p:cNvPr id="433" name="Group 190"/>
            <p:cNvGrpSpPr>
              <a:grpSpLocks/>
            </p:cNvGrpSpPr>
            <p:nvPr/>
          </p:nvGrpSpPr>
          <p:grpSpPr bwMode="auto">
            <a:xfrm>
              <a:off x="1489" y="1674"/>
              <a:ext cx="115" cy="95"/>
              <a:chOff x="1489" y="1674"/>
              <a:chExt cx="115" cy="95"/>
            </a:xfrm>
          </p:grpSpPr>
          <p:sp>
            <p:nvSpPr>
              <p:cNvPr id="441"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2"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3"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4"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5"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34" name="Group 196"/>
            <p:cNvGrpSpPr>
              <a:grpSpLocks/>
            </p:cNvGrpSpPr>
            <p:nvPr/>
          </p:nvGrpSpPr>
          <p:grpSpPr bwMode="auto">
            <a:xfrm>
              <a:off x="1459" y="1706"/>
              <a:ext cx="210" cy="517"/>
              <a:chOff x="1459" y="1706"/>
              <a:chExt cx="210" cy="517"/>
            </a:xfrm>
          </p:grpSpPr>
          <p:sp>
            <p:nvSpPr>
              <p:cNvPr id="435"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6"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7"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8"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9"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0"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46" name="Group 189"/>
          <p:cNvGrpSpPr>
            <a:grpSpLocks/>
          </p:cNvGrpSpPr>
          <p:nvPr/>
        </p:nvGrpSpPr>
        <p:grpSpPr bwMode="auto">
          <a:xfrm>
            <a:off x="1836086" y="2631347"/>
            <a:ext cx="230071" cy="321341"/>
            <a:chOff x="1459" y="1674"/>
            <a:chExt cx="210" cy="549"/>
          </a:xfrm>
        </p:grpSpPr>
        <p:grpSp>
          <p:nvGrpSpPr>
            <p:cNvPr id="447" name="Group 190"/>
            <p:cNvGrpSpPr>
              <a:grpSpLocks/>
            </p:cNvGrpSpPr>
            <p:nvPr/>
          </p:nvGrpSpPr>
          <p:grpSpPr bwMode="auto">
            <a:xfrm>
              <a:off x="1489" y="1674"/>
              <a:ext cx="115" cy="95"/>
              <a:chOff x="1489" y="1674"/>
              <a:chExt cx="115" cy="95"/>
            </a:xfrm>
          </p:grpSpPr>
          <p:sp>
            <p:nvSpPr>
              <p:cNvPr id="455"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6"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7"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8"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9"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48" name="Group 196"/>
            <p:cNvGrpSpPr>
              <a:grpSpLocks/>
            </p:cNvGrpSpPr>
            <p:nvPr/>
          </p:nvGrpSpPr>
          <p:grpSpPr bwMode="auto">
            <a:xfrm>
              <a:off x="1459" y="1706"/>
              <a:ext cx="210" cy="517"/>
              <a:chOff x="1459" y="1706"/>
              <a:chExt cx="210" cy="517"/>
            </a:xfrm>
          </p:grpSpPr>
          <p:sp>
            <p:nvSpPr>
              <p:cNvPr id="449"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0"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1"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2"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3"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4"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60" name="Group 189"/>
          <p:cNvGrpSpPr>
            <a:grpSpLocks/>
          </p:cNvGrpSpPr>
          <p:nvPr/>
        </p:nvGrpSpPr>
        <p:grpSpPr bwMode="auto">
          <a:xfrm>
            <a:off x="2731609" y="2659713"/>
            <a:ext cx="230071" cy="321341"/>
            <a:chOff x="1459" y="1674"/>
            <a:chExt cx="210" cy="549"/>
          </a:xfrm>
        </p:grpSpPr>
        <p:grpSp>
          <p:nvGrpSpPr>
            <p:cNvPr id="461" name="Group 190"/>
            <p:cNvGrpSpPr>
              <a:grpSpLocks/>
            </p:cNvGrpSpPr>
            <p:nvPr/>
          </p:nvGrpSpPr>
          <p:grpSpPr bwMode="auto">
            <a:xfrm>
              <a:off x="1489" y="1674"/>
              <a:ext cx="115" cy="95"/>
              <a:chOff x="1489" y="1674"/>
              <a:chExt cx="115" cy="95"/>
            </a:xfrm>
          </p:grpSpPr>
          <p:sp>
            <p:nvSpPr>
              <p:cNvPr id="46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62" name="Group 196"/>
            <p:cNvGrpSpPr>
              <a:grpSpLocks/>
            </p:cNvGrpSpPr>
            <p:nvPr/>
          </p:nvGrpSpPr>
          <p:grpSpPr bwMode="auto">
            <a:xfrm>
              <a:off x="1459" y="1706"/>
              <a:ext cx="210" cy="517"/>
              <a:chOff x="1459" y="1706"/>
              <a:chExt cx="210" cy="517"/>
            </a:xfrm>
          </p:grpSpPr>
          <p:sp>
            <p:nvSpPr>
              <p:cNvPr id="46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spTree>
    <p:custDataLst>
      <p:tags r:id="rId2"/>
    </p:custDataLst>
    <p:extLst>
      <p:ext uri="{BB962C8B-B14F-4D97-AF65-F5344CB8AC3E}">
        <p14:creationId xmlns:p14="http://schemas.microsoft.com/office/powerpoint/2010/main" val="2267344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2" name="Oval 261"/>
          <p:cNvSpPr/>
          <p:nvPr/>
        </p:nvSpPr>
        <p:spPr>
          <a:xfrm>
            <a:off x="1010812" y="941271"/>
            <a:ext cx="2323534" cy="1652233"/>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059"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5B4BA0C9-5942-499A-860C-5A7146411296}" type="slidenum">
              <a:rPr lang="sv-SE" altLang="sv-SE" sz="750" i="0"/>
              <a:pPr eaLnBrk="1" hangingPunct="1"/>
              <a:t>5</a:t>
            </a:fld>
            <a:endParaRPr lang="sv-SE" altLang="sv-SE" sz="750" i="0"/>
          </a:p>
        </p:txBody>
      </p:sp>
      <p:sp>
        <p:nvSpPr>
          <p:cNvPr id="2060" name="Rectangle 2"/>
          <p:cNvSpPr>
            <a:spLocks noGrp="1" noChangeArrowheads="1"/>
          </p:cNvSpPr>
          <p:nvPr>
            <p:ph type="title" sz="quarter"/>
          </p:nvPr>
        </p:nvSpPr>
        <p:spPr/>
        <p:txBody>
          <a:bodyPr/>
          <a:lstStyle/>
          <a:p>
            <a:pPr eaLnBrk="1" hangingPunct="1"/>
            <a:r>
              <a:rPr lang="sv-SE" altLang="sv-SE" dirty="0"/>
              <a:t>Business Processes (in Real World)</a:t>
            </a:r>
          </a:p>
        </p:txBody>
      </p:sp>
      <p:sp>
        <p:nvSpPr>
          <p:cNvPr id="2061" name="Line 3"/>
          <p:cNvSpPr>
            <a:spLocks noChangeShapeType="1"/>
          </p:cNvSpPr>
          <p:nvPr/>
        </p:nvSpPr>
        <p:spPr bwMode="auto">
          <a:xfrm flipV="1">
            <a:off x="839391" y="3259931"/>
            <a:ext cx="6048375" cy="25004"/>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62" name="Line 4"/>
          <p:cNvSpPr>
            <a:spLocks noChangeShapeType="1"/>
          </p:cNvSpPr>
          <p:nvPr/>
        </p:nvSpPr>
        <p:spPr bwMode="auto">
          <a:xfrm flipV="1">
            <a:off x="839391" y="2549129"/>
            <a:ext cx="6048375" cy="9525"/>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194" name="Text Box 42"/>
          <p:cNvSpPr txBox="1">
            <a:spLocks noChangeArrowheads="1"/>
          </p:cNvSpPr>
          <p:nvPr/>
        </p:nvSpPr>
        <p:spPr bwMode="auto">
          <a:xfrm>
            <a:off x="4566047" y="3414712"/>
            <a:ext cx="1203722"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Interaction </a:t>
            </a:r>
          </a:p>
          <a:p>
            <a:pPr algn="r" eaLnBrk="1" hangingPunct="1"/>
            <a:r>
              <a:rPr lang="sv-SE" altLang="sv-SE" sz="825" b="1" i="0" dirty="0"/>
              <a:t>between software objekts  </a:t>
            </a:r>
          </a:p>
          <a:p>
            <a:pPr algn="r" eaLnBrk="1" hangingPunct="1"/>
            <a:r>
              <a:rPr lang="sv-SE" altLang="sv-SE" sz="825" i="0" dirty="0"/>
              <a:t>(in UML Sequence   diagram)</a:t>
            </a:r>
          </a:p>
        </p:txBody>
      </p:sp>
      <p:grpSp>
        <p:nvGrpSpPr>
          <p:cNvPr id="2064" name="Group 43"/>
          <p:cNvGrpSpPr>
            <a:grpSpLocks/>
          </p:cNvGrpSpPr>
          <p:nvPr/>
        </p:nvGrpSpPr>
        <p:grpSpPr bwMode="auto">
          <a:xfrm>
            <a:off x="5837635" y="3467100"/>
            <a:ext cx="919163" cy="396479"/>
            <a:chOff x="4648" y="3324"/>
            <a:chExt cx="772" cy="333"/>
          </a:xfrm>
        </p:grpSpPr>
        <p:grpSp>
          <p:nvGrpSpPr>
            <p:cNvPr id="2248" name="Group 44"/>
            <p:cNvGrpSpPr>
              <a:grpSpLocks/>
            </p:cNvGrpSpPr>
            <p:nvPr/>
          </p:nvGrpSpPr>
          <p:grpSpPr bwMode="auto">
            <a:xfrm>
              <a:off x="4732" y="3359"/>
              <a:ext cx="621" cy="298"/>
              <a:chOff x="4596" y="2089"/>
              <a:chExt cx="621" cy="298"/>
            </a:xfrm>
          </p:grpSpPr>
          <p:sp>
            <p:nvSpPr>
              <p:cNvPr id="2252" name="Line 45"/>
              <p:cNvSpPr>
                <a:spLocks noChangeShapeType="1"/>
              </p:cNvSpPr>
              <p:nvPr/>
            </p:nvSpPr>
            <p:spPr bwMode="auto">
              <a:xfrm>
                <a:off x="4620"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3" name="Line 46"/>
              <p:cNvSpPr>
                <a:spLocks noChangeShapeType="1"/>
              </p:cNvSpPr>
              <p:nvPr/>
            </p:nvSpPr>
            <p:spPr bwMode="auto">
              <a:xfrm>
                <a:off x="5193"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4" name="Line 47"/>
              <p:cNvSpPr>
                <a:spLocks noChangeShapeType="1"/>
              </p:cNvSpPr>
              <p:nvPr/>
            </p:nvSpPr>
            <p:spPr bwMode="auto">
              <a:xfrm>
                <a:off x="4921"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5" name="Rectangle 48"/>
              <p:cNvSpPr>
                <a:spLocks noChangeArrowheads="1"/>
              </p:cNvSpPr>
              <p:nvPr/>
            </p:nvSpPr>
            <p:spPr bwMode="auto">
              <a:xfrm>
                <a:off x="4596" y="2089"/>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6" name="Rectangle 49"/>
              <p:cNvSpPr>
                <a:spLocks noChangeArrowheads="1"/>
              </p:cNvSpPr>
              <p:nvPr/>
            </p:nvSpPr>
            <p:spPr bwMode="auto">
              <a:xfrm>
                <a:off x="4892" y="2225"/>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7" name="Line 50"/>
              <p:cNvSpPr>
                <a:spLocks noChangeShapeType="1"/>
              </p:cNvSpPr>
              <p:nvPr/>
            </p:nvSpPr>
            <p:spPr bwMode="auto">
              <a:xfrm>
                <a:off x="4641" y="2221"/>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58" name="Line 51"/>
              <p:cNvSpPr>
                <a:spLocks noChangeShapeType="1"/>
              </p:cNvSpPr>
              <p:nvPr/>
            </p:nvSpPr>
            <p:spPr bwMode="auto">
              <a:xfrm>
                <a:off x="4945" y="2357"/>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249" name="Rectangle 52"/>
            <p:cNvSpPr>
              <a:spLocks noChangeArrowheads="1"/>
            </p:cNvSpPr>
            <p:nvPr/>
          </p:nvSpPr>
          <p:spPr bwMode="auto">
            <a:xfrm>
              <a:off x="4648" y="3324"/>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0" name="Rectangle 53"/>
            <p:cNvSpPr>
              <a:spLocks noChangeArrowheads="1"/>
            </p:cNvSpPr>
            <p:nvPr/>
          </p:nvSpPr>
          <p:spPr bwMode="auto">
            <a:xfrm>
              <a:off x="4966" y="3340"/>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1" name="Rectangle 54"/>
            <p:cNvSpPr>
              <a:spLocks noChangeArrowheads="1"/>
            </p:cNvSpPr>
            <p:nvPr/>
          </p:nvSpPr>
          <p:spPr bwMode="auto">
            <a:xfrm>
              <a:off x="5238" y="3339"/>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65" name="Group 65"/>
          <p:cNvGrpSpPr>
            <a:grpSpLocks/>
          </p:cNvGrpSpPr>
          <p:nvPr/>
        </p:nvGrpSpPr>
        <p:grpSpPr bwMode="auto">
          <a:xfrm>
            <a:off x="4919663" y="2765822"/>
            <a:ext cx="1026319" cy="270272"/>
            <a:chOff x="3923" y="2523"/>
            <a:chExt cx="862" cy="227"/>
          </a:xfrm>
        </p:grpSpPr>
        <p:sp>
          <p:nvSpPr>
            <p:cNvPr id="2236" name="Oval 66"/>
            <p:cNvSpPr>
              <a:spLocks noChangeArrowheads="1"/>
            </p:cNvSpPr>
            <p:nvPr/>
          </p:nvSpPr>
          <p:spPr bwMode="auto">
            <a:xfrm>
              <a:off x="4286"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7" name="Oval 67"/>
            <p:cNvSpPr>
              <a:spLocks noChangeArrowheads="1"/>
            </p:cNvSpPr>
            <p:nvPr/>
          </p:nvSpPr>
          <p:spPr bwMode="auto">
            <a:xfrm>
              <a:off x="4604"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8" name="Oval 68"/>
            <p:cNvSpPr>
              <a:spLocks noChangeArrowheads="1"/>
            </p:cNvSpPr>
            <p:nvPr/>
          </p:nvSpPr>
          <p:spPr bwMode="auto">
            <a:xfrm>
              <a:off x="4422" y="2659"/>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9" name="Line 69"/>
            <p:cNvSpPr>
              <a:spLocks noChangeShapeType="1"/>
            </p:cNvSpPr>
            <p:nvPr/>
          </p:nvSpPr>
          <p:spPr bwMode="auto">
            <a:xfrm flipH="1">
              <a:off x="4467" y="2569"/>
              <a:ext cx="136"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nvGrpSpPr>
            <p:cNvPr id="2240" name="Group 70"/>
            <p:cNvGrpSpPr>
              <a:grpSpLocks/>
            </p:cNvGrpSpPr>
            <p:nvPr/>
          </p:nvGrpSpPr>
          <p:grpSpPr bwMode="auto">
            <a:xfrm>
              <a:off x="3923" y="2524"/>
              <a:ext cx="151" cy="181"/>
              <a:chOff x="4634" y="3385"/>
              <a:chExt cx="226" cy="408"/>
            </a:xfrm>
          </p:grpSpPr>
          <p:sp>
            <p:nvSpPr>
              <p:cNvPr id="2243" name="Oval 71"/>
              <p:cNvSpPr>
                <a:spLocks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44" name="Line 72"/>
              <p:cNvSpPr>
                <a:spLocks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5" name="Line 73"/>
              <p:cNvSpPr>
                <a:spLocks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6" name="Line 74"/>
              <p:cNvSpPr>
                <a:spLocks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7" name="Line 75"/>
              <p:cNvSpPr>
                <a:spLocks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sp>
          <p:nvSpPr>
            <p:cNvPr id="2241" name="Line 76"/>
            <p:cNvSpPr>
              <a:spLocks noChangeShapeType="1"/>
            </p:cNvSpPr>
            <p:nvPr/>
          </p:nvSpPr>
          <p:spPr bwMode="auto">
            <a:xfrm flipV="1">
              <a:off x="4105" y="2569"/>
              <a:ext cx="181" cy="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42" name="Line 77"/>
            <p:cNvSpPr>
              <a:spLocks noChangeShapeType="1"/>
            </p:cNvSpPr>
            <p:nvPr/>
          </p:nvSpPr>
          <p:spPr bwMode="auto">
            <a:xfrm>
              <a:off x="4105" y="2659"/>
              <a:ext cx="317" cy="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066" name="Text Box 78"/>
          <p:cNvSpPr txBox="1">
            <a:spLocks noChangeArrowheads="1"/>
          </p:cNvSpPr>
          <p:nvPr/>
        </p:nvSpPr>
        <p:spPr bwMode="auto">
          <a:xfrm>
            <a:off x="2513410" y="4697017"/>
            <a:ext cx="10263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The real world </a:t>
            </a:r>
            <a:endParaRPr lang="en-US" altLang="sv-SE" sz="825" b="1" i="0"/>
          </a:p>
        </p:txBody>
      </p:sp>
      <p:sp>
        <p:nvSpPr>
          <p:cNvPr id="2067" name="Text Box 79"/>
          <p:cNvSpPr txBox="1">
            <a:spLocks noChangeArrowheads="1"/>
          </p:cNvSpPr>
          <p:nvPr/>
        </p:nvSpPr>
        <p:spPr bwMode="auto">
          <a:xfrm>
            <a:off x="3594498" y="4697017"/>
            <a:ext cx="16740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Graphical models/diagram</a:t>
            </a:r>
            <a:endParaRPr lang="en-US" altLang="sv-SE" sz="825" b="1" i="0"/>
          </a:p>
        </p:txBody>
      </p:sp>
      <p:sp>
        <p:nvSpPr>
          <p:cNvPr id="945232" name="Text Box 80"/>
          <p:cNvSpPr txBox="1">
            <a:spLocks noChangeArrowheads="1"/>
          </p:cNvSpPr>
          <p:nvPr/>
        </p:nvSpPr>
        <p:spPr bwMode="auto">
          <a:xfrm>
            <a:off x="3486150" y="1512094"/>
            <a:ext cx="920354"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Domain model </a:t>
            </a:r>
            <a:r>
              <a:rPr lang="sv-SE" altLang="sv-SE" sz="825" i="0" dirty="0"/>
              <a:t>of business concepts</a:t>
            </a:r>
          </a:p>
          <a:p>
            <a:pPr algn="r" eaLnBrk="1" hangingPunct="1"/>
            <a:r>
              <a:rPr lang="sv-SE" altLang="sv-SE" sz="825" i="0" dirty="0"/>
              <a:t>(in UML Class diagram)</a:t>
            </a:r>
          </a:p>
        </p:txBody>
      </p:sp>
      <p:grpSp>
        <p:nvGrpSpPr>
          <p:cNvPr id="2069" name="Group 81"/>
          <p:cNvGrpSpPr>
            <a:grpSpLocks/>
          </p:cNvGrpSpPr>
          <p:nvPr/>
        </p:nvGrpSpPr>
        <p:grpSpPr bwMode="auto">
          <a:xfrm>
            <a:off x="4510088" y="1566862"/>
            <a:ext cx="647700" cy="377429"/>
            <a:chOff x="521" y="1071"/>
            <a:chExt cx="2223" cy="1361"/>
          </a:xfrm>
        </p:grpSpPr>
        <p:grpSp>
          <p:nvGrpSpPr>
            <p:cNvPr id="2217" name="Group 82"/>
            <p:cNvGrpSpPr>
              <a:grpSpLocks/>
            </p:cNvGrpSpPr>
            <p:nvPr/>
          </p:nvGrpSpPr>
          <p:grpSpPr bwMode="auto">
            <a:xfrm>
              <a:off x="521" y="1071"/>
              <a:ext cx="590" cy="576"/>
              <a:chOff x="2608" y="1888"/>
              <a:chExt cx="590" cy="576"/>
            </a:xfrm>
          </p:grpSpPr>
          <p:sp>
            <p:nvSpPr>
              <p:cNvPr id="2233"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4" name="Line 84"/>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5" name="Line 85"/>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8" name="Group 86"/>
            <p:cNvGrpSpPr>
              <a:grpSpLocks/>
            </p:cNvGrpSpPr>
            <p:nvPr/>
          </p:nvGrpSpPr>
          <p:grpSpPr bwMode="auto">
            <a:xfrm>
              <a:off x="1338" y="1071"/>
              <a:ext cx="590" cy="576"/>
              <a:chOff x="2608" y="1888"/>
              <a:chExt cx="590" cy="576"/>
            </a:xfrm>
          </p:grpSpPr>
          <p:sp>
            <p:nvSpPr>
              <p:cNvPr id="2230"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1" name="Line 88"/>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2" name="Line 89"/>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9" name="Group 90"/>
            <p:cNvGrpSpPr>
              <a:grpSpLocks/>
            </p:cNvGrpSpPr>
            <p:nvPr/>
          </p:nvGrpSpPr>
          <p:grpSpPr bwMode="auto">
            <a:xfrm>
              <a:off x="1338" y="1856"/>
              <a:ext cx="590" cy="576"/>
              <a:chOff x="2608" y="1888"/>
              <a:chExt cx="590" cy="576"/>
            </a:xfrm>
          </p:grpSpPr>
          <p:sp>
            <p:nvSpPr>
              <p:cNvPr id="2227"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8" name="Line 92"/>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9" name="Line 93"/>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20" name="Group 94"/>
            <p:cNvGrpSpPr>
              <a:grpSpLocks/>
            </p:cNvGrpSpPr>
            <p:nvPr/>
          </p:nvGrpSpPr>
          <p:grpSpPr bwMode="auto">
            <a:xfrm>
              <a:off x="2154" y="1856"/>
              <a:ext cx="590" cy="576"/>
              <a:chOff x="2608" y="1888"/>
              <a:chExt cx="590" cy="576"/>
            </a:xfrm>
          </p:grpSpPr>
          <p:sp>
            <p:nvSpPr>
              <p:cNvPr id="2224"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5" name="Line 96"/>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6" name="Line 97"/>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21" name="AutoShape 98"/>
            <p:cNvCxnSpPr>
              <a:cxnSpLocks noChangeShapeType="1"/>
              <a:stCxn id="2230" idx="2"/>
              <a:endCxn id="2227"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2" name="AutoShape 99"/>
            <p:cNvCxnSpPr>
              <a:cxnSpLocks noChangeShapeType="1"/>
              <a:stCxn id="2227" idx="3"/>
              <a:endCxn id="2224"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3" name="AutoShape 100"/>
            <p:cNvCxnSpPr>
              <a:cxnSpLocks noChangeShapeType="1"/>
              <a:stCxn id="2227" idx="1"/>
              <a:endCxn id="2233"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945253" name="Text Box 101"/>
          <p:cNvSpPr txBox="1">
            <a:spLocks noChangeArrowheads="1"/>
          </p:cNvSpPr>
          <p:nvPr/>
        </p:nvSpPr>
        <p:spPr bwMode="auto">
          <a:xfrm>
            <a:off x="3434954" y="4081463"/>
            <a:ext cx="1048940"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System model of software objects </a:t>
            </a:r>
            <a:r>
              <a:rPr lang="sv-SE" altLang="sv-SE" sz="825" i="0" dirty="0"/>
              <a:t>(in UML Class diagram)</a:t>
            </a:r>
          </a:p>
          <a:p>
            <a:pPr algn="r" eaLnBrk="1" hangingPunct="1"/>
            <a:endParaRPr lang="sv-SE" altLang="sv-SE" sz="825" b="1" i="0" dirty="0"/>
          </a:p>
        </p:txBody>
      </p:sp>
      <p:grpSp>
        <p:nvGrpSpPr>
          <p:cNvPr id="2071" name="Group 102"/>
          <p:cNvGrpSpPr>
            <a:grpSpLocks/>
          </p:cNvGrpSpPr>
          <p:nvPr/>
        </p:nvGrpSpPr>
        <p:grpSpPr bwMode="auto">
          <a:xfrm>
            <a:off x="4731544" y="4163616"/>
            <a:ext cx="647700" cy="377428"/>
            <a:chOff x="521" y="1071"/>
            <a:chExt cx="2223" cy="1361"/>
          </a:xfrm>
        </p:grpSpPr>
        <p:grpSp>
          <p:nvGrpSpPr>
            <p:cNvPr id="2198" name="Group 103"/>
            <p:cNvGrpSpPr>
              <a:grpSpLocks/>
            </p:cNvGrpSpPr>
            <p:nvPr/>
          </p:nvGrpSpPr>
          <p:grpSpPr bwMode="auto">
            <a:xfrm>
              <a:off x="521" y="1071"/>
              <a:ext cx="590" cy="576"/>
              <a:chOff x="2608" y="1888"/>
              <a:chExt cx="590" cy="576"/>
            </a:xfrm>
          </p:grpSpPr>
          <p:sp>
            <p:nvSpPr>
              <p:cNvPr id="2214"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5" name="Line 105"/>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6" name="Line 106"/>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199" name="Group 107"/>
            <p:cNvGrpSpPr>
              <a:grpSpLocks/>
            </p:cNvGrpSpPr>
            <p:nvPr/>
          </p:nvGrpSpPr>
          <p:grpSpPr bwMode="auto">
            <a:xfrm>
              <a:off x="1338" y="1071"/>
              <a:ext cx="590" cy="576"/>
              <a:chOff x="2608" y="1888"/>
              <a:chExt cx="590" cy="576"/>
            </a:xfrm>
          </p:grpSpPr>
          <p:sp>
            <p:nvSpPr>
              <p:cNvPr id="2211"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2" name="Line 109"/>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3" name="Line 110"/>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0" name="Group 111"/>
            <p:cNvGrpSpPr>
              <a:grpSpLocks/>
            </p:cNvGrpSpPr>
            <p:nvPr/>
          </p:nvGrpSpPr>
          <p:grpSpPr bwMode="auto">
            <a:xfrm>
              <a:off x="1338" y="1856"/>
              <a:ext cx="590" cy="576"/>
              <a:chOff x="2608" y="1888"/>
              <a:chExt cx="590" cy="576"/>
            </a:xfrm>
          </p:grpSpPr>
          <p:sp>
            <p:nvSpPr>
              <p:cNvPr id="2208"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9" name="Line 113"/>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0" name="Line 114"/>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1" name="Group 115"/>
            <p:cNvGrpSpPr>
              <a:grpSpLocks/>
            </p:cNvGrpSpPr>
            <p:nvPr/>
          </p:nvGrpSpPr>
          <p:grpSpPr bwMode="auto">
            <a:xfrm>
              <a:off x="2154" y="1856"/>
              <a:ext cx="590" cy="576"/>
              <a:chOff x="2608" y="1888"/>
              <a:chExt cx="590" cy="576"/>
            </a:xfrm>
          </p:grpSpPr>
          <p:sp>
            <p:nvSpPr>
              <p:cNvPr id="2205"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6" name="Line 117"/>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07" name="Line 118"/>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02" name="AutoShape 119"/>
            <p:cNvCxnSpPr>
              <a:cxnSpLocks noChangeShapeType="1"/>
              <a:stCxn id="2211" idx="2"/>
              <a:endCxn id="2208"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3" name="AutoShape 120"/>
            <p:cNvCxnSpPr>
              <a:cxnSpLocks noChangeShapeType="1"/>
              <a:stCxn id="2208" idx="3"/>
              <a:endCxn id="2205"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4" name="AutoShape 121"/>
            <p:cNvCxnSpPr>
              <a:cxnSpLocks noChangeShapeType="1"/>
              <a:stCxn id="2208" idx="1"/>
              <a:endCxn id="2214"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2072" name="Line 122"/>
          <p:cNvSpPr>
            <a:spLocks noChangeShapeType="1"/>
          </p:cNvSpPr>
          <p:nvPr/>
        </p:nvSpPr>
        <p:spPr bwMode="auto">
          <a:xfrm>
            <a:off x="3486150" y="1037035"/>
            <a:ext cx="0" cy="38350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cxnSp>
        <p:nvCxnSpPr>
          <p:cNvPr id="2073" name="AutoShape 123"/>
          <p:cNvCxnSpPr>
            <a:cxnSpLocks noChangeShapeType="1"/>
          </p:cNvCxnSpPr>
          <p:nvPr/>
        </p:nvCxnSpPr>
        <p:spPr bwMode="auto">
          <a:xfrm flipH="1" flipV="1">
            <a:off x="1387078" y="3025378"/>
            <a:ext cx="756047" cy="61317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aphicFrame>
        <p:nvGraphicFramePr>
          <p:cNvPr id="2056" name="Object 125"/>
          <p:cNvGraphicFramePr>
            <a:graphicFrameLocks noChangeAspect="1"/>
          </p:cNvGraphicFramePr>
          <p:nvPr/>
        </p:nvGraphicFramePr>
        <p:xfrm>
          <a:off x="1284684" y="2774158"/>
          <a:ext cx="203597" cy="251222"/>
        </p:xfrm>
        <a:graphic>
          <a:graphicData uri="http://schemas.openxmlformats.org/presentationml/2006/ole">
            <mc:AlternateContent xmlns:mc="http://schemas.openxmlformats.org/markup-compatibility/2006">
              <mc:Choice xmlns:v="urn:schemas-microsoft-com:vml" Requires="v">
                <p:oleObj spid="_x0000_s5329" name="Visio" r:id="rId5" imgW="1586224" imgH="1520336" progId="Visio.Drawing.11">
                  <p:embed/>
                </p:oleObj>
              </mc:Choice>
              <mc:Fallback>
                <p:oleObj name="Visio" r:id="rId5"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4684" y="27741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7" name="Object 168"/>
          <p:cNvGraphicFramePr>
            <a:graphicFrameLocks noChangeAspect="1"/>
          </p:cNvGraphicFramePr>
          <p:nvPr/>
        </p:nvGraphicFramePr>
        <p:xfrm>
          <a:off x="2157413" y="2774158"/>
          <a:ext cx="203597" cy="251222"/>
        </p:xfrm>
        <a:graphic>
          <a:graphicData uri="http://schemas.openxmlformats.org/presentationml/2006/ole">
            <mc:AlternateContent xmlns:mc="http://schemas.openxmlformats.org/markup-compatibility/2006">
              <mc:Choice xmlns:v="urn:schemas-microsoft-com:vml" Requires="v">
                <p:oleObj spid="_x0000_s5330" name="Visio" r:id="rId7" imgW="1586224" imgH="1520336" progId="Visio.Drawing.11">
                  <p:embed/>
                </p:oleObj>
              </mc:Choice>
              <mc:Fallback>
                <p:oleObj name="Visio" r:id="rId7"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7413" y="27741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 name="Object 169"/>
          <p:cNvGraphicFramePr>
            <a:graphicFrameLocks noChangeAspect="1"/>
          </p:cNvGraphicFramePr>
          <p:nvPr/>
        </p:nvGraphicFramePr>
        <p:xfrm>
          <a:off x="3033713" y="2774158"/>
          <a:ext cx="203597" cy="251222"/>
        </p:xfrm>
        <a:graphic>
          <a:graphicData uri="http://schemas.openxmlformats.org/presentationml/2006/ole">
            <mc:AlternateContent xmlns:mc="http://schemas.openxmlformats.org/markup-compatibility/2006">
              <mc:Choice xmlns:v="urn:schemas-microsoft-com:vml" Requires="v">
                <p:oleObj spid="_x0000_s5331" name="Visio" r:id="rId8" imgW="1586224" imgH="1520336" progId="Visio.Drawing.11">
                  <p:embed/>
                </p:oleObj>
              </mc:Choice>
              <mc:Fallback>
                <p:oleObj name="Visio" r:id="rId8"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3713" y="27741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075" name="AutoShape 170"/>
          <p:cNvCxnSpPr>
            <a:cxnSpLocks noChangeShapeType="1"/>
            <a:stCxn id="2149" idx="2"/>
          </p:cNvCxnSpPr>
          <p:nvPr/>
        </p:nvCxnSpPr>
        <p:spPr bwMode="auto">
          <a:xfrm flipV="1">
            <a:off x="3130154" y="3025379"/>
            <a:ext cx="5953" cy="72032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76" name="AutoShape 171"/>
          <p:cNvCxnSpPr>
            <a:cxnSpLocks noChangeShapeType="1"/>
            <a:endCxn id="2149" idx="9"/>
          </p:cNvCxnSpPr>
          <p:nvPr/>
        </p:nvCxnSpPr>
        <p:spPr bwMode="auto">
          <a:xfrm>
            <a:off x="2259806" y="3025379"/>
            <a:ext cx="815579" cy="83581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2077" name="Group 172"/>
          <p:cNvGrpSpPr>
            <a:grpSpLocks/>
          </p:cNvGrpSpPr>
          <p:nvPr/>
        </p:nvGrpSpPr>
        <p:grpSpPr bwMode="auto">
          <a:xfrm>
            <a:off x="1076325" y="3638550"/>
            <a:ext cx="2247900" cy="809625"/>
            <a:chOff x="584" y="3120"/>
            <a:chExt cx="1888" cy="680"/>
          </a:xfrm>
        </p:grpSpPr>
        <p:sp>
          <p:nvSpPr>
            <p:cNvPr id="2146" name="tower"/>
            <p:cNvSpPr>
              <a:spLocks noEditPoints="1" noChangeArrowheads="1"/>
            </p:cNvSpPr>
            <p:nvPr/>
          </p:nvSpPr>
          <p:spPr bwMode="auto">
            <a:xfrm>
              <a:off x="584"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7" name="tower"/>
            <p:cNvSpPr>
              <a:spLocks noEditPoints="1" noChangeArrowheads="1"/>
            </p:cNvSpPr>
            <p:nvPr/>
          </p:nvSpPr>
          <p:spPr bwMode="auto">
            <a:xfrm>
              <a:off x="584" y="3210"/>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8" name="tower"/>
            <p:cNvSpPr>
              <a:spLocks noEditPoints="1" noChangeArrowheads="1"/>
            </p:cNvSpPr>
            <p:nvPr/>
          </p:nvSpPr>
          <p:spPr bwMode="auto">
            <a:xfrm>
              <a:off x="2263"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9" name="tower"/>
            <p:cNvSpPr>
              <a:spLocks noEditPoints="1" noChangeArrowheads="1"/>
            </p:cNvSpPr>
            <p:nvPr/>
          </p:nvSpPr>
          <p:spPr bwMode="auto">
            <a:xfrm>
              <a:off x="2263" y="3210"/>
              <a:ext cx="91" cy="1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49 h 21600"/>
                <a:gd name="T32" fmla="*/ 21600 w 21600"/>
                <a:gd name="T33" fmla="*/ 26941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aphicFrame>
          <p:nvGraphicFramePr>
            <p:cNvPr id="2055" name="Object 177"/>
            <p:cNvGraphicFramePr>
              <a:graphicFrameLocks noChangeAspect="1"/>
            </p:cNvGraphicFramePr>
            <p:nvPr/>
          </p:nvGraphicFramePr>
          <p:xfrm>
            <a:off x="1342" y="3120"/>
            <a:ext cx="276" cy="680"/>
          </p:xfrm>
          <a:graphic>
            <a:graphicData uri="http://schemas.openxmlformats.org/presentationml/2006/ole">
              <mc:AlternateContent xmlns:mc="http://schemas.openxmlformats.org/markup-compatibility/2006">
                <mc:Choice xmlns:v="urn:schemas-microsoft-com:vml" Requires="v">
                  <p:oleObj spid="_x0000_s5332" name="Visio" r:id="rId9" imgW="496800" imgH="1170000" progId="Visio.Drawing.11">
                    <p:embed/>
                  </p:oleObj>
                </mc:Choice>
                <mc:Fallback>
                  <p:oleObj name="Visio" r:id="rId9" imgW="496800" imgH="1170000"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2" y="3120"/>
                          <a:ext cx="27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oleObj>
                </mc:Fallback>
              </mc:AlternateContent>
            </a:graphicData>
          </a:graphic>
        </p:graphicFrame>
        <p:cxnSp>
          <p:nvCxnSpPr>
            <p:cNvPr id="2150" name="AutoShape 178"/>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1" name="AutoShape 179"/>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2" name="AutoShape 180"/>
            <p:cNvCxnSpPr>
              <a:cxnSpLocks noChangeShapeType="1"/>
              <a:stCxn id="2148" idx="9"/>
            </p:cNvCxnSpPr>
            <p:nvPr/>
          </p:nvCxnSpPr>
          <p:spPr bwMode="auto">
            <a:xfrm flipH="1" flipV="1">
              <a:off x="1618" y="3460"/>
              <a:ext cx="645" cy="256"/>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3" name="AutoShape 181"/>
            <p:cNvCxnSpPr>
              <a:cxnSpLocks noChangeShapeType="1"/>
              <a:stCxn id="2146" idx="4"/>
            </p:cNvCxnSpPr>
            <p:nvPr/>
          </p:nvCxnSpPr>
          <p:spPr bwMode="auto">
            <a:xfrm flipV="1">
              <a:off x="675" y="3460"/>
              <a:ext cx="667" cy="25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4" name="AutoShape 182"/>
            <p:cNvCxnSpPr>
              <a:cxnSpLocks noChangeShapeType="1"/>
              <a:stCxn id="2147" idx="4"/>
            </p:cNvCxnSpPr>
            <p:nvPr/>
          </p:nvCxnSpPr>
          <p:spPr bwMode="auto">
            <a:xfrm>
              <a:off x="675" y="3308"/>
              <a:ext cx="667" cy="15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5" name="AutoShape 183"/>
            <p:cNvCxnSpPr>
              <a:cxnSpLocks noChangeShapeType="1"/>
              <a:stCxn id="2149" idx="7"/>
              <a:endCxn id="2148" idx="2"/>
            </p:cNvCxnSpPr>
            <p:nvPr/>
          </p:nvCxnSpPr>
          <p:spPr bwMode="auto">
            <a:xfrm>
              <a:off x="2308" y="3392"/>
              <a:ext cx="1" cy="22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2050" name="Object 185"/>
          <p:cNvGraphicFramePr>
            <a:graphicFrameLocks noChangeAspect="1"/>
          </p:cNvGraphicFramePr>
          <p:nvPr/>
        </p:nvGraphicFramePr>
        <p:xfrm>
          <a:off x="2728913" y="1955009"/>
          <a:ext cx="486966" cy="273844"/>
        </p:xfrm>
        <a:graphic>
          <a:graphicData uri="http://schemas.openxmlformats.org/presentationml/2006/ole">
            <mc:AlternateContent xmlns:mc="http://schemas.openxmlformats.org/markup-compatibility/2006">
              <mc:Choice xmlns:v="urn:schemas-microsoft-com:vml" Requires="v">
                <p:oleObj spid="_x0000_s5333" name="Visio" r:id="rId11" imgW="1766847" imgH="1165027" progId="Visio.Drawing.11">
                  <p:embed/>
                </p:oleObj>
              </mc:Choice>
              <mc:Fallback>
                <p:oleObj name="Visio" r:id="rId11" imgW="1766847" imgH="1165027"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28913" y="1955009"/>
                        <a:ext cx="486966"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86"/>
          <p:cNvGraphicFramePr>
            <a:graphicFrameLocks noChangeAspect="1"/>
          </p:cNvGraphicFramePr>
          <p:nvPr/>
        </p:nvGraphicFramePr>
        <p:xfrm>
          <a:off x="2715816" y="1198962"/>
          <a:ext cx="451247" cy="540544"/>
        </p:xfrm>
        <a:graphic>
          <a:graphicData uri="http://schemas.openxmlformats.org/presentationml/2006/ole">
            <mc:AlternateContent xmlns:mc="http://schemas.openxmlformats.org/markup-compatibility/2006">
              <mc:Choice xmlns:v="urn:schemas-microsoft-com:vml" Requires="v">
                <p:oleObj spid="_x0000_s5334" name="Visio" r:id="rId13" imgW="2191670" imgH="2431673" progId="Visio.Drawing.11">
                  <p:embed/>
                </p:oleObj>
              </mc:Choice>
              <mc:Fallback>
                <p:oleObj name="Visio" r:id="rId13" imgW="2191670" imgH="2431673"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15816" y="1198962"/>
                        <a:ext cx="451247" cy="54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187"/>
          <p:cNvGraphicFramePr>
            <a:graphicFrameLocks noChangeAspect="1"/>
          </p:cNvGraphicFramePr>
          <p:nvPr/>
        </p:nvGraphicFramePr>
        <p:xfrm>
          <a:off x="1054894" y="1793084"/>
          <a:ext cx="385763" cy="415528"/>
        </p:xfrm>
        <a:graphic>
          <a:graphicData uri="http://schemas.openxmlformats.org/presentationml/2006/ole">
            <mc:AlternateContent xmlns:mc="http://schemas.openxmlformats.org/markup-compatibility/2006">
              <mc:Choice xmlns:v="urn:schemas-microsoft-com:vml" Requires="v">
                <p:oleObj spid="_x0000_s5335" name="Visio" r:id="rId15" imgW="1381760" imgH="1381600" progId="Visio.Drawing.11">
                  <p:embed/>
                </p:oleObj>
              </mc:Choice>
              <mc:Fallback>
                <p:oleObj name="Visio" r:id="rId15" imgW="1381760" imgH="1381600"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54894" y="1793084"/>
                        <a:ext cx="385763" cy="41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188"/>
          <p:cNvGraphicFramePr>
            <a:graphicFrameLocks noChangeAspect="1"/>
          </p:cNvGraphicFramePr>
          <p:nvPr/>
        </p:nvGraphicFramePr>
        <p:xfrm>
          <a:off x="1054894" y="1360887"/>
          <a:ext cx="136922" cy="284559"/>
        </p:xfrm>
        <a:graphic>
          <a:graphicData uri="http://schemas.openxmlformats.org/presentationml/2006/ole">
            <mc:AlternateContent xmlns:mc="http://schemas.openxmlformats.org/markup-compatibility/2006">
              <mc:Choice xmlns:v="urn:schemas-microsoft-com:vml" Requires="v">
                <p:oleObj spid="_x0000_s5336" name="Visio" r:id="rId17" imgW="757891" imgH="1477815" progId="Visio.Drawing.11">
                  <p:embed/>
                </p:oleObj>
              </mc:Choice>
              <mc:Fallback>
                <p:oleObj name="Visio" r:id="rId17"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54894" y="1360887"/>
                        <a:ext cx="136922" cy="28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90" name="Group 189"/>
          <p:cNvGrpSpPr>
            <a:grpSpLocks/>
          </p:cNvGrpSpPr>
          <p:nvPr/>
        </p:nvGrpSpPr>
        <p:grpSpPr bwMode="auto">
          <a:xfrm>
            <a:off x="1872854" y="1201343"/>
            <a:ext cx="152400" cy="391716"/>
            <a:chOff x="1459" y="1674"/>
            <a:chExt cx="118" cy="567"/>
          </a:xfrm>
        </p:grpSpPr>
        <p:grpSp>
          <p:nvGrpSpPr>
            <p:cNvPr id="2133" name="Group 190"/>
            <p:cNvGrpSpPr>
              <a:grpSpLocks/>
            </p:cNvGrpSpPr>
            <p:nvPr/>
          </p:nvGrpSpPr>
          <p:grpSpPr bwMode="auto">
            <a:xfrm>
              <a:off x="1489" y="1674"/>
              <a:ext cx="88" cy="268"/>
              <a:chOff x="1489" y="1674"/>
              <a:chExt cx="88" cy="268"/>
            </a:xfrm>
          </p:grpSpPr>
          <p:sp>
            <p:nvSpPr>
              <p:cNvPr id="2142" name="Freeform 192"/>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3" name="Freeform 193"/>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4" name="Freeform 194"/>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5" name="Freeform 195"/>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34" name="Group 196"/>
            <p:cNvGrpSpPr>
              <a:grpSpLocks/>
            </p:cNvGrpSpPr>
            <p:nvPr/>
          </p:nvGrpSpPr>
          <p:grpSpPr bwMode="auto">
            <a:xfrm>
              <a:off x="1459" y="1706"/>
              <a:ext cx="113" cy="535"/>
              <a:chOff x="1459" y="1706"/>
              <a:chExt cx="113" cy="535"/>
            </a:xfrm>
          </p:grpSpPr>
          <p:sp>
            <p:nvSpPr>
              <p:cNvPr id="2135" name="Freeform 197"/>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6" name="Freeform 198"/>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7" name="Freeform 199"/>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8" name="Freeform 200"/>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9" name="Freeform 201"/>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0" name="Freeform 202"/>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1" name="Group 203"/>
          <p:cNvGrpSpPr>
            <a:grpSpLocks/>
          </p:cNvGrpSpPr>
          <p:nvPr/>
        </p:nvGrpSpPr>
        <p:grpSpPr bwMode="auto">
          <a:xfrm>
            <a:off x="2034779" y="1363268"/>
            <a:ext cx="152400" cy="391716"/>
            <a:chOff x="1459" y="1674"/>
            <a:chExt cx="118" cy="567"/>
          </a:xfrm>
        </p:grpSpPr>
        <p:grpSp>
          <p:nvGrpSpPr>
            <p:cNvPr id="2120" name="Group 204"/>
            <p:cNvGrpSpPr>
              <a:grpSpLocks/>
            </p:cNvGrpSpPr>
            <p:nvPr/>
          </p:nvGrpSpPr>
          <p:grpSpPr bwMode="auto">
            <a:xfrm>
              <a:off x="1489" y="1674"/>
              <a:ext cx="88" cy="268"/>
              <a:chOff x="1489" y="1674"/>
              <a:chExt cx="88" cy="268"/>
            </a:xfrm>
          </p:grpSpPr>
          <p:sp>
            <p:nvSpPr>
              <p:cNvPr id="2129" name="Freeform 206"/>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0" name="Freeform 207"/>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1" name="Freeform 208"/>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2" name="Freeform 209"/>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21" name="Group 210"/>
            <p:cNvGrpSpPr>
              <a:grpSpLocks/>
            </p:cNvGrpSpPr>
            <p:nvPr/>
          </p:nvGrpSpPr>
          <p:grpSpPr bwMode="auto">
            <a:xfrm>
              <a:off x="1459" y="1706"/>
              <a:ext cx="113" cy="535"/>
              <a:chOff x="1459" y="1706"/>
              <a:chExt cx="113" cy="535"/>
            </a:xfrm>
          </p:grpSpPr>
          <p:sp>
            <p:nvSpPr>
              <p:cNvPr id="2122" name="Freeform 211"/>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3" name="Freeform 212"/>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4" name="Freeform 213"/>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5" name="Freeform 214"/>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6" name="Freeform 215"/>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7" name="Freeform 216"/>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2" name="Group 217"/>
          <p:cNvGrpSpPr>
            <a:grpSpLocks/>
          </p:cNvGrpSpPr>
          <p:nvPr/>
        </p:nvGrpSpPr>
        <p:grpSpPr bwMode="auto">
          <a:xfrm>
            <a:off x="1872854" y="1795465"/>
            <a:ext cx="152400" cy="391716"/>
            <a:chOff x="1459" y="1674"/>
            <a:chExt cx="118" cy="567"/>
          </a:xfrm>
        </p:grpSpPr>
        <p:grpSp>
          <p:nvGrpSpPr>
            <p:cNvPr id="2107" name="Group 218"/>
            <p:cNvGrpSpPr>
              <a:grpSpLocks/>
            </p:cNvGrpSpPr>
            <p:nvPr/>
          </p:nvGrpSpPr>
          <p:grpSpPr bwMode="auto">
            <a:xfrm>
              <a:off x="1489" y="1674"/>
              <a:ext cx="88" cy="268"/>
              <a:chOff x="1489" y="1674"/>
              <a:chExt cx="88" cy="268"/>
            </a:xfrm>
          </p:grpSpPr>
          <p:sp>
            <p:nvSpPr>
              <p:cNvPr id="2116" name="Freeform 220"/>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7" name="Freeform 221"/>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8" name="Freeform 222"/>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9" name="Freeform 223"/>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08" name="Group 224"/>
            <p:cNvGrpSpPr>
              <a:grpSpLocks/>
            </p:cNvGrpSpPr>
            <p:nvPr/>
          </p:nvGrpSpPr>
          <p:grpSpPr bwMode="auto">
            <a:xfrm>
              <a:off x="1459" y="1706"/>
              <a:ext cx="113" cy="535"/>
              <a:chOff x="1459" y="1706"/>
              <a:chExt cx="113" cy="535"/>
            </a:xfrm>
          </p:grpSpPr>
          <p:sp>
            <p:nvSpPr>
              <p:cNvPr id="2109" name="Freeform 225"/>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0" name="Freeform 226"/>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1" name="Freeform 227"/>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2" name="Freeform 228"/>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3" name="Freeform 229"/>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4" name="Freeform 230"/>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3" name="Group 231"/>
          <p:cNvGrpSpPr>
            <a:grpSpLocks/>
          </p:cNvGrpSpPr>
          <p:nvPr/>
        </p:nvGrpSpPr>
        <p:grpSpPr bwMode="auto">
          <a:xfrm>
            <a:off x="2034779" y="1957390"/>
            <a:ext cx="152400" cy="391716"/>
            <a:chOff x="1459" y="1674"/>
            <a:chExt cx="118" cy="567"/>
          </a:xfrm>
        </p:grpSpPr>
        <p:grpSp>
          <p:nvGrpSpPr>
            <p:cNvPr id="2094" name="Group 232"/>
            <p:cNvGrpSpPr>
              <a:grpSpLocks/>
            </p:cNvGrpSpPr>
            <p:nvPr/>
          </p:nvGrpSpPr>
          <p:grpSpPr bwMode="auto">
            <a:xfrm>
              <a:off x="1489" y="1674"/>
              <a:ext cx="88" cy="268"/>
              <a:chOff x="1489" y="1674"/>
              <a:chExt cx="88" cy="268"/>
            </a:xfrm>
          </p:grpSpPr>
          <p:sp>
            <p:nvSpPr>
              <p:cNvPr id="2103" name="Freeform 234"/>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4" name="Freeform 235"/>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5" name="Freeform 236"/>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6" name="Freeform 237"/>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95" name="Group 238"/>
            <p:cNvGrpSpPr>
              <a:grpSpLocks/>
            </p:cNvGrpSpPr>
            <p:nvPr/>
          </p:nvGrpSpPr>
          <p:grpSpPr bwMode="auto">
            <a:xfrm>
              <a:off x="1459" y="1706"/>
              <a:ext cx="113" cy="535"/>
              <a:chOff x="1459" y="1706"/>
              <a:chExt cx="113" cy="535"/>
            </a:xfrm>
          </p:grpSpPr>
          <p:sp>
            <p:nvSpPr>
              <p:cNvPr id="2096" name="Freeform 239"/>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7" name="Freeform 240"/>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8" name="Freeform 241"/>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9" name="Freeform 242"/>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0" name="Freeform 243"/>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1" name="Freeform 244"/>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aphicFrame>
        <p:nvGraphicFramePr>
          <p:cNvPr id="2054" name="Object 245"/>
          <p:cNvGraphicFramePr>
            <a:graphicFrameLocks noChangeAspect="1"/>
          </p:cNvGraphicFramePr>
          <p:nvPr/>
        </p:nvGraphicFramePr>
        <p:xfrm>
          <a:off x="1210866" y="1307309"/>
          <a:ext cx="167878" cy="271463"/>
        </p:xfrm>
        <a:graphic>
          <a:graphicData uri="http://schemas.openxmlformats.org/presentationml/2006/ole">
            <mc:AlternateContent xmlns:mc="http://schemas.openxmlformats.org/markup-compatibility/2006">
              <mc:Choice xmlns:v="urn:schemas-microsoft-com:vml" Requires="v">
                <p:oleObj spid="_x0000_s5337" name="Visio" r:id="rId19" imgW="757891" imgH="1477815" progId="Visio.Drawing.11">
                  <p:embed/>
                </p:oleObj>
              </mc:Choice>
              <mc:Fallback>
                <p:oleObj name="Visio" r:id="rId19"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10866" y="1307309"/>
                        <a:ext cx="167878"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9" name="Line 246"/>
          <p:cNvSpPr>
            <a:spLocks noChangeShapeType="1"/>
          </p:cNvSpPr>
          <p:nvPr/>
        </p:nvSpPr>
        <p:spPr bwMode="auto">
          <a:xfrm flipV="1">
            <a:off x="839391" y="4655344"/>
            <a:ext cx="6048375" cy="34529"/>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399" name="Text Box 247"/>
          <p:cNvSpPr txBox="1">
            <a:spLocks noChangeArrowheads="1"/>
          </p:cNvSpPr>
          <p:nvPr/>
        </p:nvSpPr>
        <p:spPr bwMode="auto">
          <a:xfrm>
            <a:off x="3598069" y="2699147"/>
            <a:ext cx="1404938"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Human interaction with software systam</a:t>
            </a:r>
          </a:p>
          <a:p>
            <a:pPr eaLnBrk="1" hangingPunct="1"/>
            <a:r>
              <a:rPr lang="sv-SE" altLang="sv-SE" sz="825" i="0" dirty="0"/>
              <a:t>(in UML Use cases)</a:t>
            </a:r>
          </a:p>
        </p:txBody>
      </p:sp>
      <p:sp>
        <p:nvSpPr>
          <p:cNvPr id="248" name="Text Box 5"/>
          <p:cNvSpPr txBox="1">
            <a:spLocks noChangeArrowheads="1"/>
          </p:cNvSpPr>
          <p:nvPr/>
        </p:nvSpPr>
        <p:spPr bwMode="auto">
          <a:xfrm>
            <a:off x="5512594" y="1163241"/>
            <a:ext cx="1458516"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Business process model  </a:t>
            </a:r>
            <a:r>
              <a:rPr lang="sv-SE" altLang="sv-SE" sz="825" i="0" dirty="0"/>
              <a:t>of business activities</a:t>
            </a:r>
          </a:p>
          <a:p>
            <a:pPr eaLnBrk="1" hangingPunct="1"/>
            <a:r>
              <a:rPr lang="sv-SE" altLang="sv-SE" sz="825" i="0" dirty="0"/>
              <a:t>(in UML Activity diagram)</a:t>
            </a:r>
          </a:p>
        </p:txBody>
      </p:sp>
      <p:grpSp>
        <p:nvGrpSpPr>
          <p:cNvPr id="2082" name="Group 6"/>
          <p:cNvGrpSpPr>
            <a:grpSpLocks/>
          </p:cNvGrpSpPr>
          <p:nvPr/>
        </p:nvGrpSpPr>
        <p:grpSpPr bwMode="auto">
          <a:xfrm>
            <a:off x="5620942" y="1685832"/>
            <a:ext cx="648890" cy="647700"/>
            <a:chOff x="3152" y="1480"/>
            <a:chExt cx="545" cy="544"/>
          </a:xfrm>
        </p:grpSpPr>
        <p:sp>
          <p:nvSpPr>
            <p:cNvPr id="2083" name="AutoShape 7"/>
            <p:cNvSpPr>
              <a:spLocks noChangeArrowheads="1"/>
            </p:cNvSpPr>
            <p:nvPr/>
          </p:nvSpPr>
          <p:spPr bwMode="auto">
            <a:xfrm>
              <a:off x="3152"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4" name="AutoShape 8"/>
            <p:cNvSpPr>
              <a:spLocks noChangeArrowheads="1"/>
            </p:cNvSpPr>
            <p:nvPr/>
          </p:nvSpPr>
          <p:spPr bwMode="auto">
            <a:xfrm>
              <a:off x="3515"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5" name="Line 9"/>
            <p:cNvSpPr>
              <a:spLocks noChangeShapeType="1"/>
            </p:cNvSpPr>
            <p:nvPr/>
          </p:nvSpPr>
          <p:spPr bwMode="auto">
            <a:xfrm>
              <a:off x="3243" y="1571"/>
              <a:ext cx="181"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6" name="Line 10"/>
            <p:cNvSpPr>
              <a:spLocks noChangeShapeType="1"/>
            </p:cNvSpPr>
            <p:nvPr/>
          </p:nvSpPr>
          <p:spPr bwMode="auto">
            <a:xfrm flipH="1">
              <a:off x="3424" y="1571"/>
              <a:ext cx="227"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7" name="Line 11"/>
            <p:cNvSpPr>
              <a:spLocks noChangeShapeType="1"/>
            </p:cNvSpPr>
            <p:nvPr/>
          </p:nvSpPr>
          <p:spPr bwMode="auto">
            <a:xfrm>
              <a:off x="3244" y="1707"/>
              <a:ext cx="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88" name="Line 12"/>
            <p:cNvSpPr>
              <a:spLocks noChangeShapeType="1"/>
            </p:cNvSpPr>
            <p:nvPr/>
          </p:nvSpPr>
          <p:spPr bwMode="auto">
            <a:xfrm>
              <a:off x="3424" y="1707"/>
              <a:ext cx="0" cy="2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9" name="AutoShape 13"/>
            <p:cNvSpPr>
              <a:spLocks noChangeArrowheads="1"/>
            </p:cNvSpPr>
            <p:nvPr/>
          </p:nvSpPr>
          <p:spPr bwMode="auto">
            <a:xfrm>
              <a:off x="3334" y="1933"/>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334" name="Group 189"/>
          <p:cNvGrpSpPr>
            <a:grpSpLocks/>
          </p:cNvGrpSpPr>
          <p:nvPr/>
        </p:nvGrpSpPr>
        <p:grpSpPr bwMode="auto">
          <a:xfrm>
            <a:off x="1779686" y="1280749"/>
            <a:ext cx="230071" cy="321341"/>
            <a:chOff x="1459" y="1674"/>
            <a:chExt cx="210" cy="549"/>
          </a:xfrm>
        </p:grpSpPr>
        <p:grpSp>
          <p:nvGrpSpPr>
            <p:cNvPr id="335" name="Group 190"/>
            <p:cNvGrpSpPr>
              <a:grpSpLocks/>
            </p:cNvGrpSpPr>
            <p:nvPr/>
          </p:nvGrpSpPr>
          <p:grpSpPr bwMode="auto">
            <a:xfrm>
              <a:off x="1489" y="1674"/>
              <a:ext cx="115" cy="95"/>
              <a:chOff x="1489" y="1674"/>
              <a:chExt cx="115" cy="95"/>
            </a:xfrm>
          </p:grpSpPr>
          <p:sp>
            <p:nvSpPr>
              <p:cNvPr id="34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36" name="Group 196"/>
            <p:cNvGrpSpPr>
              <a:grpSpLocks/>
            </p:cNvGrpSpPr>
            <p:nvPr/>
          </p:nvGrpSpPr>
          <p:grpSpPr bwMode="auto">
            <a:xfrm>
              <a:off x="1459" y="1706"/>
              <a:ext cx="210" cy="517"/>
              <a:chOff x="1459" y="1706"/>
              <a:chExt cx="210" cy="517"/>
            </a:xfrm>
          </p:grpSpPr>
          <p:sp>
            <p:nvSpPr>
              <p:cNvPr id="33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390" name="Group 189"/>
          <p:cNvGrpSpPr>
            <a:grpSpLocks/>
          </p:cNvGrpSpPr>
          <p:nvPr/>
        </p:nvGrpSpPr>
        <p:grpSpPr bwMode="auto">
          <a:xfrm>
            <a:off x="1932086" y="1433149"/>
            <a:ext cx="230071" cy="321341"/>
            <a:chOff x="1459" y="1674"/>
            <a:chExt cx="210" cy="549"/>
          </a:xfrm>
        </p:grpSpPr>
        <p:grpSp>
          <p:nvGrpSpPr>
            <p:cNvPr id="391" name="Group 190"/>
            <p:cNvGrpSpPr>
              <a:grpSpLocks/>
            </p:cNvGrpSpPr>
            <p:nvPr/>
          </p:nvGrpSpPr>
          <p:grpSpPr bwMode="auto">
            <a:xfrm>
              <a:off x="1489" y="1674"/>
              <a:ext cx="115" cy="95"/>
              <a:chOff x="1489" y="1674"/>
              <a:chExt cx="115" cy="95"/>
            </a:xfrm>
          </p:grpSpPr>
          <p:sp>
            <p:nvSpPr>
              <p:cNvPr id="39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92" name="Group 196"/>
            <p:cNvGrpSpPr>
              <a:grpSpLocks/>
            </p:cNvGrpSpPr>
            <p:nvPr/>
          </p:nvGrpSpPr>
          <p:grpSpPr bwMode="auto">
            <a:xfrm>
              <a:off x="1459" y="1706"/>
              <a:ext cx="210" cy="517"/>
              <a:chOff x="1459" y="1706"/>
              <a:chExt cx="210" cy="517"/>
            </a:xfrm>
          </p:grpSpPr>
          <p:sp>
            <p:nvSpPr>
              <p:cNvPr id="39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04" name="Group 189"/>
          <p:cNvGrpSpPr>
            <a:grpSpLocks/>
          </p:cNvGrpSpPr>
          <p:nvPr/>
        </p:nvGrpSpPr>
        <p:grpSpPr bwMode="auto">
          <a:xfrm>
            <a:off x="1789211" y="1737949"/>
            <a:ext cx="230071" cy="321341"/>
            <a:chOff x="1459" y="1674"/>
            <a:chExt cx="210" cy="549"/>
          </a:xfrm>
        </p:grpSpPr>
        <p:grpSp>
          <p:nvGrpSpPr>
            <p:cNvPr id="405" name="Group 190"/>
            <p:cNvGrpSpPr>
              <a:grpSpLocks/>
            </p:cNvGrpSpPr>
            <p:nvPr/>
          </p:nvGrpSpPr>
          <p:grpSpPr bwMode="auto">
            <a:xfrm>
              <a:off x="1489" y="1674"/>
              <a:ext cx="115" cy="95"/>
              <a:chOff x="1489" y="1674"/>
              <a:chExt cx="115" cy="95"/>
            </a:xfrm>
          </p:grpSpPr>
          <p:sp>
            <p:nvSpPr>
              <p:cNvPr id="41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06" name="Group 196"/>
            <p:cNvGrpSpPr>
              <a:grpSpLocks/>
            </p:cNvGrpSpPr>
            <p:nvPr/>
          </p:nvGrpSpPr>
          <p:grpSpPr bwMode="auto">
            <a:xfrm>
              <a:off x="1459" y="1706"/>
              <a:ext cx="210" cy="517"/>
              <a:chOff x="1459" y="1706"/>
              <a:chExt cx="210" cy="517"/>
            </a:xfrm>
          </p:grpSpPr>
          <p:sp>
            <p:nvSpPr>
              <p:cNvPr id="40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18" name="Group 189"/>
          <p:cNvGrpSpPr>
            <a:grpSpLocks/>
          </p:cNvGrpSpPr>
          <p:nvPr/>
        </p:nvGrpSpPr>
        <p:grpSpPr bwMode="auto">
          <a:xfrm>
            <a:off x="1941611" y="1890349"/>
            <a:ext cx="230071" cy="321341"/>
            <a:chOff x="1459" y="1674"/>
            <a:chExt cx="210" cy="549"/>
          </a:xfrm>
        </p:grpSpPr>
        <p:grpSp>
          <p:nvGrpSpPr>
            <p:cNvPr id="419" name="Group 190"/>
            <p:cNvGrpSpPr>
              <a:grpSpLocks/>
            </p:cNvGrpSpPr>
            <p:nvPr/>
          </p:nvGrpSpPr>
          <p:grpSpPr bwMode="auto">
            <a:xfrm>
              <a:off x="1489" y="1674"/>
              <a:ext cx="115" cy="95"/>
              <a:chOff x="1489" y="1674"/>
              <a:chExt cx="115" cy="95"/>
            </a:xfrm>
          </p:grpSpPr>
          <p:sp>
            <p:nvSpPr>
              <p:cNvPr id="427"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8"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9"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0"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1"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20" name="Group 196"/>
            <p:cNvGrpSpPr>
              <a:grpSpLocks/>
            </p:cNvGrpSpPr>
            <p:nvPr/>
          </p:nvGrpSpPr>
          <p:grpSpPr bwMode="auto">
            <a:xfrm>
              <a:off x="1459" y="1706"/>
              <a:ext cx="210" cy="517"/>
              <a:chOff x="1459" y="1706"/>
              <a:chExt cx="210" cy="517"/>
            </a:xfrm>
          </p:grpSpPr>
          <p:sp>
            <p:nvSpPr>
              <p:cNvPr id="421"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2"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3"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4"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5"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6"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32" name="Group 189"/>
          <p:cNvGrpSpPr>
            <a:grpSpLocks/>
          </p:cNvGrpSpPr>
          <p:nvPr/>
        </p:nvGrpSpPr>
        <p:grpSpPr bwMode="auto">
          <a:xfrm>
            <a:off x="960414" y="2689268"/>
            <a:ext cx="230071" cy="321341"/>
            <a:chOff x="1459" y="1674"/>
            <a:chExt cx="210" cy="549"/>
          </a:xfrm>
        </p:grpSpPr>
        <p:grpSp>
          <p:nvGrpSpPr>
            <p:cNvPr id="433" name="Group 190"/>
            <p:cNvGrpSpPr>
              <a:grpSpLocks/>
            </p:cNvGrpSpPr>
            <p:nvPr/>
          </p:nvGrpSpPr>
          <p:grpSpPr bwMode="auto">
            <a:xfrm>
              <a:off x="1489" y="1674"/>
              <a:ext cx="115" cy="95"/>
              <a:chOff x="1489" y="1674"/>
              <a:chExt cx="115" cy="95"/>
            </a:xfrm>
          </p:grpSpPr>
          <p:sp>
            <p:nvSpPr>
              <p:cNvPr id="441"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2"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3"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4"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5"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34" name="Group 196"/>
            <p:cNvGrpSpPr>
              <a:grpSpLocks/>
            </p:cNvGrpSpPr>
            <p:nvPr/>
          </p:nvGrpSpPr>
          <p:grpSpPr bwMode="auto">
            <a:xfrm>
              <a:off x="1459" y="1706"/>
              <a:ext cx="210" cy="517"/>
              <a:chOff x="1459" y="1706"/>
              <a:chExt cx="210" cy="517"/>
            </a:xfrm>
          </p:grpSpPr>
          <p:sp>
            <p:nvSpPr>
              <p:cNvPr id="435"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6"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7"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8"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9"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0"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46" name="Group 189"/>
          <p:cNvGrpSpPr>
            <a:grpSpLocks/>
          </p:cNvGrpSpPr>
          <p:nvPr/>
        </p:nvGrpSpPr>
        <p:grpSpPr bwMode="auto">
          <a:xfrm>
            <a:off x="1826561" y="2707547"/>
            <a:ext cx="230071" cy="321341"/>
            <a:chOff x="1459" y="1674"/>
            <a:chExt cx="210" cy="549"/>
          </a:xfrm>
        </p:grpSpPr>
        <p:grpSp>
          <p:nvGrpSpPr>
            <p:cNvPr id="447" name="Group 190"/>
            <p:cNvGrpSpPr>
              <a:grpSpLocks/>
            </p:cNvGrpSpPr>
            <p:nvPr/>
          </p:nvGrpSpPr>
          <p:grpSpPr bwMode="auto">
            <a:xfrm>
              <a:off x="1489" y="1674"/>
              <a:ext cx="115" cy="95"/>
              <a:chOff x="1489" y="1674"/>
              <a:chExt cx="115" cy="95"/>
            </a:xfrm>
          </p:grpSpPr>
          <p:sp>
            <p:nvSpPr>
              <p:cNvPr id="455"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6"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7"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8"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9"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48" name="Group 196"/>
            <p:cNvGrpSpPr>
              <a:grpSpLocks/>
            </p:cNvGrpSpPr>
            <p:nvPr/>
          </p:nvGrpSpPr>
          <p:grpSpPr bwMode="auto">
            <a:xfrm>
              <a:off x="1459" y="1706"/>
              <a:ext cx="210" cy="517"/>
              <a:chOff x="1459" y="1706"/>
              <a:chExt cx="210" cy="517"/>
            </a:xfrm>
          </p:grpSpPr>
          <p:sp>
            <p:nvSpPr>
              <p:cNvPr id="449"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0"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1"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2"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3"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4"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60" name="Group 189"/>
          <p:cNvGrpSpPr>
            <a:grpSpLocks/>
          </p:cNvGrpSpPr>
          <p:nvPr/>
        </p:nvGrpSpPr>
        <p:grpSpPr bwMode="auto">
          <a:xfrm>
            <a:off x="2722084" y="2735913"/>
            <a:ext cx="230071" cy="321341"/>
            <a:chOff x="1459" y="1674"/>
            <a:chExt cx="210" cy="549"/>
          </a:xfrm>
        </p:grpSpPr>
        <p:grpSp>
          <p:nvGrpSpPr>
            <p:cNvPr id="461" name="Group 190"/>
            <p:cNvGrpSpPr>
              <a:grpSpLocks/>
            </p:cNvGrpSpPr>
            <p:nvPr/>
          </p:nvGrpSpPr>
          <p:grpSpPr bwMode="auto">
            <a:xfrm>
              <a:off x="1489" y="1674"/>
              <a:ext cx="115" cy="95"/>
              <a:chOff x="1489" y="1674"/>
              <a:chExt cx="115" cy="95"/>
            </a:xfrm>
          </p:grpSpPr>
          <p:sp>
            <p:nvSpPr>
              <p:cNvPr id="46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62" name="Group 196"/>
            <p:cNvGrpSpPr>
              <a:grpSpLocks/>
            </p:cNvGrpSpPr>
            <p:nvPr/>
          </p:nvGrpSpPr>
          <p:grpSpPr bwMode="auto">
            <a:xfrm>
              <a:off x="1459" y="1706"/>
              <a:ext cx="210" cy="517"/>
              <a:chOff x="1459" y="1706"/>
              <a:chExt cx="210" cy="517"/>
            </a:xfrm>
          </p:grpSpPr>
          <p:sp>
            <p:nvSpPr>
              <p:cNvPr id="46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spTree>
    <p:custDataLst>
      <p:tags r:id="rId2"/>
    </p:custDataLst>
    <p:extLst>
      <p:ext uri="{BB962C8B-B14F-4D97-AF65-F5344CB8AC3E}">
        <p14:creationId xmlns:p14="http://schemas.microsoft.com/office/powerpoint/2010/main" val="4112807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2" name="Oval 261"/>
          <p:cNvSpPr/>
          <p:nvPr/>
        </p:nvSpPr>
        <p:spPr>
          <a:xfrm>
            <a:off x="1117082" y="941271"/>
            <a:ext cx="2217264" cy="1652233"/>
          </a:xfrm>
          <a:prstGeom prst="ellipse">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 name="Oval 1"/>
          <p:cNvSpPr/>
          <p:nvPr/>
        </p:nvSpPr>
        <p:spPr>
          <a:xfrm>
            <a:off x="5198268" y="941544"/>
            <a:ext cx="1926523" cy="1652233"/>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059"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5B4BA0C9-5942-499A-860C-5A7146411296}" type="slidenum">
              <a:rPr lang="sv-SE" altLang="sv-SE" sz="750" i="0"/>
              <a:pPr eaLnBrk="1" hangingPunct="1"/>
              <a:t>6</a:t>
            </a:fld>
            <a:endParaRPr lang="sv-SE" altLang="sv-SE" sz="750" i="0"/>
          </a:p>
        </p:txBody>
      </p:sp>
      <p:sp>
        <p:nvSpPr>
          <p:cNvPr id="2060" name="Rectangle 2"/>
          <p:cNvSpPr>
            <a:spLocks noGrp="1" noChangeArrowheads="1"/>
          </p:cNvSpPr>
          <p:nvPr>
            <p:ph type="title" sz="quarter"/>
          </p:nvPr>
        </p:nvSpPr>
        <p:spPr/>
        <p:txBody>
          <a:bodyPr/>
          <a:lstStyle/>
          <a:p>
            <a:pPr eaLnBrk="1" hangingPunct="1"/>
            <a:r>
              <a:rPr lang="sv-SE" altLang="sv-SE" dirty="0"/>
              <a:t>Business Process Models</a:t>
            </a:r>
          </a:p>
        </p:txBody>
      </p:sp>
      <p:sp>
        <p:nvSpPr>
          <p:cNvPr id="2061" name="Line 3"/>
          <p:cNvSpPr>
            <a:spLocks noChangeShapeType="1"/>
          </p:cNvSpPr>
          <p:nvPr/>
        </p:nvSpPr>
        <p:spPr bwMode="auto">
          <a:xfrm flipV="1">
            <a:off x="839391" y="3259931"/>
            <a:ext cx="6048375" cy="25004"/>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62" name="Line 4"/>
          <p:cNvSpPr>
            <a:spLocks noChangeShapeType="1"/>
          </p:cNvSpPr>
          <p:nvPr/>
        </p:nvSpPr>
        <p:spPr bwMode="auto">
          <a:xfrm flipV="1">
            <a:off x="839391" y="2549129"/>
            <a:ext cx="6048375" cy="9525"/>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194" name="Text Box 42"/>
          <p:cNvSpPr txBox="1">
            <a:spLocks noChangeArrowheads="1"/>
          </p:cNvSpPr>
          <p:nvPr/>
        </p:nvSpPr>
        <p:spPr bwMode="auto">
          <a:xfrm>
            <a:off x="4566047" y="3414712"/>
            <a:ext cx="1203722"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Interaction </a:t>
            </a:r>
          </a:p>
          <a:p>
            <a:pPr algn="r" eaLnBrk="1" hangingPunct="1"/>
            <a:r>
              <a:rPr lang="sv-SE" altLang="sv-SE" sz="825" b="1" i="0" dirty="0"/>
              <a:t>between software objekts  </a:t>
            </a:r>
          </a:p>
          <a:p>
            <a:pPr algn="r" eaLnBrk="1" hangingPunct="1"/>
            <a:r>
              <a:rPr lang="sv-SE" altLang="sv-SE" sz="825" i="0" dirty="0"/>
              <a:t>(in UML Sequence   diagram)</a:t>
            </a:r>
          </a:p>
        </p:txBody>
      </p:sp>
      <p:grpSp>
        <p:nvGrpSpPr>
          <p:cNvPr id="2064" name="Group 43"/>
          <p:cNvGrpSpPr>
            <a:grpSpLocks/>
          </p:cNvGrpSpPr>
          <p:nvPr/>
        </p:nvGrpSpPr>
        <p:grpSpPr bwMode="auto">
          <a:xfrm>
            <a:off x="5837635" y="3467100"/>
            <a:ext cx="919163" cy="396479"/>
            <a:chOff x="4648" y="3324"/>
            <a:chExt cx="772" cy="333"/>
          </a:xfrm>
        </p:grpSpPr>
        <p:grpSp>
          <p:nvGrpSpPr>
            <p:cNvPr id="2248" name="Group 44"/>
            <p:cNvGrpSpPr>
              <a:grpSpLocks/>
            </p:cNvGrpSpPr>
            <p:nvPr/>
          </p:nvGrpSpPr>
          <p:grpSpPr bwMode="auto">
            <a:xfrm>
              <a:off x="4732" y="3359"/>
              <a:ext cx="621" cy="298"/>
              <a:chOff x="4596" y="2089"/>
              <a:chExt cx="621" cy="298"/>
            </a:xfrm>
          </p:grpSpPr>
          <p:sp>
            <p:nvSpPr>
              <p:cNvPr id="2252" name="Line 45"/>
              <p:cNvSpPr>
                <a:spLocks noChangeShapeType="1"/>
              </p:cNvSpPr>
              <p:nvPr/>
            </p:nvSpPr>
            <p:spPr bwMode="auto">
              <a:xfrm>
                <a:off x="4620"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3" name="Line 46"/>
              <p:cNvSpPr>
                <a:spLocks noChangeShapeType="1"/>
              </p:cNvSpPr>
              <p:nvPr/>
            </p:nvSpPr>
            <p:spPr bwMode="auto">
              <a:xfrm>
                <a:off x="5193"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4" name="Line 47"/>
              <p:cNvSpPr>
                <a:spLocks noChangeShapeType="1"/>
              </p:cNvSpPr>
              <p:nvPr/>
            </p:nvSpPr>
            <p:spPr bwMode="auto">
              <a:xfrm>
                <a:off x="4921"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5" name="Rectangle 48"/>
              <p:cNvSpPr>
                <a:spLocks noChangeArrowheads="1"/>
              </p:cNvSpPr>
              <p:nvPr/>
            </p:nvSpPr>
            <p:spPr bwMode="auto">
              <a:xfrm>
                <a:off x="4596" y="2089"/>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6" name="Rectangle 49"/>
              <p:cNvSpPr>
                <a:spLocks noChangeArrowheads="1"/>
              </p:cNvSpPr>
              <p:nvPr/>
            </p:nvSpPr>
            <p:spPr bwMode="auto">
              <a:xfrm>
                <a:off x="4892" y="2225"/>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7" name="Line 50"/>
              <p:cNvSpPr>
                <a:spLocks noChangeShapeType="1"/>
              </p:cNvSpPr>
              <p:nvPr/>
            </p:nvSpPr>
            <p:spPr bwMode="auto">
              <a:xfrm>
                <a:off x="4641" y="2221"/>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58" name="Line 51"/>
              <p:cNvSpPr>
                <a:spLocks noChangeShapeType="1"/>
              </p:cNvSpPr>
              <p:nvPr/>
            </p:nvSpPr>
            <p:spPr bwMode="auto">
              <a:xfrm>
                <a:off x="4945" y="2357"/>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249" name="Rectangle 52"/>
            <p:cNvSpPr>
              <a:spLocks noChangeArrowheads="1"/>
            </p:cNvSpPr>
            <p:nvPr/>
          </p:nvSpPr>
          <p:spPr bwMode="auto">
            <a:xfrm>
              <a:off x="4648" y="3324"/>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0" name="Rectangle 53"/>
            <p:cNvSpPr>
              <a:spLocks noChangeArrowheads="1"/>
            </p:cNvSpPr>
            <p:nvPr/>
          </p:nvSpPr>
          <p:spPr bwMode="auto">
            <a:xfrm>
              <a:off x="4966" y="3340"/>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1" name="Rectangle 54"/>
            <p:cNvSpPr>
              <a:spLocks noChangeArrowheads="1"/>
            </p:cNvSpPr>
            <p:nvPr/>
          </p:nvSpPr>
          <p:spPr bwMode="auto">
            <a:xfrm>
              <a:off x="5238" y="3339"/>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65" name="Group 65"/>
          <p:cNvGrpSpPr>
            <a:grpSpLocks/>
          </p:cNvGrpSpPr>
          <p:nvPr/>
        </p:nvGrpSpPr>
        <p:grpSpPr bwMode="auto">
          <a:xfrm>
            <a:off x="4919663" y="2765822"/>
            <a:ext cx="1026319" cy="270272"/>
            <a:chOff x="3923" y="2523"/>
            <a:chExt cx="862" cy="227"/>
          </a:xfrm>
        </p:grpSpPr>
        <p:sp>
          <p:nvSpPr>
            <p:cNvPr id="2236" name="Oval 66"/>
            <p:cNvSpPr>
              <a:spLocks noChangeArrowheads="1"/>
            </p:cNvSpPr>
            <p:nvPr/>
          </p:nvSpPr>
          <p:spPr bwMode="auto">
            <a:xfrm>
              <a:off x="4286"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7" name="Oval 67"/>
            <p:cNvSpPr>
              <a:spLocks noChangeArrowheads="1"/>
            </p:cNvSpPr>
            <p:nvPr/>
          </p:nvSpPr>
          <p:spPr bwMode="auto">
            <a:xfrm>
              <a:off x="4604"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8" name="Oval 68"/>
            <p:cNvSpPr>
              <a:spLocks noChangeArrowheads="1"/>
            </p:cNvSpPr>
            <p:nvPr/>
          </p:nvSpPr>
          <p:spPr bwMode="auto">
            <a:xfrm>
              <a:off x="4422" y="2659"/>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9" name="Line 69"/>
            <p:cNvSpPr>
              <a:spLocks noChangeShapeType="1"/>
            </p:cNvSpPr>
            <p:nvPr/>
          </p:nvSpPr>
          <p:spPr bwMode="auto">
            <a:xfrm flipH="1">
              <a:off x="4467" y="2569"/>
              <a:ext cx="136"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nvGrpSpPr>
            <p:cNvPr id="2240" name="Group 70"/>
            <p:cNvGrpSpPr>
              <a:grpSpLocks/>
            </p:cNvGrpSpPr>
            <p:nvPr/>
          </p:nvGrpSpPr>
          <p:grpSpPr bwMode="auto">
            <a:xfrm>
              <a:off x="3923" y="2524"/>
              <a:ext cx="151" cy="181"/>
              <a:chOff x="4634" y="3385"/>
              <a:chExt cx="226" cy="408"/>
            </a:xfrm>
          </p:grpSpPr>
          <p:sp>
            <p:nvSpPr>
              <p:cNvPr id="2243" name="Oval 71"/>
              <p:cNvSpPr>
                <a:spLocks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44" name="Line 72"/>
              <p:cNvSpPr>
                <a:spLocks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5" name="Line 73"/>
              <p:cNvSpPr>
                <a:spLocks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6" name="Line 74"/>
              <p:cNvSpPr>
                <a:spLocks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7" name="Line 75"/>
              <p:cNvSpPr>
                <a:spLocks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sp>
          <p:nvSpPr>
            <p:cNvPr id="2241" name="Line 76"/>
            <p:cNvSpPr>
              <a:spLocks noChangeShapeType="1"/>
            </p:cNvSpPr>
            <p:nvPr/>
          </p:nvSpPr>
          <p:spPr bwMode="auto">
            <a:xfrm flipV="1">
              <a:off x="4105" y="2569"/>
              <a:ext cx="181" cy="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42" name="Line 77"/>
            <p:cNvSpPr>
              <a:spLocks noChangeShapeType="1"/>
            </p:cNvSpPr>
            <p:nvPr/>
          </p:nvSpPr>
          <p:spPr bwMode="auto">
            <a:xfrm>
              <a:off x="4105" y="2659"/>
              <a:ext cx="317" cy="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066" name="Text Box 78"/>
          <p:cNvSpPr txBox="1">
            <a:spLocks noChangeArrowheads="1"/>
          </p:cNvSpPr>
          <p:nvPr/>
        </p:nvSpPr>
        <p:spPr bwMode="auto">
          <a:xfrm>
            <a:off x="2513410" y="4697017"/>
            <a:ext cx="10263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The real world </a:t>
            </a:r>
            <a:endParaRPr lang="en-US" altLang="sv-SE" sz="825" b="1" i="0"/>
          </a:p>
        </p:txBody>
      </p:sp>
      <p:sp>
        <p:nvSpPr>
          <p:cNvPr id="2067" name="Text Box 79"/>
          <p:cNvSpPr txBox="1">
            <a:spLocks noChangeArrowheads="1"/>
          </p:cNvSpPr>
          <p:nvPr/>
        </p:nvSpPr>
        <p:spPr bwMode="auto">
          <a:xfrm>
            <a:off x="3594498" y="4697017"/>
            <a:ext cx="16740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Graphical models/diagram</a:t>
            </a:r>
            <a:endParaRPr lang="en-US" altLang="sv-SE" sz="825" b="1" i="0"/>
          </a:p>
        </p:txBody>
      </p:sp>
      <p:sp>
        <p:nvSpPr>
          <p:cNvPr id="945232" name="Text Box 80"/>
          <p:cNvSpPr txBox="1">
            <a:spLocks noChangeArrowheads="1"/>
          </p:cNvSpPr>
          <p:nvPr/>
        </p:nvSpPr>
        <p:spPr bwMode="auto">
          <a:xfrm>
            <a:off x="3486150" y="1512094"/>
            <a:ext cx="920354"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Domain model </a:t>
            </a:r>
            <a:r>
              <a:rPr lang="sv-SE" altLang="sv-SE" sz="825" i="0" dirty="0"/>
              <a:t>of business concepts</a:t>
            </a:r>
          </a:p>
          <a:p>
            <a:pPr algn="r" eaLnBrk="1" hangingPunct="1"/>
            <a:r>
              <a:rPr lang="sv-SE" altLang="sv-SE" sz="825" i="0" dirty="0"/>
              <a:t>(in UML Class diagram)</a:t>
            </a:r>
          </a:p>
        </p:txBody>
      </p:sp>
      <p:grpSp>
        <p:nvGrpSpPr>
          <p:cNvPr id="2069" name="Group 81"/>
          <p:cNvGrpSpPr>
            <a:grpSpLocks/>
          </p:cNvGrpSpPr>
          <p:nvPr/>
        </p:nvGrpSpPr>
        <p:grpSpPr bwMode="auto">
          <a:xfrm>
            <a:off x="4510088" y="1566862"/>
            <a:ext cx="647700" cy="377429"/>
            <a:chOff x="521" y="1071"/>
            <a:chExt cx="2223" cy="1361"/>
          </a:xfrm>
        </p:grpSpPr>
        <p:grpSp>
          <p:nvGrpSpPr>
            <p:cNvPr id="2217" name="Group 82"/>
            <p:cNvGrpSpPr>
              <a:grpSpLocks/>
            </p:cNvGrpSpPr>
            <p:nvPr/>
          </p:nvGrpSpPr>
          <p:grpSpPr bwMode="auto">
            <a:xfrm>
              <a:off x="521" y="1071"/>
              <a:ext cx="590" cy="576"/>
              <a:chOff x="2608" y="1888"/>
              <a:chExt cx="590" cy="576"/>
            </a:xfrm>
          </p:grpSpPr>
          <p:sp>
            <p:nvSpPr>
              <p:cNvPr id="2233"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4" name="Line 84"/>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5" name="Line 85"/>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8" name="Group 86"/>
            <p:cNvGrpSpPr>
              <a:grpSpLocks/>
            </p:cNvGrpSpPr>
            <p:nvPr/>
          </p:nvGrpSpPr>
          <p:grpSpPr bwMode="auto">
            <a:xfrm>
              <a:off x="1338" y="1071"/>
              <a:ext cx="590" cy="576"/>
              <a:chOff x="2608" y="1888"/>
              <a:chExt cx="590" cy="576"/>
            </a:xfrm>
          </p:grpSpPr>
          <p:sp>
            <p:nvSpPr>
              <p:cNvPr id="2230"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1" name="Line 88"/>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2" name="Line 89"/>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9" name="Group 90"/>
            <p:cNvGrpSpPr>
              <a:grpSpLocks/>
            </p:cNvGrpSpPr>
            <p:nvPr/>
          </p:nvGrpSpPr>
          <p:grpSpPr bwMode="auto">
            <a:xfrm>
              <a:off x="1338" y="1856"/>
              <a:ext cx="590" cy="576"/>
              <a:chOff x="2608" y="1888"/>
              <a:chExt cx="590" cy="576"/>
            </a:xfrm>
          </p:grpSpPr>
          <p:sp>
            <p:nvSpPr>
              <p:cNvPr id="2227"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8" name="Line 92"/>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9" name="Line 93"/>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20" name="Group 94"/>
            <p:cNvGrpSpPr>
              <a:grpSpLocks/>
            </p:cNvGrpSpPr>
            <p:nvPr/>
          </p:nvGrpSpPr>
          <p:grpSpPr bwMode="auto">
            <a:xfrm>
              <a:off x="2154" y="1856"/>
              <a:ext cx="590" cy="576"/>
              <a:chOff x="2608" y="1888"/>
              <a:chExt cx="590" cy="576"/>
            </a:xfrm>
          </p:grpSpPr>
          <p:sp>
            <p:nvSpPr>
              <p:cNvPr id="2224"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5" name="Line 96"/>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6" name="Line 97"/>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21" name="AutoShape 98"/>
            <p:cNvCxnSpPr>
              <a:cxnSpLocks noChangeShapeType="1"/>
              <a:stCxn id="2230" idx="2"/>
              <a:endCxn id="2227"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2" name="AutoShape 99"/>
            <p:cNvCxnSpPr>
              <a:cxnSpLocks noChangeShapeType="1"/>
              <a:stCxn id="2227" idx="3"/>
              <a:endCxn id="2224"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3" name="AutoShape 100"/>
            <p:cNvCxnSpPr>
              <a:cxnSpLocks noChangeShapeType="1"/>
              <a:stCxn id="2227" idx="1"/>
              <a:endCxn id="2233"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945253" name="Text Box 101"/>
          <p:cNvSpPr txBox="1">
            <a:spLocks noChangeArrowheads="1"/>
          </p:cNvSpPr>
          <p:nvPr/>
        </p:nvSpPr>
        <p:spPr bwMode="auto">
          <a:xfrm>
            <a:off x="3434954" y="4081463"/>
            <a:ext cx="1048940"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System model of software objects </a:t>
            </a:r>
            <a:r>
              <a:rPr lang="sv-SE" altLang="sv-SE" sz="825" i="0" dirty="0"/>
              <a:t>(in UML Class diagram)</a:t>
            </a:r>
          </a:p>
          <a:p>
            <a:pPr algn="r" eaLnBrk="1" hangingPunct="1"/>
            <a:endParaRPr lang="sv-SE" altLang="sv-SE" sz="825" b="1" i="0" dirty="0"/>
          </a:p>
        </p:txBody>
      </p:sp>
      <p:grpSp>
        <p:nvGrpSpPr>
          <p:cNvPr id="2071" name="Group 102"/>
          <p:cNvGrpSpPr>
            <a:grpSpLocks/>
          </p:cNvGrpSpPr>
          <p:nvPr/>
        </p:nvGrpSpPr>
        <p:grpSpPr bwMode="auto">
          <a:xfrm>
            <a:off x="4731544" y="4163616"/>
            <a:ext cx="647700" cy="377428"/>
            <a:chOff x="521" y="1071"/>
            <a:chExt cx="2223" cy="1361"/>
          </a:xfrm>
        </p:grpSpPr>
        <p:grpSp>
          <p:nvGrpSpPr>
            <p:cNvPr id="2198" name="Group 103"/>
            <p:cNvGrpSpPr>
              <a:grpSpLocks/>
            </p:cNvGrpSpPr>
            <p:nvPr/>
          </p:nvGrpSpPr>
          <p:grpSpPr bwMode="auto">
            <a:xfrm>
              <a:off x="521" y="1071"/>
              <a:ext cx="590" cy="576"/>
              <a:chOff x="2608" y="1888"/>
              <a:chExt cx="590" cy="576"/>
            </a:xfrm>
          </p:grpSpPr>
          <p:sp>
            <p:nvSpPr>
              <p:cNvPr id="2214"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5" name="Line 105"/>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6" name="Line 106"/>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199" name="Group 107"/>
            <p:cNvGrpSpPr>
              <a:grpSpLocks/>
            </p:cNvGrpSpPr>
            <p:nvPr/>
          </p:nvGrpSpPr>
          <p:grpSpPr bwMode="auto">
            <a:xfrm>
              <a:off x="1338" y="1071"/>
              <a:ext cx="590" cy="576"/>
              <a:chOff x="2608" y="1888"/>
              <a:chExt cx="590" cy="576"/>
            </a:xfrm>
          </p:grpSpPr>
          <p:sp>
            <p:nvSpPr>
              <p:cNvPr id="2211"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2" name="Line 109"/>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3" name="Line 110"/>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0" name="Group 111"/>
            <p:cNvGrpSpPr>
              <a:grpSpLocks/>
            </p:cNvGrpSpPr>
            <p:nvPr/>
          </p:nvGrpSpPr>
          <p:grpSpPr bwMode="auto">
            <a:xfrm>
              <a:off x="1338" y="1856"/>
              <a:ext cx="590" cy="576"/>
              <a:chOff x="2608" y="1888"/>
              <a:chExt cx="590" cy="576"/>
            </a:xfrm>
          </p:grpSpPr>
          <p:sp>
            <p:nvSpPr>
              <p:cNvPr id="2208"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9" name="Line 113"/>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0" name="Line 114"/>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1" name="Group 115"/>
            <p:cNvGrpSpPr>
              <a:grpSpLocks/>
            </p:cNvGrpSpPr>
            <p:nvPr/>
          </p:nvGrpSpPr>
          <p:grpSpPr bwMode="auto">
            <a:xfrm>
              <a:off x="2154" y="1856"/>
              <a:ext cx="590" cy="576"/>
              <a:chOff x="2608" y="1888"/>
              <a:chExt cx="590" cy="576"/>
            </a:xfrm>
          </p:grpSpPr>
          <p:sp>
            <p:nvSpPr>
              <p:cNvPr id="2205"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6" name="Line 117"/>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07" name="Line 118"/>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02" name="AutoShape 119"/>
            <p:cNvCxnSpPr>
              <a:cxnSpLocks noChangeShapeType="1"/>
              <a:stCxn id="2211" idx="2"/>
              <a:endCxn id="2208"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3" name="AutoShape 120"/>
            <p:cNvCxnSpPr>
              <a:cxnSpLocks noChangeShapeType="1"/>
              <a:stCxn id="2208" idx="3"/>
              <a:endCxn id="2205"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4" name="AutoShape 121"/>
            <p:cNvCxnSpPr>
              <a:cxnSpLocks noChangeShapeType="1"/>
              <a:stCxn id="2208" idx="1"/>
              <a:endCxn id="2214"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2072" name="Line 122"/>
          <p:cNvSpPr>
            <a:spLocks noChangeShapeType="1"/>
          </p:cNvSpPr>
          <p:nvPr/>
        </p:nvSpPr>
        <p:spPr bwMode="auto">
          <a:xfrm>
            <a:off x="3486150" y="1037035"/>
            <a:ext cx="0" cy="38350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cxnSp>
        <p:nvCxnSpPr>
          <p:cNvPr id="2073" name="AutoShape 123"/>
          <p:cNvCxnSpPr>
            <a:cxnSpLocks noChangeShapeType="1"/>
          </p:cNvCxnSpPr>
          <p:nvPr/>
        </p:nvCxnSpPr>
        <p:spPr bwMode="auto">
          <a:xfrm flipH="1" flipV="1">
            <a:off x="1387078" y="3025378"/>
            <a:ext cx="756047" cy="61317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aphicFrame>
        <p:nvGraphicFramePr>
          <p:cNvPr id="2056" name="Object 125"/>
          <p:cNvGraphicFramePr>
            <a:graphicFrameLocks noChangeAspect="1"/>
          </p:cNvGraphicFramePr>
          <p:nvPr>
            <p:extLst>
              <p:ext uri="{D42A27DB-BD31-4B8C-83A1-F6EECF244321}">
                <p14:modId xmlns:p14="http://schemas.microsoft.com/office/powerpoint/2010/main" val="1809043729"/>
              </p:ext>
            </p:extLst>
          </p:nvPr>
        </p:nvGraphicFramePr>
        <p:xfrm>
          <a:off x="1284684" y="2774158"/>
          <a:ext cx="203597" cy="251222"/>
        </p:xfrm>
        <a:graphic>
          <a:graphicData uri="http://schemas.openxmlformats.org/presentationml/2006/ole">
            <mc:AlternateContent xmlns:mc="http://schemas.openxmlformats.org/markup-compatibility/2006">
              <mc:Choice xmlns:v="urn:schemas-microsoft-com:vml" Requires="v">
                <p:oleObj spid="_x0000_s4287" name="Visio" r:id="rId5" imgW="1586224" imgH="1520336" progId="Visio.Drawing.11">
                  <p:embed/>
                </p:oleObj>
              </mc:Choice>
              <mc:Fallback>
                <p:oleObj name="Visio" r:id="rId5"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4684" y="27741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7" name="Object 168"/>
          <p:cNvGraphicFramePr>
            <a:graphicFrameLocks noChangeAspect="1"/>
          </p:cNvGraphicFramePr>
          <p:nvPr>
            <p:extLst>
              <p:ext uri="{D42A27DB-BD31-4B8C-83A1-F6EECF244321}">
                <p14:modId xmlns:p14="http://schemas.microsoft.com/office/powerpoint/2010/main" val="808515655"/>
              </p:ext>
            </p:extLst>
          </p:nvPr>
        </p:nvGraphicFramePr>
        <p:xfrm>
          <a:off x="2157413" y="2774158"/>
          <a:ext cx="203597" cy="251222"/>
        </p:xfrm>
        <a:graphic>
          <a:graphicData uri="http://schemas.openxmlformats.org/presentationml/2006/ole">
            <mc:AlternateContent xmlns:mc="http://schemas.openxmlformats.org/markup-compatibility/2006">
              <mc:Choice xmlns:v="urn:schemas-microsoft-com:vml" Requires="v">
                <p:oleObj spid="_x0000_s4288" name="Visio" r:id="rId7" imgW="1586224" imgH="1520336" progId="Visio.Drawing.11">
                  <p:embed/>
                </p:oleObj>
              </mc:Choice>
              <mc:Fallback>
                <p:oleObj name="Visio" r:id="rId7"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7413" y="27741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 name="Object 169"/>
          <p:cNvGraphicFramePr>
            <a:graphicFrameLocks noChangeAspect="1"/>
          </p:cNvGraphicFramePr>
          <p:nvPr>
            <p:extLst>
              <p:ext uri="{D42A27DB-BD31-4B8C-83A1-F6EECF244321}">
                <p14:modId xmlns:p14="http://schemas.microsoft.com/office/powerpoint/2010/main" val="580799928"/>
              </p:ext>
            </p:extLst>
          </p:nvPr>
        </p:nvGraphicFramePr>
        <p:xfrm>
          <a:off x="3033713" y="2774158"/>
          <a:ext cx="203597" cy="251222"/>
        </p:xfrm>
        <a:graphic>
          <a:graphicData uri="http://schemas.openxmlformats.org/presentationml/2006/ole">
            <mc:AlternateContent xmlns:mc="http://schemas.openxmlformats.org/markup-compatibility/2006">
              <mc:Choice xmlns:v="urn:schemas-microsoft-com:vml" Requires="v">
                <p:oleObj spid="_x0000_s4289" name="Visio" r:id="rId8" imgW="1586224" imgH="1520336" progId="Visio.Drawing.11">
                  <p:embed/>
                </p:oleObj>
              </mc:Choice>
              <mc:Fallback>
                <p:oleObj name="Visio" r:id="rId8"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3713" y="27741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075" name="AutoShape 170"/>
          <p:cNvCxnSpPr>
            <a:cxnSpLocks noChangeShapeType="1"/>
            <a:stCxn id="2149" idx="2"/>
          </p:cNvCxnSpPr>
          <p:nvPr/>
        </p:nvCxnSpPr>
        <p:spPr bwMode="auto">
          <a:xfrm flipV="1">
            <a:off x="3130154" y="3025379"/>
            <a:ext cx="5953" cy="72032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76" name="AutoShape 171"/>
          <p:cNvCxnSpPr>
            <a:cxnSpLocks noChangeShapeType="1"/>
            <a:endCxn id="2149" idx="9"/>
          </p:cNvCxnSpPr>
          <p:nvPr/>
        </p:nvCxnSpPr>
        <p:spPr bwMode="auto">
          <a:xfrm>
            <a:off x="2259806" y="3025379"/>
            <a:ext cx="815579" cy="83581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2077" name="Group 172"/>
          <p:cNvGrpSpPr>
            <a:grpSpLocks/>
          </p:cNvGrpSpPr>
          <p:nvPr/>
        </p:nvGrpSpPr>
        <p:grpSpPr bwMode="auto">
          <a:xfrm>
            <a:off x="1076325" y="3638550"/>
            <a:ext cx="2247900" cy="809625"/>
            <a:chOff x="584" y="3120"/>
            <a:chExt cx="1888" cy="680"/>
          </a:xfrm>
        </p:grpSpPr>
        <p:sp>
          <p:nvSpPr>
            <p:cNvPr id="2146" name="tower"/>
            <p:cNvSpPr>
              <a:spLocks noEditPoints="1" noChangeArrowheads="1"/>
            </p:cNvSpPr>
            <p:nvPr/>
          </p:nvSpPr>
          <p:spPr bwMode="auto">
            <a:xfrm>
              <a:off x="584"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7" name="tower"/>
            <p:cNvSpPr>
              <a:spLocks noEditPoints="1" noChangeArrowheads="1"/>
            </p:cNvSpPr>
            <p:nvPr/>
          </p:nvSpPr>
          <p:spPr bwMode="auto">
            <a:xfrm>
              <a:off x="584" y="3210"/>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8" name="tower"/>
            <p:cNvSpPr>
              <a:spLocks noEditPoints="1" noChangeArrowheads="1"/>
            </p:cNvSpPr>
            <p:nvPr/>
          </p:nvSpPr>
          <p:spPr bwMode="auto">
            <a:xfrm>
              <a:off x="2263"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9" name="tower"/>
            <p:cNvSpPr>
              <a:spLocks noEditPoints="1" noChangeArrowheads="1"/>
            </p:cNvSpPr>
            <p:nvPr/>
          </p:nvSpPr>
          <p:spPr bwMode="auto">
            <a:xfrm>
              <a:off x="2263" y="3210"/>
              <a:ext cx="91" cy="1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49 h 21600"/>
                <a:gd name="T32" fmla="*/ 21600 w 21600"/>
                <a:gd name="T33" fmla="*/ 26941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aphicFrame>
          <p:nvGraphicFramePr>
            <p:cNvPr id="2055" name="Object 177"/>
            <p:cNvGraphicFramePr>
              <a:graphicFrameLocks noChangeAspect="1"/>
            </p:cNvGraphicFramePr>
            <p:nvPr/>
          </p:nvGraphicFramePr>
          <p:xfrm>
            <a:off x="1342" y="3120"/>
            <a:ext cx="276" cy="680"/>
          </p:xfrm>
          <a:graphic>
            <a:graphicData uri="http://schemas.openxmlformats.org/presentationml/2006/ole">
              <mc:AlternateContent xmlns:mc="http://schemas.openxmlformats.org/markup-compatibility/2006">
                <mc:Choice xmlns:v="urn:schemas-microsoft-com:vml" Requires="v">
                  <p:oleObj spid="_x0000_s4290" name="Visio" r:id="rId9" imgW="496800" imgH="1170000" progId="Visio.Drawing.11">
                    <p:embed/>
                  </p:oleObj>
                </mc:Choice>
                <mc:Fallback>
                  <p:oleObj name="Visio" r:id="rId9" imgW="496800" imgH="1170000"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2" y="3120"/>
                          <a:ext cx="27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oleObj>
                </mc:Fallback>
              </mc:AlternateContent>
            </a:graphicData>
          </a:graphic>
        </p:graphicFrame>
        <p:cxnSp>
          <p:nvCxnSpPr>
            <p:cNvPr id="2150" name="AutoShape 178"/>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1" name="AutoShape 179"/>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2" name="AutoShape 180"/>
            <p:cNvCxnSpPr>
              <a:cxnSpLocks noChangeShapeType="1"/>
              <a:stCxn id="2148" idx="9"/>
            </p:cNvCxnSpPr>
            <p:nvPr/>
          </p:nvCxnSpPr>
          <p:spPr bwMode="auto">
            <a:xfrm flipH="1" flipV="1">
              <a:off x="1618" y="3460"/>
              <a:ext cx="645" cy="256"/>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3" name="AutoShape 181"/>
            <p:cNvCxnSpPr>
              <a:cxnSpLocks noChangeShapeType="1"/>
              <a:stCxn id="2146" idx="4"/>
            </p:cNvCxnSpPr>
            <p:nvPr/>
          </p:nvCxnSpPr>
          <p:spPr bwMode="auto">
            <a:xfrm flipV="1">
              <a:off x="675" y="3460"/>
              <a:ext cx="667" cy="25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4" name="AutoShape 182"/>
            <p:cNvCxnSpPr>
              <a:cxnSpLocks noChangeShapeType="1"/>
              <a:stCxn id="2147" idx="4"/>
            </p:cNvCxnSpPr>
            <p:nvPr/>
          </p:nvCxnSpPr>
          <p:spPr bwMode="auto">
            <a:xfrm>
              <a:off x="675" y="3308"/>
              <a:ext cx="667" cy="15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5" name="AutoShape 183"/>
            <p:cNvCxnSpPr>
              <a:cxnSpLocks noChangeShapeType="1"/>
              <a:stCxn id="2149" idx="7"/>
              <a:endCxn id="2148" idx="2"/>
            </p:cNvCxnSpPr>
            <p:nvPr/>
          </p:nvCxnSpPr>
          <p:spPr bwMode="auto">
            <a:xfrm>
              <a:off x="2308" y="3392"/>
              <a:ext cx="1" cy="22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2050" name="Object 185"/>
          <p:cNvGraphicFramePr>
            <a:graphicFrameLocks noChangeAspect="1"/>
          </p:cNvGraphicFramePr>
          <p:nvPr>
            <p:extLst>
              <p:ext uri="{D42A27DB-BD31-4B8C-83A1-F6EECF244321}">
                <p14:modId xmlns:p14="http://schemas.microsoft.com/office/powerpoint/2010/main" val="3924432726"/>
              </p:ext>
            </p:extLst>
          </p:nvPr>
        </p:nvGraphicFramePr>
        <p:xfrm>
          <a:off x="2728913" y="1955009"/>
          <a:ext cx="486966" cy="273844"/>
        </p:xfrm>
        <a:graphic>
          <a:graphicData uri="http://schemas.openxmlformats.org/presentationml/2006/ole">
            <mc:AlternateContent xmlns:mc="http://schemas.openxmlformats.org/markup-compatibility/2006">
              <mc:Choice xmlns:v="urn:schemas-microsoft-com:vml" Requires="v">
                <p:oleObj spid="_x0000_s4291" name="Visio" r:id="rId11" imgW="1766847" imgH="1165027" progId="Visio.Drawing.11">
                  <p:embed/>
                </p:oleObj>
              </mc:Choice>
              <mc:Fallback>
                <p:oleObj name="Visio" r:id="rId11" imgW="1766847" imgH="1165027"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28913" y="1955009"/>
                        <a:ext cx="486966"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86"/>
          <p:cNvGraphicFramePr>
            <a:graphicFrameLocks noChangeAspect="1"/>
          </p:cNvGraphicFramePr>
          <p:nvPr>
            <p:extLst>
              <p:ext uri="{D42A27DB-BD31-4B8C-83A1-F6EECF244321}">
                <p14:modId xmlns:p14="http://schemas.microsoft.com/office/powerpoint/2010/main" val="2138185458"/>
              </p:ext>
            </p:extLst>
          </p:nvPr>
        </p:nvGraphicFramePr>
        <p:xfrm>
          <a:off x="2715816" y="1198962"/>
          <a:ext cx="451247" cy="540544"/>
        </p:xfrm>
        <a:graphic>
          <a:graphicData uri="http://schemas.openxmlformats.org/presentationml/2006/ole">
            <mc:AlternateContent xmlns:mc="http://schemas.openxmlformats.org/markup-compatibility/2006">
              <mc:Choice xmlns:v="urn:schemas-microsoft-com:vml" Requires="v">
                <p:oleObj spid="_x0000_s4292" name="Visio" r:id="rId13" imgW="2191670" imgH="2431673" progId="Visio.Drawing.11">
                  <p:embed/>
                </p:oleObj>
              </mc:Choice>
              <mc:Fallback>
                <p:oleObj name="Visio" r:id="rId13" imgW="2191670" imgH="2431673"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15816" y="1198962"/>
                        <a:ext cx="451247" cy="54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187"/>
          <p:cNvGraphicFramePr>
            <a:graphicFrameLocks noChangeAspect="1"/>
          </p:cNvGraphicFramePr>
          <p:nvPr>
            <p:extLst>
              <p:ext uri="{D42A27DB-BD31-4B8C-83A1-F6EECF244321}">
                <p14:modId xmlns:p14="http://schemas.microsoft.com/office/powerpoint/2010/main" val="2633995135"/>
              </p:ext>
            </p:extLst>
          </p:nvPr>
        </p:nvGraphicFramePr>
        <p:xfrm>
          <a:off x="1054894" y="1793084"/>
          <a:ext cx="385763" cy="415528"/>
        </p:xfrm>
        <a:graphic>
          <a:graphicData uri="http://schemas.openxmlformats.org/presentationml/2006/ole">
            <mc:AlternateContent xmlns:mc="http://schemas.openxmlformats.org/markup-compatibility/2006">
              <mc:Choice xmlns:v="urn:schemas-microsoft-com:vml" Requires="v">
                <p:oleObj spid="_x0000_s4293" name="Visio" r:id="rId15" imgW="1381760" imgH="1381600" progId="Visio.Drawing.11">
                  <p:embed/>
                </p:oleObj>
              </mc:Choice>
              <mc:Fallback>
                <p:oleObj name="Visio" r:id="rId15" imgW="1381760" imgH="1381600"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54894" y="1793084"/>
                        <a:ext cx="385763" cy="41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188"/>
          <p:cNvGraphicFramePr>
            <a:graphicFrameLocks noChangeAspect="1"/>
          </p:cNvGraphicFramePr>
          <p:nvPr>
            <p:extLst>
              <p:ext uri="{D42A27DB-BD31-4B8C-83A1-F6EECF244321}">
                <p14:modId xmlns:p14="http://schemas.microsoft.com/office/powerpoint/2010/main" val="2066464112"/>
              </p:ext>
            </p:extLst>
          </p:nvPr>
        </p:nvGraphicFramePr>
        <p:xfrm>
          <a:off x="1054894" y="1360887"/>
          <a:ext cx="136922" cy="284559"/>
        </p:xfrm>
        <a:graphic>
          <a:graphicData uri="http://schemas.openxmlformats.org/presentationml/2006/ole">
            <mc:AlternateContent xmlns:mc="http://schemas.openxmlformats.org/markup-compatibility/2006">
              <mc:Choice xmlns:v="urn:schemas-microsoft-com:vml" Requires="v">
                <p:oleObj spid="_x0000_s4294" name="Visio" r:id="rId17" imgW="757891" imgH="1477815" progId="Visio.Drawing.11">
                  <p:embed/>
                </p:oleObj>
              </mc:Choice>
              <mc:Fallback>
                <p:oleObj name="Visio" r:id="rId17"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54894" y="1360887"/>
                        <a:ext cx="136922" cy="28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90" name="Group 189"/>
          <p:cNvGrpSpPr>
            <a:grpSpLocks/>
          </p:cNvGrpSpPr>
          <p:nvPr/>
        </p:nvGrpSpPr>
        <p:grpSpPr bwMode="auto">
          <a:xfrm>
            <a:off x="1872854" y="1201343"/>
            <a:ext cx="152400" cy="391716"/>
            <a:chOff x="1459" y="1674"/>
            <a:chExt cx="118" cy="567"/>
          </a:xfrm>
        </p:grpSpPr>
        <p:grpSp>
          <p:nvGrpSpPr>
            <p:cNvPr id="2133" name="Group 190"/>
            <p:cNvGrpSpPr>
              <a:grpSpLocks/>
            </p:cNvGrpSpPr>
            <p:nvPr/>
          </p:nvGrpSpPr>
          <p:grpSpPr bwMode="auto">
            <a:xfrm>
              <a:off x="1489" y="1674"/>
              <a:ext cx="88" cy="268"/>
              <a:chOff x="1489" y="1674"/>
              <a:chExt cx="88" cy="268"/>
            </a:xfrm>
          </p:grpSpPr>
          <p:sp>
            <p:nvSpPr>
              <p:cNvPr id="2142" name="Freeform 192"/>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3" name="Freeform 193"/>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4" name="Freeform 194"/>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5" name="Freeform 195"/>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34" name="Group 196"/>
            <p:cNvGrpSpPr>
              <a:grpSpLocks/>
            </p:cNvGrpSpPr>
            <p:nvPr/>
          </p:nvGrpSpPr>
          <p:grpSpPr bwMode="auto">
            <a:xfrm>
              <a:off x="1459" y="1706"/>
              <a:ext cx="113" cy="535"/>
              <a:chOff x="1459" y="1706"/>
              <a:chExt cx="113" cy="535"/>
            </a:xfrm>
          </p:grpSpPr>
          <p:sp>
            <p:nvSpPr>
              <p:cNvPr id="2135" name="Freeform 197"/>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6" name="Freeform 198"/>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7" name="Freeform 199"/>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8" name="Freeform 200"/>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9" name="Freeform 201"/>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0" name="Freeform 202"/>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1" name="Group 203"/>
          <p:cNvGrpSpPr>
            <a:grpSpLocks/>
          </p:cNvGrpSpPr>
          <p:nvPr/>
        </p:nvGrpSpPr>
        <p:grpSpPr bwMode="auto">
          <a:xfrm>
            <a:off x="2034779" y="1363268"/>
            <a:ext cx="152400" cy="391716"/>
            <a:chOff x="1459" y="1674"/>
            <a:chExt cx="118" cy="567"/>
          </a:xfrm>
        </p:grpSpPr>
        <p:grpSp>
          <p:nvGrpSpPr>
            <p:cNvPr id="2120" name="Group 204"/>
            <p:cNvGrpSpPr>
              <a:grpSpLocks/>
            </p:cNvGrpSpPr>
            <p:nvPr/>
          </p:nvGrpSpPr>
          <p:grpSpPr bwMode="auto">
            <a:xfrm>
              <a:off x="1489" y="1674"/>
              <a:ext cx="88" cy="268"/>
              <a:chOff x="1489" y="1674"/>
              <a:chExt cx="88" cy="268"/>
            </a:xfrm>
          </p:grpSpPr>
          <p:sp>
            <p:nvSpPr>
              <p:cNvPr id="2129" name="Freeform 206"/>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0" name="Freeform 207"/>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1" name="Freeform 208"/>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2" name="Freeform 209"/>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21" name="Group 210"/>
            <p:cNvGrpSpPr>
              <a:grpSpLocks/>
            </p:cNvGrpSpPr>
            <p:nvPr/>
          </p:nvGrpSpPr>
          <p:grpSpPr bwMode="auto">
            <a:xfrm>
              <a:off x="1459" y="1706"/>
              <a:ext cx="113" cy="535"/>
              <a:chOff x="1459" y="1706"/>
              <a:chExt cx="113" cy="535"/>
            </a:xfrm>
          </p:grpSpPr>
          <p:sp>
            <p:nvSpPr>
              <p:cNvPr id="2122" name="Freeform 211"/>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3" name="Freeform 212"/>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4" name="Freeform 213"/>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5" name="Freeform 214"/>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6" name="Freeform 215"/>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7" name="Freeform 216"/>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2" name="Group 217"/>
          <p:cNvGrpSpPr>
            <a:grpSpLocks/>
          </p:cNvGrpSpPr>
          <p:nvPr/>
        </p:nvGrpSpPr>
        <p:grpSpPr bwMode="auto">
          <a:xfrm>
            <a:off x="1872854" y="1795465"/>
            <a:ext cx="152400" cy="391716"/>
            <a:chOff x="1459" y="1674"/>
            <a:chExt cx="118" cy="567"/>
          </a:xfrm>
        </p:grpSpPr>
        <p:grpSp>
          <p:nvGrpSpPr>
            <p:cNvPr id="2107" name="Group 218"/>
            <p:cNvGrpSpPr>
              <a:grpSpLocks/>
            </p:cNvGrpSpPr>
            <p:nvPr/>
          </p:nvGrpSpPr>
          <p:grpSpPr bwMode="auto">
            <a:xfrm>
              <a:off x="1489" y="1674"/>
              <a:ext cx="88" cy="268"/>
              <a:chOff x="1489" y="1674"/>
              <a:chExt cx="88" cy="268"/>
            </a:xfrm>
          </p:grpSpPr>
          <p:sp>
            <p:nvSpPr>
              <p:cNvPr id="2116" name="Freeform 220"/>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7" name="Freeform 221"/>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8" name="Freeform 222"/>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9" name="Freeform 223"/>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08" name="Group 224"/>
            <p:cNvGrpSpPr>
              <a:grpSpLocks/>
            </p:cNvGrpSpPr>
            <p:nvPr/>
          </p:nvGrpSpPr>
          <p:grpSpPr bwMode="auto">
            <a:xfrm>
              <a:off x="1459" y="1706"/>
              <a:ext cx="113" cy="535"/>
              <a:chOff x="1459" y="1706"/>
              <a:chExt cx="113" cy="535"/>
            </a:xfrm>
          </p:grpSpPr>
          <p:sp>
            <p:nvSpPr>
              <p:cNvPr id="2109" name="Freeform 225"/>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0" name="Freeform 226"/>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1" name="Freeform 227"/>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2" name="Freeform 228"/>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3" name="Freeform 229"/>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4" name="Freeform 230"/>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3" name="Group 231"/>
          <p:cNvGrpSpPr>
            <a:grpSpLocks/>
          </p:cNvGrpSpPr>
          <p:nvPr/>
        </p:nvGrpSpPr>
        <p:grpSpPr bwMode="auto">
          <a:xfrm>
            <a:off x="2034779" y="1957390"/>
            <a:ext cx="152400" cy="391716"/>
            <a:chOff x="1459" y="1674"/>
            <a:chExt cx="118" cy="567"/>
          </a:xfrm>
        </p:grpSpPr>
        <p:grpSp>
          <p:nvGrpSpPr>
            <p:cNvPr id="2094" name="Group 232"/>
            <p:cNvGrpSpPr>
              <a:grpSpLocks/>
            </p:cNvGrpSpPr>
            <p:nvPr/>
          </p:nvGrpSpPr>
          <p:grpSpPr bwMode="auto">
            <a:xfrm>
              <a:off x="1489" y="1674"/>
              <a:ext cx="88" cy="268"/>
              <a:chOff x="1489" y="1674"/>
              <a:chExt cx="88" cy="268"/>
            </a:xfrm>
          </p:grpSpPr>
          <p:sp>
            <p:nvSpPr>
              <p:cNvPr id="2103" name="Freeform 234"/>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4" name="Freeform 235"/>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5" name="Freeform 236"/>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6" name="Freeform 237"/>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95" name="Group 238"/>
            <p:cNvGrpSpPr>
              <a:grpSpLocks/>
            </p:cNvGrpSpPr>
            <p:nvPr/>
          </p:nvGrpSpPr>
          <p:grpSpPr bwMode="auto">
            <a:xfrm>
              <a:off x="1459" y="1706"/>
              <a:ext cx="113" cy="535"/>
              <a:chOff x="1459" y="1706"/>
              <a:chExt cx="113" cy="535"/>
            </a:xfrm>
          </p:grpSpPr>
          <p:sp>
            <p:nvSpPr>
              <p:cNvPr id="2096" name="Freeform 239"/>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7" name="Freeform 240"/>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8" name="Freeform 241"/>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9" name="Freeform 242"/>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0" name="Freeform 243"/>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1" name="Freeform 244"/>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aphicFrame>
        <p:nvGraphicFramePr>
          <p:cNvPr id="2054" name="Object 245"/>
          <p:cNvGraphicFramePr>
            <a:graphicFrameLocks noChangeAspect="1"/>
          </p:cNvGraphicFramePr>
          <p:nvPr>
            <p:extLst>
              <p:ext uri="{D42A27DB-BD31-4B8C-83A1-F6EECF244321}">
                <p14:modId xmlns:p14="http://schemas.microsoft.com/office/powerpoint/2010/main" val="2828296004"/>
              </p:ext>
            </p:extLst>
          </p:nvPr>
        </p:nvGraphicFramePr>
        <p:xfrm>
          <a:off x="1210866" y="1307309"/>
          <a:ext cx="167878" cy="271463"/>
        </p:xfrm>
        <a:graphic>
          <a:graphicData uri="http://schemas.openxmlformats.org/presentationml/2006/ole">
            <mc:AlternateContent xmlns:mc="http://schemas.openxmlformats.org/markup-compatibility/2006">
              <mc:Choice xmlns:v="urn:schemas-microsoft-com:vml" Requires="v">
                <p:oleObj spid="_x0000_s4295" name="Visio" r:id="rId19" imgW="757891" imgH="1477815" progId="Visio.Drawing.11">
                  <p:embed/>
                </p:oleObj>
              </mc:Choice>
              <mc:Fallback>
                <p:oleObj name="Visio" r:id="rId19"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10866" y="1307309"/>
                        <a:ext cx="167878"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9" name="Line 246"/>
          <p:cNvSpPr>
            <a:spLocks noChangeShapeType="1"/>
          </p:cNvSpPr>
          <p:nvPr/>
        </p:nvSpPr>
        <p:spPr bwMode="auto">
          <a:xfrm flipV="1">
            <a:off x="839391" y="4655344"/>
            <a:ext cx="6048375" cy="34529"/>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399" name="Text Box 247"/>
          <p:cNvSpPr txBox="1">
            <a:spLocks noChangeArrowheads="1"/>
          </p:cNvSpPr>
          <p:nvPr/>
        </p:nvSpPr>
        <p:spPr bwMode="auto">
          <a:xfrm>
            <a:off x="3598069" y="2699147"/>
            <a:ext cx="1404938"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Human interaction with software systam</a:t>
            </a:r>
          </a:p>
          <a:p>
            <a:pPr eaLnBrk="1" hangingPunct="1"/>
            <a:r>
              <a:rPr lang="sv-SE" altLang="sv-SE" sz="825" i="0" dirty="0"/>
              <a:t>(in UML Use cases)</a:t>
            </a:r>
          </a:p>
        </p:txBody>
      </p:sp>
      <p:sp>
        <p:nvSpPr>
          <p:cNvPr id="248" name="Text Box 5"/>
          <p:cNvSpPr txBox="1">
            <a:spLocks noChangeArrowheads="1"/>
          </p:cNvSpPr>
          <p:nvPr/>
        </p:nvSpPr>
        <p:spPr bwMode="auto">
          <a:xfrm>
            <a:off x="5512594" y="1163241"/>
            <a:ext cx="1458516"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Business process model  </a:t>
            </a:r>
            <a:r>
              <a:rPr lang="sv-SE" altLang="sv-SE" sz="825" i="0" dirty="0"/>
              <a:t>of business activities</a:t>
            </a:r>
          </a:p>
          <a:p>
            <a:pPr eaLnBrk="1" hangingPunct="1"/>
            <a:r>
              <a:rPr lang="sv-SE" altLang="sv-SE" sz="825" i="0" dirty="0"/>
              <a:t>(in UML Activity diagram)</a:t>
            </a:r>
          </a:p>
        </p:txBody>
      </p:sp>
      <p:grpSp>
        <p:nvGrpSpPr>
          <p:cNvPr id="2082" name="Group 6"/>
          <p:cNvGrpSpPr>
            <a:grpSpLocks/>
          </p:cNvGrpSpPr>
          <p:nvPr/>
        </p:nvGrpSpPr>
        <p:grpSpPr bwMode="auto">
          <a:xfrm>
            <a:off x="5620942" y="1685832"/>
            <a:ext cx="648890" cy="647700"/>
            <a:chOff x="3152" y="1480"/>
            <a:chExt cx="545" cy="544"/>
          </a:xfrm>
        </p:grpSpPr>
        <p:sp>
          <p:nvSpPr>
            <p:cNvPr id="2083" name="AutoShape 7"/>
            <p:cNvSpPr>
              <a:spLocks noChangeArrowheads="1"/>
            </p:cNvSpPr>
            <p:nvPr/>
          </p:nvSpPr>
          <p:spPr bwMode="auto">
            <a:xfrm>
              <a:off x="3152"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4" name="AutoShape 8"/>
            <p:cNvSpPr>
              <a:spLocks noChangeArrowheads="1"/>
            </p:cNvSpPr>
            <p:nvPr/>
          </p:nvSpPr>
          <p:spPr bwMode="auto">
            <a:xfrm>
              <a:off x="3515"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5" name="Line 9"/>
            <p:cNvSpPr>
              <a:spLocks noChangeShapeType="1"/>
            </p:cNvSpPr>
            <p:nvPr/>
          </p:nvSpPr>
          <p:spPr bwMode="auto">
            <a:xfrm>
              <a:off x="3243" y="1571"/>
              <a:ext cx="181"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6" name="Line 10"/>
            <p:cNvSpPr>
              <a:spLocks noChangeShapeType="1"/>
            </p:cNvSpPr>
            <p:nvPr/>
          </p:nvSpPr>
          <p:spPr bwMode="auto">
            <a:xfrm flipH="1">
              <a:off x="3424" y="1571"/>
              <a:ext cx="227"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7" name="Line 11"/>
            <p:cNvSpPr>
              <a:spLocks noChangeShapeType="1"/>
            </p:cNvSpPr>
            <p:nvPr/>
          </p:nvSpPr>
          <p:spPr bwMode="auto">
            <a:xfrm>
              <a:off x="3244" y="1707"/>
              <a:ext cx="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88" name="Line 12"/>
            <p:cNvSpPr>
              <a:spLocks noChangeShapeType="1"/>
            </p:cNvSpPr>
            <p:nvPr/>
          </p:nvSpPr>
          <p:spPr bwMode="auto">
            <a:xfrm>
              <a:off x="3424" y="1707"/>
              <a:ext cx="0" cy="2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9" name="AutoShape 13"/>
            <p:cNvSpPr>
              <a:spLocks noChangeArrowheads="1"/>
            </p:cNvSpPr>
            <p:nvPr/>
          </p:nvSpPr>
          <p:spPr bwMode="auto">
            <a:xfrm>
              <a:off x="3334" y="1933"/>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334" name="Group 189"/>
          <p:cNvGrpSpPr>
            <a:grpSpLocks/>
          </p:cNvGrpSpPr>
          <p:nvPr/>
        </p:nvGrpSpPr>
        <p:grpSpPr bwMode="auto">
          <a:xfrm>
            <a:off x="1779686" y="1280749"/>
            <a:ext cx="230071" cy="321341"/>
            <a:chOff x="1459" y="1674"/>
            <a:chExt cx="210" cy="549"/>
          </a:xfrm>
        </p:grpSpPr>
        <p:grpSp>
          <p:nvGrpSpPr>
            <p:cNvPr id="335" name="Group 190"/>
            <p:cNvGrpSpPr>
              <a:grpSpLocks/>
            </p:cNvGrpSpPr>
            <p:nvPr/>
          </p:nvGrpSpPr>
          <p:grpSpPr bwMode="auto">
            <a:xfrm>
              <a:off x="1489" y="1674"/>
              <a:ext cx="115" cy="95"/>
              <a:chOff x="1489" y="1674"/>
              <a:chExt cx="115" cy="95"/>
            </a:xfrm>
          </p:grpSpPr>
          <p:sp>
            <p:nvSpPr>
              <p:cNvPr id="34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36" name="Group 196"/>
            <p:cNvGrpSpPr>
              <a:grpSpLocks/>
            </p:cNvGrpSpPr>
            <p:nvPr/>
          </p:nvGrpSpPr>
          <p:grpSpPr bwMode="auto">
            <a:xfrm>
              <a:off x="1459" y="1706"/>
              <a:ext cx="210" cy="517"/>
              <a:chOff x="1459" y="1706"/>
              <a:chExt cx="210" cy="517"/>
            </a:xfrm>
          </p:grpSpPr>
          <p:sp>
            <p:nvSpPr>
              <p:cNvPr id="33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390" name="Group 189"/>
          <p:cNvGrpSpPr>
            <a:grpSpLocks/>
          </p:cNvGrpSpPr>
          <p:nvPr/>
        </p:nvGrpSpPr>
        <p:grpSpPr bwMode="auto">
          <a:xfrm>
            <a:off x="1932086" y="1433149"/>
            <a:ext cx="230071" cy="321341"/>
            <a:chOff x="1459" y="1674"/>
            <a:chExt cx="210" cy="549"/>
          </a:xfrm>
        </p:grpSpPr>
        <p:grpSp>
          <p:nvGrpSpPr>
            <p:cNvPr id="391" name="Group 190"/>
            <p:cNvGrpSpPr>
              <a:grpSpLocks/>
            </p:cNvGrpSpPr>
            <p:nvPr/>
          </p:nvGrpSpPr>
          <p:grpSpPr bwMode="auto">
            <a:xfrm>
              <a:off x="1489" y="1674"/>
              <a:ext cx="115" cy="95"/>
              <a:chOff x="1489" y="1674"/>
              <a:chExt cx="115" cy="95"/>
            </a:xfrm>
          </p:grpSpPr>
          <p:sp>
            <p:nvSpPr>
              <p:cNvPr id="39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92" name="Group 196"/>
            <p:cNvGrpSpPr>
              <a:grpSpLocks/>
            </p:cNvGrpSpPr>
            <p:nvPr/>
          </p:nvGrpSpPr>
          <p:grpSpPr bwMode="auto">
            <a:xfrm>
              <a:off x="1459" y="1706"/>
              <a:ext cx="210" cy="517"/>
              <a:chOff x="1459" y="1706"/>
              <a:chExt cx="210" cy="517"/>
            </a:xfrm>
          </p:grpSpPr>
          <p:sp>
            <p:nvSpPr>
              <p:cNvPr id="39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04" name="Group 189"/>
          <p:cNvGrpSpPr>
            <a:grpSpLocks/>
          </p:cNvGrpSpPr>
          <p:nvPr/>
        </p:nvGrpSpPr>
        <p:grpSpPr bwMode="auto">
          <a:xfrm>
            <a:off x="1789211" y="1737949"/>
            <a:ext cx="230071" cy="321341"/>
            <a:chOff x="1459" y="1674"/>
            <a:chExt cx="210" cy="549"/>
          </a:xfrm>
        </p:grpSpPr>
        <p:grpSp>
          <p:nvGrpSpPr>
            <p:cNvPr id="405" name="Group 190"/>
            <p:cNvGrpSpPr>
              <a:grpSpLocks/>
            </p:cNvGrpSpPr>
            <p:nvPr/>
          </p:nvGrpSpPr>
          <p:grpSpPr bwMode="auto">
            <a:xfrm>
              <a:off x="1489" y="1674"/>
              <a:ext cx="115" cy="95"/>
              <a:chOff x="1489" y="1674"/>
              <a:chExt cx="115" cy="95"/>
            </a:xfrm>
          </p:grpSpPr>
          <p:sp>
            <p:nvSpPr>
              <p:cNvPr id="41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06" name="Group 196"/>
            <p:cNvGrpSpPr>
              <a:grpSpLocks/>
            </p:cNvGrpSpPr>
            <p:nvPr/>
          </p:nvGrpSpPr>
          <p:grpSpPr bwMode="auto">
            <a:xfrm>
              <a:off x="1459" y="1706"/>
              <a:ext cx="210" cy="517"/>
              <a:chOff x="1459" y="1706"/>
              <a:chExt cx="210" cy="517"/>
            </a:xfrm>
          </p:grpSpPr>
          <p:sp>
            <p:nvSpPr>
              <p:cNvPr id="40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18" name="Group 189"/>
          <p:cNvGrpSpPr>
            <a:grpSpLocks/>
          </p:cNvGrpSpPr>
          <p:nvPr/>
        </p:nvGrpSpPr>
        <p:grpSpPr bwMode="auto">
          <a:xfrm>
            <a:off x="1941611" y="1890349"/>
            <a:ext cx="230071" cy="321341"/>
            <a:chOff x="1459" y="1674"/>
            <a:chExt cx="210" cy="549"/>
          </a:xfrm>
        </p:grpSpPr>
        <p:grpSp>
          <p:nvGrpSpPr>
            <p:cNvPr id="419" name="Group 190"/>
            <p:cNvGrpSpPr>
              <a:grpSpLocks/>
            </p:cNvGrpSpPr>
            <p:nvPr/>
          </p:nvGrpSpPr>
          <p:grpSpPr bwMode="auto">
            <a:xfrm>
              <a:off x="1489" y="1674"/>
              <a:ext cx="115" cy="95"/>
              <a:chOff x="1489" y="1674"/>
              <a:chExt cx="115" cy="95"/>
            </a:xfrm>
          </p:grpSpPr>
          <p:sp>
            <p:nvSpPr>
              <p:cNvPr id="427"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8"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9"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0"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1"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20" name="Group 196"/>
            <p:cNvGrpSpPr>
              <a:grpSpLocks/>
            </p:cNvGrpSpPr>
            <p:nvPr/>
          </p:nvGrpSpPr>
          <p:grpSpPr bwMode="auto">
            <a:xfrm>
              <a:off x="1459" y="1706"/>
              <a:ext cx="210" cy="517"/>
              <a:chOff x="1459" y="1706"/>
              <a:chExt cx="210" cy="517"/>
            </a:xfrm>
          </p:grpSpPr>
          <p:sp>
            <p:nvSpPr>
              <p:cNvPr id="421"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2"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3"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4"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5"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6"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32" name="Group 189"/>
          <p:cNvGrpSpPr>
            <a:grpSpLocks/>
          </p:cNvGrpSpPr>
          <p:nvPr/>
        </p:nvGrpSpPr>
        <p:grpSpPr bwMode="auto">
          <a:xfrm>
            <a:off x="960414" y="2689268"/>
            <a:ext cx="230071" cy="321341"/>
            <a:chOff x="1459" y="1674"/>
            <a:chExt cx="210" cy="549"/>
          </a:xfrm>
        </p:grpSpPr>
        <p:grpSp>
          <p:nvGrpSpPr>
            <p:cNvPr id="433" name="Group 190"/>
            <p:cNvGrpSpPr>
              <a:grpSpLocks/>
            </p:cNvGrpSpPr>
            <p:nvPr/>
          </p:nvGrpSpPr>
          <p:grpSpPr bwMode="auto">
            <a:xfrm>
              <a:off x="1489" y="1674"/>
              <a:ext cx="115" cy="95"/>
              <a:chOff x="1489" y="1674"/>
              <a:chExt cx="115" cy="95"/>
            </a:xfrm>
          </p:grpSpPr>
          <p:sp>
            <p:nvSpPr>
              <p:cNvPr id="441"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2"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3"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4"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5"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34" name="Group 196"/>
            <p:cNvGrpSpPr>
              <a:grpSpLocks/>
            </p:cNvGrpSpPr>
            <p:nvPr/>
          </p:nvGrpSpPr>
          <p:grpSpPr bwMode="auto">
            <a:xfrm>
              <a:off x="1459" y="1706"/>
              <a:ext cx="210" cy="517"/>
              <a:chOff x="1459" y="1706"/>
              <a:chExt cx="210" cy="517"/>
            </a:xfrm>
          </p:grpSpPr>
          <p:sp>
            <p:nvSpPr>
              <p:cNvPr id="435"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6"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7"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8"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9"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0"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46" name="Group 189"/>
          <p:cNvGrpSpPr>
            <a:grpSpLocks/>
          </p:cNvGrpSpPr>
          <p:nvPr/>
        </p:nvGrpSpPr>
        <p:grpSpPr bwMode="auto">
          <a:xfrm>
            <a:off x="1826561" y="2707547"/>
            <a:ext cx="230071" cy="321341"/>
            <a:chOff x="1459" y="1674"/>
            <a:chExt cx="210" cy="549"/>
          </a:xfrm>
        </p:grpSpPr>
        <p:grpSp>
          <p:nvGrpSpPr>
            <p:cNvPr id="447" name="Group 190"/>
            <p:cNvGrpSpPr>
              <a:grpSpLocks/>
            </p:cNvGrpSpPr>
            <p:nvPr/>
          </p:nvGrpSpPr>
          <p:grpSpPr bwMode="auto">
            <a:xfrm>
              <a:off x="1489" y="1674"/>
              <a:ext cx="115" cy="95"/>
              <a:chOff x="1489" y="1674"/>
              <a:chExt cx="115" cy="95"/>
            </a:xfrm>
          </p:grpSpPr>
          <p:sp>
            <p:nvSpPr>
              <p:cNvPr id="455"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6"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7"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8"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9"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48" name="Group 196"/>
            <p:cNvGrpSpPr>
              <a:grpSpLocks/>
            </p:cNvGrpSpPr>
            <p:nvPr/>
          </p:nvGrpSpPr>
          <p:grpSpPr bwMode="auto">
            <a:xfrm>
              <a:off x="1459" y="1706"/>
              <a:ext cx="210" cy="517"/>
              <a:chOff x="1459" y="1706"/>
              <a:chExt cx="210" cy="517"/>
            </a:xfrm>
          </p:grpSpPr>
          <p:sp>
            <p:nvSpPr>
              <p:cNvPr id="449"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0"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1"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2"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3"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4"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60" name="Group 189"/>
          <p:cNvGrpSpPr>
            <a:grpSpLocks/>
          </p:cNvGrpSpPr>
          <p:nvPr/>
        </p:nvGrpSpPr>
        <p:grpSpPr bwMode="auto">
          <a:xfrm>
            <a:off x="2722084" y="2735913"/>
            <a:ext cx="230071" cy="321341"/>
            <a:chOff x="1459" y="1674"/>
            <a:chExt cx="210" cy="549"/>
          </a:xfrm>
        </p:grpSpPr>
        <p:grpSp>
          <p:nvGrpSpPr>
            <p:cNvPr id="461" name="Group 190"/>
            <p:cNvGrpSpPr>
              <a:grpSpLocks/>
            </p:cNvGrpSpPr>
            <p:nvPr/>
          </p:nvGrpSpPr>
          <p:grpSpPr bwMode="auto">
            <a:xfrm>
              <a:off x="1489" y="1674"/>
              <a:ext cx="115" cy="95"/>
              <a:chOff x="1489" y="1674"/>
              <a:chExt cx="115" cy="95"/>
            </a:xfrm>
          </p:grpSpPr>
          <p:sp>
            <p:nvSpPr>
              <p:cNvPr id="46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62" name="Group 196"/>
            <p:cNvGrpSpPr>
              <a:grpSpLocks/>
            </p:cNvGrpSpPr>
            <p:nvPr/>
          </p:nvGrpSpPr>
          <p:grpSpPr bwMode="auto">
            <a:xfrm>
              <a:off x="1459" y="1706"/>
              <a:ext cx="210" cy="517"/>
              <a:chOff x="1459" y="1706"/>
              <a:chExt cx="210" cy="517"/>
            </a:xfrm>
          </p:grpSpPr>
          <p:sp>
            <p:nvSpPr>
              <p:cNvPr id="46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spTree>
    <p:custDataLst>
      <p:tags r:id="rId2"/>
    </p:custDataLst>
    <p:extLst>
      <p:ext uri="{BB962C8B-B14F-4D97-AF65-F5344CB8AC3E}">
        <p14:creationId xmlns:p14="http://schemas.microsoft.com/office/powerpoint/2010/main" val="3690473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4294967295"/>
          </p:nvPr>
        </p:nvSpPr>
        <p:spPr>
          <a:xfrm>
            <a:off x="7110412" y="4974432"/>
            <a:ext cx="547688" cy="1690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E59117A6-B975-45A5-A09F-B1EC89DB7E4B}" type="slidenum">
              <a:rPr lang="sv-SE" altLang="sv-SE" sz="750" i="0"/>
              <a:pPr eaLnBrk="1" hangingPunct="1"/>
              <a:t>7</a:t>
            </a:fld>
            <a:endParaRPr lang="sv-SE" altLang="sv-SE" sz="750" i="0"/>
          </a:p>
        </p:txBody>
      </p:sp>
      <p:sp>
        <p:nvSpPr>
          <p:cNvPr id="14339" name="Rectangle 2"/>
          <p:cNvSpPr>
            <a:spLocks noGrp="1" noChangeArrowheads="1"/>
          </p:cNvSpPr>
          <p:nvPr>
            <p:ph type="body" idx="1"/>
          </p:nvPr>
        </p:nvSpPr>
        <p:spPr/>
        <p:txBody>
          <a:bodyPr/>
          <a:lstStyle/>
          <a:p>
            <a:pPr eaLnBrk="1" hangingPunct="1">
              <a:buFont typeface="Wingdings" panose="05000000000000000000" pitchFamily="2" charset="2"/>
              <a:buNone/>
            </a:pPr>
            <a:r>
              <a:rPr lang="sv-SE" altLang="sv-SE" dirty="0"/>
              <a:t>Business Processes (in the Real World)</a:t>
            </a:r>
            <a:endParaRPr lang="en-US" altLang="sv-SE" dirty="0"/>
          </a:p>
        </p:txBody>
      </p:sp>
    </p:spTree>
    <p:extLst>
      <p:ext uri="{BB962C8B-B14F-4D97-AF65-F5344CB8AC3E}">
        <p14:creationId xmlns:p14="http://schemas.microsoft.com/office/powerpoint/2010/main" val="1943614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a:t>Definitions of Business Process </a:t>
            </a:r>
          </a:p>
        </p:txBody>
      </p:sp>
      <p:sp>
        <p:nvSpPr>
          <p:cNvPr id="3" name="Content Placeholder 2"/>
          <p:cNvSpPr>
            <a:spLocks noGrp="1"/>
          </p:cNvSpPr>
          <p:nvPr>
            <p:ph idx="1"/>
          </p:nvPr>
        </p:nvSpPr>
        <p:spPr>
          <a:xfrm>
            <a:off x="792000" y="1275533"/>
            <a:ext cx="6411246" cy="3324991"/>
          </a:xfrm>
        </p:spPr>
        <p:txBody>
          <a:bodyPr>
            <a:normAutofit/>
          </a:bodyPr>
          <a:lstStyle/>
          <a:p>
            <a:r>
              <a:rPr lang="sv-SE" sz="1600" dirty="0"/>
              <a:t>”A set of activities that takes one or more types of input and turns them into an output of greater value to the customer” [Hammer]</a:t>
            </a:r>
          </a:p>
          <a:p>
            <a:endParaRPr lang="sv-SE" sz="1400" dirty="0"/>
          </a:p>
          <a:p>
            <a:r>
              <a:rPr lang="sv-SE" sz="1600" dirty="0"/>
              <a:t>”A specific ordering of work activities across time and place, with a beginning, an end, and clearly-defined inputs and outputs” [Davenport]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0095" y="2358480"/>
            <a:ext cx="3688422" cy="50816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0095" y="4075372"/>
            <a:ext cx="3811712" cy="52515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57469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8498" y="431447"/>
            <a:ext cx="6850800" cy="596700"/>
          </a:xfrm>
        </p:spPr>
        <p:txBody>
          <a:bodyPr>
            <a:normAutofit/>
          </a:bodyPr>
          <a:lstStyle/>
          <a:p>
            <a:r>
              <a:rPr lang="sv-SE" sz="2700" dirty="0"/>
              <a:t>Which Business Processes Exists? </a:t>
            </a:r>
          </a:p>
        </p:txBody>
      </p:sp>
      <p:sp>
        <p:nvSpPr>
          <p:cNvPr id="35" name="TextBox 34"/>
          <p:cNvSpPr txBox="1"/>
          <p:nvPr/>
        </p:nvSpPr>
        <p:spPr>
          <a:xfrm>
            <a:off x="668498" y="1245851"/>
            <a:ext cx="8002891" cy="3277820"/>
          </a:xfrm>
          <a:prstGeom prst="rect">
            <a:avLst/>
          </a:prstGeom>
          <a:noFill/>
        </p:spPr>
        <p:txBody>
          <a:bodyPr wrap="square" rtlCol="0">
            <a:spAutoFit/>
          </a:bodyPr>
          <a:lstStyle/>
          <a:p>
            <a:r>
              <a:rPr lang="sv-SE" sz="1600" dirty="0">
                <a:latin typeface="Verdana" pitchFamily="34" charset="0"/>
                <a:ea typeface="Verdana" pitchFamily="34" charset="0"/>
                <a:cs typeface="Verdana" pitchFamily="34" charset="0"/>
              </a:rPr>
              <a:t>It is the organization itself that decide what business processes exists, which activities are included in the processes, and how the processes start and end</a:t>
            </a:r>
          </a:p>
          <a:p>
            <a:endParaRPr lang="sv-SE" sz="1600" dirty="0"/>
          </a:p>
          <a:p>
            <a:r>
              <a:rPr lang="sv-SE" sz="1600" b="1" dirty="0">
                <a:latin typeface="Verdana" pitchFamily="34" charset="0"/>
                <a:ea typeface="Verdana" pitchFamily="34" charset="0"/>
                <a:cs typeface="Verdana" pitchFamily="34" charset="0"/>
              </a:rPr>
              <a:t>Example of business processes in an organization:</a:t>
            </a:r>
          </a:p>
          <a:p>
            <a:pPr marL="285750" indent="-285750">
              <a:buFont typeface="Arial" panose="020B0604020202020204" pitchFamily="34" charset="0"/>
              <a:buChar char="•"/>
            </a:pPr>
            <a:r>
              <a:rPr lang="sv-SE" sz="1600" dirty="0">
                <a:latin typeface="Verdana" pitchFamily="34" charset="0"/>
                <a:ea typeface="Verdana" pitchFamily="34" charset="0"/>
                <a:cs typeface="Verdana" pitchFamily="34" charset="0"/>
              </a:rPr>
              <a:t>Sales process</a:t>
            </a:r>
          </a:p>
          <a:p>
            <a:pPr marL="285750" indent="-285750">
              <a:buFont typeface="Arial" panose="020B0604020202020204" pitchFamily="34" charset="0"/>
              <a:buChar char="•"/>
            </a:pPr>
            <a:r>
              <a:rPr lang="sv-SE" sz="1600" dirty="0">
                <a:latin typeface="Verdana" pitchFamily="34" charset="0"/>
                <a:ea typeface="Verdana" pitchFamily="34" charset="0"/>
                <a:cs typeface="Verdana" pitchFamily="34" charset="0"/>
              </a:rPr>
              <a:t>Production process</a:t>
            </a:r>
          </a:p>
          <a:p>
            <a:pPr marL="285750" indent="-285750">
              <a:buFont typeface="Arial" panose="020B0604020202020204" pitchFamily="34" charset="0"/>
              <a:buChar char="•"/>
            </a:pPr>
            <a:r>
              <a:rPr lang="sv-SE" sz="1600" dirty="0">
                <a:latin typeface="Verdana" pitchFamily="34" charset="0"/>
                <a:ea typeface="Verdana" pitchFamily="34" charset="0"/>
                <a:cs typeface="Verdana" pitchFamily="34" charset="0"/>
              </a:rPr>
              <a:t>Order process (which can be part of the sales process)</a:t>
            </a:r>
          </a:p>
          <a:p>
            <a:pPr marL="285750" indent="-285750">
              <a:buFont typeface="Arial" panose="020B0604020202020204" pitchFamily="34" charset="0"/>
              <a:buChar char="•"/>
            </a:pPr>
            <a:r>
              <a:rPr lang="sv-SE" sz="1600" dirty="0">
                <a:latin typeface="Verdana" pitchFamily="34" charset="0"/>
                <a:ea typeface="Verdana" pitchFamily="34" charset="0"/>
                <a:cs typeface="Verdana" pitchFamily="34" charset="0"/>
              </a:rPr>
              <a:t>Delivery process (which also can be part of the sales process)</a:t>
            </a:r>
          </a:p>
          <a:p>
            <a:pPr marL="285750" indent="-285750">
              <a:buFont typeface="Arial" panose="020B0604020202020204" pitchFamily="34" charset="0"/>
              <a:buChar char="•"/>
            </a:pPr>
            <a:r>
              <a:rPr lang="sv-SE" sz="1600" dirty="0">
                <a:latin typeface="Verdana" pitchFamily="34" charset="0"/>
                <a:ea typeface="Verdana" pitchFamily="34" charset="0"/>
                <a:cs typeface="Verdana" pitchFamily="34" charset="0"/>
              </a:rPr>
              <a:t>Quality assurance process</a:t>
            </a:r>
          </a:p>
          <a:p>
            <a:pPr marL="285750" indent="-285750">
              <a:buFont typeface="Arial" panose="020B0604020202020204" pitchFamily="34" charset="0"/>
              <a:buChar char="•"/>
            </a:pPr>
            <a:r>
              <a:rPr lang="sv-SE" sz="1600" dirty="0">
                <a:latin typeface="Verdana" pitchFamily="34" charset="0"/>
                <a:ea typeface="Verdana" pitchFamily="34" charset="0"/>
                <a:cs typeface="Verdana" pitchFamily="34" charset="0"/>
              </a:rPr>
              <a:t>Procurement process</a:t>
            </a:r>
          </a:p>
          <a:p>
            <a:pPr marL="285750" indent="-285750">
              <a:buFont typeface="Arial" panose="020B0604020202020204" pitchFamily="34" charset="0"/>
              <a:buChar char="•"/>
            </a:pPr>
            <a:r>
              <a:rPr lang="sv-SE" sz="1600" dirty="0">
                <a:latin typeface="Verdana" pitchFamily="34" charset="0"/>
                <a:ea typeface="Verdana" pitchFamily="34" charset="0"/>
                <a:cs typeface="Verdana" pitchFamily="34" charset="0"/>
              </a:rPr>
              <a:t>Labour hiring process</a:t>
            </a:r>
          </a:p>
          <a:p>
            <a:pPr marL="285750" indent="-285750">
              <a:buFont typeface="Arial" panose="020B0604020202020204" pitchFamily="34" charset="0"/>
              <a:buChar char="•"/>
            </a:pPr>
            <a:endParaRPr lang="sv-SE" sz="1500" dirty="0"/>
          </a:p>
        </p:txBody>
      </p:sp>
    </p:spTree>
    <p:extLst>
      <p:ext uri="{BB962C8B-B14F-4D97-AF65-F5344CB8AC3E}">
        <p14:creationId xmlns:p14="http://schemas.microsoft.com/office/powerpoint/2010/main" val="33936671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2.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3.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heme/theme1.xml><?xml version="1.0" encoding="utf-8"?>
<a:theme xmlns:a="http://schemas.openxmlformats.org/drawingml/2006/main" name="su_dsv_ppt_template_16_9_20130920">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nglish SU 16:9 -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nglish 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pecial">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0" marR="0" indent="0" algn="l" defTabSz="914400" rtl="0" eaLnBrk="1" fontAlgn="auto" latinLnBrk="0" hangingPunct="1">
          <a:lnSpc>
            <a:spcPct val="100000"/>
          </a:lnSpc>
          <a:spcBef>
            <a:spcPts val="0"/>
          </a:spcBef>
          <a:spcAft>
            <a:spcPts val="0"/>
          </a:spcAft>
          <a:buClrTx/>
          <a:buSzTx/>
          <a:buFontTx/>
          <a:buNone/>
          <a:tabLst/>
          <a:defRPr sz="1600" noProof="0" dirty="0" smtClean="0">
            <a:solidFill>
              <a:srgbClr val="FFFFFF"/>
            </a:solidFill>
            <a:latin typeface="Verdana"/>
          </a:defRPr>
        </a:defPPr>
      </a:lstStyle>
    </a:txDef>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su_dsv_ppt_template_16_9_20141030</Template>
  <TotalTime>1020</TotalTime>
  <Words>2169</Words>
  <Application>Microsoft Office PowerPoint</Application>
  <PresentationFormat>On-screen Show (16:9)</PresentationFormat>
  <Paragraphs>199</Paragraphs>
  <Slides>23</Slides>
  <Notes>9</Notes>
  <HiddenSlides>0</HiddenSlides>
  <MMClips>0</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1</vt:i4>
      </vt:variant>
      <vt:variant>
        <vt:lpstr>Slide Titles</vt:lpstr>
      </vt:variant>
      <vt:variant>
        <vt:i4>23</vt:i4>
      </vt:variant>
    </vt:vector>
  </HeadingPairs>
  <TitlesOfParts>
    <vt:vector size="34" baseType="lpstr">
      <vt:lpstr>Arial</vt:lpstr>
      <vt:lpstr>Calibri</vt:lpstr>
      <vt:lpstr>Symbol</vt:lpstr>
      <vt:lpstr>Verdana</vt:lpstr>
      <vt:lpstr>Wingdings</vt:lpstr>
      <vt:lpstr>su_dsv_ppt_template_16_9_20130920</vt:lpstr>
      <vt:lpstr>English SU 16:9 - Widescreen</vt:lpstr>
      <vt:lpstr>SU 16:9 - Blå Widescreen</vt:lpstr>
      <vt:lpstr>English SU 16:9 - Blå Widescreen</vt:lpstr>
      <vt:lpstr>Special</vt:lpstr>
      <vt:lpstr>Visio</vt:lpstr>
      <vt:lpstr>Business Process Modelling</vt:lpstr>
      <vt:lpstr>PowerPoint Presentation</vt:lpstr>
      <vt:lpstr>Questions to answer </vt:lpstr>
      <vt:lpstr>Real World and Models</vt:lpstr>
      <vt:lpstr>Business Processes (in Real World)</vt:lpstr>
      <vt:lpstr>Business Process Models</vt:lpstr>
      <vt:lpstr>PowerPoint Presentation</vt:lpstr>
      <vt:lpstr>Definitions of Business Process </vt:lpstr>
      <vt:lpstr>Which Business Processes Exists? </vt:lpstr>
      <vt:lpstr>Business Process Instance</vt:lpstr>
      <vt:lpstr>Business Process Instance</vt:lpstr>
      <vt:lpstr>Business Process Type</vt:lpstr>
      <vt:lpstr>Business Process Model</vt:lpstr>
      <vt:lpstr>Business Process Model</vt:lpstr>
      <vt:lpstr>PowerPoint Presentation</vt:lpstr>
      <vt:lpstr>Business Processes Models</vt:lpstr>
      <vt:lpstr>Why Create Process Models? 1(2)</vt:lpstr>
      <vt:lpstr>Why Create Process Models? 2(2)</vt:lpstr>
      <vt:lpstr>From Whom’s Perspective are Process Models Created?</vt:lpstr>
      <vt:lpstr>Goal and Perspective</vt:lpstr>
      <vt:lpstr>As-is vs. To-be Process Models</vt:lpstr>
      <vt:lpstr>Modelling Languages</vt:lpstr>
      <vt:lpstr>Questions to answer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dc:creator>
  <cp:lastModifiedBy>Erik Perjons</cp:lastModifiedBy>
  <cp:revision>60</cp:revision>
  <dcterms:created xsi:type="dcterms:W3CDTF">2015-05-25T21:35:52Z</dcterms:created>
  <dcterms:modified xsi:type="dcterms:W3CDTF">2025-09-21T18:08:30Z</dcterms:modified>
</cp:coreProperties>
</file>