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77" r:id="rId17"/>
    <p:sldId id="386" r:id="rId18"/>
    <p:sldId id="387" r:id="rId19"/>
    <p:sldId id="388" r:id="rId20"/>
    <p:sldId id="389" r:id="rId21"/>
    <p:sldId id="390" r:id="rId22"/>
    <p:sldId id="392" r:id="rId23"/>
    <p:sldId id="391" r:id="rId24"/>
    <p:sldId id="393" r:id="rId25"/>
    <p:sldId id="271" r:id="rId26"/>
    <p:sldId id="272" r:id="rId27"/>
    <p:sldId id="273" r:id="rId28"/>
    <p:sldId id="274" r:id="rId29"/>
    <p:sldId id="275" r:id="rId30"/>
    <p:sldId id="276" r:id="rId31"/>
    <p:sldId id="277" r:id="rId32"/>
    <p:sldId id="394" r:id="rId33"/>
    <p:sldId id="395"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Roboto" panose="020B0604020202020204" charset="0"/>
      <p:regular r:id="rId40"/>
      <p:bold r:id="rId41"/>
      <p:italic r:id="rId42"/>
      <p:boldItalic r:id="rId43"/>
    </p:embeddedFont>
    <p:embeddedFont>
      <p:font typeface="Verdana" panose="020B060403050404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DAAAB-0186-4102-829E-EEBB36F72578}">
  <a:tblStyle styleId="{4F3DAAAB-0186-4102-829E-EEBB36F7257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F56EB82-B9F4-4AB6-916A-A8B63D480D66}"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24" y="2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c6f9e470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c6f9e470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e18047f87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e18047f87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18047f87c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18047f87c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18047f87c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18047f87c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e18047f87c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e18047f87c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18047f87c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e18047f87c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18047f87c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e18047f87c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18047f87c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18047f87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18047f87c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18047f87c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e18047f87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e18047f87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e18047f87c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e18047f87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e18047f87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e18047f87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e18047f87c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e18047f87c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18047f87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18047f87c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18047f87c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18047f87c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18047f87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e18047f87c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extLst>
      <p:ext uri="{BB962C8B-B14F-4D97-AF65-F5344CB8AC3E}">
        <p14:creationId xmlns:p14="http://schemas.microsoft.com/office/powerpoint/2010/main" val="3796553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18047f87c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e18047f87c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extLst>
      <p:ext uri="{BB962C8B-B14F-4D97-AF65-F5344CB8AC3E}">
        <p14:creationId xmlns:p14="http://schemas.microsoft.com/office/powerpoint/2010/main" val="1617789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e18047f87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e18047f87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18047f87c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18047f87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e18047f87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e18047f87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18047f87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e18047f87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e18047f87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e18047f87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e18047f87c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e18047f87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e18047f87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e18047f87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Om man försöker se mer generellt vad det finns för klasser i hälso- och sjukvården, på en abstrakt nivå, så kan man hitta följande:</a:t>
            </a:r>
            <a:endParaRPr/>
          </a:p>
          <a:p>
            <a:pPr marL="0" lvl="0" indent="0" algn="l" rtl="0">
              <a:spcBef>
                <a:spcPts val="0"/>
              </a:spcBef>
              <a:spcAft>
                <a:spcPts val="0"/>
              </a:spcAft>
              <a:buNone/>
            </a:pPr>
            <a:r>
              <a:rPr lang="en"/>
              <a:t>Aktörer - läkare, administratörer, patienter</a:t>
            </a:r>
            <a:endParaRPr/>
          </a:p>
          <a:p>
            <a:pPr marL="0" lvl="0" indent="0" algn="l" rtl="0">
              <a:spcBef>
                <a:spcPts val="0"/>
              </a:spcBef>
              <a:spcAft>
                <a:spcPts val="0"/>
              </a:spcAft>
              <a:buNone/>
            </a:pPr>
            <a:r>
              <a:rPr lang="en"/>
              <a:t>Resurser - läkemedel, sängar, blodtrycksmätare</a:t>
            </a:r>
            <a:endParaRPr/>
          </a:p>
          <a:p>
            <a:pPr marL="0" lvl="0" indent="0" algn="l" rtl="0">
              <a:spcBef>
                <a:spcPts val="0"/>
              </a:spcBef>
              <a:spcAft>
                <a:spcPts val="0"/>
              </a:spcAft>
              <a:buNone/>
            </a:pPr>
            <a:r>
              <a:rPr lang="en"/>
              <a:t>Aktiviteter och processer - ställa diagnos, utföra operation, skriva in patient</a:t>
            </a:r>
            <a:endParaRPr/>
          </a:p>
          <a:p>
            <a:pPr marL="0" lvl="0" indent="0" algn="l" rtl="0">
              <a:spcBef>
                <a:spcPts val="0"/>
              </a:spcBef>
              <a:spcAft>
                <a:spcPts val="0"/>
              </a:spcAft>
              <a:buNone/>
            </a:pPr>
            <a:r>
              <a:rPr lang="en"/>
              <a:t>Tillstånd och mål - sjukdomstillstånd</a:t>
            </a:r>
            <a:endParaRPr/>
          </a:p>
          <a:p>
            <a:pPr marL="0" lvl="0" indent="0" algn="l" rtl="0">
              <a:spcBef>
                <a:spcPts val="0"/>
              </a:spcBef>
              <a:spcAft>
                <a:spcPts val="0"/>
              </a:spcAft>
              <a:buNone/>
            </a:pPr>
            <a:r>
              <a:rPr lang="en"/>
              <a:t>Planer och överenskommelser - vårdplan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42B155F4-1693-4EF9-A8A0-A32865251358}"/>
              </a:ext>
            </a:extLst>
          </p:cNvPr>
          <p:cNvSpPr txBox="1">
            <a:spLocks noGrp="1"/>
          </p:cNvSpPr>
          <p:nvPr>
            <p:ph type="title"/>
          </p:nvPr>
        </p:nvSpPr>
        <p:spPr/>
        <p:txBody>
          <a:bodyPr lIns="0" tIns="0" rIns="0" bIns="0"/>
          <a:lstStyle>
            <a:lvl1pPr>
              <a:defRPr sz="1600" b="0">
                <a:solidFill>
                  <a:srgbClr val="002E5F"/>
                </a:solidFill>
                <a:latin typeface="Verdana"/>
                <a:cs typeface="Verdana"/>
              </a:defRPr>
            </a:lvl1pPr>
          </a:lstStyle>
          <a:p>
            <a:pPr lvl="0"/>
            <a:endParaRPr lang="sv-SE"/>
          </a:p>
        </p:txBody>
      </p:sp>
      <p:sp>
        <p:nvSpPr>
          <p:cNvPr id="3" name="Holder 3">
            <a:extLst>
              <a:ext uri="{FF2B5EF4-FFF2-40B4-BE49-F238E27FC236}">
                <a16:creationId xmlns:a16="http://schemas.microsoft.com/office/drawing/2014/main" id="{C2BE2298-AA61-4F2A-A4ED-6BA890F992B9}"/>
              </a:ext>
            </a:extLst>
          </p:cNvPr>
          <p:cNvSpPr txBox="1">
            <a:spLocks noGrp="1"/>
          </p:cNvSpPr>
          <p:nvPr>
            <p:ph type="ftr" sz="quarter" idx="9"/>
          </p:nvPr>
        </p:nvSpPr>
        <p:spPr>
          <a:xfrm>
            <a:off x="0" y="0"/>
            <a:ext cx="0" cy="0"/>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1">
              <a:lnSpc>
                <a:spcPct val="100000"/>
              </a:lnSpc>
              <a:spcBef>
                <a:spcPts val="0"/>
              </a:spcBef>
              <a:spcAft>
                <a:spcPts val="0"/>
              </a:spcAft>
              <a:buNone/>
              <a:tabLst/>
              <a:defRPr lang="sv-SE" sz="1800" b="0" i="0" u="none" strike="noStrike" kern="1200" cap="none" spc="0" baseline="0">
                <a:solidFill>
                  <a:srgbClr val="898E9D"/>
                </a:solidFill>
                <a:uFillTx/>
                <a:latin typeface="Calibri"/>
              </a:defRPr>
            </a:lvl1pPr>
          </a:lstStyle>
          <a:p>
            <a:pPr lvl="0"/>
            <a:endParaRPr lang="sv-SE"/>
          </a:p>
        </p:txBody>
      </p:sp>
      <p:sp>
        <p:nvSpPr>
          <p:cNvPr id="4" name="Holder 4">
            <a:extLst>
              <a:ext uri="{FF2B5EF4-FFF2-40B4-BE49-F238E27FC236}">
                <a16:creationId xmlns:a16="http://schemas.microsoft.com/office/drawing/2014/main" id="{0AE16F6C-CDE4-42B7-A6CA-2E4C03D929CA}"/>
              </a:ext>
            </a:extLst>
          </p:cNvPr>
          <p:cNvSpPr txBox="1">
            <a:spLocks noGrp="1"/>
          </p:cNvSpPr>
          <p:nvPr>
            <p:ph type="dt" sz="quarter" idx="7"/>
          </p:nvPr>
        </p:nvSpPr>
        <p:spPr>
          <a:xfrm>
            <a:off x="0" y="0"/>
            <a:ext cx="0" cy="0"/>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898E9D"/>
                </a:solidFill>
                <a:uFillTx/>
                <a:latin typeface="Calibri"/>
              </a:defRPr>
            </a:lvl1pPr>
          </a:lstStyle>
          <a:p>
            <a:pPr lvl="0"/>
            <a:fld id="{143A7E49-76E1-40F0-AB45-8CAB4CB5D7A7}" type="datetime1">
              <a:rPr lang="en-US"/>
              <a:pPr lvl="0"/>
              <a:t>7/6/2021</a:t>
            </a:fld>
            <a:endParaRPr lang="en-US"/>
          </a:p>
        </p:txBody>
      </p:sp>
      <p:sp>
        <p:nvSpPr>
          <p:cNvPr id="5" name="Holder 5">
            <a:extLst>
              <a:ext uri="{FF2B5EF4-FFF2-40B4-BE49-F238E27FC236}">
                <a16:creationId xmlns:a16="http://schemas.microsoft.com/office/drawing/2014/main" id="{43D23C8F-0581-4922-B662-969AF504AB0A}"/>
              </a:ext>
            </a:extLst>
          </p:cNvPr>
          <p:cNvSpPr txBox="1">
            <a:spLocks noGrp="1"/>
          </p:cNvSpPr>
          <p:nvPr>
            <p:ph type="sldNum" sz="quarter" idx="8"/>
          </p:nvPr>
        </p:nvSpPr>
        <p:spPr>
          <a:xfrm>
            <a:off x="0" y="0"/>
            <a:ext cx="0" cy="0"/>
          </a:xfrm>
          <a:prstGeom prst="rect">
            <a:avLst/>
          </a:prstGeom>
          <a:noFill/>
          <a:ln>
            <a:noFill/>
          </a:ln>
        </p:spPr>
        <p:txBody>
          <a:bodyPr vert="horz" wrap="square" lIns="0" tIns="0" rIns="0" bIns="0" anchor="t" anchorCtr="0" compatLnSpc="1">
            <a:noAutofit/>
          </a:bodyPr>
          <a:lstStyle>
            <a:lvl1pPr marL="0" marR="0" lvl="0" indent="0" algn="r" defTabSz="914400" rtl="0" fontAlgn="auto" hangingPunct="1">
              <a:lnSpc>
                <a:spcPct val="100000"/>
              </a:lnSpc>
              <a:spcBef>
                <a:spcPts val="0"/>
              </a:spcBef>
              <a:spcAft>
                <a:spcPts val="0"/>
              </a:spcAft>
              <a:buNone/>
              <a:tabLst/>
              <a:defRPr lang="sv-SE" sz="1800" b="0" i="0" u="none" strike="noStrike" kern="1200" cap="none" spc="0" baseline="0">
                <a:solidFill>
                  <a:srgbClr val="898E9D"/>
                </a:solidFill>
                <a:uFillTx/>
                <a:latin typeface="Calibri"/>
              </a:defRPr>
            </a:lvl1pPr>
          </a:lstStyle>
          <a:p>
            <a:pPr lvl="0"/>
            <a:fld id="{087D511F-9B5F-44A7-9DEB-590B513BA371}" type="slidenum">
              <a:t>‹#›</a:t>
            </a:fld>
            <a:endParaRPr lang="sv-SE"/>
          </a:p>
        </p:txBody>
      </p:sp>
    </p:spTree>
    <p:extLst>
      <p:ext uri="{BB962C8B-B14F-4D97-AF65-F5344CB8AC3E}">
        <p14:creationId xmlns:p14="http://schemas.microsoft.com/office/powerpoint/2010/main" val="227696885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400"/>
              <a:t>Interoperability, System Integration </a:t>
            </a:r>
            <a:endParaRPr sz="3400"/>
          </a:p>
          <a:p>
            <a:pPr marL="0" lvl="0" indent="0" algn="l" rtl="0">
              <a:spcBef>
                <a:spcPts val="0"/>
              </a:spcBef>
              <a:spcAft>
                <a:spcPts val="0"/>
              </a:spcAft>
              <a:buNone/>
            </a:pPr>
            <a:r>
              <a:rPr lang="en" sz="3400"/>
              <a:t>and Healthcare Information Standards</a:t>
            </a:r>
            <a:endParaRPr sz="3400"/>
          </a:p>
        </p:txBody>
      </p:sp>
      <p:sp>
        <p:nvSpPr>
          <p:cNvPr id="86" name="Google Shape;86;p13"/>
          <p:cNvSpPr txBox="1">
            <a:spLocks noGrp="1"/>
          </p:cNvSpPr>
          <p:nvPr>
            <p:ph type="subTitle" idx="1"/>
          </p:nvPr>
        </p:nvSpPr>
        <p:spPr>
          <a:xfrm>
            <a:off x="689538" y="2715913"/>
            <a:ext cx="8222100" cy="4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Lecture</a:t>
            </a:r>
            <a:endParaRPr sz="2300"/>
          </a:p>
        </p:txBody>
      </p:sp>
      <p:sp>
        <p:nvSpPr>
          <p:cNvPr id="87" name="Google Shape;87;p13"/>
          <p:cNvSpPr txBox="1"/>
          <p:nvPr/>
        </p:nvSpPr>
        <p:spPr>
          <a:xfrm>
            <a:off x="689538" y="4082138"/>
            <a:ext cx="8222100" cy="432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solidFill>
                  <a:srgbClr val="FFE599"/>
                </a:solidFill>
              </a:rPr>
              <a:t>Health Information Systems, 21 June - 3 July, 2021</a:t>
            </a:r>
            <a:endParaRPr sz="1500" b="1">
              <a:solidFill>
                <a:srgbClr val="FFE599"/>
              </a:solidFill>
            </a:endParaRPr>
          </a:p>
          <a:p>
            <a:pPr marL="0" lvl="0" indent="0" algn="l" rtl="0">
              <a:lnSpc>
                <a:spcPct val="115000"/>
              </a:lnSpc>
              <a:spcBef>
                <a:spcPts val="0"/>
              </a:spcBef>
              <a:spcAft>
                <a:spcPts val="0"/>
              </a:spcAft>
              <a:buNone/>
            </a:pPr>
            <a:r>
              <a:rPr lang="en" sz="1500" b="1">
                <a:solidFill>
                  <a:srgbClr val="FFE599"/>
                </a:solidFill>
              </a:rPr>
              <a:t>Stockholm University</a:t>
            </a:r>
            <a:endParaRPr sz="1500" b="1">
              <a:solidFill>
                <a:srgbClr val="FFE599"/>
              </a:solidFill>
            </a:endParaRPr>
          </a:p>
          <a:p>
            <a:pPr marL="0" lvl="0" indent="0" algn="l" rtl="0">
              <a:lnSpc>
                <a:spcPct val="115000"/>
              </a:lnSpc>
              <a:spcBef>
                <a:spcPts val="0"/>
              </a:spcBef>
              <a:spcAft>
                <a:spcPts val="0"/>
              </a:spcAft>
              <a:buNone/>
            </a:pPr>
            <a:endParaRPr sz="1500" b="1">
              <a:solidFill>
                <a:srgbClr val="FFE599"/>
              </a:solidFill>
            </a:endParaRPr>
          </a:p>
          <a:p>
            <a:pPr marL="0" lvl="0" indent="0" algn="l" rtl="0">
              <a:lnSpc>
                <a:spcPct val="115000"/>
              </a:lnSpc>
              <a:spcBef>
                <a:spcPts val="0"/>
              </a:spcBef>
              <a:spcAft>
                <a:spcPts val="0"/>
              </a:spcAft>
              <a:buNone/>
            </a:pPr>
            <a:endParaRPr sz="1500" b="1">
              <a:solidFill>
                <a:srgbClr val="FFE599"/>
              </a:solidFill>
            </a:endParaRPr>
          </a:p>
          <a:p>
            <a:pPr marL="0" lvl="0" indent="0" algn="l" rtl="0">
              <a:lnSpc>
                <a:spcPct val="115000"/>
              </a:lnSpc>
              <a:spcBef>
                <a:spcPts val="0"/>
              </a:spcBef>
              <a:spcAft>
                <a:spcPts val="0"/>
              </a:spcAft>
              <a:buNone/>
            </a:pPr>
            <a:endParaRPr sz="1500" b="1">
              <a:solidFill>
                <a:srgbClr val="FFE599"/>
              </a:solidFill>
            </a:endParaRPr>
          </a:p>
          <a:p>
            <a:pPr marL="0" lvl="0" indent="0" algn="l" rtl="0">
              <a:lnSpc>
                <a:spcPct val="115000"/>
              </a:lnSpc>
              <a:spcBef>
                <a:spcPts val="0"/>
              </a:spcBef>
              <a:spcAft>
                <a:spcPts val="0"/>
              </a:spcAft>
              <a:buNone/>
            </a:pPr>
            <a:r>
              <a:rPr lang="en" sz="1500" b="1">
                <a:solidFill>
                  <a:srgbClr val="FFE599"/>
                </a:solidFill>
                <a:latin typeface="Roboto"/>
                <a:ea typeface="Roboto"/>
                <a:cs typeface="Roboto"/>
                <a:sym typeface="Roboto"/>
              </a:rPr>
              <a:t>ccc</a:t>
            </a:r>
            <a:endParaRPr sz="1500" b="1">
              <a:solidFill>
                <a:srgbClr val="FFE599"/>
              </a:solidFill>
              <a:latin typeface="Roboto"/>
              <a:ea typeface="Roboto"/>
              <a:cs typeface="Roboto"/>
              <a:sym typeface="Roboto"/>
            </a:endParaRPr>
          </a:p>
        </p:txBody>
      </p:sp>
      <p:pic>
        <p:nvPicPr>
          <p:cNvPr id="2" name="Audio 1">
            <a:hlinkClick r:id="" action="ppaction://media"/>
            <a:extLst>
              <a:ext uri="{FF2B5EF4-FFF2-40B4-BE49-F238E27FC236}">
                <a16:creationId xmlns:a16="http://schemas.microsoft.com/office/drawing/2014/main" id="{FB2DD3D4-05F0-4093-A653-FE9A1F219F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82"/>
    </mc:Choice>
    <mc:Fallback>
      <p:transition spd="slow" advTm="1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integration using APIs</a:t>
            </a:r>
            <a:endParaRPr/>
          </a:p>
        </p:txBody>
      </p:sp>
      <p:sp>
        <p:nvSpPr>
          <p:cNvPr id="147" name="Google Shape;147;p22"/>
          <p:cNvSpPr txBox="1">
            <a:spLocks noGrp="1"/>
          </p:cNvSpPr>
          <p:nvPr>
            <p:ph type="body" idx="1"/>
          </p:nvPr>
        </p:nvSpPr>
        <p:spPr>
          <a:xfrm>
            <a:off x="311700" y="1350150"/>
            <a:ext cx="7581000" cy="10449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SzPts val="1700"/>
              <a:buChar char="●"/>
            </a:pPr>
            <a:r>
              <a:rPr lang="en" sz="1700" b="1">
                <a:solidFill>
                  <a:srgbClr val="666666"/>
                </a:solidFill>
                <a:highlight>
                  <a:srgbClr val="FFFFFF"/>
                </a:highlight>
                <a:latin typeface="Arial"/>
                <a:ea typeface="Arial"/>
                <a:cs typeface="Arial"/>
                <a:sym typeface="Arial"/>
              </a:rPr>
              <a:t>System integration using API </a:t>
            </a:r>
            <a:r>
              <a:rPr lang="en" sz="1700">
                <a:solidFill>
                  <a:srgbClr val="666666"/>
                </a:solidFill>
                <a:highlight>
                  <a:srgbClr val="FFFFFF"/>
                </a:highlight>
                <a:latin typeface="Arial"/>
                <a:ea typeface="Arial"/>
                <a:cs typeface="Arial"/>
                <a:sym typeface="Arial"/>
              </a:rPr>
              <a:t>– a connection of two or more systems using interfaces (APIs). This is a point-to-point solution.</a:t>
            </a: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148" name="Google Shape;148;p22"/>
          <p:cNvPicPr preferRelativeResize="0"/>
          <p:nvPr/>
        </p:nvPicPr>
        <p:blipFill>
          <a:blip r:embed="rId5">
            <a:alphaModFix/>
          </a:blip>
          <a:stretch>
            <a:fillRect/>
          </a:stretch>
        </p:blipFill>
        <p:spPr>
          <a:xfrm>
            <a:off x="4737500" y="2565663"/>
            <a:ext cx="3285775" cy="2027326"/>
          </a:xfrm>
          <a:prstGeom prst="rect">
            <a:avLst/>
          </a:prstGeom>
          <a:noFill/>
          <a:ln>
            <a:noFill/>
          </a:ln>
        </p:spPr>
      </p:pic>
      <p:pic>
        <p:nvPicPr>
          <p:cNvPr id="149" name="Google Shape;149;p22"/>
          <p:cNvPicPr preferRelativeResize="0"/>
          <p:nvPr/>
        </p:nvPicPr>
        <p:blipFill>
          <a:blip r:embed="rId6">
            <a:alphaModFix/>
          </a:blip>
          <a:stretch>
            <a:fillRect/>
          </a:stretch>
        </p:blipFill>
        <p:spPr>
          <a:xfrm>
            <a:off x="884925" y="2294663"/>
            <a:ext cx="3285776" cy="2569349"/>
          </a:xfrm>
          <a:prstGeom prst="rect">
            <a:avLst/>
          </a:prstGeom>
          <a:noFill/>
          <a:ln>
            <a:noFill/>
          </a:ln>
        </p:spPr>
      </p:pic>
      <p:pic>
        <p:nvPicPr>
          <p:cNvPr id="2" name="Audio 1">
            <a:hlinkClick r:id="" action="ppaction://media"/>
            <a:extLst>
              <a:ext uri="{FF2B5EF4-FFF2-40B4-BE49-F238E27FC236}">
                <a16:creationId xmlns:a16="http://schemas.microsoft.com/office/drawing/2014/main" id="{203DD911-5EE9-490D-9164-0EC8A91B79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7291"/>
    </mc:Choice>
    <mc:Fallback>
      <p:transition spd="slow" advTm="177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integration using an EAI engines</a:t>
            </a:r>
            <a:endParaRPr/>
          </a:p>
        </p:txBody>
      </p:sp>
      <p:pic>
        <p:nvPicPr>
          <p:cNvPr id="155" name="Google Shape;155;p23"/>
          <p:cNvPicPr preferRelativeResize="0"/>
          <p:nvPr/>
        </p:nvPicPr>
        <p:blipFill>
          <a:blip r:embed="rId5">
            <a:alphaModFix/>
          </a:blip>
          <a:stretch>
            <a:fillRect/>
          </a:stretch>
        </p:blipFill>
        <p:spPr>
          <a:xfrm>
            <a:off x="3979449" y="2358475"/>
            <a:ext cx="4460824" cy="2699500"/>
          </a:xfrm>
          <a:prstGeom prst="rect">
            <a:avLst/>
          </a:prstGeom>
          <a:noFill/>
          <a:ln>
            <a:noFill/>
          </a:ln>
        </p:spPr>
      </p:pic>
      <p:sp>
        <p:nvSpPr>
          <p:cNvPr id="156" name="Google Shape;156;p23"/>
          <p:cNvSpPr txBox="1">
            <a:spLocks noGrp="1"/>
          </p:cNvSpPr>
          <p:nvPr>
            <p:ph type="body" idx="1"/>
          </p:nvPr>
        </p:nvSpPr>
        <p:spPr>
          <a:xfrm>
            <a:off x="311700" y="1350150"/>
            <a:ext cx="7581000" cy="33390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SzPts val="1700"/>
              <a:buChar char="●"/>
            </a:pPr>
            <a:r>
              <a:rPr lang="en" sz="1700" b="1">
                <a:solidFill>
                  <a:srgbClr val="666666"/>
                </a:solidFill>
                <a:highlight>
                  <a:srgbClr val="FFFFFF"/>
                </a:highlight>
                <a:latin typeface="Arial"/>
                <a:ea typeface="Arial"/>
                <a:cs typeface="Arial"/>
                <a:sym typeface="Arial"/>
              </a:rPr>
              <a:t>System integration using an EAI engine </a:t>
            </a:r>
            <a:r>
              <a:rPr lang="en" sz="1700">
                <a:solidFill>
                  <a:srgbClr val="666666"/>
                </a:solidFill>
                <a:highlight>
                  <a:srgbClr val="FFFFFF"/>
                </a:highlight>
                <a:latin typeface="Arial"/>
                <a:ea typeface="Arial"/>
                <a:cs typeface="Arial"/>
                <a:sym typeface="Arial"/>
              </a:rPr>
              <a:t>– a connection of two or more systems using, for example, an integration solution such as EAI engine (also called message broker or enterprise service bus)</a:t>
            </a: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2" name="Audio 1">
            <a:hlinkClick r:id="" action="ppaction://media"/>
            <a:extLst>
              <a:ext uri="{FF2B5EF4-FFF2-40B4-BE49-F238E27FC236}">
                <a16:creationId xmlns:a16="http://schemas.microsoft.com/office/drawing/2014/main" id="{A48D50CE-0D9B-4C95-8193-9FEB73F255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557"/>
    </mc:Choice>
    <mc:Fallback>
      <p:transition spd="slow" advTm="11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integration using a national service platform</a:t>
            </a:r>
            <a:endParaRPr/>
          </a:p>
        </p:txBody>
      </p:sp>
      <p:sp>
        <p:nvSpPr>
          <p:cNvPr id="162" name="Google Shape;162;p24"/>
          <p:cNvSpPr txBox="1">
            <a:spLocks noGrp="1"/>
          </p:cNvSpPr>
          <p:nvPr>
            <p:ph type="body" idx="1"/>
          </p:nvPr>
        </p:nvSpPr>
        <p:spPr>
          <a:xfrm>
            <a:off x="311700" y="1350150"/>
            <a:ext cx="7581000" cy="33390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SzPts val="1700"/>
              <a:buChar char="●"/>
            </a:pPr>
            <a:r>
              <a:rPr lang="en" sz="1700" b="1">
                <a:solidFill>
                  <a:srgbClr val="666666"/>
                </a:solidFill>
                <a:highlight>
                  <a:srgbClr val="FFFFFF"/>
                </a:highlight>
                <a:latin typeface="Arial"/>
                <a:ea typeface="Arial"/>
                <a:cs typeface="Arial"/>
                <a:sym typeface="Arial"/>
              </a:rPr>
              <a:t>National or regional service platform</a:t>
            </a:r>
            <a:r>
              <a:rPr lang="en" sz="1700">
                <a:solidFill>
                  <a:srgbClr val="666666"/>
                </a:solidFill>
                <a:highlight>
                  <a:srgbClr val="FFFFFF"/>
                </a:highlight>
                <a:latin typeface="Arial"/>
                <a:ea typeface="Arial"/>
                <a:cs typeface="Arial"/>
                <a:sym typeface="Arial"/>
              </a:rPr>
              <a:t> – a system that extracts information from different EHRs and presents it in one shared platform. As well that sets the basis for linking and creating different information systems to facilitate information exchange.</a:t>
            </a: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163" name="Google Shape;163;p24"/>
          <p:cNvPicPr preferRelativeResize="0"/>
          <p:nvPr/>
        </p:nvPicPr>
        <p:blipFill>
          <a:blip r:embed="rId5">
            <a:alphaModFix/>
          </a:blip>
          <a:stretch>
            <a:fillRect/>
          </a:stretch>
        </p:blipFill>
        <p:spPr>
          <a:xfrm>
            <a:off x="3930275" y="2571750"/>
            <a:ext cx="4552926" cy="2284974"/>
          </a:xfrm>
          <a:prstGeom prst="rect">
            <a:avLst/>
          </a:prstGeom>
          <a:noFill/>
          <a:ln>
            <a:noFill/>
          </a:ln>
        </p:spPr>
      </p:pic>
      <p:pic>
        <p:nvPicPr>
          <p:cNvPr id="2" name="Audio 1">
            <a:hlinkClick r:id="" action="ppaction://media"/>
            <a:extLst>
              <a:ext uri="{FF2B5EF4-FFF2-40B4-BE49-F238E27FC236}">
                <a16:creationId xmlns:a16="http://schemas.microsoft.com/office/drawing/2014/main" id="{8B57D2B6-10BF-4D8C-9391-8A10C57684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8509"/>
    </mc:Choice>
    <mc:Fallback>
      <p:transition spd="slow" advTm="218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integration using an specific integration system</a:t>
            </a:r>
            <a:endParaRPr/>
          </a:p>
        </p:txBody>
      </p:sp>
      <p:sp>
        <p:nvSpPr>
          <p:cNvPr id="169" name="Google Shape;169;p25"/>
          <p:cNvSpPr txBox="1">
            <a:spLocks noGrp="1"/>
          </p:cNvSpPr>
          <p:nvPr>
            <p:ph type="body" idx="1"/>
          </p:nvPr>
        </p:nvSpPr>
        <p:spPr>
          <a:xfrm>
            <a:off x="311700" y="1350150"/>
            <a:ext cx="7581000" cy="13347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SzPts val="1700"/>
              <a:buChar char="●"/>
            </a:pPr>
            <a:r>
              <a:rPr lang="en" sz="1700" b="1">
                <a:solidFill>
                  <a:srgbClr val="666666"/>
                </a:solidFill>
                <a:highlight>
                  <a:srgbClr val="FFFFFF"/>
                </a:highlight>
                <a:latin typeface="Arial"/>
                <a:ea typeface="Arial"/>
                <a:cs typeface="Arial"/>
                <a:sym typeface="Arial"/>
              </a:rPr>
              <a:t>Integration system for communication between organisations </a:t>
            </a:r>
            <a:r>
              <a:rPr lang="en" sz="1700">
                <a:solidFill>
                  <a:srgbClr val="666666"/>
                </a:solidFill>
                <a:highlight>
                  <a:srgbClr val="FFFFFF"/>
                </a:highlight>
                <a:latin typeface="Arial"/>
                <a:ea typeface="Arial"/>
                <a:cs typeface="Arial"/>
                <a:sym typeface="Arial"/>
              </a:rPr>
              <a:t>- is a single, specific, system which just focuses on communication between actors in different organizations, but not used for daily operations by each actor.</a:t>
            </a: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170" name="Google Shape;170;p25"/>
          <p:cNvPicPr preferRelativeResize="0"/>
          <p:nvPr/>
        </p:nvPicPr>
        <p:blipFill>
          <a:blip r:embed="rId5">
            <a:alphaModFix/>
          </a:blip>
          <a:stretch>
            <a:fillRect/>
          </a:stretch>
        </p:blipFill>
        <p:spPr>
          <a:xfrm>
            <a:off x="2815425" y="2684850"/>
            <a:ext cx="4258885" cy="2153849"/>
          </a:xfrm>
          <a:prstGeom prst="rect">
            <a:avLst/>
          </a:prstGeom>
          <a:noFill/>
          <a:ln>
            <a:noFill/>
          </a:ln>
        </p:spPr>
      </p:pic>
      <p:pic>
        <p:nvPicPr>
          <p:cNvPr id="2" name="Audio 1">
            <a:hlinkClick r:id="" action="ppaction://media"/>
            <a:extLst>
              <a:ext uri="{FF2B5EF4-FFF2-40B4-BE49-F238E27FC236}">
                <a16:creationId xmlns:a16="http://schemas.microsoft.com/office/drawing/2014/main" id="{1FC65442-A49A-438E-B4B5-CA456FB3D5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2738"/>
    </mc:Choice>
    <mc:Fallback>
      <p:transition spd="slow" advTm="14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integration using a national service platform</a:t>
            </a:r>
            <a:endParaRPr/>
          </a:p>
        </p:txBody>
      </p:sp>
      <p:sp>
        <p:nvSpPr>
          <p:cNvPr id="176" name="Google Shape;176;p26"/>
          <p:cNvSpPr txBox="1">
            <a:spLocks noGrp="1"/>
          </p:cNvSpPr>
          <p:nvPr>
            <p:ph type="body" idx="1"/>
          </p:nvPr>
        </p:nvSpPr>
        <p:spPr>
          <a:xfrm>
            <a:off x="311700" y="1350150"/>
            <a:ext cx="7581000" cy="15174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SzPts val="1700"/>
              <a:buChar char="●"/>
            </a:pPr>
            <a:r>
              <a:rPr lang="en" sz="1700" b="1">
                <a:solidFill>
                  <a:srgbClr val="666666"/>
                </a:solidFill>
                <a:highlight>
                  <a:srgbClr val="FFFFFF"/>
                </a:highlight>
                <a:latin typeface="Arial"/>
                <a:ea typeface="Arial"/>
                <a:cs typeface="Arial"/>
                <a:sym typeface="Arial"/>
              </a:rPr>
              <a:t>Multifunctional singular EHR system</a:t>
            </a:r>
            <a:r>
              <a:rPr lang="en" sz="1700">
                <a:solidFill>
                  <a:srgbClr val="666666"/>
                </a:solidFill>
                <a:highlight>
                  <a:srgbClr val="FFFFFF"/>
                </a:highlight>
                <a:latin typeface="Arial"/>
                <a:ea typeface="Arial"/>
                <a:cs typeface="Arial"/>
                <a:sym typeface="Arial"/>
              </a:rPr>
              <a:t> – a single EHR system used by all in an organization, also for daily operations by each actor, achieving integration of the healthcare organization that use the system, like an ERP system in business</a:t>
            </a:r>
            <a:endParaRPr sz="17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177" name="Google Shape;177;p26"/>
          <p:cNvPicPr preferRelativeResize="0"/>
          <p:nvPr/>
        </p:nvPicPr>
        <p:blipFill>
          <a:blip r:embed="rId5">
            <a:alphaModFix/>
          </a:blip>
          <a:stretch>
            <a:fillRect/>
          </a:stretch>
        </p:blipFill>
        <p:spPr>
          <a:xfrm>
            <a:off x="2461075" y="2966275"/>
            <a:ext cx="3613322" cy="1971150"/>
          </a:xfrm>
          <a:prstGeom prst="rect">
            <a:avLst/>
          </a:prstGeom>
          <a:noFill/>
          <a:ln>
            <a:noFill/>
          </a:ln>
        </p:spPr>
      </p:pic>
      <p:pic>
        <p:nvPicPr>
          <p:cNvPr id="2" name="Audio 1">
            <a:hlinkClick r:id="" action="ppaction://media"/>
            <a:extLst>
              <a:ext uri="{FF2B5EF4-FFF2-40B4-BE49-F238E27FC236}">
                <a16:creationId xmlns:a16="http://schemas.microsoft.com/office/drawing/2014/main" id="{16FF9F25-E619-4AB7-9822-24C53AABF1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408"/>
    </mc:Choice>
    <mc:Fallback>
      <p:transition spd="slow" advTm="80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System integration using a data warehouse</a:t>
            </a:r>
            <a:endParaRPr/>
          </a:p>
        </p:txBody>
      </p:sp>
      <p:sp>
        <p:nvSpPr>
          <p:cNvPr id="183" name="Google Shape;183;p27"/>
          <p:cNvSpPr txBox="1">
            <a:spLocks noGrp="1"/>
          </p:cNvSpPr>
          <p:nvPr>
            <p:ph type="body" idx="1"/>
          </p:nvPr>
        </p:nvSpPr>
        <p:spPr>
          <a:xfrm>
            <a:off x="311700" y="1350150"/>
            <a:ext cx="3199800" cy="33390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SzPts val="1700"/>
              <a:buChar char="●"/>
            </a:pPr>
            <a:r>
              <a:rPr lang="en" sz="1700" b="1">
                <a:solidFill>
                  <a:srgbClr val="666666"/>
                </a:solidFill>
                <a:highlight>
                  <a:srgbClr val="FFFFFF"/>
                </a:highlight>
                <a:latin typeface="Arial"/>
                <a:ea typeface="Arial"/>
                <a:cs typeface="Arial"/>
                <a:sym typeface="Arial"/>
              </a:rPr>
              <a:t>A data warehouse </a:t>
            </a:r>
            <a:r>
              <a:rPr lang="en" sz="1700">
                <a:solidFill>
                  <a:srgbClr val="666666"/>
                </a:solidFill>
                <a:highlight>
                  <a:srgbClr val="FFFFFF"/>
                </a:highlight>
                <a:latin typeface="Arial"/>
                <a:ea typeface="Arial"/>
                <a:cs typeface="Arial"/>
                <a:sym typeface="Arial"/>
              </a:rPr>
              <a:t> – is a business intelligence system supportíng decision makers. It aggregate information in order to provide statistics, trends etc. Mostly for strategic and tactical decision, but could be used for operational decision as well.</a:t>
            </a:r>
            <a:endParaRPr sz="17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184" name="Google Shape;184;p27"/>
          <p:cNvPicPr preferRelativeResize="0"/>
          <p:nvPr/>
        </p:nvPicPr>
        <p:blipFill>
          <a:blip r:embed="rId5">
            <a:alphaModFix/>
          </a:blip>
          <a:stretch>
            <a:fillRect/>
          </a:stretch>
        </p:blipFill>
        <p:spPr>
          <a:xfrm>
            <a:off x="3463200" y="1686250"/>
            <a:ext cx="5242926" cy="3002901"/>
          </a:xfrm>
          <a:prstGeom prst="rect">
            <a:avLst/>
          </a:prstGeom>
          <a:noFill/>
          <a:ln>
            <a:noFill/>
          </a:ln>
        </p:spPr>
      </p:pic>
      <p:pic>
        <p:nvPicPr>
          <p:cNvPr id="2" name="Audio 1">
            <a:hlinkClick r:id="" action="ppaction://media"/>
            <a:extLst>
              <a:ext uri="{FF2B5EF4-FFF2-40B4-BE49-F238E27FC236}">
                <a16:creationId xmlns:a16="http://schemas.microsoft.com/office/drawing/2014/main" id="{FF4F96B1-C81B-4966-BABB-91F1FDDAE1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7570"/>
    </mc:Choice>
    <mc:Fallback>
      <p:transition spd="slow" advTm="18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50EB2FBF-2836-431A-A1B1-A16AAC7B2082}"/>
              </a:ext>
            </a:extLst>
          </p:cNvPr>
          <p:cNvSpPr txBox="1">
            <a:spLocks noGrp="1"/>
          </p:cNvSpPr>
          <p:nvPr>
            <p:ph type="title"/>
          </p:nvPr>
        </p:nvSpPr>
        <p:spPr>
          <a:xfrm>
            <a:off x="870709" y="1293363"/>
            <a:ext cx="7739893" cy="369335"/>
          </a:xfrm>
        </p:spPr>
        <p:txBody>
          <a:bodyPr>
            <a:spAutoFit/>
          </a:bodyPr>
          <a:lstStyle/>
          <a:p>
            <a:pPr marL="12701" lvl="0"/>
            <a:r>
              <a:rPr lang="en-US" sz="2400" spc="-5"/>
              <a:t>Why information standards in healthcare?</a:t>
            </a:r>
            <a:endParaRPr lang="en-US" sz="2400"/>
          </a:p>
        </p:txBody>
      </p:sp>
      <p:pic>
        <p:nvPicPr>
          <p:cNvPr id="3" name="Audio 2">
            <a:hlinkClick r:id="" action="ppaction://media"/>
            <a:extLst>
              <a:ext uri="{FF2B5EF4-FFF2-40B4-BE49-F238E27FC236}">
                <a16:creationId xmlns:a16="http://schemas.microsoft.com/office/drawing/2014/main" id="{E92E1F5F-14C9-4AE2-B5A0-F69145C977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653"/>
    </mc:Choice>
    <mc:Fallback>
      <p:transition spd="slow" advTm="1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56381AD-8793-44D2-933C-F6CBB8E32EB8}"/>
              </a:ext>
            </a:extLst>
          </p:cNvPr>
          <p:cNvSpPr txBox="1">
            <a:spLocks noGrp="1"/>
          </p:cNvSpPr>
          <p:nvPr>
            <p:ph type="title"/>
          </p:nvPr>
        </p:nvSpPr>
        <p:spPr>
          <a:xfrm>
            <a:off x="763011" y="251460"/>
            <a:ext cx="5713985" cy="430883"/>
          </a:xfrm>
        </p:spPr>
        <p:txBody>
          <a:bodyPr>
            <a:spAutoFit/>
          </a:bodyPr>
          <a:lstStyle/>
          <a:p>
            <a:pPr marL="12701" lvl="0"/>
            <a:r>
              <a:rPr lang="sv-SE" sz="2800" b="1" spc="-5"/>
              <a:t>Why information standards? </a:t>
            </a:r>
            <a:endParaRPr lang="sv-SE" sz="2800"/>
          </a:p>
        </p:txBody>
      </p:sp>
      <p:grpSp>
        <p:nvGrpSpPr>
          <p:cNvPr id="3" name="Group 5">
            <a:extLst>
              <a:ext uri="{FF2B5EF4-FFF2-40B4-BE49-F238E27FC236}">
                <a16:creationId xmlns:a16="http://schemas.microsoft.com/office/drawing/2014/main" id="{375BF5CF-DFA5-446B-B3B3-48D840D783BB}"/>
              </a:ext>
            </a:extLst>
          </p:cNvPr>
          <p:cNvGrpSpPr/>
          <p:nvPr/>
        </p:nvGrpSpPr>
        <p:grpSpPr>
          <a:xfrm>
            <a:off x="5638803" y="2190746"/>
            <a:ext cx="3428999" cy="1371599"/>
            <a:chOff x="5638803" y="2190746"/>
            <a:chExt cx="3428999" cy="1371599"/>
          </a:xfrm>
        </p:grpSpPr>
        <p:sp>
          <p:nvSpPr>
            <p:cNvPr id="4" name="TextBox 6">
              <a:extLst>
                <a:ext uri="{FF2B5EF4-FFF2-40B4-BE49-F238E27FC236}">
                  <a16:creationId xmlns:a16="http://schemas.microsoft.com/office/drawing/2014/main" id="{EF58A513-1978-4E26-AE19-36737401EAA1}"/>
                </a:ext>
              </a:extLst>
            </p:cNvPr>
            <p:cNvSpPr txBox="1"/>
            <p:nvPr/>
          </p:nvSpPr>
          <p:spPr>
            <a:xfrm>
              <a:off x="5638803" y="2553324"/>
              <a:ext cx="684858"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Care plan</a:t>
              </a:r>
            </a:p>
          </p:txBody>
        </p:sp>
        <p:grpSp>
          <p:nvGrpSpPr>
            <p:cNvPr id="5" name="Group 7">
              <a:extLst>
                <a:ext uri="{FF2B5EF4-FFF2-40B4-BE49-F238E27FC236}">
                  <a16:creationId xmlns:a16="http://schemas.microsoft.com/office/drawing/2014/main" id="{C9C1C5C6-D3C4-44EC-AB68-F87CC84176F0}"/>
                </a:ext>
              </a:extLst>
            </p:cNvPr>
            <p:cNvGrpSpPr/>
            <p:nvPr/>
          </p:nvGrpSpPr>
          <p:grpSpPr>
            <a:xfrm>
              <a:off x="5994422" y="2190746"/>
              <a:ext cx="3073380" cy="1371599"/>
              <a:chOff x="5994422" y="2190746"/>
              <a:chExt cx="3073380" cy="1371599"/>
            </a:xfrm>
          </p:grpSpPr>
          <p:sp>
            <p:nvSpPr>
              <p:cNvPr id="6" name="TextBox 8">
                <a:extLst>
                  <a:ext uri="{FF2B5EF4-FFF2-40B4-BE49-F238E27FC236}">
                    <a16:creationId xmlns:a16="http://schemas.microsoft.com/office/drawing/2014/main" id="{FB69B19B-B131-4635-84CD-186E47D18FD4}"/>
                  </a:ext>
                </a:extLst>
              </p:cNvPr>
              <p:cNvSpPr txBox="1"/>
              <p:nvPr/>
            </p:nvSpPr>
            <p:spPr>
              <a:xfrm>
                <a:off x="8043693" y="3049240"/>
                <a:ext cx="596774"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Referral</a:t>
                </a:r>
              </a:p>
            </p:txBody>
          </p:sp>
          <p:sp>
            <p:nvSpPr>
              <p:cNvPr id="7" name="TextBox 9">
                <a:extLst>
                  <a:ext uri="{FF2B5EF4-FFF2-40B4-BE49-F238E27FC236}">
                    <a16:creationId xmlns:a16="http://schemas.microsoft.com/office/drawing/2014/main" id="{048B687A-8FFC-404F-AAB7-1BBD1C9AC848}"/>
                  </a:ext>
                </a:extLst>
              </p:cNvPr>
              <p:cNvSpPr txBox="1"/>
              <p:nvPr/>
            </p:nvSpPr>
            <p:spPr>
              <a:xfrm>
                <a:off x="8208632" y="2377119"/>
                <a:ext cx="859170" cy="3957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Healthcare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activity</a:t>
                </a:r>
              </a:p>
            </p:txBody>
          </p:sp>
          <p:sp>
            <p:nvSpPr>
              <p:cNvPr id="8" name="TextBox 10">
                <a:extLst>
                  <a:ext uri="{FF2B5EF4-FFF2-40B4-BE49-F238E27FC236}">
                    <a16:creationId xmlns:a16="http://schemas.microsoft.com/office/drawing/2014/main" id="{8BE684CA-2EA1-483B-B211-EF16E8421828}"/>
                  </a:ext>
                </a:extLst>
              </p:cNvPr>
              <p:cNvSpPr txBox="1"/>
              <p:nvPr/>
            </p:nvSpPr>
            <p:spPr>
              <a:xfrm>
                <a:off x="7422477" y="2205020"/>
                <a:ext cx="1051002"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Patient</a:t>
                </a:r>
              </a:p>
            </p:txBody>
          </p:sp>
          <p:sp>
            <p:nvSpPr>
              <p:cNvPr id="9" name="TextBox 11">
                <a:extLst>
                  <a:ext uri="{FF2B5EF4-FFF2-40B4-BE49-F238E27FC236}">
                    <a16:creationId xmlns:a16="http://schemas.microsoft.com/office/drawing/2014/main" id="{6A182DB7-DCFE-4A8A-949F-3EC94ACC69D6}"/>
                  </a:ext>
                </a:extLst>
              </p:cNvPr>
              <p:cNvSpPr txBox="1"/>
              <p:nvPr/>
            </p:nvSpPr>
            <p:spPr>
              <a:xfrm>
                <a:off x="5994422" y="3223077"/>
                <a:ext cx="1572301"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Drug prescription</a:t>
                </a:r>
              </a:p>
            </p:txBody>
          </p:sp>
          <p:pic>
            <p:nvPicPr>
              <p:cNvPr id="10" name="Picture 12">
                <a:extLst>
                  <a:ext uri="{FF2B5EF4-FFF2-40B4-BE49-F238E27FC236}">
                    <a16:creationId xmlns:a16="http://schemas.microsoft.com/office/drawing/2014/main" id="{DDFEF257-2811-4451-881D-74790316441F}"/>
                  </a:ext>
                </a:extLst>
              </p:cNvPr>
              <p:cNvPicPr>
                <a:picLocks noChangeAspect="1"/>
              </p:cNvPicPr>
              <p:nvPr/>
            </p:nvPicPr>
            <p:blipFill>
              <a:blip r:embed="rId4"/>
              <a:stretch>
                <a:fillRect/>
              </a:stretch>
            </p:blipFill>
            <p:spPr>
              <a:xfrm>
                <a:off x="7494779" y="2453490"/>
                <a:ext cx="713853" cy="557399"/>
              </a:xfrm>
              <a:prstGeom prst="rect">
                <a:avLst/>
              </a:prstGeom>
              <a:noFill/>
              <a:ln cap="flat">
                <a:noFill/>
              </a:ln>
            </p:spPr>
          </p:pic>
          <p:pic>
            <p:nvPicPr>
              <p:cNvPr id="11" name="Picture 13">
                <a:extLst>
                  <a:ext uri="{FF2B5EF4-FFF2-40B4-BE49-F238E27FC236}">
                    <a16:creationId xmlns:a16="http://schemas.microsoft.com/office/drawing/2014/main" id="{1FB1DC20-0BF6-4E97-8A3A-6767B6E61BC3}"/>
                  </a:ext>
                </a:extLst>
              </p:cNvPr>
              <p:cNvPicPr>
                <a:picLocks noChangeAspect="1"/>
              </p:cNvPicPr>
              <p:nvPr/>
            </p:nvPicPr>
            <p:blipFill>
              <a:blip r:embed="rId5"/>
              <a:stretch>
                <a:fillRect/>
              </a:stretch>
            </p:blipFill>
            <p:spPr>
              <a:xfrm>
                <a:off x="6429530" y="2190746"/>
                <a:ext cx="977987" cy="552763"/>
              </a:xfrm>
              <a:prstGeom prst="rect">
                <a:avLst/>
              </a:prstGeom>
              <a:noFill/>
              <a:ln cap="flat">
                <a:noFill/>
              </a:ln>
            </p:spPr>
          </p:pic>
          <p:pic>
            <p:nvPicPr>
              <p:cNvPr id="12" name="Picture 14">
                <a:extLst>
                  <a:ext uri="{FF2B5EF4-FFF2-40B4-BE49-F238E27FC236}">
                    <a16:creationId xmlns:a16="http://schemas.microsoft.com/office/drawing/2014/main" id="{587B4634-2F72-4E2C-BA97-B9788EE5326E}"/>
                  </a:ext>
                </a:extLst>
              </p:cNvPr>
              <p:cNvPicPr>
                <a:picLocks noChangeAspect="1"/>
              </p:cNvPicPr>
              <p:nvPr/>
            </p:nvPicPr>
            <p:blipFill>
              <a:blip r:embed="rId6"/>
              <a:stretch>
                <a:fillRect/>
              </a:stretch>
            </p:blipFill>
            <p:spPr>
              <a:xfrm>
                <a:off x="7153314" y="3096322"/>
                <a:ext cx="902659" cy="466023"/>
              </a:xfrm>
              <a:prstGeom prst="rect">
                <a:avLst/>
              </a:prstGeom>
              <a:noFill/>
              <a:ln cap="flat">
                <a:noFill/>
              </a:ln>
            </p:spPr>
          </p:pic>
          <p:pic>
            <p:nvPicPr>
              <p:cNvPr id="13" name="Picture 15">
                <a:extLst>
                  <a:ext uri="{FF2B5EF4-FFF2-40B4-BE49-F238E27FC236}">
                    <a16:creationId xmlns:a16="http://schemas.microsoft.com/office/drawing/2014/main" id="{73CDA0AA-00DF-4833-891E-C9161B99F6C0}"/>
                  </a:ext>
                </a:extLst>
              </p:cNvPr>
              <p:cNvPicPr>
                <a:picLocks noChangeAspect="1"/>
              </p:cNvPicPr>
              <p:nvPr/>
            </p:nvPicPr>
            <p:blipFill>
              <a:blip r:embed="rId7"/>
              <a:stretch>
                <a:fillRect/>
              </a:stretch>
            </p:blipFill>
            <p:spPr>
              <a:xfrm>
                <a:off x="6011567" y="2816306"/>
                <a:ext cx="1082777" cy="376220"/>
              </a:xfrm>
              <a:prstGeom prst="rect">
                <a:avLst/>
              </a:prstGeom>
              <a:noFill/>
              <a:ln cap="flat">
                <a:noFill/>
              </a:ln>
            </p:spPr>
          </p:pic>
        </p:grpSp>
      </p:grpSp>
      <p:sp>
        <p:nvSpPr>
          <p:cNvPr id="14" name="Flowchart: Magnetic Disk 17">
            <a:extLst>
              <a:ext uri="{FF2B5EF4-FFF2-40B4-BE49-F238E27FC236}">
                <a16:creationId xmlns:a16="http://schemas.microsoft.com/office/drawing/2014/main" id="{0D53871A-749F-4043-B96A-0EF3FD0D0CF7}"/>
              </a:ext>
            </a:extLst>
          </p:cNvPr>
          <p:cNvSpPr/>
          <p:nvPr/>
        </p:nvSpPr>
        <p:spPr>
          <a:xfrm>
            <a:off x="914400" y="2464152"/>
            <a:ext cx="1294378" cy="907395"/>
          </a:xfrm>
          <a:custGeom>
            <a:avLst/>
            <a:gdLst>
              <a:gd name="f0" fmla="val 10800000"/>
              <a:gd name="f1" fmla="val 5400000"/>
              <a:gd name="f2" fmla="val 180"/>
              <a:gd name="f3" fmla="val w"/>
              <a:gd name="f4" fmla="val h"/>
              <a:gd name="f5" fmla="val 0"/>
              <a:gd name="f6" fmla="val 1294383"/>
              <a:gd name="f7" fmla="val 907394"/>
              <a:gd name="f8" fmla="val 151232"/>
              <a:gd name="f9" fmla="val 647192"/>
              <a:gd name="f10" fmla="val 756162"/>
              <a:gd name="f11" fmla="+- 0 0 -360"/>
              <a:gd name="f12" fmla="+- 0 0 -270"/>
              <a:gd name="f13" fmla="+- 0 0 -180"/>
              <a:gd name="f14" fmla="+- 0 0 -90"/>
              <a:gd name="f15" fmla="*/ f3 1 1294383"/>
              <a:gd name="f16" fmla="*/ f4 1 907394"/>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4383"/>
              <a:gd name="f31" fmla="*/ f24 1 907394"/>
              <a:gd name="f32" fmla="+- f26 0 f1"/>
              <a:gd name="f33" fmla="+- f27 0 f1"/>
              <a:gd name="f34" fmla="+- f28 0 f1"/>
              <a:gd name="f35" fmla="+- f29 0 f1"/>
              <a:gd name="f36" fmla="*/ 647192 1 f30"/>
              <a:gd name="f37" fmla="*/ 302465 1 f31"/>
              <a:gd name="f38" fmla="*/ 0 1 f31"/>
              <a:gd name="f39" fmla="*/ 0 1 f30"/>
              <a:gd name="f40" fmla="*/ 453697 1 f31"/>
              <a:gd name="f41" fmla="*/ 907394 1 f31"/>
              <a:gd name="f42" fmla="*/ 1294383 1 f30"/>
              <a:gd name="f43" fmla="*/ 756162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4383" h="907394" stroke="0">
                <a:moveTo>
                  <a:pt x="f5" y="f8"/>
                </a:moveTo>
                <a:arcTo wR="f9" hR="f8" stAng="f0" swAng="f0"/>
                <a:lnTo>
                  <a:pt x="f6" y="f10"/>
                </a:lnTo>
                <a:arcTo wR="f9" hR="f8" stAng="f5" swAng="f0"/>
                <a:close/>
              </a:path>
              <a:path w="1294383" h="907394" fill="none">
                <a:moveTo>
                  <a:pt x="f6" y="f8"/>
                </a:moveTo>
                <a:arcTo wR="f9" hR="f8" stAng="f5" swAng="f0"/>
              </a:path>
              <a:path w="1294383" h="907394"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New EHR with supplier specific concepts</a:t>
            </a:r>
          </a:p>
        </p:txBody>
      </p:sp>
      <p:pic>
        <p:nvPicPr>
          <p:cNvPr id="17" name="Audio 16">
            <a:hlinkClick r:id="" action="ppaction://media"/>
            <a:extLst>
              <a:ext uri="{FF2B5EF4-FFF2-40B4-BE49-F238E27FC236}">
                <a16:creationId xmlns:a16="http://schemas.microsoft.com/office/drawing/2014/main" id="{A325DC70-E30A-4A73-A166-39F77C12DF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191"/>
    </mc:Choice>
    <mc:Fallback>
      <p:transition spd="slow" advTm="60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3DF645D9-8DEA-4F3E-B77F-68574043D9B4}"/>
              </a:ext>
            </a:extLst>
          </p:cNvPr>
          <p:cNvSpPr txBox="1">
            <a:spLocks noGrp="1"/>
          </p:cNvSpPr>
          <p:nvPr>
            <p:ph type="title"/>
          </p:nvPr>
        </p:nvSpPr>
        <p:spPr>
          <a:xfrm>
            <a:off x="763011" y="251460"/>
            <a:ext cx="5713985" cy="430883"/>
          </a:xfrm>
        </p:spPr>
        <p:txBody>
          <a:bodyPr>
            <a:spAutoFit/>
          </a:bodyPr>
          <a:lstStyle/>
          <a:p>
            <a:pPr marL="12701" lvl="0"/>
            <a:r>
              <a:rPr lang="sv-SE" sz="2800" b="1" spc="-5"/>
              <a:t>Why information standards? </a:t>
            </a:r>
            <a:endParaRPr lang="sv-SE" sz="2800"/>
          </a:p>
        </p:txBody>
      </p:sp>
      <p:grpSp>
        <p:nvGrpSpPr>
          <p:cNvPr id="3" name="Group 5">
            <a:extLst>
              <a:ext uri="{FF2B5EF4-FFF2-40B4-BE49-F238E27FC236}">
                <a16:creationId xmlns:a16="http://schemas.microsoft.com/office/drawing/2014/main" id="{6BE57B80-049A-42D0-ABD9-11BB5802C4BA}"/>
              </a:ext>
            </a:extLst>
          </p:cNvPr>
          <p:cNvGrpSpPr/>
          <p:nvPr/>
        </p:nvGrpSpPr>
        <p:grpSpPr>
          <a:xfrm>
            <a:off x="5562596" y="2190746"/>
            <a:ext cx="3429009" cy="1371599"/>
            <a:chOff x="5562596" y="2190746"/>
            <a:chExt cx="3429009" cy="1371599"/>
          </a:xfrm>
        </p:grpSpPr>
        <p:sp>
          <p:nvSpPr>
            <p:cNvPr id="4" name="TextBox 6">
              <a:extLst>
                <a:ext uri="{FF2B5EF4-FFF2-40B4-BE49-F238E27FC236}">
                  <a16:creationId xmlns:a16="http://schemas.microsoft.com/office/drawing/2014/main" id="{5D35CB51-7408-4535-B421-69DDB9905844}"/>
                </a:ext>
              </a:extLst>
            </p:cNvPr>
            <p:cNvSpPr txBox="1"/>
            <p:nvPr/>
          </p:nvSpPr>
          <p:spPr>
            <a:xfrm>
              <a:off x="5562596" y="2553324"/>
              <a:ext cx="684858"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Care plan</a:t>
              </a:r>
            </a:p>
          </p:txBody>
        </p:sp>
        <p:grpSp>
          <p:nvGrpSpPr>
            <p:cNvPr id="5" name="Group 7">
              <a:extLst>
                <a:ext uri="{FF2B5EF4-FFF2-40B4-BE49-F238E27FC236}">
                  <a16:creationId xmlns:a16="http://schemas.microsoft.com/office/drawing/2014/main" id="{985ABCED-4CB7-4DB3-92F2-08568F9894F3}"/>
                </a:ext>
              </a:extLst>
            </p:cNvPr>
            <p:cNvGrpSpPr/>
            <p:nvPr/>
          </p:nvGrpSpPr>
          <p:grpSpPr>
            <a:xfrm>
              <a:off x="5918225" y="2190746"/>
              <a:ext cx="3073380" cy="1371599"/>
              <a:chOff x="5918225" y="2190746"/>
              <a:chExt cx="3073380" cy="1371599"/>
            </a:xfrm>
          </p:grpSpPr>
          <p:sp>
            <p:nvSpPr>
              <p:cNvPr id="6" name="TextBox 8">
                <a:extLst>
                  <a:ext uri="{FF2B5EF4-FFF2-40B4-BE49-F238E27FC236}">
                    <a16:creationId xmlns:a16="http://schemas.microsoft.com/office/drawing/2014/main" id="{18023759-79E0-423B-9E1F-8A08E8BEF58F}"/>
                  </a:ext>
                </a:extLst>
              </p:cNvPr>
              <p:cNvSpPr txBox="1"/>
              <p:nvPr/>
            </p:nvSpPr>
            <p:spPr>
              <a:xfrm>
                <a:off x="7967496" y="3049240"/>
                <a:ext cx="596774"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Referral</a:t>
                </a:r>
              </a:p>
            </p:txBody>
          </p:sp>
          <p:sp>
            <p:nvSpPr>
              <p:cNvPr id="7" name="TextBox 9">
                <a:extLst>
                  <a:ext uri="{FF2B5EF4-FFF2-40B4-BE49-F238E27FC236}">
                    <a16:creationId xmlns:a16="http://schemas.microsoft.com/office/drawing/2014/main" id="{224D9FFB-324A-45B8-BB1C-A24A6AA5ED18}"/>
                  </a:ext>
                </a:extLst>
              </p:cNvPr>
              <p:cNvSpPr txBox="1"/>
              <p:nvPr/>
            </p:nvSpPr>
            <p:spPr>
              <a:xfrm>
                <a:off x="8132435" y="2377119"/>
                <a:ext cx="859170" cy="3957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Healthcare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activity</a:t>
                </a:r>
              </a:p>
            </p:txBody>
          </p:sp>
          <p:sp>
            <p:nvSpPr>
              <p:cNvPr id="8" name="TextBox 10">
                <a:extLst>
                  <a:ext uri="{FF2B5EF4-FFF2-40B4-BE49-F238E27FC236}">
                    <a16:creationId xmlns:a16="http://schemas.microsoft.com/office/drawing/2014/main" id="{9B973DEE-C99A-4ED2-8867-990A9567CB6E}"/>
                  </a:ext>
                </a:extLst>
              </p:cNvPr>
              <p:cNvSpPr txBox="1"/>
              <p:nvPr/>
            </p:nvSpPr>
            <p:spPr>
              <a:xfrm>
                <a:off x="7346280" y="2205020"/>
                <a:ext cx="1051002"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Patient</a:t>
                </a:r>
              </a:p>
            </p:txBody>
          </p:sp>
          <p:sp>
            <p:nvSpPr>
              <p:cNvPr id="9" name="TextBox 11">
                <a:extLst>
                  <a:ext uri="{FF2B5EF4-FFF2-40B4-BE49-F238E27FC236}">
                    <a16:creationId xmlns:a16="http://schemas.microsoft.com/office/drawing/2014/main" id="{624FA318-E330-416E-BEDA-E54BBE37DEE1}"/>
                  </a:ext>
                </a:extLst>
              </p:cNvPr>
              <p:cNvSpPr txBox="1"/>
              <p:nvPr/>
            </p:nvSpPr>
            <p:spPr>
              <a:xfrm>
                <a:off x="5918225" y="3223077"/>
                <a:ext cx="1572301"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Drug prescription</a:t>
                </a:r>
              </a:p>
            </p:txBody>
          </p:sp>
          <p:pic>
            <p:nvPicPr>
              <p:cNvPr id="10" name="Picture 12">
                <a:extLst>
                  <a:ext uri="{FF2B5EF4-FFF2-40B4-BE49-F238E27FC236}">
                    <a16:creationId xmlns:a16="http://schemas.microsoft.com/office/drawing/2014/main" id="{75C8E430-B37C-4E7D-A115-828C2BEC73BC}"/>
                  </a:ext>
                </a:extLst>
              </p:cNvPr>
              <p:cNvPicPr>
                <a:picLocks noChangeAspect="1"/>
              </p:cNvPicPr>
              <p:nvPr/>
            </p:nvPicPr>
            <p:blipFill>
              <a:blip r:embed="rId4"/>
              <a:stretch>
                <a:fillRect/>
              </a:stretch>
            </p:blipFill>
            <p:spPr>
              <a:xfrm>
                <a:off x="7418572" y="2453490"/>
                <a:ext cx="713853" cy="557399"/>
              </a:xfrm>
              <a:prstGeom prst="rect">
                <a:avLst/>
              </a:prstGeom>
              <a:noFill/>
              <a:ln cap="flat">
                <a:noFill/>
              </a:ln>
            </p:spPr>
          </p:pic>
          <p:pic>
            <p:nvPicPr>
              <p:cNvPr id="11" name="Picture 13">
                <a:extLst>
                  <a:ext uri="{FF2B5EF4-FFF2-40B4-BE49-F238E27FC236}">
                    <a16:creationId xmlns:a16="http://schemas.microsoft.com/office/drawing/2014/main" id="{7F3C0C8A-F238-4580-8FE2-63EAD7D84597}"/>
                  </a:ext>
                </a:extLst>
              </p:cNvPr>
              <p:cNvPicPr>
                <a:picLocks noChangeAspect="1"/>
              </p:cNvPicPr>
              <p:nvPr/>
            </p:nvPicPr>
            <p:blipFill>
              <a:blip r:embed="rId5"/>
              <a:stretch>
                <a:fillRect/>
              </a:stretch>
            </p:blipFill>
            <p:spPr>
              <a:xfrm>
                <a:off x="6353333" y="2190746"/>
                <a:ext cx="977987" cy="552763"/>
              </a:xfrm>
              <a:prstGeom prst="rect">
                <a:avLst/>
              </a:prstGeom>
              <a:noFill/>
              <a:ln cap="flat">
                <a:noFill/>
              </a:ln>
            </p:spPr>
          </p:pic>
          <p:pic>
            <p:nvPicPr>
              <p:cNvPr id="12" name="Picture 14">
                <a:extLst>
                  <a:ext uri="{FF2B5EF4-FFF2-40B4-BE49-F238E27FC236}">
                    <a16:creationId xmlns:a16="http://schemas.microsoft.com/office/drawing/2014/main" id="{AA4380C6-C550-4AAD-BB53-59C1745F6E6E}"/>
                  </a:ext>
                </a:extLst>
              </p:cNvPr>
              <p:cNvPicPr>
                <a:picLocks noChangeAspect="1"/>
              </p:cNvPicPr>
              <p:nvPr/>
            </p:nvPicPr>
            <p:blipFill>
              <a:blip r:embed="rId6"/>
              <a:stretch>
                <a:fillRect/>
              </a:stretch>
            </p:blipFill>
            <p:spPr>
              <a:xfrm>
                <a:off x="7077117" y="3096322"/>
                <a:ext cx="902659" cy="466023"/>
              </a:xfrm>
              <a:prstGeom prst="rect">
                <a:avLst/>
              </a:prstGeom>
              <a:noFill/>
              <a:ln cap="flat">
                <a:noFill/>
              </a:ln>
            </p:spPr>
          </p:pic>
          <p:pic>
            <p:nvPicPr>
              <p:cNvPr id="13" name="Picture 15">
                <a:extLst>
                  <a:ext uri="{FF2B5EF4-FFF2-40B4-BE49-F238E27FC236}">
                    <a16:creationId xmlns:a16="http://schemas.microsoft.com/office/drawing/2014/main" id="{6B15E9B5-FA42-43C3-A3B9-06A99F6632B3}"/>
                  </a:ext>
                </a:extLst>
              </p:cNvPr>
              <p:cNvPicPr>
                <a:picLocks noChangeAspect="1"/>
              </p:cNvPicPr>
              <p:nvPr/>
            </p:nvPicPr>
            <p:blipFill>
              <a:blip r:embed="rId7"/>
              <a:stretch>
                <a:fillRect/>
              </a:stretch>
            </p:blipFill>
            <p:spPr>
              <a:xfrm>
                <a:off x="5935361" y="2816306"/>
                <a:ext cx="1082777" cy="376220"/>
              </a:xfrm>
              <a:prstGeom prst="rect">
                <a:avLst/>
              </a:prstGeom>
              <a:noFill/>
              <a:ln cap="flat">
                <a:noFill/>
              </a:ln>
            </p:spPr>
          </p:pic>
        </p:grpSp>
      </p:grpSp>
      <p:sp>
        <p:nvSpPr>
          <p:cNvPr id="14" name="Rectangle 16">
            <a:extLst>
              <a:ext uri="{FF2B5EF4-FFF2-40B4-BE49-F238E27FC236}">
                <a16:creationId xmlns:a16="http://schemas.microsoft.com/office/drawing/2014/main" id="{D915FC45-03EC-4E8A-81F5-C75C81D57E83}"/>
              </a:ext>
            </a:extLst>
          </p:cNvPr>
          <p:cNvSpPr/>
          <p:nvPr/>
        </p:nvSpPr>
        <p:spPr>
          <a:xfrm>
            <a:off x="6618966" y="2595012"/>
            <a:ext cx="1141985" cy="509832"/>
          </a:xfrm>
          <a:prstGeom prst="rect">
            <a:avLst/>
          </a:pr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4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Concepts used in health care practice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600" b="0" i="0" u="none" strike="noStrike" kern="1200" cap="none" spc="0" baseline="0">
              <a:solidFill>
                <a:srgbClr val="002F5F"/>
              </a:solidFill>
              <a:uFillTx/>
              <a:latin typeface="Calibri"/>
            </a:endParaRPr>
          </a:p>
        </p:txBody>
      </p:sp>
      <p:sp>
        <p:nvSpPr>
          <p:cNvPr id="15" name="Flowchart: Magnetic Disk 17">
            <a:extLst>
              <a:ext uri="{FF2B5EF4-FFF2-40B4-BE49-F238E27FC236}">
                <a16:creationId xmlns:a16="http://schemas.microsoft.com/office/drawing/2014/main" id="{F46CC29C-DF92-4E2B-9D2D-B38975B49C4C}"/>
              </a:ext>
            </a:extLst>
          </p:cNvPr>
          <p:cNvSpPr/>
          <p:nvPr/>
        </p:nvSpPr>
        <p:spPr>
          <a:xfrm>
            <a:off x="763011" y="2553114"/>
            <a:ext cx="1294378" cy="907395"/>
          </a:xfrm>
          <a:custGeom>
            <a:avLst/>
            <a:gdLst>
              <a:gd name="f0" fmla="val 10800000"/>
              <a:gd name="f1" fmla="val 5400000"/>
              <a:gd name="f2" fmla="val 180"/>
              <a:gd name="f3" fmla="val w"/>
              <a:gd name="f4" fmla="val h"/>
              <a:gd name="f5" fmla="val 0"/>
              <a:gd name="f6" fmla="val 1294383"/>
              <a:gd name="f7" fmla="val 907394"/>
              <a:gd name="f8" fmla="val 151232"/>
              <a:gd name="f9" fmla="val 647192"/>
              <a:gd name="f10" fmla="val 756162"/>
              <a:gd name="f11" fmla="+- 0 0 -360"/>
              <a:gd name="f12" fmla="+- 0 0 -270"/>
              <a:gd name="f13" fmla="+- 0 0 -180"/>
              <a:gd name="f14" fmla="+- 0 0 -90"/>
              <a:gd name="f15" fmla="*/ f3 1 1294383"/>
              <a:gd name="f16" fmla="*/ f4 1 907394"/>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4383"/>
              <a:gd name="f31" fmla="*/ f24 1 907394"/>
              <a:gd name="f32" fmla="+- f26 0 f1"/>
              <a:gd name="f33" fmla="+- f27 0 f1"/>
              <a:gd name="f34" fmla="+- f28 0 f1"/>
              <a:gd name="f35" fmla="+- f29 0 f1"/>
              <a:gd name="f36" fmla="*/ 647192 1 f30"/>
              <a:gd name="f37" fmla="*/ 302465 1 f31"/>
              <a:gd name="f38" fmla="*/ 0 1 f31"/>
              <a:gd name="f39" fmla="*/ 0 1 f30"/>
              <a:gd name="f40" fmla="*/ 453697 1 f31"/>
              <a:gd name="f41" fmla="*/ 907394 1 f31"/>
              <a:gd name="f42" fmla="*/ 1294383 1 f30"/>
              <a:gd name="f43" fmla="*/ 756162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4383" h="907394" stroke="0">
                <a:moveTo>
                  <a:pt x="f5" y="f8"/>
                </a:moveTo>
                <a:arcTo wR="f9" hR="f8" stAng="f0" swAng="f0"/>
                <a:lnTo>
                  <a:pt x="f6" y="f10"/>
                </a:lnTo>
                <a:arcTo wR="f9" hR="f8" stAng="f5" swAng="f0"/>
                <a:close/>
              </a:path>
              <a:path w="1294383" h="907394" fill="none">
                <a:moveTo>
                  <a:pt x="f6" y="f8"/>
                </a:moveTo>
                <a:arcTo wR="f9" hR="f8" stAng="f5" swAng="f0"/>
              </a:path>
              <a:path w="1294383" h="907394"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New EHR with supplier specific concepts</a:t>
            </a:r>
          </a:p>
        </p:txBody>
      </p:sp>
      <p:pic>
        <p:nvPicPr>
          <p:cNvPr id="16" name="Audio 15">
            <a:hlinkClick r:id="" action="ppaction://media"/>
            <a:extLst>
              <a:ext uri="{FF2B5EF4-FFF2-40B4-BE49-F238E27FC236}">
                <a16:creationId xmlns:a16="http://schemas.microsoft.com/office/drawing/2014/main" id="{5C39807F-5839-4879-A56C-F62912AFE5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76"/>
    </mc:Choice>
    <mc:Fallback>
      <p:transition spd="slow" advTm="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BC68366B-6570-4F84-A68D-4C95A84BA857}"/>
              </a:ext>
            </a:extLst>
          </p:cNvPr>
          <p:cNvSpPr txBox="1">
            <a:spLocks noGrp="1"/>
          </p:cNvSpPr>
          <p:nvPr>
            <p:ph type="title"/>
          </p:nvPr>
        </p:nvSpPr>
        <p:spPr>
          <a:xfrm>
            <a:off x="763011" y="251460"/>
            <a:ext cx="5713985" cy="430883"/>
          </a:xfrm>
        </p:spPr>
        <p:txBody>
          <a:bodyPr>
            <a:spAutoFit/>
          </a:bodyPr>
          <a:lstStyle/>
          <a:p>
            <a:pPr marL="12701" lvl="0"/>
            <a:r>
              <a:rPr lang="sv-SE" sz="2800" b="1" spc="-5"/>
              <a:t>Why information standards? </a:t>
            </a:r>
            <a:endParaRPr lang="sv-SE" sz="2800"/>
          </a:p>
        </p:txBody>
      </p:sp>
      <p:grpSp>
        <p:nvGrpSpPr>
          <p:cNvPr id="3" name="Group 5">
            <a:extLst>
              <a:ext uri="{FF2B5EF4-FFF2-40B4-BE49-F238E27FC236}">
                <a16:creationId xmlns:a16="http://schemas.microsoft.com/office/drawing/2014/main" id="{7A764EF3-AD76-40DC-A11E-3E2765D14CC0}"/>
              </a:ext>
            </a:extLst>
          </p:cNvPr>
          <p:cNvGrpSpPr/>
          <p:nvPr/>
        </p:nvGrpSpPr>
        <p:grpSpPr>
          <a:xfrm>
            <a:off x="5562596" y="2190746"/>
            <a:ext cx="3429009" cy="1371599"/>
            <a:chOff x="5562596" y="2190746"/>
            <a:chExt cx="3429009" cy="1371599"/>
          </a:xfrm>
        </p:grpSpPr>
        <p:sp>
          <p:nvSpPr>
            <p:cNvPr id="4" name="TextBox 6">
              <a:extLst>
                <a:ext uri="{FF2B5EF4-FFF2-40B4-BE49-F238E27FC236}">
                  <a16:creationId xmlns:a16="http://schemas.microsoft.com/office/drawing/2014/main" id="{1BB08F4C-AA5F-4880-BE14-06372BDA721A}"/>
                </a:ext>
              </a:extLst>
            </p:cNvPr>
            <p:cNvSpPr txBox="1"/>
            <p:nvPr/>
          </p:nvSpPr>
          <p:spPr>
            <a:xfrm>
              <a:off x="5562596" y="2553324"/>
              <a:ext cx="684858"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Care plan</a:t>
              </a:r>
            </a:p>
          </p:txBody>
        </p:sp>
        <p:grpSp>
          <p:nvGrpSpPr>
            <p:cNvPr id="5" name="Group 7">
              <a:extLst>
                <a:ext uri="{FF2B5EF4-FFF2-40B4-BE49-F238E27FC236}">
                  <a16:creationId xmlns:a16="http://schemas.microsoft.com/office/drawing/2014/main" id="{9C07E09D-45B9-4116-B08D-73D44E16DCD1}"/>
                </a:ext>
              </a:extLst>
            </p:cNvPr>
            <p:cNvGrpSpPr/>
            <p:nvPr/>
          </p:nvGrpSpPr>
          <p:grpSpPr>
            <a:xfrm>
              <a:off x="5918225" y="2190746"/>
              <a:ext cx="3073380" cy="1371599"/>
              <a:chOff x="5918225" y="2190746"/>
              <a:chExt cx="3073380" cy="1371599"/>
            </a:xfrm>
          </p:grpSpPr>
          <p:sp>
            <p:nvSpPr>
              <p:cNvPr id="6" name="TextBox 8">
                <a:extLst>
                  <a:ext uri="{FF2B5EF4-FFF2-40B4-BE49-F238E27FC236}">
                    <a16:creationId xmlns:a16="http://schemas.microsoft.com/office/drawing/2014/main" id="{CDD32820-1B8F-4AD2-976D-D2ADBE138615}"/>
                  </a:ext>
                </a:extLst>
              </p:cNvPr>
              <p:cNvSpPr txBox="1"/>
              <p:nvPr/>
            </p:nvSpPr>
            <p:spPr>
              <a:xfrm>
                <a:off x="7967496" y="3049240"/>
                <a:ext cx="596774"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Referral</a:t>
                </a:r>
              </a:p>
            </p:txBody>
          </p:sp>
          <p:sp>
            <p:nvSpPr>
              <p:cNvPr id="7" name="TextBox 9">
                <a:extLst>
                  <a:ext uri="{FF2B5EF4-FFF2-40B4-BE49-F238E27FC236}">
                    <a16:creationId xmlns:a16="http://schemas.microsoft.com/office/drawing/2014/main" id="{FB3C8C7C-DB32-42A8-A170-9D8EC314F540}"/>
                  </a:ext>
                </a:extLst>
              </p:cNvPr>
              <p:cNvSpPr txBox="1"/>
              <p:nvPr/>
            </p:nvSpPr>
            <p:spPr>
              <a:xfrm>
                <a:off x="8132435" y="2377119"/>
                <a:ext cx="859170" cy="3957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Healthcare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activity</a:t>
                </a:r>
              </a:p>
            </p:txBody>
          </p:sp>
          <p:sp>
            <p:nvSpPr>
              <p:cNvPr id="8" name="TextBox 10">
                <a:extLst>
                  <a:ext uri="{FF2B5EF4-FFF2-40B4-BE49-F238E27FC236}">
                    <a16:creationId xmlns:a16="http://schemas.microsoft.com/office/drawing/2014/main" id="{EE88D156-573D-4C00-B6F3-A005029AC7D6}"/>
                  </a:ext>
                </a:extLst>
              </p:cNvPr>
              <p:cNvSpPr txBox="1"/>
              <p:nvPr/>
            </p:nvSpPr>
            <p:spPr>
              <a:xfrm>
                <a:off x="7346280" y="2205020"/>
                <a:ext cx="1051002"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Patient</a:t>
                </a:r>
              </a:p>
            </p:txBody>
          </p:sp>
          <p:sp>
            <p:nvSpPr>
              <p:cNvPr id="9" name="TextBox 11">
                <a:extLst>
                  <a:ext uri="{FF2B5EF4-FFF2-40B4-BE49-F238E27FC236}">
                    <a16:creationId xmlns:a16="http://schemas.microsoft.com/office/drawing/2014/main" id="{D8DF39CB-F946-4D6D-8DD1-9B2F5382F440}"/>
                  </a:ext>
                </a:extLst>
              </p:cNvPr>
              <p:cNvSpPr txBox="1"/>
              <p:nvPr/>
            </p:nvSpPr>
            <p:spPr>
              <a:xfrm>
                <a:off x="5918225" y="3223077"/>
                <a:ext cx="1572301"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Drug prescription</a:t>
                </a:r>
              </a:p>
            </p:txBody>
          </p:sp>
          <p:pic>
            <p:nvPicPr>
              <p:cNvPr id="10" name="Picture 12">
                <a:extLst>
                  <a:ext uri="{FF2B5EF4-FFF2-40B4-BE49-F238E27FC236}">
                    <a16:creationId xmlns:a16="http://schemas.microsoft.com/office/drawing/2014/main" id="{938F0F62-B750-4F6C-B785-AC2F299F7C92}"/>
                  </a:ext>
                </a:extLst>
              </p:cNvPr>
              <p:cNvPicPr>
                <a:picLocks noChangeAspect="1"/>
              </p:cNvPicPr>
              <p:nvPr/>
            </p:nvPicPr>
            <p:blipFill>
              <a:blip r:embed="rId4"/>
              <a:stretch>
                <a:fillRect/>
              </a:stretch>
            </p:blipFill>
            <p:spPr>
              <a:xfrm>
                <a:off x="7418572" y="2453490"/>
                <a:ext cx="713853" cy="557399"/>
              </a:xfrm>
              <a:prstGeom prst="rect">
                <a:avLst/>
              </a:prstGeom>
              <a:noFill/>
              <a:ln cap="flat">
                <a:noFill/>
              </a:ln>
            </p:spPr>
          </p:pic>
          <p:pic>
            <p:nvPicPr>
              <p:cNvPr id="11" name="Picture 13">
                <a:extLst>
                  <a:ext uri="{FF2B5EF4-FFF2-40B4-BE49-F238E27FC236}">
                    <a16:creationId xmlns:a16="http://schemas.microsoft.com/office/drawing/2014/main" id="{C01E550E-1C2F-41D9-913C-DAF79E8294EB}"/>
                  </a:ext>
                </a:extLst>
              </p:cNvPr>
              <p:cNvPicPr>
                <a:picLocks noChangeAspect="1"/>
              </p:cNvPicPr>
              <p:nvPr/>
            </p:nvPicPr>
            <p:blipFill>
              <a:blip r:embed="rId5"/>
              <a:stretch>
                <a:fillRect/>
              </a:stretch>
            </p:blipFill>
            <p:spPr>
              <a:xfrm>
                <a:off x="6353333" y="2190746"/>
                <a:ext cx="977987" cy="552763"/>
              </a:xfrm>
              <a:prstGeom prst="rect">
                <a:avLst/>
              </a:prstGeom>
              <a:noFill/>
              <a:ln cap="flat">
                <a:noFill/>
              </a:ln>
            </p:spPr>
          </p:pic>
          <p:pic>
            <p:nvPicPr>
              <p:cNvPr id="12" name="Picture 14">
                <a:extLst>
                  <a:ext uri="{FF2B5EF4-FFF2-40B4-BE49-F238E27FC236}">
                    <a16:creationId xmlns:a16="http://schemas.microsoft.com/office/drawing/2014/main" id="{D632C231-88EE-46C1-BE24-942463715106}"/>
                  </a:ext>
                </a:extLst>
              </p:cNvPr>
              <p:cNvPicPr>
                <a:picLocks noChangeAspect="1"/>
              </p:cNvPicPr>
              <p:nvPr/>
            </p:nvPicPr>
            <p:blipFill>
              <a:blip r:embed="rId6"/>
              <a:stretch>
                <a:fillRect/>
              </a:stretch>
            </p:blipFill>
            <p:spPr>
              <a:xfrm>
                <a:off x="7077117" y="3096322"/>
                <a:ext cx="902659" cy="466023"/>
              </a:xfrm>
              <a:prstGeom prst="rect">
                <a:avLst/>
              </a:prstGeom>
              <a:noFill/>
              <a:ln cap="flat">
                <a:noFill/>
              </a:ln>
            </p:spPr>
          </p:pic>
          <p:pic>
            <p:nvPicPr>
              <p:cNvPr id="13" name="Picture 15">
                <a:extLst>
                  <a:ext uri="{FF2B5EF4-FFF2-40B4-BE49-F238E27FC236}">
                    <a16:creationId xmlns:a16="http://schemas.microsoft.com/office/drawing/2014/main" id="{6E74551E-49B6-46FC-B0B8-486AD96DA5E2}"/>
                  </a:ext>
                </a:extLst>
              </p:cNvPr>
              <p:cNvPicPr>
                <a:picLocks noChangeAspect="1"/>
              </p:cNvPicPr>
              <p:nvPr/>
            </p:nvPicPr>
            <p:blipFill>
              <a:blip r:embed="rId7"/>
              <a:stretch>
                <a:fillRect/>
              </a:stretch>
            </p:blipFill>
            <p:spPr>
              <a:xfrm>
                <a:off x="5935361" y="2816306"/>
                <a:ext cx="1082777" cy="376220"/>
              </a:xfrm>
              <a:prstGeom prst="rect">
                <a:avLst/>
              </a:prstGeom>
              <a:noFill/>
              <a:ln cap="flat">
                <a:noFill/>
              </a:ln>
            </p:spPr>
          </p:pic>
        </p:grpSp>
      </p:grpSp>
      <p:sp>
        <p:nvSpPr>
          <p:cNvPr id="14" name="Rectangle 16">
            <a:extLst>
              <a:ext uri="{FF2B5EF4-FFF2-40B4-BE49-F238E27FC236}">
                <a16:creationId xmlns:a16="http://schemas.microsoft.com/office/drawing/2014/main" id="{F96B6812-BB55-45D0-B80B-7E20DB4212BA}"/>
              </a:ext>
            </a:extLst>
          </p:cNvPr>
          <p:cNvSpPr/>
          <p:nvPr/>
        </p:nvSpPr>
        <p:spPr>
          <a:xfrm>
            <a:off x="6618966" y="2595012"/>
            <a:ext cx="1141985" cy="509832"/>
          </a:xfrm>
          <a:prstGeom prst="rect">
            <a:avLst/>
          </a:pr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4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Concepts used in health care practice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600" b="0" i="0" u="none" strike="noStrike" kern="1200" cap="none" spc="0" baseline="0">
              <a:solidFill>
                <a:srgbClr val="002F5F"/>
              </a:solidFill>
              <a:uFillTx/>
              <a:latin typeface="Calibri"/>
            </a:endParaRPr>
          </a:p>
        </p:txBody>
      </p:sp>
      <p:sp>
        <p:nvSpPr>
          <p:cNvPr id="15" name="Flowchart: Magnetic Disk 17">
            <a:extLst>
              <a:ext uri="{FF2B5EF4-FFF2-40B4-BE49-F238E27FC236}">
                <a16:creationId xmlns:a16="http://schemas.microsoft.com/office/drawing/2014/main" id="{18865ABF-F551-40CB-BC05-C9501D6636B0}"/>
              </a:ext>
            </a:extLst>
          </p:cNvPr>
          <p:cNvSpPr/>
          <p:nvPr/>
        </p:nvSpPr>
        <p:spPr>
          <a:xfrm>
            <a:off x="763011" y="2553114"/>
            <a:ext cx="1294378" cy="907395"/>
          </a:xfrm>
          <a:custGeom>
            <a:avLst/>
            <a:gdLst>
              <a:gd name="f0" fmla="val 10800000"/>
              <a:gd name="f1" fmla="val 5400000"/>
              <a:gd name="f2" fmla="val 180"/>
              <a:gd name="f3" fmla="val w"/>
              <a:gd name="f4" fmla="val h"/>
              <a:gd name="f5" fmla="val 0"/>
              <a:gd name="f6" fmla="val 1294383"/>
              <a:gd name="f7" fmla="val 907394"/>
              <a:gd name="f8" fmla="val 151232"/>
              <a:gd name="f9" fmla="val 647192"/>
              <a:gd name="f10" fmla="val 756162"/>
              <a:gd name="f11" fmla="+- 0 0 -360"/>
              <a:gd name="f12" fmla="+- 0 0 -270"/>
              <a:gd name="f13" fmla="+- 0 0 -180"/>
              <a:gd name="f14" fmla="+- 0 0 -90"/>
              <a:gd name="f15" fmla="*/ f3 1 1294383"/>
              <a:gd name="f16" fmla="*/ f4 1 907394"/>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4383"/>
              <a:gd name="f31" fmla="*/ f24 1 907394"/>
              <a:gd name="f32" fmla="+- f26 0 f1"/>
              <a:gd name="f33" fmla="+- f27 0 f1"/>
              <a:gd name="f34" fmla="+- f28 0 f1"/>
              <a:gd name="f35" fmla="+- f29 0 f1"/>
              <a:gd name="f36" fmla="*/ 647192 1 f30"/>
              <a:gd name="f37" fmla="*/ 302465 1 f31"/>
              <a:gd name="f38" fmla="*/ 0 1 f31"/>
              <a:gd name="f39" fmla="*/ 0 1 f30"/>
              <a:gd name="f40" fmla="*/ 453697 1 f31"/>
              <a:gd name="f41" fmla="*/ 907394 1 f31"/>
              <a:gd name="f42" fmla="*/ 1294383 1 f30"/>
              <a:gd name="f43" fmla="*/ 756162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4383" h="907394" stroke="0">
                <a:moveTo>
                  <a:pt x="f5" y="f8"/>
                </a:moveTo>
                <a:arcTo wR="f9" hR="f8" stAng="f0" swAng="f0"/>
                <a:lnTo>
                  <a:pt x="f6" y="f10"/>
                </a:lnTo>
                <a:arcTo wR="f9" hR="f8" stAng="f5" swAng="f0"/>
                <a:close/>
              </a:path>
              <a:path w="1294383" h="907394" fill="none">
                <a:moveTo>
                  <a:pt x="f6" y="f8"/>
                </a:moveTo>
                <a:arcTo wR="f9" hR="f8" stAng="f5" swAng="f0"/>
              </a:path>
              <a:path w="1294383" h="907394"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New EHR with supplier specific concepts</a:t>
            </a:r>
          </a:p>
        </p:txBody>
      </p:sp>
      <p:sp>
        <p:nvSpPr>
          <p:cNvPr id="16" name="Flowchart: Magnetic Disk 18">
            <a:extLst>
              <a:ext uri="{FF2B5EF4-FFF2-40B4-BE49-F238E27FC236}">
                <a16:creationId xmlns:a16="http://schemas.microsoft.com/office/drawing/2014/main" id="{8CDCB7EF-77D2-4510-BAE2-B71C21CC5C0A}"/>
              </a:ext>
            </a:extLst>
          </p:cNvPr>
          <p:cNvSpPr/>
          <p:nvPr/>
        </p:nvSpPr>
        <p:spPr>
          <a:xfrm>
            <a:off x="5593110" y="3693837"/>
            <a:ext cx="1290099" cy="796222"/>
          </a:xfrm>
          <a:custGeom>
            <a:avLst/>
            <a:gdLst>
              <a:gd name="f0" fmla="val 10800000"/>
              <a:gd name="f1" fmla="val 5400000"/>
              <a:gd name="f2" fmla="val 180"/>
              <a:gd name="f3" fmla="val w"/>
              <a:gd name="f4" fmla="val h"/>
              <a:gd name="f5" fmla="val 0"/>
              <a:gd name="f6" fmla="val 1290104"/>
              <a:gd name="f7" fmla="val 796225"/>
              <a:gd name="f8" fmla="val 132704"/>
              <a:gd name="f9" fmla="val 645052"/>
              <a:gd name="f10" fmla="val 663521"/>
              <a:gd name="f11" fmla="+- 0 0 -360"/>
              <a:gd name="f12" fmla="+- 0 0 -270"/>
              <a:gd name="f13" fmla="+- 0 0 -180"/>
              <a:gd name="f14" fmla="+- 0 0 -90"/>
              <a:gd name="f15" fmla="*/ f3 1 1290104"/>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0104"/>
              <a:gd name="f31" fmla="*/ f24 1 796225"/>
              <a:gd name="f32" fmla="+- f26 0 f1"/>
              <a:gd name="f33" fmla="+- f27 0 f1"/>
              <a:gd name="f34" fmla="+- f28 0 f1"/>
              <a:gd name="f35" fmla="+- f29 0 f1"/>
              <a:gd name="f36" fmla="*/ 645052 1 f30"/>
              <a:gd name="f37" fmla="*/ 265408 1 f31"/>
              <a:gd name="f38" fmla="*/ 0 1 f31"/>
              <a:gd name="f39" fmla="*/ 0 1 f30"/>
              <a:gd name="f40" fmla="*/ 398113 1 f31"/>
              <a:gd name="f41" fmla="*/ 796225 1 f31"/>
              <a:gd name="f42" fmla="*/ 1290104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0104" h="796225" stroke="0">
                <a:moveTo>
                  <a:pt x="f5" y="f8"/>
                </a:moveTo>
                <a:arcTo wR="f9" hR="f8" stAng="f0" swAng="f0"/>
                <a:lnTo>
                  <a:pt x="f6" y="f10"/>
                </a:lnTo>
                <a:arcTo wR="f9" hR="f8" stAng="f5" swAng="f0"/>
                <a:close/>
              </a:path>
              <a:path w="1290104" h="796225" fill="none">
                <a:moveTo>
                  <a:pt x="f6" y="f8"/>
                </a:moveTo>
                <a:arcTo wR="f9" hR="f8" stAng="f5" swAng="f0"/>
              </a:path>
              <a:path w="1290104"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PACS</a:t>
            </a:r>
          </a:p>
        </p:txBody>
      </p:sp>
      <p:sp>
        <p:nvSpPr>
          <p:cNvPr id="17" name="Flowchart: Magnetic Disk 21">
            <a:extLst>
              <a:ext uri="{FF2B5EF4-FFF2-40B4-BE49-F238E27FC236}">
                <a16:creationId xmlns:a16="http://schemas.microsoft.com/office/drawing/2014/main" id="{70DC1D3F-BF0B-48DA-A73F-087A3E3BF125}"/>
              </a:ext>
            </a:extLst>
          </p:cNvPr>
          <p:cNvSpPr/>
          <p:nvPr/>
        </p:nvSpPr>
        <p:spPr>
          <a:xfrm>
            <a:off x="4674175" y="3934846"/>
            <a:ext cx="1305095" cy="796222"/>
          </a:xfrm>
          <a:custGeom>
            <a:avLst/>
            <a:gdLst>
              <a:gd name="f0" fmla="val 10800000"/>
              <a:gd name="f1" fmla="val 5400000"/>
              <a:gd name="f2" fmla="val 180"/>
              <a:gd name="f3" fmla="val w"/>
              <a:gd name="f4" fmla="val h"/>
              <a:gd name="f5" fmla="val 0"/>
              <a:gd name="f6" fmla="val 1305097"/>
              <a:gd name="f7" fmla="val 796225"/>
              <a:gd name="f8" fmla="val 132704"/>
              <a:gd name="f9" fmla="val 652549"/>
              <a:gd name="f10" fmla="val 663521"/>
              <a:gd name="f11" fmla="+- 0 0 -360"/>
              <a:gd name="f12" fmla="+- 0 0 -270"/>
              <a:gd name="f13" fmla="+- 0 0 -180"/>
              <a:gd name="f14" fmla="+- 0 0 -90"/>
              <a:gd name="f15" fmla="*/ f3 1 1305097"/>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05097"/>
              <a:gd name="f31" fmla="*/ f24 1 796225"/>
              <a:gd name="f32" fmla="+- f26 0 f1"/>
              <a:gd name="f33" fmla="+- f27 0 f1"/>
              <a:gd name="f34" fmla="+- f28 0 f1"/>
              <a:gd name="f35" fmla="+- f29 0 f1"/>
              <a:gd name="f36" fmla="*/ 652549 1 f30"/>
              <a:gd name="f37" fmla="*/ 265408 1 f31"/>
              <a:gd name="f38" fmla="*/ 0 1 f31"/>
              <a:gd name="f39" fmla="*/ 0 1 f30"/>
              <a:gd name="f40" fmla="*/ 398113 1 f31"/>
              <a:gd name="f41" fmla="*/ 796225 1 f31"/>
              <a:gd name="f42" fmla="*/ 1305097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05097" h="796225" stroke="0">
                <a:moveTo>
                  <a:pt x="f5" y="f8"/>
                </a:moveTo>
                <a:arcTo wR="f9" hR="f8" stAng="f0" swAng="f0"/>
                <a:lnTo>
                  <a:pt x="f6" y="f10"/>
                </a:lnTo>
                <a:arcTo wR="f9" hR="f8" stAng="f5" swAng="f0"/>
                <a:close/>
              </a:path>
              <a:path w="1305097" h="796225" fill="none">
                <a:moveTo>
                  <a:pt x="f6" y="f8"/>
                </a:moveTo>
                <a:arcTo wR="f9" hR="f8" stAng="f5" swAng="f0"/>
              </a:path>
              <a:path w="1305097"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Analytix</a:t>
            </a:r>
          </a:p>
        </p:txBody>
      </p:sp>
      <p:sp>
        <p:nvSpPr>
          <p:cNvPr id="18" name="Flowchart: Magnetic Disk 22">
            <a:extLst>
              <a:ext uri="{FF2B5EF4-FFF2-40B4-BE49-F238E27FC236}">
                <a16:creationId xmlns:a16="http://schemas.microsoft.com/office/drawing/2014/main" id="{D5D677AA-69D3-422B-A5EF-0A5F59CE73C9}"/>
              </a:ext>
            </a:extLst>
          </p:cNvPr>
          <p:cNvSpPr/>
          <p:nvPr/>
        </p:nvSpPr>
        <p:spPr>
          <a:xfrm>
            <a:off x="3620009" y="4248146"/>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RIS</a:t>
            </a:r>
          </a:p>
        </p:txBody>
      </p:sp>
      <p:pic>
        <p:nvPicPr>
          <p:cNvPr id="19" name="Audio 18">
            <a:hlinkClick r:id="" action="ppaction://media"/>
            <a:extLst>
              <a:ext uri="{FF2B5EF4-FFF2-40B4-BE49-F238E27FC236}">
                <a16:creationId xmlns:a16="http://schemas.microsoft.com/office/drawing/2014/main" id="{CAFE9518-6193-468A-8DC0-90A42DA4B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793"/>
    </mc:Choice>
    <mc:Fallback>
      <p:transition spd="slow" advTm="16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419075" y="168782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Interoperability in healthcare</a:t>
            </a:r>
            <a:endParaRPr sz="2300"/>
          </a:p>
        </p:txBody>
      </p:sp>
      <p:pic>
        <p:nvPicPr>
          <p:cNvPr id="2" name="Audio 1">
            <a:hlinkClick r:id="" action="ppaction://media"/>
            <a:extLst>
              <a:ext uri="{FF2B5EF4-FFF2-40B4-BE49-F238E27FC236}">
                <a16:creationId xmlns:a16="http://schemas.microsoft.com/office/drawing/2014/main" id="{E7DB8FE4-0AEC-4CDB-AD17-46882D2C96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68"/>
    </mc:Choice>
    <mc:Fallback>
      <p:transition spd="slow" advTm="6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gnetic Disk 24">
            <a:extLst>
              <a:ext uri="{FF2B5EF4-FFF2-40B4-BE49-F238E27FC236}">
                <a16:creationId xmlns:a16="http://schemas.microsoft.com/office/drawing/2014/main" id="{C7BAA7DB-95A3-4FB7-B4E1-7E3168F8CE32}"/>
              </a:ext>
            </a:extLst>
          </p:cNvPr>
          <p:cNvSpPr/>
          <p:nvPr/>
        </p:nvSpPr>
        <p:spPr>
          <a:xfrm>
            <a:off x="4419596" y="1230032"/>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sp>
        <p:nvSpPr>
          <p:cNvPr id="3" name="object 3">
            <a:extLst>
              <a:ext uri="{FF2B5EF4-FFF2-40B4-BE49-F238E27FC236}">
                <a16:creationId xmlns:a16="http://schemas.microsoft.com/office/drawing/2014/main" id="{F17FFC83-4429-4506-A993-632ED6E980F0}"/>
              </a:ext>
            </a:extLst>
          </p:cNvPr>
          <p:cNvSpPr txBox="1">
            <a:spLocks noGrp="1"/>
          </p:cNvSpPr>
          <p:nvPr>
            <p:ph type="title"/>
          </p:nvPr>
        </p:nvSpPr>
        <p:spPr>
          <a:xfrm>
            <a:off x="763011" y="251460"/>
            <a:ext cx="5713985" cy="430883"/>
          </a:xfrm>
        </p:spPr>
        <p:txBody>
          <a:bodyPr>
            <a:spAutoFit/>
          </a:bodyPr>
          <a:lstStyle/>
          <a:p>
            <a:pPr marL="12701" lvl="0"/>
            <a:r>
              <a:rPr lang="sv-SE" sz="2800" b="1" spc="-5"/>
              <a:t>Why information standards? </a:t>
            </a:r>
            <a:endParaRPr lang="sv-SE" sz="2800"/>
          </a:p>
        </p:txBody>
      </p:sp>
      <p:grpSp>
        <p:nvGrpSpPr>
          <p:cNvPr id="4" name="Group 5">
            <a:extLst>
              <a:ext uri="{FF2B5EF4-FFF2-40B4-BE49-F238E27FC236}">
                <a16:creationId xmlns:a16="http://schemas.microsoft.com/office/drawing/2014/main" id="{60BE5D2C-CCAC-46C0-B099-9C155CC4FED7}"/>
              </a:ext>
            </a:extLst>
          </p:cNvPr>
          <p:cNvGrpSpPr/>
          <p:nvPr/>
        </p:nvGrpSpPr>
        <p:grpSpPr>
          <a:xfrm>
            <a:off x="5562596" y="2190746"/>
            <a:ext cx="3429009" cy="1371599"/>
            <a:chOff x="5562596" y="2190746"/>
            <a:chExt cx="3429009" cy="1371599"/>
          </a:xfrm>
        </p:grpSpPr>
        <p:sp>
          <p:nvSpPr>
            <p:cNvPr id="5" name="TextBox 6">
              <a:extLst>
                <a:ext uri="{FF2B5EF4-FFF2-40B4-BE49-F238E27FC236}">
                  <a16:creationId xmlns:a16="http://schemas.microsoft.com/office/drawing/2014/main" id="{C4F774A1-6697-4110-B5A8-37989BF6376B}"/>
                </a:ext>
              </a:extLst>
            </p:cNvPr>
            <p:cNvSpPr txBox="1"/>
            <p:nvPr/>
          </p:nvSpPr>
          <p:spPr>
            <a:xfrm>
              <a:off x="5562596" y="2553324"/>
              <a:ext cx="684858"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Care plan</a:t>
              </a:r>
            </a:p>
          </p:txBody>
        </p:sp>
        <p:grpSp>
          <p:nvGrpSpPr>
            <p:cNvPr id="6" name="Group 7">
              <a:extLst>
                <a:ext uri="{FF2B5EF4-FFF2-40B4-BE49-F238E27FC236}">
                  <a16:creationId xmlns:a16="http://schemas.microsoft.com/office/drawing/2014/main" id="{F80CB5A7-DDA3-4315-BA33-7D5884E8FCBD}"/>
                </a:ext>
              </a:extLst>
            </p:cNvPr>
            <p:cNvGrpSpPr/>
            <p:nvPr/>
          </p:nvGrpSpPr>
          <p:grpSpPr>
            <a:xfrm>
              <a:off x="5918225" y="2190746"/>
              <a:ext cx="3073380" cy="1371599"/>
              <a:chOff x="5918225" y="2190746"/>
              <a:chExt cx="3073380" cy="1371599"/>
            </a:xfrm>
          </p:grpSpPr>
          <p:sp>
            <p:nvSpPr>
              <p:cNvPr id="7" name="TextBox 8">
                <a:extLst>
                  <a:ext uri="{FF2B5EF4-FFF2-40B4-BE49-F238E27FC236}">
                    <a16:creationId xmlns:a16="http://schemas.microsoft.com/office/drawing/2014/main" id="{E820E725-5B55-4AD5-8CCE-634249964E69}"/>
                  </a:ext>
                </a:extLst>
              </p:cNvPr>
              <p:cNvSpPr txBox="1"/>
              <p:nvPr/>
            </p:nvSpPr>
            <p:spPr>
              <a:xfrm>
                <a:off x="7967496" y="3049240"/>
                <a:ext cx="596774"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Referral</a:t>
                </a:r>
              </a:p>
            </p:txBody>
          </p:sp>
          <p:sp>
            <p:nvSpPr>
              <p:cNvPr id="8" name="TextBox 9">
                <a:extLst>
                  <a:ext uri="{FF2B5EF4-FFF2-40B4-BE49-F238E27FC236}">
                    <a16:creationId xmlns:a16="http://schemas.microsoft.com/office/drawing/2014/main" id="{FE3768BB-9F46-42E1-818A-9859CF513F98}"/>
                  </a:ext>
                </a:extLst>
              </p:cNvPr>
              <p:cNvSpPr txBox="1"/>
              <p:nvPr/>
            </p:nvSpPr>
            <p:spPr>
              <a:xfrm>
                <a:off x="8132435" y="2377119"/>
                <a:ext cx="859170" cy="3957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Healthcare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activity</a:t>
                </a:r>
              </a:p>
            </p:txBody>
          </p:sp>
          <p:sp>
            <p:nvSpPr>
              <p:cNvPr id="9" name="TextBox 10">
                <a:extLst>
                  <a:ext uri="{FF2B5EF4-FFF2-40B4-BE49-F238E27FC236}">
                    <a16:creationId xmlns:a16="http://schemas.microsoft.com/office/drawing/2014/main" id="{53D018D6-22E7-42B3-8E28-8D5F68DAF494}"/>
                  </a:ext>
                </a:extLst>
              </p:cNvPr>
              <p:cNvSpPr txBox="1"/>
              <p:nvPr/>
            </p:nvSpPr>
            <p:spPr>
              <a:xfrm>
                <a:off x="7346280" y="2205020"/>
                <a:ext cx="1051002"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Patient</a:t>
                </a:r>
              </a:p>
            </p:txBody>
          </p:sp>
          <p:sp>
            <p:nvSpPr>
              <p:cNvPr id="10" name="TextBox 11">
                <a:extLst>
                  <a:ext uri="{FF2B5EF4-FFF2-40B4-BE49-F238E27FC236}">
                    <a16:creationId xmlns:a16="http://schemas.microsoft.com/office/drawing/2014/main" id="{E667A630-64AB-46BD-AF55-BA5EB7C50C98}"/>
                  </a:ext>
                </a:extLst>
              </p:cNvPr>
              <p:cNvSpPr txBox="1"/>
              <p:nvPr/>
            </p:nvSpPr>
            <p:spPr>
              <a:xfrm>
                <a:off x="5918225" y="3223077"/>
                <a:ext cx="1572301"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Drug prescription</a:t>
                </a:r>
              </a:p>
            </p:txBody>
          </p:sp>
          <p:pic>
            <p:nvPicPr>
              <p:cNvPr id="11" name="Picture 12">
                <a:extLst>
                  <a:ext uri="{FF2B5EF4-FFF2-40B4-BE49-F238E27FC236}">
                    <a16:creationId xmlns:a16="http://schemas.microsoft.com/office/drawing/2014/main" id="{47732771-FB2B-48EF-9A08-6902ABEDBC5C}"/>
                  </a:ext>
                </a:extLst>
              </p:cNvPr>
              <p:cNvPicPr>
                <a:picLocks noChangeAspect="1"/>
              </p:cNvPicPr>
              <p:nvPr/>
            </p:nvPicPr>
            <p:blipFill>
              <a:blip r:embed="rId4"/>
              <a:stretch>
                <a:fillRect/>
              </a:stretch>
            </p:blipFill>
            <p:spPr>
              <a:xfrm>
                <a:off x="7418572" y="2453490"/>
                <a:ext cx="713853" cy="557399"/>
              </a:xfrm>
              <a:prstGeom prst="rect">
                <a:avLst/>
              </a:prstGeom>
              <a:noFill/>
              <a:ln cap="flat">
                <a:noFill/>
              </a:ln>
            </p:spPr>
          </p:pic>
          <p:pic>
            <p:nvPicPr>
              <p:cNvPr id="12" name="Picture 13">
                <a:extLst>
                  <a:ext uri="{FF2B5EF4-FFF2-40B4-BE49-F238E27FC236}">
                    <a16:creationId xmlns:a16="http://schemas.microsoft.com/office/drawing/2014/main" id="{F05D6EA0-F3E8-4325-9E94-2F57DF9FBCF4}"/>
                  </a:ext>
                </a:extLst>
              </p:cNvPr>
              <p:cNvPicPr>
                <a:picLocks noChangeAspect="1"/>
              </p:cNvPicPr>
              <p:nvPr/>
            </p:nvPicPr>
            <p:blipFill>
              <a:blip r:embed="rId5"/>
              <a:stretch>
                <a:fillRect/>
              </a:stretch>
            </p:blipFill>
            <p:spPr>
              <a:xfrm>
                <a:off x="6353333" y="2190746"/>
                <a:ext cx="977987" cy="552763"/>
              </a:xfrm>
              <a:prstGeom prst="rect">
                <a:avLst/>
              </a:prstGeom>
              <a:noFill/>
              <a:ln cap="flat">
                <a:noFill/>
              </a:ln>
            </p:spPr>
          </p:pic>
          <p:pic>
            <p:nvPicPr>
              <p:cNvPr id="13" name="Picture 14">
                <a:extLst>
                  <a:ext uri="{FF2B5EF4-FFF2-40B4-BE49-F238E27FC236}">
                    <a16:creationId xmlns:a16="http://schemas.microsoft.com/office/drawing/2014/main" id="{F562AA57-B506-4CD3-9408-2596501F632B}"/>
                  </a:ext>
                </a:extLst>
              </p:cNvPr>
              <p:cNvPicPr>
                <a:picLocks noChangeAspect="1"/>
              </p:cNvPicPr>
              <p:nvPr/>
            </p:nvPicPr>
            <p:blipFill>
              <a:blip r:embed="rId6"/>
              <a:stretch>
                <a:fillRect/>
              </a:stretch>
            </p:blipFill>
            <p:spPr>
              <a:xfrm>
                <a:off x="7077117" y="3096322"/>
                <a:ext cx="902659" cy="466023"/>
              </a:xfrm>
              <a:prstGeom prst="rect">
                <a:avLst/>
              </a:prstGeom>
              <a:noFill/>
              <a:ln cap="flat">
                <a:noFill/>
              </a:ln>
            </p:spPr>
          </p:pic>
          <p:pic>
            <p:nvPicPr>
              <p:cNvPr id="14" name="Picture 15">
                <a:extLst>
                  <a:ext uri="{FF2B5EF4-FFF2-40B4-BE49-F238E27FC236}">
                    <a16:creationId xmlns:a16="http://schemas.microsoft.com/office/drawing/2014/main" id="{5BFD9FB1-B7ED-4326-88FE-89306E3E01B5}"/>
                  </a:ext>
                </a:extLst>
              </p:cNvPr>
              <p:cNvPicPr>
                <a:picLocks noChangeAspect="1"/>
              </p:cNvPicPr>
              <p:nvPr/>
            </p:nvPicPr>
            <p:blipFill>
              <a:blip r:embed="rId7"/>
              <a:stretch>
                <a:fillRect/>
              </a:stretch>
            </p:blipFill>
            <p:spPr>
              <a:xfrm>
                <a:off x="5935361" y="2816306"/>
                <a:ext cx="1082777" cy="376220"/>
              </a:xfrm>
              <a:prstGeom prst="rect">
                <a:avLst/>
              </a:prstGeom>
              <a:noFill/>
              <a:ln cap="flat">
                <a:noFill/>
              </a:ln>
            </p:spPr>
          </p:pic>
        </p:grpSp>
      </p:grpSp>
      <p:sp>
        <p:nvSpPr>
          <p:cNvPr id="15" name="Rectangle 16">
            <a:extLst>
              <a:ext uri="{FF2B5EF4-FFF2-40B4-BE49-F238E27FC236}">
                <a16:creationId xmlns:a16="http://schemas.microsoft.com/office/drawing/2014/main" id="{4B94EAE0-996A-4E3C-9A0D-AE51042E9468}"/>
              </a:ext>
            </a:extLst>
          </p:cNvPr>
          <p:cNvSpPr/>
          <p:nvPr/>
        </p:nvSpPr>
        <p:spPr>
          <a:xfrm>
            <a:off x="6618966" y="2595012"/>
            <a:ext cx="1141985" cy="509832"/>
          </a:xfrm>
          <a:prstGeom prst="rect">
            <a:avLst/>
          </a:pr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4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Concepts used in health care practice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600" b="0" i="0" u="none" strike="noStrike" kern="1200" cap="none" spc="0" baseline="0">
              <a:solidFill>
                <a:srgbClr val="002F5F"/>
              </a:solidFill>
              <a:uFillTx/>
              <a:latin typeface="Calibri"/>
            </a:endParaRPr>
          </a:p>
        </p:txBody>
      </p:sp>
      <p:sp>
        <p:nvSpPr>
          <p:cNvPr id="16" name="Flowchart: Magnetic Disk 17">
            <a:extLst>
              <a:ext uri="{FF2B5EF4-FFF2-40B4-BE49-F238E27FC236}">
                <a16:creationId xmlns:a16="http://schemas.microsoft.com/office/drawing/2014/main" id="{8179E2E2-4B5C-4EAB-A493-DE0080ED055F}"/>
              </a:ext>
            </a:extLst>
          </p:cNvPr>
          <p:cNvSpPr/>
          <p:nvPr/>
        </p:nvSpPr>
        <p:spPr>
          <a:xfrm>
            <a:off x="763011" y="2553114"/>
            <a:ext cx="1294378" cy="907395"/>
          </a:xfrm>
          <a:custGeom>
            <a:avLst/>
            <a:gdLst>
              <a:gd name="f0" fmla="val 10800000"/>
              <a:gd name="f1" fmla="val 5400000"/>
              <a:gd name="f2" fmla="val 180"/>
              <a:gd name="f3" fmla="val w"/>
              <a:gd name="f4" fmla="val h"/>
              <a:gd name="f5" fmla="val 0"/>
              <a:gd name="f6" fmla="val 1294383"/>
              <a:gd name="f7" fmla="val 907394"/>
              <a:gd name="f8" fmla="val 151232"/>
              <a:gd name="f9" fmla="val 647192"/>
              <a:gd name="f10" fmla="val 756162"/>
              <a:gd name="f11" fmla="+- 0 0 -360"/>
              <a:gd name="f12" fmla="+- 0 0 -270"/>
              <a:gd name="f13" fmla="+- 0 0 -180"/>
              <a:gd name="f14" fmla="+- 0 0 -90"/>
              <a:gd name="f15" fmla="*/ f3 1 1294383"/>
              <a:gd name="f16" fmla="*/ f4 1 907394"/>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4383"/>
              <a:gd name="f31" fmla="*/ f24 1 907394"/>
              <a:gd name="f32" fmla="+- f26 0 f1"/>
              <a:gd name="f33" fmla="+- f27 0 f1"/>
              <a:gd name="f34" fmla="+- f28 0 f1"/>
              <a:gd name="f35" fmla="+- f29 0 f1"/>
              <a:gd name="f36" fmla="*/ 647192 1 f30"/>
              <a:gd name="f37" fmla="*/ 302465 1 f31"/>
              <a:gd name="f38" fmla="*/ 0 1 f31"/>
              <a:gd name="f39" fmla="*/ 0 1 f30"/>
              <a:gd name="f40" fmla="*/ 453697 1 f31"/>
              <a:gd name="f41" fmla="*/ 907394 1 f31"/>
              <a:gd name="f42" fmla="*/ 1294383 1 f30"/>
              <a:gd name="f43" fmla="*/ 756162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4383" h="907394" stroke="0">
                <a:moveTo>
                  <a:pt x="f5" y="f8"/>
                </a:moveTo>
                <a:arcTo wR="f9" hR="f8" stAng="f0" swAng="f0"/>
                <a:lnTo>
                  <a:pt x="f6" y="f10"/>
                </a:lnTo>
                <a:arcTo wR="f9" hR="f8" stAng="f5" swAng="f0"/>
                <a:close/>
              </a:path>
              <a:path w="1294383" h="907394" fill="none">
                <a:moveTo>
                  <a:pt x="f6" y="f8"/>
                </a:moveTo>
                <a:arcTo wR="f9" hR="f8" stAng="f5" swAng="f0"/>
              </a:path>
              <a:path w="1294383" h="907394"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New EHR with supplier specific concepts</a:t>
            </a:r>
          </a:p>
        </p:txBody>
      </p:sp>
      <p:sp>
        <p:nvSpPr>
          <p:cNvPr id="17" name="Flowchart: Magnetic Disk 18">
            <a:extLst>
              <a:ext uri="{FF2B5EF4-FFF2-40B4-BE49-F238E27FC236}">
                <a16:creationId xmlns:a16="http://schemas.microsoft.com/office/drawing/2014/main" id="{5112C94A-197B-4EFC-9DDB-FBAF511FBD24}"/>
              </a:ext>
            </a:extLst>
          </p:cNvPr>
          <p:cNvSpPr/>
          <p:nvPr/>
        </p:nvSpPr>
        <p:spPr>
          <a:xfrm>
            <a:off x="5593110" y="3693837"/>
            <a:ext cx="1290099" cy="796222"/>
          </a:xfrm>
          <a:custGeom>
            <a:avLst/>
            <a:gdLst>
              <a:gd name="f0" fmla="val 10800000"/>
              <a:gd name="f1" fmla="val 5400000"/>
              <a:gd name="f2" fmla="val 180"/>
              <a:gd name="f3" fmla="val w"/>
              <a:gd name="f4" fmla="val h"/>
              <a:gd name="f5" fmla="val 0"/>
              <a:gd name="f6" fmla="val 1290104"/>
              <a:gd name="f7" fmla="val 796225"/>
              <a:gd name="f8" fmla="val 132704"/>
              <a:gd name="f9" fmla="val 645052"/>
              <a:gd name="f10" fmla="val 663521"/>
              <a:gd name="f11" fmla="+- 0 0 -360"/>
              <a:gd name="f12" fmla="+- 0 0 -270"/>
              <a:gd name="f13" fmla="+- 0 0 -180"/>
              <a:gd name="f14" fmla="+- 0 0 -90"/>
              <a:gd name="f15" fmla="*/ f3 1 1290104"/>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0104"/>
              <a:gd name="f31" fmla="*/ f24 1 796225"/>
              <a:gd name="f32" fmla="+- f26 0 f1"/>
              <a:gd name="f33" fmla="+- f27 0 f1"/>
              <a:gd name="f34" fmla="+- f28 0 f1"/>
              <a:gd name="f35" fmla="+- f29 0 f1"/>
              <a:gd name="f36" fmla="*/ 645052 1 f30"/>
              <a:gd name="f37" fmla="*/ 265408 1 f31"/>
              <a:gd name="f38" fmla="*/ 0 1 f31"/>
              <a:gd name="f39" fmla="*/ 0 1 f30"/>
              <a:gd name="f40" fmla="*/ 398113 1 f31"/>
              <a:gd name="f41" fmla="*/ 796225 1 f31"/>
              <a:gd name="f42" fmla="*/ 1290104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0104" h="796225" stroke="0">
                <a:moveTo>
                  <a:pt x="f5" y="f8"/>
                </a:moveTo>
                <a:arcTo wR="f9" hR="f8" stAng="f0" swAng="f0"/>
                <a:lnTo>
                  <a:pt x="f6" y="f10"/>
                </a:lnTo>
                <a:arcTo wR="f9" hR="f8" stAng="f5" swAng="f0"/>
                <a:close/>
              </a:path>
              <a:path w="1290104" h="796225" fill="none">
                <a:moveTo>
                  <a:pt x="f6" y="f8"/>
                </a:moveTo>
                <a:arcTo wR="f9" hR="f8" stAng="f5" swAng="f0"/>
              </a:path>
              <a:path w="1290104"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PACS</a:t>
            </a:r>
          </a:p>
        </p:txBody>
      </p:sp>
      <p:sp>
        <p:nvSpPr>
          <p:cNvPr id="18" name="Flowchart: Magnetic Disk 21">
            <a:extLst>
              <a:ext uri="{FF2B5EF4-FFF2-40B4-BE49-F238E27FC236}">
                <a16:creationId xmlns:a16="http://schemas.microsoft.com/office/drawing/2014/main" id="{E26FF564-5CC7-4DF8-8B3A-1529982C2D5A}"/>
              </a:ext>
            </a:extLst>
          </p:cNvPr>
          <p:cNvSpPr/>
          <p:nvPr/>
        </p:nvSpPr>
        <p:spPr>
          <a:xfrm>
            <a:off x="4674175" y="3934846"/>
            <a:ext cx="1305095" cy="796222"/>
          </a:xfrm>
          <a:custGeom>
            <a:avLst/>
            <a:gdLst>
              <a:gd name="f0" fmla="val 10800000"/>
              <a:gd name="f1" fmla="val 5400000"/>
              <a:gd name="f2" fmla="val 180"/>
              <a:gd name="f3" fmla="val w"/>
              <a:gd name="f4" fmla="val h"/>
              <a:gd name="f5" fmla="val 0"/>
              <a:gd name="f6" fmla="val 1305097"/>
              <a:gd name="f7" fmla="val 796225"/>
              <a:gd name="f8" fmla="val 132704"/>
              <a:gd name="f9" fmla="val 652549"/>
              <a:gd name="f10" fmla="val 663521"/>
              <a:gd name="f11" fmla="+- 0 0 -360"/>
              <a:gd name="f12" fmla="+- 0 0 -270"/>
              <a:gd name="f13" fmla="+- 0 0 -180"/>
              <a:gd name="f14" fmla="+- 0 0 -90"/>
              <a:gd name="f15" fmla="*/ f3 1 1305097"/>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05097"/>
              <a:gd name="f31" fmla="*/ f24 1 796225"/>
              <a:gd name="f32" fmla="+- f26 0 f1"/>
              <a:gd name="f33" fmla="+- f27 0 f1"/>
              <a:gd name="f34" fmla="+- f28 0 f1"/>
              <a:gd name="f35" fmla="+- f29 0 f1"/>
              <a:gd name="f36" fmla="*/ 652549 1 f30"/>
              <a:gd name="f37" fmla="*/ 265408 1 f31"/>
              <a:gd name="f38" fmla="*/ 0 1 f31"/>
              <a:gd name="f39" fmla="*/ 0 1 f30"/>
              <a:gd name="f40" fmla="*/ 398113 1 f31"/>
              <a:gd name="f41" fmla="*/ 796225 1 f31"/>
              <a:gd name="f42" fmla="*/ 1305097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05097" h="796225" stroke="0">
                <a:moveTo>
                  <a:pt x="f5" y="f8"/>
                </a:moveTo>
                <a:arcTo wR="f9" hR="f8" stAng="f0" swAng="f0"/>
                <a:lnTo>
                  <a:pt x="f6" y="f10"/>
                </a:lnTo>
                <a:arcTo wR="f9" hR="f8" stAng="f5" swAng="f0"/>
                <a:close/>
              </a:path>
              <a:path w="1305097" h="796225" fill="none">
                <a:moveTo>
                  <a:pt x="f6" y="f8"/>
                </a:moveTo>
                <a:arcTo wR="f9" hR="f8" stAng="f5" swAng="f0"/>
              </a:path>
              <a:path w="1305097"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Analytix</a:t>
            </a:r>
          </a:p>
        </p:txBody>
      </p:sp>
      <p:sp>
        <p:nvSpPr>
          <p:cNvPr id="19" name="Flowchart: Magnetic Disk 22">
            <a:extLst>
              <a:ext uri="{FF2B5EF4-FFF2-40B4-BE49-F238E27FC236}">
                <a16:creationId xmlns:a16="http://schemas.microsoft.com/office/drawing/2014/main" id="{DBBC0381-44C6-4233-9053-13AAB784A51E}"/>
              </a:ext>
            </a:extLst>
          </p:cNvPr>
          <p:cNvSpPr/>
          <p:nvPr/>
        </p:nvSpPr>
        <p:spPr>
          <a:xfrm>
            <a:off x="3620009" y="4192780"/>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internal information systems, such as RIS</a:t>
            </a:r>
          </a:p>
        </p:txBody>
      </p:sp>
      <p:sp>
        <p:nvSpPr>
          <p:cNvPr id="20" name="Flowchart: Magnetic Disk 19">
            <a:extLst>
              <a:ext uri="{FF2B5EF4-FFF2-40B4-BE49-F238E27FC236}">
                <a16:creationId xmlns:a16="http://schemas.microsoft.com/office/drawing/2014/main" id="{CB048C5A-D6E7-45B3-A134-A37AF30C501A}"/>
              </a:ext>
            </a:extLst>
          </p:cNvPr>
          <p:cNvSpPr/>
          <p:nvPr/>
        </p:nvSpPr>
        <p:spPr>
          <a:xfrm>
            <a:off x="3291638" y="923361"/>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pic>
        <p:nvPicPr>
          <p:cNvPr id="21" name="Audio 20">
            <a:hlinkClick r:id="" action="ppaction://media"/>
            <a:extLst>
              <a:ext uri="{FF2B5EF4-FFF2-40B4-BE49-F238E27FC236}">
                <a16:creationId xmlns:a16="http://schemas.microsoft.com/office/drawing/2014/main" id="{AB8854D7-0785-4338-9996-BC18684B6E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181"/>
    </mc:Choice>
    <mc:Fallback>
      <p:transition spd="slow" advTm="67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gnetic Disk 24">
            <a:extLst>
              <a:ext uri="{FF2B5EF4-FFF2-40B4-BE49-F238E27FC236}">
                <a16:creationId xmlns:a16="http://schemas.microsoft.com/office/drawing/2014/main" id="{E8F3357B-8B2A-4213-AE33-CDF5458796A4}"/>
              </a:ext>
            </a:extLst>
          </p:cNvPr>
          <p:cNvSpPr/>
          <p:nvPr/>
        </p:nvSpPr>
        <p:spPr>
          <a:xfrm>
            <a:off x="4419596" y="1230032"/>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sp>
        <p:nvSpPr>
          <p:cNvPr id="3" name="object 3">
            <a:extLst>
              <a:ext uri="{FF2B5EF4-FFF2-40B4-BE49-F238E27FC236}">
                <a16:creationId xmlns:a16="http://schemas.microsoft.com/office/drawing/2014/main" id="{07E24104-9175-4F73-8692-384E14ABEDC0}"/>
              </a:ext>
            </a:extLst>
          </p:cNvPr>
          <p:cNvSpPr txBox="1">
            <a:spLocks noGrp="1"/>
          </p:cNvSpPr>
          <p:nvPr>
            <p:ph type="title"/>
          </p:nvPr>
        </p:nvSpPr>
        <p:spPr>
          <a:xfrm>
            <a:off x="763011" y="251460"/>
            <a:ext cx="5713985" cy="430883"/>
          </a:xfrm>
        </p:spPr>
        <p:txBody>
          <a:bodyPr>
            <a:spAutoFit/>
          </a:bodyPr>
          <a:lstStyle/>
          <a:p>
            <a:pPr marL="12701" lvl="0"/>
            <a:r>
              <a:rPr lang="sv-SE" sz="2800" b="1" spc="-5"/>
              <a:t>Why information standards? </a:t>
            </a:r>
            <a:endParaRPr lang="sv-SE" sz="2800"/>
          </a:p>
        </p:txBody>
      </p:sp>
      <p:grpSp>
        <p:nvGrpSpPr>
          <p:cNvPr id="4" name="Group 5">
            <a:extLst>
              <a:ext uri="{FF2B5EF4-FFF2-40B4-BE49-F238E27FC236}">
                <a16:creationId xmlns:a16="http://schemas.microsoft.com/office/drawing/2014/main" id="{D8F87609-5500-4BF0-8371-CC43960E0B5D}"/>
              </a:ext>
            </a:extLst>
          </p:cNvPr>
          <p:cNvGrpSpPr/>
          <p:nvPr/>
        </p:nvGrpSpPr>
        <p:grpSpPr>
          <a:xfrm>
            <a:off x="5562596" y="2190746"/>
            <a:ext cx="3429009" cy="1371599"/>
            <a:chOff x="5562596" y="2190746"/>
            <a:chExt cx="3429009" cy="1371599"/>
          </a:xfrm>
        </p:grpSpPr>
        <p:sp>
          <p:nvSpPr>
            <p:cNvPr id="5" name="TextBox 6">
              <a:extLst>
                <a:ext uri="{FF2B5EF4-FFF2-40B4-BE49-F238E27FC236}">
                  <a16:creationId xmlns:a16="http://schemas.microsoft.com/office/drawing/2014/main" id="{6AEA6423-E357-424D-997F-B7A3058DBC73}"/>
                </a:ext>
              </a:extLst>
            </p:cNvPr>
            <p:cNvSpPr txBox="1"/>
            <p:nvPr/>
          </p:nvSpPr>
          <p:spPr>
            <a:xfrm>
              <a:off x="5562596" y="2553324"/>
              <a:ext cx="684858"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Care plan</a:t>
              </a:r>
            </a:p>
          </p:txBody>
        </p:sp>
        <p:grpSp>
          <p:nvGrpSpPr>
            <p:cNvPr id="6" name="Group 7">
              <a:extLst>
                <a:ext uri="{FF2B5EF4-FFF2-40B4-BE49-F238E27FC236}">
                  <a16:creationId xmlns:a16="http://schemas.microsoft.com/office/drawing/2014/main" id="{272D509B-6F98-4BC9-99D9-F4178865FE37}"/>
                </a:ext>
              </a:extLst>
            </p:cNvPr>
            <p:cNvGrpSpPr/>
            <p:nvPr/>
          </p:nvGrpSpPr>
          <p:grpSpPr>
            <a:xfrm>
              <a:off x="5918225" y="2190746"/>
              <a:ext cx="3073380" cy="1371599"/>
              <a:chOff x="5918225" y="2190746"/>
              <a:chExt cx="3073380" cy="1371599"/>
            </a:xfrm>
          </p:grpSpPr>
          <p:sp>
            <p:nvSpPr>
              <p:cNvPr id="7" name="TextBox 8">
                <a:extLst>
                  <a:ext uri="{FF2B5EF4-FFF2-40B4-BE49-F238E27FC236}">
                    <a16:creationId xmlns:a16="http://schemas.microsoft.com/office/drawing/2014/main" id="{6013C0D6-72C3-42D0-9C9A-F5A580D58002}"/>
                  </a:ext>
                </a:extLst>
              </p:cNvPr>
              <p:cNvSpPr txBox="1"/>
              <p:nvPr/>
            </p:nvSpPr>
            <p:spPr>
              <a:xfrm>
                <a:off x="7967496" y="3049240"/>
                <a:ext cx="596774"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Referral</a:t>
                </a:r>
              </a:p>
            </p:txBody>
          </p:sp>
          <p:sp>
            <p:nvSpPr>
              <p:cNvPr id="8" name="TextBox 9">
                <a:extLst>
                  <a:ext uri="{FF2B5EF4-FFF2-40B4-BE49-F238E27FC236}">
                    <a16:creationId xmlns:a16="http://schemas.microsoft.com/office/drawing/2014/main" id="{5BAEE99C-2ECD-492C-A4F4-14FDD836D25C}"/>
                  </a:ext>
                </a:extLst>
              </p:cNvPr>
              <p:cNvSpPr txBox="1"/>
              <p:nvPr/>
            </p:nvSpPr>
            <p:spPr>
              <a:xfrm>
                <a:off x="8132435" y="2377119"/>
                <a:ext cx="859170" cy="3957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Healthcare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activity</a:t>
                </a:r>
              </a:p>
            </p:txBody>
          </p:sp>
          <p:sp>
            <p:nvSpPr>
              <p:cNvPr id="9" name="TextBox 10">
                <a:extLst>
                  <a:ext uri="{FF2B5EF4-FFF2-40B4-BE49-F238E27FC236}">
                    <a16:creationId xmlns:a16="http://schemas.microsoft.com/office/drawing/2014/main" id="{9400CDD5-0115-42FA-A0D8-4F8E6DCCC9B1}"/>
                  </a:ext>
                </a:extLst>
              </p:cNvPr>
              <p:cNvSpPr txBox="1"/>
              <p:nvPr/>
            </p:nvSpPr>
            <p:spPr>
              <a:xfrm>
                <a:off x="7346280" y="2205020"/>
                <a:ext cx="1051002"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Patient</a:t>
                </a:r>
              </a:p>
            </p:txBody>
          </p:sp>
          <p:sp>
            <p:nvSpPr>
              <p:cNvPr id="10" name="TextBox 11">
                <a:extLst>
                  <a:ext uri="{FF2B5EF4-FFF2-40B4-BE49-F238E27FC236}">
                    <a16:creationId xmlns:a16="http://schemas.microsoft.com/office/drawing/2014/main" id="{4199BD48-01D7-4F8B-AB45-C4EC1B510513}"/>
                  </a:ext>
                </a:extLst>
              </p:cNvPr>
              <p:cNvSpPr txBox="1"/>
              <p:nvPr/>
            </p:nvSpPr>
            <p:spPr>
              <a:xfrm>
                <a:off x="5918225" y="3223077"/>
                <a:ext cx="1572301"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Drug prescription</a:t>
                </a:r>
              </a:p>
            </p:txBody>
          </p:sp>
          <p:pic>
            <p:nvPicPr>
              <p:cNvPr id="11" name="Picture 12">
                <a:extLst>
                  <a:ext uri="{FF2B5EF4-FFF2-40B4-BE49-F238E27FC236}">
                    <a16:creationId xmlns:a16="http://schemas.microsoft.com/office/drawing/2014/main" id="{DFAF06E8-6496-4D9A-8A25-4E834B763C8B}"/>
                  </a:ext>
                </a:extLst>
              </p:cNvPr>
              <p:cNvPicPr>
                <a:picLocks noChangeAspect="1"/>
              </p:cNvPicPr>
              <p:nvPr/>
            </p:nvPicPr>
            <p:blipFill>
              <a:blip r:embed="rId4"/>
              <a:stretch>
                <a:fillRect/>
              </a:stretch>
            </p:blipFill>
            <p:spPr>
              <a:xfrm>
                <a:off x="7418572" y="2453490"/>
                <a:ext cx="713853" cy="557399"/>
              </a:xfrm>
              <a:prstGeom prst="rect">
                <a:avLst/>
              </a:prstGeom>
              <a:noFill/>
              <a:ln cap="flat">
                <a:noFill/>
              </a:ln>
            </p:spPr>
          </p:pic>
          <p:pic>
            <p:nvPicPr>
              <p:cNvPr id="12" name="Picture 13">
                <a:extLst>
                  <a:ext uri="{FF2B5EF4-FFF2-40B4-BE49-F238E27FC236}">
                    <a16:creationId xmlns:a16="http://schemas.microsoft.com/office/drawing/2014/main" id="{6E2C4C16-6261-4FAC-ADC8-FDF46BB2644E}"/>
                  </a:ext>
                </a:extLst>
              </p:cNvPr>
              <p:cNvPicPr>
                <a:picLocks noChangeAspect="1"/>
              </p:cNvPicPr>
              <p:nvPr/>
            </p:nvPicPr>
            <p:blipFill>
              <a:blip r:embed="rId5"/>
              <a:stretch>
                <a:fillRect/>
              </a:stretch>
            </p:blipFill>
            <p:spPr>
              <a:xfrm>
                <a:off x="6353333" y="2190746"/>
                <a:ext cx="977987" cy="552763"/>
              </a:xfrm>
              <a:prstGeom prst="rect">
                <a:avLst/>
              </a:prstGeom>
              <a:noFill/>
              <a:ln cap="flat">
                <a:noFill/>
              </a:ln>
            </p:spPr>
          </p:pic>
          <p:pic>
            <p:nvPicPr>
              <p:cNvPr id="13" name="Picture 14">
                <a:extLst>
                  <a:ext uri="{FF2B5EF4-FFF2-40B4-BE49-F238E27FC236}">
                    <a16:creationId xmlns:a16="http://schemas.microsoft.com/office/drawing/2014/main" id="{84BDB8FD-3077-4ADC-BB29-3A69C17B1E4F}"/>
                  </a:ext>
                </a:extLst>
              </p:cNvPr>
              <p:cNvPicPr>
                <a:picLocks noChangeAspect="1"/>
              </p:cNvPicPr>
              <p:nvPr/>
            </p:nvPicPr>
            <p:blipFill>
              <a:blip r:embed="rId6"/>
              <a:stretch>
                <a:fillRect/>
              </a:stretch>
            </p:blipFill>
            <p:spPr>
              <a:xfrm>
                <a:off x="7077117" y="3096322"/>
                <a:ext cx="902659" cy="466023"/>
              </a:xfrm>
              <a:prstGeom prst="rect">
                <a:avLst/>
              </a:prstGeom>
              <a:noFill/>
              <a:ln cap="flat">
                <a:noFill/>
              </a:ln>
            </p:spPr>
          </p:pic>
          <p:pic>
            <p:nvPicPr>
              <p:cNvPr id="14" name="Picture 15">
                <a:extLst>
                  <a:ext uri="{FF2B5EF4-FFF2-40B4-BE49-F238E27FC236}">
                    <a16:creationId xmlns:a16="http://schemas.microsoft.com/office/drawing/2014/main" id="{6BD681BA-1613-4834-B694-0C8288F2594B}"/>
                  </a:ext>
                </a:extLst>
              </p:cNvPr>
              <p:cNvPicPr>
                <a:picLocks noChangeAspect="1"/>
              </p:cNvPicPr>
              <p:nvPr/>
            </p:nvPicPr>
            <p:blipFill>
              <a:blip r:embed="rId7"/>
              <a:stretch>
                <a:fillRect/>
              </a:stretch>
            </p:blipFill>
            <p:spPr>
              <a:xfrm>
                <a:off x="5935361" y="2816306"/>
                <a:ext cx="1082777" cy="376220"/>
              </a:xfrm>
              <a:prstGeom prst="rect">
                <a:avLst/>
              </a:prstGeom>
              <a:noFill/>
              <a:ln cap="flat">
                <a:noFill/>
              </a:ln>
            </p:spPr>
          </p:pic>
        </p:grpSp>
      </p:grpSp>
      <p:sp>
        <p:nvSpPr>
          <p:cNvPr id="15" name="Rectangle 16">
            <a:extLst>
              <a:ext uri="{FF2B5EF4-FFF2-40B4-BE49-F238E27FC236}">
                <a16:creationId xmlns:a16="http://schemas.microsoft.com/office/drawing/2014/main" id="{F351A242-753D-4D50-AB88-965EE3B3A4B7}"/>
              </a:ext>
            </a:extLst>
          </p:cNvPr>
          <p:cNvSpPr/>
          <p:nvPr/>
        </p:nvSpPr>
        <p:spPr>
          <a:xfrm>
            <a:off x="6618966" y="2595012"/>
            <a:ext cx="1141985" cy="509832"/>
          </a:xfrm>
          <a:prstGeom prst="rect">
            <a:avLst/>
          </a:pr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4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Concepts used in health care practice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600" b="0" i="0" u="none" strike="noStrike" kern="1200" cap="none" spc="0" baseline="0">
              <a:solidFill>
                <a:srgbClr val="002F5F"/>
              </a:solidFill>
              <a:uFillTx/>
              <a:latin typeface="Calibri"/>
            </a:endParaRPr>
          </a:p>
        </p:txBody>
      </p:sp>
      <p:sp>
        <p:nvSpPr>
          <p:cNvPr id="16" name="Flowchart: Magnetic Disk 17">
            <a:extLst>
              <a:ext uri="{FF2B5EF4-FFF2-40B4-BE49-F238E27FC236}">
                <a16:creationId xmlns:a16="http://schemas.microsoft.com/office/drawing/2014/main" id="{19A91290-2A2D-4BD4-81C9-9E64D1B23A1C}"/>
              </a:ext>
            </a:extLst>
          </p:cNvPr>
          <p:cNvSpPr/>
          <p:nvPr/>
        </p:nvSpPr>
        <p:spPr>
          <a:xfrm>
            <a:off x="763011" y="2553114"/>
            <a:ext cx="1294378" cy="907395"/>
          </a:xfrm>
          <a:custGeom>
            <a:avLst/>
            <a:gdLst>
              <a:gd name="f0" fmla="val 10800000"/>
              <a:gd name="f1" fmla="val 5400000"/>
              <a:gd name="f2" fmla="val 180"/>
              <a:gd name="f3" fmla="val w"/>
              <a:gd name="f4" fmla="val h"/>
              <a:gd name="f5" fmla="val 0"/>
              <a:gd name="f6" fmla="val 1294383"/>
              <a:gd name="f7" fmla="val 907394"/>
              <a:gd name="f8" fmla="val 151232"/>
              <a:gd name="f9" fmla="val 647192"/>
              <a:gd name="f10" fmla="val 756162"/>
              <a:gd name="f11" fmla="+- 0 0 -360"/>
              <a:gd name="f12" fmla="+- 0 0 -270"/>
              <a:gd name="f13" fmla="+- 0 0 -180"/>
              <a:gd name="f14" fmla="+- 0 0 -90"/>
              <a:gd name="f15" fmla="*/ f3 1 1294383"/>
              <a:gd name="f16" fmla="*/ f4 1 907394"/>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4383"/>
              <a:gd name="f31" fmla="*/ f24 1 907394"/>
              <a:gd name="f32" fmla="+- f26 0 f1"/>
              <a:gd name="f33" fmla="+- f27 0 f1"/>
              <a:gd name="f34" fmla="+- f28 0 f1"/>
              <a:gd name="f35" fmla="+- f29 0 f1"/>
              <a:gd name="f36" fmla="*/ 647192 1 f30"/>
              <a:gd name="f37" fmla="*/ 302465 1 f31"/>
              <a:gd name="f38" fmla="*/ 0 1 f31"/>
              <a:gd name="f39" fmla="*/ 0 1 f30"/>
              <a:gd name="f40" fmla="*/ 453697 1 f31"/>
              <a:gd name="f41" fmla="*/ 907394 1 f31"/>
              <a:gd name="f42" fmla="*/ 1294383 1 f30"/>
              <a:gd name="f43" fmla="*/ 756162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4383" h="907394" stroke="0">
                <a:moveTo>
                  <a:pt x="f5" y="f8"/>
                </a:moveTo>
                <a:arcTo wR="f9" hR="f8" stAng="f0" swAng="f0"/>
                <a:lnTo>
                  <a:pt x="f6" y="f10"/>
                </a:lnTo>
                <a:arcTo wR="f9" hR="f8" stAng="f5" swAng="f0"/>
                <a:close/>
              </a:path>
              <a:path w="1294383" h="907394" fill="none">
                <a:moveTo>
                  <a:pt x="f6" y="f8"/>
                </a:moveTo>
                <a:arcTo wR="f9" hR="f8" stAng="f5" swAng="f0"/>
              </a:path>
              <a:path w="1294383" h="907394"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New EHR with supplier specific concepts</a:t>
            </a:r>
          </a:p>
        </p:txBody>
      </p:sp>
      <p:sp>
        <p:nvSpPr>
          <p:cNvPr id="17" name="Flowchart: Magnetic Disk 18">
            <a:extLst>
              <a:ext uri="{FF2B5EF4-FFF2-40B4-BE49-F238E27FC236}">
                <a16:creationId xmlns:a16="http://schemas.microsoft.com/office/drawing/2014/main" id="{ED581FCE-093A-42AA-B246-35C28CEBB138}"/>
              </a:ext>
            </a:extLst>
          </p:cNvPr>
          <p:cNvSpPr/>
          <p:nvPr/>
        </p:nvSpPr>
        <p:spPr>
          <a:xfrm>
            <a:off x="5593110" y="3693837"/>
            <a:ext cx="1290099" cy="796222"/>
          </a:xfrm>
          <a:custGeom>
            <a:avLst/>
            <a:gdLst>
              <a:gd name="f0" fmla="val 10800000"/>
              <a:gd name="f1" fmla="val 5400000"/>
              <a:gd name="f2" fmla="val 180"/>
              <a:gd name="f3" fmla="val w"/>
              <a:gd name="f4" fmla="val h"/>
              <a:gd name="f5" fmla="val 0"/>
              <a:gd name="f6" fmla="val 1290104"/>
              <a:gd name="f7" fmla="val 796225"/>
              <a:gd name="f8" fmla="val 132704"/>
              <a:gd name="f9" fmla="val 645052"/>
              <a:gd name="f10" fmla="val 663521"/>
              <a:gd name="f11" fmla="+- 0 0 -360"/>
              <a:gd name="f12" fmla="+- 0 0 -270"/>
              <a:gd name="f13" fmla="+- 0 0 -180"/>
              <a:gd name="f14" fmla="+- 0 0 -90"/>
              <a:gd name="f15" fmla="*/ f3 1 1290104"/>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0104"/>
              <a:gd name="f31" fmla="*/ f24 1 796225"/>
              <a:gd name="f32" fmla="+- f26 0 f1"/>
              <a:gd name="f33" fmla="+- f27 0 f1"/>
              <a:gd name="f34" fmla="+- f28 0 f1"/>
              <a:gd name="f35" fmla="+- f29 0 f1"/>
              <a:gd name="f36" fmla="*/ 645052 1 f30"/>
              <a:gd name="f37" fmla="*/ 265408 1 f31"/>
              <a:gd name="f38" fmla="*/ 0 1 f31"/>
              <a:gd name="f39" fmla="*/ 0 1 f30"/>
              <a:gd name="f40" fmla="*/ 398113 1 f31"/>
              <a:gd name="f41" fmla="*/ 796225 1 f31"/>
              <a:gd name="f42" fmla="*/ 1290104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0104" h="796225" stroke="0">
                <a:moveTo>
                  <a:pt x="f5" y="f8"/>
                </a:moveTo>
                <a:arcTo wR="f9" hR="f8" stAng="f0" swAng="f0"/>
                <a:lnTo>
                  <a:pt x="f6" y="f10"/>
                </a:lnTo>
                <a:arcTo wR="f9" hR="f8" stAng="f5" swAng="f0"/>
                <a:close/>
              </a:path>
              <a:path w="1290104" h="796225" fill="none">
                <a:moveTo>
                  <a:pt x="f6" y="f8"/>
                </a:moveTo>
                <a:arcTo wR="f9" hR="f8" stAng="f5" swAng="f0"/>
              </a:path>
              <a:path w="1290104"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PACS</a:t>
            </a:r>
          </a:p>
        </p:txBody>
      </p:sp>
      <p:sp>
        <p:nvSpPr>
          <p:cNvPr id="18" name="Flowchart: Magnetic Disk 21">
            <a:extLst>
              <a:ext uri="{FF2B5EF4-FFF2-40B4-BE49-F238E27FC236}">
                <a16:creationId xmlns:a16="http://schemas.microsoft.com/office/drawing/2014/main" id="{C3EDF6A2-3533-470A-8C86-2AD538634C26}"/>
              </a:ext>
            </a:extLst>
          </p:cNvPr>
          <p:cNvSpPr/>
          <p:nvPr/>
        </p:nvSpPr>
        <p:spPr>
          <a:xfrm>
            <a:off x="4674175" y="3934846"/>
            <a:ext cx="1305095" cy="796222"/>
          </a:xfrm>
          <a:custGeom>
            <a:avLst/>
            <a:gdLst>
              <a:gd name="f0" fmla="val 10800000"/>
              <a:gd name="f1" fmla="val 5400000"/>
              <a:gd name="f2" fmla="val 180"/>
              <a:gd name="f3" fmla="val w"/>
              <a:gd name="f4" fmla="val h"/>
              <a:gd name="f5" fmla="val 0"/>
              <a:gd name="f6" fmla="val 1305097"/>
              <a:gd name="f7" fmla="val 796225"/>
              <a:gd name="f8" fmla="val 132704"/>
              <a:gd name="f9" fmla="val 652549"/>
              <a:gd name="f10" fmla="val 663521"/>
              <a:gd name="f11" fmla="+- 0 0 -360"/>
              <a:gd name="f12" fmla="+- 0 0 -270"/>
              <a:gd name="f13" fmla="+- 0 0 -180"/>
              <a:gd name="f14" fmla="+- 0 0 -90"/>
              <a:gd name="f15" fmla="*/ f3 1 1305097"/>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05097"/>
              <a:gd name="f31" fmla="*/ f24 1 796225"/>
              <a:gd name="f32" fmla="+- f26 0 f1"/>
              <a:gd name="f33" fmla="+- f27 0 f1"/>
              <a:gd name="f34" fmla="+- f28 0 f1"/>
              <a:gd name="f35" fmla="+- f29 0 f1"/>
              <a:gd name="f36" fmla="*/ 652549 1 f30"/>
              <a:gd name="f37" fmla="*/ 265408 1 f31"/>
              <a:gd name="f38" fmla="*/ 0 1 f31"/>
              <a:gd name="f39" fmla="*/ 0 1 f30"/>
              <a:gd name="f40" fmla="*/ 398113 1 f31"/>
              <a:gd name="f41" fmla="*/ 796225 1 f31"/>
              <a:gd name="f42" fmla="*/ 1305097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05097" h="796225" stroke="0">
                <a:moveTo>
                  <a:pt x="f5" y="f8"/>
                </a:moveTo>
                <a:arcTo wR="f9" hR="f8" stAng="f0" swAng="f0"/>
                <a:lnTo>
                  <a:pt x="f6" y="f10"/>
                </a:lnTo>
                <a:arcTo wR="f9" hR="f8" stAng="f5" swAng="f0"/>
                <a:close/>
              </a:path>
              <a:path w="1305097" h="796225" fill="none">
                <a:moveTo>
                  <a:pt x="f6" y="f8"/>
                </a:moveTo>
                <a:arcTo wR="f9" hR="f8" stAng="f5" swAng="f0"/>
              </a:path>
              <a:path w="1305097"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Analytix</a:t>
            </a:r>
          </a:p>
        </p:txBody>
      </p:sp>
      <p:sp>
        <p:nvSpPr>
          <p:cNvPr id="19" name="Flowchart: Magnetic Disk 22">
            <a:extLst>
              <a:ext uri="{FF2B5EF4-FFF2-40B4-BE49-F238E27FC236}">
                <a16:creationId xmlns:a16="http://schemas.microsoft.com/office/drawing/2014/main" id="{FB4A6402-7BC7-4CCF-8533-C9D69521B607}"/>
              </a:ext>
            </a:extLst>
          </p:cNvPr>
          <p:cNvSpPr/>
          <p:nvPr/>
        </p:nvSpPr>
        <p:spPr>
          <a:xfrm>
            <a:off x="3620009" y="4192780"/>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internal information systems, such as RIS</a:t>
            </a:r>
          </a:p>
        </p:txBody>
      </p:sp>
      <p:sp>
        <p:nvSpPr>
          <p:cNvPr id="20" name="Flowchart: Magnetic Disk 19">
            <a:extLst>
              <a:ext uri="{FF2B5EF4-FFF2-40B4-BE49-F238E27FC236}">
                <a16:creationId xmlns:a16="http://schemas.microsoft.com/office/drawing/2014/main" id="{B32C2F5D-9B7B-486E-816E-CA750745BC20}"/>
              </a:ext>
            </a:extLst>
          </p:cNvPr>
          <p:cNvSpPr/>
          <p:nvPr/>
        </p:nvSpPr>
        <p:spPr>
          <a:xfrm>
            <a:off x="3291638" y="923361"/>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cxnSp>
        <p:nvCxnSpPr>
          <p:cNvPr id="21" name="Straight Connector 2">
            <a:extLst>
              <a:ext uri="{FF2B5EF4-FFF2-40B4-BE49-F238E27FC236}">
                <a16:creationId xmlns:a16="http://schemas.microsoft.com/office/drawing/2014/main" id="{C84E40DB-2415-4320-AADF-53925D8F036D}"/>
              </a:ext>
            </a:extLst>
          </p:cNvPr>
          <p:cNvCxnSpPr>
            <a:stCxn id="16" idx="1"/>
            <a:endCxn id="20" idx="3"/>
          </p:cNvCxnSpPr>
          <p:nvPr/>
        </p:nvCxnSpPr>
        <p:spPr>
          <a:xfrm flipV="1">
            <a:off x="2057389" y="1321472"/>
            <a:ext cx="1234249" cy="1685340"/>
          </a:xfrm>
          <a:prstGeom prst="straightConnector1">
            <a:avLst/>
          </a:prstGeom>
          <a:noFill/>
          <a:ln w="9528" cap="flat">
            <a:solidFill>
              <a:srgbClr val="A1A667"/>
            </a:solidFill>
            <a:prstDash val="solid"/>
          </a:ln>
        </p:spPr>
      </p:cxnSp>
      <p:cxnSp>
        <p:nvCxnSpPr>
          <p:cNvPr id="22" name="Straight Connector 23">
            <a:extLst>
              <a:ext uri="{FF2B5EF4-FFF2-40B4-BE49-F238E27FC236}">
                <a16:creationId xmlns:a16="http://schemas.microsoft.com/office/drawing/2014/main" id="{F392E375-D275-4612-83ED-4D3976345DA4}"/>
              </a:ext>
            </a:extLst>
          </p:cNvPr>
          <p:cNvCxnSpPr>
            <a:stCxn id="16" idx="1"/>
          </p:cNvCxnSpPr>
          <p:nvPr/>
        </p:nvCxnSpPr>
        <p:spPr>
          <a:xfrm flipV="1">
            <a:off x="2057400" y="1885950"/>
            <a:ext cx="2286000" cy="1120862"/>
          </a:xfrm>
          <a:prstGeom prst="straightConnector1">
            <a:avLst/>
          </a:prstGeom>
          <a:noFill/>
          <a:ln w="9528" cap="flat">
            <a:solidFill>
              <a:srgbClr val="A1A667"/>
            </a:solidFill>
            <a:prstDash val="solid"/>
          </a:ln>
        </p:spPr>
      </p:cxnSp>
      <p:cxnSp>
        <p:nvCxnSpPr>
          <p:cNvPr id="23" name="Straight Connector 25">
            <a:extLst>
              <a:ext uri="{FF2B5EF4-FFF2-40B4-BE49-F238E27FC236}">
                <a16:creationId xmlns:a16="http://schemas.microsoft.com/office/drawing/2014/main" id="{2095BE9E-B61E-4D27-BCC8-FCE416CBC633}"/>
              </a:ext>
            </a:extLst>
          </p:cNvPr>
          <p:cNvCxnSpPr>
            <a:stCxn id="16" idx="1"/>
            <a:endCxn id="15" idx="1"/>
          </p:cNvCxnSpPr>
          <p:nvPr/>
        </p:nvCxnSpPr>
        <p:spPr>
          <a:xfrm flipV="1">
            <a:off x="2057389" y="2849928"/>
            <a:ext cx="4561577" cy="156884"/>
          </a:xfrm>
          <a:prstGeom prst="straightConnector1">
            <a:avLst/>
          </a:prstGeom>
          <a:noFill/>
          <a:ln w="9528" cap="flat">
            <a:solidFill>
              <a:srgbClr val="A1A667"/>
            </a:solidFill>
            <a:prstDash val="solid"/>
          </a:ln>
        </p:spPr>
      </p:cxnSp>
      <p:cxnSp>
        <p:nvCxnSpPr>
          <p:cNvPr id="24" name="Straight Connector 28">
            <a:extLst>
              <a:ext uri="{FF2B5EF4-FFF2-40B4-BE49-F238E27FC236}">
                <a16:creationId xmlns:a16="http://schemas.microsoft.com/office/drawing/2014/main" id="{95933017-3FFF-4EA8-B516-19DD7AEB52A5}"/>
              </a:ext>
            </a:extLst>
          </p:cNvPr>
          <p:cNvCxnSpPr>
            <a:stCxn id="16" idx="1"/>
          </p:cNvCxnSpPr>
          <p:nvPr/>
        </p:nvCxnSpPr>
        <p:spPr>
          <a:xfrm>
            <a:off x="2057400" y="3006812"/>
            <a:ext cx="3921870" cy="687025"/>
          </a:xfrm>
          <a:prstGeom prst="straightConnector1">
            <a:avLst/>
          </a:prstGeom>
          <a:noFill/>
          <a:ln w="9528" cap="flat">
            <a:solidFill>
              <a:srgbClr val="A1A667"/>
            </a:solidFill>
            <a:prstDash val="solid"/>
          </a:ln>
        </p:spPr>
      </p:cxnSp>
      <p:cxnSp>
        <p:nvCxnSpPr>
          <p:cNvPr id="25" name="Straight Connector 31">
            <a:extLst>
              <a:ext uri="{FF2B5EF4-FFF2-40B4-BE49-F238E27FC236}">
                <a16:creationId xmlns:a16="http://schemas.microsoft.com/office/drawing/2014/main" id="{04098601-4DD5-46D7-A464-5FB3E2926245}"/>
              </a:ext>
            </a:extLst>
          </p:cNvPr>
          <p:cNvCxnSpPr/>
          <p:nvPr/>
        </p:nvCxnSpPr>
        <p:spPr>
          <a:xfrm>
            <a:off x="2057400" y="3006812"/>
            <a:ext cx="2954572" cy="928034"/>
          </a:xfrm>
          <a:prstGeom prst="straightConnector1">
            <a:avLst/>
          </a:prstGeom>
          <a:noFill/>
          <a:ln w="9528" cap="flat">
            <a:solidFill>
              <a:srgbClr val="A1A667"/>
            </a:solidFill>
            <a:prstDash val="solid"/>
          </a:ln>
        </p:spPr>
      </p:cxnSp>
      <p:cxnSp>
        <p:nvCxnSpPr>
          <p:cNvPr id="26" name="Straight Connector 34">
            <a:extLst>
              <a:ext uri="{FF2B5EF4-FFF2-40B4-BE49-F238E27FC236}">
                <a16:creationId xmlns:a16="http://schemas.microsoft.com/office/drawing/2014/main" id="{09CCFBD6-E292-404A-8640-833FE9BB6BFC}"/>
              </a:ext>
            </a:extLst>
          </p:cNvPr>
          <p:cNvCxnSpPr>
            <a:stCxn id="16" idx="1"/>
          </p:cNvCxnSpPr>
          <p:nvPr/>
        </p:nvCxnSpPr>
        <p:spPr>
          <a:xfrm>
            <a:off x="2057400" y="3006812"/>
            <a:ext cx="1981203" cy="1185968"/>
          </a:xfrm>
          <a:prstGeom prst="straightConnector1">
            <a:avLst/>
          </a:prstGeom>
          <a:noFill/>
          <a:ln w="9528" cap="flat">
            <a:solidFill>
              <a:srgbClr val="A1A667"/>
            </a:solidFill>
            <a:prstDash val="solid"/>
          </a:ln>
        </p:spPr>
      </p:cxnSp>
      <p:pic>
        <p:nvPicPr>
          <p:cNvPr id="27" name="Audio 26">
            <a:hlinkClick r:id="" action="ppaction://media"/>
            <a:extLst>
              <a:ext uri="{FF2B5EF4-FFF2-40B4-BE49-F238E27FC236}">
                <a16:creationId xmlns:a16="http://schemas.microsoft.com/office/drawing/2014/main" id="{D93D6AD3-833D-470C-8D5F-EA54BE5FE2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830"/>
    </mc:Choice>
    <mc:Fallback>
      <p:transition spd="slow" advTm="3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gnetic Disk 24">
            <a:extLst>
              <a:ext uri="{FF2B5EF4-FFF2-40B4-BE49-F238E27FC236}">
                <a16:creationId xmlns:a16="http://schemas.microsoft.com/office/drawing/2014/main" id="{6EA54CDB-8E8D-4E50-BAFB-8042467B9866}"/>
              </a:ext>
            </a:extLst>
          </p:cNvPr>
          <p:cNvSpPr/>
          <p:nvPr/>
        </p:nvSpPr>
        <p:spPr>
          <a:xfrm>
            <a:off x="4419596" y="1230032"/>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sp>
        <p:nvSpPr>
          <p:cNvPr id="3" name="object 3">
            <a:extLst>
              <a:ext uri="{FF2B5EF4-FFF2-40B4-BE49-F238E27FC236}">
                <a16:creationId xmlns:a16="http://schemas.microsoft.com/office/drawing/2014/main" id="{133720A1-2354-4B3D-93A0-6F4DD5D64140}"/>
              </a:ext>
            </a:extLst>
          </p:cNvPr>
          <p:cNvSpPr txBox="1">
            <a:spLocks noGrp="1"/>
          </p:cNvSpPr>
          <p:nvPr>
            <p:ph type="title"/>
          </p:nvPr>
        </p:nvSpPr>
        <p:spPr>
          <a:xfrm>
            <a:off x="763011" y="251460"/>
            <a:ext cx="5713985" cy="430883"/>
          </a:xfrm>
        </p:spPr>
        <p:txBody>
          <a:bodyPr>
            <a:spAutoFit/>
          </a:bodyPr>
          <a:lstStyle/>
          <a:p>
            <a:pPr marL="12701" lvl="0"/>
            <a:r>
              <a:rPr lang="sv-SE" sz="2800" b="1" spc="-5"/>
              <a:t>Why information standards? </a:t>
            </a:r>
            <a:endParaRPr lang="sv-SE" sz="2800"/>
          </a:p>
        </p:txBody>
      </p:sp>
      <p:grpSp>
        <p:nvGrpSpPr>
          <p:cNvPr id="4" name="Group 5">
            <a:extLst>
              <a:ext uri="{FF2B5EF4-FFF2-40B4-BE49-F238E27FC236}">
                <a16:creationId xmlns:a16="http://schemas.microsoft.com/office/drawing/2014/main" id="{52BEDB60-3528-4BFC-8A37-A8A99A1577E4}"/>
              </a:ext>
            </a:extLst>
          </p:cNvPr>
          <p:cNvGrpSpPr/>
          <p:nvPr/>
        </p:nvGrpSpPr>
        <p:grpSpPr>
          <a:xfrm>
            <a:off x="5562596" y="2190746"/>
            <a:ext cx="3429009" cy="1371599"/>
            <a:chOff x="5562596" y="2190746"/>
            <a:chExt cx="3429009" cy="1371599"/>
          </a:xfrm>
        </p:grpSpPr>
        <p:sp>
          <p:nvSpPr>
            <p:cNvPr id="5" name="TextBox 6">
              <a:extLst>
                <a:ext uri="{FF2B5EF4-FFF2-40B4-BE49-F238E27FC236}">
                  <a16:creationId xmlns:a16="http://schemas.microsoft.com/office/drawing/2014/main" id="{73EC4261-62AE-422E-9746-79CC04363A68}"/>
                </a:ext>
              </a:extLst>
            </p:cNvPr>
            <p:cNvSpPr txBox="1"/>
            <p:nvPr/>
          </p:nvSpPr>
          <p:spPr>
            <a:xfrm>
              <a:off x="5562596" y="2553324"/>
              <a:ext cx="684858"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Care plan</a:t>
              </a:r>
            </a:p>
          </p:txBody>
        </p:sp>
        <p:grpSp>
          <p:nvGrpSpPr>
            <p:cNvPr id="6" name="Group 7">
              <a:extLst>
                <a:ext uri="{FF2B5EF4-FFF2-40B4-BE49-F238E27FC236}">
                  <a16:creationId xmlns:a16="http://schemas.microsoft.com/office/drawing/2014/main" id="{92F31380-9B5E-4A25-94D2-FF6E3328F1E5}"/>
                </a:ext>
              </a:extLst>
            </p:cNvPr>
            <p:cNvGrpSpPr/>
            <p:nvPr/>
          </p:nvGrpSpPr>
          <p:grpSpPr>
            <a:xfrm>
              <a:off x="5918225" y="2190746"/>
              <a:ext cx="3073380" cy="1371599"/>
              <a:chOff x="5918225" y="2190746"/>
              <a:chExt cx="3073380" cy="1371599"/>
            </a:xfrm>
          </p:grpSpPr>
          <p:sp>
            <p:nvSpPr>
              <p:cNvPr id="7" name="TextBox 8">
                <a:extLst>
                  <a:ext uri="{FF2B5EF4-FFF2-40B4-BE49-F238E27FC236}">
                    <a16:creationId xmlns:a16="http://schemas.microsoft.com/office/drawing/2014/main" id="{1A55FAB7-72A0-49D7-85B7-345F173876AF}"/>
                  </a:ext>
                </a:extLst>
              </p:cNvPr>
              <p:cNvSpPr txBox="1"/>
              <p:nvPr/>
            </p:nvSpPr>
            <p:spPr>
              <a:xfrm>
                <a:off x="7967496" y="3049240"/>
                <a:ext cx="596774"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Referral</a:t>
                </a:r>
              </a:p>
            </p:txBody>
          </p:sp>
          <p:sp>
            <p:nvSpPr>
              <p:cNvPr id="8" name="TextBox 9">
                <a:extLst>
                  <a:ext uri="{FF2B5EF4-FFF2-40B4-BE49-F238E27FC236}">
                    <a16:creationId xmlns:a16="http://schemas.microsoft.com/office/drawing/2014/main" id="{69CF2C5F-D456-4A98-B4D2-D139A9CCEEE2}"/>
                  </a:ext>
                </a:extLst>
              </p:cNvPr>
              <p:cNvSpPr txBox="1"/>
              <p:nvPr/>
            </p:nvSpPr>
            <p:spPr>
              <a:xfrm>
                <a:off x="8132435" y="2377119"/>
                <a:ext cx="859170" cy="3957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Healthcare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activity</a:t>
                </a:r>
              </a:p>
            </p:txBody>
          </p:sp>
          <p:sp>
            <p:nvSpPr>
              <p:cNvPr id="9" name="TextBox 10">
                <a:extLst>
                  <a:ext uri="{FF2B5EF4-FFF2-40B4-BE49-F238E27FC236}">
                    <a16:creationId xmlns:a16="http://schemas.microsoft.com/office/drawing/2014/main" id="{96CD7543-3216-4100-99AC-650FF93A9E9F}"/>
                  </a:ext>
                </a:extLst>
              </p:cNvPr>
              <p:cNvSpPr txBox="1"/>
              <p:nvPr/>
            </p:nvSpPr>
            <p:spPr>
              <a:xfrm>
                <a:off x="7346280" y="2205020"/>
                <a:ext cx="1051002"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Patient</a:t>
                </a:r>
              </a:p>
            </p:txBody>
          </p:sp>
          <p:sp>
            <p:nvSpPr>
              <p:cNvPr id="10" name="TextBox 11">
                <a:extLst>
                  <a:ext uri="{FF2B5EF4-FFF2-40B4-BE49-F238E27FC236}">
                    <a16:creationId xmlns:a16="http://schemas.microsoft.com/office/drawing/2014/main" id="{8BEAE3D6-2EED-4CB6-848C-6E4A104ADC07}"/>
                  </a:ext>
                </a:extLst>
              </p:cNvPr>
              <p:cNvSpPr txBox="1"/>
              <p:nvPr/>
            </p:nvSpPr>
            <p:spPr>
              <a:xfrm>
                <a:off x="5918225" y="3223077"/>
                <a:ext cx="1572301"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Drug prescription</a:t>
                </a:r>
              </a:p>
            </p:txBody>
          </p:sp>
          <p:pic>
            <p:nvPicPr>
              <p:cNvPr id="11" name="Picture 12">
                <a:extLst>
                  <a:ext uri="{FF2B5EF4-FFF2-40B4-BE49-F238E27FC236}">
                    <a16:creationId xmlns:a16="http://schemas.microsoft.com/office/drawing/2014/main" id="{6954794E-40D3-45C4-9C00-0D859937BB7A}"/>
                  </a:ext>
                </a:extLst>
              </p:cNvPr>
              <p:cNvPicPr>
                <a:picLocks noChangeAspect="1"/>
              </p:cNvPicPr>
              <p:nvPr/>
            </p:nvPicPr>
            <p:blipFill>
              <a:blip r:embed="rId4"/>
              <a:stretch>
                <a:fillRect/>
              </a:stretch>
            </p:blipFill>
            <p:spPr>
              <a:xfrm>
                <a:off x="7418572" y="2453490"/>
                <a:ext cx="713853" cy="557399"/>
              </a:xfrm>
              <a:prstGeom prst="rect">
                <a:avLst/>
              </a:prstGeom>
              <a:noFill/>
              <a:ln cap="flat">
                <a:noFill/>
              </a:ln>
            </p:spPr>
          </p:pic>
          <p:pic>
            <p:nvPicPr>
              <p:cNvPr id="12" name="Picture 13">
                <a:extLst>
                  <a:ext uri="{FF2B5EF4-FFF2-40B4-BE49-F238E27FC236}">
                    <a16:creationId xmlns:a16="http://schemas.microsoft.com/office/drawing/2014/main" id="{1B63B839-BEB5-4AA4-BC5D-FE0C0775E617}"/>
                  </a:ext>
                </a:extLst>
              </p:cNvPr>
              <p:cNvPicPr>
                <a:picLocks noChangeAspect="1"/>
              </p:cNvPicPr>
              <p:nvPr/>
            </p:nvPicPr>
            <p:blipFill>
              <a:blip r:embed="rId5"/>
              <a:stretch>
                <a:fillRect/>
              </a:stretch>
            </p:blipFill>
            <p:spPr>
              <a:xfrm>
                <a:off x="6353333" y="2190746"/>
                <a:ext cx="977987" cy="552763"/>
              </a:xfrm>
              <a:prstGeom prst="rect">
                <a:avLst/>
              </a:prstGeom>
              <a:noFill/>
              <a:ln cap="flat">
                <a:noFill/>
              </a:ln>
            </p:spPr>
          </p:pic>
          <p:pic>
            <p:nvPicPr>
              <p:cNvPr id="13" name="Picture 14">
                <a:extLst>
                  <a:ext uri="{FF2B5EF4-FFF2-40B4-BE49-F238E27FC236}">
                    <a16:creationId xmlns:a16="http://schemas.microsoft.com/office/drawing/2014/main" id="{64B05A94-265E-4C5D-93A5-E2845922253D}"/>
                  </a:ext>
                </a:extLst>
              </p:cNvPr>
              <p:cNvPicPr>
                <a:picLocks noChangeAspect="1"/>
              </p:cNvPicPr>
              <p:nvPr/>
            </p:nvPicPr>
            <p:blipFill>
              <a:blip r:embed="rId6"/>
              <a:stretch>
                <a:fillRect/>
              </a:stretch>
            </p:blipFill>
            <p:spPr>
              <a:xfrm>
                <a:off x="7077117" y="3096322"/>
                <a:ext cx="902659" cy="466023"/>
              </a:xfrm>
              <a:prstGeom prst="rect">
                <a:avLst/>
              </a:prstGeom>
              <a:noFill/>
              <a:ln cap="flat">
                <a:noFill/>
              </a:ln>
            </p:spPr>
          </p:pic>
          <p:pic>
            <p:nvPicPr>
              <p:cNvPr id="14" name="Picture 15">
                <a:extLst>
                  <a:ext uri="{FF2B5EF4-FFF2-40B4-BE49-F238E27FC236}">
                    <a16:creationId xmlns:a16="http://schemas.microsoft.com/office/drawing/2014/main" id="{3FB2A565-840E-4C6E-8ADF-2347A347BCC5}"/>
                  </a:ext>
                </a:extLst>
              </p:cNvPr>
              <p:cNvPicPr>
                <a:picLocks noChangeAspect="1"/>
              </p:cNvPicPr>
              <p:nvPr/>
            </p:nvPicPr>
            <p:blipFill>
              <a:blip r:embed="rId7"/>
              <a:stretch>
                <a:fillRect/>
              </a:stretch>
            </p:blipFill>
            <p:spPr>
              <a:xfrm>
                <a:off x="5935361" y="2816306"/>
                <a:ext cx="1082777" cy="376220"/>
              </a:xfrm>
              <a:prstGeom prst="rect">
                <a:avLst/>
              </a:prstGeom>
              <a:noFill/>
              <a:ln cap="flat">
                <a:noFill/>
              </a:ln>
            </p:spPr>
          </p:pic>
        </p:grpSp>
      </p:grpSp>
      <p:sp>
        <p:nvSpPr>
          <p:cNvPr id="15" name="Rectangle 16">
            <a:extLst>
              <a:ext uri="{FF2B5EF4-FFF2-40B4-BE49-F238E27FC236}">
                <a16:creationId xmlns:a16="http://schemas.microsoft.com/office/drawing/2014/main" id="{36603825-A16B-4D6B-971A-FF3E020C319A}"/>
              </a:ext>
            </a:extLst>
          </p:cNvPr>
          <p:cNvSpPr/>
          <p:nvPr/>
        </p:nvSpPr>
        <p:spPr>
          <a:xfrm>
            <a:off x="6618966" y="2595012"/>
            <a:ext cx="1141985" cy="509832"/>
          </a:xfrm>
          <a:prstGeom prst="rect">
            <a:avLst/>
          </a:pr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4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Concepts used in health care practice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600" b="0" i="0" u="none" strike="noStrike" kern="1200" cap="none" spc="0" baseline="0">
              <a:solidFill>
                <a:srgbClr val="002F5F"/>
              </a:solidFill>
              <a:uFillTx/>
              <a:latin typeface="Calibri"/>
            </a:endParaRPr>
          </a:p>
        </p:txBody>
      </p:sp>
      <p:sp>
        <p:nvSpPr>
          <p:cNvPr id="16" name="Flowchart: Magnetic Disk 17">
            <a:extLst>
              <a:ext uri="{FF2B5EF4-FFF2-40B4-BE49-F238E27FC236}">
                <a16:creationId xmlns:a16="http://schemas.microsoft.com/office/drawing/2014/main" id="{4910D1B9-8586-470D-8E4E-A1A06B933E31}"/>
              </a:ext>
            </a:extLst>
          </p:cNvPr>
          <p:cNvSpPr/>
          <p:nvPr/>
        </p:nvSpPr>
        <p:spPr>
          <a:xfrm>
            <a:off x="763011" y="2553114"/>
            <a:ext cx="1294378" cy="907395"/>
          </a:xfrm>
          <a:custGeom>
            <a:avLst/>
            <a:gdLst>
              <a:gd name="f0" fmla="val 10800000"/>
              <a:gd name="f1" fmla="val 5400000"/>
              <a:gd name="f2" fmla="val 180"/>
              <a:gd name="f3" fmla="val w"/>
              <a:gd name="f4" fmla="val h"/>
              <a:gd name="f5" fmla="val 0"/>
              <a:gd name="f6" fmla="val 1294383"/>
              <a:gd name="f7" fmla="val 907394"/>
              <a:gd name="f8" fmla="val 151232"/>
              <a:gd name="f9" fmla="val 647192"/>
              <a:gd name="f10" fmla="val 756162"/>
              <a:gd name="f11" fmla="+- 0 0 -360"/>
              <a:gd name="f12" fmla="+- 0 0 -270"/>
              <a:gd name="f13" fmla="+- 0 0 -180"/>
              <a:gd name="f14" fmla="+- 0 0 -90"/>
              <a:gd name="f15" fmla="*/ f3 1 1294383"/>
              <a:gd name="f16" fmla="*/ f4 1 907394"/>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4383"/>
              <a:gd name="f31" fmla="*/ f24 1 907394"/>
              <a:gd name="f32" fmla="+- f26 0 f1"/>
              <a:gd name="f33" fmla="+- f27 0 f1"/>
              <a:gd name="f34" fmla="+- f28 0 f1"/>
              <a:gd name="f35" fmla="+- f29 0 f1"/>
              <a:gd name="f36" fmla="*/ 647192 1 f30"/>
              <a:gd name="f37" fmla="*/ 302465 1 f31"/>
              <a:gd name="f38" fmla="*/ 0 1 f31"/>
              <a:gd name="f39" fmla="*/ 0 1 f30"/>
              <a:gd name="f40" fmla="*/ 453697 1 f31"/>
              <a:gd name="f41" fmla="*/ 907394 1 f31"/>
              <a:gd name="f42" fmla="*/ 1294383 1 f30"/>
              <a:gd name="f43" fmla="*/ 756162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4383" h="907394" stroke="0">
                <a:moveTo>
                  <a:pt x="f5" y="f8"/>
                </a:moveTo>
                <a:arcTo wR="f9" hR="f8" stAng="f0" swAng="f0"/>
                <a:lnTo>
                  <a:pt x="f6" y="f10"/>
                </a:lnTo>
                <a:arcTo wR="f9" hR="f8" stAng="f5" swAng="f0"/>
                <a:close/>
              </a:path>
              <a:path w="1294383" h="907394" fill="none">
                <a:moveTo>
                  <a:pt x="f6" y="f8"/>
                </a:moveTo>
                <a:arcTo wR="f9" hR="f8" stAng="f5" swAng="f0"/>
              </a:path>
              <a:path w="1294383" h="907394"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New EHR with supplier specific concepts</a:t>
            </a:r>
          </a:p>
        </p:txBody>
      </p:sp>
      <p:sp>
        <p:nvSpPr>
          <p:cNvPr id="17" name="Flowchart: Magnetic Disk 18">
            <a:extLst>
              <a:ext uri="{FF2B5EF4-FFF2-40B4-BE49-F238E27FC236}">
                <a16:creationId xmlns:a16="http://schemas.microsoft.com/office/drawing/2014/main" id="{8AFB660A-9921-400F-B3A8-CFEEA13F9638}"/>
              </a:ext>
            </a:extLst>
          </p:cNvPr>
          <p:cNvSpPr/>
          <p:nvPr/>
        </p:nvSpPr>
        <p:spPr>
          <a:xfrm>
            <a:off x="5593110" y="3693837"/>
            <a:ext cx="1290099" cy="796222"/>
          </a:xfrm>
          <a:custGeom>
            <a:avLst/>
            <a:gdLst>
              <a:gd name="f0" fmla="val 10800000"/>
              <a:gd name="f1" fmla="val 5400000"/>
              <a:gd name="f2" fmla="val 180"/>
              <a:gd name="f3" fmla="val w"/>
              <a:gd name="f4" fmla="val h"/>
              <a:gd name="f5" fmla="val 0"/>
              <a:gd name="f6" fmla="val 1290104"/>
              <a:gd name="f7" fmla="val 796225"/>
              <a:gd name="f8" fmla="val 132704"/>
              <a:gd name="f9" fmla="val 645052"/>
              <a:gd name="f10" fmla="val 663521"/>
              <a:gd name="f11" fmla="+- 0 0 -360"/>
              <a:gd name="f12" fmla="+- 0 0 -270"/>
              <a:gd name="f13" fmla="+- 0 0 -180"/>
              <a:gd name="f14" fmla="+- 0 0 -90"/>
              <a:gd name="f15" fmla="*/ f3 1 1290104"/>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0104"/>
              <a:gd name="f31" fmla="*/ f24 1 796225"/>
              <a:gd name="f32" fmla="+- f26 0 f1"/>
              <a:gd name="f33" fmla="+- f27 0 f1"/>
              <a:gd name="f34" fmla="+- f28 0 f1"/>
              <a:gd name="f35" fmla="+- f29 0 f1"/>
              <a:gd name="f36" fmla="*/ 645052 1 f30"/>
              <a:gd name="f37" fmla="*/ 265408 1 f31"/>
              <a:gd name="f38" fmla="*/ 0 1 f31"/>
              <a:gd name="f39" fmla="*/ 0 1 f30"/>
              <a:gd name="f40" fmla="*/ 398113 1 f31"/>
              <a:gd name="f41" fmla="*/ 796225 1 f31"/>
              <a:gd name="f42" fmla="*/ 1290104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0104" h="796225" stroke="0">
                <a:moveTo>
                  <a:pt x="f5" y="f8"/>
                </a:moveTo>
                <a:arcTo wR="f9" hR="f8" stAng="f0" swAng="f0"/>
                <a:lnTo>
                  <a:pt x="f6" y="f10"/>
                </a:lnTo>
                <a:arcTo wR="f9" hR="f8" stAng="f5" swAng="f0"/>
                <a:close/>
              </a:path>
              <a:path w="1290104" h="796225" fill="none">
                <a:moveTo>
                  <a:pt x="f6" y="f8"/>
                </a:moveTo>
                <a:arcTo wR="f9" hR="f8" stAng="f5" swAng="f0"/>
              </a:path>
              <a:path w="1290104"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PACS</a:t>
            </a:r>
          </a:p>
        </p:txBody>
      </p:sp>
      <p:sp>
        <p:nvSpPr>
          <p:cNvPr id="18" name="Flowchart: Magnetic Disk 21">
            <a:extLst>
              <a:ext uri="{FF2B5EF4-FFF2-40B4-BE49-F238E27FC236}">
                <a16:creationId xmlns:a16="http://schemas.microsoft.com/office/drawing/2014/main" id="{80B88A3E-71DB-4386-90AB-5AAD83DCDDC7}"/>
              </a:ext>
            </a:extLst>
          </p:cNvPr>
          <p:cNvSpPr/>
          <p:nvPr/>
        </p:nvSpPr>
        <p:spPr>
          <a:xfrm>
            <a:off x="4674175" y="3934846"/>
            <a:ext cx="1305095" cy="796222"/>
          </a:xfrm>
          <a:custGeom>
            <a:avLst/>
            <a:gdLst>
              <a:gd name="f0" fmla="val 10800000"/>
              <a:gd name="f1" fmla="val 5400000"/>
              <a:gd name="f2" fmla="val 180"/>
              <a:gd name="f3" fmla="val w"/>
              <a:gd name="f4" fmla="val h"/>
              <a:gd name="f5" fmla="val 0"/>
              <a:gd name="f6" fmla="val 1305097"/>
              <a:gd name="f7" fmla="val 796225"/>
              <a:gd name="f8" fmla="val 132704"/>
              <a:gd name="f9" fmla="val 652549"/>
              <a:gd name="f10" fmla="val 663521"/>
              <a:gd name="f11" fmla="+- 0 0 -360"/>
              <a:gd name="f12" fmla="+- 0 0 -270"/>
              <a:gd name="f13" fmla="+- 0 0 -180"/>
              <a:gd name="f14" fmla="+- 0 0 -90"/>
              <a:gd name="f15" fmla="*/ f3 1 1305097"/>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05097"/>
              <a:gd name="f31" fmla="*/ f24 1 796225"/>
              <a:gd name="f32" fmla="+- f26 0 f1"/>
              <a:gd name="f33" fmla="+- f27 0 f1"/>
              <a:gd name="f34" fmla="+- f28 0 f1"/>
              <a:gd name="f35" fmla="+- f29 0 f1"/>
              <a:gd name="f36" fmla="*/ 652549 1 f30"/>
              <a:gd name="f37" fmla="*/ 265408 1 f31"/>
              <a:gd name="f38" fmla="*/ 0 1 f31"/>
              <a:gd name="f39" fmla="*/ 0 1 f30"/>
              <a:gd name="f40" fmla="*/ 398113 1 f31"/>
              <a:gd name="f41" fmla="*/ 796225 1 f31"/>
              <a:gd name="f42" fmla="*/ 1305097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05097" h="796225" stroke="0">
                <a:moveTo>
                  <a:pt x="f5" y="f8"/>
                </a:moveTo>
                <a:arcTo wR="f9" hR="f8" stAng="f0" swAng="f0"/>
                <a:lnTo>
                  <a:pt x="f6" y="f10"/>
                </a:lnTo>
                <a:arcTo wR="f9" hR="f8" stAng="f5" swAng="f0"/>
                <a:close/>
              </a:path>
              <a:path w="1305097" h="796225" fill="none">
                <a:moveTo>
                  <a:pt x="f6" y="f8"/>
                </a:moveTo>
                <a:arcTo wR="f9" hR="f8" stAng="f5" swAng="f0"/>
              </a:path>
              <a:path w="1305097"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Analytix</a:t>
            </a:r>
          </a:p>
        </p:txBody>
      </p:sp>
      <p:sp>
        <p:nvSpPr>
          <p:cNvPr id="19" name="Flowchart: Magnetic Disk 22">
            <a:extLst>
              <a:ext uri="{FF2B5EF4-FFF2-40B4-BE49-F238E27FC236}">
                <a16:creationId xmlns:a16="http://schemas.microsoft.com/office/drawing/2014/main" id="{249738E6-9A58-4E5D-835D-2BE5EF086305}"/>
              </a:ext>
            </a:extLst>
          </p:cNvPr>
          <p:cNvSpPr/>
          <p:nvPr/>
        </p:nvSpPr>
        <p:spPr>
          <a:xfrm>
            <a:off x="3620009" y="4192780"/>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internal information systems, such as RIS</a:t>
            </a:r>
          </a:p>
        </p:txBody>
      </p:sp>
      <p:sp>
        <p:nvSpPr>
          <p:cNvPr id="20" name="Flowchart: Magnetic Disk 19">
            <a:extLst>
              <a:ext uri="{FF2B5EF4-FFF2-40B4-BE49-F238E27FC236}">
                <a16:creationId xmlns:a16="http://schemas.microsoft.com/office/drawing/2014/main" id="{465DDF0D-D3EF-4165-8F92-5DE72A86D6F1}"/>
              </a:ext>
            </a:extLst>
          </p:cNvPr>
          <p:cNvSpPr/>
          <p:nvPr/>
        </p:nvSpPr>
        <p:spPr>
          <a:xfrm>
            <a:off x="3291638" y="923361"/>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cxnSp>
        <p:nvCxnSpPr>
          <p:cNvPr id="21" name="Straight Connector 2">
            <a:extLst>
              <a:ext uri="{FF2B5EF4-FFF2-40B4-BE49-F238E27FC236}">
                <a16:creationId xmlns:a16="http://schemas.microsoft.com/office/drawing/2014/main" id="{AF502454-12A5-4CEC-8F36-DC1208A3010F}"/>
              </a:ext>
            </a:extLst>
          </p:cNvPr>
          <p:cNvCxnSpPr>
            <a:stCxn id="16" idx="1"/>
            <a:endCxn id="20" idx="3"/>
          </p:cNvCxnSpPr>
          <p:nvPr/>
        </p:nvCxnSpPr>
        <p:spPr>
          <a:xfrm flipV="1">
            <a:off x="2057389" y="1321472"/>
            <a:ext cx="1234249" cy="1685340"/>
          </a:xfrm>
          <a:prstGeom prst="straightConnector1">
            <a:avLst/>
          </a:prstGeom>
          <a:noFill/>
          <a:ln w="9528" cap="flat">
            <a:solidFill>
              <a:srgbClr val="A1A667"/>
            </a:solidFill>
            <a:prstDash val="solid"/>
          </a:ln>
        </p:spPr>
      </p:cxnSp>
      <p:cxnSp>
        <p:nvCxnSpPr>
          <p:cNvPr id="22" name="Straight Connector 23">
            <a:extLst>
              <a:ext uri="{FF2B5EF4-FFF2-40B4-BE49-F238E27FC236}">
                <a16:creationId xmlns:a16="http://schemas.microsoft.com/office/drawing/2014/main" id="{782E6F38-1523-48EC-A28C-B8EEDFFC6BD6}"/>
              </a:ext>
            </a:extLst>
          </p:cNvPr>
          <p:cNvCxnSpPr>
            <a:stCxn id="16" idx="1"/>
          </p:cNvCxnSpPr>
          <p:nvPr/>
        </p:nvCxnSpPr>
        <p:spPr>
          <a:xfrm flipV="1">
            <a:off x="2057400" y="1885950"/>
            <a:ext cx="2286000" cy="1120862"/>
          </a:xfrm>
          <a:prstGeom prst="straightConnector1">
            <a:avLst/>
          </a:prstGeom>
          <a:noFill/>
          <a:ln w="9528" cap="flat">
            <a:solidFill>
              <a:srgbClr val="A1A667"/>
            </a:solidFill>
            <a:prstDash val="solid"/>
          </a:ln>
        </p:spPr>
      </p:cxnSp>
      <p:cxnSp>
        <p:nvCxnSpPr>
          <p:cNvPr id="23" name="Straight Connector 25">
            <a:extLst>
              <a:ext uri="{FF2B5EF4-FFF2-40B4-BE49-F238E27FC236}">
                <a16:creationId xmlns:a16="http://schemas.microsoft.com/office/drawing/2014/main" id="{2B1C7E2D-BF1F-43E1-8137-84720BEF8807}"/>
              </a:ext>
            </a:extLst>
          </p:cNvPr>
          <p:cNvCxnSpPr>
            <a:stCxn id="16" idx="1"/>
            <a:endCxn id="15" idx="1"/>
          </p:cNvCxnSpPr>
          <p:nvPr/>
        </p:nvCxnSpPr>
        <p:spPr>
          <a:xfrm flipV="1">
            <a:off x="2057389" y="2849928"/>
            <a:ext cx="4561577" cy="156884"/>
          </a:xfrm>
          <a:prstGeom prst="straightConnector1">
            <a:avLst/>
          </a:prstGeom>
          <a:noFill/>
          <a:ln w="9528" cap="flat">
            <a:solidFill>
              <a:srgbClr val="A1A667"/>
            </a:solidFill>
            <a:prstDash val="solid"/>
          </a:ln>
        </p:spPr>
      </p:cxnSp>
      <p:cxnSp>
        <p:nvCxnSpPr>
          <p:cNvPr id="24" name="Straight Connector 28">
            <a:extLst>
              <a:ext uri="{FF2B5EF4-FFF2-40B4-BE49-F238E27FC236}">
                <a16:creationId xmlns:a16="http://schemas.microsoft.com/office/drawing/2014/main" id="{1CC62309-B8CB-4B7A-9876-32C92071C0BD}"/>
              </a:ext>
            </a:extLst>
          </p:cNvPr>
          <p:cNvCxnSpPr>
            <a:stCxn id="16" idx="1"/>
          </p:cNvCxnSpPr>
          <p:nvPr/>
        </p:nvCxnSpPr>
        <p:spPr>
          <a:xfrm>
            <a:off x="2057400" y="3006812"/>
            <a:ext cx="3921870" cy="687025"/>
          </a:xfrm>
          <a:prstGeom prst="straightConnector1">
            <a:avLst/>
          </a:prstGeom>
          <a:noFill/>
          <a:ln w="9528" cap="flat">
            <a:solidFill>
              <a:srgbClr val="A1A667"/>
            </a:solidFill>
            <a:prstDash val="solid"/>
          </a:ln>
        </p:spPr>
      </p:cxnSp>
      <p:cxnSp>
        <p:nvCxnSpPr>
          <p:cNvPr id="25" name="Straight Connector 31">
            <a:extLst>
              <a:ext uri="{FF2B5EF4-FFF2-40B4-BE49-F238E27FC236}">
                <a16:creationId xmlns:a16="http://schemas.microsoft.com/office/drawing/2014/main" id="{3B9C8D88-C837-40DA-AE13-35B935494940}"/>
              </a:ext>
            </a:extLst>
          </p:cNvPr>
          <p:cNvCxnSpPr/>
          <p:nvPr/>
        </p:nvCxnSpPr>
        <p:spPr>
          <a:xfrm>
            <a:off x="2057400" y="3006812"/>
            <a:ext cx="2954572" cy="928034"/>
          </a:xfrm>
          <a:prstGeom prst="straightConnector1">
            <a:avLst/>
          </a:prstGeom>
          <a:noFill/>
          <a:ln w="9528" cap="flat">
            <a:solidFill>
              <a:srgbClr val="A1A667"/>
            </a:solidFill>
            <a:prstDash val="solid"/>
          </a:ln>
        </p:spPr>
      </p:cxnSp>
      <p:cxnSp>
        <p:nvCxnSpPr>
          <p:cNvPr id="26" name="Straight Connector 34">
            <a:extLst>
              <a:ext uri="{FF2B5EF4-FFF2-40B4-BE49-F238E27FC236}">
                <a16:creationId xmlns:a16="http://schemas.microsoft.com/office/drawing/2014/main" id="{FBCD17CE-8486-4546-98DA-05307248F156}"/>
              </a:ext>
            </a:extLst>
          </p:cNvPr>
          <p:cNvCxnSpPr>
            <a:stCxn id="16" idx="1"/>
          </p:cNvCxnSpPr>
          <p:nvPr/>
        </p:nvCxnSpPr>
        <p:spPr>
          <a:xfrm>
            <a:off x="2057400" y="3006812"/>
            <a:ext cx="1981203" cy="1185968"/>
          </a:xfrm>
          <a:prstGeom prst="straightConnector1">
            <a:avLst/>
          </a:prstGeom>
          <a:noFill/>
          <a:ln w="9528" cap="flat">
            <a:solidFill>
              <a:srgbClr val="A1A667"/>
            </a:solidFill>
            <a:prstDash val="solid"/>
          </a:ln>
        </p:spPr>
      </p:cxnSp>
      <p:sp>
        <p:nvSpPr>
          <p:cNvPr id="27" name="Rectangle 1">
            <a:extLst>
              <a:ext uri="{FF2B5EF4-FFF2-40B4-BE49-F238E27FC236}">
                <a16:creationId xmlns:a16="http://schemas.microsoft.com/office/drawing/2014/main" id="{629593BF-7C41-4BC9-92A0-5D4F364BB5F1}"/>
              </a:ext>
            </a:extLst>
          </p:cNvPr>
          <p:cNvSpPr/>
          <p:nvPr/>
        </p:nvSpPr>
        <p:spPr>
          <a:xfrm>
            <a:off x="3291638" y="2377119"/>
            <a:ext cx="2137327" cy="1316717"/>
          </a:xfrm>
          <a:prstGeom prst="rect">
            <a:avLst/>
          </a:prstGeom>
          <a:solidFill>
            <a:srgbClr val="EEF8FA"/>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2F5F"/>
                </a:solidFill>
                <a:uFillTx/>
                <a:latin typeface="Calibri"/>
              </a:rPr>
              <a:t>For every digital communication between two systems, differences in concept definitions need to be investigated and managed, which is resource-intensive!</a:t>
            </a:r>
            <a:endParaRPr lang="sv-SE" sz="1200" b="0" i="0" u="none" strike="noStrike" kern="1200" cap="none" spc="0" baseline="0">
              <a:solidFill>
                <a:srgbClr val="002F5F"/>
              </a:solidFill>
              <a:uFillTx/>
              <a:latin typeface="Calibri"/>
            </a:endParaRPr>
          </a:p>
        </p:txBody>
      </p:sp>
      <p:pic>
        <p:nvPicPr>
          <p:cNvPr id="28" name="Audio 27">
            <a:hlinkClick r:id="" action="ppaction://media"/>
            <a:extLst>
              <a:ext uri="{FF2B5EF4-FFF2-40B4-BE49-F238E27FC236}">
                <a16:creationId xmlns:a16="http://schemas.microsoft.com/office/drawing/2014/main" id="{14D42B54-7FE1-4541-84E2-012164A9C0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372"/>
    </mc:Choice>
    <mc:Fallback>
      <p:transition spd="slow" advTm="47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gnetic Disk 24">
            <a:extLst>
              <a:ext uri="{FF2B5EF4-FFF2-40B4-BE49-F238E27FC236}">
                <a16:creationId xmlns:a16="http://schemas.microsoft.com/office/drawing/2014/main" id="{5B88C5D1-7B4F-407C-92C7-5D5D148549FE}"/>
              </a:ext>
            </a:extLst>
          </p:cNvPr>
          <p:cNvSpPr/>
          <p:nvPr/>
        </p:nvSpPr>
        <p:spPr>
          <a:xfrm>
            <a:off x="4419596" y="1230032"/>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sp>
        <p:nvSpPr>
          <p:cNvPr id="3" name="object 3">
            <a:extLst>
              <a:ext uri="{FF2B5EF4-FFF2-40B4-BE49-F238E27FC236}">
                <a16:creationId xmlns:a16="http://schemas.microsoft.com/office/drawing/2014/main" id="{00B10895-DC78-46A8-82DF-D1A4A61D0198}"/>
              </a:ext>
            </a:extLst>
          </p:cNvPr>
          <p:cNvSpPr txBox="1">
            <a:spLocks noGrp="1"/>
          </p:cNvSpPr>
          <p:nvPr>
            <p:ph type="title"/>
          </p:nvPr>
        </p:nvSpPr>
        <p:spPr>
          <a:xfrm>
            <a:off x="763011" y="251460"/>
            <a:ext cx="5713985" cy="430883"/>
          </a:xfrm>
        </p:spPr>
        <p:txBody>
          <a:bodyPr>
            <a:spAutoFit/>
          </a:bodyPr>
          <a:lstStyle/>
          <a:p>
            <a:pPr marL="12701" lvl="0"/>
            <a:r>
              <a:rPr lang="sv-SE" sz="2800" b="1" spc="-5"/>
              <a:t>Why information standards? </a:t>
            </a:r>
            <a:endParaRPr lang="sv-SE" sz="2800"/>
          </a:p>
        </p:txBody>
      </p:sp>
      <p:grpSp>
        <p:nvGrpSpPr>
          <p:cNvPr id="4" name="Group 5">
            <a:extLst>
              <a:ext uri="{FF2B5EF4-FFF2-40B4-BE49-F238E27FC236}">
                <a16:creationId xmlns:a16="http://schemas.microsoft.com/office/drawing/2014/main" id="{31CAA78D-FAED-4629-B061-E7CF62BD1F7E}"/>
              </a:ext>
            </a:extLst>
          </p:cNvPr>
          <p:cNvGrpSpPr/>
          <p:nvPr/>
        </p:nvGrpSpPr>
        <p:grpSpPr>
          <a:xfrm>
            <a:off x="5562596" y="2190746"/>
            <a:ext cx="3429009" cy="1371599"/>
            <a:chOff x="5562596" y="2190746"/>
            <a:chExt cx="3429009" cy="1371599"/>
          </a:xfrm>
        </p:grpSpPr>
        <p:sp>
          <p:nvSpPr>
            <p:cNvPr id="5" name="TextBox 6">
              <a:extLst>
                <a:ext uri="{FF2B5EF4-FFF2-40B4-BE49-F238E27FC236}">
                  <a16:creationId xmlns:a16="http://schemas.microsoft.com/office/drawing/2014/main" id="{829B4BFF-26BB-42C3-9C8B-84426024FE65}"/>
                </a:ext>
              </a:extLst>
            </p:cNvPr>
            <p:cNvSpPr txBox="1"/>
            <p:nvPr/>
          </p:nvSpPr>
          <p:spPr>
            <a:xfrm>
              <a:off x="5562596" y="2553324"/>
              <a:ext cx="684858"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Care plan</a:t>
              </a:r>
            </a:p>
          </p:txBody>
        </p:sp>
        <p:grpSp>
          <p:nvGrpSpPr>
            <p:cNvPr id="6" name="Group 7">
              <a:extLst>
                <a:ext uri="{FF2B5EF4-FFF2-40B4-BE49-F238E27FC236}">
                  <a16:creationId xmlns:a16="http://schemas.microsoft.com/office/drawing/2014/main" id="{80FC7467-0E9C-4D62-A123-AC6C127B2176}"/>
                </a:ext>
              </a:extLst>
            </p:cNvPr>
            <p:cNvGrpSpPr/>
            <p:nvPr/>
          </p:nvGrpSpPr>
          <p:grpSpPr>
            <a:xfrm>
              <a:off x="5918225" y="2190746"/>
              <a:ext cx="3073380" cy="1371599"/>
              <a:chOff x="5918225" y="2190746"/>
              <a:chExt cx="3073380" cy="1371599"/>
            </a:xfrm>
          </p:grpSpPr>
          <p:sp>
            <p:nvSpPr>
              <p:cNvPr id="7" name="TextBox 8">
                <a:extLst>
                  <a:ext uri="{FF2B5EF4-FFF2-40B4-BE49-F238E27FC236}">
                    <a16:creationId xmlns:a16="http://schemas.microsoft.com/office/drawing/2014/main" id="{7F09A4C6-DD66-4F6C-854F-338CDB88587E}"/>
                  </a:ext>
                </a:extLst>
              </p:cNvPr>
              <p:cNvSpPr txBox="1"/>
              <p:nvPr/>
            </p:nvSpPr>
            <p:spPr>
              <a:xfrm>
                <a:off x="7967496" y="3049240"/>
                <a:ext cx="596774"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Referral</a:t>
                </a:r>
              </a:p>
            </p:txBody>
          </p:sp>
          <p:sp>
            <p:nvSpPr>
              <p:cNvPr id="8" name="TextBox 9">
                <a:extLst>
                  <a:ext uri="{FF2B5EF4-FFF2-40B4-BE49-F238E27FC236}">
                    <a16:creationId xmlns:a16="http://schemas.microsoft.com/office/drawing/2014/main" id="{3C870E6C-F296-47EC-B2AD-92514637171F}"/>
                  </a:ext>
                </a:extLst>
              </p:cNvPr>
              <p:cNvSpPr txBox="1"/>
              <p:nvPr/>
            </p:nvSpPr>
            <p:spPr>
              <a:xfrm>
                <a:off x="8132435" y="2377119"/>
                <a:ext cx="859170" cy="3957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Healthcare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activity</a:t>
                </a:r>
              </a:p>
            </p:txBody>
          </p:sp>
          <p:sp>
            <p:nvSpPr>
              <p:cNvPr id="9" name="TextBox 10">
                <a:extLst>
                  <a:ext uri="{FF2B5EF4-FFF2-40B4-BE49-F238E27FC236}">
                    <a16:creationId xmlns:a16="http://schemas.microsoft.com/office/drawing/2014/main" id="{BEE108EB-5723-4832-A406-93A131899706}"/>
                  </a:ext>
                </a:extLst>
              </p:cNvPr>
              <p:cNvSpPr txBox="1"/>
              <p:nvPr/>
            </p:nvSpPr>
            <p:spPr>
              <a:xfrm>
                <a:off x="7346280" y="2205020"/>
                <a:ext cx="1051002"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Patient</a:t>
                </a:r>
              </a:p>
            </p:txBody>
          </p:sp>
          <p:sp>
            <p:nvSpPr>
              <p:cNvPr id="10" name="TextBox 11">
                <a:extLst>
                  <a:ext uri="{FF2B5EF4-FFF2-40B4-BE49-F238E27FC236}">
                    <a16:creationId xmlns:a16="http://schemas.microsoft.com/office/drawing/2014/main" id="{46E29ACA-D994-432C-BD9D-BCDF6BF19A93}"/>
                  </a:ext>
                </a:extLst>
              </p:cNvPr>
              <p:cNvSpPr txBox="1"/>
              <p:nvPr/>
            </p:nvSpPr>
            <p:spPr>
              <a:xfrm>
                <a:off x="5918225" y="3223077"/>
                <a:ext cx="1572301"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Drug prescription</a:t>
                </a:r>
              </a:p>
            </p:txBody>
          </p:sp>
          <p:pic>
            <p:nvPicPr>
              <p:cNvPr id="11" name="Picture 12">
                <a:extLst>
                  <a:ext uri="{FF2B5EF4-FFF2-40B4-BE49-F238E27FC236}">
                    <a16:creationId xmlns:a16="http://schemas.microsoft.com/office/drawing/2014/main" id="{2F446BCF-1084-4372-A7ED-652970541B50}"/>
                  </a:ext>
                </a:extLst>
              </p:cNvPr>
              <p:cNvPicPr>
                <a:picLocks noChangeAspect="1"/>
              </p:cNvPicPr>
              <p:nvPr/>
            </p:nvPicPr>
            <p:blipFill>
              <a:blip r:embed="rId4"/>
              <a:stretch>
                <a:fillRect/>
              </a:stretch>
            </p:blipFill>
            <p:spPr>
              <a:xfrm>
                <a:off x="7418572" y="2453490"/>
                <a:ext cx="713853" cy="557399"/>
              </a:xfrm>
              <a:prstGeom prst="rect">
                <a:avLst/>
              </a:prstGeom>
              <a:noFill/>
              <a:ln cap="flat">
                <a:noFill/>
              </a:ln>
            </p:spPr>
          </p:pic>
          <p:pic>
            <p:nvPicPr>
              <p:cNvPr id="12" name="Picture 13">
                <a:extLst>
                  <a:ext uri="{FF2B5EF4-FFF2-40B4-BE49-F238E27FC236}">
                    <a16:creationId xmlns:a16="http://schemas.microsoft.com/office/drawing/2014/main" id="{D7415147-54F0-4095-832E-1CDD9632B5F0}"/>
                  </a:ext>
                </a:extLst>
              </p:cNvPr>
              <p:cNvPicPr>
                <a:picLocks noChangeAspect="1"/>
              </p:cNvPicPr>
              <p:nvPr/>
            </p:nvPicPr>
            <p:blipFill>
              <a:blip r:embed="rId5"/>
              <a:stretch>
                <a:fillRect/>
              </a:stretch>
            </p:blipFill>
            <p:spPr>
              <a:xfrm>
                <a:off x="6353333" y="2190746"/>
                <a:ext cx="977987" cy="552763"/>
              </a:xfrm>
              <a:prstGeom prst="rect">
                <a:avLst/>
              </a:prstGeom>
              <a:noFill/>
              <a:ln cap="flat">
                <a:noFill/>
              </a:ln>
            </p:spPr>
          </p:pic>
          <p:pic>
            <p:nvPicPr>
              <p:cNvPr id="13" name="Picture 14">
                <a:extLst>
                  <a:ext uri="{FF2B5EF4-FFF2-40B4-BE49-F238E27FC236}">
                    <a16:creationId xmlns:a16="http://schemas.microsoft.com/office/drawing/2014/main" id="{CF20EE8D-0ADB-4277-8F34-F6CFD191B671}"/>
                  </a:ext>
                </a:extLst>
              </p:cNvPr>
              <p:cNvPicPr>
                <a:picLocks noChangeAspect="1"/>
              </p:cNvPicPr>
              <p:nvPr/>
            </p:nvPicPr>
            <p:blipFill>
              <a:blip r:embed="rId6"/>
              <a:stretch>
                <a:fillRect/>
              </a:stretch>
            </p:blipFill>
            <p:spPr>
              <a:xfrm>
                <a:off x="7077117" y="3096322"/>
                <a:ext cx="902659" cy="466023"/>
              </a:xfrm>
              <a:prstGeom prst="rect">
                <a:avLst/>
              </a:prstGeom>
              <a:noFill/>
              <a:ln cap="flat">
                <a:noFill/>
              </a:ln>
            </p:spPr>
          </p:pic>
          <p:pic>
            <p:nvPicPr>
              <p:cNvPr id="14" name="Picture 15">
                <a:extLst>
                  <a:ext uri="{FF2B5EF4-FFF2-40B4-BE49-F238E27FC236}">
                    <a16:creationId xmlns:a16="http://schemas.microsoft.com/office/drawing/2014/main" id="{68E649E1-EC47-46E1-A050-F3320BFD09E9}"/>
                  </a:ext>
                </a:extLst>
              </p:cNvPr>
              <p:cNvPicPr>
                <a:picLocks noChangeAspect="1"/>
              </p:cNvPicPr>
              <p:nvPr/>
            </p:nvPicPr>
            <p:blipFill>
              <a:blip r:embed="rId7"/>
              <a:stretch>
                <a:fillRect/>
              </a:stretch>
            </p:blipFill>
            <p:spPr>
              <a:xfrm>
                <a:off x="5935361" y="2816306"/>
                <a:ext cx="1082777" cy="376220"/>
              </a:xfrm>
              <a:prstGeom prst="rect">
                <a:avLst/>
              </a:prstGeom>
              <a:noFill/>
              <a:ln cap="flat">
                <a:noFill/>
              </a:ln>
            </p:spPr>
          </p:pic>
        </p:grpSp>
      </p:grpSp>
      <p:sp>
        <p:nvSpPr>
          <p:cNvPr id="15" name="Rectangle 16">
            <a:extLst>
              <a:ext uri="{FF2B5EF4-FFF2-40B4-BE49-F238E27FC236}">
                <a16:creationId xmlns:a16="http://schemas.microsoft.com/office/drawing/2014/main" id="{7B0C79BC-B460-4ACF-9442-AE37BB8381D2}"/>
              </a:ext>
            </a:extLst>
          </p:cNvPr>
          <p:cNvSpPr/>
          <p:nvPr/>
        </p:nvSpPr>
        <p:spPr>
          <a:xfrm>
            <a:off x="6618966" y="2595012"/>
            <a:ext cx="1141985" cy="509832"/>
          </a:xfrm>
          <a:prstGeom prst="rect">
            <a:avLst/>
          </a:pr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4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Concepts used in health care practice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600" b="0" i="0" u="none" strike="noStrike" kern="1200" cap="none" spc="0" baseline="0">
              <a:solidFill>
                <a:srgbClr val="002F5F"/>
              </a:solidFill>
              <a:uFillTx/>
              <a:latin typeface="Calibri"/>
            </a:endParaRPr>
          </a:p>
        </p:txBody>
      </p:sp>
      <p:sp>
        <p:nvSpPr>
          <p:cNvPr id="16" name="Flowchart: Magnetic Disk 17">
            <a:extLst>
              <a:ext uri="{FF2B5EF4-FFF2-40B4-BE49-F238E27FC236}">
                <a16:creationId xmlns:a16="http://schemas.microsoft.com/office/drawing/2014/main" id="{0268AC6F-A6E4-451E-867A-BB6C4CAA17E1}"/>
              </a:ext>
            </a:extLst>
          </p:cNvPr>
          <p:cNvSpPr/>
          <p:nvPr/>
        </p:nvSpPr>
        <p:spPr>
          <a:xfrm>
            <a:off x="503358" y="2535439"/>
            <a:ext cx="1294378" cy="907395"/>
          </a:xfrm>
          <a:custGeom>
            <a:avLst/>
            <a:gdLst>
              <a:gd name="f0" fmla="val 10800000"/>
              <a:gd name="f1" fmla="val 5400000"/>
              <a:gd name="f2" fmla="val 180"/>
              <a:gd name="f3" fmla="val w"/>
              <a:gd name="f4" fmla="val h"/>
              <a:gd name="f5" fmla="val 0"/>
              <a:gd name="f6" fmla="val 1294383"/>
              <a:gd name="f7" fmla="val 907394"/>
              <a:gd name="f8" fmla="val 151232"/>
              <a:gd name="f9" fmla="val 647192"/>
              <a:gd name="f10" fmla="val 756162"/>
              <a:gd name="f11" fmla="+- 0 0 -360"/>
              <a:gd name="f12" fmla="+- 0 0 -270"/>
              <a:gd name="f13" fmla="+- 0 0 -180"/>
              <a:gd name="f14" fmla="+- 0 0 -90"/>
              <a:gd name="f15" fmla="*/ f3 1 1294383"/>
              <a:gd name="f16" fmla="*/ f4 1 907394"/>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4383"/>
              <a:gd name="f31" fmla="*/ f24 1 907394"/>
              <a:gd name="f32" fmla="+- f26 0 f1"/>
              <a:gd name="f33" fmla="+- f27 0 f1"/>
              <a:gd name="f34" fmla="+- f28 0 f1"/>
              <a:gd name="f35" fmla="+- f29 0 f1"/>
              <a:gd name="f36" fmla="*/ 647192 1 f30"/>
              <a:gd name="f37" fmla="*/ 302465 1 f31"/>
              <a:gd name="f38" fmla="*/ 0 1 f31"/>
              <a:gd name="f39" fmla="*/ 0 1 f30"/>
              <a:gd name="f40" fmla="*/ 453697 1 f31"/>
              <a:gd name="f41" fmla="*/ 907394 1 f31"/>
              <a:gd name="f42" fmla="*/ 1294383 1 f30"/>
              <a:gd name="f43" fmla="*/ 756162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4383" h="907394" stroke="0">
                <a:moveTo>
                  <a:pt x="f5" y="f8"/>
                </a:moveTo>
                <a:arcTo wR="f9" hR="f8" stAng="f0" swAng="f0"/>
                <a:lnTo>
                  <a:pt x="f6" y="f10"/>
                </a:lnTo>
                <a:arcTo wR="f9" hR="f8" stAng="f5" swAng="f0"/>
                <a:close/>
              </a:path>
              <a:path w="1294383" h="907394" fill="none">
                <a:moveTo>
                  <a:pt x="f6" y="f8"/>
                </a:moveTo>
                <a:arcTo wR="f9" hR="f8" stAng="f5" swAng="f0"/>
              </a:path>
              <a:path w="1294383" h="907394"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New EHR with supplier specific concepts</a:t>
            </a:r>
          </a:p>
        </p:txBody>
      </p:sp>
      <p:sp>
        <p:nvSpPr>
          <p:cNvPr id="17" name="Flowchart: Magnetic Disk 18">
            <a:extLst>
              <a:ext uri="{FF2B5EF4-FFF2-40B4-BE49-F238E27FC236}">
                <a16:creationId xmlns:a16="http://schemas.microsoft.com/office/drawing/2014/main" id="{6DE8B621-2D1A-4298-AA69-D5B1D595214D}"/>
              </a:ext>
            </a:extLst>
          </p:cNvPr>
          <p:cNvSpPr/>
          <p:nvPr/>
        </p:nvSpPr>
        <p:spPr>
          <a:xfrm>
            <a:off x="5593110" y="3693837"/>
            <a:ext cx="1290099" cy="796222"/>
          </a:xfrm>
          <a:custGeom>
            <a:avLst/>
            <a:gdLst>
              <a:gd name="f0" fmla="val 10800000"/>
              <a:gd name="f1" fmla="val 5400000"/>
              <a:gd name="f2" fmla="val 180"/>
              <a:gd name="f3" fmla="val w"/>
              <a:gd name="f4" fmla="val h"/>
              <a:gd name="f5" fmla="val 0"/>
              <a:gd name="f6" fmla="val 1290104"/>
              <a:gd name="f7" fmla="val 796225"/>
              <a:gd name="f8" fmla="val 132704"/>
              <a:gd name="f9" fmla="val 645052"/>
              <a:gd name="f10" fmla="val 663521"/>
              <a:gd name="f11" fmla="+- 0 0 -360"/>
              <a:gd name="f12" fmla="+- 0 0 -270"/>
              <a:gd name="f13" fmla="+- 0 0 -180"/>
              <a:gd name="f14" fmla="+- 0 0 -90"/>
              <a:gd name="f15" fmla="*/ f3 1 1290104"/>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0104"/>
              <a:gd name="f31" fmla="*/ f24 1 796225"/>
              <a:gd name="f32" fmla="+- f26 0 f1"/>
              <a:gd name="f33" fmla="+- f27 0 f1"/>
              <a:gd name="f34" fmla="+- f28 0 f1"/>
              <a:gd name="f35" fmla="+- f29 0 f1"/>
              <a:gd name="f36" fmla="*/ 645052 1 f30"/>
              <a:gd name="f37" fmla="*/ 265408 1 f31"/>
              <a:gd name="f38" fmla="*/ 0 1 f31"/>
              <a:gd name="f39" fmla="*/ 0 1 f30"/>
              <a:gd name="f40" fmla="*/ 398113 1 f31"/>
              <a:gd name="f41" fmla="*/ 796225 1 f31"/>
              <a:gd name="f42" fmla="*/ 1290104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0104" h="796225" stroke="0">
                <a:moveTo>
                  <a:pt x="f5" y="f8"/>
                </a:moveTo>
                <a:arcTo wR="f9" hR="f8" stAng="f0" swAng="f0"/>
                <a:lnTo>
                  <a:pt x="f6" y="f10"/>
                </a:lnTo>
                <a:arcTo wR="f9" hR="f8" stAng="f5" swAng="f0"/>
                <a:close/>
              </a:path>
              <a:path w="1290104" h="796225" fill="none">
                <a:moveTo>
                  <a:pt x="f6" y="f8"/>
                </a:moveTo>
                <a:arcTo wR="f9" hR="f8" stAng="f5" swAng="f0"/>
              </a:path>
              <a:path w="1290104"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PACS</a:t>
            </a:r>
          </a:p>
        </p:txBody>
      </p:sp>
      <p:sp>
        <p:nvSpPr>
          <p:cNvPr id="18" name="Flowchart: Magnetic Disk 21">
            <a:extLst>
              <a:ext uri="{FF2B5EF4-FFF2-40B4-BE49-F238E27FC236}">
                <a16:creationId xmlns:a16="http://schemas.microsoft.com/office/drawing/2014/main" id="{55E28A26-BC01-4AB8-807F-ED3463F21A48}"/>
              </a:ext>
            </a:extLst>
          </p:cNvPr>
          <p:cNvSpPr/>
          <p:nvPr/>
        </p:nvSpPr>
        <p:spPr>
          <a:xfrm>
            <a:off x="4674175" y="3934846"/>
            <a:ext cx="1305095" cy="796222"/>
          </a:xfrm>
          <a:custGeom>
            <a:avLst/>
            <a:gdLst>
              <a:gd name="f0" fmla="val 10800000"/>
              <a:gd name="f1" fmla="val 5400000"/>
              <a:gd name="f2" fmla="val 180"/>
              <a:gd name="f3" fmla="val w"/>
              <a:gd name="f4" fmla="val h"/>
              <a:gd name="f5" fmla="val 0"/>
              <a:gd name="f6" fmla="val 1305097"/>
              <a:gd name="f7" fmla="val 796225"/>
              <a:gd name="f8" fmla="val 132704"/>
              <a:gd name="f9" fmla="val 652549"/>
              <a:gd name="f10" fmla="val 663521"/>
              <a:gd name="f11" fmla="+- 0 0 -360"/>
              <a:gd name="f12" fmla="+- 0 0 -270"/>
              <a:gd name="f13" fmla="+- 0 0 -180"/>
              <a:gd name="f14" fmla="+- 0 0 -90"/>
              <a:gd name="f15" fmla="*/ f3 1 1305097"/>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05097"/>
              <a:gd name="f31" fmla="*/ f24 1 796225"/>
              <a:gd name="f32" fmla="+- f26 0 f1"/>
              <a:gd name="f33" fmla="+- f27 0 f1"/>
              <a:gd name="f34" fmla="+- f28 0 f1"/>
              <a:gd name="f35" fmla="+- f29 0 f1"/>
              <a:gd name="f36" fmla="*/ 652549 1 f30"/>
              <a:gd name="f37" fmla="*/ 265408 1 f31"/>
              <a:gd name="f38" fmla="*/ 0 1 f31"/>
              <a:gd name="f39" fmla="*/ 0 1 f30"/>
              <a:gd name="f40" fmla="*/ 398113 1 f31"/>
              <a:gd name="f41" fmla="*/ 796225 1 f31"/>
              <a:gd name="f42" fmla="*/ 1305097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05097" h="796225" stroke="0">
                <a:moveTo>
                  <a:pt x="f5" y="f8"/>
                </a:moveTo>
                <a:arcTo wR="f9" hR="f8" stAng="f0" swAng="f0"/>
                <a:lnTo>
                  <a:pt x="f6" y="f10"/>
                </a:lnTo>
                <a:arcTo wR="f9" hR="f8" stAng="f5" swAng="f0"/>
                <a:close/>
              </a:path>
              <a:path w="1305097" h="796225" fill="none">
                <a:moveTo>
                  <a:pt x="f6" y="f8"/>
                </a:moveTo>
                <a:arcTo wR="f9" hR="f8" stAng="f5" swAng="f0"/>
              </a:path>
              <a:path w="1305097"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Analytix</a:t>
            </a:r>
          </a:p>
        </p:txBody>
      </p:sp>
      <p:sp>
        <p:nvSpPr>
          <p:cNvPr id="19" name="Flowchart: Magnetic Disk 22">
            <a:extLst>
              <a:ext uri="{FF2B5EF4-FFF2-40B4-BE49-F238E27FC236}">
                <a16:creationId xmlns:a16="http://schemas.microsoft.com/office/drawing/2014/main" id="{844F9328-B1E2-4A73-AFE3-292BFF6A7EF1}"/>
              </a:ext>
            </a:extLst>
          </p:cNvPr>
          <p:cNvSpPr/>
          <p:nvPr/>
        </p:nvSpPr>
        <p:spPr>
          <a:xfrm>
            <a:off x="3620009" y="4192780"/>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internal information systems, such as RIS</a:t>
            </a:r>
          </a:p>
        </p:txBody>
      </p:sp>
      <p:sp>
        <p:nvSpPr>
          <p:cNvPr id="20" name="Flowchart: Magnetic Disk 19">
            <a:extLst>
              <a:ext uri="{FF2B5EF4-FFF2-40B4-BE49-F238E27FC236}">
                <a16:creationId xmlns:a16="http://schemas.microsoft.com/office/drawing/2014/main" id="{54289FE5-CBDC-44F0-B1BD-23D658B0F3D7}"/>
              </a:ext>
            </a:extLst>
          </p:cNvPr>
          <p:cNvSpPr/>
          <p:nvPr/>
        </p:nvSpPr>
        <p:spPr>
          <a:xfrm>
            <a:off x="3291638" y="923361"/>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sp>
        <p:nvSpPr>
          <p:cNvPr id="21" name="Oval 26">
            <a:extLst>
              <a:ext uri="{FF2B5EF4-FFF2-40B4-BE49-F238E27FC236}">
                <a16:creationId xmlns:a16="http://schemas.microsoft.com/office/drawing/2014/main" id="{61FDA6BB-BB07-4BB8-90B2-15DEE7AC5B39}"/>
              </a:ext>
            </a:extLst>
          </p:cNvPr>
          <p:cNvSpPr/>
          <p:nvPr/>
        </p:nvSpPr>
        <p:spPr>
          <a:xfrm>
            <a:off x="2975082" y="2648715"/>
            <a:ext cx="2216011" cy="6508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0" i="0" u="none" strike="noStrike" kern="1200" cap="none" spc="0" baseline="0">
                <a:solidFill>
                  <a:srgbClr val="002F5F"/>
                </a:solidFill>
                <a:uFillTx/>
                <a:latin typeface="Calibri"/>
              </a:rPr>
              <a:t>Internationel standards and classifications</a:t>
            </a:r>
          </a:p>
        </p:txBody>
      </p:sp>
      <p:sp>
        <p:nvSpPr>
          <p:cNvPr id="22" name="Up-Down Arrow 1">
            <a:extLst>
              <a:ext uri="{FF2B5EF4-FFF2-40B4-BE49-F238E27FC236}">
                <a16:creationId xmlns:a16="http://schemas.microsoft.com/office/drawing/2014/main" id="{59F08390-A7D0-43E4-8D63-5DDD2A0D309D}"/>
              </a:ext>
            </a:extLst>
          </p:cNvPr>
          <p:cNvSpPr/>
          <p:nvPr/>
        </p:nvSpPr>
        <p:spPr>
          <a:xfrm>
            <a:off x="3867089" y="1977508"/>
            <a:ext cx="365714" cy="526858"/>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270"/>
              <a:gd name="f12" fmla="+- 0 0 -9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9 f17 1"/>
              <a:gd name="f46" fmla="+- f16 f42 0"/>
              <a:gd name="f47" fmla="+- f16 f43 0"/>
              <a:gd name="f48" fmla="*/ f44 f18 1"/>
              <a:gd name="f49" fmla="*/ f45 1 200000"/>
              <a:gd name="f50" fmla="*/ f48 1 100000"/>
              <a:gd name="f51" fmla="+- f47 0 f49"/>
              <a:gd name="f52" fmla="+- f47 f49 0"/>
              <a:gd name="f53" fmla="*/ f47 f32 1"/>
              <a:gd name="f54" fmla="*/ f46 f32 1"/>
              <a:gd name="f55" fmla="+- f36 0 f50"/>
              <a:gd name="f56" fmla="*/ f51 f50 1"/>
              <a:gd name="f57" fmla="*/ f51 f32 1"/>
              <a:gd name="f58" fmla="*/ f52 f32 1"/>
              <a:gd name="f59" fmla="*/ f50 f32 1"/>
              <a:gd name="f60" fmla="*/ f56 1 f43"/>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37" y="f59"/>
              </a:cxn>
              <a:cxn ang="f30">
                <a:pos x="f57" y="f54"/>
              </a:cxn>
              <a:cxn ang="f30">
                <a:pos x="f37" y="f61"/>
              </a:cxn>
              <a:cxn ang="f31">
                <a:pos x="f40" y="f61"/>
              </a:cxn>
              <a:cxn ang="f31">
                <a:pos x="f58" y="f54"/>
              </a:cxn>
              <a:cxn ang="f31">
                <a:pos x="f40" y="f59"/>
              </a:cxn>
            </a:cxnLst>
            <a:rect l="f57" t="f64" r="f58" b="f65"/>
            <a:pathLst>
              <a:path>
                <a:moveTo>
                  <a:pt x="f37" y="f59"/>
                </a:moveTo>
                <a:lnTo>
                  <a:pt x="f53" y="f37"/>
                </a:lnTo>
                <a:lnTo>
                  <a:pt x="f40" y="f59"/>
                </a:lnTo>
                <a:lnTo>
                  <a:pt x="f58" y="f59"/>
                </a:lnTo>
                <a:lnTo>
                  <a:pt x="f58" y="f61"/>
                </a:lnTo>
                <a:lnTo>
                  <a:pt x="f40" y="f61"/>
                </a:lnTo>
                <a:lnTo>
                  <a:pt x="f53" y="f41"/>
                </a:lnTo>
                <a:lnTo>
                  <a:pt x="f37" y="f61"/>
                </a:lnTo>
                <a:lnTo>
                  <a:pt x="f57" y="f61"/>
                </a:lnTo>
                <a:lnTo>
                  <a:pt x="f57" y="f59"/>
                </a:lnTo>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23" name="Up-Down Arrow 29">
            <a:extLst>
              <a:ext uri="{FF2B5EF4-FFF2-40B4-BE49-F238E27FC236}">
                <a16:creationId xmlns:a16="http://schemas.microsoft.com/office/drawing/2014/main" id="{5CA18B4F-34FB-471D-B1B7-09D206C8BAFA}"/>
              </a:ext>
            </a:extLst>
          </p:cNvPr>
          <p:cNvSpPr/>
          <p:nvPr/>
        </p:nvSpPr>
        <p:spPr>
          <a:xfrm>
            <a:off x="3867089" y="3443913"/>
            <a:ext cx="365714" cy="526858"/>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270"/>
              <a:gd name="f12" fmla="+- 0 0 -9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9 f17 1"/>
              <a:gd name="f46" fmla="+- f16 f42 0"/>
              <a:gd name="f47" fmla="+- f16 f43 0"/>
              <a:gd name="f48" fmla="*/ f44 f18 1"/>
              <a:gd name="f49" fmla="*/ f45 1 200000"/>
              <a:gd name="f50" fmla="*/ f48 1 100000"/>
              <a:gd name="f51" fmla="+- f47 0 f49"/>
              <a:gd name="f52" fmla="+- f47 f49 0"/>
              <a:gd name="f53" fmla="*/ f47 f32 1"/>
              <a:gd name="f54" fmla="*/ f46 f32 1"/>
              <a:gd name="f55" fmla="+- f36 0 f50"/>
              <a:gd name="f56" fmla="*/ f51 f50 1"/>
              <a:gd name="f57" fmla="*/ f51 f32 1"/>
              <a:gd name="f58" fmla="*/ f52 f32 1"/>
              <a:gd name="f59" fmla="*/ f50 f32 1"/>
              <a:gd name="f60" fmla="*/ f56 1 f43"/>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37" y="f59"/>
              </a:cxn>
              <a:cxn ang="f30">
                <a:pos x="f57" y="f54"/>
              </a:cxn>
              <a:cxn ang="f30">
                <a:pos x="f37" y="f61"/>
              </a:cxn>
              <a:cxn ang="f31">
                <a:pos x="f40" y="f61"/>
              </a:cxn>
              <a:cxn ang="f31">
                <a:pos x="f58" y="f54"/>
              </a:cxn>
              <a:cxn ang="f31">
                <a:pos x="f40" y="f59"/>
              </a:cxn>
            </a:cxnLst>
            <a:rect l="f57" t="f64" r="f58" b="f65"/>
            <a:pathLst>
              <a:path>
                <a:moveTo>
                  <a:pt x="f37" y="f59"/>
                </a:moveTo>
                <a:lnTo>
                  <a:pt x="f53" y="f37"/>
                </a:lnTo>
                <a:lnTo>
                  <a:pt x="f40" y="f59"/>
                </a:lnTo>
                <a:lnTo>
                  <a:pt x="f58" y="f59"/>
                </a:lnTo>
                <a:lnTo>
                  <a:pt x="f58" y="f61"/>
                </a:lnTo>
                <a:lnTo>
                  <a:pt x="f40" y="f61"/>
                </a:lnTo>
                <a:lnTo>
                  <a:pt x="f53" y="f41"/>
                </a:lnTo>
                <a:lnTo>
                  <a:pt x="f37" y="f61"/>
                </a:lnTo>
                <a:lnTo>
                  <a:pt x="f57" y="f61"/>
                </a:lnTo>
                <a:lnTo>
                  <a:pt x="f57" y="f59"/>
                </a:lnTo>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24" name="Up-Down Arrow 30">
            <a:extLst>
              <a:ext uri="{FF2B5EF4-FFF2-40B4-BE49-F238E27FC236}">
                <a16:creationId xmlns:a16="http://schemas.microsoft.com/office/drawing/2014/main" id="{50F948F2-1F6E-481C-95C8-544EDFE9077F}"/>
              </a:ext>
            </a:extLst>
          </p:cNvPr>
          <p:cNvSpPr/>
          <p:nvPr/>
        </p:nvSpPr>
        <p:spPr>
          <a:xfrm rot="5180994">
            <a:off x="2221283" y="2752130"/>
            <a:ext cx="365714" cy="526858"/>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270"/>
              <a:gd name="f12" fmla="+- 0 0 -9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9 f17 1"/>
              <a:gd name="f46" fmla="+- f16 f42 0"/>
              <a:gd name="f47" fmla="+- f16 f43 0"/>
              <a:gd name="f48" fmla="*/ f44 f18 1"/>
              <a:gd name="f49" fmla="*/ f45 1 200000"/>
              <a:gd name="f50" fmla="*/ f48 1 100000"/>
              <a:gd name="f51" fmla="+- f47 0 f49"/>
              <a:gd name="f52" fmla="+- f47 f49 0"/>
              <a:gd name="f53" fmla="*/ f47 f32 1"/>
              <a:gd name="f54" fmla="*/ f46 f32 1"/>
              <a:gd name="f55" fmla="+- f36 0 f50"/>
              <a:gd name="f56" fmla="*/ f51 f50 1"/>
              <a:gd name="f57" fmla="*/ f51 f32 1"/>
              <a:gd name="f58" fmla="*/ f52 f32 1"/>
              <a:gd name="f59" fmla="*/ f50 f32 1"/>
              <a:gd name="f60" fmla="*/ f56 1 f43"/>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37" y="f59"/>
              </a:cxn>
              <a:cxn ang="f30">
                <a:pos x="f57" y="f54"/>
              </a:cxn>
              <a:cxn ang="f30">
                <a:pos x="f37" y="f61"/>
              </a:cxn>
              <a:cxn ang="f31">
                <a:pos x="f40" y="f61"/>
              </a:cxn>
              <a:cxn ang="f31">
                <a:pos x="f58" y="f54"/>
              </a:cxn>
              <a:cxn ang="f31">
                <a:pos x="f40" y="f59"/>
              </a:cxn>
            </a:cxnLst>
            <a:rect l="f57" t="f64" r="f58" b="f65"/>
            <a:pathLst>
              <a:path>
                <a:moveTo>
                  <a:pt x="f37" y="f59"/>
                </a:moveTo>
                <a:lnTo>
                  <a:pt x="f53" y="f37"/>
                </a:lnTo>
                <a:lnTo>
                  <a:pt x="f40" y="f59"/>
                </a:lnTo>
                <a:lnTo>
                  <a:pt x="f58" y="f59"/>
                </a:lnTo>
                <a:lnTo>
                  <a:pt x="f58" y="f61"/>
                </a:lnTo>
                <a:lnTo>
                  <a:pt x="f40" y="f61"/>
                </a:lnTo>
                <a:lnTo>
                  <a:pt x="f53" y="f41"/>
                </a:lnTo>
                <a:lnTo>
                  <a:pt x="f37" y="f61"/>
                </a:lnTo>
                <a:lnTo>
                  <a:pt x="f57" y="f61"/>
                </a:lnTo>
                <a:lnTo>
                  <a:pt x="f57" y="f59"/>
                </a:lnTo>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25" name="Up-Down Arrow 32">
            <a:extLst>
              <a:ext uri="{FF2B5EF4-FFF2-40B4-BE49-F238E27FC236}">
                <a16:creationId xmlns:a16="http://schemas.microsoft.com/office/drawing/2014/main" id="{A8987145-4CD0-4A37-BC11-D045848683EC}"/>
              </a:ext>
            </a:extLst>
          </p:cNvPr>
          <p:cNvSpPr/>
          <p:nvPr/>
        </p:nvSpPr>
        <p:spPr>
          <a:xfrm rot="5180994">
            <a:off x="5402179" y="2693133"/>
            <a:ext cx="365714" cy="526858"/>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270"/>
              <a:gd name="f12" fmla="+- 0 0 -9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9 f17 1"/>
              <a:gd name="f46" fmla="+- f16 f42 0"/>
              <a:gd name="f47" fmla="+- f16 f43 0"/>
              <a:gd name="f48" fmla="*/ f44 f18 1"/>
              <a:gd name="f49" fmla="*/ f45 1 200000"/>
              <a:gd name="f50" fmla="*/ f48 1 100000"/>
              <a:gd name="f51" fmla="+- f47 0 f49"/>
              <a:gd name="f52" fmla="+- f47 f49 0"/>
              <a:gd name="f53" fmla="*/ f47 f32 1"/>
              <a:gd name="f54" fmla="*/ f46 f32 1"/>
              <a:gd name="f55" fmla="+- f36 0 f50"/>
              <a:gd name="f56" fmla="*/ f51 f50 1"/>
              <a:gd name="f57" fmla="*/ f51 f32 1"/>
              <a:gd name="f58" fmla="*/ f52 f32 1"/>
              <a:gd name="f59" fmla="*/ f50 f32 1"/>
              <a:gd name="f60" fmla="*/ f56 1 f43"/>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37" y="f59"/>
              </a:cxn>
              <a:cxn ang="f30">
                <a:pos x="f57" y="f54"/>
              </a:cxn>
              <a:cxn ang="f30">
                <a:pos x="f37" y="f61"/>
              </a:cxn>
              <a:cxn ang="f31">
                <a:pos x="f40" y="f61"/>
              </a:cxn>
              <a:cxn ang="f31">
                <a:pos x="f58" y="f54"/>
              </a:cxn>
              <a:cxn ang="f31">
                <a:pos x="f40" y="f59"/>
              </a:cxn>
            </a:cxnLst>
            <a:rect l="f57" t="f64" r="f58" b="f65"/>
            <a:pathLst>
              <a:path>
                <a:moveTo>
                  <a:pt x="f37" y="f59"/>
                </a:moveTo>
                <a:lnTo>
                  <a:pt x="f53" y="f37"/>
                </a:lnTo>
                <a:lnTo>
                  <a:pt x="f40" y="f59"/>
                </a:lnTo>
                <a:lnTo>
                  <a:pt x="f58" y="f59"/>
                </a:lnTo>
                <a:lnTo>
                  <a:pt x="f58" y="f61"/>
                </a:lnTo>
                <a:lnTo>
                  <a:pt x="f40" y="f61"/>
                </a:lnTo>
                <a:lnTo>
                  <a:pt x="f53" y="f41"/>
                </a:lnTo>
                <a:lnTo>
                  <a:pt x="f37" y="f61"/>
                </a:lnTo>
                <a:lnTo>
                  <a:pt x="f57" y="f61"/>
                </a:lnTo>
                <a:lnTo>
                  <a:pt x="f57" y="f59"/>
                </a:lnTo>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26" name="Audio 25">
            <a:hlinkClick r:id="" action="ppaction://media"/>
            <a:extLst>
              <a:ext uri="{FF2B5EF4-FFF2-40B4-BE49-F238E27FC236}">
                <a16:creationId xmlns:a16="http://schemas.microsoft.com/office/drawing/2014/main" id="{16731632-09F7-40CB-A7AB-F55B4F9E76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105"/>
    </mc:Choice>
    <mc:Fallback>
      <p:transition spd="slow" advTm="73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agnetic Disk 24">
            <a:extLst>
              <a:ext uri="{FF2B5EF4-FFF2-40B4-BE49-F238E27FC236}">
                <a16:creationId xmlns:a16="http://schemas.microsoft.com/office/drawing/2014/main" id="{114C81BF-3443-4EBA-B508-7F977DE4AD6D}"/>
              </a:ext>
            </a:extLst>
          </p:cNvPr>
          <p:cNvSpPr/>
          <p:nvPr/>
        </p:nvSpPr>
        <p:spPr>
          <a:xfrm>
            <a:off x="4419596" y="1230032"/>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sp>
        <p:nvSpPr>
          <p:cNvPr id="3" name="object 3">
            <a:extLst>
              <a:ext uri="{FF2B5EF4-FFF2-40B4-BE49-F238E27FC236}">
                <a16:creationId xmlns:a16="http://schemas.microsoft.com/office/drawing/2014/main" id="{1CAC0662-2E67-4D6A-8E97-B130415B37E1}"/>
              </a:ext>
            </a:extLst>
          </p:cNvPr>
          <p:cNvSpPr txBox="1">
            <a:spLocks noGrp="1"/>
          </p:cNvSpPr>
          <p:nvPr>
            <p:ph type="title"/>
          </p:nvPr>
        </p:nvSpPr>
        <p:spPr>
          <a:xfrm>
            <a:off x="763011" y="251460"/>
            <a:ext cx="5713985" cy="430883"/>
          </a:xfrm>
        </p:spPr>
        <p:txBody>
          <a:bodyPr>
            <a:spAutoFit/>
          </a:bodyPr>
          <a:lstStyle/>
          <a:p>
            <a:pPr marL="12701" lvl="0"/>
            <a:r>
              <a:rPr lang="sv-SE" sz="2800" b="1" spc="-5"/>
              <a:t>Why information standards? </a:t>
            </a:r>
            <a:endParaRPr lang="sv-SE" sz="2800"/>
          </a:p>
        </p:txBody>
      </p:sp>
      <p:grpSp>
        <p:nvGrpSpPr>
          <p:cNvPr id="4" name="Group 5">
            <a:extLst>
              <a:ext uri="{FF2B5EF4-FFF2-40B4-BE49-F238E27FC236}">
                <a16:creationId xmlns:a16="http://schemas.microsoft.com/office/drawing/2014/main" id="{1ACE564F-8186-4E4D-80A5-E38EBB93D696}"/>
              </a:ext>
            </a:extLst>
          </p:cNvPr>
          <p:cNvGrpSpPr/>
          <p:nvPr/>
        </p:nvGrpSpPr>
        <p:grpSpPr>
          <a:xfrm>
            <a:off x="5562596" y="2190746"/>
            <a:ext cx="3429009" cy="1371599"/>
            <a:chOff x="5562596" y="2190746"/>
            <a:chExt cx="3429009" cy="1371599"/>
          </a:xfrm>
        </p:grpSpPr>
        <p:sp>
          <p:nvSpPr>
            <p:cNvPr id="5" name="TextBox 6">
              <a:extLst>
                <a:ext uri="{FF2B5EF4-FFF2-40B4-BE49-F238E27FC236}">
                  <a16:creationId xmlns:a16="http://schemas.microsoft.com/office/drawing/2014/main" id="{AFA2CED2-CE9C-4561-B401-462C8BF4EED9}"/>
                </a:ext>
              </a:extLst>
            </p:cNvPr>
            <p:cNvSpPr txBox="1"/>
            <p:nvPr/>
          </p:nvSpPr>
          <p:spPr>
            <a:xfrm>
              <a:off x="5562596" y="2553324"/>
              <a:ext cx="684858"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Care plan</a:t>
              </a:r>
            </a:p>
          </p:txBody>
        </p:sp>
        <p:grpSp>
          <p:nvGrpSpPr>
            <p:cNvPr id="6" name="Group 7">
              <a:extLst>
                <a:ext uri="{FF2B5EF4-FFF2-40B4-BE49-F238E27FC236}">
                  <a16:creationId xmlns:a16="http://schemas.microsoft.com/office/drawing/2014/main" id="{3A0CDF59-B21B-4C2D-A246-CE218771518A}"/>
                </a:ext>
              </a:extLst>
            </p:cNvPr>
            <p:cNvGrpSpPr/>
            <p:nvPr/>
          </p:nvGrpSpPr>
          <p:grpSpPr>
            <a:xfrm>
              <a:off x="5918225" y="2190746"/>
              <a:ext cx="3073380" cy="1371599"/>
              <a:chOff x="5918225" y="2190746"/>
              <a:chExt cx="3073380" cy="1371599"/>
            </a:xfrm>
          </p:grpSpPr>
          <p:sp>
            <p:nvSpPr>
              <p:cNvPr id="7" name="TextBox 8">
                <a:extLst>
                  <a:ext uri="{FF2B5EF4-FFF2-40B4-BE49-F238E27FC236}">
                    <a16:creationId xmlns:a16="http://schemas.microsoft.com/office/drawing/2014/main" id="{C3FE42E6-A02C-449D-B3A9-31CE256421F1}"/>
                  </a:ext>
                </a:extLst>
              </p:cNvPr>
              <p:cNvSpPr txBox="1"/>
              <p:nvPr/>
            </p:nvSpPr>
            <p:spPr>
              <a:xfrm>
                <a:off x="7967496" y="3049240"/>
                <a:ext cx="596774" cy="23742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Referral</a:t>
                </a:r>
              </a:p>
            </p:txBody>
          </p:sp>
          <p:sp>
            <p:nvSpPr>
              <p:cNvPr id="8" name="TextBox 9">
                <a:extLst>
                  <a:ext uri="{FF2B5EF4-FFF2-40B4-BE49-F238E27FC236}">
                    <a16:creationId xmlns:a16="http://schemas.microsoft.com/office/drawing/2014/main" id="{3250019D-54B0-4ED0-9AB7-72D6CB359453}"/>
                  </a:ext>
                </a:extLst>
              </p:cNvPr>
              <p:cNvSpPr txBox="1"/>
              <p:nvPr/>
            </p:nvSpPr>
            <p:spPr>
              <a:xfrm>
                <a:off x="8132435" y="2377119"/>
                <a:ext cx="859170" cy="3957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Healthcare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activity</a:t>
                </a:r>
              </a:p>
            </p:txBody>
          </p:sp>
          <p:sp>
            <p:nvSpPr>
              <p:cNvPr id="9" name="TextBox 10">
                <a:extLst>
                  <a:ext uri="{FF2B5EF4-FFF2-40B4-BE49-F238E27FC236}">
                    <a16:creationId xmlns:a16="http://schemas.microsoft.com/office/drawing/2014/main" id="{F3385C6D-6F2C-426F-A0E0-970F526F7571}"/>
                  </a:ext>
                </a:extLst>
              </p:cNvPr>
              <p:cNvSpPr txBox="1"/>
              <p:nvPr/>
            </p:nvSpPr>
            <p:spPr>
              <a:xfrm>
                <a:off x="7346280" y="2205020"/>
                <a:ext cx="1051002"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Patient</a:t>
                </a:r>
              </a:p>
            </p:txBody>
          </p:sp>
          <p:sp>
            <p:nvSpPr>
              <p:cNvPr id="10" name="TextBox 11">
                <a:extLst>
                  <a:ext uri="{FF2B5EF4-FFF2-40B4-BE49-F238E27FC236}">
                    <a16:creationId xmlns:a16="http://schemas.microsoft.com/office/drawing/2014/main" id="{40A5A9FF-EA8F-4196-9ACC-BDB791AFF414}"/>
                  </a:ext>
                </a:extLst>
              </p:cNvPr>
              <p:cNvSpPr txBox="1"/>
              <p:nvPr/>
            </p:nvSpPr>
            <p:spPr>
              <a:xfrm>
                <a:off x="5918225" y="3223077"/>
                <a:ext cx="1572301" cy="23742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1" u="none" strike="noStrike" kern="1200" cap="none" spc="0" baseline="0">
                    <a:solidFill>
                      <a:srgbClr val="002F5F"/>
                    </a:solidFill>
                    <a:uFillTx/>
                    <a:latin typeface="Calibri"/>
                  </a:rPr>
                  <a:t>Drug prescription</a:t>
                </a:r>
              </a:p>
            </p:txBody>
          </p:sp>
          <p:pic>
            <p:nvPicPr>
              <p:cNvPr id="11" name="Picture 12">
                <a:extLst>
                  <a:ext uri="{FF2B5EF4-FFF2-40B4-BE49-F238E27FC236}">
                    <a16:creationId xmlns:a16="http://schemas.microsoft.com/office/drawing/2014/main" id="{C9F4379F-AB9A-4D0E-B551-90B7D5920789}"/>
                  </a:ext>
                </a:extLst>
              </p:cNvPr>
              <p:cNvPicPr>
                <a:picLocks noChangeAspect="1"/>
              </p:cNvPicPr>
              <p:nvPr/>
            </p:nvPicPr>
            <p:blipFill>
              <a:blip r:embed="rId4"/>
              <a:stretch>
                <a:fillRect/>
              </a:stretch>
            </p:blipFill>
            <p:spPr>
              <a:xfrm>
                <a:off x="7418572" y="2453490"/>
                <a:ext cx="713853" cy="557399"/>
              </a:xfrm>
              <a:prstGeom prst="rect">
                <a:avLst/>
              </a:prstGeom>
              <a:noFill/>
              <a:ln cap="flat">
                <a:noFill/>
              </a:ln>
            </p:spPr>
          </p:pic>
          <p:pic>
            <p:nvPicPr>
              <p:cNvPr id="12" name="Picture 13">
                <a:extLst>
                  <a:ext uri="{FF2B5EF4-FFF2-40B4-BE49-F238E27FC236}">
                    <a16:creationId xmlns:a16="http://schemas.microsoft.com/office/drawing/2014/main" id="{780345A6-7A0A-4ED2-9665-D6BE23C8F6BA}"/>
                  </a:ext>
                </a:extLst>
              </p:cNvPr>
              <p:cNvPicPr>
                <a:picLocks noChangeAspect="1"/>
              </p:cNvPicPr>
              <p:nvPr/>
            </p:nvPicPr>
            <p:blipFill>
              <a:blip r:embed="rId5"/>
              <a:stretch>
                <a:fillRect/>
              </a:stretch>
            </p:blipFill>
            <p:spPr>
              <a:xfrm>
                <a:off x="6353333" y="2190746"/>
                <a:ext cx="977987" cy="552763"/>
              </a:xfrm>
              <a:prstGeom prst="rect">
                <a:avLst/>
              </a:prstGeom>
              <a:noFill/>
              <a:ln cap="flat">
                <a:noFill/>
              </a:ln>
            </p:spPr>
          </p:pic>
          <p:pic>
            <p:nvPicPr>
              <p:cNvPr id="13" name="Picture 14">
                <a:extLst>
                  <a:ext uri="{FF2B5EF4-FFF2-40B4-BE49-F238E27FC236}">
                    <a16:creationId xmlns:a16="http://schemas.microsoft.com/office/drawing/2014/main" id="{8A4C3F6C-D675-493C-BEE8-74EEC037E451}"/>
                  </a:ext>
                </a:extLst>
              </p:cNvPr>
              <p:cNvPicPr>
                <a:picLocks noChangeAspect="1"/>
              </p:cNvPicPr>
              <p:nvPr/>
            </p:nvPicPr>
            <p:blipFill>
              <a:blip r:embed="rId6"/>
              <a:stretch>
                <a:fillRect/>
              </a:stretch>
            </p:blipFill>
            <p:spPr>
              <a:xfrm>
                <a:off x="7077117" y="3096322"/>
                <a:ext cx="902659" cy="466023"/>
              </a:xfrm>
              <a:prstGeom prst="rect">
                <a:avLst/>
              </a:prstGeom>
              <a:noFill/>
              <a:ln cap="flat">
                <a:noFill/>
              </a:ln>
            </p:spPr>
          </p:pic>
          <p:pic>
            <p:nvPicPr>
              <p:cNvPr id="14" name="Picture 15">
                <a:extLst>
                  <a:ext uri="{FF2B5EF4-FFF2-40B4-BE49-F238E27FC236}">
                    <a16:creationId xmlns:a16="http://schemas.microsoft.com/office/drawing/2014/main" id="{66A730C8-1E9D-4118-8E3E-CE4658084F6E}"/>
                  </a:ext>
                </a:extLst>
              </p:cNvPr>
              <p:cNvPicPr>
                <a:picLocks noChangeAspect="1"/>
              </p:cNvPicPr>
              <p:nvPr/>
            </p:nvPicPr>
            <p:blipFill>
              <a:blip r:embed="rId7"/>
              <a:stretch>
                <a:fillRect/>
              </a:stretch>
            </p:blipFill>
            <p:spPr>
              <a:xfrm>
                <a:off x="5935361" y="2816306"/>
                <a:ext cx="1082777" cy="376220"/>
              </a:xfrm>
              <a:prstGeom prst="rect">
                <a:avLst/>
              </a:prstGeom>
              <a:noFill/>
              <a:ln cap="flat">
                <a:noFill/>
              </a:ln>
            </p:spPr>
          </p:pic>
        </p:grpSp>
      </p:grpSp>
      <p:sp>
        <p:nvSpPr>
          <p:cNvPr id="15" name="Rectangle 16">
            <a:extLst>
              <a:ext uri="{FF2B5EF4-FFF2-40B4-BE49-F238E27FC236}">
                <a16:creationId xmlns:a16="http://schemas.microsoft.com/office/drawing/2014/main" id="{5BB67C4B-38D3-447C-B085-8525AC0B0E76}"/>
              </a:ext>
            </a:extLst>
          </p:cNvPr>
          <p:cNvSpPr/>
          <p:nvPr/>
        </p:nvSpPr>
        <p:spPr>
          <a:xfrm>
            <a:off x="6618966" y="2595012"/>
            <a:ext cx="1141985" cy="509832"/>
          </a:xfrm>
          <a:prstGeom prst="rect">
            <a:avLst/>
          </a:pr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4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Concepts used in health care practice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600" b="0" i="0" u="none" strike="noStrike" kern="1200" cap="none" spc="0" baseline="0">
              <a:solidFill>
                <a:srgbClr val="002F5F"/>
              </a:solidFill>
              <a:uFillTx/>
              <a:latin typeface="Calibri"/>
            </a:endParaRPr>
          </a:p>
        </p:txBody>
      </p:sp>
      <p:sp>
        <p:nvSpPr>
          <p:cNvPr id="16" name="Flowchart: Magnetic Disk 17">
            <a:extLst>
              <a:ext uri="{FF2B5EF4-FFF2-40B4-BE49-F238E27FC236}">
                <a16:creationId xmlns:a16="http://schemas.microsoft.com/office/drawing/2014/main" id="{45E45D8E-7F08-440F-84C5-08DC21B0DEB7}"/>
              </a:ext>
            </a:extLst>
          </p:cNvPr>
          <p:cNvSpPr/>
          <p:nvPr/>
        </p:nvSpPr>
        <p:spPr>
          <a:xfrm>
            <a:off x="503358" y="2535439"/>
            <a:ext cx="1294378" cy="907395"/>
          </a:xfrm>
          <a:custGeom>
            <a:avLst/>
            <a:gdLst>
              <a:gd name="f0" fmla="val 10800000"/>
              <a:gd name="f1" fmla="val 5400000"/>
              <a:gd name="f2" fmla="val 180"/>
              <a:gd name="f3" fmla="val w"/>
              <a:gd name="f4" fmla="val h"/>
              <a:gd name="f5" fmla="val 0"/>
              <a:gd name="f6" fmla="val 1294383"/>
              <a:gd name="f7" fmla="val 907394"/>
              <a:gd name="f8" fmla="val 151232"/>
              <a:gd name="f9" fmla="val 647192"/>
              <a:gd name="f10" fmla="val 756162"/>
              <a:gd name="f11" fmla="+- 0 0 -360"/>
              <a:gd name="f12" fmla="+- 0 0 -270"/>
              <a:gd name="f13" fmla="+- 0 0 -180"/>
              <a:gd name="f14" fmla="+- 0 0 -90"/>
              <a:gd name="f15" fmla="*/ f3 1 1294383"/>
              <a:gd name="f16" fmla="*/ f4 1 907394"/>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4383"/>
              <a:gd name="f31" fmla="*/ f24 1 907394"/>
              <a:gd name="f32" fmla="+- f26 0 f1"/>
              <a:gd name="f33" fmla="+- f27 0 f1"/>
              <a:gd name="f34" fmla="+- f28 0 f1"/>
              <a:gd name="f35" fmla="+- f29 0 f1"/>
              <a:gd name="f36" fmla="*/ 647192 1 f30"/>
              <a:gd name="f37" fmla="*/ 302465 1 f31"/>
              <a:gd name="f38" fmla="*/ 0 1 f31"/>
              <a:gd name="f39" fmla="*/ 0 1 f30"/>
              <a:gd name="f40" fmla="*/ 453697 1 f31"/>
              <a:gd name="f41" fmla="*/ 907394 1 f31"/>
              <a:gd name="f42" fmla="*/ 1294383 1 f30"/>
              <a:gd name="f43" fmla="*/ 756162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4383" h="907394" stroke="0">
                <a:moveTo>
                  <a:pt x="f5" y="f8"/>
                </a:moveTo>
                <a:arcTo wR="f9" hR="f8" stAng="f0" swAng="f0"/>
                <a:lnTo>
                  <a:pt x="f6" y="f10"/>
                </a:lnTo>
                <a:arcTo wR="f9" hR="f8" stAng="f5" swAng="f0"/>
                <a:close/>
              </a:path>
              <a:path w="1294383" h="907394" fill="none">
                <a:moveTo>
                  <a:pt x="f6" y="f8"/>
                </a:moveTo>
                <a:arcTo wR="f9" hR="f8" stAng="f5" swAng="f0"/>
              </a:path>
              <a:path w="1294383" h="907394"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0" i="0" u="none" strike="noStrike" kern="1200" cap="none" spc="0" baseline="0">
                <a:solidFill>
                  <a:srgbClr val="002F5F"/>
                </a:solidFill>
                <a:uFillTx/>
                <a:latin typeface="Calibri"/>
              </a:rPr>
              <a:t>New EHR with supplier specific concepts</a:t>
            </a:r>
          </a:p>
        </p:txBody>
      </p:sp>
      <p:sp>
        <p:nvSpPr>
          <p:cNvPr id="17" name="Flowchart: Magnetic Disk 18">
            <a:extLst>
              <a:ext uri="{FF2B5EF4-FFF2-40B4-BE49-F238E27FC236}">
                <a16:creationId xmlns:a16="http://schemas.microsoft.com/office/drawing/2014/main" id="{6EF0B9ED-985E-4942-80A0-0D274C5F749E}"/>
              </a:ext>
            </a:extLst>
          </p:cNvPr>
          <p:cNvSpPr/>
          <p:nvPr/>
        </p:nvSpPr>
        <p:spPr>
          <a:xfrm>
            <a:off x="5593110" y="3693837"/>
            <a:ext cx="1290099" cy="796222"/>
          </a:xfrm>
          <a:custGeom>
            <a:avLst/>
            <a:gdLst>
              <a:gd name="f0" fmla="val 10800000"/>
              <a:gd name="f1" fmla="val 5400000"/>
              <a:gd name="f2" fmla="val 180"/>
              <a:gd name="f3" fmla="val w"/>
              <a:gd name="f4" fmla="val h"/>
              <a:gd name="f5" fmla="val 0"/>
              <a:gd name="f6" fmla="val 1290104"/>
              <a:gd name="f7" fmla="val 796225"/>
              <a:gd name="f8" fmla="val 132704"/>
              <a:gd name="f9" fmla="val 645052"/>
              <a:gd name="f10" fmla="val 663521"/>
              <a:gd name="f11" fmla="+- 0 0 -360"/>
              <a:gd name="f12" fmla="+- 0 0 -270"/>
              <a:gd name="f13" fmla="+- 0 0 -180"/>
              <a:gd name="f14" fmla="+- 0 0 -90"/>
              <a:gd name="f15" fmla="*/ f3 1 1290104"/>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290104"/>
              <a:gd name="f31" fmla="*/ f24 1 796225"/>
              <a:gd name="f32" fmla="+- f26 0 f1"/>
              <a:gd name="f33" fmla="+- f27 0 f1"/>
              <a:gd name="f34" fmla="+- f28 0 f1"/>
              <a:gd name="f35" fmla="+- f29 0 f1"/>
              <a:gd name="f36" fmla="*/ 645052 1 f30"/>
              <a:gd name="f37" fmla="*/ 265408 1 f31"/>
              <a:gd name="f38" fmla="*/ 0 1 f31"/>
              <a:gd name="f39" fmla="*/ 0 1 f30"/>
              <a:gd name="f40" fmla="*/ 398113 1 f31"/>
              <a:gd name="f41" fmla="*/ 796225 1 f31"/>
              <a:gd name="f42" fmla="*/ 1290104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290104" h="796225" stroke="0">
                <a:moveTo>
                  <a:pt x="f5" y="f8"/>
                </a:moveTo>
                <a:arcTo wR="f9" hR="f8" stAng="f0" swAng="f0"/>
                <a:lnTo>
                  <a:pt x="f6" y="f10"/>
                </a:lnTo>
                <a:arcTo wR="f9" hR="f8" stAng="f5" swAng="f0"/>
                <a:close/>
              </a:path>
              <a:path w="1290104" h="796225" fill="none">
                <a:moveTo>
                  <a:pt x="f6" y="f8"/>
                </a:moveTo>
                <a:arcTo wR="f9" hR="f8" stAng="f5" swAng="f0"/>
              </a:path>
              <a:path w="1290104"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PACS</a:t>
            </a:r>
          </a:p>
        </p:txBody>
      </p:sp>
      <p:sp>
        <p:nvSpPr>
          <p:cNvPr id="18" name="Flowchart: Magnetic Disk 21">
            <a:extLst>
              <a:ext uri="{FF2B5EF4-FFF2-40B4-BE49-F238E27FC236}">
                <a16:creationId xmlns:a16="http://schemas.microsoft.com/office/drawing/2014/main" id="{685CA905-DD1E-4F15-9AFF-1D991641756B}"/>
              </a:ext>
            </a:extLst>
          </p:cNvPr>
          <p:cNvSpPr/>
          <p:nvPr/>
        </p:nvSpPr>
        <p:spPr>
          <a:xfrm>
            <a:off x="4674175" y="3934846"/>
            <a:ext cx="1305095" cy="796222"/>
          </a:xfrm>
          <a:custGeom>
            <a:avLst/>
            <a:gdLst>
              <a:gd name="f0" fmla="val 10800000"/>
              <a:gd name="f1" fmla="val 5400000"/>
              <a:gd name="f2" fmla="val 180"/>
              <a:gd name="f3" fmla="val w"/>
              <a:gd name="f4" fmla="val h"/>
              <a:gd name="f5" fmla="val 0"/>
              <a:gd name="f6" fmla="val 1305097"/>
              <a:gd name="f7" fmla="val 796225"/>
              <a:gd name="f8" fmla="val 132704"/>
              <a:gd name="f9" fmla="val 652549"/>
              <a:gd name="f10" fmla="val 663521"/>
              <a:gd name="f11" fmla="+- 0 0 -360"/>
              <a:gd name="f12" fmla="+- 0 0 -270"/>
              <a:gd name="f13" fmla="+- 0 0 -180"/>
              <a:gd name="f14" fmla="+- 0 0 -90"/>
              <a:gd name="f15" fmla="*/ f3 1 1305097"/>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05097"/>
              <a:gd name="f31" fmla="*/ f24 1 796225"/>
              <a:gd name="f32" fmla="+- f26 0 f1"/>
              <a:gd name="f33" fmla="+- f27 0 f1"/>
              <a:gd name="f34" fmla="+- f28 0 f1"/>
              <a:gd name="f35" fmla="+- f29 0 f1"/>
              <a:gd name="f36" fmla="*/ 652549 1 f30"/>
              <a:gd name="f37" fmla="*/ 265408 1 f31"/>
              <a:gd name="f38" fmla="*/ 0 1 f31"/>
              <a:gd name="f39" fmla="*/ 0 1 f30"/>
              <a:gd name="f40" fmla="*/ 398113 1 f31"/>
              <a:gd name="f41" fmla="*/ 796225 1 f31"/>
              <a:gd name="f42" fmla="*/ 1305097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05097" h="796225" stroke="0">
                <a:moveTo>
                  <a:pt x="f5" y="f8"/>
                </a:moveTo>
                <a:arcTo wR="f9" hR="f8" stAng="f0" swAng="f0"/>
                <a:lnTo>
                  <a:pt x="f6" y="f10"/>
                </a:lnTo>
                <a:arcTo wR="f9" hR="f8" stAng="f5" swAng="f0"/>
                <a:close/>
              </a:path>
              <a:path w="1305097" h="796225" fill="none">
                <a:moveTo>
                  <a:pt x="f6" y="f8"/>
                </a:moveTo>
                <a:arcTo wR="f9" hR="f8" stAng="f5" swAng="f0"/>
              </a:path>
              <a:path w="1305097"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information systems, such as Analytix</a:t>
            </a:r>
          </a:p>
        </p:txBody>
      </p:sp>
      <p:sp>
        <p:nvSpPr>
          <p:cNvPr id="19" name="Flowchart: Magnetic Disk 22">
            <a:extLst>
              <a:ext uri="{FF2B5EF4-FFF2-40B4-BE49-F238E27FC236}">
                <a16:creationId xmlns:a16="http://schemas.microsoft.com/office/drawing/2014/main" id="{6B110DA0-1081-49EB-8939-FE8FA78F82DB}"/>
              </a:ext>
            </a:extLst>
          </p:cNvPr>
          <p:cNvSpPr/>
          <p:nvPr/>
        </p:nvSpPr>
        <p:spPr>
          <a:xfrm>
            <a:off x="3620009" y="4192780"/>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internal information systems, such as RIS</a:t>
            </a:r>
          </a:p>
        </p:txBody>
      </p:sp>
      <p:sp>
        <p:nvSpPr>
          <p:cNvPr id="20" name="Flowchart: Magnetic Disk 19">
            <a:extLst>
              <a:ext uri="{FF2B5EF4-FFF2-40B4-BE49-F238E27FC236}">
                <a16:creationId xmlns:a16="http://schemas.microsoft.com/office/drawing/2014/main" id="{2424F690-F301-47E0-BB0A-D5A9F055CCD1}"/>
              </a:ext>
            </a:extLst>
          </p:cNvPr>
          <p:cNvSpPr/>
          <p:nvPr/>
        </p:nvSpPr>
        <p:spPr>
          <a:xfrm>
            <a:off x="3291638" y="923361"/>
            <a:ext cx="1391963" cy="796222"/>
          </a:xfrm>
          <a:custGeom>
            <a:avLst/>
            <a:gdLst>
              <a:gd name="f0" fmla="val 10800000"/>
              <a:gd name="f1" fmla="val 5400000"/>
              <a:gd name="f2" fmla="val 180"/>
              <a:gd name="f3" fmla="val w"/>
              <a:gd name="f4" fmla="val h"/>
              <a:gd name="f5" fmla="val 0"/>
              <a:gd name="f6" fmla="val 1391961"/>
              <a:gd name="f7" fmla="val 796225"/>
              <a:gd name="f8" fmla="val 132704"/>
              <a:gd name="f9" fmla="val 695981"/>
              <a:gd name="f10" fmla="val 663521"/>
              <a:gd name="f11" fmla="+- 0 0 -360"/>
              <a:gd name="f12" fmla="+- 0 0 -270"/>
              <a:gd name="f13" fmla="+- 0 0 -180"/>
              <a:gd name="f14" fmla="+- 0 0 -90"/>
              <a:gd name="f15" fmla="*/ f3 1 1391961"/>
              <a:gd name="f16" fmla="*/ f4 1 796225"/>
              <a:gd name="f17" fmla="val f5"/>
              <a:gd name="f18" fmla="val f6"/>
              <a:gd name="f19" fmla="val f7"/>
              <a:gd name="f20" fmla="*/ f11 f0 1"/>
              <a:gd name="f21" fmla="*/ f12 f0 1"/>
              <a:gd name="f22" fmla="*/ f13 f0 1"/>
              <a:gd name="f23" fmla="*/ f14 f0 1"/>
              <a:gd name="f24" fmla="+- f19 0 f17"/>
              <a:gd name="f25" fmla="+- f18 0 f17"/>
              <a:gd name="f26" fmla="*/ f20 1 f2"/>
              <a:gd name="f27" fmla="*/ f21 1 f2"/>
              <a:gd name="f28" fmla="*/ f22 1 f2"/>
              <a:gd name="f29" fmla="*/ f23 1 f2"/>
              <a:gd name="f30" fmla="*/ f25 1 1391961"/>
              <a:gd name="f31" fmla="*/ f24 1 796225"/>
              <a:gd name="f32" fmla="+- f26 0 f1"/>
              <a:gd name="f33" fmla="+- f27 0 f1"/>
              <a:gd name="f34" fmla="+- f28 0 f1"/>
              <a:gd name="f35" fmla="+- f29 0 f1"/>
              <a:gd name="f36" fmla="*/ 695981 1 f30"/>
              <a:gd name="f37" fmla="*/ 265408 1 f31"/>
              <a:gd name="f38" fmla="*/ 0 1 f31"/>
              <a:gd name="f39" fmla="*/ 0 1 f30"/>
              <a:gd name="f40" fmla="*/ 398113 1 f31"/>
              <a:gd name="f41" fmla="*/ 796225 1 f31"/>
              <a:gd name="f42" fmla="*/ 1391961 1 f30"/>
              <a:gd name="f43" fmla="*/ 663521 1 f31"/>
              <a:gd name="f44" fmla="*/ f39 f15 1"/>
              <a:gd name="f45" fmla="*/ f42 f15 1"/>
              <a:gd name="f46" fmla="*/ f43 f16 1"/>
              <a:gd name="f47" fmla="*/ f37 f16 1"/>
              <a:gd name="f48" fmla="*/ f36 f15 1"/>
              <a:gd name="f49" fmla="*/ f38 f16 1"/>
              <a:gd name="f50" fmla="*/ f40 f16 1"/>
              <a:gd name="f51" fmla="*/ f41 f16 1"/>
            </a:gdLst>
            <a:ahLst/>
            <a:cxnLst>
              <a:cxn ang="3cd4">
                <a:pos x="hc" y="t"/>
              </a:cxn>
              <a:cxn ang="0">
                <a:pos x="r" y="vc"/>
              </a:cxn>
              <a:cxn ang="cd4">
                <a:pos x="hc" y="b"/>
              </a:cxn>
              <a:cxn ang="cd2">
                <a:pos x="l" y="vc"/>
              </a:cxn>
              <a:cxn ang="f32">
                <a:pos x="f48" y="f47"/>
              </a:cxn>
              <a:cxn ang="f32">
                <a:pos x="f48" y="f49"/>
              </a:cxn>
              <a:cxn ang="f33">
                <a:pos x="f44" y="f50"/>
              </a:cxn>
              <a:cxn ang="f34">
                <a:pos x="f48" y="f51"/>
              </a:cxn>
              <a:cxn ang="f35">
                <a:pos x="f45" y="f50"/>
              </a:cxn>
            </a:cxnLst>
            <a:rect l="f44" t="f47" r="f45" b="f46"/>
            <a:pathLst>
              <a:path w="1391961" h="796225" stroke="0">
                <a:moveTo>
                  <a:pt x="f5" y="f8"/>
                </a:moveTo>
                <a:arcTo wR="f9" hR="f8" stAng="f0" swAng="f0"/>
                <a:lnTo>
                  <a:pt x="f6" y="f10"/>
                </a:lnTo>
                <a:arcTo wR="f9" hR="f8" stAng="f5" swAng="f0"/>
                <a:close/>
              </a:path>
              <a:path w="1391961" h="796225" fill="none">
                <a:moveTo>
                  <a:pt x="f6" y="f8"/>
                </a:moveTo>
                <a:arcTo wR="f9" hR="f8" stAng="f5" swAng="f0"/>
              </a:path>
              <a:path w="1391961" h="796225" fill="none">
                <a:moveTo>
                  <a:pt x="f5" y="f8"/>
                </a:moveTo>
                <a:arcTo wR="f9" hR="f8" stAng="f0" swAng="f0"/>
                <a:lnTo>
                  <a:pt x="f6" y="f10"/>
                </a:lnTo>
                <a:arcTo wR="f9" hR="f8" stAng="f5" swAng="f0"/>
                <a:close/>
              </a:path>
            </a:pathLst>
          </a:custGeom>
          <a:solidFill>
            <a:srgbClr val="EDEEE1"/>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2F5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00" b="0" i="0" u="none" strike="noStrike" kern="1200" cap="none" spc="0" baseline="0">
                <a:solidFill>
                  <a:srgbClr val="002F5F"/>
                </a:solidFill>
                <a:uFillTx/>
                <a:latin typeface="Calibri"/>
              </a:rPr>
              <a:t>Existing and future healthcare external provider’s system</a:t>
            </a:r>
          </a:p>
        </p:txBody>
      </p:sp>
      <p:sp>
        <p:nvSpPr>
          <p:cNvPr id="21" name="Oval 26">
            <a:extLst>
              <a:ext uri="{FF2B5EF4-FFF2-40B4-BE49-F238E27FC236}">
                <a16:creationId xmlns:a16="http://schemas.microsoft.com/office/drawing/2014/main" id="{D0BE7B7D-C7A9-4783-989F-7E3AEED333DA}"/>
              </a:ext>
            </a:extLst>
          </p:cNvPr>
          <p:cNvSpPr/>
          <p:nvPr/>
        </p:nvSpPr>
        <p:spPr>
          <a:xfrm>
            <a:off x="2975082" y="2648715"/>
            <a:ext cx="2216011" cy="65085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0" i="0" u="none" strike="noStrike" kern="1200" cap="none" spc="0" baseline="0">
                <a:solidFill>
                  <a:srgbClr val="002F5F"/>
                </a:solidFill>
                <a:uFillTx/>
                <a:latin typeface="Calibri"/>
              </a:rPr>
              <a:t>Internationel standards and classifications</a:t>
            </a:r>
          </a:p>
        </p:txBody>
      </p:sp>
      <p:sp>
        <p:nvSpPr>
          <p:cNvPr id="22" name="Up-Down Arrow 1">
            <a:extLst>
              <a:ext uri="{FF2B5EF4-FFF2-40B4-BE49-F238E27FC236}">
                <a16:creationId xmlns:a16="http://schemas.microsoft.com/office/drawing/2014/main" id="{55727943-5BEC-4E85-8D14-EE0FBF4BFB53}"/>
              </a:ext>
            </a:extLst>
          </p:cNvPr>
          <p:cNvSpPr/>
          <p:nvPr/>
        </p:nvSpPr>
        <p:spPr>
          <a:xfrm>
            <a:off x="3867089" y="1977508"/>
            <a:ext cx="365714" cy="526858"/>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270"/>
              <a:gd name="f12" fmla="+- 0 0 -9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9 f17 1"/>
              <a:gd name="f46" fmla="+- f16 f42 0"/>
              <a:gd name="f47" fmla="+- f16 f43 0"/>
              <a:gd name="f48" fmla="*/ f44 f18 1"/>
              <a:gd name="f49" fmla="*/ f45 1 200000"/>
              <a:gd name="f50" fmla="*/ f48 1 100000"/>
              <a:gd name="f51" fmla="+- f47 0 f49"/>
              <a:gd name="f52" fmla="+- f47 f49 0"/>
              <a:gd name="f53" fmla="*/ f47 f32 1"/>
              <a:gd name="f54" fmla="*/ f46 f32 1"/>
              <a:gd name="f55" fmla="+- f36 0 f50"/>
              <a:gd name="f56" fmla="*/ f51 f50 1"/>
              <a:gd name="f57" fmla="*/ f51 f32 1"/>
              <a:gd name="f58" fmla="*/ f52 f32 1"/>
              <a:gd name="f59" fmla="*/ f50 f32 1"/>
              <a:gd name="f60" fmla="*/ f56 1 f43"/>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37" y="f59"/>
              </a:cxn>
              <a:cxn ang="f30">
                <a:pos x="f57" y="f54"/>
              </a:cxn>
              <a:cxn ang="f30">
                <a:pos x="f37" y="f61"/>
              </a:cxn>
              <a:cxn ang="f31">
                <a:pos x="f40" y="f61"/>
              </a:cxn>
              <a:cxn ang="f31">
                <a:pos x="f58" y="f54"/>
              </a:cxn>
              <a:cxn ang="f31">
                <a:pos x="f40" y="f59"/>
              </a:cxn>
            </a:cxnLst>
            <a:rect l="f57" t="f64" r="f58" b="f65"/>
            <a:pathLst>
              <a:path>
                <a:moveTo>
                  <a:pt x="f37" y="f59"/>
                </a:moveTo>
                <a:lnTo>
                  <a:pt x="f53" y="f37"/>
                </a:lnTo>
                <a:lnTo>
                  <a:pt x="f40" y="f59"/>
                </a:lnTo>
                <a:lnTo>
                  <a:pt x="f58" y="f59"/>
                </a:lnTo>
                <a:lnTo>
                  <a:pt x="f58" y="f61"/>
                </a:lnTo>
                <a:lnTo>
                  <a:pt x="f40" y="f61"/>
                </a:lnTo>
                <a:lnTo>
                  <a:pt x="f53" y="f41"/>
                </a:lnTo>
                <a:lnTo>
                  <a:pt x="f37" y="f61"/>
                </a:lnTo>
                <a:lnTo>
                  <a:pt x="f57" y="f61"/>
                </a:lnTo>
                <a:lnTo>
                  <a:pt x="f57" y="f59"/>
                </a:lnTo>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23" name="Up-Down Arrow 29">
            <a:extLst>
              <a:ext uri="{FF2B5EF4-FFF2-40B4-BE49-F238E27FC236}">
                <a16:creationId xmlns:a16="http://schemas.microsoft.com/office/drawing/2014/main" id="{A9D7DBFF-558A-4011-B76C-6619CCF96974}"/>
              </a:ext>
            </a:extLst>
          </p:cNvPr>
          <p:cNvSpPr/>
          <p:nvPr/>
        </p:nvSpPr>
        <p:spPr>
          <a:xfrm>
            <a:off x="3917006" y="3536954"/>
            <a:ext cx="365714" cy="526858"/>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270"/>
              <a:gd name="f12" fmla="+- 0 0 -9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9 f17 1"/>
              <a:gd name="f46" fmla="+- f16 f42 0"/>
              <a:gd name="f47" fmla="+- f16 f43 0"/>
              <a:gd name="f48" fmla="*/ f44 f18 1"/>
              <a:gd name="f49" fmla="*/ f45 1 200000"/>
              <a:gd name="f50" fmla="*/ f48 1 100000"/>
              <a:gd name="f51" fmla="+- f47 0 f49"/>
              <a:gd name="f52" fmla="+- f47 f49 0"/>
              <a:gd name="f53" fmla="*/ f47 f32 1"/>
              <a:gd name="f54" fmla="*/ f46 f32 1"/>
              <a:gd name="f55" fmla="+- f36 0 f50"/>
              <a:gd name="f56" fmla="*/ f51 f50 1"/>
              <a:gd name="f57" fmla="*/ f51 f32 1"/>
              <a:gd name="f58" fmla="*/ f52 f32 1"/>
              <a:gd name="f59" fmla="*/ f50 f32 1"/>
              <a:gd name="f60" fmla="*/ f56 1 f43"/>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37" y="f59"/>
              </a:cxn>
              <a:cxn ang="f30">
                <a:pos x="f57" y="f54"/>
              </a:cxn>
              <a:cxn ang="f30">
                <a:pos x="f37" y="f61"/>
              </a:cxn>
              <a:cxn ang="f31">
                <a:pos x="f40" y="f61"/>
              </a:cxn>
              <a:cxn ang="f31">
                <a:pos x="f58" y="f54"/>
              </a:cxn>
              <a:cxn ang="f31">
                <a:pos x="f40" y="f59"/>
              </a:cxn>
            </a:cxnLst>
            <a:rect l="f57" t="f64" r="f58" b="f65"/>
            <a:pathLst>
              <a:path>
                <a:moveTo>
                  <a:pt x="f37" y="f59"/>
                </a:moveTo>
                <a:lnTo>
                  <a:pt x="f53" y="f37"/>
                </a:lnTo>
                <a:lnTo>
                  <a:pt x="f40" y="f59"/>
                </a:lnTo>
                <a:lnTo>
                  <a:pt x="f58" y="f59"/>
                </a:lnTo>
                <a:lnTo>
                  <a:pt x="f58" y="f61"/>
                </a:lnTo>
                <a:lnTo>
                  <a:pt x="f40" y="f61"/>
                </a:lnTo>
                <a:lnTo>
                  <a:pt x="f53" y="f41"/>
                </a:lnTo>
                <a:lnTo>
                  <a:pt x="f37" y="f61"/>
                </a:lnTo>
                <a:lnTo>
                  <a:pt x="f57" y="f61"/>
                </a:lnTo>
                <a:lnTo>
                  <a:pt x="f57" y="f59"/>
                </a:lnTo>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24" name="Up-Down Arrow 30">
            <a:extLst>
              <a:ext uri="{FF2B5EF4-FFF2-40B4-BE49-F238E27FC236}">
                <a16:creationId xmlns:a16="http://schemas.microsoft.com/office/drawing/2014/main" id="{F17879E0-E865-4DFC-9CAB-1AA9C84AE674}"/>
              </a:ext>
            </a:extLst>
          </p:cNvPr>
          <p:cNvSpPr/>
          <p:nvPr/>
        </p:nvSpPr>
        <p:spPr>
          <a:xfrm rot="5180994">
            <a:off x="2221283" y="2752130"/>
            <a:ext cx="365714" cy="526858"/>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270"/>
              <a:gd name="f12" fmla="+- 0 0 -9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9 f17 1"/>
              <a:gd name="f46" fmla="+- f16 f42 0"/>
              <a:gd name="f47" fmla="+- f16 f43 0"/>
              <a:gd name="f48" fmla="*/ f44 f18 1"/>
              <a:gd name="f49" fmla="*/ f45 1 200000"/>
              <a:gd name="f50" fmla="*/ f48 1 100000"/>
              <a:gd name="f51" fmla="+- f47 0 f49"/>
              <a:gd name="f52" fmla="+- f47 f49 0"/>
              <a:gd name="f53" fmla="*/ f47 f32 1"/>
              <a:gd name="f54" fmla="*/ f46 f32 1"/>
              <a:gd name="f55" fmla="+- f36 0 f50"/>
              <a:gd name="f56" fmla="*/ f51 f50 1"/>
              <a:gd name="f57" fmla="*/ f51 f32 1"/>
              <a:gd name="f58" fmla="*/ f52 f32 1"/>
              <a:gd name="f59" fmla="*/ f50 f32 1"/>
              <a:gd name="f60" fmla="*/ f56 1 f43"/>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37" y="f59"/>
              </a:cxn>
              <a:cxn ang="f30">
                <a:pos x="f57" y="f54"/>
              </a:cxn>
              <a:cxn ang="f30">
                <a:pos x="f37" y="f61"/>
              </a:cxn>
              <a:cxn ang="f31">
                <a:pos x="f40" y="f61"/>
              </a:cxn>
              <a:cxn ang="f31">
                <a:pos x="f58" y="f54"/>
              </a:cxn>
              <a:cxn ang="f31">
                <a:pos x="f40" y="f59"/>
              </a:cxn>
            </a:cxnLst>
            <a:rect l="f57" t="f64" r="f58" b="f65"/>
            <a:pathLst>
              <a:path>
                <a:moveTo>
                  <a:pt x="f37" y="f59"/>
                </a:moveTo>
                <a:lnTo>
                  <a:pt x="f53" y="f37"/>
                </a:lnTo>
                <a:lnTo>
                  <a:pt x="f40" y="f59"/>
                </a:lnTo>
                <a:lnTo>
                  <a:pt x="f58" y="f59"/>
                </a:lnTo>
                <a:lnTo>
                  <a:pt x="f58" y="f61"/>
                </a:lnTo>
                <a:lnTo>
                  <a:pt x="f40" y="f61"/>
                </a:lnTo>
                <a:lnTo>
                  <a:pt x="f53" y="f41"/>
                </a:lnTo>
                <a:lnTo>
                  <a:pt x="f37" y="f61"/>
                </a:lnTo>
                <a:lnTo>
                  <a:pt x="f57" y="f61"/>
                </a:lnTo>
                <a:lnTo>
                  <a:pt x="f57" y="f59"/>
                </a:lnTo>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25" name="Up-Down Arrow 32">
            <a:extLst>
              <a:ext uri="{FF2B5EF4-FFF2-40B4-BE49-F238E27FC236}">
                <a16:creationId xmlns:a16="http://schemas.microsoft.com/office/drawing/2014/main" id="{2376C375-2E33-484E-AAF3-EB17C99BB832}"/>
              </a:ext>
            </a:extLst>
          </p:cNvPr>
          <p:cNvSpPr/>
          <p:nvPr/>
        </p:nvSpPr>
        <p:spPr>
          <a:xfrm rot="5180994">
            <a:off x="5402179" y="2693133"/>
            <a:ext cx="365714" cy="526858"/>
          </a:xfrm>
          <a:custGeom>
            <a:avLst>
              <a:gd name="f9" fmla="val 50000"/>
              <a:gd name="f10" fmla="val 50000"/>
            </a:avLst>
            <a:gdLst>
              <a:gd name="f2" fmla="val 10800000"/>
              <a:gd name="f3" fmla="val 5400000"/>
              <a:gd name="f4" fmla="val 180"/>
              <a:gd name="f5" fmla="val w"/>
              <a:gd name="f6" fmla="val h"/>
              <a:gd name="f7" fmla="val ss"/>
              <a:gd name="f8" fmla="val 0"/>
              <a:gd name="f9" fmla="val 50000"/>
              <a:gd name="f10" fmla="val 50000"/>
              <a:gd name="f11" fmla="+- 0 0 -270"/>
              <a:gd name="f12" fmla="+- 0 0 -90"/>
              <a:gd name="f13" fmla="abs f5"/>
              <a:gd name="f14" fmla="abs f6"/>
              <a:gd name="f15" fmla="abs f7"/>
              <a:gd name="f16" fmla="val f8"/>
              <a:gd name="f17" fmla="val f9"/>
              <a:gd name="f18" fmla="val f10"/>
              <a:gd name="f19" fmla="*/ f11 f2 1"/>
              <a:gd name="f20" fmla="*/ f12 f2 1"/>
              <a:gd name="f21" fmla="?: f13 f5 1"/>
              <a:gd name="f22" fmla="?: f14 f6 1"/>
              <a:gd name="f23" fmla="?: f15 f7 1"/>
              <a:gd name="f24" fmla="*/ f19 1 f4"/>
              <a:gd name="f25" fmla="*/ f20 1 f4"/>
              <a:gd name="f26" fmla="*/ f21 1 21600"/>
              <a:gd name="f27" fmla="*/ f22 1 21600"/>
              <a:gd name="f28" fmla="*/ 21600 f21 1"/>
              <a:gd name="f29" fmla="*/ 21600 f22 1"/>
              <a:gd name="f30" fmla="+- f24 0 f3"/>
              <a:gd name="f31" fmla="+- f25 0 f3"/>
              <a:gd name="f32" fmla="min f27 f26"/>
              <a:gd name="f33" fmla="*/ f28 1 f23"/>
              <a:gd name="f34" fmla="*/ f29 1 f23"/>
              <a:gd name="f35" fmla="val f33"/>
              <a:gd name="f36" fmla="val f34"/>
              <a:gd name="f37" fmla="*/ f16 f32 1"/>
              <a:gd name="f38" fmla="+- f36 0 f16"/>
              <a:gd name="f39" fmla="+- f35 0 f16"/>
              <a:gd name="f40" fmla="*/ f35 f32 1"/>
              <a:gd name="f41" fmla="*/ f36 f32 1"/>
              <a:gd name="f42" fmla="*/ f38 1 2"/>
              <a:gd name="f43" fmla="*/ f39 1 2"/>
              <a:gd name="f44" fmla="min f39 f38"/>
              <a:gd name="f45" fmla="*/ f39 f17 1"/>
              <a:gd name="f46" fmla="+- f16 f42 0"/>
              <a:gd name="f47" fmla="+- f16 f43 0"/>
              <a:gd name="f48" fmla="*/ f44 f18 1"/>
              <a:gd name="f49" fmla="*/ f45 1 200000"/>
              <a:gd name="f50" fmla="*/ f48 1 100000"/>
              <a:gd name="f51" fmla="+- f47 0 f49"/>
              <a:gd name="f52" fmla="+- f47 f49 0"/>
              <a:gd name="f53" fmla="*/ f47 f32 1"/>
              <a:gd name="f54" fmla="*/ f46 f32 1"/>
              <a:gd name="f55" fmla="+- f36 0 f50"/>
              <a:gd name="f56" fmla="*/ f51 f50 1"/>
              <a:gd name="f57" fmla="*/ f51 f32 1"/>
              <a:gd name="f58" fmla="*/ f52 f32 1"/>
              <a:gd name="f59" fmla="*/ f50 f32 1"/>
              <a:gd name="f60" fmla="*/ f56 1 f43"/>
              <a:gd name="f61" fmla="*/ f55 f32 1"/>
              <a:gd name="f62" fmla="+- f50 0 f60"/>
              <a:gd name="f63" fmla="+- f55 f60 0"/>
              <a:gd name="f64" fmla="*/ f62 f32 1"/>
              <a:gd name="f65" fmla="*/ f63 f32 1"/>
            </a:gdLst>
            <a:ahLst/>
            <a:cxnLst>
              <a:cxn ang="3cd4">
                <a:pos x="hc" y="t"/>
              </a:cxn>
              <a:cxn ang="0">
                <a:pos x="r" y="vc"/>
              </a:cxn>
              <a:cxn ang="cd4">
                <a:pos x="hc" y="b"/>
              </a:cxn>
              <a:cxn ang="cd2">
                <a:pos x="l" y="vc"/>
              </a:cxn>
              <a:cxn ang="f30">
                <a:pos x="f37" y="f59"/>
              </a:cxn>
              <a:cxn ang="f30">
                <a:pos x="f57" y="f54"/>
              </a:cxn>
              <a:cxn ang="f30">
                <a:pos x="f37" y="f61"/>
              </a:cxn>
              <a:cxn ang="f31">
                <a:pos x="f40" y="f61"/>
              </a:cxn>
              <a:cxn ang="f31">
                <a:pos x="f58" y="f54"/>
              </a:cxn>
              <a:cxn ang="f31">
                <a:pos x="f40" y="f59"/>
              </a:cxn>
            </a:cxnLst>
            <a:rect l="f57" t="f64" r="f58" b="f65"/>
            <a:pathLst>
              <a:path>
                <a:moveTo>
                  <a:pt x="f37" y="f59"/>
                </a:moveTo>
                <a:lnTo>
                  <a:pt x="f53" y="f37"/>
                </a:lnTo>
                <a:lnTo>
                  <a:pt x="f40" y="f59"/>
                </a:lnTo>
                <a:lnTo>
                  <a:pt x="f58" y="f59"/>
                </a:lnTo>
                <a:lnTo>
                  <a:pt x="f58" y="f61"/>
                </a:lnTo>
                <a:lnTo>
                  <a:pt x="f40" y="f61"/>
                </a:lnTo>
                <a:lnTo>
                  <a:pt x="f53" y="f41"/>
                </a:lnTo>
                <a:lnTo>
                  <a:pt x="f37" y="f61"/>
                </a:lnTo>
                <a:lnTo>
                  <a:pt x="f57" y="f61"/>
                </a:lnTo>
                <a:lnTo>
                  <a:pt x="f57" y="f59"/>
                </a:lnTo>
                <a:close/>
              </a:path>
            </a:pathLst>
          </a:custGeom>
          <a:solidFill>
            <a:srgbClr val="97CBFF"/>
          </a:solidFill>
          <a:ln w="25402" cap="flat">
            <a:solidFill>
              <a:srgbClr val="777A4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26" name="Rectangle 2">
            <a:extLst>
              <a:ext uri="{FF2B5EF4-FFF2-40B4-BE49-F238E27FC236}">
                <a16:creationId xmlns:a16="http://schemas.microsoft.com/office/drawing/2014/main" id="{B2E7B20E-6563-45B4-8013-4FCAC690723A}"/>
              </a:ext>
            </a:extLst>
          </p:cNvPr>
          <p:cNvSpPr/>
          <p:nvPr/>
        </p:nvSpPr>
        <p:spPr>
          <a:xfrm>
            <a:off x="2727161" y="2560832"/>
            <a:ext cx="2448251" cy="1152015"/>
          </a:xfrm>
          <a:prstGeom prst="rect">
            <a:avLst/>
          </a:prstGeom>
          <a:solidFill>
            <a:srgbClr val="EEF8FA"/>
          </a:solidFill>
          <a:ln w="25402" cap="flat">
            <a:solidFill>
              <a:srgbClr val="777A4D"/>
            </a:solid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2F5F"/>
                </a:solidFill>
                <a:uFillTx/>
                <a:latin typeface="Calibri"/>
              </a:rPr>
              <a:t>If an EHR system is based on a standard and is also related to other standards used by other systems, each system integration is greatly facilitated</a:t>
            </a:r>
            <a:endParaRPr lang="sv-SE" sz="1200" b="0" i="0" u="none" strike="noStrike" kern="1200" cap="none" spc="0" baseline="0">
              <a:solidFill>
                <a:srgbClr val="002F5F"/>
              </a:solidFill>
              <a:uFillTx/>
              <a:latin typeface="Calibri"/>
            </a:endParaRPr>
          </a:p>
        </p:txBody>
      </p:sp>
      <p:pic>
        <p:nvPicPr>
          <p:cNvPr id="28" name="Audio 27">
            <a:hlinkClick r:id="" action="ppaction://media"/>
            <a:extLst>
              <a:ext uri="{FF2B5EF4-FFF2-40B4-BE49-F238E27FC236}">
                <a16:creationId xmlns:a16="http://schemas.microsoft.com/office/drawing/2014/main" id="{95736B06-A2CE-4B02-87CD-879AC55959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454"/>
    </mc:Choice>
    <mc:Fallback>
      <p:transition spd="slow" advTm="2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419075" y="168782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sz="2300" dirty="0" err="1"/>
              <a:t>Introducing</a:t>
            </a:r>
            <a:r>
              <a:rPr lang="sv-SE" sz="2300" dirty="0"/>
              <a:t> and </a:t>
            </a:r>
            <a:r>
              <a:rPr lang="sv-SE" sz="2300" dirty="0" err="1"/>
              <a:t>comparing</a:t>
            </a:r>
            <a:r>
              <a:rPr lang="sv-SE" sz="2300" dirty="0"/>
              <a:t> h</a:t>
            </a:r>
            <a:r>
              <a:rPr lang="en" sz="2300" dirty="0"/>
              <a:t>ealthcare information standards</a:t>
            </a:r>
            <a:endParaRPr sz="2300" dirty="0"/>
          </a:p>
        </p:txBody>
      </p:sp>
      <p:pic>
        <p:nvPicPr>
          <p:cNvPr id="3" name="Audio 2">
            <a:hlinkClick r:id="" action="ppaction://media"/>
            <a:extLst>
              <a:ext uri="{FF2B5EF4-FFF2-40B4-BE49-F238E27FC236}">
                <a16:creationId xmlns:a16="http://schemas.microsoft.com/office/drawing/2014/main" id="{B0AD26F4-05A6-46B7-9961-6C552D6967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47"/>
    </mc:Choice>
    <mc:Fallback>
      <p:transition spd="slow" advTm="7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Healthcare information standards</a:t>
            </a:r>
            <a:endParaRPr/>
          </a:p>
        </p:txBody>
      </p:sp>
      <p:sp>
        <p:nvSpPr>
          <p:cNvPr id="195" name="Google Shape;195;p29"/>
          <p:cNvSpPr txBox="1">
            <a:spLocks noGrp="1"/>
          </p:cNvSpPr>
          <p:nvPr>
            <p:ph type="body" idx="1"/>
          </p:nvPr>
        </p:nvSpPr>
        <p:spPr>
          <a:xfrm>
            <a:off x="311700" y="1350150"/>
            <a:ext cx="7581000" cy="33390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SzPts val="1700"/>
              <a:buChar char="●"/>
            </a:pPr>
            <a:r>
              <a:rPr lang="en" sz="1700">
                <a:solidFill>
                  <a:srgbClr val="666666"/>
                </a:solidFill>
                <a:highlight>
                  <a:srgbClr val="FFFFFF"/>
                </a:highlight>
                <a:latin typeface="Arial"/>
                <a:ea typeface="Arial"/>
                <a:cs typeface="Arial"/>
                <a:sym typeface="Arial"/>
              </a:rPr>
              <a:t>There are a number of international healthcare information standards for semantic interoperability</a:t>
            </a:r>
            <a:endParaRPr sz="1700">
              <a:solidFill>
                <a:srgbClr val="666666"/>
              </a:solidFill>
              <a:highlight>
                <a:srgbClr val="FFFFFF"/>
              </a:highlight>
              <a:latin typeface="Arial"/>
              <a:ea typeface="Arial"/>
              <a:cs typeface="Arial"/>
              <a:sym typeface="Arial"/>
            </a:endParaRPr>
          </a:p>
          <a:p>
            <a:pPr marL="914400" lvl="1" indent="-342900" algn="l" rtl="0">
              <a:lnSpc>
                <a:spcPct val="100000"/>
              </a:lnSpc>
              <a:spcBef>
                <a:spcPts val="0"/>
              </a:spcBef>
              <a:spcAft>
                <a:spcPts val="0"/>
              </a:spcAft>
              <a:buClr>
                <a:srgbClr val="000000"/>
              </a:buClr>
              <a:buSzPts val="1800"/>
              <a:buFont typeface="Arial"/>
              <a:buChar char="○"/>
            </a:pPr>
            <a:r>
              <a:rPr lang="en" sz="1600">
                <a:solidFill>
                  <a:srgbClr val="000000"/>
                </a:solidFill>
                <a:latin typeface="Arial"/>
                <a:ea typeface="Arial"/>
                <a:cs typeface="Arial"/>
                <a:sym typeface="Arial"/>
              </a:rPr>
              <a:t>ISO 13940 - ContSys</a:t>
            </a:r>
            <a:endParaRPr sz="1600">
              <a:solidFill>
                <a:srgbClr val="000000"/>
              </a:solidFill>
              <a:latin typeface="Arial"/>
              <a:ea typeface="Arial"/>
              <a:cs typeface="Arial"/>
              <a:sym typeface="Arial"/>
            </a:endParaRPr>
          </a:p>
          <a:p>
            <a:pPr marL="914400" lvl="1" indent="-342900" algn="l" rtl="0">
              <a:lnSpc>
                <a:spcPct val="100000"/>
              </a:lnSpc>
              <a:spcBef>
                <a:spcPts val="0"/>
              </a:spcBef>
              <a:spcAft>
                <a:spcPts val="0"/>
              </a:spcAft>
              <a:buClr>
                <a:srgbClr val="000000"/>
              </a:buClr>
              <a:buSzPts val="1800"/>
              <a:buFont typeface="Arial"/>
              <a:buChar char="○"/>
            </a:pPr>
            <a:r>
              <a:rPr lang="en" sz="1600">
                <a:solidFill>
                  <a:srgbClr val="000000"/>
                </a:solidFill>
                <a:latin typeface="Arial"/>
                <a:ea typeface="Arial"/>
                <a:cs typeface="Arial"/>
                <a:sym typeface="Arial"/>
              </a:rPr>
              <a:t>HL7 (Health level 7)</a:t>
            </a:r>
            <a:endParaRPr sz="1600">
              <a:solidFill>
                <a:srgbClr val="000000"/>
              </a:solidFill>
              <a:latin typeface="Arial"/>
              <a:ea typeface="Arial"/>
              <a:cs typeface="Arial"/>
              <a:sym typeface="Arial"/>
            </a:endParaRPr>
          </a:p>
          <a:p>
            <a:pPr marL="914400" lvl="1" indent="-342900" algn="l" rtl="0">
              <a:lnSpc>
                <a:spcPct val="100000"/>
              </a:lnSpc>
              <a:spcBef>
                <a:spcPts val="0"/>
              </a:spcBef>
              <a:spcAft>
                <a:spcPts val="0"/>
              </a:spcAft>
              <a:buClr>
                <a:srgbClr val="000000"/>
              </a:buClr>
              <a:buSzPts val="1800"/>
              <a:buFont typeface="Arial"/>
              <a:buChar char="○"/>
            </a:pPr>
            <a:r>
              <a:rPr lang="en" sz="1600">
                <a:solidFill>
                  <a:srgbClr val="000000"/>
                </a:solidFill>
                <a:latin typeface="Arial"/>
                <a:ea typeface="Arial"/>
                <a:cs typeface="Arial"/>
                <a:sym typeface="Arial"/>
              </a:rPr>
              <a:t>FHIR (</a:t>
            </a:r>
            <a:r>
              <a:rPr lang="en" sz="1600">
                <a:solidFill>
                  <a:srgbClr val="000000"/>
                </a:solidFill>
                <a:highlight>
                  <a:schemeClr val="lt1"/>
                </a:highlight>
                <a:latin typeface="Arial"/>
                <a:ea typeface="Arial"/>
                <a:cs typeface="Arial"/>
                <a:sym typeface="Arial"/>
              </a:rPr>
              <a:t>Fast Healthcare Interoperability Resources) - also by HL7</a:t>
            </a:r>
            <a:endParaRPr sz="1600">
              <a:solidFill>
                <a:srgbClr val="000000"/>
              </a:solidFill>
              <a:latin typeface="Arial"/>
              <a:ea typeface="Arial"/>
              <a:cs typeface="Arial"/>
              <a:sym typeface="Arial"/>
            </a:endParaRPr>
          </a:p>
          <a:p>
            <a:pPr marL="914400" lvl="1" indent="-342900" algn="l" rtl="0">
              <a:lnSpc>
                <a:spcPct val="100000"/>
              </a:lnSpc>
              <a:spcBef>
                <a:spcPts val="0"/>
              </a:spcBef>
              <a:spcAft>
                <a:spcPts val="0"/>
              </a:spcAft>
              <a:buClr>
                <a:srgbClr val="000000"/>
              </a:buClr>
              <a:buSzPts val="1800"/>
              <a:buFont typeface="Arial"/>
              <a:buChar char="○"/>
            </a:pPr>
            <a:r>
              <a:rPr lang="en" sz="1600">
                <a:solidFill>
                  <a:srgbClr val="000000"/>
                </a:solidFill>
                <a:latin typeface="Arial"/>
                <a:ea typeface="Arial"/>
                <a:cs typeface="Arial"/>
                <a:sym typeface="Arial"/>
              </a:rPr>
              <a:t>HISA (Health informatics Service Architecture)</a:t>
            </a:r>
            <a:endParaRPr sz="1600">
              <a:solidFill>
                <a:srgbClr val="000000"/>
              </a:solidFill>
              <a:latin typeface="Arial"/>
              <a:ea typeface="Arial"/>
              <a:cs typeface="Arial"/>
              <a:sym typeface="Arial"/>
            </a:endParaRPr>
          </a:p>
          <a:p>
            <a:pPr marL="914400" lvl="1" indent="-342900" algn="l" rtl="0">
              <a:lnSpc>
                <a:spcPct val="100000"/>
              </a:lnSpc>
              <a:spcBef>
                <a:spcPts val="0"/>
              </a:spcBef>
              <a:spcAft>
                <a:spcPts val="0"/>
              </a:spcAft>
              <a:buClr>
                <a:srgbClr val="000000"/>
              </a:buClr>
              <a:buSzPts val="1800"/>
              <a:buFont typeface="Arial"/>
              <a:buChar char="○"/>
            </a:pPr>
            <a:r>
              <a:rPr lang="en" sz="1600">
                <a:solidFill>
                  <a:srgbClr val="000000"/>
                </a:solidFill>
                <a:latin typeface="Arial"/>
                <a:ea typeface="Arial"/>
                <a:cs typeface="Arial"/>
                <a:sym typeface="Arial"/>
              </a:rPr>
              <a:t>openEHR </a:t>
            </a:r>
            <a:endParaRPr sz="1600">
              <a:solidFill>
                <a:srgbClr val="000000"/>
              </a:solidFill>
              <a:latin typeface="Arial"/>
              <a:ea typeface="Arial"/>
              <a:cs typeface="Arial"/>
              <a:sym typeface="Arial"/>
            </a:endParaRPr>
          </a:p>
          <a:p>
            <a:pPr marL="914400" lvl="1" indent="-342900" algn="l" rtl="0">
              <a:lnSpc>
                <a:spcPct val="100000"/>
              </a:lnSpc>
              <a:spcBef>
                <a:spcPts val="0"/>
              </a:spcBef>
              <a:spcAft>
                <a:spcPts val="0"/>
              </a:spcAft>
              <a:buClr>
                <a:srgbClr val="000000"/>
              </a:buClr>
              <a:buSzPts val="1800"/>
              <a:buFont typeface="Arial"/>
              <a:buChar char="○"/>
            </a:pPr>
            <a:r>
              <a:rPr lang="en" sz="1600">
                <a:solidFill>
                  <a:srgbClr val="000000"/>
                </a:solidFill>
                <a:latin typeface="Arial"/>
                <a:ea typeface="Arial"/>
                <a:cs typeface="Arial"/>
                <a:sym typeface="Arial"/>
              </a:rPr>
              <a:t>Snomed CT (global standard för medical terms)</a:t>
            </a:r>
            <a:endParaRPr sz="1600">
              <a:solidFill>
                <a:srgbClr val="000000"/>
              </a:solidFill>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a:solidFill>
                  <a:srgbClr val="000000"/>
                </a:solidFill>
                <a:latin typeface="Arial"/>
                <a:ea typeface="Arial"/>
                <a:cs typeface="Arial"/>
                <a:sym typeface="Arial"/>
              </a:rPr>
              <a:t>Different countries also have developed their own national healthcare standards (but often inspired by the international standards)</a:t>
            </a:r>
            <a:endParaRPr sz="1600">
              <a:solidFill>
                <a:srgbClr val="000000"/>
              </a:solidFill>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2" name="Audio 1">
            <a:hlinkClick r:id="" action="ppaction://media"/>
            <a:extLst>
              <a:ext uri="{FF2B5EF4-FFF2-40B4-BE49-F238E27FC236}">
                <a16:creationId xmlns:a16="http://schemas.microsoft.com/office/drawing/2014/main" id="{B4743401-8844-40DA-AB99-C1FB3D27A2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410"/>
    </mc:Choice>
    <mc:Fallback>
      <p:transition spd="slow" advTm="54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to use healthcare information standards?</a:t>
            </a:r>
            <a:endParaRPr/>
          </a:p>
        </p:txBody>
      </p:sp>
      <p:sp>
        <p:nvSpPr>
          <p:cNvPr id="201" name="Google Shape;201;p30"/>
          <p:cNvSpPr txBox="1">
            <a:spLocks noGrp="1"/>
          </p:cNvSpPr>
          <p:nvPr>
            <p:ph type="body" idx="1"/>
          </p:nvPr>
        </p:nvSpPr>
        <p:spPr>
          <a:xfrm>
            <a:off x="311699" y="1350150"/>
            <a:ext cx="8301483" cy="33390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SzPts val="1700"/>
              <a:buChar char="●"/>
            </a:pPr>
            <a:r>
              <a:rPr lang="en" sz="1700" dirty="0">
                <a:solidFill>
                  <a:srgbClr val="666666"/>
                </a:solidFill>
                <a:highlight>
                  <a:srgbClr val="FFFFFF"/>
                </a:highlight>
                <a:latin typeface="Arial"/>
                <a:ea typeface="Arial"/>
                <a:cs typeface="Arial"/>
                <a:sym typeface="Arial"/>
              </a:rPr>
              <a:t>Adapt the standard in full - and use the concepts presented by the standard, and stop using the concepts used among the practitioner</a:t>
            </a:r>
            <a:endParaRPr sz="1700" dirty="0">
              <a:solidFill>
                <a:srgbClr val="666666"/>
              </a:solidFill>
              <a:highlight>
                <a:srgbClr val="FFFFFF"/>
              </a:highlight>
              <a:latin typeface="Arial"/>
              <a:ea typeface="Arial"/>
              <a:cs typeface="Arial"/>
              <a:sym typeface="Arial"/>
            </a:endParaRPr>
          </a:p>
          <a:p>
            <a:pPr marL="457200" lvl="0" indent="-336550" algn="l" rtl="0">
              <a:spcBef>
                <a:spcPts val="0"/>
              </a:spcBef>
              <a:spcAft>
                <a:spcPts val="0"/>
              </a:spcAft>
              <a:buClr>
                <a:srgbClr val="666666"/>
              </a:buClr>
              <a:buSzPts val="1700"/>
              <a:buFont typeface="Arial"/>
              <a:buChar char="●"/>
            </a:pPr>
            <a:r>
              <a:rPr lang="en" sz="1700" dirty="0">
                <a:solidFill>
                  <a:srgbClr val="666666"/>
                </a:solidFill>
                <a:highlight>
                  <a:srgbClr val="FFFFFF"/>
                </a:highlight>
                <a:latin typeface="Arial"/>
                <a:ea typeface="Arial"/>
                <a:cs typeface="Arial"/>
                <a:sym typeface="Arial"/>
              </a:rPr>
              <a:t>Adapt the standard in part - use some concepts presented by the standard, but use some concepts used among the practitioner</a:t>
            </a:r>
            <a:endParaRPr sz="1700" dirty="0">
              <a:solidFill>
                <a:srgbClr val="666666"/>
              </a:solidFill>
              <a:highlight>
                <a:srgbClr val="FFFFFF"/>
              </a:highlight>
              <a:latin typeface="Arial"/>
              <a:ea typeface="Arial"/>
              <a:cs typeface="Arial"/>
              <a:sym typeface="Arial"/>
            </a:endParaRPr>
          </a:p>
          <a:p>
            <a:pPr marL="457200" lvl="0" indent="-336550" algn="l" rtl="0">
              <a:spcBef>
                <a:spcPts val="0"/>
              </a:spcBef>
              <a:spcAft>
                <a:spcPts val="0"/>
              </a:spcAft>
              <a:buClr>
                <a:srgbClr val="666666"/>
              </a:buClr>
              <a:buSzPts val="1700"/>
              <a:buFont typeface="Arial"/>
              <a:buChar char="●"/>
            </a:pPr>
            <a:r>
              <a:rPr lang="en" sz="1700" dirty="0">
                <a:solidFill>
                  <a:srgbClr val="666666"/>
                </a:solidFill>
                <a:highlight>
                  <a:srgbClr val="FFFFFF"/>
                </a:highlight>
                <a:latin typeface="Arial"/>
                <a:ea typeface="Arial"/>
                <a:cs typeface="Arial"/>
                <a:sym typeface="Arial"/>
              </a:rPr>
              <a:t>Continue to use the concept among practitioners but map/relate the concept to an international standard</a:t>
            </a:r>
            <a:endParaRPr sz="1700" dirty="0">
              <a:solidFill>
                <a:srgbClr val="666666"/>
              </a:solidFill>
              <a:highlight>
                <a:srgbClr val="FFFFFF"/>
              </a:highlight>
              <a:latin typeface="Arial"/>
              <a:ea typeface="Arial"/>
              <a:cs typeface="Arial"/>
              <a:sym typeface="Arial"/>
            </a:endParaRPr>
          </a:p>
          <a:p>
            <a:pPr marL="457200" lvl="0" indent="-336550" algn="l" rtl="0">
              <a:spcBef>
                <a:spcPts val="0"/>
              </a:spcBef>
              <a:spcAft>
                <a:spcPts val="0"/>
              </a:spcAft>
              <a:buClr>
                <a:srgbClr val="666666"/>
              </a:buClr>
              <a:buSzPts val="1700"/>
              <a:buFont typeface="Arial"/>
              <a:buChar char="●"/>
            </a:pPr>
            <a:r>
              <a:rPr lang="en" sz="1700" dirty="0">
                <a:solidFill>
                  <a:srgbClr val="666666"/>
                </a:solidFill>
                <a:highlight>
                  <a:srgbClr val="FFFFFF"/>
                </a:highlight>
                <a:latin typeface="Arial"/>
                <a:ea typeface="Arial"/>
                <a:cs typeface="Arial"/>
                <a:sym typeface="Arial"/>
              </a:rPr>
              <a:t>Combine different standards, that is used different standards and also some of the concept used used among the practitioner</a:t>
            </a:r>
            <a:endParaRPr sz="1700" dirty="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dirty="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1700" dirty="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dirty="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dirty="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dirty="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dirty="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dirty="0"/>
          </a:p>
        </p:txBody>
      </p:sp>
      <p:pic>
        <p:nvPicPr>
          <p:cNvPr id="2" name="Audio 1">
            <a:hlinkClick r:id="" action="ppaction://media"/>
            <a:extLst>
              <a:ext uri="{FF2B5EF4-FFF2-40B4-BE49-F238E27FC236}">
                <a16:creationId xmlns:a16="http://schemas.microsoft.com/office/drawing/2014/main" id="{BA698B28-FB46-41D2-844F-21FD0E00A0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2919"/>
    </mc:Choice>
    <mc:Fallback>
      <p:transition spd="slow" advTm="162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course - focus on ContSys and FHIR</a:t>
            </a:r>
            <a:endParaRPr/>
          </a:p>
        </p:txBody>
      </p:sp>
      <p:sp>
        <p:nvSpPr>
          <p:cNvPr id="207" name="Google Shape;207;p31"/>
          <p:cNvSpPr txBox="1">
            <a:spLocks noGrp="1"/>
          </p:cNvSpPr>
          <p:nvPr>
            <p:ph type="body" idx="1"/>
          </p:nvPr>
        </p:nvSpPr>
        <p:spPr>
          <a:xfrm>
            <a:off x="311700" y="1350150"/>
            <a:ext cx="6109800" cy="33390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700">
                <a:solidFill>
                  <a:srgbClr val="666666"/>
                </a:solidFill>
                <a:highlight>
                  <a:srgbClr val="FFFFFF"/>
                </a:highlight>
                <a:latin typeface="Arial"/>
                <a:ea typeface="Arial"/>
                <a:cs typeface="Arial"/>
                <a:sym typeface="Arial"/>
              </a:rPr>
              <a:t>ContSys (</a:t>
            </a:r>
            <a:r>
              <a:rPr lang="en" sz="1600">
                <a:solidFill>
                  <a:srgbClr val="000000"/>
                </a:solidFill>
                <a:latin typeface="Arial"/>
                <a:ea typeface="Arial"/>
                <a:cs typeface="Arial"/>
                <a:sym typeface="Arial"/>
              </a:rPr>
              <a:t>ISO 13940)</a:t>
            </a:r>
            <a:endParaRPr sz="1700">
              <a:solidFill>
                <a:srgbClr val="666666"/>
              </a:solidFill>
              <a:highlight>
                <a:srgbClr val="FFFFFF"/>
              </a:highlight>
              <a:latin typeface="Arial"/>
              <a:ea typeface="Arial"/>
              <a:cs typeface="Arial"/>
              <a:sym typeface="Arial"/>
            </a:endParaRPr>
          </a:p>
          <a:p>
            <a:pPr marL="457200" lvl="0" indent="-311150" algn="l" rtl="0">
              <a:spcBef>
                <a:spcPts val="1200"/>
              </a:spcBef>
              <a:spcAft>
                <a:spcPts val="0"/>
              </a:spcAft>
              <a:buClr>
                <a:srgbClr val="666666"/>
              </a:buClr>
              <a:buSzPts val="1300"/>
              <a:buFont typeface="Arial"/>
              <a:buChar char="●"/>
            </a:pPr>
            <a:r>
              <a:rPr lang="en" sz="1300">
                <a:solidFill>
                  <a:srgbClr val="666666"/>
                </a:solidFill>
                <a:highlight>
                  <a:srgbClr val="FFFFFF"/>
                </a:highlight>
                <a:latin typeface="Arial"/>
                <a:ea typeface="Arial"/>
                <a:cs typeface="Arial"/>
                <a:sym typeface="Arial"/>
              </a:rPr>
              <a:t>Has the ambition to support continuity in care</a:t>
            </a:r>
            <a:endParaRPr sz="1300">
              <a:solidFill>
                <a:srgbClr val="666666"/>
              </a:solidFill>
              <a:highlight>
                <a:srgbClr val="FFFFFF"/>
              </a:highlight>
              <a:latin typeface="Arial"/>
              <a:ea typeface="Arial"/>
              <a:cs typeface="Arial"/>
              <a:sym typeface="Arial"/>
            </a:endParaRPr>
          </a:p>
          <a:p>
            <a:pPr marL="457200" lvl="0" indent="-311150" algn="l" rtl="0">
              <a:spcBef>
                <a:spcPts val="0"/>
              </a:spcBef>
              <a:spcAft>
                <a:spcPts val="0"/>
              </a:spcAft>
              <a:buClr>
                <a:srgbClr val="666666"/>
              </a:buClr>
              <a:buSzPts val="1300"/>
              <a:buFont typeface="Arial"/>
              <a:buChar char="●"/>
            </a:pPr>
            <a:r>
              <a:rPr lang="en" sz="1300">
                <a:solidFill>
                  <a:srgbClr val="666666"/>
                </a:solidFill>
                <a:highlight>
                  <a:srgbClr val="FFFFFF"/>
                </a:highlight>
                <a:latin typeface="Arial"/>
                <a:ea typeface="Arial"/>
                <a:cs typeface="Arial"/>
                <a:sym typeface="Arial"/>
              </a:rPr>
              <a:t>Concept models with a focus on coordination / collaboration</a:t>
            </a:r>
            <a:endParaRPr sz="1300">
              <a:solidFill>
                <a:srgbClr val="666666"/>
              </a:solidFill>
              <a:highlight>
                <a:srgbClr val="FFFFFF"/>
              </a:highlight>
              <a:latin typeface="Arial"/>
              <a:ea typeface="Arial"/>
              <a:cs typeface="Arial"/>
              <a:sym typeface="Arial"/>
            </a:endParaRPr>
          </a:p>
          <a:p>
            <a:pPr marL="457200" lvl="0" indent="-311150" algn="l" rtl="0">
              <a:spcBef>
                <a:spcPts val="0"/>
              </a:spcBef>
              <a:spcAft>
                <a:spcPts val="0"/>
              </a:spcAft>
              <a:buClr>
                <a:srgbClr val="666666"/>
              </a:buClr>
              <a:buSzPts val="1300"/>
              <a:buFont typeface="Arial"/>
              <a:buChar char="●"/>
            </a:pPr>
            <a:r>
              <a:rPr lang="en" sz="1300">
                <a:solidFill>
                  <a:srgbClr val="666666"/>
                </a:solidFill>
                <a:highlight>
                  <a:srgbClr val="FFFFFF"/>
                </a:highlight>
                <a:latin typeface="Arial"/>
                <a:ea typeface="Arial"/>
                <a:cs typeface="Arial"/>
                <a:sym typeface="Arial"/>
              </a:rPr>
              <a:t>Covers a larger area</a:t>
            </a:r>
            <a:endParaRPr sz="1300">
              <a:solidFill>
                <a:srgbClr val="666666"/>
              </a:solidFill>
              <a:highlight>
                <a:srgbClr val="FFFFFF"/>
              </a:highlight>
              <a:latin typeface="Arial"/>
              <a:ea typeface="Arial"/>
              <a:cs typeface="Arial"/>
              <a:sym typeface="Arial"/>
            </a:endParaRPr>
          </a:p>
          <a:p>
            <a:pPr marL="457200" lvl="0" indent="-311150" algn="l" rtl="0">
              <a:spcBef>
                <a:spcPts val="0"/>
              </a:spcBef>
              <a:spcAft>
                <a:spcPts val="0"/>
              </a:spcAft>
              <a:buClr>
                <a:srgbClr val="666666"/>
              </a:buClr>
              <a:buSzPts val="1300"/>
              <a:buFont typeface="Arial"/>
              <a:buChar char="●"/>
            </a:pPr>
            <a:r>
              <a:rPr lang="en" sz="1300">
                <a:solidFill>
                  <a:srgbClr val="666666"/>
                </a:solidFill>
                <a:highlight>
                  <a:srgbClr val="FFFFFF"/>
                </a:highlight>
                <a:latin typeface="Arial"/>
                <a:ea typeface="Arial"/>
                <a:cs typeface="Arial"/>
                <a:sym typeface="Arial"/>
              </a:rPr>
              <a:t>Provide detailed models</a:t>
            </a:r>
            <a:endParaRPr sz="13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r>
              <a:rPr lang="en" sz="1600">
                <a:solidFill>
                  <a:srgbClr val="000000"/>
                </a:solidFill>
                <a:highlight>
                  <a:schemeClr val="lt1"/>
                </a:highlight>
                <a:latin typeface="Arial"/>
                <a:ea typeface="Arial"/>
                <a:cs typeface="Arial"/>
                <a:sym typeface="Arial"/>
              </a:rPr>
              <a:t>FHIR - Fast Healthcare Interoperability Resources)</a:t>
            </a:r>
            <a:endParaRPr sz="1600">
              <a:solidFill>
                <a:srgbClr val="000000"/>
              </a:solidFill>
              <a:highlight>
                <a:schemeClr val="lt1"/>
              </a:highlight>
              <a:latin typeface="Arial"/>
              <a:ea typeface="Arial"/>
              <a:cs typeface="Arial"/>
              <a:sym typeface="Arial"/>
            </a:endParaRPr>
          </a:p>
          <a:p>
            <a:pPr marL="457200" marR="0" lvl="0" indent="-311150" algn="l" rtl="0">
              <a:lnSpc>
                <a:spcPct val="115000"/>
              </a:lnSpc>
              <a:spcBef>
                <a:spcPts val="1200"/>
              </a:spcBef>
              <a:spcAft>
                <a:spcPts val="0"/>
              </a:spcAft>
              <a:buClr>
                <a:srgbClr val="666666"/>
              </a:buClr>
              <a:buSzPts val="1300"/>
              <a:buFont typeface="Arial"/>
              <a:buChar char="●"/>
            </a:pPr>
            <a:r>
              <a:rPr lang="en" sz="1300">
                <a:solidFill>
                  <a:srgbClr val="666666"/>
                </a:solidFill>
                <a:highlight>
                  <a:srgbClr val="FFFFFF"/>
                </a:highlight>
                <a:latin typeface="Arial"/>
                <a:ea typeface="Arial"/>
                <a:cs typeface="Arial"/>
                <a:sym typeface="Arial"/>
              </a:rPr>
              <a:t>Describe data formats and elements for exchange</a:t>
            </a:r>
            <a:endParaRPr sz="1300">
              <a:solidFill>
                <a:srgbClr val="666666"/>
              </a:solidFill>
              <a:highlight>
                <a:srgbClr val="FFFFFF"/>
              </a:highlight>
              <a:latin typeface="Arial"/>
              <a:ea typeface="Arial"/>
              <a:cs typeface="Arial"/>
              <a:sym typeface="Arial"/>
            </a:endParaRPr>
          </a:p>
          <a:p>
            <a:pPr marL="457200" marR="0" lvl="0" indent="-311150" algn="l" rtl="0">
              <a:lnSpc>
                <a:spcPct val="115000"/>
              </a:lnSpc>
              <a:spcBef>
                <a:spcPts val="0"/>
              </a:spcBef>
              <a:spcAft>
                <a:spcPts val="0"/>
              </a:spcAft>
              <a:buClr>
                <a:srgbClr val="666666"/>
              </a:buClr>
              <a:buSzPts val="1300"/>
              <a:buFont typeface="Arial"/>
              <a:buChar char="●"/>
            </a:pPr>
            <a:r>
              <a:rPr lang="en" sz="1300">
                <a:solidFill>
                  <a:srgbClr val="666666"/>
                </a:solidFill>
                <a:highlight>
                  <a:srgbClr val="FFFFFF"/>
                </a:highlight>
                <a:latin typeface="Arial"/>
                <a:ea typeface="Arial"/>
                <a:cs typeface="Arial"/>
                <a:sym typeface="Arial"/>
              </a:rPr>
              <a:t>Provide an application programming interface (API) for exchanging electronic health records (EHR).</a:t>
            </a:r>
            <a:endParaRPr sz="1200">
              <a:solidFill>
                <a:srgbClr val="202124"/>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2" name="Audio 1">
            <a:hlinkClick r:id="" action="ppaction://media"/>
            <a:extLst>
              <a:ext uri="{FF2B5EF4-FFF2-40B4-BE49-F238E27FC236}">
                <a16:creationId xmlns:a16="http://schemas.microsoft.com/office/drawing/2014/main" id="{4D72FBAE-8954-4375-9546-EEE0992F1C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321"/>
    </mc:Choice>
    <mc:Fallback>
      <p:transition spd="slow" advTm="11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task (task 5)</a:t>
            </a:r>
            <a:endParaRPr/>
          </a:p>
        </p:txBody>
      </p:sp>
      <p:sp>
        <p:nvSpPr>
          <p:cNvPr id="213" name="Google Shape;213;p32"/>
          <p:cNvSpPr txBox="1">
            <a:spLocks noGrp="1"/>
          </p:cNvSpPr>
          <p:nvPr>
            <p:ph type="body" idx="1"/>
          </p:nvPr>
        </p:nvSpPr>
        <p:spPr>
          <a:xfrm>
            <a:off x="311700" y="1350150"/>
            <a:ext cx="8343300" cy="3339000"/>
          </a:xfrm>
          <a:prstGeom prst="rect">
            <a:avLst/>
          </a:prstGeom>
        </p:spPr>
        <p:txBody>
          <a:bodyPr spcFirstLastPara="1" wrap="square" lIns="91425" tIns="91425" rIns="91425" bIns="91425" anchor="t" anchorCtr="0">
            <a:noAutofit/>
          </a:bodyPr>
          <a:lstStyle/>
          <a:p>
            <a:pPr marL="457200" lvl="0" indent="-349250" algn="l" rtl="0">
              <a:lnSpc>
                <a:spcPct val="107916"/>
              </a:lnSpc>
              <a:spcBef>
                <a:spcPts val="1200"/>
              </a:spcBef>
              <a:spcAft>
                <a:spcPts val="0"/>
              </a:spcAft>
              <a:buClr>
                <a:srgbClr val="666666"/>
              </a:buClr>
              <a:buSzPts val="1900"/>
              <a:buFont typeface="Arial"/>
              <a:buChar char="●"/>
            </a:pPr>
            <a:r>
              <a:rPr lang="en" sz="1700">
                <a:solidFill>
                  <a:srgbClr val="000000"/>
                </a:solidFill>
                <a:latin typeface="Arial"/>
                <a:ea typeface="Arial"/>
                <a:cs typeface="Arial"/>
                <a:sym typeface="Arial"/>
              </a:rPr>
              <a:t>This task is to relate/map concepts from an organization to different healthcare information standards, and to relate/map concepts between different healthcare information standards.</a:t>
            </a:r>
            <a:endParaRPr sz="1700">
              <a:solidFill>
                <a:srgbClr val="000000"/>
              </a:solidFill>
              <a:latin typeface="Arial"/>
              <a:ea typeface="Arial"/>
              <a:cs typeface="Arial"/>
              <a:sym typeface="Arial"/>
            </a:endParaRPr>
          </a:p>
          <a:p>
            <a:pPr marL="0" marR="0" lvl="0" indent="0" algn="l" rtl="0">
              <a:lnSpc>
                <a:spcPct val="115000"/>
              </a:lnSpc>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2" name="Audio 1">
            <a:hlinkClick r:id="" action="ppaction://media"/>
            <a:extLst>
              <a:ext uri="{FF2B5EF4-FFF2-40B4-BE49-F238E27FC236}">
                <a16:creationId xmlns:a16="http://schemas.microsoft.com/office/drawing/2014/main" id="{95E9AD72-042E-491A-8E01-103A0EEDFD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315"/>
    </mc:Choice>
    <mc:Fallback>
      <p:transition spd="slow"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Interoperability in healthcare </a:t>
            </a:r>
            <a:endParaRPr/>
          </a:p>
        </p:txBody>
      </p:sp>
      <p:sp>
        <p:nvSpPr>
          <p:cNvPr id="98" name="Google Shape;98;p15"/>
          <p:cNvSpPr txBox="1">
            <a:spLocks noGrp="1"/>
          </p:cNvSpPr>
          <p:nvPr>
            <p:ph type="body" idx="1"/>
          </p:nvPr>
        </p:nvSpPr>
        <p:spPr>
          <a:xfrm>
            <a:off x="311700" y="1350150"/>
            <a:ext cx="7581000" cy="3339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solidFill>
                  <a:srgbClr val="666666"/>
                </a:solidFill>
                <a:highlight>
                  <a:srgbClr val="FFFFFF"/>
                </a:highlight>
                <a:latin typeface="Arial"/>
                <a:ea typeface="Arial"/>
                <a:cs typeface="Arial"/>
                <a:sym typeface="Arial"/>
              </a:rPr>
              <a:t>“Interoperability is the ability of different </a:t>
            </a:r>
            <a:r>
              <a:rPr lang="en" sz="1700" b="1">
                <a:solidFill>
                  <a:srgbClr val="666666"/>
                </a:solidFill>
                <a:highlight>
                  <a:srgbClr val="FFFFFF"/>
                </a:highlight>
                <a:latin typeface="Arial"/>
                <a:ea typeface="Arial"/>
                <a:cs typeface="Arial"/>
                <a:sym typeface="Arial"/>
              </a:rPr>
              <a:t>information systems, devices and applications (systems)</a:t>
            </a:r>
            <a:r>
              <a:rPr lang="en" sz="1700">
                <a:solidFill>
                  <a:srgbClr val="666666"/>
                </a:solidFill>
                <a:highlight>
                  <a:srgbClr val="FFFFFF"/>
                </a:highlight>
                <a:latin typeface="Arial"/>
                <a:ea typeface="Arial"/>
                <a:cs typeface="Arial"/>
                <a:sym typeface="Arial"/>
              </a:rPr>
              <a:t> to access, exchange, integrate and cooperatively use data in a coordinated manner, </a:t>
            </a:r>
            <a:r>
              <a:rPr lang="en" sz="1700" b="1">
                <a:solidFill>
                  <a:srgbClr val="666666"/>
                </a:solidFill>
                <a:highlight>
                  <a:srgbClr val="FFFFFF"/>
                </a:highlight>
                <a:latin typeface="Arial"/>
                <a:ea typeface="Arial"/>
                <a:cs typeface="Arial"/>
                <a:sym typeface="Arial"/>
              </a:rPr>
              <a:t>within and across organizational, regional and national boundaries</a:t>
            </a:r>
            <a:r>
              <a:rPr lang="en" sz="1700">
                <a:solidFill>
                  <a:srgbClr val="666666"/>
                </a:solidFill>
                <a:highlight>
                  <a:srgbClr val="FFFFFF"/>
                </a:highlight>
                <a:latin typeface="Arial"/>
                <a:ea typeface="Arial"/>
                <a:cs typeface="Arial"/>
                <a:sym typeface="Arial"/>
              </a:rPr>
              <a:t>, to provide timely and seamless portability of information and optimize the health of individuals and populations globally” </a:t>
            </a:r>
            <a:endParaRPr sz="1700">
              <a:solidFill>
                <a:srgbClr val="666666"/>
              </a:solidFill>
              <a:highlight>
                <a:srgbClr val="FFFFFF"/>
              </a:highlight>
              <a:latin typeface="Arial"/>
              <a:ea typeface="Arial"/>
              <a:cs typeface="Arial"/>
              <a:sym typeface="Arial"/>
            </a:endParaRPr>
          </a:p>
          <a:p>
            <a:pPr marL="457200" lvl="0" indent="-336550" algn="l" rtl="0">
              <a:spcBef>
                <a:spcPts val="1000"/>
              </a:spcBef>
              <a:spcAft>
                <a:spcPts val="0"/>
              </a:spcAft>
              <a:buClr>
                <a:srgbClr val="666666"/>
              </a:buClr>
              <a:buSzPts val="1700"/>
              <a:buFont typeface="Arial"/>
              <a:buChar char="●"/>
            </a:pPr>
            <a:r>
              <a:rPr lang="en" sz="1700"/>
              <a:t>In healthcare, interoperability is a major issues since collaboration between healthcare providers are of major importance</a:t>
            </a: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sp>
        <p:nvSpPr>
          <p:cNvPr id="99" name="Google Shape;99;p15"/>
          <p:cNvSpPr txBox="1"/>
          <p:nvPr/>
        </p:nvSpPr>
        <p:spPr>
          <a:xfrm>
            <a:off x="590800" y="4564050"/>
            <a:ext cx="61851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1500">
                <a:solidFill>
                  <a:srgbClr val="666666"/>
                </a:solidFill>
                <a:highlight>
                  <a:srgbClr val="FFFFFF"/>
                </a:highlight>
              </a:rPr>
              <a:t>https://www.himss.org/resources/interoperability-healthcare)</a:t>
            </a:r>
            <a:endParaRPr sz="1100">
              <a:latin typeface="Roboto"/>
              <a:ea typeface="Roboto"/>
              <a:cs typeface="Roboto"/>
              <a:sym typeface="Roboto"/>
            </a:endParaRPr>
          </a:p>
        </p:txBody>
      </p:sp>
      <p:pic>
        <p:nvPicPr>
          <p:cNvPr id="2" name="Audio 1">
            <a:hlinkClick r:id="" action="ppaction://media"/>
            <a:extLst>
              <a:ext uri="{FF2B5EF4-FFF2-40B4-BE49-F238E27FC236}">
                <a16:creationId xmlns:a16="http://schemas.microsoft.com/office/drawing/2014/main" id="{AF09CEA8-0F49-4D17-AAF3-9FC2D58F6A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6664"/>
    </mc:Choice>
    <mc:Fallback>
      <p:transition spd="slow" advTm="15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task (task 5)</a:t>
            </a:r>
            <a:endParaRPr/>
          </a:p>
        </p:txBody>
      </p:sp>
      <p:sp>
        <p:nvSpPr>
          <p:cNvPr id="219" name="Google Shape;219;p33"/>
          <p:cNvSpPr txBox="1">
            <a:spLocks noGrp="1"/>
          </p:cNvSpPr>
          <p:nvPr>
            <p:ph type="body" idx="1"/>
          </p:nvPr>
        </p:nvSpPr>
        <p:spPr>
          <a:xfrm>
            <a:off x="311700" y="1350150"/>
            <a:ext cx="8300400" cy="3339000"/>
          </a:xfrm>
          <a:prstGeom prst="rect">
            <a:avLst/>
          </a:prstGeom>
        </p:spPr>
        <p:txBody>
          <a:bodyPr spcFirstLastPara="1" wrap="square" lIns="91425" tIns="91425" rIns="91425" bIns="91425" anchor="t" anchorCtr="0">
            <a:noAutofit/>
          </a:bodyPr>
          <a:lstStyle/>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To do the task you need to:</a:t>
            </a:r>
            <a:endParaRPr>
              <a:solidFill>
                <a:srgbClr val="000000"/>
              </a:solidFill>
              <a:latin typeface="Arial"/>
              <a:ea typeface="Arial"/>
              <a:cs typeface="Arial"/>
              <a:sym typeface="Arial"/>
            </a:endParaRPr>
          </a:p>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a)</a:t>
            </a:r>
            <a:r>
              <a:rPr lang="en" sz="1000">
                <a:solidFill>
                  <a:srgbClr val="000000"/>
                </a:solidFill>
                <a:latin typeface="Arial"/>
                <a:ea typeface="Arial"/>
                <a:cs typeface="Arial"/>
                <a:sym typeface="Arial"/>
              </a:rPr>
              <a:t>   	</a:t>
            </a:r>
            <a:r>
              <a:rPr lang="en">
                <a:solidFill>
                  <a:srgbClr val="000000"/>
                </a:solidFill>
                <a:latin typeface="Arial"/>
                <a:ea typeface="Arial"/>
                <a:cs typeface="Arial"/>
                <a:sym typeface="Arial"/>
              </a:rPr>
              <a:t>Select four (4) of the concept from the conceptual model in task 2 and their definition in task 3. Add them to a table shown below.</a:t>
            </a:r>
            <a:endParaRPr>
              <a:solidFill>
                <a:srgbClr val="000000"/>
              </a:solidFill>
              <a:latin typeface="Arial"/>
              <a:ea typeface="Arial"/>
              <a:cs typeface="Arial"/>
              <a:sym typeface="Arial"/>
            </a:endParaRPr>
          </a:p>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b)</a:t>
            </a:r>
            <a:r>
              <a:rPr lang="en" sz="1000">
                <a:solidFill>
                  <a:srgbClr val="000000"/>
                </a:solidFill>
                <a:latin typeface="Arial"/>
                <a:ea typeface="Arial"/>
                <a:cs typeface="Arial"/>
                <a:sym typeface="Arial"/>
              </a:rPr>
              <a:t>  	</a:t>
            </a:r>
            <a:r>
              <a:rPr lang="en">
                <a:solidFill>
                  <a:srgbClr val="000000"/>
                </a:solidFill>
                <a:latin typeface="Arial"/>
                <a:ea typeface="Arial"/>
                <a:cs typeface="Arial"/>
                <a:sym typeface="Arial"/>
              </a:rPr>
              <a:t>Find the four most similar concepts from the information standard CONTSYS and add them to the table with their definitions. Use the following link to find the concepts in CONTSYS: https://contsys.org/page/default</a:t>
            </a:r>
            <a:endParaRPr>
              <a:solidFill>
                <a:srgbClr val="000000"/>
              </a:solidFill>
              <a:latin typeface="Arial"/>
              <a:ea typeface="Arial"/>
              <a:cs typeface="Arial"/>
              <a:sym typeface="Arial"/>
            </a:endParaRPr>
          </a:p>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c)</a:t>
            </a:r>
            <a:r>
              <a:rPr lang="en" sz="1000">
                <a:solidFill>
                  <a:srgbClr val="000000"/>
                </a:solidFill>
                <a:latin typeface="Arial"/>
                <a:ea typeface="Arial"/>
                <a:cs typeface="Arial"/>
                <a:sym typeface="Arial"/>
              </a:rPr>
              <a:t>   	</a:t>
            </a:r>
            <a:r>
              <a:rPr lang="en">
                <a:solidFill>
                  <a:srgbClr val="000000"/>
                </a:solidFill>
                <a:latin typeface="Arial"/>
                <a:ea typeface="Arial"/>
                <a:cs typeface="Arial"/>
                <a:sym typeface="Arial"/>
              </a:rPr>
              <a:t>Find the four most similar concepts from the information standard FHIR and add them to the table with their definitions. Use the following link to find the concepts in FHIR: https://hl7.org/FHIR/</a:t>
            </a:r>
            <a:endParaRPr>
              <a:solidFill>
                <a:srgbClr val="000000"/>
              </a:solidFill>
              <a:latin typeface="Arial"/>
              <a:ea typeface="Arial"/>
              <a:cs typeface="Arial"/>
              <a:sym typeface="Arial"/>
            </a:endParaRPr>
          </a:p>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d)</a:t>
            </a:r>
            <a:r>
              <a:rPr lang="en" sz="1000">
                <a:solidFill>
                  <a:srgbClr val="000000"/>
                </a:solidFill>
                <a:latin typeface="Arial"/>
                <a:ea typeface="Arial"/>
                <a:cs typeface="Arial"/>
                <a:sym typeface="Arial"/>
              </a:rPr>
              <a:t>  	</a:t>
            </a:r>
            <a:r>
              <a:rPr lang="en">
                <a:solidFill>
                  <a:srgbClr val="000000"/>
                </a:solidFill>
                <a:latin typeface="Arial"/>
                <a:ea typeface="Arial"/>
                <a:cs typeface="Arial"/>
                <a:sym typeface="Arial"/>
              </a:rPr>
              <a:t>Add a comment about the relating/mapping for each mapping. The comment could be something interesting or some issue found</a:t>
            </a:r>
            <a:endParaRPr sz="2000">
              <a:solidFill>
                <a:srgbClr val="000000"/>
              </a:solidFill>
              <a:latin typeface="Arial"/>
              <a:ea typeface="Arial"/>
              <a:cs typeface="Arial"/>
              <a:sym typeface="Arial"/>
            </a:endParaRPr>
          </a:p>
          <a:p>
            <a:pPr marL="0" marR="0" lvl="0" indent="0" algn="l" rtl="0">
              <a:lnSpc>
                <a:spcPct val="115000"/>
              </a:lnSpc>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2200"/>
          </a:p>
        </p:txBody>
      </p:sp>
      <p:pic>
        <p:nvPicPr>
          <p:cNvPr id="2" name="Audio 1">
            <a:hlinkClick r:id="" action="ppaction://media"/>
            <a:extLst>
              <a:ext uri="{FF2B5EF4-FFF2-40B4-BE49-F238E27FC236}">
                <a16:creationId xmlns:a16="http://schemas.microsoft.com/office/drawing/2014/main" id="{38E33316-F68F-4453-8B1F-C2F176081E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477"/>
    </mc:Choice>
    <mc:Fallback>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task (task 5)</a:t>
            </a:r>
            <a:endParaRPr/>
          </a:p>
        </p:txBody>
      </p:sp>
      <p:sp>
        <p:nvSpPr>
          <p:cNvPr id="225" name="Google Shape;225;p34"/>
          <p:cNvSpPr txBox="1">
            <a:spLocks noGrp="1"/>
          </p:cNvSpPr>
          <p:nvPr>
            <p:ph type="body" idx="1"/>
          </p:nvPr>
        </p:nvSpPr>
        <p:spPr>
          <a:xfrm>
            <a:off x="311700" y="1350150"/>
            <a:ext cx="6109800" cy="3339000"/>
          </a:xfrm>
          <a:prstGeom prst="rect">
            <a:avLst/>
          </a:prstGeom>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graphicFrame>
        <p:nvGraphicFramePr>
          <p:cNvPr id="226" name="Google Shape;226;p34"/>
          <p:cNvGraphicFramePr/>
          <p:nvPr/>
        </p:nvGraphicFramePr>
        <p:xfrm>
          <a:off x="952500" y="1809750"/>
          <a:ext cx="7239050" cy="3000255"/>
        </p:xfrm>
        <a:graphic>
          <a:graphicData uri="http://schemas.openxmlformats.org/drawingml/2006/table">
            <a:tbl>
              <a:tblPr>
                <a:noFill/>
                <a:tableStyleId>{4F3DAAAB-0186-4102-829E-EEBB36F72578}</a:tableStyleId>
              </a:tblPr>
              <a:tblGrid>
                <a:gridCol w="1034150">
                  <a:extLst>
                    <a:ext uri="{9D8B030D-6E8A-4147-A177-3AD203B41FA5}">
                      <a16:colId xmlns:a16="http://schemas.microsoft.com/office/drawing/2014/main" val="20000"/>
                    </a:ext>
                  </a:extLst>
                </a:gridCol>
                <a:gridCol w="1034150">
                  <a:extLst>
                    <a:ext uri="{9D8B030D-6E8A-4147-A177-3AD203B41FA5}">
                      <a16:colId xmlns:a16="http://schemas.microsoft.com/office/drawing/2014/main" val="20001"/>
                    </a:ext>
                  </a:extLst>
                </a:gridCol>
                <a:gridCol w="1034150">
                  <a:extLst>
                    <a:ext uri="{9D8B030D-6E8A-4147-A177-3AD203B41FA5}">
                      <a16:colId xmlns:a16="http://schemas.microsoft.com/office/drawing/2014/main" val="20002"/>
                    </a:ext>
                  </a:extLst>
                </a:gridCol>
                <a:gridCol w="1034150">
                  <a:extLst>
                    <a:ext uri="{9D8B030D-6E8A-4147-A177-3AD203B41FA5}">
                      <a16:colId xmlns:a16="http://schemas.microsoft.com/office/drawing/2014/main" val="20003"/>
                    </a:ext>
                  </a:extLst>
                </a:gridCol>
                <a:gridCol w="1034150">
                  <a:extLst>
                    <a:ext uri="{9D8B030D-6E8A-4147-A177-3AD203B41FA5}">
                      <a16:colId xmlns:a16="http://schemas.microsoft.com/office/drawing/2014/main" val="20004"/>
                    </a:ext>
                  </a:extLst>
                </a:gridCol>
                <a:gridCol w="1034150">
                  <a:extLst>
                    <a:ext uri="{9D8B030D-6E8A-4147-A177-3AD203B41FA5}">
                      <a16:colId xmlns:a16="http://schemas.microsoft.com/office/drawing/2014/main" val="20005"/>
                    </a:ext>
                  </a:extLst>
                </a:gridCol>
                <a:gridCol w="1034150">
                  <a:extLst>
                    <a:ext uri="{9D8B030D-6E8A-4147-A177-3AD203B41FA5}">
                      <a16:colId xmlns:a16="http://schemas.microsoft.com/office/drawing/2014/main" val="20006"/>
                    </a:ext>
                  </a:extLst>
                </a:gridCol>
              </a:tblGrid>
              <a:tr h="381000">
                <a:tc>
                  <a:txBody>
                    <a:bodyPr/>
                    <a:lstStyle/>
                    <a:p>
                      <a:pPr marL="0" lvl="0" indent="0" algn="l" rtl="0">
                        <a:lnSpc>
                          <a:spcPct val="115000"/>
                        </a:lnSpc>
                        <a:spcBef>
                          <a:spcPts val="1200"/>
                        </a:spcBef>
                        <a:spcAft>
                          <a:spcPts val="0"/>
                        </a:spcAft>
                        <a:buNone/>
                      </a:pPr>
                      <a:r>
                        <a:rPr lang="en" sz="1100"/>
                        <a:t>Concept task 2</a:t>
                      </a:r>
                      <a:endParaRPr/>
                    </a:p>
                  </a:txBody>
                  <a:tcPr marL="91425" marR="91425" marT="91425" marB="91425"/>
                </a:tc>
                <a:tc>
                  <a:txBody>
                    <a:bodyPr/>
                    <a:lstStyle/>
                    <a:p>
                      <a:pPr marL="0" lvl="0" indent="0" algn="l" rtl="0">
                        <a:lnSpc>
                          <a:spcPct val="115000"/>
                        </a:lnSpc>
                        <a:spcBef>
                          <a:spcPts val="1200"/>
                        </a:spcBef>
                        <a:spcAft>
                          <a:spcPts val="0"/>
                        </a:spcAft>
                        <a:buNone/>
                      </a:pPr>
                      <a:r>
                        <a:rPr lang="en" sz="1100"/>
                        <a:t>Definition concept task 2</a:t>
                      </a:r>
                      <a:endParaRPr/>
                    </a:p>
                  </a:txBody>
                  <a:tcPr marL="91425" marR="91425" marT="91425" marB="91425"/>
                </a:tc>
                <a:tc>
                  <a:txBody>
                    <a:bodyPr/>
                    <a:lstStyle/>
                    <a:p>
                      <a:pPr marL="0" lvl="0" indent="0" algn="l" rtl="0">
                        <a:lnSpc>
                          <a:spcPct val="115000"/>
                        </a:lnSpc>
                        <a:spcBef>
                          <a:spcPts val="1200"/>
                        </a:spcBef>
                        <a:spcAft>
                          <a:spcPts val="0"/>
                        </a:spcAft>
                        <a:buNone/>
                      </a:pPr>
                      <a:r>
                        <a:rPr lang="en" sz="1100"/>
                        <a:t>Concept CONTSYS</a:t>
                      </a:r>
                      <a:endParaRPr/>
                    </a:p>
                  </a:txBody>
                  <a:tcPr marL="91425" marR="91425" marT="91425" marB="91425"/>
                </a:tc>
                <a:tc>
                  <a:txBody>
                    <a:bodyPr/>
                    <a:lstStyle/>
                    <a:p>
                      <a:pPr marL="0" lvl="0" indent="0" algn="l" rtl="0">
                        <a:lnSpc>
                          <a:spcPct val="115000"/>
                        </a:lnSpc>
                        <a:spcBef>
                          <a:spcPts val="1200"/>
                        </a:spcBef>
                        <a:spcAft>
                          <a:spcPts val="0"/>
                        </a:spcAft>
                        <a:buNone/>
                      </a:pPr>
                      <a:r>
                        <a:rPr lang="en" sz="1100"/>
                        <a:t>Definition concept CONTSYS</a:t>
                      </a:r>
                      <a:endParaRPr/>
                    </a:p>
                  </a:txBody>
                  <a:tcPr marL="91425" marR="91425" marT="91425" marB="91425"/>
                </a:tc>
                <a:tc>
                  <a:txBody>
                    <a:bodyPr/>
                    <a:lstStyle/>
                    <a:p>
                      <a:pPr marL="0" lvl="0" indent="0" algn="l" rtl="0">
                        <a:lnSpc>
                          <a:spcPct val="115000"/>
                        </a:lnSpc>
                        <a:spcBef>
                          <a:spcPts val="1200"/>
                        </a:spcBef>
                        <a:spcAft>
                          <a:spcPts val="0"/>
                        </a:spcAft>
                        <a:buNone/>
                      </a:pPr>
                      <a:r>
                        <a:rPr lang="en" sz="1100"/>
                        <a:t>Concept FHIR</a:t>
                      </a:r>
                      <a:endParaRPr/>
                    </a:p>
                  </a:txBody>
                  <a:tcPr marL="91425" marR="91425" marT="91425" marB="91425"/>
                </a:tc>
                <a:tc>
                  <a:txBody>
                    <a:bodyPr/>
                    <a:lstStyle/>
                    <a:p>
                      <a:pPr marL="0" lvl="0" indent="0" algn="l" rtl="0">
                        <a:lnSpc>
                          <a:spcPct val="115000"/>
                        </a:lnSpc>
                        <a:spcBef>
                          <a:spcPts val="1200"/>
                        </a:spcBef>
                        <a:spcAft>
                          <a:spcPts val="0"/>
                        </a:spcAft>
                        <a:buNone/>
                      </a:pPr>
                      <a:r>
                        <a:rPr lang="en" sz="1100"/>
                        <a:t>Definition concept FHIR</a:t>
                      </a:r>
                      <a:endParaRPr/>
                    </a:p>
                  </a:txBody>
                  <a:tcPr marL="91425" marR="91425" marT="91425" marB="91425"/>
                </a:tc>
                <a:tc>
                  <a:txBody>
                    <a:bodyPr/>
                    <a:lstStyle/>
                    <a:p>
                      <a:pPr marL="0" lvl="0" indent="0" algn="l" rtl="0">
                        <a:lnSpc>
                          <a:spcPct val="115000"/>
                        </a:lnSpc>
                        <a:spcBef>
                          <a:spcPts val="1200"/>
                        </a:spcBef>
                        <a:spcAft>
                          <a:spcPts val="0"/>
                        </a:spcAft>
                        <a:buNone/>
                      </a:pPr>
                      <a:r>
                        <a:rPr lang="en" sz="1100"/>
                        <a:t>Comment about mapping</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patient</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Subject of care </a:t>
                      </a:r>
                      <a:endParaRPr/>
                    </a:p>
                  </a:txBody>
                  <a:tcPr marL="91425" marR="91425" marT="91425" marB="91425"/>
                </a:tc>
                <a:tc>
                  <a:txBody>
                    <a:bodyPr/>
                    <a:lstStyle/>
                    <a:p>
                      <a:pPr marL="0" lvl="0" indent="0" algn="l" rtl="0">
                        <a:spcBef>
                          <a:spcPts val="0"/>
                        </a:spcBef>
                        <a:spcAft>
                          <a:spcPts val="0"/>
                        </a:spcAft>
                        <a:buNone/>
                      </a:pPr>
                      <a:r>
                        <a:rPr lang="en" sz="1050">
                          <a:highlight>
                            <a:srgbClr val="FFFFFF"/>
                          </a:highlight>
                        </a:rPr>
                        <a:t>healthcare actor with a person role; who seeks to receive, is receiving, or has received healthcare</a:t>
                      </a:r>
                      <a:endParaRPr/>
                    </a:p>
                  </a:txBody>
                  <a:tcPr marL="91425" marR="91425" marT="91425" marB="91425"/>
                </a:tc>
                <a:tc>
                  <a:txBody>
                    <a:bodyPr/>
                    <a:lstStyle/>
                    <a:p>
                      <a:pPr marL="0" lvl="0" indent="0" algn="l" rtl="0">
                        <a:spcBef>
                          <a:spcPts val="0"/>
                        </a:spcBef>
                        <a:spcAft>
                          <a:spcPts val="0"/>
                        </a:spcAft>
                        <a:buNone/>
                      </a:pPr>
                      <a:r>
                        <a:rPr lang="en"/>
                        <a:t>Patient</a:t>
                      </a:r>
                      <a:endParaRPr/>
                    </a:p>
                  </a:txBody>
                  <a:tcPr marL="91425" marR="91425" marT="91425" marB="91425"/>
                </a:tc>
                <a:tc>
                  <a:txBody>
                    <a:bodyPr/>
                    <a:lstStyle/>
                    <a:p>
                      <a:pPr marL="0" lvl="0" indent="0" algn="l" rtl="0">
                        <a:lnSpc>
                          <a:spcPct val="140000"/>
                        </a:lnSpc>
                        <a:spcBef>
                          <a:spcPts val="0"/>
                        </a:spcBef>
                        <a:spcAft>
                          <a:spcPts val="800"/>
                        </a:spcAft>
                        <a:buNone/>
                      </a:pPr>
                      <a:r>
                        <a:rPr lang="en" sz="850">
                          <a:solidFill>
                            <a:srgbClr val="333333"/>
                          </a:solidFill>
                          <a:highlight>
                            <a:srgbClr val="FFFFFF"/>
                          </a:highlight>
                          <a:latin typeface="Verdana"/>
                          <a:ea typeface="Verdana"/>
                          <a:cs typeface="Verdana"/>
                          <a:sym typeface="Verdana"/>
                        </a:rPr>
                        <a:t>Information about an individual or animal receiving health care services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227" name="Google Shape;227;p34"/>
          <p:cNvGraphicFramePr/>
          <p:nvPr/>
        </p:nvGraphicFramePr>
        <p:xfrm>
          <a:off x="152400" y="152400"/>
          <a:ext cx="3867150" cy="341283"/>
        </p:xfrm>
        <a:graphic>
          <a:graphicData uri="http://schemas.openxmlformats.org/drawingml/2006/table">
            <a:tbl>
              <a:tblPr>
                <a:solidFill>
                  <a:srgbClr val="FFFFFF"/>
                </a:solidFill>
                <a:tableStyleId>{3F56EB82-B9F4-4AB6-916A-A8B63D480D66}</a:tableStyleId>
              </a:tblPr>
              <a:tblGrid>
                <a:gridCol w="3867150">
                  <a:extLst>
                    <a:ext uri="{9D8B030D-6E8A-4147-A177-3AD203B41FA5}">
                      <a16:colId xmlns:a16="http://schemas.microsoft.com/office/drawing/2014/main" val="20000"/>
                    </a:ext>
                  </a:extLst>
                </a:gridCol>
              </a:tblGrid>
              <a:tr h="0">
                <a:tc>
                  <a:txBody>
                    <a:bodyPr/>
                    <a:lstStyle/>
                    <a:p>
                      <a:pPr marL="0" lvl="0" indent="0" algn="l" rtl="0">
                        <a:lnSpc>
                          <a:spcPct val="140000"/>
                        </a:lnSpc>
                        <a:spcBef>
                          <a:spcPts val="0"/>
                        </a:spcBef>
                        <a:spcAft>
                          <a:spcPts val="800"/>
                        </a:spcAft>
                        <a:buNone/>
                      </a:pPr>
                      <a:endParaRPr sz="850">
                        <a:solidFill>
                          <a:srgbClr val="333333"/>
                        </a:solidFill>
                        <a:highlight>
                          <a:srgbClr val="FFFFFF"/>
                        </a:highlight>
                        <a:latin typeface="Verdana"/>
                        <a:ea typeface="Verdana"/>
                        <a:cs typeface="Verdana"/>
                        <a:sym typeface="Verdana"/>
                      </a:endParaRPr>
                    </a:p>
                  </a:txBody>
                  <a:tcPr marL="38100" marR="38100" marT="91425" marB="91425">
                    <a:lnL cap="flat" cmpd="sng">
                      <a:solidFill>
                        <a:srgbClr val="F0F0F0"/>
                      </a:solidFill>
                      <a:prstDash val="solid"/>
                      <a:round/>
                      <a:headEnd type="none" w="sm" len="sm"/>
                      <a:tailEnd type="none" w="sm" len="sm"/>
                    </a:lnL>
                    <a:lnR cap="flat" cmpd="sng">
                      <a:solidFill>
                        <a:srgbClr val="F0F0F0"/>
                      </a:solidFill>
                      <a:prstDash val="solid"/>
                      <a:round/>
                      <a:headEnd type="none" w="sm" len="sm"/>
                      <a:tailEnd type="none" w="sm" len="sm"/>
                    </a:lnR>
                    <a:lnT cap="flat" cmpd="sng">
                      <a:solidFill>
                        <a:srgbClr val="F0F0F0"/>
                      </a:solidFill>
                      <a:prstDash val="solid"/>
                      <a:round/>
                      <a:headEnd type="none" w="sm" len="sm"/>
                      <a:tailEnd type="none" w="sm" len="sm"/>
                    </a:lnT>
                    <a:lnB cap="flat" cmpd="sng">
                      <a:solidFill>
                        <a:srgbClr val="F0F0F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8" name="Google Shape;228;p34"/>
          <p:cNvSpPr txBox="1"/>
          <p:nvPr/>
        </p:nvSpPr>
        <p:spPr>
          <a:xfrm>
            <a:off x="5832300" y="7128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udio 1">
            <a:hlinkClick r:id="" action="ppaction://media"/>
            <a:extLst>
              <a:ext uri="{FF2B5EF4-FFF2-40B4-BE49-F238E27FC236}">
                <a16:creationId xmlns:a16="http://schemas.microsoft.com/office/drawing/2014/main" id="{0195F30E-E7CA-42F7-AD0C-257157E4CE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013"/>
    </mc:Choice>
    <mc:Fallback>
      <p:transition spd="slow" advTm="22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task (task 5)</a:t>
            </a:r>
            <a:endParaRPr/>
          </a:p>
        </p:txBody>
      </p:sp>
      <p:sp>
        <p:nvSpPr>
          <p:cNvPr id="219" name="Google Shape;219;p33"/>
          <p:cNvSpPr txBox="1">
            <a:spLocks noGrp="1"/>
          </p:cNvSpPr>
          <p:nvPr>
            <p:ph type="body" idx="1"/>
          </p:nvPr>
        </p:nvSpPr>
        <p:spPr>
          <a:xfrm>
            <a:off x="311700" y="1350150"/>
            <a:ext cx="8300400" cy="3339000"/>
          </a:xfrm>
          <a:prstGeom prst="rect">
            <a:avLst/>
          </a:prstGeom>
        </p:spPr>
        <p:txBody>
          <a:bodyPr spcFirstLastPara="1" wrap="square" lIns="91425" tIns="91425" rIns="91425" bIns="91425" anchor="t" anchorCtr="0">
            <a:noAutofit/>
          </a:bodyPr>
          <a:lstStyle/>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To do the task you need to:</a:t>
            </a:r>
            <a:endParaRPr>
              <a:solidFill>
                <a:srgbClr val="000000"/>
              </a:solidFill>
              <a:latin typeface="Arial"/>
              <a:ea typeface="Arial"/>
              <a:cs typeface="Arial"/>
              <a:sym typeface="Arial"/>
            </a:endParaRPr>
          </a:p>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a)</a:t>
            </a:r>
            <a:r>
              <a:rPr lang="en" sz="1000">
                <a:solidFill>
                  <a:srgbClr val="000000"/>
                </a:solidFill>
                <a:latin typeface="Arial"/>
                <a:ea typeface="Arial"/>
                <a:cs typeface="Arial"/>
                <a:sym typeface="Arial"/>
              </a:rPr>
              <a:t>   	</a:t>
            </a:r>
            <a:r>
              <a:rPr lang="en">
                <a:solidFill>
                  <a:srgbClr val="000000"/>
                </a:solidFill>
                <a:latin typeface="Arial"/>
                <a:ea typeface="Arial"/>
                <a:cs typeface="Arial"/>
                <a:sym typeface="Arial"/>
              </a:rPr>
              <a:t>Select four (4) of the concept from the conceptual model in task 2 and their definition in task 3. Add them to a table shown below.</a:t>
            </a:r>
            <a:endParaRPr>
              <a:solidFill>
                <a:srgbClr val="000000"/>
              </a:solidFill>
              <a:latin typeface="Arial"/>
              <a:ea typeface="Arial"/>
              <a:cs typeface="Arial"/>
              <a:sym typeface="Arial"/>
            </a:endParaRPr>
          </a:p>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b)</a:t>
            </a:r>
            <a:r>
              <a:rPr lang="en" sz="1000">
                <a:solidFill>
                  <a:srgbClr val="000000"/>
                </a:solidFill>
                <a:latin typeface="Arial"/>
                <a:ea typeface="Arial"/>
                <a:cs typeface="Arial"/>
                <a:sym typeface="Arial"/>
              </a:rPr>
              <a:t>  	</a:t>
            </a:r>
            <a:r>
              <a:rPr lang="en">
                <a:solidFill>
                  <a:srgbClr val="000000"/>
                </a:solidFill>
                <a:latin typeface="Arial"/>
                <a:ea typeface="Arial"/>
                <a:cs typeface="Arial"/>
                <a:sym typeface="Arial"/>
              </a:rPr>
              <a:t>Find the four most similar concepts from the information standard CONTSYS and add them to the table with their definitions. Use the following link to find the concepts in CONTSYS: https://contsys.org/page/default</a:t>
            </a:r>
            <a:endParaRPr>
              <a:solidFill>
                <a:srgbClr val="000000"/>
              </a:solidFill>
              <a:latin typeface="Arial"/>
              <a:ea typeface="Arial"/>
              <a:cs typeface="Arial"/>
              <a:sym typeface="Arial"/>
            </a:endParaRPr>
          </a:p>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c)</a:t>
            </a:r>
            <a:r>
              <a:rPr lang="en" sz="1000">
                <a:solidFill>
                  <a:srgbClr val="000000"/>
                </a:solidFill>
                <a:latin typeface="Arial"/>
                <a:ea typeface="Arial"/>
                <a:cs typeface="Arial"/>
                <a:sym typeface="Arial"/>
              </a:rPr>
              <a:t>   	</a:t>
            </a:r>
            <a:r>
              <a:rPr lang="en">
                <a:solidFill>
                  <a:srgbClr val="000000"/>
                </a:solidFill>
                <a:latin typeface="Arial"/>
                <a:ea typeface="Arial"/>
                <a:cs typeface="Arial"/>
                <a:sym typeface="Arial"/>
              </a:rPr>
              <a:t>Find the four most similar concepts from the information standard FHIR and add them to the table with their definitions. Use the following link to find the concepts in FHIR: https://hl7.org/FHIR/</a:t>
            </a:r>
            <a:endParaRPr>
              <a:solidFill>
                <a:srgbClr val="000000"/>
              </a:solidFill>
              <a:latin typeface="Arial"/>
              <a:ea typeface="Arial"/>
              <a:cs typeface="Arial"/>
              <a:sym typeface="Arial"/>
            </a:endParaRPr>
          </a:p>
          <a:p>
            <a:pPr marL="0" lvl="0" indent="0" algn="l" rtl="0">
              <a:lnSpc>
                <a:spcPct val="107916"/>
              </a:lnSpc>
              <a:spcBef>
                <a:spcPts val="1200"/>
              </a:spcBef>
              <a:spcAft>
                <a:spcPts val="0"/>
              </a:spcAft>
              <a:buNone/>
            </a:pPr>
            <a:r>
              <a:rPr lang="en">
                <a:solidFill>
                  <a:srgbClr val="000000"/>
                </a:solidFill>
                <a:latin typeface="Arial"/>
                <a:ea typeface="Arial"/>
                <a:cs typeface="Arial"/>
                <a:sym typeface="Arial"/>
              </a:rPr>
              <a:t>d)</a:t>
            </a:r>
            <a:r>
              <a:rPr lang="en" sz="1000">
                <a:solidFill>
                  <a:srgbClr val="000000"/>
                </a:solidFill>
                <a:latin typeface="Arial"/>
                <a:ea typeface="Arial"/>
                <a:cs typeface="Arial"/>
                <a:sym typeface="Arial"/>
              </a:rPr>
              <a:t>  	</a:t>
            </a:r>
            <a:r>
              <a:rPr lang="en">
                <a:solidFill>
                  <a:srgbClr val="000000"/>
                </a:solidFill>
                <a:latin typeface="Arial"/>
                <a:ea typeface="Arial"/>
                <a:cs typeface="Arial"/>
                <a:sym typeface="Arial"/>
              </a:rPr>
              <a:t>Add a comment about the relating/mapping for each mapping. The comment could be something interesting or some issue found</a:t>
            </a:r>
            <a:endParaRPr sz="2000">
              <a:solidFill>
                <a:srgbClr val="000000"/>
              </a:solidFill>
              <a:latin typeface="Arial"/>
              <a:ea typeface="Arial"/>
              <a:cs typeface="Arial"/>
              <a:sym typeface="Arial"/>
            </a:endParaRPr>
          </a:p>
          <a:p>
            <a:pPr marL="0" marR="0" lvl="0" indent="0" algn="l" rtl="0">
              <a:lnSpc>
                <a:spcPct val="115000"/>
              </a:lnSpc>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20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2200"/>
          </a:p>
        </p:txBody>
      </p:sp>
      <p:pic>
        <p:nvPicPr>
          <p:cNvPr id="3" name="Audio 2">
            <a:hlinkClick r:id="" action="ppaction://media"/>
            <a:extLst>
              <a:ext uri="{FF2B5EF4-FFF2-40B4-BE49-F238E27FC236}">
                <a16:creationId xmlns:a16="http://schemas.microsoft.com/office/drawing/2014/main" id="{89F03DB5-CD46-4BEE-A462-51ED5F7FB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479029161"/>
      </p:ext>
    </p:extLst>
  </p:cSld>
  <p:clrMapOvr>
    <a:masterClrMapping/>
  </p:clrMapOvr>
  <mc:AlternateContent xmlns:mc="http://schemas.openxmlformats.org/markup-compatibility/2006">
    <mc:Choice xmlns:p14="http://schemas.microsoft.com/office/powerpoint/2010/main" Requires="p14">
      <p:transition spd="slow" p14:dur="2000" advTm="52815"/>
    </mc:Choice>
    <mc:Fallback>
      <p:transition spd="slow" advTm="5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task (task 5)</a:t>
            </a:r>
            <a:endParaRPr/>
          </a:p>
        </p:txBody>
      </p:sp>
      <p:sp>
        <p:nvSpPr>
          <p:cNvPr id="225" name="Google Shape;225;p34"/>
          <p:cNvSpPr txBox="1">
            <a:spLocks noGrp="1"/>
          </p:cNvSpPr>
          <p:nvPr>
            <p:ph type="body" idx="1"/>
          </p:nvPr>
        </p:nvSpPr>
        <p:spPr>
          <a:xfrm>
            <a:off x="311700" y="1350150"/>
            <a:ext cx="6109800" cy="3339000"/>
          </a:xfrm>
          <a:prstGeom prst="rect">
            <a:avLst/>
          </a:prstGeom>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graphicFrame>
        <p:nvGraphicFramePr>
          <p:cNvPr id="226" name="Google Shape;226;p34"/>
          <p:cNvGraphicFramePr/>
          <p:nvPr/>
        </p:nvGraphicFramePr>
        <p:xfrm>
          <a:off x="952500" y="1809750"/>
          <a:ext cx="7239050" cy="3000255"/>
        </p:xfrm>
        <a:graphic>
          <a:graphicData uri="http://schemas.openxmlformats.org/drawingml/2006/table">
            <a:tbl>
              <a:tblPr>
                <a:noFill/>
                <a:tableStyleId>{4F3DAAAB-0186-4102-829E-EEBB36F72578}</a:tableStyleId>
              </a:tblPr>
              <a:tblGrid>
                <a:gridCol w="1034150">
                  <a:extLst>
                    <a:ext uri="{9D8B030D-6E8A-4147-A177-3AD203B41FA5}">
                      <a16:colId xmlns:a16="http://schemas.microsoft.com/office/drawing/2014/main" val="20000"/>
                    </a:ext>
                  </a:extLst>
                </a:gridCol>
                <a:gridCol w="1034150">
                  <a:extLst>
                    <a:ext uri="{9D8B030D-6E8A-4147-A177-3AD203B41FA5}">
                      <a16:colId xmlns:a16="http://schemas.microsoft.com/office/drawing/2014/main" val="20001"/>
                    </a:ext>
                  </a:extLst>
                </a:gridCol>
                <a:gridCol w="1034150">
                  <a:extLst>
                    <a:ext uri="{9D8B030D-6E8A-4147-A177-3AD203B41FA5}">
                      <a16:colId xmlns:a16="http://schemas.microsoft.com/office/drawing/2014/main" val="20002"/>
                    </a:ext>
                  </a:extLst>
                </a:gridCol>
                <a:gridCol w="1034150">
                  <a:extLst>
                    <a:ext uri="{9D8B030D-6E8A-4147-A177-3AD203B41FA5}">
                      <a16:colId xmlns:a16="http://schemas.microsoft.com/office/drawing/2014/main" val="20003"/>
                    </a:ext>
                  </a:extLst>
                </a:gridCol>
                <a:gridCol w="1034150">
                  <a:extLst>
                    <a:ext uri="{9D8B030D-6E8A-4147-A177-3AD203B41FA5}">
                      <a16:colId xmlns:a16="http://schemas.microsoft.com/office/drawing/2014/main" val="20004"/>
                    </a:ext>
                  </a:extLst>
                </a:gridCol>
                <a:gridCol w="1034150">
                  <a:extLst>
                    <a:ext uri="{9D8B030D-6E8A-4147-A177-3AD203B41FA5}">
                      <a16:colId xmlns:a16="http://schemas.microsoft.com/office/drawing/2014/main" val="20005"/>
                    </a:ext>
                  </a:extLst>
                </a:gridCol>
                <a:gridCol w="1034150">
                  <a:extLst>
                    <a:ext uri="{9D8B030D-6E8A-4147-A177-3AD203B41FA5}">
                      <a16:colId xmlns:a16="http://schemas.microsoft.com/office/drawing/2014/main" val="20006"/>
                    </a:ext>
                  </a:extLst>
                </a:gridCol>
              </a:tblGrid>
              <a:tr h="381000">
                <a:tc>
                  <a:txBody>
                    <a:bodyPr/>
                    <a:lstStyle/>
                    <a:p>
                      <a:pPr marL="0" lvl="0" indent="0" algn="l" rtl="0">
                        <a:lnSpc>
                          <a:spcPct val="115000"/>
                        </a:lnSpc>
                        <a:spcBef>
                          <a:spcPts val="1200"/>
                        </a:spcBef>
                        <a:spcAft>
                          <a:spcPts val="0"/>
                        </a:spcAft>
                        <a:buNone/>
                      </a:pPr>
                      <a:r>
                        <a:rPr lang="en" sz="1100"/>
                        <a:t>Concept task 2</a:t>
                      </a:r>
                      <a:endParaRPr/>
                    </a:p>
                  </a:txBody>
                  <a:tcPr marL="91425" marR="91425" marT="91425" marB="91425"/>
                </a:tc>
                <a:tc>
                  <a:txBody>
                    <a:bodyPr/>
                    <a:lstStyle/>
                    <a:p>
                      <a:pPr marL="0" lvl="0" indent="0" algn="l" rtl="0">
                        <a:lnSpc>
                          <a:spcPct val="115000"/>
                        </a:lnSpc>
                        <a:spcBef>
                          <a:spcPts val="1200"/>
                        </a:spcBef>
                        <a:spcAft>
                          <a:spcPts val="0"/>
                        </a:spcAft>
                        <a:buNone/>
                      </a:pPr>
                      <a:r>
                        <a:rPr lang="en" sz="1100"/>
                        <a:t>Definition concept task 2</a:t>
                      </a:r>
                      <a:endParaRPr/>
                    </a:p>
                  </a:txBody>
                  <a:tcPr marL="91425" marR="91425" marT="91425" marB="91425"/>
                </a:tc>
                <a:tc>
                  <a:txBody>
                    <a:bodyPr/>
                    <a:lstStyle/>
                    <a:p>
                      <a:pPr marL="0" lvl="0" indent="0" algn="l" rtl="0">
                        <a:lnSpc>
                          <a:spcPct val="115000"/>
                        </a:lnSpc>
                        <a:spcBef>
                          <a:spcPts val="1200"/>
                        </a:spcBef>
                        <a:spcAft>
                          <a:spcPts val="0"/>
                        </a:spcAft>
                        <a:buNone/>
                      </a:pPr>
                      <a:r>
                        <a:rPr lang="en" sz="1100"/>
                        <a:t>Concept CONTSYS</a:t>
                      </a:r>
                      <a:endParaRPr/>
                    </a:p>
                  </a:txBody>
                  <a:tcPr marL="91425" marR="91425" marT="91425" marB="91425"/>
                </a:tc>
                <a:tc>
                  <a:txBody>
                    <a:bodyPr/>
                    <a:lstStyle/>
                    <a:p>
                      <a:pPr marL="0" lvl="0" indent="0" algn="l" rtl="0">
                        <a:lnSpc>
                          <a:spcPct val="115000"/>
                        </a:lnSpc>
                        <a:spcBef>
                          <a:spcPts val="1200"/>
                        </a:spcBef>
                        <a:spcAft>
                          <a:spcPts val="0"/>
                        </a:spcAft>
                        <a:buNone/>
                      </a:pPr>
                      <a:r>
                        <a:rPr lang="en" sz="1100"/>
                        <a:t>Definition concept CONTSYS</a:t>
                      </a:r>
                      <a:endParaRPr/>
                    </a:p>
                  </a:txBody>
                  <a:tcPr marL="91425" marR="91425" marT="91425" marB="91425"/>
                </a:tc>
                <a:tc>
                  <a:txBody>
                    <a:bodyPr/>
                    <a:lstStyle/>
                    <a:p>
                      <a:pPr marL="0" lvl="0" indent="0" algn="l" rtl="0">
                        <a:lnSpc>
                          <a:spcPct val="115000"/>
                        </a:lnSpc>
                        <a:spcBef>
                          <a:spcPts val="1200"/>
                        </a:spcBef>
                        <a:spcAft>
                          <a:spcPts val="0"/>
                        </a:spcAft>
                        <a:buNone/>
                      </a:pPr>
                      <a:r>
                        <a:rPr lang="en" sz="1100"/>
                        <a:t>Concept FHIR</a:t>
                      </a:r>
                      <a:endParaRPr/>
                    </a:p>
                  </a:txBody>
                  <a:tcPr marL="91425" marR="91425" marT="91425" marB="91425"/>
                </a:tc>
                <a:tc>
                  <a:txBody>
                    <a:bodyPr/>
                    <a:lstStyle/>
                    <a:p>
                      <a:pPr marL="0" lvl="0" indent="0" algn="l" rtl="0">
                        <a:lnSpc>
                          <a:spcPct val="115000"/>
                        </a:lnSpc>
                        <a:spcBef>
                          <a:spcPts val="1200"/>
                        </a:spcBef>
                        <a:spcAft>
                          <a:spcPts val="0"/>
                        </a:spcAft>
                        <a:buNone/>
                      </a:pPr>
                      <a:r>
                        <a:rPr lang="en" sz="1100"/>
                        <a:t>Definition concept FHIR</a:t>
                      </a:r>
                      <a:endParaRPr/>
                    </a:p>
                  </a:txBody>
                  <a:tcPr marL="91425" marR="91425" marT="91425" marB="91425"/>
                </a:tc>
                <a:tc>
                  <a:txBody>
                    <a:bodyPr/>
                    <a:lstStyle/>
                    <a:p>
                      <a:pPr marL="0" lvl="0" indent="0" algn="l" rtl="0">
                        <a:lnSpc>
                          <a:spcPct val="115000"/>
                        </a:lnSpc>
                        <a:spcBef>
                          <a:spcPts val="1200"/>
                        </a:spcBef>
                        <a:spcAft>
                          <a:spcPts val="0"/>
                        </a:spcAft>
                        <a:buNone/>
                      </a:pPr>
                      <a:r>
                        <a:rPr lang="en" sz="1100"/>
                        <a:t>Comment about mapping</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patient</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a:t>Subject of care </a:t>
                      </a:r>
                      <a:endParaRPr/>
                    </a:p>
                  </a:txBody>
                  <a:tcPr marL="91425" marR="91425" marT="91425" marB="91425"/>
                </a:tc>
                <a:tc>
                  <a:txBody>
                    <a:bodyPr/>
                    <a:lstStyle/>
                    <a:p>
                      <a:pPr marL="0" lvl="0" indent="0" algn="l" rtl="0">
                        <a:spcBef>
                          <a:spcPts val="0"/>
                        </a:spcBef>
                        <a:spcAft>
                          <a:spcPts val="0"/>
                        </a:spcAft>
                        <a:buNone/>
                      </a:pPr>
                      <a:r>
                        <a:rPr lang="en" sz="1050">
                          <a:highlight>
                            <a:srgbClr val="FFFFFF"/>
                          </a:highlight>
                        </a:rPr>
                        <a:t>healthcare actor with a person role; who seeks to receive, is receiving, or has received healthcare</a:t>
                      </a:r>
                      <a:endParaRPr/>
                    </a:p>
                  </a:txBody>
                  <a:tcPr marL="91425" marR="91425" marT="91425" marB="91425"/>
                </a:tc>
                <a:tc>
                  <a:txBody>
                    <a:bodyPr/>
                    <a:lstStyle/>
                    <a:p>
                      <a:pPr marL="0" lvl="0" indent="0" algn="l" rtl="0">
                        <a:spcBef>
                          <a:spcPts val="0"/>
                        </a:spcBef>
                        <a:spcAft>
                          <a:spcPts val="0"/>
                        </a:spcAft>
                        <a:buNone/>
                      </a:pPr>
                      <a:r>
                        <a:rPr lang="en"/>
                        <a:t>Patient</a:t>
                      </a:r>
                      <a:endParaRPr/>
                    </a:p>
                  </a:txBody>
                  <a:tcPr marL="91425" marR="91425" marT="91425" marB="91425"/>
                </a:tc>
                <a:tc>
                  <a:txBody>
                    <a:bodyPr/>
                    <a:lstStyle/>
                    <a:p>
                      <a:pPr marL="0" lvl="0" indent="0" algn="l" rtl="0">
                        <a:lnSpc>
                          <a:spcPct val="140000"/>
                        </a:lnSpc>
                        <a:spcBef>
                          <a:spcPts val="0"/>
                        </a:spcBef>
                        <a:spcAft>
                          <a:spcPts val="800"/>
                        </a:spcAft>
                        <a:buNone/>
                      </a:pPr>
                      <a:r>
                        <a:rPr lang="en" sz="850">
                          <a:solidFill>
                            <a:srgbClr val="333333"/>
                          </a:solidFill>
                          <a:highlight>
                            <a:srgbClr val="FFFFFF"/>
                          </a:highlight>
                          <a:latin typeface="Verdana"/>
                          <a:ea typeface="Verdana"/>
                          <a:cs typeface="Verdana"/>
                          <a:sym typeface="Verdana"/>
                        </a:rPr>
                        <a:t>Information about an individual or animal receiving health care services</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graphicFrame>
        <p:nvGraphicFramePr>
          <p:cNvPr id="227" name="Google Shape;227;p34"/>
          <p:cNvGraphicFramePr/>
          <p:nvPr/>
        </p:nvGraphicFramePr>
        <p:xfrm>
          <a:off x="152400" y="152400"/>
          <a:ext cx="3867150" cy="341283"/>
        </p:xfrm>
        <a:graphic>
          <a:graphicData uri="http://schemas.openxmlformats.org/drawingml/2006/table">
            <a:tbl>
              <a:tblPr>
                <a:solidFill>
                  <a:srgbClr val="FFFFFF"/>
                </a:solidFill>
                <a:tableStyleId>{3F56EB82-B9F4-4AB6-916A-A8B63D480D66}</a:tableStyleId>
              </a:tblPr>
              <a:tblGrid>
                <a:gridCol w="3867150">
                  <a:extLst>
                    <a:ext uri="{9D8B030D-6E8A-4147-A177-3AD203B41FA5}">
                      <a16:colId xmlns:a16="http://schemas.microsoft.com/office/drawing/2014/main" val="20000"/>
                    </a:ext>
                  </a:extLst>
                </a:gridCol>
              </a:tblGrid>
              <a:tr h="0">
                <a:tc>
                  <a:txBody>
                    <a:bodyPr/>
                    <a:lstStyle/>
                    <a:p>
                      <a:pPr marL="0" lvl="0" indent="0" algn="l" rtl="0">
                        <a:lnSpc>
                          <a:spcPct val="140000"/>
                        </a:lnSpc>
                        <a:spcBef>
                          <a:spcPts val="0"/>
                        </a:spcBef>
                        <a:spcAft>
                          <a:spcPts val="800"/>
                        </a:spcAft>
                        <a:buNone/>
                      </a:pPr>
                      <a:endParaRPr sz="850">
                        <a:solidFill>
                          <a:srgbClr val="333333"/>
                        </a:solidFill>
                        <a:highlight>
                          <a:srgbClr val="FFFFFF"/>
                        </a:highlight>
                        <a:latin typeface="Verdana"/>
                        <a:ea typeface="Verdana"/>
                        <a:cs typeface="Verdana"/>
                        <a:sym typeface="Verdana"/>
                      </a:endParaRPr>
                    </a:p>
                  </a:txBody>
                  <a:tcPr marL="38100" marR="38100" marT="91425" marB="91425">
                    <a:lnL cap="flat" cmpd="sng">
                      <a:solidFill>
                        <a:srgbClr val="F0F0F0"/>
                      </a:solidFill>
                      <a:prstDash val="solid"/>
                      <a:round/>
                      <a:headEnd type="none" w="sm" len="sm"/>
                      <a:tailEnd type="none" w="sm" len="sm"/>
                    </a:lnL>
                    <a:lnR cap="flat" cmpd="sng">
                      <a:solidFill>
                        <a:srgbClr val="F0F0F0"/>
                      </a:solidFill>
                      <a:prstDash val="solid"/>
                      <a:round/>
                      <a:headEnd type="none" w="sm" len="sm"/>
                      <a:tailEnd type="none" w="sm" len="sm"/>
                    </a:lnR>
                    <a:lnT cap="flat" cmpd="sng">
                      <a:solidFill>
                        <a:srgbClr val="F0F0F0"/>
                      </a:solidFill>
                      <a:prstDash val="solid"/>
                      <a:round/>
                      <a:headEnd type="none" w="sm" len="sm"/>
                      <a:tailEnd type="none" w="sm" len="sm"/>
                    </a:lnT>
                    <a:lnB cap="flat" cmpd="sng">
                      <a:solidFill>
                        <a:srgbClr val="F0F0F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8" name="Google Shape;228;p34"/>
          <p:cNvSpPr txBox="1"/>
          <p:nvPr/>
        </p:nvSpPr>
        <p:spPr>
          <a:xfrm>
            <a:off x="5832300" y="712825"/>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a:extLst>
              <a:ext uri="{FF2B5EF4-FFF2-40B4-BE49-F238E27FC236}">
                <a16:creationId xmlns:a16="http://schemas.microsoft.com/office/drawing/2014/main" id="{6773EF18-A6C2-491B-95B5-E373B8934E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676428257"/>
      </p:ext>
    </p:extLst>
  </p:cSld>
  <p:clrMapOvr>
    <a:masterClrMapping/>
  </p:clrMapOvr>
  <mc:AlternateContent xmlns:mc="http://schemas.openxmlformats.org/markup-compatibility/2006">
    <mc:Choice xmlns:p14="http://schemas.microsoft.com/office/powerpoint/2010/main" Requires="p14">
      <p:transition spd="slow" p14:dur="2000" advTm="82142"/>
    </mc:Choice>
    <mc:Fallback>
      <p:transition spd="slow" advTm="82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Interoperability levels in healthcare</a:t>
            </a:r>
            <a:endParaRPr/>
          </a:p>
        </p:txBody>
      </p:sp>
      <p:sp>
        <p:nvSpPr>
          <p:cNvPr id="105" name="Google Shape;105;p16"/>
          <p:cNvSpPr txBox="1">
            <a:spLocks noGrp="1"/>
          </p:cNvSpPr>
          <p:nvPr>
            <p:ph type="body" idx="1"/>
          </p:nvPr>
        </p:nvSpPr>
        <p:spPr>
          <a:xfrm>
            <a:off x="311700" y="1225050"/>
            <a:ext cx="7581000" cy="8262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Interoperability consider several levels, as suggested by the eHealth European Interoperability Framework</a:t>
            </a:r>
            <a:endParaRPr sz="1700"/>
          </a:p>
        </p:txBody>
      </p:sp>
      <p:sp>
        <p:nvSpPr>
          <p:cNvPr id="106" name="Google Shape;106;p16"/>
          <p:cNvSpPr txBox="1"/>
          <p:nvPr/>
        </p:nvSpPr>
        <p:spPr>
          <a:xfrm>
            <a:off x="590800" y="4564050"/>
            <a:ext cx="618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[https://ec.europa.eu/health/sites/default/files/ehealth/docs/ev_20151123_co03_en.pdf]</a:t>
            </a:r>
            <a:endParaRPr sz="1100">
              <a:latin typeface="Roboto"/>
              <a:ea typeface="Roboto"/>
              <a:cs typeface="Roboto"/>
              <a:sym typeface="Roboto"/>
            </a:endParaRPr>
          </a:p>
        </p:txBody>
      </p:sp>
      <p:pic>
        <p:nvPicPr>
          <p:cNvPr id="107" name="Google Shape;107;p16"/>
          <p:cNvPicPr preferRelativeResize="0"/>
          <p:nvPr/>
        </p:nvPicPr>
        <p:blipFill>
          <a:blip r:embed="rId5">
            <a:alphaModFix/>
          </a:blip>
          <a:stretch>
            <a:fillRect/>
          </a:stretch>
        </p:blipFill>
        <p:spPr>
          <a:xfrm>
            <a:off x="828900" y="2203650"/>
            <a:ext cx="3990878" cy="2208000"/>
          </a:xfrm>
          <a:prstGeom prst="rect">
            <a:avLst/>
          </a:prstGeom>
          <a:noFill/>
          <a:ln>
            <a:noFill/>
          </a:ln>
        </p:spPr>
      </p:pic>
      <p:pic>
        <p:nvPicPr>
          <p:cNvPr id="4" name="Audio 3">
            <a:hlinkClick r:id="" action="ppaction://media"/>
            <a:extLst>
              <a:ext uri="{FF2B5EF4-FFF2-40B4-BE49-F238E27FC236}">
                <a16:creationId xmlns:a16="http://schemas.microsoft.com/office/drawing/2014/main" id="{0F869D7D-CC84-48BE-ABCB-4B5FDA75FB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304"/>
    </mc:Choice>
    <mc:Fallback>
      <p:transition spd="slow" advTm="133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Interoperability levels in eHealth </a:t>
            </a:r>
            <a:endParaRPr/>
          </a:p>
        </p:txBody>
      </p:sp>
      <p:sp>
        <p:nvSpPr>
          <p:cNvPr id="113" name="Google Shape;113;p17"/>
          <p:cNvSpPr txBox="1">
            <a:spLocks noGrp="1"/>
          </p:cNvSpPr>
          <p:nvPr>
            <p:ph type="body" idx="1"/>
          </p:nvPr>
        </p:nvSpPr>
        <p:spPr>
          <a:xfrm>
            <a:off x="311700" y="1382375"/>
            <a:ext cx="7581000" cy="540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t>More information about the different levels of interoperability</a:t>
            </a:r>
            <a:endParaRPr sz="1700"/>
          </a:p>
        </p:txBody>
      </p:sp>
      <p:sp>
        <p:nvSpPr>
          <p:cNvPr id="114" name="Google Shape;114;p17"/>
          <p:cNvSpPr txBox="1"/>
          <p:nvPr/>
        </p:nvSpPr>
        <p:spPr>
          <a:xfrm>
            <a:off x="590800" y="4564050"/>
            <a:ext cx="618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[https://ec.europa.eu/health/sites/default/files/ehealth/docs/ev_20151123_co03_en.pdf]</a:t>
            </a:r>
            <a:endParaRPr sz="1100">
              <a:latin typeface="Roboto"/>
              <a:ea typeface="Roboto"/>
              <a:cs typeface="Roboto"/>
              <a:sym typeface="Roboto"/>
            </a:endParaRPr>
          </a:p>
        </p:txBody>
      </p:sp>
      <p:pic>
        <p:nvPicPr>
          <p:cNvPr id="115" name="Google Shape;115;p17"/>
          <p:cNvPicPr preferRelativeResize="0"/>
          <p:nvPr/>
        </p:nvPicPr>
        <p:blipFill>
          <a:blip r:embed="rId5">
            <a:alphaModFix/>
          </a:blip>
          <a:stretch>
            <a:fillRect/>
          </a:stretch>
        </p:blipFill>
        <p:spPr>
          <a:xfrm>
            <a:off x="590800" y="1922375"/>
            <a:ext cx="5615949" cy="2560400"/>
          </a:xfrm>
          <a:prstGeom prst="rect">
            <a:avLst/>
          </a:prstGeom>
          <a:noFill/>
          <a:ln>
            <a:noFill/>
          </a:ln>
        </p:spPr>
      </p:pic>
      <p:pic>
        <p:nvPicPr>
          <p:cNvPr id="2" name="Audio 1">
            <a:hlinkClick r:id="" action="ppaction://media"/>
            <a:extLst>
              <a:ext uri="{FF2B5EF4-FFF2-40B4-BE49-F238E27FC236}">
                <a16:creationId xmlns:a16="http://schemas.microsoft.com/office/drawing/2014/main" id="{6925E363-0C1E-454D-A1D4-65CD772287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1132"/>
    </mc:Choice>
    <mc:Fallback>
      <p:transition spd="slow" advTm="15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Interoperability levels in eHealth </a:t>
            </a:r>
            <a:endParaRPr/>
          </a:p>
        </p:txBody>
      </p:sp>
      <p:sp>
        <p:nvSpPr>
          <p:cNvPr id="121" name="Google Shape;121;p18"/>
          <p:cNvSpPr txBox="1">
            <a:spLocks noGrp="1"/>
          </p:cNvSpPr>
          <p:nvPr>
            <p:ph type="body" idx="1"/>
          </p:nvPr>
        </p:nvSpPr>
        <p:spPr>
          <a:xfrm>
            <a:off x="311700" y="1382375"/>
            <a:ext cx="7581000" cy="33390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 sz="1900"/>
              <a:t>Different roles related to different levels of interoperability</a:t>
            </a:r>
            <a:endParaRPr sz="1900"/>
          </a:p>
        </p:txBody>
      </p:sp>
      <p:pic>
        <p:nvPicPr>
          <p:cNvPr id="122" name="Google Shape;122;p18"/>
          <p:cNvPicPr preferRelativeResize="0"/>
          <p:nvPr/>
        </p:nvPicPr>
        <p:blipFill>
          <a:blip r:embed="rId5">
            <a:alphaModFix/>
          </a:blip>
          <a:stretch>
            <a:fillRect/>
          </a:stretch>
        </p:blipFill>
        <p:spPr>
          <a:xfrm>
            <a:off x="934425" y="1920775"/>
            <a:ext cx="4667375" cy="2643274"/>
          </a:xfrm>
          <a:prstGeom prst="rect">
            <a:avLst/>
          </a:prstGeom>
          <a:noFill/>
          <a:ln>
            <a:noFill/>
          </a:ln>
        </p:spPr>
      </p:pic>
      <p:sp>
        <p:nvSpPr>
          <p:cNvPr id="123" name="Google Shape;123;p18"/>
          <p:cNvSpPr txBox="1"/>
          <p:nvPr/>
        </p:nvSpPr>
        <p:spPr>
          <a:xfrm>
            <a:off x="934425" y="4671450"/>
            <a:ext cx="6185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[https://ec.europa.eu/health/sites/default/files/ehealth/docs/ev_20151123_co03_en.pdf]</a:t>
            </a:r>
            <a:endParaRPr sz="1100">
              <a:latin typeface="Roboto"/>
              <a:ea typeface="Roboto"/>
              <a:cs typeface="Roboto"/>
              <a:sym typeface="Roboto"/>
            </a:endParaRPr>
          </a:p>
        </p:txBody>
      </p:sp>
      <p:pic>
        <p:nvPicPr>
          <p:cNvPr id="2" name="Audio 1">
            <a:hlinkClick r:id="" action="ppaction://media"/>
            <a:extLst>
              <a:ext uri="{FF2B5EF4-FFF2-40B4-BE49-F238E27FC236}">
                <a16:creationId xmlns:a16="http://schemas.microsoft.com/office/drawing/2014/main" id="{2C9D62FC-5BB4-4CA2-B93A-BE28A9361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496"/>
    </mc:Choice>
    <mc:Fallback>
      <p:transition spd="slow" advTm="69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419075" y="1687825"/>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Integration of systems in healthcare</a:t>
            </a:r>
            <a:endParaRPr sz="2300"/>
          </a:p>
        </p:txBody>
      </p:sp>
      <p:pic>
        <p:nvPicPr>
          <p:cNvPr id="2" name="Audio 1">
            <a:hlinkClick r:id="" action="ppaction://media"/>
            <a:extLst>
              <a:ext uri="{FF2B5EF4-FFF2-40B4-BE49-F238E27FC236}">
                <a16:creationId xmlns:a16="http://schemas.microsoft.com/office/drawing/2014/main" id="{85FDEC7D-AFA6-44A1-AE74-EEEB02712A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15"/>
    </mc:Choice>
    <mc:Fallback>
      <p:transition spd="slow" advTm="1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Integration of systems in healthcare </a:t>
            </a:r>
            <a:endParaRPr/>
          </a:p>
        </p:txBody>
      </p:sp>
      <p:sp>
        <p:nvSpPr>
          <p:cNvPr id="134" name="Google Shape;134;p20"/>
          <p:cNvSpPr txBox="1">
            <a:spLocks noGrp="1"/>
          </p:cNvSpPr>
          <p:nvPr>
            <p:ph type="body" idx="1"/>
          </p:nvPr>
        </p:nvSpPr>
        <p:spPr>
          <a:xfrm>
            <a:off x="311700" y="1350150"/>
            <a:ext cx="7581000" cy="3339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solidFill>
                  <a:srgbClr val="666666"/>
                </a:solidFill>
                <a:highlight>
                  <a:srgbClr val="FFFFFF"/>
                </a:highlight>
                <a:latin typeface="Arial"/>
                <a:ea typeface="Arial"/>
                <a:cs typeface="Arial"/>
                <a:sym typeface="Arial"/>
              </a:rPr>
              <a:t>Integration of systems focus on the application level of interoperability</a:t>
            </a: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135" name="Google Shape;135;p20"/>
          <p:cNvPicPr preferRelativeResize="0"/>
          <p:nvPr/>
        </p:nvPicPr>
        <p:blipFill>
          <a:blip r:embed="rId5">
            <a:alphaModFix/>
          </a:blip>
          <a:stretch>
            <a:fillRect/>
          </a:stretch>
        </p:blipFill>
        <p:spPr>
          <a:xfrm>
            <a:off x="880522" y="1927450"/>
            <a:ext cx="5337002" cy="291050"/>
          </a:xfrm>
          <a:prstGeom prst="rect">
            <a:avLst/>
          </a:prstGeom>
          <a:noFill/>
          <a:ln>
            <a:noFill/>
          </a:ln>
        </p:spPr>
      </p:pic>
      <p:pic>
        <p:nvPicPr>
          <p:cNvPr id="2" name="Audio 1">
            <a:hlinkClick r:id="" action="ppaction://media"/>
            <a:extLst>
              <a:ext uri="{FF2B5EF4-FFF2-40B4-BE49-F238E27FC236}">
                <a16:creationId xmlns:a16="http://schemas.microsoft.com/office/drawing/2014/main" id="{EB6193A5-C088-4CE1-95AA-092485FBBF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196"/>
    </mc:Choice>
    <mc:Fallback>
      <p:transition spd="slow" advTm="1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Integration of systems in healthcare </a:t>
            </a:r>
            <a:endParaRPr/>
          </a:p>
        </p:txBody>
      </p:sp>
      <p:sp>
        <p:nvSpPr>
          <p:cNvPr id="141" name="Google Shape;141;p21"/>
          <p:cNvSpPr txBox="1">
            <a:spLocks noGrp="1"/>
          </p:cNvSpPr>
          <p:nvPr>
            <p:ph type="body" idx="1"/>
          </p:nvPr>
        </p:nvSpPr>
        <p:spPr>
          <a:xfrm>
            <a:off x="311700" y="1350150"/>
            <a:ext cx="7581000" cy="3339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Char char="●"/>
            </a:pPr>
            <a:r>
              <a:rPr lang="en" sz="1700">
                <a:solidFill>
                  <a:srgbClr val="666666"/>
                </a:solidFill>
                <a:highlight>
                  <a:srgbClr val="FFFFFF"/>
                </a:highlight>
                <a:latin typeface="Arial"/>
                <a:ea typeface="Arial"/>
                <a:cs typeface="Arial"/>
                <a:sym typeface="Arial"/>
              </a:rPr>
              <a:t>Systems can be integrated in different ways in healthcare</a:t>
            </a:r>
            <a:endParaRPr sz="1700">
              <a:solidFill>
                <a:srgbClr val="666666"/>
              </a:solidFill>
              <a:highlight>
                <a:srgbClr val="FFFFFF"/>
              </a:highlight>
              <a:latin typeface="Arial"/>
              <a:ea typeface="Arial"/>
              <a:cs typeface="Arial"/>
              <a:sym typeface="Arial"/>
            </a:endParaRPr>
          </a:p>
          <a:p>
            <a:pPr marL="914400" lvl="1" indent="-317500" algn="l" rtl="0">
              <a:spcBef>
                <a:spcPts val="1000"/>
              </a:spcBef>
              <a:spcAft>
                <a:spcPts val="0"/>
              </a:spcAft>
              <a:buClr>
                <a:srgbClr val="666666"/>
              </a:buClr>
              <a:buSzPts val="1400"/>
              <a:buFont typeface="Arial"/>
              <a:buChar char="○"/>
            </a:pPr>
            <a:r>
              <a:rPr lang="en" sz="1400">
                <a:solidFill>
                  <a:srgbClr val="666666"/>
                </a:solidFill>
                <a:highlight>
                  <a:srgbClr val="FFFFFF"/>
                </a:highlight>
                <a:latin typeface="Arial"/>
                <a:ea typeface="Arial"/>
                <a:cs typeface="Arial"/>
                <a:sym typeface="Arial"/>
              </a:rPr>
              <a:t>System integration using API </a:t>
            </a:r>
            <a:endParaRPr sz="1400">
              <a:solidFill>
                <a:srgbClr val="666666"/>
              </a:solidFill>
              <a:highlight>
                <a:srgbClr val="FFFFFF"/>
              </a:highlight>
              <a:latin typeface="Arial"/>
              <a:ea typeface="Arial"/>
              <a:cs typeface="Arial"/>
              <a:sym typeface="Arial"/>
            </a:endParaRPr>
          </a:p>
          <a:p>
            <a:pPr marL="914400" lvl="1" indent="-317500" algn="l" rtl="0">
              <a:spcBef>
                <a:spcPts val="0"/>
              </a:spcBef>
              <a:spcAft>
                <a:spcPts val="0"/>
              </a:spcAft>
              <a:buClr>
                <a:srgbClr val="666666"/>
              </a:buClr>
              <a:buSzPts val="1400"/>
              <a:buFont typeface="Arial"/>
              <a:buChar char="○"/>
            </a:pPr>
            <a:r>
              <a:rPr lang="en" sz="1400">
                <a:solidFill>
                  <a:srgbClr val="666666"/>
                </a:solidFill>
                <a:highlight>
                  <a:srgbClr val="FFFFFF"/>
                </a:highlight>
                <a:latin typeface="Arial"/>
                <a:ea typeface="Arial"/>
                <a:cs typeface="Arial"/>
                <a:sym typeface="Arial"/>
              </a:rPr>
              <a:t>System integration using an EAI engine</a:t>
            </a:r>
            <a:endParaRPr sz="1400">
              <a:solidFill>
                <a:srgbClr val="666666"/>
              </a:solidFill>
              <a:highlight>
                <a:srgbClr val="FFFFFF"/>
              </a:highlight>
              <a:latin typeface="Arial"/>
              <a:ea typeface="Arial"/>
              <a:cs typeface="Arial"/>
              <a:sym typeface="Arial"/>
            </a:endParaRPr>
          </a:p>
          <a:p>
            <a:pPr marL="914400" lvl="1" indent="-317500" algn="l" rtl="0">
              <a:spcBef>
                <a:spcPts val="0"/>
              </a:spcBef>
              <a:spcAft>
                <a:spcPts val="0"/>
              </a:spcAft>
              <a:buClr>
                <a:srgbClr val="666666"/>
              </a:buClr>
              <a:buSzPts val="1400"/>
              <a:buFont typeface="Arial"/>
              <a:buChar char="○"/>
            </a:pPr>
            <a:r>
              <a:rPr lang="en" sz="1400">
                <a:solidFill>
                  <a:srgbClr val="666666"/>
                </a:solidFill>
                <a:highlight>
                  <a:srgbClr val="FFFFFF"/>
                </a:highlight>
                <a:latin typeface="Arial"/>
                <a:ea typeface="Arial"/>
                <a:cs typeface="Arial"/>
                <a:sym typeface="Arial"/>
              </a:rPr>
              <a:t>National or regional service platform</a:t>
            </a:r>
            <a:endParaRPr sz="1400">
              <a:solidFill>
                <a:srgbClr val="666666"/>
              </a:solidFill>
              <a:highlight>
                <a:srgbClr val="FFFFFF"/>
              </a:highlight>
              <a:latin typeface="Arial"/>
              <a:ea typeface="Arial"/>
              <a:cs typeface="Arial"/>
              <a:sym typeface="Arial"/>
            </a:endParaRPr>
          </a:p>
          <a:p>
            <a:pPr marL="914400" lvl="1" indent="-317500" algn="l" rtl="0">
              <a:spcBef>
                <a:spcPts val="0"/>
              </a:spcBef>
              <a:spcAft>
                <a:spcPts val="0"/>
              </a:spcAft>
              <a:buClr>
                <a:srgbClr val="666666"/>
              </a:buClr>
              <a:buSzPts val="1400"/>
              <a:buFont typeface="Arial"/>
              <a:buChar char="○"/>
            </a:pPr>
            <a:r>
              <a:rPr lang="en" sz="1400">
                <a:solidFill>
                  <a:srgbClr val="666666"/>
                </a:solidFill>
                <a:highlight>
                  <a:srgbClr val="FFFFFF"/>
                </a:highlight>
                <a:latin typeface="Arial"/>
                <a:ea typeface="Arial"/>
                <a:cs typeface="Arial"/>
                <a:sym typeface="Arial"/>
              </a:rPr>
              <a:t>Integration system for communication between organisations</a:t>
            </a:r>
            <a:endParaRPr sz="1400">
              <a:solidFill>
                <a:srgbClr val="666666"/>
              </a:solidFill>
              <a:highlight>
                <a:srgbClr val="FFFFFF"/>
              </a:highlight>
              <a:latin typeface="Arial"/>
              <a:ea typeface="Arial"/>
              <a:cs typeface="Arial"/>
              <a:sym typeface="Arial"/>
            </a:endParaRPr>
          </a:p>
          <a:p>
            <a:pPr marL="914400" lvl="1" indent="-317500" algn="l" rtl="0">
              <a:spcBef>
                <a:spcPts val="0"/>
              </a:spcBef>
              <a:spcAft>
                <a:spcPts val="0"/>
              </a:spcAft>
              <a:buClr>
                <a:srgbClr val="666666"/>
              </a:buClr>
              <a:buSzPts val="1400"/>
              <a:buFont typeface="Arial"/>
              <a:buChar char="○"/>
            </a:pPr>
            <a:r>
              <a:rPr lang="en" sz="1400">
                <a:solidFill>
                  <a:srgbClr val="666666"/>
                </a:solidFill>
                <a:highlight>
                  <a:srgbClr val="FFFFFF"/>
                </a:highlight>
                <a:latin typeface="Arial"/>
                <a:ea typeface="Arial"/>
                <a:cs typeface="Arial"/>
                <a:sym typeface="Arial"/>
              </a:rPr>
              <a:t>Multifunctional singular EHR system</a:t>
            </a:r>
            <a:endParaRPr sz="1400">
              <a:solidFill>
                <a:srgbClr val="666666"/>
              </a:solidFill>
              <a:highlight>
                <a:srgbClr val="FFFFFF"/>
              </a:highlight>
              <a:latin typeface="Arial"/>
              <a:ea typeface="Arial"/>
              <a:cs typeface="Arial"/>
              <a:sym typeface="Arial"/>
            </a:endParaRPr>
          </a:p>
          <a:p>
            <a:pPr marL="914400" lvl="1" indent="-317500" algn="l" rtl="0">
              <a:spcBef>
                <a:spcPts val="0"/>
              </a:spcBef>
              <a:spcAft>
                <a:spcPts val="0"/>
              </a:spcAft>
              <a:buClr>
                <a:srgbClr val="666666"/>
              </a:buClr>
              <a:buSzPts val="1400"/>
              <a:buFont typeface="Arial"/>
              <a:buChar char="○"/>
            </a:pPr>
            <a:r>
              <a:rPr lang="en" sz="1400">
                <a:solidFill>
                  <a:srgbClr val="666666"/>
                </a:solidFill>
                <a:highlight>
                  <a:srgbClr val="FFFFFF"/>
                </a:highlight>
                <a:latin typeface="Arial"/>
                <a:ea typeface="Arial"/>
                <a:cs typeface="Arial"/>
                <a:sym typeface="Arial"/>
              </a:rPr>
              <a:t>Data warehouse</a:t>
            </a:r>
            <a:endParaRPr sz="1400">
              <a:solidFill>
                <a:srgbClr val="666666"/>
              </a:solidFill>
              <a:highlight>
                <a:srgbClr val="FFFFFF"/>
              </a:highlight>
              <a:latin typeface="Arial"/>
              <a:ea typeface="Arial"/>
              <a:cs typeface="Arial"/>
              <a:sym typeface="Arial"/>
            </a:endParaRPr>
          </a:p>
          <a:p>
            <a:pPr marL="457200" lvl="0" indent="0" algn="l" rtl="0">
              <a:spcBef>
                <a:spcPts val="12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000"/>
              </a:spcBef>
              <a:spcAft>
                <a:spcPts val="0"/>
              </a:spcAft>
              <a:buNone/>
            </a:pPr>
            <a:endParaRPr sz="1700">
              <a:solidFill>
                <a:srgbClr val="666666"/>
              </a:solidFill>
              <a:highlight>
                <a:srgbClr val="FFFFFF"/>
              </a:highlight>
              <a:latin typeface="Arial"/>
              <a:ea typeface="Arial"/>
              <a:cs typeface="Arial"/>
              <a:sym typeface="Arial"/>
            </a:endParaRPr>
          </a:p>
          <a:p>
            <a:pPr marL="457200" lvl="0" indent="0" algn="l" rtl="0">
              <a:spcBef>
                <a:spcPts val="1600"/>
              </a:spcBef>
              <a:spcAft>
                <a:spcPts val="1600"/>
              </a:spcAft>
              <a:buNone/>
            </a:pPr>
            <a:endParaRPr sz="1900"/>
          </a:p>
        </p:txBody>
      </p:sp>
      <p:pic>
        <p:nvPicPr>
          <p:cNvPr id="2" name="Audio 1">
            <a:hlinkClick r:id="" action="ppaction://media"/>
            <a:extLst>
              <a:ext uri="{FF2B5EF4-FFF2-40B4-BE49-F238E27FC236}">
                <a16:creationId xmlns:a16="http://schemas.microsoft.com/office/drawing/2014/main" id="{F046B6C3-6793-4246-B95F-940C955F85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009"/>
    </mc:Choice>
    <mc:Fallback>
      <p:transition spd="slow" advTm="4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3235</Words>
  <Application>Microsoft Office PowerPoint</Application>
  <PresentationFormat>On-screen Show (16:9)</PresentationFormat>
  <Paragraphs>463</Paragraphs>
  <Slides>33</Slides>
  <Notes>24</Notes>
  <HiddenSlides>0</HiddenSlides>
  <MMClips>33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Roboto</vt:lpstr>
      <vt:lpstr>Verdana</vt:lpstr>
      <vt:lpstr>Arial</vt:lpstr>
      <vt:lpstr>Calibri</vt:lpstr>
      <vt:lpstr>Geometric</vt:lpstr>
      <vt:lpstr>Interoperability, System Integration  and Healthcare Information Standards</vt:lpstr>
      <vt:lpstr>Interoperability in healthcare</vt:lpstr>
      <vt:lpstr>Interoperability in healthcare </vt:lpstr>
      <vt:lpstr>Interoperability levels in healthcare</vt:lpstr>
      <vt:lpstr>Interoperability levels in eHealth </vt:lpstr>
      <vt:lpstr>Interoperability levels in eHealth </vt:lpstr>
      <vt:lpstr>Integration of systems in healthcare</vt:lpstr>
      <vt:lpstr>Integration of systems in healthcare </vt:lpstr>
      <vt:lpstr>Integration of systems in healthcare </vt:lpstr>
      <vt:lpstr>System integration using APIs</vt:lpstr>
      <vt:lpstr>System integration using an EAI engines</vt:lpstr>
      <vt:lpstr>System integration using a national service platform</vt:lpstr>
      <vt:lpstr>System integration using an specific integration system</vt:lpstr>
      <vt:lpstr>System integration using a national service platform</vt:lpstr>
      <vt:lpstr>System integration using a data warehouse</vt:lpstr>
      <vt:lpstr>Why information standards in healthcare?</vt:lpstr>
      <vt:lpstr>Why information standards? </vt:lpstr>
      <vt:lpstr>Why information standards? </vt:lpstr>
      <vt:lpstr>Why information standards? </vt:lpstr>
      <vt:lpstr>Why information standards? </vt:lpstr>
      <vt:lpstr>Why information standards? </vt:lpstr>
      <vt:lpstr>Why information standards? </vt:lpstr>
      <vt:lpstr>Why information standards? </vt:lpstr>
      <vt:lpstr>Why information standards? </vt:lpstr>
      <vt:lpstr>Introducing and comparing healthcare information standards</vt:lpstr>
      <vt:lpstr>Healthcare information standards</vt:lpstr>
      <vt:lpstr>How to use healthcare information standards?</vt:lpstr>
      <vt:lpstr>In this course - focus on ContSys and FHIR</vt:lpstr>
      <vt:lpstr>Your task (task 5)</vt:lpstr>
      <vt:lpstr>Your task (task 5)</vt:lpstr>
      <vt:lpstr>Your task (task 5)</vt:lpstr>
      <vt:lpstr>Your task (task 5)</vt:lpstr>
      <vt:lpstr>Your task (task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Interoperability, System Integration  and Healthcare Information Standards</dc:title>
  <dc:creator>Erik Perjons</dc:creator>
  <cp:lastModifiedBy>Erik Perjons</cp:lastModifiedBy>
  <cp:revision>4</cp:revision>
  <dcterms:modified xsi:type="dcterms:W3CDTF">2021-07-06T16:41:48Z</dcterms:modified>
</cp:coreProperties>
</file>