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735" r:id="rId2"/>
    <p:sldMasterId id="2147483717" r:id="rId3"/>
    <p:sldMasterId id="2147483750" r:id="rId4"/>
    <p:sldMasterId id="2147483689" r:id="rId5"/>
  </p:sldMasterIdLst>
  <p:notesMasterIdLst>
    <p:notesMasterId r:id="rId76"/>
  </p:notesMasterIdLst>
  <p:handoutMasterIdLst>
    <p:handoutMasterId r:id="rId77"/>
  </p:handoutMasterIdLst>
  <p:sldIdLst>
    <p:sldId id="264" r:id="rId6"/>
    <p:sldId id="699" r:id="rId7"/>
    <p:sldId id="702" r:id="rId8"/>
    <p:sldId id="617" r:id="rId9"/>
    <p:sldId id="666" r:id="rId10"/>
    <p:sldId id="667" r:id="rId11"/>
    <p:sldId id="669" r:id="rId12"/>
    <p:sldId id="668" r:id="rId13"/>
    <p:sldId id="700" r:id="rId14"/>
    <p:sldId id="691" r:id="rId15"/>
    <p:sldId id="701" r:id="rId16"/>
    <p:sldId id="698" r:id="rId17"/>
    <p:sldId id="692" r:id="rId18"/>
    <p:sldId id="694" r:id="rId19"/>
    <p:sldId id="677" r:id="rId20"/>
    <p:sldId id="676" r:id="rId21"/>
    <p:sldId id="618" r:id="rId22"/>
    <p:sldId id="678" r:id="rId23"/>
    <p:sldId id="674" r:id="rId24"/>
    <p:sldId id="695" r:id="rId25"/>
    <p:sldId id="686" r:id="rId26"/>
    <p:sldId id="670" r:id="rId27"/>
    <p:sldId id="703" r:id="rId28"/>
    <p:sldId id="573" r:id="rId29"/>
    <p:sldId id="547" r:id="rId30"/>
    <p:sldId id="548" r:id="rId31"/>
    <p:sldId id="704" r:id="rId32"/>
    <p:sldId id="1206" r:id="rId33"/>
    <p:sldId id="1203" r:id="rId34"/>
    <p:sldId id="1222" r:id="rId35"/>
    <p:sldId id="665" r:id="rId36"/>
    <p:sldId id="1236" r:id="rId37"/>
    <p:sldId id="1312" r:id="rId38"/>
    <p:sldId id="1230" r:id="rId39"/>
    <p:sldId id="1313" r:id="rId40"/>
    <p:sldId id="1315" r:id="rId41"/>
    <p:sldId id="1237" r:id="rId42"/>
    <p:sldId id="1314" r:id="rId43"/>
    <p:sldId id="1205" r:id="rId44"/>
    <p:sldId id="1310" r:id="rId45"/>
    <p:sldId id="1263" r:id="rId46"/>
    <p:sldId id="1269" r:id="rId47"/>
    <p:sldId id="1305" r:id="rId48"/>
    <p:sldId id="1268" r:id="rId49"/>
    <p:sldId id="1306" r:id="rId50"/>
    <p:sldId id="1207" r:id="rId51"/>
    <p:sldId id="1212" r:id="rId52"/>
    <p:sldId id="263" r:id="rId53"/>
    <p:sldId id="1214" r:id="rId54"/>
    <p:sldId id="1215" r:id="rId55"/>
    <p:sldId id="1271" r:id="rId56"/>
    <p:sldId id="1216" r:id="rId57"/>
    <p:sldId id="1217" r:id="rId58"/>
    <p:sldId id="1272" r:id="rId59"/>
    <p:sldId id="1307" r:id="rId60"/>
    <p:sldId id="1264" r:id="rId61"/>
    <p:sldId id="1274" r:id="rId62"/>
    <p:sldId id="284" r:id="rId63"/>
    <p:sldId id="286" r:id="rId64"/>
    <p:sldId id="288" r:id="rId65"/>
    <p:sldId id="292" r:id="rId66"/>
    <p:sldId id="293" r:id="rId67"/>
    <p:sldId id="1308" r:id="rId68"/>
    <p:sldId id="257" r:id="rId69"/>
    <p:sldId id="1275" r:id="rId70"/>
    <p:sldId id="299" r:id="rId71"/>
    <p:sldId id="302" r:id="rId72"/>
    <p:sldId id="1309" r:id="rId73"/>
    <p:sldId id="311" r:id="rId74"/>
    <p:sldId id="1311" r:id="rId75"/>
  </p:sldIdLst>
  <p:sldSz cx="9144000" cy="5143500" type="screen16x9"/>
  <p:notesSz cx="6864350" cy="99964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4F"/>
    <a:srgbClr val="939A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0" autoAdjust="0"/>
    <p:restoredTop sz="91023" autoAdjust="0"/>
  </p:normalViewPr>
  <p:slideViewPr>
    <p:cSldViewPr snapToGrid="0">
      <p:cViewPr varScale="1">
        <p:scale>
          <a:sx n="76" d="100"/>
          <a:sy n="76" d="100"/>
        </p:scale>
        <p:origin x="414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7C84FDD-BB37-6B48-A9C5-1C3155F992C4}" type="datetimeFigureOut">
              <a:rPr lang="en-US" smtClean="0"/>
              <a:t>2/23/2023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A10884B-425D-4B4B-8C23-55A1918885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23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2100B7E-7A17-47E8-A5AB-33071C0C8AAA}" type="datetimeFigureOut">
              <a:rPr lang="sv-SE" smtClean="0"/>
              <a:pPr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43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96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short, data integrity aims to prevent unintentional changes to information.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state of being in accordance with established guidelines or specifications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the process of becoming so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access control is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technique used to regulate employees access to files in an organization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 involves leveraging the principle of least privilege (POLP), i.e., managing employees' access rights based on their roles in the organization, and defining and limiting what data they have access to.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366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705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09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910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358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79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58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35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72635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79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99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6804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93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373596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02375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24250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029145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80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658289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57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75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075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0504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49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325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76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1701934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798015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9683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32714047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424982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514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16915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5911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78798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97809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948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407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642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2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592840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799169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850509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22847219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454194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53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649461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471779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7151870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9345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4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251073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9268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12670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62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6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002F5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chemeClr val="tx1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chemeClr val="tx1"/>
                </a:solidFill>
                <a:latin typeface="Verdana"/>
              </a:rPr>
              <a:t>2023-02-23</a:t>
            </a:fld>
            <a:endParaRPr lang="sv-SE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1532105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>
                <a:solidFill>
                  <a:srgbClr val="002F5F"/>
                </a:solidFill>
                <a:latin typeface="Verdana"/>
                <a:cs typeface="Verdana"/>
              </a:rPr>
              <a:t>Contributors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tx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tx1"/>
                </a:solidFill>
                <a:latin typeface="Verdana"/>
              </a:rPr>
              <a:t>2/23/2023</a:t>
            </a:fld>
            <a:endParaRPr lang="en-US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tx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8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12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rgbClr val="FFFFFF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rgbClr val="FFFFFF"/>
                </a:solidFill>
                <a:latin typeface="Verdana"/>
              </a:rPr>
              <a:t>2023-02-23</a:t>
            </a:fld>
            <a:endParaRPr lang="sv-SE" sz="1600" noProof="0" dirty="0">
              <a:solidFill>
                <a:srgbClr val="FFFFFF"/>
              </a:solidFill>
              <a:latin typeface="Verdana"/>
            </a:endParaRPr>
          </a:p>
          <a:p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92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egen sidfot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29688040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bg1"/>
                </a:solidFill>
                <a:latin typeface="Verdana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2/23/2023</a:t>
            </a:fld>
            <a:endParaRPr lang="en-US" sz="1600" noProof="0" dirty="0">
              <a:solidFill>
                <a:schemeClr val="bg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15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custom footer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41744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a logo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7" cy="119550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92000" y="4465444"/>
            <a:ext cx="535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5334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77308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logo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2000" y="4465444"/>
            <a:ext cx="572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9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6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it/Empt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8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vart/Empty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9523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blå/Empty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7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9125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0.emf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 descr="logo-org-svensk_rgb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84368" y="216001"/>
            <a:ext cx="980375" cy="81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09" r:id="rId2"/>
    <p:sldLayoutId id="2147483710" r:id="rId3"/>
    <p:sldLayoutId id="2147483713" r:id="rId4"/>
    <p:sldLayoutId id="2147483684" r:id="rId5"/>
    <p:sldLayoutId id="2147483683" r:id="rId6"/>
    <p:sldLayoutId id="2147483712" r:id="rId7"/>
    <p:sldLayoutId id="2147483711" r:id="rId8"/>
    <p:sldLayoutId id="2147483714" r:id="rId9"/>
    <p:sldLayoutId id="2147483685" r:id="rId10"/>
    <p:sldLayoutId id="2147483686" r:id="rId11"/>
    <p:sldLayoutId id="2147483687" r:id="rId12"/>
    <p:sldLayoutId id="2147483688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pic>
        <p:nvPicPr>
          <p:cNvPr id="5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001"/>
            <a:ext cx="884358" cy="84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37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655"/>
            <a:ext cx="980375" cy="81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7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0" r:id="rId2"/>
    <p:sldLayoutId id="2147483719" r:id="rId3"/>
    <p:sldLayoutId id="2147483721" r:id="rId4"/>
    <p:sldLayoutId id="2147483722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Picture 3" descr="logo-neg-engelsk_rgb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72" y="216023"/>
            <a:ext cx="884336" cy="8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034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65" r:id="rId2"/>
    <p:sldLayoutId id="2147483733" r:id="rId3"/>
    <p:sldLayoutId id="2147483769" r:id="rId4"/>
    <p:sldLayoutId id="2147483766" r:id="rId5"/>
    <p:sldLayoutId id="2147483770" r:id="rId6"/>
    <p:sldLayoutId id="2147483767" r:id="rId7"/>
    <p:sldLayoutId id="2147483768" r:id="rId8"/>
    <p:sldLayoutId id="2147483697" r:id="rId9"/>
    <p:sldLayoutId id="2147483715" r:id="rId10"/>
    <p:sldLayoutId id="2147483716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054" y="1826913"/>
            <a:ext cx="7714761" cy="1069200"/>
          </a:xfrm>
        </p:spPr>
        <p:txBody>
          <a:bodyPr/>
          <a:lstStyle/>
          <a:p>
            <a:r>
              <a:rPr lang="sv-SE" sz="3000" dirty="0"/>
              <a:t>From defensive to offensive data-driven </a:t>
            </a:r>
            <a:r>
              <a:rPr lang="sv-SE" sz="3000" dirty="0" err="1"/>
              <a:t>engineering</a:t>
            </a:r>
            <a:br>
              <a:rPr lang="sv-SE" sz="3000" dirty="0"/>
            </a:br>
            <a:r>
              <a:rPr lang="sv-SE" sz="2000" dirty="0"/>
              <a:t>– data </a:t>
            </a:r>
            <a:r>
              <a:rPr lang="sv-SE" sz="2000" dirty="0" err="1"/>
              <a:t>strategy</a:t>
            </a:r>
            <a:r>
              <a:rPr lang="sv-SE" sz="2000" dirty="0"/>
              <a:t>, </a:t>
            </a:r>
            <a:r>
              <a:rPr lang="sv-SE" sz="2000" dirty="0" err="1"/>
              <a:t>examples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defensive and offensive data management </a:t>
            </a:r>
            <a:r>
              <a:rPr lang="sv-SE" sz="2000" dirty="0" err="1"/>
              <a:t>activities</a:t>
            </a:r>
            <a:r>
              <a:rPr lang="sv-SE" sz="2000" dirty="0"/>
              <a:t>, </a:t>
            </a:r>
            <a:r>
              <a:rPr lang="sv-SE" sz="2000" dirty="0" err="1"/>
              <a:t>method</a:t>
            </a:r>
            <a:r>
              <a:rPr lang="sv-SE" sz="2000" dirty="0"/>
              <a:t> for </a:t>
            </a:r>
            <a:r>
              <a:rPr lang="sv-SE" sz="2000" dirty="0" err="1"/>
              <a:t>identify</a:t>
            </a:r>
            <a:r>
              <a:rPr lang="sv-SE" sz="2000" dirty="0"/>
              <a:t> AI solutions, and AI in </a:t>
            </a:r>
            <a:r>
              <a:rPr lang="sv-SE" sz="2000" dirty="0" err="1"/>
              <a:t>healthcare</a:t>
            </a:r>
            <a:br>
              <a:rPr lang="sv-SE" sz="3200" dirty="0"/>
            </a:br>
            <a:endParaRPr lang="sv-SE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3192349"/>
            <a:ext cx="6631200" cy="1045502"/>
          </a:xfrm>
        </p:spPr>
        <p:txBody>
          <a:bodyPr/>
          <a:lstStyle/>
          <a:p>
            <a:r>
              <a:rPr lang="sv-SE" sz="1800" dirty="0"/>
              <a:t>Erik Perjons</a:t>
            </a:r>
          </a:p>
          <a:p>
            <a:r>
              <a:rPr lang="sv-SE" sz="1400" dirty="0"/>
              <a:t>Department of Computer and Systems Sciences</a:t>
            </a:r>
          </a:p>
          <a:p>
            <a:r>
              <a:rPr lang="sv-SE" sz="1400" dirty="0"/>
              <a:t>Stockholm University</a:t>
            </a:r>
          </a:p>
        </p:txBody>
      </p:sp>
    </p:spTree>
    <p:extLst>
      <p:ext uri="{BB962C8B-B14F-4D97-AF65-F5344CB8AC3E}">
        <p14:creationId xmlns:p14="http://schemas.microsoft.com/office/powerpoint/2010/main" val="6682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23"/>
    </mc:Choice>
    <mc:Fallback xmlns="">
      <p:transition advTm="12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factors</a:t>
            </a:r>
            <a:endParaRPr lang="sv-SE" dirty="0"/>
          </a:p>
        </p:txBody>
      </p:sp>
      <p:sp>
        <p:nvSpPr>
          <p:cNvPr id="6" name="Right Triangle 5"/>
          <p:cNvSpPr/>
          <p:nvPr/>
        </p:nvSpPr>
        <p:spPr>
          <a:xfrm>
            <a:off x="1282453" y="1844168"/>
            <a:ext cx="2289842" cy="222068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1351501" y="4140560"/>
            <a:ext cx="1801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/>
              <a:t>Offensive </a:t>
            </a:r>
            <a:r>
              <a:rPr lang="sv-SE" sz="1600" b="1" dirty="0" err="1"/>
              <a:t>activities</a:t>
            </a:r>
            <a:endParaRPr lang="sv-SE" sz="16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3088" y="2805564"/>
            <a:ext cx="1827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/>
              <a:t>Defensive </a:t>
            </a:r>
            <a:r>
              <a:rPr lang="sv-SE" sz="1600" b="1" dirty="0" err="1"/>
              <a:t>activities</a:t>
            </a:r>
            <a:endParaRPr lang="sv-SE" sz="1600" b="1" dirty="0"/>
          </a:p>
        </p:txBody>
      </p:sp>
      <p:sp>
        <p:nvSpPr>
          <p:cNvPr id="9" name="Oval 8"/>
          <p:cNvSpPr/>
          <p:nvPr/>
        </p:nvSpPr>
        <p:spPr>
          <a:xfrm>
            <a:off x="1521439" y="2128477"/>
            <a:ext cx="230521" cy="176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/>
          <p:cNvSpPr/>
          <p:nvPr/>
        </p:nvSpPr>
        <p:spPr>
          <a:xfrm>
            <a:off x="2312113" y="2886474"/>
            <a:ext cx="230521" cy="176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0"/>
          <p:cNvSpPr/>
          <p:nvPr/>
        </p:nvSpPr>
        <p:spPr>
          <a:xfrm>
            <a:off x="3032351" y="3549863"/>
            <a:ext cx="230521" cy="176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3572295" y="3434208"/>
            <a:ext cx="3665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/>
              <a:t>Retailers</a:t>
            </a:r>
            <a:r>
              <a:rPr lang="sv-SE" sz="1600" b="1" dirty="0"/>
              <a:t> </a:t>
            </a:r>
            <a:r>
              <a:rPr lang="sv-SE" sz="1600" dirty="0"/>
              <a:t>– must </a:t>
            </a:r>
            <a:r>
              <a:rPr lang="sv-SE" sz="1600" dirty="0" err="1"/>
              <a:t>react</a:t>
            </a:r>
            <a:r>
              <a:rPr lang="sv-SE" sz="1600" dirty="0"/>
              <a:t> </a:t>
            </a:r>
            <a:r>
              <a:rPr lang="sv-SE" sz="1600" dirty="0" err="1"/>
              <a:t>rapidly</a:t>
            </a:r>
            <a:r>
              <a:rPr lang="sv-SE" sz="1600" dirty="0"/>
              <a:t> to </a:t>
            </a:r>
            <a:r>
              <a:rPr lang="sv-SE" sz="1600" dirty="0" err="1"/>
              <a:t>competition</a:t>
            </a:r>
            <a:r>
              <a:rPr lang="sv-SE" sz="1600" dirty="0"/>
              <a:t> and market </a:t>
            </a:r>
            <a:r>
              <a:rPr lang="sv-SE" sz="1600" dirty="0" err="1"/>
              <a:t>changes</a:t>
            </a:r>
            <a:endParaRPr lang="sv-SE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769313" y="2682452"/>
            <a:ext cx="3665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Banks </a:t>
            </a:r>
            <a:r>
              <a:rPr lang="sv-SE" sz="1600" dirty="0"/>
              <a:t>– </a:t>
            </a:r>
            <a:r>
              <a:rPr lang="sv-SE" sz="1600" dirty="0" err="1"/>
              <a:t>are</a:t>
            </a:r>
            <a:r>
              <a:rPr lang="sv-SE" sz="1600" dirty="0"/>
              <a:t> </a:t>
            </a:r>
            <a:r>
              <a:rPr lang="sv-SE" sz="1600" dirty="0" err="1"/>
              <a:t>heavily</a:t>
            </a:r>
            <a:r>
              <a:rPr lang="sv-SE" sz="1600" dirty="0"/>
              <a:t> </a:t>
            </a:r>
            <a:r>
              <a:rPr lang="sv-SE" sz="1600" dirty="0" err="1"/>
              <a:t>regulated</a:t>
            </a:r>
            <a:r>
              <a:rPr lang="sv-SE" sz="1600" dirty="0"/>
              <a:t> </a:t>
            </a:r>
            <a:r>
              <a:rPr lang="sv-SE" sz="1600" dirty="0" err="1"/>
              <a:t>but</a:t>
            </a:r>
            <a:r>
              <a:rPr lang="sv-SE" sz="1600" dirty="0"/>
              <a:t> </a:t>
            </a:r>
            <a:r>
              <a:rPr lang="sv-SE" sz="1600" dirty="0" err="1"/>
              <a:t>also</a:t>
            </a:r>
            <a:r>
              <a:rPr lang="sv-SE" sz="1600" dirty="0"/>
              <a:t> </a:t>
            </a:r>
            <a:r>
              <a:rPr lang="sv-SE" sz="1600" dirty="0" err="1"/>
              <a:t>operate</a:t>
            </a:r>
            <a:r>
              <a:rPr lang="sv-SE" sz="1600" dirty="0"/>
              <a:t> on a </a:t>
            </a:r>
            <a:r>
              <a:rPr lang="sv-SE" sz="1600" dirty="0" err="1"/>
              <a:t>dynamic</a:t>
            </a:r>
            <a:r>
              <a:rPr lang="sv-SE" sz="1600" dirty="0"/>
              <a:t> market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1102" y="1997204"/>
            <a:ext cx="4785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Hospitals </a:t>
            </a:r>
            <a:r>
              <a:rPr lang="sv-SE" sz="1600" dirty="0"/>
              <a:t>– </a:t>
            </a:r>
            <a:r>
              <a:rPr lang="sv-SE" sz="1600" dirty="0" err="1"/>
              <a:t>operate</a:t>
            </a:r>
            <a:r>
              <a:rPr lang="sv-SE" sz="1600" dirty="0"/>
              <a:t> in a </a:t>
            </a:r>
            <a:r>
              <a:rPr lang="sv-SE" sz="1600" dirty="0" err="1"/>
              <a:t>highly</a:t>
            </a:r>
            <a:r>
              <a:rPr lang="sv-SE" sz="1600" dirty="0"/>
              <a:t> </a:t>
            </a:r>
            <a:r>
              <a:rPr lang="sv-SE" sz="1600" dirty="0" err="1"/>
              <a:t>regulated</a:t>
            </a:r>
            <a:r>
              <a:rPr lang="sv-SE" sz="1600" dirty="0"/>
              <a:t> </a:t>
            </a:r>
            <a:r>
              <a:rPr lang="sv-SE" sz="1600" dirty="0" err="1"/>
              <a:t>environments</a:t>
            </a:r>
            <a:r>
              <a:rPr lang="sv-SE" sz="1600" dirty="0"/>
              <a:t> </a:t>
            </a:r>
            <a:r>
              <a:rPr lang="sv-SE" sz="1600" dirty="0" err="1"/>
              <a:t>where</a:t>
            </a:r>
            <a:r>
              <a:rPr lang="sv-SE" sz="1600" dirty="0"/>
              <a:t> data </a:t>
            </a:r>
            <a:r>
              <a:rPr lang="sv-SE" sz="1600" dirty="0" err="1"/>
              <a:t>quality</a:t>
            </a:r>
            <a:r>
              <a:rPr lang="sv-SE" sz="1600" dirty="0"/>
              <a:t> and </a:t>
            </a:r>
            <a:r>
              <a:rPr lang="sv-SE" sz="1600" dirty="0" err="1"/>
              <a:t>protection</a:t>
            </a:r>
            <a:r>
              <a:rPr lang="sv-SE" sz="1600" dirty="0"/>
              <a:t> </a:t>
            </a:r>
            <a:r>
              <a:rPr lang="sv-SE" sz="1600" dirty="0" err="1"/>
              <a:t>are</a:t>
            </a:r>
            <a:r>
              <a:rPr lang="sv-SE" sz="1600" dirty="0"/>
              <a:t> </a:t>
            </a:r>
            <a:r>
              <a:rPr lang="sv-SE" sz="1600" dirty="0" err="1"/>
              <a:t>required</a:t>
            </a:r>
            <a:endParaRPr lang="sv-SE" sz="1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92000" y="1157163"/>
            <a:ext cx="7306972" cy="3004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88" indent="-1588" algn="l" defTabSz="914400" rtl="0" eaLnBrk="1" latinLnBrk="0" hangingPunct="1">
              <a:lnSpc>
                <a:spcPts val="2600"/>
              </a:lnSpc>
              <a:spcBef>
                <a:spcPct val="20000"/>
              </a:spcBef>
              <a:buSzPct val="93000"/>
              <a:buFont typeface="Verdana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sv-S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A4CE75-2362-46D8-B9D0-05BD7A52BE11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33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The proper </a:t>
            </a:r>
            <a:r>
              <a:rPr lang="sv-SE" dirty="0" err="1"/>
              <a:t>balance</a:t>
            </a:r>
            <a:r>
              <a:rPr lang="sv-SE" dirty="0"/>
              <a:t> </a:t>
            </a:r>
            <a:r>
              <a:rPr lang="sv-SE" dirty="0" err="1"/>
              <a:t>depends</a:t>
            </a:r>
            <a:r>
              <a:rPr lang="sv-SE" dirty="0"/>
              <a:t> on a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factors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18" y="1636683"/>
            <a:ext cx="6850800" cy="24111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/>
              <a:t>Market </a:t>
            </a:r>
            <a:r>
              <a:rPr lang="sv-SE" sz="1500" dirty="0" err="1"/>
              <a:t>competition</a:t>
            </a:r>
            <a:r>
              <a:rPr lang="sv-SE" sz="1500" dirty="0"/>
              <a:t> and </a:t>
            </a:r>
            <a:r>
              <a:rPr lang="sv-SE" sz="1500" dirty="0" err="1"/>
              <a:t>dynamic</a:t>
            </a:r>
            <a:endParaRPr lang="sv-SE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Regulatory</a:t>
            </a:r>
            <a:r>
              <a:rPr lang="sv-SE" sz="1500" dirty="0"/>
              <a:t> </a:t>
            </a:r>
            <a:r>
              <a:rPr lang="sv-SE" sz="1500" dirty="0" err="1"/>
              <a:t>environment</a:t>
            </a:r>
            <a:endParaRPr lang="sv-SE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500" dirty="0"/>
          </a:p>
          <a:p>
            <a:endParaRPr lang="sv-SE" dirty="0"/>
          </a:p>
        </p:txBody>
      </p:sp>
      <p:sp>
        <p:nvSpPr>
          <p:cNvPr id="5" name="Right Brace 4"/>
          <p:cNvSpPr/>
          <p:nvPr/>
        </p:nvSpPr>
        <p:spPr>
          <a:xfrm>
            <a:off x="6310715" y="1703454"/>
            <a:ext cx="298893" cy="6811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6728066" y="1888744"/>
            <a:ext cx="16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factors</a:t>
            </a:r>
            <a:endParaRPr lang="sv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924C16D-C8F9-4410-B2CB-D18359DDD6F0}"/>
              </a:ext>
            </a:extLst>
          </p:cNvPr>
          <p:cNvSpPr txBox="1">
            <a:spLocks/>
          </p:cNvSpPr>
          <p:nvPr/>
        </p:nvSpPr>
        <p:spPr>
          <a:xfrm>
            <a:off x="773818" y="2384604"/>
            <a:ext cx="6850800" cy="1575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88" indent="-1588" algn="l" defTabSz="914400" rtl="0" eaLnBrk="1" latinLnBrk="0" hangingPunct="1">
              <a:lnSpc>
                <a:spcPts val="2600"/>
              </a:lnSpc>
              <a:spcBef>
                <a:spcPct val="20000"/>
              </a:spcBef>
              <a:buSzPct val="93000"/>
              <a:buFont typeface="Verdana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/>
              <a:t>The overall </a:t>
            </a:r>
            <a:r>
              <a:rPr lang="sv-SE" sz="1500" dirty="0" err="1"/>
              <a:t>strategy</a:t>
            </a:r>
            <a:r>
              <a:rPr lang="sv-SE" sz="1500" dirty="0"/>
              <a:t> </a:t>
            </a:r>
            <a:r>
              <a:rPr lang="sv-SE" sz="1500" dirty="0" err="1"/>
              <a:t>of</a:t>
            </a:r>
            <a:r>
              <a:rPr lang="sv-SE" sz="1500" dirty="0"/>
              <a:t> the organisation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Maturity</a:t>
            </a:r>
            <a:r>
              <a:rPr lang="sv-SE" sz="1500" dirty="0"/>
              <a:t> </a:t>
            </a:r>
            <a:r>
              <a:rPr lang="sv-SE" sz="1500" dirty="0" err="1"/>
              <a:t>of</a:t>
            </a:r>
            <a:r>
              <a:rPr lang="sv-SE" sz="1500" dirty="0"/>
              <a:t> data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Centralized</a:t>
            </a:r>
            <a:r>
              <a:rPr lang="sv-SE" sz="1500" dirty="0"/>
              <a:t> or </a:t>
            </a:r>
            <a:r>
              <a:rPr lang="sv-SE" sz="1500" dirty="0" err="1"/>
              <a:t>decentralized</a:t>
            </a:r>
            <a:r>
              <a:rPr lang="sv-SE" sz="1500" dirty="0"/>
              <a:t> data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Size</a:t>
            </a:r>
            <a:r>
              <a:rPr lang="sv-SE" sz="1500" dirty="0"/>
              <a:t> </a:t>
            </a:r>
            <a:r>
              <a:rPr lang="sv-SE" sz="1500" dirty="0" err="1"/>
              <a:t>of</a:t>
            </a:r>
            <a:r>
              <a:rPr lang="sv-SE" sz="1500" dirty="0"/>
              <a:t> data budget</a:t>
            </a:r>
          </a:p>
          <a:p>
            <a:endParaRPr lang="sv-SE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944D4B8E-33A1-407E-8C60-1E000D6E421F}"/>
              </a:ext>
            </a:extLst>
          </p:cNvPr>
          <p:cNvSpPr/>
          <p:nvPr/>
        </p:nvSpPr>
        <p:spPr>
          <a:xfrm>
            <a:off x="6310716" y="2894202"/>
            <a:ext cx="298894" cy="115358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709480-10B1-45AC-B373-41CB8AEF3C79}"/>
              </a:ext>
            </a:extLst>
          </p:cNvPr>
          <p:cNvSpPr txBox="1"/>
          <p:nvPr/>
        </p:nvSpPr>
        <p:spPr>
          <a:xfrm>
            <a:off x="6745506" y="3286326"/>
            <a:ext cx="160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factors</a:t>
            </a:r>
            <a:endParaRPr lang="sv-S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98D47E-E562-475C-970E-EA1607EDD651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689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Focusing</a:t>
            </a:r>
            <a:r>
              <a:rPr lang="sv-SE" dirty="0"/>
              <a:t> on just defensive </a:t>
            </a:r>
            <a:r>
              <a:rPr lang="sv-SE" dirty="0" err="1"/>
              <a:t>activities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inhibit</a:t>
            </a:r>
            <a:r>
              <a:rPr lang="sv-SE" dirty="0"/>
              <a:t> </a:t>
            </a:r>
            <a:r>
              <a:rPr lang="sv-SE" dirty="0" err="1"/>
              <a:t>flexibility</a:t>
            </a:r>
            <a:r>
              <a:rPr lang="sv-SE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524" y="1790364"/>
            <a:ext cx="6850800" cy="24111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There</a:t>
            </a:r>
            <a:r>
              <a:rPr lang="sv-SE" sz="1500" dirty="0"/>
              <a:t> is a risk </a:t>
            </a:r>
            <a:r>
              <a:rPr lang="sv-SE" sz="1500" dirty="0" err="1"/>
              <a:t>that</a:t>
            </a:r>
            <a:r>
              <a:rPr lang="sv-SE" sz="1500" dirty="0"/>
              <a:t> organisation focus </a:t>
            </a:r>
            <a:r>
              <a:rPr lang="sv-SE" sz="1500" dirty="0" err="1"/>
              <a:t>too</a:t>
            </a:r>
            <a:r>
              <a:rPr lang="sv-SE" sz="1500" dirty="0"/>
              <a:t> </a:t>
            </a:r>
            <a:r>
              <a:rPr lang="sv-SE" sz="1500" dirty="0" err="1"/>
              <a:t>much</a:t>
            </a:r>
            <a:r>
              <a:rPr lang="sv-SE" sz="1500" dirty="0"/>
              <a:t> on defensive </a:t>
            </a:r>
            <a:r>
              <a:rPr lang="sv-SE" sz="1500" dirty="0" err="1"/>
              <a:t>activities</a:t>
            </a:r>
            <a:r>
              <a:rPr lang="sv-SE" sz="1500" dirty="0"/>
              <a:t> – and data is not </a:t>
            </a:r>
            <a:r>
              <a:rPr lang="sv-SE" sz="1500" dirty="0" err="1"/>
              <a:t>transformed</a:t>
            </a:r>
            <a:r>
              <a:rPr lang="sv-SE" sz="1500" dirty="0"/>
              <a:t> </a:t>
            </a:r>
            <a:r>
              <a:rPr lang="sv-SE" sz="1500" dirty="0" err="1"/>
              <a:t>into</a:t>
            </a:r>
            <a:r>
              <a:rPr lang="sv-SE" sz="1500" dirty="0"/>
              <a:t> info </a:t>
            </a:r>
            <a:r>
              <a:rPr lang="sv-SE" sz="1500" dirty="0" err="1"/>
              <a:t>that</a:t>
            </a:r>
            <a:r>
              <a:rPr lang="sv-SE" sz="1500" dirty="0"/>
              <a:t> </a:t>
            </a:r>
            <a:r>
              <a:rPr lang="sv-SE" sz="1500" dirty="0" err="1"/>
              <a:t>can</a:t>
            </a:r>
            <a:r>
              <a:rPr lang="sv-SE" sz="1500" dirty="0"/>
              <a:t> be </a:t>
            </a:r>
            <a:r>
              <a:rPr lang="sv-SE" sz="1500" dirty="0" err="1"/>
              <a:t>used</a:t>
            </a:r>
            <a:r>
              <a:rPr lang="sv-SE" sz="1500" dirty="0"/>
              <a:t> by </a:t>
            </a:r>
            <a:r>
              <a:rPr lang="sv-SE" sz="1500" dirty="0" err="1"/>
              <a:t>organizations</a:t>
            </a:r>
            <a:r>
              <a:rPr lang="sv-SE" sz="1500" dirty="0"/>
              <a:t> </a:t>
            </a:r>
            <a:r>
              <a:rPr lang="sv-SE" sz="1500" dirty="0" err="1"/>
              <a:t>strategically</a:t>
            </a:r>
            <a:endParaRPr lang="sv-SE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BE67D7-2FA1-481A-8B2C-24D34755773F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187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/>
              <a:t>SSOT and MVOT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275533"/>
            <a:ext cx="7306972" cy="300447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The data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b="1" dirty="0" err="1"/>
              <a:t>can</a:t>
            </a:r>
            <a:r>
              <a:rPr lang="sv-SE" sz="1500" b="1" dirty="0"/>
              <a:t> </a:t>
            </a:r>
            <a:r>
              <a:rPr lang="sv-SE" sz="1500" b="1" dirty="0" err="1"/>
              <a:t>include</a:t>
            </a:r>
            <a:r>
              <a:rPr lang="sv-SE" sz="1500" b="1" dirty="0"/>
              <a:t> </a:t>
            </a:r>
            <a:r>
              <a:rPr lang="sv-SE" sz="1500" b="1" dirty="0" err="1"/>
              <a:t>both</a:t>
            </a:r>
            <a:r>
              <a:rPr lang="sv-SE" sz="1500" b="1" dirty="0"/>
              <a:t> defensive and offensive </a:t>
            </a:r>
            <a:r>
              <a:rPr lang="sv-SE" sz="1500" b="1" dirty="0" err="1"/>
              <a:t>activities</a:t>
            </a:r>
            <a:r>
              <a:rPr lang="sv-SE" sz="1500" dirty="0"/>
              <a:t> </a:t>
            </a:r>
            <a:r>
              <a:rPr lang="sv-SE" sz="1500" b="1" dirty="0"/>
              <a:t>by </a:t>
            </a:r>
            <a:r>
              <a:rPr lang="sv-SE" sz="1500" b="1" dirty="0" err="1"/>
              <a:t>introducing</a:t>
            </a:r>
            <a:r>
              <a:rPr lang="sv-SE" sz="1500" b="1" dirty="0"/>
              <a:t>:</a:t>
            </a:r>
          </a:p>
          <a:p>
            <a:pPr marL="1027112" lvl="1">
              <a:buFont typeface="Arial" panose="020B0604020202020204" pitchFamily="34" charset="0"/>
              <a:buChar char="•"/>
            </a:pPr>
            <a:r>
              <a:rPr lang="sv-SE" sz="1500" b="1" dirty="0"/>
              <a:t>a </a:t>
            </a:r>
            <a:r>
              <a:rPr lang="sv-SE" sz="1500" b="1" dirty="0" err="1"/>
              <a:t>single</a:t>
            </a:r>
            <a:r>
              <a:rPr lang="sv-SE" sz="1500" b="1" dirty="0"/>
              <a:t> source </a:t>
            </a:r>
            <a:r>
              <a:rPr lang="sv-SE" sz="1500" b="1" dirty="0" err="1"/>
              <a:t>of</a:t>
            </a:r>
            <a:r>
              <a:rPr lang="sv-SE" sz="1500" b="1" dirty="0"/>
              <a:t> </a:t>
            </a:r>
            <a:r>
              <a:rPr lang="sv-SE" sz="1500" b="1" dirty="0" err="1"/>
              <a:t>truth</a:t>
            </a:r>
            <a:r>
              <a:rPr lang="sv-SE" sz="1500" b="1" dirty="0"/>
              <a:t> (SSOT) and </a:t>
            </a:r>
          </a:p>
          <a:p>
            <a:pPr marL="1027112" lvl="1">
              <a:buFont typeface="Arial" panose="020B0604020202020204" pitchFamily="34" charset="0"/>
              <a:buChar char="•"/>
            </a:pPr>
            <a:r>
              <a:rPr lang="sv-SE" sz="1500" b="1" dirty="0"/>
              <a:t>a </a:t>
            </a:r>
            <a:r>
              <a:rPr lang="sv-SE" sz="1500" b="1" dirty="0" err="1"/>
              <a:t>multiple</a:t>
            </a:r>
            <a:r>
              <a:rPr lang="sv-SE" sz="1500" b="1" dirty="0"/>
              <a:t> version </a:t>
            </a:r>
            <a:r>
              <a:rPr lang="sv-SE" sz="1500" b="1" dirty="0" err="1"/>
              <a:t>of</a:t>
            </a:r>
            <a:r>
              <a:rPr lang="sv-SE" sz="1500" b="1" dirty="0"/>
              <a:t> the </a:t>
            </a:r>
            <a:r>
              <a:rPr lang="sv-SE" sz="1500" b="1" dirty="0" err="1"/>
              <a:t>truth</a:t>
            </a:r>
            <a:r>
              <a:rPr lang="sv-SE" sz="1500" b="1" dirty="0"/>
              <a:t> (MVOT)</a:t>
            </a:r>
          </a:p>
          <a:p>
            <a:pPr marL="741362" lvl="1" indent="0"/>
            <a:endParaRPr lang="sv-SE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dirty="0" err="1"/>
              <a:t>Therefore</a:t>
            </a:r>
            <a:r>
              <a:rPr lang="sv-SE" sz="1500" dirty="0"/>
              <a:t>, the </a:t>
            </a:r>
            <a:r>
              <a:rPr lang="sv-SE" sz="1500" dirty="0" err="1"/>
              <a:t>framework</a:t>
            </a:r>
            <a:r>
              <a:rPr lang="sv-SE" sz="1500" dirty="0"/>
              <a:t> </a:t>
            </a:r>
            <a:r>
              <a:rPr lang="sv-SE" sz="1500" dirty="0" err="1"/>
              <a:t>could</a:t>
            </a:r>
            <a:r>
              <a:rPr lang="sv-SE" sz="1500" dirty="0"/>
              <a:t> be </a:t>
            </a:r>
            <a:r>
              <a:rPr lang="sv-SE" sz="1500" dirty="0" err="1"/>
              <a:t>seen</a:t>
            </a:r>
            <a:r>
              <a:rPr lang="sv-SE" sz="1500" dirty="0"/>
              <a:t> as a </a:t>
            </a:r>
            <a:r>
              <a:rPr lang="sv-SE" sz="1500" b="1" dirty="0"/>
              <a:t>SSOT-MVOT </a:t>
            </a:r>
            <a:r>
              <a:rPr lang="sv-SE" sz="1500" b="1" dirty="0" err="1"/>
              <a:t>model</a:t>
            </a:r>
            <a:endParaRPr lang="sv-SE" sz="1500" b="1" dirty="0"/>
          </a:p>
          <a:p>
            <a:pPr marL="0" indent="0"/>
            <a:endParaRPr lang="sv-SE" sz="1800" dirty="0"/>
          </a:p>
          <a:p>
            <a:pPr marL="0" indent="0"/>
            <a:endParaRPr lang="sv-SE" sz="1400" dirty="0"/>
          </a:p>
          <a:p>
            <a:pPr marL="0" indent="0"/>
            <a:endParaRPr lang="sv-SE" sz="14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3843E-DDCA-40A4-AB60-FCF2CD146816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36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Singe</a:t>
            </a:r>
            <a:r>
              <a:rPr lang="sv-SE" dirty="0"/>
              <a:t> source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truth</a:t>
            </a:r>
            <a:r>
              <a:rPr lang="sv-SE" dirty="0"/>
              <a:t> (SSOT)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530884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err="1"/>
              <a:t>Singe</a:t>
            </a:r>
            <a:r>
              <a:rPr lang="sv-SE" sz="1600" b="1" dirty="0"/>
              <a:t> source </a:t>
            </a:r>
            <a:r>
              <a:rPr lang="sv-SE" sz="1600" b="1" dirty="0" err="1"/>
              <a:t>of</a:t>
            </a:r>
            <a:r>
              <a:rPr lang="sv-SE" sz="1600" b="1" dirty="0"/>
              <a:t> </a:t>
            </a:r>
            <a:r>
              <a:rPr lang="sv-SE" sz="1600" b="1" dirty="0" err="1"/>
              <a:t>truth</a:t>
            </a:r>
            <a:r>
              <a:rPr lang="sv-SE" sz="1600" b="1" dirty="0"/>
              <a:t> (SSOT) - </a:t>
            </a:r>
            <a:r>
              <a:rPr lang="en-US" sz="1600" dirty="0"/>
              <a:t>is a repository that contains one </a:t>
            </a:r>
            <a:r>
              <a:rPr lang="en-US" sz="1600" dirty="0" err="1"/>
              <a:t>authorative</a:t>
            </a:r>
            <a:r>
              <a:rPr lang="en-US" sz="1600" dirty="0"/>
              <a:t> copy of crucial data, such as customers, suppliers and product details (often called the master data)</a:t>
            </a:r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3EDC7-E65F-4E0E-B44B-F728AFDBAF4B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5892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SSOT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938138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SSOT requires </a:t>
            </a:r>
            <a:r>
              <a:rPr lang="en-US" sz="1600" b="1" dirty="0"/>
              <a:t>data governance activities to</a:t>
            </a:r>
            <a:r>
              <a:rPr lang="en-US" sz="1600" dirty="0"/>
              <a:t> </a:t>
            </a:r>
            <a:r>
              <a:rPr lang="en-US" sz="1600" b="1" dirty="0"/>
              <a:t>ensure that the data is accurate and timely so that data can be relied on for both </a:t>
            </a:r>
            <a:r>
              <a:rPr lang="en-US" sz="1600" b="1" u="sng" dirty="0"/>
              <a:t>defensive </a:t>
            </a:r>
            <a:r>
              <a:rPr lang="en-US" sz="1600" b="1" dirty="0"/>
              <a:t>and </a:t>
            </a:r>
            <a:r>
              <a:rPr lang="en-US" sz="1600" b="1" u="sng" dirty="0"/>
              <a:t>offensive</a:t>
            </a:r>
            <a:r>
              <a:rPr lang="en-US" sz="1600" b="1" dirty="0"/>
              <a:t>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example customers, suppliers and product details need to be specified in an agreed-upon way - supported by, for example a </a:t>
            </a:r>
            <a:r>
              <a:rPr lang="en-US" sz="1600" b="1" dirty="0"/>
              <a:t>master data management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1FEF7-425C-4D08-94A4-22016E1EB1B6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9219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SSOT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938138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If a SSOT does not exist </a:t>
            </a:r>
            <a:r>
              <a:rPr lang="en-US" sz="1600" dirty="0"/>
              <a:t>– the company may not understand:</a:t>
            </a:r>
          </a:p>
          <a:p>
            <a:pPr marL="1027112" lvl="1">
              <a:buFont typeface="Arial" panose="020B0604020202020204" pitchFamily="34" charset="0"/>
              <a:buChar char="•"/>
            </a:pPr>
            <a:r>
              <a:rPr lang="en-US" sz="1600" dirty="0"/>
              <a:t>what the relationships to customers and suppliers are</a:t>
            </a:r>
          </a:p>
          <a:p>
            <a:pPr marL="1027112" lvl="1">
              <a:buFont typeface="Arial" panose="020B0604020202020204" pitchFamily="34" charset="0"/>
              <a:buChar char="•"/>
            </a:pPr>
            <a:r>
              <a:rPr lang="en-US" sz="1600" dirty="0"/>
              <a:t>what details are correct about its customers, suppliers and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SSOT is often implemented by introducing  1) a </a:t>
            </a:r>
            <a:r>
              <a:rPr lang="en-US" sz="1600" b="1" dirty="0"/>
              <a:t>master data management system </a:t>
            </a:r>
            <a:r>
              <a:rPr lang="en-US" sz="1600" b="1" u="sng" dirty="0"/>
              <a:t>or</a:t>
            </a:r>
            <a:r>
              <a:rPr lang="en-US" sz="1600" b="1" dirty="0"/>
              <a:t> 2) decide which systems are the master for different types of data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BB07CE-E4BE-45CD-8283-C536DC75B102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840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Multiple</a:t>
            </a:r>
            <a:r>
              <a:rPr lang="sv-SE" dirty="0"/>
              <a:t> versions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truth</a:t>
            </a:r>
            <a:r>
              <a:rPr lang="sv-SE" dirty="0"/>
              <a:t> (MVOT) 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530884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err="1"/>
              <a:t>Multiple</a:t>
            </a:r>
            <a:r>
              <a:rPr lang="sv-SE" sz="1600" b="1" dirty="0"/>
              <a:t> versions </a:t>
            </a:r>
            <a:r>
              <a:rPr lang="sv-SE" sz="1600" b="1" dirty="0" err="1"/>
              <a:t>of</a:t>
            </a:r>
            <a:r>
              <a:rPr lang="sv-SE" sz="1600" b="1" dirty="0"/>
              <a:t> </a:t>
            </a:r>
            <a:r>
              <a:rPr lang="sv-SE" sz="1600" b="1" dirty="0" err="1"/>
              <a:t>truth</a:t>
            </a:r>
            <a:r>
              <a:rPr lang="sv-SE" sz="1600" b="1" dirty="0"/>
              <a:t> (MVOT) </a:t>
            </a:r>
            <a:r>
              <a:rPr lang="sv-SE" sz="1600" dirty="0"/>
              <a:t>– </a:t>
            </a:r>
            <a:r>
              <a:rPr lang="sv-SE" sz="1600" dirty="0" err="1"/>
              <a:t>provide</a:t>
            </a:r>
            <a:r>
              <a:rPr lang="sv-SE" sz="1600" dirty="0"/>
              <a:t> different data for different business </a:t>
            </a:r>
            <a:r>
              <a:rPr lang="sv-SE" sz="1600" dirty="0" err="1"/>
              <a:t>units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MVOT is </a:t>
            </a:r>
            <a:r>
              <a:rPr lang="sv-SE" sz="1600" b="1" dirty="0" err="1"/>
              <a:t>based</a:t>
            </a:r>
            <a:r>
              <a:rPr lang="sv-SE" sz="1600" b="1" dirty="0"/>
              <a:t> on a SSOT </a:t>
            </a:r>
            <a:r>
              <a:rPr lang="sv-SE" sz="1600" b="1" dirty="0" err="1"/>
              <a:t>but</a:t>
            </a:r>
            <a:r>
              <a:rPr lang="sv-SE" sz="1600" b="1" dirty="0"/>
              <a:t> </a:t>
            </a:r>
            <a:r>
              <a:rPr lang="sv-SE" sz="1600" b="1" dirty="0" err="1"/>
              <a:t>adapted</a:t>
            </a:r>
            <a:r>
              <a:rPr lang="sv-SE" sz="1600" b="1" dirty="0"/>
              <a:t> to different </a:t>
            </a:r>
            <a:r>
              <a:rPr lang="sv-SE" sz="1600" b="1" dirty="0" err="1"/>
              <a:t>units</a:t>
            </a:r>
            <a:r>
              <a:rPr lang="sv-SE" sz="1600" b="1" dirty="0"/>
              <a:t>’ </a:t>
            </a:r>
            <a:r>
              <a:rPr lang="sv-SE" sz="1600" b="1" dirty="0" err="1"/>
              <a:t>need</a:t>
            </a:r>
            <a:r>
              <a:rPr lang="sv-SE" sz="1600" b="1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That</a:t>
            </a:r>
            <a:r>
              <a:rPr lang="sv-SE" sz="1600" dirty="0"/>
              <a:t> is, </a:t>
            </a:r>
            <a:r>
              <a:rPr lang="sv-SE" sz="1600" b="1" dirty="0"/>
              <a:t>SSOT data </a:t>
            </a:r>
            <a:r>
              <a:rPr lang="sv-SE" sz="1600" b="1" dirty="0" err="1"/>
              <a:t>have</a:t>
            </a:r>
            <a:r>
              <a:rPr lang="sv-SE" sz="1600" b="1" dirty="0"/>
              <a:t> to be </a:t>
            </a:r>
            <a:r>
              <a:rPr lang="sv-SE" sz="1600" b="1" dirty="0" err="1"/>
              <a:t>transformed</a:t>
            </a:r>
            <a:r>
              <a:rPr lang="sv-SE" sz="1600" b="1" dirty="0"/>
              <a:t>, </a:t>
            </a:r>
            <a:r>
              <a:rPr lang="sv-SE" sz="1600" b="1" dirty="0" err="1"/>
              <a:t>enriched</a:t>
            </a:r>
            <a:r>
              <a:rPr lang="sv-SE" sz="1600" b="1" dirty="0"/>
              <a:t> and </a:t>
            </a:r>
            <a:r>
              <a:rPr lang="sv-SE" sz="1600" b="1" dirty="0" err="1"/>
              <a:t>adapted</a:t>
            </a:r>
            <a:r>
              <a:rPr lang="sv-SE" sz="1600" b="1" dirty="0"/>
              <a:t> </a:t>
            </a:r>
            <a:r>
              <a:rPr lang="sv-SE" sz="1600" dirty="0"/>
              <a:t>to be </a:t>
            </a:r>
            <a:r>
              <a:rPr lang="sv-SE" sz="1600" dirty="0" err="1"/>
              <a:t>useful</a:t>
            </a:r>
            <a:r>
              <a:rPr lang="sv-SE" sz="1600" dirty="0"/>
              <a:t> for the different </a:t>
            </a:r>
            <a:r>
              <a:rPr lang="sv-SE" sz="1600" dirty="0" err="1"/>
              <a:t>needs</a:t>
            </a:r>
            <a:r>
              <a:rPr lang="sv-SE" sz="1600" dirty="0"/>
              <a:t> – for </a:t>
            </a:r>
            <a:r>
              <a:rPr lang="sv-SE" sz="1600" dirty="0" err="1"/>
              <a:t>example</a:t>
            </a:r>
            <a:r>
              <a:rPr lang="sv-SE" sz="1600" dirty="0"/>
              <a:t>, </a:t>
            </a:r>
            <a:r>
              <a:rPr lang="sv-SE" sz="1600" dirty="0" err="1"/>
              <a:t>use</a:t>
            </a:r>
            <a:r>
              <a:rPr lang="sv-SE" sz="1600" dirty="0"/>
              <a:t> different </a:t>
            </a:r>
            <a:r>
              <a:rPr lang="sv-SE" sz="1600" dirty="0" err="1"/>
              <a:t>attributes</a:t>
            </a:r>
            <a:r>
              <a:rPr lang="sv-SE" sz="1600" dirty="0"/>
              <a:t> for different </a:t>
            </a:r>
            <a:r>
              <a:rPr lang="sv-SE" sz="1600" dirty="0" err="1"/>
              <a:t>concepts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46756D-7C20-402D-ADCD-8D5D23B628A0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5400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MVOT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938138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example, the </a:t>
            </a:r>
            <a:r>
              <a:rPr lang="en-US" sz="1600" b="1" dirty="0"/>
              <a:t>marketing and financial department </a:t>
            </a:r>
            <a:r>
              <a:rPr lang="en-US" sz="1600" dirty="0"/>
              <a:t>are both interested in </a:t>
            </a:r>
            <a:r>
              <a:rPr lang="en-US" sz="1600" b="1" dirty="0"/>
              <a:t>ad spending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/>
              <a:t>marketing department </a:t>
            </a:r>
            <a:r>
              <a:rPr lang="en-US" sz="1600" dirty="0"/>
              <a:t>is interested in</a:t>
            </a:r>
            <a:r>
              <a:rPr lang="en-US" sz="1600" b="1" dirty="0"/>
              <a:t> the effectiveness of advertise product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/>
              <a:t>financial department </a:t>
            </a:r>
            <a:r>
              <a:rPr lang="en-US" sz="1600" dirty="0"/>
              <a:t>is interested </a:t>
            </a:r>
            <a:r>
              <a:rPr lang="en-US" sz="1600" b="1" dirty="0"/>
              <a:t>cash flow</a:t>
            </a:r>
            <a:r>
              <a:rPr lang="en-US" sz="1600" dirty="0"/>
              <a:t>, for example, when </a:t>
            </a:r>
            <a:r>
              <a:rPr lang="en-US" sz="1600" b="1" dirty="0"/>
              <a:t>the invoices were payed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That is, different departments are interested in different numbers, and therefore, their reports differs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9DE832-E193-4774-A29E-1B059C1E1AF4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3891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The </a:t>
            </a:r>
            <a:r>
              <a:rPr lang="sv-SE" dirty="0" err="1"/>
              <a:t>need</a:t>
            </a:r>
            <a:r>
              <a:rPr lang="sv-SE" dirty="0"/>
              <a:t> for MVOT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938138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According</a:t>
            </a:r>
            <a:r>
              <a:rPr lang="sv-SE" sz="1600" dirty="0"/>
              <a:t> to </a:t>
            </a:r>
            <a:r>
              <a:rPr lang="sv-SE" sz="1600" dirty="0" err="1"/>
              <a:t>DalleMule</a:t>
            </a:r>
            <a:r>
              <a:rPr lang="sv-SE" sz="1600" dirty="0"/>
              <a:t> and Davenport (2017), </a:t>
            </a:r>
            <a:r>
              <a:rPr lang="sv-SE" sz="1600" b="1" dirty="0"/>
              <a:t>the </a:t>
            </a:r>
            <a:r>
              <a:rPr lang="sv-SE" sz="1600" b="1" dirty="0" err="1"/>
              <a:t>need</a:t>
            </a:r>
            <a:r>
              <a:rPr lang="sv-SE" sz="1600" b="1" dirty="0"/>
              <a:t> for SSOT is </a:t>
            </a:r>
            <a:r>
              <a:rPr lang="sv-SE" sz="1600" b="1" dirty="0" err="1"/>
              <a:t>well</a:t>
            </a:r>
            <a:r>
              <a:rPr lang="sv-SE" sz="1600" b="1" dirty="0"/>
              <a:t> </a:t>
            </a:r>
            <a:r>
              <a:rPr lang="sv-SE" sz="1600" b="1" dirty="0" err="1"/>
              <a:t>understood</a:t>
            </a:r>
            <a:r>
              <a:rPr lang="sv-SE" sz="1600" b="1" dirty="0"/>
              <a:t>, </a:t>
            </a:r>
            <a:r>
              <a:rPr lang="sv-SE" sz="1600" b="1" dirty="0" err="1"/>
              <a:t>but</a:t>
            </a:r>
            <a:r>
              <a:rPr lang="sv-SE" sz="1600" b="1" dirty="0"/>
              <a:t> not the </a:t>
            </a:r>
            <a:r>
              <a:rPr lang="sv-SE" sz="1600" b="1" dirty="0" err="1"/>
              <a:t>need</a:t>
            </a:r>
            <a:r>
              <a:rPr lang="sv-SE" sz="1600" b="1" dirty="0"/>
              <a:t> for MVOT is not</a:t>
            </a:r>
            <a:endParaRPr lang="sv-SE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1D31C-722F-4AAD-8E41-43E0E7E37509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228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Questions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 err="1"/>
              <a:t>What</a:t>
            </a:r>
            <a:r>
              <a:rPr lang="sv-SE" sz="1500" b="1" dirty="0"/>
              <a:t> is a data </a:t>
            </a:r>
            <a:r>
              <a:rPr lang="sv-SE" sz="1500" b="1" dirty="0" err="1"/>
              <a:t>strategy</a:t>
            </a:r>
            <a:r>
              <a:rPr lang="sv-SE" sz="1500" b="1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 err="1"/>
              <a:t>What</a:t>
            </a:r>
            <a:r>
              <a:rPr lang="sv-SE" sz="1500" b="1" dirty="0"/>
              <a:t> </a:t>
            </a:r>
            <a:r>
              <a:rPr lang="sv-SE" sz="1500" b="1" dirty="0" err="1"/>
              <a:t>should</a:t>
            </a:r>
            <a:r>
              <a:rPr lang="sv-SE" sz="1500" b="1" dirty="0"/>
              <a:t> a data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b="1" dirty="0" err="1"/>
              <a:t>include</a:t>
            </a:r>
            <a:r>
              <a:rPr lang="sv-SE" sz="1500" b="1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 err="1"/>
              <a:t>Why</a:t>
            </a:r>
            <a:r>
              <a:rPr lang="sv-SE" sz="1500" b="1" dirty="0"/>
              <a:t> do organisations </a:t>
            </a:r>
            <a:r>
              <a:rPr lang="sv-SE" sz="1500" b="1" dirty="0" err="1"/>
              <a:t>need</a:t>
            </a:r>
            <a:r>
              <a:rPr lang="sv-SE" sz="1500" b="1" dirty="0"/>
              <a:t> a data </a:t>
            </a:r>
            <a:r>
              <a:rPr lang="sv-SE" sz="1500" b="1" dirty="0" err="1"/>
              <a:t>strategy</a:t>
            </a:r>
            <a:r>
              <a:rPr lang="sv-SE" sz="1500" b="1" dirty="0"/>
              <a:t>?</a:t>
            </a:r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811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The </a:t>
            </a:r>
            <a:r>
              <a:rPr lang="sv-SE" dirty="0" err="1"/>
              <a:t>need</a:t>
            </a:r>
            <a:r>
              <a:rPr lang="sv-SE" dirty="0"/>
              <a:t> for MVOT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509760"/>
            <a:ext cx="6938138" cy="3269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Different business units have different needs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Therefore</a:t>
            </a:r>
            <a:r>
              <a:rPr lang="sv-SE" sz="1600" dirty="0"/>
              <a:t>, </a:t>
            </a:r>
            <a:r>
              <a:rPr lang="sv-SE" sz="1600" b="1" dirty="0"/>
              <a:t>SSOT data </a:t>
            </a:r>
            <a:r>
              <a:rPr lang="sv-SE" sz="1600" b="1" dirty="0" err="1"/>
              <a:t>need</a:t>
            </a:r>
            <a:r>
              <a:rPr lang="sv-SE" sz="1600" b="1" dirty="0"/>
              <a:t> to be </a:t>
            </a:r>
            <a:r>
              <a:rPr lang="sv-SE" sz="1600" b="1" dirty="0" err="1"/>
              <a:t>transformed</a:t>
            </a:r>
            <a:r>
              <a:rPr lang="sv-SE" sz="1600" b="1" dirty="0"/>
              <a:t>, </a:t>
            </a:r>
            <a:r>
              <a:rPr lang="sv-SE" sz="1600" b="1" dirty="0" err="1"/>
              <a:t>enriched</a:t>
            </a:r>
            <a:r>
              <a:rPr lang="sv-SE" sz="1600" b="1" dirty="0"/>
              <a:t> and </a:t>
            </a:r>
            <a:r>
              <a:rPr lang="sv-SE" sz="1600" b="1" dirty="0" err="1"/>
              <a:t>adapted</a:t>
            </a:r>
            <a:r>
              <a:rPr lang="sv-SE" sz="1600" b="1" dirty="0"/>
              <a:t> for different business </a:t>
            </a:r>
            <a:r>
              <a:rPr lang="sv-SE" sz="1600" b="1" dirty="0" err="1"/>
              <a:t>unit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/>
              <a:t>MVOT is the </a:t>
            </a:r>
            <a:r>
              <a:rPr lang="sv-SE" sz="1600" b="1" dirty="0" err="1"/>
              <a:t>result</a:t>
            </a:r>
            <a:r>
              <a:rPr lang="sv-SE" sz="1600" b="1" dirty="0"/>
              <a:t> </a:t>
            </a:r>
            <a:r>
              <a:rPr lang="sv-SE" sz="1600" b="1" dirty="0" err="1"/>
              <a:t>such</a:t>
            </a:r>
            <a:r>
              <a:rPr lang="sv-SE" sz="1600" b="1" dirty="0"/>
              <a:t> </a:t>
            </a:r>
            <a:r>
              <a:rPr lang="sv-SE" sz="1600" b="1" dirty="0" err="1"/>
              <a:t>business-specific</a:t>
            </a:r>
            <a:r>
              <a:rPr lang="sv-SE" sz="1600" b="1" dirty="0"/>
              <a:t> transformation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However, </a:t>
            </a:r>
            <a:r>
              <a:rPr lang="en-US" sz="1600" b="1" dirty="0"/>
              <a:t>MVOT must diverge from SSOT in a carefully controlled way otherwise </a:t>
            </a:r>
            <a:r>
              <a:rPr lang="en-US" sz="1600" b="1" dirty="0" err="1"/>
              <a:t>siloed</a:t>
            </a:r>
            <a:r>
              <a:rPr lang="en-US" sz="1600" b="1" dirty="0"/>
              <a:t> and uncontrolled MVOT will be created</a:t>
            </a:r>
          </a:p>
          <a:p>
            <a:pPr marL="0" indent="0"/>
            <a:endParaRPr lang="sv-SE" sz="1600" dirty="0"/>
          </a:p>
          <a:p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6CA17-5BB4-4E5B-B956-DB5DAF6036A3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152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Centralized</a:t>
            </a:r>
            <a:r>
              <a:rPr lang="sv-SE" dirty="0"/>
              <a:t> or a </a:t>
            </a:r>
            <a:r>
              <a:rPr lang="sv-SE" dirty="0" err="1"/>
              <a:t>decentralized</a:t>
            </a:r>
            <a:r>
              <a:rPr lang="sv-SE" dirty="0"/>
              <a:t> data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211" y="1575210"/>
            <a:ext cx="7199395" cy="33195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/>
              <a:t>If an </a:t>
            </a:r>
            <a:r>
              <a:rPr lang="sv-SE" sz="1500" dirty="0" err="1"/>
              <a:t>organization</a:t>
            </a:r>
            <a:r>
              <a:rPr lang="sv-SE" sz="1500" dirty="0"/>
              <a:t> </a:t>
            </a:r>
            <a:r>
              <a:rPr lang="sv-SE" sz="1500" dirty="0" err="1"/>
              <a:t>should</a:t>
            </a:r>
            <a:r>
              <a:rPr lang="sv-SE" sz="1500" dirty="0"/>
              <a:t> </a:t>
            </a:r>
            <a:r>
              <a:rPr lang="sv-SE" sz="1500" dirty="0" err="1"/>
              <a:t>devolop</a:t>
            </a:r>
            <a:r>
              <a:rPr lang="sv-SE" sz="1500" dirty="0"/>
              <a:t> a </a:t>
            </a:r>
            <a:r>
              <a:rPr lang="sv-SE" sz="1500" b="1" dirty="0" err="1"/>
              <a:t>centralized</a:t>
            </a:r>
            <a:r>
              <a:rPr lang="sv-SE" sz="1500" b="1" dirty="0"/>
              <a:t> or a </a:t>
            </a:r>
            <a:r>
              <a:rPr lang="sv-SE" sz="1500" b="1" dirty="0" err="1"/>
              <a:t>decentralized</a:t>
            </a:r>
            <a:r>
              <a:rPr lang="sv-SE" sz="1500" b="1" dirty="0"/>
              <a:t> data management </a:t>
            </a:r>
            <a:r>
              <a:rPr lang="sv-SE" sz="1500" dirty="0" err="1"/>
              <a:t>depends</a:t>
            </a:r>
            <a:r>
              <a:rPr lang="sv-SE" sz="1500" dirty="0"/>
              <a:t> on the </a:t>
            </a:r>
            <a:r>
              <a:rPr lang="sv-SE" sz="1500" dirty="0" err="1"/>
              <a:t>organizations</a:t>
            </a:r>
            <a:r>
              <a:rPr lang="sv-SE" sz="1500" dirty="0"/>
              <a:t> </a:t>
            </a:r>
            <a:r>
              <a:rPr lang="sv-SE" sz="1500" dirty="0" err="1"/>
              <a:t>poisition</a:t>
            </a:r>
            <a:r>
              <a:rPr lang="sv-SE" sz="1500" dirty="0"/>
              <a:t> on the </a:t>
            </a:r>
            <a:r>
              <a:rPr lang="sv-SE" sz="1500" dirty="0" err="1"/>
              <a:t>offence-defence</a:t>
            </a:r>
            <a:r>
              <a:rPr lang="sv-SE" sz="1500" dirty="0"/>
              <a:t> </a:t>
            </a:r>
            <a:r>
              <a:rPr lang="sv-SE" sz="1500" dirty="0" err="1"/>
              <a:t>spectrum</a:t>
            </a:r>
            <a:r>
              <a:rPr lang="sv-SE" sz="15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/>
              <a:t>Organisations </a:t>
            </a:r>
            <a:r>
              <a:rPr lang="sv-SE" sz="1500" dirty="0" err="1"/>
              <a:t>with</a:t>
            </a:r>
            <a:r>
              <a:rPr lang="sv-SE" sz="1500" dirty="0"/>
              <a:t> a </a:t>
            </a:r>
            <a:r>
              <a:rPr lang="sv-SE" sz="1500" b="1" dirty="0"/>
              <a:t>defensive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dirty="0" err="1"/>
              <a:t>usually</a:t>
            </a:r>
            <a:r>
              <a:rPr lang="sv-SE" sz="1500" dirty="0"/>
              <a:t> </a:t>
            </a:r>
            <a:r>
              <a:rPr lang="sv-SE" sz="1500" dirty="0" err="1"/>
              <a:t>prefer</a:t>
            </a:r>
            <a:r>
              <a:rPr lang="sv-SE" sz="1500" dirty="0"/>
              <a:t> a </a:t>
            </a:r>
            <a:r>
              <a:rPr lang="sv-SE" sz="1500" b="1" dirty="0" err="1"/>
              <a:t>centralized</a:t>
            </a:r>
            <a:r>
              <a:rPr lang="sv-SE" sz="1500" b="1" dirty="0"/>
              <a:t> data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Organization</a:t>
            </a:r>
            <a:r>
              <a:rPr lang="sv-SE" sz="1500" dirty="0"/>
              <a:t> </a:t>
            </a:r>
            <a:r>
              <a:rPr lang="sv-SE" sz="1500" dirty="0" err="1"/>
              <a:t>with</a:t>
            </a:r>
            <a:r>
              <a:rPr lang="sv-SE" sz="1500" dirty="0"/>
              <a:t> a </a:t>
            </a:r>
            <a:r>
              <a:rPr lang="sv-SE" sz="1500" b="1" dirty="0"/>
              <a:t>offensive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dirty="0"/>
              <a:t>has a </a:t>
            </a:r>
            <a:r>
              <a:rPr lang="sv-SE" sz="1500" dirty="0" err="1"/>
              <a:t>more</a:t>
            </a:r>
            <a:r>
              <a:rPr lang="sv-SE" sz="1500" dirty="0"/>
              <a:t> </a:t>
            </a:r>
            <a:r>
              <a:rPr lang="sv-SE" sz="1500" b="1" dirty="0" err="1"/>
              <a:t>decentralised</a:t>
            </a:r>
            <a:r>
              <a:rPr lang="sv-SE" sz="1500" b="1" dirty="0"/>
              <a:t> data management</a:t>
            </a:r>
            <a:r>
              <a:rPr lang="sv-SE" sz="1500" dirty="0"/>
              <a:t>, </a:t>
            </a:r>
            <a:r>
              <a:rPr lang="sv-SE" sz="1500" dirty="0" err="1"/>
              <a:t>where</a:t>
            </a:r>
            <a:r>
              <a:rPr lang="sv-SE" sz="1500" dirty="0"/>
              <a:t> </a:t>
            </a:r>
            <a:r>
              <a:rPr lang="sv-SE" sz="1500" dirty="0" err="1"/>
              <a:t>Unit</a:t>
            </a:r>
            <a:r>
              <a:rPr lang="sv-SE" sz="1500" dirty="0"/>
              <a:t> </a:t>
            </a:r>
            <a:r>
              <a:rPr lang="sv-SE" sz="1500" dirty="0" err="1"/>
              <a:t>Chief</a:t>
            </a:r>
            <a:r>
              <a:rPr lang="sv-SE" sz="1500" dirty="0"/>
              <a:t> Data Officers </a:t>
            </a:r>
            <a:r>
              <a:rPr lang="sv-SE" sz="1500" dirty="0" err="1"/>
              <a:t>have</a:t>
            </a:r>
            <a:r>
              <a:rPr lang="sv-SE" sz="1500" dirty="0"/>
              <a:t> </a:t>
            </a:r>
            <a:r>
              <a:rPr lang="sv-SE" sz="1500" dirty="0" err="1"/>
              <a:t>responsibility</a:t>
            </a:r>
            <a:r>
              <a:rPr lang="sv-SE" sz="1500" dirty="0"/>
              <a:t> to MVOT and an Enterprise </a:t>
            </a:r>
            <a:r>
              <a:rPr lang="sv-SE" sz="1500" dirty="0" err="1"/>
              <a:t>Chief</a:t>
            </a:r>
            <a:r>
              <a:rPr lang="sv-SE" sz="1500" dirty="0"/>
              <a:t> Data Officer </a:t>
            </a:r>
            <a:r>
              <a:rPr lang="sv-SE" sz="1500" dirty="0" err="1"/>
              <a:t>owns</a:t>
            </a:r>
            <a:r>
              <a:rPr lang="sv-SE" sz="1500" dirty="0"/>
              <a:t> the SSOT</a:t>
            </a:r>
          </a:p>
          <a:p>
            <a:endParaRPr lang="sv-SE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7E0DC-018B-4C7B-B767-B41C350D91E7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308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elements </a:t>
            </a:r>
            <a:r>
              <a:rPr lang="sv-SE" dirty="0" err="1"/>
              <a:t>of</a:t>
            </a:r>
            <a:r>
              <a:rPr lang="sv-SE" dirty="0"/>
              <a:t> data </a:t>
            </a:r>
            <a:r>
              <a:rPr lang="sv-SE" dirty="0" err="1"/>
              <a:t>strategy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275533"/>
            <a:ext cx="7524686" cy="3427095"/>
          </a:xfrm>
        </p:spPr>
        <p:txBody>
          <a:bodyPr>
            <a:normAutofit/>
          </a:bodyPr>
          <a:lstStyle/>
          <a:p>
            <a:endParaRPr lang="sv-SE" sz="1400" dirty="0"/>
          </a:p>
          <a:p>
            <a:endParaRPr lang="sv-SE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6889"/>
              </p:ext>
            </p:extLst>
          </p:nvPr>
        </p:nvGraphicFramePr>
        <p:xfrm>
          <a:off x="872774" y="1348208"/>
          <a:ext cx="7527978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Defensive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Offensive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/>
                        <a:t>Key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baseline="0" dirty="0" err="1"/>
                        <a:t>objectives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Ensure</a:t>
                      </a:r>
                      <a:r>
                        <a:rPr lang="sv-SE" sz="1400" baseline="0" dirty="0"/>
                        <a:t> data </a:t>
                      </a:r>
                      <a:r>
                        <a:rPr lang="sv-SE" sz="1400" baseline="0" dirty="0" err="1"/>
                        <a:t>security</a:t>
                      </a:r>
                      <a:r>
                        <a:rPr lang="sv-SE" sz="1400" baseline="0" dirty="0"/>
                        <a:t>, </a:t>
                      </a:r>
                      <a:r>
                        <a:rPr lang="sv-SE" sz="1400" baseline="0" dirty="0" err="1"/>
                        <a:t>privacy</a:t>
                      </a:r>
                      <a:r>
                        <a:rPr lang="sv-SE" sz="1400" baseline="0" dirty="0"/>
                        <a:t>, </a:t>
                      </a:r>
                      <a:r>
                        <a:rPr lang="sv-SE" sz="1400" baseline="0" dirty="0" err="1"/>
                        <a:t>integrity</a:t>
                      </a:r>
                      <a:r>
                        <a:rPr lang="sv-SE" sz="1400" baseline="0" dirty="0"/>
                        <a:t>, </a:t>
                      </a:r>
                      <a:r>
                        <a:rPr lang="sv-SE" sz="1400" baseline="0" dirty="0" err="1"/>
                        <a:t>quality</a:t>
                      </a:r>
                      <a:r>
                        <a:rPr lang="sv-SE" sz="1400" baseline="0" dirty="0"/>
                        <a:t>, </a:t>
                      </a:r>
                      <a:r>
                        <a:rPr lang="sv-SE" sz="1400" baseline="0" dirty="0" err="1"/>
                        <a:t>regulatory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baseline="0" dirty="0" err="1"/>
                        <a:t>complience</a:t>
                      </a:r>
                      <a:r>
                        <a:rPr lang="sv-SE" sz="1400" baseline="0" dirty="0"/>
                        <a:t>, and </a:t>
                      </a:r>
                      <a:r>
                        <a:rPr lang="sv-SE" sz="1400" baseline="0" dirty="0" err="1"/>
                        <a:t>governance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Improve</a:t>
                      </a:r>
                      <a:r>
                        <a:rPr lang="sv-SE" sz="1400" baseline="0" dirty="0"/>
                        <a:t> innovation, </a:t>
                      </a:r>
                      <a:r>
                        <a:rPr lang="sv-SE" sz="1400" baseline="0" dirty="0" err="1"/>
                        <a:t>competitive</a:t>
                      </a:r>
                      <a:r>
                        <a:rPr lang="sv-SE" sz="1400" baseline="0" dirty="0"/>
                        <a:t> position and </a:t>
                      </a:r>
                      <a:r>
                        <a:rPr lang="sv-SE" sz="1400" baseline="0" dirty="0" err="1"/>
                        <a:t>profitability</a:t>
                      </a:r>
                      <a:endParaRPr lang="sv-SE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/>
                        <a:t>Core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activities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/>
                        <a:t>Activities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that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optimize</a:t>
                      </a:r>
                      <a:r>
                        <a:rPr lang="sv-SE" sz="1400" dirty="0"/>
                        <a:t> data </a:t>
                      </a:r>
                      <a:r>
                        <a:rPr lang="sv-SE" sz="1400" dirty="0" err="1"/>
                        <a:t>quality</a:t>
                      </a:r>
                      <a:r>
                        <a:rPr lang="sv-SE" sz="1400" dirty="0"/>
                        <a:t>, data </a:t>
                      </a:r>
                      <a:r>
                        <a:rPr lang="sv-SE" sz="1400" dirty="0" err="1"/>
                        <a:t>extraction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standarization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storage</a:t>
                      </a:r>
                      <a:r>
                        <a:rPr lang="sv-SE" sz="1400" dirty="0"/>
                        <a:t>,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Activities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that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optimize</a:t>
                      </a:r>
                      <a:r>
                        <a:rPr lang="sv-SE" sz="1400" dirty="0"/>
                        <a:t> data </a:t>
                      </a:r>
                      <a:r>
                        <a:rPr lang="sv-SE" sz="1400" dirty="0" err="1"/>
                        <a:t>analytics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modeling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visualization</a:t>
                      </a:r>
                      <a:r>
                        <a:rPr lang="sv-SE" sz="1400" dirty="0"/>
                        <a:t>, transformation</a:t>
                      </a:r>
                      <a:r>
                        <a:rPr lang="sv-SE" sz="1400" baseline="0" dirty="0"/>
                        <a:t> and </a:t>
                      </a:r>
                      <a:r>
                        <a:rPr lang="sv-SE" sz="1400" baseline="0" dirty="0" err="1"/>
                        <a:t>enrichment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Data management </a:t>
                      </a:r>
                      <a:r>
                        <a:rPr lang="sv-SE" sz="1400" dirty="0" err="1"/>
                        <a:t>orientation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Focus on</a:t>
                      </a:r>
                      <a:r>
                        <a:rPr lang="sv-SE" sz="1400" baseline="0" dirty="0"/>
                        <a:t> control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Focus</a:t>
                      </a:r>
                      <a:r>
                        <a:rPr lang="sv-SE" sz="1400" baseline="0" dirty="0"/>
                        <a:t> on flexibility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/>
                        <a:t>Enabling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baseline="0" dirty="0" err="1"/>
                        <a:t>a</a:t>
                      </a:r>
                      <a:r>
                        <a:rPr lang="sv-SE" sz="1400" dirty="0" err="1"/>
                        <a:t>rchitecture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Single</a:t>
                      </a:r>
                      <a:r>
                        <a:rPr lang="sv-SE" sz="1400" baseline="0" dirty="0"/>
                        <a:t> source </a:t>
                      </a:r>
                      <a:r>
                        <a:rPr lang="sv-SE" sz="1400" baseline="0" dirty="0" err="1"/>
                        <a:t>of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baseline="0" dirty="0" err="1"/>
                        <a:t>truth</a:t>
                      </a:r>
                      <a:r>
                        <a:rPr lang="sv-SE" sz="1400" baseline="0" dirty="0"/>
                        <a:t> (SSOT)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Multiple</a:t>
                      </a:r>
                      <a:r>
                        <a:rPr lang="sv-SE" sz="1400" baseline="0" dirty="0"/>
                        <a:t> sources </a:t>
                      </a:r>
                      <a:r>
                        <a:rPr lang="sv-SE" sz="1400" baseline="0" dirty="0" err="1"/>
                        <a:t>of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baseline="0" dirty="0" err="1"/>
                        <a:t>truth</a:t>
                      </a:r>
                      <a:r>
                        <a:rPr lang="sv-SE" sz="1400" baseline="0" dirty="0"/>
                        <a:t> (MVOT)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B6E012-E4CA-40B0-9E70-DB6DB6104DA1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9967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0" indent="0"/>
            <a:r>
              <a:rPr lang="sv-SE" sz="2000" b="1" dirty="0"/>
              <a:t>Data </a:t>
            </a:r>
            <a:r>
              <a:rPr lang="sv-SE" sz="2000" b="1" dirty="0" err="1"/>
              <a:t>governance</a:t>
            </a:r>
            <a:r>
              <a:rPr lang="sv-SE" sz="2000" b="1" dirty="0"/>
              <a:t> – </a:t>
            </a:r>
            <a:r>
              <a:rPr lang="sv-SE" sz="2000" b="1" dirty="0" err="1"/>
              <a:t>focusing</a:t>
            </a:r>
            <a:r>
              <a:rPr lang="sv-SE" sz="2000" b="1" dirty="0"/>
              <a:t> on a defensive data </a:t>
            </a:r>
            <a:r>
              <a:rPr lang="sv-SE" sz="2000" b="1" dirty="0" err="1"/>
              <a:t>strategy</a:t>
            </a:r>
            <a:r>
              <a:rPr lang="sv-SE" sz="2000" b="1" dirty="0"/>
              <a:t> – </a:t>
            </a:r>
            <a:r>
              <a:rPr lang="sv-SE" sz="2000" b="1" dirty="0" err="1"/>
              <a:t>but</a:t>
            </a:r>
            <a:r>
              <a:rPr lang="sv-SE" sz="2000" b="1" dirty="0"/>
              <a:t> is a </a:t>
            </a:r>
            <a:r>
              <a:rPr lang="sv-SE" sz="2000" b="1" dirty="0" err="1"/>
              <a:t>good</a:t>
            </a:r>
            <a:r>
              <a:rPr lang="sv-SE" sz="2000" b="1" dirty="0"/>
              <a:t> </a:t>
            </a:r>
            <a:r>
              <a:rPr lang="sv-SE" sz="2000" b="1" dirty="0" err="1"/>
              <a:t>base</a:t>
            </a:r>
            <a:r>
              <a:rPr lang="sv-SE" sz="2000" b="1" dirty="0"/>
              <a:t> for an offensive as </a:t>
            </a:r>
            <a:r>
              <a:rPr lang="sv-SE" sz="2000" b="1" dirty="0" err="1"/>
              <a:t>well</a:t>
            </a:r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502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Data </a:t>
            </a:r>
            <a:r>
              <a:rPr lang="sv-SE" sz="2400" dirty="0" err="1"/>
              <a:t>governance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673" y="1224234"/>
            <a:ext cx="7938898" cy="4299942"/>
          </a:xfrm>
        </p:spPr>
        <p:txBody>
          <a:bodyPr>
            <a:noAutofit/>
          </a:bodyPr>
          <a:lstStyle/>
          <a:p>
            <a:r>
              <a:rPr lang="sv-SE" sz="1600" dirty="0"/>
              <a:t>Data governance aims to move data from an </a:t>
            </a:r>
            <a:r>
              <a:rPr lang="sv-SE" sz="1600" b="1" dirty="0"/>
              <a:t>ungoverned state </a:t>
            </a:r>
            <a:r>
              <a:rPr lang="sv-SE" sz="1600" dirty="0"/>
              <a:t>to a </a:t>
            </a:r>
            <a:r>
              <a:rPr lang="sv-SE" sz="1600" b="1" dirty="0" err="1"/>
              <a:t>governed</a:t>
            </a:r>
            <a:r>
              <a:rPr lang="sv-SE" sz="1600" b="1" dirty="0"/>
              <a:t> </a:t>
            </a:r>
            <a:r>
              <a:rPr lang="sv-SE" sz="1600" b="1" dirty="0" err="1"/>
              <a:t>state</a:t>
            </a:r>
            <a:r>
              <a:rPr lang="sv-SE" sz="1600" dirty="0"/>
              <a:t>, </a:t>
            </a:r>
            <a:r>
              <a:rPr lang="sv-SE" sz="1600" dirty="0" err="1"/>
              <a:t>meaning</a:t>
            </a:r>
            <a:r>
              <a:rPr lang="sv-SE" sz="1600" dirty="0"/>
              <a:t>:</a:t>
            </a:r>
          </a:p>
          <a:p>
            <a:pPr lvl="1"/>
            <a:r>
              <a:rPr lang="sv-SE" sz="1600" dirty="0"/>
              <a:t>data </a:t>
            </a:r>
            <a:r>
              <a:rPr lang="sv-SE" sz="1600" dirty="0" err="1"/>
              <a:t>shall</a:t>
            </a:r>
            <a:r>
              <a:rPr lang="sv-SE" sz="1600" dirty="0"/>
              <a:t> be </a:t>
            </a:r>
            <a:r>
              <a:rPr lang="sv-SE" sz="1600" dirty="0" err="1"/>
              <a:t>owned</a:t>
            </a:r>
            <a:r>
              <a:rPr lang="sv-SE" sz="1600" dirty="0"/>
              <a:t> </a:t>
            </a:r>
          </a:p>
          <a:p>
            <a:pPr lvl="1"/>
            <a:r>
              <a:rPr lang="sv-SE" sz="1600" dirty="0"/>
              <a:t>data </a:t>
            </a:r>
            <a:r>
              <a:rPr lang="sv-SE" sz="1600" dirty="0" err="1"/>
              <a:t>shall</a:t>
            </a:r>
            <a:r>
              <a:rPr lang="sv-SE" sz="1600" dirty="0"/>
              <a:t> be </a:t>
            </a:r>
            <a:r>
              <a:rPr lang="sv-SE" sz="1600" dirty="0" err="1"/>
              <a:t>understood</a:t>
            </a:r>
            <a:r>
              <a:rPr lang="sv-SE" sz="1600" dirty="0"/>
              <a:t>, </a:t>
            </a:r>
            <a:r>
              <a:rPr lang="sv-SE" sz="1600" dirty="0" err="1"/>
              <a:t>inventoried</a:t>
            </a:r>
            <a:r>
              <a:rPr lang="sv-SE" sz="1600" dirty="0"/>
              <a:t> and </a:t>
            </a:r>
            <a:r>
              <a:rPr lang="sv-SE" sz="1600" dirty="0" err="1"/>
              <a:t>quality</a:t>
            </a:r>
            <a:r>
              <a:rPr lang="sv-SE" sz="1600" dirty="0"/>
              <a:t> </a:t>
            </a:r>
            <a:r>
              <a:rPr lang="sv-SE" sz="1600" dirty="0" err="1"/>
              <a:t>checked</a:t>
            </a:r>
            <a:r>
              <a:rPr lang="sv-SE" sz="1600" dirty="0"/>
              <a:t> as </a:t>
            </a:r>
            <a:r>
              <a:rPr lang="sv-SE" sz="1600" dirty="0" err="1"/>
              <a:t>well</a:t>
            </a:r>
            <a:r>
              <a:rPr lang="sv-SE" sz="1600" dirty="0"/>
              <a:t> as </a:t>
            </a:r>
            <a:r>
              <a:rPr lang="sv-SE" sz="1600" dirty="0" err="1"/>
              <a:t>corrected</a:t>
            </a:r>
            <a:r>
              <a:rPr lang="sv-SE" sz="1600" dirty="0"/>
              <a:t> </a:t>
            </a:r>
            <a:r>
              <a:rPr lang="sv-SE" sz="1600" dirty="0" err="1"/>
              <a:t>when</a:t>
            </a:r>
            <a:r>
              <a:rPr lang="sv-SE" sz="1600" dirty="0"/>
              <a:t> data-</a:t>
            </a:r>
            <a:r>
              <a:rPr lang="sv-SE" sz="1600" dirty="0" err="1"/>
              <a:t>related</a:t>
            </a:r>
            <a:r>
              <a:rPr lang="sv-SE" sz="1600" dirty="0"/>
              <a:t> </a:t>
            </a:r>
            <a:r>
              <a:rPr lang="sv-SE" sz="1600" dirty="0" err="1"/>
              <a:t>issues</a:t>
            </a:r>
            <a:r>
              <a:rPr lang="sv-SE" sz="1600" dirty="0"/>
              <a:t> </a:t>
            </a:r>
            <a:r>
              <a:rPr lang="sv-SE" sz="1600" dirty="0" err="1"/>
              <a:t>appear</a:t>
            </a:r>
            <a:r>
              <a:rPr lang="sv-SE" sz="1600" dirty="0"/>
              <a:t> </a:t>
            </a:r>
          </a:p>
          <a:p>
            <a:pPr lvl="1"/>
            <a:r>
              <a:rPr lang="sv-SE" sz="1600" dirty="0"/>
              <a:t>data </a:t>
            </a:r>
            <a:r>
              <a:rPr lang="sv-SE" sz="1600" dirty="0" err="1"/>
              <a:t>shall</a:t>
            </a:r>
            <a:r>
              <a:rPr lang="sv-SE" sz="1600" dirty="0"/>
              <a:t> be </a:t>
            </a:r>
            <a:r>
              <a:rPr lang="sv-SE" sz="1600" dirty="0" err="1"/>
              <a:t>wisely</a:t>
            </a:r>
            <a:r>
              <a:rPr lang="sv-SE" sz="1600" dirty="0"/>
              <a:t> </a:t>
            </a:r>
            <a:r>
              <a:rPr lang="sv-SE" sz="1600" dirty="0" err="1"/>
              <a:t>used</a:t>
            </a:r>
            <a:endParaRPr lang="sv-SE" sz="1600" dirty="0"/>
          </a:p>
          <a:p>
            <a:pPr lvl="1"/>
            <a:endParaRPr lang="sv-SE" sz="1600" dirty="0"/>
          </a:p>
          <a:p>
            <a:endParaRPr lang="sv-SE" sz="1600" dirty="0"/>
          </a:p>
          <a:p>
            <a:pPr marL="457200" lvl="1" indent="0">
              <a:buNone/>
            </a:pPr>
            <a:endParaRPr lang="sv-SE" sz="1500" dirty="0"/>
          </a:p>
          <a:p>
            <a:pPr lvl="1">
              <a:buNone/>
            </a:pPr>
            <a:r>
              <a:rPr lang="sv-SE" sz="15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8856" y="4776239"/>
            <a:ext cx="439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Plotkin</a:t>
            </a:r>
            <a:r>
              <a:rPr lang="sv-SE" sz="1200" dirty="0"/>
              <a:t> D. (2014) Data Stewardship, Morgan Kaufmann Publishers)</a:t>
            </a:r>
          </a:p>
        </p:txBody>
      </p:sp>
    </p:spTree>
    <p:extLst>
      <p:ext uri="{BB962C8B-B14F-4D97-AF65-F5344CB8AC3E}">
        <p14:creationId xmlns:p14="http://schemas.microsoft.com/office/powerpoint/2010/main" val="157665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3"/>
    </mc:Choice>
    <mc:Fallback xmlns="">
      <p:transition spd="slow" advTm="13623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Governed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75" y="1236117"/>
            <a:ext cx="8581625" cy="4299942"/>
          </a:xfrm>
        </p:spPr>
        <p:txBody>
          <a:bodyPr>
            <a:noAutofit/>
          </a:bodyPr>
          <a:lstStyle/>
          <a:p>
            <a:r>
              <a:rPr lang="sv-SE" sz="1600" b="1" dirty="0"/>
              <a:t>Governed data require</a:t>
            </a:r>
            <a:r>
              <a:rPr lang="sv-SE" sz="1600" dirty="0"/>
              <a:t>:</a:t>
            </a:r>
          </a:p>
          <a:p>
            <a:pPr lvl="1"/>
            <a:r>
              <a:rPr lang="sv-SE" sz="1600" dirty="0"/>
              <a:t>standardized business names </a:t>
            </a:r>
          </a:p>
          <a:p>
            <a:pPr lvl="1"/>
            <a:r>
              <a:rPr lang="sv-SE" sz="1600" dirty="0"/>
              <a:t>standardized business definitions </a:t>
            </a:r>
          </a:p>
          <a:p>
            <a:pPr lvl="1"/>
            <a:r>
              <a:rPr lang="sv-SE" sz="1600" dirty="0"/>
              <a:t>specified rules for data creation – specifying what is needed for creating certain data </a:t>
            </a:r>
          </a:p>
          <a:p>
            <a:pPr lvl="1"/>
            <a:r>
              <a:rPr lang="sv-SE" sz="1600" dirty="0"/>
              <a:t>specified rules for usage of the data – specifying for which purpose the certain data can or cannot be used</a:t>
            </a:r>
          </a:p>
          <a:p>
            <a:pPr lvl="1"/>
            <a:r>
              <a:rPr lang="sv-SE" sz="1600" dirty="0"/>
              <a:t>specified rules of data </a:t>
            </a:r>
            <a:r>
              <a:rPr lang="sv-SE" sz="1600" dirty="0" err="1"/>
              <a:t>quality</a:t>
            </a:r>
            <a:r>
              <a:rPr lang="sv-SE" sz="1600" dirty="0"/>
              <a:t> (in order to </a:t>
            </a:r>
            <a:r>
              <a:rPr lang="sv-SE" sz="1600" dirty="0" err="1"/>
              <a:t>achieve</a:t>
            </a:r>
            <a:r>
              <a:rPr lang="sv-SE" sz="1600" dirty="0"/>
              <a:t> and check </a:t>
            </a:r>
            <a:r>
              <a:rPr lang="sv-SE" sz="1600" dirty="0" err="1"/>
              <a:t>such</a:t>
            </a:r>
            <a:r>
              <a:rPr lang="sv-SE" sz="1600" dirty="0"/>
              <a:t> </a:t>
            </a:r>
            <a:r>
              <a:rPr lang="sv-SE" sz="1600" dirty="0" err="1"/>
              <a:t>quality</a:t>
            </a:r>
            <a:r>
              <a:rPr lang="sv-SE" sz="1600" dirty="0"/>
              <a:t>)</a:t>
            </a:r>
          </a:p>
          <a:p>
            <a:pPr lvl="1"/>
            <a:r>
              <a:rPr lang="sv-SE" sz="1600" dirty="0" err="1"/>
              <a:t>documented</a:t>
            </a:r>
            <a:r>
              <a:rPr lang="sv-SE" sz="1600" dirty="0"/>
              <a:t> physical location </a:t>
            </a:r>
            <a:r>
              <a:rPr lang="sv-SE" sz="1600" dirty="0" err="1"/>
              <a:t>of</a:t>
            </a:r>
            <a:r>
              <a:rPr lang="sv-SE" sz="1600" dirty="0"/>
              <a:t> the </a:t>
            </a:r>
            <a:r>
              <a:rPr lang="sv-SE" sz="1600" dirty="0" err="1"/>
              <a:t>physical</a:t>
            </a:r>
            <a:r>
              <a:rPr lang="sv-SE" sz="1600" dirty="0"/>
              <a:t> instances of the data </a:t>
            </a:r>
          </a:p>
          <a:p>
            <a:pPr lvl="1"/>
            <a:r>
              <a:rPr lang="sv-SE" sz="1600" dirty="0"/>
              <a:t>specified data governors and data stewards responsible for the data</a:t>
            </a:r>
          </a:p>
          <a:p>
            <a:pPr lvl="1"/>
            <a:endParaRPr lang="sv-SE" sz="1600" dirty="0"/>
          </a:p>
          <a:p>
            <a:pPr lvl="1"/>
            <a:endParaRPr lang="sv-SE" sz="1600" dirty="0"/>
          </a:p>
          <a:p>
            <a:pPr lvl="1"/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pPr lvl="1">
              <a:buNone/>
            </a:pPr>
            <a:r>
              <a:rPr lang="sv-SE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E447B-1031-40B9-BA3A-0487D97F73DF}"/>
              </a:ext>
            </a:extLst>
          </p:cNvPr>
          <p:cNvSpPr txBox="1"/>
          <p:nvPr/>
        </p:nvSpPr>
        <p:spPr>
          <a:xfrm>
            <a:off x="4618856" y="4776239"/>
            <a:ext cx="439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Plotkin</a:t>
            </a:r>
            <a:r>
              <a:rPr lang="sv-SE" sz="1200" dirty="0"/>
              <a:t> D. (2014) Data Stewardship, Morgan Kaufmann Publishers)</a:t>
            </a:r>
          </a:p>
        </p:txBody>
      </p:sp>
    </p:spTree>
    <p:extLst>
      <p:ext uri="{BB962C8B-B14F-4D97-AF65-F5344CB8AC3E}">
        <p14:creationId xmlns:p14="http://schemas.microsoft.com/office/powerpoint/2010/main" val="240189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211"/>
    </mc:Choice>
    <mc:Fallback xmlns="">
      <p:transition spd="slow" advTm="8021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551506" y="143838"/>
            <a:ext cx="1469204" cy="9657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/>
          <p:cNvSpPr/>
          <p:nvPr/>
        </p:nvSpPr>
        <p:spPr>
          <a:xfrm>
            <a:off x="1464846" y="4094785"/>
            <a:ext cx="2001243" cy="599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ounded Rectangle 15"/>
          <p:cNvSpPr/>
          <p:nvPr/>
        </p:nvSpPr>
        <p:spPr>
          <a:xfrm>
            <a:off x="567760" y="1188222"/>
            <a:ext cx="7541070" cy="38005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3299790" y="1309058"/>
            <a:ext cx="2255621" cy="599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68" y="192044"/>
            <a:ext cx="6850800" cy="596700"/>
          </a:xfrm>
        </p:spPr>
        <p:txBody>
          <a:bodyPr/>
          <a:lstStyle/>
          <a:p>
            <a:r>
              <a:rPr lang="sv-SE" dirty="0"/>
              <a:t>Drivers for moving data to a governed state</a:t>
            </a:r>
          </a:p>
        </p:txBody>
      </p:sp>
      <p:sp>
        <p:nvSpPr>
          <p:cNvPr id="4" name="Oval 3"/>
          <p:cNvSpPr/>
          <p:nvPr/>
        </p:nvSpPr>
        <p:spPr>
          <a:xfrm>
            <a:off x="3743864" y="2553416"/>
            <a:ext cx="1466491" cy="12767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726612" y="2881217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Governed data</a:t>
            </a:r>
          </a:p>
        </p:txBody>
      </p:sp>
      <p:sp>
        <p:nvSpPr>
          <p:cNvPr id="6" name="Down Arrow 5"/>
          <p:cNvSpPr/>
          <p:nvPr/>
        </p:nvSpPr>
        <p:spPr>
          <a:xfrm>
            <a:off x="4177267" y="2053416"/>
            <a:ext cx="509429" cy="436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Down Arrow 6"/>
          <p:cNvSpPr/>
          <p:nvPr/>
        </p:nvSpPr>
        <p:spPr>
          <a:xfrm rot="18264167">
            <a:off x="3113896" y="2504773"/>
            <a:ext cx="509429" cy="436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Down Arrow 7"/>
          <p:cNvSpPr/>
          <p:nvPr/>
        </p:nvSpPr>
        <p:spPr>
          <a:xfrm rot="14508137">
            <a:off x="3392048" y="3654200"/>
            <a:ext cx="509429" cy="436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Down Arrow 8"/>
          <p:cNvSpPr/>
          <p:nvPr/>
        </p:nvSpPr>
        <p:spPr>
          <a:xfrm rot="3508408">
            <a:off x="5184543" y="2539134"/>
            <a:ext cx="509429" cy="436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Down Arrow 9"/>
          <p:cNvSpPr/>
          <p:nvPr/>
        </p:nvSpPr>
        <p:spPr>
          <a:xfrm rot="7185310">
            <a:off x="5184544" y="3618315"/>
            <a:ext cx="509429" cy="436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/>
          <p:cNvSpPr/>
          <p:nvPr/>
        </p:nvSpPr>
        <p:spPr>
          <a:xfrm>
            <a:off x="717169" y="2139854"/>
            <a:ext cx="2152546" cy="599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711047" y="2115481"/>
            <a:ext cx="2235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Implementing master data management</a:t>
            </a:r>
          </a:p>
          <a:p>
            <a:endParaRPr lang="sv-SE" b="1" dirty="0"/>
          </a:p>
        </p:txBody>
      </p:sp>
      <p:sp>
        <p:nvSpPr>
          <p:cNvPr id="24" name="Rectangle 23"/>
          <p:cNvSpPr/>
          <p:nvPr/>
        </p:nvSpPr>
        <p:spPr>
          <a:xfrm>
            <a:off x="5847239" y="2240943"/>
            <a:ext cx="2001243" cy="599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5785903" y="3929058"/>
            <a:ext cx="2001243" cy="599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ctangle 25"/>
          <p:cNvSpPr/>
          <p:nvPr/>
        </p:nvSpPr>
        <p:spPr>
          <a:xfrm>
            <a:off x="1401249" y="3929058"/>
            <a:ext cx="2001243" cy="9073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1416215" y="3901783"/>
            <a:ext cx="1904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Implementing data warehousing and BI solutioms</a:t>
            </a:r>
          </a:p>
          <a:p>
            <a:endParaRPr lang="sv-SE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61245" y="1300364"/>
            <a:ext cx="253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Implementing information security</a:t>
            </a:r>
          </a:p>
          <a:p>
            <a:endParaRPr lang="sv-SE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09325" y="3913030"/>
            <a:ext cx="173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Developing new systems</a:t>
            </a:r>
          </a:p>
          <a:p>
            <a:endParaRPr lang="sv-SE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80911" y="2194203"/>
            <a:ext cx="173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Improving data quality</a:t>
            </a:r>
          </a:p>
          <a:p>
            <a:endParaRPr lang="sv-SE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6345" y="3074870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Ungoverned data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1725" y="1354066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Ungoverned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78869" y="1441350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Ungoverned 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68069" y="3015081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Ungoverned 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56809" y="4374695"/>
            <a:ext cx="148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Ungoverned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C8E374-6C22-4A89-BE2B-9C093534FDE2}"/>
              </a:ext>
            </a:extLst>
          </p:cNvPr>
          <p:cNvSpPr txBox="1"/>
          <p:nvPr/>
        </p:nvSpPr>
        <p:spPr>
          <a:xfrm rot="16200000">
            <a:off x="6638417" y="2683832"/>
            <a:ext cx="439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Plotkin</a:t>
            </a:r>
            <a:r>
              <a:rPr lang="sv-SE" sz="1200" dirty="0"/>
              <a:t> D. (2014) Data Stewardship, Morgan Kaufmann Publishers)</a:t>
            </a:r>
          </a:p>
        </p:txBody>
      </p:sp>
    </p:spTree>
    <p:extLst>
      <p:ext uri="{BB962C8B-B14F-4D97-AF65-F5344CB8AC3E}">
        <p14:creationId xmlns:p14="http://schemas.microsoft.com/office/powerpoint/2010/main" val="378776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22"/>
    </mc:Choice>
    <mc:Fallback xmlns="">
      <p:transition spd="slow" advTm="8582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0" indent="0"/>
            <a:r>
              <a:rPr lang="sv-SE" sz="2000" b="1" dirty="0"/>
              <a:t>Data science – </a:t>
            </a:r>
            <a:r>
              <a:rPr lang="sv-SE" sz="2000" b="1" dirty="0" err="1"/>
              <a:t>focusing</a:t>
            </a:r>
            <a:r>
              <a:rPr lang="sv-SE" sz="2000" b="1" dirty="0"/>
              <a:t> on an offensive data </a:t>
            </a:r>
            <a:r>
              <a:rPr lang="sv-SE" sz="2000" b="1" dirty="0" err="1"/>
              <a:t>strategy</a:t>
            </a:r>
            <a:r>
              <a:rPr lang="sv-SE" sz="2000" b="1" dirty="0"/>
              <a:t> </a:t>
            </a:r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597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Questions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How to </a:t>
            </a:r>
            <a:r>
              <a:rPr lang="sv-SE" sz="1500" b="1" dirty="0" err="1"/>
              <a:t>identify</a:t>
            </a:r>
            <a:r>
              <a:rPr lang="sv-SE" sz="1500" b="1" dirty="0"/>
              <a:t> new data-driven solutions, </a:t>
            </a:r>
            <a:r>
              <a:rPr lang="sv-SE" sz="1500" b="1" dirty="0" err="1"/>
              <a:t>including</a:t>
            </a:r>
            <a:r>
              <a:rPr lang="sv-SE" sz="1500" b="1" dirty="0"/>
              <a:t> AI, in an </a:t>
            </a:r>
            <a:r>
              <a:rPr lang="sv-SE" sz="1500" b="1" dirty="0" err="1"/>
              <a:t>organization</a:t>
            </a:r>
            <a:r>
              <a:rPr lang="sv-SE" sz="1500" b="1" dirty="0"/>
              <a:t>?</a:t>
            </a:r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496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0" indent="0"/>
            <a:r>
              <a:rPr lang="sv-SE" sz="2000" b="1" dirty="0" err="1"/>
              <a:t>Method</a:t>
            </a:r>
            <a:r>
              <a:rPr lang="sv-SE" sz="2000" b="1" dirty="0"/>
              <a:t> for </a:t>
            </a:r>
            <a:r>
              <a:rPr lang="sv-SE" sz="2000" b="1" dirty="0" err="1"/>
              <a:t>identifying</a:t>
            </a:r>
            <a:r>
              <a:rPr lang="sv-SE" sz="2000" b="1" dirty="0"/>
              <a:t>, </a:t>
            </a:r>
            <a:r>
              <a:rPr lang="sv-SE" sz="2000" b="1" dirty="0" err="1"/>
              <a:t>architecting</a:t>
            </a:r>
            <a:r>
              <a:rPr lang="sv-SE" sz="2000" b="1" dirty="0"/>
              <a:t> and </a:t>
            </a:r>
            <a:r>
              <a:rPr lang="sv-SE" sz="2000" b="1" dirty="0" err="1"/>
              <a:t>developing</a:t>
            </a:r>
            <a:r>
              <a:rPr lang="sv-SE" sz="2000" b="1" dirty="0"/>
              <a:t> data-driven solutions, </a:t>
            </a:r>
            <a:r>
              <a:rPr lang="sv-SE" sz="2000" b="1" dirty="0" err="1"/>
              <a:t>including</a:t>
            </a:r>
            <a:r>
              <a:rPr lang="sv-SE" sz="2000" b="1" dirty="0"/>
              <a:t> AI, in an </a:t>
            </a:r>
            <a:r>
              <a:rPr lang="sv-SE" sz="2000" b="1" dirty="0" err="1"/>
              <a:t>organization</a:t>
            </a:r>
            <a:endParaRPr lang="sv-SE" sz="2000" b="1" dirty="0"/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476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0" indent="0"/>
            <a:r>
              <a:rPr lang="sv-SE" sz="2000" b="1" dirty="0"/>
              <a:t>Data </a:t>
            </a:r>
            <a:r>
              <a:rPr lang="sv-SE" sz="2000" b="1" dirty="0" err="1"/>
              <a:t>strategy</a:t>
            </a:r>
            <a:endParaRPr lang="sv-SE" sz="2000" b="1" dirty="0"/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87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B65EA5C-42EC-43D1-9F5B-D24B40AAA270}"/>
              </a:ext>
            </a:extLst>
          </p:cNvPr>
          <p:cNvSpPr/>
          <p:nvPr/>
        </p:nvSpPr>
        <p:spPr>
          <a:xfrm>
            <a:off x="7800109" y="161636"/>
            <a:ext cx="1196109" cy="11360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DF7B-B821-4A5D-824A-F4AC49460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705" y="1433609"/>
            <a:ext cx="7692043" cy="339585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1400" b="1" dirty="0"/>
              <a:t>The </a:t>
            </a:r>
            <a:r>
              <a:rPr lang="sv-SE" sz="1400" b="1" dirty="0" err="1"/>
              <a:t>method</a:t>
            </a:r>
            <a:r>
              <a:rPr lang="sv-SE" sz="1400" b="1" dirty="0"/>
              <a:t> is </a:t>
            </a:r>
            <a:r>
              <a:rPr lang="sv-SE" sz="1400" b="1" dirty="0" err="1"/>
              <a:t>presented</a:t>
            </a:r>
            <a:r>
              <a:rPr lang="sv-SE" sz="1400" b="1" dirty="0"/>
              <a:t> in </a:t>
            </a:r>
            <a:r>
              <a:rPr lang="sv-SE" sz="1400" b="1" dirty="0" err="1"/>
              <a:t>Schmarzo</a:t>
            </a:r>
            <a:r>
              <a:rPr lang="sv-SE" sz="1400" b="1" dirty="0"/>
              <a:t> (2013) and </a:t>
            </a:r>
            <a:r>
              <a:rPr lang="sv-SE" sz="1400" b="1" dirty="0" err="1"/>
              <a:t>are</a:t>
            </a:r>
            <a:r>
              <a:rPr lang="sv-SE" sz="1400" b="1" dirty="0"/>
              <a:t> </a:t>
            </a:r>
            <a:r>
              <a:rPr lang="sv-SE" sz="1400" b="1" dirty="0" err="1"/>
              <a:t>developed</a:t>
            </a:r>
            <a:r>
              <a:rPr lang="sv-SE" sz="1400" b="1" dirty="0"/>
              <a:t> for </a:t>
            </a:r>
            <a:r>
              <a:rPr lang="sv-SE" sz="1400" b="1" dirty="0" err="1"/>
              <a:t>big</a:t>
            </a:r>
            <a:r>
              <a:rPr lang="sv-SE" sz="1400" b="1" dirty="0"/>
              <a:t> data – not </a:t>
            </a:r>
            <a:r>
              <a:rPr lang="sv-SE" sz="1400" b="1" dirty="0" err="1"/>
              <a:t>explicitly</a:t>
            </a:r>
            <a:r>
              <a:rPr lang="sv-SE" sz="1400" b="1" dirty="0"/>
              <a:t> for AI, </a:t>
            </a:r>
            <a:r>
              <a:rPr lang="sv-SE" sz="1400" b="1" dirty="0" err="1"/>
              <a:t>but</a:t>
            </a:r>
            <a:r>
              <a:rPr lang="sv-SE" sz="1400" b="1" dirty="0"/>
              <a:t> I </a:t>
            </a:r>
            <a:r>
              <a:rPr lang="sv-SE" sz="1400" b="1" dirty="0" err="1"/>
              <a:t>have</a:t>
            </a:r>
            <a:r>
              <a:rPr lang="sv-SE" sz="1400" b="1" dirty="0"/>
              <a:t> </a:t>
            </a:r>
            <a:r>
              <a:rPr lang="sv-SE" sz="1400" b="1" dirty="0" err="1"/>
              <a:t>adapted</a:t>
            </a:r>
            <a:r>
              <a:rPr lang="sv-SE" sz="1400" b="1" dirty="0"/>
              <a:t> it for AI as </a:t>
            </a:r>
            <a:r>
              <a:rPr lang="sv-SE" sz="1400" b="1" dirty="0" err="1"/>
              <a:t>well</a:t>
            </a:r>
            <a:r>
              <a:rPr lang="sv-SE" sz="1400" b="1" dirty="0"/>
              <a:t>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1400" b="1" dirty="0"/>
              <a:t>Problem </a:t>
            </a:r>
            <a:r>
              <a:rPr lang="sv-SE" sz="1400" b="1" dirty="0" err="1"/>
              <a:t>addressed</a:t>
            </a:r>
            <a:r>
              <a:rPr lang="sv-SE" sz="1400" b="1" dirty="0"/>
              <a:t> by the </a:t>
            </a:r>
            <a:r>
              <a:rPr lang="sv-SE" sz="1400" b="1" dirty="0" err="1"/>
              <a:t>adapted</a:t>
            </a:r>
            <a:r>
              <a:rPr lang="sv-SE" sz="1400" b="1" dirty="0"/>
              <a:t> </a:t>
            </a:r>
            <a:r>
              <a:rPr lang="sv-SE" sz="1400" b="1" dirty="0" err="1"/>
              <a:t>method</a:t>
            </a:r>
            <a:r>
              <a:rPr lang="sv-SE" sz="1400" b="1" dirty="0"/>
              <a:t>: </a:t>
            </a:r>
            <a:r>
              <a:rPr lang="sv-SE" sz="1400" dirty="0"/>
              <a:t>It is not </a:t>
            </a:r>
            <a:r>
              <a:rPr lang="sv-SE" sz="1400" dirty="0" err="1"/>
              <a:t>clear</a:t>
            </a:r>
            <a:r>
              <a:rPr lang="sv-SE" sz="1400" dirty="0"/>
              <a:t> for </a:t>
            </a:r>
            <a:r>
              <a:rPr lang="sv-SE" sz="1400" dirty="0" err="1"/>
              <a:t>organizations</a:t>
            </a:r>
            <a:r>
              <a:rPr lang="sv-SE" sz="1400" dirty="0"/>
              <a:t> </a:t>
            </a:r>
            <a:r>
              <a:rPr lang="sv-SE" sz="1400" b="1" dirty="0"/>
              <a:t>how </a:t>
            </a:r>
            <a:r>
              <a:rPr lang="sv-SE" sz="1400" b="1" dirty="0" err="1"/>
              <a:t>they</a:t>
            </a:r>
            <a:r>
              <a:rPr lang="sv-SE" sz="1400" b="1" dirty="0"/>
              <a:t> can </a:t>
            </a:r>
            <a:r>
              <a:rPr lang="sv-SE" sz="1400" b="1" dirty="0" err="1"/>
              <a:t>identify</a:t>
            </a:r>
            <a:r>
              <a:rPr lang="sv-SE" sz="1400" b="1" dirty="0"/>
              <a:t>, </a:t>
            </a:r>
            <a:r>
              <a:rPr lang="sv-SE" sz="1400" b="1" dirty="0" err="1"/>
              <a:t>architect</a:t>
            </a:r>
            <a:r>
              <a:rPr lang="sv-SE" sz="1400" b="1" dirty="0"/>
              <a:t> and </a:t>
            </a:r>
            <a:r>
              <a:rPr lang="sv-SE" sz="1400" b="1" dirty="0" err="1"/>
              <a:t>develop</a:t>
            </a:r>
            <a:r>
              <a:rPr lang="sv-SE" sz="1400" b="1" dirty="0"/>
              <a:t> AI, </a:t>
            </a:r>
            <a:r>
              <a:rPr lang="sv-SE" sz="1400" b="1" dirty="0" err="1"/>
              <a:t>big</a:t>
            </a:r>
            <a:r>
              <a:rPr lang="sv-SE" sz="1400" b="1" dirty="0"/>
              <a:t> data - and </a:t>
            </a:r>
            <a:r>
              <a:rPr lang="sv-SE" sz="1400" b="1" dirty="0" err="1"/>
              <a:t>other</a:t>
            </a:r>
            <a:r>
              <a:rPr lang="sv-SE" sz="1400" b="1" dirty="0"/>
              <a:t> data-driven - solutions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1400" dirty="0" err="1"/>
              <a:t>Therefore</a:t>
            </a:r>
            <a:r>
              <a:rPr lang="sv-SE" sz="1400" dirty="0"/>
              <a:t>, </a:t>
            </a:r>
            <a:r>
              <a:rPr lang="sv-SE" sz="1400" dirty="0" err="1"/>
              <a:t>there</a:t>
            </a:r>
            <a:r>
              <a:rPr lang="sv-SE" sz="1400" dirty="0"/>
              <a:t> is a </a:t>
            </a:r>
            <a:r>
              <a:rPr lang="sv-SE" sz="1400" dirty="0" err="1"/>
              <a:t>need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a </a:t>
            </a:r>
            <a:r>
              <a:rPr lang="sv-SE" sz="1400" b="1" dirty="0"/>
              <a:t>solution </a:t>
            </a:r>
            <a:r>
              <a:rPr lang="sv-SE" sz="1400" b="1" dirty="0" err="1"/>
              <a:t>engineering</a:t>
            </a:r>
            <a:r>
              <a:rPr lang="sv-SE" sz="1400" b="1" dirty="0"/>
              <a:t> </a:t>
            </a:r>
            <a:r>
              <a:rPr lang="sv-SE" sz="1400" b="1" dirty="0" err="1"/>
              <a:t>method</a:t>
            </a:r>
            <a:r>
              <a:rPr lang="sv-SE" sz="1400" dirty="0"/>
              <a:t> </a:t>
            </a:r>
            <a:r>
              <a:rPr lang="sv-SE" sz="1400" b="1" dirty="0" err="1"/>
              <a:t>supporting</a:t>
            </a:r>
            <a:r>
              <a:rPr lang="sv-SE" sz="1400" b="1" dirty="0"/>
              <a:t> the </a:t>
            </a:r>
            <a:r>
              <a:rPr lang="sv-SE" sz="1400" b="1" dirty="0" err="1"/>
              <a:t>organizations</a:t>
            </a:r>
            <a:r>
              <a:rPr lang="sv-SE" sz="1400" b="1" dirty="0"/>
              <a:t> </a:t>
            </a:r>
            <a:r>
              <a:rPr lang="sv-SE" sz="1400" dirty="0" err="1"/>
              <a:t>addressing</a:t>
            </a:r>
            <a:r>
              <a:rPr lang="sv-SE" sz="1400" dirty="0"/>
              <a:t> </a:t>
            </a:r>
            <a:r>
              <a:rPr lang="sv-SE" sz="1400" dirty="0" err="1"/>
              <a:t>this</a:t>
            </a:r>
            <a:r>
              <a:rPr lang="sv-SE" sz="1400" dirty="0"/>
              <a:t> problem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256781-AF85-4D25-9A40-EEE111645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705" y="354986"/>
            <a:ext cx="7176526" cy="596700"/>
          </a:xfrm>
        </p:spPr>
        <p:txBody>
          <a:bodyPr>
            <a:noAutofit/>
          </a:bodyPr>
          <a:lstStyle/>
          <a:p>
            <a:r>
              <a:rPr lang="sv-SE" sz="2000" dirty="0" err="1"/>
              <a:t>Method</a:t>
            </a:r>
            <a:r>
              <a:rPr lang="sv-SE" sz="2000" dirty="0"/>
              <a:t> for </a:t>
            </a:r>
            <a:r>
              <a:rPr lang="sv-SE" sz="2000" dirty="0" err="1"/>
              <a:t>identifying</a:t>
            </a:r>
            <a:r>
              <a:rPr lang="sv-SE" sz="2000" dirty="0"/>
              <a:t>, </a:t>
            </a:r>
            <a:r>
              <a:rPr lang="sv-SE" sz="2000" dirty="0" err="1"/>
              <a:t>architecting</a:t>
            </a:r>
            <a:br>
              <a:rPr lang="sv-SE" sz="2000" dirty="0"/>
            </a:br>
            <a:r>
              <a:rPr lang="sv-SE" sz="2000" dirty="0"/>
              <a:t>and </a:t>
            </a:r>
            <a:r>
              <a:rPr lang="sv-SE" sz="2000" dirty="0" err="1"/>
              <a:t>developing</a:t>
            </a:r>
            <a:r>
              <a:rPr lang="sv-SE" sz="2000" dirty="0"/>
              <a:t> data-driven solutions, </a:t>
            </a:r>
            <a:r>
              <a:rPr lang="sv-SE" sz="2000" dirty="0" err="1"/>
              <a:t>including</a:t>
            </a:r>
            <a:r>
              <a:rPr lang="sv-SE" sz="2000" dirty="0"/>
              <a:t> AI solutions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D25D03-E11E-40D9-A99B-CD00F01B3088}"/>
              </a:ext>
            </a:extLst>
          </p:cNvPr>
          <p:cNvSpPr txBox="1"/>
          <p:nvPr/>
        </p:nvSpPr>
        <p:spPr>
          <a:xfrm>
            <a:off x="3141883" y="4829467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8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58"/>
    </mc:Choice>
    <mc:Fallback xmlns="">
      <p:transition spd="slow" advTm="53858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134" y="245059"/>
            <a:ext cx="6850800" cy="596700"/>
          </a:xfrm>
        </p:spPr>
        <p:txBody>
          <a:bodyPr>
            <a:noAutofit/>
          </a:bodyPr>
          <a:lstStyle/>
          <a:p>
            <a:r>
              <a:rPr lang="sv-SE" sz="2000" dirty="0" err="1"/>
              <a:t>Method</a:t>
            </a:r>
            <a:r>
              <a:rPr lang="sv-SE" sz="2000" dirty="0"/>
              <a:t> for </a:t>
            </a:r>
            <a:r>
              <a:rPr lang="sv-SE" sz="2000" dirty="0" err="1"/>
              <a:t>identifying</a:t>
            </a:r>
            <a:r>
              <a:rPr lang="sv-SE" sz="2000" dirty="0"/>
              <a:t>, </a:t>
            </a:r>
            <a:r>
              <a:rPr lang="sv-SE" sz="2000" dirty="0" err="1"/>
              <a:t>architecting</a:t>
            </a:r>
            <a:br>
              <a:rPr lang="sv-SE" sz="2000" dirty="0"/>
            </a:br>
            <a:r>
              <a:rPr lang="sv-SE" sz="2000" dirty="0"/>
              <a:t>and </a:t>
            </a:r>
            <a:r>
              <a:rPr lang="sv-SE" sz="2000" dirty="0" err="1"/>
              <a:t>developing</a:t>
            </a:r>
            <a:r>
              <a:rPr lang="sv-SE" sz="2000" dirty="0"/>
              <a:t> data-driven solutions, </a:t>
            </a:r>
            <a:r>
              <a:rPr lang="sv-SE" sz="2000" dirty="0" err="1"/>
              <a:t>including</a:t>
            </a:r>
            <a:r>
              <a:rPr lang="sv-SE" sz="2000" dirty="0"/>
              <a:t> AI solutions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594" y="3465381"/>
            <a:ext cx="1648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2. Understand </a:t>
            </a:r>
            <a:r>
              <a:rPr lang="sv-SE" sz="1400" dirty="0" err="1"/>
              <a:t>key</a:t>
            </a:r>
            <a:r>
              <a:rPr lang="sv-SE" sz="1400" dirty="0"/>
              <a:t> business </a:t>
            </a:r>
            <a:r>
              <a:rPr lang="sv-SE" sz="1400" dirty="0" err="1"/>
              <a:t>initiatives</a:t>
            </a:r>
            <a:r>
              <a:rPr lang="sv-SE" sz="1400" dirty="0"/>
              <a:t> or </a:t>
            </a:r>
            <a:r>
              <a:rPr lang="sv-SE" sz="1400" dirty="0" err="1"/>
              <a:t>opportunities</a:t>
            </a:r>
            <a:r>
              <a:rPr lang="sv-SE" sz="14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8005" y="3449020"/>
            <a:ext cx="2449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4. Break down the business </a:t>
            </a:r>
            <a:r>
              <a:rPr lang="sv-SE" sz="1400" dirty="0" err="1"/>
              <a:t>initiative</a:t>
            </a:r>
            <a:r>
              <a:rPr lang="sv-SE" sz="1400" dirty="0"/>
              <a:t> </a:t>
            </a:r>
            <a:r>
              <a:rPr lang="sv-SE" sz="1400" dirty="0" err="1"/>
              <a:t>into</a:t>
            </a:r>
            <a:r>
              <a:rPr lang="sv-SE" sz="1400" dirty="0"/>
              <a:t> </a:t>
            </a:r>
            <a:r>
              <a:rPr lang="sv-SE" sz="1400" dirty="0" err="1"/>
              <a:t>use</a:t>
            </a:r>
            <a:r>
              <a:rPr lang="sv-SE" sz="1400" dirty="0"/>
              <a:t> </a:t>
            </a:r>
            <a:r>
              <a:rPr lang="sv-SE" sz="1400" dirty="0" err="1"/>
              <a:t>cases</a:t>
            </a:r>
            <a:r>
              <a:rPr lang="sv-SE" sz="1400" dirty="0"/>
              <a:t> </a:t>
            </a:r>
            <a:r>
              <a:rPr lang="sv-SE" sz="1400" dirty="0" err="1"/>
              <a:t>where</a:t>
            </a:r>
            <a:r>
              <a:rPr lang="sv-SE" sz="1400" dirty="0"/>
              <a:t> AI is </a:t>
            </a:r>
            <a:r>
              <a:rPr lang="sv-SE" sz="1400" dirty="0" err="1"/>
              <a:t>used</a:t>
            </a:r>
            <a:r>
              <a:rPr lang="sv-SE" sz="1400" dirty="0"/>
              <a:t> – and for </a:t>
            </a:r>
            <a:r>
              <a:rPr lang="sv-SE" sz="1400" dirty="0" err="1"/>
              <a:t>each</a:t>
            </a:r>
            <a:r>
              <a:rPr lang="sv-SE" sz="1400" dirty="0"/>
              <a:t> </a:t>
            </a:r>
            <a:r>
              <a:rPr lang="sv-SE" sz="1400" dirty="0" err="1"/>
              <a:t>use</a:t>
            </a:r>
            <a:r>
              <a:rPr lang="sv-SE" sz="1400" dirty="0"/>
              <a:t> </a:t>
            </a:r>
            <a:r>
              <a:rPr lang="sv-SE" sz="1400" dirty="0" err="1"/>
              <a:t>case</a:t>
            </a:r>
            <a:r>
              <a:rPr lang="sv-SE" sz="1400" dirty="0"/>
              <a:t> </a:t>
            </a:r>
            <a:r>
              <a:rPr lang="sv-SE" sz="1400" dirty="0" err="1"/>
              <a:t>define</a:t>
            </a:r>
            <a:r>
              <a:rPr lang="sv-SE" sz="1400" dirty="0"/>
              <a:t> </a:t>
            </a:r>
            <a:r>
              <a:rPr lang="sv-SE" sz="1400" dirty="0" err="1"/>
              <a:t>requirements</a:t>
            </a:r>
            <a:endParaRPr lang="sv-SE" sz="1400" b="1" dirty="0"/>
          </a:p>
        </p:txBody>
      </p:sp>
      <p:sp>
        <p:nvSpPr>
          <p:cNvPr id="8" name="Down Arrow 7"/>
          <p:cNvSpPr/>
          <p:nvPr/>
        </p:nvSpPr>
        <p:spPr>
          <a:xfrm rot="13507711">
            <a:off x="2416698" y="2639153"/>
            <a:ext cx="406400" cy="8949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Down Arrow 8"/>
          <p:cNvSpPr/>
          <p:nvPr/>
        </p:nvSpPr>
        <p:spPr>
          <a:xfrm>
            <a:off x="4119534" y="2623893"/>
            <a:ext cx="406400" cy="67516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393561" y="1570037"/>
            <a:ext cx="23836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3. Brainstorm how AI </a:t>
            </a:r>
            <a:r>
              <a:rPr lang="sv-SE" sz="1400" dirty="0" err="1"/>
              <a:t>can</a:t>
            </a:r>
            <a:r>
              <a:rPr lang="sv-SE" sz="1400" dirty="0"/>
              <a:t> support a business </a:t>
            </a:r>
            <a:r>
              <a:rPr lang="sv-SE" sz="1400" dirty="0" err="1"/>
              <a:t>initiative</a:t>
            </a:r>
            <a:r>
              <a:rPr lang="sv-SE" sz="1400" dirty="0"/>
              <a:t> or an </a:t>
            </a:r>
            <a:r>
              <a:rPr lang="sv-SE" sz="1400" dirty="0" err="1"/>
              <a:t>opportunity</a:t>
            </a:r>
            <a:r>
              <a:rPr lang="sv-SE" sz="1400" dirty="0"/>
              <a:t> in focus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075713" y="2568461"/>
            <a:ext cx="406400" cy="67516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Down Arrow 11"/>
          <p:cNvSpPr/>
          <p:nvPr/>
        </p:nvSpPr>
        <p:spPr>
          <a:xfrm rot="13507711">
            <a:off x="5428762" y="2636131"/>
            <a:ext cx="406400" cy="8949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/>
          <p:cNvSpPr txBox="1"/>
          <p:nvPr/>
        </p:nvSpPr>
        <p:spPr>
          <a:xfrm>
            <a:off x="6179153" y="1541385"/>
            <a:ext cx="2689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5. </a:t>
            </a:r>
            <a:r>
              <a:rPr lang="sv-SE" sz="1400" dirty="0" err="1"/>
              <a:t>Validate</a:t>
            </a:r>
            <a:r>
              <a:rPr lang="sv-SE" sz="1400" dirty="0"/>
              <a:t> the </a:t>
            </a:r>
            <a:r>
              <a:rPr lang="sv-SE" sz="1400" dirty="0" err="1"/>
              <a:t>feasibility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the AI </a:t>
            </a:r>
            <a:r>
              <a:rPr lang="sv-SE" sz="1400" dirty="0" err="1"/>
              <a:t>enhanced</a:t>
            </a:r>
            <a:r>
              <a:rPr lang="sv-SE" sz="1400" dirty="0"/>
              <a:t> </a:t>
            </a:r>
            <a:r>
              <a:rPr lang="sv-SE" sz="1400" dirty="0" err="1"/>
              <a:t>initiative</a:t>
            </a:r>
            <a:r>
              <a:rPr lang="sv-SE" sz="1400" dirty="0"/>
              <a:t> (and the </a:t>
            </a:r>
            <a:r>
              <a:rPr lang="sv-SE" sz="1400" dirty="0" err="1"/>
              <a:t>including</a:t>
            </a:r>
            <a:r>
              <a:rPr lang="sv-SE" sz="1400" dirty="0"/>
              <a:t> </a:t>
            </a:r>
            <a:r>
              <a:rPr lang="sv-SE" sz="1400" dirty="0" err="1"/>
              <a:t>use</a:t>
            </a:r>
            <a:r>
              <a:rPr lang="sv-SE" sz="1400" dirty="0"/>
              <a:t> </a:t>
            </a:r>
            <a:r>
              <a:rPr lang="sv-SE" sz="1400" dirty="0" err="1"/>
              <a:t>cases</a:t>
            </a:r>
            <a:r>
              <a:rPr lang="sv-SE" sz="1400" dirty="0"/>
              <a:t>)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6960155" y="2563232"/>
            <a:ext cx="406400" cy="67516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6179153" y="3431203"/>
            <a:ext cx="2480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6. Design och implement the solution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650" y="1531247"/>
            <a:ext cx="22387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1. Understand </a:t>
            </a:r>
            <a:r>
              <a:rPr lang="sv-SE" sz="1400" dirty="0" err="1"/>
              <a:t>what</a:t>
            </a:r>
            <a:r>
              <a:rPr lang="sv-SE" sz="1400" dirty="0"/>
              <a:t> make the </a:t>
            </a:r>
            <a:r>
              <a:rPr lang="sv-SE" sz="1400" dirty="0" err="1"/>
              <a:t>organization</a:t>
            </a:r>
            <a:r>
              <a:rPr lang="sv-SE" sz="1400" dirty="0"/>
              <a:t> </a:t>
            </a:r>
            <a:r>
              <a:rPr lang="sv-SE" sz="1400" dirty="0" err="1"/>
              <a:t>successful</a:t>
            </a:r>
            <a:r>
              <a:rPr lang="sv-SE" sz="1400" dirty="0"/>
              <a:t> – </a:t>
            </a:r>
            <a:r>
              <a:rPr lang="sv-SE" sz="1400" dirty="0" err="1"/>
              <a:t>now</a:t>
            </a:r>
            <a:r>
              <a:rPr lang="sv-SE" sz="1400" dirty="0"/>
              <a:t>, and in the </a:t>
            </a:r>
            <a:r>
              <a:rPr lang="sv-SE" sz="1400" dirty="0" err="1"/>
              <a:t>future</a:t>
            </a:r>
            <a:r>
              <a:rPr lang="sv-SE" sz="14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0F29E1-CAC1-484E-A745-CF78047040D9}"/>
              </a:ext>
            </a:extLst>
          </p:cNvPr>
          <p:cNvSpPr txBox="1"/>
          <p:nvPr/>
        </p:nvSpPr>
        <p:spPr>
          <a:xfrm>
            <a:off x="3141883" y="4829467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436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48"/>
    </mc:Choice>
    <mc:Fallback xmlns="">
      <p:transition spd="slow" advTm="23348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3603103" y="2202418"/>
            <a:ext cx="815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000" b="1" dirty="0" err="1">
                <a:latin typeface="Calibri" pitchFamily="34" charset="0"/>
              </a:rPr>
              <a:t>Identify</a:t>
            </a:r>
            <a:r>
              <a:rPr lang="sv-SE" sz="1000" b="1" dirty="0">
                <a:latin typeface="Calibri" pitchFamily="34" charset="0"/>
              </a:rPr>
              <a:t> and understand  </a:t>
            </a:r>
            <a:r>
              <a:rPr lang="sv-SE" sz="1000" b="1" dirty="0" err="1">
                <a:latin typeface="Calibri" pitchFamily="34" charset="0"/>
              </a:rPr>
              <a:t>key</a:t>
            </a:r>
            <a:r>
              <a:rPr lang="sv-SE" sz="1000" b="1" dirty="0">
                <a:latin typeface="Calibri" pitchFamily="34" charset="0"/>
              </a:rPr>
              <a:t> </a:t>
            </a:r>
            <a:r>
              <a:rPr lang="sv-SE" sz="1000" b="1" dirty="0" err="1">
                <a:latin typeface="Calibri" pitchFamily="34" charset="0"/>
              </a:rPr>
              <a:t>strategic</a:t>
            </a:r>
            <a:r>
              <a:rPr lang="sv-SE" sz="1000" b="1" dirty="0">
                <a:latin typeface="Calibri" pitchFamily="34" charset="0"/>
              </a:rPr>
              <a:t> </a:t>
            </a:r>
            <a:r>
              <a:rPr lang="sv-SE" sz="1000" b="1" dirty="0" err="1">
                <a:latin typeface="Calibri" pitchFamily="34" charset="0"/>
              </a:rPr>
              <a:t>nouns</a:t>
            </a:r>
            <a:endParaRPr lang="sv-SE" sz="1000" b="1" dirty="0">
              <a:latin typeface="Calibr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32831" y="1781601"/>
            <a:ext cx="270272" cy="10834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1350"/>
          </a:p>
        </p:txBody>
      </p:sp>
      <p:sp>
        <p:nvSpPr>
          <p:cNvPr id="68" name="Rectangle 67"/>
          <p:cNvSpPr/>
          <p:nvPr/>
        </p:nvSpPr>
        <p:spPr>
          <a:xfrm>
            <a:off x="3603103" y="2047679"/>
            <a:ext cx="270272" cy="10834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1350"/>
          </a:p>
        </p:txBody>
      </p:sp>
      <p:sp>
        <p:nvSpPr>
          <p:cNvPr id="69" name="Rectangle 68"/>
          <p:cNvSpPr/>
          <p:nvPr/>
        </p:nvSpPr>
        <p:spPr>
          <a:xfrm>
            <a:off x="3117328" y="1994101"/>
            <a:ext cx="270272" cy="1071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1350"/>
          </a:p>
        </p:txBody>
      </p:sp>
      <p:sp>
        <p:nvSpPr>
          <p:cNvPr id="71" name="Rectangle 70"/>
          <p:cNvSpPr/>
          <p:nvPr/>
        </p:nvSpPr>
        <p:spPr>
          <a:xfrm>
            <a:off x="3332831" y="2263182"/>
            <a:ext cx="270272" cy="10834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1350"/>
          </a:p>
        </p:txBody>
      </p:sp>
      <p:cxnSp>
        <p:nvCxnSpPr>
          <p:cNvPr id="73" name="Straight Arrow Connector 72"/>
          <p:cNvCxnSpPr>
            <a:stCxn id="71" idx="0"/>
            <a:endCxn id="69" idx="2"/>
          </p:cNvCxnSpPr>
          <p:nvPr/>
        </p:nvCxnSpPr>
        <p:spPr>
          <a:xfrm flipH="1" flipV="1">
            <a:off x="3252464" y="2101257"/>
            <a:ext cx="215503" cy="161925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0"/>
          </p:cNvCxnSpPr>
          <p:nvPr/>
        </p:nvCxnSpPr>
        <p:spPr>
          <a:xfrm flipV="1">
            <a:off x="3251869" y="1885754"/>
            <a:ext cx="216694" cy="108347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0"/>
            <a:endCxn id="67" idx="2"/>
          </p:cNvCxnSpPr>
          <p:nvPr/>
        </p:nvCxnSpPr>
        <p:spPr>
          <a:xfrm flipH="1" flipV="1">
            <a:off x="3467967" y="1889948"/>
            <a:ext cx="270272" cy="157731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  <p:sp>
        <p:nvSpPr>
          <p:cNvPr id="47" name="TextBox 46"/>
          <p:cNvSpPr txBox="1"/>
          <p:nvPr/>
        </p:nvSpPr>
        <p:spPr>
          <a:xfrm>
            <a:off x="738693" y="1657247"/>
            <a:ext cx="183353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" dirty="0"/>
              <a:t>1. Understand </a:t>
            </a:r>
            <a:r>
              <a:rPr lang="sv-SE" sz="1500" dirty="0" err="1"/>
              <a:t>what</a:t>
            </a:r>
            <a:r>
              <a:rPr lang="sv-SE" sz="1500" dirty="0"/>
              <a:t> make the </a:t>
            </a:r>
            <a:r>
              <a:rPr lang="sv-SE" sz="1500" dirty="0" err="1"/>
              <a:t>organization</a:t>
            </a:r>
            <a:r>
              <a:rPr lang="sv-SE" sz="1500" dirty="0"/>
              <a:t> </a:t>
            </a:r>
            <a:r>
              <a:rPr lang="sv-SE" sz="1500" dirty="0" err="1"/>
              <a:t>successful</a:t>
            </a:r>
            <a:r>
              <a:rPr lang="sv-SE" sz="1500" dirty="0"/>
              <a:t> – </a:t>
            </a:r>
            <a:r>
              <a:rPr lang="sv-SE" sz="1500" dirty="0" err="1"/>
              <a:t>now</a:t>
            </a:r>
            <a:r>
              <a:rPr lang="sv-SE" sz="1500" dirty="0"/>
              <a:t>, and in the </a:t>
            </a:r>
            <a:r>
              <a:rPr lang="sv-SE" sz="1500" dirty="0" err="1"/>
              <a:t>future</a:t>
            </a:r>
            <a:r>
              <a:rPr lang="sv-SE" sz="1500" dirty="0"/>
              <a:t> </a:t>
            </a:r>
          </a:p>
          <a:p>
            <a:r>
              <a:rPr lang="sv-SE" sz="14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85A0BE-97A4-4676-891F-00D3CDE51DEA}"/>
              </a:ext>
            </a:extLst>
          </p:cNvPr>
          <p:cNvSpPr txBox="1"/>
          <p:nvPr/>
        </p:nvSpPr>
        <p:spPr>
          <a:xfrm>
            <a:off x="738693" y="2940866"/>
            <a:ext cx="179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Understand how the organisation makes </a:t>
            </a:r>
            <a:r>
              <a:rPr lang="sv-SE" sz="1200" dirty="0" err="1"/>
              <a:t>money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49" name="Text Box 80">
            <a:extLst>
              <a:ext uri="{FF2B5EF4-FFF2-40B4-BE49-F238E27FC236}">
                <a16:creationId xmlns:a16="http://schemas.microsoft.com/office/drawing/2014/main" id="{816D4366-AA9C-4889-8761-71C80085B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781" y="1656733"/>
            <a:ext cx="43805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b="1" dirty="0" err="1"/>
              <a:t>Identify</a:t>
            </a:r>
            <a:r>
              <a:rPr lang="sv-SE" sz="1600" b="1" dirty="0"/>
              <a:t> the </a:t>
            </a:r>
            <a:r>
              <a:rPr lang="sv-SE" sz="1600" b="1" u="sng" dirty="0" err="1"/>
              <a:t>most</a:t>
            </a:r>
            <a:r>
              <a:rPr lang="sv-SE" sz="1600" b="1" u="sng" dirty="0"/>
              <a:t> </a:t>
            </a:r>
            <a:r>
              <a:rPr lang="sv-SE" sz="1600" b="1" u="sng" dirty="0" err="1"/>
              <a:t>important</a:t>
            </a:r>
            <a:r>
              <a:rPr lang="sv-SE" sz="1600" b="1" u="sng" dirty="0"/>
              <a:t> </a:t>
            </a:r>
            <a:r>
              <a:rPr lang="sv-SE" sz="1600" b="1" u="sng" dirty="0" err="1"/>
              <a:t>strategic</a:t>
            </a:r>
            <a:r>
              <a:rPr lang="sv-SE" sz="1600" b="1" u="sng" dirty="0"/>
              <a:t> </a:t>
            </a:r>
            <a:r>
              <a:rPr lang="sv-SE" sz="1600" b="1" u="sng" dirty="0" err="1"/>
              <a:t>nouns</a:t>
            </a:r>
            <a:r>
              <a:rPr lang="sv-SE" sz="1600" b="1" u="sng" dirty="0"/>
              <a:t> </a:t>
            </a:r>
            <a:r>
              <a:rPr lang="sv-SE" sz="1600" b="1" dirty="0"/>
              <a:t>and </a:t>
            </a:r>
            <a:r>
              <a:rPr lang="sv-SE" sz="1600" b="1" u="sng" dirty="0"/>
              <a:t>understand how </a:t>
            </a:r>
            <a:r>
              <a:rPr lang="sv-SE" sz="1600" b="1" u="sng" dirty="0" err="1"/>
              <a:t>they</a:t>
            </a:r>
            <a:r>
              <a:rPr lang="sv-SE" sz="1600" b="1" u="sng" dirty="0"/>
              <a:t> drive </a:t>
            </a:r>
            <a:r>
              <a:rPr lang="sv-SE" sz="1600" b="1" u="sng" dirty="0" err="1"/>
              <a:t>success</a:t>
            </a:r>
            <a:r>
              <a:rPr lang="sv-SE" sz="1600" b="1" dirty="0"/>
              <a:t>, and </a:t>
            </a:r>
            <a:r>
              <a:rPr lang="sv-SE" sz="1600" b="1" dirty="0" err="1"/>
              <a:t>envision</a:t>
            </a:r>
            <a:r>
              <a:rPr lang="sv-SE" sz="1600" b="1" dirty="0"/>
              <a:t> how </a:t>
            </a:r>
            <a:r>
              <a:rPr lang="sv-SE" sz="1600" b="1" dirty="0" err="1"/>
              <a:t>they</a:t>
            </a:r>
            <a:r>
              <a:rPr lang="sv-SE" sz="1600" b="1" dirty="0"/>
              <a:t>, in the </a:t>
            </a:r>
            <a:r>
              <a:rPr lang="sv-SE" sz="1600" b="1" dirty="0" err="1"/>
              <a:t>future</a:t>
            </a:r>
            <a:r>
              <a:rPr lang="sv-SE" sz="1600" b="1" dirty="0"/>
              <a:t>, can drive </a:t>
            </a:r>
            <a:r>
              <a:rPr lang="sv-SE" sz="1600" b="1" dirty="0" err="1"/>
              <a:t>further</a:t>
            </a:r>
            <a:r>
              <a:rPr lang="sv-SE" sz="1600" b="1" dirty="0"/>
              <a:t> </a:t>
            </a:r>
            <a:r>
              <a:rPr lang="sv-SE" sz="1600" b="1" dirty="0" err="1"/>
              <a:t>success</a:t>
            </a:r>
            <a:endParaRPr lang="sv-SE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b="1" dirty="0" err="1"/>
              <a:t>Examples</a:t>
            </a:r>
            <a:r>
              <a:rPr lang="sv-SE" sz="1600" b="1" dirty="0"/>
              <a:t> </a:t>
            </a:r>
            <a:r>
              <a:rPr lang="sv-SE" sz="1600" b="1" dirty="0" err="1"/>
              <a:t>of</a:t>
            </a:r>
            <a:r>
              <a:rPr lang="sv-SE" sz="1600" b="1" dirty="0"/>
              <a:t> </a:t>
            </a:r>
            <a:r>
              <a:rPr lang="sv-SE" sz="1600" b="1" dirty="0" err="1"/>
              <a:t>important</a:t>
            </a:r>
            <a:r>
              <a:rPr lang="sv-SE" sz="1600" b="1" dirty="0"/>
              <a:t> </a:t>
            </a:r>
            <a:r>
              <a:rPr lang="sv-SE" sz="1600" b="1" dirty="0" err="1"/>
              <a:t>strategic</a:t>
            </a:r>
            <a:r>
              <a:rPr lang="sv-SE" sz="1600" b="1" dirty="0"/>
              <a:t> </a:t>
            </a:r>
            <a:r>
              <a:rPr lang="sv-SE" sz="1600" b="1" dirty="0" err="1"/>
              <a:t>nouns</a:t>
            </a:r>
            <a:r>
              <a:rPr lang="sv-SE" sz="1600" b="1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major </a:t>
            </a:r>
            <a:r>
              <a:rPr lang="sv-SE" sz="1600" dirty="0" err="1"/>
              <a:t>products</a:t>
            </a:r>
            <a:r>
              <a:rPr lang="sv-SE" sz="1600" dirty="0"/>
              <a:t> and services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</a:t>
            </a:r>
            <a:r>
              <a:rPr lang="sv-SE" sz="1600" dirty="0" err="1"/>
              <a:t>revenue</a:t>
            </a:r>
            <a:r>
              <a:rPr lang="sv-SE" sz="1600" dirty="0"/>
              <a:t> and </a:t>
            </a:r>
            <a:r>
              <a:rPr lang="sv-SE" sz="1600" dirty="0" err="1"/>
              <a:t>cost</a:t>
            </a:r>
            <a:r>
              <a:rPr lang="sv-SE" sz="1600" dirty="0"/>
              <a:t> drivers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</a:t>
            </a:r>
            <a:r>
              <a:rPr lang="sv-SE" sz="1600" dirty="0" err="1"/>
              <a:t>key</a:t>
            </a:r>
            <a:r>
              <a:rPr lang="sv-SE" sz="1600" dirty="0"/>
              <a:t> </a:t>
            </a:r>
            <a:r>
              <a:rPr lang="sv-SE" sz="1600" dirty="0" err="1"/>
              <a:t>issues</a:t>
            </a:r>
            <a:r>
              <a:rPr lang="sv-SE" sz="1600" dirty="0"/>
              <a:t> to </a:t>
            </a:r>
            <a:r>
              <a:rPr lang="sv-SE" sz="1600" dirty="0" err="1"/>
              <a:t>address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</a:t>
            </a:r>
            <a:r>
              <a:rPr lang="sv-SE" sz="1600" dirty="0" err="1"/>
              <a:t>key</a:t>
            </a:r>
            <a:r>
              <a:rPr lang="sv-SE" sz="1600" dirty="0"/>
              <a:t> </a:t>
            </a:r>
            <a:r>
              <a:rPr lang="sv-SE" sz="1600" dirty="0" err="1"/>
              <a:t>processes</a:t>
            </a:r>
            <a:r>
              <a:rPr lang="sv-SE" sz="1600" dirty="0"/>
              <a:t> and </a:t>
            </a:r>
            <a:r>
              <a:rPr lang="sv-SE" sz="1600" dirty="0" err="1"/>
              <a:t>activities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business </a:t>
            </a:r>
            <a:r>
              <a:rPr lang="sv-SE" sz="1600" dirty="0" err="1"/>
              <a:t>stakeholders</a:t>
            </a:r>
            <a:r>
              <a:rPr lang="sv-SE" sz="1600" dirty="0"/>
              <a:t> and </a:t>
            </a:r>
            <a:r>
              <a:rPr lang="sv-SE" sz="1600" dirty="0" err="1"/>
              <a:t>their</a:t>
            </a:r>
            <a:r>
              <a:rPr lang="sv-SE" sz="1600" dirty="0"/>
              <a:t> </a:t>
            </a:r>
            <a:r>
              <a:rPr lang="sv-SE" sz="1600" dirty="0" err="1"/>
              <a:t>roles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the major IT systems and </a:t>
            </a:r>
            <a:r>
              <a:rPr lang="sv-SE" sz="1600" dirty="0" err="1"/>
              <a:t>their</a:t>
            </a:r>
            <a:r>
              <a:rPr lang="sv-SE" sz="1600" dirty="0"/>
              <a:t> </a:t>
            </a:r>
            <a:r>
              <a:rPr lang="sv-SE" sz="1600" dirty="0" err="1"/>
              <a:t>roles</a:t>
            </a:r>
            <a:endParaRPr lang="sv-SE" sz="1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3BF712-86B8-4C78-8CB3-3FD9DEC8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71" y="632935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1: Understand the organisation</a:t>
            </a:r>
          </a:p>
        </p:txBody>
      </p:sp>
    </p:spTree>
    <p:extLst>
      <p:ext uri="{BB962C8B-B14F-4D97-AF65-F5344CB8AC3E}">
        <p14:creationId xmlns:p14="http://schemas.microsoft.com/office/powerpoint/2010/main" val="6762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90"/>
    </mc:Choice>
    <mc:Fallback xmlns="">
      <p:transition spd="slow" advTm="9089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85" y="463635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2: Understand </a:t>
            </a:r>
            <a:r>
              <a:rPr lang="sv-SE" dirty="0" err="1"/>
              <a:t>ongoing</a:t>
            </a:r>
            <a:r>
              <a:rPr lang="sv-SE" dirty="0"/>
              <a:t> business </a:t>
            </a:r>
            <a:r>
              <a:rPr lang="sv-SE" dirty="0" err="1"/>
              <a:t>initiatives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701775" y="1613067"/>
            <a:ext cx="1648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2. Understand </a:t>
            </a:r>
            <a:r>
              <a:rPr lang="sv-SE" sz="1600" dirty="0" err="1"/>
              <a:t>key</a:t>
            </a:r>
            <a:r>
              <a:rPr lang="sv-SE" sz="1600" dirty="0"/>
              <a:t> business </a:t>
            </a:r>
            <a:r>
              <a:rPr lang="sv-SE" sz="1600" dirty="0" err="1"/>
              <a:t>initiatives</a:t>
            </a:r>
            <a:r>
              <a:rPr lang="sv-SE" sz="1600" dirty="0"/>
              <a:t> or </a:t>
            </a:r>
            <a:r>
              <a:rPr lang="sv-SE" sz="1600" dirty="0" err="1"/>
              <a:t>opportunities</a:t>
            </a:r>
            <a:r>
              <a:rPr lang="sv-SE" sz="1600" dirty="0"/>
              <a:t>  </a:t>
            </a:r>
          </a:p>
        </p:txBody>
      </p:sp>
      <p:sp>
        <p:nvSpPr>
          <p:cNvPr id="22" name="Text Box 80"/>
          <p:cNvSpPr txBox="1">
            <a:spLocks noChangeArrowheads="1"/>
          </p:cNvSpPr>
          <p:nvPr/>
        </p:nvSpPr>
        <p:spPr bwMode="auto">
          <a:xfrm>
            <a:off x="2981793" y="1616500"/>
            <a:ext cx="5302335" cy="14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 err="1"/>
              <a:t>Identify</a:t>
            </a:r>
            <a:r>
              <a:rPr lang="sv-SE" sz="1600" b="1" dirty="0"/>
              <a:t> and understand </a:t>
            </a:r>
            <a:r>
              <a:rPr lang="sv-SE" sz="1600" b="1" dirty="0" err="1"/>
              <a:t>ongoing</a:t>
            </a:r>
            <a:r>
              <a:rPr lang="sv-SE" sz="1600" b="1" dirty="0"/>
              <a:t> </a:t>
            </a:r>
            <a:r>
              <a:rPr lang="sv-SE" sz="1600" b="1" dirty="0" err="1"/>
              <a:t>key</a:t>
            </a:r>
            <a:r>
              <a:rPr lang="sv-SE" sz="1600" b="1" dirty="0"/>
              <a:t> </a:t>
            </a:r>
            <a:r>
              <a:rPr lang="sv-SE" sz="1600" b="1" dirty="0" err="1"/>
              <a:t>initiatives</a:t>
            </a:r>
            <a:r>
              <a:rPr lang="sv-SE" sz="1600" b="1" dirty="0"/>
              <a:t> or </a:t>
            </a:r>
            <a:r>
              <a:rPr lang="sv-SE" sz="1600" b="1" dirty="0" err="1"/>
              <a:t>opportunities</a:t>
            </a:r>
            <a:r>
              <a:rPr lang="sv-SE" sz="1600" b="1" dirty="0"/>
              <a:t>, </a:t>
            </a:r>
            <a:r>
              <a:rPr lang="sv-SE" sz="1600" b="1" dirty="0" err="1"/>
              <a:t>based</a:t>
            </a:r>
            <a:r>
              <a:rPr lang="sv-SE" sz="1600" b="1" dirty="0"/>
              <a:t> on step 1, </a:t>
            </a:r>
            <a:r>
              <a:rPr lang="sv-SE" sz="1600" b="1" dirty="0" err="1"/>
              <a:t>but</a:t>
            </a:r>
            <a:r>
              <a:rPr lang="sv-SE" sz="1600" b="1" dirty="0"/>
              <a:t> </a:t>
            </a:r>
            <a:r>
              <a:rPr lang="sv-SE" sz="1600" b="1" dirty="0" err="1"/>
              <a:t>also</a:t>
            </a:r>
            <a:r>
              <a:rPr lang="sv-SE" sz="1600" b="1" dirty="0"/>
              <a:t> </a:t>
            </a:r>
            <a:r>
              <a:rPr lang="sv-SE" sz="1600" b="1" dirty="0" err="1"/>
              <a:t>based</a:t>
            </a:r>
            <a:r>
              <a:rPr lang="sv-SE" sz="1600" b="1" dirty="0"/>
              <a:t>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dirty="0"/>
              <a:t>Reading business </a:t>
            </a:r>
            <a:r>
              <a:rPr lang="sv-SE" sz="1600" dirty="0" err="1"/>
              <a:t>reports</a:t>
            </a:r>
            <a:r>
              <a:rPr lang="sv-SE" sz="1600" dirty="0"/>
              <a:t>, </a:t>
            </a:r>
            <a:r>
              <a:rPr lang="sv-SE" sz="1600" dirty="0" err="1"/>
              <a:t>such</a:t>
            </a:r>
            <a:r>
              <a:rPr lang="sv-SE" sz="1600" dirty="0"/>
              <a:t> as </a:t>
            </a:r>
            <a:r>
              <a:rPr lang="sv-SE" sz="1600" dirty="0" err="1"/>
              <a:t>annual</a:t>
            </a:r>
            <a:r>
              <a:rPr lang="sv-SE" sz="1600" dirty="0"/>
              <a:t> </a:t>
            </a:r>
            <a:r>
              <a:rPr lang="sv-SE" sz="1600" dirty="0" err="1"/>
              <a:t>reports</a:t>
            </a:r>
            <a:endParaRPr lang="sv-SE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dirty="0"/>
              <a:t>Reading  presentations by executives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Interviewing</a:t>
            </a:r>
            <a:r>
              <a:rPr lang="sv-SE" sz="1600" dirty="0"/>
              <a:t> key employees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25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4CC7EA-2D6D-4616-8F28-4CAE7F43EDAE}"/>
              </a:ext>
            </a:extLst>
          </p:cNvPr>
          <p:cNvSpPr txBox="1"/>
          <p:nvPr/>
        </p:nvSpPr>
        <p:spPr>
          <a:xfrm>
            <a:off x="701775" y="2686811"/>
            <a:ext cx="1845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Understand </a:t>
            </a:r>
            <a:r>
              <a:rPr lang="sv-SE" sz="1200" dirty="0" err="1"/>
              <a:t>your</a:t>
            </a:r>
            <a:r>
              <a:rPr lang="sv-SE" sz="1200" dirty="0"/>
              <a:t> </a:t>
            </a:r>
            <a:r>
              <a:rPr lang="sv-SE" sz="1200" dirty="0" err="1"/>
              <a:t>organisation’s</a:t>
            </a:r>
            <a:r>
              <a:rPr lang="sv-SE" sz="1200" dirty="0"/>
              <a:t> </a:t>
            </a:r>
            <a:r>
              <a:rPr lang="sv-SE" sz="1200" dirty="0" err="1"/>
              <a:t>key</a:t>
            </a:r>
            <a:r>
              <a:rPr lang="sv-SE" sz="1200" dirty="0"/>
              <a:t> business </a:t>
            </a:r>
            <a:r>
              <a:rPr lang="sv-SE" sz="1200" dirty="0" err="1"/>
              <a:t>initiatives</a:t>
            </a:r>
            <a:r>
              <a:rPr lang="sv-SE" sz="1200" dirty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990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90"/>
    </mc:Choice>
    <mc:Fallback xmlns="">
      <p:transition spd="slow" advTm="9089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14" y="274990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3: Brainstorm </a:t>
            </a:r>
            <a:r>
              <a:rPr lang="sv-SE" dirty="0" err="1"/>
              <a:t>about</a:t>
            </a:r>
            <a:r>
              <a:rPr lang="sv-SE" dirty="0"/>
              <a:t> AI </a:t>
            </a:r>
            <a:r>
              <a:rPr lang="sv-SE" dirty="0" err="1"/>
              <a:t>impact</a:t>
            </a:r>
            <a:endParaRPr lang="sv-SE" dirty="0"/>
          </a:p>
        </p:txBody>
      </p:sp>
      <p:sp>
        <p:nvSpPr>
          <p:cNvPr id="47" name="TextBox 46"/>
          <p:cNvSpPr txBox="1"/>
          <p:nvPr/>
        </p:nvSpPr>
        <p:spPr>
          <a:xfrm>
            <a:off x="632851" y="1291747"/>
            <a:ext cx="1942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3. Brainstorm how AI </a:t>
            </a:r>
            <a:r>
              <a:rPr lang="sv-SE" sz="1600" dirty="0" err="1"/>
              <a:t>can</a:t>
            </a:r>
            <a:r>
              <a:rPr lang="sv-SE" sz="1600" dirty="0"/>
              <a:t> </a:t>
            </a:r>
            <a:r>
              <a:rPr lang="sv-SE" sz="1600" dirty="0" err="1"/>
              <a:t>impact</a:t>
            </a:r>
            <a:r>
              <a:rPr lang="sv-SE" sz="1600" dirty="0"/>
              <a:t> a business </a:t>
            </a:r>
            <a:r>
              <a:rPr lang="sv-SE" sz="1600" dirty="0" err="1"/>
              <a:t>initiative</a:t>
            </a:r>
            <a:r>
              <a:rPr lang="sv-SE" sz="1600" dirty="0"/>
              <a:t> or an  </a:t>
            </a:r>
            <a:r>
              <a:rPr lang="sv-SE" sz="1600" dirty="0" err="1"/>
              <a:t>opportunity</a:t>
            </a:r>
            <a:endParaRPr lang="sv-SE" sz="1600" dirty="0"/>
          </a:p>
        </p:txBody>
      </p:sp>
      <p:sp>
        <p:nvSpPr>
          <p:cNvPr id="61" name="Text Box 80"/>
          <p:cNvSpPr txBox="1">
            <a:spLocks noChangeArrowheads="1"/>
          </p:cNvSpPr>
          <p:nvPr/>
        </p:nvSpPr>
        <p:spPr bwMode="auto">
          <a:xfrm>
            <a:off x="3008990" y="1275860"/>
            <a:ext cx="58412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/>
              <a:t>Four ways </a:t>
            </a:r>
            <a:r>
              <a:rPr lang="sv-SE" sz="1600" b="1" dirty="0" err="1"/>
              <a:t>that</a:t>
            </a:r>
            <a:r>
              <a:rPr lang="sv-SE" sz="1600" b="1" dirty="0"/>
              <a:t> AI, </a:t>
            </a:r>
            <a:r>
              <a:rPr lang="sv-SE" sz="1600" b="1" dirty="0" err="1"/>
              <a:t>big</a:t>
            </a:r>
            <a:r>
              <a:rPr lang="sv-SE" sz="1600" b="1" dirty="0"/>
              <a:t> data and </a:t>
            </a:r>
            <a:r>
              <a:rPr lang="sv-SE" sz="1600" b="1" dirty="0" err="1"/>
              <a:t>advanced</a:t>
            </a:r>
            <a:r>
              <a:rPr lang="sv-SE" sz="1600" b="1" dirty="0"/>
              <a:t> </a:t>
            </a:r>
            <a:r>
              <a:rPr lang="sv-SE" sz="1600" b="1" dirty="0" err="1"/>
              <a:t>analytics</a:t>
            </a:r>
            <a:r>
              <a:rPr lang="sv-SE" sz="1600" b="1" dirty="0"/>
              <a:t> can </a:t>
            </a:r>
            <a:r>
              <a:rPr lang="sv-SE" sz="1600" b="1" dirty="0" err="1"/>
              <a:t>impact</a:t>
            </a:r>
            <a:r>
              <a:rPr lang="sv-SE" sz="1600" b="1" dirty="0"/>
              <a:t> a business </a:t>
            </a:r>
            <a:r>
              <a:rPr lang="sv-SE" sz="1600" b="1" dirty="0" err="1"/>
              <a:t>initiative</a:t>
            </a:r>
            <a:r>
              <a:rPr lang="sv-SE" sz="1600" b="1" dirty="0"/>
              <a:t> or an </a:t>
            </a:r>
            <a:r>
              <a:rPr lang="sv-SE" sz="1600" b="1" dirty="0" err="1"/>
              <a:t>opportunity</a:t>
            </a:r>
            <a:r>
              <a:rPr lang="sv-SE" sz="1600" b="1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”Mining” </a:t>
            </a:r>
            <a:r>
              <a:rPr lang="sv-SE" sz="1600" dirty="0" err="1"/>
              <a:t>more</a:t>
            </a:r>
            <a:r>
              <a:rPr lang="sv-SE" sz="1600" dirty="0"/>
              <a:t> </a:t>
            </a:r>
            <a:r>
              <a:rPr lang="sv-SE" sz="1600" dirty="0" err="1"/>
              <a:t>detailed</a:t>
            </a:r>
            <a:r>
              <a:rPr lang="sv-SE" sz="1600" dirty="0"/>
              <a:t> </a:t>
            </a:r>
            <a:r>
              <a:rPr lang="sv-SE" sz="1600" dirty="0" err="1"/>
              <a:t>transaction</a:t>
            </a:r>
            <a:r>
              <a:rPr lang="sv-SE" sz="1600" dirty="0"/>
              <a:t> data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Integrate</a:t>
            </a:r>
            <a:r>
              <a:rPr lang="sv-SE" sz="1600" dirty="0"/>
              <a:t> </a:t>
            </a:r>
            <a:r>
              <a:rPr lang="sv-SE" sz="1600" dirty="0" err="1"/>
              <a:t>unstructured</a:t>
            </a:r>
            <a:r>
              <a:rPr lang="sv-SE" sz="1600" dirty="0"/>
              <a:t> </a:t>
            </a:r>
            <a:r>
              <a:rPr lang="sv-SE" sz="1600" dirty="0" err="1"/>
              <a:t>internal</a:t>
            </a:r>
            <a:r>
              <a:rPr lang="sv-SE" sz="1600" dirty="0"/>
              <a:t> and </a:t>
            </a:r>
            <a:r>
              <a:rPr lang="sv-SE" sz="1600" dirty="0" err="1"/>
              <a:t>external</a:t>
            </a:r>
            <a:r>
              <a:rPr lang="sv-SE" sz="1600" dirty="0"/>
              <a:t> data - for </a:t>
            </a:r>
            <a:r>
              <a:rPr lang="sv-SE" sz="1600" dirty="0" err="1"/>
              <a:t>more</a:t>
            </a:r>
            <a:r>
              <a:rPr lang="sv-SE" sz="1600" dirty="0"/>
              <a:t> </a:t>
            </a:r>
            <a:r>
              <a:rPr lang="sv-SE" sz="1600" dirty="0" err="1"/>
              <a:t>accurate</a:t>
            </a:r>
            <a:r>
              <a:rPr lang="sv-SE" sz="1600" dirty="0"/>
              <a:t> and </a:t>
            </a:r>
            <a:r>
              <a:rPr lang="sv-SE" sz="1600" dirty="0" err="1"/>
              <a:t>complete</a:t>
            </a:r>
            <a:r>
              <a:rPr lang="sv-SE" sz="1600" dirty="0"/>
              <a:t> decision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Improve</a:t>
            </a:r>
            <a:r>
              <a:rPr lang="sv-SE" sz="1600" dirty="0"/>
              <a:t> real </a:t>
            </a:r>
            <a:r>
              <a:rPr lang="sv-SE" sz="1600" dirty="0" err="1"/>
              <a:t>time</a:t>
            </a:r>
            <a:r>
              <a:rPr lang="sv-SE" sz="1600" dirty="0"/>
              <a:t> </a:t>
            </a:r>
            <a:r>
              <a:rPr lang="sv-SE" sz="1600" dirty="0" err="1"/>
              <a:t>delivery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data - for </a:t>
            </a:r>
            <a:r>
              <a:rPr lang="sv-SE" sz="1600" dirty="0" err="1"/>
              <a:t>more</a:t>
            </a:r>
            <a:r>
              <a:rPr lang="sv-SE" sz="1600" dirty="0"/>
              <a:t>  </a:t>
            </a:r>
            <a:r>
              <a:rPr lang="sv-SE" sz="1600" dirty="0" err="1"/>
              <a:t>timely</a:t>
            </a:r>
            <a:r>
              <a:rPr lang="sv-SE" sz="1600" dirty="0"/>
              <a:t> decision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Apply</a:t>
            </a:r>
            <a:r>
              <a:rPr lang="sv-SE" sz="1600" dirty="0"/>
              <a:t> different forms </a:t>
            </a:r>
            <a:r>
              <a:rPr lang="sv-SE" sz="1600" dirty="0" err="1"/>
              <a:t>of</a:t>
            </a:r>
            <a:r>
              <a:rPr lang="sv-SE" sz="1600" dirty="0"/>
              <a:t> </a:t>
            </a:r>
            <a:r>
              <a:rPr lang="sv-SE" sz="1600" dirty="0" err="1"/>
              <a:t>predictive</a:t>
            </a:r>
            <a:r>
              <a:rPr lang="sv-SE" sz="1600" dirty="0"/>
              <a:t> </a:t>
            </a:r>
            <a:r>
              <a:rPr lang="sv-SE" sz="1600" dirty="0" err="1"/>
              <a:t>analytics</a:t>
            </a:r>
            <a:r>
              <a:rPr lang="sv-SE" sz="1600" dirty="0"/>
              <a:t> to </a:t>
            </a:r>
            <a:r>
              <a:rPr lang="sv-SE" sz="1600" dirty="0" err="1"/>
              <a:t>uncover</a:t>
            </a:r>
            <a:r>
              <a:rPr lang="sv-SE" sz="1600" dirty="0"/>
              <a:t> </a:t>
            </a:r>
            <a:r>
              <a:rPr lang="sv-SE" sz="1600" dirty="0" err="1"/>
              <a:t>causalty</a:t>
            </a:r>
            <a:r>
              <a:rPr lang="sv-SE" sz="1600" dirty="0"/>
              <a:t> </a:t>
            </a:r>
            <a:r>
              <a:rPr lang="sv-SE" sz="1600" dirty="0" err="1"/>
              <a:t>hidden</a:t>
            </a:r>
            <a:r>
              <a:rPr lang="sv-SE" sz="1600" dirty="0"/>
              <a:t> in the data – for </a:t>
            </a:r>
            <a:r>
              <a:rPr lang="sv-SE" sz="1600" dirty="0" err="1"/>
              <a:t>more</a:t>
            </a:r>
            <a:r>
              <a:rPr lang="sv-SE" sz="1600" dirty="0"/>
              <a:t> </a:t>
            </a:r>
            <a:r>
              <a:rPr lang="sv-SE" sz="1600" dirty="0" err="1"/>
              <a:t>actionable</a:t>
            </a:r>
            <a:r>
              <a:rPr lang="sv-SE" sz="1600" dirty="0"/>
              <a:t> and </a:t>
            </a:r>
            <a:r>
              <a:rPr lang="sv-SE" sz="1600" dirty="0" err="1"/>
              <a:t>predictive</a:t>
            </a:r>
            <a:r>
              <a:rPr lang="sv-SE" sz="1600" dirty="0"/>
              <a:t> decision</a:t>
            </a:r>
            <a:endParaRPr lang="sv-SE" sz="16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D5E59F-F8BC-480B-AB00-89D63C8C5A30}"/>
              </a:ext>
            </a:extLst>
          </p:cNvPr>
          <p:cNvSpPr txBox="1"/>
          <p:nvPr/>
        </p:nvSpPr>
        <p:spPr>
          <a:xfrm>
            <a:off x="631314" y="2766331"/>
            <a:ext cx="179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Brainstorm </a:t>
            </a:r>
            <a:r>
              <a:rPr lang="sv-SE" sz="1200" dirty="0" err="1"/>
              <a:t>big</a:t>
            </a:r>
            <a:r>
              <a:rPr lang="sv-SE" sz="1200" dirty="0"/>
              <a:t> data business </a:t>
            </a:r>
            <a:r>
              <a:rPr lang="sv-SE" sz="1200" dirty="0" err="1"/>
              <a:t>impact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BEEC5-0694-4106-A698-86471593E769}"/>
              </a:ext>
            </a:extLst>
          </p:cNvPr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656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38"/>
    </mc:Choice>
    <mc:Fallback xmlns="">
      <p:transition spd="slow" advTm="125738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14" y="274990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4: Design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</a:t>
            </a:r>
            <a:r>
              <a:rPr lang="sv-SE" dirty="0" err="1"/>
              <a:t>where</a:t>
            </a:r>
            <a:r>
              <a:rPr lang="sv-SE" dirty="0"/>
              <a:t> AI is </a:t>
            </a:r>
            <a:r>
              <a:rPr lang="sv-SE" dirty="0" err="1"/>
              <a:t>used</a:t>
            </a:r>
            <a:endParaRPr lang="sv-SE" dirty="0"/>
          </a:p>
        </p:txBody>
      </p:sp>
      <p:sp>
        <p:nvSpPr>
          <p:cNvPr id="45" name="TextBox 44"/>
          <p:cNvSpPr txBox="1"/>
          <p:nvPr/>
        </p:nvSpPr>
        <p:spPr>
          <a:xfrm>
            <a:off x="673321" y="1327349"/>
            <a:ext cx="18559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4. Break down the business </a:t>
            </a:r>
            <a:r>
              <a:rPr lang="sv-SE" sz="1600" dirty="0" err="1"/>
              <a:t>initiative</a:t>
            </a:r>
            <a:r>
              <a:rPr lang="sv-SE" sz="1600" dirty="0"/>
              <a:t> </a:t>
            </a:r>
            <a:r>
              <a:rPr lang="sv-SE" sz="1600" dirty="0" err="1"/>
              <a:t>into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cases</a:t>
            </a:r>
            <a:r>
              <a:rPr lang="sv-SE" sz="1600" dirty="0"/>
              <a:t> </a:t>
            </a:r>
            <a:r>
              <a:rPr lang="sv-SE" sz="1600" dirty="0" err="1"/>
              <a:t>where</a:t>
            </a:r>
            <a:r>
              <a:rPr lang="sv-SE" sz="1600" dirty="0"/>
              <a:t> AI is </a:t>
            </a:r>
            <a:r>
              <a:rPr lang="sv-SE" sz="1600" dirty="0" err="1"/>
              <a:t>used</a:t>
            </a:r>
            <a:r>
              <a:rPr lang="sv-SE" sz="1600" dirty="0"/>
              <a:t> – and for </a:t>
            </a:r>
            <a:r>
              <a:rPr lang="sv-SE" sz="1600" dirty="0" err="1"/>
              <a:t>each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</a:t>
            </a:r>
            <a:r>
              <a:rPr lang="sv-SE" sz="1600" dirty="0"/>
              <a:t> </a:t>
            </a:r>
            <a:r>
              <a:rPr lang="sv-SE" sz="1600" dirty="0" err="1"/>
              <a:t>define</a:t>
            </a:r>
            <a:r>
              <a:rPr lang="sv-SE" sz="1600" dirty="0"/>
              <a:t> </a:t>
            </a:r>
            <a:r>
              <a:rPr lang="sv-SE" sz="1600" dirty="0" err="1"/>
              <a:t>requirements</a:t>
            </a:r>
            <a:endParaRPr lang="sv-SE" sz="1600" dirty="0"/>
          </a:p>
        </p:txBody>
      </p:sp>
      <p:sp>
        <p:nvSpPr>
          <p:cNvPr id="3" name="Oval 2"/>
          <p:cNvSpPr/>
          <p:nvPr/>
        </p:nvSpPr>
        <p:spPr>
          <a:xfrm>
            <a:off x="3243304" y="2112483"/>
            <a:ext cx="182622" cy="16740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3339454" y="2271736"/>
            <a:ext cx="6644" cy="36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62267" y="2396568"/>
            <a:ext cx="318089" cy="20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162267" y="2632981"/>
            <a:ext cx="183831" cy="159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39454" y="2651769"/>
            <a:ext cx="140902" cy="140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 Box 80"/>
          <p:cNvSpPr txBox="1">
            <a:spLocks noChangeArrowheads="1"/>
          </p:cNvSpPr>
          <p:nvPr/>
        </p:nvSpPr>
        <p:spPr bwMode="auto">
          <a:xfrm>
            <a:off x="3074566" y="1327349"/>
            <a:ext cx="5394790" cy="2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/>
              <a:t>Design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cases</a:t>
            </a:r>
            <a:r>
              <a:rPr lang="sv-SE" sz="1600" b="1" dirty="0"/>
              <a:t> </a:t>
            </a:r>
            <a:r>
              <a:rPr lang="sv-SE" sz="1600" b="1" dirty="0" err="1"/>
              <a:t>where</a:t>
            </a:r>
            <a:r>
              <a:rPr lang="sv-SE" sz="1600" b="1" dirty="0"/>
              <a:t> AI, </a:t>
            </a:r>
            <a:r>
              <a:rPr lang="sv-SE" sz="1600" b="1" dirty="0" err="1"/>
              <a:t>big</a:t>
            </a:r>
            <a:r>
              <a:rPr lang="sv-SE" sz="1600" b="1" dirty="0"/>
              <a:t> data and </a:t>
            </a:r>
            <a:r>
              <a:rPr lang="sv-SE" sz="1600" b="1" dirty="0" err="1"/>
              <a:t>analytics</a:t>
            </a:r>
            <a:r>
              <a:rPr lang="sv-SE" sz="1600" b="1" dirty="0"/>
              <a:t> </a:t>
            </a:r>
            <a:r>
              <a:rPr lang="sv-SE" sz="1600" b="1" dirty="0" err="1"/>
              <a:t>could</a:t>
            </a:r>
            <a:r>
              <a:rPr lang="sv-SE" sz="1600" b="1" dirty="0"/>
              <a:t> </a:t>
            </a:r>
            <a:r>
              <a:rPr lang="sv-SE" sz="1600" b="1" dirty="0" err="1"/>
              <a:t>enhance</a:t>
            </a:r>
            <a:r>
              <a:rPr lang="sv-SE" sz="1600" b="1" dirty="0"/>
              <a:t> a business </a:t>
            </a:r>
            <a:r>
              <a:rPr lang="sv-SE" sz="1600" b="1" dirty="0" err="1"/>
              <a:t>initiative</a:t>
            </a:r>
            <a:r>
              <a:rPr lang="sv-SE" sz="1600" b="1" dirty="0"/>
              <a:t> in focus, and </a:t>
            </a:r>
            <a:r>
              <a:rPr lang="sv-SE" sz="1600" b="1" dirty="0" err="1"/>
              <a:t>specify</a:t>
            </a:r>
            <a:r>
              <a:rPr lang="sv-SE" sz="1600" b="1" dirty="0"/>
              <a:t> the </a:t>
            </a:r>
            <a:r>
              <a:rPr lang="sv-SE" sz="1600" b="1" dirty="0" err="1"/>
              <a:t>following</a:t>
            </a:r>
            <a:r>
              <a:rPr lang="sv-SE" sz="1600" b="1" dirty="0"/>
              <a:t> for </a:t>
            </a:r>
            <a:r>
              <a:rPr lang="sv-SE" sz="1600" b="1" dirty="0" err="1"/>
              <a:t>each</a:t>
            </a:r>
            <a:r>
              <a:rPr lang="sv-SE" sz="1600" b="1" dirty="0"/>
              <a:t>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</a:t>
            </a:r>
            <a:r>
              <a:rPr lang="sv-SE" sz="1600" b="1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targeted</a:t>
            </a:r>
            <a:r>
              <a:rPr lang="sv-SE" sz="1600" dirty="0"/>
              <a:t> </a:t>
            </a:r>
            <a:r>
              <a:rPr lang="sv-SE" sz="1600" dirty="0" err="1"/>
              <a:t>stakeholders</a:t>
            </a:r>
            <a:r>
              <a:rPr lang="sv-SE" sz="1600" dirty="0"/>
              <a:t>, </a:t>
            </a:r>
            <a:r>
              <a:rPr lang="sv-SE" sz="1600" dirty="0" err="1"/>
              <a:t>including</a:t>
            </a:r>
            <a:r>
              <a:rPr lang="sv-SE" sz="1600" dirty="0"/>
              <a:t> </a:t>
            </a:r>
            <a:r>
              <a:rPr lang="sv-SE" sz="1600" dirty="0" err="1"/>
              <a:t>their</a:t>
            </a:r>
            <a:r>
              <a:rPr lang="sv-SE" sz="1600" dirty="0"/>
              <a:t> </a:t>
            </a:r>
            <a:r>
              <a:rPr lang="sv-SE" sz="1600" dirty="0" err="1"/>
              <a:t>roles</a:t>
            </a:r>
            <a:r>
              <a:rPr lang="sv-SE" sz="1600" dirty="0"/>
              <a:t> and </a:t>
            </a:r>
            <a:r>
              <a:rPr lang="sv-SE" sz="1600" dirty="0" err="1"/>
              <a:t>responsibilies</a:t>
            </a:r>
            <a:r>
              <a:rPr lang="sv-SE" sz="16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business </a:t>
            </a:r>
            <a:r>
              <a:rPr lang="sv-SE" sz="1600" dirty="0" err="1"/>
              <a:t>questions</a:t>
            </a:r>
            <a:r>
              <a:rPr lang="sv-SE" sz="1600" dirty="0"/>
              <a:t> that the </a:t>
            </a:r>
            <a:r>
              <a:rPr lang="sv-SE" sz="1600" dirty="0" err="1"/>
              <a:t>stakeholders</a:t>
            </a:r>
            <a:r>
              <a:rPr lang="sv-SE" sz="1600" dirty="0"/>
              <a:t> try to </a:t>
            </a:r>
            <a:r>
              <a:rPr lang="sv-SE" sz="1600" dirty="0" err="1"/>
              <a:t>answer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business </a:t>
            </a:r>
            <a:r>
              <a:rPr lang="sv-SE" sz="1600" dirty="0" err="1"/>
              <a:t>decisions</a:t>
            </a:r>
            <a:r>
              <a:rPr lang="sv-SE" sz="1600" dirty="0"/>
              <a:t> </a:t>
            </a:r>
            <a:r>
              <a:rPr lang="sv-SE" sz="1600" dirty="0" err="1"/>
              <a:t>that</a:t>
            </a:r>
            <a:r>
              <a:rPr lang="sv-SE" sz="1600" dirty="0"/>
              <a:t> the </a:t>
            </a:r>
            <a:r>
              <a:rPr lang="sv-SE" sz="1600" dirty="0" err="1"/>
              <a:t>stakeholders</a:t>
            </a:r>
            <a:r>
              <a:rPr lang="sv-SE" sz="1600" dirty="0"/>
              <a:t> try to make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requirements</a:t>
            </a:r>
            <a:r>
              <a:rPr lang="sv-SE" sz="1600" dirty="0"/>
              <a:t> on data and data </a:t>
            </a:r>
            <a:r>
              <a:rPr lang="sv-SE" sz="1600" dirty="0" err="1"/>
              <a:t>analysis</a:t>
            </a:r>
            <a:r>
              <a:rPr lang="sv-SE" sz="1600" dirty="0"/>
              <a:t> </a:t>
            </a:r>
            <a:r>
              <a:rPr lang="sv-SE" sz="1600" dirty="0" err="1"/>
              <a:t>algorithms</a:t>
            </a:r>
            <a:r>
              <a:rPr lang="sv-SE" sz="1600" dirty="0"/>
              <a:t>/</a:t>
            </a:r>
            <a:r>
              <a:rPr lang="sv-SE" sz="1600" dirty="0" err="1"/>
              <a:t>models</a:t>
            </a:r>
            <a:r>
              <a:rPr lang="sv-SE" sz="1600" dirty="0"/>
              <a:t> as </a:t>
            </a:r>
            <a:r>
              <a:rPr lang="sv-SE" sz="1600" dirty="0" err="1"/>
              <a:t>well</a:t>
            </a:r>
            <a:r>
              <a:rPr lang="sv-SE" sz="1600" dirty="0"/>
              <a:t> as </a:t>
            </a:r>
            <a:r>
              <a:rPr lang="sv-SE" sz="1600" dirty="0" err="1"/>
              <a:t>user</a:t>
            </a:r>
            <a:r>
              <a:rPr lang="sv-SE" sz="1600" dirty="0"/>
              <a:t> </a:t>
            </a:r>
            <a:r>
              <a:rPr lang="sv-SE" sz="1600" dirty="0" err="1"/>
              <a:t>experiences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design </a:t>
            </a:r>
            <a:r>
              <a:rPr lang="sv-SE" sz="1600" dirty="0" err="1"/>
              <a:t>key</a:t>
            </a:r>
            <a:r>
              <a:rPr lang="sv-SE" sz="1600" dirty="0"/>
              <a:t> </a:t>
            </a:r>
            <a:r>
              <a:rPr lang="sv-SE" sz="1600" dirty="0" err="1"/>
              <a:t>performance</a:t>
            </a:r>
            <a:r>
              <a:rPr lang="sv-SE" sz="1600" dirty="0"/>
              <a:t> </a:t>
            </a:r>
            <a:r>
              <a:rPr lang="sv-SE" sz="1600" dirty="0" err="1"/>
              <a:t>indicators</a:t>
            </a:r>
            <a:r>
              <a:rPr lang="sv-SE" sz="1600" dirty="0"/>
              <a:t> (in order to make it </a:t>
            </a:r>
            <a:r>
              <a:rPr lang="sv-SE" sz="1600" dirty="0" err="1"/>
              <a:t>possinle</a:t>
            </a:r>
            <a:r>
              <a:rPr lang="sv-SE" sz="1600" dirty="0"/>
              <a:t> to </a:t>
            </a:r>
            <a:r>
              <a:rPr lang="sv-SE" sz="1600" dirty="0" err="1"/>
              <a:t>measure</a:t>
            </a:r>
            <a:r>
              <a:rPr lang="sv-SE" sz="1600" dirty="0"/>
              <a:t> the </a:t>
            </a:r>
            <a:r>
              <a:rPr lang="sv-SE" sz="1600" dirty="0" err="1"/>
              <a:t>success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</a:t>
            </a:r>
            <a:r>
              <a:rPr lang="sv-SE" sz="16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25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69838D-1B2B-4FA1-B123-4170522701C0}"/>
              </a:ext>
            </a:extLst>
          </p:cNvPr>
          <p:cNvSpPr txBox="1"/>
          <p:nvPr/>
        </p:nvSpPr>
        <p:spPr>
          <a:xfrm>
            <a:off x="673321" y="3205336"/>
            <a:ext cx="220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Break down the business </a:t>
            </a:r>
            <a:r>
              <a:rPr lang="sv-SE" sz="1200" dirty="0" err="1"/>
              <a:t>initiative</a:t>
            </a:r>
            <a:r>
              <a:rPr lang="sv-SE" sz="1200" dirty="0"/>
              <a:t> </a:t>
            </a:r>
            <a:r>
              <a:rPr lang="sv-SE" sz="1200" dirty="0" err="1"/>
              <a:t>into</a:t>
            </a:r>
            <a:r>
              <a:rPr lang="sv-SE" sz="1200" dirty="0"/>
              <a:t> </a:t>
            </a:r>
            <a:r>
              <a:rPr lang="sv-SE" sz="1200" dirty="0" err="1"/>
              <a:t>use</a:t>
            </a:r>
            <a:r>
              <a:rPr lang="sv-SE" sz="1200" dirty="0"/>
              <a:t> </a:t>
            </a:r>
            <a:r>
              <a:rPr lang="sv-SE" sz="1200" dirty="0" err="1"/>
              <a:t>cases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3E4F42-BDCF-4D5C-8302-5BB120648E44}"/>
              </a:ext>
            </a:extLst>
          </p:cNvPr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34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38"/>
    </mc:Choice>
    <mc:Fallback xmlns="">
      <p:transition spd="slow" advTm="125738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14" y="274990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4: Design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</a:t>
            </a:r>
            <a:r>
              <a:rPr lang="sv-SE" dirty="0" err="1"/>
              <a:t>where</a:t>
            </a:r>
            <a:r>
              <a:rPr lang="sv-SE" dirty="0"/>
              <a:t> AI is </a:t>
            </a:r>
            <a:r>
              <a:rPr lang="sv-SE" dirty="0" err="1"/>
              <a:t>used</a:t>
            </a:r>
            <a:endParaRPr lang="sv-SE" dirty="0"/>
          </a:p>
        </p:txBody>
      </p:sp>
      <p:sp>
        <p:nvSpPr>
          <p:cNvPr id="45" name="TextBox 44"/>
          <p:cNvSpPr txBox="1"/>
          <p:nvPr/>
        </p:nvSpPr>
        <p:spPr>
          <a:xfrm>
            <a:off x="673321" y="1327349"/>
            <a:ext cx="18559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4. Break down the business </a:t>
            </a:r>
            <a:r>
              <a:rPr lang="sv-SE" sz="1600" dirty="0" err="1"/>
              <a:t>initiative</a:t>
            </a:r>
            <a:r>
              <a:rPr lang="sv-SE" sz="1600" dirty="0"/>
              <a:t> </a:t>
            </a:r>
            <a:r>
              <a:rPr lang="sv-SE" sz="1600" dirty="0" err="1"/>
              <a:t>into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cases</a:t>
            </a:r>
            <a:r>
              <a:rPr lang="sv-SE" sz="1600" dirty="0"/>
              <a:t> </a:t>
            </a:r>
            <a:r>
              <a:rPr lang="sv-SE" sz="1600" dirty="0" err="1"/>
              <a:t>where</a:t>
            </a:r>
            <a:r>
              <a:rPr lang="sv-SE" sz="1600" dirty="0"/>
              <a:t> AI is </a:t>
            </a:r>
            <a:r>
              <a:rPr lang="sv-SE" sz="1600" dirty="0" err="1"/>
              <a:t>used</a:t>
            </a:r>
            <a:r>
              <a:rPr lang="sv-SE" sz="1600" dirty="0"/>
              <a:t> – and for </a:t>
            </a:r>
            <a:r>
              <a:rPr lang="sv-SE" sz="1600" dirty="0" err="1"/>
              <a:t>each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</a:t>
            </a:r>
            <a:r>
              <a:rPr lang="sv-SE" sz="1600" dirty="0"/>
              <a:t> </a:t>
            </a:r>
            <a:r>
              <a:rPr lang="sv-SE" sz="1600" dirty="0" err="1"/>
              <a:t>define</a:t>
            </a:r>
            <a:r>
              <a:rPr lang="sv-SE" sz="1600" dirty="0"/>
              <a:t> </a:t>
            </a:r>
            <a:r>
              <a:rPr lang="sv-SE" sz="1600" dirty="0" err="1"/>
              <a:t>requirements</a:t>
            </a:r>
            <a:endParaRPr lang="sv-SE" sz="1600" dirty="0"/>
          </a:p>
        </p:txBody>
      </p:sp>
      <p:sp>
        <p:nvSpPr>
          <p:cNvPr id="3" name="Oval 2"/>
          <p:cNvSpPr/>
          <p:nvPr/>
        </p:nvSpPr>
        <p:spPr>
          <a:xfrm>
            <a:off x="3243304" y="2112483"/>
            <a:ext cx="182622" cy="167407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3339454" y="2271736"/>
            <a:ext cx="6644" cy="36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62267" y="2396568"/>
            <a:ext cx="318089" cy="20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162267" y="2632981"/>
            <a:ext cx="183831" cy="159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39454" y="2651769"/>
            <a:ext cx="140902" cy="140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 Box 80"/>
          <p:cNvSpPr txBox="1">
            <a:spLocks noChangeArrowheads="1"/>
          </p:cNvSpPr>
          <p:nvPr/>
        </p:nvSpPr>
        <p:spPr bwMode="auto">
          <a:xfrm>
            <a:off x="3074566" y="1327349"/>
            <a:ext cx="5394790" cy="2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/>
              <a:t>Design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cases</a:t>
            </a:r>
            <a:r>
              <a:rPr lang="sv-SE" sz="1600" b="1" dirty="0"/>
              <a:t> </a:t>
            </a:r>
            <a:r>
              <a:rPr lang="sv-SE" sz="1600" b="1" dirty="0" err="1"/>
              <a:t>where</a:t>
            </a:r>
            <a:r>
              <a:rPr lang="sv-SE" sz="1600" b="1" dirty="0"/>
              <a:t> AI, </a:t>
            </a:r>
            <a:r>
              <a:rPr lang="sv-SE" sz="1600" b="1" dirty="0" err="1"/>
              <a:t>big</a:t>
            </a:r>
            <a:r>
              <a:rPr lang="sv-SE" sz="1600" b="1" dirty="0"/>
              <a:t> data and </a:t>
            </a:r>
            <a:r>
              <a:rPr lang="sv-SE" sz="1600" b="1" dirty="0" err="1"/>
              <a:t>analytics</a:t>
            </a:r>
            <a:r>
              <a:rPr lang="sv-SE" sz="1600" b="1" dirty="0"/>
              <a:t> </a:t>
            </a:r>
            <a:r>
              <a:rPr lang="sv-SE" sz="1600" b="1" dirty="0" err="1"/>
              <a:t>could</a:t>
            </a:r>
            <a:r>
              <a:rPr lang="sv-SE" sz="1600" b="1" dirty="0"/>
              <a:t> </a:t>
            </a:r>
            <a:r>
              <a:rPr lang="sv-SE" sz="1600" b="1" dirty="0" err="1"/>
              <a:t>enhance</a:t>
            </a:r>
            <a:r>
              <a:rPr lang="sv-SE" sz="1600" b="1" dirty="0"/>
              <a:t> a business </a:t>
            </a:r>
            <a:r>
              <a:rPr lang="sv-SE" sz="1600" b="1" dirty="0" err="1"/>
              <a:t>initiative</a:t>
            </a:r>
            <a:r>
              <a:rPr lang="sv-SE" sz="1600" b="1" dirty="0"/>
              <a:t> in focus, and </a:t>
            </a:r>
            <a:r>
              <a:rPr lang="sv-SE" sz="1600" b="1" dirty="0" err="1"/>
              <a:t>specify</a:t>
            </a:r>
            <a:r>
              <a:rPr lang="sv-SE" sz="1600" b="1" dirty="0"/>
              <a:t> the </a:t>
            </a:r>
            <a:r>
              <a:rPr lang="sv-SE" sz="1600" b="1" dirty="0" err="1"/>
              <a:t>following</a:t>
            </a:r>
            <a:r>
              <a:rPr lang="sv-SE" sz="1600" b="1" dirty="0"/>
              <a:t> for </a:t>
            </a:r>
            <a:r>
              <a:rPr lang="sv-SE" sz="1600" b="1" dirty="0" err="1"/>
              <a:t>each</a:t>
            </a:r>
            <a:r>
              <a:rPr lang="sv-SE" sz="1600" b="1" dirty="0"/>
              <a:t>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</a:t>
            </a:r>
            <a:r>
              <a:rPr lang="sv-SE" sz="1600" b="1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targeted</a:t>
            </a:r>
            <a:r>
              <a:rPr lang="sv-SE" sz="1600" dirty="0"/>
              <a:t> </a:t>
            </a:r>
            <a:r>
              <a:rPr lang="sv-SE" sz="1600" dirty="0" err="1"/>
              <a:t>stakeholders</a:t>
            </a:r>
            <a:r>
              <a:rPr lang="sv-SE" sz="1600" dirty="0"/>
              <a:t>, </a:t>
            </a:r>
            <a:r>
              <a:rPr lang="sv-SE" sz="1600" dirty="0" err="1"/>
              <a:t>including</a:t>
            </a:r>
            <a:r>
              <a:rPr lang="sv-SE" sz="1600" dirty="0"/>
              <a:t> </a:t>
            </a:r>
            <a:r>
              <a:rPr lang="sv-SE" sz="1600" dirty="0" err="1"/>
              <a:t>their</a:t>
            </a:r>
            <a:r>
              <a:rPr lang="sv-SE" sz="1600" dirty="0"/>
              <a:t> </a:t>
            </a:r>
            <a:r>
              <a:rPr lang="sv-SE" sz="1600" dirty="0" err="1"/>
              <a:t>roles</a:t>
            </a:r>
            <a:r>
              <a:rPr lang="sv-SE" sz="1600" dirty="0"/>
              <a:t> and </a:t>
            </a:r>
            <a:r>
              <a:rPr lang="sv-SE" sz="1600" dirty="0" err="1"/>
              <a:t>responsibilies</a:t>
            </a:r>
            <a:r>
              <a:rPr lang="sv-SE" sz="16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business </a:t>
            </a:r>
            <a:r>
              <a:rPr lang="sv-SE" sz="1600" dirty="0" err="1"/>
              <a:t>questions</a:t>
            </a:r>
            <a:r>
              <a:rPr lang="sv-SE" sz="1600" dirty="0"/>
              <a:t> that the </a:t>
            </a:r>
            <a:r>
              <a:rPr lang="sv-SE" sz="1600" dirty="0" err="1"/>
              <a:t>stakeholders</a:t>
            </a:r>
            <a:r>
              <a:rPr lang="sv-SE" sz="1600" dirty="0"/>
              <a:t> try to </a:t>
            </a:r>
            <a:r>
              <a:rPr lang="sv-SE" sz="1600" dirty="0" err="1"/>
              <a:t>answer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business </a:t>
            </a:r>
            <a:r>
              <a:rPr lang="sv-SE" sz="1600" dirty="0" err="1"/>
              <a:t>decisions</a:t>
            </a:r>
            <a:r>
              <a:rPr lang="sv-SE" sz="1600" dirty="0"/>
              <a:t> </a:t>
            </a:r>
            <a:r>
              <a:rPr lang="sv-SE" sz="1600" dirty="0" err="1"/>
              <a:t>that</a:t>
            </a:r>
            <a:r>
              <a:rPr lang="sv-SE" sz="1600" dirty="0"/>
              <a:t> the </a:t>
            </a:r>
            <a:r>
              <a:rPr lang="sv-SE" sz="1600" dirty="0" err="1"/>
              <a:t>stakeholders</a:t>
            </a:r>
            <a:r>
              <a:rPr lang="sv-SE" sz="1600" dirty="0"/>
              <a:t> try to make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err="1"/>
              <a:t>requirements</a:t>
            </a:r>
            <a:r>
              <a:rPr lang="sv-SE" sz="1600" dirty="0"/>
              <a:t> on data and data </a:t>
            </a:r>
            <a:r>
              <a:rPr lang="sv-SE" sz="1600" dirty="0" err="1"/>
              <a:t>analysis</a:t>
            </a:r>
            <a:r>
              <a:rPr lang="sv-SE" sz="1600" dirty="0"/>
              <a:t> </a:t>
            </a:r>
            <a:r>
              <a:rPr lang="sv-SE" sz="1600" dirty="0" err="1"/>
              <a:t>algorithms</a:t>
            </a:r>
            <a:r>
              <a:rPr lang="sv-SE" sz="1600" dirty="0"/>
              <a:t>/</a:t>
            </a:r>
            <a:r>
              <a:rPr lang="sv-SE" sz="1600" dirty="0" err="1"/>
              <a:t>models</a:t>
            </a:r>
            <a:r>
              <a:rPr lang="sv-SE" sz="1600" dirty="0"/>
              <a:t> as </a:t>
            </a:r>
            <a:r>
              <a:rPr lang="sv-SE" sz="1600" dirty="0" err="1"/>
              <a:t>well</a:t>
            </a:r>
            <a:r>
              <a:rPr lang="sv-SE" sz="1600" dirty="0"/>
              <a:t> as </a:t>
            </a:r>
            <a:r>
              <a:rPr lang="sv-SE" sz="1600" dirty="0" err="1"/>
              <a:t>user</a:t>
            </a:r>
            <a:r>
              <a:rPr lang="sv-SE" sz="1600" dirty="0"/>
              <a:t> </a:t>
            </a:r>
            <a:r>
              <a:rPr lang="sv-SE" sz="1600" dirty="0" err="1"/>
              <a:t>experiences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design </a:t>
            </a:r>
            <a:r>
              <a:rPr lang="sv-SE" sz="1600" dirty="0" err="1"/>
              <a:t>key</a:t>
            </a:r>
            <a:r>
              <a:rPr lang="sv-SE" sz="1600" dirty="0"/>
              <a:t> </a:t>
            </a:r>
            <a:r>
              <a:rPr lang="sv-SE" sz="1600" dirty="0" err="1"/>
              <a:t>performance</a:t>
            </a:r>
            <a:r>
              <a:rPr lang="sv-SE" sz="1600" dirty="0"/>
              <a:t> </a:t>
            </a:r>
            <a:r>
              <a:rPr lang="sv-SE" sz="1600" dirty="0" err="1"/>
              <a:t>indicators</a:t>
            </a:r>
            <a:r>
              <a:rPr lang="sv-SE" sz="1600" dirty="0"/>
              <a:t> (in order to make it </a:t>
            </a:r>
            <a:r>
              <a:rPr lang="sv-SE" sz="1600" dirty="0" err="1"/>
              <a:t>possinle</a:t>
            </a:r>
            <a:r>
              <a:rPr lang="sv-SE" sz="1600" dirty="0"/>
              <a:t> to </a:t>
            </a:r>
            <a:r>
              <a:rPr lang="sv-SE" sz="1600" dirty="0" err="1"/>
              <a:t>measure</a:t>
            </a:r>
            <a:r>
              <a:rPr lang="sv-SE" sz="1600" dirty="0"/>
              <a:t> the </a:t>
            </a:r>
            <a:r>
              <a:rPr lang="sv-SE" sz="1600" dirty="0" err="1"/>
              <a:t>success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</a:t>
            </a:r>
            <a:r>
              <a:rPr lang="sv-SE" sz="16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25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69838D-1B2B-4FA1-B123-4170522701C0}"/>
              </a:ext>
            </a:extLst>
          </p:cNvPr>
          <p:cNvSpPr txBox="1"/>
          <p:nvPr/>
        </p:nvSpPr>
        <p:spPr>
          <a:xfrm>
            <a:off x="673321" y="3143231"/>
            <a:ext cx="220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Break down the business </a:t>
            </a:r>
            <a:r>
              <a:rPr lang="sv-SE" sz="1200" dirty="0" err="1"/>
              <a:t>initiative</a:t>
            </a:r>
            <a:r>
              <a:rPr lang="sv-SE" sz="1200" dirty="0"/>
              <a:t> </a:t>
            </a:r>
            <a:r>
              <a:rPr lang="sv-SE" sz="1200" dirty="0" err="1"/>
              <a:t>into</a:t>
            </a:r>
            <a:r>
              <a:rPr lang="sv-SE" sz="1200" dirty="0"/>
              <a:t> </a:t>
            </a:r>
            <a:r>
              <a:rPr lang="sv-SE" sz="1200" dirty="0" err="1"/>
              <a:t>use</a:t>
            </a:r>
            <a:r>
              <a:rPr lang="sv-SE" sz="1200" dirty="0"/>
              <a:t> </a:t>
            </a:r>
            <a:r>
              <a:rPr lang="sv-SE" sz="1200" dirty="0" err="1"/>
              <a:t>cases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3E4F42-BDCF-4D5C-8302-5BB120648E44}"/>
              </a:ext>
            </a:extLst>
          </p:cNvPr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2D813A-14DD-483E-A5EF-2CFBE2806772}"/>
              </a:ext>
            </a:extLst>
          </p:cNvPr>
          <p:cNvSpPr/>
          <p:nvPr/>
        </p:nvSpPr>
        <p:spPr>
          <a:xfrm rot="20364680">
            <a:off x="4283480" y="2078716"/>
            <a:ext cx="3028849" cy="44010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err="1"/>
              <a:t>Prioritize</a:t>
            </a:r>
            <a:r>
              <a:rPr lang="sv-SE" dirty="0"/>
              <a:t> </a:t>
            </a:r>
            <a:r>
              <a:rPr lang="sv-SE" dirty="0" err="1"/>
              <a:t>among</a:t>
            </a:r>
            <a:r>
              <a:rPr lang="sv-SE" dirty="0"/>
              <a:t> the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cases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8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38"/>
    </mc:Choice>
    <mc:Fallback xmlns="">
      <p:transition spd="slow" advTm="125738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43" y="438981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5: </a:t>
            </a:r>
            <a:r>
              <a:rPr lang="sv-SE" dirty="0" err="1"/>
              <a:t>Validate</a:t>
            </a:r>
            <a:r>
              <a:rPr lang="sv-SE" dirty="0"/>
              <a:t> the AI </a:t>
            </a:r>
            <a:r>
              <a:rPr lang="sv-SE" dirty="0" err="1"/>
              <a:t>enhanced</a:t>
            </a:r>
            <a:r>
              <a:rPr lang="sv-SE" dirty="0"/>
              <a:t> </a:t>
            </a:r>
            <a:r>
              <a:rPr lang="sv-SE" dirty="0" err="1"/>
              <a:t>initiative</a:t>
            </a:r>
            <a:r>
              <a:rPr lang="sv-SE" dirty="0"/>
              <a:t> and </a:t>
            </a:r>
            <a:r>
              <a:rPr lang="sv-SE" dirty="0" err="1"/>
              <a:t>included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9511" y="1560214"/>
            <a:ext cx="16084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5. </a:t>
            </a:r>
            <a:r>
              <a:rPr lang="sv-SE" sz="1600" dirty="0" err="1"/>
              <a:t>Validate</a:t>
            </a:r>
            <a:r>
              <a:rPr lang="sv-SE" sz="1600" dirty="0"/>
              <a:t> the </a:t>
            </a:r>
            <a:r>
              <a:rPr lang="sv-SE" sz="1600" dirty="0" err="1"/>
              <a:t>feasibility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AI </a:t>
            </a:r>
            <a:r>
              <a:rPr lang="sv-SE" sz="1600" dirty="0" err="1"/>
              <a:t>enhanced</a:t>
            </a:r>
            <a:r>
              <a:rPr lang="sv-SE" sz="1600" dirty="0"/>
              <a:t> </a:t>
            </a:r>
            <a:r>
              <a:rPr lang="sv-SE" sz="1600" dirty="0" err="1"/>
              <a:t>initiative</a:t>
            </a:r>
            <a:r>
              <a:rPr lang="sv-SE" sz="1600" dirty="0"/>
              <a:t> - and the </a:t>
            </a:r>
            <a:r>
              <a:rPr lang="sv-SE" sz="1600" dirty="0" err="1"/>
              <a:t>including</a:t>
            </a:r>
            <a:r>
              <a:rPr lang="sv-SE" sz="1600" dirty="0"/>
              <a:t> </a:t>
            </a:r>
            <a:r>
              <a:rPr lang="sv-SE" sz="1600" dirty="0" err="1"/>
              <a:t>use</a:t>
            </a:r>
            <a:r>
              <a:rPr lang="sv-SE" sz="1600" dirty="0"/>
              <a:t> </a:t>
            </a:r>
            <a:r>
              <a:rPr lang="sv-SE" sz="1600" dirty="0" err="1"/>
              <a:t>cases</a:t>
            </a:r>
            <a:endParaRPr lang="sv-SE" sz="1600" dirty="0"/>
          </a:p>
        </p:txBody>
      </p:sp>
      <p:sp>
        <p:nvSpPr>
          <p:cNvPr id="49" name="Text Box 80"/>
          <p:cNvSpPr txBox="1">
            <a:spLocks noChangeArrowheads="1"/>
          </p:cNvSpPr>
          <p:nvPr/>
        </p:nvSpPr>
        <p:spPr bwMode="auto">
          <a:xfrm>
            <a:off x="3730591" y="1509896"/>
            <a:ext cx="5111405" cy="295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 err="1"/>
              <a:t>Validate</a:t>
            </a:r>
            <a:r>
              <a:rPr lang="sv-SE" sz="1600" b="1" dirty="0"/>
              <a:t> the </a:t>
            </a:r>
            <a:r>
              <a:rPr lang="sv-SE" sz="1600" b="1" dirty="0" err="1"/>
              <a:t>feasibility</a:t>
            </a:r>
            <a:r>
              <a:rPr lang="sv-SE" sz="1600" b="1" dirty="0"/>
              <a:t> </a:t>
            </a:r>
            <a:r>
              <a:rPr lang="sv-SE" sz="1600" b="1" dirty="0" err="1"/>
              <a:t>of</a:t>
            </a:r>
            <a:r>
              <a:rPr lang="sv-SE" sz="1600" b="1" dirty="0"/>
              <a:t> the AI </a:t>
            </a:r>
            <a:r>
              <a:rPr lang="sv-SE" sz="1600" b="1" dirty="0" err="1"/>
              <a:t>enhanced</a:t>
            </a:r>
            <a:r>
              <a:rPr lang="sv-SE" sz="1600" b="1" dirty="0"/>
              <a:t> </a:t>
            </a:r>
            <a:r>
              <a:rPr lang="sv-SE" sz="1600" b="1" dirty="0" err="1"/>
              <a:t>initiative</a:t>
            </a:r>
            <a:r>
              <a:rPr lang="sv-SE" sz="1600" b="1" dirty="0"/>
              <a:t> (and the </a:t>
            </a:r>
            <a:r>
              <a:rPr lang="sv-SE" sz="1600" b="1" dirty="0" err="1"/>
              <a:t>including</a:t>
            </a:r>
            <a:r>
              <a:rPr lang="sv-SE" sz="1600" b="1" dirty="0"/>
              <a:t>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cases</a:t>
            </a:r>
            <a:r>
              <a:rPr lang="sv-SE" sz="1600" b="1" dirty="0"/>
              <a:t>) by </a:t>
            </a:r>
            <a:r>
              <a:rPr lang="sv-SE" sz="1600" b="1" dirty="0" err="1"/>
              <a:t>deploy</a:t>
            </a:r>
            <a:r>
              <a:rPr lang="sv-SE" sz="1600" b="1" dirty="0"/>
              <a:t> data and </a:t>
            </a:r>
            <a:r>
              <a:rPr lang="sv-SE" sz="1600" b="1" dirty="0" err="1"/>
              <a:t>technology</a:t>
            </a:r>
            <a:r>
              <a:rPr lang="sv-SE" sz="1600" b="1" dirty="0"/>
              <a:t> (like a </a:t>
            </a:r>
            <a:r>
              <a:rPr lang="sv-SE" sz="1600" b="1" dirty="0" err="1"/>
              <a:t>prototype</a:t>
            </a:r>
            <a:r>
              <a:rPr lang="sv-SE" sz="1600" b="1" dirty="0"/>
              <a:t>), and for the </a:t>
            </a:r>
            <a:r>
              <a:rPr lang="sv-SE" sz="1600" b="1" dirty="0" err="1"/>
              <a:t>initiative</a:t>
            </a:r>
            <a:r>
              <a:rPr lang="sv-SE" sz="16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Carry</a:t>
            </a:r>
            <a:r>
              <a:rPr lang="sv-SE" sz="1600" dirty="0"/>
              <a:t> </a:t>
            </a:r>
            <a:r>
              <a:rPr lang="sv-SE" sz="1600" dirty="0" err="1"/>
              <a:t>out</a:t>
            </a:r>
            <a:r>
              <a:rPr lang="sv-SE" sz="1600" dirty="0"/>
              <a:t> a ROI/</a:t>
            </a:r>
            <a:r>
              <a:rPr lang="sv-SE" sz="1600" dirty="0" err="1"/>
              <a:t>cost</a:t>
            </a:r>
            <a:r>
              <a:rPr lang="sv-SE" sz="1600" dirty="0"/>
              <a:t>-benefit </a:t>
            </a:r>
            <a:r>
              <a:rPr lang="sv-SE" sz="1600" dirty="0" err="1"/>
              <a:t>analysis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Perform</a:t>
            </a:r>
            <a:r>
              <a:rPr lang="sv-SE" sz="1600" dirty="0"/>
              <a:t> a </a:t>
            </a:r>
            <a:r>
              <a:rPr lang="sv-SE" sz="1600" dirty="0" err="1"/>
              <a:t>feasibiliy</a:t>
            </a:r>
            <a:r>
              <a:rPr lang="sv-SE" sz="1600" dirty="0"/>
              <a:t> study: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Make a plan to manage data – manage source systems, transformations, </a:t>
            </a:r>
            <a:r>
              <a:rPr lang="sv-SE" sz="1400" dirty="0" err="1"/>
              <a:t>cleaning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data, </a:t>
            </a:r>
            <a:r>
              <a:rPr lang="sv-SE" sz="1400" dirty="0" err="1"/>
              <a:t>decide</a:t>
            </a:r>
            <a:r>
              <a:rPr lang="sv-SE" sz="1400" dirty="0"/>
              <a:t> master data, etc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Make a plan to test and fine </a:t>
            </a:r>
            <a:r>
              <a:rPr lang="sv-SE" sz="1400" dirty="0" err="1"/>
              <a:t>tune</a:t>
            </a:r>
            <a:r>
              <a:rPr lang="sv-SE" sz="1400" dirty="0"/>
              <a:t> </a:t>
            </a:r>
            <a:r>
              <a:rPr lang="sv-SE" sz="1400" dirty="0" err="1"/>
              <a:t>analytical</a:t>
            </a:r>
            <a:r>
              <a:rPr lang="sv-SE" sz="1400" dirty="0"/>
              <a:t> </a:t>
            </a:r>
            <a:r>
              <a:rPr lang="sv-SE" sz="1400" dirty="0" err="1"/>
              <a:t>models</a:t>
            </a:r>
            <a:endParaRPr lang="sv-SE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Develop</a:t>
            </a:r>
            <a:r>
              <a:rPr lang="sv-SE" sz="1400" dirty="0"/>
              <a:t> </a:t>
            </a:r>
            <a:r>
              <a:rPr lang="sv-SE" sz="1400" dirty="0" err="1"/>
              <a:t>mockups</a:t>
            </a:r>
            <a:r>
              <a:rPr lang="sv-SE" sz="1400" dirty="0"/>
              <a:t> and </a:t>
            </a:r>
            <a:r>
              <a:rPr lang="sv-SE" sz="1400" dirty="0" err="1"/>
              <a:t>wireframes</a:t>
            </a:r>
            <a:r>
              <a:rPr lang="sv-SE" sz="1400" dirty="0"/>
              <a:t> to </a:t>
            </a:r>
            <a:r>
              <a:rPr lang="sv-SE" sz="1400" dirty="0" err="1"/>
              <a:t>help</a:t>
            </a:r>
            <a:r>
              <a:rPr lang="sv-SE" sz="1400" dirty="0"/>
              <a:t> the </a:t>
            </a:r>
            <a:r>
              <a:rPr lang="sv-SE" sz="1400" dirty="0" err="1"/>
              <a:t>stakeholders</a:t>
            </a:r>
            <a:r>
              <a:rPr lang="sv-SE" sz="1400" dirty="0"/>
              <a:t> understand the solution and </a:t>
            </a:r>
            <a:r>
              <a:rPr lang="sv-SE" sz="1400" dirty="0" err="1"/>
              <a:t>its</a:t>
            </a:r>
            <a:r>
              <a:rPr lang="sv-SE" sz="1400" dirty="0"/>
              <a:t> </a:t>
            </a:r>
            <a:r>
              <a:rPr lang="sv-SE" sz="1400" dirty="0" err="1"/>
              <a:t>role</a:t>
            </a:r>
            <a:r>
              <a:rPr lang="sv-SE" sz="1400" dirty="0"/>
              <a:t> in the </a:t>
            </a:r>
            <a:r>
              <a:rPr lang="sv-SE" sz="1400" dirty="0" err="1"/>
              <a:t>daily</a:t>
            </a:r>
            <a:r>
              <a:rPr lang="sv-SE" sz="1400" dirty="0"/>
              <a:t> business </a:t>
            </a:r>
            <a:r>
              <a:rPr lang="sv-SE" sz="1400" dirty="0" err="1"/>
              <a:t>processes</a:t>
            </a:r>
            <a:endParaRPr lang="sv-SE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25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AA1031-ADB5-41F5-9B61-0C389D52F24C}"/>
              </a:ext>
            </a:extLst>
          </p:cNvPr>
          <p:cNvSpPr txBox="1"/>
          <p:nvPr/>
        </p:nvSpPr>
        <p:spPr>
          <a:xfrm>
            <a:off x="719511" y="3129874"/>
            <a:ext cx="179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</a:t>
            </a:r>
            <a:r>
              <a:rPr lang="sv-SE" sz="1200" dirty="0" err="1"/>
              <a:t>Prove</a:t>
            </a:r>
            <a:r>
              <a:rPr lang="sv-SE" sz="1200" dirty="0"/>
              <a:t> </a:t>
            </a:r>
            <a:r>
              <a:rPr lang="sv-SE" sz="1200" dirty="0" err="1"/>
              <a:t>out</a:t>
            </a:r>
            <a:r>
              <a:rPr lang="sv-SE" sz="1200" dirty="0"/>
              <a:t> the </a:t>
            </a:r>
            <a:r>
              <a:rPr lang="sv-SE" sz="1200" dirty="0" err="1"/>
              <a:t>use</a:t>
            </a:r>
            <a:r>
              <a:rPr lang="sv-SE" sz="1200" dirty="0"/>
              <a:t> </a:t>
            </a:r>
            <a:r>
              <a:rPr lang="sv-SE" sz="1200" dirty="0" err="1"/>
              <a:t>case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C2DF-2B55-45A0-821B-2B4BFE4FDB46}"/>
              </a:ext>
            </a:extLst>
          </p:cNvPr>
          <p:cNvSpPr txBox="1"/>
          <p:nvPr/>
        </p:nvSpPr>
        <p:spPr>
          <a:xfrm>
            <a:off x="3170545" y="4854170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444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12"/>
    </mc:Choice>
    <mc:Fallback xmlns="">
      <p:transition spd="slow" advTm="133412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43" y="438981"/>
            <a:ext cx="6850800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Step 6: Design and </a:t>
            </a:r>
            <a:r>
              <a:rPr lang="sv-SE" dirty="0" err="1"/>
              <a:t>implement</a:t>
            </a:r>
            <a:r>
              <a:rPr lang="sv-SE" dirty="0"/>
              <a:t> the solution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1553" y="1554145"/>
            <a:ext cx="2174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6. Design och implement the 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139447-1E6D-4FC2-A7B0-D374E1CC7E07}"/>
              </a:ext>
            </a:extLst>
          </p:cNvPr>
          <p:cNvSpPr txBox="1"/>
          <p:nvPr/>
        </p:nvSpPr>
        <p:spPr>
          <a:xfrm>
            <a:off x="691553" y="2199585"/>
            <a:ext cx="179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(</a:t>
            </a:r>
            <a:r>
              <a:rPr lang="sv-SE" sz="1200" dirty="0" err="1"/>
              <a:t>Schmarzo</a:t>
            </a:r>
            <a:r>
              <a:rPr lang="sv-SE" sz="1200" dirty="0"/>
              <a:t>: Design and </a:t>
            </a:r>
            <a:r>
              <a:rPr lang="sv-SE" sz="1200" dirty="0" err="1"/>
              <a:t>implement</a:t>
            </a:r>
            <a:r>
              <a:rPr lang="sv-SE" sz="1200" dirty="0"/>
              <a:t> the </a:t>
            </a:r>
            <a:r>
              <a:rPr lang="sv-SE" sz="1200" dirty="0" err="1"/>
              <a:t>big</a:t>
            </a:r>
            <a:r>
              <a:rPr lang="sv-SE" sz="1200" dirty="0"/>
              <a:t> data solutions)</a:t>
            </a:r>
            <a:endParaRPr lang="sv-SE" dirty="0"/>
          </a:p>
        </p:txBody>
      </p:sp>
      <p:sp>
        <p:nvSpPr>
          <p:cNvPr id="11" name="Text Box 80">
            <a:extLst>
              <a:ext uri="{FF2B5EF4-FFF2-40B4-BE49-F238E27FC236}">
                <a16:creationId xmlns:a16="http://schemas.microsoft.com/office/drawing/2014/main" id="{5BD64F97-6CE7-46D5-821B-D0D05F31B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520" y="1501922"/>
            <a:ext cx="4320516" cy="314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/>
              <a:t>Design, plan for and </a:t>
            </a:r>
            <a:r>
              <a:rPr lang="sv-SE" sz="1600" b="1" dirty="0" err="1"/>
              <a:t>implement</a:t>
            </a:r>
            <a:r>
              <a:rPr lang="sv-SE" sz="1600" b="1" dirty="0"/>
              <a:t> the solution in form </a:t>
            </a:r>
            <a:r>
              <a:rPr lang="sv-SE" sz="1600" b="1" dirty="0" err="1"/>
              <a:t>of</a:t>
            </a:r>
            <a:r>
              <a:rPr lang="sv-SE" sz="1600" b="1" dirty="0"/>
              <a:t> </a:t>
            </a:r>
            <a:r>
              <a:rPr lang="sv-SE" sz="1600" b="1" dirty="0" err="1"/>
              <a:t>one</a:t>
            </a:r>
            <a:r>
              <a:rPr lang="sv-SE" sz="1600" b="1" dirty="0"/>
              <a:t> or a set </a:t>
            </a:r>
            <a:r>
              <a:rPr lang="sv-SE" sz="1600" b="1" dirty="0" err="1"/>
              <a:t>of</a:t>
            </a:r>
            <a:r>
              <a:rPr lang="sv-SE" sz="1600" b="1" dirty="0"/>
              <a:t> </a:t>
            </a:r>
            <a:r>
              <a:rPr lang="sv-SE" sz="1600" b="1" dirty="0" err="1"/>
              <a:t>use</a:t>
            </a:r>
            <a:r>
              <a:rPr lang="sv-SE" sz="1600" b="1" dirty="0"/>
              <a:t> </a:t>
            </a:r>
            <a:r>
              <a:rPr lang="sv-SE" sz="1600" b="1" dirty="0" err="1"/>
              <a:t>cases</a:t>
            </a:r>
            <a:r>
              <a:rPr lang="sv-SE" sz="1600" b="1" dirty="0"/>
              <a:t>, </a:t>
            </a:r>
            <a:r>
              <a:rPr lang="sv-SE" sz="1600" b="1" dirty="0" err="1"/>
              <a:t>including</a:t>
            </a:r>
            <a:r>
              <a:rPr lang="sv-SE" sz="1600" b="1" dirty="0"/>
              <a:t>, for </a:t>
            </a:r>
            <a:r>
              <a:rPr lang="sv-SE" sz="1600" b="1" dirty="0" err="1"/>
              <a:t>example</a:t>
            </a:r>
            <a:r>
              <a:rPr lang="sv-SE" sz="1600" b="1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Capture</a:t>
            </a:r>
            <a:r>
              <a:rPr lang="sv-SE" sz="1400" dirty="0"/>
              <a:t> and the store the data </a:t>
            </a:r>
            <a:r>
              <a:rPr lang="sv-SE" sz="1400" dirty="0" err="1"/>
              <a:t>needed</a:t>
            </a:r>
            <a:r>
              <a:rPr lang="sv-SE" sz="1400" dirty="0"/>
              <a:t>, </a:t>
            </a:r>
            <a:r>
              <a:rPr lang="sv-SE" sz="1400" dirty="0" err="1"/>
              <a:t>including</a:t>
            </a:r>
            <a:r>
              <a:rPr lang="sv-SE" sz="1400" dirty="0"/>
              <a:t> </a:t>
            </a:r>
            <a:r>
              <a:rPr lang="sv-SE" sz="1400" dirty="0" err="1"/>
              <a:t>internal</a:t>
            </a:r>
            <a:r>
              <a:rPr lang="sv-SE" sz="1400" dirty="0"/>
              <a:t> and </a:t>
            </a:r>
            <a:r>
              <a:rPr lang="sv-SE" sz="1400" dirty="0" err="1"/>
              <a:t>external</a:t>
            </a:r>
            <a:r>
              <a:rPr lang="sv-SE" sz="1400" dirty="0"/>
              <a:t> data, </a:t>
            </a:r>
            <a:r>
              <a:rPr lang="sv-SE" sz="1400" dirty="0" err="1"/>
              <a:t>structured</a:t>
            </a:r>
            <a:r>
              <a:rPr lang="sv-SE" sz="1400" dirty="0"/>
              <a:t> and </a:t>
            </a:r>
            <a:r>
              <a:rPr lang="sv-SE" sz="1400" dirty="0" err="1"/>
              <a:t>unstructured</a:t>
            </a:r>
            <a:r>
              <a:rPr lang="sv-SE" sz="1400" dirty="0"/>
              <a:t>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Capture</a:t>
            </a:r>
            <a:r>
              <a:rPr lang="sv-SE" sz="1400" dirty="0"/>
              <a:t> and the store </a:t>
            </a:r>
            <a:r>
              <a:rPr lang="sv-SE" sz="1400" dirty="0" err="1"/>
              <a:t>additional</a:t>
            </a:r>
            <a:r>
              <a:rPr lang="sv-SE" sz="1400" dirty="0"/>
              <a:t> data </a:t>
            </a:r>
            <a:r>
              <a:rPr lang="sv-SE" sz="1400" dirty="0" err="1"/>
              <a:t>about</a:t>
            </a:r>
            <a:r>
              <a:rPr lang="sv-SE" sz="1400" dirty="0"/>
              <a:t> </a:t>
            </a:r>
            <a:r>
              <a:rPr lang="sv-SE" sz="1400" dirty="0" err="1"/>
              <a:t>customers</a:t>
            </a:r>
            <a:r>
              <a:rPr lang="sv-SE" sz="1400" dirty="0"/>
              <a:t>, </a:t>
            </a:r>
            <a:r>
              <a:rPr lang="sv-SE" sz="1400" dirty="0" err="1"/>
              <a:t>products</a:t>
            </a:r>
            <a:r>
              <a:rPr lang="sv-SE" sz="1400" dirty="0"/>
              <a:t> and operations, for </a:t>
            </a:r>
            <a:r>
              <a:rPr lang="sv-SE" sz="1400" dirty="0" err="1"/>
              <a:t>further</a:t>
            </a:r>
            <a:r>
              <a:rPr lang="sv-SE" sz="1400" dirty="0"/>
              <a:t> data </a:t>
            </a:r>
            <a:r>
              <a:rPr lang="sv-SE" sz="1400" dirty="0" err="1"/>
              <a:t>analysis</a:t>
            </a:r>
            <a:r>
              <a:rPr lang="sv-SE" sz="1400" dirty="0"/>
              <a:t>. </a:t>
            </a:r>
            <a:r>
              <a:rPr lang="sv-SE" sz="1400" dirty="0" err="1"/>
              <a:t>This</a:t>
            </a:r>
            <a:r>
              <a:rPr lang="sv-SE" sz="1400" dirty="0"/>
              <a:t> data is </a:t>
            </a:r>
            <a:r>
              <a:rPr lang="sv-SE" sz="1400" dirty="0" err="1"/>
              <a:t>mainly</a:t>
            </a:r>
            <a:r>
              <a:rPr lang="sv-SE" sz="1400" dirty="0"/>
              <a:t> </a:t>
            </a:r>
            <a:r>
              <a:rPr lang="sv-SE" sz="1400" dirty="0" err="1"/>
              <a:t>found</a:t>
            </a:r>
            <a:r>
              <a:rPr lang="sv-SE" sz="1400" dirty="0"/>
              <a:t> </a:t>
            </a:r>
            <a:r>
              <a:rPr lang="sv-SE" sz="1400" dirty="0" err="1"/>
              <a:t>outside</a:t>
            </a:r>
            <a:r>
              <a:rPr lang="sv-SE" sz="1400" dirty="0"/>
              <a:t> the </a:t>
            </a:r>
            <a:r>
              <a:rPr lang="sv-SE" sz="1400" dirty="0" err="1"/>
              <a:t>existing</a:t>
            </a:r>
            <a:r>
              <a:rPr lang="sv-SE" sz="1400" dirty="0"/>
              <a:t> business </a:t>
            </a:r>
            <a:r>
              <a:rPr lang="sv-SE" sz="1400" dirty="0" err="1"/>
              <a:t>processes</a:t>
            </a:r>
            <a:r>
              <a:rPr lang="sv-SE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Implement</a:t>
            </a:r>
            <a:r>
              <a:rPr lang="sv-SE" sz="1400" dirty="0"/>
              <a:t> real-</a:t>
            </a:r>
            <a:r>
              <a:rPr lang="sv-SE" sz="1400" dirty="0" err="1"/>
              <a:t>time</a:t>
            </a:r>
            <a:r>
              <a:rPr lang="sv-SE" sz="1400" dirty="0"/>
              <a:t> data access </a:t>
            </a:r>
            <a:r>
              <a:rPr lang="sv-SE" sz="1400" dirty="0" err="1"/>
              <a:t>when</a:t>
            </a:r>
            <a:r>
              <a:rPr lang="sv-SE" sz="1400" dirty="0"/>
              <a:t> </a:t>
            </a:r>
            <a:r>
              <a:rPr lang="sv-SE" sz="1400" dirty="0" err="1"/>
              <a:t>required</a:t>
            </a:r>
            <a:r>
              <a:rPr lang="sv-SE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Implement</a:t>
            </a:r>
            <a:r>
              <a:rPr lang="sv-SE" sz="1400" dirty="0"/>
              <a:t> the AI solution</a:t>
            </a:r>
          </a:p>
          <a:p>
            <a:endParaRPr lang="sv-SE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25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87ED35-4DF1-48D6-B040-3B973C458A74}"/>
              </a:ext>
            </a:extLst>
          </p:cNvPr>
          <p:cNvSpPr txBox="1"/>
          <p:nvPr/>
        </p:nvSpPr>
        <p:spPr>
          <a:xfrm>
            <a:off x="3039452" y="4866501"/>
            <a:ext cx="5984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(adaption </a:t>
            </a:r>
            <a:r>
              <a:rPr lang="sv-SE" sz="1200" dirty="0" err="1"/>
              <a:t>of</a:t>
            </a:r>
            <a:r>
              <a:rPr lang="sv-SE" sz="1200" dirty="0"/>
              <a:t> Bill Schmarzo, Big Data. Understand How Data Powers Big Business, Wiley, 2013)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035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12"/>
    </mc:Choice>
    <mc:Fallback xmlns="">
      <p:transition spd="slow" advTm="133412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0" indent="0"/>
            <a:r>
              <a:rPr lang="sv-SE" sz="2000" b="1" dirty="0"/>
              <a:t>AI in </a:t>
            </a:r>
            <a:r>
              <a:rPr lang="sv-SE" sz="2000" b="1" dirty="0" err="1"/>
              <a:t>healthcare</a:t>
            </a:r>
            <a:endParaRPr lang="sv-SE" sz="2000" b="1" dirty="0"/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286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What</a:t>
            </a:r>
            <a:r>
              <a:rPr lang="sv-SE" dirty="0"/>
              <a:t> is a data </a:t>
            </a:r>
            <a:r>
              <a:rPr lang="sv-SE" dirty="0" err="1"/>
              <a:t>strategy</a:t>
            </a:r>
            <a:r>
              <a:rPr lang="sv-S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4"/>
            <a:ext cx="7801157" cy="24111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dirty="0"/>
              <a:t>A </a:t>
            </a:r>
            <a:r>
              <a:rPr lang="sv-SE" sz="1500" b="1" dirty="0"/>
              <a:t>data </a:t>
            </a:r>
            <a:r>
              <a:rPr lang="sv-SE" sz="1500" b="1" dirty="0" err="1"/>
              <a:t>strategy</a:t>
            </a:r>
            <a:r>
              <a:rPr lang="sv-SE" sz="1500" b="1" dirty="0"/>
              <a:t> - is a plan to </a:t>
            </a:r>
            <a:r>
              <a:rPr lang="sv-SE" sz="1500" b="1" dirty="0" err="1"/>
              <a:t>organize</a:t>
            </a:r>
            <a:r>
              <a:rPr lang="sv-SE" sz="1500" b="1" dirty="0"/>
              <a:t>, </a:t>
            </a:r>
            <a:r>
              <a:rPr lang="sv-SE" sz="1500" b="1" dirty="0" err="1"/>
              <a:t>manage</a:t>
            </a:r>
            <a:r>
              <a:rPr lang="sv-SE" sz="1500" b="1" dirty="0"/>
              <a:t> and </a:t>
            </a:r>
            <a:r>
              <a:rPr lang="sv-SE" sz="1500" b="1" dirty="0" err="1"/>
              <a:t>govern</a:t>
            </a:r>
            <a:r>
              <a:rPr lang="sv-SE" sz="1500" b="1" dirty="0"/>
              <a:t> the data assets in an </a:t>
            </a:r>
            <a:r>
              <a:rPr lang="sv-SE" sz="1500" b="1" dirty="0" err="1"/>
              <a:t>organization</a:t>
            </a:r>
            <a:endParaRPr lang="sv-SE" sz="1500" b="1" dirty="0"/>
          </a:p>
          <a:p>
            <a:endParaRPr lang="sv-SE" sz="16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D7D03-A0C4-455A-AC4E-BD7C74E25791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671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0"/>
    </mc:Choice>
    <mc:Fallback xmlns="">
      <p:transition spd="slow" advTm="2785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in </a:t>
            </a:r>
            <a:r>
              <a:rPr lang="sv-SE" sz="2000" b="0" dirty="0" err="1"/>
              <a:t>healthcare</a:t>
            </a:r>
            <a:r>
              <a:rPr lang="sv-SE" sz="2000" b="0" dirty="0"/>
              <a:t> - </a:t>
            </a:r>
            <a:r>
              <a:rPr lang="sv-SE" sz="2000" b="0" dirty="0" err="1"/>
              <a:t>benefits</a:t>
            </a:r>
            <a:r>
              <a:rPr lang="sv-SE" sz="2000" b="0" dirty="0"/>
              <a:t> and </a:t>
            </a:r>
            <a:r>
              <a:rPr lang="sv-SE" sz="2000" b="0" dirty="0" err="1"/>
              <a:t>issues</a:t>
            </a:r>
            <a:r>
              <a:rPr lang="sv-SE" sz="20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53942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Why</a:t>
            </a:r>
            <a:r>
              <a:rPr lang="sv-SE" sz="2400" dirty="0"/>
              <a:t> AI in </a:t>
            </a:r>
            <a:r>
              <a:rPr lang="sv-SE" sz="2400" dirty="0" err="1"/>
              <a:t>healtcare</a:t>
            </a:r>
            <a:r>
              <a:rPr lang="sv-SE" sz="2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7455798" cy="3537576"/>
          </a:xfrm>
        </p:spPr>
        <p:txBody>
          <a:bodyPr>
            <a:normAutofit/>
          </a:bodyPr>
          <a:lstStyle/>
          <a:p>
            <a:r>
              <a:rPr lang="en-US" sz="1200" dirty="0"/>
              <a:t>AI has the </a:t>
            </a:r>
            <a:r>
              <a:rPr lang="en-US" sz="1200" b="1" dirty="0"/>
              <a:t>potential to transform healthcare </a:t>
            </a:r>
            <a:r>
              <a:rPr lang="en-US" sz="1200" dirty="0"/>
              <a:t>since </a:t>
            </a:r>
            <a:r>
              <a:rPr lang="en-US" sz="1200" dirty="0" err="1"/>
              <a:t>healtcare</a:t>
            </a:r>
            <a:r>
              <a:rPr lang="en-US" sz="1200" dirty="0"/>
              <a:t> is producing </a:t>
            </a:r>
            <a:r>
              <a:rPr lang="en-US" sz="1200" b="1" dirty="0"/>
              <a:t>a large amount of clinical and administrative data</a:t>
            </a:r>
          </a:p>
          <a:p>
            <a:r>
              <a:rPr lang="en-US" sz="1200" b="1" dirty="0"/>
              <a:t>This large amount of data can be used for analysis</a:t>
            </a:r>
          </a:p>
          <a:p>
            <a:r>
              <a:rPr lang="en-US" sz="1200" dirty="0"/>
              <a:t>Moreover, research studies have shown that </a:t>
            </a:r>
            <a:r>
              <a:rPr lang="en-US" sz="1200" b="1" dirty="0"/>
              <a:t>AI can carry out many key healthcare activities better than, or as well as, humans</a:t>
            </a:r>
            <a:r>
              <a:rPr lang="en-US" sz="1200" dirty="0"/>
              <a:t>, such as </a:t>
            </a:r>
            <a:r>
              <a:rPr lang="en-US" sz="1200" b="1" dirty="0"/>
              <a:t>diagnosing diseases, </a:t>
            </a:r>
            <a:r>
              <a:rPr lang="en-US" sz="1200" dirty="0"/>
              <a:t>for example </a:t>
            </a:r>
            <a:r>
              <a:rPr lang="sv-SE" sz="1200" dirty="0"/>
              <a:t>by </a:t>
            </a:r>
            <a:r>
              <a:rPr lang="en-US" sz="1200" b="1" dirty="0"/>
              <a:t>analyzing radiology images</a:t>
            </a:r>
            <a:endParaRPr lang="sv-SE" sz="1200" b="1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C9A80-01B5-4301-822B-168C899434F4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8216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AI is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63237"/>
            <a:ext cx="7664103" cy="31832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Today, AI solutions are </a:t>
            </a:r>
            <a:r>
              <a:rPr lang="en-US" sz="1200" b="1" dirty="0"/>
              <a:t>sparsely implemented in practical healthcare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Existing AI solutions are </a:t>
            </a:r>
            <a:r>
              <a:rPr lang="en-US" sz="1200" b="1" dirty="0"/>
              <a:t>mainly supporting the individual functions in healthcare, </a:t>
            </a:r>
            <a:r>
              <a:rPr lang="en-US" sz="1200" dirty="0"/>
              <a:t>like </a:t>
            </a:r>
            <a:r>
              <a:rPr lang="en-US" sz="1200" b="1" dirty="0"/>
              <a:t>radiology and pathology image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E2136-9F3A-4B79-923A-CF7CD998AA2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9609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631104" cy="596700"/>
          </a:xfrm>
        </p:spPr>
        <p:txBody>
          <a:bodyPr>
            <a:normAutofit/>
          </a:bodyPr>
          <a:lstStyle/>
          <a:p>
            <a:r>
              <a:rPr lang="sv-SE" sz="2400" dirty="0" err="1"/>
              <a:t>Why</a:t>
            </a:r>
            <a:r>
              <a:rPr lang="sv-SE" sz="2400" dirty="0"/>
              <a:t> is AI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r>
              <a:rPr lang="sv-SE" sz="2400" dirty="0"/>
              <a:t>?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24233"/>
            <a:ext cx="7904286" cy="3601978"/>
          </a:xfrm>
        </p:spPr>
        <p:txBody>
          <a:bodyPr>
            <a:noAutofit/>
          </a:bodyPr>
          <a:lstStyle/>
          <a:p>
            <a:pPr marL="0" indent="0"/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(2019), </a:t>
            </a:r>
            <a:r>
              <a:rPr lang="en-US" sz="1200" b="1" dirty="0"/>
              <a:t>two major reasons for AI being </a:t>
            </a:r>
            <a:r>
              <a:rPr lang="sv-SE" sz="1200" b="1" dirty="0" err="1"/>
              <a:t>sparsely</a:t>
            </a:r>
            <a:r>
              <a:rPr lang="sv-SE" sz="1200" b="1" dirty="0"/>
              <a:t> </a:t>
            </a:r>
            <a:r>
              <a:rPr lang="sv-SE" sz="1200" b="1" dirty="0" err="1"/>
              <a:t>implemented</a:t>
            </a:r>
            <a:r>
              <a:rPr lang="sv-SE" sz="1200" b="1" dirty="0"/>
              <a:t> in practical </a:t>
            </a:r>
            <a:r>
              <a:rPr lang="sv-SE" sz="1200" b="1" dirty="0" err="1"/>
              <a:t>healthcare</a:t>
            </a:r>
            <a:r>
              <a:rPr lang="sv-SE" sz="1200" b="1" dirty="0"/>
              <a:t> </a:t>
            </a:r>
            <a:r>
              <a:rPr lang="sv-SE" sz="1200" dirty="0" err="1"/>
              <a:t>are</a:t>
            </a:r>
            <a:r>
              <a:rPr lang="sv-SE" sz="1200" dirty="0"/>
              <a:t>: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b="1" dirty="0"/>
              <a:t>AI solutions </a:t>
            </a:r>
            <a:r>
              <a:rPr lang="sv-SE" sz="1200" b="1" dirty="0" err="1"/>
              <a:t>are</a:t>
            </a:r>
            <a:r>
              <a:rPr lang="sv-SE" sz="1200" b="1" dirty="0"/>
              <a:t> </a:t>
            </a:r>
            <a:r>
              <a:rPr lang="sv-SE" sz="1200" b="1" dirty="0" err="1"/>
              <a:t>focusing</a:t>
            </a:r>
            <a:r>
              <a:rPr lang="sv-SE" sz="1200" b="1" dirty="0"/>
              <a:t> on </a:t>
            </a:r>
            <a:r>
              <a:rPr lang="sv-SE" sz="1200" b="1" dirty="0" err="1"/>
              <a:t>limited</a:t>
            </a:r>
            <a:r>
              <a:rPr lang="sv-SE" sz="1200" b="1" dirty="0"/>
              <a:t> tasks </a:t>
            </a:r>
            <a:r>
              <a:rPr lang="sv-SE" sz="1200" dirty="0"/>
              <a:t>and </a:t>
            </a:r>
            <a:r>
              <a:rPr lang="sv-SE" sz="1200" dirty="0" err="1"/>
              <a:t>are</a:t>
            </a:r>
            <a:r>
              <a:rPr lang="sv-SE" sz="1200" dirty="0"/>
              <a:t> </a:t>
            </a:r>
            <a:r>
              <a:rPr lang="en-US" sz="1200" b="1" dirty="0"/>
              <a:t>rarely integrated into the clinical processes</a:t>
            </a:r>
            <a:r>
              <a:rPr lang="en-US" sz="1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Moreover, </a:t>
            </a:r>
            <a:r>
              <a:rPr lang="en-US" sz="1200" b="1" dirty="0"/>
              <a:t>AI is not implemented in electronic record systems (EHR). </a:t>
            </a:r>
            <a:r>
              <a:rPr lang="en-US" sz="1200" dirty="0"/>
              <a:t>Therefore, AI is not part of the system that most healthcare personnel </a:t>
            </a:r>
            <a:r>
              <a:rPr lang="sv-SE" sz="1200" dirty="0" err="1"/>
              <a:t>use</a:t>
            </a:r>
            <a:r>
              <a:rPr lang="sv-SE" sz="1200" dirty="0"/>
              <a:t> for </a:t>
            </a:r>
            <a:r>
              <a:rPr lang="sv-SE" sz="1200" dirty="0" err="1"/>
              <a:t>their</a:t>
            </a:r>
            <a:r>
              <a:rPr lang="sv-SE" sz="1200" dirty="0"/>
              <a:t> </a:t>
            </a:r>
            <a:r>
              <a:rPr lang="sv-SE" sz="1200" dirty="0" err="1"/>
              <a:t>day</a:t>
            </a:r>
            <a:r>
              <a:rPr lang="sv-SE" sz="1200" dirty="0"/>
              <a:t>-to-</a:t>
            </a:r>
            <a:r>
              <a:rPr lang="sv-SE" sz="1200" dirty="0" err="1"/>
              <a:t>day</a:t>
            </a:r>
            <a:r>
              <a:rPr lang="sv-SE" sz="1200" dirty="0"/>
              <a:t> </a:t>
            </a:r>
            <a:r>
              <a:rPr lang="sv-SE" sz="1200" dirty="0" err="1"/>
              <a:t>work</a:t>
            </a:r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586D-ADC9-4B46-AE34-1CAFA56D9174}"/>
              </a:ext>
            </a:extLst>
          </p:cNvPr>
          <p:cNvSpPr txBox="1"/>
          <p:nvPr/>
        </p:nvSpPr>
        <p:spPr>
          <a:xfrm>
            <a:off x="792000" y="4795254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0345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631104" cy="596700"/>
          </a:xfrm>
        </p:spPr>
        <p:txBody>
          <a:bodyPr>
            <a:normAutofit/>
          </a:bodyPr>
          <a:lstStyle/>
          <a:p>
            <a:r>
              <a:rPr lang="sv-SE" sz="2400" dirty="0" err="1"/>
              <a:t>Why</a:t>
            </a:r>
            <a:r>
              <a:rPr lang="sv-SE" sz="2400" dirty="0"/>
              <a:t> is AI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r>
              <a:rPr lang="sv-SE" sz="2400" dirty="0"/>
              <a:t>?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24233"/>
            <a:ext cx="7904286" cy="3601978"/>
          </a:xfrm>
        </p:spPr>
        <p:txBody>
          <a:bodyPr>
            <a:noAutofit/>
          </a:bodyPr>
          <a:lstStyle/>
          <a:p>
            <a:pPr marL="0" indent="0"/>
            <a:r>
              <a:rPr lang="en-US" sz="1200" dirty="0" err="1"/>
              <a:t>Panch</a:t>
            </a:r>
            <a:r>
              <a:rPr lang="en-US" sz="1200" dirty="0"/>
              <a:t> et al. (2014) </a:t>
            </a:r>
            <a:r>
              <a:rPr lang="en-US" sz="1200" b="1" dirty="0"/>
              <a:t>add additional important reasons for AI being </a:t>
            </a:r>
            <a:r>
              <a:rPr lang="sv-SE" sz="1200" b="1" dirty="0" err="1"/>
              <a:t>sparsely</a:t>
            </a:r>
            <a:r>
              <a:rPr lang="sv-SE" sz="1200" b="1" dirty="0"/>
              <a:t> </a:t>
            </a:r>
            <a:r>
              <a:rPr lang="sv-SE" sz="1200" b="1" dirty="0" err="1"/>
              <a:t>implemented</a:t>
            </a:r>
            <a:r>
              <a:rPr lang="sv-SE" sz="1200" b="1" dirty="0"/>
              <a:t> in practical </a:t>
            </a:r>
            <a:r>
              <a:rPr lang="sv-SE" sz="1200" b="1" dirty="0" err="1"/>
              <a:t>healthcare</a:t>
            </a:r>
            <a:r>
              <a:rPr lang="sv-SE" sz="1200" b="1" dirty="0"/>
              <a:t> </a:t>
            </a:r>
            <a:r>
              <a:rPr lang="sv-SE" sz="1200" b="1" dirty="0" err="1"/>
              <a:t>are</a:t>
            </a:r>
            <a:r>
              <a:rPr lang="sv-SE" sz="1200" dirty="0"/>
              <a:t>: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Healthcare systems are complex and fragmented, and will not easily change as a result of new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Healthcare </a:t>
            </a:r>
            <a:r>
              <a:rPr lang="en-US" sz="1200" b="1" dirty="0" err="1"/>
              <a:t>organisations</a:t>
            </a:r>
            <a:r>
              <a:rPr lang="en-US" sz="1200" b="1" dirty="0"/>
              <a:t> lack the capacity to collect the necessary training data of sufficient quality - while also respecting ethical principles and legal constraints</a:t>
            </a:r>
            <a:endParaRPr lang="sv-SE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586D-ADC9-4B46-AE34-1CAFA56D9174}"/>
              </a:ext>
            </a:extLst>
          </p:cNvPr>
          <p:cNvSpPr txBox="1"/>
          <p:nvPr/>
        </p:nvSpPr>
        <p:spPr>
          <a:xfrm>
            <a:off x="792000" y="4795254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Panch</a:t>
            </a:r>
            <a:r>
              <a:rPr lang="en-US" sz="1200" dirty="0"/>
              <a:t>, T., Mattie, H., &amp; </a:t>
            </a:r>
            <a:r>
              <a:rPr lang="en-US" sz="1200" dirty="0" err="1"/>
              <a:t>Celi</a:t>
            </a:r>
            <a:r>
              <a:rPr lang="en-US" sz="1200" dirty="0"/>
              <a:t>, L. A. (2019). The “inconvenient truth” about AI in healthcare. NPJ digital medicine, 2(1), 1-3.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54432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</a:t>
            </a:r>
            <a:r>
              <a:rPr lang="sv-SE" sz="2000" b="0" dirty="0" err="1"/>
              <a:t>technologies</a:t>
            </a:r>
            <a:r>
              <a:rPr lang="sv-SE" sz="2000" b="0" dirty="0"/>
              <a:t> in </a:t>
            </a:r>
            <a:r>
              <a:rPr lang="sv-SE" sz="2000" b="0" dirty="0" err="1"/>
              <a:t>healthcare</a:t>
            </a:r>
            <a:endParaRPr lang="sv-SE" sz="2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662836"/>
          </a:xfrm>
        </p:spPr>
        <p:txBody>
          <a:bodyPr>
            <a:noAutofit/>
          </a:bodyPr>
          <a:lstStyle/>
          <a:p>
            <a:pPr marL="0" indent="0"/>
            <a:endParaRPr lang="sv-SE" sz="1200" dirty="0"/>
          </a:p>
          <a:p>
            <a:pPr marL="0" indent="0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386647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AI </a:t>
            </a:r>
            <a:r>
              <a:rPr lang="sv-SE" sz="2400" dirty="0" err="1"/>
              <a:t>technologies</a:t>
            </a:r>
            <a:r>
              <a:rPr lang="sv-SE" sz="2400" dirty="0"/>
              <a:t> in </a:t>
            </a:r>
            <a:r>
              <a:rPr lang="sv-SE" sz="2400" dirty="0" err="1"/>
              <a:t>healthcare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662836"/>
          </a:xfrm>
        </p:spPr>
        <p:txBody>
          <a:bodyPr>
            <a:noAutofit/>
          </a:bodyPr>
          <a:lstStyle/>
          <a:p>
            <a:pPr marL="0" indent="0"/>
            <a:r>
              <a:rPr lang="sv-SE" sz="1200" dirty="0"/>
              <a:t>Note, </a:t>
            </a:r>
            <a:r>
              <a:rPr lang="sv-SE" sz="1200" dirty="0" err="1"/>
              <a:t>according</a:t>
            </a:r>
            <a:r>
              <a:rPr lang="sv-SE" sz="1200" dirty="0"/>
              <a:t> to </a:t>
            </a:r>
            <a:r>
              <a:rPr lang="sv-SE" sz="1200" dirty="0" err="1"/>
              <a:t>Devenport</a:t>
            </a:r>
            <a:r>
              <a:rPr lang="sv-SE" sz="1200" dirty="0"/>
              <a:t> and </a:t>
            </a:r>
            <a:r>
              <a:rPr lang="sv-SE" sz="1200" dirty="0" err="1"/>
              <a:t>Kalakota</a:t>
            </a:r>
            <a:r>
              <a:rPr lang="sv-SE" sz="1200" dirty="0"/>
              <a:t> (2019), </a:t>
            </a:r>
            <a:r>
              <a:rPr lang="en-US" sz="1200" dirty="0"/>
              <a:t>AI is not one technology, but rather a collection of them. </a:t>
            </a:r>
          </a:p>
          <a:p>
            <a:pPr marL="0" indent="0"/>
            <a:r>
              <a:rPr lang="sv-SE" sz="1200" dirty="0" err="1"/>
              <a:t>Examples</a:t>
            </a:r>
            <a:r>
              <a:rPr lang="sv-SE" sz="1200" dirty="0"/>
              <a:t> </a:t>
            </a:r>
            <a:r>
              <a:rPr lang="sv-SE" sz="1200" dirty="0" err="1"/>
              <a:t>pf</a:t>
            </a:r>
            <a:r>
              <a:rPr lang="sv-SE" sz="1200" dirty="0"/>
              <a:t> AI </a:t>
            </a:r>
            <a:r>
              <a:rPr lang="sv-SE" sz="1200" dirty="0" err="1"/>
              <a:t>technologies</a:t>
            </a:r>
            <a:r>
              <a:rPr lang="sv-SE" sz="12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Machine</a:t>
            </a:r>
            <a:r>
              <a:rPr lang="sv-SE" sz="1200" dirty="0"/>
              <a:t> </a:t>
            </a:r>
            <a:r>
              <a:rPr lang="sv-SE" sz="1200" dirty="0" err="1"/>
              <a:t>learning</a:t>
            </a:r>
            <a:endParaRPr lang="sv-SE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Natural</a:t>
            </a:r>
            <a:r>
              <a:rPr lang="sv-SE" sz="1200" dirty="0"/>
              <a:t> </a:t>
            </a:r>
            <a:r>
              <a:rPr lang="sv-SE" sz="1200" dirty="0" err="1"/>
              <a:t>language</a:t>
            </a:r>
            <a:r>
              <a:rPr lang="sv-SE" sz="1200" dirty="0"/>
              <a:t> </a:t>
            </a:r>
            <a:r>
              <a:rPr lang="sv-SE" sz="1200" dirty="0" err="1"/>
              <a:t>processing</a:t>
            </a:r>
            <a:endParaRPr lang="sv-SE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Rule</a:t>
            </a:r>
            <a:r>
              <a:rPr lang="sv-SE" sz="1200" dirty="0"/>
              <a:t> </a:t>
            </a:r>
            <a:r>
              <a:rPr lang="sv-SE" sz="1200" dirty="0" err="1"/>
              <a:t>based</a:t>
            </a:r>
            <a:r>
              <a:rPr lang="sv-SE" sz="1200" dirty="0"/>
              <a:t> expert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Physical</a:t>
            </a:r>
            <a:r>
              <a:rPr lang="sv-SE" sz="1200" dirty="0"/>
              <a:t> robots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Robotic</a:t>
            </a:r>
            <a:r>
              <a:rPr lang="sv-SE" sz="1200" dirty="0"/>
              <a:t> process automation</a:t>
            </a:r>
          </a:p>
          <a:p>
            <a:pPr marL="0" indent="0"/>
            <a:endParaRPr lang="sv-SE" sz="1200" dirty="0"/>
          </a:p>
          <a:p>
            <a:pPr marL="0" indent="0"/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4A9D6-E5C2-4592-9669-52EC9DFF8AD3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21883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Machine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706988" cy="34893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Traditional machine learning </a:t>
            </a:r>
            <a:r>
              <a:rPr lang="en-US" sz="1200" dirty="0"/>
              <a:t>is the most common application in healthcare. This application is mostly </a:t>
            </a:r>
            <a:r>
              <a:rPr lang="en-US" sz="1200" b="1" dirty="0"/>
              <a:t>using </a:t>
            </a:r>
            <a:r>
              <a:rPr lang="en-US" sz="1200" b="1" u="sng" dirty="0"/>
              <a:t>supervised learning</a:t>
            </a:r>
            <a:r>
              <a:rPr lang="en-US" sz="1200" dirty="0"/>
              <a:t>, which </a:t>
            </a:r>
            <a:r>
              <a:rPr lang="en-US" sz="1200" b="1" dirty="0"/>
              <a:t>requires a </a:t>
            </a:r>
            <a:r>
              <a:rPr lang="en-US" sz="1200" b="1" u="sng" dirty="0"/>
              <a:t>training datasets </a:t>
            </a:r>
            <a:r>
              <a:rPr lang="en-US" sz="1200" dirty="0"/>
              <a:t>to be used to be able to do the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Supervised learning systems are </a:t>
            </a:r>
            <a:r>
              <a:rPr lang="en-US" sz="1200" b="1" u="sng" dirty="0"/>
              <a:t>supporting the making of diagnosis</a:t>
            </a:r>
            <a:r>
              <a:rPr lang="en-US" sz="1200" dirty="0"/>
              <a:t>, and </a:t>
            </a:r>
            <a:r>
              <a:rPr lang="en-US" sz="1200" b="1" u="sng" dirty="0"/>
              <a:t>predicting what treatment protocols </a:t>
            </a:r>
            <a:r>
              <a:rPr lang="en-US" sz="1200" b="1" dirty="0"/>
              <a:t>are likely to be successful </a:t>
            </a:r>
            <a:r>
              <a:rPr lang="en-US" sz="1200" dirty="0"/>
              <a:t>for a patient, </a:t>
            </a:r>
            <a:r>
              <a:rPr lang="en-US" sz="1200" b="1" u="sng" dirty="0"/>
              <a:t>based on various patient attributes</a:t>
            </a:r>
            <a:r>
              <a:rPr lang="en-US" sz="1200" b="1" dirty="0"/>
              <a:t> and the </a:t>
            </a:r>
            <a:r>
              <a:rPr lang="en-US" sz="1200" b="1" u="sng" dirty="0"/>
              <a:t>treatment context</a:t>
            </a:r>
            <a:endParaRPr lang="en-US" sz="12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41BDC-875E-439C-859C-47F2140AE488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987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1FF3-F4BC-4A89-A016-E15AA65B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Neural </a:t>
            </a:r>
            <a:r>
              <a:rPr lang="sv-SE" sz="2400" dirty="0" err="1"/>
              <a:t>network</a:t>
            </a:r>
            <a:r>
              <a:rPr lang="sv-SE" sz="2400" dirty="0"/>
              <a:t> and </a:t>
            </a:r>
            <a:r>
              <a:rPr lang="sv-SE" sz="2400" dirty="0" err="1"/>
              <a:t>deep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29E7-00F8-4D3E-A853-C0B2C33A5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7646281" cy="3531706"/>
          </a:xfrm>
        </p:spPr>
        <p:txBody>
          <a:bodyPr>
            <a:normAutofit/>
          </a:bodyPr>
          <a:lstStyle/>
          <a:p>
            <a:r>
              <a:rPr lang="en-US" sz="1200" dirty="0"/>
              <a:t>A more complex form of supervised machine learning is the </a:t>
            </a:r>
            <a:r>
              <a:rPr lang="en-US" sz="1200" b="1" u="sng" dirty="0"/>
              <a:t>neural network</a:t>
            </a:r>
            <a:r>
              <a:rPr lang="en-US" sz="1200" b="1" dirty="0"/>
              <a:t>. Neural network</a:t>
            </a:r>
            <a:r>
              <a:rPr lang="en-US" sz="1200" dirty="0"/>
              <a:t> make use of a </a:t>
            </a:r>
            <a:r>
              <a:rPr lang="en-US" sz="1200" b="1" u="sng" dirty="0"/>
              <a:t>network of variables </a:t>
            </a:r>
            <a:r>
              <a:rPr lang="en-US" sz="1200" dirty="0"/>
              <a:t>that </a:t>
            </a:r>
            <a:r>
              <a:rPr lang="en-US" sz="1200" b="1" dirty="0"/>
              <a:t>associate inputs with outputs </a:t>
            </a:r>
            <a:r>
              <a:rPr lang="en-US" sz="1200" dirty="0"/>
              <a:t>and create </a:t>
            </a:r>
            <a:r>
              <a:rPr lang="en-US" sz="1200" b="1" dirty="0"/>
              <a:t>weights on these associations, in order to predict outcome</a:t>
            </a:r>
            <a:endParaRPr lang="en-US" sz="1200" dirty="0"/>
          </a:p>
          <a:p>
            <a:r>
              <a:rPr lang="en-US" sz="1200" dirty="0"/>
              <a:t>A </a:t>
            </a:r>
            <a:r>
              <a:rPr lang="en-US" sz="1200" b="1" dirty="0"/>
              <a:t>neural network </a:t>
            </a:r>
            <a:r>
              <a:rPr lang="en-US" sz="1200" dirty="0"/>
              <a:t>can also have </a:t>
            </a:r>
            <a:r>
              <a:rPr lang="en-US" sz="1200" b="1" dirty="0"/>
              <a:t>variables on many different so called hidden layers</a:t>
            </a:r>
            <a:r>
              <a:rPr lang="en-US" sz="1200" dirty="0"/>
              <a:t>, called </a:t>
            </a:r>
            <a:r>
              <a:rPr lang="en-US" sz="1200" b="1" u="sng" dirty="0"/>
              <a:t>deep neural network </a:t>
            </a:r>
            <a:r>
              <a:rPr lang="en-US" sz="1200" dirty="0"/>
              <a:t>or</a:t>
            </a:r>
            <a:r>
              <a:rPr lang="en-US" sz="1200" b="1" dirty="0"/>
              <a:t> </a:t>
            </a:r>
            <a:r>
              <a:rPr lang="en-US" sz="1200" b="1" u="sng" dirty="0"/>
              <a:t>deep learning</a:t>
            </a:r>
            <a:endParaRPr lang="en-US" sz="1200" u="sng" dirty="0"/>
          </a:p>
          <a:p>
            <a:r>
              <a:rPr lang="en-US" sz="1200" dirty="0"/>
              <a:t>Deep learning has been very successful for identifying </a:t>
            </a:r>
            <a:r>
              <a:rPr lang="en-US" sz="1200" b="1" u="sng" dirty="0"/>
              <a:t>clinically relevant features in imaging data </a:t>
            </a:r>
            <a:r>
              <a:rPr lang="en-US" sz="1200" b="1" dirty="0"/>
              <a:t>- </a:t>
            </a:r>
            <a:r>
              <a:rPr lang="en-US" sz="1200" dirty="0"/>
              <a:t>beyond what can be perceived by the human eye</a:t>
            </a:r>
          </a:p>
          <a:p>
            <a:r>
              <a:rPr lang="en-US" sz="1200" b="1" dirty="0"/>
              <a:t>Deep learning </a:t>
            </a:r>
            <a:r>
              <a:rPr lang="en-US" sz="1200" dirty="0"/>
              <a:t>is also increasingly used for </a:t>
            </a:r>
            <a:r>
              <a:rPr lang="en-US" sz="1200" b="1" u="sng" dirty="0"/>
              <a:t>speech recognition in NLP</a:t>
            </a:r>
            <a:r>
              <a:rPr lang="en-US" sz="1200" b="1" dirty="0"/>
              <a:t>, </a:t>
            </a:r>
            <a:r>
              <a:rPr lang="en-US" sz="1200" dirty="0"/>
              <a:t>see next slide</a:t>
            </a:r>
            <a:endParaRPr lang="sv-SE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349B4-2F0F-4360-B3CB-F0CA925D725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9522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Natural</a:t>
            </a:r>
            <a:r>
              <a:rPr lang="sv-SE" sz="2400" dirty="0"/>
              <a:t> </a:t>
            </a:r>
            <a:r>
              <a:rPr lang="sv-SE" sz="2400" dirty="0" err="1"/>
              <a:t>language</a:t>
            </a:r>
            <a:r>
              <a:rPr lang="sv-SE" sz="2400" dirty="0"/>
              <a:t> </a:t>
            </a:r>
            <a:r>
              <a:rPr lang="sv-SE" sz="2400" dirty="0" err="1"/>
              <a:t>processing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8093995" cy="3065557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/>
              <a:t>Natural language processing (NLP) </a:t>
            </a:r>
            <a:r>
              <a:rPr lang="en-US" sz="1200" b="1" dirty="0"/>
              <a:t>aims to make sense of human language. </a:t>
            </a:r>
            <a:r>
              <a:rPr lang="en-US" sz="1200" dirty="0"/>
              <a:t>NLP </a:t>
            </a:r>
            <a:r>
              <a:rPr lang="en-US" sz="1200" b="1" dirty="0"/>
              <a:t>includes application such as </a:t>
            </a:r>
            <a:r>
              <a:rPr lang="en-US" sz="1200" b="1" u="sng" dirty="0"/>
              <a:t>speech recognition, text analysis, translation</a:t>
            </a:r>
            <a:r>
              <a:rPr lang="en-US" sz="1200" b="1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 healthcare, NLP can, for example, be used for </a:t>
            </a:r>
            <a:r>
              <a:rPr lang="en-US" sz="1200" b="1" u="sng" dirty="0"/>
              <a:t>analyzing unstructured clinical notes </a:t>
            </a:r>
            <a:r>
              <a:rPr lang="en-US" sz="1200" dirty="0"/>
              <a:t>and supporting the </a:t>
            </a:r>
            <a:r>
              <a:rPr lang="en-US" sz="1200" b="1" u="sng" dirty="0"/>
              <a:t>transformation from speech to text</a:t>
            </a:r>
          </a:p>
          <a:p>
            <a:pPr marL="0" indent="0"/>
            <a:endParaRPr lang="sv-SE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04D3B5-B89A-4E22-96D4-54CCBE0918E6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11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What</a:t>
            </a:r>
            <a:r>
              <a:rPr lang="sv-SE" dirty="0"/>
              <a:t> is the </a:t>
            </a:r>
            <a:r>
              <a:rPr lang="sv-SE" dirty="0" err="1"/>
              <a:t>core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data </a:t>
            </a:r>
            <a:r>
              <a:rPr lang="sv-SE" dirty="0" err="1"/>
              <a:t>strategy</a:t>
            </a:r>
            <a:r>
              <a:rPr lang="sv-S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99" y="1275533"/>
            <a:ext cx="7814119" cy="3004473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500" dirty="0"/>
              <a:t>The </a:t>
            </a:r>
            <a:r>
              <a:rPr lang="sv-SE" sz="1500" b="1" dirty="0"/>
              <a:t>data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dirty="0" err="1"/>
              <a:t>needs</a:t>
            </a:r>
            <a:r>
              <a:rPr lang="sv-SE" sz="1500" dirty="0"/>
              <a:t> to:</a:t>
            </a:r>
          </a:p>
          <a:p>
            <a:pPr marL="0" indent="0">
              <a:spcBef>
                <a:spcPts val="600"/>
              </a:spcBef>
            </a:pPr>
            <a:r>
              <a:rPr lang="sv-SE" sz="1500" dirty="0"/>
              <a:t>	1) </a:t>
            </a:r>
            <a:r>
              <a:rPr lang="sv-SE" sz="1500" dirty="0" err="1"/>
              <a:t>clarify</a:t>
            </a:r>
            <a:r>
              <a:rPr lang="sv-SE" sz="1500" dirty="0"/>
              <a:t> the </a:t>
            </a:r>
            <a:r>
              <a:rPr lang="sv-SE" sz="1500" b="1" dirty="0" err="1"/>
              <a:t>goal</a:t>
            </a:r>
            <a:r>
              <a:rPr lang="sv-SE" sz="1500" b="1" dirty="0"/>
              <a:t> </a:t>
            </a:r>
            <a:r>
              <a:rPr lang="sv-SE" sz="1500" b="1" dirty="0" err="1"/>
              <a:t>of</a:t>
            </a:r>
            <a:r>
              <a:rPr lang="sv-SE" sz="1500" b="1" dirty="0"/>
              <a:t> the data </a:t>
            </a:r>
            <a:r>
              <a:rPr lang="sv-SE" sz="1500" b="1" dirty="0" err="1"/>
              <a:t>strategy</a:t>
            </a:r>
            <a:r>
              <a:rPr lang="sv-SE" sz="1500" b="1" dirty="0"/>
              <a:t> </a:t>
            </a:r>
            <a:r>
              <a:rPr lang="sv-SE" sz="1500" dirty="0"/>
              <a:t>for </a:t>
            </a:r>
            <a:r>
              <a:rPr lang="sv-SE" sz="1500" dirty="0" err="1"/>
              <a:t>organizations</a:t>
            </a:r>
            <a:endParaRPr lang="sv-SE" sz="1500" dirty="0"/>
          </a:p>
          <a:p>
            <a:pPr marL="0" indent="0">
              <a:spcBef>
                <a:spcPts val="600"/>
              </a:spcBef>
            </a:pPr>
            <a:r>
              <a:rPr lang="sv-SE" sz="1500" dirty="0"/>
              <a:t>	2) given the </a:t>
            </a:r>
            <a:r>
              <a:rPr lang="sv-SE" sz="1500" dirty="0" err="1"/>
              <a:t>goal</a:t>
            </a:r>
            <a:r>
              <a:rPr lang="sv-SE" sz="1500" dirty="0"/>
              <a:t>, </a:t>
            </a:r>
            <a:r>
              <a:rPr lang="sv-SE" sz="1500" b="1" dirty="0" err="1"/>
              <a:t>provide</a:t>
            </a:r>
            <a:r>
              <a:rPr lang="sv-SE" sz="1500" b="1" dirty="0"/>
              <a:t> data management </a:t>
            </a:r>
            <a:r>
              <a:rPr lang="sv-SE" sz="1500" b="1" dirty="0" err="1"/>
              <a:t>activities</a:t>
            </a:r>
            <a:endParaRPr lang="sv-SE" sz="1500" b="1" dirty="0"/>
          </a:p>
          <a:p>
            <a:pPr marL="0" indent="0"/>
            <a:endParaRPr lang="sv-SE" sz="1400" dirty="0"/>
          </a:p>
          <a:p>
            <a:pPr marL="0" indent="0"/>
            <a:endParaRPr lang="sv-SE" sz="14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83CB43-C3A1-4E06-A724-F660D5229EE8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9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50"/>
    </mc:Choice>
    <mc:Fallback xmlns="">
      <p:transition spd="slow" advTm="4575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Rule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expert system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Rule based expert system </a:t>
            </a:r>
            <a:r>
              <a:rPr lang="en-US" sz="1200" dirty="0"/>
              <a:t>- require human experts and knowledge engineers to </a:t>
            </a:r>
            <a:r>
              <a:rPr lang="en-US" sz="1200" b="1" dirty="0"/>
              <a:t>construct a series of rules in a particular knowledge domain, which will be the base for the expert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Rule based expert systems in healthcare - are the base for many clinical decision support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Rule based expert systems - </a:t>
            </a:r>
            <a:r>
              <a:rPr lang="en-US" sz="1200" dirty="0"/>
              <a:t>are also be </a:t>
            </a:r>
            <a:r>
              <a:rPr lang="en-US" sz="1200" b="1" u="sng" dirty="0"/>
              <a:t>part of many medical record systems </a:t>
            </a:r>
            <a:r>
              <a:rPr lang="en-US" sz="1200" b="1" dirty="0"/>
              <a:t>(i.e. EHR systems), </a:t>
            </a:r>
            <a:r>
              <a:rPr lang="en-US" sz="1200" dirty="0"/>
              <a:t>for example, they provide </a:t>
            </a:r>
            <a:r>
              <a:rPr lang="en-US" sz="1200" b="1" dirty="0"/>
              <a:t>functionality to warn for </a:t>
            </a:r>
            <a:r>
              <a:rPr lang="en-US" sz="1200" b="1" u="sng" dirty="0"/>
              <a:t>drug-to-drug interactions</a:t>
            </a:r>
            <a:r>
              <a:rPr lang="en-US" sz="1200" dirty="0"/>
              <a:t>, and </a:t>
            </a:r>
            <a:r>
              <a:rPr lang="en-US" sz="1200" b="1" u="sng" dirty="0"/>
              <a:t>support the physician of making diagnoses</a:t>
            </a:r>
            <a:endParaRPr lang="sv-SE" sz="12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71146-F83D-429B-B3E0-98AD8D395D6B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08811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Rule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expert system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0" indent="0"/>
            <a:r>
              <a:rPr lang="en-US" sz="1200" b="1" dirty="0"/>
              <a:t>The limitation of rule based expert systems: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Rule based expert systems - </a:t>
            </a:r>
            <a:r>
              <a:rPr lang="en-US" sz="1200" b="1" dirty="0"/>
              <a:t>work well if the rules are not so many</a:t>
            </a:r>
            <a:r>
              <a:rPr lang="en-US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However, </a:t>
            </a:r>
            <a:r>
              <a:rPr lang="en-US" sz="1200" b="1" dirty="0"/>
              <a:t>if number of rules is over several thousand, it is hard to maintain the rules</a:t>
            </a:r>
            <a:r>
              <a:rPr lang="en-US" sz="1200" dirty="0"/>
              <a:t>, for example, </a:t>
            </a:r>
            <a:r>
              <a:rPr lang="en-US" sz="1200" b="1" dirty="0"/>
              <a:t>the rules soon start to conflict with each other.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Moreover, </a:t>
            </a:r>
            <a:r>
              <a:rPr lang="en-US" sz="1200" b="1" dirty="0"/>
              <a:t>if the knowledge domain changes, rules need to change, which may be time-consuming</a:t>
            </a:r>
            <a:r>
              <a:rPr lang="en-US" sz="1200" dirty="0"/>
              <a:t>, especially if the rules are many, and related on each 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Therefore, </a:t>
            </a:r>
            <a:r>
              <a:rPr lang="en-US" sz="1200" b="1" dirty="0"/>
              <a:t>due to this limitations, rule based expert systems are being replaced by systems based on ML algorithms</a:t>
            </a:r>
            <a:endParaRPr lang="sv-SE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FE420-D0E7-4A09-99B0-D3140E5657F2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84416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Physical</a:t>
            </a:r>
            <a:r>
              <a:rPr lang="sv-SE" sz="2400" dirty="0"/>
              <a:t> robots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/>
              <a:t>Physical robots</a:t>
            </a:r>
            <a:r>
              <a:rPr lang="en-US" sz="1200" b="1" dirty="0"/>
              <a:t> - perform pre-defined tasks in factories and warehouses</a:t>
            </a:r>
            <a:r>
              <a:rPr lang="en-US" sz="1200" dirty="0"/>
              <a:t>, like lifting and assembling objects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Applied in healthcare are </a:t>
            </a:r>
            <a:r>
              <a:rPr lang="en-US" sz="1200" b="1" u="sng" dirty="0"/>
              <a:t>surgical robots </a:t>
            </a:r>
            <a:r>
              <a:rPr lang="en-US" sz="1200" b="1" dirty="0"/>
              <a:t>– </a:t>
            </a:r>
            <a:r>
              <a:rPr lang="en-US" sz="1200" dirty="0"/>
              <a:t>which can </a:t>
            </a:r>
            <a:r>
              <a:rPr lang="en-US" sz="1200" b="1" dirty="0"/>
              <a:t>improve the surgeons ability to see and make tasks more precise</a:t>
            </a: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Moreover, physical robots are also becoming more intelligent</a:t>
            </a:r>
            <a:r>
              <a:rPr lang="en-US" sz="1200" dirty="0"/>
              <a:t>, as other </a:t>
            </a:r>
            <a:r>
              <a:rPr lang="en-US" sz="1200" b="1" dirty="0"/>
              <a:t>AI capabilities are being embedded in their operating systems</a:t>
            </a:r>
            <a:r>
              <a:rPr lang="en-US" sz="1200" dirty="0"/>
              <a:t>.</a:t>
            </a:r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22698-CAB0-4167-ACEC-699D4E630A6A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068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err="1"/>
              <a:t>Robotic</a:t>
            </a:r>
            <a:r>
              <a:rPr lang="sv-SE" sz="2400" dirty="0"/>
              <a:t> process automation (RPA)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8211615" cy="3391322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Robotic process automation (RPA) </a:t>
            </a:r>
            <a:r>
              <a:rPr lang="en-US" sz="1200" b="1" dirty="0"/>
              <a:t>– record the keyboard and mouse actions of a human being, and repeat these actions automatically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does not involve physical robots </a:t>
            </a:r>
            <a:r>
              <a:rPr lang="en-US" sz="1200" dirty="0"/>
              <a:t>– instead </a:t>
            </a:r>
            <a:r>
              <a:rPr lang="en-US" sz="1200" b="1" dirty="0"/>
              <a:t>RPA is a form of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act like a semi-intelligent user of the systems, following a script or a set of rules based on actions done by human beings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can be used in healthcare for </a:t>
            </a:r>
            <a:r>
              <a:rPr lang="en-US" sz="1200" b="1" u="sng" dirty="0"/>
              <a:t>updating patient records, billing or other administrative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Moreover, RPA can be used in combination with other technologies, for example </a:t>
            </a:r>
            <a:r>
              <a:rPr lang="en-US" sz="1200" b="1" u="sng" dirty="0"/>
              <a:t>combining image recognition and RPA</a:t>
            </a:r>
            <a:r>
              <a:rPr lang="en-US" sz="1200" dirty="0"/>
              <a:t>, where RPA can be used for extract data from the recognitions of images and update  EHR system with this data</a:t>
            </a: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D9F31-E07E-461A-8261-B795A6708E14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4293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AI </a:t>
            </a:r>
            <a:r>
              <a:rPr lang="sv-SE" sz="2400" dirty="0" err="1"/>
              <a:t>technolgies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combined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/>
              <a:t>AI technologies are being more and more combined and integrated</a:t>
            </a:r>
            <a:r>
              <a:rPr lang="en-US" sz="1200" dirty="0"/>
              <a:t>, for example: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physical robots are getting AI-based features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image recognition is being integrated with RPA. </a:t>
            </a:r>
          </a:p>
          <a:p>
            <a:pPr marL="912812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2812" lvl="1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D660A-B906-444C-ADE3-2FFEE11A7F3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26331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</a:t>
            </a:r>
            <a:r>
              <a:rPr lang="sv-SE" sz="2000" b="0" dirty="0" err="1"/>
              <a:t>application</a:t>
            </a:r>
            <a:r>
              <a:rPr lang="sv-SE" sz="2000" b="0" dirty="0"/>
              <a:t> areas in </a:t>
            </a:r>
            <a:r>
              <a:rPr lang="sv-SE" sz="2000" b="0" dirty="0" err="1"/>
              <a:t>healthcare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32618141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AI </a:t>
            </a:r>
            <a:r>
              <a:rPr lang="sv-SE" sz="2400" dirty="0" err="1"/>
              <a:t>application</a:t>
            </a:r>
            <a:r>
              <a:rPr lang="sv-SE" sz="2400" dirty="0"/>
              <a:t>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Example of AI application areas in healthcare:</a:t>
            </a:r>
          </a:p>
          <a:p>
            <a:r>
              <a:rPr lang="en-US" sz="1200" dirty="0"/>
              <a:t>Diagnosis and treatment </a:t>
            </a:r>
          </a:p>
          <a:p>
            <a:r>
              <a:rPr lang="en-US" sz="1200" dirty="0"/>
              <a:t>Patient engagement and adherence </a:t>
            </a:r>
          </a:p>
          <a:p>
            <a:r>
              <a:rPr lang="en-US" sz="1200" dirty="0"/>
              <a:t>Administrative activities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507F3C-5D85-46D8-9918-423E8A761340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2988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7A03-2677-49E2-B675-5DC833C6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Diagnosis and treatment 1(3)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66E0-9AEB-4D14-A7CC-515C28D6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53" y="1253647"/>
            <a:ext cx="8056054" cy="3262319"/>
          </a:xfrm>
        </p:spPr>
        <p:txBody>
          <a:bodyPr>
            <a:normAutofit/>
          </a:bodyPr>
          <a:lstStyle/>
          <a:p>
            <a:r>
              <a:rPr lang="en-US" sz="1200" b="1" dirty="0"/>
              <a:t>IBM's Watson has received a lot of attention </a:t>
            </a:r>
            <a:r>
              <a:rPr lang="en-US" sz="1200" dirty="0"/>
              <a:t>for its </a:t>
            </a:r>
            <a:r>
              <a:rPr lang="en-US" sz="1200" b="1" dirty="0"/>
              <a:t>application in diagnosis and treatment area</a:t>
            </a:r>
            <a:r>
              <a:rPr lang="en-US" sz="1200" dirty="0"/>
              <a:t>, particularly </a:t>
            </a:r>
            <a:r>
              <a:rPr lang="en-US" sz="1200" b="1" dirty="0"/>
              <a:t>cancer diagnosis and treatment </a:t>
            </a:r>
          </a:p>
          <a:p>
            <a:r>
              <a:rPr lang="en-US" sz="1200" dirty="0"/>
              <a:t>Watson consisted </a:t>
            </a:r>
            <a:r>
              <a:rPr lang="en-US" sz="1200" b="1" dirty="0"/>
              <a:t>of a set of ‘cognitive services’, employing a combination of machine learning and NLP technologies</a:t>
            </a:r>
          </a:p>
          <a:p>
            <a:r>
              <a:rPr lang="en-US" sz="1200" dirty="0"/>
              <a:t>However, </a:t>
            </a:r>
            <a:r>
              <a:rPr lang="en-US" sz="1200" b="1" dirty="0"/>
              <a:t>IBM’s Watson’s application in healthcare has not been a success</a:t>
            </a:r>
            <a:r>
              <a:rPr lang="en-US" sz="1200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1200" dirty="0"/>
              <a:t>Watson has </a:t>
            </a:r>
            <a:r>
              <a:rPr lang="en-US" sz="1200" b="1" dirty="0"/>
              <a:t>not been able to handle different types of cancer </a:t>
            </a:r>
          </a:p>
          <a:p>
            <a:pPr lvl="1">
              <a:lnSpc>
                <a:spcPct val="150000"/>
              </a:lnSpc>
            </a:pPr>
            <a:r>
              <a:rPr lang="en-US" sz="1200" dirty="0"/>
              <a:t>Watson has also </a:t>
            </a:r>
            <a:r>
              <a:rPr lang="en-US" sz="1200" b="1" dirty="0"/>
              <a:t>been hard to integrate into care processes and systems </a:t>
            </a:r>
          </a:p>
          <a:p>
            <a:pPr marL="0" indent="0">
              <a:buNone/>
            </a:pPr>
            <a:r>
              <a:rPr lang="en-US" sz="1300" dirty="0"/>
              <a:t> </a:t>
            </a:r>
            <a:endParaRPr lang="sv-SE" sz="1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A396B-6DC5-46F0-A18F-2E74E5ABD579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45939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0671-0C3D-43EC-801E-5916BE29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Diagnosis and treatment 2(3)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09DF-EF60-4D47-B62A-0BC7E4B0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49" y="1359346"/>
            <a:ext cx="7354921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Other examples of the use of AI for diagnosis and treatment</a:t>
            </a:r>
            <a:r>
              <a:rPr lang="en-US" sz="1200" dirty="0"/>
              <a:t>:</a:t>
            </a:r>
          </a:p>
          <a:p>
            <a:r>
              <a:rPr lang="en-US" sz="1200" dirty="0"/>
              <a:t>Several organizations </a:t>
            </a:r>
            <a:r>
              <a:rPr lang="en-US" sz="1200" b="1" dirty="0"/>
              <a:t>work on ML based solutions </a:t>
            </a:r>
            <a:r>
              <a:rPr lang="en-US" sz="1200" dirty="0"/>
              <a:t>to better </a:t>
            </a:r>
            <a:r>
              <a:rPr lang="en-US" sz="1200" b="1" dirty="0"/>
              <a:t>understand the </a:t>
            </a:r>
            <a:r>
              <a:rPr lang="en-US" sz="1200" b="1" u="sng" dirty="0"/>
              <a:t>how different genetic variants of humans will response to different treatments, such as drugs and protocols.</a:t>
            </a:r>
            <a:r>
              <a:rPr lang="en-US" sz="1200" b="1" dirty="0"/>
              <a:t> </a:t>
            </a:r>
          </a:p>
          <a:p>
            <a:r>
              <a:rPr lang="en-US" sz="1200" dirty="0"/>
              <a:t>Organizations are also </a:t>
            </a:r>
            <a:r>
              <a:rPr lang="en-US" sz="1200" b="1" dirty="0"/>
              <a:t>working on ML based solution to </a:t>
            </a:r>
            <a:r>
              <a:rPr lang="en-US" sz="1200" b="1" u="sng" dirty="0"/>
              <a:t>predict populations at risk of particular diseases, high-risk conditions </a:t>
            </a:r>
            <a:r>
              <a:rPr lang="en-US" sz="1200" u="sng" dirty="0"/>
              <a:t>or to </a:t>
            </a:r>
            <a:r>
              <a:rPr lang="en-US" sz="1200" b="1" u="sng" dirty="0"/>
              <a:t>predict hospital readmission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43D65-FFC7-4B36-A753-AE6E79931A48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40597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A088-1A9E-4552-94C1-01234931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555" y="1512095"/>
            <a:ext cx="6850800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Drawbacks of using AI in the application of diagnosis and treatment:</a:t>
            </a:r>
          </a:p>
          <a:p>
            <a:r>
              <a:rPr lang="en-US" sz="1200" b="1" dirty="0"/>
              <a:t>To embed AI-based diagnosis and treatment recommendations into clinical workflows and EHR systems has not been successful</a:t>
            </a:r>
            <a:endParaRPr lang="en-US" sz="1200" dirty="0"/>
          </a:p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(2019), “</a:t>
            </a:r>
            <a:r>
              <a:rPr lang="en-US" sz="1200" b="1" dirty="0"/>
              <a:t>such</a:t>
            </a:r>
            <a:r>
              <a:rPr lang="en-US" sz="1200" dirty="0"/>
              <a:t> </a:t>
            </a:r>
            <a:r>
              <a:rPr lang="en-US" sz="1200" b="1" dirty="0"/>
              <a:t>integration issues have probably been a greater barrier to broad implementation of AI than any inability to provide accurate and effective recommendations</a:t>
            </a:r>
            <a:r>
              <a:rPr lang="en-US" sz="1200" dirty="0"/>
              <a:t>”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86D4A-2968-48A5-A03B-7BAAB34E5A2D}"/>
              </a:ext>
            </a:extLst>
          </p:cNvPr>
          <p:cNvSpPr txBox="1">
            <a:spLocks/>
          </p:cNvSpPr>
          <p:nvPr/>
        </p:nvSpPr>
        <p:spPr>
          <a:xfrm>
            <a:off x="758484" y="810288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2400" dirty="0"/>
              <a:t>Diagnosis and treatment 3(3)</a:t>
            </a:r>
            <a:endParaRPr lang="sv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5E1CE2-7EE9-4835-B465-F8D55EA44695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385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/>
          </a:bodyPr>
          <a:lstStyle/>
          <a:p>
            <a:r>
              <a:rPr lang="sv-SE" dirty="0" err="1"/>
              <a:t>What</a:t>
            </a:r>
            <a:r>
              <a:rPr lang="sv-SE" dirty="0"/>
              <a:t> is the </a:t>
            </a:r>
            <a:r>
              <a:rPr lang="sv-SE" dirty="0" err="1"/>
              <a:t>core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data </a:t>
            </a:r>
            <a:r>
              <a:rPr lang="sv-SE" dirty="0" err="1"/>
              <a:t>strategy</a:t>
            </a:r>
            <a:r>
              <a:rPr lang="sv-S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275533"/>
            <a:ext cx="7306972" cy="300447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dirty="0" err="1"/>
              <a:t>DalleMule</a:t>
            </a:r>
            <a:r>
              <a:rPr lang="sv-SE" sz="1500" dirty="0"/>
              <a:t> &amp; Davenport (2017) </a:t>
            </a:r>
            <a:r>
              <a:rPr lang="sv-SE" sz="1500" dirty="0" err="1"/>
              <a:t>claim</a:t>
            </a:r>
            <a:r>
              <a:rPr lang="sv-SE" sz="1500" dirty="0"/>
              <a:t> </a:t>
            </a:r>
            <a:r>
              <a:rPr lang="sv-SE" sz="1500" dirty="0" err="1"/>
              <a:t>that</a:t>
            </a:r>
            <a:r>
              <a:rPr lang="sv-SE" sz="1500" dirty="0"/>
              <a:t> </a:t>
            </a:r>
            <a:r>
              <a:rPr lang="sv-SE" sz="1500" b="1" dirty="0"/>
              <a:t>an </a:t>
            </a:r>
            <a:r>
              <a:rPr lang="sv-SE" sz="1500" b="1" dirty="0" err="1"/>
              <a:t>organization’s</a:t>
            </a:r>
            <a:r>
              <a:rPr lang="sv-SE" sz="1500" b="1" dirty="0"/>
              <a:t> data </a:t>
            </a:r>
            <a:r>
              <a:rPr lang="sv-SE" sz="1500" b="1" dirty="0" err="1"/>
              <a:t>strategy</a:t>
            </a:r>
            <a:r>
              <a:rPr lang="sv-SE" sz="1500" dirty="0"/>
              <a:t> </a:t>
            </a:r>
            <a:r>
              <a:rPr lang="sv-SE" sz="1500" dirty="0" err="1"/>
              <a:t>should</a:t>
            </a:r>
            <a:r>
              <a:rPr lang="sv-SE" sz="1500" dirty="0"/>
              <a:t> </a:t>
            </a:r>
            <a:r>
              <a:rPr lang="sv-SE" sz="1500" dirty="0" err="1"/>
              <a:t>have</a:t>
            </a:r>
            <a:r>
              <a:rPr lang="sv-SE" sz="1500" dirty="0"/>
              <a:t> a </a:t>
            </a:r>
            <a:r>
              <a:rPr lang="sv-SE" sz="1500" b="1" dirty="0"/>
              <a:t>proper </a:t>
            </a:r>
            <a:r>
              <a:rPr lang="sv-SE" sz="1500" b="1" dirty="0" err="1"/>
              <a:t>balance</a:t>
            </a:r>
            <a:r>
              <a:rPr lang="sv-SE" sz="1500" b="1" dirty="0"/>
              <a:t> </a:t>
            </a:r>
            <a:r>
              <a:rPr lang="sv-SE" sz="1500" dirty="0" err="1"/>
              <a:t>between</a:t>
            </a:r>
            <a:r>
              <a:rPr lang="sv-SE" sz="1500" dirty="0"/>
              <a:t> </a:t>
            </a:r>
            <a:r>
              <a:rPr lang="sv-SE" sz="1500" b="1" dirty="0"/>
              <a:t>offensive </a:t>
            </a:r>
            <a:r>
              <a:rPr lang="sv-SE" sz="1500" dirty="0"/>
              <a:t>and</a:t>
            </a:r>
            <a:r>
              <a:rPr lang="sv-SE" sz="1500" b="1" dirty="0"/>
              <a:t> defensive </a:t>
            </a:r>
            <a:r>
              <a:rPr lang="sv-SE" sz="1500" b="1" dirty="0" err="1"/>
              <a:t>activities</a:t>
            </a:r>
            <a:endParaRPr lang="sv-SE" sz="1500" b="1" dirty="0"/>
          </a:p>
          <a:p>
            <a:pPr marL="0" indent="0"/>
            <a:endParaRPr lang="sv-SE" sz="1800" dirty="0"/>
          </a:p>
          <a:p>
            <a:pPr marL="0" indent="0"/>
            <a:endParaRPr lang="sv-SE" sz="1400" dirty="0"/>
          </a:p>
          <a:p>
            <a:pPr marL="0" indent="0"/>
            <a:endParaRPr lang="sv-SE" sz="1400" dirty="0"/>
          </a:p>
          <a:p>
            <a:pPr marL="342900" indent="-342900">
              <a:buFontTx/>
              <a:buChar char="-"/>
            </a:pPr>
            <a:endParaRPr lang="sv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7B1F1-4415-4219-A3F0-27C66C1AFB86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589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67"/>
    </mc:Choice>
    <mc:Fallback xmlns="">
      <p:transition spd="slow" advTm="33667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FA7B-C958-4461-B0E5-40BE47DF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524866" cy="596700"/>
          </a:xfrm>
        </p:spPr>
        <p:txBody>
          <a:bodyPr/>
          <a:lstStyle/>
          <a:p>
            <a:r>
              <a:rPr lang="sv-SE" sz="2400" dirty="0"/>
              <a:t>Patient </a:t>
            </a:r>
            <a:r>
              <a:rPr lang="sv-SE" sz="2400" dirty="0" err="1"/>
              <a:t>engagement</a:t>
            </a:r>
            <a:r>
              <a:rPr lang="sv-SE" sz="2400" dirty="0"/>
              <a:t> </a:t>
            </a:r>
            <a:r>
              <a:rPr lang="en-US" sz="2400" dirty="0"/>
              <a:t>and adherence 1(2)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C646A-311E-4531-9140-F82F4212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80" y="1224234"/>
            <a:ext cx="7892526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Patients</a:t>
            </a:r>
            <a:r>
              <a:rPr lang="en-US" sz="1200" dirty="0"/>
              <a:t> </a:t>
            </a:r>
            <a:r>
              <a:rPr lang="en-US" sz="1200" b="1" dirty="0"/>
              <a:t>engagement in their own well-being and care are important for receiving better outcome</a:t>
            </a:r>
            <a:r>
              <a:rPr lang="en-US" sz="1200" dirty="0"/>
              <a:t> in healthcare</a:t>
            </a:r>
          </a:p>
          <a:p>
            <a:r>
              <a:rPr lang="en-US" sz="1200" b="1" dirty="0"/>
              <a:t>The major problem is that the patient may not make necessary behavioral adjustment, </a:t>
            </a:r>
            <a:r>
              <a:rPr lang="en-US" sz="1200" dirty="0"/>
              <a:t>that is, </a:t>
            </a:r>
            <a:r>
              <a:rPr lang="en-US" sz="1200" b="1" dirty="0"/>
              <a:t>does not follow a course of treatment </a:t>
            </a:r>
            <a:r>
              <a:rPr lang="en-US" sz="1200" dirty="0"/>
              <a:t>or </a:t>
            </a:r>
            <a:r>
              <a:rPr lang="en-US" sz="1200" b="1" dirty="0"/>
              <a:t>take the prescribed drugs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C3279-16D1-4AD8-A0D9-3F2A3D06B3B3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1186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C8F6-94BC-48FE-A96B-6D994782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63" y="1196384"/>
            <a:ext cx="6850800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Therefore, </a:t>
            </a:r>
            <a:r>
              <a:rPr lang="en-US" sz="1200" b="1" u="sng" dirty="0"/>
              <a:t>ML and business rules engines can be used to support patient engagement and adherence, </a:t>
            </a:r>
            <a:r>
              <a:rPr lang="en-US" sz="1200" b="1" dirty="0"/>
              <a:t>by</a:t>
            </a:r>
            <a:r>
              <a:rPr lang="en-US" sz="1200" dirty="0"/>
              <a:t>:</a:t>
            </a:r>
          </a:p>
          <a:p>
            <a:pPr lvl="1"/>
            <a:r>
              <a:rPr lang="en-US" sz="1200" dirty="0"/>
              <a:t>sending message alert to patients, </a:t>
            </a:r>
          </a:p>
          <a:p>
            <a:pPr lvl="1"/>
            <a:r>
              <a:rPr lang="en-US" sz="1200" dirty="0"/>
              <a:t>providing targeted content given the patients’ status and characteristics,</a:t>
            </a:r>
          </a:p>
          <a:p>
            <a:pPr lvl="1"/>
            <a:r>
              <a:rPr lang="en-US" sz="1200" dirty="0"/>
              <a:t>tailoring recommendations by comparing patient data to other effective treatment pathways for similar cohorts</a:t>
            </a:r>
          </a:p>
          <a:p>
            <a:pPr lvl="1"/>
            <a:r>
              <a:rPr lang="en-US" sz="1200" dirty="0"/>
              <a:t>nudging patient behavior in a more anticipatory way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E2A2DE-4BB1-4E40-A27E-DAFE4A4C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627063"/>
            <a:ext cx="7744766" cy="596900"/>
          </a:xfrm>
        </p:spPr>
        <p:txBody>
          <a:bodyPr/>
          <a:lstStyle/>
          <a:p>
            <a:r>
              <a:rPr lang="sv-SE" sz="2400" dirty="0"/>
              <a:t>Patient </a:t>
            </a:r>
            <a:r>
              <a:rPr lang="sv-SE" sz="2400" dirty="0" err="1"/>
              <a:t>engagement</a:t>
            </a:r>
            <a:r>
              <a:rPr lang="sv-SE" sz="2400" dirty="0"/>
              <a:t> </a:t>
            </a:r>
            <a:r>
              <a:rPr lang="en-US" sz="2400" dirty="0"/>
              <a:t>and adherence 2(2)</a:t>
            </a:r>
            <a:endParaRPr lang="sv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A5C3C-E147-4061-9297-829F72733570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20524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A4E9-7D10-404C-8407-1AB1D0F3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Administrative </a:t>
            </a:r>
            <a:r>
              <a:rPr lang="sv-SE" sz="2400" dirty="0" err="1"/>
              <a:t>activities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52F9-0950-434B-8BCA-0F578E03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524036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Different AI technologies can be used for administrative tasks:</a:t>
            </a:r>
          </a:p>
          <a:p>
            <a:r>
              <a:rPr lang="en-US" sz="1200" b="1" dirty="0"/>
              <a:t>RPA can be used for a variety of applications in healthcare</a:t>
            </a:r>
            <a:r>
              <a:rPr lang="en-US" sz="1200" dirty="0"/>
              <a:t>, like </a:t>
            </a:r>
            <a:r>
              <a:rPr lang="en-US" sz="1200" b="1" u="sng" dirty="0"/>
              <a:t>managing medical records</a:t>
            </a:r>
          </a:p>
          <a:p>
            <a:r>
              <a:rPr lang="en-US" sz="1200" b="1" dirty="0"/>
              <a:t>NLP</a:t>
            </a:r>
            <a:r>
              <a:rPr lang="en-US" sz="1200" dirty="0"/>
              <a:t> </a:t>
            </a:r>
            <a:r>
              <a:rPr lang="en-US" sz="1200" b="1" dirty="0"/>
              <a:t>can be applied in </a:t>
            </a:r>
            <a:r>
              <a:rPr lang="en-US" sz="1200" b="1" u="sng" dirty="0"/>
              <a:t>chatbots for patient interaction </a:t>
            </a:r>
          </a:p>
          <a:p>
            <a:r>
              <a:rPr lang="en-US" sz="1200" b="1" dirty="0"/>
              <a:t>ML</a:t>
            </a:r>
            <a:r>
              <a:rPr lang="en-US" sz="1200" dirty="0"/>
              <a:t> </a:t>
            </a:r>
            <a:r>
              <a:rPr lang="en-US" sz="1200" b="1" dirty="0"/>
              <a:t>could be used to </a:t>
            </a:r>
            <a:r>
              <a:rPr lang="en-US" sz="1200" b="1" u="sng" dirty="0"/>
              <a:t>verify whether millions of insurance claims are correct</a:t>
            </a:r>
            <a:r>
              <a:rPr lang="en-US" sz="1200" dirty="0"/>
              <a:t>, for example, by applying probabilistic matching of data across different databases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2DCCB-7656-4871-9C06-F46C9E52A312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04934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Healthcare </a:t>
            </a:r>
            <a:r>
              <a:rPr lang="sv-SE" sz="2000" b="0" dirty="0" err="1"/>
              <a:t>workers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40927207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259273" cy="596700"/>
          </a:xfrm>
        </p:spPr>
        <p:txBody>
          <a:bodyPr/>
          <a:lstStyle/>
          <a:p>
            <a:r>
              <a:rPr lang="sv-SE" sz="2300" dirty="0" err="1"/>
              <a:t>Implication</a:t>
            </a:r>
            <a:r>
              <a:rPr lang="sv-SE" sz="2300" dirty="0"/>
              <a:t> for </a:t>
            </a:r>
            <a:r>
              <a:rPr lang="sv-SE" sz="2300" dirty="0" err="1"/>
              <a:t>healthcare</a:t>
            </a:r>
            <a:r>
              <a:rPr lang="sv-SE" sz="2300" dirty="0"/>
              <a:t> </a:t>
            </a:r>
            <a:r>
              <a:rPr lang="sv-SE" sz="2300" dirty="0" err="1"/>
              <a:t>workforce</a:t>
            </a:r>
            <a:r>
              <a:rPr lang="sv-SE" sz="23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808317" cy="3240432"/>
          </a:xfrm>
        </p:spPr>
        <p:txBody>
          <a:bodyPr>
            <a:normAutofit/>
          </a:bodyPr>
          <a:lstStyle/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 estimate that </a:t>
            </a:r>
            <a:r>
              <a:rPr lang="en-US" sz="1200" b="1" dirty="0"/>
              <a:t>it will take 20 years before will see any substantial change in healthcare employment due to AI</a:t>
            </a:r>
          </a:p>
          <a:p>
            <a:r>
              <a:rPr lang="en-US" sz="1200" b="1" dirty="0"/>
              <a:t>Instead, there is also the possibility that new jobs for working with AI technologies are created</a:t>
            </a:r>
            <a:endParaRPr lang="en-US" sz="1200" dirty="0"/>
          </a:p>
          <a:p>
            <a:endParaRPr lang="en-US" sz="1200" b="1" dirty="0"/>
          </a:p>
          <a:p>
            <a:pPr lvl="1"/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8DE8B-2F5A-41FC-A731-83DB7B3161B3}"/>
              </a:ext>
            </a:extLst>
          </p:cNvPr>
          <p:cNvSpPr txBox="1"/>
          <p:nvPr/>
        </p:nvSpPr>
        <p:spPr>
          <a:xfrm>
            <a:off x="1019274" y="48665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40211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99" y="627534"/>
            <a:ext cx="7130271" cy="596700"/>
          </a:xfrm>
        </p:spPr>
        <p:txBody>
          <a:bodyPr/>
          <a:lstStyle/>
          <a:p>
            <a:r>
              <a:rPr lang="sv-SE" sz="2300" dirty="0" err="1"/>
              <a:t>Implication</a:t>
            </a:r>
            <a:r>
              <a:rPr lang="sv-SE" sz="2300" dirty="0"/>
              <a:t> for </a:t>
            </a:r>
            <a:r>
              <a:rPr lang="sv-SE" sz="2300" dirty="0" err="1"/>
              <a:t>healthcare</a:t>
            </a:r>
            <a:r>
              <a:rPr lang="sv-SE" sz="2300" dirty="0"/>
              <a:t> </a:t>
            </a:r>
            <a:r>
              <a:rPr lang="sv-SE" sz="2300" dirty="0" err="1"/>
              <a:t>workforce</a:t>
            </a:r>
            <a:r>
              <a:rPr lang="sv-SE" sz="23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6850800" cy="3240432"/>
          </a:xfrm>
        </p:spPr>
        <p:txBody>
          <a:bodyPr>
            <a:normAutofit/>
          </a:bodyPr>
          <a:lstStyle/>
          <a:p>
            <a:r>
              <a:rPr lang="en-US" sz="1200" dirty="0"/>
              <a:t>The area where </a:t>
            </a:r>
            <a:r>
              <a:rPr lang="en-US" sz="1200" b="1" dirty="0"/>
              <a:t>most healthcare jobs will be automated </a:t>
            </a:r>
            <a:r>
              <a:rPr lang="en-US" sz="1200" dirty="0"/>
              <a:t>are those dealing with </a:t>
            </a:r>
            <a:r>
              <a:rPr lang="en-US" sz="1200" b="1" dirty="0"/>
              <a:t>digital information, radiology and pathology </a:t>
            </a:r>
          </a:p>
          <a:p>
            <a:r>
              <a:rPr lang="en-US" sz="1200" b="1" dirty="0"/>
              <a:t>However, for example, not even radiologist jobs will not disappear in the near future</a:t>
            </a:r>
            <a:r>
              <a:rPr lang="en-US" sz="1200" dirty="0"/>
              <a:t>, and maybe </a:t>
            </a:r>
            <a:r>
              <a:rPr lang="en-US" sz="1200" b="1" dirty="0"/>
              <a:t>not in the long term either – see next slides</a:t>
            </a:r>
          </a:p>
          <a:p>
            <a:pPr marL="0" indent="0">
              <a:buNone/>
            </a:pPr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6F05A-F502-4708-AFD8-AAB7EECE848B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23187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FBDF-2BCA-46F2-84D8-A87367E5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Implication</a:t>
            </a:r>
            <a:r>
              <a:rPr lang="sv-SE" sz="2400" dirty="0"/>
              <a:t> for </a:t>
            </a:r>
            <a:r>
              <a:rPr lang="sv-SE" sz="2400" dirty="0" err="1"/>
              <a:t>radiology</a:t>
            </a:r>
            <a:r>
              <a:rPr lang="sv-SE" sz="24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D139-D217-4F3B-A22D-540E4C68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7969864" cy="3564873"/>
          </a:xfrm>
        </p:spPr>
        <p:txBody>
          <a:bodyPr>
            <a:normAutofit/>
          </a:bodyPr>
          <a:lstStyle/>
          <a:p>
            <a:r>
              <a:rPr lang="en-US" sz="1200" dirty="0"/>
              <a:t>Today, </a:t>
            </a:r>
            <a:r>
              <a:rPr lang="en-US" sz="1200" b="1" dirty="0"/>
              <a:t>radiology AI systems can only perform single tasks. </a:t>
            </a:r>
          </a:p>
          <a:p>
            <a:r>
              <a:rPr lang="en-US" sz="1200" b="1" dirty="0"/>
              <a:t>Radiology AI systems cannot fully identify all potential findings in medical images. Radiologist are still needed for that</a:t>
            </a:r>
          </a:p>
          <a:p>
            <a:r>
              <a:rPr lang="en-US" sz="1200" b="1" dirty="0"/>
              <a:t>Radiologists also do a lot of other thing than just read and interpret images</a:t>
            </a:r>
            <a:r>
              <a:rPr lang="en-US" sz="1200" dirty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relate findings from images to other medical records and test results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consult with other physicians </a:t>
            </a:r>
            <a:r>
              <a:rPr lang="en-US" sz="1200" dirty="0"/>
              <a:t>regarding diagnosis and treatment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discuss procedures and results with patients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define the technical parameters of imaging examinations</a:t>
            </a:r>
            <a:r>
              <a:rPr lang="en-US" sz="1200" dirty="0"/>
              <a:t>. The parameters need to be tailored to the patient's condition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322D4-A293-4F14-BCDB-BAD872B5515C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6960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B98A-F2F1-4CB9-8E93-B719E19B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Implication</a:t>
            </a:r>
            <a:r>
              <a:rPr lang="sv-SE" sz="2400" dirty="0"/>
              <a:t> for </a:t>
            </a:r>
            <a:r>
              <a:rPr lang="sv-SE" sz="2400" dirty="0" err="1"/>
              <a:t>radiology</a:t>
            </a:r>
            <a:r>
              <a:rPr lang="sv-SE" sz="24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CC26A-F7D2-487A-B939-B7B733F4F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583176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Moreover, for employing full scale AI-based image work</a:t>
            </a:r>
            <a:r>
              <a:rPr lang="en-US" sz="1200" dirty="0"/>
              <a:t>: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clinical processes need to be changed</a:t>
            </a:r>
            <a:r>
              <a:rPr lang="en-US" sz="1200" dirty="0"/>
              <a:t>, which will take time 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an</a:t>
            </a:r>
            <a:r>
              <a:rPr lang="en-US" sz="1200" dirty="0"/>
              <a:t> </a:t>
            </a:r>
            <a:r>
              <a:rPr lang="en-US" sz="1200" b="1" dirty="0"/>
              <a:t>aggregated repository of radiology images is required for training the AI system</a:t>
            </a:r>
            <a:r>
              <a:rPr lang="en-US" sz="1200" dirty="0"/>
              <a:t>, but such </a:t>
            </a:r>
            <a:r>
              <a:rPr lang="en-US" sz="1200" b="1" dirty="0"/>
              <a:t>an aggregated repository is lacking today 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changes in medical regulation and health insurance contracts for automated image analysis are needed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89424-A2DC-44D2-9ED9-3308F59C1CE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85520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 </a:t>
            </a:r>
            <a:r>
              <a:rPr lang="sv-SE" sz="2000" b="0" dirty="0" err="1"/>
              <a:t>brief</a:t>
            </a:r>
            <a:r>
              <a:rPr lang="sv-SE" sz="2000" b="0" dirty="0"/>
              <a:t> </a:t>
            </a:r>
            <a:r>
              <a:rPr lang="sv-SE" sz="2000" b="0" dirty="0" err="1"/>
              <a:t>summary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11757863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EDC6-0C40-4CF7-93B4-66E37905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To </a:t>
            </a:r>
            <a:r>
              <a:rPr lang="sv-SE" sz="2400" dirty="0" err="1"/>
              <a:t>summarize</a:t>
            </a:r>
            <a:r>
              <a:rPr lang="sv-SE" sz="24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1C5F-1945-4E0D-AAAD-903455C4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206154" cy="3240432"/>
          </a:xfrm>
        </p:spPr>
        <p:txBody>
          <a:bodyPr>
            <a:normAutofit/>
          </a:bodyPr>
          <a:lstStyle/>
          <a:p>
            <a:r>
              <a:rPr lang="en-US" sz="1200" dirty="0"/>
              <a:t>The </a:t>
            </a:r>
            <a:r>
              <a:rPr lang="en-US" sz="1200" b="1" dirty="0"/>
              <a:t>greatest challenge to AI </a:t>
            </a:r>
            <a:r>
              <a:rPr lang="en-US" sz="1200" dirty="0"/>
              <a:t>is to </a:t>
            </a:r>
            <a:r>
              <a:rPr lang="en-US" sz="1200" b="1" dirty="0"/>
              <a:t>ensure its adoption in daily clinical practice. </a:t>
            </a:r>
          </a:p>
          <a:p>
            <a:r>
              <a:rPr lang="en-US" sz="1200" b="1" dirty="0"/>
              <a:t>There are a number of challenges to overcome to achieve this.</a:t>
            </a:r>
          </a:p>
          <a:p>
            <a:r>
              <a:rPr lang="en-US" sz="1200" dirty="0"/>
              <a:t>Therefore, Davenport and </a:t>
            </a:r>
            <a:r>
              <a:rPr lang="en-US" sz="1200" dirty="0" err="1"/>
              <a:t>Kalakota</a:t>
            </a:r>
            <a:r>
              <a:rPr lang="en-US" sz="1200" dirty="0"/>
              <a:t> (2019) </a:t>
            </a:r>
            <a:r>
              <a:rPr lang="en-US" sz="1200" b="1" dirty="0"/>
              <a:t>estimate that we will see a limited use of AI in clinical practice within 5 years and more extensive use within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309D1-D6F2-482D-AE49-A0BFFDACD63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469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88" y="621520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Defensive part </a:t>
            </a:r>
            <a:r>
              <a:rPr lang="sv-SE" dirty="0" err="1"/>
              <a:t>of</a:t>
            </a:r>
            <a:r>
              <a:rPr lang="sv-SE" dirty="0"/>
              <a:t> the data </a:t>
            </a:r>
            <a:r>
              <a:rPr lang="sv-SE" dirty="0" err="1"/>
              <a:t>strategy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286923"/>
            <a:ext cx="8120646" cy="3530966"/>
          </a:xfrm>
        </p:spPr>
        <p:txBody>
          <a:bodyPr>
            <a:normAutofit/>
          </a:bodyPr>
          <a:lstStyle/>
          <a:p>
            <a:r>
              <a:rPr lang="sv-SE" sz="1500" b="1" dirty="0" err="1"/>
              <a:t>Goals</a:t>
            </a:r>
            <a:r>
              <a:rPr lang="sv-SE" sz="1500" b="1" dirty="0"/>
              <a:t> for the </a:t>
            </a:r>
            <a:r>
              <a:rPr lang="sv-SE" sz="1500" b="1" u="sng" dirty="0"/>
              <a:t>defensive part </a:t>
            </a:r>
            <a:r>
              <a:rPr lang="sv-SE" sz="1500" b="1" dirty="0" err="1"/>
              <a:t>of</a:t>
            </a:r>
            <a:r>
              <a:rPr lang="sv-SE" sz="1500" b="1" dirty="0"/>
              <a:t> the data </a:t>
            </a:r>
            <a:r>
              <a:rPr lang="sv-SE" sz="1500" b="1" dirty="0" err="1"/>
              <a:t>strategy</a:t>
            </a:r>
            <a:r>
              <a:rPr lang="sv-SE" sz="15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Ensure</a:t>
            </a:r>
            <a:r>
              <a:rPr lang="sv-SE" sz="1400" dirty="0"/>
              <a:t> data </a:t>
            </a:r>
            <a:r>
              <a:rPr lang="sv-SE" sz="1400" dirty="0" err="1"/>
              <a:t>security</a:t>
            </a:r>
            <a:r>
              <a:rPr lang="sv-SE" sz="1400" dirty="0"/>
              <a:t>, </a:t>
            </a:r>
            <a:r>
              <a:rPr lang="sv-SE" sz="1400" dirty="0" err="1"/>
              <a:t>privacy</a:t>
            </a:r>
            <a:r>
              <a:rPr lang="sv-SE" sz="1400" dirty="0"/>
              <a:t>, </a:t>
            </a:r>
            <a:r>
              <a:rPr lang="sv-SE" sz="1400" dirty="0" err="1"/>
              <a:t>integrity</a:t>
            </a:r>
            <a:r>
              <a:rPr lang="sv-SE" sz="1400" dirty="0"/>
              <a:t>, </a:t>
            </a:r>
            <a:r>
              <a:rPr lang="sv-SE" sz="1400" dirty="0" err="1"/>
              <a:t>quality</a:t>
            </a:r>
            <a:r>
              <a:rPr lang="sv-SE" sz="1400" dirty="0"/>
              <a:t>, </a:t>
            </a:r>
            <a:r>
              <a:rPr lang="sv-SE" sz="1400" dirty="0" err="1"/>
              <a:t>regulatory</a:t>
            </a:r>
            <a:r>
              <a:rPr lang="sv-SE" sz="1400" dirty="0"/>
              <a:t> </a:t>
            </a:r>
            <a:r>
              <a:rPr lang="sv-SE" sz="1400" dirty="0" err="1"/>
              <a:t>compliance</a:t>
            </a:r>
            <a:r>
              <a:rPr lang="sv-SE" sz="1400" dirty="0"/>
              <a:t>, and </a:t>
            </a:r>
            <a:r>
              <a:rPr lang="sv-SE" sz="1400" dirty="0" err="1"/>
              <a:t>governance</a:t>
            </a:r>
            <a:endParaRPr lang="sv-SE" sz="1400" dirty="0"/>
          </a:p>
          <a:p>
            <a:r>
              <a:rPr lang="sv-SE" sz="1500" b="1" dirty="0"/>
              <a:t>Data management </a:t>
            </a:r>
            <a:r>
              <a:rPr lang="sv-SE" sz="1500" b="1" u="sng" dirty="0"/>
              <a:t>defensive </a:t>
            </a:r>
            <a:r>
              <a:rPr lang="sv-SE" sz="1500" b="1" u="sng" dirty="0" err="1"/>
              <a:t>activities</a:t>
            </a:r>
            <a:r>
              <a:rPr lang="sv-SE" sz="15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Ensuring</a:t>
            </a:r>
            <a:r>
              <a:rPr lang="sv-SE" sz="1400" dirty="0"/>
              <a:t> </a:t>
            </a:r>
            <a:r>
              <a:rPr lang="sv-SE" sz="1400" dirty="0" err="1"/>
              <a:t>that</a:t>
            </a:r>
            <a:r>
              <a:rPr lang="sv-SE" sz="1400" dirty="0"/>
              <a:t> data is in </a:t>
            </a:r>
            <a:r>
              <a:rPr lang="sv-SE" sz="1400" dirty="0" err="1"/>
              <a:t>compliance</a:t>
            </a:r>
            <a:r>
              <a:rPr lang="sv-SE" sz="1400" dirty="0"/>
              <a:t> </a:t>
            </a:r>
            <a:r>
              <a:rPr lang="sv-SE" sz="1400" dirty="0" err="1"/>
              <a:t>with</a:t>
            </a:r>
            <a:r>
              <a:rPr lang="sv-SE" sz="1400" dirty="0"/>
              <a:t> </a:t>
            </a:r>
            <a:r>
              <a:rPr lang="sv-SE" sz="1400" dirty="0" err="1"/>
              <a:t>regulations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Introduce</a:t>
            </a:r>
            <a:r>
              <a:rPr lang="sv-SE" sz="1400" dirty="0"/>
              <a:t> data access </a:t>
            </a:r>
            <a:r>
              <a:rPr lang="sv-SE" sz="1400" dirty="0" err="1"/>
              <a:t>control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Detect</a:t>
            </a:r>
            <a:r>
              <a:rPr lang="sv-SE" sz="1400" dirty="0"/>
              <a:t> and limit </a:t>
            </a:r>
            <a:r>
              <a:rPr lang="sv-SE" sz="1400" dirty="0" err="1"/>
              <a:t>fraud</a:t>
            </a:r>
            <a:r>
              <a:rPr lang="sv-SE" sz="1400" dirty="0"/>
              <a:t> and </a:t>
            </a:r>
            <a:r>
              <a:rPr lang="sv-SE" sz="1400" dirty="0" err="1"/>
              <a:t>theft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Ensure</a:t>
            </a:r>
            <a:r>
              <a:rPr lang="sv-SE" sz="1400" dirty="0"/>
              <a:t> data </a:t>
            </a:r>
            <a:r>
              <a:rPr lang="sv-SE" sz="1400" dirty="0" err="1"/>
              <a:t>integrity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data </a:t>
            </a:r>
            <a:r>
              <a:rPr lang="sv-SE" sz="1400" dirty="0" err="1"/>
              <a:t>flows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Provide</a:t>
            </a:r>
            <a:r>
              <a:rPr lang="sv-SE" sz="1400" dirty="0"/>
              <a:t> a </a:t>
            </a:r>
            <a:r>
              <a:rPr lang="sv-SE" sz="1400" dirty="0" err="1"/>
              <a:t>single</a:t>
            </a:r>
            <a:r>
              <a:rPr lang="sv-SE" sz="1400" dirty="0"/>
              <a:t> source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truth</a:t>
            </a:r>
            <a:endParaRPr lang="sv-SE" sz="14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439E60-56E7-4653-94AB-0F47308B797D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16185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EDC6-0C40-4CF7-93B4-66E37905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To </a:t>
            </a:r>
            <a:r>
              <a:rPr lang="sv-SE" sz="2400" dirty="0" err="1"/>
              <a:t>summarize</a:t>
            </a:r>
            <a:r>
              <a:rPr lang="sv-SE" sz="24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1C5F-1945-4E0D-AAAD-903455C4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206154" cy="3240432"/>
          </a:xfrm>
        </p:spPr>
        <p:txBody>
          <a:bodyPr>
            <a:normAutofit/>
          </a:bodyPr>
          <a:lstStyle/>
          <a:p>
            <a:r>
              <a:rPr lang="en-US" sz="1200" dirty="0"/>
              <a:t>Moreover, “</a:t>
            </a:r>
            <a:r>
              <a:rPr lang="en-US" sz="1200" b="1" dirty="0"/>
              <a:t>AI systems will not replace human clinicians on a large scale, but rather will augment their efforts to care for patients</a:t>
            </a:r>
            <a:r>
              <a:rPr lang="en-US" sz="1200" dirty="0"/>
              <a:t>”. </a:t>
            </a:r>
          </a:p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 </a:t>
            </a:r>
            <a:r>
              <a:rPr lang="en-US" sz="1200" b="1" dirty="0"/>
              <a:t>it might take 20 years before will see any substantial change in healthcare employment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309D1-D6F2-482D-AE49-A0BFFDACD63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566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195943"/>
            <a:ext cx="1415143" cy="1186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8120646" cy="596700"/>
          </a:xfrm>
        </p:spPr>
        <p:txBody>
          <a:bodyPr>
            <a:normAutofit fontScale="90000"/>
          </a:bodyPr>
          <a:lstStyle/>
          <a:p>
            <a:r>
              <a:rPr lang="sv-SE" dirty="0"/>
              <a:t>Offensive part </a:t>
            </a:r>
            <a:r>
              <a:rPr lang="sv-SE" dirty="0" err="1"/>
              <a:t>of</a:t>
            </a:r>
            <a:r>
              <a:rPr lang="sv-SE" dirty="0"/>
              <a:t> the data </a:t>
            </a:r>
            <a:r>
              <a:rPr lang="sv-SE" dirty="0" err="1"/>
              <a:t>strategy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00" y="1346175"/>
            <a:ext cx="8120646" cy="3058033"/>
          </a:xfrm>
        </p:spPr>
        <p:txBody>
          <a:bodyPr>
            <a:normAutofit/>
          </a:bodyPr>
          <a:lstStyle/>
          <a:p>
            <a:r>
              <a:rPr lang="sv-SE" sz="1500" b="1" dirty="0" err="1"/>
              <a:t>Goals</a:t>
            </a:r>
            <a:r>
              <a:rPr lang="sv-SE" sz="1500" b="1" dirty="0"/>
              <a:t> for the </a:t>
            </a:r>
            <a:r>
              <a:rPr lang="sv-SE" sz="1500" b="1" u="sng" dirty="0"/>
              <a:t>offensive part </a:t>
            </a:r>
            <a:r>
              <a:rPr lang="sv-SE" sz="1500" b="1" dirty="0" err="1"/>
              <a:t>of</a:t>
            </a:r>
            <a:r>
              <a:rPr lang="sv-SE" sz="1500" b="1" dirty="0"/>
              <a:t> the data </a:t>
            </a:r>
            <a:r>
              <a:rPr lang="sv-SE" sz="1500" b="1" dirty="0" err="1"/>
              <a:t>strategy</a:t>
            </a:r>
            <a:r>
              <a:rPr lang="sv-SE" sz="1500" b="1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Improve</a:t>
            </a:r>
            <a:r>
              <a:rPr lang="sv-SE" sz="1400" dirty="0"/>
              <a:t> innovation, the </a:t>
            </a:r>
            <a:r>
              <a:rPr lang="sv-SE" sz="1400" dirty="0" err="1"/>
              <a:t>competitive</a:t>
            </a:r>
            <a:r>
              <a:rPr lang="sv-SE" sz="1400" dirty="0"/>
              <a:t> position and </a:t>
            </a:r>
            <a:r>
              <a:rPr lang="sv-SE" sz="1400" dirty="0" err="1"/>
              <a:t>increase</a:t>
            </a:r>
            <a:r>
              <a:rPr lang="sv-SE" sz="1400" dirty="0"/>
              <a:t> </a:t>
            </a:r>
            <a:r>
              <a:rPr lang="sv-SE" sz="1400" dirty="0" err="1"/>
              <a:t>profitability</a:t>
            </a:r>
            <a:r>
              <a:rPr lang="sv-SE" sz="1400" dirty="0"/>
              <a:t>, </a:t>
            </a:r>
            <a:r>
              <a:rPr lang="sv-SE" sz="1400" dirty="0" err="1"/>
              <a:t>revenue</a:t>
            </a:r>
            <a:r>
              <a:rPr lang="sv-SE" sz="1400" dirty="0"/>
              <a:t>, and </a:t>
            </a:r>
            <a:r>
              <a:rPr lang="sv-SE" sz="1400" dirty="0" err="1"/>
              <a:t>customer</a:t>
            </a:r>
            <a:r>
              <a:rPr lang="sv-SE" sz="1400" dirty="0"/>
              <a:t> </a:t>
            </a:r>
            <a:r>
              <a:rPr lang="sv-SE" sz="1400" dirty="0" err="1"/>
              <a:t>satisfaction</a:t>
            </a:r>
            <a:r>
              <a:rPr lang="sv-SE" sz="1400" dirty="0"/>
              <a:t> </a:t>
            </a:r>
          </a:p>
          <a:p>
            <a:r>
              <a:rPr lang="sv-SE" sz="1500" b="1" dirty="0"/>
              <a:t>Data management </a:t>
            </a:r>
            <a:r>
              <a:rPr lang="sv-SE" sz="1500" b="1" u="sng" dirty="0"/>
              <a:t>offensive </a:t>
            </a:r>
            <a:r>
              <a:rPr lang="sv-SE" sz="1500" b="1" u="sng" dirty="0" err="1"/>
              <a:t>activities</a:t>
            </a:r>
            <a:r>
              <a:rPr lang="sv-SE" sz="15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Generate</a:t>
            </a:r>
            <a:r>
              <a:rPr lang="sv-SE" sz="1400" dirty="0"/>
              <a:t> </a:t>
            </a:r>
            <a:r>
              <a:rPr lang="sv-SE" sz="1400" dirty="0" err="1"/>
              <a:t>customer</a:t>
            </a:r>
            <a:r>
              <a:rPr lang="sv-SE" sz="1400" dirty="0"/>
              <a:t> </a:t>
            </a:r>
            <a:r>
              <a:rPr lang="sv-SE" sz="1400" dirty="0" err="1"/>
              <a:t>insights</a:t>
            </a:r>
            <a:r>
              <a:rPr lang="sv-SE" sz="1400" dirty="0"/>
              <a:t> by </a:t>
            </a:r>
            <a:r>
              <a:rPr lang="sv-SE" sz="1400" dirty="0" err="1"/>
              <a:t>using</a:t>
            </a:r>
            <a:r>
              <a:rPr lang="sv-SE" sz="1400" dirty="0"/>
              <a:t> data </a:t>
            </a:r>
            <a:r>
              <a:rPr lang="sv-SE" sz="1400" dirty="0" err="1"/>
              <a:t>analysis</a:t>
            </a:r>
            <a:r>
              <a:rPr lang="sv-SE" sz="1400" dirty="0"/>
              <a:t>, </a:t>
            </a:r>
            <a:r>
              <a:rPr lang="sv-SE" sz="1400" dirty="0" err="1"/>
              <a:t>advanced</a:t>
            </a:r>
            <a:r>
              <a:rPr lang="sv-SE" sz="1400" dirty="0"/>
              <a:t> data </a:t>
            </a:r>
            <a:r>
              <a:rPr lang="sv-SE" sz="1400" dirty="0" err="1"/>
              <a:t>modelling</a:t>
            </a:r>
            <a:r>
              <a:rPr lang="sv-SE" sz="1400" dirty="0"/>
              <a:t> and data science (</a:t>
            </a:r>
            <a:r>
              <a:rPr lang="sv-SE" sz="1400" dirty="0" err="1"/>
              <a:t>including</a:t>
            </a:r>
            <a:r>
              <a:rPr lang="sv-SE" sz="1400" dirty="0"/>
              <a:t> AI) </a:t>
            </a:r>
            <a:r>
              <a:rPr lang="sv-SE" sz="1400" dirty="0" err="1"/>
              <a:t>work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Integrate</a:t>
            </a:r>
            <a:r>
              <a:rPr lang="sv-SE" sz="1400" dirty="0"/>
              <a:t> </a:t>
            </a:r>
            <a:r>
              <a:rPr lang="sv-SE" sz="1400" dirty="0" err="1"/>
              <a:t>customer</a:t>
            </a:r>
            <a:r>
              <a:rPr lang="sv-SE" sz="1400" dirty="0"/>
              <a:t> and market data for </a:t>
            </a:r>
            <a:r>
              <a:rPr lang="sv-SE" sz="1400" dirty="0" err="1"/>
              <a:t>supporting</a:t>
            </a:r>
            <a:r>
              <a:rPr lang="sv-SE" sz="1400" dirty="0"/>
              <a:t> decision </a:t>
            </a:r>
            <a:r>
              <a:rPr lang="sv-SE" sz="1400" dirty="0" err="1"/>
              <a:t>making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/>
              <a:t>Include</a:t>
            </a:r>
            <a:r>
              <a:rPr lang="sv-SE" sz="1400" dirty="0"/>
              <a:t> real </a:t>
            </a:r>
            <a:r>
              <a:rPr lang="sv-SE" sz="1400" dirty="0" err="1"/>
              <a:t>time</a:t>
            </a:r>
            <a:r>
              <a:rPr lang="sv-SE" sz="1400" dirty="0"/>
              <a:t> </a:t>
            </a:r>
            <a:r>
              <a:rPr lang="sv-SE" sz="1400" dirty="0" err="1"/>
              <a:t>analysis</a:t>
            </a:r>
            <a:r>
              <a:rPr lang="sv-SE" sz="1400" dirty="0"/>
              <a:t> </a:t>
            </a:r>
          </a:p>
          <a:p>
            <a:pPr marL="0" indent="0"/>
            <a:endParaRPr lang="sv-SE" sz="1600" dirty="0"/>
          </a:p>
          <a:p>
            <a:pPr marL="0" indent="0"/>
            <a:endParaRPr lang="sv-SE" sz="16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4D014B-08C3-40AB-8973-A80706FFE913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877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The proper </a:t>
            </a:r>
            <a:r>
              <a:rPr lang="sv-SE" dirty="0" err="1"/>
              <a:t>balance</a:t>
            </a:r>
            <a:r>
              <a:rPr lang="sv-SE" dirty="0"/>
              <a:t> </a:t>
            </a:r>
            <a:r>
              <a:rPr lang="sv-SE" dirty="0" err="1"/>
              <a:t>depends</a:t>
            </a:r>
            <a:r>
              <a:rPr lang="sv-SE" dirty="0"/>
              <a:t> on a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factors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18" y="1636683"/>
            <a:ext cx="6850800" cy="24111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/>
              <a:t>Market </a:t>
            </a:r>
            <a:r>
              <a:rPr lang="sv-SE" sz="1500" dirty="0" err="1"/>
              <a:t>competition</a:t>
            </a:r>
            <a:r>
              <a:rPr lang="sv-SE" sz="1500" dirty="0"/>
              <a:t> and </a:t>
            </a:r>
            <a:r>
              <a:rPr lang="sv-SE" sz="1500" dirty="0" err="1"/>
              <a:t>dynamic</a:t>
            </a:r>
            <a:endParaRPr lang="sv-SE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500" dirty="0" err="1"/>
              <a:t>Regulatory</a:t>
            </a:r>
            <a:r>
              <a:rPr lang="sv-SE" sz="1500" dirty="0"/>
              <a:t> </a:t>
            </a:r>
            <a:r>
              <a:rPr lang="sv-SE" sz="1500" dirty="0" err="1"/>
              <a:t>environment</a:t>
            </a:r>
            <a:endParaRPr lang="sv-SE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500" dirty="0"/>
          </a:p>
          <a:p>
            <a:endParaRPr lang="sv-SE" dirty="0"/>
          </a:p>
        </p:txBody>
      </p:sp>
      <p:sp>
        <p:nvSpPr>
          <p:cNvPr id="5" name="Right Brace 4"/>
          <p:cNvSpPr/>
          <p:nvPr/>
        </p:nvSpPr>
        <p:spPr>
          <a:xfrm>
            <a:off x="5896046" y="1703454"/>
            <a:ext cx="207470" cy="8682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6386863" y="1952936"/>
            <a:ext cx="16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factors</a:t>
            </a:r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D333B5-39BD-4C3E-908B-E943C2DBB7B3}"/>
              </a:ext>
            </a:extLst>
          </p:cNvPr>
          <p:cNvSpPr txBox="1"/>
          <p:nvPr/>
        </p:nvSpPr>
        <p:spPr>
          <a:xfrm>
            <a:off x="1993506" y="4809057"/>
            <a:ext cx="7063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DalleMule</a:t>
            </a:r>
            <a:r>
              <a:rPr lang="en-US" sz="1200" dirty="0"/>
              <a:t>, L., &amp; Davenport, T. H. (2017). What’s your data strategy. </a:t>
            </a:r>
            <a:r>
              <a:rPr lang="en-US" sz="1200" i="1" dirty="0"/>
              <a:t>Harvard Business Review</a:t>
            </a:r>
            <a:r>
              <a:rPr lang="en-US" sz="1200" dirty="0"/>
              <a:t>, </a:t>
            </a:r>
            <a:r>
              <a:rPr lang="en-US" sz="1200" i="1" dirty="0"/>
              <a:t>95</a:t>
            </a:r>
            <a:r>
              <a:rPr lang="en-US" sz="1200" dirty="0"/>
              <a:t>(3), 112-121.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923489"/>
      </p:ext>
    </p:extLst>
  </p:cSld>
  <p:clrMapOvr>
    <a:masterClrMapping/>
  </p:clrMapOvr>
</p:sld>
</file>

<file path=ppt/theme/theme1.xml><?xml version="1.0" encoding="utf-8"?>
<a:theme xmlns:a="http://schemas.openxmlformats.org/drawingml/2006/main" name="su_dsv_ppt_template_16_9_20130920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SU 16:9 -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nglish 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pecial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600" noProof="0" dirty="0" smtClean="0">
            <a:solidFill>
              <a:srgbClr val="FFFFFF"/>
            </a:solidFill>
            <a:latin typeface="Verdan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su_dsv_ppt_template_16_9_20141030</Template>
  <TotalTime>6774</TotalTime>
  <Words>5674</Words>
  <Application>Microsoft Office PowerPoint</Application>
  <PresentationFormat>On-screen Show (16:9)</PresentationFormat>
  <Paragraphs>436</Paragraphs>
  <Slides>70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Verdana</vt:lpstr>
      <vt:lpstr>su_dsv_ppt_template_16_9_20130920</vt:lpstr>
      <vt:lpstr>English SU 16:9 - Widescreen</vt:lpstr>
      <vt:lpstr>SU 16:9 - Blå Widescreen</vt:lpstr>
      <vt:lpstr>English SU 16:9 - Blå Widescreen</vt:lpstr>
      <vt:lpstr>Special</vt:lpstr>
      <vt:lpstr>From defensive to offensive data-driven engineering – data strategy, examples of defensive and offensive data management activities, method for identify AI solutions, and AI in healthcare </vt:lpstr>
      <vt:lpstr>Questions</vt:lpstr>
      <vt:lpstr>PowerPoint Presentation</vt:lpstr>
      <vt:lpstr>What is a data strategy?</vt:lpstr>
      <vt:lpstr>What is the core of the data strategy?</vt:lpstr>
      <vt:lpstr>What is the core of the data strategy?</vt:lpstr>
      <vt:lpstr>Defensive part of the data strategy </vt:lpstr>
      <vt:lpstr>Offensive part of the data strategy </vt:lpstr>
      <vt:lpstr>The proper balance depends on a number of factors </vt:lpstr>
      <vt:lpstr>External factors</vt:lpstr>
      <vt:lpstr>The proper balance depends on a number of factors </vt:lpstr>
      <vt:lpstr>Focusing on just defensive activities can inhibit flexibility  </vt:lpstr>
      <vt:lpstr>SSOT and MVOT</vt:lpstr>
      <vt:lpstr>Singe source of truth (SSOT) </vt:lpstr>
      <vt:lpstr>More about SSOT </vt:lpstr>
      <vt:lpstr>More about SSOT </vt:lpstr>
      <vt:lpstr>Multiple versions of truth (MVOT)  </vt:lpstr>
      <vt:lpstr>More about MVOT </vt:lpstr>
      <vt:lpstr>The need for MVOT </vt:lpstr>
      <vt:lpstr>The need for MVOT </vt:lpstr>
      <vt:lpstr>Centralized or a decentralized data management?</vt:lpstr>
      <vt:lpstr>The elements of data strategy</vt:lpstr>
      <vt:lpstr>PowerPoint Presentation</vt:lpstr>
      <vt:lpstr>Data governance</vt:lpstr>
      <vt:lpstr>Governed data</vt:lpstr>
      <vt:lpstr>Drivers for moving data to a governed state</vt:lpstr>
      <vt:lpstr>PowerPoint Presentation</vt:lpstr>
      <vt:lpstr>Questions</vt:lpstr>
      <vt:lpstr>PowerPoint Presentation</vt:lpstr>
      <vt:lpstr>Method for identifying, architecting and developing data-driven solutions, including AI solutions</vt:lpstr>
      <vt:lpstr>Method for identifying, architecting and developing data-driven solutions, including AI solutions</vt:lpstr>
      <vt:lpstr>Step 1: Understand the organisation</vt:lpstr>
      <vt:lpstr>Step 2: Understand ongoing business initiatives</vt:lpstr>
      <vt:lpstr>Step 3: Brainstorm about AI impact</vt:lpstr>
      <vt:lpstr>Step 4: Design use cases where AI is used</vt:lpstr>
      <vt:lpstr>Step 4: Design use cases where AI is used</vt:lpstr>
      <vt:lpstr>Step 5: Validate the AI enhanced initiative and included use cases </vt:lpstr>
      <vt:lpstr>Step 6: Design and implement the solution</vt:lpstr>
      <vt:lpstr>PowerPoint Presentation</vt:lpstr>
      <vt:lpstr>AI in healthcare - benefits and issues </vt:lpstr>
      <vt:lpstr>Why AI in healtcare?</vt:lpstr>
      <vt:lpstr>AI is sparsely implemented</vt:lpstr>
      <vt:lpstr>Why is AI sparsely implemented? 1(2)</vt:lpstr>
      <vt:lpstr>Why is AI sparsely implemented? 2(2)</vt:lpstr>
      <vt:lpstr>AI technologies in healthcare</vt:lpstr>
      <vt:lpstr>AI technologies in healthcare</vt:lpstr>
      <vt:lpstr>Machine learning</vt:lpstr>
      <vt:lpstr>Neural network and deep learning</vt:lpstr>
      <vt:lpstr>Natural language processing</vt:lpstr>
      <vt:lpstr>Rule based expert system 1(2)</vt:lpstr>
      <vt:lpstr>Rule based expert system 2(2)</vt:lpstr>
      <vt:lpstr>Physical robots</vt:lpstr>
      <vt:lpstr>Robotic process automation (RPA)</vt:lpstr>
      <vt:lpstr>AI technolgies can be combined</vt:lpstr>
      <vt:lpstr>AI application areas in healthcare</vt:lpstr>
      <vt:lpstr>AI application areas</vt:lpstr>
      <vt:lpstr>Diagnosis and treatment 1(3)</vt:lpstr>
      <vt:lpstr>Diagnosis and treatment 2(3)</vt:lpstr>
      <vt:lpstr>PowerPoint Presentation</vt:lpstr>
      <vt:lpstr>Patient engagement and adherence 1(2)</vt:lpstr>
      <vt:lpstr>Patient engagement and adherence 2(2)</vt:lpstr>
      <vt:lpstr>Administrative activities</vt:lpstr>
      <vt:lpstr>Healthcare workers</vt:lpstr>
      <vt:lpstr>Implication for healthcare workforce 1(2)</vt:lpstr>
      <vt:lpstr>Implication for healthcare workforce 2(2)</vt:lpstr>
      <vt:lpstr>Implication for radiology 1(2)</vt:lpstr>
      <vt:lpstr>Implication for radiology 2(2)</vt:lpstr>
      <vt:lpstr>A brief summary</vt:lpstr>
      <vt:lpstr>To summarize 1(2)</vt:lpstr>
      <vt:lpstr>To summarize 2(2)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 Perjons</cp:lastModifiedBy>
  <cp:revision>421</cp:revision>
  <cp:lastPrinted>2017-11-23T06:05:40Z</cp:lastPrinted>
  <dcterms:created xsi:type="dcterms:W3CDTF">2015-05-25T21:35:52Z</dcterms:created>
  <dcterms:modified xsi:type="dcterms:W3CDTF">2023-02-23T08:32:47Z</dcterms:modified>
</cp:coreProperties>
</file>