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280" r:id="rId3"/>
    <p:sldId id="272" r:id="rId4"/>
    <p:sldId id="259" r:id="rId5"/>
    <p:sldId id="281" r:id="rId6"/>
    <p:sldId id="257" r:id="rId7"/>
    <p:sldId id="260" r:id="rId8"/>
    <p:sldId id="258" r:id="rId9"/>
    <p:sldId id="273" r:id="rId10"/>
    <p:sldId id="265" r:id="rId11"/>
    <p:sldId id="269" r:id="rId12"/>
    <p:sldId id="284" r:id="rId13"/>
    <p:sldId id="282" r:id="rId14"/>
    <p:sldId id="286" r:id="rId15"/>
    <p:sldId id="274" r:id="rId16"/>
    <p:sldId id="267" r:id="rId17"/>
    <p:sldId id="268" r:id="rId18"/>
    <p:sldId id="276" r:id="rId19"/>
    <p:sldId id="263" r:id="rId20"/>
    <p:sldId id="275" r:id="rId21"/>
    <p:sldId id="264" r:id="rId22"/>
    <p:sldId id="270" r:id="rId23"/>
  </p:sldIdLst>
  <p:sldSz cx="9144000" cy="5715000" type="screen16x10"/>
  <p:notesSz cx="7099300"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orient="horz" pos="2972">
          <p15:clr>
            <a:srgbClr val="A4A3A4"/>
          </p15:clr>
        </p15:guide>
        <p15:guide id="3" pos="2880">
          <p15:clr>
            <a:srgbClr val="A4A3A4"/>
          </p15:clr>
        </p15:guide>
        <p15:guide id="4" pos="53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0" autoAdjust="0"/>
    <p:restoredTop sz="94660"/>
  </p:normalViewPr>
  <p:slideViewPr>
    <p:cSldViewPr>
      <p:cViewPr varScale="1">
        <p:scale>
          <a:sx n="71" d="100"/>
          <a:sy n="71" d="100"/>
        </p:scale>
        <p:origin x="1072" y="22"/>
      </p:cViewPr>
      <p:guideLst>
        <p:guide orient="horz" pos="1800"/>
        <p:guide orient="horz" pos="2972"/>
        <p:guide pos="2880"/>
        <p:guide pos="5375"/>
      </p:guideLst>
    </p:cSldViewPr>
  </p:slideViewPr>
  <p:notesTextViewPr>
    <p:cViewPr>
      <p:scale>
        <a:sx n="100" d="100"/>
        <a:sy n="100" d="100"/>
      </p:scale>
      <p:origin x="0" y="0"/>
    </p:cViewPr>
  </p:notesTextViewPr>
  <p:sorterViewPr>
    <p:cViewPr>
      <p:scale>
        <a:sx n="100" d="100"/>
        <a:sy n="100" d="100"/>
      </p:scale>
      <p:origin x="0" y="25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sv-SE"/>
          </a:p>
        </p:txBody>
      </p:sp>
      <p:sp>
        <p:nvSpPr>
          <p:cNvPr id="3" name="Platshållare för datum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2100B7E-7A17-47E8-A5AB-33071C0C8AAA}" type="datetimeFigureOut">
              <a:rPr lang="sv-SE" smtClean="0"/>
              <a:pPr/>
              <a:t>2024-11-03</a:t>
            </a:fld>
            <a:endParaRPr lang="sv-SE"/>
          </a:p>
        </p:txBody>
      </p:sp>
      <p:sp>
        <p:nvSpPr>
          <p:cNvPr id="4" name="Platshållare för bildobjekt 3"/>
          <p:cNvSpPr>
            <a:spLocks noGrp="1" noRot="1" noChangeAspect="1"/>
          </p:cNvSpPr>
          <p:nvPr>
            <p:ph type="sldImg" idx="2"/>
          </p:nvPr>
        </p:nvSpPr>
        <p:spPr>
          <a:xfrm>
            <a:off x="481013" y="768350"/>
            <a:ext cx="6137275" cy="3836988"/>
          </a:xfrm>
          <a:prstGeom prst="rect">
            <a:avLst/>
          </a:prstGeom>
          <a:noFill/>
          <a:ln w="12700">
            <a:solidFill>
              <a:prstClr val="black"/>
            </a:solidFill>
          </a:ln>
        </p:spPr>
        <p:txBody>
          <a:bodyPr vert="horz" lIns="99048" tIns="49524" rIns="99048" bIns="49524" rtlCol="0" anchor="ctr"/>
          <a:lstStyle/>
          <a:p>
            <a:endParaRPr lang="sv-SE"/>
          </a:p>
        </p:txBody>
      </p:sp>
      <p:sp>
        <p:nvSpPr>
          <p:cNvPr id="5" name="Platshållare för anteckninga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sv-SE"/>
          </a:p>
        </p:txBody>
      </p:sp>
      <p:sp>
        <p:nvSpPr>
          <p:cNvPr id="7" name="Platshållare för bildnumm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1112160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E0115-29AB-4BBE-B9BA-00353EE5977E}" type="slidenum">
              <a:rPr lang="sv-SE"/>
              <a:pPr/>
              <a:t>1</a:t>
            </a:fld>
            <a:endParaRPr lang="sv-SE"/>
          </a:p>
        </p:txBody>
      </p:sp>
      <p:sp>
        <p:nvSpPr>
          <p:cNvPr id="503810" name="Rectangle 2"/>
          <p:cNvSpPr>
            <a:spLocks noGrp="1" noRot="1" noChangeAspect="1" noChangeArrowheads="1" noTextEdit="1"/>
          </p:cNvSpPr>
          <p:nvPr>
            <p:ph type="sldImg"/>
          </p:nvPr>
        </p:nvSpPr>
        <p:spPr>
          <a:xfrm>
            <a:off x="481013" y="768350"/>
            <a:ext cx="6138862" cy="3836988"/>
          </a:xfrm>
          <a:ln/>
        </p:spPr>
      </p:sp>
      <p:sp>
        <p:nvSpPr>
          <p:cNvPr id="503811" name="Rectangle 3"/>
          <p:cNvSpPr>
            <a:spLocks noGrp="1" noChangeArrowheads="1"/>
          </p:cNvSpPr>
          <p:nvPr>
            <p:ph type="body" idx="1"/>
          </p:nvPr>
        </p:nvSpPr>
        <p:spPr>
          <a:xfrm>
            <a:off x="947251" y="4862848"/>
            <a:ext cx="5204800" cy="4603428"/>
          </a:xfrm>
        </p:spPr>
        <p:txBody>
          <a:bodyPr/>
          <a:lstStyle/>
          <a:p>
            <a:endParaRPr lang="en-US"/>
          </a:p>
        </p:txBody>
      </p:sp>
    </p:spTree>
    <p:extLst>
      <p:ext uri="{BB962C8B-B14F-4D97-AF65-F5344CB8AC3E}">
        <p14:creationId xmlns:p14="http://schemas.microsoft.com/office/powerpoint/2010/main" val="149031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A9264AB5-3208-46EB-A2CB-53BA67DEFF15}" type="slidenum">
              <a:rPr lang="sv-SE" smtClean="0"/>
              <a:pPr/>
              <a:t>14</a:t>
            </a:fld>
            <a:endParaRPr lang="sv-SE"/>
          </a:p>
        </p:txBody>
      </p:sp>
    </p:spTree>
    <p:extLst>
      <p:ext uri="{BB962C8B-B14F-4D97-AF65-F5344CB8AC3E}">
        <p14:creationId xmlns:p14="http://schemas.microsoft.com/office/powerpoint/2010/main" val="303069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A9264AB5-3208-46EB-A2CB-53BA67DEFF15}" type="slidenum">
              <a:rPr lang="sv-SE" smtClean="0"/>
              <a:pPr/>
              <a:t>15</a:t>
            </a:fld>
            <a:endParaRPr lang="sv-SE"/>
          </a:p>
        </p:txBody>
      </p:sp>
    </p:spTree>
    <p:extLst>
      <p:ext uri="{BB962C8B-B14F-4D97-AF65-F5344CB8AC3E}">
        <p14:creationId xmlns:p14="http://schemas.microsoft.com/office/powerpoint/2010/main" val="1378218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srcRect l="4988" t="-362"/>
          <a:stretch>
            <a:fillRect/>
          </a:stretch>
        </p:blipFill>
        <p:spPr bwMode="auto">
          <a:xfrm>
            <a:off x="0" y="1311319"/>
            <a:ext cx="7258050" cy="4405313"/>
          </a:xfrm>
          <a:prstGeom prst="rect">
            <a:avLst/>
          </a:prstGeom>
          <a:noFill/>
        </p:spPr>
      </p:pic>
      <p:sp>
        <p:nvSpPr>
          <p:cNvPr id="2" name="Rubrik 1"/>
          <p:cNvSpPr>
            <a:spLocks noGrp="1"/>
          </p:cNvSpPr>
          <p:nvPr>
            <p:ph type="ctrTitle"/>
          </p:nvPr>
        </p:nvSpPr>
        <p:spPr>
          <a:xfrm>
            <a:off x="395536" y="1273324"/>
            <a:ext cx="8424936" cy="11880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en-US" dirty="0"/>
              <a:t>Click to edit Master title style</a:t>
            </a:r>
            <a:endParaRPr lang="sv-SE" dirty="0"/>
          </a:p>
        </p:txBody>
      </p:sp>
      <p:sp>
        <p:nvSpPr>
          <p:cNvPr id="3" name="Underrubrik 2"/>
          <p:cNvSpPr>
            <a:spLocks noGrp="1"/>
          </p:cNvSpPr>
          <p:nvPr>
            <p:ph type="subTitle" idx="1"/>
          </p:nvPr>
        </p:nvSpPr>
        <p:spPr>
          <a:xfrm>
            <a:off x="395536" y="3216000"/>
            <a:ext cx="8424936" cy="972000"/>
          </a:xfrm>
        </p:spPr>
        <p:txBody>
          <a:bodyPr>
            <a:norm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v-S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nchor="b" anchorCtr="0"/>
          <a:lstStyle/>
          <a:p>
            <a:r>
              <a:rPr lang="en-US"/>
              <a:t>Click to edit Master title style</a:t>
            </a:r>
            <a:endParaRPr lang="sv-SE" dirty="0"/>
          </a:p>
        </p:txBody>
      </p:sp>
      <p:sp>
        <p:nvSpPr>
          <p:cNvPr id="3" name="Platshållare för innehåll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Platshållare för sidfot 4"/>
          <p:cNvSpPr>
            <a:spLocks noGrp="1"/>
          </p:cNvSpPr>
          <p:nvPr>
            <p:ph type="ftr" sz="quarter" idx="11"/>
          </p:nvPr>
        </p:nvSpPr>
        <p:spPr/>
        <p:txBody>
          <a:bodyPr/>
          <a:lstStyle/>
          <a:p>
            <a:r>
              <a:rPr lang="sv-SE" dirty="0"/>
              <a:t>Institutionen för Data- och systemvetenskap</a:t>
            </a:r>
          </a:p>
        </p:txBody>
      </p:sp>
      <p:sp>
        <p:nvSpPr>
          <p:cNvPr id="6" name="Platshållare för bildnummer 5"/>
          <p:cNvSpPr>
            <a:spLocks noGrp="1"/>
          </p:cNvSpPr>
          <p:nvPr>
            <p:ph type="sldNum" sz="quarter" idx="12"/>
          </p:nvPr>
        </p:nvSpPr>
        <p:spPr>
          <a:xfrm>
            <a:off x="3650456" y="5449788"/>
            <a:ext cx="1425600" cy="234000"/>
          </a:xfrm>
        </p:spPr>
        <p:txBody>
          <a:bodyPr/>
          <a:lstStyle/>
          <a:p>
            <a:fld id="{6AD0024B-1841-4413-AB4F-0A6F4B58ADB0}" type="slidenum">
              <a:rPr lang="sv-SE" smtClean="0"/>
              <a:pPr/>
              <a:t>‹#›</a:t>
            </a:fld>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nchor="b" anchorCtr="0"/>
          <a:lstStyle/>
          <a:p>
            <a:r>
              <a:rPr lang="en-US"/>
              <a:t>Click to edit Master title style</a:t>
            </a:r>
            <a:endParaRPr lang="sv-SE" dirty="0"/>
          </a:p>
        </p:txBody>
      </p:sp>
      <p:sp>
        <p:nvSpPr>
          <p:cNvPr id="3" name="Platshållare för innehåll 2"/>
          <p:cNvSpPr>
            <a:spLocks noGrp="1"/>
          </p:cNvSpPr>
          <p:nvPr>
            <p:ph sz="half" idx="1"/>
          </p:nvPr>
        </p:nvSpPr>
        <p:spPr>
          <a:xfrm>
            <a:off x="597600" y="1092000"/>
            <a:ext cx="3898800" cy="3597000"/>
          </a:xfrm>
        </p:spPr>
        <p:txBody>
          <a:bodyPr/>
          <a:lstStyle>
            <a:lvl1pPr>
              <a:defRPr sz="1800"/>
            </a:lvl1pPr>
            <a:lvl2pPr>
              <a:defRPr sz="1400"/>
            </a:lvl2pPr>
            <a:lvl3pPr>
              <a:defRPr sz="1000"/>
            </a:lvl3pPr>
            <a:lvl4pPr>
              <a:defRPr sz="800"/>
            </a:lvl4pPr>
            <a:lvl5pPr>
              <a:defRPr sz="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innehåll 3"/>
          <p:cNvSpPr>
            <a:spLocks noGrp="1"/>
          </p:cNvSpPr>
          <p:nvPr>
            <p:ph sz="half" idx="2"/>
          </p:nvPr>
        </p:nvSpPr>
        <p:spPr>
          <a:xfrm>
            <a:off x="4647600" y="1092000"/>
            <a:ext cx="3898800" cy="3597000"/>
          </a:xfrm>
        </p:spPr>
        <p:txBody>
          <a:bodyPr/>
          <a:lstStyle>
            <a:lvl1pPr>
              <a:defRPr sz="1800"/>
            </a:lvl1pPr>
            <a:lvl2pPr>
              <a:defRPr sz="1400"/>
            </a:lvl2pPr>
            <a:lvl3pPr>
              <a:defRPr sz="1000"/>
            </a:lvl3pPr>
            <a:lvl4pPr>
              <a:defRPr sz="800"/>
            </a:lvl4pPr>
            <a:lvl5pPr>
              <a:defRPr sz="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6" name="Platshållare för sidfot 5"/>
          <p:cNvSpPr>
            <a:spLocks noGrp="1"/>
          </p:cNvSpPr>
          <p:nvPr>
            <p:ph type="ftr" sz="quarter" idx="11"/>
          </p:nvPr>
        </p:nvSpPr>
        <p:spPr/>
        <p:txBody>
          <a:bodyPr/>
          <a:lstStyle/>
          <a:p>
            <a:r>
              <a:rPr lang="sv-SE" dirty="0"/>
              <a:t>Institutionen för Data- och systemvetenskap</a:t>
            </a:r>
          </a:p>
        </p:txBody>
      </p:sp>
      <p:sp>
        <p:nvSpPr>
          <p:cNvPr id="7" name="Platshållare för bildnummer 6"/>
          <p:cNvSpPr>
            <a:spLocks noGrp="1"/>
          </p:cNvSpPr>
          <p:nvPr>
            <p:ph type="sldNum" sz="quarter" idx="12"/>
          </p:nvPr>
        </p:nvSpPr>
        <p:spPr>
          <a:xfrm>
            <a:off x="3650456" y="5449788"/>
            <a:ext cx="1425600" cy="234000"/>
          </a:xfrm>
        </p:spPr>
        <p:txBody>
          <a:bodyPr/>
          <a:lstStyle/>
          <a:p>
            <a:fld id="{400B66ED-EE6C-4E7E-848D-94DB84BF3115}"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nchor="b" anchorCtr="0"/>
          <a:lstStyle/>
          <a:p>
            <a:r>
              <a:rPr lang="en-US"/>
              <a:t>Click to edit Master title style</a:t>
            </a:r>
            <a:endParaRPr lang="sv-SE" dirty="0"/>
          </a:p>
        </p:txBody>
      </p:sp>
      <p:sp>
        <p:nvSpPr>
          <p:cNvPr id="3" name="Platshållare för innehåll 2"/>
          <p:cNvSpPr>
            <a:spLocks noGrp="1"/>
          </p:cNvSpPr>
          <p:nvPr>
            <p:ph idx="1"/>
          </p:nvPr>
        </p:nvSpPr>
        <p:spPr/>
        <p:txBody>
          <a:bodyPr/>
          <a:lstStyle>
            <a:lvl1pPr marL="1588" indent="-1588">
              <a:lnSpc>
                <a:spcPts val="2600"/>
              </a:lnSpc>
              <a:buNone/>
              <a:defRPr/>
            </a:lvl1pPr>
            <a:lvl2pPr>
              <a:buNone/>
              <a:defRPr/>
            </a:lvl2pPr>
            <a:lvl3pPr>
              <a:buNone/>
              <a:defRPr/>
            </a:lvl3pPr>
            <a:lvl4pPr>
              <a:buNone/>
              <a:defRPr/>
            </a:lvl4pPr>
            <a:lvl5pPr>
              <a:buNone/>
              <a:defRPr/>
            </a:lvl5pPr>
          </a:lstStyle>
          <a:p>
            <a:pPr lvl="0"/>
            <a:r>
              <a:rPr lang="en-US"/>
              <a:t>Click to edit Master text styles</a:t>
            </a:r>
          </a:p>
        </p:txBody>
      </p:sp>
      <p:sp>
        <p:nvSpPr>
          <p:cNvPr id="5" name="Platshållare för sidfot 4"/>
          <p:cNvSpPr>
            <a:spLocks noGrp="1"/>
          </p:cNvSpPr>
          <p:nvPr>
            <p:ph type="ftr" sz="quarter" idx="11"/>
          </p:nvPr>
        </p:nvSpPr>
        <p:spPr/>
        <p:txBody>
          <a:bodyPr/>
          <a:lstStyle/>
          <a:p>
            <a:r>
              <a:rPr lang="sv-SE" dirty="0"/>
              <a:t>Institutionen för Data- och systemvetenskap</a:t>
            </a:r>
          </a:p>
        </p:txBody>
      </p:sp>
      <p:sp>
        <p:nvSpPr>
          <p:cNvPr id="6" name="Platshållare för bildnummer 5"/>
          <p:cNvSpPr>
            <a:spLocks noGrp="1"/>
          </p:cNvSpPr>
          <p:nvPr>
            <p:ph type="sldNum" sz="quarter" idx="12"/>
          </p:nvPr>
        </p:nvSpPr>
        <p:spPr>
          <a:xfrm>
            <a:off x="3650456" y="5449788"/>
            <a:ext cx="1425600" cy="234000"/>
          </a:xfrm>
        </p:spPr>
        <p:txBody>
          <a:bodyPr/>
          <a:lstStyle/>
          <a:p>
            <a:fld id="{400B66ED-EE6C-4E7E-848D-94DB84BF3115}"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97600" y="1092000"/>
            <a:ext cx="7948800" cy="359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Platshållare för sidfot 4"/>
          <p:cNvSpPr>
            <a:spLocks noGrp="1"/>
          </p:cNvSpPr>
          <p:nvPr>
            <p:ph type="ftr" sz="quarter" idx="11"/>
          </p:nvPr>
        </p:nvSpPr>
        <p:spPr/>
        <p:txBody>
          <a:bodyPr/>
          <a:lstStyle/>
          <a:p>
            <a:r>
              <a:rPr lang="sv-SE"/>
              <a:t>/Namn Namn, Institution eller liknande</a:t>
            </a:r>
          </a:p>
        </p:txBody>
      </p:sp>
      <p:sp>
        <p:nvSpPr>
          <p:cNvPr id="6" name="Platshållare för bildnummer 5"/>
          <p:cNvSpPr>
            <a:spLocks noGrp="1"/>
          </p:cNvSpPr>
          <p:nvPr>
            <p:ph type="sldNum" sz="quarter" idx="12"/>
          </p:nvPr>
        </p:nvSpPr>
        <p:spPr>
          <a:xfrm>
            <a:off x="3650456" y="5449788"/>
            <a:ext cx="1425600" cy="234000"/>
          </a:xfrm>
        </p:spPr>
        <p:txBody>
          <a:bodyPr/>
          <a:lstStyle/>
          <a:p>
            <a:fld id="{400B66ED-EE6C-4E7E-848D-94DB84BF3115}"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r>
              <a:rPr lang="sv-SE"/>
              <a:t>/Namn Namn, Institution eller liknande</a:t>
            </a:r>
          </a:p>
        </p:txBody>
      </p:sp>
      <p:sp>
        <p:nvSpPr>
          <p:cNvPr id="4" name="Platshållare för bildnummer 3"/>
          <p:cNvSpPr>
            <a:spLocks noGrp="1"/>
          </p:cNvSpPr>
          <p:nvPr>
            <p:ph type="sldNum" sz="quarter" idx="12"/>
          </p:nvPr>
        </p:nvSpPr>
        <p:spPr>
          <a:xfrm>
            <a:off x="3650456" y="5449788"/>
            <a:ext cx="1425600" cy="234000"/>
          </a:xfrm>
        </p:spPr>
        <p:txBody>
          <a:bodyPr/>
          <a:lstStyle/>
          <a:p>
            <a:fld id="{400B66ED-EE6C-4E7E-848D-94DB84BF3115}"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23528" y="121196"/>
            <a:ext cx="8496944" cy="504056"/>
          </a:xfrm>
          <a:prstGeom prst="rect">
            <a:avLst/>
          </a:prstGeom>
        </p:spPr>
        <p:txBody>
          <a:bodyPr vert="horz" lIns="36000" tIns="36000" rIns="36000" bIns="36000" rtlCol="0" anchor="ctr" anchorCtr="0">
            <a:normAutofit/>
          </a:bodyPr>
          <a:lstStyle/>
          <a:p>
            <a:r>
              <a:rPr lang="sv-SE" dirty="0"/>
              <a:t>Klicka här för att ändra format</a:t>
            </a:r>
          </a:p>
        </p:txBody>
      </p:sp>
      <p:sp>
        <p:nvSpPr>
          <p:cNvPr id="3" name="Platshållare för text 2"/>
          <p:cNvSpPr>
            <a:spLocks noGrp="1"/>
          </p:cNvSpPr>
          <p:nvPr>
            <p:ph type="body" idx="1"/>
          </p:nvPr>
        </p:nvSpPr>
        <p:spPr>
          <a:xfrm>
            <a:off x="323528" y="625252"/>
            <a:ext cx="8496944" cy="439248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p:cNvSpPr>
            <a:spLocks noGrp="1"/>
          </p:cNvSpPr>
          <p:nvPr>
            <p:ph type="ftr" sz="quarter" idx="3"/>
          </p:nvPr>
        </p:nvSpPr>
        <p:spPr>
          <a:xfrm>
            <a:off x="1763688" y="5241591"/>
            <a:ext cx="4492800" cy="234000"/>
          </a:xfrm>
          <a:prstGeom prst="rect">
            <a:avLst/>
          </a:prstGeom>
        </p:spPr>
        <p:txBody>
          <a:bodyPr vert="horz" lIns="91440" tIns="45720" rIns="91440" bIns="45720" rtlCol="0" anchor="t"/>
          <a:lstStyle>
            <a:lvl1pPr algn="ctr">
              <a:defRPr sz="1000">
                <a:solidFill>
                  <a:schemeClr val="tx1"/>
                </a:solidFill>
                <a:latin typeface="Verdana" pitchFamily="34" charset="0"/>
                <a:ea typeface="Verdana" pitchFamily="34" charset="0"/>
                <a:cs typeface="Verdana" pitchFamily="34" charset="0"/>
              </a:defRPr>
            </a:lvl1pPr>
          </a:lstStyle>
          <a:p>
            <a:r>
              <a:rPr lang="sv-SE" dirty="0"/>
              <a:t>Institutionen för Data- och systemvetenskap</a:t>
            </a:r>
          </a:p>
        </p:txBody>
      </p:sp>
      <p:sp>
        <p:nvSpPr>
          <p:cNvPr id="6" name="Platshållare för bildnummer 5"/>
          <p:cNvSpPr>
            <a:spLocks noGrp="1"/>
          </p:cNvSpPr>
          <p:nvPr>
            <p:ph type="sldNum" sz="quarter" idx="4"/>
          </p:nvPr>
        </p:nvSpPr>
        <p:spPr>
          <a:xfrm>
            <a:off x="3650456" y="5449788"/>
            <a:ext cx="1425600" cy="234000"/>
          </a:xfrm>
          <a:prstGeom prst="rect">
            <a:avLst/>
          </a:prstGeom>
        </p:spPr>
        <p:txBody>
          <a:bodyPr vert="horz" lIns="91440" tIns="45720" rIns="91440" bIns="45720" rtlCol="0" anchor="ctr"/>
          <a:lstStyle>
            <a:lvl1pPr algn="ctr">
              <a:defRPr sz="1000">
                <a:solidFill>
                  <a:schemeClr val="tx1"/>
                </a:solidFill>
                <a:latin typeface="Verdana" pitchFamily="34" charset="0"/>
                <a:ea typeface="Verdana" pitchFamily="34" charset="0"/>
                <a:cs typeface="Verdana" pitchFamily="34" charset="0"/>
              </a:defRPr>
            </a:lvl1pPr>
          </a:lstStyle>
          <a:p>
            <a:fld id="{400B66ED-EE6C-4E7E-848D-94DB84BF3115}" type="slidenum">
              <a:rPr lang="sv-SE" smtClean="0"/>
              <a:pPr/>
              <a:t>‹#›</a:t>
            </a:fld>
            <a:endParaRPr lang="sv-SE" dirty="0"/>
          </a:p>
        </p:txBody>
      </p:sp>
      <p:pic>
        <p:nvPicPr>
          <p:cNvPr id="8" name="Picture 15" descr="SU_logo_32mm_300dpi_SVENSK"/>
          <p:cNvPicPr>
            <a:picLocks noChangeAspect="1" noChangeArrowheads="1"/>
          </p:cNvPicPr>
          <p:nvPr/>
        </p:nvPicPr>
        <p:blipFill>
          <a:blip r:embed="rId8" cstate="print"/>
          <a:srcRect/>
          <a:stretch>
            <a:fillRect/>
          </a:stretch>
        </p:blipFill>
        <p:spPr bwMode="auto">
          <a:xfrm>
            <a:off x="587799" y="5089748"/>
            <a:ext cx="815849" cy="599336"/>
          </a:xfrm>
          <a:prstGeom prst="rect">
            <a:avLst/>
          </a:prstGeom>
          <a:noFill/>
        </p:spPr>
      </p:pic>
      <p:pic>
        <p:nvPicPr>
          <p:cNvPr id="9" name="Picture 2" descr="http://www.dfkompetens.se/images/DFK_smartare.230.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092280" y="5190518"/>
            <a:ext cx="1656184" cy="36604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55" r:id="rId6"/>
  </p:sldLayoutIdLst>
  <p:hf sldNum="0" hdr="0"/>
  <p:txStyles>
    <p:titleStyle>
      <a:lvl1pPr algn="l" defTabSz="914400" rtl="0" eaLnBrk="1" latinLnBrk="0" hangingPunct="1">
        <a:spcBef>
          <a:spcPct val="0"/>
        </a:spcBef>
        <a:buNone/>
        <a:defRPr sz="26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0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ctrTitle"/>
          </p:nvPr>
        </p:nvSpPr>
        <p:spPr>
          <a:xfrm>
            <a:off x="597600" y="1129308"/>
            <a:ext cx="8078856" cy="1188000"/>
          </a:xfrm>
        </p:spPr>
        <p:txBody>
          <a:bodyPr>
            <a:normAutofit fontScale="90000"/>
          </a:bodyPr>
          <a:lstStyle/>
          <a:p>
            <a:r>
              <a:rPr lang="sv-SE" sz="4800" dirty="0"/>
              <a:t>Towards a data-driven </a:t>
            </a:r>
            <a:r>
              <a:rPr lang="sv-SE" sz="4800" dirty="0" err="1"/>
              <a:t>organization</a:t>
            </a:r>
            <a:r>
              <a:rPr lang="sv-SE" sz="4800" dirty="0"/>
              <a:t> – part 1 </a:t>
            </a:r>
            <a:endParaRPr lang="en-GB" sz="4800" dirty="0"/>
          </a:p>
        </p:txBody>
      </p:sp>
      <p:sp>
        <p:nvSpPr>
          <p:cNvPr id="502787" name="Rectangle 3"/>
          <p:cNvSpPr>
            <a:spLocks noGrp="1" noChangeArrowheads="1"/>
          </p:cNvSpPr>
          <p:nvPr>
            <p:ph type="subTitle" idx="1"/>
          </p:nvPr>
        </p:nvSpPr>
        <p:spPr>
          <a:xfrm>
            <a:off x="539552" y="3217540"/>
            <a:ext cx="8136904" cy="972000"/>
          </a:xfrm>
        </p:spPr>
        <p:txBody>
          <a:bodyPr>
            <a:normAutofit fontScale="40000" lnSpcReduction="20000"/>
          </a:bodyPr>
          <a:lstStyle/>
          <a:p>
            <a:r>
              <a:rPr lang="sv-SE" sz="7500" dirty="0"/>
              <a:t>Erik Perjons</a:t>
            </a:r>
          </a:p>
          <a:p>
            <a:r>
              <a:rPr lang="sv-SE" sz="4000" dirty="0"/>
              <a:t>Department of Computer and Systems Sciences, Stockholm University</a:t>
            </a:r>
          </a:p>
          <a:p>
            <a:endParaRPr lang="sv-SE" sz="4000"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565338797"/>
      </p:ext>
    </p:extLst>
  </p:cSld>
  <p:clrMapOvr>
    <a:masterClrMapping/>
  </p:clrMapOvr>
  <mc:AlternateContent xmlns:mc="http://schemas.openxmlformats.org/markup-compatibility/2006" xmlns:p14="http://schemas.microsoft.com/office/powerpoint/2010/main">
    <mc:Choice Requires="p14">
      <p:transition spd="slow" p14:dur="2000" advTm="22219"/>
    </mc:Choice>
    <mc:Fallback xmlns="">
      <p:transition spd="slow" advTm="2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18974" y="1055699"/>
            <a:ext cx="8496944" cy="4392488"/>
          </a:xfrm>
        </p:spPr>
        <p:txBody>
          <a:bodyPr>
            <a:normAutofit/>
          </a:bodyPr>
          <a:lstStyle/>
          <a:p>
            <a:pPr marL="57150" indent="0">
              <a:buNone/>
            </a:pPr>
            <a:r>
              <a:rPr lang="en-US" b="1" dirty="0"/>
              <a:t>Practice 2: Provide Real-Time (or close to) Feedback to Decisions Made by Decision Makers (“Use Scorecard”)</a:t>
            </a:r>
          </a:p>
          <a:p>
            <a:r>
              <a:rPr lang="en-US" dirty="0"/>
              <a:t>If you provide real-time feedback to the decisions made, the interest for data increases and the possibility of basing the decision on data/facts/evidences increases</a:t>
            </a:r>
          </a:p>
          <a:p>
            <a:r>
              <a:rPr lang="en-US" dirty="0"/>
              <a:t>Note, it is also necessary that you can act and change behavior on the feedback data</a:t>
            </a:r>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263514485"/>
      </p:ext>
    </p:extLst>
  </p:cSld>
  <p:clrMapOvr>
    <a:masterClrMapping/>
  </p:clrMapOvr>
  <mc:AlternateContent xmlns:mc="http://schemas.openxmlformats.org/markup-compatibility/2006" xmlns:p14="http://schemas.microsoft.com/office/powerpoint/2010/main">
    <mc:Choice Requires="p14">
      <p:transition spd="slow" p14:dur="2000" advTm="37754"/>
    </mc:Choice>
    <mc:Fallback xmlns="">
      <p:transition spd="slow" advTm="3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905457"/>
            <a:ext cx="8496944" cy="4616339"/>
          </a:xfrm>
        </p:spPr>
        <p:txBody>
          <a:bodyPr>
            <a:normAutofit/>
          </a:bodyPr>
          <a:lstStyle/>
          <a:p>
            <a:pPr marL="0" indent="0">
              <a:buNone/>
            </a:pPr>
            <a:r>
              <a:rPr lang="en-US" b="1" dirty="0"/>
              <a:t>Practice 3: Explicitly Manage Your Business Rules</a:t>
            </a:r>
          </a:p>
          <a:p>
            <a:r>
              <a:rPr lang="en-US" dirty="0"/>
              <a:t>Business rules are rules that specify how employees should act in a business when certain business events happened, such as, an order is received or an customer wants to return a non-used product. </a:t>
            </a:r>
          </a:p>
          <a:p>
            <a:r>
              <a:rPr lang="en-US" dirty="0"/>
              <a:t>That is, business rules govern the operations of organizations</a:t>
            </a:r>
          </a:p>
          <a:p>
            <a:r>
              <a:rPr lang="en-US" dirty="0"/>
              <a:t>An example of a business rule: “Accept a return of product in store only if the customer has a receipt and the product was sold seven days ago or later”</a:t>
            </a:r>
          </a:p>
          <a:p>
            <a:r>
              <a:rPr lang="en-US" dirty="0"/>
              <a:t>…cont. next slide ….</a:t>
            </a:r>
          </a:p>
          <a:p>
            <a:pPr marL="0" indent="0">
              <a:buNone/>
            </a:pPr>
            <a:endParaRPr lang="en-US" dirty="0"/>
          </a:p>
        </p:txBody>
      </p:sp>
      <p:sp>
        <p:nvSpPr>
          <p:cNvPr id="5" name="TextBox 4"/>
          <p:cNvSpPr txBox="1"/>
          <p:nvPr/>
        </p:nvSpPr>
        <p:spPr>
          <a:xfrm>
            <a:off x="3311352" y="5164341"/>
            <a:ext cx="5832648" cy="369332"/>
          </a:xfrm>
          <a:prstGeom prst="rect">
            <a:avLst/>
          </a:prstGeom>
          <a:noFill/>
        </p:spPr>
        <p:txBody>
          <a:bodyPr wrap="square" rtlCol="0">
            <a:spAutoFit/>
          </a:bodyPr>
          <a:lstStyle/>
          <a:p>
            <a:r>
              <a:rPr lang="sv-SE" dirty="0"/>
              <a:t>[Ross et al (2013) ”You May Not Need Big Data After All”]</a:t>
            </a: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2125123983"/>
      </p:ext>
    </p:extLst>
  </p:cSld>
  <p:clrMapOvr>
    <a:masterClrMapping/>
  </p:clrMapOvr>
  <mc:AlternateContent xmlns:mc="http://schemas.openxmlformats.org/markup-compatibility/2006" xmlns:p14="http://schemas.microsoft.com/office/powerpoint/2010/main">
    <mc:Choice Requires="p14">
      <p:transition spd="slow" p14:dur="2000" advTm="110748"/>
    </mc:Choice>
    <mc:Fallback xmlns="">
      <p:transition spd="slow" advTm="11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625251"/>
            <a:ext cx="8496944" cy="4850339"/>
          </a:xfrm>
        </p:spPr>
        <p:txBody>
          <a:bodyPr>
            <a:normAutofit/>
          </a:bodyPr>
          <a:lstStyle/>
          <a:p>
            <a:pPr marL="0" indent="0">
              <a:buNone/>
            </a:pPr>
            <a:r>
              <a:rPr lang="en-US" b="1" dirty="0"/>
              <a:t>Practice 3: Explicitly Manage Your Business Rules</a:t>
            </a:r>
          </a:p>
          <a:p>
            <a:r>
              <a:rPr lang="en-US" dirty="0"/>
              <a:t>When circumstances change for organizations due to external and internal events, organizations need to – many times - change and adapt as well</a:t>
            </a:r>
          </a:p>
          <a:p>
            <a:r>
              <a:rPr lang="en-US" dirty="0"/>
              <a:t>One way to manage such changes is to change the business rules when needed, since business rules provide support to employees in how to act in business due to business events </a:t>
            </a:r>
          </a:p>
          <a:p>
            <a:r>
              <a:rPr lang="en-US" dirty="0"/>
              <a:t>Therefore, business rules can be a useful means to do changes in business when circumstances for an organization change</a:t>
            </a:r>
          </a:p>
          <a:p>
            <a:r>
              <a:rPr lang="en-US" dirty="0"/>
              <a:t>…cont. next slide ….</a:t>
            </a:r>
          </a:p>
          <a:p>
            <a:pPr marL="0" indent="0">
              <a:buNone/>
            </a:pPr>
            <a:endParaRPr lang="en-US" dirty="0"/>
          </a:p>
        </p:txBody>
      </p:sp>
      <p:sp>
        <p:nvSpPr>
          <p:cNvPr id="5" name="TextBox 4"/>
          <p:cNvSpPr txBox="1"/>
          <p:nvPr/>
        </p:nvSpPr>
        <p:spPr>
          <a:xfrm>
            <a:off x="3009528" y="5118861"/>
            <a:ext cx="5832648" cy="369332"/>
          </a:xfrm>
          <a:prstGeom prst="rect">
            <a:avLst/>
          </a:prstGeom>
          <a:noFill/>
        </p:spPr>
        <p:txBody>
          <a:bodyPr wrap="square" rtlCol="0">
            <a:spAutoFit/>
          </a:bodyPr>
          <a:lstStyle/>
          <a:p>
            <a:r>
              <a:rPr lang="sv-SE" dirty="0"/>
              <a:t>[Ross et al (2013) ”You May Not Need Big Data After All”]</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886136674"/>
      </p:ext>
    </p:extLst>
  </p:cSld>
  <p:clrMapOvr>
    <a:masterClrMapping/>
  </p:clrMapOvr>
  <mc:AlternateContent xmlns:mc="http://schemas.openxmlformats.org/markup-compatibility/2006" xmlns:p14="http://schemas.microsoft.com/office/powerpoint/2010/main">
    <mc:Choice Requires="p14">
      <p:transition spd="slow" p14:dur="2000" advTm="55222"/>
    </mc:Choice>
    <mc:Fallback xmlns="">
      <p:transition spd="slow" advTm="5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625251"/>
            <a:ext cx="8496944" cy="4850339"/>
          </a:xfrm>
        </p:spPr>
        <p:txBody>
          <a:bodyPr>
            <a:normAutofit/>
          </a:bodyPr>
          <a:lstStyle/>
          <a:p>
            <a:pPr marL="0" indent="0">
              <a:buNone/>
            </a:pPr>
            <a:r>
              <a:rPr lang="en-US" b="1" dirty="0"/>
              <a:t>Practice 3: Explicitly Manage Your Business Rules</a:t>
            </a:r>
          </a:p>
          <a:p>
            <a:r>
              <a:rPr lang="en-US" dirty="0"/>
              <a:t>If business rules are changed based on new data/facts/ evidences, these data/facts/evidences can have large effects on a how a business acts </a:t>
            </a:r>
          </a:p>
          <a:p>
            <a:r>
              <a:rPr lang="en-US" dirty="0"/>
              <a:t>However, there are many business rules in an organization. There can be thousands of business rules in an organization on different detail levels, such as strategic, tactical and operational business rules. </a:t>
            </a:r>
          </a:p>
          <a:p>
            <a:r>
              <a:rPr lang="en-US" dirty="0"/>
              <a:t>How do you manage practice 3 since you have all these business rules? </a:t>
            </a:r>
          </a:p>
          <a:p>
            <a:r>
              <a:rPr lang="en-US" dirty="0"/>
              <a:t>…cont. next slide ….</a:t>
            </a:r>
          </a:p>
          <a:p>
            <a:endParaRPr lang="en-US" sz="1500" dirty="0"/>
          </a:p>
          <a:p>
            <a:endParaRPr lang="en-US" sz="1500" dirty="0"/>
          </a:p>
          <a:p>
            <a:pPr marL="0" indent="0">
              <a:buNone/>
            </a:pPr>
            <a:endParaRPr lang="en-US" dirty="0"/>
          </a:p>
        </p:txBody>
      </p:sp>
      <p:sp>
        <p:nvSpPr>
          <p:cNvPr id="5" name="TextBox 4"/>
          <p:cNvSpPr txBox="1"/>
          <p:nvPr/>
        </p:nvSpPr>
        <p:spPr>
          <a:xfrm>
            <a:off x="3419872" y="5290924"/>
            <a:ext cx="5832648" cy="369332"/>
          </a:xfrm>
          <a:prstGeom prst="rect">
            <a:avLst/>
          </a:prstGeom>
          <a:noFill/>
        </p:spPr>
        <p:txBody>
          <a:bodyPr wrap="square" rtlCol="0">
            <a:spAutoFit/>
          </a:bodyPr>
          <a:lstStyle/>
          <a:p>
            <a:r>
              <a:rPr lang="sv-SE" dirty="0"/>
              <a:t>[Ross et al (2013) ”You May Not Need Big Data After All”]</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653808746"/>
      </p:ext>
    </p:extLst>
  </p:cSld>
  <p:clrMapOvr>
    <a:masterClrMapping/>
  </p:clrMapOvr>
  <mc:AlternateContent xmlns:mc="http://schemas.openxmlformats.org/markup-compatibility/2006" xmlns:p14="http://schemas.microsoft.com/office/powerpoint/2010/main">
    <mc:Choice Requires="p14">
      <p:transition spd="slow" p14:dur="2000" advTm="62966"/>
    </mc:Choice>
    <mc:Fallback xmlns="">
      <p:transition spd="slow" advTm="6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625252"/>
            <a:ext cx="8496944" cy="5089748"/>
          </a:xfrm>
        </p:spPr>
        <p:txBody>
          <a:bodyPr>
            <a:normAutofit/>
          </a:bodyPr>
          <a:lstStyle/>
          <a:p>
            <a:pPr marL="0" indent="0">
              <a:buNone/>
            </a:pPr>
            <a:r>
              <a:rPr lang="en-US" b="1" dirty="0"/>
              <a:t>Practice 3: Explicitly Manage Your Business Rules</a:t>
            </a:r>
          </a:p>
          <a:p>
            <a:pPr marL="0" indent="0">
              <a:buNone/>
            </a:pPr>
            <a:r>
              <a:rPr lang="en-US" dirty="0"/>
              <a:t>How do you manage practice 3? </a:t>
            </a:r>
          </a:p>
          <a:p>
            <a:r>
              <a:rPr lang="en-US" dirty="0"/>
              <a:t>Business rules need to be clearly formulated </a:t>
            </a:r>
          </a:p>
          <a:p>
            <a:r>
              <a:rPr lang="en-US" dirty="0"/>
              <a:t>Business rules need to support the goals of the organization</a:t>
            </a:r>
          </a:p>
          <a:p>
            <a:r>
              <a:rPr lang="en-US" dirty="0"/>
              <a:t>Business rules need to be used by employees</a:t>
            </a:r>
          </a:p>
          <a:p>
            <a:r>
              <a:rPr lang="en-US" dirty="0"/>
              <a:t>…cont. next slide …</a:t>
            </a:r>
          </a:p>
          <a:p>
            <a:endParaRPr lang="en-US" dirty="0"/>
          </a:p>
        </p:txBody>
      </p:sp>
      <p:sp>
        <p:nvSpPr>
          <p:cNvPr id="5" name="TextBox 4"/>
          <p:cNvSpPr txBox="1"/>
          <p:nvPr/>
        </p:nvSpPr>
        <p:spPr>
          <a:xfrm rot="16200000">
            <a:off x="6026805" y="2614010"/>
            <a:ext cx="5832648" cy="369332"/>
          </a:xfrm>
          <a:prstGeom prst="rect">
            <a:avLst/>
          </a:prstGeom>
          <a:noFill/>
        </p:spPr>
        <p:txBody>
          <a:bodyPr wrap="square" rtlCol="0">
            <a:spAutoFit/>
          </a:bodyPr>
          <a:lstStyle/>
          <a:p>
            <a:r>
              <a:rPr lang="sv-SE" dirty="0"/>
              <a:t>[Ross et al (2013) ”You May Not Need Big Data After All”]</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406217488"/>
      </p:ext>
    </p:extLst>
  </p:cSld>
  <p:clrMapOvr>
    <a:masterClrMapping/>
  </p:clrMapOvr>
  <mc:AlternateContent xmlns:mc="http://schemas.openxmlformats.org/markup-compatibility/2006" xmlns:p14="http://schemas.microsoft.com/office/powerpoint/2010/main">
    <mc:Choice Requires="p14">
      <p:transition spd="slow" p14:dur="2000" advTm="34195"/>
    </mc:Choice>
    <mc:Fallback xmlns="">
      <p:transition spd="slow" advTm="3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625252"/>
            <a:ext cx="8496944" cy="5089748"/>
          </a:xfrm>
        </p:spPr>
        <p:txBody>
          <a:bodyPr>
            <a:normAutofit fontScale="85000" lnSpcReduction="10000"/>
          </a:bodyPr>
          <a:lstStyle/>
          <a:p>
            <a:pPr marL="0" indent="0">
              <a:buNone/>
            </a:pPr>
            <a:r>
              <a:rPr lang="en-US" sz="2600" b="1" dirty="0"/>
              <a:t>Practice 3: Explicitly Manage Your Business Rules</a:t>
            </a:r>
          </a:p>
          <a:p>
            <a:pPr marL="0" indent="0">
              <a:buNone/>
            </a:pPr>
            <a:r>
              <a:rPr lang="en-US" sz="2600" dirty="0"/>
              <a:t>How do you manage practice 3? </a:t>
            </a:r>
          </a:p>
          <a:p>
            <a:r>
              <a:rPr lang="en-US" sz="2400" dirty="0"/>
              <a:t>Business rules also need to be embedded in IT systems </a:t>
            </a:r>
          </a:p>
          <a:p>
            <a:r>
              <a:rPr lang="en-US" sz="2400" dirty="0"/>
              <a:t>Business rules embedded in IT system make it possible to change the business rules often without forcing the employees to remember all the changed rules. </a:t>
            </a:r>
          </a:p>
          <a:p>
            <a:r>
              <a:rPr lang="en-US" sz="2400" dirty="0"/>
              <a:t>Business rules embedded in IT system frees employees from routine decisions</a:t>
            </a:r>
          </a:p>
          <a:p>
            <a:r>
              <a:rPr lang="en-US" sz="2400" dirty="0"/>
              <a:t>There also have to be processes for analyzing the changes of business rules – such as the effects on revenue and costs – in order to make successful changes</a:t>
            </a:r>
          </a:p>
          <a:p>
            <a:pPr lvl="1"/>
            <a:endParaRPr lang="en-US" dirty="0"/>
          </a:p>
          <a:p>
            <a:endParaRPr lang="en-US" dirty="0"/>
          </a:p>
        </p:txBody>
      </p:sp>
      <p:sp>
        <p:nvSpPr>
          <p:cNvPr id="5" name="TextBox 4"/>
          <p:cNvSpPr txBox="1"/>
          <p:nvPr/>
        </p:nvSpPr>
        <p:spPr>
          <a:xfrm rot="16200000">
            <a:off x="6026805" y="2614010"/>
            <a:ext cx="5832648" cy="369332"/>
          </a:xfrm>
          <a:prstGeom prst="rect">
            <a:avLst/>
          </a:prstGeom>
          <a:noFill/>
        </p:spPr>
        <p:txBody>
          <a:bodyPr wrap="square" rtlCol="0">
            <a:spAutoFit/>
          </a:bodyPr>
          <a:lstStyle/>
          <a:p>
            <a:r>
              <a:rPr lang="sv-SE" dirty="0"/>
              <a:t>[Ross et al (2013) ”You May Not Need Big Data After All”]</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440527091"/>
      </p:ext>
    </p:extLst>
  </p:cSld>
  <p:clrMapOvr>
    <a:masterClrMapping/>
  </p:clrMapOvr>
  <mc:AlternateContent xmlns:mc="http://schemas.openxmlformats.org/markup-compatibility/2006" xmlns:p14="http://schemas.microsoft.com/office/powerpoint/2010/main">
    <mc:Choice Requires="p14">
      <p:transition spd="slow" p14:dur="2000" advTm="101229"/>
    </mc:Choice>
    <mc:Fallback xmlns="">
      <p:transition spd="slow" advTm="101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p:txBody>
          <a:bodyPr>
            <a:normAutofit/>
          </a:bodyPr>
          <a:lstStyle/>
          <a:p>
            <a:pPr marL="0" indent="0">
              <a:buNone/>
            </a:pPr>
            <a:r>
              <a:rPr lang="en-US" b="1" dirty="0"/>
              <a:t>Practice 4: Use Coaching to Improve Performance</a:t>
            </a:r>
          </a:p>
          <a:p>
            <a:r>
              <a:rPr lang="en-US" dirty="0"/>
              <a:t>If you are not coaching the employees, the other three practices will fail</a:t>
            </a:r>
          </a:p>
          <a:p>
            <a:r>
              <a:rPr lang="en-US" dirty="0"/>
              <a:t>A manager must coach the employees to make decisions based on data/facts/evidences on not on instinct</a:t>
            </a:r>
          </a:p>
          <a:p>
            <a:r>
              <a:rPr lang="en-US" dirty="0"/>
              <a:t>A manager must coach the employees to read reports, use the data in the reports, design hypothesis based on data as well as enhance the hypothesis based on new data</a:t>
            </a:r>
            <a:endParaRPr lang="sv-SE" dirty="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071965281"/>
      </p:ext>
    </p:extLst>
  </p:cSld>
  <p:clrMapOvr>
    <a:masterClrMapping/>
  </p:clrMapOvr>
  <mc:AlternateContent xmlns:mc="http://schemas.openxmlformats.org/markup-compatibility/2006" xmlns:p14="http://schemas.microsoft.com/office/powerpoint/2010/main">
    <mc:Choice Requires="p14">
      <p:transition spd="slow" p14:dur="2000" advTm="41600"/>
    </mc:Choice>
    <mc:Fallback xmlns="">
      <p:transition spd="slow" advTm="4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1401"/>
            <a:ext cx="8496944" cy="504056"/>
          </a:xfrm>
        </p:spPr>
        <p:txBody>
          <a:bodyPr>
            <a:normAutofit fontScale="90000"/>
          </a:bodyPr>
          <a:lstStyle/>
          <a:p>
            <a:r>
              <a:rPr lang="sv-SE" dirty="0"/>
              <a:t>An example: 7-Eleven Japan, 1970s </a:t>
            </a:r>
            <a:br>
              <a:rPr lang="sv-SE" dirty="0"/>
            </a:br>
            <a:endParaRPr lang="sv-SE" dirty="0"/>
          </a:p>
        </p:txBody>
      </p:sp>
      <p:sp>
        <p:nvSpPr>
          <p:cNvPr id="3" name="Content Placeholder 2"/>
          <p:cNvSpPr>
            <a:spLocks noGrp="1"/>
          </p:cNvSpPr>
          <p:nvPr>
            <p:ph idx="1"/>
          </p:nvPr>
        </p:nvSpPr>
        <p:spPr/>
        <p:txBody>
          <a:bodyPr/>
          <a:lstStyle/>
          <a:p>
            <a:r>
              <a:rPr lang="sv-SE" dirty="0"/>
              <a:t>The CEO at 7-Eleven in Japan </a:t>
            </a:r>
            <a:r>
              <a:rPr lang="en-US" dirty="0"/>
              <a:t>decided that the store clerks should decide what should be ordered to the stores since they had the best knowledge of the preferences of local customers</a:t>
            </a:r>
            <a:endParaRPr lang="sv-SE" dirty="0"/>
          </a:p>
          <a:p>
            <a:pPr marL="0" indent="0">
              <a:buNone/>
            </a:pPr>
            <a:endParaRPr lang="sv-SE" dirty="0"/>
          </a:p>
          <a:p>
            <a:endParaRPr lang="sv-SE" dirty="0"/>
          </a:p>
          <a:p>
            <a:endParaRPr lang="sv-SE" dirty="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2623106096"/>
      </p:ext>
    </p:extLst>
  </p:cSld>
  <p:clrMapOvr>
    <a:masterClrMapping/>
  </p:clrMapOvr>
  <mc:AlternateContent xmlns:mc="http://schemas.openxmlformats.org/markup-compatibility/2006" xmlns:p14="http://schemas.microsoft.com/office/powerpoint/2010/main">
    <mc:Choice Requires="p14">
      <p:transition spd="slow" p14:dur="2000" advTm="25146"/>
    </mc:Choice>
    <mc:Fallback xmlns="">
      <p:transition spd="slow" advTm="25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1401"/>
            <a:ext cx="8496944" cy="504056"/>
          </a:xfrm>
        </p:spPr>
        <p:txBody>
          <a:bodyPr>
            <a:normAutofit fontScale="90000"/>
          </a:bodyPr>
          <a:lstStyle/>
          <a:p>
            <a:r>
              <a:rPr lang="sv-SE" dirty="0"/>
              <a:t>7-Eleven – Access to sales data</a:t>
            </a:r>
            <a:br>
              <a:rPr lang="sv-SE" dirty="0"/>
            </a:br>
            <a:endParaRPr lang="sv-SE" dirty="0"/>
          </a:p>
        </p:txBody>
      </p:sp>
      <p:sp>
        <p:nvSpPr>
          <p:cNvPr id="3" name="Content Placeholder 2"/>
          <p:cNvSpPr>
            <a:spLocks noGrp="1"/>
          </p:cNvSpPr>
          <p:nvPr>
            <p:ph idx="1"/>
          </p:nvPr>
        </p:nvSpPr>
        <p:spPr/>
        <p:txBody>
          <a:bodyPr/>
          <a:lstStyle/>
          <a:p>
            <a:r>
              <a:rPr lang="en-US" dirty="0"/>
              <a:t>Store clerks were also given access to daily sales reports, that is, what was sold yesterday, what was sold last year at the same date, what was sold the last time the weather was like this, what is sold in other local stores yesterday, etc.</a:t>
            </a:r>
            <a:endParaRPr lang="sv-SE" dirty="0"/>
          </a:p>
          <a:p>
            <a:endParaRPr lang="sv-SE" dirty="0"/>
          </a:p>
          <a:p>
            <a:endParaRPr lang="sv-SE" dirty="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845135603"/>
      </p:ext>
    </p:extLst>
  </p:cSld>
  <p:clrMapOvr>
    <a:masterClrMapping/>
  </p:clrMapOvr>
  <mc:AlternateContent xmlns:mc="http://schemas.openxmlformats.org/markup-compatibility/2006" xmlns:p14="http://schemas.microsoft.com/office/powerpoint/2010/main">
    <mc:Choice Requires="p14">
      <p:transition spd="slow" p14:dur="2000" advTm="51261"/>
    </mc:Choice>
    <mc:Fallback xmlns="">
      <p:transition spd="slow" advTm="5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7-Eleven – Impact the suppliers</a:t>
            </a:r>
          </a:p>
        </p:txBody>
      </p:sp>
      <p:sp>
        <p:nvSpPr>
          <p:cNvPr id="3" name="Content Placeholder 2"/>
          <p:cNvSpPr>
            <a:spLocks noGrp="1"/>
          </p:cNvSpPr>
          <p:nvPr>
            <p:ph idx="1"/>
          </p:nvPr>
        </p:nvSpPr>
        <p:spPr/>
        <p:txBody>
          <a:bodyPr/>
          <a:lstStyle/>
          <a:p>
            <a:r>
              <a:rPr lang="en-US" dirty="0"/>
              <a:t>The stores received deliveries of food three times a day</a:t>
            </a:r>
          </a:p>
          <a:p>
            <a:r>
              <a:rPr lang="en-US" dirty="0"/>
              <a:t>Store clerks could affect deliveries – also during the day – by changing the orders several times a day</a:t>
            </a:r>
          </a:p>
          <a:p>
            <a:r>
              <a:rPr lang="en-US" dirty="0"/>
              <a:t>Store clerks also had access to suppliers in order to tailor products to local needs</a:t>
            </a:r>
            <a:endParaRPr lang="sv-SE" dirty="0"/>
          </a:p>
          <a:p>
            <a:endParaRPr lang="sv-SE" dirty="0"/>
          </a:p>
          <a:p>
            <a:endParaRPr lang="sv-SE" dirty="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2708353812"/>
      </p:ext>
    </p:extLst>
  </p:cSld>
  <p:clrMapOvr>
    <a:masterClrMapping/>
  </p:clrMapOvr>
  <mc:AlternateContent xmlns:mc="http://schemas.openxmlformats.org/markup-compatibility/2006" xmlns:p14="http://schemas.microsoft.com/office/powerpoint/2010/main">
    <mc:Choice Requires="p14">
      <p:transition spd="slow" p14:dur="2000" advTm="32854"/>
    </mc:Choice>
    <mc:Fallback xmlns="">
      <p:transition spd="slow" advTm="3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Background</a:t>
            </a:r>
          </a:p>
        </p:txBody>
      </p:sp>
      <p:sp>
        <p:nvSpPr>
          <p:cNvPr id="3" name="Content Placeholder 2"/>
          <p:cNvSpPr>
            <a:spLocks noGrp="1"/>
          </p:cNvSpPr>
          <p:nvPr>
            <p:ph idx="1"/>
          </p:nvPr>
        </p:nvSpPr>
        <p:spPr>
          <a:xfrm>
            <a:off x="323528" y="625252"/>
            <a:ext cx="8496944" cy="1872208"/>
          </a:xfrm>
        </p:spPr>
        <p:txBody>
          <a:bodyPr/>
          <a:lstStyle/>
          <a:p>
            <a:r>
              <a:rPr lang="en-US" dirty="0"/>
              <a:t>A data-driven organization is an organization that base its strategic, tactical and operational decisions on data/facts/ evidences</a:t>
            </a:r>
          </a:p>
          <a:p>
            <a:pPr marL="0" indent="0">
              <a:buNone/>
            </a:pP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562617124"/>
      </p:ext>
    </p:extLst>
  </p:cSld>
  <p:clrMapOvr>
    <a:masterClrMapping/>
  </p:clrMapOvr>
  <mc:AlternateContent xmlns:mc="http://schemas.openxmlformats.org/markup-compatibility/2006" xmlns:p14="http://schemas.microsoft.com/office/powerpoint/2010/main">
    <mc:Choice Requires="p14">
      <p:transition spd="slow" p14:dur="2000" advTm="18007"/>
    </mc:Choice>
    <mc:Fallback xmlns="">
      <p:transition spd="slow" advTm="18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7-Eleven – Meet advisors</a:t>
            </a:r>
          </a:p>
        </p:txBody>
      </p:sp>
      <p:sp>
        <p:nvSpPr>
          <p:cNvPr id="3" name="Content Placeholder 2"/>
          <p:cNvSpPr>
            <a:spLocks noGrp="1"/>
          </p:cNvSpPr>
          <p:nvPr>
            <p:ph idx="1"/>
          </p:nvPr>
        </p:nvSpPr>
        <p:spPr/>
        <p:txBody>
          <a:bodyPr/>
          <a:lstStyle/>
          <a:p>
            <a:r>
              <a:rPr lang="en-US" dirty="0"/>
              <a:t>Advisors met with clerks twice a week to teach them how to use the data effectively </a:t>
            </a:r>
          </a:p>
          <a:p>
            <a:r>
              <a:rPr lang="en-US" dirty="0"/>
              <a:t>Advisors discussed the clerks’ hypotheses and compared with what was actually sold and what data they based their hypotheses on. And they discussed how to improve their performance</a:t>
            </a:r>
            <a:endParaRPr lang="sv-SE" dirty="0"/>
          </a:p>
          <a:p>
            <a:endParaRPr lang="sv-SE" dirty="0"/>
          </a:p>
          <a:p>
            <a:endParaRPr lang="sv-SE" dirty="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057001859"/>
      </p:ext>
    </p:extLst>
  </p:cSld>
  <p:clrMapOvr>
    <a:masterClrMapping/>
  </p:clrMapOvr>
  <mc:AlternateContent xmlns:mc="http://schemas.openxmlformats.org/markup-compatibility/2006" xmlns:p14="http://schemas.microsoft.com/office/powerpoint/2010/main">
    <mc:Choice Requires="p14">
      <p:transition spd="slow" p14:dur="2000" advTm="30045"/>
    </mc:Choice>
    <mc:Fallback xmlns="">
      <p:transition spd="slow" advTm="30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7-Eleven - Result</a:t>
            </a:r>
          </a:p>
        </p:txBody>
      </p:sp>
      <p:sp>
        <p:nvSpPr>
          <p:cNvPr id="3" name="Content Placeholder 2"/>
          <p:cNvSpPr>
            <a:spLocks noGrp="1"/>
          </p:cNvSpPr>
          <p:nvPr>
            <p:ph idx="1"/>
          </p:nvPr>
        </p:nvSpPr>
        <p:spPr/>
        <p:txBody>
          <a:bodyPr/>
          <a:lstStyle/>
          <a:p>
            <a:r>
              <a:rPr lang="en-US" dirty="0"/>
              <a:t>7-Eleven Japan became the most profitable retailer in Japan for 30 years.</a:t>
            </a:r>
          </a:p>
          <a:p>
            <a:r>
              <a:rPr lang="en-US" dirty="0"/>
              <a:t>70 percent of the goods were new every year - often designed by the store clerks </a:t>
            </a:r>
          </a:p>
          <a:p>
            <a:r>
              <a:rPr lang="en-US" dirty="0"/>
              <a:t>7-Eleven Japan was "empowering" the employees and gave them access to data </a:t>
            </a:r>
          </a:p>
          <a:p>
            <a:r>
              <a:rPr lang="en-US" dirty="0"/>
              <a:t>Note, we are not talking about the use of "big data", instead the change was based on fairly small amount of data</a:t>
            </a:r>
            <a:endParaRPr lang="sv-SE" dirty="0"/>
          </a:p>
          <a:p>
            <a:endParaRPr lang="sv-SE" dirty="0"/>
          </a:p>
          <a:p>
            <a:endParaRPr lang="sv-SE" dirty="0"/>
          </a:p>
          <a:p>
            <a:endParaRPr lang="sv-SE" dirty="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534921984"/>
      </p:ext>
    </p:extLst>
  </p:cSld>
  <p:clrMapOvr>
    <a:masterClrMapping/>
  </p:clrMapOvr>
  <mc:AlternateContent xmlns:mc="http://schemas.openxmlformats.org/markup-compatibility/2006" xmlns:p14="http://schemas.microsoft.com/office/powerpoint/2010/main">
    <mc:Choice Requires="p14">
      <p:transition spd="slow" p14:dur="2000" advTm="42657"/>
    </mc:Choice>
    <mc:Fallback xmlns="">
      <p:transition spd="slow" advTm="4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a:t>Cultural change necessary </a:t>
            </a:r>
          </a:p>
        </p:txBody>
      </p:sp>
      <p:sp>
        <p:nvSpPr>
          <p:cNvPr id="3" name="Content Placeholder 2"/>
          <p:cNvSpPr>
            <a:spLocks noGrp="1"/>
          </p:cNvSpPr>
          <p:nvPr>
            <p:ph idx="1"/>
          </p:nvPr>
        </p:nvSpPr>
        <p:spPr/>
        <p:txBody>
          <a:bodyPr/>
          <a:lstStyle/>
          <a:p>
            <a:r>
              <a:rPr lang="en-US" dirty="0"/>
              <a:t>According to Ross et al (2013) an evidence based decision making requires a cultural change in taking decisions based on the data/facts/evidences, which in turn require changes in processes, business rules, data quality work </a:t>
            </a:r>
          </a:p>
          <a:p>
            <a:r>
              <a:rPr lang="en-US" dirty="0"/>
              <a:t>However, there is a lack of competence in the management teams in many companies in order to carry out such a cultural change</a:t>
            </a:r>
          </a:p>
          <a:p>
            <a:r>
              <a:rPr lang="en-US" dirty="0"/>
              <a:t>If an organization succeed with this change – a small amount of data can result in a major change</a:t>
            </a:r>
            <a:endParaRPr lang="sv-SE" dirty="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614673391"/>
      </p:ext>
    </p:extLst>
  </p:cSld>
  <p:clrMapOvr>
    <a:masterClrMapping/>
  </p:clrMapOvr>
  <mc:AlternateContent xmlns:mc="http://schemas.openxmlformats.org/markup-compatibility/2006" xmlns:p14="http://schemas.microsoft.com/office/powerpoint/2010/main">
    <mc:Choice Requires="p14">
      <p:transition spd="slow" p14:dur="2000" advTm="49680"/>
    </mc:Choice>
    <mc:Fallback xmlns="">
      <p:transition spd="slow" advTm="4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Background</a:t>
            </a:r>
          </a:p>
        </p:txBody>
      </p:sp>
      <p:sp>
        <p:nvSpPr>
          <p:cNvPr id="3" name="Content Placeholder 2"/>
          <p:cNvSpPr>
            <a:spLocks noGrp="1"/>
          </p:cNvSpPr>
          <p:nvPr>
            <p:ph idx="1"/>
          </p:nvPr>
        </p:nvSpPr>
        <p:spPr>
          <a:xfrm>
            <a:off x="323528" y="625252"/>
            <a:ext cx="8496944" cy="2808312"/>
          </a:xfrm>
        </p:spPr>
        <p:txBody>
          <a:bodyPr>
            <a:normAutofit/>
          </a:bodyPr>
          <a:lstStyle/>
          <a:p>
            <a:r>
              <a:rPr lang="en-US" dirty="0"/>
              <a:t>An investigation by Ross and al (2013) showed that few organizations use available data in ERP, CRM and DW system in order to support their decisions and govern their organizations </a:t>
            </a:r>
          </a:p>
          <a:p>
            <a:r>
              <a:rPr lang="en-US" dirty="0"/>
              <a:t>Therefore Ross et al (2013) ask “</a:t>
            </a:r>
            <a:r>
              <a:rPr lang="sv-SE" dirty="0"/>
              <a:t>You May Not Need Big Data After All</a:t>
            </a:r>
            <a:r>
              <a:rPr lang="en-US" dirty="0"/>
              <a:t>?” - since organizations do not even seem to use the existing data in their IT system to support their decisions</a:t>
            </a:r>
          </a:p>
          <a:p>
            <a:pPr marL="0" indent="0">
              <a:buNone/>
            </a:pPr>
            <a:endParaRPr lang="sv-SE" dirty="0"/>
          </a:p>
        </p:txBody>
      </p:sp>
      <p:sp>
        <p:nvSpPr>
          <p:cNvPr id="6" name="TextBox 5"/>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828546967"/>
      </p:ext>
    </p:extLst>
  </p:cSld>
  <p:clrMapOvr>
    <a:masterClrMapping/>
  </p:clrMapOvr>
  <mc:AlternateContent xmlns:mc="http://schemas.openxmlformats.org/markup-compatibility/2006" xmlns:p14="http://schemas.microsoft.com/office/powerpoint/2010/main">
    <mc:Choice Requires="p14">
      <p:transition spd="slow" p14:dur="2000" advTm="53838"/>
    </mc:Choice>
    <mc:Fallback xmlns="">
      <p:transition spd="slow" advTm="5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Bakgrund</a:t>
            </a:r>
          </a:p>
        </p:txBody>
      </p:sp>
      <p:sp>
        <p:nvSpPr>
          <p:cNvPr id="3" name="Content Placeholder 2"/>
          <p:cNvSpPr>
            <a:spLocks noGrp="1"/>
          </p:cNvSpPr>
          <p:nvPr>
            <p:ph idx="1"/>
          </p:nvPr>
        </p:nvSpPr>
        <p:spPr/>
        <p:txBody>
          <a:bodyPr/>
          <a:lstStyle/>
          <a:p>
            <a:r>
              <a:rPr lang="en-US" dirty="0"/>
              <a:t>On the other hand, organizations that are data-driven, that is, organizations that are using evidence based decision making, are improving their business performance</a:t>
            </a:r>
          </a:p>
          <a:p>
            <a:r>
              <a:rPr lang="en-US" dirty="0"/>
              <a:t>An investigation based on interviews with managers - and based on performance data (financial and operational results) - from 330 North American companies - showed that organizations – that are in the top third of their </a:t>
            </a:r>
            <a:r>
              <a:rPr lang="en-US"/>
              <a:t>industry – and that </a:t>
            </a:r>
            <a:r>
              <a:rPr lang="en-US" dirty="0"/>
              <a:t>are using evidence based decision making were, on average, 5 % more productive and 6 % more profitable</a:t>
            </a:r>
          </a:p>
        </p:txBody>
      </p:sp>
      <p:sp>
        <p:nvSpPr>
          <p:cNvPr id="5" name="TextBox 4"/>
          <p:cNvSpPr txBox="1"/>
          <p:nvPr/>
        </p:nvSpPr>
        <p:spPr>
          <a:xfrm>
            <a:off x="2097420" y="4441676"/>
            <a:ext cx="7371124" cy="369332"/>
          </a:xfrm>
          <a:prstGeom prst="rect">
            <a:avLst/>
          </a:prstGeom>
          <a:noFill/>
        </p:spPr>
        <p:txBody>
          <a:bodyPr wrap="square" rtlCol="0">
            <a:spAutoFit/>
          </a:bodyPr>
          <a:lstStyle/>
          <a:p>
            <a:r>
              <a:rPr lang="sv-SE" dirty="0"/>
              <a:t>[</a:t>
            </a:r>
            <a:r>
              <a:rPr lang="en-US" dirty="0" err="1"/>
              <a:t>McAfee&amp;Brynjolfsson</a:t>
            </a:r>
            <a:r>
              <a:rPr lang="en-US" dirty="0"/>
              <a:t> (2012): “Big Data: The </a:t>
            </a:r>
            <a:r>
              <a:rPr lang="en-US" dirty="0" err="1"/>
              <a:t>Mangement</a:t>
            </a:r>
            <a:r>
              <a:rPr lang="en-US" dirty="0"/>
              <a:t> Revolution</a:t>
            </a:r>
            <a:r>
              <a:rPr lang="sv-SE" dirty="0"/>
              <a:t>”]</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402719690"/>
      </p:ext>
    </p:extLst>
  </p:cSld>
  <p:clrMapOvr>
    <a:masterClrMapping/>
  </p:clrMapOvr>
  <mc:AlternateContent xmlns:mc="http://schemas.openxmlformats.org/markup-compatibility/2006" xmlns:p14="http://schemas.microsoft.com/office/powerpoint/2010/main">
    <mc:Choice Requires="p14">
      <p:transition spd="slow" p14:dur="2000" advTm="52082"/>
    </mc:Choice>
    <mc:Fallback xmlns="">
      <p:transition spd="slow" advTm="5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0982" y="409228"/>
            <a:ext cx="8496944" cy="504056"/>
          </a:xfrm>
        </p:spPr>
        <p:txBody>
          <a:bodyPr>
            <a:noAutofit/>
          </a:bodyPr>
          <a:lstStyle/>
          <a:p>
            <a:r>
              <a:rPr lang="sv-SE" dirty="0"/>
              <a:t>Question </a:t>
            </a:r>
            <a:br>
              <a:rPr lang="sv-SE" dirty="0"/>
            </a:br>
            <a:r>
              <a:rPr lang="sv-SE" dirty="0"/>
              <a:t>(not answered in this presentation)</a:t>
            </a:r>
          </a:p>
        </p:txBody>
      </p:sp>
      <p:sp>
        <p:nvSpPr>
          <p:cNvPr id="3" name="Content Placeholder 2"/>
          <p:cNvSpPr>
            <a:spLocks noGrp="1"/>
          </p:cNvSpPr>
          <p:nvPr>
            <p:ph idx="1"/>
          </p:nvPr>
        </p:nvSpPr>
        <p:spPr>
          <a:xfrm>
            <a:off x="350982" y="1079705"/>
            <a:ext cx="8496944" cy="4392488"/>
          </a:xfrm>
        </p:spPr>
        <p:txBody>
          <a:bodyPr/>
          <a:lstStyle/>
          <a:p>
            <a:r>
              <a:rPr lang="en-US" dirty="0"/>
              <a:t>Why are not organizations in general data-driven and why do they not apply evidence based decision making?</a:t>
            </a:r>
          </a:p>
          <a:p>
            <a:pPr marL="0" indent="0">
              <a:buNone/>
            </a:pP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279864708"/>
      </p:ext>
    </p:extLst>
  </p:cSld>
  <p:clrMapOvr>
    <a:masterClrMapping/>
  </p:clrMapOvr>
  <mc:AlternateContent xmlns:mc="http://schemas.openxmlformats.org/markup-compatibility/2006" xmlns:p14="http://schemas.microsoft.com/office/powerpoint/2010/main">
    <mc:Choice Requires="p14">
      <p:transition spd="slow" p14:dur="2000" advTm="40490"/>
    </mc:Choice>
    <mc:Fallback xmlns="">
      <p:transition spd="slow" advTm="40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6682" y="409228"/>
            <a:ext cx="8496944" cy="504056"/>
          </a:xfrm>
        </p:spPr>
        <p:txBody>
          <a:bodyPr>
            <a:noAutofit/>
          </a:bodyPr>
          <a:lstStyle/>
          <a:p>
            <a:r>
              <a:rPr lang="sv-SE" dirty="0"/>
              <a:t>Additional questions </a:t>
            </a:r>
            <a:br>
              <a:rPr lang="sv-SE" dirty="0"/>
            </a:br>
            <a:r>
              <a:rPr lang="sv-SE" dirty="0"/>
              <a:t>(answered in this presentation)  </a:t>
            </a:r>
          </a:p>
        </p:txBody>
      </p:sp>
      <p:sp>
        <p:nvSpPr>
          <p:cNvPr id="3" name="Content Placeholder 2"/>
          <p:cNvSpPr>
            <a:spLocks noGrp="1"/>
          </p:cNvSpPr>
          <p:nvPr>
            <p:ph idx="1"/>
          </p:nvPr>
        </p:nvSpPr>
        <p:spPr>
          <a:xfrm>
            <a:off x="251520" y="1093417"/>
            <a:ext cx="8496944" cy="4392488"/>
          </a:xfrm>
        </p:spPr>
        <p:txBody>
          <a:bodyPr/>
          <a:lstStyle/>
          <a:p>
            <a:pPr marL="0" indent="0">
              <a:buNone/>
            </a:pPr>
            <a:r>
              <a:rPr lang="sv-SE" dirty="0"/>
              <a:t>- How to create a data-driven organization? </a:t>
            </a:r>
            <a:br>
              <a:rPr lang="sv-SE" dirty="0"/>
            </a:br>
            <a:br>
              <a:rPr lang="sv-SE" dirty="0"/>
            </a:br>
            <a:r>
              <a:rPr lang="sv-SE" dirty="0"/>
              <a:t>- How to establish a culture of evidence based decision making? </a:t>
            </a:r>
            <a:br>
              <a:rPr lang="sv-SE" dirty="0"/>
            </a:br>
            <a:br>
              <a:rPr lang="sv-SE" dirty="0"/>
            </a:br>
            <a:r>
              <a:rPr lang="sv-SE" dirty="0"/>
              <a:t>- How to establish a process for making decisions based on facts?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151016802"/>
      </p:ext>
    </p:extLst>
  </p:cSld>
  <p:clrMapOvr>
    <a:masterClrMapping/>
  </p:clrMapOvr>
  <mc:AlternateContent xmlns:mc="http://schemas.openxmlformats.org/markup-compatibility/2006" xmlns:p14="http://schemas.microsoft.com/office/powerpoint/2010/main">
    <mc:Choice Requires="p14">
      <p:transition spd="slow" p14:dur="2000" advTm="43527"/>
    </mc:Choice>
    <mc:Fallback xmlns="">
      <p:transition spd="slow" advTm="43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The answer to the addional questions …</a:t>
            </a:r>
          </a:p>
        </p:txBody>
      </p:sp>
      <p:sp>
        <p:nvSpPr>
          <p:cNvPr id="3" name="Content Placeholder 2"/>
          <p:cNvSpPr>
            <a:spLocks noGrp="1"/>
          </p:cNvSpPr>
          <p:nvPr>
            <p:ph idx="1"/>
          </p:nvPr>
        </p:nvSpPr>
        <p:spPr/>
        <p:txBody>
          <a:bodyPr/>
          <a:lstStyle/>
          <a:p>
            <a:r>
              <a:rPr lang="en-US" dirty="0"/>
              <a:t>…are based on research presented in an article by Jeanne W. Ross, MIT Sloan School, Cynthia M. </a:t>
            </a:r>
            <a:r>
              <a:rPr lang="en-US" dirty="0" err="1"/>
              <a:t>Beath</a:t>
            </a:r>
            <a:r>
              <a:rPr lang="en-US" dirty="0"/>
              <a:t>, University of Texas, and Anne </a:t>
            </a:r>
            <a:r>
              <a:rPr lang="en-US" dirty="0" err="1"/>
              <a:t>Quaadgras</a:t>
            </a:r>
            <a:r>
              <a:rPr lang="en-US" dirty="0"/>
              <a:t>, CISR, in Harvard Business Review, Dec 2013, entitled: “</a:t>
            </a:r>
            <a:r>
              <a:rPr lang="sv-SE" dirty="0"/>
              <a:t>You may not need Big Data after all”</a:t>
            </a:r>
            <a:endParaRPr lang="en-US" dirty="0"/>
          </a:p>
          <a:p>
            <a:r>
              <a:rPr lang="en-US" dirty="0"/>
              <a:t>The research are based on seven case studies and interviews with 51 executives, investigating how organizations are generating value out of data</a:t>
            </a:r>
          </a:p>
          <a:p>
            <a:pPr marL="0" indent="0">
              <a:buNone/>
            </a:pPr>
            <a:endParaRPr lang="sv-SE" dirty="0"/>
          </a:p>
        </p:txBody>
      </p:sp>
      <p:sp>
        <p:nvSpPr>
          <p:cNvPr id="6" name="TextBox 5"/>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4255862419"/>
      </p:ext>
    </p:extLst>
  </p:cSld>
  <p:clrMapOvr>
    <a:masterClrMapping/>
  </p:clrMapOvr>
  <mc:AlternateContent xmlns:mc="http://schemas.openxmlformats.org/markup-compatibility/2006" xmlns:p14="http://schemas.microsoft.com/office/powerpoint/2010/main">
    <mc:Choice Requires="p14">
      <p:transition spd="slow" p14:dur="2000" advTm="35688"/>
    </mc:Choice>
    <mc:Fallback xmlns="">
      <p:transition spd="slow" advTm="3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a:t>What is the answer?</a:t>
            </a:r>
          </a:p>
        </p:txBody>
      </p:sp>
      <p:sp>
        <p:nvSpPr>
          <p:cNvPr id="3" name="Content Placeholder 2"/>
          <p:cNvSpPr>
            <a:spLocks noGrp="1"/>
          </p:cNvSpPr>
          <p:nvPr>
            <p:ph idx="1"/>
          </p:nvPr>
        </p:nvSpPr>
        <p:spPr/>
        <p:txBody>
          <a:bodyPr>
            <a:normAutofit/>
          </a:bodyPr>
          <a:lstStyle/>
          <a:p>
            <a:r>
              <a:rPr lang="en-US" dirty="0"/>
              <a:t>The answer, according to Ross et al (2013) is to apply the following four practices:</a:t>
            </a:r>
          </a:p>
          <a:p>
            <a:pPr lvl="1"/>
            <a:r>
              <a:rPr lang="en-US" dirty="0"/>
              <a:t>Agree on a Single Source of Truth</a:t>
            </a:r>
          </a:p>
          <a:p>
            <a:pPr lvl="1"/>
            <a:r>
              <a:rPr lang="en-US" dirty="0"/>
              <a:t>Provide Real-Time (or close to) Feedback to Decisions made by Decision Makers (“Use Scorecard”)</a:t>
            </a:r>
          </a:p>
          <a:p>
            <a:pPr lvl="1"/>
            <a:r>
              <a:rPr lang="en-US" dirty="0"/>
              <a:t>Explicitly Manage Your Business Rules</a:t>
            </a:r>
          </a:p>
          <a:p>
            <a:pPr lvl="1"/>
            <a:r>
              <a:rPr lang="en-US" dirty="0"/>
              <a:t>Use Coaching to Improve Performance</a:t>
            </a:r>
          </a:p>
          <a:p>
            <a:pPr lvl="1"/>
            <a:endParaRPr lang="en-US" dirty="0"/>
          </a:p>
          <a:p>
            <a:endParaRPr lang="en-US" dirty="0"/>
          </a:p>
        </p:txBody>
      </p:sp>
      <p:sp>
        <p:nvSpPr>
          <p:cNvPr id="6" name="TextBox 5"/>
          <p:cNvSpPr txBox="1"/>
          <p:nvPr/>
        </p:nvSpPr>
        <p:spPr>
          <a:xfrm>
            <a:off x="2987824" y="4648408"/>
            <a:ext cx="5832648" cy="369332"/>
          </a:xfrm>
          <a:prstGeom prst="rect">
            <a:avLst/>
          </a:prstGeom>
          <a:noFill/>
        </p:spPr>
        <p:txBody>
          <a:bodyPr wrap="square" rtlCol="0">
            <a:spAutoFit/>
          </a:bodyPr>
          <a:lstStyle/>
          <a:p>
            <a:r>
              <a:rPr lang="sv-SE" dirty="0"/>
              <a:t>[Ross et al (2013) ”You May Not Need Big Data After All”]</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821219509"/>
      </p:ext>
    </p:extLst>
  </p:cSld>
  <p:clrMapOvr>
    <a:masterClrMapping/>
  </p:clrMapOvr>
  <mc:AlternateContent xmlns:mc="http://schemas.openxmlformats.org/markup-compatibility/2006" xmlns:p14="http://schemas.microsoft.com/office/powerpoint/2010/main">
    <mc:Choice Requires="p14">
      <p:transition spd="slow" p14:dur="2000" advTm="36607"/>
    </mc:Choice>
    <mc:Fallback xmlns="">
      <p:transition spd="slow" advTm="3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625252"/>
            <a:ext cx="8496944" cy="4680520"/>
          </a:xfrm>
        </p:spPr>
        <p:txBody>
          <a:bodyPr>
            <a:normAutofit fontScale="92500" lnSpcReduction="20000"/>
          </a:bodyPr>
          <a:lstStyle/>
          <a:p>
            <a:pPr marL="457200" lvl="1" indent="0">
              <a:buNone/>
            </a:pPr>
            <a:endParaRPr lang="en-US" b="1" dirty="0"/>
          </a:p>
          <a:p>
            <a:pPr marL="57150" indent="0">
              <a:buNone/>
            </a:pPr>
            <a:r>
              <a:rPr lang="en-US" b="1" dirty="0"/>
              <a:t>Practice 1: Agree on a Single Source of Truth</a:t>
            </a:r>
          </a:p>
          <a:p>
            <a:r>
              <a:rPr lang="en-US" dirty="0"/>
              <a:t>Agree on and create a “single source of truth” – one source where you can go if you want to check facts, correct spellings, full name, correct ID no, actual ordered products etc. </a:t>
            </a:r>
          </a:p>
          <a:p>
            <a:r>
              <a:rPr lang="en-US" dirty="0"/>
              <a:t>Important part of such a source is that terms are well-defined and data are correct, i.e. have a high quality</a:t>
            </a:r>
          </a:p>
          <a:p>
            <a:r>
              <a:rPr lang="en-US" dirty="0"/>
              <a:t>When you have one “single source of truth” it is possible to, for example, start comparing sales data from different stores and make decisions based on that comparison</a:t>
            </a:r>
          </a:p>
          <a:p>
            <a:r>
              <a:rPr lang="en-US" dirty="0"/>
              <a:t>The technical solutions for a “single source of truth” are often called master data management systems</a:t>
            </a:r>
          </a:p>
        </p:txBody>
      </p:sp>
      <p:sp>
        <p:nvSpPr>
          <p:cNvPr id="5" name="TextBox 4"/>
          <p:cNvSpPr txBox="1"/>
          <p:nvPr/>
        </p:nvSpPr>
        <p:spPr>
          <a:xfrm rot="16200000">
            <a:off x="5904148" y="2614010"/>
            <a:ext cx="5832648" cy="369332"/>
          </a:xfrm>
          <a:prstGeom prst="rect">
            <a:avLst/>
          </a:prstGeom>
          <a:noFill/>
        </p:spPr>
        <p:txBody>
          <a:bodyPr wrap="square" rtlCol="0">
            <a:spAutoFit/>
          </a:bodyPr>
          <a:lstStyle/>
          <a:p>
            <a:r>
              <a:rPr lang="sv-SE" dirty="0"/>
              <a:t>[Ross et al (2013) ”You May Not Need Big Data After All”]</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314016544"/>
      </p:ext>
    </p:extLst>
  </p:cSld>
  <p:clrMapOvr>
    <a:masterClrMapping/>
  </p:clrMapOvr>
  <mc:AlternateContent xmlns:mc="http://schemas.openxmlformats.org/markup-compatibility/2006" xmlns:p14="http://schemas.microsoft.com/office/powerpoint/2010/main">
    <mc:Choice Requires="p14">
      <p:transition spd="slow" p14:dur="2000" advTm="123359"/>
    </mc:Choice>
    <mc:Fallback xmlns="">
      <p:transition spd="slow" advTm="12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powerpoint-mall_forskning">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powerpoint-mall_forskning</Template>
  <TotalTime>3020</TotalTime>
  <Words>1762</Words>
  <Application>Microsoft Office PowerPoint</Application>
  <PresentationFormat>On-screen Show (16:10)</PresentationFormat>
  <Paragraphs>108</Paragraphs>
  <Slides>22</Slides>
  <Notes>3</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Verdana</vt:lpstr>
      <vt:lpstr>powerpoint-mall_forskning</vt:lpstr>
      <vt:lpstr>Towards a data-driven organization – part 1 </vt:lpstr>
      <vt:lpstr>Background</vt:lpstr>
      <vt:lpstr>Background</vt:lpstr>
      <vt:lpstr>Bakgrund</vt:lpstr>
      <vt:lpstr>Question  (not answered in this presentation)</vt:lpstr>
      <vt:lpstr>Additional questions  (answered in this presentation)  </vt:lpstr>
      <vt:lpstr>The answer to the addional questions …</vt:lpstr>
      <vt:lpstr>What is the 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example: 7-Eleven Japan, 1970s  </vt:lpstr>
      <vt:lpstr>7-Eleven – Access to sales data </vt:lpstr>
      <vt:lpstr>7-Eleven – Impact the suppliers</vt:lpstr>
      <vt:lpstr>7-Eleven – Meet advisors</vt:lpstr>
      <vt:lpstr>7-Eleven - Result</vt:lpstr>
      <vt:lpstr>Cultural change necessary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aron</dc:creator>
  <cp:lastModifiedBy>Erik Perjons</cp:lastModifiedBy>
  <cp:revision>373</cp:revision>
  <dcterms:created xsi:type="dcterms:W3CDTF">2013-01-24T07:58:39Z</dcterms:created>
  <dcterms:modified xsi:type="dcterms:W3CDTF">2024-11-03T09:40:52Z</dcterms:modified>
</cp:coreProperties>
</file>