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5" r:id="rId2"/>
    <p:sldMasterId id="2147483717" r:id="rId3"/>
    <p:sldMasterId id="2147483750" r:id="rId4"/>
    <p:sldMasterId id="2147483689" r:id="rId5"/>
  </p:sldMasterIdLst>
  <p:notesMasterIdLst>
    <p:notesMasterId r:id="rId32"/>
  </p:notesMasterIdLst>
  <p:handoutMasterIdLst>
    <p:handoutMasterId r:id="rId33"/>
  </p:handoutMasterIdLst>
  <p:sldIdLst>
    <p:sldId id="479" r:id="rId6"/>
    <p:sldId id="1173" r:id="rId7"/>
    <p:sldId id="1085" r:id="rId8"/>
    <p:sldId id="1088" r:id="rId9"/>
    <p:sldId id="1202" r:id="rId10"/>
    <p:sldId id="1203" r:id="rId11"/>
    <p:sldId id="1087" r:id="rId12"/>
    <p:sldId id="1199" r:id="rId13"/>
    <p:sldId id="1176" r:id="rId14"/>
    <p:sldId id="1175" r:id="rId15"/>
    <p:sldId id="1200" r:id="rId16"/>
    <p:sldId id="1091" r:id="rId17"/>
    <p:sldId id="1092" r:id="rId18"/>
    <p:sldId id="1177" r:id="rId19"/>
    <p:sldId id="1180" r:id="rId20"/>
    <p:sldId id="1093" r:id="rId21"/>
    <p:sldId id="1094" r:id="rId22"/>
    <p:sldId id="1204" r:id="rId23"/>
    <p:sldId id="1197" r:id="rId24"/>
    <p:sldId id="1095" r:id="rId25"/>
    <p:sldId id="1096" r:id="rId26"/>
    <p:sldId id="1097" r:id="rId27"/>
    <p:sldId id="1171" r:id="rId28"/>
    <p:sldId id="1172" r:id="rId29"/>
    <p:sldId id="1181" r:id="rId30"/>
    <p:sldId id="1183" r:id="rId31"/>
  </p:sldIdLst>
  <p:sldSz cx="9144000" cy="5143500" type="screen16x9"/>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D9F0"/>
    <a:srgbClr val="00204F"/>
    <a:srgbClr val="939A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103" d="100"/>
          <a:sy n="103" d="100"/>
        </p:scale>
        <p:origin x="58" y="22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4" cy="496570"/>
          </a:xfrm>
          <a:prstGeom prst="rect">
            <a:avLst/>
          </a:prstGeom>
        </p:spPr>
        <p:txBody>
          <a:bodyPr vert="horz" lIns="95570" tIns="47786" rIns="95570" bIns="47786" rtlCol="0"/>
          <a:lstStyle>
            <a:lvl1pPr algn="l">
              <a:defRPr sz="1300"/>
            </a:lvl1pPr>
          </a:lstStyle>
          <a:p>
            <a:endParaRPr lang="sv-SE"/>
          </a:p>
        </p:txBody>
      </p:sp>
      <p:sp>
        <p:nvSpPr>
          <p:cNvPr id="3" name="Date Placeholder 2"/>
          <p:cNvSpPr>
            <a:spLocks noGrp="1"/>
          </p:cNvSpPr>
          <p:nvPr>
            <p:ph type="dt" sz="quarter" idx="1"/>
          </p:nvPr>
        </p:nvSpPr>
        <p:spPr>
          <a:xfrm>
            <a:off x="3848645" y="1"/>
            <a:ext cx="2944284" cy="496570"/>
          </a:xfrm>
          <a:prstGeom prst="rect">
            <a:avLst/>
          </a:prstGeom>
        </p:spPr>
        <p:txBody>
          <a:bodyPr vert="horz" lIns="95570" tIns="47786" rIns="95570" bIns="47786" rtlCol="0"/>
          <a:lstStyle>
            <a:lvl1pPr algn="r">
              <a:defRPr sz="1300"/>
            </a:lvl1pPr>
          </a:lstStyle>
          <a:p>
            <a:fld id="{47C84FDD-BB37-6B48-A9C5-1C3155F992C4}" type="datetimeFigureOut">
              <a:rPr lang="en-US" smtClean="0"/>
              <a:t>9/6/2020</a:t>
            </a:fld>
            <a:endParaRPr lang="sv-SE"/>
          </a:p>
        </p:txBody>
      </p:sp>
      <p:sp>
        <p:nvSpPr>
          <p:cNvPr id="4" name="Footer Placeholder 3"/>
          <p:cNvSpPr>
            <a:spLocks noGrp="1"/>
          </p:cNvSpPr>
          <p:nvPr>
            <p:ph type="ftr" sz="quarter" idx="2"/>
          </p:nvPr>
        </p:nvSpPr>
        <p:spPr>
          <a:xfrm>
            <a:off x="0" y="9433106"/>
            <a:ext cx="2944284" cy="496570"/>
          </a:xfrm>
          <a:prstGeom prst="rect">
            <a:avLst/>
          </a:prstGeom>
        </p:spPr>
        <p:txBody>
          <a:bodyPr vert="horz" lIns="95570" tIns="47786" rIns="95570" bIns="47786" rtlCol="0" anchor="b"/>
          <a:lstStyle>
            <a:lvl1pPr algn="l">
              <a:defRPr sz="1300"/>
            </a:lvl1pPr>
          </a:lstStyle>
          <a:p>
            <a:endParaRPr lang="sv-SE"/>
          </a:p>
        </p:txBody>
      </p:sp>
      <p:sp>
        <p:nvSpPr>
          <p:cNvPr id="5" name="Slide Number Placeholder 4"/>
          <p:cNvSpPr>
            <a:spLocks noGrp="1"/>
          </p:cNvSpPr>
          <p:nvPr>
            <p:ph type="sldNum" sz="quarter" idx="3"/>
          </p:nvPr>
        </p:nvSpPr>
        <p:spPr>
          <a:xfrm>
            <a:off x="3848645" y="9433106"/>
            <a:ext cx="2944284" cy="496570"/>
          </a:xfrm>
          <a:prstGeom prst="rect">
            <a:avLst/>
          </a:prstGeom>
        </p:spPr>
        <p:txBody>
          <a:bodyPr vert="horz" lIns="95570" tIns="47786" rIns="95570" bIns="47786" rtlCol="0" anchor="b"/>
          <a:lstStyle>
            <a:lvl1pPr algn="r">
              <a:defRPr sz="13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4284" cy="496570"/>
          </a:xfrm>
          <a:prstGeom prst="rect">
            <a:avLst/>
          </a:prstGeom>
        </p:spPr>
        <p:txBody>
          <a:bodyPr vert="horz" lIns="95570" tIns="47786" rIns="95570" bIns="47786" rtlCol="0"/>
          <a:lstStyle>
            <a:lvl1pPr algn="l">
              <a:defRPr sz="1300"/>
            </a:lvl1pPr>
          </a:lstStyle>
          <a:p>
            <a:endParaRPr lang="sv-SE"/>
          </a:p>
        </p:txBody>
      </p:sp>
      <p:sp>
        <p:nvSpPr>
          <p:cNvPr id="3" name="Platshållare för datum 2"/>
          <p:cNvSpPr>
            <a:spLocks noGrp="1"/>
          </p:cNvSpPr>
          <p:nvPr>
            <p:ph type="dt" idx="1"/>
          </p:nvPr>
        </p:nvSpPr>
        <p:spPr>
          <a:xfrm>
            <a:off x="3848645" y="1"/>
            <a:ext cx="2944284" cy="496570"/>
          </a:xfrm>
          <a:prstGeom prst="rect">
            <a:avLst/>
          </a:prstGeom>
        </p:spPr>
        <p:txBody>
          <a:bodyPr vert="horz" lIns="95570" tIns="47786" rIns="95570" bIns="47786" rtlCol="0"/>
          <a:lstStyle>
            <a:lvl1pPr algn="r">
              <a:defRPr sz="1300"/>
            </a:lvl1pPr>
          </a:lstStyle>
          <a:p>
            <a:fld id="{32100B7E-7A17-47E8-A5AB-33071C0C8AAA}" type="datetimeFigureOut">
              <a:rPr lang="sv-SE" smtClean="0"/>
              <a:pPr/>
              <a:t>2020-09-06</a:t>
            </a:fld>
            <a:endParaRPr lang="sv-SE"/>
          </a:p>
        </p:txBody>
      </p:sp>
      <p:sp>
        <p:nvSpPr>
          <p:cNvPr id="4" name="Platshållare för bildobjekt 3"/>
          <p:cNvSpPr>
            <a:spLocks noGrp="1" noRot="1" noChangeAspect="1"/>
          </p:cNvSpPr>
          <p:nvPr>
            <p:ph type="sldImg" idx="2"/>
          </p:nvPr>
        </p:nvSpPr>
        <p:spPr>
          <a:xfrm>
            <a:off x="88900" y="746125"/>
            <a:ext cx="6616700" cy="3722688"/>
          </a:xfrm>
          <a:prstGeom prst="rect">
            <a:avLst/>
          </a:prstGeom>
          <a:noFill/>
          <a:ln w="12700">
            <a:solidFill>
              <a:prstClr val="black"/>
            </a:solidFill>
          </a:ln>
        </p:spPr>
        <p:txBody>
          <a:bodyPr vert="horz" lIns="95570" tIns="47786" rIns="95570" bIns="47786"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5570" tIns="47786" rIns="95570" bIns="47786"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6"/>
            <a:ext cx="2944284" cy="496570"/>
          </a:xfrm>
          <a:prstGeom prst="rect">
            <a:avLst/>
          </a:prstGeom>
        </p:spPr>
        <p:txBody>
          <a:bodyPr vert="horz" lIns="95570" tIns="47786" rIns="95570" bIns="47786" rtlCol="0" anchor="b"/>
          <a:lstStyle>
            <a:lvl1pPr algn="l">
              <a:defRPr sz="1300"/>
            </a:lvl1pPr>
          </a:lstStyle>
          <a:p>
            <a:endParaRPr lang="sv-SE"/>
          </a:p>
        </p:txBody>
      </p:sp>
      <p:sp>
        <p:nvSpPr>
          <p:cNvPr id="7" name="Platshållare för bildnummer 6"/>
          <p:cNvSpPr>
            <a:spLocks noGrp="1"/>
          </p:cNvSpPr>
          <p:nvPr>
            <p:ph type="sldNum" sz="quarter" idx="5"/>
          </p:nvPr>
        </p:nvSpPr>
        <p:spPr>
          <a:xfrm>
            <a:off x="3848645" y="9433106"/>
            <a:ext cx="2944284" cy="496570"/>
          </a:xfrm>
          <a:prstGeom prst="rect">
            <a:avLst/>
          </a:prstGeom>
        </p:spPr>
        <p:txBody>
          <a:bodyPr vert="horz" lIns="95570" tIns="47786" rIns="95570" bIns="47786" rtlCol="0" anchor="b"/>
          <a:lstStyle>
            <a:lvl1pPr algn="r">
              <a:defRPr sz="13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sv-SE" dirty="0" smtClean="0"/>
          </a:p>
        </p:txBody>
      </p:sp>
      <p:sp>
        <p:nvSpPr>
          <p:cNvPr id="74756" name="Slide Number Placeholder 3"/>
          <p:cNvSpPr>
            <a:spLocks noGrp="1"/>
          </p:cNvSpPr>
          <p:nvPr>
            <p:ph type="sldNum" sz="quarter" idx="5"/>
          </p:nvPr>
        </p:nvSpPr>
        <p:spPr/>
        <p:txBody>
          <a:bodyPr/>
          <a:lstStyle/>
          <a:p>
            <a:pPr>
              <a:defRPr/>
            </a:pPr>
            <a:fld id="{15429F0F-5E07-4CFD-9855-398EA2AEEAF6}" type="slidenum">
              <a:rPr lang="en-US" smtClean="0"/>
              <a:pPr>
                <a:defRPr/>
              </a:pPr>
              <a:t>6</a:t>
            </a:fld>
            <a:endParaRPr lang="en-US" smtClean="0"/>
          </a:p>
        </p:txBody>
      </p:sp>
    </p:spTree>
    <p:extLst>
      <p:ext uri="{BB962C8B-B14F-4D97-AF65-F5344CB8AC3E}">
        <p14:creationId xmlns:p14="http://schemas.microsoft.com/office/powerpoint/2010/main" val="421066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sv-SE" dirty="0" smtClean="0"/>
          </a:p>
        </p:txBody>
      </p:sp>
      <p:sp>
        <p:nvSpPr>
          <p:cNvPr id="74756" name="Slide Number Placeholder 3"/>
          <p:cNvSpPr>
            <a:spLocks noGrp="1"/>
          </p:cNvSpPr>
          <p:nvPr>
            <p:ph type="sldNum" sz="quarter" idx="5"/>
          </p:nvPr>
        </p:nvSpPr>
        <p:spPr/>
        <p:txBody>
          <a:bodyPr/>
          <a:lstStyle/>
          <a:p>
            <a:pPr>
              <a:defRPr/>
            </a:pPr>
            <a:fld id="{15429F0F-5E07-4CFD-9855-398EA2AEEAF6}" type="slidenum">
              <a:rPr lang="en-US" smtClean="0"/>
              <a:pPr>
                <a:defRPr/>
              </a:pPr>
              <a:t>7</a:t>
            </a:fld>
            <a:endParaRPr lang="en-US" smtClean="0"/>
          </a:p>
        </p:txBody>
      </p:sp>
    </p:spTree>
    <p:extLst>
      <p:ext uri="{BB962C8B-B14F-4D97-AF65-F5344CB8AC3E}">
        <p14:creationId xmlns:p14="http://schemas.microsoft.com/office/powerpoint/2010/main" val="3362464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Footer Placeholder 2"/>
          <p:cNvSpPr>
            <a:spLocks noGrp="1"/>
          </p:cNvSpPr>
          <p:nvPr>
            <p:ph type="ftr" sz="quarter" idx="10"/>
          </p:nvPr>
        </p:nvSpPr>
        <p:spPr/>
        <p:txBody>
          <a:bodyPr/>
          <a:lstStyle>
            <a:lvl1pPr>
              <a:defRPr/>
            </a:lvl1pPr>
          </a:lstStyle>
          <a:p>
            <a:endParaRPr lang="en-US" altLang="sv-SE"/>
          </a:p>
        </p:txBody>
      </p:sp>
      <p:sp>
        <p:nvSpPr>
          <p:cNvPr id="4" name="Slide Number Placeholder 3"/>
          <p:cNvSpPr>
            <a:spLocks noGrp="1"/>
          </p:cNvSpPr>
          <p:nvPr>
            <p:ph type="sldNum" sz="quarter" idx="11"/>
          </p:nvPr>
        </p:nvSpPr>
        <p:spPr/>
        <p:txBody>
          <a:bodyPr/>
          <a:lstStyle>
            <a:lvl1pPr>
              <a:defRPr/>
            </a:lvl1pPr>
          </a:lstStyle>
          <a:p>
            <a:fld id="{A4DAC8C4-0660-4725-A451-755F918EEDEE}" type="slidenum">
              <a:rPr lang="en-US" altLang="sv-SE"/>
              <a:pPr/>
              <a:t>‹#›</a:t>
            </a:fld>
            <a:endParaRPr lang="en-US" altLang="sv-SE"/>
          </a:p>
        </p:txBody>
      </p:sp>
      <p:sp>
        <p:nvSpPr>
          <p:cNvPr id="5" name="Date Placeholder 4"/>
          <p:cNvSpPr>
            <a:spLocks noGrp="1"/>
          </p:cNvSpPr>
          <p:nvPr>
            <p:ph type="dt" sz="half" idx="12"/>
          </p:nvPr>
        </p:nvSpPr>
        <p:spPr/>
        <p:txBody>
          <a:bodyPr/>
          <a:lstStyle>
            <a:lvl1pPr>
              <a:defRPr/>
            </a:lvl1pPr>
          </a:lstStyle>
          <a:p>
            <a:endParaRPr lang="en-US" altLang="sv-SE"/>
          </a:p>
        </p:txBody>
      </p:sp>
    </p:spTree>
    <p:extLst>
      <p:ext uri="{BB962C8B-B14F-4D97-AF65-F5344CB8AC3E}">
        <p14:creationId xmlns:p14="http://schemas.microsoft.com/office/powerpoint/2010/main" val="17377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2020-09-06</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9/6/2020</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2020-09-06</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9/6/2020</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7.png"/><Relationship Id="rId3" Type="http://schemas.openxmlformats.org/officeDocument/2006/relationships/audio" Target="../media/media6.m4a"/><Relationship Id="rId7" Type="http://schemas.openxmlformats.org/officeDocument/2006/relationships/image" Target="../media/image13.emf"/><Relationship Id="rId12" Type="http://schemas.openxmlformats.org/officeDocument/2006/relationships/image" Target="../media/image16.png"/><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5.emf"/><Relationship Id="rId5" Type="http://schemas.openxmlformats.org/officeDocument/2006/relationships/notesSlide" Target="../notesSlides/notesSlide1.xml"/><Relationship Id="rId10" Type="http://schemas.openxmlformats.org/officeDocument/2006/relationships/oleObject" Target="../embeddings/oleObject3.bin"/><Relationship Id="rId4" Type="http://schemas.openxmlformats.org/officeDocument/2006/relationships/slideLayout" Target="../slideLayouts/slideLayout14.xml"/><Relationship Id="rId9" Type="http://schemas.openxmlformats.org/officeDocument/2006/relationships/image" Target="../media/image14.emf"/><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oleObject" Target="../embeddings/oleObject3.bin"/><Relationship Id="rId3" Type="http://schemas.openxmlformats.org/officeDocument/2006/relationships/audio" Target="../media/media7.m4a"/><Relationship Id="rId7" Type="http://schemas.openxmlformats.org/officeDocument/2006/relationships/image" Target="../media/image19.png"/><Relationship Id="rId12" Type="http://schemas.openxmlformats.org/officeDocument/2006/relationships/image" Target="../media/image14.emf"/><Relationship Id="rId2" Type="http://schemas.microsoft.com/office/2007/relationships/media" Target="../media/media7.m4a"/><Relationship Id="rId1" Type="http://schemas.openxmlformats.org/officeDocument/2006/relationships/vmlDrawing" Target="../drawings/vmlDrawing2.vml"/><Relationship Id="rId6" Type="http://schemas.openxmlformats.org/officeDocument/2006/relationships/image" Target="../media/image18.png"/><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12.png"/><Relationship Id="rId10" Type="http://schemas.openxmlformats.org/officeDocument/2006/relationships/image" Target="../media/image13.emf"/><Relationship Id="rId4" Type="http://schemas.openxmlformats.org/officeDocument/2006/relationships/slideLayout" Target="../slideLayouts/slideLayout14.xml"/><Relationship Id="rId9" Type="http://schemas.openxmlformats.org/officeDocument/2006/relationships/oleObject" Target="../embeddings/oleObject1.bin"/><Relationship Id="rId1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662" y="1576724"/>
            <a:ext cx="7076474" cy="1102519"/>
          </a:xfrm>
        </p:spPr>
        <p:txBody>
          <a:bodyPr>
            <a:normAutofit/>
          </a:bodyPr>
          <a:lstStyle/>
          <a:p>
            <a:r>
              <a:rPr lang="sv-SE" sz="3300" dirty="0" err="1" smtClean="0"/>
              <a:t>Understanding</a:t>
            </a:r>
            <a:r>
              <a:rPr lang="sv-SE" sz="3300" dirty="0" smtClean="0"/>
              <a:t> </a:t>
            </a:r>
            <a:r>
              <a:rPr lang="sv-SE" sz="3300" dirty="0" smtClean="0"/>
              <a:t>and </a:t>
            </a:r>
            <a:r>
              <a:rPr lang="sv-SE" sz="3300" dirty="0" err="1" smtClean="0"/>
              <a:t>Managing</a:t>
            </a:r>
            <a:r>
              <a:rPr lang="sv-SE" sz="3300" dirty="0" smtClean="0"/>
              <a:t> Data </a:t>
            </a:r>
            <a:r>
              <a:rPr lang="sv-SE" sz="3300" dirty="0" smtClean="0"/>
              <a:t>Science and Big Data</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mc:Choice xmlns:p14="http://schemas.microsoft.com/office/powerpoint/2010/main" Requires="p14">
      <p:transition spd="slow" p14:dur="2000" advTm="9866"/>
    </mc:Choice>
    <mc:Fallback>
      <p:transition spd="slow" advTm="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201875" cy="596700"/>
          </a:xfrm>
        </p:spPr>
        <p:txBody>
          <a:bodyPr>
            <a:normAutofit/>
          </a:bodyPr>
          <a:lstStyle/>
          <a:p>
            <a:r>
              <a:rPr lang="sv-SE" dirty="0" smtClean="0"/>
              <a:t>… vs. Big Data </a:t>
            </a:r>
            <a:r>
              <a:rPr lang="sv-SE" dirty="0" err="1" smtClean="0"/>
              <a:t>analytics</a:t>
            </a:r>
            <a:endParaRPr lang="sv-SE" dirty="0"/>
          </a:p>
        </p:txBody>
      </p:sp>
      <p:sp>
        <p:nvSpPr>
          <p:cNvPr id="3" name="Content Placeholder 2"/>
          <p:cNvSpPr>
            <a:spLocks noGrp="1"/>
          </p:cNvSpPr>
          <p:nvPr>
            <p:ph idx="1"/>
          </p:nvPr>
        </p:nvSpPr>
        <p:spPr>
          <a:xfrm>
            <a:off x="812901" y="1487606"/>
            <a:ext cx="8037672" cy="3336877"/>
          </a:xfrm>
        </p:spPr>
        <p:txBody>
          <a:bodyPr>
            <a:normAutofit/>
          </a:bodyPr>
          <a:lstStyle/>
          <a:p>
            <a:r>
              <a:rPr lang="en-US" sz="1200" b="1" dirty="0" smtClean="0"/>
              <a:t>Big </a:t>
            </a:r>
            <a:r>
              <a:rPr lang="en-US" sz="1200" b="1" dirty="0"/>
              <a:t>data analytics </a:t>
            </a:r>
            <a:r>
              <a:rPr lang="en-US" sz="1200" b="1" dirty="0" smtClean="0"/>
              <a:t>(https</a:t>
            </a:r>
            <a:r>
              <a:rPr lang="en-US" sz="1200" b="1" dirty="0"/>
              <a:t>://</a:t>
            </a:r>
            <a:r>
              <a:rPr lang="en-US" sz="1200" b="1" dirty="0" smtClean="0"/>
              <a:t>searchbusinessanalytics.techtarget.com/) </a:t>
            </a:r>
            <a:r>
              <a:rPr lang="en-US" sz="1200" b="1" dirty="0"/>
              <a:t>-  </a:t>
            </a:r>
            <a:r>
              <a:rPr lang="en-US" sz="1200" dirty="0"/>
              <a:t>is the often complex </a:t>
            </a:r>
            <a:r>
              <a:rPr lang="en-US" sz="1200" b="1" dirty="0"/>
              <a:t>process of examining big data </a:t>
            </a:r>
            <a:r>
              <a:rPr lang="en-US" sz="1200" dirty="0"/>
              <a:t>to uncover information -- such as hidden patterns, correlations, market trends and customer preferences -- that can help organizations make informed business decisions.</a:t>
            </a:r>
          </a:p>
          <a:p>
            <a:endParaRPr lang="en-US" sz="1300" dirty="0"/>
          </a:p>
          <a:p>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152068"/>
      </p:ext>
    </p:extLst>
  </p:cSld>
  <p:clrMapOvr>
    <a:masterClrMapping/>
  </p:clrMapOvr>
  <mc:AlternateContent xmlns:mc="http://schemas.openxmlformats.org/markup-compatibility/2006" xmlns:p14="http://schemas.microsoft.com/office/powerpoint/2010/main">
    <mc:Choice Requires="p14">
      <p:transition spd="slow" p14:dur="2000" advTm="28635"/>
    </mc:Choice>
    <mc:Fallback xmlns="">
      <p:transition spd="slow" advTm="2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201875" cy="596700"/>
          </a:xfrm>
        </p:spPr>
        <p:txBody>
          <a:bodyPr>
            <a:normAutofit fontScale="90000"/>
          </a:bodyPr>
          <a:lstStyle/>
          <a:p>
            <a:r>
              <a:rPr lang="sv-SE" dirty="0" smtClean="0"/>
              <a:t>Data science, Big data, </a:t>
            </a:r>
            <a:r>
              <a:rPr lang="sv-SE" dirty="0" err="1" smtClean="0"/>
              <a:t>v.s</a:t>
            </a:r>
            <a:r>
              <a:rPr lang="sv-SE" dirty="0" smtClean="0"/>
              <a:t> Big </a:t>
            </a:r>
            <a:r>
              <a:rPr lang="sv-SE" dirty="0" smtClean="0"/>
              <a:t>data </a:t>
            </a:r>
            <a:r>
              <a:rPr lang="sv-SE" dirty="0" err="1" smtClean="0"/>
              <a:t>analytics</a:t>
            </a:r>
            <a:endParaRPr lang="sv-SE" dirty="0"/>
          </a:p>
        </p:txBody>
      </p:sp>
      <p:sp>
        <p:nvSpPr>
          <p:cNvPr id="3" name="Content Placeholder 2"/>
          <p:cNvSpPr>
            <a:spLocks noGrp="1"/>
          </p:cNvSpPr>
          <p:nvPr>
            <p:ph idx="1"/>
          </p:nvPr>
        </p:nvSpPr>
        <p:spPr>
          <a:xfrm>
            <a:off x="812901" y="1487606"/>
            <a:ext cx="8037672" cy="3336877"/>
          </a:xfrm>
        </p:spPr>
        <p:txBody>
          <a:bodyPr>
            <a:normAutofit fontScale="92500"/>
          </a:bodyPr>
          <a:lstStyle/>
          <a:p>
            <a:r>
              <a:rPr lang="en-US" sz="1200" b="1" dirty="0"/>
              <a:t>Data science (Wikipedia) </a:t>
            </a:r>
            <a:r>
              <a:rPr lang="en-US" sz="1200" dirty="0"/>
              <a:t>- is an </a:t>
            </a:r>
            <a:r>
              <a:rPr lang="en-US" sz="1200" b="1" dirty="0"/>
              <a:t>inter-disciplinary field </a:t>
            </a:r>
            <a:r>
              <a:rPr lang="en-US" sz="1200" dirty="0"/>
              <a:t>that uses scientific methods, processes, algorithms and systems to extract knowledge and insights from many structural and unstructured data. Data science is related to data mining, machine learning and big data.</a:t>
            </a:r>
          </a:p>
          <a:p>
            <a:r>
              <a:rPr lang="en-US" sz="1200" b="1" dirty="0"/>
              <a:t>Big data (Gartner) </a:t>
            </a:r>
            <a:r>
              <a:rPr lang="en-US" sz="1200" dirty="0"/>
              <a:t>- is high-volume, and high-velocity or high-variety </a:t>
            </a:r>
            <a:r>
              <a:rPr lang="en-US" sz="1200" b="1" dirty="0"/>
              <a:t>information assets </a:t>
            </a:r>
            <a:r>
              <a:rPr lang="en-US" sz="1200" dirty="0"/>
              <a:t>that demand cost-effective, innovative forms of information processing that enable enhanced insight, decision making, and process automation. </a:t>
            </a:r>
            <a:endParaRPr lang="en-US" sz="1300" dirty="0"/>
          </a:p>
          <a:p>
            <a:r>
              <a:rPr lang="en-US" sz="1200" b="1" dirty="0" smtClean="0"/>
              <a:t>Big </a:t>
            </a:r>
            <a:r>
              <a:rPr lang="en-US" sz="1200" b="1" dirty="0"/>
              <a:t>data analytics </a:t>
            </a:r>
            <a:r>
              <a:rPr lang="en-US" sz="1200" b="1" dirty="0" smtClean="0"/>
              <a:t>(https</a:t>
            </a:r>
            <a:r>
              <a:rPr lang="en-US" sz="1200" b="1" dirty="0"/>
              <a:t>://</a:t>
            </a:r>
            <a:r>
              <a:rPr lang="en-US" sz="1200" b="1" dirty="0" smtClean="0"/>
              <a:t>searchbusinessanalytics.techtarget.com/) </a:t>
            </a:r>
            <a:r>
              <a:rPr lang="en-US" sz="1200" b="1" dirty="0"/>
              <a:t>-  </a:t>
            </a:r>
            <a:r>
              <a:rPr lang="en-US" sz="1200" dirty="0"/>
              <a:t>is the often complex </a:t>
            </a:r>
            <a:r>
              <a:rPr lang="en-US" sz="1200" b="1" dirty="0"/>
              <a:t>process of examining big data to uncover information -- </a:t>
            </a:r>
            <a:r>
              <a:rPr lang="en-US" sz="1200" dirty="0"/>
              <a:t>such as hidden patterns, correlations, market trends and customer preferences -- that can help organizations make informed business decisions</a:t>
            </a:r>
            <a:r>
              <a:rPr lang="en-US" sz="1200" b="1" dirty="0" smtClean="0"/>
              <a:t>.</a:t>
            </a:r>
          </a:p>
          <a:p>
            <a:endParaRPr lang="en-US" sz="1200" dirty="0"/>
          </a:p>
          <a:p>
            <a:endParaRPr lang="en-US" sz="1200" dirty="0"/>
          </a:p>
          <a:p>
            <a:endParaRPr lang="en-US" sz="1300" dirty="0"/>
          </a:p>
          <a:p>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87836138"/>
      </p:ext>
    </p:extLst>
  </p:cSld>
  <p:clrMapOvr>
    <a:masterClrMapping/>
  </p:clrMapOvr>
  <mc:AlternateContent xmlns:mc="http://schemas.openxmlformats.org/markup-compatibility/2006" xmlns:p14="http://schemas.microsoft.com/office/powerpoint/2010/main">
    <mc:Choice Requires="p14">
      <p:transition spd="slow" p14:dur="2000" advTm="47098"/>
    </mc:Choice>
    <mc:Fallback xmlns="">
      <p:transition spd="slow" advTm="4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627534"/>
            <a:ext cx="8120646" cy="596700"/>
          </a:xfrm>
        </p:spPr>
        <p:txBody>
          <a:bodyPr>
            <a:normAutofit/>
          </a:bodyPr>
          <a:lstStyle/>
          <a:p>
            <a:r>
              <a:rPr lang="sv-SE" dirty="0"/>
              <a:t>Business intelligence vs. Data science</a:t>
            </a:r>
          </a:p>
        </p:txBody>
      </p:sp>
      <p:sp>
        <p:nvSpPr>
          <p:cNvPr id="3" name="Content Placeholder 2"/>
          <p:cNvSpPr>
            <a:spLocks noGrp="1"/>
          </p:cNvSpPr>
          <p:nvPr>
            <p:ph idx="1"/>
          </p:nvPr>
        </p:nvSpPr>
        <p:spPr>
          <a:xfrm>
            <a:off x="792000" y="1275533"/>
            <a:ext cx="6959928" cy="2907505"/>
          </a:xfrm>
        </p:spPr>
        <p:txBody>
          <a:bodyPr>
            <a:normAutofit/>
          </a:bodyPr>
          <a:lstStyle/>
          <a:p>
            <a:r>
              <a:rPr lang="sv-SE" sz="1400" dirty="0" smtClean="0"/>
              <a:t>The differences between BI and Data science is </a:t>
            </a:r>
            <a:r>
              <a:rPr lang="sv-SE" sz="1400" dirty="0" err="1" smtClean="0"/>
              <a:t>discussed</a:t>
            </a:r>
            <a:r>
              <a:rPr lang="sv-SE" sz="1400" dirty="0" smtClean="0"/>
              <a:t> in a </a:t>
            </a:r>
            <a:r>
              <a:rPr lang="sv-SE" sz="1400" dirty="0" err="1" smtClean="0"/>
              <a:t>chapter</a:t>
            </a:r>
            <a:r>
              <a:rPr lang="sv-SE" sz="1400" dirty="0" smtClean="0"/>
              <a:t> by </a:t>
            </a:r>
            <a:r>
              <a:rPr lang="sv-SE" sz="1400" dirty="0" err="1" smtClean="0"/>
              <a:t>Schmarzo</a:t>
            </a:r>
            <a:r>
              <a:rPr lang="sv-SE" sz="1400" dirty="0" smtClean="0"/>
              <a:t> (2016):</a:t>
            </a:r>
          </a:p>
          <a:p>
            <a:pPr marL="342900" indent="-342900">
              <a:buFontTx/>
              <a:buChar char="-"/>
            </a:pPr>
            <a:r>
              <a:rPr lang="sv-SE" sz="1400" dirty="0" smtClean="0"/>
              <a:t>The questions are different</a:t>
            </a:r>
          </a:p>
          <a:p>
            <a:pPr marL="342900" indent="-342900">
              <a:buFontTx/>
              <a:buChar char="-"/>
            </a:pPr>
            <a:r>
              <a:rPr lang="sv-SE" sz="1400" dirty="0" smtClean="0"/>
              <a:t>The analyst characteristics are different</a:t>
            </a:r>
          </a:p>
          <a:p>
            <a:pPr marL="342900" indent="-342900">
              <a:buFontTx/>
              <a:buChar char="-"/>
            </a:pPr>
            <a:r>
              <a:rPr lang="sv-SE" sz="1400" dirty="0" smtClean="0"/>
              <a:t>The analytic approaches are different</a:t>
            </a:r>
          </a:p>
          <a:p>
            <a:pPr marL="342900" indent="-342900">
              <a:buFontTx/>
              <a:buChar char="-"/>
            </a:pPr>
            <a:r>
              <a:rPr lang="sv-SE" sz="1400" dirty="0" smtClean="0"/>
              <a:t>The data models are different</a:t>
            </a:r>
          </a:p>
          <a:p>
            <a:pPr marL="342900" indent="-342900">
              <a:buFontTx/>
              <a:buChar char="-"/>
            </a:pPr>
            <a:r>
              <a:rPr lang="sv-SE" sz="1400" dirty="0" smtClean="0"/>
              <a:t>The views on business are different</a:t>
            </a:r>
          </a:p>
          <a:p>
            <a:pPr marL="342900" indent="-342900">
              <a:buFontTx/>
              <a:buChar char="-"/>
            </a:pPr>
            <a:endParaRPr lang="sv-SE" dirty="0" smtClean="0"/>
          </a:p>
        </p:txBody>
      </p:sp>
      <p:sp>
        <p:nvSpPr>
          <p:cNvPr id="6" name="TextBox 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33972027"/>
      </p:ext>
    </p:extLst>
  </p:cSld>
  <p:clrMapOvr>
    <a:masterClrMapping/>
  </p:clrMapOvr>
  <mc:AlternateContent xmlns:mc="http://schemas.openxmlformats.org/markup-compatibility/2006" xmlns:p14="http://schemas.microsoft.com/office/powerpoint/2010/main">
    <mc:Choice Requires="p14">
      <p:transition spd="slow" p14:dur="2000" advTm="45613"/>
    </mc:Choice>
    <mc:Fallback xmlns="">
      <p:transition spd="slow" advTm="4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627534"/>
            <a:ext cx="8120646" cy="596700"/>
          </a:xfrm>
        </p:spPr>
        <p:txBody>
          <a:bodyPr>
            <a:normAutofit fontScale="90000"/>
          </a:bodyPr>
          <a:lstStyle/>
          <a:p>
            <a:r>
              <a:rPr lang="sv-SE" dirty="0" smtClean="0"/>
              <a:t>BI </a:t>
            </a:r>
            <a:r>
              <a:rPr lang="sv-SE" dirty="0"/>
              <a:t>vs. Data </a:t>
            </a:r>
            <a:r>
              <a:rPr lang="sv-SE" dirty="0" smtClean="0"/>
              <a:t>science</a:t>
            </a:r>
            <a:r>
              <a:rPr lang="sv-SE" dirty="0"/>
              <a:t>: The questions are different</a:t>
            </a:r>
            <a:br>
              <a:rPr lang="sv-SE" dirty="0"/>
            </a:br>
            <a:endParaRPr lang="sv-SE" dirty="0"/>
          </a:p>
        </p:txBody>
      </p:sp>
      <p:sp>
        <p:nvSpPr>
          <p:cNvPr id="3" name="Content Placeholder 2"/>
          <p:cNvSpPr>
            <a:spLocks noGrp="1"/>
          </p:cNvSpPr>
          <p:nvPr>
            <p:ph idx="1"/>
          </p:nvPr>
        </p:nvSpPr>
        <p:spPr>
          <a:xfrm>
            <a:off x="703288" y="1509760"/>
            <a:ext cx="8120646" cy="3058033"/>
          </a:xfrm>
        </p:spPr>
        <p:txBody>
          <a:bodyPr>
            <a:normAutofit/>
          </a:bodyPr>
          <a:lstStyle/>
          <a:p>
            <a:r>
              <a:rPr lang="sv-SE" sz="1600" b="1" dirty="0" smtClean="0"/>
              <a:t>Business Intelligence</a:t>
            </a:r>
          </a:p>
          <a:p>
            <a:pPr marL="285750" indent="-285750">
              <a:buFontTx/>
              <a:buChar char="-"/>
            </a:pPr>
            <a:r>
              <a:rPr lang="sv-SE" sz="1400" b="1" i="1" dirty="0" smtClean="0"/>
              <a:t>Focus on descriptive analytics: </a:t>
            </a:r>
            <a:r>
              <a:rPr lang="sv-SE" sz="1400" dirty="0" smtClean="0"/>
              <a:t>”What happend?” type of questions: How many units of products X did we sell in Jan 2017</a:t>
            </a:r>
          </a:p>
          <a:p>
            <a:pPr marL="0" indent="0"/>
            <a:r>
              <a:rPr lang="sv-SE" sz="1600" b="1" dirty="0" smtClean="0"/>
              <a:t>Data Science</a:t>
            </a:r>
          </a:p>
          <a:p>
            <a:pPr marL="285750" indent="-285750">
              <a:buFontTx/>
              <a:buChar char="-"/>
            </a:pPr>
            <a:r>
              <a:rPr lang="sv-SE" sz="1400" b="1" i="1" dirty="0" smtClean="0"/>
              <a:t>Focus on predictive analytics: </a:t>
            </a:r>
            <a:r>
              <a:rPr lang="sv-SE" sz="1400" dirty="0" smtClean="0"/>
              <a:t>”What is likely to happend? type of questions: How </a:t>
            </a:r>
            <a:r>
              <a:rPr lang="sv-SE" sz="1400" dirty="0"/>
              <a:t>many units of products X </a:t>
            </a:r>
            <a:r>
              <a:rPr lang="sv-SE" sz="1400" dirty="0" smtClean="0"/>
              <a:t>will we </a:t>
            </a:r>
            <a:r>
              <a:rPr lang="sv-SE" sz="1400" dirty="0"/>
              <a:t>sell in Jan </a:t>
            </a:r>
            <a:r>
              <a:rPr lang="sv-SE" sz="1400" dirty="0" smtClean="0"/>
              <a:t>2018?</a:t>
            </a:r>
          </a:p>
          <a:p>
            <a:pPr marL="285750" indent="-285750">
              <a:buFontTx/>
              <a:buChar char="-"/>
            </a:pPr>
            <a:r>
              <a:rPr lang="sv-SE" sz="1400" b="1" i="1" dirty="0" smtClean="0"/>
              <a:t>Focus on prescriptive analytics: </a:t>
            </a:r>
            <a:r>
              <a:rPr lang="sv-SE" sz="1400" dirty="0" smtClean="0"/>
              <a:t>”What should we do?” type of question: How many components A, B, C should I order to support the sales of product X?</a:t>
            </a:r>
            <a:endParaRPr lang="sv-SE" sz="1800" dirty="0"/>
          </a:p>
        </p:txBody>
      </p:sp>
      <p:sp>
        <p:nvSpPr>
          <p:cNvPr id="6" name="TextBox 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40067193"/>
      </p:ext>
    </p:extLst>
  </p:cSld>
  <p:clrMapOvr>
    <a:masterClrMapping/>
  </p:clrMapOvr>
  <mc:AlternateContent xmlns:mc="http://schemas.openxmlformats.org/markup-compatibility/2006" xmlns:p14="http://schemas.microsoft.com/office/powerpoint/2010/main">
    <mc:Choice Requires="p14">
      <p:transition spd="slow" p14:dur="2000" advTm="88575"/>
    </mc:Choice>
    <mc:Fallback xmlns="">
      <p:transition spd="slow" advTm="8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627534"/>
            <a:ext cx="8120646" cy="596700"/>
          </a:xfrm>
        </p:spPr>
        <p:txBody>
          <a:bodyPr>
            <a:normAutofit fontScale="90000"/>
          </a:bodyPr>
          <a:lstStyle/>
          <a:p>
            <a:r>
              <a:rPr lang="sv-SE" dirty="0" smtClean="0"/>
              <a:t>BI </a:t>
            </a:r>
            <a:r>
              <a:rPr lang="sv-SE" dirty="0"/>
              <a:t>vs. Data </a:t>
            </a:r>
            <a:r>
              <a:rPr lang="sv-SE" dirty="0" smtClean="0"/>
              <a:t>science</a:t>
            </a:r>
            <a:r>
              <a:rPr lang="sv-SE" dirty="0"/>
              <a:t>: The questions are different</a:t>
            </a:r>
            <a:br>
              <a:rPr lang="sv-SE" dirty="0"/>
            </a:br>
            <a:endParaRPr lang="sv-SE" dirty="0"/>
          </a:p>
        </p:txBody>
      </p:sp>
      <p:sp>
        <p:nvSpPr>
          <p:cNvPr id="3" name="Content Placeholder 2"/>
          <p:cNvSpPr>
            <a:spLocks noGrp="1"/>
          </p:cNvSpPr>
          <p:nvPr>
            <p:ph idx="1"/>
          </p:nvPr>
        </p:nvSpPr>
        <p:spPr>
          <a:xfrm>
            <a:off x="703288" y="1509760"/>
            <a:ext cx="8120646" cy="3058033"/>
          </a:xfrm>
        </p:spPr>
        <p:txBody>
          <a:bodyPr>
            <a:normAutofit/>
          </a:bodyPr>
          <a:lstStyle/>
          <a:p>
            <a:r>
              <a:rPr lang="sv-SE" sz="1600" b="1" dirty="0" smtClean="0"/>
              <a:t>Business Intelligence</a:t>
            </a:r>
          </a:p>
          <a:p>
            <a:pPr marL="285750" indent="-285750">
              <a:buFontTx/>
              <a:buChar char="-"/>
            </a:pPr>
            <a:r>
              <a:rPr lang="sv-SE" sz="1400" b="1" i="1" dirty="0" smtClean="0"/>
              <a:t>Focus on descriptive analytics: </a:t>
            </a:r>
            <a:r>
              <a:rPr lang="sv-SE" sz="1400" dirty="0" smtClean="0"/>
              <a:t>”What happend?” type of questions: How many units of products X did we sell in Jan 2017</a:t>
            </a:r>
          </a:p>
          <a:p>
            <a:pPr marL="0" indent="0"/>
            <a:r>
              <a:rPr lang="sv-SE" sz="1600" b="1" dirty="0" smtClean="0"/>
              <a:t>Data Science</a:t>
            </a:r>
          </a:p>
          <a:p>
            <a:pPr marL="285750" indent="-285750">
              <a:buFontTx/>
              <a:buChar char="-"/>
            </a:pPr>
            <a:r>
              <a:rPr lang="sv-SE" sz="1400" b="1" i="1" dirty="0" smtClean="0"/>
              <a:t>Focus on predictive analytics: </a:t>
            </a:r>
            <a:r>
              <a:rPr lang="sv-SE" sz="1400" dirty="0" smtClean="0"/>
              <a:t>”What is likely to happend? type of questions: How </a:t>
            </a:r>
            <a:r>
              <a:rPr lang="sv-SE" sz="1400" dirty="0"/>
              <a:t>many units of products X </a:t>
            </a:r>
            <a:r>
              <a:rPr lang="sv-SE" sz="1400" dirty="0" smtClean="0"/>
              <a:t>will we </a:t>
            </a:r>
            <a:r>
              <a:rPr lang="sv-SE" sz="1400" dirty="0"/>
              <a:t>sell in Jan </a:t>
            </a:r>
            <a:r>
              <a:rPr lang="sv-SE" sz="1400" dirty="0" smtClean="0"/>
              <a:t>2018?</a:t>
            </a:r>
          </a:p>
          <a:p>
            <a:pPr marL="285750" indent="-285750">
              <a:buFontTx/>
              <a:buChar char="-"/>
            </a:pPr>
            <a:r>
              <a:rPr lang="sv-SE" sz="1400" b="1" i="1" dirty="0" smtClean="0"/>
              <a:t>Focus on prescriptive analytics: </a:t>
            </a:r>
            <a:r>
              <a:rPr lang="sv-SE" sz="1400" dirty="0" smtClean="0"/>
              <a:t>”What should we do?” type of question: How many components A, B, C should I order to support the sales of product X?</a:t>
            </a:r>
            <a:endParaRPr lang="sv-SE" sz="1800" dirty="0"/>
          </a:p>
        </p:txBody>
      </p:sp>
      <p:sp>
        <p:nvSpPr>
          <p:cNvPr id="5" name="TextBox 4"/>
          <p:cNvSpPr txBox="1"/>
          <p:nvPr/>
        </p:nvSpPr>
        <p:spPr>
          <a:xfrm rot="16200000">
            <a:off x="7494245" y="3447242"/>
            <a:ext cx="2836802" cy="276999"/>
          </a:xfrm>
          <a:prstGeom prst="rect">
            <a:avLst/>
          </a:prstGeom>
          <a:noFill/>
        </p:spPr>
        <p:txBody>
          <a:bodyPr wrap="none" rtlCol="0">
            <a:spAutoFit/>
          </a:bodyPr>
          <a:lstStyle/>
          <a:p>
            <a:r>
              <a:rPr lang="sv-SE" sz="1200" dirty="0" smtClean="0"/>
              <a:t>(Bill </a:t>
            </a:r>
            <a:r>
              <a:rPr lang="sv-SE" sz="1200" dirty="0"/>
              <a:t>Schmarzo, Big </a:t>
            </a:r>
            <a:r>
              <a:rPr lang="sv-SE" sz="1200" dirty="0" smtClean="0"/>
              <a:t>Data MBA, </a:t>
            </a:r>
            <a:r>
              <a:rPr lang="sv-SE" sz="1200" dirty="0"/>
              <a:t>Wiley, </a:t>
            </a:r>
            <a:r>
              <a:rPr lang="sv-SE" sz="1200" dirty="0" smtClean="0"/>
              <a:t>2016)</a:t>
            </a:r>
            <a:endParaRPr lang="sv-SE" dirty="0"/>
          </a:p>
        </p:txBody>
      </p:sp>
      <p:sp>
        <p:nvSpPr>
          <p:cNvPr id="6" name="TextBox 5"/>
          <p:cNvSpPr txBox="1"/>
          <p:nvPr/>
        </p:nvSpPr>
        <p:spPr>
          <a:xfrm>
            <a:off x="890719" y="4536815"/>
            <a:ext cx="7116897" cy="523220"/>
          </a:xfrm>
          <a:prstGeom prst="rect">
            <a:avLst/>
          </a:prstGeom>
          <a:noFill/>
        </p:spPr>
        <p:txBody>
          <a:bodyPr wrap="square" rtlCol="0">
            <a:spAutoFit/>
          </a:bodyPr>
          <a:lstStyle/>
          <a:p>
            <a:r>
              <a:rPr lang="sv-SE" sz="1400" dirty="0" smtClean="0"/>
              <a:t>To answer the predictive and prescriptive questions, the data scientist build analytic models in order to quantify cause and effect relationships</a:t>
            </a:r>
            <a:endParaRPr lang="sv-SE" sz="1400" dirty="0"/>
          </a:p>
        </p:txBody>
      </p:sp>
      <p:sp>
        <p:nvSpPr>
          <p:cNvPr id="7" name="Rectangle 6"/>
          <p:cNvSpPr/>
          <p:nvPr/>
        </p:nvSpPr>
        <p:spPr>
          <a:xfrm>
            <a:off x="1658203" y="1705970"/>
            <a:ext cx="5895833" cy="2429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t>T</a:t>
            </a:r>
            <a:r>
              <a:rPr lang="en-US" dirty="0" smtClean="0"/>
              <a:t>he </a:t>
            </a:r>
            <a:r>
              <a:rPr lang="en-US" dirty="0"/>
              <a:t>major </a:t>
            </a:r>
            <a:r>
              <a:rPr lang="en-US" b="1" dirty="0"/>
              <a:t>difference between predictive and prescriptive</a:t>
            </a:r>
            <a:r>
              <a:rPr lang="en-US" dirty="0"/>
              <a:t> is that the former forecasts potential future outcomes, while the latter helps you draw up specific recommendations (https://www.businessnewsdaily.com</a:t>
            </a:r>
            <a:r>
              <a:rPr lang="en-US" dirty="0" smtClean="0"/>
              <a:t>/)</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12653020"/>
      </p:ext>
    </p:extLst>
  </p:cSld>
  <p:clrMapOvr>
    <a:masterClrMapping/>
  </p:clrMapOvr>
  <mc:AlternateContent xmlns:mc="http://schemas.openxmlformats.org/markup-compatibility/2006" xmlns:p14="http://schemas.microsoft.com/office/powerpoint/2010/main">
    <mc:Choice Requires="p14">
      <p:transition spd="slow" p14:dur="2000" advTm="21584"/>
    </mc:Choice>
    <mc:Fallback xmlns="">
      <p:transition spd="slow" advTm="2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627534"/>
            <a:ext cx="8120646" cy="596700"/>
          </a:xfrm>
        </p:spPr>
        <p:txBody>
          <a:bodyPr>
            <a:normAutofit fontScale="90000"/>
          </a:bodyPr>
          <a:lstStyle/>
          <a:p>
            <a:r>
              <a:rPr lang="sv-SE" dirty="0" smtClean="0"/>
              <a:t>BI </a:t>
            </a:r>
            <a:r>
              <a:rPr lang="sv-SE" dirty="0"/>
              <a:t>vs. Data </a:t>
            </a:r>
            <a:r>
              <a:rPr lang="sv-SE" dirty="0" smtClean="0"/>
              <a:t>science</a:t>
            </a:r>
            <a:r>
              <a:rPr lang="sv-SE" dirty="0"/>
              <a:t>: The questions are different</a:t>
            </a:r>
            <a:br>
              <a:rPr lang="sv-SE" dirty="0"/>
            </a:br>
            <a:endParaRPr lang="sv-SE" dirty="0"/>
          </a:p>
        </p:txBody>
      </p:sp>
      <p:sp>
        <p:nvSpPr>
          <p:cNvPr id="3" name="Content Placeholder 2"/>
          <p:cNvSpPr>
            <a:spLocks noGrp="1"/>
          </p:cNvSpPr>
          <p:nvPr>
            <p:ph idx="1"/>
          </p:nvPr>
        </p:nvSpPr>
        <p:spPr>
          <a:xfrm>
            <a:off x="703288" y="1509760"/>
            <a:ext cx="8120646" cy="3058033"/>
          </a:xfrm>
        </p:spPr>
        <p:txBody>
          <a:bodyPr>
            <a:normAutofit/>
          </a:bodyPr>
          <a:lstStyle/>
          <a:p>
            <a:r>
              <a:rPr lang="sv-SE" sz="1600" b="1" dirty="0" smtClean="0"/>
              <a:t>Business Intelligence</a:t>
            </a:r>
          </a:p>
          <a:p>
            <a:pPr marL="285750" indent="-285750">
              <a:buFontTx/>
              <a:buChar char="-"/>
            </a:pPr>
            <a:r>
              <a:rPr lang="sv-SE" sz="1400" b="1" i="1" dirty="0" smtClean="0"/>
              <a:t>Focus on descriptive analytics: </a:t>
            </a:r>
            <a:r>
              <a:rPr lang="sv-SE" sz="1400" dirty="0" smtClean="0"/>
              <a:t>”What happend?” type of questions: How many units of products X did we sell in Jan 2017</a:t>
            </a:r>
          </a:p>
          <a:p>
            <a:pPr marL="0" indent="0"/>
            <a:r>
              <a:rPr lang="sv-SE" sz="1600" b="1" dirty="0" smtClean="0"/>
              <a:t>Data Science</a:t>
            </a:r>
          </a:p>
          <a:p>
            <a:pPr marL="285750" indent="-285750">
              <a:buFontTx/>
              <a:buChar char="-"/>
            </a:pPr>
            <a:r>
              <a:rPr lang="sv-SE" sz="1400" b="1" i="1" dirty="0" smtClean="0"/>
              <a:t>Focus on predictive analytics: </a:t>
            </a:r>
            <a:r>
              <a:rPr lang="sv-SE" sz="1400" dirty="0" smtClean="0"/>
              <a:t>”What is likely to happend? type of questions: How </a:t>
            </a:r>
            <a:r>
              <a:rPr lang="sv-SE" sz="1400" dirty="0"/>
              <a:t>many units of products X </a:t>
            </a:r>
            <a:r>
              <a:rPr lang="sv-SE" sz="1400" dirty="0" smtClean="0"/>
              <a:t>will we </a:t>
            </a:r>
            <a:r>
              <a:rPr lang="sv-SE" sz="1400" dirty="0"/>
              <a:t>sell in Jan </a:t>
            </a:r>
            <a:r>
              <a:rPr lang="sv-SE" sz="1400" dirty="0" smtClean="0"/>
              <a:t>2018?</a:t>
            </a:r>
          </a:p>
          <a:p>
            <a:pPr marL="285750" indent="-285750">
              <a:buFontTx/>
              <a:buChar char="-"/>
            </a:pPr>
            <a:r>
              <a:rPr lang="sv-SE" sz="1400" b="1" i="1" dirty="0" smtClean="0"/>
              <a:t>Focus on prescriptive analytics: </a:t>
            </a:r>
            <a:r>
              <a:rPr lang="sv-SE" sz="1400" dirty="0" smtClean="0"/>
              <a:t>”What should we do?” type of question: How many components A, B, C should I order to support the sales of product X?</a:t>
            </a:r>
            <a:endParaRPr lang="sv-SE" sz="1800" dirty="0"/>
          </a:p>
        </p:txBody>
      </p:sp>
      <p:sp>
        <p:nvSpPr>
          <p:cNvPr id="7" name="Rectangle 6"/>
          <p:cNvSpPr/>
          <p:nvPr/>
        </p:nvSpPr>
        <p:spPr>
          <a:xfrm>
            <a:off x="1658203" y="1705970"/>
            <a:ext cx="5895833" cy="2429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sv-SE" dirty="0"/>
              <a:t>To </a:t>
            </a:r>
            <a:r>
              <a:rPr lang="sv-SE" dirty="0" err="1"/>
              <a:t>answer</a:t>
            </a:r>
            <a:r>
              <a:rPr lang="sv-SE" dirty="0"/>
              <a:t> the </a:t>
            </a:r>
            <a:r>
              <a:rPr lang="sv-SE" dirty="0" err="1"/>
              <a:t>predictive</a:t>
            </a:r>
            <a:r>
              <a:rPr lang="sv-SE" dirty="0"/>
              <a:t> and </a:t>
            </a:r>
            <a:r>
              <a:rPr lang="sv-SE" dirty="0" err="1"/>
              <a:t>prescriptive</a:t>
            </a:r>
            <a:r>
              <a:rPr lang="sv-SE" dirty="0"/>
              <a:t> </a:t>
            </a:r>
            <a:r>
              <a:rPr lang="sv-SE" dirty="0" err="1"/>
              <a:t>questions</a:t>
            </a:r>
            <a:r>
              <a:rPr lang="sv-SE" dirty="0"/>
              <a:t>, the data scientist </a:t>
            </a:r>
            <a:r>
              <a:rPr lang="sv-SE" dirty="0" err="1"/>
              <a:t>build</a:t>
            </a:r>
            <a:r>
              <a:rPr lang="sv-SE" dirty="0"/>
              <a:t> </a:t>
            </a:r>
            <a:r>
              <a:rPr lang="sv-SE" dirty="0" err="1" smtClean="0"/>
              <a:t>analytic</a:t>
            </a:r>
            <a:r>
              <a:rPr lang="sv-SE" dirty="0" smtClean="0"/>
              <a:t> </a:t>
            </a:r>
            <a:r>
              <a:rPr lang="sv-SE" dirty="0" err="1"/>
              <a:t>models</a:t>
            </a:r>
            <a:r>
              <a:rPr lang="sv-SE" dirty="0"/>
              <a:t> in order to </a:t>
            </a:r>
            <a:r>
              <a:rPr lang="sv-SE" dirty="0" err="1"/>
              <a:t>quantify</a:t>
            </a:r>
            <a:r>
              <a:rPr lang="sv-SE" dirty="0"/>
              <a:t> cause and </a:t>
            </a:r>
            <a:r>
              <a:rPr lang="sv-SE" dirty="0" err="1"/>
              <a:t>effect</a:t>
            </a:r>
            <a:r>
              <a:rPr lang="sv-SE" dirty="0"/>
              <a:t> </a:t>
            </a:r>
            <a:r>
              <a:rPr lang="sv-SE" dirty="0" smtClean="0"/>
              <a:t>relationships </a:t>
            </a:r>
            <a:endParaRPr lang="sv-SE" dirty="0"/>
          </a:p>
        </p:txBody>
      </p:sp>
      <p:sp>
        <p:nvSpPr>
          <p:cNvPr id="8" name="TextBox 7"/>
          <p:cNvSpPr txBox="1"/>
          <p:nvPr/>
        </p:nvSpPr>
        <p:spPr>
          <a:xfrm>
            <a:off x="5943105" y="4653248"/>
            <a:ext cx="2632452" cy="261610"/>
          </a:xfrm>
          <a:prstGeom prst="rect">
            <a:avLst/>
          </a:prstGeom>
          <a:noFill/>
        </p:spPr>
        <p:txBody>
          <a:bodyPr wrap="none" rtlCol="0">
            <a:spAutoFit/>
          </a:bodyPr>
          <a:lstStyle/>
          <a:p>
            <a:r>
              <a:rPr lang="sv-SE" sz="1100" dirty="0"/>
              <a:t>(Bill Schmarzo, Big Data MBA, Wiley, 2016)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826080068"/>
      </p:ext>
    </p:extLst>
  </p:cSld>
  <p:clrMapOvr>
    <a:masterClrMapping/>
  </p:clrMapOvr>
  <mc:AlternateContent xmlns:mc="http://schemas.openxmlformats.org/markup-compatibility/2006" xmlns:p14="http://schemas.microsoft.com/office/powerpoint/2010/main">
    <mc:Choice Requires="p14">
      <p:transition spd="slow" p14:dur="2000" advTm="22615"/>
    </mc:Choice>
    <mc:Fallback xmlns="">
      <p:transition spd="slow" advTm="2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04914" y="308044"/>
            <a:ext cx="8352000" cy="596700"/>
          </a:xfrm>
        </p:spPr>
        <p:txBody>
          <a:bodyPr>
            <a:normAutofit fontScale="90000"/>
          </a:bodyPr>
          <a:lstStyle/>
          <a:p>
            <a:pPr>
              <a:spcBef>
                <a:spcPts val="1800"/>
              </a:spcBef>
            </a:pPr>
            <a:r>
              <a:rPr lang="sv-SE" dirty="0" smtClean="0"/>
              <a:t>BI </a:t>
            </a:r>
            <a:r>
              <a:rPr lang="sv-SE" dirty="0"/>
              <a:t>vs. Data </a:t>
            </a:r>
            <a:r>
              <a:rPr lang="sv-SE" dirty="0" smtClean="0"/>
              <a:t>science</a:t>
            </a:r>
            <a:r>
              <a:rPr lang="sv-SE" dirty="0"/>
              <a:t>: The </a:t>
            </a:r>
            <a:r>
              <a:rPr lang="sv-SE" dirty="0" smtClean="0"/>
              <a:t>analysts’ </a:t>
            </a:r>
            <a:r>
              <a:rPr lang="sv-SE" dirty="0"/>
              <a:t>characteristics are </a:t>
            </a:r>
            <a:r>
              <a:rPr lang="sv-SE" dirty="0" smtClean="0"/>
              <a:t>different</a:t>
            </a:r>
            <a:br>
              <a:rPr lang="sv-SE" dirty="0" smtClean="0"/>
            </a:br>
            <a:r>
              <a:rPr lang="sv-SE" dirty="0"/>
              <a:t/>
            </a:r>
            <a:br>
              <a:rPr lang="sv-SE" dirty="0"/>
            </a:br>
            <a:r>
              <a:rPr lang="sv-SE" sz="1600" b="0" dirty="0" smtClean="0"/>
              <a:t>The attitude and work approach among BI analysts and data scientists differs:</a:t>
            </a:r>
            <a:r>
              <a:rPr lang="sv-SE" sz="1600" b="0" dirty="0"/>
              <a:t/>
            </a:r>
            <a:br>
              <a:rPr lang="sv-SE" sz="1600" b="0" dirty="0"/>
            </a:br>
            <a:endParaRPr lang="sv-SE" sz="1600" b="0" dirty="0"/>
          </a:p>
        </p:txBody>
      </p:sp>
      <p:graphicFrame>
        <p:nvGraphicFramePr>
          <p:cNvPr id="6" name="Content Placeholder 5"/>
          <p:cNvGraphicFramePr>
            <a:graphicFrameLocks noGrp="1"/>
          </p:cNvGraphicFramePr>
          <p:nvPr>
            <p:ph idx="1"/>
            <p:extLst/>
          </p:nvPr>
        </p:nvGraphicFramePr>
        <p:xfrm>
          <a:off x="791998" y="1972018"/>
          <a:ext cx="7801158" cy="2757197"/>
        </p:xfrm>
        <a:graphic>
          <a:graphicData uri="http://schemas.openxmlformats.org/drawingml/2006/table">
            <a:tbl>
              <a:tblPr firstRow="1" bandRow="1">
                <a:tableStyleId>{5C22544A-7EE6-4342-B048-85BDC9FD1C3A}</a:tableStyleId>
              </a:tblPr>
              <a:tblGrid>
                <a:gridCol w="1565612">
                  <a:extLst>
                    <a:ext uri="{9D8B030D-6E8A-4147-A177-3AD203B41FA5}">
                      <a16:colId xmlns:a16="http://schemas.microsoft.com/office/drawing/2014/main" val="20000"/>
                    </a:ext>
                  </a:extLst>
                </a:gridCol>
                <a:gridCol w="2412694">
                  <a:extLst>
                    <a:ext uri="{9D8B030D-6E8A-4147-A177-3AD203B41FA5}">
                      <a16:colId xmlns:a16="http://schemas.microsoft.com/office/drawing/2014/main" val="20001"/>
                    </a:ext>
                  </a:extLst>
                </a:gridCol>
                <a:gridCol w="3822852">
                  <a:extLst>
                    <a:ext uri="{9D8B030D-6E8A-4147-A177-3AD203B41FA5}">
                      <a16:colId xmlns:a16="http://schemas.microsoft.com/office/drawing/2014/main" val="20002"/>
                    </a:ext>
                  </a:extLst>
                </a:gridCol>
              </a:tblGrid>
              <a:tr h="344322">
                <a:tc>
                  <a:txBody>
                    <a:bodyPr/>
                    <a:lstStyle/>
                    <a:p>
                      <a:r>
                        <a:rPr lang="sv-SE" dirty="0" smtClean="0"/>
                        <a:t>AREA</a:t>
                      </a:r>
                      <a:endParaRPr lang="sv-SE" dirty="0"/>
                    </a:p>
                  </a:txBody>
                  <a:tcPr/>
                </a:tc>
                <a:tc>
                  <a:txBody>
                    <a:bodyPr/>
                    <a:lstStyle/>
                    <a:p>
                      <a:r>
                        <a:rPr lang="sv-SE" dirty="0" smtClean="0"/>
                        <a:t>BI ANALYST</a:t>
                      </a:r>
                      <a:endParaRPr lang="sv-SE" dirty="0"/>
                    </a:p>
                  </a:txBody>
                  <a:tcPr/>
                </a:tc>
                <a:tc>
                  <a:txBody>
                    <a:bodyPr/>
                    <a:lstStyle/>
                    <a:p>
                      <a:r>
                        <a:rPr lang="sv-SE" dirty="0" smtClean="0"/>
                        <a:t>DATA SCIENTIST</a:t>
                      </a:r>
                      <a:endParaRPr lang="sv-SE" dirty="0"/>
                    </a:p>
                  </a:txBody>
                  <a:tcPr/>
                </a:tc>
                <a:extLst>
                  <a:ext uri="{0D108BD9-81ED-4DB2-BD59-A6C34878D82A}">
                    <a16:rowId xmlns:a16="http://schemas.microsoft.com/office/drawing/2014/main" val="10000"/>
                  </a:ext>
                </a:extLst>
              </a:tr>
              <a:tr h="344322">
                <a:tc>
                  <a:txBody>
                    <a:bodyPr/>
                    <a:lstStyle/>
                    <a:p>
                      <a:r>
                        <a:rPr lang="sv-SE" sz="1400" dirty="0" smtClean="0"/>
                        <a:t>Focus</a:t>
                      </a:r>
                      <a:endParaRPr lang="sv-SE" sz="1400" dirty="0"/>
                    </a:p>
                  </a:txBody>
                  <a:tcPr/>
                </a:tc>
                <a:tc>
                  <a:txBody>
                    <a:bodyPr/>
                    <a:lstStyle/>
                    <a:p>
                      <a:r>
                        <a:rPr lang="sv-SE" sz="1400" dirty="0" smtClean="0"/>
                        <a:t>Trends,</a:t>
                      </a:r>
                      <a:r>
                        <a:rPr lang="sv-SE" sz="1400" baseline="0" dirty="0" smtClean="0"/>
                        <a:t> KPIs</a:t>
                      </a:r>
                      <a:endParaRPr lang="sv-SE" sz="1400" dirty="0"/>
                    </a:p>
                  </a:txBody>
                  <a:tcPr/>
                </a:tc>
                <a:tc>
                  <a:txBody>
                    <a:bodyPr/>
                    <a:lstStyle/>
                    <a:p>
                      <a:r>
                        <a:rPr lang="sv-SE" sz="1400" dirty="0" smtClean="0"/>
                        <a:t>Pattern,</a:t>
                      </a:r>
                      <a:r>
                        <a:rPr lang="sv-SE" sz="1400" baseline="0" dirty="0" smtClean="0"/>
                        <a:t> Correlations, Models</a:t>
                      </a:r>
                      <a:endParaRPr lang="sv-SE" sz="1400" dirty="0"/>
                    </a:p>
                  </a:txBody>
                  <a:tcPr/>
                </a:tc>
                <a:extLst>
                  <a:ext uri="{0D108BD9-81ED-4DB2-BD59-A6C34878D82A}">
                    <a16:rowId xmlns:a16="http://schemas.microsoft.com/office/drawing/2014/main" val="10001"/>
                  </a:ext>
                </a:extLst>
              </a:tr>
              <a:tr h="325505">
                <a:tc>
                  <a:txBody>
                    <a:bodyPr/>
                    <a:lstStyle/>
                    <a:p>
                      <a:r>
                        <a:rPr lang="sv-SE" sz="1400" dirty="0" smtClean="0"/>
                        <a:t>Process</a:t>
                      </a:r>
                      <a:endParaRPr lang="sv-SE" sz="1400" dirty="0"/>
                    </a:p>
                  </a:txBody>
                  <a:tcPr/>
                </a:tc>
                <a:tc>
                  <a:txBody>
                    <a:bodyPr/>
                    <a:lstStyle/>
                    <a:p>
                      <a:r>
                        <a:rPr lang="sv-SE" sz="1400" dirty="0" smtClean="0"/>
                        <a:t>Static</a:t>
                      </a:r>
                      <a:endParaRPr lang="sv-SE" sz="1400" dirty="0"/>
                    </a:p>
                  </a:txBody>
                  <a:tcPr/>
                </a:tc>
                <a:tc>
                  <a:txBody>
                    <a:bodyPr/>
                    <a:lstStyle/>
                    <a:p>
                      <a:r>
                        <a:rPr lang="sv-SE" sz="1400" dirty="0" smtClean="0"/>
                        <a:t>Exploratory,</a:t>
                      </a:r>
                      <a:r>
                        <a:rPr lang="sv-SE" sz="1400" baseline="0" dirty="0" smtClean="0"/>
                        <a:t> experimentation, visual, agile</a:t>
                      </a:r>
                      <a:endParaRPr lang="sv-SE" sz="1400" dirty="0"/>
                    </a:p>
                  </a:txBody>
                  <a:tcPr/>
                </a:tc>
                <a:extLst>
                  <a:ext uri="{0D108BD9-81ED-4DB2-BD59-A6C34878D82A}">
                    <a16:rowId xmlns:a16="http://schemas.microsoft.com/office/drawing/2014/main" val="10002"/>
                  </a:ext>
                </a:extLst>
              </a:tr>
              <a:tr h="344322">
                <a:tc>
                  <a:txBody>
                    <a:bodyPr/>
                    <a:lstStyle/>
                    <a:p>
                      <a:r>
                        <a:rPr lang="sv-SE" sz="1400" dirty="0" smtClean="0"/>
                        <a:t>Data sources</a:t>
                      </a:r>
                      <a:endParaRPr lang="sv-SE" sz="1400" dirty="0"/>
                    </a:p>
                  </a:txBody>
                  <a:tcPr/>
                </a:tc>
                <a:tc>
                  <a:txBody>
                    <a:bodyPr/>
                    <a:lstStyle/>
                    <a:p>
                      <a:r>
                        <a:rPr lang="sv-SE" sz="1400" dirty="0" smtClean="0"/>
                        <a:t>Pre-planned, added slowly</a:t>
                      </a:r>
                      <a:endParaRPr lang="sv-SE" sz="1400" dirty="0"/>
                    </a:p>
                  </a:txBody>
                  <a:tcPr/>
                </a:tc>
                <a:tc>
                  <a:txBody>
                    <a:bodyPr/>
                    <a:lstStyle/>
                    <a:p>
                      <a:r>
                        <a:rPr lang="sv-SE" sz="1400" dirty="0" smtClean="0"/>
                        <a:t>On the fly, as needed</a:t>
                      </a:r>
                      <a:endParaRPr lang="sv-SE" sz="1400" dirty="0"/>
                    </a:p>
                  </a:txBody>
                  <a:tcPr/>
                </a:tc>
                <a:extLst>
                  <a:ext uri="{0D108BD9-81ED-4DB2-BD59-A6C34878D82A}">
                    <a16:rowId xmlns:a16="http://schemas.microsoft.com/office/drawing/2014/main" val="10003"/>
                  </a:ext>
                </a:extLst>
              </a:tr>
              <a:tr h="344322">
                <a:tc>
                  <a:txBody>
                    <a:bodyPr/>
                    <a:lstStyle/>
                    <a:p>
                      <a:r>
                        <a:rPr lang="sv-SE" sz="1400" dirty="0" smtClean="0"/>
                        <a:t>Transform data</a:t>
                      </a:r>
                      <a:endParaRPr lang="sv-SE" sz="1400" dirty="0"/>
                    </a:p>
                  </a:txBody>
                  <a:tcPr/>
                </a:tc>
                <a:tc>
                  <a:txBody>
                    <a:bodyPr/>
                    <a:lstStyle/>
                    <a:p>
                      <a:r>
                        <a:rPr lang="sv-SE" sz="1400" dirty="0" smtClean="0"/>
                        <a:t>Carefully planned </a:t>
                      </a:r>
                      <a:endParaRPr lang="sv-SE" sz="1400" dirty="0"/>
                    </a:p>
                  </a:txBody>
                  <a:tcPr/>
                </a:tc>
                <a:tc>
                  <a:txBody>
                    <a:bodyPr/>
                    <a:lstStyle/>
                    <a:p>
                      <a:r>
                        <a:rPr lang="sv-SE" sz="1400" dirty="0" smtClean="0"/>
                        <a:t>On demand,</a:t>
                      </a:r>
                      <a:r>
                        <a:rPr lang="sv-SE" sz="1400" baseline="0" dirty="0" smtClean="0"/>
                        <a:t> enrichment</a:t>
                      </a:r>
                      <a:endParaRPr lang="sv-SE" sz="1400" dirty="0"/>
                    </a:p>
                  </a:txBody>
                  <a:tcPr/>
                </a:tc>
                <a:extLst>
                  <a:ext uri="{0D108BD9-81ED-4DB2-BD59-A6C34878D82A}">
                    <a16:rowId xmlns:a16="http://schemas.microsoft.com/office/drawing/2014/main" val="10004"/>
                  </a:ext>
                </a:extLst>
              </a:tr>
              <a:tr h="344322">
                <a:tc>
                  <a:txBody>
                    <a:bodyPr/>
                    <a:lstStyle/>
                    <a:p>
                      <a:r>
                        <a:rPr lang="sv-SE" sz="1400" dirty="0" smtClean="0"/>
                        <a:t>Data quality</a:t>
                      </a:r>
                      <a:endParaRPr lang="sv-SE" sz="1400" dirty="0"/>
                    </a:p>
                  </a:txBody>
                  <a:tcPr/>
                </a:tc>
                <a:tc>
                  <a:txBody>
                    <a:bodyPr/>
                    <a:lstStyle/>
                    <a:p>
                      <a:r>
                        <a:rPr lang="sv-SE" sz="1400" dirty="0" smtClean="0"/>
                        <a:t>Single</a:t>
                      </a:r>
                      <a:r>
                        <a:rPr lang="sv-SE" sz="1400" baseline="0" dirty="0" smtClean="0"/>
                        <a:t> version of truth</a:t>
                      </a:r>
                      <a:endParaRPr lang="sv-SE" sz="1400" dirty="0"/>
                    </a:p>
                  </a:txBody>
                  <a:tcPr/>
                </a:tc>
                <a:tc>
                  <a:txBody>
                    <a:bodyPr/>
                    <a:lstStyle/>
                    <a:p>
                      <a:r>
                        <a:rPr lang="sv-SE" sz="1400" dirty="0" smtClean="0"/>
                        <a:t>”Good</a:t>
                      </a:r>
                      <a:r>
                        <a:rPr lang="sv-SE" sz="1400" baseline="0" dirty="0" smtClean="0"/>
                        <a:t> enough”, probabilities</a:t>
                      </a:r>
                      <a:endParaRPr lang="sv-SE" sz="1400" dirty="0"/>
                    </a:p>
                  </a:txBody>
                  <a:tcPr/>
                </a:tc>
                <a:extLst>
                  <a:ext uri="{0D108BD9-81ED-4DB2-BD59-A6C34878D82A}">
                    <a16:rowId xmlns:a16="http://schemas.microsoft.com/office/drawing/2014/main" val="10005"/>
                  </a:ext>
                </a:extLst>
              </a:tr>
              <a:tr h="344322">
                <a:tc>
                  <a:txBody>
                    <a:bodyPr/>
                    <a:lstStyle/>
                    <a:p>
                      <a:r>
                        <a:rPr lang="sv-SE" sz="1400" dirty="0" smtClean="0"/>
                        <a:t>Data model</a:t>
                      </a:r>
                      <a:endParaRPr lang="sv-SE" sz="1400" dirty="0"/>
                    </a:p>
                  </a:txBody>
                  <a:tcPr/>
                </a:tc>
                <a:tc>
                  <a:txBody>
                    <a:bodyPr/>
                    <a:lstStyle/>
                    <a:p>
                      <a:r>
                        <a:rPr lang="sv-SE" sz="1400" dirty="0" smtClean="0"/>
                        <a:t>Schema on load</a:t>
                      </a:r>
                      <a:endParaRPr lang="sv-SE" sz="1400" dirty="0"/>
                    </a:p>
                  </a:txBody>
                  <a:tcPr/>
                </a:tc>
                <a:tc>
                  <a:txBody>
                    <a:bodyPr/>
                    <a:lstStyle/>
                    <a:p>
                      <a:r>
                        <a:rPr lang="sv-SE" sz="1400" dirty="0" smtClean="0"/>
                        <a:t>Schema on query</a:t>
                      </a:r>
                      <a:endParaRPr lang="sv-SE" sz="1400" dirty="0"/>
                    </a:p>
                  </a:txBody>
                  <a:tcPr/>
                </a:tc>
                <a:extLst>
                  <a:ext uri="{0D108BD9-81ED-4DB2-BD59-A6C34878D82A}">
                    <a16:rowId xmlns:a16="http://schemas.microsoft.com/office/drawing/2014/main" val="10006"/>
                  </a:ext>
                </a:extLst>
              </a:tr>
              <a:tr h="344322">
                <a:tc>
                  <a:txBody>
                    <a:bodyPr/>
                    <a:lstStyle/>
                    <a:p>
                      <a:r>
                        <a:rPr lang="sv-SE" sz="1400" dirty="0" smtClean="0"/>
                        <a:t>Analysis</a:t>
                      </a:r>
                      <a:endParaRPr lang="sv-SE" sz="1400" dirty="0"/>
                    </a:p>
                  </a:txBody>
                  <a:tcPr/>
                </a:tc>
                <a:tc>
                  <a:txBody>
                    <a:bodyPr/>
                    <a:lstStyle/>
                    <a:p>
                      <a:r>
                        <a:rPr lang="sv-SE" sz="1400" dirty="0" smtClean="0"/>
                        <a:t>Descriptive</a:t>
                      </a:r>
                      <a:endParaRPr lang="sv-SE" sz="1400" dirty="0"/>
                    </a:p>
                  </a:txBody>
                  <a:tcPr/>
                </a:tc>
                <a:tc>
                  <a:txBody>
                    <a:bodyPr/>
                    <a:lstStyle/>
                    <a:p>
                      <a:r>
                        <a:rPr lang="sv-SE" sz="1400" dirty="0" smtClean="0"/>
                        <a:t>Predictive,</a:t>
                      </a:r>
                      <a:r>
                        <a:rPr lang="sv-SE" sz="1400" baseline="0" dirty="0" smtClean="0"/>
                        <a:t> prescriptive</a:t>
                      </a:r>
                      <a:endParaRPr lang="sv-SE" sz="1400" dirty="0"/>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36723373"/>
      </p:ext>
    </p:extLst>
  </p:cSld>
  <p:clrMapOvr>
    <a:masterClrMapping/>
  </p:clrMapOvr>
  <mc:AlternateContent xmlns:mc="http://schemas.openxmlformats.org/markup-compatibility/2006" xmlns:p14="http://schemas.microsoft.com/office/powerpoint/2010/main">
    <mc:Choice Requires="p14">
      <p:transition spd="slow" p14:dur="2000" advTm="117938"/>
    </mc:Choice>
    <mc:Fallback xmlns="">
      <p:transition spd="slow" advTm="11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23" y="246378"/>
            <a:ext cx="8120646" cy="596700"/>
          </a:xfrm>
        </p:spPr>
        <p:txBody>
          <a:bodyPr>
            <a:normAutofit fontScale="90000"/>
          </a:bodyPr>
          <a:lstStyle/>
          <a:p>
            <a:r>
              <a:rPr lang="sv-SE" dirty="0" smtClean="0"/>
              <a:t>BI </a:t>
            </a:r>
            <a:r>
              <a:rPr lang="sv-SE" dirty="0"/>
              <a:t>vs. Data </a:t>
            </a:r>
            <a:r>
              <a:rPr lang="sv-SE" dirty="0" smtClean="0"/>
              <a:t>science</a:t>
            </a:r>
            <a:r>
              <a:rPr lang="sv-SE" dirty="0"/>
              <a:t>: The analytic approaches are </a:t>
            </a:r>
            <a:r>
              <a:rPr lang="sv-SE" dirty="0" smtClean="0"/>
              <a:t>different 1(2)</a:t>
            </a:r>
            <a:endParaRPr lang="sv-SE" dirty="0"/>
          </a:p>
        </p:txBody>
      </p:sp>
      <p:sp>
        <p:nvSpPr>
          <p:cNvPr id="6" name="Rounded Rectangle 5"/>
          <p:cNvSpPr/>
          <p:nvPr/>
        </p:nvSpPr>
        <p:spPr>
          <a:xfrm>
            <a:off x="819083" y="1538334"/>
            <a:ext cx="3882868" cy="8074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7" name="TextBox 6"/>
          <p:cNvSpPr txBox="1"/>
          <p:nvPr/>
        </p:nvSpPr>
        <p:spPr>
          <a:xfrm>
            <a:off x="782023" y="1576611"/>
            <a:ext cx="3988255" cy="692497"/>
          </a:xfrm>
          <a:prstGeom prst="rect">
            <a:avLst/>
          </a:prstGeom>
          <a:noFill/>
        </p:spPr>
        <p:txBody>
          <a:bodyPr wrap="square" rtlCol="0">
            <a:spAutoFit/>
          </a:bodyPr>
          <a:lstStyle/>
          <a:p>
            <a:r>
              <a:rPr lang="sv-SE" sz="1300" dirty="0" smtClean="0"/>
              <a:t>Step 1: Pre-build a data model (Schema on </a:t>
            </a:r>
            <a:r>
              <a:rPr lang="sv-SE" sz="1300" dirty="0" err="1" smtClean="0"/>
              <a:t>load</a:t>
            </a:r>
            <a:r>
              <a:rPr lang="sv-SE" sz="1300" dirty="0" smtClean="0"/>
              <a:t>). This is </a:t>
            </a:r>
            <a:r>
              <a:rPr lang="sv-SE" sz="1300" dirty="0" err="1" smtClean="0"/>
              <a:t>done</a:t>
            </a:r>
            <a:r>
              <a:rPr lang="sv-SE" sz="1300" dirty="0" smtClean="0"/>
              <a:t> by </a:t>
            </a:r>
            <a:r>
              <a:rPr lang="sv-SE" sz="1300" dirty="0" err="1" smtClean="0"/>
              <a:t>gather</a:t>
            </a:r>
            <a:r>
              <a:rPr lang="sv-SE" sz="1300" dirty="0" smtClean="0"/>
              <a:t> </a:t>
            </a:r>
            <a:r>
              <a:rPr lang="sv-SE" sz="1300" dirty="0" err="1" smtClean="0"/>
              <a:t>requirements</a:t>
            </a:r>
            <a:r>
              <a:rPr lang="sv-SE" sz="1300" dirty="0" smtClean="0"/>
              <a:t> from business </a:t>
            </a:r>
            <a:r>
              <a:rPr lang="sv-SE" sz="1300" dirty="0" err="1" smtClean="0"/>
              <a:t>users</a:t>
            </a:r>
            <a:r>
              <a:rPr lang="sv-SE" sz="1300" dirty="0" smtClean="0"/>
              <a:t>, by </a:t>
            </a:r>
            <a:r>
              <a:rPr lang="sv-SE" sz="1300" dirty="0" err="1" smtClean="0"/>
              <a:t>asking</a:t>
            </a:r>
            <a:r>
              <a:rPr lang="sv-SE" sz="1300" dirty="0" smtClean="0"/>
              <a:t> ”</a:t>
            </a:r>
            <a:r>
              <a:rPr lang="sv-SE" sz="1300" dirty="0" err="1" smtClean="0"/>
              <a:t>What</a:t>
            </a:r>
            <a:r>
              <a:rPr lang="sv-SE" sz="1300" dirty="0" smtClean="0"/>
              <a:t> do </a:t>
            </a:r>
            <a:r>
              <a:rPr lang="sv-SE" sz="1300" dirty="0" err="1" smtClean="0"/>
              <a:t>you</a:t>
            </a:r>
            <a:r>
              <a:rPr lang="sv-SE" sz="1300" dirty="0" smtClean="0"/>
              <a:t> </a:t>
            </a:r>
            <a:r>
              <a:rPr lang="sv-SE" sz="1300" dirty="0" err="1" smtClean="0"/>
              <a:t>want</a:t>
            </a:r>
            <a:r>
              <a:rPr lang="sv-SE" sz="1300" dirty="0" smtClean="0"/>
              <a:t> to </a:t>
            </a:r>
            <a:r>
              <a:rPr lang="sv-SE" sz="1300" dirty="0" err="1" smtClean="0"/>
              <a:t>know</a:t>
            </a:r>
            <a:r>
              <a:rPr lang="sv-SE" sz="1300" dirty="0" smtClean="0"/>
              <a:t>?”</a:t>
            </a:r>
            <a:endParaRPr lang="sv-SE" sz="1300" dirty="0"/>
          </a:p>
        </p:txBody>
      </p:sp>
      <p:sp>
        <p:nvSpPr>
          <p:cNvPr id="8" name="Rounded Rectangle 7"/>
          <p:cNvSpPr/>
          <p:nvPr/>
        </p:nvSpPr>
        <p:spPr>
          <a:xfrm>
            <a:off x="829729" y="3270556"/>
            <a:ext cx="3882867" cy="5233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9" name="TextBox 8"/>
          <p:cNvSpPr txBox="1"/>
          <p:nvPr/>
        </p:nvSpPr>
        <p:spPr>
          <a:xfrm>
            <a:off x="866789" y="3239726"/>
            <a:ext cx="3748077" cy="492443"/>
          </a:xfrm>
          <a:prstGeom prst="rect">
            <a:avLst/>
          </a:prstGeom>
          <a:noFill/>
        </p:spPr>
        <p:txBody>
          <a:bodyPr wrap="square" rtlCol="0">
            <a:spAutoFit/>
          </a:bodyPr>
          <a:lstStyle/>
          <a:p>
            <a:r>
              <a:rPr lang="sv-SE" sz="1300" dirty="0" smtClean="0"/>
              <a:t>Step 3: </a:t>
            </a:r>
            <a:r>
              <a:rPr lang="sv-SE" sz="1300" dirty="0" err="1" smtClean="0"/>
              <a:t>Generate</a:t>
            </a:r>
            <a:r>
              <a:rPr lang="sv-SE" sz="1300" dirty="0" smtClean="0"/>
              <a:t> SQL </a:t>
            </a:r>
            <a:r>
              <a:rPr lang="sv-SE" sz="1300" dirty="0" err="1" smtClean="0"/>
              <a:t>queries</a:t>
            </a:r>
            <a:r>
              <a:rPr lang="sv-SE" sz="1300" dirty="0" smtClean="0"/>
              <a:t>. This is </a:t>
            </a:r>
            <a:r>
              <a:rPr lang="sv-SE" sz="1300" dirty="0" err="1" smtClean="0"/>
              <a:t>done</a:t>
            </a:r>
            <a:r>
              <a:rPr lang="sv-SE" sz="1300" dirty="0" smtClean="0"/>
              <a:t> </a:t>
            </a:r>
            <a:r>
              <a:rPr lang="sv-SE" sz="1300" dirty="0" err="1" smtClean="0"/>
              <a:t>automatically</a:t>
            </a:r>
            <a:r>
              <a:rPr lang="sv-SE" sz="1300" dirty="0" smtClean="0"/>
              <a:t> by </a:t>
            </a:r>
            <a:r>
              <a:rPr lang="sv-SE" sz="1300" dirty="0" err="1" smtClean="0"/>
              <a:t>using</a:t>
            </a:r>
            <a:r>
              <a:rPr lang="sv-SE" sz="1300" dirty="0" smtClean="0"/>
              <a:t> the BI </a:t>
            </a:r>
            <a:r>
              <a:rPr lang="sv-SE" sz="1300" dirty="0" err="1" smtClean="0"/>
              <a:t>tool</a:t>
            </a:r>
            <a:endParaRPr lang="sv-SE" sz="1300" dirty="0"/>
          </a:p>
        </p:txBody>
      </p:sp>
      <p:sp>
        <p:nvSpPr>
          <p:cNvPr id="10" name="Rounded Rectangle 9"/>
          <p:cNvSpPr/>
          <p:nvPr/>
        </p:nvSpPr>
        <p:spPr>
          <a:xfrm>
            <a:off x="819083" y="3902892"/>
            <a:ext cx="3882867" cy="7152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1" name="TextBox 10"/>
          <p:cNvSpPr txBox="1"/>
          <p:nvPr/>
        </p:nvSpPr>
        <p:spPr>
          <a:xfrm>
            <a:off x="846979" y="3871920"/>
            <a:ext cx="3864270" cy="692497"/>
          </a:xfrm>
          <a:prstGeom prst="rect">
            <a:avLst/>
          </a:prstGeom>
          <a:noFill/>
        </p:spPr>
        <p:txBody>
          <a:bodyPr wrap="square" rtlCol="0">
            <a:spAutoFit/>
          </a:bodyPr>
          <a:lstStyle/>
          <a:p>
            <a:r>
              <a:rPr lang="sv-SE" sz="1300" dirty="0" smtClean="0"/>
              <a:t>Step 4: </a:t>
            </a:r>
            <a:r>
              <a:rPr lang="sv-SE" sz="1300" dirty="0" err="1" smtClean="0"/>
              <a:t>Create</a:t>
            </a:r>
            <a:r>
              <a:rPr lang="sv-SE" sz="1300" dirty="0" smtClean="0"/>
              <a:t> the </a:t>
            </a:r>
            <a:r>
              <a:rPr lang="sv-SE" sz="1300" dirty="0" err="1" smtClean="0"/>
              <a:t>report</a:t>
            </a:r>
            <a:r>
              <a:rPr lang="sv-SE" sz="1300" dirty="0" smtClean="0"/>
              <a:t>/</a:t>
            </a:r>
            <a:r>
              <a:rPr lang="sv-SE" sz="1300" dirty="0" err="1" smtClean="0"/>
              <a:t>dashbord</a:t>
            </a:r>
            <a:r>
              <a:rPr lang="sv-SE" sz="1300" dirty="0" smtClean="0"/>
              <a:t> </a:t>
            </a:r>
            <a:r>
              <a:rPr lang="sv-SE" sz="1300" dirty="0" err="1" smtClean="0"/>
              <a:t>widget</a:t>
            </a:r>
            <a:r>
              <a:rPr lang="sv-SE" sz="1300" dirty="0" smtClean="0"/>
              <a:t>. The BI </a:t>
            </a:r>
            <a:r>
              <a:rPr lang="sv-SE" sz="1300" dirty="0" err="1" smtClean="0"/>
              <a:t>tool</a:t>
            </a:r>
            <a:r>
              <a:rPr lang="sv-SE" sz="1300" dirty="0" smtClean="0"/>
              <a:t> is </a:t>
            </a:r>
            <a:r>
              <a:rPr lang="sv-SE" sz="1300" dirty="0" err="1" smtClean="0"/>
              <a:t>used</a:t>
            </a:r>
            <a:r>
              <a:rPr lang="sv-SE" sz="1300" dirty="0" smtClean="0"/>
              <a:t> to </a:t>
            </a:r>
            <a:r>
              <a:rPr lang="sv-SE" sz="1300" dirty="0" err="1" smtClean="0"/>
              <a:t>apply</a:t>
            </a:r>
            <a:r>
              <a:rPr lang="sv-SE" sz="1300" dirty="0" smtClean="0"/>
              <a:t> SQL </a:t>
            </a:r>
            <a:r>
              <a:rPr lang="sv-SE" sz="1300" dirty="0" err="1" smtClean="0"/>
              <a:t>queries</a:t>
            </a:r>
            <a:r>
              <a:rPr lang="sv-SE" sz="1300" dirty="0" smtClean="0"/>
              <a:t> </a:t>
            </a:r>
            <a:r>
              <a:rPr lang="sv-SE" sz="1300" dirty="0" err="1" smtClean="0"/>
              <a:t>against</a:t>
            </a:r>
            <a:r>
              <a:rPr lang="sv-SE" sz="1300" dirty="0" smtClean="0"/>
              <a:t> the data in the DW and </a:t>
            </a:r>
            <a:r>
              <a:rPr lang="sv-SE" sz="1300" dirty="0" err="1" smtClean="0"/>
              <a:t>visualize</a:t>
            </a:r>
            <a:r>
              <a:rPr lang="sv-SE" sz="1300" dirty="0" smtClean="0"/>
              <a:t> the </a:t>
            </a:r>
            <a:r>
              <a:rPr lang="sv-SE" sz="1300" dirty="0" err="1" smtClean="0"/>
              <a:t>result</a:t>
            </a:r>
            <a:r>
              <a:rPr lang="sv-SE" sz="1300" dirty="0" smtClean="0"/>
              <a:t> </a:t>
            </a:r>
            <a:r>
              <a:rPr lang="sv-SE" sz="1300" dirty="0" err="1" smtClean="0"/>
              <a:t>graphically</a:t>
            </a:r>
            <a:endParaRPr lang="sv-SE" sz="1300" dirty="0"/>
          </a:p>
        </p:txBody>
      </p:sp>
      <p:sp>
        <p:nvSpPr>
          <p:cNvPr id="22" name="TextBox 21"/>
          <p:cNvSpPr txBox="1"/>
          <p:nvPr/>
        </p:nvSpPr>
        <p:spPr>
          <a:xfrm>
            <a:off x="829729" y="1138959"/>
            <a:ext cx="2084866" cy="369332"/>
          </a:xfrm>
          <a:prstGeom prst="rect">
            <a:avLst/>
          </a:prstGeom>
          <a:noFill/>
        </p:spPr>
        <p:txBody>
          <a:bodyPr wrap="none" rtlCol="0">
            <a:spAutoFit/>
          </a:bodyPr>
          <a:lstStyle/>
          <a:p>
            <a:r>
              <a:rPr lang="sv-SE" dirty="0" smtClean="0"/>
              <a:t>BI analytic approach</a:t>
            </a:r>
            <a:endParaRPr lang="sv-SE" dirty="0"/>
          </a:p>
        </p:txBody>
      </p:sp>
      <p:sp>
        <p:nvSpPr>
          <p:cNvPr id="23" name="TextBox 22"/>
          <p:cNvSpPr txBox="1"/>
          <p:nvPr/>
        </p:nvSpPr>
        <p:spPr>
          <a:xfrm>
            <a:off x="5097185" y="1122054"/>
            <a:ext cx="3081806" cy="369332"/>
          </a:xfrm>
          <a:prstGeom prst="rect">
            <a:avLst/>
          </a:prstGeom>
          <a:noFill/>
        </p:spPr>
        <p:txBody>
          <a:bodyPr wrap="none" rtlCol="0">
            <a:spAutoFit/>
          </a:bodyPr>
          <a:lstStyle/>
          <a:p>
            <a:r>
              <a:rPr lang="sv-SE" dirty="0" smtClean="0"/>
              <a:t>Data science analytic approach</a:t>
            </a:r>
            <a:endParaRPr lang="sv-SE" dirty="0"/>
          </a:p>
        </p:txBody>
      </p:sp>
      <p:sp>
        <p:nvSpPr>
          <p:cNvPr id="28" name="TextBox 27"/>
          <p:cNvSpPr txBox="1"/>
          <p:nvPr/>
        </p:nvSpPr>
        <p:spPr>
          <a:xfrm>
            <a:off x="5441672" y="4867317"/>
            <a:ext cx="3068917" cy="292388"/>
          </a:xfrm>
          <a:prstGeom prst="rect">
            <a:avLst/>
          </a:prstGeom>
          <a:noFill/>
        </p:spPr>
        <p:txBody>
          <a:bodyPr wrap="none" rtlCol="0">
            <a:spAutoFit/>
          </a:bodyPr>
          <a:lstStyle/>
          <a:p>
            <a:r>
              <a:rPr lang="sv-SE" sz="1300" dirty="0"/>
              <a:t>(Bill Schmarzo, Big Data MBA, Wiley, 2016)</a:t>
            </a:r>
          </a:p>
        </p:txBody>
      </p:sp>
      <p:sp>
        <p:nvSpPr>
          <p:cNvPr id="30" name="Rounded Rectangle 29"/>
          <p:cNvSpPr/>
          <p:nvPr/>
        </p:nvSpPr>
        <p:spPr>
          <a:xfrm>
            <a:off x="837681" y="2436770"/>
            <a:ext cx="3882867" cy="714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1" name="TextBox 30"/>
          <p:cNvSpPr txBox="1"/>
          <p:nvPr/>
        </p:nvSpPr>
        <p:spPr>
          <a:xfrm>
            <a:off x="848257" y="2421786"/>
            <a:ext cx="3922021" cy="692497"/>
          </a:xfrm>
          <a:prstGeom prst="rect">
            <a:avLst/>
          </a:prstGeom>
          <a:noFill/>
        </p:spPr>
        <p:txBody>
          <a:bodyPr wrap="square" rtlCol="0">
            <a:spAutoFit/>
          </a:bodyPr>
          <a:lstStyle/>
          <a:p>
            <a:r>
              <a:rPr lang="sv-SE" sz="1300" dirty="0" smtClean="0"/>
              <a:t>Step 2: </a:t>
            </a:r>
            <a:r>
              <a:rPr lang="sv-SE" sz="1300" dirty="0" err="1" smtClean="0"/>
              <a:t>Define</a:t>
            </a:r>
            <a:r>
              <a:rPr lang="sv-SE" sz="1300" dirty="0" smtClean="0"/>
              <a:t> the </a:t>
            </a:r>
            <a:r>
              <a:rPr lang="sv-SE" sz="1300" dirty="0" err="1" smtClean="0"/>
              <a:t>report</a:t>
            </a:r>
            <a:r>
              <a:rPr lang="sv-SE" sz="1300" dirty="0" smtClean="0"/>
              <a:t>/</a:t>
            </a:r>
            <a:r>
              <a:rPr lang="sv-SE" sz="1300" dirty="0" err="1" smtClean="0"/>
              <a:t>queries</a:t>
            </a:r>
            <a:r>
              <a:rPr lang="sv-SE" sz="1300" dirty="0" smtClean="0"/>
              <a:t>. This is </a:t>
            </a:r>
            <a:r>
              <a:rPr lang="sv-SE" sz="1300" dirty="0" err="1" smtClean="0"/>
              <a:t>done</a:t>
            </a:r>
            <a:r>
              <a:rPr lang="sv-SE" sz="1300" dirty="0" smtClean="0"/>
              <a:t> by </a:t>
            </a:r>
            <a:r>
              <a:rPr lang="sv-SE" sz="1300" dirty="0" err="1" smtClean="0"/>
              <a:t>using</a:t>
            </a:r>
            <a:r>
              <a:rPr lang="sv-SE" sz="1300" dirty="0" smtClean="0"/>
              <a:t> a BI </a:t>
            </a:r>
            <a:r>
              <a:rPr lang="sv-SE" sz="1300" dirty="0" err="1" smtClean="0"/>
              <a:t>tool</a:t>
            </a:r>
            <a:r>
              <a:rPr lang="sv-SE" sz="1300" dirty="0" smtClean="0"/>
              <a:t>, in </a:t>
            </a:r>
            <a:r>
              <a:rPr lang="sv-SE" sz="1300" dirty="0" err="1" smtClean="0"/>
              <a:t>which</a:t>
            </a:r>
            <a:r>
              <a:rPr lang="sv-SE" sz="1300" dirty="0" smtClean="0"/>
              <a:t> </a:t>
            </a:r>
            <a:r>
              <a:rPr lang="sv-SE" sz="1300" dirty="0" err="1" smtClean="0"/>
              <a:t>attributes</a:t>
            </a:r>
            <a:r>
              <a:rPr lang="sv-SE" sz="1300" dirty="0" smtClean="0"/>
              <a:t>/dimensions/</a:t>
            </a:r>
            <a:r>
              <a:rPr lang="sv-SE" sz="1300" dirty="0" err="1" smtClean="0"/>
              <a:t>facts</a:t>
            </a:r>
            <a:r>
              <a:rPr lang="sv-SE" sz="1300" dirty="0" smtClean="0"/>
              <a:t>,</a:t>
            </a:r>
          </a:p>
          <a:p>
            <a:r>
              <a:rPr lang="sv-SE" sz="1300" dirty="0" err="1" smtClean="0"/>
              <a:t>etc</a:t>
            </a:r>
            <a:r>
              <a:rPr lang="sv-SE" sz="1300" dirty="0" smtClean="0"/>
              <a:t>, </a:t>
            </a:r>
            <a:r>
              <a:rPr lang="sv-SE" sz="1300" dirty="0" err="1" smtClean="0"/>
              <a:t>are</a:t>
            </a:r>
            <a:r>
              <a:rPr lang="sv-SE" sz="1300" dirty="0" smtClean="0"/>
              <a:t> </a:t>
            </a:r>
            <a:r>
              <a:rPr lang="sv-SE" sz="1300" dirty="0" err="1" smtClean="0"/>
              <a:t>selected</a:t>
            </a:r>
            <a:r>
              <a:rPr lang="sv-SE" sz="1300" dirty="0" smtClean="0"/>
              <a:t> for </a:t>
            </a:r>
            <a:r>
              <a:rPr lang="sv-SE" sz="1300" dirty="0" err="1" smtClean="0"/>
              <a:t>creating</a:t>
            </a:r>
            <a:r>
              <a:rPr lang="sv-SE" sz="1300" dirty="0" smtClean="0"/>
              <a:t> SQL </a:t>
            </a:r>
            <a:r>
              <a:rPr lang="sv-SE" sz="1300" dirty="0" err="1" smtClean="0"/>
              <a:t>queries</a:t>
            </a:r>
            <a:endParaRPr lang="sv-SE" sz="13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
        <p:nvSpPr>
          <p:cNvPr id="29" name="Rounded Rectangle 28"/>
          <p:cNvSpPr/>
          <p:nvPr/>
        </p:nvSpPr>
        <p:spPr>
          <a:xfrm>
            <a:off x="5097184" y="1539107"/>
            <a:ext cx="3251803" cy="35472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4" name="TextBox 33"/>
          <p:cNvSpPr txBox="1"/>
          <p:nvPr/>
        </p:nvSpPr>
        <p:spPr>
          <a:xfrm>
            <a:off x="5097185" y="1586056"/>
            <a:ext cx="3516208" cy="292388"/>
          </a:xfrm>
          <a:prstGeom prst="rect">
            <a:avLst/>
          </a:prstGeom>
          <a:noFill/>
        </p:spPr>
        <p:txBody>
          <a:bodyPr wrap="square" rtlCol="0">
            <a:spAutoFit/>
          </a:bodyPr>
          <a:lstStyle/>
          <a:p>
            <a:r>
              <a:rPr lang="sv-SE" sz="1300" dirty="0" smtClean="0"/>
              <a:t>Step 1: </a:t>
            </a:r>
            <a:r>
              <a:rPr lang="sv-SE" sz="1300" dirty="0" err="1" smtClean="0"/>
              <a:t>Define</a:t>
            </a:r>
            <a:r>
              <a:rPr lang="sv-SE" sz="1300" dirty="0" smtClean="0"/>
              <a:t> </a:t>
            </a:r>
            <a:r>
              <a:rPr lang="sv-SE" sz="1300" dirty="0" err="1" smtClean="0"/>
              <a:t>hypothesis</a:t>
            </a:r>
            <a:endParaRPr lang="sv-SE" sz="1300" dirty="0"/>
          </a:p>
        </p:txBody>
      </p:sp>
      <p:sp>
        <p:nvSpPr>
          <p:cNvPr id="35" name="Rounded Rectangle 34"/>
          <p:cNvSpPr/>
          <p:nvPr/>
        </p:nvSpPr>
        <p:spPr>
          <a:xfrm>
            <a:off x="5097184" y="1966300"/>
            <a:ext cx="3251803" cy="527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6" name="TextBox 35"/>
          <p:cNvSpPr txBox="1"/>
          <p:nvPr/>
        </p:nvSpPr>
        <p:spPr>
          <a:xfrm>
            <a:off x="5129381" y="1974426"/>
            <a:ext cx="3251802" cy="492443"/>
          </a:xfrm>
          <a:prstGeom prst="rect">
            <a:avLst/>
          </a:prstGeom>
          <a:noFill/>
        </p:spPr>
        <p:txBody>
          <a:bodyPr wrap="square" rtlCol="0">
            <a:spAutoFit/>
          </a:bodyPr>
          <a:lstStyle/>
          <a:p>
            <a:r>
              <a:rPr lang="sv-SE" sz="1300" dirty="0" smtClean="0"/>
              <a:t>Step 2: </a:t>
            </a:r>
            <a:r>
              <a:rPr lang="sv-SE" sz="1300" dirty="0" err="1" smtClean="0"/>
              <a:t>Gather</a:t>
            </a:r>
            <a:r>
              <a:rPr lang="sv-SE" sz="1300" dirty="0" smtClean="0"/>
              <a:t> and test data from </a:t>
            </a:r>
            <a:r>
              <a:rPr lang="sv-SE" sz="1300" dirty="0" err="1" smtClean="0"/>
              <a:t>multiple</a:t>
            </a:r>
            <a:r>
              <a:rPr lang="sv-SE" sz="1300" dirty="0" smtClean="0"/>
              <a:t> data </a:t>
            </a:r>
            <a:r>
              <a:rPr lang="sv-SE" sz="1300" dirty="0" err="1" smtClean="0"/>
              <a:t>sources</a:t>
            </a:r>
            <a:r>
              <a:rPr lang="sv-SE" sz="1300" dirty="0" smtClean="0"/>
              <a:t> </a:t>
            </a:r>
            <a:r>
              <a:rPr lang="sv-SE" sz="1300" dirty="0" err="1" smtClean="0"/>
              <a:t>using</a:t>
            </a:r>
            <a:r>
              <a:rPr lang="sv-SE" sz="1300" dirty="0" smtClean="0"/>
              <a:t> an </a:t>
            </a:r>
            <a:r>
              <a:rPr lang="sv-SE" sz="1300" dirty="0" err="1" smtClean="0"/>
              <a:t>analytic</a:t>
            </a:r>
            <a:r>
              <a:rPr lang="sv-SE" sz="1300" dirty="0" smtClean="0"/>
              <a:t> </a:t>
            </a:r>
            <a:r>
              <a:rPr lang="sv-SE" sz="1300" dirty="0" err="1" smtClean="0"/>
              <a:t>sandbox</a:t>
            </a:r>
            <a:endParaRPr lang="sv-SE" sz="1300" dirty="0"/>
          </a:p>
        </p:txBody>
      </p:sp>
      <p:sp>
        <p:nvSpPr>
          <p:cNvPr id="37" name="Rounded Rectangle 36"/>
          <p:cNvSpPr/>
          <p:nvPr/>
        </p:nvSpPr>
        <p:spPr>
          <a:xfrm>
            <a:off x="5107831" y="2558855"/>
            <a:ext cx="3251802" cy="5204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8" name="TextBox 37"/>
          <p:cNvSpPr txBox="1"/>
          <p:nvPr/>
        </p:nvSpPr>
        <p:spPr>
          <a:xfrm>
            <a:off x="5107830" y="2557002"/>
            <a:ext cx="3516208" cy="492443"/>
          </a:xfrm>
          <a:prstGeom prst="rect">
            <a:avLst/>
          </a:prstGeom>
          <a:noFill/>
        </p:spPr>
        <p:txBody>
          <a:bodyPr wrap="square" rtlCol="0">
            <a:spAutoFit/>
          </a:bodyPr>
          <a:lstStyle/>
          <a:p>
            <a:r>
              <a:rPr lang="sv-SE" sz="1300" dirty="0" smtClean="0"/>
              <a:t>Step 3: Build data </a:t>
            </a:r>
            <a:r>
              <a:rPr lang="sv-SE" sz="1300" dirty="0" err="1" smtClean="0"/>
              <a:t>model</a:t>
            </a:r>
            <a:r>
              <a:rPr lang="sv-SE" sz="1300" dirty="0" smtClean="0"/>
              <a:t> </a:t>
            </a:r>
            <a:r>
              <a:rPr lang="sv-SE" sz="1300" dirty="0" err="1" smtClean="0"/>
              <a:t>when</a:t>
            </a:r>
            <a:r>
              <a:rPr lang="sv-SE" sz="1300" dirty="0" smtClean="0"/>
              <a:t> </a:t>
            </a:r>
            <a:r>
              <a:rPr lang="sv-SE" sz="1300" dirty="0" err="1" smtClean="0"/>
              <a:t>knowing</a:t>
            </a:r>
            <a:r>
              <a:rPr lang="sv-SE" sz="1300" dirty="0" smtClean="0"/>
              <a:t> </a:t>
            </a:r>
            <a:r>
              <a:rPr lang="sv-SE" sz="1300" dirty="0" err="1" smtClean="0"/>
              <a:t>what</a:t>
            </a:r>
            <a:r>
              <a:rPr lang="sv-SE" sz="1300" dirty="0" smtClean="0"/>
              <a:t> data </a:t>
            </a:r>
            <a:r>
              <a:rPr lang="sv-SE" sz="1300" dirty="0" err="1" smtClean="0"/>
              <a:t>sources</a:t>
            </a:r>
            <a:r>
              <a:rPr lang="sv-SE" sz="1300" dirty="0" smtClean="0"/>
              <a:t> to </a:t>
            </a:r>
            <a:r>
              <a:rPr lang="sv-SE" sz="1300" dirty="0" err="1" smtClean="0"/>
              <a:t>use</a:t>
            </a:r>
            <a:r>
              <a:rPr lang="sv-SE" sz="1300" dirty="0" smtClean="0"/>
              <a:t> (Schema on query)</a:t>
            </a:r>
            <a:endParaRPr lang="sv-SE" sz="1300" dirty="0"/>
          </a:p>
        </p:txBody>
      </p:sp>
      <p:sp>
        <p:nvSpPr>
          <p:cNvPr id="39" name="Rounded Rectangle 38"/>
          <p:cNvSpPr/>
          <p:nvPr/>
        </p:nvSpPr>
        <p:spPr>
          <a:xfrm>
            <a:off x="5097184" y="3734752"/>
            <a:ext cx="3251802" cy="4890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40" name="TextBox 39"/>
          <p:cNvSpPr txBox="1"/>
          <p:nvPr/>
        </p:nvSpPr>
        <p:spPr>
          <a:xfrm>
            <a:off x="5138796" y="3731396"/>
            <a:ext cx="3019874" cy="492443"/>
          </a:xfrm>
          <a:prstGeom prst="rect">
            <a:avLst/>
          </a:prstGeom>
          <a:noFill/>
        </p:spPr>
        <p:txBody>
          <a:bodyPr wrap="square" rtlCol="0">
            <a:spAutoFit/>
          </a:bodyPr>
          <a:lstStyle/>
          <a:p>
            <a:r>
              <a:rPr lang="sv-SE" sz="1300" dirty="0" smtClean="0"/>
              <a:t>Step 5: Build </a:t>
            </a:r>
            <a:r>
              <a:rPr lang="sv-SE" sz="1300" dirty="0" err="1" smtClean="0"/>
              <a:t>analytic</a:t>
            </a:r>
            <a:r>
              <a:rPr lang="sv-SE" sz="1300" dirty="0" smtClean="0"/>
              <a:t> </a:t>
            </a:r>
            <a:r>
              <a:rPr lang="sv-SE" sz="1300" dirty="0" err="1" smtClean="0"/>
              <a:t>models</a:t>
            </a:r>
            <a:r>
              <a:rPr lang="sv-SE" sz="1300" dirty="0"/>
              <a:t> </a:t>
            </a:r>
            <a:r>
              <a:rPr lang="sv-SE" sz="1300" dirty="0" err="1" smtClean="0"/>
              <a:t>using</a:t>
            </a:r>
            <a:r>
              <a:rPr lang="sv-SE" sz="1300" dirty="0" smtClean="0"/>
              <a:t> different </a:t>
            </a:r>
            <a:r>
              <a:rPr lang="sv-SE" sz="1300" dirty="0" err="1" smtClean="0"/>
              <a:t>analytic</a:t>
            </a:r>
            <a:r>
              <a:rPr lang="sv-SE" sz="1300" dirty="0" smtClean="0"/>
              <a:t> </a:t>
            </a:r>
            <a:r>
              <a:rPr lang="sv-SE" sz="1300" dirty="0" err="1" smtClean="0"/>
              <a:t>techniques</a:t>
            </a:r>
            <a:r>
              <a:rPr lang="sv-SE" sz="1300" dirty="0"/>
              <a:t>/</a:t>
            </a:r>
            <a:r>
              <a:rPr lang="sv-SE" sz="1300" dirty="0" err="1" smtClean="0"/>
              <a:t>algorithms</a:t>
            </a:r>
            <a:endParaRPr lang="sv-SE" sz="1300" dirty="0"/>
          </a:p>
        </p:txBody>
      </p:sp>
      <p:sp>
        <p:nvSpPr>
          <p:cNvPr id="41" name="Rounded Rectangle 40"/>
          <p:cNvSpPr/>
          <p:nvPr/>
        </p:nvSpPr>
        <p:spPr>
          <a:xfrm>
            <a:off x="5129381" y="4280055"/>
            <a:ext cx="3251802" cy="3436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42" name="TextBox 41"/>
          <p:cNvSpPr txBox="1"/>
          <p:nvPr/>
        </p:nvSpPr>
        <p:spPr>
          <a:xfrm>
            <a:off x="5129381" y="4315900"/>
            <a:ext cx="3381208" cy="292388"/>
          </a:xfrm>
          <a:prstGeom prst="rect">
            <a:avLst/>
          </a:prstGeom>
          <a:noFill/>
        </p:spPr>
        <p:txBody>
          <a:bodyPr wrap="square" rtlCol="0">
            <a:spAutoFit/>
          </a:bodyPr>
          <a:lstStyle/>
          <a:p>
            <a:r>
              <a:rPr lang="sv-SE" sz="1300" dirty="0" smtClean="0"/>
              <a:t>Step 6: </a:t>
            </a:r>
            <a:r>
              <a:rPr lang="sv-SE" sz="1300" dirty="0" err="1" smtClean="0"/>
              <a:t>Evaluate</a:t>
            </a:r>
            <a:r>
              <a:rPr lang="sv-SE" sz="1300" dirty="0" smtClean="0"/>
              <a:t> the </a:t>
            </a:r>
            <a:r>
              <a:rPr lang="sv-SE" sz="1300" dirty="0" err="1" smtClean="0"/>
              <a:t>models</a:t>
            </a:r>
            <a:r>
              <a:rPr lang="sv-SE" sz="1300" dirty="0" smtClean="0"/>
              <a:t> </a:t>
            </a:r>
            <a:r>
              <a:rPr lang="sv-SE" sz="1300" dirty="0" err="1" smtClean="0"/>
              <a:t>goodness</a:t>
            </a:r>
            <a:r>
              <a:rPr lang="sv-SE" sz="1300" dirty="0" smtClean="0"/>
              <a:t> </a:t>
            </a:r>
            <a:r>
              <a:rPr lang="sv-SE" sz="1300" dirty="0" err="1" smtClean="0"/>
              <a:t>of</a:t>
            </a:r>
            <a:r>
              <a:rPr lang="sv-SE" sz="1300" dirty="0" smtClean="0"/>
              <a:t> fit</a:t>
            </a:r>
            <a:endParaRPr lang="sv-SE" sz="1300" dirty="0"/>
          </a:p>
        </p:txBody>
      </p:sp>
      <p:sp>
        <p:nvSpPr>
          <p:cNvPr id="43" name="Rounded Rectangle 42"/>
          <p:cNvSpPr/>
          <p:nvPr/>
        </p:nvSpPr>
        <p:spPr>
          <a:xfrm>
            <a:off x="5107830" y="3160372"/>
            <a:ext cx="3251802" cy="51990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44" name="TextBox 43"/>
          <p:cNvSpPr txBox="1"/>
          <p:nvPr/>
        </p:nvSpPr>
        <p:spPr>
          <a:xfrm>
            <a:off x="5097184" y="3163397"/>
            <a:ext cx="3019874" cy="492443"/>
          </a:xfrm>
          <a:prstGeom prst="rect">
            <a:avLst/>
          </a:prstGeom>
          <a:noFill/>
        </p:spPr>
        <p:txBody>
          <a:bodyPr wrap="square" rtlCol="0">
            <a:spAutoFit/>
          </a:bodyPr>
          <a:lstStyle/>
          <a:p>
            <a:r>
              <a:rPr lang="sv-SE" sz="1300" dirty="0" smtClean="0"/>
              <a:t>Step 4: </a:t>
            </a:r>
            <a:r>
              <a:rPr lang="sv-SE" sz="1300" dirty="0" err="1" smtClean="0"/>
              <a:t>Use</a:t>
            </a:r>
            <a:r>
              <a:rPr lang="sv-SE" sz="1300" dirty="0" smtClean="0"/>
              <a:t> </a:t>
            </a:r>
            <a:r>
              <a:rPr lang="sv-SE" sz="1300" dirty="0" err="1" smtClean="0"/>
              <a:t>visualization</a:t>
            </a:r>
            <a:r>
              <a:rPr lang="sv-SE" sz="1300" dirty="0" smtClean="0"/>
              <a:t> </a:t>
            </a:r>
            <a:r>
              <a:rPr lang="sv-SE" sz="1300" dirty="0" err="1" smtClean="0"/>
              <a:t>tool</a:t>
            </a:r>
            <a:r>
              <a:rPr lang="sv-SE" sz="1300" dirty="0" smtClean="0"/>
              <a:t> to </a:t>
            </a:r>
            <a:r>
              <a:rPr lang="sv-SE" sz="1300" dirty="0" err="1" smtClean="0"/>
              <a:t>identify</a:t>
            </a:r>
            <a:r>
              <a:rPr lang="sv-SE" sz="1300" dirty="0" smtClean="0"/>
              <a:t> </a:t>
            </a:r>
            <a:r>
              <a:rPr lang="sv-SE" sz="1300" dirty="0" err="1" smtClean="0"/>
              <a:t>intresting</a:t>
            </a:r>
            <a:r>
              <a:rPr lang="sv-SE" sz="1300" dirty="0" smtClean="0"/>
              <a:t> </a:t>
            </a:r>
            <a:r>
              <a:rPr lang="sv-SE" sz="1300" dirty="0" err="1" smtClean="0"/>
              <a:t>correlations</a:t>
            </a:r>
            <a:r>
              <a:rPr lang="sv-SE" sz="1300" dirty="0" smtClean="0"/>
              <a:t> and </a:t>
            </a:r>
            <a:r>
              <a:rPr lang="sv-SE" sz="1300" dirty="0" err="1" smtClean="0"/>
              <a:t>outliers</a:t>
            </a:r>
            <a:r>
              <a:rPr lang="sv-SE" sz="1300" dirty="0" smtClean="0"/>
              <a:t> to test </a:t>
            </a:r>
            <a:endParaRPr lang="sv-SE" sz="1300" dirty="0"/>
          </a:p>
        </p:txBody>
      </p:sp>
    </p:spTree>
    <p:extLst>
      <p:ext uri="{BB962C8B-B14F-4D97-AF65-F5344CB8AC3E}">
        <p14:creationId xmlns:p14="http://schemas.microsoft.com/office/powerpoint/2010/main" val="1739798545"/>
      </p:ext>
    </p:extLst>
  </p:cSld>
  <p:clrMapOvr>
    <a:masterClrMapping/>
  </p:clrMapOvr>
  <mc:AlternateContent xmlns:mc="http://schemas.openxmlformats.org/markup-compatibility/2006" xmlns:p14="http://schemas.microsoft.com/office/powerpoint/2010/main">
    <mc:Choice Requires="p14">
      <p:transition spd="slow" p14:dur="2000" advTm="258840"/>
    </mc:Choice>
    <mc:Fallback xmlns="">
      <p:transition spd="slow" advTm="25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23" y="246378"/>
            <a:ext cx="8120646" cy="596700"/>
          </a:xfrm>
        </p:spPr>
        <p:txBody>
          <a:bodyPr>
            <a:normAutofit fontScale="90000"/>
          </a:bodyPr>
          <a:lstStyle/>
          <a:p>
            <a:r>
              <a:rPr lang="sv-SE" dirty="0" smtClean="0"/>
              <a:t>BI </a:t>
            </a:r>
            <a:r>
              <a:rPr lang="sv-SE" dirty="0"/>
              <a:t>vs. Data </a:t>
            </a:r>
            <a:r>
              <a:rPr lang="sv-SE" dirty="0" smtClean="0"/>
              <a:t>science</a:t>
            </a:r>
            <a:r>
              <a:rPr lang="sv-SE" dirty="0"/>
              <a:t>: The analytic approaches are </a:t>
            </a:r>
            <a:r>
              <a:rPr lang="sv-SE" dirty="0" smtClean="0"/>
              <a:t>different 1(2)</a:t>
            </a:r>
            <a:endParaRPr lang="sv-SE" dirty="0"/>
          </a:p>
        </p:txBody>
      </p:sp>
      <p:sp>
        <p:nvSpPr>
          <p:cNvPr id="6" name="Rounded Rectangle 5"/>
          <p:cNvSpPr/>
          <p:nvPr/>
        </p:nvSpPr>
        <p:spPr>
          <a:xfrm>
            <a:off x="819083" y="1538334"/>
            <a:ext cx="3882868" cy="8074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7" name="TextBox 6"/>
          <p:cNvSpPr txBox="1"/>
          <p:nvPr/>
        </p:nvSpPr>
        <p:spPr>
          <a:xfrm>
            <a:off x="782023" y="1576611"/>
            <a:ext cx="3988255" cy="692497"/>
          </a:xfrm>
          <a:prstGeom prst="rect">
            <a:avLst/>
          </a:prstGeom>
          <a:noFill/>
        </p:spPr>
        <p:txBody>
          <a:bodyPr wrap="square" rtlCol="0">
            <a:spAutoFit/>
          </a:bodyPr>
          <a:lstStyle/>
          <a:p>
            <a:r>
              <a:rPr lang="sv-SE" sz="1300" dirty="0" smtClean="0"/>
              <a:t>Step 1: Pre-build a data model (Schema on </a:t>
            </a:r>
            <a:r>
              <a:rPr lang="sv-SE" sz="1300" dirty="0" err="1" smtClean="0"/>
              <a:t>load</a:t>
            </a:r>
            <a:r>
              <a:rPr lang="sv-SE" sz="1300" dirty="0" smtClean="0"/>
              <a:t>). This is </a:t>
            </a:r>
            <a:r>
              <a:rPr lang="sv-SE" sz="1300" dirty="0" err="1" smtClean="0"/>
              <a:t>done</a:t>
            </a:r>
            <a:r>
              <a:rPr lang="sv-SE" sz="1300" dirty="0" smtClean="0"/>
              <a:t> by </a:t>
            </a:r>
            <a:r>
              <a:rPr lang="sv-SE" sz="1300" dirty="0" err="1" smtClean="0"/>
              <a:t>gather</a:t>
            </a:r>
            <a:r>
              <a:rPr lang="sv-SE" sz="1300" dirty="0" smtClean="0"/>
              <a:t> </a:t>
            </a:r>
            <a:r>
              <a:rPr lang="sv-SE" sz="1300" dirty="0" err="1" smtClean="0"/>
              <a:t>requirements</a:t>
            </a:r>
            <a:r>
              <a:rPr lang="sv-SE" sz="1300" dirty="0" smtClean="0"/>
              <a:t> from business </a:t>
            </a:r>
            <a:r>
              <a:rPr lang="sv-SE" sz="1300" dirty="0" err="1" smtClean="0"/>
              <a:t>users</a:t>
            </a:r>
            <a:r>
              <a:rPr lang="sv-SE" sz="1300" dirty="0" smtClean="0"/>
              <a:t>, by </a:t>
            </a:r>
            <a:r>
              <a:rPr lang="sv-SE" sz="1300" dirty="0" err="1" smtClean="0"/>
              <a:t>asking</a:t>
            </a:r>
            <a:r>
              <a:rPr lang="sv-SE" sz="1300" dirty="0" smtClean="0"/>
              <a:t> ”</a:t>
            </a:r>
            <a:r>
              <a:rPr lang="sv-SE" sz="1300" dirty="0" err="1" smtClean="0"/>
              <a:t>What</a:t>
            </a:r>
            <a:r>
              <a:rPr lang="sv-SE" sz="1300" dirty="0" smtClean="0"/>
              <a:t> do </a:t>
            </a:r>
            <a:r>
              <a:rPr lang="sv-SE" sz="1300" dirty="0" err="1" smtClean="0"/>
              <a:t>you</a:t>
            </a:r>
            <a:r>
              <a:rPr lang="sv-SE" sz="1300" dirty="0" smtClean="0"/>
              <a:t> </a:t>
            </a:r>
            <a:r>
              <a:rPr lang="sv-SE" sz="1300" dirty="0" err="1" smtClean="0"/>
              <a:t>want</a:t>
            </a:r>
            <a:r>
              <a:rPr lang="sv-SE" sz="1300" dirty="0" smtClean="0"/>
              <a:t> to </a:t>
            </a:r>
            <a:r>
              <a:rPr lang="sv-SE" sz="1300" dirty="0" err="1" smtClean="0"/>
              <a:t>know</a:t>
            </a:r>
            <a:r>
              <a:rPr lang="sv-SE" sz="1300" dirty="0" smtClean="0"/>
              <a:t>?”</a:t>
            </a:r>
            <a:endParaRPr lang="sv-SE" sz="1300" dirty="0"/>
          </a:p>
        </p:txBody>
      </p:sp>
      <p:sp>
        <p:nvSpPr>
          <p:cNvPr id="8" name="Rounded Rectangle 7"/>
          <p:cNvSpPr/>
          <p:nvPr/>
        </p:nvSpPr>
        <p:spPr>
          <a:xfrm>
            <a:off x="829729" y="3270556"/>
            <a:ext cx="3882867" cy="5233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9" name="TextBox 8"/>
          <p:cNvSpPr txBox="1"/>
          <p:nvPr/>
        </p:nvSpPr>
        <p:spPr>
          <a:xfrm>
            <a:off x="866789" y="3239726"/>
            <a:ext cx="3748077" cy="492443"/>
          </a:xfrm>
          <a:prstGeom prst="rect">
            <a:avLst/>
          </a:prstGeom>
          <a:noFill/>
        </p:spPr>
        <p:txBody>
          <a:bodyPr wrap="square" rtlCol="0">
            <a:spAutoFit/>
          </a:bodyPr>
          <a:lstStyle/>
          <a:p>
            <a:r>
              <a:rPr lang="sv-SE" sz="1300" dirty="0" smtClean="0"/>
              <a:t>Step 3: </a:t>
            </a:r>
            <a:r>
              <a:rPr lang="sv-SE" sz="1300" dirty="0" err="1" smtClean="0"/>
              <a:t>Generate</a:t>
            </a:r>
            <a:r>
              <a:rPr lang="sv-SE" sz="1300" dirty="0" smtClean="0"/>
              <a:t> SQL </a:t>
            </a:r>
            <a:r>
              <a:rPr lang="sv-SE" sz="1300" dirty="0" err="1" smtClean="0"/>
              <a:t>queries</a:t>
            </a:r>
            <a:r>
              <a:rPr lang="sv-SE" sz="1300" dirty="0" smtClean="0"/>
              <a:t>. This is </a:t>
            </a:r>
            <a:r>
              <a:rPr lang="sv-SE" sz="1300" dirty="0" err="1" smtClean="0"/>
              <a:t>done</a:t>
            </a:r>
            <a:r>
              <a:rPr lang="sv-SE" sz="1300" dirty="0" smtClean="0"/>
              <a:t> </a:t>
            </a:r>
            <a:r>
              <a:rPr lang="sv-SE" sz="1300" dirty="0" err="1" smtClean="0"/>
              <a:t>automatically</a:t>
            </a:r>
            <a:r>
              <a:rPr lang="sv-SE" sz="1300" dirty="0" smtClean="0"/>
              <a:t> by </a:t>
            </a:r>
            <a:r>
              <a:rPr lang="sv-SE" sz="1300" dirty="0" err="1" smtClean="0"/>
              <a:t>using</a:t>
            </a:r>
            <a:r>
              <a:rPr lang="sv-SE" sz="1300" dirty="0" smtClean="0"/>
              <a:t> the BI </a:t>
            </a:r>
            <a:r>
              <a:rPr lang="sv-SE" sz="1300" dirty="0" err="1" smtClean="0"/>
              <a:t>tool</a:t>
            </a:r>
            <a:endParaRPr lang="sv-SE" sz="1300" dirty="0"/>
          </a:p>
        </p:txBody>
      </p:sp>
      <p:sp>
        <p:nvSpPr>
          <p:cNvPr id="10" name="Rounded Rectangle 9"/>
          <p:cNvSpPr/>
          <p:nvPr/>
        </p:nvSpPr>
        <p:spPr>
          <a:xfrm>
            <a:off x="819083" y="3902892"/>
            <a:ext cx="3882867" cy="7152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1" name="TextBox 10"/>
          <p:cNvSpPr txBox="1"/>
          <p:nvPr/>
        </p:nvSpPr>
        <p:spPr>
          <a:xfrm>
            <a:off x="846979" y="3871920"/>
            <a:ext cx="3864270" cy="692497"/>
          </a:xfrm>
          <a:prstGeom prst="rect">
            <a:avLst/>
          </a:prstGeom>
          <a:noFill/>
        </p:spPr>
        <p:txBody>
          <a:bodyPr wrap="square" rtlCol="0">
            <a:spAutoFit/>
          </a:bodyPr>
          <a:lstStyle/>
          <a:p>
            <a:r>
              <a:rPr lang="sv-SE" sz="1300" dirty="0" smtClean="0"/>
              <a:t>Step 4: </a:t>
            </a:r>
            <a:r>
              <a:rPr lang="sv-SE" sz="1300" dirty="0" err="1" smtClean="0"/>
              <a:t>Create</a:t>
            </a:r>
            <a:r>
              <a:rPr lang="sv-SE" sz="1300" dirty="0" smtClean="0"/>
              <a:t> the </a:t>
            </a:r>
            <a:r>
              <a:rPr lang="sv-SE" sz="1300" dirty="0" err="1" smtClean="0"/>
              <a:t>report</a:t>
            </a:r>
            <a:r>
              <a:rPr lang="sv-SE" sz="1300" dirty="0" smtClean="0"/>
              <a:t>/</a:t>
            </a:r>
            <a:r>
              <a:rPr lang="sv-SE" sz="1300" dirty="0" err="1" smtClean="0"/>
              <a:t>dashbord</a:t>
            </a:r>
            <a:r>
              <a:rPr lang="sv-SE" sz="1300" dirty="0" smtClean="0"/>
              <a:t> </a:t>
            </a:r>
            <a:r>
              <a:rPr lang="sv-SE" sz="1300" dirty="0" err="1" smtClean="0"/>
              <a:t>widget</a:t>
            </a:r>
            <a:r>
              <a:rPr lang="sv-SE" sz="1300" dirty="0" smtClean="0"/>
              <a:t>. The BI </a:t>
            </a:r>
            <a:r>
              <a:rPr lang="sv-SE" sz="1300" dirty="0" err="1" smtClean="0"/>
              <a:t>tool</a:t>
            </a:r>
            <a:r>
              <a:rPr lang="sv-SE" sz="1300" dirty="0" smtClean="0"/>
              <a:t> is </a:t>
            </a:r>
            <a:r>
              <a:rPr lang="sv-SE" sz="1300" dirty="0" err="1" smtClean="0"/>
              <a:t>used</a:t>
            </a:r>
            <a:r>
              <a:rPr lang="sv-SE" sz="1300" dirty="0" smtClean="0"/>
              <a:t> to </a:t>
            </a:r>
            <a:r>
              <a:rPr lang="sv-SE" sz="1300" dirty="0" err="1" smtClean="0"/>
              <a:t>apply</a:t>
            </a:r>
            <a:r>
              <a:rPr lang="sv-SE" sz="1300" dirty="0" smtClean="0"/>
              <a:t> SQL </a:t>
            </a:r>
            <a:r>
              <a:rPr lang="sv-SE" sz="1300" dirty="0" err="1" smtClean="0"/>
              <a:t>queries</a:t>
            </a:r>
            <a:r>
              <a:rPr lang="sv-SE" sz="1300" dirty="0" smtClean="0"/>
              <a:t> </a:t>
            </a:r>
            <a:r>
              <a:rPr lang="sv-SE" sz="1300" dirty="0" err="1" smtClean="0"/>
              <a:t>against</a:t>
            </a:r>
            <a:r>
              <a:rPr lang="sv-SE" sz="1300" dirty="0" smtClean="0"/>
              <a:t> the data in the DW and </a:t>
            </a:r>
            <a:r>
              <a:rPr lang="sv-SE" sz="1300" dirty="0" err="1" smtClean="0"/>
              <a:t>visualize</a:t>
            </a:r>
            <a:r>
              <a:rPr lang="sv-SE" sz="1300" dirty="0" smtClean="0"/>
              <a:t> the </a:t>
            </a:r>
            <a:r>
              <a:rPr lang="sv-SE" sz="1300" dirty="0" err="1" smtClean="0"/>
              <a:t>result</a:t>
            </a:r>
            <a:r>
              <a:rPr lang="sv-SE" sz="1300" dirty="0" smtClean="0"/>
              <a:t> </a:t>
            </a:r>
            <a:r>
              <a:rPr lang="sv-SE" sz="1300" dirty="0" err="1" smtClean="0"/>
              <a:t>graphically</a:t>
            </a:r>
            <a:endParaRPr lang="sv-SE" sz="1300" dirty="0"/>
          </a:p>
        </p:txBody>
      </p:sp>
      <p:sp>
        <p:nvSpPr>
          <p:cNvPr id="14" name="Rounded Rectangle 13"/>
          <p:cNvSpPr/>
          <p:nvPr/>
        </p:nvSpPr>
        <p:spPr>
          <a:xfrm>
            <a:off x="5097184" y="1539107"/>
            <a:ext cx="3251803" cy="35472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5" name="TextBox 14"/>
          <p:cNvSpPr txBox="1"/>
          <p:nvPr/>
        </p:nvSpPr>
        <p:spPr>
          <a:xfrm>
            <a:off x="5097185" y="1586056"/>
            <a:ext cx="3516208" cy="292388"/>
          </a:xfrm>
          <a:prstGeom prst="rect">
            <a:avLst/>
          </a:prstGeom>
          <a:noFill/>
        </p:spPr>
        <p:txBody>
          <a:bodyPr wrap="square" rtlCol="0">
            <a:spAutoFit/>
          </a:bodyPr>
          <a:lstStyle/>
          <a:p>
            <a:r>
              <a:rPr lang="sv-SE" sz="1300" dirty="0" smtClean="0"/>
              <a:t>Step 1: </a:t>
            </a:r>
            <a:r>
              <a:rPr lang="sv-SE" sz="1300" dirty="0" err="1" smtClean="0"/>
              <a:t>Define</a:t>
            </a:r>
            <a:r>
              <a:rPr lang="sv-SE" sz="1300" dirty="0" smtClean="0"/>
              <a:t> </a:t>
            </a:r>
            <a:r>
              <a:rPr lang="sv-SE" sz="1300" dirty="0" err="1" smtClean="0"/>
              <a:t>hypothesis</a:t>
            </a:r>
            <a:endParaRPr lang="sv-SE" sz="1300" dirty="0"/>
          </a:p>
        </p:txBody>
      </p:sp>
      <p:sp>
        <p:nvSpPr>
          <p:cNvPr id="16" name="Rounded Rectangle 15"/>
          <p:cNvSpPr/>
          <p:nvPr/>
        </p:nvSpPr>
        <p:spPr>
          <a:xfrm>
            <a:off x="5097184" y="1966300"/>
            <a:ext cx="3251803" cy="527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7" name="TextBox 16"/>
          <p:cNvSpPr txBox="1"/>
          <p:nvPr/>
        </p:nvSpPr>
        <p:spPr>
          <a:xfrm>
            <a:off x="5129381" y="1974426"/>
            <a:ext cx="3251802" cy="492443"/>
          </a:xfrm>
          <a:prstGeom prst="rect">
            <a:avLst/>
          </a:prstGeom>
          <a:noFill/>
        </p:spPr>
        <p:txBody>
          <a:bodyPr wrap="square" rtlCol="0">
            <a:spAutoFit/>
          </a:bodyPr>
          <a:lstStyle/>
          <a:p>
            <a:r>
              <a:rPr lang="sv-SE" sz="1300" dirty="0" smtClean="0"/>
              <a:t>Step 2: </a:t>
            </a:r>
            <a:r>
              <a:rPr lang="sv-SE" sz="1300" dirty="0" err="1" smtClean="0"/>
              <a:t>Gather</a:t>
            </a:r>
            <a:r>
              <a:rPr lang="sv-SE" sz="1300" dirty="0" smtClean="0"/>
              <a:t> and test data from </a:t>
            </a:r>
            <a:r>
              <a:rPr lang="sv-SE" sz="1300" dirty="0" err="1" smtClean="0"/>
              <a:t>multiple</a:t>
            </a:r>
            <a:r>
              <a:rPr lang="sv-SE" sz="1300" dirty="0" smtClean="0"/>
              <a:t> data </a:t>
            </a:r>
            <a:r>
              <a:rPr lang="sv-SE" sz="1300" dirty="0" err="1" smtClean="0"/>
              <a:t>sources</a:t>
            </a:r>
            <a:r>
              <a:rPr lang="sv-SE" sz="1300" dirty="0" smtClean="0"/>
              <a:t> </a:t>
            </a:r>
            <a:r>
              <a:rPr lang="sv-SE" sz="1300" dirty="0" err="1" smtClean="0"/>
              <a:t>using</a:t>
            </a:r>
            <a:r>
              <a:rPr lang="sv-SE" sz="1300" dirty="0" smtClean="0"/>
              <a:t> an </a:t>
            </a:r>
            <a:r>
              <a:rPr lang="sv-SE" sz="1300" dirty="0" err="1" smtClean="0"/>
              <a:t>analytic</a:t>
            </a:r>
            <a:r>
              <a:rPr lang="sv-SE" sz="1300" dirty="0" smtClean="0"/>
              <a:t> </a:t>
            </a:r>
            <a:r>
              <a:rPr lang="sv-SE" sz="1300" dirty="0" err="1" smtClean="0"/>
              <a:t>sandbox</a:t>
            </a:r>
            <a:endParaRPr lang="sv-SE" sz="1300" dirty="0"/>
          </a:p>
        </p:txBody>
      </p:sp>
      <p:sp>
        <p:nvSpPr>
          <p:cNvPr id="18" name="Rounded Rectangle 17"/>
          <p:cNvSpPr/>
          <p:nvPr/>
        </p:nvSpPr>
        <p:spPr>
          <a:xfrm>
            <a:off x="5107831" y="2558855"/>
            <a:ext cx="3251802" cy="5204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9" name="TextBox 18"/>
          <p:cNvSpPr txBox="1"/>
          <p:nvPr/>
        </p:nvSpPr>
        <p:spPr>
          <a:xfrm>
            <a:off x="5107830" y="2557002"/>
            <a:ext cx="3516208" cy="492443"/>
          </a:xfrm>
          <a:prstGeom prst="rect">
            <a:avLst/>
          </a:prstGeom>
          <a:noFill/>
        </p:spPr>
        <p:txBody>
          <a:bodyPr wrap="square" rtlCol="0">
            <a:spAutoFit/>
          </a:bodyPr>
          <a:lstStyle/>
          <a:p>
            <a:r>
              <a:rPr lang="sv-SE" sz="1300" dirty="0" smtClean="0"/>
              <a:t>Step 3: Build data </a:t>
            </a:r>
            <a:r>
              <a:rPr lang="sv-SE" sz="1300" dirty="0" err="1" smtClean="0"/>
              <a:t>model</a:t>
            </a:r>
            <a:r>
              <a:rPr lang="sv-SE" sz="1300" dirty="0" smtClean="0"/>
              <a:t> </a:t>
            </a:r>
            <a:r>
              <a:rPr lang="sv-SE" sz="1300" dirty="0" err="1" smtClean="0"/>
              <a:t>when</a:t>
            </a:r>
            <a:r>
              <a:rPr lang="sv-SE" sz="1300" dirty="0" smtClean="0"/>
              <a:t> </a:t>
            </a:r>
            <a:r>
              <a:rPr lang="sv-SE" sz="1300" dirty="0" err="1" smtClean="0"/>
              <a:t>knowing</a:t>
            </a:r>
            <a:r>
              <a:rPr lang="sv-SE" sz="1300" dirty="0" smtClean="0"/>
              <a:t> </a:t>
            </a:r>
            <a:r>
              <a:rPr lang="sv-SE" sz="1300" dirty="0" err="1" smtClean="0"/>
              <a:t>what</a:t>
            </a:r>
            <a:r>
              <a:rPr lang="sv-SE" sz="1300" dirty="0" smtClean="0"/>
              <a:t> data </a:t>
            </a:r>
            <a:r>
              <a:rPr lang="sv-SE" sz="1300" dirty="0" err="1" smtClean="0"/>
              <a:t>sources</a:t>
            </a:r>
            <a:r>
              <a:rPr lang="sv-SE" sz="1300" dirty="0" smtClean="0"/>
              <a:t> to </a:t>
            </a:r>
            <a:r>
              <a:rPr lang="sv-SE" sz="1300" dirty="0" err="1" smtClean="0"/>
              <a:t>use</a:t>
            </a:r>
            <a:r>
              <a:rPr lang="sv-SE" sz="1300" dirty="0" smtClean="0"/>
              <a:t> (Schema on query)</a:t>
            </a:r>
            <a:endParaRPr lang="sv-SE" sz="1300" dirty="0"/>
          </a:p>
        </p:txBody>
      </p:sp>
      <p:sp>
        <p:nvSpPr>
          <p:cNvPr id="20" name="Rounded Rectangle 19"/>
          <p:cNvSpPr/>
          <p:nvPr/>
        </p:nvSpPr>
        <p:spPr>
          <a:xfrm>
            <a:off x="5097184" y="3734752"/>
            <a:ext cx="3251802" cy="4890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21" name="TextBox 20"/>
          <p:cNvSpPr txBox="1"/>
          <p:nvPr/>
        </p:nvSpPr>
        <p:spPr>
          <a:xfrm>
            <a:off x="5138796" y="3731396"/>
            <a:ext cx="3019874" cy="492443"/>
          </a:xfrm>
          <a:prstGeom prst="rect">
            <a:avLst/>
          </a:prstGeom>
          <a:noFill/>
        </p:spPr>
        <p:txBody>
          <a:bodyPr wrap="square" rtlCol="0">
            <a:spAutoFit/>
          </a:bodyPr>
          <a:lstStyle/>
          <a:p>
            <a:r>
              <a:rPr lang="sv-SE" sz="1300" dirty="0" smtClean="0"/>
              <a:t>Step 5: Build </a:t>
            </a:r>
            <a:r>
              <a:rPr lang="sv-SE" sz="1300" dirty="0" err="1" smtClean="0"/>
              <a:t>analytic</a:t>
            </a:r>
            <a:r>
              <a:rPr lang="sv-SE" sz="1300" dirty="0" smtClean="0"/>
              <a:t> </a:t>
            </a:r>
            <a:r>
              <a:rPr lang="sv-SE" sz="1300" dirty="0" err="1" smtClean="0"/>
              <a:t>models</a:t>
            </a:r>
            <a:r>
              <a:rPr lang="sv-SE" sz="1300" dirty="0"/>
              <a:t> </a:t>
            </a:r>
            <a:r>
              <a:rPr lang="sv-SE" sz="1300" dirty="0" err="1" smtClean="0"/>
              <a:t>using</a:t>
            </a:r>
            <a:r>
              <a:rPr lang="sv-SE" sz="1300" dirty="0" smtClean="0"/>
              <a:t> different </a:t>
            </a:r>
            <a:r>
              <a:rPr lang="sv-SE" sz="1300" dirty="0" err="1" smtClean="0"/>
              <a:t>analytic</a:t>
            </a:r>
            <a:r>
              <a:rPr lang="sv-SE" sz="1300" dirty="0" smtClean="0"/>
              <a:t> </a:t>
            </a:r>
            <a:r>
              <a:rPr lang="sv-SE" sz="1300" dirty="0" err="1" smtClean="0"/>
              <a:t>techniques</a:t>
            </a:r>
            <a:r>
              <a:rPr lang="sv-SE" sz="1300" dirty="0"/>
              <a:t>/</a:t>
            </a:r>
            <a:r>
              <a:rPr lang="sv-SE" sz="1300" dirty="0" err="1" smtClean="0"/>
              <a:t>algorithms</a:t>
            </a:r>
            <a:endParaRPr lang="sv-SE" sz="1300" dirty="0"/>
          </a:p>
        </p:txBody>
      </p:sp>
      <p:sp>
        <p:nvSpPr>
          <p:cNvPr id="22" name="TextBox 21"/>
          <p:cNvSpPr txBox="1"/>
          <p:nvPr/>
        </p:nvSpPr>
        <p:spPr>
          <a:xfrm>
            <a:off x="829729" y="1138959"/>
            <a:ext cx="2084866" cy="369332"/>
          </a:xfrm>
          <a:prstGeom prst="rect">
            <a:avLst/>
          </a:prstGeom>
          <a:noFill/>
        </p:spPr>
        <p:txBody>
          <a:bodyPr wrap="none" rtlCol="0">
            <a:spAutoFit/>
          </a:bodyPr>
          <a:lstStyle/>
          <a:p>
            <a:r>
              <a:rPr lang="sv-SE" dirty="0" smtClean="0"/>
              <a:t>BI analytic approach</a:t>
            </a:r>
            <a:endParaRPr lang="sv-SE" dirty="0"/>
          </a:p>
        </p:txBody>
      </p:sp>
      <p:sp>
        <p:nvSpPr>
          <p:cNvPr id="23" name="TextBox 22"/>
          <p:cNvSpPr txBox="1"/>
          <p:nvPr/>
        </p:nvSpPr>
        <p:spPr>
          <a:xfrm>
            <a:off x="5097185" y="1122054"/>
            <a:ext cx="3081806" cy="369332"/>
          </a:xfrm>
          <a:prstGeom prst="rect">
            <a:avLst/>
          </a:prstGeom>
          <a:noFill/>
        </p:spPr>
        <p:txBody>
          <a:bodyPr wrap="none" rtlCol="0">
            <a:spAutoFit/>
          </a:bodyPr>
          <a:lstStyle/>
          <a:p>
            <a:r>
              <a:rPr lang="sv-SE" dirty="0" smtClean="0"/>
              <a:t>Data science analytic approach</a:t>
            </a:r>
            <a:endParaRPr lang="sv-SE" dirty="0"/>
          </a:p>
        </p:txBody>
      </p:sp>
      <p:sp>
        <p:nvSpPr>
          <p:cNvPr id="24" name="Rounded Rectangle 23"/>
          <p:cNvSpPr/>
          <p:nvPr/>
        </p:nvSpPr>
        <p:spPr>
          <a:xfrm>
            <a:off x="5129381" y="4280055"/>
            <a:ext cx="3251802" cy="3436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25" name="TextBox 24"/>
          <p:cNvSpPr txBox="1"/>
          <p:nvPr/>
        </p:nvSpPr>
        <p:spPr>
          <a:xfrm>
            <a:off x="5129381" y="4315900"/>
            <a:ext cx="3381208" cy="292388"/>
          </a:xfrm>
          <a:prstGeom prst="rect">
            <a:avLst/>
          </a:prstGeom>
          <a:noFill/>
        </p:spPr>
        <p:txBody>
          <a:bodyPr wrap="square" rtlCol="0">
            <a:spAutoFit/>
          </a:bodyPr>
          <a:lstStyle/>
          <a:p>
            <a:r>
              <a:rPr lang="sv-SE" sz="1300" dirty="0" smtClean="0"/>
              <a:t>Step 6: </a:t>
            </a:r>
            <a:r>
              <a:rPr lang="sv-SE" sz="1300" dirty="0" err="1" smtClean="0"/>
              <a:t>Evaluate</a:t>
            </a:r>
            <a:r>
              <a:rPr lang="sv-SE" sz="1300" dirty="0" smtClean="0"/>
              <a:t> the </a:t>
            </a:r>
            <a:r>
              <a:rPr lang="sv-SE" sz="1300" dirty="0" err="1" smtClean="0"/>
              <a:t>models</a:t>
            </a:r>
            <a:r>
              <a:rPr lang="sv-SE" sz="1300" dirty="0" smtClean="0"/>
              <a:t> </a:t>
            </a:r>
            <a:r>
              <a:rPr lang="sv-SE" sz="1300" dirty="0" err="1" smtClean="0"/>
              <a:t>goodness</a:t>
            </a:r>
            <a:r>
              <a:rPr lang="sv-SE" sz="1300" dirty="0" smtClean="0"/>
              <a:t> </a:t>
            </a:r>
            <a:r>
              <a:rPr lang="sv-SE" sz="1300" dirty="0" err="1" smtClean="0"/>
              <a:t>of</a:t>
            </a:r>
            <a:r>
              <a:rPr lang="sv-SE" sz="1300" dirty="0" smtClean="0"/>
              <a:t> fit</a:t>
            </a:r>
            <a:endParaRPr lang="sv-SE" sz="1300" dirty="0"/>
          </a:p>
        </p:txBody>
      </p:sp>
      <p:sp>
        <p:nvSpPr>
          <p:cNvPr id="28" name="TextBox 27"/>
          <p:cNvSpPr txBox="1"/>
          <p:nvPr/>
        </p:nvSpPr>
        <p:spPr>
          <a:xfrm>
            <a:off x="5441672" y="4867317"/>
            <a:ext cx="3068917" cy="292388"/>
          </a:xfrm>
          <a:prstGeom prst="rect">
            <a:avLst/>
          </a:prstGeom>
          <a:noFill/>
        </p:spPr>
        <p:txBody>
          <a:bodyPr wrap="none" rtlCol="0">
            <a:spAutoFit/>
          </a:bodyPr>
          <a:lstStyle/>
          <a:p>
            <a:r>
              <a:rPr lang="sv-SE" sz="1300" dirty="0"/>
              <a:t>(Bill Schmarzo, Big Data MBA, Wiley, 2016)</a:t>
            </a:r>
          </a:p>
        </p:txBody>
      </p:sp>
      <p:sp>
        <p:nvSpPr>
          <p:cNvPr id="30" name="Rounded Rectangle 29"/>
          <p:cNvSpPr/>
          <p:nvPr/>
        </p:nvSpPr>
        <p:spPr>
          <a:xfrm>
            <a:off x="837681" y="2436770"/>
            <a:ext cx="3882867" cy="714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1" name="TextBox 30"/>
          <p:cNvSpPr txBox="1"/>
          <p:nvPr/>
        </p:nvSpPr>
        <p:spPr>
          <a:xfrm>
            <a:off x="848257" y="2421786"/>
            <a:ext cx="3922021" cy="692497"/>
          </a:xfrm>
          <a:prstGeom prst="rect">
            <a:avLst/>
          </a:prstGeom>
          <a:noFill/>
        </p:spPr>
        <p:txBody>
          <a:bodyPr wrap="square" rtlCol="0">
            <a:spAutoFit/>
          </a:bodyPr>
          <a:lstStyle/>
          <a:p>
            <a:r>
              <a:rPr lang="sv-SE" sz="1300" dirty="0" smtClean="0"/>
              <a:t>Step 2: </a:t>
            </a:r>
            <a:r>
              <a:rPr lang="sv-SE" sz="1300" dirty="0" err="1" smtClean="0"/>
              <a:t>Define</a:t>
            </a:r>
            <a:r>
              <a:rPr lang="sv-SE" sz="1300" dirty="0" smtClean="0"/>
              <a:t> the </a:t>
            </a:r>
            <a:r>
              <a:rPr lang="sv-SE" sz="1300" dirty="0" err="1" smtClean="0"/>
              <a:t>report</a:t>
            </a:r>
            <a:r>
              <a:rPr lang="sv-SE" sz="1300" dirty="0" smtClean="0"/>
              <a:t>/</a:t>
            </a:r>
            <a:r>
              <a:rPr lang="sv-SE" sz="1300" dirty="0" err="1" smtClean="0"/>
              <a:t>queries</a:t>
            </a:r>
            <a:r>
              <a:rPr lang="sv-SE" sz="1300" dirty="0" smtClean="0"/>
              <a:t>. This is </a:t>
            </a:r>
            <a:r>
              <a:rPr lang="sv-SE" sz="1300" dirty="0" err="1" smtClean="0"/>
              <a:t>done</a:t>
            </a:r>
            <a:r>
              <a:rPr lang="sv-SE" sz="1300" dirty="0" smtClean="0"/>
              <a:t> by </a:t>
            </a:r>
            <a:r>
              <a:rPr lang="sv-SE" sz="1300" dirty="0" err="1" smtClean="0"/>
              <a:t>using</a:t>
            </a:r>
            <a:r>
              <a:rPr lang="sv-SE" sz="1300" dirty="0" smtClean="0"/>
              <a:t> a BI </a:t>
            </a:r>
            <a:r>
              <a:rPr lang="sv-SE" sz="1300" dirty="0" err="1" smtClean="0"/>
              <a:t>tool</a:t>
            </a:r>
            <a:r>
              <a:rPr lang="sv-SE" sz="1300" dirty="0" smtClean="0"/>
              <a:t>, in </a:t>
            </a:r>
            <a:r>
              <a:rPr lang="sv-SE" sz="1300" dirty="0" err="1" smtClean="0"/>
              <a:t>which</a:t>
            </a:r>
            <a:r>
              <a:rPr lang="sv-SE" sz="1300" dirty="0" smtClean="0"/>
              <a:t> </a:t>
            </a:r>
            <a:r>
              <a:rPr lang="sv-SE" sz="1300" dirty="0" err="1" smtClean="0"/>
              <a:t>attributes</a:t>
            </a:r>
            <a:r>
              <a:rPr lang="sv-SE" sz="1300" dirty="0" smtClean="0"/>
              <a:t>/dimensions/</a:t>
            </a:r>
            <a:r>
              <a:rPr lang="sv-SE" sz="1300" dirty="0" err="1" smtClean="0"/>
              <a:t>facts</a:t>
            </a:r>
            <a:r>
              <a:rPr lang="sv-SE" sz="1300" dirty="0" smtClean="0"/>
              <a:t>,</a:t>
            </a:r>
          </a:p>
          <a:p>
            <a:r>
              <a:rPr lang="sv-SE" sz="1300" dirty="0" err="1" smtClean="0"/>
              <a:t>etc</a:t>
            </a:r>
            <a:r>
              <a:rPr lang="sv-SE" sz="1300" dirty="0" smtClean="0"/>
              <a:t>, </a:t>
            </a:r>
            <a:r>
              <a:rPr lang="sv-SE" sz="1300" dirty="0" err="1" smtClean="0"/>
              <a:t>are</a:t>
            </a:r>
            <a:r>
              <a:rPr lang="sv-SE" sz="1300" dirty="0" smtClean="0"/>
              <a:t> </a:t>
            </a:r>
            <a:r>
              <a:rPr lang="sv-SE" sz="1300" dirty="0" err="1" smtClean="0"/>
              <a:t>selected</a:t>
            </a:r>
            <a:r>
              <a:rPr lang="sv-SE" sz="1300" dirty="0" smtClean="0"/>
              <a:t> for </a:t>
            </a:r>
            <a:r>
              <a:rPr lang="sv-SE" sz="1300" dirty="0" err="1" smtClean="0"/>
              <a:t>creating</a:t>
            </a:r>
            <a:r>
              <a:rPr lang="sv-SE" sz="1300" dirty="0" smtClean="0"/>
              <a:t> SQL </a:t>
            </a:r>
            <a:r>
              <a:rPr lang="sv-SE" sz="1300" dirty="0" err="1" smtClean="0"/>
              <a:t>queries</a:t>
            </a:r>
            <a:endParaRPr lang="sv-SE" sz="1300" dirty="0"/>
          </a:p>
        </p:txBody>
      </p:sp>
      <p:sp>
        <p:nvSpPr>
          <p:cNvPr id="32" name="Rounded Rectangle 31"/>
          <p:cNvSpPr/>
          <p:nvPr/>
        </p:nvSpPr>
        <p:spPr>
          <a:xfrm>
            <a:off x="5107830" y="3160372"/>
            <a:ext cx="3251802" cy="51990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3" name="TextBox 32"/>
          <p:cNvSpPr txBox="1"/>
          <p:nvPr/>
        </p:nvSpPr>
        <p:spPr>
          <a:xfrm>
            <a:off x="5097184" y="3163397"/>
            <a:ext cx="3019874" cy="492443"/>
          </a:xfrm>
          <a:prstGeom prst="rect">
            <a:avLst/>
          </a:prstGeom>
          <a:noFill/>
        </p:spPr>
        <p:txBody>
          <a:bodyPr wrap="square" rtlCol="0">
            <a:spAutoFit/>
          </a:bodyPr>
          <a:lstStyle/>
          <a:p>
            <a:r>
              <a:rPr lang="sv-SE" sz="1300" dirty="0" smtClean="0"/>
              <a:t>Step 4: </a:t>
            </a:r>
            <a:r>
              <a:rPr lang="sv-SE" sz="1300" dirty="0" err="1" smtClean="0"/>
              <a:t>Use</a:t>
            </a:r>
            <a:r>
              <a:rPr lang="sv-SE" sz="1300" dirty="0" smtClean="0"/>
              <a:t> </a:t>
            </a:r>
            <a:r>
              <a:rPr lang="sv-SE" sz="1300" dirty="0" err="1" smtClean="0"/>
              <a:t>visualization</a:t>
            </a:r>
            <a:r>
              <a:rPr lang="sv-SE" sz="1300" dirty="0" smtClean="0"/>
              <a:t> </a:t>
            </a:r>
            <a:r>
              <a:rPr lang="sv-SE" sz="1300" dirty="0" err="1" smtClean="0"/>
              <a:t>tool</a:t>
            </a:r>
            <a:r>
              <a:rPr lang="sv-SE" sz="1300" dirty="0" smtClean="0"/>
              <a:t> to </a:t>
            </a:r>
            <a:r>
              <a:rPr lang="sv-SE" sz="1300" dirty="0" err="1" smtClean="0"/>
              <a:t>identify</a:t>
            </a:r>
            <a:r>
              <a:rPr lang="sv-SE" sz="1300" dirty="0" smtClean="0"/>
              <a:t> </a:t>
            </a:r>
            <a:r>
              <a:rPr lang="sv-SE" sz="1300" dirty="0" err="1" smtClean="0"/>
              <a:t>intresting</a:t>
            </a:r>
            <a:r>
              <a:rPr lang="sv-SE" sz="1300" dirty="0" smtClean="0"/>
              <a:t> </a:t>
            </a:r>
            <a:r>
              <a:rPr lang="sv-SE" sz="1300" dirty="0" err="1" smtClean="0"/>
              <a:t>correlations</a:t>
            </a:r>
            <a:r>
              <a:rPr lang="sv-SE" sz="1300" dirty="0" smtClean="0"/>
              <a:t> and </a:t>
            </a:r>
            <a:r>
              <a:rPr lang="sv-SE" sz="1300" dirty="0" err="1" smtClean="0"/>
              <a:t>outliers</a:t>
            </a:r>
            <a:r>
              <a:rPr lang="sv-SE" sz="1300" dirty="0" smtClean="0"/>
              <a:t> to test </a:t>
            </a:r>
            <a:endParaRPr lang="sv-SE" sz="13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241104531"/>
      </p:ext>
    </p:extLst>
  </p:cSld>
  <p:clrMapOvr>
    <a:masterClrMapping/>
  </p:clrMapOvr>
  <mc:AlternateContent xmlns:mc="http://schemas.openxmlformats.org/markup-compatibility/2006" xmlns:p14="http://schemas.microsoft.com/office/powerpoint/2010/main">
    <mc:Choice Requires="p14">
      <p:transition spd="slow" p14:dur="2000" advTm="131037"/>
    </mc:Choice>
    <mc:Fallback xmlns="">
      <p:transition spd="slow" advTm="13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23" y="246378"/>
            <a:ext cx="8120646" cy="596700"/>
          </a:xfrm>
        </p:spPr>
        <p:txBody>
          <a:bodyPr>
            <a:normAutofit fontScale="90000"/>
          </a:bodyPr>
          <a:lstStyle/>
          <a:p>
            <a:r>
              <a:rPr lang="sv-SE" dirty="0" smtClean="0"/>
              <a:t>BI </a:t>
            </a:r>
            <a:r>
              <a:rPr lang="sv-SE" dirty="0"/>
              <a:t>vs. Data </a:t>
            </a:r>
            <a:r>
              <a:rPr lang="sv-SE" dirty="0" smtClean="0"/>
              <a:t>science</a:t>
            </a:r>
            <a:r>
              <a:rPr lang="sv-SE" dirty="0"/>
              <a:t>: The analytic approaches are </a:t>
            </a:r>
            <a:r>
              <a:rPr lang="sv-SE" dirty="0" smtClean="0"/>
              <a:t>different 1(2)</a:t>
            </a:r>
            <a:endParaRPr lang="sv-SE" dirty="0"/>
          </a:p>
        </p:txBody>
      </p:sp>
      <p:sp>
        <p:nvSpPr>
          <p:cNvPr id="6" name="Rounded Rectangle 5"/>
          <p:cNvSpPr/>
          <p:nvPr/>
        </p:nvSpPr>
        <p:spPr>
          <a:xfrm>
            <a:off x="819083" y="1538334"/>
            <a:ext cx="3882868" cy="8074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7" name="TextBox 6"/>
          <p:cNvSpPr txBox="1"/>
          <p:nvPr/>
        </p:nvSpPr>
        <p:spPr>
          <a:xfrm>
            <a:off x="782023" y="1576611"/>
            <a:ext cx="3988255" cy="692497"/>
          </a:xfrm>
          <a:prstGeom prst="rect">
            <a:avLst/>
          </a:prstGeom>
          <a:noFill/>
        </p:spPr>
        <p:txBody>
          <a:bodyPr wrap="square" rtlCol="0">
            <a:spAutoFit/>
          </a:bodyPr>
          <a:lstStyle/>
          <a:p>
            <a:r>
              <a:rPr lang="sv-SE" sz="1300" dirty="0" smtClean="0"/>
              <a:t>Step 1: Pre-build a data model (Schema on </a:t>
            </a:r>
            <a:r>
              <a:rPr lang="sv-SE" sz="1300" dirty="0" err="1" smtClean="0"/>
              <a:t>load</a:t>
            </a:r>
            <a:r>
              <a:rPr lang="sv-SE" sz="1300" dirty="0" smtClean="0"/>
              <a:t>). This is </a:t>
            </a:r>
            <a:r>
              <a:rPr lang="sv-SE" sz="1300" dirty="0" err="1" smtClean="0"/>
              <a:t>done</a:t>
            </a:r>
            <a:r>
              <a:rPr lang="sv-SE" sz="1300" dirty="0" smtClean="0"/>
              <a:t> by </a:t>
            </a:r>
            <a:r>
              <a:rPr lang="sv-SE" sz="1300" dirty="0" err="1" smtClean="0"/>
              <a:t>gather</a:t>
            </a:r>
            <a:r>
              <a:rPr lang="sv-SE" sz="1300" dirty="0" smtClean="0"/>
              <a:t> </a:t>
            </a:r>
            <a:r>
              <a:rPr lang="sv-SE" sz="1300" dirty="0" err="1" smtClean="0"/>
              <a:t>requirements</a:t>
            </a:r>
            <a:r>
              <a:rPr lang="sv-SE" sz="1300" dirty="0" smtClean="0"/>
              <a:t> from business </a:t>
            </a:r>
            <a:r>
              <a:rPr lang="sv-SE" sz="1300" dirty="0" err="1" smtClean="0"/>
              <a:t>users</a:t>
            </a:r>
            <a:r>
              <a:rPr lang="sv-SE" sz="1300" dirty="0" smtClean="0"/>
              <a:t>, by </a:t>
            </a:r>
            <a:r>
              <a:rPr lang="sv-SE" sz="1300" dirty="0" err="1" smtClean="0"/>
              <a:t>asking</a:t>
            </a:r>
            <a:r>
              <a:rPr lang="sv-SE" sz="1300" dirty="0" smtClean="0"/>
              <a:t> ”</a:t>
            </a:r>
            <a:r>
              <a:rPr lang="sv-SE" sz="1300" dirty="0" err="1" smtClean="0"/>
              <a:t>What</a:t>
            </a:r>
            <a:r>
              <a:rPr lang="sv-SE" sz="1300" dirty="0" smtClean="0"/>
              <a:t> do </a:t>
            </a:r>
            <a:r>
              <a:rPr lang="sv-SE" sz="1300" dirty="0" err="1" smtClean="0"/>
              <a:t>you</a:t>
            </a:r>
            <a:r>
              <a:rPr lang="sv-SE" sz="1300" dirty="0" smtClean="0"/>
              <a:t> </a:t>
            </a:r>
            <a:r>
              <a:rPr lang="sv-SE" sz="1300" dirty="0" err="1" smtClean="0"/>
              <a:t>want</a:t>
            </a:r>
            <a:r>
              <a:rPr lang="sv-SE" sz="1300" dirty="0" smtClean="0"/>
              <a:t> to </a:t>
            </a:r>
            <a:r>
              <a:rPr lang="sv-SE" sz="1300" dirty="0" err="1" smtClean="0"/>
              <a:t>know</a:t>
            </a:r>
            <a:r>
              <a:rPr lang="sv-SE" sz="1300" dirty="0" smtClean="0"/>
              <a:t>?”</a:t>
            </a:r>
            <a:endParaRPr lang="sv-SE" sz="1300" dirty="0"/>
          </a:p>
        </p:txBody>
      </p:sp>
      <p:sp>
        <p:nvSpPr>
          <p:cNvPr id="8" name="Rounded Rectangle 7"/>
          <p:cNvSpPr/>
          <p:nvPr/>
        </p:nvSpPr>
        <p:spPr>
          <a:xfrm>
            <a:off x="829729" y="3270556"/>
            <a:ext cx="3882867" cy="5233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9" name="TextBox 8"/>
          <p:cNvSpPr txBox="1"/>
          <p:nvPr/>
        </p:nvSpPr>
        <p:spPr>
          <a:xfrm>
            <a:off x="866789" y="3239726"/>
            <a:ext cx="3748077" cy="492443"/>
          </a:xfrm>
          <a:prstGeom prst="rect">
            <a:avLst/>
          </a:prstGeom>
          <a:noFill/>
        </p:spPr>
        <p:txBody>
          <a:bodyPr wrap="square" rtlCol="0">
            <a:spAutoFit/>
          </a:bodyPr>
          <a:lstStyle/>
          <a:p>
            <a:r>
              <a:rPr lang="sv-SE" sz="1300" dirty="0" smtClean="0"/>
              <a:t>Step 3: </a:t>
            </a:r>
            <a:r>
              <a:rPr lang="sv-SE" sz="1300" dirty="0" err="1" smtClean="0"/>
              <a:t>Generate</a:t>
            </a:r>
            <a:r>
              <a:rPr lang="sv-SE" sz="1300" dirty="0" smtClean="0"/>
              <a:t> SQL </a:t>
            </a:r>
            <a:r>
              <a:rPr lang="sv-SE" sz="1300" dirty="0" err="1" smtClean="0"/>
              <a:t>queries</a:t>
            </a:r>
            <a:r>
              <a:rPr lang="sv-SE" sz="1300" dirty="0" smtClean="0"/>
              <a:t>. This is </a:t>
            </a:r>
            <a:r>
              <a:rPr lang="sv-SE" sz="1300" dirty="0" err="1" smtClean="0"/>
              <a:t>done</a:t>
            </a:r>
            <a:r>
              <a:rPr lang="sv-SE" sz="1300" dirty="0" smtClean="0"/>
              <a:t> </a:t>
            </a:r>
            <a:r>
              <a:rPr lang="sv-SE" sz="1300" dirty="0" err="1" smtClean="0"/>
              <a:t>automatically</a:t>
            </a:r>
            <a:r>
              <a:rPr lang="sv-SE" sz="1300" dirty="0" smtClean="0"/>
              <a:t> by </a:t>
            </a:r>
            <a:r>
              <a:rPr lang="sv-SE" sz="1300" dirty="0" err="1" smtClean="0"/>
              <a:t>using</a:t>
            </a:r>
            <a:r>
              <a:rPr lang="sv-SE" sz="1300" dirty="0" smtClean="0"/>
              <a:t> the BI </a:t>
            </a:r>
            <a:r>
              <a:rPr lang="sv-SE" sz="1300" dirty="0" err="1" smtClean="0"/>
              <a:t>tool</a:t>
            </a:r>
            <a:endParaRPr lang="sv-SE" sz="1300" dirty="0"/>
          </a:p>
        </p:txBody>
      </p:sp>
      <p:sp>
        <p:nvSpPr>
          <p:cNvPr id="10" name="Rounded Rectangle 9"/>
          <p:cNvSpPr/>
          <p:nvPr/>
        </p:nvSpPr>
        <p:spPr>
          <a:xfrm>
            <a:off x="819083" y="3902892"/>
            <a:ext cx="3882867" cy="7152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1" name="TextBox 10"/>
          <p:cNvSpPr txBox="1"/>
          <p:nvPr/>
        </p:nvSpPr>
        <p:spPr>
          <a:xfrm>
            <a:off x="846979" y="3871920"/>
            <a:ext cx="3864270" cy="692497"/>
          </a:xfrm>
          <a:prstGeom prst="rect">
            <a:avLst/>
          </a:prstGeom>
          <a:noFill/>
        </p:spPr>
        <p:txBody>
          <a:bodyPr wrap="square" rtlCol="0">
            <a:spAutoFit/>
          </a:bodyPr>
          <a:lstStyle/>
          <a:p>
            <a:r>
              <a:rPr lang="sv-SE" sz="1300" dirty="0" smtClean="0"/>
              <a:t>Step 4: </a:t>
            </a:r>
            <a:r>
              <a:rPr lang="sv-SE" sz="1300" dirty="0" err="1" smtClean="0"/>
              <a:t>Create</a:t>
            </a:r>
            <a:r>
              <a:rPr lang="sv-SE" sz="1300" dirty="0" smtClean="0"/>
              <a:t> the </a:t>
            </a:r>
            <a:r>
              <a:rPr lang="sv-SE" sz="1300" dirty="0" err="1" smtClean="0"/>
              <a:t>report</a:t>
            </a:r>
            <a:r>
              <a:rPr lang="sv-SE" sz="1300" dirty="0" smtClean="0"/>
              <a:t>/</a:t>
            </a:r>
            <a:r>
              <a:rPr lang="sv-SE" sz="1300" dirty="0" err="1" smtClean="0"/>
              <a:t>dashbord</a:t>
            </a:r>
            <a:r>
              <a:rPr lang="sv-SE" sz="1300" dirty="0" smtClean="0"/>
              <a:t> </a:t>
            </a:r>
            <a:r>
              <a:rPr lang="sv-SE" sz="1300" dirty="0" err="1" smtClean="0"/>
              <a:t>widget</a:t>
            </a:r>
            <a:r>
              <a:rPr lang="sv-SE" sz="1300" dirty="0" smtClean="0"/>
              <a:t>. The BI </a:t>
            </a:r>
            <a:r>
              <a:rPr lang="sv-SE" sz="1300" dirty="0" err="1" smtClean="0"/>
              <a:t>tool</a:t>
            </a:r>
            <a:r>
              <a:rPr lang="sv-SE" sz="1300" dirty="0" smtClean="0"/>
              <a:t> is </a:t>
            </a:r>
            <a:r>
              <a:rPr lang="sv-SE" sz="1300" dirty="0" err="1" smtClean="0"/>
              <a:t>used</a:t>
            </a:r>
            <a:r>
              <a:rPr lang="sv-SE" sz="1300" dirty="0" smtClean="0"/>
              <a:t> to </a:t>
            </a:r>
            <a:r>
              <a:rPr lang="sv-SE" sz="1300" dirty="0" err="1" smtClean="0"/>
              <a:t>apply</a:t>
            </a:r>
            <a:r>
              <a:rPr lang="sv-SE" sz="1300" dirty="0" smtClean="0"/>
              <a:t> SQL </a:t>
            </a:r>
            <a:r>
              <a:rPr lang="sv-SE" sz="1300" dirty="0" err="1" smtClean="0"/>
              <a:t>queries</a:t>
            </a:r>
            <a:r>
              <a:rPr lang="sv-SE" sz="1300" dirty="0" smtClean="0"/>
              <a:t> </a:t>
            </a:r>
            <a:r>
              <a:rPr lang="sv-SE" sz="1300" dirty="0" err="1" smtClean="0"/>
              <a:t>against</a:t>
            </a:r>
            <a:r>
              <a:rPr lang="sv-SE" sz="1300" dirty="0" smtClean="0"/>
              <a:t> the data in the DW and </a:t>
            </a:r>
            <a:r>
              <a:rPr lang="sv-SE" sz="1300" dirty="0" err="1" smtClean="0"/>
              <a:t>visualize</a:t>
            </a:r>
            <a:r>
              <a:rPr lang="sv-SE" sz="1300" dirty="0" smtClean="0"/>
              <a:t> the </a:t>
            </a:r>
            <a:r>
              <a:rPr lang="sv-SE" sz="1300" dirty="0" err="1" smtClean="0"/>
              <a:t>result</a:t>
            </a:r>
            <a:r>
              <a:rPr lang="sv-SE" sz="1300" dirty="0" smtClean="0"/>
              <a:t> </a:t>
            </a:r>
            <a:r>
              <a:rPr lang="sv-SE" sz="1300" dirty="0" err="1" smtClean="0"/>
              <a:t>graphically</a:t>
            </a:r>
            <a:endParaRPr lang="sv-SE" sz="1300" dirty="0"/>
          </a:p>
        </p:txBody>
      </p:sp>
      <p:sp>
        <p:nvSpPr>
          <p:cNvPr id="14" name="Rounded Rectangle 13"/>
          <p:cNvSpPr/>
          <p:nvPr/>
        </p:nvSpPr>
        <p:spPr>
          <a:xfrm>
            <a:off x="5097184" y="1539107"/>
            <a:ext cx="3251803" cy="35472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5" name="TextBox 14"/>
          <p:cNvSpPr txBox="1"/>
          <p:nvPr/>
        </p:nvSpPr>
        <p:spPr>
          <a:xfrm>
            <a:off x="5097185" y="1586056"/>
            <a:ext cx="3516208" cy="292388"/>
          </a:xfrm>
          <a:prstGeom prst="rect">
            <a:avLst/>
          </a:prstGeom>
          <a:noFill/>
        </p:spPr>
        <p:txBody>
          <a:bodyPr wrap="square" rtlCol="0">
            <a:spAutoFit/>
          </a:bodyPr>
          <a:lstStyle/>
          <a:p>
            <a:r>
              <a:rPr lang="sv-SE" sz="1300" dirty="0" smtClean="0"/>
              <a:t>Step 1: </a:t>
            </a:r>
            <a:r>
              <a:rPr lang="sv-SE" sz="1300" dirty="0" err="1" smtClean="0"/>
              <a:t>Define</a:t>
            </a:r>
            <a:r>
              <a:rPr lang="sv-SE" sz="1300" dirty="0" smtClean="0"/>
              <a:t> </a:t>
            </a:r>
            <a:r>
              <a:rPr lang="sv-SE" sz="1300" dirty="0" err="1" smtClean="0"/>
              <a:t>hypothesis</a:t>
            </a:r>
            <a:endParaRPr lang="sv-SE" sz="1300" dirty="0"/>
          </a:p>
        </p:txBody>
      </p:sp>
      <p:sp>
        <p:nvSpPr>
          <p:cNvPr id="16" name="Rounded Rectangle 15"/>
          <p:cNvSpPr/>
          <p:nvPr/>
        </p:nvSpPr>
        <p:spPr>
          <a:xfrm>
            <a:off x="5097184" y="1966300"/>
            <a:ext cx="3251803" cy="6750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7" name="TextBox 16"/>
          <p:cNvSpPr txBox="1"/>
          <p:nvPr/>
        </p:nvSpPr>
        <p:spPr>
          <a:xfrm>
            <a:off x="5097184" y="1948848"/>
            <a:ext cx="3251802" cy="692497"/>
          </a:xfrm>
          <a:prstGeom prst="rect">
            <a:avLst/>
          </a:prstGeom>
          <a:noFill/>
        </p:spPr>
        <p:txBody>
          <a:bodyPr wrap="square" rtlCol="0">
            <a:spAutoFit/>
          </a:bodyPr>
          <a:lstStyle/>
          <a:p>
            <a:r>
              <a:rPr lang="sv-SE" sz="1300" dirty="0" smtClean="0"/>
              <a:t>Step 2: </a:t>
            </a:r>
            <a:r>
              <a:rPr lang="sv-SE" sz="1300" dirty="0" err="1" smtClean="0"/>
              <a:t>Gather</a:t>
            </a:r>
            <a:r>
              <a:rPr lang="sv-SE" sz="1300" dirty="0" smtClean="0"/>
              <a:t> and test data from </a:t>
            </a:r>
            <a:r>
              <a:rPr lang="sv-SE" sz="1300" dirty="0" err="1" smtClean="0"/>
              <a:t>multiple</a:t>
            </a:r>
            <a:r>
              <a:rPr lang="sv-SE" sz="1300" dirty="0" smtClean="0"/>
              <a:t> data </a:t>
            </a:r>
            <a:r>
              <a:rPr lang="sv-SE" sz="1300" dirty="0" err="1" smtClean="0"/>
              <a:t>sources</a:t>
            </a:r>
            <a:r>
              <a:rPr lang="sv-SE" sz="1300" dirty="0" smtClean="0"/>
              <a:t> </a:t>
            </a:r>
            <a:r>
              <a:rPr lang="sv-SE" sz="1300" dirty="0" err="1" smtClean="0"/>
              <a:t>using</a:t>
            </a:r>
            <a:r>
              <a:rPr lang="sv-SE" sz="1300" dirty="0" smtClean="0"/>
              <a:t> an </a:t>
            </a:r>
            <a:r>
              <a:rPr lang="sv-SE" sz="1300" dirty="0" err="1" smtClean="0"/>
              <a:t>analytic</a:t>
            </a:r>
            <a:r>
              <a:rPr lang="sv-SE" sz="1300" dirty="0" smtClean="0"/>
              <a:t> </a:t>
            </a:r>
            <a:r>
              <a:rPr lang="sv-SE" sz="1300" dirty="0" err="1" smtClean="0"/>
              <a:t>sandbox</a:t>
            </a:r>
            <a:r>
              <a:rPr lang="sv-SE" sz="1300" dirty="0" smtClean="0"/>
              <a:t> for data </a:t>
            </a:r>
            <a:r>
              <a:rPr lang="sv-SE" sz="1300" dirty="0" err="1" smtClean="0"/>
              <a:t>sources</a:t>
            </a:r>
            <a:r>
              <a:rPr lang="sv-SE" sz="1300" dirty="0" smtClean="0"/>
              <a:t> </a:t>
            </a:r>
            <a:r>
              <a:rPr lang="sv-SE" sz="1300" dirty="0" err="1" smtClean="0"/>
              <a:t>value</a:t>
            </a:r>
            <a:r>
              <a:rPr lang="sv-SE" sz="1300" dirty="0" smtClean="0"/>
              <a:t> given the </a:t>
            </a:r>
            <a:r>
              <a:rPr lang="sv-SE" sz="1300" dirty="0" err="1" smtClean="0"/>
              <a:t>hypothesis</a:t>
            </a:r>
            <a:endParaRPr lang="sv-SE" sz="1300" dirty="0"/>
          </a:p>
        </p:txBody>
      </p:sp>
      <p:sp>
        <p:nvSpPr>
          <p:cNvPr id="18" name="Rounded Rectangle 17"/>
          <p:cNvSpPr/>
          <p:nvPr/>
        </p:nvSpPr>
        <p:spPr>
          <a:xfrm>
            <a:off x="5107831" y="2715807"/>
            <a:ext cx="3251802" cy="5204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19" name="TextBox 18"/>
          <p:cNvSpPr txBox="1"/>
          <p:nvPr/>
        </p:nvSpPr>
        <p:spPr>
          <a:xfrm>
            <a:off x="5107830" y="2713954"/>
            <a:ext cx="3516208" cy="492443"/>
          </a:xfrm>
          <a:prstGeom prst="rect">
            <a:avLst/>
          </a:prstGeom>
          <a:noFill/>
        </p:spPr>
        <p:txBody>
          <a:bodyPr wrap="square" rtlCol="0">
            <a:spAutoFit/>
          </a:bodyPr>
          <a:lstStyle/>
          <a:p>
            <a:r>
              <a:rPr lang="sv-SE" sz="1300" dirty="0" smtClean="0"/>
              <a:t>Step 3: Build data </a:t>
            </a:r>
            <a:r>
              <a:rPr lang="sv-SE" sz="1300" dirty="0" err="1" smtClean="0"/>
              <a:t>model</a:t>
            </a:r>
            <a:r>
              <a:rPr lang="sv-SE" sz="1300" dirty="0" smtClean="0"/>
              <a:t> </a:t>
            </a:r>
            <a:r>
              <a:rPr lang="sv-SE" sz="1300" dirty="0" err="1" smtClean="0"/>
              <a:t>when</a:t>
            </a:r>
            <a:r>
              <a:rPr lang="sv-SE" sz="1300" dirty="0" smtClean="0"/>
              <a:t> </a:t>
            </a:r>
            <a:r>
              <a:rPr lang="sv-SE" sz="1300" dirty="0" err="1" smtClean="0"/>
              <a:t>knowing</a:t>
            </a:r>
            <a:r>
              <a:rPr lang="sv-SE" sz="1300" dirty="0" smtClean="0"/>
              <a:t> </a:t>
            </a:r>
            <a:r>
              <a:rPr lang="sv-SE" sz="1300" dirty="0" err="1" smtClean="0"/>
              <a:t>what</a:t>
            </a:r>
            <a:r>
              <a:rPr lang="sv-SE" sz="1300" dirty="0" smtClean="0"/>
              <a:t> data </a:t>
            </a:r>
            <a:r>
              <a:rPr lang="sv-SE" sz="1300" dirty="0" err="1" smtClean="0"/>
              <a:t>sources</a:t>
            </a:r>
            <a:r>
              <a:rPr lang="sv-SE" sz="1300" dirty="0" smtClean="0"/>
              <a:t> to </a:t>
            </a:r>
            <a:r>
              <a:rPr lang="sv-SE" sz="1300" dirty="0" err="1" smtClean="0"/>
              <a:t>use</a:t>
            </a:r>
            <a:r>
              <a:rPr lang="sv-SE" sz="1300" dirty="0" smtClean="0"/>
              <a:t> (Schema on query)</a:t>
            </a:r>
            <a:endParaRPr lang="sv-SE" sz="1300" dirty="0"/>
          </a:p>
        </p:txBody>
      </p:sp>
      <p:sp>
        <p:nvSpPr>
          <p:cNvPr id="20" name="Rounded Rectangle 19"/>
          <p:cNvSpPr/>
          <p:nvPr/>
        </p:nvSpPr>
        <p:spPr>
          <a:xfrm>
            <a:off x="5097184" y="3891704"/>
            <a:ext cx="3251802" cy="4890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21" name="TextBox 20"/>
          <p:cNvSpPr txBox="1"/>
          <p:nvPr/>
        </p:nvSpPr>
        <p:spPr>
          <a:xfrm>
            <a:off x="5138796" y="3888348"/>
            <a:ext cx="3019874" cy="492443"/>
          </a:xfrm>
          <a:prstGeom prst="rect">
            <a:avLst/>
          </a:prstGeom>
          <a:noFill/>
        </p:spPr>
        <p:txBody>
          <a:bodyPr wrap="square" rtlCol="0">
            <a:spAutoFit/>
          </a:bodyPr>
          <a:lstStyle/>
          <a:p>
            <a:r>
              <a:rPr lang="sv-SE" sz="1300" dirty="0" smtClean="0"/>
              <a:t>Step 5: Build </a:t>
            </a:r>
            <a:r>
              <a:rPr lang="sv-SE" sz="1300" dirty="0" err="1" smtClean="0"/>
              <a:t>analytic</a:t>
            </a:r>
            <a:r>
              <a:rPr lang="sv-SE" sz="1300" dirty="0" smtClean="0"/>
              <a:t> </a:t>
            </a:r>
            <a:r>
              <a:rPr lang="sv-SE" sz="1300" dirty="0" err="1" smtClean="0"/>
              <a:t>models</a:t>
            </a:r>
            <a:r>
              <a:rPr lang="sv-SE" sz="1300" dirty="0"/>
              <a:t> </a:t>
            </a:r>
            <a:r>
              <a:rPr lang="sv-SE" sz="1300" dirty="0" err="1" smtClean="0"/>
              <a:t>using</a:t>
            </a:r>
            <a:r>
              <a:rPr lang="sv-SE" sz="1300" dirty="0" smtClean="0"/>
              <a:t> different </a:t>
            </a:r>
            <a:r>
              <a:rPr lang="sv-SE" sz="1300" dirty="0" err="1" smtClean="0"/>
              <a:t>analytic</a:t>
            </a:r>
            <a:r>
              <a:rPr lang="sv-SE" sz="1300" dirty="0" smtClean="0"/>
              <a:t> </a:t>
            </a:r>
            <a:r>
              <a:rPr lang="sv-SE" sz="1300" dirty="0" err="1" smtClean="0"/>
              <a:t>techniques</a:t>
            </a:r>
            <a:r>
              <a:rPr lang="sv-SE" sz="1300" dirty="0"/>
              <a:t>/</a:t>
            </a:r>
            <a:r>
              <a:rPr lang="sv-SE" sz="1300" dirty="0" err="1" smtClean="0"/>
              <a:t>algorithms</a:t>
            </a:r>
            <a:endParaRPr lang="sv-SE" sz="1300" dirty="0"/>
          </a:p>
        </p:txBody>
      </p:sp>
      <p:sp>
        <p:nvSpPr>
          <p:cNvPr id="22" name="TextBox 21"/>
          <p:cNvSpPr txBox="1"/>
          <p:nvPr/>
        </p:nvSpPr>
        <p:spPr>
          <a:xfrm>
            <a:off x="829729" y="1138959"/>
            <a:ext cx="2084866" cy="369332"/>
          </a:xfrm>
          <a:prstGeom prst="rect">
            <a:avLst/>
          </a:prstGeom>
          <a:noFill/>
        </p:spPr>
        <p:txBody>
          <a:bodyPr wrap="none" rtlCol="0">
            <a:spAutoFit/>
          </a:bodyPr>
          <a:lstStyle/>
          <a:p>
            <a:r>
              <a:rPr lang="sv-SE" dirty="0" smtClean="0"/>
              <a:t>BI analytic approach</a:t>
            </a:r>
            <a:endParaRPr lang="sv-SE" dirty="0"/>
          </a:p>
        </p:txBody>
      </p:sp>
      <p:sp>
        <p:nvSpPr>
          <p:cNvPr id="23" name="TextBox 22"/>
          <p:cNvSpPr txBox="1"/>
          <p:nvPr/>
        </p:nvSpPr>
        <p:spPr>
          <a:xfrm>
            <a:off x="5097185" y="1122054"/>
            <a:ext cx="3081806" cy="369332"/>
          </a:xfrm>
          <a:prstGeom prst="rect">
            <a:avLst/>
          </a:prstGeom>
          <a:noFill/>
        </p:spPr>
        <p:txBody>
          <a:bodyPr wrap="none" rtlCol="0">
            <a:spAutoFit/>
          </a:bodyPr>
          <a:lstStyle/>
          <a:p>
            <a:r>
              <a:rPr lang="sv-SE" dirty="0" smtClean="0"/>
              <a:t>Data science analytic approach</a:t>
            </a:r>
            <a:endParaRPr lang="sv-SE" dirty="0"/>
          </a:p>
        </p:txBody>
      </p:sp>
      <p:sp>
        <p:nvSpPr>
          <p:cNvPr id="24" name="Rounded Rectangle 23"/>
          <p:cNvSpPr/>
          <p:nvPr/>
        </p:nvSpPr>
        <p:spPr>
          <a:xfrm>
            <a:off x="5129381" y="4437007"/>
            <a:ext cx="3251802" cy="3436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25" name="TextBox 24"/>
          <p:cNvSpPr txBox="1"/>
          <p:nvPr/>
        </p:nvSpPr>
        <p:spPr>
          <a:xfrm>
            <a:off x="5129381" y="4472852"/>
            <a:ext cx="3381208" cy="292388"/>
          </a:xfrm>
          <a:prstGeom prst="rect">
            <a:avLst/>
          </a:prstGeom>
          <a:noFill/>
        </p:spPr>
        <p:txBody>
          <a:bodyPr wrap="square" rtlCol="0">
            <a:spAutoFit/>
          </a:bodyPr>
          <a:lstStyle/>
          <a:p>
            <a:r>
              <a:rPr lang="sv-SE" sz="1300" dirty="0" smtClean="0"/>
              <a:t>Step 6: </a:t>
            </a:r>
            <a:r>
              <a:rPr lang="sv-SE" sz="1300" dirty="0" err="1" smtClean="0"/>
              <a:t>Evaluate</a:t>
            </a:r>
            <a:r>
              <a:rPr lang="sv-SE" sz="1300" dirty="0" smtClean="0"/>
              <a:t> the </a:t>
            </a:r>
            <a:r>
              <a:rPr lang="sv-SE" sz="1300" dirty="0" err="1" smtClean="0"/>
              <a:t>models</a:t>
            </a:r>
            <a:r>
              <a:rPr lang="sv-SE" sz="1300" dirty="0" smtClean="0"/>
              <a:t> </a:t>
            </a:r>
            <a:r>
              <a:rPr lang="sv-SE" sz="1300" dirty="0" err="1" smtClean="0"/>
              <a:t>goodness</a:t>
            </a:r>
            <a:r>
              <a:rPr lang="sv-SE" sz="1300" dirty="0" smtClean="0"/>
              <a:t> </a:t>
            </a:r>
            <a:r>
              <a:rPr lang="sv-SE" sz="1300" dirty="0" err="1" smtClean="0"/>
              <a:t>of</a:t>
            </a:r>
            <a:r>
              <a:rPr lang="sv-SE" sz="1300" dirty="0" smtClean="0"/>
              <a:t> fit</a:t>
            </a:r>
            <a:endParaRPr lang="sv-SE" sz="1300" dirty="0"/>
          </a:p>
        </p:txBody>
      </p:sp>
      <p:sp>
        <p:nvSpPr>
          <p:cNvPr id="28" name="TextBox 27"/>
          <p:cNvSpPr txBox="1"/>
          <p:nvPr/>
        </p:nvSpPr>
        <p:spPr>
          <a:xfrm>
            <a:off x="5441672" y="4867317"/>
            <a:ext cx="3068917" cy="292388"/>
          </a:xfrm>
          <a:prstGeom prst="rect">
            <a:avLst/>
          </a:prstGeom>
          <a:noFill/>
        </p:spPr>
        <p:txBody>
          <a:bodyPr wrap="none" rtlCol="0">
            <a:spAutoFit/>
          </a:bodyPr>
          <a:lstStyle/>
          <a:p>
            <a:r>
              <a:rPr lang="sv-SE" sz="1300" dirty="0"/>
              <a:t>(Bill Schmarzo, Big Data MBA, Wiley, 2016)</a:t>
            </a:r>
          </a:p>
        </p:txBody>
      </p:sp>
      <p:sp>
        <p:nvSpPr>
          <p:cNvPr id="30" name="Rounded Rectangle 29"/>
          <p:cNvSpPr/>
          <p:nvPr/>
        </p:nvSpPr>
        <p:spPr>
          <a:xfrm>
            <a:off x="837681" y="2436770"/>
            <a:ext cx="3882867" cy="714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1" name="TextBox 30"/>
          <p:cNvSpPr txBox="1"/>
          <p:nvPr/>
        </p:nvSpPr>
        <p:spPr>
          <a:xfrm>
            <a:off x="848257" y="2421786"/>
            <a:ext cx="3922021" cy="692497"/>
          </a:xfrm>
          <a:prstGeom prst="rect">
            <a:avLst/>
          </a:prstGeom>
          <a:noFill/>
        </p:spPr>
        <p:txBody>
          <a:bodyPr wrap="square" rtlCol="0">
            <a:spAutoFit/>
          </a:bodyPr>
          <a:lstStyle/>
          <a:p>
            <a:r>
              <a:rPr lang="sv-SE" sz="1300" dirty="0" smtClean="0"/>
              <a:t>Step 2: </a:t>
            </a:r>
            <a:r>
              <a:rPr lang="sv-SE" sz="1300" dirty="0" err="1" smtClean="0"/>
              <a:t>Define</a:t>
            </a:r>
            <a:r>
              <a:rPr lang="sv-SE" sz="1300" dirty="0" smtClean="0"/>
              <a:t> the </a:t>
            </a:r>
            <a:r>
              <a:rPr lang="sv-SE" sz="1300" dirty="0" err="1" smtClean="0"/>
              <a:t>report</a:t>
            </a:r>
            <a:r>
              <a:rPr lang="sv-SE" sz="1300" dirty="0" smtClean="0"/>
              <a:t>/</a:t>
            </a:r>
            <a:r>
              <a:rPr lang="sv-SE" sz="1300" dirty="0" err="1" smtClean="0"/>
              <a:t>queries</a:t>
            </a:r>
            <a:r>
              <a:rPr lang="sv-SE" sz="1300" dirty="0" smtClean="0"/>
              <a:t>. This is </a:t>
            </a:r>
            <a:r>
              <a:rPr lang="sv-SE" sz="1300" dirty="0" err="1" smtClean="0"/>
              <a:t>done</a:t>
            </a:r>
            <a:r>
              <a:rPr lang="sv-SE" sz="1300" dirty="0" smtClean="0"/>
              <a:t> by </a:t>
            </a:r>
            <a:r>
              <a:rPr lang="sv-SE" sz="1300" dirty="0" err="1" smtClean="0"/>
              <a:t>using</a:t>
            </a:r>
            <a:r>
              <a:rPr lang="sv-SE" sz="1300" dirty="0" smtClean="0"/>
              <a:t> a BI </a:t>
            </a:r>
            <a:r>
              <a:rPr lang="sv-SE" sz="1300" dirty="0" err="1" smtClean="0"/>
              <a:t>tool</a:t>
            </a:r>
            <a:r>
              <a:rPr lang="sv-SE" sz="1300" dirty="0" smtClean="0"/>
              <a:t>, in </a:t>
            </a:r>
            <a:r>
              <a:rPr lang="sv-SE" sz="1300" dirty="0" err="1" smtClean="0"/>
              <a:t>which</a:t>
            </a:r>
            <a:r>
              <a:rPr lang="sv-SE" sz="1300" dirty="0" smtClean="0"/>
              <a:t> </a:t>
            </a:r>
            <a:r>
              <a:rPr lang="sv-SE" sz="1300" dirty="0" err="1" smtClean="0"/>
              <a:t>attributes</a:t>
            </a:r>
            <a:r>
              <a:rPr lang="sv-SE" sz="1300" dirty="0" smtClean="0"/>
              <a:t>/dimensions/</a:t>
            </a:r>
            <a:r>
              <a:rPr lang="sv-SE" sz="1300" dirty="0" err="1" smtClean="0"/>
              <a:t>facts</a:t>
            </a:r>
            <a:r>
              <a:rPr lang="sv-SE" sz="1300" dirty="0" smtClean="0"/>
              <a:t>,</a:t>
            </a:r>
          </a:p>
          <a:p>
            <a:r>
              <a:rPr lang="sv-SE" sz="1300" dirty="0" err="1" smtClean="0"/>
              <a:t>etc</a:t>
            </a:r>
            <a:r>
              <a:rPr lang="sv-SE" sz="1300" dirty="0" smtClean="0"/>
              <a:t>, </a:t>
            </a:r>
            <a:r>
              <a:rPr lang="sv-SE" sz="1300" dirty="0" err="1" smtClean="0"/>
              <a:t>are</a:t>
            </a:r>
            <a:r>
              <a:rPr lang="sv-SE" sz="1300" dirty="0" smtClean="0"/>
              <a:t> </a:t>
            </a:r>
            <a:r>
              <a:rPr lang="sv-SE" sz="1300" dirty="0" err="1" smtClean="0"/>
              <a:t>selected</a:t>
            </a:r>
            <a:r>
              <a:rPr lang="sv-SE" sz="1300" dirty="0" smtClean="0"/>
              <a:t> for </a:t>
            </a:r>
            <a:r>
              <a:rPr lang="sv-SE" sz="1300" dirty="0" err="1" smtClean="0"/>
              <a:t>creating</a:t>
            </a:r>
            <a:r>
              <a:rPr lang="sv-SE" sz="1300" dirty="0" smtClean="0"/>
              <a:t> SQL </a:t>
            </a:r>
            <a:r>
              <a:rPr lang="sv-SE" sz="1300" dirty="0" err="1" smtClean="0"/>
              <a:t>queries</a:t>
            </a:r>
            <a:endParaRPr lang="sv-SE" sz="1300" dirty="0"/>
          </a:p>
        </p:txBody>
      </p:sp>
      <p:sp>
        <p:nvSpPr>
          <p:cNvPr id="32" name="Rounded Rectangle 31"/>
          <p:cNvSpPr/>
          <p:nvPr/>
        </p:nvSpPr>
        <p:spPr>
          <a:xfrm>
            <a:off x="5107830" y="3317324"/>
            <a:ext cx="3251802" cy="51990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00"/>
          </a:p>
        </p:txBody>
      </p:sp>
      <p:sp>
        <p:nvSpPr>
          <p:cNvPr id="33" name="TextBox 32"/>
          <p:cNvSpPr txBox="1"/>
          <p:nvPr/>
        </p:nvSpPr>
        <p:spPr>
          <a:xfrm>
            <a:off x="5097184" y="3320349"/>
            <a:ext cx="3019874" cy="492443"/>
          </a:xfrm>
          <a:prstGeom prst="rect">
            <a:avLst/>
          </a:prstGeom>
          <a:noFill/>
        </p:spPr>
        <p:txBody>
          <a:bodyPr wrap="square" rtlCol="0">
            <a:spAutoFit/>
          </a:bodyPr>
          <a:lstStyle/>
          <a:p>
            <a:r>
              <a:rPr lang="sv-SE" sz="1300" dirty="0" smtClean="0"/>
              <a:t>Step 4: </a:t>
            </a:r>
            <a:r>
              <a:rPr lang="sv-SE" sz="1300" dirty="0" err="1" smtClean="0"/>
              <a:t>Use</a:t>
            </a:r>
            <a:r>
              <a:rPr lang="sv-SE" sz="1300" dirty="0" smtClean="0"/>
              <a:t> </a:t>
            </a:r>
            <a:r>
              <a:rPr lang="sv-SE" sz="1300" dirty="0" err="1" smtClean="0"/>
              <a:t>visualization</a:t>
            </a:r>
            <a:r>
              <a:rPr lang="sv-SE" sz="1300" dirty="0" smtClean="0"/>
              <a:t> </a:t>
            </a:r>
            <a:r>
              <a:rPr lang="sv-SE" sz="1300" dirty="0" err="1" smtClean="0"/>
              <a:t>tool</a:t>
            </a:r>
            <a:r>
              <a:rPr lang="sv-SE" sz="1300" dirty="0" smtClean="0"/>
              <a:t> to </a:t>
            </a:r>
            <a:r>
              <a:rPr lang="sv-SE" sz="1300" dirty="0" err="1" smtClean="0"/>
              <a:t>identify</a:t>
            </a:r>
            <a:r>
              <a:rPr lang="sv-SE" sz="1300" dirty="0" smtClean="0"/>
              <a:t> </a:t>
            </a:r>
            <a:r>
              <a:rPr lang="sv-SE" sz="1300" dirty="0" err="1" smtClean="0"/>
              <a:t>intresting</a:t>
            </a:r>
            <a:r>
              <a:rPr lang="sv-SE" sz="1300" dirty="0" smtClean="0"/>
              <a:t> </a:t>
            </a:r>
            <a:r>
              <a:rPr lang="sv-SE" sz="1300" dirty="0" err="1" smtClean="0"/>
              <a:t>correlations</a:t>
            </a:r>
            <a:r>
              <a:rPr lang="sv-SE" sz="1300" dirty="0" smtClean="0"/>
              <a:t> and </a:t>
            </a:r>
            <a:r>
              <a:rPr lang="sv-SE" sz="1300" dirty="0" err="1" smtClean="0"/>
              <a:t>outliers</a:t>
            </a:r>
            <a:r>
              <a:rPr lang="sv-SE" sz="1300" dirty="0" smtClean="0"/>
              <a:t> to test </a:t>
            </a:r>
            <a:endParaRPr lang="sv-SE" sz="1300" dirty="0"/>
          </a:p>
        </p:txBody>
      </p:sp>
      <p:sp>
        <p:nvSpPr>
          <p:cNvPr id="26" name="Rectangle 25"/>
          <p:cNvSpPr/>
          <p:nvPr/>
        </p:nvSpPr>
        <p:spPr>
          <a:xfrm>
            <a:off x="1658203" y="1705970"/>
            <a:ext cx="5895833" cy="2429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sv-SE" dirty="0" err="1"/>
              <a:t>What</a:t>
            </a:r>
            <a:r>
              <a:rPr lang="sv-SE" dirty="0"/>
              <a:t> is the benefit </a:t>
            </a:r>
            <a:r>
              <a:rPr lang="sv-SE" dirty="0" err="1"/>
              <a:t>with</a:t>
            </a:r>
            <a:r>
              <a:rPr lang="sv-SE" dirty="0"/>
              <a:t> schema on the </a:t>
            </a:r>
            <a:r>
              <a:rPr lang="sv-SE" dirty="0" err="1"/>
              <a:t>load</a:t>
            </a:r>
            <a:r>
              <a:rPr lang="sv-SE" dirty="0"/>
              <a:t>?</a:t>
            </a:r>
          </a:p>
          <a:p>
            <a:endParaRPr lang="sv-SE" dirty="0" smtClean="0"/>
          </a:p>
          <a:p>
            <a:r>
              <a:rPr lang="sv-SE" dirty="0" err="1" smtClean="0"/>
              <a:t>What</a:t>
            </a:r>
            <a:r>
              <a:rPr lang="sv-SE" dirty="0" smtClean="0"/>
              <a:t> </a:t>
            </a:r>
            <a:r>
              <a:rPr lang="sv-SE" dirty="0" err="1"/>
              <a:t>would</a:t>
            </a:r>
            <a:r>
              <a:rPr lang="sv-SE" dirty="0"/>
              <a:t> </a:t>
            </a:r>
            <a:r>
              <a:rPr lang="sv-SE" dirty="0" err="1"/>
              <a:t>happend</a:t>
            </a:r>
            <a:r>
              <a:rPr lang="sv-SE" dirty="0"/>
              <a:t> </a:t>
            </a:r>
            <a:r>
              <a:rPr lang="sv-SE" dirty="0" err="1"/>
              <a:t>if</a:t>
            </a:r>
            <a:r>
              <a:rPr lang="sv-SE" dirty="0"/>
              <a:t> </a:t>
            </a:r>
            <a:r>
              <a:rPr lang="sv-SE" dirty="0" err="1"/>
              <a:t>you</a:t>
            </a:r>
            <a:r>
              <a:rPr lang="sv-SE" dirty="0"/>
              <a:t> </a:t>
            </a:r>
            <a:r>
              <a:rPr lang="sv-SE" dirty="0" err="1"/>
              <a:t>want</a:t>
            </a:r>
            <a:r>
              <a:rPr lang="sv-SE" dirty="0"/>
              <a:t> to </a:t>
            </a:r>
            <a:r>
              <a:rPr lang="sv-SE" dirty="0" err="1"/>
              <a:t>add</a:t>
            </a:r>
            <a:r>
              <a:rPr lang="sv-SE" dirty="0"/>
              <a:t> new data </a:t>
            </a:r>
            <a:r>
              <a:rPr lang="sv-SE" dirty="0" err="1"/>
              <a:t>into</a:t>
            </a:r>
            <a:r>
              <a:rPr lang="sv-SE" dirty="0"/>
              <a:t> the data </a:t>
            </a:r>
            <a:r>
              <a:rPr lang="sv-SE" dirty="0" err="1"/>
              <a:t>warehouse</a:t>
            </a:r>
            <a:r>
              <a:rPr lang="sv-SE" dirty="0"/>
              <a:t>/BI </a:t>
            </a:r>
            <a:r>
              <a:rPr lang="sv-SE" dirty="0" err="1"/>
              <a:t>environment</a:t>
            </a:r>
            <a:r>
              <a:rPr lang="sv-SE" dirty="0"/>
              <a:t>? </a:t>
            </a:r>
            <a:endParaRPr lang="sv-SE" dirty="0" smtClean="0"/>
          </a:p>
          <a:p>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978603964"/>
      </p:ext>
    </p:extLst>
  </p:cSld>
  <p:clrMapOvr>
    <a:masterClrMapping/>
  </p:clrMapOvr>
  <mc:AlternateContent xmlns:mc="http://schemas.openxmlformats.org/markup-compatibility/2006" xmlns:p14="http://schemas.microsoft.com/office/powerpoint/2010/main">
    <mc:Choice Requires="p14">
      <p:transition spd="slow" p14:dur="2000" advTm="108150"/>
    </mc:Choice>
    <mc:Fallback xmlns="">
      <p:transition spd="slow" advTm="10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Understanding</a:t>
            </a:r>
            <a:r>
              <a:rPr lang="sv-SE" dirty="0" smtClean="0"/>
              <a:t> </a:t>
            </a:r>
            <a:r>
              <a:rPr lang="sv-SE" dirty="0"/>
              <a:t>D</a:t>
            </a:r>
            <a:r>
              <a:rPr lang="sv-SE" dirty="0" smtClean="0"/>
              <a:t>ata Science</a:t>
            </a:r>
            <a:endParaRPr lang="sv-SE" dirty="0"/>
          </a:p>
        </p:txBody>
      </p:sp>
      <p:sp>
        <p:nvSpPr>
          <p:cNvPr id="3" name="Content Placeholder 2"/>
          <p:cNvSpPr>
            <a:spLocks noGrp="1"/>
          </p:cNvSpPr>
          <p:nvPr>
            <p:ph idx="1"/>
          </p:nvPr>
        </p:nvSpPr>
        <p:spPr>
          <a:xfrm>
            <a:off x="792000" y="1766853"/>
            <a:ext cx="6850800" cy="3240432"/>
          </a:xfrm>
        </p:spPr>
        <p:txBody>
          <a:bodyPr>
            <a:normAutofit/>
          </a:bodyPr>
          <a:lstStyle/>
          <a:p>
            <a:r>
              <a:rPr lang="en-US" sz="1800" dirty="0" smtClean="0"/>
              <a:t>A way to understand </a:t>
            </a:r>
            <a:r>
              <a:rPr lang="en-US" sz="1800" dirty="0"/>
              <a:t>what data science </a:t>
            </a:r>
            <a:r>
              <a:rPr lang="en-US" sz="1800" dirty="0" smtClean="0"/>
              <a:t>is </a:t>
            </a:r>
            <a:r>
              <a:rPr lang="en-US" sz="1800" dirty="0"/>
              <a:t>by comparing it to business </a:t>
            </a:r>
            <a:r>
              <a:rPr lang="en-US" sz="1800" dirty="0" smtClean="0"/>
              <a:t>intelligence</a:t>
            </a:r>
          </a:p>
          <a:p>
            <a:pPr marL="0" indent="0">
              <a:buNone/>
            </a:pPr>
            <a:r>
              <a:rPr lang="en-US" sz="1800" dirty="0"/>
              <a:t> </a:t>
            </a:r>
            <a:endParaRPr lang="sv-SE"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30882692"/>
      </p:ext>
    </p:extLst>
  </p:cSld>
  <p:clrMapOvr>
    <a:masterClrMapping/>
  </p:clrMapOvr>
  <mc:AlternateContent xmlns:mc="http://schemas.openxmlformats.org/markup-compatibility/2006">
    <mc:Choice xmlns:p14="http://schemas.microsoft.com/office/powerpoint/2010/main" Requires="p14">
      <p:transition spd="slow" p14:dur="2000" advTm="13215"/>
    </mc:Choice>
    <mc:Fallback>
      <p:transition spd="slow" advTm="1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627534"/>
            <a:ext cx="8120646" cy="596700"/>
          </a:xfrm>
        </p:spPr>
        <p:txBody>
          <a:bodyPr>
            <a:normAutofit fontScale="90000"/>
          </a:bodyPr>
          <a:lstStyle/>
          <a:p>
            <a:r>
              <a:rPr lang="sv-SE" dirty="0" smtClean="0"/>
              <a:t>BI </a:t>
            </a:r>
            <a:r>
              <a:rPr lang="sv-SE" dirty="0"/>
              <a:t>vs. Data </a:t>
            </a:r>
            <a:r>
              <a:rPr lang="sv-SE" dirty="0" smtClean="0"/>
              <a:t>science</a:t>
            </a:r>
            <a:r>
              <a:rPr lang="sv-SE" dirty="0"/>
              <a:t>: The analytic approaches are </a:t>
            </a:r>
            <a:r>
              <a:rPr lang="sv-SE" dirty="0" smtClean="0"/>
              <a:t>different 2(2)</a:t>
            </a:r>
            <a:r>
              <a:rPr lang="sv-SE" dirty="0"/>
              <a:t/>
            </a:r>
            <a:br>
              <a:rPr lang="sv-SE" dirty="0"/>
            </a:br>
            <a:endParaRPr lang="sv-SE" dirty="0"/>
          </a:p>
        </p:txBody>
      </p:sp>
      <p:sp>
        <p:nvSpPr>
          <p:cNvPr id="3" name="Content Placeholder 2"/>
          <p:cNvSpPr>
            <a:spLocks noGrp="1"/>
          </p:cNvSpPr>
          <p:nvPr>
            <p:ph idx="1"/>
          </p:nvPr>
        </p:nvSpPr>
        <p:spPr>
          <a:xfrm>
            <a:off x="792000" y="1613118"/>
            <a:ext cx="8120646" cy="3058033"/>
          </a:xfrm>
        </p:spPr>
        <p:txBody>
          <a:bodyPr>
            <a:normAutofit/>
          </a:bodyPr>
          <a:lstStyle/>
          <a:p>
            <a:r>
              <a:rPr lang="sv-SE" sz="1400" b="1" dirty="0"/>
              <a:t>Schema on load </a:t>
            </a:r>
            <a:endParaRPr lang="sv-SE" sz="1400" b="1" dirty="0" smtClean="0"/>
          </a:p>
          <a:p>
            <a:r>
              <a:rPr lang="sv-SE" sz="1400" dirty="0" smtClean="0"/>
              <a:t>– a schema must be built prior to loading data into the data warehouse</a:t>
            </a:r>
          </a:p>
          <a:p>
            <a:pPr marL="0" indent="0"/>
            <a:r>
              <a:rPr lang="sv-SE" sz="1400" b="1" dirty="0" smtClean="0"/>
              <a:t>Schema on </a:t>
            </a:r>
            <a:r>
              <a:rPr lang="sv-SE" sz="1400" b="1" dirty="0" err="1" smtClean="0"/>
              <a:t>query</a:t>
            </a:r>
            <a:r>
              <a:rPr lang="sv-SE" sz="1400" b="1" dirty="0" smtClean="0"/>
              <a:t>/read </a:t>
            </a:r>
          </a:p>
          <a:p>
            <a:pPr marL="0" indent="0"/>
            <a:r>
              <a:rPr lang="sv-SE" sz="1400" dirty="0" smtClean="0"/>
              <a:t>– a schema is </a:t>
            </a:r>
            <a:r>
              <a:rPr lang="sv-SE" sz="1400" dirty="0" err="1" smtClean="0"/>
              <a:t>defined</a:t>
            </a:r>
            <a:r>
              <a:rPr lang="sv-SE" sz="1400" dirty="0" smtClean="0"/>
              <a:t> </a:t>
            </a:r>
            <a:r>
              <a:rPr lang="sv-SE" sz="1400" dirty="0" err="1" smtClean="0"/>
              <a:t>based</a:t>
            </a:r>
            <a:r>
              <a:rPr lang="sv-SE" sz="1400" dirty="0" smtClean="0"/>
              <a:t> on data </a:t>
            </a:r>
            <a:r>
              <a:rPr lang="sv-SE" sz="1400" dirty="0" err="1" smtClean="0"/>
              <a:t>that</a:t>
            </a:r>
            <a:r>
              <a:rPr lang="sv-SE" sz="1400" dirty="0" smtClean="0"/>
              <a:t> support the </a:t>
            </a:r>
            <a:r>
              <a:rPr lang="sv-SE" sz="1400" dirty="0" err="1" smtClean="0"/>
              <a:t>hypothesis</a:t>
            </a:r>
            <a:endParaRPr lang="sv-SE" sz="1800" dirty="0"/>
          </a:p>
        </p:txBody>
      </p:sp>
      <p:sp>
        <p:nvSpPr>
          <p:cNvPr id="6" name="TextBox 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74454600"/>
      </p:ext>
    </p:extLst>
  </p:cSld>
  <p:clrMapOvr>
    <a:masterClrMapping/>
  </p:clrMapOvr>
  <mc:AlternateContent xmlns:mc="http://schemas.openxmlformats.org/markup-compatibility/2006" xmlns:p14="http://schemas.microsoft.com/office/powerpoint/2010/main">
    <mc:Choice Requires="p14">
      <p:transition spd="slow" p14:dur="2000" advTm="50003"/>
    </mc:Choice>
    <mc:Fallback xmlns="">
      <p:transition spd="slow" advTm="5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627534"/>
            <a:ext cx="8120646" cy="596700"/>
          </a:xfrm>
        </p:spPr>
        <p:txBody>
          <a:bodyPr>
            <a:normAutofit fontScale="90000"/>
          </a:bodyPr>
          <a:lstStyle/>
          <a:p>
            <a:r>
              <a:rPr lang="sv-SE" dirty="0" smtClean="0"/>
              <a:t>BI </a:t>
            </a:r>
            <a:r>
              <a:rPr lang="sv-SE" dirty="0"/>
              <a:t>vs. Data </a:t>
            </a:r>
            <a:r>
              <a:rPr lang="sv-SE" dirty="0" smtClean="0"/>
              <a:t>science</a:t>
            </a:r>
            <a:r>
              <a:rPr lang="sv-SE" dirty="0"/>
              <a:t>: The </a:t>
            </a:r>
            <a:r>
              <a:rPr lang="sv-SE" dirty="0" smtClean="0"/>
              <a:t>data models are different</a:t>
            </a:r>
            <a:r>
              <a:rPr lang="sv-SE" dirty="0"/>
              <a:t/>
            </a:r>
            <a:br>
              <a:rPr lang="sv-SE" dirty="0"/>
            </a:br>
            <a:endParaRPr lang="sv-SE" dirty="0"/>
          </a:p>
        </p:txBody>
      </p:sp>
      <p:sp>
        <p:nvSpPr>
          <p:cNvPr id="3" name="Content Placeholder 2"/>
          <p:cNvSpPr>
            <a:spLocks noGrp="1"/>
          </p:cNvSpPr>
          <p:nvPr>
            <p:ph idx="1"/>
          </p:nvPr>
        </p:nvSpPr>
        <p:spPr>
          <a:xfrm>
            <a:off x="792000" y="1613118"/>
            <a:ext cx="8120646" cy="3058033"/>
          </a:xfrm>
        </p:spPr>
        <p:txBody>
          <a:bodyPr>
            <a:normAutofit/>
          </a:bodyPr>
          <a:lstStyle/>
          <a:p>
            <a:r>
              <a:rPr lang="sv-SE" sz="1400" b="1" dirty="0" smtClean="0"/>
              <a:t>Business Intelligence</a:t>
            </a:r>
          </a:p>
          <a:p>
            <a:pPr marL="285750" indent="-285750">
              <a:buFontTx/>
              <a:buChar char="-"/>
            </a:pPr>
            <a:r>
              <a:rPr lang="sv-SE" sz="1400" dirty="0" smtClean="0"/>
              <a:t>Schema on load </a:t>
            </a:r>
          </a:p>
          <a:p>
            <a:pPr marL="285750" indent="-285750">
              <a:buFontTx/>
              <a:buChar char="-"/>
            </a:pPr>
            <a:r>
              <a:rPr lang="sv-SE" sz="1400" dirty="0" smtClean="0"/>
              <a:t>Often star join schemas – multiples tables, many (comparable slow) joins </a:t>
            </a:r>
          </a:p>
          <a:p>
            <a:pPr marL="0" indent="0"/>
            <a:r>
              <a:rPr lang="sv-SE" sz="1400" b="1" dirty="0" smtClean="0"/>
              <a:t>Data Science</a:t>
            </a:r>
          </a:p>
          <a:p>
            <a:pPr marL="285750" indent="-285750">
              <a:buFontTx/>
              <a:buChar char="-"/>
            </a:pPr>
            <a:r>
              <a:rPr lang="sv-SE" sz="1400" dirty="0" smtClean="0"/>
              <a:t>Schema on </a:t>
            </a:r>
            <a:r>
              <a:rPr lang="sv-SE" sz="1400" dirty="0" err="1" smtClean="0"/>
              <a:t>query</a:t>
            </a:r>
            <a:r>
              <a:rPr lang="sv-SE" sz="1400" dirty="0" smtClean="0"/>
              <a:t>/read </a:t>
            </a:r>
          </a:p>
          <a:p>
            <a:pPr marL="285750" indent="-285750">
              <a:buFontTx/>
              <a:buChar char="-"/>
            </a:pPr>
            <a:r>
              <a:rPr lang="sv-SE" sz="1400" dirty="0" smtClean="0"/>
              <a:t>Often flattened tables – few (flattened) tables with a lot of data, few joins </a:t>
            </a:r>
            <a:endParaRPr lang="sv-SE" sz="1800" dirty="0"/>
          </a:p>
        </p:txBody>
      </p:sp>
      <p:sp>
        <p:nvSpPr>
          <p:cNvPr id="6" name="TextBox 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85167173"/>
      </p:ext>
    </p:extLst>
  </p:cSld>
  <p:clrMapOvr>
    <a:masterClrMapping/>
  </p:clrMapOvr>
  <mc:AlternateContent xmlns:mc="http://schemas.openxmlformats.org/markup-compatibility/2006" xmlns:p14="http://schemas.microsoft.com/office/powerpoint/2010/main">
    <mc:Choice Requires="p14">
      <p:transition spd="slow" p14:dur="2000" advTm="29464"/>
    </mc:Choice>
    <mc:Fallback xmlns="">
      <p:transition spd="slow" advTm="2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583894" y="556686"/>
            <a:ext cx="8120646" cy="596700"/>
          </a:xfrm>
        </p:spPr>
        <p:txBody>
          <a:bodyPr>
            <a:normAutofit fontScale="90000"/>
          </a:bodyPr>
          <a:lstStyle/>
          <a:p>
            <a:r>
              <a:rPr lang="sv-SE" dirty="0" smtClean="0"/>
              <a:t>BI </a:t>
            </a:r>
            <a:r>
              <a:rPr lang="sv-SE" dirty="0"/>
              <a:t>vs. Data </a:t>
            </a:r>
            <a:r>
              <a:rPr lang="sv-SE" dirty="0" smtClean="0"/>
              <a:t>science</a:t>
            </a:r>
            <a:r>
              <a:rPr lang="sv-SE" dirty="0"/>
              <a:t>: The views on business are different</a:t>
            </a:r>
            <a:br>
              <a:rPr lang="sv-SE" dirty="0"/>
            </a:br>
            <a:r>
              <a:rPr lang="sv-SE" dirty="0"/>
              <a:t/>
            </a:r>
            <a:br>
              <a:rPr lang="sv-SE" dirty="0"/>
            </a:br>
            <a:endParaRPr lang="sv-SE" dirty="0"/>
          </a:p>
        </p:txBody>
      </p:sp>
      <p:sp>
        <p:nvSpPr>
          <p:cNvPr id="3" name="Content Placeholder 2"/>
          <p:cNvSpPr>
            <a:spLocks noGrp="1"/>
          </p:cNvSpPr>
          <p:nvPr>
            <p:ph idx="1"/>
          </p:nvPr>
        </p:nvSpPr>
        <p:spPr>
          <a:xfrm>
            <a:off x="583894" y="1533370"/>
            <a:ext cx="8659258" cy="3530382"/>
          </a:xfrm>
        </p:spPr>
        <p:txBody>
          <a:bodyPr>
            <a:normAutofit/>
          </a:bodyPr>
          <a:lstStyle/>
          <a:p>
            <a:r>
              <a:rPr lang="sv-SE" sz="1400" b="1" dirty="0" smtClean="0"/>
              <a:t>Business Intelligence</a:t>
            </a:r>
          </a:p>
          <a:p>
            <a:pPr marL="285750" indent="-285750">
              <a:buFontTx/>
              <a:buChar char="-"/>
            </a:pPr>
            <a:r>
              <a:rPr lang="sv-SE" sz="1400" dirty="0" smtClean="0"/>
              <a:t>Aggregated data on business entities, such as customers, products</a:t>
            </a:r>
          </a:p>
          <a:p>
            <a:pPr marL="0" indent="0"/>
            <a:r>
              <a:rPr lang="sv-SE" sz="1400" b="1" dirty="0" smtClean="0"/>
              <a:t>Data Science</a:t>
            </a:r>
          </a:p>
          <a:p>
            <a:pPr marL="285750" indent="-285750">
              <a:buFontTx/>
              <a:buChar char="-"/>
            </a:pPr>
            <a:r>
              <a:rPr lang="sv-SE" sz="1400" dirty="0" smtClean="0"/>
              <a:t>Build </a:t>
            </a:r>
            <a:r>
              <a:rPr lang="sv-SE" sz="1400" b="1" dirty="0" smtClean="0"/>
              <a:t>analytic profiles </a:t>
            </a:r>
            <a:r>
              <a:rPr lang="sv-SE" sz="1400" dirty="0" smtClean="0"/>
              <a:t>on each business entity. Example of business entities are customers, partners/suppliers, devices, machines</a:t>
            </a:r>
          </a:p>
          <a:p>
            <a:pPr marL="285750" indent="-285750">
              <a:buFontTx/>
              <a:buChar char="-"/>
            </a:pPr>
            <a:r>
              <a:rPr lang="sv-SE" sz="1400" dirty="0" smtClean="0"/>
              <a:t>For exampel, </a:t>
            </a:r>
            <a:r>
              <a:rPr lang="sv-SE" sz="1400" dirty="0"/>
              <a:t>analytic profiles </a:t>
            </a:r>
            <a:r>
              <a:rPr lang="sv-SE" sz="1400" dirty="0" smtClean="0"/>
              <a:t>for customers could be used for managing </a:t>
            </a:r>
            <a:r>
              <a:rPr lang="sv-SE" sz="1400" dirty="0" err="1" smtClean="0"/>
              <a:t>customer</a:t>
            </a:r>
            <a:r>
              <a:rPr lang="sv-SE" sz="1400" dirty="0" smtClean="0"/>
              <a:t> </a:t>
            </a:r>
            <a:r>
              <a:rPr lang="sv-SE" sz="1400" dirty="0" err="1" smtClean="0"/>
              <a:t>rentension</a:t>
            </a:r>
            <a:r>
              <a:rPr lang="sv-SE" sz="1400" dirty="0" smtClean="0"/>
              <a:t> </a:t>
            </a:r>
            <a:r>
              <a:rPr lang="sv-SE" sz="1400" dirty="0" smtClean="0"/>
              <a:t>rate</a:t>
            </a:r>
            <a:endParaRPr lang="sv-SE" sz="1400" dirty="0"/>
          </a:p>
        </p:txBody>
      </p:sp>
      <p:sp>
        <p:nvSpPr>
          <p:cNvPr id="6" name="TextBox 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954989060"/>
      </p:ext>
    </p:extLst>
  </p:cSld>
  <p:clrMapOvr>
    <a:masterClrMapping/>
  </p:clrMapOvr>
  <mc:AlternateContent xmlns:mc="http://schemas.openxmlformats.org/markup-compatibility/2006" xmlns:p14="http://schemas.microsoft.com/office/powerpoint/2010/main">
    <mc:Choice Requires="p14">
      <p:transition spd="slow" p14:dur="2000" advTm="79011"/>
    </mc:Choice>
    <mc:Fallback xmlns="">
      <p:transition spd="slow" advTm="7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48548" y="3100471"/>
            <a:ext cx="1201002" cy="6687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Rectangle 4"/>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65428" y="594877"/>
            <a:ext cx="7927458" cy="596700"/>
          </a:xfrm>
        </p:spPr>
        <p:txBody>
          <a:bodyPr>
            <a:normAutofit/>
          </a:bodyPr>
          <a:lstStyle/>
          <a:p>
            <a:r>
              <a:rPr lang="sv-SE" dirty="0" smtClean="0"/>
              <a:t>Business intelligence vs. Data science</a:t>
            </a:r>
            <a:endParaRPr lang="sv-SE" dirty="0"/>
          </a:p>
        </p:txBody>
      </p:sp>
      <p:cxnSp>
        <p:nvCxnSpPr>
          <p:cNvPr id="7" name="Straight Connector 6"/>
          <p:cNvCxnSpPr/>
          <p:nvPr/>
        </p:nvCxnSpPr>
        <p:spPr>
          <a:xfrm flipH="1">
            <a:off x="1759586" y="1860939"/>
            <a:ext cx="13648" cy="2224585"/>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1773234" y="4085524"/>
            <a:ext cx="2770495"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24642" y="2650065"/>
            <a:ext cx="1146234" cy="523220"/>
          </a:xfrm>
          <a:prstGeom prst="rect">
            <a:avLst/>
          </a:prstGeom>
          <a:noFill/>
        </p:spPr>
        <p:txBody>
          <a:bodyPr wrap="square" rtlCol="0">
            <a:spAutoFit/>
          </a:bodyPr>
          <a:lstStyle/>
          <a:p>
            <a:r>
              <a:rPr lang="sv-SE" sz="1400" b="1" dirty="0" smtClean="0"/>
              <a:t>Value for the business</a:t>
            </a:r>
            <a:endParaRPr lang="sv-SE" sz="1400" b="1" dirty="0"/>
          </a:p>
        </p:txBody>
      </p:sp>
      <p:sp>
        <p:nvSpPr>
          <p:cNvPr id="18" name="TextBox 17"/>
          <p:cNvSpPr txBox="1"/>
          <p:nvPr/>
        </p:nvSpPr>
        <p:spPr>
          <a:xfrm>
            <a:off x="1090847" y="1701503"/>
            <a:ext cx="736979" cy="369332"/>
          </a:xfrm>
          <a:prstGeom prst="rect">
            <a:avLst/>
          </a:prstGeom>
          <a:noFill/>
        </p:spPr>
        <p:txBody>
          <a:bodyPr wrap="square" rtlCol="0">
            <a:spAutoFit/>
          </a:bodyPr>
          <a:lstStyle/>
          <a:p>
            <a:r>
              <a:rPr lang="sv-SE" i="1" dirty="0" smtClean="0"/>
              <a:t>High</a:t>
            </a:r>
            <a:endParaRPr lang="sv-SE" i="1" dirty="0"/>
          </a:p>
        </p:txBody>
      </p:sp>
      <p:sp>
        <p:nvSpPr>
          <p:cNvPr id="19" name="TextBox 18"/>
          <p:cNvSpPr txBox="1"/>
          <p:nvPr/>
        </p:nvSpPr>
        <p:spPr>
          <a:xfrm>
            <a:off x="1118143" y="3749247"/>
            <a:ext cx="736979" cy="369332"/>
          </a:xfrm>
          <a:prstGeom prst="rect">
            <a:avLst/>
          </a:prstGeom>
          <a:noFill/>
        </p:spPr>
        <p:txBody>
          <a:bodyPr wrap="square" rtlCol="0">
            <a:spAutoFit/>
          </a:bodyPr>
          <a:lstStyle/>
          <a:p>
            <a:r>
              <a:rPr lang="sv-SE" i="1" dirty="0" smtClean="0"/>
              <a:t>Low</a:t>
            </a:r>
            <a:endParaRPr lang="sv-SE" i="1" dirty="0"/>
          </a:p>
        </p:txBody>
      </p:sp>
      <p:sp>
        <p:nvSpPr>
          <p:cNvPr id="20" name="TextBox 19"/>
          <p:cNvSpPr txBox="1"/>
          <p:nvPr/>
        </p:nvSpPr>
        <p:spPr>
          <a:xfrm>
            <a:off x="1759586" y="4127283"/>
            <a:ext cx="1119117" cy="369332"/>
          </a:xfrm>
          <a:prstGeom prst="rect">
            <a:avLst/>
          </a:prstGeom>
          <a:noFill/>
        </p:spPr>
        <p:txBody>
          <a:bodyPr wrap="square" rtlCol="0">
            <a:spAutoFit/>
          </a:bodyPr>
          <a:lstStyle/>
          <a:p>
            <a:r>
              <a:rPr lang="sv-SE" i="1" dirty="0" smtClean="0"/>
              <a:t>Past</a:t>
            </a:r>
            <a:endParaRPr lang="sv-SE" i="1" dirty="0"/>
          </a:p>
        </p:txBody>
      </p:sp>
      <p:sp>
        <p:nvSpPr>
          <p:cNvPr id="21" name="TextBox 20"/>
          <p:cNvSpPr txBox="1"/>
          <p:nvPr/>
        </p:nvSpPr>
        <p:spPr>
          <a:xfrm>
            <a:off x="4155226" y="4127283"/>
            <a:ext cx="1119117" cy="369332"/>
          </a:xfrm>
          <a:prstGeom prst="rect">
            <a:avLst/>
          </a:prstGeom>
          <a:noFill/>
        </p:spPr>
        <p:txBody>
          <a:bodyPr wrap="square" rtlCol="0">
            <a:spAutoFit/>
          </a:bodyPr>
          <a:lstStyle/>
          <a:p>
            <a:r>
              <a:rPr lang="sv-SE" i="1" dirty="0" smtClean="0"/>
              <a:t>Future</a:t>
            </a:r>
            <a:endParaRPr lang="sv-SE" i="1" dirty="0"/>
          </a:p>
        </p:txBody>
      </p:sp>
      <p:sp>
        <p:nvSpPr>
          <p:cNvPr id="22" name="TextBox 21"/>
          <p:cNvSpPr txBox="1"/>
          <p:nvPr/>
        </p:nvSpPr>
        <p:spPr>
          <a:xfrm>
            <a:off x="2121252" y="3100471"/>
            <a:ext cx="1514902" cy="646331"/>
          </a:xfrm>
          <a:prstGeom prst="rect">
            <a:avLst/>
          </a:prstGeom>
          <a:noFill/>
        </p:spPr>
        <p:txBody>
          <a:bodyPr wrap="square" rtlCol="0">
            <a:spAutoFit/>
          </a:bodyPr>
          <a:lstStyle/>
          <a:p>
            <a:r>
              <a:rPr lang="sv-SE" dirty="0" smtClean="0"/>
              <a:t>Business intelligence</a:t>
            </a:r>
            <a:endParaRPr lang="sv-SE" dirty="0"/>
          </a:p>
        </p:txBody>
      </p:sp>
      <p:sp>
        <p:nvSpPr>
          <p:cNvPr id="24" name="Rectangle 23"/>
          <p:cNvSpPr/>
          <p:nvPr/>
        </p:nvSpPr>
        <p:spPr>
          <a:xfrm>
            <a:off x="3160757" y="2158919"/>
            <a:ext cx="1201002" cy="6687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5" name="TextBox 24"/>
          <p:cNvSpPr txBox="1"/>
          <p:nvPr/>
        </p:nvSpPr>
        <p:spPr>
          <a:xfrm>
            <a:off x="3315431" y="2181329"/>
            <a:ext cx="1228298" cy="646331"/>
          </a:xfrm>
          <a:prstGeom prst="rect">
            <a:avLst/>
          </a:prstGeom>
          <a:noFill/>
        </p:spPr>
        <p:txBody>
          <a:bodyPr wrap="square" rtlCol="0">
            <a:spAutoFit/>
          </a:bodyPr>
          <a:lstStyle/>
          <a:p>
            <a:r>
              <a:rPr lang="sv-SE" dirty="0" smtClean="0"/>
              <a:t>Data science</a:t>
            </a:r>
            <a:endParaRPr lang="sv-SE" dirty="0"/>
          </a:p>
        </p:txBody>
      </p:sp>
      <p:cxnSp>
        <p:nvCxnSpPr>
          <p:cNvPr id="30" name="Straight Connector 29"/>
          <p:cNvCxnSpPr/>
          <p:nvPr/>
        </p:nvCxnSpPr>
        <p:spPr>
          <a:xfrm flipV="1">
            <a:off x="4155226" y="1701503"/>
            <a:ext cx="838879" cy="664403"/>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32763" y="1097524"/>
            <a:ext cx="3999917" cy="2062103"/>
          </a:xfrm>
          <a:prstGeom prst="rect">
            <a:avLst/>
          </a:prstGeom>
          <a:noFill/>
        </p:spPr>
        <p:txBody>
          <a:bodyPr wrap="square" rtlCol="0">
            <a:spAutoFit/>
          </a:bodyPr>
          <a:lstStyle/>
          <a:p>
            <a:pPr marL="285750" indent="-285750">
              <a:buFont typeface="Arial" panose="020B0604020202020204" pitchFamily="34" charset="0"/>
              <a:buChar char="•"/>
            </a:pPr>
            <a:r>
              <a:rPr lang="sv-SE" sz="1600" dirty="0" smtClean="0"/>
              <a:t>Predictive analytics</a:t>
            </a:r>
          </a:p>
          <a:p>
            <a:pPr marL="285750" indent="-285750">
              <a:buFont typeface="Arial" panose="020B0604020202020204" pitchFamily="34" charset="0"/>
              <a:buChar char="•"/>
            </a:pPr>
            <a:r>
              <a:rPr lang="sv-SE" sz="1600" dirty="0" smtClean="0"/>
              <a:t>Prescriptive analytics</a:t>
            </a:r>
          </a:p>
          <a:p>
            <a:pPr marL="285750" indent="-285750">
              <a:buFont typeface="Arial" panose="020B0604020202020204" pitchFamily="34" charset="0"/>
              <a:buChar char="•"/>
            </a:pPr>
            <a:r>
              <a:rPr lang="sv-SE" sz="1600" dirty="0" smtClean="0"/>
              <a:t>On the fly use of large amount of data</a:t>
            </a:r>
          </a:p>
          <a:p>
            <a:pPr marL="285750" indent="-285750">
              <a:buFont typeface="Arial" panose="020B0604020202020204" pitchFamily="34" charset="0"/>
              <a:buChar char="•"/>
            </a:pPr>
            <a:r>
              <a:rPr lang="sv-SE" sz="1600" dirty="0" smtClean="0"/>
              <a:t>Exploratory, experimental process</a:t>
            </a:r>
          </a:p>
          <a:p>
            <a:pPr marL="285750" indent="-285750">
              <a:buFont typeface="Arial" panose="020B0604020202020204" pitchFamily="34" charset="0"/>
              <a:buChar char="•"/>
            </a:pPr>
            <a:r>
              <a:rPr lang="sv-SE" sz="1600" dirty="0" smtClean="0"/>
              <a:t>Focus on pattern, correlations</a:t>
            </a:r>
          </a:p>
          <a:p>
            <a:pPr marL="285750" indent="-285750">
              <a:buFont typeface="Arial" panose="020B0604020202020204" pitchFamily="34" charset="0"/>
              <a:buChar char="•"/>
            </a:pPr>
            <a:r>
              <a:rPr lang="sv-SE" sz="1600" dirty="0" smtClean="0"/>
              <a:t>Data model – schema on query/read</a:t>
            </a:r>
          </a:p>
          <a:p>
            <a:pPr marL="285750" indent="-285750">
              <a:buFont typeface="Arial" panose="020B0604020202020204" pitchFamily="34" charset="0"/>
              <a:buChar char="•"/>
            </a:pPr>
            <a:r>
              <a:rPr lang="sv-SE" sz="1600" dirty="0" smtClean="0"/>
              <a:t>Data quality – good enough, propabilities</a:t>
            </a:r>
          </a:p>
          <a:p>
            <a:pPr marL="285750" indent="-285750">
              <a:buFont typeface="Arial" panose="020B0604020202020204" pitchFamily="34" charset="0"/>
              <a:buChar char="•"/>
            </a:pPr>
            <a:endParaRPr lang="sv-SE" sz="1600" dirty="0"/>
          </a:p>
        </p:txBody>
      </p:sp>
      <p:sp>
        <p:nvSpPr>
          <p:cNvPr id="32" name="TextBox 31"/>
          <p:cNvSpPr txBox="1"/>
          <p:nvPr/>
        </p:nvSpPr>
        <p:spPr>
          <a:xfrm>
            <a:off x="5274342" y="3025972"/>
            <a:ext cx="3696634" cy="1815882"/>
          </a:xfrm>
          <a:prstGeom prst="rect">
            <a:avLst/>
          </a:prstGeom>
          <a:noFill/>
        </p:spPr>
        <p:txBody>
          <a:bodyPr wrap="square" rtlCol="0">
            <a:spAutoFit/>
          </a:bodyPr>
          <a:lstStyle/>
          <a:p>
            <a:pPr marL="285750" indent="-285750">
              <a:buFont typeface="Arial" panose="020B0604020202020204" pitchFamily="34" charset="0"/>
              <a:buChar char="•"/>
            </a:pPr>
            <a:r>
              <a:rPr lang="sv-SE" sz="1600" dirty="0" smtClean="0"/>
              <a:t>Desciptive analytics  </a:t>
            </a:r>
          </a:p>
          <a:p>
            <a:pPr marL="285750" indent="-285750">
              <a:buFont typeface="Arial" panose="020B0604020202020204" pitchFamily="34" charset="0"/>
              <a:buChar char="•"/>
            </a:pPr>
            <a:r>
              <a:rPr lang="sv-SE" sz="1600" dirty="0" smtClean="0"/>
              <a:t>Pre-planned use of data (via ETL)</a:t>
            </a:r>
          </a:p>
          <a:p>
            <a:pPr marL="285750" indent="-285750">
              <a:buFont typeface="Arial" panose="020B0604020202020204" pitchFamily="34" charset="0"/>
              <a:buChar char="•"/>
            </a:pPr>
            <a:r>
              <a:rPr lang="sv-SE" sz="1600" dirty="0" smtClean="0"/>
              <a:t>Static and pre-planned process</a:t>
            </a:r>
          </a:p>
          <a:p>
            <a:pPr marL="285750" indent="-285750">
              <a:buFont typeface="Arial" panose="020B0604020202020204" pitchFamily="34" charset="0"/>
              <a:buChar char="•"/>
            </a:pPr>
            <a:r>
              <a:rPr lang="sv-SE" sz="1600" dirty="0" smtClean="0"/>
              <a:t>Focus on trends, use of KPIs</a:t>
            </a:r>
            <a:endParaRPr lang="sv-SE" sz="1600" dirty="0"/>
          </a:p>
          <a:p>
            <a:pPr marL="285750" indent="-285750">
              <a:buFont typeface="Arial" panose="020B0604020202020204" pitchFamily="34" charset="0"/>
              <a:buChar char="•"/>
            </a:pPr>
            <a:r>
              <a:rPr lang="sv-SE" sz="1600" dirty="0" smtClean="0"/>
              <a:t>Data model – schema on load</a:t>
            </a:r>
            <a:endParaRPr lang="sv-SE" sz="1600" dirty="0"/>
          </a:p>
          <a:p>
            <a:pPr marL="285750" indent="-285750">
              <a:buFont typeface="Arial" panose="020B0604020202020204" pitchFamily="34" charset="0"/>
              <a:buChar char="•"/>
            </a:pPr>
            <a:r>
              <a:rPr lang="sv-SE" sz="1600" dirty="0"/>
              <a:t>Data </a:t>
            </a:r>
            <a:r>
              <a:rPr lang="sv-SE" sz="1600" dirty="0" smtClean="0"/>
              <a:t>quality – high quality, single </a:t>
            </a:r>
            <a:r>
              <a:rPr lang="sv-SE" sz="1600" dirty="0"/>
              <a:t>source of truth</a:t>
            </a:r>
          </a:p>
        </p:txBody>
      </p:sp>
      <p:cxnSp>
        <p:nvCxnSpPr>
          <p:cNvPr id="33" name="Straight Connector 32"/>
          <p:cNvCxnSpPr/>
          <p:nvPr/>
        </p:nvCxnSpPr>
        <p:spPr>
          <a:xfrm>
            <a:off x="3162582" y="3423638"/>
            <a:ext cx="2403457" cy="613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34174" y="4836620"/>
            <a:ext cx="2632452" cy="261610"/>
          </a:xfrm>
          <a:prstGeom prst="rect">
            <a:avLst/>
          </a:prstGeom>
          <a:noFill/>
        </p:spPr>
        <p:txBody>
          <a:bodyPr wrap="none" rtlCol="0">
            <a:spAutoFit/>
          </a:bodyPr>
          <a:lstStyle/>
          <a:p>
            <a:r>
              <a:rPr lang="sv-SE" sz="1100" dirty="0"/>
              <a:t>(Bill Schmarzo, Big Data MBA, Wiley, 2016)</a:t>
            </a:r>
          </a:p>
        </p:txBody>
      </p:sp>
      <p:sp>
        <p:nvSpPr>
          <p:cNvPr id="27" name="TextBox 26"/>
          <p:cNvSpPr txBox="1"/>
          <p:nvPr/>
        </p:nvSpPr>
        <p:spPr>
          <a:xfrm>
            <a:off x="3044952" y="4404463"/>
            <a:ext cx="1542198" cy="307777"/>
          </a:xfrm>
          <a:prstGeom prst="rect">
            <a:avLst/>
          </a:prstGeom>
          <a:noFill/>
        </p:spPr>
        <p:txBody>
          <a:bodyPr wrap="square" rtlCol="0">
            <a:spAutoFit/>
          </a:bodyPr>
          <a:lstStyle/>
          <a:p>
            <a:r>
              <a:rPr lang="sv-SE" sz="1400" b="1" dirty="0" smtClean="0"/>
              <a:t>Time</a:t>
            </a:r>
            <a:endParaRPr lang="sv-SE" sz="1400" b="1" dirty="0"/>
          </a:p>
        </p:txBody>
      </p:sp>
      <p:sp>
        <p:nvSpPr>
          <p:cNvPr id="28" name="TextBox 27"/>
          <p:cNvSpPr txBox="1"/>
          <p:nvPr/>
        </p:nvSpPr>
        <p:spPr>
          <a:xfrm>
            <a:off x="2979790" y="4118579"/>
            <a:ext cx="1119117" cy="369332"/>
          </a:xfrm>
          <a:prstGeom prst="rect">
            <a:avLst/>
          </a:prstGeom>
          <a:noFill/>
        </p:spPr>
        <p:txBody>
          <a:bodyPr wrap="square" rtlCol="0">
            <a:spAutoFit/>
          </a:bodyPr>
          <a:lstStyle/>
          <a:p>
            <a:r>
              <a:rPr lang="sv-SE" i="1" dirty="0" smtClean="0"/>
              <a:t>Current</a:t>
            </a:r>
            <a:endParaRPr lang="sv-SE"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307312930"/>
      </p:ext>
    </p:extLst>
  </p:cSld>
  <p:clrMapOvr>
    <a:masterClrMapping/>
  </p:clrMapOvr>
  <mc:AlternateContent xmlns:mc="http://schemas.openxmlformats.org/markup-compatibility/2006" xmlns:p14="http://schemas.microsoft.com/office/powerpoint/2010/main">
    <mc:Choice Requires="p14">
      <p:transition spd="slow" p14:dur="2000" advTm="86298"/>
    </mc:Choice>
    <mc:Fallback xmlns="">
      <p:transition spd="slow" advTm="8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55521" y="490864"/>
            <a:ext cx="8154107" cy="596700"/>
          </a:xfrm>
        </p:spPr>
        <p:txBody>
          <a:bodyPr>
            <a:normAutofit/>
          </a:bodyPr>
          <a:lstStyle/>
          <a:p>
            <a:r>
              <a:rPr lang="sv-SE" dirty="0" smtClean="0"/>
              <a:t>Big Data: The Management Revolution</a:t>
            </a:r>
            <a:endParaRPr lang="sv-SE" dirty="0"/>
          </a:p>
        </p:txBody>
      </p:sp>
      <p:sp>
        <p:nvSpPr>
          <p:cNvPr id="3" name="Content Placeholder 2"/>
          <p:cNvSpPr>
            <a:spLocks noGrp="1"/>
          </p:cNvSpPr>
          <p:nvPr>
            <p:ph idx="1"/>
          </p:nvPr>
        </p:nvSpPr>
        <p:spPr>
          <a:xfrm>
            <a:off x="791999" y="1275533"/>
            <a:ext cx="7301123" cy="3357882"/>
          </a:xfrm>
        </p:spPr>
        <p:txBody>
          <a:bodyPr>
            <a:normAutofit/>
          </a:bodyPr>
          <a:lstStyle/>
          <a:p>
            <a:pPr marL="342900" indent="-342900">
              <a:buFont typeface="Arial" panose="020B0604020202020204" pitchFamily="34" charset="0"/>
              <a:buChar char="•"/>
            </a:pPr>
            <a:r>
              <a:rPr lang="en-US" sz="1300" dirty="0" smtClean="0"/>
              <a:t>McAfee &amp; </a:t>
            </a:r>
            <a:r>
              <a:rPr lang="en-US" sz="1300" dirty="0" err="1" smtClean="0"/>
              <a:t>Brynjolfsson</a:t>
            </a:r>
            <a:r>
              <a:rPr lang="en-US" sz="1300" dirty="0" smtClean="0"/>
              <a:t> (2012) claim that </a:t>
            </a:r>
            <a:r>
              <a:rPr lang="en-US" sz="1300" b="1" dirty="0" smtClean="0"/>
              <a:t>big data will have a large impact on the </a:t>
            </a:r>
            <a:r>
              <a:rPr lang="en-US" sz="1300" b="1" dirty="0" err="1" smtClean="0"/>
              <a:t>organisations’</a:t>
            </a:r>
            <a:r>
              <a:rPr lang="en-US" sz="1300" b="1" dirty="0" smtClean="0"/>
              <a:t> performance</a:t>
            </a:r>
            <a:endParaRPr lang="en-US" sz="1300" b="1" dirty="0"/>
          </a:p>
          <a:p>
            <a:pPr marL="342900" indent="-342900">
              <a:buFont typeface="Arial" panose="020B0604020202020204" pitchFamily="34" charset="0"/>
              <a:buChar char="•"/>
            </a:pPr>
            <a:endParaRPr lang="en-US" sz="1300" dirty="0" smtClean="0"/>
          </a:p>
          <a:p>
            <a:pPr marL="342900" indent="-342900">
              <a:buFont typeface="Arial" panose="020B0604020202020204" pitchFamily="34" charset="0"/>
              <a:buChar char="•"/>
            </a:pPr>
            <a:r>
              <a:rPr lang="en-US" sz="1300" b="1" dirty="0" smtClean="0"/>
              <a:t>Why? Well, big data enable managers to </a:t>
            </a:r>
            <a:r>
              <a:rPr lang="en-US" sz="1300" b="1" u="sng" dirty="0" smtClean="0"/>
              <a:t>measure </a:t>
            </a:r>
            <a:r>
              <a:rPr lang="en-US" sz="1300" b="1" dirty="0" smtClean="0"/>
              <a:t>more about their business then they did before, </a:t>
            </a:r>
            <a:r>
              <a:rPr lang="en-US" sz="1300" b="1" dirty="0"/>
              <a:t>and </a:t>
            </a:r>
            <a:r>
              <a:rPr lang="en-US" sz="1300" b="1" dirty="0" smtClean="0"/>
              <a:t>therefore know </a:t>
            </a:r>
            <a:r>
              <a:rPr lang="en-US" sz="1300" b="1" dirty="0"/>
              <a:t>radically more about </a:t>
            </a:r>
            <a:r>
              <a:rPr lang="en-US" sz="1300" b="1" dirty="0" smtClean="0"/>
              <a:t>it. This knowledge will improve </a:t>
            </a:r>
            <a:r>
              <a:rPr lang="en-US" sz="1300" b="1" dirty="0"/>
              <a:t>decision making and </a:t>
            </a:r>
            <a:r>
              <a:rPr lang="en-US" sz="1300" b="1" dirty="0" smtClean="0"/>
              <a:t>performance</a:t>
            </a:r>
          </a:p>
          <a:p>
            <a:pPr marL="342900" indent="-342900">
              <a:buFont typeface="Arial" panose="020B0604020202020204" pitchFamily="34" charset="0"/>
              <a:buChar char="•"/>
            </a:pPr>
            <a:endParaRPr lang="en-US" sz="1300" b="1" dirty="0" smtClean="0"/>
          </a:p>
          <a:p>
            <a:pPr marL="342900" indent="-342900">
              <a:buFont typeface="Arial" panose="020B0604020202020204" pitchFamily="34" charset="0"/>
              <a:buChar char="•"/>
            </a:pPr>
            <a:r>
              <a:rPr lang="en-US" sz="1300" b="1" dirty="0" smtClean="0"/>
              <a:t>Is that true? How do we know that big data and data science will improve performance?</a:t>
            </a:r>
          </a:p>
        </p:txBody>
      </p:sp>
      <p:sp>
        <p:nvSpPr>
          <p:cNvPr id="4" name="TextBox 3"/>
          <p:cNvSpPr txBox="1"/>
          <p:nvPr/>
        </p:nvSpPr>
        <p:spPr>
          <a:xfrm>
            <a:off x="3965104" y="4531057"/>
            <a:ext cx="4076757" cy="261610"/>
          </a:xfrm>
          <a:prstGeom prst="rect">
            <a:avLst/>
          </a:prstGeom>
          <a:noFill/>
        </p:spPr>
        <p:txBody>
          <a:bodyPr wrap="none" rtlCol="0">
            <a:spAutoFit/>
          </a:bodyPr>
          <a:lstStyle/>
          <a:p>
            <a:r>
              <a:rPr lang="en-US" sz="1100" dirty="0" err="1"/>
              <a:t>McAfee&amp;Brynjolfsson</a:t>
            </a:r>
            <a:r>
              <a:rPr lang="en-US" sz="1100" dirty="0"/>
              <a:t> (2012) Big Data: The Management </a:t>
            </a:r>
            <a:r>
              <a:rPr lang="en-US" sz="1100" dirty="0" smtClean="0"/>
              <a:t>Revolution</a:t>
            </a:r>
            <a:endParaRPr lang="sv-SE" sz="1100" dirty="0"/>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366282606"/>
      </p:ext>
    </p:extLst>
  </p:cSld>
  <p:clrMapOvr>
    <a:masterClrMapping/>
  </p:clrMapOvr>
  <mc:AlternateContent xmlns:mc="http://schemas.openxmlformats.org/markup-compatibility/2006" xmlns:p14="http://schemas.microsoft.com/office/powerpoint/2010/main">
    <mc:Choice Requires="p14">
      <p:transition spd="slow" p14:dur="2000" advTm="55555"/>
    </mc:Choice>
    <mc:Fallback xmlns="">
      <p:transition spd="slow" advTm="5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1999" y="621390"/>
            <a:ext cx="8154107" cy="596700"/>
          </a:xfrm>
        </p:spPr>
        <p:txBody>
          <a:bodyPr>
            <a:normAutofit fontScale="90000"/>
          </a:bodyPr>
          <a:lstStyle/>
          <a:p>
            <a:r>
              <a:rPr lang="sv-SE" dirty="0" err="1" smtClean="0"/>
              <a:t>How</a:t>
            </a:r>
            <a:r>
              <a:rPr lang="sv-SE" dirty="0" smtClean="0"/>
              <a:t> do </a:t>
            </a:r>
            <a:r>
              <a:rPr lang="sv-SE" dirty="0" err="1" smtClean="0"/>
              <a:t>we</a:t>
            </a:r>
            <a:r>
              <a:rPr lang="sv-SE" dirty="0" smtClean="0"/>
              <a:t> </a:t>
            </a:r>
            <a:r>
              <a:rPr lang="sv-SE" dirty="0" err="1" smtClean="0"/>
              <a:t>know</a:t>
            </a:r>
            <a:r>
              <a:rPr lang="sv-SE" dirty="0" smtClean="0"/>
              <a:t> </a:t>
            </a:r>
            <a:r>
              <a:rPr lang="sv-SE" dirty="0" err="1" smtClean="0"/>
              <a:t>that</a:t>
            </a:r>
            <a:r>
              <a:rPr lang="sv-SE" dirty="0" smtClean="0"/>
              <a:t> </a:t>
            </a:r>
            <a:r>
              <a:rPr lang="sv-SE" dirty="0" err="1" smtClean="0"/>
              <a:t>big</a:t>
            </a:r>
            <a:r>
              <a:rPr lang="sv-SE" dirty="0" smtClean="0"/>
              <a:t> data </a:t>
            </a:r>
            <a:r>
              <a:rPr lang="sv-SE" dirty="0" err="1" smtClean="0"/>
              <a:t>will</a:t>
            </a:r>
            <a:r>
              <a:rPr lang="sv-SE" dirty="0" smtClean="0"/>
              <a:t> </a:t>
            </a:r>
            <a:r>
              <a:rPr lang="sv-SE" dirty="0" err="1" smtClean="0"/>
              <a:t>improve</a:t>
            </a:r>
            <a:r>
              <a:rPr lang="sv-SE" dirty="0" smtClean="0"/>
              <a:t> </a:t>
            </a:r>
            <a:r>
              <a:rPr lang="sv-SE" dirty="0" err="1" smtClean="0"/>
              <a:t>performance</a:t>
            </a:r>
            <a:r>
              <a:rPr lang="sv-SE" dirty="0" smtClean="0"/>
              <a:t>?</a:t>
            </a:r>
            <a:endParaRPr lang="sv-SE" dirty="0"/>
          </a:p>
        </p:txBody>
      </p:sp>
      <p:sp>
        <p:nvSpPr>
          <p:cNvPr id="3" name="Content Placeholder 2"/>
          <p:cNvSpPr>
            <a:spLocks noGrp="1"/>
          </p:cNvSpPr>
          <p:nvPr>
            <p:ph idx="1"/>
          </p:nvPr>
        </p:nvSpPr>
        <p:spPr>
          <a:xfrm>
            <a:off x="791999" y="1655825"/>
            <a:ext cx="6912161" cy="3009863"/>
          </a:xfrm>
        </p:spPr>
        <p:txBody>
          <a:bodyPr>
            <a:normAutofit fontScale="77500" lnSpcReduction="20000"/>
          </a:bodyPr>
          <a:lstStyle/>
          <a:p>
            <a:pPr marL="285750" indent="-285750">
              <a:buFont typeface="Arial" panose="020B0604020202020204" pitchFamily="34" charset="0"/>
              <a:buChar char="•"/>
            </a:pPr>
            <a:r>
              <a:rPr lang="en-US" sz="1400" dirty="0"/>
              <a:t>An </a:t>
            </a:r>
            <a:r>
              <a:rPr lang="en-US" sz="1400" b="1" dirty="0"/>
              <a:t>investigation </a:t>
            </a:r>
            <a:r>
              <a:rPr lang="en-US" sz="1400" b="1" dirty="0" smtClean="0"/>
              <a:t>was carried </a:t>
            </a:r>
            <a:r>
              <a:rPr lang="en-US" sz="1400" dirty="0" smtClean="0"/>
              <a:t>out by MIT, McKinsey and a researcher from Wharton </a:t>
            </a:r>
          </a:p>
          <a:p>
            <a:pPr marL="285750" indent="-285750">
              <a:buFont typeface="Arial" panose="020B0604020202020204" pitchFamily="34" charset="0"/>
              <a:buChar char="•"/>
            </a:pPr>
            <a:r>
              <a:rPr lang="en-US" sz="1400" dirty="0" smtClean="0"/>
              <a:t>Methods: </a:t>
            </a:r>
            <a:r>
              <a:rPr lang="en-US" sz="1400" b="1" dirty="0" smtClean="0"/>
              <a:t>Interviews </a:t>
            </a:r>
            <a:r>
              <a:rPr lang="en-US" sz="1400" b="1" dirty="0"/>
              <a:t>with </a:t>
            </a:r>
            <a:r>
              <a:rPr lang="en-US" sz="1400" b="1" dirty="0" smtClean="0"/>
              <a:t>managers. Analysis of performance </a:t>
            </a:r>
            <a:r>
              <a:rPr lang="en-US" sz="1400" b="1" dirty="0"/>
              <a:t>data (financial and operational </a:t>
            </a:r>
            <a:r>
              <a:rPr lang="en-US" sz="1400" b="1" dirty="0" smtClean="0"/>
              <a:t>results, 2005-2009). 330 </a:t>
            </a:r>
            <a:r>
              <a:rPr lang="en-US" sz="1400" b="1" dirty="0"/>
              <a:t>North American companies </a:t>
            </a:r>
            <a:endParaRPr lang="en-US" sz="1400" b="1" dirty="0" smtClean="0"/>
          </a:p>
          <a:p>
            <a:pPr marL="285750" indent="-285750">
              <a:buFont typeface="Arial" panose="020B0604020202020204" pitchFamily="34" charset="0"/>
              <a:buChar char="•"/>
            </a:pPr>
            <a:r>
              <a:rPr lang="en-US" sz="1400" b="1" dirty="0" smtClean="0"/>
              <a:t>Result</a:t>
            </a:r>
            <a:r>
              <a:rPr lang="en-US" sz="1400" b="1" dirty="0"/>
              <a:t>: </a:t>
            </a:r>
            <a:r>
              <a:rPr lang="en-US" sz="1400" dirty="0"/>
              <a:t>The more </a:t>
            </a:r>
            <a:r>
              <a:rPr lang="en-US" sz="1400" b="1" dirty="0"/>
              <a:t>companies characterized themselves as data-driven, the better they performed</a:t>
            </a:r>
            <a:r>
              <a:rPr lang="en-US" sz="1400" dirty="0"/>
              <a:t> on objective measures of financial and operational results</a:t>
            </a:r>
            <a:endParaRPr lang="en-US" sz="1400" dirty="0" smtClean="0"/>
          </a:p>
          <a:p>
            <a:pPr marL="285750" indent="-285750">
              <a:buFont typeface="Arial" panose="020B0604020202020204" pitchFamily="34" charset="0"/>
              <a:buChar char="•"/>
            </a:pPr>
            <a:r>
              <a:rPr lang="en-US" sz="1400" b="1" dirty="0" smtClean="0"/>
              <a:t>Result: </a:t>
            </a:r>
            <a:r>
              <a:rPr lang="en-US" sz="1400" dirty="0" smtClean="0"/>
              <a:t>Organizations </a:t>
            </a:r>
            <a:r>
              <a:rPr lang="en-US" sz="1400" dirty="0"/>
              <a:t>– that are in the top third of their industry – and that are </a:t>
            </a:r>
            <a:r>
              <a:rPr lang="en-US" sz="1400" b="1" dirty="0"/>
              <a:t>using evidence based decision making</a:t>
            </a:r>
            <a:r>
              <a:rPr lang="en-US" sz="1400" dirty="0"/>
              <a:t> </a:t>
            </a:r>
            <a:r>
              <a:rPr lang="en-US" sz="1400" dirty="0" smtClean="0"/>
              <a:t>- were</a:t>
            </a:r>
            <a:r>
              <a:rPr lang="en-US" sz="1400" dirty="0"/>
              <a:t>,</a:t>
            </a:r>
            <a:r>
              <a:rPr lang="en-US" sz="1400" b="1" dirty="0"/>
              <a:t> on average, 5 % more productive and 6 % more profitable</a:t>
            </a:r>
          </a:p>
        </p:txBody>
      </p:sp>
      <p:sp>
        <p:nvSpPr>
          <p:cNvPr id="4" name="TextBox 3"/>
          <p:cNvSpPr txBox="1"/>
          <p:nvPr/>
        </p:nvSpPr>
        <p:spPr>
          <a:xfrm>
            <a:off x="3733093" y="4604274"/>
            <a:ext cx="4076757" cy="261610"/>
          </a:xfrm>
          <a:prstGeom prst="rect">
            <a:avLst/>
          </a:prstGeom>
          <a:noFill/>
        </p:spPr>
        <p:txBody>
          <a:bodyPr wrap="none" rtlCol="0">
            <a:spAutoFit/>
          </a:bodyPr>
          <a:lstStyle/>
          <a:p>
            <a:r>
              <a:rPr lang="en-US" sz="1100" dirty="0" err="1"/>
              <a:t>McAfee&amp;Brynjolfsson</a:t>
            </a:r>
            <a:r>
              <a:rPr lang="en-US" sz="1100" dirty="0"/>
              <a:t> (2012) Big Data: The Management </a:t>
            </a:r>
            <a:r>
              <a:rPr lang="en-US" sz="1100" dirty="0" smtClean="0"/>
              <a:t>Revolution</a:t>
            </a:r>
            <a:endParaRPr lang="sv-SE" sz="11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505415658"/>
      </p:ext>
    </p:extLst>
  </p:cSld>
  <p:clrMapOvr>
    <a:masterClrMapping/>
  </p:clrMapOvr>
  <mc:AlternateContent xmlns:mc="http://schemas.openxmlformats.org/markup-compatibility/2006" xmlns:p14="http://schemas.microsoft.com/office/powerpoint/2010/main">
    <mc:Choice Requires="p14">
      <p:transition spd="slow" p14:dur="2000" advTm="61439"/>
    </mc:Choice>
    <mc:Fallback xmlns="">
      <p:transition spd="slow" advTm="6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45" y="508265"/>
            <a:ext cx="6850800" cy="596700"/>
          </a:xfrm>
        </p:spPr>
        <p:txBody>
          <a:bodyPr>
            <a:normAutofit/>
          </a:bodyPr>
          <a:lstStyle/>
          <a:p>
            <a:r>
              <a:rPr lang="sv-SE" dirty="0" smtClean="0"/>
              <a:t>Management Challenges</a:t>
            </a:r>
            <a:endParaRPr lang="sv-SE" dirty="0"/>
          </a:p>
        </p:txBody>
      </p:sp>
      <p:sp>
        <p:nvSpPr>
          <p:cNvPr id="3" name="Content Placeholder 2"/>
          <p:cNvSpPr>
            <a:spLocks noGrp="1"/>
          </p:cNvSpPr>
          <p:nvPr>
            <p:ph idx="1"/>
          </p:nvPr>
        </p:nvSpPr>
        <p:spPr>
          <a:xfrm>
            <a:off x="776096" y="1056991"/>
            <a:ext cx="8280439" cy="4020036"/>
          </a:xfrm>
        </p:spPr>
        <p:txBody>
          <a:bodyPr>
            <a:normAutofit/>
          </a:bodyPr>
          <a:lstStyle/>
          <a:p>
            <a:pPr marL="0" indent="0"/>
            <a:r>
              <a:rPr lang="sv-SE" sz="1400" dirty="0" smtClean="0"/>
              <a:t>The management </a:t>
            </a:r>
            <a:r>
              <a:rPr lang="sv-SE" sz="1400" dirty="0" err="1" smtClean="0"/>
              <a:t>challenges</a:t>
            </a:r>
            <a:r>
              <a:rPr lang="sv-SE" sz="1400" dirty="0" smtClean="0"/>
              <a:t> </a:t>
            </a:r>
            <a:r>
              <a:rPr lang="sv-SE" sz="1400" dirty="0" err="1" smtClean="0"/>
              <a:t>that</a:t>
            </a:r>
            <a:r>
              <a:rPr lang="sv-SE" sz="1400" dirty="0" smtClean="0"/>
              <a:t> </a:t>
            </a:r>
            <a:r>
              <a:rPr lang="sv-SE" sz="1400" dirty="0" err="1" smtClean="0"/>
              <a:t>need</a:t>
            </a:r>
            <a:r>
              <a:rPr lang="sv-SE" sz="1400" dirty="0" smtClean="0"/>
              <a:t> to be </a:t>
            </a:r>
            <a:r>
              <a:rPr lang="sv-SE" sz="1400" dirty="0" err="1" smtClean="0"/>
              <a:t>addressed</a:t>
            </a:r>
            <a:r>
              <a:rPr lang="sv-SE" sz="1400" dirty="0" smtClean="0"/>
              <a:t>:</a:t>
            </a:r>
          </a:p>
          <a:p>
            <a:pPr marL="342900" indent="-342900">
              <a:buFont typeface="Arial" panose="020B0604020202020204" pitchFamily="34" charset="0"/>
              <a:buChar char="•"/>
            </a:pPr>
            <a:r>
              <a:rPr lang="sv-SE" sz="1100" dirty="0" err="1" smtClean="0"/>
              <a:t>First</a:t>
            </a:r>
            <a:r>
              <a:rPr lang="sv-SE" sz="1100" dirty="0" smtClean="0"/>
              <a:t>  </a:t>
            </a:r>
            <a:r>
              <a:rPr lang="sv-SE" sz="1100" dirty="0" err="1" smtClean="0"/>
              <a:t>of</a:t>
            </a:r>
            <a:r>
              <a:rPr lang="sv-SE" sz="1100" dirty="0" smtClean="0"/>
              <a:t> all, decision </a:t>
            </a:r>
            <a:r>
              <a:rPr lang="sv-SE" sz="1100" dirty="0" err="1" smtClean="0"/>
              <a:t>need</a:t>
            </a:r>
            <a:r>
              <a:rPr lang="sv-SE" sz="1100" dirty="0" smtClean="0"/>
              <a:t> to be </a:t>
            </a:r>
            <a:r>
              <a:rPr lang="sv-SE" sz="1100" dirty="0" err="1" smtClean="0"/>
              <a:t>made</a:t>
            </a:r>
            <a:r>
              <a:rPr lang="sv-SE" sz="1100" dirty="0" smtClean="0"/>
              <a:t> </a:t>
            </a:r>
            <a:r>
              <a:rPr lang="sv-SE" sz="1100" dirty="0" err="1" smtClean="0"/>
              <a:t>based</a:t>
            </a:r>
            <a:r>
              <a:rPr lang="sv-SE" sz="1100" dirty="0" smtClean="0"/>
              <a:t> on data, </a:t>
            </a:r>
            <a:r>
              <a:rPr lang="sv-SE" sz="1100" dirty="0" err="1" smtClean="0"/>
              <a:t>evidence</a:t>
            </a:r>
            <a:r>
              <a:rPr lang="sv-SE" sz="1100" dirty="0" smtClean="0"/>
              <a:t> (and not </a:t>
            </a:r>
            <a:r>
              <a:rPr lang="sv-SE" sz="1100" dirty="0" err="1" smtClean="0"/>
              <a:t>using</a:t>
            </a:r>
            <a:r>
              <a:rPr lang="sv-SE" sz="1100" dirty="0" smtClean="0"/>
              <a:t> the HIPPO style)</a:t>
            </a:r>
          </a:p>
          <a:p>
            <a:pPr marL="342900" indent="-342900">
              <a:buFont typeface="Arial" panose="020B0604020202020204" pitchFamily="34" charset="0"/>
              <a:buChar char="•"/>
            </a:pPr>
            <a:r>
              <a:rPr lang="sv-SE" sz="1100" dirty="0" smtClean="0"/>
              <a:t>Understand </a:t>
            </a:r>
            <a:r>
              <a:rPr lang="sv-SE" sz="1100" dirty="0" err="1" smtClean="0"/>
              <a:t>how</a:t>
            </a:r>
            <a:r>
              <a:rPr lang="sv-SE" sz="1100" dirty="0" smtClean="0"/>
              <a:t> to </a:t>
            </a:r>
            <a:r>
              <a:rPr lang="sv-SE" sz="1100" dirty="0" err="1" smtClean="0"/>
              <a:t>combine</a:t>
            </a:r>
            <a:r>
              <a:rPr lang="sv-SE" sz="1100" dirty="0" smtClean="0"/>
              <a:t> </a:t>
            </a:r>
            <a:r>
              <a:rPr lang="sv-SE" sz="1100" dirty="0" err="1" smtClean="0"/>
              <a:t>domain</a:t>
            </a:r>
            <a:r>
              <a:rPr lang="sv-SE" sz="1100" dirty="0" smtClean="0"/>
              <a:t> </a:t>
            </a:r>
            <a:r>
              <a:rPr lang="sv-SE" sz="1100" dirty="0" err="1" smtClean="0"/>
              <a:t>expertise</a:t>
            </a:r>
            <a:r>
              <a:rPr lang="sv-SE" sz="1100" dirty="0" smtClean="0"/>
              <a:t> (</a:t>
            </a:r>
            <a:r>
              <a:rPr lang="sv-SE" sz="1100" dirty="0" err="1" smtClean="0"/>
              <a:t>who</a:t>
            </a:r>
            <a:r>
              <a:rPr lang="sv-SE" sz="1100" dirty="0" smtClean="0"/>
              <a:t> understand </a:t>
            </a:r>
            <a:r>
              <a:rPr lang="sv-SE" sz="1100" dirty="0" err="1" smtClean="0"/>
              <a:t>what</a:t>
            </a:r>
            <a:r>
              <a:rPr lang="sv-SE" sz="1100" dirty="0" smtClean="0"/>
              <a:t> </a:t>
            </a:r>
            <a:r>
              <a:rPr lang="sv-SE" sz="1100" dirty="0" err="1" smtClean="0"/>
              <a:t>questions</a:t>
            </a:r>
            <a:r>
              <a:rPr lang="sv-SE" sz="1100" dirty="0" smtClean="0"/>
              <a:t> to ask) </a:t>
            </a:r>
            <a:r>
              <a:rPr lang="sv-SE" sz="1100" dirty="0" err="1" smtClean="0"/>
              <a:t>with</a:t>
            </a:r>
            <a:r>
              <a:rPr lang="sv-SE" sz="1100" dirty="0" smtClean="0"/>
              <a:t> data science </a:t>
            </a:r>
            <a:r>
              <a:rPr lang="sv-SE" sz="1100" dirty="0" err="1" smtClean="0"/>
              <a:t>expertise</a:t>
            </a:r>
            <a:endParaRPr lang="sv-SE" sz="1100" dirty="0" smtClean="0"/>
          </a:p>
          <a:p>
            <a:pPr marL="342900" indent="-342900">
              <a:buFont typeface="Arial" panose="020B0604020202020204" pitchFamily="34" charset="0"/>
              <a:buChar char="•"/>
            </a:pPr>
            <a:r>
              <a:rPr lang="sv-SE" sz="1100" dirty="0" smtClean="0"/>
              <a:t>Information and decision </a:t>
            </a:r>
            <a:r>
              <a:rPr lang="sv-SE" sz="1100" dirty="0" err="1" smtClean="0"/>
              <a:t>rights</a:t>
            </a:r>
            <a:r>
              <a:rPr lang="sv-SE" sz="1100" dirty="0" smtClean="0"/>
              <a:t> </a:t>
            </a:r>
            <a:r>
              <a:rPr lang="sv-SE" sz="1100" dirty="0" err="1" smtClean="0"/>
              <a:t>need</a:t>
            </a:r>
            <a:r>
              <a:rPr lang="sv-SE" sz="1100" dirty="0" smtClean="0"/>
              <a:t> to be </a:t>
            </a:r>
            <a:r>
              <a:rPr lang="sv-SE" sz="1100" dirty="0" err="1" smtClean="0"/>
              <a:t>put</a:t>
            </a:r>
            <a:r>
              <a:rPr lang="sv-SE" sz="1100" dirty="0" smtClean="0"/>
              <a:t> in the same </a:t>
            </a:r>
            <a:r>
              <a:rPr lang="sv-SE" sz="1100" dirty="0" err="1" smtClean="0"/>
              <a:t>location</a:t>
            </a:r>
            <a:r>
              <a:rPr lang="sv-SE" sz="1100" dirty="0" smtClean="0"/>
              <a:t> – ”</a:t>
            </a:r>
            <a:r>
              <a:rPr lang="sv-SE" sz="1100" dirty="0" err="1" smtClean="0"/>
              <a:t>people</a:t>
            </a:r>
            <a:r>
              <a:rPr lang="sv-SE" sz="1100" dirty="0" smtClean="0"/>
              <a:t> </a:t>
            </a:r>
            <a:r>
              <a:rPr lang="sv-SE" sz="1100" dirty="0" err="1" smtClean="0"/>
              <a:t>who</a:t>
            </a:r>
            <a:r>
              <a:rPr lang="sv-SE" sz="1100" dirty="0" smtClean="0"/>
              <a:t> understand a problem </a:t>
            </a:r>
            <a:r>
              <a:rPr lang="sv-SE" sz="1100" dirty="0" err="1" smtClean="0"/>
              <a:t>needs</a:t>
            </a:r>
            <a:r>
              <a:rPr lang="sv-SE" sz="1100" dirty="0" smtClean="0"/>
              <a:t> to be </a:t>
            </a:r>
            <a:r>
              <a:rPr lang="sv-SE" sz="1100" dirty="0" err="1" smtClean="0"/>
              <a:t>brought</a:t>
            </a:r>
            <a:r>
              <a:rPr lang="sv-SE" sz="1100" dirty="0" smtClean="0"/>
              <a:t> </a:t>
            </a:r>
            <a:r>
              <a:rPr lang="sv-SE" sz="1100" dirty="0" err="1" smtClean="0"/>
              <a:t>together</a:t>
            </a:r>
            <a:r>
              <a:rPr lang="sv-SE" sz="1100" dirty="0" smtClean="0"/>
              <a:t> </a:t>
            </a:r>
            <a:r>
              <a:rPr lang="sv-SE" sz="1100" dirty="0" err="1" smtClean="0"/>
              <a:t>with</a:t>
            </a:r>
            <a:r>
              <a:rPr lang="sv-SE" sz="1100" dirty="0" smtClean="0"/>
              <a:t> right data”</a:t>
            </a:r>
          </a:p>
          <a:p>
            <a:pPr marL="342900" indent="-342900">
              <a:buFont typeface="Arial" panose="020B0604020202020204" pitchFamily="34" charset="0"/>
              <a:buChar char="•"/>
            </a:pPr>
            <a:r>
              <a:rPr lang="sv-SE" sz="1100" dirty="0" smtClean="0"/>
              <a:t>The </a:t>
            </a:r>
            <a:r>
              <a:rPr lang="sv-SE" sz="1100" dirty="0" err="1" smtClean="0"/>
              <a:t>skills</a:t>
            </a:r>
            <a:r>
              <a:rPr lang="sv-SE" sz="1100" dirty="0" smtClean="0"/>
              <a:t> </a:t>
            </a:r>
            <a:r>
              <a:rPr lang="sv-SE" sz="1100" dirty="0" err="1" smtClean="0"/>
              <a:t>of</a:t>
            </a:r>
            <a:r>
              <a:rPr lang="sv-SE" sz="1100" dirty="0" smtClean="0"/>
              <a:t> the data scientist </a:t>
            </a:r>
            <a:r>
              <a:rPr lang="sv-SE" sz="1100" dirty="0" err="1" smtClean="0"/>
              <a:t>are</a:t>
            </a:r>
            <a:r>
              <a:rPr lang="sv-SE" sz="1100" dirty="0" smtClean="0"/>
              <a:t> </a:t>
            </a:r>
            <a:r>
              <a:rPr lang="sv-SE" sz="1100" dirty="0" err="1" smtClean="0"/>
              <a:t>crucial</a:t>
            </a:r>
            <a:endParaRPr lang="sv-SE" sz="1100" dirty="0" smtClean="0"/>
          </a:p>
          <a:p>
            <a:pPr marL="342900" indent="-342900">
              <a:buFont typeface="Arial" panose="020B0604020202020204" pitchFamily="34" charset="0"/>
              <a:buChar char="•"/>
            </a:pPr>
            <a:r>
              <a:rPr lang="sv-SE" sz="1100" dirty="0" err="1" smtClean="0"/>
              <a:t>Privacy</a:t>
            </a:r>
            <a:r>
              <a:rPr lang="sv-SE" sz="1100" dirty="0" smtClean="0"/>
              <a:t> </a:t>
            </a:r>
            <a:r>
              <a:rPr lang="sv-SE" sz="1100" dirty="0" err="1" smtClean="0"/>
              <a:t>concerns</a:t>
            </a:r>
            <a:r>
              <a:rPr lang="sv-SE" sz="1100" dirty="0" smtClean="0"/>
              <a:t> </a:t>
            </a:r>
            <a:r>
              <a:rPr lang="sv-SE" sz="1100" dirty="0" err="1" smtClean="0"/>
              <a:t>need</a:t>
            </a:r>
            <a:r>
              <a:rPr lang="sv-SE" sz="1100" dirty="0" smtClean="0"/>
              <a:t> to be </a:t>
            </a:r>
            <a:r>
              <a:rPr lang="sv-SE" sz="1100" dirty="0" err="1" smtClean="0"/>
              <a:t>addressed</a:t>
            </a:r>
            <a:endParaRPr lang="sv-SE" sz="1100" dirty="0" smtClean="0"/>
          </a:p>
          <a:p>
            <a:r>
              <a:rPr lang="sv-SE" sz="1600" dirty="0" smtClean="0"/>
              <a:t>-</a:t>
            </a:r>
            <a:endParaRPr lang="sv-SE" sz="1600" dirty="0"/>
          </a:p>
        </p:txBody>
      </p:sp>
      <p:sp>
        <p:nvSpPr>
          <p:cNvPr id="4" name="TextBox 3"/>
          <p:cNvSpPr txBox="1"/>
          <p:nvPr/>
        </p:nvSpPr>
        <p:spPr>
          <a:xfrm>
            <a:off x="4463247" y="4686855"/>
            <a:ext cx="4076757" cy="261610"/>
          </a:xfrm>
          <a:prstGeom prst="rect">
            <a:avLst/>
          </a:prstGeom>
          <a:noFill/>
        </p:spPr>
        <p:txBody>
          <a:bodyPr wrap="none" rtlCol="0">
            <a:spAutoFit/>
          </a:bodyPr>
          <a:lstStyle/>
          <a:p>
            <a:r>
              <a:rPr lang="en-US" sz="1100" dirty="0" err="1"/>
              <a:t>McAfee&amp;Brynjolfsson</a:t>
            </a:r>
            <a:r>
              <a:rPr lang="en-US" sz="1100" dirty="0"/>
              <a:t> (2012) Big Data: The Management </a:t>
            </a:r>
            <a:r>
              <a:rPr lang="en-US" sz="1100" dirty="0" smtClean="0"/>
              <a:t>Revolution</a:t>
            </a:r>
            <a:endParaRPr lang="sv-SE" sz="11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463937575"/>
      </p:ext>
    </p:extLst>
  </p:cSld>
  <p:clrMapOvr>
    <a:masterClrMapping/>
  </p:clrMapOvr>
  <mc:AlternateContent xmlns:mc="http://schemas.openxmlformats.org/markup-compatibility/2006" xmlns:p14="http://schemas.microsoft.com/office/powerpoint/2010/main">
    <mc:Choice Requires="p14">
      <p:transition spd="slow" p14:dur="2000" advTm="92144"/>
    </mc:Choice>
    <mc:Fallback xmlns="">
      <p:transition spd="slow" advTm="9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207" y="1701163"/>
            <a:ext cx="6971936" cy="1495261"/>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20" dirty="0">
                <a:solidFill>
                  <a:schemeClr val="bg1"/>
                </a:solidFill>
              </a:rPr>
              <a:t>Business intelligence (BI) is an umbrella term that is commonly used to describe the technologies, applications, and processes for gathering, storing, accessing, and analyzing data to help users make better decisions.</a:t>
            </a:r>
          </a:p>
          <a:p>
            <a:pPr>
              <a:spcBef>
                <a:spcPts val="450"/>
              </a:spcBef>
            </a:pPr>
            <a:r>
              <a:rPr lang="en-US" sz="1620" i="1" dirty="0" smtClean="0">
                <a:solidFill>
                  <a:schemeClr val="bg1"/>
                </a:solidFill>
              </a:rPr>
              <a:t>				Wixom </a:t>
            </a:r>
            <a:r>
              <a:rPr lang="en-US" sz="1620" i="1" dirty="0">
                <a:solidFill>
                  <a:schemeClr val="bg1"/>
                </a:solidFill>
              </a:rPr>
              <a:t>and Watson, 2010</a:t>
            </a:r>
            <a:endParaRPr lang="sv-SE" sz="1620" i="1" dirty="0">
              <a:solidFill>
                <a:schemeClr val="bg1"/>
              </a:solidFill>
            </a:endParaRPr>
          </a:p>
        </p:txBody>
      </p:sp>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Rubrik 6"/>
          <p:cNvSpPr>
            <a:spLocks noGrp="1"/>
          </p:cNvSpPr>
          <p:nvPr>
            <p:ph type="title"/>
          </p:nvPr>
        </p:nvSpPr>
        <p:spPr>
          <a:xfrm>
            <a:off x="792000" y="627534"/>
            <a:ext cx="7646920" cy="596700"/>
          </a:xfrm>
        </p:spPr>
        <p:txBody>
          <a:bodyPr>
            <a:normAutofit/>
          </a:bodyPr>
          <a:lstStyle/>
          <a:p>
            <a:r>
              <a:rPr lang="sv-SE" dirty="0" smtClean="0"/>
              <a:t>Business Intelligence – a definition</a:t>
            </a:r>
            <a:endParaRPr lang="sv-S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564236279"/>
      </p:ext>
    </p:extLst>
  </p:cSld>
  <p:clrMapOvr>
    <a:masterClrMapping/>
  </p:clrMapOvr>
  <p:transition spd="slow" advTm="2378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Data Science – a definition</a:t>
            </a:r>
            <a:endParaRPr lang="sv-SE" dirty="0"/>
          </a:p>
        </p:txBody>
      </p:sp>
      <p:sp>
        <p:nvSpPr>
          <p:cNvPr id="8" name="Rectangle 7"/>
          <p:cNvSpPr/>
          <p:nvPr/>
        </p:nvSpPr>
        <p:spPr>
          <a:xfrm>
            <a:off x="893986" y="1564761"/>
            <a:ext cx="7224296" cy="1090974"/>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Data science </a:t>
            </a:r>
            <a:r>
              <a:rPr lang="en-US" sz="1600" dirty="0" smtClean="0"/>
              <a:t> </a:t>
            </a:r>
            <a:r>
              <a:rPr lang="en-US" sz="1600" dirty="0"/>
              <a:t>is an inter-disciplinary field that uses scientific methods, processes, algorithms and systems to extract knowledge and insights from many structural and unstructured data. </a:t>
            </a:r>
            <a:endParaRPr lang="sv-SE" sz="1600" dirty="0"/>
          </a:p>
          <a:p>
            <a:pPr>
              <a:spcBef>
                <a:spcPts val="450"/>
              </a:spcBef>
            </a:pPr>
            <a:r>
              <a:rPr lang="en-US" sz="1620" i="1" dirty="0" smtClean="0">
                <a:solidFill>
                  <a:schemeClr val="bg1"/>
                </a:solidFill>
              </a:rPr>
              <a:t>				Wikipedia</a:t>
            </a:r>
            <a:endParaRPr lang="sv-SE" sz="1620" i="1" dirty="0">
              <a:solidFill>
                <a:schemeClr val="bg1"/>
              </a:solidFill>
            </a:endParaRPr>
          </a:p>
        </p:txBody>
      </p:sp>
      <p:sp>
        <p:nvSpPr>
          <p:cNvPr id="9" name="Rectangle 8"/>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69505033"/>
      </p:ext>
    </p:extLst>
  </p:cSld>
  <p:clrMapOvr>
    <a:masterClrMapping/>
  </p:clrMapOvr>
  <p:transition spd="slow" advTm="181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7795409" cy="596700"/>
          </a:xfrm>
        </p:spPr>
        <p:txBody>
          <a:bodyPr>
            <a:normAutofit/>
          </a:bodyPr>
          <a:lstStyle/>
          <a:p>
            <a:r>
              <a:rPr lang="sv-SE" dirty="0" smtClean="0"/>
              <a:t>Business </a:t>
            </a:r>
            <a:r>
              <a:rPr lang="sv-SE" dirty="0" err="1" smtClean="0"/>
              <a:t>Intelligence</a:t>
            </a:r>
            <a:r>
              <a:rPr lang="sv-SE" dirty="0" smtClean="0"/>
              <a:t> vs Data Science</a:t>
            </a:r>
            <a:endParaRPr lang="sv-SE" dirty="0"/>
          </a:p>
        </p:txBody>
      </p:sp>
      <p:sp>
        <p:nvSpPr>
          <p:cNvPr id="3" name="Rectangle 2"/>
          <p:cNvSpPr/>
          <p:nvPr/>
        </p:nvSpPr>
        <p:spPr>
          <a:xfrm>
            <a:off x="880451" y="1319501"/>
            <a:ext cx="6971936" cy="160658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20" dirty="0">
                <a:solidFill>
                  <a:schemeClr val="bg1"/>
                </a:solidFill>
              </a:rPr>
              <a:t>Business intelligence (BI) is an umbrella term that is commonly used to describe the technologies, applications, and processes for gathering, storing, accessing, and analyzing data to help users make better decisions.</a:t>
            </a:r>
          </a:p>
          <a:p>
            <a:pPr>
              <a:spcBef>
                <a:spcPts val="450"/>
              </a:spcBef>
            </a:pPr>
            <a:r>
              <a:rPr lang="en-US" sz="1620" i="1" dirty="0" smtClean="0">
                <a:solidFill>
                  <a:schemeClr val="bg1"/>
                </a:solidFill>
              </a:rPr>
              <a:t>				Wixom </a:t>
            </a:r>
            <a:r>
              <a:rPr lang="en-US" sz="1620" i="1" dirty="0">
                <a:solidFill>
                  <a:schemeClr val="bg1"/>
                </a:solidFill>
              </a:rPr>
              <a:t>and Watson, 2010</a:t>
            </a:r>
            <a:endParaRPr lang="sv-SE" sz="1620" i="1" dirty="0">
              <a:solidFill>
                <a:schemeClr val="bg1"/>
              </a:solidFill>
            </a:endParaRPr>
          </a:p>
        </p:txBody>
      </p:sp>
      <p:sp>
        <p:nvSpPr>
          <p:cNvPr id="4" name="Rectangle 3"/>
          <p:cNvSpPr/>
          <p:nvPr/>
        </p:nvSpPr>
        <p:spPr>
          <a:xfrm>
            <a:off x="880450" y="3266341"/>
            <a:ext cx="7054951" cy="1090974"/>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Data science </a:t>
            </a:r>
            <a:r>
              <a:rPr lang="en-US" sz="1600" dirty="0" smtClean="0"/>
              <a:t> </a:t>
            </a:r>
            <a:r>
              <a:rPr lang="en-US" sz="1600" dirty="0"/>
              <a:t>is an inter-disciplinary field that uses scientific methods, processes, algorithms and systems to extract knowledge and insights from many structural and unstructured data. </a:t>
            </a:r>
            <a:endParaRPr lang="sv-SE" sz="1600" dirty="0"/>
          </a:p>
          <a:p>
            <a:pPr>
              <a:spcBef>
                <a:spcPts val="450"/>
              </a:spcBef>
            </a:pPr>
            <a:r>
              <a:rPr lang="en-US" sz="1620" i="1" dirty="0" smtClean="0">
                <a:solidFill>
                  <a:schemeClr val="bg1"/>
                </a:solidFill>
              </a:rPr>
              <a:t>				Wikipedia</a:t>
            </a:r>
            <a:endParaRPr lang="sv-SE" sz="1620" i="1" dirty="0">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66521083"/>
      </p:ext>
    </p:extLst>
  </p:cSld>
  <p:clrMapOvr>
    <a:masterClrMapping/>
  </p:clrMapOvr>
  <mc:AlternateContent xmlns:mc="http://schemas.openxmlformats.org/markup-compatibility/2006" xmlns:p14="http://schemas.microsoft.com/office/powerpoint/2010/main">
    <mc:Choice Requires="p14">
      <p:transition spd="slow" p14:dur="2000" advTm="71867"/>
    </mc:Choice>
    <mc:Fallback xmlns="">
      <p:transition spd="slow" advTm="7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3"/>
          <p:cNvSpPr>
            <a:spLocks noChangeArrowheads="1"/>
          </p:cNvSpPr>
          <p:nvPr/>
        </p:nvSpPr>
        <p:spPr bwMode="auto">
          <a:xfrm>
            <a:off x="734914" y="1468712"/>
            <a:ext cx="2504507" cy="1755363"/>
          </a:xfrm>
          <a:prstGeom prst="triangle">
            <a:avLst>
              <a:gd name="adj" fmla="val 50000"/>
            </a:avLst>
          </a:prstGeom>
          <a:solidFill>
            <a:schemeClr val="bg1"/>
          </a:solidFill>
          <a:ln w="9525">
            <a:solidFill>
              <a:schemeClr val="tx1"/>
            </a:solidFill>
            <a:miter lim="800000"/>
            <a:headEnd/>
            <a:tailEnd/>
          </a:ln>
        </p:spPr>
        <p:txBody>
          <a:bodyPr wrap="none" anchor="ctr"/>
          <a:lstStyle/>
          <a:p>
            <a:pPr>
              <a:spcBef>
                <a:spcPct val="50000"/>
              </a:spcBef>
              <a:buFontTx/>
              <a:buChar char="•"/>
            </a:pPr>
            <a:endParaRPr lang="sv-SE" sz="1350"/>
          </a:p>
        </p:txBody>
      </p:sp>
      <p:cxnSp>
        <p:nvCxnSpPr>
          <p:cNvPr id="61" name="Straight Connector 60"/>
          <p:cNvCxnSpPr/>
          <p:nvPr/>
        </p:nvCxnSpPr>
        <p:spPr bwMode="auto">
          <a:xfrm flipV="1">
            <a:off x="1310497" y="2102642"/>
            <a:ext cx="1458162" cy="5213"/>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bwMode="auto">
          <a:xfrm flipV="1">
            <a:off x="734914" y="2690982"/>
            <a:ext cx="2504507" cy="10939"/>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86" name="Text Box 27"/>
          <p:cNvSpPr txBox="1">
            <a:spLocks noChangeArrowheads="1"/>
          </p:cNvSpPr>
          <p:nvPr/>
        </p:nvSpPr>
        <p:spPr bwMode="auto">
          <a:xfrm>
            <a:off x="1980566" y="1737866"/>
            <a:ext cx="1179473"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strategic level</a:t>
            </a:r>
            <a:endParaRPr lang="en-US" sz="1000" b="1" dirty="0">
              <a:latin typeface="Arial" charset="0"/>
            </a:endParaRPr>
          </a:p>
        </p:txBody>
      </p:sp>
      <p:graphicFrame>
        <p:nvGraphicFramePr>
          <p:cNvPr id="3074" name="Object 23"/>
          <p:cNvGraphicFramePr>
            <a:graphicFrameLocks noChangeAspect="1"/>
          </p:cNvGraphicFramePr>
          <p:nvPr>
            <p:extLst>
              <p:ext uri="{D42A27DB-BD31-4B8C-83A1-F6EECF244321}">
                <p14:modId xmlns:p14="http://schemas.microsoft.com/office/powerpoint/2010/main" val="1126359109"/>
              </p:ext>
            </p:extLst>
          </p:nvPr>
        </p:nvGraphicFramePr>
        <p:xfrm>
          <a:off x="2606642" y="2856387"/>
          <a:ext cx="325101" cy="290647"/>
        </p:xfrm>
        <a:graphic>
          <a:graphicData uri="http://schemas.openxmlformats.org/presentationml/2006/ole">
            <mc:AlternateContent xmlns:mc="http://schemas.openxmlformats.org/markup-compatibility/2006">
              <mc:Choice xmlns:v="urn:schemas-microsoft-com:vml" Requires="v">
                <p:oleObj spid="_x0000_s51223" name="Visio" r:id="rId6" imgW="940834" imgH="841713" progId="Visio.Drawing.11">
                  <p:embed/>
                </p:oleObj>
              </mc:Choice>
              <mc:Fallback>
                <p:oleObj name="Visio" r:id="rId6" imgW="940834" imgH="841713" progId="Visio.Drawing.11">
                  <p:embed/>
                  <p:pic>
                    <p:nvPicPr>
                      <p:cNvPr id="3074"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642" y="2856387"/>
                        <a:ext cx="325101" cy="2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5" name="Object 22"/>
          <p:cNvGraphicFramePr>
            <a:graphicFrameLocks noChangeAspect="1"/>
          </p:cNvGraphicFramePr>
          <p:nvPr>
            <p:extLst>
              <p:ext uri="{D42A27DB-BD31-4B8C-83A1-F6EECF244321}">
                <p14:modId xmlns:p14="http://schemas.microsoft.com/office/powerpoint/2010/main" val="1430511760"/>
              </p:ext>
            </p:extLst>
          </p:nvPr>
        </p:nvGraphicFramePr>
        <p:xfrm>
          <a:off x="2276161" y="2349486"/>
          <a:ext cx="341885" cy="274746"/>
        </p:xfrm>
        <a:graphic>
          <a:graphicData uri="http://schemas.openxmlformats.org/presentationml/2006/ole">
            <mc:AlternateContent xmlns:mc="http://schemas.openxmlformats.org/markup-compatibility/2006">
              <mc:Choice xmlns:v="urn:schemas-microsoft-com:vml" Requires="v">
                <p:oleObj spid="_x0000_s51224" name="Visio" r:id="rId8" imgW="931663" imgH="751732" progId="Visio.Drawing.11">
                  <p:embed/>
                </p:oleObj>
              </mc:Choice>
              <mc:Fallback>
                <p:oleObj name="Visio" r:id="rId8" imgW="931663" imgH="751732" progId="Visio.Drawing.11">
                  <p:embed/>
                  <p:pic>
                    <p:nvPicPr>
                      <p:cNvPr id="3075"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6161" y="2349486"/>
                        <a:ext cx="341885" cy="274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6" name="Object 60"/>
          <p:cNvGraphicFramePr>
            <a:graphicFrameLocks noChangeAspect="1"/>
          </p:cNvGraphicFramePr>
          <p:nvPr>
            <p:extLst>
              <p:ext uri="{D42A27DB-BD31-4B8C-83A1-F6EECF244321}">
                <p14:modId xmlns:p14="http://schemas.microsoft.com/office/powerpoint/2010/main" val="445218831"/>
              </p:ext>
            </p:extLst>
          </p:nvPr>
        </p:nvGraphicFramePr>
        <p:xfrm>
          <a:off x="1799022" y="1747183"/>
          <a:ext cx="363088" cy="274745"/>
        </p:xfrm>
        <a:graphic>
          <a:graphicData uri="http://schemas.openxmlformats.org/presentationml/2006/ole">
            <mc:AlternateContent xmlns:mc="http://schemas.openxmlformats.org/markup-compatibility/2006">
              <mc:Choice xmlns:v="urn:schemas-microsoft-com:vml" Requires="v">
                <p:oleObj spid="_x0000_s51225" name="Visio" r:id="rId10" imgW="1114543" imgH="841713" progId="Visio.Drawing.11">
                  <p:embed/>
                </p:oleObj>
              </mc:Choice>
              <mc:Fallback>
                <p:oleObj name="Visio" r:id="rId10" imgW="1114543" imgH="841713" progId="Visio.Drawing.11">
                  <p:embed/>
                  <p:pic>
                    <p:nvPicPr>
                      <p:cNvPr id="3076" name="Object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9022" y="1747183"/>
                        <a:ext cx="363088" cy="274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ktangel 1"/>
          <p:cNvSpPr/>
          <p:nvPr/>
        </p:nvSpPr>
        <p:spPr>
          <a:xfrm>
            <a:off x="7098523" y="1618505"/>
            <a:ext cx="1455833" cy="234872"/>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Performance </a:t>
            </a:r>
            <a:r>
              <a:rPr lang="sv-SE" sz="900" dirty="0" smtClean="0">
                <a:solidFill>
                  <a:srgbClr val="000000"/>
                </a:solidFill>
              </a:rPr>
              <a:t>management</a:t>
            </a:r>
            <a:endParaRPr lang="sv-SE" sz="900" dirty="0">
              <a:solidFill>
                <a:srgbClr val="000000"/>
              </a:solidFill>
            </a:endParaRPr>
          </a:p>
        </p:txBody>
      </p:sp>
      <p:sp>
        <p:nvSpPr>
          <p:cNvPr id="19" name="Rektangel 18"/>
          <p:cNvSpPr/>
          <p:nvPr/>
        </p:nvSpPr>
        <p:spPr>
          <a:xfrm>
            <a:off x="7098522" y="1898554"/>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Six </a:t>
            </a:r>
            <a:r>
              <a:rPr lang="sv-SE" sz="900" dirty="0" smtClean="0">
                <a:solidFill>
                  <a:srgbClr val="000000"/>
                </a:solidFill>
              </a:rPr>
              <a:t>sigma</a:t>
            </a:r>
            <a:endParaRPr lang="sv-SE" sz="900" dirty="0">
              <a:solidFill>
                <a:srgbClr val="000000"/>
              </a:solidFill>
            </a:endParaRPr>
          </a:p>
        </p:txBody>
      </p:sp>
      <p:sp>
        <p:nvSpPr>
          <p:cNvPr id="20" name="Rektangel 19"/>
          <p:cNvSpPr/>
          <p:nvPr/>
        </p:nvSpPr>
        <p:spPr>
          <a:xfrm>
            <a:off x="7098523" y="2178792"/>
            <a:ext cx="1456998"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Balanced s</a:t>
            </a:r>
            <a:r>
              <a:rPr lang="sv-SE" sz="900" dirty="0" smtClean="0">
                <a:solidFill>
                  <a:srgbClr val="000000"/>
                </a:solidFill>
              </a:rPr>
              <a:t>corecard</a:t>
            </a:r>
            <a:endParaRPr lang="sv-SE" sz="900" dirty="0">
              <a:solidFill>
                <a:srgbClr val="000000"/>
              </a:solidFill>
            </a:endParaRPr>
          </a:p>
        </p:txBody>
      </p:sp>
      <p:sp>
        <p:nvSpPr>
          <p:cNvPr id="21" name="Rektangel 20"/>
          <p:cNvSpPr/>
          <p:nvPr/>
        </p:nvSpPr>
        <p:spPr>
          <a:xfrm>
            <a:off x="7098522" y="3288265"/>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Decision and </a:t>
            </a:r>
            <a:r>
              <a:rPr lang="sv-SE" sz="900" dirty="0" smtClean="0">
                <a:solidFill>
                  <a:srgbClr val="000000"/>
                </a:solidFill>
              </a:rPr>
              <a:t>risk </a:t>
            </a:r>
            <a:r>
              <a:rPr lang="sv-SE" sz="900" dirty="0">
                <a:solidFill>
                  <a:srgbClr val="000000"/>
                </a:solidFill>
              </a:rPr>
              <a:t>a</a:t>
            </a:r>
            <a:r>
              <a:rPr lang="sv-SE" sz="900" dirty="0" smtClean="0">
                <a:solidFill>
                  <a:srgbClr val="000000"/>
                </a:solidFill>
              </a:rPr>
              <a:t>nalysis</a:t>
            </a:r>
            <a:endParaRPr lang="sv-SE" sz="900" dirty="0">
              <a:solidFill>
                <a:srgbClr val="000000"/>
              </a:solidFill>
            </a:endParaRPr>
          </a:p>
        </p:txBody>
      </p:sp>
      <p:sp>
        <p:nvSpPr>
          <p:cNvPr id="22" name="Rektangel 21"/>
          <p:cNvSpPr/>
          <p:nvPr/>
        </p:nvSpPr>
        <p:spPr>
          <a:xfrm>
            <a:off x="7098522" y="2739268"/>
            <a:ext cx="1458162" cy="235248"/>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Activity </a:t>
            </a:r>
            <a:r>
              <a:rPr lang="sv-SE" sz="900" dirty="0" smtClean="0">
                <a:solidFill>
                  <a:srgbClr val="000000"/>
                </a:solidFill>
              </a:rPr>
              <a:t>based </a:t>
            </a:r>
            <a:r>
              <a:rPr lang="sv-SE" sz="900" dirty="0">
                <a:solidFill>
                  <a:srgbClr val="000000"/>
                </a:solidFill>
              </a:rPr>
              <a:t>c</a:t>
            </a:r>
            <a:r>
              <a:rPr lang="sv-SE" sz="900" dirty="0" smtClean="0">
                <a:solidFill>
                  <a:srgbClr val="000000"/>
                </a:solidFill>
              </a:rPr>
              <a:t>osting</a:t>
            </a:r>
            <a:endParaRPr lang="sv-SE" sz="900" dirty="0">
              <a:solidFill>
                <a:srgbClr val="000000"/>
              </a:solidFill>
            </a:endParaRPr>
          </a:p>
        </p:txBody>
      </p:sp>
      <p:sp>
        <p:nvSpPr>
          <p:cNvPr id="3" name="textruta 2"/>
          <p:cNvSpPr txBox="1"/>
          <p:nvPr/>
        </p:nvSpPr>
        <p:spPr>
          <a:xfrm>
            <a:off x="7098521" y="1302960"/>
            <a:ext cx="1228221" cy="253916"/>
          </a:xfrm>
          <a:prstGeom prst="rect">
            <a:avLst/>
          </a:prstGeom>
          <a:noFill/>
        </p:spPr>
        <p:txBody>
          <a:bodyPr wrap="none" rtlCol="0">
            <a:spAutoFit/>
          </a:bodyPr>
          <a:lstStyle/>
          <a:p>
            <a:r>
              <a:rPr lang="sv-SE" sz="1050" dirty="0" smtClean="0"/>
              <a:t>BI related methods</a:t>
            </a:r>
            <a:endParaRPr lang="sv-SE" sz="1050" dirty="0"/>
          </a:p>
        </p:txBody>
      </p:sp>
      <p:sp>
        <p:nvSpPr>
          <p:cNvPr id="30" name="textruta 2"/>
          <p:cNvSpPr txBox="1"/>
          <p:nvPr/>
        </p:nvSpPr>
        <p:spPr>
          <a:xfrm>
            <a:off x="5475889" y="1284768"/>
            <a:ext cx="1213461" cy="253916"/>
          </a:xfrm>
          <a:prstGeom prst="rect">
            <a:avLst/>
          </a:prstGeom>
          <a:noFill/>
        </p:spPr>
        <p:txBody>
          <a:bodyPr wrap="square" rtlCol="0">
            <a:spAutoFit/>
          </a:bodyPr>
          <a:lstStyle/>
          <a:p>
            <a:r>
              <a:rPr lang="sv-SE" sz="1050" dirty="0" smtClean="0"/>
              <a:t>BI </a:t>
            </a:r>
            <a:r>
              <a:rPr lang="sv-SE" sz="1050" dirty="0" err="1" smtClean="0"/>
              <a:t>technologies</a:t>
            </a:r>
            <a:endParaRPr lang="sv-SE" sz="1050" dirty="0"/>
          </a:p>
        </p:txBody>
      </p:sp>
      <p:sp>
        <p:nvSpPr>
          <p:cNvPr id="24" name="Rektangel 21"/>
          <p:cNvSpPr/>
          <p:nvPr/>
        </p:nvSpPr>
        <p:spPr>
          <a:xfrm>
            <a:off x="7098521" y="2988827"/>
            <a:ext cx="1458162" cy="235248"/>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Data and </a:t>
            </a:r>
            <a:r>
              <a:rPr lang="sv-SE" sz="900" dirty="0" smtClean="0">
                <a:solidFill>
                  <a:srgbClr val="000000"/>
                </a:solidFill>
              </a:rPr>
              <a:t>process </a:t>
            </a:r>
            <a:r>
              <a:rPr lang="sv-SE" sz="900" dirty="0">
                <a:solidFill>
                  <a:srgbClr val="000000"/>
                </a:solidFill>
              </a:rPr>
              <a:t>m</a:t>
            </a:r>
            <a:r>
              <a:rPr lang="sv-SE" sz="900" dirty="0" smtClean="0">
                <a:solidFill>
                  <a:srgbClr val="000000"/>
                </a:solidFill>
              </a:rPr>
              <a:t>ining</a:t>
            </a:r>
            <a:endParaRPr lang="sv-SE" sz="900" dirty="0">
              <a:solidFill>
                <a:srgbClr val="000000"/>
              </a:solidFill>
            </a:endParaRPr>
          </a:p>
        </p:txBody>
      </p:sp>
      <p:sp>
        <p:nvSpPr>
          <p:cNvPr id="26" name="Rektangel 20"/>
          <p:cNvSpPr/>
          <p:nvPr/>
        </p:nvSpPr>
        <p:spPr>
          <a:xfrm>
            <a:off x="7098521" y="2456059"/>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rgbClr val="000000"/>
                </a:solidFill>
              </a:rPr>
              <a:t>Lean</a:t>
            </a:r>
          </a:p>
        </p:txBody>
      </p:sp>
      <p:sp>
        <p:nvSpPr>
          <p:cNvPr id="40" name="Rektangel 20"/>
          <p:cNvSpPr/>
          <p:nvPr/>
        </p:nvSpPr>
        <p:spPr>
          <a:xfrm>
            <a:off x="7088346" y="3947105"/>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Visualization techniques</a:t>
            </a:r>
            <a:endParaRPr lang="sv-SE" sz="900" dirty="0">
              <a:solidFill>
                <a:srgbClr val="000000"/>
              </a:solidFill>
            </a:endParaRPr>
          </a:p>
        </p:txBody>
      </p:sp>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00" name="Rectangle 2"/>
          <p:cNvSpPr>
            <a:spLocks noGrp="1" noChangeArrowheads="1"/>
          </p:cNvSpPr>
          <p:nvPr>
            <p:ph type="title"/>
          </p:nvPr>
        </p:nvSpPr>
        <p:spPr>
          <a:xfrm>
            <a:off x="443890" y="590727"/>
            <a:ext cx="9317055" cy="596700"/>
          </a:xfrm>
        </p:spPr>
        <p:txBody>
          <a:bodyPr>
            <a:noAutofit/>
          </a:bodyPr>
          <a:lstStyle/>
          <a:p>
            <a:pPr algn="l" eaLnBrk="1" hangingPunct="1"/>
            <a:r>
              <a:rPr lang="sv-SE" dirty="0" smtClean="0"/>
              <a:t>Business intelligence – an overview</a:t>
            </a:r>
            <a:endParaRPr lang="en-US" dirty="0" smtClean="0"/>
          </a:p>
        </p:txBody>
      </p:sp>
      <p:pic>
        <p:nvPicPr>
          <p:cNvPr id="2190" name="Picture 1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6203" y="3889629"/>
            <a:ext cx="1294418" cy="2993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1" name="Text Box 27"/>
          <p:cNvSpPr txBox="1">
            <a:spLocks noChangeArrowheads="1"/>
          </p:cNvSpPr>
          <p:nvPr/>
        </p:nvSpPr>
        <p:spPr bwMode="auto">
          <a:xfrm>
            <a:off x="1206328" y="2210266"/>
            <a:ext cx="1179473"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tactical level</a:t>
            </a:r>
            <a:endParaRPr lang="en-US" sz="1000" b="1" dirty="0">
              <a:latin typeface="Arial" charset="0"/>
            </a:endParaRPr>
          </a:p>
        </p:txBody>
      </p:sp>
      <p:sp>
        <p:nvSpPr>
          <p:cNvPr id="103" name="Text Box 27"/>
          <p:cNvSpPr txBox="1">
            <a:spLocks noChangeArrowheads="1"/>
          </p:cNvSpPr>
          <p:nvPr/>
        </p:nvSpPr>
        <p:spPr bwMode="auto">
          <a:xfrm>
            <a:off x="1255720" y="2776056"/>
            <a:ext cx="1462894"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operational level</a:t>
            </a:r>
            <a:endParaRPr lang="en-US" sz="1000" b="1" dirty="0">
              <a:latin typeface="Arial" charset="0"/>
            </a:endParaRPr>
          </a:p>
        </p:txBody>
      </p:sp>
      <p:pic>
        <p:nvPicPr>
          <p:cNvPr id="2195" name="Picture 14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6180" y="1588223"/>
            <a:ext cx="1583085" cy="18039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 name="textruta 2"/>
          <p:cNvSpPr txBox="1"/>
          <p:nvPr/>
        </p:nvSpPr>
        <p:spPr>
          <a:xfrm>
            <a:off x="5325041" y="3620732"/>
            <a:ext cx="1515158" cy="253916"/>
          </a:xfrm>
          <a:prstGeom prst="rect">
            <a:avLst/>
          </a:prstGeom>
          <a:noFill/>
        </p:spPr>
        <p:txBody>
          <a:bodyPr wrap="none" rtlCol="0">
            <a:spAutoFit/>
          </a:bodyPr>
          <a:lstStyle/>
          <a:p>
            <a:r>
              <a:rPr lang="sv-SE" sz="1050" dirty="0" smtClean="0"/>
              <a:t>System integration tools</a:t>
            </a:r>
            <a:endParaRPr lang="sv-SE" sz="1050" dirty="0"/>
          </a:p>
        </p:txBody>
      </p:sp>
      <p:sp>
        <p:nvSpPr>
          <p:cNvPr id="105" name="textruta 2"/>
          <p:cNvSpPr txBox="1"/>
          <p:nvPr/>
        </p:nvSpPr>
        <p:spPr>
          <a:xfrm>
            <a:off x="7356210" y="3693907"/>
            <a:ext cx="873957" cy="253916"/>
          </a:xfrm>
          <a:prstGeom prst="rect">
            <a:avLst/>
          </a:prstGeom>
          <a:noFill/>
        </p:spPr>
        <p:txBody>
          <a:bodyPr wrap="none" rtlCol="0">
            <a:spAutoFit/>
          </a:bodyPr>
          <a:lstStyle/>
          <a:p>
            <a:r>
              <a:rPr lang="sv-SE" sz="1050" dirty="0" smtClean="0"/>
              <a:t>Visualization</a:t>
            </a:r>
            <a:endParaRPr lang="sv-SE" sz="1050" dirty="0"/>
          </a:p>
        </p:txBody>
      </p:sp>
      <p:sp>
        <p:nvSpPr>
          <p:cNvPr id="47" name="textruta 2"/>
          <p:cNvSpPr txBox="1"/>
          <p:nvPr/>
        </p:nvSpPr>
        <p:spPr>
          <a:xfrm>
            <a:off x="3949283" y="1301441"/>
            <a:ext cx="1458966" cy="253916"/>
          </a:xfrm>
          <a:prstGeom prst="rect">
            <a:avLst/>
          </a:prstGeom>
          <a:noFill/>
        </p:spPr>
        <p:txBody>
          <a:bodyPr wrap="square" rtlCol="0">
            <a:spAutoFit/>
          </a:bodyPr>
          <a:lstStyle/>
          <a:p>
            <a:r>
              <a:rPr lang="sv-SE" sz="1050" dirty="0"/>
              <a:t>D</a:t>
            </a:r>
            <a:r>
              <a:rPr lang="sv-SE" sz="1050" dirty="0" smtClean="0"/>
              <a:t>ata sources </a:t>
            </a:r>
            <a:endParaRPr lang="sv-SE" sz="1050" dirty="0"/>
          </a:p>
        </p:txBody>
      </p:sp>
      <p:sp>
        <p:nvSpPr>
          <p:cNvPr id="7" name="Flowchart: Magnetic Disk 6"/>
          <p:cNvSpPr/>
          <p:nvPr/>
        </p:nvSpPr>
        <p:spPr>
          <a:xfrm>
            <a:off x="3846713" y="1586699"/>
            <a:ext cx="1122698" cy="297708"/>
          </a:xfrm>
          <a:prstGeom prst="flowChartMagneticDisk">
            <a:avLst/>
          </a:prstGeom>
          <a:solidFill>
            <a:srgbClr val="BFD9F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smtClean="0">
                <a:solidFill>
                  <a:schemeClr val="tx1"/>
                </a:solidFill>
              </a:rPr>
              <a:t>Business systems</a:t>
            </a:r>
            <a:endParaRPr lang="sv-SE" sz="1000" dirty="0">
              <a:solidFill>
                <a:schemeClr val="tx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48598146"/>
      </p:ext>
    </p:extLst>
  </p:cSld>
  <p:clrMapOvr>
    <a:masterClrMapping/>
  </p:clrMapOvr>
  <p:transition spd="slow" advTm="5624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9"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127" y="1716546"/>
            <a:ext cx="1198957" cy="471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0" name="textruta 2"/>
          <p:cNvSpPr txBox="1"/>
          <p:nvPr/>
        </p:nvSpPr>
        <p:spPr>
          <a:xfrm>
            <a:off x="5332603" y="1157627"/>
            <a:ext cx="1658470" cy="253916"/>
          </a:xfrm>
          <a:prstGeom prst="rect">
            <a:avLst/>
          </a:prstGeom>
          <a:noFill/>
        </p:spPr>
        <p:txBody>
          <a:bodyPr wrap="square" rtlCol="0">
            <a:spAutoFit/>
          </a:bodyPr>
          <a:lstStyle/>
          <a:p>
            <a:r>
              <a:rPr lang="sv-SE" sz="1050" dirty="0" smtClean="0"/>
              <a:t>Data science </a:t>
            </a:r>
            <a:r>
              <a:rPr lang="sv-SE" sz="1050" dirty="0" err="1" smtClean="0"/>
              <a:t>technologies</a:t>
            </a:r>
            <a:endParaRPr lang="sv-SE" sz="1050" dirty="0"/>
          </a:p>
        </p:txBody>
      </p:sp>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00" name="Rectangle 2"/>
          <p:cNvSpPr>
            <a:spLocks noGrp="1" noChangeArrowheads="1"/>
          </p:cNvSpPr>
          <p:nvPr>
            <p:ph type="title"/>
          </p:nvPr>
        </p:nvSpPr>
        <p:spPr>
          <a:xfrm>
            <a:off x="446191" y="468601"/>
            <a:ext cx="8330537" cy="596700"/>
          </a:xfrm>
        </p:spPr>
        <p:txBody>
          <a:bodyPr>
            <a:noAutofit/>
          </a:bodyPr>
          <a:lstStyle/>
          <a:p>
            <a:pPr algn="l" eaLnBrk="1" hangingPunct="1"/>
            <a:r>
              <a:rPr lang="sv-SE" sz="2400" dirty="0" smtClean="0"/>
              <a:t>Data science – an overview</a:t>
            </a:r>
            <a:endParaRPr lang="en-US" sz="2400" dirty="0" smtClean="0"/>
          </a:p>
        </p:txBody>
      </p:sp>
      <p:sp>
        <p:nvSpPr>
          <p:cNvPr id="47" name="textruta 2"/>
          <p:cNvSpPr txBox="1"/>
          <p:nvPr/>
        </p:nvSpPr>
        <p:spPr>
          <a:xfrm>
            <a:off x="3779073" y="1901179"/>
            <a:ext cx="1458966" cy="253916"/>
          </a:xfrm>
          <a:prstGeom prst="rect">
            <a:avLst/>
          </a:prstGeom>
          <a:noFill/>
        </p:spPr>
        <p:txBody>
          <a:bodyPr wrap="square" rtlCol="0">
            <a:spAutoFit/>
          </a:bodyPr>
          <a:lstStyle/>
          <a:p>
            <a:r>
              <a:rPr lang="sv-SE" sz="1050" dirty="0" smtClean="0"/>
              <a:t>Additional data sources </a:t>
            </a:r>
            <a:endParaRPr lang="sv-SE" sz="1050" dirty="0"/>
          </a:p>
        </p:txBody>
      </p:sp>
      <p:pic>
        <p:nvPicPr>
          <p:cNvPr id="61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8906" y="2162779"/>
            <a:ext cx="1357313" cy="17158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ktangel 1"/>
          <p:cNvSpPr/>
          <p:nvPr/>
        </p:nvSpPr>
        <p:spPr>
          <a:xfrm>
            <a:off x="6954155" y="1535634"/>
            <a:ext cx="1455833" cy="234872"/>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Data mining</a:t>
            </a:r>
            <a:endParaRPr lang="sv-SE" sz="900" dirty="0">
              <a:solidFill>
                <a:srgbClr val="000000"/>
              </a:solidFill>
            </a:endParaRPr>
          </a:p>
        </p:txBody>
      </p:sp>
      <p:sp>
        <p:nvSpPr>
          <p:cNvPr id="19" name="Rektangel 18"/>
          <p:cNvSpPr/>
          <p:nvPr/>
        </p:nvSpPr>
        <p:spPr>
          <a:xfrm>
            <a:off x="6954154" y="1815683"/>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Machine learning</a:t>
            </a:r>
            <a:endParaRPr lang="sv-SE" sz="900" dirty="0">
              <a:solidFill>
                <a:srgbClr val="000000"/>
              </a:solidFill>
            </a:endParaRPr>
          </a:p>
        </p:txBody>
      </p:sp>
      <p:sp>
        <p:nvSpPr>
          <p:cNvPr id="20" name="Rektangel 19"/>
          <p:cNvSpPr/>
          <p:nvPr/>
        </p:nvSpPr>
        <p:spPr>
          <a:xfrm>
            <a:off x="6954155" y="2095921"/>
            <a:ext cx="1456998"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Language technology</a:t>
            </a:r>
            <a:endParaRPr lang="sv-SE" sz="900" dirty="0">
              <a:solidFill>
                <a:srgbClr val="000000"/>
              </a:solidFill>
            </a:endParaRPr>
          </a:p>
        </p:txBody>
      </p:sp>
      <p:sp>
        <p:nvSpPr>
          <p:cNvPr id="22" name="Rektangel 21"/>
          <p:cNvSpPr/>
          <p:nvPr/>
        </p:nvSpPr>
        <p:spPr>
          <a:xfrm>
            <a:off x="6954154" y="2656397"/>
            <a:ext cx="1458162" cy="235248"/>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Web mining</a:t>
            </a:r>
            <a:endParaRPr lang="sv-SE" sz="900" dirty="0">
              <a:solidFill>
                <a:srgbClr val="000000"/>
              </a:solidFill>
            </a:endParaRPr>
          </a:p>
        </p:txBody>
      </p:sp>
      <p:sp>
        <p:nvSpPr>
          <p:cNvPr id="3" name="textruta 2"/>
          <p:cNvSpPr txBox="1"/>
          <p:nvPr/>
        </p:nvSpPr>
        <p:spPr>
          <a:xfrm>
            <a:off x="6847759" y="1188795"/>
            <a:ext cx="2197089" cy="253916"/>
          </a:xfrm>
          <a:prstGeom prst="rect">
            <a:avLst/>
          </a:prstGeom>
          <a:noFill/>
        </p:spPr>
        <p:txBody>
          <a:bodyPr wrap="square" rtlCol="0">
            <a:spAutoFit/>
          </a:bodyPr>
          <a:lstStyle/>
          <a:p>
            <a:r>
              <a:rPr lang="sv-SE" sz="1050" dirty="0" smtClean="0"/>
              <a:t>Data science </a:t>
            </a:r>
            <a:r>
              <a:rPr lang="sv-SE" sz="1050" dirty="0" err="1" smtClean="0"/>
              <a:t>related</a:t>
            </a:r>
            <a:r>
              <a:rPr lang="sv-SE" sz="1050" dirty="0" smtClean="0"/>
              <a:t> </a:t>
            </a:r>
            <a:r>
              <a:rPr lang="sv-SE" sz="1050" dirty="0" err="1" smtClean="0"/>
              <a:t>methods</a:t>
            </a:r>
            <a:endParaRPr lang="sv-SE" sz="1050" dirty="0"/>
          </a:p>
        </p:txBody>
      </p:sp>
      <p:sp>
        <p:nvSpPr>
          <p:cNvPr id="26" name="Rektangel 20"/>
          <p:cNvSpPr/>
          <p:nvPr/>
        </p:nvSpPr>
        <p:spPr>
          <a:xfrm>
            <a:off x="6954153" y="2373188"/>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Process mining </a:t>
            </a:r>
            <a:endParaRPr lang="sv-SE" sz="900" dirty="0">
              <a:solidFill>
                <a:srgbClr val="000000"/>
              </a:solidFill>
            </a:endParaRPr>
          </a:p>
        </p:txBody>
      </p:sp>
      <p:sp>
        <p:nvSpPr>
          <p:cNvPr id="43" name="Rektangel 20"/>
          <p:cNvSpPr/>
          <p:nvPr/>
        </p:nvSpPr>
        <p:spPr>
          <a:xfrm>
            <a:off x="6954153" y="3189193"/>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CRISP-DM</a:t>
            </a:r>
            <a:endParaRPr lang="sv-SE" sz="900" dirty="0">
              <a:solidFill>
                <a:srgbClr val="000000"/>
              </a:solidFill>
            </a:endParaRPr>
          </a:p>
        </p:txBody>
      </p:sp>
      <p:sp>
        <p:nvSpPr>
          <p:cNvPr id="45" name="Rektangel 20"/>
          <p:cNvSpPr/>
          <p:nvPr/>
        </p:nvSpPr>
        <p:spPr>
          <a:xfrm>
            <a:off x="6950794" y="3473060"/>
            <a:ext cx="1456997" cy="31258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Knowledge Discovery in Databases (KDD)</a:t>
            </a:r>
            <a:endParaRPr lang="sv-SE" sz="900" dirty="0">
              <a:solidFill>
                <a:srgbClr val="000000"/>
              </a:solidFill>
            </a:endParaRPr>
          </a:p>
        </p:txBody>
      </p:sp>
      <p:pic>
        <p:nvPicPr>
          <p:cNvPr id="6202"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3439" y="1502699"/>
            <a:ext cx="1238509" cy="2605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9" name="Rektangel 20"/>
          <p:cNvSpPr/>
          <p:nvPr/>
        </p:nvSpPr>
        <p:spPr>
          <a:xfrm>
            <a:off x="6990699" y="4194799"/>
            <a:ext cx="1456997" cy="235060"/>
          </a:xfrm>
          <a:prstGeom prst="rect">
            <a:avLst/>
          </a:prstGeom>
          <a:solidFill>
            <a:schemeClr val="tx1">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smtClean="0">
                <a:solidFill>
                  <a:srgbClr val="000000"/>
                </a:solidFill>
              </a:rPr>
              <a:t>Visualization techniques</a:t>
            </a:r>
            <a:endParaRPr lang="sv-SE" sz="900" dirty="0">
              <a:solidFill>
                <a:srgbClr val="000000"/>
              </a:solidFill>
            </a:endParaRPr>
          </a:p>
        </p:txBody>
      </p:sp>
      <p:sp>
        <p:nvSpPr>
          <p:cNvPr id="70" name="textruta 2"/>
          <p:cNvSpPr txBox="1"/>
          <p:nvPr/>
        </p:nvSpPr>
        <p:spPr>
          <a:xfrm>
            <a:off x="7258563" y="3941601"/>
            <a:ext cx="873957" cy="253916"/>
          </a:xfrm>
          <a:prstGeom prst="rect">
            <a:avLst/>
          </a:prstGeom>
          <a:noFill/>
        </p:spPr>
        <p:txBody>
          <a:bodyPr wrap="none" rtlCol="0">
            <a:spAutoFit/>
          </a:bodyPr>
          <a:lstStyle/>
          <a:p>
            <a:r>
              <a:rPr lang="sv-SE" sz="1050" dirty="0" smtClean="0"/>
              <a:t>Visualization</a:t>
            </a:r>
            <a:endParaRPr lang="sv-SE" sz="1050" dirty="0"/>
          </a:p>
        </p:txBody>
      </p:sp>
      <p:sp>
        <p:nvSpPr>
          <p:cNvPr id="71" name="textruta 2"/>
          <p:cNvSpPr txBox="1"/>
          <p:nvPr/>
        </p:nvSpPr>
        <p:spPr>
          <a:xfrm>
            <a:off x="3905019" y="1198623"/>
            <a:ext cx="1458966" cy="253916"/>
          </a:xfrm>
          <a:prstGeom prst="rect">
            <a:avLst/>
          </a:prstGeom>
          <a:noFill/>
        </p:spPr>
        <p:txBody>
          <a:bodyPr wrap="square" rtlCol="0">
            <a:spAutoFit/>
          </a:bodyPr>
          <a:lstStyle/>
          <a:p>
            <a:r>
              <a:rPr lang="sv-SE" sz="1050" dirty="0"/>
              <a:t>D</a:t>
            </a:r>
            <a:r>
              <a:rPr lang="sv-SE" sz="1050" dirty="0" smtClean="0"/>
              <a:t>ata sources </a:t>
            </a:r>
            <a:endParaRPr lang="sv-SE" sz="1050" dirty="0"/>
          </a:p>
        </p:txBody>
      </p:sp>
      <p:sp>
        <p:nvSpPr>
          <p:cNvPr id="72" name="Flowchart: Magnetic Disk 71"/>
          <p:cNvSpPr/>
          <p:nvPr/>
        </p:nvSpPr>
        <p:spPr>
          <a:xfrm>
            <a:off x="3802449" y="1483881"/>
            <a:ext cx="1122698" cy="297708"/>
          </a:xfrm>
          <a:prstGeom prst="flowChartMagneticDisk">
            <a:avLst/>
          </a:prstGeom>
          <a:solidFill>
            <a:srgbClr val="BFD9F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smtClean="0">
                <a:solidFill>
                  <a:schemeClr val="tx1"/>
                </a:solidFill>
              </a:rPr>
              <a:t>Business systems</a:t>
            </a:r>
            <a:endParaRPr lang="sv-SE" sz="1000" dirty="0">
              <a:solidFill>
                <a:schemeClr val="tx1"/>
              </a:solidFill>
            </a:endParaRPr>
          </a:p>
        </p:txBody>
      </p:sp>
      <p:sp>
        <p:nvSpPr>
          <p:cNvPr id="73" name="AutoShape 3"/>
          <p:cNvSpPr>
            <a:spLocks noChangeArrowheads="1"/>
          </p:cNvSpPr>
          <p:nvPr/>
        </p:nvSpPr>
        <p:spPr bwMode="auto">
          <a:xfrm>
            <a:off x="734914" y="1468712"/>
            <a:ext cx="2504507" cy="1755363"/>
          </a:xfrm>
          <a:prstGeom prst="triangle">
            <a:avLst>
              <a:gd name="adj" fmla="val 50000"/>
            </a:avLst>
          </a:prstGeom>
          <a:solidFill>
            <a:schemeClr val="bg1"/>
          </a:solidFill>
          <a:ln w="9525">
            <a:solidFill>
              <a:schemeClr val="tx1"/>
            </a:solidFill>
            <a:miter lim="800000"/>
            <a:headEnd/>
            <a:tailEnd/>
          </a:ln>
        </p:spPr>
        <p:txBody>
          <a:bodyPr wrap="none" anchor="ctr"/>
          <a:lstStyle/>
          <a:p>
            <a:pPr>
              <a:spcBef>
                <a:spcPct val="50000"/>
              </a:spcBef>
              <a:buFontTx/>
              <a:buChar char="•"/>
            </a:pPr>
            <a:endParaRPr lang="sv-SE" sz="1350"/>
          </a:p>
        </p:txBody>
      </p:sp>
      <p:cxnSp>
        <p:nvCxnSpPr>
          <p:cNvPr id="74" name="Straight Connector 73"/>
          <p:cNvCxnSpPr/>
          <p:nvPr/>
        </p:nvCxnSpPr>
        <p:spPr bwMode="auto">
          <a:xfrm flipV="1">
            <a:off x="1310497" y="2102642"/>
            <a:ext cx="1458162" cy="5213"/>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bwMode="auto">
          <a:xfrm flipV="1">
            <a:off x="734914" y="2690982"/>
            <a:ext cx="2504507" cy="10939"/>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6" name="Text Box 27"/>
          <p:cNvSpPr txBox="1">
            <a:spLocks noChangeArrowheads="1"/>
          </p:cNvSpPr>
          <p:nvPr/>
        </p:nvSpPr>
        <p:spPr bwMode="auto">
          <a:xfrm>
            <a:off x="1980566" y="1737866"/>
            <a:ext cx="1179473"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strategic level</a:t>
            </a:r>
            <a:endParaRPr lang="en-US" sz="1000" b="1" dirty="0">
              <a:latin typeface="Arial" charset="0"/>
            </a:endParaRPr>
          </a:p>
        </p:txBody>
      </p:sp>
      <p:graphicFrame>
        <p:nvGraphicFramePr>
          <p:cNvPr id="77" name="Object 23"/>
          <p:cNvGraphicFramePr>
            <a:graphicFrameLocks noChangeAspect="1"/>
          </p:cNvGraphicFramePr>
          <p:nvPr>
            <p:extLst>
              <p:ext uri="{D42A27DB-BD31-4B8C-83A1-F6EECF244321}">
                <p14:modId xmlns:p14="http://schemas.microsoft.com/office/powerpoint/2010/main" val="459352439"/>
              </p:ext>
            </p:extLst>
          </p:nvPr>
        </p:nvGraphicFramePr>
        <p:xfrm>
          <a:off x="2606642" y="2856387"/>
          <a:ext cx="325101" cy="290647"/>
        </p:xfrm>
        <a:graphic>
          <a:graphicData uri="http://schemas.openxmlformats.org/presentationml/2006/ole">
            <mc:AlternateContent xmlns:mc="http://schemas.openxmlformats.org/markup-compatibility/2006">
              <mc:Choice xmlns:v="urn:schemas-microsoft-com:vml" Requires="v">
                <p:oleObj spid="_x0000_s50274" name="Visio" r:id="rId9" imgW="940834" imgH="841713" progId="Visio.Drawing.11">
                  <p:embed/>
                </p:oleObj>
              </mc:Choice>
              <mc:Fallback>
                <p:oleObj name="Visio" r:id="rId9" imgW="940834" imgH="841713" progId="Visio.Drawing.11">
                  <p:embed/>
                  <p:pic>
                    <p:nvPicPr>
                      <p:cNvPr id="3074"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6642" y="2856387"/>
                        <a:ext cx="325101" cy="2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 name="Object 22"/>
          <p:cNvGraphicFramePr>
            <a:graphicFrameLocks noChangeAspect="1"/>
          </p:cNvGraphicFramePr>
          <p:nvPr>
            <p:extLst>
              <p:ext uri="{D42A27DB-BD31-4B8C-83A1-F6EECF244321}">
                <p14:modId xmlns:p14="http://schemas.microsoft.com/office/powerpoint/2010/main" val="814453001"/>
              </p:ext>
            </p:extLst>
          </p:nvPr>
        </p:nvGraphicFramePr>
        <p:xfrm>
          <a:off x="2276161" y="2349486"/>
          <a:ext cx="341885" cy="274746"/>
        </p:xfrm>
        <a:graphic>
          <a:graphicData uri="http://schemas.openxmlformats.org/presentationml/2006/ole">
            <mc:AlternateContent xmlns:mc="http://schemas.openxmlformats.org/markup-compatibility/2006">
              <mc:Choice xmlns:v="urn:schemas-microsoft-com:vml" Requires="v">
                <p:oleObj spid="_x0000_s50275" name="Visio" r:id="rId11" imgW="931663" imgH="751732" progId="Visio.Drawing.11">
                  <p:embed/>
                </p:oleObj>
              </mc:Choice>
              <mc:Fallback>
                <p:oleObj name="Visio" r:id="rId11" imgW="931663" imgH="751732" progId="Visio.Drawing.11">
                  <p:embed/>
                  <p:pic>
                    <p:nvPicPr>
                      <p:cNvPr id="3075" name="Object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6161" y="2349486"/>
                        <a:ext cx="341885" cy="274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9" name="Object 60"/>
          <p:cNvGraphicFramePr>
            <a:graphicFrameLocks noChangeAspect="1"/>
          </p:cNvGraphicFramePr>
          <p:nvPr>
            <p:extLst>
              <p:ext uri="{D42A27DB-BD31-4B8C-83A1-F6EECF244321}">
                <p14:modId xmlns:p14="http://schemas.microsoft.com/office/powerpoint/2010/main" val="434206710"/>
              </p:ext>
            </p:extLst>
          </p:nvPr>
        </p:nvGraphicFramePr>
        <p:xfrm>
          <a:off x="1799022" y="1747183"/>
          <a:ext cx="363088" cy="274745"/>
        </p:xfrm>
        <a:graphic>
          <a:graphicData uri="http://schemas.openxmlformats.org/presentationml/2006/ole">
            <mc:AlternateContent xmlns:mc="http://schemas.openxmlformats.org/markup-compatibility/2006">
              <mc:Choice xmlns:v="urn:schemas-microsoft-com:vml" Requires="v">
                <p:oleObj spid="_x0000_s50276" name="Visio" r:id="rId13" imgW="1114543" imgH="841713" progId="Visio.Drawing.11">
                  <p:embed/>
                </p:oleObj>
              </mc:Choice>
              <mc:Fallback>
                <p:oleObj name="Visio" r:id="rId13" imgW="1114543" imgH="841713" progId="Visio.Drawing.11">
                  <p:embed/>
                  <p:pic>
                    <p:nvPicPr>
                      <p:cNvPr id="3076" name="Object 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9022" y="1747183"/>
                        <a:ext cx="363088" cy="274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 name="Text Box 27"/>
          <p:cNvSpPr txBox="1">
            <a:spLocks noChangeArrowheads="1"/>
          </p:cNvSpPr>
          <p:nvPr/>
        </p:nvSpPr>
        <p:spPr bwMode="auto">
          <a:xfrm>
            <a:off x="1206328" y="2210266"/>
            <a:ext cx="1179473"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tactical level</a:t>
            </a:r>
            <a:endParaRPr lang="en-US" sz="1000" b="1" dirty="0">
              <a:latin typeface="Arial" charset="0"/>
            </a:endParaRPr>
          </a:p>
        </p:txBody>
      </p:sp>
      <p:sp>
        <p:nvSpPr>
          <p:cNvPr id="81" name="Text Box 27"/>
          <p:cNvSpPr txBox="1">
            <a:spLocks noChangeArrowheads="1"/>
          </p:cNvSpPr>
          <p:nvPr/>
        </p:nvSpPr>
        <p:spPr bwMode="auto">
          <a:xfrm>
            <a:off x="1255720" y="2776056"/>
            <a:ext cx="1462894" cy="400110"/>
          </a:xfrm>
          <a:prstGeom prst="rect">
            <a:avLst/>
          </a:prstGeom>
          <a:noFill/>
          <a:ln w="9525">
            <a:noFill/>
            <a:miter lim="800000"/>
            <a:headEnd/>
            <a:tailEnd/>
          </a:ln>
        </p:spPr>
        <p:txBody>
          <a:bodyPr wrap="square">
            <a:spAutoFit/>
          </a:bodyPr>
          <a:lstStyle/>
          <a:p>
            <a:pPr algn="ctr"/>
            <a:r>
              <a:rPr lang="sv-SE" sz="1000" b="1" dirty="0" smtClean="0">
                <a:latin typeface="Arial" charset="0"/>
              </a:rPr>
              <a:t>Decisions on operational level</a:t>
            </a:r>
            <a:endParaRPr lang="en-US" sz="1000" b="1" dirty="0">
              <a:latin typeface="Arial"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70400199"/>
      </p:ext>
    </p:extLst>
  </p:cSld>
  <p:clrMapOvr>
    <a:masterClrMapping/>
  </p:clrMapOvr>
  <p:transition spd="slow" advTm="4035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201875" cy="596700"/>
          </a:xfrm>
        </p:spPr>
        <p:txBody>
          <a:bodyPr>
            <a:normAutofit/>
          </a:bodyPr>
          <a:lstStyle/>
          <a:p>
            <a:r>
              <a:rPr lang="sv-SE" dirty="0" smtClean="0"/>
              <a:t>Data science</a:t>
            </a:r>
            <a:endParaRPr lang="sv-SE" dirty="0"/>
          </a:p>
        </p:txBody>
      </p:sp>
      <p:sp>
        <p:nvSpPr>
          <p:cNvPr id="3" name="Content Placeholder 2"/>
          <p:cNvSpPr>
            <a:spLocks noGrp="1"/>
          </p:cNvSpPr>
          <p:nvPr>
            <p:ph idx="1"/>
          </p:nvPr>
        </p:nvSpPr>
        <p:spPr>
          <a:xfrm>
            <a:off x="812901" y="1487606"/>
            <a:ext cx="8037672" cy="3336877"/>
          </a:xfrm>
        </p:spPr>
        <p:txBody>
          <a:bodyPr>
            <a:normAutofit/>
          </a:bodyPr>
          <a:lstStyle/>
          <a:p>
            <a:r>
              <a:rPr lang="en-US" sz="1200" b="1" dirty="0"/>
              <a:t>Data science (Wikipedia) </a:t>
            </a:r>
            <a:r>
              <a:rPr lang="en-US" sz="1400" dirty="0"/>
              <a:t>- </a:t>
            </a:r>
            <a:r>
              <a:rPr lang="en-US" sz="1200" dirty="0"/>
              <a:t>is an </a:t>
            </a:r>
            <a:r>
              <a:rPr lang="en-US" sz="1200" b="1" dirty="0"/>
              <a:t>inter-disciplinary field </a:t>
            </a:r>
            <a:r>
              <a:rPr lang="en-US" sz="1200" dirty="0"/>
              <a:t>that uses scientific methods, processes, algorithms and systems to extract knowledge and insights from many structural and unstructured data</a:t>
            </a:r>
            <a:r>
              <a:rPr lang="en-US" sz="1200" dirty="0" smtClean="0"/>
              <a:t>.</a:t>
            </a:r>
          </a:p>
          <a:p>
            <a:r>
              <a:rPr lang="en-US" sz="1200" b="1" dirty="0" smtClean="0"/>
              <a:t>Data </a:t>
            </a:r>
            <a:r>
              <a:rPr lang="en-US" sz="1200" b="1" dirty="0"/>
              <a:t>science </a:t>
            </a:r>
            <a:r>
              <a:rPr lang="en-US" sz="1200" b="1" dirty="0" smtClean="0"/>
              <a:t>(Lewis, 2004) </a:t>
            </a:r>
            <a:r>
              <a:rPr lang="en-US" sz="1200" dirty="0" smtClean="0"/>
              <a:t>- is </a:t>
            </a:r>
            <a:r>
              <a:rPr lang="en-US" sz="1200" dirty="0"/>
              <a:t>about </a:t>
            </a:r>
            <a:r>
              <a:rPr lang="en-US" sz="1200" b="1" dirty="0"/>
              <a:t>finding new variables </a:t>
            </a:r>
            <a:r>
              <a:rPr lang="en-US" sz="1200" dirty="0"/>
              <a:t>and metrics </a:t>
            </a:r>
            <a:r>
              <a:rPr lang="en-US" sz="1200" b="1" dirty="0"/>
              <a:t>that are better predictors </a:t>
            </a:r>
            <a:r>
              <a:rPr lang="en-US" sz="1200" dirty="0"/>
              <a:t>of performance</a:t>
            </a:r>
          </a:p>
          <a:p>
            <a:r>
              <a:rPr lang="en-US" sz="1100" dirty="0"/>
              <a:t> </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32446964"/>
      </p:ext>
    </p:extLst>
  </p:cSld>
  <p:clrMapOvr>
    <a:masterClrMapping/>
  </p:clrMapOvr>
  <mc:AlternateContent xmlns:mc="http://schemas.openxmlformats.org/markup-compatibility/2006" xmlns:p14="http://schemas.microsoft.com/office/powerpoint/2010/main">
    <mc:Choice Requires="p14">
      <p:transition spd="slow" p14:dur="2000" advTm="47225"/>
    </mc:Choice>
    <mc:Fallback xmlns="">
      <p:transition spd="slow" advTm="4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7430" y="99152"/>
            <a:ext cx="1727418" cy="12106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201875" cy="596700"/>
          </a:xfrm>
        </p:spPr>
        <p:txBody>
          <a:bodyPr>
            <a:normAutofit/>
          </a:bodyPr>
          <a:lstStyle/>
          <a:p>
            <a:r>
              <a:rPr lang="sv-SE" dirty="0" smtClean="0"/>
              <a:t>Data science vs. Big data </a:t>
            </a:r>
            <a:endParaRPr lang="sv-SE" dirty="0"/>
          </a:p>
        </p:txBody>
      </p:sp>
      <p:sp>
        <p:nvSpPr>
          <p:cNvPr id="3" name="Content Placeholder 2"/>
          <p:cNvSpPr>
            <a:spLocks noGrp="1"/>
          </p:cNvSpPr>
          <p:nvPr>
            <p:ph idx="1"/>
          </p:nvPr>
        </p:nvSpPr>
        <p:spPr>
          <a:xfrm>
            <a:off x="812901" y="1487606"/>
            <a:ext cx="8037672" cy="3336877"/>
          </a:xfrm>
        </p:spPr>
        <p:txBody>
          <a:bodyPr>
            <a:normAutofit/>
          </a:bodyPr>
          <a:lstStyle/>
          <a:p>
            <a:r>
              <a:rPr lang="en-US" sz="1200" b="1" dirty="0" smtClean="0"/>
              <a:t>Big data (Wikipedia) </a:t>
            </a:r>
            <a:r>
              <a:rPr lang="en-US" sz="1200" dirty="0"/>
              <a:t>- is a </a:t>
            </a:r>
            <a:r>
              <a:rPr lang="en-US" sz="1200" b="1" dirty="0"/>
              <a:t>field</a:t>
            </a:r>
            <a:r>
              <a:rPr lang="en-US" sz="1200" dirty="0"/>
              <a:t> that treats ways to analyze, systematically extract information from, or otherwise deal with data sets that are too large or complex to be dealt with by traditional data-processing application software</a:t>
            </a:r>
            <a:r>
              <a:rPr lang="en-US" sz="1200" dirty="0" smtClean="0"/>
              <a:t>.</a:t>
            </a:r>
          </a:p>
          <a:p>
            <a:r>
              <a:rPr lang="en-US" sz="1200" b="1" dirty="0" smtClean="0"/>
              <a:t>Big data (Gartner) </a:t>
            </a:r>
            <a:r>
              <a:rPr lang="en-US" sz="1200" dirty="0" smtClean="0"/>
              <a:t>- is </a:t>
            </a:r>
            <a:r>
              <a:rPr lang="en-US" sz="1200" dirty="0"/>
              <a:t>high-volume, and high-velocity or high-variety </a:t>
            </a:r>
            <a:r>
              <a:rPr lang="en-US" sz="1200" b="1" dirty="0"/>
              <a:t>information assets </a:t>
            </a:r>
            <a:r>
              <a:rPr lang="en-US" sz="1200" dirty="0"/>
              <a:t>that demand cost-effective, innovative forms of information processing that enable enhanced insight, decision making, and process automation. </a:t>
            </a:r>
            <a:endParaRPr lang="en-US" sz="1200" dirty="0" smtClean="0"/>
          </a:p>
          <a:p>
            <a:r>
              <a:rPr lang="en-US" sz="1200" b="1" dirty="0"/>
              <a:t>Big data (</a:t>
            </a:r>
            <a:r>
              <a:rPr lang="en-US" sz="1200" b="1" dirty="0" err="1"/>
              <a:t>Schmarzo</a:t>
            </a:r>
            <a:r>
              <a:rPr lang="en-US" sz="1200" b="1" dirty="0"/>
              <a:t>, 2014) </a:t>
            </a:r>
            <a:r>
              <a:rPr lang="en-US" sz="1200" dirty="0" smtClean="0"/>
              <a:t>-</a:t>
            </a:r>
            <a:r>
              <a:rPr lang="en-US" sz="1200" b="1" dirty="0" smtClean="0"/>
              <a:t> </a:t>
            </a:r>
            <a:r>
              <a:rPr lang="en-US" sz="1200" dirty="0" smtClean="0"/>
              <a:t>is </a:t>
            </a:r>
            <a:r>
              <a:rPr lang="en-US" sz="1200" dirty="0"/>
              <a:t>a </a:t>
            </a:r>
            <a:r>
              <a:rPr lang="en-US" sz="1200" b="1" dirty="0"/>
              <a:t>key enabler </a:t>
            </a:r>
            <a:r>
              <a:rPr lang="en-US" sz="1200" dirty="0"/>
              <a:t>of a new discipline called </a:t>
            </a:r>
            <a:r>
              <a:rPr lang="en-US" sz="1200" b="1" dirty="0"/>
              <a:t>data science </a:t>
            </a:r>
            <a:r>
              <a:rPr lang="en-US" sz="1200" dirty="0"/>
              <a:t>that seeks to leverage new sources of structured and unstructured data, coupled with predictive and prescriptive analytics, to uncover new variables and metrics that are better predictors of performance</a:t>
            </a:r>
          </a:p>
          <a:p>
            <a:endParaRPr lang="en-US" sz="1300" dirty="0"/>
          </a:p>
          <a:p>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698094754"/>
      </p:ext>
    </p:extLst>
  </p:cSld>
  <p:clrMapOvr>
    <a:masterClrMapping/>
  </p:clrMapOvr>
  <mc:AlternateContent xmlns:mc="http://schemas.openxmlformats.org/markup-compatibility/2006" xmlns:p14="http://schemas.microsoft.com/office/powerpoint/2010/main">
    <mc:Choice Requires="p14">
      <p:transition spd="slow" p14:dur="2000" advTm="129042"/>
    </mc:Choice>
    <mc:Fallback xmlns="">
      <p:transition spd="slow" advTm="12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14450</TotalTime>
  <Words>2562</Words>
  <Application>Microsoft Office PowerPoint</Application>
  <PresentationFormat>On-screen Show (16:9)</PresentationFormat>
  <Paragraphs>244</Paragraphs>
  <Slides>26</Slides>
  <Notes>2</Notes>
  <HiddenSlides>0</HiddenSlides>
  <MMClips>26</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Verdana</vt:lpstr>
      <vt:lpstr>su_dsv_ppt_template_16_9_20130920</vt:lpstr>
      <vt:lpstr>English SU 16:9 - Widescreen</vt:lpstr>
      <vt:lpstr>SU 16:9 - Blå Widescreen</vt:lpstr>
      <vt:lpstr>English SU 16:9 - Blå Widescreen</vt:lpstr>
      <vt:lpstr>Special</vt:lpstr>
      <vt:lpstr>Visio</vt:lpstr>
      <vt:lpstr>Understanding and Managing Data Science and Big Data</vt:lpstr>
      <vt:lpstr>Understanding Data Science</vt:lpstr>
      <vt:lpstr>Business Intelligence – a definition</vt:lpstr>
      <vt:lpstr>Data Science – a definition</vt:lpstr>
      <vt:lpstr>Business Intelligence vs Data Science</vt:lpstr>
      <vt:lpstr>Business intelligence – an overview</vt:lpstr>
      <vt:lpstr>Data science – an overview</vt:lpstr>
      <vt:lpstr>Data science</vt:lpstr>
      <vt:lpstr>Data science vs. Big data </vt:lpstr>
      <vt:lpstr>… vs. Big Data analytics</vt:lpstr>
      <vt:lpstr>Data science, Big data, v.s Big data analytics</vt:lpstr>
      <vt:lpstr>Business intelligence vs. Data science</vt:lpstr>
      <vt:lpstr>BI vs. Data science: The questions are different </vt:lpstr>
      <vt:lpstr>BI vs. Data science: The questions are different </vt:lpstr>
      <vt:lpstr>BI vs. Data science: The questions are different </vt:lpstr>
      <vt:lpstr>BI vs. Data science: The analysts’ characteristics are different  The attitude and work approach among BI analysts and data scientists differs: </vt:lpstr>
      <vt:lpstr>BI vs. Data science: The analytic approaches are different 1(2)</vt:lpstr>
      <vt:lpstr>BI vs. Data science: The analytic approaches are different 1(2)</vt:lpstr>
      <vt:lpstr>BI vs. Data science: The analytic approaches are different 1(2)</vt:lpstr>
      <vt:lpstr>BI vs. Data science: The analytic approaches are different 2(2) </vt:lpstr>
      <vt:lpstr>BI vs. Data science: The data models are different </vt:lpstr>
      <vt:lpstr>BI vs. Data science: The views on business are different  </vt:lpstr>
      <vt:lpstr>Business intelligence vs. Data science</vt:lpstr>
      <vt:lpstr>Big Data: The Management Revolution</vt:lpstr>
      <vt:lpstr>How do we know that big data will improve performance?</vt:lpstr>
      <vt:lpstr>Management Challenges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588</cp:revision>
  <cp:lastPrinted>2019-01-04T11:15:14Z</cp:lastPrinted>
  <dcterms:created xsi:type="dcterms:W3CDTF">2015-05-25T21:35:52Z</dcterms:created>
  <dcterms:modified xsi:type="dcterms:W3CDTF">2020-09-06T05:19:34Z</dcterms:modified>
</cp:coreProperties>
</file>