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80" r:id="rId3"/>
    <p:sldId id="272" r:id="rId4"/>
    <p:sldId id="259" r:id="rId5"/>
    <p:sldId id="281" r:id="rId6"/>
    <p:sldId id="257" r:id="rId7"/>
    <p:sldId id="260" r:id="rId8"/>
    <p:sldId id="258" r:id="rId9"/>
    <p:sldId id="273" r:id="rId10"/>
    <p:sldId id="265" r:id="rId11"/>
    <p:sldId id="269" r:id="rId12"/>
    <p:sldId id="284" r:id="rId13"/>
    <p:sldId id="282" r:id="rId14"/>
    <p:sldId id="286" r:id="rId15"/>
    <p:sldId id="274" r:id="rId16"/>
    <p:sldId id="267" r:id="rId17"/>
    <p:sldId id="268" r:id="rId18"/>
    <p:sldId id="276" r:id="rId19"/>
    <p:sldId id="263" r:id="rId20"/>
    <p:sldId id="275" r:id="rId21"/>
    <p:sldId id="264" r:id="rId22"/>
    <p:sldId id="270" r:id="rId23"/>
    <p:sldId id="285" r:id="rId24"/>
  </p:sldIdLst>
  <p:sldSz cx="9144000" cy="5715000" type="screen16x10"/>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972">
          <p15:clr>
            <a:srgbClr val="A4A3A4"/>
          </p15:clr>
        </p15:guide>
        <p15:guide id="3" pos="2880">
          <p15:clr>
            <a:srgbClr val="A4A3A4"/>
          </p15:clr>
        </p15:guide>
        <p15:guide id="4" pos="53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94660"/>
  </p:normalViewPr>
  <p:slideViewPr>
    <p:cSldViewPr>
      <p:cViewPr varScale="1">
        <p:scale>
          <a:sx n="95" d="100"/>
          <a:sy n="95" d="100"/>
        </p:scale>
        <p:origin x="384" y="67"/>
      </p:cViewPr>
      <p:guideLst>
        <p:guide orient="horz" pos="1800"/>
        <p:guide orient="horz" pos="2972"/>
        <p:guide pos="2880"/>
        <p:guide pos="5375"/>
      </p:guideLst>
    </p:cSldViewPr>
  </p:slideViewPr>
  <p:notesTextViewPr>
    <p:cViewPr>
      <p:scale>
        <a:sx n="100" d="100"/>
        <a:sy n="100" d="100"/>
      </p:scale>
      <p:origin x="0" y="0"/>
    </p:cViewPr>
  </p:notesTextViewPr>
  <p:sorterViewPr>
    <p:cViewPr>
      <p:scale>
        <a:sx n="100" d="100"/>
        <a:sy n="100" d="100"/>
      </p:scale>
      <p:origin x="0" y="25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sv-SE"/>
          </a:p>
        </p:txBody>
      </p:sp>
      <p:sp>
        <p:nvSpPr>
          <p:cNvPr id="3" name="Platshållare för datum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2100B7E-7A17-47E8-A5AB-33071C0C8AAA}" type="datetimeFigureOut">
              <a:rPr lang="sv-SE" smtClean="0"/>
              <a:pPr/>
              <a:t>2020-08-30</a:t>
            </a:fld>
            <a:endParaRPr lang="sv-SE"/>
          </a:p>
        </p:txBody>
      </p:sp>
      <p:sp>
        <p:nvSpPr>
          <p:cNvPr id="4" name="Platshållare för bildobjekt 3"/>
          <p:cNvSpPr>
            <a:spLocks noGrp="1" noRot="1" noChangeAspect="1"/>
          </p:cNvSpPr>
          <p:nvPr>
            <p:ph type="sldImg" idx="2"/>
          </p:nvPr>
        </p:nvSpPr>
        <p:spPr>
          <a:xfrm>
            <a:off x="481013" y="768350"/>
            <a:ext cx="6137275" cy="3836988"/>
          </a:xfrm>
          <a:prstGeom prst="rect">
            <a:avLst/>
          </a:prstGeom>
          <a:noFill/>
          <a:ln w="12700">
            <a:solidFill>
              <a:prstClr val="black"/>
            </a:solidFill>
          </a:ln>
        </p:spPr>
        <p:txBody>
          <a:bodyPr vert="horz" lIns="99048" tIns="49524" rIns="99048" bIns="49524" rtlCol="0" anchor="ctr"/>
          <a:lstStyle/>
          <a:p>
            <a:endParaRPr lang="sv-SE"/>
          </a:p>
        </p:txBody>
      </p:sp>
      <p:sp>
        <p:nvSpPr>
          <p:cNvPr id="5" name="Platshållare för anteckninga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1112160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E0115-29AB-4BBE-B9BA-00353EE5977E}" type="slidenum">
              <a:rPr lang="sv-SE"/>
              <a:pPr/>
              <a:t>1</a:t>
            </a:fld>
            <a:endParaRPr lang="sv-SE"/>
          </a:p>
        </p:txBody>
      </p:sp>
      <p:sp>
        <p:nvSpPr>
          <p:cNvPr id="503810" name="Rectangle 2"/>
          <p:cNvSpPr>
            <a:spLocks noGrp="1" noRot="1" noChangeAspect="1" noChangeArrowheads="1" noTextEdit="1"/>
          </p:cNvSpPr>
          <p:nvPr>
            <p:ph type="sldImg"/>
          </p:nvPr>
        </p:nvSpPr>
        <p:spPr>
          <a:xfrm>
            <a:off x="481013" y="768350"/>
            <a:ext cx="6138862" cy="3836988"/>
          </a:xfrm>
          <a:ln/>
        </p:spPr>
      </p:sp>
      <p:sp>
        <p:nvSpPr>
          <p:cNvPr id="503811" name="Rectangle 3"/>
          <p:cNvSpPr>
            <a:spLocks noGrp="1" noChangeArrowheads="1"/>
          </p:cNvSpPr>
          <p:nvPr>
            <p:ph type="body" idx="1"/>
          </p:nvPr>
        </p:nvSpPr>
        <p:spPr>
          <a:xfrm>
            <a:off x="947251" y="4862848"/>
            <a:ext cx="5204800" cy="4603428"/>
          </a:xfrm>
        </p:spPr>
        <p:txBody>
          <a:bodyPr/>
          <a:lstStyle/>
          <a:p>
            <a:endParaRPr lang="en-US"/>
          </a:p>
        </p:txBody>
      </p:sp>
    </p:spTree>
    <p:extLst>
      <p:ext uri="{BB962C8B-B14F-4D97-AF65-F5344CB8AC3E}">
        <p14:creationId xmlns:p14="http://schemas.microsoft.com/office/powerpoint/2010/main" val="149031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14</a:t>
            </a:fld>
            <a:endParaRPr lang="sv-SE"/>
          </a:p>
        </p:txBody>
      </p:sp>
    </p:spTree>
    <p:extLst>
      <p:ext uri="{BB962C8B-B14F-4D97-AF65-F5344CB8AC3E}">
        <p14:creationId xmlns:p14="http://schemas.microsoft.com/office/powerpoint/2010/main" val="303069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15</a:t>
            </a:fld>
            <a:endParaRPr lang="sv-SE"/>
          </a:p>
        </p:txBody>
      </p:sp>
    </p:spTree>
    <p:extLst>
      <p:ext uri="{BB962C8B-B14F-4D97-AF65-F5344CB8AC3E}">
        <p14:creationId xmlns:p14="http://schemas.microsoft.com/office/powerpoint/2010/main" val="1378218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srcRect l="4988" t="-362"/>
          <a:stretch>
            <a:fillRect/>
          </a:stretch>
        </p:blipFill>
        <p:spPr bwMode="auto">
          <a:xfrm>
            <a:off x="0" y="1311319"/>
            <a:ext cx="7258050" cy="4405313"/>
          </a:xfrm>
          <a:prstGeom prst="rect">
            <a:avLst/>
          </a:prstGeom>
          <a:noFill/>
        </p:spPr>
      </p:pic>
      <p:sp>
        <p:nvSpPr>
          <p:cNvPr id="2" name="Rubrik 1"/>
          <p:cNvSpPr>
            <a:spLocks noGrp="1"/>
          </p:cNvSpPr>
          <p:nvPr>
            <p:ph type="ctrTitle"/>
          </p:nvPr>
        </p:nvSpPr>
        <p:spPr>
          <a:xfrm>
            <a:off x="395536" y="1273324"/>
            <a:ext cx="8424936" cy="11880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en-US" dirty="0" smtClean="0"/>
              <a:t>Click to edit Master title style</a:t>
            </a:r>
            <a:endParaRPr lang="sv-SE" dirty="0"/>
          </a:p>
        </p:txBody>
      </p:sp>
      <p:sp>
        <p:nvSpPr>
          <p:cNvPr id="3" name="Underrubrik 2"/>
          <p:cNvSpPr>
            <a:spLocks noGrp="1"/>
          </p:cNvSpPr>
          <p:nvPr>
            <p:ph type="subTitle" idx="1"/>
          </p:nvPr>
        </p:nvSpPr>
        <p:spPr>
          <a:xfrm>
            <a:off x="395536" y="3216000"/>
            <a:ext cx="8424936" cy="972000"/>
          </a:xfrm>
        </p:spPr>
        <p:txBody>
          <a:bodyPr>
            <a:norm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smtClean="0"/>
              <a:t>Click to edit Master title style</a:t>
            </a:r>
            <a:endParaRPr lang="sv-SE" dirty="0"/>
          </a:p>
        </p:txBody>
      </p:sp>
      <p:sp>
        <p:nvSpPr>
          <p:cNvPr id="3" name="Platshållare för innehåll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5" name="Platshållare för sidfot 4"/>
          <p:cNvSpPr>
            <a:spLocks noGrp="1"/>
          </p:cNvSpPr>
          <p:nvPr>
            <p:ph type="ftr" sz="quarter" idx="11"/>
          </p:nvPr>
        </p:nvSpPr>
        <p:spPr/>
        <p:txBody>
          <a:bodyPr/>
          <a:lstStyle/>
          <a:p>
            <a:r>
              <a:rPr lang="sv-SE" dirty="0" smtClean="0"/>
              <a:t>Institutionen för Data- och systemvetenskap</a:t>
            </a:r>
            <a:endParaRPr lang="sv-SE" dirty="0"/>
          </a:p>
        </p:txBody>
      </p:sp>
      <p:sp>
        <p:nvSpPr>
          <p:cNvPr id="6" name="Platshållare för bildnummer 5"/>
          <p:cNvSpPr>
            <a:spLocks noGrp="1"/>
          </p:cNvSpPr>
          <p:nvPr>
            <p:ph type="sldNum" sz="quarter" idx="12"/>
          </p:nvPr>
        </p:nvSpPr>
        <p:spPr>
          <a:xfrm>
            <a:off x="3650456" y="5449788"/>
            <a:ext cx="1425600" cy="234000"/>
          </a:xfrm>
        </p:spPr>
        <p:txBody>
          <a:bodyPr/>
          <a:lstStyle/>
          <a:p>
            <a:fld id="{6AD0024B-1841-4413-AB4F-0A6F4B58ADB0}" type="slidenum">
              <a:rPr lang="sv-SE" smtClean="0"/>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smtClean="0"/>
              <a:t>Click to edit Master title style</a:t>
            </a:r>
            <a:endParaRPr lang="sv-SE" dirty="0"/>
          </a:p>
        </p:txBody>
      </p:sp>
      <p:sp>
        <p:nvSpPr>
          <p:cNvPr id="3" name="Platshållare för innehåll 2"/>
          <p:cNvSpPr>
            <a:spLocks noGrp="1"/>
          </p:cNvSpPr>
          <p:nvPr>
            <p:ph sz="half" idx="1"/>
          </p:nvPr>
        </p:nvSpPr>
        <p:spPr>
          <a:xfrm>
            <a:off x="597600" y="1092000"/>
            <a:ext cx="3898800" cy="3597000"/>
          </a:xfr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647600" y="1092000"/>
            <a:ext cx="3898800" cy="3597000"/>
          </a:xfr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6" name="Platshållare för sidfot 5"/>
          <p:cNvSpPr>
            <a:spLocks noGrp="1"/>
          </p:cNvSpPr>
          <p:nvPr>
            <p:ph type="ftr" sz="quarter" idx="11"/>
          </p:nvPr>
        </p:nvSpPr>
        <p:spPr/>
        <p:txBody>
          <a:bodyPr/>
          <a:lstStyle/>
          <a:p>
            <a:r>
              <a:rPr lang="sv-SE" dirty="0" smtClean="0"/>
              <a:t>Institutionen för Data- och systemvetenskap</a:t>
            </a:r>
            <a:endParaRPr lang="sv-SE" dirty="0"/>
          </a:p>
        </p:txBody>
      </p:sp>
      <p:sp>
        <p:nvSpPr>
          <p:cNvPr id="7" name="Platshållare för bildnummer 6"/>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chorCtr="0"/>
          <a:lstStyle/>
          <a:p>
            <a:r>
              <a:rPr lang="en-US" smtClean="0"/>
              <a:t>Click to edit Master title style</a:t>
            </a:r>
            <a:endParaRPr lang="sv-SE" dirty="0"/>
          </a:p>
        </p:txBody>
      </p:sp>
      <p:sp>
        <p:nvSpPr>
          <p:cNvPr id="3" name="Platshållare för innehåll 2"/>
          <p:cNvSpPr>
            <a:spLocks noGrp="1"/>
          </p:cNvSpPr>
          <p:nvPr>
            <p:ph idx="1"/>
          </p:nvPr>
        </p:nvSpPr>
        <p:spPr/>
        <p:txBody>
          <a:bodyPr/>
          <a:lstStyle>
            <a:lvl1pPr marL="1588" indent="-1588">
              <a:lnSpc>
                <a:spcPts val="2600"/>
              </a:lnSpc>
              <a:buNone/>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Platshållare för sidfot 4"/>
          <p:cNvSpPr>
            <a:spLocks noGrp="1"/>
          </p:cNvSpPr>
          <p:nvPr>
            <p:ph type="ftr" sz="quarter" idx="11"/>
          </p:nvPr>
        </p:nvSpPr>
        <p:spPr/>
        <p:txBody>
          <a:bodyPr/>
          <a:lstStyle/>
          <a:p>
            <a:r>
              <a:rPr lang="sv-SE" dirty="0" smtClean="0"/>
              <a:t>Institutionen för Data- och systemvetenskap</a:t>
            </a:r>
            <a:endParaRPr lang="sv-SE" dirty="0"/>
          </a:p>
        </p:txBody>
      </p:sp>
      <p:sp>
        <p:nvSpPr>
          <p:cNvPr id="6" name="Platshållare för bildnummer 5"/>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97600" y="1092000"/>
            <a:ext cx="7948800" cy="359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5" name="Platshållare för sidfot 4"/>
          <p:cNvSpPr>
            <a:spLocks noGrp="1"/>
          </p:cNvSpPr>
          <p:nvPr>
            <p:ph type="ftr" sz="quarter" idx="11"/>
          </p:nvPr>
        </p:nvSpPr>
        <p:spPr/>
        <p:txBody>
          <a:bodyPr/>
          <a:lstStyle/>
          <a:p>
            <a:r>
              <a:rPr lang="sv-SE" smtClean="0"/>
              <a:t>/Namn Namn, Institution eller liknande</a:t>
            </a:r>
            <a:endParaRPr lang="sv-SE"/>
          </a:p>
        </p:txBody>
      </p:sp>
      <p:sp>
        <p:nvSpPr>
          <p:cNvPr id="6" name="Platshållare för bildnummer 5"/>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smtClean="0"/>
              <a:t>/Namn Namn, Institution eller liknande</a:t>
            </a:r>
            <a:endParaRPr lang="sv-SE"/>
          </a:p>
        </p:txBody>
      </p:sp>
      <p:sp>
        <p:nvSpPr>
          <p:cNvPr id="4" name="Platshållare för bildnummer 3"/>
          <p:cNvSpPr>
            <a:spLocks noGrp="1"/>
          </p:cNvSpPr>
          <p:nvPr>
            <p:ph type="sldNum" sz="quarter" idx="12"/>
          </p:nvPr>
        </p:nvSpPr>
        <p:spPr>
          <a:xfrm>
            <a:off x="3650456" y="5449788"/>
            <a:ext cx="1425600" cy="234000"/>
          </a:xfrm>
        </p:spPr>
        <p:txBody>
          <a:bodyPr/>
          <a:lstStyle/>
          <a:p>
            <a:fld id="{400B66ED-EE6C-4E7E-848D-94DB84BF3115}"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23528" y="121196"/>
            <a:ext cx="8496944" cy="504056"/>
          </a:xfrm>
          <a:prstGeom prst="rect">
            <a:avLst/>
          </a:prstGeom>
        </p:spPr>
        <p:txBody>
          <a:bodyPr vert="horz" lIns="36000" tIns="36000" rIns="36000" bIns="36000" rtlCol="0" anchor="ctr"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323528" y="625252"/>
            <a:ext cx="8496944" cy="4392488"/>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1763688" y="5241591"/>
            <a:ext cx="4492800" cy="234000"/>
          </a:xfrm>
          <a:prstGeom prst="rect">
            <a:avLst/>
          </a:prstGeom>
        </p:spPr>
        <p:txBody>
          <a:bodyPr vert="horz" lIns="91440" tIns="45720" rIns="91440" bIns="45720" rtlCol="0" anchor="t"/>
          <a:lstStyle>
            <a:lvl1pPr algn="ctr">
              <a:defRPr sz="1000">
                <a:solidFill>
                  <a:schemeClr val="tx1"/>
                </a:solidFill>
                <a:latin typeface="Verdana" pitchFamily="34" charset="0"/>
                <a:ea typeface="Verdana" pitchFamily="34" charset="0"/>
                <a:cs typeface="Verdana" pitchFamily="34" charset="0"/>
              </a:defRPr>
            </a:lvl1pPr>
          </a:lstStyle>
          <a:p>
            <a:r>
              <a:rPr lang="sv-SE" dirty="0" smtClean="0"/>
              <a:t>Institutionen för Data- och systemvetenskap</a:t>
            </a:r>
            <a:endParaRPr lang="sv-SE" dirty="0"/>
          </a:p>
        </p:txBody>
      </p:sp>
      <p:sp>
        <p:nvSpPr>
          <p:cNvPr id="6" name="Platshållare för bildnummer 5"/>
          <p:cNvSpPr>
            <a:spLocks noGrp="1"/>
          </p:cNvSpPr>
          <p:nvPr>
            <p:ph type="sldNum" sz="quarter" idx="4"/>
          </p:nvPr>
        </p:nvSpPr>
        <p:spPr>
          <a:xfrm>
            <a:off x="3650456" y="5449788"/>
            <a:ext cx="1425600" cy="234000"/>
          </a:xfrm>
          <a:prstGeom prst="rect">
            <a:avLst/>
          </a:prstGeom>
        </p:spPr>
        <p:txBody>
          <a:bodyPr vert="horz" lIns="91440" tIns="45720" rIns="91440" bIns="45720" rtlCol="0" anchor="ctr"/>
          <a:lstStyle>
            <a:lvl1pPr algn="ctr">
              <a:defRPr sz="1000">
                <a:solidFill>
                  <a:schemeClr val="tx1"/>
                </a:solidFill>
                <a:latin typeface="Verdana" pitchFamily="34" charset="0"/>
                <a:ea typeface="Verdana" pitchFamily="34" charset="0"/>
                <a:cs typeface="Verdana" pitchFamily="34" charset="0"/>
              </a:defRPr>
            </a:lvl1pPr>
          </a:lstStyle>
          <a:p>
            <a:fld id="{400B66ED-EE6C-4E7E-848D-94DB84BF3115}" type="slidenum">
              <a:rPr lang="sv-SE" smtClean="0"/>
              <a:pPr/>
              <a:t>‹#›</a:t>
            </a:fld>
            <a:endParaRPr lang="sv-SE" dirty="0"/>
          </a:p>
        </p:txBody>
      </p:sp>
      <p:pic>
        <p:nvPicPr>
          <p:cNvPr id="8" name="Picture 15" descr="SU_logo_32mm_300dpi_SVENSK"/>
          <p:cNvPicPr>
            <a:picLocks noChangeAspect="1" noChangeArrowheads="1"/>
          </p:cNvPicPr>
          <p:nvPr/>
        </p:nvPicPr>
        <p:blipFill>
          <a:blip r:embed="rId8" cstate="print"/>
          <a:srcRect/>
          <a:stretch>
            <a:fillRect/>
          </a:stretch>
        </p:blipFill>
        <p:spPr bwMode="auto">
          <a:xfrm>
            <a:off x="587799" y="5089748"/>
            <a:ext cx="815849" cy="599336"/>
          </a:xfrm>
          <a:prstGeom prst="rect">
            <a:avLst/>
          </a:prstGeom>
          <a:noFill/>
        </p:spPr>
      </p:pic>
      <p:pic>
        <p:nvPicPr>
          <p:cNvPr id="9" name="Picture 2" descr="http://www.dfkompetens.se/images/DFK_smartare.230.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092280" y="5190518"/>
            <a:ext cx="1656184" cy="36604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55" r:id="rId6"/>
  </p:sldLayoutIdLst>
  <p:hf sldNum="0" hdr="0"/>
  <p:txStyles>
    <p:titleStyle>
      <a:lvl1pPr algn="l" defTabSz="914400" rtl="0" eaLnBrk="1" latinLnBrk="0" hangingPunct="1">
        <a:spcBef>
          <a:spcPct val="0"/>
        </a:spcBef>
        <a:buNone/>
        <a:defRPr sz="26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0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ctrTitle"/>
          </p:nvPr>
        </p:nvSpPr>
        <p:spPr>
          <a:xfrm>
            <a:off x="597600" y="1129308"/>
            <a:ext cx="8078856" cy="1188000"/>
          </a:xfrm>
        </p:spPr>
        <p:txBody>
          <a:bodyPr>
            <a:normAutofit fontScale="90000"/>
          </a:bodyPr>
          <a:lstStyle/>
          <a:p>
            <a:r>
              <a:rPr lang="sv-SE" sz="4800" dirty="0" smtClean="0"/>
              <a:t>Towards a data-driven organization </a:t>
            </a:r>
            <a:endParaRPr lang="en-GB" sz="4800" dirty="0"/>
          </a:p>
        </p:txBody>
      </p:sp>
      <p:sp>
        <p:nvSpPr>
          <p:cNvPr id="502787" name="Rectangle 3"/>
          <p:cNvSpPr>
            <a:spLocks noGrp="1" noChangeArrowheads="1"/>
          </p:cNvSpPr>
          <p:nvPr>
            <p:ph type="subTitle" idx="1"/>
          </p:nvPr>
        </p:nvSpPr>
        <p:spPr>
          <a:xfrm>
            <a:off x="539552" y="3217540"/>
            <a:ext cx="8136904" cy="972000"/>
          </a:xfrm>
        </p:spPr>
        <p:txBody>
          <a:bodyPr>
            <a:normAutofit fontScale="40000" lnSpcReduction="20000"/>
          </a:bodyPr>
          <a:lstStyle/>
          <a:p>
            <a:r>
              <a:rPr lang="sv-SE" sz="7500" dirty="0" smtClean="0"/>
              <a:t>Erik Perjons</a:t>
            </a:r>
          </a:p>
          <a:p>
            <a:r>
              <a:rPr lang="sv-SE" sz="4000" dirty="0" smtClean="0"/>
              <a:t>Department of Computer and Systems Sciences, Stockholm University</a:t>
            </a:r>
          </a:p>
          <a:p>
            <a:endParaRPr lang="sv-SE" sz="4000" dirty="0" smtClean="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565338797"/>
      </p:ext>
    </p:extLst>
  </p:cSld>
  <p:clrMapOvr>
    <a:masterClrMapping/>
  </p:clrMapOvr>
  <mc:AlternateContent xmlns:mc="http://schemas.openxmlformats.org/markup-compatibility/2006" xmlns:p14="http://schemas.microsoft.com/office/powerpoint/2010/main">
    <mc:Choice Requires="p14">
      <p:transition spd="slow" p14:dur="2000" advTm="22219"/>
    </mc:Choice>
    <mc:Fallback xmlns="">
      <p:transition spd="slow" advTm="2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18974" y="1055699"/>
            <a:ext cx="8496944" cy="4392488"/>
          </a:xfrm>
        </p:spPr>
        <p:txBody>
          <a:bodyPr>
            <a:normAutofit/>
          </a:bodyPr>
          <a:lstStyle/>
          <a:p>
            <a:pPr marL="57150" indent="0">
              <a:buNone/>
            </a:pPr>
            <a:r>
              <a:rPr lang="en-US" b="1" dirty="0" smtClean="0"/>
              <a:t>Practice 2: </a:t>
            </a:r>
            <a:r>
              <a:rPr lang="en-US" b="1" dirty="0"/>
              <a:t>Provide Real-Time </a:t>
            </a:r>
            <a:r>
              <a:rPr lang="en-US" b="1" dirty="0" smtClean="0"/>
              <a:t>(or </a:t>
            </a:r>
            <a:r>
              <a:rPr lang="en-US" b="1" dirty="0"/>
              <a:t>close </a:t>
            </a:r>
            <a:r>
              <a:rPr lang="en-US" b="1" dirty="0" smtClean="0"/>
              <a:t>to) </a:t>
            </a:r>
            <a:r>
              <a:rPr lang="en-US" b="1" dirty="0"/>
              <a:t>Feedback to </a:t>
            </a:r>
            <a:r>
              <a:rPr lang="en-US" b="1" dirty="0" smtClean="0"/>
              <a:t>Decisions Made </a:t>
            </a:r>
            <a:r>
              <a:rPr lang="en-US" b="1" dirty="0"/>
              <a:t>by Decision Makers </a:t>
            </a:r>
            <a:r>
              <a:rPr lang="en-US" b="1" dirty="0" smtClean="0"/>
              <a:t>(“Use Scorecard”)</a:t>
            </a:r>
            <a:endParaRPr lang="en-US" b="1" dirty="0"/>
          </a:p>
          <a:p>
            <a:r>
              <a:rPr lang="en-US" dirty="0" smtClean="0"/>
              <a:t>If you provide real-time feedback to the decisions made, the interest for data increases and the possibility of basing the decision on data/facts/evidences increases</a:t>
            </a:r>
          </a:p>
          <a:p>
            <a:r>
              <a:rPr lang="en-US" dirty="0" smtClean="0"/>
              <a:t>Note, it is also necessary that you can act and change behavior on the feedback data</a:t>
            </a:r>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263514485"/>
      </p:ext>
    </p:extLst>
  </p:cSld>
  <p:clrMapOvr>
    <a:masterClrMapping/>
  </p:clrMapOvr>
  <mc:AlternateContent xmlns:mc="http://schemas.openxmlformats.org/markup-compatibility/2006" xmlns:p14="http://schemas.microsoft.com/office/powerpoint/2010/main">
    <mc:Choice Requires="p14">
      <p:transition spd="slow" p14:dur="2000" advTm="37754"/>
    </mc:Choice>
    <mc:Fallback xmlns="">
      <p:transition spd="slow" advTm="3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905457"/>
            <a:ext cx="8496944" cy="4616339"/>
          </a:xfrm>
        </p:spPr>
        <p:txBody>
          <a:bodyPr>
            <a:normAutofit/>
          </a:bodyPr>
          <a:lstStyle/>
          <a:p>
            <a:pPr marL="0" indent="0">
              <a:buNone/>
            </a:pPr>
            <a:r>
              <a:rPr lang="en-US" b="1" dirty="0" smtClean="0"/>
              <a:t>Practice 3: </a:t>
            </a:r>
            <a:r>
              <a:rPr lang="en-US" b="1" dirty="0"/>
              <a:t>Explicitly Manage Your Business Rules</a:t>
            </a:r>
          </a:p>
          <a:p>
            <a:r>
              <a:rPr lang="en-US" dirty="0" smtClean="0"/>
              <a:t>Business rules are rules that specify how employees should act in a business when certain business events happened, such as, an order is received or an customer wants to return a non-used product. </a:t>
            </a:r>
          </a:p>
          <a:p>
            <a:r>
              <a:rPr lang="en-US" dirty="0"/>
              <a:t>That is, business rules govern the operations of organizations</a:t>
            </a:r>
          </a:p>
          <a:p>
            <a:r>
              <a:rPr lang="en-US" dirty="0" smtClean="0"/>
              <a:t>An example of a business rule: “Accept a return of product in store only if the customer has a receipt and the product was sold seven days ago or later”</a:t>
            </a:r>
          </a:p>
          <a:p>
            <a:r>
              <a:rPr lang="en-US" dirty="0" smtClean="0"/>
              <a:t>…cont. next slide ….</a:t>
            </a:r>
          </a:p>
          <a:p>
            <a:pPr marL="0" indent="0">
              <a:buNone/>
            </a:pPr>
            <a:endParaRPr lang="en-US" dirty="0" smtClean="0"/>
          </a:p>
        </p:txBody>
      </p:sp>
      <p:sp>
        <p:nvSpPr>
          <p:cNvPr id="5" name="TextBox 4"/>
          <p:cNvSpPr txBox="1"/>
          <p:nvPr/>
        </p:nvSpPr>
        <p:spPr>
          <a:xfrm>
            <a:off x="3311352" y="5164341"/>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125123983"/>
      </p:ext>
    </p:extLst>
  </p:cSld>
  <p:clrMapOvr>
    <a:masterClrMapping/>
  </p:clrMapOvr>
  <mc:AlternateContent xmlns:mc="http://schemas.openxmlformats.org/markup-compatibility/2006" xmlns:p14="http://schemas.microsoft.com/office/powerpoint/2010/main">
    <mc:Choice Requires="p14">
      <p:transition spd="slow" p14:dur="2000" advTm="110748"/>
    </mc:Choice>
    <mc:Fallback xmlns="">
      <p:transition spd="slow" advTm="1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1"/>
            <a:ext cx="8496944" cy="4850339"/>
          </a:xfrm>
        </p:spPr>
        <p:txBody>
          <a:bodyPr>
            <a:normAutofit/>
          </a:bodyPr>
          <a:lstStyle/>
          <a:p>
            <a:pPr marL="0" indent="0">
              <a:buNone/>
            </a:pPr>
            <a:r>
              <a:rPr lang="en-US" b="1" dirty="0"/>
              <a:t>Practice 3: Explicitly Manage Your Business Rules</a:t>
            </a:r>
          </a:p>
          <a:p>
            <a:r>
              <a:rPr lang="en-US" dirty="0" smtClean="0"/>
              <a:t>When circumstances change for organizations due to external and internal events, organizations need to – many times - change and adapt as well</a:t>
            </a:r>
          </a:p>
          <a:p>
            <a:r>
              <a:rPr lang="en-US" dirty="0" smtClean="0"/>
              <a:t>One way to manage such changes is to change the business rules when needed, since business rules provide support to employees in how to act in business due to business events </a:t>
            </a:r>
          </a:p>
          <a:p>
            <a:r>
              <a:rPr lang="en-US" dirty="0" smtClean="0"/>
              <a:t>Therefore, business rules can be a useful means to do changes in business when circumstances for an organization change</a:t>
            </a:r>
          </a:p>
          <a:p>
            <a:r>
              <a:rPr lang="en-US" dirty="0"/>
              <a:t>…cont. next slide ….</a:t>
            </a:r>
          </a:p>
          <a:p>
            <a:pPr marL="0" indent="0">
              <a:buNone/>
            </a:pPr>
            <a:endParaRPr lang="en-US" dirty="0" smtClean="0"/>
          </a:p>
        </p:txBody>
      </p:sp>
      <p:sp>
        <p:nvSpPr>
          <p:cNvPr id="5" name="TextBox 4"/>
          <p:cNvSpPr txBox="1"/>
          <p:nvPr/>
        </p:nvSpPr>
        <p:spPr>
          <a:xfrm>
            <a:off x="3009528" y="5118861"/>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886136674"/>
      </p:ext>
    </p:extLst>
  </p:cSld>
  <p:clrMapOvr>
    <a:masterClrMapping/>
  </p:clrMapOvr>
  <mc:AlternateContent xmlns:mc="http://schemas.openxmlformats.org/markup-compatibility/2006" xmlns:p14="http://schemas.microsoft.com/office/powerpoint/2010/main">
    <mc:Choice Requires="p14">
      <p:transition spd="slow" p14:dur="2000" advTm="55222"/>
    </mc:Choice>
    <mc:Fallback xmlns="">
      <p:transition spd="slow" advTm="5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1"/>
            <a:ext cx="8496944" cy="4850339"/>
          </a:xfrm>
        </p:spPr>
        <p:txBody>
          <a:bodyPr>
            <a:normAutofit/>
          </a:bodyPr>
          <a:lstStyle/>
          <a:p>
            <a:pPr marL="0" indent="0">
              <a:buNone/>
            </a:pPr>
            <a:r>
              <a:rPr lang="en-US" b="1" dirty="0"/>
              <a:t>Practice 3: Explicitly Manage Your Business Rules</a:t>
            </a:r>
          </a:p>
          <a:p>
            <a:r>
              <a:rPr lang="en-US" dirty="0" smtClean="0"/>
              <a:t>If business rules are changed based on new </a:t>
            </a:r>
            <a:r>
              <a:rPr lang="en-US" dirty="0"/>
              <a:t>data/facts/ </a:t>
            </a:r>
            <a:r>
              <a:rPr lang="en-US" dirty="0" smtClean="0"/>
              <a:t>evidences, these data/facts/evidences </a:t>
            </a:r>
            <a:r>
              <a:rPr lang="en-US" dirty="0"/>
              <a:t>can have large effects on a </a:t>
            </a:r>
            <a:r>
              <a:rPr lang="en-US" dirty="0" smtClean="0"/>
              <a:t>how a business acts </a:t>
            </a:r>
          </a:p>
          <a:p>
            <a:r>
              <a:rPr lang="en-US" dirty="0" smtClean="0"/>
              <a:t>However, there are many business rules in an organization. </a:t>
            </a:r>
            <a:r>
              <a:rPr lang="en-US" dirty="0"/>
              <a:t>There can be thousands of business rules in an </a:t>
            </a:r>
            <a:r>
              <a:rPr lang="en-US" dirty="0" smtClean="0"/>
              <a:t>organization on different detail levels, such as strategic, tactical and operational business rules. </a:t>
            </a:r>
          </a:p>
          <a:p>
            <a:r>
              <a:rPr lang="en-US" dirty="0" smtClean="0"/>
              <a:t>How do you manage practice 3 since you have all these business rules? </a:t>
            </a:r>
          </a:p>
          <a:p>
            <a:r>
              <a:rPr lang="en-US" dirty="0" smtClean="0"/>
              <a:t>…</a:t>
            </a:r>
            <a:r>
              <a:rPr lang="en-US" dirty="0"/>
              <a:t>cont. next slide ….</a:t>
            </a:r>
          </a:p>
          <a:p>
            <a:endParaRPr lang="en-US" sz="1500" dirty="0" smtClean="0"/>
          </a:p>
          <a:p>
            <a:endParaRPr lang="en-US" sz="1500" dirty="0" smtClean="0"/>
          </a:p>
          <a:p>
            <a:pPr marL="0" indent="0">
              <a:buNone/>
            </a:pPr>
            <a:endParaRPr lang="en-US" dirty="0" smtClean="0"/>
          </a:p>
        </p:txBody>
      </p:sp>
      <p:sp>
        <p:nvSpPr>
          <p:cNvPr id="5" name="TextBox 4"/>
          <p:cNvSpPr txBox="1"/>
          <p:nvPr/>
        </p:nvSpPr>
        <p:spPr>
          <a:xfrm>
            <a:off x="3419872" y="5290924"/>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653808746"/>
      </p:ext>
    </p:extLst>
  </p:cSld>
  <p:clrMapOvr>
    <a:masterClrMapping/>
  </p:clrMapOvr>
  <mc:AlternateContent xmlns:mc="http://schemas.openxmlformats.org/markup-compatibility/2006" xmlns:p14="http://schemas.microsoft.com/office/powerpoint/2010/main">
    <mc:Choice Requires="p14">
      <p:transition spd="slow" p14:dur="2000" advTm="62966"/>
    </mc:Choice>
    <mc:Fallback xmlns="">
      <p:transition spd="slow" advTm="6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5089748"/>
          </a:xfrm>
        </p:spPr>
        <p:txBody>
          <a:bodyPr>
            <a:normAutofit/>
          </a:bodyPr>
          <a:lstStyle/>
          <a:p>
            <a:pPr marL="0" indent="0">
              <a:buNone/>
            </a:pPr>
            <a:r>
              <a:rPr lang="en-US" b="1" dirty="0"/>
              <a:t>Practice 3: Explicitly Manage Your Business Rules</a:t>
            </a:r>
          </a:p>
          <a:p>
            <a:pPr marL="0" indent="0">
              <a:buNone/>
            </a:pPr>
            <a:r>
              <a:rPr lang="en-US" dirty="0"/>
              <a:t>How do you manage practice 3? </a:t>
            </a:r>
          </a:p>
          <a:p>
            <a:r>
              <a:rPr lang="en-US" dirty="0" smtClean="0"/>
              <a:t>Business rules need to be clearly formulated </a:t>
            </a:r>
          </a:p>
          <a:p>
            <a:r>
              <a:rPr lang="en-US" dirty="0" smtClean="0"/>
              <a:t>Business rules need to support </a:t>
            </a:r>
            <a:r>
              <a:rPr lang="en-US" dirty="0"/>
              <a:t>the goals of </a:t>
            </a:r>
            <a:r>
              <a:rPr lang="en-US" dirty="0" smtClean="0"/>
              <a:t>the </a:t>
            </a:r>
            <a:r>
              <a:rPr lang="en-US" dirty="0"/>
              <a:t>organization</a:t>
            </a:r>
          </a:p>
          <a:p>
            <a:r>
              <a:rPr lang="en-US" dirty="0" smtClean="0"/>
              <a:t>Business rules need to be used by employees</a:t>
            </a:r>
          </a:p>
          <a:p>
            <a:r>
              <a:rPr lang="en-US" dirty="0" smtClean="0"/>
              <a:t>…cont. next slide …</a:t>
            </a:r>
            <a:endParaRPr lang="en-US" dirty="0"/>
          </a:p>
          <a:p>
            <a:endParaRPr lang="en-US" dirty="0" smtClean="0"/>
          </a:p>
        </p:txBody>
      </p:sp>
      <p:sp>
        <p:nvSpPr>
          <p:cNvPr id="5" name="TextBox 4"/>
          <p:cNvSpPr txBox="1"/>
          <p:nvPr/>
        </p:nvSpPr>
        <p:spPr>
          <a:xfrm rot="16200000">
            <a:off x="6026805" y="2614010"/>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406217488"/>
      </p:ext>
    </p:extLst>
  </p:cSld>
  <p:clrMapOvr>
    <a:masterClrMapping/>
  </p:clrMapOvr>
  <mc:AlternateContent xmlns:mc="http://schemas.openxmlformats.org/markup-compatibility/2006" xmlns:p14="http://schemas.microsoft.com/office/powerpoint/2010/main">
    <mc:Choice Requires="p14">
      <p:transition spd="slow" p14:dur="2000" advTm="34195"/>
    </mc:Choice>
    <mc:Fallback xmlns="">
      <p:transition spd="slow" advTm="3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5089748"/>
          </a:xfrm>
        </p:spPr>
        <p:txBody>
          <a:bodyPr>
            <a:normAutofit fontScale="85000" lnSpcReduction="10000"/>
          </a:bodyPr>
          <a:lstStyle/>
          <a:p>
            <a:pPr marL="0" indent="0">
              <a:buNone/>
            </a:pPr>
            <a:r>
              <a:rPr lang="en-US" sz="2600" b="1" dirty="0"/>
              <a:t>Practice 3: Explicitly Manage Your Business Rules</a:t>
            </a:r>
          </a:p>
          <a:p>
            <a:pPr marL="0" indent="0">
              <a:buNone/>
            </a:pPr>
            <a:r>
              <a:rPr lang="en-US" sz="2600" dirty="0"/>
              <a:t>How do you manage practice 3? </a:t>
            </a:r>
          </a:p>
          <a:p>
            <a:r>
              <a:rPr lang="en-US" sz="2400" dirty="0"/>
              <a:t>Business rules also need to be embedded in IT systems </a:t>
            </a:r>
          </a:p>
          <a:p>
            <a:r>
              <a:rPr lang="en-US" sz="2400" dirty="0"/>
              <a:t>Business rules embedded in IT system make it possible to change the business rules often without forcing the employees to remember all the changed rules. </a:t>
            </a:r>
          </a:p>
          <a:p>
            <a:r>
              <a:rPr lang="en-US" sz="2400" dirty="0"/>
              <a:t>Business rules embedded in IT system frees employees from routine decisions</a:t>
            </a:r>
          </a:p>
          <a:p>
            <a:r>
              <a:rPr lang="en-US" sz="2400" dirty="0"/>
              <a:t>There also have to be processes for analyzing the changes of business rules – such as the effects on revenue and costs – in order to make successful changes</a:t>
            </a:r>
          </a:p>
          <a:p>
            <a:pPr lvl="1"/>
            <a:endParaRPr lang="en-US" dirty="0"/>
          </a:p>
          <a:p>
            <a:endParaRPr lang="en-US" dirty="0" smtClean="0"/>
          </a:p>
        </p:txBody>
      </p:sp>
      <p:sp>
        <p:nvSpPr>
          <p:cNvPr id="5" name="TextBox 4"/>
          <p:cNvSpPr txBox="1"/>
          <p:nvPr/>
        </p:nvSpPr>
        <p:spPr>
          <a:xfrm rot="16200000">
            <a:off x="6026805" y="2614010"/>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440527091"/>
      </p:ext>
    </p:extLst>
  </p:cSld>
  <p:clrMapOvr>
    <a:masterClrMapping/>
  </p:clrMapOvr>
  <mc:AlternateContent xmlns:mc="http://schemas.openxmlformats.org/markup-compatibility/2006" xmlns:p14="http://schemas.microsoft.com/office/powerpoint/2010/main">
    <mc:Choice Requires="p14">
      <p:transition spd="slow" p14:dur="2000" advTm="101229"/>
    </mc:Choice>
    <mc:Fallback xmlns="">
      <p:transition spd="slow" advTm="10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p:txBody>
          <a:bodyPr>
            <a:normAutofit/>
          </a:bodyPr>
          <a:lstStyle/>
          <a:p>
            <a:pPr marL="0" indent="0">
              <a:buNone/>
            </a:pPr>
            <a:r>
              <a:rPr lang="en-US" b="1" dirty="0" smtClean="0"/>
              <a:t>Practice 4: </a:t>
            </a:r>
            <a:r>
              <a:rPr lang="en-US" b="1" dirty="0"/>
              <a:t>Use Coaching to Improve Performance</a:t>
            </a:r>
          </a:p>
          <a:p>
            <a:r>
              <a:rPr lang="en-US" dirty="0" smtClean="0"/>
              <a:t>If you are not coaching the employees, the other three practices will fail</a:t>
            </a:r>
          </a:p>
          <a:p>
            <a:r>
              <a:rPr lang="en-US" dirty="0" smtClean="0"/>
              <a:t>A manager must coach the employees to make decisions based </a:t>
            </a:r>
            <a:r>
              <a:rPr lang="en-US" dirty="0"/>
              <a:t>on </a:t>
            </a:r>
            <a:r>
              <a:rPr lang="en-US" dirty="0" smtClean="0"/>
              <a:t>data/facts/evidences on not on instinct</a:t>
            </a:r>
          </a:p>
          <a:p>
            <a:r>
              <a:rPr lang="en-US" dirty="0"/>
              <a:t>A manager must coach the employees </a:t>
            </a:r>
            <a:r>
              <a:rPr lang="en-US" dirty="0" smtClean="0"/>
              <a:t>to read reports, use the data in the reports, design hypothesis based on data as well as enhance </a:t>
            </a:r>
            <a:r>
              <a:rPr lang="en-US" dirty="0"/>
              <a:t>the hypothesis based </a:t>
            </a:r>
            <a:r>
              <a:rPr lang="en-US" dirty="0" smtClean="0"/>
              <a:t>on new data</a:t>
            </a:r>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071965281"/>
      </p:ext>
    </p:extLst>
  </p:cSld>
  <p:clrMapOvr>
    <a:masterClrMapping/>
  </p:clrMapOvr>
  <mc:AlternateContent xmlns:mc="http://schemas.openxmlformats.org/markup-compatibility/2006" xmlns:p14="http://schemas.microsoft.com/office/powerpoint/2010/main">
    <mc:Choice Requires="p14">
      <p:transition spd="slow" p14:dur="2000" advTm="41600"/>
    </mc:Choice>
    <mc:Fallback xmlns="">
      <p:transition spd="slow" advTm="4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1401"/>
            <a:ext cx="8496944" cy="504056"/>
          </a:xfrm>
        </p:spPr>
        <p:txBody>
          <a:bodyPr>
            <a:normAutofit fontScale="90000"/>
          </a:bodyPr>
          <a:lstStyle/>
          <a:p>
            <a:r>
              <a:rPr lang="sv-SE" dirty="0" smtClean="0"/>
              <a:t>An example: 7-Eleven </a:t>
            </a:r>
            <a:r>
              <a:rPr lang="sv-SE" dirty="0"/>
              <a:t>Japan, </a:t>
            </a:r>
            <a:r>
              <a:rPr lang="sv-SE" dirty="0" smtClean="0"/>
              <a:t>1970s </a:t>
            </a:r>
            <a:r>
              <a:rPr lang="sv-SE" dirty="0"/>
              <a:t/>
            </a:r>
            <a:br>
              <a:rPr lang="sv-SE" dirty="0"/>
            </a:br>
            <a:endParaRPr lang="sv-SE" dirty="0"/>
          </a:p>
        </p:txBody>
      </p:sp>
      <p:sp>
        <p:nvSpPr>
          <p:cNvPr id="3" name="Content Placeholder 2"/>
          <p:cNvSpPr>
            <a:spLocks noGrp="1"/>
          </p:cNvSpPr>
          <p:nvPr>
            <p:ph idx="1"/>
          </p:nvPr>
        </p:nvSpPr>
        <p:spPr/>
        <p:txBody>
          <a:bodyPr/>
          <a:lstStyle/>
          <a:p>
            <a:r>
              <a:rPr lang="sv-SE" dirty="0" smtClean="0"/>
              <a:t>The CEO at 7-Eleven in Japan </a:t>
            </a:r>
            <a:r>
              <a:rPr lang="en-US" dirty="0" smtClean="0"/>
              <a:t>decided </a:t>
            </a:r>
            <a:r>
              <a:rPr lang="en-US" dirty="0"/>
              <a:t>that the store clerks </a:t>
            </a:r>
            <a:r>
              <a:rPr lang="en-US" dirty="0" smtClean="0"/>
              <a:t>should decide </a:t>
            </a:r>
            <a:r>
              <a:rPr lang="en-US" dirty="0"/>
              <a:t>what </a:t>
            </a:r>
            <a:r>
              <a:rPr lang="en-US" dirty="0" smtClean="0"/>
              <a:t>should be </a:t>
            </a:r>
            <a:r>
              <a:rPr lang="en-US" dirty="0"/>
              <a:t>ordered to the stores </a:t>
            </a:r>
            <a:r>
              <a:rPr lang="en-US" dirty="0" smtClean="0"/>
              <a:t>since they </a:t>
            </a:r>
            <a:r>
              <a:rPr lang="en-US" dirty="0"/>
              <a:t>had the best </a:t>
            </a:r>
            <a:r>
              <a:rPr lang="en-US" dirty="0" smtClean="0"/>
              <a:t>knowledge of the preferences of local customers</a:t>
            </a:r>
            <a:endParaRPr lang="sv-SE" dirty="0" smtClean="0"/>
          </a:p>
          <a:p>
            <a:pPr marL="0" indent="0">
              <a:buNone/>
            </a:pPr>
            <a:endParaRPr lang="sv-SE" dirty="0" smtClean="0"/>
          </a:p>
          <a:p>
            <a:endParaRPr lang="sv-SE" dirty="0" smtClean="0"/>
          </a:p>
          <a:p>
            <a:endParaRPr lang="sv-SE" dirty="0" smtClean="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623106096"/>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1401"/>
            <a:ext cx="8496944" cy="504056"/>
          </a:xfrm>
        </p:spPr>
        <p:txBody>
          <a:bodyPr>
            <a:normAutofit fontScale="90000"/>
          </a:bodyPr>
          <a:lstStyle/>
          <a:p>
            <a:r>
              <a:rPr lang="sv-SE" dirty="0" smtClean="0"/>
              <a:t>7-Eleven – Access to sales data</a:t>
            </a:r>
            <a:r>
              <a:rPr lang="sv-SE" dirty="0"/>
              <a:t/>
            </a:r>
            <a:br>
              <a:rPr lang="sv-SE" dirty="0"/>
            </a:br>
            <a:endParaRPr lang="sv-SE" dirty="0"/>
          </a:p>
        </p:txBody>
      </p:sp>
      <p:sp>
        <p:nvSpPr>
          <p:cNvPr id="3" name="Content Placeholder 2"/>
          <p:cNvSpPr>
            <a:spLocks noGrp="1"/>
          </p:cNvSpPr>
          <p:nvPr>
            <p:ph idx="1"/>
          </p:nvPr>
        </p:nvSpPr>
        <p:spPr/>
        <p:txBody>
          <a:bodyPr/>
          <a:lstStyle/>
          <a:p>
            <a:r>
              <a:rPr lang="en-US" dirty="0" smtClean="0"/>
              <a:t>Store </a:t>
            </a:r>
            <a:r>
              <a:rPr lang="en-US" dirty="0"/>
              <a:t>clerks were also given access to daily sales </a:t>
            </a:r>
            <a:r>
              <a:rPr lang="en-US" dirty="0" smtClean="0"/>
              <a:t>reports, that is, </a:t>
            </a:r>
            <a:r>
              <a:rPr lang="en-US" dirty="0"/>
              <a:t>what was sold yesterday, what was sold last year </a:t>
            </a:r>
            <a:r>
              <a:rPr lang="en-US" dirty="0" smtClean="0"/>
              <a:t>at the same date, </a:t>
            </a:r>
            <a:r>
              <a:rPr lang="en-US" dirty="0"/>
              <a:t>what was </a:t>
            </a:r>
            <a:r>
              <a:rPr lang="en-US" dirty="0" smtClean="0"/>
              <a:t>sold the </a:t>
            </a:r>
            <a:r>
              <a:rPr lang="en-US" dirty="0"/>
              <a:t>last time </a:t>
            </a:r>
            <a:r>
              <a:rPr lang="en-US" dirty="0" smtClean="0"/>
              <a:t>the </a:t>
            </a:r>
            <a:r>
              <a:rPr lang="en-US" dirty="0"/>
              <a:t>weather was like </a:t>
            </a:r>
            <a:r>
              <a:rPr lang="en-US" dirty="0" smtClean="0"/>
              <a:t>this, </a:t>
            </a:r>
            <a:r>
              <a:rPr lang="en-US" dirty="0"/>
              <a:t>what is sold in other </a:t>
            </a:r>
            <a:r>
              <a:rPr lang="en-US" dirty="0" smtClean="0"/>
              <a:t>local stores yesterday, </a:t>
            </a:r>
            <a:r>
              <a:rPr lang="en-US" dirty="0"/>
              <a:t>etc.</a:t>
            </a:r>
            <a:endParaRPr lang="sv-SE" dirty="0" smtClean="0"/>
          </a:p>
          <a:p>
            <a:endParaRPr lang="sv-SE" dirty="0" smtClean="0"/>
          </a:p>
          <a:p>
            <a:endParaRPr lang="sv-SE" dirty="0" smtClean="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845135603"/>
      </p:ext>
    </p:extLst>
  </p:cSld>
  <p:clrMapOvr>
    <a:masterClrMapping/>
  </p:clrMapOvr>
  <mc:AlternateContent xmlns:mc="http://schemas.openxmlformats.org/markup-compatibility/2006" xmlns:p14="http://schemas.microsoft.com/office/powerpoint/2010/main">
    <mc:Choice Requires="p14">
      <p:transition spd="slow" p14:dur="2000" advTm="51261"/>
    </mc:Choice>
    <mc:Fallback xmlns="">
      <p:transition spd="slow" advTm="5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7-Eleven – </a:t>
            </a:r>
            <a:r>
              <a:rPr lang="sv-SE" dirty="0" smtClean="0"/>
              <a:t>Impact the suppliers</a:t>
            </a:r>
            <a:endParaRPr lang="sv-SE" dirty="0"/>
          </a:p>
        </p:txBody>
      </p:sp>
      <p:sp>
        <p:nvSpPr>
          <p:cNvPr id="3" name="Content Placeholder 2"/>
          <p:cNvSpPr>
            <a:spLocks noGrp="1"/>
          </p:cNvSpPr>
          <p:nvPr>
            <p:ph idx="1"/>
          </p:nvPr>
        </p:nvSpPr>
        <p:spPr/>
        <p:txBody>
          <a:bodyPr/>
          <a:lstStyle/>
          <a:p>
            <a:r>
              <a:rPr lang="en-US" dirty="0" smtClean="0"/>
              <a:t>The </a:t>
            </a:r>
            <a:r>
              <a:rPr lang="en-US" dirty="0"/>
              <a:t>stores </a:t>
            </a:r>
            <a:r>
              <a:rPr lang="en-US" dirty="0" smtClean="0"/>
              <a:t>received deliveries </a:t>
            </a:r>
            <a:r>
              <a:rPr lang="en-US" dirty="0"/>
              <a:t>of food three times a </a:t>
            </a:r>
            <a:r>
              <a:rPr lang="en-US" dirty="0" smtClean="0"/>
              <a:t>day</a:t>
            </a:r>
          </a:p>
          <a:p>
            <a:r>
              <a:rPr lang="en-US" dirty="0" smtClean="0"/>
              <a:t>Store clerks </a:t>
            </a:r>
            <a:r>
              <a:rPr lang="en-US" dirty="0"/>
              <a:t>could affect deliveries </a:t>
            </a:r>
            <a:r>
              <a:rPr lang="en-US" dirty="0" smtClean="0"/>
              <a:t>– also during </a:t>
            </a:r>
            <a:r>
              <a:rPr lang="en-US" dirty="0"/>
              <a:t>the day </a:t>
            </a:r>
            <a:r>
              <a:rPr lang="en-US" dirty="0" smtClean="0"/>
              <a:t>– by changing the orders several times a day</a:t>
            </a:r>
          </a:p>
          <a:p>
            <a:r>
              <a:rPr lang="en-US" dirty="0" smtClean="0"/>
              <a:t>Store </a:t>
            </a:r>
            <a:r>
              <a:rPr lang="en-US" dirty="0"/>
              <a:t>clerks </a:t>
            </a:r>
            <a:r>
              <a:rPr lang="en-US" dirty="0" smtClean="0"/>
              <a:t>also had </a:t>
            </a:r>
            <a:r>
              <a:rPr lang="en-US" dirty="0"/>
              <a:t>access to </a:t>
            </a:r>
            <a:r>
              <a:rPr lang="en-US" dirty="0" smtClean="0"/>
              <a:t>suppliers in order to </a:t>
            </a:r>
            <a:r>
              <a:rPr lang="en-US" dirty="0"/>
              <a:t>tailor products to local needs</a:t>
            </a:r>
            <a:endParaRPr lang="sv-SE" dirty="0" smtClean="0"/>
          </a:p>
          <a:p>
            <a:endParaRPr lang="sv-SE" dirty="0" smtClean="0"/>
          </a:p>
          <a:p>
            <a:endParaRPr lang="sv-SE" dirty="0" smtClean="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708353812"/>
      </p:ext>
    </p:extLst>
  </p:cSld>
  <p:clrMapOvr>
    <a:masterClrMapping/>
  </p:clrMapOvr>
  <mc:AlternateContent xmlns:mc="http://schemas.openxmlformats.org/markup-compatibility/2006" xmlns:p14="http://schemas.microsoft.com/office/powerpoint/2010/main">
    <mc:Choice Requires="p14">
      <p:transition spd="slow" p14:dur="2000" advTm="32854"/>
    </mc:Choice>
    <mc:Fallback xmlns="">
      <p:transition spd="slow" advTm="3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Background</a:t>
            </a:r>
            <a:endParaRPr lang="sv-SE" dirty="0"/>
          </a:p>
        </p:txBody>
      </p:sp>
      <p:sp>
        <p:nvSpPr>
          <p:cNvPr id="3" name="Content Placeholder 2"/>
          <p:cNvSpPr>
            <a:spLocks noGrp="1"/>
          </p:cNvSpPr>
          <p:nvPr>
            <p:ph idx="1"/>
          </p:nvPr>
        </p:nvSpPr>
        <p:spPr>
          <a:xfrm>
            <a:off x="323528" y="625252"/>
            <a:ext cx="8496944" cy="1872208"/>
          </a:xfrm>
        </p:spPr>
        <p:txBody>
          <a:bodyPr/>
          <a:lstStyle/>
          <a:p>
            <a:r>
              <a:rPr lang="en-US" dirty="0" smtClean="0"/>
              <a:t>A data-driven organization is an organization that base its strategic, tactical and operational decisions on data/facts/ evidences</a:t>
            </a:r>
          </a:p>
          <a:p>
            <a:pPr marL="0" indent="0">
              <a:buNone/>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562617124"/>
      </p:ext>
    </p:extLst>
  </p:cSld>
  <p:clrMapOvr>
    <a:masterClrMapping/>
  </p:clrMapOvr>
  <mc:AlternateContent xmlns:mc="http://schemas.openxmlformats.org/markup-compatibility/2006" xmlns:p14="http://schemas.microsoft.com/office/powerpoint/2010/main">
    <mc:Choice Requires="p14">
      <p:transition spd="slow" p14:dur="2000" advTm="18007"/>
    </mc:Choice>
    <mc:Fallback xmlns="">
      <p:transition spd="slow" advTm="1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7-Eleven </a:t>
            </a:r>
            <a:r>
              <a:rPr lang="sv-SE" dirty="0" smtClean="0"/>
              <a:t>– Meet advisors</a:t>
            </a:r>
            <a:endParaRPr lang="sv-SE" dirty="0"/>
          </a:p>
        </p:txBody>
      </p:sp>
      <p:sp>
        <p:nvSpPr>
          <p:cNvPr id="3" name="Content Placeholder 2"/>
          <p:cNvSpPr>
            <a:spLocks noGrp="1"/>
          </p:cNvSpPr>
          <p:nvPr>
            <p:ph idx="1"/>
          </p:nvPr>
        </p:nvSpPr>
        <p:spPr/>
        <p:txBody>
          <a:bodyPr/>
          <a:lstStyle/>
          <a:p>
            <a:r>
              <a:rPr lang="en-US" dirty="0"/>
              <a:t>Advisors </a:t>
            </a:r>
            <a:r>
              <a:rPr lang="en-US" dirty="0" smtClean="0"/>
              <a:t>met </a:t>
            </a:r>
            <a:r>
              <a:rPr lang="en-US" dirty="0"/>
              <a:t>with clerks twice a week to teach them </a:t>
            </a:r>
            <a:r>
              <a:rPr lang="en-US" dirty="0" smtClean="0"/>
              <a:t>how to </a:t>
            </a:r>
            <a:r>
              <a:rPr lang="en-US" dirty="0"/>
              <a:t>use the data effectively </a:t>
            </a:r>
            <a:endParaRPr lang="en-US" dirty="0" smtClean="0"/>
          </a:p>
          <a:p>
            <a:r>
              <a:rPr lang="en-US" dirty="0" smtClean="0"/>
              <a:t>Advisors </a:t>
            </a:r>
            <a:r>
              <a:rPr lang="en-US" dirty="0"/>
              <a:t>discussed the </a:t>
            </a:r>
            <a:r>
              <a:rPr lang="en-US" dirty="0" smtClean="0"/>
              <a:t>clerks’ hypotheses </a:t>
            </a:r>
            <a:r>
              <a:rPr lang="en-US" dirty="0"/>
              <a:t>and compared with what was actually sold and what data they based their </a:t>
            </a:r>
            <a:r>
              <a:rPr lang="en-US" dirty="0" smtClean="0"/>
              <a:t>hypotheses on. </a:t>
            </a:r>
            <a:r>
              <a:rPr lang="en-US" dirty="0"/>
              <a:t>And </a:t>
            </a:r>
            <a:r>
              <a:rPr lang="en-US" dirty="0" smtClean="0"/>
              <a:t>they discussed </a:t>
            </a:r>
            <a:r>
              <a:rPr lang="en-US" dirty="0"/>
              <a:t>how to improve their performance</a:t>
            </a:r>
            <a:endParaRPr lang="sv-SE" dirty="0" smtClean="0"/>
          </a:p>
          <a:p>
            <a:endParaRPr lang="sv-SE" dirty="0" smtClean="0"/>
          </a:p>
          <a:p>
            <a:endParaRPr lang="sv-SE" dirty="0" smtClean="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057001859"/>
      </p:ext>
    </p:extLst>
  </p:cSld>
  <p:clrMapOvr>
    <a:masterClrMapping/>
  </p:clrMapOvr>
  <mc:AlternateContent xmlns:mc="http://schemas.openxmlformats.org/markup-compatibility/2006" xmlns:p14="http://schemas.microsoft.com/office/powerpoint/2010/main">
    <mc:Choice Requires="p14">
      <p:transition spd="slow" p14:dur="2000" advTm="30045"/>
    </mc:Choice>
    <mc:Fallback xmlns="">
      <p:transition spd="slow" advTm="3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7-Eleven - Result</a:t>
            </a:r>
            <a:endParaRPr lang="sv-SE" dirty="0"/>
          </a:p>
        </p:txBody>
      </p:sp>
      <p:sp>
        <p:nvSpPr>
          <p:cNvPr id="3" name="Content Placeholder 2"/>
          <p:cNvSpPr>
            <a:spLocks noGrp="1"/>
          </p:cNvSpPr>
          <p:nvPr>
            <p:ph idx="1"/>
          </p:nvPr>
        </p:nvSpPr>
        <p:spPr/>
        <p:txBody>
          <a:bodyPr/>
          <a:lstStyle/>
          <a:p>
            <a:r>
              <a:rPr lang="en-US" dirty="0" smtClean="0"/>
              <a:t>7-Eleven </a:t>
            </a:r>
            <a:r>
              <a:rPr lang="en-US" dirty="0"/>
              <a:t>Japan became the most profitable retailer in Japan for 30 </a:t>
            </a:r>
            <a:r>
              <a:rPr lang="en-US" dirty="0" smtClean="0"/>
              <a:t>years.</a:t>
            </a:r>
          </a:p>
          <a:p>
            <a:r>
              <a:rPr lang="en-US" dirty="0" smtClean="0"/>
              <a:t>70 </a:t>
            </a:r>
            <a:r>
              <a:rPr lang="en-US" dirty="0"/>
              <a:t>percent of the goods were new every year - often designed by the store clerks </a:t>
            </a:r>
            <a:endParaRPr lang="en-US" dirty="0" smtClean="0"/>
          </a:p>
          <a:p>
            <a:r>
              <a:rPr lang="en-US" dirty="0" smtClean="0"/>
              <a:t>7-Eleven Japan was "empowering" the employees </a:t>
            </a:r>
            <a:r>
              <a:rPr lang="en-US" dirty="0"/>
              <a:t>and gave them access to data </a:t>
            </a:r>
            <a:endParaRPr lang="en-US" dirty="0" smtClean="0"/>
          </a:p>
          <a:p>
            <a:r>
              <a:rPr lang="en-US" dirty="0" smtClean="0"/>
              <a:t>Note, we </a:t>
            </a:r>
            <a:r>
              <a:rPr lang="en-US" dirty="0"/>
              <a:t>are not talking about the use of </a:t>
            </a:r>
            <a:r>
              <a:rPr lang="en-US" dirty="0" smtClean="0"/>
              <a:t>"big data", instead the change was based </a:t>
            </a:r>
            <a:r>
              <a:rPr lang="en-US" dirty="0"/>
              <a:t>on fairly small </a:t>
            </a:r>
            <a:r>
              <a:rPr lang="en-US" dirty="0" smtClean="0"/>
              <a:t>amount of data</a:t>
            </a:r>
            <a:endParaRPr lang="sv-SE" dirty="0" smtClean="0"/>
          </a:p>
          <a:p>
            <a:endParaRPr lang="sv-SE" dirty="0" smtClean="0"/>
          </a:p>
          <a:p>
            <a:endParaRPr lang="sv-SE" dirty="0" smtClean="0"/>
          </a:p>
          <a:p>
            <a:endParaRPr lang="sv-SE" dirty="0" smtClean="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534921984"/>
      </p:ext>
    </p:extLst>
  </p:cSld>
  <p:clrMapOvr>
    <a:masterClrMapping/>
  </p:clrMapOvr>
  <mc:AlternateContent xmlns:mc="http://schemas.openxmlformats.org/markup-compatibility/2006" xmlns:p14="http://schemas.microsoft.com/office/powerpoint/2010/main">
    <mc:Choice Requires="p14">
      <p:transition spd="slow" p14:dur="2000" advTm="42657"/>
    </mc:Choice>
    <mc:Fallback xmlns="">
      <p:transition spd="slow" advTm="4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Cultural change necessary </a:t>
            </a:r>
            <a:endParaRPr lang="sv-SE" dirty="0"/>
          </a:p>
        </p:txBody>
      </p:sp>
      <p:sp>
        <p:nvSpPr>
          <p:cNvPr id="3" name="Content Placeholder 2"/>
          <p:cNvSpPr>
            <a:spLocks noGrp="1"/>
          </p:cNvSpPr>
          <p:nvPr>
            <p:ph idx="1"/>
          </p:nvPr>
        </p:nvSpPr>
        <p:spPr/>
        <p:txBody>
          <a:bodyPr/>
          <a:lstStyle/>
          <a:p>
            <a:r>
              <a:rPr lang="en-US" dirty="0" smtClean="0"/>
              <a:t>According to Ross et al (2013) an evidence based </a:t>
            </a:r>
            <a:r>
              <a:rPr lang="en-US" dirty="0"/>
              <a:t>decision making requires a cultural change in taking decisions based on the </a:t>
            </a:r>
            <a:r>
              <a:rPr lang="en-US" dirty="0" smtClean="0"/>
              <a:t>data/facts/evidences, </a:t>
            </a:r>
            <a:r>
              <a:rPr lang="en-US" dirty="0"/>
              <a:t>which in turn require changes in </a:t>
            </a:r>
            <a:r>
              <a:rPr lang="en-US" dirty="0" smtClean="0"/>
              <a:t>processes, </a:t>
            </a:r>
            <a:r>
              <a:rPr lang="en-US" dirty="0"/>
              <a:t>business </a:t>
            </a:r>
            <a:r>
              <a:rPr lang="en-US" dirty="0" smtClean="0"/>
              <a:t>rules, </a:t>
            </a:r>
            <a:r>
              <a:rPr lang="en-US" dirty="0"/>
              <a:t>data quality work </a:t>
            </a:r>
            <a:endParaRPr lang="en-US" dirty="0" smtClean="0"/>
          </a:p>
          <a:p>
            <a:r>
              <a:rPr lang="en-US" dirty="0" smtClean="0"/>
              <a:t>However, there is a lack of </a:t>
            </a:r>
            <a:r>
              <a:rPr lang="en-US" dirty="0"/>
              <a:t>competence </a:t>
            </a:r>
            <a:r>
              <a:rPr lang="en-US" dirty="0" smtClean="0"/>
              <a:t>in </a:t>
            </a:r>
            <a:r>
              <a:rPr lang="en-US" dirty="0"/>
              <a:t>the management </a:t>
            </a:r>
            <a:r>
              <a:rPr lang="en-US" dirty="0" smtClean="0"/>
              <a:t>teams in many </a:t>
            </a:r>
            <a:r>
              <a:rPr lang="en-US" dirty="0"/>
              <a:t>companies </a:t>
            </a:r>
            <a:r>
              <a:rPr lang="en-US" dirty="0" smtClean="0"/>
              <a:t>in order to </a:t>
            </a:r>
            <a:r>
              <a:rPr lang="en-US" dirty="0"/>
              <a:t>carry out such a cultural </a:t>
            </a:r>
            <a:r>
              <a:rPr lang="en-US" dirty="0" smtClean="0"/>
              <a:t>change</a:t>
            </a:r>
          </a:p>
          <a:p>
            <a:r>
              <a:rPr lang="en-US" dirty="0" smtClean="0"/>
              <a:t>If an organization succeed </a:t>
            </a:r>
            <a:r>
              <a:rPr lang="en-US" dirty="0"/>
              <a:t>with this change </a:t>
            </a:r>
            <a:r>
              <a:rPr lang="en-US" dirty="0" smtClean="0"/>
              <a:t>– a small amount of data can result in a </a:t>
            </a:r>
            <a:r>
              <a:rPr lang="en-US" dirty="0"/>
              <a:t>major </a:t>
            </a:r>
            <a:r>
              <a:rPr lang="en-US" dirty="0" smtClean="0"/>
              <a:t>change</a:t>
            </a:r>
            <a:endParaRPr lang="sv-SE" dirty="0"/>
          </a:p>
        </p:txBody>
      </p:sp>
      <p:sp>
        <p:nvSpPr>
          <p:cNvPr id="5" name="TextBox 4"/>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614673391"/>
      </p:ext>
    </p:extLst>
  </p:cSld>
  <p:clrMapOvr>
    <a:masterClrMapping/>
  </p:clrMapOvr>
  <mc:AlternateContent xmlns:mc="http://schemas.openxmlformats.org/markup-compatibility/2006" xmlns:p14="http://schemas.microsoft.com/office/powerpoint/2010/main">
    <mc:Choice Requires="p14">
      <p:transition spd="slow" p14:dur="2000" advTm="49680"/>
    </mc:Choice>
    <mc:Fallback xmlns="">
      <p:transition spd="slow" advTm="4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1196"/>
            <a:ext cx="9001000" cy="504056"/>
          </a:xfrm>
        </p:spPr>
        <p:txBody>
          <a:bodyPr>
            <a:normAutofit/>
          </a:bodyPr>
          <a:lstStyle/>
          <a:p>
            <a:r>
              <a:rPr lang="sv-SE" dirty="0"/>
              <a:t>Big </a:t>
            </a:r>
            <a:r>
              <a:rPr lang="sv-SE" dirty="0" smtClean="0"/>
              <a:t>Data</a:t>
            </a:r>
            <a:r>
              <a:rPr lang="sv-SE" dirty="0"/>
              <a:t> </a:t>
            </a:r>
            <a:r>
              <a:rPr lang="sv-SE" dirty="0" smtClean="0"/>
              <a:t>– is about business transformation</a:t>
            </a:r>
            <a:endParaRPr lang="sv-SE" b="0" dirty="0"/>
          </a:p>
        </p:txBody>
      </p:sp>
      <p:sp>
        <p:nvSpPr>
          <p:cNvPr id="3" name="Content Placeholder 2"/>
          <p:cNvSpPr>
            <a:spLocks noGrp="1"/>
          </p:cNvSpPr>
          <p:nvPr>
            <p:ph idx="1"/>
          </p:nvPr>
        </p:nvSpPr>
        <p:spPr/>
        <p:txBody>
          <a:bodyPr/>
          <a:lstStyle/>
          <a:p>
            <a:r>
              <a:rPr lang="sv-SE" dirty="0" smtClean="0"/>
              <a:t>So far we have not discussed big data – only discussed how to achieve big value of rather small amount of data</a:t>
            </a:r>
          </a:p>
          <a:p>
            <a:r>
              <a:rPr lang="sv-SE" dirty="0" smtClean="0"/>
              <a:t>However, there is a great potential in big data</a:t>
            </a:r>
          </a:p>
          <a:p>
            <a:r>
              <a:rPr lang="sv-SE" dirty="0" smtClean="0"/>
              <a:t>According to Schmarzo (2013) big </a:t>
            </a:r>
            <a:r>
              <a:rPr lang="sv-SE" dirty="0"/>
              <a:t>d</a:t>
            </a:r>
            <a:r>
              <a:rPr lang="sv-SE" dirty="0" smtClean="0"/>
              <a:t>ata is about business transformation</a:t>
            </a:r>
          </a:p>
          <a:p>
            <a:r>
              <a:rPr lang="sv-SE" dirty="0" smtClean="0"/>
              <a:t>That is, moving the organization from a retrospective, batch oriented, business monitoring hindsights organization, to predictive, data hungry, real-time business optimization organization </a:t>
            </a:r>
          </a:p>
          <a:p>
            <a:pPr marL="0" indent="0">
              <a:buNone/>
            </a:pPr>
            <a:endParaRPr lang="sv-SE" dirty="0" smtClean="0"/>
          </a:p>
        </p:txBody>
      </p:sp>
      <p:sp>
        <p:nvSpPr>
          <p:cNvPr id="6" name="TextBox 5"/>
          <p:cNvSpPr txBox="1"/>
          <p:nvPr/>
        </p:nvSpPr>
        <p:spPr>
          <a:xfrm>
            <a:off x="2015208" y="5152464"/>
            <a:ext cx="7128792" cy="369332"/>
          </a:xfrm>
          <a:prstGeom prst="rect">
            <a:avLst/>
          </a:prstGeom>
          <a:noFill/>
        </p:spPr>
        <p:txBody>
          <a:bodyPr wrap="square" rtlCol="0">
            <a:spAutoFit/>
          </a:bodyPr>
          <a:lstStyle/>
          <a:p>
            <a:r>
              <a:rPr lang="sv-SE" dirty="0" smtClean="0"/>
              <a:t>[Schmarzo (2013) Understand </a:t>
            </a:r>
            <a:r>
              <a:rPr lang="sv-SE" dirty="0"/>
              <a:t>How Data Powers Big </a:t>
            </a:r>
            <a:r>
              <a:rPr lang="sv-SE" dirty="0" smtClean="0"/>
              <a:t>Business, Wiley]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976587592"/>
      </p:ext>
    </p:extLst>
  </p:cSld>
  <p:clrMapOvr>
    <a:masterClrMapping/>
  </p:clrMapOvr>
  <mc:AlternateContent xmlns:mc="http://schemas.openxmlformats.org/markup-compatibility/2006" xmlns:p14="http://schemas.microsoft.com/office/powerpoint/2010/main">
    <mc:Choice Requires="p14">
      <p:transition spd="slow" p14:dur="2000" advTm="42109"/>
    </mc:Choice>
    <mc:Fallback xmlns="">
      <p:transition spd="slow" advTm="4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Background</a:t>
            </a:r>
            <a:endParaRPr lang="sv-SE" dirty="0"/>
          </a:p>
        </p:txBody>
      </p:sp>
      <p:sp>
        <p:nvSpPr>
          <p:cNvPr id="3" name="Content Placeholder 2"/>
          <p:cNvSpPr>
            <a:spLocks noGrp="1"/>
          </p:cNvSpPr>
          <p:nvPr>
            <p:ph idx="1"/>
          </p:nvPr>
        </p:nvSpPr>
        <p:spPr>
          <a:xfrm>
            <a:off x="323528" y="625252"/>
            <a:ext cx="8496944" cy="2808312"/>
          </a:xfrm>
        </p:spPr>
        <p:txBody>
          <a:bodyPr>
            <a:normAutofit/>
          </a:bodyPr>
          <a:lstStyle/>
          <a:p>
            <a:r>
              <a:rPr lang="en-US" dirty="0" smtClean="0"/>
              <a:t>An investigation by Ross and al (2013) showed that few organizations use available data in ERP, CRM and DW system in order to support their decisions and govern their organizations </a:t>
            </a:r>
          </a:p>
          <a:p>
            <a:r>
              <a:rPr lang="en-US" dirty="0" smtClean="0"/>
              <a:t>Therefore Ross et al (2013) ask “</a:t>
            </a:r>
            <a:r>
              <a:rPr lang="sv-SE" dirty="0"/>
              <a:t>You May Not Need Big Data After All</a:t>
            </a:r>
            <a:r>
              <a:rPr lang="en-US" dirty="0" smtClean="0"/>
              <a:t>?” - since organizations do not even seem to use the existing data in their IT system to support their decisions</a:t>
            </a:r>
          </a:p>
          <a:p>
            <a:pPr marL="0" indent="0">
              <a:buNone/>
            </a:pPr>
            <a:endParaRPr lang="sv-SE" dirty="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828546967"/>
      </p:ext>
    </p:extLst>
  </p:cSld>
  <p:clrMapOvr>
    <a:masterClrMapping/>
  </p:clrMapOvr>
  <mc:AlternateContent xmlns:mc="http://schemas.openxmlformats.org/markup-compatibility/2006" xmlns:p14="http://schemas.microsoft.com/office/powerpoint/2010/main">
    <mc:Choice Requires="p14">
      <p:transition spd="slow" p14:dur="2000" advTm="53838"/>
    </mc:Choice>
    <mc:Fallback xmlns="">
      <p:transition spd="slow" advTm="5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Bakgrund</a:t>
            </a:r>
            <a:endParaRPr lang="sv-SE" dirty="0"/>
          </a:p>
        </p:txBody>
      </p:sp>
      <p:sp>
        <p:nvSpPr>
          <p:cNvPr id="3" name="Content Placeholder 2"/>
          <p:cNvSpPr>
            <a:spLocks noGrp="1"/>
          </p:cNvSpPr>
          <p:nvPr>
            <p:ph idx="1"/>
          </p:nvPr>
        </p:nvSpPr>
        <p:spPr/>
        <p:txBody>
          <a:bodyPr/>
          <a:lstStyle/>
          <a:p>
            <a:r>
              <a:rPr lang="en-US" dirty="0" smtClean="0"/>
              <a:t>On the other hand, organizations that are data-driven, that is, organizations that are using evidence based decision making, are improving their business performance</a:t>
            </a:r>
          </a:p>
          <a:p>
            <a:r>
              <a:rPr lang="en-US" dirty="0" smtClean="0"/>
              <a:t>An investigation based on interviews with managers - and based on performance data (financial and operational results) - from 330 North American companies - showed that organizations – that are in the top third of their </a:t>
            </a:r>
            <a:r>
              <a:rPr lang="en-US" smtClean="0"/>
              <a:t>industry – and that </a:t>
            </a:r>
            <a:r>
              <a:rPr lang="en-US" dirty="0" smtClean="0"/>
              <a:t>are using evidence based decision making were, on average, 5 % more productive and 6 % more profitable</a:t>
            </a:r>
          </a:p>
        </p:txBody>
      </p:sp>
      <p:sp>
        <p:nvSpPr>
          <p:cNvPr id="5" name="TextBox 4"/>
          <p:cNvSpPr txBox="1"/>
          <p:nvPr/>
        </p:nvSpPr>
        <p:spPr>
          <a:xfrm>
            <a:off x="2097420" y="4441676"/>
            <a:ext cx="7371124" cy="369332"/>
          </a:xfrm>
          <a:prstGeom prst="rect">
            <a:avLst/>
          </a:prstGeom>
          <a:noFill/>
        </p:spPr>
        <p:txBody>
          <a:bodyPr wrap="square" rtlCol="0">
            <a:spAutoFit/>
          </a:bodyPr>
          <a:lstStyle/>
          <a:p>
            <a:r>
              <a:rPr lang="sv-SE" dirty="0" smtClean="0"/>
              <a:t>[</a:t>
            </a:r>
            <a:r>
              <a:rPr lang="en-US" dirty="0" err="1" smtClean="0"/>
              <a:t>McAfee&amp;Brynjolfsson</a:t>
            </a:r>
            <a:r>
              <a:rPr lang="en-US" dirty="0" smtClean="0"/>
              <a:t> </a:t>
            </a:r>
            <a:r>
              <a:rPr lang="en-US" dirty="0"/>
              <a:t>(</a:t>
            </a:r>
            <a:r>
              <a:rPr lang="en-US" dirty="0" smtClean="0"/>
              <a:t>2012): “Big </a:t>
            </a:r>
            <a:r>
              <a:rPr lang="en-US" dirty="0"/>
              <a:t>Data: The </a:t>
            </a:r>
            <a:r>
              <a:rPr lang="en-US" dirty="0" err="1"/>
              <a:t>Mangement</a:t>
            </a:r>
            <a:r>
              <a:rPr lang="en-US" dirty="0"/>
              <a:t> Revolution</a:t>
            </a:r>
            <a:r>
              <a:rPr lang="sv-SE" dirty="0" smtClean="0"/>
              <a:t>”]</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402719690"/>
      </p:ext>
    </p:extLst>
  </p:cSld>
  <p:clrMapOvr>
    <a:masterClrMapping/>
  </p:clrMapOvr>
  <mc:AlternateContent xmlns:mc="http://schemas.openxmlformats.org/markup-compatibility/2006" xmlns:p14="http://schemas.microsoft.com/office/powerpoint/2010/main">
    <mc:Choice Requires="p14">
      <p:transition spd="slow" p14:dur="2000" advTm="52082"/>
    </mc:Choice>
    <mc:Fallback xmlns="">
      <p:transition spd="slow" advTm="5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0982" y="409228"/>
            <a:ext cx="8496944" cy="504056"/>
          </a:xfrm>
        </p:spPr>
        <p:txBody>
          <a:bodyPr>
            <a:noAutofit/>
          </a:bodyPr>
          <a:lstStyle/>
          <a:p>
            <a:r>
              <a:rPr lang="sv-SE" dirty="0" smtClean="0"/>
              <a:t>Question </a:t>
            </a:r>
            <a:br>
              <a:rPr lang="sv-SE" dirty="0" smtClean="0"/>
            </a:br>
            <a:r>
              <a:rPr lang="sv-SE" dirty="0" smtClean="0"/>
              <a:t>(not answered in this presentation)</a:t>
            </a:r>
            <a:endParaRPr lang="sv-SE" dirty="0"/>
          </a:p>
        </p:txBody>
      </p:sp>
      <p:sp>
        <p:nvSpPr>
          <p:cNvPr id="3" name="Content Placeholder 2"/>
          <p:cNvSpPr>
            <a:spLocks noGrp="1"/>
          </p:cNvSpPr>
          <p:nvPr>
            <p:ph idx="1"/>
          </p:nvPr>
        </p:nvSpPr>
        <p:spPr>
          <a:xfrm>
            <a:off x="350982" y="1079705"/>
            <a:ext cx="8496944" cy="4392488"/>
          </a:xfrm>
        </p:spPr>
        <p:txBody>
          <a:bodyPr/>
          <a:lstStyle/>
          <a:p>
            <a:r>
              <a:rPr lang="en-US" dirty="0" smtClean="0"/>
              <a:t>Why are not organizations in general data-driven and why do they not apply evidence based decision making?</a:t>
            </a:r>
          </a:p>
          <a:p>
            <a:pPr marL="0" indent="0">
              <a:buNone/>
            </a:pPr>
            <a:endParaRPr lang="en-US"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79864708"/>
      </p:ext>
    </p:extLst>
  </p:cSld>
  <p:clrMapOvr>
    <a:masterClrMapping/>
  </p:clrMapOvr>
  <mc:AlternateContent xmlns:mc="http://schemas.openxmlformats.org/markup-compatibility/2006" xmlns:p14="http://schemas.microsoft.com/office/powerpoint/2010/main">
    <mc:Choice Requires="p14">
      <p:transition spd="slow" p14:dur="2000" advTm="40490"/>
    </mc:Choice>
    <mc:Fallback xmlns="">
      <p:transition spd="slow" advTm="4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6682" y="409228"/>
            <a:ext cx="8496944" cy="504056"/>
          </a:xfrm>
        </p:spPr>
        <p:txBody>
          <a:bodyPr>
            <a:noAutofit/>
          </a:bodyPr>
          <a:lstStyle/>
          <a:p>
            <a:r>
              <a:rPr lang="sv-SE" dirty="0" smtClean="0"/>
              <a:t>Additional questions </a:t>
            </a:r>
            <a:br>
              <a:rPr lang="sv-SE" dirty="0" smtClean="0"/>
            </a:br>
            <a:r>
              <a:rPr lang="sv-SE" dirty="0" smtClean="0"/>
              <a:t>(answered in this presentation)  </a:t>
            </a:r>
            <a:endParaRPr lang="sv-SE" dirty="0"/>
          </a:p>
        </p:txBody>
      </p:sp>
      <p:sp>
        <p:nvSpPr>
          <p:cNvPr id="3" name="Content Placeholder 2"/>
          <p:cNvSpPr>
            <a:spLocks noGrp="1"/>
          </p:cNvSpPr>
          <p:nvPr>
            <p:ph idx="1"/>
          </p:nvPr>
        </p:nvSpPr>
        <p:spPr>
          <a:xfrm>
            <a:off x="251520" y="1093417"/>
            <a:ext cx="8496944" cy="4392488"/>
          </a:xfrm>
        </p:spPr>
        <p:txBody>
          <a:bodyPr/>
          <a:lstStyle/>
          <a:p>
            <a:pPr marL="0" indent="0">
              <a:buNone/>
            </a:pPr>
            <a:r>
              <a:rPr lang="sv-SE" dirty="0"/>
              <a:t>- </a:t>
            </a:r>
            <a:r>
              <a:rPr lang="sv-SE" dirty="0" smtClean="0"/>
              <a:t>How to create a data-driven organization? </a:t>
            </a:r>
            <a:r>
              <a:rPr lang="sv-SE" dirty="0"/>
              <a:t/>
            </a:r>
            <a:br>
              <a:rPr lang="sv-SE" dirty="0"/>
            </a:br>
            <a:r>
              <a:rPr lang="sv-SE" dirty="0"/>
              <a:t/>
            </a:r>
            <a:br>
              <a:rPr lang="sv-SE" dirty="0"/>
            </a:br>
            <a:r>
              <a:rPr lang="sv-SE" dirty="0"/>
              <a:t>- </a:t>
            </a:r>
            <a:r>
              <a:rPr lang="sv-SE" dirty="0" smtClean="0"/>
              <a:t>How to establish a culture of evidence based decision making? </a:t>
            </a:r>
            <a:r>
              <a:rPr lang="sv-SE" dirty="0"/>
              <a:t/>
            </a:r>
            <a:br>
              <a:rPr lang="sv-SE" dirty="0"/>
            </a:br>
            <a:r>
              <a:rPr lang="sv-SE" dirty="0"/>
              <a:t/>
            </a:r>
            <a:br>
              <a:rPr lang="sv-SE" dirty="0"/>
            </a:br>
            <a:r>
              <a:rPr lang="sv-SE" dirty="0"/>
              <a:t>- </a:t>
            </a:r>
            <a:r>
              <a:rPr lang="sv-SE" dirty="0" smtClean="0"/>
              <a:t>How to establish a process for making decisions based on facts? </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151016802"/>
      </p:ext>
    </p:extLst>
  </p:cSld>
  <p:clrMapOvr>
    <a:masterClrMapping/>
  </p:clrMapOvr>
  <mc:AlternateContent xmlns:mc="http://schemas.openxmlformats.org/markup-compatibility/2006" xmlns:p14="http://schemas.microsoft.com/office/powerpoint/2010/main">
    <mc:Choice Requires="p14">
      <p:transition spd="slow" p14:dur="2000" advTm="43527"/>
    </mc:Choice>
    <mc:Fallback xmlns="">
      <p:transition spd="slow" advTm="4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The answer to the addional questions …</a:t>
            </a:r>
            <a:endParaRPr lang="sv-SE" dirty="0"/>
          </a:p>
        </p:txBody>
      </p:sp>
      <p:sp>
        <p:nvSpPr>
          <p:cNvPr id="3" name="Content Placeholder 2"/>
          <p:cNvSpPr>
            <a:spLocks noGrp="1"/>
          </p:cNvSpPr>
          <p:nvPr>
            <p:ph idx="1"/>
          </p:nvPr>
        </p:nvSpPr>
        <p:spPr/>
        <p:txBody>
          <a:bodyPr/>
          <a:lstStyle/>
          <a:p>
            <a:r>
              <a:rPr lang="en-US" dirty="0" smtClean="0"/>
              <a:t>…are based on research presented in an article by Jeanne </a:t>
            </a:r>
            <a:r>
              <a:rPr lang="en-US" dirty="0"/>
              <a:t>W. Ross, </a:t>
            </a:r>
            <a:r>
              <a:rPr lang="en-US" dirty="0" smtClean="0"/>
              <a:t>MIT Sloan School, Cynthia </a:t>
            </a:r>
            <a:r>
              <a:rPr lang="en-US" dirty="0"/>
              <a:t>M. </a:t>
            </a:r>
            <a:r>
              <a:rPr lang="en-US" dirty="0" err="1"/>
              <a:t>Beath</a:t>
            </a:r>
            <a:r>
              <a:rPr lang="en-US" dirty="0"/>
              <a:t>, </a:t>
            </a:r>
            <a:r>
              <a:rPr lang="en-US" dirty="0" smtClean="0"/>
              <a:t>University of Texas, and </a:t>
            </a:r>
            <a:r>
              <a:rPr lang="en-US" dirty="0"/>
              <a:t>Anne </a:t>
            </a:r>
            <a:r>
              <a:rPr lang="en-US" dirty="0" err="1" smtClean="0"/>
              <a:t>Quaadgras</a:t>
            </a:r>
            <a:r>
              <a:rPr lang="en-US" dirty="0" smtClean="0"/>
              <a:t>, CISR, in Harvard Business Review, Dec 2013, entitled: “</a:t>
            </a:r>
            <a:r>
              <a:rPr lang="sv-SE" dirty="0" smtClean="0"/>
              <a:t>You </a:t>
            </a:r>
            <a:r>
              <a:rPr lang="sv-SE" dirty="0"/>
              <a:t>may not need Big Data after </a:t>
            </a:r>
            <a:r>
              <a:rPr lang="sv-SE" dirty="0" smtClean="0"/>
              <a:t>all”</a:t>
            </a:r>
            <a:endParaRPr lang="en-US" dirty="0" smtClean="0"/>
          </a:p>
          <a:p>
            <a:r>
              <a:rPr lang="en-US" dirty="0" smtClean="0"/>
              <a:t>The research are based on seven case studies and interviews with 51 executives, investigating how organizations are generating value out of data</a:t>
            </a:r>
            <a:endParaRPr lang="en-US" dirty="0"/>
          </a:p>
          <a:p>
            <a:pPr marL="0" indent="0">
              <a:buNone/>
            </a:pPr>
            <a:endParaRPr lang="sv-SE" dirty="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4255862419"/>
      </p:ext>
    </p:extLst>
  </p:cSld>
  <p:clrMapOvr>
    <a:masterClrMapping/>
  </p:clrMapOvr>
  <mc:AlternateContent xmlns:mc="http://schemas.openxmlformats.org/markup-compatibility/2006" xmlns:p14="http://schemas.microsoft.com/office/powerpoint/2010/main">
    <mc:Choice Requires="p14">
      <p:transition spd="slow" p14:dur="2000" advTm="35688"/>
    </mc:Choice>
    <mc:Fallback xmlns="">
      <p:transition spd="slow" advTm="3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What is the answer?</a:t>
            </a:r>
            <a:endParaRPr lang="sv-SE" dirty="0"/>
          </a:p>
        </p:txBody>
      </p:sp>
      <p:sp>
        <p:nvSpPr>
          <p:cNvPr id="3" name="Content Placeholder 2"/>
          <p:cNvSpPr>
            <a:spLocks noGrp="1"/>
          </p:cNvSpPr>
          <p:nvPr>
            <p:ph idx="1"/>
          </p:nvPr>
        </p:nvSpPr>
        <p:spPr/>
        <p:txBody>
          <a:bodyPr>
            <a:normAutofit/>
          </a:bodyPr>
          <a:lstStyle/>
          <a:p>
            <a:r>
              <a:rPr lang="en-US" dirty="0" smtClean="0"/>
              <a:t>The answer, according to Ross et al (2013) is to apply the following four practices:</a:t>
            </a:r>
          </a:p>
          <a:p>
            <a:pPr lvl="1"/>
            <a:r>
              <a:rPr lang="en-US" dirty="0" smtClean="0"/>
              <a:t>Agree on a Single Source of Truth</a:t>
            </a:r>
          </a:p>
          <a:p>
            <a:pPr lvl="1"/>
            <a:r>
              <a:rPr lang="en-US" dirty="0" smtClean="0"/>
              <a:t>Provide Real-Time (or close to) Feedback to Decisions made by Decision Makers (“Use Scorecard”)</a:t>
            </a:r>
          </a:p>
          <a:p>
            <a:pPr lvl="1"/>
            <a:r>
              <a:rPr lang="en-US" dirty="0" smtClean="0"/>
              <a:t>Explicitly Manage Your Business Rules</a:t>
            </a:r>
          </a:p>
          <a:p>
            <a:pPr lvl="1"/>
            <a:r>
              <a:rPr lang="en-US" dirty="0" smtClean="0"/>
              <a:t>Use Coaching to Improve Performance</a:t>
            </a:r>
          </a:p>
          <a:p>
            <a:pPr lvl="1"/>
            <a:endParaRPr lang="en-US" dirty="0" smtClean="0"/>
          </a:p>
          <a:p>
            <a:endParaRPr lang="en-US" dirty="0" smtClean="0"/>
          </a:p>
        </p:txBody>
      </p:sp>
      <p:sp>
        <p:nvSpPr>
          <p:cNvPr id="6" name="TextBox 5"/>
          <p:cNvSpPr txBox="1"/>
          <p:nvPr/>
        </p:nvSpPr>
        <p:spPr>
          <a:xfrm>
            <a:off x="2987824" y="4648408"/>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821219509"/>
      </p:ext>
    </p:extLst>
  </p:cSld>
  <p:clrMapOvr>
    <a:masterClrMapping/>
  </p:clrMapOvr>
  <mc:AlternateContent xmlns:mc="http://schemas.openxmlformats.org/markup-compatibility/2006" xmlns:p14="http://schemas.microsoft.com/office/powerpoint/2010/main">
    <mc:Choice Requires="p14">
      <p:transition spd="slow" p14:dur="2000" advTm="36607"/>
    </mc:Choice>
    <mc:Fallback xmlns="">
      <p:transition spd="slow" advTm="3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sp>
        <p:nvSpPr>
          <p:cNvPr id="3" name="Content Placeholder 2"/>
          <p:cNvSpPr>
            <a:spLocks noGrp="1"/>
          </p:cNvSpPr>
          <p:nvPr>
            <p:ph idx="1"/>
          </p:nvPr>
        </p:nvSpPr>
        <p:spPr>
          <a:xfrm>
            <a:off x="323528" y="625252"/>
            <a:ext cx="8496944" cy="4680520"/>
          </a:xfrm>
        </p:spPr>
        <p:txBody>
          <a:bodyPr>
            <a:normAutofit fontScale="92500" lnSpcReduction="20000"/>
          </a:bodyPr>
          <a:lstStyle/>
          <a:p>
            <a:pPr marL="457200" lvl="1" indent="0">
              <a:buNone/>
            </a:pPr>
            <a:endParaRPr lang="en-US" b="1" dirty="0" smtClean="0"/>
          </a:p>
          <a:p>
            <a:pPr marL="57150" indent="0">
              <a:buNone/>
            </a:pPr>
            <a:r>
              <a:rPr lang="en-US" b="1" dirty="0" smtClean="0"/>
              <a:t>Practice 1: </a:t>
            </a:r>
            <a:r>
              <a:rPr lang="en-US" b="1" dirty="0"/>
              <a:t>Agree on a Single Source of Truth</a:t>
            </a:r>
          </a:p>
          <a:p>
            <a:r>
              <a:rPr lang="en-US" dirty="0"/>
              <a:t>A</a:t>
            </a:r>
            <a:r>
              <a:rPr lang="en-US" dirty="0" smtClean="0"/>
              <a:t>gree on and create a </a:t>
            </a:r>
            <a:r>
              <a:rPr lang="en-US" dirty="0"/>
              <a:t>“single source of </a:t>
            </a:r>
            <a:r>
              <a:rPr lang="en-US" dirty="0" smtClean="0"/>
              <a:t>truth” – one source where you can go if you want to check facts, correct spellings, full name, correct ID no, actual ordered products etc. </a:t>
            </a:r>
          </a:p>
          <a:p>
            <a:r>
              <a:rPr lang="en-US" dirty="0"/>
              <a:t>I</a:t>
            </a:r>
            <a:r>
              <a:rPr lang="en-US" dirty="0" smtClean="0"/>
              <a:t>mportant part of such a source is that terms are well-defined and data are correct, i.e. have a high quality</a:t>
            </a:r>
          </a:p>
          <a:p>
            <a:r>
              <a:rPr lang="en-US" dirty="0" smtClean="0"/>
              <a:t>When you have one “single source of truth” it is possible to, for example, start comparing sales data from different stores and make decisions based on that comparison</a:t>
            </a:r>
          </a:p>
          <a:p>
            <a:r>
              <a:rPr lang="en-US" dirty="0" smtClean="0"/>
              <a:t>The technical solutions for </a:t>
            </a:r>
            <a:r>
              <a:rPr lang="en-US" dirty="0"/>
              <a:t>a “single source of truth”</a:t>
            </a:r>
            <a:r>
              <a:rPr lang="en-US" dirty="0" smtClean="0"/>
              <a:t> are often called master data management systems</a:t>
            </a:r>
          </a:p>
        </p:txBody>
      </p:sp>
      <p:sp>
        <p:nvSpPr>
          <p:cNvPr id="5" name="TextBox 4"/>
          <p:cNvSpPr txBox="1"/>
          <p:nvPr/>
        </p:nvSpPr>
        <p:spPr>
          <a:xfrm rot="16200000">
            <a:off x="5904148" y="2614010"/>
            <a:ext cx="5832648" cy="369332"/>
          </a:xfrm>
          <a:prstGeom prst="rect">
            <a:avLst/>
          </a:prstGeom>
          <a:noFill/>
        </p:spPr>
        <p:txBody>
          <a:bodyPr wrap="square" rtlCol="0">
            <a:spAutoFit/>
          </a:bodyPr>
          <a:lstStyle/>
          <a:p>
            <a:r>
              <a:rPr lang="sv-SE" dirty="0"/>
              <a:t>[</a:t>
            </a:r>
            <a:r>
              <a:rPr lang="sv-SE" dirty="0" smtClean="0"/>
              <a:t>Ross et al (2013) ”You May Not Need Big Data After All”]</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314016544"/>
      </p:ext>
    </p:extLst>
  </p:cSld>
  <p:clrMapOvr>
    <a:masterClrMapping/>
  </p:clrMapOvr>
  <mc:AlternateContent xmlns:mc="http://schemas.openxmlformats.org/markup-compatibility/2006" xmlns:p14="http://schemas.microsoft.com/office/powerpoint/2010/main">
    <mc:Choice Requires="p14">
      <p:transition spd="slow" p14:dur="2000" advTm="123359"/>
    </mc:Choice>
    <mc:Fallback xmlns="">
      <p:transition spd="slow" advTm="12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powerpoint-mall_forskning">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powerpoint-mall_forskning</Template>
  <TotalTime>3019</TotalTime>
  <Words>1828</Words>
  <Application>Microsoft Office PowerPoint</Application>
  <PresentationFormat>On-screen Show (16:10)</PresentationFormat>
  <Paragraphs>114</Paragraphs>
  <Slides>23</Slides>
  <Notes>3</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Verdana</vt:lpstr>
      <vt:lpstr>powerpoint-mall_forskning</vt:lpstr>
      <vt:lpstr>Towards a data-driven organization </vt:lpstr>
      <vt:lpstr>Background</vt:lpstr>
      <vt:lpstr>Background</vt:lpstr>
      <vt:lpstr>Bakgrund</vt:lpstr>
      <vt:lpstr>Question  (not answered in this presentation)</vt:lpstr>
      <vt:lpstr>Additional questions  (answered in this presentation)  </vt:lpstr>
      <vt:lpstr>The answer to the addional questions …</vt:lpstr>
      <vt:lpstr>What is the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example: 7-Eleven Japan, 1970s  </vt:lpstr>
      <vt:lpstr>7-Eleven – Access to sales data </vt:lpstr>
      <vt:lpstr>7-Eleven – Impact the suppliers</vt:lpstr>
      <vt:lpstr>7-Eleven – Meet advisors</vt:lpstr>
      <vt:lpstr>7-Eleven - Result</vt:lpstr>
      <vt:lpstr>Cultural change necessary </vt:lpstr>
      <vt:lpstr>Big Data – is about business transformation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aron</dc:creator>
  <cp:lastModifiedBy>Erik Perjons</cp:lastModifiedBy>
  <cp:revision>372</cp:revision>
  <dcterms:created xsi:type="dcterms:W3CDTF">2013-01-24T07:58:39Z</dcterms:created>
  <dcterms:modified xsi:type="dcterms:W3CDTF">2020-08-30T18:27:38Z</dcterms:modified>
</cp:coreProperties>
</file>